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91" r:id="rId3"/>
    <p:sldId id="292" r:id="rId4"/>
    <p:sldId id="293" r:id="rId5"/>
    <p:sldId id="321" r:id="rId6"/>
    <p:sldId id="322" r:id="rId7"/>
    <p:sldId id="323" r:id="rId8"/>
    <p:sldId id="294" r:id="rId9"/>
    <p:sldId id="325"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4" r:id="rId29"/>
    <p:sldId id="315" r:id="rId30"/>
    <p:sldId id="316" r:id="rId31"/>
    <p:sldId id="317" r:id="rId32"/>
    <p:sldId id="318" r:id="rId33"/>
    <p:sldId id="31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21" autoAdjust="0"/>
  </p:normalViewPr>
  <p:slideViewPr>
    <p:cSldViewPr>
      <p:cViewPr varScale="1">
        <p:scale>
          <a:sx n="70" d="100"/>
          <a:sy n="70" d="100"/>
        </p:scale>
        <p:origin x="-1128" y="-104"/>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DE300F-EBD3-46AC-B88E-4DFE9DF653FC}" type="datetimeFigureOut">
              <a:rPr lang="en-US" smtClean="0"/>
              <a:t>5/22/13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B14829-E714-460F-807E-B82D76148A9D}" type="slidenum">
              <a:rPr lang="en-US" smtClean="0"/>
              <a:t>‹#›</a:t>
            </a:fld>
            <a:endParaRPr lang="en-US" dirty="0"/>
          </a:p>
        </p:txBody>
      </p:sp>
    </p:spTree>
    <p:extLst>
      <p:ext uri="{BB962C8B-B14F-4D97-AF65-F5344CB8AC3E}">
        <p14:creationId xmlns:p14="http://schemas.microsoft.com/office/powerpoint/2010/main" val="914435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1" i="1" u="sng" dirty="0">
              <a:latin typeface="Arial" pitchFamily="34" charset="0"/>
              <a:ea typeface="ＭＳ Ｐゴシック" pitchFamily="34" charset="-128"/>
            </a:endParaRPr>
          </a:p>
          <a:p>
            <a:r>
              <a:rPr lang="en-US" dirty="0" smtClean="0">
                <a:ea typeface="ＭＳ Ｐゴシック" pitchFamily="34" charset="-128"/>
              </a:rPr>
              <a:t>[Presenter: use this chart to introduce yourself and tell what you do at Marshall.]</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3FE762CB-531E-43C6-BD43-CDA4FBF6C8C8}" type="slidenum">
              <a:rPr lang="en-US" sz="1200">
                <a:solidFill>
                  <a:schemeClr val="tx1"/>
                </a:solidFill>
                <a:latin typeface="55 Helvetica Roman" pitchFamily="1" charset="0"/>
              </a:rPr>
              <a:pPr/>
              <a:t>1</a:t>
            </a:fld>
            <a:endParaRPr lang="en-US" sz="1200">
              <a:solidFill>
                <a:schemeClr val="tx1"/>
              </a:solidFill>
              <a:latin typeface="55 Helvetica Roman" pitchFamily="1"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b="1" smtClean="0">
                <a:latin typeface="Arial" pitchFamily="34" charset="0"/>
                <a:ea typeface="ＭＳ Ｐゴシック" pitchFamily="34" charset="-128"/>
                <a:cs typeface="Arial" pitchFamily="34" charset="0"/>
              </a:rPr>
              <a:t>Also on the propulsion side . . . Marshall is playing a leading role </a:t>
            </a:r>
            <a:r>
              <a:rPr lang="en-US" smtClean="0">
                <a:latin typeface="Arial" pitchFamily="34" charset="0"/>
                <a:ea typeface="ＭＳ Ｐゴシック" pitchFamily="34" charset="-128"/>
                <a:cs typeface="Arial" pitchFamily="34" charset="0"/>
              </a:rPr>
              <a:t>in creation of the National Institute for Rocket Propulsion Systems, which is intended to help preserve and align government and private rocket propulsion capabilities to meet present and future US commercial, civil, and defense needs, while providing authoritative insight and recommendations to National decisional authorities. </a:t>
            </a:r>
            <a:br>
              <a:rPr lang="en-US" smtClean="0">
                <a:latin typeface="Arial" pitchFamily="34" charset="0"/>
                <a:ea typeface="ＭＳ Ｐゴシック" pitchFamily="34" charset="-128"/>
                <a:cs typeface="Arial" pitchFamily="34" charset="0"/>
              </a:rPr>
            </a:br>
            <a:endParaRPr lang="en-US" smtClean="0">
              <a:latin typeface="Arial" pitchFamily="34" charset="0"/>
              <a:ea typeface="ＭＳ Ｐゴシック" pitchFamily="34" charset="-128"/>
              <a:cs typeface="Arial" pitchFamily="34" charset="0"/>
            </a:endParaRPr>
          </a:p>
          <a:p>
            <a:pPr>
              <a:spcBef>
                <a:spcPct val="0"/>
              </a:spcBef>
            </a:pPr>
            <a:r>
              <a:rPr lang="en-US" b="1" smtClean="0">
                <a:latin typeface="Arial" pitchFamily="34" charset="0"/>
                <a:ea typeface="ＭＳ Ｐゴシック" pitchFamily="34" charset="-128"/>
                <a:cs typeface="Arial" pitchFamily="34" charset="0"/>
              </a:rPr>
              <a:t>One of the issues facing our nation </a:t>
            </a:r>
            <a:r>
              <a:rPr lang="en-US" smtClean="0">
                <a:latin typeface="Arial" pitchFamily="34" charset="0"/>
                <a:ea typeface="ＭＳ Ｐゴシック" pitchFamily="34" charset="-128"/>
                <a:cs typeface="Arial" pitchFamily="34" charset="0"/>
              </a:rPr>
              <a:t>in the current economic climate is retaining the capabilities required to maintain America’s leadership in space.  While the Shuttle launched into LEO several times a year, the new SLS will be launched much less frequently, as little as one launch per year.  So, with the reductions in consistent rocket propulsion operations and reduced development, there is a need to retain these capabilities and streamline rocket propulsion systems across all Federal government organizations.  Various agencies and think tanks have written about this problem for years with the reductions and consolidations in the defense and aerospace communities, but the problem is becoming acute.</a:t>
            </a:r>
          </a:p>
          <a:p>
            <a:pPr>
              <a:spcBef>
                <a:spcPct val="0"/>
              </a:spcBef>
            </a:pPr>
            <a:endParaRPr lang="en-US" smtClean="0">
              <a:latin typeface="Arial" pitchFamily="34" charset="0"/>
              <a:ea typeface="ＭＳ Ｐゴシック" pitchFamily="34" charset="-128"/>
              <a:cs typeface="Arial" pitchFamily="34" charset="0"/>
            </a:endParaRPr>
          </a:p>
          <a:p>
            <a:pPr>
              <a:spcBef>
                <a:spcPct val="0"/>
              </a:spcBef>
            </a:pPr>
            <a:r>
              <a:rPr lang="en-US" b="1" smtClean="0">
                <a:latin typeface="Arial" pitchFamily="34" charset="0"/>
                <a:ea typeface="ＭＳ Ｐゴシック" pitchFamily="34" charset="-128"/>
                <a:cs typeface="Arial" pitchFamily="34" charset="0"/>
              </a:rPr>
              <a:t>NIRPS will monitor the national propulsion base, </a:t>
            </a:r>
            <a:r>
              <a:rPr lang="en-US" smtClean="0">
                <a:latin typeface="Arial" pitchFamily="34" charset="0"/>
                <a:ea typeface="ＭＳ Ｐゴシック" pitchFamily="34" charset="-128"/>
                <a:cs typeface="Arial" pitchFamily="34" charset="0"/>
              </a:rPr>
              <a:t>formulate national policy options for decision makers, identify technology needs and recommend technology insertions, and seek to provide technical solutions. </a:t>
            </a:r>
            <a:r>
              <a:rPr lang="en-US" b="1" smtClean="0">
                <a:latin typeface="Arial" pitchFamily="34" charset="0"/>
                <a:ea typeface="ＭＳ Ｐゴシック" pitchFamily="34" charset="-128"/>
                <a:cs typeface="Arial" pitchFamily="34" charset="0"/>
              </a:rPr>
              <a:t>NIRPS already has a big vote</a:t>
            </a:r>
            <a:r>
              <a:rPr lang="en-US" smtClean="0">
                <a:latin typeface="Arial" pitchFamily="34" charset="0"/>
                <a:ea typeface="ＭＳ Ｐゴシック" pitchFamily="34" charset="-128"/>
                <a:cs typeface="Arial" pitchFamily="34" charset="0"/>
              </a:rPr>
              <a:t> of confidence for what it’s trying to do and what it’s done already. The Defense Authorization passed back around Christmas included a congressional requirement for a National Rocket Propulsion Strategy. In March, the White House Office of Science and Technology Policy asked the NIRPS to take the lead in developing this strategy.  </a:t>
            </a:r>
            <a:r>
              <a:rPr lang="en-US" b="1" smtClean="0">
                <a:latin typeface="Arial" pitchFamily="34" charset="0"/>
                <a:ea typeface="ＭＳ Ｐゴシック" pitchFamily="34" charset="-128"/>
                <a:cs typeface="Arial" pitchFamily="34" charset="0"/>
              </a:rPr>
              <a:t>The required study has to include</a:t>
            </a:r>
            <a:r>
              <a:rPr lang="en-US" smtClean="0">
                <a:latin typeface="Arial" pitchFamily="34" charset="0"/>
                <a:ea typeface="ＭＳ Ｐゴシック" pitchFamily="34" charset="-128"/>
                <a:cs typeface="Arial" pitchFamily="34" charset="0"/>
              </a:rPr>
              <a:t> the effects of the end of the Space Shuttle and Constellation programs on the solid and liquid rocket engine industrial base, plans to mitigate those impacts, planning for future tactical and strategic missiles, interceptors, targets, and launch vehicles, and options for synchronizing plans, programs and budgets for development, procurement, operations, and workforce among the affected agencies to strengthen the industrial base. </a:t>
            </a:r>
          </a:p>
          <a:p>
            <a:pPr eaLnBrk="1" hangingPunct="1">
              <a:spcBef>
                <a:spcPct val="0"/>
              </a:spcBef>
            </a:pPr>
            <a:r>
              <a:rPr lang="en-US" b="1" smtClean="0">
                <a:ea typeface="ＭＳ Ｐゴシック" pitchFamily="34" charset="-128"/>
              </a:rPr>
              <a:t>NIRPS is conceived from the outset </a:t>
            </a:r>
            <a:r>
              <a:rPr lang="en-US" smtClean="0">
                <a:ea typeface="ＭＳ Ｐゴシック" pitchFamily="34" charset="-128"/>
              </a:rPr>
              <a:t>as an enabling, collaborative effort, not as a command and control manifold for the rocket propulsion programs of its members. It’s important to note that NIRPS is a virtual organization, governed and operated by its members. It’s products are policy inputs and solutions for the propulsion community, not guidance.  This model has received great support from DoD, as well as industry, in terms of people and time.</a:t>
            </a:r>
          </a:p>
          <a:p>
            <a:pPr eaLnBrk="1" hangingPunct="1">
              <a:spcBef>
                <a:spcPct val="0"/>
              </a:spcBef>
            </a:pPr>
            <a:endParaRPr lang="en-US" smtClean="0">
              <a:ea typeface="ＭＳ Ｐゴシック" pitchFamily="34" charset="-128"/>
            </a:endParaRPr>
          </a:p>
          <a:p>
            <a:r>
              <a:rPr lang="en-US" b="1">
                <a:latin typeface="Calibri" pitchFamily="34" charset="0"/>
                <a:ea typeface="ＭＳ Ｐゴシック" pitchFamily="34" charset="-128"/>
              </a:rPr>
              <a:t>Update 7/26/2012</a:t>
            </a:r>
            <a:endParaRPr lang="en-US">
              <a:latin typeface="Calibri" pitchFamily="34" charset="0"/>
              <a:ea typeface="ＭＳ Ｐゴシック" pitchFamily="34" charset="-128"/>
            </a:endParaRPr>
          </a:p>
          <a:p>
            <a:r>
              <a:rPr lang="en-US">
                <a:latin typeface="Calibri" pitchFamily="34" charset="0"/>
                <a:ea typeface="ＭＳ Ｐゴシック" pitchFamily="34" charset="-128"/>
              </a:rPr>
              <a:t>We got a positive reaction from across the base when we initially briefed them in the exploratory phase of NIRPS. Since then, we’ve had good engagement from across the sectors. Our weekly NIRPS planning discussions currently include </a:t>
            </a:r>
            <a:r>
              <a:rPr lang="en-US" b="1" i="1">
                <a:latin typeface="Calibri" pitchFamily="34" charset="0"/>
                <a:ea typeface="ＭＳ Ｐゴシック" pitchFamily="34" charset="-128"/>
              </a:rPr>
              <a:t>167</a:t>
            </a:r>
            <a:r>
              <a:rPr lang="en-US">
                <a:latin typeface="Calibri" pitchFamily="34" charset="0"/>
                <a:ea typeface="ＭＳ Ｐゴシック" pitchFamily="34" charset="-128"/>
              </a:rPr>
              <a:t> participants representing </a:t>
            </a:r>
            <a:r>
              <a:rPr lang="en-US" b="1" i="1">
                <a:latin typeface="Calibri" pitchFamily="34" charset="0"/>
                <a:ea typeface="ＭＳ Ｐゴシック" pitchFamily="34" charset="-128"/>
              </a:rPr>
              <a:t>54</a:t>
            </a:r>
            <a:r>
              <a:rPr lang="en-US">
                <a:latin typeface="Calibri" pitchFamily="34" charset="0"/>
                <a:ea typeface="ＭＳ Ｐゴシック" pitchFamily="34" charset="-128"/>
              </a:rPr>
              <a:t> organizations, with more joining weekly. By sector, there are </a:t>
            </a:r>
            <a:r>
              <a:rPr lang="en-US" b="1">
                <a:latin typeface="Calibri" pitchFamily="34" charset="0"/>
                <a:ea typeface="ＭＳ Ｐゴシック" pitchFamily="34" charset="-128"/>
              </a:rPr>
              <a:t>9</a:t>
            </a:r>
            <a:r>
              <a:rPr lang="en-US">
                <a:latin typeface="Calibri" pitchFamily="34" charset="0"/>
                <a:ea typeface="ＭＳ Ｐゴシック" pitchFamily="34" charset="-128"/>
              </a:rPr>
              <a:t> government organizations, </a:t>
            </a:r>
            <a:r>
              <a:rPr lang="en-US" b="1">
                <a:latin typeface="Calibri" pitchFamily="34" charset="0"/>
                <a:ea typeface="ＭＳ Ｐゴシック" pitchFamily="34" charset="-128"/>
              </a:rPr>
              <a:t>42 </a:t>
            </a:r>
            <a:r>
              <a:rPr lang="en-US">
                <a:latin typeface="Calibri" pitchFamily="34" charset="0"/>
                <a:ea typeface="ＭＳ Ｐゴシック" pitchFamily="34" charset="-128"/>
              </a:rPr>
              <a:t>industry organizations, and </a:t>
            </a:r>
            <a:r>
              <a:rPr lang="en-US" b="1">
                <a:latin typeface="Calibri" pitchFamily="34" charset="0"/>
                <a:ea typeface="ＭＳ Ｐゴシック" pitchFamily="34" charset="-128"/>
              </a:rPr>
              <a:t>3</a:t>
            </a:r>
            <a:r>
              <a:rPr lang="en-US">
                <a:latin typeface="Calibri" pitchFamily="34" charset="0"/>
                <a:ea typeface="ＭＳ Ｐゴシック" pitchFamily="34" charset="-128"/>
              </a:rPr>
              <a:t> academic organizations.</a:t>
            </a:r>
          </a:p>
          <a:p>
            <a:pPr eaLnBrk="1" hangingPunct="1">
              <a:spcBef>
                <a:spcPct val="0"/>
              </a:spcBef>
            </a:pPr>
            <a:endParaRPr lang="en-US" smtClean="0">
              <a:ea typeface="ＭＳ Ｐゴシック" pitchFamily="34" charset="-128"/>
            </a:endParaRPr>
          </a:p>
          <a:p>
            <a:endParaRPr lang="en-US" smtClean="0">
              <a:ea typeface="ＭＳ Ｐゴシック" pitchFamily="34" charset="-128"/>
            </a:endParaRPr>
          </a:p>
          <a:p>
            <a:endParaRPr lang="en-US" smtClean="0">
              <a:ea typeface="ＭＳ Ｐゴシック" pitchFamily="34" charset="-128"/>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22F7EAF9-C904-4A5C-9185-1FB693BFDE12}" type="slidenum">
              <a:rPr lang="en-US" sz="1200">
                <a:solidFill>
                  <a:srgbClr val="000000"/>
                </a:solidFill>
                <a:latin typeface="55 Helvetica Roman" pitchFamily="1" charset="0"/>
              </a:rPr>
              <a:pPr/>
              <a:t>14</a:t>
            </a:fld>
            <a:endParaRPr lang="en-US" sz="1200">
              <a:solidFill>
                <a:srgbClr val="000000"/>
              </a:solidFill>
              <a:latin typeface="55 Helvetica Roman"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687975" y="3250992"/>
            <a:ext cx="5482052" cy="57415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1" dirty="0">
              <a:solidFill>
                <a:srgbClr val="FF0000"/>
              </a:solidFill>
              <a:latin typeface="Arial" pitchFamily="34" charset="0"/>
              <a:ea typeface="ＭＳ Ｐゴシック" pitchFamily="34" charset="-128"/>
            </a:endParaRPr>
          </a:p>
        </p:txBody>
      </p:sp>
      <p:sp>
        <p:nvSpPr>
          <p:cNvPr id="49155" name="Slide Image Placeholder 4"/>
          <p:cNvSpPr>
            <a:spLocks noGrp="1" noRot="1" noChangeAspect="1" noTextEdit="1"/>
          </p:cNvSpPr>
          <p:nvPr>
            <p:ph type="sldImg"/>
          </p:nvPr>
        </p:nvSpPr>
        <p:spPr>
          <a:xfrm>
            <a:off x="1663700" y="601663"/>
            <a:ext cx="3532188" cy="2649537"/>
          </a:xfr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464345" y="2651386"/>
            <a:ext cx="6157601" cy="61928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ea typeface="ＭＳ Ｐゴシック" pitchFamily="34" charset="-128"/>
              </a:rPr>
              <a:t>The International Space Station is the largest and most complex international scientific project in history.</a:t>
            </a:r>
            <a:r>
              <a:rPr lang="en-US" sz="1000" b="1">
                <a:latin typeface="Arial" pitchFamily="34" charset="0"/>
                <a:ea typeface="ＭＳ Ｐゴシック" pitchFamily="34" charset="-128"/>
              </a:rPr>
              <a:t>  </a:t>
            </a:r>
            <a:r>
              <a:rPr lang="en-US" sz="1000" b="1">
                <a:ea typeface="ＭＳ Ｐゴシック" pitchFamily="34" charset="-128"/>
              </a:rPr>
              <a:t>While floating some 240 miles (390 kilometers) above Earth's surface, the station has hosted a rotating international crew since November 2000.  Construction of US components was completed in 2010 with the installation of the Tranquility node and Cupola observation window.</a:t>
            </a:r>
          </a:p>
          <a:p>
            <a:pPr>
              <a:lnSpc>
                <a:spcPct val="90000"/>
              </a:lnSpc>
              <a:buFontTx/>
              <a:buChar char="•"/>
            </a:pPr>
            <a:endParaRPr lang="en-US" sz="1000" b="1">
              <a:latin typeface="Arial" pitchFamily="34" charset="0"/>
              <a:ea typeface="ＭＳ Ｐゴシック" pitchFamily="34" charset="-128"/>
            </a:endParaRPr>
          </a:p>
          <a:p>
            <a:pPr>
              <a:lnSpc>
                <a:spcPct val="90000"/>
              </a:lnSpc>
              <a:buFontTx/>
              <a:buChar char="•"/>
            </a:pPr>
            <a:r>
              <a:rPr lang="en-US" smtClean="0">
                <a:ea typeface="ＭＳ Ｐゴシック" pitchFamily="34" charset="-128"/>
              </a:rPr>
              <a:t>Marshall has designed and developed numerous systems used on the International Space Station.  Marshall led the design, development, and testing of the </a:t>
            </a:r>
            <a:r>
              <a:rPr lang="en-US" b="1" smtClean="0">
                <a:ea typeface="ＭＳ Ｐゴシック" pitchFamily="34" charset="-128"/>
              </a:rPr>
              <a:t>Regenerative Environmental Control and Life Support System (ECLSS)</a:t>
            </a:r>
            <a:r>
              <a:rPr lang="en-US" smtClean="0">
                <a:ea typeface="ＭＳ Ｐゴシック" pitchFamily="34" charset="-128"/>
              </a:rPr>
              <a:t> and continues to refine this important capability.  This system provides water and oxygen for the crew, recycling wastewater into usable water and reducing resupply costs.</a:t>
            </a:r>
          </a:p>
          <a:p>
            <a:pPr>
              <a:lnSpc>
                <a:spcPct val="90000"/>
              </a:lnSpc>
              <a:buFontTx/>
              <a:buChar char="•"/>
            </a:pPr>
            <a:endParaRPr lang="en-US" sz="1000" b="1">
              <a:latin typeface="Arial" pitchFamily="34" charset="0"/>
              <a:ea typeface="ＭＳ Ｐゴシック" pitchFamily="34" charset="-128"/>
            </a:endParaRPr>
          </a:p>
          <a:p>
            <a:r>
              <a:rPr lang="en-US" smtClean="0">
                <a:ea typeface="ＭＳ Ｐゴシック" pitchFamily="34" charset="-128"/>
              </a:rPr>
              <a:t>Unity, the first U.S.-built component of the station, was assembled in the same unique Marshall building where the Saturn V rocket was assembled decades before. In late 1998, the space shuttle Endeavour carried Unity into orbit to begin space station assembly. </a:t>
            </a:r>
          </a:p>
          <a:p>
            <a:r>
              <a:rPr lang="en-US" smtClean="0">
                <a:ea typeface="ＭＳ Ｐゴシック" pitchFamily="34" charset="-128"/>
              </a:rPr>
              <a:t> </a:t>
            </a:r>
          </a:p>
          <a:p>
            <a:r>
              <a:rPr lang="en-US" smtClean="0">
                <a:ea typeface="ＭＳ Ｐゴシック" pitchFamily="34" charset="-128"/>
              </a:rPr>
              <a:t>The P-6 Truss was delivered and installed in late 2000 to support the first U.S. solar arrays, which were tested at Marshall. This same facility hosted development and construction of the Destiny module which was attached to the space station in 2001.   The final major US truss segment, Starboard 6, was installed in 2009,</a:t>
            </a:r>
          </a:p>
          <a:p>
            <a:r>
              <a:rPr lang="en-US" smtClean="0">
                <a:ea typeface="ＭＳ Ｐゴシック" pitchFamily="34" charset="-128"/>
              </a:rPr>
              <a:t> </a:t>
            </a:r>
          </a:p>
          <a:p>
            <a:r>
              <a:rPr lang="en-US" smtClean="0">
                <a:ea typeface="ＭＳ Ｐゴシック" pitchFamily="34" charset="-128"/>
              </a:rPr>
              <a:t>Marshall also managed development of the Harmony and Tranquility nodes.</a:t>
            </a:r>
          </a:p>
          <a:p>
            <a:r>
              <a:rPr lang="en-US" smtClean="0">
                <a:ea typeface="ＭＳ Ｐゴシック" pitchFamily="34" charset="-128"/>
              </a:rPr>
              <a:t>There are several capabilities at the center that are concentrated on studying the effects of the space environment on people and equipment in space.  This includes debris impact, radiation affects and extreme temperatures as well as other areas of research.</a:t>
            </a:r>
          </a:p>
          <a:p>
            <a:pPr>
              <a:lnSpc>
                <a:spcPct val="90000"/>
              </a:lnSpc>
              <a:buFontTx/>
              <a:buChar char="•"/>
            </a:pPr>
            <a:endParaRPr lang="en-US" sz="1000" b="1">
              <a:latin typeface="Arial" pitchFamily="34" charset="0"/>
              <a:ea typeface="ＭＳ Ｐゴシック" pitchFamily="34" charset="-128"/>
            </a:endParaRPr>
          </a:p>
          <a:p>
            <a:pPr>
              <a:lnSpc>
                <a:spcPct val="90000"/>
              </a:lnSpc>
            </a:pPr>
            <a:r>
              <a:rPr lang="en-US" sz="1000" b="1">
                <a:solidFill>
                  <a:srgbClr val="FF0000"/>
                </a:solidFill>
                <a:latin typeface="Arial" pitchFamily="34" charset="0"/>
                <a:ea typeface="ＭＳ Ｐゴシック" pitchFamily="34" charset="-128"/>
              </a:rPr>
              <a:t>ABOUT THE PHOTOS	</a:t>
            </a:r>
          </a:p>
          <a:p>
            <a:pPr>
              <a:lnSpc>
                <a:spcPct val="90000"/>
              </a:lnSpc>
              <a:buFontTx/>
              <a:buChar char="•"/>
            </a:pPr>
            <a:r>
              <a:rPr lang="en-US" sz="1000" b="1">
                <a:solidFill>
                  <a:srgbClr val="FF0000"/>
                </a:solidFill>
                <a:latin typeface="Arial" pitchFamily="34" charset="0"/>
                <a:ea typeface="ＭＳ Ｐゴシック" pitchFamily="34" charset="-128"/>
              </a:rPr>
              <a:t>ISS Test Facility </a:t>
            </a:r>
          </a:p>
          <a:p>
            <a:pPr>
              <a:lnSpc>
                <a:spcPct val="90000"/>
              </a:lnSpc>
              <a:buFontTx/>
              <a:buChar char="•"/>
            </a:pPr>
            <a:r>
              <a:rPr lang="en-US" smtClean="0">
                <a:ea typeface="ＭＳ Ｐゴシック" pitchFamily="34" charset="-128"/>
              </a:rPr>
              <a:t>Marshall maintains facilities for testing and evaluating life support technologies. These facilities also allow engineers on the ground to troubleshoot on the ground any problems encountered in space. Testing includes life cycle tests to determine maintenance and change-out requirements, operational tests, such as those using volunteers to generate waste-water for the Water Recovery System, and integration tests of flight hardware for the Space Station. </a:t>
            </a:r>
          </a:p>
          <a:p>
            <a:pPr>
              <a:lnSpc>
                <a:spcPct val="90000"/>
              </a:lnSpc>
              <a:buFontTx/>
              <a:buChar char="•"/>
            </a:pPr>
            <a:endParaRPr lang="en-US" sz="1000" b="1">
              <a:solidFill>
                <a:srgbClr val="FF0000"/>
              </a:solidFill>
              <a:latin typeface="Arial" pitchFamily="34" charset="0"/>
              <a:ea typeface="ＭＳ Ｐゴシック" pitchFamily="34" charset="-128"/>
            </a:endParaRPr>
          </a:p>
          <a:p>
            <a:pPr>
              <a:lnSpc>
                <a:spcPct val="90000"/>
              </a:lnSpc>
              <a:buFontTx/>
              <a:buChar char="•"/>
            </a:pPr>
            <a:r>
              <a:rPr lang="en-US" sz="1000" b="1">
                <a:solidFill>
                  <a:srgbClr val="FF0000"/>
                </a:solidFill>
                <a:latin typeface="Arial" pitchFamily="34" charset="0"/>
                <a:ea typeface="ＭＳ Ｐゴシック" pitchFamily="34" charset="-128"/>
              </a:rPr>
              <a:t>Node 3 Tranquility </a:t>
            </a:r>
            <a:r>
              <a:rPr lang="en-US" sz="1000">
                <a:solidFill>
                  <a:srgbClr val="FF0000"/>
                </a:solidFill>
                <a:latin typeface="Arial" pitchFamily="34" charset="0"/>
                <a:ea typeface="ＭＳ Ｐゴシック" pitchFamily="34" charset="-128"/>
              </a:rPr>
              <a:t>was delivered to the ISS in February 2010 on STS-130.  This node was built by ESA.  It provides six berthing locations, one of which is used by the Cupola.  It houses the ECLSS racks and the crew’s waste and hygiene compartment.  </a:t>
            </a:r>
            <a:endParaRPr lang="en-US" sz="1000" b="1">
              <a:solidFill>
                <a:srgbClr val="FF0000"/>
              </a:solidFill>
              <a:latin typeface="Arial" pitchFamily="34" charset="0"/>
              <a:ea typeface="ＭＳ Ｐゴシック" pitchFamily="34" charset="-128"/>
            </a:endParaRPr>
          </a:p>
          <a:p>
            <a:pPr>
              <a:lnSpc>
                <a:spcPct val="90000"/>
              </a:lnSpc>
              <a:buFontTx/>
              <a:buChar char="•"/>
            </a:pPr>
            <a:endParaRPr lang="en-US" sz="1000" b="1">
              <a:solidFill>
                <a:srgbClr val="FF0000"/>
              </a:solidFill>
              <a:latin typeface="Arial" pitchFamily="34" charset="0"/>
              <a:ea typeface="ＭＳ Ｐゴシック" pitchFamily="34" charset="-128"/>
            </a:endParaRPr>
          </a:p>
          <a:p>
            <a:pPr>
              <a:lnSpc>
                <a:spcPct val="90000"/>
              </a:lnSpc>
              <a:buFontTx/>
              <a:buChar char="•"/>
            </a:pPr>
            <a:r>
              <a:rPr lang="en-US" sz="1000" b="1">
                <a:solidFill>
                  <a:srgbClr val="FF0000"/>
                </a:solidFill>
                <a:latin typeface="Arial" pitchFamily="34" charset="0"/>
                <a:ea typeface="ＭＳ Ｐゴシック" pitchFamily="34" charset="-128"/>
              </a:rPr>
              <a:t>The Cupola,</a:t>
            </a:r>
            <a:r>
              <a:rPr lang="en-US" sz="1000">
                <a:solidFill>
                  <a:srgbClr val="FF0000"/>
                </a:solidFill>
                <a:latin typeface="Arial" pitchFamily="34" charset="0"/>
                <a:ea typeface="ＭＳ Ｐゴシック" pitchFamily="34" charset="-128"/>
              </a:rPr>
              <a:t> the largest window ever used in space, has six side windows and a top window. It provides an observation and work area for the ISS crew to support ISS maintenance and viewing Earth and celestial objects. </a:t>
            </a:r>
            <a:endParaRPr lang="en-US" sz="1000" b="1">
              <a:solidFill>
                <a:srgbClr val="FF0000"/>
              </a:solidFill>
              <a:latin typeface="Arial" pitchFamily="34" charset="0"/>
              <a:ea typeface="ＭＳ Ｐゴシック" pitchFamily="34" charset="-128"/>
            </a:endParaRPr>
          </a:p>
          <a:p>
            <a:pPr>
              <a:lnSpc>
                <a:spcPct val="90000"/>
              </a:lnSpc>
              <a:buFontTx/>
              <a:buChar char="•"/>
            </a:pPr>
            <a:endParaRPr lang="en-US" sz="1000" b="1">
              <a:solidFill>
                <a:srgbClr val="FF0000"/>
              </a:solidFill>
              <a:latin typeface="Arial" pitchFamily="34" charset="0"/>
              <a:ea typeface="ＭＳ Ｐゴシック" pitchFamily="34" charset="-128"/>
            </a:endParaRPr>
          </a:p>
          <a:p>
            <a:r>
              <a:rPr lang="en-US" sz="1000" b="1">
                <a:solidFill>
                  <a:srgbClr val="FF0000"/>
                </a:solidFill>
                <a:latin typeface="Arial" pitchFamily="34" charset="0"/>
                <a:ea typeface="ＭＳ Ｐゴシック" pitchFamily="34" charset="-128"/>
              </a:rPr>
              <a:t>ECLSS </a:t>
            </a:r>
            <a:r>
              <a:rPr lang="en-US" b="1" smtClean="0">
                <a:ea typeface="ＭＳ Ｐゴシック" pitchFamily="34" charset="-128"/>
              </a:rPr>
              <a:t>performs several functions on the space station:</a:t>
            </a:r>
            <a:endParaRPr lang="en-US" smtClean="0">
              <a:ea typeface="ＭＳ Ｐゴシック" pitchFamily="34" charset="-128"/>
            </a:endParaRPr>
          </a:p>
          <a:p>
            <a:r>
              <a:rPr lang="en-US" smtClean="0">
                <a:ea typeface="ＭＳ Ｐゴシック" pitchFamily="34" charset="-128"/>
              </a:rPr>
              <a:t>• Provides oxygen for metabolic consumption;</a:t>
            </a:r>
          </a:p>
          <a:p>
            <a:r>
              <a:rPr lang="en-US" smtClean="0">
                <a:ea typeface="ＭＳ Ｐゴシック" pitchFamily="34" charset="-128"/>
              </a:rPr>
              <a:t>• Provides potable water for consumption, food preparation and hygiene uses;</a:t>
            </a:r>
          </a:p>
          <a:p>
            <a:r>
              <a:rPr lang="en-US" smtClean="0">
                <a:ea typeface="ＭＳ Ｐゴシック" pitchFamily="34" charset="-128"/>
              </a:rPr>
              <a:t>• Removes carbon dioxide from the cabin air;</a:t>
            </a:r>
          </a:p>
          <a:p>
            <a:r>
              <a:rPr lang="en-US" smtClean="0">
                <a:ea typeface="ＭＳ Ｐゴシック" pitchFamily="34" charset="-128"/>
              </a:rPr>
              <a:t>• Filters particulates and microorganisms from the cabin air;</a:t>
            </a:r>
          </a:p>
          <a:p>
            <a:r>
              <a:rPr lang="en-US" smtClean="0">
                <a:ea typeface="ＭＳ Ｐゴシック" pitchFamily="34" charset="-128"/>
              </a:rPr>
              <a:t>• Removes volatile organic trace gases from the cabin air;</a:t>
            </a:r>
          </a:p>
          <a:p>
            <a:r>
              <a:rPr lang="en-US" smtClean="0">
                <a:ea typeface="ＭＳ Ｐゴシック" pitchFamily="34" charset="-128"/>
              </a:rPr>
              <a:t>• Monitors and controls cabin air partial pres­sures of nitrogen, oxygen, carbon dioxide, methane, hydrogen and water vapor;</a:t>
            </a:r>
          </a:p>
          <a:p>
            <a:r>
              <a:rPr lang="en-US" smtClean="0">
                <a:ea typeface="ＭＳ Ｐゴシック" pitchFamily="34" charset="-128"/>
              </a:rPr>
              <a:t>• Maintains total cabin pressure;</a:t>
            </a:r>
          </a:p>
          <a:p>
            <a:r>
              <a:rPr lang="en-US" smtClean="0">
                <a:ea typeface="ＭＳ Ｐゴシック" pitchFamily="34" charset="-128"/>
              </a:rPr>
              <a:t>• Maintains cabin temperature and humidity levels;</a:t>
            </a:r>
          </a:p>
          <a:p>
            <a:r>
              <a:rPr lang="en-US" smtClean="0">
                <a:ea typeface="ＭＳ Ｐゴシック" pitchFamily="34" charset="-128"/>
              </a:rPr>
              <a:t>• Distributes cabin air between connected modules.</a:t>
            </a:r>
          </a:p>
          <a:p>
            <a:endParaRPr lang="en-US" smtClean="0">
              <a:ea typeface="ＭＳ Ｐゴシック" pitchFamily="34" charset="-128"/>
            </a:endParaRPr>
          </a:p>
          <a:p>
            <a:r>
              <a:rPr lang="en-US" b="1" smtClean="0">
                <a:ea typeface="ＭＳ Ｐゴシック" pitchFamily="34" charset="-128"/>
              </a:rPr>
              <a:t>Inside the Cupola</a:t>
            </a:r>
          </a:p>
          <a:p>
            <a:r>
              <a:rPr lang="en-US" smtClean="0">
                <a:ea typeface="ＭＳ Ｐゴシック" pitchFamily="34" charset="-128"/>
              </a:rPr>
              <a:t>ISS026-E-028133 (5 Feb. 2011) --- NASA astronaut Scott Kelly, Expedition 26 commander, is pictured in the Cupola of the International Space Station.</a:t>
            </a:r>
          </a:p>
          <a:p>
            <a:endParaRPr lang="en-US" smtClean="0">
              <a:ea typeface="ＭＳ Ｐゴシック" pitchFamily="34" charset="-128"/>
            </a:endParaRPr>
          </a:p>
          <a:p>
            <a:r>
              <a:rPr lang="en-US" b="1" smtClean="0">
                <a:ea typeface="ＭＳ Ｐゴシック" pitchFamily="34" charset="-128"/>
              </a:rPr>
              <a:t>Leonardo </a:t>
            </a:r>
          </a:p>
          <a:p>
            <a:r>
              <a:rPr lang="en-US" smtClean="0">
                <a:ea typeface="ＭＳ Ｐゴシック" pitchFamily="34" charset="-128"/>
              </a:rPr>
              <a:t>Space shuttle Discovery launched on its final planned mission to deliver the Permanent Multipurpose Module Leonardo and the EXPRESS Logistics Carrier 4 external stowage platform to the International Space Station as well as equipment and supplies.</a:t>
            </a:r>
            <a:endParaRPr lang="en-US" b="1" smtClean="0">
              <a:ea typeface="ＭＳ Ｐゴシック" pitchFamily="34" charset="-128"/>
            </a:endParaRPr>
          </a:p>
          <a:p>
            <a:pPr>
              <a:lnSpc>
                <a:spcPct val="90000"/>
              </a:lnSpc>
              <a:buFontTx/>
              <a:buChar char="•"/>
            </a:pPr>
            <a:endParaRPr lang="en-US" sz="1000" b="1">
              <a:solidFill>
                <a:srgbClr val="FF0000"/>
              </a:solidFill>
              <a:latin typeface="Arial" pitchFamily="34" charset="0"/>
              <a:ea typeface="ＭＳ Ｐゴシック" pitchFamily="34" charset="-128"/>
            </a:endParaRPr>
          </a:p>
          <a:p>
            <a:pPr>
              <a:lnSpc>
                <a:spcPct val="90000"/>
              </a:lnSpc>
              <a:buFontTx/>
              <a:buChar char="•"/>
            </a:pPr>
            <a:r>
              <a:rPr lang="en-US" sz="1000" b="1">
                <a:solidFill>
                  <a:srgbClr val="FF0000"/>
                </a:solidFill>
                <a:latin typeface="Arial" pitchFamily="34" charset="0"/>
                <a:ea typeface="ＭＳ Ｐゴシック" pitchFamily="34" charset="-128"/>
              </a:rPr>
              <a:t>FUN FACTS:</a:t>
            </a:r>
          </a:p>
          <a:p>
            <a:r>
              <a:rPr lang="en-US" b="1" smtClean="0">
                <a:ea typeface="ＭＳ Ｐゴシック" pitchFamily="34" charset="-128"/>
              </a:rPr>
              <a:t>Facts and Figures</a:t>
            </a:r>
          </a:p>
          <a:p>
            <a:r>
              <a:rPr lang="en-US" b="1" smtClean="0">
                <a:ea typeface="ＭＳ Ｐゴシック" pitchFamily="34" charset="-128"/>
              </a:rPr>
              <a:t>Wingspan End-to-End Width 356.4 feet (108.6 meters)</a:t>
            </a:r>
          </a:p>
          <a:p>
            <a:r>
              <a:rPr lang="en-US" b="1" smtClean="0">
                <a:ea typeface="ＭＳ Ｐゴシック" pitchFamily="34" charset="-128"/>
              </a:rPr>
              <a:t>Length 262 feet (79.9 meters)</a:t>
            </a:r>
          </a:p>
          <a:p>
            <a:r>
              <a:rPr lang="en-US" b="1" smtClean="0">
                <a:ea typeface="ＭＳ Ｐゴシック" pitchFamily="34" charset="-128"/>
              </a:rPr>
              <a:t>Mass (weight) 1,005,021 pounds</a:t>
            </a:r>
          </a:p>
          <a:p>
            <a:r>
              <a:rPr lang="en-US" smtClean="0">
                <a:ea typeface="ＭＳ Ｐゴシック" pitchFamily="34" charset="-128"/>
              </a:rPr>
              <a:t>(456,620 kilograms)</a:t>
            </a:r>
          </a:p>
          <a:p>
            <a:r>
              <a:rPr lang="en-US" b="1" smtClean="0">
                <a:ea typeface="ＭＳ Ｐゴシック" pitchFamily="34" charset="-128"/>
              </a:rPr>
              <a:t>Operating Altitude 220 nautical miles average</a:t>
            </a:r>
          </a:p>
          <a:p>
            <a:r>
              <a:rPr lang="en-US" smtClean="0">
                <a:ea typeface="ＭＳ Ｐゴシック" pitchFamily="34" charset="-128"/>
              </a:rPr>
              <a:t>(407 kilometers)</a:t>
            </a:r>
          </a:p>
          <a:p>
            <a:r>
              <a:rPr lang="en-US" b="1" smtClean="0">
                <a:ea typeface="ＭＳ Ｐゴシック" pitchFamily="34" charset="-128"/>
              </a:rPr>
              <a:t>Inclination 51.6 degrees to the Equator</a:t>
            </a:r>
          </a:p>
          <a:p>
            <a:r>
              <a:rPr lang="en-US" b="1" smtClean="0">
                <a:ea typeface="ＭＳ Ｐゴシック" pitchFamily="34" charset="-128"/>
              </a:rPr>
              <a:t>Atmosphere 14.7 pounds per square inch</a:t>
            </a:r>
          </a:p>
          <a:p>
            <a:r>
              <a:rPr lang="it-IT" smtClean="0">
                <a:ea typeface="ＭＳ Ｐゴシック" pitchFamily="34" charset="-128"/>
              </a:rPr>
              <a:t>(101.36 kilopascals per square meter)</a:t>
            </a:r>
          </a:p>
          <a:p>
            <a:r>
              <a:rPr lang="en-US" smtClean="0">
                <a:ea typeface="ＭＳ Ｐゴシック" pitchFamily="34" charset="-128"/>
              </a:rPr>
              <a:t>same as Earth</a:t>
            </a:r>
          </a:p>
          <a:p>
            <a:r>
              <a:rPr lang="en-US" b="1" smtClean="0">
                <a:ea typeface="ＭＳ Ｐゴシック" pitchFamily="34" charset="-128"/>
              </a:rPr>
              <a:t>Crew Size Up to seven people at assembly</a:t>
            </a:r>
          </a:p>
          <a:p>
            <a:r>
              <a:rPr lang="en-US" smtClean="0">
                <a:ea typeface="ＭＳ Ｐゴシック" pitchFamily="34" charset="-128"/>
              </a:rPr>
              <a:t>complete</a:t>
            </a:r>
            <a:endParaRPr lang="en-US" sz="1000" b="1">
              <a:solidFill>
                <a:srgbClr val="FF0000"/>
              </a:solidFill>
              <a:latin typeface="Arial" pitchFamily="34" charset="0"/>
              <a:ea typeface="ＭＳ Ｐゴシック" pitchFamily="34" charset="-128"/>
            </a:endParaRPr>
          </a:p>
        </p:txBody>
      </p:sp>
      <p:sp>
        <p:nvSpPr>
          <p:cNvPr id="50179" name="Slide Image Placeholder 4"/>
          <p:cNvSpPr>
            <a:spLocks noGrp="1" noRot="1" noChangeAspect="1" noTextEdit="1"/>
          </p:cNvSpPr>
          <p:nvPr>
            <p:ph type="sldImg"/>
          </p:nvPr>
        </p:nvSpPr>
        <p:spPr>
          <a:xfrm>
            <a:off x="460375" y="376238"/>
            <a:ext cx="2776538" cy="2082800"/>
          </a:xfr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536575" y="598488"/>
            <a:ext cx="3881438" cy="2911475"/>
          </a:xfrm>
          <a:ln/>
        </p:spPr>
      </p:sp>
      <p:sp>
        <p:nvSpPr>
          <p:cNvPr id="51203" name="Notes Placeholder 2"/>
          <p:cNvSpPr>
            <a:spLocks noGrp="1"/>
          </p:cNvSpPr>
          <p:nvPr>
            <p:ph type="body" idx="1"/>
          </p:nvPr>
        </p:nvSpPr>
        <p:spPr>
          <a:xfrm>
            <a:off x="422413" y="3697574"/>
            <a:ext cx="5747613" cy="47609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smtClean="0">
              <a:latin typeface="Arial" pitchFamily="34" charset="0"/>
              <a:ea typeface="ＭＳ Ｐゴシック" pitchFamily="34" charset="-128"/>
              <a:cs typeface="Arial" pitchFamily="34" charset="0"/>
            </a:endParaRPr>
          </a:p>
          <a:p>
            <a:pPr>
              <a:lnSpc>
                <a:spcPct val="90000"/>
              </a:lnSpc>
            </a:pPr>
            <a:r>
              <a:rPr lang="en-US" b="1" smtClean="0">
                <a:latin typeface="Arial" pitchFamily="34" charset="0"/>
                <a:ea typeface="ＭＳ Ｐゴシック" pitchFamily="34" charset="-128"/>
                <a:cs typeface="Arial" pitchFamily="34" charset="0"/>
              </a:rPr>
              <a:t>Around-the-Clock, 24/7 Science Operations Support (Payload Operations Center) </a:t>
            </a:r>
            <a:r>
              <a:rPr lang="en-US" smtClean="0">
                <a:latin typeface="Arial" pitchFamily="34" charset="0"/>
                <a:ea typeface="ＭＳ Ｐゴシック" pitchFamily="34" charset="-128"/>
                <a:cs typeface="Arial" pitchFamily="34" charset="0"/>
              </a:rPr>
              <a:t>The POC manages all U.S. science and research experiments onboard the station. </a:t>
            </a:r>
          </a:p>
          <a:p>
            <a:pPr>
              <a:lnSpc>
                <a:spcPct val="90000"/>
              </a:lnSpc>
            </a:pPr>
            <a:endParaRPr lang="en-US" smtClean="0">
              <a:latin typeface="Arial" pitchFamily="34" charset="0"/>
              <a:ea typeface="ＭＳ Ｐゴシック" pitchFamily="34" charset="-128"/>
              <a:cs typeface="Arial" pitchFamily="34" charset="0"/>
            </a:endParaRPr>
          </a:p>
          <a:p>
            <a:pPr>
              <a:lnSpc>
                <a:spcPct val="90000"/>
              </a:lnSpc>
            </a:pPr>
            <a:r>
              <a:rPr lang="en-US" b="1" smtClean="0">
                <a:latin typeface="Arial" pitchFamily="34" charset="0"/>
                <a:ea typeface="ＭＳ Ｐゴシック" pitchFamily="34" charset="-128"/>
                <a:cs typeface="Arial" pitchFamily="34" charset="0"/>
              </a:rPr>
              <a:t>Making Science Experimentation Possible in Space </a:t>
            </a:r>
          </a:p>
          <a:p>
            <a:pPr>
              <a:lnSpc>
                <a:spcPct val="90000"/>
              </a:lnSpc>
            </a:pPr>
            <a:r>
              <a:rPr lang="en-US" smtClean="0">
                <a:latin typeface="Arial" pitchFamily="34" charset="0"/>
                <a:ea typeface="ＭＳ Ｐゴシック" pitchFamily="34" charset="-128"/>
                <a:cs typeface="Arial" pitchFamily="34" charset="0"/>
              </a:rPr>
              <a:t>Marshall manages several projects that make science work possible on the ISS.  These projects include special racks to hold experiments and hardware, connector modules between facilities, and cargo modules to transport supplies back and forth.</a:t>
            </a:r>
          </a:p>
          <a:p>
            <a:pPr>
              <a:lnSpc>
                <a:spcPct val="90000"/>
              </a:lnSpc>
            </a:pPr>
            <a:endParaRPr lang="en-US" smtClean="0">
              <a:latin typeface="Arial" pitchFamily="34" charset="0"/>
              <a:ea typeface="ＭＳ Ｐゴシック" pitchFamily="34" charset="-128"/>
              <a:cs typeface="Arial" pitchFamily="34" charset="0"/>
            </a:endParaRPr>
          </a:p>
          <a:p>
            <a:pPr>
              <a:lnSpc>
                <a:spcPct val="90000"/>
              </a:lnSpc>
            </a:pPr>
            <a:r>
              <a:rPr lang="en-US" b="1" smtClean="0">
                <a:latin typeface="Arial" pitchFamily="34" charset="0"/>
                <a:ea typeface="ＭＳ Ｐゴシック" pitchFamily="34" charset="-128"/>
                <a:cs typeface="Arial" pitchFamily="34" charset="0"/>
              </a:rPr>
              <a:t>The Window Observational Research Facility (WORF)</a:t>
            </a:r>
            <a:r>
              <a:rPr lang="en-US" smtClean="0">
                <a:latin typeface="Arial" pitchFamily="34" charset="0"/>
                <a:ea typeface="ＭＳ Ｐゴシック" pitchFamily="34" charset="-128"/>
                <a:cs typeface="Arial" pitchFamily="34" charset="0"/>
              </a:rPr>
              <a:t> provides a facility for Earth science remote sensing instruments using the Destiny science window with the highest quality optics ever flown on a human-occupied spacecraft.</a:t>
            </a:r>
          </a:p>
          <a:p>
            <a:pPr>
              <a:lnSpc>
                <a:spcPct val="90000"/>
              </a:lnSpc>
            </a:pPr>
            <a:endParaRPr lang="en-US" smtClean="0">
              <a:latin typeface="Arial" pitchFamily="34" charset="0"/>
              <a:ea typeface="ＭＳ Ｐゴシック" pitchFamily="34" charset="-128"/>
              <a:cs typeface="Arial" pitchFamily="34" charset="0"/>
            </a:endParaRPr>
          </a:p>
          <a:p>
            <a:pPr>
              <a:lnSpc>
                <a:spcPct val="90000"/>
              </a:lnSpc>
            </a:pPr>
            <a:r>
              <a:rPr lang="en-US" b="1" smtClean="0">
                <a:solidFill>
                  <a:srgbClr val="C00000"/>
                </a:solidFill>
                <a:latin typeface="Arial" pitchFamily="34" charset="0"/>
                <a:ea typeface="ＭＳ Ｐゴシック" pitchFamily="34" charset="-128"/>
                <a:cs typeface="Arial" pitchFamily="34" charset="0"/>
              </a:rPr>
              <a:t>Responsible for on-orbit and operating of Microgravity Science Glovebox and the Materials Science Research Rack</a:t>
            </a:r>
          </a:p>
          <a:p>
            <a:pPr>
              <a:lnSpc>
                <a:spcPct val="90000"/>
              </a:lnSpc>
            </a:pPr>
            <a:endParaRPr lang="en-US" b="1" smtClean="0">
              <a:solidFill>
                <a:srgbClr val="C00000"/>
              </a:solidFill>
              <a:latin typeface="Arial" pitchFamily="34" charset="0"/>
              <a:ea typeface="ＭＳ Ｐゴシック" pitchFamily="34" charset="-128"/>
              <a:cs typeface="Arial" pitchFamily="34" charset="0"/>
            </a:endParaRPr>
          </a:p>
          <a:p>
            <a:pPr>
              <a:lnSpc>
                <a:spcPct val="90000"/>
              </a:lnSpc>
            </a:pPr>
            <a:r>
              <a:rPr lang="en-US" b="1" smtClean="0">
                <a:solidFill>
                  <a:srgbClr val="C00000"/>
                </a:solidFill>
                <a:latin typeface="Arial" pitchFamily="34" charset="0"/>
                <a:ea typeface="ＭＳ Ｐゴシック" pitchFamily="34" charset="-128"/>
                <a:cs typeface="Arial" pitchFamily="34" charset="0"/>
              </a:rPr>
              <a:t>The Microgravity Science Glovebox </a:t>
            </a:r>
            <a:r>
              <a:rPr lang="en-US" b="1" smtClean="0">
                <a:latin typeface="Arial" pitchFamily="34" charset="0"/>
                <a:ea typeface="ＭＳ Ｐゴシック" pitchFamily="34" charset="-128"/>
                <a:cs typeface="Arial" pitchFamily="34" charset="0"/>
              </a:rPr>
              <a:t>(MSG), </a:t>
            </a:r>
            <a:r>
              <a:rPr lang="en-US" smtClean="0">
                <a:latin typeface="Arial" pitchFamily="34" charset="0"/>
                <a:ea typeface="ＭＳ Ｐゴシック" pitchFamily="34" charset="-128"/>
                <a:cs typeface="Arial" pitchFamily="34" charset="0"/>
              </a:rPr>
              <a:t>located in the European Space Agency’s Columbus laboratory module, enables scientists from multiple disciplines to participate actively in the assembly and operation of experiments in space. It is managed by NASA's Marshall Space Flight Center. Because the work area is sealed and held at a negative pressure, the crew can manipulate experiment hardware and samples without the danger of small parts, particulates, fluids, or gasses escaping into the open laboratory module.</a:t>
            </a:r>
          </a:p>
          <a:p>
            <a:pPr>
              <a:lnSpc>
                <a:spcPct val="90000"/>
              </a:lnSpc>
            </a:pPr>
            <a:endParaRPr lang="en-US" b="1" smtClean="0">
              <a:solidFill>
                <a:srgbClr val="C00000"/>
              </a:solidFill>
              <a:latin typeface="Arial" pitchFamily="34" charset="0"/>
              <a:ea typeface="ＭＳ Ｐゴシック" pitchFamily="34" charset="-128"/>
              <a:cs typeface="Arial" pitchFamily="34" charset="0"/>
            </a:endParaRPr>
          </a:p>
          <a:p>
            <a:pPr>
              <a:lnSpc>
                <a:spcPct val="90000"/>
              </a:lnSpc>
            </a:pPr>
            <a:r>
              <a:rPr lang="en-US" b="1" smtClean="0">
                <a:ea typeface="ＭＳ Ｐゴシック" pitchFamily="34" charset="-128"/>
              </a:rPr>
              <a:t>Destiny Laboratory</a:t>
            </a:r>
            <a:r>
              <a:rPr lang="en-US" smtClean="0">
                <a:ea typeface="ＭＳ Ｐゴシック" pitchFamily="34" charset="-128"/>
              </a:rPr>
              <a:t> is the primary research laboratory for U.S. payloads, supporting a wide range of experiments and studies contributing to health, safety and quality of life for people all over the world. Science conducted on the Station offers researchers an unparalleled opportunity to test physical processes in the absence of gravity. The results of these experiments will allow scientists to better understand our world and ourselves and prepare us for future missions, perhaps to the Moon and Mars. </a:t>
            </a:r>
            <a:br>
              <a:rPr lang="en-US" smtClean="0">
                <a:ea typeface="ＭＳ Ｐゴシック" pitchFamily="34" charset="-128"/>
              </a:rPr>
            </a:br>
            <a:endParaRPr lang="en-US" b="1" smtClean="0">
              <a:solidFill>
                <a:srgbClr val="C00000"/>
              </a:solidFill>
              <a:latin typeface="Arial" pitchFamily="34" charset="0"/>
              <a:ea typeface="ＭＳ Ｐゴシック" pitchFamily="34" charset="-128"/>
              <a:cs typeface="Arial" pitchFamily="34" charset="0"/>
            </a:endParaRPr>
          </a:p>
          <a:p>
            <a:pPr>
              <a:lnSpc>
                <a:spcPct val="90000"/>
              </a:lnSpc>
            </a:pPr>
            <a:endParaRPr lang="en-US" b="1" smtClean="0">
              <a:solidFill>
                <a:srgbClr val="C00000"/>
              </a:solidFill>
              <a:latin typeface="Arial" pitchFamily="34" charset="0"/>
              <a:ea typeface="ＭＳ Ｐゴシック" pitchFamily="34" charset="-128"/>
              <a:cs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C578E66D-5A2E-4131-B6C6-7F044601C654}" type="slidenum">
              <a:rPr lang="en-US" sz="1200">
                <a:solidFill>
                  <a:schemeClr val="tx1"/>
                </a:solidFill>
                <a:latin typeface="55 Helvetica Roman" pitchFamily="1" charset="0"/>
              </a:rPr>
              <a:pPr/>
              <a:t>18</a:t>
            </a:fld>
            <a:endParaRPr lang="en-US" sz="1200">
              <a:solidFill>
                <a:schemeClr val="tx1"/>
              </a:solidFill>
              <a:latin typeface="55 Helvetica Roman"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7CC0569-E73C-4082-9D6A-41DD65BC7661}" type="slidenum">
              <a:rPr lang="en-US" sz="1200">
                <a:solidFill>
                  <a:schemeClr val="tx1"/>
                </a:solidFill>
                <a:latin typeface="55 Helvetica Roman" pitchFamily="1" charset="0"/>
              </a:rPr>
              <a:pPr/>
              <a:t>19</a:t>
            </a:fld>
            <a:endParaRPr lang="en-US" sz="1200">
              <a:solidFill>
                <a:schemeClr val="tx1"/>
              </a:solidFill>
              <a:latin typeface="55 Helvetica Roman"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854CFB4-E4AE-41F6-BB68-73B49A5E1625}" type="slidenum">
              <a:rPr lang="en-US" sz="1200">
                <a:solidFill>
                  <a:prstClr val="black"/>
                </a:solidFill>
                <a:latin typeface="55 Helvetica Roman" pitchFamily="1" charset="0"/>
              </a:rPr>
              <a:pPr/>
              <a:t>20</a:t>
            </a:fld>
            <a:endParaRPr lang="en-US" sz="1200" dirty="0">
              <a:solidFill>
                <a:prstClr val="black"/>
              </a:solidFill>
              <a:latin typeface="55 Helvetica Roman"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316810" y="4342464"/>
            <a:ext cx="6280288"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nSpc>
                <a:spcPct val="90000"/>
              </a:lnSpc>
              <a:buFontTx/>
              <a:buChar char="•"/>
            </a:pPr>
            <a:endParaRPr lang="en-US" sz="900">
              <a:latin typeface="Arial" pitchFamily="34" charset="0"/>
              <a:ea typeface="ＭＳ Ｐゴシック" pitchFamily="34" charset="-128"/>
              <a:cs typeface="Arial" pitchFamily="34"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9E46417-97B8-47B9-B31F-97FE31FE384A}" type="slidenum">
              <a:rPr lang="en-US" sz="1200">
                <a:solidFill>
                  <a:srgbClr val="000000"/>
                </a:solidFill>
                <a:latin typeface="55 Helvetica Roman" pitchFamily="1" charset="0"/>
              </a:rPr>
              <a:pPr/>
              <a:t>21</a:t>
            </a:fld>
            <a:endParaRPr lang="en-US" sz="1200">
              <a:solidFill>
                <a:srgbClr val="000000"/>
              </a:solidFill>
              <a:latin typeface="55 Helvetica Roman"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xfrm>
            <a:off x="316810" y="4342464"/>
            <a:ext cx="6280288"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nSpc>
                <a:spcPct val="90000"/>
              </a:lnSpc>
              <a:buFontTx/>
              <a:buChar char="•"/>
            </a:pPr>
            <a:r>
              <a:rPr lang="en-US" sz="900" dirty="0" smtClean="0">
                <a:latin typeface="Arial" pitchFamily="34" charset="0"/>
                <a:ea typeface="ＭＳ Ｐゴシック" pitchFamily="34" charset="-128"/>
                <a:cs typeface="Arial" pitchFamily="34" charset="0"/>
              </a:rPr>
              <a:t>Speaker’s note:</a:t>
            </a:r>
          </a:p>
          <a:p>
            <a:pPr marL="0" lvl="1">
              <a:lnSpc>
                <a:spcPct val="90000"/>
              </a:lnSpc>
              <a:buFontTx/>
              <a:buChar char="•"/>
            </a:pPr>
            <a:r>
              <a:rPr lang="en-US" sz="900" dirty="0" smtClean="0">
                <a:latin typeface="Arial" pitchFamily="34" charset="0"/>
                <a:ea typeface="ＭＳ Ｐゴシック" pitchFamily="34" charset="-128"/>
                <a:cs typeface="Arial" pitchFamily="34" charset="0"/>
              </a:rPr>
              <a:t>GRAIL and Dawn</a:t>
            </a:r>
            <a:r>
              <a:rPr lang="en-US" sz="900" baseline="0" dirty="0" smtClean="0">
                <a:latin typeface="Arial" pitchFamily="34" charset="0"/>
                <a:ea typeface="ＭＳ Ｐゴシック" pitchFamily="34" charset="-128"/>
                <a:cs typeface="Arial" pitchFamily="34" charset="0"/>
              </a:rPr>
              <a:t> are part of the Discovery and New Frontiers </a:t>
            </a:r>
            <a:r>
              <a:rPr lang="en-US" sz="900" baseline="0" smtClean="0">
                <a:latin typeface="Arial" pitchFamily="34" charset="0"/>
                <a:ea typeface="ＭＳ Ｐゴシック" pitchFamily="34" charset="-128"/>
                <a:cs typeface="Arial" pitchFamily="34" charset="0"/>
              </a:rPr>
              <a:t>programs managed at Marshall.  </a:t>
            </a:r>
            <a:endParaRPr lang="en-US" sz="900">
              <a:latin typeface="Arial" pitchFamily="34" charset="0"/>
              <a:ea typeface="ＭＳ Ｐゴシック" pitchFamily="34" charset="-128"/>
              <a:cs typeface="Arial"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9145C8AA-9ED1-49D4-BA9F-94C93358478D}" type="slidenum">
              <a:rPr lang="en-US" sz="1200">
                <a:solidFill>
                  <a:srgbClr val="000000"/>
                </a:solidFill>
                <a:latin typeface="55 Helvetica Roman" pitchFamily="1" charset="0"/>
              </a:rPr>
              <a:pPr/>
              <a:t>22</a:t>
            </a:fld>
            <a:endParaRPr lang="en-US" sz="1200">
              <a:solidFill>
                <a:srgbClr val="000000"/>
              </a:solidFill>
              <a:latin typeface="55 Helvetica Roman"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xfrm>
            <a:off x="316810" y="4342464"/>
            <a:ext cx="6280288"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lnSpc>
                <a:spcPct val="90000"/>
              </a:lnSpc>
              <a:buFontTx/>
              <a:buChar char="•"/>
            </a:pPr>
            <a:endParaRPr lang="en-US" sz="900" dirty="0">
              <a:latin typeface="Arial" pitchFamily="34" charset="0"/>
              <a:ea typeface="ＭＳ Ｐゴシック" pitchFamily="34" charset="-128"/>
              <a:cs typeface="Arial"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B54F4A3E-9F7E-4ED5-B48F-1BA3B3D6CECC}" type="slidenum">
              <a:rPr lang="en-US" sz="1200">
                <a:solidFill>
                  <a:srgbClr val="000000"/>
                </a:solidFill>
                <a:latin typeface="55 Helvetica Roman" pitchFamily="1" charset="0"/>
              </a:rPr>
              <a:pPr/>
              <a:t>23</a:t>
            </a:fld>
            <a:endParaRPr lang="en-US" sz="1200">
              <a:solidFill>
                <a:srgbClr val="000000"/>
              </a:solidFill>
              <a:latin typeface="55 Helvetica Roman"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BF824F84-7744-49EC-B72B-AF445F268E1D}" type="slidenum">
              <a:rPr lang="en-US" sz="1200">
                <a:solidFill>
                  <a:schemeClr val="tx1"/>
                </a:solidFill>
                <a:latin typeface="55 Helvetica Roman" pitchFamily="1" charset="0"/>
              </a:rPr>
              <a:pPr/>
              <a:t>24</a:t>
            </a:fld>
            <a:endParaRPr lang="en-US" sz="1200">
              <a:solidFill>
                <a:schemeClr val="tx1"/>
              </a:solidFill>
              <a:latin typeface="55 Helvetica Roman"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ln/>
        </p:spPr>
        <p:txBody>
          <a:bodyPr/>
          <a:lstStyle/>
          <a:p>
            <a:pPr marL="224841" indent="-224841">
              <a:lnSpc>
                <a:spcPct val="90000"/>
              </a:lnSpc>
              <a:buFontTx/>
              <a:buChar char="•"/>
              <a:defRPr/>
            </a:pPr>
            <a:r>
              <a:rPr lang="en-US" dirty="0">
                <a:latin typeface="Arial" pitchFamily="34" charset="0"/>
                <a:ea typeface="ＭＳ Ｐゴシック" pitchFamily="34" charset="-128"/>
              </a:rPr>
              <a:t>Marshall plays a huge role in America’s space exploration, and serves the agency through three primary areas.</a:t>
            </a:r>
          </a:p>
          <a:p>
            <a:pPr marL="224841" indent="-224841">
              <a:lnSpc>
                <a:spcPct val="90000"/>
              </a:lnSpc>
              <a:buFontTx/>
              <a:buChar char="•"/>
              <a:defRPr/>
            </a:pPr>
            <a:endParaRPr lang="en-US" b="1"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Lifting from Earth  - getting to and through space - Propulsion/Transportation Systems.   </a:t>
            </a:r>
          </a:p>
          <a:p>
            <a:pPr marL="224841" indent="-224841">
              <a:lnSpc>
                <a:spcPct val="90000"/>
              </a:lnSpc>
              <a:buFontTx/>
              <a:buChar char="•"/>
              <a:defRPr/>
            </a:pPr>
            <a:r>
              <a:rPr lang="en-US" dirty="0">
                <a:latin typeface="Arial" pitchFamily="34" charset="0"/>
                <a:ea typeface="ＭＳ Ｐゴシック" pitchFamily="34" charset="-128"/>
              </a:rPr>
              <a:t> For example, Saturn, shuttle, and the new Space Launch System</a:t>
            </a:r>
          </a:p>
          <a:p>
            <a:pPr marL="224841" indent="-224841">
              <a:lnSpc>
                <a:spcPct val="90000"/>
              </a:lnSpc>
              <a:buFontTx/>
              <a:buChar char="•"/>
              <a:defRPr/>
            </a:pPr>
            <a:r>
              <a:rPr lang="en-US" dirty="0">
                <a:latin typeface="Arial" pitchFamily="34" charset="0"/>
                <a:ea typeface="ＭＳ Ｐゴシック" pitchFamily="34" charset="-128"/>
              </a:rPr>
              <a:t> Also includes research and development of new propulsion technologies</a:t>
            </a:r>
          </a:p>
          <a:p>
            <a:pPr marL="224841" indent="-224841">
              <a:lnSpc>
                <a:spcPct val="90000"/>
              </a:lnSpc>
              <a:buFontTx/>
              <a:buChar char="•"/>
              <a:defRPr/>
            </a:pPr>
            <a:endParaRPr lang="en-US"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Living and Working in Space – sustaining life and enabling discovery</a:t>
            </a:r>
          </a:p>
          <a:p>
            <a:pPr marL="224841" indent="-224841">
              <a:lnSpc>
                <a:spcPct val="90000"/>
              </a:lnSpc>
              <a:buFontTx/>
              <a:buChar char="•"/>
              <a:defRPr/>
            </a:pPr>
            <a:r>
              <a:rPr lang="en-US" dirty="0">
                <a:latin typeface="Arial" pitchFamily="34" charset="0"/>
                <a:ea typeface="ＭＳ Ｐゴシック" pitchFamily="34" charset="-128"/>
              </a:rPr>
              <a:t>For example, International Space Station systems for air and water; around-the-clock ISS science command post from Marshall's Payload Operations Center.</a:t>
            </a:r>
          </a:p>
          <a:p>
            <a:pPr marL="224841" indent="-224841">
              <a:lnSpc>
                <a:spcPct val="90000"/>
              </a:lnSpc>
              <a:defRPr/>
            </a:pPr>
            <a:endParaRPr lang="en-US"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Understanding Our World and Beyond – making discoveries and learning about our planet, solar system and the entire universe</a:t>
            </a:r>
          </a:p>
          <a:p>
            <a:pPr marL="224841" indent="-224841">
              <a:lnSpc>
                <a:spcPct val="90000"/>
              </a:lnSpc>
              <a:buFontTx/>
              <a:buChar char="•"/>
              <a:defRPr/>
            </a:pPr>
            <a:r>
              <a:rPr lang="en-US" dirty="0">
                <a:latin typeface="Arial" pitchFamily="34" charset="0"/>
                <a:ea typeface="ＭＳ Ｐゴシック" pitchFamily="34" charset="-128"/>
              </a:rPr>
              <a:t>For example, great space telescopes, weather observations and forecasting, and solar studies</a:t>
            </a:r>
          </a:p>
          <a:p>
            <a:pPr>
              <a:lnSpc>
                <a:spcPct val="90000"/>
              </a:lnSpc>
              <a:defRPr/>
            </a:pPr>
            <a:endParaRPr lang="en-US" dirty="0" smtClean="0">
              <a:latin typeface="Arial" pitchFamily="34" charset="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a:defRPr sz="800">
                <a:solidFill>
                  <a:srgbClr val="666666"/>
                </a:solidFill>
                <a:latin typeface="Arial" pitchFamily="34" charset="0"/>
                <a:ea typeface="ＭＳ Ｐゴシック" pitchFamily="34" charset="-128"/>
              </a:defRPr>
            </a:lvl1pPr>
            <a:lvl2pPr marL="729057" indent="-280406" defTabSz="906648">
              <a:defRPr sz="800">
                <a:solidFill>
                  <a:srgbClr val="666666"/>
                </a:solidFill>
                <a:latin typeface="Arial" pitchFamily="34" charset="0"/>
                <a:ea typeface="ＭＳ Ｐゴシック" pitchFamily="34" charset="-128"/>
              </a:defRPr>
            </a:lvl2pPr>
            <a:lvl3pPr marL="1121626" indent="-224325" defTabSz="906648">
              <a:defRPr sz="800">
                <a:solidFill>
                  <a:srgbClr val="666666"/>
                </a:solidFill>
                <a:latin typeface="Arial" pitchFamily="34" charset="0"/>
                <a:ea typeface="ＭＳ Ｐゴシック" pitchFamily="34" charset="-128"/>
              </a:defRPr>
            </a:lvl3pPr>
            <a:lvl4pPr marL="1570276" indent="-224325" defTabSz="906648">
              <a:defRPr sz="800">
                <a:solidFill>
                  <a:srgbClr val="666666"/>
                </a:solidFill>
                <a:latin typeface="Arial" pitchFamily="34" charset="0"/>
                <a:ea typeface="ＭＳ Ｐゴシック" pitchFamily="34" charset="-128"/>
              </a:defRPr>
            </a:lvl4pPr>
            <a:lvl5pPr marL="2018927" indent="-224325" defTabSz="906648">
              <a:defRPr sz="800">
                <a:solidFill>
                  <a:srgbClr val="666666"/>
                </a:solidFill>
                <a:latin typeface="Arial" pitchFamily="34" charset="0"/>
                <a:ea typeface="ＭＳ Ｐゴシック" pitchFamily="34" charset="-128"/>
              </a:defRPr>
            </a:lvl5pPr>
            <a:lvl6pPr marL="246757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9917111C-14DF-4362-A169-8D2CBCDAC32A}" type="slidenum">
              <a:rPr lang="en-US" sz="1200">
                <a:solidFill>
                  <a:schemeClr val="tx1"/>
                </a:solidFill>
                <a:latin typeface="55 Helvetica Roman" pitchFamily="1" charset="0"/>
              </a:rPr>
              <a:pPr/>
              <a:t>3</a:t>
            </a:fld>
            <a:endParaRPr lang="en-US" sz="1200">
              <a:solidFill>
                <a:schemeClr val="tx1"/>
              </a:solidFill>
              <a:latin typeface="55 Helvetica Roman"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687975" y="3250992"/>
            <a:ext cx="5482052" cy="57415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b="1" smtClean="0">
                <a:ea typeface="ＭＳ Ｐゴシック" pitchFamily="34" charset="-128"/>
              </a:rPr>
              <a:t>NASA has put a lot of emphasis on technology development</a:t>
            </a:r>
            <a:r>
              <a:rPr lang="en-US" smtClean="0">
                <a:ea typeface="ＭＳ Ｐゴシック" pitchFamily="34" charset="-128"/>
              </a:rPr>
              <a:t>, particularly those technologies that will enable exploration beyond Earth orbit in the future. Some of those are near-term technologies ready to test fly. Others are laboratory experiments. </a:t>
            </a:r>
            <a:r>
              <a:rPr lang="en-US" sz="1600">
                <a:latin typeface="Arial Narrow" pitchFamily="34" charset="0"/>
                <a:ea typeface="ＭＳ Ｐゴシック" pitchFamily="34" charset="-128"/>
              </a:rPr>
              <a:t>Our funding and direction comes from various NASA organizations like the Science Mission Directorate, Human Exploration and Operations and the Office of Chief Technologist. We manage some technology efforts for NASA. We support projects managed by other centers. These are the projects with Marshall involvement.</a:t>
            </a:r>
          </a:p>
          <a:p>
            <a:endParaRPr lang="en-US" b="1" smtClean="0">
              <a:ea typeface="ＭＳ Ｐゴシック" pitchFamily="34" charset="-128"/>
            </a:endParaRPr>
          </a:p>
          <a:p>
            <a:pPr>
              <a:spcBef>
                <a:spcPct val="0"/>
              </a:spcBef>
            </a:pPr>
            <a:r>
              <a:rPr lang="en-US" b="1" smtClean="0">
                <a:solidFill>
                  <a:srgbClr val="F8F9EB"/>
                </a:solidFill>
                <a:ea typeface="ＭＳ Ｐゴシック" pitchFamily="34" charset="-128"/>
              </a:rPr>
              <a:t>These are some tongue twisting names </a:t>
            </a:r>
            <a:r>
              <a:rPr lang="en-US" smtClean="0">
                <a:solidFill>
                  <a:srgbClr val="F8F9EB"/>
                </a:solidFill>
                <a:ea typeface="ＭＳ Ｐゴシック" pitchFamily="34" charset="-128"/>
              </a:rPr>
              <a:t>but the common threads that are important are: propulsion, life support, and other technologies that get us into deep space faster, safer, more affordably, more reliably.</a:t>
            </a:r>
          </a:p>
          <a:p>
            <a:pPr>
              <a:spcBef>
                <a:spcPct val="0"/>
              </a:spcBef>
            </a:pPr>
            <a:endParaRPr lang="en-US" smtClean="0">
              <a:solidFill>
                <a:srgbClr val="F8F9EB"/>
              </a:solidFill>
              <a:ea typeface="ＭＳ Ｐゴシック" pitchFamily="34" charset="-128"/>
            </a:endParaRPr>
          </a:p>
          <a:p>
            <a:pPr>
              <a:spcBef>
                <a:spcPct val="0"/>
              </a:spcBef>
            </a:pPr>
            <a:r>
              <a:rPr lang="en-US" b="1" smtClean="0">
                <a:solidFill>
                  <a:srgbClr val="F8F9EB"/>
                </a:solidFill>
                <a:ea typeface="ＭＳ Ｐゴシック" pitchFamily="34" charset="-128"/>
              </a:rPr>
              <a:t>The projects here are grouped </a:t>
            </a:r>
            <a:r>
              <a:rPr lang="en-US" smtClean="0">
                <a:solidFill>
                  <a:srgbClr val="F8F9EB"/>
                </a:solidFill>
                <a:ea typeface="ＭＳ Ｐゴシック" pitchFamily="34" charset="-128"/>
              </a:rPr>
              <a:t>left, top to bottom and right, top to bottom. The first top left grouping is AES. Below that are the OCT/Space Technology Program’s Crosscutting Tech Demo projects. Below that are two SMD technology projects. The righthand column is all the OCT/ Space Technology Program’s Game Changing Division. </a:t>
            </a:r>
          </a:p>
          <a:p>
            <a:pPr>
              <a:spcBef>
                <a:spcPct val="0"/>
              </a:spcBef>
            </a:pPr>
            <a:endParaRPr lang="en-US" smtClean="0">
              <a:solidFill>
                <a:srgbClr val="F8F9EB"/>
              </a:solidFill>
              <a:ea typeface="ＭＳ Ｐゴシック" pitchFamily="34" charset="-128"/>
            </a:endParaRPr>
          </a:p>
          <a:p>
            <a:pPr>
              <a:spcBef>
                <a:spcPct val="0"/>
              </a:spcBef>
            </a:pPr>
            <a:r>
              <a:rPr lang="en-US" b="1" smtClean="0">
                <a:solidFill>
                  <a:srgbClr val="F8F9EB"/>
                </a:solidFill>
                <a:ea typeface="ＭＳ Ｐゴシック" pitchFamily="34" charset="-128"/>
              </a:rPr>
              <a:t>Below those are the Level II </a:t>
            </a:r>
            <a:r>
              <a:rPr lang="en-US" smtClean="0">
                <a:solidFill>
                  <a:srgbClr val="F8F9EB"/>
                </a:solidFill>
                <a:ea typeface="ＭＳ Ｐゴシック" pitchFamily="34" charset="-128"/>
              </a:rPr>
              <a:t>technology program management offices located at Marshall:</a:t>
            </a:r>
          </a:p>
          <a:p>
            <a:pPr>
              <a:spcBef>
                <a:spcPct val="0"/>
              </a:spcBef>
              <a:buFontTx/>
              <a:buChar char="•"/>
            </a:pPr>
            <a:r>
              <a:rPr lang="en-US" smtClean="0">
                <a:solidFill>
                  <a:srgbClr val="F8F9EB"/>
                </a:solidFill>
                <a:ea typeface="ＭＳ Ｐゴシック" pitchFamily="34" charset="-128"/>
              </a:rPr>
              <a:t>TDM is under Crosscutting under OCT</a:t>
            </a:r>
          </a:p>
          <a:p>
            <a:pPr>
              <a:spcBef>
                <a:spcPct val="0"/>
              </a:spcBef>
              <a:buFontTx/>
              <a:buChar char="•"/>
            </a:pPr>
            <a:r>
              <a:rPr lang="en-US" smtClean="0">
                <a:solidFill>
                  <a:srgbClr val="F8F9EB"/>
                </a:solidFill>
                <a:ea typeface="ＭＳ Ｐゴシック" pitchFamily="34" charset="-128"/>
              </a:rPr>
              <a:t>Centennial Challenges is under Early Stage Innovation under OCT</a:t>
            </a:r>
          </a:p>
        </p:txBody>
      </p:sp>
      <p:sp>
        <p:nvSpPr>
          <p:cNvPr id="58371" name="Slide Image Placeholder 4"/>
          <p:cNvSpPr>
            <a:spLocks noGrp="1" noRot="1" noChangeAspect="1" noTextEdit="1"/>
          </p:cNvSpPr>
          <p:nvPr>
            <p:ph type="sldImg"/>
          </p:nvPr>
        </p:nvSpPr>
        <p:spPr>
          <a:xfrm>
            <a:off x="1663700" y="601663"/>
            <a:ext cx="3532188" cy="2649537"/>
          </a:xfr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xfrm>
            <a:off x="687975" y="4342464"/>
            <a:ext cx="5702576" cy="4116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pitchFamily="34" charset="0"/>
                <a:ea typeface="ＭＳ Ｐゴシック" pitchFamily="34" charset="-128"/>
                <a:cs typeface="Arial" pitchFamily="34" charset="0"/>
              </a:rPr>
              <a:t>NASA’s work falls into four main areas:</a:t>
            </a:r>
            <a:br>
              <a:rPr lang="en-US">
                <a:latin typeface="Arial" pitchFamily="34" charset="0"/>
                <a:ea typeface="ＭＳ Ｐゴシック" pitchFamily="34" charset="-128"/>
                <a:cs typeface="Arial" pitchFamily="34" charset="0"/>
              </a:rPr>
            </a:br>
            <a:endParaRPr lang="en-US">
              <a:latin typeface="Arial" pitchFamily="34" charset="0"/>
              <a:ea typeface="ＭＳ Ｐゴシック" pitchFamily="34" charset="-128"/>
              <a:cs typeface="Arial" pitchFamily="34" charset="0"/>
            </a:endParaRPr>
          </a:p>
          <a:p>
            <a:pPr marL="567044" lvl="1" indent="-165128" algn="just">
              <a:spcBef>
                <a:spcPct val="0"/>
              </a:spcBef>
              <a:spcAft>
                <a:spcPts val="1178"/>
              </a:spcAft>
              <a:buFontTx/>
              <a:buChar char="•"/>
            </a:pPr>
            <a:r>
              <a:rPr lang="en-US" b="1" u="sng">
                <a:latin typeface="Arial" pitchFamily="34" charset="0"/>
                <a:ea typeface="ＭＳ Ｐゴシック" pitchFamily="34" charset="-128"/>
                <a:cs typeface="Arial" pitchFamily="34" charset="0"/>
              </a:rPr>
              <a:t>Science</a:t>
            </a:r>
            <a:r>
              <a:rPr lang="en-US" b="1">
                <a:latin typeface="Arial" pitchFamily="34" charset="0"/>
                <a:ea typeface="ＭＳ Ｐゴシック" pitchFamily="34" charset="-128"/>
                <a:cs typeface="Arial" pitchFamily="34" charset="0"/>
              </a:rPr>
              <a:t>:  </a:t>
            </a:r>
            <a:r>
              <a:rPr lang="en-US">
                <a:latin typeface="Arial" pitchFamily="34" charset="0"/>
                <a:ea typeface="ＭＳ Ｐゴシック" pitchFamily="34" charset="-128"/>
                <a:cs typeface="Arial" pitchFamily="34" charset="0"/>
              </a:rPr>
              <a:t>Explores the Earth, moon, Mars, and beyond; includes our work with heliophysics, astrophysics, planetary science, and earth science.</a:t>
            </a:r>
          </a:p>
          <a:p>
            <a:pPr marL="567044" lvl="1" indent="-165128" algn="just">
              <a:spcBef>
                <a:spcPct val="0"/>
              </a:spcBef>
              <a:spcAft>
                <a:spcPts val="1178"/>
              </a:spcAft>
              <a:buFontTx/>
              <a:buChar char="•"/>
            </a:pPr>
            <a:r>
              <a:rPr lang="en-US" b="1" u="sng">
                <a:latin typeface="Arial" pitchFamily="34" charset="0"/>
                <a:ea typeface="ＭＳ Ｐゴシック" pitchFamily="34" charset="-128"/>
                <a:cs typeface="Arial" pitchFamily="34" charset="0"/>
              </a:rPr>
              <a:t>Space Technology</a:t>
            </a:r>
            <a:r>
              <a:rPr lang="en-US" b="1">
                <a:latin typeface="Arial" pitchFamily="34" charset="0"/>
                <a:ea typeface="ＭＳ Ｐゴシック" pitchFamily="34" charset="-128"/>
                <a:cs typeface="Arial" pitchFamily="34" charset="0"/>
              </a:rPr>
              <a:t>:  </a:t>
            </a:r>
            <a:r>
              <a:rPr lang="en-US">
                <a:latin typeface="Arial" pitchFamily="34" charset="0"/>
                <a:ea typeface="ＭＳ Ｐゴシック" pitchFamily="34" charset="-128"/>
                <a:cs typeface="Arial" pitchFamily="34" charset="0"/>
              </a:rPr>
              <a:t>Investing to find innovative technologies to help us explore better, faster, cheaper. Areas of space technology include early-stage innovation, game changing technology, technology demonstrations, and innovative partnerships.</a:t>
            </a:r>
          </a:p>
          <a:p>
            <a:pPr marL="567044" lvl="1" indent="-165128" algn="just">
              <a:spcBef>
                <a:spcPct val="0"/>
              </a:spcBef>
              <a:spcAft>
                <a:spcPts val="1178"/>
              </a:spcAft>
              <a:buFontTx/>
              <a:buChar char="•"/>
            </a:pPr>
            <a:r>
              <a:rPr lang="en-US" b="1" u="sng">
                <a:latin typeface="Arial" pitchFamily="34" charset="0"/>
                <a:ea typeface="ＭＳ Ｐゴシック" pitchFamily="34" charset="-128"/>
                <a:cs typeface="Arial" pitchFamily="34" charset="0"/>
              </a:rPr>
              <a:t>Human Exploration and Operations:</a:t>
            </a:r>
            <a:r>
              <a:rPr lang="en-US" b="1">
                <a:latin typeface="Arial" pitchFamily="34" charset="0"/>
                <a:ea typeface="ＭＳ Ｐゴシック" pitchFamily="34" charset="-128"/>
                <a:cs typeface="Arial" pitchFamily="34" charset="0"/>
              </a:rPr>
              <a:t> </a:t>
            </a:r>
            <a:r>
              <a:rPr lang="en-US">
                <a:latin typeface="Arial" pitchFamily="34" charset="0"/>
                <a:ea typeface="ＭＳ Ｐゴシック" pitchFamily="34" charset="-128"/>
                <a:cs typeface="Arial" pitchFamily="34" charset="0"/>
              </a:rPr>
              <a:t>includes creating new capabilities and spacecraft for affordable, sustainable human and robotic exploration, such as our current work developing a Space Launch System and multi-purpose crew vehicle; and our Space Operations work we do with the International Space Station. </a:t>
            </a:r>
          </a:p>
          <a:p>
            <a:pPr marL="567044" lvl="1" indent="-165128" algn="just">
              <a:spcBef>
                <a:spcPct val="0"/>
              </a:spcBef>
              <a:spcAft>
                <a:spcPts val="1178"/>
              </a:spcAft>
              <a:buFontTx/>
              <a:buChar char="•"/>
            </a:pPr>
            <a:r>
              <a:rPr lang="en-US" b="1" u="sng">
                <a:latin typeface="Arial" pitchFamily="34" charset="0"/>
                <a:ea typeface="ＭＳ Ｐゴシック" pitchFamily="34" charset="-128"/>
                <a:cs typeface="Arial" pitchFamily="34" charset="0"/>
              </a:rPr>
              <a:t>Aeronautics</a:t>
            </a:r>
            <a:r>
              <a:rPr lang="en-US" b="1">
                <a:latin typeface="Arial" pitchFamily="34" charset="0"/>
                <a:ea typeface="ＭＳ Ｐゴシック" pitchFamily="34" charset="-128"/>
                <a:cs typeface="Arial" pitchFamily="34" charset="0"/>
              </a:rPr>
              <a:t>: </a:t>
            </a:r>
            <a:r>
              <a:rPr lang="en-US">
                <a:latin typeface="Arial" pitchFamily="34" charset="0"/>
                <a:ea typeface="ＭＳ Ｐゴシック" pitchFamily="34" charset="-128"/>
                <a:cs typeface="Arial" pitchFamily="34" charset="0"/>
              </a:rPr>
              <a:t>Pioneers and proves new flight technologies that improve our ability to explore and which have practical applications on Earth. Includes flight research, ground and flight testing and green aviation initiatives.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975">
              <a:defRPr sz="800">
                <a:solidFill>
                  <a:srgbClr val="666666"/>
                </a:solidFill>
                <a:latin typeface="Arial" pitchFamily="34" charset="0"/>
                <a:ea typeface="ＭＳ Ｐゴシック" pitchFamily="34" charset="-128"/>
              </a:defRPr>
            </a:lvl1pPr>
            <a:lvl2pPr marL="729057" indent="-280406" defTabSz="901975">
              <a:defRPr sz="800">
                <a:solidFill>
                  <a:srgbClr val="666666"/>
                </a:solidFill>
                <a:latin typeface="Arial" pitchFamily="34" charset="0"/>
                <a:ea typeface="ＭＳ Ｐゴシック" pitchFamily="34" charset="-128"/>
              </a:defRPr>
            </a:lvl2pPr>
            <a:lvl3pPr marL="1121626" indent="-224325" defTabSz="901975">
              <a:defRPr sz="800">
                <a:solidFill>
                  <a:srgbClr val="666666"/>
                </a:solidFill>
                <a:latin typeface="Arial" pitchFamily="34" charset="0"/>
                <a:ea typeface="ＭＳ Ｐゴシック" pitchFamily="34" charset="-128"/>
              </a:defRPr>
            </a:lvl3pPr>
            <a:lvl4pPr marL="1570276" indent="-224325" defTabSz="901975">
              <a:defRPr sz="800">
                <a:solidFill>
                  <a:srgbClr val="666666"/>
                </a:solidFill>
                <a:latin typeface="Arial" pitchFamily="34" charset="0"/>
                <a:ea typeface="ＭＳ Ｐゴシック" pitchFamily="34" charset="-128"/>
              </a:defRPr>
            </a:lvl4pPr>
            <a:lvl5pPr marL="2018927" indent="-224325" defTabSz="901975">
              <a:defRPr sz="800">
                <a:solidFill>
                  <a:srgbClr val="666666"/>
                </a:solidFill>
                <a:latin typeface="Arial" pitchFamily="34" charset="0"/>
                <a:ea typeface="ＭＳ Ｐゴシック" pitchFamily="34" charset="-128"/>
              </a:defRPr>
            </a:lvl5pPr>
            <a:lvl6pPr marL="2467577" indent="-224325" defTabSz="901975"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1975"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1975"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1975"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8D3463C0-2976-412B-86D8-C8D5EB39EFD0}" type="slidenum">
              <a:rPr lang="en-US" sz="1200">
                <a:solidFill>
                  <a:schemeClr val="tx1"/>
                </a:solidFill>
                <a:latin typeface="55 Helvetica Roman" pitchFamily="1" charset="0"/>
              </a:rPr>
              <a:pPr/>
              <a:t>26</a:t>
            </a:fld>
            <a:endParaRPr lang="en-US" sz="1200">
              <a:solidFill>
                <a:schemeClr val="tx1"/>
              </a:solidFill>
              <a:latin typeface="55 Helvetica Roman"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687975" y="3250992"/>
            <a:ext cx="5482052" cy="57446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spcBef>
                <a:spcPct val="40000"/>
              </a:spcBef>
              <a:buFontTx/>
              <a:buChar char="•"/>
            </a:pPr>
            <a:r>
              <a:rPr lang="en-US">
                <a:latin typeface="Arial" pitchFamily="34" charset="0"/>
                <a:ea typeface="ＭＳ Ｐゴシック" pitchFamily="34" charset="-128"/>
              </a:rPr>
              <a:t>Marshall is one of NASA’s 10 field centers and works under the direction of headquarters in Washington, D.C.</a:t>
            </a:r>
          </a:p>
          <a:p>
            <a:pPr>
              <a:lnSpc>
                <a:spcPct val="95000"/>
              </a:lnSpc>
              <a:spcBef>
                <a:spcPct val="40000"/>
              </a:spcBef>
              <a:buFontTx/>
              <a:buChar char="•"/>
            </a:pPr>
            <a:r>
              <a:rPr lang="en-US">
                <a:latin typeface="Arial" pitchFamily="34" charset="0"/>
                <a:ea typeface="ＭＳ Ｐゴシック" pitchFamily="34" charset="-128"/>
              </a:rPr>
              <a:t>The map shows the location and specialty of each center -- each with its own unique role in meeting the agency’s goals.</a:t>
            </a:r>
          </a:p>
          <a:p>
            <a:pPr>
              <a:lnSpc>
                <a:spcPct val="95000"/>
              </a:lnSpc>
              <a:spcBef>
                <a:spcPct val="40000"/>
              </a:spcBef>
              <a:buFontTx/>
              <a:buChar char="•"/>
            </a:pPr>
            <a:endParaRPr lang="en-US">
              <a:latin typeface="Arial" pitchFamily="34" charset="0"/>
              <a:ea typeface="ＭＳ Ｐゴシック" pitchFamily="34" charset="-128"/>
            </a:endParaRPr>
          </a:p>
          <a:p>
            <a:pPr>
              <a:lnSpc>
                <a:spcPct val="95000"/>
              </a:lnSpc>
              <a:spcBef>
                <a:spcPct val="40000"/>
              </a:spcBef>
              <a:buFontTx/>
              <a:buChar char="•"/>
            </a:pPr>
            <a:r>
              <a:rPr lang="en-US">
                <a:latin typeface="Arial" pitchFamily="34" charset="0"/>
                <a:ea typeface="ＭＳ Ｐゴシック" pitchFamily="34" charset="-128"/>
              </a:rPr>
              <a:t>Marshall Space Flight Center, right here in Huntsville, Alabama, is providing critical support in space transportation, space operations, and scientific research.</a:t>
            </a:r>
          </a:p>
          <a:p>
            <a:pPr>
              <a:lnSpc>
                <a:spcPct val="95000"/>
              </a:lnSpc>
              <a:spcBef>
                <a:spcPct val="40000"/>
              </a:spcBef>
              <a:buFontTx/>
              <a:buChar char="•"/>
            </a:pPr>
            <a:r>
              <a:rPr lang="en-US">
                <a:latin typeface="Arial" pitchFamily="34" charset="0"/>
                <a:ea typeface="ＭＳ Ｐゴシック" pitchFamily="34" charset="-128"/>
              </a:rPr>
              <a:t>One of Marshall’s unique roles in the agency is the management of the Michoud Assembly Facility in New Orleans, Louisiana. </a:t>
            </a:r>
          </a:p>
          <a:p>
            <a:pPr lvl="1">
              <a:lnSpc>
                <a:spcPct val="95000"/>
              </a:lnSpc>
              <a:spcBef>
                <a:spcPct val="40000"/>
              </a:spcBef>
              <a:buFontTx/>
              <a:buChar char="•"/>
            </a:pPr>
            <a:r>
              <a:rPr lang="en-US">
                <a:latin typeface="Arial" pitchFamily="34" charset="0"/>
                <a:ea typeface="ＭＳ Ｐゴシック" pitchFamily="34" charset="-128"/>
              </a:rPr>
              <a:t>It’s a major space vehicle manufacturing and assembly facility and among the world’s largest manufacturing sites.  </a:t>
            </a:r>
          </a:p>
          <a:p>
            <a:pPr lvl="1">
              <a:lnSpc>
                <a:spcPct val="95000"/>
              </a:lnSpc>
              <a:spcBef>
                <a:spcPct val="40000"/>
              </a:spcBef>
              <a:buFontTx/>
              <a:buChar char="•"/>
            </a:pPr>
            <a:r>
              <a:rPr lang="en-US">
                <a:latin typeface="Arial" pitchFamily="34" charset="0"/>
                <a:ea typeface="ＭＳ Ｐゴシック" pitchFamily="34" charset="-128"/>
              </a:rPr>
              <a:t>Michoud manufactured Saturn components, space shuttle external tanks and is ready to play a role in NASA’s new launch vehicles.</a:t>
            </a:r>
          </a:p>
          <a:p>
            <a:pPr>
              <a:lnSpc>
                <a:spcPct val="95000"/>
              </a:lnSpc>
              <a:spcBef>
                <a:spcPct val="40000"/>
              </a:spcBef>
            </a:pPr>
            <a:endParaRPr lang="en-US">
              <a:latin typeface="Arial" pitchFamily="34" charset="0"/>
              <a:ea typeface="ＭＳ Ｐゴシック" pitchFamily="34" charset="-128"/>
            </a:endParaRPr>
          </a:p>
          <a:p>
            <a:pPr>
              <a:lnSpc>
                <a:spcPct val="80000"/>
              </a:lnSpc>
              <a:buFontTx/>
              <a:buChar char="•"/>
            </a:pPr>
            <a:r>
              <a:rPr lang="en-US" b="1">
                <a:latin typeface="Arial" pitchFamily="34" charset="0"/>
                <a:ea typeface="ＭＳ Ｐゴシック" pitchFamily="34" charset="-128"/>
              </a:rPr>
              <a:t>Now, let’s take a closer look at Marshall.</a:t>
            </a:r>
          </a:p>
          <a:p>
            <a:pPr>
              <a:lnSpc>
                <a:spcPct val="80000"/>
              </a:lnSpc>
              <a:buFontTx/>
              <a:buChar char="•"/>
            </a:pPr>
            <a:endParaRPr lang="en-US" b="1">
              <a:latin typeface="Arial" pitchFamily="34" charset="0"/>
              <a:ea typeface="ＭＳ Ｐゴシック" pitchFamily="34" charset="-128"/>
            </a:endParaRPr>
          </a:p>
          <a:p>
            <a:pPr>
              <a:lnSpc>
                <a:spcPct val="80000"/>
              </a:lnSpc>
            </a:pPr>
            <a:endParaRPr lang="en-US">
              <a:latin typeface="Arial" pitchFamily="34" charset="0"/>
              <a:ea typeface="ＭＳ Ｐゴシック" pitchFamily="34" charset="-128"/>
            </a:endParaRPr>
          </a:p>
          <a:p>
            <a:pPr>
              <a:lnSpc>
                <a:spcPct val="80000"/>
              </a:lnSpc>
            </a:pPr>
            <a:endParaRPr lang="en-US" sz="900">
              <a:latin typeface="Arial" pitchFamily="34" charset="0"/>
              <a:ea typeface="ＭＳ Ｐゴシック" pitchFamily="34" charset="-128"/>
            </a:endParaRPr>
          </a:p>
          <a:p>
            <a:pPr>
              <a:lnSpc>
                <a:spcPct val="95000"/>
              </a:lnSpc>
              <a:spcBef>
                <a:spcPct val="40000"/>
              </a:spcBef>
              <a:buFontTx/>
              <a:buChar char="•"/>
            </a:pPr>
            <a:endParaRPr lang="en-US">
              <a:latin typeface="Arial" pitchFamily="34" charset="0"/>
              <a:ea typeface="ＭＳ Ｐゴシック" pitchFamily="34" charset="-128"/>
            </a:endParaRPr>
          </a:p>
        </p:txBody>
      </p:sp>
      <p:sp>
        <p:nvSpPr>
          <p:cNvPr id="61443" name="Slide Image Placeholder 4"/>
          <p:cNvSpPr>
            <a:spLocks noGrp="1" noRot="1" noChangeAspect="1" noTextEdit="1"/>
          </p:cNvSpPr>
          <p:nvPr>
            <p:ph type="sldImg"/>
          </p:nvPr>
        </p:nvSpPr>
        <p:spPr>
          <a:xfrm>
            <a:off x="1660525" y="596900"/>
            <a:ext cx="3538538" cy="2654300"/>
          </a:xfr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924050" y="520700"/>
            <a:ext cx="3009900" cy="2259013"/>
          </a:xfrm>
          <a:ln/>
        </p:spPr>
      </p:sp>
      <p:sp>
        <p:nvSpPr>
          <p:cNvPr id="62467" name="Rectangle 3"/>
          <p:cNvSpPr>
            <a:spLocks noGrp="1" noChangeArrowheads="1"/>
          </p:cNvSpPr>
          <p:nvPr>
            <p:ph type="body" idx="1"/>
          </p:nvPr>
        </p:nvSpPr>
        <p:spPr>
          <a:xfrm>
            <a:off x="687975" y="2974612"/>
            <a:ext cx="5482052" cy="59554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sz="1000" b="1" i="1">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924050" y="520700"/>
            <a:ext cx="3009900" cy="2259013"/>
          </a:xfrm>
          <a:ln/>
        </p:spPr>
      </p:sp>
      <p:sp>
        <p:nvSpPr>
          <p:cNvPr id="63491" name="Rectangle 3"/>
          <p:cNvSpPr>
            <a:spLocks noGrp="1" noChangeArrowheads="1"/>
          </p:cNvSpPr>
          <p:nvPr>
            <p:ph type="body" idx="1"/>
          </p:nvPr>
        </p:nvSpPr>
        <p:spPr>
          <a:xfrm>
            <a:off x="687975" y="2974612"/>
            <a:ext cx="5482052" cy="59554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ea typeface="ＭＳ Ｐゴシック" pitchFamily="34" charset="-128"/>
              </a:rPr>
              <a:t>So, how do we accomplish these new directions?  It will take the bright minds of today’s youth.  </a:t>
            </a:r>
          </a:p>
          <a:p>
            <a:endParaRPr lang="en-US" sz="1000">
              <a:latin typeface="Arial" pitchFamily="34" charset="0"/>
              <a:ea typeface="ＭＳ Ｐゴシック" pitchFamily="34" charset="-128"/>
            </a:endParaRPr>
          </a:p>
          <a:p>
            <a:r>
              <a:rPr lang="en-US" sz="1000">
                <a:latin typeface="Arial" pitchFamily="34" charset="0"/>
                <a:ea typeface="ＭＳ Ｐゴシック" pitchFamily="34" charset="-128"/>
              </a:rPr>
              <a:t>Marshall Space Flight Center conducts education programs to inspire the next generation of scientists, engineers and explorers.   The Great Moonbuggy Race brings together dozens of teams from both high school and college to compete on a simulated  moonscape track.  Each team brings a slightly different perspective to their design.</a:t>
            </a:r>
          </a:p>
          <a:p>
            <a:endParaRPr lang="en-US" sz="1000">
              <a:latin typeface="Arial" pitchFamily="34" charset="0"/>
              <a:ea typeface="ＭＳ Ｐゴシック" pitchFamily="34" charset="-128"/>
            </a:endParaRPr>
          </a:p>
          <a:p>
            <a:r>
              <a:rPr lang="en-US" sz="900">
                <a:latin typeface="Arial" pitchFamily="34" charset="0"/>
                <a:ea typeface="ＭＳ Ｐゴシック" pitchFamily="34" charset="-128"/>
                <a:cs typeface="Arial" pitchFamily="34" charset="0"/>
              </a:rPr>
              <a:t>NASA’s Student Launch Initiative allows college and high school student teams to design, build and launch a rocket with a developed science payload. They also develop Web sites, learned how to budget — including how to present financial proposals to NASA engineers and community leaders — and gain problem-solving and leadership skills.</a:t>
            </a:r>
          </a:p>
          <a:p>
            <a:endParaRPr lang="en-US" sz="1000">
              <a:latin typeface="Arial" pitchFamily="34" charset="0"/>
              <a:ea typeface="ＭＳ Ｐゴシック" pitchFamily="34" charset="-128"/>
            </a:endParaRPr>
          </a:p>
          <a:p>
            <a:r>
              <a:rPr lang="en-US" sz="1000">
                <a:latin typeface="Arial" pitchFamily="34" charset="0"/>
                <a:ea typeface="ＭＳ Ｐゴシック" pitchFamily="34" charset="-128"/>
              </a:rPr>
              <a:t>These educational outreach initiatives enable students from elementary school through college to apply their learning to science and engineering projects. </a:t>
            </a:r>
          </a:p>
          <a:p>
            <a:pPr eaLnBrk="1" hangingPunct="1">
              <a:spcBef>
                <a:spcPct val="50000"/>
              </a:spcBef>
            </a:pPr>
            <a:endParaRPr lang="en-US" sz="1000">
              <a:latin typeface="Arial" pitchFamily="34" charset="0"/>
              <a:ea typeface="ＭＳ Ｐゴシック" pitchFamily="34" charset="-128"/>
            </a:endParaRPr>
          </a:p>
          <a:p>
            <a:r>
              <a:rPr lang="en-US" sz="1000">
                <a:latin typeface="Arial" pitchFamily="34" charset="0"/>
                <a:ea typeface="ＭＳ Ｐゴシック" pitchFamily="34" charset="-128"/>
              </a:rPr>
              <a:t>By sharing our past accomplishments and exciting plans for the future, Marshall can help to motivate and encourage students to will build a brighter future for America in space.  This future will bring new technologies for generations to come.</a:t>
            </a:r>
          </a:p>
          <a:p>
            <a:pPr eaLnBrk="1" hangingPunct="1">
              <a:spcBef>
                <a:spcPct val="50000"/>
              </a:spcBef>
            </a:pPr>
            <a:endParaRPr lang="en-US" sz="1000">
              <a:latin typeface="Arial" pitchFamily="34" charset="0"/>
              <a:ea typeface="ＭＳ Ｐゴシック" pitchFamily="34" charset="-128"/>
            </a:endParaRPr>
          </a:p>
          <a:p>
            <a:pPr eaLnBrk="1" hangingPunct="1">
              <a:spcBef>
                <a:spcPct val="50000"/>
              </a:spcBef>
            </a:pPr>
            <a:endParaRPr lang="en-US" sz="1000" b="1" i="1">
              <a:latin typeface="Arial" pitchFamily="34" charset="0"/>
              <a:ea typeface="ＭＳ Ｐゴシック" pitchFamily="34" charset="-128"/>
            </a:endParaRPr>
          </a:p>
          <a:p>
            <a:pPr eaLnBrk="1" hangingPunct="1">
              <a:spcBef>
                <a:spcPct val="50000"/>
              </a:spcBef>
            </a:pPr>
            <a:endParaRPr lang="en-US" sz="1000" b="1" i="1">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ea typeface="ＭＳ Ｐゴシック" pitchFamily="34" charset="-128"/>
              </a:rPr>
              <a:t>Each NASA center is responsible for public outreach in a designated region.  </a:t>
            </a:r>
          </a:p>
          <a:p>
            <a:endParaRPr lang="en-US" smtClean="0">
              <a:ea typeface="ＭＳ Ｐゴシック" pitchFamily="34" charset="-128"/>
            </a:endParaRPr>
          </a:p>
          <a:p>
            <a:endParaRPr lang="en-US" smtClean="0">
              <a:ea typeface="ＭＳ Ｐゴシック" pitchFamily="34" charset="-128"/>
            </a:endParaRPr>
          </a:p>
          <a:p>
            <a:r>
              <a:rPr lang="en-US" smtClean="0">
                <a:ea typeface="ＭＳ Ｐゴシック" pitchFamily="34" charset="-128"/>
              </a:rPr>
              <a:t>Marshall’s six-state region (indicated in blue on the map) includes:</a:t>
            </a:r>
          </a:p>
          <a:p>
            <a:r>
              <a:rPr lang="en-US" smtClean="0">
                <a:ea typeface="ＭＳ Ｐゴシック" pitchFamily="34" charset="-128"/>
              </a:rPr>
              <a:t>Alabama</a:t>
            </a:r>
          </a:p>
          <a:p>
            <a:r>
              <a:rPr lang="en-US" smtClean="0">
                <a:ea typeface="ＭＳ Ｐゴシック" pitchFamily="34" charset="-128"/>
              </a:rPr>
              <a:t>Tennessee</a:t>
            </a:r>
          </a:p>
          <a:p>
            <a:r>
              <a:rPr lang="en-US" smtClean="0">
                <a:ea typeface="ＭＳ Ｐゴシック" pitchFamily="34" charset="-128"/>
              </a:rPr>
              <a:t>Louisiana</a:t>
            </a:r>
          </a:p>
          <a:p>
            <a:r>
              <a:rPr lang="en-US" smtClean="0">
                <a:ea typeface="ＭＳ Ｐゴシック" pitchFamily="34" charset="-128"/>
              </a:rPr>
              <a:t>Arkansas</a:t>
            </a:r>
          </a:p>
          <a:p>
            <a:r>
              <a:rPr lang="en-US" smtClean="0">
                <a:ea typeface="ＭＳ Ｐゴシック" pitchFamily="34" charset="-128"/>
              </a:rPr>
              <a:t>Missouri</a:t>
            </a:r>
          </a:p>
          <a:p>
            <a:r>
              <a:rPr lang="en-US" smtClean="0">
                <a:ea typeface="ＭＳ Ｐゴシック" pitchFamily="34" charset="-128"/>
              </a:rPr>
              <a:t>Iowa</a:t>
            </a:r>
          </a:p>
          <a:p>
            <a:endParaRPr lang="en-US" smtClean="0">
              <a:ea typeface="ＭＳ Ｐゴシック" pitchFamily="34"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F73BEE99-87C4-493C-B460-15C78BC297A7}" type="slidenum">
              <a:rPr lang="en-US" sz="1200">
                <a:solidFill>
                  <a:schemeClr val="tx1"/>
                </a:solidFill>
                <a:latin typeface="55 Helvetica Roman" pitchFamily="1" charset="0"/>
              </a:rPr>
              <a:pPr/>
              <a:t>30</a:t>
            </a:fld>
            <a:endParaRPr lang="en-US" sz="1200">
              <a:solidFill>
                <a:schemeClr val="tx1"/>
              </a:solidFill>
              <a:latin typeface="55 Helvetica Roman"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37AF9B4E-4642-4363-B90F-70C55338149D}" type="slidenum">
              <a:rPr lang="en-US" sz="1200">
                <a:solidFill>
                  <a:schemeClr val="tx1"/>
                </a:solidFill>
                <a:latin typeface="55 Helvetica Roman" pitchFamily="1" charset="0"/>
              </a:rPr>
              <a:pPr/>
              <a:t>31</a:t>
            </a:fld>
            <a:endParaRPr lang="en-US" sz="1200">
              <a:solidFill>
                <a:schemeClr val="tx1"/>
              </a:solidFill>
              <a:latin typeface="55 Helvetica Roman"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a:xfrm>
            <a:off x="687975" y="3450861"/>
            <a:ext cx="5482052" cy="5533869"/>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2421" indent="-112421">
              <a:spcBef>
                <a:spcPct val="20000"/>
              </a:spcBef>
              <a:buFont typeface="Arial" pitchFamily="34" charset="0"/>
              <a:buChar char="•"/>
              <a:defRPr/>
            </a:pPr>
            <a:r>
              <a:rPr lang="en-US" dirty="0">
                <a:latin typeface="Arial" pitchFamily="34" charset="0"/>
                <a:ea typeface="ＭＳ Ｐゴシック" pitchFamily="34" charset="-128"/>
                <a:cs typeface="Arial" pitchFamily="34" charset="0"/>
              </a:rPr>
              <a:t>Marshall has a distinct impact to our community.</a:t>
            </a:r>
            <a:br>
              <a:rPr lang="en-US" dirty="0">
                <a:latin typeface="Arial" pitchFamily="34" charset="0"/>
                <a:ea typeface="ＭＳ Ｐゴシック" pitchFamily="34" charset="-128"/>
                <a:cs typeface="Arial" pitchFamily="34" charset="0"/>
              </a:rPr>
            </a:br>
            <a:endParaRPr lang="en-US" dirty="0">
              <a:latin typeface="Arial" pitchFamily="34" charset="0"/>
              <a:ea typeface="ＭＳ Ｐゴシック" pitchFamily="34" charset="-128"/>
              <a:cs typeface="Arial" pitchFamily="34" charset="0"/>
            </a:endParaRPr>
          </a:p>
          <a:p>
            <a:pPr marL="168631" indent="-168631">
              <a:spcBef>
                <a:spcPct val="20000"/>
              </a:spcBef>
              <a:buClr>
                <a:srgbClr val="CA7425"/>
              </a:buClr>
              <a:buFont typeface="Arial" pitchFamily="34" charset="0"/>
              <a:buChar char="•"/>
              <a:defRPr/>
            </a:pPr>
            <a:r>
              <a:rPr lang="en-US" dirty="0">
                <a:latin typeface="Arial" pitchFamily="34" charset="0"/>
                <a:ea typeface="ＭＳ Ｐゴシック" pitchFamily="34" charset="-128"/>
                <a:cs typeface="Arial" pitchFamily="34" charset="0"/>
              </a:rPr>
              <a:t>$2.3B expenditures in nation (FY2011); $1.2 in Alabama (per FY2011 Economic Impact Study by Dr. Addy)</a:t>
            </a:r>
          </a:p>
          <a:p>
            <a:pPr marL="168631" indent="-168631">
              <a:spcBef>
                <a:spcPct val="20000"/>
              </a:spcBef>
              <a:buClr>
                <a:srgbClr val="CA7425"/>
              </a:buClr>
              <a:buFont typeface="Arial" pitchFamily="34" charset="0"/>
              <a:buChar char="•"/>
              <a:defRPr/>
            </a:pPr>
            <a:r>
              <a:rPr lang="en-US" dirty="0">
                <a:latin typeface="Arial" pitchFamily="34" charset="0"/>
                <a:ea typeface="ＭＳ Ｐゴシック" pitchFamily="34" charset="-128"/>
                <a:cs typeface="Arial" pitchFamily="34" charset="0"/>
              </a:rPr>
              <a:t>$2.3B FY2011 Actual budget (FY2012)</a:t>
            </a:r>
          </a:p>
          <a:p>
            <a:pPr marL="168631" indent="-168631">
              <a:spcBef>
                <a:spcPct val="20000"/>
              </a:spcBef>
              <a:buClr>
                <a:srgbClr val="CA7425"/>
              </a:buClr>
              <a:buFont typeface="Arial" pitchFamily="34" charset="0"/>
              <a:buChar char="•"/>
              <a:defRPr/>
            </a:pPr>
            <a:r>
              <a:rPr lang="en-US" dirty="0">
                <a:latin typeface="Arial" pitchFamily="34" charset="0"/>
                <a:ea typeface="ＭＳ Ｐゴシック" pitchFamily="34" charset="-128"/>
                <a:cs typeface="Arial" pitchFamily="34" charset="0"/>
              </a:rPr>
              <a:t>$6.8B nationwide Impact (FY2011)</a:t>
            </a:r>
          </a:p>
          <a:p>
            <a:pPr>
              <a:defRPr/>
            </a:pPr>
            <a:endParaRPr lang="en-US" dirty="0">
              <a:latin typeface="Arial" pitchFamily="34" charset="0"/>
              <a:ea typeface="ＭＳ Ｐゴシック" pitchFamily="34" charset="-128"/>
              <a:cs typeface="Arial" pitchFamily="34" charset="0"/>
            </a:endParaRPr>
          </a:p>
          <a:p>
            <a:pPr marL="112421" indent="-112421">
              <a:buFontTx/>
              <a:buChar char="•"/>
              <a:defRPr/>
            </a:pPr>
            <a:r>
              <a:rPr lang="en-US" dirty="0">
                <a:latin typeface="Arial" pitchFamily="34" charset="0"/>
                <a:ea typeface="ＭＳ Ｐゴシック" pitchFamily="34" charset="-128"/>
                <a:cs typeface="Arial" pitchFamily="34" charset="0"/>
              </a:rPr>
              <a:t> Nearly 6,000 contractor and civil servant employees at Marshall and MAF</a:t>
            </a:r>
            <a:br>
              <a:rPr lang="en-US" dirty="0">
                <a:latin typeface="Arial" pitchFamily="34" charset="0"/>
                <a:ea typeface="ＭＳ Ｐゴシック" pitchFamily="34" charset="-128"/>
                <a:cs typeface="Arial" pitchFamily="34" charset="0"/>
              </a:rPr>
            </a:br>
            <a:endParaRPr lang="en-US" dirty="0">
              <a:latin typeface="Arial" pitchFamily="34" charset="0"/>
              <a:ea typeface="ＭＳ Ｐゴシック" pitchFamily="34" charset="-128"/>
              <a:cs typeface="Arial" pitchFamily="34" charset="0"/>
            </a:endParaRPr>
          </a:p>
          <a:p>
            <a:pPr lvl="1">
              <a:buFontTx/>
              <a:buChar char="•"/>
              <a:defRPr/>
            </a:pPr>
            <a:r>
              <a:rPr lang="en-US" dirty="0">
                <a:latin typeface="Arial" pitchFamily="34" charset="0"/>
                <a:ea typeface="ＭＳ Ｐゴシック" pitchFamily="34" charset="-128"/>
                <a:cs typeface="Arial" pitchFamily="34" charset="0"/>
              </a:rPr>
              <a:t> FY 2012 civil service control number is 2490 including Michoud</a:t>
            </a:r>
          </a:p>
          <a:p>
            <a:pPr lvl="1">
              <a:buFontTx/>
              <a:buChar char="•"/>
              <a:defRPr/>
            </a:pPr>
            <a:r>
              <a:rPr lang="en-US" dirty="0">
                <a:latin typeface="Arial" pitchFamily="34" charset="0"/>
                <a:ea typeface="ＭＳ Ｐゴシック" pitchFamily="34" charset="-128"/>
                <a:cs typeface="Arial" pitchFamily="34" charset="0"/>
              </a:rPr>
              <a:t> FY 2012 end of year projection is 2463</a:t>
            </a:r>
          </a:p>
          <a:p>
            <a:pPr lvl="1">
              <a:buFontTx/>
              <a:buChar char="•"/>
              <a:defRPr/>
            </a:pPr>
            <a:r>
              <a:rPr lang="en-US" dirty="0">
                <a:latin typeface="Arial" pitchFamily="34" charset="0"/>
                <a:ea typeface="ＭＳ Ｐゴシック" pitchFamily="34" charset="-128"/>
                <a:cs typeface="Arial" pitchFamily="34" charset="0"/>
              </a:rPr>
              <a:t> Current heads on board 2419 (including students)</a:t>
            </a:r>
          </a:p>
          <a:p>
            <a:pPr>
              <a:buFontTx/>
              <a:buChar char="•"/>
              <a:defRPr/>
            </a:pPr>
            <a:endParaRPr lang="en-US" dirty="0">
              <a:latin typeface="Arial" pitchFamily="34" charset="0"/>
              <a:ea typeface="ＭＳ Ｐゴシック" pitchFamily="34" charset="-128"/>
              <a:cs typeface="Arial" pitchFamily="34" charset="0"/>
            </a:endParaRPr>
          </a:p>
          <a:p>
            <a:pPr marL="112421" indent="-112421">
              <a:buFontTx/>
              <a:buChar char="•"/>
              <a:defRPr/>
            </a:pPr>
            <a:r>
              <a:rPr lang="en-US" dirty="0">
                <a:latin typeface="Arial" pitchFamily="34" charset="0"/>
                <a:ea typeface="ＭＳ Ｐゴシック" pitchFamily="34" charset="-128"/>
                <a:cs typeface="Arial" pitchFamily="34" charset="0"/>
              </a:rPr>
              <a:t>3rd largest employer in the Huntsville – Madison county area – including civil service and contractors</a:t>
            </a:r>
            <a:br>
              <a:rPr lang="en-US" dirty="0">
                <a:latin typeface="Arial" pitchFamily="34" charset="0"/>
                <a:ea typeface="ＭＳ Ｐゴシック" pitchFamily="34" charset="-128"/>
                <a:cs typeface="Arial" pitchFamily="34" charset="0"/>
              </a:rPr>
            </a:br>
            <a:endParaRPr lang="en-US" dirty="0">
              <a:latin typeface="Arial" pitchFamily="34" charset="0"/>
              <a:ea typeface="ＭＳ Ｐゴシック" pitchFamily="34" charset="-128"/>
              <a:cs typeface="Arial" pitchFamily="34" charset="0"/>
            </a:endParaRPr>
          </a:p>
          <a:p>
            <a:pPr>
              <a:buFontTx/>
              <a:buChar char="•"/>
              <a:defRPr/>
            </a:pPr>
            <a:r>
              <a:rPr lang="en-US" dirty="0">
                <a:latin typeface="Arial" pitchFamily="34" charset="0"/>
                <a:ea typeface="ＭＳ Ｐゴシック" pitchFamily="34" charset="-128"/>
                <a:cs typeface="Arial" pitchFamily="34" charset="0"/>
              </a:rPr>
              <a:t> 26 core capabilities and more than 125 unique and specialized facilities/labs</a:t>
            </a:r>
            <a:br>
              <a:rPr lang="en-US" dirty="0">
                <a:latin typeface="Arial" pitchFamily="34" charset="0"/>
                <a:ea typeface="ＭＳ Ｐゴシック" pitchFamily="34" charset="-128"/>
                <a:cs typeface="Arial" pitchFamily="34" charset="0"/>
              </a:rPr>
            </a:br>
            <a:endParaRPr lang="en-US" dirty="0">
              <a:latin typeface="Arial" pitchFamily="34" charset="0"/>
              <a:ea typeface="ＭＳ Ｐゴシック" pitchFamily="34" charset="-128"/>
              <a:cs typeface="Arial" pitchFamily="34" charset="0"/>
            </a:endParaRPr>
          </a:p>
          <a:p>
            <a:pPr>
              <a:buFontTx/>
              <a:buChar char="•"/>
              <a:defRPr/>
            </a:pPr>
            <a:r>
              <a:rPr lang="en-US" dirty="0">
                <a:latin typeface="Arial" pitchFamily="34" charset="0"/>
                <a:ea typeface="ＭＳ Ｐゴシック" pitchFamily="34" charset="-128"/>
                <a:cs typeface="Arial" pitchFamily="34" charset="0"/>
              </a:rPr>
              <a:t> Part of a vibrant, supportive, high-technology community:</a:t>
            </a:r>
          </a:p>
          <a:p>
            <a:pPr marL="505893" lvl="1" indent="-103052">
              <a:buFontTx/>
              <a:buChar char="•"/>
              <a:defRPr/>
            </a:pPr>
            <a:r>
              <a:rPr lang="en-US" dirty="0">
                <a:latin typeface="Arial" pitchFamily="34" charset="0"/>
                <a:ea typeface="ＭＳ Ｐゴシック" pitchFamily="34" charset="-128"/>
                <a:cs typeface="Arial" pitchFamily="34" charset="0"/>
              </a:rPr>
              <a:t>Redstone Arsenal is home to 22 primary federal/international organizations ranging from the NATO Medium Engagement Air Defense Support Management Activity (NAMEADSMA) international organization to federal organizations like the FBI and ATF to DOD organizations like DIA and MDA to Army organizations.  </a:t>
            </a:r>
          </a:p>
          <a:p>
            <a:pPr lvl="1">
              <a:buFontTx/>
              <a:buChar char="•"/>
              <a:defRPr/>
            </a:pPr>
            <a:r>
              <a:rPr lang="en-US" dirty="0">
                <a:latin typeface="Arial" pitchFamily="34" charset="0"/>
                <a:ea typeface="ＭＳ Ｐゴシック" pitchFamily="34" charset="-128"/>
                <a:cs typeface="Arial" pitchFamily="34" charset="0"/>
              </a:rPr>
              <a:t> Research Park – 2nd largest in US and 4th largest  in the world </a:t>
            </a:r>
          </a:p>
          <a:p>
            <a:pPr lvl="1">
              <a:buFontTx/>
              <a:buChar char="•"/>
              <a:defRPr/>
            </a:pPr>
            <a:r>
              <a:rPr lang="en-US" dirty="0">
                <a:latin typeface="Arial" pitchFamily="34" charset="0"/>
                <a:ea typeface="ＭＳ Ｐゴシック" pitchFamily="34" charset="-128"/>
                <a:cs typeface="Arial" pitchFamily="34" charset="0"/>
              </a:rPr>
              <a:t> Huntsville’s Concentration of High-Tech Workers is 2nd in the Nation </a:t>
            </a:r>
          </a:p>
          <a:p>
            <a:pPr>
              <a:buFontTx/>
              <a:buChar char="•"/>
              <a:defRPr/>
            </a:pPr>
            <a:endParaRPr lang="en-US" sz="1800" dirty="0">
              <a:solidFill>
                <a:schemeClr val="bg2"/>
              </a:solidFill>
              <a:latin typeface="Arial" pitchFamily="34" charset="0"/>
              <a:ea typeface="ＭＳ Ｐゴシック" pitchFamily="34" charset="-128"/>
              <a:cs typeface="Arial" pitchFamily="34" charset="0"/>
            </a:endParaRPr>
          </a:p>
        </p:txBody>
      </p:sp>
      <p:sp>
        <p:nvSpPr>
          <p:cNvPr id="66563" name="Slide Image Placeholder 4"/>
          <p:cNvSpPr>
            <a:spLocks noGrp="1" noRot="1" noChangeAspect="1" noTextEdit="1"/>
          </p:cNvSpPr>
          <p:nvPr>
            <p:ph type="sldImg"/>
          </p:nvPr>
        </p:nvSpPr>
        <p:spPr>
          <a:xfrm>
            <a:off x="1663700" y="601663"/>
            <a:ext cx="3532188" cy="2649537"/>
          </a:xfr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9B185FFD-BD70-45A3-A4EF-A541270B573D}" type="slidenum">
              <a:rPr lang="en-US" sz="1200">
                <a:solidFill>
                  <a:prstClr val="black"/>
                </a:solidFill>
                <a:latin typeface="55 Helvetica Roman" pitchFamily="1" charset="0"/>
              </a:rPr>
              <a:pPr/>
              <a:t>33</a:t>
            </a:fld>
            <a:endParaRPr lang="en-US" sz="1200" dirty="0">
              <a:solidFill>
                <a:prstClr val="black"/>
              </a:solidFill>
              <a:latin typeface="55 Helvetica Roman" pitchFamily="1" charset="0"/>
            </a:endParaRPr>
          </a:p>
        </p:txBody>
      </p:sp>
      <p:sp>
        <p:nvSpPr>
          <p:cNvPr id="72707" name="Rectangle 2"/>
          <p:cNvSpPr>
            <a:spLocks noGrp="1" noRot="1" noChangeAspect="1" noChangeArrowheads="1" noTextEdit="1"/>
          </p:cNvSpPr>
          <p:nvPr>
            <p:ph type="sldImg"/>
          </p:nvPr>
        </p:nvSpPr>
        <p:spPr>
          <a:xfrm>
            <a:off x="1651000" y="582613"/>
            <a:ext cx="3557588" cy="2668587"/>
          </a:xfrm>
          <a:ln/>
        </p:spPr>
      </p:sp>
      <p:sp>
        <p:nvSpPr>
          <p:cNvPr id="72708" name="Rectangle 3"/>
          <p:cNvSpPr>
            <a:spLocks noGrp="1" noChangeArrowheads="1"/>
          </p:cNvSpPr>
          <p:nvPr>
            <p:ph type="body" idx="1"/>
          </p:nvPr>
        </p:nvSpPr>
        <p:spPr>
          <a:xfrm>
            <a:off x="687975" y="3250992"/>
            <a:ext cx="5482052" cy="52075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900" dirty="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ln/>
        </p:spPr>
        <p:txBody>
          <a:bodyPr/>
          <a:lstStyle/>
          <a:p>
            <a:pPr marL="224841" indent="-224841">
              <a:lnSpc>
                <a:spcPct val="90000"/>
              </a:lnSpc>
              <a:buFontTx/>
              <a:buChar char="•"/>
              <a:defRPr/>
            </a:pPr>
            <a:r>
              <a:rPr lang="en-US" dirty="0">
                <a:latin typeface="Arial" pitchFamily="34" charset="0"/>
                <a:ea typeface="ＭＳ Ｐゴシック" pitchFamily="34" charset="-128"/>
              </a:rPr>
              <a:t>Marshall plays a huge role in America’s space exploration, and serves the agency through three primary areas.</a:t>
            </a:r>
          </a:p>
          <a:p>
            <a:pPr marL="224841" indent="-224841">
              <a:lnSpc>
                <a:spcPct val="90000"/>
              </a:lnSpc>
              <a:buFontTx/>
              <a:buChar char="•"/>
              <a:defRPr/>
            </a:pPr>
            <a:endParaRPr lang="en-US" b="1"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Lifting from Earth  - getting to and through space - Propulsion/Transportation Systems.   </a:t>
            </a:r>
          </a:p>
          <a:p>
            <a:pPr marL="224841" indent="-224841">
              <a:lnSpc>
                <a:spcPct val="90000"/>
              </a:lnSpc>
              <a:buFontTx/>
              <a:buChar char="•"/>
              <a:defRPr/>
            </a:pPr>
            <a:r>
              <a:rPr lang="en-US" dirty="0">
                <a:latin typeface="Arial" pitchFamily="34" charset="0"/>
                <a:ea typeface="ＭＳ Ｐゴシック" pitchFamily="34" charset="-128"/>
              </a:rPr>
              <a:t> For example, Saturn, shuttle, and the new Space Launch System</a:t>
            </a:r>
          </a:p>
          <a:p>
            <a:pPr marL="224841" indent="-224841">
              <a:lnSpc>
                <a:spcPct val="90000"/>
              </a:lnSpc>
              <a:buFontTx/>
              <a:buChar char="•"/>
              <a:defRPr/>
            </a:pPr>
            <a:r>
              <a:rPr lang="en-US" dirty="0">
                <a:latin typeface="Arial" pitchFamily="34" charset="0"/>
                <a:ea typeface="ＭＳ Ｐゴシック" pitchFamily="34" charset="-128"/>
              </a:rPr>
              <a:t> Also includes research and development of new propulsion technologies</a:t>
            </a:r>
          </a:p>
          <a:p>
            <a:pPr marL="224841" indent="-224841">
              <a:lnSpc>
                <a:spcPct val="90000"/>
              </a:lnSpc>
              <a:buFontTx/>
              <a:buChar char="•"/>
              <a:defRPr/>
            </a:pPr>
            <a:endParaRPr lang="en-US"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Living and Working in Space – sustaining life and enabling discovery</a:t>
            </a:r>
          </a:p>
          <a:p>
            <a:pPr marL="224841" indent="-224841">
              <a:lnSpc>
                <a:spcPct val="90000"/>
              </a:lnSpc>
              <a:buFontTx/>
              <a:buChar char="•"/>
              <a:defRPr/>
            </a:pPr>
            <a:r>
              <a:rPr lang="en-US" dirty="0">
                <a:latin typeface="Arial" pitchFamily="34" charset="0"/>
                <a:ea typeface="ＭＳ Ｐゴシック" pitchFamily="34" charset="-128"/>
              </a:rPr>
              <a:t>For example, International Space Station systems for air and water; around-the-clock ISS science command post from Marshall's Payload Operations Center.</a:t>
            </a:r>
          </a:p>
          <a:p>
            <a:pPr marL="224841" indent="-224841">
              <a:lnSpc>
                <a:spcPct val="90000"/>
              </a:lnSpc>
              <a:defRPr/>
            </a:pPr>
            <a:endParaRPr lang="en-US"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Understanding Our World and Beyond – making discoveries and learning about our planet, solar system and the entire universe</a:t>
            </a:r>
          </a:p>
          <a:p>
            <a:pPr marL="224841" indent="-224841">
              <a:lnSpc>
                <a:spcPct val="90000"/>
              </a:lnSpc>
              <a:buFontTx/>
              <a:buChar char="•"/>
              <a:defRPr/>
            </a:pPr>
            <a:r>
              <a:rPr lang="en-US" dirty="0">
                <a:latin typeface="Arial" pitchFamily="34" charset="0"/>
                <a:ea typeface="ＭＳ Ｐゴシック" pitchFamily="34" charset="-128"/>
              </a:rPr>
              <a:t>For example, great space telescopes, weather observations and forecasting, and solar studies</a:t>
            </a:r>
          </a:p>
          <a:p>
            <a:pPr>
              <a:lnSpc>
                <a:spcPct val="90000"/>
              </a:lnSpc>
              <a:defRPr/>
            </a:pPr>
            <a:endParaRPr lang="en-US" dirty="0" smtClean="0">
              <a:latin typeface="Arial" pitchFamily="34" charset="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a:defRPr sz="800">
                <a:solidFill>
                  <a:srgbClr val="666666"/>
                </a:solidFill>
                <a:latin typeface="Arial" pitchFamily="34" charset="0"/>
                <a:ea typeface="ＭＳ Ｐゴシック" pitchFamily="34" charset="-128"/>
              </a:defRPr>
            </a:lvl1pPr>
            <a:lvl2pPr marL="729057" indent="-280406" defTabSz="906648">
              <a:defRPr sz="800">
                <a:solidFill>
                  <a:srgbClr val="666666"/>
                </a:solidFill>
                <a:latin typeface="Arial" pitchFamily="34" charset="0"/>
                <a:ea typeface="ＭＳ Ｐゴシック" pitchFamily="34" charset="-128"/>
              </a:defRPr>
            </a:lvl2pPr>
            <a:lvl3pPr marL="1121626" indent="-224325" defTabSz="906648">
              <a:defRPr sz="800">
                <a:solidFill>
                  <a:srgbClr val="666666"/>
                </a:solidFill>
                <a:latin typeface="Arial" pitchFamily="34" charset="0"/>
                <a:ea typeface="ＭＳ Ｐゴシック" pitchFamily="34" charset="-128"/>
              </a:defRPr>
            </a:lvl3pPr>
            <a:lvl4pPr marL="1570276" indent="-224325" defTabSz="906648">
              <a:defRPr sz="800">
                <a:solidFill>
                  <a:srgbClr val="666666"/>
                </a:solidFill>
                <a:latin typeface="Arial" pitchFamily="34" charset="0"/>
                <a:ea typeface="ＭＳ Ｐゴシック" pitchFamily="34" charset="-128"/>
              </a:defRPr>
            </a:lvl4pPr>
            <a:lvl5pPr marL="2018927" indent="-224325" defTabSz="906648">
              <a:defRPr sz="800">
                <a:solidFill>
                  <a:srgbClr val="666666"/>
                </a:solidFill>
                <a:latin typeface="Arial" pitchFamily="34" charset="0"/>
                <a:ea typeface="ＭＳ Ｐゴシック" pitchFamily="34" charset="-128"/>
              </a:defRPr>
            </a:lvl5pPr>
            <a:lvl6pPr marL="246757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9917111C-14DF-4362-A169-8D2CBCDAC32A}" type="slidenum">
              <a:rPr lang="en-US" sz="1200">
                <a:solidFill>
                  <a:schemeClr val="tx1"/>
                </a:solidFill>
                <a:latin typeface="55 Helvetica Roman" pitchFamily="1" charset="0"/>
              </a:rPr>
              <a:pPr/>
              <a:t>5</a:t>
            </a:fld>
            <a:endParaRPr lang="en-US" sz="1200">
              <a:solidFill>
                <a:schemeClr val="tx1"/>
              </a:solidFill>
              <a:latin typeface="55 Helvetica Roman"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ln/>
        </p:spPr>
        <p:txBody>
          <a:bodyPr/>
          <a:lstStyle/>
          <a:p>
            <a:pPr marL="224841" indent="-224841">
              <a:lnSpc>
                <a:spcPct val="90000"/>
              </a:lnSpc>
              <a:buFontTx/>
              <a:buChar char="•"/>
              <a:defRPr/>
            </a:pPr>
            <a:r>
              <a:rPr lang="en-US" dirty="0">
                <a:latin typeface="Arial" pitchFamily="34" charset="0"/>
                <a:ea typeface="ＭＳ Ｐゴシック" pitchFamily="34" charset="-128"/>
              </a:rPr>
              <a:t>Marshall plays a huge role in America’s space exploration, and serves the agency through three primary areas.</a:t>
            </a:r>
          </a:p>
          <a:p>
            <a:pPr marL="224841" indent="-224841">
              <a:lnSpc>
                <a:spcPct val="90000"/>
              </a:lnSpc>
              <a:buFontTx/>
              <a:buChar char="•"/>
              <a:defRPr/>
            </a:pPr>
            <a:endParaRPr lang="en-US" b="1"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Lifting from Earth  - getting to and through space - Propulsion/Transportation Systems.   </a:t>
            </a:r>
          </a:p>
          <a:p>
            <a:pPr marL="224841" indent="-224841">
              <a:lnSpc>
                <a:spcPct val="90000"/>
              </a:lnSpc>
              <a:buFontTx/>
              <a:buChar char="•"/>
              <a:defRPr/>
            </a:pPr>
            <a:r>
              <a:rPr lang="en-US" dirty="0">
                <a:latin typeface="Arial" pitchFamily="34" charset="0"/>
                <a:ea typeface="ＭＳ Ｐゴシック" pitchFamily="34" charset="-128"/>
              </a:rPr>
              <a:t> For example, Saturn, shuttle, and the new Space Launch System</a:t>
            </a:r>
          </a:p>
          <a:p>
            <a:pPr marL="224841" indent="-224841">
              <a:lnSpc>
                <a:spcPct val="90000"/>
              </a:lnSpc>
              <a:buFontTx/>
              <a:buChar char="•"/>
              <a:defRPr/>
            </a:pPr>
            <a:r>
              <a:rPr lang="en-US" dirty="0">
                <a:latin typeface="Arial" pitchFamily="34" charset="0"/>
                <a:ea typeface="ＭＳ Ｐゴシック" pitchFamily="34" charset="-128"/>
              </a:rPr>
              <a:t> Also includes research and development of new propulsion technologies</a:t>
            </a:r>
          </a:p>
          <a:p>
            <a:pPr marL="224841" indent="-224841">
              <a:lnSpc>
                <a:spcPct val="90000"/>
              </a:lnSpc>
              <a:buFontTx/>
              <a:buChar char="•"/>
              <a:defRPr/>
            </a:pPr>
            <a:endParaRPr lang="en-US"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Living and Working in Space – sustaining life and enabling discovery</a:t>
            </a:r>
          </a:p>
          <a:p>
            <a:pPr marL="224841" indent="-224841">
              <a:lnSpc>
                <a:spcPct val="90000"/>
              </a:lnSpc>
              <a:buFontTx/>
              <a:buChar char="•"/>
              <a:defRPr/>
            </a:pPr>
            <a:r>
              <a:rPr lang="en-US" dirty="0">
                <a:latin typeface="Arial" pitchFamily="34" charset="0"/>
                <a:ea typeface="ＭＳ Ｐゴシック" pitchFamily="34" charset="-128"/>
              </a:rPr>
              <a:t>For example, International Space Station systems for air and water; around-the-clock ISS science command post from Marshall's Payload Operations Center.</a:t>
            </a:r>
          </a:p>
          <a:p>
            <a:pPr marL="224841" indent="-224841">
              <a:lnSpc>
                <a:spcPct val="90000"/>
              </a:lnSpc>
              <a:defRPr/>
            </a:pPr>
            <a:endParaRPr lang="en-US" dirty="0">
              <a:latin typeface="Arial" pitchFamily="34" charset="0"/>
              <a:ea typeface="ＭＳ Ｐゴシック" pitchFamily="34" charset="-128"/>
            </a:endParaRPr>
          </a:p>
          <a:p>
            <a:pPr marL="224841" indent="-224841">
              <a:lnSpc>
                <a:spcPct val="90000"/>
              </a:lnSpc>
              <a:defRPr/>
            </a:pPr>
            <a:r>
              <a:rPr lang="en-US" b="1" dirty="0">
                <a:latin typeface="Arial" pitchFamily="34" charset="0"/>
                <a:ea typeface="ＭＳ Ｐゴシック" pitchFamily="34" charset="-128"/>
              </a:rPr>
              <a:t>Understanding Our World and Beyond – making discoveries and learning about our planet, solar system and the entire universe</a:t>
            </a:r>
          </a:p>
          <a:p>
            <a:pPr marL="224841" indent="-224841">
              <a:lnSpc>
                <a:spcPct val="90000"/>
              </a:lnSpc>
              <a:buFontTx/>
              <a:buChar char="•"/>
              <a:defRPr/>
            </a:pPr>
            <a:r>
              <a:rPr lang="en-US" dirty="0">
                <a:latin typeface="Arial" pitchFamily="34" charset="0"/>
                <a:ea typeface="ＭＳ Ｐゴシック" pitchFamily="34" charset="-128"/>
              </a:rPr>
              <a:t>For example, great space telescopes, weather observations and forecasting, and solar studies</a:t>
            </a:r>
          </a:p>
          <a:p>
            <a:pPr>
              <a:lnSpc>
                <a:spcPct val="90000"/>
              </a:lnSpc>
              <a:defRPr/>
            </a:pPr>
            <a:endParaRPr lang="en-US" dirty="0" smtClean="0">
              <a:latin typeface="Arial" pitchFamily="34" charset="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a:defRPr sz="800">
                <a:solidFill>
                  <a:srgbClr val="666666"/>
                </a:solidFill>
                <a:latin typeface="Arial" pitchFamily="34" charset="0"/>
                <a:ea typeface="ＭＳ Ｐゴシック" pitchFamily="34" charset="-128"/>
              </a:defRPr>
            </a:lvl1pPr>
            <a:lvl2pPr marL="729057" indent="-280406" defTabSz="906648">
              <a:defRPr sz="800">
                <a:solidFill>
                  <a:srgbClr val="666666"/>
                </a:solidFill>
                <a:latin typeface="Arial" pitchFamily="34" charset="0"/>
                <a:ea typeface="ＭＳ Ｐゴシック" pitchFamily="34" charset="-128"/>
              </a:defRPr>
            </a:lvl2pPr>
            <a:lvl3pPr marL="1121626" indent="-224325" defTabSz="906648">
              <a:defRPr sz="800">
                <a:solidFill>
                  <a:srgbClr val="666666"/>
                </a:solidFill>
                <a:latin typeface="Arial" pitchFamily="34" charset="0"/>
                <a:ea typeface="ＭＳ Ｐゴシック" pitchFamily="34" charset="-128"/>
              </a:defRPr>
            </a:lvl3pPr>
            <a:lvl4pPr marL="1570276" indent="-224325" defTabSz="906648">
              <a:defRPr sz="800">
                <a:solidFill>
                  <a:srgbClr val="666666"/>
                </a:solidFill>
                <a:latin typeface="Arial" pitchFamily="34" charset="0"/>
                <a:ea typeface="ＭＳ Ｐゴシック" pitchFamily="34" charset="-128"/>
              </a:defRPr>
            </a:lvl4pPr>
            <a:lvl5pPr marL="2018927" indent="-224325" defTabSz="906648">
              <a:defRPr sz="800">
                <a:solidFill>
                  <a:srgbClr val="666666"/>
                </a:solidFill>
                <a:latin typeface="Arial" pitchFamily="34" charset="0"/>
                <a:ea typeface="ＭＳ Ｐゴシック" pitchFamily="34" charset="-128"/>
              </a:defRPr>
            </a:lvl5pPr>
            <a:lvl6pPr marL="246757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9917111C-14DF-4362-A169-8D2CBCDAC32A}" type="slidenum">
              <a:rPr lang="en-US" sz="1200">
                <a:solidFill>
                  <a:schemeClr val="tx1"/>
                </a:solidFill>
                <a:latin typeface="55 Helvetica Roman" pitchFamily="1" charset="0"/>
              </a:rPr>
              <a:pPr/>
              <a:t>6</a:t>
            </a:fld>
            <a:endParaRPr lang="en-US" sz="1200">
              <a:solidFill>
                <a:schemeClr val="tx1"/>
              </a:solidFill>
              <a:latin typeface="55 Helvetica Roman"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latin typeface="Arial"/>
                <a:cs typeface="Arial"/>
              </a:rPr>
              <a:t>What is NASA’s future for human spaceflight?</a:t>
            </a:r>
          </a:p>
          <a:p>
            <a:pPr>
              <a:defRPr/>
            </a:pPr>
            <a:endParaRPr lang="en-US" dirty="0">
              <a:latin typeface="Arial"/>
              <a:cs typeface="Arial"/>
            </a:endParaRPr>
          </a:p>
          <a:p>
            <a:pPr>
              <a:defRPr/>
            </a:pPr>
            <a:r>
              <a:rPr lang="en-US" dirty="0">
                <a:latin typeface="Arial"/>
                <a:cs typeface="Arial"/>
              </a:rPr>
              <a:t>Destinations for space exploration include continued exploration from LEO (like ISS, Hubble, most scientific satellites and many weather satellites) but also include Earth’s moon, Mars and its Moons, and Near Earth Asteroids where scientists can answer some of the most compelling questions of our time.  </a:t>
            </a:r>
          </a:p>
          <a:p>
            <a:pPr>
              <a:defRPr/>
            </a:pPr>
            <a:endParaRPr lang="en-US" dirty="0">
              <a:latin typeface="Arial"/>
              <a:cs typeface="Arial"/>
            </a:endParaRPr>
          </a:p>
          <a:p>
            <a:pPr>
              <a:defRPr/>
            </a:pPr>
            <a:r>
              <a:rPr lang="en-US" dirty="0">
                <a:latin typeface="Arial"/>
                <a:cs typeface="Arial"/>
              </a:rPr>
              <a:t>Commercial Space Transportation Companies will provide access to the International Space Station for both crew and cargo. </a:t>
            </a:r>
            <a:r>
              <a:rPr lang="fr-FR" dirty="0"/>
              <a:t>NASA’s Commercial Orbital Transportation Services (COTS) program </a:t>
            </a:r>
            <a:r>
              <a:rPr lang="fr-FR" dirty="0" err="1"/>
              <a:t>involves</a:t>
            </a:r>
            <a:r>
              <a:rPr lang="fr-FR" dirty="0"/>
              <a:t> </a:t>
            </a:r>
            <a:r>
              <a:rPr lang="fr-FR" dirty="0" err="1"/>
              <a:t>two</a:t>
            </a:r>
            <a:r>
              <a:rPr lang="fr-FR" dirty="0"/>
              <a:t> </a:t>
            </a:r>
            <a:r>
              <a:rPr lang="fr-FR" dirty="0" err="1"/>
              <a:t>companies</a:t>
            </a:r>
            <a:r>
              <a:rPr lang="fr-FR" dirty="0"/>
              <a:t>, SpaceX and Orbital.  </a:t>
            </a:r>
            <a:r>
              <a:rPr lang="fr-FR" dirty="0" err="1"/>
              <a:t>Each</a:t>
            </a:r>
            <a:r>
              <a:rPr lang="fr-FR" dirty="0"/>
              <a:t> </a:t>
            </a:r>
            <a:r>
              <a:rPr lang="fr-FR" dirty="0" err="1"/>
              <a:t>company</a:t>
            </a:r>
            <a:r>
              <a:rPr lang="fr-FR" dirty="0"/>
              <a:t> </a:t>
            </a:r>
            <a:r>
              <a:rPr lang="fr-FR" dirty="0" err="1"/>
              <a:t>is</a:t>
            </a:r>
            <a:r>
              <a:rPr lang="fr-FR" dirty="0"/>
              <a:t> </a:t>
            </a:r>
            <a:r>
              <a:rPr lang="fr-FR" dirty="0" err="1"/>
              <a:t>flying</a:t>
            </a:r>
            <a:r>
              <a:rPr lang="fr-FR" dirty="0"/>
              <a:t> </a:t>
            </a:r>
            <a:r>
              <a:rPr lang="fr-FR" dirty="0" err="1"/>
              <a:t>demonstration</a:t>
            </a:r>
            <a:r>
              <a:rPr lang="fr-FR" dirty="0"/>
              <a:t> </a:t>
            </a:r>
            <a:r>
              <a:rPr lang="fr-FR" dirty="0" err="1"/>
              <a:t>flights</a:t>
            </a:r>
            <a:r>
              <a:rPr lang="fr-FR" dirty="0"/>
              <a:t>, </a:t>
            </a:r>
            <a:r>
              <a:rPr lang="fr-FR" dirty="0" err="1"/>
              <a:t>with</a:t>
            </a:r>
            <a:r>
              <a:rPr lang="fr-FR" dirty="0"/>
              <a:t> the first</a:t>
            </a:r>
            <a:r>
              <a:rPr lang="en-US" dirty="0">
                <a:latin typeface="Arial"/>
                <a:cs typeface="Arial"/>
              </a:rPr>
              <a:t> cargo exchange at the station currently slated for 2012.  The goal for crewed commercial flights is the middle of the decade.</a:t>
            </a:r>
          </a:p>
          <a:p>
            <a:pPr>
              <a:defRPr/>
            </a:pPr>
            <a:endParaRPr lang="en-US" dirty="0">
              <a:latin typeface="Arial"/>
              <a:cs typeface="Arial"/>
            </a:endParaRPr>
          </a:p>
          <a:p>
            <a:pPr>
              <a:defRPr/>
            </a:pPr>
            <a:r>
              <a:rPr lang="en-US" b="1" dirty="0">
                <a:ea typeface="ＭＳ Ｐゴシック" pitchFamily="34" charset="-128"/>
              </a:rPr>
              <a:t>Marshall is supporting commercial space companies by partnering to facilitate advancement of their technologies.  There is an unprecedented number of agreements and requests that are currently being worked to enable these partnerships.</a:t>
            </a:r>
          </a:p>
          <a:p>
            <a:pPr>
              <a:defRPr/>
            </a:pPr>
            <a:endParaRPr lang="en-US" dirty="0">
              <a:latin typeface="Arial"/>
              <a:cs typeface="Arial"/>
            </a:endParaRPr>
          </a:p>
          <a:p>
            <a:pPr>
              <a:defRPr/>
            </a:pPr>
            <a:r>
              <a:rPr lang="en-US" b="1" dirty="0">
                <a:latin typeface="Arial"/>
                <a:cs typeface="Arial"/>
              </a:rPr>
              <a:t>So, what about the destinations beyond LEO?  </a:t>
            </a:r>
          </a:p>
          <a:p>
            <a:pPr>
              <a:defRPr/>
            </a:pPr>
            <a:r>
              <a:rPr lang="en-US" b="1" dirty="0">
                <a:latin typeface="Arial"/>
                <a:cs typeface="Arial"/>
              </a:rPr>
              <a:t>What can we gain from visiting these destinations?</a:t>
            </a:r>
          </a:p>
          <a:p>
            <a:pPr>
              <a:defRPr/>
            </a:pPr>
            <a:endParaRPr lang="en-US" b="1" dirty="0">
              <a:latin typeface="Arial"/>
              <a:cs typeface="Arial"/>
            </a:endParaRPr>
          </a:p>
          <a:p>
            <a:pPr>
              <a:buFont typeface="Arial" pitchFamily="34" charset="0"/>
              <a:buChar char="•"/>
              <a:defRPr/>
            </a:pPr>
            <a:r>
              <a:rPr lang="en-US" b="1" dirty="0">
                <a:latin typeface="Arial"/>
                <a:cs typeface="Arial"/>
              </a:rPr>
              <a:t>HEO/GEO/Lagrange points:</a:t>
            </a:r>
          </a:p>
          <a:p>
            <a:pPr marL="166687" indent="-166687">
              <a:defRPr/>
            </a:pPr>
            <a:r>
              <a:rPr lang="en-US" dirty="0">
                <a:solidFill>
                  <a:srgbClr val="92D050"/>
                </a:solidFill>
              </a:rPr>
              <a:t>– Microgravity destinations beyond LEO</a:t>
            </a:r>
          </a:p>
          <a:p>
            <a:pPr marL="166687" indent="-166687">
              <a:defRPr/>
            </a:pPr>
            <a:r>
              <a:rPr lang="en-US" dirty="0">
                <a:solidFill>
                  <a:srgbClr val="92D050"/>
                </a:solidFill>
              </a:rPr>
              <a:t>– Opportunities for construction, fueling, and repair of complex in-space systems </a:t>
            </a:r>
          </a:p>
          <a:p>
            <a:pPr marL="166687" indent="-166687">
              <a:defRPr/>
            </a:pPr>
            <a:r>
              <a:rPr lang="en-US" dirty="0">
                <a:solidFill>
                  <a:srgbClr val="92D050"/>
                </a:solidFill>
              </a:rPr>
              <a:t>– Excellent locations for advanced space telescopes and Earth observatories</a:t>
            </a:r>
          </a:p>
          <a:p>
            <a:pPr>
              <a:defRPr/>
            </a:pPr>
            <a:endParaRPr lang="en-US" dirty="0">
              <a:latin typeface="Arial"/>
              <a:cs typeface="Arial"/>
            </a:endParaRPr>
          </a:p>
          <a:p>
            <a:pPr>
              <a:buFont typeface="Arial" pitchFamily="34" charset="0"/>
              <a:buChar char="•"/>
              <a:defRPr/>
            </a:pPr>
            <a:r>
              <a:rPr lang="en-US" b="1" dirty="0">
                <a:latin typeface="Arial"/>
                <a:cs typeface="Arial"/>
              </a:rPr>
              <a:t>Earth’s Moon:</a:t>
            </a:r>
          </a:p>
          <a:p>
            <a:pPr marL="166687" indent="-166687">
              <a:defRPr/>
            </a:pPr>
            <a:r>
              <a:rPr lang="en-US" dirty="0">
                <a:solidFill>
                  <a:srgbClr val="FFFFFF"/>
                </a:solidFill>
              </a:rPr>
              <a:t>– Witness to the birth of the Earth and </a:t>
            </a:r>
            <a:br>
              <a:rPr lang="en-US" dirty="0">
                <a:solidFill>
                  <a:srgbClr val="FFFFFF"/>
                </a:solidFill>
              </a:rPr>
            </a:br>
            <a:r>
              <a:rPr lang="en-US" dirty="0">
                <a:solidFill>
                  <a:srgbClr val="FFFFFF"/>
                </a:solidFill>
              </a:rPr>
              <a:t>inner planets</a:t>
            </a:r>
          </a:p>
          <a:p>
            <a:pPr marL="166687" indent="-166687">
              <a:defRPr/>
            </a:pPr>
            <a:r>
              <a:rPr lang="en-US" dirty="0">
                <a:solidFill>
                  <a:srgbClr val="FFFFFF"/>
                </a:solidFill>
              </a:rPr>
              <a:t>– Has critical resources to sustain humans</a:t>
            </a:r>
          </a:p>
          <a:p>
            <a:pPr marL="166687" indent="-166687">
              <a:defRPr/>
            </a:pPr>
            <a:r>
              <a:rPr lang="en-US" dirty="0">
                <a:solidFill>
                  <a:srgbClr val="FFFFFF"/>
                </a:solidFill>
              </a:rPr>
              <a:t>– Significant opportunities for commercial and international collaboration</a:t>
            </a:r>
          </a:p>
          <a:p>
            <a:pPr marL="166687" indent="-166687">
              <a:defRPr/>
            </a:pPr>
            <a:endParaRPr lang="en-US" dirty="0">
              <a:solidFill>
                <a:srgbClr val="FFFFFF"/>
              </a:solidFill>
            </a:endParaRPr>
          </a:p>
          <a:p>
            <a:pPr marL="166687" indent="-166687">
              <a:buFont typeface="Arial" pitchFamily="34" charset="0"/>
              <a:buChar char="•"/>
              <a:defRPr/>
            </a:pPr>
            <a:r>
              <a:rPr lang="en-US" b="1" dirty="0">
                <a:solidFill>
                  <a:srgbClr val="FFFFFF"/>
                </a:solidFill>
              </a:rPr>
              <a:t>Mars and its moons:</a:t>
            </a:r>
          </a:p>
          <a:p>
            <a:pPr marL="166687" indent="-166687">
              <a:defRPr/>
            </a:pPr>
            <a:r>
              <a:rPr lang="en-US" dirty="0">
                <a:solidFill>
                  <a:srgbClr val="F68B01"/>
                </a:solidFill>
              </a:rPr>
              <a:t>–  A premier destination for discovery:  Is there life beyond Earth? </a:t>
            </a:r>
            <a:br>
              <a:rPr lang="en-US" dirty="0">
                <a:solidFill>
                  <a:srgbClr val="F68B01"/>
                </a:solidFill>
              </a:rPr>
            </a:br>
            <a:r>
              <a:rPr lang="en-US" dirty="0">
                <a:solidFill>
                  <a:srgbClr val="F68B01"/>
                </a:solidFill>
              </a:rPr>
              <a:t>How did Mars evolve?</a:t>
            </a:r>
          </a:p>
          <a:p>
            <a:pPr marL="166687" indent="-166687">
              <a:defRPr/>
            </a:pPr>
            <a:r>
              <a:rPr lang="en-US" dirty="0">
                <a:solidFill>
                  <a:srgbClr val="F68B01"/>
                </a:solidFill>
              </a:rPr>
              <a:t>– True possibility for extended, even permanent, stays</a:t>
            </a:r>
          </a:p>
          <a:p>
            <a:pPr marL="166687" indent="-166687">
              <a:defRPr/>
            </a:pPr>
            <a:r>
              <a:rPr lang="en-US" dirty="0">
                <a:solidFill>
                  <a:srgbClr val="F68B01"/>
                </a:solidFill>
              </a:rPr>
              <a:t>– Significant opportunities for international collaboration</a:t>
            </a:r>
          </a:p>
          <a:p>
            <a:pPr marL="166687" indent="-166687">
              <a:defRPr/>
            </a:pPr>
            <a:r>
              <a:rPr lang="en-US" dirty="0">
                <a:solidFill>
                  <a:srgbClr val="F68B01"/>
                </a:solidFill>
              </a:rPr>
              <a:t>– Technological driver for </a:t>
            </a:r>
            <a:br>
              <a:rPr lang="en-US" dirty="0">
                <a:solidFill>
                  <a:srgbClr val="F68B01"/>
                </a:solidFill>
              </a:rPr>
            </a:br>
            <a:r>
              <a:rPr lang="en-US" dirty="0">
                <a:solidFill>
                  <a:srgbClr val="F68B01"/>
                </a:solidFill>
              </a:rPr>
              <a:t>space systems</a:t>
            </a:r>
          </a:p>
          <a:p>
            <a:pPr marL="166687" indent="-166687">
              <a:defRPr/>
            </a:pPr>
            <a:endParaRPr lang="en-US" dirty="0">
              <a:solidFill>
                <a:srgbClr val="F68B01"/>
              </a:solidFill>
            </a:endParaRPr>
          </a:p>
          <a:p>
            <a:pPr>
              <a:buFont typeface="Arial" pitchFamily="34" charset="0"/>
              <a:buChar char="•"/>
              <a:defRPr/>
            </a:pPr>
            <a:r>
              <a:rPr lang="en-US" b="1" dirty="0">
                <a:solidFill>
                  <a:srgbClr val="FFFFFF"/>
                </a:solidFill>
              </a:rPr>
              <a:t>Near-Earth Asteroids:</a:t>
            </a:r>
          </a:p>
          <a:p>
            <a:pPr marL="166687" indent="-166687">
              <a:defRPr/>
            </a:pPr>
            <a:r>
              <a:rPr lang="en-US" dirty="0">
                <a:solidFill>
                  <a:srgbClr val="FFFFFF"/>
                </a:solidFill>
              </a:rPr>
              <a:t>– Compelling science questions:  </a:t>
            </a:r>
            <a:br>
              <a:rPr lang="en-US" dirty="0">
                <a:solidFill>
                  <a:srgbClr val="FFFFFF"/>
                </a:solidFill>
              </a:rPr>
            </a:br>
            <a:r>
              <a:rPr lang="en-US" dirty="0">
                <a:solidFill>
                  <a:srgbClr val="FFFFFF"/>
                </a:solidFill>
              </a:rPr>
              <a:t>How did the Solar System form? Where did Earth’s water and organics come from?</a:t>
            </a:r>
          </a:p>
          <a:p>
            <a:pPr marL="166687" indent="-166687">
              <a:defRPr/>
            </a:pPr>
            <a:r>
              <a:rPr lang="en-US" dirty="0">
                <a:solidFill>
                  <a:srgbClr val="FFFFFF"/>
                </a:solidFill>
              </a:rPr>
              <a:t>– Planetary defense:  Understanding and mitigating the threat of impact</a:t>
            </a:r>
          </a:p>
          <a:p>
            <a:pPr marL="166687" indent="-166687">
              <a:defRPr/>
            </a:pPr>
            <a:r>
              <a:rPr lang="en-US" dirty="0">
                <a:solidFill>
                  <a:srgbClr val="FFFFFF"/>
                </a:solidFill>
              </a:rPr>
              <a:t>– </a:t>
            </a:r>
            <a:r>
              <a:rPr lang="en-US" dirty="0">
                <a:solidFill>
                  <a:schemeClr val="accent5"/>
                </a:solidFill>
              </a:rPr>
              <a:t>Potential for valuable space resources</a:t>
            </a:r>
          </a:p>
          <a:p>
            <a:pPr marL="166687" indent="-166687">
              <a:defRPr/>
            </a:pPr>
            <a:r>
              <a:rPr lang="en-US" dirty="0">
                <a:solidFill>
                  <a:srgbClr val="FFFFFF"/>
                </a:solidFill>
              </a:rPr>
              <a:t>– Excellent stepping stone for Mars</a:t>
            </a:r>
          </a:p>
          <a:p>
            <a:pPr marL="166687" indent="-166687">
              <a:defRPr/>
            </a:pPr>
            <a:endParaRPr lang="en-US" dirty="0">
              <a:latin typeface="Arial"/>
              <a:cs typeface="Arial"/>
            </a:endParaRPr>
          </a:p>
          <a:p>
            <a:pPr>
              <a:defRPr/>
            </a:pPr>
            <a:r>
              <a:rPr lang="en-US" b="1" dirty="0">
                <a:latin typeface="Arial"/>
                <a:cs typeface="Arial"/>
              </a:rPr>
              <a:t>How will we make it to these destinations?   </a:t>
            </a:r>
          </a:p>
          <a:p>
            <a:pPr>
              <a:defRPr/>
            </a:pPr>
            <a:endParaRPr lang="en-US" b="1" dirty="0">
              <a:latin typeface="Arial"/>
              <a:cs typeface="Arial"/>
            </a:endParaRPr>
          </a:p>
          <a:p>
            <a:pPr>
              <a:defRPr/>
            </a:pPr>
            <a:r>
              <a:rPr lang="en-US" b="1" dirty="0">
                <a:latin typeface="Arial"/>
                <a:cs typeface="Arial"/>
              </a:rPr>
              <a:t>NASA’s new Space Launch System (SLS) and the Multi-purpose Crew Vehicle will provide the capability for astronauts to leave Earth’s orbit for the first time in four decades.</a:t>
            </a:r>
          </a:p>
          <a:p>
            <a:pPr>
              <a:defRPr/>
            </a:pPr>
            <a:endParaRPr lang="en-US" dirty="0">
              <a:latin typeface="Arial"/>
              <a:cs typeface="Arial"/>
            </a:endParaRPr>
          </a:p>
          <a:p>
            <a:pPr>
              <a:defRPr/>
            </a:pPr>
            <a:endParaRPr lang="en-US" dirty="0">
              <a:solidFill>
                <a:srgbClr val="FFFFFF"/>
              </a:solidFill>
            </a:endParaRPr>
          </a:p>
          <a:p>
            <a:pPr marL="166687" indent="-166687">
              <a:defRPr/>
            </a:pPr>
            <a:endParaRPr lang="en-US" dirty="0">
              <a:solidFill>
                <a:srgbClr val="F68B01"/>
              </a:solidFill>
            </a:endParaRPr>
          </a:p>
          <a:p>
            <a:pPr marL="166687" indent="-166687">
              <a:defRPr/>
            </a:pPr>
            <a:endParaRPr lang="en-US" dirty="0">
              <a:solidFill>
                <a:srgbClr val="FFFFFF"/>
              </a:solidFill>
            </a:endParaRPr>
          </a:p>
          <a:p>
            <a:pPr>
              <a:defRPr/>
            </a:pPr>
            <a:endParaRPr lang="en-US" dirty="0">
              <a:latin typeface="Arial"/>
              <a:cs typeface="Arial"/>
            </a:endParaRPr>
          </a:p>
          <a:p>
            <a:pPr>
              <a:defRPr/>
            </a:pPr>
            <a:endParaRPr lang="en-US" dirty="0">
              <a:latin typeface="Arial"/>
              <a:cs typeface="Arial"/>
            </a:endParaRPr>
          </a:p>
          <a:p>
            <a:pPr>
              <a:defRPr/>
            </a:pPr>
            <a:endParaRPr 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25C10EA1-DA81-414F-A133-1A0FADB34C83}" type="slidenum">
              <a:rPr lang="en-US" sz="1200">
                <a:solidFill>
                  <a:schemeClr val="tx1"/>
                </a:solidFill>
                <a:latin typeface="55 Helvetica Roman" pitchFamily="1" charset="0"/>
              </a:rPr>
              <a:pPr/>
              <a:t>9</a:t>
            </a:fld>
            <a:endParaRPr lang="en-US" sz="1200">
              <a:solidFill>
                <a:schemeClr val="tx1"/>
              </a:solidFill>
              <a:latin typeface="55 Helvetica Roman"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B14829-E714-460F-807E-B82D76148A9D}" type="slidenum">
              <a:rPr lang="en-US" smtClean="0"/>
              <a:t>10</a:t>
            </a:fld>
            <a:endParaRPr lang="en-US" dirty="0"/>
          </a:p>
        </p:txBody>
      </p:sp>
    </p:spTree>
    <p:extLst>
      <p:ext uri="{BB962C8B-B14F-4D97-AF65-F5344CB8AC3E}">
        <p14:creationId xmlns:p14="http://schemas.microsoft.com/office/powerpoint/2010/main" val="107514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307492" y="4192562"/>
            <a:ext cx="6280288" cy="4473627"/>
          </a:xfrm>
          <a:ln/>
        </p:spPr>
        <p:txBody>
          <a:bodyPr/>
          <a:lstStyle/>
          <a:p>
            <a:pPr marL="0" lvl="1">
              <a:buFontTx/>
              <a:buNone/>
              <a:defRPr/>
            </a:pPr>
            <a:endParaRPr lang="en-US" sz="1000" dirty="0">
              <a:latin typeface="Arial" pitchFamily="34" charset="0"/>
              <a:ea typeface="ＭＳ Ｐゴシック" pitchFamily="34" charset="-128"/>
              <a:cs typeface="Arial"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a:defRPr sz="800">
                <a:solidFill>
                  <a:srgbClr val="666666"/>
                </a:solidFill>
                <a:latin typeface="Arial" pitchFamily="34" charset="0"/>
                <a:ea typeface="ＭＳ Ｐゴシック" pitchFamily="34" charset="-128"/>
              </a:defRPr>
            </a:lvl1pPr>
            <a:lvl2pPr marL="729057" indent="-280406" defTabSz="906648">
              <a:defRPr sz="800">
                <a:solidFill>
                  <a:srgbClr val="666666"/>
                </a:solidFill>
                <a:latin typeface="Arial" pitchFamily="34" charset="0"/>
                <a:ea typeface="ＭＳ Ｐゴシック" pitchFamily="34" charset="-128"/>
              </a:defRPr>
            </a:lvl2pPr>
            <a:lvl3pPr marL="1121626" indent="-224325" defTabSz="906648">
              <a:defRPr sz="800">
                <a:solidFill>
                  <a:srgbClr val="666666"/>
                </a:solidFill>
                <a:latin typeface="Arial" pitchFamily="34" charset="0"/>
                <a:ea typeface="ＭＳ Ｐゴシック" pitchFamily="34" charset="-128"/>
              </a:defRPr>
            </a:lvl3pPr>
            <a:lvl4pPr marL="1570276" indent="-224325" defTabSz="906648">
              <a:defRPr sz="800">
                <a:solidFill>
                  <a:srgbClr val="666666"/>
                </a:solidFill>
                <a:latin typeface="Arial" pitchFamily="34" charset="0"/>
                <a:ea typeface="ＭＳ Ｐゴシック" pitchFamily="34" charset="-128"/>
              </a:defRPr>
            </a:lvl4pPr>
            <a:lvl5pPr marL="2018927" indent="-224325" defTabSz="906648">
              <a:defRPr sz="800">
                <a:solidFill>
                  <a:srgbClr val="666666"/>
                </a:solidFill>
                <a:latin typeface="Arial" pitchFamily="34" charset="0"/>
                <a:ea typeface="ＭＳ Ｐゴシック" pitchFamily="34" charset="-128"/>
              </a:defRPr>
            </a:lvl5pPr>
            <a:lvl6pPr marL="246757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6648"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B2AED43D-0400-449D-BFD5-DEB4CFD062E2}" type="slidenum">
              <a:rPr lang="en-US" sz="1200">
                <a:solidFill>
                  <a:prstClr val="black"/>
                </a:solidFill>
                <a:latin typeface="55 Helvetica Roman" pitchFamily="1" charset="0"/>
              </a:rPr>
              <a:pPr/>
              <a:t>11</a:t>
            </a:fld>
            <a:endParaRPr lang="en-US" sz="1200" dirty="0">
              <a:solidFill>
                <a:prstClr val="black"/>
              </a:solidFill>
              <a:latin typeface="55 Helvetica Roman"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1" dirty="0">
                <a:latin typeface="Arial" pitchFamily="34" charset="0"/>
                <a:cs typeface="Arial" pitchFamily="34" charset="0"/>
              </a:rPr>
              <a:t>NOTES:</a:t>
            </a:r>
            <a:endParaRPr lang="en-US" dirty="0">
              <a:latin typeface="Arial" pitchFamily="34" charset="0"/>
              <a:cs typeface="Arial" pitchFamily="34" charset="0"/>
            </a:endParaRPr>
          </a:p>
          <a:p>
            <a:pPr marL="112139" indent="-112139">
              <a:buFont typeface="Arial"/>
              <a:buChar char="•"/>
              <a:defRPr/>
            </a:pPr>
            <a:r>
              <a:rPr lang="en-US" dirty="0">
                <a:latin typeface="Arial" pitchFamily="34" charset="0"/>
                <a:cs typeface="Arial" pitchFamily="34" charset="0"/>
              </a:rPr>
              <a:t>SLS is an infrastructure asset that complements the payload delivery capabilities of our commercial space partners. We need both to be successful.</a:t>
            </a:r>
          </a:p>
          <a:p>
            <a:pPr marL="112139" indent="-112139">
              <a:buFont typeface="Arial"/>
              <a:buChar char="•"/>
              <a:defRPr/>
            </a:pPr>
            <a:r>
              <a:rPr lang="en-US" dirty="0">
                <a:latin typeface="Arial" pitchFamily="34" charset="0"/>
                <a:cs typeface="Arial" pitchFamily="34" charset="0"/>
              </a:rPr>
              <a:t>The SLS value proposition is missions of national and international importance, delivering more capacity and thrust than any past, present, or otherwise planned vehicle, for entirely new missions beyond Earth’s orbit.</a:t>
            </a:r>
          </a:p>
          <a:p>
            <a:pPr marL="112139" indent="-112139">
              <a:buFont typeface="Arial"/>
              <a:buChar char="•"/>
              <a:defRPr/>
            </a:pPr>
            <a:r>
              <a:rPr lang="en-US" dirty="0">
                <a:latin typeface="Arial" pitchFamily="34" charset="0"/>
                <a:cs typeface="Arial" pitchFamily="34" charset="0"/>
              </a:rPr>
              <a:t>The SLS Program is building a real rocket made right here in the U.S.A. by high-tech workers for human and scientific exploration that opens doors to limitless possibilities.</a:t>
            </a:r>
          </a:p>
          <a:p>
            <a:pPr marL="112139" indent="-112139">
              <a:buFont typeface="Arial"/>
              <a:buChar char="•"/>
              <a:defRPr/>
            </a:pPr>
            <a:r>
              <a:rPr lang="en-US" dirty="0">
                <a:latin typeface="Arial" pitchFamily="34" charset="0"/>
                <a:cs typeface="Arial" pitchFamily="34" charset="0"/>
              </a:rPr>
              <a:t>Please visit our website for news and multimedia</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8DD2D4D9-7430-407D-803E-0FCF1A8EB372}" type="slidenum">
              <a:rPr lang="en-US" sz="1200">
                <a:solidFill>
                  <a:schemeClr val="tx1"/>
                </a:solidFill>
                <a:latin typeface="55 Helvetica Roman" pitchFamily="1" charset="0"/>
              </a:rPr>
              <a:pPr/>
              <a:t>12</a:t>
            </a:fld>
            <a:endParaRPr lang="en-US" sz="1200">
              <a:solidFill>
                <a:schemeClr val="tx1"/>
              </a:solidFill>
              <a:latin typeface="55 Helvetica Roman"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marL="168631" indent="-168631">
              <a:buFont typeface="Arial" pitchFamily="34" charset="0"/>
              <a:buChar char="•"/>
              <a:defRPr/>
            </a:pPr>
            <a:r>
              <a:rPr lang="en-US" kern="0" dirty="0" smtClean="0">
                <a:cs typeface="ＭＳ Ｐゴシック" charset="-128"/>
              </a:rPr>
              <a:t>One of the issues facing our nation in the current economic climate is retaining the capabilities required to maintain America’s leadership in space.  While the Shuttle launched into LEO several times a year, the new SLS will be launched much less frequently, as little as one launch per year.  So, with the reductions in consistent rocket propulsion operations and reduced development, there is a need to retain these capabilities and streamline rocket propulsion systems across all Federal government organizations.  </a:t>
            </a:r>
          </a:p>
          <a:p>
            <a:pPr marL="168631" indent="-168631">
              <a:buFont typeface="Arial" pitchFamily="34" charset="0"/>
              <a:buChar char="•"/>
              <a:defRPr/>
            </a:pPr>
            <a:endParaRPr lang="en-US" b="1" kern="0" dirty="0">
              <a:cs typeface="ＭＳ Ｐゴシック" charset="-128"/>
            </a:endParaRPr>
          </a:p>
          <a:p>
            <a:pPr marL="168631" indent="-168631">
              <a:buFont typeface="Arial" pitchFamily="34" charset="0"/>
              <a:buChar char="•"/>
              <a:defRPr/>
            </a:pPr>
            <a:r>
              <a:rPr lang="en-US" b="1" kern="0" dirty="0">
                <a:cs typeface="ＭＳ Ｐゴシック" charset="-128"/>
              </a:rPr>
              <a:t>Purpose:</a:t>
            </a:r>
          </a:p>
          <a:p>
            <a:pPr marL="168631" indent="-168631">
              <a:buFont typeface="Arial" pitchFamily="34" charset="0"/>
              <a:buChar char="•"/>
              <a:defRPr/>
            </a:pPr>
            <a:r>
              <a:rPr lang="en-US" kern="0" dirty="0" smtClean="0">
                <a:ea typeface="ＭＳ Ｐゴシック" charset="-128"/>
                <a:cs typeface="Arial" pitchFamily="34" charset="0"/>
              </a:rPr>
              <a:t>NIRPS will help preserve and align government and private rocket propulsion capabilities to meet present and future US commercial, civil, and defense needs, while providing authoritative insight and recommendations to National decisional authorities</a:t>
            </a:r>
          </a:p>
          <a:p>
            <a:pPr marL="168631" indent="-168631">
              <a:buFont typeface="Arial" pitchFamily="34" charset="0"/>
              <a:buChar char="•"/>
              <a:defRPr/>
            </a:pPr>
            <a:endParaRPr lang="en-US" dirty="0" smtClean="0"/>
          </a:p>
          <a:p>
            <a:pPr marL="159262" indent="-168631">
              <a:buClr>
                <a:srgbClr val="F68B00"/>
              </a:buClr>
              <a:buFont typeface="Arial" pitchFamily="34" charset="0"/>
              <a:buChar char="•"/>
              <a:defRPr/>
            </a:pPr>
            <a:r>
              <a:rPr lang="en-US" b="1" kern="0" dirty="0">
                <a:solidFill>
                  <a:schemeClr val="accent4"/>
                </a:solidFill>
                <a:latin typeface="Arial Black" pitchFamily="34" charset="0"/>
                <a:ea typeface="ＭＳ Ｐゴシック" charset="-128"/>
                <a:cs typeface="Arial" pitchFamily="34" charset="0"/>
              </a:rPr>
              <a:t>Stewardship</a:t>
            </a:r>
          </a:p>
          <a:p>
            <a:pPr marL="571471" lvl="1" indent="-168631">
              <a:buClr>
                <a:srgbClr val="F68B00"/>
              </a:buClr>
              <a:buFont typeface="Arial" pitchFamily="34" charset="0"/>
              <a:buChar char="•"/>
              <a:defRPr/>
            </a:pPr>
            <a:r>
              <a:rPr lang="en-US" kern="0" dirty="0">
                <a:latin typeface="Arial Narrow" pitchFamily="34" charset="0"/>
                <a:ea typeface="ＭＳ Ｐゴシック" charset="-128"/>
                <a:cs typeface="Arial" pitchFamily="34" charset="0"/>
              </a:rPr>
              <a:t>Formulate and recommend National Policy options and strategies that promote a healthy industrial base.</a:t>
            </a:r>
          </a:p>
          <a:p>
            <a:pPr marL="168631" indent="-168631">
              <a:buClr>
                <a:srgbClr val="F68B00"/>
              </a:buClr>
              <a:buFont typeface="Arial" pitchFamily="34" charset="0"/>
              <a:buChar char="•"/>
              <a:defRPr/>
            </a:pPr>
            <a:endParaRPr lang="en-US" b="1" kern="0" dirty="0">
              <a:solidFill>
                <a:schemeClr val="tx1">
                  <a:lumMod val="85000"/>
                </a:schemeClr>
              </a:solidFill>
              <a:ea typeface="ＭＳ Ｐゴシック" charset="-128"/>
              <a:cs typeface="Arial" pitchFamily="34" charset="0"/>
            </a:endParaRPr>
          </a:p>
          <a:p>
            <a:pPr marL="159262" indent="-168631">
              <a:buClr>
                <a:srgbClr val="F68B00"/>
              </a:buClr>
              <a:buFont typeface="Arial" pitchFamily="34" charset="0"/>
              <a:buChar char="•"/>
              <a:defRPr/>
            </a:pPr>
            <a:r>
              <a:rPr lang="en-US" b="1" kern="0" dirty="0">
                <a:solidFill>
                  <a:schemeClr val="accent4"/>
                </a:solidFill>
                <a:latin typeface="Arial Black" pitchFamily="34" charset="0"/>
                <a:ea typeface="ＭＳ Ｐゴシック" charset="-128"/>
                <a:cs typeface="Arial" pitchFamily="34" charset="0"/>
              </a:rPr>
              <a:t>Technology</a:t>
            </a:r>
          </a:p>
          <a:p>
            <a:pPr marL="571471" lvl="1" indent="-168631">
              <a:buClr>
                <a:srgbClr val="F68B00"/>
              </a:buClr>
              <a:buFont typeface="Arial" pitchFamily="34" charset="0"/>
              <a:buChar char="•"/>
              <a:defRPr/>
            </a:pPr>
            <a:r>
              <a:rPr lang="en-US" kern="0" dirty="0">
                <a:latin typeface="Arial Narrow" pitchFamily="34" charset="0"/>
                <a:ea typeface="ＭＳ Ｐゴシック" charset="-128"/>
                <a:cs typeface="Arial" pitchFamily="34" charset="0"/>
              </a:rPr>
              <a:t>Identify technology needs and recommend technology insertions. </a:t>
            </a:r>
          </a:p>
          <a:p>
            <a:pPr marL="168631" indent="-168631">
              <a:buClr>
                <a:srgbClr val="F68B00"/>
              </a:buClr>
              <a:buFont typeface="Arial" pitchFamily="34" charset="0"/>
              <a:buChar char="•"/>
              <a:defRPr/>
            </a:pPr>
            <a:endParaRPr lang="en-US" b="1" kern="0" dirty="0">
              <a:solidFill>
                <a:schemeClr val="tx1">
                  <a:lumMod val="85000"/>
                </a:schemeClr>
              </a:solidFill>
              <a:ea typeface="ＭＳ Ｐゴシック" charset="-128"/>
              <a:cs typeface="Arial" pitchFamily="34" charset="0"/>
            </a:endParaRPr>
          </a:p>
          <a:p>
            <a:pPr marL="159262" indent="-168631">
              <a:buClr>
                <a:srgbClr val="F68B00"/>
              </a:buClr>
              <a:buFont typeface="Arial" pitchFamily="34" charset="0"/>
              <a:buChar char="•"/>
              <a:defRPr/>
            </a:pPr>
            <a:r>
              <a:rPr lang="en-US" b="1" kern="0" dirty="0">
                <a:solidFill>
                  <a:schemeClr val="accent4"/>
                </a:solidFill>
                <a:latin typeface="Arial Black" pitchFamily="34" charset="0"/>
                <a:ea typeface="ＭＳ Ｐゴシック" charset="-128"/>
                <a:cs typeface="Arial" pitchFamily="34" charset="0"/>
              </a:rPr>
              <a:t>Solutions facilitator </a:t>
            </a:r>
          </a:p>
          <a:p>
            <a:pPr marL="571471" lvl="1" indent="-168631">
              <a:spcAft>
                <a:spcPts val="590"/>
              </a:spcAft>
              <a:buClr>
                <a:srgbClr val="F68B00"/>
              </a:buClr>
              <a:buFont typeface="Arial" pitchFamily="34" charset="0"/>
              <a:buChar char="•"/>
              <a:defRPr/>
            </a:pPr>
            <a:r>
              <a:rPr lang="en-US" kern="0" dirty="0">
                <a:latin typeface="Arial Narrow" pitchFamily="34" charset="0"/>
                <a:ea typeface="ＭＳ Ｐゴシック" charset="-128"/>
                <a:cs typeface="Arial" pitchFamily="34" charset="0"/>
              </a:rPr>
              <a:t>Maintain relationships and awareness across the Government and industry to align available capacity with emerging demand.</a:t>
            </a:r>
            <a:endParaRPr lang="en-US" kern="0" dirty="0">
              <a:solidFill>
                <a:srgbClr val="EAEAEA"/>
              </a:solidFill>
              <a:latin typeface="Arial Narrow" pitchFamily="34" charset="0"/>
              <a:ea typeface="ＭＳ Ｐゴシック" charset="-128"/>
              <a:cs typeface="Arial" pitchFamily="34" charset="0"/>
            </a:endParaRPr>
          </a:p>
          <a:p>
            <a:pPr>
              <a:defRPr/>
            </a:pPr>
            <a:endParaRPr lang="en-US"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a:defRPr sz="800">
                <a:solidFill>
                  <a:srgbClr val="666666"/>
                </a:solidFill>
                <a:latin typeface="Arial" pitchFamily="34" charset="0"/>
                <a:ea typeface="ＭＳ Ｐゴシック" pitchFamily="34" charset="-128"/>
              </a:defRPr>
            </a:lvl1pPr>
            <a:lvl2pPr marL="729057" indent="-280406" defTabSz="908206">
              <a:defRPr sz="800">
                <a:solidFill>
                  <a:srgbClr val="666666"/>
                </a:solidFill>
                <a:latin typeface="Arial" pitchFamily="34" charset="0"/>
                <a:ea typeface="ＭＳ Ｐゴシック" pitchFamily="34" charset="-128"/>
              </a:defRPr>
            </a:lvl2pPr>
            <a:lvl3pPr marL="1121626" indent="-224325" defTabSz="908206">
              <a:defRPr sz="800">
                <a:solidFill>
                  <a:srgbClr val="666666"/>
                </a:solidFill>
                <a:latin typeface="Arial" pitchFamily="34" charset="0"/>
                <a:ea typeface="ＭＳ Ｐゴシック" pitchFamily="34" charset="-128"/>
              </a:defRPr>
            </a:lvl3pPr>
            <a:lvl4pPr marL="1570276" indent="-224325" defTabSz="908206">
              <a:defRPr sz="800">
                <a:solidFill>
                  <a:srgbClr val="666666"/>
                </a:solidFill>
                <a:latin typeface="Arial" pitchFamily="34" charset="0"/>
                <a:ea typeface="ＭＳ Ｐゴシック" pitchFamily="34" charset="-128"/>
              </a:defRPr>
            </a:lvl4pPr>
            <a:lvl5pPr marL="2018927" indent="-224325" defTabSz="908206">
              <a:defRPr sz="800">
                <a:solidFill>
                  <a:srgbClr val="666666"/>
                </a:solidFill>
                <a:latin typeface="Arial" pitchFamily="34" charset="0"/>
                <a:ea typeface="ＭＳ Ｐゴシック" pitchFamily="34" charset="-128"/>
              </a:defRPr>
            </a:lvl5pPr>
            <a:lvl6pPr marL="246757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16227"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36487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13528" indent="-224325" defTabSz="908206"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BAF6E19B-1908-415B-A4DF-AA93C21E2692}" type="slidenum">
              <a:rPr lang="en-US" sz="1200">
                <a:solidFill>
                  <a:schemeClr val="tx1"/>
                </a:solidFill>
                <a:latin typeface="55 Helvetica Roman" pitchFamily="1" charset="0"/>
              </a:rPr>
              <a:pPr/>
              <a:t>13</a:t>
            </a:fld>
            <a:endParaRPr lang="en-US" sz="1200">
              <a:solidFill>
                <a:schemeClr val="tx1"/>
              </a:solidFill>
              <a:latin typeface="55 Helvetica Roman"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png"/><Relationship Id="rId13" Type="http://schemas.openxmlformats.org/officeDocument/2006/relationships/image" Target="../media/image11.jpeg"/><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hyperlink" Target="https://portal.nasa.gov/sites/msfc_osac/comm_corner/Marshall%20Photo%20of%20the%20Week/SERVIR2.jpg" TargetMode="External"/><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DFEA36-4AFA-4CF7-A550-1D02DB88D699}" type="datetimeFigureOut">
              <a:rPr lang="en-US" smtClean="0"/>
              <a:t>5/22/13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230042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FEA36-4AFA-4CF7-A550-1D02DB88D699}" type="datetimeFigureOut">
              <a:rPr lang="en-US" smtClean="0"/>
              <a:t>5/22/13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135325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FEA36-4AFA-4CF7-A550-1D02DB88D699}" type="datetimeFigureOut">
              <a:rPr lang="en-US" smtClean="0"/>
              <a:t>5/22/13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3558889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239D7773-624B-4D80-A1B9-938A0179DFC3}" type="slidenum">
              <a:rPr lang="en-US"/>
              <a:pPr>
                <a:defRPr/>
              </a:pPr>
              <a:t>‹#›</a:t>
            </a:fld>
            <a:endParaRPr lang="en-US" dirty="0"/>
          </a:p>
        </p:txBody>
      </p:sp>
    </p:spTree>
    <p:extLst>
      <p:ext uri="{BB962C8B-B14F-4D97-AF65-F5344CB8AC3E}">
        <p14:creationId xmlns:p14="http://schemas.microsoft.com/office/powerpoint/2010/main" val="862787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4" name="Picture 7" descr="Background.png"/>
          <p:cNvPicPr>
            <a:picLocks noChangeAspect="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349250" y="493713"/>
            <a:ext cx="22050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eaLnBrk="1" hangingPunct="1"/>
            <a:r>
              <a:rPr lang="en-US" sz="700">
                <a:solidFill>
                  <a:srgbClr val="F3F5DD"/>
                </a:solidFill>
              </a:rPr>
              <a:t>National Aeronautics and Space Administration</a:t>
            </a:r>
            <a:endParaRPr lang="en-US" sz="1800">
              <a:solidFill>
                <a:srgbClr val="F3F5DD"/>
              </a:solidFill>
            </a:endParaRPr>
          </a:p>
        </p:txBody>
      </p:sp>
      <p:sp>
        <p:nvSpPr>
          <p:cNvPr id="6" name="Rectangle 10"/>
          <p:cNvSpPr>
            <a:spLocks noChangeArrowheads="1"/>
          </p:cNvSpPr>
          <p:nvPr/>
        </p:nvSpPr>
        <p:spPr bwMode="auto">
          <a:xfrm>
            <a:off x="349250" y="6408738"/>
            <a:ext cx="22050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eaLnBrk="1" hangingPunct="1"/>
            <a:r>
              <a:rPr lang="en-US" sz="700" b="1">
                <a:solidFill>
                  <a:srgbClr val="F3F5DD"/>
                </a:solidFill>
                <a:cs typeface="Arial" pitchFamily="34" charset="0"/>
              </a:rPr>
              <a:t>www.nasa.gov</a:t>
            </a:r>
            <a:endParaRPr lang="en-US" sz="1800" b="1">
              <a:solidFill>
                <a:srgbClr val="F3F5DD"/>
              </a:solidFill>
              <a:cs typeface="Arial" pitchFamily="34" charset="0"/>
            </a:endParaRPr>
          </a:p>
        </p:txBody>
      </p:sp>
      <p:pic>
        <p:nvPicPr>
          <p:cNvPr id="7" name="Picture 9"/>
          <p:cNvPicPr>
            <a:picLocks noChangeAspect="1" noChangeArrowheads="1"/>
          </p:cNvPicPr>
          <p:nvPr/>
        </p:nvPicPr>
        <p:blipFill>
          <a:blip r:embed="rId3">
            <a:clrChange>
              <a:clrFrom>
                <a:srgbClr val="000000"/>
              </a:clrFrom>
              <a:clrTo>
                <a:srgbClr val="000000">
                  <a:alpha val="0"/>
                </a:srgbClr>
              </a:clrTo>
            </a:clrChange>
            <a:lum contrast="14000"/>
            <a:extLst>
              <a:ext uri="{28A0092B-C50C-407E-A947-70E740481C1C}">
                <a14:useLocalDpi xmlns:a14="http://schemas.microsoft.com/office/drawing/2010/main" val="0"/>
              </a:ext>
            </a:extLst>
          </a:blip>
          <a:srcRect/>
          <a:stretch>
            <a:fillRect/>
          </a:stretch>
        </p:blipFill>
        <p:spPr bwMode="auto">
          <a:xfrm>
            <a:off x="8123238" y="225425"/>
            <a:ext cx="685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1"/>
          <p:cNvSpPr>
            <a:spLocks noChangeArrowheads="1"/>
          </p:cNvSpPr>
          <p:nvPr/>
        </p:nvSpPr>
        <p:spPr bwMode="auto">
          <a:xfrm>
            <a:off x="-33568" y="4918075"/>
            <a:ext cx="9206143" cy="1006475"/>
          </a:xfrm>
          <a:prstGeom prst="rect">
            <a:avLst/>
          </a:prstGeom>
          <a:solidFill>
            <a:schemeClr val="bg1"/>
          </a:solidFill>
          <a:ln w="19050" algn="ctr">
            <a:noFill/>
            <a:round/>
            <a:headEnd/>
            <a:tailEnd/>
          </a:ln>
          <a:scene3d>
            <a:camera prst="orthographicFront"/>
            <a:lightRig rig="threePt" dir="t"/>
          </a:scene3d>
          <a:sp3d>
            <a:bevelT/>
          </a:sp3d>
        </p:spPr>
        <p:txBody>
          <a:bodyPr/>
          <a:lstStyle/>
          <a:p>
            <a:pPr>
              <a:defRPr/>
            </a:pPr>
            <a:endParaRPr lang="en-US" sz="900">
              <a:latin typeface="55 Helvetica Roman" pitchFamily="1" charset="0"/>
              <a:ea typeface="ＭＳ Ｐゴシック" charset="-128"/>
            </a:endParaRPr>
          </a:p>
        </p:txBody>
      </p:sp>
      <p:sp>
        <p:nvSpPr>
          <p:cNvPr id="9" name="Rectangle 14"/>
          <p:cNvSpPr>
            <a:spLocks noChangeArrowheads="1"/>
          </p:cNvSpPr>
          <p:nvPr/>
        </p:nvSpPr>
        <p:spPr bwMode="auto">
          <a:xfrm rot="16200000">
            <a:off x="6065838" y="2951162"/>
            <a:ext cx="4800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7600">
                <a:solidFill>
                  <a:srgbClr val="F68B00"/>
                </a:solidFill>
                <a:latin typeface="Arial Black" pitchFamily="34" charset="0"/>
                <a:cs typeface="Arial" pitchFamily="34" charset="0"/>
              </a:rPr>
              <a:t>marshall	</a:t>
            </a:r>
            <a:endParaRPr lang="en-US" sz="7600">
              <a:solidFill>
                <a:srgbClr val="F68B00"/>
              </a:solidFill>
              <a:latin typeface="Arial Black" pitchFamily="34" charset="0"/>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450" y="1901825"/>
            <a:ext cx="77787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9"/>
          <p:cNvGrpSpPr>
            <a:grpSpLocks/>
          </p:cNvGrpSpPr>
          <p:nvPr/>
        </p:nvGrpSpPr>
        <p:grpSpPr bwMode="auto">
          <a:xfrm>
            <a:off x="96838" y="4997450"/>
            <a:ext cx="7007225" cy="822325"/>
            <a:chOff x="96838" y="4996971"/>
            <a:chExt cx="7006592" cy="822960"/>
          </a:xfrm>
        </p:grpSpPr>
        <p:pic>
          <p:nvPicPr>
            <p:cNvPr id="12" name="Picture 36" descr="https://portal.nasa.gov/sites/msfc_osac/comm_corner/Marshall%20Photo%20of%20the%20Week/_w/SERVIR2_jpg.jpg">
              <a:hlinkClick r:id="rId5"/>
            </p:cNvPr>
            <p:cNvPicPr>
              <a:picLocks noChangeArrowheads="1"/>
            </p:cNvPicPr>
            <p:nvPr/>
          </p:nvPicPr>
          <p:blipFill>
            <a:blip r:embed="rId6"/>
            <a:srcRect/>
            <a:stretch>
              <a:fillRect/>
            </a:stretch>
          </p:blipFill>
          <p:spPr bwMode="auto">
            <a:xfrm>
              <a:off x="4874781" y="4996971"/>
              <a:ext cx="1034956" cy="822960"/>
            </a:xfrm>
            <a:prstGeom prst="rect">
              <a:avLst/>
            </a:prstGeom>
            <a:noFill/>
            <a:ln w="12700">
              <a:solidFill>
                <a:schemeClr val="bg1">
                  <a:lumMod val="85000"/>
                  <a:lumOff val="15000"/>
                </a:schemeClr>
              </a:solidFill>
              <a:miter lim="800000"/>
              <a:headEnd/>
              <a:tailEnd/>
            </a:ln>
          </p:spPr>
        </p:pic>
        <p:pic>
          <p:nvPicPr>
            <p:cNvPr id="13" name="Picture 48"/>
            <p:cNvPicPr>
              <a:picLocks noChangeAspect="1" noChangeArrowheads="1"/>
            </p:cNvPicPr>
            <p:nvPr/>
          </p:nvPicPr>
          <p:blipFill>
            <a:blip r:embed="rId7"/>
            <a:srcRect/>
            <a:stretch>
              <a:fillRect/>
            </a:stretch>
          </p:blipFill>
          <p:spPr bwMode="auto">
            <a:xfrm>
              <a:off x="96838" y="4996971"/>
              <a:ext cx="1027019" cy="822960"/>
            </a:xfrm>
            <a:prstGeom prst="rect">
              <a:avLst/>
            </a:prstGeom>
            <a:noFill/>
            <a:ln w="12700">
              <a:solidFill>
                <a:schemeClr val="bg1">
                  <a:lumMod val="85000"/>
                  <a:lumOff val="15000"/>
                </a:schemeClr>
              </a:solidFill>
              <a:miter lim="800000"/>
              <a:headEnd/>
              <a:tailEnd/>
            </a:ln>
          </p:spPr>
        </p:pic>
        <p:pic>
          <p:nvPicPr>
            <p:cNvPr id="14" name="Picture 7" descr="http://spaceflight.nasa.gov/gallery/images/shuttle/sts-132/hires/sts132-s-074.jpg"/>
            <p:cNvPicPr>
              <a:picLocks noChangeAspect="1" noChangeArrowheads="1"/>
            </p:cNvPicPr>
            <p:nvPr userDrawn="1"/>
          </p:nvPicPr>
          <p:blipFill>
            <a:blip r:embed="rId8"/>
            <a:srcRect/>
            <a:stretch>
              <a:fillRect/>
            </a:stretch>
          </p:blipFill>
          <p:spPr bwMode="auto">
            <a:xfrm>
              <a:off x="2495333" y="4996971"/>
              <a:ext cx="1042894" cy="822960"/>
            </a:xfrm>
            <a:prstGeom prst="rect">
              <a:avLst/>
            </a:prstGeom>
            <a:noFill/>
            <a:ln w="12700">
              <a:solidFill>
                <a:schemeClr val="bg1">
                  <a:lumMod val="85000"/>
                  <a:lumOff val="15000"/>
                </a:schemeClr>
              </a:solidFill>
              <a:miter lim="800000"/>
              <a:headEnd/>
              <a:tailEnd/>
            </a:ln>
          </p:spPr>
        </p:pic>
        <p:pic>
          <p:nvPicPr>
            <p:cNvPr id="15" name="Picture 2" descr="http://eoimages.gsfc.nasa.gov/images/imagerecords/7000/7529/Hinode_2006324_lrg.jpg"/>
            <p:cNvPicPr>
              <a:picLocks noChangeAspect="1" noChangeArrowheads="1"/>
            </p:cNvPicPr>
            <p:nvPr userDrawn="1"/>
          </p:nvPicPr>
          <p:blipFill>
            <a:blip r:embed="rId9"/>
            <a:srcRect/>
            <a:stretch>
              <a:fillRect/>
            </a:stretch>
          </p:blipFill>
          <p:spPr bwMode="auto">
            <a:xfrm>
              <a:off x="1284181" y="4996971"/>
              <a:ext cx="1049242" cy="822960"/>
            </a:xfrm>
            <a:prstGeom prst="rect">
              <a:avLst/>
            </a:prstGeom>
            <a:noFill/>
            <a:ln w="12700">
              <a:solidFill>
                <a:schemeClr val="bg1">
                  <a:lumMod val="85000"/>
                  <a:lumOff val="15000"/>
                </a:schemeClr>
              </a:solidFill>
              <a:miter lim="800000"/>
              <a:headEnd/>
              <a:tailEnd/>
            </a:ln>
            <a:effectLst/>
          </p:spPr>
        </p:pic>
        <p:pic>
          <p:nvPicPr>
            <p:cNvPr id="16" name="Picture 2" descr="D:\Documents and Settings\ayelle\Desktop\Images\ISS\s134e0106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070158" y="4997691"/>
              <a:ext cx="1033272" cy="82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D:\Documents and Settings\ayelle\Desktop\Images\Hubble\Hubble_01.jp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698411" y="4996971"/>
              <a:ext cx="101527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7" descr="Background.png"/>
          <p:cNvPicPr>
            <a:picLocks noChangeAspect="1"/>
          </p:cNvPicPr>
          <p:nvPr userDrawn="1"/>
        </p:nvPicPr>
        <p:blipFill>
          <a:blip r:embed="rId2">
            <a:lum bright="10000"/>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4"/>
          <p:cNvSpPr>
            <a:spLocks noChangeArrowheads="1"/>
          </p:cNvSpPr>
          <p:nvPr userDrawn="1"/>
        </p:nvSpPr>
        <p:spPr bwMode="auto">
          <a:xfrm>
            <a:off x="349250" y="493713"/>
            <a:ext cx="22050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eaLnBrk="1" hangingPunct="1"/>
            <a:r>
              <a:rPr lang="en-US" sz="700">
                <a:solidFill>
                  <a:srgbClr val="F3F5DD"/>
                </a:solidFill>
              </a:rPr>
              <a:t>National Aeronautics and Space Administration</a:t>
            </a:r>
            <a:endParaRPr lang="en-US" sz="1800">
              <a:solidFill>
                <a:srgbClr val="F3F5DD"/>
              </a:solidFill>
            </a:endParaRPr>
          </a:p>
        </p:txBody>
      </p:sp>
      <p:sp>
        <p:nvSpPr>
          <p:cNvPr id="20" name="Rectangle 25"/>
          <p:cNvSpPr>
            <a:spLocks noChangeArrowheads="1"/>
          </p:cNvSpPr>
          <p:nvPr userDrawn="1"/>
        </p:nvSpPr>
        <p:spPr bwMode="auto">
          <a:xfrm>
            <a:off x="349250" y="6408738"/>
            <a:ext cx="22050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eaLnBrk="1" hangingPunct="1"/>
            <a:r>
              <a:rPr lang="en-US" sz="700" b="1">
                <a:solidFill>
                  <a:srgbClr val="F3F5DD"/>
                </a:solidFill>
                <a:cs typeface="Arial" pitchFamily="34" charset="0"/>
              </a:rPr>
              <a:t>www.nasa.gov</a:t>
            </a:r>
            <a:endParaRPr lang="en-US" sz="1800" b="1">
              <a:solidFill>
                <a:srgbClr val="F3F5DD"/>
              </a:solidFill>
              <a:cs typeface="Arial" pitchFamily="34" charset="0"/>
            </a:endParaRPr>
          </a:p>
        </p:txBody>
      </p:sp>
      <p:pic>
        <p:nvPicPr>
          <p:cNvPr id="21" name="Picture 9"/>
          <p:cNvPicPr>
            <a:picLocks noChangeAspect="1" noChangeArrowheads="1"/>
          </p:cNvPicPr>
          <p:nvPr userDrawn="1"/>
        </p:nvPicPr>
        <p:blipFill>
          <a:blip r:embed="rId3">
            <a:clrChange>
              <a:clrFrom>
                <a:srgbClr val="000000"/>
              </a:clrFrom>
              <a:clrTo>
                <a:srgbClr val="000000">
                  <a:alpha val="0"/>
                </a:srgbClr>
              </a:clrTo>
            </a:clrChange>
            <a:lum contrast="14000"/>
            <a:extLst>
              <a:ext uri="{28A0092B-C50C-407E-A947-70E740481C1C}">
                <a14:useLocalDpi xmlns:a14="http://schemas.microsoft.com/office/drawing/2010/main" val="0"/>
              </a:ext>
            </a:extLst>
          </a:blip>
          <a:srcRect/>
          <a:stretch>
            <a:fillRect/>
          </a:stretch>
        </p:blipFill>
        <p:spPr bwMode="auto">
          <a:xfrm>
            <a:off x="8123238" y="225425"/>
            <a:ext cx="685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a:spLocks noChangeArrowheads="1"/>
          </p:cNvSpPr>
          <p:nvPr userDrawn="1"/>
        </p:nvSpPr>
        <p:spPr bwMode="auto">
          <a:xfrm>
            <a:off x="-33568" y="4918075"/>
            <a:ext cx="9206143" cy="1006475"/>
          </a:xfrm>
          <a:prstGeom prst="rect">
            <a:avLst/>
          </a:prstGeom>
          <a:solidFill>
            <a:schemeClr val="bg1"/>
          </a:solidFill>
          <a:ln w="19050" algn="ctr">
            <a:noFill/>
            <a:round/>
            <a:headEnd/>
            <a:tailEnd/>
          </a:ln>
          <a:scene3d>
            <a:camera prst="orthographicFront"/>
            <a:lightRig rig="threePt" dir="t"/>
          </a:scene3d>
          <a:sp3d>
            <a:bevelT/>
          </a:sp3d>
        </p:spPr>
        <p:txBody>
          <a:bodyPr/>
          <a:lstStyle/>
          <a:p>
            <a:pPr>
              <a:defRPr/>
            </a:pPr>
            <a:endParaRPr lang="en-US" sz="900">
              <a:latin typeface="55 Helvetica Roman" pitchFamily="1" charset="0"/>
              <a:ea typeface="ＭＳ Ｐゴシック" charset="-128"/>
            </a:endParaRPr>
          </a:p>
        </p:txBody>
      </p:sp>
      <p:sp>
        <p:nvSpPr>
          <p:cNvPr id="23" name="Rectangle 28"/>
          <p:cNvSpPr>
            <a:spLocks noChangeArrowheads="1"/>
          </p:cNvSpPr>
          <p:nvPr userDrawn="1"/>
        </p:nvSpPr>
        <p:spPr bwMode="auto">
          <a:xfrm rot="16200000">
            <a:off x="6065838" y="2951162"/>
            <a:ext cx="4800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7600">
                <a:solidFill>
                  <a:srgbClr val="F68B00"/>
                </a:solidFill>
                <a:latin typeface="Arial Black" pitchFamily="34" charset="0"/>
                <a:cs typeface="Arial" pitchFamily="34" charset="0"/>
              </a:rPr>
              <a:t>marshall	</a:t>
            </a:r>
            <a:endParaRPr lang="en-US" sz="7600">
              <a:solidFill>
                <a:srgbClr val="F68B00"/>
              </a:solidFill>
              <a:latin typeface="Arial Black" pitchFamily="34" charset="0"/>
            </a:endParaRPr>
          </a:p>
        </p:txBody>
      </p:sp>
      <p:pic>
        <p:nvPicPr>
          <p:cNvPr id="24" name="Picture 36"/>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335838" y="1651000"/>
            <a:ext cx="690562"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30"/>
          <p:cNvGrpSpPr>
            <a:grpSpLocks/>
          </p:cNvGrpSpPr>
          <p:nvPr userDrawn="1"/>
        </p:nvGrpSpPr>
        <p:grpSpPr bwMode="auto">
          <a:xfrm>
            <a:off x="96838" y="5008563"/>
            <a:ext cx="7007225" cy="822325"/>
            <a:chOff x="96838" y="4994285"/>
            <a:chExt cx="7007225" cy="822960"/>
          </a:xfrm>
        </p:grpSpPr>
        <p:pic>
          <p:nvPicPr>
            <p:cNvPr id="26" name="Picture 48"/>
            <p:cNvPicPr>
              <a:picLocks noChangeAspect="1" noChangeArrowheads="1"/>
            </p:cNvPicPr>
            <p:nvPr/>
          </p:nvPicPr>
          <p:blipFill>
            <a:blip r:embed="rId7"/>
            <a:srcRect/>
            <a:stretch>
              <a:fillRect/>
            </a:stretch>
          </p:blipFill>
          <p:spPr bwMode="auto">
            <a:xfrm>
              <a:off x="96838" y="4994285"/>
              <a:ext cx="1027112" cy="822960"/>
            </a:xfrm>
            <a:prstGeom prst="rect">
              <a:avLst/>
            </a:prstGeom>
            <a:noFill/>
            <a:ln w="12700">
              <a:solidFill>
                <a:schemeClr val="bg1">
                  <a:lumMod val="65000"/>
                  <a:lumOff val="35000"/>
                </a:schemeClr>
              </a:solidFill>
              <a:miter lim="800000"/>
              <a:headEnd/>
              <a:tailEnd/>
            </a:ln>
          </p:spPr>
        </p:pic>
        <p:pic>
          <p:nvPicPr>
            <p:cNvPr id="27" name="Picture 7" descr="http://spaceflight.nasa.gov/gallery/images/shuttle/sts-132/hires/sts132-s-074.jpg"/>
            <p:cNvPicPr>
              <a:picLocks noChangeAspect="1" noChangeArrowheads="1"/>
            </p:cNvPicPr>
            <p:nvPr userDrawn="1"/>
          </p:nvPicPr>
          <p:blipFill>
            <a:blip r:embed="rId8"/>
            <a:srcRect/>
            <a:stretch>
              <a:fillRect/>
            </a:stretch>
          </p:blipFill>
          <p:spPr bwMode="auto">
            <a:xfrm>
              <a:off x="2495550" y="4994285"/>
              <a:ext cx="1042988" cy="822960"/>
            </a:xfrm>
            <a:prstGeom prst="rect">
              <a:avLst/>
            </a:prstGeom>
            <a:noFill/>
            <a:ln w="12700">
              <a:solidFill>
                <a:schemeClr val="bg1">
                  <a:lumMod val="65000"/>
                  <a:lumOff val="35000"/>
                </a:schemeClr>
              </a:solidFill>
              <a:miter lim="800000"/>
              <a:headEnd/>
              <a:tailEnd/>
            </a:ln>
          </p:spPr>
        </p:pic>
        <p:pic>
          <p:nvPicPr>
            <p:cNvPr id="28" name="Picture 2" descr="http://eoimages.gsfc.nasa.gov/images/imagerecords/7000/7529/Hinode_2006324_lrg.jpg"/>
            <p:cNvPicPr>
              <a:picLocks noChangeAspect="1" noChangeArrowheads="1"/>
            </p:cNvPicPr>
            <p:nvPr userDrawn="1"/>
          </p:nvPicPr>
          <p:blipFill>
            <a:blip r:embed="rId9"/>
            <a:srcRect/>
            <a:stretch>
              <a:fillRect/>
            </a:stretch>
          </p:blipFill>
          <p:spPr bwMode="auto">
            <a:xfrm>
              <a:off x="1284288" y="4994285"/>
              <a:ext cx="1049337" cy="822960"/>
            </a:xfrm>
            <a:prstGeom prst="rect">
              <a:avLst/>
            </a:prstGeom>
            <a:noFill/>
            <a:ln w="12700">
              <a:solidFill>
                <a:schemeClr val="bg1">
                  <a:lumMod val="65000"/>
                  <a:lumOff val="35000"/>
                </a:schemeClr>
              </a:solidFill>
              <a:miter lim="800000"/>
              <a:headEnd/>
              <a:tailEnd/>
            </a:ln>
            <a:effectLst/>
          </p:spPr>
        </p:pic>
        <p:pic>
          <p:nvPicPr>
            <p:cNvPr id="29" name="Picture 2" descr="D:\Documents and Settings\ayelle\Desktop\Images\ISS\s134e010665.jpg"/>
            <p:cNvPicPr>
              <a:picLocks noChangeAspect="1" noChangeArrowheads="1"/>
            </p:cNvPicPr>
            <p:nvPr userDrawn="1"/>
          </p:nvPicPr>
          <p:blipFill>
            <a:blip r:embed="rId10"/>
            <a:srcRect/>
            <a:stretch>
              <a:fillRect/>
            </a:stretch>
          </p:blipFill>
          <p:spPr bwMode="auto">
            <a:xfrm>
              <a:off x="6070600" y="4995873"/>
              <a:ext cx="1033463" cy="819783"/>
            </a:xfrm>
            <a:prstGeom prst="rect">
              <a:avLst/>
            </a:prstGeom>
            <a:noFill/>
            <a:ln w="9525">
              <a:solidFill>
                <a:schemeClr val="bg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3" descr="D:\Documents and Settings\ayelle\Desktop\Images\Hubble\Hubble_01.jpg"/>
            <p:cNvPicPr>
              <a:picLocks noChangeAspect="1" noChangeArrowheads="1"/>
            </p:cNvPicPr>
            <p:nvPr userDrawn="1"/>
          </p:nvPicPr>
          <p:blipFill>
            <a:blip r:embed="rId11"/>
            <a:srcRect/>
            <a:stretch>
              <a:fillRect/>
            </a:stretch>
          </p:blipFill>
          <p:spPr bwMode="auto">
            <a:xfrm>
              <a:off x="3698875" y="4994285"/>
              <a:ext cx="1014413" cy="822960"/>
            </a:xfrm>
            <a:prstGeom prst="rect">
              <a:avLst/>
            </a:prstGeom>
            <a:noFill/>
            <a:ln w="9525">
              <a:solidFill>
                <a:schemeClr val="bg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 descr="http://www.nasa.gov/images/content/475897main_080421-Earth%2BSail_3023x2006.jpg"/>
            <p:cNvPicPr>
              <a:picLocks noChangeAspect="1" noChangeArrowheads="1"/>
            </p:cNvPicPr>
            <p:nvPr userDrawn="1"/>
          </p:nvPicPr>
          <p:blipFill rotWithShape="1">
            <a:blip r:embed="rId13"/>
            <a:srcRect l="12938" r="3954"/>
            <a:stretch/>
          </p:blipFill>
          <p:spPr bwMode="auto">
            <a:xfrm>
              <a:off x="4875213" y="4994285"/>
              <a:ext cx="1035050" cy="822960"/>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grpSp>
      <p:sp>
        <p:nvSpPr>
          <p:cNvPr id="47" name="Rectangle 2"/>
          <p:cNvSpPr>
            <a:spLocks noGrp="1" noChangeArrowheads="1"/>
          </p:cNvSpPr>
          <p:nvPr>
            <p:ph type="ctrTitle"/>
          </p:nvPr>
        </p:nvSpPr>
        <p:spPr>
          <a:xfrm>
            <a:off x="148623" y="2714428"/>
            <a:ext cx="6823677" cy="1269956"/>
          </a:xfrm>
        </p:spPr>
        <p:txBody>
          <a:bodyPr/>
          <a:lstStyle>
            <a:lvl1pPr algn="l">
              <a:defRPr sz="2800">
                <a:solidFill>
                  <a:srgbClr val="F68B00"/>
                </a:solidFill>
              </a:defRPr>
            </a:lvl1pPr>
          </a:lstStyle>
          <a:p>
            <a:r>
              <a:rPr lang="en-US" smtClean="0"/>
              <a:t>Click to edit Master title style</a:t>
            </a:r>
            <a:endParaRPr lang="en-US" dirty="0"/>
          </a:p>
        </p:txBody>
      </p:sp>
      <p:sp>
        <p:nvSpPr>
          <p:cNvPr id="48" name="Rectangle 3"/>
          <p:cNvSpPr>
            <a:spLocks noGrp="1" noChangeArrowheads="1"/>
          </p:cNvSpPr>
          <p:nvPr>
            <p:ph type="subTitle" idx="1"/>
          </p:nvPr>
        </p:nvSpPr>
        <p:spPr>
          <a:xfrm>
            <a:off x="5152354" y="5924550"/>
            <a:ext cx="3541874" cy="743147"/>
          </a:xfrm>
        </p:spPr>
        <p:txBody>
          <a:bodyPr/>
          <a:lstStyle>
            <a:lvl1pPr marL="0" indent="0" algn="r">
              <a:lnSpc>
                <a:spcPts val="2000"/>
              </a:lnSpc>
              <a:spcBef>
                <a:spcPts val="0"/>
              </a:spcBef>
              <a:spcAft>
                <a:spcPts val="0"/>
              </a:spcAft>
              <a:buFont typeface="AGaramond RegularSC" pitchFamily="1" charset="0"/>
              <a:buNone/>
              <a:defRPr sz="1600" b="1" i="0">
                <a:solidFill>
                  <a:schemeClr val="tx1"/>
                </a:solidFill>
                <a:effectLst>
                  <a:outerShdw blurRad="38100" dist="38100" dir="2700000" algn="tl">
                    <a:srgbClr val="000000">
                      <a:alpha val="43137"/>
                    </a:srgbClr>
                  </a:outerShdw>
                </a:effectLst>
                <a:latin typeface="Arial" pitchFamily="34" charset="0"/>
                <a:cs typeface="Arial"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289919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41908" y="1261872"/>
            <a:ext cx="8452842" cy="51921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53EF280-E788-4FB4-A41A-73045D73BE18}" type="slidenum">
              <a:rPr lang="en-US"/>
              <a:pPr>
                <a:defRPr/>
              </a:pPr>
              <a:t>‹#›</a:t>
            </a:fld>
            <a:endParaRPr lang="en-US"/>
          </a:p>
        </p:txBody>
      </p:sp>
    </p:spTree>
    <p:extLst>
      <p:ext uri="{BB962C8B-B14F-4D97-AF65-F5344CB8AC3E}">
        <p14:creationId xmlns:p14="http://schemas.microsoft.com/office/powerpoint/2010/main" val="3267533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icture w/ Takeaway">
    <p:spTree>
      <p:nvGrpSpPr>
        <p:cNvPr id="1" name=""/>
        <p:cNvGrpSpPr/>
        <p:nvPr/>
      </p:nvGrpSpPr>
      <p:grpSpPr>
        <a:xfrm>
          <a:off x="0" y="0"/>
          <a:ext cx="0" cy="0"/>
          <a:chOff x="0" y="0"/>
          <a:chExt cx="0" cy="0"/>
        </a:xfrm>
      </p:grpSpPr>
      <p:sp>
        <p:nvSpPr>
          <p:cNvPr id="4" name="Title 1"/>
          <p:cNvSpPr>
            <a:spLocks noGrp="1"/>
          </p:cNvSpPr>
          <p:nvPr>
            <p:ph type="title"/>
          </p:nvPr>
        </p:nvSpPr>
        <p:spPr>
          <a:xfrm>
            <a:off x="341908" y="15875"/>
            <a:ext cx="8452842" cy="836613"/>
          </a:xfrm>
        </p:spPr>
        <p:txBody>
          <a:bodyPr/>
          <a:lstStyle/>
          <a:p>
            <a:r>
              <a:rPr lang="en-US" smtClean="0"/>
              <a:t>Click to edit Master title style</a:t>
            </a:r>
            <a:endParaRPr lang="en-US" dirty="0"/>
          </a:p>
        </p:txBody>
      </p:sp>
      <p:sp>
        <p:nvSpPr>
          <p:cNvPr id="5" name="Content Placeholder 11"/>
          <p:cNvSpPr>
            <a:spLocks noGrp="1"/>
          </p:cNvSpPr>
          <p:nvPr>
            <p:ph sz="quarter" idx="12"/>
          </p:nvPr>
        </p:nvSpPr>
        <p:spPr>
          <a:xfrm>
            <a:off x="249671" y="5989320"/>
            <a:ext cx="8669193"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smtClean="0"/>
              <a:t>Click to edit Master text styles</a:t>
            </a:r>
          </a:p>
        </p:txBody>
      </p:sp>
      <p:sp>
        <p:nvSpPr>
          <p:cNvPr id="6" name="Rectangle 5"/>
          <p:cNvSpPr>
            <a:spLocks noGrp="1" noChangeArrowheads="1"/>
          </p:cNvSpPr>
          <p:nvPr>
            <p:ph type="ftr" sz="quarter" idx="13"/>
          </p:nvPr>
        </p:nvSpPr>
        <p:spPr>
          <a:ln/>
        </p:spPr>
        <p:txBody>
          <a:bodyPr/>
          <a:lstStyle>
            <a:lvl1pPr>
              <a:defRPr/>
            </a:lvl1pPr>
          </a:lstStyle>
          <a:p>
            <a:pPr>
              <a:defRPr/>
            </a:pPr>
            <a:endParaRPr lang="en-US"/>
          </a:p>
        </p:txBody>
      </p:sp>
      <p:sp>
        <p:nvSpPr>
          <p:cNvPr id="7" name="Rectangle 6"/>
          <p:cNvSpPr>
            <a:spLocks noGrp="1" noChangeArrowheads="1"/>
          </p:cNvSpPr>
          <p:nvPr>
            <p:ph type="sldNum" sz="quarter" idx="14"/>
          </p:nvPr>
        </p:nvSpPr>
        <p:spPr>
          <a:ln/>
        </p:spPr>
        <p:txBody>
          <a:bodyPr/>
          <a:lstStyle>
            <a:lvl1pPr>
              <a:defRPr/>
            </a:lvl1pPr>
          </a:lstStyle>
          <a:p>
            <a:pPr>
              <a:defRPr/>
            </a:pPr>
            <a:fld id="{825D1B90-9B9D-4E66-A4C9-EA8E22EDF5C9}" type="slidenum">
              <a:rPr lang="en-US"/>
              <a:pPr>
                <a:defRPr/>
              </a:pPr>
              <a:t>‹#›</a:t>
            </a:fld>
            <a:endParaRPr lang="en-US"/>
          </a:p>
        </p:txBody>
      </p:sp>
    </p:spTree>
    <p:extLst>
      <p:ext uri="{BB962C8B-B14F-4D97-AF65-F5344CB8AC3E}">
        <p14:creationId xmlns:p14="http://schemas.microsoft.com/office/powerpoint/2010/main" val="2347651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7" descr="Background.png"/>
          <p:cNvPicPr>
            <a:picLocks noChangeAspect="1"/>
          </p:cNvPicPr>
          <p:nvPr userDrawn="1"/>
        </p:nvPicPr>
        <p:blipFill>
          <a:blip r:embed="rId2">
            <a:lum bright="10000"/>
            <a:extLst>
              <a:ext uri="{28A0092B-C50C-407E-A947-70E740481C1C}">
                <a14:useLocalDpi xmlns:a14="http://schemas.microsoft.com/office/drawing/2010/main" val="0"/>
              </a:ext>
            </a:extLst>
          </a:blip>
          <a:srcRect/>
          <a:stretch>
            <a:fillRect/>
          </a:stretch>
        </p:blipFill>
        <p:spPr bwMode="auto">
          <a:xfrm>
            <a:off x="-17463" y="6350"/>
            <a:ext cx="9144001"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bwMode="auto">
          <a:xfrm>
            <a:off x="-34925" y="4999038"/>
            <a:ext cx="9178925" cy="1858962"/>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a:defRPr/>
            </a:pPr>
            <a:endParaRPr lang="en-US" sz="900">
              <a:solidFill>
                <a:srgbClr val="666666"/>
              </a:solidFill>
              <a:latin typeface="55 Helvetica Roman" pitchFamily="1" charset="0"/>
            </a:endParaRPr>
          </a:p>
        </p:txBody>
      </p:sp>
      <p:sp>
        <p:nvSpPr>
          <p:cNvPr id="2" name="Title 1"/>
          <p:cNvSpPr>
            <a:spLocks noGrp="1"/>
          </p:cNvSpPr>
          <p:nvPr>
            <p:ph type="title"/>
          </p:nvPr>
        </p:nvSpPr>
        <p:spPr>
          <a:xfrm>
            <a:off x="667987" y="2960725"/>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67987" y="4999512"/>
            <a:ext cx="7772400" cy="60679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8BD42B06-1328-4F6D-A502-FF55E1AE2865}" type="datetimeFigureOut">
              <a:rPr lang="en-US"/>
              <a:pPr>
                <a:defRPr/>
              </a:pPr>
              <a:t>5/22/13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F5CD738-FB04-4777-BCC0-53B70C89B97C}" type="slidenum">
              <a:rPr lang="en-US"/>
              <a:pPr>
                <a:defRPr/>
              </a:pPr>
              <a:t>‹#›</a:t>
            </a:fld>
            <a:endParaRPr lang="en-US"/>
          </a:p>
        </p:txBody>
      </p:sp>
    </p:spTree>
    <p:extLst>
      <p:ext uri="{BB962C8B-B14F-4D97-AF65-F5344CB8AC3E}">
        <p14:creationId xmlns:p14="http://schemas.microsoft.com/office/powerpoint/2010/main" val="211540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341907" y="1258869"/>
            <a:ext cx="8452843" cy="47282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11"/>
          <p:cNvSpPr>
            <a:spLocks noGrp="1"/>
          </p:cNvSpPr>
          <p:nvPr>
            <p:ph sz="quarter" idx="12"/>
          </p:nvPr>
        </p:nvSpPr>
        <p:spPr>
          <a:xfrm>
            <a:off x="341908" y="5985461"/>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smtClean="0"/>
              <a:t>Click to edit Master text styles</a:t>
            </a:r>
          </a:p>
        </p:txBody>
      </p:sp>
      <p:sp>
        <p:nvSpPr>
          <p:cNvPr id="6" name="Rectangle 5"/>
          <p:cNvSpPr>
            <a:spLocks noGrp="1" noChangeArrowheads="1"/>
          </p:cNvSpPr>
          <p:nvPr>
            <p:ph type="ftr" sz="quarter" idx="13"/>
          </p:nvPr>
        </p:nvSpPr>
        <p:spPr>
          <a:ln/>
        </p:spPr>
        <p:txBody>
          <a:bodyPr/>
          <a:lstStyle>
            <a:lvl1pPr>
              <a:defRPr/>
            </a:lvl1pPr>
          </a:lstStyle>
          <a:p>
            <a:pPr>
              <a:defRPr/>
            </a:pPr>
            <a:endParaRPr lang="en-US"/>
          </a:p>
        </p:txBody>
      </p:sp>
      <p:sp>
        <p:nvSpPr>
          <p:cNvPr id="7" name="Rectangle 6"/>
          <p:cNvSpPr>
            <a:spLocks noGrp="1" noChangeArrowheads="1"/>
          </p:cNvSpPr>
          <p:nvPr>
            <p:ph type="sldNum" sz="quarter" idx="14"/>
          </p:nvPr>
        </p:nvSpPr>
        <p:spPr>
          <a:ln/>
        </p:spPr>
        <p:txBody>
          <a:bodyPr/>
          <a:lstStyle>
            <a:lvl1pPr>
              <a:defRPr/>
            </a:lvl1pPr>
          </a:lstStyle>
          <a:p>
            <a:pPr>
              <a:defRPr/>
            </a:pPr>
            <a:fld id="{ABB1EED9-3CB5-4025-A2F6-5B5EB3B6B227}" type="slidenum">
              <a:rPr lang="en-US"/>
              <a:pPr>
                <a:defRPr/>
              </a:pPr>
              <a:t>‹#›</a:t>
            </a:fld>
            <a:endParaRPr lang="en-US"/>
          </a:p>
        </p:txBody>
      </p:sp>
    </p:spTree>
    <p:extLst>
      <p:ext uri="{BB962C8B-B14F-4D97-AF65-F5344CB8AC3E}">
        <p14:creationId xmlns:p14="http://schemas.microsoft.com/office/powerpoint/2010/main" val="2732523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1908" y="1261872"/>
            <a:ext cx="3983074" cy="3429000"/>
          </a:xfrm>
        </p:spPr>
        <p:txBody>
          <a:bodyPr/>
          <a:lstStyle>
            <a:lvl1pPr>
              <a:defRPr sz="22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10545" y="1261872"/>
            <a:ext cx="4084205"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F81488A-A43F-4959-81FD-CB6EC2B053AA}" type="slidenum">
              <a:rPr lang="en-US"/>
              <a:pPr>
                <a:defRPr/>
              </a:pPr>
              <a:t>‹#›</a:t>
            </a:fld>
            <a:endParaRPr lang="en-US"/>
          </a:p>
        </p:txBody>
      </p:sp>
    </p:spTree>
    <p:extLst>
      <p:ext uri="{BB962C8B-B14F-4D97-AF65-F5344CB8AC3E}">
        <p14:creationId xmlns:p14="http://schemas.microsoft.com/office/powerpoint/2010/main" val="2261580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C9FED1F-40D7-4760-B93E-E211298282C2}" type="slidenum">
              <a:rPr lang="en-US"/>
              <a:pPr>
                <a:defRPr/>
              </a:pPr>
              <a:t>‹#›</a:t>
            </a:fld>
            <a:endParaRPr lang="en-US"/>
          </a:p>
        </p:txBody>
      </p:sp>
    </p:spTree>
    <p:extLst>
      <p:ext uri="{BB962C8B-B14F-4D97-AF65-F5344CB8AC3E}">
        <p14:creationId xmlns:p14="http://schemas.microsoft.com/office/powerpoint/2010/main" val="775688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DFEA36-4AFA-4CF7-A550-1D02DB88D699}" type="datetimeFigureOut">
              <a:rPr lang="en-US" smtClean="0"/>
              <a:t>5/22/13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3685309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wo Content and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1"/>
          <p:cNvSpPr>
            <a:spLocks noGrp="1"/>
          </p:cNvSpPr>
          <p:nvPr>
            <p:ph sz="quarter" idx="12"/>
          </p:nvPr>
        </p:nvSpPr>
        <p:spPr>
          <a:xfrm>
            <a:off x="341908" y="5985461"/>
            <a:ext cx="8452842" cy="641816"/>
          </a:xfrm>
        </p:spPr>
        <p:txBody>
          <a:bodyPr anchor="ctr" anchorCtr="1"/>
          <a:lstStyle>
            <a:lvl1pPr algn="ctr">
              <a:buNone/>
              <a:defRPr sz="2200" b="1" i="1">
                <a:solidFill>
                  <a:srgbClr val="F68B00"/>
                </a:solidFill>
                <a:latin typeface="Arial" pitchFamily="34" charset="0"/>
                <a:cs typeface="Arial" pitchFamily="34" charset="0"/>
              </a:defRPr>
            </a:lvl1pPr>
            <a:lvl2pPr algn="ctr">
              <a:buNone/>
              <a:defRPr sz="1800"/>
            </a:lvl2pPr>
            <a:lvl3pPr algn="ctr">
              <a:buNone/>
              <a:defRPr sz="1800"/>
            </a:lvl3pPr>
            <a:lvl4pPr algn="ctr">
              <a:buNone/>
              <a:defRPr sz="1800"/>
            </a:lvl4pPr>
            <a:lvl5pPr algn="ctr">
              <a:buNone/>
              <a:defRPr sz="1800"/>
            </a:lvl5pPr>
          </a:lstStyle>
          <a:p>
            <a:pPr lvl="0"/>
            <a:r>
              <a:rPr lang="en-US" smtClean="0"/>
              <a:t>Click to edit Master text styles</a:t>
            </a:r>
          </a:p>
        </p:txBody>
      </p:sp>
      <p:sp>
        <p:nvSpPr>
          <p:cNvPr id="6" name="Content Placeholder 2"/>
          <p:cNvSpPr>
            <a:spLocks noGrp="1"/>
          </p:cNvSpPr>
          <p:nvPr>
            <p:ph sz="half" idx="1"/>
          </p:nvPr>
        </p:nvSpPr>
        <p:spPr>
          <a:xfrm>
            <a:off x="341908" y="1261872"/>
            <a:ext cx="3983074"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2"/>
          </p:nvPr>
        </p:nvSpPr>
        <p:spPr>
          <a:xfrm>
            <a:off x="4710545" y="1261872"/>
            <a:ext cx="4084205" cy="34290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5"/>
          <p:cNvSpPr>
            <a:spLocks noGrp="1" noChangeArrowheads="1"/>
          </p:cNvSpPr>
          <p:nvPr>
            <p:ph type="ftr" sz="quarter" idx="13"/>
          </p:nvPr>
        </p:nvSpPr>
        <p:spPr>
          <a:ln/>
        </p:spPr>
        <p:txBody>
          <a:bodyPr/>
          <a:lstStyle>
            <a:lvl1pPr>
              <a:defRPr/>
            </a:lvl1pPr>
          </a:lstStyle>
          <a:p>
            <a:pPr>
              <a:defRPr/>
            </a:pPr>
            <a:endParaRPr lang="en-US"/>
          </a:p>
        </p:txBody>
      </p:sp>
      <p:sp>
        <p:nvSpPr>
          <p:cNvPr id="9" name="Rectangle 6"/>
          <p:cNvSpPr>
            <a:spLocks noGrp="1" noChangeArrowheads="1"/>
          </p:cNvSpPr>
          <p:nvPr>
            <p:ph type="sldNum" sz="quarter" idx="14"/>
          </p:nvPr>
        </p:nvSpPr>
        <p:spPr>
          <a:ln/>
        </p:spPr>
        <p:txBody>
          <a:bodyPr/>
          <a:lstStyle>
            <a:lvl1pPr>
              <a:defRPr/>
            </a:lvl1pPr>
          </a:lstStyle>
          <a:p>
            <a:pPr>
              <a:defRPr/>
            </a:pPr>
            <a:fld id="{804EF56F-C039-423C-88AB-11E3C4EA7EF0}" type="slidenum">
              <a:rPr lang="en-US"/>
              <a:pPr>
                <a:defRPr/>
              </a:pPr>
              <a:t>‹#›</a:t>
            </a:fld>
            <a:endParaRPr lang="en-US"/>
          </a:p>
        </p:txBody>
      </p:sp>
    </p:spTree>
    <p:extLst>
      <p:ext uri="{BB962C8B-B14F-4D97-AF65-F5344CB8AC3E}">
        <p14:creationId xmlns:p14="http://schemas.microsoft.com/office/powerpoint/2010/main" val="237903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DFEA36-4AFA-4CF7-A550-1D02DB88D699}" type="datetimeFigureOut">
              <a:rPr lang="en-US" smtClean="0"/>
              <a:t>5/22/13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73084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DFEA36-4AFA-4CF7-A550-1D02DB88D699}" type="datetimeFigureOut">
              <a:rPr lang="en-US" smtClean="0"/>
              <a:t>5/22/13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264972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DFEA36-4AFA-4CF7-A550-1D02DB88D699}" type="datetimeFigureOut">
              <a:rPr lang="en-US" smtClean="0"/>
              <a:t>5/22/13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121126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DFEA36-4AFA-4CF7-A550-1D02DB88D699}" type="datetimeFigureOut">
              <a:rPr lang="en-US" smtClean="0"/>
              <a:t>5/22/13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174947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DFEA36-4AFA-4CF7-A550-1D02DB88D699}" type="datetimeFigureOut">
              <a:rPr lang="en-US" smtClean="0"/>
              <a:t>5/22/13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125192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FEA36-4AFA-4CF7-A550-1D02DB88D699}" type="datetimeFigureOut">
              <a:rPr lang="en-US" smtClean="0"/>
              <a:t>5/22/13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16488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FEA36-4AFA-4CF7-A550-1D02DB88D699}" type="datetimeFigureOut">
              <a:rPr lang="en-US" smtClean="0"/>
              <a:t>5/22/13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FD6BDC-8F0E-41A2-9509-D2C026CB1C1B}" type="slidenum">
              <a:rPr lang="en-US" smtClean="0"/>
              <a:t>‹#›</a:t>
            </a:fld>
            <a:endParaRPr lang="en-US" dirty="0"/>
          </a:p>
        </p:txBody>
      </p:sp>
    </p:spTree>
    <p:extLst>
      <p:ext uri="{BB962C8B-B14F-4D97-AF65-F5344CB8AC3E}">
        <p14:creationId xmlns:p14="http://schemas.microsoft.com/office/powerpoint/2010/main" val="24044541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FEA36-4AFA-4CF7-A550-1D02DB88D699}" type="datetimeFigureOut">
              <a:rPr lang="en-US" smtClean="0"/>
              <a:t>5/22/13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D6BDC-8F0E-41A2-9509-D2C026CB1C1B}" type="slidenum">
              <a:rPr lang="en-US" smtClean="0"/>
              <a:t>‹#›</a:t>
            </a:fld>
            <a:endParaRPr lang="en-US" dirty="0"/>
          </a:p>
        </p:txBody>
      </p:sp>
    </p:spTree>
    <p:extLst>
      <p:ext uri="{BB962C8B-B14F-4D97-AF65-F5344CB8AC3E}">
        <p14:creationId xmlns:p14="http://schemas.microsoft.com/office/powerpoint/2010/main" val="1250730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6550" y="15875"/>
            <a:ext cx="84582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6550" y="1262063"/>
            <a:ext cx="84582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3" name="Rectangle 5"/>
          <p:cNvSpPr>
            <a:spLocks noGrp="1" noChangeArrowheads="1"/>
          </p:cNvSpPr>
          <p:nvPr>
            <p:ph type="ftr" sz="quarter" idx="3"/>
          </p:nvPr>
        </p:nvSpPr>
        <p:spPr bwMode="auto">
          <a:xfrm>
            <a:off x="4154488" y="6457950"/>
            <a:ext cx="4457700" cy="306388"/>
          </a:xfrm>
          <a:prstGeom prst="rect">
            <a:avLst/>
          </a:prstGeom>
          <a:noFill/>
          <a:ln w="9525">
            <a:noFill/>
            <a:miter lim="800000"/>
            <a:headEnd/>
            <a:tailEnd/>
          </a:ln>
          <a:effectLst/>
        </p:spPr>
        <p:txBody>
          <a:bodyPr vert="horz" wrap="square" lIns="91429" tIns="45714" rIns="91429" bIns="45714" numCol="1" anchor="b" anchorCtr="0" compatLnSpc="1">
            <a:prstTxWarp prst="textNoShape">
              <a:avLst/>
            </a:prstTxWarp>
          </a:bodyPr>
          <a:lstStyle>
            <a:lvl1pPr algn="r" eaLnBrk="1" hangingPunct="1">
              <a:defRPr sz="700">
                <a:solidFill>
                  <a:srgbClr val="C0C0C0"/>
                </a:solidFill>
                <a:latin typeface="Arial" charset="0"/>
                <a:ea typeface="ＭＳ Ｐゴシック" charset="-128"/>
                <a:cs typeface="Arial" charset="0"/>
              </a:defRPr>
            </a:lvl1pPr>
          </a:lstStyle>
          <a:p>
            <a:pPr>
              <a:defRPr/>
            </a:pPr>
            <a:endParaRPr lang="en-US" dirty="0"/>
          </a:p>
        </p:txBody>
      </p:sp>
      <p:cxnSp>
        <p:nvCxnSpPr>
          <p:cNvPr id="12" name="Straight Connector 11"/>
          <p:cNvCxnSpPr>
            <a:cxnSpLocks noChangeShapeType="1"/>
          </p:cNvCxnSpPr>
          <p:nvPr userDrawn="1"/>
        </p:nvCxnSpPr>
        <p:spPr bwMode="auto">
          <a:xfrm rot="10800000" flipV="1">
            <a:off x="0" y="935038"/>
            <a:ext cx="9144000" cy="0"/>
          </a:xfrm>
          <a:prstGeom prst="line">
            <a:avLst/>
          </a:prstGeom>
          <a:ln>
            <a:headEnd/>
            <a:tailEnd/>
          </a:ln>
        </p:spPr>
        <p:style>
          <a:lnRef idx="2">
            <a:schemeClr val="accent5"/>
          </a:lnRef>
          <a:fillRef idx="0">
            <a:schemeClr val="accent5"/>
          </a:fillRef>
          <a:effectRef idx="1">
            <a:schemeClr val="accent5"/>
          </a:effectRef>
          <a:fontRef idx="minor">
            <a:schemeClr val="tx1"/>
          </a:fontRef>
        </p:style>
      </p:cxnSp>
      <p:sp>
        <p:nvSpPr>
          <p:cNvPr id="83974" name="Rectangle 6"/>
          <p:cNvSpPr>
            <a:spLocks noGrp="1" noChangeArrowheads="1"/>
          </p:cNvSpPr>
          <p:nvPr>
            <p:ph type="sldNum" sz="quarter" idx="4"/>
          </p:nvPr>
        </p:nvSpPr>
        <p:spPr bwMode="auto">
          <a:xfrm>
            <a:off x="8607425" y="6457950"/>
            <a:ext cx="293688" cy="306388"/>
          </a:xfrm>
          <a:prstGeom prst="rect">
            <a:avLst/>
          </a:prstGeom>
          <a:noFill/>
          <a:ln w="9525">
            <a:noFill/>
            <a:miter lim="800000"/>
            <a:headEnd/>
            <a:tailEnd/>
          </a:ln>
          <a:effectLst/>
        </p:spPr>
        <p:txBody>
          <a:bodyPr vert="horz" wrap="square" lIns="91429" tIns="45714" rIns="91429" bIns="45714" numCol="1" anchor="b" anchorCtr="0" compatLnSpc="1">
            <a:prstTxWarp prst="textNoShape">
              <a:avLst/>
            </a:prstTxWarp>
          </a:bodyPr>
          <a:lstStyle>
            <a:lvl1pPr algn="r" eaLnBrk="1" hangingPunct="1">
              <a:defRPr sz="700">
                <a:solidFill>
                  <a:srgbClr val="C0C0C0"/>
                </a:solidFill>
                <a:latin typeface="Arial" pitchFamily="34" charset="0"/>
                <a:ea typeface="ＭＳ Ｐゴシック" pitchFamily="34" charset="-128"/>
                <a:cs typeface="Arial" pitchFamily="34" charset="0"/>
              </a:defRPr>
            </a:lvl1pPr>
          </a:lstStyle>
          <a:p>
            <a:pPr>
              <a:defRPr/>
            </a:pPr>
            <a:fld id="{7902C070-594B-4F6E-A37A-086165C2EC13}" type="slidenum">
              <a:rPr lang="en-US"/>
              <a:pPr>
                <a:defRPr/>
              </a:pPr>
              <a:t>‹#›</a:t>
            </a:fld>
            <a:endParaRPr lang="en-US" dirty="0"/>
          </a:p>
        </p:txBody>
      </p:sp>
      <p:cxnSp>
        <p:nvCxnSpPr>
          <p:cNvPr id="1031" name="Straight Connector 8"/>
          <p:cNvCxnSpPr>
            <a:cxnSpLocks noChangeShapeType="1"/>
          </p:cNvCxnSpPr>
          <p:nvPr/>
        </p:nvCxnSpPr>
        <p:spPr bwMode="auto">
          <a:xfrm rot="10800000">
            <a:off x="0" y="892175"/>
            <a:ext cx="9144000" cy="1588"/>
          </a:xfrm>
          <a:prstGeom prst="line">
            <a:avLst/>
          </a:prstGeom>
          <a:noFill/>
          <a:ln w="34925">
            <a:solidFill>
              <a:srgbClr val="F68B00"/>
            </a:solidFill>
            <a:round/>
            <a:headEnd/>
            <a:tailEnd/>
          </a:ln>
          <a:extLst>
            <a:ext uri="{909E8E84-426E-40dd-AFC4-6F175D3DCCD1}">
              <a14:hiddenFill xmlns:a14="http://schemas.microsoft.com/office/drawing/2010/main">
                <a:noFill/>
              </a14:hiddenFill>
            </a:ext>
          </a:extLst>
        </p:spPr>
      </p:cxnSp>
      <p:cxnSp>
        <p:nvCxnSpPr>
          <p:cNvPr id="2" name="Straight Connector 11"/>
          <p:cNvCxnSpPr>
            <a:cxnSpLocks noChangeShapeType="1"/>
          </p:cNvCxnSpPr>
          <p:nvPr userDrawn="1"/>
        </p:nvCxnSpPr>
        <p:spPr bwMode="auto">
          <a:xfrm rot="10800000" flipV="1">
            <a:off x="0" y="912813"/>
            <a:ext cx="9144000" cy="0"/>
          </a:xfrm>
          <a:prstGeom prst="line">
            <a:avLst/>
          </a:prstGeom>
          <a:ln>
            <a:headEnd/>
            <a:tailEnd/>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493314004"/>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600" b="1">
          <a:solidFill>
            <a:schemeClr val="tx1"/>
          </a:solidFill>
          <a:latin typeface="Arial" pitchFamily="34" charset="0"/>
          <a:ea typeface="ＭＳ Ｐゴシック" pitchFamily="-108" charset="-128"/>
          <a:cs typeface="ＭＳ Ｐゴシック" charset="-128"/>
        </a:defRPr>
      </a:lvl1pPr>
      <a:lvl2pPr algn="l" rtl="0" eaLnBrk="0" fontAlgn="base" hangingPunct="0">
        <a:spcBef>
          <a:spcPct val="0"/>
        </a:spcBef>
        <a:spcAft>
          <a:spcPct val="0"/>
        </a:spcAft>
        <a:defRPr sz="2600" b="1">
          <a:solidFill>
            <a:schemeClr val="tx1"/>
          </a:solidFill>
          <a:latin typeface="Arial"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2600" b="1">
          <a:solidFill>
            <a:schemeClr val="tx1"/>
          </a:solidFill>
          <a:latin typeface="Arial"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2600" b="1">
          <a:solidFill>
            <a:schemeClr val="tx1"/>
          </a:solidFill>
          <a:latin typeface="Arial"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2600" b="1">
          <a:solidFill>
            <a:schemeClr val="tx1"/>
          </a:solidFill>
          <a:latin typeface="Arial" pitchFamily="-108" charset="0"/>
          <a:ea typeface="ＭＳ Ｐゴシック" pitchFamily="-108" charset="-128"/>
          <a:cs typeface="ＭＳ Ｐゴシック" pitchFamily="-108" charset="-128"/>
        </a:defRPr>
      </a:lvl5pPr>
      <a:lvl6pPr marL="410291" algn="l" defTabSz="914608" rtl="0" eaLnBrk="1" fontAlgn="base" hangingPunct="1">
        <a:spcBef>
          <a:spcPct val="0"/>
        </a:spcBef>
        <a:spcAft>
          <a:spcPct val="0"/>
        </a:spcAft>
        <a:defRPr sz="3200">
          <a:solidFill>
            <a:srgbClr val="939BA8"/>
          </a:solidFill>
          <a:latin typeface="Arial" pitchFamily="-108" charset="0"/>
        </a:defRPr>
      </a:lvl6pPr>
      <a:lvl7pPr marL="820583" algn="l" defTabSz="914608" rtl="0" eaLnBrk="1" fontAlgn="base" hangingPunct="1">
        <a:spcBef>
          <a:spcPct val="0"/>
        </a:spcBef>
        <a:spcAft>
          <a:spcPct val="0"/>
        </a:spcAft>
        <a:defRPr sz="3200">
          <a:solidFill>
            <a:srgbClr val="939BA8"/>
          </a:solidFill>
          <a:latin typeface="Arial" pitchFamily="-108" charset="0"/>
        </a:defRPr>
      </a:lvl7pPr>
      <a:lvl8pPr marL="1230874" algn="l" defTabSz="914608" rtl="0" eaLnBrk="1" fontAlgn="base" hangingPunct="1">
        <a:spcBef>
          <a:spcPct val="0"/>
        </a:spcBef>
        <a:spcAft>
          <a:spcPct val="0"/>
        </a:spcAft>
        <a:defRPr sz="3200">
          <a:solidFill>
            <a:srgbClr val="939BA8"/>
          </a:solidFill>
          <a:latin typeface="Arial" pitchFamily="-108" charset="0"/>
        </a:defRPr>
      </a:lvl8pPr>
      <a:lvl9pPr marL="1641165" algn="l" defTabSz="914608" rtl="0" eaLnBrk="1" fontAlgn="base" hangingPunct="1">
        <a:spcBef>
          <a:spcPct val="0"/>
        </a:spcBef>
        <a:spcAft>
          <a:spcPct val="0"/>
        </a:spcAft>
        <a:defRPr sz="3200">
          <a:solidFill>
            <a:srgbClr val="939BA8"/>
          </a:solidFill>
          <a:latin typeface="Arial" pitchFamily="-108" charset="0"/>
        </a:defRPr>
      </a:lvl9pPr>
    </p:titleStyle>
    <p:bodyStyle>
      <a:lvl1pPr marL="223838" indent="-223838" algn="l" rtl="0" eaLnBrk="0" fontAlgn="base" hangingPunct="0">
        <a:spcBef>
          <a:spcPct val="0"/>
        </a:spcBef>
        <a:spcAft>
          <a:spcPts val="600"/>
        </a:spcAft>
        <a:buClr>
          <a:srgbClr val="F68B00"/>
        </a:buClr>
        <a:buSzPct val="80000"/>
        <a:buFont typeface="Arial" pitchFamily="34" charset="0"/>
        <a:buChar char="•"/>
        <a:defRPr sz="2200">
          <a:solidFill>
            <a:schemeClr val="tx1"/>
          </a:solidFill>
          <a:latin typeface="Arial" pitchFamily="34" charset="0"/>
          <a:ea typeface="ＭＳ Ｐゴシック" pitchFamily="-108" charset="-128"/>
          <a:cs typeface="ＭＳ Ｐゴシック" charset="-128"/>
        </a:defRPr>
      </a:lvl1pPr>
      <a:lvl2pPr marL="568325" indent="-168275" algn="l" rtl="0" eaLnBrk="0" fontAlgn="base" hangingPunct="0">
        <a:spcBef>
          <a:spcPct val="0"/>
        </a:spcBef>
        <a:spcAft>
          <a:spcPts val="600"/>
        </a:spcAft>
        <a:buClr>
          <a:srgbClr val="F68B00"/>
        </a:buClr>
        <a:buFont typeface="Arial" pitchFamily="34" charset="0"/>
        <a:buChar char="•"/>
        <a:defRPr>
          <a:solidFill>
            <a:schemeClr val="tx1"/>
          </a:solidFill>
          <a:latin typeface="Arial" pitchFamily="34" charset="0"/>
          <a:ea typeface="ＭＳ Ｐゴシック" charset="-128"/>
          <a:cs typeface="Arial" pitchFamily="34" charset="0"/>
        </a:defRPr>
      </a:lvl2pPr>
      <a:lvl3pPr marL="1031875" indent="-168275" algn="l" rtl="0" eaLnBrk="0" fontAlgn="base" hangingPunct="0">
        <a:spcBef>
          <a:spcPct val="0"/>
        </a:spcBef>
        <a:spcAft>
          <a:spcPts val="600"/>
        </a:spcAft>
        <a:buClr>
          <a:srgbClr val="F68B00"/>
        </a:buClr>
        <a:buSzPct val="90000"/>
        <a:buFont typeface="Arial" pitchFamily="34" charset="0"/>
        <a:buChar char="•"/>
        <a:defRPr sz="1400">
          <a:solidFill>
            <a:schemeClr val="tx1"/>
          </a:solidFill>
          <a:latin typeface="Arial" pitchFamily="34" charset="0"/>
          <a:ea typeface="ＭＳ Ｐゴシック" charset="-128"/>
          <a:cs typeface="Arial" pitchFamily="34" charset="0"/>
        </a:defRPr>
      </a:lvl3pPr>
      <a:lvl4pPr marL="1539875" indent="-168275" algn="l" rtl="0" eaLnBrk="0" fontAlgn="base" hangingPunct="0">
        <a:spcBef>
          <a:spcPct val="0"/>
        </a:spcBef>
        <a:spcAft>
          <a:spcPts val="600"/>
        </a:spcAft>
        <a:buClr>
          <a:srgbClr val="F68B00"/>
        </a:buClr>
        <a:buFont typeface="Arial" pitchFamily="34" charset="0"/>
        <a:buChar char="•"/>
        <a:defRPr sz="1300">
          <a:solidFill>
            <a:schemeClr val="tx1"/>
          </a:solidFill>
          <a:latin typeface="Arial" pitchFamily="34" charset="0"/>
          <a:ea typeface="ＭＳ Ｐゴシック" charset="-128"/>
          <a:cs typeface="Arial" pitchFamily="34" charset="0"/>
        </a:defRPr>
      </a:lvl4pPr>
      <a:lvl5pPr marL="2055813" indent="-227013" algn="l" rtl="0" eaLnBrk="0" fontAlgn="base" hangingPunct="0">
        <a:spcBef>
          <a:spcPct val="0"/>
        </a:spcBef>
        <a:spcAft>
          <a:spcPts val="600"/>
        </a:spcAft>
        <a:buClr>
          <a:srgbClr val="F68B00"/>
        </a:buClr>
        <a:buFont typeface="Arial" pitchFamily="34" charset="0"/>
        <a:buChar char="•"/>
        <a:defRPr sz="1300">
          <a:solidFill>
            <a:schemeClr val="tx1"/>
          </a:solidFill>
          <a:latin typeface="Arial" pitchFamily="34" charset="0"/>
          <a:ea typeface="ＭＳ Ｐゴシック" charset="-128"/>
          <a:cs typeface="Arial" pitchFamily="34" charset="0"/>
        </a:defRPr>
      </a:lvl5pPr>
      <a:lvl6pPr marL="2467446"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6pPr>
      <a:lvl7pPr marL="2877737"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7pPr>
      <a:lvl8pPr marL="3288029"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8pPr>
      <a:lvl9pPr marL="3698320"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hyperlink" Target="https://sharepoint.msfc.nasa.gov/sites/osac/comm_corner/Marshall%20Photo%20of%20the%20Week/CDB2012%20-%20potential%20images/Composite%20Cryogenic%20Propellant%20Tank_2.jpg" TargetMode="External"/><Relationship Id="rId13" Type="http://schemas.openxmlformats.org/officeDocument/2006/relationships/image" Target="../media/image30.jpeg"/><Relationship Id="rId14" Type="http://schemas.openxmlformats.org/officeDocument/2006/relationships/image" Target="../media/image31.jpeg"/><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5.jpeg"/><Relationship Id="rId4" Type="http://schemas.openxmlformats.org/officeDocument/2006/relationships/hyperlink" Target="https://sharepoint.msfc.nasa.gov/sites/osac/comm_corner/Marshall%20Photo%20of%20the%20Week/CDB2012%20-%20potential%20images/Sierra-Nevada_Dream-Chaser.jpg" TargetMode="External"/><Relationship Id="rId5" Type="http://schemas.openxmlformats.org/officeDocument/2006/relationships/image" Target="../media/image26.jpeg"/><Relationship Id="rId6" Type="http://schemas.openxmlformats.org/officeDocument/2006/relationships/hyperlink" Target="https://sharepoint.msfc.nasa.gov/sites/osac/comm_corner/Marshall%20Photo%20of%20the%20Week/CDB2012%20-%20potential%20images/CEDAR%20from%20Jan.%2025,%202007%20Marshall%20Star.jpg" TargetMode="External"/><Relationship Id="rId7" Type="http://schemas.openxmlformats.org/officeDocument/2006/relationships/image" Target="../media/image27.jpeg"/><Relationship Id="rId8" Type="http://schemas.openxmlformats.org/officeDocument/2006/relationships/hyperlink" Target="https://sharepoint.msfc.nasa.gov/sites/osac/comm_corner/Marshall%20Photo%20of%20the%20Week/CDB2012%20-%20potential%20images/610981main_SSC-2011-02371_rev_946-710%5B1%5D.jpg" TargetMode="External"/><Relationship Id="rId9" Type="http://schemas.openxmlformats.org/officeDocument/2006/relationships/image" Target="../media/image28.jpeg"/><Relationship Id="rId10" Type="http://schemas.openxmlformats.org/officeDocument/2006/relationships/hyperlink" Target="https://sharepoint.msfc.nasa.gov/sites/osac/comm_corner/Marshall%20Photo%20of%20the%20Week/CDB2012%20-%20potential%20images/NTREES/_ELG8543.jpg" TargetMode="External"/></Relationships>
</file>

<file path=ppt/slides/_rels/slide1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jpeg"/><Relationship Id="rId10"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png"/><Relationship Id="rId13" Type="http://schemas.openxmlformats.org/officeDocument/2006/relationships/image" Target="../media/image59.jpeg"/><Relationship Id="rId14" Type="http://schemas.openxmlformats.org/officeDocument/2006/relationships/image" Target="../media/image60.jpeg"/><Relationship Id="rId15" Type="http://schemas.openxmlformats.org/officeDocument/2006/relationships/image" Target="../media/image61.png"/><Relationship Id="rId16" Type="http://schemas.openxmlformats.org/officeDocument/2006/relationships/image" Target="../media/image62.jpeg"/><Relationship Id="rId17" Type="http://schemas.openxmlformats.org/officeDocument/2006/relationships/image" Target="../media/image63.jpeg"/><Relationship Id="rId18"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gif"/><Relationship Id="rId7" Type="http://schemas.openxmlformats.org/officeDocument/2006/relationships/image" Target="../media/image54.png"/><Relationship Id="rId8" Type="http://schemas.openxmlformats.org/officeDocument/2006/relationships/image" Target="../media/image55.jpeg"/><Relationship Id="rId9" Type="http://schemas.openxmlformats.org/officeDocument/2006/relationships/image" Target="../media/image56.png"/><Relationship Id="rId10" Type="http://schemas.openxmlformats.org/officeDocument/2006/relationships/hyperlink" Target="http://upload.wikimedia.org/wikipedia/commons/b/bc/Pratt-Whitney_logo.jp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hyperlink" Target="https://sharepoint.msfc.nasa.gov/sites/osac/comm_corner/Marshall%20Photo%20of%20the%20Week/CDB2012%20-%20potential%20images/iss029e027430%5B1%5D.jpg" TargetMode="External"/><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hyperlink" Target="https://sharepoint.msfc.nasa.gov/sites/osac/comm_corner/Marshall%20Photo%20of%20the%20Week/ECLSS/1001897.jpg" TargetMode="External"/><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jpeg"/><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jpeg"/><Relationship Id="rId8" Type="http://schemas.openxmlformats.org/officeDocument/2006/relationships/image" Target="../media/image76.jpeg"/><Relationship Id="rId9" Type="http://schemas.openxmlformats.org/officeDocument/2006/relationships/image" Target="../media/image77.jpeg"/><Relationship Id="rId10" Type="http://schemas.openxmlformats.org/officeDocument/2006/relationships/image" Target="../media/image78.jpe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hyperlink" Target="https://portal.nasa.gov/sites/msfc_osac/comm_corner/Marshall%20Photo%20of%20the%20Week/nasaNAS-58384-162228.jpg" TargetMode="External"/><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jpe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eg"/></Relationships>
</file>

<file path=ppt/slides/_rels/slide20.xml.rels><?xml version="1.0" encoding="UTF-8" standalone="yes"?>
<Relationships xmlns="http://schemas.openxmlformats.org/package/2006/relationships"><Relationship Id="rId11" Type="http://schemas.openxmlformats.org/officeDocument/2006/relationships/image" Target="../media/image93.jpeg"/><Relationship Id="rId12" Type="http://schemas.openxmlformats.org/officeDocument/2006/relationships/image" Target="../media/image5.jpeg"/><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86.jpeg"/><Relationship Id="rId4" Type="http://schemas.openxmlformats.org/officeDocument/2006/relationships/hyperlink" Target="http://apod.nasa.gov/apod/image/0811/tarantula_brimacombe_big.jpg" TargetMode="External"/><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jpeg"/><Relationship Id="rId10" Type="http://schemas.openxmlformats.org/officeDocument/2006/relationships/image" Target="../media/image92.jpeg"/></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jpeg"/><Relationship Id="rId7" Type="http://schemas.openxmlformats.org/officeDocument/2006/relationships/image" Target="../media/image98.jpeg"/><Relationship Id="rId8" Type="http://schemas.openxmlformats.org/officeDocument/2006/relationships/image" Target="../media/image99.jpeg"/><Relationship Id="rId9" Type="http://schemas.openxmlformats.org/officeDocument/2006/relationships/image" Target="../media/image100.gif"/><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png"/><Relationship Id="rId8" Type="http://schemas.openxmlformats.org/officeDocument/2006/relationships/image" Target="../media/image106.jpe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hyperlink" Target="http://apod.nasa.gov/apod/image/0811/tarantula_brimacombe_big.jpg" TargetMode="External"/><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image" Target="../media/image110.jpeg"/><Relationship Id="rId8" Type="http://schemas.openxmlformats.org/officeDocument/2006/relationships/image" Target="../media/image111.jpeg"/><Relationship Id="rId9" Type="http://schemas.openxmlformats.org/officeDocument/2006/relationships/image" Target="../media/image112.jpeg"/><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5" Type="http://schemas.openxmlformats.org/officeDocument/2006/relationships/image" Target="../media/image115.png"/><Relationship Id="rId6" Type="http://schemas.openxmlformats.org/officeDocument/2006/relationships/image" Target="../media/image116.jpeg"/><Relationship Id="rId7" Type="http://schemas.openxmlformats.org/officeDocument/2006/relationships/image" Target="../media/image117.jpeg"/><Relationship Id="rId8" Type="http://schemas.openxmlformats.org/officeDocument/2006/relationships/image" Target="../media/image118.jpeg"/><Relationship Id="rId9" Type="http://schemas.openxmlformats.org/officeDocument/2006/relationships/image" Target="../media/image119.jpeg"/><Relationship Id="rId10" Type="http://schemas.openxmlformats.org/officeDocument/2006/relationships/image" Target="../media/image102.jpeg"/><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jpe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hyperlink" Target="https://sharepoint.msfc.nasa.gov/sites/osac/comm_corner/Marshall%20Photo%20of%20the%20Week/2012%20Pocket%20Guide%20Photos/HMA%204.jpg" TargetMode="External"/><Relationship Id="rId4" Type="http://schemas.openxmlformats.org/officeDocument/2006/relationships/image" Target="../media/image125.jpeg"/><Relationship Id="rId5" Type="http://schemas.openxmlformats.org/officeDocument/2006/relationships/image" Target="../media/image126.png"/><Relationship Id="rId6" Type="http://schemas.openxmlformats.org/officeDocument/2006/relationships/image" Target="../media/image127.jpeg"/><Relationship Id="rId7" Type="http://schemas.openxmlformats.org/officeDocument/2006/relationships/image" Target="../media/image128.jpeg"/><Relationship Id="rId8" Type="http://schemas.openxmlformats.org/officeDocument/2006/relationships/image" Target="../media/image129.jpeg"/><Relationship Id="rId9" Type="http://schemas.openxmlformats.org/officeDocument/2006/relationships/image" Target="../media/image130.jpeg"/><Relationship Id="rId10" Type="http://schemas.openxmlformats.org/officeDocument/2006/relationships/image" Target="../media/image131.jpe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hyperlink" Target="https://portal.nasa.gov/sites/msfc_osac/comm_corner/Marshall%20Photo%20of%20the%20Week/DJH_1450.jpg" TargetMode="External"/><Relationship Id="rId6" Type="http://schemas.openxmlformats.org/officeDocument/2006/relationships/image" Target="../media/image134.jpeg"/><Relationship Id="rId7" Type="http://schemas.openxmlformats.org/officeDocument/2006/relationships/image" Target="../media/image135.jpeg"/><Relationship Id="rId8" Type="http://schemas.openxmlformats.org/officeDocument/2006/relationships/image" Target="../media/image136.jpeg"/><Relationship Id="rId9" Type="http://schemas.openxmlformats.org/officeDocument/2006/relationships/hyperlink" Target="http://imagingservices.msfc.nasa.gov/gallery/2012_Take_Our_Children_To_Work_Day/content/index_5.html" TargetMode="External"/><Relationship Id="rId10" Type="http://schemas.openxmlformats.org/officeDocument/2006/relationships/image" Target="../media/image137.png"/><Relationship Id="rId11" Type="http://schemas.openxmlformats.org/officeDocument/2006/relationships/image" Target="../media/image138.jpeg"/><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1" Type="http://schemas.openxmlformats.org/officeDocument/2006/relationships/image" Target="../media/image147.jpeg"/><Relationship Id="rId12" Type="http://schemas.openxmlformats.org/officeDocument/2006/relationships/image" Target="../media/image148.jpeg"/><Relationship Id="rId13" Type="http://schemas.openxmlformats.org/officeDocument/2006/relationships/image" Target="../media/image149.jpeg"/><Relationship Id="rId14" Type="http://schemas.openxmlformats.org/officeDocument/2006/relationships/image" Target="../media/image150.png"/><Relationship Id="rId15" Type="http://schemas.openxmlformats.org/officeDocument/2006/relationships/image" Target="../media/image151.jpeg"/><Relationship Id="rId16" Type="http://schemas.openxmlformats.org/officeDocument/2006/relationships/image" Target="../media/image152.png"/><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jpeg"/><Relationship Id="rId7" Type="http://schemas.openxmlformats.org/officeDocument/2006/relationships/image" Target="../media/image143.jpeg"/><Relationship Id="rId8" Type="http://schemas.openxmlformats.org/officeDocument/2006/relationships/image" Target="../media/image144.jpeg"/><Relationship Id="rId9" Type="http://schemas.openxmlformats.org/officeDocument/2006/relationships/image" Target="../media/image145.jpeg"/><Relationship Id="rId10" Type="http://schemas.openxmlformats.org/officeDocument/2006/relationships/image" Target="../media/image1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5" Type="http://schemas.openxmlformats.org/officeDocument/2006/relationships/hyperlink" Target="https://portal.nasa.gov/sites/msfc_osac/comm_corner/Marshall%20Photo%20of%20the%20Week/aboutmarshall.jpg" TargetMode="External"/><Relationship Id="rId6" Type="http://schemas.openxmlformats.org/officeDocument/2006/relationships/image" Target="../media/image155.jpeg"/><Relationship Id="rId7" Type="http://schemas.openxmlformats.org/officeDocument/2006/relationships/image" Target="../media/image156.jpeg"/><Relationship Id="rId8" Type="http://schemas.openxmlformats.org/officeDocument/2006/relationships/image" Target="../media/image157.jpeg"/><Relationship Id="rId9" Type="http://schemas.openxmlformats.org/officeDocument/2006/relationships/image" Target="../media/image158.jpe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hyperlink" Target="D:%5CDocuments%20and%20Settings%5Cconf900%5CDesktop%5CLocal%20Settings%5CTemporary%20Internet%20Files%5COLKBE%5CLaunchingtheFuture.wmv" TargetMode="External"/><Relationship Id="rId4" Type="http://schemas.openxmlformats.org/officeDocument/2006/relationships/image" Target="../media/image159.emf"/><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5"/>
          <p:cNvSpPr>
            <a:spLocks noGrp="1"/>
          </p:cNvSpPr>
          <p:nvPr>
            <p:ph type="ctrTitle"/>
          </p:nvPr>
        </p:nvSpPr>
        <p:spPr>
          <a:xfrm>
            <a:off x="228600" y="2514600"/>
            <a:ext cx="7229475" cy="1270000"/>
          </a:xfrm>
        </p:spPr>
        <p:txBody>
          <a:bodyPr/>
          <a:lstStyle/>
          <a:p>
            <a:pPr eaLnBrk="1" hangingPunct="1"/>
            <a:r>
              <a:rPr lang="en-US" sz="3200" dirty="0" smtClean="0">
                <a:latin typeface="Arial Narrow" pitchFamily="34" charset="0"/>
                <a:ea typeface="ＭＳ Ｐゴシック" pitchFamily="34" charset="-128"/>
                <a:cs typeface="Arial" pitchFamily="34" charset="0"/>
              </a:rPr>
              <a:t>CM at </a:t>
            </a:r>
            <a:r>
              <a:rPr lang="en-US" sz="3200" dirty="0" smtClean="0">
                <a:latin typeface="Arial Narrow" pitchFamily="34" charset="0"/>
                <a:ea typeface="ＭＳ Ｐゴシック" pitchFamily="34" charset="-128"/>
                <a:cs typeface="Arial" pitchFamily="34" charset="0"/>
              </a:rPr>
              <a:t>NASA, it really is </a:t>
            </a:r>
            <a:r>
              <a:rPr lang="en-US" sz="3200" smtClean="0">
                <a:latin typeface="Arial Narrow" pitchFamily="34" charset="0"/>
                <a:ea typeface="ＭＳ Ｐゴシック" pitchFamily="34" charset="-128"/>
                <a:cs typeface="Arial" pitchFamily="34" charset="0"/>
              </a:rPr>
              <a:t>Rocket Science!</a:t>
            </a:r>
            <a:endParaRPr lang="en-US" sz="2400" dirty="0" smtClean="0">
              <a:latin typeface="Arial Narrow" pitchFamily="34" charset="0"/>
              <a:ea typeface="ＭＳ Ｐゴシック" pitchFamily="34" charset="-128"/>
            </a:endParaRPr>
          </a:p>
        </p:txBody>
      </p:sp>
      <p:sp>
        <p:nvSpPr>
          <p:cNvPr id="3074" name="Subtitle 26"/>
          <p:cNvSpPr>
            <a:spLocks noGrp="1"/>
          </p:cNvSpPr>
          <p:nvPr>
            <p:ph type="subTitle" idx="1"/>
          </p:nvPr>
        </p:nvSpPr>
        <p:spPr>
          <a:xfrm>
            <a:off x="1600201" y="5867400"/>
            <a:ext cx="7018338" cy="742950"/>
          </a:xfrm>
        </p:spPr>
        <p:txBody>
          <a:bodyPr/>
          <a:lstStyle/>
          <a:p>
            <a:pPr eaLnBrk="1" hangingPunct="1">
              <a:buFont typeface="Arial" pitchFamily="34" charset="0"/>
              <a:buNone/>
              <a:defRPr/>
            </a:pPr>
            <a:r>
              <a:rPr lang="en-US" sz="1800" dirty="0" smtClean="0">
                <a:ea typeface="ＭＳ Ｐゴシック" pitchFamily="34" charset="-128"/>
                <a:cs typeface="ＭＳ Ｐゴシック" pitchFamily="34" charset="-128"/>
              </a:rPr>
              <a:t>Rajiv Doreswamy, </a:t>
            </a:r>
            <a:r>
              <a:rPr lang="en-US" sz="1800" dirty="0" err="1" smtClean="0">
                <a:ea typeface="ＭＳ Ｐゴシック" pitchFamily="34" charset="-128"/>
                <a:cs typeface="ＭＳ Ｐゴシック" pitchFamily="34" charset="-128"/>
              </a:rPr>
              <a:t>Ph.D</a:t>
            </a:r>
            <a:endParaRPr lang="en-US" sz="1800" dirty="0" smtClean="0">
              <a:ea typeface="ＭＳ Ｐゴシック" pitchFamily="34" charset="-128"/>
              <a:cs typeface="ＭＳ Ｐゴシック" pitchFamily="34" charset="-128"/>
            </a:endParaRPr>
          </a:p>
          <a:p>
            <a:pPr eaLnBrk="1" hangingPunct="1">
              <a:buFont typeface="Arial" pitchFamily="34" charset="0"/>
              <a:buNone/>
              <a:defRPr/>
            </a:pPr>
            <a:r>
              <a:rPr lang="en-US" sz="1800" dirty="0" smtClean="0">
                <a:ea typeface="ＭＳ Ｐゴシック" pitchFamily="34" charset="-128"/>
                <a:cs typeface="ＭＳ Ｐゴシック" pitchFamily="34" charset="-128"/>
              </a:rPr>
              <a:t>Deputy Implementation Manager, National Institute for Rocket Propulsion Systems, </a:t>
            </a:r>
          </a:p>
          <a:p>
            <a:pPr eaLnBrk="1" hangingPunct="1">
              <a:buFont typeface="Arial" pitchFamily="34" charset="0"/>
              <a:buNone/>
              <a:defRPr/>
            </a:pPr>
            <a:r>
              <a:rPr lang="en-US" sz="1800" dirty="0" smtClean="0">
                <a:ea typeface="ＭＳ Ｐゴシック" pitchFamily="34" charset="-128"/>
                <a:cs typeface="ＭＳ Ｐゴシック" pitchFamily="34" charset="-128"/>
              </a:rPr>
              <a:t>June 5, 2013</a:t>
            </a:r>
          </a:p>
        </p:txBody>
      </p:sp>
    </p:spTree>
    <p:extLst>
      <p:ext uri="{BB962C8B-B14F-4D97-AF65-F5344CB8AC3E}">
        <p14:creationId xmlns:p14="http://schemas.microsoft.com/office/powerpoint/2010/main" val="200901963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41313" y="15875"/>
            <a:ext cx="8453437" cy="836613"/>
          </a:xfrm>
        </p:spPr>
        <p:txBody>
          <a:bodyPr/>
          <a:lstStyle/>
          <a:p>
            <a:r>
              <a:rPr lang="en-US" dirty="0" smtClean="0">
                <a:ea typeface="ＭＳ Ｐゴシック" pitchFamily="34" charset="-128"/>
              </a:rPr>
              <a:t>Lifting from Earth</a:t>
            </a:r>
          </a:p>
        </p:txBody>
      </p:sp>
      <p:sp>
        <p:nvSpPr>
          <p:cNvPr id="10243" name="Content Placeholder 17"/>
          <p:cNvSpPr>
            <a:spLocks noGrp="1"/>
          </p:cNvSpPr>
          <p:nvPr>
            <p:ph sz="quarter" idx="12"/>
          </p:nvPr>
        </p:nvSpPr>
        <p:spPr>
          <a:xfrm>
            <a:off x="249238" y="6094413"/>
            <a:ext cx="8669337" cy="641350"/>
          </a:xfrm>
        </p:spPr>
        <p:txBody>
          <a:bodyPr/>
          <a:lstStyle/>
          <a:p>
            <a:r>
              <a:rPr lang="en-US" sz="2400" dirty="0" smtClean="0">
                <a:ea typeface="ＭＳ Ｐゴシック" pitchFamily="34" charset="-128"/>
              </a:rPr>
              <a:t>Marshall is leading our nation’s propulsion capabilities. </a:t>
            </a:r>
          </a:p>
        </p:txBody>
      </p:sp>
      <p:sp>
        <p:nvSpPr>
          <p:cNvPr id="10244"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CE152F4B-6F83-4796-99AC-FD1CEAC8E6BC}" type="slidenum">
              <a:rPr lang="en-US" sz="700" smtClean="0">
                <a:solidFill>
                  <a:srgbClr val="C0C0C0"/>
                </a:solidFill>
              </a:rPr>
              <a:pPr/>
              <a:t>10</a:t>
            </a:fld>
            <a:endParaRPr lang="en-US" sz="700" dirty="0" smtClean="0">
              <a:solidFill>
                <a:srgbClr val="C0C0C0"/>
              </a:solidFill>
            </a:endParaRPr>
          </a:p>
        </p:txBody>
      </p:sp>
      <p:pic>
        <p:nvPicPr>
          <p:cNvPr id="2"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423" t="6288" r="-2" b="11926"/>
          <a:stretch/>
        </p:blipFill>
        <p:spPr bwMode="auto">
          <a:xfrm>
            <a:off x="-985652" y="1045319"/>
            <a:ext cx="3645724" cy="3645434"/>
          </a:xfrm>
          <a:prstGeom prst="chord">
            <a:avLst>
              <a:gd name="adj1" fmla="val 14582184"/>
              <a:gd name="adj2" fmla="val 70455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1"/>
          <p:cNvSpPr txBox="1">
            <a:spLocks noChangeArrowheads="1"/>
          </p:cNvSpPr>
          <p:nvPr/>
        </p:nvSpPr>
        <p:spPr bwMode="auto">
          <a:xfrm>
            <a:off x="3182938" y="1051679"/>
            <a:ext cx="45132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defRPr sz="800">
                <a:solidFill>
                  <a:srgbClr val="666666"/>
                </a:solidFill>
                <a:latin typeface="Arial" pitchFamily="34" charset="0"/>
                <a:ea typeface="ＭＳ Ｐゴシック" pitchFamily="34" charset="-128"/>
              </a:defRPr>
            </a:lvl1pPr>
            <a:lvl2pPr marL="742950" indent="-285750" defTabSz="463550">
              <a:defRPr sz="800">
                <a:solidFill>
                  <a:srgbClr val="666666"/>
                </a:solidFill>
                <a:latin typeface="Arial" pitchFamily="34" charset="0"/>
                <a:ea typeface="ＭＳ Ｐゴシック" pitchFamily="34" charset="-128"/>
              </a:defRPr>
            </a:lvl2pPr>
            <a:lvl3pPr marL="1143000" indent="-228600" defTabSz="463550">
              <a:defRPr sz="800">
                <a:solidFill>
                  <a:srgbClr val="666666"/>
                </a:solidFill>
                <a:latin typeface="Arial" pitchFamily="34" charset="0"/>
                <a:ea typeface="ＭＳ Ｐゴシック" pitchFamily="34" charset="-128"/>
              </a:defRPr>
            </a:lvl3pPr>
            <a:lvl4pPr marL="1600200" indent="-228600" defTabSz="463550">
              <a:defRPr sz="800">
                <a:solidFill>
                  <a:srgbClr val="666666"/>
                </a:solidFill>
                <a:latin typeface="Arial" pitchFamily="34" charset="0"/>
                <a:ea typeface="ＭＳ Ｐゴシック" pitchFamily="34" charset="-128"/>
              </a:defRPr>
            </a:lvl4pPr>
            <a:lvl5pPr marL="2057400" indent="-228600" defTabSz="463550">
              <a:defRPr sz="800">
                <a:solidFill>
                  <a:srgbClr val="666666"/>
                </a:solidFill>
                <a:latin typeface="Arial" pitchFamily="34" charset="0"/>
                <a:ea typeface="ＭＳ Ｐゴシック" pitchFamily="34" charset="-128"/>
              </a:defRPr>
            </a:lvl5pPr>
            <a:lvl6pPr marL="2514600" indent="-228600" defTabSz="46355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defTabSz="46355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defTabSz="46355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defTabSz="46355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spcAft>
                <a:spcPts val="1200"/>
              </a:spcAft>
            </a:pPr>
            <a:r>
              <a:rPr lang="en-US" sz="2000" b="1" dirty="0">
                <a:solidFill>
                  <a:srgbClr val="F0B037"/>
                </a:solidFill>
              </a:rPr>
              <a:t>Space Launch System (SLS) </a:t>
            </a:r>
            <a:br>
              <a:rPr lang="en-US" sz="2000" b="1" dirty="0">
                <a:solidFill>
                  <a:srgbClr val="F0B037"/>
                </a:solidFill>
              </a:rPr>
            </a:br>
            <a:r>
              <a:rPr lang="en-US" sz="1800" b="1" dirty="0">
                <a:solidFill>
                  <a:srgbClr val="F0B037"/>
                </a:solidFill>
              </a:rPr>
              <a:t>	</a:t>
            </a:r>
            <a:r>
              <a:rPr lang="en-US" sz="1800" dirty="0">
                <a:solidFill>
                  <a:prstClr val="white"/>
                </a:solidFill>
              </a:rPr>
              <a:t>America’s next </a:t>
            </a:r>
            <a:r>
              <a:rPr lang="en-US" sz="1800" dirty="0" smtClean="0">
                <a:solidFill>
                  <a:prstClr val="white"/>
                </a:solidFill>
              </a:rPr>
              <a:t>heavy-lift rocket </a:t>
            </a:r>
            <a:r>
              <a:rPr lang="en-US" sz="1800" dirty="0">
                <a:solidFill>
                  <a:prstClr val="white"/>
                </a:solidFill>
              </a:rPr>
              <a:t>– </a:t>
            </a:r>
            <a:br>
              <a:rPr lang="en-US" sz="1800" dirty="0">
                <a:solidFill>
                  <a:prstClr val="white"/>
                </a:solidFill>
              </a:rPr>
            </a:br>
            <a:r>
              <a:rPr lang="en-US" sz="1800" dirty="0">
                <a:solidFill>
                  <a:prstClr val="white"/>
                </a:solidFill>
              </a:rPr>
              <a:t>	sustainable and affordable</a:t>
            </a:r>
          </a:p>
          <a:p>
            <a:pPr>
              <a:spcBef>
                <a:spcPts val="600"/>
              </a:spcBef>
            </a:pPr>
            <a:r>
              <a:rPr lang="en-US" sz="2000" b="1" dirty="0">
                <a:solidFill>
                  <a:srgbClr val="F0B037"/>
                </a:solidFill>
              </a:rPr>
              <a:t>Commercial Spaceflight </a:t>
            </a:r>
          </a:p>
          <a:p>
            <a:pPr>
              <a:spcAft>
                <a:spcPts val="1200"/>
              </a:spcAft>
            </a:pPr>
            <a:r>
              <a:rPr lang="en-US" sz="1800" b="1" dirty="0">
                <a:solidFill>
                  <a:srgbClr val="F0B037"/>
                </a:solidFill>
              </a:rPr>
              <a:t>	</a:t>
            </a:r>
            <a:r>
              <a:rPr lang="en-US" sz="1800" dirty="0">
                <a:solidFill>
                  <a:prstClr val="white"/>
                </a:solidFill>
              </a:rPr>
              <a:t>Partnering for success –  </a:t>
            </a:r>
            <a:br>
              <a:rPr lang="en-US" sz="1800" dirty="0">
                <a:solidFill>
                  <a:prstClr val="white"/>
                </a:solidFill>
              </a:rPr>
            </a:br>
            <a:r>
              <a:rPr lang="en-US" sz="1800" dirty="0">
                <a:solidFill>
                  <a:prstClr val="white"/>
                </a:solidFill>
              </a:rPr>
              <a:t>	sharing facilities and expertise</a:t>
            </a:r>
          </a:p>
          <a:p>
            <a:pPr>
              <a:spcBef>
                <a:spcPts val="600"/>
              </a:spcBef>
            </a:pPr>
            <a:r>
              <a:rPr lang="en-US" sz="2000" b="1" dirty="0">
                <a:solidFill>
                  <a:srgbClr val="F0B037"/>
                </a:solidFill>
              </a:rPr>
              <a:t>Research for the Future </a:t>
            </a:r>
          </a:p>
          <a:p>
            <a:pPr>
              <a:spcAft>
                <a:spcPts val="1200"/>
              </a:spcAft>
            </a:pPr>
            <a:r>
              <a:rPr lang="en-US" sz="1800" b="1" dirty="0">
                <a:solidFill>
                  <a:srgbClr val="F0B037"/>
                </a:solidFill>
              </a:rPr>
              <a:t>	</a:t>
            </a:r>
            <a:r>
              <a:rPr lang="en-US" sz="1800" dirty="0">
                <a:solidFill>
                  <a:prstClr val="white"/>
                </a:solidFill>
              </a:rPr>
              <a:t>New fuels, new </a:t>
            </a:r>
            <a:r>
              <a:rPr lang="en-US" sz="1800" dirty="0" smtClean="0">
                <a:solidFill>
                  <a:prstClr val="white"/>
                </a:solidFill>
              </a:rPr>
              <a:t>manufacturing and 	test </a:t>
            </a:r>
            <a:r>
              <a:rPr lang="en-US" sz="1800" dirty="0">
                <a:solidFill>
                  <a:prstClr val="white"/>
                </a:solidFill>
              </a:rPr>
              <a:t>methods, </a:t>
            </a:r>
            <a:r>
              <a:rPr lang="en-US" sz="1800" dirty="0" smtClean="0">
                <a:solidFill>
                  <a:prstClr val="white"/>
                </a:solidFill>
              </a:rPr>
              <a:t>and </a:t>
            </a:r>
            <a:r>
              <a:rPr lang="en-US" sz="1800" dirty="0">
                <a:solidFill>
                  <a:prstClr val="white"/>
                </a:solidFill>
              </a:rPr>
              <a:t>advanced </a:t>
            </a:r>
            <a:r>
              <a:rPr lang="en-US" sz="1800" dirty="0" smtClean="0">
                <a:solidFill>
                  <a:prstClr val="white"/>
                </a:solidFill>
              </a:rPr>
              <a:t>concepts</a:t>
            </a:r>
            <a:endParaRPr lang="en-US" sz="1800" dirty="0">
              <a:solidFill>
                <a:prstClr val="white"/>
              </a:solidFill>
            </a:endParaRPr>
          </a:p>
        </p:txBody>
      </p:sp>
      <p:grpSp>
        <p:nvGrpSpPr>
          <p:cNvPr id="10247" name="Group 15"/>
          <p:cNvGrpSpPr>
            <a:grpSpLocks/>
          </p:cNvGrpSpPr>
          <p:nvPr/>
        </p:nvGrpSpPr>
        <p:grpSpPr bwMode="auto">
          <a:xfrm>
            <a:off x="-7938" y="4321175"/>
            <a:ext cx="9144001" cy="1290638"/>
            <a:chOff x="182456" y="5333619"/>
            <a:chExt cx="9144000" cy="1133856"/>
          </a:xfrm>
        </p:grpSpPr>
        <p:sp>
          <p:nvSpPr>
            <p:cNvPr id="6" name="Rectangle 5"/>
            <p:cNvSpPr/>
            <p:nvPr/>
          </p:nvSpPr>
          <p:spPr bwMode="auto">
            <a:xfrm>
              <a:off x="190394" y="5333619"/>
              <a:ext cx="9128124"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dirty="0">
                <a:solidFill>
                  <a:prstClr val="white"/>
                </a:solidFill>
                <a:latin typeface="55 Helvetica Roman" pitchFamily="1" charset="0"/>
                <a:ea typeface="ＭＳ Ｐゴシック" charset="-128"/>
              </a:endParaRPr>
            </a:p>
          </p:txBody>
        </p:sp>
        <p:grpSp>
          <p:nvGrpSpPr>
            <p:cNvPr id="10261" name="Group 4"/>
            <p:cNvGrpSpPr>
              <a:grpSpLocks/>
            </p:cNvGrpSpPr>
            <p:nvPr/>
          </p:nvGrpSpPr>
          <p:grpSpPr bwMode="auto">
            <a:xfrm>
              <a:off x="182456" y="5333619"/>
              <a:ext cx="9144000" cy="66675"/>
              <a:chOff x="152400" y="5895975"/>
              <a:chExt cx="9144000" cy="66675"/>
            </a:xfrm>
          </p:grpSpPr>
          <p:cxnSp>
            <p:nvCxnSpPr>
              <p:cNvPr id="4" name="Straight Connector 3"/>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bwMode="auto">
              <a:xfrm>
                <a:off x="152400" y="5925263"/>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10262" name="Group 24"/>
            <p:cNvGrpSpPr>
              <a:grpSpLocks/>
            </p:cNvGrpSpPr>
            <p:nvPr/>
          </p:nvGrpSpPr>
          <p:grpSpPr bwMode="auto">
            <a:xfrm>
              <a:off x="182456" y="6400800"/>
              <a:ext cx="9144000" cy="66675"/>
              <a:chOff x="152400" y="5895975"/>
              <a:chExt cx="9144000" cy="66675"/>
            </a:xfrm>
          </p:grpSpPr>
          <p:cxnSp>
            <p:nvCxnSpPr>
              <p:cNvPr id="26" name="Straight Connector 25"/>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bwMode="auto">
              <a:xfrm>
                <a:off x="152400" y="5924994"/>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7176" name="Picture 7" descr="Picture">
            <a:hlinkClick r:id="rId4"/>
          </p:cNvPr>
          <p:cNvPicPr>
            <a:picLocks noChangeAspect="1" noChangeArrowheads="1"/>
          </p:cNvPicPr>
          <p:nvPr/>
        </p:nvPicPr>
        <p:blipFill>
          <a:blip r:embed="rId5"/>
          <a:srcRect t="1736"/>
          <a:stretch>
            <a:fillRect/>
          </a:stretch>
        </p:blipFill>
        <p:spPr bwMode="auto">
          <a:xfrm>
            <a:off x="3076575" y="4421188"/>
            <a:ext cx="1398588" cy="109696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177" name="Picture 9" descr="Picture">
            <a:hlinkClick r:id="rId6"/>
          </p:cNvPr>
          <p:cNvPicPr>
            <a:picLocks noChangeAspect="1" noChangeArrowheads="1"/>
          </p:cNvPicPr>
          <p:nvPr/>
        </p:nvPicPr>
        <p:blipFill>
          <a:blip r:embed="rId7"/>
          <a:srcRect l="-1118" r="9389"/>
          <a:stretch>
            <a:fillRect/>
          </a:stretch>
        </p:blipFill>
        <p:spPr bwMode="auto">
          <a:xfrm>
            <a:off x="6129338" y="4421188"/>
            <a:ext cx="1403350" cy="109696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178" name="Picture 11" descr="Picture">
            <a:hlinkClick r:id="rId8"/>
          </p:cNvPr>
          <p:cNvPicPr>
            <a:picLocks noChangeAspect="1" noChangeArrowheads="1"/>
          </p:cNvPicPr>
          <p:nvPr/>
        </p:nvPicPr>
        <p:blipFill>
          <a:blip r:embed="rId9"/>
          <a:srcRect l="15657" t="4845" r="2" b="5701"/>
          <a:stretch>
            <a:fillRect/>
          </a:stretch>
        </p:blipFill>
        <p:spPr bwMode="auto">
          <a:xfrm>
            <a:off x="1573213" y="4421188"/>
            <a:ext cx="1377950" cy="109696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179" name="Picture 13" descr="Picture">
            <a:hlinkClick r:id="rId10"/>
          </p:cNvPr>
          <p:cNvPicPr>
            <a:picLocks noChangeAspect="1" noChangeArrowheads="1"/>
          </p:cNvPicPr>
          <p:nvPr/>
        </p:nvPicPr>
        <p:blipFill>
          <a:blip r:embed="rId11"/>
          <a:srcRect r="15236"/>
          <a:stretch>
            <a:fillRect/>
          </a:stretch>
        </p:blipFill>
        <p:spPr bwMode="auto">
          <a:xfrm>
            <a:off x="4602163" y="4421188"/>
            <a:ext cx="1400175" cy="109696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180" name="Picture 15" descr="Picture">
            <a:hlinkClick r:id="rId12"/>
          </p:cNvPr>
          <p:cNvPicPr>
            <a:picLocks noChangeAspect="1" noChangeArrowheads="1"/>
          </p:cNvPicPr>
          <p:nvPr/>
        </p:nvPicPr>
        <p:blipFill>
          <a:blip r:embed="rId13"/>
          <a:srcRect l="9850" r="19508"/>
          <a:stretch>
            <a:fillRect/>
          </a:stretch>
        </p:blipFill>
        <p:spPr bwMode="auto">
          <a:xfrm>
            <a:off x="7658100" y="4421188"/>
            <a:ext cx="1417638" cy="109696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181" name="Picture 16" descr="D:\Documents and Settings\ayelle\Desktop\SLS\Filmstrip_SLS_Block_1.jpg"/>
          <p:cNvPicPr>
            <a:picLocks noChangeAspect="1" noChangeArrowheads="1"/>
          </p:cNvPicPr>
          <p:nvPr/>
        </p:nvPicPr>
        <p:blipFill>
          <a:blip r:embed="rId14"/>
          <a:srcRect t="15170" b="25735"/>
          <a:stretch>
            <a:fillRect/>
          </a:stretch>
        </p:blipFill>
        <p:spPr bwMode="auto">
          <a:xfrm>
            <a:off x="55563" y="4421188"/>
            <a:ext cx="1392237" cy="109696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254" name="Rectangle 20"/>
          <p:cNvSpPr>
            <a:spLocks noChangeArrowheads="1"/>
          </p:cNvSpPr>
          <p:nvPr/>
        </p:nvSpPr>
        <p:spPr bwMode="auto">
          <a:xfrm>
            <a:off x="3089275" y="5654675"/>
            <a:ext cx="14033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300" b="1" dirty="0">
                <a:solidFill>
                  <a:prstClr val="white"/>
                </a:solidFill>
                <a:latin typeface="Arial Narrow" pitchFamily="34" charset="0"/>
              </a:rPr>
              <a:t>Supporting Commercial Spaceflight</a:t>
            </a:r>
          </a:p>
        </p:txBody>
      </p:sp>
      <p:sp>
        <p:nvSpPr>
          <p:cNvPr id="10255" name="Rectangle 20"/>
          <p:cNvSpPr>
            <a:spLocks noChangeArrowheads="1"/>
          </p:cNvSpPr>
          <p:nvPr/>
        </p:nvSpPr>
        <p:spPr bwMode="auto">
          <a:xfrm>
            <a:off x="4610100" y="5654675"/>
            <a:ext cx="14033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300" b="1" dirty="0">
                <a:solidFill>
                  <a:prstClr val="white"/>
                </a:solidFill>
                <a:latin typeface="Arial Narrow" pitchFamily="34" charset="0"/>
              </a:rPr>
              <a:t>Affordable Testing for Nuclear Fuel Prototypes</a:t>
            </a:r>
          </a:p>
        </p:txBody>
      </p:sp>
      <p:sp>
        <p:nvSpPr>
          <p:cNvPr id="10256" name="Rectangle 20"/>
          <p:cNvSpPr>
            <a:spLocks noChangeArrowheads="1"/>
          </p:cNvSpPr>
          <p:nvPr/>
        </p:nvSpPr>
        <p:spPr bwMode="auto">
          <a:xfrm>
            <a:off x="1566863" y="5654675"/>
            <a:ext cx="14033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300" b="1" dirty="0">
                <a:solidFill>
                  <a:prstClr val="white"/>
                </a:solidFill>
                <a:latin typeface="Arial Narrow" pitchFamily="34" charset="0"/>
              </a:rPr>
              <a:t>J2-X Engine Pack Testing</a:t>
            </a:r>
          </a:p>
        </p:txBody>
      </p:sp>
      <p:sp>
        <p:nvSpPr>
          <p:cNvPr id="10257" name="Rectangle 20"/>
          <p:cNvSpPr>
            <a:spLocks noChangeArrowheads="1"/>
          </p:cNvSpPr>
          <p:nvPr/>
        </p:nvSpPr>
        <p:spPr bwMode="auto">
          <a:xfrm>
            <a:off x="44450" y="5654675"/>
            <a:ext cx="14033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300" b="1" dirty="0">
                <a:solidFill>
                  <a:prstClr val="white"/>
                </a:solidFill>
                <a:latin typeface="Arial Narrow" pitchFamily="34" charset="0"/>
              </a:rPr>
              <a:t>SLS – Block I </a:t>
            </a:r>
            <a:br>
              <a:rPr lang="en-US" sz="1300" b="1" dirty="0">
                <a:solidFill>
                  <a:prstClr val="white"/>
                </a:solidFill>
                <a:latin typeface="Arial Narrow" pitchFamily="34" charset="0"/>
              </a:rPr>
            </a:br>
            <a:r>
              <a:rPr lang="en-US" sz="1300" b="1" dirty="0">
                <a:solidFill>
                  <a:prstClr val="white"/>
                </a:solidFill>
                <a:latin typeface="Arial Narrow" pitchFamily="34" charset="0"/>
              </a:rPr>
              <a:t>(70-ton)</a:t>
            </a:r>
          </a:p>
          <a:p>
            <a:pPr indent="4763" algn="ctr">
              <a:spcAft>
                <a:spcPts val="600"/>
              </a:spcAft>
              <a:buClr>
                <a:srgbClr val="F68B00"/>
              </a:buClr>
              <a:buSzPct val="80000"/>
            </a:pPr>
            <a:endParaRPr lang="en-US" sz="1300" b="1" dirty="0">
              <a:solidFill>
                <a:prstClr val="white"/>
              </a:solidFill>
              <a:latin typeface="Arial Narrow" pitchFamily="34" charset="0"/>
            </a:endParaRPr>
          </a:p>
        </p:txBody>
      </p:sp>
      <p:sp>
        <p:nvSpPr>
          <p:cNvPr id="10258" name="Rectangle 20"/>
          <p:cNvSpPr>
            <a:spLocks noChangeArrowheads="1"/>
          </p:cNvSpPr>
          <p:nvPr/>
        </p:nvSpPr>
        <p:spPr bwMode="auto">
          <a:xfrm>
            <a:off x="7654925" y="5654675"/>
            <a:ext cx="14033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300" b="1" dirty="0">
                <a:solidFill>
                  <a:prstClr val="white"/>
                </a:solidFill>
                <a:latin typeface="Arial Narrow" pitchFamily="34" charset="0"/>
              </a:rPr>
              <a:t>In-space Cryogenic Fuel Storage Concept </a:t>
            </a:r>
          </a:p>
        </p:txBody>
      </p:sp>
      <p:sp>
        <p:nvSpPr>
          <p:cNvPr id="10259" name="Rectangle 20"/>
          <p:cNvSpPr>
            <a:spLocks noChangeArrowheads="1"/>
          </p:cNvSpPr>
          <p:nvPr/>
        </p:nvSpPr>
        <p:spPr bwMode="auto">
          <a:xfrm>
            <a:off x="6132513" y="5654675"/>
            <a:ext cx="14033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300" b="1" dirty="0">
                <a:solidFill>
                  <a:prstClr val="white"/>
                </a:solidFill>
                <a:latin typeface="Arial Narrow" pitchFamily="34" charset="0"/>
              </a:rPr>
              <a:t>Collaborative Engineering Design</a:t>
            </a:r>
          </a:p>
        </p:txBody>
      </p:sp>
    </p:spTree>
    <p:extLst>
      <p:ext uri="{BB962C8B-B14F-4D97-AF65-F5344CB8AC3E}">
        <p14:creationId xmlns:p14="http://schemas.microsoft.com/office/powerpoint/2010/main" val="42188371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3">
            <a:extLst>
              <a:ext uri="{28A0092B-C50C-407E-A947-70E740481C1C}">
                <a14:useLocalDpi xmlns:a14="http://schemas.microsoft.com/office/drawing/2010/main" val="0"/>
              </a:ext>
            </a:extLst>
          </a:blip>
          <a:srcRect r="10574"/>
          <a:stretch>
            <a:fillRect/>
          </a:stretch>
        </p:blipFill>
        <p:spPr bwMode="auto">
          <a:xfrm>
            <a:off x="5500688" y="749300"/>
            <a:ext cx="3649662"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1"/>
          <p:cNvSpPr>
            <a:spLocks noChangeArrowheads="1"/>
          </p:cNvSpPr>
          <p:nvPr/>
        </p:nvSpPr>
        <p:spPr bwMode="auto">
          <a:xfrm>
            <a:off x="0" y="4194585"/>
            <a:ext cx="9144000" cy="1272805"/>
          </a:xfrm>
          <a:prstGeom prst="rect">
            <a:avLst/>
          </a:prstGeom>
          <a:solidFill>
            <a:schemeClr val="bg1"/>
          </a:solidFill>
          <a:ln w="28575" algn="ctr">
            <a:noFill/>
            <a:round/>
            <a:headEnd/>
            <a:tailEnd/>
          </a:ln>
          <a:scene3d>
            <a:camera prst="orthographicFront"/>
            <a:lightRig rig="threePt" dir="t"/>
          </a:scene3d>
          <a:sp3d>
            <a:bevelT/>
          </a:sp3d>
        </p:spPr>
        <p:txBody>
          <a:bodyPr/>
          <a:lstStyle/>
          <a:p>
            <a:pPr>
              <a:defRPr/>
            </a:pPr>
            <a:endParaRPr lang="en-US" sz="900" dirty="0">
              <a:solidFill>
                <a:prstClr val="white"/>
              </a:solidFill>
              <a:latin typeface="55 Helvetica Roman" pitchFamily="1" charset="0"/>
              <a:ea typeface="ＭＳ Ｐゴシック" charset="-128"/>
            </a:endParaRPr>
          </a:p>
        </p:txBody>
      </p:sp>
      <p:sp>
        <p:nvSpPr>
          <p:cNvPr id="11270" name="Title 1"/>
          <p:cNvSpPr>
            <a:spLocks noGrp="1"/>
          </p:cNvSpPr>
          <p:nvPr>
            <p:ph type="title"/>
          </p:nvPr>
        </p:nvSpPr>
        <p:spPr/>
        <p:txBody>
          <a:bodyPr/>
          <a:lstStyle/>
          <a:p>
            <a:r>
              <a:rPr lang="en-US" dirty="0" smtClean="0">
                <a:solidFill>
                  <a:srgbClr val="FFFFFF"/>
                </a:solidFill>
                <a:ea typeface="ＭＳ Ｐゴシック" pitchFamily="34" charset="-128"/>
                <a:cs typeface="Arial" pitchFamily="34" charset="0"/>
              </a:rPr>
              <a:t>Lifting from Earth</a:t>
            </a:r>
          </a:p>
        </p:txBody>
      </p:sp>
      <p:sp>
        <p:nvSpPr>
          <p:cNvPr id="17415" name="Content Placeholder 2"/>
          <p:cNvSpPr>
            <a:spLocks noGrp="1"/>
          </p:cNvSpPr>
          <p:nvPr>
            <p:ph idx="1"/>
          </p:nvPr>
        </p:nvSpPr>
        <p:spPr>
          <a:xfrm>
            <a:off x="319088" y="1308100"/>
            <a:ext cx="5308600" cy="2501900"/>
          </a:xfrm>
        </p:spPr>
        <p:txBody>
          <a:bodyPr/>
          <a:lstStyle/>
          <a:p>
            <a:pPr>
              <a:lnSpc>
                <a:spcPct val="90000"/>
              </a:lnSpc>
              <a:buFont typeface="Arial" charset="0"/>
              <a:buNone/>
              <a:defRPr/>
            </a:pPr>
            <a:r>
              <a:rPr lang="en-US" sz="2000" b="1" dirty="0" smtClean="0">
                <a:solidFill>
                  <a:schemeClr val="accent2"/>
                </a:solidFill>
                <a:latin typeface="Arial" charset="0"/>
                <a:ea typeface="ＭＳ Ｐゴシック" pitchFamily="34" charset="-128"/>
                <a:cs typeface="ＭＳ Ｐゴシック" pitchFamily="34" charset="-128"/>
              </a:rPr>
              <a:t>SLS – America’s Heavy-lift Rocket</a:t>
            </a:r>
          </a:p>
          <a:p>
            <a:pPr marL="401638" lvl="1">
              <a:spcBef>
                <a:spcPts val="600"/>
              </a:spcBef>
              <a:buFont typeface="Arial" charset="0"/>
              <a:buChar char="•"/>
              <a:defRPr/>
            </a:pPr>
            <a:r>
              <a:rPr lang="en-US" dirty="0" smtClean="0">
                <a:solidFill>
                  <a:srgbClr val="FFFFFF"/>
                </a:solidFill>
                <a:latin typeface="Arial Narrow" pitchFamily="34" charset="0"/>
                <a:ea typeface="ＭＳ Ｐゴシック" pitchFamily="34" charset="-128"/>
                <a:cs typeface="Arial" charset="0"/>
              </a:rPr>
              <a:t>Safe, affordable, and sustainable</a:t>
            </a:r>
          </a:p>
          <a:p>
            <a:pPr marL="401638" lvl="1">
              <a:buFont typeface="Arial" charset="0"/>
              <a:buChar char="•"/>
              <a:defRPr/>
            </a:pPr>
            <a:r>
              <a:rPr lang="en-US" dirty="0" smtClean="0">
                <a:solidFill>
                  <a:srgbClr val="FFFFFF"/>
                </a:solidFill>
                <a:latin typeface="Arial Narrow" pitchFamily="34" charset="0"/>
                <a:ea typeface="ＭＳ Ｐゴシック" pitchFamily="34" charset="-128"/>
                <a:cs typeface="Arial" charset="0"/>
              </a:rPr>
              <a:t>Carries the Orion Multi-Purpose Crew Vehicle </a:t>
            </a:r>
          </a:p>
          <a:p>
            <a:pPr marL="401638" lvl="1">
              <a:buFont typeface="Arial" charset="0"/>
              <a:buChar char="•"/>
              <a:defRPr/>
            </a:pPr>
            <a:r>
              <a:rPr lang="en-US" dirty="0" smtClean="0">
                <a:solidFill>
                  <a:srgbClr val="FFFFFF"/>
                </a:solidFill>
                <a:latin typeface="Arial Narrow" pitchFamily="34" charset="0"/>
                <a:ea typeface="ＭＳ Ｐゴシック" pitchFamily="34" charset="-128"/>
                <a:cs typeface="Arial" charset="0"/>
              </a:rPr>
              <a:t>Supports national missions beyond Earth orbit</a:t>
            </a:r>
          </a:p>
          <a:p>
            <a:pPr marL="401638" lvl="1">
              <a:buFont typeface="Arial" charset="0"/>
              <a:buChar char="•"/>
              <a:defRPr/>
            </a:pPr>
            <a:r>
              <a:rPr lang="en-US" dirty="0" smtClean="0">
                <a:solidFill>
                  <a:srgbClr val="FFFFFF"/>
                </a:solidFill>
                <a:latin typeface="Arial Narrow" pitchFamily="34" charset="0"/>
                <a:ea typeface="ＭＳ Ｐゴシック" pitchFamily="34" charset="-128"/>
                <a:cs typeface="Arial" charset="0"/>
              </a:rPr>
              <a:t>Initial lift capacity of 70 metric tons (t) evolving to 130 t</a:t>
            </a:r>
          </a:p>
          <a:p>
            <a:pPr marL="401638" lvl="1">
              <a:buFont typeface="Arial" charset="0"/>
              <a:buChar char="•"/>
              <a:defRPr/>
            </a:pPr>
            <a:r>
              <a:rPr lang="en-US" dirty="0" smtClean="0">
                <a:solidFill>
                  <a:srgbClr val="FFFFFF"/>
                </a:solidFill>
                <a:latin typeface="Arial Narrow" pitchFamily="34" charset="0"/>
                <a:ea typeface="ＭＳ Ｐゴシック" pitchFamily="34" charset="-128"/>
                <a:cs typeface="Arial" charset="0"/>
              </a:rPr>
              <a:t>Builds on Saturn, Shuttle, and Ares experience</a:t>
            </a:r>
          </a:p>
          <a:p>
            <a:pPr marL="566738" lvl="1">
              <a:lnSpc>
                <a:spcPct val="90000"/>
              </a:lnSpc>
              <a:buFont typeface="Arial" charset="0"/>
              <a:buChar char="•"/>
              <a:defRPr/>
            </a:pPr>
            <a:endParaRPr lang="en-US" dirty="0" smtClean="0">
              <a:latin typeface="Arial Narrow" pitchFamily="34" charset="0"/>
              <a:ea typeface="ＭＳ Ｐゴシック" pitchFamily="34" charset="-128"/>
              <a:cs typeface="Arial" charset="0"/>
            </a:endParaRPr>
          </a:p>
        </p:txBody>
      </p:sp>
      <p:sp>
        <p:nvSpPr>
          <p:cNvPr id="11272" name="Content Placeholder 8"/>
          <p:cNvSpPr>
            <a:spLocks noGrp="1"/>
          </p:cNvSpPr>
          <p:nvPr>
            <p:ph sz="quarter" idx="12"/>
          </p:nvPr>
        </p:nvSpPr>
        <p:spPr>
          <a:xfrm>
            <a:off x="341313" y="6054725"/>
            <a:ext cx="8453437" cy="792163"/>
          </a:xfrm>
        </p:spPr>
        <p:txBody>
          <a:bodyPr/>
          <a:lstStyle/>
          <a:p>
            <a:pPr>
              <a:lnSpc>
                <a:spcPct val="90000"/>
              </a:lnSpc>
              <a:spcAft>
                <a:spcPct val="0"/>
              </a:spcAft>
            </a:pPr>
            <a:r>
              <a:rPr lang="en-US" sz="2400" dirty="0" smtClean="0">
                <a:latin typeface="Arial Narrow" pitchFamily="34" charset="0"/>
                <a:ea typeface="ＭＳ Ｐゴシック" pitchFamily="34" charset="-128"/>
              </a:rPr>
              <a:t>SLS is essential to the nation’s space exploration goals.</a:t>
            </a:r>
            <a:endParaRPr lang="en-US" sz="2400" dirty="0" smtClean="0">
              <a:ea typeface="ＭＳ Ｐゴシック" pitchFamily="34" charset="-128"/>
            </a:endParaRPr>
          </a:p>
        </p:txBody>
      </p:sp>
      <p:sp>
        <p:nvSpPr>
          <p:cNvPr id="11273"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FF11EA91-2078-46D3-B42C-E12FF59A1834}" type="slidenum">
              <a:rPr lang="en-US" sz="700" smtClean="0">
                <a:solidFill>
                  <a:srgbClr val="C0C0C0"/>
                </a:solidFill>
              </a:rPr>
              <a:pPr/>
              <a:t>11</a:t>
            </a:fld>
            <a:endParaRPr lang="en-US" sz="700" dirty="0" smtClean="0">
              <a:solidFill>
                <a:srgbClr val="C0C0C0"/>
              </a:solidFill>
            </a:endParaRPr>
          </a:p>
        </p:txBody>
      </p:sp>
      <p:sp>
        <p:nvSpPr>
          <p:cNvPr id="11274" name="Rectangle 30"/>
          <p:cNvSpPr>
            <a:spLocks noChangeArrowheads="1"/>
          </p:cNvSpPr>
          <p:nvPr/>
        </p:nvSpPr>
        <p:spPr bwMode="auto">
          <a:xfrm>
            <a:off x="2978150" y="5492750"/>
            <a:ext cx="1528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prstClr val="white"/>
                </a:solidFill>
                <a:latin typeface="Arial Narrow" pitchFamily="34" charset="0"/>
              </a:rPr>
              <a:t>Shell Buckling</a:t>
            </a:r>
          </a:p>
          <a:p>
            <a:pPr algn="ctr"/>
            <a:r>
              <a:rPr lang="en-US" sz="1400" b="1" dirty="0">
                <a:solidFill>
                  <a:prstClr val="white"/>
                </a:solidFill>
                <a:latin typeface="Arial Narrow" pitchFamily="34" charset="0"/>
              </a:rPr>
              <a:t>Test</a:t>
            </a:r>
          </a:p>
        </p:txBody>
      </p:sp>
      <p:sp>
        <p:nvSpPr>
          <p:cNvPr id="11275" name="Rectangle 31"/>
          <p:cNvSpPr>
            <a:spLocks noChangeArrowheads="1"/>
          </p:cNvSpPr>
          <p:nvPr/>
        </p:nvSpPr>
        <p:spPr bwMode="auto">
          <a:xfrm>
            <a:off x="6210300" y="5492750"/>
            <a:ext cx="129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prstClr val="white"/>
                </a:solidFill>
                <a:latin typeface="Arial Narrow" pitchFamily="34" charset="0"/>
              </a:rPr>
              <a:t>J-2X Engine</a:t>
            </a:r>
          </a:p>
          <a:p>
            <a:pPr algn="ctr"/>
            <a:r>
              <a:rPr lang="en-US" sz="1400" b="1" dirty="0">
                <a:solidFill>
                  <a:prstClr val="white"/>
                </a:solidFill>
                <a:latin typeface="Arial Narrow" pitchFamily="34" charset="0"/>
              </a:rPr>
              <a:t>Tests</a:t>
            </a:r>
          </a:p>
        </p:txBody>
      </p:sp>
      <p:sp>
        <p:nvSpPr>
          <p:cNvPr id="11276" name="Rectangle 33"/>
          <p:cNvSpPr>
            <a:spLocks noChangeArrowheads="1"/>
          </p:cNvSpPr>
          <p:nvPr/>
        </p:nvSpPr>
        <p:spPr bwMode="auto">
          <a:xfrm>
            <a:off x="55563" y="5492750"/>
            <a:ext cx="1314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srgbClr val="FFFFFF"/>
                </a:solidFill>
                <a:latin typeface="Arial Narrow" pitchFamily="34" charset="0"/>
              </a:rPr>
              <a:t>Solid Rocket Motor Test</a:t>
            </a:r>
          </a:p>
        </p:txBody>
      </p:sp>
      <p:sp>
        <p:nvSpPr>
          <p:cNvPr id="11277" name="Rectangle 34"/>
          <p:cNvSpPr>
            <a:spLocks noChangeArrowheads="1"/>
          </p:cNvSpPr>
          <p:nvPr/>
        </p:nvSpPr>
        <p:spPr bwMode="auto">
          <a:xfrm>
            <a:off x="1447800" y="5492750"/>
            <a:ext cx="1528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prstClr val="white"/>
                </a:solidFill>
                <a:latin typeface="Arial Narrow" pitchFamily="34" charset="0"/>
              </a:rPr>
              <a:t>Friction Stir</a:t>
            </a:r>
          </a:p>
          <a:p>
            <a:pPr algn="ctr"/>
            <a:r>
              <a:rPr lang="en-US" sz="1400" b="1" dirty="0">
                <a:solidFill>
                  <a:prstClr val="white"/>
                </a:solidFill>
                <a:latin typeface="Arial Narrow" pitchFamily="34" charset="0"/>
              </a:rPr>
              <a:t>Welding</a:t>
            </a:r>
          </a:p>
        </p:txBody>
      </p:sp>
      <p:sp>
        <p:nvSpPr>
          <p:cNvPr id="11278" name="Rectangle 37"/>
          <p:cNvSpPr>
            <a:spLocks noChangeArrowheads="1"/>
          </p:cNvSpPr>
          <p:nvPr/>
        </p:nvSpPr>
        <p:spPr bwMode="auto">
          <a:xfrm>
            <a:off x="4537075" y="5492750"/>
            <a:ext cx="1528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prstClr val="white"/>
                </a:solidFill>
                <a:latin typeface="Arial Narrow" pitchFamily="34" charset="0"/>
              </a:rPr>
              <a:t>Upper Stage</a:t>
            </a:r>
          </a:p>
          <a:p>
            <a:pPr algn="ctr"/>
            <a:r>
              <a:rPr lang="en-US" sz="1400" b="1" dirty="0">
                <a:solidFill>
                  <a:prstClr val="white"/>
                </a:solidFill>
                <a:latin typeface="Arial Narrow" pitchFamily="34" charset="0"/>
              </a:rPr>
              <a:t>J-2X Engine</a:t>
            </a:r>
          </a:p>
        </p:txBody>
      </p:sp>
      <p:pic>
        <p:nvPicPr>
          <p:cNvPr id="46" name="Picture 45" descr="Chart7-Img2.jpg"/>
          <p:cNvPicPr preferRelativeResize="0">
            <a:picLocks/>
          </p:cNvPicPr>
          <p:nvPr/>
        </p:nvPicPr>
        <p:blipFill>
          <a:blip r:embed="rId4" cstate="email"/>
          <a:stretch>
            <a:fillRect/>
          </a:stretch>
        </p:blipFill>
        <p:spPr bwMode="auto">
          <a:xfrm>
            <a:off x="1531186" y="4301772"/>
            <a:ext cx="1369961" cy="1097280"/>
          </a:xfrm>
          <a:prstGeom prst="roundRect">
            <a:avLst>
              <a:gd name="adj" fmla="val 0"/>
            </a:avLst>
          </a:prstGeom>
          <a:ln w="9525">
            <a:solidFill>
              <a:schemeClr val="bg1">
                <a:lumMod val="50000"/>
                <a:lumOff val="50000"/>
              </a:schemeClr>
            </a:solidFill>
          </a:ln>
          <a:effectLst>
            <a:outerShdw blurRad="76200" dist="38100" dir="7800000" algn="tl" rotWithShape="0">
              <a:srgbClr val="000000">
                <a:alpha val="40000"/>
              </a:srgbClr>
            </a:outerShdw>
          </a:effectLst>
        </p:spPr>
      </p:pic>
      <p:pic>
        <p:nvPicPr>
          <p:cNvPr id="2" name="Picture 42" descr="D:\Documents and Settings\ayelle\Desktop\Images\E10001 on vertical lift assembly.jpg"/>
          <p:cNvPicPr>
            <a:picLocks noChangeAspect="1" noChangeArrowheads="1"/>
          </p:cNvPicPr>
          <p:nvPr/>
        </p:nvPicPr>
        <p:blipFill>
          <a:blip r:embed="rId5"/>
          <a:srcRect/>
          <a:stretch>
            <a:fillRect/>
          </a:stretch>
        </p:blipFill>
        <p:spPr bwMode="auto">
          <a:xfrm>
            <a:off x="4578350" y="4300538"/>
            <a:ext cx="1444625" cy="1098550"/>
          </a:xfrm>
          <a:prstGeom prst="rect">
            <a:avLst/>
          </a:prstGeom>
          <a:noFill/>
          <a:ln w="9525">
            <a:solidFill>
              <a:schemeClr val="bg1">
                <a:lumMod val="50000"/>
                <a:lumOff val="50000"/>
              </a:schemeClr>
            </a:solidFill>
            <a:miter lim="800000"/>
            <a:headEnd/>
            <a:tailEnd/>
          </a:ln>
        </p:spPr>
      </p:pic>
      <p:pic>
        <p:nvPicPr>
          <p:cNvPr id="8207" name="Picture 46" descr="http://www.nasa.gov/images/content/520410main_1100132.jpg"/>
          <p:cNvPicPr>
            <a:picLocks noChangeAspect="1" noChangeArrowheads="1"/>
          </p:cNvPicPr>
          <p:nvPr/>
        </p:nvPicPr>
        <p:blipFill>
          <a:blip r:embed="rId6"/>
          <a:srcRect/>
          <a:stretch>
            <a:fillRect/>
          </a:stretch>
        </p:blipFill>
        <p:spPr bwMode="auto">
          <a:xfrm>
            <a:off x="3005138" y="4300538"/>
            <a:ext cx="1468437" cy="1098550"/>
          </a:xfrm>
          <a:prstGeom prst="rect">
            <a:avLst/>
          </a:prstGeom>
          <a:noFill/>
          <a:ln w="9525">
            <a:solidFill>
              <a:schemeClr val="bg1">
                <a:lumMod val="50000"/>
                <a:lumOff val="50000"/>
              </a:schemeClr>
            </a:solidFill>
            <a:miter lim="800000"/>
            <a:headEnd/>
            <a:tailEnd/>
          </a:ln>
        </p:spPr>
      </p:pic>
      <p:pic>
        <p:nvPicPr>
          <p:cNvPr id="8208" name="Picture 44" descr="A 1.9 second ignition test of the J2X rocket engine"/>
          <p:cNvPicPr>
            <a:picLocks noChangeAspect="1" noChangeArrowheads="1"/>
          </p:cNvPicPr>
          <p:nvPr/>
        </p:nvPicPr>
        <p:blipFill>
          <a:blip r:embed="rId7"/>
          <a:srcRect/>
          <a:stretch>
            <a:fillRect/>
          </a:stretch>
        </p:blipFill>
        <p:spPr bwMode="auto">
          <a:xfrm>
            <a:off x="6127750" y="4300538"/>
            <a:ext cx="1455738" cy="1098550"/>
          </a:xfrm>
          <a:prstGeom prst="rect">
            <a:avLst/>
          </a:prstGeom>
          <a:noFill/>
          <a:ln w="9525">
            <a:solidFill>
              <a:schemeClr val="bg1">
                <a:lumMod val="50000"/>
                <a:lumOff val="50000"/>
              </a:schemeClr>
            </a:solidFill>
            <a:miter lim="800000"/>
            <a:headEnd/>
            <a:tailEnd/>
          </a:ln>
        </p:spPr>
      </p:pic>
      <p:pic>
        <p:nvPicPr>
          <p:cNvPr id="35" name="Picture 34" descr="Chart7-Img2.jpg"/>
          <p:cNvPicPr preferRelativeResize="0">
            <a:picLocks/>
          </p:cNvPicPr>
          <p:nvPr/>
        </p:nvPicPr>
        <p:blipFill>
          <a:blip r:embed="rId8" cstate="email"/>
          <a:srcRect/>
          <a:stretch>
            <a:fillRect/>
          </a:stretch>
        </p:blipFill>
        <p:spPr bwMode="auto">
          <a:xfrm>
            <a:off x="0" y="4301772"/>
            <a:ext cx="1426464" cy="1097280"/>
          </a:xfrm>
          <a:prstGeom prst="roundRect">
            <a:avLst>
              <a:gd name="adj" fmla="val 0"/>
            </a:avLst>
          </a:prstGeom>
          <a:ln w="9525">
            <a:solidFill>
              <a:schemeClr val="bg1">
                <a:lumMod val="50000"/>
                <a:lumOff val="50000"/>
              </a:schemeClr>
            </a:solidFill>
          </a:ln>
          <a:effectLst>
            <a:outerShdw blurRad="76200" dist="38100" dir="7800000" algn="tl" rotWithShape="0">
              <a:srgbClr val="000000">
                <a:alpha val="40000"/>
              </a:srgbClr>
            </a:outerShdw>
          </a:effectLst>
        </p:spPr>
      </p:pic>
      <p:sp>
        <p:nvSpPr>
          <p:cNvPr id="11284" name="Rectangle 31"/>
          <p:cNvSpPr>
            <a:spLocks noChangeArrowheads="1"/>
          </p:cNvSpPr>
          <p:nvPr/>
        </p:nvSpPr>
        <p:spPr bwMode="auto">
          <a:xfrm>
            <a:off x="7767638" y="5492750"/>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dirty="0">
                <a:solidFill>
                  <a:prstClr val="white"/>
                </a:solidFill>
                <a:latin typeface="Arial Narrow" pitchFamily="34" charset="0"/>
              </a:rPr>
              <a:t>Core Stage</a:t>
            </a:r>
          </a:p>
          <a:p>
            <a:pPr algn="ctr"/>
            <a:r>
              <a:rPr lang="en-US" sz="1400" b="1" dirty="0">
                <a:solidFill>
                  <a:prstClr val="white"/>
                </a:solidFill>
                <a:latin typeface="Arial Narrow" pitchFamily="34" charset="0"/>
              </a:rPr>
              <a:t>RS-25 Engines</a:t>
            </a:r>
          </a:p>
        </p:txBody>
      </p:sp>
      <p:pic>
        <p:nvPicPr>
          <p:cNvPr id="8211" name="Picture 48" descr="http://www.nasa.gov/images/content/138647main_image_feature_457_ys_4.jpg"/>
          <p:cNvPicPr>
            <a:picLocks noChangeAspect="1" noChangeArrowheads="1"/>
          </p:cNvPicPr>
          <p:nvPr/>
        </p:nvPicPr>
        <p:blipFill>
          <a:blip r:embed="rId9"/>
          <a:srcRect/>
          <a:stretch>
            <a:fillRect/>
          </a:stretch>
        </p:blipFill>
        <p:spPr bwMode="auto">
          <a:xfrm>
            <a:off x="7688263" y="4300538"/>
            <a:ext cx="1462087" cy="1098550"/>
          </a:xfrm>
          <a:prstGeom prst="rect">
            <a:avLst/>
          </a:prstGeom>
          <a:noFill/>
          <a:ln w="9525">
            <a:solidFill>
              <a:schemeClr val="bg1">
                <a:lumMod val="50000"/>
                <a:lumOff val="50000"/>
              </a:schemeClr>
            </a:solidFill>
            <a:miter lim="800000"/>
            <a:headEnd/>
            <a:tailEnd/>
          </a:ln>
        </p:spPr>
      </p:pic>
      <p:pic>
        <p:nvPicPr>
          <p:cNvPr id="11286" name="Picture 4" descr="Block II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61338" y="1093788"/>
            <a:ext cx="474662"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 descr="Block I cop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40525" y="1481138"/>
            <a:ext cx="482600"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13" descr="Earth Moon ISS copy.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65838" y="1774266"/>
            <a:ext cx="6254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0"/>
          <p:cNvSpPr txBox="1">
            <a:spLocks noChangeArrowheads="1"/>
          </p:cNvSpPr>
          <p:nvPr/>
        </p:nvSpPr>
        <p:spPr bwMode="auto">
          <a:xfrm>
            <a:off x="6553200" y="4011613"/>
            <a:ext cx="8397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charset="0"/>
                <a:ea typeface="ＭＳ Ｐゴシック" pitchFamily="34" charset="-128"/>
              </a:defRPr>
            </a:lvl1pPr>
            <a:lvl2pPr marL="742950" indent="-285750">
              <a:defRPr sz="800">
                <a:solidFill>
                  <a:srgbClr val="666666"/>
                </a:solidFill>
                <a:latin typeface="Arial" charset="0"/>
                <a:ea typeface="ＭＳ Ｐゴシック" pitchFamily="34" charset="-128"/>
              </a:defRPr>
            </a:lvl2pPr>
            <a:lvl3pPr marL="1143000" indent="-228600">
              <a:defRPr sz="800">
                <a:solidFill>
                  <a:srgbClr val="666666"/>
                </a:solidFill>
                <a:latin typeface="Arial" charset="0"/>
                <a:ea typeface="ＭＳ Ｐゴシック" pitchFamily="34" charset="-128"/>
              </a:defRPr>
            </a:lvl3pPr>
            <a:lvl4pPr marL="1600200" indent="-228600">
              <a:defRPr sz="800">
                <a:solidFill>
                  <a:srgbClr val="666666"/>
                </a:solidFill>
                <a:latin typeface="Arial" charset="0"/>
                <a:ea typeface="ＭＳ Ｐゴシック" pitchFamily="34" charset="-128"/>
              </a:defRPr>
            </a:lvl4pPr>
            <a:lvl5pPr marL="2057400" indent="-228600">
              <a:defRPr sz="800">
                <a:solidFill>
                  <a:srgbClr val="666666"/>
                </a:solidFill>
                <a:latin typeface="Arial"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charset="0"/>
                <a:ea typeface="ＭＳ Ｐゴシック" pitchFamily="34" charset="-128"/>
              </a:defRPr>
            </a:lvl9pPr>
          </a:lstStyle>
          <a:p>
            <a:pPr algn="ctr">
              <a:defRPr/>
            </a:pPr>
            <a:r>
              <a:rPr lang="en-US" sz="1050" b="1" dirty="0" smtClean="0">
                <a:solidFill>
                  <a:srgbClr val="FFFFFF"/>
                </a:solidFill>
              </a:rPr>
              <a:t>70t</a:t>
            </a:r>
          </a:p>
        </p:txBody>
      </p:sp>
      <p:sp>
        <p:nvSpPr>
          <p:cNvPr id="29" name="TextBox 12"/>
          <p:cNvSpPr txBox="1">
            <a:spLocks noChangeArrowheads="1"/>
          </p:cNvSpPr>
          <p:nvPr/>
        </p:nvSpPr>
        <p:spPr bwMode="auto">
          <a:xfrm>
            <a:off x="7923213" y="4011613"/>
            <a:ext cx="9921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charset="0"/>
                <a:ea typeface="ＭＳ Ｐゴシック" pitchFamily="34" charset="-128"/>
              </a:defRPr>
            </a:lvl1pPr>
            <a:lvl2pPr marL="742950" indent="-285750">
              <a:defRPr sz="800">
                <a:solidFill>
                  <a:srgbClr val="666666"/>
                </a:solidFill>
                <a:latin typeface="Arial" charset="0"/>
                <a:ea typeface="ＭＳ Ｐゴシック" pitchFamily="34" charset="-128"/>
              </a:defRPr>
            </a:lvl2pPr>
            <a:lvl3pPr marL="1143000" indent="-228600">
              <a:defRPr sz="800">
                <a:solidFill>
                  <a:srgbClr val="666666"/>
                </a:solidFill>
                <a:latin typeface="Arial" charset="0"/>
                <a:ea typeface="ＭＳ Ｐゴシック" pitchFamily="34" charset="-128"/>
              </a:defRPr>
            </a:lvl3pPr>
            <a:lvl4pPr marL="1600200" indent="-228600">
              <a:defRPr sz="800">
                <a:solidFill>
                  <a:srgbClr val="666666"/>
                </a:solidFill>
                <a:latin typeface="Arial" charset="0"/>
                <a:ea typeface="ＭＳ Ｐゴシック" pitchFamily="34" charset="-128"/>
              </a:defRPr>
            </a:lvl4pPr>
            <a:lvl5pPr marL="2057400" indent="-228600">
              <a:defRPr sz="800">
                <a:solidFill>
                  <a:srgbClr val="666666"/>
                </a:solidFill>
                <a:latin typeface="Arial"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charset="0"/>
                <a:ea typeface="ＭＳ Ｐゴシック" pitchFamily="34" charset="-128"/>
              </a:defRPr>
            </a:lvl9pPr>
          </a:lstStyle>
          <a:p>
            <a:pPr algn="ctr">
              <a:defRPr/>
            </a:pPr>
            <a:r>
              <a:rPr lang="en-US" sz="1050" b="1" dirty="0" smtClean="0">
                <a:solidFill>
                  <a:srgbClr val="FFFFFF"/>
                </a:solidFill>
              </a:rPr>
              <a:t>130t</a:t>
            </a:r>
          </a:p>
        </p:txBody>
      </p:sp>
      <p:pic>
        <p:nvPicPr>
          <p:cNvPr id="11293" name="Picture 19" descr="Mars and moons copy.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1400" y="1295400"/>
            <a:ext cx="5556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0596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2400" smtClean="0">
                <a:ea typeface="ＭＳ Ｐゴシック" pitchFamily="34" charset="-128"/>
              </a:rPr>
              <a:t>Lifting from Earth</a:t>
            </a:r>
          </a:p>
        </p:txBody>
      </p:sp>
      <p:sp>
        <p:nvSpPr>
          <p:cNvPr id="68611" name="Content Placeholder 2"/>
          <p:cNvSpPr>
            <a:spLocks noGrp="1"/>
          </p:cNvSpPr>
          <p:nvPr>
            <p:ph sz="half" idx="1"/>
          </p:nvPr>
        </p:nvSpPr>
        <p:spPr>
          <a:xfrm>
            <a:off x="4267200" y="1474959"/>
            <a:ext cx="4495799" cy="3865674"/>
          </a:xfrm>
        </p:spPr>
        <p:txBody>
          <a:bodyPr wrap="square">
            <a:spAutoFit/>
          </a:bodyPr>
          <a:lstStyle/>
          <a:p>
            <a:pPr marL="0" indent="0">
              <a:lnSpc>
                <a:spcPct val="90000"/>
              </a:lnSpc>
              <a:buClr>
                <a:srgbClr val="FF930C"/>
              </a:buClr>
              <a:buFont typeface="Arial" pitchFamily="34" charset="0"/>
              <a:buNone/>
              <a:defRPr/>
            </a:pPr>
            <a:r>
              <a:rPr lang="en-US" sz="1800" b="1" dirty="0" smtClean="0">
                <a:solidFill>
                  <a:schemeClr val="accent2"/>
                </a:solidFill>
              </a:rPr>
              <a:t>SLS </a:t>
            </a:r>
            <a:r>
              <a:rPr lang="en-US" sz="1800" b="1" smtClean="0">
                <a:solidFill>
                  <a:schemeClr val="accent2"/>
                </a:solidFill>
              </a:rPr>
              <a:t>– On track </a:t>
            </a:r>
            <a:r>
              <a:rPr lang="en-US" sz="1800" b="1" dirty="0" smtClean="0">
                <a:solidFill>
                  <a:schemeClr val="accent2"/>
                </a:solidFill>
              </a:rPr>
              <a:t>for a 2017 first flight</a:t>
            </a:r>
            <a:endParaRPr lang="en-US" sz="1800" dirty="0" smtClean="0">
              <a:solidFill>
                <a:schemeClr val="accent2"/>
              </a:solidFill>
            </a:endParaRPr>
          </a:p>
          <a:p>
            <a:pPr>
              <a:spcAft>
                <a:spcPts val="1200"/>
              </a:spcAft>
              <a:buClr>
                <a:srgbClr val="FF930C"/>
              </a:buClr>
              <a:defRPr/>
            </a:pPr>
            <a:r>
              <a:rPr lang="en-US" sz="1800" dirty="0" smtClean="0">
                <a:solidFill>
                  <a:srgbClr val="FFFFFF"/>
                </a:solidFill>
                <a:latin typeface="Arial Narrow" pitchFamily="34" charset="0"/>
              </a:rPr>
              <a:t>Key tenets: safety, affordability, and sustainability</a:t>
            </a:r>
          </a:p>
          <a:p>
            <a:pPr>
              <a:spcAft>
                <a:spcPts val="1200"/>
              </a:spcAft>
              <a:buClr>
                <a:srgbClr val="FF930C"/>
              </a:buClr>
              <a:defRPr/>
            </a:pPr>
            <a:r>
              <a:rPr lang="en-US" sz="1800" dirty="0" smtClean="0">
                <a:solidFill>
                  <a:srgbClr val="FFFFFF"/>
                </a:solidFill>
                <a:latin typeface="Arial Narrow" pitchFamily="34" charset="0"/>
              </a:rPr>
              <a:t>Progress being made on all elements of the vehicle</a:t>
            </a:r>
          </a:p>
          <a:p>
            <a:pPr>
              <a:spcAft>
                <a:spcPts val="1200"/>
              </a:spcAft>
              <a:buClr>
                <a:srgbClr val="FF930C"/>
              </a:buClr>
              <a:defRPr/>
            </a:pPr>
            <a:r>
              <a:rPr lang="en-US" sz="1800" dirty="0" smtClean="0">
                <a:solidFill>
                  <a:srgbClr val="FFFFFF"/>
                </a:solidFill>
                <a:latin typeface="Arial Narrow" pitchFamily="34" charset="0"/>
              </a:rPr>
              <a:t>Prime contractors on board, work being done across the country</a:t>
            </a:r>
          </a:p>
          <a:p>
            <a:pPr>
              <a:spcAft>
                <a:spcPts val="1200"/>
              </a:spcAft>
              <a:buClr>
                <a:srgbClr val="FF930C"/>
              </a:buClr>
              <a:defRPr/>
            </a:pPr>
            <a:r>
              <a:rPr lang="en-US" sz="1800" dirty="0" smtClean="0">
                <a:latin typeface="Arial Narrow" pitchFamily="34" charset="0"/>
              </a:rPr>
              <a:t>Completed </a:t>
            </a:r>
            <a:r>
              <a:rPr lang="en-US" sz="1800" dirty="0">
                <a:latin typeface="Arial Narrow" pitchFamily="34" charset="0"/>
              </a:rPr>
              <a:t>System Requirements Review </a:t>
            </a:r>
            <a:r>
              <a:rPr lang="en-US" sz="1800" dirty="0" smtClean="0">
                <a:latin typeface="Arial Narrow" pitchFamily="34" charset="0"/>
              </a:rPr>
              <a:t>/ System </a:t>
            </a:r>
            <a:r>
              <a:rPr lang="en-US" sz="1800" dirty="0">
                <a:latin typeface="Arial Narrow" pitchFamily="34" charset="0"/>
              </a:rPr>
              <a:t>Definition </a:t>
            </a:r>
            <a:r>
              <a:rPr lang="en-US" sz="1800" dirty="0" smtClean="0">
                <a:latin typeface="Arial Narrow" pitchFamily="34" charset="0"/>
              </a:rPr>
              <a:t>Review, now working toward Preliminary Design Review in 2013</a:t>
            </a:r>
            <a:endParaRPr lang="en-US" sz="1800" dirty="0" smtClean="0">
              <a:solidFill>
                <a:srgbClr val="FFFFFF"/>
              </a:solidFill>
              <a:latin typeface="Arial Narrow" pitchFamily="34" charset="0"/>
            </a:endParaRPr>
          </a:p>
          <a:p>
            <a:pPr>
              <a:spcAft>
                <a:spcPts val="1200"/>
              </a:spcAft>
              <a:buClr>
                <a:srgbClr val="FF930C"/>
              </a:buClr>
              <a:defRPr/>
            </a:pPr>
            <a:r>
              <a:rPr lang="en-US" sz="1800" dirty="0" smtClean="0">
                <a:solidFill>
                  <a:srgbClr val="FFFFFF"/>
                </a:solidFill>
                <a:latin typeface="Arial Narrow" pitchFamily="34" charset="0"/>
              </a:rPr>
              <a:t>Flight hardware being tested on EFT-1 in 2014</a:t>
            </a:r>
          </a:p>
          <a:p>
            <a:pPr>
              <a:spcAft>
                <a:spcPts val="1200"/>
              </a:spcAft>
              <a:buClr>
                <a:srgbClr val="FF930C"/>
              </a:buClr>
              <a:defRPr/>
            </a:pPr>
            <a:r>
              <a:rPr lang="en-US" sz="1800" dirty="0">
                <a:solidFill>
                  <a:srgbClr val="FFFFFF"/>
                </a:solidFill>
                <a:latin typeface="Arial Narrow" pitchFamily="34" charset="0"/>
              </a:rPr>
              <a:t>Design Analysis Cycle (DAC) 2 configuration released</a:t>
            </a:r>
          </a:p>
        </p:txBody>
      </p:sp>
      <p:grpSp>
        <p:nvGrpSpPr>
          <p:cNvPr id="12293" name="Group 2"/>
          <p:cNvGrpSpPr>
            <a:grpSpLocks/>
          </p:cNvGrpSpPr>
          <p:nvPr/>
        </p:nvGrpSpPr>
        <p:grpSpPr bwMode="auto">
          <a:xfrm>
            <a:off x="336550" y="1514475"/>
            <a:ext cx="3852863" cy="3721100"/>
            <a:chOff x="4756348" y="1401096"/>
            <a:chExt cx="4063801" cy="4114261"/>
          </a:xfrm>
        </p:grpSpPr>
        <p:pic>
          <p:nvPicPr>
            <p:cNvPr id="12294" name="Picture 4" descr="SLS-Ground-View_Picture litho_PPT.jpg"/>
            <p:cNvPicPr>
              <a:picLocks noChangeAspect="1"/>
            </p:cNvPicPr>
            <p:nvPr/>
          </p:nvPicPr>
          <p:blipFill>
            <a:blip r:embed="rId3">
              <a:extLst>
                <a:ext uri="{28A0092B-C50C-407E-A947-70E740481C1C}">
                  <a14:useLocalDpi xmlns:a14="http://schemas.microsoft.com/office/drawing/2010/main" val="0"/>
                </a:ext>
              </a:extLst>
            </a:blip>
            <a:srcRect l="5901" r="9619"/>
            <a:stretch>
              <a:fillRect/>
            </a:stretch>
          </p:blipFill>
          <p:spPr bwMode="auto">
            <a:xfrm>
              <a:off x="4756348" y="1401096"/>
              <a:ext cx="4063801" cy="41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56068" y="5146759"/>
              <a:ext cx="3464360" cy="368598"/>
            </a:xfrm>
            <a:prstGeom prst="rect">
              <a:avLst/>
            </a:prstGeom>
          </p:spPr>
          <p:txBody>
            <a:bodyPr>
              <a:spAutoFit/>
            </a:bodyPr>
            <a:lstStyle/>
            <a:p>
              <a:pPr algn="ctr">
                <a:defRPr/>
              </a:pPr>
              <a:r>
                <a:rPr lang="en-US" sz="1800" b="1" kern="0" dirty="0">
                  <a:solidFill>
                    <a:srgbClr val="FFFFFF"/>
                  </a:solidFill>
                  <a:latin typeface="Arial"/>
                  <a:ea typeface="ＭＳ Ｐゴシック" pitchFamily="-108" charset="-128"/>
                </a:rPr>
                <a:t>www.nasa.gov/sls</a:t>
              </a:r>
            </a:p>
          </p:txBody>
        </p:sp>
      </p:grpSp>
    </p:spTree>
    <p:extLst>
      <p:ext uri="{BB962C8B-B14F-4D97-AF65-F5344CB8AC3E}">
        <p14:creationId xmlns:p14="http://schemas.microsoft.com/office/powerpoint/2010/main" val="26986958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36550" y="28575"/>
            <a:ext cx="8458200" cy="836613"/>
          </a:xfrm>
        </p:spPr>
        <p:txBody>
          <a:bodyPr/>
          <a:lstStyle/>
          <a:p>
            <a:r>
              <a:rPr lang="en-US" smtClean="0">
                <a:ea typeface="ＭＳ Ｐゴシック" pitchFamily="34" charset="-128"/>
              </a:rPr>
              <a:t>Supporting U.S. Leadership in Propulsion Systems</a:t>
            </a:r>
          </a:p>
        </p:txBody>
      </p:sp>
      <p:sp>
        <p:nvSpPr>
          <p:cNvPr id="13315" name="Slide Number Placeholder 2"/>
          <p:cNvSpPr>
            <a:spLocks noGrp="1"/>
          </p:cNvSpPr>
          <p:nvPr>
            <p:ph type="sldNum" sz="quarter" idx="11"/>
          </p:nvPr>
        </p:nvSpPr>
        <p:spPr>
          <a:xfrm>
            <a:off x="8740775" y="6465888"/>
            <a:ext cx="293688"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8F9F7E80-86DD-49F9-AA5A-BE40D4D32713}" type="slidenum">
              <a:rPr lang="en-US" sz="700" smtClean="0">
                <a:solidFill>
                  <a:srgbClr val="C0C0C0"/>
                </a:solidFill>
              </a:rPr>
              <a:pPr/>
              <a:t>13</a:t>
            </a:fld>
            <a:endParaRPr lang="en-US" sz="700" smtClean="0">
              <a:solidFill>
                <a:srgbClr val="C0C0C0"/>
              </a:solidFill>
            </a:endParaRPr>
          </a:p>
        </p:txBody>
      </p:sp>
      <p:sp>
        <p:nvSpPr>
          <p:cNvPr id="4" name="Content Placeholder 2"/>
          <p:cNvSpPr txBox="1">
            <a:spLocks/>
          </p:cNvSpPr>
          <p:nvPr/>
        </p:nvSpPr>
        <p:spPr>
          <a:xfrm>
            <a:off x="336550" y="2838450"/>
            <a:ext cx="6762750" cy="3798888"/>
          </a:xfrm>
          <a:prstGeom prst="rect">
            <a:avLst/>
          </a:prstGeom>
          <a:solidFill>
            <a:schemeClr val="bg1">
              <a:lumMod val="85000"/>
              <a:lumOff val="15000"/>
            </a:schemeClr>
          </a:solidFill>
        </p:spPr>
        <p:txBody>
          <a:bodyPr/>
          <a:lstStyle/>
          <a:p>
            <a:pPr marL="158750" indent="-168275">
              <a:spcBef>
                <a:spcPts val="0"/>
              </a:spcBef>
              <a:spcAft>
                <a:spcPts val="0"/>
              </a:spcAft>
              <a:buClr>
                <a:srgbClr val="F68B00"/>
              </a:buClr>
              <a:defRPr/>
            </a:pPr>
            <a:endParaRPr lang="en-US" sz="600" kern="0" dirty="0">
              <a:solidFill>
                <a:schemeClr val="accent2"/>
              </a:solidFill>
              <a:latin typeface="Arial Black" pitchFamily="34" charset="0"/>
              <a:ea typeface="ＭＳ Ｐゴシック" charset="-128"/>
              <a:cs typeface="Arial" pitchFamily="34" charset="0"/>
            </a:endParaRPr>
          </a:p>
          <a:p>
            <a:pPr marL="158750" indent="-168275">
              <a:spcBef>
                <a:spcPts val="0"/>
              </a:spcBef>
              <a:spcAft>
                <a:spcPts val="0"/>
              </a:spcAft>
              <a:buClr>
                <a:srgbClr val="F68B00"/>
              </a:buClr>
              <a:defRPr/>
            </a:pPr>
            <a:r>
              <a:rPr lang="en-US" sz="1800" kern="0" dirty="0">
                <a:solidFill>
                  <a:schemeClr val="accent2"/>
                </a:solidFill>
                <a:latin typeface="Arial Black" pitchFamily="34" charset="0"/>
                <a:ea typeface="ＭＳ Ｐゴシック" charset="-128"/>
                <a:cs typeface="Arial" pitchFamily="34" charset="0"/>
              </a:rPr>
              <a:t>Stewardship</a:t>
            </a:r>
          </a:p>
          <a:p>
            <a:pPr>
              <a:spcBef>
                <a:spcPts val="0"/>
              </a:spcBef>
              <a:spcAft>
                <a:spcPts val="0"/>
              </a:spcAft>
              <a:buClr>
                <a:srgbClr val="F68B00"/>
              </a:buClr>
              <a:defRPr/>
            </a:pPr>
            <a:r>
              <a:rPr lang="en-US" sz="2000" kern="0" dirty="0">
                <a:solidFill>
                  <a:schemeClr val="tx1"/>
                </a:solidFill>
                <a:latin typeface="Arial Narrow" pitchFamily="34" charset="0"/>
                <a:ea typeface="ＭＳ Ｐゴシック" charset="-128"/>
                <a:cs typeface="Arial" pitchFamily="34" charset="0"/>
              </a:rPr>
              <a:t>Formulate and recommend National Policy options and strategies that promote a healthy industrial base.</a:t>
            </a:r>
          </a:p>
          <a:p>
            <a:pPr>
              <a:spcBef>
                <a:spcPts val="0"/>
              </a:spcBef>
              <a:spcAft>
                <a:spcPts val="0"/>
              </a:spcAft>
              <a:buClr>
                <a:srgbClr val="F68B00"/>
              </a:buClr>
              <a:defRPr/>
            </a:pPr>
            <a:endParaRPr lang="en-US" sz="1800" b="1" kern="0" dirty="0">
              <a:solidFill>
                <a:schemeClr val="tx1">
                  <a:lumMod val="85000"/>
                </a:schemeClr>
              </a:solidFill>
              <a:ea typeface="ＭＳ Ｐゴシック" charset="-128"/>
              <a:cs typeface="Arial" pitchFamily="34" charset="0"/>
            </a:endParaRPr>
          </a:p>
          <a:p>
            <a:pPr marL="158750" indent="-168275">
              <a:spcBef>
                <a:spcPts val="0"/>
              </a:spcBef>
              <a:spcAft>
                <a:spcPts val="0"/>
              </a:spcAft>
              <a:buClr>
                <a:srgbClr val="F68B00"/>
              </a:buClr>
              <a:defRPr/>
            </a:pPr>
            <a:r>
              <a:rPr lang="en-US" sz="1800" kern="0" dirty="0">
                <a:solidFill>
                  <a:schemeClr val="accent2"/>
                </a:solidFill>
                <a:latin typeface="Arial Black" pitchFamily="34" charset="0"/>
                <a:ea typeface="ＭＳ Ｐゴシック" charset="-128"/>
                <a:cs typeface="Arial" pitchFamily="34" charset="0"/>
              </a:rPr>
              <a:t>Technology</a:t>
            </a:r>
          </a:p>
          <a:p>
            <a:pPr>
              <a:spcBef>
                <a:spcPts val="0"/>
              </a:spcBef>
              <a:spcAft>
                <a:spcPts val="0"/>
              </a:spcAft>
              <a:buClr>
                <a:srgbClr val="F68B00"/>
              </a:buClr>
              <a:defRPr/>
            </a:pPr>
            <a:r>
              <a:rPr lang="en-US" sz="2000" kern="0" dirty="0">
                <a:solidFill>
                  <a:schemeClr val="tx1"/>
                </a:solidFill>
                <a:latin typeface="Arial Narrow" pitchFamily="34" charset="0"/>
                <a:ea typeface="ＭＳ Ｐゴシック" charset="-128"/>
                <a:cs typeface="Arial" pitchFamily="34" charset="0"/>
              </a:rPr>
              <a:t>Identify technology needs and recommend technology insertions. </a:t>
            </a:r>
          </a:p>
          <a:p>
            <a:pPr>
              <a:spcBef>
                <a:spcPts val="0"/>
              </a:spcBef>
              <a:spcAft>
                <a:spcPts val="0"/>
              </a:spcAft>
              <a:buClr>
                <a:srgbClr val="F68B00"/>
              </a:buClr>
              <a:defRPr/>
            </a:pPr>
            <a:endParaRPr lang="en-US" sz="1800" kern="0" dirty="0">
              <a:solidFill>
                <a:schemeClr val="tx1"/>
              </a:solidFill>
              <a:ea typeface="ＭＳ Ｐゴシック" charset="-128"/>
              <a:cs typeface="Arial" pitchFamily="34" charset="0"/>
            </a:endParaRPr>
          </a:p>
          <a:p>
            <a:pPr marL="158750" indent="-168275">
              <a:spcBef>
                <a:spcPts val="0"/>
              </a:spcBef>
              <a:spcAft>
                <a:spcPts val="0"/>
              </a:spcAft>
              <a:buClr>
                <a:srgbClr val="F68B00"/>
              </a:buClr>
              <a:defRPr/>
            </a:pPr>
            <a:r>
              <a:rPr lang="en-US" sz="1800" kern="0" dirty="0">
                <a:solidFill>
                  <a:schemeClr val="accent2"/>
                </a:solidFill>
                <a:latin typeface="Arial Black" pitchFamily="34" charset="0"/>
                <a:ea typeface="ＭＳ Ｐゴシック" charset="-128"/>
                <a:cs typeface="Arial" pitchFamily="34" charset="0"/>
              </a:rPr>
              <a:t>Solutions facilitator </a:t>
            </a:r>
          </a:p>
          <a:p>
            <a:pPr>
              <a:spcBef>
                <a:spcPts val="0"/>
              </a:spcBef>
              <a:spcAft>
                <a:spcPts val="0"/>
              </a:spcAft>
              <a:buClr>
                <a:srgbClr val="F68B00"/>
              </a:buClr>
              <a:defRPr/>
            </a:pPr>
            <a:r>
              <a:rPr lang="en-US" sz="2000" kern="0" dirty="0">
                <a:solidFill>
                  <a:schemeClr val="tx1"/>
                </a:solidFill>
                <a:latin typeface="Arial Narrow" pitchFamily="34" charset="0"/>
                <a:ea typeface="ＭＳ Ｐゴシック" charset="-128"/>
                <a:cs typeface="Arial" pitchFamily="34" charset="0"/>
              </a:rPr>
              <a:t>Maintain relationships and awareness across the Government and industry to align available capacity with emerging demand.</a:t>
            </a:r>
          </a:p>
        </p:txBody>
      </p:sp>
      <p:pic>
        <p:nvPicPr>
          <p:cNvPr id="13317" name="Picture 42" descr="NIRPS Whit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50" y="1120775"/>
            <a:ext cx="2263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p:cNvPicPr>
            <a:picLocks noChangeAspect="1" noChangeArrowheads="1"/>
          </p:cNvPicPr>
          <p:nvPr/>
        </p:nvPicPr>
        <p:blipFill rotWithShape="1">
          <a:blip r:embed="rId4"/>
          <a:srcRect l="-1" r="7414"/>
          <a:stretch/>
        </p:blipFill>
        <p:spPr bwMode="auto">
          <a:xfrm>
            <a:off x="7399944" y="3302381"/>
            <a:ext cx="1371600" cy="1007429"/>
          </a:xfrm>
          <a:prstGeom prst="roundRect">
            <a:avLst/>
          </a:prstGeom>
          <a:noFill/>
          <a:ln w="9525">
            <a:solidFill>
              <a:schemeClr val="bg1">
                <a:lumMod val="50000"/>
                <a:lumOff val="50000"/>
              </a:schemeClr>
            </a:solidFill>
            <a:miter lim="800000"/>
            <a:headEnd/>
            <a:tailEnd/>
          </a:ln>
          <a:effectLst/>
        </p:spPr>
      </p:pic>
      <p:pic>
        <p:nvPicPr>
          <p:cNvPr id="35" name="Picture 3"/>
          <p:cNvPicPr>
            <a:picLocks noChangeAspect="1" noChangeArrowheads="1"/>
          </p:cNvPicPr>
          <p:nvPr/>
        </p:nvPicPr>
        <p:blipFill>
          <a:blip r:embed="rId5"/>
          <a:srcRect l="2838" t="3408" r="4389" b="7237"/>
          <a:stretch>
            <a:fillRect/>
          </a:stretch>
        </p:blipFill>
        <p:spPr bwMode="auto">
          <a:xfrm>
            <a:off x="7399944" y="4462143"/>
            <a:ext cx="1371600" cy="1005272"/>
          </a:xfrm>
          <a:prstGeom prst="roundRect">
            <a:avLst/>
          </a:prstGeom>
          <a:noFill/>
          <a:ln w="9525">
            <a:solidFill>
              <a:schemeClr val="bg1">
                <a:lumMod val="50000"/>
                <a:lumOff val="50000"/>
              </a:schemeClr>
            </a:solidFill>
            <a:miter lim="800000"/>
            <a:headEnd/>
            <a:tailEnd/>
          </a:ln>
          <a:effectLst/>
        </p:spPr>
      </p:pic>
      <p:pic>
        <p:nvPicPr>
          <p:cNvPr id="36" name="Picture 2" descr="http://www.defense.gov/transformation/images/photos/2005-11/Hi-Res/051019-F-0323H-018.jpg"/>
          <p:cNvPicPr>
            <a:picLocks noChangeAspect="1" noChangeArrowheads="1"/>
          </p:cNvPicPr>
          <p:nvPr/>
        </p:nvPicPr>
        <p:blipFill>
          <a:blip r:embed="rId6"/>
          <a:srcRect/>
          <a:stretch>
            <a:fillRect/>
          </a:stretch>
        </p:blipFill>
        <p:spPr bwMode="auto">
          <a:xfrm>
            <a:off x="7399944" y="1120774"/>
            <a:ext cx="1371600" cy="919843"/>
          </a:xfrm>
          <a:prstGeom prst="roundRect">
            <a:avLst/>
          </a:prstGeom>
          <a:noFill/>
          <a:ln>
            <a:solidFill>
              <a:schemeClr val="bg1">
                <a:lumMod val="50000"/>
                <a:lumOff val="50000"/>
              </a:schemeClr>
            </a:solidFill>
          </a:ln>
        </p:spPr>
      </p:pic>
      <p:pic>
        <p:nvPicPr>
          <p:cNvPr id="37" name="Picture 36" descr="image005.jpg"/>
          <p:cNvPicPr>
            <a:picLocks noChangeAspect="1"/>
          </p:cNvPicPr>
          <p:nvPr/>
        </p:nvPicPr>
        <p:blipFill>
          <a:blip r:embed="rId7"/>
          <a:srcRect l="7535" t="11495" r="17566" b="4550"/>
          <a:stretch>
            <a:fillRect/>
          </a:stretch>
        </p:blipFill>
        <p:spPr>
          <a:xfrm>
            <a:off x="7399944" y="2192950"/>
            <a:ext cx="1371600" cy="957098"/>
          </a:xfrm>
          <a:prstGeom prst="roundRect">
            <a:avLst/>
          </a:prstGeom>
          <a:ln>
            <a:solidFill>
              <a:schemeClr val="bg1">
                <a:lumMod val="50000"/>
                <a:lumOff val="50000"/>
              </a:schemeClr>
            </a:solidFill>
          </a:ln>
        </p:spPr>
      </p:pic>
      <p:pic>
        <p:nvPicPr>
          <p:cNvPr id="38" name="Picture 37" descr="image006.jpg"/>
          <p:cNvPicPr>
            <a:picLocks noChangeAspect="1"/>
          </p:cNvPicPr>
          <p:nvPr/>
        </p:nvPicPr>
        <p:blipFill>
          <a:blip r:embed="rId8"/>
          <a:srcRect t="13109"/>
          <a:stretch>
            <a:fillRect/>
          </a:stretch>
        </p:blipFill>
        <p:spPr>
          <a:xfrm>
            <a:off x="7399944" y="5619749"/>
            <a:ext cx="1371600" cy="1017079"/>
          </a:xfrm>
          <a:prstGeom prst="roundRect">
            <a:avLst/>
          </a:prstGeom>
          <a:ln>
            <a:solidFill>
              <a:schemeClr val="bg1">
                <a:lumMod val="50000"/>
                <a:lumOff val="50000"/>
              </a:schemeClr>
            </a:solidFill>
          </a:ln>
        </p:spPr>
      </p:pic>
    </p:spTree>
    <p:extLst>
      <p:ext uri="{BB962C8B-B14F-4D97-AF65-F5344CB8AC3E}">
        <p14:creationId xmlns:p14="http://schemas.microsoft.com/office/powerpoint/2010/main" val="38823329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477838" y="1076325"/>
            <a:ext cx="8208962" cy="3800475"/>
          </a:xfrm>
          <a:prstGeom prst="rect">
            <a:avLst/>
          </a:prstGeom>
          <a:solidFill>
            <a:schemeClr val="tx1"/>
          </a:solidFill>
          <a:ln w="9525" algn="ctr">
            <a:solidFill>
              <a:schemeClr val="tx1"/>
            </a:solidFill>
            <a:round/>
            <a:headEnd/>
            <a:tailEnd/>
          </a:ln>
        </p:spPr>
        <p:txBody>
          <a:bodyPr/>
          <a:lstStyle/>
          <a:p>
            <a:endParaRPr lang="en-US" sz="900">
              <a:latin typeface="55 Helvetica Roman" pitchFamily="1" charset="0"/>
            </a:endParaRPr>
          </a:p>
        </p:txBody>
      </p:sp>
      <p:cxnSp>
        <p:nvCxnSpPr>
          <p:cNvPr id="67" name="Straight Connector 66"/>
          <p:cNvCxnSpPr/>
          <p:nvPr/>
        </p:nvCxnSpPr>
        <p:spPr>
          <a:xfrm>
            <a:off x="8458200" y="1268413"/>
            <a:ext cx="0" cy="36290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33425" y="1246188"/>
            <a:ext cx="0" cy="3630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293938" y="1246188"/>
            <a:ext cx="0" cy="3630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943350" y="1244600"/>
            <a:ext cx="0" cy="3629025"/>
          </a:xfrm>
          <a:prstGeom prst="line">
            <a:avLst/>
          </a:prstGeom>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2430463" y="1638300"/>
            <a:ext cx="776287" cy="517525"/>
          </a:xfrm>
          <a:prstGeom prst="rect">
            <a:avLst/>
          </a:prstGeom>
          <a:effectLst>
            <a:outerShdw blurRad="50800" dist="38100" dir="2700000" algn="tl"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1" name="Oval 50"/>
          <p:cNvSpPr/>
          <p:nvPr/>
        </p:nvSpPr>
        <p:spPr>
          <a:xfrm>
            <a:off x="1042910" y="1730375"/>
            <a:ext cx="914400" cy="868680"/>
          </a:xfrm>
          <a:prstGeom prst="ellipse">
            <a:avLst/>
          </a:prstGeom>
          <a:blipFill dpi="0"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l="-2160" t="-424" r="-2837" b="16304"/>
            </a:stretch>
          </a:blipFill>
          <a:ln w="19050">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0" name="Rectangle 89"/>
          <p:cNvSpPr/>
          <p:nvPr/>
        </p:nvSpPr>
        <p:spPr>
          <a:xfrm>
            <a:off x="962025" y="1243013"/>
            <a:ext cx="1076325" cy="4111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41910" tIns="41910" rIns="41910" bIns="41910" spcCol="1270" anchor="ctr"/>
          <a:lstStyle/>
          <a:p>
            <a:pPr algn="ctr" defTabSz="488950">
              <a:lnSpc>
                <a:spcPct val="90000"/>
              </a:lnSpc>
              <a:spcAft>
                <a:spcPct val="35000"/>
              </a:spcAft>
              <a:defRPr/>
            </a:pPr>
            <a:r>
              <a:rPr lang="en-US" sz="1600" b="1" dirty="0">
                <a:solidFill>
                  <a:srgbClr val="C52929"/>
                </a:solidFill>
                <a:cs typeface="Arial" pitchFamily="34" charset="0"/>
              </a:rPr>
              <a:t>Academia</a:t>
            </a:r>
          </a:p>
        </p:txBody>
      </p:sp>
      <p:sp>
        <p:nvSpPr>
          <p:cNvPr id="53" name="Oval 52"/>
          <p:cNvSpPr/>
          <p:nvPr/>
        </p:nvSpPr>
        <p:spPr>
          <a:xfrm>
            <a:off x="2644005" y="1730375"/>
            <a:ext cx="914400" cy="868680"/>
          </a:xfrm>
          <a:prstGeom prst="ellipse">
            <a:avLst/>
          </a:prstGeom>
          <a:blipFill dpi="0" rotWithShape="1">
            <a:blip r:embed="rId4" cstate="print">
              <a:extLst>
                <a:ext uri="{28A0092B-C50C-407E-A947-70E740481C1C}">
                  <a14:useLocalDpi xmlns:a14="http://schemas.microsoft.com/office/drawing/2010/main" val="0"/>
                </a:ext>
              </a:extLst>
            </a:blip>
            <a:srcRect/>
            <a:stretch>
              <a:fillRect l="-10064" t="-1228" r="-6790" b="2181"/>
            </a:stretch>
          </a:blipFill>
          <a:ln w="28575">
            <a:solidFill>
              <a:schemeClr val="accent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1" name="Rectangle 90"/>
          <p:cNvSpPr/>
          <p:nvPr/>
        </p:nvSpPr>
        <p:spPr>
          <a:xfrm>
            <a:off x="2463800" y="1243013"/>
            <a:ext cx="1270000" cy="41116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41910" tIns="41910" rIns="41910" bIns="41910" spcCol="1270" anchor="ctr"/>
          <a:lstStyle/>
          <a:p>
            <a:pPr algn="ctr" defTabSz="488950">
              <a:lnSpc>
                <a:spcPct val="90000"/>
              </a:lnSpc>
              <a:spcAft>
                <a:spcPct val="35000"/>
              </a:spcAft>
              <a:defRPr/>
            </a:pPr>
            <a:r>
              <a:rPr lang="en-US" sz="1600" b="1" dirty="0">
                <a:solidFill>
                  <a:srgbClr val="C52929"/>
                </a:solidFill>
                <a:cs typeface="Arial" pitchFamily="34" charset="0"/>
              </a:rPr>
              <a:t>Industry</a:t>
            </a:r>
          </a:p>
        </p:txBody>
      </p:sp>
      <p:sp>
        <p:nvSpPr>
          <p:cNvPr id="14352" name="Title 3"/>
          <p:cNvSpPr txBox="1">
            <a:spLocks/>
          </p:cNvSpPr>
          <p:nvPr/>
        </p:nvSpPr>
        <p:spPr bwMode="auto">
          <a:xfrm>
            <a:off x="457200" y="147638"/>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800">
                <a:solidFill>
                  <a:srgbClr val="666666"/>
                </a:solidFill>
                <a:latin typeface="Arial" pitchFamily="34" charset="0"/>
                <a:ea typeface="ＭＳ Ｐゴシック" pitchFamily="34" charset="-128"/>
              </a:defRPr>
            </a:lvl1pPr>
            <a:lvl2pPr marL="742950" indent="-285750" defTabSz="457200">
              <a:defRPr sz="800">
                <a:solidFill>
                  <a:srgbClr val="666666"/>
                </a:solidFill>
                <a:latin typeface="Arial" pitchFamily="34" charset="0"/>
                <a:ea typeface="ＭＳ Ｐゴシック" pitchFamily="34" charset="-128"/>
              </a:defRPr>
            </a:lvl2pPr>
            <a:lvl3pPr marL="1143000" indent="-228600" defTabSz="457200">
              <a:defRPr sz="800">
                <a:solidFill>
                  <a:srgbClr val="666666"/>
                </a:solidFill>
                <a:latin typeface="Arial" pitchFamily="34" charset="0"/>
                <a:ea typeface="ＭＳ Ｐゴシック" pitchFamily="34" charset="-128"/>
              </a:defRPr>
            </a:lvl3pPr>
            <a:lvl4pPr marL="1600200" indent="-228600" defTabSz="457200">
              <a:defRPr sz="800">
                <a:solidFill>
                  <a:srgbClr val="666666"/>
                </a:solidFill>
                <a:latin typeface="Arial" pitchFamily="34" charset="0"/>
                <a:ea typeface="ＭＳ Ｐゴシック" pitchFamily="34" charset="-128"/>
              </a:defRPr>
            </a:lvl4pPr>
            <a:lvl5pPr marL="2057400" indent="-228600" defTabSz="457200">
              <a:defRPr sz="800">
                <a:solidFill>
                  <a:srgbClr val="666666"/>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2400" b="1">
                <a:solidFill>
                  <a:srgbClr val="FFFFFF"/>
                </a:solidFill>
                <a:cs typeface="Arial" pitchFamily="34" charset="0"/>
              </a:rPr>
              <a:t>NIRPS: An Enabler for America’s Space Endeavors</a:t>
            </a:r>
          </a:p>
        </p:txBody>
      </p:sp>
      <p:sp>
        <p:nvSpPr>
          <p:cNvPr id="14353" name="Rectangle 40"/>
          <p:cNvSpPr>
            <a:spLocks noChangeArrowheads="1"/>
          </p:cNvSpPr>
          <p:nvPr/>
        </p:nvSpPr>
        <p:spPr bwMode="auto">
          <a:xfrm>
            <a:off x="1185863" y="5556250"/>
            <a:ext cx="6792912"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lnSpc>
                <a:spcPct val="114000"/>
              </a:lnSpc>
            </a:pPr>
            <a:r>
              <a:rPr lang="en-US" sz="1400" b="1" dirty="0">
                <a:solidFill>
                  <a:schemeClr val="accent2"/>
                </a:solidFill>
                <a:cs typeface="Arial" pitchFamily="34" charset="0"/>
              </a:rPr>
              <a:t>Fostering</a:t>
            </a:r>
          </a:p>
          <a:p>
            <a:pPr algn="ctr" defTabSz="457200">
              <a:lnSpc>
                <a:spcPct val="114000"/>
              </a:lnSpc>
            </a:pPr>
            <a:r>
              <a:rPr lang="en-US" sz="1400" b="1">
                <a:solidFill>
                  <a:schemeClr val="accent2"/>
                </a:solidFill>
                <a:cs typeface="Arial" pitchFamily="34" charset="0"/>
              </a:rPr>
              <a:t>a vibrant rocket propulsion community </a:t>
            </a:r>
            <a:br>
              <a:rPr lang="en-US" sz="1400" b="1">
                <a:solidFill>
                  <a:schemeClr val="accent2"/>
                </a:solidFill>
                <a:cs typeface="Arial" pitchFamily="34" charset="0"/>
              </a:rPr>
            </a:br>
            <a:r>
              <a:rPr lang="en-US" sz="1400" b="1">
                <a:solidFill>
                  <a:schemeClr val="accent2"/>
                </a:solidFill>
                <a:cs typeface="Arial" pitchFamily="34" charset="0"/>
              </a:rPr>
              <a:t>that provides reliable and affordable propulsion systems</a:t>
            </a:r>
            <a:br>
              <a:rPr lang="en-US" sz="1400" b="1">
                <a:solidFill>
                  <a:schemeClr val="accent2"/>
                </a:solidFill>
                <a:cs typeface="Arial" pitchFamily="34" charset="0"/>
              </a:rPr>
            </a:br>
            <a:r>
              <a:rPr lang="en-US" sz="1400" b="1">
                <a:solidFill>
                  <a:schemeClr val="accent2"/>
                </a:solidFill>
                <a:cs typeface="Arial" pitchFamily="34" charset="0"/>
              </a:rPr>
              <a:t>in support of the nation’s defense, </a:t>
            </a:r>
            <a:r>
              <a:rPr lang="en-US" sz="1400" b="1" smtClean="0">
                <a:solidFill>
                  <a:schemeClr val="accent2"/>
                </a:solidFill>
                <a:cs typeface="Arial" pitchFamily="34" charset="0"/>
              </a:rPr>
              <a:t>civil, </a:t>
            </a:r>
            <a:r>
              <a:rPr lang="en-US" sz="1400" b="1">
                <a:solidFill>
                  <a:schemeClr val="accent2"/>
                </a:solidFill>
                <a:cs typeface="Arial" pitchFamily="34" charset="0"/>
              </a:rPr>
              <a:t>and commercial needs.</a:t>
            </a:r>
          </a:p>
        </p:txBody>
      </p:sp>
      <p:cxnSp>
        <p:nvCxnSpPr>
          <p:cNvPr id="48" name="Straight Connector 47"/>
          <p:cNvCxnSpPr/>
          <p:nvPr/>
        </p:nvCxnSpPr>
        <p:spPr>
          <a:xfrm>
            <a:off x="6186488" y="2795588"/>
            <a:ext cx="0" cy="274637"/>
          </a:xfrm>
          <a:prstGeom prst="line">
            <a:avLst/>
          </a:prstGeom>
          <a:ln/>
        </p:spPr>
        <p:style>
          <a:lnRef idx="3">
            <a:schemeClr val="accent1"/>
          </a:lnRef>
          <a:fillRef idx="0">
            <a:schemeClr val="accent1"/>
          </a:fillRef>
          <a:effectRef idx="2">
            <a:schemeClr val="accent1"/>
          </a:effectRef>
          <a:fontRef idx="minor">
            <a:schemeClr val="tx1"/>
          </a:fontRef>
        </p:style>
      </p:cxnSp>
      <p:sp>
        <p:nvSpPr>
          <p:cNvPr id="49" name="Oval 48"/>
          <p:cNvSpPr/>
          <p:nvPr/>
        </p:nvSpPr>
        <p:spPr>
          <a:xfrm>
            <a:off x="5828121" y="2954288"/>
            <a:ext cx="731520" cy="731520"/>
          </a:xfrm>
          <a:prstGeom prst="ellipse">
            <a:avLst/>
          </a:prstGeom>
          <a:blipFill>
            <a:blip r:embed="rId5" cstate="print">
              <a:extLst>
                <a:ext uri="{28A0092B-C50C-407E-A947-70E740481C1C}">
                  <a14:useLocalDpi xmlns:a14="http://schemas.microsoft.com/office/drawing/2010/main" val="0"/>
                </a:ext>
              </a:extLst>
            </a:blip>
            <a:srcRect/>
            <a:stretch>
              <a:fillRect t="-2000" b="-2000"/>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1" name="Rectangle 80"/>
          <p:cNvSpPr/>
          <p:nvPr/>
        </p:nvSpPr>
        <p:spPr>
          <a:xfrm>
            <a:off x="5805488" y="3746500"/>
            <a:ext cx="776287" cy="365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41910" tIns="41910" rIns="41910" bIns="41910" spcCol="1270" anchor="ctr"/>
          <a:lstStyle/>
          <a:p>
            <a:pPr algn="ctr" defTabSz="488950">
              <a:lnSpc>
                <a:spcPct val="90000"/>
              </a:lnSpc>
              <a:spcAft>
                <a:spcPct val="35000"/>
              </a:spcAft>
              <a:defRPr/>
            </a:pPr>
            <a:r>
              <a:rPr lang="en-US" sz="1200" b="1" dirty="0">
                <a:solidFill>
                  <a:prstClr val="black">
                    <a:hueOff val="0"/>
                    <a:satOff val="0"/>
                    <a:lumOff val="0"/>
                    <a:alphaOff val="0"/>
                  </a:prstClr>
                </a:solidFill>
                <a:cs typeface="Arial" pitchFamily="34" charset="0"/>
              </a:rPr>
              <a:t>FAA</a:t>
            </a:r>
          </a:p>
        </p:txBody>
      </p:sp>
      <p:cxnSp>
        <p:nvCxnSpPr>
          <p:cNvPr id="42" name="Straight Connector 41"/>
          <p:cNvCxnSpPr/>
          <p:nvPr/>
        </p:nvCxnSpPr>
        <p:spPr>
          <a:xfrm>
            <a:off x="5360988" y="2774950"/>
            <a:ext cx="0" cy="274638"/>
          </a:xfrm>
          <a:prstGeom prst="line">
            <a:avLst/>
          </a:prstGeom>
          <a:ln/>
        </p:spPr>
        <p:style>
          <a:lnRef idx="3">
            <a:schemeClr val="accent1"/>
          </a:lnRef>
          <a:fillRef idx="0">
            <a:schemeClr val="accent1"/>
          </a:fillRef>
          <a:effectRef idx="2">
            <a:schemeClr val="accent1"/>
          </a:effectRef>
          <a:fontRef idx="minor">
            <a:schemeClr val="tx1"/>
          </a:fontRef>
        </p:style>
      </p:cxnSp>
      <p:sp>
        <p:nvSpPr>
          <p:cNvPr id="47" name="Oval 46"/>
          <p:cNvSpPr/>
          <p:nvPr/>
        </p:nvSpPr>
        <p:spPr>
          <a:xfrm>
            <a:off x="4995431" y="2957354"/>
            <a:ext cx="731520" cy="731520"/>
          </a:xfrm>
          <a:prstGeom prst="ellipse">
            <a:avLst/>
          </a:prstGeom>
          <a:blipFill>
            <a:blip r:embed="rId6" cstate="print">
              <a:extLst>
                <a:ext uri="{28A0092B-C50C-407E-A947-70E740481C1C}">
                  <a14:useLocalDpi xmlns:a14="http://schemas.microsoft.com/office/drawing/2010/main" val="0"/>
                </a:ext>
              </a:extLst>
            </a:blip>
            <a:srcRect/>
            <a:stretch>
              <a:fillRect l="-2984" r="-17016"/>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2" name="Rectangle 81"/>
          <p:cNvSpPr/>
          <p:nvPr/>
        </p:nvSpPr>
        <p:spPr>
          <a:xfrm>
            <a:off x="4973638" y="3763963"/>
            <a:ext cx="774700" cy="3667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41910" tIns="41910" rIns="41910" bIns="41910" spcCol="1270" anchor="ctr"/>
          <a:lstStyle/>
          <a:p>
            <a:pPr algn="ctr" defTabSz="488950">
              <a:lnSpc>
                <a:spcPct val="90000"/>
              </a:lnSpc>
              <a:spcAft>
                <a:spcPct val="35000"/>
              </a:spcAft>
              <a:defRPr/>
            </a:pPr>
            <a:r>
              <a:rPr lang="en-US" sz="1200" b="1" dirty="0">
                <a:solidFill>
                  <a:prstClr val="black">
                    <a:hueOff val="0"/>
                    <a:satOff val="0"/>
                    <a:lumOff val="0"/>
                    <a:alphaOff val="0"/>
                  </a:prstClr>
                </a:solidFill>
                <a:cs typeface="Arial" pitchFamily="34" charset="0"/>
              </a:rPr>
              <a:t>NASA</a:t>
            </a:r>
          </a:p>
        </p:txBody>
      </p:sp>
      <p:sp>
        <p:nvSpPr>
          <p:cNvPr id="89" name="Rectangle 88"/>
          <p:cNvSpPr/>
          <p:nvPr/>
        </p:nvSpPr>
        <p:spPr>
          <a:xfrm>
            <a:off x="5176838" y="1243013"/>
            <a:ext cx="2057400" cy="411162"/>
          </a:xfrm>
          <a:prstGeom prst="rect">
            <a:avLst/>
          </a:prstGeom>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lIns="41910" tIns="41910" rIns="41910" bIns="41910" spcCol="1270" anchor="ctr"/>
          <a:lstStyle/>
          <a:p>
            <a:pPr algn="ctr" defTabSz="488950">
              <a:lnSpc>
                <a:spcPct val="90000"/>
              </a:lnSpc>
              <a:spcAft>
                <a:spcPct val="35000"/>
              </a:spcAft>
              <a:defRPr/>
            </a:pPr>
            <a:r>
              <a:rPr lang="en-US" sz="1600" b="1" dirty="0">
                <a:solidFill>
                  <a:srgbClr val="C52929"/>
                </a:solidFill>
                <a:cs typeface="Arial" pitchFamily="34" charset="0"/>
              </a:rPr>
              <a:t>U.S. Government</a:t>
            </a:r>
          </a:p>
        </p:txBody>
      </p:sp>
      <p:sp>
        <p:nvSpPr>
          <p:cNvPr id="92" name="Rectangle 91"/>
          <p:cNvSpPr/>
          <p:nvPr/>
        </p:nvSpPr>
        <p:spPr>
          <a:xfrm>
            <a:off x="6840538" y="3735388"/>
            <a:ext cx="631825" cy="396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41910" tIns="41910" rIns="41910" bIns="41910" spcCol="1270" anchor="ctr"/>
          <a:lstStyle/>
          <a:p>
            <a:pPr algn="ctr" defTabSz="488950">
              <a:lnSpc>
                <a:spcPct val="90000"/>
              </a:lnSpc>
              <a:spcAft>
                <a:spcPct val="35000"/>
              </a:spcAft>
              <a:defRPr/>
            </a:pPr>
            <a:r>
              <a:rPr lang="en-US" sz="1200" b="1" dirty="0">
                <a:solidFill>
                  <a:prstClr val="black">
                    <a:hueOff val="0"/>
                    <a:satOff val="0"/>
                    <a:lumOff val="0"/>
                    <a:alphaOff val="0"/>
                  </a:prstClr>
                </a:solidFill>
                <a:cs typeface="Arial" pitchFamily="34" charset="0"/>
              </a:rPr>
              <a:t>DOD</a:t>
            </a:r>
          </a:p>
        </p:txBody>
      </p:sp>
      <p:cxnSp>
        <p:nvCxnSpPr>
          <p:cNvPr id="46" name="Straight Connector 45"/>
          <p:cNvCxnSpPr/>
          <p:nvPr/>
        </p:nvCxnSpPr>
        <p:spPr>
          <a:xfrm>
            <a:off x="5353050" y="2790825"/>
            <a:ext cx="175260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2" name="Straight Connector 61"/>
          <p:cNvCxnSpPr/>
          <p:nvPr/>
        </p:nvCxnSpPr>
        <p:spPr>
          <a:xfrm>
            <a:off x="6186488" y="2357438"/>
            <a:ext cx="0" cy="425450"/>
          </a:xfrm>
          <a:prstGeom prst="line">
            <a:avLst/>
          </a:prstGeom>
          <a:ln/>
        </p:spPr>
        <p:style>
          <a:lnRef idx="3">
            <a:schemeClr val="accent1"/>
          </a:lnRef>
          <a:fillRef idx="0">
            <a:schemeClr val="accent1"/>
          </a:fillRef>
          <a:effectRef idx="2">
            <a:schemeClr val="accent1"/>
          </a:effectRef>
          <a:fontRef idx="minor">
            <a:schemeClr val="tx1"/>
          </a:fontRef>
        </p:style>
      </p:cxnSp>
      <p:pic>
        <p:nvPicPr>
          <p:cNvPr id="13" name="Picture 12"/>
          <p:cNvPicPr>
            <a:picLocks noChangeAspect="1"/>
          </p:cNvPicPr>
          <p:nvPr/>
        </p:nvPicPr>
        <p:blipFill>
          <a:blip r:embed="rId7"/>
          <a:stretch>
            <a:fillRect/>
          </a:stretch>
        </p:blipFill>
        <p:spPr>
          <a:xfrm>
            <a:off x="5732463" y="1730375"/>
            <a:ext cx="914400" cy="866775"/>
          </a:xfrm>
          <a:prstGeom prst="rect">
            <a:avLst/>
          </a:prstGeom>
          <a:ln>
            <a:noFill/>
          </a:ln>
          <a:effectLst>
            <a:outerShdw blurRad="50800" dist="38100" dir="2700000" algn="tl" rotWithShape="0">
              <a:prstClr val="black">
                <a:alpha val="40000"/>
              </a:prstClr>
            </a:outerShdw>
          </a:effectLst>
        </p:spPr>
      </p:pic>
      <p:cxnSp>
        <p:nvCxnSpPr>
          <p:cNvPr id="68" name="Straight Connector 67"/>
          <p:cNvCxnSpPr/>
          <p:nvPr/>
        </p:nvCxnSpPr>
        <p:spPr>
          <a:xfrm>
            <a:off x="7105650" y="2784475"/>
            <a:ext cx="0" cy="274638"/>
          </a:xfrm>
          <a:prstGeom prst="line">
            <a:avLst/>
          </a:prstGeom>
          <a:ln/>
        </p:spPr>
        <p:style>
          <a:lnRef idx="3">
            <a:schemeClr val="accent1"/>
          </a:lnRef>
          <a:fillRef idx="0">
            <a:schemeClr val="accent1"/>
          </a:fillRef>
          <a:effectRef idx="2">
            <a:schemeClr val="accent1"/>
          </a:effectRef>
          <a:fontRef idx="minor">
            <a:schemeClr val="tx1"/>
          </a:fontRef>
        </p:style>
      </p:cxnSp>
      <p:sp>
        <p:nvSpPr>
          <p:cNvPr id="55" name="Oval 54"/>
          <p:cNvSpPr/>
          <p:nvPr/>
        </p:nvSpPr>
        <p:spPr>
          <a:xfrm>
            <a:off x="6740525" y="2981325"/>
            <a:ext cx="731838" cy="731838"/>
          </a:xfrm>
          <a:prstGeom prst="ellipse">
            <a:avLst/>
          </a:prstGeom>
          <a:blipFill>
            <a:blip r:embed="rId8" cstate="print">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4371" name="Picture 16" descr="http://vintagemagnet.net/home/images/stories/atk-logo.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1300" y="2824163"/>
            <a:ext cx="63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6" descr="File:Pratt-Whitney logo.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3800" y="3336925"/>
            <a:ext cx="12700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4" descr="http://missiledefense.files.wordpress.com/2011/04/aerojet.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19375" y="3087688"/>
            <a:ext cx="9588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2" descr="C:\Users\jwbrown1\AppData\Local\Microsoft\Windows\Temporary Internet Files\Content.Outlook\Y8NBPDJH\Blue Origin Coat of Arms.JPG"/>
          <p:cNvPicPr>
            <a:picLocks noChangeAspect="1" noChangeArrowheads="1"/>
          </p:cNvPicPr>
          <p:nvPr/>
        </p:nvPicPr>
        <p:blipFill>
          <a:blip r:embed="rId13">
            <a:extLst>
              <a:ext uri="{28A0092B-C50C-407E-A947-70E740481C1C}">
                <a14:useLocalDpi xmlns:a14="http://schemas.microsoft.com/office/drawing/2010/main" val="0"/>
              </a:ext>
            </a:extLst>
          </a:blip>
          <a:srcRect l="1559" t="2214"/>
          <a:stretch>
            <a:fillRect/>
          </a:stretch>
        </p:blipFill>
        <p:spPr bwMode="auto">
          <a:xfrm>
            <a:off x="2684463" y="3913188"/>
            <a:ext cx="823912"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3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87663" y="3660775"/>
            <a:ext cx="4222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19" descr="Georgia Tech official blue.gif"/>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1700" y="2867025"/>
            <a:ext cx="11969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17" descr="C:\Users\jwbrown1\AppData\Local\Microsoft\Windows\Temporary Internet Files\Content.Outlook\Y8NBPDJH\UAHuntsville_Ele_15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8838" y="3332163"/>
            <a:ext cx="128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7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60463" y="3795713"/>
            <a:ext cx="6794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79" name="Group 4"/>
          <p:cNvGrpSpPr>
            <a:grpSpLocks/>
          </p:cNvGrpSpPr>
          <p:nvPr/>
        </p:nvGrpSpPr>
        <p:grpSpPr bwMode="auto">
          <a:xfrm>
            <a:off x="477838" y="4781550"/>
            <a:ext cx="8208962" cy="717550"/>
            <a:chOff x="478025" y="4780793"/>
            <a:chExt cx="8208775" cy="718335"/>
          </a:xfrm>
        </p:grpSpPr>
        <p:sp>
          <p:nvSpPr>
            <p:cNvPr id="60" name="Rectangle 59"/>
            <p:cNvSpPr/>
            <p:nvPr/>
          </p:nvSpPr>
          <p:spPr>
            <a:xfrm rot="16200000" flipV="1">
              <a:off x="4223245" y="1035573"/>
              <a:ext cx="718335" cy="8208775"/>
            </a:xfrm>
            <a:prstGeom prst="rect">
              <a:avLst/>
            </a:prstGeom>
            <a:solidFill>
              <a:srgbClr val="10253F"/>
            </a:solidFill>
            <a:ln>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anchor="ctr"/>
            <a:lstStyle/>
            <a:p>
              <a:pPr algn="ctr">
                <a:defRPr/>
              </a:pPr>
              <a:endParaRPr lang="en-US" dirty="0">
                <a:cs typeface="Arial" pitchFamily="34" charset="0"/>
              </a:endParaRPr>
            </a:p>
          </p:txBody>
        </p:sp>
        <p:pic>
          <p:nvPicPr>
            <p:cNvPr id="84" name="Picture 20" descr="Home"/>
            <p:cNvPicPr>
              <a:picLocks noChangeAspect="1" noChangeArrowheads="1"/>
            </p:cNvPicPr>
            <p:nvPr/>
          </p:nvPicPr>
          <p:blipFill>
            <a:blip r:embed="rId18"/>
            <a:srcRect/>
            <a:stretch>
              <a:fillRect/>
            </a:stretch>
          </p:blipFill>
          <p:spPr bwMode="auto">
            <a:xfrm>
              <a:off x="3957746" y="4931771"/>
              <a:ext cx="1249334" cy="4163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78094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338" y="2960688"/>
            <a:ext cx="7772400" cy="1362075"/>
          </a:xfrm>
        </p:spPr>
        <p:txBody>
          <a:bodyPr/>
          <a:lstStyle/>
          <a:p>
            <a:pPr>
              <a:defRPr/>
            </a:pPr>
            <a:r>
              <a:rPr lang="en-US" sz="3200" b="0" cap="none" dirty="0">
                <a:solidFill>
                  <a:schemeClr val="accent2">
                    <a:lumMod val="75000"/>
                  </a:schemeClr>
                </a:solidFill>
                <a:cs typeface="Arial" pitchFamily="34" charset="0"/>
              </a:rPr>
              <a:t>Our unique capability is in large scale, complex space systems </a:t>
            </a:r>
            <a:r>
              <a:rPr lang="en-US" sz="3200" b="0" cap="none" dirty="0" smtClean="0">
                <a:solidFill>
                  <a:schemeClr val="accent2">
                    <a:lumMod val="75000"/>
                  </a:schemeClr>
                </a:solidFill>
                <a:cs typeface="Arial" pitchFamily="34" charset="0"/>
              </a:rPr>
              <a:t>development. </a:t>
            </a:r>
            <a:endParaRPr lang="en-US" sz="3200" b="0" cap="none" dirty="0">
              <a:solidFill>
                <a:schemeClr val="accent2">
                  <a:lumMod val="75000"/>
                </a:schemeClr>
              </a:solidFill>
            </a:endParaRPr>
          </a:p>
        </p:txBody>
      </p:sp>
      <p:sp>
        <p:nvSpPr>
          <p:cNvPr id="5" name="Text Placeholder 4"/>
          <p:cNvSpPr>
            <a:spLocks noGrp="1"/>
          </p:cNvSpPr>
          <p:nvPr>
            <p:ph type="body" idx="1"/>
          </p:nvPr>
        </p:nvSpPr>
        <p:spPr>
          <a:xfrm>
            <a:off x="668338" y="4999038"/>
            <a:ext cx="7772400" cy="608012"/>
          </a:xfrm>
        </p:spPr>
        <p:txBody>
          <a:bodyPr/>
          <a:lstStyle/>
          <a:p>
            <a:pPr>
              <a:buFont typeface="Arial" charset="0"/>
              <a:buNone/>
              <a:defRPr/>
            </a:pPr>
            <a:r>
              <a:rPr lang="en-US" sz="3200" b="1" dirty="0" smtClean="0">
                <a:solidFill>
                  <a:schemeClr val="tx1"/>
                </a:solidFill>
                <a:latin typeface="Arial Narrow" pitchFamily="34" charset="0"/>
                <a:cs typeface="Arial" charset="0"/>
              </a:rPr>
              <a:t>Living and Working in Space</a:t>
            </a:r>
            <a:endParaRPr lang="en-US" sz="3200" b="1" dirty="0"/>
          </a:p>
        </p:txBody>
      </p:sp>
    </p:spTree>
    <p:extLst>
      <p:ext uri="{BB962C8B-B14F-4D97-AF65-F5344CB8AC3E}">
        <p14:creationId xmlns:p14="http://schemas.microsoft.com/office/powerpoint/2010/main" val="23039947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5" name="Picture 33" descr="Cady Coleman with flutes"/>
          <p:cNvPicPr>
            <a:picLocks noChangeAspect="1" noChangeArrowheads="1"/>
          </p:cNvPicPr>
          <p:nvPr/>
        </p:nvPicPr>
        <p:blipFill rotWithShape="1">
          <a:blip r:embed="rId3">
            <a:extLst>
              <a:ext uri="{28A0092B-C50C-407E-A947-70E740481C1C}">
                <a14:useLocalDpi xmlns:a14="http://schemas.microsoft.com/office/drawing/2010/main" val="0"/>
              </a:ext>
            </a:extLst>
          </a:blip>
          <a:srcRect l="11392" r="13310"/>
          <a:stretch/>
        </p:blipFill>
        <p:spPr bwMode="auto">
          <a:xfrm>
            <a:off x="5515435" y="975361"/>
            <a:ext cx="3457011" cy="3445828"/>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eaLnBrk="1" hangingPunct="1">
              <a:defRPr/>
            </a:pPr>
            <a:r>
              <a:rPr lang="en-US" kern="1200" dirty="0">
                <a:solidFill>
                  <a:srgbClr val="FFFFFF"/>
                </a:solidFill>
                <a:ea typeface="ＭＳ Ｐゴシック" charset="-128"/>
                <a:cs typeface="Arial" pitchFamily="34" charset="0"/>
              </a:rPr>
              <a:t>Living and Working in Space</a:t>
            </a:r>
          </a:p>
        </p:txBody>
      </p:sp>
      <p:sp>
        <p:nvSpPr>
          <p:cNvPr id="16388" name="Content Placeholder 19"/>
          <p:cNvSpPr>
            <a:spLocks noGrp="1"/>
          </p:cNvSpPr>
          <p:nvPr>
            <p:ph sz="quarter" idx="12"/>
          </p:nvPr>
        </p:nvSpPr>
        <p:spPr>
          <a:xfrm>
            <a:off x="147638" y="6011862"/>
            <a:ext cx="8858250" cy="769938"/>
          </a:xfrm>
        </p:spPr>
        <p:txBody>
          <a:bodyPr/>
          <a:lstStyle/>
          <a:p>
            <a:pPr eaLnBrk="1" hangingPunct="1"/>
            <a:r>
              <a:rPr lang="en-US" sz="2400" dirty="0" smtClean="0">
                <a:ea typeface="ＭＳ Ｐゴシック" pitchFamily="34" charset="-128"/>
              </a:rPr>
              <a:t>From large space structures to life support systems </a:t>
            </a:r>
            <a:br>
              <a:rPr lang="en-US" sz="2400" dirty="0" smtClean="0">
                <a:ea typeface="ＭＳ Ｐゴシック" pitchFamily="34" charset="-128"/>
              </a:rPr>
            </a:br>
            <a:r>
              <a:rPr lang="en-US" sz="2400" dirty="0" smtClean="0">
                <a:ea typeface="ＭＳ Ｐゴシック" pitchFamily="34" charset="-128"/>
              </a:rPr>
              <a:t>and operations, Marshall supports crews in space.</a:t>
            </a:r>
          </a:p>
        </p:txBody>
      </p:sp>
      <p:sp>
        <p:nvSpPr>
          <p:cNvPr id="16389" name="Content Placeholder 12"/>
          <p:cNvSpPr>
            <a:spLocks noGrp="1"/>
          </p:cNvSpPr>
          <p:nvPr>
            <p:ph sz="half" idx="1"/>
          </p:nvPr>
        </p:nvSpPr>
        <p:spPr>
          <a:xfrm>
            <a:off x="273050" y="1892300"/>
            <a:ext cx="5113338" cy="561975"/>
          </a:xfrm>
        </p:spPr>
        <p:txBody>
          <a:bodyPr/>
          <a:lstStyle/>
          <a:p>
            <a:pPr marL="61913" indent="-174625" eaLnBrk="1" hangingPunct="1">
              <a:spcAft>
                <a:spcPts val="1200"/>
              </a:spcAft>
              <a:buFont typeface="Arial" pitchFamily="34" charset="0"/>
              <a:buNone/>
            </a:pPr>
            <a:r>
              <a:rPr lang="en-US" sz="2000" b="1" dirty="0" smtClean="0">
                <a:solidFill>
                  <a:schemeClr val="accent2"/>
                </a:solidFill>
                <a:ea typeface="ＭＳ Ｐゴシック" pitchFamily="34" charset="-128"/>
              </a:rPr>
              <a:t>Supporting Life in Space</a:t>
            </a:r>
          </a:p>
          <a:p>
            <a:pPr marL="406400" lvl="1" indent="-174625" eaLnBrk="1" hangingPunct="1">
              <a:spcAft>
                <a:spcPts val="1200"/>
              </a:spcAft>
            </a:pPr>
            <a:endParaRPr lang="en-US" dirty="0" smtClean="0">
              <a:solidFill>
                <a:srgbClr val="F8F9EB"/>
              </a:solidFill>
              <a:latin typeface="Arial Narrow" pitchFamily="34" charset="0"/>
              <a:ea typeface="ＭＳ Ｐゴシック" pitchFamily="34" charset="-128"/>
            </a:endParaRPr>
          </a:p>
        </p:txBody>
      </p:sp>
      <p:sp>
        <p:nvSpPr>
          <p:cNvPr id="16390" name="Content Placeholder 2"/>
          <p:cNvSpPr>
            <a:spLocks noGrp="1"/>
          </p:cNvSpPr>
          <p:nvPr>
            <p:ph sz="half" idx="2"/>
          </p:nvPr>
        </p:nvSpPr>
        <p:spPr>
          <a:xfrm>
            <a:off x="273050" y="2759075"/>
            <a:ext cx="5518150" cy="669925"/>
          </a:xfrm>
        </p:spPr>
        <p:txBody>
          <a:bodyPr/>
          <a:lstStyle/>
          <a:p>
            <a:pPr marL="61913" indent="-174625" eaLnBrk="1" hangingPunct="1">
              <a:spcAft>
                <a:spcPts val="1200"/>
              </a:spcAft>
              <a:buFont typeface="Arial" pitchFamily="34" charset="0"/>
              <a:buNone/>
            </a:pPr>
            <a:r>
              <a:rPr lang="en-US" sz="2000" b="1" dirty="0" smtClean="0">
                <a:solidFill>
                  <a:schemeClr val="accent2"/>
                </a:solidFill>
                <a:ea typeface="ＭＳ Ｐゴシック" pitchFamily="34" charset="-128"/>
              </a:rPr>
              <a:t>Supporting Scientific Research on the International Space Station</a:t>
            </a:r>
          </a:p>
        </p:txBody>
      </p:sp>
      <p:sp>
        <p:nvSpPr>
          <p:cNvPr id="16391" name="Slide Number Placeholder 3"/>
          <p:cNvSpPr>
            <a:spLocks noGrp="1"/>
          </p:cNvSpPr>
          <p:nvPr>
            <p:ph type="sldNum" sz="quarter" idx="14"/>
          </p:nvPr>
        </p:nvSpPr>
        <p:spPr>
          <a:xfrm>
            <a:off x="8607425" y="6473825"/>
            <a:ext cx="293688"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07DA2119-7A56-472E-8A37-3F8D62B78AE6}" type="slidenum">
              <a:rPr lang="en-US" sz="700" smtClean="0">
                <a:solidFill>
                  <a:srgbClr val="C0C0C0"/>
                </a:solidFill>
              </a:rPr>
              <a:pPr/>
              <a:t>16</a:t>
            </a:fld>
            <a:endParaRPr lang="en-US" sz="700" dirty="0" smtClean="0">
              <a:solidFill>
                <a:srgbClr val="C0C0C0"/>
              </a:solidFill>
            </a:endParaRPr>
          </a:p>
        </p:txBody>
      </p:sp>
      <p:grpSp>
        <p:nvGrpSpPr>
          <p:cNvPr id="16392" name="Group 8"/>
          <p:cNvGrpSpPr>
            <a:grpSpLocks/>
          </p:cNvGrpSpPr>
          <p:nvPr/>
        </p:nvGrpSpPr>
        <p:grpSpPr bwMode="auto">
          <a:xfrm>
            <a:off x="0" y="4184650"/>
            <a:ext cx="9144000" cy="1800225"/>
            <a:chOff x="0" y="4184650"/>
            <a:chExt cx="9144000" cy="1800656"/>
          </a:xfrm>
        </p:grpSpPr>
        <p:grpSp>
          <p:nvGrpSpPr>
            <p:cNvPr id="16393" name="Group 7"/>
            <p:cNvGrpSpPr>
              <a:grpSpLocks/>
            </p:cNvGrpSpPr>
            <p:nvPr/>
          </p:nvGrpSpPr>
          <p:grpSpPr bwMode="auto">
            <a:xfrm>
              <a:off x="0" y="4184650"/>
              <a:ext cx="9144000" cy="1290638"/>
              <a:chOff x="0" y="4184650"/>
              <a:chExt cx="9144000" cy="1290638"/>
            </a:xfrm>
          </p:grpSpPr>
          <p:sp>
            <p:nvSpPr>
              <p:cNvPr id="28" name="Rectangle 27"/>
              <p:cNvSpPr/>
              <p:nvPr/>
            </p:nvSpPr>
            <p:spPr bwMode="auto">
              <a:xfrm>
                <a:off x="7938" y="4184650"/>
                <a:ext cx="9128125" cy="1290947"/>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dirty="0">
                  <a:solidFill>
                    <a:prstClr val="white"/>
                  </a:solidFill>
                  <a:latin typeface="55 Helvetica Roman" pitchFamily="1" charset="0"/>
                  <a:ea typeface="ＭＳ Ｐゴシック" charset="-128"/>
                </a:endParaRPr>
              </a:p>
            </p:txBody>
          </p:sp>
          <p:grpSp>
            <p:nvGrpSpPr>
              <p:cNvPr id="16410" name="Group 29"/>
              <p:cNvGrpSpPr>
                <a:grpSpLocks/>
              </p:cNvGrpSpPr>
              <p:nvPr/>
            </p:nvGrpSpPr>
            <p:grpSpPr bwMode="auto">
              <a:xfrm>
                <a:off x="0" y="4184650"/>
                <a:ext cx="9144000" cy="75894"/>
                <a:chOff x="152400" y="5895975"/>
                <a:chExt cx="9144000" cy="66675"/>
              </a:xfrm>
            </p:grpSpPr>
            <p:cxnSp>
              <p:nvCxnSpPr>
                <p:cNvPr id="38" name="Straight Connector 37"/>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bwMode="auto">
                <a:xfrm>
                  <a:off x="152400" y="5925270"/>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bwMode="auto">
                <a:xfrm>
                  <a:off x="152400" y="5962935"/>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16411" name="Group 31"/>
              <p:cNvGrpSpPr>
                <a:grpSpLocks/>
              </p:cNvGrpSpPr>
              <p:nvPr/>
            </p:nvGrpSpPr>
            <p:grpSpPr bwMode="auto">
              <a:xfrm>
                <a:off x="0" y="5399394"/>
                <a:ext cx="9144000" cy="75894"/>
                <a:chOff x="152400" y="5895975"/>
                <a:chExt cx="9144000" cy="66675"/>
              </a:xfrm>
            </p:grpSpPr>
            <p:cxnSp>
              <p:nvCxnSpPr>
                <p:cNvPr id="33" name="Straight Connector 32"/>
                <p:cNvCxnSpPr/>
                <p:nvPr/>
              </p:nvCxnSpPr>
              <p:spPr bwMode="auto">
                <a:xfrm>
                  <a:off x="152400" y="5895962"/>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bwMode="auto">
                <a:xfrm>
                  <a:off x="152400" y="5925256"/>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bwMode="auto">
                <a:xfrm>
                  <a:off x="152400" y="5962922"/>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grpSp>
          <p:nvGrpSpPr>
            <p:cNvPr id="16394" name="Group 6"/>
            <p:cNvGrpSpPr>
              <a:grpSpLocks/>
            </p:cNvGrpSpPr>
            <p:nvPr/>
          </p:nvGrpSpPr>
          <p:grpSpPr bwMode="auto">
            <a:xfrm>
              <a:off x="5751513" y="4306885"/>
              <a:ext cx="1457325" cy="1661000"/>
              <a:chOff x="5751513" y="4306885"/>
              <a:chExt cx="1457325" cy="1661000"/>
            </a:xfrm>
          </p:grpSpPr>
          <p:sp>
            <p:nvSpPr>
              <p:cNvPr id="16407" name="Rectangle 20"/>
              <p:cNvSpPr>
                <a:spLocks noChangeArrowheads="1"/>
              </p:cNvSpPr>
              <p:nvPr/>
            </p:nvSpPr>
            <p:spPr bwMode="auto">
              <a:xfrm>
                <a:off x="5751513" y="5520163"/>
                <a:ext cx="1457325"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buClr>
                    <a:srgbClr val="F68B00"/>
                  </a:buClr>
                  <a:buSzPct val="80000"/>
                </a:pPr>
                <a:r>
                  <a:rPr lang="en-US" sz="1200" b="1" dirty="0">
                    <a:solidFill>
                      <a:prstClr val="white"/>
                    </a:solidFill>
                    <a:latin typeface="Arial Narrow" pitchFamily="34" charset="0"/>
                  </a:rPr>
                  <a:t>Microgravity</a:t>
                </a:r>
              </a:p>
              <a:p>
                <a:pPr indent="4763" algn="ctr">
                  <a:buClr>
                    <a:srgbClr val="F68B00"/>
                  </a:buClr>
                  <a:buSzPct val="80000"/>
                </a:pPr>
                <a:r>
                  <a:rPr lang="en-US" sz="1200" b="1" dirty="0">
                    <a:solidFill>
                      <a:prstClr val="white"/>
                    </a:solidFill>
                    <a:latin typeface="Arial Narrow" pitchFamily="34" charset="0"/>
                  </a:rPr>
                  <a:t>Science Glovebox</a:t>
                </a:r>
              </a:p>
            </p:txBody>
          </p:sp>
          <p:pic>
            <p:nvPicPr>
              <p:cNvPr id="3" name="Picture 27" descr="Picture">
                <a:hlinkClick r:id="rId4"/>
              </p:cNvPr>
              <p:cNvPicPr>
                <a:picLocks noChangeAspect="1" noChangeArrowheads="1"/>
              </p:cNvPicPr>
              <p:nvPr/>
            </p:nvPicPr>
            <p:blipFill>
              <a:blip r:embed="rId5"/>
              <a:srcRect l="13609" r="775"/>
              <a:stretch>
                <a:fillRect/>
              </a:stretch>
            </p:blipFill>
            <p:spPr bwMode="auto">
              <a:xfrm>
                <a:off x="5772150" y="4306917"/>
                <a:ext cx="1416050" cy="1097225"/>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395" name="Group 5"/>
            <p:cNvGrpSpPr>
              <a:grpSpLocks/>
            </p:cNvGrpSpPr>
            <p:nvPr/>
          </p:nvGrpSpPr>
          <p:grpSpPr bwMode="auto">
            <a:xfrm>
              <a:off x="115888" y="4306880"/>
              <a:ext cx="1435100" cy="1645130"/>
              <a:chOff x="115888" y="4306880"/>
              <a:chExt cx="1435100" cy="1645130"/>
            </a:xfrm>
          </p:grpSpPr>
          <p:sp>
            <p:nvSpPr>
              <p:cNvPr id="16405" name="Rectangle 20"/>
              <p:cNvSpPr>
                <a:spLocks noChangeArrowheads="1"/>
              </p:cNvSpPr>
              <p:nvPr/>
            </p:nvSpPr>
            <p:spPr bwMode="auto">
              <a:xfrm>
                <a:off x="115888" y="5520163"/>
                <a:ext cx="1435100" cy="43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200" b="1" dirty="0">
                    <a:solidFill>
                      <a:prstClr val="white"/>
                    </a:solidFill>
                    <a:latin typeface="Arial Narrow" pitchFamily="34" charset="0"/>
                  </a:rPr>
                  <a:t>Lab Training Complex</a:t>
                </a:r>
              </a:p>
            </p:txBody>
          </p:sp>
          <p:pic>
            <p:nvPicPr>
              <p:cNvPr id="4" name="Picture 29" descr="https://sharepoint.msfc.nasa.gov/sites/osac/comm_corner/Marshall%20Photo%20of%20the%20Week/CDB2012%20-%20potential%20images/_ELG6366.jpg"/>
              <p:cNvPicPr>
                <a:picLocks noChangeAspect="1" noChangeArrowheads="1"/>
              </p:cNvPicPr>
              <p:nvPr/>
            </p:nvPicPr>
            <p:blipFill>
              <a:blip r:embed="rId6"/>
              <a:srcRect r="15868"/>
              <a:stretch>
                <a:fillRect/>
              </a:stretch>
            </p:blipFill>
            <p:spPr bwMode="auto">
              <a:xfrm>
                <a:off x="139700" y="4306917"/>
                <a:ext cx="1387475" cy="1097225"/>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396" name="Group 4"/>
            <p:cNvGrpSpPr>
              <a:grpSpLocks/>
            </p:cNvGrpSpPr>
            <p:nvPr/>
          </p:nvGrpSpPr>
          <p:grpSpPr bwMode="auto">
            <a:xfrm>
              <a:off x="4219575" y="4306888"/>
              <a:ext cx="1404938" cy="1675287"/>
              <a:chOff x="4219575" y="4306888"/>
              <a:chExt cx="1404938" cy="1675287"/>
            </a:xfrm>
          </p:grpSpPr>
          <p:sp>
            <p:nvSpPr>
              <p:cNvPr id="16403" name="Text Box 11"/>
              <p:cNvSpPr txBox="1">
                <a:spLocks noChangeArrowheads="1"/>
              </p:cNvSpPr>
              <p:nvPr/>
            </p:nvSpPr>
            <p:spPr bwMode="auto">
              <a:xfrm>
                <a:off x="4235667" y="5520163"/>
                <a:ext cx="1372754" cy="4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dirty="0">
                    <a:solidFill>
                      <a:prstClr val="white"/>
                    </a:solidFill>
                    <a:latin typeface="Arial Narrow" pitchFamily="34" charset="0"/>
                  </a:rPr>
                  <a:t>ECLSS testing </a:t>
                </a:r>
                <a:br>
                  <a:rPr lang="en-US" sz="1200" b="1" dirty="0">
                    <a:solidFill>
                      <a:prstClr val="white"/>
                    </a:solidFill>
                    <a:latin typeface="Arial Narrow" pitchFamily="34" charset="0"/>
                  </a:rPr>
                </a:br>
                <a:r>
                  <a:rPr lang="en-US" sz="1200" b="1" dirty="0">
                    <a:solidFill>
                      <a:prstClr val="white"/>
                    </a:solidFill>
                    <a:latin typeface="Arial Narrow" pitchFamily="34" charset="0"/>
                  </a:rPr>
                  <a:t>at Marshall</a:t>
                </a:r>
              </a:p>
            </p:txBody>
          </p:sp>
          <p:pic>
            <p:nvPicPr>
              <p:cNvPr id="5" name="Picture 31" descr="Picture">
                <a:hlinkClick r:id="rId7"/>
              </p:cNvPr>
              <p:cNvPicPr>
                <a:picLocks noChangeAspect="1" noChangeArrowheads="1"/>
              </p:cNvPicPr>
              <p:nvPr/>
            </p:nvPicPr>
            <p:blipFill>
              <a:blip r:embed="rId8"/>
              <a:srcRect l="12894" r="3833" b="1843"/>
              <a:stretch>
                <a:fillRect/>
              </a:stretch>
            </p:blipFill>
            <p:spPr bwMode="auto">
              <a:xfrm>
                <a:off x="4219575" y="4306917"/>
                <a:ext cx="1404938" cy="1097225"/>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397" name="Group 3"/>
            <p:cNvGrpSpPr>
              <a:grpSpLocks/>
            </p:cNvGrpSpPr>
            <p:nvPr/>
          </p:nvGrpSpPr>
          <p:grpSpPr bwMode="auto">
            <a:xfrm>
              <a:off x="1677988" y="4306888"/>
              <a:ext cx="2413000" cy="1674812"/>
              <a:chOff x="1677988" y="4306888"/>
              <a:chExt cx="2413000" cy="1674812"/>
            </a:xfrm>
          </p:grpSpPr>
          <p:sp>
            <p:nvSpPr>
              <p:cNvPr id="16401" name="Rectangle 34"/>
              <p:cNvSpPr>
                <a:spLocks noChangeArrowheads="1"/>
              </p:cNvSpPr>
              <p:nvPr/>
            </p:nvSpPr>
            <p:spPr bwMode="auto">
              <a:xfrm>
                <a:off x="2198606" y="5520163"/>
                <a:ext cx="1371765" cy="46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763" algn="ctr">
                  <a:spcAft>
                    <a:spcPts val="600"/>
                  </a:spcAft>
                  <a:buClr>
                    <a:srgbClr val="F68B00"/>
                  </a:buClr>
                  <a:buSzPct val="80000"/>
                </a:pPr>
                <a:r>
                  <a:rPr lang="en-US" sz="1200" b="1" dirty="0">
                    <a:solidFill>
                      <a:prstClr val="white"/>
                    </a:solidFill>
                    <a:latin typeface="Arial Narrow" pitchFamily="34" charset="0"/>
                  </a:rPr>
                  <a:t>Payload Operations Center</a:t>
                </a:r>
              </a:p>
            </p:txBody>
          </p:sp>
          <p:pic>
            <p:nvPicPr>
              <p:cNvPr id="6" name="Picture 29" descr="https://sharepoint.msfc.nasa.gov/sites/osac/comm_corner/Marshall%20Photo%20of%20the%20Week/NEW%20POC%20pano_3.jpg"/>
              <p:cNvPicPr>
                <a:picLocks noChangeAspect="1" noChangeArrowheads="1"/>
              </p:cNvPicPr>
              <p:nvPr/>
            </p:nvPicPr>
            <p:blipFill>
              <a:blip r:embed="rId9"/>
              <a:srcRect t="3485" b="11237"/>
              <a:stretch>
                <a:fillRect/>
              </a:stretch>
            </p:blipFill>
            <p:spPr bwMode="auto">
              <a:xfrm>
                <a:off x="1677988" y="4306917"/>
                <a:ext cx="2413000" cy="1097225"/>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398" name="Group 2"/>
            <p:cNvGrpSpPr>
              <a:grpSpLocks/>
            </p:cNvGrpSpPr>
            <p:nvPr/>
          </p:nvGrpSpPr>
          <p:grpSpPr bwMode="auto">
            <a:xfrm>
              <a:off x="7337425" y="4306888"/>
              <a:ext cx="1668463" cy="1678418"/>
              <a:chOff x="7337425" y="4306888"/>
              <a:chExt cx="1668463" cy="1678418"/>
            </a:xfrm>
          </p:grpSpPr>
          <p:sp>
            <p:nvSpPr>
              <p:cNvPr id="16399" name="Rectangle 20"/>
              <p:cNvSpPr>
                <a:spLocks noChangeArrowheads="1"/>
              </p:cNvSpPr>
              <p:nvPr/>
            </p:nvSpPr>
            <p:spPr bwMode="auto">
              <a:xfrm>
                <a:off x="7469632" y="5520163"/>
                <a:ext cx="1404049" cy="46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200" b="1" dirty="0" smtClean="0">
                    <a:solidFill>
                      <a:prstClr val="white"/>
                    </a:solidFill>
                    <a:latin typeface="Arial Narrow" pitchFamily="34" charset="0"/>
                  </a:rPr>
                  <a:t>ISS U.S</a:t>
                </a:r>
                <a:r>
                  <a:rPr lang="en-US" sz="1200" b="1" dirty="0">
                    <a:solidFill>
                      <a:prstClr val="white"/>
                    </a:solidFill>
                    <a:latin typeface="Arial Narrow" pitchFamily="34" charset="0"/>
                  </a:rPr>
                  <a:t>. Destiny Lab</a:t>
                </a:r>
              </a:p>
            </p:txBody>
          </p:sp>
          <p:pic>
            <p:nvPicPr>
              <p:cNvPr id="7" name="Picture 2"/>
              <p:cNvPicPr>
                <a:picLocks noChangeAspect="1"/>
              </p:cNvPicPr>
              <p:nvPr/>
            </p:nvPicPr>
            <p:blipFill>
              <a:blip r:embed="rId10"/>
              <a:srcRect/>
              <a:stretch>
                <a:fillRect/>
              </a:stretch>
            </p:blipFill>
            <p:spPr bwMode="auto">
              <a:xfrm>
                <a:off x="7337425" y="4306917"/>
                <a:ext cx="1668463" cy="1097225"/>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652253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1" descr="sky.png"/>
          <p:cNvPicPr>
            <a:picLocks noChangeAspect="1"/>
          </p:cNvPicPr>
          <p:nvPr/>
        </p:nvPicPr>
        <p:blipFill rotWithShape="1">
          <a:blip r:embed="rId3">
            <a:lum bright="-10000"/>
            <a:extLst>
              <a:ext uri="{28A0092B-C50C-407E-A947-70E740481C1C}">
                <a14:useLocalDpi xmlns:a14="http://schemas.microsoft.com/office/drawing/2010/main" val="0"/>
              </a:ext>
            </a:extLst>
          </a:blip>
          <a:srcRect l="53988" t="6109" r="689" b="-8236"/>
          <a:stretch/>
        </p:blipFill>
        <p:spPr bwMode="auto">
          <a:xfrm>
            <a:off x="5096672" y="943769"/>
            <a:ext cx="4047328" cy="39354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8" descr="ISS rough cli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1308100"/>
            <a:ext cx="404653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itle 1"/>
          <p:cNvSpPr>
            <a:spLocks noGrp="1"/>
          </p:cNvSpPr>
          <p:nvPr>
            <p:ph type="title"/>
          </p:nvPr>
        </p:nvSpPr>
        <p:spPr/>
        <p:txBody>
          <a:bodyPr/>
          <a:lstStyle/>
          <a:p>
            <a:r>
              <a:rPr lang="en-US" smtClean="0">
                <a:solidFill>
                  <a:srgbClr val="FFFFFF"/>
                </a:solidFill>
                <a:ea typeface="ＭＳ Ｐゴシック" pitchFamily="34" charset="-128"/>
                <a:cs typeface="Arial" pitchFamily="34" charset="0"/>
              </a:rPr>
              <a:t>Living and Working in Space</a:t>
            </a:r>
          </a:p>
        </p:txBody>
      </p:sp>
      <p:sp>
        <p:nvSpPr>
          <p:cNvPr id="17414" name="Content Placeholder 12"/>
          <p:cNvSpPr>
            <a:spLocks noGrp="1"/>
          </p:cNvSpPr>
          <p:nvPr>
            <p:ph idx="1"/>
          </p:nvPr>
        </p:nvSpPr>
        <p:spPr>
          <a:xfrm>
            <a:off x="446088" y="1093788"/>
            <a:ext cx="4865687" cy="3144837"/>
          </a:xfrm>
        </p:spPr>
        <p:txBody>
          <a:bodyPr/>
          <a:lstStyle/>
          <a:p>
            <a:pPr marL="61913" indent="-174625">
              <a:spcAft>
                <a:spcPts val="1200"/>
              </a:spcAft>
              <a:buFont typeface="Arial" pitchFamily="34" charset="0"/>
              <a:buNone/>
            </a:pPr>
            <a:r>
              <a:rPr lang="en-US" sz="2000" b="1" dirty="0" smtClean="0">
                <a:solidFill>
                  <a:srgbClr val="F78D0F"/>
                </a:solidFill>
                <a:ea typeface="ＭＳ Ｐゴシック" pitchFamily="34" charset="-128"/>
                <a:cs typeface="Arial" pitchFamily="34" charset="0"/>
              </a:rPr>
              <a:t>Supporting Life in Space</a:t>
            </a:r>
          </a:p>
          <a:p>
            <a:pPr marL="406400" lvl="1" indent="-174625"/>
            <a:r>
              <a:rPr lang="en-US" sz="2000" dirty="0" smtClean="0">
                <a:latin typeface="Arial Narrow" pitchFamily="34" charset="0"/>
                <a:ea typeface="ＭＳ Ｐゴシック" pitchFamily="34" charset="-128"/>
              </a:rPr>
              <a:t>International Space Station</a:t>
            </a:r>
          </a:p>
          <a:p>
            <a:pPr marL="869950" lvl="2" indent="-174625"/>
            <a:r>
              <a:rPr lang="en-US" sz="2000" dirty="0" smtClean="0">
                <a:latin typeface="Arial Narrow" pitchFamily="34" charset="0"/>
                <a:ea typeface="ＭＳ Ｐゴシック" pitchFamily="34" charset="-128"/>
              </a:rPr>
              <a:t>Continual human presence since 2000</a:t>
            </a:r>
          </a:p>
          <a:p>
            <a:pPr marL="869950" lvl="2" indent="-174625">
              <a:spcAft>
                <a:spcPts val="1200"/>
              </a:spcAft>
            </a:pPr>
            <a:r>
              <a:rPr lang="en-US" sz="2000" dirty="0" smtClean="0">
                <a:latin typeface="Arial Narrow" pitchFamily="34" charset="0"/>
                <a:ea typeface="ＭＳ Ｐゴシック" pitchFamily="34" charset="-128"/>
              </a:rPr>
              <a:t>Assembly Complete </a:t>
            </a:r>
            <a:r>
              <a:rPr lang="en-US" sz="2000" dirty="0" smtClean="0">
                <a:latin typeface="Arial Narrow" pitchFamily="34" charset="0"/>
                <a:ea typeface="ＭＳ Ｐゴシック" pitchFamily="34" charset="-128"/>
              </a:rPr>
              <a:t>in </a:t>
            </a:r>
            <a:r>
              <a:rPr lang="en-US" sz="2000" dirty="0" smtClean="0">
                <a:latin typeface="Arial Narrow" pitchFamily="34" charset="0"/>
                <a:ea typeface="ＭＳ Ｐゴシック" pitchFamily="34" charset="-128"/>
              </a:rPr>
              <a:t>2011</a:t>
            </a:r>
            <a:endParaRPr lang="en-US" sz="2000" dirty="0" smtClean="0">
              <a:latin typeface="Arial Narrow" pitchFamily="34" charset="0"/>
              <a:ea typeface="ＭＳ Ｐゴシック" pitchFamily="34" charset="-128"/>
            </a:endParaRPr>
          </a:p>
          <a:p>
            <a:pPr marL="406400" lvl="1" indent="-174625">
              <a:spcAft>
                <a:spcPts val="1200"/>
              </a:spcAft>
            </a:pPr>
            <a:r>
              <a:rPr lang="en-US" sz="2000" dirty="0" smtClean="0">
                <a:latin typeface="Arial Narrow" pitchFamily="34" charset="0"/>
                <a:ea typeface="ＭＳ Ｐゴシック" pitchFamily="34" charset="-128"/>
              </a:rPr>
              <a:t>Major U.S. nodes and modules</a:t>
            </a:r>
          </a:p>
          <a:p>
            <a:pPr marL="406400" lvl="1" indent="-174625">
              <a:spcAft>
                <a:spcPts val="1200"/>
              </a:spcAft>
            </a:pPr>
            <a:r>
              <a:rPr lang="en-US" sz="2000" dirty="0" smtClean="0">
                <a:latin typeface="Arial Narrow" pitchFamily="34" charset="0"/>
                <a:ea typeface="ＭＳ Ｐゴシック" pitchFamily="34" charset="-128"/>
              </a:rPr>
              <a:t>Cleaning air and recycling water</a:t>
            </a:r>
          </a:p>
          <a:p>
            <a:pPr marL="406400" lvl="1" indent="-174625">
              <a:spcAft>
                <a:spcPts val="1200"/>
              </a:spcAft>
            </a:pPr>
            <a:r>
              <a:rPr lang="en-US" sz="2000" dirty="0" smtClean="0">
                <a:latin typeface="Arial Narrow" pitchFamily="34" charset="0"/>
                <a:ea typeface="ＭＳ Ｐゴシック" pitchFamily="34" charset="-128"/>
              </a:rPr>
              <a:t>Environmental affects on people and materials</a:t>
            </a:r>
          </a:p>
          <a:p>
            <a:pPr marL="406400" lvl="1" indent="-174625">
              <a:spcAft>
                <a:spcPts val="1200"/>
              </a:spcAft>
            </a:pPr>
            <a:endParaRPr lang="en-US" sz="2000" dirty="0" smtClean="0">
              <a:latin typeface="Arial Narrow" pitchFamily="34" charset="0"/>
              <a:ea typeface="ＭＳ Ｐゴシック" pitchFamily="34" charset="-128"/>
            </a:endParaRPr>
          </a:p>
        </p:txBody>
      </p:sp>
      <p:sp>
        <p:nvSpPr>
          <p:cNvPr id="17415" name="Content Placeholder 19"/>
          <p:cNvSpPr>
            <a:spLocks noGrp="1"/>
          </p:cNvSpPr>
          <p:nvPr>
            <p:ph sz="quarter" idx="12"/>
          </p:nvPr>
        </p:nvSpPr>
        <p:spPr>
          <a:xfrm>
            <a:off x="341313" y="6188075"/>
            <a:ext cx="8453437" cy="642938"/>
          </a:xfrm>
        </p:spPr>
        <p:txBody>
          <a:bodyPr/>
          <a:lstStyle/>
          <a:p>
            <a:r>
              <a:rPr lang="en-US" sz="2000" smtClean="0">
                <a:ea typeface="ＭＳ Ｐゴシック" pitchFamily="34" charset="-128"/>
              </a:rPr>
              <a:t>Marshall develops systems for living and working on the ISS.</a:t>
            </a:r>
          </a:p>
        </p:txBody>
      </p:sp>
      <p:sp>
        <p:nvSpPr>
          <p:cNvPr id="17416"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10D9EADD-EBA1-4737-8A20-82B498F4FB80}" type="slidenum">
              <a:rPr lang="en-US" sz="700" smtClean="0">
                <a:solidFill>
                  <a:srgbClr val="C0C0C0"/>
                </a:solidFill>
              </a:rPr>
              <a:pPr/>
              <a:t>17</a:t>
            </a:fld>
            <a:endParaRPr lang="en-US" sz="700" smtClean="0">
              <a:solidFill>
                <a:srgbClr val="C0C0C0"/>
              </a:solidFill>
            </a:endParaRPr>
          </a:p>
        </p:txBody>
      </p:sp>
      <p:sp>
        <p:nvSpPr>
          <p:cNvPr id="33" name="Rectangle 27"/>
          <p:cNvSpPr>
            <a:spLocks noChangeArrowheads="1"/>
          </p:cNvSpPr>
          <p:nvPr/>
        </p:nvSpPr>
        <p:spPr bwMode="auto">
          <a:xfrm>
            <a:off x="53975" y="5546725"/>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pPr>
            <a:r>
              <a:rPr lang="en-US" sz="1200" b="1">
                <a:solidFill>
                  <a:prstClr val="white"/>
                </a:solidFill>
                <a:latin typeface="Arial Narrow" pitchFamily="34" charset="0"/>
                <a:ea typeface="+mn-ea"/>
              </a:rPr>
              <a:t>ISS Test Facility </a:t>
            </a:r>
            <a:br>
              <a:rPr lang="en-US" sz="1200" b="1">
                <a:solidFill>
                  <a:prstClr val="white"/>
                </a:solidFill>
                <a:latin typeface="Arial Narrow" pitchFamily="34" charset="0"/>
                <a:ea typeface="+mn-ea"/>
              </a:rPr>
            </a:br>
            <a:r>
              <a:rPr lang="en-US" sz="1200" b="1">
                <a:solidFill>
                  <a:prstClr val="white"/>
                </a:solidFill>
                <a:latin typeface="Arial Narrow" pitchFamily="34" charset="0"/>
                <a:ea typeface="+mn-ea"/>
              </a:rPr>
              <a:t>at Marshall</a:t>
            </a:r>
          </a:p>
        </p:txBody>
      </p:sp>
      <p:sp>
        <p:nvSpPr>
          <p:cNvPr id="34" name="Text Box 11"/>
          <p:cNvSpPr txBox="1">
            <a:spLocks noChangeArrowheads="1"/>
          </p:cNvSpPr>
          <p:nvPr/>
        </p:nvSpPr>
        <p:spPr bwMode="auto">
          <a:xfrm>
            <a:off x="7672388" y="5546725"/>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eaLnBrk="1" fontAlgn="auto" hangingPunct="1">
              <a:spcBef>
                <a:spcPts val="0"/>
              </a:spcBef>
              <a:spcAft>
                <a:spcPts val="0"/>
              </a:spcAft>
            </a:pPr>
            <a:r>
              <a:rPr lang="en-US" sz="1200" b="1">
                <a:solidFill>
                  <a:prstClr val="white"/>
                </a:solidFill>
                <a:latin typeface="Arial Narrow" pitchFamily="34" charset="0"/>
              </a:rPr>
              <a:t>Environmental</a:t>
            </a:r>
            <a:br>
              <a:rPr lang="en-US" sz="1200" b="1">
                <a:solidFill>
                  <a:prstClr val="white"/>
                </a:solidFill>
                <a:latin typeface="Arial Narrow" pitchFamily="34" charset="0"/>
              </a:rPr>
            </a:br>
            <a:r>
              <a:rPr lang="en-US" sz="1200" b="1">
                <a:solidFill>
                  <a:prstClr val="white"/>
                </a:solidFill>
                <a:latin typeface="Arial Narrow" pitchFamily="34" charset="0"/>
              </a:rPr>
              <a:t>Control &amp; Life Support  System (ECLSS)</a:t>
            </a:r>
          </a:p>
        </p:txBody>
      </p:sp>
      <p:sp>
        <p:nvSpPr>
          <p:cNvPr id="35" name="Rectangle 25"/>
          <p:cNvSpPr>
            <a:spLocks noChangeArrowheads="1"/>
          </p:cNvSpPr>
          <p:nvPr/>
        </p:nvSpPr>
        <p:spPr bwMode="auto">
          <a:xfrm>
            <a:off x="3101975" y="5546725"/>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pPr>
            <a:r>
              <a:rPr lang="en-US" sz="1200" b="1">
                <a:solidFill>
                  <a:prstClr val="white"/>
                </a:solidFill>
                <a:latin typeface="Arial Narrow" pitchFamily="34" charset="0"/>
                <a:ea typeface="+mn-ea"/>
              </a:rPr>
              <a:t>Delivery of the ISS Cupola</a:t>
            </a:r>
          </a:p>
        </p:txBody>
      </p:sp>
      <p:sp>
        <p:nvSpPr>
          <p:cNvPr id="36" name="Rectangle 34"/>
          <p:cNvSpPr>
            <a:spLocks noChangeArrowheads="1"/>
          </p:cNvSpPr>
          <p:nvPr/>
        </p:nvSpPr>
        <p:spPr bwMode="auto">
          <a:xfrm>
            <a:off x="1577975" y="5546725"/>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pPr>
            <a:r>
              <a:rPr lang="en-US" sz="1200" b="1">
                <a:solidFill>
                  <a:prstClr val="white"/>
                </a:solidFill>
                <a:latin typeface="Arial Narrow" pitchFamily="34" charset="0"/>
                <a:ea typeface="+mn-ea"/>
              </a:rPr>
              <a:t>Node 3</a:t>
            </a:r>
            <a:br>
              <a:rPr lang="en-US" sz="1200" b="1">
                <a:solidFill>
                  <a:prstClr val="white"/>
                </a:solidFill>
                <a:latin typeface="Arial Narrow" pitchFamily="34" charset="0"/>
                <a:ea typeface="+mn-ea"/>
              </a:rPr>
            </a:br>
            <a:r>
              <a:rPr lang="en-US" sz="1200" b="1">
                <a:solidFill>
                  <a:prstClr val="white"/>
                </a:solidFill>
                <a:latin typeface="Arial Narrow" pitchFamily="34" charset="0"/>
                <a:ea typeface="+mn-ea"/>
              </a:rPr>
              <a:t>Tranquility</a:t>
            </a:r>
          </a:p>
        </p:txBody>
      </p:sp>
      <p:sp>
        <p:nvSpPr>
          <p:cNvPr id="37" name="Rectangle 35"/>
          <p:cNvSpPr>
            <a:spLocks noChangeArrowheads="1"/>
          </p:cNvSpPr>
          <p:nvPr/>
        </p:nvSpPr>
        <p:spPr bwMode="auto">
          <a:xfrm>
            <a:off x="4625974" y="5546725"/>
            <a:ext cx="15224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fontAlgn="auto" hangingPunct="1">
              <a:spcBef>
                <a:spcPts val="0"/>
              </a:spcBef>
              <a:spcAft>
                <a:spcPts val="0"/>
              </a:spcAft>
            </a:pPr>
            <a:r>
              <a:rPr lang="en-US" sz="1200" b="1" dirty="0" smtClean="0">
                <a:solidFill>
                  <a:prstClr val="white"/>
                </a:solidFill>
                <a:latin typeface="Arial Narrow" pitchFamily="34" charset="0"/>
                <a:ea typeface="+mn-ea"/>
              </a:rPr>
              <a:t>Atmosphere Resource Recovery and Environmental Monitoring</a:t>
            </a:r>
            <a:endParaRPr lang="en-US" sz="1200" b="1" dirty="0">
              <a:solidFill>
                <a:prstClr val="white"/>
              </a:solidFill>
              <a:latin typeface="Arial Narrow" pitchFamily="34" charset="0"/>
              <a:ea typeface="+mn-ea"/>
            </a:endParaRPr>
          </a:p>
        </p:txBody>
      </p:sp>
      <p:sp>
        <p:nvSpPr>
          <p:cNvPr id="38" name="Rectangle 35"/>
          <p:cNvSpPr>
            <a:spLocks noChangeArrowheads="1"/>
          </p:cNvSpPr>
          <p:nvPr/>
        </p:nvSpPr>
        <p:spPr bwMode="auto">
          <a:xfrm>
            <a:off x="6148388" y="5546725"/>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pPr>
            <a:r>
              <a:rPr lang="en-US" sz="1200" b="1">
                <a:solidFill>
                  <a:prstClr val="white"/>
                </a:solidFill>
                <a:latin typeface="Arial Narrow" pitchFamily="34" charset="0"/>
                <a:ea typeface="+mn-ea"/>
              </a:rPr>
              <a:t>Multi-purpose Logistics Module, Leonardo</a:t>
            </a:r>
          </a:p>
        </p:txBody>
      </p:sp>
      <p:grpSp>
        <p:nvGrpSpPr>
          <p:cNvPr id="39" name="Group 38"/>
          <p:cNvGrpSpPr/>
          <p:nvPr/>
        </p:nvGrpSpPr>
        <p:grpSpPr>
          <a:xfrm>
            <a:off x="-41275" y="4244975"/>
            <a:ext cx="9173935" cy="1290638"/>
            <a:chOff x="-41275" y="4244975"/>
            <a:chExt cx="9173935" cy="1290638"/>
          </a:xfrm>
        </p:grpSpPr>
        <p:grpSp>
          <p:nvGrpSpPr>
            <p:cNvPr id="40" name="Group 27"/>
            <p:cNvGrpSpPr>
              <a:grpSpLocks/>
            </p:cNvGrpSpPr>
            <p:nvPr/>
          </p:nvGrpSpPr>
          <p:grpSpPr bwMode="auto">
            <a:xfrm>
              <a:off x="-41275" y="4244975"/>
              <a:ext cx="9144000" cy="1290638"/>
              <a:chOff x="182456" y="5333619"/>
              <a:chExt cx="9144000" cy="1133856"/>
            </a:xfrm>
          </p:grpSpPr>
          <p:sp>
            <p:nvSpPr>
              <p:cNvPr id="47" name="Rectangle 46"/>
              <p:cNvSpPr/>
              <p:nvPr/>
            </p:nvSpPr>
            <p:spPr bwMode="auto">
              <a:xfrm>
                <a:off x="190393" y="5333619"/>
                <a:ext cx="9128126"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900">
                  <a:solidFill>
                    <a:prstClr val="white"/>
                  </a:solidFill>
                  <a:latin typeface="55 Helvetica Roman" pitchFamily="1" charset="0"/>
                </a:endParaRPr>
              </a:p>
            </p:txBody>
          </p:sp>
          <p:grpSp>
            <p:nvGrpSpPr>
              <p:cNvPr id="48" name="Group 29"/>
              <p:cNvGrpSpPr>
                <a:grpSpLocks/>
              </p:cNvGrpSpPr>
              <p:nvPr/>
            </p:nvGrpSpPr>
            <p:grpSpPr bwMode="auto">
              <a:xfrm>
                <a:off x="182456" y="5333619"/>
                <a:ext cx="9144000" cy="66675"/>
                <a:chOff x="152400" y="5895975"/>
                <a:chExt cx="9144000" cy="66675"/>
              </a:xfrm>
            </p:grpSpPr>
            <p:cxnSp>
              <p:nvCxnSpPr>
                <p:cNvPr id="53" name="Straight Connector 52"/>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bwMode="auto">
                <a:xfrm>
                  <a:off x="152400" y="5925263"/>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49" name="Group 30"/>
              <p:cNvGrpSpPr>
                <a:grpSpLocks/>
              </p:cNvGrpSpPr>
              <p:nvPr/>
            </p:nvGrpSpPr>
            <p:grpSpPr bwMode="auto">
              <a:xfrm>
                <a:off x="182456" y="6400800"/>
                <a:ext cx="9144000" cy="66675"/>
                <a:chOff x="152400" y="5895975"/>
                <a:chExt cx="9144000" cy="66675"/>
              </a:xfrm>
            </p:grpSpPr>
            <p:cxnSp>
              <p:nvCxnSpPr>
                <p:cNvPr id="50" name="Straight Connector 49"/>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bwMode="auto">
                <a:xfrm>
                  <a:off x="152400" y="5924994"/>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2" name="Straight Connector 51"/>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41" name="Picture 45" descr="Chart8-Img4.jpg"/>
            <p:cNvPicPr preferRelativeResize="0">
              <a:picLocks/>
            </p:cNvPicPr>
            <p:nvPr/>
          </p:nvPicPr>
          <p:blipFill>
            <a:blip r:embed="rId5"/>
            <a:srcRect/>
            <a:stretch>
              <a:fillRect/>
            </a:stretch>
          </p:blipFill>
          <p:spPr bwMode="auto">
            <a:xfrm>
              <a:off x="3130825" y="4355306"/>
              <a:ext cx="1427162" cy="1097280"/>
            </a:xfrm>
            <a:prstGeom prst="rect">
              <a:avLst/>
            </a:prstGeom>
            <a:noFill/>
            <a:ln w="9525">
              <a:solidFill>
                <a:schemeClr val="bg1">
                  <a:lumMod val="50000"/>
                  <a:lumOff val="50000"/>
                </a:schemeClr>
              </a:solidFill>
              <a:miter lim="800000"/>
              <a:headEnd/>
              <a:tailEnd/>
            </a:ln>
          </p:spPr>
        </p:pic>
        <p:pic>
          <p:nvPicPr>
            <p:cNvPr id="42" name="Picture 47" descr="On board the International Space Station: NASA photo"/>
            <p:cNvPicPr>
              <a:picLocks noChangeAspect="1" noChangeArrowheads="1"/>
            </p:cNvPicPr>
            <p:nvPr/>
          </p:nvPicPr>
          <p:blipFill>
            <a:blip r:embed="rId6"/>
            <a:srcRect/>
            <a:stretch>
              <a:fillRect/>
            </a:stretch>
          </p:blipFill>
          <p:spPr bwMode="auto">
            <a:xfrm>
              <a:off x="7675563" y="4355306"/>
              <a:ext cx="1457097" cy="1097280"/>
            </a:xfrm>
            <a:prstGeom prst="rect">
              <a:avLst/>
            </a:prstGeom>
            <a:noFill/>
            <a:ln w="9525">
              <a:solidFill>
                <a:schemeClr val="bg1">
                  <a:lumMod val="50000"/>
                  <a:lumOff val="50000"/>
                </a:schemeClr>
              </a:solidFill>
              <a:miter lim="800000"/>
              <a:headEnd/>
              <a:tailEnd/>
            </a:ln>
          </p:spPr>
        </p:pic>
        <p:pic>
          <p:nvPicPr>
            <p:cNvPr id="43" name="Picture 49" descr="Tranquility Node 3"/>
            <p:cNvPicPr>
              <a:picLocks noChangeAspect="1" noChangeArrowheads="1"/>
            </p:cNvPicPr>
            <p:nvPr/>
          </p:nvPicPr>
          <p:blipFill>
            <a:blip r:embed="rId7"/>
            <a:srcRect/>
            <a:stretch>
              <a:fillRect/>
            </a:stretch>
          </p:blipFill>
          <p:spPr bwMode="auto">
            <a:xfrm>
              <a:off x="1578112" y="4355306"/>
              <a:ext cx="1449806" cy="1097280"/>
            </a:xfrm>
            <a:prstGeom prst="rect">
              <a:avLst/>
            </a:prstGeom>
            <a:noFill/>
            <a:ln w="9525">
              <a:solidFill>
                <a:schemeClr val="bg1">
                  <a:lumMod val="50000"/>
                  <a:lumOff val="50000"/>
                </a:schemeClr>
              </a:solidFill>
              <a:miter lim="800000"/>
              <a:headEnd/>
              <a:tailEnd/>
            </a:ln>
          </p:spPr>
        </p:pic>
        <p:pic>
          <p:nvPicPr>
            <p:cNvPr id="44" name="Picture 50"/>
            <p:cNvPicPr>
              <a:picLocks noChangeAspect="1" noChangeArrowheads="1"/>
            </p:cNvPicPr>
            <p:nvPr/>
          </p:nvPicPr>
          <p:blipFill>
            <a:blip r:embed="rId8"/>
            <a:srcRect/>
            <a:stretch>
              <a:fillRect/>
            </a:stretch>
          </p:blipFill>
          <p:spPr bwMode="auto">
            <a:xfrm>
              <a:off x="25400" y="4355306"/>
              <a:ext cx="1449807" cy="1097280"/>
            </a:xfrm>
            <a:prstGeom prst="rect">
              <a:avLst/>
            </a:prstGeom>
            <a:noFill/>
            <a:ln w="9525">
              <a:solidFill>
                <a:schemeClr val="bg1">
                  <a:lumMod val="50000"/>
                  <a:lumOff val="50000"/>
                </a:schemeClr>
              </a:solidFill>
              <a:miter lim="800000"/>
              <a:headEnd/>
              <a:tailEnd/>
            </a:ln>
          </p:spPr>
        </p:pic>
        <p:pic>
          <p:nvPicPr>
            <p:cNvPr id="45" name="Picture 42" descr="S133-E-007808 -- Permanent Multipurpose Module"/>
            <p:cNvPicPr>
              <a:picLocks noChangeAspect="1" noChangeArrowheads="1"/>
            </p:cNvPicPr>
            <p:nvPr/>
          </p:nvPicPr>
          <p:blipFill>
            <a:blip r:embed="rId9"/>
            <a:srcRect/>
            <a:stretch>
              <a:fillRect/>
            </a:stretch>
          </p:blipFill>
          <p:spPr bwMode="auto">
            <a:xfrm>
              <a:off x="6208577" y="4355306"/>
              <a:ext cx="1364056" cy="1097280"/>
            </a:xfrm>
            <a:prstGeom prst="rect">
              <a:avLst/>
            </a:prstGeom>
            <a:noFill/>
            <a:ln w="9525">
              <a:solidFill>
                <a:schemeClr val="bg1">
                  <a:lumMod val="50000"/>
                  <a:lumOff val="50000"/>
                </a:schemeClr>
              </a:solidFill>
              <a:miter lim="800000"/>
              <a:headEnd/>
              <a:tailEnd/>
            </a:ln>
          </p:spPr>
        </p:pic>
        <p:pic>
          <p:nvPicPr>
            <p:cNvPr id="4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61312" y="4355306"/>
              <a:ext cx="1443940" cy="109728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852922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5" descr="http://www.nasa.gov/images/content/406262main_flightday7_1600_800-600.jpg"/>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38149"/>
          <a:stretch/>
        </p:blipFill>
        <p:spPr bwMode="auto">
          <a:xfrm>
            <a:off x="4397951" y="1001521"/>
            <a:ext cx="4746050" cy="451028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6"/>
          <p:cNvSpPr>
            <a:spLocks noChangeArrowheads="1"/>
          </p:cNvSpPr>
          <p:nvPr/>
        </p:nvSpPr>
        <p:spPr bwMode="auto">
          <a:xfrm>
            <a:off x="0" y="4583113"/>
            <a:ext cx="9144000" cy="2274887"/>
          </a:xfrm>
          <a:prstGeom prst="rect">
            <a:avLst/>
          </a:prstGeom>
          <a:solidFill>
            <a:srgbClr val="000000">
              <a:alpha val="6784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00">
              <a:latin typeface="55 Helvetica Roman" pitchFamily="1" charset="0"/>
            </a:endParaRPr>
          </a:p>
        </p:txBody>
      </p:sp>
      <p:sp>
        <p:nvSpPr>
          <p:cNvPr id="18436" name="Title 1"/>
          <p:cNvSpPr>
            <a:spLocks noGrp="1"/>
          </p:cNvSpPr>
          <p:nvPr>
            <p:ph type="title"/>
          </p:nvPr>
        </p:nvSpPr>
        <p:spPr/>
        <p:txBody>
          <a:bodyPr/>
          <a:lstStyle/>
          <a:p>
            <a:r>
              <a:rPr lang="en-US" smtClean="0">
                <a:solidFill>
                  <a:srgbClr val="FFFFFF"/>
                </a:solidFill>
                <a:ea typeface="ＭＳ Ｐゴシック" pitchFamily="34" charset="-128"/>
                <a:cs typeface="Arial" pitchFamily="34" charset="0"/>
              </a:rPr>
              <a:t>Living and Working in Space</a:t>
            </a:r>
          </a:p>
        </p:txBody>
      </p:sp>
      <p:sp>
        <p:nvSpPr>
          <p:cNvPr id="18437" name="Content Placeholder 2"/>
          <p:cNvSpPr>
            <a:spLocks noGrp="1"/>
          </p:cNvSpPr>
          <p:nvPr>
            <p:ph sz="quarter" idx="12"/>
          </p:nvPr>
        </p:nvSpPr>
        <p:spPr>
          <a:xfrm>
            <a:off x="341313" y="6200775"/>
            <a:ext cx="8453437" cy="642938"/>
          </a:xfrm>
        </p:spPr>
        <p:txBody>
          <a:bodyPr/>
          <a:lstStyle/>
          <a:p>
            <a:r>
              <a:rPr lang="en-US" sz="2000" smtClean="0">
                <a:ea typeface="ＭＳ Ｐゴシック" pitchFamily="34" charset="-128"/>
              </a:rPr>
              <a:t>Marshall is the command post for science on the ISS.</a:t>
            </a:r>
          </a:p>
        </p:txBody>
      </p:sp>
      <p:sp>
        <p:nvSpPr>
          <p:cNvPr id="18438"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0F00A5E0-36E7-4086-84FE-C1AC014B380D}" type="slidenum">
              <a:rPr lang="en-US" sz="700" smtClean="0">
                <a:solidFill>
                  <a:srgbClr val="C0C0C0"/>
                </a:solidFill>
              </a:rPr>
              <a:pPr/>
              <a:t>18</a:t>
            </a:fld>
            <a:endParaRPr lang="en-US" sz="700" smtClean="0">
              <a:solidFill>
                <a:srgbClr val="C0C0C0"/>
              </a:solidFill>
            </a:endParaRPr>
          </a:p>
        </p:txBody>
      </p:sp>
      <p:sp>
        <p:nvSpPr>
          <p:cNvPr id="18439" name="Rectangle 20"/>
          <p:cNvSpPr>
            <a:spLocks noChangeArrowheads="1"/>
          </p:cNvSpPr>
          <p:nvPr/>
        </p:nvSpPr>
        <p:spPr bwMode="auto">
          <a:xfrm>
            <a:off x="19050" y="5673725"/>
            <a:ext cx="156686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200" b="1">
                <a:solidFill>
                  <a:schemeClr val="tx1"/>
                </a:solidFill>
                <a:latin typeface="Arial Narrow" pitchFamily="34" charset="0"/>
              </a:rPr>
              <a:t>Payload Operations Center at Marshall</a:t>
            </a:r>
          </a:p>
        </p:txBody>
      </p:sp>
      <p:sp>
        <p:nvSpPr>
          <p:cNvPr id="18440" name="Rectangle 20"/>
          <p:cNvSpPr>
            <a:spLocks noChangeArrowheads="1"/>
          </p:cNvSpPr>
          <p:nvPr/>
        </p:nvSpPr>
        <p:spPr bwMode="auto">
          <a:xfrm>
            <a:off x="5991225" y="5673725"/>
            <a:ext cx="1712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buClr>
                <a:srgbClr val="F68B00"/>
              </a:buClr>
              <a:buSzPct val="80000"/>
            </a:pPr>
            <a:r>
              <a:rPr lang="en-US" sz="1200" b="1">
                <a:solidFill>
                  <a:schemeClr val="tx1"/>
                </a:solidFill>
                <a:latin typeface="Arial Narrow" pitchFamily="34" charset="0"/>
              </a:rPr>
              <a:t>Microgravity</a:t>
            </a:r>
          </a:p>
          <a:p>
            <a:pPr indent="4763" algn="ctr">
              <a:buClr>
                <a:srgbClr val="F68B00"/>
              </a:buClr>
              <a:buSzPct val="80000"/>
            </a:pPr>
            <a:r>
              <a:rPr lang="en-US" sz="1200" b="1">
                <a:solidFill>
                  <a:schemeClr val="tx1"/>
                </a:solidFill>
                <a:latin typeface="Arial Narrow" pitchFamily="34" charset="0"/>
              </a:rPr>
              <a:t>Science Glovebox</a:t>
            </a:r>
          </a:p>
        </p:txBody>
      </p:sp>
      <p:sp>
        <p:nvSpPr>
          <p:cNvPr id="18441" name="Rectangle 20"/>
          <p:cNvSpPr>
            <a:spLocks noChangeArrowheads="1"/>
          </p:cNvSpPr>
          <p:nvPr/>
        </p:nvSpPr>
        <p:spPr bwMode="auto">
          <a:xfrm>
            <a:off x="4429125" y="5673725"/>
            <a:ext cx="17129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200" b="1">
                <a:solidFill>
                  <a:schemeClr val="tx1"/>
                </a:solidFill>
                <a:latin typeface="Arial Narrow" pitchFamily="34" charset="0"/>
              </a:rPr>
              <a:t>Materials Science </a:t>
            </a:r>
            <a:br>
              <a:rPr lang="en-US" sz="1200" b="1">
                <a:solidFill>
                  <a:schemeClr val="tx1"/>
                </a:solidFill>
                <a:latin typeface="Arial Narrow" pitchFamily="34" charset="0"/>
              </a:rPr>
            </a:br>
            <a:r>
              <a:rPr lang="en-US" sz="1200" b="1">
                <a:solidFill>
                  <a:schemeClr val="tx1"/>
                </a:solidFill>
                <a:latin typeface="Arial Narrow" pitchFamily="34" charset="0"/>
              </a:rPr>
              <a:t>Research Racks</a:t>
            </a:r>
          </a:p>
        </p:txBody>
      </p:sp>
      <p:sp>
        <p:nvSpPr>
          <p:cNvPr id="18442" name="Rectangle 20"/>
          <p:cNvSpPr>
            <a:spLocks noChangeArrowheads="1"/>
          </p:cNvSpPr>
          <p:nvPr/>
        </p:nvSpPr>
        <p:spPr bwMode="auto">
          <a:xfrm>
            <a:off x="1481138" y="5673725"/>
            <a:ext cx="171291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200" b="1">
                <a:solidFill>
                  <a:schemeClr val="tx1"/>
                </a:solidFill>
                <a:latin typeface="Arial Narrow" pitchFamily="34" charset="0"/>
              </a:rPr>
              <a:t>WORF – Window Observational </a:t>
            </a:r>
            <a:br>
              <a:rPr lang="en-US" sz="1200" b="1">
                <a:solidFill>
                  <a:schemeClr val="tx1"/>
                </a:solidFill>
                <a:latin typeface="Arial Narrow" pitchFamily="34" charset="0"/>
              </a:rPr>
            </a:br>
            <a:r>
              <a:rPr lang="en-US" sz="1200" b="1">
                <a:solidFill>
                  <a:schemeClr val="tx1"/>
                </a:solidFill>
                <a:latin typeface="Arial Narrow" pitchFamily="34" charset="0"/>
              </a:rPr>
              <a:t>Research Facility</a:t>
            </a:r>
          </a:p>
        </p:txBody>
      </p:sp>
      <p:sp>
        <p:nvSpPr>
          <p:cNvPr id="18443" name="Rectangle 20"/>
          <p:cNvSpPr>
            <a:spLocks noChangeArrowheads="1"/>
          </p:cNvSpPr>
          <p:nvPr/>
        </p:nvSpPr>
        <p:spPr bwMode="auto">
          <a:xfrm>
            <a:off x="2933700" y="5673725"/>
            <a:ext cx="17129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spcAft>
                <a:spcPts val="600"/>
              </a:spcAft>
              <a:buClr>
                <a:srgbClr val="F68B00"/>
              </a:buClr>
              <a:buSzPct val="80000"/>
            </a:pPr>
            <a:r>
              <a:rPr lang="en-US" sz="1200" b="1">
                <a:solidFill>
                  <a:schemeClr val="tx1"/>
                </a:solidFill>
                <a:latin typeface="Arial Narrow" pitchFamily="34" charset="0"/>
              </a:rPr>
              <a:t>EXPRESS Racks for </a:t>
            </a:r>
            <a:br>
              <a:rPr lang="en-US" sz="1200" b="1">
                <a:solidFill>
                  <a:schemeClr val="tx1"/>
                </a:solidFill>
                <a:latin typeface="Arial Narrow" pitchFamily="34" charset="0"/>
              </a:rPr>
            </a:br>
            <a:r>
              <a:rPr lang="en-US" sz="1200" b="1">
                <a:solidFill>
                  <a:schemeClr val="tx1"/>
                </a:solidFill>
                <a:latin typeface="Arial Narrow" pitchFamily="34" charset="0"/>
              </a:rPr>
              <a:t>Destiny Module</a:t>
            </a:r>
          </a:p>
        </p:txBody>
      </p:sp>
      <p:sp>
        <p:nvSpPr>
          <p:cNvPr id="18444" name="Rectangle 20"/>
          <p:cNvSpPr>
            <a:spLocks noChangeArrowheads="1"/>
          </p:cNvSpPr>
          <p:nvPr/>
        </p:nvSpPr>
        <p:spPr bwMode="auto">
          <a:xfrm>
            <a:off x="7577138" y="5608638"/>
            <a:ext cx="15668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4763" algn="ctr">
              <a:buClr>
                <a:srgbClr val="F68B00"/>
              </a:buClr>
              <a:buSzPct val="80000"/>
            </a:pPr>
            <a:r>
              <a:rPr lang="en-US" sz="1200" b="1">
                <a:solidFill>
                  <a:schemeClr val="tx1"/>
                </a:solidFill>
                <a:latin typeface="Arial Narrow" pitchFamily="34" charset="0"/>
              </a:rPr>
              <a:t>Destiny Laboratory</a:t>
            </a:r>
          </a:p>
        </p:txBody>
      </p:sp>
      <p:sp>
        <p:nvSpPr>
          <p:cNvPr id="18445" name="Content Placeholder 2"/>
          <p:cNvSpPr>
            <a:spLocks noGrp="1"/>
          </p:cNvSpPr>
          <p:nvPr>
            <p:ph idx="1"/>
          </p:nvPr>
        </p:nvSpPr>
        <p:spPr>
          <a:xfrm>
            <a:off x="203200" y="1298575"/>
            <a:ext cx="8451850" cy="2716213"/>
          </a:xfrm>
        </p:spPr>
        <p:txBody>
          <a:bodyPr/>
          <a:lstStyle/>
          <a:p>
            <a:pPr marL="61913" indent="-174625">
              <a:spcAft>
                <a:spcPts val="1200"/>
              </a:spcAft>
              <a:buFont typeface="Arial" pitchFamily="34" charset="0"/>
              <a:buNone/>
            </a:pPr>
            <a:r>
              <a:rPr lang="en-US" sz="2000" b="1" smtClean="0">
                <a:solidFill>
                  <a:srgbClr val="F78D0F"/>
                </a:solidFill>
                <a:ea typeface="ＭＳ Ｐゴシック" pitchFamily="34" charset="-128"/>
                <a:cs typeface="Arial" pitchFamily="34" charset="0"/>
              </a:rPr>
              <a:t>Supporting Scientific Research in Space</a:t>
            </a:r>
          </a:p>
          <a:p>
            <a:pPr marL="406400" lvl="1" indent="-174625">
              <a:spcAft>
                <a:spcPts val="1200"/>
              </a:spcAft>
            </a:pPr>
            <a:r>
              <a:rPr lang="en-US" sz="2000" smtClean="0">
                <a:latin typeface="Arial Narrow" pitchFamily="34" charset="0"/>
                <a:ea typeface="ＭＳ Ｐゴシック" pitchFamily="34" charset="-128"/>
              </a:rPr>
              <a:t>Manage science operations around the clock</a:t>
            </a:r>
          </a:p>
          <a:p>
            <a:pPr marL="406400" lvl="1" indent="-174625">
              <a:spcAft>
                <a:spcPts val="1200"/>
              </a:spcAft>
            </a:pPr>
            <a:r>
              <a:rPr lang="en-US" sz="2000" smtClean="0">
                <a:latin typeface="Arial Narrow" pitchFamily="34" charset="0"/>
                <a:ea typeface="ＭＳ Ｐゴシック" pitchFamily="34" charset="-128"/>
              </a:rPr>
              <a:t>Window Observational Research Facility </a:t>
            </a:r>
          </a:p>
          <a:p>
            <a:pPr marL="406400" lvl="1" indent="-174625">
              <a:spcAft>
                <a:spcPts val="1200"/>
              </a:spcAft>
            </a:pPr>
            <a:r>
              <a:rPr lang="en-US" sz="2000" smtClean="0">
                <a:latin typeface="Arial Narrow" pitchFamily="34" charset="0"/>
                <a:ea typeface="ＭＳ Ｐゴシック" pitchFamily="34" charset="-128"/>
              </a:rPr>
              <a:t>Microgravity Science Glovebox</a:t>
            </a:r>
          </a:p>
          <a:p>
            <a:pPr marL="406400" lvl="1" indent="-174625">
              <a:spcAft>
                <a:spcPts val="1200"/>
              </a:spcAft>
            </a:pPr>
            <a:r>
              <a:rPr lang="en-US" sz="2000" smtClean="0">
                <a:latin typeface="Arial Narrow" pitchFamily="34" charset="0"/>
                <a:ea typeface="ＭＳ Ｐゴシック" pitchFamily="34" charset="-128"/>
              </a:rPr>
              <a:t>Materials Science Research Rack</a:t>
            </a:r>
          </a:p>
        </p:txBody>
      </p:sp>
      <p:grpSp>
        <p:nvGrpSpPr>
          <p:cNvPr id="18446" name="Group 27"/>
          <p:cNvGrpSpPr>
            <a:grpSpLocks/>
          </p:cNvGrpSpPr>
          <p:nvPr/>
        </p:nvGrpSpPr>
        <p:grpSpPr bwMode="auto">
          <a:xfrm>
            <a:off x="-3175" y="4297363"/>
            <a:ext cx="9144000" cy="1290637"/>
            <a:chOff x="182456" y="5333619"/>
            <a:chExt cx="9144000" cy="1133856"/>
          </a:xfrm>
        </p:grpSpPr>
        <p:sp>
          <p:nvSpPr>
            <p:cNvPr id="34" name="Rectangle 33"/>
            <p:cNvSpPr/>
            <p:nvPr/>
          </p:nvSpPr>
          <p:spPr bwMode="auto">
            <a:xfrm>
              <a:off x="190394" y="5333619"/>
              <a:ext cx="9128125"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grpSp>
          <p:nvGrpSpPr>
            <p:cNvPr id="18454" name="Group 29"/>
            <p:cNvGrpSpPr>
              <a:grpSpLocks/>
            </p:cNvGrpSpPr>
            <p:nvPr/>
          </p:nvGrpSpPr>
          <p:grpSpPr bwMode="auto">
            <a:xfrm>
              <a:off x="182456" y="5333619"/>
              <a:ext cx="9144000" cy="66675"/>
              <a:chOff x="152400" y="5895975"/>
              <a:chExt cx="9144000" cy="66675"/>
            </a:xfrm>
          </p:grpSpPr>
          <p:cxnSp>
            <p:nvCxnSpPr>
              <p:cNvPr id="40" name="Straight Connector 39"/>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bwMode="auto">
              <a:xfrm>
                <a:off x="152400" y="5925262"/>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18455" name="Group 30"/>
            <p:cNvGrpSpPr>
              <a:grpSpLocks/>
            </p:cNvGrpSpPr>
            <p:nvPr/>
          </p:nvGrpSpPr>
          <p:grpSpPr bwMode="auto">
            <a:xfrm>
              <a:off x="182456" y="6400800"/>
              <a:ext cx="9144000" cy="66675"/>
              <a:chOff x="152400" y="5895975"/>
              <a:chExt cx="9144000" cy="66675"/>
            </a:xfrm>
          </p:grpSpPr>
          <p:cxnSp>
            <p:nvCxnSpPr>
              <p:cNvPr id="37" name="Straight Connector 36"/>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bwMode="auto">
              <a:xfrm>
                <a:off x="152400" y="5924995"/>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12302" name="Picture 12" descr="ISS POC-compressed"/>
          <p:cNvPicPr preferRelativeResize="0">
            <a:picLocks noChangeArrowheads="1"/>
          </p:cNvPicPr>
          <p:nvPr/>
        </p:nvPicPr>
        <p:blipFill>
          <a:blip r:embed="rId4"/>
          <a:srcRect/>
          <a:stretch>
            <a:fillRect/>
          </a:stretch>
        </p:blipFill>
        <p:spPr bwMode="auto">
          <a:xfrm>
            <a:off x="23813" y="4414838"/>
            <a:ext cx="1422400" cy="1096962"/>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pic>
        <p:nvPicPr>
          <p:cNvPr id="12303" name="Picture 29" descr="http://www.nasa.gov/images/content/183505main_WORF1.jpg"/>
          <p:cNvPicPr preferRelativeResize="0">
            <a:picLocks noChangeArrowheads="1"/>
          </p:cNvPicPr>
          <p:nvPr/>
        </p:nvPicPr>
        <p:blipFill>
          <a:blip r:embed="rId5"/>
          <a:srcRect/>
          <a:stretch>
            <a:fillRect/>
          </a:stretch>
        </p:blipFill>
        <p:spPr bwMode="auto">
          <a:xfrm>
            <a:off x="1560513" y="4414838"/>
            <a:ext cx="1422400" cy="1096962"/>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pic>
        <p:nvPicPr>
          <p:cNvPr id="12304" name="Picture 14" descr="http://scipoc.msfc.nasa.gov/photos/P0000063_m.jpg"/>
          <p:cNvPicPr preferRelativeResize="0">
            <a:picLocks noChangeArrowheads="1"/>
          </p:cNvPicPr>
          <p:nvPr/>
        </p:nvPicPr>
        <p:blipFill>
          <a:blip r:embed="rId6"/>
          <a:srcRect/>
          <a:stretch>
            <a:fillRect/>
          </a:stretch>
        </p:blipFill>
        <p:spPr bwMode="auto">
          <a:xfrm>
            <a:off x="3097213" y="4414838"/>
            <a:ext cx="1422400" cy="1096962"/>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pic>
        <p:nvPicPr>
          <p:cNvPr id="12305" name="Picture 19" descr="https://portal.nasa.gov/sites/msfc_osac/comm_corner/Marshall%20Photo%20of%20the%20Week/_w/nasaNAS-58384-162228_jpg.jpg">
            <a:hlinkClick r:id="rId7"/>
          </p:cNvPr>
          <p:cNvPicPr preferRelativeResize="0">
            <a:picLocks noChangeArrowheads="1"/>
          </p:cNvPicPr>
          <p:nvPr/>
        </p:nvPicPr>
        <p:blipFill>
          <a:blip r:embed="rId8"/>
          <a:srcRect/>
          <a:stretch>
            <a:fillRect/>
          </a:stretch>
        </p:blipFill>
        <p:spPr bwMode="auto">
          <a:xfrm>
            <a:off x="6170613" y="4414838"/>
            <a:ext cx="1422400" cy="1096962"/>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pic>
        <p:nvPicPr>
          <p:cNvPr id="12306" name="Picture 27" descr="http://www.nasa.gov/images/content/183483main_MSRR-11.jpg"/>
          <p:cNvPicPr preferRelativeResize="0">
            <a:picLocks noChangeArrowheads="1"/>
          </p:cNvPicPr>
          <p:nvPr/>
        </p:nvPicPr>
        <p:blipFill>
          <a:blip r:embed="rId9"/>
          <a:srcRect/>
          <a:stretch>
            <a:fillRect/>
          </a:stretch>
        </p:blipFill>
        <p:spPr bwMode="auto">
          <a:xfrm>
            <a:off x="4633913" y="4414838"/>
            <a:ext cx="1423987" cy="1096962"/>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pic>
        <p:nvPicPr>
          <p:cNvPr id="12308" name="Picture 41" descr="Destiny Lab being delivered to Station"/>
          <p:cNvPicPr>
            <a:picLocks noChangeAspect="1" noChangeArrowheads="1"/>
          </p:cNvPicPr>
          <p:nvPr/>
        </p:nvPicPr>
        <p:blipFill>
          <a:blip r:embed="rId10"/>
          <a:srcRect/>
          <a:stretch>
            <a:fillRect/>
          </a:stretch>
        </p:blipFill>
        <p:spPr bwMode="auto">
          <a:xfrm>
            <a:off x="7707313" y="4414838"/>
            <a:ext cx="1400175" cy="1096962"/>
          </a:xfrm>
          <a:prstGeom prst="rect">
            <a:avLst/>
          </a:prstGeom>
          <a:ln>
            <a:solidFill>
              <a:schemeClr val="bg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06336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338" y="2960688"/>
            <a:ext cx="7772400" cy="1362075"/>
          </a:xfrm>
        </p:spPr>
        <p:txBody>
          <a:bodyPr/>
          <a:lstStyle/>
          <a:p>
            <a:pPr>
              <a:defRPr/>
            </a:pPr>
            <a:r>
              <a:rPr lang="en-US" sz="2800" b="0" cap="none" dirty="0">
                <a:solidFill>
                  <a:schemeClr val="accent2">
                    <a:lumMod val="75000"/>
                  </a:schemeClr>
                </a:solidFill>
                <a:cs typeface="Arial" pitchFamily="34" charset="0"/>
              </a:rPr>
              <a:t>We advance space </a:t>
            </a:r>
            <a:r>
              <a:rPr lang="en-US" sz="2800" b="0" cap="none" dirty="0" smtClean="0">
                <a:solidFill>
                  <a:schemeClr val="accent2">
                    <a:lumMod val="75000"/>
                  </a:schemeClr>
                </a:solidFill>
                <a:cs typeface="Arial" pitchFamily="34" charset="0"/>
              </a:rPr>
              <a:t>technologies and expand </a:t>
            </a:r>
            <a:r>
              <a:rPr lang="en-US" sz="2800" b="0" cap="none" dirty="0">
                <a:solidFill>
                  <a:schemeClr val="accent2">
                    <a:lumMod val="75000"/>
                  </a:schemeClr>
                </a:solidFill>
                <a:cs typeface="Arial" pitchFamily="34" charset="0"/>
              </a:rPr>
              <a:t>our </a:t>
            </a:r>
            <a:r>
              <a:rPr lang="en-US" sz="2800" b="0" cap="none" dirty="0" smtClean="0">
                <a:solidFill>
                  <a:schemeClr val="accent2">
                    <a:lumMod val="75000"/>
                  </a:schemeClr>
                </a:solidFill>
                <a:cs typeface="Arial" pitchFamily="34" charset="0"/>
              </a:rPr>
              <a:t>knowledge of the universe. </a:t>
            </a:r>
          </a:p>
        </p:txBody>
      </p:sp>
      <p:sp>
        <p:nvSpPr>
          <p:cNvPr id="5" name="Text Placeholder 4"/>
          <p:cNvSpPr>
            <a:spLocks noGrp="1"/>
          </p:cNvSpPr>
          <p:nvPr>
            <p:ph type="body" idx="1"/>
          </p:nvPr>
        </p:nvSpPr>
        <p:spPr>
          <a:xfrm>
            <a:off x="668338" y="4999038"/>
            <a:ext cx="7772400" cy="608012"/>
          </a:xfrm>
        </p:spPr>
        <p:txBody>
          <a:bodyPr/>
          <a:lstStyle/>
          <a:p>
            <a:pPr>
              <a:buFont typeface="Arial" charset="0"/>
              <a:buNone/>
              <a:defRPr/>
            </a:pPr>
            <a:r>
              <a:rPr lang="en-US" sz="2800" b="1" dirty="0" smtClean="0"/>
              <a:t>Understanding Our World and Beyond</a:t>
            </a:r>
            <a:endParaRPr lang="en-US" sz="2800" b="1" dirty="0"/>
          </a:p>
        </p:txBody>
      </p:sp>
    </p:spTree>
    <p:extLst>
      <p:ext uri="{BB962C8B-B14F-4D97-AF65-F5344CB8AC3E}">
        <p14:creationId xmlns:p14="http://schemas.microsoft.com/office/powerpoint/2010/main" val="378196285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D:\Documents and Settings\ayelle\Desktop\-Images\Nebula Sky\nebulas sky.jpg"/>
          <p:cNvPicPr>
            <a:picLocks noChangeArrowheads="1"/>
          </p:cNvPicPr>
          <p:nvPr/>
        </p:nvPicPr>
        <p:blipFill>
          <a:blip r:embed="rId2">
            <a:extLst>
              <a:ext uri="{28A0092B-C50C-407E-A947-70E740481C1C}">
                <a14:useLocalDpi xmlns:a14="http://schemas.microsoft.com/office/drawing/2010/main" val="0"/>
              </a:ext>
            </a:extLst>
          </a:blip>
          <a:srcRect b="7722"/>
          <a:stretch>
            <a:fillRect/>
          </a:stretch>
        </p:blipFill>
        <p:spPr bwMode="auto">
          <a:xfrm>
            <a:off x="0" y="968375"/>
            <a:ext cx="91440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p:cNvSpPr>
          <p:nvPr>
            <p:ph type="title"/>
          </p:nvPr>
        </p:nvSpPr>
        <p:spPr/>
        <p:txBody>
          <a:bodyPr/>
          <a:lstStyle/>
          <a:p>
            <a:r>
              <a:rPr lang="en-US" dirty="0" smtClean="0">
                <a:ea typeface="ＭＳ Ｐゴシック" pitchFamily="34" charset="-128"/>
              </a:rPr>
              <a:t>CM at NASA</a:t>
            </a:r>
          </a:p>
        </p:txBody>
      </p:sp>
      <p:sp>
        <p:nvSpPr>
          <p:cNvPr id="61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02C55A2B-E006-49A1-AC79-80F1894AAFE9}" type="slidenum">
              <a:rPr lang="en-US" sz="700" smtClean="0">
                <a:solidFill>
                  <a:srgbClr val="C0C0C0"/>
                </a:solidFill>
              </a:rPr>
              <a:pPr/>
              <a:t>2</a:t>
            </a:fld>
            <a:endParaRPr lang="en-US" sz="700" smtClean="0">
              <a:solidFill>
                <a:srgbClr val="C0C0C0"/>
              </a:solidFill>
            </a:endParaRPr>
          </a:p>
        </p:txBody>
      </p:sp>
      <p:sp>
        <p:nvSpPr>
          <p:cNvPr id="6151" name="Content Placeholder 2"/>
          <p:cNvSpPr txBox="1">
            <a:spLocks/>
          </p:cNvSpPr>
          <p:nvPr/>
        </p:nvSpPr>
        <p:spPr bwMode="auto">
          <a:xfrm>
            <a:off x="838200" y="1295400"/>
            <a:ext cx="70135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3838" indent="-223838">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marL="342900" indent="-342900">
              <a:spcAft>
                <a:spcPts val="600"/>
              </a:spcAft>
              <a:buClr>
                <a:srgbClr val="F68B00"/>
              </a:buClr>
              <a:buSzPct val="80000"/>
              <a:buFont typeface="Arial"/>
              <a:buChar char="•"/>
            </a:pPr>
            <a:r>
              <a:rPr lang="en-US" sz="2400" b="1" dirty="0" smtClean="0">
                <a:solidFill>
                  <a:schemeClr val="tx1"/>
                </a:solidFill>
                <a:latin typeface="Arial Narrow" pitchFamily="34" charset="0"/>
                <a:cs typeface="Arial" pitchFamily="34" charset="0"/>
              </a:rPr>
              <a:t>NASA programs are characterized by complexity, harsh environments and the fact that we usually have one chance to get it right</a:t>
            </a:r>
            <a:endParaRPr lang="en-US" sz="2400" dirty="0">
              <a:solidFill>
                <a:schemeClr val="tx1"/>
              </a:solidFill>
              <a:latin typeface="Arial Narrow" pitchFamily="34" charset="0"/>
              <a:cs typeface="Arial" pitchFamily="34" charset="0"/>
            </a:endParaRPr>
          </a:p>
          <a:p>
            <a:pPr marL="342900" indent="-342900">
              <a:spcAft>
                <a:spcPts val="600"/>
              </a:spcAft>
              <a:buClr>
                <a:srgbClr val="F68B00"/>
              </a:buClr>
              <a:buSzPct val="80000"/>
              <a:buFont typeface="Arial"/>
              <a:buChar char="•"/>
            </a:pPr>
            <a:r>
              <a:rPr lang="en-US" sz="2400" dirty="0" smtClean="0">
                <a:solidFill>
                  <a:schemeClr val="tx1"/>
                </a:solidFill>
                <a:latin typeface="Arial Narrow" pitchFamily="34" charset="0"/>
                <a:cs typeface="Arial" pitchFamily="34" charset="0"/>
              </a:rPr>
              <a:t>Programs last decades and need to accept new hardware and technology as it is developed</a:t>
            </a:r>
          </a:p>
          <a:p>
            <a:pPr marL="342900" indent="-342900">
              <a:spcAft>
                <a:spcPts val="600"/>
              </a:spcAft>
              <a:buClr>
                <a:srgbClr val="F68B00"/>
              </a:buClr>
              <a:buSzPct val="80000"/>
              <a:buFont typeface="Arial"/>
              <a:buChar char="•"/>
            </a:pPr>
            <a:r>
              <a:rPr lang="en-US" sz="2400" dirty="0" smtClean="0">
                <a:solidFill>
                  <a:schemeClr val="tx1"/>
                </a:solidFill>
                <a:latin typeface="Arial Narrow" pitchFamily="34" charset="0"/>
                <a:cs typeface="Arial" pitchFamily="34" charset="0"/>
              </a:rPr>
              <a:t>We have multiple suppliers and international partners</a:t>
            </a:r>
          </a:p>
          <a:p>
            <a:pPr marL="342900" indent="-342900">
              <a:spcAft>
                <a:spcPts val="600"/>
              </a:spcAft>
              <a:buClr>
                <a:srgbClr val="F68B00"/>
              </a:buClr>
              <a:buSzPct val="80000"/>
              <a:buFont typeface="Arial"/>
              <a:buChar char="•"/>
            </a:pPr>
            <a:r>
              <a:rPr lang="en-US" sz="2400" dirty="0" smtClean="0">
                <a:solidFill>
                  <a:schemeClr val="tx1"/>
                </a:solidFill>
                <a:latin typeface="Arial Narrow" pitchFamily="34" charset="0"/>
                <a:cs typeface="Arial" pitchFamily="34" charset="0"/>
              </a:rPr>
              <a:t>Our challenges are many, our costs are high and our failures are highly visible</a:t>
            </a:r>
          </a:p>
          <a:p>
            <a:pPr marL="342900" indent="-342900">
              <a:spcAft>
                <a:spcPts val="600"/>
              </a:spcAft>
              <a:buClr>
                <a:srgbClr val="F68B00"/>
              </a:buClr>
              <a:buSzPct val="80000"/>
              <a:buFont typeface="Arial"/>
              <a:buChar char="•"/>
            </a:pPr>
            <a:r>
              <a:rPr lang="en-US" sz="2400" dirty="0" smtClean="0">
                <a:solidFill>
                  <a:schemeClr val="tx1"/>
                </a:solidFill>
                <a:latin typeface="Arial Narrow" pitchFamily="34" charset="0"/>
                <a:cs typeface="Arial" pitchFamily="34" charset="0"/>
              </a:rPr>
              <a:t>CM systems need to be scalable, adaptable to new technology and span the life cycle of the program (30+ years)</a:t>
            </a:r>
          </a:p>
        </p:txBody>
      </p:sp>
    </p:spTree>
    <p:extLst>
      <p:ext uri="{BB962C8B-B14F-4D97-AF65-F5344CB8AC3E}">
        <p14:creationId xmlns:p14="http://schemas.microsoft.com/office/powerpoint/2010/main" val="15570445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41313" y="15875"/>
            <a:ext cx="8453437" cy="836613"/>
          </a:xfrm>
        </p:spPr>
        <p:txBody>
          <a:bodyPr/>
          <a:lstStyle/>
          <a:p>
            <a:pPr eaLnBrk="1" hangingPunct="1"/>
            <a:r>
              <a:rPr lang="en-US" dirty="0" smtClean="0">
                <a:ea typeface="ＭＳ Ｐゴシック" pitchFamily="34" charset="-128"/>
              </a:rPr>
              <a:t>Understanding Our World and Beyond</a:t>
            </a:r>
          </a:p>
        </p:txBody>
      </p:sp>
      <p:sp>
        <p:nvSpPr>
          <p:cNvPr id="20483" name="Content Placeholder 2"/>
          <p:cNvSpPr>
            <a:spLocks noGrp="1"/>
          </p:cNvSpPr>
          <p:nvPr>
            <p:ph sz="quarter" idx="12"/>
          </p:nvPr>
        </p:nvSpPr>
        <p:spPr>
          <a:xfrm>
            <a:off x="249238" y="6140450"/>
            <a:ext cx="8669337" cy="641350"/>
          </a:xfrm>
        </p:spPr>
        <p:txBody>
          <a:bodyPr/>
          <a:lstStyle/>
          <a:p>
            <a:pPr eaLnBrk="1" hangingPunct="1"/>
            <a:r>
              <a:rPr lang="en-US" sz="2400" dirty="0" smtClean="0">
                <a:ea typeface="ＭＳ Ｐゴシック" pitchFamily="34" charset="-128"/>
              </a:rPr>
              <a:t>Marshall is expanding knowledge </a:t>
            </a:r>
            <a:br>
              <a:rPr lang="en-US" sz="2400" dirty="0" smtClean="0">
                <a:ea typeface="ＭＳ Ｐゴシック" pitchFamily="34" charset="-128"/>
              </a:rPr>
            </a:br>
            <a:r>
              <a:rPr lang="en-US" sz="2400" dirty="0" smtClean="0">
                <a:ea typeface="ＭＳ Ｐゴシック" pitchFamily="34" charset="-128"/>
              </a:rPr>
              <a:t>of our world and beyond. </a:t>
            </a:r>
          </a:p>
        </p:txBody>
      </p:sp>
      <p:sp>
        <p:nvSpPr>
          <p:cNvPr id="20484"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36571370-4325-4029-87E6-23BBB8C4E066}" type="slidenum">
              <a:rPr lang="en-US" sz="700" smtClean="0">
                <a:solidFill>
                  <a:srgbClr val="C0C0C0"/>
                </a:solidFill>
              </a:rPr>
              <a:pPr/>
              <a:t>20</a:t>
            </a:fld>
            <a:endParaRPr lang="en-US" sz="700" dirty="0" smtClean="0">
              <a:solidFill>
                <a:srgbClr val="C0C0C0"/>
              </a:solidFill>
            </a:endParaRPr>
          </a:p>
        </p:txBody>
      </p:sp>
      <p:sp>
        <p:nvSpPr>
          <p:cNvPr id="20485" name="Slide Number Placeholder 3"/>
          <p:cNvSpPr txBox="1">
            <a:spLocks/>
          </p:cNvSpPr>
          <p:nvPr/>
        </p:nvSpPr>
        <p:spPr bwMode="auto">
          <a:xfrm>
            <a:off x="8607425" y="6457950"/>
            <a:ext cx="293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r"/>
            <a:fld id="{855EE671-1CFF-413E-BCA6-5E89A2ABE502}" type="slidenum">
              <a:rPr lang="en-US" sz="700">
                <a:solidFill>
                  <a:srgbClr val="C0C0C0"/>
                </a:solidFill>
                <a:cs typeface="Arial" pitchFamily="34" charset="0"/>
              </a:rPr>
              <a:pPr algn="r"/>
              <a:t>20</a:t>
            </a:fld>
            <a:endParaRPr lang="en-US" sz="700" dirty="0">
              <a:solidFill>
                <a:srgbClr val="C0C0C0"/>
              </a:solidFill>
              <a:cs typeface="Arial" pitchFamily="34" charset="0"/>
            </a:endParaRPr>
          </a:p>
        </p:txBody>
      </p:sp>
      <p:sp>
        <p:nvSpPr>
          <p:cNvPr id="20486" name="Text Box 11"/>
          <p:cNvSpPr txBox="1">
            <a:spLocks noChangeArrowheads="1"/>
          </p:cNvSpPr>
          <p:nvPr/>
        </p:nvSpPr>
        <p:spPr bwMode="auto">
          <a:xfrm>
            <a:off x="0" y="5465763"/>
            <a:ext cx="1536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a:solidFill>
                  <a:prstClr val="white"/>
                </a:solidFill>
                <a:latin typeface="Arial Narrow" pitchFamily="34" charset="0"/>
              </a:rPr>
              <a:t>Weather &amp; Climate Monitoring</a:t>
            </a:r>
          </a:p>
        </p:txBody>
      </p:sp>
      <p:sp>
        <p:nvSpPr>
          <p:cNvPr id="20487" name="Text Box 14"/>
          <p:cNvSpPr txBox="1">
            <a:spLocks noChangeArrowheads="1"/>
          </p:cNvSpPr>
          <p:nvPr/>
        </p:nvSpPr>
        <p:spPr bwMode="auto">
          <a:xfrm>
            <a:off x="1528763" y="5465763"/>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a:solidFill>
                  <a:prstClr val="white"/>
                </a:solidFill>
                <a:latin typeface="Arial Narrow" pitchFamily="34" charset="0"/>
              </a:rPr>
              <a:t>SERVIR</a:t>
            </a:r>
          </a:p>
        </p:txBody>
      </p:sp>
      <p:sp>
        <p:nvSpPr>
          <p:cNvPr id="20488" name="Text Box 14"/>
          <p:cNvSpPr txBox="1">
            <a:spLocks noChangeArrowheads="1"/>
          </p:cNvSpPr>
          <p:nvPr/>
        </p:nvSpPr>
        <p:spPr bwMode="auto">
          <a:xfrm>
            <a:off x="4540250" y="5465763"/>
            <a:ext cx="1371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smtClean="0">
                <a:solidFill>
                  <a:prstClr val="white"/>
                </a:solidFill>
                <a:latin typeface="Arial Narrow" pitchFamily="34" charset="0"/>
              </a:rPr>
              <a:t>Discovery &amp;</a:t>
            </a:r>
            <a:endParaRPr lang="en-US" sz="1400" b="1" dirty="0">
              <a:solidFill>
                <a:prstClr val="white"/>
              </a:solidFill>
              <a:latin typeface="Arial Narrow" pitchFamily="34" charset="0"/>
            </a:endParaRPr>
          </a:p>
          <a:p>
            <a:pPr algn="ctr"/>
            <a:r>
              <a:rPr lang="en-US" sz="1400" b="1" dirty="0">
                <a:solidFill>
                  <a:prstClr val="white"/>
                </a:solidFill>
                <a:latin typeface="Arial Narrow" pitchFamily="34" charset="0"/>
              </a:rPr>
              <a:t>New Frontiers</a:t>
            </a:r>
          </a:p>
        </p:txBody>
      </p:sp>
      <p:sp>
        <p:nvSpPr>
          <p:cNvPr id="20489" name="Text Box 16"/>
          <p:cNvSpPr txBox="1">
            <a:spLocks noChangeArrowheads="1"/>
          </p:cNvSpPr>
          <p:nvPr/>
        </p:nvSpPr>
        <p:spPr bwMode="auto">
          <a:xfrm>
            <a:off x="7578725" y="5465763"/>
            <a:ext cx="1371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a:solidFill>
                  <a:prstClr val="white"/>
                </a:solidFill>
                <a:latin typeface="Arial Narrow" pitchFamily="34" charset="0"/>
              </a:rPr>
              <a:t>James Webb Space Telescope</a:t>
            </a:r>
          </a:p>
        </p:txBody>
      </p:sp>
      <p:pic>
        <p:nvPicPr>
          <p:cNvPr id="9250" name="Picture 34" descr="http://eoimages.gsfc.nasa.gov/images/imagerecords/57000/57723/globe_west_20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4" t="5226" r="4577" b="4924"/>
          <a:stretch/>
        </p:blipFill>
        <p:spPr bwMode="auto">
          <a:xfrm>
            <a:off x="123825" y="1044575"/>
            <a:ext cx="3046682" cy="301752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254" name="Picture 38" descr="See Explanation.  Clicking on the picture will download&#10; the highest resolution version availabl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781" t="15005" r="97"/>
          <a:stretch/>
        </p:blipFill>
        <p:spPr bwMode="auto">
          <a:xfrm>
            <a:off x="5903757" y="1044575"/>
            <a:ext cx="2991006" cy="3017520"/>
          </a:xfrm>
          <a:prstGeom prst="ellipse">
            <a:avLst/>
          </a:prstGeom>
          <a:noFill/>
          <a:extLst>
            <a:ext uri="{909E8E84-426E-40dd-AFC4-6F175D3DCCD1}">
              <a14:hiddenFill xmlns:a14="http://schemas.microsoft.com/office/drawing/2010/main">
                <a:solidFill>
                  <a:srgbClr val="FFFFFF"/>
                </a:solidFill>
              </a14:hiddenFill>
            </a:ext>
          </a:extLst>
        </p:spPr>
      </p:pic>
      <p:sp>
        <p:nvSpPr>
          <p:cNvPr id="20492" name="Text Box 15"/>
          <p:cNvSpPr txBox="1">
            <a:spLocks noChangeArrowheads="1"/>
          </p:cNvSpPr>
          <p:nvPr/>
        </p:nvSpPr>
        <p:spPr bwMode="auto">
          <a:xfrm>
            <a:off x="6053138" y="5465763"/>
            <a:ext cx="1371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a:solidFill>
                  <a:prstClr val="white"/>
                </a:solidFill>
                <a:latin typeface="Arial Narrow" pitchFamily="34" charset="0"/>
              </a:rPr>
              <a:t>Chandra</a:t>
            </a:r>
          </a:p>
        </p:txBody>
      </p:sp>
      <p:pic>
        <p:nvPicPr>
          <p:cNvPr id="9252" name="Picture 36" descr="http://solarsystem.nasa.gov/multimedia/gallery/PIA0314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98" t="-1" r="1861" b="444"/>
          <a:stretch/>
        </p:blipFill>
        <p:spPr bwMode="auto">
          <a:xfrm>
            <a:off x="2994952" y="1044575"/>
            <a:ext cx="3038375" cy="3017520"/>
          </a:xfrm>
          <a:prstGeom prst="ellipse">
            <a:avLst/>
          </a:prstGeom>
          <a:noFill/>
          <a:extLst>
            <a:ext uri="{909E8E84-426E-40dd-AFC4-6F175D3DCCD1}">
              <a14:hiddenFill xmlns:a14="http://schemas.microsoft.com/office/drawing/2010/main">
                <a:solidFill>
                  <a:srgbClr val="FFFFFF"/>
                </a:solidFill>
              </a14:hiddenFill>
            </a:ext>
          </a:extLst>
        </p:spPr>
      </p:pic>
      <p:sp>
        <p:nvSpPr>
          <p:cNvPr id="20494" name="Text Box 13"/>
          <p:cNvSpPr txBox="1">
            <a:spLocks noChangeArrowheads="1"/>
          </p:cNvSpPr>
          <p:nvPr/>
        </p:nvSpPr>
        <p:spPr bwMode="auto">
          <a:xfrm>
            <a:off x="3048000" y="5465763"/>
            <a:ext cx="13716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lnSpc>
                <a:spcPct val="90000"/>
              </a:lnSpc>
            </a:pPr>
            <a:r>
              <a:rPr lang="en-US" sz="1400" b="1" dirty="0" smtClean="0">
                <a:solidFill>
                  <a:prstClr val="white"/>
                </a:solidFill>
                <a:latin typeface="Arial Narrow" pitchFamily="34" charset="0"/>
              </a:rPr>
              <a:t>SUMI Solar Capture</a:t>
            </a:r>
            <a:endParaRPr lang="en-US" sz="1400" b="1" dirty="0">
              <a:solidFill>
                <a:prstClr val="white"/>
              </a:solidFill>
              <a:latin typeface="Arial Narrow" pitchFamily="34" charset="0"/>
            </a:endParaRPr>
          </a:p>
        </p:txBody>
      </p:sp>
      <p:sp>
        <p:nvSpPr>
          <p:cNvPr id="8" name="Content Placeholder 7"/>
          <p:cNvSpPr txBox="1">
            <a:spLocks/>
          </p:cNvSpPr>
          <p:nvPr/>
        </p:nvSpPr>
        <p:spPr>
          <a:xfrm>
            <a:off x="123825" y="1044575"/>
            <a:ext cx="3016250" cy="3017838"/>
          </a:xfrm>
          <a:prstGeom prst="ellipse">
            <a:avLst/>
          </a:prstGeom>
          <a:solidFill>
            <a:schemeClr val="bg1">
              <a:alpha val="34902"/>
            </a:schemeClr>
          </a:solidFill>
        </p:spPr>
        <p:txBody>
          <a:bodyPr/>
          <a:lstStyle>
            <a:lvl1pPr marL="223838" indent="-223838" algn="l" rtl="0" eaLnBrk="0" fontAlgn="base" hangingPunct="0">
              <a:spcBef>
                <a:spcPct val="0"/>
              </a:spcBef>
              <a:spcAft>
                <a:spcPts val="600"/>
              </a:spcAft>
              <a:buClr>
                <a:srgbClr val="F68B00"/>
              </a:buClr>
              <a:buSzPct val="80000"/>
              <a:buFont typeface="Arial" pitchFamily="34" charset="0"/>
              <a:buChar char="•"/>
              <a:defRPr sz="2200">
                <a:solidFill>
                  <a:srgbClr val="EAEAEA"/>
                </a:solidFill>
                <a:latin typeface="Arial" pitchFamily="34" charset="0"/>
                <a:ea typeface="ＭＳ Ｐゴシック" pitchFamily="-108" charset="-128"/>
                <a:cs typeface="ＭＳ Ｐゴシック" charset="-128"/>
              </a:defRPr>
            </a:lvl1pPr>
            <a:lvl2pPr marL="568325" indent="-168275" algn="l" rtl="0" eaLnBrk="0" fontAlgn="base" hangingPunct="0">
              <a:spcBef>
                <a:spcPct val="0"/>
              </a:spcBef>
              <a:spcAft>
                <a:spcPts val="600"/>
              </a:spcAft>
              <a:buClr>
                <a:srgbClr val="F68B00"/>
              </a:buClr>
              <a:buFont typeface="Arial" pitchFamily="34" charset="0"/>
              <a:buChar char="•"/>
              <a:defRPr>
                <a:solidFill>
                  <a:srgbClr val="EAEAEA"/>
                </a:solidFill>
                <a:latin typeface="Arial" pitchFamily="34" charset="0"/>
                <a:ea typeface="ＭＳ Ｐゴシック" charset="-128"/>
                <a:cs typeface="Arial" pitchFamily="34" charset="0"/>
              </a:defRPr>
            </a:lvl2pPr>
            <a:lvl3pPr marL="1031875" indent="-168275" algn="l" rtl="0" eaLnBrk="0" fontAlgn="base" hangingPunct="0">
              <a:spcBef>
                <a:spcPct val="0"/>
              </a:spcBef>
              <a:spcAft>
                <a:spcPts val="600"/>
              </a:spcAft>
              <a:buClr>
                <a:srgbClr val="F68B00"/>
              </a:buClr>
              <a:buSzPct val="90000"/>
              <a:buFont typeface="Arial" pitchFamily="34" charset="0"/>
              <a:buChar char="•"/>
              <a:defRPr sz="1400">
                <a:solidFill>
                  <a:srgbClr val="EAEAEA"/>
                </a:solidFill>
                <a:latin typeface="Arial" pitchFamily="34" charset="0"/>
                <a:ea typeface="ＭＳ Ｐゴシック" charset="-128"/>
                <a:cs typeface="Arial" pitchFamily="34" charset="0"/>
              </a:defRPr>
            </a:lvl3pPr>
            <a:lvl4pPr marL="1539875" indent="-168275" algn="l" rtl="0" eaLnBrk="0" fontAlgn="base" hangingPunct="0">
              <a:spcBef>
                <a:spcPct val="0"/>
              </a:spcBef>
              <a:spcAft>
                <a:spcPts val="600"/>
              </a:spcAft>
              <a:buClr>
                <a:srgbClr val="F68B00"/>
              </a:buClr>
              <a:buFont typeface="Arial" pitchFamily="34" charset="0"/>
              <a:buChar char="•"/>
              <a:defRPr sz="1300">
                <a:solidFill>
                  <a:srgbClr val="EAEAEA"/>
                </a:solidFill>
                <a:latin typeface="Arial" pitchFamily="34" charset="0"/>
                <a:ea typeface="ＭＳ Ｐゴシック" charset="-128"/>
                <a:cs typeface="Arial" pitchFamily="34" charset="0"/>
              </a:defRPr>
            </a:lvl4pPr>
            <a:lvl5pPr marL="2055813" indent="-227013" algn="l" rtl="0" eaLnBrk="0" fontAlgn="base" hangingPunct="0">
              <a:spcBef>
                <a:spcPct val="0"/>
              </a:spcBef>
              <a:spcAft>
                <a:spcPts val="600"/>
              </a:spcAft>
              <a:buClr>
                <a:srgbClr val="F68B00"/>
              </a:buClr>
              <a:buFont typeface="Arial" pitchFamily="34" charset="0"/>
              <a:buChar char="•"/>
              <a:defRPr sz="1300">
                <a:solidFill>
                  <a:srgbClr val="EAEAEA"/>
                </a:solidFill>
                <a:latin typeface="Arial" pitchFamily="34" charset="0"/>
                <a:ea typeface="ＭＳ Ｐゴシック" charset="-128"/>
                <a:cs typeface="Arial" pitchFamily="34" charset="0"/>
              </a:defRPr>
            </a:lvl5pPr>
            <a:lvl6pPr marL="2467446"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6pPr>
            <a:lvl7pPr marL="2877737"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7pPr>
            <a:lvl8pPr marL="3288029"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8pPr>
            <a:lvl9pPr marL="3698320" indent="-227940" algn="l" defTabSz="914608" rtl="0" eaLnBrk="1" fontAlgn="base" hangingPunct="1">
              <a:lnSpc>
                <a:spcPts val="2602"/>
              </a:lnSpc>
              <a:spcBef>
                <a:spcPct val="0"/>
              </a:spcBef>
              <a:spcAft>
                <a:spcPts val="595"/>
              </a:spcAft>
              <a:defRPr sz="1300">
                <a:solidFill>
                  <a:srgbClr val="666666"/>
                </a:solidFill>
                <a:latin typeface="+mn-lt"/>
                <a:ea typeface="ＭＳ Ｐゴシック" pitchFamily="-108" charset="-128"/>
              </a:defRPr>
            </a:lvl9pPr>
          </a:lstStyle>
          <a:p>
            <a:pPr marL="0" indent="0" algn="ctr">
              <a:spcAft>
                <a:spcPts val="1200"/>
              </a:spcAft>
              <a:buFont typeface="Arial" pitchFamily="34" charset="0"/>
              <a:buNone/>
              <a:defRPr/>
            </a:pPr>
            <a:endParaRPr lang="en-US" sz="1800" b="1" dirty="0" smtClean="0">
              <a:solidFill>
                <a:srgbClr val="F0B037"/>
              </a:solidFill>
              <a:ea typeface="ＭＳ Ｐゴシック" charset="-128"/>
              <a:cs typeface="+mn-cs"/>
            </a:endParaRPr>
          </a:p>
          <a:p>
            <a:pPr marL="0" indent="0" algn="ctr">
              <a:spcAft>
                <a:spcPts val="1200"/>
              </a:spcAft>
              <a:buFont typeface="Arial" pitchFamily="34" charset="0"/>
              <a:buNone/>
              <a:defRPr/>
            </a:pPr>
            <a:r>
              <a:rPr lang="en-US" sz="2400" b="1" dirty="0" smtClean="0">
                <a:solidFill>
                  <a:srgbClr val="F0B037"/>
                </a:solidFill>
                <a:ea typeface="ＭＳ Ｐゴシック" charset="-128"/>
                <a:cs typeface="+mn-cs"/>
              </a:rPr>
              <a:t>Observing </a:t>
            </a:r>
          </a:p>
          <a:p>
            <a:pPr marL="0" indent="0" algn="ctr">
              <a:spcAft>
                <a:spcPts val="1200"/>
              </a:spcAft>
              <a:buFont typeface="Arial" pitchFamily="34" charset="0"/>
              <a:buNone/>
              <a:defRPr/>
            </a:pPr>
            <a:r>
              <a:rPr lang="en-US" sz="2400" b="1" dirty="0" smtClean="0">
                <a:solidFill>
                  <a:srgbClr val="F0B037"/>
                </a:solidFill>
                <a:ea typeface="ＭＳ Ｐゴシック" charset="-128"/>
                <a:cs typeface="+mn-cs"/>
              </a:rPr>
              <a:t>Earth</a:t>
            </a:r>
            <a:endParaRPr lang="en-US" sz="2400" b="1" dirty="0">
              <a:solidFill>
                <a:srgbClr val="F0B037"/>
              </a:solidFill>
              <a:ea typeface="ＭＳ Ｐゴシック" charset="-128"/>
              <a:cs typeface="+mn-cs"/>
            </a:endParaRPr>
          </a:p>
        </p:txBody>
      </p:sp>
      <p:sp>
        <p:nvSpPr>
          <p:cNvPr id="20496" name="Rectangle 20"/>
          <p:cNvSpPr>
            <a:spLocks noChangeArrowheads="1"/>
          </p:cNvSpPr>
          <p:nvPr/>
        </p:nvSpPr>
        <p:spPr bwMode="auto">
          <a:xfrm>
            <a:off x="3001963" y="1044575"/>
            <a:ext cx="3016250" cy="3017838"/>
          </a:xfrm>
          <a:prstGeom prst="ellipse">
            <a:avLst/>
          </a:prstGeom>
          <a:solidFill>
            <a:srgbClr val="000000">
              <a:alpha val="3607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spcAft>
                <a:spcPts val="1200"/>
              </a:spcAft>
              <a:buClr>
                <a:srgbClr val="F68B00"/>
              </a:buClr>
              <a:buSzPct val="80000"/>
              <a:buFont typeface="Arial" pitchFamily="34" charset="0"/>
              <a:buNone/>
            </a:pPr>
            <a:endParaRPr lang="en-US" sz="2400" b="1" dirty="0">
              <a:solidFill>
                <a:srgbClr val="F0B037"/>
              </a:solidFill>
            </a:endParaRPr>
          </a:p>
          <a:p>
            <a:pPr algn="ctr">
              <a:spcAft>
                <a:spcPts val="1200"/>
              </a:spcAft>
              <a:buClr>
                <a:srgbClr val="F68B00"/>
              </a:buClr>
              <a:buSzPct val="80000"/>
              <a:buFont typeface="Arial" pitchFamily="34" charset="0"/>
              <a:buNone/>
            </a:pPr>
            <a:r>
              <a:rPr lang="en-US" sz="2400" b="1" dirty="0">
                <a:solidFill>
                  <a:srgbClr val="F0B037"/>
                </a:solidFill>
              </a:rPr>
              <a:t>Studying Our Solar System</a:t>
            </a:r>
          </a:p>
        </p:txBody>
      </p:sp>
      <p:sp>
        <p:nvSpPr>
          <p:cNvPr id="20497" name="Rectangle 37"/>
          <p:cNvSpPr>
            <a:spLocks noChangeArrowheads="1"/>
          </p:cNvSpPr>
          <p:nvPr/>
        </p:nvSpPr>
        <p:spPr bwMode="auto">
          <a:xfrm>
            <a:off x="5878513" y="1044575"/>
            <a:ext cx="3016250" cy="3017838"/>
          </a:xfrm>
          <a:prstGeom prst="ellipse">
            <a:avLst/>
          </a:prstGeom>
          <a:solidFill>
            <a:srgbClr val="000000">
              <a:alpha val="3411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spcAft>
                <a:spcPts val="1200"/>
              </a:spcAft>
              <a:buClr>
                <a:srgbClr val="F68B00"/>
              </a:buClr>
              <a:buSzPct val="80000"/>
              <a:buFont typeface="Arial" pitchFamily="34" charset="0"/>
              <a:buNone/>
            </a:pPr>
            <a:endParaRPr lang="en-US" sz="2400" b="1" dirty="0">
              <a:solidFill>
                <a:srgbClr val="F0B037"/>
              </a:solidFill>
            </a:endParaRPr>
          </a:p>
          <a:p>
            <a:pPr algn="ctr">
              <a:spcAft>
                <a:spcPts val="1200"/>
              </a:spcAft>
              <a:buClr>
                <a:srgbClr val="F68B00"/>
              </a:buClr>
              <a:buSzPct val="80000"/>
              <a:buFont typeface="Arial" pitchFamily="34" charset="0"/>
              <a:buNone/>
            </a:pPr>
            <a:r>
              <a:rPr lang="en-US" sz="2400" b="1" dirty="0">
                <a:solidFill>
                  <a:srgbClr val="F0B037"/>
                </a:solidFill>
              </a:rPr>
              <a:t>Exploring Our Universe</a:t>
            </a:r>
          </a:p>
        </p:txBody>
      </p:sp>
      <p:grpSp>
        <p:nvGrpSpPr>
          <p:cNvPr id="20498" name="Group 27"/>
          <p:cNvGrpSpPr>
            <a:grpSpLocks/>
          </p:cNvGrpSpPr>
          <p:nvPr/>
        </p:nvGrpSpPr>
        <p:grpSpPr bwMode="auto">
          <a:xfrm>
            <a:off x="0" y="4162425"/>
            <a:ext cx="9144000" cy="1290638"/>
            <a:chOff x="182456" y="5333619"/>
            <a:chExt cx="9144000" cy="1133856"/>
          </a:xfrm>
        </p:grpSpPr>
        <p:sp>
          <p:nvSpPr>
            <p:cNvPr id="29" name="Rectangle 28"/>
            <p:cNvSpPr/>
            <p:nvPr/>
          </p:nvSpPr>
          <p:spPr bwMode="auto">
            <a:xfrm>
              <a:off x="190394" y="5333619"/>
              <a:ext cx="9128125"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dirty="0">
                <a:solidFill>
                  <a:prstClr val="white"/>
                </a:solidFill>
                <a:latin typeface="55 Helvetica Roman" pitchFamily="1" charset="0"/>
                <a:ea typeface="ＭＳ Ｐゴシック" charset="-128"/>
              </a:endParaRPr>
            </a:p>
          </p:txBody>
        </p:sp>
        <p:grpSp>
          <p:nvGrpSpPr>
            <p:cNvPr id="20506" name="Group 29"/>
            <p:cNvGrpSpPr>
              <a:grpSpLocks/>
            </p:cNvGrpSpPr>
            <p:nvPr/>
          </p:nvGrpSpPr>
          <p:grpSpPr bwMode="auto">
            <a:xfrm>
              <a:off x="182456" y="5333619"/>
              <a:ext cx="9144000" cy="66675"/>
              <a:chOff x="152400" y="5895975"/>
              <a:chExt cx="9144000" cy="66675"/>
            </a:xfrm>
          </p:grpSpPr>
          <p:cxnSp>
            <p:nvCxnSpPr>
              <p:cNvPr id="35" name="Straight Connector 34"/>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bwMode="auto">
              <a:xfrm>
                <a:off x="152400" y="5925263"/>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20507" name="Group 30"/>
            <p:cNvGrpSpPr>
              <a:grpSpLocks/>
            </p:cNvGrpSpPr>
            <p:nvPr/>
          </p:nvGrpSpPr>
          <p:grpSpPr bwMode="auto">
            <a:xfrm>
              <a:off x="182456" y="6400800"/>
              <a:ext cx="9144000" cy="66675"/>
              <a:chOff x="152400" y="5895975"/>
              <a:chExt cx="9144000" cy="66675"/>
            </a:xfrm>
          </p:grpSpPr>
          <p:cxnSp>
            <p:nvCxnSpPr>
              <p:cNvPr id="32" name="Straight Connector 31"/>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bwMode="auto">
              <a:xfrm>
                <a:off x="152400" y="5924994"/>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9236" name="Picture 6" descr="http://www.nasa.gov/images/content/486079main_0600237_720x470.jpg"/>
          <p:cNvPicPr>
            <a:picLocks noChangeAspect="1" noChangeArrowheads="1"/>
          </p:cNvPicPr>
          <p:nvPr/>
        </p:nvPicPr>
        <p:blipFill>
          <a:blip r:embed="rId7"/>
          <a:srcRect/>
          <a:stretch>
            <a:fillRect/>
          </a:stretch>
        </p:blipFill>
        <p:spPr bwMode="auto">
          <a:xfrm>
            <a:off x="1554074" y="4265612"/>
            <a:ext cx="1400175" cy="1096963"/>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237" name="Picture 5" descr="http://farm3.static.flickr.com/2737/5856612624_ff97a34e28_b.jpg"/>
          <p:cNvPicPr>
            <a:picLocks noChangeAspect="1" noChangeArrowheads="1"/>
          </p:cNvPicPr>
          <p:nvPr/>
        </p:nvPicPr>
        <p:blipFill>
          <a:blip r:embed="rId8"/>
          <a:srcRect/>
          <a:stretch>
            <a:fillRect/>
          </a:stretch>
        </p:blipFill>
        <p:spPr bwMode="auto">
          <a:xfrm>
            <a:off x="7607300" y="4265612"/>
            <a:ext cx="1350963" cy="1096963"/>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240" name="Picture 39" descr="http://2.bp.blogspot.com/-Wvg9mvG3u9k/T7Od9HQ5Z5I/AAAAAAAAFpA/dSTHiWCHAzI/s1600/Chandra_X-ray_Observatory.jpg"/>
          <p:cNvPicPr>
            <a:picLocks noChangeArrowheads="1"/>
          </p:cNvPicPr>
          <p:nvPr/>
        </p:nvPicPr>
        <p:blipFill>
          <a:blip r:embed="rId9"/>
          <a:srcRect t="8072" r="8006" b="8701"/>
          <a:stretch>
            <a:fillRect/>
          </a:stretch>
        </p:blipFill>
        <p:spPr bwMode="auto">
          <a:xfrm>
            <a:off x="6084974" y="4265612"/>
            <a:ext cx="1427163" cy="1096963"/>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Juno artist's render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7804" y="4265453"/>
            <a:ext cx="1462009" cy="109728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1570"/>
          <a:stretch/>
        </p:blipFill>
        <p:spPr bwMode="auto">
          <a:xfrm>
            <a:off x="3049410" y="4265453"/>
            <a:ext cx="1383233" cy="109728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8"/>
          <p:cNvPicPr>
            <a:picLocks noChangeAspect="1" noChangeArrowheads="1"/>
          </p:cNvPicPr>
          <p:nvPr/>
        </p:nvPicPr>
        <p:blipFill>
          <a:blip r:embed="rId12"/>
          <a:srcRect/>
          <a:stretch>
            <a:fillRect/>
          </a:stretch>
        </p:blipFill>
        <p:spPr bwMode="auto">
          <a:xfrm>
            <a:off x="76200" y="4267200"/>
            <a:ext cx="1371600" cy="1098129"/>
          </a:xfrm>
          <a:prstGeom prst="rect">
            <a:avLst/>
          </a:prstGeom>
          <a:noFill/>
          <a:ln w="9525">
            <a:solidFill>
              <a:schemeClr val="bg1">
                <a:lumMod val="50000"/>
                <a:lumOff val="50000"/>
              </a:schemeClr>
            </a:solidFill>
            <a:miter lim="800000"/>
            <a:headEnd/>
            <a:tailEnd/>
          </a:ln>
        </p:spPr>
      </p:pic>
    </p:spTree>
    <p:extLst>
      <p:ext uri="{BB962C8B-B14F-4D97-AF65-F5344CB8AC3E}">
        <p14:creationId xmlns:p14="http://schemas.microsoft.com/office/powerpoint/2010/main" val="21671066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70"/>
          <p:cNvSpPr>
            <a:spLocks noGrp="1"/>
          </p:cNvSpPr>
          <p:nvPr>
            <p:ph type="title"/>
          </p:nvPr>
        </p:nvSpPr>
        <p:spPr>
          <a:xfrm>
            <a:off x="204788" y="136525"/>
            <a:ext cx="8677275" cy="635000"/>
          </a:xfrm>
        </p:spPr>
        <p:txBody>
          <a:bodyPr/>
          <a:lstStyle/>
          <a:p>
            <a:pPr eaLnBrk="1" hangingPunct="1">
              <a:spcAft>
                <a:spcPts val="4800"/>
              </a:spcAft>
            </a:pPr>
            <a:r>
              <a:rPr lang="en-US" sz="2400" smtClean="0">
                <a:ea typeface="ＭＳ Ｐゴシック" pitchFamily="34" charset="-128"/>
              </a:rPr>
              <a:t>Observing Earth</a:t>
            </a:r>
          </a:p>
        </p:txBody>
      </p:sp>
      <p:sp>
        <p:nvSpPr>
          <p:cNvPr id="21507" name="Content Placeholder 2"/>
          <p:cNvSpPr txBox="1">
            <a:spLocks/>
          </p:cNvSpPr>
          <p:nvPr/>
        </p:nvSpPr>
        <p:spPr bwMode="auto">
          <a:xfrm>
            <a:off x="301625" y="438150"/>
            <a:ext cx="46005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3838" indent="-223838">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eaLnBrk="1" hangingPunct="1">
              <a:spcAft>
                <a:spcPts val="4800"/>
              </a:spcAft>
              <a:buClr>
                <a:srgbClr val="F68B00"/>
              </a:buClr>
              <a:buSzPct val="80000"/>
              <a:buFont typeface="Arial" pitchFamily="34" charset="0"/>
              <a:buNone/>
            </a:pPr>
            <a:endParaRPr lang="en-US" sz="2400" b="1">
              <a:solidFill>
                <a:schemeClr val="tx1"/>
              </a:solidFill>
            </a:endParaRPr>
          </a:p>
        </p:txBody>
      </p:sp>
      <p:sp>
        <p:nvSpPr>
          <p:cNvPr id="15" name="AutoShape 2"/>
          <p:cNvSpPr>
            <a:spLocks noChangeArrowheads="1"/>
          </p:cNvSpPr>
          <p:nvPr/>
        </p:nvSpPr>
        <p:spPr bwMode="auto">
          <a:xfrm>
            <a:off x="3378200" y="1447800"/>
            <a:ext cx="5264150" cy="2652713"/>
          </a:xfrm>
          <a:prstGeom prst="rect">
            <a:avLst/>
          </a:prstGeom>
          <a:no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lstStyle/>
          <a:p>
            <a:pPr marL="285750" indent="-285750" eaLnBrk="1" hangingPunct="1">
              <a:spcAft>
                <a:spcPts val="1200"/>
              </a:spcAft>
              <a:buClr>
                <a:schemeClr val="accent2">
                  <a:lumMod val="75000"/>
                </a:schemeClr>
              </a:buClr>
              <a:buFont typeface="Arial" pitchFamily="34" charset="0"/>
              <a:buChar char="•"/>
              <a:defRPr/>
            </a:pPr>
            <a:r>
              <a:rPr lang="en-US" sz="2000" dirty="0">
                <a:latin typeface="Arial Narrow" pitchFamily="34" charset="0"/>
                <a:ea typeface="ＭＳ Ｐゴシック" charset="-128"/>
                <a:cs typeface="Arial" pitchFamily="34" charset="0"/>
              </a:rPr>
              <a:t>Understanding global climate system patterns</a:t>
            </a:r>
          </a:p>
          <a:p>
            <a:pPr marL="285750" indent="-285750" eaLnBrk="1" hangingPunct="1">
              <a:spcAft>
                <a:spcPts val="1200"/>
              </a:spcAft>
              <a:buClr>
                <a:schemeClr val="accent2">
                  <a:lumMod val="75000"/>
                </a:schemeClr>
              </a:buClr>
              <a:buFont typeface="Arial" pitchFamily="34" charset="0"/>
              <a:buChar char="•"/>
              <a:defRPr/>
            </a:pPr>
            <a:r>
              <a:rPr lang="en-US" sz="2000" dirty="0">
                <a:latin typeface="Arial Narrow" pitchFamily="34" charset="0"/>
                <a:ea typeface="ＭＳ Ｐゴシック" charset="-128"/>
                <a:cs typeface="Arial" pitchFamily="34" charset="0"/>
              </a:rPr>
              <a:t>Improving weather forecasts and storm warning times</a:t>
            </a:r>
          </a:p>
          <a:p>
            <a:pPr marL="285750" indent="-285750" eaLnBrk="1" hangingPunct="1">
              <a:spcAft>
                <a:spcPts val="1200"/>
              </a:spcAft>
              <a:buClr>
                <a:schemeClr val="accent2">
                  <a:lumMod val="75000"/>
                </a:schemeClr>
              </a:buClr>
              <a:buFont typeface="Arial" pitchFamily="34" charset="0"/>
              <a:buChar char="•"/>
              <a:defRPr/>
            </a:pPr>
            <a:r>
              <a:rPr lang="en-US" sz="2000" dirty="0">
                <a:latin typeface="Arial Narrow" pitchFamily="34" charset="0"/>
                <a:ea typeface="ＭＳ Ｐゴシック" charset="-128"/>
                <a:cs typeface="Arial" pitchFamily="34" charset="0"/>
              </a:rPr>
              <a:t>Predicting the intensity and dynamics of storms</a:t>
            </a:r>
          </a:p>
          <a:p>
            <a:pPr marL="285750" indent="-285750" eaLnBrk="1" hangingPunct="1">
              <a:spcAft>
                <a:spcPts val="1200"/>
              </a:spcAft>
              <a:buClr>
                <a:schemeClr val="accent2">
                  <a:lumMod val="75000"/>
                </a:schemeClr>
              </a:buClr>
              <a:buFont typeface="Arial" pitchFamily="34" charset="0"/>
              <a:buChar char="•"/>
              <a:defRPr/>
            </a:pPr>
            <a:r>
              <a:rPr lang="en-US" sz="2000" dirty="0">
                <a:latin typeface="Arial Narrow" pitchFamily="34" charset="0"/>
                <a:ea typeface="ＭＳ Ｐゴシック" charset="-128"/>
                <a:cs typeface="Arial" pitchFamily="34" charset="0"/>
              </a:rPr>
              <a:t>Providing and analyzing data for urban planning and natural resource and environmental management</a:t>
            </a:r>
          </a:p>
        </p:txBody>
      </p:sp>
      <p:pic>
        <p:nvPicPr>
          <p:cNvPr id="21509" name="Picture 34" descr="http://eoimages.gsfc.nasa.gov/images/imagerecords/57000/57723/globe_west_2048.jpg"/>
          <p:cNvPicPr>
            <a:picLocks noChangeAspect="1" noChangeArrowheads="1"/>
          </p:cNvPicPr>
          <p:nvPr/>
        </p:nvPicPr>
        <p:blipFill>
          <a:blip r:embed="rId3">
            <a:extLst>
              <a:ext uri="{28A0092B-C50C-407E-A947-70E740481C1C}">
                <a14:useLocalDpi xmlns:a14="http://schemas.microsoft.com/office/drawing/2010/main" val="0"/>
              </a:ext>
            </a:extLst>
          </a:blip>
          <a:srcRect l="19884" b="14774"/>
          <a:stretch>
            <a:fillRect/>
          </a:stretch>
        </p:blipFill>
        <p:spPr bwMode="auto">
          <a:xfrm>
            <a:off x="0" y="1160463"/>
            <a:ext cx="3249613"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1"/>
          <p:cNvSpPr txBox="1">
            <a:spLocks noChangeArrowheads="1"/>
          </p:cNvSpPr>
          <p:nvPr/>
        </p:nvSpPr>
        <p:spPr bwMode="auto">
          <a:xfrm>
            <a:off x="1665288" y="5870575"/>
            <a:ext cx="1454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Weather &amp; Climate Monitoring</a:t>
            </a:r>
          </a:p>
        </p:txBody>
      </p:sp>
      <p:sp>
        <p:nvSpPr>
          <p:cNvPr id="21511" name="Text Box 10"/>
          <p:cNvSpPr txBox="1">
            <a:spLocks noChangeArrowheads="1"/>
          </p:cNvSpPr>
          <p:nvPr/>
        </p:nvSpPr>
        <p:spPr bwMode="auto">
          <a:xfrm>
            <a:off x="7635875" y="5870575"/>
            <a:ext cx="1408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a:solidFill>
                  <a:schemeClr val="tx1"/>
                </a:solidFill>
              </a:rPr>
              <a:t>SPoRT</a:t>
            </a:r>
          </a:p>
        </p:txBody>
      </p:sp>
      <p:sp>
        <p:nvSpPr>
          <p:cNvPr id="21512" name="Text Box 10"/>
          <p:cNvSpPr txBox="1">
            <a:spLocks noChangeArrowheads="1"/>
          </p:cNvSpPr>
          <p:nvPr/>
        </p:nvSpPr>
        <p:spPr bwMode="auto">
          <a:xfrm>
            <a:off x="4654550" y="5870575"/>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a:solidFill>
                  <a:schemeClr val="tx1"/>
                </a:solidFill>
              </a:rPr>
              <a:t>Hurricane Imaging Radiometer</a:t>
            </a:r>
          </a:p>
        </p:txBody>
      </p:sp>
      <p:sp>
        <p:nvSpPr>
          <p:cNvPr id="21513" name="Text Box 10"/>
          <p:cNvSpPr txBox="1">
            <a:spLocks noChangeArrowheads="1"/>
          </p:cNvSpPr>
          <p:nvPr/>
        </p:nvSpPr>
        <p:spPr bwMode="auto">
          <a:xfrm>
            <a:off x="6161088" y="5870575"/>
            <a:ext cx="135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a:solidFill>
                  <a:schemeClr val="tx1"/>
                </a:solidFill>
              </a:rPr>
              <a:t>SERVIR</a:t>
            </a:r>
          </a:p>
        </p:txBody>
      </p:sp>
      <p:grpSp>
        <p:nvGrpSpPr>
          <p:cNvPr id="21514" name="Group 27"/>
          <p:cNvGrpSpPr>
            <a:grpSpLocks/>
          </p:cNvGrpSpPr>
          <p:nvPr/>
        </p:nvGrpSpPr>
        <p:grpSpPr bwMode="auto">
          <a:xfrm>
            <a:off x="-15875" y="4513263"/>
            <a:ext cx="9144000" cy="1290637"/>
            <a:chOff x="182456" y="5333619"/>
            <a:chExt cx="9144000" cy="1133856"/>
          </a:xfrm>
        </p:grpSpPr>
        <p:sp>
          <p:nvSpPr>
            <p:cNvPr id="34" name="Rectangle 33"/>
            <p:cNvSpPr/>
            <p:nvPr/>
          </p:nvSpPr>
          <p:spPr bwMode="auto">
            <a:xfrm>
              <a:off x="190393" y="5333619"/>
              <a:ext cx="9128126"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grpSp>
          <p:nvGrpSpPr>
            <p:cNvPr id="21524" name="Group 29"/>
            <p:cNvGrpSpPr>
              <a:grpSpLocks/>
            </p:cNvGrpSpPr>
            <p:nvPr/>
          </p:nvGrpSpPr>
          <p:grpSpPr bwMode="auto">
            <a:xfrm>
              <a:off x="182456" y="5333619"/>
              <a:ext cx="9144000" cy="66675"/>
              <a:chOff x="152400" y="5895975"/>
              <a:chExt cx="9144000" cy="66675"/>
            </a:xfrm>
          </p:grpSpPr>
          <p:cxnSp>
            <p:nvCxnSpPr>
              <p:cNvPr id="40" name="Straight Connector 39"/>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bwMode="auto">
              <a:xfrm>
                <a:off x="152400" y="5925262"/>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21525" name="Group 30"/>
            <p:cNvGrpSpPr>
              <a:grpSpLocks/>
            </p:cNvGrpSpPr>
            <p:nvPr/>
          </p:nvGrpSpPr>
          <p:grpSpPr bwMode="auto">
            <a:xfrm>
              <a:off x="182456" y="6400800"/>
              <a:ext cx="9144000" cy="66675"/>
              <a:chOff x="152400" y="5895975"/>
              <a:chExt cx="9144000" cy="66675"/>
            </a:xfrm>
          </p:grpSpPr>
          <p:cxnSp>
            <p:nvCxnSpPr>
              <p:cNvPr id="37" name="Straight Connector 36"/>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bwMode="auto">
              <a:xfrm>
                <a:off x="152400" y="5924995"/>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25" name="Picture 24"/>
          <p:cNvPicPr>
            <a:picLocks noChangeAspect="1"/>
          </p:cNvPicPr>
          <p:nvPr/>
        </p:nvPicPr>
        <p:blipFill>
          <a:blip r:embed="rId4"/>
          <a:stretch>
            <a:fillRect/>
          </a:stretch>
        </p:blipFill>
        <p:spPr bwMode="auto">
          <a:xfrm>
            <a:off x="1654175" y="4583113"/>
            <a:ext cx="1452563" cy="1096962"/>
          </a:xfrm>
          <a:prstGeom prst="rect">
            <a:avLst/>
          </a:prstGeom>
          <a:ln>
            <a:solidFill>
              <a:schemeClr val="bg1">
                <a:lumMod val="65000"/>
                <a:lumOff val="35000"/>
              </a:schemeClr>
            </a:solidFill>
          </a:ln>
          <a:effectLst>
            <a:outerShdw blurRad="292100" dist="139700" dir="2700000" algn="tl" rotWithShape="0">
              <a:srgbClr val="333333">
                <a:alpha val="65000"/>
              </a:srgbClr>
            </a:outerShdw>
          </a:effectLst>
        </p:spPr>
      </p:pic>
      <p:pic>
        <p:nvPicPr>
          <p:cNvPr id="44" name="Picture 43" descr="SPoRT.png"/>
          <p:cNvPicPr>
            <a:picLocks noChangeAspect="1"/>
          </p:cNvPicPr>
          <p:nvPr/>
        </p:nvPicPr>
        <p:blipFill>
          <a:blip r:embed="rId5"/>
          <a:stretch>
            <a:fillRect/>
          </a:stretch>
        </p:blipFill>
        <p:spPr bwMode="auto">
          <a:xfrm>
            <a:off x="7635875" y="4583113"/>
            <a:ext cx="1406525" cy="1096962"/>
          </a:xfrm>
          <a:prstGeom prst="rect">
            <a:avLst/>
          </a:prstGeom>
          <a:ln>
            <a:solidFill>
              <a:schemeClr val="bg1">
                <a:lumMod val="65000"/>
                <a:lumOff val="35000"/>
              </a:schemeClr>
            </a:solidFill>
          </a:ln>
        </p:spPr>
      </p:pic>
      <p:pic>
        <p:nvPicPr>
          <p:cNvPr id="48" name="Picture 47" descr="HIRAD image v9.jpg"/>
          <p:cNvPicPr>
            <a:picLocks noChangeAspect="1"/>
          </p:cNvPicPr>
          <p:nvPr/>
        </p:nvPicPr>
        <p:blipFill>
          <a:blip r:embed="rId6"/>
          <a:stretch>
            <a:fillRect/>
          </a:stretch>
        </p:blipFill>
        <p:spPr bwMode="auto">
          <a:xfrm>
            <a:off x="4641850" y="4583113"/>
            <a:ext cx="1355725" cy="1096962"/>
          </a:xfrm>
          <a:prstGeom prst="rect">
            <a:avLst/>
          </a:prstGeom>
          <a:ln>
            <a:solidFill>
              <a:schemeClr val="bg1">
                <a:lumMod val="65000"/>
                <a:lumOff val="35000"/>
              </a:schemeClr>
            </a:solidFill>
          </a:ln>
        </p:spPr>
      </p:pic>
      <p:pic>
        <p:nvPicPr>
          <p:cNvPr id="104450" name="Picture 2" descr="https://encrypted-tbn2.gstatic.com/images?q=tbn:ANd9GcRfY3WWd6zszp8ZlKd9FEIrQ-q2eQs_O8ljqj1Jk61XphA_2eYz"/>
          <p:cNvPicPr>
            <a:picLocks noChangeAspect="1" noChangeArrowheads="1"/>
          </p:cNvPicPr>
          <p:nvPr/>
        </p:nvPicPr>
        <p:blipFill>
          <a:blip r:embed="rId7"/>
          <a:srcRect/>
          <a:stretch>
            <a:fillRect/>
          </a:stretch>
        </p:blipFill>
        <p:spPr bwMode="auto">
          <a:xfrm>
            <a:off x="6138863" y="4583113"/>
            <a:ext cx="1384300" cy="1096962"/>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1519" name="Text Box 10"/>
          <p:cNvSpPr txBox="1">
            <a:spLocks noChangeArrowheads="1"/>
          </p:cNvSpPr>
          <p:nvPr/>
        </p:nvSpPr>
        <p:spPr bwMode="auto">
          <a:xfrm>
            <a:off x="3249613" y="5870575"/>
            <a:ext cx="1257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a:solidFill>
                  <a:schemeClr val="tx1"/>
                </a:solidFill>
                <a:latin typeface="Calibri" pitchFamily="34" charset="0"/>
                <a:cs typeface="Calibri" pitchFamily="34" charset="0"/>
              </a:rPr>
              <a:t>PEOPLE - ACE</a:t>
            </a:r>
          </a:p>
        </p:txBody>
      </p:sp>
      <p:sp>
        <p:nvSpPr>
          <p:cNvPr id="21520" name="Text Box 10"/>
          <p:cNvSpPr txBox="1">
            <a:spLocks noChangeArrowheads="1"/>
          </p:cNvSpPr>
          <p:nvPr/>
        </p:nvSpPr>
        <p:spPr bwMode="auto">
          <a:xfrm>
            <a:off x="130175" y="5870575"/>
            <a:ext cx="1385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a:solidFill>
                  <a:schemeClr val="tx1"/>
                </a:solidFill>
              </a:rPr>
              <a:t>AMPR</a:t>
            </a:r>
          </a:p>
        </p:txBody>
      </p:sp>
      <p:pic>
        <p:nvPicPr>
          <p:cNvPr id="29" name="Picture 28" descr="images.jpg"/>
          <p:cNvPicPr>
            <a:picLocks noChangeAspect="1"/>
          </p:cNvPicPr>
          <p:nvPr/>
        </p:nvPicPr>
        <p:blipFill>
          <a:blip r:embed="rId8"/>
          <a:stretch>
            <a:fillRect/>
          </a:stretch>
        </p:blipFill>
        <p:spPr>
          <a:xfrm>
            <a:off x="3246438" y="4583113"/>
            <a:ext cx="1257300" cy="1096962"/>
          </a:xfrm>
          <a:prstGeom prst="rect">
            <a:avLst/>
          </a:prstGeom>
          <a:ln>
            <a:solidFill>
              <a:schemeClr val="bg1">
                <a:lumMod val="75000"/>
                <a:lumOff val="25000"/>
              </a:schemeClr>
            </a:solidFill>
          </a:ln>
        </p:spPr>
      </p:pic>
      <p:pic>
        <p:nvPicPr>
          <p:cNvPr id="36892" name="Picture 28" descr="http://airbornescience.nasa.gov/sites/default/files/styles/large/public/images/tc4_ampr_20070725_135600-185802.gif"/>
          <p:cNvPicPr>
            <a:picLocks noChangeAspect="1" noChangeArrowheads="1"/>
          </p:cNvPicPr>
          <p:nvPr/>
        </p:nvPicPr>
        <p:blipFill rotWithShape="1">
          <a:blip r:embed="rId9"/>
          <a:srcRect l="33645"/>
          <a:stretch/>
        </p:blipFill>
        <p:spPr bwMode="auto">
          <a:xfrm>
            <a:off x="130175" y="4583113"/>
            <a:ext cx="1385888" cy="1096962"/>
          </a:xfrm>
          <a:prstGeom prst="rect">
            <a:avLst/>
          </a:prstGeom>
          <a:ln>
            <a:solidFill>
              <a:schemeClr val="bg1">
                <a:lumMod val="65000"/>
                <a:lumOff val="3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8076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70"/>
          <p:cNvSpPr>
            <a:spLocks noGrp="1"/>
          </p:cNvSpPr>
          <p:nvPr>
            <p:ph type="title"/>
          </p:nvPr>
        </p:nvSpPr>
        <p:spPr>
          <a:xfrm>
            <a:off x="306388" y="138113"/>
            <a:ext cx="8661400" cy="609600"/>
          </a:xfrm>
        </p:spPr>
        <p:txBody>
          <a:bodyPr/>
          <a:lstStyle/>
          <a:p>
            <a:r>
              <a:rPr lang="en-US" sz="2400" smtClean="0">
                <a:ea typeface="ＭＳ Ｐゴシック" pitchFamily="34" charset="-128"/>
              </a:rPr>
              <a:t>Studying Our Solar System </a:t>
            </a:r>
          </a:p>
        </p:txBody>
      </p:sp>
      <p:sp>
        <p:nvSpPr>
          <p:cNvPr id="15" name="AutoShape 2"/>
          <p:cNvSpPr>
            <a:spLocks noChangeArrowheads="1"/>
          </p:cNvSpPr>
          <p:nvPr/>
        </p:nvSpPr>
        <p:spPr bwMode="auto">
          <a:xfrm>
            <a:off x="3903663" y="1316038"/>
            <a:ext cx="5064125" cy="2578100"/>
          </a:xfrm>
          <a:prstGeom prst="rect">
            <a:avLst/>
          </a:prstGeom>
          <a:no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lstStyle/>
          <a:p>
            <a:pPr marL="285750" lvl="1" indent="-285750" eaLnBrk="1" hangingPunct="1">
              <a:spcAft>
                <a:spcPts val="1200"/>
              </a:spcAft>
              <a:buClr>
                <a:schemeClr val="accent2">
                  <a:lumMod val="75000"/>
                </a:schemeClr>
              </a:buClr>
              <a:buFont typeface="Arial" pitchFamily="34" charset="0"/>
              <a:buChar char="•"/>
              <a:defRPr/>
            </a:pPr>
            <a:r>
              <a:rPr lang="en-US" sz="1800" dirty="0">
                <a:latin typeface="Arial Narrow" pitchFamily="34" charset="0"/>
                <a:ea typeface="ＭＳ Ｐゴシック" charset="-128"/>
                <a:cs typeface="Arial" pitchFamily="34" charset="0"/>
              </a:rPr>
              <a:t>Managing missions through our solar system to learn more about asteroids</a:t>
            </a:r>
            <a:r>
              <a:rPr lang="en-US" sz="1800">
                <a:latin typeface="Arial Narrow" pitchFamily="34" charset="0"/>
                <a:ea typeface="ＭＳ Ｐゴシック" charset="-128"/>
                <a:cs typeface="Arial" pitchFamily="34" charset="0"/>
              </a:rPr>
              <a:t>, </a:t>
            </a:r>
            <a:r>
              <a:rPr lang="en-US" sz="1800" smtClean="0">
                <a:latin typeface="Arial Narrow" pitchFamily="34" charset="0"/>
                <a:ea typeface="ＭＳ Ｐゴシック" charset="-128"/>
                <a:cs typeface="Arial" pitchFamily="34" charset="0"/>
              </a:rPr>
              <a:t>planets, </a:t>
            </a:r>
            <a:r>
              <a:rPr lang="en-US" sz="1800" dirty="0">
                <a:latin typeface="Arial Narrow" pitchFamily="34" charset="0"/>
                <a:ea typeface="ＭＳ Ｐゴシック" charset="-128"/>
                <a:cs typeface="Arial" pitchFamily="34" charset="0"/>
              </a:rPr>
              <a:t>and their moons</a:t>
            </a:r>
          </a:p>
          <a:p>
            <a:pPr marL="285750" lvl="1" indent="-285750" eaLnBrk="1" hangingPunct="1">
              <a:spcAft>
                <a:spcPts val="1200"/>
              </a:spcAft>
              <a:buClr>
                <a:schemeClr val="accent2">
                  <a:lumMod val="75000"/>
                </a:schemeClr>
              </a:buClr>
              <a:buFont typeface="Arial" pitchFamily="34" charset="0"/>
              <a:buChar char="•"/>
              <a:defRPr/>
            </a:pPr>
            <a:r>
              <a:rPr lang="en-US" sz="1800" dirty="0">
                <a:latin typeface="Arial Narrow" pitchFamily="34" charset="0"/>
                <a:ea typeface="ＭＳ Ｐゴシック" charset="-128"/>
                <a:cs typeface="Arial" pitchFamily="34" charset="0"/>
              </a:rPr>
              <a:t>Developing robotic landers that can safely land on precise locations without human control</a:t>
            </a:r>
          </a:p>
          <a:p>
            <a:pPr marL="285750" lvl="1" indent="-285750" eaLnBrk="1" hangingPunct="1">
              <a:spcAft>
                <a:spcPts val="1200"/>
              </a:spcAft>
              <a:buClr>
                <a:schemeClr val="accent2">
                  <a:lumMod val="75000"/>
                </a:schemeClr>
              </a:buClr>
              <a:buFont typeface="Arial" pitchFamily="34" charset="0"/>
              <a:buChar char="•"/>
              <a:defRPr/>
            </a:pPr>
            <a:r>
              <a:rPr lang="en-US" sz="1800" dirty="0" smtClean="0">
                <a:latin typeface="Arial Narrow" pitchFamily="34" charset="0"/>
                <a:ea typeface="ＭＳ Ｐゴシック" charset="-128"/>
                <a:cs typeface="Arial" pitchFamily="34" charset="0"/>
              </a:rPr>
              <a:t>Learning how the sun and space </a:t>
            </a:r>
            <a:r>
              <a:rPr lang="en-US" sz="1800" dirty="0">
                <a:latin typeface="Arial Narrow" pitchFamily="34" charset="0"/>
                <a:ea typeface="ＭＳ Ｐゴシック" charset="-128"/>
                <a:cs typeface="Arial" pitchFamily="34" charset="0"/>
              </a:rPr>
              <a:t>weather </a:t>
            </a:r>
            <a:r>
              <a:rPr lang="en-US" sz="1800" dirty="0" smtClean="0">
                <a:latin typeface="Arial Narrow" pitchFamily="34" charset="0"/>
                <a:ea typeface="ＭＳ Ｐゴシック" charset="-128"/>
                <a:cs typeface="Arial" pitchFamily="34" charset="0"/>
              </a:rPr>
              <a:t>affect life </a:t>
            </a:r>
            <a:br>
              <a:rPr lang="en-US" sz="1800" dirty="0" smtClean="0">
                <a:latin typeface="Arial Narrow" pitchFamily="34" charset="0"/>
                <a:ea typeface="ＭＳ Ｐゴシック" charset="-128"/>
                <a:cs typeface="Arial" pitchFamily="34" charset="0"/>
              </a:rPr>
            </a:br>
            <a:r>
              <a:rPr lang="en-US" sz="1800" dirty="0" smtClean="0">
                <a:latin typeface="Arial Narrow" pitchFamily="34" charset="0"/>
                <a:ea typeface="ＭＳ Ｐゴシック" charset="-128"/>
                <a:cs typeface="Arial" pitchFamily="34" charset="0"/>
              </a:rPr>
              <a:t>on </a:t>
            </a:r>
            <a:r>
              <a:rPr lang="en-US" sz="1800" dirty="0">
                <a:latin typeface="Arial Narrow" pitchFamily="34" charset="0"/>
                <a:ea typeface="ＭＳ Ｐゴシック" charset="-128"/>
                <a:cs typeface="Arial" pitchFamily="34" charset="0"/>
              </a:rPr>
              <a:t>Earth</a:t>
            </a:r>
          </a:p>
          <a:p>
            <a:pPr marL="285750" lvl="1" indent="-285750" eaLnBrk="1" hangingPunct="1">
              <a:spcAft>
                <a:spcPts val="1200"/>
              </a:spcAft>
              <a:buClr>
                <a:schemeClr val="accent2">
                  <a:lumMod val="75000"/>
                </a:schemeClr>
              </a:buClr>
              <a:buFont typeface="Arial" pitchFamily="34" charset="0"/>
              <a:buChar char="•"/>
              <a:defRPr/>
            </a:pPr>
            <a:r>
              <a:rPr lang="en-US" sz="1800" dirty="0">
                <a:latin typeface="Arial Narrow" pitchFamily="34" charset="0"/>
                <a:ea typeface="ＭＳ Ｐゴシック" charset="-128"/>
                <a:cs typeface="Arial" pitchFamily="34" charset="0"/>
              </a:rPr>
              <a:t>Mapping the moon and measuring its gravitational field</a:t>
            </a:r>
          </a:p>
          <a:p>
            <a:pPr marL="285750" indent="-285750" eaLnBrk="1" hangingPunct="1">
              <a:spcAft>
                <a:spcPts val="1200"/>
              </a:spcAft>
              <a:buClr>
                <a:schemeClr val="accent2">
                  <a:lumMod val="75000"/>
                </a:schemeClr>
              </a:buClr>
              <a:buFont typeface="Arial" pitchFamily="34" charset="0"/>
              <a:buChar char="•"/>
              <a:defRPr/>
            </a:pPr>
            <a:endParaRPr lang="en-US" sz="1800" dirty="0">
              <a:latin typeface="Arial Narrow" pitchFamily="34" charset="0"/>
              <a:ea typeface="ＭＳ Ｐゴシック" charset="-128"/>
              <a:cs typeface="Arial" pitchFamily="34" charset="0"/>
            </a:endParaRPr>
          </a:p>
        </p:txBody>
      </p:sp>
      <p:pic>
        <p:nvPicPr>
          <p:cNvPr id="102402" name="Picture 2" descr="http://www.nasa.gov/images/content/2180main_MM_Image_Feature_22_rs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23" t="-6797" r="6195"/>
          <a:stretch/>
        </p:blipFill>
        <p:spPr bwMode="auto">
          <a:xfrm>
            <a:off x="7684" y="665736"/>
            <a:ext cx="3751566" cy="4568445"/>
          </a:xfrm>
          <a:prstGeom prst="flowChartDelay">
            <a:avLst/>
          </a:prstGeom>
          <a:noFill/>
          <a:effectLst/>
          <a:extLst>
            <a:ext uri="{909E8E84-426E-40dd-AFC4-6F175D3DCCD1}">
              <a14:hiddenFill xmlns:a14="http://schemas.microsoft.com/office/drawing/2010/main">
                <a:solidFill>
                  <a:srgbClr val="FFFFFF"/>
                </a:solidFill>
              </a14:hiddenFill>
            </a:ext>
          </a:extLst>
        </p:spPr>
      </p:pic>
      <p:grpSp>
        <p:nvGrpSpPr>
          <p:cNvPr id="22533" name="Group 27"/>
          <p:cNvGrpSpPr>
            <a:grpSpLocks/>
          </p:cNvGrpSpPr>
          <p:nvPr/>
        </p:nvGrpSpPr>
        <p:grpSpPr bwMode="auto">
          <a:xfrm>
            <a:off x="-7938" y="4198938"/>
            <a:ext cx="9144001" cy="1290637"/>
            <a:chOff x="182456" y="5333619"/>
            <a:chExt cx="9144000" cy="1133856"/>
          </a:xfrm>
        </p:grpSpPr>
        <p:sp>
          <p:nvSpPr>
            <p:cNvPr id="41" name="Rectangle 40"/>
            <p:cNvSpPr/>
            <p:nvPr/>
          </p:nvSpPr>
          <p:spPr bwMode="auto">
            <a:xfrm>
              <a:off x="190394" y="5333619"/>
              <a:ext cx="9128124"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grpSp>
          <p:nvGrpSpPr>
            <p:cNvPr id="22545" name="Group 29"/>
            <p:cNvGrpSpPr>
              <a:grpSpLocks/>
            </p:cNvGrpSpPr>
            <p:nvPr/>
          </p:nvGrpSpPr>
          <p:grpSpPr bwMode="auto">
            <a:xfrm>
              <a:off x="182456" y="5333619"/>
              <a:ext cx="9144000" cy="66675"/>
              <a:chOff x="152400" y="5895975"/>
              <a:chExt cx="9144000" cy="66675"/>
            </a:xfrm>
          </p:grpSpPr>
          <p:cxnSp>
            <p:nvCxnSpPr>
              <p:cNvPr id="47" name="Straight Connector 46"/>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bwMode="auto">
              <a:xfrm>
                <a:off x="152400" y="5925262"/>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22546" name="Group 30"/>
            <p:cNvGrpSpPr>
              <a:grpSpLocks/>
            </p:cNvGrpSpPr>
            <p:nvPr/>
          </p:nvGrpSpPr>
          <p:grpSpPr bwMode="auto">
            <a:xfrm>
              <a:off x="182456" y="6400800"/>
              <a:ext cx="9144000" cy="66675"/>
              <a:chOff x="152400" y="5895975"/>
              <a:chExt cx="9144000" cy="66675"/>
            </a:xfrm>
          </p:grpSpPr>
          <p:cxnSp>
            <p:nvCxnSpPr>
              <p:cNvPr id="44" name="Straight Connector 43"/>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bwMode="auto">
              <a:xfrm>
                <a:off x="152400" y="5924995"/>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sp>
        <p:nvSpPr>
          <p:cNvPr id="22535" name="Text Box 11"/>
          <p:cNvSpPr txBox="1">
            <a:spLocks noChangeArrowheads="1"/>
          </p:cNvSpPr>
          <p:nvPr/>
        </p:nvSpPr>
        <p:spPr bwMode="auto">
          <a:xfrm>
            <a:off x="122238" y="5518150"/>
            <a:ext cx="16652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smtClean="0">
                <a:solidFill>
                  <a:schemeClr val="tx1"/>
                </a:solidFill>
                <a:latin typeface="Arial Narrow" pitchFamily="34" charset="0"/>
              </a:rPr>
              <a:t>*GRAIL</a:t>
            </a:r>
            <a:r>
              <a:rPr lang="en-US" sz="1400" b="1" dirty="0">
                <a:solidFill>
                  <a:schemeClr val="tx1"/>
                </a:solidFill>
                <a:latin typeface="Arial Narrow" pitchFamily="34" charset="0"/>
              </a:rPr>
              <a:t>, twin spacecraft mapping the moon</a:t>
            </a:r>
          </a:p>
          <a:p>
            <a:pPr algn="ctr"/>
            <a:endParaRPr lang="en-US" sz="1400" b="1" dirty="0">
              <a:solidFill>
                <a:schemeClr val="tx1"/>
              </a:solidFill>
              <a:latin typeface="Arial Narrow" pitchFamily="34" charset="0"/>
            </a:endParaRPr>
          </a:p>
        </p:txBody>
      </p:sp>
      <p:sp>
        <p:nvSpPr>
          <p:cNvPr id="22536" name="Text Box 12"/>
          <p:cNvSpPr txBox="1">
            <a:spLocks noChangeArrowheads="1"/>
          </p:cNvSpPr>
          <p:nvPr/>
        </p:nvSpPr>
        <p:spPr bwMode="auto">
          <a:xfrm>
            <a:off x="5475288" y="5518150"/>
            <a:ext cx="1587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smtClean="0">
                <a:solidFill>
                  <a:schemeClr val="tx1"/>
                </a:solidFill>
                <a:latin typeface="Arial Narrow" pitchFamily="34" charset="0"/>
              </a:rPr>
              <a:t>Preparing </a:t>
            </a:r>
            <a:r>
              <a:rPr lang="en-US" sz="1400" b="1" dirty="0">
                <a:solidFill>
                  <a:schemeClr val="tx1"/>
                </a:solidFill>
                <a:latin typeface="Arial Narrow" pitchFamily="34" charset="0"/>
              </a:rPr>
              <a:t>SUMI</a:t>
            </a:r>
            <a:r>
              <a:rPr lang="en-US" sz="1400" b="1" dirty="0" smtClean="0">
                <a:solidFill>
                  <a:schemeClr val="tx1"/>
                </a:solidFill>
                <a:latin typeface="Arial Narrow" pitchFamily="34" charset="0"/>
              </a:rPr>
              <a:t/>
            </a:r>
            <a:br>
              <a:rPr lang="en-US" sz="1400" b="1" dirty="0" smtClean="0">
                <a:solidFill>
                  <a:schemeClr val="tx1"/>
                </a:solidFill>
                <a:latin typeface="Arial Narrow" pitchFamily="34" charset="0"/>
              </a:rPr>
            </a:br>
            <a:r>
              <a:rPr lang="en-US" sz="1400" b="1" dirty="0" smtClean="0">
                <a:solidFill>
                  <a:schemeClr val="tx1"/>
                </a:solidFill>
                <a:latin typeface="Arial Narrow" pitchFamily="34" charset="0"/>
              </a:rPr>
              <a:t>for flight</a:t>
            </a:r>
            <a:endParaRPr lang="en-US" sz="1400" b="1" dirty="0">
              <a:solidFill>
                <a:schemeClr val="tx1"/>
              </a:solidFill>
              <a:latin typeface="Arial Narrow" pitchFamily="34" charset="0"/>
            </a:endParaRPr>
          </a:p>
        </p:txBody>
      </p:sp>
      <p:pic>
        <p:nvPicPr>
          <p:cNvPr id="52" name="Picture 51"/>
          <p:cNvPicPr>
            <a:picLocks noChangeAspect="1"/>
          </p:cNvPicPr>
          <p:nvPr/>
        </p:nvPicPr>
        <p:blipFill rotWithShape="1">
          <a:blip r:embed="rId4"/>
          <a:srcRect l="27124" t="19446" r="31947" b="42859"/>
          <a:stretch/>
        </p:blipFill>
        <p:spPr>
          <a:xfrm>
            <a:off x="3688692" y="4306253"/>
            <a:ext cx="1587500" cy="1096962"/>
          </a:xfrm>
          <a:prstGeom prst="rect">
            <a:avLst/>
          </a:prstGeom>
          <a:ln>
            <a:solidFill>
              <a:schemeClr val="bg1">
                <a:lumMod val="65000"/>
                <a:lumOff val="35000"/>
              </a:schemeClr>
            </a:solidFill>
          </a:ln>
        </p:spPr>
      </p:pic>
      <p:sp>
        <p:nvSpPr>
          <p:cNvPr id="22538" name="Text Box 10"/>
          <p:cNvSpPr txBox="1">
            <a:spLocks noChangeArrowheads="1"/>
          </p:cNvSpPr>
          <p:nvPr/>
        </p:nvSpPr>
        <p:spPr bwMode="auto">
          <a:xfrm>
            <a:off x="7177088" y="5518150"/>
            <a:ext cx="17907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a:solidFill>
                  <a:schemeClr val="tx1"/>
                </a:solidFill>
                <a:latin typeface="Arial Narrow" pitchFamily="34" charset="0"/>
                <a:cs typeface="Arial" pitchFamily="34" charset="0"/>
              </a:rPr>
              <a:t>Solar Wind, Electrons, Alphas, and Protons  (</a:t>
            </a:r>
            <a:r>
              <a:rPr lang="en-US" sz="1200" b="1" dirty="0">
                <a:solidFill>
                  <a:schemeClr val="tx1"/>
                </a:solidFill>
              </a:rPr>
              <a:t>SWEAP)</a:t>
            </a:r>
          </a:p>
        </p:txBody>
      </p:sp>
      <p:pic>
        <p:nvPicPr>
          <p:cNvPr id="54" name="Picture 53" descr="SWEAP.jpg"/>
          <p:cNvPicPr>
            <a:picLocks noChangeAspect="1"/>
          </p:cNvPicPr>
          <p:nvPr/>
        </p:nvPicPr>
        <p:blipFill>
          <a:blip r:embed="rId5"/>
          <a:stretch>
            <a:fillRect/>
          </a:stretch>
        </p:blipFill>
        <p:spPr>
          <a:xfrm>
            <a:off x="7177088" y="4306253"/>
            <a:ext cx="1719262" cy="1096962"/>
          </a:xfrm>
          <a:prstGeom prst="rect">
            <a:avLst/>
          </a:prstGeom>
          <a:ln w="12700">
            <a:solidFill>
              <a:schemeClr val="bg1">
                <a:lumMod val="75000"/>
                <a:lumOff val="25000"/>
              </a:schemeClr>
            </a:solidFill>
          </a:ln>
        </p:spPr>
      </p:pic>
      <p:pic>
        <p:nvPicPr>
          <p:cNvPr id="102406" name="Picture 6" descr="Full View of Vesta"/>
          <p:cNvPicPr>
            <a:picLocks noChangeAspect="1" noChangeArrowheads="1"/>
          </p:cNvPicPr>
          <p:nvPr/>
        </p:nvPicPr>
        <p:blipFill rotWithShape="1">
          <a:blip r:embed="rId6"/>
          <a:srcRect l="2748" t="12769" r="2748" b="12769"/>
          <a:stretch/>
        </p:blipFill>
        <p:spPr bwMode="auto">
          <a:xfrm>
            <a:off x="1944755" y="4306253"/>
            <a:ext cx="1617663" cy="1096962"/>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2541" name="Text Box 12"/>
          <p:cNvSpPr txBox="1">
            <a:spLocks noChangeArrowheads="1"/>
          </p:cNvSpPr>
          <p:nvPr/>
        </p:nvSpPr>
        <p:spPr bwMode="auto">
          <a:xfrm>
            <a:off x="3725863" y="5518150"/>
            <a:ext cx="1635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a:solidFill>
                  <a:schemeClr val="tx1"/>
                </a:solidFill>
                <a:latin typeface="Arial Narrow" pitchFamily="34" charset="0"/>
              </a:rPr>
              <a:t>Robotic Lander</a:t>
            </a:r>
            <a:br>
              <a:rPr lang="en-US" sz="1400" b="1" dirty="0">
                <a:solidFill>
                  <a:schemeClr val="tx1"/>
                </a:solidFill>
                <a:latin typeface="Arial Narrow" pitchFamily="34" charset="0"/>
              </a:rPr>
            </a:br>
            <a:r>
              <a:rPr lang="en-US" sz="1400" b="1" dirty="0">
                <a:solidFill>
                  <a:schemeClr val="tx1"/>
                </a:solidFill>
                <a:latin typeface="Arial Narrow" pitchFamily="34" charset="0"/>
              </a:rPr>
              <a:t>autonomous landing test</a:t>
            </a:r>
          </a:p>
        </p:txBody>
      </p:sp>
      <p:pic>
        <p:nvPicPr>
          <p:cNvPr id="102408" name="Picture 8" descr="http://science.nasa.gov/media/medialibrary/2010/03/31/grail2.png/image_preview"/>
          <p:cNvPicPr>
            <a:picLocks noChangeAspect="1" noChangeArrowheads="1"/>
          </p:cNvPicPr>
          <p:nvPr/>
        </p:nvPicPr>
        <p:blipFill>
          <a:blip r:embed="rId7"/>
          <a:srcRect/>
          <a:stretch>
            <a:fillRect/>
          </a:stretch>
        </p:blipFill>
        <p:spPr bwMode="auto">
          <a:xfrm>
            <a:off x="91281" y="4306253"/>
            <a:ext cx="1727200" cy="1096962"/>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2543" name="Text Box 11"/>
          <p:cNvSpPr txBox="1">
            <a:spLocks noChangeArrowheads="1"/>
          </p:cNvSpPr>
          <p:nvPr/>
        </p:nvSpPr>
        <p:spPr bwMode="auto">
          <a:xfrm>
            <a:off x="1901825" y="5518150"/>
            <a:ext cx="172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dirty="0" smtClean="0">
                <a:solidFill>
                  <a:schemeClr val="tx1"/>
                </a:solidFill>
                <a:latin typeface="Arial Narrow" pitchFamily="34" charset="0"/>
              </a:rPr>
              <a:t>*Asteroid </a:t>
            </a:r>
            <a:r>
              <a:rPr lang="en-US" sz="1400" b="1" dirty="0">
                <a:solidFill>
                  <a:schemeClr val="tx1"/>
                </a:solidFill>
                <a:latin typeface="Arial Narrow" pitchFamily="34" charset="0"/>
              </a:rPr>
              <a:t>Vesta from Dawn spacecraft</a:t>
            </a:r>
          </a:p>
        </p:txBody>
      </p:sp>
      <p:pic>
        <p:nvPicPr>
          <p:cNvPr id="1026" name="Picture 2" descr="http://www.nasa.gov/images/content/471761main_pic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2466" y="4306094"/>
            <a:ext cx="1648347" cy="1097280"/>
          </a:xfrm>
          <a:prstGeom prst="rect">
            <a:avLst/>
          </a:prstGeom>
          <a:ln w="12700">
            <a:solidFill>
              <a:schemeClr val="bg1">
                <a:lumMod val="75000"/>
                <a:lumOff val="25000"/>
              </a:schemeClr>
            </a:solidFill>
          </a:ln>
          <a:extLst>
            <a:ext uri="{909E8E84-426E-40dd-AFC4-6F175D3DCCD1}">
              <a14:hiddenFill xmlns:a14="http://schemas.microsoft.com/office/drawing/2010/main">
                <a:solidFill>
                  <a:srgbClr val="FFFFFF"/>
                </a:solidFill>
              </a14:hiddenFill>
            </a:ext>
          </a:extLst>
        </p:spPr>
      </p:pic>
      <p:sp>
        <p:nvSpPr>
          <p:cNvPr id="26" name="Text Box 12"/>
          <p:cNvSpPr txBox="1">
            <a:spLocks noChangeArrowheads="1"/>
          </p:cNvSpPr>
          <p:nvPr/>
        </p:nvSpPr>
        <p:spPr bwMode="auto">
          <a:xfrm>
            <a:off x="228600" y="3914001"/>
            <a:ext cx="1816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dirty="0" smtClean="0">
                <a:solidFill>
                  <a:schemeClr val="tx1"/>
                </a:solidFill>
                <a:latin typeface="Arial Narrow" pitchFamily="34" charset="0"/>
              </a:rPr>
              <a:t>SUMI image of solar flares</a:t>
            </a:r>
            <a:endParaRPr lang="en-US" sz="1200" b="1" dirty="0">
              <a:solidFill>
                <a:schemeClr val="tx1"/>
              </a:solidFill>
              <a:latin typeface="Arial Narrow" pitchFamily="34" charset="0"/>
            </a:endParaRPr>
          </a:p>
        </p:txBody>
      </p:sp>
      <p:sp>
        <p:nvSpPr>
          <p:cNvPr id="27" name="Text Box 12"/>
          <p:cNvSpPr txBox="1">
            <a:spLocks noChangeArrowheads="1"/>
          </p:cNvSpPr>
          <p:nvPr/>
        </p:nvSpPr>
        <p:spPr bwMode="auto">
          <a:xfrm>
            <a:off x="46830" y="6581001"/>
            <a:ext cx="55919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200" b="1" i="1" dirty="0" smtClean="0">
                <a:solidFill>
                  <a:schemeClr val="tx1"/>
                </a:solidFill>
                <a:latin typeface="Arial Narrow" pitchFamily="34" charset="0"/>
              </a:rPr>
              <a:t>*Featured missions from the Discover and New Frontiers program, managed at Marshall.</a:t>
            </a:r>
            <a:endParaRPr lang="en-US" sz="1200" b="1" i="1" dirty="0">
              <a:solidFill>
                <a:schemeClr val="tx1"/>
              </a:solidFill>
              <a:latin typeface="Arial Narrow" pitchFamily="34" charset="0"/>
            </a:endParaRPr>
          </a:p>
        </p:txBody>
      </p:sp>
    </p:spTree>
    <p:extLst>
      <p:ext uri="{BB962C8B-B14F-4D97-AF65-F5344CB8AC3E}">
        <p14:creationId xmlns:p14="http://schemas.microsoft.com/office/powerpoint/2010/main" val="34755598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0"/>
          <p:cNvSpPr>
            <a:spLocks noGrp="1"/>
          </p:cNvSpPr>
          <p:nvPr>
            <p:ph type="title"/>
          </p:nvPr>
        </p:nvSpPr>
        <p:spPr>
          <a:xfrm>
            <a:off x="192088" y="65088"/>
            <a:ext cx="8848725" cy="609600"/>
          </a:xfrm>
        </p:spPr>
        <p:txBody>
          <a:bodyPr/>
          <a:lstStyle/>
          <a:p>
            <a:r>
              <a:rPr lang="en-US" sz="2400" smtClean="0">
                <a:ea typeface="ＭＳ Ｐゴシック" pitchFamily="34" charset="-128"/>
              </a:rPr>
              <a:t>Exploring the Universe Beyond</a:t>
            </a:r>
          </a:p>
        </p:txBody>
      </p:sp>
      <p:sp>
        <p:nvSpPr>
          <p:cNvPr id="15" name="AutoShape 2"/>
          <p:cNvSpPr>
            <a:spLocks noChangeArrowheads="1"/>
          </p:cNvSpPr>
          <p:nvPr/>
        </p:nvSpPr>
        <p:spPr bwMode="auto">
          <a:xfrm>
            <a:off x="3788308" y="1143001"/>
            <a:ext cx="5118101" cy="3232150"/>
          </a:xfrm>
          <a:prstGeom prst="rect">
            <a:avLst/>
          </a:prstGeom>
          <a:no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lstStyle/>
          <a:p>
            <a:pPr marL="285750" lvl="1" indent="-285750" eaLnBrk="1" hangingPunct="1">
              <a:spcAft>
                <a:spcPts val="1200"/>
              </a:spcAft>
              <a:buClr>
                <a:schemeClr val="accent2">
                  <a:lumMod val="75000"/>
                </a:schemeClr>
              </a:buClr>
              <a:buFont typeface="Arial" pitchFamily="34" charset="0"/>
              <a:buChar char="•"/>
              <a:defRPr/>
            </a:pPr>
            <a:r>
              <a:rPr lang="en-US" sz="2000" dirty="0">
                <a:latin typeface="Arial Narrow" pitchFamily="34" charset="0"/>
                <a:ea typeface="ＭＳ Ｐゴシック" charset="-128"/>
                <a:cs typeface="Arial" pitchFamily="34" charset="0"/>
              </a:rPr>
              <a:t>Analyzing complex data from various space observation instruments</a:t>
            </a:r>
          </a:p>
          <a:p>
            <a:pPr marL="285750" lvl="1" indent="-285750">
              <a:spcAft>
                <a:spcPts val="1200"/>
              </a:spcAft>
              <a:buClr>
                <a:schemeClr val="accent2">
                  <a:lumMod val="75000"/>
                </a:schemeClr>
              </a:buClr>
              <a:buFont typeface="Arial" pitchFamily="34" charset="0"/>
              <a:buChar char="•"/>
              <a:defRPr/>
            </a:pPr>
            <a:r>
              <a:rPr lang="en-US" sz="2000" dirty="0" smtClean="0">
                <a:latin typeface="Arial Narrow" pitchFamily="34" charset="0"/>
                <a:ea typeface="ＭＳ Ｐゴシック" charset="-128"/>
                <a:cs typeface="Arial" pitchFamily="34" charset="0"/>
              </a:rPr>
              <a:t>Analyzing </a:t>
            </a:r>
            <a:r>
              <a:rPr lang="en-US" sz="2000" dirty="0">
                <a:latin typeface="Arial Narrow" pitchFamily="34" charset="0"/>
                <a:ea typeface="ＭＳ Ｐゴシック" charset="-128"/>
                <a:cs typeface="Arial" pitchFamily="34" charset="0"/>
              </a:rPr>
              <a:t>complex data from various space observation instruments</a:t>
            </a:r>
          </a:p>
          <a:p>
            <a:pPr marL="285750" lvl="1" indent="-285750">
              <a:spcAft>
                <a:spcPts val="1200"/>
              </a:spcAft>
              <a:buClr>
                <a:schemeClr val="accent2">
                  <a:lumMod val="75000"/>
                </a:schemeClr>
              </a:buClr>
              <a:buFont typeface="Arial" pitchFamily="34" charset="0"/>
              <a:buChar char="•"/>
              <a:defRPr/>
            </a:pPr>
            <a:r>
              <a:rPr lang="en-US" sz="2000" dirty="0" smtClean="0">
                <a:latin typeface="Arial Narrow" pitchFamily="34" charset="0"/>
                <a:ea typeface="ＭＳ Ｐゴシック" charset="-128"/>
                <a:cs typeface="Arial" pitchFamily="34" charset="0"/>
              </a:rPr>
              <a:t>Developing </a:t>
            </a:r>
            <a:r>
              <a:rPr lang="en-US" sz="2000" dirty="0">
                <a:latin typeface="Arial Narrow" pitchFamily="34" charset="0"/>
                <a:ea typeface="ＭＳ Ｐゴシック" charset="-128"/>
                <a:cs typeface="Arial" pitchFamily="34" charset="0"/>
              </a:rPr>
              <a:t>and testing optical systems for advanced deep-space telescopes applications </a:t>
            </a:r>
          </a:p>
          <a:p>
            <a:pPr marL="285750" lvl="1" indent="-285750">
              <a:spcAft>
                <a:spcPts val="1200"/>
              </a:spcAft>
              <a:buClr>
                <a:schemeClr val="accent2">
                  <a:lumMod val="75000"/>
                </a:schemeClr>
              </a:buClr>
              <a:buFont typeface="Arial" pitchFamily="34" charset="0"/>
              <a:buChar char="•"/>
              <a:defRPr/>
            </a:pPr>
            <a:r>
              <a:rPr lang="en-US" sz="2000" dirty="0" smtClean="0">
                <a:latin typeface="Arial Narrow" pitchFamily="34" charset="0"/>
                <a:ea typeface="ＭＳ Ｐゴシック" charset="-128"/>
                <a:cs typeface="Arial" pitchFamily="34" charset="0"/>
              </a:rPr>
              <a:t>Capturing </a:t>
            </a:r>
            <a:r>
              <a:rPr lang="en-US" sz="2000" dirty="0">
                <a:latin typeface="Arial Narrow" pitchFamily="34" charset="0"/>
                <a:ea typeface="ＭＳ Ｐゴシック" charset="-128"/>
                <a:cs typeface="Arial" pitchFamily="34" charset="0"/>
              </a:rPr>
              <a:t>visible and infrared light, gamma rays, and </a:t>
            </a:r>
            <a:r>
              <a:rPr lang="en-US" sz="2000" dirty="0" smtClean="0">
                <a:latin typeface="Arial Narrow" pitchFamily="34" charset="0"/>
                <a:ea typeface="ＭＳ Ｐゴシック" charset="-128"/>
                <a:cs typeface="Arial" pitchFamily="34" charset="0"/>
              </a:rPr>
              <a:t>X-rays</a:t>
            </a:r>
            <a:endParaRPr lang="en-US" sz="2000" dirty="0">
              <a:latin typeface="Arial Narrow" pitchFamily="34" charset="0"/>
              <a:ea typeface="ＭＳ Ｐゴシック" charset="-128"/>
              <a:cs typeface="Arial" pitchFamily="34" charset="0"/>
            </a:endParaRPr>
          </a:p>
        </p:txBody>
      </p:sp>
      <p:pic>
        <p:nvPicPr>
          <p:cNvPr id="27" name="Picture 38" descr="See Explanation.  Clicking on the picture will download&#10; the highest resolution version available.">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7189"/>
          <a:stretch/>
        </p:blipFill>
        <p:spPr bwMode="auto">
          <a:xfrm>
            <a:off x="0" y="957484"/>
            <a:ext cx="3644900" cy="4440455"/>
          </a:xfrm>
          <a:prstGeom prst="flowChartDelay">
            <a:avLst/>
          </a:prstGeom>
          <a:noFill/>
          <a:extLst>
            <a:ext uri="{909E8E84-426E-40dd-AFC4-6F175D3DCCD1}">
              <a14:hiddenFill xmlns:a14="http://schemas.microsoft.com/office/drawing/2010/main">
                <a:solidFill>
                  <a:srgbClr val="FFFFFF"/>
                </a:solidFill>
              </a14:hiddenFill>
            </a:ext>
          </a:extLst>
        </p:spPr>
      </p:pic>
      <p:sp>
        <p:nvSpPr>
          <p:cNvPr id="23557" name="Text Box 11"/>
          <p:cNvSpPr txBox="1">
            <a:spLocks noChangeArrowheads="1"/>
          </p:cNvSpPr>
          <p:nvPr/>
        </p:nvSpPr>
        <p:spPr bwMode="auto">
          <a:xfrm>
            <a:off x="192088" y="5803900"/>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JWST mirror testing</a:t>
            </a:r>
          </a:p>
        </p:txBody>
      </p:sp>
      <p:grpSp>
        <p:nvGrpSpPr>
          <p:cNvPr id="23558" name="Group 27"/>
          <p:cNvGrpSpPr>
            <a:grpSpLocks/>
          </p:cNvGrpSpPr>
          <p:nvPr/>
        </p:nvGrpSpPr>
        <p:grpSpPr bwMode="auto">
          <a:xfrm>
            <a:off x="-15875" y="4513263"/>
            <a:ext cx="9144000" cy="1290637"/>
            <a:chOff x="182456" y="5333619"/>
            <a:chExt cx="9144000" cy="1133856"/>
          </a:xfrm>
        </p:grpSpPr>
        <p:sp>
          <p:nvSpPr>
            <p:cNvPr id="42" name="Rectangle 41"/>
            <p:cNvSpPr/>
            <p:nvPr/>
          </p:nvSpPr>
          <p:spPr bwMode="auto">
            <a:xfrm>
              <a:off x="190393" y="5333619"/>
              <a:ext cx="9128126"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grpSp>
          <p:nvGrpSpPr>
            <p:cNvPr id="23569" name="Group 29"/>
            <p:cNvGrpSpPr>
              <a:grpSpLocks/>
            </p:cNvGrpSpPr>
            <p:nvPr/>
          </p:nvGrpSpPr>
          <p:grpSpPr bwMode="auto">
            <a:xfrm>
              <a:off x="182456" y="5333619"/>
              <a:ext cx="9144000" cy="66675"/>
              <a:chOff x="152400" y="5895975"/>
              <a:chExt cx="9144000" cy="66675"/>
            </a:xfrm>
          </p:grpSpPr>
          <p:cxnSp>
            <p:nvCxnSpPr>
              <p:cNvPr id="48" name="Straight Connector 47"/>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bwMode="auto">
              <a:xfrm>
                <a:off x="152400" y="5925262"/>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23570" name="Group 30"/>
            <p:cNvGrpSpPr>
              <a:grpSpLocks/>
            </p:cNvGrpSpPr>
            <p:nvPr/>
          </p:nvGrpSpPr>
          <p:grpSpPr bwMode="auto">
            <a:xfrm>
              <a:off x="182456" y="6400800"/>
              <a:ext cx="9144000" cy="66675"/>
              <a:chOff x="152400" y="5895975"/>
              <a:chExt cx="9144000" cy="66675"/>
            </a:xfrm>
          </p:grpSpPr>
          <p:cxnSp>
            <p:nvCxnSpPr>
              <p:cNvPr id="45" name="Straight Connector 44"/>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bwMode="auto">
              <a:xfrm>
                <a:off x="152400" y="5924995"/>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32" name="Picture 2" descr="http://www.collectspace.com/review/jwst_mirrors01.jpg"/>
          <p:cNvPicPr>
            <a:picLocks noChangeAspect="1" noChangeArrowheads="1"/>
          </p:cNvPicPr>
          <p:nvPr/>
        </p:nvPicPr>
        <p:blipFill rotWithShape="1">
          <a:blip r:embed="rId5"/>
          <a:srcRect l="16971" r="12429"/>
          <a:stretch/>
        </p:blipFill>
        <p:spPr bwMode="auto">
          <a:xfrm>
            <a:off x="192088" y="4614863"/>
            <a:ext cx="1403350" cy="1096962"/>
          </a:xfrm>
          <a:prstGeom prst="rect">
            <a:avLst/>
          </a:prstGeom>
          <a:noFill/>
          <a:ln w="9525">
            <a:solidFill>
              <a:schemeClr val="bg1">
                <a:lumMod val="65000"/>
                <a:lumOff val="35000"/>
              </a:schemeClr>
            </a:solidFill>
            <a:miter lim="800000"/>
            <a:headEnd/>
            <a:tailEnd/>
          </a:ln>
          <a:effectLst/>
        </p:spPr>
      </p:pic>
      <p:pic>
        <p:nvPicPr>
          <p:cNvPr id="100354" name="Picture 2" descr="https://encrypted-tbn3.gstatic.com/images?q=tbn:ANd9GcTUm7wCMhmXCbEwLG1__uKiq0gh1NHSIYRvDveJb_CvkLZEqLmm5A"/>
          <p:cNvPicPr>
            <a:picLocks noChangeAspect="1" noChangeArrowheads="1"/>
          </p:cNvPicPr>
          <p:nvPr/>
        </p:nvPicPr>
        <p:blipFill>
          <a:blip r:embed="rId6"/>
          <a:srcRect/>
          <a:stretch>
            <a:fillRect/>
          </a:stretch>
        </p:blipFill>
        <p:spPr bwMode="auto">
          <a:xfrm>
            <a:off x="3433763" y="4633913"/>
            <a:ext cx="1649412" cy="1096962"/>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3561" name="Text Box 11"/>
          <p:cNvSpPr txBox="1">
            <a:spLocks noChangeArrowheads="1"/>
          </p:cNvSpPr>
          <p:nvPr/>
        </p:nvSpPr>
        <p:spPr bwMode="auto">
          <a:xfrm>
            <a:off x="3433763" y="5803900"/>
            <a:ext cx="15795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Cats Eye Nebula from Chandra X-ray Observatory</a:t>
            </a:r>
          </a:p>
        </p:txBody>
      </p:sp>
      <p:pic>
        <p:nvPicPr>
          <p:cNvPr id="100356" name="Picture 4" descr="http://www.nasa.gov/images/content/397292main_Fermi_1_year_revised_226x135.jpg"/>
          <p:cNvPicPr>
            <a:picLocks noChangeAspect="1" noChangeArrowheads="1"/>
          </p:cNvPicPr>
          <p:nvPr/>
        </p:nvPicPr>
        <p:blipFill>
          <a:blip r:embed="rId7"/>
          <a:srcRect/>
          <a:stretch>
            <a:fillRect/>
          </a:stretch>
        </p:blipFill>
        <p:spPr bwMode="auto">
          <a:xfrm>
            <a:off x="5253038" y="4614863"/>
            <a:ext cx="1838325" cy="1096962"/>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3563" name="Text Box 11"/>
          <p:cNvSpPr txBox="1">
            <a:spLocks noChangeArrowheads="1"/>
          </p:cNvSpPr>
          <p:nvPr/>
        </p:nvSpPr>
        <p:spPr bwMode="auto">
          <a:xfrm>
            <a:off x="5256213" y="5803900"/>
            <a:ext cx="1825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Fermi Gamma Ray Space Telescope map of the Gamma Ray sky</a:t>
            </a:r>
          </a:p>
        </p:txBody>
      </p:sp>
      <p:pic>
        <p:nvPicPr>
          <p:cNvPr id="100358" name="Picture 6" descr="https://encrypted-tbn3.gstatic.com/images?q=tbn:ANd9GcQOS3sv7lSrcJciBHoMdrThs-tXYIu8iQ-ixgBHEyU5aCmBlQT9gw"/>
          <p:cNvPicPr>
            <a:picLocks noChangeAspect="1" noChangeArrowheads="1"/>
          </p:cNvPicPr>
          <p:nvPr/>
        </p:nvPicPr>
        <p:blipFill>
          <a:blip r:embed="rId8"/>
          <a:srcRect/>
          <a:stretch>
            <a:fillRect/>
          </a:stretch>
        </p:blipFill>
        <p:spPr bwMode="auto">
          <a:xfrm>
            <a:off x="7261225" y="4625975"/>
            <a:ext cx="1657350" cy="1096963"/>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3565" name="Text Box 11"/>
          <p:cNvSpPr txBox="1">
            <a:spLocks noChangeArrowheads="1"/>
          </p:cNvSpPr>
          <p:nvPr/>
        </p:nvSpPr>
        <p:spPr bwMode="auto">
          <a:xfrm>
            <a:off x="7373938" y="5803900"/>
            <a:ext cx="154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Omega Nebula from Hubble</a:t>
            </a:r>
          </a:p>
        </p:txBody>
      </p:sp>
      <p:pic>
        <p:nvPicPr>
          <p:cNvPr id="100359" name="Picture 7" descr="D:\Documents and Settings\ayelle\Desktop\-Images\_ELG4026.jpg"/>
          <p:cNvPicPr>
            <a:picLocks noChangeAspect="1" noChangeArrowheads="1"/>
          </p:cNvPicPr>
          <p:nvPr/>
        </p:nvPicPr>
        <p:blipFill>
          <a:blip r:embed="rId9"/>
          <a:srcRect/>
          <a:stretch>
            <a:fillRect/>
          </a:stretch>
        </p:blipFill>
        <p:spPr bwMode="auto">
          <a:xfrm>
            <a:off x="1766888" y="4610100"/>
            <a:ext cx="1497012" cy="1096963"/>
          </a:xfrm>
          <a:prstGeom prst="rect">
            <a:avLst/>
          </a:prstGeom>
          <a:noFill/>
          <a:ln>
            <a:solidFill>
              <a:schemeClr val="bg1">
                <a:lumMod val="65000"/>
                <a:lumOff val="35000"/>
              </a:schemeClr>
            </a:solidFill>
          </a:ln>
          <a:extLst>
            <a:ext uri="{909E8E84-426E-40dd-AFC4-6F175D3DCCD1}">
              <a14:hiddenFill xmlns:a14="http://schemas.microsoft.com/office/drawing/2010/main">
                <a:solidFill>
                  <a:srgbClr val="FFFFFF"/>
                </a:solidFill>
              </a14:hiddenFill>
            </a:ext>
          </a:extLst>
        </p:spPr>
      </p:pic>
      <p:sp>
        <p:nvSpPr>
          <p:cNvPr id="23567" name="Text Box 11"/>
          <p:cNvSpPr txBox="1">
            <a:spLocks noChangeArrowheads="1"/>
          </p:cNvSpPr>
          <p:nvPr/>
        </p:nvSpPr>
        <p:spPr bwMode="auto">
          <a:xfrm>
            <a:off x="1766888" y="5803900"/>
            <a:ext cx="1497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JWST instrument testing</a:t>
            </a:r>
          </a:p>
        </p:txBody>
      </p:sp>
    </p:spTree>
    <p:extLst>
      <p:ext uri="{BB962C8B-B14F-4D97-AF65-F5344CB8AC3E}">
        <p14:creationId xmlns:p14="http://schemas.microsoft.com/office/powerpoint/2010/main" val="296978523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263" y="2960688"/>
            <a:ext cx="7772400" cy="1362075"/>
          </a:xfrm>
        </p:spPr>
        <p:txBody>
          <a:bodyPr/>
          <a:lstStyle/>
          <a:p>
            <a:pPr>
              <a:defRPr/>
            </a:pPr>
            <a:r>
              <a:rPr lang="en-US" sz="3200" b="0" cap="none" dirty="0" smtClean="0">
                <a:solidFill>
                  <a:schemeClr val="accent2">
                    <a:lumMod val="75000"/>
                  </a:schemeClr>
                </a:solidFill>
                <a:cs typeface="Arial" pitchFamily="34" charset="0"/>
              </a:rPr>
              <a:t>Marshall supports NASA’s mission.</a:t>
            </a:r>
            <a:endParaRPr lang="en-US" sz="3200" b="0" cap="none" dirty="0">
              <a:solidFill>
                <a:schemeClr val="accent2">
                  <a:lumMod val="75000"/>
                </a:schemeClr>
              </a:solidFill>
            </a:endParaRPr>
          </a:p>
        </p:txBody>
      </p:sp>
      <p:sp>
        <p:nvSpPr>
          <p:cNvPr id="5" name="Text Placeholder 4"/>
          <p:cNvSpPr>
            <a:spLocks noGrp="1"/>
          </p:cNvSpPr>
          <p:nvPr>
            <p:ph type="body" idx="1"/>
          </p:nvPr>
        </p:nvSpPr>
        <p:spPr>
          <a:xfrm>
            <a:off x="449263" y="4999038"/>
            <a:ext cx="8523287" cy="608012"/>
          </a:xfrm>
        </p:spPr>
        <p:txBody>
          <a:bodyPr/>
          <a:lstStyle/>
          <a:p>
            <a:pPr>
              <a:buFont typeface="Arial" charset="0"/>
              <a:buNone/>
              <a:defRPr/>
            </a:pPr>
            <a:r>
              <a:rPr lang="en-US" sz="3200" b="1" dirty="0" smtClean="0"/>
              <a:t>Technology – Goals – Benefits – Education </a:t>
            </a:r>
            <a:endParaRPr lang="en-US" sz="3200" b="1" dirty="0"/>
          </a:p>
        </p:txBody>
      </p:sp>
    </p:spTree>
    <p:extLst>
      <p:ext uri="{BB962C8B-B14F-4D97-AF65-F5344CB8AC3E}">
        <p14:creationId xmlns:p14="http://schemas.microsoft.com/office/powerpoint/2010/main" val="14330092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0" descr="http://spaceflight.nasa.gov/gallery/images/shuttle/sts-127/hires/s127e006572.jpg"/>
          <p:cNvPicPr>
            <a:picLocks noChangeAspect="1" noChangeArrowheads="1"/>
          </p:cNvPicPr>
          <p:nvPr/>
        </p:nvPicPr>
        <p:blipFill>
          <a:blip r:embed="rId3">
            <a:extLst>
              <a:ext uri="{28A0092B-C50C-407E-A947-70E740481C1C}">
                <a14:useLocalDpi xmlns:a14="http://schemas.microsoft.com/office/drawing/2010/main" val="0"/>
              </a:ext>
            </a:extLst>
          </a:blip>
          <a:srcRect t="1881" b="3674"/>
          <a:stretch>
            <a:fillRect/>
          </a:stretch>
        </p:blipFill>
        <p:spPr bwMode="auto">
          <a:xfrm>
            <a:off x="0" y="957263"/>
            <a:ext cx="9144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1"/>
          <p:cNvSpPr>
            <a:spLocks noChangeArrowheads="1"/>
          </p:cNvSpPr>
          <p:nvPr/>
        </p:nvSpPr>
        <p:spPr bwMode="auto">
          <a:xfrm>
            <a:off x="0" y="4890313"/>
            <a:ext cx="9144000" cy="1270000"/>
          </a:xfrm>
          <a:prstGeom prst="rect">
            <a:avLst/>
          </a:prstGeom>
          <a:solidFill>
            <a:schemeClr val="bg1"/>
          </a:solidFill>
          <a:ln w="9525" algn="ctr">
            <a:noFill/>
            <a:round/>
            <a:headEnd/>
            <a:tailEnd/>
          </a:ln>
          <a:scene3d>
            <a:camera prst="orthographicFront"/>
            <a:lightRig rig="threePt" dir="t"/>
          </a:scene3d>
          <a:sp3d>
            <a:bevelT/>
          </a:sp3d>
        </p:spPr>
        <p:txBody>
          <a:bodyPr/>
          <a:lstStyle/>
          <a:p>
            <a:pPr>
              <a:defRPr/>
            </a:pPr>
            <a:endParaRPr lang="en-US" sz="900">
              <a:latin typeface="55 Helvetica Roman" pitchFamily="1" charset="0"/>
              <a:ea typeface="ＭＳ Ｐゴシック" charset="-128"/>
            </a:endParaRPr>
          </a:p>
        </p:txBody>
      </p:sp>
      <p:sp>
        <p:nvSpPr>
          <p:cNvPr id="25606" name="Title 1"/>
          <p:cNvSpPr>
            <a:spLocks noGrp="1"/>
          </p:cNvSpPr>
          <p:nvPr>
            <p:ph type="title"/>
          </p:nvPr>
        </p:nvSpPr>
        <p:spPr/>
        <p:txBody>
          <a:bodyPr/>
          <a:lstStyle/>
          <a:p>
            <a:r>
              <a:rPr lang="en-US" smtClean="0">
                <a:solidFill>
                  <a:srgbClr val="FFFFFF"/>
                </a:solidFill>
                <a:ea typeface="ＭＳ Ｐゴシック" pitchFamily="34" charset="-128"/>
                <a:cs typeface="Arial" pitchFamily="34" charset="0"/>
              </a:rPr>
              <a:t>Proving Technology Readiness</a:t>
            </a:r>
          </a:p>
        </p:txBody>
      </p:sp>
      <p:sp>
        <p:nvSpPr>
          <p:cNvPr id="25607" name="Content Placeholder 12"/>
          <p:cNvSpPr>
            <a:spLocks noGrp="1"/>
          </p:cNvSpPr>
          <p:nvPr>
            <p:ph sz="half" idx="1"/>
          </p:nvPr>
        </p:nvSpPr>
        <p:spPr>
          <a:xfrm>
            <a:off x="833438" y="3854450"/>
            <a:ext cx="7477125" cy="390525"/>
          </a:xfrm>
        </p:spPr>
        <p:txBody>
          <a:bodyPr/>
          <a:lstStyle/>
          <a:p>
            <a:pPr marL="1588" lvl="1" indent="-1588" algn="ctr">
              <a:spcAft>
                <a:spcPts val="1200"/>
              </a:spcAft>
              <a:buFont typeface="Arial" pitchFamily="34" charset="0"/>
              <a:buNone/>
            </a:pPr>
            <a:r>
              <a:rPr lang="en-US" b="1" smtClean="0">
                <a:solidFill>
                  <a:srgbClr val="F78D0F"/>
                </a:solidFill>
                <a:ea typeface="ＭＳ Ｐゴシック" pitchFamily="34" charset="-128"/>
              </a:rPr>
              <a:t>Demonstrating Feasibility of New Technologies</a:t>
            </a:r>
          </a:p>
        </p:txBody>
      </p:sp>
      <p:sp>
        <p:nvSpPr>
          <p:cNvPr id="23561" name="Content Placeholder 31"/>
          <p:cNvSpPr>
            <a:spLocks noGrp="1"/>
          </p:cNvSpPr>
          <p:nvPr>
            <p:ph sz="half" idx="2"/>
          </p:nvPr>
        </p:nvSpPr>
        <p:spPr>
          <a:xfrm>
            <a:off x="347663" y="1317625"/>
            <a:ext cx="3657600" cy="2325688"/>
          </a:xfrm>
        </p:spPr>
        <p:txBody>
          <a:bodyPr/>
          <a:lstStyle/>
          <a:p>
            <a:pPr marL="171450" lvl="1" indent="-171450">
              <a:spcAft>
                <a:spcPct val="0"/>
              </a:spcAft>
              <a:defRPr/>
            </a:pPr>
            <a:r>
              <a:rPr lang="en-US" sz="1400" kern="1200" dirty="0" smtClean="0">
                <a:latin typeface="Arial Narrow" pitchFamily="34" charset="0"/>
                <a:ea typeface="ＭＳ Ｐゴシック" pitchFamily="34" charset="-128"/>
              </a:rPr>
              <a:t>Nuclear </a:t>
            </a:r>
            <a:r>
              <a:rPr lang="en-US" sz="1400" kern="1200" dirty="0">
                <a:latin typeface="Arial Narrow" pitchFamily="34" charset="0"/>
                <a:ea typeface="ＭＳ Ｐゴシック" pitchFamily="34" charset="-128"/>
              </a:rPr>
              <a:t>Cryogenic Propulsion </a:t>
            </a:r>
            <a:r>
              <a:rPr lang="en-US" sz="1400" kern="1200" dirty="0" smtClean="0">
                <a:latin typeface="Arial Narrow" pitchFamily="34" charset="0"/>
                <a:ea typeface="ＭＳ Ｐゴシック" pitchFamily="34" charset="-128"/>
              </a:rPr>
              <a:t>Stage</a:t>
            </a:r>
          </a:p>
          <a:p>
            <a:pPr marL="171450" lvl="1" indent="-171450">
              <a:spcAft>
                <a:spcPct val="0"/>
              </a:spcAft>
              <a:defRPr/>
            </a:pPr>
            <a:r>
              <a:rPr lang="en-US" sz="1400" kern="1200" dirty="0" smtClean="0">
                <a:latin typeface="Arial Narrow" pitchFamily="34" charset="0"/>
                <a:ea typeface="ＭＳ Ｐゴシック" pitchFamily="34" charset="-128"/>
              </a:rPr>
              <a:t>Atmosphere </a:t>
            </a:r>
            <a:r>
              <a:rPr lang="en-US" sz="1400" kern="1200" dirty="0">
                <a:latin typeface="Arial Narrow" pitchFamily="34" charset="0"/>
                <a:ea typeface="ＭＳ Ｐゴシック" pitchFamily="34" charset="-128"/>
              </a:rPr>
              <a:t>Resource Recovery and Environmental Monitoring (ARREM</a:t>
            </a:r>
            <a:r>
              <a:rPr lang="en-US" sz="1400" kern="1200" dirty="0" smtClean="0">
                <a:latin typeface="Arial Narrow" pitchFamily="34" charset="0"/>
                <a:ea typeface="ＭＳ Ｐゴシック" pitchFamily="34" charset="-128"/>
              </a:rPr>
              <a:t>)</a:t>
            </a:r>
          </a:p>
          <a:p>
            <a:pPr marL="171450" lvl="1" indent="-171450">
              <a:spcAft>
                <a:spcPct val="0"/>
              </a:spcAft>
              <a:defRPr/>
            </a:pPr>
            <a:r>
              <a:rPr lang="en-US" sz="1400" kern="1200" dirty="0">
                <a:latin typeface="Arial Narrow" pitchFamily="34" charset="0"/>
                <a:ea typeface="ＭＳ Ｐゴシック" pitchFamily="34" charset="-128"/>
              </a:rPr>
              <a:t>Deep Space Habitat</a:t>
            </a:r>
          </a:p>
          <a:p>
            <a:pPr marL="171450" lvl="1" indent="-171450">
              <a:spcAft>
                <a:spcPct val="0"/>
              </a:spcAft>
              <a:defRPr/>
            </a:pPr>
            <a:r>
              <a:rPr lang="en-US" sz="1400" kern="1200" dirty="0">
                <a:latin typeface="Arial Narrow" pitchFamily="34" charset="0"/>
                <a:ea typeface="ＭＳ Ｐゴシック" pitchFamily="34" charset="-128"/>
              </a:rPr>
              <a:t>Radiation Protection</a:t>
            </a:r>
          </a:p>
          <a:p>
            <a:pPr marL="171450" lvl="1" indent="-171450">
              <a:spcAft>
                <a:spcPct val="0"/>
              </a:spcAft>
              <a:defRPr/>
            </a:pPr>
            <a:r>
              <a:rPr lang="en-US" sz="1400" kern="1200" dirty="0">
                <a:latin typeface="Arial Narrow" pitchFamily="34" charset="0"/>
                <a:ea typeface="ＭＳ Ｐゴシック" pitchFamily="34" charset="-128"/>
              </a:rPr>
              <a:t>In-Space </a:t>
            </a:r>
            <a:r>
              <a:rPr lang="en-US" sz="1400" kern="1200" dirty="0" smtClean="0">
                <a:latin typeface="Arial Narrow" pitchFamily="34" charset="0"/>
                <a:ea typeface="ＭＳ Ｐゴシック" pitchFamily="34" charset="-128"/>
              </a:rPr>
              <a:t>Manufacturing</a:t>
            </a:r>
            <a:endParaRPr lang="en-US" sz="1400" kern="1200" dirty="0">
              <a:latin typeface="Arial Narrow" pitchFamily="34" charset="0"/>
              <a:ea typeface="ＭＳ Ｐゴシック" pitchFamily="34" charset="-128"/>
            </a:endParaRPr>
          </a:p>
          <a:p>
            <a:pPr marL="171450" lvl="1" indent="-171450">
              <a:spcAft>
                <a:spcPct val="0"/>
              </a:spcAft>
              <a:defRPr/>
            </a:pPr>
            <a:r>
              <a:rPr lang="en-US" sz="1400" kern="1200" dirty="0">
                <a:latin typeface="Arial Narrow" pitchFamily="34" charset="0"/>
                <a:ea typeface="ＭＳ Ｐゴシック" pitchFamily="34" charset="-128"/>
              </a:rPr>
              <a:t>Cryogenic Propellant Storage and Transfer</a:t>
            </a:r>
          </a:p>
          <a:p>
            <a:pPr marL="171450" lvl="1" indent="-171450">
              <a:spcAft>
                <a:spcPct val="0"/>
              </a:spcAft>
              <a:defRPr/>
            </a:pPr>
            <a:r>
              <a:rPr lang="en-US" sz="1400" kern="1200" dirty="0">
                <a:latin typeface="Arial Narrow" pitchFamily="34" charset="0"/>
                <a:ea typeface="ＭＳ Ｐゴシック" pitchFamily="34" charset="-128"/>
              </a:rPr>
              <a:t>Materials on ISS Experiments (</a:t>
            </a:r>
            <a:r>
              <a:rPr lang="en-US" sz="1400" kern="1200">
                <a:latin typeface="Arial Narrow" pitchFamily="34" charset="0"/>
                <a:ea typeface="ＭＳ Ｐゴシック" pitchFamily="34" charset="-128"/>
              </a:rPr>
              <a:t>MISSE</a:t>
            </a:r>
            <a:r>
              <a:rPr lang="en-US" sz="1400" kern="1200" smtClean="0">
                <a:latin typeface="Arial Narrow" pitchFamily="34" charset="0"/>
                <a:ea typeface="ＭＳ Ｐゴシック" pitchFamily="34" charset="-128"/>
              </a:rPr>
              <a:t>)</a:t>
            </a:r>
            <a:endParaRPr lang="en-US" sz="1400" kern="1200" dirty="0">
              <a:latin typeface="Arial Narrow" pitchFamily="34" charset="0"/>
              <a:ea typeface="ＭＳ Ｐゴシック" pitchFamily="34" charset="-128"/>
            </a:endParaRPr>
          </a:p>
          <a:p>
            <a:pPr marL="171450" lvl="1" indent="-171450">
              <a:spcAft>
                <a:spcPct val="0"/>
              </a:spcAft>
              <a:defRPr/>
            </a:pPr>
            <a:r>
              <a:rPr lang="en-US" sz="1400" kern="1200" dirty="0">
                <a:latin typeface="Arial Narrow" pitchFamily="34" charset="0"/>
                <a:ea typeface="ＭＳ Ｐゴシック" pitchFamily="34" charset="-128"/>
              </a:rPr>
              <a:t>Robotic Lunar Lander Development (Mighty Eagle)</a:t>
            </a:r>
          </a:p>
          <a:p>
            <a:pPr marL="171450" lvl="1" indent="-171450">
              <a:spcAft>
                <a:spcPct val="0"/>
              </a:spcAft>
              <a:defRPr/>
            </a:pPr>
            <a:r>
              <a:rPr lang="en-US" sz="1400" kern="1200" dirty="0">
                <a:latin typeface="Arial Narrow" pitchFamily="34" charset="0"/>
                <a:ea typeface="ＭＳ Ｐゴシック" pitchFamily="34" charset="-128"/>
              </a:rPr>
              <a:t>Advanced Mirror Technology Development</a:t>
            </a:r>
          </a:p>
          <a:p>
            <a:pPr marL="171450" lvl="1" indent="-171450">
              <a:spcAft>
                <a:spcPct val="0"/>
              </a:spcAft>
              <a:defRPr/>
            </a:pPr>
            <a:endParaRPr lang="en-US" sz="1400" kern="1200" dirty="0">
              <a:latin typeface="Arial Narrow" pitchFamily="34" charset="0"/>
              <a:ea typeface="ＭＳ Ｐゴシック" pitchFamily="34" charset="-128"/>
            </a:endParaRPr>
          </a:p>
          <a:p>
            <a:pPr marL="171450" lvl="1" indent="-171450">
              <a:spcAft>
                <a:spcPct val="0"/>
              </a:spcAft>
              <a:defRPr/>
            </a:pPr>
            <a:endParaRPr lang="en-US" sz="1600" kern="1200" dirty="0">
              <a:latin typeface="Arial Narrow" pitchFamily="34" charset="0"/>
              <a:ea typeface="ＭＳ Ｐゴシック" pitchFamily="34" charset="-128"/>
            </a:endParaRPr>
          </a:p>
          <a:p>
            <a:pPr marL="171450" lvl="1" indent="-171450">
              <a:spcAft>
                <a:spcPct val="0"/>
              </a:spcAft>
              <a:defRPr/>
            </a:pPr>
            <a:endParaRPr lang="en-US" sz="1600" dirty="0">
              <a:latin typeface="Arial Narrow" pitchFamily="34" charset="0"/>
            </a:endParaRPr>
          </a:p>
          <a:p>
            <a:pPr marL="171450" lvl="1" indent="-171450">
              <a:spcAft>
                <a:spcPct val="0"/>
              </a:spcAft>
              <a:defRPr/>
            </a:pPr>
            <a:endParaRPr lang="en-US" sz="1600" kern="1200" dirty="0">
              <a:latin typeface="Arial Narrow" pitchFamily="34" charset="0"/>
              <a:ea typeface="ＭＳ Ｐゴシック" pitchFamily="34" charset="-128"/>
            </a:endParaRPr>
          </a:p>
        </p:txBody>
      </p:sp>
      <p:sp>
        <p:nvSpPr>
          <p:cNvPr id="25609" name="Slide Number Placeholder 3"/>
          <p:cNvSpPr>
            <a:spLocks noGrp="1"/>
          </p:cNvSpPr>
          <p:nvPr>
            <p:ph type="sldNum" sz="quarter" idx="14"/>
          </p:nvPr>
        </p:nvSpPr>
        <p:spPr>
          <a:xfrm>
            <a:off x="8850313" y="6548438"/>
            <a:ext cx="293687"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FC85B49B-E5BA-4472-83E5-D5E6DDF915B7}" type="slidenum">
              <a:rPr lang="en-US" sz="700" smtClean="0">
                <a:solidFill>
                  <a:srgbClr val="C0C0C0"/>
                </a:solidFill>
              </a:rPr>
              <a:pPr/>
              <a:t>25</a:t>
            </a:fld>
            <a:endParaRPr lang="en-US" sz="700" smtClean="0">
              <a:solidFill>
                <a:srgbClr val="C0C0C0"/>
              </a:solidFill>
            </a:endParaRPr>
          </a:p>
        </p:txBody>
      </p:sp>
      <p:sp>
        <p:nvSpPr>
          <p:cNvPr id="25610" name="Text Box 12"/>
          <p:cNvSpPr txBox="1">
            <a:spLocks noChangeArrowheads="1"/>
          </p:cNvSpPr>
          <p:nvPr/>
        </p:nvSpPr>
        <p:spPr bwMode="auto">
          <a:xfrm>
            <a:off x="0" y="6176963"/>
            <a:ext cx="1536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800">
                <a:solidFill>
                  <a:srgbClr val="666666"/>
                </a:solidFill>
                <a:latin typeface="Arial" pitchFamily="34" charset="0"/>
                <a:ea typeface="ＭＳ Ｐゴシック" pitchFamily="34" charset="-128"/>
              </a:defRPr>
            </a:lvl1pPr>
            <a:lvl2pPr defTabSz="457200">
              <a:defRPr sz="800">
                <a:solidFill>
                  <a:srgbClr val="666666"/>
                </a:solidFill>
                <a:latin typeface="Arial" pitchFamily="34" charset="0"/>
                <a:ea typeface="ＭＳ Ｐゴシック" pitchFamily="34" charset="-128"/>
              </a:defRPr>
            </a:lvl2pPr>
            <a:lvl3pPr marL="1143000" indent="-228600" defTabSz="457200">
              <a:defRPr sz="800">
                <a:solidFill>
                  <a:srgbClr val="666666"/>
                </a:solidFill>
                <a:latin typeface="Arial" pitchFamily="34" charset="0"/>
                <a:ea typeface="ＭＳ Ｐゴシック" pitchFamily="34" charset="-128"/>
              </a:defRPr>
            </a:lvl3pPr>
            <a:lvl4pPr marL="1600200" indent="-228600" defTabSz="457200">
              <a:defRPr sz="800">
                <a:solidFill>
                  <a:srgbClr val="666666"/>
                </a:solidFill>
                <a:latin typeface="Arial" pitchFamily="34" charset="0"/>
                <a:ea typeface="ＭＳ Ｐゴシック" pitchFamily="34" charset="-128"/>
              </a:defRPr>
            </a:lvl4pPr>
            <a:lvl5pPr marL="2057400" indent="-228600" defTabSz="457200">
              <a:defRPr sz="800">
                <a:solidFill>
                  <a:srgbClr val="666666"/>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marL="0" lvl="1" indent="0" algn="ctr"/>
            <a:r>
              <a:rPr lang="en-US" sz="1400" b="1">
                <a:solidFill>
                  <a:schemeClr val="tx1"/>
                </a:solidFill>
                <a:latin typeface="Arial Narrow" pitchFamily="34" charset="0"/>
              </a:rPr>
              <a:t>Cryo Propellant Storage</a:t>
            </a:r>
          </a:p>
        </p:txBody>
      </p:sp>
      <p:sp>
        <p:nvSpPr>
          <p:cNvPr id="25611" name="Text Box 12"/>
          <p:cNvSpPr txBox="1">
            <a:spLocks noChangeArrowheads="1"/>
          </p:cNvSpPr>
          <p:nvPr/>
        </p:nvSpPr>
        <p:spPr bwMode="auto">
          <a:xfrm>
            <a:off x="4640263" y="6176963"/>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Green Flight</a:t>
            </a:r>
          </a:p>
        </p:txBody>
      </p:sp>
      <p:grpSp>
        <p:nvGrpSpPr>
          <p:cNvPr id="25612" name="Group 20"/>
          <p:cNvGrpSpPr>
            <a:grpSpLocks/>
          </p:cNvGrpSpPr>
          <p:nvPr/>
        </p:nvGrpSpPr>
        <p:grpSpPr bwMode="auto">
          <a:xfrm>
            <a:off x="80963" y="4989513"/>
            <a:ext cx="1371600" cy="1096962"/>
            <a:chOff x="3320945" y="1337341"/>
            <a:chExt cx="4294293" cy="3024650"/>
          </a:xfrm>
        </p:grpSpPr>
        <p:pic>
          <p:nvPicPr>
            <p:cNvPr id="18458" name="Picture 26" descr="http://upload.wikimedia.org/wikipedia/commons/thumb/b/b4/Sunrise_To_Sunset_Aboard_The_ISS.OGG/mid-Sunrise_To_Sunset_Aboard_The_ISS.OGG.jpg"/>
            <p:cNvPicPr>
              <a:picLocks noChangeAspect="1" noChangeArrowheads="1"/>
            </p:cNvPicPr>
            <p:nvPr/>
          </p:nvPicPr>
          <p:blipFill>
            <a:blip r:embed="rId4"/>
            <a:srcRect l="20138"/>
            <a:stretch>
              <a:fillRect/>
            </a:stretch>
          </p:blipFill>
          <p:spPr bwMode="auto">
            <a:xfrm>
              <a:off x="3320945" y="1337341"/>
              <a:ext cx="4294293" cy="3024650"/>
            </a:xfrm>
            <a:prstGeom prst="rect">
              <a:avLst/>
            </a:prstGeom>
            <a:noFill/>
            <a:ln>
              <a:solidFill>
                <a:schemeClr val="bg1">
                  <a:lumMod val="50000"/>
                  <a:lumOff val="50000"/>
                </a:schemeClr>
              </a:solidFill>
            </a:ln>
          </p:spPr>
        </p:pic>
        <p:pic>
          <p:nvPicPr>
            <p:cNvPr id="25626" name="Picture 3" descr="D:\Baysinger\Advanced Concepts Studies\Cryostat 2011\pictures\pf rev2  iso1.pn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12993"/>
            <a:stretch>
              <a:fillRect/>
            </a:stretch>
          </p:blipFill>
          <p:spPr bwMode="auto">
            <a:xfrm>
              <a:off x="4157663" y="1443316"/>
              <a:ext cx="2570191"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13" name="Text Box 12"/>
          <p:cNvSpPr txBox="1">
            <a:spLocks noChangeArrowheads="1"/>
          </p:cNvSpPr>
          <p:nvPr/>
        </p:nvSpPr>
        <p:spPr bwMode="auto">
          <a:xfrm>
            <a:off x="6162675" y="6176963"/>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Space Tether</a:t>
            </a:r>
          </a:p>
        </p:txBody>
      </p:sp>
      <p:sp>
        <p:nvSpPr>
          <p:cNvPr id="25614" name="Text Box 12"/>
          <p:cNvSpPr txBox="1">
            <a:spLocks noChangeArrowheads="1"/>
          </p:cNvSpPr>
          <p:nvPr/>
        </p:nvSpPr>
        <p:spPr bwMode="auto">
          <a:xfrm>
            <a:off x="7683500" y="6176963"/>
            <a:ext cx="1460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Composite Cryotank</a:t>
            </a:r>
          </a:p>
        </p:txBody>
      </p:sp>
      <p:sp>
        <p:nvSpPr>
          <p:cNvPr id="25615" name="Text Box 12"/>
          <p:cNvSpPr txBox="1">
            <a:spLocks noChangeArrowheads="1"/>
          </p:cNvSpPr>
          <p:nvPr/>
        </p:nvSpPr>
        <p:spPr bwMode="auto">
          <a:xfrm>
            <a:off x="3119438" y="6176963"/>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Robotic Lander</a:t>
            </a:r>
          </a:p>
        </p:txBody>
      </p:sp>
      <p:sp>
        <p:nvSpPr>
          <p:cNvPr id="25616" name="Text Box 12"/>
          <p:cNvSpPr txBox="1">
            <a:spLocks noChangeArrowheads="1"/>
          </p:cNvSpPr>
          <p:nvPr/>
        </p:nvSpPr>
        <p:spPr bwMode="auto">
          <a:xfrm>
            <a:off x="1597025" y="6176963"/>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MISSE</a:t>
            </a:r>
          </a:p>
        </p:txBody>
      </p:sp>
      <p:pic>
        <p:nvPicPr>
          <p:cNvPr id="28" name="Picture 14" descr="iss021e031746 crop.jpg"/>
          <p:cNvPicPr>
            <a:picLocks noChangeAspect="1"/>
          </p:cNvPicPr>
          <p:nvPr/>
        </p:nvPicPr>
        <p:blipFill>
          <a:blip r:embed="rId6"/>
          <a:srcRect t="6694" r="4773" b="19678"/>
          <a:stretch>
            <a:fillRect/>
          </a:stretch>
        </p:blipFill>
        <p:spPr bwMode="auto">
          <a:xfrm>
            <a:off x="1603375" y="4978400"/>
            <a:ext cx="1371600" cy="1117600"/>
          </a:xfrm>
          <a:prstGeom prst="rect">
            <a:avLst/>
          </a:prstGeom>
          <a:noFill/>
          <a:ln w="9525">
            <a:solidFill>
              <a:schemeClr val="bg1">
                <a:lumMod val="50000"/>
                <a:lumOff val="50000"/>
              </a:schemeClr>
            </a:solidFill>
            <a:round/>
            <a:headEnd/>
            <a:tailEnd/>
          </a:ln>
          <a:effectLst>
            <a:outerShdw dist="38100" dir="2700000" rotWithShape="0">
              <a:srgbClr val="000000">
                <a:alpha val="42998"/>
              </a:srgbClr>
            </a:outerShdw>
          </a:effectLst>
        </p:spPr>
      </p:pic>
      <p:pic>
        <p:nvPicPr>
          <p:cNvPr id="29" name="Picture 2" descr="Electrodynamic Tether used by spacecraft near Earth"/>
          <p:cNvPicPr>
            <a:picLocks noChangeAspect="1" noChangeArrowheads="1"/>
          </p:cNvPicPr>
          <p:nvPr/>
        </p:nvPicPr>
        <p:blipFill>
          <a:blip r:embed="rId7"/>
          <a:srcRect/>
          <a:stretch>
            <a:fillRect/>
          </a:stretch>
        </p:blipFill>
        <p:spPr bwMode="auto">
          <a:xfrm>
            <a:off x="6208713" y="4989513"/>
            <a:ext cx="1366837" cy="1096962"/>
          </a:xfrm>
          <a:prstGeom prst="rect">
            <a:avLst/>
          </a:prstGeom>
          <a:noFill/>
          <a:ln w="9525">
            <a:solidFill>
              <a:schemeClr val="bg1">
                <a:lumMod val="50000"/>
                <a:lumOff val="50000"/>
              </a:schemeClr>
            </a:solidFill>
            <a:miter lim="800000"/>
            <a:headEnd/>
            <a:tailEnd/>
          </a:ln>
        </p:spPr>
      </p:pic>
      <p:pic>
        <p:nvPicPr>
          <p:cNvPr id="19480" name="Picture 24" descr="Pipistrel USA, Taurus G4 aircraft is seen as it participates in the miles per gallon flight."/>
          <p:cNvPicPr>
            <a:picLocks noChangeAspect="1" noChangeArrowheads="1"/>
          </p:cNvPicPr>
          <p:nvPr/>
        </p:nvPicPr>
        <p:blipFill>
          <a:blip r:embed="rId8"/>
          <a:srcRect l="17819" r="14602"/>
          <a:stretch>
            <a:fillRect/>
          </a:stretch>
        </p:blipFill>
        <p:spPr bwMode="auto">
          <a:xfrm>
            <a:off x="4714875" y="4989513"/>
            <a:ext cx="1393825" cy="1096962"/>
          </a:xfrm>
          <a:prstGeom prst="rect">
            <a:avLst/>
          </a:prstGeom>
          <a:noFill/>
          <a:ln w="9525">
            <a:solidFill>
              <a:schemeClr val="bg1">
                <a:lumMod val="50000"/>
                <a:lumOff val="50000"/>
              </a:schemeClr>
            </a:solidFill>
            <a:miter lim="800000"/>
            <a:headEnd/>
            <a:tailEnd/>
          </a:ln>
        </p:spPr>
      </p:pic>
      <p:sp>
        <p:nvSpPr>
          <p:cNvPr id="25620" name="TextBox 2"/>
          <p:cNvSpPr txBox="1">
            <a:spLocks noChangeArrowheads="1"/>
          </p:cNvSpPr>
          <p:nvPr/>
        </p:nvSpPr>
        <p:spPr bwMode="auto">
          <a:xfrm>
            <a:off x="4643438" y="1317625"/>
            <a:ext cx="3657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800">
                <a:solidFill>
                  <a:srgbClr val="666666"/>
                </a:solidFill>
                <a:latin typeface="Arial" pitchFamily="34" charset="0"/>
                <a:ea typeface="ＭＳ Ｐゴシック" pitchFamily="34" charset="-128"/>
              </a:defRPr>
            </a:lvl1pPr>
            <a:lvl2pPr marL="171450" indent="-1714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lvl="1">
              <a:buClr>
                <a:srgbClr val="F68B00"/>
              </a:buClr>
              <a:buFont typeface="Arial" pitchFamily="34" charset="0"/>
              <a:buChar char="•"/>
            </a:pPr>
            <a:r>
              <a:rPr lang="en-US" sz="1400">
                <a:solidFill>
                  <a:schemeClr val="tx1"/>
                </a:solidFill>
                <a:latin typeface="Arial Narrow" pitchFamily="34" charset="0"/>
              </a:rPr>
              <a:t>Edison Small Satellite</a:t>
            </a:r>
          </a:p>
          <a:p>
            <a:pPr lvl="1">
              <a:buClr>
                <a:srgbClr val="F68B00"/>
              </a:buClr>
              <a:buFont typeface="Arial" pitchFamily="34" charset="0"/>
              <a:buChar char="•"/>
            </a:pPr>
            <a:r>
              <a:rPr lang="en-US" sz="1400">
                <a:solidFill>
                  <a:schemeClr val="tx1"/>
                </a:solidFill>
                <a:latin typeface="Arial Narrow" pitchFamily="34" charset="0"/>
              </a:rPr>
              <a:t>Innovative Manufacturing</a:t>
            </a:r>
          </a:p>
          <a:p>
            <a:pPr lvl="1">
              <a:buClr>
                <a:srgbClr val="F68B00"/>
              </a:buClr>
              <a:buFont typeface="Arial" pitchFamily="34" charset="0"/>
              <a:buChar char="•"/>
            </a:pPr>
            <a:r>
              <a:rPr lang="en-US" sz="1400">
                <a:solidFill>
                  <a:schemeClr val="tx1"/>
                </a:solidFill>
                <a:latin typeface="Arial Narrow" pitchFamily="34" charset="0"/>
              </a:rPr>
              <a:t>In-Space Propulsion</a:t>
            </a:r>
          </a:p>
          <a:p>
            <a:pPr lvl="1">
              <a:buClr>
                <a:srgbClr val="F68B00"/>
              </a:buClr>
              <a:buFont typeface="Arial" pitchFamily="34" charset="0"/>
              <a:buChar char="•"/>
            </a:pPr>
            <a:r>
              <a:rPr lang="en-US" sz="1400">
                <a:solidFill>
                  <a:schemeClr val="tx1"/>
                </a:solidFill>
                <a:latin typeface="Arial Narrow" pitchFamily="34" charset="0"/>
              </a:rPr>
              <a:t>SWORDS</a:t>
            </a:r>
          </a:p>
          <a:p>
            <a:pPr lvl="1">
              <a:buClr>
                <a:srgbClr val="F68B00"/>
              </a:buClr>
              <a:buFont typeface="Arial" pitchFamily="34" charset="0"/>
              <a:buChar char="•"/>
            </a:pPr>
            <a:r>
              <a:rPr lang="en-US" sz="1400">
                <a:solidFill>
                  <a:schemeClr val="tx1"/>
                </a:solidFill>
                <a:latin typeface="Arial Narrow" pitchFamily="34" charset="0"/>
              </a:rPr>
              <a:t>Nuclear Systems</a:t>
            </a:r>
          </a:p>
          <a:p>
            <a:pPr lvl="1">
              <a:buClr>
                <a:srgbClr val="F68B00"/>
              </a:buClr>
              <a:buFont typeface="Arial" pitchFamily="34" charset="0"/>
              <a:buChar char="•"/>
            </a:pPr>
            <a:r>
              <a:rPr lang="en-US" sz="1400">
                <a:solidFill>
                  <a:schemeClr val="tx1"/>
                </a:solidFill>
                <a:latin typeface="Arial Narrow" pitchFamily="34" charset="0"/>
              </a:rPr>
              <a:t>Human-Robotic Systems</a:t>
            </a:r>
          </a:p>
          <a:p>
            <a:pPr lvl="1">
              <a:buClr>
                <a:srgbClr val="F68B00"/>
              </a:buClr>
              <a:buFont typeface="Arial" pitchFamily="34" charset="0"/>
              <a:buChar char="•"/>
            </a:pPr>
            <a:r>
              <a:rPr lang="en-US" sz="1400">
                <a:solidFill>
                  <a:schemeClr val="tx1"/>
                </a:solidFill>
                <a:latin typeface="Arial Narrow" pitchFamily="34" charset="0"/>
              </a:rPr>
              <a:t>Avionics Hardware</a:t>
            </a:r>
          </a:p>
          <a:p>
            <a:pPr lvl="1">
              <a:buClr>
                <a:srgbClr val="F68B00"/>
              </a:buClr>
              <a:buFont typeface="Arial" pitchFamily="34" charset="0"/>
              <a:buChar char="•"/>
            </a:pPr>
            <a:r>
              <a:rPr lang="en-US" sz="1400">
                <a:solidFill>
                  <a:schemeClr val="tx1"/>
                </a:solidFill>
                <a:latin typeface="Arial Narrow" pitchFamily="34" charset="0"/>
              </a:rPr>
              <a:t>Composite Cryogenic Propellant Tank</a:t>
            </a:r>
          </a:p>
          <a:p>
            <a:pPr lvl="1">
              <a:buClr>
                <a:srgbClr val="F68B00"/>
              </a:buClr>
              <a:buFont typeface="Arial" pitchFamily="34" charset="0"/>
              <a:buChar char="•"/>
            </a:pPr>
            <a:r>
              <a:rPr lang="en-US" sz="1400">
                <a:solidFill>
                  <a:schemeClr val="tx1"/>
                </a:solidFill>
                <a:latin typeface="Arial Narrow" pitchFamily="34" charset="0"/>
              </a:rPr>
              <a:t>Synthetic Biology</a:t>
            </a:r>
          </a:p>
          <a:p>
            <a:pPr lvl="1">
              <a:buClr>
                <a:srgbClr val="F68B00"/>
              </a:buClr>
              <a:buFont typeface="Arial" pitchFamily="34" charset="0"/>
              <a:buChar char="•"/>
            </a:pPr>
            <a:endParaRPr lang="en-US" sz="1400">
              <a:solidFill>
                <a:schemeClr val="tx1"/>
              </a:solidFill>
              <a:latin typeface="Arial Narrow" pitchFamily="34" charset="0"/>
              <a:cs typeface="Arial" pitchFamily="34" charset="0"/>
            </a:endParaRPr>
          </a:p>
          <a:p>
            <a:pPr lvl="1">
              <a:buClr>
                <a:srgbClr val="F68B00"/>
              </a:buClr>
              <a:buFont typeface="Arial" pitchFamily="34" charset="0"/>
              <a:buChar char="•"/>
            </a:pPr>
            <a:endParaRPr lang="en-US" sz="1400">
              <a:solidFill>
                <a:schemeClr val="tx1"/>
              </a:solidFill>
              <a:latin typeface="Arial Narrow" pitchFamily="34" charset="0"/>
              <a:cs typeface="Arial" pitchFamily="34" charset="0"/>
            </a:endParaRPr>
          </a:p>
        </p:txBody>
      </p:sp>
      <p:sp>
        <p:nvSpPr>
          <p:cNvPr id="25621" name="Content Placeholder 31"/>
          <p:cNvSpPr txBox="1">
            <a:spLocks/>
          </p:cNvSpPr>
          <p:nvPr/>
        </p:nvSpPr>
        <p:spPr bwMode="auto">
          <a:xfrm>
            <a:off x="1555750" y="990600"/>
            <a:ext cx="60340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800">
                <a:solidFill>
                  <a:srgbClr val="666666"/>
                </a:solidFill>
                <a:latin typeface="Arial" pitchFamily="34" charset="0"/>
                <a:ea typeface="ＭＳ Ｐゴシック" pitchFamily="34" charset="-128"/>
              </a:defRPr>
            </a:lvl1pPr>
            <a:lvl2pPr marL="1588" indent="-1588">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lvl="1">
              <a:spcAft>
                <a:spcPts val="1200"/>
              </a:spcAft>
              <a:buClr>
                <a:srgbClr val="F68B00"/>
              </a:buClr>
              <a:buFont typeface="Arial" pitchFamily="34" charset="0"/>
              <a:buNone/>
            </a:pPr>
            <a:r>
              <a:rPr lang="en-US" sz="2000" b="1">
                <a:solidFill>
                  <a:srgbClr val="F78D0F"/>
                </a:solidFill>
                <a:cs typeface="Arial" pitchFamily="34" charset="0"/>
              </a:rPr>
              <a:t>Advancing Space Technology Development</a:t>
            </a:r>
          </a:p>
        </p:txBody>
      </p:sp>
      <p:sp>
        <p:nvSpPr>
          <p:cNvPr id="25622" name="Content Placeholder 12"/>
          <p:cNvSpPr txBox="1">
            <a:spLocks/>
          </p:cNvSpPr>
          <p:nvPr/>
        </p:nvSpPr>
        <p:spPr bwMode="auto">
          <a:xfrm>
            <a:off x="2078038" y="4183063"/>
            <a:ext cx="51720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800">
                <a:solidFill>
                  <a:srgbClr val="666666"/>
                </a:solidFill>
                <a:latin typeface="Arial" pitchFamily="34" charset="0"/>
                <a:ea typeface="ＭＳ Ｐゴシック" pitchFamily="34" charset="-128"/>
              </a:defRPr>
            </a:lvl1pPr>
            <a:lvl2pPr marL="406400" indent="-174625">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lvl="1">
              <a:spcAft>
                <a:spcPts val="600"/>
              </a:spcAft>
              <a:buClr>
                <a:srgbClr val="F68B00"/>
              </a:buClr>
              <a:buFont typeface="Arial" pitchFamily="34" charset="0"/>
              <a:buChar char="•"/>
            </a:pPr>
            <a:r>
              <a:rPr lang="en-US" sz="1600">
                <a:solidFill>
                  <a:schemeClr val="tx1"/>
                </a:solidFill>
                <a:latin typeface="Arial Narrow" pitchFamily="34" charset="0"/>
                <a:cs typeface="Arial" pitchFamily="34" charset="0"/>
              </a:rPr>
              <a:t>Technology Demonstration Missions – Level II Program Office</a:t>
            </a:r>
          </a:p>
          <a:p>
            <a:pPr lvl="1">
              <a:spcAft>
                <a:spcPts val="600"/>
              </a:spcAft>
              <a:buClr>
                <a:srgbClr val="F68B00"/>
              </a:buClr>
              <a:buFont typeface="Arial" pitchFamily="34" charset="0"/>
              <a:buChar char="•"/>
            </a:pPr>
            <a:r>
              <a:rPr lang="en-US" sz="1600">
                <a:solidFill>
                  <a:srgbClr val="EAEAEA"/>
                </a:solidFill>
                <a:latin typeface="Arial Narrow" pitchFamily="34" charset="0"/>
                <a:cs typeface="Arial" pitchFamily="34" charset="0"/>
              </a:rPr>
              <a:t>Centennial Challenges Program –Level II Program Office</a:t>
            </a:r>
          </a:p>
        </p:txBody>
      </p:sp>
      <p:pic>
        <p:nvPicPr>
          <p:cNvPr id="29720" name="Picture 3" descr="Description: CCTD_forweb.jpg"/>
          <p:cNvPicPr>
            <a:picLocks noChangeAspect="1" noChangeArrowheads="1"/>
          </p:cNvPicPr>
          <p:nvPr/>
        </p:nvPicPr>
        <p:blipFill>
          <a:blip r:embed="rId9"/>
          <a:srcRect r="10603"/>
          <a:stretch>
            <a:fillRect/>
          </a:stretch>
        </p:blipFill>
        <p:spPr bwMode="auto">
          <a:xfrm>
            <a:off x="7639050" y="4986338"/>
            <a:ext cx="1423988" cy="1100137"/>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9721" name="Picture 1"/>
          <p:cNvPicPr>
            <a:picLocks noChangeAspect="1"/>
          </p:cNvPicPr>
          <p:nvPr/>
        </p:nvPicPr>
        <p:blipFill>
          <a:blip r:embed="rId10"/>
          <a:srcRect l="28906" t="19446" r="31947" b="42859"/>
          <a:stretch>
            <a:fillRect/>
          </a:stretch>
        </p:blipFill>
        <p:spPr bwMode="auto">
          <a:xfrm>
            <a:off x="3059113" y="4983163"/>
            <a:ext cx="1544637" cy="1116012"/>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704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ea typeface="ＭＳ Ｐゴシック" pitchFamily="34" charset="-128"/>
              </a:rPr>
              <a:t>The National Aeronautics and Space Administration</a:t>
            </a:r>
          </a:p>
        </p:txBody>
      </p:sp>
      <p:sp>
        <p:nvSpPr>
          <p:cNvPr id="26627" name="Slide Number Placeholder 3"/>
          <p:cNvSpPr>
            <a:spLocks noGrp="1"/>
          </p:cNvSpPr>
          <p:nvPr>
            <p:ph type="sldNum" sz="quarter" idx="11"/>
          </p:nvPr>
        </p:nvSpPr>
        <p:spPr>
          <a:xfrm>
            <a:off x="8732838" y="6435725"/>
            <a:ext cx="293687"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3A5CDCFC-A79A-46BF-BE9D-703EBEE136CF}" type="slidenum">
              <a:rPr lang="en-US" sz="700" smtClean="0">
                <a:solidFill>
                  <a:srgbClr val="C0C0C0"/>
                </a:solidFill>
              </a:rPr>
              <a:pPr/>
              <a:t>26</a:t>
            </a:fld>
            <a:endParaRPr lang="en-US" sz="700" smtClean="0">
              <a:solidFill>
                <a:srgbClr val="C0C0C0"/>
              </a:solidFill>
            </a:endParaRPr>
          </a:p>
        </p:txBody>
      </p:sp>
      <p:grpSp>
        <p:nvGrpSpPr>
          <p:cNvPr id="26628" name="Group 18"/>
          <p:cNvGrpSpPr>
            <a:grpSpLocks/>
          </p:cNvGrpSpPr>
          <p:nvPr/>
        </p:nvGrpSpPr>
        <p:grpSpPr bwMode="auto">
          <a:xfrm>
            <a:off x="5186363" y="3775075"/>
            <a:ext cx="3200400" cy="2286000"/>
            <a:chOff x="4851400" y="3900488"/>
            <a:chExt cx="2742958" cy="1981200"/>
          </a:xfrm>
        </p:grpSpPr>
        <p:pic>
          <p:nvPicPr>
            <p:cNvPr id="2664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51400" y="3900488"/>
              <a:ext cx="2742958" cy="1674112"/>
            </a:xfrm>
            <a:prstGeom prst="rect">
              <a:avLst/>
            </a:prstGeom>
            <a:noFill/>
            <a:ln w="12700">
              <a:solidFill>
                <a:srgbClr val="F68B00"/>
              </a:solid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bwMode="auto">
            <a:xfrm>
              <a:off x="5213318" y="5334106"/>
              <a:ext cx="2019122" cy="547582"/>
            </a:xfrm>
            <a:prstGeom prst="rect">
              <a:avLst/>
            </a:prstGeom>
            <a:solidFill>
              <a:srgbClr val="4D4D4D"/>
            </a:solidFill>
            <a:ln w="9525">
              <a:solidFill>
                <a:srgbClr val="F68B00"/>
              </a:solidFill>
              <a:miter lim="800000"/>
              <a:headEnd/>
              <a:tailEnd/>
            </a:ln>
          </p:spPr>
          <p:txBody>
            <a:bodyPr lIns="0" tIns="0" rIns="0" bIns="0"/>
            <a:lstStyle/>
            <a:p>
              <a:pPr marL="4763" indent="-4763" algn="ctr">
                <a:spcAft>
                  <a:spcPts val="0"/>
                </a:spcAft>
                <a:buClr>
                  <a:srgbClr val="F68B00"/>
                </a:buClr>
                <a:buSzPct val="80000"/>
                <a:defRPr/>
              </a:pP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Aeronautics </a:t>
              </a:r>
              <a:b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b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Research</a:t>
              </a:r>
            </a:p>
            <a:p>
              <a:pPr marL="223838" indent="-223838">
                <a:spcAft>
                  <a:spcPts val="600"/>
                </a:spcAft>
                <a:buClr>
                  <a:srgbClr val="F68B00"/>
                </a:buClr>
                <a:buSzPct val="80000"/>
                <a:buFont typeface="Arial" pitchFamily="34" charset="0"/>
                <a:buChar char="•"/>
                <a:defRPr/>
              </a:pPr>
              <a:endParaRPr lang="en-US" sz="2000" kern="0" dirty="0">
                <a:solidFill>
                  <a:srgbClr val="FFFFFF"/>
                </a:solidFill>
                <a:effectLst>
                  <a:outerShdw blurRad="38100" dist="38100" dir="2700000" algn="tl">
                    <a:srgbClr val="000000">
                      <a:alpha val="43137"/>
                    </a:srgbClr>
                  </a:outerShdw>
                </a:effectLst>
                <a:latin typeface="Arial Narrow"/>
                <a:ea typeface="ＭＳ Ｐゴシック" pitchFamily="-108" charset="-128"/>
                <a:cs typeface="ＭＳ Ｐゴシック" charset="-128"/>
              </a:endParaRPr>
            </a:p>
          </p:txBody>
        </p:sp>
      </p:grpSp>
      <p:grpSp>
        <p:nvGrpSpPr>
          <p:cNvPr id="26629" name="Group 17"/>
          <p:cNvGrpSpPr>
            <a:grpSpLocks/>
          </p:cNvGrpSpPr>
          <p:nvPr/>
        </p:nvGrpSpPr>
        <p:grpSpPr bwMode="auto">
          <a:xfrm>
            <a:off x="641350" y="3775075"/>
            <a:ext cx="3200400" cy="2286000"/>
            <a:chOff x="1015206" y="3892347"/>
            <a:chExt cx="2743200" cy="2014748"/>
          </a:xfrm>
        </p:grpSpPr>
        <p:pic>
          <p:nvPicPr>
            <p:cNvPr id="26640" name="Picture 18" descr="http://www.nasa.gov/images/content/154644main_06006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06" y="3892347"/>
              <a:ext cx="2743200" cy="1682253"/>
            </a:xfrm>
            <a:prstGeom prst="rect">
              <a:avLst/>
            </a:prstGeom>
            <a:noFill/>
            <a:ln w="12700">
              <a:solidFill>
                <a:srgbClr val="F68B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bwMode="auto">
            <a:xfrm>
              <a:off x="1359467" y="5357237"/>
              <a:ext cx="2028825" cy="549858"/>
            </a:xfrm>
            <a:prstGeom prst="rect">
              <a:avLst/>
            </a:prstGeom>
            <a:solidFill>
              <a:srgbClr val="4D4D4D"/>
            </a:solidFill>
            <a:ln w="9525">
              <a:solidFill>
                <a:srgbClr val="F68B00"/>
              </a:solidFill>
              <a:miter lim="800000"/>
              <a:headEnd/>
              <a:tailEnd/>
            </a:ln>
          </p:spPr>
          <p:txBody>
            <a:bodyPr lIns="0" tIns="0" rIns="0" bIns="0"/>
            <a:lstStyle/>
            <a:p>
              <a:pPr marL="4763" indent="-4763" algn="ctr">
                <a:spcAft>
                  <a:spcPts val="0"/>
                </a:spcAft>
                <a:buClr>
                  <a:srgbClr val="F68B00"/>
                </a:buClr>
                <a:buSzPct val="80000"/>
                <a:defRPr/>
              </a:pP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Human Exploration </a:t>
              </a:r>
              <a:b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b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and Operations</a:t>
              </a:r>
            </a:p>
          </p:txBody>
        </p:sp>
      </p:grpSp>
      <p:grpSp>
        <p:nvGrpSpPr>
          <p:cNvPr id="26630" name="Group 20"/>
          <p:cNvGrpSpPr>
            <a:grpSpLocks/>
          </p:cNvGrpSpPr>
          <p:nvPr/>
        </p:nvGrpSpPr>
        <p:grpSpPr bwMode="auto">
          <a:xfrm>
            <a:off x="641350" y="1131888"/>
            <a:ext cx="3200400" cy="2286000"/>
            <a:chOff x="1017323" y="1533525"/>
            <a:chExt cx="2743729" cy="1998663"/>
          </a:xfrm>
        </p:grpSpPr>
        <p:pic>
          <p:nvPicPr>
            <p:cNvPr id="26638" name="Picture 16" descr="http://mix.msfc.nasa.gov/IMAGES/MEDIUM/03020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23" y="1533525"/>
              <a:ext cx="2743729" cy="1675728"/>
            </a:xfrm>
            <a:prstGeom prst="rect">
              <a:avLst/>
            </a:prstGeom>
            <a:noFill/>
            <a:ln w="12700">
              <a:solidFill>
                <a:srgbClr val="F68B00"/>
              </a:solidFill>
              <a:miter lim="800000"/>
              <a:headEnd/>
              <a:tailEnd/>
            </a:ln>
            <a:extLst>
              <a:ext uri="{909E8E84-426E-40dd-AFC4-6F175D3DCCD1}">
                <a14:hiddenFill xmlns:a14="http://schemas.microsoft.com/office/drawing/2010/main">
                  <a:solidFill>
                    <a:srgbClr val="FFFFFF"/>
                  </a:solidFill>
                </a14:hiddenFill>
              </a:ext>
            </a:extLst>
          </p:spPr>
        </p:pic>
        <p:sp>
          <p:nvSpPr>
            <p:cNvPr id="12" name="Content Placeholder 3"/>
            <p:cNvSpPr txBox="1">
              <a:spLocks/>
            </p:cNvSpPr>
            <p:nvPr/>
          </p:nvSpPr>
          <p:spPr bwMode="auto">
            <a:xfrm>
              <a:off x="1377982" y="2982556"/>
              <a:ext cx="2022411" cy="549632"/>
            </a:xfrm>
            <a:prstGeom prst="rect">
              <a:avLst/>
            </a:prstGeom>
            <a:solidFill>
              <a:srgbClr val="4D4D4D"/>
            </a:solidFill>
            <a:ln w="9525">
              <a:solidFill>
                <a:srgbClr val="F68B00"/>
              </a:solidFill>
              <a:miter lim="800000"/>
              <a:headEnd/>
              <a:tailEnd/>
            </a:ln>
          </p:spPr>
          <p:txBody>
            <a:bodyPr lIns="0" tIns="0" rIns="0" bIns="0"/>
            <a:lstStyle/>
            <a:p>
              <a:pPr marL="4763" indent="-4763" algn="ctr">
                <a:spcAft>
                  <a:spcPts val="0"/>
                </a:spcAft>
                <a:buClr>
                  <a:srgbClr val="F68B00"/>
                </a:buClr>
                <a:buSzPct val="80000"/>
                <a:defRPr/>
              </a:pPr>
              <a:endParaRPr lang="en-US" sz="105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endParaRPr>
            </a:p>
            <a:p>
              <a:pPr marL="4763" indent="-4763" algn="ctr">
                <a:spcAft>
                  <a:spcPts val="0"/>
                </a:spcAft>
                <a:buClr>
                  <a:srgbClr val="F68B00"/>
                </a:buClr>
                <a:buSzPct val="80000"/>
                <a:defRPr/>
              </a:pP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Science</a:t>
              </a:r>
            </a:p>
          </p:txBody>
        </p:sp>
      </p:grpSp>
      <p:sp>
        <p:nvSpPr>
          <p:cNvPr id="26631" name="Content Placeholder 44"/>
          <p:cNvSpPr>
            <a:spLocks noGrp="1"/>
          </p:cNvSpPr>
          <p:nvPr>
            <p:ph sz="quarter" idx="4294967295"/>
          </p:nvPr>
        </p:nvSpPr>
        <p:spPr>
          <a:xfrm>
            <a:off x="249238" y="6135688"/>
            <a:ext cx="8669337" cy="581025"/>
          </a:xfrm>
        </p:spPr>
        <p:txBody>
          <a:bodyPr anchor="ctr" anchorCtr="1"/>
          <a:lstStyle/>
          <a:p>
            <a:pPr algn="ctr">
              <a:buFont typeface="Arial" pitchFamily="34" charset="0"/>
              <a:buNone/>
            </a:pPr>
            <a:r>
              <a:rPr lang="en-US" b="1" i="1" smtClean="0">
                <a:solidFill>
                  <a:srgbClr val="F68B00"/>
                </a:solidFill>
                <a:ea typeface="ＭＳ Ｐゴシック" pitchFamily="34" charset="-128"/>
                <a:cs typeface="ＭＳ Ｐゴシック" pitchFamily="34" charset="-128"/>
              </a:rPr>
              <a:t>Marshall supports three of the NASA Mission Areas.</a:t>
            </a:r>
          </a:p>
        </p:txBody>
      </p:sp>
      <p:grpSp>
        <p:nvGrpSpPr>
          <p:cNvPr id="26632" name="Group 20"/>
          <p:cNvGrpSpPr>
            <a:grpSpLocks/>
          </p:cNvGrpSpPr>
          <p:nvPr/>
        </p:nvGrpSpPr>
        <p:grpSpPr bwMode="auto">
          <a:xfrm>
            <a:off x="5186363" y="1131888"/>
            <a:ext cx="3200400" cy="2286000"/>
            <a:chOff x="3200400" y="2302933"/>
            <a:chExt cx="2743200" cy="1999191"/>
          </a:xfrm>
        </p:grpSpPr>
        <p:pic>
          <p:nvPicPr>
            <p:cNvPr id="26636" name="Picture 18" descr="image of satellite"/>
            <p:cNvPicPr>
              <a:picLocks noChangeAspect="1" noChangeArrowheads="1"/>
            </p:cNvPicPr>
            <p:nvPr/>
          </p:nvPicPr>
          <p:blipFill>
            <a:blip r:embed="rId6">
              <a:extLst>
                <a:ext uri="{28A0092B-C50C-407E-A947-70E740481C1C}">
                  <a14:useLocalDpi xmlns:a14="http://schemas.microsoft.com/office/drawing/2010/main" val="0"/>
                </a:ext>
              </a:extLst>
            </a:blip>
            <a:srcRect b="6062"/>
            <a:stretch>
              <a:fillRect/>
            </a:stretch>
          </p:blipFill>
          <p:spPr bwMode="auto">
            <a:xfrm>
              <a:off x="3200400" y="2302933"/>
              <a:ext cx="2743200" cy="1694122"/>
            </a:xfrm>
            <a:prstGeom prst="rect">
              <a:avLst/>
            </a:prstGeom>
            <a:noFill/>
            <a:ln w="12700">
              <a:solidFill>
                <a:srgbClr val="F68B00"/>
              </a:solidFill>
              <a:miter lim="800000"/>
              <a:headEnd/>
              <a:tailEnd/>
            </a:ln>
            <a:extLst>
              <a:ext uri="{909E8E84-426E-40dd-AFC4-6F175D3DCCD1}">
                <a14:hiddenFill xmlns:a14="http://schemas.microsoft.com/office/drawing/2010/main">
                  <a:solidFill>
                    <a:srgbClr val="FFFFFF"/>
                  </a:solidFill>
                </a14:hiddenFill>
              </a:ext>
            </a:extLst>
          </p:spPr>
        </p:pic>
        <p:sp>
          <p:nvSpPr>
            <p:cNvPr id="19" name="Content Placeholder 3"/>
            <p:cNvSpPr txBox="1">
              <a:spLocks/>
            </p:cNvSpPr>
            <p:nvPr/>
          </p:nvSpPr>
          <p:spPr bwMode="auto">
            <a:xfrm>
              <a:off x="3578679" y="3752346"/>
              <a:ext cx="2028825" cy="549778"/>
            </a:xfrm>
            <a:prstGeom prst="rect">
              <a:avLst/>
            </a:prstGeom>
            <a:solidFill>
              <a:srgbClr val="4D4D4D"/>
            </a:solidFill>
            <a:ln w="9525">
              <a:solidFill>
                <a:srgbClr val="F68B00"/>
              </a:solidFill>
              <a:miter lim="800000"/>
              <a:headEnd/>
              <a:tailEnd/>
            </a:ln>
          </p:spPr>
          <p:txBody>
            <a:bodyPr lIns="0" tIns="0" rIns="0" bIns="0"/>
            <a:lstStyle/>
            <a:p>
              <a:pPr marL="4763" indent="-4763" algn="ctr">
                <a:spcAft>
                  <a:spcPts val="0"/>
                </a:spcAft>
                <a:buClr>
                  <a:srgbClr val="F68B00"/>
                </a:buClr>
                <a:buSzPct val="80000"/>
                <a:buFont typeface="Arial" pitchFamily="34" charset="0"/>
                <a:buNone/>
                <a:defRPr/>
              </a:pP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Space </a:t>
              </a:r>
            </a:p>
            <a:p>
              <a:pPr marL="4763" indent="-4763" algn="ctr">
                <a:spcAft>
                  <a:spcPts val="0"/>
                </a:spcAft>
                <a:buClr>
                  <a:srgbClr val="F68B00"/>
                </a:buClr>
                <a:buSzPct val="80000"/>
                <a:buFont typeface="Arial" pitchFamily="34" charset="0"/>
                <a:buNone/>
                <a:defRPr/>
              </a:pPr>
              <a:r>
                <a:rPr lang="en-US" sz="1800" b="1" dirty="0">
                  <a:solidFill>
                    <a:srgbClr val="FFFFFF"/>
                  </a:solidFill>
                  <a:effectLst>
                    <a:outerShdw blurRad="38100" dist="38100" dir="2700000" algn="tl">
                      <a:srgbClr val="000000">
                        <a:alpha val="43137"/>
                      </a:srgbClr>
                    </a:outerShdw>
                  </a:effectLst>
                  <a:latin typeface="Arial Narrow" pitchFamily="34" charset="0"/>
                  <a:ea typeface="ＭＳ Ｐゴシック" charset="-128"/>
                </a:rPr>
                <a:t>Technology</a:t>
              </a:r>
            </a:p>
          </p:txBody>
        </p:sp>
      </p:grpSp>
      <p:sp>
        <p:nvSpPr>
          <p:cNvPr id="20" name="Isosceles Triangle 19"/>
          <p:cNvSpPr/>
          <p:nvPr/>
        </p:nvSpPr>
        <p:spPr bwMode="auto">
          <a:xfrm rot="5400000">
            <a:off x="923925" y="2930525"/>
            <a:ext cx="344488" cy="344488"/>
          </a:xfrm>
          <a:prstGeom prst="triangl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defRPr/>
            </a:pPr>
            <a:endParaRPr lang="en-US" sz="900" dirty="0">
              <a:solidFill>
                <a:srgbClr val="666666"/>
              </a:solidFill>
              <a:latin typeface="55 Helvetica Roman" pitchFamily="1" charset="0"/>
            </a:endParaRPr>
          </a:p>
        </p:txBody>
      </p:sp>
      <p:sp>
        <p:nvSpPr>
          <p:cNvPr id="21" name="Isosceles Triangle 20"/>
          <p:cNvSpPr/>
          <p:nvPr/>
        </p:nvSpPr>
        <p:spPr bwMode="auto">
          <a:xfrm rot="5400000">
            <a:off x="5416550" y="2890838"/>
            <a:ext cx="346075" cy="346075"/>
          </a:xfrm>
          <a:prstGeom prst="triangl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defRPr/>
            </a:pPr>
            <a:endParaRPr lang="en-US" sz="900" dirty="0">
              <a:solidFill>
                <a:srgbClr val="666666"/>
              </a:solidFill>
              <a:latin typeface="55 Helvetica Roman" pitchFamily="1" charset="0"/>
            </a:endParaRPr>
          </a:p>
        </p:txBody>
      </p:sp>
      <p:sp>
        <p:nvSpPr>
          <p:cNvPr id="22" name="Isosceles Triangle 21"/>
          <p:cNvSpPr/>
          <p:nvPr/>
        </p:nvSpPr>
        <p:spPr bwMode="auto">
          <a:xfrm rot="5400000">
            <a:off x="885825" y="5541963"/>
            <a:ext cx="344487" cy="344488"/>
          </a:xfrm>
          <a:prstGeom prst="triangl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defRPr/>
            </a:pPr>
            <a:endParaRPr lang="en-US" sz="900" dirty="0">
              <a:solidFill>
                <a:srgbClr val="666666"/>
              </a:solidFill>
              <a:latin typeface="55 Helvetica Roman" pitchFamily="1" charset="0"/>
            </a:endParaRPr>
          </a:p>
        </p:txBody>
      </p:sp>
    </p:spTree>
    <p:extLst>
      <p:ext uri="{BB962C8B-B14F-4D97-AF65-F5344CB8AC3E}">
        <p14:creationId xmlns:p14="http://schemas.microsoft.com/office/powerpoint/2010/main" val="26680950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3" descr="map_bac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828675"/>
            <a:ext cx="62960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idx="4294967295"/>
          </p:nvPr>
        </p:nvSpPr>
        <p:spPr>
          <a:xfrm>
            <a:off x="177800" y="15875"/>
            <a:ext cx="8445500" cy="836613"/>
          </a:xfrm>
        </p:spPr>
        <p:txBody>
          <a:bodyPr/>
          <a:lstStyle/>
          <a:p>
            <a:pPr eaLnBrk="1" hangingPunct="1"/>
            <a:r>
              <a:rPr lang="en-US" smtClean="0">
                <a:solidFill>
                  <a:srgbClr val="FFFFFF"/>
                </a:solidFill>
                <a:ea typeface="ＭＳ Ｐゴシック" pitchFamily="34" charset="-128"/>
                <a:cs typeface="Arial" pitchFamily="34" charset="0"/>
              </a:rPr>
              <a:t>NASA Around the Country</a:t>
            </a:r>
          </a:p>
        </p:txBody>
      </p:sp>
      <p:sp>
        <p:nvSpPr>
          <p:cNvPr id="28676" name="Content Placeholder 44"/>
          <p:cNvSpPr>
            <a:spLocks noGrp="1"/>
          </p:cNvSpPr>
          <p:nvPr>
            <p:ph sz="quarter" idx="4294967295"/>
          </p:nvPr>
        </p:nvSpPr>
        <p:spPr>
          <a:xfrm>
            <a:off x="284163" y="6167438"/>
            <a:ext cx="8669337" cy="581025"/>
          </a:xfrm>
        </p:spPr>
        <p:txBody>
          <a:bodyPr anchor="ctr" anchorCtr="1"/>
          <a:lstStyle/>
          <a:p>
            <a:pPr algn="ctr" eaLnBrk="1" hangingPunct="1">
              <a:buFont typeface="Arial" pitchFamily="34" charset="0"/>
              <a:buNone/>
            </a:pPr>
            <a:r>
              <a:rPr lang="en-US" b="1" i="1" smtClean="0">
                <a:solidFill>
                  <a:srgbClr val="F68B00"/>
                </a:solidFill>
                <a:ea typeface="ＭＳ Ｐゴシック" pitchFamily="34" charset="-128"/>
                <a:cs typeface="ＭＳ Ｐゴシック" pitchFamily="34" charset="-128"/>
              </a:rPr>
              <a:t>Supporting NASA’s mission with unique engineering expertise.</a:t>
            </a:r>
          </a:p>
        </p:txBody>
      </p:sp>
      <p:sp>
        <p:nvSpPr>
          <p:cNvPr id="28677" name="Slide Number Placeholder 3"/>
          <p:cNvSpPr txBox="1">
            <a:spLocks noGrp="1"/>
          </p:cNvSpPr>
          <p:nvPr/>
        </p:nvSpPr>
        <p:spPr bwMode="auto">
          <a:xfrm>
            <a:off x="8607425" y="6457950"/>
            <a:ext cx="293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r" eaLnBrk="1" hangingPunct="1"/>
            <a:fld id="{BA66411F-8880-4414-8832-32500BCAB1FF}" type="slidenum">
              <a:rPr lang="en-US" sz="700">
                <a:solidFill>
                  <a:srgbClr val="C0C0C0"/>
                </a:solidFill>
                <a:cs typeface="Arial" pitchFamily="34" charset="0"/>
              </a:rPr>
              <a:pPr algn="r" eaLnBrk="1" hangingPunct="1"/>
              <a:t>27</a:t>
            </a:fld>
            <a:endParaRPr lang="en-US" sz="700">
              <a:solidFill>
                <a:srgbClr val="C0C0C0"/>
              </a:solidFill>
              <a:cs typeface="Arial" pitchFamily="34" charset="0"/>
            </a:endParaRPr>
          </a:p>
        </p:txBody>
      </p:sp>
      <p:sp>
        <p:nvSpPr>
          <p:cNvPr id="28678" name="Text Box 4"/>
          <p:cNvSpPr txBox="1">
            <a:spLocks noChangeArrowheads="1"/>
          </p:cNvSpPr>
          <p:nvPr/>
        </p:nvSpPr>
        <p:spPr bwMode="auto">
          <a:xfrm>
            <a:off x="7434263" y="4397375"/>
            <a:ext cx="16573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Kennedy Space Center</a:t>
            </a:r>
          </a:p>
          <a:p>
            <a:pPr algn="r"/>
            <a:r>
              <a:rPr lang="en-US" sz="900" b="1">
                <a:solidFill>
                  <a:srgbClr val="FFFFFF"/>
                </a:solidFill>
              </a:rPr>
              <a:t>Space Vehicle Launch and Landing</a:t>
            </a:r>
          </a:p>
          <a:p>
            <a:pPr algn="r"/>
            <a:r>
              <a:rPr lang="en-US" sz="900" b="1" i="1">
                <a:solidFill>
                  <a:srgbClr val="FFFFFF"/>
                </a:solidFill>
              </a:rPr>
              <a:t>Cape Canaveral, Fla.</a:t>
            </a:r>
          </a:p>
        </p:txBody>
      </p:sp>
      <p:sp>
        <p:nvSpPr>
          <p:cNvPr id="28679" name="Text Box 5"/>
          <p:cNvSpPr txBox="1">
            <a:spLocks noChangeArrowheads="1"/>
          </p:cNvSpPr>
          <p:nvPr/>
        </p:nvSpPr>
        <p:spPr bwMode="auto">
          <a:xfrm>
            <a:off x="1355725" y="4649788"/>
            <a:ext cx="17653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Johnson Space Center</a:t>
            </a:r>
          </a:p>
          <a:p>
            <a:r>
              <a:rPr lang="en-US" sz="900" b="1">
                <a:solidFill>
                  <a:srgbClr val="FFFFFF"/>
                </a:solidFill>
              </a:rPr>
              <a:t>Human Space Flight Operations</a:t>
            </a:r>
          </a:p>
          <a:p>
            <a:r>
              <a:rPr lang="en-US" sz="900" b="1" i="1">
                <a:solidFill>
                  <a:srgbClr val="FFFFFF"/>
                </a:solidFill>
              </a:rPr>
              <a:t>Houston, Texas</a:t>
            </a:r>
          </a:p>
        </p:txBody>
      </p:sp>
      <p:sp>
        <p:nvSpPr>
          <p:cNvPr id="28680" name="Text Box 6"/>
          <p:cNvSpPr txBox="1">
            <a:spLocks noChangeArrowheads="1"/>
          </p:cNvSpPr>
          <p:nvPr/>
        </p:nvSpPr>
        <p:spPr bwMode="auto">
          <a:xfrm>
            <a:off x="34925" y="3976688"/>
            <a:ext cx="2198688"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Jet Propulsion Laboratory</a:t>
            </a:r>
            <a:br>
              <a:rPr lang="en-US" sz="1200" b="1">
                <a:solidFill>
                  <a:srgbClr val="5581E0"/>
                </a:solidFill>
                <a:latin typeface="Arial Narrow" pitchFamily="34" charset="0"/>
              </a:rPr>
            </a:br>
            <a:r>
              <a:rPr lang="en-US" sz="900" b="1">
                <a:solidFill>
                  <a:srgbClr val="FFFFFF"/>
                </a:solidFill>
              </a:rPr>
              <a:t>Deep Space Robotic</a:t>
            </a:r>
            <a:br>
              <a:rPr lang="en-US" sz="900" b="1">
                <a:solidFill>
                  <a:srgbClr val="FFFFFF"/>
                </a:solidFill>
              </a:rPr>
            </a:br>
            <a:r>
              <a:rPr lang="en-US" sz="900" b="1">
                <a:solidFill>
                  <a:srgbClr val="FFFFFF"/>
                </a:solidFill>
              </a:rPr>
              <a:t>Rovers and Networks</a:t>
            </a:r>
          </a:p>
          <a:p>
            <a:r>
              <a:rPr lang="en-US" sz="900" b="1" i="1">
                <a:solidFill>
                  <a:srgbClr val="FFFFFF"/>
                </a:solidFill>
              </a:rPr>
              <a:t>Pasadena, Calif.</a:t>
            </a:r>
          </a:p>
        </p:txBody>
      </p:sp>
      <p:sp>
        <p:nvSpPr>
          <p:cNvPr id="28681" name="Text Box 33"/>
          <p:cNvSpPr txBox="1">
            <a:spLocks noChangeArrowheads="1"/>
          </p:cNvSpPr>
          <p:nvPr/>
        </p:nvSpPr>
        <p:spPr bwMode="auto">
          <a:xfrm>
            <a:off x="34925" y="2916238"/>
            <a:ext cx="16065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Dryden Flight </a:t>
            </a:r>
            <a:br>
              <a:rPr lang="en-US" sz="1200" b="1">
                <a:solidFill>
                  <a:srgbClr val="5581E0"/>
                </a:solidFill>
                <a:latin typeface="Arial Narrow" pitchFamily="34" charset="0"/>
              </a:rPr>
            </a:br>
            <a:r>
              <a:rPr lang="en-US" sz="1200" b="1">
                <a:solidFill>
                  <a:srgbClr val="5581E0"/>
                </a:solidFill>
                <a:latin typeface="Arial Narrow" pitchFamily="34" charset="0"/>
              </a:rPr>
              <a:t>Research Center</a:t>
            </a:r>
          </a:p>
          <a:p>
            <a:r>
              <a:rPr lang="en-US" sz="900" b="1">
                <a:solidFill>
                  <a:srgbClr val="FFFFFF"/>
                </a:solidFill>
              </a:rPr>
              <a:t>Atmospheric Research </a:t>
            </a:r>
            <a:br>
              <a:rPr lang="en-US" sz="900" b="1">
                <a:solidFill>
                  <a:srgbClr val="FFFFFF"/>
                </a:solidFill>
              </a:rPr>
            </a:br>
            <a:r>
              <a:rPr lang="en-US" sz="900" b="1">
                <a:solidFill>
                  <a:srgbClr val="FFFFFF"/>
                </a:solidFill>
              </a:rPr>
              <a:t>and Testing</a:t>
            </a:r>
          </a:p>
          <a:p>
            <a:r>
              <a:rPr lang="en-US" sz="900" b="1" i="1">
                <a:solidFill>
                  <a:srgbClr val="FFFFFF"/>
                </a:solidFill>
              </a:rPr>
              <a:t>Edwards, Calif.</a:t>
            </a:r>
          </a:p>
        </p:txBody>
      </p:sp>
      <p:sp>
        <p:nvSpPr>
          <p:cNvPr id="28682" name="Text Box 34"/>
          <p:cNvSpPr txBox="1">
            <a:spLocks noChangeArrowheads="1"/>
          </p:cNvSpPr>
          <p:nvPr/>
        </p:nvSpPr>
        <p:spPr bwMode="auto">
          <a:xfrm>
            <a:off x="5441950" y="1020763"/>
            <a:ext cx="17097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Glenn Research Center</a:t>
            </a:r>
          </a:p>
          <a:p>
            <a:pPr algn="ctr"/>
            <a:r>
              <a:rPr lang="en-US" sz="900" b="1">
                <a:solidFill>
                  <a:srgbClr val="FFFFFF"/>
                </a:solidFill>
              </a:rPr>
              <a:t>Aeronautics and Spacecraft Technology</a:t>
            </a:r>
          </a:p>
          <a:p>
            <a:pPr algn="ctr"/>
            <a:r>
              <a:rPr lang="en-US" sz="900" b="1" i="1">
                <a:solidFill>
                  <a:srgbClr val="FFFFFF"/>
                </a:solidFill>
              </a:rPr>
              <a:t>Cleveland, Ohio</a:t>
            </a:r>
          </a:p>
          <a:p>
            <a:pPr algn="ctr"/>
            <a:r>
              <a:rPr lang="en-US" sz="900" b="1">
                <a:solidFill>
                  <a:srgbClr val="FFFCF2"/>
                </a:solidFill>
              </a:rPr>
              <a:t> </a:t>
            </a:r>
          </a:p>
        </p:txBody>
      </p:sp>
      <p:sp>
        <p:nvSpPr>
          <p:cNvPr id="28683" name="Text Box 35"/>
          <p:cNvSpPr txBox="1">
            <a:spLocks noChangeArrowheads="1"/>
          </p:cNvSpPr>
          <p:nvPr/>
        </p:nvSpPr>
        <p:spPr bwMode="auto">
          <a:xfrm>
            <a:off x="7197725" y="3463925"/>
            <a:ext cx="18938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Langley Research Center</a:t>
            </a:r>
          </a:p>
          <a:p>
            <a:pPr algn="r"/>
            <a:r>
              <a:rPr lang="en-US" sz="900" b="1">
                <a:solidFill>
                  <a:srgbClr val="FFFFFF"/>
                </a:solidFill>
              </a:rPr>
              <a:t>Aviation and Space Research</a:t>
            </a:r>
          </a:p>
          <a:p>
            <a:pPr algn="r"/>
            <a:r>
              <a:rPr lang="en-US" sz="900" b="1" i="1">
                <a:solidFill>
                  <a:srgbClr val="FFFFFF"/>
                </a:solidFill>
              </a:rPr>
              <a:t>Hampton, Va</a:t>
            </a:r>
            <a:r>
              <a:rPr lang="en-US" sz="900" b="1" i="1">
                <a:solidFill>
                  <a:srgbClr val="FFFCF2"/>
                </a:solidFill>
              </a:rPr>
              <a:t>.</a:t>
            </a:r>
          </a:p>
        </p:txBody>
      </p:sp>
      <p:sp>
        <p:nvSpPr>
          <p:cNvPr id="28684" name="Text Box 36"/>
          <p:cNvSpPr txBox="1">
            <a:spLocks noChangeArrowheads="1"/>
          </p:cNvSpPr>
          <p:nvPr/>
        </p:nvSpPr>
        <p:spPr bwMode="auto">
          <a:xfrm>
            <a:off x="7710488" y="2851150"/>
            <a:ext cx="1381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NASA Headquarters</a:t>
            </a:r>
          </a:p>
          <a:p>
            <a:pPr algn="r"/>
            <a:r>
              <a:rPr lang="en-US" sz="900" b="1" i="1">
                <a:solidFill>
                  <a:srgbClr val="FFFFFF"/>
                </a:solidFill>
              </a:rPr>
              <a:t>Washington, D.C</a:t>
            </a:r>
            <a:r>
              <a:rPr lang="en-US" sz="900" b="1" i="1">
                <a:solidFill>
                  <a:srgbClr val="FFFCF2"/>
                </a:solidFill>
              </a:rPr>
              <a:t>.</a:t>
            </a:r>
          </a:p>
        </p:txBody>
      </p:sp>
      <p:sp>
        <p:nvSpPr>
          <p:cNvPr id="28685" name="Text Box 37"/>
          <p:cNvSpPr txBox="1">
            <a:spLocks noChangeArrowheads="1"/>
          </p:cNvSpPr>
          <p:nvPr/>
        </p:nvSpPr>
        <p:spPr bwMode="auto">
          <a:xfrm>
            <a:off x="7315200" y="1839913"/>
            <a:ext cx="17764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r"/>
            <a:r>
              <a:rPr lang="en-US" sz="1200" b="1">
                <a:solidFill>
                  <a:srgbClr val="5581E0"/>
                </a:solidFill>
                <a:latin typeface="Arial Narrow" pitchFamily="34" charset="0"/>
              </a:rPr>
              <a:t>Goddard Space </a:t>
            </a:r>
            <a:br>
              <a:rPr lang="en-US" sz="1200" b="1">
                <a:solidFill>
                  <a:srgbClr val="5581E0"/>
                </a:solidFill>
                <a:latin typeface="Arial Narrow" pitchFamily="34" charset="0"/>
              </a:rPr>
            </a:br>
            <a:r>
              <a:rPr lang="en-US" sz="1200" b="1">
                <a:solidFill>
                  <a:srgbClr val="5581E0"/>
                </a:solidFill>
                <a:latin typeface="Arial Narrow" pitchFamily="34" charset="0"/>
              </a:rPr>
              <a:t>Flight Center</a:t>
            </a:r>
          </a:p>
          <a:p>
            <a:pPr algn="r"/>
            <a:r>
              <a:rPr lang="en-US" sz="900" b="1">
                <a:solidFill>
                  <a:srgbClr val="FFFFFF"/>
                </a:solidFill>
              </a:rPr>
              <a:t>Science Missions </a:t>
            </a:r>
            <a:br>
              <a:rPr lang="en-US" sz="900" b="1">
                <a:solidFill>
                  <a:srgbClr val="FFFFFF"/>
                </a:solidFill>
              </a:rPr>
            </a:br>
            <a:r>
              <a:rPr lang="en-US" sz="900" b="1">
                <a:solidFill>
                  <a:srgbClr val="FFFFFF"/>
                </a:solidFill>
              </a:rPr>
              <a:t> and Telescopes</a:t>
            </a:r>
          </a:p>
          <a:p>
            <a:pPr algn="r"/>
            <a:r>
              <a:rPr lang="en-US" sz="900" b="1" i="1">
                <a:solidFill>
                  <a:srgbClr val="FFFFFF"/>
                </a:solidFill>
              </a:rPr>
              <a:t>Greenbelt, Md.</a:t>
            </a:r>
          </a:p>
        </p:txBody>
      </p:sp>
      <p:sp>
        <p:nvSpPr>
          <p:cNvPr id="28686" name="Text Box 45"/>
          <p:cNvSpPr txBox="1">
            <a:spLocks noChangeArrowheads="1"/>
          </p:cNvSpPr>
          <p:nvPr/>
        </p:nvSpPr>
        <p:spPr bwMode="auto">
          <a:xfrm>
            <a:off x="34925" y="1855788"/>
            <a:ext cx="19923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Ames Research Center</a:t>
            </a:r>
          </a:p>
          <a:p>
            <a:r>
              <a:rPr lang="en-US" sz="900" b="1">
                <a:solidFill>
                  <a:srgbClr val="FFFFFF"/>
                </a:solidFill>
              </a:rPr>
              <a:t>Aerospace and </a:t>
            </a:r>
            <a:br>
              <a:rPr lang="en-US" sz="900" b="1">
                <a:solidFill>
                  <a:srgbClr val="FFFFFF"/>
                </a:solidFill>
              </a:rPr>
            </a:br>
            <a:r>
              <a:rPr lang="en-US" sz="900" b="1">
                <a:solidFill>
                  <a:srgbClr val="FFFFFF"/>
                </a:solidFill>
              </a:rPr>
              <a:t>Small Spacecraft</a:t>
            </a:r>
          </a:p>
          <a:p>
            <a:r>
              <a:rPr lang="en-US" sz="900" b="1" i="1">
                <a:solidFill>
                  <a:srgbClr val="FFFFFF"/>
                </a:solidFill>
              </a:rPr>
              <a:t>Moffett Field, Calif.</a:t>
            </a:r>
          </a:p>
          <a:p>
            <a:endParaRPr lang="en-US" sz="900" b="1">
              <a:solidFill>
                <a:srgbClr val="FFFCF2"/>
              </a:solidFill>
            </a:endParaRPr>
          </a:p>
        </p:txBody>
      </p:sp>
      <p:sp>
        <p:nvSpPr>
          <p:cNvPr id="28687" name="Oval 16"/>
          <p:cNvSpPr>
            <a:spLocks noChangeArrowheads="1"/>
          </p:cNvSpPr>
          <p:nvPr/>
        </p:nvSpPr>
        <p:spPr bwMode="auto">
          <a:xfrm>
            <a:off x="6145213" y="2535238"/>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688" name="Line 17"/>
          <p:cNvSpPr>
            <a:spLocks noChangeShapeType="1"/>
          </p:cNvSpPr>
          <p:nvPr/>
        </p:nvSpPr>
        <p:spPr bwMode="auto">
          <a:xfrm flipV="1">
            <a:off x="6223000" y="1758950"/>
            <a:ext cx="73025" cy="774700"/>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89" name="Oval 18"/>
          <p:cNvSpPr>
            <a:spLocks noChangeArrowheads="1"/>
          </p:cNvSpPr>
          <p:nvPr/>
        </p:nvSpPr>
        <p:spPr bwMode="auto">
          <a:xfrm>
            <a:off x="4611688" y="4327525"/>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690" name="Line 19"/>
          <p:cNvSpPr>
            <a:spLocks noChangeShapeType="1"/>
          </p:cNvSpPr>
          <p:nvPr/>
        </p:nvSpPr>
        <p:spPr bwMode="auto">
          <a:xfrm flipV="1">
            <a:off x="3008313" y="4416425"/>
            <a:ext cx="1611312" cy="384175"/>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91" name="Oval 20"/>
          <p:cNvSpPr>
            <a:spLocks noChangeArrowheads="1"/>
          </p:cNvSpPr>
          <p:nvPr/>
        </p:nvSpPr>
        <p:spPr bwMode="auto">
          <a:xfrm>
            <a:off x="5372100" y="4029075"/>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692" name="Line 21"/>
          <p:cNvSpPr>
            <a:spLocks noChangeShapeType="1"/>
          </p:cNvSpPr>
          <p:nvPr/>
        </p:nvSpPr>
        <p:spPr bwMode="auto">
          <a:xfrm flipV="1">
            <a:off x="3578225" y="4132263"/>
            <a:ext cx="1806575" cy="1354137"/>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93" name="Line 25"/>
          <p:cNvSpPr>
            <a:spLocks noChangeShapeType="1"/>
          </p:cNvSpPr>
          <p:nvPr/>
        </p:nvSpPr>
        <p:spPr bwMode="auto">
          <a:xfrm>
            <a:off x="6651625" y="4452938"/>
            <a:ext cx="819150" cy="41275"/>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94" name="Line 29"/>
          <p:cNvSpPr>
            <a:spLocks noChangeShapeType="1"/>
          </p:cNvSpPr>
          <p:nvPr/>
        </p:nvSpPr>
        <p:spPr bwMode="auto">
          <a:xfrm>
            <a:off x="6897688" y="3022600"/>
            <a:ext cx="361950" cy="490538"/>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95" name="Line 30"/>
          <p:cNvSpPr>
            <a:spLocks noChangeShapeType="1"/>
          </p:cNvSpPr>
          <p:nvPr/>
        </p:nvSpPr>
        <p:spPr bwMode="auto">
          <a:xfrm>
            <a:off x="7007225" y="2836863"/>
            <a:ext cx="731838" cy="106362"/>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96" name="Line 31"/>
          <p:cNvSpPr>
            <a:spLocks noChangeShapeType="1"/>
          </p:cNvSpPr>
          <p:nvPr/>
        </p:nvSpPr>
        <p:spPr bwMode="auto">
          <a:xfrm flipV="1">
            <a:off x="6851650" y="2108200"/>
            <a:ext cx="1255713" cy="568325"/>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697" name="Oval 32"/>
          <p:cNvSpPr>
            <a:spLocks noChangeArrowheads="1"/>
          </p:cNvSpPr>
          <p:nvPr/>
        </p:nvSpPr>
        <p:spPr bwMode="auto">
          <a:xfrm>
            <a:off x="1784350" y="2625725"/>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698" name="Oval 33"/>
          <p:cNvSpPr>
            <a:spLocks noChangeArrowheads="1"/>
          </p:cNvSpPr>
          <p:nvPr/>
        </p:nvSpPr>
        <p:spPr bwMode="auto">
          <a:xfrm>
            <a:off x="1835150" y="2941638"/>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699" name="Oval 34"/>
          <p:cNvSpPr>
            <a:spLocks noChangeArrowheads="1"/>
          </p:cNvSpPr>
          <p:nvPr/>
        </p:nvSpPr>
        <p:spPr bwMode="auto">
          <a:xfrm>
            <a:off x="1944688" y="3154363"/>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700" name="Line 35"/>
          <p:cNvSpPr>
            <a:spLocks noChangeShapeType="1"/>
          </p:cNvSpPr>
          <p:nvPr/>
        </p:nvSpPr>
        <p:spPr bwMode="auto">
          <a:xfrm>
            <a:off x="1125538" y="2174875"/>
            <a:ext cx="668337" cy="476250"/>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701" name="Line 36"/>
          <p:cNvSpPr>
            <a:spLocks noChangeShapeType="1"/>
          </p:cNvSpPr>
          <p:nvPr/>
        </p:nvSpPr>
        <p:spPr bwMode="auto">
          <a:xfrm flipV="1">
            <a:off x="1303338" y="3022600"/>
            <a:ext cx="534987" cy="190500"/>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702" name="Line 37"/>
          <p:cNvSpPr>
            <a:spLocks noChangeShapeType="1"/>
          </p:cNvSpPr>
          <p:nvPr/>
        </p:nvSpPr>
        <p:spPr bwMode="auto">
          <a:xfrm flipV="1">
            <a:off x="1527175" y="3263900"/>
            <a:ext cx="441325" cy="728663"/>
          </a:xfrm>
          <a:prstGeom prst="line">
            <a:avLst/>
          </a:prstGeom>
          <a:noFill/>
          <a:ln w="25400">
            <a:solidFill>
              <a:srgbClr val="5581E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703" name="Oval 20"/>
          <p:cNvSpPr>
            <a:spLocks noChangeArrowheads="1"/>
          </p:cNvSpPr>
          <p:nvPr/>
        </p:nvSpPr>
        <p:spPr bwMode="auto">
          <a:xfrm>
            <a:off x="6526213" y="4381500"/>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704" name="Oval 16"/>
          <p:cNvSpPr>
            <a:spLocks noChangeArrowheads="1"/>
          </p:cNvSpPr>
          <p:nvPr/>
        </p:nvSpPr>
        <p:spPr bwMode="auto">
          <a:xfrm>
            <a:off x="6735763" y="2635250"/>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sp>
        <p:nvSpPr>
          <p:cNvPr id="28705" name="Oval 16"/>
          <p:cNvSpPr>
            <a:spLocks noChangeArrowheads="1"/>
          </p:cNvSpPr>
          <p:nvPr/>
        </p:nvSpPr>
        <p:spPr bwMode="auto">
          <a:xfrm>
            <a:off x="6886575" y="2760663"/>
            <a:ext cx="127000" cy="127000"/>
          </a:xfrm>
          <a:prstGeom prst="ellipse">
            <a:avLst/>
          </a:prstGeom>
          <a:solidFill>
            <a:srgbClr val="FFFCF2"/>
          </a:solidFill>
          <a:ln w="25400">
            <a:solidFill>
              <a:srgbClr val="5581E0"/>
            </a:solidFill>
            <a:round/>
            <a:headEnd/>
            <a:tailEnd/>
          </a:ln>
        </p:spPr>
        <p:txBody>
          <a:bodyPr wrap="none" lIns="0" tIns="0" rIns="0" bIns="0" anchor="ctr">
            <a:spAutoFit/>
          </a:bodyPr>
          <a:lstStyle/>
          <a:p>
            <a:endParaRPr lang="en-US">
              <a:latin typeface="55 Helvetica Roman" pitchFamily="1" charset="0"/>
            </a:endParaRPr>
          </a:p>
        </p:txBody>
      </p:sp>
      <p:grpSp>
        <p:nvGrpSpPr>
          <p:cNvPr id="2" name="Group 42"/>
          <p:cNvGrpSpPr>
            <a:grpSpLocks/>
          </p:cNvGrpSpPr>
          <p:nvPr/>
        </p:nvGrpSpPr>
        <p:grpSpPr bwMode="auto">
          <a:xfrm>
            <a:off x="5522913" y="3400425"/>
            <a:ext cx="1938337" cy="2746375"/>
            <a:chOff x="5522913" y="3400425"/>
            <a:chExt cx="1938337" cy="2746574"/>
          </a:xfrm>
        </p:grpSpPr>
        <p:sp>
          <p:nvSpPr>
            <p:cNvPr id="28714" name="Line 23"/>
            <p:cNvSpPr>
              <a:spLocks noChangeShapeType="1"/>
            </p:cNvSpPr>
            <p:nvPr/>
          </p:nvSpPr>
          <p:spPr bwMode="auto">
            <a:xfrm>
              <a:off x="5888038" y="3602038"/>
              <a:ext cx="390525" cy="1262062"/>
            </a:xfrm>
            <a:prstGeom prst="line">
              <a:avLst/>
            </a:prstGeom>
            <a:noFill/>
            <a:ln w="25400">
              <a:solidFill>
                <a:srgbClr val="F78D0F"/>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28715" name="Oval 24"/>
            <p:cNvSpPr>
              <a:spLocks noChangeArrowheads="1"/>
            </p:cNvSpPr>
            <p:nvPr/>
          </p:nvSpPr>
          <p:spPr bwMode="auto">
            <a:xfrm>
              <a:off x="5761038" y="3400425"/>
              <a:ext cx="182562" cy="182563"/>
            </a:xfrm>
            <a:prstGeom prst="ellipse">
              <a:avLst/>
            </a:prstGeom>
            <a:solidFill>
              <a:srgbClr val="FFFFFF"/>
            </a:solidFill>
            <a:ln w="25400">
              <a:solidFill>
                <a:srgbClr val="F78D0F"/>
              </a:solidFill>
              <a:round/>
              <a:headEnd/>
              <a:tailEnd/>
            </a:ln>
          </p:spPr>
          <p:txBody>
            <a:bodyPr wrap="none" lIns="0" tIns="0" rIns="0" bIns="0" anchor="ctr">
              <a:spAutoFit/>
            </a:bodyPr>
            <a:lstStyle/>
            <a:p>
              <a:endParaRPr lang="en-US">
                <a:latin typeface="55 Helvetica Roman" pitchFamily="1" charset="0"/>
              </a:endParaRPr>
            </a:p>
          </p:txBody>
        </p:sp>
        <p:sp>
          <p:nvSpPr>
            <p:cNvPr id="28716" name="Text Box 30"/>
            <p:cNvSpPr txBox="1">
              <a:spLocks noChangeArrowheads="1"/>
            </p:cNvSpPr>
            <p:nvPr/>
          </p:nvSpPr>
          <p:spPr bwMode="auto">
            <a:xfrm>
              <a:off x="5522913" y="4654352"/>
              <a:ext cx="1938337" cy="149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600" b="1">
                  <a:solidFill>
                    <a:srgbClr val="F68B00"/>
                  </a:solidFill>
                  <a:latin typeface="Arial Narrow" pitchFamily="34" charset="0"/>
                </a:rPr>
                <a:t>Marshall Space </a:t>
              </a:r>
              <a:br>
                <a:rPr lang="en-US" sz="1600" b="1">
                  <a:solidFill>
                    <a:srgbClr val="F68B00"/>
                  </a:solidFill>
                  <a:latin typeface="Arial Narrow" pitchFamily="34" charset="0"/>
                </a:rPr>
              </a:br>
              <a:r>
                <a:rPr lang="en-US" sz="1600" b="1">
                  <a:solidFill>
                    <a:srgbClr val="F68B00"/>
                  </a:solidFill>
                  <a:latin typeface="Arial Narrow" pitchFamily="34" charset="0"/>
                </a:rPr>
                <a:t>Flight Center</a:t>
              </a:r>
            </a:p>
            <a:p>
              <a:pPr algn="ctr"/>
              <a:r>
                <a:rPr lang="en-US" sz="1200" b="1">
                  <a:solidFill>
                    <a:srgbClr val="FFFFFF"/>
                  </a:solidFill>
                </a:rPr>
                <a:t>Space Transportation, Propulsion Systems, Space Systems, and Science</a:t>
              </a:r>
            </a:p>
            <a:p>
              <a:pPr algn="ctr"/>
              <a:r>
                <a:rPr lang="en-US" sz="1100" i="1">
                  <a:solidFill>
                    <a:srgbClr val="FFFFFF"/>
                  </a:solidFill>
                </a:rPr>
                <a:t>Huntsville, Ala.</a:t>
              </a:r>
            </a:p>
          </p:txBody>
        </p:sp>
      </p:grpSp>
      <p:sp>
        <p:nvSpPr>
          <p:cNvPr id="28707" name="Text Box 32"/>
          <p:cNvSpPr txBox="1">
            <a:spLocks noChangeArrowheads="1"/>
          </p:cNvSpPr>
          <p:nvPr/>
        </p:nvSpPr>
        <p:spPr bwMode="auto">
          <a:xfrm>
            <a:off x="2017713" y="5364163"/>
            <a:ext cx="192563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r>
              <a:rPr lang="en-US" sz="1200" b="1">
                <a:solidFill>
                  <a:srgbClr val="5581E0"/>
                </a:solidFill>
                <a:latin typeface="Arial Narrow" pitchFamily="34" charset="0"/>
              </a:rPr>
              <a:t>Stennis Space Center</a:t>
            </a:r>
          </a:p>
          <a:p>
            <a:r>
              <a:rPr lang="en-US" sz="900" b="1">
                <a:solidFill>
                  <a:srgbClr val="FFFFFF"/>
                </a:solidFill>
              </a:rPr>
              <a:t>Vehicle Engine Testing</a:t>
            </a:r>
          </a:p>
          <a:p>
            <a:r>
              <a:rPr lang="en-US" sz="900" b="1" i="1">
                <a:solidFill>
                  <a:srgbClr val="FFFFFF"/>
                </a:solidFill>
              </a:rPr>
              <a:t>Bay St. Louis, Miss.</a:t>
            </a:r>
          </a:p>
        </p:txBody>
      </p:sp>
      <p:grpSp>
        <p:nvGrpSpPr>
          <p:cNvPr id="3" name="Group 43"/>
          <p:cNvGrpSpPr>
            <a:grpSpLocks/>
          </p:cNvGrpSpPr>
          <p:nvPr/>
        </p:nvGrpSpPr>
        <p:grpSpPr bwMode="auto">
          <a:xfrm>
            <a:off x="3906838" y="4222750"/>
            <a:ext cx="1925637" cy="1847850"/>
            <a:chOff x="3907108" y="4222750"/>
            <a:chExt cx="1924980" cy="1848638"/>
          </a:xfrm>
        </p:grpSpPr>
        <p:sp>
          <p:nvSpPr>
            <p:cNvPr id="28710" name="Line 40"/>
            <p:cNvSpPr>
              <a:spLocks noChangeShapeType="1"/>
            </p:cNvSpPr>
            <p:nvPr/>
          </p:nvSpPr>
          <p:spPr bwMode="auto">
            <a:xfrm flipH="1">
              <a:off x="4984594" y="4330701"/>
              <a:ext cx="406553" cy="709650"/>
            </a:xfrm>
            <a:prstGeom prst="line">
              <a:avLst/>
            </a:prstGeom>
            <a:noFill/>
            <a:ln w="25400">
              <a:solidFill>
                <a:srgbClr val="F68B00"/>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a:p>
          </p:txBody>
        </p:sp>
        <p:sp>
          <p:nvSpPr>
            <p:cNvPr id="5159" name="Text Box 5"/>
            <p:cNvSpPr txBox="1">
              <a:spLocks noChangeArrowheads="1"/>
            </p:cNvSpPr>
            <p:nvPr/>
          </p:nvSpPr>
          <p:spPr bwMode="auto">
            <a:xfrm>
              <a:off x="3907108" y="5040662"/>
              <a:ext cx="1644089" cy="1030726"/>
            </a:xfrm>
            <a:prstGeom prst="rect">
              <a:avLst/>
            </a:prstGeom>
            <a:noFill/>
            <a:ln w="9525">
              <a:noFill/>
              <a:miter lim="800000"/>
              <a:headEnd/>
              <a:tailEnd/>
            </a:ln>
          </p:spPr>
          <p:txBody>
            <a:bodyPr anchor="ctr">
              <a:spAutoFit/>
            </a:bodyPr>
            <a:lstStyle/>
            <a:p>
              <a:pPr algn="ctr">
                <a:defRPr/>
              </a:pPr>
              <a:r>
                <a:rPr lang="en-US" sz="1300" b="1" dirty="0">
                  <a:solidFill>
                    <a:srgbClr val="F68B00"/>
                  </a:solidFill>
                  <a:latin typeface="Arial Narrow" pitchFamily="34" charset="0"/>
                  <a:ea typeface="ＭＳ Ｐゴシック" charset="-128"/>
                </a:rPr>
                <a:t>Michoud</a:t>
              </a:r>
            </a:p>
            <a:p>
              <a:pPr algn="ctr">
                <a:defRPr/>
              </a:pPr>
              <a:r>
                <a:rPr lang="en-US" sz="1300" b="1" dirty="0">
                  <a:solidFill>
                    <a:srgbClr val="F68B00"/>
                  </a:solidFill>
                  <a:latin typeface="Arial Narrow" pitchFamily="34" charset="0"/>
                  <a:ea typeface="ＭＳ Ｐゴシック" charset="-128"/>
                </a:rPr>
                <a:t>Assembly Facility</a:t>
              </a:r>
            </a:p>
            <a:p>
              <a:pPr algn="ctr">
                <a:defRPr/>
              </a:pPr>
              <a:r>
                <a:rPr lang="en-US" sz="1100" b="1" dirty="0">
                  <a:solidFill>
                    <a:srgbClr val="FFFFFF"/>
                  </a:solidFill>
                  <a:ea typeface="ＭＳ Ｐゴシック" charset="-128"/>
                </a:rPr>
                <a:t>Large Vehicle Manufacturing</a:t>
              </a:r>
            </a:p>
            <a:p>
              <a:pPr algn="ctr">
                <a:defRPr/>
              </a:pPr>
              <a:r>
                <a:rPr lang="en-US" sz="1050" i="1" dirty="0">
                  <a:solidFill>
                    <a:srgbClr val="FFFFFF"/>
                  </a:solidFill>
                  <a:ea typeface="ＭＳ Ｐゴシック" charset="-128"/>
                </a:rPr>
                <a:t>New Orleans, La.</a:t>
              </a:r>
            </a:p>
          </p:txBody>
        </p:sp>
        <p:cxnSp>
          <p:nvCxnSpPr>
            <p:cNvPr id="28712" name="Straight Connector 56"/>
            <p:cNvCxnSpPr>
              <a:cxnSpLocks noChangeShapeType="1"/>
            </p:cNvCxnSpPr>
            <p:nvPr/>
          </p:nvCxnSpPr>
          <p:spPr bwMode="auto">
            <a:xfrm flipV="1">
              <a:off x="5185317" y="5018049"/>
              <a:ext cx="646771" cy="167268"/>
            </a:xfrm>
            <a:prstGeom prst="line">
              <a:avLst/>
            </a:prstGeom>
            <a:noFill/>
            <a:ln w="22225">
              <a:solidFill>
                <a:srgbClr val="F78D0F"/>
              </a:solidFill>
              <a:prstDash val="sysDot"/>
              <a:round/>
              <a:headEnd/>
              <a:tailEnd/>
            </a:ln>
            <a:extLst>
              <a:ext uri="{909E8E84-426E-40dd-AFC4-6F175D3DCCD1}">
                <a14:hiddenFill xmlns:a14="http://schemas.microsoft.com/office/drawing/2010/main">
                  <a:noFill/>
                </a14:hiddenFill>
              </a:ext>
            </a:extLst>
          </p:spPr>
        </p:cxnSp>
        <p:sp>
          <p:nvSpPr>
            <p:cNvPr id="28713" name="Oval 44"/>
            <p:cNvSpPr>
              <a:spLocks noChangeArrowheads="1"/>
            </p:cNvSpPr>
            <p:nvPr/>
          </p:nvSpPr>
          <p:spPr bwMode="auto">
            <a:xfrm>
              <a:off x="5356225" y="4222750"/>
              <a:ext cx="130175" cy="133350"/>
            </a:xfrm>
            <a:prstGeom prst="ellipse">
              <a:avLst/>
            </a:prstGeom>
            <a:solidFill>
              <a:schemeClr val="accent1"/>
            </a:solidFill>
            <a:ln w="25400">
              <a:solidFill>
                <a:srgbClr val="F78D0F"/>
              </a:solidFill>
              <a:round/>
              <a:headEnd/>
              <a:tailEnd/>
            </a:ln>
          </p:spPr>
          <p:txBody>
            <a:bodyPr wrap="none" anchor="ctr"/>
            <a:lstStyle/>
            <a:p>
              <a:endParaRPr lang="en-US">
                <a:latin typeface="55 Helvetica Roman" pitchFamily="1" charset="0"/>
              </a:endParaRPr>
            </a:p>
          </p:txBody>
        </p:sp>
      </p:grpSp>
      <p:sp>
        <p:nvSpPr>
          <p:cNvPr id="28709" name="Oval 45"/>
          <p:cNvSpPr>
            <a:spLocks noChangeAspect="1" noChangeArrowheads="1"/>
          </p:cNvSpPr>
          <p:nvPr/>
        </p:nvSpPr>
        <p:spPr bwMode="auto">
          <a:xfrm>
            <a:off x="6778625" y="2898775"/>
            <a:ext cx="136525" cy="136525"/>
          </a:xfrm>
          <a:prstGeom prst="ellipse">
            <a:avLst/>
          </a:prstGeom>
          <a:solidFill>
            <a:schemeClr val="tx1"/>
          </a:solidFill>
          <a:ln w="25400">
            <a:solidFill>
              <a:srgbClr val="5581E0"/>
            </a:solidFill>
            <a:round/>
            <a:headEnd/>
            <a:tailEnd/>
          </a:ln>
        </p:spPr>
        <p:txBody>
          <a:bodyPr wrap="none" anchor="ctr"/>
          <a:lstStyle/>
          <a:p>
            <a:endParaRPr lang="en-US">
              <a:noFill/>
              <a:latin typeface="55 Helvetica Roman" pitchFamily="1" charset="0"/>
            </a:endParaRPr>
          </a:p>
        </p:txBody>
      </p:sp>
    </p:spTree>
    <p:extLst>
      <p:ext uri="{BB962C8B-B14F-4D97-AF65-F5344CB8AC3E}">
        <p14:creationId xmlns:p14="http://schemas.microsoft.com/office/powerpoint/2010/main" val="20888725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7" name="Picture 25" descr="Pictur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0" r="4256" b="-21230"/>
          <a:stretch/>
        </p:blipFill>
        <p:spPr bwMode="auto">
          <a:xfrm>
            <a:off x="-25031" y="961769"/>
            <a:ext cx="4496101" cy="4429743"/>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eaLnBrk="1" hangingPunct="1">
              <a:defRPr/>
            </a:pPr>
            <a:r>
              <a:rPr lang="en-US" dirty="0" smtClean="0">
                <a:solidFill>
                  <a:srgbClr val="FFFFFF"/>
                </a:solidFill>
                <a:latin typeface="+mn-lt"/>
                <a:ea typeface="ＭＳ Ｐゴシック" charset="-128"/>
              </a:rPr>
              <a:t>Benefitting Life on Earth - </a:t>
            </a:r>
            <a:r>
              <a:rPr lang="en-US" dirty="0">
                <a:solidFill>
                  <a:srgbClr val="FFFFFF"/>
                </a:solidFill>
                <a:latin typeface="+mn-lt"/>
                <a:ea typeface="ＭＳ Ｐゴシック" charset="-128"/>
              </a:rPr>
              <a:t>Technology Spinoffs</a:t>
            </a:r>
          </a:p>
        </p:txBody>
      </p:sp>
      <p:sp>
        <p:nvSpPr>
          <p:cNvPr id="29700" name="Content Placeholder 3"/>
          <p:cNvSpPr>
            <a:spLocks noGrp="1"/>
          </p:cNvSpPr>
          <p:nvPr>
            <p:ph idx="1"/>
          </p:nvPr>
        </p:nvSpPr>
        <p:spPr>
          <a:xfrm>
            <a:off x="344488" y="6329363"/>
            <a:ext cx="8453437" cy="642937"/>
          </a:xfrm>
        </p:spPr>
        <p:txBody>
          <a:bodyPr/>
          <a:lstStyle/>
          <a:p>
            <a:pPr algn="ctr" eaLnBrk="1" hangingPunct="1">
              <a:buFont typeface="Arial" pitchFamily="34" charset="0"/>
              <a:buNone/>
            </a:pPr>
            <a:r>
              <a:rPr lang="en-US" b="1" i="1" smtClean="0">
                <a:solidFill>
                  <a:srgbClr val="F68B00"/>
                </a:solidFill>
                <a:ea typeface="ＭＳ Ｐゴシック" pitchFamily="34" charset="-128"/>
                <a:cs typeface="Arial" pitchFamily="34" charset="0"/>
              </a:rPr>
              <a:t>Science and exploration improves our lives and our planet.</a:t>
            </a:r>
          </a:p>
        </p:txBody>
      </p:sp>
      <p:sp>
        <p:nvSpPr>
          <p:cNvPr id="29701" name="Slide Number Placeholder 4"/>
          <p:cNvSpPr txBox="1">
            <a:spLocks noGrp="1"/>
          </p:cNvSpPr>
          <p:nvPr/>
        </p:nvSpPr>
        <p:spPr bwMode="auto">
          <a:xfrm>
            <a:off x="8629650" y="6457950"/>
            <a:ext cx="293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r" eaLnBrk="1" hangingPunct="1"/>
            <a:fld id="{0C6F5E8D-6754-48B0-9BA1-E5A7644F1528}" type="slidenum">
              <a:rPr lang="en-US" sz="700">
                <a:solidFill>
                  <a:srgbClr val="C0C0C0"/>
                </a:solidFill>
                <a:cs typeface="Arial" pitchFamily="34" charset="0"/>
              </a:rPr>
              <a:pPr algn="r" eaLnBrk="1" hangingPunct="1"/>
              <a:t>28</a:t>
            </a:fld>
            <a:endParaRPr lang="en-US" sz="700">
              <a:solidFill>
                <a:srgbClr val="C0C0C0"/>
              </a:solidFill>
              <a:cs typeface="Arial" pitchFamily="34" charset="0"/>
            </a:endParaRPr>
          </a:p>
        </p:txBody>
      </p:sp>
      <p:sp>
        <p:nvSpPr>
          <p:cNvPr id="29702" name="Text Box 11"/>
          <p:cNvSpPr txBox="1">
            <a:spLocks noChangeArrowheads="1"/>
          </p:cNvSpPr>
          <p:nvPr/>
        </p:nvSpPr>
        <p:spPr bwMode="auto">
          <a:xfrm>
            <a:off x="-12700" y="5507038"/>
            <a:ext cx="1536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Weather &amp; Climate Monitoring</a:t>
            </a:r>
          </a:p>
        </p:txBody>
      </p:sp>
      <p:sp>
        <p:nvSpPr>
          <p:cNvPr id="29703" name="Text Box 14"/>
          <p:cNvSpPr txBox="1">
            <a:spLocks noChangeArrowheads="1"/>
          </p:cNvSpPr>
          <p:nvPr/>
        </p:nvSpPr>
        <p:spPr bwMode="auto">
          <a:xfrm>
            <a:off x="1397000" y="5507038"/>
            <a:ext cx="1511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763">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buClr>
                <a:srgbClr val="F68B00"/>
              </a:buClr>
              <a:buSzPct val="80000"/>
            </a:pPr>
            <a:r>
              <a:rPr lang="en-US" sz="1400" b="1">
                <a:solidFill>
                  <a:schemeClr val="tx1"/>
                </a:solidFill>
                <a:latin typeface="Arial Narrow" pitchFamily="34" charset="0"/>
              </a:rPr>
              <a:t>Nextel™ Flame Stopping Dot Paper </a:t>
            </a:r>
          </a:p>
        </p:txBody>
      </p:sp>
      <p:sp>
        <p:nvSpPr>
          <p:cNvPr id="29704" name="Text Box 14"/>
          <p:cNvSpPr txBox="1">
            <a:spLocks noChangeArrowheads="1"/>
          </p:cNvSpPr>
          <p:nvPr/>
        </p:nvSpPr>
        <p:spPr bwMode="auto">
          <a:xfrm>
            <a:off x="4497388" y="55070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Improving Vision Screening </a:t>
            </a:r>
          </a:p>
        </p:txBody>
      </p:sp>
      <p:sp>
        <p:nvSpPr>
          <p:cNvPr id="29705" name="Text Box 16"/>
          <p:cNvSpPr txBox="1">
            <a:spLocks noChangeArrowheads="1"/>
          </p:cNvSpPr>
          <p:nvPr/>
        </p:nvSpPr>
        <p:spPr bwMode="auto">
          <a:xfrm>
            <a:off x="7640638" y="55070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Water Filtration Systems</a:t>
            </a:r>
          </a:p>
        </p:txBody>
      </p:sp>
      <p:sp>
        <p:nvSpPr>
          <p:cNvPr id="29706" name="Text Box 15"/>
          <p:cNvSpPr txBox="1">
            <a:spLocks noChangeArrowheads="1"/>
          </p:cNvSpPr>
          <p:nvPr/>
        </p:nvSpPr>
        <p:spPr bwMode="auto">
          <a:xfrm>
            <a:off x="6129338" y="55070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Healing Treatments</a:t>
            </a:r>
          </a:p>
        </p:txBody>
      </p:sp>
      <p:sp>
        <p:nvSpPr>
          <p:cNvPr id="29707" name="Text Box 13"/>
          <p:cNvSpPr txBox="1">
            <a:spLocks noChangeArrowheads="1"/>
          </p:cNvSpPr>
          <p:nvPr/>
        </p:nvSpPr>
        <p:spPr bwMode="auto">
          <a:xfrm>
            <a:off x="2908300" y="55070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763">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buClr>
                <a:srgbClr val="F68B00"/>
              </a:buClr>
              <a:buSzPct val="80000"/>
            </a:pPr>
            <a:r>
              <a:rPr lang="en-US" sz="1400" b="1">
                <a:solidFill>
                  <a:schemeClr val="tx1"/>
                </a:solidFill>
                <a:latin typeface="Arial Narrow" pitchFamily="34" charset="0"/>
              </a:rPr>
              <a:t>Kevlar™ Body Armor</a:t>
            </a:r>
          </a:p>
        </p:txBody>
      </p:sp>
      <p:grpSp>
        <p:nvGrpSpPr>
          <p:cNvPr id="29708" name="Group 27"/>
          <p:cNvGrpSpPr>
            <a:grpSpLocks/>
          </p:cNvGrpSpPr>
          <p:nvPr/>
        </p:nvGrpSpPr>
        <p:grpSpPr bwMode="auto">
          <a:xfrm>
            <a:off x="0" y="4203700"/>
            <a:ext cx="9144000" cy="1290638"/>
            <a:chOff x="182456" y="5333619"/>
            <a:chExt cx="9144000" cy="1133856"/>
          </a:xfrm>
        </p:grpSpPr>
        <p:sp>
          <p:nvSpPr>
            <p:cNvPr id="23" name="Rectangle 22"/>
            <p:cNvSpPr/>
            <p:nvPr/>
          </p:nvSpPr>
          <p:spPr bwMode="auto">
            <a:xfrm>
              <a:off x="190394" y="5333619"/>
              <a:ext cx="9128125"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grpSp>
          <p:nvGrpSpPr>
            <p:cNvPr id="29718" name="Group 29"/>
            <p:cNvGrpSpPr>
              <a:grpSpLocks/>
            </p:cNvGrpSpPr>
            <p:nvPr/>
          </p:nvGrpSpPr>
          <p:grpSpPr bwMode="auto">
            <a:xfrm>
              <a:off x="182456" y="5333619"/>
              <a:ext cx="9144000" cy="66675"/>
              <a:chOff x="152400" y="5895975"/>
              <a:chExt cx="9144000" cy="66675"/>
            </a:xfrm>
          </p:grpSpPr>
          <p:cxnSp>
            <p:nvCxnSpPr>
              <p:cNvPr id="30" name="Straight Connector 29"/>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bwMode="auto">
              <a:xfrm>
                <a:off x="152400" y="5925263"/>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29719" name="Group 30"/>
            <p:cNvGrpSpPr>
              <a:grpSpLocks/>
            </p:cNvGrpSpPr>
            <p:nvPr/>
          </p:nvGrpSpPr>
          <p:grpSpPr bwMode="auto">
            <a:xfrm>
              <a:off x="182456" y="6400800"/>
              <a:ext cx="9144000" cy="66675"/>
              <a:chOff x="152400" y="5895975"/>
              <a:chExt cx="9144000" cy="66675"/>
            </a:xfrm>
          </p:grpSpPr>
          <p:cxnSp>
            <p:nvCxnSpPr>
              <p:cNvPr id="27" name="Straight Connector 26"/>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bwMode="auto">
              <a:xfrm>
                <a:off x="152400" y="5924994"/>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26637" name="Picture 14" descr="https://portal.nasa.gov/sites/msfc_osac/comm_corner/Marshall%20Photo%20of%20the%20Week/Iraq%20villager.bmp"/>
          <p:cNvPicPr>
            <a:picLocks noChangeAspect="1" noChangeArrowheads="1"/>
          </p:cNvPicPr>
          <p:nvPr/>
        </p:nvPicPr>
        <p:blipFill>
          <a:blip r:embed="rId5"/>
          <a:srcRect/>
          <a:stretch>
            <a:fillRect/>
          </a:stretch>
        </p:blipFill>
        <p:spPr bwMode="auto">
          <a:xfrm>
            <a:off x="7631113" y="4349750"/>
            <a:ext cx="1390650" cy="104140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9" name="Rectangle 38"/>
          <p:cNvSpPr/>
          <p:nvPr/>
        </p:nvSpPr>
        <p:spPr>
          <a:xfrm>
            <a:off x="4775200" y="1998663"/>
            <a:ext cx="3073400" cy="923925"/>
          </a:xfrm>
          <a:prstGeom prst="rect">
            <a:avLst/>
          </a:prstGeom>
        </p:spPr>
        <p:txBody>
          <a:bodyPr>
            <a:spAutoFit/>
          </a:bodyPr>
          <a:lstStyle/>
          <a:p>
            <a:pPr>
              <a:defRPr/>
            </a:pPr>
            <a:r>
              <a:rPr lang="en-US" sz="1800" b="1" kern="0" dirty="0">
                <a:solidFill>
                  <a:schemeClr val="tx1"/>
                </a:solidFill>
                <a:effectLst>
                  <a:outerShdw blurRad="38100" dist="38100" dir="2700000" algn="tl">
                    <a:srgbClr val="000000">
                      <a:alpha val="43137"/>
                    </a:srgbClr>
                  </a:outerShdw>
                </a:effectLst>
                <a:latin typeface="+mn-lt"/>
                <a:ea typeface="ＭＳ Ｐゴシック" charset="-128"/>
                <a:cs typeface="Arial" pitchFamily="34" charset="0"/>
              </a:rPr>
              <a:t>Technologies developed at Marshall touch our lives in many ways. </a:t>
            </a:r>
            <a:endParaRPr lang="en-US" sz="900" b="1" dirty="0">
              <a:solidFill>
                <a:schemeClr val="tx1"/>
              </a:solidFill>
              <a:effectLst>
                <a:outerShdw blurRad="38100" dist="38100" dir="2700000" algn="tl">
                  <a:srgbClr val="000000">
                    <a:alpha val="43137"/>
                  </a:srgbClr>
                </a:outerShdw>
              </a:effectLst>
              <a:latin typeface="+mn-lt"/>
              <a:ea typeface="ＭＳ Ｐゴシック" charset="-128"/>
            </a:endParaRPr>
          </a:p>
        </p:txBody>
      </p:sp>
      <p:pic>
        <p:nvPicPr>
          <p:cNvPr id="26639" name="Picture 16" descr="http://www.defense.gov/DODCMSShare/NewsStoryPhoto/2010-01/hrs_100115-M-1012C-005a.jpg"/>
          <p:cNvPicPr>
            <a:picLocks noChangeAspect="1" noChangeArrowheads="1"/>
          </p:cNvPicPr>
          <p:nvPr/>
        </p:nvPicPr>
        <p:blipFill>
          <a:blip r:embed="rId6"/>
          <a:srcRect t="11694" r="54486" b="62479"/>
          <a:stretch>
            <a:fillRect/>
          </a:stretch>
        </p:blipFill>
        <p:spPr bwMode="auto">
          <a:xfrm>
            <a:off x="2962275" y="4349750"/>
            <a:ext cx="1263650" cy="104140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6640" name="Picture 21" descr="http://www.sti.nasa.gov/tto/spinoff2003/images/076.jpg"/>
          <p:cNvPicPr>
            <a:picLocks noChangeAspect="1" noChangeArrowheads="1"/>
          </p:cNvPicPr>
          <p:nvPr/>
        </p:nvPicPr>
        <p:blipFill>
          <a:blip r:embed="rId7"/>
          <a:srcRect/>
          <a:stretch>
            <a:fillRect/>
          </a:stretch>
        </p:blipFill>
        <p:spPr bwMode="auto">
          <a:xfrm>
            <a:off x="1531938" y="4349750"/>
            <a:ext cx="1290637" cy="104140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6641" name="Picture 16" descr="http://www.un-spider.org/sites/default/files/imagecache/image_main/servir_guatemala.20030416.jpg"/>
          <p:cNvPicPr>
            <a:picLocks noChangeAspect="1" noChangeArrowheads="1"/>
          </p:cNvPicPr>
          <p:nvPr/>
        </p:nvPicPr>
        <p:blipFill>
          <a:blip r:embed="rId8"/>
          <a:srcRect/>
          <a:stretch>
            <a:fillRect/>
          </a:stretch>
        </p:blipFill>
        <p:spPr bwMode="auto">
          <a:xfrm>
            <a:off x="122238" y="4349750"/>
            <a:ext cx="1270000" cy="104140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6642" name="Picture 15" descr="http://www.vision-research.com/images/About_10.jpg"/>
          <p:cNvPicPr>
            <a:picLocks noChangeAspect="1" noChangeArrowheads="1"/>
          </p:cNvPicPr>
          <p:nvPr/>
        </p:nvPicPr>
        <p:blipFill>
          <a:blip r:embed="rId9"/>
          <a:srcRect l="6912" r="8461"/>
          <a:stretch>
            <a:fillRect/>
          </a:stretch>
        </p:blipFill>
        <p:spPr bwMode="auto">
          <a:xfrm>
            <a:off x="4365625" y="4349750"/>
            <a:ext cx="1614488" cy="104140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6643" name="Picture 30" descr="http://www.nasa.gov/images/content/522934main_1001321_4256x2832.jpg"/>
          <p:cNvPicPr>
            <a:picLocks noChangeAspect="1" noChangeArrowheads="1"/>
          </p:cNvPicPr>
          <p:nvPr/>
        </p:nvPicPr>
        <p:blipFill>
          <a:blip r:embed="rId10"/>
          <a:srcRect l="11482" r="964"/>
          <a:stretch>
            <a:fillRect/>
          </a:stretch>
        </p:blipFill>
        <p:spPr bwMode="auto">
          <a:xfrm>
            <a:off x="6119813" y="4349750"/>
            <a:ext cx="1371600" cy="1041400"/>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9716" name="Text Box 14"/>
          <p:cNvSpPr txBox="1">
            <a:spLocks noChangeArrowheads="1"/>
          </p:cNvSpPr>
          <p:nvPr/>
        </p:nvSpPr>
        <p:spPr bwMode="auto">
          <a:xfrm>
            <a:off x="2854325" y="3679825"/>
            <a:ext cx="151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763">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buClr>
                <a:srgbClr val="F68B00"/>
              </a:buClr>
              <a:buSzPct val="80000"/>
            </a:pPr>
            <a:r>
              <a:rPr lang="en-US" sz="1400" b="1">
                <a:solidFill>
                  <a:schemeClr val="tx1"/>
                </a:solidFill>
                <a:latin typeface="Arial Narrow" pitchFamily="34" charset="0"/>
              </a:rPr>
              <a:t>High-pressure fire hose nozzles </a:t>
            </a:r>
          </a:p>
        </p:txBody>
      </p:sp>
    </p:spTree>
    <p:extLst>
      <p:ext uri="{BB962C8B-B14F-4D97-AF65-F5344CB8AC3E}">
        <p14:creationId xmlns:p14="http://schemas.microsoft.com/office/powerpoint/2010/main" val="6179341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descr="D:\Documents and Settings\ayelle\Desktop\People Picks from Emmett\_ELG7697.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19" t="-9718" r="11442" b="9718"/>
          <a:stretch/>
        </p:blipFill>
        <p:spPr bwMode="auto">
          <a:xfrm>
            <a:off x="108787" y="593627"/>
            <a:ext cx="4211909" cy="3775173"/>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eaLnBrk="1" hangingPunct="1">
              <a:defRPr/>
            </a:pPr>
            <a:r>
              <a:rPr lang="en-US" dirty="0" smtClean="0">
                <a:solidFill>
                  <a:srgbClr val="FFFFFF"/>
                </a:solidFill>
                <a:latin typeface="+mn-lt"/>
                <a:ea typeface="ＭＳ Ｐゴシック" charset="-128"/>
              </a:rPr>
              <a:t>Science, Technology, Engineering and Math (STEM)</a:t>
            </a:r>
          </a:p>
        </p:txBody>
      </p:sp>
      <p:sp>
        <p:nvSpPr>
          <p:cNvPr id="30724" name="Content Placeholder 3"/>
          <p:cNvSpPr>
            <a:spLocks noGrp="1"/>
          </p:cNvSpPr>
          <p:nvPr>
            <p:ph idx="1"/>
          </p:nvPr>
        </p:nvSpPr>
        <p:spPr>
          <a:xfrm>
            <a:off x="341313" y="6205538"/>
            <a:ext cx="8453437" cy="642937"/>
          </a:xfrm>
        </p:spPr>
        <p:txBody>
          <a:bodyPr/>
          <a:lstStyle/>
          <a:p>
            <a:pPr algn="ctr" eaLnBrk="1" hangingPunct="1">
              <a:buFont typeface="Arial" pitchFamily="34" charset="0"/>
              <a:buNone/>
            </a:pPr>
            <a:r>
              <a:rPr lang="en-US" b="1" i="1" smtClean="0">
                <a:solidFill>
                  <a:srgbClr val="F68B00"/>
                </a:solidFill>
                <a:ea typeface="ＭＳ Ｐゴシック" pitchFamily="34" charset="-128"/>
                <a:cs typeface="Arial" pitchFamily="34" charset="0"/>
              </a:rPr>
              <a:t>Marshall is inspiring a new generation of explorers.</a:t>
            </a:r>
          </a:p>
        </p:txBody>
      </p:sp>
      <p:sp>
        <p:nvSpPr>
          <p:cNvPr id="30725" name="Slide Number Placeholder 4"/>
          <p:cNvSpPr txBox="1">
            <a:spLocks noGrp="1"/>
          </p:cNvSpPr>
          <p:nvPr/>
        </p:nvSpPr>
        <p:spPr bwMode="auto">
          <a:xfrm>
            <a:off x="8629650" y="6457950"/>
            <a:ext cx="293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r" eaLnBrk="1" hangingPunct="1"/>
            <a:fld id="{805D36E6-C1BD-4DCB-9847-868B0068AFC9}" type="slidenum">
              <a:rPr lang="en-US" sz="700">
                <a:solidFill>
                  <a:srgbClr val="C0C0C0"/>
                </a:solidFill>
                <a:cs typeface="Arial" pitchFamily="34" charset="0"/>
              </a:rPr>
              <a:pPr algn="r" eaLnBrk="1" hangingPunct="1"/>
              <a:t>29</a:t>
            </a:fld>
            <a:endParaRPr lang="en-US" sz="700">
              <a:solidFill>
                <a:srgbClr val="C0C0C0"/>
              </a:solidFill>
              <a:cs typeface="Arial" pitchFamily="34" charset="0"/>
            </a:endParaRPr>
          </a:p>
        </p:txBody>
      </p:sp>
      <p:sp>
        <p:nvSpPr>
          <p:cNvPr id="30726" name="Text Box 11"/>
          <p:cNvSpPr txBox="1">
            <a:spLocks noChangeArrowheads="1"/>
          </p:cNvSpPr>
          <p:nvPr/>
        </p:nvSpPr>
        <p:spPr bwMode="auto">
          <a:xfrm>
            <a:off x="1368425" y="5595938"/>
            <a:ext cx="1536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Observe the </a:t>
            </a:r>
            <a:br>
              <a:rPr lang="en-US" sz="1400" b="1">
                <a:solidFill>
                  <a:schemeClr val="tx1"/>
                </a:solidFill>
                <a:latin typeface="Arial Narrow" pitchFamily="34" charset="0"/>
              </a:rPr>
            </a:br>
            <a:r>
              <a:rPr lang="en-US" sz="1400" b="1">
                <a:solidFill>
                  <a:schemeClr val="tx1"/>
                </a:solidFill>
                <a:latin typeface="Arial Narrow" pitchFamily="34" charset="0"/>
              </a:rPr>
              <a:t>Moon Night</a:t>
            </a:r>
          </a:p>
        </p:txBody>
      </p:sp>
      <p:sp>
        <p:nvSpPr>
          <p:cNvPr id="30727" name="Text Box 14"/>
          <p:cNvSpPr txBox="1">
            <a:spLocks noChangeArrowheads="1"/>
          </p:cNvSpPr>
          <p:nvPr/>
        </p:nvSpPr>
        <p:spPr bwMode="auto">
          <a:xfrm>
            <a:off x="4508500" y="55959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Moonbuggy Race</a:t>
            </a:r>
          </a:p>
        </p:txBody>
      </p:sp>
      <p:sp>
        <p:nvSpPr>
          <p:cNvPr id="30728" name="Text Box 15"/>
          <p:cNvSpPr txBox="1">
            <a:spLocks noChangeArrowheads="1"/>
          </p:cNvSpPr>
          <p:nvPr/>
        </p:nvSpPr>
        <p:spPr bwMode="auto">
          <a:xfrm>
            <a:off x="5970588" y="5595938"/>
            <a:ext cx="303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Co-op and Intern Programs</a:t>
            </a:r>
          </a:p>
        </p:txBody>
      </p:sp>
      <p:sp>
        <p:nvSpPr>
          <p:cNvPr id="30729" name="Text Box 13"/>
          <p:cNvSpPr txBox="1">
            <a:spLocks noChangeArrowheads="1"/>
          </p:cNvSpPr>
          <p:nvPr/>
        </p:nvSpPr>
        <p:spPr bwMode="auto">
          <a:xfrm>
            <a:off x="3003550" y="55959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Student Launch Projects</a:t>
            </a:r>
          </a:p>
        </p:txBody>
      </p:sp>
      <p:grpSp>
        <p:nvGrpSpPr>
          <p:cNvPr id="30730" name="Group 27"/>
          <p:cNvGrpSpPr>
            <a:grpSpLocks/>
          </p:cNvGrpSpPr>
          <p:nvPr/>
        </p:nvGrpSpPr>
        <p:grpSpPr bwMode="auto">
          <a:xfrm>
            <a:off x="0" y="4292600"/>
            <a:ext cx="9144000" cy="1290638"/>
            <a:chOff x="182456" y="5333619"/>
            <a:chExt cx="9144000" cy="1133856"/>
          </a:xfrm>
        </p:grpSpPr>
        <p:sp>
          <p:nvSpPr>
            <p:cNvPr id="23" name="Rectangle 22"/>
            <p:cNvSpPr/>
            <p:nvPr/>
          </p:nvSpPr>
          <p:spPr bwMode="auto">
            <a:xfrm>
              <a:off x="190394" y="5333619"/>
              <a:ext cx="9128125" cy="1133856"/>
            </a:xfrm>
            <a:prstGeom prst="rect">
              <a:avLst/>
            </a:prstGeom>
            <a:solidFill>
              <a:schemeClr val="bg1">
                <a:lumMod val="95000"/>
                <a:lumOff val="5000"/>
              </a:schemeClr>
            </a:soli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grpSp>
          <p:nvGrpSpPr>
            <p:cNvPr id="30740" name="Group 29"/>
            <p:cNvGrpSpPr>
              <a:grpSpLocks/>
            </p:cNvGrpSpPr>
            <p:nvPr/>
          </p:nvGrpSpPr>
          <p:grpSpPr bwMode="auto">
            <a:xfrm>
              <a:off x="182456" y="5333619"/>
              <a:ext cx="9144000" cy="66675"/>
              <a:chOff x="152400" y="5895975"/>
              <a:chExt cx="9144000" cy="66675"/>
            </a:xfrm>
          </p:grpSpPr>
          <p:cxnSp>
            <p:nvCxnSpPr>
              <p:cNvPr id="30" name="Straight Connector 29"/>
              <p:cNvCxnSpPr/>
              <p:nvPr/>
            </p:nvCxnSpPr>
            <p:spPr bwMode="auto">
              <a:xfrm>
                <a:off x="152400" y="5895975"/>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bwMode="auto">
              <a:xfrm>
                <a:off x="152400" y="5925263"/>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bwMode="auto">
              <a:xfrm>
                <a:off x="152400" y="5962919"/>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nvGrpSpPr>
            <p:cNvPr id="30741" name="Group 30"/>
            <p:cNvGrpSpPr>
              <a:grpSpLocks/>
            </p:cNvGrpSpPr>
            <p:nvPr/>
          </p:nvGrpSpPr>
          <p:grpSpPr bwMode="auto">
            <a:xfrm>
              <a:off x="182456" y="6400800"/>
              <a:ext cx="9144000" cy="66675"/>
              <a:chOff x="152400" y="5895975"/>
              <a:chExt cx="9144000" cy="66675"/>
            </a:xfrm>
          </p:grpSpPr>
          <p:cxnSp>
            <p:nvCxnSpPr>
              <p:cNvPr id="27" name="Straight Connector 26"/>
              <p:cNvCxnSpPr/>
              <p:nvPr/>
            </p:nvCxnSpPr>
            <p:spPr bwMode="auto">
              <a:xfrm>
                <a:off x="152400" y="5895706"/>
                <a:ext cx="9144000" cy="0"/>
              </a:xfrm>
              <a:prstGeom prst="line">
                <a:avLst/>
              </a:prstGeom>
              <a:ln>
                <a:solidFill>
                  <a:schemeClr val="bg1">
                    <a:lumMod val="95000"/>
                    <a:lumOff val="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bwMode="auto">
              <a:xfrm>
                <a:off x="152400" y="5924994"/>
                <a:ext cx="9144000" cy="0"/>
              </a:xfrm>
              <a:prstGeom prst="line">
                <a:avLst/>
              </a:prstGeom>
              <a:ln>
                <a:solidFill>
                  <a:schemeClr val="bg1">
                    <a:lumMod val="75000"/>
                    <a:lumOff val="2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bwMode="auto">
              <a:xfrm>
                <a:off x="152400" y="5962650"/>
                <a:ext cx="9144000" cy="0"/>
              </a:xfrm>
              <a:prstGeom prst="line">
                <a:avLst/>
              </a:prstGeom>
              <a:ln>
                <a:solidFill>
                  <a:schemeClr val="bg1">
                    <a:lumMod val="85000"/>
                    <a:lumOff val="15000"/>
                  </a:schemeClr>
                </a:solidFill>
                <a:headEnd type="none" w="med" len="med"/>
                <a:tailEnd type="none" w="med" len="med"/>
              </a:ln>
            </p:spPr>
            <p:style>
              <a:lnRef idx="3">
                <a:schemeClr val="dk1"/>
              </a:lnRef>
              <a:fillRef idx="0">
                <a:schemeClr val="dk1"/>
              </a:fillRef>
              <a:effectRef idx="2">
                <a:schemeClr val="dk1"/>
              </a:effectRef>
              <a:fontRef idx="minor">
                <a:schemeClr val="tx1"/>
              </a:fontRef>
            </p:style>
          </p:cxnSp>
        </p:grpSp>
      </p:grpSp>
      <p:pic>
        <p:nvPicPr>
          <p:cNvPr id="27659" name="Picture 32"/>
          <p:cNvPicPr>
            <a:picLocks noChangeAspect="1" noChangeArrowheads="1"/>
          </p:cNvPicPr>
          <p:nvPr/>
        </p:nvPicPr>
        <p:blipFill>
          <a:blip r:embed="rId4"/>
          <a:srcRect/>
          <a:stretch>
            <a:fillRect/>
          </a:stretch>
        </p:blipFill>
        <p:spPr bwMode="auto">
          <a:xfrm>
            <a:off x="2909888" y="4429125"/>
            <a:ext cx="1404937" cy="1042988"/>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7660" name="Picture 34" descr="Sci-Quest LCROSS Event Photo Permissions on file w/Sci-Quest.  69 3rd-8th graders spent the night to learn about LCROSS and lunar robotics and made jitterbug robots, learned about spectroscopes, discussed NASA careers, then watched the impact.  ">
            <a:hlinkClick r:id="rId5"/>
          </p:cNvPr>
          <p:cNvPicPr>
            <a:picLocks noChangeAspect="1" noChangeArrowheads="1"/>
          </p:cNvPicPr>
          <p:nvPr/>
        </p:nvPicPr>
        <p:blipFill>
          <a:blip r:embed="rId6">
            <a:lum bright="-10000"/>
          </a:blip>
          <a:srcRect l="-827"/>
          <a:stretch>
            <a:fillRect/>
          </a:stretch>
        </p:blipFill>
        <p:spPr bwMode="auto">
          <a:xfrm>
            <a:off x="1376363" y="4429125"/>
            <a:ext cx="1439862" cy="1042988"/>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7661" name="Picture 19" descr="D:\Documents and Settings\ayelle\Desktop\-Images\Diversity-collaboration-inclusion\1001413.jpg"/>
          <p:cNvPicPr>
            <a:picLocks noChangeAspect="1" noChangeArrowheads="1"/>
          </p:cNvPicPr>
          <p:nvPr/>
        </p:nvPicPr>
        <p:blipFill>
          <a:blip r:embed="rId7"/>
          <a:srcRect/>
          <a:stretch>
            <a:fillRect/>
          </a:stretch>
        </p:blipFill>
        <p:spPr bwMode="auto">
          <a:xfrm>
            <a:off x="6048375" y="4429125"/>
            <a:ext cx="1566863" cy="1042988"/>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7662" name="Picture 1" descr="D:\Documents and Settings\ayelle\Desktop\-Images\Diversity-collaboration-inclusion\1001392.jpg"/>
          <p:cNvPicPr>
            <a:picLocks noChangeAspect="1" noChangeArrowheads="1"/>
          </p:cNvPicPr>
          <p:nvPr/>
        </p:nvPicPr>
        <p:blipFill>
          <a:blip r:embed="rId8"/>
          <a:srcRect r="13841"/>
          <a:stretch>
            <a:fillRect/>
          </a:stretch>
        </p:blipFill>
        <p:spPr bwMode="auto">
          <a:xfrm>
            <a:off x="7707313" y="4429125"/>
            <a:ext cx="1349375" cy="1042988"/>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7663" name="Picture 5" descr="_ELG7706">
            <a:hlinkClick r:id="rId9"/>
          </p:cNvPr>
          <p:cNvPicPr>
            <a:picLocks noChangeAspect="1" noChangeArrowheads="1"/>
          </p:cNvPicPr>
          <p:nvPr/>
        </p:nvPicPr>
        <p:blipFill>
          <a:blip r:embed="rId10"/>
          <a:srcRect l="6998" t="16019" r="40005" b="13309"/>
          <a:stretch>
            <a:fillRect/>
          </a:stretch>
        </p:blipFill>
        <p:spPr bwMode="auto">
          <a:xfrm>
            <a:off x="109538" y="4429125"/>
            <a:ext cx="1174750" cy="1042988"/>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0736" name="Text Box 13"/>
          <p:cNvSpPr txBox="1">
            <a:spLocks noChangeArrowheads="1"/>
          </p:cNvSpPr>
          <p:nvPr/>
        </p:nvSpPr>
        <p:spPr bwMode="auto">
          <a:xfrm>
            <a:off x="49213" y="5595938"/>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lgn="ctr"/>
            <a:r>
              <a:rPr lang="en-US" sz="1400" b="1">
                <a:solidFill>
                  <a:schemeClr val="tx1"/>
                </a:solidFill>
                <a:latin typeface="Arial Narrow" pitchFamily="34" charset="0"/>
              </a:rPr>
              <a:t>Outreach Activities</a:t>
            </a:r>
          </a:p>
        </p:txBody>
      </p:sp>
      <p:sp>
        <p:nvSpPr>
          <p:cNvPr id="36" name="Rectangle 35"/>
          <p:cNvSpPr/>
          <p:nvPr/>
        </p:nvSpPr>
        <p:spPr>
          <a:xfrm>
            <a:off x="4775200" y="2103438"/>
            <a:ext cx="3606800" cy="923925"/>
          </a:xfrm>
          <a:prstGeom prst="rect">
            <a:avLst/>
          </a:prstGeom>
        </p:spPr>
        <p:txBody>
          <a:bodyPr>
            <a:spAutoFit/>
          </a:bodyPr>
          <a:lstStyle/>
          <a:p>
            <a:pPr>
              <a:defRPr/>
            </a:pPr>
            <a:r>
              <a:rPr lang="en-US" sz="1800" b="1" kern="0" dirty="0">
                <a:solidFill>
                  <a:schemeClr val="tx1"/>
                </a:solidFill>
                <a:effectLst>
                  <a:outerShdw blurRad="38100" dist="38100" dir="2700000" algn="tl">
                    <a:srgbClr val="000000">
                      <a:alpha val="43137"/>
                    </a:srgbClr>
                  </a:outerShdw>
                </a:effectLst>
                <a:latin typeface="+mn-lt"/>
                <a:ea typeface="ＭＳ Ｐゴシック" charset="-128"/>
                <a:cs typeface="Arial" pitchFamily="34" charset="0"/>
              </a:rPr>
              <a:t>Marshall reaches out </a:t>
            </a:r>
            <a:br>
              <a:rPr lang="en-US" sz="1800" b="1" kern="0" dirty="0">
                <a:solidFill>
                  <a:schemeClr val="tx1"/>
                </a:solidFill>
                <a:effectLst>
                  <a:outerShdw blurRad="38100" dist="38100" dir="2700000" algn="tl">
                    <a:srgbClr val="000000">
                      <a:alpha val="43137"/>
                    </a:srgbClr>
                  </a:outerShdw>
                </a:effectLst>
                <a:latin typeface="+mn-lt"/>
                <a:ea typeface="ＭＳ Ｐゴシック" charset="-128"/>
                <a:cs typeface="Arial" pitchFamily="34" charset="0"/>
              </a:rPr>
            </a:br>
            <a:r>
              <a:rPr lang="en-US" sz="1800" b="1" kern="0" dirty="0">
                <a:solidFill>
                  <a:schemeClr val="tx1"/>
                </a:solidFill>
                <a:effectLst>
                  <a:outerShdw blurRad="38100" dist="38100" dir="2700000" algn="tl">
                    <a:srgbClr val="000000">
                      <a:alpha val="43137"/>
                    </a:srgbClr>
                  </a:outerShdw>
                </a:effectLst>
                <a:latin typeface="+mn-lt"/>
                <a:ea typeface="ＭＳ Ｐゴシック" charset="-128"/>
                <a:cs typeface="Arial" pitchFamily="34" charset="0"/>
              </a:rPr>
              <a:t>to all ages to encourage </a:t>
            </a:r>
            <a:br>
              <a:rPr lang="en-US" sz="1800" b="1" kern="0" dirty="0">
                <a:solidFill>
                  <a:schemeClr val="tx1"/>
                </a:solidFill>
                <a:effectLst>
                  <a:outerShdw blurRad="38100" dist="38100" dir="2700000" algn="tl">
                    <a:srgbClr val="000000">
                      <a:alpha val="43137"/>
                    </a:srgbClr>
                  </a:outerShdw>
                </a:effectLst>
                <a:latin typeface="+mn-lt"/>
                <a:ea typeface="ＭＳ Ｐゴシック" charset="-128"/>
                <a:cs typeface="Arial" pitchFamily="34" charset="0"/>
              </a:rPr>
            </a:br>
            <a:r>
              <a:rPr lang="en-US" sz="1800" b="1" kern="0" dirty="0">
                <a:solidFill>
                  <a:schemeClr val="tx1"/>
                </a:solidFill>
                <a:effectLst>
                  <a:outerShdw blurRad="38100" dist="38100" dir="2700000" algn="tl">
                    <a:srgbClr val="000000">
                      <a:alpha val="43137"/>
                    </a:srgbClr>
                  </a:outerShdw>
                </a:effectLst>
                <a:latin typeface="+mn-lt"/>
                <a:ea typeface="ＭＳ Ｐゴシック" charset="-128"/>
                <a:cs typeface="Arial" pitchFamily="34" charset="0"/>
              </a:rPr>
              <a:t>STEM educations and careers.</a:t>
            </a:r>
            <a:endParaRPr lang="en-US" sz="900" b="1" dirty="0">
              <a:solidFill>
                <a:schemeClr val="tx1"/>
              </a:solidFill>
              <a:effectLst>
                <a:outerShdw blurRad="38100" dist="38100" dir="2700000" algn="tl">
                  <a:srgbClr val="000000">
                    <a:alpha val="43137"/>
                  </a:srgbClr>
                </a:outerShdw>
              </a:effectLst>
              <a:latin typeface="+mn-lt"/>
              <a:ea typeface="ＭＳ Ｐゴシック" charset="-128"/>
            </a:endParaRPr>
          </a:p>
        </p:txBody>
      </p:sp>
      <p:pic>
        <p:nvPicPr>
          <p:cNvPr id="27666" name="Picture 8" descr="http://farm4.staticflickr.com/3365/3418573791_35d1ee6a2a_z.jpg"/>
          <p:cNvPicPr>
            <a:picLocks noChangeAspect="1" noChangeArrowheads="1"/>
          </p:cNvPicPr>
          <p:nvPr/>
        </p:nvPicPr>
        <p:blipFill>
          <a:blip r:embed="rId11"/>
          <a:srcRect l="3320" t="11256" r="6145"/>
          <a:stretch>
            <a:fillRect/>
          </a:stretch>
        </p:blipFill>
        <p:spPr bwMode="auto">
          <a:xfrm>
            <a:off x="4406900" y="4429125"/>
            <a:ext cx="1549400" cy="1042988"/>
          </a:xfrm>
          <a:prstGeom prst="rect">
            <a:avLst/>
          </a:prstGeom>
          <a:noFill/>
          <a:ln w="9525">
            <a:solidFill>
              <a:schemeClr val="bg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53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http://apod.nasa.gov/apod/image/0910/pleiades_andre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938213"/>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9525" y="938213"/>
            <a:ext cx="9148763" cy="5919787"/>
          </a:xfrm>
          <a:prstGeom prst="rect">
            <a:avLst/>
          </a:prstGeom>
          <a:gradFill flip="none" rotWithShape="1">
            <a:gsLst>
              <a:gs pos="0">
                <a:schemeClr val="bg1">
                  <a:lumMod val="0"/>
                </a:schemeClr>
              </a:gs>
              <a:gs pos="100000">
                <a:schemeClr val="bg1">
                  <a:alpha val="0"/>
                  <a:lumMod val="0"/>
                </a:schemeClr>
              </a:gs>
            </a:gsLst>
            <a:lin ang="16200000" scaled="1"/>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ndParaRPr>
          </a:p>
        </p:txBody>
      </p:sp>
      <p:sp>
        <p:nvSpPr>
          <p:cNvPr id="7172" name="Title 1"/>
          <p:cNvSpPr>
            <a:spLocks noGrp="1"/>
          </p:cNvSpPr>
          <p:nvPr>
            <p:ph type="title"/>
          </p:nvPr>
        </p:nvSpPr>
        <p:spPr/>
        <p:txBody>
          <a:bodyPr/>
          <a:lstStyle/>
          <a:p>
            <a:pPr eaLnBrk="1" hangingPunct="1"/>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International Space Station  (ISS)</a:t>
            </a:r>
            <a:br>
              <a:rPr lang="en-US" dirty="0" smtClean="0">
                <a:ea typeface="ＭＳ Ｐゴシック" pitchFamily="34" charset="-128"/>
              </a:rPr>
            </a:br>
            <a:endParaRPr lang="en-US" dirty="0" smtClean="0">
              <a:ea typeface="ＭＳ Ｐゴシック" pitchFamily="34" charset="-128"/>
            </a:endParaRPr>
          </a:p>
        </p:txBody>
      </p:sp>
      <p:sp>
        <p:nvSpPr>
          <p:cNvPr id="717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7E320D4-A6CB-4FB2-A92F-000BF752DA0D}" type="slidenum">
              <a:rPr lang="en-US" sz="700" smtClean="0">
                <a:solidFill>
                  <a:srgbClr val="C0C0C0"/>
                </a:solidFill>
              </a:rPr>
              <a:pPr/>
              <a:t>3</a:t>
            </a:fld>
            <a:endParaRPr lang="en-US" sz="700" smtClean="0">
              <a:solidFill>
                <a:srgbClr val="C0C0C0"/>
              </a:solidFill>
            </a:endParaRPr>
          </a:p>
        </p:txBody>
      </p:sp>
      <p:pic>
        <p:nvPicPr>
          <p:cNvPr id="7175" name="Picture 2"/>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46625" y="4143375"/>
            <a:ext cx="44116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8" descr="ISS rough cli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7013" y="2778125"/>
            <a:ext cx="32512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990600"/>
            <a:ext cx="8452842" cy="5192159"/>
          </a:xfrm>
        </p:spPr>
        <p:txBody>
          <a:bodyPr/>
          <a:lstStyle/>
          <a:p>
            <a:r>
              <a:rPr lang="en-US" dirty="0" smtClean="0"/>
              <a:t>First Element launch: Nov </a:t>
            </a:r>
            <a:r>
              <a:rPr lang="en-US" dirty="0" smtClean="0"/>
              <a:t>1998</a:t>
            </a:r>
            <a:endParaRPr lang="en-US" dirty="0" smtClean="0"/>
          </a:p>
          <a:p>
            <a:r>
              <a:rPr lang="en-US" dirty="0" smtClean="0"/>
              <a:t>Assembly Complete: May 2011</a:t>
            </a:r>
          </a:p>
          <a:p>
            <a:r>
              <a:rPr lang="en-US" dirty="0" smtClean="0"/>
              <a:t>Number of launches (May </a:t>
            </a:r>
            <a:r>
              <a:rPr lang="en-US" dirty="0" smtClean="0"/>
              <a:t>2013):127</a:t>
            </a:r>
            <a:endParaRPr lang="en-US" dirty="0" smtClean="0"/>
          </a:p>
          <a:p>
            <a:pPr lvl="1"/>
            <a:r>
              <a:rPr lang="en-US" dirty="0" smtClean="0"/>
              <a:t>81 Russian</a:t>
            </a:r>
          </a:p>
          <a:p>
            <a:pPr lvl="1"/>
            <a:r>
              <a:rPr lang="en-US" dirty="0" smtClean="0"/>
              <a:t>37 </a:t>
            </a:r>
            <a:r>
              <a:rPr lang="en-US" dirty="0" smtClean="0"/>
              <a:t>Space Shuttle</a:t>
            </a:r>
          </a:p>
          <a:p>
            <a:pPr lvl="1"/>
            <a:r>
              <a:rPr lang="en-US" dirty="0" smtClean="0"/>
              <a:t>2 </a:t>
            </a:r>
            <a:r>
              <a:rPr lang="en-US" dirty="0" smtClean="0"/>
              <a:t>Commercial</a:t>
            </a:r>
          </a:p>
          <a:p>
            <a:pPr lvl="1"/>
            <a:r>
              <a:rPr lang="en-US" dirty="0" smtClean="0"/>
              <a:t>3 Japanese</a:t>
            </a:r>
          </a:p>
          <a:p>
            <a:pPr lvl="1"/>
            <a:r>
              <a:rPr lang="en-US" dirty="0" smtClean="0"/>
              <a:t>3 European</a:t>
            </a:r>
          </a:p>
          <a:p>
            <a:r>
              <a:rPr lang="en-US" dirty="0" smtClean="0"/>
              <a:t>Orbital Mass: 420,000kg</a:t>
            </a:r>
          </a:p>
          <a:p>
            <a:r>
              <a:rPr lang="en-US" dirty="0" smtClean="0"/>
              <a:t>Overall length: 109m</a:t>
            </a:r>
          </a:p>
          <a:p>
            <a:r>
              <a:rPr lang="en-US" dirty="0" smtClean="0"/>
              <a:t>Software: 2 million lines (flight vehicle) + 3 million lines (ground systems)</a:t>
            </a:r>
          </a:p>
          <a:p>
            <a:r>
              <a:rPr lang="en-US" dirty="0" smtClean="0"/>
              <a:t>International Partners: NASA+ 14</a:t>
            </a:r>
          </a:p>
          <a:p>
            <a:r>
              <a:rPr lang="en-US" dirty="0" smtClean="0"/>
              <a:t>Multiple visiting vehicles: Shuttle, Soyuz, Progress ,ATV, HTV, Dragon,  </a:t>
            </a:r>
            <a:r>
              <a:rPr lang="en-US" dirty="0" err="1" smtClean="0"/>
              <a:t>etc</a:t>
            </a:r>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40314719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PS-00030_Map from Glenn.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0938"/>
            <a:ext cx="91551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89" descr="Pic13 Stennis.psd"/>
          <p:cNvPicPr>
            <a:picLocks noChangeAspect="1"/>
          </p:cNvPicPr>
          <p:nvPr/>
        </p:nvPicPr>
        <p:blipFill>
          <a:blip r:embed="rId4"/>
          <a:srcRect/>
          <a:stretch>
            <a:fillRect/>
          </a:stretch>
        </p:blipFill>
        <p:spPr bwMode="auto">
          <a:xfrm>
            <a:off x="3151188" y="5975350"/>
            <a:ext cx="869950" cy="619125"/>
          </a:xfrm>
          <a:prstGeom prst="rect">
            <a:avLst/>
          </a:prstGeom>
          <a:noFill/>
          <a:ln w="19050">
            <a:solidFill>
              <a:schemeClr val="accent2">
                <a:lumMod val="60000"/>
                <a:lumOff val="40000"/>
              </a:schemeClr>
            </a:solidFill>
            <a:miter lim="800000"/>
            <a:headEnd/>
            <a:tailEnd/>
          </a:ln>
        </p:spPr>
      </p:pic>
      <p:pic>
        <p:nvPicPr>
          <p:cNvPr id="29700" name="Picture 86" descr="Pic11 Michoud.psd"/>
          <p:cNvPicPr>
            <a:picLocks noChangeAspect="1"/>
          </p:cNvPicPr>
          <p:nvPr/>
        </p:nvPicPr>
        <p:blipFill>
          <a:blip r:embed="rId5"/>
          <a:srcRect/>
          <a:stretch>
            <a:fillRect/>
          </a:stretch>
        </p:blipFill>
        <p:spPr bwMode="auto">
          <a:xfrm>
            <a:off x="6013450" y="5913438"/>
            <a:ext cx="962025" cy="685800"/>
          </a:xfrm>
          <a:prstGeom prst="rect">
            <a:avLst/>
          </a:prstGeom>
          <a:noFill/>
          <a:ln w="19050">
            <a:solidFill>
              <a:schemeClr val="bg1">
                <a:lumMod val="75000"/>
              </a:schemeClr>
            </a:solidFill>
            <a:miter lim="800000"/>
            <a:headEnd/>
            <a:tailEnd/>
          </a:ln>
        </p:spPr>
      </p:pic>
      <p:pic>
        <p:nvPicPr>
          <p:cNvPr id="29701" name="Picture 85" descr="Pic10 MSFC.psd"/>
          <p:cNvPicPr>
            <a:picLocks noChangeAspect="1"/>
          </p:cNvPicPr>
          <p:nvPr/>
        </p:nvPicPr>
        <p:blipFill>
          <a:blip r:embed="rId6"/>
          <a:srcRect/>
          <a:stretch>
            <a:fillRect/>
          </a:stretch>
        </p:blipFill>
        <p:spPr bwMode="auto">
          <a:xfrm>
            <a:off x="4870450" y="5913438"/>
            <a:ext cx="955675" cy="681037"/>
          </a:xfrm>
          <a:prstGeom prst="rect">
            <a:avLst/>
          </a:prstGeom>
          <a:noFill/>
          <a:ln w="19050">
            <a:solidFill>
              <a:schemeClr val="bg1">
                <a:lumMod val="75000"/>
              </a:schemeClr>
            </a:solidFill>
            <a:miter lim="800000"/>
            <a:headEnd/>
            <a:tailEnd/>
          </a:ln>
        </p:spPr>
      </p:pic>
      <p:pic>
        <p:nvPicPr>
          <p:cNvPr id="31750" name="Picture 84" descr="Pic09 Langley.psd"/>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5975350"/>
            <a:ext cx="868362" cy="619125"/>
          </a:xfrm>
          <a:prstGeom prst="rect">
            <a:avLst/>
          </a:prstGeom>
          <a:noFill/>
          <a:ln w="19050">
            <a:solidFill>
              <a:srgbClr val="A74DA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83" descr="Pic08 KSC.psd"/>
          <p:cNvPicPr>
            <a:picLocks noChangeAspect="1"/>
          </p:cNvPicPr>
          <p:nvPr/>
        </p:nvPicPr>
        <p:blipFill>
          <a:blip r:embed="rId8"/>
          <a:srcRect/>
          <a:stretch>
            <a:fillRect/>
          </a:stretch>
        </p:blipFill>
        <p:spPr bwMode="auto">
          <a:xfrm>
            <a:off x="1243013" y="5975350"/>
            <a:ext cx="868362" cy="619125"/>
          </a:xfrm>
          <a:prstGeom prst="rect">
            <a:avLst/>
          </a:prstGeom>
          <a:noFill/>
          <a:ln w="19050">
            <a:solidFill>
              <a:schemeClr val="tx2">
                <a:lumMod val="75000"/>
              </a:schemeClr>
            </a:solidFill>
            <a:miter lim="800000"/>
            <a:headEnd/>
            <a:tailEnd/>
          </a:ln>
        </p:spPr>
      </p:pic>
      <p:pic>
        <p:nvPicPr>
          <p:cNvPr id="31752" name="Picture 82" descr="Pic07 JSC.ps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0513" y="5975350"/>
            <a:ext cx="868362" cy="619125"/>
          </a:xfrm>
          <a:prstGeom prst="rect">
            <a:avLst/>
          </a:prstGeom>
          <a:noFill/>
          <a:ln w="19050">
            <a:solidFill>
              <a:srgbClr val="A20060"/>
            </a:solidFill>
            <a:miter lim="800000"/>
            <a:headEnd/>
            <a:tailEnd/>
          </a:ln>
          <a:extLst>
            <a:ext uri="{909E8E84-426E-40dd-AFC4-6F175D3DCCD1}">
              <a14:hiddenFill xmlns:a14="http://schemas.microsoft.com/office/drawing/2010/main">
                <a:solidFill>
                  <a:srgbClr val="FFFFFF"/>
                </a:solidFill>
              </a14:hiddenFill>
            </a:ext>
          </a:extLst>
        </p:spPr>
      </p:pic>
      <p:pic>
        <p:nvPicPr>
          <p:cNvPr id="31753" name="Picture 81" descr="Pic06 JPL.ps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0513" y="5172075"/>
            <a:ext cx="868362" cy="6381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1754" name="Picture 80" descr="Pic05 Goddard.psd"/>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0513" y="4367213"/>
            <a:ext cx="868362" cy="639762"/>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31755" name="Picture 79" descr="Pic04 Glenn.psd"/>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90513" y="3563938"/>
            <a:ext cx="868362" cy="638175"/>
          </a:xfrm>
          <a:prstGeom prst="rect">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31756" name="Picture 78" descr="Pic03 Dryden.psd"/>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90513" y="2759075"/>
            <a:ext cx="868362" cy="6397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1757" name="Picture 77" descr="Pic02 Ames.ps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0513" y="1955800"/>
            <a:ext cx="868362" cy="638175"/>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31758" name="Picture 76" descr="Pic01 NASA HQ.psd"/>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90513" y="1150938"/>
            <a:ext cx="868362" cy="639762"/>
          </a:xfrm>
          <a:prstGeom prst="rect">
            <a:avLst/>
          </a:prstGeom>
          <a:noFill/>
          <a:ln w="19050">
            <a:solidFill>
              <a:srgbClr val="A74DA0"/>
            </a:solidFill>
            <a:miter lim="800000"/>
            <a:headEnd/>
            <a:tailEnd/>
          </a:ln>
          <a:extLst>
            <a:ext uri="{909E8E84-426E-40dd-AFC4-6F175D3DCCD1}">
              <a14:hiddenFill xmlns:a14="http://schemas.microsoft.com/office/drawing/2010/main">
                <a:solidFill>
                  <a:srgbClr val="FFFFFF"/>
                </a:solidFill>
              </a14:hiddenFill>
            </a:ext>
          </a:extLst>
        </p:spPr>
      </p:pic>
      <p:sp>
        <p:nvSpPr>
          <p:cNvPr id="13333" name="TextBox 35"/>
          <p:cNvSpPr txBox="1">
            <a:spLocks noChangeArrowheads="1"/>
          </p:cNvSpPr>
          <p:nvPr/>
        </p:nvSpPr>
        <p:spPr bwMode="auto">
          <a:xfrm>
            <a:off x="204788" y="1782763"/>
            <a:ext cx="839787"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NASA Headquarters</a:t>
            </a:r>
          </a:p>
        </p:txBody>
      </p:sp>
      <p:sp>
        <p:nvSpPr>
          <p:cNvPr id="13334" name="TextBox 37"/>
          <p:cNvSpPr txBox="1">
            <a:spLocks noChangeArrowheads="1"/>
          </p:cNvSpPr>
          <p:nvPr/>
        </p:nvSpPr>
        <p:spPr bwMode="auto">
          <a:xfrm>
            <a:off x="212725" y="2584450"/>
            <a:ext cx="936625"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Ames Research Center</a:t>
            </a:r>
          </a:p>
        </p:txBody>
      </p:sp>
      <p:sp>
        <p:nvSpPr>
          <p:cNvPr id="13335" name="TextBox 38"/>
          <p:cNvSpPr txBox="1">
            <a:spLocks noChangeArrowheads="1"/>
          </p:cNvSpPr>
          <p:nvPr/>
        </p:nvSpPr>
        <p:spPr bwMode="auto">
          <a:xfrm>
            <a:off x="207963" y="3387725"/>
            <a:ext cx="1189037"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Dryden Flight Research Center</a:t>
            </a:r>
          </a:p>
        </p:txBody>
      </p:sp>
      <p:sp>
        <p:nvSpPr>
          <p:cNvPr id="13336" name="TextBox 39"/>
          <p:cNvSpPr txBox="1">
            <a:spLocks noChangeArrowheads="1"/>
          </p:cNvSpPr>
          <p:nvPr/>
        </p:nvSpPr>
        <p:spPr bwMode="auto">
          <a:xfrm>
            <a:off x="203200" y="4191000"/>
            <a:ext cx="946150"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Glenn Research Center</a:t>
            </a:r>
          </a:p>
        </p:txBody>
      </p:sp>
      <p:sp>
        <p:nvSpPr>
          <p:cNvPr id="13337" name="TextBox 40"/>
          <p:cNvSpPr txBox="1">
            <a:spLocks noChangeArrowheads="1"/>
          </p:cNvSpPr>
          <p:nvPr/>
        </p:nvSpPr>
        <p:spPr bwMode="auto">
          <a:xfrm>
            <a:off x="212725" y="4994275"/>
            <a:ext cx="1133475"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Goddard Space Flight Center</a:t>
            </a:r>
          </a:p>
        </p:txBody>
      </p:sp>
      <p:sp>
        <p:nvSpPr>
          <p:cNvPr id="13338" name="TextBox 41"/>
          <p:cNvSpPr txBox="1">
            <a:spLocks noChangeArrowheads="1"/>
          </p:cNvSpPr>
          <p:nvPr/>
        </p:nvSpPr>
        <p:spPr bwMode="auto">
          <a:xfrm>
            <a:off x="212725" y="5795963"/>
            <a:ext cx="1012825"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Jet Propulsion Laboratory</a:t>
            </a:r>
          </a:p>
        </p:txBody>
      </p:sp>
      <p:sp>
        <p:nvSpPr>
          <p:cNvPr id="13339" name="TextBox 42"/>
          <p:cNvSpPr txBox="1">
            <a:spLocks noChangeArrowheads="1"/>
          </p:cNvSpPr>
          <p:nvPr/>
        </p:nvSpPr>
        <p:spPr bwMode="auto">
          <a:xfrm>
            <a:off x="207963" y="6578600"/>
            <a:ext cx="923925"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Johnson Space Center</a:t>
            </a:r>
          </a:p>
        </p:txBody>
      </p:sp>
      <p:sp>
        <p:nvSpPr>
          <p:cNvPr id="13340" name="TextBox 43"/>
          <p:cNvSpPr txBox="1">
            <a:spLocks noChangeArrowheads="1"/>
          </p:cNvSpPr>
          <p:nvPr/>
        </p:nvSpPr>
        <p:spPr bwMode="auto">
          <a:xfrm>
            <a:off x="1162050" y="6578600"/>
            <a:ext cx="936625"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Kennedy Space Center</a:t>
            </a:r>
          </a:p>
        </p:txBody>
      </p:sp>
      <p:sp>
        <p:nvSpPr>
          <p:cNvPr id="13341" name="TextBox 44"/>
          <p:cNvSpPr txBox="1">
            <a:spLocks noChangeArrowheads="1"/>
          </p:cNvSpPr>
          <p:nvPr/>
        </p:nvSpPr>
        <p:spPr bwMode="auto">
          <a:xfrm>
            <a:off x="2117725" y="6578600"/>
            <a:ext cx="1008063"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Langley Research Center</a:t>
            </a:r>
          </a:p>
        </p:txBody>
      </p:sp>
      <p:sp>
        <p:nvSpPr>
          <p:cNvPr id="13342" name="TextBox 45"/>
          <p:cNvSpPr txBox="1">
            <a:spLocks noChangeArrowheads="1"/>
          </p:cNvSpPr>
          <p:nvPr/>
        </p:nvSpPr>
        <p:spPr bwMode="auto">
          <a:xfrm>
            <a:off x="4789488" y="6578600"/>
            <a:ext cx="1182687" cy="190500"/>
          </a:xfrm>
          <a:prstGeom prst="rect">
            <a:avLst/>
          </a:prstGeom>
          <a:noFill/>
          <a:ln w="9525">
            <a:noFill/>
            <a:miter lim="800000"/>
            <a:headEnd/>
            <a:tailEnd/>
          </a:ln>
        </p:spPr>
        <p:txBody>
          <a:bodyPr wrap="none" lIns="82058" tIns="41029" rIns="82058" bIns="41029">
            <a:spAutoFit/>
          </a:bodyPr>
          <a:lstStyle/>
          <a:p>
            <a:pPr>
              <a:defRPr/>
            </a:pPr>
            <a:r>
              <a:rPr lang="en-US" sz="700" b="1" dirty="0">
                <a:solidFill>
                  <a:schemeClr val="tx1">
                    <a:lumMod val="20000"/>
                    <a:lumOff val="80000"/>
                  </a:schemeClr>
                </a:solidFill>
                <a:latin typeface="Arial Narrow" pitchFamily="34" charset="0"/>
                <a:ea typeface="ＭＳ Ｐゴシック" charset="-128"/>
                <a:cs typeface="Arial" pitchFamily="34" charset="0"/>
              </a:rPr>
              <a:t>Marshall Space Flight Center</a:t>
            </a:r>
          </a:p>
        </p:txBody>
      </p:sp>
      <p:sp>
        <p:nvSpPr>
          <p:cNvPr id="13343" name="TextBox 46"/>
          <p:cNvSpPr txBox="1">
            <a:spLocks noChangeArrowheads="1"/>
          </p:cNvSpPr>
          <p:nvPr/>
        </p:nvSpPr>
        <p:spPr bwMode="auto">
          <a:xfrm>
            <a:off x="5922963" y="6578600"/>
            <a:ext cx="1117600" cy="190500"/>
          </a:xfrm>
          <a:prstGeom prst="rect">
            <a:avLst/>
          </a:prstGeom>
          <a:noFill/>
          <a:ln w="9525">
            <a:noFill/>
            <a:miter lim="800000"/>
            <a:headEnd/>
            <a:tailEnd/>
          </a:ln>
        </p:spPr>
        <p:txBody>
          <a:bodyPr wrap="none" lIns="82058" tIns="41029" rIns="82058" bIns="41029">
            <a:spAutoFit/>
          </a:bodyPr>
          <a:lstStyle/>
          <a:p>
            <a:pPr>
              <a:defRPr/>
            </a:pPr>
            <a:r>
              <a:rPr lang="en-US" sz="700" b="1" dirty="0">
                <a:solidFill>
                  <a:schemeClr val="tx1">
                    <a:lumMod val="20000"/>
                    <a:lumOff val="80000"/>
                  </a:schemeClr>
                </a:solidFill>
                <a:latin typeface="Arial Narrow" pitchFamily="34" charset="0"/>
                <a:ea typeface="ＭＳ Ｐゴシック" charset="-128"/>
                <a:cs typeface="Arial" pitchFamily="34" charset="0"/>
              </a:rPr>
              <a:t>Michoud Assembly Facility</a:t>
            </a:r>
          </a:p>
        </p:txBody>
      </p:sp>
      <p:sp>
        <p:nvSpPr>
          <p:cNvPr id="13345" name="TextBox 48"/>
          <p:cNvSpPr txBox="1">
            <a:spLocks noChangeArrowheads="1"/>
          </p:cNvSpPr>
          <p:nvPr/>
        </p:nvSpPr>
        <p:spPr bwMode="auto">
          <a:xfrm>
            <a:off x="3063875" y="6578600"/>
            <a:ext cx="890588" cy="190500"/>
          </a:xfrm>
          <a:prstGeom prst="rect">
            <a:avLst/>
          </a:prstGeom>
          <a:noFill/>
          <a:ln w="9525">
            <a:noFill/>
            <a:miter lim="800000"/>
            <a:headEnd/>
            <a:tailEnd/>
          </a:ln>
        </p:spPr>
        <p:txBody>
          <a:bodyPr wrap="none" lIns="82058" tIns="41029" rIns="82058" bIns="41029">
            <a:spAutoFit/>
          </a:bodyPr>
          <a:lstStyle/>
          <a:p>
            <a:pPr>
              <a:defRPr/>
            </a:pPr>
            <a:r>
              <a:rPr lang="en-US" sz="700" dirty="0">
                <a:solidFill>
                  <a:schemeClr val="tx1">
                    <a:lumMod val="20000"/>
                    <a:lumOff val="80000"/>
                  </a:schemeClr>
                </a:solidFill>
                <a:latin typeface="Arial Narrow" pitchFamily="34" charset="0"/>
                <a:ea typeface="ＭＳ Ｐゴシック" charset="-128"/>
                <a:cs typeface="Arial" pitchFamily="34" charset="0"/>
              </a:rPr>
              <a:t>Stennis Space Center</a:t>
            </a:r>
          </a:p>
        </p:txBody>
      </p:sp>
      <p:sp>
        <p:nvSpPr>
          <p:cNvPr id="13348" name="TextBox 51"/>
          <p:cNvSpPr txBox="1">
            <a:spLocks noChangeArrowheads="1"/>
          </p:cNvSpPr>
          <p:nvPr/>
        </p:nvSpPr>
        <p:spPr bwMode="auto">
          <a:xfrm>
            <a:off x="7239000" y="4800600"/>
            <a:ext cx="1720632"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Kennedy Space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Cape Canaveral, Florida</a:t>
            </a:r>
          </a:p>
        </p:txBody>
      </p:sp>
      <p:sp>
        <p:nvSpPr>
          <p:cNvPr id="13349" name="TextBox 52"/>
          <p:cNvSpPr txBox="1">
            <a:spLocks noChangeArrowheads="1"/>
          </p:cNvSpPr>
          <p:nvPr/>
        </p:nvSpPr>
        <p:spPr bwMode="auto">
          <a:xfrm>
            <a:off x="6191574" y="3886200"/>
            <a:ext cx="2038026"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Marshall Space Flight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Huntsville, Alabama</a:t>
            </a:r>
          </a:p>
        </p:txBody>
      </p:sp>
      <p:sp>
        <p:nvSpPr>
          <p:cNvPr id="13350" name="TextBox 53"/>
          <p:cNvSpPr txBox="1">
            <a:spLocks noChangeArrowheads="1"/>
          </p:cNvSpPr>
          <p:nvPr/>
        </p:nvSpPr>
        <p:spPr bwMode="auto">
          <a:xfrm>
            <a:off x="5703888" y="4343400"/>
            <a:ext cx="2373312" cy="482969"/>
          </a:xfrm>
          <a:prstGeom prst="rect">
            <a:avLst/>
          </a:prstGeom>
          <a:noFill/>
          <a:ln w="9525">
            <a:noFill/>
            <a:miter lim="800000"/>
            <a:headEnd/>
            <a:tailEnd/>
          </a:ln>
        </p:spPr>
        <p:txBody>
          <a:bodyPr wrap="squar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Stennis Space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Bay St. Louis, Mississippi</a:t>
            </a:r>
          </a:p>
        </p:txBody>
      </p:sp>
      <p:sp>
        <p:nvSpPr>
          <p:cNvPr id="13351" name="TextBox 54"/>
          <p:cNvSpPr txBox="1">
            <a:spLocks noChangeArrowheads="1"/>
          </p:cNvSpPr>
          <p:nvPr/>
        </p:nvSpPr>
        <p:spPr bwMode="auto">
          <a:xfrm>
            <a:off x="5331194" y="4744053"/>
            <a:ext cx="1912865"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Michoud Assembly Facility</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New Orleans, Louisiana</a:t>
            </a:r>
          </a:p>
        </p:txBody>
      </p:sp>
      <p:sp>
        <p:nvSpPr>
          <p:cNvPr id="13352" name="TextBox 55"/>
          <p:cNvSpPr txBox="1">
            <a:spLocks noChangeArrowheads="1"/>
          </p:cNvSpPr>
          <p:nvPr/>
        </p:nvSpPr>
        <p:spPr bwMode="auto">
          <a:xfrm>
            <a:off x="3768115" y="4546231"/>
            <a:ext cx="1642085"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Johnson Space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Houston, Texas</a:t>
            </a:r>
          </a:p>
        </p:txBody>
      </p:sp>
      <p:sp>
        <p:nvSpPr>
          <p:cNvPr id="13353" name="TextBox 56"/>
          <p:cNvSpPr txBox="1">
            <a:spLocks noChangeArrowheads="1"/>
          </p:cNvSpPr>
          <p:nvPr/>
        </p:nvSpPr>
        <p:spPr bwMode="auto">
          <a:xfrm>
            <a:off x="2967815" y="4058253"/>
            <a:ext cx="1840857"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White Sands Test Facility</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White Sands, New Mexico</a:t>
            </a:r>
          </a:p>
        </p:txBody>
      </p:sp>
      <p:sp>
        <p:nvSpPr>
          <p:cNvPr id="13354" name="TextBox 57"/>
          <p:cNvSpPr txBox="1">
            <a:spLocks noChangeArrowheads="1"/>
          </p:cNvSpPr>
          <p:nvPr/>
        </p:nvSpPr>
        <p:spPr bwMode="auto">
          <a:xfrm>
            <a:off x="1266253" y="3811588"/>
            <a:ext cx="1861697"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Jet Propulsion Laboratory</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Pasadena, California</a:t>
            </a:r>
          </a:p>
        </p:txBody>
      </p:sp>
      <p:sp>
        <p:nvSpPr>
          <p:cNvPr id="13355" name="TextBox 58"/>
          <p:cNvSpPr txBox="1">
            <a:spLocks noChangeArrowheads="1"/>
          </p:cNvSpPr>
          <p:nvPr/>
        </p:nvSpPr>
        <p:spPr bwMode="auto">
          <a:xfrm>
            <a:off x="1567533" y="3327031"/>
            <a:ext cx="2166267"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Dryden Flight Research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Edwards, California</a:t>
            </a:r>
          </a:p>
        </p:txBody>
      </p:sp>
      <p:sp>
        <p:nvSpPr>
          <p:cNvPr id="13357" name="TextBox 60"/>
          <p:cNvSpPr txBox="1">
            <a:spLocks noChangeArrowheads="1"/>
          </p:cNvSpPr>
          <p:nvPr/>
        </p:nvSpPr>
        <p:spPr bwMode="auto">
          <a:xfrm>
            <a:off x="5471115" y="2286000"/>
            <a:ext cx="1672542"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Glenn Research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Cleveland, Ohio</a:t>
            </a:r>
          </a:p>
        </p:txBody>
      </p:sp>
      <p:sp>
        <p:nvSpPr>
          <p:cNvPr id="13358" name="TextBox 61"/>
          <p:cNvSpPr txBox="1">
            <a:spLocks noChangeArrowheads="1"/>
          </p:cNvSpPr>
          <p:nvPr/>
        </p:nvSpPr>
        <p:spPr bwMode="auto">
          <a:xfrm>
            <a:off x="5145210" y="2686653"/>
            <a:ext cx="1433695"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Plum Brook Station</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Sandusky, Ohio</a:t>
            </a:r>
          </a:p>
        </p:txBody>
      </p:sp>
      <p:sp>
        <p:nvSpPr>
          <p:cNvPr id="13359" name="TextBox 62"/>
          <p:cNvSpPr txBox="1">
            <a:spLocks noChangeArrowheads="1"/>
          </p:cNvSpPr>
          <p:nvPr/>
        </p:nvSpPr>
        <p:spPr bwMode="auto">
          <a:xfrm>
            <a:off x="6939203" y="2590800"/>
            <a:ext cx="2052454"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Goddard Space Flight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Greenbelt, Maryland</a:t>
            </a:r>
          </a:p>
        </p:txBody>
      </p:sp>
      <p:sp>
        <p:nvSpPr>
          <p:cNvPr id="13360" name="TextBox 63"/>
          <p:cNvSpPr txBox="1">
            <a:spLocks noChangeArrowheads="1"/>
          </p:cNvSpPr>
          <p:nvPr/>
        </p:nvSpPr>
        <p:spPr bwMode="auto">
          <a:xfrm>
            <a:off x="5917702" y="3048000"/>
            <a:ext cx="1465626"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NASA Headquarters</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Washington, D.C.</a:t>
            </a:r>
          </a:p>
        </p:txBody>
      </p:sp>
      <p:sp>
        <p:nvSpPr>
          <p:cNvPr id="13361" name="TextBox 64"/>
          <p:cNvSpPr txBox="1">
            <a:spLocks noChangeArrowheads="1"/>
          </p:cNvSpPr>
          <p:nvPr/>
        </p:nvSpPr>
        <p:spPr bwMode="auto">
          <a:xfrm>
            <a:off x="5777229" y="3448653"/>
            <a:ext cx="1692483"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Wallops Flight Facility</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Wallops Island, Virginia</a:t>
            </a:r>
          </a:p>
        </p:txBody>
      </p:sp>
      <p:sp>
        <p:nvSpPr>
          <p:cNvPr id="13362" name="TextBox 65"/>
          <p:cNvSpPr txBox="1">
            <a:spLocks noChangeArrowheads="1"/>
          </p:cNvSpPr>
          <p:nvPr/>
        </p:nvSpPr>
        <p:spPr bwMode="auto">
          <a:xfrm>
            <a:off x="7391400" y="3454400"/>
            <a:ext cx="1800783" cy="482969"/>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Langley Research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Hampton, Virginia</a:t>
            </a:r>
          </a:p>
        </p:txBody>
      </p:sp>
      <p:pic>
        <p:nvPicPr>
          <p:cNvPr id="31785"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42188" y="3154363"/>
            <a:ext cx="1127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86" name="Group 78"/>
          <p:cNvGrpSpPr>
            <a:grpSpLocks/>
          </p:cNvGrpSpPr>
          <p:nvPr/>
        </p:nvGrpSpPr>
        <p:grpSpPr bwMode="auto">
          <a:xfrm>
            <a:off x="1486503" y="2840044"/>
            <a:ext cx="1725979" cy="482969"/>
            <a:chOff x="1486478" y="2839291"/>
            <a:chExt cx="1726906" cy="483446"/>
          </a:xfrm>
        </p:grpSpPr>
        <p:sp>
          <p:nvSpPr>
            <p:cNvPr id="13356" name="TextBox 59"/>
            <p:cNvSpPr txBox="1">
              <a:spLocks noChangeArrowheads="1"/>
            </p:cNvSpPr>
            <p:nvPr/>
          </p:nvSpPr>
          <p:spPr bwMode="auto">
            <a:xfrm>
              <a:off x="1530321" y="2839291"/>
              <a:ext cx="1683063" cy="483446"/>
            </a:xfrm>
            <a:prstGeom prst="rect">
              <a:avLst/>
            </a:prstGeom>
            <a:noFill/>
            <a:ln w="9525">
              <a:noFill/>
              <a:miter lim="800000"/>
              <a:headEnd/>
              <a:tailEnd/>
            </a:ln>
          </p:spPr>
          <p:txBody>
            <a:bodyPr wrap="none" lIns="82058" tIns="41029" rIns="82058" bIns="41029">
              <a:spAutoFit/>
            </a:bodyPr>
            <a:lstStyle/>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Ames Research Center</a:t>
              </a:r>
            </a:p>
            <a:p>
              <a:pPr algn="ctr">
                <a:defRPr/>
              </a:pPr>
              <a:r>
                <a:rPr lang="en-US" sz="1300" b="1" dirty="0">
                  <a:solidFill>
                    <a:schemeClr val="tx1">
                      <a:lumMod val="20000"/>
                      <a:lumOff val="80000"/>
                    </a:schemeClr>
                  </a:solidFill>
                  <a:latin typeface="Arial Narrow" pitchFamily="34" charset="0"/>
                  <a:ea typeface="ＭＳ Ｐゴシック" charset="-128"/>
                  <a:cs typeface="Arial" pitchFamily="34" charset="0"/>
                </a:rPr>
                <a:t>Moffett Field, California</a:t>
              </a:r>
            </a:p>
          </p:txBody>
        </p:sp>
        <p:sp>
          <p:nvSpPr>
            <p:cNvPr id="61" name="Oval 60"/>
            <p:cNvSpPr>
              <a:spLocks noChangeArrowheads="1"/>
            </p:cNvSpPr>
            <p:nvPr/>
          </p:nvSpPr>
          <p:spPr bwMode="auto">
            <a:xfrm>
              <a:off x="1486478" y="3157258"/>
              <a:ext cx="62057" cy="60232"/>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grpSp>
      <p:sp>
        <p:nvSpPr>
          <p:cNvPr id="62" name="Oval 61"/>
          <p:cNvSpPr>
            <a:spLocks noChangeArrowheads="1"/>
          </p:cNvSpPr>
          <p:nvPr/>
        </p:nvSpPr>
        <p:spPr bwMode="auto">
          <a:xfrm>
            <a:off x="1905001" y="3643313"/>
            <a:ext cx="62057"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63" name="Oval 62"/>
          <p:cNvSpPr>
            <a:spLocks noChangeArrowheads="1"/>
          </p:cNvSpPr>
          <p:nvPr/>
        </p:nvSpPr>
        <p:spPr bwMode="auto">
          <a:xfrm>
            <a:off x="1868921" y="3777784"/>
            <a:ext cx="60614"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64" name="Oval 63"/>
          <p:cNvSpPr>
            <a:spLocks noChangeArrowheads="1"/>
          </p:cNvSpPr>
          <p:nvPr/>
        </p:nvSpPr>
        <p:spPr bwMode="auto">
          <a:xfrm>
            <a:off x="3381376" y="4287651"/>
            <a:ext cx="62056"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65" name="Oval 64"/>
          <p:cNvSpPr>
            <a:spLocks noChangeArrowheads="1"/>
          </p:cNvSpPr>
          <p:nvPr/>
        </p:nvSpPr>
        <p:spPr bwMode="auto">
          <a:xfrm>
            <a:off x="5170921" y="4861953"/>
            <a:ext cx="62056"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66" name="Oval 65"/>
          <p:cNvSpPr>
            <a:spLocks noChangeArrowheads="1"/>
          </p:cNvSpPr>
          <p:nvPr/>
        </p:nvSpPr>
        <p:spPr bwMode="auto">
          <a:xfrm>
            <a:off x="5794375" y="4756150"/>
            <a:ext cx="61913" cy="60325"/>
          </a:xfrm>
          <a:prstGeom prst="ellipse">
            <a:avLst/>
          </a:prstGeom>
          <a:solidFill>
            <a:schemeClr val="bg1"/>
          </a:solidFill>
          <a:ln w="9525">
            <a:noFill/>
            <a:round/>
            <a:headEnd/>
            <a:tailEnd/>
          </a:ln>
          <a:effectLst>
            <a:outerShdw dist="23000" dir="5400000" rotWithShape="0">
              <a:srgbClr val="808080">
                <a:alpha val="34998"/>
              </a:srgbClr>
            </a:outerShdw>
          </a:effectLst>
        </p:spPr>
        <p:txBody>
          <a:bodyPr lIns="82058" tIns="41029" rIns="82058" bIns="41029" anchor="ctr"/>
          <a:lstStyle/>
          <a:p>
            <a:pPr algn="ctr">
              <a:defRPr/>
            </a:pPr>
            <a:endParaRPr lang="en-US" sz="1300">
              <a:solidFill>
                <a:schemeClr val="tx1">
                  <a:lumMod val="20000"/>
                  <a:lumOff val="80000"/>
                </a:schemeClr>
              </a:solidFill>
              <a:latin typeface="Arial Narrow" pitchFamily="34" charset="0"/>
              <a:ea typeface="+mn-ea"/>
            </a:endParaRPr>
          </a:p>
        </p:txBody>
      </p:sp>
      <p:sp>
        <p:nvSpPr>
          <p:cNvPr id="67" name="Oval 66"/>
          <p:cNvSpPr>
            <a:spLocks noChangeArrowheads="1"/>
          </p:cNvSpPr>
          <p:nvPr/>
        </p:nvSpPr>
        <p:spPr bwMode="auto">
          <a:xfrm>
            <a:off x="5878080" y="4692464"/>
            <a:ext cx="62056" cy="60232"/>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68" name="Oval 67"/>
          <p:cNvSpPr>
            <a:spLocks noChangeArrowheads="1"/>
          </p:cNvSpPr>
          <p:nvPr/>
        </p:nvSpPr>
        <p:spPr bwMode="auto">
          <a:xfrm>
            <a:off x="7218796" y="4933390"/>
            <a:ext cx="62057" cy="60232"/>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69" name="Oval 68"/>
          <p:cNvSpPr>
            <a:spLocks noChangeArrowheads="1"/>
          </p:cNvSpPr>
          <p:nvPr/>
        </p:nvSpPr>
        <p:spPr bwMode="auto">
          <a:xfrm>
            <a:off x="6185478" y="4017309"/>
            <a:ext cx="60614" cy="60232"/>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70" name="Oval 69"/>
          <p:cNvSpPr>
            <a:spLocks noChangeArrowheads="1"/>
          </p:cNvSpPr>
          <p:nvPr/>
        </p:nvSpPr>
        <p:spPr bwMode="auto">
          <a:xfrm>
            <a:off x="7526194" y="3433203"/>
            <a:ext cx="62056"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71" name="Oval 70"/>
          <p:cNvSpPr>
            <a:spLocks noChangeArrowheads="1"/>
          </p:cNvSpPr>
          <p:nvPr/>
        </p:nvSpPr>
        <p:spPr bwMode="auto">
          <a:xfrm>
            <a:off x="7612785" y="3231497"/>
            <a:ext cx="62056"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72" name="Oval 71"/>
          <p:cNvSpPr>
            <a:spLocks noChangeArrowheads="1"/>
          </p:cNvSpPr>
          <p:nvPr/>
        </p:nvSpPr>
        <p:spPr bwMode="auto">
          <a:xfrm>
            <a:off x="7394864" y="3085820"/>
            <a:ext cx="60614"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73" name="Oval 72"/>
          <p:cNvSpPr>
            <a:spLocks noChangeArrowheads="1"/>
          </p:cNvSpPr>
          <p:nvPr/>
        </p:nvSpPr>
        <p:spPr bwMode="auto">
          <a:xfrm>
            <a:off x="6715126" y="2791666"/>
            <a:ext cx="62056"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sp>
        <p:nvSpPr>
          <p:cNvPr id="74" name="Oval 73"/>
          <p:cNvSpPr>
            <a:spLocks noChangeArrowheads="1"/>
          </p:cNvSpPr>
          <p:nvPr/>
        </p:nvSpPr>
        <p:spPr bwMode="auto">
          <a:xfrm>
            <a:off x="6579467" y="2828085"/>
            <a:ext cx="62056" cy="60231"/>
          </a:xfrm>
          <a:prstGeom prst="ellipse">
            <a:avLst/>
          </a:prstGeom>
          <a:solidFill>
            <a:srgbClr val="FFFFFF"/>
          </a:solidFill>
          <a:ln>
            <a:solidFill>
              <a:srgbClr val="FFFF00"/>
            </a:solidFill>
            <a:headEnd/>
            <a:tailEnd/>
          </a:ln>
        </p:spPr>
        <p:style>
          <a:lnRef idx="0">
            <a:schemeClr val="accent1"/>
          </a:lnRef>
          <a:fillRef idx="3">
            <a:schemeClr val="accent1"/>
          </a:fillRef>
          <a:effectRef idx="3">
            <a:schemeClr val="accent1"/>
          </a:effectRef>
          <a:fontRef idx="minor">
            <a:schemeClr val="lt1"/>
          </a:fontRef>
        </p:style>
        <p:txBody>
          <a:bodyPr lIns="82058" tIns="41029" rIns="82058" bIns="41029" anchor="ctr"/>
          <a:lstStyle/>
          <a:p>
            <a:pPr algn="ctr">
              <a:defRPr/>
            </a:pPr>
            <a:endParaRPr lang="en-US" sz="1300">
              <a:solidFill>
                <a:schemeClr val="tx1">
                  <a:lumMod val="20000"/>
                  <a:lumOff val="80000"/>
                </a:schemeClr>
              </a:solidFill>
              <a:latin typeface="Arial Narrow" pitchFamily="34" charset="0"/>
            </a:endParaRPr>
          </a:p>
        </p:txBody>
      </p:sp>
      <p:cxnSp>
        <p:nvCxnSpPr>
          <p:cNvPr id="31824" name="Straight Connector 75"/>
          <p:cNvCxnSpPr>
            <a:cxnSpLocks noChangeShapeType="1"/>
          </p:cNvCxnSpPr>
          <p:nvPr/>
        </p:nvCxnSpPr>
        <p:spPr bwMode="auto">
          <a:xfrm flipH="1">
            <a:off x="7280853" y="3265488"/>
            <a:ext cx="361373" cy="227946"/>
          </a:xfrm>
          <a:prstGeom prst="line">
            <a:avLst/>
          </a:prstGeom>
          <a:noFill/>
          <a:ln w="25400">
            <a:solidFill>
              <a:srgbClr val="FFFF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8" name="Title 77"/>
          <p:cNvSpPr>
            <a:spLocks noGrp="1"/>
          </p:cNvSpPr>
          <p:nvPr>
            <p:ph type="title"/>
          </p:nvPr>
        </p:nvSpPr>
        <p:spPr>
          <a:xfrm>
            <a:off x="263525" y="0"/>
            <a:ext cx="8458200" cy="836613"/>
          </a:xfrm>
        </p:spPr>
        <p:txBody>
          <a:bodyPr/>
          <a:lstStyle/>
          <a:p>
            <a:pPr eaLnBrk="1" hangingPunct="1">
              <a:defRPr/>
            </a:pPr>
            <a:r>
              <a:rPr lang="en-US" dirty="0" smtClean="0">
                <a:solidFill>
                  <a:schemeClr val="tx1">
                    <a:lumMod val="20000"/>
                    <a:lumOff val="80000"/>
                  </a:schemeClr>
                </a:solidFill>
                <a:latin typeface="Arial Narrow" pitchFamily="34" charset="0"/>
                <a:ea typeface="ＭＳ Ｐゴシック" charset="-128"/>
              </a:rPr>
              <a:t>NASA Centers’ Regions for Public Outreach</a:t>
            </a:r>
          </a:p>
        </p:txBody>
      </p:sp>
      <p:sp>
        <p:nvSpPr>
          <p:cNvPr id="31826" name="Slide Number Placeholder 4"/>
          <p:cNvSpPr>
            <a:spLocks noGrp="1"/>
          </p:cNvSpPr>
          <p:nvPr>
            <p:ph type="sldNum" sz="quarter" idx="11"/>
          </p:nvPr>
        </p:nvSpPr>
        <p:spPr>
          <a:xfrm>
            <a:off x="8607425" y="6438900"/>
            <a:ext cx="384175" cy="32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CF08395-75C6-49AC-B595-AA34EC3DD43A}" type="slidenum">
              <a:rPr lang="en-US" sz="700" smtClean="0">
                <a:solidFill>
                  <a:srgbClr val="C0C0C0"/>
                </a:solidFill>
              </a:rPr>
              <a:pPr/>
              <a:t>30</a:t>
            </a:fld>
            <a:endParaRPr lang="en-US" sz="700" smtClean="0">
              <a:solidFill>
                <a:srgbClr val="C0C0C0"/>
              </a:solidFill>
            </a:endParaRPr>
          </a:p>
        </p:txBody>
      </p:sp>
    </p:spTree>
    <p:extLst>
      <p:ext uri="{BB962C8B-B14F-4D97-AF65-F5344CB8AC3E}">
        <p14:creationId xmlns:p14="http://schemas.microsoft.com/office/powerpoint/2010/main" val="42048615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338" y="2960688"/>
            <a:ext cx="7772400" cy="1362075"/>
          </a:xfrm>
        </p:spPr>
        <p:txBody>
          <a:bodyPr/>
          <a:lstStyle/>
          <a:p>
            <a:pPr>
              <a:defRPr/>
            </a:pPr>
            <a:r>
              <a:rPr lang="en-US" sz="3200" b="0" cap="none" dirty="0" smtClean="0">
                <a:solidFill>
                  <a:schemeClr val="accent2">
                    <a:lumMod val="75000"/>
                  </a:schemeClr>
                </a:solidFill>
                <a:cs typeface="Arial" pitchFamily="34" charset="0"/>
              </a:rPr>
              <a:t>Marshall in the Community</a:t>
            </a:r>
            <a:endParaRPr lang="en-US" sz="3200" b="0" cap="none" dirty="0">
              <a:solidFill>
                <a:schemeClr val="accent2">
                  <a:lumMod val="75000"/>
                </a:schemeClr>
              </a:solidFill>
            </a:endParaRPr>
          </a:p>
        </p:txBody>
      </p:sp>
      <p:sp>
        <p:nvSpPr>
          <p:cNvPr id="5" name="Text Placeholder 4"/>
          <p:cNvSpPr>
            <a:spLocks noGrp="1"/>
          </p:cNvSpPr>
          <p:nvPr>
            <p:ph type="body" idx="1"/>
          </p:nvPr>
        </p:nvSpPr>
        <p:spPr>
          <a:xfrm>
            <a:off x="668338" y="4999038"/>
            <a:ext cx="7772400" cy="608012"/>
          </a:xfrm>
        </p:spPr>
        <p:txBody>
          <a:bodyPr/>
          <a:lstStyle/>
          <a:p>
            <a:pPr>
              <a:buFont typeface="Arial" charset="0"/>
              <a:buNone/>
              <a:defRPr/>
            </a:pPr>
            <a:r>
              <a:rPr lang="en-US" sz="3200" b="1" dirty="0" smtClean="0"/>
              <a:t>Marshall Profile</a:t>
            </a:r>
            <a:endParaRPr lang="en-US" sz="3200" b="1" dirty="0"/>
          </a:p>
        </p:txBody>
      </p:sp>
    </p:spTree>
    <p:extLst>
      <p:ext uri="{BB962C8B-B14F-4D97-AF65-F5344CB8AC3E}">
        <p14:creationId xmlns:p14="http://schemas.microsoft.com/office/powerpoint/2010/main" val="8070091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41313" y="15875"/>
            <a:ext cx="8453437" cy="836613"/>
          </a:xfrm>
        </p:spPr>
        <p:txBody>
          <a:bodyPr/>
          <a:lstStyle/>
          <a:p>
            <a:r>
              <a:rPr lang="en-US" dirty="0" smtClean="0">
                <a:solidFill>
                  <a:srgbClr val="FFFFFF"/>
                </a:solidFill>
                <a:ea typeface="ＭＳ Ｐゴシック" pitchFamily="34" charset="-128"/>
              </a:rPr>
              <a:t>Marshall Profile</a:t>
            </a:r>
          </a:p>
        </p:txBody>
      </p:sp>
      <p:sp>
        <p:nvSpPr>
          <p:cNvPr id="33795" name="Slide Number Placeholder 4"/>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EBBEFC96-3A12-4FEB-8F5C-798F2FA78A53}" type="slidenum">
              <a:rPr lang="en-US" sz="700" smtClean="0">
                <a:solidFill>
                  <a:srgbClr val="C0C0C0"/>
                </a:solidFill>
              </a:rPr>
              <a:pPr/>
              <a:t>32</a:t>
            </a:fld>
            <a:endParaRPr lang="en-US" sz="700" smtClean="0">
              <a:solidFill>
                <a:srgbClr val="C0C0C0"/>
              </a:solidFill>
            </a:endParaRPr>
          </a:p>
        </p:txBody>
      </p:sp>
      <p:sp>
        <p:nvSpPr>
          <p:cNvPr id="33796" name="Content Placeholder 19"/>
          <p:cNvSpPr>
            <a:spLocks noGrp="1"/>
          </p:cNvSpPr>
          <p:nvPr>
            <p:ph sz="quarter" idx="12"/>
          </p:nvPr>
        </p:nvSpPr>
        <p:spPr>
          <a:xfrm>
            <a:off x="0" y="6272213"/>
            <a:ext cx="9144000" cy="642937"/>
          </a:xfrm>
        </p:spPr>
        <p:txBody>
          <a:bodyPr/>
          <a:lstStyle/>
          <a:p>
            <a:pPr>
              <a:spcAft>
                <a:spcPct val="0"/>
              </a:spcAft>
            </a:pPr>
            <a:r>
              <a:rPr lang="en-US" smtClean="0">
                <a:ea typeface="ＭＳ Ｐゴシック" pitchFamily="34" charset="-128"/>
              </a:rPr>
              <a:t>Marshall impacts the community.</a:t>
            </a:r>
          </a:p>
        </p:txBody>
      </p:sp>
      <p:grpSp>
        <p:nvGrpSpPr>
          <p:cNvPr id="33797" name="Group 30"/>
          <p:cNvGrpSpPr>
            <a:grpSpLocks/>
          </p:cNvGrpSpPr>
          <p:nvPr/>
        </p:nvGrpSpPr>
        <p:grpSpPr bwMode="auto">
          <a:xfrm>
            <a:off x="455613" y="998538"/>
            <a:ext cx="8232775" cy="2560637"/>
            <a:chOff x="455613" y="998538"/>
            <a:chExt cx="8232775" cy="2560637"/>
          </a:xfrm>
        </p:grpSpPr>
        <p:grpSp>
          <p:nvGrpSpPr>
            <p:cNvPr id="8" name="Group 47"/>
            <p:cNvGrpSpPr>
              <a:grpSpLocks/>
            </p:cNvGrpSpPr>
            <p:nvPr/>
          </p:nvGrpSpPr>
          <p:grpSpPr bwMode="auto">
            <a:xfrm>
              <a:off x="455613" y="998538"/>
              <a:ext cx="2466975" cy="2560636"/>
              <a:chOff x="488105" y="884446"/>
              <a:chExt cx="2466016" cy="2560320"/>
            </a:xfrm>
            <a:solidFill>
              <a:schemeClr val="bg2"/>
            </a:solidFill>
          </p:grpSpPr>
          <p:sp>
            <p:nvSpPr>
              <p:cNvPr id="27" name="Rounded Rectangle 24"/>
              <p:cNvSpPr>
                <a:spLocks noChangeArrowheads="1"/>
              </p:cNvSpPr>
              <p:nvPr/>
            </p:nvSpPr>
            <p:spPr bwMode="auto">
              <a:xfrm>
                <a:off x="488105" y="884446"/>
                <a:ext cx="2466016" cy="2560320"/>
              </a:xfrm>
              <a:prstGeom prst="rect">
                <a:avLst/>
              </a:prstGeom>
              <a:solidFill>
                <a:schemeClr val="bg1"/>
              </a:solidFill>
              <a:ln>
                <a:solidFill>
                  <a:srgbClr val="F68B00"/>
                </a:solidFill>
                <a:headEnd/>
                <a:tailEnd/>
              </a:ln>
            </p:spPr>
            <p:style>
              <a:lnRef idx="1">
                <a:schemeClr val="dk1"/>
              </a:lnRef>
              <a:fillRef idx="2">
                <a:schemeClr val="dk1"/>
              </a:fillRef>
              <a:effectRef idx="1">
                <a:schemeClr val="dk1"/>
              </a:effectRef>
              <a:fontRef idx="minor">
                <a:schemeClr val="dk1"/>
              </a:fontRef>
            </p:style>
            <p:txBody>
              <a:bodyPr/>
              <a:lstStyle/>
              <a:p>
                <a:pPr>
                  <a:defRPr/>
                </a:pPr>
                <a:endParaRPr lang="en-US" dirty="0">
                  <a:solidFill>
                    <a:srgbClr val="F0B037"/>
                  </a:solidFill>
                  <a:latin typeface="55 Helvetica Roman" pitchFamily="1" charset="0"/>
                  <a:ea typeface="ＭＳ Ｐゴシック" charset="-128"/>
                </a:endParaRPr>
              </a:p>
            </p:txBody>
          </p:sp>
          <p:pic>
            <p:nvPicPr>
              <p:cNvPr id="28" name="Picture 27" descr="alabama impact.jpg"/>
              <p:cNvPicPr>
                <a:picLocks noChangeAspect="1"/>
              </p:cNvPicPr>
              <p:nvPr/>
            </p:nvPicPr>
            <p:blipFill>
              <a:blip r:embed="rId3" cstate="screen"/>
              <a:stretch>
                <a:fillRect/>
              </a:stretch>
            </p:blipFill>
            <p:spPr>
              <a:xfrm>
                <a:off x="498464" y="884446"/>
                <a:ext cx="2444869" cy="1638881"/>
              </a:xfrm>
              <a:prstGeom prst="rect">
                <a:avLst/>
              </a:prstGeom>
              <a:grpFill/>
              <a:ln>
                <a:solidFill>
                  <a:srgbClr val="F68B00"/>
                </a:solidFill>
              </a:ln>
              <a:effectLst>
                <a:outerShdw blurRad="292100" dist="139700" dir="2700000" algn="tl" rotWithShape="0">
                  <a:srgbClr val="333333">
                    <a:alpha val="65000"/>
                  </a:srgbClr>
                </a:outerShdw>
              </a:effectLst>
            </p:spPr>
          </p:pic>
        </p:grpSp>
        <p:grpSp>
          <p:nvGrpSpPr>
            <p:cNvPr id="33808" name="Group 31"/>
            <p:cNvGrpSpPr>
              <a:grpSpLocks/>
            </p:cNvGrpSpPr>
            <p:nvPr/>
          </p:nvGrpSpPr>
          <p:grpSpPr bwMode="auto">
            <a:xfrm>
              <a:off x="6221413" y="998538"/>
              <a:ext cx="2466975" cy="2560637"/>
              <a:chOff x="487363" y="3686175"/>
              <a:chExt cx="2466975" cy="2560638"/>
            </a:xfrm>
          </p:grpSpPr>
          <p:grpSp>
            <p:nvGrpSpPr>
              <p:cNvPr id="33814" name="Group 35"/>
              <p:cNvGrpSpPr>
                <a:grpSpLocks/>
              </p:cNvGrpSpPr>
              <p:nvPr/>
            </p:nvGrpSpPr>
            <p:grpSpPr bwMode="auto">
              <a:xfrm>
                <a:off x="487363" y="3686175"/>
                <a:ext cx="2466975" cy="2560638"/>
                <a:chOff x="487363" y="3686175"/>
                <a:chExt cx="2466975" cy="2560638"/>
              </a:xfrm>
            </p:grpSpPr>
            <p:sp>
              <p:nvSpPr>
                <p:cNvPr id="29" name="Rounded Rectangle 24"/>
                <p:cNvSpPr>
                  <a:spLocks noChangeArrowheads="1"/>
                </p:cNvSpPr>
                <p:nvPr/>
              </p:nvSpPr>
              <p:spPr bwMode="auto">
                <a:xfrm>
                  <a:off x="487363" y="3686175"/>
                  <a:ext cx="2466975" cy="2560638"/>
                </a:xfrm>
                <a:prstGeom prst="rect">
                  <a:avLst/>
                </a:prstGeom>
                <a:solidFill>
                  <a:schemeClr val="bg1"/>
                </a:solidFill>
                <a:ln w="12700">
                  <a:solidFill>
                    <a:srgbClr val="F68B00"/>
                  </a:solidFill>
                  <a:round/>
                  <a:headEnd/>
                  <a:tailEnd/>
                </a:ln>
                <a:effectLst>
                  <a:outerShdw blurRad="63500" dist="38100" dir="2700000" algn="tl" rotWithShape="0">
                    <a:srgbClr val="000000">
                      <a:alpha val="39999"/>
                    </a:srgbClr>
                  </a:outerShdw>
                </a:effectLst>
              </p:spPr>
              <p:txBody>
                <a:bodyPr/>
                <a:lstStyle/>
                <a:p>
                  <a:pPr>
                    <a:defRPr/>
                  </a:pPr>
                  <a:endParaRPr lang="en-US" dirty="0">
                    <a:solidFill>
                      <a:srgbClr val="F0B037"/>
                    </a:solidFill>
                    <a:latin typeface="55 Helvetica Roman" pitchFamily="1" charset="0"/>
                    <a:ea typeface="ＭＳ Ｐゴシック" charset="-128"/>
                  </a:endParaRPr>
                </a:p>
              </p:txBody>
            </p:sp>
            <p:pic>
              <p:nvPicPr>
                <p:cNvPr id="338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3" y="3703637"/>
                  <a:ext cx="2451100" cy="1677989"/>
                </a:xfrm>
                <a:prstGeom prst="rect">
                  <a:avLst/>
                </a:prstGeom>
                <a:noFill/>
                <a:ln w="9525">
                  <a:solidFill>
                    <a:srgbClr val="F68B00"/>
                  </a:solidFill>
                  <a:miter lim="800000"/>
                  <a:headEnd/>
                  <a:tailEnd/>
                </a:ln>
                <a:extLst>
                  <a:ext uri="{909E8E84-426E-40dd-AFC4-6F175D3DCCD1}">
                    <a14:hiddenFill xmlns:a14="http://schemas.microsoft.com/office/drawing/2010/main">
                      <a:solidFill>
                        <a:srgbClr val="FFFFFF"/>
                      </a:solidFill>
                    </a14:hiddenFill>
                  </a:ext>
                </a:extLst>
              </p:spPr>
            </p:pic>
          </p:grpSp>
          <p:sp>
            <p:nvSpPr>
              <p:cNvPr id="33815" name="Rectangle 24"/>
              <p:cNvSpPr>
                <a:spLocks noChangeArrowheads="1"/>
              </p:cNvSpPr>
              <p:nvPr/>
            </p:nvSpPr>
            <p:spPr bwMode="auto">
              <a:xfrm>
                <a:off x="508000" y="5422900"/>
                <a:ext cx="24463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p>
                <a:pPr algn="ctr">
                  <a:spcBef>
                    <a:spcPct val="20000"/>
                  </a:spcBef>
                  <a:buClr>
                    <a:srgbClr val="CA7425"/>
                  </a:buClr>
                </a:pPr>
                <a:r>
                  <a:rPr lang="en-US" b="1" smtClean="0">
                    <a:solidFill>
                      <a:srgbClr val="F0B037"/>
                    </a:solidFill>
                    <a:latin typeface="Arial Narrow" pitchFamily="34" charset="0"/>
                  </a:rPr>
                  <a:t>2</a:t>
                </a:r>
                <a:r>
                  <a:rPr lang="en-US" b="1" baseline="30000" smtClean="0">
                    <a:solidFill>
                      <a:srgbClr val="F0B037"/>
                    </a:solidFill>
                    <a:latin typeface="Arial Narrow" pitchFamily="34" charset="0"/>
                  </a:rPr>
                  <a:t>nd</a:t>
                </a:r>
                <a:r>
                  <a:rPr lang="en-US" b="1" smtClean="0">
                    <a:solidFill>
                      <a:srgbClr val="F0B037"/>
                    </a:solidFill>
                    <a:latin typeface="Arial Narrow" pitchFamily="34" charset="0"/>
                  </a:rPr>
                  <a:t> </a:t>
                </a:r>
                <a:r>
                  <a:rPr lang="en-US" sz="1800" b="1" smtClean="0">
                    <a:solidFill>
                      <a:srgbClr val="F0B037"/>
                    </a:solidFill>
                    <a:latin typeface="Arial Narrow" pitchFamily="34" charset="0"/>
                  </a:rPr>
                  <a:t>largest </a:t>
                </a:r>
                <a:r>
                  <a:rPr lang="en-US" sz="1800" b="1" dirty="0">
                    <a:solidFill>
                      <a:srgbClr val="F0B037"/>
                    </a:solidFill>
                    <a:latin typeface="Arial Narrow" pitchFamily="34" charset="0"/>
                  </a:rPr>
                  <a:t>employer</a:t>
                </a:r>
                <a:r>
                  <a:rPr lang="en-US" sz="1600" b="1" dirty="0">
                    <a:solidFill>
                      <a:srgbClr val="F0B037"/>
                    </a:solidFill>
                    <a:latin typeface="Arial Narrow" pitchFamily="34" charset="0"/>
                  </a:rPr>
                  <a:t/>
                </a:r>
                <a:br>
                  <a:rPr lang="en-US" sz="1600" b="1" dirty="0">
                    <a:solidFill>
                      <a:srgbClr val="F0B037"/>
                    </a:solidFill>
                    <a:latin typeface="Arial Narrow" pitchFamily="34" charset="0"/>
                  </a:rPr>
                </a:br>
                <a:r>
                  <a:rPr lang="en-US" sz="1600" b="1" dirty="0">
                    <a:solidFill>
                      <a:srgbClr val="FFFFFF"/>
                    </a:solidFill>
                    <a:latin typeface="Arial Narrow" pitchFamily="34" charset="0"/>
                  </a:rPr>
                  <a:t>in the Huntsville – Madison County area</a:t>
                </a:r>
                <a:r>
                  <a:rPr lang="en-US" sz="1600" dirty="0">
                    <a:solidFill>
                      <a:srgbClr val="FFFFFF"/>
                    </a:solidFill>
                    <a:latin typeface="Arial Narrow" pitchFamily="34" charset="0"/>
                  </a:rPr>
                  <a:t> </a:t>
                </a:r>
                <a:endParaRPr lang="en-US" sz="1800" dirty="0">
                  <a:solidFill>
                    <a:srgbClr val="FFFFFF"/>
                  </a:solidFill>
                  <a:latin typeface="Arial Narrow" pitchFamily="34" charset="0"/>
                </a:endParaRPr>
              </a:p>
            </p:txBody>
          </p:sp>
        </p:grpSp>
        <p:grpSp>
          <p:nvGrpSpPr>
            <p:cNvPr id="33809" name="Group 30"/>
            <p:cNvGrpSpPr>
              <a:grpSpLocks/>
            </p:cNvGrpSpPr>
            <p:nvPr/>
          </p:nvGrpSpPr>
          <p:grpSpPr bwMode="auto">
            <a:xfrm>
              <a:off x="3339307" y="998538"/>
              <a:ext cx="2464593" cy="2560637"/>
              <a:chOff x="3262313" y="998538"/>
              <a:chExt cx="2464593" cy="2560638"/>
            </a:xfrm>
          </p:grpSpPr>
          <p:sp>
            <p:nvSpPr>
              <p:cNvPr id="42" name="Rounded Rectangle 24"/>
              <p:cNvSpPr>
                <a:spLocks noChangeArrowheads="1"/>
              </p:cNvSpPr>
              <p:nvPr/>
            </p:nvSpPr>
            <p:spPr bwMode="auto">
              <a:xfrm>
                <a:off x="3263106" y="998538"/>
                <a:ext cx="2463800" cy="2560638"/>
              </a:xfrm>
              <a:prstGeom prst="rect">
                <a:avLst/>
              </a:prstGeom>
              <a:solidFill>
                <a:schemeClr val="bg1"/>
              </a:solidFill>
              <a:ln w="12700">
                <a:solidFill>
                  <a:srgbClr val="F68B00"/>
                </a:solidFill>
                <a:round/>
                <a:headEnd/>
                <a:tailEnd/>
              </a:ln>
              <a:effectLst>
                <a:outerShdw blurRad="63500" dist="38100" dir="2700000" algn="tl" rotWithShape="0">
                  <a:srgbClr val="000000">
                    <a:alpha val="39999"/>
                  </a:srgbClr>
                </a:outerShdw>
              </a:effectLst>
            </p:spPr>
            <p:txBody>
              <a:bodyPr/>
              <a:lstStyle/>
              <a:p>
                <a:pPr>
                  <a:defRPr/>
                </a:pPr>
                <a:endParaRPr lang="en-US" dirty="0">
                  <a:solidFill>
                    <a:srgbClr val="F0B037"/>
                  </a:solidFill>
                  <a:latin typeface="55 Helvetica Roman" pitchFamily="1" charset="0"/>
                  <a:ea typeface="ＭＳ Ｐゴシック" charset="-128"/>
                </a:endParaRPr>
              </a:p>
            </p:txBody>
          </p:sp>
          <p:sp>
            <p:nvSpPr>
              <p:cNvPr id="33812" name="Rectangle 8"/>
              <p:cNvSpPr>
                <a:spLocks noChangeArrowheads="1"/>
              </p:cNvSpPr>
              <p:nvPr/>
            </p:nvSpPr>
            <p:spPr bwMode="auto">
              <a:xfrm>
                <a:off x="3262313" y="2717800"/>
                <a:ext cx="2438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p>
                <a:pPr algn="ctr">
                  <a:spcBef>
                    <a:spcPts val="600"/>
                  </a:spcBef>
                  <a:buClr>
                    <a:srgbClr val="CA7425"/>
                  </a:buClr>
                </a:pPr>
                <a:r>
                  <a:rPr lang="en-US" sz="1800" b="1">
                    <a:solidFill>
                      <a:srgbClr val="F0B037"/>
                    </a:solidFill>
                    <a:latin typeface="Arial Narrow" pitchFamily="34" charset="0"/>
                  </a:rPr>
                  <a:t>Nearly 6,000 employees</a:t>
                </a:r>
                <a:r>
                  <a:rPr lang="en-US" sz="1600" b="1">
                    <a:solidFill>
                      <a:srgbClr val="F0B037"/>
                    </a:solidFill>
                    <a:latin typeface="Arial Narrow" pitchFamily="34" charset="0"/>
                  </a:rPr>
                  <a:t/>
                </a:r>
                <a:br>
                  <a:rPr lang="en-US" sz="1600" b="1">
                    <a:solidFill>
                      <a:srgbClr val="F0B037"/>
                    </a:solidFill>
                    <a:latin typeface="Arial Narrow" pitchFamily="34" charset="0"/>
                  </a:rPr>
                </a:br>
                <a:r>
                  <a:rPr lang="en-US" sz="1800" b="1">
                    <a:solidFill>
                      <a:srgbClr val="FFFFFF"/>
                    </a:solidFill>
                    <a:latin typeface="Arial Narrow" pitchFamily="34" charset="0"/>
                  </a:rPr>
                  <a:t>(FY12 2,490 </a:t>
                </a:r>
                <a:r>
                  <a:rPr lang="en-US" sz="1600" b="1">
                    <a:solidFill>
                      <a:srgbClr val="FFFFFF"/>
                    </a:solidFill>
                    <a:latin typeface="Arial Narrow" pitchFamily="34" charset="0"/>
                  </a:rPr>
                  <a:t>civil service)</a:t>
                </a:r>
              </a:p>
            </p:txBody>
          </p:sp>
          <p:pic>
            <p:nvPicPr>
              <p:cNvPr id="33813" name="Picture 25" descr="https://portal.nasa.gov/sites/msfc_osac/comm_corner/Marshall%20Photo%20of%20the%20Week/_w/aboutmarshall_jp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4185" y="1004430"/>
                <a:ext cx="2441448" cy="1652260"/>
              </a:xfrm>
              <a:prstGeom prst="rect">
                <a:avLst/>
              </a:prstGeom>
              <a:noFill/>
              <a:ln w="9525">
                <a:solidFill>
                  <a:srgbClr val="F68B00"/>
                </a:solidFill>
                <a:miter lim="800000"/>
                <a:headEnd/>
                <a:tailEnd/>
              </a:ln>
              <a:extLst>
                <a:ext uri="{909E8E84-426E-40dd-AFC4-6F175D3DCCD1}">
                  <a14:hiddenFill xmlns:a14="http://schemas.microsoft.com/office/drawing/2010/main">
                    <a:solidFill>
                      <a:srgbClr val="FFFFFF"/>
                    </a:solidFill>
                  </a14:hiddenFill>
                </a:ext>
              </a:extLst>
            </p:spPr>
          </p:pic>
        </p:grpSp>
        <p:sp>
          <p:nvSpPr>
            <p:cNvPr id="33810" name="Rectangle 8"/>
            <p:cNvSpPr>
              <a:spLocks noChangeArrowheads="1"/>
            </p:cNvSpPr>
            <p:nvPr/>
          </p:nvSpPr>
          <p:spPr bwMode="auto">
            <a:xfrm>
              <a:off x="487363" y="2717800"/>
              <a:ext cx="246697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p>
              <a:pPr algn="ctr">
                <a:spcBef>
                  <a:spcPct val="20000"/>
                </a:spcBef>
                <a:buClr>
                  <a:srgbClr val="CA7425"/>
                </a:buClr>
              </a:pPr>
              <a:r>
                <a:rPr lang="en-US" sz="1800" b="1">
                  <a:solidFill>
                    <a:srgbClr val="F0B037"/>
                  </a:solidFill>
                  <a:latin typeface="Arial Narrow" pitchFamily="34" charset="0"/>
                </a:rPr>
                <a:t>$2.3B expenditures</a:t>
              </a:r>
              <a:br>
                <a:rPr lang="en-US" sz="1800" b="1">
                  <a:solidFill>
                    <a:srgbClr val="F0B037"/>
                  </a:solidFill>
                  <a:latin typeface="Arial Narrow" pitchFamily="34" charset="0"/>
                </a:rPr>
              </a:br>
              <a:r>
                <a:rPr lang="en-US" sz="1800" b="1">
                  <a:solidFill>
                    <a:srgbClr val="F0B037"/>
                  </a:solidFill>
                  <a:latin typeface="Arial Narrow" pitchFamily="34" charset="0"/>
                </a:rPr>
                <a:t>nationally (FY2011)</a:t>
              </a:r>
              <a:r>
                <a:rPr lang="en-US" sz="1600" b="1">
                  <a:solidFill>
                    <a:srgbClr val="FF0000"/>
                  </a:solidFill>
                  <a:latin typeface="Arial Narrow" pitchFamily="34" charset="0"/>
                </a:rPr>
                <a:t/>
              </a:r>
              <a:br>
                <a:rPr lang="en-US" sz="1600" b="1">
                  <a:solidFill>
                    <a:srgbClr val="FF0000"/>
                  </a:solidFill>
                  <a:latin typeface="Arial Narrow" pitchFamily="34" charset="0"/>
                </a:rPr>
              </a:br>
              <a:r>
                <a:rPr lang="en-US" sz="1600" b="1">
                  <a:solidFill>
                    <a:srgbClr val="FFFFFF"/>
                  </a:solidFill>
                  <a:latin typeface="Arial Narrow" pitchFamily="34" charset="0"/>
                </a:rPr>
                <a:t>$1.2B in Alabama</a:t>
              </a:r>
              <a:endParaRPr lang="en-US" sz="1400" b="1">
                <a:solidFill>
                  <a:srgbClr val="FFFFFF"/>
                </a:solidFill>
                <a:latin typeface="Arial Narrow" pitchFamily="34" charset="0"/>
              </a:endParaRPr>
            </a:p>
          </p:txBody>
        </p:sp>
      </p:grpSp>
      <p:grpSp>
        <p:nvGrpSpPr>
          <p:cNvPr id="33798" name="Group 4"/>
          <p:cNvGrpSpPr>
            <a:grpSpLocks/>
          </p:cNvGrpSpPr>
          <p:nvPr/>
        </p:nvGrpSpPr>
        <p:grpSpPr bwMode="auto">
          <a:xfrm>
            <a:off x="455613" y="3729038"/>
            <a:ext cx="3962400" cy="2560637"/>
            <a:chOff x="455613" y="3729039"/>
            <a:chExt cx="3962009" cy="2561318"/>
          </a:xfrm>
        </p:grpSpPr>
        <p:sp>
          <p:nvSpPr>
            <p:cNvPr id="38" name="Rounded Rectangle 24"/>
            <p:cNvSpPr>
              <a:spLocks noChangeArrowheads="1"/>
            </p:cNvSpPr>
            <p:nvPr/>
          </p:nvSpPr>
          <p:spPr bwMode="auto">
            <a:xfrm>
              <a:off x="455613" y="3729039"/>
              <a:ext cx="3962009" cy="2561318"/>
            </a:xfrm>
            <a:prstGeom prst="rect">
              <a:avLst/>
            </a:prstGeom>
            <a:solidFill>
              <a:schemeClr val="bg1"/>
            </a:solidFill>
            <a:ln w="12700">
              <a:solidFill>
                <a:srgbClr val="F68B00"/>
              </a:solidFill>
              <a:round/>
              <a:headEnd/>
              <a:tailEnd/>
            </a:ln>
            <a:effectLst>
              <a:outerShdw blurRad="50800" dist="38100" dir="2700000" algn="tl" rotWithShape="0">
                <a:prstClr val="black">
                  <a:alpha val="40000"/>
                </a:prstClr>
              </a:outerShdw>
            </a:effectLst>
          </p:spPr>
          <p:txBody>
            <a:bodyPr/>
            <a:lstStyle/>
            <a:p>
              <a:pPr>
                <a:defRPr/>
              </a:pPr>
              <a:endParaRPr lang="en-US" dirty="0">
                <a:solidFill>
                  <a:srgbClr val="F0B037"/>
                </a:solidFill>
                <a:latin typeface="55 Helvetica Roman" pitchFamily="1" charset="0"/>
                <a:ea typeface="ＭＳ Ｐゴシック" charset="-128"/>
              </a:endParaRPr>
            </a:p>
          </p:txBody>
        </p:sp>
        <p:sp>
          <p:nvSpPr>
            <p:cNvPr id="33802" name="Rectangle 15"/>
            <p:cNvSpPr>
              <a:spLocks noChangeArrowheads="1"/>
            </p:cNvSpPr>
            <p:nvPr/>
          </p:nvSpPr>
          <p:spPr bwMode="auto">
            <a:xfrm>
              <a:off x="455613" y="3753757"/>
              <a:ext cx="3962009" cy="55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p>
              <a:pPr algn="ctr">
                <a:spcBef>
                  <a:spcPct val="20000"/>
                </a:spcBef>
                <a:buClr>
                  <a:srgbClr val="CA7425"/>
                </a:buClr>
              </a:pPr>
              <a:r>
                <a:rPr lang="en-US" sz="1800" b="1">
                  <a:solidFill>
                    <a:srgbClr val="F0B037"/>
                  </a:solidFill>
                  <a:latin typeface="Arial Narrow" pitchFamily="34" charset="0"/>
                </a:rPr>
                <a:t>26 core capabilities and more than 125 </a:t>
              </a:r>
              <a:br>
                <a:rPr lang="en-US" sz="1800" b="1">
                  <a:solidFill>
                    <a:srgbClr val="F0B037"/>
                  </a:solidFill>
                  <a:latin typeface="Arial Narrow" pitchFamily="34" charset="0"/>
                </a:rPr>
              </a:br>
              <a:r>
                <a:rPr lang="en-US" sz="1800" b="1">
                  <a:solidFill>
                    <a:srgbClr val="FFFFFF"/>
                  </a:solidFill>
                  <a:latin typeface="Arial Narrow" pitchFamily="34" charset="0"/>
                </a:rPr>
                <a:t>unique and specialized facilities and labs</a:t>
              </a:r>
            </a:p>
          </p:txBody>
        </p:sp>
        <p:grpSp>
          <p:nvGrpSpPr>
            <p:cNvPr id="33803" name="Group 3"/>
            <p:cNvGrpSpPr>
              <a:grpSpLocks/>
            </p:cNvGrpSpPr>
            <p:nvPr/>
          </p:nvGrpSpPr>
          <p:grpSpPr bwMode="auto">
            <a:xfrm>
              <a:off x="692307" y="4321286"/>
              <a:ext cx="3488621" cy="1807369"/>
              <a:chOff x="601837" y="4321286"/>
              <a:chExt cx="3488621" cy="1807369"/>
            </a:xfrm>
          </p:grpSpPr>
          <p:pic>
            <p:nvPicPr>
              <p:cNvPr id="35" name="Picture 12" descr="ISS POC-compressed"/>
              <p:cNvPicPr preferRelativeResize="0">
                <a:picLocks noChangeArrowheads="1"/>
              </p:cNvPicPr>
              <p:nvPr/>
            </p:nvPicPr>
            <p:blipFill>
              <a:blip r:embed="rId7"/>
              <a:srcRect/>
              <a:stretch>
                <a:fillRect/>
              </a:stretch>
            </p:blipFill>
            <p:spPr bwMode="auto">
              <a:xfrm>
                <a:off x="601657" y="5123234"/>
                <a:ext cx="1622265" cy="1005155"/>
              </a:xfrm>
              <a:prstGeom prst="rect">
                <a:avLst/>
              </a:prstGeom>
              <a:noFill/>
              <a:ln w="9525">
                <a:solidFill>
                  <a:schemeClr val="tx1">
                    <a:lumMod val="95000"/>
                  </a:schemeClr>
                </a:solidFill>
                <a:miter lim="800000"/>
                <a:headEnd/>
                <a:tailEnd/>
              </a:ln>
              <a:effectLst/>
            </p:spPr>
          </p:pic>
          <p:pic>
            <p:nvPicPr>
              <p:cNvPr id="2050" name="Picture 2" descr="D:\Documents and Settings\ayelle\Desktop\-Images\NTREES\_ELG8527.jpg"/>
              <p:cNvPicPr>
                <a:picLocks noChangeAspect="1" noChangeArrowheads="1"/>
              </p:cNvPicPr>
              <p:nvPr/>
            </p:nvPicPr>
            <p:blipFill>
              <a:blip r:embed="rId8"/>
              <a:srcRect/>
              <a:stretch>
                <a:fillRect/>
              </a:stretch>
            </p:blipFill>
            <p:spPr bwMode="auto">
              <a:xfrm>
                <a:off x="2579487" y="5123234"/>
                <a:ext cx="1511151" cy="1005155"/>
              </a:xfrm>
              <a:prstGeom prst="rect">
                <a:avLst/>
              </a:prstGeom>
              <a:noFill/>
              <a:ln>
                <a:solidFill>
                  <a:schemeClr val="tx1">
                    <a:lumMod val="95000"/>
                  </a:schemeClr>
                </a:solidFill>
              </a:ln>
              <a:effectLst/>
              <a:extLst>
                <a:ext uri="{909E8E84-426E-40dd-AFC4-6F175D3DCCD1}">
                  <a14:hiddenFill xmlns:a14="http://schemas.microsoft.com/office/drawing/2010/main">
                    <a:solidFill>
                      <a:srgbClr val="FFFFFF"/>
                    </a:solidFill>
                  </a14:hiddenFill>
                </a:ext>
              </a:extLst>
            </p:spPr>
          </p:pic>
          <p:pic>
            <p:nvPicPr>
              <p:cNvPr id="34" name="Picture 2" descr="http://www.collectspace.com/review/jwst_mirrors01.jpg"/>
              <p:cNvPicPr>
                <a:picLocks noChangeAspect="1" noChangeArrowheads="1"/>
              </p:cNvPicPr>
              <p:nvPr/>
            </p:nvPicPr>
            <p:blipFill rotWithShape="1">
              <a:blip r:embed="rId9"/>
              <a:srcRect/>
              <a:stretch/>
            </p:blipFill>
            <p:spPr bwMode="auto">
              <a:xfrm>
                <a:off x="1747719" y="4321333"/>
                <a:ext cx="1371465" cy="1055969"/>
              </a:xfrm>
              <a:prstGeom prst="rect">
                <a:avLst/>
              </a:prstGeom>
              <a:noFill/>
              <a:ln w="9525">
                <a:solidFill>
                  <a:schemeClr val="tx1">
                    <a:lumMod val="95000"/>
                  </a:schemeClr>
                </a:solidFill>
                <a:miter lim="800000"/>
                <a:headEnd/>
                <a:tailEnd/>
              </a:ln>
              <a:effectLst/>
            </p:spPr>
          </p:pic>
        </p:grpSp>
      </p:grpSp>
      <p:sp>
        <p:nvSpPr>
          <p:cNvPr id="33" name="Rounded Rectangle 24"/>
          <p:cNvSpPr>
            <a:spLocks noChangeArrowheads="1"/>
          </p:cNvSpPr>
          <p:nvPr/>
        </p:nvSpPr>
        <p:spPr bwMode="auto">
          <a:xfrm>
            <a:off x="4762500" y="3729038"/>
            <a:ext cx="3916363" cy="2560637"/>
          </a:xfrm>
          <a:prstGeom prst="rect">
            <a:avLst/>
          </a:prstGeom>
          <a:solidFill>
            <a:schemeClr val="bg1"/>
          </a:solidFill>
          <a:ln w="12700">
            <a:solidFill>
              <a:srgbClr val="F68B00"/>
            </a:solidFill>
            <a:round/>
            <a:headEnd/>
            <a:tailEnd/>
          </a:ln>
          <a:effectLst>
            <a:outerShdw blurRad="63500" dist="38100" dir="2700000" algn="tl" rotWithShape="0">
              <a:srgbClr val="000000">
                <a:alpha val="39999"/>
              </a:srgbClr>
            </a:outerShdw>
          </a:effectLst>
        </p:spPr>
        <p:txBody>
          <a:bodyPr/>
          <a:lstStyle/>
          <a:p>
            <a:pPr>
              <a:defRPr/>
            </a:pPr>
            <a:endParaRPr lang="en-US" dirty="0">
              <a:solidFill>
                <a:srgbClr val="F0B037"/>
              </a:solidFill>
              <a:latin typeface="55 Helvetica Roman" pitchFamily="1" charset="0"/>
              <a:ea typeface="ＭＳ Ｐゴシック" charset="-128"/>
            </a:endParaRPr>
          </a:p>
        </p:txBody>
      </p:sp>
      <p:sp>
        <p:nvSpPr>
          <p:cNvPr id="6" name="Rectangle 5"/>
          <p:cNvSpPr/>
          <p:nvPr/>
        </p:nvSpPr>
        <p:spPr>
          <a:xfrm>
            <a:off x="4762500" y="3754438"/>
            <a:ext cx="3892550" cy="2470150"/>
          </a:xfrm>
          <a:prstGeom prst="rect">
            <a:avLst/>
          </a:prstGeom>
        </p:spPr>
        <p:txBody>
          <a:bodyPr>
            <a:spAutoFit/>
          </a:bodyPr>
          <a:lstStyle/>
          <a:p>
            <a:pPr algn="ctr">
              <a:spcAft>
                <a:spcPts val="300"/>
              </a:spcAft>
              <a:defRPr/>
            </a:pPr>
            <a:r>
              <a:rPr lang="en-US" sz="1800" b="1" dirty="0">
                <a:solidFill>
                  <a:srgbClr val="F0B037"/>
                </a:solidFill>
                <a:latin typeface="Arial Narrow" pitchFamily="34" charset="0"/>
              </a:rPr>
              <a:t>Part of a technological community</a:t>
            </a:r>
            <a:br>
              <a:rPr lang="en-US" sz="1800" b="1" dirty="0">
                <a:solidFill>
                  <a:srgbClr val="F0B037"/>
                </a:solidFill>
                <a:latin typeface="Arial Narrow" pitchFamily="34" charset="0"/>
              </a:rPr>
            </a:br>
            <a:endParaRPr lang="en-US" sz="600" b="1" dirty="0">
              <a:solidFill>
                <a:srgbClr val="F0B037"/>
              </a:solidFill>
              <a:latin typeface="Arial Narrow" pitchFamily="34" charset="0"/>
            </a:endParaRPr>
          </a:p>
          <a:p>
            <a:pPr marL="117475">
              <a:defRPr/>
            </a:pPr>
            <a:r>
              <a:rPr lang="en-US" sz="1600" b="1" dirty="0">
                <a:solidFill>
                  <a:prstClr val="white"/>
                </a:solidFill>
                <a:latin typeface="Arial Narrow" pitchFamily="34" charset="0"/>
              </a:rPr>
              <a:t>Redstone Arsenal – home to 22 primary federal/international organizations</a:t>
            </a:r>
          </a:p>
          <a:p>
            <a:pPr marL="117475">
              <a:defRPr/>
            </a:pPr>
            <a:endParaRPr lang="en-US" sz="1600" b="1" dirty="0">
              <a:solidFill>
                <a:prstClr val="white"/>
              </a:solidFill>
              <a:latin typeface="Arial Narrow" pitchFamily="34" charset="0"/>
            </a:endParaRPr>
          </a:p>
          <a:p>
            <a:pPr marL="117475">
              <a:defRPr/>
            </a:pPr>
            <a:r>
              <a:rPr lang="en-US" sz="1600" b="1" dirty="0">
                <a:solidFill>
                  <a:prstClr val="white"/>
                </a:solidFill>
                <a:latin typeface="Arial Narrow" pitchFamily="34" charset="0"/>
              </a:rPr>
              <a:t>Cummings Research Park – </a:t>
            </a:r>
            <a:br>
              <a:rPr lang="en-US" sz="1600" b="1" dirty="0">
                <a:solidFill>
                  <a:prstClr val="white"/>
                </a:solidFill>
                <a:latin typeface="Arial Narrow" pitchFamily="34" charset="0"/>
              </a:rPr>
            </a:br>
            <a:r>
              <a:rPr lang="en-US" sz="1600" b="1" dirty="0">
                <a:solidFill>
                  <a:prstClr val="white"/>
                </a:solidFill>
                <a:latin typeface="Arial Narrow" pitchFamily="34" charset="0"/>
              </a:rPr>
              <a:t>2</a:t>
            </a:r>
            <a:r>
              <a:rPr lang="en-US" sz="1600" b="1" baseline="30000" dirty="0">
                <a:solidFill>
                  <a:prstClr val="white"/>
                </a:solidFill>
                <a:latin typeface="Arial Narrow" pitchFamily="34" charset="0"/>
              </a:rPr>
              <a:t>nd</a:t>
            </a:r>
            <a:r>
              <a:rPr lang="en-US" sz="1600" b="1" dirty="0">
                <a:solidFill>
                  <a:prstClr val="white"/>
                </a:solidFill>
                <a:latin typeface="Arial Narrow" pitchFamily="34" charset="0"/>
              </a:rPr>
              <a:t> largest in U.S. and 4</a:t>
            </a:r>
            <a:r>
              <a:rPr lang="en-US" sz="1600" b="1" baseline="30000" dirty="0">
                <a:solidFill>
                  <a:prstClr val="white"/>
                </a:solidFill>
                <a:latin typeface="Arial Narrow" pitchFamily="34" charset="0"/>
              </a:rPr>
              <a:t>th</a:t>
            </a:r>
            <a:r>
              <a:rPr lang="en-US" sz="1600" b="1" dirty="0">
                <a:solidFill>
                  <a:prstClr val="white"/>
                </a:solidFill>
                <a:latin typeface="Arial Narrow" pitchFamily="34" charset="0"/>
              </a:rPr>
              <a:t> largest  in the world </a:t>
            </a:r>
          </a:p>
          <a:p>
            <a:pPr marL="117475">
              <a:defRPr/>
            </a:pPr>
            <a:endParaRPr lang="en-US" sz="1600" b="1" dirty="0">
              <a:solidFill>
                <a:prstClr val="white"/>
              </a:solidFill>
              <a:latin typeface="Arial Narrow" pitchFamily="34" charset="0"/>
            </a:endParaRPr>
          </a:p>
          <a:p>
            <a:pPr marL="117475">
              <a:defRPr/>
            </a:pPr>
            <a:r>
              <a:rPr lang="en-US" sz="1600" b="1" dirty="0">
                <a:solidFill>
                  <a:prstClr val="white"/>
                </a:solidFill>
                <a:latin typeface="Arial Narrow" pitchFamily="34" charset="0"/>
              </a:rPr>
              <a:t>Huntsville’s concentration of high-tech workers is 2nd in the nation </a:t>
            </a:r>
            <a:endParaRPr lang="en-US" sz="1600" i="1" dirty="0">
              <a:solidFill>
                <a:prstClr val="white"/>
              </a:solidFill>
              <a:latin typeface="Arial Narrow" pitchFamily="34" charset="0"/>
            </a:endParaRPr>
          </a:p>
        </p:txBody>
      </p:sp>
    </p:spTree>
    <p:extLst>
      <p:ext uri="{BB962C8B-B14F-4D97-AF65-F5344CB8AC3E}">
        <p14:creationId xmlns:p14="http://schemas.microsoft.com/office/powerpoint/2010/main" val="8392720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hlinkClick r:id="rId3" action="ppaction://hlinkfile"/>
          </p:cNvPr>
          <p:cNvSpPr>
            <a:spLocks noChangeArrowheads="1"/>
          </p:cNvSpPr>
          <p:nvPr/>
        </p:nvSpPr>
        <p:spPr bwMode="auto">
          <a:xfrm>
            <a:off x="276225" y="4800600"/>
            <a:ext cx="8867775" cy="1143000"/>
          </a:xfrm>
          <a:prstGeom prst="rect">
            <a:avLst/>
          </a:prstGeom>
          <a:solidFill>
            <a:srgbClr val="010000"/>
          </a:solidFill>
          <a:ln w="9525">
            <a:solidFill>
              <a:srgbClr val="010000"/>
            </a:solidFill>
            <a:miter lim="800000"/>
            <a:headEnd/>
            <a:tailEnd/>
          </a:ln>
        </p:spPr>
        <p:txBody>
          <a:bodyPr wrap="none" anchor="ctr"/>
          <a:lstStyle/>
          <a:p>
            <a:pPr algn="ctr">
              <a:defRPr/>
            </a:pPr>
            <a:endParaRPr lang="en-US" sz="2400" b="1" dirty="0" smtClean="0">
              <a:solidFill>
                <a:prstClr val="white"/>
              </a:solidFill>
            </a:endParaRPr>
          </a:p>
          <a:p>
            <a:pPr algn="ctr">
              <a:defRPr/>
            </a:pPr>
            <a:r>
              <a:rPr lang="en-US" sz="2400" b="1" dirty="0" err="1" smtClean="0">
                <a:solidFill>
                  <a:prstClr val="white"/>
                </a:solidFill>
              </a:rPr>
              <a:t>www.nasa.gov</a:t>
            </a:r>
            <a:r>
              <a:rPr lang="en-US" sz="2400" b="1" dirty="0">
                <a:solidFill>
                  <a:prstClr val="white"/>
                </a:solidFill>
              </a:rPr>
              <a:t>/</a:t>
            </a:r>
            <a:r>
              <a:rPr lang="en-US" sz="2400" b="1" dirty="0" err="1">
                <a:solidFill>
                  <a:prstClr val="white"/>
                </a:solidFill>
              </a:rPr>
              <a:t>marshall</a:t>
            </a:r>
            <a:r>
              <a:rPr lang="en-US" sz="2400" b="1" dirty="0">
                <a:solidFill>
                  <a:prstClr val="white"/>
                </a:solidFill>
              </a:rPr>
              <a:t> </a:t>
            </a:r>
            <a:endParaRPr lang="en-US" sz="2400" b="1" dirty="0" smtClean="0">
              <a:solidFill>
                <a:prstClr val="white"/>
              </a:solidFill>
            </a:endParaRPr>
          </a:p>
          <a:p>
            <a:pPr algn="ctr">
              <a:defRPr/>
            </a:pPr>
            <a:r>
              <a:rPr lang="en-US" sz="2400" b="1" dirty="0" err="1" smtClean="0">
                <a:solidFill>
                  <a:prstClr val="white"/>
                </a:solidFill>
              </a:rPr>
              <a:t>rajiv.doreswamy@nasa.gov</a:t>
            </a:r>
            <a:endParaRPr lang="en-US" sz="2400" b="1" dirty="0" smtClean="0">
              <a:solidFill>
                <a:prstClr val="white"/>
              </a:solidFill>
            </a:endParaRPr>
          </a:p>
          <a:p>
            <a:pPr algn="ctr">
              <a:defRPr/>
            </a:pPr>
            <a:r>
              <a:rPr lang="en-US" sz="2400" b="1" dirty="0" smtClean="0">
                <a:solidFill>
                  <a:prstClr val="white"/>
                </a:solidFill>
              </a:rPr>
              <a:t>(256) 698 0358</a:t>
            </a:r>
            <a:endParaRPr lang="en-US" sz="2400" b="1" dirty="0">
              <a:solidFill>
                <a:prstClr val="white"/>
              </a:solidFill>
            </a:endParaRPr>
          </a:p>
          <a:p>
            <a:pPr>
              <a:defRPr/>
            </a:pPr>
            <a:endParaRPr lang="en-US" sz="2400" b="1" dirty="0">
              <a:solidFill>
                <a:prstClr val="white"/>
              </a:solidFill>
              <a:latin typeface="55 Helvetica Roman" pitchFamily="1" charset="0"/>
            </a:endParaRPr>
          </a:p>
        </p:txBody>
      </p:sp>
      <p:sp>
        <p:nvSpPr>
          <p:cNvPr id="399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7BE2AD25-454D-4698-81C6-9658C2B9B922}" type="slidenum">
              <a:rPr lang="en-US" sz="700" smtClean="0">
                <a:solidFill>
                  <a:srgbClr val="C0C0C0"/>
                </a:solidFill>
              </a:rPr>
              <a:pPr/>
              <a:t>33</a:t>
            </a:fld>
            <a:endParaRPr lang="en-US" sz="700" dirty="0" smtClean="0">
              <a:solidFill>
                <a:srgbClr val="C0C0C0"/>
              </a:solidFill>
            </a:endParaRPr>
          </a:p>
        </p:txBody>
      </p:sp>
      <p:pic>
        <p:nvPicPr>
          <p:cNvPr id="39940" name="Picture 12" descr="NASA insigniaCMYK"/>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2646363"/>
            <a:ext cx="1992313"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228600"/>
            <a:ext cx="2018664" cy="492443"/>
          </a:xfrm>
          <a:prstGeom prst="rect">
            <a:avLst/>
          </a:prstGeom>
          <a:noFill/>
        </p:spPr>
        <p:txBody>
          <a:bodyPr wrap="none" rtlCol="0">
            <a:spAutoFit/>
          </a:bodyPr>
          <a:lstStyle/>
          <a:p>
            <a:r>
              <a:rPr lang="en-US" sz="2600" b="1" dirty="0" smtClean="0"/>
              <a:t>Questions?</a:t>
            </a:r>
            <a:endParaRPr lang="en-US" sz="2600" b="1" dirty="0"/>
          </a:p>
        </p:txBody>
      </p:sp>
    </p:spTree>
    <p:extLst>
      <p:ext uri="{BB962C8B-B14F-4D97-AF65-F5344CB8AC3E}">
        <p14:creationId xmlns:p14="http://schemas.microsoft.com/office/powerpoint/2010/main" val="7277608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 Assembly Sequence 24 years in two minutes</a:t>
            </a:r>
            <a:endParaRPr lang="en-US" dirty="0"/>
          </a:p>
        </p:txBody>
      </p:sp>
      <p:sp>
        <p:nvSpPr>
          <p:cNvPr id="4" name="Slide Number Placeholder 3"/>
          <p:cNvSpPr>
            <a:spLocks noGrp="1"/>
          </p:cNvSpPr>
          <p:nvPr>
            <p:ph type="sldNum" sz="quarter" idx="11"/>
          </p:nvPr>
        </p:nvSpPr>
        <p:spPr/>
        <p:txBody>
          <a:bodyPr/>
          <a:lstStyle/>
          <a:p>
            <a:pPr>
              <a:defRPr/>
            </a:pPr>
            <a:fld id="{853EF280-E788-4FB4-A41A-73045D73BE18}" type="slidenum">
              <a:rPr lang="en-US" smtClean="0"/>
              <a:pPr>
                <a:defRPr/>
              </a:pPr>
              <a:t>4</a:t>
            </a:fld>
            <a:endParaRPr lang="en-US"/>
          </a:p>
        </p:txBody>
      </p:sp>
      <p:pic>
        <p:nvPicPr>
          <p:cNvPr id="6" name="ISS international space station Assembly sequence HD 72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1313" y="1481138"/>
            <a:ext cx="8453437" cy="4754562"/>
          </a:xfrm>
        </p:spPr>
      </p:pic>
    </p:spTree>
    <p:extLst>
      <p:ext uri="{BB962C8B-B14F-4D97-AF65-F5344CB8AC3E}">
        <p14:creationId xmlns:p14="http://schemas.microsoft.com/office/powerpoint/2010/main" val="11662881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http://apod.nasa.gov/apod/image/0910/pleiades_andre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938213"/>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9525" y="938213"/>
            <a:ext cx="9148763" cy="5919787"/>
          </a:xfrm>
          <a:prstGeom prst="rect">
            <a:avLst/>
          </a:prstGeom>
          <a:gradFill flip="none" rotWithShape="1">
            <a:gsLst>
              <a:gs pos="0">
                <a:schemeClr val="bg1">
                  <a:lumMod val="0"/>
                </a:schemeClr>
              </a:gs>
              <a:gs pos="100000">
                <a:schemeClr val="bg1">
                  <a:alpha val="0"/>
                  <a:lumMod val="0"/>
                </a:schemeClr>
              </a:gs>
            </a:gsLst>
            <a:lin ang="16200000" scaled="1"/>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ndParaRPr>
          </a:p>
        </p:txBody>
      </p:sp>
      <p:sp>
        <p:nvSpPr>
          <p:cNvPr id="7172" name="Title 1"/>
          <p:cNvSpPr>
            <a:spLocks noGrp="1"/>
          </p:cNvSpPr>
          <p:nvPr>
            <p:ph type="title"/>
          </p:nvPr>
        </p:nvSpPr>
        <p:spPr>
          <a:xfrm>
            <a:off x="336550" y="-150813"/>
            <a:ext cx="8458200" cy="836613"/>
          </a:xfrm>
        </p:spPr>
        <p:txBody>
          <a:bodyPr/>
          <a:lstStyle/>
          <a:p>
            <a:pPr eaLnBrk="1" hangingPunct="1"/>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International Space Station  (ISS)</a:t>
            </a:r>
            <a:br>
              <a:rPr lang="en-US" dirty="0" smtClean="0">
                <a:ea typeface="ＭＳ Ｐゴシック" pitchFamily="34" charset="-128"/>
              </a:rPr>
            </a:br>
            <a:r>
              <a:rPr lang="en-US" dirty="0" smtClean="0">
                <a:ea typeface="ＭＳ Ｐゴシック" pitchFamily="34" charset="-128"/>
              </a:rPr>
              <a:t> CM Lessons Learned</a:t>
            </a:r>
          </a:p>
        </p:txBody>
      </p:sp>
      <p:sp>
        <p:nvSpPr>
          <p:cNvPr id="717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7E320D4-A6CB-4FB2-A92F-000BF752DA0D}" type="slidenum">
              <a:rPr lang="en-US" sz="700" smtClean="0">
                <a:solidFill>
                  <a:srgbClr val="C0C0C0"/>
                </a:solidFill>
              </a:rPr>
              <a:pPr/>
              <a:t>5</a:t>
            </a:fld>
            <a:endParaRPr lang="en-US" sz="700" smtClean="0">
              <a:solidFill>
                <a:srgbClr val="C0C0C0"/>
              </a:solidFill>
            </a:endParaRPr>
          </a:p>
        </p:txBody>
      </p:sp>
      <p:pic>
        <p:nvPicPr>
          <p:cNvPr id="7175" name="Picture 2"/>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46625" y="4143375"/>
            <a:ext cx="44116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8" descr="ISS rough cli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7013" y="2778125"/>
            <a:ext cx="32512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990600"/>
            <a:ext cx="8452842" cy="5192159"/>
          </a:xfrm>
        </p:spPr>
        <p:txBody>
          <a:bodyPr/>
          <a:lstStyle/>
          <a:p>
            <a:r>
              <a:rPr lang="en-US" dirty="0" smtClean="0"/>
              <a:t>Multiple Systems, Contractors and Countries added major </a:t>
            </a:r>
            <a:r>
              <a:rPr lang="en-US" dirty="0" smtClean="0"/>
              <a:t>levels </a:t>
            </a:r>
            <a:r>
              <a:rPr lang="en-US" dirty="0" smtClean="0"/>
              <a:t>of complexity to the ISS program and CM/DM and </a:t>
            </a:r>
            <a:r>
              <a:rPr lang="en-US" dirty="0" smtClean="0"/>
              <a:t>requirements </a:t>
            </a:r>
            <a:r>
              <a:rPr lang="en-US" dirty="0" smtClean="0"/>
              <a:t>management systems</a:t>
            </a:r>
          </a:p>
          <a:p>
            <a:r>
              <a:rPr lang="en-US" dirty="0" smtClean="0"/>
              <a:t>CM Systems need to be designed for long design life</a:t>
            </a:r>
          </a:p>
          <a:p>
            <a:pPr lvl="1"/>
            <a:r>
              <a:rPr lang="en-US" dirty="0" smtClean="0"/>
              <a:t>Space Station Design started in 1984</a:t>
            </a:r>
          </a:p>
          <a:p>
            <a:pPr lvl="1"/>
            <a:r>
              <a:rPr lang="en-US" dirty="0" smtClean="0"/>
              <a:t>Assembly Complete in </a:t>
            </a:r>
            <a:r>
              <a:rPr lang="en-US" dirty="0" smtClean="0"/>
              <a:t>2011</a:t>
            </a:r>
            <a:endParaRPr lang="en-US" dirty="0" smtClean="0"/>
          </a:p>
          <a:p>
            <a:r>
              <a:rPr lang="en-US" dirty="0" smtClean="0"/>
              <a:t>Systems were developed on a task basis without an overall system perspective</a:t>
            </a:r>
          </a:p>
          <a:p>
            <a:r>
              <a:rPr lang="en-US" dirty="0" smtClean="0"/>
              <a:t>Technology moves faster than a large project office, try to make sure you have a system that can adapt</a:t>
            </a:r>
            <a:endParaRPr lang="en-US" dirty="0"/>
          </a:p>
          <a:p>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1735310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http://apod.nasa.gov/apod/image/0910/pleiades_andre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938213"/>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9525" y="938213"/>
            <a:ext cx="9148763" cy="5919787"/>
          </a:xfrm>
          <a:prstGeom prst="rect">
            <a:avLst/>
          </a:prstGeom>
          <a:gradFill flip="none" rotWithShape="1">
            <a:gsLst>
              <a:gs pos="0">
                <a:schemeClr val="bg1">
                  <a:lumMod val="0"/>
                </a:schemeClr>
              </a:gs>
              <a:gs pos="100000">
                <a:schemeClr val="bg1">
                  <a:alpha val="0"/>
                  <a:lumMod val="0"/>
                </a:schemeClr>
              </a:gs>
            </a:gsLst>
            <a:lin ang="16200000" scaled="1"/>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ndParaRPr>
          </a:p>
        </p:txBody>
      </p:sp>
      <p:sp>
        <p:nvSpPr>
          <p:cNvPr id="7172" name="Title 1"/>
          <p:cNvSpPr>
            <a:spLocks noGrp="1"/>
          </p:cNvSpPr>
          <p:nvPr>
            <p:ph type="title"/>
          </p:nvPr>
        </p:nvSpPr>
        <p:spPr>
          <a:xfrm>
            <a:off x="336550" y="-150813"/>
            <a:ext cx="8458200" cy="836613"/>
          </a:xfrm>
        </p:spPr>
        <p:txBody>
          <a:bodyPr/>
          <a:lstStyle/>
          <a:p>
            <a:pPr eaLnBrk="1" hangingPunct="1"/>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Rajiv’s Rules for CM</a:t>
            </a:r>
          </a:p>
        </p:txBody>
      </p:sp>
      <p:sp>
        <p:nvSpPr>
          <p:cNvPr id="717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57E320D4-A6CB-4FB2-A92F-000BF752DA0D}" type="slidenum">
              <a:rPr lang="en-US" sz="700" smtClean="0">
                <a:solidFill>
                  <a:srgbClr val="C0C0C0"/>
                </a:solidFill>
              </a:rPr>
              <a:pPr/>
              <a:t>6</a:t>
            </a:fld>
            <a:endParaRPr lang="en-US" sz="700" smtClean="0">
              <a:solidFill>
                <a:srgbClr val="C0C0C0"/>
              </a:solidFill>
            </a:endParaRPr>
          </a:p>
        </p:txBody>
      </p:sp>
      <p:pic>
        <p:nvPicPr>
          <p:cNvPr id="7175" name="Picture 2"/>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46625" y="4143375"/>
            <a:ext cx="441166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8" descr="ISS rough cli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7013" y="2778125"/>
            <a:ext cx="32512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990600"/>
            <a:ext cx="8452842" cy="5192159"/>
          </a:xfrm>
        </p:spPr>
        <p:txBody>
          <a:bodyPr/>
          <a:lstStyle/>
          <a:p>
            <a:r>
              <a:rPr lang="en-US" dirty="0" smtClean="0"/>
              <a:t>Try to remember that your kids will be working on this system and will need to understand what you did</a:t>
            </a:r>
          </a:p>
          <a:p>
            <a:r>
              <a:rPr lang="en-US" dirty="0" smtClean="0"/>
              <a:t>CM is a key system for  mission success, invest in it up front</a:t>
            </a:r>
          </a:p>
          <a:p>
            <a:r>
              <a:rPr lang="en-US" dirty="0" smtClean="0"/>
              <a:t>Focus on the functions, not on the tool</a:t>
            </a:r>
          </a:p>
          <a:p>
            <a:r>
              <a:rPr lang="en-US" dirty="0" smtClean="0"/>
              <a:t>CM manager must be a key part of the tem and report to senior program management; either the chief engineer or planning and control manager</a:t>
            </a:r>
          </a:p>
          <a:p>
            <a:r>
              <a:rPr lang="en-US" dirty="0" smtClean="0"/>
              <a:t>Build a CM system that covers the life cycle of the project</a:t>
            </a:r>
          </a:p>
          <a:p>
            <a:pPr lvl="1"/>
            <a:r>
              <a:rPr lang="en-US" dirty="0" smtClean="0"/>
              <a:t>Requirements Management</a:t>
            </a:r>
          </a:p>
          <a:p>
            <a:pPr lvl="1"/>
            <a:r>
              <a:rPr lang="en-US" dirty="0" smtClean="0"/>
              <a:t>Conceptual Design</a:t>
            </a:r>
          </a:p>
          <a:p>
            <a:pPr lvl="1"/>
            <a:r>
              <a:rPr lang="en-US" dirty="0" smtClean="0"/>
              <a:t>Final design</a:t>
            </a:r>
          </a:p>
          <a:p>
            <a:pPr lvl="1"/>
            <a:r>
              <a:rPr lang="en-US" dirty="0" smtClean="0"/>
              <a:t>Test and verification</a:t>
            </a:r>
          </a:p>
          <a:p>
            <a:r>
              <a:rPr lang="en-US" dirty="0" smtClean="0"/>
              <a:t>Don’t forget software CM!</a:t>
            </a:r>
          </a:p>
          <a:p>
            <a:endParaRPr lang="en-US" dirty="0" smtClean="0"/>
          </a:p>
          <a:p>
            <a:endParaRPr lang="en-US" dirty="0" smtClean="0"/>
          </a:p>
          <a:p>
            <a:endParaRPr lang="en-US" dirty="0"/>
          </a:p>
          <a:p>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249254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68338" y="2960688"/>
            <a:ext cx="7772400" cy="1362075"/>
          </a:xfrm>
        </p:spPr>
        <p:txBody>
          <a:bodyPr/>
          <a:lstStyle/>
          <a:p>
            <a:pPr>
              <a:defRPr/>
            </a:pPr>
            <a:r>
              <a:rPr lang="en-US" sz="2800" b="0" cap="none" dirty="0" smtClean="0">
                <a:solidFill>
                  <a:schemeClr val="accent2">
                    <a:lumMod val="75000"/>
                  </a:schemeClr>
                </a:solidFill>
                <a:latin typeface="Arial Narrow" pitchFamily="34" charset="0"/>
                <a:cs typeface="Arial" pitchFamily="34" charset="0"/>
              </a:rPr>
              <a:t>Now that you have this great CM system, what are you going to use it for?</a:t>
            </a:r>
            <a:br>
              <a:rPr lang="en-US" sz="2800" b="0" cap="none" dirty="0" smtClean="0">
                <a:solidFill>
                  <a:schemeClr val="accent2">
                    <a:lumMod val="75000"/>
                  </a:schemeClr>
                </a:solidFill>
                <a:latin typeface="Arial Narrow" pitchFamily="34" charset="0"/>
                <a:cs typeface="Arial" pitchFamily="34" charset="0"/>
              </a:rPr>
            </a:br>
            <a:endParaRPr lang="en-US" sz="2800" b="0" cap="none" dirty="0">
              <a:solidFill>
                <a:schemeClr val="accent2">
                  <a:lumMod val="75000"/>
                </a:schemeClr>
              </a:solidFill>
              <a:latin typeface="Arial Narrow" pitchFamily="34" charset="0"/>
            </a:endParaRPr>
          </a:p>
        </p:txBody>
      </p:sp>
      <p:sp>
        <p:nvSpPr>
          <p:cNvPr id="5" name="Text Placeholder 4"/>
          <p:cNvSpPr>
            <a:spLocks noGrp="1"/>
          </p:cNvSpPr>
          <p:nvPr>
            <p:ph type="body" idx="1"/>
          </p:nvPr>
        </p:nvSpPr>
        <p:spPr>
          <a:xfrm>
            <a:off x="668338" y="4999038"/>
            <a:ext cx="7772400" cy="608012"/>
          </a:xfrm>
        </p:spPr>
        <p:txBody>
          <a:bodyPr/>
          <a:lstStyle/>
          <a:p>
            <a:pPr>
              <a:buFont typeface="Arial" charset="0"/>
              <a:buNone/>
              <a:defRPr/>
            </a:pPr>
            <a:endParaRPr lang="en-US" sz="3200" b="1" dirty="0"/>
          </a:p>
        </p:txBody>
      </p:sp>
    </p:spTree>
    <p:extLst>
      <p:ext uri="{BB962C8B-B14F-4D97-AF65-F5344CB8AC3E}">
        <p14:creationId xmlns:p14="http://schemas.microsoft.com/office/powerpoint/2010/main" val="19642863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D:\Documents and Settings\ayelle\Desktop\-Images\Nebula Sky\nebulas sky.jpg"/>
          <p:cNvPicPr>
            <a:picLocks noChangeArrowheads="1"/>
          </p:cNvPicPr>
          <p:nvPr/>
        </p:nvPicPr>
        <p:blipFill>
          <a:blip r:embed="rId2">
            <a:extLst>
              <a:ext uri="{28A0092B-C50C-407E-A947-70E740481C1C}">
                <a14:useLocalDpi xmlns:a14="http://schemas.microsoft.com/office/drawing/2010/main" val="0"/>
              </a:ext>
            </a:extLst>
          </a:blip>
          <a:srcRect b="7722"/>
          <a:stretch>
            <a:fillRect/>
          </a:stretch>
        </p:blipFill>
        <p:spPr bwMode="auto">
          <a:xfrm>
            <a:off x="0" y="968375"/>
            <a:ext cx="9144000"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p:cNvSpPr>
          <p:nvPr>
            <p:ph type="title"/>
          </p:nvPr>
        </p:nvSpPr>
        <p:spPr/>
        <p:txBody>
          <a:bodyPr/>
          <a:lstStyle/>
          <a:p>
            <a:r>
              <a:rPr lang="en-US" dirty="0" smtClean="0">
                <a:ea typeface="ＭＳ Ｐゴシック" pitchFamily="34" charset="-128"/>
              </a:rPr>
              <a:t>NASA Priorities</a:t>
            </a:r>
          </a:p>
        </p:txBody>
      </p:sp>
      <p:sp>
        <p:nvSpPr>
          <p:cNvPr id="3" name="Content Placeholder 2"/>
          <p:cNvSpPr>
            <a:spLocks noGrp="1"/>
          </p:cNvSpPr>
          <p:nvPr>
            <p:ph idx="1"/>
          </p:nvPr>
        </p:nvSpPr>
        <p:spPr/>
        <p:txBody>
          <a:bodyPr/>
          <a:lstStyle/>
          <a:p>
            <a:r>
              <a:rPr lang="en-US" dirty="0" smtClean="0"/>
              <a:t>Develop a capability to lift humans and high value payloads from Earth </a:t>
            </a:r>
          </a:p>
          <a:p>
            <a:r>
              <a:rPr lang="en-US" dirty="0" smtClean="0"/>
              <a:t>Continue to live and work in Space, while extending human presence outside of Low Earth Orbit (LEO)</a:t>
            </a:r>
          </a:p>
          <a:p>
            <a:r>
              <a:rPr lang="en-US" dirty="0" smtClean="0"/>
              <a:t>Build the ability and expertise to understand our planet and the universe beyond it</a:t>
            </a:r>
          </a:p>
          <a:p>
            <a:endParaRPr lang="en-US" dirty="0"/>
          </a:p>
        </p:txBody>
      </p:sp>
      <p:sp>
        <p:nvSpPr>
          <p:cNvPr id="4" name="Content Placeholder 3"/>
          <p:cNvSpPr>
            <a:spLocks noGrp="1"/>
          </p:cNvSpPr>
          <p:nvPr>
            <p:ph sz="quarter" idx="12"/>
          </p:nvPr>
        </p:nvSpPr>
        <p:spPr/>
        <p:txBody>
          <a:bodyPr/>
          <a:lstStyle/>
          <a:p>
            <a:pPr marL="285750" indent="-285750">
              <a:buFont typeface="Arial"/>
              <a:buChar char="•"/>
            </a:pPr>
            <a:r>
              <a:rPr lang="en-US" dirty="0">
                <a:solidFill>
                  <a:schemeClr val="accent2">
                    <a:lumMod val="75000"/>
                  </a:schemeClr>
                </a:solidFill>
                <a:latin typeface="Arial Narrow" pitchFamily="34" charset="0"/>
              </a:rPr>
              <a:t>NASA has the engineering expertise to ensure our nation can send humans beyond Earth and into deep space.</a:t>
            </a:r>
            <a:br>
              <a:rPr lang="en-US" dirty="0">
                <a:solidFill>
                  <a:schemeClr val="accent2">
                    <a:lumMod val="75000"/>
                  </a:schemeClr>
                </a:solidFill>
                <a:latin typeface="Arial Narrow" pitchFamily="34" charset="0"/>
              </a:rPr>
            </a:br>
            <a:endParaRPr lang="en-US" dirty="0"/>
          </a:p>
        </p:txBody>
      </p:sp>
      <p:sp>
        <p:nvSpPr>
          <p:cNvPr id="6148" name="Slide Number Placeholder 3"/>
          <p:cNvSpPr>
            <a:spLocks noGrp="1"/>
          </p:cNvSpPr>
          <p:nvPr>
            <p:ph type="sldNum" sz="quarter" idx="1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fld id="{02C55A2B-E006-49A1-AC79-80F1894AAFE9}" type="slidenum">
              <a:rPr lang="en-US" sz="700" smtClean="0">
                <a:solidFill>
                  <a:srgbClr val="C0C0C0"/>
                </a:solidFill>
              </a:rPr>
              <a:pPr/>
              <a:t>8</a:t>
            </a:fld>
            <a:endParaRPr lang="en-US" sz="700" smtClean="0">
              <a:solidFill>
                <a:srgbClr val="C0C0C0"/>
              </a:solidFill>
            </a:endParaRPr>
          </a:p>
        </p:txBody>
      </p:sp>
    </p:spTree>
    <p:extLst>
      <p:ext uri="{BB962C8B-B14F-4D97-AF65-F5344CB8AC3E}">
        <p14:creationId xmlns:p14="http://schemas.microsoft.com/office/powerpoint/2010/main" val="20642467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4"/>
          <p:cNvGrpSpPr>
            <a:grpSpLocks/>
          </p:cNvGrpSpPr>
          <p:nvPr/>
        </p:nvGrpSpPr>
        <p:grpSpPr bwMode="auto">
          <a:xfrm>
            <a:off x="7938" y="947738"/>
            <a:ext cx="9148762" cy="5919787"/>
            <a:chOff x="8700" y="947738"/>
            <a:chExt cx="9148763" cy="5919787"/>
          </a:xfrm>
        </p:grpSpPr>
        <p:pic>
          <p:nvPicPr>
            <p:cNvPr id="9235" name="Picture 7" descr="Field of stars"/>
            <p:cNvPicPr>
              <a:picLocks noChangeAspect="1" noChangeArrowheads="1"/>
            </p:cNvPicPr>
            <p:nvPr/>
          </p:nvPicPr>
          <p:blipFill>
            <a:blip r:embed="rId3">
              <a:extLst>
                <a:ext uri="{28A0092B-C50C-407E-A947-70E740481C1C}">
                  <a14:useLocalDpi xmlns:a14="http://schemas.microsoft.com/office/drawing/2010/main" val="0"/>
                </a:ext>
              </a:extLst>
            </a:blip>
            <a:srcRect t="13744"/>
            <a:stretch>
              <a:fillRect/>
            </a:stretch>
          </p:blipFill>
          <p:spPr bwMode="auto">
            <a:xfrm>
              <a:off x="11081" y="947738"/>
              <a:ext cx="9144000" cy="591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bwMode="auto">
            <a:xfrm>
              <a:off x="8700" y="947738"/>
              <a:ext cx="9148763" cy="5919787"/>
            </a:xfrm>
            <a:prstGeom prst="rect">
              <a:avLst/>
            </a:prstGeom>
            <a:gradFill flip="none" rotWithShape="1">
              <a:gsLst>
                <a:gs pos="0">
                  <a:schemeClr val="bg1">
                    <a:lumMod val="0"/>
                  </a:schemeClr>
                </a:gs>
                <a:gs pos="61000">
                  <a:schemeClr val="bg1">
                    <a:alpha val="0"/>
                    <a:lumMod val="0"/>
                  </a:schemeClr>
                </a:gs>
              </a:gsLst>
              <a:lin ang="16200000" scaled="1"/>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ndParaRPr>
            </a:p>
          </p:txBody>
        </p:sp>
      </p:grpSp>
      <p:sp>
        <p:nvSpPr>
          <p:cNvPr id="4" name="Block Arc 3"/>
          <p:cNvSpPr/>
          <p:nvPr/>
        </p:nvSpPr>
        <p:spPr bwMode="auto">
          <a:xfrm rot="10800000">
            <a:off x="-12700" y="1857375"/>
            <a:ext cx="4087813" cy="5033963"/>
          </a:xfrm>
          <a:custGeom>
            <a:avLst/>
            <a:gdLst>
              <a:gd name="connsiteX0" fmla="*/ 4939886 w 6491288"/>
              <a:gd name="connsiteY0" fmla="*/ 6159477 h 6648319"/>
              <a:gd name="connsiteX1" fmla="*/ 1438360 w 6491288"/>
              <a:gd name="connsiteY1" fmla="*/ 6085287 h 6648319"/>
              <a:gd name="connsiteX2" fmla="*/ 24913 w 6491288"/>
              <a:gd name="connsiteY2" fmla="*/ 2913085 h 6648319"/>
              <a:gd name="connsiteX3" fmla="*/ 2184760 w 6491288"/>
              <a:gd name="connsiteY3" fmla="*/ 182592 h 6648319"/>
              <a:gd name="connsiteX4" fmla="*/ 2784417 w 6491288"/>
              <a:gd name="connsiteY4" fmla="*/ 1958342 h 6648319"/>
              <a:gd name="connsiteX5" fmla="*/ 1883793 w 6491288"/>
              <a:gd name="connsiteY5" fmla="*/ 3150341 h 6648319"/>
              <a:gd name="connsiteX6" fmla="*/ 2465063 w 6491288"/>
              <a:gd name="connsiteY6" fmla="*/ 4516713 h 6648319"/>
              <a:gd name="connsiteX7" fmla="*/ 3978286 w 6491288"/>
              <a:gd name="connsiteY7" fmla="*/ 4550238 h 6648319"/>
              <a:gd name="connsiteX8" fmla="*/ 4939886 w 6491288"/>
              <a:gd name="connsiteY8" fmla="*/ 6159477 h 6648319"/>
              <a:gd name="connsiteX0" fmla="*/ 4125375 w 4125375"/>
              <a:gd name="connsiteY0" fmla="*/ 6342645 h 6663588"/>
              <a:gd name="connsiteX1" fmla="*/ 1430672 w 4125375"/>
              <a:gd name="connsiteY1" fmla="*/ 5902695 h 6663588"/>
              <a:gd name="connsiteX2" fmla="*/ 17225 w 4125375"/>
              <a:gd name="connsiteY2" fmla="*/ 2730493 h 6663588"/>
              <a:gd name="connsiteX3" fmla="*/ 2177072 w 4125375"/>
              <a:gd name="connsiteY3" fmla="*/ 0 h 6663588"/>
              <a:gd name="connsiteX4" fmla="*/ 2776729 w 4125375"/>
              <a:gd name="connsiteY4" fmla="*/ 1775750 h 6663588"/>
              <a:gd name="connsiteX5" fmla="*/ 1876105 w 4125375"/>
              <a:gd name="connsiteY5" fmla="*/ 2967749 h 6663588"/>
              <a:gd name="connsiteX6" fmla="*/ 2457375 w 4125375"/>
              <a:gd name="connsiteY6" fmla="*/ 4334121 h 6663588"/>
              <a:gd name="connsiteX7" fmla="*/ 3970598 w 4125375"/>
              <a:gd name="connsiteY7" fmla="*/ 4367646 h 6663588"/>
              <a:gd name="connsiteX8" fmla="*/ 4125375 w 4125375"/>
              <a:gd name="connsiteY8" fmla="*/ 6342645 h 6663588"/>
              <a:gd name="connsiteX0" fmla="*/ 4125375 w 4146529"/>
              <a:gd name="connsiteY0" fmla="*/ 6342645 h 6663588"/>
              <a:gd name="connsiteX1" fmla="*/ 1430672 w 4146529"/>
              <a:gd name="connsiteY1" fmla="*/ 5902695 h 6663588"/>
              <a:gd name="connsiteX2" fmla="*/ 17225 w 4146529"/>
              <a:gd name="connsiteY2" fmla="*/ 2730493 h 6663588"/>
              <a:gd name="connsiteX3" fmla="*/ 2177072 w 4146529"/>
              <a:gd name="connsiteY3" fmla="*/ 0 h 6663588"/>
              <a:gd name="connsiteX4" fmla="*/ 2776729 w 4146529"/>
              <a:gd name="connsiteY4" fmla="*/ 1775750 h 6663588"/>
              <a:gd name="connsiteX5" fmla="*/ 1876105 w 4146529"/>
              <a:gd name="connsiteY5" fmla="*/ 2967749 h 6663588"/>
              <a:gd name="connsiteX6" fmla="*/ 2457375 w 4146529"/>
              <a:gd name="connsiteY6" fmla="*/ 4334121 h 6663588"/>
              <a:gd name="connsiteX7" fmla="*/ 3970598 w 4146529"/>
              <a:gd name="connsiteY7" fmla="*/ 4367646 h 6663588"/>
              <a:gd name="connsiteX8" fmla="*/ 4125375 w 4146529"/>
              <a:gd name="connsiteY8" fmla="*/ 6342645 h 6663588"/>
              <a:gd name="connsiteX0" fmla="*/ 4125375 w 4227034"/>
              <a:gd name="connsiteY0" fmla="*/ 6342645 h 6663588"/>
              <a:gd name="connsiteX1" fmla="*/ 1430672 w 4227034"/>
              <a:gd name="connsiteY1" fmla="*/ 5902695 h 6663588"/>
              <a:gd name="connsiteX2" fmla="*/ 17225 w 4227034"/>
              <a:gd name="connsiteY2" fmla="*/ 2730493 h 6663588"/>
              <a:gd name="connsiteX3" fmla="*/ 2177072 w 4227034"/>
              <a:gd name="connsiteY3" fmla="*/ 0 h 6663588"/>
              <a:gd name="connsiteX4" fmla="*/ 2776729 w 4227034"/>
              <a:gd name="connsiteY4" fmla="*/ 1775750 h 6663588"/>
              <a:gd name="connsiteX5" fmla="*/ 1876105 w 4227034"/>
              <a:gd name="connsiteY5" fmla="*/ 2967749 h 6663588"/>
              <a:gd name="connsiteX6" fmla="*/ 2457375 w 4227034"/>
              <a:gd name="connsiteY6" fmla="*/ 4334121 h 6663588"/>
              <a:gd name="connsiteX7" fmla="*/ 4088932 w 4227034"/>
              <a:gd name="connsiteY7" fmla="*/ 4292342 h 6663588"/>
              <a:gd name="connsiteX8" fmla="*/ 4125375 w 4227034"/>
              <a:gd name="connsiteY8" fmla="*/ 6342645 h 6663588"/>
              <a:gd name="connsiteX0" fmla="*/ 4125375 w 4125375"/>
              <a:gd name="connsiteY0" fmla="*/ 6342645 h 6663588"/>
              <a:gd name="connsiteX1" fmla="*/ 1430672 w 4125375"/>
              <a:gd name="connsiteY1" fmla="*/ 5902695 h 6663588"/>
              <a:gd name="connsiteX2" fmla="*/ 17225 w 4125375"/>
              <a:gd name="connsiteY2" fmla="*/ 2730493 h 6663588"/>
              <a:gd name="connsiteX3" fmla="*/ 2177072 w 4125375"/>
              <a:gd name="connsiteY3" fmla="*/ 0 h 6663588"/>
              <a:gd name="connsiteX4" fmla="*/ 2776729 w 4125375"/>
              <a:gd name="connsiteY4" fmla="*/ 1775750 h 6663588"/>
              <a:gd name="connsiteX5" fmla="*/ 1876105 w 4125375"/>
              <a:gd name="connsiteY5" fmla="*/ 2967749 h 6663588"/>
              <a:gd name="connsiteX6" fmla="*/ 2457375 w 4125375"/>
              <a:gd name="connsiteY6" fmla="*/ 4334121 h 6663588"/>
              <a:gd name="connsiteX7" fmla="*/ 4088932 w 4125375"/>
              <a:gd name="connsiteY7" fmla="*/ 4292342 h 6663588"/>
              <a:gd name="connsiteX8" fmla="*/ 4125375 w 4125375"/>
              <a:gd name="connsiteY8" fmla="*/ 6342645 h 6663588"/>
              <a:gd name="connsiteX0" fmla="*/ 4125375 w 4125375"/>
              <a:gd name="connsiteY0" fmla="*/ 6364160 h 6680307"/>
              <a:gd name="connsiteX1" fmla="*/ 1430672 w 4125375"/>
              <a:gd name="connsiteY1" fmla="*/ 5902695 h 6680307"/>
              <a:gd name="connsiteX2" fmla="*/ 17225 w 4125375"/>
              <a:gd name="connsiteY2" fmla="*/ 2730493 h 6680307"/>
              <a:gd name="connsiteX3" fmla="*/ 2177072 w 4125375"/>
              <a:gd name="connsiteY3" fmla="*/ 0 h 6680307"/>
              <a:gd name="connsiteX4" fmla="*/ 2776729 w 4125375"/>
              <a:gd name="connsiteY4" fmla="*/ 1775750 h 6680307"/>
              <a:gd name="connsiteX5" fmla="*/ 1876105 w 4125375"/>
              <a:gd name="connsiteY5" fmla="*/ 2967749 h 6680307"/>
              <a:gd name="connsiteX6" fmla="*/ 2457375 w 4125375"/>
              <a:gd name="connsiteY6" fmla="*/ 4334121 h 6680307"/>
              <a:gd name="connsiteX7" fmla="*/ 4088932 w 4125375"/>
              <a:gd name="connsiteY7" fmla="*/ 4292342 h 6680307"/>
              <a:gd name="connsiteX8" fmla="*/ 4125375 w 4125375"/>
              <a:gd name="connsiteY8" fmla="*/ 6364160 h 6680307"/>
              <a:gd name="connsiteX0" fmla="*/ 4125375 w 4125375"/>
              <a:gd name="connsiteY0" fmla="*/ 6364160 h 6680307"/>
              <a:gd name="connsiteX1" fmla="*/ 1430672 w 4125375"/>
              <a:gd name="connsiteY1" fmla="*/ 5902695 h 6680307"/>
              <a:gd name="connsiteX2" fmla="*/ 17225 w 4125375"/>
              <a:gd name="connsiteY2" fmla="*/ 2730493 h 6680307"/>
              <a:gd name="connsiteX3" fmla="*/ 2177072 w 4125375"/>
              <a:gd name="connsiteY3" fmla="*/ 0 h 6680307"/>
              <a:gd name="connsiteX4" fmla="*/ 2776729 w 4125375"/>
              <a:gd name="connsiteY4" fmla="*/ 1775750 h 6680307"/>
              <a:gd name="connsiteX5" fmla="*/ 1876105 w 4125375"/>
              <a:gd name="connsiteY5" fmla="*/ 2967749 h 6680307"/>
              <a:gd name="connsiteX6" fmla="*/ 2457375 w 4125375"/>
              <a:gd name="connsiteY6" fmla="*/ 4334121 h 6680307"/>
              <a:gd name="connsiteX7" fmla="*/ 4088932 w 4125375"/>
              <a:gd name="connsiteY7" fmla="*/ 4292342 h 6680307"/>
              <a:gd name="connsiteX8" fmla="*/ 4125375 w 4125375"/>
              <a:gd name="connsiteY8" fmla="*/ 6364160 h 6680307"/>
              <a:gd name="connsiteX0" fmla="*/ 4093015 w 4093015"/>
              <a:gd name="connsiteY0" fmla="*/ 6374918 h 6688715"/>
              <a:gd name="connsiteX1" fmla="*/ 1430585 w 4093015"/>
              <a:gd name="connsiteY1" fmla="*/ 5902695 h 6688715"/>
              <a:gd name="connsiteX2" fmla="*/ 17138 w 4093015"/>
              <a:gd name="connsiteY2" fmla="*/ 2730493 h 6688715"/>
              <a:gd name="connsiteX3" fmla="*/ 2176985 w 4093015"/>
              <a:gd name="connsiteY3" fmla="*/ 0 h 6688715"/>
              <a:gd name="connsiteX4" fmla="*/ 2776642 w 4093015"/>
              <a:gd name="connsiteY4" fmla="*/ 1775750 h 6688715"/>
              <a:gd name="connsiteX5" fmla="*/ 1876018 w 4093015"/>
              <a:gd name="connsiteY5" fmla="*/ 2967749 h 6688715"/>
              <a:gd name="connsiteX6" fmla="*/ 2457288 w 4093015"/>
              <a:gd name="connsiteY6" fmla="*/ 4334121 h 6688715"/>
              <a:gd name="connsiteX7" fmla="*/ 4088845 w 4093015"/>
              <a:gd name="connsiteY7" fmla="*/ 4292342 h 6688715"/>
              <a:gd name="connsiteX8" fmla="*/ 4093015 w 4093015"/>
              <a:gd name="connsiteY8" fmla="*/ 6374918 h 6688715"/>
              <a:gd name="connsiteX0" fmla="*/ 4093015 w 4093015"/>
              <a:gd name="connsiteY0" fmla="*/ 6374918 h 6516635"/>
              <a:gd name="connsiteX1" fmla="*/ 1430585 w 4093015"/>
              <a:gd name="connsiteY1" fmla="*/ 5902695 h 6516635"/>
              <a:gd name="connsiteX2" fmla="*/ 17138 w 4093015"/>
              <a:gd name="connsiteY2" fmla="*/ 2730493 h 6516635"/>
              <a:gd name="connsiteX3" fmla="*/ 2176985 w 4093015"/>
              <a:gd name="connsiteY3" fmla="*/ 0 h 6516635"/>
              <a:gd name="connsiteX4" fmla="*/ 2776642 w 4093015"/>
              <a:gd name="connsiteY4" fmla="*/ 1775750 h 6516635"/>
              <a:gd name="connsiteX5" fmla="*/ 1876018 w 4093015"/>
              <a:gd name="connsiteY5" fmla="*/ 2967749 h 6516635"/>
              <a:gd name="connsiteX6" fmla="*/ 2457288 w 4093015"/>
              <a:gd name="connsiteY6" fmla="*/ 4334121 h 6516635"/>
              <a:gd name="connsiteX7" fmla="*/ 4088845 w 4093015"/>
              <a:gd name="connsiteY7" fmla="*/ 4292342 h 6516635"/>
              <a:gd name="connsiteX8" fmla="*/ 4093015 w 4093015"/>
              <a:gd name="connsiteY8" fmla="*/ 6374918 h 6516635"/>
              <a:gd name="connsiteX0" fmla="*/ 4093015 w 4093015"/>
              <a:gd name="connsiteY0" fmla="*/ 6374918 h 6516635"/>
              <a:gd name="connsiteX1" fmla="*/ 1430585 w 4093015"/>
              <a:gd name="connsiteY1" fmla="*/ 5902695 h 6516635"/>
              <a:gd name="connsiteX2" fmla="*/ 17138 w 4093015"/>
              <a:gd name="connsiteY2" fmla="*/ 2730493 h 6516635"/>
              <a:gd name="connsiteX3" fmla="*/ 2176985 w 4093015"/>
              <a:gd name="connsiteY3" fmla="*/ 0 h 6516635"/>
              <a:gd name="connsiteX4" fmla="*/ 2744369 w 4093015"/>
              <a:gd name="connsiteY4" fmla="*/ 1560597 h 6516635"/>
              <a:gd name="connsiteX5" fmla="*/ 1876018 w 4093015"/>
              <a:gd name="connsiteY5" fmla="*/ 2967749 h 6516635"/>
              <a:gd name="connsiteX6" fmla="*/ 2457288 w 4093015"/>
              <a:gd name="connsiteY6" fmla="*/ 4334121 h 6516635"/>
              <a:gd name="connsiteX7" fmla="*/ 4088845 w 4093015"/>
              <a:gd name="connsiteY7" fmla="*/ 4292342 h 6516635"/>
              <a:gd name="connsiteX8" fmla="*/ 4093015 w 4093015"/>
              <a:gd name="connsiteY8" fmla="*/ 6374918 h 6516635"/>
              <a:gd name="connsiteX0" fmla="*/ 4350729 w 4350729"/>
              <a:gd name="connsiteY0" fmla="*/ 4911878 h 5053595"/>
              <a:gd name="connsiteX1" fmla="*/ 1688299 w 4350729"/>
              <a:gd name="connsiteY1" fmla="*/ 4439655 h 5053595"/>
              <a:gd name="connsiteX2" fmla="*/ 274852 w 4350729"/>
              <a:gd name="connsiteY2" fmla="*/ 1267453 h 5053595"/>
              <a:gd name="connsiteX3" fmla="*/ 724234 w 4350729"/>
              <a:gd name="connsiteY3" fmla="*/ 0 h 5053595"/>
              <a:gd name="connsiteX4" fmla="*/ 3002083 w 4350729"/>
              <a:gd name="connsiteY4" fmla="*/ 97557 h 5053595"/>
              <a:gd name="connsiteX5" fmla="*/ 2133732 w 4350729"/>
              <a:gd name="connsiteY5" fmla="*/ 1504709 h 5053595"/>
              <a:gd name="connsiteX6" fmla="*/ 2715002 w 4350729"/>
              <a:gd name="connsiteY6" fmla="*/ 2871081 h 5053595"/>
              <a:gd name="connsiteX7" fmla="*/ 4346559 w 4350729"/>
              <a:gd name="connsiteY7" fmla="*/ 2829302 h 5053595"/>
              <a:gd name="connsiteX8" fmla="*/ 4350729 w 4350729"/>
              <a:gd name="connsiteY8" fmla="*/ 4911878 h 5053595"/>
              <a:gd name="connsiteX0" fmla="*/ 4128202 w 4128202"/>
              <a:gd name="connsiteY0" fmla="*/ 4911878 h 5053595"/>
              <a:gd name="connsiteX1" fmla="*/ 1465772 w 4128202"/>
              <a:gd name="connsiteY1" fmla="*/ 4439655 h 5053595"/>
              <a:gd name="connsiteX2" fmla="*/ 52325 w 4128202"/>
              <a:gd name="connsiteY2" fmla="*/ 1267453 h 5053595"/>
              <a:gd name="connsiteX3" fmla="*/ 501707 w 4128202"/>
              <a:gd name="connsiteY3" fmla="*/ 0 h 5053595"/>
              <a:gd name="connsiteX4" fmla="*/ 2779556 w 4128202"/>
              <a:gd name="connsiteY4" fmla="*/ 97557 h 5053595"/>
              <a:gd name="connsiteX5" fmla="*/ 1911205 w 4128202"/>
              <a:gd name="connsiteY5" fmla="*/ 1504709 h 5053595"/>
              <a:gd name="connsiteX6" fmla="*/ 2492475 w 4128202"/>
              <a:gd name="connsiteY6" fmla="*/ 2871081 h 5053595"/>
              <a:gd name="connsiteX7" fmla="*/ 4124032 w 4128202"/>
              <a:gd name="connsiteY7" fmla="*/ 2829302 h 5053595"/>
              <a:gd name="connsiteX8" fmla="*/ 4128202 w 4128202"/>
              <a:gd name="connsiteY8" fmla="*/ 4911878 h 5053595"/>
              <a:gd name="connsiteX0" fmla="*/ 4128202 w 4128202"/>
              <a:gd name="connsiteY0" fmla="*/ 4911878 h 5053595"/>
              <a:gd name="connsiteX1" fmla="*/ 1465772 w 4128202"/>
              <a:gd name="connsiteY1" fmla="*/ 4439655 h 5053595"/>
              <a:gd name="connsiteX2" fmla="*/ 52325 w 4128202"/>
              <a:gd name="connsiteY2" fmla="*/ 1267453 h 5053595"/>
              <a:gd name="connsiteX3" fmla="*/ 501707 w 4128202"/>
              <a:gd name="connsiteY3" fmla="*/ 0 h 5053595"/>
              <a:gd name="connsiteX4" fmla="*/ 2768799 w 4128202"/>
              <a:gd name="connsiteY4" fmla="*/ 54526 h 5053595"/>
              <a:gd name="connsiteX5" fmla="*/ 1911205 w 4128202"/>
              <a:gd name="connsiteY5" fmla="*/ 1504709 h 5053595"/>
              <a:gd name="connsiteX6" fmla="*/ 2492475 w 4128202"/>
              <a:gd name="connsiteY6" fmla="*/ 2871081 h 5053595"/>
              <a:gd name="connsiteX7" fmla="*/ 4124032 w 4128202"/>
              <a:gd name="connsiteY7" fmla="*/ 2829302 h 5053595"/>
              <a:gd name="connsiteX8" fmla="*/ 4128202 w 4128202"/>
              <a:gd name="connsiteY8" fmla="*/ 4911878 h 5053595"/>
              <a:gd name="connsiteX0" fmla="*/ 4076494 w 4076494"/>
              <a:gd name="connsiteY0" fmla="*/ 4911878 h 5053595"/>
              <a:gd name="connsiteX1" fmla="*/ 1414064 w 4076494"/>
              <a:gd name="connsiteY1" fmla="*/ 4439655 h 5053595"/>
              <a:gd name="connsiteX2" fmla="*/ 617 w 4076494"/>
              <a:gd name="connsiteY2" fmla="*/ 1267453 h 5053595"/>
              <a:gd name="connsiteX3" fmla="*/ 449999 w 4076494"/>
              <a:gd name="connsiteY3" fmla="*/ 0 h 5053595"/>
              <a:gd name="connsiteX4" fmla="*/ 2717091 w 4076494"/>
              <a:gd name="connsiteY4" fmla="*/ 54526 h 5053595"/>
              <a:gd name="connsiteX5" fmla="*/ 1859497 w 4076494"/>
              <a:gd name="connsiteY5" fmla="*/ 1504709 h 5053595"/>
              <a:gd name="connsiteX6" fmla="*/ 2440767 w 4076494"/>
              <a:gd name="connsiteY6" fmla="*/ 2871081 h 5053595"/>
              <a:gd name="connsiteX7" fmla="*/ 4072324 w 4076494"/>
              <a:gd name="connsiteY7" fmla="*/ 2829302 h 5053595"/>
              <a:gd name="connsiteX8" fmla="*/ 4076494 w 4076494"/>
              <a:gd name="connsiteY8" fmla="*/ 4911878 h 5053595"/>
              <a:gd name="connsiteX0" fmla="*/ 4091485 w 4091485"/>
              <a:gd name="connsiteY0" fmla="*/ 4911878 h 5053595"/>
              <a:gd name="connsiteX1" fmla="*/ 1429055 w 4091485"/>
              <a:gd name="connsiteY1" fmla="*/ 4439655 h 5053595"/>
              <a:gd name="connsiteX2" fmla="*/ 15608 w 4091485"/>
              <a:gd name="connsiteY2" fmla="*/ 1267453 h 5053595"/>
              <a:gd name="connsiteX3" fmla="*/ 464990 w 4091485"/>
              <a:gd name="connsiteY3" fmla="*/ 0 h 5053595"/>
              <a:gd name="connsiteX4" fmla="*/ 2732082 w 4091485"/>
              <a:gd name="connsiteY4" fmla="*/ 54526 h 5053595"/>
              <a:gd name="connsiteX5" fmla="*/ 1874488 w 4091485"/>
              <a:gd name="connsiteY5" fmla="*/ 1504709 h 5053595"/>
              <a:gd name="connsiteX6" fmla="*/ 2455758 w 4091485"/>
              <a:gd name="connsiteY6" fmla="*/ 2871081 h 5053595"/>
              <a:gd name="connsiteX7" fmla="*/ 4087315 w 4091485"/>
              <a:gd name="connsiteY7" fmla="*/ 2829302 h 5053595"/>
              <a:gd name="connsiteX8" fmla="*/ 4091485 w 4091485"/>
              <a:gd name="connsiteY8" fmla="*/ 4911878 h 5053595"/>
              <a:gd name="connsiteX0" fmla="*/ 4076494 w 4076494"/>
              <a:gd name="connsiteY0" fmla="*/ 4911878 h 5053595"/>
              <a:gd name="connsiteX1" fmla="*/ 1414064 w 4076494"/>
              <a:gd name="connsiteY1" fmla="*/ 4439655 h 5053595"/>
              <a:gd name="connsiteX2" fmla="*/ 617 w 4076494"/>
              <a:gd name="connsiteY2" fmla="*/ 1267453 h 5053595"/>
              <a:gd name="connsiteX3" fmla="*/ 449999 w 4076494"/>
              <a:gd name="connsiteY3" fmla="*/ 0 h 5053595"/>
              <a:gd name="connsiteX4" fmla="*/ 2717091 w 4076494"/>
              <a:gd name="connsiteY4" fmla="*/ 54526 h 5053595"/>
              <a:gd name="connsiteX5" fmla="*/ 1859497 w 4076494"/>
              <a:gd name="connsiteY5" fmla="*/ 1504709 h 5053595"/>
              <a:gd name="connsiteX6" fmla="*/ 2440767 w 4076494"/>
              <a:gd name="connsiteY6" fmla="*/ 2871081 h 5053595"/>
              <a:gd name="connsiteX7" fmla="*/ 4072324 w 4076494"/>
              <a:gd name="connsiteY7" fmla="*/ 2829302 h 5053595"/>
              <a:gd name="connsiteX8" fmla="*/ 4076494 w 4076494"/>
              <a:gd name="connsiteY8" fmla="*/ 4911878 h 5053595"/>
              <a:gd name="connsiteX0" fmla="*/ 4081231 w 4081231"/>
              <a:gd name="connsiteY0" fmla="*/ 4911878 h 5053595"/>
              <a:gd name="connsiteX1" fmla="*/ 1418801 w 4081231"/>
              <a:gd name="connsiteY1" fmla="*/ 4439655 h 5053595"/>
              <a:gd name="connsiteX2" fmla="*/ 5354 w 4081231"/>
              <a:gd name="connsiteY2" fmla="*/ 1267453 h 5053595"/>
              <a:gd name="connsiteX3" fmla="*/ 454736 w 4081231"/>
              <a:gd name="connsiteY3" fmla="*/ 0 h 5053595"/>
              <a:gd name="connsiteX4" fmla="*/ 2721828 w 4081231"/>
              <a:gd name="connsiteY4" fmla="*/ 54526 h 5053595"/>
              <a:gd name="connsiteX5" fmla="*/ 1864234 w 4081231"/>
              <a:gd name="connsiteY5" fmla="*/ 1504709 h 5053595"/>
              <a:gd name="connsiteX6" fmla="*/ 2445504 w 4081231"/>
              <a:gd name="connsiteY6" fmla="*/ 2871081 h 5053595"/>
              <a:gd name="connsiteX7" fmla="*/ 4077061 w 4081231"/>
              <a:gd name="connsiteY7" fmla="*/ 2829302 h 5053595"/>
              <a:gd name="connsiteX8" fmla="*/ 4081231 w 4081231"/>
              <a:gd name="connsiteY8" fmla="*/ 4911878 h 5053595"/>
              <a:gd name="connsiteX0" fmla="*/ 4081634 w 4081634"/>
              <a:gd name="connsiteY0" fmla="*/ 4911878 h 5036544"/>
              <a:gd name="connsiteX1" fmla="*/ 1419204 w 4081634"/>
              <a:gd name="connsiteY1" fmla="*/ 4439655 h 5036544"/>
              <a:gd name="connsiteX2" fmla="*/ 5757 w 4081634"/>
              <a:gd name="connsiteY2" fmla="*/ 1267453 h 5036544"/>
              <a:gd name="connsiteX3" fmla="*/ 455139 w 4081634"/>
              <a:gd name="connsiteY3" fmla="*/ 0 h 5036544"/>
              <a:gd name="connsiteX4" fmla="*/ 2722231 w 4081634"/>
              <a:gd name="connsiteY4" fmla="*/ 54526 h 5036544"/>
              <a:gd name="connsiteX5" fmla="*/ 1864637 w 4081634"/>
              <a:gd name="connsiteY5" fmla="*/ 1504709 h 5036544"/>
              <a:gd name="connsiteX6" fmla="*/ 2445907 w 4081634"/>
              <a:gd name="connsiteY6" fmla="*/ 2871081 h 5036544"/>
              <a:gd name="connsiteX7" fmla="*/ 4077464 w 4081634"/>
              <a:gd name="connsiteY7" fmla="*/ 2829302 h 5036544"/>
              <a:gd name="connsiteX8" fmla="*/ 4081634 w 4081634"/>
              <a:gd name="connsiteY8" fmla="*/ 4911878 h 5036544"/>
              <a:gd name="connsiteX0" fmla="*/ 4091934 w 4091934"/>
              <a:gd name="connsiteY0" fmla="*/ 4911878 h 5045802"/>
              <a:gd name="connsiteX1" fmla="*/ 1429504 w 4091934"/>
              <a:gd name="connsiteY1" fmla="*/ 4439655 h 5045802"/>
              <a:gd name="connsiteX2" fmla="*/ 5300 w 4091934"/>
              <a:gd name="connsiteY2" fmla="*/ 1493363 h 5045802"/>
              <a:gd name="connsiteX3" fmla="*/ 465439 w 4091934"/>
              <a:gd name="connsiteY3" fmla="*/ 0 h 5045802"/>
              <a:gd name="connsiteX4" fmla="*/ 2732531 w 4091934"/>
              <a:gd name="connsiteY4" fmla="*/ 54526 h 5045802"/>
              <a:gd name="connsiteX5" fmla="*/ 1874937 w 4091934"/>
              <a:gd name="connsiteY5" fmla="*/ 1504709 h 5045802"/>
              <a:gd name="connsiteX6" fmla="*/ 2456207 w 4091934"/>
              <a:gd name="connsiteY6" fmla="*/ 2871081 h 5045802"/>
              <a:gd name="connsiteX7" fmla="*/ 4087764 w 4091934"/>
              <a:gd name="connsiteY7" fmla="*/ 2829302 h 5045802"/>
              <a:gd name="connsiteX8" fmla="*/ 4091934 w 4091934"/>
              <a:gd name="connsiteY8" fmla="*/ 4911878 h 5045802"/>
              <a:gd name="connsiteX0" fmla="*/ 4089572 w 4089572"/>
              <a:gd name="connsiteY0" fmla="*/ 4911878 h 5045802"/>
              <a:gd name="connsiteX1" fmla="*/ 1427142 w 4089572"/>
              <a:gd name="connsiteY1" fmla="*/ 4439655 h 5045802"/>
              <a:gd name="connsiteX2" fmla="*/ 2938 w 4089572"/>
              <a:gd name="connsiteY2" fmla="*/ 1493363 h 5045802"/>
              <a:gd name="connsiteX3" fmla="*/ 463077 w 4089572"/>
              <a:gd name="connsiteY3" fmla="*/ 0 h 5045802"/>
              <a:gd name="connsiteX4" fmla="*/ 2730169 w 4089572"/>
              <a:gd name="connsiteY4" fmla="*/ 54526 h 5045802"/>
              <a:gd name="connsiteX5" fmla="*/ 1872575 w 4089572"/>
              <a:gd name="connsiteY5" fmla="*/ 1504709 h 5045802"/>
              <a:gd name="connsiteX6" fmla="*/ 2453845 w 4089572"/>
              <a:gd name="connsiteY6" fmla="*/ 2871081 h 5045802"/>
              <a:gd name="connsiteX7" fmla="*/ 4085402 w 4089572"/>
              <a:gd name="connsiteY7" fmla="*/ 2829302 h 5045802"/>
              <a:gd name="connsiteX8" fmla="*/ 4089572 w 4089572"/>
              <a:gd name="connsiteY8" fmla="*/ 4911878 h 5045802"/>
              <a:gd name="connsiteX0" fmla="*/ 4090679 w 4090679"/>
              <a:gd name="connsiteY0" fmla="*/ 4911878 h 5045802"/>
              <a:gd name="connsiteX1" fmla="*/ 1428249 w 4090679"/>
              <a:gd name="connsiteY1" fmla="*/ 4439655 h 5045802"/>
              <a:gd name="connsiteX2" fmla="*/ 4045 w 4090679"/>
              <a:gd name="connsiteY2" fmla="*/ 1493363 h 5045802"/>
              <a:gd name="connsiteX3" fmla="*/ 464184 w 4090679"/>
              <a:gd name="connsiteY3" fmla="*/ 0 h 5045802"/>
              <a:gd name="connsiteX4" fmla="*/ 2731276 w 4090679"/>
              <a:gd name="connsiteY4" fmla="*/ 54526 h 5045802"/>
              <a:gd name="connsiteX5" fmla="*/ 1873682 w 4090679"/>
              <a:gd name="connsiteY5" fmla="*/ 1504709 h 5045802"/>
              <a:gd name="connsiteX6" fmla="*/ 2454952 w 4090679"/>
              <a:gd name="connsiteY6" fmla="*/ 2871081 h 5045802"/>
              <a:gd name="connsiteX7" fmla="*/ 4086509 w 4090679"/>
              <a:gd name="connsiteY7" fmla="*/ 2829302 h 5045802"/>
              <a:gd name="connsiteX8" fmla="*/ 4090679 w 4090679"/>
              <a:gd name="connsiteY8" fmla="*/ 4911878 h 5045802"/>
              <a:gd name="connsiteX0" fmla="*/ 4090939 w 4090939"/>
              <a:gd name="connsiteY0" fmla="*/ 4911878 h 5040787"/>
              <a:gd name="connsiteX1" fmla="*/ 1428509 w 4090939"/>
              <a:gd name="connsiteY1" fmla="*/ 4439655 h 5040787"/>
              <a:gd name="connsiteX2" fmla="*/ 4305 w 4090939"/>
              <a:gd name="connsiteY2" fmla="*/ 1493363 h 5040787"/>
              <a:gd name="connsiteX3" fmla="*/ 464444 w 4090939"/>
              <a:gd name="connsiteY3" fmla="*/ 0 h 5040787"/>
              <a:gd name="connsiteX4" fmla="*/ 2731536 w 4090939"/>
              <a:gd name="connsiteY4" fmla="*/ 54526 h 5040787"/>
              <a:gd name="connsiteX5" fmla="*/ 1873942 w 4090939"/>
              <a:gd name="connsiteY5" fmla="*/ 1504709 h 5040787"/>
              <a:gd name="connsiteX6" fmla="*/ 2455212 w 4090939"/>
              <a:gd name="connsiteY6" fmla="*/ 2871081 h 5040787"/>
              <a:gd name="connsiteX7" fmla="*/ 4086769 w 4090939"/>
              <a:gd name="connsiteY7" fmla="*/ 2829302 h 5040787"/>
              <a:gd name="connsiteX8" fmla="*/ 4090939 w 4090939"/>
              <a:gd name="connsiteY8" fmla="*/ 4911878 h 5040787"/>
              <a:gd name="connsiteX0" fmla="*/ 4090939 w 4090939"/>
              <a:gd name="connsiteY0" fmla="*/ 4911878 h 5036040"/>
              <a:gd name="connsiteX1" fmla="*/ 1428509 w 4090939"/>
              <a:gd name="connsiteY1" fmla="*/ 4439655 h 5036040"/>
              <a:gd name="connsiteX2" fmla="*/ 4305 w 4090939"/>
              <a:gd name="connsiteY2" fmla="*/ 1493363 h 5036040"/>
              <a:gd name="connsiteX3" fmla="*/ 464444 w 4090939"/>
              <a:gd name="connsiteY3" fmla="*/ 0 h 5036040"/>
              <a:gd name="connsiteX4" fmla="*/ 2731536 w 4090939"/>
              <a:gd name="connsiteY4" fmla="*/ 54526 h 5036040"/>
              <a:gd name="connsiteX5" fmla="*/ 1873942 w 4090939"/>
              <a:gd name="connsiteY5" fmla="*/ 1504709 h 5036040"/>
              <a:gd name="connsiteX6" fmla="*/ 2455212 w 4090939"/>
              <a:gd name="connsiteY6" fmla="*/ 2871081 h 5036040"/>
              <a:gd name="connsiteX7" fmla="*/ 4086769 w 4090939"/>
              <a:gd name="connsiteY7" fmla="*/ 2829302 h 5036040"/>
              <a:gd name="connsiteX8" fmla="*/ 4090939 w 4090939"/>
              <a:gd name="connsiteY8" fmla="*/ 4911878 h 5036040"/>
              <a:gd name="connsiteX0" fmla="*/ 4090165 w 4090165"/>
              <a:gd name="connsiteY0" fmla="*/ 4911878 h 5033058"/>
              <a:gd name="connsiteX1" fmla="*/ 1427735 w 4090165"/>
              <a:gd name="connsiteY1" fmla="*/ 4439655 h 5033058"/>
              <a:gd name="connsiteX2" fmla="*/ 3531 w 4090165"/>
              <a:gd name="connsiteY2" fmla="*/ 1493363 h 5033058"/>
              <a:gd name="connsiteX3" fmla="*/ 463670 w 4090165"/>
              <a:gd name="connsiteY3" fmla="*/ 0 h 5033058"/>
              <a:gd name="connsiteX4" fmla="*/ 2730762 w 4090165"/>
              <a:gd name="connsiteY4" fmla="*/ 54526 h 5033058"/>
              <a:gd name="connsiteX5" fmla="*/ 1873168 w 4090165"/>
              <a:gd name="connsiteY5" fmla="*/ 1504709 h 5033058"/>
              <a:gd name="connsiteX6" fmla="*/ 2454438 w 4090165"/>
              <a:gd name="connsiteY6" fmla="*/ 2871081 h 5033058"/>
              <a:gd name="connsiteX7" fmla="*/ 4085995 w 4090165"/>
              <a:gd name="connsiteY7" fmla="*/ 2829302 h 5033058"/>
              <a:gd name="connsiteX8" fmla="*/ 4090165 w 4090165"/>
              <a:gd name="connsiteY8" fmla="*/ 4911878 h 5033058"/>
              <a:gd name="connsiteX0" fmla="*/ 4090165 w 4090165"/>
              <a:gd name="connsiteY0" fmla="*/ 4911878 h 5033058"/>
              <a:gd name="connsiteX1" fmla="*/ 1427735 w 4090165"/>
              <a:gd name="connsiteY1" fmla="*/ 4439655 h 5033058"/>
              <a:gd name="connsiteX2" fmla="*/ 3531 w 4090165"/>
              <a:gd name="connsiteY2" fmla="*/ 1493363 h 5033058"/>
              <a:gd name="connsiteX3" fmla="*/ 463670 w 4090165"/>
              <a:gd name="connsiteY3" fmla="*/ 0 h 5033058"/>
              <a:gd name="connsiteX4" fmla="*/ 2730762 w 4090165"/>
              <a:gd name="connsiteY4" fmla="*/ 54526 h 5033058"/>
              <a:gd name="connsiteX5" fmla="*/ 1808622 w 4090165"/>
              <a:gd name="connsiteY5" fmla="*/ 1504709 h 5033058"/>
              <a:gd name="connsiteX6" fmla="*/ 2454438 w 4090165"/>
              <a:gd name="connsiteY6" fmla="*/ 2871081 h 5033058"/>
              <a:gd name="connsiteX7" fmla="*/ 4085995 w 4090165"/>
              <a:gd name="connsiteY7" fmla="*/ 2829302 h 5033058"/>
              <a:gd name="connsiteX8" fmla="*/ 4090165 w 4090165"/>
              <a:gd name="connsiteY8" fmla="*/ 4911878 h 5033058"/>
              <a:gd name="connsiteX0" fmla="*/ 4090165 w 4090165"/>
              <a:gd name="connsiteY0" fmla="*/ 4911878 h 5033058"/>
              <a:gd name="connsiteX1" fmla="*/ 1427735 w 4090165"/>
              <a:gd name="connsiteY1" fmla="*/ 4439655 h 5033058"/>
              <a:gd name="connsiteX2" fmla="*/ 3531 w 4090165"/>
              <a:gd name="connsiteY2" fmla="*/ 1493363 h 5033058"/>
              <a:gd name="connsiteX3" fmla="*/ 463670 w 4090165"/>
              <a:gd name="connsiteY3" fmla="*/ 0 h 5033058"/>
              <a:gd name="connsiteX4" fmla="*/ 2730762 w 4090165"/>
              <a:gd name="connsiteY4" fmla="*/ 54526 h 5033058"/>
              <a:gd name="connsiteX5" fmla="*/ 1808622 w 4090165"/>
              <a:gd name="connsiteY5" fmla="*/ 1504709 h 5033058"/>
              <a:gd name="connsiteX6" fmla="*/ 2454438 w 4090165"/>
              <a:gd name="connsiteY6" fmla="*/ 2871081 h 5033058"/>
              <a:gd name="connsiteX7" fmla="*/ 4085995 w 4090165"/>
              <a:gd name="connsiteY7" fmla="*/ 3065970 h 5033058"/>
              <a:gd name="connsiteX8" fmla="*/ 4090165 w 4090165"/>
              <a:gd name="connsiteY8" fmla="*/ 4911878 h 5033058"/>
              <a:gd name="connsiteX0" fmla="*/ 4079913 w 4087894"/>
              <a:gd name="connsiteY0" fmla="*/ 4911878 h 5041037"/>
              <a:gd name="connsiteX1" fmla="*/ 1428241 w 4087894"/>
              <a:gd name="connsiteY1" fmla="*/ 4439655 h 5041037"/>
              <a:gd name="connsiteX2" fmla="*/ 4037 w 4087894"/>
              <a:gd name="connsiteY2" fmla="*/ 1493363 h 5041037"/>
              <a:gd name="connsiteX3" fmla="*/ 464176 w 4087894"/>
              <a:gd name="connsiteY3" fmla="*/ 0 h 5041037"/>
              <a:gd name="connsiteX4" fmla="*/ 2731268 w 4087894"/>
              <a:gd name="connsiteY4" fmla="*/ 54526 h 5041037"/>
              <a:gd name="connsiteX5" fmla="*/ 1809128 w 4087894"/>
              <a:gd name="connsiteY5" fmla="*/ 1504709 h 5041037"/>
              <a:gd name="connsiteX6" fmla="*/ 2454944 w 4087894"/>
              <a:gd name="connsiteY6" fmla="*/ 2871081 h 5041037"/>
              <a:gd name="connsiteX7" fmla="*/ 4086501 w 4087894"/>
              <a:gd name="connsiteY7" fmla="*/ 3065970 h 5041037"/>
              <a:gd name="connsiteX8" fmla="*/ 4079913 w 4087894"/>
              <a:gd name="connsiteY8" fmla="*/ 4911878 h 5041037"/>
              <a:gd name="connsiteX0" fmla="*/ 4079913 w 4087894"/>
              <a:gd name="connsiteY0" fmla="*/ 4911878 h 5041037"/>
              <a:gd name="connsiteX1" fmla="*/ 1428241 w 4087894"/>
              <a:gd name="connsiteY1" fmla="*/ 4439655 h 5041037"/>
              <a:gd name="connsiteX2" fmla="*/ 4037 w 4087894"/>
              <a:gd name="connsiteY2" fmla="*/ 1493363 h 5041037"/>
              <a:gd name="connsiteX3" fmla="*/ 464176 w 4087894"/>
              <a:gd name="connsiteY3" fmla="*/ 0 h 5041037"/>
              <a:gd name="connsiteX4" fmla="*/ 2752783 w 4087894"/>
              <a:gd name="connsiteY4" fmla="*/ 22253 h 5041037"/>
              <a:gd name="connsiteX5" fmla="*/ 1809128 w 4087894"/>
              <a:gd name="connsiteY5" fmla="*/ 1504709 h 5041037"/>
              <a:gd name="connsiteX6" fmla="*/ 2454944 w 4087894"/>
              <a:gd name="connsiteY6" fmla="*/ 2871081 h 5041037"/>
              <a:gd name="connsiteX7" fmla="*/ 4086501 w 4087894"/>
              <a:gd name="connsiteY7" fmla="*/ 3065970 h 5041037"/>
              <a:gd name="connsiteX8" fmla="*/ 4079913 w 4087894"/>
              <a:gd name="connsiteY8" fmla="*/ 4911878 h 5041037"/>
              <a:gd name="connsiteX0" fmla="*/ 4079913 w 4087894"/>
              <a:gd name="connsiteY0" fmla="*/ 4911878 h 5041037"/>
              <a:gd name="connsiteX1" fmla="*/ 1428241 w 4087894"/>
              <a:gd name="connsiteY1" fmla="*/ 4439655 h 5041037"/>
              <a:gd name="connsiteX2" fmla="*/ 4037 w 4087894"/>
              <a:gd name="connsiteY2" fmla="*/ 1493363 h 5041037"/>
              <a:gd name="connsiteX3" fmla="*/ 464176 w 4087894"/>
              <a:gd name="connsiteY3" fmla="*/ 0 h 5041037"/>
              <a:gd name="connsiteX4" fmla="*/ 2752783 w 4087894"/>
              <a:gd name="connsiteY4" fmla="*/ 22253 h 5041037"/>
              <a:gd name="connsiteX5" fmla="*/ 1809128 w 4087894"/>
              <a:gd name="connsiteY5" fmla="*/ 1504709 h 5041037"/>
              <a:gd name="connsiteX6" fmla="*/ 2454944 w 4087894"/>
              <a:gd name="connsiteY6" fmla="*/ 2871081 h 5041037"/>
              <a:gd name="connsiteX7" fmla="*/ 4086501 w 4087894"/>
              <a:gd name="connsiteY7" fmla="*/ 3065970 h 5041037"/>
              <a:gd name="connsiteX8" fmla="*/ 4079913 w 4087894"/>
              <a:gd name="connsiteY8" fmla="*/ 4911878 h 5041037"/>
              <a:gd name="connsiteX0" fmla="*/ 4079913 w 4087894"/>
              <a:gd name="connsiteY0" fmla="*/ 4911878 h 5041037"/>
              <a:gd name="connsiteX1" fmla="*/ 1428241 w 4087894"/>
              <a:gd name="connsiteY1" fmla="*/ 4439655 h 5041037"/>
              <a:gd name="connsiteX2" fmla="*/ 4037 w 4087894"/>
              <a:gd name="connsiteY2" fmla="*/ 1493363 h 5041037"/>
              <a:gd name="connsiteX3" fmla="*/ 464176 w 4087894"/>
              <a:gd name="connsiteY3" fmla="*/ 0 h 5041037"/>
              <a:gd name="connsiteX4" fmla="*/ 2752783 w 4087894"/>
              <a:gd name="connsiteY4" fmla="*/ 22253 h 5041037"/>
              <a:gd name="connsiteX5" fmla="*/ 1809128 w 4087894"/>
              <a:gd name="connsiteY5" fmla="*/ 1504709 h 5041037"/>
              <a:gd name="connsiteX6" fmla="*/ 2454944 w 4087894"/>
              <a:gd name="connsiteY6" fmla="*/ 2871081 h 5041037"/>
              <a:gd name="connsiteX7" fmla="*/ 4086501 w 4087894"/>
              <a:gd name="connsiteY7" fmla="*/ 3065970 h 5041037"/>
              <a:gd name="connsiteX8" fmla="*/ 4079913 w 4087894"/>
              <a:gd name="connsiteY8" fmla="*/ 4911878 h 5041037"/>
              <a:gd name="connsiteX0" fmla="*/ 4080064 w 4088045"/>
              <a:gd name="connsiteY0" fmla="*/ 4911878 h 5034215"/>
              <a:gd name="connsiteX1" fmla="*/ 1428392 w 4088045"/>
              <a:gd name="connsiteY1" fmla="*/ 4439655 h 5034215"/>
              <a:gd name="connsiteX2" fmla="*/ 4188 w 4088045"/>
              <a:gd name="connsiteY2" fmla="*/ 1493363 h 5034215"/>
              <a:gd name="connsiteX3" fmla="*/ 464327 w 4088045"/>
              <a:gd name="connsiteY3" fmla="*/ 0 h 5034215"/>
              <a:gd name="connsiteX4" fmla="*/ 2752934 w 4088045"/>
              <a:gd name="connsiteY4" fmla="*/ 22253 h 5034215"/>
              <a:gd name="connsiteX5" fmla="*/ 1809279 w 4088045"/>
              <a:gd name="connsiteY5" fmla="*/ 1504709 h 5034215"/>
              <a:gd name="connsiteX6" fmla="*/ 2455095 w 4088045"/>
              <a:gd name="connsiteY6" fmla="*/ 2871081 h 5034215"/>
              <a:gd name="connsiteX7" fmla="*/ 4086652 w 4088045"/>
              <a:gd name="connsiteY7" fmla="*/ 3065970 h 5034215"/>
              <a:gd name="connsiteX8" fmla="*/ 4080064 w 4088045"/>
              <a:gd name="connsiteY8" fmla="*/ 4911878 h 503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045" h="5034215">
                <a:moveTo>
                  <a:pt x="4080064" y="4911878"/>
                </a:moveTo>
                <a:cubicBezTo>
                  <a:pt x="3127977" y="5191539"/>
                  <a:pt x="2135870" y="4974031"/>
                  <a:pt x="1428392" y="4439655"/>
                </a:cubicBezTo>
                <a:cubicBezTo>
                  <a:pt x="716806" y="3902176"/>
                  <a:pt x="-64175" y="2992404"/>
                  <a:pt x="4188" y="1493363"/>
                </a:cubicBezTo>
                <a:cubicBezTo>
                  <a:pt x="19773" y="1151618"/>
                  <a:pt x="80415" y="661597"/>
                  <a:pt x="464327" y="0"/>
                </a:cubicBezTo>
                <a:lnTo>
                  <a:pt x="2752934" y="22253"/>
                </a:lnTo>
                <a:cubicBezTo>
                  <a:pt x="2252576" y="207056"/>
                  <a:pt x="1815888" y="1029904"/>
                  <a:pt x="1809279" y="1504709"/>
                </a:cubicBezTo>
                <a:cubicBezTo>
                  <a:pt x="1802635" y="1982056"/>
                  <a:pt x="2036589" y="2564894"/>
                  <a:pt x="2455095" y="2871081"/>
                </a:cubicBezTo>
                <a:cubicBezTo>
                  <a:pt x="2907503" y="3202071"/>
                  <a:pt x="3621526" y="3376633"/>
                  <a:pt x="4086652" y="3065970"/>
                </a:cubicBezTo>
                <a:cubicBezTo>
                  <a:pt x="4095214" y="3645414"/>
                  <a:pt x="4060745" y="4321676"/>
                  <a:pt x="4080064" y="4911878"/>
                </a:cubicBezTo>
                <a:close/>
              </a:path>
            </a:pathLst>
          </a:custGeom>
          <a:gradFill flip="none" rotWithShape="1">
            <a:gsLst>
              <a:gs pos="0">
                <a:schemeClr val="bg1">
                  <a:lumMod val="75000"/>
                  <a:lumOff val="25000"/>
                </a:schemeClr>
              </a:gs>
              <a:gs pos="50000">
                <a:schemeClr val="bg1">
                  <a:lumMod val="75000"/>
                  <a:lumOff val="25000"/>
                  <a:alpha val="50000"/>
                </a:schemeClr>
              </a:gs>
              <a:gs pos="100000">
                <a:schemeClr val="bg1">
                  <a:lumMod val="75000"/>
                  <a:lumOff val="25000"/>
                  <a:alpha val="25000"/>
                </a:schemeClr>
              </a:gs>
            </a:gsLst>
            <a:lin ang="8100000" scaled="1"/>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a typeface="ＭＳ Ｐゴシック" charset="-128"/>
            </a:endParaRPr>
          </a:p>
        </p:txBody>
      </p:sp>
      <p:sp>
        <p:nvSpPr>
          <p:cNvPr id="9220" name="Title 1"/>
          <p:cNvSpPr>
            <a:spLocks noGrp="1"/>
          </p:cNvSpPr>
          <p:nvPr>
            <p:ph type="title"/>
          </p:nvPr>
        </p:nvSpPr>
        <p:spPr/>
        <p:txBody>
          <a:bodyPr/>
          <a:lstStyle/>
          <a:p>
            <a:pPr eaLnBrk="1" hangingPunct="1"/>
            <a:r>
              <a:rPr lang="en-US" sz="2400" smtClean="0">
                <a:latin typeface="Helvetica" pitchFamily="34" charset="0"/>
                <a:ea typeface="ＭＳ Ｐゴシック" pitchFamily="34" charset="-128"/>
              </a:rPr>
              <a:t>America’s Human Spaceflight Architecture</a:t>
            </a:r>
          </a:p>
        </p:txBody>
      </p:sp>
      <p:pic>
        <p:nvPicPr>
          <p:cNvPr id="9221" name="Picture 9" descr="Asteroi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72457">
            <a:off x="6934200" y="2347913"/>
            <a:ext cx="5159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oup 4"/>
          <p:cNvGrpSpPr>
            <a:grpSpLocks/>
          </p:cNvGrpSpPr>
          <p:nvPr/>
        </p:nvGrpSpPr>
        <p:grpSpPr bwMode="auto">
          <a:xfrm>
            <a:off x="7566025" y="1181100"/>
            <a:ext cx="803275" cy="833438"/>
            <a:chOff x="6745527" y="1697371"/>
            <a:chExt cx="640080" cy="640080"/>
          </a:xfrm>
        </p:grpSpPr>
        <p:pic>
          <p:nvPicPr>
            <p:cNvPr id="9233" name="Picture 10" descr="Ma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7429954">
              <a:off x="6782897" y="1736557"/>
              <a:ext cx="565340" cy="56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rot="20891842">
              <a:off x="6745527" y="1697371"/>
              <a:ext cx="640080" cy="640080"/>
            </a:xfrm>
            <a:prstGeom prst="ellipse">
              <a:avLst/>
            </a:prstGeom>
            <a:gradFill flip="none" rotWithShape="1">
              <a:gsLst>
                <a:gs pos="0">
                  <a:schemeClr val="bg1">
                    <a:lumMod val="0"/>
                  </a:schemeClr>
                </a:gs>
                <a:gs pos="100000">
                  <a:schemeClr val="bg1">
                    <a:alpha val="0"/>
                    <a:lumMod val="0"/>
                  </a:schemeClr>
                </a:gs>
              </a:gsLst>
              <a:lin ang="10800000" scaled="1"/>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ndParaRPr>
            </a:p>
          </p:txBody>
        </p:sp>
      </p:grpSp>
      <p:grpSp>
        <p:nvGrpSpPr>
          <p:cNvPr id="9223" name="Group 5"/>
          <p:cNvGrpSpPr>
            <a:grpSpLocks/>
          </p:cNvGrpSpPr>
          <p:nvPr/>
        </p:nvGrpSpPr>
        <p:grpSpPr bwMode="auto">
          <a:xfrm>
            <a:off x="5716588" y="2465388"/>
            <a:ext cx="574675" cy="595312"/>
            <a:chOff x="6428708" y="3242679"/>
            <a:chExt cx="640080" cy="640080"/>
          </a:xfrm>
        </p:grpSpPr>
        <p:pic>
          <p:nvPicPr>
            <p:cNvPr id="9231" name="Picture 17" descr="http://i.space.com/images/i/5980/i02/moon-watching-night-100916-02.jpg?1294154541"/>
            <p:cNvPicPr>
              <a:picLocks noChangeAspect="1" noChangeArrowheads="1"/>
            </p:cNvPicPr>
            <p:nvPr/>
          </p:nvPicPr>
          <p:blipFill>
            <a:blip r:embed="rId6">
              <a:extLst>
                <a:ext uri="{28A0092B-C50C-407E-A947-70E740481C1C}">
                  <a14:useLocalDpi xmlns:a14="http://schemas.microsoft.com/office/drawing/2010/main" val="0"/>
                </a:ext>
              </a:extLst>
            </a:blip>
            <a:srcRect l="25172" t="16154" r="23523" b="14703"/>
            <a:stretch>
              <a:fillRect/>
            </a:stretch>
          </p:blipFill>
          <p:spPr bwMode="auto">
            <a:xfrm>
              <a:off x="6431930" y="3242679"/>
              <a:ext cx="633637"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p:nvSpPr>
          <p:spPr bwMode="auto">
            <a:xfrm rot="20989504">
              <a:off x="6428708" y="3242679"/>
              <a:ext cx="640080" cy="640080"/>
            </a:xfrm>
            <a:prstGeom prst="ellipse">
              <a:avLst/>
            </a:prstGeom>
            <a:gradFill flip="none" rotWithShape="1">
              <a:gsLst>
                <a:gs pos="0">
                  <a:schemeClr val="bg1">
                    <a:lumMod val="0"/>
                  </a:schemeClr>
                </a:gs>
                <a:gs pos="61000">
                  <a:schemeClr val="bg1">
                    <a:alpha val="0"/>
                    <a:lumMod val="0"/>
                  </a:schemeClr>
                </a:gs>
              </a:gsLst>
              <a:lin ang="9600000" scaled="0"/>
              <a:tileRect/>
            </a:gradFill>
            <a:ln w="9525" cap="flat" cmpd="sng" algn="ctr">
              <a:noFill/>
              <a:prstDash val="solid"/>
              <a:round/>
              <a:headEnd type="none" w="med" len="med"/>
              <a:tailEnd type="none" w="med" len="med"/>
            </a:ln>
            <a:effectLst/>
          </p:spPr>
          <p:txBody>
            <a:bodyPr/>
            <a:lstStyle/>
            <a:p>
              <a:pPr>
                <a:defRPr/>
              </a:pPr>
              <a:endParaRPr lang="en-US" sz="900">
                <a:latin typeface="55 Helvetica Roman" pitchFamily="1" charset="0"/>
              </a:endParaRPr>
            </a:p>
          </p:txBody>
        </p:sp>
      </p:grpSp>
      <p:sp>
        <p:nvSpPr>
          <p:cNvPr id="9224" name="Content Placeholder 9"/>
          <p:cNvSpPr txBox="1">
            <a:spLocks/>
          </p:cNvSpPr>
          <p:nvPr/>
        </p:nvSpPr>
        <p:spPr bwMode="auto">
          <a:xfrm>
            <a:off x="4651375" y="4373563"/>
            <a:ext cx="3554413"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800">
                <a:solidFill>
                  <a:srgbClr val="666666"/>
                </a:solidFill>
                <a:latin typeface="Arial" pitchFamily="34" charset="0"/>
                <a:ea typeface="ＭＳ Ｐゴシック" pitchFamily="34" charset="-128"/>
              </a:defRPr>
            </a:lvl1pPr>
            <a:lvl2pPr marL="742950" indent="-285750">
              <a:defRPr sz="800">
                <a:solidFill>
                  <a:srgbClr val="666666"/>
                </a:solidFill>
                <a:latin typeface="Arial" pitchFamily="34" charset="0"/>
                <a:ea typeface="ＭＳ Ｐゴシック" pitchFamily="34" charset="-128"/>
              </a:defRPr>
            </a:lvl2pPr>
            <a:lvl3pPr marL="1143000" indent="-228600">
              <a:defRPr sz="800">
                <a:solidFill>
                  <a:srgbClr val="666666"/>
                </a:solidFill>
                <a:latin typeface="Arial" pitchFamily="34" charset="0"/>
                <a:ea typeface="ＭＳ Ｐゴシック" pitchFamily="34" charset="-128"/>
              </a:defRPr>
            </a:lvl3pPr>
            <a:lvl4pPr marL="1600200" indent="-228600">
              <a:defRPr sz="800">
                <a:solidFill>
                  <a:srgbClr val="666666"/>
                </a:solidFill>
                <a:latin typeface="Arial" pitchFamily="34" charset="0"/>
                <a:ea typeface="ＭＳ Ｐゴシック" pitchFamily="34" charset="-128"/>
              </a:defRPr>
            </a:lvl4pPr>
            <a:lvl5pPr marL="2057400" indent="-228600">
              <a:defRPr sz="800">
                <a:solidFill>
                  <a:srgbClr val="666666"/>
                </a:solidFill>
                <a:latin typeface="Arial" pitchFamily="34" charset="0"/>
                <a:ea typeface="ＭＳ Ｐゴシック" pitchFamily="34" charset="-128"/>
              </a:defRPr>
            </a:lvl5pPr>
            <a:lvl6pPr marL="25146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6pPr>
            <a:lvl7pPr marL="29718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7pPr>
            <a:lvl8pPr marL="34290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8pPr>
            <a:lvl9pPr marL="3886200" indent="-228600" eaLnBrk="0" fontAlgn="base" hangingPunct="0">
              <a:spcBef>
                <a:spcPct val="0"/>
              </a:spcBef>
              <a:spcAft>
                <a:spcPct val="0"/>
              </a:spcAft>
              <a:defRPr sz="800">
                <a:solidFill>
                  <a:srgbClr val="666666"/>
                </a:solidFill>
                <a:latin typeface="Arial" pitchFamily="34" charset="0"/>
                <a:ea typeface="ＭＳ Ｐゴシック" pitchFamily="34" charset="-128"/>
              </a:defRPr>
            </a:lvl9pPr>
          </a:lstStyle>
          <a:p>
            <a:pPr>
              <a:spcAft>
                <a:spcPts val="1200"/>
              </a:spcAft>
              <a:buClr>
                <a:srgbClr val="F68B00"/>
              </a:buClr>
              <a:buSzPct val="80000"/>
              <a:buFont typeface="Arial" pitchFamily="34" charset="0"/>
              <a:buNone/>
            </a:pPr>
            <a:r>
              <a:rPr lang="en-US" sz="2000" b="1">
                <a:solidFill>
                  <a:schemeClr val="accent2"/>
                </a:solidFill>
                <a:latin typeface="Arial Narrow" pitchFamily="34" charset="0"/>
              </a:rPr>
              <a:t>SLS for reaching new destinations beyond low Earth orbit</a:t>
            </a:r>
            <a:endParaRPr lang="en-US" sz="2200">
              <a:solidFill>
                <a:srgbClr val="EAEAEA"/>
              </a:solidFill>
            </a:endParaRPr>
          </a:p>
        </p:txBody>
      </p:sp>
      <p:sp>
        <p:nvSpPr>
          <p:cNvPr id="9225" name="Content Placeholder 9"/>
          <p:cNvSpPr>
            <a:spLocks noGrp="1"/>
          </p:cNvSpPr>
          <p:nvPr>
            <p:ph idx="1"/>
          </p:nvPr>
        </p:nvSpPr>
        <p:spPr>
          <a:xfrm>
            <a:off x="187325" y="2517775"/>
            <a:ext cx="2489200" cy="828675"/>
          </a:xfrm>
        </p:spPr>
        <p:txBody>
          <a:bodyPr/>
          <a:lstStyle/>
          <a:p>
            <a:pPr marL="0" indent="0">
              <a:spcAft>
                <a:spcPts val="1200"/>
              </a:spcAft>
              <a:buFont typeface="Arial" pitchFamily="34" charset="0"/>
              <a:buNone/>
            </a:pPr>
            <a:r>
              <a:rPr lang="en-US" sz="2000" b="1" smtClean="0">
                <a:solidFill>
                  <a:schemeClr val="accent2"/>
                </a:solidFill>
                <a:latin typeface="Arial Narrow" pitchFamily="34" charset="0"/>
                <a:ea typeface="ＭＳ Ｐゴシック" pitchFamily="34" charset="-128"/>
                <a:cs typeface="ＭＳ Ｐゴシック" pitchFamily="34" charset="-128"/>
              </a:rPr>
              <a:t>Commercial support for ISS in low Earth orbit</a:t>
            </a:r>
          </a:p>
        </p:txBody>
      </p:sp>
      <p:pic>
        <p:nvPicPr>
          <p:cNvPr id="9226" name="Picture 5" descr="SLS 105t.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63921">
            <a:off x="2566988" y="3940175"/>
            <a:ext cx="3059112"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4" descr="Yellow rocket.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12875" y="3729038"/>
            <a:ext cx="12271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8" descr="ISS.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36775" y="2960688"/>
            <a:ext cx="15033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6" descr="Earth.png"/>
          <p:cNvPicPr>
            <a:picLocks noChangeAspect="1"/>
          </p:cNvPicPr>
          <p:nvPr/>
        </p:nvPicPr>
        <p:blipFill>
          <a:blip r:embed="rId10">
            <a:extLst>
              <a:ext uri="{28A0092B-C50C-407E-A947-70E740481C1C}">
                <a14:useLocalDpi xmlns:a14="http://schemas.microsoft.com/office/drawing/2010/main" val="0"/>
              </a:ext>
            </a:extLst>
          </a:blip>
          <a:srcRect l="31026" r="-2" b="4251"/>
          <a:stretch>
            <a:fillRect/>
          </a:stretch>
        </p:blipFill>
        <p:spPr bwMode="auto">
          <a:xfrm>
            <a:off x="0" y="3649663"/>
            <a:ext cx="231775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Content Placeholder 10"/>
          <p:cNvSpPr>
            <a:spLocks noGrp="1"/>
          </p:cNvSpPr>
          <p:nvPr>
            <p:ph sz="quarter" idx="12"/>
          </p:nvPr>
        </p:nvSpPr>
        <p:spPr>
          <a:xfrm>
            <a:off x="1158875" y="5926138"/>
            <a:ext cx="7046913" cy="701675"/>
          </a:xfrm>
        </p:spPr>
        <p:txBody>
          <a:bodyPr/>
          <a:lstStyle/>
          <a:p>
            <a:r>
              <a:rPr lang="en-US" sz="2400" smtClean="0">
                <a:ea typeface="ＭＳ Ｐゴシック" pitchFamily="34" charset="-128"/>
              </a:rPr>
              <a:t>Ensuring our nation can send humans beyond Earth and into deep space. </a:t>
            </a:r>
          </a:p>
        </p:txBody>
      </p:sp>
    </p:spTree>
    <p:extLst>
      <p:ext uri="{BB962C8B-B14F-4D97-AF65-F5344CB8AC3E}">
        <p14:creationId xmlns:p14="http://schemas.microsoft.com/office/powerpoint/2010/main" val="26627287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shall_PPT_Theme">
  <a:themeElements>
    <a:clrScheme name="Marshall Theme Colors">
      <a:dk1>
        <a:sysClr val="windowText" lastClr="000000"/>
      </a:dk1>
      <a:lt1>
        <a:sysClr val="window" lastClr="FFFFFF"/>
      </a:lt1>
      <a:dk2>
        <a:srgbClr val="7F7F7F"/>
      </a:dk2>
      <a:lt2>
        <a:srgbClr val="FFF39D"/>
      </a:lt2>
      <a:accent1>
        <a:srgbClr val="003675"/>
      </a:accent1>
      <a:accent2>
        <a:srgbClr val="F0B037"/>
      </a:accent2>
      <a:accent3>
        <a:srgbClr val="007373"/>
      </a:accent3>
      <a:accent4>
        <a:srgbClr val="CD6534"/>
      </a:accent4>
      <a:accent5>
        <a:srgbClr val="BF2828"/>
      </a:accent5>
      <a:accent6>
        <a:srgbClr val="652B65"/>
      </a:accent6>
      <a:hlink>
        <a:srgbClr val="002060"/>
      </a:hlink>
      <a:folHlink>
        <a:srgbClr val="5C5C5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666666"/>
            </a:solidFill>
            <a:effectLst/>
            <a:latin typeface="55 Helvetica Roman" pitchFamily="1" charset="0"/>
          </a:defRPr>
        </a:defPPr>
      </a:lstStyle>
    </a:lnDef>
  </a:objectDefaults>
  <a:extraClrSchemeLst>
    <a:extraClrScheme>
      <a:clrScheme name="Blank Presentatio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3">
        <a:dk1>
          <a:srgbClr val="4D4D4D"/>
        </a:dk1>
        <a:lt1>
          <a:srgbClr val="FFFFD9"/>
        </a:lt1>
        <a:dk2>
          <a:srgbClr val="000000"/>
        </a:dk2>
        <a:lt2>
          <a:srgbClr val="7F7F7D"/>
        </a:lt2>
        <a:accent1>
          <a:srgbClr val="DEDACF"/>
        </a:accent1>
        <a:accent2>
          <a:srgbClr val="536D89"/>
        </a:accent2>
        <a:accent3>
          <a:srgbClr val="FFFFE9"/>
        </a:accent3>
        <a:accent4>
          <a:srgbClr val="404040"/>
        </a:accent4>
        <a:accent5>
          <a:srgbClr val="ECEAE4"/>
        </a:accent5>
        <a:accent6>
          <a:srgbClr val="4A627C"/>
        </a:accent6>
        <a:hlink>
          <a:srgbClr val="943C35"/>
        </a:hlink>
        <a:folHlink>
          <a:srgbClr val="63406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FF99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DEF6F1"/>
        </a:lt1>
        <a:dk2>
          <a:srgbClr val="000000"/>
        </a:dk2>
        <a:lt2>
          <a:srgbClr val="969696"/>
        </a:lt2>
        <a:accent1>
          <a:srgbClr val="E1EAED"/>
        </a:accent1>
        <a:accent2>
          <a:srgbClr val="8DC6FF"/>
        </a:accent2>
        <a:accent3>
          <a:srgbClr val="ECFAF7"/>
        </a:accent3>
        <a:accent4>
          <a:srgbClr val="000000"/>
        </a:accent4>
        <a:accent5>
          <a:srgbClr val="EEF3F4"/>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85B400"/>
        </a:folHlink>
      </a:clrScheme>
      <a:clrMap bg1="lt1" tx1="dk1" bg2="lt2" tx2="dk2" accent1="accent1" accent2="accent2" accent3="accent3" accent4="accent4" accent5="accent5" accent6="accent6" hlink="hlink" folHlink="folHlink"/>
    </a:extraClrScheme>
    <a:extraClrScheme>
      <a:clrScheme name="Blank Presentation 7">
        <a:dk1>
          <a:srgbClr val="666666"/>
        </a:dk1>
        <a:lt1>
          <a:srgbClr val="FFFFFF"/>
        </a:lt1>
        <a:dk2>
          <a:srgbClr val="000000"/>
        </a:dk2>
        <a:lt2>
          <a:srgbClr val="333333"/>
        </a:lt2>
        <a:accent1>
          <a:srgbClr val="D7DCC8"/>
        </a:accent1>
        <a:accent2>
          <a:srgbClr val="8DC6FF"/>
        </a:accent2>
        <a:accent3>
          <a:srgbClr val="FFFFFF"/>
        </a:accent3>
        <a:accent4>
          <a:srgbClr val="565656"/>
        </a:accent4>
        <a:accent5>
          <a:srgbClr val="E8EBE0"/>
        </a:accent5>
        <a:accent6>
          <a:srgbClr val="7FB3E7"/>
        </a:accent6>
        <a:hlink>
          <a:srgbClr val="0066CC"/>
        </a:hlink>
        <a:folHlink>
          <a:srgbClr val="FF9933"/>
        </a:folHlink>
      </a:clrScheme>
      <a:clrMap bg1="lt1" tx1="dk1" bg2="lt2" tx2="dk2" accent1="accent1" accent2="accent2" accent3="accent3" accent4="accent4" accent5="accent5" accent6="accent6" hlink="hlink" folHlink="folHlink"/>
    </a:extraClrScheme>
    <a:extraClrScheme>
      <a:clrScheme name="Blank Presentation 8">
        <a:dk1>
          <a:srgbClr val="58572B"/>
        </a:dk1>
        <a:lt1>
          <a:srgbClr val="FFFFFF"/>
        </a:lt1>
        <a:dk2>
          <a:srgbClr val="808000"/>
        </a:dk2>
        <a:lt2>
          <a:srgbClr val="333333"/>
        </a:lt2>
        <a:accent1>
          <a:srgbClr val="CCCC99"/>
        </a:accent1>
        <a:accent2>
          <a:srgbClr val="FFFFCC"/>
        </a:accent2>
        <a:accent3>
          <a:srgbClr val="FFFFFF"/>
        </a:accent3>
        <a:accent4>
          <a:srgbClr val="4A4923"/>
        </a:accent4>
        <a:accent5>
          <a:srgbClr val="E2E2CA"/>
        </a:accent5>
        <a:accent6>
          <a:srgbClr val="E7E7B9"/>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ank Presentation 9">
        <a:dk1>
          <a:srgbClr val="666633"/>
        </a:dk1>
        <a:lt1>
          <a:srgbClr val="008080"/>
        </a:lt1>
        <a:dk2>
          <a:srgbClr val="808000"/>
        </a:dk2>
        <a:lt2>
          <a:srgbClr val="005A58"/>
        </a:lt2>
        <a:accent1>
          <a:srgbClr val="B5C6B3"/>
        </a:accent1>
        <a:accent2>
          <a:srgbClr val="FFA962"/>
        </a:accent2>
        <a:accent3>
          <a:srgbClr val="AAC0C0"/>
        </a:accent3>
        <a:accent4>
          <a:srgbClr val="56562A"/>
        </a:accent4>
        <a:accent5>
          <a:srgbClr val="D7DFD6"/>
        </a:accent5>
        <a:accent6>
          <a:srgbClr val="E79958"/>
        </a:accent6>
        <a:hlink>
          <a:srgbClr val="FFEFCE"/>
        </a:hlink>
        <a:folHlink>
          <a:srgbClr val="A74101"/>
        </a:folHlink>
      </a:clrScheme>
      <a:clrMap bg1="lt1" tx1="dk1" bg2="lt2" tx2="dk2" accent1="accent1" accent2="accent2" accent3="accent3" accent4="accent4" accent5="accent5" accent6="accent6" hlink="hlink" folHlink="folHlink"/>
    </a:extraClrScheme>
    <a:extraClrScheme>
      <a:clrScheme name="Blank Presentation 10">
        <a:dk1>
          <a:srgbClr val="003366"/>
        </a:dk1>
        <a:lt1>
          <a:srgbClr val="A28E73"/>
        </a:lt1>
        <a:dk2>
          <a:srgbClr val="000099"/>
        </a:dk2>
        <a:lt2>
          <a:srgbClr val="D2C368"/>
        </a:lt2>
        <a:accent1>
          <a:srgbClr val="D1EBEA"/>
        </a:accent1>
        <a:accent2>
          <a:srgbClr val="CEC975"/>
        </a:accent2>
        <a:accent3>
          <a:srgbClr val="AAAACA"/>
        </a:accent3>
        <a:accent4>
          <a:srgbClr val="8A7861"/>
        </a:accent4>
        <a:accent5>
          <a:srgbClr val="E5F3F3"/>
        </a:accent5>
        <a:accent6>
          <a:srgbClr val="BAB669"/>
        </a:accent6>
        <a:hlink>
          <a:srgbClr val="7EBA93"/>
        </a:hlink>
        <a:folHlink>
          <a:srgbClr val="F09D3D"/>
        </a:folHlink>
      </a:clrScheme>
      <a:clrMap bg1="dk2" tx1="lt1" bg2="dk1" tx2="lt2" accent1="accent1" accent2="accent2" accent3="accent3" accent4="accent4" accent5="accent5" accent6="accent6" hlink="hlink" folHlink="folHlink"/>
    </a:extraClrScheme>
    <a:extraClrScheme>
      <a:clrScheme name="Blank Presentation 11">
        <a:dk1>
          <a:srgbClr val="336699"/>
        </a:dk1>
        <a:lt1>
          <a:srgbClr val="969696"/>
        </a:lt1>
        <a:dk2>
          <a:srgbClr val="000000"/>
        </a:dk2>
        <a:lt2>
          <a:srgbClr val="517FA1"/>
        </a:lt2>
        <a:accent1>
          <a:srgbClr val="F3F5DD"/>
        </a:accent1>
        <a:accent2>
          <a:srgbClr val="CB4B0A"/>
        </a:accent2>
        <a:accent3>
          <a:srgbClr val="AAAAAA"/>
        </a:accent3>
        <a:accent4>
          <a:srgbClr val="7F7F7F"/>
        </a:accent4>
        <a:accent5>
          <a:srgbClr val="F8F9EB"/>
        </a:accent5>
        <a:accent6>
          <a:srgbClr val="B84308"/>
        </a:accent6>
        <a:hlink>
          <a:srgbClr val="D4B224"/>
        </a:hlink>
        <a:folHlink>
          <a:srgbClr val="D58E56"/>
        </a:folHlink>
      </a:clrScheme>
      <a:clrMap bg1="dk2" tx1="lt1" bg2="dk1" tx2="lt2" accent1="accent1" accent2="accent2" accent3="accent3" accent4="accent4" accent5="accent5" accent6="accent6" hlink="hlink" folHlink="folHlink"/>
    </a:extraClrScheme>
    <a:extraClrScheme>
      <a:clrScheme name="Blank Presentation 12">
        <a:dk1>
          <a:srgbClr val="5C1F00"/>
        </a:dk1>
        <a:lt1>
          <a:srgbClr val="8FA418"/>
        </a:lt1>
        <a:dk2>
          <a:srgbClr val="800000"/>
        </a:dk2>
        <a:lt2>
          <a:srgbClr val="A89546"/>
        </a:lt2>
        <a:accent1>
          <a:srgbClr val="EDF6BE"/>
        </a:accent1>
        <a:accent2>
          <a:srgbClr val="ADBC00"/>
        </a:accent2>
        <a:accent3>
          <a:srgbClr val="C0AAAA"/>
        </a:accent3>
        <a:accent4>
          <a:srgbClr val="798B13"/>
        </a:accent4>
        <a:accent5>
          <a:srgbClr val="F4FADB"/>
        </a:accent5>
        <a:accent6>
          <a:srgbClr val="9CAA00"/>
        </a:accent6>
        <a:hlink>
          <a:srgbClr val="FF7500"/>
        </a:hlink>
        <a:folHlink>
          <a:srgbClr val="3E5E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20069</TotalTime>
  <Words>3891</Words>
  <Application>Microsoft Macintosh PowerPoint</Application>
  <PresentationFormat>On-screen Show (4:3)</PresentationFormat>
  <Paragraphs>646</Paragraphs>
  <Slides>33</Slides>
  <Notes>28</Notes>
  <HiddenSlides>0</HiddenSlides>
  <MMClips>1</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Marshall_PPT_Theme</vt:lpstr>
      <vt:lpstr>CM at NASA, it really is Rocket Science!</vt:lpstr>
      <vt:lpstr>CM at NASA</vt:lpstr>
      <vt:lpstr> International Space Station  (ISS) </vt:lpstr>
      <vt:lpstr>ISS Assembly Sequence 24 years in two minutes</vt:lpstr>
      <vt:lpstr> International Space Station  (ISS)  CM Lessons Learned</vt:lpstr>
      <vt:lpstr> Rajiv’s Rules for CM</vt:lpstr>
      <vt:lpstr>Now that you have this great CM system, what are you going to use it for? </vt:lpstr>
      <vt:lpstr>NASA Priorities</vt:lpstr>
      <vt:lpstr>America’s Human Spaceflight Architecture</vt:lpstr>
      <vt:lpstr>Lifting from Earth</vt:lpstr>
      <vt:lpstr>Lifting from Earth</vt:lpstr>
      <vt:lpstr>Lifting from Earth</vt:lpstr>
      <vt:lpstr>Supporting U.S. Leadership in Propulsion Systems</vt:lpstr>
      <vt:lpstr>PowerPoint Presentation</vt:lpstr>
      <vt:lpstr>Our unique capability is in large scale, complex space systems development. </vt:lpstr>
      <vt:lpstr>Living and Working in Space</vt:lpstr>
      <vt:lpstr>Living and Working in Space</vt:lpstr>
      <vt:lpstr>Living and Working in Space</vt:lpstr>
      <vt:lpstr>We advance space technologies and expand our knowledge of the universe. </vt:lpstr>
      <vt:lpstr>Understanding Our World and Beyond</vt:lpstr>
      <vt:lpstr>Observing Earth</vt:lpstr>
      <vt:lpstr>Studying Our Solar System </vt:lpstr>
      <vt:lpstr>Exploring the Universe Beyond</vt:lpstr>
      <vt:lpstr>Marshall supports NASA’s mission.</vt:lpstr>
      <vt:lpstr>Proving Technology Readiness</vt:lpstr>
      <vt:lpstr>The National Aeronautics and Space Administration</vt:lpstr>
      <vt:lpstr>NASA Around the Country</vt:lpstr>
      <vt:lpstr>Benefitting Life on Earth - Technology Spinoffs</vt:lpstr>
      <vt:lpstr>Science, Technology, Engineering and Math (STEM)</vt:lpstr>
      <vt:lpstr>NASA Centers’ Regions for Public Outreach</vt:lpstr>
      <vt:lpstr>Marshall in the Community</vt:lpstr>
      <vt:lpstr>Marshall Profile</vt:lpstr>
      <vt:lpstr>PowerPoint Presentation</vt:lpstr>
    </vt:vector>
  </TitlesOfParts>
  <Company>NASA/ODIN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Marshall Space Flight Center Launching the future of science and exploration</dc:title>
  <dc:creator>ayelle</dc:creator>
  <cp:lastModifiedBy>Rajiv  Doreswamy</cp:lastModifiedBy>
  <cp:revision>43</cp:revision>
  <cp:lastPrinted>2013-05-22T18:00:35Z</cp:lastPrinted>
  <dcterms:created xsi:type="dcterms:W3CDTF">2012-12-21T19:07:35Z</dcterms:created>
  <dcterms:modified xsi:type="dcterms:W3CDTF">2013-05-29T17:18:18Z</dcterms:modified>
</cp:coreProperties>
</file>