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72" r:id="rId2"/>
    <p:sldMasterId id="2147483675" r:id="rId3"/>
    <p:sldMasterId id="2147483665" r:id="rId4"/>
    <p:sldMasterId id="2147483659" r:id="rId5"/>
  </p:sldMasterIdLst>
  <p:notesMasterIdLst>
    <p:notesMasterId r:id="rId29"/>
  </p:notesMasterIdLst>
  <p:handoutMasterIdLst>
    <p:handoutMasterId r:id="rId30"/>
  </p:handoutMasterIdLst>
  <p:sldIdLst>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7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BC1D"/>
    <a:srgbClr val="253A1D"/>
    <a:srgbClr val="63B3CF"/>
    <a:srgbClr val="006584"/>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2" autoAdjust="0"/>
    <p:restoredTop sz="94708" autoAdjust="0"/>
  </p:normalViewPr>
  <p:slideViewPr>
    <p:cSldViewPr snapToGrid="0" snapToObjects="1" showGuides="1">
      <p:cViewPr>
        <p:scale>
          <a:sx n="66" d="100"/>
          <a:sy n="66" d="100"/>
        </p:scale>
        <p:origin x="-1284" y="-276"/>
      </p:cViewPr>
      <p:guideLst>
        <p:guide orient="horz" pos="2381"/>
        <p:guide pos="3886"/>
      </p:guideLst>
    </p:cSldViewPr>
  </p:slideViewPr>
  <p:outlineViewPr>
    <p:cViewPr>
      <p:scale>
        <a:sx n="33" d="100"/>
        <a:sy n="33" d="100"/>
      </p:scale>
      <p:origin x="0" y="43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9BDACD-E404-DA4C-94AC-A9E9CF170D92}" type="datetimeFigureOut">
              <a:rPr lang="en-US" smtClean="0"/>
              <a:t>6/15/2014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49F553-EA80-674D-BA82-77FDAFE1A6AF}" type="slidenum">
              <a:rPr lang="en-US" smtClean="0"/>
              <a:t>‹#›</a:t>
            </a:fld>
            <a:endParaRPr lang="en-US" dirty="0"/>
          </a:p>
        </p:txBody>
      </p:sp>
    </p:spTree>
    <p:extLst>
      <p:ext uri="{BB962C8B-B14F-4D97-AF65-F5344CB8AC3E}">
        <p14:creationId xmlns:p14="http://schemas.microsoft.com/office/powerpoint/2010/main" val="2224861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9C62EB-3BD7-1E48-9C4E-297323751B71}" type="datetimeFigureOut">
              <a:rPr lang="en-US" smtClean="0"/>
              <a:t>6/15/2014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E5D8FA-A051-4340-8B86-9D798C48D08B}" type="slidenum">
              <a:rPr lang="en-US" smtClean="0"/>
              <a:t>‹#›</a:t>
            </a:fld>
            <a:endParaRPr lang="en-US" dirty="0"/>
          </a:p>
        </p:txBody>
      </p:sp>
    </p:spTree>
    <p:extLst>
      <p:ext uri="{BB962C8B-B14F-4D97-AF65-F5344CB8AC3E}">
        <p14:creationId xmlns:p14="http://schemas.microsoft.com/office/powerpoint/2010/main" val="2266516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78938"/>
            <a:ext cx="7086600" cy="501292"/>
          </a:xfrm>
          <a:prstGeom prst="rect">
            <a:avLst/>
          </a:prstGeom>
        </p:spPr>
        <p:txBody>
          <a:bodyPr>
            <a:noAutofit/>
          </a:bodyPr>
          <a:lstStyle>
            <a:lvl1pPr algn="l">
              <a:defRPr sz="3200">
                <a:solidFill>
                  <a:srgbClr val="FFFFFF"/>
                </a:solidFill>
                <a:latin typeface="Arial Black"/>
                <a:cs typeface="Arial Black"/>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80230"/>
            <a:ext cx="7086600" cy="2058570"/>
          </a:xfrm>
          <a:prstGeom prst="rect">
            <a:avLst/>
          </a:prstGeom>
        </p:spPr>
        <p:txBody>
          <a:bodyPr lIns="91440" tIns="0" rIns="91440" bIns="0">
            <a:normAutofit/>
          </a:bodyPr>
          <a:lstStyle>
            <a:lvl1pPr marL="0" indent="0" algn="l">
              <a:buNone/>
              <a:defRPr sz="3000" b="1">
                <a:solidFill>
                  <a:srgbClr val="F5BC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884920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xfrm>
            <a:off x="7696200" y="6534150"/>
            <a:ext cx="1371600" cy="323850"/>
          </a:xfrm>
          <a:prstGeom prst="rect">
            <a:avLst/>
          </a:prstGeom>
          <a:ln/>
        </p:spPr>
        <p:txBody>
          <a:bodyPr/>
          <a:lstStyle>
            <a:lvl1pPr>
              <a:defRPr/>
            </a:lvl1pPr>
          </a:lstStyle>
          <a:p>
            <a:pPr>
              <a:defRPr/>
            </a:pPr>
            <a:fld id="{E915FDBA-B922-4892-95D0-D9F51AB5E356}" type="slidenum">
              <a:rPr lang="en-US" altLang="en-US"/>
              <a:pPr>
                <a:defRPr/>
              </a:pPr>
              <a:t>‹#›</a:t>
            </a:fld>
            <a:endParaRPr lang="en-US" altLang="en-US"/>
          </a:p>
        </p:txBody>
      </p:sp>
    </p:spTree>
    <p:extLst>
      <p:ext uri="{BB962C8B-B14F-4D97-AF65-F5344CB8AC3E}">
        <p14:creationId xmlns:p14="http://schemas.microsoft.com/office/powerpoint/2010/main" val="935980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78938"/>
            <a:ext cx="7086600" cy="501292"/>
          </a:xfrm>
          <a:prstGeom prst="rect">
            <a:avLst/>
          </a:prstGeom>
        </p:spPr>
        <p:txBody>
          <a:bodyPr>
            <a:noAutofit/>
          </a:bodyPr>
          <a:lstStyle>
            <a:lvl1pPr algn="l">
              <a:defRPr sz="3200">
                <a:solidFill>
                  <a:srgbClr val="FFFFFF"/>
                </a:solidFill>
                <a:latin typeface="Arial Black"/>
                <a:cs typeface="Arial Black"/>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80230"/>
            <a:ext cx="7086600" cy="2058570"/>
          </a:xfrm>
          <a:prstGeom prst="rect">
            <a:avLst/>
          </a:prstGeom>
        </p:spPr>
        <p:txBody>
          <a:bodyPr lIns="91440" tIns="0" rIns="91440" bIns="0">
            <a:normAutofit/>
          </a:bodyPr>
          <a:lstStyle>
            <a:lvl1pPr marL="0" indent="0" algn="l">
              <a:buNone/>
              <a:defRPr sz="3000" b="1">
                <a:solidFill>
                  <a:srgbClr val="E46C0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2221572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91256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866" y="1909687"/>
            <a:ext cx="8708091" cy="1727021"/>
          </a:xfrm>
          <a:prstGeom prst="rect">
            <a:avLst/>
          </a:prstGeom>
        </p:spPr>
        <p:txBody>
          <a:bodyPr>
            <a:noAutofit/>
          </a:bodyPr>
          <a:lstStyle>
            <a:lvl1pPr algn="l">
              <a:defRPr sz="4000">
                <a:solidFill>
                  <a:srgbClr val="FFFFFF"/>
                </a:solidFill>
                <a:latin typeface="Arial Black"/>
                <a:cs typeface="Arial Black"/>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0867" y="890623"/>
            <a:ext cx="7661533" cy="1019065"/>
          </a:xfrm>
          <a:prstGeom prst="rect">
            <a:avLst/>
          </a:prstGeom>
        </p:spPr>
        <p:txBody>
          <a:bodyPr lIns="91440" tIns="0" rIns="91440" bIns="0">
            <a:normAutofit/>
          </a:bodyPr>
          <a:lstStyle>
            <a:lvl1pPr marL="0" indent="0" algn="l">
              <a:buNone/>
              <a:defRPr sz="3500" b="1">
                <a:solidFill>
                  <a:srgbClr val="F5BC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583230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0" y="6536926"/>
            <a:ext cx="1110134" cy="31551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accent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84D02E4-ED87-8144-8323-1770D77C8F84}" type="slidenum">
              <a:rPr lang="en-US" smtClean="0">
                <a:solidFill>
                  <a:srgbClr val="63B3CF"/>
                </a:solidFill>
              </a:rPr>
              <a:pPr algn="l"/>
              <a:t>‹#›</a:t>
            </a:fld>
            <a:endParaRPr lang="en-US" dirty="0">
              <a:solidFill>
                <a:srgbClr val="63B3CF"/>
              </a:solidFill>
            </a:endParaRPr>
          </a:p>
        </p:txBody>
      </p:sp>
    </p:spTree>
    <p:extLst>
      <p:ext uri="{BB962C8B-B14F-4D97-AF65-F5344CB8AC3E}">
        <p14:creationId xmlns:p14="http://schemas.microsoft.com/office/powerpoint/2010/main" val="25426098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14556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630" y="1310366"/>
            <a:ext cx="8909668" cy="821104"/>
          </a:xfrm>
          <a:prstGeom prst="rect">
            <a:avLst/>
          </a:prstGeom>
        </p:spPr>
        <p:txBody>
          <a:bodyPr/>
          <a:lstStyle>
            <a:lvl1pPr algn="l">
              <a:lnSpc>
                <a:spcPts val="3200"/>
              </a:lnSpc>
              <a:defRPr sz="2800">
                <a:latin typeface="Arial Black"/>
                <a:cs typeface="Arial Black"/>
              </a:defRPr>
            </a:lvl1pPr>
          </a:lstStyle>
          <a:p>
            <a:r>
              <a:rPr lang="en-US" dirty="0" smtClean="0"/>
              <a:t>Click to edit Master title style</a:t>
            </a:r>
            <a:endParaRPr lang="en-US" dirty="0"/>
          </a:p>
        </p:txBody>
      </p:sp>
      <p:sp>
        <p:nvSpPr>
          <p:cNvPr id="3" name="Content Placeholder 2"/>
          <p:cNvSpPr>
            <a:spLocks noGrp="1"/>
          </p:cNvSpPr>
          <p:nvPr>
            <p:ph idx="1"/>
          </p:nvPr>
        </p:nvSpPr>
        <p:spPr>
          <a:xfrm>
            <a:off x="80630" y="2003614"/>
            <a:ext cx="8606170" cy="4122549"/>
          </a:xfrm>
          <a:prstGeom prst="rect">
            <a:avLst/>
          </a:prstGeom>
        </p:spPr>
        <p:txBody>
          <a:bodyPr/>
          <a:lstStyle>
            <a:lvl1pPr>
              <a:defRPr sz="2400" b="1">
                <a:solidFill>
                  <a:schemeClr val="accent6">
                    <a:lumMod val="50000"/>
                  </a:schemeClr>
                </a:solidFill>
              </a:defRPr>
            </a:lvl1pPr>
            <a:lvl2pPr>
              <a:defRPr sz="2000" b="1">
                <a:solidFill>
                  <a:schemeClr val="accent6">
                    <a:lumMod val="75000"/>
                  </a:schemeClr>
                </a:solidFill>
              </a:defRPr>
            </a:lvl2pPr>
            <a:lvl3pPr>
              <a:defRPr sz="1800" b="1">
                <a:solidFill>
                  <a:schemeClr val="accent6">
                    <a:lumMod val="75000"/>
                  </a:schemeClr>
                </a:solidFill>
              </a:defRPr>
            </a:lvl3pPr>
            <a:lvl4pPr>
              <a:defRPr sz="1600" b="1">
                <a:solidFill>
                  <a:schemeClr val="accent6">
                    <a:lumMod val="75000"/>
                  </a:schemeClr>
                </a:solidFill>
              </a:defRPr>
            </a:lvl4pPr>
            <a:lvl5pPr>
              <a:defRPr sz="1600" b="1">
                <a:solidFill>
                  <a:schemeClr val="accent6">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153517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78938"/>
            <a:ext cx="7086600" cy="501292"/>
          </a:xfrm>
          <a:prstGeom prst="rect">
            <a:avLst/>
          </a:prstGeom>
        </p:spPr>
        <p:txBody>
          <a:bodyPr>
            <a:noAutofit/>
          </a:bodyPr>
          <a:lstStyle>
            <a:lvl1pPr algn="l">
              <a:defRPr sz="3200">
                <a:solidFill>
                  <a:schemeClr val="tx1"/>
                </a:solidFill>
                <a:latin typeface="Arial Black"/>
                <a:cs typeface="Arial Black"/>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80230"/>
            <a:ext cx="7086600" cy="2058570"/>
          </a:xfrm>
          <a:prstGeom prst="rect">
            <a:avLst/>
          </a:prstGeom>
        </p:spPr>
        <p:txBody>
          <a:bodyPr lIns="91440" tIns="0" rIns="91440" bIns="0">
            <a:normAutofit/>
          </a:bodyPr>
          <a:lstStyle>
            <a:lvl1pPr marL="0" indent="0" algn="l">
              <a:buNone/>
              <a:defRPr sz="3000" b="1">
                <a:solidFill>
                  <a:srgbClr val="00658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151980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80630" y="1310366"/>
            <a:ext cx="8909668" cy="821104"/>
          </a:xfrm>
          <a:prstGeom prst="rect">
            <a:avLst/>
          </a:prstGeom>
        </p:spPr>
        <p:txBody>
          <a:bodyPr/>
          <a:lstStyle>
            <a:lvl1pPr algn="l">
              <a:lnSpc>
                <a:spcPts val="3200"/>
              </a:lnSpc>
              <a:defRPr sz="2800">
                <a:latin typeface="Arial Black"/>
                <a:cs typeface="Arial Black"/>
              </a:defRPr>
            </a:lvl1pPr>
          </a:lstStyle>
          <a:p>
            <a:r>
              <a:rPr lang="en-US" dirty="0" smtClean="0"/>
              <a:t>Click to edit Master title style</a:t>
            </a:r>
            <a:endParaRPr lang="en-US" dirty="0"/>
          </a:p>
        </p:txBody>
      </p:sp>
      <p:sp>
        <p:nvSpPr>
          <p:cNvPr id="3" name="Content Placeholder 2"/>
          <p:cNvSpPr>
            <a:spLocks noGrp="1"/>
          </p:cNvSpPr>
          <p:nvPr>
            <p:ph idx="1"/>
          </p:nvPr>
        </p:nvSpPr>
        <p:spPr>
          <a:xfrm>
            <a:off x="80630" y="2003614"/>
            <a:ext cx="8606170" cy="4122549"/>
          </a:xfrm>
          <a:prstGeom prst="rect">
            <a:avLst/>
          </a:prstGeom>
        </p:spPr>
        <p:txBody>
          <a:bodyPr/>
          <a:lstStyle>
            <a:lvl1pPr>
              <a:defRPr sz="2400" b="1">
                <a:solidFill>
                  <a:schemeClr val="accent5">
                    <a:lumMod val="50000"/>
                  </a:schemeClr>
                </a:solidFill>
              </a:defRPr>
            </a:lvl1pPr>
            <a:lvl2pPr>
              <a:defRPr sz="2000" b="1">
                <a:solidFill>
                  <a:schemeClr val="accent5">
                    <a:lumMod val="75000"/>
                  </a:schemeClr>
                </a:solidFill>
              </a:defRPr>
            </a:lvl2pPr>
            <a:lvl3pPr>
              <a:defRPr sz="1800" b="1">
                <a:solidFill>
                  <a:schemeClr val="accent5">
                    <a:lumMod val="75000"/>
                  </a:schemeClr>
                </a:solidFill>
              </a:defRPr>
            </a:lvl3pPr>
            <a:lvl4pPr>
              <a:defRPr sz="1600" b="1">
                <a:solidFill>
                  <a:schemeClr val="accent5">
                    <a:lumMod val="75000"/>
                  </a:schemeClr>
                </a:solidFill>
              </a:defRPr>
            </a:lvl4pPr>
            <a:lvl5pPr>
              <a:defRPr sz="1600" b="1">
                <a:solidFill>
                  <a:schemeClr val="accent5">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406211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78938"/>
            <a:ext cx="7086600" cy="501292"/>
          </a:xfrm>
          <a:prstGeom prst="rect">
            <a:avLst/>
          </a:prstGeom>
        </p:spPr>
        <p:txBody>
          <a:bodyPr>
            <a:noAutofit/>
          </a:bodyPr>
          <a:lstStyle>
            <a:lvl1pPr algn="l">
              <a:defRPr sz="3200">
                <a:solidFill>
                  <a:schemeClr val="tx1"/>
                </a:solidFill>
                <a:latin typeface="Arial Black"/>
                <a:cs typeface="Arial Black"/>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80230"/>
            <a:ext cx="7086600" cy="2058570"/>
          </a:xfrm>
          <a:prstGeom prst="rect">
            <a:avLst/>
          </a:prstGeom>
        </p:spPr>
        <p:txBody>
          <a:bodyPr lIns="91440" tIns="0" rIns="91440" bIns="0">
            <a:normAutofit/>
          </a:bodyPr>
          <a:lstStyle>
            <a:lvl1pPr marL="0" indent="0" algn="l">
              <a:buNone/>
              <a:defRPr sz="3000" b="1">
                <a:solidFill>
                  <a:srgbClr val="E46C0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426752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80630" y="1310366"/>
            <a:ext cx="8909668" cy="821104"/>
          </a:xfrm>
          <a:prstGeom prst="rect">
            <a:avLst/>
          </a:prstGeom>
        </p:spPr>
        <p:txBody>
          <a:bodyPr/>
          <a:lstStyle>
            <a:lvl1pPr algn="l">
              <a:lnSpc>
                <a:spcPts val="3200"/>
              </a:lnSpc>
              <a:defRPr sz="2800">
                <a:latin typeface="Arial Black"/>
                <a:cs typeface="Arial Black"/>
              </a:defRPr>
            </a:lvl1pPr>
          </a:lstStyle>
          <a:p>
            <a:r>
              <a:rPr lang="en-US" dirty="0" smtClean="0"/>
              <a:t>Click to edit Master title style</a:t>
            </a:r>
            <a:endParaRPr lang="en-US" dirty="0"/>
          </a:p>
        </p:txBody>
      </p:sp>
      <p:sp>
        <p:nvSpPr>
          <p:cNvPr id="3" name="Content Placeholder 2"/>
          <p:cNvSpPr>
            <a:spLocks noGrp="1"/>
          </p:cNvSpPr>
          <p:nvPr>
            <p:ph idx="1"/>
          </p:nvPr>
        </p:nvSpPr>
        <p:spPr>
          <a:xfrm>
            <a:off x="80630" y="2003614"/>
            <a:ext cx="8606170" cy="4122549"/>
          </a:xfrm>
          <a:prstGeom prst="rect">
            <a:avLst/>
          </a:prstGeom>
        </p:spPr>
        <p:txBody>
          <a:bodyPr/>
          <a:lstStyle>
            <a:lvl1pPr>
              <a:defRPr sz="2400" b="1">
                <a:solidFill>
                  <a:srgbClr val="E46C0A"/>
                </a:solidFill>
              </a:defRPr>
            </a:lvl1pPr>
            <a:lvl2pPr>
              <a:defRPr sz="2000" b="1">
                <a:solidFill>
                  <a:schemeClr val="accent6">
                    <a:lumMod val="50000"/>
                  </a:schemeClr>
                </a:solidFill>
              </a:defRPr>
            </a:lvl2pPr>
            <a:lvl3pPr>
              <a:defRPr sz="1800" b="1">
                <a:solidFill>
                  <a:schemeClr val="accent6">
                    <a:lumMod val="50000"/>
                  </a:schemeClr>
                </a:solidFill>
              </a:defRPr>
            </a:lvl3pPr>
            <a:lvl4pPr>
              <a:defRPr sz="1600" b="1">
                <a:solidFill>
                  <a:schemeClr val="accent6">
                    <a:lumMod val="50000"/>
                  </a:schemeClr>
                </a:solidFill>
              </a:defRPr>
            </a:lvl4pPr>
            <a:lvl5pPr>
              <a:defRPr sz="1600" b="1">
                <a:solidFill>
                  <a:schemeClr val="accent6">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22043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76400"/>
            <a:ext cx="8229600" cy="4038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xfrm>
            <a:off x="7696200" y="6534150"/>
            <a:ext cx="1371600" cy="323850"/>
          </a:xfrm>
          <a:prstGeom prst="rect">
            <a:avLst/>
          </a:prstGeom>
          <a:ln/>
        </p:spPr>
        <p:txBody>
          <a:bodyPr/>
          <a:lstStyle>
            <a:lvl1pPr>
              <a:defRPr/>
            </a:lvl1pPr>
          </a:lstStyle>
          <a:p>
            <a:pPr>
              <a:defRPr/>
            </a:pPr>
            <a:fld id="{31D14B7A-11F0-47B6-AA5D-2A8B7A622E44}" type="slidenum">
              <a:rPr lang="en-US" altLang="en-US"/>
              <a:pPr>
                <a:defRPr/>
              </a:pPr>
              <a:t>‹#›</a:t>
            </a:fld>
            <a:endParaRPr lang="en-US" altLang="en-US"/>
          </a:p>
        </p:txBody>
      </p:sp>
    </p:spTree>
    <p:extLst>
      <p:ext uri="{BB962C8B-B14F-4D97-AF65-F5344CB8AC3E}">
        <p14:creationId xmlns:p14="http://schemas.microsoft.com/office/powerpoint/2010/main" val="2515102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7696200" y="6534150"/>
            <a:ext cx="1371600" cy="323850"/>
          </a:xfrm>
          <a:prstGeom prst="rect">
            <a:avLst/>
          </a:prstGeom>
          <a:ln/>
        </p:spPr>
        <p:txBody>
          <a:bodyPr/>
          <a:lstStyle>
            <a:lvl1pPr>
              <a:defRPr/>
            </a:lvl1pPr>
          </a:lstStyle>
          <a:p>
            <a:pPr>
              <a:defRPr/>
            </a:pPr>
            <a:fld id="{3394E0BE-55D7-400D-9DDA-972BACD9E654}" type="slidenum">
              <a:rPr lang="en-US" altLang="en-US"/>
              <a:pPr>
                <a:defRPr/>
              </a:pPr>
              <a:t>‹#›</a:t>
            </a:fld>
            <a:endParaRPr lang="en-US" altLang="en-US"/>
          </a:p>
        </p:txBody>
      </p:sp>
    </p:spTree>
    <p:extLst>
      <p:ext uri="{BB962C8B-B14F-4D97-AF65-F5344CB8AC3E}">
        <p14:creationId xmlns:p14="http://schemas.microsoft.com/office/powerpoint/2010/main" val="39919575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8.xml"/><Relationship Id="rId7" Type="http://schemas.openxmlformats.org/officeDocument/2006/relationships/image" Target="../media/image5.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3.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image" Target="../media/image6.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7.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p:cNvSpPr txBox="1">
            <a:spLocks/>
          </p:cNvSpPr>
          <p:nvPr userDrawn="1"/>
        </p:nvSpPr>
        <p:spPr>
          <a:xfrm>
            <a:off x="0" y="6536926"/>
            <a:ext cx="1110134" cy="31551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accent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84D02E4-ED87-8144-8323-1770D77C8F84}" type="slidenum">
              <a:rPr lang="en-US" smtClean="0">
                <a:solidFill>
                  <a:srgbClr val="63B3CF"/>
                </a:solidFill>
              </a:rPr>
              <a:pPr algn="l"/>
              <a:t>‹#›</a:t>
            </a:fld>
            <a:endParaRPr lang="en-US" dirty="0">
              <a:solidFill>
                <a:srgbClr val="63B3CF"/>
              </a:solidFill>
            </a:endParaRPr>
          </a:p>
        </p:txBody>
      </p:sp>
      <p:pic>
        <p:nvPicPr>
          <p:cNvPr id="4" name="Picture 3" descr="EN-Logo.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85486" y="6536926"/>
            <a:ext cx="2039007" cy="2420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59391820"/>
      </p:ext>
    </p:extLst>
  </p:cSld>
  <p:clrMap bg1="lt1" tx1="dk1" bg2="lt2" tx2="dk2" accent1="accent1" accent2="accent2" accent3="accent3" accent4="accent4" accent5="accent5" accent6="accent6" hlink="hlink" folHlink="folHlink"/>
  <p:sldLayoutIdLst>
    <p:sldLayoutId id="2147483652" r:id="rId1"/>
    <p:sldLayoutId id="2147483658" r:id="rId2"/>
    <p:sldLayoutId id="2147483678" r:id="rId3"/>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p:cNvSpPr txBox="1">
            <a:spLocks/>
          </p:cNvSpPr>
          <p:nvPr userDrawn="1"/>
        </p:nvSpPr>
        <p:spPr>
          <a:xfrm>
            <a:off x="0" y="6536926"/>
            <a:ext cx="1110134" cy="31551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accent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84D02E4-ED87-8144-8323-1770D77C8F84}" type="slidenum">
              <a:rPr lang="en-US" smtClean="0">
                <a:solidFill>
                  <a:srgbClr val="006584"/>
                </a:solidFill>
              </a:rPr>
              <a:pPr algn="l"/>
              <a:t>‹#›</a:t>
            </a:fld>
            <a:endParaRPr lang="en-US" dirty="0">
              <a:solidFill>
                <a:srgbClr val="006584"/>
              </a:solidFill>
            </a:endParaRPr>
          </a:p>
        </p:txBody>
      </p:sp>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86107" y="6536926"/>
            <a:ext cx="2037764" cy="242025"/>
          </a:xfrm>
          <a:prstGeom prst="rect">
            <a:avLst/>
          </a:prstGeom>
          <a:effectLst/>
        </p:spPr>
      </p:pic>
    </p:spTree>
    <p:extLst>
      <p:ext uri="{BB962C8B-B14F-4D97-AF65-F5344CB8AC3E}">
        <p14:creationId xmlns:p14="http://schemas.microsoft.com/office/powerpoint/2010/main" val="3797056924"/>
      </p:ext>
    </p:extLst>
  </p:cSld>
  <p:clrMap bg1="lt1" tx1="dk1" bg2="lt2" tx2="dk2" accent1="accent1" accent2="accent2" accent3="accent3" accent4="accent4" accent5="accent5" accent6="accent6" hlink="hlink" folHlink="folHlink"/>
  <p:sldLayoutIdLst>
    <p:sldLayoutId id="2147483673" r:id="rId1"/>
    <p:sldLayoutId id="2147483674" r:id="rId2"/>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p:cNvSpPr txBox="1">
            <a:spLocks/>
          </p:cNvSpPr>
          <p:nvPr userDrawn="1"/>
        </p:nvSpPr>
        <p:spPr>
          <a:xfrm>
            <a:off x="0" y="6536926"/>
            <a:ext cx="1110134" cy="31551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accent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84D02E4-ED87-8144-8323-1770D77C8F84}" type="slidenum">
              <a:rPr lang="en-US" smtClean="0">
                <a:solidFill>
                  <a:srgbClr val="984807"/>
                </a:solidFill>
              </a:rPr>
              <a:pPr algn="l"/>
              <a:t>‹#›</a:t>
            </a:fld>
            <a:endParaRPr lang="en-US" dirty="0">
              <a:solidFill>
                <a:srgbClr val="984807"/>
              </a:solidFill>
            </a:endParaRPr>
          </a:p>
        </p:txBody>
      </p:sp>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986107" y="6536926"/>
            <a:ext cx="2037764" cy="242025"/>
          </a:xfrm>
          <a:prstGeom prst="rect">
            <a:avLst/>
          </a:prstGeom>
          <a:effectLst/>
        </p:spPr>
      </p:pic>
    </p:spTree>
    <p:extLst>
      <p:ext uri="{BB962C8B-B14F-4D97-AF65-F5344CB8AC3E}">
        <p14:creationId xmlns:p14="http://schemas.microsoft.com/office/powerpoint/2010/main" val="220212153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9" r:id="rId3"/>
    <p:sldLayoutId id="2147483680" r:id="rId4"/>
    <p:sldLayoutId id="2147483681" r:id="rId5"/>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p:cNvSpPr txBox="1">
            <a:spLocks/>
          </p:cNvSpPr>
          <p:nvPr userDrawn="1"/>
        </p:nvSpPr>
        <p:spPr>
          <a:xfrm>
            <a:off x="0" y="6536926"/>
            <a:ext cx="1110134" cy="31551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accent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84D02E4-ED87-8144-8323-1770D77C8F84}" type="slidenum">
              <a:rPr lang="en-US" smtClean="0">
                <a:solidFill>
                  <a:srgbClr val="E46C0A"/>
                </a:solidFill>
              </a:rPr>
              <a:pPr algn="l"/>
              <a:t>‹#›</a:t>
            </a:fld>
            <a:endParaRPr lang="en-US" dirty="0">
              <a:solidFill>
                <a:srgbClr val="E46C0A"/>
              </a:solidFill>
            </a:endParaRPr>
          </a:p>
        </p:txBody>
      </p:sp>
      <p:pic>
        <p:nvPicPr>
          <p:cNvPr id="4" name="Picture 3" descr="EN-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85486" y="6536926"/>
            <a:ext cx="2039007" cy="2420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14817021"/>
      </p:ext>
    </p:extLst>
  </p:cSld>
  <p:clrMap bg1="lt1" tx1="dk1" bg2="lt2" tx2="dk2" accent1="accent1" accent2="accent2" accent3="accent3" accent4="accent4" accent5="accent5" accent6="accent6" hlink="hlink" folHlink="folHlink"/>
  <p:sldLayoutIdLst>
    <p:sldLayoutId id="2147483666" r:id="rId1"/>
    <p:sldLayoutId id="2147483667" r:id="rId2"/>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EN-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85486" y="6536926"/>
            <a:ext cx="2039007" cy="2420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24296247"/>
      </p:ext>
    </p:extLst>
  </p:cSld>
  <p:clrMap bg1="lt1" tx1="dk1" bg2="lt2" tx2="dk2" accent1="accent1" accent2="accent2" accent3="accent3" accent4="accent4" accent5="accent5" accent6="accent6" hlink="hlink" folHlink="folHlink"/>
  <p:sldLayoutIdLst>
    <p:sldLayoutId id="2147483660" r:id="rId1"/>
    <p:sldLayoutId id="2147483661" r:id="rId2"/>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8029" y="1801681"/>
            <a:ext cx="7086600" cy="2255062"/>
          </a:xfrm>
        </p:spPr>
        <p:txBody>
          <a:bodyPr/>
          <a:lstStyle/>
          <a:p>
            <a:pPr algn="ctr" eaLnBrk="1" hangingPunct="1"/>
            <a:r>
              <a:rPr lang="en-US" altLang="en-US" sz="4800" dirty="0" smtClean="0"/>
              <a:t>Component Design Basis Inspection (CDBI)</a:t>
            </a:r>
          </a:p>
        </p:txBody>
      </p:sp>
      <p:sp>
        <p:nvSpPr>
          <p:cNvPr id="3075" name="Rectangle 3"/>
          <p:cNvSpPr>
            <a:spLocks noGrp="1" noChangeArrowheads="1"/>
          </p:cNvSpPr>
          <p:nvPr>
            <p:ph type="subTitle" idx="1"/>
          </p:nvPr>
        </p:nvSpPr>
        <p:spPr>
          <a:xfrm>
            <a:off x="1828800" y="5334000"/>
            <a:ext cx="6853238" cy="1066800"/>
          </a:xfrm>
        </p:spPr>
        <p:txBody>
          <a:bodyPr/>
          <a:lstStyle/>
          <a:p>
            <a:pPr algn="r" eaLnBrk="1" hangingPunct="1"/>
            <a:r>
              <a:rPr lang="en-US" altLang="en-US" dirty="0" err="1" smtClean="0"/>
              <a:t>Graydon</a:t>
            </a:r>
            <a:r>
              <a:rPr lang="en-US" altLang="en-US" dirty="0" smtClean="0"/>
              <a:t> Strong</a:t>
            </a:r>
          </a:p>
          <a:p>
            <a:pPr algn="r" eaLnBrk="1" hangingPunct="1"/>
            <a:r>
              <a:rPr lang="en-US" altLang="en-US" dirty="0" smtClean="0"/>
              <a:t>6/17/14</a:t>
            </a:r>
          </a:p>
          <a:p>
            <a:pPr eaLnBrk="1" hangingPunct="1"/>
            <a:endParaRPr lang="en-US" altLang="en-US" dirty="0" smtClean="0"/>
          </a:p>
        </p:txBody>
      </p:sp>
    </p:spTree>
    <p:extLst>
      <p:ext uri="{BB962C8B-B14F-4D97-AF65-F5344CB8AC3E}">
        <p14:creationId xmlns:p14="http://schemas.microsoft.com/office/powerpoint/2010/main" val="3870795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008742"/>
            <a:ext cx="8229600" cy="914400"/>
          </a:xfrm>
        </p:spPr>
        <p:txBody>
          <a:bodyPr/>
          <a:lstStyle/>
          <a:p>
            <a:pPr algn="ctr"/>
            <a:r>
              <a:rPr lang="en-US" altLang="en-US" smtClean="0"/>
              <a:t>CDBI Violation Subjects</a:t>
            </a:r>
          </a:p>
        </p:txBody>
      </p:sp>
      <p:sp>
        <p:nvSpPr>
          <p:cNvPr id="12291" name="Content Placeholder 2"/>
          <p:cNvSpPr>
            <a:spLocks noGrp="1"/>
          </p:cNvSpPr>
          <p:nvPr>
            <p:ph idx="1"/>
          </p:nvPr>
        </p:nvSpPr>
        <p:spPr>
          <a:xfrm>
            <a:off x="457200" y="1923142"/>
            <a:ext cx="8229600" cy="3606801"/>
          </a:xfrm>
        </p:spPr>
        <p:txBody>
          <a:bodyPr/>
          <a:lstStyle/>
          <a:p>
            <a:r>
              <a:rPr lang="en-US" altLang="en-US" dirty="0" smtClean="0"/>
              <a:t>26 Degraded Voltage</a:t>
            </a:r>
          </a:p>
          <a:p>
            <a:r>
              <a:rPr lang="en-US" altLang="en-US" dirty="0" smtClean="0"/>
              <a:t>9 HVAC</a:t>
            </a:r>
          </a:p>
          <a:p>
            <a:r>
              <a:rPr lang="en-US" altLang="en-US" dirty="0" smtClean="0"/>
              <a:t>6 NPSH (Net Positive Suction Head)</a:t>
            </a:r>
          </a:p>
          <a:p>
            <a:r>
              <a:rPr lang="en-US" altLang="en-US" dirty="0" smtClean="0"/>
              <a:t>6 SBO (Station Blackout)</a:t>
            </a:r>
          </a:p>
          <a:p>
            <a:r>
              <a:rPr lang="en-US" altLang="en-US" dirty="0" smtClean="0"/>
              <a:t>5 PM (Preventative Maintenance)</a:t>
            </a:r>
          </a:p>
          <a:p>
            <a:r>
              <a:rPr lang="en-US" altLang="en-US" dirty="0" smtClean="0"/>
              <a:t>5 Harmonics</a:t>
            </a:r>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544649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034143"/>
            <a:ext cx="8229600" cy="914400"/>
          </a:xfrm>
        </p:spPr>
        <p:txBody>
          <a:bodyPr/>
          <a:lstStyle/>
          <a:p>
            <a:pPr algn="ctr"/>
            <a:r>
              <a:rPr lang="en-US" altLang="en-US" dirty="0" smtClean="0"/>
              <a:t>CDBI Violation Subjects</a:t>
            </a:r>
          </a:p>
        </p:txBody>
      </p:sp>
      <p:sp>
        <p:nvSpPr>
          <p:cNvPr id="13315" name="Content Placeholder 2"/>
          <p:cNvSpPr>
            <a:spLocks noGrp="1"/>
          </p:cNvSpPr>
          <p:nvPr>
            <p:ph idx="1"/>
          </p:nvPr>
        </p:nvSpPr>
        <p:spPr>
          <a:xfrm>
            <a:off x="457200" y="2184400"/>
            <a:ext cx="8229600" cy="4038600"/>
          </a:xfrm>
        </p:spPr>
        <p:txBody>
          <a:bodyPr/>
          <a:lstStyle/>
          <a:p>
            <a:r>
              <a:rPr lang="en-US" altLang="en-US" dirty="0" smtClean="0"/>
              <a:t>4 Time Critical Operator Actions</a:t>
            </a:r>
          </a:p>
          <a:p>
            <a:r>
              <a:rPr lang="en-US" altLang="en-US" dirty="0" smtClean="0"/>
              <a:t>4 HELB (High Energy Line Break)</a:t>
            </a:r>
          </a:p>
          <a:p>
            <a:r>
              <a:rPr lang="en-US" altLang="en-US" dirty="0" smtClean="0"/>
              <a:t>3 Flooding</a:t>
            </a:r>
          </a:p>
          <a:p>
            <a:r>
              <a:rPr lang="en-US" altLang="en-US" dirty="0" smtClean="0"/>
              <a:t>3 Tornado</a:t>
            </a:r>
          </a:p>
          <a:p>
            <a:r>
              <a:rPr lang="en-US" altLang="en-US" dirty="0" smtClean="0"/>
              <a:t>3 Uncertainties</a:t>
            </a:r>
          </a:p>
          <a:p>
            <a:r>
              <a:rPr lang="en-US" altLang="en-US" dirty="0" smtClean="0"/>
              <a:t>3 Leakage</a:t>
            </a:r>
          </a:p>
          <a:p>
            <a:endParaRPr lang="en-US" altLang="en-US" dirty="0" smtClean="0"/>
          </a:p>
        </p:txBody>
      </p:sp>
    </p:spTree>
    <p:extLst>
      <p:ext uri="{BB962C8B-B14F-4D97-AF65-F5344CB8AC3E}">
        <p14:creationId xmlns:p14="http://schemas.microsoft.com/office/powerpoint/2010/main" val="2932387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397000"/>
            <a:ext cx="8229600" cy="914400"/>
          </a:xfrm>
        </p:spPr>
        <p:txBody>
          <a:bodyPr/>
          <a:lstStyle/>
          <a:p>
            <a:pPr algn="ctr"/>
            <a:r>
              <a:rPr lang="en-US" altLang="en-US" dirty="0" smtClean="0"/>
              <a:t>CDBI Violation Processes</a:t>
            </a:r>
          </a:p>
        </p:txBody>
      </p:sp>
      <p:sp>
        <p:nvSpPr>
          <p:cNvPr id="14339" name="Content Placeholder 2"/>
          <p:cNvSpPr>
            <a:spLocks noGrp="1"/>
          </p:cNvSpPr>
          <p:nvPr>
            <p:ph idx="1"/>
          </p:nvPr>
        </p:nvSpPr>
        <p:spPr>
          <a:xfrm>
            <a:off x="381000" y="2162628"/>
            <a:ext cx="8229600" cy="4005943"/>
          </a:xfrm>
        </p:spPr>
        <p:txBody>
          <a:bodyPr/>
          <a:lstStyle/>
          <a:p>
            <a:endParaRPr lang="en-US" altLang="en-US" dirty="0" smtClean="0"/>
          </a:p>
          <a:p>
            <a:r>
              <a:rPr lang="en-US" altLang="en-US" dirty="0" smtClean="0"/>
              <a:t>32 Procedures</a:t>
            </a:r>
          </a:p>
          <a:p>
            <a:r>
              <a:rPr lang="en-US" altLang="en-US" dirty="0" smtClean="0"/>
              <a:t>21 Testing</a:t>
            </a:r>
          </a:p>
          <a:p>
            <a:r>
              <a:rPr lang="en-US" altLang="en-US" dirty="0" smtClean="0"/>
              <a:t>19 Calculations</a:t>
            </a:r>
          </a:p>
          <a:p>
            <a:r>
              <a:rPr lang="en-US" altLang="en-US" dirty="0" smtClean="0"/>
              <a:t>9 Design Basis</a:t>
            </a:r>
          </a:p>
          <a:p>
            <a:r>
              <a:rPr lang="en-US" altLang="en-US" dirty="0" smtClean="0"/>
              <a:t>6 Operability</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1894404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143000"/>
            <a:ext cx="8229600" cy="914400"/>
          </a:xfrm>
        </p:spPr>
        <p:txBody>
          <a:bodyPr/>
          <a:lstStyle/>
          <a:p>
            <a:pPr algn="ctr" eaLnBrk="1" hangingPunct="1"/>
            <a:r>
              <a:rPr lang="en-US" altLang="en-US" dirty="0" smtClean="0"/>
              <a:t>Columbia Inspection Trends</a:t>
            </a:r>
          </a:p>
        </p:txBody>
      </p:sp>
      <p:sp>
        <p:nvSpPr>
          <p:cNvPr id="15363" name="Rectangle 3"/>
          <p:cNvSpPr>
            <a:spLocks noGrp="1" noChangeArrowheads="1"/>
          </p:cNvSpPr>
          <p:nvPr>
            <p:ph type="body" idx="1"/>
          </p:nvPr>
        </p:nvSpPr>
        <p:spPr>
          <a:xfrm>
            <a:off x="457200" y="2169886"/>
            <a:ext cx="8229600" cy="4038600"/>
          </a:xfrm>
        </p:spPr>
        <p:txBody>
          <a:bodyPr/>
          <a:lstStyle/>
          <a:p>
            <a:pPr eaLnBrk="1" hangingPunct="1"/>
            <a:endParaRPr lang="en-US" altLang="en-US" dirty="0" smtClean="0"/>
          </a:p>
          <a:p>
            <a:pPr eaLnBrk="1" hangingPunct="1"/>
            <a:r>
              <a:rPr lang="en-US" altLang="en-US" dirty="0" smtClean="0"/>
              <a:t>5 Calculation</a:t>
            </a:r>
          </a:p>
          <a:p>
            <a:pPr eaLnBrk="1" hangingPunct="1"/>
            <a:r>
              <a:rPr lang="en-US" altLang="en-US" dirty="0" smtClean="0"/>
              <a:t>3 Procedure</a:t>
            </a:r>
          </a:p>
          <a:p>
            <a:pPr eaLnBrk="1" hangingPunct="1"/>
            <a:r>
              <a:rPr lang="en-US" altLang="en-US" dirty="0" smtClean="0"/>
              <a:t>3 PM frequency change justifications</a:t>
            </a:r>
          </a:p>
          <a:p>
            <a:pPr eaLnBrk="1" hangingPunct="1"/>
            <a:r>
              <a:rPr lang="en-US" altLang="en-US" dirty="0" smtClean="0"/>
              <a:t>3 50.59</a:t>
            </a:r>
          </a:p>
          <a:p>
            <a:pPr eaLnBrk="1" hangingPunct="1"/>
            <a:r>
              <a:rPr lang="en-US" altLang="en-US" dirty="0" smtClean="0"/>
              <a:t>2 Design Basis Knowledge</a:t>
            </a:r>
          </a:p>
          <a:p>
            <a:pPr eaLnBrk="1" hangingPunct="1"/>
            <a:endParaRPr lang="en-US" altLang="en-US" dirty="0" smtClean="0"/>
          </a:p>
        </p:txBody>
      </p:sp>
    </p:spTree>
    <p:extLst>
      <p:ext uri="{BB962C8B-B14F-4D97-AF65-F5344CB8AC3E}">
        <p14:creationId xmlns:p14="http://schemas.microsoft.com/office/powerpoint/2010/main" val="3352872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1470" y="1752600"/>
            <a:ext cx="5399087" cy="8382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3200" dirty="0"/>
              <a:t>Columbia Inspection Trends</a:t>
            </a:r>
          </a:p>
        </p:txBody>
      </p:sp>
      <p:sp>
        <p:nvSpPr>
          <p:cNvPr id="3" name="Rectangle 2"/>
          <p:cNvSpPr/>
          <p:nvPr/>
        </p:nvSpPr>
        <p:spPr>
          <a:xfrm>
            <a:off x="304800" y="3254375"/>
            <a:ext cx="1941513" cy="990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dirty="0"/>
              <a:t>50.59</a:t>
            </a:r>
          </a:p>
        </p:txBody>
      </p:sp>
      <p:sp>
        <p:nvSpPr>
          <p:cNvPr id="4" name="Rectangle 3"/>
          <p:cNvSpPr/>
          <p:nvPr/>
        </p:nvSpPr>
        <p:spPr>
          <a:xfrm flipH="1">
            <a:off x="6858000" y="3259138"/>
            <a:ext cx="1958975" cy="990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dirty="0"/>
              <a:t>Design Basis Knowledge</a:t>
            </a:r>
          </a:p>
        </p:txBody>
      </p:sp>
      <p:sp>
        <p:nvSpPr>
          <p:cNvPr id="5" name="Rectangle 4"/>
          <p:cNvSpPr/>
          <p:nvPr/>
        </p:nvSpPr>
        <p:spPr>
          <a:xfrm>
            <a:off x="2514600" y="3254375"/>
            <a:ext cx="1905000" cy="990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dirty="0"/>
              <a:t>Calculations</a:t>
            </a:r>
          </a:p>
        </p:txBody>
      </p:sp>
      <p:sp>
        <p:nvSpPr>
          <p:cNvPr id="6" name="Rectangle 5"/>
          <p:cNvSpPr/>
          <p:nvPr/>
        </p:nvSpPr>
        <p:spPr>
          <a:xfrm>
            <a:off x="4718050" y="3254375"/>
            <a:ext cx="1905000" cy="9953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dirty="0"/>
              <a:t>PM’s</a:t>
            </a:r>
          </a:p>
        </p:txBody>
      </p:sp>
    </p:spTree>
    <p:extLst>
      <p:ext uri="{BB962C8B-B14F-4D97-AF65-F5344CB8AC3E}">
        <p14:creationId xmlns:p14="http://schemas.microsoft.com/office/powerpoint/2010/main" val="1084192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143000"/>
            <a:ext cx="8229600" cy="914400"/>
          </a:xfrm>
        </p:spPr>
        <p:txBody>
          <a:bodyPr/>
          <a:lstStyle/>
          <a:p>
            <a:pPr algn="ctr" eaLnBrk="1" hangingPunct="1"/>
            <a:r>
              <a:rPr lang="en-US" altLang="en-US" dirty="0" smtClean="0"/>
              <a:t>50.59</a:t>
            </a:r>
          </a:p>
        </p:txBody>
      </p:sp>
      <p:sp>
        <p:nvSpPr>
          <p:cNvPr id="17411" name="Content Placeholder 2"/>
          <p:cNvSpPr>
            <a:spLocks noGrp="1"/>
          </p:cNvSpPr>
          <p:nvPr>
            <p:ph idx="1"/>
          </p:nvPr>
        </p:nvSpPr>
        <p:spPr>
          <a:xfrm>
            <a:off x="457200" y="2068286"/>
            <a:ext cx="8229600" cy="4038600"/>
          </a:xfrm>
        </p:spPr>
        <p:txBody>
          <a:bodyPr/>
          <a:lstStyle/>
          <a:p>
            <a:pPr eaLnBrk="1" hangingPunct="1"/>
            <a:r>
              <a:rPr lang="en-US" altLang="en-US" sz="2800" dirty="0" smtClean="0"/>
              <a:t>Legacy Doc Change Only 50.59s vulnerable</a:t>
            </a:r>
          </a:p>
          <a:p>
            <a:pPr eaLnBrk="1" hangingPunct="1"/>
            <a:r>
              <a:rPr lang="en-US" altLang="en-US" sz="2800" dirty="0" smtClean="0"/>
              <a:t>Sample of 80 legacy 50.59s reviewed by Industry Expert</a:t>
            </a:r>
          </a:p>
          <a:p>
            <a:pPr eaLnBrk="1" hangingPunct="1"/>
            <a:r>
              <a:rPr lang="en-US" altLang="en-US" sz="2800" dirty="0" smtClean="0"/>
              <a:t>9 were deemed either required or may require prior NRC approval (based on limited info)</a:t>
            </a:r>
          </a:p>
          <a:p>
            <a:pPr eaLnBrk="1" hangingPunct="1"/>
            <a:r>
              <a:rPr lang="en-US" altLang="en-US" sz="2800" dirty="0" smtClean="0"/>
              <a:t>Expanded sample for Industry Expert deemed not necessary</a:t>
            </a:r>
          </a:p>
          <a:p>
            <a:pPr eaLnBrk="1" hangingPunct="1"/>
            <a:endParaRPr lang="en-US" altLang="en-US" dirty="0" smtClean="0"/>
          </a:p>
        </p:txBody>
      </p:sp>
    </p:spTree>
    <p:extLst>
      <p:ext uri="{BB962C8B-B14F-4D97-AF65-F5344CB8AC3E}">
        <p14:creationId xmlns:p14="http://schemas.microsoft.com/office/powerpoint/2010/main" val="2057268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889000"/>
            <a:ext cx="8229600" cy="780143"/>
          </a:xfrm>
        </p:spPr>
        <p:txBody>
          <a:bodyPr/>
          <a:lstStyle/>
          <a:p>
            <a:pPr algn="ctr" eaLnBrk="1" hangingPunct="1"/>
            <a:r>
              <a:rPr lang="en-US" altLang="en-US" dirty="0" smtClean="0"/>
              <a:t>Calculations</a:t>
            </a:r>
          </a:p>
        </p:txBody>
      </p:sp>
      <p:sp>
        <p:nvSpPr>
          <p:cNvPr id="3" name="Content Placeholder 2"/>
          <p:cNvSpPr>
            <a:spLocks noGrp="1"/>
          </p:cNvSpPr>
          <p:nvPr>
            <p:ph idx="1"/>
          </p:nvPr>
        </p:nvSpPr>
        <p:spPr>
          <a:xfrm>
            <a:off x="457200" y="1799771"/>
            <a:ext cx="8229600" cy="4586514"/>
          </a:xfrm>
        </p:spPr>
        <p:txBody>
          <a:bodyPr/>
          <a:lstStyle/>
          <a:p>
            <a:pPr eaLnBrk="1" fontAlgn="auto" hangingPunct="1">
              <a:spcAft>
                <a:spcPts val="0"/>
              </a:spcAft>
              <a:defRPr/>
            </a:pPr>
            <a:r>
              <a:rPr lang="en-US" sz="2400" dirty="0" smtClean="0">
                <a:solidFill>
                  <a:schemeClr val="tx1"/>
                </a:solidFill>
              </a:rPr>
              <a:t>CDBI </a:t>
            </a:r>
            <a:r>
              <a:rPr lang="en-US" sz="2400" dirty="0">
                <a:solidFill>
                  <a:schemeClr val="tx1"/>
                </a:solidFill>
              </a:rPr>
              <a:t>had 3 calculation related specific </a:t>
            </a:r>
            <a:r>
              <a:rPr lang="en-US" sz="2400" dirty="0" smtClean="0">
                <a:solidFill>
                  <a:schemeClr val="tx1"/>
                </a:solidFill>
              </a:rPr>
              <a:t>issues</a:t>
            </a:r>
            <a:endParaRPr lang="en-US" sz="2400" dirty="0">
              <a:solidFill>
                <a:schemeClr val="tx1"/>
              </a:solidFill>
            </a:endParaRPr>
          </a:p>
          <a:p>
            <a:pPr eaLnBrk="1" fontAlgn="auto" hangingPunct="1">
              <a:spcAft>
                <a:spcPts val="0"/>
              </a:spcAft>
              <a:defRPr/>
            </a:pPr>
            <a:r>
              <a:rPr lang="en-US" sz="2400" dirty="0" smtClean="0">
                <a:solidFill>
                  <a:schemeClr val="tx1"/>
                </a:solidFill>
              </a:rPr>
              <a:t>CDBI issue with locating some calculations</a:t>
            </a:r>
          </a:p>
          <a:p>
            <a:pPr lvl="1" eaLnBrk="1" fontAlgn="auto" hangingPunct="1">
              <a:spcAft>
                <a:spcPts val="0"/>
              </a:spcAft>
              <a:defRPr/>
            </a:pPr>
            <a:r>
              <a:rPr lang="en-US" sz="2400" dirty="0" smtClean="0">
                <a:solidFill>
                  <a:schemeClr val="tx1"/>
                </a:solidFill>
              </a:rPr>
              <a:t>Short term: </a:t>
            </a:r>
            <a:r>
              <a:rPr lang="en-US" sz="2400" dirty="0">
                <a:solidFill>
                  <a:schemeClr val="tx1"/>
                </a:solidFill>
              </a:rPr>
              <a:t>Internal audit </a:t>
            </a:r>
            <a:r>
              <a:rPr lang="en-US" sz="2400" dirty="0" smtClean="0">
                <a:solidFill>
                  <a:schemeClr val="tx1"/>
                </a:solidFill>
              </a:rPr>
              <a:t>performed</a:t>
            </a:r>
          </a:p>
          <a:p>
            <a:pPr lvl="1" eaLnBrk="1" fontAlgn="auto" hangingPunct="1">
              <a:spcAft>
                <a:spcPts val="0"/>
              </a:spcAft>
              <a:defRPr/>
            </a:pPr>
            <a:r>
              <a:rPr lang="en-US" sz="2400" dirty="0" smtClean="0">
                <a:solidFill>
                  <a:schemeClr val="tx1"/>
                </a:solidFill>
              </a:rPr>
              <a:t>Long term: Scan calculations</a:t>
            </a:r>
          </a:p>
          <a:p>
            <a:pPr eaLnBrk="1" fontAlgn="auto" hangingPunct="1">
              <a:spcAft>
                <a:spcPts val="0"/>
              </a:spcAft>
              <a:defRPr/>
            </a:pPr>
            <a:r>
              <a:rPr lang="en-US" sz="2400" dirty="0" smtClean="0">
                <a:solidFill>
                  <a:schemeClr val="tx1"/>
                </a:solidFill>
              </a:rPr>
              <a:t>Vulnerability for the future with outstanding CMR’s and certain calculations</a:t>
            </a:r>
          </a:p>
          <a:p>
            <a:pPr lvl="1" eaLnBrk="1" fontAlgn="auto" hangingPunct="1">
              <a:spcAft>
                <a:spcPts val="0"/>
              </a:spcAft>
              <a:defRPr/>
            </a:pPr>
            <a:r>
              <a:rPr lang="en-US" sz="2400" dirty="0" smtClean="0">
                <a:solidFill>
                  <a:schemeClr val="tx1"/>
                </a:solidFill>
              </a:rPr>
              <a:t>Prioritized plan for CMR incorporation</a:t>
            </a:r>
          </a:p>
          <a:p>
            <a:pPr lvl="1" eaLnBrk="1" fontAlgn="auto" hangingPunct="1">
              <a:spcAft>
                <a:spcPts val="0"/>
              </a:spcAft>
              <a:defRPr/>
            </a:pPr>
            <a:r>
              <a:rPr lang="en-US" sz="2400" dirty="0" smtClean="0">
                <a:solidFill>
                  <a:schemeClr val="tx1"/>
                </a:solidFill>
              </a:rPr>
              <a:t>DC calculations being revised</a:t>
            </a:r>
          </a:p>
          <a:p>
            <a:pPr eaLnBrk="1" fontAlgn="auto" hangingPunct="1">
              <a:spcAft>
                <a:spcPts val="0"/>
              </a:spcAft>
              <a:defRPr/>
            </a:pPr>
            <a:r>
              <a:rPr lang="en-US" sz="2400" dirty="0" smtClean="0">
                <a:solidFill>
                  <a:schemeClr val="tx1"/>
                </a:solidFill>
              </a:rPr>
              <a:t>Presented calculation plan to NRC Resident</a:t>
            </a:r>
            <a:endParaRPr lang="en-US" sz="2400" dirty="0">
              <a:solidFill>
                <a:schemeClr val="tx1"/>
              </a:solidFill>
            </a:endParaRPr>
          </a:p>
          <a:p>
            <a:pPr lvl="1" eaLnBrk="1" fontAlgn="auto" hangingPunct="1">
              <a:spcAft>
                <a:spcPts val="0"/>
              </a:spcAft>
              <a:defRPr/>
            </a:pPr>
            <a:r>
              <a:rPr lang="en-US" sz="2400" dirty="0">
                <a:solidFill>
                  <a:schemeClr val="tx1"/>
                </a:solidFill>
              </a:rPr>
              <a:t>4 year plan to upgrade calculations</a:t>
            </a:r>
          </a:p>
          <a:p>
            <a:pPr eaLnBrk="1" fontAlgn="auto" hangingPunct="1">
              <a:spcAft>
                <a:spcPts val="0"/>
              </a:spcAft>
              <a:defRPr/>
            </a:pPr>
            <a:endParaRPr lang="en-US" sz="1800" dirty="0" smtClean="0">
              <a:solidFill>
                <a:schemeClr val="tx1">
                  <a:lumMod val="50000"/>
                  <a:lumOff val="50000"/>
                </a:schemeClr>
              </a:solidFill>
            </a:endParaRPr>
          </a:p>
        </p:txBody>
      </p:sp>
    </p:spTree>
    <p:extLst>
      <p:ext uri="{BB962C8B-B14F-4D97-AF65-F5344CB8AC3E}">
        <p14:creationId xmlns:p14="http://schemas.microsoft.com/office/powerpoint/2010/main" val="3616239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947058"/>
            <a:ext cx="8229600" cy="914400"/>
          </a:xfrm>
        </p:spPr>
        <p:txBody>
          <a:bodyPr/>
          <a:lstStyle/>
          <a:p>
            <a:pPr algn="ctr" eaLnBrk="1" hangingPunct="1"/>
            <a:r>
              <a:rPr lang="en-US" altLang="en-US" dirty="0" smtClean="0"/>
              <a:t>PM’s</a:t>
            </a:r>
          </a:p>
        </p:txBody>
      </p:sp>
      <p:sp>
        <p:nvSpPr>
          <p:cNvPr id="19459" name="Content Placeholder 2"/>
          <p:cNvSpPr>
            <a:spLocks noGrp="1"/>
          </p:cNvSpPr>
          <p:nvPr>
            <p:ph idx="1"/>
          </p:nvPr>
        </p:nvSpPr>
        <p:spPr>
          <a:xfrm>
            <a:off x="457200" y="2126343"/>
            <a:ext cx="8229600" cy="4038600"/>
          </a:xfrm>
        </p:spPr>
        <p:txBody>
          <a:bodyPr/>
          <a:lstStyle/>
          <a:p>
            <a:pPr eaLnBrk="1" hangingPunct="1"/>
            <a:r>
              <a:rPr lang="en-US" altLang="en-US" sz="2800" dirty="0" smtClean="0"/>
              <a:t>PM extensions without proper justifications</a:t>
            </a:r>
          </a:p>
          <a:p>
            <a:pPr eaLnBrk="1" hangingPunct="1"/>
            <a:r>
              <a:rPr lang="en-US" altLang="en-US" sz="2800" dirty="0" smtClean="0"/>
              <a:t>New design data base document that requires detailed references and justifications for PM changes </a:t>
            </a:r>
          </a:p>
          <a:p>
            <a:pPr eaLnBrk="1" hangingPunct="1"/>
            <a:r>
              <a:rPr lang="en-US" altLang="en-US" sz="2800" dirty="0" smtClean="0"/>
              <a:t>Vendor input, Regulatory position, and OE sections</a:t>
            </a:r>
          </a:p>
          <a:p>
            <a:pPr eaLnBrk="1" hangingPunct="1"/>
            <a:r>
              <a:rPr lang="en-US" altLang="en-US" sz="2800" dirty="0" smtClean="0"/>
              <a:t>Training for System Engineers </a:t>
            </a:r>
          </a:p>
          <a:p>
            <a:pPr eaLnBrk="1" hangingPunct="1"/>
            <a:r>
              <a:rPr lang="en-US" altLang="en-US" sz="2800" dirty="0" smtClean="0"/>
              <a:t>5 PM related procedures enhanced</a:t>
            </a:r>
            <a:endParaRPr lang="en-US" altLang="en-US" dirty="0" smtClean="0"/>
          </a:p>
        </p:txBody>
      </p:sp>
    </p:spTree>
    <p:extLst>
      <p:ext uri="{BB962C8B-B14F-4D97-AF65-F5344CB8AC3E}">
        <p14:creationId xmlns:p14="http://schemas.microsoft.com/office/powerpoint/2010/main" val="1387921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034143"/>
            <a:ext cx="8229600" cy="914400"/>
          </a:xfrm>
        </p:spPr>
        <p:txBody>
          <a:bodyPr/>
          <a:lstStyle/>
          <a:p>
            <a:pPr algn="ctr" eaLnBrk="1" hangingPunct="1"/>
            <a:r>
              <a:rPr lang="en-US" altLang="en-US" dirty="0" smtClean="0"/>
              <a:t>Design Basis Knowledge</a:t>
            </a:r>
          </a:p>
        </p:txBody>
      </p:sp>
      <p:sp>
        <p:nvSpPr>
          <p:cNvPr id="20483" name="Content Placeholder 2"/>
          <p:cNvSpPr>
            <a:spLocks noGrp="1"/>
          </p:cNvSpPr>
          <p:nvPr>
            <p:ph idx="1"/>
          </p:nvPr>
        </p:nvSpPr>
        <p:spPr>
          <a:xfrm>
            <a:off x="457200" y="2169886"/>
            <a:ext cx="8229600" cy="4038600"/>
          </a:xfrm>
        </p:spPr>
        <p:txBody>
          <a:bodyPr/>
          <a:lstStyle/>
          <a:p>
            <a:pPr eaLnBrk="1" hangingPunct="1"/>
            <a:r>
              <a:rPr lang="en-US" altLang="en-US" dirty="0" smtClean="0"/>
              <a:t>Engineering staff needs review on design basis concepts</a:t>
            </a:r>
          </a:p>
          <a:p>
            <a:pPr eaLnBrk="1" hangingPunct="1"/>
            <a:endParaRPr lang="en-US" altLang="en-US" dirty="0" smtClean="0"/>
          </a:p>
          <a:p>
            <a:pPr eaLnBrk="1" hangingPunct="1"/>
            <a:r>
              <a:rPr lang="en-US" altLang="en-US" dirty="0" smtClean="0"/>
              <a:t>January 2014 ESP training performed on “Design Basis Refresher”</a:t>
            </a:r>
          </a:p>
          <a:p>
            <a:pPr eaLnBrk="1" hangingPunct="1"/>
            <a:endParaRPr lang="en-US" altLang="en-US" dirty="0" smtClean="0"/>
          </a:p>
          <a:p>
            <a:pPr eaLnBrk="1" hangingPunct="1"/>
            <a:r>
              <a:rPr lang="en-US" altLang="en-US" dirty="0" smtClean="0"/>
              <a:t>Periodic design basis refresher training</a:t>
            </a:r>
          </a:p>
          <a:p>
            <a:pPr eaLnBrk="1" hangingPunct="1"/>
            <a:endParaRPr lang="en-US" altLang="en-US" dirty="0" smtClean="0"/>
          </a:p>
        </p:txBody>
      </p:sp>
    </p:spTree>
    <p:extLst>
      <p:ext uri="{BB962C8B-B14F-4D97-AF65-F5344CB8AC3E}">
        <p14:creationId xmlns:p14="http://schemas.microsoft.com/office/powerpoint/2010/main" val="931230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990600"/>
            <a:ext cx="8229600" cy="914400"/>
          </a:xfrm>
        </p:spPr>
        <p:txBody>
          <a:bodyPr/>
          <a:lstStyle/>
          <a:p>
            <a:pPr algn="ctr" eaLnBrk="1" hangingPunct="1"/>
            <a:r>
              <a:rPr lang="en-US" altLang="en-US" dirty="0" smtClean="0"/>
              <a:t>Major Modifications</a:t>
            </a:r>
          </a:p>
        </p:txBody>
      </p:sp>
      <p:sp>
        <p:nvSpPr>
          <p:cNvPr id="12291" name="Content Placeholder 2"/>
          <p:cNvSpPr>
            <a:spLocks noGrp="1"/>
          </p:cNvSpPr>
          <p:nvPr>
            <p:ph idx="1"/>
          </p:nvPr>
        </p:nvSpPr>
        <p:spPr>
          <a:xfrm>
            <a:off x="457200" y="2162628"/>
            <a:ext cx="8229600" cy="4038600"/>
          </a:xfrm>
        </p:spPr>
        <p:txBody>
          <a:bodyPr/>
          <a:lstStyle/>
          <a:p>
            <a:pPr eaLnBrk="1" hangingPunct="1">
              <a:defRPr/>
            </a:pPr>
            <a:r>
              <a:rPr lang="en-US" altLang="en-US" dirty="0" smtClean="0"/>
              <a:t>Lack of Analysis to show coordination between </a:t>
            </a:r>
            <a:r>
              <a:rPr lang="en-US" altLang="en-US" dirty="0"/>
              <a:t>Non-1E </a:t>
            </a:r>
            <a:r>
              <a:rPr lang="en-US" altLang="en-US" dirty="0" smtClean="0"/>
              <a:t>and 1E loads off </a:t>
            </a:r>
            <a:r>
              <a:rPr lang="en-US" altLang="en-US" dirty="0"/>
              <a:t>1E </a:t>
            </a:r>
            <a:r>
              <a:rPr lang="en-US" altLang="en-US" dirty="0" smtClean="0"/>
              <a:t>inverters</a:t>
            </a:r>
            <a:endParaRPr lang="en-US" altLang="en-US" dirty="0"/>
          </a:p>
          <a:p>
            <a:pPr eaLnBrk="1" hangingPunct="1">
              <a:defRPr/>
            </a:pPr>
            <a:r>
              <a:rPr lang="en-US" altLang="en-US" dirty="0" smtClean="0"/>
              <a:t>Design modifications to move Non-1E loads off 1E inverters</a:t>
            </a:r>
          </a:p>
          <a:p>
            <a:pPr marL="228600" indent="-228600" eaLnBrk="1" hangingPunct="1">
              <a:lnSpc>
                <a:spcPct val="90000"/>
              </a:lnSpc>
              <a:defRPr/>
            </a:pPr>
            <a:r>
              <a:rPr lang="en-US" sz="2800" dirty="0" smtClean="0">
                <a:cs typeface="Arial" charset="0"/>
              </a:rPr>
              <a:t>  Division </a:t>
            </a:r>
            <a:r>
              <a:rPr lang="en-US" sz="2800" dirty="0">
                <a:cs typeface="Arial" charset="0"/>
              </a:rPr>
              <a:t>2</a:t>
            </a:r>
          </a:p>
          <a:p>
            <a:pPr marL="628650" lvl="1" indent="-228600" eaLnBrk="1" hangingPunct="1">
              <a:lnSpc>
                <a:spcPct val="90000"/>
              </a:lnSpc>
              <a:defRPr/>
            </a:pPr>
            <a:r>
              <a:rPr lang="en-US" sz="2400" dirty="0"/>
              <a:t>Design for </a:t>
            </a:r>
            <a:r>
              <a:rPr lang="en-US" sz="2400" dirty="0" smtClean="0"/>
              <a:t>next outage </a:t>
            </a:r>
            <a:r>
              <a:rPr lang="en-US" sz="2400" dirty="0"/>
              <a:t>installation </a:t>
            </a:r>
            <a:r>
              <a:rPr lang="en-US" sz="2400" dirty="0" smtClean="0"/>
              <a:t>issued</a:t>
            </a:r>
            <a:endParaRPr lang="en-US" sz="2400" dirty="0"/>
          </a:p>
          <a:p>
            <a:pPr marL="228600" indent="-228600" eaLnBrk="1" hangingPunct="1">
              <a:lnSpc>
                <a:spcPct val="90000"/>
              </a:lnSpc>
              <a:defRPr/>
            </a:pPr>
            <a:r>
              <a:rPr lang="en-US" sz="2800" dirty="0" smtClean="0"/>
              <a:t>  Division </a:t>
            </a:r>
            <a:r>
              <a:rPr lang="en-US" sz="2800" dirty="0"/>
              <a:t>1</a:t>
            </a:r>
          </a:p>
          <a:p>
            <a:pPr marL="628650" lvl="1" indent="-228600" eaLnBrk="1" hangingPunct="1">
              <a:lnSpc>
                <a:spcPct val="90000"/>
              </a:lnSpc>
              <a:defRPr/>
            </a:pPr>
            <a:r>
              <a:rPr lang="en-US" sz="2400" dirty="0"/>
              <a:t>Design for </a:t>
            </a:r>
            <a:r>
              <a:rPr lang="en-US" sz="2400" dirty="0" smtClean="0"/>
              <a:t>following outage </a:t>
            </a:r>
            <a:r>
              <a:rPr lang="en-US" sz="2400" dirty="0"/>
              <a:t>installation </a:t>
            </a:r>
            <a:r>
              <a:rPr lang="en-US" sz="2400" dirty="0" smtClean="0"/>
              <a:t>in progress </a:t>
            </a:r>
          </a:p>
          <a:p>
            <a:pPr eaLnBrk="1" hangingPunct="1">
              <a:defRPr/>
            </a:pPr>
            <a:endParaRPr lang="en-US" altLang="en-US" sz="3600" dirty="0" smtClean="0"/>
          </a:p>
        </p:txBody>
      </p:sp>
    </p:spTree>
    <p:extLst>
      <p:ext uri="{BB962C8B-B14F-4D97-AF65-F5344CB8AC3E}">
        <p14:creationId xmlns:p14="http://schemas.microsoft.com/office/powerpoint/2010/main" val="3370195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685800"/>
            <a:ext cx="8229600" cy="1371600"/>
          </a:xfrm>
        </p:spPr>
        <p:txBody>
          <a:bodyPr/>
          <a:lstStyle/>
          <a:p>
            <a:pPr algn="ctr"/>
            <a:r>
              <a:rPr lang="en-US" altLang="en-US" smtClean="0"/>
              <a:t>CDBI Bases </a:t>
            </a:r>
            <a:br>
              <a:rPr lang="en-US" altLang="en-US" smtClean="0"/>
            </a:br>
            <a:endParaRPr lang="en-US" altLang="en-US" smtClean="0"/>
          </a:p>
        </p:txBody>
      </p:sp>
      <p:sp>
        <p:nvSpPr>
          <p:cNvPr id="4099" name="Content Placeholder 2"/>
          <p:cNvSpPr>
            <a:spLocks noGrp="1"/>
          </p:cNvSpPr>
          <p:nvPr>
            <p:ph idx="1"/>
          </p:nvPr>
        </p:nvSpPr>
        <p:spPr/>
        <p:txBody>
          <a:bodyPr/>
          <a:lstStyle/>
          <a:p>
            <a:r>
              <a:rPr lang="en-US" altLang="en-US" sz="2000" dirty="0" smtClean="0"/>
              <a:t>This inspection of component design bases verifies that plant </a:t>
            </a:r>
            <a:r>
              <a:rPr lang="en-US" altLang="en-US" sz="2000" dirty="0" smtClean="0">
                <a:solidFill>
                  <a:schemeClr val="tx1"/>
                </a:solidFill>
              </a:rPr>
              <a:t>components are </a:t>
            </a:r>
            <a:r>
              <a:rPr lang="en-US" altLang="en-US" sz="2000" dirty="0" smtClean="0">
                <a:solidFill>
                  <a:srgbClr val="FF0000"/>
                </a:solidFill>
              </a:rPr>
              <a:t>maintained within their design basis</a:t>
            </a:r>
            <a:r>
              <a:rPr lang="en-US" altLang="en-US" sz="2000" dirty="0" smtClean="0"/>
              <a:t>. Additionally, this inspection provides </a:t>
            </a:r>
            <a:r>
              <a:rPr lang="en-US" altLang="en-US" sz="2000" dirty="0" smtClean="0">
                <a:solidFill>
                  <a:srgbClr val="FF0000"/>
                </a:solidFill>
              </a:rPr>
              <a:t>monitoring</a:t>
            </a:r>
            <a:r>
              <a:rPr lang="en-US" altLang="en-US" sz="2000" dirty="0" smtClean="0"/>
              <a:t> of the capability of the selected components and operator actions </a:t>
            </a:r>
            <a:r>
              <a:rPr lang="en-US" altLang="en-US" sz="2000" dirty="0" smtClean="0">
                <a:solidFill>
                  <a:srgbClr val="FF0000"/>
                </a:solidFill>
              </a:rPr>
              <a:t>to perform their design bases functions. </a:t>
            </a:r>
            <a:r>
              <a:rPr lang="en-US" altLang="en-US" sz="2000" dirty="0" smtClean="0"/>
              <a:t>As plants age, modifications may alter or disable important design features making the design bases difficult to determine or obsolete. The plant risk assessment model assumes the capability of safety systems and components to perform their intended safety function successfully. This </a:t>
            </a:r>
            <a:r>
              <a:rPr lang="en-US" altLang="en-US" sz="2000" dirty="0" err="1" smtClean="0"/>
              <a:t>inspectable</a:t>
            </a:r>
            <a:r>
              <a:rPr lang="en-US" altLang="en-US" sz="2000" dirty="0" smtClean="0"/>
              <a:t> area verifies aspects of the Initiating Events, Mitigating Systems and Barrier Integrity cornerstones for which there are no indicators to measure performance.</a:t>
            </a:r>
          </a:p>
          <a:p>
            <a:endParaRPr lang="en-US" altLang="en-US" dirty="0" smtClean="0"/>
          </a:p>
        </p:txBody>
      </p:sp>
    </p:spTree>
    <p:extLst>
      <p:ext uri="{BB962C8B-B14F-4D97-AF65-F5344CB8AC3E}">
        <p14:creationId xmlns:p14="http://schemas.microsoft.com/office/powerpoint/2010/main" val="156059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1828800" y="1066800"/>
            <a:ext cx="5486400" cy="566738"/>
          </a:xfrm>
        </p:spPr>
        <p:txBody>
          <a:bodyPr/>
          <a:lstStyle/>
          <a:p>
            <a:pPr algn="ctr"/>
            <a:r>
              <a:rPr lang="en-US" altLang="en-US" sz="2800" smtClean="0"/>
              <a:t>Inverter Power Panel 8A-A</a:t>
            </a:r>
          </a:p>
        </p:txBody>
      </p:sp>
      <p:pic>
        <p:nvPicPr>
          <p:cNvPr id="22531"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2500" r="12500"/>
          <a:stretch>
            <a:fillRect/>
          </a:stretch>
        </p:blipFill>
        <p:spPr>
          <a:xfrm>
            <a:off x="1981200" y="1752600"/>
            <a:ext cx="5486400" cy="4114800"/>
          </a:xfrm>
        </p:spPr>
      </p:pic>
    </p:spTree>
    <p:extLst>
      <p:ext uri="{BB962C8B-B14F-4D97-AF65-F5344CB8AC3E}">
        <p14:creationId xmlns:p14="http://schemas.microsoft.com/office/powerpoint/2010/main" val="65071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990600"/>
            <a:ext cx="8229600" cy="914400"/>
          </a:xfrm>
        </p:spPr>
        <p:txBody>
          <a:bodyPr/>
          <a:lstStyle/>
          <a:p>
            <a:pPr algn="ctr" eaLnBrk="1" hangingPunct="1"/>
            <a:r>
              <a:rPr lang="en-US" altLang="en-US" dirty="0" smtClean="0"/>
              <a:t>CDBI Preparation</a:t>
            </a:r>
          </a:p>
        </p:txBody>
      </p:sp>
      <p:sp>
        <p:nvSpPr>
          <p:cNvPr id="12291" name="Content Placeholder 2"/>
          <p:cNvSpPr>
            <a:spLocks noGrp="1"/>
          </p:cNvSpPr>
          <p:nvPr>
            <p:ph idx="1"/>
          </p:nvPr>
        </p:nvSpPr>
        <p:spPr>
          <a:xfrm>
            <a:off x="457200" y="1828800"/>
            <a:ext cx="8229600" cy="4038600"/>
          </a:xfrm>
        </p:spPr>
        <p:txBody>
          <a:bodyPr/>
          <a:lstStyle/>
          <a:p>
            <a:pPr marL="0" indent="0" eaLnBrk="1" hangingPunct="1">
              <a:buFont typeface="Wingdings 2" pitchFamily="18" charset="2"/>
              <a:buNone/>
              <a:defRPr/>
            </a:pPr>
            <a:endParaRPr lang="en-US" altLang="en-US" sz="2800" dirty="0" smtClean="0"/>
          </a:p>
          <a:p>
            <a:pPr marL="228600" indent="-228600" eaLnBrk="1" hangingPunct="1">
              <a:lnSpc>
                <a:spcPct val="90000"/>
              </a:lnSpc>
              <a:defRPr/>
            </a:pPr>
            <a:r>
              <a:rPr lang="en-US" dirty="0" smtClean="0"/>
              <a:t>CDBI Self Assessment with internal multi discipline team and outside guests</a:t>
            </a:r>
          </a:p>
          <a:p>
            <a:pPr marL="228600" indent="-228600" eaLnBrk="1" hangingPunct="1">
              <a:lnSpc>
                <a:spcPct val="90000"/>
              </a:lnSpc>
              <a:defRPr/>
            </a:pPr>
            <a:endParaRPr lang="en-US" dirty="0" smtClean="0"/>
          </a:p>
          <a:p>
            <a:pPr marL="228600" indent="-228600" eaLnBrk="1" hangingPunct="1">
              <a:lnSpc>
                <a:spcPct val="90000"/>
              </a:lnSpc>
              <a:defRPr/>
            </a:pPr>
            <a:r>
              <a:rPr lang="en-US" altLang="en-US" dirty="0" smtClean="0"/>
              <a:t>Review of Violations from other plants </a:t>
            </a:r>
          </a:p>
          <a:p>
            <a:pPr marL="228600" indent="-228600" eaLnBrk="1" hangingPunct="1">
              <a:lnSpc>
                <a:spcPct val="90000"/>
              </a:lnSpc>
              <a:defRPr/>
            </a:pPr>
            <a:endParaRPr lang="en-US" altLang="en-US" dirty="0" smtClean="0"/>
          </a:p>
          <a:p>
            <a:pPr marL="228600" indent="-228600" eaLnBrk="1" hangingPunct="1">
              <a:lnSpc>
                <a:spcPct val="90000"/>
              </a:lnSpc>
              <a:defRPr/>
            </a:pPr>
            <a:r>
              <a:rPr lang="en-US" altLang="en-US" dirty="0" smtClean="0"/>
              <a:t>Get vulnerabilities into corrective action process and take action</a:t>
            </a:r>
            <a:endParaRPr lang="en-US" altLang="en-US" sz="4000" dirty="0" smtClean="0"/>
          </a:p>
        </p:txBody>
      </p:sp>
    </p:spTree>
    <p:extLst>
      <p:ext uri="{BB962C8B-B14F-4D97-AF65-F5344CB8AC3E}">
        <p14:creationId xmlns:p14="http://schemas.microsoft.com/office/powerpoint/2010/main" val="4285993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976086"/>
            <a:ext cx="8229600" cy="914400"/>
          </a:xfrm>
        </p:spPr>
        <p:txBody>
          <a:bodyPr/>
          <a:lstStyle/>
          <a:p>
            <a:pPr algn="ctr"/>
            <a:r>
              <a:rPr lang="en-US" altLang="en-US" dirty="0" smtClean="0"/>
              <a:t>CDBI Support</a:t>
            </a:r>
          </a:p>
        </p:txBody>
      </p:sp>
      <p:sp>
        <p:nvSpPr>
          <p:cNvPr id="24579" name="Content Placeholder 2"/>
          <p:cNvSpPr>
            <a:spLocks noGrp="1"/>
          </p:cNvSpPr>
          <p:nvPr>
            <p:ph idx="1"/>
          </p:nvPr>
        </p:nvSpPr>
        <p:spPr>
          <a:xfrm>
            <a:off x="457200" y="2039257"/>
            <a:ext cx="8229600" cy="4038600"/>
          </a:xfrm>
        </p:spPr>
        <p:txBody>
          <a:bodyPr/>
          <a:lstStyle/>
          <a:p>
            <a:r>
              <a:rPr lang="en-US" altLang="en-US" dirty="0" smtClean="0"/>
              <a:t>Dedicated technically capable staff to communicate and follow issues to completion</a:t>
            </a:r>
          </a:p>
          <a:p>
            <a:r>
              <a:rPr lang="en-US" altLang="en-US" dirty="0" smtClean="0"/>
              <a:t>Ensure accuracy and timeliness</a:t>
            </a:r>
          </a:p>
          <a:p>
            <a:r>
              <a:rPr lang="en-US" altLang="en-US" dirty="0" smtClean="0"/>
              <a:t>If in house technical support is lacking in an area, consider outside expert</a:t>
            </a:r>
          </a:p>
          <a:p>
            <a:r>
              <a:rPr lang="en-US" altLang="en-US" dirty="0" smtClean="0"/>
              <a:t>Violations addressed immediately in the Corrective Action process</a:t>
            </a:r>
          </a:p>
        </p:txBody>
      </p:sp>
    </p:spTree>
    <p:extLst>
      <p:ext uri="{BB962C8B-B14F-4D97-AF65-F5344CB8AC3E}">
        <p14:creationId xmlns:p14="http://schemas.microsoft.com/office/powerpoint/2010/main" val="2851138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8624" y="1159574"/>
            <a:ext cx="2476761" cy="2476761"/>
          </a:xfrm>
          <a:prstGeom prst="rect">
            <a:avLst/>
          </a:prstGeom>
          <a:effectLst>
            <a:outerShdw blurRad="50800" dist="38100" dir="2700000" algn="tl" rotWithShape="0">
              <a:prstClr val="black">
                <a:alpha val="40000"/>
              </a:prstClr>
            </a:outerShdw>
          </a:effectLst>
        </p:spPr>
      </p:pic>
      <p:sp>
        <p:nvSpPr>
          <p:cNvPr id="3" name="Title 3"/>
          <p:cNvSpPr txBox="1">
            <a:spLocks/>
          </p:cNvSpPr>
          <p:nvPr/>
        </p:nvSpPr>
        <p:spPr>
          <a:xfrm rot="10800000" flipV="1">
            <a:off x="1169574" y="3962400"/>
            <a:ext cx="6539025" cy="1553029"/>
          </a:xfrm>
          <a:prstGeom prst="rect">
            <a:avLst/>
          </a:prstGeom>
        </p:spPr>
        <p:txBody>
          <a:bodyPr anchor="ctr"/>
          <a:lstStyle>
            <a:lvl1pPr algn="l" defTabSz="457200" rtl="0" eaLnBrk="1" latinLnBrk="0" hangingPunct="1">
              <a:lnSpc>
                <a:spcPts val="3200"/>
              </a:lnSpc>
              <a:spcBef>
                <a:spcPct val="0"/>
              </a:spcBef>
              <a:buNone/>
              <a:defRPr sz="2800" kern="1200">
                <a:solidFill>
                  <a:schemeClr val="tx1"/>
                </a:solidFill>
                <a:latin typeface="Arial Black"/>
                <a:ea typeface="+mj-ea"/>
                <a:cs typeface="Arial Black"/>
              </a:defRPr>
            </a:lvl1pPr>
          </a:lstStyle>
          <a:p>
            <a:pPr algn="ctr"/>
            <a:r>
              <a:rPr lang="en-US" sz="5400" u="sng" dirty="0" smtClean="0">
                <a:solidFill>
                  <a:schemeClr val="bg1">
                    <a:lumMod val="95000"/>
                  </a:schemeClr>
                </a:solidFill>
              </a:rPr>
              <a:t>Questions?</a:t>
            </a:r>
            <a:r>
              <a:rPr lang="en-US" u="sng" dirty="0" smtClean="0">
                <a:solidFill>
                  <a:schemeClr val="bg1">
                    <a:lumMod val="95000"/>
                  </a:schemeClr>
                </a:solidFill>
              </a:rPr>
              <a:t/>
            </a:r>
            <a:br>
              <a:rPr lang="en-US" u="sng" dirty="0" smtClean="0">
                <a:solidFill>
                  <a:schemeClr val="bg1">
                    <a:lumMod val="95000"/>
                  </a:schemeClr>
                </a:solidFill>
              </a:rPr>
            </a:br>
            <a:r>
              <a:rPr lang="en-US" u="sng" dirty="0" smtClean="0">
                <a:solidFill>
                  <a:srgbClr val="00B050"/>
                </a:solidFill>
              </a:rPr>
              <a:t/>
            </a:r>
            <a:br>
              <a:rPr lang="en-US" u="sng" dirty="0" smtClean="0">
                <a:solidFill>
                  <a:srgbClr val="00B050"/>
                </a:solidFill>
              </a:rPr>
            </a:br>
            <a:endParaRPr lang="en-US" u="sng" dirty="0">
              <a:solidFill>
                <a:srgbClr val="00B050"/>
              </a:solidFill>
            </a:endParaRPr>
          </a:p>
        </p:txBody>
      </p:sp>
    </p:spTree>
    <p:extLst>
      <p:ext uri="{BB962C8B-B14F-4D97-AF65-F5344CB8AC3E}">
        <p14:creationId xmlns:p14="http://schemas.microsoft.com/office/powerpoint/2010/main" val="63175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030514"/>
            <a:ext cx="8229600" cy="798286"/>
          </a:xfrm>
        </p:spPr>
        <p:txBody>
          <a:bodyPr/>
          <a:lstStyle/>
          <a:p>
            <a:pPr algn="ctr"/>
            <a:r>
              <a:rPr lang="en-US" altLang="en-US" dirty="0" smtClean="0"/>
              <a:t>CDBI Objective </a:t>
            </a:r>
            <a:br>
              <a:rPr lang="en-US" altLang="en-US" dirty="0" smtClean="0"/>
            </a:br>
            <a:endParaRPr lang="en-US" altLang="en-US" dirty="0" smtClean="0"/>
          </a:p>
        </p:txBody>
      </p:sp>
      <p:sp>
        <p:nvSpPr>
          <p:cNvPr id="5123" name="Content Placeholder 2"/>
          <p:cNvSpPr>
            <a:spLocks noGrp="1"/>
          </p:cNvSpPr>
          <p:nvPr>
            <p:ph idx="1"/>
          </p:nvPr>
        </p:nvSpPr>
        <p:spPr>
          <a:xfrm>
            <a:off x="457200" y="1930400"/>
            <a:ext cx="8229600" cy="3784600"/>
          </a:xfrm>
        </p:spPr>
        <p:txBody>
          <a:bodyPr/>
          <a:lstStyle/>
          <a:p>
            <a:endParaRPr lang="en-US" altLang="en-US" sz="2000" dirty="0" smtClean="0"/>
          </a:p>
          <a:p>
            <a:r>
              <a:rPr lang="en-US" altLang="en-US" sz="2200" dirty="0" smtClean="0"/>
              <a:t>To gain reasonable assurance that risk significant structures, systems, and components (</a:t>
            </a:r>
            <a:r>
              <a:rPr lang="en-US" altLang="en-US" sz="2200" dirty="0" smtClean="0">
                <a:solidFill>
                  <a:srgbClr val="FF0000"/>
                </a:solidFill>
              </a:rPr>
              <a:t>SSCs</a:t>
            </a:r>
            <a:r>
              <a:rPr lang="en-US" altLang="en-US" sz="2200" dirty="0" smtClean="0"/>
              <a:t>) can adequately </a:t>
            </a:r>
            <a:r>
              <a:rPr lang="en-US" altLang="en-US" sz="2200" dirty="0" smtClean="0">
                <a:solidFill>
                  <a:srgbClr val="FF0000"/>
                </a:solidFill>
              </a:rPr>
              <a:t>perform their design basis function</a:t>
            </a:r>
            <a:r>
              <a:rPr lang="en-US" altLang="en-US" sz="2200" dirty="0" smtClean="0"/>
              <a:t>. This includes reasonable assurance that the risk significant component can </a:t>
            </a:r>
            <a:r>
              <a:rPr lang="en-US" altLang="en-US" sz="2200" dirty="0" smtClean="0">
                <a:solidFill>
                  <a:srgbClr val="FF0000"/>
                </a:solidFill>
              </a:rPr>
              <a:t>fulfill their design basis function</a:t>
            </a:r>
            <a:r>
              <a:rPr lang="en-US" altLang="en-US" sz="2200" dirty="0" smtClean="0"/>
              <a:t> </a:t>
            </a:r>
            <a:r>
              <a:rPr lang="en-US" altLang="en-US" sz="2200" dirty="0" smtClean="0">
                <a:solidFill>
                  <a:srgbClr val="FF0000"/>
                </a:solidFill>
              </a:rPr>
              <a:t>during or after licensee’s activities (e.g., maintenance, surveillance) </a:t>
            </a:r>
            <a:r>
              <a:rPr lang="en-US" altLang="en-US" sz="2200" dirty="0" smtClean="0"/>
              <a:t>which can affect component’s availability, reliability and capability. Additionally, this includes that reasonable assurance that </a:t>
            </a:r>
            <a:r>
              <a:rPr lang="en-US" altLang="en-US" sz="2200" dirty="0" smtClean="0">
                <a:solidFill>
                  <a:srgbClr val="FF0000"/>
                </a:solidFill>
              </a:rPr>
              <a:t>risk significant issues </a:t>
            </a:r>
            <a:r>
              <a:rPr lang="en-US" altLang="en-US" sz="2200" dirty="0" smtClean="0"/>
              <a:t>resulting from the </a:t>
            </a:r>
            <a:r>
              <a:rPr lang="en-US" altLang="en-US" sz="2200" dirty="0" smtClean="0">
                <a:solidFill>
                  <a:srgbClr val="FF0000"/>
                </a:solidFill>
              </a:rPr>
              <a:t>generic communications </a:t>
            </a:r>
            <a:r>
              <a:rPr lang="en-US" altLang="en-US" sz="2200" dirty="0" smtClean="0"/>
              <a:t>have been </a:t>
            </a:r>
            <a:r>
              <a:rPr lang="en-US" altLang="en-US" sz="2200" dirty="0" smtClean="0">
                <a:solidFill>
                  <a:srgbClr val="FF0000"/>
                </a:solidFill>
              </a:rPr>
              <a:t>adequately addressed</a:t>
            </a:r>
            <a:r>
              <a:rPr lang="en-US" altLang="en-US" sz="2200" dirty="0" smtClean="0"/>
              <a:t>. </a:t>
            </a:r>
          </a:p>
        </p:txBody>
      </p:sp>
    </p:spTree>
    <p:extLst>
      <p:ext uri="{BB962C8B-B14F-4D97-AF65-F5344CB8AC3E}">
        <p14:creationId xmlns:p14="http://schemas.microsoft.com/office/powerpoint/2010/main" val="2967283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885370"/>
            <a:ext cx="8229600" cy="714829"/>
          </a:xfrm>
        </p:spPr>
        <p:txBody>
          <a:bodyPr/>
          <a:lstStyle/>
          <a:p>
            <a:pPr algn="ctr"/>
            <a:r>
              <a:rPr lang="en-US" altLang="en-US" dirty="0" smtClean="0"/>
              <a:t>CDBI Scope</a:t>
            </a:r>
          </a:p>
        </p:txBody>
      </p:sp>
      <p:sp>
        <p:nvSpPr>
          <p:cNvPr id="6147" name="Content Placeholder 2"/>
          <p:cNvSpPr>
            <a:spLocks noGrp="1"/>
          </p:cNvSpPr>
          <p:nvPr>
            <p:ph idx="1"/>
          </p:nvPr>
        </p:nvSpPr>
        <p:spPr>
          <a:xfrm>
            <a:off x="457200" y="1676399"/>
            <a:ext cx="8229600" cy="4347029"/>
          </a:xfrm>
        </p:spPr>
        <p:txBody>
          <a:bodyPr/>
          <a:lstStyle/>
          <a:p>
            <a:r>
              <a:rPr lang="en-US" altLang="en-US" dirty="0" smtClean="0"/>
              <a:t>Review 15-25 risk significant samples in Components and Operating Experience </a:t>
            </a:r>
          </a:p>
          <a:p>
            <a:r>
              <a:rPr lang="en-US" altLang="en-US" dirty="0" smtClean="0"/>
              <a:t>Component Selection</a:t>
            </a:r>
          </a:p>
          <a:p>
            <a:pPr lvl="1"/>
            <a:r>
              <a:rPr lang="en-US" altLang="en-US" dirty="0" smtClean="0"/>
              <a:t>Risk-Significant Systems</a:t>
            </a:r>
          </a:p>
          <a:p>
            <a:pPr lvl="1"/>
            <a:r>
              <a:rPr lang="en-US" altLang="en-US" dirty="0" smtClean="0"/>
              <a:t>Risk-Significant/Low Margin</a:t>
            </a:r>
          </a:p>
          <a:p>
            <a:pPr lvl="1"/>
            <a:r>
              <a:rPr lang="en-US" altLang="en-US" dirty="0" smtClean="0"/>
              <a:t>Event Scenario-Based (Accident sequences)</a:t>
            </a:r>
          </a:p>
          <a:p>
            <a:r>
              <a:rPr lang="en-US" altLang="en-US" dirty="0" smtClean="0"/>
              <a:t>OE actions resolved?</a:t>
            </a:r>
          </a:p>
          <a:p>
            <a:pPr lvl="1"/>
            <a:r>
              <a:rPr lang="en-US" altLang="en-US" dirty="0" smtClean="0"/>
              <a:t>Procedures updated? Mods implemented?	</a:t>
            </a:r>
          </a:p>
        </p:txBody>
      </p:sp>
    </p:spTree>
    <p:extLst>
      <p:ext uri="{BB962C8B-B14F-4D97-AF65-F5344CB8AC3E}">
        <p14:creationId xmlns:p14="http://schemas.microsoft.com/office/powerpoint/2010/main" val="1844797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885370"/>
            <a:ext cx="8229600" cy="740230"/>
          </a:xfrm>
        </p:spPr>
        <p:txBody>
          <a:bodyPr/>
          <a:lstStyle/>
          <a:p>
            <a:pPr algn="ctr"/>
            <a:r>
              <a:rPr lang="en-US" altLang="en-US" dirty="0" smtClean="0"/>
              <a:t>NRC Resources</a:t>
            </a:r>
          </a:p>
        </p:txBody>
      </p:sp>
      <p:sp>
        <p:nvSpPr>
          <p:cNvPr id="7171" name="Content Placeholder 2"/>
          <p:cNvSpPr>
            <a:spLocks noGrp="1"/>
          </p:cNvSpPr>
          <p:nvPr>
            <p:ph idx="1"/>
          </p:nvPr>
        </p:nvSpPr>
        <p:spPr>
          <a:xfrm>
            <a:off x="457200" y="1799770"/>
            <a:ext cx="8229600" cy="4499429"/>
          </a:xfrm>
        </p:spPr>
        <p:txBody>
          <a:bodyPr/>
          <a:lstStyle/>
          <a:p>
            <a:r>
              <a:rPr lang="en-US" altLang="en-US" dirty="0" smtClean="0"/>
              <a:t>408 hours effort (+/- 15%)</a:t>
            </a:r>
          </a:p>
          <a:p>
            <a:r>
              <a:rPr lang="en-US" altLang="en-US" dirty="0" smtClean="0"/>
              <a:t>Team leader</a:t>
            </a:r>
          </a:p>
          <a:p>
            <a:r>
              <a:rPr lang="en-US" altLang="en-US" dirty="0" smtClean="0"/>
              <a:t>Two or three regional inspectors</a:t>
            </a:r>
          </a:p>
          <a:p>
            <a:pPr lvl="1"/>
            <a:r>
              <a:rPr lang="en-US" altLang="en-US" dirty="0" smtClean="0"/>
              <a:t>Operations/Maintenance</a:t>
            </a:r>
          </a:p>
          <a:p>
            <a:pPr lvl="1"/>
            <a:r>
              <a:rPr lang="en-US" altLang="en-US" dirty="0" smtClean="0"/>
              <a:t>Engineering</a:t>
            </a:r>
          </a:p>
          <a:p>
            <a:r>
              <a:rPr lang="en-US" altLang="en-US" dirty="0" smtClean="0"/>
              <a:t>Two contractor design specialists</a:t>
            </a:r>
          </a:p>
          <a:p>
            <a:pPr lvl="1"/>
            <a:r>
              <a:rPr lang="en-US" altLang="en-US" dirty="0" smtClean="0"/>
              <a:t>Mechanical</a:t>
            </a:r>
          </a:p>
          <a:p>
            <a:pPr lvl="1"/>
            <a:r>
              <a:rPr lang="en-US" altLang="en-US" dirty="0" smtClean="0"/>
              <a:t>Electrical/I&amp;C</a:t>
            </a:r>
          </a:p>
          <a:p>
            <a:endParaRPr lang="en-US" altLang="en-US" dirty="0" smtClean="0"/>
          </a:p>
        </p:txBody>
      </p:sp>
    </p:spTree>
    <p:extLst>
      <p:ext uri="{BB962C8B-B14F-4D97-AF65-F5344CB8AC3E}">
        <p14:creationId xmlns:p14="http://schemas.microsoft.com/office/powerpoint/2010/main" val="525357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143000"/>
            <a:ext cx="8229600" cy="914400"/>
          </a:xfrm>
        </p:spPr>
        <p:txBody>
          <a:bodyPr/>
          <a:lstStyle/>
          <a:p>
            <a:pPr algn="ctr"/>
            <a:r>
              <a:rPr lang="en-US" altLang="en-US" dirty="0" smtClean="0"/>
              <a:t>CDBI Implications</a:t>
            </a:r>
          </a:p>
        </p:txBody>
      </p:sp>
      <p:sp>
        <p:nvSpPr>
          <p:cNvPr id="8195" name="Content Placeholder 2"/>
          <p:cNvSpPr>
            <a:spLocks noGrp="1"/>
          </p:cNvSpPr>
          <p:nvPr>
            <p:ph idx="1"/>
          </p:nvPr>
        </p:nvSpPr>
        <p:spPr>
          <a:xfrm>
            <a:off x="457200" y="2119085"/>
            <a:ext cx="8229600" cy="4049485"/>
          </a:xfrm>
        </p:spPr>
        <p:txBody>
          <a:bodyPr/>
          <a:lstStyle/>
          <a:p>
            <a:endParaRPr lang="en-US" altLang="en-US" dirty="0" smtClean="0"/>
          </a:p>
          <a:p>
            <a:r>
              <a:rPr lang="en-US" altLang="en-US" dirty="0" smtClean="0"/>
              <a:t>Every issue is a challenge to Configuration Management and Design Basis</a:t>
            </a:r>
          </a:p>
          <a:p>
            <a:endParaRPr lang="en-US" altLang="en-US" dirty="0" smtClean="0"/>
          </a:p>
          <a:p>
            <a:r>
              <a:rPr lang="en-US" altLang="en-US" dirty="0" smtClean="0"/>
              <a:t>Operability may be in question</a:t>
            </a:r>
          </a:p>
          <a:p>
            <a:endParaRPr lang="en-US" altLang="en-US" dirty="0" smtClean="0"/>
          </a:p>
          <a:p>
            <a:r>
              <a:rPr lang="en-US" altLang="en-US" dirty="0" smtClean="0"/>
              <a:t>Resources to recover from inspection </a:t>
            </a:r>
          </a:p>
        </p:txBody>
      </p:sp>
    </p:spTree>
    <p:extLst>
      <p:ext uri="{BB962C8B-B14F-4D97-AF65-F5344CB8AC3E}">
        <p14:creationId xmlns:p14="http://schemas.microsoft.com/office/powerpoint/2010/main" val="1546669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295399"/>
            <a:ext cx="8229600" cy="722087"/>
          </a:xfrm>
        </p:spPr>
        <p:txBody>
          <a:bodyPr/>
          <a:lstStyle/>
          <a:p>
            <a:pPr algn="ctr"/>
            <a:r>
              <a:rPr lang="en-US" altLang="en-US" sz="3200" dirty="0" smtClean="0"/>
              <a:t>Industry Violations (non minor) Since 2012</a:t>
            </a:r>
          </a:p>
        </p:txBody>
      </p:sp>
      <p:sp>
        <p:nvSpPr>
          <p:cNvPr id="6147" name="Content Placeholder 2"/>
          <p:cNvSpPr>
            <a:spLocks noGrp="1"/>
          </p:cNvSpPr>
          <p:nvPr>
            <p:ph idx="1"/>
          </p:nvPr>
        </p:nvSpPr>
        <p:spPr>
          <a:xfrm>
            <a:off x="457200" y="2017486"/>
            <a:ext cx="8229600" cy="3697514"/>
          </a:xfrm>
        </p:spPr>
        <p:txBody>
          <a:bodyPr/>
          <a:lstStyle/>
          <a:p>
            <a:pPr>
              <a:defRPr/>
            </a:pPr>
            <a:endParaRPr lang="en-US" altLang="en-US" dirty="0" smtClean="0"/>
          </a:p>
          <a:p>
            <a:pPr>
              <a:defRPr/>
            </a:pPr>
            <a:r>
              <a:rPr lang="en-US" altLang="en-US" dirty="0" smtClean="0"/>
              <a:t>181 Violations (mostly Green NCV’s)</a:t>
            </a:r>
          </a:p>
          <a:p>
            <a:pPr>
              <a:defRPr/>
            </a:pPr>
            <a:r>
              <a:rPr lang="en-US" altLang="en-US" dirty="0" smtClean="0"/>
              <a:t>81 </a:t>
            </a:r>
            <a:r>
              <a:rPr lang="en-US" altLang="en-US" dirty="0" smtClean="0"/>
              <a:t>Electrical</a:t>
            </a:r>
          </a:p>
          <a:p>
            <a:pPr>
              <a:defRPr/>
            </a:pPr>
            <a:r>
              <a:rPr lang="en-US" altLang="en-US" dirty="0" smtClean="0"/>
              <a:t>80 Mechanical</a:t>
            </a:r>
          </a:p>
          <a:p>
            <a:pPr>
              <a:defRPr/>
            </a:pPr>
            <a:r>
              <a:rPr lang="en-US" altLang="en-US" dirty="0" smtClean="0"/>
              <a:t>3 Civil</a:t>
            </a:r>
          </a:p>
        </p:txBody>
      </p:sp>
    </p:spTree>
    <p:extLst>
      <p:ext uri="{BB962C8B-B14F-4D97-AF65-F5344CB8AC3E}">
        <p14:creationId xmlns:p14="http://schemas.microsoft.com/office/powerpoint/2010/main" val="1273657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990600"/>
            <a:ext cx="8229600" cy="914400"/>
          </a:xfrm>
        </p:spPr>
        <p:txBody>
          <a:bodyPr/>
          <a:lstStyle/>
          <a:p>
            <a:pPr algn="ctr"/>
            <a:r>
              <a:rPr lang="en-US" altLang="en-US" dirty="0" smtClean="0"/>
              <a:t>CDBI Violation Components</a:t>
            </a:r>
          </a:p>
        </p:txBody>
      </p:sp>
      <p:sp>
        <p:nvSpPr>
          <p:cNvPr id="10243" name="Content Placeholder 2"/>
          <p:cNvSpPr>
            <a:spLocks noGrp="1"/>
          </p:cNvSpPr>
          <p:nvPr>
            <p:ph idx="1"/>
          </p:nvPr>
        </p:nvSpPr>
        <p:spPr>
          <a:xfrm>
            <a:off x="457200" y="2010229"/>
            <a:ext cx="8229600" cy="4038600"/>
          </a:xfrm>
        </p:spPr>
        <p:txBody>
          <a:bodyPr/>
          <a:lstStyle/>
          <a:p>
            <a:r>
              <a:rPr lang="en-US" altLang="en-US" sz="2800" dirty="0" smtClean="0"/>
              <a:t>16 Relays</a:t>
            </a:r>
          </a:p>
          <a:p>
            <a:r>
              <a:rPr lang="en-US" altLang="en-US" sz="2800" dirty="0" smtClean="0"/>
              <a:t>14 Valves</a:t>
            </a:r>
          </a:p>
          <a:p>
            <a:r>
              <a:rPr lang="en-US" altLang="en-US" sz="2800" dirty="0" smtClean="0"/>
              <a:t>12 Pumps</a:t>
            </a:r>
          </a:p>
          <a:p>
            <a:r>
              <a:rPr lang="en-US" altLang="en-US" sz="2800" dirty="0" smtClean="0"/>
              <a:t>11 Circuit Breakers</a:t>
            </a:r>
          </a:p>
          <a:p>
            <a:r>
              <a:rPr lang="en-US" altLang="en-US" sz="2800" dirty="0" smtClean="0"/>
              <a:t>10 Batteries</a:t>
            </a:r>
          </a:p>
          <a:p>
            <a:r>
              <a:rPr lang="en-US" altLang="en-US" sz="2800" dirty="0" smtClean="0"/>
              <a:t>6 Motors</a:t>
            </a:r>
          </a:p>
          <a:p>
            <a:r>
              <a:rPr lang="en-US" altLang="en-US" sz="2800" dirty="0" smtClean="0"/>
              <a:t>5 Thermal Overloads</a:t>
            </a:r>
          </a:p>
          <a:p>
            <a:r>
              <a:rPr lang="en-US" altLang="en-US" sz="2800" dirty="0" smtClean="0"/>
              <a:t>3 MOVs</a:t>
            </a:r>
          </a:p>
          <a:p>
            <a:endParaRPr lang="en-US" altLang="en-US" dirty="0" smtClean="0"/>
          </a:p>
          <a:p>
            <a:endParaRPr lang="en-US" altLang="en-US" dirty="0" smtClean="0"/>
          </a:p>
        </p:txBody>
      </p:sp>
    </p:spTree>
    <p:extLst>
      <p:ext uri="{BB962C8B-B14F-4D97-AF65-F5344CB8AC3E}">
        <p14:creationId xmlns:p14="http://schemas.microsoft.com/office/powerpoint/2010/main" val="651041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121229"/>
            <a:ext cx="8229600" cy="914400"/>
          </a:xfrm>
        </p:spPr>
        <p:txBody>
          <a:bodyPr/>
          <a:lstStyle/>
          <a:p>
            <a:pPr algn="ctr"/>
            <a:r>
              <a:rPr lang="en-US" altLang="en-US" dirty="0" smtClean="0"/>
              <a:t>CDBI Violation Systems</a:t>
            </a:r>
          </a:p>
        </p:txBody>
      </p:sp>
      <p:sp>
        <p:nvSpPr>
          <p:cNvPr id="11267" name="Content Placeholder 2"/>
          <p:cNvSpPr>
            <a:spLocks noGrp="1"/>
          </p:cNvSpPr>
          <p:nvPr>
            <p:ph idx="1"/>
          </p:nvPr>
        </p:nvSpPr>
        <p:spPr>
          <a:xfrm>
            <a:off x="457200" y="2140857"/>
            <a:ext cx="8229600" cy="3200400"/>
          </a:xfrm>
        </p:spPr>
        <p:txBody>
          <a:bodyPr/>
          <a:lstStyle/>
          <a:p>
            <a:r>
              <a:rPr lang="en-US" altLang="en-US" dirty="0" smtClean="0"/>
              <a:t>22 Emergency Diesel Generators</a:t>
            </a:r>
          </a:p>
          <a:p>
            <a:r>
              <a:rPr lang="en-US" altLang="en-US" dirty="0" smtClean="0"/>
              <a:t>5 DC (10 more for batteries)</a:t>
            </a:r>
          </a:p>
          <a:p>
            <a:r>
              <a:rPr lang="en-US" altLang="en-US" dirty="0" smtClean="0"/>
              <a:t>4 Standby Service Water</a:t>
            </a:r>
          </a:p>
          <a:p>
            <a:r>
              <a:rPr lang="en-US" altLang="en-US" dirty="0" smtClean="0"/>
              <a:t>4 DG Fuel Oil</a:t>
            </a:r>
          </a:p>
          <a:p>
            <a:r>
              <a:rPr lang="en-US" altLang="en-US" dirty="0" smtClean="0"/>
              <a:t>3 Spray Ponds</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196085938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3330</TotalTime>
  <Words>727</Words>
  <Application>Microsoft Office PowerPoint</Application>
  <PresentationFormat>On-screen Show (4:3)</PresentationFormat>
  <Paragraphs>141</Paragraphs>
  <Slides>23</Slides>
  <Notes>0</Notes>
  <HiddenSlides>0</HiddenSlides>
  <MMClips>0</MMClips>
  <ScaleCrop>false</ScaleCrop>
  <HeadingPairs>
    <vt:vector size="4" baseType="variant">
      <vt:variant>
        <vt:lpstr>Theme</vt:lpstr>
      </vt:variant>
      <vt:variant>
        <vt:i4>5</vt:i4>
      </vt:variant>
      <vt:variant>
        <vt:lpstr>Slide Titles</vt:lpstr>
      </vt:variant>
      <vt:variant>
        <vt:i4>23</vt:i4>
      </vt:variant>
    </vt:vector>
  </HeadingPairs>
  <TitlesOfParts>
    <vt:vector size="28" baseType="lpstr">
      <vt:lpstr>Custom Design</vt:lpstr>
      <vt:lpstr>2_Custom Design</vt:lpstr>
      <vt:lpstr>4_Custom Design</vt:lpstr>
      <vt:lpstr>3_Custom Design</vt:lpstr>
      <vt:lpstr>1_Custom Design</vt:lpstr>
      <vt:lpstr>Component Design Basis Inspection (CDBI)</vt:lpstr>
      <vt:lpstr>CDBI Bases  </vt:lpstr>
      <vt:lpstr>CDBI Objective  </vt:lpstr>
      <vt:lpstr>CDBI Scope</vt:lpstr>
      <vt:lpstr>NRC Resources</vt:lpstr>
      <vt:lpstr>CDBI Implications</vt:lpstr>
      <vt:lpstr>Industry Violations (non minor) Since 2012</vt:lpstr>
      <vt:lpstr>CDBI Violation Components</vt:lpstr>
      <vt:lpstr>CDBI Violation Systems</vt:lpstr>
      <vt:lpstr>CDBI Violation Subjects</vt:lpstr>
      <vt:lpstr>CDBI Violation Subjects</vt:lpstr>
      <vt:lpstr>CDBI Violation Processes</vt:lpstr>
      <vt:lpstr>Columbia Inspection Trends</vt:lpstr>
      <vt:lpstr>PowerPoint Presentation</vt:lpstr>
      <vt:lpstr>50.59</vt:lpstr>
      <vt:lpstr>Calculations</vt:lpstr>
      <vt:lpstr>PM’s</vt:lpstr>
      <vt:lpstr>Design Basis Knowledge</vt:lpstr>
      <vt:lpstr>Major Modifications</vt:lpstr>
      <vt:lpstr>Inverter Power Panel 8A-A</vt:lpstr>
      <vt:lpstr>CDBI Preparation</vt:lpstr>
      <vt:lpstr>CDBI Support</vt:lpstr>
      <vt:lpstr>PowerPoint Presentation</vt:lpstr>
    </vt:vector>
  </TitlesOfParts>
  <Company>Energy Northwest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Stewart</dc:creator>
  <cp:lastModifiedBy>Information Services</cp:lastModifiedBy>
  <cp:revision>56</cp:revision>
  <dcterms:created xsi:type="dcterms:W3CDTF">2012-10-16T21:44:06Z</dcterms:created>
  <dcterms:modified xsi:type="dcterms:W3CDTF">2014-06-15T21:28:05Z</dcterms:modified>
</cp:coreProperties>
</file>