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2" r:id="rId2"/>
    <p:sldMasterId id="2147483675" r:id="rId3"/>
    <p:sldMasterId id="2147483665" r:id="rId4"/>
    <p:sldMasterId id="2147483659" r:id="rId5"/>
    <p:sldMasterId id="2147483680" r:id="rId6"/>
  </p:sldMasterIdLst>
  <p:notesMasterIdLst>
    <p:notesMasterId r:id="rId26"/>
  </p:notesMasterIdLst>
  <p:handoutMasterIdLst>
    <p:handoutMasterId r:id="rId27"/>
  </p:handoutMasterIdLst>
  <p:sldIdLst>
    <p:sldId id="278" r:id="rId7"/>
    <p:sldId id="295" r:id="rId8"/>
    <p:sldId id="296" r:id="rId9"/>
    <p:sldId id="297" r:id="rId10"/>
    <p:sldId id="298" r:id="rId11"/>
    <p:sldId id="299" r:id="rId12"/>
    <p:sldId id="303" r:id="rId13"/>
    <p:sldId id="300" r:id="rId14"/>
    <p:sldId id="301" r:id="rId15"/>
    <p:sldId id="311" r:id="rId16"/>
    <p:sldId id="310" r:id="rId17"/>
    <p:sldId id="306" r:id="rId18"/>
    <p:sldId id="305" r:id="rId19"/>
    <p:sldId id="308" r:id="rId20"/>
    <p:sldId id="273" r:id="rId21"/>
    <p:sldId id="307" r:id="rId22"/>
    <p:sldId id="309" r:id="rId23"/>
    <p:sldId id="312" r:id="rId24"/>
    <p:sldId id="31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C1D"/>
    <a:srgbClr val="253A1D"/>
    <a:srgbClr val="63B3CF"/>
    <a:srgbClr val="006584"/>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32416" autoAdjust="0"/>
  </p:normalViewPr>
  <p:slideViewPr>
    <p:cSldViewPr snapToGrid="0" snapToObjects="1" showGuides="1">
      <p:cViewPr varScale="1">
        <p:scale>
          <a:sx n="29" d="100"/>
          <a:sy n="29" d="100"/>
        </p:scale>
        <p:origin x="-1878" y="-96"/>
      </p:cViewPr>
      <p:guideLst>
        <p:guide orient="horz" pos="2381"/>
        <p:guide pos="388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9BDACD-E404-DA4C-94AC-A9E9CF170D92}" type="datetimeFigureOut">
              <a:rPr lang="en-US" smtClean="0"/>
              <a:pPr/>
              <a:t>6/4/2014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49F553-EA80-674D-BA82-77FDAFE1A6AF}" type="slidenum">
              <a:rPr lang="en-US" smtClean="0"/>
              <a:pPr/>
              <a:t>‹#›</a:t>
            </a:fld>
            <a:endParaRPr lang="en-US"/>
          </a:p>
        </p:txBody>
      </p:sp>
    </p:spTree>
    <p:extLst>
      <p:ext uri="{BB962C8B-B14F-4D97-AF65-F5344CB8AC3E}">
        <p14:creationId xmlns:p14="http://schemas.microsoft.com/office/powerpoint/2010/main" xmlns="" val="2224861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C62EB-3BD7-1E48-9C4E-297323751B71}" type="datetimeFigureOut">
              <a:rPr lang="en-US" smtClean="0"/>
              <a:pPr/>
              <a:t>6/4/2014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5D8FA-A051-4340-8B86-9D798C48D08B}" type="slidenum">
              <a:rPr lang="en-US" smtClean="0"/>
              <a:pPr/>
              <a:t>‹#›</a:t>
            </a:fld>
            <a:endParaRPr lang="en-US"/>
          </a:p>
        </p:txBody>
      </p:sp>
    </p:spTree>
    <p:extLst>
      <p:ext uri="{BB962C8B-B14F-4D97-AF65-F5344CB8AC3E}">
        <p14:creationId xmlns:p14="http://schemas.microsoft.com/office/powerpoint/2010/main" xmlns="" val="2266516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1F9C43C-A1E1-4731-8B1E-E755950F6B32}" type="slidenum">
              <a:rPr lang="en-US"/>
              <a:pPr/>
              <a:t>1</a:t>
            </a:fld>
            <a:endParaRPr lang="en-US"/>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5F76BF7-ED8F-428C-9B01-DB91CF72AFBA}" type="slidenum">
              <a:rPr lang="en-US"/>
              <a:pPr/>
              <a:t>10</a:t>
            </a:fld>
            <a:endParaRPr lang="en-US"/>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DC86473-89F6-477A-817D-4E7F79E021B8}" type="slidenum">
              <a:rPr lang="en-US" smtClean="0"/>
              <a:pPr/>
              <a:t>11</a:t>
            </a:fld>
            <a:endParaRPr lang="en-US" smtClean="0"/>
          </a:p>
        </p:txBody>
      </p:sp>
      <p:sp>
        <p:nvSpPr>
          <p:cNvPr id="47107" name="Rectangle 2"/>
          <p:cNvSpPr>
            <a:spLocks noGrp="1" noRot="1" noChangeAspect="1" noChangeArrowheads="1" noTextEdit="1"/>
          </p:cNvSpPr>
          <p:nvPr>
            <p:ph type="sldImg"/>
          </p:nvPr>
        </p:nvSpPr>
        <p:spPr>
          <a:xfrm>
            <a:off x="1141413" y="684213"/>
            <a:ext cx="4572000" cy="3429000"/>
          </a:xfrm>
          <a:ln/>
        </p:spPr>
      </p:sp>
      <p:sp>
        <p:nvSpPr>
          <p:cNvPr id="47108" name="Rectangle 3"/>
          <p:cNvSpPr>
            <a:spLocks noGrp="1" noChangeArrowheads="1"/>
          </p:cNvSpPr>
          <p:nvPr>
            <p:ph type="body" idx="1"/>
          </p:nvPr>
        </p:nvSpPr>
        <p:spPr>
          <a:xfrm>
            <a:off x="913057" y="4344336"/>
            <a:ext cx="5031887" cy="4115112"/>
          </a:xfrm>
          <a:noFill/>
          <a:ln/>
        </p:spPr>
        <p:txBody>
          <a:bodyPr lIns="91479" tIns="45740" rIns="91479" bIns="45740"/>
          <a:lstStyle/>
          <a:p>
            <a:pPr eaLnBrk="1" hangingPunct="1"/>
            <a:r>
              <a:rPr lang="en-US" dirty="0" smtClean="0"/>
              <a:t>Make a pitch of prospective future sites for CMBG.  Talk to steering committee members if potentially interested.  Provides great industry and regulator visibility of your fleet/ station’s commitment to CM.</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725075C-C987-4912-AEEA-B8C5266B6287}" type="slidenum">
              <a:rPr lang="en-US"/>
              <a:pPr/>
              <a:t>12</a:t>
            </a:fld>
            <a:endParaRPr lang="en-US"/>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E210171-4000-4234-B3BD-80E209569C15}" type="slidenum">
              <a:rPr lang="en-US"/>
              <a:pPr/>
              <a:t>13</a:t>
            </a:fld>
            <a:endParaRPr lang="en-US"/>
          </a:p>
        </p:txBody>
      </p:sp>
      <p:sp>
        <p:nvSpPr>
          <p:cNvPr id="30723" name="Rectangle 2"/>
          <p:cNvSpPr>
            <a:spLocks noGrp="1" noRot="1" noChangeAspect="1" noChangeArrowheads="1" noTextEdit="1"/>
          </p:cNvSpPr>
          <p:nvPr>
            <p:ph type="sldImg"/>
          </p:nvPr>
        </p:nvSpPr>
        <p:spPr>
          <a:xfrm>
            <a:off x="1143000" y="685800"/>
            <a:ext cx="4572000" cy="3429000"/>
          </a:xfrm>
          <a:ln/>
        </p:spPr>
      </p:sp>
      <p:sp>
        <p:nvSpPr>
          <p:cNvPr id="30724" name="Rectangle 3"/>
          <p:cNvSpPr>
            <a:spLocks noGrp="1" noChangeArrowheads="1"/>
          </p:cNvSpPr>
          <p:nvPr>
            <p:ph type="body" idx="1"/>
          </p:nvPr>
        </p:nvSpPr>
        <p:spPr>
          <a:xfrm>
            <a:off x="914815" y="4343713"/>
            <a:ext cx="5028370" cy="4115426"/>
          </a:xfrm>
          <a:noFill/>
          <a:ln/>
        </p:spPr>
        <p:txBody>
          <a:bodyPr lIns="91421" tIns="45711" rIns="91421" bIns="45711"/>
          <a:lstStyle/>
          <a:p>
            <a:r>
              <a:rPr lang="en-US" sz="1000" dirty="0" smtClean="0"/>
              <a:t>ANSI/NIRMA CM 1.0  (rev 0 in 2000;  rev 1 in 2007;  rev 2 in process</a:t>
            </a:r>
            <a:r>
              <a:rPr lang="en-US" sz="1000" dirty="0" smtClean="0"/>
              <a:t>)</a:t>
            </a:r>
          </a:p>
          <a:p>
            <a:endParaRPr lang="en-US" sz="1000" dirty="0" smtClean="0"/>
          </a:p>
          <a:p>
            <a:r>
              <a:rPr lang="en-US" sz="1000" kern="1200" dirty="0" smtClean="0">
                <a:solidFill>
                  <a:schemeClr val="tx1"/>
                </a:solidFill>
                <a:latin typeface="+mn-lt"/>
                <a:ea typeface="+mn-ea"/>
                <a:cs typeface="+mn-cs"/>
              </a:rPr>
              <a:t>CMBG members had a leadership role and were active participants in the development of ANSI/NIRMA Standard CM 1.0 2000.  Developed briefings and training material about “Three Ball Model”, as depicted in ANSI NIRMA Standard CM 1.0 - 2000.  </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Provided </a:t>
            </a:r>
            <a:r>
              <a:rPr lang="en-US" sz="1000" kern="1200" dirty="0" smtClean="0">
                <a:solidFill>
                  <a:schemeClr val="tx1"/>
                </a:solidFill>
                <a:latin typeface="+mn-lt"/>
                <a:ea typeface="+mn-ea"/>
                <a:cs typeface="+mn-cs"/>
              </a:rPr>
              <a:t>staffing and leadership for completion of the NEI Configuration Control Benchmarking Project.  </a:t>
            </a: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Following lengthy discussion of a proposal by the Nuclear Energy Institute (NEI), in 2002 the Steering Committee agreed that CMBG would take on the role of “Community of Practice” for the Configuration Management process, in the context of NEI’s Standard Nuclear Performance Model.  This new role required some revision to the CMBG mission and charter which was completed in 2003.</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Engage with </a:t>
            </a:r>
            <a:r>
              <a:rPr lang="en-US" sz="1000" kern="1200" dirty="0" smtClean="0">
                <a:solidFill>
                  <a:schemeClr val="tx1"/>
                </a:solidFill>
                <a:latin typeface="+mn-lt"/>
                <a:ea typeface="+mn-ea"/>
                <a:cs typeface="+mn-cs"/>
              </a:rPr>
              <a:t>INPO </a:t>
            </a:r>
            <a:r>
              <a:rPr lang="en-US" sz="1000" kern="1200" dirty="0" smtClean="0">
                <a:solidFill>
                  <a:schemeClr val="tx1"/>
                </a:solidFill>
                <a:latin typeface="+mn-lt"/>
                <a:ea typeface="+mn-ea"/>
                <a:cs typeface="+mn-cs"/>
              </a:rPr>
              <a:t>providing </a:t>
            </a:r>
            <a:r>
              <a:rPr lang="en-US" sz="1000" kern="1200" dirty="0" smtClean="0">
                <a:solidFill>
                  <a:schemeClr val="tx1"/>
                </a:solidFill>
                <a:latin typeface="+mn-lt"/>
                <a:ea typeface="+mn-ea"/>
                <a:cs typeface="+mn-cs"/>
              </a:rPr>
              <a:t>draft wording changes needed in AP-929</a:t>
            </a:r>
            <a:r>
              <a:rPr lang="en-US" sz="1000" kern="1200" dirty="0" smtClean="0">
                <a:solidFill>
                  <a:schemeClr val="tx1"/>
                </a:solidFill>
                <a:latin typeface="+mn-lt"/>
                <a:ea typeface="+mn-ea"/>
                <a:cs typeface="+mn-cs"/>
              </a:rPr>
              <a:t>, Both  </a:t>
            </a:r>
            <a:r>
              <a:rPr lang="en-US" sz="1000" kern="1200" dirty="0" smtClean="0">
                <a:solidFill>
                  <a:schemeClr val="tx1"/>
                </a:solidFill>
                <a:latin typeface="+mn-lt"/>
                <a:ea typeface="+mn-ea"/>
                <a:cs typeface="+mn-cs"/>
              </a:rPr>
              <a:t>Rev </a:t>
            </a:r>
            <a:r>
              <a:rPr lang="en-US" sz="1000" kern="1200" dirty="0" smtClean="0">
                <a:solidFill>
                  <a:schemeClr val="tx1"/>
                </a:solidFill>
                <a:latin typeface="+mn-lt"/>
                <a:ea typeface="+mn-ea"/>
                <a:cs typeface="+mn-cs"/>
              </a:rPr>
              <a:t>0 &amp; 1</a:t>
            </a:r>
          </a:p>
          <a:p>
            <a:endParaRPr lang="en-US" sz="10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2009   Worked with INPO Configuration Management group to develop AP-932 New Plant Configuration Management Development and Implementation Process (Preliminary).  Draft document was presented at CMBG conference by INPO and industry input and feedback was obtained.  CMBG members were involved in review and comment to this document.</a:t>
            </a:r>
            <a:endParaRPr lang="en-US" sz="10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 KPIs in various</a:t>
            </a:r>
            <a:r>
              <a:rPr lang="en-US" sz="1200" kern="1200" baseline="0" dirty="0" smtClean="0">
                <a:solidFill>
                  <a:schemeClr val="tx1"/>
                </a:solidFill>
                <a:latin typeface="+mn-lt"/>
                <a:ea typeface="+mn-ea"/>
                <a:cs typeface="+mn-cs"/>
              </a:rPr>
              <a:t> forms</a:t>
            </a:r>
            <a:r>
              <a:rPr lang="en-US" sz="1200" kern="1200" dirty="0" smtClean="0">
                <a:solidFill>
                  <a:schemeClr val="tx1"/>
                </a:solidFill>
                <a:latin typeface="+mn-lt"/>
                <a:ea typeface="+mn-ea"/>
                <a:cs typeface="+mn-cs"/>
              </a:rPr>
              <a:t> are accepted by most CM groups, CMBG notes that most utilities do not collect and report a standard set of KPIs.   Most utilities use CM-type trending codes as part of their corrective action process to monitor overall CM performance. </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International Atomic Energy Agency</a:t>
            </a:r>
          </a:p>
          <a:p>
            <a:r>
              <a:rPr lang="en-US" sz="1200" kern="1200" dirty="0" smtClean="0">
                <a:solidFill>
                  <a:schemeClr val="tx1"/>
                </a:solidFill>
                <a:latin typeface="+mn-lt"/>
                <a:ea typeface="+mn-ea"/>
                <a:cs typeface="+mn-cs"/>
              </a:rPr>
              <a:t>Worked with International Atomic Energy Agency to share design basis and safety methods knowledge to European nuclear facilities, CMBG has continually supported CM knowledge exchange with IAEA since 2001.</a:t>
            </a:r>
          </a:p>
          <a:p>
            <a:r>
              <a:rPr lang="en-US" sz="1200" kern="1200" dirty="0" smtClean="0">
                <a:solidFill>
                  <a:schemeClr val="tx1"/>
                </a:solidFill>
                <a:latin typeface="+mn-lt"/>
                <a:ea typeface="+mn-ea"/>
                <a:cs typeface="+mn-cs"/>
              </a:rPr>
              <a:t>Has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participated in eight cooperative workshops and two multi-year projects to develop IAEA CM technical documents (largely back in the 2003-</a:t>
            </a:r>
            <a:r>
              <a:rPr lang="en-US" sz="1200" kern="1200" baseline="0" dirty="0" smtClean="0">
                <a:solidFill>
                  <a:schemeClr val="tx1"/>
                </a:solidFill>
                <a:latin typeface="+mn-lt"/>
                <a:ea typeface="+mn-ea"/>
                <a:cs typeface="+mn-cs"/>
              </a:rPr>
              <a:t> 07 time frame</a:t>
            </a:r>
            <a:r>
              <a:rPr lang="en-US" sz="1200" kern="1200" dirty="0" smtClean="0">
                <a:solidFill>
                  <a:schemeClr val="tx1"/>
                </a:solidFill>
                <a:latin typeface="+mn-lt"/>
                <a:ea typeface="+mn-ea"/>
                <a:cs typeface="+mn-cs"/>
              </a:rPr>
              <a:t>.</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endParaRPr lang="en-US"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2F00851-053F-4847-921D-1B6D7DAEBF37}" type="slidenum">
              <a:rPr lang="en-US"/>
              <a:pPr/>
              <a:t>14</a:t>
            </a:fld>
            <a:endParaRPr lang="en-US"/>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E5D8FA-A051-4340-8B86-9D798C48D08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604BC64-9656-4213-B346-D2451B7F0089}" type="slidenum">
              <a:rPr lang="en-US"/>
              <a:pPr/>
              <a:t>16</a:t>
            </a:fld>
            <a:endParaRPr lang="en-US"/>
          </a:p>
        </p:txBody>
      </p:sp>
      <p:sp>
        <p:nvSpPr>
          <p:cNvPr id="32771" name="Rectangle 2"/>
          <p:cNvSpPr>
            <a:spLocks noGrp="1" noRot="1" noChangeAspect="1" noChangeArrowheads="1" noTextEdit="1"/>
          </p:cNvSpPr>
          <p:nvPr>
            <p:ph type="sldImg"/>
          </p:nvPr>
        </p:nvSpPr>
        <p:spPr>
          <a:xfrm>
            <a:off x="1143000" y="685800"/>
            <a:ext cx="4572000" cy="3429000"/>
          </a:xfrm>
          <a:ln/>
        </p:spPr>
      </p:sp>
      <p:sp>
        <p:nvSpPr>
          <p:cNvPr id="32772" name="Rectangle 3"/>
          <p:cNvSpPr>
            <a:spLocks noGrp="1" noChangeArrowheads="1"/>
          </p:cNvSpPr>
          <p:nvPr>
            <p:ph type="body" idx="1"/>
          </p:nvPr>
        </p:nvSpPr>
        <p:spPr>
          <a:xfrm>
            <a:off x="914815" y="4343713"/>
            <a:ext cx="5028370" cy="4115426"/>
          </a:xfrm>
          <a:noFill/>
          <a:ln/>
        </p:spPr>
        <p:txBody>
          <a:bodyPr lIns="91421" tIns="45711" rIns="91421" bIns="45711"/>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International Atomic Energy Agency</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EC9E9C6-96DC-4233-B98B-DB6591552E88}" type="slidenum">
              <a:rPr lang="en-US"/>
              <a:pPr/>
              <a:t>17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200" dirty="0" smtClean="0"/>
              <a:t>“Recent” being defined as in the past few years.</a:t>
            </a:r>
          </a:p>
          <a:p>
            <a:pPr eaLnBrk="1" hangingPunct="1"/>
            <a:endParaRPr lang="en-US" sz="1200" dirty="0" smtClean="0"/>
          </a:p>
          <a:p>
            <a:pPr eaLnBrk="1" hangingPunct="1"/>
            <a:r>
              <a:rPr lang="en-US" sz="1200" dirty="0" smtClean="0"/>
              <a:t>Several CMBG </a:t>
            </a:r>
            <a:r>
              <a:rPr lang="en-US" sz="1200" dirty="0" err="1" smtClean="0"/>
              <a:t>practioners</a:t>
            </a:r>
            <a:r>
              <a:rPr lang="en-US" sz="1200" dirty="0" smtClean="0"/>
              <a:t> provided input to INPO on development of 09-003</a:t>
            </a:r>
          </a:p>
          <a:p>
            <a:pPr eaLnBrk="1" hangingPunct="1"/>
            <a:r>
              <a:rPr lang="en-US" sz="1200" dirty="0" smtClean="0"/>
              <a:t>As with many of the INPO documents</a:t>
            </a:r>
            <a:r>
              <a:rPr lang="en-US" sz="1200" baseline="0" dirty="0" smtClean="0"/>
              <a:t> CMBG has </a:t>
            </a:r>
            <a:r>
              <a:rPr lang="en-US" sz="1200" dirty="0" smtClean="0"/>
              <a:t>had presentations and breakout sessions on this topic at past conferences.  </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63638" y="717550"/>
            <a:ext cx="4567237" cy="3427413"/>
          </a:xfrm>
          <a:ln/>
        </p:spPr>
      </p:sp>
      <p:sp>
        <p:nvSpPr>
          <p:cNvPr id="62467" name="Rectangle 3"/>
          <p:cNvSpPr>
            <a:spLocks noGrp="1" noChangeArrowheads="1"/>
          </p:cNvSpPr>
          <p:nvPr>
            <p:ph type="body" idx="1"/>
          </p:nvPr>
        </p:nvSpPr>
        <p:spPr>
          <a:noFill/>
          <a:ln/>
        </p:spPr>
        <p:txBody>
          <a:bodyPr/>
          <a:lstStyle/>
          <a:p>
            <a:pPr eaLnBrk="1" hangingPunct="1"/>
            <a:r>
              <a:rPr lang="en-US" sz="1400" dirty="0" smtClean="0"/>
              <a:t>Your participation and feedback are critical to keeping CMBG a meaningful forum for the industry.</a:t>
            </a:r>
          </a:p>
          <a:p>
            <a:pPr eaLnBrk="1" hangingPunct="1"/>
            <a:r>
              <a:rPr lang="en-US" sz="1400" dirty="0" smtClean="0"/>
              <a:t>New plants have a significant opportunity to learn from the mistakes/ successes of the existing fleet in the area of effective CM.</a:t>
            </a:r>
            <a:r>
              <a:rPr lang="en-US" dirty="0" smtClean="0"/>
              <a:t> </a:t>
            </a:r>
          </a:p>
          <a:p>
            <a:pPr eaLnBrk="1" hangingPunct="1"/>
            <a:r>
              <a:rPr lang="en-US" sz="1400" dirty="0" smtClean="0"/>
              <a:t>In addition to this conference, we encourage you to use the network available to you on our CMBG Google Group to benchmark the industry and share your plant’s approach to current issues in CM.</a:t>
            </a:r>
          </a:p>
          <a:p>
            <a:pPr eaLnBrk="1" hangingPunct="1"/>
            <a:endParaRPr lang="en-US" dirty="0" smtClean="0"/>
          </a:p>
          <a:p>
            <a:pPr eaLnBrk="1" hangingPunct="1"/>
            <a:r>
              <a:rPr lang="en-US" dirty="0" smtClean="0"/>
              <a:t>Another Plug for Hosting </a:t>
            </a:r>
          </a:p>
          <a:p>
            <a:pPr eaLnBrk="1" hangingPunct="1"/>
            <a:r>
              <a:rPr lang="en-US" dirty="0" smtClean="0"/>
              <a:t>And </a:t>
            </a:r>
          </a:p>
          <a:p>
            <a:pPr eaLnBrk="1" hangingPunct="1"/>
            <a:r>
              <a:rPr lang="en-US" dirty="0" smtClean="0"/>
              <a:t>Participation  with presentations – breakouts.</a:t>
            </a:r>
          </a:p>
          <a:p>
            <a:pPr eaLnBrk="1" hangingPunct="1"/>
            <a:r>
              <a:rPr lang="en-US" dirty="0" smtClean="0"/>
              <a:t>Feedback on future suggestions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84B08BB-2516-4A29-9EE6-9F84E26FF0DE}" type="slidenum">
              <a:rPr lang="en-US" smtClean="0"/>
              <a:pPr/>
              <a:t>19</a:t>
            </a:fld>
            <a:endParaRPr lang="en-US" smtClean="0"/>
          </a:p>
        </p:txBody>
      </p:sp>
      <p:sp>
        <p:nvSpPr>
          <p:cNvPr id="61443" name="Rectangle 2"/>
          <p:cNvSpPr>
            <a:spLocks noGrp="1" noRot="1" noChangeAspect="1" noChangeArrowheads="1" noTextEdit="1"/>
          </p:cNvSpPr>
          <p:nvPr>
            <p:ph type="sldImg"/>
          </p:nvPr>
        </p:nvSpPr>
        <p:spPr>
          <a:xfrm>
            <a:off x="1179689" y="686112"/>
            <a:ext cx="4542030" cy="3427441"/>
          </a:xfrm>
          <a:ln/>
        </p:spPr>
      </p:sp>
      <p:sp>
        <p:nvSpPr>
          <p:cNvPr id="61444" name="Rectangle 3"/>
          <p:cNvSpPr>
            <a:spLocks noGrp="1" noChangeArrowheads="1"/>
          </p:cNvSpPr>
          <p:nvPr>
            <p:ph type="body" idx="1"/>
          </p:nvPr>
        </p:nvSpPr>
        <p:spPr>
          <a:noFill/>
          <a:ln/>
        </p:spPr>
        <p:txBody>
          <a:bodyPr/>
          <a:lstStyle/>
          <a:p>
            <a:pPr eaLnBrk="1" hangingPunct="1"/>
            <a:r>
              <a:rPr lang="en-US" dirty="0" smtClean="0"/>
              <a:t>CM Aspects of</a:t>
            </a:r>
          </a:p>
          <a:p>
            <a:pPr eaLnBrk="1" hangingPunct="1"/>
            <a:r>
              <a:rPr lang="en-US" dirty="0" smtClean="0"/>
              <a:t>Beyond Design Basis</a:t>
            </a:r>
          </a:p>
          <a:p>
            <a:pPr eaLnBrk="1" hangingPunct="1"/>
            <a:r>
              <a:rPr lang="en-US" dirty="0" err="1" smtClean="0"/>
              <a:t>Fukuschemia</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6B0E2EC-8F7A-4562-B215-CAE5B80A633B}" type="slidenum">
              <a:rPr lang="en-US"/>
              <a:pPr/>
              <a:t>2</a:t>
            </a:fld>
            <a:endParaRPr lang="en-US"/>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noChangeArrowheads="1"/>
          </p:cNvSpPr>
          <p:nvPr>
            <p:ph type="body" idx="1"/>
          </p:nvPr>
        </p:nvSpPr>
        <p:spPr>
          <a:xfrm>
            <a:off x="914815" y="4343713"/>
            <a:ext cx="5028370" cy="4115426"/>
          </a:xfrm>
          <a:noFill/>
          <a:ln/>
        </p:spPr>
        <p:txBody>
          <a:bodyPr lIns="91421" tIns="45711" rIns="91421" bIns="45711"/>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Brief review on the history and operations of CMBG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CM Fundamentals Breakout this afternoon.  Discuss CM concepts and processes in more detail.</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5750229-364D-47ED-AE18-54AE3A5AB379}" type="slidenum">
              <a:rPr lang="en-US"/>
              <a:pPr/>
              <a:t>3</a:t>
            </a:fld>
            <a:endParaRPr lang="en-US"/>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xfrm>
            <a:off x="914815" y="4343713"/>
            <a:ext cx="5028370" cy="4115426"/>
          </a:xfrm>
          <a:noFill/>
          <a:ln/>
        </p:spPr>
        <p:txBody>
          <a:bodyPr lIns="91421" tIns="45711" rIns="91421" bIns="45711"/>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Mike Stout was asked by the senior management of the Pennsylvania Power and Light Company (PP&amp;L) to bring together a cross-functional team of design, operations and maintenance personnel and develop a consensus configuration management (CM) program description for the Susquehanna Steam Electric Station</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4887157-4511-4B22-BB2C-E66EEB58E7D7}" type="slidenum">
              <a:rPr lang="en-US"/>
              <a:pPr/>
              <a:t>4</a:t>
            </a:fld>
            <a:endParaRPr lang="en-US"/>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6376BCD-1A03-4F7B-A297-6AD7898C6562}" type="slidenum">
              <a:rPr lang="en-US"/>
              <a:pPr/>
              <a:t>5</a:t>
            </a:fld>
            <a:endParaRPr lang="en-US"/>
          </a:p>
        </p:txBody>
      </p:sp>
      <p:sp>
        <p:nvSpPr>
          <p:cNvPr id="23555" name="Rectangle 2"/>
          <p:cNvSpPr>
            <a:spLocks noGrp="1" noRot="1" noChangeAspect="1" noChangeArrowheads="1" noTextEdit="1"/>
          </p:cNvSpPr>
          <p:nvPr>
            <p:ph type="sldImg"/>
          </p:nvPr>
        </p:nvSpPr>
        <p:spPr>
          <a:xfrm>
            <a:off x="1143000" y="685800"/>
            <a:ext cx="4572000" cy="3429000"/>
          </a:xfrm>
          <a:ln/>
        </p:spPr>
      </p:sp>
      <p:sp>
        <p:nvSpPr>
          <p:cNvPr id="23556"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9529AAF-DFAC-404B-AD5E-90D20BC5BB90}" type="slidenum">
              <a:rPr lang="en-US"/>
              <a:pPr/>
              <a:t>6</a:t>
            </a:fld>
            <a:endParaRPr lang="en-US"/>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6DD62CB-C95E-482A-9F3E-32BE26B3D984}" type="slidenum">
              <a:rPr lang="en-US"/>
              <a:pPr/>
              <a:t>7</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xfrm>
            <a:off x="914815" y="4343713"/>
            <a:ext cx="5028370" cy="4115426"/>
          </a:xfrm>
          <a:noFill/>
          <a:ln/>
        </p:spPr>
        <p:txBody>
          <a:bodyPr lIns="91421" tIns="45711" rIns="91421" bIns="45711"/>
          <a:lstStyle/>
          <a:p>
            <a:pPr eaLnBrk="1" hangingPunct="1"/>
            <a:r>
              <a:rPr lang="en-US" sz="1200" dirty="0" smtClean="0"/>
              <a:t>CMBG is not affiliated with any other single organization</a:t>
            </a:r>
          </a:p>
          <a:p>
            <a:pPr eaLnBrk="1" hangingPunct="1"/>
            <a:endParaRPr lang="en-US" sz="1200" dirty="0" smtClean="0"/>
          </a:p>
          <a:p>
            <a:pPr eaLnBrk="1" hangingPunct="1"/>
            <a:r>
              <a:rPr lang="en-US" sz="1200" dirty="0" smtClean="0"/>
              <a:t>P &amp; P’s on CMBG.org website</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8CC07EB-CD97-42ED-AFD4-39AA48338ED4}" type="slidenum">
              <a:rPr lang="en-US"/>
              <a:pPr/>
              <a:t>8</a:t>
            </a:fld>
            <a:endParaRPr lang="en-US"/>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366849B-AB3A-467C-BB0B-F0EE56A51C5A}" type="slidenum">
              <a:rPr lang="en-US"/>
              <a:pPr/>
              <a:t>9</a:t>
            </a:fld>
            <a:endParaRPr lang="en-US"/>
          </a:p>
        </p:txBody>
      </p:sp>
      <p:sp>
        <p:nvSpPr>
          <p:cNvPr id="26627" name="Rectangle 2"/>
          <p:cNvSpPr>
            <a:spLocks noGrp="1" noRot="1" noChangeAspect="1" noChangeArrowheads="1" noTextEdit="1"/>
          </p:cNvSpPr>
          <p:nvPr>
            <p:ph type="sldImg"/>
          </p:nvPr>
        </p:nvSpPr>
        <p:spPr>
          <a:xfrm>
            <a:off x="1143000" y="685800"/>
            <a:ext cx="4572000" cy="3429000"/>
          </a:xfrm>
          <a:ln/>
        </p:spPr>
      </p:sp>
      <p:sp>
        <p:nvSpPr>
          <p:cNvPr id="26628" name="Rectangle 3"/>
          <p:cNvSpPr>
            <a:spLocks noGrp="1" noChangeArrowheads="1"/>
          </p:cNvSpPr>
          <p:nvPr>
            <p:ph type="body" idx="1"/>
          </p:nvPr>
        </p:nvSpPr>
        <p:spPr>
          <a:xfrm>
            <a:off x="914815" y="4343713"/>
            <a:ext cx="5028370" cy="4115426"/>
          </a:xfrm>
          <a:noFill/>
          <a:ln/>
        </p:spPr>
        <p:txBody>
          <a:bodyPr lIns="91421" tIns="45711" rIns="91421" bIns="45711"/>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8938"/>
            <a:ext cx="7086600" cy="501292"/>
          </a:xfrm>
          <a:prstGeom prst="rect">
            <a:avLst/>
          </a:prstGeom>
        </p:spPr>
        <p:txBody>
          <a:bodyPr>
            <a:noAutofit/>
          </a:bodyPr>
          <a:lstStyle>
            <a:lvl1pPr algn="l">
              <a:defRPr sz="3200">
                <a:solidFill>
                  <a:srgbClr val="FFFFFF"/>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0230"/>
            <a:ext cx="7086600" cy="2058570"/>
          </a:xfrm>
          <a:prstGeom prst="rect">
            <a:avLst/>
          </a:prstGeom>
        </p:spPr>
        <p:txBody>
          <a:bodyPr lIns="91440" tIns="0" rIns="91440" bIns="0">
            <a:normAutofit/>
          </a:bodyPr>
          <a:lstStyle>
            <a:lvl1pPr marL="0" indent="0" algn="l">
              <a:buNone/>
              <a:defRPr sz="3000" b="1">
                <a:solidFill>
                  <a:srgbClr val="F5BC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988492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866" y="1909687"/>
            <a:ext cx="8708091" cy="1727021"/>
          </a:xfrm>
          <a:prstGeom prst="rect">
            <a:avLst/>
          </a:prstGeom>
        </p:spPr>
        <p:txBody>
          <a:bodyPr>
            <a:noAutofit/>
          </a:bodyPr>
          <a:lstStyle>
            <a:lvl1pPr algn="l">
              <a:defRPr sz="4000">
                <a:solidFill>
                  <a:srgbClr val="FFFFFF"/>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867" y="890623"/>
            <a:ext cx="7661533" cy="1019065"/>
          </a:xfrm>
          <a:prstGeom prst="rect">
            <a:avLst/>
          </a:prstGeom>
        </p:spPr>
        <p:txBody>
          <a:bodyPr lIns="91440" tIns="0" rIns="91440" bIns="0">
            <a:normAutofit/>
          </a:bodyPr>
          <a:lstStyle>
            <a:lvl1pPr marL="0" indent="0" algn="l">
              <a:buNone/>
              <a:defRPr sz="3500" b="1">
                <a:solidFill>
                  <a:srgbClr val="F5BC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58323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63B3CF"/>
                </a:solidFill>
              </a:rPr>
              <a:pPr algn="l"/>
              <a:t>‹#›</a:t>
            </a:fld>
            <a:endParaRPr lang="en-US" dirty="0">
              <a:solidFill>
                <a:srgbClr val="63B3CF"/>
              </a:solidFill>
            </a:endParaRPr>
          </a:p>
        </p:txBody>
      </p:sp>
    </p:spTree>
    <p:extLst>
      <p:ext uri="{BB962C8B-B14F-4D97-AF65-F5344CB8AC3E}">
        <p14:creationId xmlns:p14="http://schemas.microsoft.com/office/powerpoint/2010/main" xmlns="" val="25426098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097889F-69DF-4F5B-9708-D4DECF44600A}" type="datetimeFigureOut">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EC4546-B2C7-456C-B44B-598A01368BF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7C9B81F-C347-4BEF-BFDF-29C42F48304A}" type="datetimeFigureOut">
              <a:rPr lang="en-US" smtClean="0"/>
              <a:pPr/>
              <a:t>6/4/2014</a:t>
            </a:fld>
            <a:endParaRPr lang="en-US"/>
          </a:p>
        </p:txBody>
      </p:sp>
      <p:sp>
        <p:nvSpPr>
          <p:cNvPr id="5" name="Footer Placeholder 4"/>
          <p:cNvSpPr>
            <a:spLocks noGrp="1"/>
          </p:cNvSpPr>
          <p:nvPr>
            <p:ph type="ftr" sz="quarter" idx="11"/>
          </p:nvPr>
        </p:nvSpPr>
        <p:spPr/>
        <p:txBody>
          <a:bodyPr/>
          <a:lstStyle>
            <a:lvl1pPr>
              <a:defRPr/>
            </a:lvl1pPr>
          </a:lstStyle>
          <a:p>
            <a:endParaRPr kumimoji="0" lang="en-US"/>
          </a:p>
        </p:txBody>
      </p:sp>
      <p:sp>
        <p:nvSpPr>
          <p:cNvPr id="6" name="Slide Number Placeholder 5"/>
          <p:cNvSpPr>
            <a:spLocks noGrp="1"/>
          </p:cNvSpPr>
          <p:nvPr>
            <p:ph type="sldNum" sz="quarter" idx="12"/>
          </p:nvPr>
        </p:nvSpPr>
        <p:spPr/>
        <p:txBody>
          <a:bodyPr/>
          <a:lstStyle>
            <a:lvl1pPr>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33828A-C70E-4B0F-85F6-9109ADCF3AC0}" type="datetimeFigureOut">
              <a:rPr lang="en-US"/>
              <a:pPr>
                <a:defRPr/>
              </a:pPr>
              <a:t>6/4/2014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067B80-D6C5-4F44-81D0-A78A23695F7E}" type="slidenum">
              <a:rPr lang="en-US"/>
              <a:pPr>
                <a:defRPr/>
              </a:pPr>
              <a:t>‹#›</a:t>
            </a:fld>
            <a:endParaRPr 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94A255-1887-4099-B7DF-1540DB26A73D}" type="datetimeFigureOut">
              <a:rPr lang="en-US"/>
              <a:pPr>
                <a:defRPr/>
              </a:pPr>
              <a:t>6/4/2014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879EE0-EB4B-4CD5-B69D-774B02E5C20C}" type="slidenum">
              <a:rPr lang="en-US"/>
              <a:pPr>
                <a:defRPr/>
              </a:pPr>
              <a:t>‹#›</a:t>
            </a:fld>
            <a:endParaRPr 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5F8885-B9E7-4FC5-B52D-6B1866ED1B79}" type="datetimeFigureOut">
              <a:rPr lang="en-US"/>
              <a:pPr>
                <a:defRPr/>
              </a:pPr>
              <a:t>6/4/2014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3361CA-C99A-49AC-A480-3EC1E00FD5DA}" type="slidenum">
              <a:rPr lang="en-US"/>
              <a:pPr>
                <a:defRPr/>
              </a:pPr>
              <a:t>‹#›</a:t>
            </a:fld>
            <a:endParaRPr 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E0E68-BC35-4DCD-AE09-70C0D8010E55}" type="datetimeFigureOut">
              <a:rPr lang="en-US"/>
              <a:pPr>
                <a:defRPr/>
              </a:pPr>
              <a:t>6/4/2014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B22D26-6B51-4155-A7BC-F38023CF5F80}" type="slidenum">
              <a:rPr lang="en-US"/>
              <a:pPr>
                <a:defRPr/>
              </a:pPr>
              <a:t>‹#›</a:t>
            </a:fld>
            <a:endParaRPr 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C13187F-19EF-4720-9A70-DAC48AAA88B6}" type="datetimeFigureOut">
              <a:rPr lang="en-US" smtClean="0"/>
              <a:pPr>
                <a:defRPr/>
              </a:pPr>
              <a:t>6/4/2014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CA866E5-BE1D-4F31-A017-E68C65D6847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814556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AF51BE-4FD1-483D-92A0-42915B17BFB6}" type="datetimeFigureOut">
              <a:rPr lang="en-US"/>
              <a:pPr>
                <a:defRPr/>
              </a:pPr>
              <a:t>6/4/2014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B88C15-8040-42E9-926C-116FFC964F71}" type="slidenum">
              <a:rPr lang="en-US"/>
              <a:pPr>
                <a:defRPr/>
              </a:pPr>
              <a:t>‹#›</a:t>
            </a:fld>
            <a:endParaRPr 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014414-787A-4E22-8844-8652BDDBED2A}" type="datetimeFigureOut">
              <a:rPr lang="en-US"/>
              <a:pPr>
                <a:defRPr/>
              </a:pPr>
              <a:t>6/4/2014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4F78CA-DA33-413B-A65B-5F988E2C3517}" type="slidenum">
              <a:rPr lang="en-US"/>
              <a:pPr>
                <a:defRPr/>
              </a:pPr>
              <a:t>‹#›</a:t>
            </a:fld>
            <a:endParaRPr lang="en-US"/>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E98A4E-4DCC-4B13-9465-416545BA7745}" type="datetimeFigureOut">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B09B2A-4BE1-4890-9F35-6CA8DD2613EC}" type="slidenum">
              <a:rPr lang="en-US"/>
              <a:pPr>
                <a:defRPr/>
              </a:pPr>
              <a:t>‹#›</a:t>
            </a:fld>
            <a:endParaRPr lang="en-US"/>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98BEBB-39F9-46CE-AB61-B9FDCE800D11}" type="datetimeFigureOut">
              <a:rPr lang="en-US"/>
              <a:pPr>
                <a:defRPr/>
              </a:pPr>
              <a:t>6/4/2014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F21226-1B21-455B-A985-B61AAE42B85B}" type="slidenum">
              <a:rPr lang="en-US"/>
              <a:pPr>
                <a:defRPr/>
              </a:pPr>
              <a:t>‹#›</a:t>
            </a:fld>
            <a:endParaRPr 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80630" y="1310366"/>
            <a:ext cx="8909668" cy="821104"/>
          </a:xfrm>
          <a:prstGeom prst="rect">
            <a:avLst/>
          </a:prstGeom>
        </p:spPr>
        <p:txBody>
          <a:bodyPr/>
          <a:lstStyle>
            <a:lvl1pPr algn="l">
              <a:lnSpc>
                <a:spcPts val="3200"/>
              </a:lnSpc>
              <a:defRPr sz="2800">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630" y="2003614"/>
            <a:ext cx="8606170" cy="4122549"/>
          </a:xfrm>
          <a:prstGeom prst="rect">
            <a:avLst/>
          </a:prstGeom>
        </p:spPr>
        <p:txBody>
          <a:bodyPr/>
          <a:lstStyle>
            <a:lvl1pPr>
              <a:defRPr sz="2400" b="1">
                <a:solidFill>
                  <a:schemeClr val="accent5">
                    <a:lumMod val="50000"/>
                  </a:schemeClr>
                </a:solidFill>
              </a:defRPr>
            </a:lvl1pPr>
            <a:lvl2pPr>
              <a:defRPr sz="2000" b="1">
                <a:solidFill>
                  <a:schemeClr val="accent5">
                    <a:lumMod val="75000"/>
                  </a:schemeClr>
                </a:solidFill>
              </a:defRPr>
            </a:lvl2pPr>
            <a:lvl3pPr>
              <a:defRPr sz="1800" b="1">
                <a:solidFill>
                  <a:schemeClr val="accent5">
                    <a:lumMod val="75000"/>
                  </a:schemeClr>
                </a:solidFill>
              </a:defRPr>
            </a:lvl3pPr>
            <a:lvl4pPr>
              <a:defRPr sz="1600" b="1">
                <a:solidFill>
                  <a:schemeClr val="accent5">
                    <a:lumMod val="75000"/>
                  </a:schemeClr>
                </a:solidFill>
              </a:defRPr>
            </a:lvl4pPr>
            <a:lvl5pPr>
              <a:defRPr sz="1600" b="1">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40621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8938"/>
            <a:ext cx="7086600" cy="501292"/>
          </a:xfrm>
          <a:prstGeom prst="rect">
            <a:avLst/>
          </a:prstGeom>
        </p:spPr>
        <p:txBody>
          <a:bodyPr>
            <a:noAutofit/>
          </a:bodyPr>
          <a:lstStyle>
            <a:lvl1pPr algn="l">
              <a:defRPr sz="3200">
                <a:solidFill>
                  <a:schemeClr val="tx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0230"/>
            <a:ext cx="7086600" cy="2058570"/>
          </a:xfrm>
          <a:prstGeom prst="rect">
            <a:avLst/>
          </a:prstGeom>
        </p:spPr>
        <p:txBody>
          <a:bodyPr lIns="91440" tIns="0" rIns="91440" bIns="0">
            <a:normAutofit/>
          </a:bodyPr>
          <a:lstStyle>
            <a:lvl1pPr marL="0" indent="0" algn="l">
              <a:buNone/>
              <a:defRPr sz="3000" b="1">
                <a:solidFill>
                  <a:srgbClr val="00658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151980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0630" y="1310366"/>
            <a:ext cx="8909668" cy="821104"/>
          </a:xfrm>
          <a:prstGeom prst="rect">
            <a:avLst/>
          </a:prstGeom>
        </p:spPr>
        <p:txBody>
          <a:bodyPr/>
          <a:lstStyle>
            <a:lvl1pPr algn="l">
              <a:lnSpc>
                <a:spcPts val="3200"/>
              </a:lnSpc>
              <a:defRPr sz="2800">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630" y="2003614"/>
            <a:ext cx="8606170" cy="4122549"/>
          </a:xfrm>
          <a:prstGeom prst="rect">
            <a:avLst/>
          </a:prstGeom>
        </p:spPr>
        <p:txBody>
          <a:bodyPr/>
          <a:lstStyle>
            <a:lvl1pPr>
              <a:defRPr sz="2400" b="1">
                <a:solidFill>
                  <a:schemeClr val="accent5">
                    <a:lumMod val="50000"/>
                  </a:schemeClr>
                </a:solidFill>
              </a:defRPr>
            </a:lvl1pPr>
            <a:lvl2pPr>
              <a:defRPr sz="2000" b="1">
                <a:solidFill>
                  <a:schemeClr val="accent5">
                    <a:lumMod val="75000"/>
                  </a:schemeClr>
                </a:solidFill>
              </a:defRPr>
            </a:lvl2pPr>
            <a:lvl3pPr>
              <a:defRPr sz="1800" b="1">
                <a:solidFill>
                  <a:schemeClr val="accent5">
                    <a:lumMod val="75000"/>
                  </a:schemeClr>
                </a:solidFill>
              </a:defRPr>
            </a:lvl3pPr>
            <a:lvl4pPr>
              <a:defRPr sz="1600" b="1">
                <a:solidFill>
                  <a:schemeClr val="accent5">
                    <a:lumMod val="75000"/>
                  </a:schemeClr>
                </a:solidFill>
              </a:defRPr>
            </a:lvl4pPr>
            <a:lvl5pPr>
              <a:defRPr sz="1600" b="1">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406211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C9B81F-C347-4BEF-BFDF-29C42F48304A}" type="datetimeFigureOut">
              <a:rPr lang="en-US" smtClean="0"/>
              <a:pPr/>
              <a:t>6/4/2014</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8938"/>
            <a:ext cx="7086600" cy="501292"/>
          </a:xfrm>
          <a:prstGeom prst="rect">
            <a:avLst/>
          </a:prstGeom>
        </p:spPr>
        <p:txBody>
          <a:bodyPr>
            <a:noAutofit/>
          </a:bodyPr>
          <a:lstStyle>
            <a:lvl1pPr algn="l">
              <a:defRPr sz="3200">
                <a:solidFill>
                  <a:schemeClr val="tx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0230"/>
            <a:ext cx="7086600" cy="2058570"/>
          </a:xfrm>
          <a:prstGeom prst="rect">
            <a:avLst/>
          </a:prstGeom>
        </p:spPr>
        <p:txBody>
          <a:bodyPr lIns="91440" tIns="0" rIns="91440" bIns="0">
            <a:normAutofit/>
          </a:bodyPr>
          <a:lstStyle>
            <a:lvl1pPr marL="0" indent="0" algn="l">
              <a:buNone/>
              <a:defRPr sz="3000" b="1">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426752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80630" y="1310366"/>
            <a:ext cx="8909668" cy="821104"/>
          </a:xfrm>
          <a:prstGeom prst="rect">
            <a:avLst/>
          </a:prstGeom>
        </p:spPr>
        <p:txBody>
          <a:bodyPr/>
          <a:lstStyle>
            <a:lvl1pPr algn="l">
              <a:lnSpc>
                <a:spcPts val="3200"/>
              </a:lnSpc>
              <a:defRPr sz="2800">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630" y="2003614"/>
            <a:ext cx="8606170" cy="4122549"/>
          </a:xfrm>
          <a:prstGeom prst="rect">
            <a:avLst/>
          </a:prstGeom>
        </p:spPr>
        <p:txBody>
          <a:bodyPr/>
          <a:lstStyle>
            <a:lvl1pPr>
              <a:defRPr sz="2400" b="1">
                <a:solidFill>
                  <a:srgbClr val="E46C0A"/>
                </a:solidFill>
              </a:defRPr>
            </a:lvl1pPr>
            <a:lvl2pPr>
              <a:defRPr sz="2000" b="1">
                <a:solidFill>
                  <a:schemeClr val="accent6">
                    <a:lumMod val="50000"/>
                  </a:schemeClr>
                </a:solidFill>
              </a:defRPr>
            </a:lvl2pPr>
            <a:lvl3pPr>
              <a:defRPr sz="1800" b="1">
                <a:solidFill>
                  <a:schemeClr val="accent6">
                    <a:lumMod val="50000"/>
                  </a:schemeClr>
                </a:solidFill>
              </a:defRPr>
            </a:lvl3pPr>
            <a:lvl4pPr>
              <a:defRPr sz="1600" b="1">
                <a:solidFill>
                  <a:schemeClr val="accent6">
                    <a:lumMod val="50000"/>
                  </a:schemeClr>
                </a:solidFill>
              </a:defRPr>
            </a:lvl4pPr>
            <a:lvl5pPr>
              <a:defRPr sz="1600" b="1">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822043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8938"/>
            <a:ext cx="7086600" cy="501292"/>
          </a:xfrm>
          <a:prstGeom prst="rect">
            <a:avLst/>
          </a:prstGeom>
        </p:spPr>
        <p:txBody>
          <a:bodyPr>
            <a:noAutofit/>
          </a:bodyPr>
          <a:lstStyle>
            <a:lvl1pPr algn="l">
              <a:defRPr sz="3200">
                <a:solidFill>
                  <a:srgbClr val="FFFFFF"/>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80230"/>
            <a:ext cx="7086600" cy="2058570"/>
          </a:xfrm>
          <a:prstGeom prst="rect">
            <a:avLst/>
          </a:prstGeom>
        </p:spPr>
        <p:txBody>
          <a:bodyPr lIns="91440" tIns="0" rIns="91440" bIns="0">
            <a:normAutofit/>
          </a:bodyPr>
          <a:lstStyle>
            <a:lvl1pPr marL="0" indent="0" algn="l">
              <a:buNone/>
              <a:defRPr sz="3000" b="1">
                <a:solidFill>
                  <a:srgbClr val="E46C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2221572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91256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63B3CF"/>
                </a:solidFill>
              </a:rPr>
              <a:pPr algn="l"/>
              <a:t>‹#›</a:t>
            </a:fld>
            <a:endParaRPr lang="en-US" dirty="0">
              <a:solidFill>
                <a:srgbClr val="63B3CF"/>
              </a:solidFill>
            </a:endParaRPr>
          </a:p>
        </p:txBody>
      </p:sp>
      <p:pic>
        <p:nvPicPr>
          <p:cNvPr id="4" name="Picture 3" descr="EN-Logo.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6985486" y="6536926"/>
            <a:ext cx="2039007" cy="242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859391820"/>
      </p:ext>
    </p:extLst>
  </p:cSld>
  <p:clrMap bg1="lt1" tx1="dk1" bg2="lt2" tx2="dk2" accent1="accent1" accent2="accent2" accent3="accent3" accent4="accent4" accent5="accent5" accent6="accent6" hlink="hlink" folHlink="folHlink"/>
  <p:sldLayoutIdLst>
    <p:sldLayoutId id="2147483652" r:id="rId1"/>
    <p:sldLayoutId id="2147483658" r:id="rId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006584"/>
                </a:solidFill>
              </a:rPr>
              <a:pPr algn="l"/>
              <a:t>‹#›</a:t>
            </a:fld>
            <a:endParaRPr lang="en-US" dirty="0">
              <a:solidFill>
                <a:srgbClr val="006584"/>
              </a:solidFill>
            </a:endParaRPr>
          </a:p>
        </p:txBody>
      </p:sp>
      <p:pic>
        <p:nvPicPr>
          <p:cNvPr id="4" name="Picture 3"/>
          <p:cNvPicPr>
            <a:picLocks noChangeAspect="1"/>
          </p:cNvPicPr>
          <p:nvPr userDrawn="1"/>
        </p:nvPicPr>
        <p:blipFill>
          <a:blip r:embed="rId6">
            <a:extLst>
              <a:ext uri="{28A0092B-C50C-407E-A947-70E740481C1C}">
                <a14:useLocalDpi xmlns:a14="http://schemas.microsoft.com/office/drawing/2010/main" xmlns="" val="0"/>
              </a:ext>
            </a:extLst>
          </a:blip>
          <a:stretch>
            <a:fillRect/>
          </a:stretch>
        </p:blipFill>
        <p:spPr>
          <a:xfrm>
            <a:off x="6986107" y="6536926"/>
            <a:ext cx="2037764" cy="242025"/>
          </a:xfrm>
          <a:prstGeom prst="rect">
            <a:avLst/>
          </a:prstGeom>
          <a:effectLst/>
        </p:spPr>
      </p:pic>
    </p:spTree>
    <p:extLst>
      <p:ext uri="{BB962C8B-B14F-4D97-AF65-F5344CB8AC3E}">
        <p14:creationId xmlns:p14="http://schemas.microsoft.com/office/powerpoint/2010/main" xmlns="" val="3797056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984807"/>
                </a:solidFill>
              </a:rPr>
              <a:pPr algn="l"/>
              <a:t>‹#›</a:t>
            </a:fld>
            <a:endParaRPr lang="en-US" dirty="0">
              <a:solidFill>
                <a:srgbClr val="984807"/>
              </a:solidFill>
            </a:endParaRPr>
          </a:p>
        </p:txBody>
      </p:sp>
      <p:pic>
        <p:nvPicPr>
          <p:cNvPr id="4" name="Picture 3"/>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6986107" y="6536926"/>
            <a:ext cx="2037764" cy="242025"/>
          </a:xfrm>
          <a:prstGeom prst="rect">
            <a:avLst/>
          </a:prstGeom>
          <a:effectLst/>
        </p:spPr>
      </p:pic>
    </p:spTree>
    <p:extLst>
      <p:ext uri="{BB962C8B-B14F-4D97-AF65-F5344CB8AC3E}">
        <p14:creationId xmlns:p14="http://schemas.microsoft.com/office/powerpoint/2010/main" xmlns="" val="2202121533"/>
      </p:ext>
    </p:extLst>
  </p:cSld>
  <p:clrMap bg1="lt1" tx1="dk1" bg2="lt2" tx2="dk2" accent1="accent1" accent2="accent2" accent3="accent3" accent4="accent4" accent5="accent5" accent6="accent6" hlink="hlink" folHlink="folHlink"/>
  <p:sldLayoutIdLst>
    <p:sldLayoutId id="2147483676" r:id="rId1"/>
    <p:sldLayoutId id="2147483677" r:id="rId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E46C0A"/>
                </a:solidFill>
              </a:rPr>
              <a:pPr algn="l"/>
              <a:t>‹#›</a:t>
            </a:fld>
            <a:endParaRPr lang="en-US" dirty="0">
              <a:solidFill>
                <a:srgbClr val="E46C0A"/>
              </a:solidFill>
            </a:endParaRPr>
          </a:p>
        </p:txBody>
      </p:sp>
      <p:pic>
        <p:nvPicPr>
          <p:cNvPr id="4" name="Picture 3" descr="EN-Logo.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6985486" y="6536926"/>
            <a:ext cx="2039007" cy="242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1714817021"/>
      </p:ext>
    </p:extLst>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EN-Logo.png"/>
          <p:cNvPicPr>
            <a:picLocks noChangeAspect="1"/>
          </p:cNvPicPr>
          <p:nvPr userDrawn="1"/>
        </p:nvPicPr>
        <p:blipFill>
          <a:blip r:embed="rId5">
            <a:extLst>
              <a:ext uri="{28A0092B-C50C-407E-A947-70E740481C1C}">
                <a14:useLocalDpi xmlns:a14="http://schemas.microsoft.com/office/drawing/2010/main" xmlns="" val="0"/>
              </a:ext>
            </a:extLst>
          </a:blip>
          <a:stretch>
            <a:fillRect/>
          </a:stretch>
        </p:blipFill>
        <p:spPr>
          <a:xfrm>
            <a:off x="6985486" y="6536926"/>
            <a:ext cx="2039007" cy="242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3724296247"/>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C13187F-19EF-4720-9A70-DAC48AAA88B6}" type="datetimeFigureOut">
              <a:rPr lang="en-US"/>
              <a:pPr>
                <a:defRPr/>
              </a:pPr>
              <a:t>6/4/2014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CA866E5-BE1D-4F31-A017-E68C65D68474}" type="slidenum">
              <a:rPr lang="en-US"/>
              <a:pPr>
                <a:defRPr/>
              </a:pPr>
              <a:t>‹#›</a:t>
            </a:fld>
            <a:endParaRPr lang="en-US"/>
          </a:p>
        </p:txBody>
      </p:sp>
      <p:pic>
        <p:nvPicPr>
          <p:cNvPr id="2055" name="Picture 6" descr="General_ppt6.jpg"/>
          <p:cNvPicPr>
            <a:picLocks noChangeAspect="1"/>
          </p:cNvPicPr>
          <p:nvPr/>
        </p:nvPicPr>
        <p:blipFill>
          <a:blip r:embed="rId15" cstate="print"/>
          <a:srcRect/>
          <a:stretch>
            <a:fillRect/>
          </a:stretch>
        </p:blipFill>
        <p:spPr bwMode="auto">
          <a:xfrm>
            <a:off x="1588" y="0"/>
            <a:ext cx="9142412" cy="6858000"/>
          </a:xfrm>
          <a:prstGeom prst="rect">
            <a:avLst/>
          </a:prstGeom>
          <a:noFill/>
          <a:ln w="9525">
            <a:noFill/>
            <a:miter lim="800000"/>
            <a:headEnd/>
            <a:tailEnd/>
          </a:ln>
        </p:spPr>
      </p:pic>
      <p:pic>
        <p:nvPicPr>
          <p:cNvPr id="8" name="Picture 3"/>
          <p:cNvPicPr>
            <a:picLocks noChangeAspect="1"/>
          </p:cNvPicPr>
          <p:nvPr userDrawn="1"/>
        </p:nvPicPr>
        <p:blipFill>
          <a:blip r:embed="rId16">
            <a:extLst>
              <a:ext uri="{28A0092B-C50C-407E-A947-70E740481C1C}">
                <a14:useLocalDpi xmlns:a14="http://schemas.microsoft.com/office/drawing/2010/main" xmlns=""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txBox="1">
            <a:spLocks/>
          </p:cNvSpPr>
          <p:nvPr userDrawn="1"/>
        </p:nvSpPr>
        <p:spPr>
          <a:xfrm>
            <a:off x="0" y="6536926"/>
            <a:ext cx="1110134" cy="31551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84D02E4-ED87-8144-8323-1770D77C8F84}" type="slidenum">
              <a:rPr lang="en-US" smtClean="0">
                <a:solidFill>
                  <a:srgbClr val="006584"/>
                </a:solidFill>
              </a:rPr>
              <a:pPr algn="l"/>
              <a:t>‹#›</a:t>
            </a:fld>
            <a:endParaRPr lang="en-US" dirty="0">
              <a:solidFill>
                <a:srgbClr val="006584"/>
              </a:solidFill>
            </a:endParaRPr>
          </a:p>
        </p:txBody>
      </p:sp>
      <p:pic>
        <p:nvPicPr>
          <p:cNvPr id="10" name="Picture 9"/>
          <p:cNvPicPr>
            <a:picLocks noChangeAspect="1"/>
          </p:cNvPicPr>
          <p:nvPr userDrawn="1"/>
        </p:nvPicPr>
        <p:blipFill>
          <a:blip r:embed="rId17">
            <a:extLst>
              <a:ext uri="{28A0092B-C50C-407E-A947-70E740481C1C}">
                <a14:useLocalDpi xmlns:a14="http://schemas.microsoft.com/office/drawing/2010/main" xmlns="" val="0"/>
              </a:ext>
            </a:extLst>
          </a:blip>
          <a:stretch>
            <a:fillRect/>
          </a:stretch>
        </p:blipFill>
        <p:spPr>
          <a:xfrm>
            <a:off x="6986107" y="6536926"/>
            <a:ext cx="2037764" cy="242025"/>
          </a:xfrm>
          <a:prstGeom prst="rect">
            <a:avLst/>
          </a:prstGeom>
          <a:effectLst/>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93" r:id="rId8"/>
    <p:sldLayoutId id="2147483688" r:id="rId9"/>
    <p:sldLayoutId id="2147483689" r:id="rId10"/>
    <p:sldLayoutId id="2147483690" r:id="rId11"/>
    <p:sldLayoutId id="2147483691" r:id="rId12"/>
    <p:sldLayoutId id="2147483692" r:id="rId13"/>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4.wm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05200" y="1447800"/>
            <a:ext cx="5105400" cy="838200"/>
          </a:xfrm>
          <a:prstGeom prst="rect">
            <a:avLst/>
          </a:prstGeom>
          <a:solidFill>
            <a:srgbClr val="FFFFFF"/>
          </a:solidFill>
          <a:ln w="19050" cmpd="sng">
            <a:solidFill>
              <a:srgbClr val="3333CC"/>
            </a:solidFill>
            <a:miter lim="800000"/>
            <a:headEnd/>
            <a:tailEnd/>
          </a:ln>
          <a:effectLst>
            <a:outerShdw dist="107763" dir="2700000" algn="ctr" rotWithShape="0">
              <a:srgbClr val="3333CC"/>
            </a:outerShdw>
          </a:effectLst>
        </p:spPr>
        <p:txBody>
          <a:bodyPr/>
          <a:lstStyle/>
          <a:p>
            <a:pPr>
              <a:defRPr/>
            </a:pPr>
            <a:r>
              <a:rPr lang="en-US" sz="3600" b="1">
                <a:solidFill>
                  <a:srgbClr val="0033CC"/>
                </a:solidFill>
                <a:effectLst>
                  <a:outerShdw blurRad="38100" dist="38100" dir="2700000" algn="tl">
                    <a:srgbClr val="C0C0C0"/>
                  </a:outerShdw>
                </a:effectLst>
                <a:latin typeface="Arial" charset="0"/>
              </a:rPr>
              <a:t>CMBG History</a:t>
            </a:r>
          </a:p>
        </p:txBody>
      </p:sp>
      <p:sp>
        <p:nvSpPr>
          <p:cNvPr id="4099" name="Rectangle 3" descr="Rectangle: Click to edit Master text styles&#10;Second level&#10;Third level&#10;Fourth level&#10;Fifth level"/>
          <p:cNvSpPr>
            <a:spLocks noChangeArrowheads="1"/>
          </p:cNvSpPr>
          <p:nvPr/>
        </p:nvSpPr>
        <p:spPr bwMode="auto">
          <a:xfrm>
            <a:off x="1600200" y="3581400"/>
            <a:ext cx="6172200" cy="1752600"/>
          </a:xfrm>
          <a:prstGeom prst="rect">
            <a:avLst/>
          </a:prstGeom>
          <a:noFill/>
          <a:ln w="9525">
            <a:noFill/>
            <a:miter lim="800000"/>
            <a:headEnd/>
            <a:tailEnd/>
          </a:ln>
        </p:spPr>
        <p:txBody>
          <a:bodyPr/>
          <a:lstStyle/>
          <a:p>
            <a:pPr>
              <a:spcBef>
                <a:spcPct val="20000"/>
              </a:spcBef>
            </a:pPr>
            <a:r>
              <a:rPr lang="en-US" sz="2400" b="1" dirty="0">
                <a:solidFill>
                  <a:srgbClr val="FFFF00"/>
                </a:solidFill>
                <a:latin typeface="Arial" charset="0"/>
              </a:rPr>
              <a:t>Presented By:</a:t>
            </a:r>
            <a:r>
              <a:rPr lang="en-US" b="1" dirty="0">
                <a:solidFill>
                  <a:srgbClr val="FFFF00"/>
                </a:solidFill>
                <a:latin typeface="Arial" charset="0"/>
              </a:rPr>
              <a:t/>
            </a:r>
            <a:br>
              <a:rPr lang="en-US" b="1" dirty="0">
                <a:solidFill>
                  <a:srgbClr val="FFFF00"/>
                </a:solidFill>
                <a:latin typeface="Arial" charset="0"/>
              </a:rPr>
            </a:br>
            <a:endParaRPr lang="en-US" sz="1600" b="1" dirty="0">
              <a:solidFill>
                <a:srgbClr val="FFFF00"/>
              </a:solidFill>
              <a:latin typeface="Arial" charset="0"/>
            </a:endParaRPr>
          </a:p>
          <a:p>
            <a:pPr>
              <a:lnSpc>
                <a:spcPct val="90000"/>
              </a:lnSpc>
              <a:spcBef>
                <a:spcPct val="10000"/>
              </a:spcBef>
            </a:pPr>
            <a:r>
              <a:rPr lang="en-US" sz="3600" b="1" dirty="0" smtClean="0">
                <a:solidFill>
                  <a:srgbClr val="FFFF00"/>
                </a:solidFill>
                <a:latin typeface="Arial" charset="0"/>
              </a:rPr>
              <a:t>John Parler</a:t>
            </a:r>
            <a:endParaRPr lang="en-US" sz="3600" b="1" dirty="0">
              <a:solidFill>
                <a:srgbClr val="FFFF00"/>
              </a:solidFill>
              <a:latin typeface="Arial" charset="0"/>
            </a:endParaRPr>
          </a:p>
          <a:p>
            <a:pPr>
              <a:lnSpc>
                <a:spcPct val="90000"/>
              </a:lnSpc>
              <a:spcBef>
                <a:spcPct val="10000"/>
              </a:spcBef>
            </a:pPr>
            <a:r>
              <a:rPr lang="en-US" sz="3600" b="1" dirty="0">
                <a:solidFill>
                  <a:srgbClr val="FFFF00"/>
                </a:solidFill>
                <a:latin typeface="Arial" charset="0"/>
              </a:rPr>
              <a:t>CMBG Steering Committee</a:t>
            </a:r>
          </a:p>
        </p:txBody>
      </p:sp>
      <p:pic>
        <p:nvPicPr>
          <p:cNvPr id="4100" name="Picture 10" descr="MCj04152400000[1]"/>
          <p:cNvPicPr>
            <a:picLocks noChangeAspect="1" noChangeArrowheads="1"/>
          </p:cNvPicPr>
          <p:nvPr/>
        </p:nvPicPr>
        <p:blipFill>
          <a:blip r:embed="rId3"/>
          <a:srcRect/>
          <a:stretch>
            <a:fillRect/>
          </a:stretch>
        </p:blipFill>
        <p:spPr bwMode="auto">
          <a:xfrm>
            <a:off x="381000" y="914400"/>
            <a:ext cx="327660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2813" y="912813"/>
            <a:ext cx="7313612" cy="457200"/>
          </a:xfrm>
        </p:spPr>
        <p:txBody>
          <a:bodyPr anchor="b">
            <a:normAutofit fontScale="90000"/>
          </a:bodyPr>
          <a:lstStyle/>
          <a:p>
            <a:pPr>
              <a:defRPr/>
            </a:pPr>
            <a:r>
              <a:rPr lang="en-US" u="sng" smtClean="0"/>
              <a:t>Steering Committee Members</a:t>
            </a:r>
            <a:endParaRPr lang="en-US" smtClean="0"/>
          </a:p>
        </p:txBody>
      </p:sp>
      <p:sp>
        <p:nvSpPr>
          <p:cNvPr id="11267" name="Rectangle 3"/>
          <p:cNvSpPr>
            <a:spLocks noGrp="1" noChangeArrowheads="1"/>
          </p:cNvSpPr>
          <p:nvPr>
            <p:ph idx="1"/>
          </p:nvPr>
        </p:nvSpPr>
        <p:spPr>
          <a:xfrm>
            <a:off x="912813" y="1598613"/>
            <a:ext cx="7313612" cy="4572000"/>
          </a:xfrm>
          <a:noFill/>
        </p:spPr>
        <p:txBody>
          <a:bodyPr/>
          <a:lstStyle/>
          <a:p>
            <a:pPr marL="346075" indent="-346075">
              <a:lnSpc>
                <a:spcPct val="90000"/>
              </a:lnSpc>
            </a:pPr>
            <a:r>
              <a:rPr lang="en-US" sz="2400" dirty="0" smtClean="0"/>
              <a:t>Paul Davis, PSEG Nuclear  -  Chairman</a:t>
            </a:r>
          </a:p>
          <a:p>
            <a:pPr marL="346075" indent="-346075">
              <a:lnSpc>
                <a:spcPct val="90000"/>
              </a:lnSpc>
            </a:pPr>
            <a:r>
              <a:rPr lang="en-US" sz="2400" dirty="0" smtClean="0"/>
              <a:t>Mike Dickson, Duke Energy</a:t>
            </a:r>
          </a:p>
          <a:p>
            <a:pPr marL="346075" indent="-346075">
              <a:lnSpc>
                <a:spcPct val="90000"/>
              </a:lnSpc>
            </a:pPr>
            <a:r>
              <a:rPr lang="en-US" sz="2400" dirty="0" smtClean="0"/>
              <a:t>Kent Freeland, </a:t>
            </a:r>
            <a:r>
              <a:rPr lang="en-US" sz="2400" dirty="0" err="1" smtClean="0"/>
              <a:t>PowerKnowledge</a:t>
            </a:r>
            <a:r>
              <a:rPr lang="en-US" sz="2400" dirty="0" smtClean="0"/>
              <a:t> Energy</a:t>
            </a:r>
          </a:p>
          <a:p>
            <a:pPr marL="346075" indent="-346075">
              <a:lnSpc>
                <a:spcPct val="90000"/>
              </a:lnSpc>
            </a:pPr>
            <a:r>
              <a:rPr lang="en-US" sz="2400" dirty="0" smtClean="0"/>
              <a:t>Mike Hayes, Exelon</a:t>
            </a:r>
          </a:p>
          <a:p>
            <a:pPr marL="346075" indent="-346075">
              <a:lnSpc>
                <a:spcPct val="90000"/>
              </a:lnSpc>
            </a:pPr>
            <a:r>
              <a:rPr lang="en-US" sz="2400" dirty="0" smtClean="0"/>
              <a:t>Eric Helm, </a:t>
            </a:r>
            <a:r>
              <a:rPr lang="en-US" sz="2400" dirty="0" err="1" smtClean="0"/>
              <a:t>Areva</a:t>
            </a:r>
            <a:endParaRPr lang="en-US" sz="2400" dirty="0" smtClean="0"/>
          </a:p>
          <a:p>
            <a:pPr marL="346075" indent="-346075">
              <a:lnSpc>
                <a:spcPct val="90000"/>
              </a:lnSpc>
            </a:pPr>
            <a:r>
              <a:rPr lang="en-US" sz="2400" dirty="0" smtClean="0"/>
              <a:t>Andrew Neal, Southern Co.</a:t>
            </a:r>
          </a:p>
          <a:p>
            <a:pPr marL="346075" indent="-346075">
              <a:lnSpc>
                <a:spcPct val="90000"/>
              </a:lnSpc>
            </a:pPr>
            <a:r>
              <a:rPr lang="en-US" sz="2400" dirty="0" smtClean="0"/>
              <a:t>John Parler, SCE&amp;G</a:t>
            </a:r>
          </a:p>
          <a:p>
            <a:pPr marL="346075" indent="-346075">
              <a:lnSpc>
                <a:spcPct val="90000"/>
              </a:lnSpc>
            </a:pPr>
            <a:r>
              <a:rPr lang="en-US" sz="2400" dirty="0" smtClean="0"/>
              <a:t>Laurent Perkins, </a:t>
            </a:r>
            <a:r>
              <a:rPr lang="en-US" sz="2400" dirty="0" err="1" smtClean="0"/>
              <a:t>Bently</a:t>
            </a:r>
            <a:endParaRPr lang="en-US" sz="2400" dirty="0" smtClean="0"/>
          </a:p>
          <a:p>
            <a:pPr marL="346075" indent="-346075">
              <a:lnSpc>
                <a:spcPct val="90000"/>
              </a:lnSpc>
            </a:pPr>
            <a:r>
              <a:rPr lang="en-US" sz="2400" dirty="0" smtClean="0"/>
              <a:t>Josh Olson, Southern Co.</a:t>
            </a:r>
          </a:p>
          <a:p>
            <a:pPr marL="346075" indent="-346075">
              <a:lnSpc>
                <a:spcPct val="90000"/>
              </a:lnSpc>
            </a:pPr>
            <a:r>
              <a:rPr lang="en-US" sz="2400" dirty="0" smtClean="0"/>
              <a:t>Dave Weber, Energy Northwest – 2014 host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304800"/>
            <a:ext cx="457200" cy="6172200"/>
          </a:xfrm>
        </p:spPr>
        <p:txBody>
          <a:bodyPr anchor="b"/>
          <a:lstStyle/>
          <a:p>
            <a:pPr algn="ctr" eaLnBrk="1" hangingPunct="1">
              <a:defRPr/>
            </a:pPr>
            <a:r>
              <a:rPr lang="en-US" sz="2400" dirty="0" smtClean="0">
                <a:effectLst>
                  <a:outerShdw blurRad="38100" dist="38100" dir="2700000" algn="tl">
                    <a:srgbClr val="000000">
                      <a:alpha val="43137"/>
                    </a:srgbClr>
                  </a:outerShdw>
                </a:effectLst>
                <a:latin typeface="Arial Black" pitchFamily="34" charset="0"/>
                <a:cs typeface="Arial" pitchFamily="34" charset="0"/>
              </a:rPr>
              <a:t>CMBG</a:t>
            </a:r>
            <a:br>
              <a:rPr lang="en-US" sz="2400" dirty="0" smtClean="0">
                <a:effectLst>
                  <a:outerShdw blurRad="38100" dist="38100" dir="2700000" algn="tl">
                    <a:srgbClr val="000000">
                      <a:alpha val="43137"/>
                    </a:srgbClr>
                  </a:outerShdw>
                </a:effectLst>
                <a:latin typeface="Arial Black" pitchFamily="34" charset="0"/>
                <a:cs typeface="Arial" pitchFamily="34" charset="0"/>
              </a:rPr>
            </a:br>
            <a:r>
              <a:rPr lang="en-US" sz="2400" dirty="0" smtClean="0">
                <a:effectLst>
                  <a:outerShdw blurRad="38100" dist="38100" dir="2700000" algn="tl">
                    <a:srgbClr val="000000">
                      <a:alpha val="43137"/>
                    </a:srgbClr>
                  </a:outerShdw>
                </a:effectLst>
                <a:latin typeface="Arial Black" pitchFamily="34" charset="0"/>
                <a:cs typeface="Arial" pitchFamily="34" charset="0"/>
              </a:rPr>
              <a:t> Conferences</a:t>
            </a:r>
          </a:p>
        </p:txBody>
      </p:sp>
      <p:sp>
        <p:nvSpPr>
          <p:cNvPr id="100355" name="Rectangle 3"/>
          <p:cNvSpPr>
            <a:spLocks noGrp="1" noChangeArrowheads="1"/>
          </p:cNvSpPr>
          <p:nvPr>
            <p:ph type="body" idx="1"/>
          </p:nvPr>
        </p:nvSpPr>
        <p:spPr>
          <a:xfrm>
            <a:off x="835425" y="152400"/>
            <a:ext cx="7696200" cy="6553200"/>
          </a:xfrm>
          <a:noFill/>
        </p:spPr>
        <p:txBody>
          <a:bodyPr/>
          <a:lstStyle/>
          <a:p>
            <a:pPr marL="609600" indent="-609600" eaLnBrk="1" hangingPunct="1">
              <a:lnSpc>
                <a:spcPct val="90000"/>
              </a:lnSpc>
              <a:spcBef>
                <a:spcPts val="600"/>
              </a:spcBef>
              <a:buNone/>
              <a:tabLst>
                <a:tab pos="1028700" algn="l"/>
                <a:tab pos="4572000" algn="l"/>
              </a:tabLst>
            </a:pPr>
            <a:r>
              <a:rPr lang="en-US" sz="1600" dirty="0" smtClean="0"/>
              <a:t>1994	PP&amp;L	Poconos, PA</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1995	Ontario Hydro	Ontario, Canada</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1996	Houston Lighting &amp; Power	Galveston, TX</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1997	Commonwealth Edison	Chicago, IL</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1998	NAESCO	Boston, MA</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1999	Duke Power	Charlotte, NC</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2000	Consolidated Edison	Tarrytown, NY</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2001	Progress Energy	Raleigh, NC</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2002	PSEG Nuclear	Atlantic City, NJ</a:t>
            </a:r>
          </a:p>
          <a:p>
            <a:pPr marL="609600" indent="-609600" eaLnBrk="1" hangingPunct="1">
              <a:lnSpc>
                <a:spcPct val="90000"/>
              </a:lnSpc>
              <a:spcBef>
                <a:spcPts val="600"/>
              </a:spcBef>
              <a:buNone/>
              <a:tabLst>
                <a:tab pos="1028700" algn="l"/>
                <a:tab pos="4572000" algn="l"/>
              </a:tabLst>
            </a:pPr>
            <a:r>
              <a:rPr lang="en-US" sz="1600" dirty="0" smtClean="0"/>
              <a:t>2003	PP&amp;L 	Hershey, PA</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2004	Wolf Creek Nuclear	Kansas City, KS</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2005	First Energy	Cleveland, OH</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2006	Dominion	Richmond, VA</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2007	SCE&amp;G	Charleston, SC</a:t>
            </a:r>
          </a:p>
          <a:p>
            <a:pPr marL="609600" indent="-609600" eaLnBrk="1" hangingPunct="1">
              <a:lnSpc>
                <a:spcPct val="90000"/>
              </a:lnSpc>
              <a:spcBef>
                <a:spcPts val="600"/>
              </a:spcBef>
              <a:buFont typeface="Wingdings" pitchFamily="2" charset="2"/>
              <a:buNone/>
              <a:tabLst>
                <a:tab pos="1028700" algn="l"/>
                <a:tab pos="4572000" algn="l"/>
              </a:tabLst>
            </a:pPr>
            <a:r>
              <a:rPr lang="en-US" sz="1600" dirty="0" smtClean="0"/>
              <a:t>2008	Pacific Gas and Electric	Shell Beach, CA</a:t>
            </a:r>
          </a:p>
          <a:p>
            <a:pPr marL="609600" indent="-609600" eaLnBrk="1" hangingPunct="1">
              <a:lnSpc>
                <a:spcPct val="90000"/>
              </a:lnSpc>
              <a:spcBef>
                <a:spcPts val="600"/>
              </a:spcBef>
              <a:buFont typeface="Wingdings" pitchFamily="2" charset="2"/>
              <a:buAutoNum type="arabicPlain" startAt="2009"/>
              <a:tabLst>
                <a:tab pos="1028700" algn="l"/>
                <a:tab pos="4572000" algn="l"/>
              </a:tabLst>
            </a:pPr>
            <a:r>
              <a:rPr lang="en-US" sz="1600" dirty="0" smtClean="0"/>
              <a:t>Entergy	Boston, MA</a:t>
            </a:r>
          </a:p>
          <a:p>
            <a:pPr marL="609600" indent="-609600" eaLnBrk="1" hangingPunct="1">
              <a:lnSpc>
                <a:spcPct val="90000"/>
              </a:lnSpc>
              <a:spcBef>
                <a:spcPts val="600"/>
              </a:spcBef>
              <a:buFont typeface="Wingdings" pitchFamily="2" charset="2"/>
              <a:buAutoNum type="arabicPlain" startAt="2009"/>
              <a:tabLst>
                <a:tab pos="1028700" algn="l"/>
                <a:tab pos="4572000" algn="l"/>
              </a:tabLst>
            </a:pPr>
            <a:r>
              <a:rPr lang="en-US" sz="1600" dirty="0" smtClean="0"/>
              <a:t>Duke Energy	Charlotte, NC</a:t>
            </a:r>
          </a:p>
          <a:p>
            <a:pPr marL="609600" indent="-609600" eaLnBrk="1" hangingPunct="1">
              <a:lnSpc>
                <a:spcPct val="90000"/>
              </a:lnSpc>
              <a:spcBef>
                <a:spcPts val="600"/>
              </a:spcBef>
              <a:buFont typeface="Wingdings" pitchFamily="2" charset="2"/>
              <a:buAutoNum type="arabicPlain" startAt="2009"/>
              <a:tabLst>
                <a:tab pos="1028700" algn="l"/>
                <a:tab pos="4572000" algn="l"/>
              </a:tabLst>
            </a:pPr>
            <a:r>
              <a:rPr lang="en-US" sz="1600" dirty="0" smtClean="0"/>
              <a:t>PSEG Nuclear	Philadelphia, PA</a:t>
            </a:r>
          </a:p>
          <a:p>
            <a:pPr marL="609600" indent="-609600" eaLnBrk="1" hangingPunct="1">
              <a:lnSpc>
                <a:spcPct val="90000"/>
              </a:lnSpc>
              <a:spcBef>
                <a:spcPts val="600"/>
              </a:spcBef>
              <a:buFont typeface="Wingdings" pitchFamily="2" charset="2"/>
              <a:buAutoNum type="arabicPlain" startAt="2009"/>
              <a:tabLst>
                <a:tab pos="1028700" algn="l"/>
                <a:tab pos="4572000" algn="l"/>
              </a:tabLst>
            </a:pPr>
            <a:r>
              <a:rPr lang="en-US" sz="1600" dirty="0" smtClean="0"/>
              <a:t>Exelon	Chicago, IL</a:t>
            </a:r>
          </a:p>
          <a:p>
            <a:pPr marL="609600" indent="-609600" eaLnBrk="1" hangingPunct="1">
              <a:lnSpc>
                <a:spcPct val="90000"/>
              </a:lnSpc>
              <a:spcBef>
                <a:spcPts val="600"/>
              </a:spcBef>
              <a:buFont typeface="Wingdings" pitchFamily="2" charset="2"/>
              <a:buAutoNum type="arabicPlain" startAt="2013"/>
              <a:tabLst>
                <a:tab pos="1028700" algn="l"/>
                <a:tab pos="4572000" algn="l"/>
              </a:tabLst>
            </a:pPr>
            <a:r>
              <a:rPr lang="en-US" sz="1600" dirty="0" smtClean="0"/>
              <a:t>Southern Co.	Atlanta, GA</a:t>
            </a:r>
          </a:p>
          <a:p>
            <a:pPr marL="609600" indent="-609600" eaLnBrk="1" hangingPunct="1">
              <a:lnSpc>
                <a:spcPct val="90000"/>
              </a:lnSpc>
              <a:spcBef>
                <a:spcPts val="600"/>
              </a:spcBef>
              <a:buFont typeface="Wingdings" pitchFamily="2" charset="2"/>
              <a:buAutoNum type="arabicPlain" startAt="2013"/>
              <a:tabLst>
                <a:tab pos="1028700" algn="l"/>
                <a:tab pos="4572000" algn="l"/>
              </a:tabLst>
            </a:pPr>
            <a:r>
              <a:rPr lang="en-US" sz="1600" dirty="0" smtClean="0"/>
              <a:t>Energy Northwest	Seattle, WA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wipe(up)">
                                      <p:cBhvr>
                                        <p:cTn id="7" dur="500"/>
                                        <p:tgtEl>
                                          <p:spTgt spid="10035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animEffect transition="in" filter="wipe(up)">
                                      <p:cBhvr>
                                        <p:cTn id="11" dur="500"/>
                                        <p:tgtEl>
                                          <p:spTgt spid="10035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Effect transition="in" filter="wipe(up)">
                                      <p:cBhvr>
                                        <p:cTn id="15" dur="500"/>
                                        <p:tgtEl>
                                          <p:spTgt spid="100355">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Effect transition="in" filter="wipe(up)">
                                      <p:cBhvr>
                                        <p:cTn id="19" dur="500"/>
                                        <p:tgtEl>
                                          <p:spTgt spid="100355">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animEffect transition="in" filter="wipe(up)">
                                      <p:cBhvr>
                                        <p:cTn id="23" dur="500"/>
                                        <p:tgtEl>
                                          <p:spTgt spid="100355">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animEffect transition="in" filter="wipe(up)">
                                      <p:cBhvr>
                                        <p:cTn id="27" dur="500"/>
                                        <p:tgtEl>
                                          <p:spTgt spid="100355">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0355">
                                            <p:txEl>
                                              <p:pRg st="6" end="6"/>
                                            </p:txEl>
                                          </p:spTgt>
                                        </p:tgtEl>
                                        <p:attrNameLst>
                                          <p:attrName>style.visibility</p:attrName>
                                        </p:attrNameLst>
                                      </p:cBhvr>
                                      <p:to>
                                        <p:strVal val="visible"/>
                                      </p:to>
                                    </p:set>
                                    <p:animEffect transition="in" filter="wipe(up)">
                                      <p:cBhvr>
                                        <p:cTn id="31" dur="500"/>
                                        <p:tgtEl>
                                          <p:spTgt spid="100355">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00355">
                                            <p:txEl>
                                              <p:pRg st="7" end="7"/>
                                            </p:txEl>
                                          </p:spTgt>
                                        </p:tgtEl>
                                        <p:attrNameLst>
                                          <p:attrName>style.visibility</p:attrName>
                                        </p:attrNameLst>
                                      </p:cBhvr>
                                      <p:to>
                                        <p:strVal val="visible"/>
                                      </p:to>
                                    </p:set>
                                    <p:animEffect transition="in" filter="wipe(up)">
                                      <p:cBhvr>
                                        <p:cTn id="35" dur="500"/>
                                        <p:tgtEl>
                                          <p:spTgt spid="100355">
                                            <p:txEl>
                                              <p:pRg st="7" end="7"/>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0355">
                                            <p:txEl>
                                              <p:pRg st="8" end="8"/>
                                            </p:txEl>
                                          </p:spTgt>
                                        </p:tgtEl>
                                        <p:attrNameLst>
                                          <p:attrName>style.visibility</p:attrName>
                                        </p:attrNameLst>
                                      </p:cBhvr>
                                      <p:to>
                                        <p:strVal val="visible"/>
                                      </p:to>
                                    </p:set>
                                    <p:animEffect transition="in" filter="wipe(up)">
                                      <p:cBhvr>
                                        <p:cTn id="39" dur="500"/>
                                        <p:tgtEl>
                                          <p:spTgt spid="100355">
                                            <p:txEl>
                                              <p:pRg st="8" end="8"/>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00355">
                                            <p:txEl>
                                              <p:pRg st="9" end="9"/>
                                            </p:txEl>
                                          </p:spTgt>
                                        </p:tgtEl>
                                        <p:attrNameLst>
                                          <p:attrName>style.visibility</p:attrName>
                                        </p:attrNameLst>
                                      </p:cBhvr>
                                      <p:to>
                                        <p:strVal val="visible"/>
                                      </p:to>
                                    </p:set>
                                    <p:animEffect transition="in" filter="wipe(up)">
                                      <p:cBhvr>
                                        <p:cTn id="43" dur="500"/>
                                        <p:tgtEl>
                                          <p:spTgt spid="100355">
                                            <p:txEl>
                                              <p:pRg st="9" end="9"/>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00355">
                                            <p:txEl>
                                              <p:pRg st="10" end="10"/>
                                            </p:txEl>
                                          </p:spTgt>
                                        </p:tgtEl>
                                        <p:attrNameLst>
                                          <p:attrName>style.visibility</p:attrName>
                                        </p:attrNameLst>
                                      </p:cBhvr>
                                      <p:to>
                                        <p:strVal val="visible"/>
                                      </p:to>
                                    </p:set>
                                    <p:animEffect transition="in" filter="wipe(up)">
                                      <p:cBhvr>
                                        <p:cTn id="47" dur="500"/>
                                        <p:tgtEl>
                                          <p:spTgt spid="100355">
                                            <p:txEl>
                                              <p:pRg st="10" end="1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00355">
                                            <p:txEl>
                                              <p:pRg st="11" end="11"/>
                                            </p:txEl>
                                          </p:spTgt>
                                        </p:tgtEl>
                                        <p:attrNameLst>
                                          <p:attrName>style.visibility</p:attrName>
                                        </p:attrNameLst>
                                      </p:cBhvr>
                                      <p:to>
                                        <p:strVal val="visible"/>
                                      </p:to>
                                    </p:set>
                                    <p:animEffect transition="in" filter="wipe(up)">
                                      <p:cBhvr>
                                        <p:cTn id="51" dur="500"/>
                                        <p:tgtEl>
                                          <p:spTgt spid="100355">
                                            <p:txEl>
                                              <p:pRg st="11" end="11"/>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00355">
                                            <p:txEl>
                                              <p:pRg st="12" end="12"/>
                                            </p:txEl>
                                          </p:spTgt>
                                        </p:tgtEl>
                                        <p:attrNameLst>
                                          <p:attrName>style.visibility</p:attrName>
                                        </p:attrNameLst>
                                      </p:cBhvr>
                                      <p:to>
                                        <p:strVal val="visible"/>
                                      </p:to>
                                    </p:set>
                                    <p:animEffect transition="in" filter="wipe(up)">
                                      <p:cBhvr>
                                        <p:cTn id="55" dur="500"/>
                                        <p:tgtEl>
                                          <p:spTgt spid="100355">
                                            <p:txEl>
                                              <p:pRg st="12" end="12"/>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100355">
                                            <p:txEl>
                                              <p:pRg st="13" end="13"/>
                                            </p:txEl>
                                          </p:spTgt>
                                        </p:tgtEl>
                                        <p:attrNameLst>
                                          <p:attrName>style.visibility</p:attrName>
                                        </p:attrNameLst>
                                      </p:cBhvr>
                                      <p:to>
                                        <p:strVal val="visible"/>
                                      </p:to>
                                    </p:set>
                                    <p:animEffect transition="in" filter="wipe(up)">
                                      <p:cBhvr>
                                        <p:cTn id="59" dur="500"/>
                                        <p:tgtEl>
                                          <p:spTgt spid="100355">
                                            <p:txEl>
                                              <p:pRg st="13" end="13"/>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100355">
                                            <p:txEl>
                                              <p:pRg st="14" end="14"/>
                                            </p:txEl>
                                          </p:spTgt>
                                        </p:tgtEl>
                                        <p:attrNameLst>
                                          <p:attrName>style.visibility</p:attrName>
                                        </p:attrNameLst>
                                      </p:cBhvr>
                                      <p:to>
                                        <p:strVal val="visible"/>
                                      </p:to>
                                    </p:set>
                                    <p:animEffect transition="in" filter="wipe(up)">
                                      <p:cBhvr>
                                        <p:cTn id="63" dur="500"/>
                                        <p:tgtEl>
                                          <p:spTgt spid="100355">
                                            <p:txEl>
                                              <p:pRg st="14" end="14"/>
                                            </p:txEl>
                                          </p:spTgt>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00355">
                                            <p:txEl>
                                              <p:pRg st="15" end="15"/>
                                            </p:txEl>
                                          </p:spTgt>
                                        </p:tgtEl>
                                        <p:attrNameLst>
                                          <p:attrName>style.visibility</p:attrName>
                                        </p:attrNameLst>
                                      </p:cBhvr>
                                      <p:to>
                                        <p:strVal val="visible"/>
                                      </p:to>
                                    </p:set>
                                    <p:animEffect transition="in" filter="wipe(up)">
                                      <p:cBhvr>
                                        <p:cTn id="67" dur="500"/>
                                        <p:tgtEl>
                                          <p:spTgt spid="100355">
                                            <p:txEl>
                                              <p:pRg st="15" end="15"/>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00355">
                                            <p:txEl>
                                              <p:pRg st="16" end="16"/>
                                            </p:txEl>
                                          </p:spTgt>
                                        </p:tgtEl>
                                        <p:attrNameLst>
                                          <p:attrName>style.visibility</p:attrName>
                                        </p:attrNameLst>
                                      </p:cBhvr>
                                      <p:to>
                                        <p:strVal val="visible"/>
                                      </p:to>
                                    </p:set>
                                    <p:animEffect transition="in" filter="wipe(up)">
                                      <p:cBhvr>
                                        <p:cTn id="71" dur="500"/>
                                        <p:tgtEl>
                                          <p:spTgt spid="100355">
                                            <p:txEl>
                                              <p:pRg st="16" end="16"/>
                                            </p:txEl>
                                          </p:spTgt>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100355">
                                            <p:txEl>
                                              <p:pRg st="17" end="17"/>
                                            </p:txEl>
                                          </p:spTgt>
                                        </p:tgtEl>
                                        <p:attrNameLst>
                                          <p:attrName>style.visibility</p:attrName>
                                        </p:attrNameLst>
                                      </p:cBhvr>
                                      <p:to>
                                        <p:strVal val="visible"/>
                                      </p:to>
                                    </p:set>
                                    <p:animEffect transition="in" filter="wipe(up)">
                                      <p:cBhvr>
                                        <p:cTn id="75" dur="500"/>
                                        <p:tgtEl>
                                          <p:spTgt spid="100355">
                                            <p:txEl>
                                              <p:pRg st="17" end="17"/>
                                            </p:txEl>
                                          </p:spTgt>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00355">
                                            <p:txEl>
                                              <p:pRg st="18" end="18"/>
                                            </p:txEl>
                                          </p:spTgt>
                                        </p:tgtEl>
                                        <p:attrNameLst>
                                          <p:attrName>style.visibility</p:attrName>
                                        </p:attrNameLst>
                                      </p:cBhvr>
                                      <p:to>
                                        <p:strVal val="visible"/>
                                      </p:to>
                                    </p:set>
                                    <p:animEffect transition="in" filter="wipe(up)">
                                      <p:cBhvr>
                                        <p:cTn id="79" dur="500"/>
                                        <p:tgtEl>
                                          <p:spTgt spid="100355">
                                            <p:txEl>
                                              <p:pRg st="18" end="18"/>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100355">
                                            <p:txEl>
                                              <p:pRg st="19" end="19"/>
                                            </p:txEl>
                                          </p:spTgt>
                                        </p:tgtEl>
                                        <p:attrNameLst>
                                          <p:attrName>style.visibility</p:attrName>
                                        </p:attrNameLst>
                                      </p:cBhvr>
                                      <p:to>
                                        <p:strVal val="visible"/>
                                      </p:to>
                                    </p:set>
                                    <p:animEffect transition="in" filter="wipe(up)">
                                      <p:cBhvr>
                                        <p:cTn id="83" dur="500"/>
                                        <p:tgtEl>
                                          <p:spTgt spid="100355">
                                            <p:txEl>
                                              <p:pRg st="19" end="19"/>
                                            </p:txEl>
                                          </p:spTgt>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100355">
                                            <p:txEl>
                                              <p:pRg st="20" end="20"/>
                                            </p:txEl>
                                          </p:spTgt>
                                        </p:tgtEl>
                                        <p:attrNameLst>
                                          <p:attrName>style.visibility</p:attrName>
                                        </p:attrNameLst>
                                      </p:cBhvr>
                                      <p:to>
                                        <p:strVal val="visible"/>
                                      </p:to>
                                    </p:set>
                                    <p:animEffect transition="in" filter="wipe(up)">
                                      <p:cBhvr>
                                        <p:cTn id="87" dur="500"/>
                                        <p:tgtEl>
                                          <p:spTgt spid="10035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2813" y="912812"/>
            <a:ext cx="7313612" cy="687387"/>
          </a:xfrm>
        </p:spPr>
        <p:txBody>
          <a:bodyPr anchor="b">
            <a:normAutofit fontScale="90000"/>
          </a:bodyPr>
          <a:lstStyle/>
          <a:p>
            <a:pPr>
              <a:defRPr/>
            </a:pPr>
            <a:r>
              <a:rPr lang="en-US" dirty="0" smtClean="0"/>
              <a:t>2013 Conference Attendees</a:t>
            </a:r>
            <a:endParaRPr lang="en-US" sz="2400" b="1" dirty="0" smtClean="0"/>
          </a:p>
        </p:txBody>
      </p:sp>
      <p:sp>
        <p:nvSpPr>
          <p:cNvPr id="36867" name="Rectangle 3"/>
          <p:cNvSpPr>
            <a:spLocks noGrp="1" noChangeArrowheads="1"/>
          </p:cNvSpPr>
          <p:nvPr>
            <p:ph idx="1"/>
          </p:nvPr>
        </p:nvSpPr>
        <p:spPr>
          <a:xfrm>
            <a:off x="498764" y="2043338"/>
            <a:ext cx="7727661" cy="4606838"/>
          </a:xfrm>
          <a:noFill/>
        </p:spPr>
        <p:txBody>
          <a:bodyPr/>
          <a:lstStyle/>
          <a:p>
            <a:r>
              <a:rPr lang="en-US" sz="2800" dirty="0" smtClean="0"/>
              <a:t>91 people involved in CM</a:t>
            </a:r>
          </a:p>
          <a:p>
            <a:r>
              <a:rPr lang="en-US" sz="2800" dirty="0" smtClean="0"/>
              <a:t>23 US Utilities</a:t>
            </a:r>
          </a:p>
          <a:p>
            <a:r>
              <a:rPr lang="en-US" sz="2800" dirty="0" smtClean="0"/>
              <a:t>4 Utilities outside US</a:t>
            </a:r>
          </a:p>
          <a:p>
            <a:r>
              <a:rPr lang="en-US" sz="2800" dirty="0" smtClean="0"/>
              <a:t>3 Nuclear Industry Organizations </a:t>
            </a:r>
          </a:p>
          <a:p>
            <a:r>
              <a:rPr lang="en-US" sz="2800" dirty="0" smtClean="0"/>
              <a:t>16 Service </a:t>
            </a:r>
            <a:r>
              <a:rPr lang="en-US" sz="2800" dirty="0" smtClean="0"/>
              <a:t>Providers</a:t>
            </a:r>
            <a:endParaRPr lang="en-US" sz="2800" dirty="0" smtClean="0"/>
          </a:p>
          <a:p>
            <a:pPr>
              <a:buNone/>
            </a:pPr>
            <a:endParaRPr lang="en-US" sz="2800" dirty="0" smtClean="0"/>
          </a:p>
          <a:p>
            <a:pPr>
              <a:buFontTx/>
              <a:buNone/>
            </a:pPr>
            <a:endParaRPr lang="en-US" sz="1800" b="1" i="1" dirty="0" smtClean="0"/>
          </a:p>
          <a:p>
            <a:endParaRPr lang="en-US" sz="2800" dirty="0" smtClean="0"/>
          </a:p>
        </p:txBody>
      </p:sp>
      <p:pic>
        <p:nvPicPr>
          <p:cNvPr id="15364" name="Picture 4" descr="MCj00787510000[1]"/>
          <p:cNvPicPr>
            <a:picLocks noChangeAspect="1" noChangeArrowheads="1"/>
          </p:cNvPicPr>
          <p:nvPr/>
        </p:nvPicPr>
        <p:blipFill>
          <a:blip r:embed="rId3"/>
          <a:srcRect/>
          <a:stretch>
            <a:fillRect/>
          </a:stretch>
        </p:blipFill>
        <p:spPr bwMode="auto">
          <a:xfrm>
            <a:off x="6267800" y="1600200"/>
            <a:ext cx="2743200" cy="2424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up)">
                                      <p:cBhvr>
                                        <p:cTn id="7" dur="500"/>
                                        <p:tgtEl>
                                          <p:spTgt spid="3686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wipe(up)">
                                      <p:cBhvr>
                                        <p:cTn id="11" dur="500"/>
                                        <p:tgtEl>
                                          <p:spTgt spid="36867">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wipe(up)">
                                      <p:cBhvr>
                                        <p:cTn id="15" dur="500"/>
                                        <p:tgtEl>
                                          <p:spTgt spid="36867">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Effect transition="in" filter="wipe(up)">
                                      <p:cBhvr>
                                        <p:cTn id="19" dur="500"/>
                                        <p:tgtEl>
                                          <p:spTgt spid="36867">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animEffect transition="in" filter="wipe(up)">
                                      <p:cBhvr>
                                        <p:cTn id="23"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47302" y="995938"/>
            <a:ext cx="8048305" cy="457200"/>
          </a:xfrm>
        </p:spPr>
        <p:txBody>
          <a:bodyPr anchor="b">
            <a:noAutofit/>
          </a:bodyPr>
          <a:lstStyle/>
          <a:p>
            <a:pPr>
              <a:defRPr/>
            </a:pPr>
            <a:r>
              <a:rPr lang="en-US" sz="3600" dirty="0" smtClean="0"/>
              <a:t>CMBG Accomplishments / Involvements</a:t>
            </a:r>
            <a:endParaRPr lang="en-US" sz="3600" b="1" dirty="0" smtClean="0"/>
          </a:p>
        </p:txBody>
      </p:sp>
      <p:sp>
        <p:nvSpPr>
          <p:cNvPr id="34819" name="Rectangle 3"/>
          <p:cNvSpPr>
            <a:spLocks noGrp="1" noChangeArrowheads="1"/>
          </p:cNvSpPr>
          <p:nvPr>
            <p:ph idx="1"/>
          </p:nvPr>
        </p:nvSpPr>
        <p:spPr>
          <a:xfrm>
            <a:off x="231177" y="1457500"/>
            <a:ext cx="7695998" cy="5334000"/>
          </a:xfrm>
          <a:noFill/>
        </p:spPr>
        <p:txBody>
          <a:bodyPr/>
          <a:lstStyle/>
          <a:p>
            <a:r>
              <a:rPr lang="en-US" sz="2800" dirty="0" smtClean="0"/>
              <a:t>Annual Conferences</a:t>
            </a:r>
          </a:p>
          <a:p>
            <a:r>
              <a:rPr lang="en-US" sz="2800" dirty="0" smtClean="0"/>
              <a:t>Communications Network </a:t>
            </a:r>
          </a:p>
          <a:p>
            <a:r>
              <a:rPr lang="en-US" sz="2800" dirty="0" smtClean="0"/>
              <a:t>Web Site (www.cmbg.org)</a:t>
            </a:r>
          </a:p>
          <a:p>
            <a:r>
              <a:rPr lang="en-US" sz="2800" dirty="0" smtClean="0"/>
              <a:t>Named CM Community of Practice by NEI in 2002</a:t>
            </a:r>
          </a:p>
          <a:p>
            <a:r>
              <a:rPr lang="en-US" sz="2800" dirty="0" smtClean="0"/>
              <a:t>Task Forces developed consistent CM Process Model and KPI’s</a:t>
            </a:r>
          </a:p>
          <a:p>
            <a:r>
              <a:rPr lang="en-US" sz="2800" dirty="0" smtClean="0"/>
              <a:t>Support for an industry standards and Documents (ANSI/NIRMA CM 1.0; INPO AP-929; INPO AP-932;)</a:t>
            </a:r>
          </a:p>
          <a:p>
            <a:r>
              <a:rPr lang="en-US" sz="2800" dirty="0" smtClean="0"/>
              <a:t>Knowledge exchange with IAEA</a:t>
            </a:r>
          </a:p>
          <a:p>
            <a:r>
              <a:rPr lang="en-US" sz="2800" dirty="0" smtClean="0"/>
              <a:t>CM Survival Guide</a:t>
            </a:r>
          </a:p>
        </p:txBody>
      </p:sp>
      <p:pic>
        <p:nvPicPr>
          <p:cNvPr id="14340" name="Picture 4" descr="MCBD06658_0000[1]"/>
          <p:cNvPicPr>
            <a:picLocks noChangeAspect="1" noChangeArrowheads="1"/>
          </p:cNvPicPr>
          <p:nvPr/>
        </p:nvPicPr>
        <p:blipFill>
          <a:blip r:embed="rId3"/>
          <a:srcRect/>
          <a:stretch>
            <a:fillRect/>
          </a:stretch>
        </p:blipFill>
        <p:spPr bwMode="auto">
          <a:xfrm>
            <a:off x="7529512" y="3526156"/>
            <a:ext cx="1393825"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Effect transition="in" filter="wipe(left)">
                                      <p:cBhvr>
                                        <p:cTn id="11" dur="500"/>
                                        <p:tgtEl>
                                          <p:spTgt spid="3481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wipe(left)">
                                      <p:cBhvr>
                                        <p:cTn id="15" dur="500"/>
                                        <p:tgtEl>
                                          <p:spTgt spid="34819">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animEffect transition="in" filter="wipe(left)">
                                      <p:cBhvr>
                                        <p:cTn id="19" dur="500"/>
                                        <p:tgtEl>
                                          <p:spTgt spid="34819">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animEffect transition="in" filter="wipe(left)">
                                      <p:cBhvr>
                                        <p:cTn id="23" dur="500"/>
                                        <p:tgtEl>
                                          <p:spTgt spid="34819">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wipe(left)">
                                      <p:cBhvr>
                                        <p:cTn id="27" dur="500"/>
                                        <p:tgtEl>
                                          <p:spTgt spid="34819">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animEffect transition="in" filter="wipe(left)">
                                      <p:cBhvr>
                                        <p:cTn id="31" dur="500"/>
                                        <p:tgtEl>
                                          <p:spTgt spid="34819">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animEffect transition="in" filter="wipe(left)">
                                      <p:cBhvr>
                                        <p:cTn id="35"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2813" y="1128938"/>
            <a:ext cx="7313612" cy="457200"/>
          </a:xfrm>
        </p:spPr>
        <p:txBody>
          <a:bodyPr anchor="b">
            <a:normAutofit fontScale="90000"/>
          </a:bodyPr>
          <a:lstStyle/>
          <a:p>
            <a:pPr>
              <a:defRPr/>
            </a:pPr>
            <a:r>
              <a:rPr lang="en-US" dirty="0" smtClean="0"/>
              <a:t>Communications Network</a:t>
            </a:r>
          </a:p>
        </p:txBody>
      </p:sp>
      <p:sp>
        <p:nvSpPr>
          <p:cNvPr id="38915" name="Rectangle 3"/>
          <p:cNvSpPr>
            <a:spLocks noGrp="1" noChangeArrowheads="1"/>
          </p:cNvSpPr>
          <p:nvPr>
            <p:ph idx="1"/>
          </p:nvPr>
        </p:nvSpPr>
        <p:spPr>
          <a:xfrm>
            <a:off x="581891" y="1818888"/>
            <a:ext cx="7644534" cy="4686300"/>
          </a:xfrm>
          <a:noFill/>
        </p:spPr>
        <p:txBody>
          <a:bodyPr/>
          <a:lstStyle/>
          <a:p>
            <a:r>
              <a:rPr lang="en-US" sz="2800" dirty="0" smtClean="0"/>
              <a:t>Name/company/phone/email</a:t>
            </a:r>
          </a:p>
          <a:p>
            <a:r>
              <a:rPr lang="en-US" sz="2800" dirty="0" smtClean="0"/>
              <a:t>500+/-   people</a:t>
            </a:r>
          </a:p>
          <a:p>
            <a:r>
              <a:rPr lang="en-US" sz="2800" dirty="0" smtClean="0"/>
              <a:t>32  US  Nuclear Utilities</a:t>
            </a:r>
          </a:p>
          <a:p>
            <a:r>
              <a:rPr lang="en-US" sz="2800" dirty="0" smtClean="0"/>
              <a:t>10   Utilities outside US</a:t>
            </a:r>
          </a:p>
          <a:p>
            <a:r>
              <a:rPr lang="en-US" sz="2800" dirty="0" smtClean="0"/>
              <a:t>7   Other Nuclear Facilities</a:t>
            </a:r>
          </a:p>
          <a:p>
            <a:r>
              <a:rPr lang="en-US" sz="2800" dirty="0" smtClean="0"/>
              <a:t>10  Nuclear Industry Organizations</a:t>
            </a:r>
          </a:p>
          <a:p>
            <a:r>
              <a:rPr lang="en-US" sz="2800" dirty="0" smtClean="0"/>
              <a:t>25+  Service Providers</a:t>
            </a:r>
          </a:p>
          <a:p>
            <a:endParaRPr lang="en-US" sz="2800" dirty="0" smtClean="0"/>
          </a:p>
          <a:p>
            <a:r>
              <a:rPr lang="en-US" sz="2800" dirty="0" smtClean="0"/>
              <a:t>Established CMBG Google Group</a:t>
            </a:r>
          </a:p>
        </p:txBody>
      </p:sp>
      <p:pic>
        <p:nvPicPr>
          <p:cNvPr id="38917" name="Picture 5" descr="j0300520"/>
          <p:cNvPicPr>
            <a:picLocks noChangeAspect="1" noChangeArrowheads="1" noCrop="1"/>
          </p:cNvPicPr>
          <p:nvPr/>
        </p:nvPicPr>
        <p:blipFill>
          <a:blip r:embed="rId3"/>
          <a:srcRect/>
          <a:stretch>
            <a:fillRect/>
          </a:stretch>
        </p:blipFill>
        <p:spPr bwMode="auto">
          <a:xfrm>
            <a:off x="6429895" y="2471738"/>
            <a:ext cx="2133600" cy="183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left)">
                                      <p:cBhvr>
                                        <p:cTn id="7" dur="500"/>
                                        <p:tgtEl>
                                          <p:spTgt spid="3891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wipe(left)">
                                      <p:cBhvr>
                                        <p:cTn id="11" dur="500"/>
                                        <p:tgtEl>
                                          <p:spTgt spid="3891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wipe(left)">
                                      <p:cBhvr>
                                        <p:cTn id="15" dur="500"/>
                                        <p:tgtEl>
                                          <p:spTgt spid="389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Effect transition="in" filter="wipe(left)">
                                      <p:cBhvr>
                                        <p:cTn id="19" dur="500"/>
                                        <p:tgtEl>
                                          <p:spTgt spid="3891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Effect transition="in" filter="wipe(left)">
                                      <p:cBhvr>
                                        <p:cTn id="23" dur="500"/>
                                        <p:tgtEl>
                                          <p:spTgt spid="38915">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Effect transition="in" filter="wipe(left)">
                                      <p:cBhvr>
                                        <p:cTn id="27" dur="500"/>
                                        <p:tgtEl>
                                          <p:spTgt spid="38915">
                                            <p:txEl>
                                              <p:pRg st="5" end="5"/>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Effect transition="in" filter="wipe(left)">
                                      <p:cBhvr>
                                        <p:cTn id="31" dur="500"/>
                                        <p:tgtEl>
                                          <p:spTgt spid="38915">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8915">
                                            <p:txEl>
                                              <p:pRg st="8" end="8"/>
                                            </p:txEl>
                                          </p:spTgt>
                                        </p:tgtEl>
                                        <p:attrNameLst>
                                          <p:attrName>style.visibility</p:attrName>
                                        </p:attrNameLst>
                                      </p:cBhvr>
                                      <p:to>
                                        <p:strVal val="visible"/>
                                      </p:to>
                                    </p:set>
                                    <p:animEffect transition="in" filter="wipe(left)">
                                      <p:cBhvr>
                                        <p:cTn id="35" dur="500"/>
                                        <p:tgtEl>
                                          <p:spTgt spid="38915">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8917"/>
                                        </p:tgtEl>
                                        <p:attrNameLst>
                                          <p:attrName>style.visibility</p:attrName>
                                        </p:attrNameLst>
                                      </p:cBhvr>
                                      <p:to>
                                        <p:strVal val="visible"/>
                                      </p:to>
                                    </p:set>
                                    <p:animEffect transition="in" filter="fade">
                                      <p:cBhvr>
                                        <p:cTn id="39" dur="2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srcRect/>
          <a:stretch>
            <a:fillRect/>
          </a:stretch>
        </p:blipFill>
        <p:spPr bwMode="auto">
          <a:xfrm>
            <a:off x="88319" y="921446"/>
            <a:ext cx="8987949" cy="5617468"/>
          </a:xfrm>
          <a:prstGeom prst="rect">
            <a:avLst/>
          </a:prstGeom>
          <a:noFill/>
          <a:ln w="9525">
            <a:noFill/>
            <a:miter lim="800000"/>
            <a:headEnd/>
            <a:tailEnd/>
          </a:ln>
        </p:spPr>
      </p:pic>
    </p:spTree>
    <p:extLst>
      <p:ext uri="{BB962C8B-B14F-4D97-AF65-F5344CB8AC3E}">
        <p14:creationId xmlns:p14="http://schemas.microsoft.com/office/powerpoint/2010/main" xmlns="" val="2983691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82385" y="960120"/>
            <a:ext cx="7561407" cy="5074920"/>
          </a:xfrm>
          <a:noFill/>
        </p:spPr>
        <p:txBody>
          <a:bodyPr>
            <a:normAutofit/>
          </a:bodyPr>
          <a:lstStyle/>
          <a:p>
            <a:pPr>
              <a:lnSpc>
                <a:spcPct val="80000"/>
              </a:lnSpc>
            </a:pPr>
            <a:r>
              <a:rPr lang="en-US" sz="2800" b="1" i="1" dirty="0" smtClean="0"/>
              <a:t>Past conference attendees outside the US have included representatives from:</a:t>
            </a:r>
          </a:p>
          <a:p>
            <a:pPr>
              <a:lnSpc>
                <a:spcPct val="80000"/>
              </a:lnSpc>
              <a:buNone/>
            </a:pPr>
            <a:endParaRPr lang="en-GB" sz="1100" dirty="0" smtClean="0"/>
          </a:p>
          <a:p>
            <a:pPr marL="0" indent="0">
              <a:spcBef>
                <a:spcPts val="600"/>
              </a:spcBef>
              <a:buNone/>
            </a:pPr>
            <a:r>
              <a:rPr lang="en-GB" sz="2400" b="1" dirty="0" smtClean="0"/>
              <a:t>Armenia</a:t>
            </a:r>
          </a:p>
          <a:p>
            <a:pPr marL="0" indent="0">
              <a:spcBef>
                <a:spcPts val="600"/>
              </a:spcBef>
              <a:buNone/>
            </a:pPr>
            <a:r>
              <a:rPr lang="en-US" sz="2400" b="1" dirty="0" smtClean="0"/>
              <a:t>Belgium</a:t>
            </a:r>
          </a:p>
          <a:p>
            <a:pPr marL="0" indent="0">
              <a:spcBef>
                <a:spcPts val="600"/>
              </a:spcBef>
              <a:buNone/>
            </a:pPr>
            <a:r>
              <a:rPr lang="en-US" sz="2400" b="1" dirty="0" smtClean="0"/>
              <a:t>Canada</a:t>
            </a:r>
            <a:endParaRPr lang="en-GB" sz="2400" b="1" dirty="0" smtClean="0"/>
          </a:p>
          <a:p>
            <a:pPr marL="0" indent="0">
              <a:spcBef>
                <a:spcPts val="600"/>
              </a:spcBef>
              <a:buNone/>
            </a:pPr>
            <a:r>
              <a:rPr lang="en-GB" sz="2400" b="1" dirty="0" smtClean="0"/>
              <a:t>Czech Republic</a:t>
            </a:r>
          </a:p>
          <a:p>
            <a:pPr marL="0" indent="0">
              <a:spcBef>
                <a:spcPts val="600"/>
              </a:spcBef>
              <a:buNone/>
            </a:pPr>
            <a:r>
              <a:rPr lang="en-US" sz="2400" b="1" dirty="0" smtClean="0"/>
              <a:t>France</a:t>
            </a:r>
          </a:p>
          <a:p>
            <a:pPr marL="0" indent="0">
              <a:spcBef>
                <a:spcPts val="600"/>
              </a:spcBef>
              <a:buNone/>
            </a:pPr>
            <a:r>
              <a:rPr lang="en-US" sz="2400" b="1" dirty="0" smtClean="0"/>
              <a:t>Great Britain</a:t>
            </a:r>
            <a:endParaRPr lang="en-GB" sz="2400" b="1" dirty="0" smtClean="0"/>
          </a:p>
          <a:p>
            <a:pPr marL="0" indent="0">
              <a:spcBef>
                <a:spcPts val="600"/>
              </a:spcBef>
              <a:buNone/>
            </a:pPr>
            <a:r>
              <a:rPr lang="en-GB" sz="2400" b="1" dirty="0" smtClean="0"/>
              <a:t>Hungary</a:t>
            </a:r>
          </a:p>
          <a:p>
            <a:pPr marL="0" indent="0">
              <a:spcBef>
                <a:spcPts val="600"/>
              </a:spcBef>
              <a:buNone/>
            </a:pPr>
            <a:r>
              <a:rPr lang="en-GB" sz="2400" b="1" dirty="0" smtClean="0"/>
              <a:t>IAEA – Vienna HQ</a:t>
            </a:r>
          </a:p>
          <a:p>
            <a:pPr marL="0" indent="0">
              <a:spcBef>
                <a:spcPts val="600"/>
              </a:spcBef>
              <a:buNone/>
            </a:pPr>
            <a:r>
              <a:rPr lang="en-US" sz="2400" b="1" dirty="0" smtClean="0"/>
              <a:t>Japan</a:t>
            </a:r>
            <a:endParaRPr lang="en-GB" sz="2400" dirty="0" smtClean="0"/>
          </a:p>
          <a:p>
            <a:pPr>
              <a:lnSpc>
                <a:spcPct val="80000"/>
              </a:lnSpc>
              <a:buFontTx/>
              <a:buNone/>
            </a:pPr>
            <a:endParaRPr lang="en-US" sz="2400" dirty="0" smtClean="0"/>
          </a:p>
        </p:txBody>
      </p:sp>
      <p:graphicFrame>
        <p:nvGraphicFramePr>
          <p:cNvPr id="2050" name="Object 11"/>
          <p:cNvGraphicFramePr>
            <a:graphicFrameLocks noChangeAspect="1"/>
          </p:cNvGraphicFramePr>
          <p:nvPr/>
        </p:nvGraphicFramePr>
        <p:xfrm>
          <a:off x="3460865" y="4167159"/>
          <a:ext cx="4953000" cy="2178050"/>
        </p:xfrm>
        <a:graphic>
          <a:graphicData uri="http://schemas.openxmlformats.org/presentationml/2006/ole">
            <p:oleObj spid="_x0000_s4098" name="Clip" r:id="rId4" imgW="5367600" imgH="2362320" progId="">
              <p:embed/>
            </p:oleObj>
          </a:graphicData>
        </a:graphic>
      </p:graphicFrame>
      <p:sp>
        <p:nvSpPr>
          <p:cNvPr id="7" name="Rectangle 2"/>
          <p:cNvSpPr>
            <a:spLocks noGrp="1" noChangeArrowheads="1"/>
          </p:cNvSpPr>
          <p:nvPr>
            <p:ph type="title"/>
          </p:nvPr>
        </p:nvSpPr>
        <p:spPr>
          <a:xfrm>
            <a:off x="3201785" y="1995054"/>
            <a:ext cx="1979815" cy="1950720"/>
          </a:xfrm>
        </p:spPr>
        <p:txBody>
          <a:bodyPr anchor="t"/>
          <a:lstStyle/>
          <a:p>
            <a:pPr algn="l">
              <a:spcBef>
                <a:spcPts val="1200"/>
              </a:spcBef>
            </a:pPr>
            <a:r>
              <a:rPr lang="en-US" sz="2400" b="1" dirty="0" smtClean="0">
                <a:latin typeface="+mn-lt"/>
              </a:rPr>
              <a:t>Korea</a:t>
            </a:r>
            <a:br>
              <a:rPr lang="en-US" sz="2400" b="1" dirty="0" smtClean="0">
                <a:latin typeface="+mn-lt"/>
              </a:rPr>
            </a:br>
            <a:r>
              <a:rPr lang="en-GB" sz="2400" b="1" dirty="0" smtClean="0">
                <a:latin typeface="+mn-lt"/>
              </a:rPr>
              <a:t>Lithuania</a:t>
            </a:r>
            <a:br>
              <a:rPr lang="en-GB" sz="2400" b="1" dirty="0" smtClean="0">
                <a:latin typeface="+mn-lt"/>
              </a:rPr>
            </a:br>
            <a:r>
              <a:rPr lang="en-US" sz="2400" b="1" dirty="0" smtClean="0">
                <a:latin typeface="+mn-lt"/>
              </a:rPr>
              <a:t>Mexico</a:t>
            </a:r>
            <a:br>
              <a:rPr lang="en-US" sz="2400" b="1" dirty="0" smtClean="0">
                <a:latin typeface="+mn-lt"/>
              </a:rPr>
            </a:br>
            <a:r>
              <a:rPr lang="en-GB" sz="2400" b="1" dirty="0" smtClean="0">
                <a:latin typeface="+mn-lt"/>
              </a:rPr>
              <a:t>Romania</a:t>
            </a:r>
            <a:endParaRPr lang="en-US" sz="2400" dirty="0" smtClean="0">
              <a:latin typeface="+mn-lt"/>
            </a:endParaRPr>
          </a:p>
        </p:txBody>
      </p:sp>
      <p:sp>
        <p:nvSpPr>
          <p:cNvPr id="8" name="Rectangle 2"/>
          <p:cNvSpPr txBox="1">
            <a:spLocks noChangeArrowheads="1"/>
          </p:cNvSpPr>
          <p:nvPr/>
        </p:nvSpPr>
        <p:spPr bwMode="auto">
          <a:xfrm>
            <a:off x="5212080" y="1995054"/>
            <a:ext cx="2731712" cy="1950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defTabSz="914400" fontAlgn="base">
              <a:spcBef>
                <a:spcPts val="1200"/>
              </a:spcBef>
              <a:spcAft>
                <a:spcPct val="0"/>
              </a:spcAft>
            </a:pPr>
            <a:r>
              <a:rPr lang="en-GB" sz="2400" b="1" dirty="0" smtClean="0">
                <a:latin typeface="+mj-lt"/>
                <a:ea typeface="+mj-ea"/>
                <a:cs typeface="+mj-cs"/>
              </a:rPr>
              <a:t>Russian Federation</a:t>
            </a:r>
            <a:r>
              <a:rPr kumimoji="0" lang="en-GB" sz="2400" b="1" i="0" u="none" strike="noStrike" kern="1200" cap="none" spc="0" normalizeH="0" baseline="0" noProof="0" dirty="0" smtClean="0">
                <a:ln>
                  <a:noFill/>
                </a:ln>
                <a:solidFill>
                  <a:schemeClr val="tx1"/>
                </a:solidFill>
                <a:effectLst/>
                <a:uLnTx/>
                <a:uFillTx/>
                <a:latin typeface="+mj-lt"/>
                <a:ea typeface="+mj-ea"/>
                <a:cs typeface="+mj-cs"/>
              </a:rPr>
              <a:t/>
            </a:r>
            <a:br>
              <a:rPr kumimoji="0" lang="en-GB" sz="2400" b="1" i="0" u="none" strike="noStrike" kern="1200" cap="none" spc="0" normalizeH="0" baseline="0" noProof="0" dirty="0" smtClean="0">
                <a:ln>
                  <a:noFill/>
                </a:ln>
                <a:solidFill>
                  <a:schemeClr val="tx1"/>
                </a:solidFill>
                <a:effectLst/>
                <a:uLnTx/>
                <a:uFillTx/>
                <a:latin typeface="+mj-lt"/>
                <a:ea typeface="+mj-ea"/>
                <a:cs typeface="+mj-cs"/>
              </a:rPr>
            </a:br>
            <a:r>
              <a:rPr kumimoji="0" lang="en-US" sz="2400" b="1" i="0" u="none" strike="noStrike" kern="1200" cap="none" spc="0" normalizeH="0" baseline="0" noProof="0" dirty="0" smtClean="0">
                <a:ln>
                  <a:noFill/>
                </a:ln>
                <a:solidFill>
                  <a:schemeClr val="tx1"/>
                </a:solidFill>
                <a:effectLst/>
                <a:uLnTx/>
                <a:uFillTx/>
                <a:latin typeface="+mj-lt"/>
                <a:ea typeface="+mj-ea"/>
                <a:cs typeface="+mj-cs"/>
              </a:rPr>
              <a:t>Slovenia</a:t>
            </a:r>
            <a:br>
              <a:rPr kumimoji="0" lang="en-US" sz="2400" b="1" i="0" u="none" strike="noStrike" kern="1200" cap="none" spc="0" normalizeH="0" baseline="0" noProof="0" dirty="0" smtClean="0">
                <a:ln>
                  <a:noFill/>
                </a:ln>
                <a:solidFill>
                  <a:schemeClr val="tx1"/>
                </a:solidFill>
                <a:effectLst/>
                <a:uLnTx/>
                <a:uFillTx/>
                <a:latin typeface="+mj-lt"/>
                <a:ea typeface="+mj-ea"/>
                <a:cs typeface="+mj-cs"/>
              </a:rPr>
            </a:br>
            <a:r>
              <a:rPr kumimoji="0" lang="en-US" sz="2400" b="1" i="0" u="none" strike="noStrike" kern="1200" cap="none" spc="0" normalizeH="0" baseline="0" noProof="0" dirty="0" smtClean="0">
                <a:ln>
                  <a:noFill/>
                </a:ln>
                <a:solidFill>
                  <a:schemeClr val="tx1"/>
                </a:solidFill>
                <a:effectLst/>
                <a:uLnTx/>
                <a:uFillTx/>
                <a:latin typeface="+mj-lt"/>
                <a:ea typeface="+mj-ea"/>
                <a:cs typeface="+mj-cs"/>
              </a:rPr>
              <a:t>Spain </a:t>
            </a:r>
            <a:r>
              <a:rPr kumimoji="0" lang="en-GB" sz="2400" b="1" i="0" u="none" strike="noStrike" kern="1200" cap="none" spc="0" normalizeH="0" baseline="0" noProof="0" dirty="0" smtClean="0">
                <a:ln>
                  <a:noFill/>
                </a:ln>
                <a:solidFill>
                  <a:schemeClr val="tx1"/>
                </a:solidFill>
                <a:effectLst/>
                <a:uLnTx/>
                <a:uFillTx/>
                <a:latin typeface="+mj-lt"/>
                <a:ea typeface="+mj-ea"/>
                <a:cs typeface="+mj-cs"/>
              </a:rPr>
              <a:t/>
            </a:r>
            <a:br>
              <a:rPr kumimoji="0" lang="en-GB" sz="2400" b="1" i="0" u="none" strike="noStrike" kern="1200" cap="none" spc="0" normalizeH="0" baseline="0" noProof="0" dirty="0" smtClean="0">
                <a:ln>
                  <a:noFill/>
                </a:ln>
                <a:solidFill>
                  <a:schemeClr val="tx1"/>
                </a:solidFill>
                <a:effectLst/>
                <a:uLnTx/>
                <a:uFillTx/>
                <a:latin typeface="+mj-lt"/>
                <a:ea typeface="+mj-ea"/>
                <a:cs typeface="+mj-cs"/>
              </a:rPr>
            </a:br>
            <a:r>
              <a:rPr kumimoji="0" lang="en-GB" sz="2400" b="1" i="0" u="none" strike="noStrike" kern="1200" cap="none" spc="0" normalizeH="0" baseline="0" noProof="0" dirty="0" smtClean="0">
                <a:ln>
                  <a:noFill/>
                </a:ln>
                <a:solidFill>
                  <a:schemeClr val="tx1"/>
                </a:solidFill>
                <a:effectLst/>
                <a:uLnTx/>
                <a:uFillTx/>
                <a:latin typeface="+mj-lt"/>
                <a:ea typeface="+mj-ea"/>
                <a:cs typeface="+mj-cs"/>
              </a:rPr>
              <a:t>Ukraine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up)">
                                      <p:cBhvr>
                                        <p:cTn id="7" dur="500"/>
                                        <p:tgtEl>
                                          <p:spTgt spid="43011">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animEffect transition="in" filter="box(in)">
                                      <p:cBhvr>
                                        <p:cTn id="11" dur="1000"/>
                                        <p:tgtEl>
                                          <p:spTgt spid="43011">
                                            <p:txEl>
                                              <p:pRg st="2" end="2"/>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43011">
                                            <p:txEl>
                                              <p:pRg st="3" end="3"/>
                                            </p:txEl>
                                          </p:spTgt>
                                        </p:tgtEl>
                                        <p:attrNameLst>
                                          <p:attrName>style.visibility</p:attrName>
                                        </p:attrNameLst>
                                      </p:cBhvr>
                                      <p:to>
                                        <p:strVal val="visible"/>
                                      </p:to>
                                    </p:set>
                                    <p:animEffect transition="in" filter="box(in)">
                                      <p:cBhvr>
                                        <p:cTn id="14" dur="500"/>
                                        <p:tgtEl>
                                          <p:spTgt spid="43011">
                                            <p:txEl>
                                              <p:pRg st="3" end="3"/>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box(in)">
                                      <p:cBhvr>
                                        <p:cTn id="17" dur="500"/>
                                        <p:tgtEl>
                                          <p:spTgt spid="43011">
                                            <p:txEl>
                                              <p:pRg st="4" end="4"/>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3011">
                                            <p:txEl>
                                              <p:pRg st="5" end="5"/>
                                            </p:txEl>
                                          </p:spTgt>
                                        </p:tgtEl>
                                        <p:attrNameLst>
                                          <p:attrName>style.visibility</p:attrName>
                                        </p:attrNameLst>
                                      </p:cBhvr>
                                      <p:to>
                                        <p:strVal val="visible"/>
                                      </p:to>
                                    </p:set>
                                    <p:animEffect transition="in" filter="box(in)">
                                      <p:cBhvr>
                                        <p:cTn id="20" dur="500"/>
                                        <p:tgtEl>
                                          <p:spTgt spid="43011">
                                            <p:txEl>
                                              <p:pRg st="5" end="5"/>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animEffect transition="in" filter="box(in)">
                                      <p:cBhvr>
                                        <p:cTn id="23" dur="500"/>
                                        <p:tgtEl>
                                          <p:spTgt spid="43011">
                                            <p:txEl>
                                              <p:pRg st="6" end="6"/>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3011">
                                            <p:txEl>
                                              <p:pRg st="7" end="7"/>
                                            </p:txEl>
                                          </p:spTgt>
                                        </p:tgtEl>
                                        <p:attrNameLst>
                                          <p:attrName>style.visibility</p:attrName>
                                        </p:attrNameLst>
                                      </p:cBhvr>
                                      <p:to>
                                        <p:strVal val="visible"/>
                                      </p:to>
                                    </p:set>
                                    <p:animEffect transition="in" filter="box(in)">
                                      <p:cBhvr>
                                        <p:cTn id="26" dur="500"/>
                                        <p:tgtEl>
                                          <p:spTgt spid="43011">
                                            <p:txEl>
                                              <p:pRg st="7" end="7"/>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43011">
                                            <p:txEl>
                                              <p:pRg st="8" end="8"/>
                                            </p:txEl>
                                          </p:spTgt>
                                        </p:tgtEl>
                                        <p:attrNameLst>
                                          <p:attrName>style.visibility</p:attrName>
                                        </p:attrNameLst>
                                      </p:cBhvr>
                                      <p:to>
                                        <p:strVal val="visible"/>
                                      </p:to>
                                    </p:set>
                                    <p:animEffect transition="in" filter="box(in)">
                                      <p:cBhvr>
                                        <p:cTn id="29" dur="500"/>
                                        <p:tgtEl>
                                          <p:spTgt spid="43011">
                                            <p:txEl>
                                              <p:pRg st="8" end="8"/>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3011">
                                            <p:txEl>
                                              <p:pRg st="9" end="9"/>
                                            </p:txEl>
                                          </p:spTgt>
                                        </p:tgtEl>
                                        <p:attrNameLst>
                                          <p:attrName>style.visibility</p:attrName>
                                        </p:attrNameLst>
                                      </p:cBhvr>
                                      <p:to>
                                        <p:strVal val="visible"/>
                                      </p:to>
                                    </p:set>
                                    <p:animEffect transition="in" filter="box(in)">
                                      <p:cBhvr>
                                        <p:cTn id="32" dur="500"/>
                                        <p:tgtEl>
                                          <p:spTgt spid="43011">
                                            <p:txEl>
                                              <p:pRg st="9" end="9"/>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43011">
                                            <p:txEl>
                                              <p:pRg st="10" end="10"/>
                                            </p:txEl>
                                          </p:spTgt>
                                        </p:tgtEl>
                                        <p:attrNameLst>
                                          <p:attrName>style.visibility</p:attrName>
                                        </p:attrNameLst>
                                      </p:cBhvr>
                                      <p:to>
                                        <p:strVal val="visible"/>
                                      </p:to>
                                    </p:set>
                                    <p:animEffect transition="in" filter="box(in)">
                                      <p:cBhvr>
                                        <p:cTn id="35" dur="500"/>
                                        <p:tgtEl>
                                          <p:spTgt spid="43011">
                                            <p:txEl>
                                              <p:pRg st="10" end="10"/>
                                            </p:txEl>
                                          </p:spTgt>
                                        </p:tgtEl>
                                      </p:cBhvr>
                                    </p:animEffect>
                                  </p:childTnLst>
                                </p:cTn>
                              </p:par>
                            </p:childTnLst>
                          </p:cTn>
                        </p:par>
                        <p:par>
                          <p:cTn id="36" fill="hold">
                            <p:stCondLst>
                              <p:cond delay="1500"/>
                            </p:stCondLst>
                            <p:childTnLst>
                              <p:par>
                                <p:cTn id="37" presetID="5" presetClass="entr" presetSubtype="1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1000"/>
                                        <p:tgtEl>
                                          <p:spTgt spid="7"/>
                                        </p:tgtEl>
                                      </p:cBhvr>
                                    </p:animEffect>
                                  </p:childTnLst>
                                </p:cTn>
                              </p:par>
                            </p:childTnLst>
                          </p:cTn>
                        </p:par>
                        <p:par>
                          <p:cTn id="40" fill="hold">
                            <p:stCondLst>
                              <p:cond delay="2500"/>
                            </p:stCondLst>
                            <p:childTnLst>
                              <p:par>
                                <p:cTn id="41" presetID="3" presetClass="entr" presetSubtype="10" fill="hold" nodeType="after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blinds(horizontal)">
                                      <p:cBhvr>
                                        <p:cTn id="4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autoUpdateAnimBg="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2813" y="912813"/>
            <a:ext cx="7313612" cy="457200"/>
          </a:xfrm>
        </p:spPr>
        <p:txBody>
          <a:bodyPr>
            <a:normAutofit fontScale="90000"/>
          </a:bodyPr>
          <a:lstStyle/>
          <a:p>
            <a:pPr>
              <a:defRPr/>
            </a:pPr>
            <a:r>
              <a:rPr lang="en-US" dirty="0" smtClean="0"/>
              <a:t>Recent Developments</a:t>
            </a:r>
          </a:p>
        </p:txBody>
      </p:sp>
      <p:sp>
        <p:nvSpPr>
          <p:cNvPr id="17411" name="Rectangle 3"/>
          <p:cNvSpPr>
            <a:spLocks noGrp="1" noChangeArrowheads="1"/>
          </p:cNvSpPr>
          <p:nvPr>
            <p:ph idx="1"/>
          </p:nvPr>
        </p:nvSpPr>
        <p:spPr>
          <a:xfrm>
            <a:off x="615143" y="1579418"/>
            <a:ext cx="7976408" cy="4572000"/>
          </a:xfrm>
          <a:noFill/>
        </p:spPr>
        <p:txBody>
          <a:bodyPr/>
          <a:lstStyle/>
          <a:p>
            <a:r>
              <a:rPr lang="en-US" sz="2400" dirty="0" smtClean="0"/>
              <a:t>INPO 09-003 Excellence in the Management of Design and Operating Margins (input provided from some CMBG members)</a:t>
            </a:r>
          </a:p>
          <a:p>
            <a:pPr>
              <a:buNone/>
            </a:pPr>
            <a:endParaRPr lang="en-US" sz="1000" dirty="0" smtClean="0"/>
          </a:p>
          <a:p>
            <a:r>
              <a:rPr lang="en-US" sz="2400" dirty="0" smtClean="0"/>
              <a:t>CM for new plants</a:t>
            </a:r>
          </a:p>
          <a:p>
            <a:pPr lvl="1">
              <a:buNone/>
            </a:pPr>
            <a:r>
              <a:rPr lang="en-US" sz="2400" dirty="0" smtClean="0"/>
              <a:t>     CMBG is a forum for sharing lessons learned from the current generation of operating plants in developing CM controls/ processes for the next generation of the nuclear fleet</a:t>
            </a:r>
          </a:p>
          <a:p>
            <a:pPr>
              <a:spcBef>
                <a:spcPct val="10000"/>
              </a:spcBef>
            </a:pPr>
            <a:endParaRPr lang="en-US" sz="1000" dirty="0" smtClean="0"/>
          </a:p>
          <a:p>
            <a:pPr>
              <a:spcBef>
                <a:spcPct val="10000"/>
              </a:spcBef>
            </a:pPr>
            <a:r>
              <a:rPr lang="en-US" sz="2400" dirty="0" smtClean="0"/>
              <a:t>Current effort to revise ANSI/NIRMA Standard-CM-1.0-2007    </a:t>
            </a:r>
            <a:r>
              <a:rPr lang="en-US" sz="2400" dirty="0" smtClean="0">
                <a:solidFill>
                  <a:srgbClr val="FF0000"/>
                </a:solidFill>
              </a:rPr>
              <a:t>Breakout Session E-2  (Monday)</a:t>
            </a:r>
          </a:p>
          <a:p>
            <a:pPr>
              <a:spcBef>
                <a:spcPct val="10000"/>
              </a:spcBef>
              <a:buFontTx/>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741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67260" y="1049849"/>
            <a:ext cx="7772400" cy="685800"/>
          </a:xfrm>
        </p:spPr>
        <p:txBody>
          <a:bodyPr anchor="t"/>
          <a:lstStyle/>
          <a:p>
            <a:pPr eaLnBrk="1" hangingPunct="1"/>
            <a:r>
              <a:rPr lang="en-US" dirty="0" smtClean="0"/>
              <a:t>What’s Next in Nuclear CM</a:t>
            </a:r>
          </a:p>
        </p:txBody>
      </p:sp>
      <p:sp>
        <p:nvSpPr>
          <p:cNvPr id="31747" name="Rectangle 3"/>
          <p:cNvSpPr>
            <a:spLocks noGrp="1" noChangeArrowheads="1"/>
          </p:cNvSpPr>
          <p:nvPr>
            <p:ph type="body" idx="1"/>
          </p:nvPr>
        </p:nvSpPr>
        <p:spPr>
          <a:xfrm>
            <a:off x="567260" y="2167448"/>
            <a:ext cx="8195740" cy="3742267"/>
          </a:xfrm>
        </p:spPr>
        <p:txBody>
          <a:bodyPr/>
          <a:lstStyle/>
          <a:p>
            <a:pPr eaLnBrk="1" hangingPunct="1"/>
            <a:r>
              <a:rPr lang="en-US" dirty="0" smtClean="0"/>
              <a:t>We need your help in identifying the CM issues important to our Nuclear Station Health</a:t>
            </a:r>
          </a:p>
          <a:p>
            <a:pPr eaLnBrk="1" hangingPunct="1"/>
            <a:r>
              <a:rPr lang="en-US" u="sng" dirty="0" smtClean="0"/>
              <a:t>YOUR</a:t>
            </a:r>
            <a:r>
              <a:rPr lang="en-US" dirty="0" smtClean="0"/>
              <a:t> CMBG will continue to provide a forum for industry benchmarking on CM issues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912813" y="1370013"/>
            <a:ext cx="7678737" cy="839787"/>
          </a:xfrm>
          <a:noFill/>
        </p:spPr>
        <p:txBody>
          <a:bodyPr/>
          <a:lstStyle/>
          <a:p>
            <a:pPr algn="ctr" eaLnBrk="1" hangingPunct="1">
              <a:spcBef>
                <a:spcPct val="10000"/>
              </a:spcBef>
              <a:buFontTx/>
              <a:buNone/>
            </a:pPr>
            <a:r>
              <a:rPr lang="en-US" smtClean="0"/>
              <a:t>What’s next?</a:t>
            </a:r>
            <a:endParaRPr lang="en-US" i="1" smtClean="0"/>
          </a:p>
        </p:txBody>
      </p:sp>
      <p:pic>
        <p:nvPicPr>
          <p:cNvPr id="30723" name="Picture 6" descr="j0297429"/>
          <p:cNvPicPr>
            <a:picLocks noChangeAspect="1" noChangeArrowheads="1"/>
          </p:cNvPicPr>
          <p:nvPr/>
        </p:nvPicPr>
        <p:blipFill>
          <a:blip r:embed="rId3" cstate="print"/>
          <a:srcRect/>
          <a:stretch>
            <a:fillRect/>
          </a:stretch>
        </p:blipFill>
        <p:spPr bwMode="auto">
          <a:xfrm>
            <a:off x="3757613" y="2513013"/>
            <a:ext cx="1628775" cy="1831975"/>
          </a:xfrm>
          <a:prstGeom prst="rect">
            <a:avLst/>
          </a:prstGeom>
          <a:noFill/>
          <a:ln w="9525">
            <a:noFill/>
            <a:miter lim="800000"/>
            <a:headEnd/>
            <a:tailEnd/>
          </a:ln>
        </p:spPr>
      </p:pic>
      <p:pic>
        <p:nvPicPr>
          <p:cNvPr id="30724" name="Picture 11" descr="MPj02894390000[1]"/>
          <p:cNvPicPr>
            <a:picLocks noChangeAspect="1" noChangeArrowheads="1"/>
          </p:cNvPicPr>
          <p:nvPr/>
        </p:nvPicPr>
        <p:blipFill>
          <a:blip r:embed="rId4" cstate="print"/>
          <a:srcRect/>
          <a:stretch>
            <a:fillRect/>
          </a:stretch>
        </p:blipFill>
        <p:spPr bwMode="auto">
          <a:xfrm>
            <a:off x="1370013" y="1827213"/>
            <a:ext cx="6399212" cy="4278312"/>
          </a:xfrm>
          <a:prstGeom prst="rect">
            <a:avLst/>
          </a:prstGeom>
          <a:noFill/>
          <a:ln w="9525">
            <a:noFill/>
            <a:miter lim="800000"/>
            <a:headEnd/>
            <a:tailEnd/>
          </a:ln>
        </p:spPr>
      </p:pic>
      <p:pic>
        <p:nvPicPr>
          <p:cNvPr id="30725" name="Picture 12" descr="MCPE07677_0000[1]"/>
          <p:cNvPicPr>
            <a:picLocks noChangeAspect="1" noChangeArrowheads="1"/>
          </p:cNvPicPr>
          <p:nvPr/>
        </p:nvPicPr>
        <p:blipFill>
          <a:blip r:embed="rId5" cstate="print"/>
          <a:srcRect/>
          <a:stretch>
            <a:fillRect/>
          </a:stretch>
        </p:blipFill>
        <p:spPr bwMode="auto">
          <a:xfrm>
            <a:off x="4953000" y="3048000"/>
            <a:ext cx="2092325" cy="209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alphaModFix amt="79000"/>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2813" y="1178813"/>
            <a:ext cx="7313612" cy="457200"/>
          </a:xfrm>
        </p:spPr>
        <p:txBody>
          <a:bodyPr anchor="b">
            <a:normAutofit fontScale="90000"/>
          </a:bodyPr>
          <a:lstStyle/>
          <a:p>
            <a:pPr>
              <a:defRPr/>
            </a:pPr>
            <a:r>
              <a:rPr lang="en-US" dirty="0" smtClean="0"/>
              <a:t>Why does the CMBG exist?</a:t>
            </a:r>
          </a:p>
        </p:txBody>
      </p:sp>
      <p:sp>
        <p:nvSpPr>
          <p:cNvPr id="12291" name="Rectangle 3"/>
          <p:cNvSpPr>
            <a:spLocks noGrp="1" noChangeArrowheads="1"/>
          </p:cNvSpPr>
          <p:nvPr>
            <p:ph idx="1"/>
          </p:nvPr>
        </p:nvSpPr>
        <p:spPr>
          <a:xfrm>
            <a:off x="912813" y="1893713"/>
            <a:ext cx="7313612" cy="4457700"/>
          </a:xfrm>
          <a:noFill/>
        </p:spPr>
        <p:txBody>
          <a:bodyPr/>
          <a:lstStyle/>
          <a:p>
            <a:r>
              <a:rPr lang="en-US" dirty="0" smtClean="0"/>
              <a:t>Open forum to share CM information with our peers</a:t>
            </a:r>
          </a:p>
          <a:p>
            <a:pPr>
              <a:spcBef>
                <a:spcPct val="70000"/>
              </a:spcBef>
            </a:pPr>
            <a:r>
              <a:rPr lang="en-US" dirty="0" smtClean="0"/>
              <a:t>Nuclear industry CM Community of Practice</a:t>
            </a:r>
          </a:p>
        </p:txBody>
      </p:sp>
      <p:graphicFrame>
        <p:nvGraphicFramePr>
          <p:cNvPr id="12292" name="Object 4"/>
          <p:cNvGraphicFramePr>
            <a:graphicFrameLocks/>
          </p:cNvGraphicFramePr>
          <p:nvPr/>
        </p:nvGraphicFramePr>
        <p:xfrm>
          <a:off x="3733800" y="4178525"/>
          <a:ext cx="3657600" cy="1981200"/>
        </p:xfrm>
        <a:graphic>
          <a:graphicData uri="http://schemas.openxmlformats.org/presentationml/2006/ole">
            <p:oleObj spid="_x0000_s3074" name="Microsoft ClipArt Gallery" r:id="rId5" imgW="4052880" imgH="25365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wipe(left)">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fade">
                                      <p:cBhvr>
                                        <p:cTn id="15"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2813" y="912813"/>
            <a:ext cx="7313612" cy="457200"/>
          </a:xfrm>
        </p:spPr>
        <p:txBody>
          <a:bodyPr anchor="b">
            <a:normAutofit fontScale="90000"/>
          </a:bodyPr>
          <a:lstStyle/>
          <a:p>
            <a:pPr>
              <a:defRPr/>
            </a:pPr>
            <a:r>
              <a:rPr lang="en-US" dirty="0" smtClean="0"/>
              <a:t>How CMBG was started</a:t>
            </a:r>
          </a:p>
        </p:txBody>
      </p:sp>
      <p:sp>
        <p:nvSpPr>
          <p:cNvPr id="14339" name="Rectangle 3"/>
          <p:cNvSpPr>
            <a:spLocks noGrp="1" noChangeArrowheads="1"/>
          </p:cNvSpPr>
          <p:nvPr>
            <p:ph idx="1"/>
          </p:nvPr>
        </p:nvSpPr>
        <p:spPr>
          <a:xfrm>
            <a:off x="912813" y="1866900"/>
            <a:ext cx="7313612" cy="4362450"/>
          </a:xfrm>
          <a:noFill/>
        </p:spPr>
        <p:txBody>
          <a:bodyPr/>
          <a:lstStyle/>
          <a:p>
            <a:pPr>
              <a:spcBef>
                <a:spcPct val="70000"/>
              </a:spcBef>
            </a:pPr>
            <a:r>
              <a:rPr lang="en-US" sz="2800" smtClean="0"/>
              <a:t>First Nuclear Configuration Management Benchmarking conference hosted by PPL in Fall 1994 in the Pocono Mountains of Pennsylvania.</a:t>
            </a:r>
          </a:p>
          <a:p>
            <a:pPr>
              <a:spcBef>
                <a:spcPct val="70000"/>
              </a:spcBef>
            </a:pPr>
            <a:r>
              <a:rPr lang="en-US" sz="2800" smtClean="0"/>
              <a:t>17 US utilities</a:t>
            </a:r>
            <a:br>
              <a:rPr lang="en-US" sz="2800" smtClean="0"/>
            </a:br>
            <a:r>
              <a:rPr lang="en-US" sz="2800" smtClean="0"/>
              <a:t>represented</a:t>
            </a:r>
          </a:p>
          <a:p>
            <a:endParaRPr lang="en-US" sz="2800" smtClean="0"/>
          </a:p>
        </p:txBody>
      </p:sp>
      <p:pic>
        <p:nvPicPr>
          <p:cNvPr id="14340" name="Picture 4" descr="MCj01498480000[1]"/>
          <p:cNvPicPr>
            <a:picLocks noChangeAspect="1" noChangeArrowheads="1"/>
          </p:cNvPicPr>
          <p:nvPr/>
        </p:nvPicPr>
        <p:blipFill>
          <a:blip r:embed="rId3"/>
          <a:srcRect/>
          <a:stretch>
            <a:fillRect/>
          </a:stretch>
        </p:blipFill>
        <p:spPr bwMode="auto">
          <a:xfrm>
            <a:off x="4800600" y="3810000"/>
            <a:ext cx="3657600" cy="244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wipe(left)">
                                      <p:cBhvr>
                                        <p:cTn id="11" dur="500"/>
                                        <p:tgtEl>
                                          <p:spTgt spid="1433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fade">
                                      <p:cBhvr>
                                        <p:cTn id="15"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2813" y="912813"/>
            <a:ext cx="7313612" cy="457200"/>
          </a:xfrm>
        </p:spPr>
        <p:txBody>
          <a:bodyPr anchor="b">
            <a:normAutofit fontScale="90000"/>
          </a:bodyPr>
          <a:lstStyle/>
          <a:p>
            <a:pPr>
              <a:defRPr/>
            </a:pPr>
            <a:r>
              <a:rPr lang="en-US" smtClean="0"/>
              <a:t>How CMBG was started</a:t>
            </a:r>
          </a:p>
        </p:txBody>
      </p:sp>
      <p:sp>
        <p:nvSpPr>
          <p:cNvPr id="16387" name="Rectangle 3"/>
          <p:cNvSpPr>
            <a:spLocks noGrp="1" noChangeArrowheads="1"/>
          </p:cNvSpPr>
          <p:nvPr>
            <p:ph idx="1"/>
          </p:nvPr>
        </p:nvSpPr>
        <p:spPr>
          <a:xfrm>
            <a:off x="912813" y="1885950"/>
            <a:ext cx="7313612" cy="4362450"/>
          </a:xfrm>
          <a:noFill/>
        </p:spPr>
        <p:txBody>
          <a:bodyPr/>
          <a:lstStyle/>
          <a:p>
            <a:r>
              <a:rPr lang="en-US" sz="2800" smtClean="0"/>
              <a:t>Each utility made presentation about their Configuration Management program</a:t>
            </a:r>
          </a:p>
          <a:p>
            <a:r>
              <a:rPr lang="en-US" sz="2800" smtClean="0"/>
              <a:t>No motivational speeches</a:t>
            </a:r>
          </a:p>
          <a:p>
            <a:r>
              <a:rPr lang="en-US" sz="2800" smtClean="0"/>
              <a:t>No sales promotions by service providers</a:t>
            </a:r>
          </a:p>
        </p:txBody>
      </p:sp>
      <p:pic>
        <p:nvPicPr>
          <p:cNvPr id="16388" name="Picture 4" descr="MCj01500970000[1]"/>
          <p:cNvPicPr>
            <a:picLocks noChangeAspect="1" noChangeArrowheads="1"/>
          </p:cNvPicPr>
          <p:nvPr/>
        </p:nvPicPr>
        <p:blipFill>
          <a:blip r:embed="rId3"/>
          <a:srcRect/>
          <a:stretch>
            <a:fillRect/>
          </a:stretch>
        </p:blipFill>
        <p:spPr bwMode="auto">
          <a:xfrm>
            <a:off x="1752600" y="4105275"/>
            <a:ext cx="3505200" cy="2357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wipe(left)">
                                      <p:cBhvr>
                                        <p:cTn id="11" dur="500"/>
                                        <p:tgtEl>
                                          <p:spTgt spid="16387">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wipe(left)">
                                      <p:cBhvr>
                                        <p:cTn id="15" dur="500"/>
                                        <p:tgtEl>
                                          <p:spTgt spid="1638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fade">
                                      <p:cBhvr>
                                        <p:cTn id="19"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2813" y="912813"/>
            <a:ext cx="7313612" cy="457200"/>
          </a:xfrm>
        </p:spPr>
        <p:txBody>
          <a:bodyPr anchor="b">
            <a:normAutofit fontScale="90000"/>
          </a:bodyPr>
          <a:lstStyle/>
          <a:p>
            <a:pPr>
              <a:defRPr/>
            </a:pPr>
            <a:r>
              <a:rPr lang="en-US" smtClean="0"/>
              <a:t>The CMBG Idea Grows</a:t>
            </a:r>
          </a:p>
        </p:txBody>
      </p:sp>
      <p:sp>
        <p:nvSpPr>
          <p:cNvPr id="18435" name="Rectangle 3"/>
          <p:cNvSpPr>
            <a:spLocks noGrp="1" noChangeArrowheads="1"/>
          </p:cNvSpPr>
          <p:nvPr>
            <p:ph idx="1"/>
          </p:nvPr>
        </p:nvSpPr>
        <p:spPr>
          <a:xfrm>
            <a:off x="912813" y="1827213"/>
            <a:ext cx="7315200" cy="4533900"/>
          </a:xfrm>
          <a:noFill/>
        </p:spPr>
        <p:txBody>
          <a:bodyPr/>
          <a:lstStyle/>
          <a:p>
            <a:pPr>
              <a:lnSpc>
                <a:spcPct val="90000"/>
              </a:lnSpc>
            </a:pPr>
            <a:r>
              <a:rPr lang="en-US" sz="2800" smtClean="0"/>
              <a:t>Second conference hosted by</a:t>
            </a:r>
            <a:br>
              <a:rPr lang="en-US" sz="2800" smtClean="0"/>
            </a:br>
            <a:r>
              <a:rPr lang="en-US" sz="2800" smtClean="0"/>
              <a:t>Ontario Hydro in 1995</a:t>
            </a:r>
          </a:p>
          <a:p>
            <a:pPr>
              <a:lnSpc>
                <a:spcPct val="90000"/>
              </a:lnSpc>
            </a:pPr>
            <a:r>
              <a:rPr lang="en-US" sz="2800" smtClean="0"/>
              <a:t>Drafted plans for continuing organization - approved in 1996 </a:t>
            </a:r>
          </a:p>
          <a:p>
            <a:pPr>
              <a:lnSpc>
                <a:spcPct val="90000"/>
              </a:lnSpc>
            </a:pPr>
            <a:r>
              <a:rPr lang="en-US" sz="2800" smtClean="0"/>
              <a:t>Name: Configuration Management Benchmarking Group</a:t>
            </a:r>
          </a:p>
          <a:p>
            <a:pPr>
              <a:lnSpc>
                <a:spcPct val="90000"/>
              </a:lnSpc>
            </a:pPr>
            <a:r>
              <a:rPr lang="en-US" sz="2800" smtClean="0"/>
              <a:t>Formed Steering Committee</a:t>
            </a:r>
          </a:p>
          <a:p>
            <a:pPr>
              <a:lnSpc>
                <a:spcPct val="90000"/>
              </a:lnSpc>
            </a:pPr>
            <a:r>
              <a:rPr lang="en-US" sz="2800" smtClean="0"/>
              <a:t>Wrote Mission Statement</a:t>
            </a:r>
          </a:p>
          <a:p>
            <a:pPr>
              <a:lnSpc>
                <a:spcPct val="90000"/>
              </a:lnSpc>
            </a:pPr>
            <a:r>
              <a:rPr lang="en-US" sz="2800" smtClean="0"/>
              <a:t>Defined ground rules for holding future conferences</a:t>
            </a:r>
          </a:p>
        </p:txBody>
      </p:sp>
      <p:pic>
        <p:nvPicPr>
          <p:cNvPr id="7172" name="Picture 4" descr="MCj03381580000[1]"/>
          <p:cNvPicPr>
            <a:picLocks noChangeAspect="1" noChangeArrowheads="1"/>
          </p:cNvPicPr>
          <p:nvPr/>
        </p:nvPicPr>
        <p:blipFill>
          <a:blip r:embed="rId3"/>
          <a:srcRect/>
          <a:stretch>
            <a:fillRect/>
          </a:stretch>
        </p:blipFill>
        <p:spPr bwMode="auto">
          <a:xfrm>
            <a:off x="6858000" y="838200"/>
            <a:ext cx="1870075" cy="1741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wipe(left)">
                                      <p:cBhvr>
                                        <p:cTn id="11" dur="500"/>
                                        <p:tgtEl>
                                          <p:spTgt spid="1843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wipe(left)">
                                      <p:cBhvr>
                                        <p:cTn id="15" dur="500"/>
                                        <p:tgtEl>
                                          <p:spTgt spid="1843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Effect transition="in" filter="wipe(left)">
                                      <p:cBhvr>
                                        <p:cTn id="19" dur="500"/>
                                        <p:tgtEl>
                                          <p:spTgt spid="18435">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wipe(left)">
                                      <p:cBhvr>
                                        <p:cTn id="23" dur="500"/>
                                        <p:tgtEl>
                                          <p:spTgt spid="18435">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wipe(left)">
                                      <p:cBhvr>
                                        <p:cTn id="27"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2813" y="1195438"/>
            <a:ext cx="7313612" cy="457200"/>
          </a:xfrm>
        </p:spPr>
        <p:txBody>
          <a:bodyPr anchor="b">
            <a:normAutofit fontScale="90000"/>
          </a:bodyPr>
          <a:lstStyle/>
          <a:p>
            <a:pPr>
              <a:defRPr/>
            </a:pPr>
            <a:r>
              <a:rPr lang="en-US" dirty="0" smtClean="0"/>
              <a:t>CMBG Mission</a:t>
            </a:r>
            <a:endParaRPr lang="en-US" sz="2400" b="1" dirty="0" smtClean="0"/>
          </a:p>
        </p:txBody>
      </p:sp>
      <p:sp>
        <p:nvSpPr>
          <p:cNvPr id="8195" name="Rectangle 3"/>
          <p:cNvSpPr>
            <a:spLocks noGrp="1" noChangeArrowheads="1"/>
          </p:cNvSpPr>
          <p:nvPr>
            <p:ph idx="1"/>
          </p:nvPr>
        </p:nvSpPr>
        <p:spPr>
          <a:xfrm>
            <a:off x="912813" y="1893713"/>
            <a:ext cx="7313612" cy="3656012"/>
          </a:xfrm>
          <a:noFill/>
        </p:spPr>
        <p:txBody>
          <a:bodyPr/>
          <a:lstStyle/>
          <a:p>
            <a:pPr marL="0" indent="0">
              <a:buFontTx/>
              <a:buNone/>
            </a:pPr>
            <a:r>
              <a:rPr lang="en-US" sz="2800" dirty="0" smtClean="0"/>
              <a:t>To provide a forum for the exchange of information that is useful to practitioners of nuclear facility configuration management and to act as the CM Community of Practice for the nuclear industry.</a:t>
            </a:r>
          </a:p>
        </p:txBody>
      </p:sp>
      <p:pic>
        <p:nvPicPr>
          <p:cNvPr id="8196" name="Picture 5" descr="MCj01498470000[1]"/>
          <p:cNvPicPr>
            <a:picLocks noChangeAspect="1" noChangeArrowheads="1"/>
          </p:cNvPicPr>
          <p:nvPr/>
        </p:nvPicPr>
        <p:blipFill>
          <a:blip r:embed="rId3"/>
          <a:srcRect/>
          <a:stretch>
            <a:fillRect/>
          </a:stretch>
        </p:blipFill>
        <p:spPr bwMode="auto">
          <a:xfrm>
            <a:off x="5272087" y="3974317"/>
            <a:ext cx="2954338"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49135" y="1402670"/>
            <a:ext cx="8229599" cy="4848485"/>
          </a:xfrm>
          <a:noFill/>
        </p:spPr>
        <p:txBody>
          <a:bodyPr/>
          <a:lstStyle/>
          <a:p>
            <a:pPr>
              <a:lnSpc>
                <a:spcPct val="90000"/>
              </a:lnSpc>
            </a:pPr>
            <a:r>
              <a:rPr lang="en-US" sz="2800" dirty="0" smtClean="0"/>
              <a:t>CMBG is not affiliated with any other single organization</a:t>
            </a:r>
          </a:p>
          <a:p>
            <a:pPr>
              <a:lnSpc>
                <a:spcPct val="90000"/>
              </a:lnSpc>
            </a:pPr>
            <a:r>
              <a:rPr lang="en-US" sz="2800" dirty="0" smtClean="0"/>
              <a:t>No funding from any agency</a:t>
            </a:r>
          </a:p>
          <a:p>
            <a:pPr>
              <a:lnSpc>
                <a:spcPct val="90000"/>
              </a:lnSpc>
            </a:pPr>
            <a:r>
              <a:rPr lang="en-US" sz="2800" dirty="0" smtClean="0"/>
              <a:t>No membership fees</a:t>
            </a:r>
          </a:p>
          <a:p>
            <a:pPr>
              <a:lnSpc>
                <a:spcPct val="90000"/>
              </a:lnSpc>
            </a:pPr>
            <a:r>
              <a:rPr lang="en-US" sz="2800" dirty="0" smtClean="0"/>
              <a:t>Conference costs are paid by registration fees and supplemented by host utility</a:t>
            </a:r>
          </a:p>
          <a:p>
            <a:pPr>
              <a:lnSpc>
                <a:spcPct val="90000"/>
              </a:lnSpc>
            </a:pPr>
            <a:r>
              <a:rPr lang="en-US" sz="2800" dirty="0" smtClean="0"/>
              <a:t>Host utility pays for web </a:t>
            </a:r>
            <a:r>
              <a:rPr lang="en-US" sz="2800" dirty="0" smtClean="0"/>
              <a:t>site annual fee</a:t>
            </a:r>
            <a:endParaRPr lang="en-US" sz="2800" dirty="0" smtClean="0"/>
          </a:p>
          <a:p>
            <a:pPr>
              <a:lnSpc>
                <a:spcPct val="90000"/>
              </a:lnSpc>
            </a:pPr>
            <a:r>
              <a:rPr lang="en-US" sz="2800" dirty="0" smtClean="0"/>
              <a:t>CMBG makes no position statements or endorsements </a:t>
            </a:r>
          </a:p>
          <a:p>
            <a:pPr>
              <a:lnSpc>
                <a:spcPct val="90000"/>
              </a:lnSpc>
            </a:pPr>
            <a:r>
              <a:rPr lang="en-US" sz="2800" dirty="0" smtClean="0"/>
              <a:t>Written Principles and Practices guide our endeavors.</a:t>
            </a:r>
          </a:p>
          <a:p>
            <a:pPr>
              <a:lnSpc>
                <a:spcPct val="90000"/>
              </a:lnSpc>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00"/>
                                        <p:tgtEl>
                                          <p:spTgt spid="3072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wipe(down)">
                                      <p:cBhvr>
                                        <p:cTn id="11" dur="500"/>
                                        <p:tgtEl>
                                          <p:spTgt spid="3072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wipe(down)">
                                      <p:cBhvr>
                                        <p:cTn id="15" dur="500"/>
                                        <p:tgtEl>
                                          <p:spTgt spid="3072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wipe(down)">
                                      <p:cBhvr>
                                        <p:cTn id="19" dur="500"/>
                                        <p:tgtEl>
                                          <p:spTgt spid="3072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wipe(down)">
                                      <p:cBhvr>
                                        <p:cTn id="23" dur="500"/>
                                        <p:tgtEl>
                                          <p:spTgt spid="3072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wipe(down)">
                                      <p:cBhvr>
                                        <p:cTn id="27" dur="500"/>
                                        <p:tgtEl>
                                          <p:spTgt spid="3072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animEffect transition="in" filter="wipe(down)">
                                      <p:cBhvr>
                                        <p:cTn id="31"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2813" y="1598613"/>
            <a:ext cx="7313612" cy="457200"/>
          </a:xfrm>
        </p:spPr>
        <p:txBody>
          <a:bodyPr anchor="b">
            <a:normAutofit fontScale="90000"/>
          </a:bodyPr>
          <a:lstStyle/>
          <a:p>
            <a:pPr>
              <a:defRPr/>
            </a:pPr>
            <a:r>
              <a:rPr lang="en-US" dirty="0" smtClean="0"/>
              <a:t>CMBG Steering Committee Mission</a:t>
            </a:r>
            <a:endParaRPr lang="en-US" b="1" dirty="0" smtClean="0"/>
          </a:p>
        </p:txBody>
      </p:sp>
      <p:sp>
        <p:nvSpPr>
          <p:cNvPr id="9219" name="Rectangle 3"/>
          <p:cNvSpPr>
            <a:spLocks noGrp="1" noChangeArrowheads="1"/>
          </p:cNvSpPr>
          <p:nvPr>
            <p:ph idx="1"/>
          </p:nvPr>
        </p:nvSpPr>
        <p:spPr>
          <a:xfrm>
            <a:off x="503238" y="2190750"/>
            <a:ext cx="7315200" cy="3843337"/>
          </a:xfrm>
          <a:noFill/>
        </p:spPr>
        <p:txBody>
          <a:bodyPr/>
          <a:lstStyle/>
          <a:p>
            <a:pPr marL="0" indent="0">
              <a:buFontTx/>
              <a:buNone/>
            </a:pPr>
            <a:r>
              <a:rPr lang="en-US" sz="2800" dirty="0" smtClean="0"/>
              <a:t>To support the Benchmarking Group mission by providing continuity and direction for the group’s activities and to represent CMBG in communications with INPO, NEI and other industry groups.</a:t>
            </a:r>
          </a:p>
        </p:txBody>
      </p:sp>
      <p:pic>
        <p:nvPicPr>
          <p:cNvPr id="9220" name="Picture 9" descr="MCj01743510000[1]"/>
          <p:cNvPicPr>
            <a:picLocks noChangeAspect="1" noChangeArrowheads="1"/>
          </p:cNvPicPr>
          <p:nvPr/>
        </p:nvPicPr>
        <p:blipFill>
          <a:blip r:embed="rId3"/>
          <a:srcRect/>
          <a:stretch>
            <a:fillRect/>
          </a:stretch>
        </p:blipFill>
        <p:spPr bwMode="auto">
          <a:xfrm>
            <a:off x="4724400" y="3905250"/>
            <a:ext cx="2971800" cy="254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8313" y="1095688"/>
            <a:ext cx="7313612" cy="457200"/>
          </a:xfrm>
        </p:spPr>
        <p:txBody>
          <a:bodyPr anchor="b">
            <a:normAutofit fontScale="90000"/>
          </a:bodyPr>
          <a:lstStyle/>
          <a:p>
            <a:pPr>
              <a:defRPr/>
            </a:pPr>
            <a:r>
              <a:rPr lang="en-US" dirty="0" smtClean="0"/>
              <a:t>Role of Steering Committee:</a:t>
            </a:r>
            <a:endParaRPr lang="en-US" sz="2400" b="1" dirty="0" smtClean="0"/>
          </a:p>
        </p:txBody>
      </p:sp>
      <p:sp>
        <p:nvSpPr>
          <p:cNvPr id="24579" name="Rectangle 3"/>
          <p:cNvSpPr>
            <a:spLocks noGrp="1" noChangeArrowheads="1"/>
          </p:cNvSpPr>
          <p:nvPr>
            <p:ph idx="1"/>
          </p:nvPr>
        </p:nvSpPr>
        <p:spPr>
          <a:xfrm>
            <a:off x="349135" y="1976837"/>
            <a:ext cx="8032865" cy="4623463"/>
          </a:xfrm>
          <a:noFill/>
        </p:spPr>
        <p:txBody>
          <a:bodyPr/>
          <a:lstStyle/>
          <a:p>
            <a:r>
              <a:rPr lang="en-US" sz="2400" dirty="0" smtClean="0"/>
              <a:t>Promote CM principles and practices</a:t>
            </a:r>
          </a:p>
          <a:p>
            <a:r>
              <a:rPr lang="en-US" sz="2400" dirty="0" smtClean="0"/>
              <a:t>Work to increase active participation</a:t>
            </a:r>
            <a:br>
              <a:rPr lang="en-US" sz="2400" dirty="0" smtClean="0"/>
            </a:br>
            <a:r>
              <a:rPr lang="en-US" sz="2400" dirty="0" smtClean="0"/>
              <a:t>in annual conferences</a:t>
            </a:r>
          </a:p>
          <a:p>
            <a:r>
              <a:rPr lang="en-US" sz="2400" dirty="0" smtClean="0"/>
              <a:t>Establish and apply criteria for selecting a host for the annual conference</a:t>
            </a:r>
          </a:p>
          <a:p>
            <a:r>
              <a:rPr lang="en-US" sz="2400" dirty="0" smtClean="0"/>
              <a:t>Define ground rules for planning and conducting conferences</a:t>
            </a:r>
          </a:p>
          <a:p>
            <a:r>
              <a:rPr lang="en-US" sz="2400" dirty="0" smtClean="0"/>
              <a:t>Provide input to the agenda for annual conferences</a:t>
            </a:r>
          </a:p>
          <a:p>
            <a:r>
              <a:rPr lang="en-US" sz="2400" dirty="0" smtClean="0"/>
              <a:t>Assign and direct the functions of working groups</a:t>
            </a:r>
          </a:p>
          <a:p>
            <a:endParaRPr lang="en-US" sz="2400" dirty="0" smtClean="0"/>
          </a:p>
        </p:txBody>
      </p:sp>
      <p:pic>
        <p:nvPicPr>
          <p:cNvPr id="10244" name="Picture 6" descr="MCj01743510000[1]"/>
          <p:cNvPicPr>
            <a:picLocks noChangeAspect="1" noChangeArrowheads="1"/>
          </p:cNvPicPr>
          <p:nvPr/>
        </p:nvPicPr>
        <p:blipFill>
          <a:blip r:embed="rId3"/>
          <a:srcRect/>
          <a:stretch>
            <a:fillRect/>
          </a:stretch>
        </p:blipFill>
        <p:spPr bwMode="auto">
          <a:xfrm>
            <a:off x="6769331" y="912813"/>
            <a:ext cx="2133600" cy="1830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500"/>
                                        <p:tgtEl>
                                          <p:spTgt spid="2457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wipe(up)">
                                      <p:cBhvr>
                                        <p:cTn id="11" dur="500"/>
                                        <p:tgtEl>
                                          <p:spTgt spid="24579">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wipe(up)">
                                      <p:cBhvr>
                                        <p:cTn id="15" dur="500"/>
                                        <p:tgtEl>
                                          <p:spTgt spid="24579">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wipe(up)">
                                      <p:cBhvr>
                                        <p:cTn id="19" dur="500"/>
                                        <p:tgtEl>
                                          <p:spTgt spid="24579">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wipe(up)">
                                      <p:cBhvr>
                                        <p:cTn id="23" dur="500"/>
                                        <p:tgtEl>
                                          <p:spTgt spid="24579">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wipe(up)">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V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4562</TotalTime>
  <Words>1118</Words>
  <Application>Microsoft Office PowerPoint</Application>
  <PresentationFormat>On-screen Show (4:3)</PresentationFormat>
  <Paragraphs>181</Paragraphs>
  <Slides>19</Slides>
  <Notes>19</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19</vt:i4>
      </vt:variant>
    </vt:vector>
  </HeadingPairs>
  <TitlesOfParts>
    <vt:vector size="27" baseType="lpstr">
      <vt:lpstr>Custom Design</vt:lpstr>
      <vt:lpstr>2_Custom Design</vt:lpstr>
      <vt:lpstr>4_Custom Design</vt:lpstr>
      <vt:lpstr>3_Custom Design</vt:lpstr>
      <vt:lpstr>1_Custom Design</vt:lpstr>
      <vt:lpstr>VCS</vt:lpstr>
      <vt:lpstr>Microsoft ClipArt Gallery</vt:lpstr>
      <vt:lpstr>Clip</vt:lpstr>
      <vt:lpstr>Slide 1</vt:lpstr>
      <vt:lpstr>Why does the CMBG exist?</vt:lpstr>
      <vt:lpstr>How CMBG was started</vt:lpstr>
      <vt:lpstr>How CMBG was started</vt:lpstr>
      <vt:lpstr>The CMBG Idea Grows</vt:lpstr>
      <vt:lpstr>CMBG Mission</vt:lpstr>
      <vt:lpstr>Slide 7</vt:lpstr>
      <vt:lpstr>CMBG Steering Committee Mission</vt:lpstr>
      <vt:lpstr>Role of Steering Committee:</vt:lpstr>
      <vt:lpstr>Steering Committee Members</vt:lpstr>
      <vt:lpstr>CMBG  Conferences</vt:lpstr>
      <vt:lpstr>2013 Conference Attendees</vt:lpstr>
      <vt:lpstr>CMBG Accomplishments / Involvements</vt:lpstr>
      <vt:lpstr>Communications Network</vt:lpstr>
      <vt:lpstr>Slide 15</vt:lpstr>
      <vt:lpstr>Korea Lithuania Mexico Romania</vt:lpstr>
      <vt:lpstr>Recent Developments</vt:lpstr>
      <vt:lpstr>What’s Next in Nuclear CM</vt:lpstr>
      <vt:lpstr>Slide 19</vt:lpstr>
    </vt:vector>
  </TitlesOfParts>
  <Company>Energy Northwest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Stewart</dc:creator>
  <cp:lastModifiedBy>jp12367</cp:lastModifiedBy>
  <cp:revision>57</cp:revision>
  <dcterms:created xsi:type="dcterms:W3CDTF">2012-10-16T21:44:06Z</dcterms:created>
  <dcterms:modified xsi:type="dcterms:W3CDTF">2014-06-04T18:27:09Z</dcterms:modified>
</cp:coreProperties>
</file>