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85" r:id="rId2"/>
    <p:sldMasterId id="2147483673" r:id="rId3"/>
    <p:sldMasterId id="2147483698" r:id="rId4"/>
    <p:sldMasterId id="2147483710" r:id="rId5"/>
    <p:sldMasterId id="2147483747" r:id="rId6"/>
  </p:sldMasterIdLst>
  <p:notesMasterIdLst>
    <p:notesMasterId r:id="rId24"/>
  </p:notesMasterIdLst>
  <p:handoutMasterIdLst>
    <p:handoutMasterId r:id="rId25"/>
  </p:handoutMasterIdLst>
  <p:sldIdLst>
    <p:sldId id="257" r:id="rId7"/>
    <p:sldId id="608" r:id="rId8"/>
    <p:sldId id="627" r:id="rId9"/>
    <p:sldId id="610" r:id="rId10"/>
    <p:sldId id="611" r:id="rId11"/>
    <p:sldId id="620" r:id="rId12"/>
    <p:sldId id="623" r:id="rId13"/>
    <p:sldId id="612" r:id="rId14"/>
    <p:sldId id="614" r:id="rId15"/>
    <p:sldId id="621" r:id="rId16"/>
    <p:sldId id="605" r:id="rId17"/>
    <p:sldId id="617" r:id="rId18"/>
    <p:sldId id="625" r:id="rId19"/>
    <p:sldId id="628" r:id="rId20"/>
    <p:sldId id="616" r:id="rId21"/>
    <p:sldId id="486" r:id="rId22"/>
    <p:sldId id="62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1494" autoAdjust="0"/>
    <p:restoredTop sz="66948" autoAdjust="0"/>
  </p:normalViewPr>
  <p:slideViewPr>
    <p:cSldViewPr>
      <p:cViewPr>
        <p:scale>
          <a:sx n="80" d="100"/>
          <a:sy n="80" d="100"/>
        </p:scale>
        <p:origin x="-59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4" d="100"/>
          <a:sy n="84" d="100"/>
        </p:scale>
        <p:origin x="-188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E85FBC-5730-47A1-9046-D1ACFB43C9E8}" type="doc">
      <dgm:prSet loTypeId="urn:microsoft.com/office/officeart/2005/8/layout/chevron1" loCatId="process" qsTypeId="urn:microsoft.com/office/officeart/2005/8/quickstyle/simple1" qsCatId="simple" csTypeId="urn:microsoft.com/office/officeart/2005/8/colors/accent1_2" csCatId="accent1" phldr="1"/>
      <dgm:spPr/>
    </dgm:pt>
    <dgm:pt modelId="{0B02AB43-B8FE-49F1-99A5-E3B9DF113DEB}">
      <dgm:prSet phldrT="[Text]"/>
      <dgm:spPr>
        <a:solidFill>
          <a:schemeClr val="accent2"/>
        </a:solidFill>
      </dgm:spPr>
      <dgm:t>
        <a:bodyPr/>
        <a:lstStyle/>
        <a:p>
          <a:r>
            <a:rPr lang="en-US" b="1" dirty="0" smtClean="0">
              <a:solidFill>
                <a:schemeClr val="tx1"/>
              </a:solidFill>
            </a:rPr>
            <a:t>2002-2004</a:t>
          </a:r>
          <a:endParaRPr lang="en-US" b="1" dirty="0">
            <a:solidFill>
              <a:schemeClr val="tx1"/>
            </a:solidFill>
          </a:endParaRPr>
        </a:p>
      </dgm:t>
    </dgm:pt>
    <dgm:pt modelId="{C1F3CB41-E5B2-4F76-B911-3B01FC8C769F}" type="parTrans" cxnId="{D17028CB-9FA2-443A-A080-BCFA93CA8738}">
      <dgm:prSet/>
      <dgm:spPr/>
      <dgm:t>
        <a:bodyPr/>
        <a:lstStyle/>
        <a:p>
          <a:endParaRPr lang="en-US"/>
        </a:p>
      </dgm:t>
    </dgm:pt>
    <dgm:pt modelId="{4D3F7A15-192B-4803-9DBA-36EEF423F2A1}" type="sibTrans" cxnId="{D17028CB-9FA2-443A-A080-BCFA93CA8738}">
      <dgm:prSet/>
      <dgm:spPr/>
      <dgm:t>
        <a:bodyPr/>
        <a:lstStyle/>
        <a:p>
          <a:endParaRPr lang="en-US"/>
        </a:p>
      </dgm:t>
    </dgm:pt>
    <dgm:pt modelId="{4DDB2F0B-5930-4678-B8F9-94E3343FD863}">
      <dgm:prSet phldrT="[Text]"/>
      <dgm:spPr>
        <a:solidFill>
          <a:schemeClr val="accent2"/>
        </a:solidFill>
      </dgm:spPr>
      <dgm:t>
        <a:bodyPr/>
        <a:lstStyle/>
        <a:p>
          <a:r>
            <a:rPr lang="en-US" b="1" dirty="0" smtClean="0">
              <a:solidFill>
                <a:schemeClr val="tx1"/>
              </a:solidFill>
            </a:rPr>
            <a:t>2005-2007</a:t>
          </a:r>
          <a:endParaRPr lang="en-US" b="1" dirty="0">
            <a:solidFill>
              <a:schemeClr val="tx1"/>
            </a:solidFill>
          </a:endParaRPr>
        </a:p>
      </dgm:t>
    </dgm:pt>
    <dgm:pt modelId="{1AD1D997-0E22-4FF4-A55B-12ADC9151C12}" type="parTrans" cxnId="{62E46EF9-7E45-4252-86B4-B079E5CAB65F}">
      <dgm:prSet/>
      <dgm:spPr/>
      <dgm:t>
        <a:bodyPr/>
        <a:lstStyle/>
        <a:p>
          <a:endParaRPr lang="en-US"/>
        </a:p>
      </dgm:t>
    </dgm:pt>
    <dgm:pt modelId="{DAD24F2F-3042-4A48-BB85-96031279F7B3}" type="sibTrans" cxnId="{62E46EF9-7E45-4252-86B4-B079E5CAB65F}">
      <dgm:prSet/>
      <dgm:spPr/>
      <dgm:t>
        <a:bodyPr/>
        <a:lstStyle/>
        <a:p>
          <a:endParaRPr lang="en-US"/>
        </a:p>
      </dgm:t>
    </dgm:pt>
    <dgm:pt modelId="{FB53BEB3-05B6-43F8-92E7-2F78B81F1949}">
      <dgm:prSet phldrT="[Text]"/>
      <dgm:spPr>
        <a:solidFill>
          <a:schemeClr val="accent2"/>
        </a:solidFill>
      </dgm:spPr>
      <dgm:t>
        <a:bodyPr/>
        <a:lstStyle/>
        <a:p>
          <a:r>
            <a:rPr lang="en-US" b="1" dirty="0" smtClean="0">
              <a:solidFill>
                <a:schemeClr val="tx1"/>
              </a:solidFill>
            </a:rPr>
            <a:t>2008-2010</a:t>
          </a:r>
          <a:endParaRPr lang="en-US" b="1" dirty="0">
            <a:solidFill>
              <a:schemeClr val="tx1"/>
            </a:solidFill>
          </a:endParaRPr>
        </a:p>
      </dgm:t>
    </dgm:pt>
    <dgm:pt modelId="{D5F9F4F9-3E10-45BE-B602-FD551F21FD5B}" type="parTrans" cxnId="{515D0CF2-FC0F-4FEF-A74C-1758D476AE22}">
      <dgm:prSet/>
      <dgm:spPr/>
      <dgm:t>
        <a:bodyPr/>
        <a:lstStyle/>
        <a:p>
          <a:endParaRPr lang="en-US"/>
        </a:p>
      </dgm:t>
    </dgm:pt>
    <dgm:pt modelId="{8786A060-BCBA-4C42-B236-641622D7B667}" type="sibTrans" cxnId="{515D0CF2-FC0F-4FEF-A74C-1758D476AE22}">
      <dgm:prSet/>
      <dgm:spPr/>
      <dgm:t>
        <a:bodyPr/>
        <a:lstStyle/>
        <a:p>
          <a:endParaRPr lang="en-US"/>
        </a:p>
      </dgm:t>
    </dgm:pt>
    <dgm:pt modelId="{EE58E96E-5BBD-4312-8565-0CB105571A53}">
      <dgm:prSet phldrT="[Text]"/>
      <dgm:spPr>
        <a:solidFill>
          <a:schemeClr val="accent2"/>
        </a:solidFill>
      </dgm:spPr>
      <dgm:t>
        <a:bodyPr/>
        <a:lstStyle/>
        <a:p>
          <a:r>
            <a:rPr lang="en-US" b="1" dirty="0" smtClean="0">
              <a:solidFill>
                <a:schemeClr val="tx1"/>
              </a:solidFill>
            </a:rPr>
            <a:t>2011-2013</a:t>
          </a:r>
          <a:endParaRPr lang="en-US" b="1" dirty="0">
            <a:solidFill>
              <a:schemeClr val="tx1"/>
            </a:solidFill>
          </a:endParaRPr>
        </a:p>
      </dgm:t>
    </dgm:pt>
    <dgm:pt modelId="{7155961F-CD3D-425B-8658-05254E235B4B}" type="parTrans" cxnId="{C28DD3FA-1601-487B-8C41-D94E9B803C40}">
      <dgm:prSet/>
      <dgm:spPr/>
      <dgm:t>
        <a:bodyPr/>
        <a:lstStyle/>
        <a:p>
          <a:endParaRPr lang="en-US"/>
        </a:p>
      </dgm:t>
    </dgm:pt>
    <dgm:pt modelId="{DE6E137A-5AE6-45DB-931C-BFCE96275BAD}" type="sibTrans" cxnId="{C28DD3FA-1601-487B-8C41-D94E9B803C40}">
      <dgm:prSet/>
      <dgm:spPr/>
      <dgm:t>
        <a:bodyPr/>
        <a:lstStyle/>
        <a:p>
          <a:endParaRPr lang="en-US"/>
        </a:p>
      </dgm:t>
    </dgm:pt>
    <dgm:pt modelId="{E79E1CE7-6E46-4BEE-8E50-1C4FEB114769}">
      <dgm:prSet phldrT="[Text]"/>
      <dgm:spPr>
        <a:solidFill>
          <a:schemeClr val="accent2"/>
        </a:solidFill>
      </dgm:spPr>
      <dgm:t>
        <a:bodyPr/>
        <a:lstStyle/>
        <a:p>
          <a:r>
            <a:rPr lang="en-US" b="1" dirty="0" smtClean="0">
              <a:solidFill>
                <a:schemeClr val="tx1"/>
              </a:solidFill>
            </a:rPr>
            <a:t>2014-2017</a:t>
          </a:r>
          <a:endParaRPr lang="en-US" b="1" dirty="0">
            <a:solidFill>
              <a:schemeClr val="tx1"/>
            </a:solidFill>
          </a:endParaRPr>
        </a:p>
      </dgm:t>
    </dgm:pt>
    <dgm:pt modelId="{9F96671C-3869-414B-A239-97089BE501D9}" type="parTrans" cxnId="{8CF7A6C6-92A0-42DF-8C77-73D2AD7577AB}">
      <dgm:prSet/>
      <dgm:spPr/>
      <dgm:t>
        <a:bodyPr/>
        <a:lstStyle/>
        <a:p>
          <a:endParaRPr lang="en-US"/>
        </a:p>
      </dgm:t>
    </dgm:pt>
    <dgm:pt modelId="{4944A17A-EE41-426B-88EA-4510BE69B3F0}" type="sibTrans" cxnId="{8CF7A6C6-92A0-42DF-8C77-73D2AD7577AB}">
      <dgm:prSet/>
      <dgm:spPr/>
      <dgm:t>
        <a:bodyPr/>
        <a:lstStyle/>
        <a:p>
          <a:endParaRPr lang="en-US"/>
        </a:p>
      </dgm:t>
    </dgm:pt>
    <dgm:pt modelId="{F981197E-1784-415C-822B-E0A4340C00FD}">
      <dgm:prSet phldrT="[Text]"/>
      <dgm:spPr/>
      <dgm:t>
        <a:bodyPr/>
        <a:lstStyle/>
        <a:p>
          <a:r>
            <a:rPr lang="en-US" dirty="0" smtClean="0"/>
            <a:t>NEI Cyber Security Task Force Formed</a:t>
          </a:r>
          <a:endParaRPr lang="en-US" dirty="0"/>
        </a:p>
      </dgm:t>
    </dgm:pt>
    <dgm:pt modelId="{58240F16-68E0-4727-B1EC-19E8A475CF79}" type="parTrans" cxnId="{EA19DE48-288D-450D-A0F5-200C5F86E97F}">
      <dgm:prSet/>
      <dgm:spPr/>
      <dgm:t>
        <a:bodyPr/>
        <a:lstStyle/>
        <a:p>
          <a:endParaRPr lang="en-US"/>
        </a:p>
      </dgm:t>
    </dgm:pt>
    <dgm:pt modelId="{C0E5EC28-50EA-451D-AC89-1FC72D1D16E4}" type="sibTrans" cxnId="{EA19DE48-288D-450D-A0F5-200C5F86E97F}">
      <dgm:prSet/>
      <dgm:spPr/>
      <dgm:t>
        <a:bodyPr/>
        <a:lstStyle/>
        <a:p>
          <a:endParaRPr lang="en-US"/>
        </a:p>
      </dgm:t>
    </dgm:pt>
    <dgm:pt modelId="{AF2CF580-BE54-4071-919A-09E7A30F69FD}">
      <dgm:prSet/>
      <dgm:spPr/>
      <dgm:t>
        <a:bodyPr/>
        <a:lstStyle/>
        <a:p>
          <a:r>
            <a:rPr lang="en-US" dirty="0" smtClean="0"/>
            <a:t>Interim Compensatory Measures (ICM) Order</a:t>
          </a:r>
          <a:endParaRPr lang="en-US" dirty="0"/>
        </a:p>
      </dgm:t>
    </dgm:pt>
    <dgm:pt modelId="{6AFEFF01-92B6-495A-BADB-F8B689BA01FD}" type="parTrans" cxnId="{C36CB62F-7E34-4A76-B13B-BB712F13A9AA}">
      <dgm:prSet/>
      <dgm:spPr/>
      <dgm:t>
        <a:bodyPr/>
        <a:lstStyle/>
        <a:p>
          <a:endParaRPr lang="en-US"/>
        </a:p>
      </dgm:t>
    </dgm:pt>
    <dgm:pt modelId="{F831A693-E182-4D81-A677-0BD8805666B6}" type="sibTrans" cxnId="{C36CB62F-7E34-4A76-B13B-BB712F13A9AA}">
      <dgm:prSet/>
      <dgm:spPr/>
      <dgm:t>
        <a:bodyPr/>
        <a:lstStyle/>
        <a:p>
          <a:endParaRPr lang="en-US"/>
        </a:p>
      </dgm:t>
    </dgm:pt>
    <dgm:pt modelId="{8855B9E7-4DC1-456B-9288-C776D4A99504}">
      <dgm:prSet/>
      <dgm:spPr/>
      <dgm:t>
        <a:bodyPr/>
        <a:lstStyle/>
        <a:p>
          <a:r>
            <a:rPr lang="en-US" dirty="0" smtClean="0"/>
            <a:t>Work Hours, Training and Revised DBT Orders</a:t>
          </a:r>
          <a:endParaRPr lang="en-US" dirty="0"/>
        </a:p>
      </dgm:t>
    </dgm:pt>
    <dgm:pt modelId="{BDE69F2A-A6DD-4FCE-8557-D3EF265A6ECD}" type="parTrans" cxnId="{0D684C38-0EAA-4F44-896D-414F76A3CE4E}">
      <dgm:prSet/>
      <dgm:spPr/>
      <dgm:t>
        <a:bodyPr/>
        <a:lstStyle/>
        <a:p>
          <a:endParaRPr lang="en-US"/>
        </a:p>
      </dgm:t>
    </dgm:pt>
    <dgm:pt modelId="{E46E45A5-460C-4378-8914-BF250EDDAB93}" type="sibTrans" cxnId="{0D684C38-0EAA-4F44-896D-414F76A3CE4E}">
      <dgm:prSet/>
      <dgm:spPr/>
      <dgm:t>
        <a:bodyPr/>
        <a:lstStyle/>
        <a:p>
          <a:endParaRPr lang="en-US"/>
        </a:p>
      </dgm:t>
    </dgm:pt>
    <dgm:pt modelId="{E07D73ED-22A1-4962-BB1A-13DFE1EAF58A}">
      <dgm:prSet/>
      <dgm:spPr/>
      <dgm:t>
        <a:bodyPr/>
        <a:lstStyle/>
        <a:p>
          <a:r>
            <a:rPr lang="en-US" dirty="0" smtClean="0"/>
            <a:t>NRC Completes Cyber Assessment Pilot Program</a:t>
          </a:r>
          <a:endParaRPr lang="en-US" dirty="0"/>
        </a:p>
      </dgm:t>
    </dgm:pt>
    <dgm:pt modelId="{37675163-EC38-4FE4-AE69-2E24504D4D14}" type="parTrans" cxnId="{83E35F49-70CC-48C5-9864-531D4934EE88}">
      <dgm:prSet/>
      <dgm:spPr/>
      <dgm:t>
        <a:bodyPr/>
        <a:lstStyle/>
        <a:p>
          <a:endParaRPr lang="en-US"/>
        </a:p>
      </dgm:t>
    </dgm:pt>
    <dgm:pt modelId="{70093935-EF98-46DC-9DA5-99CDC374E856}" type="sibTrans" cxnId="{83E35F49-70CC-48C5-9864-531D4934EE88}">
      <dgm:prSet/>
      <dgm:spPr/>
      <dgm:t>
        <a:bodyPr/>
        <a:lstStyle/>
        <a:p>
          <a:endParaRPr lang="en-US"/>
        </a:p>
      </dgm:t>
    </dgm:pt>
    <dgm:pt modelId="{1366185E-039F-4880-AF56-2054B14FD7E6}">
      <dgm:prSet/>
      <dgm:spPr/>
      <dgm:t>
        <a:bodyPr/>
        <a:lstStyle/>
        <a:p>
          <a:r>
            <a:rPr lang="en-US" dirty="0" smtClean="0"/>
            <a:t>NUREG\CR-6847, “Cyber Security Self-Assessment Method”</a:t>
          </a:r>
          <a:endParaRPr lang="en-US" dirty="0"/>
        </a:p>
      </dgm:t>
    </dgm:pt>
    <dgm:pt modelId="{BEFCBF0C-39CD-407C-BDD3-381500C526C4}" type="parTrans" cxnId="{08E04876-2A8B-4F49-BAB8-58FDF294F925}">
      <dgm:prSet/>
      <dgm:spPr/>
      <dgm:t>
        <a:bodyPr/>
        <a:lstStyle/>
        <a:p>
          <a:endParaRPr lang="en-US"/>
        </a:p>
      </dgm:t>
    </dgm:pt>
    <dgm:pt modelId="{00C60461-BA8D-47A5-9A7E-8900A53CB919}" type="sibTrans" cxnId="{08E04876-2A8B-4F49-BAB8-58FDF294F925}">
      <dgm:prSet/>
      <dgm:spPr/>
      <dgm:t>
        <a:bodyPr/>
        <a:lstStyle/>
        <a:p>
          <a:endParaRPr lang="en-US"/>
        </a:p>
      </dgm:t>
    </dgm:pt>
    <dgm:pt modelId="{BF78A54B-0B85-4D71-9E15-B71B2DA66A77}">
      <dgm:prSet phldrT="[Text]"/>
      <dgm:spPr/>
      <dgm:t>
        <a:bodyPr/>
        <a:lstStyle/>
        <a:p>
          <a:r>
            <a:rPr lang="en-US" dirty="0" smtClean="0"/>
            <a:t>NEI 04-04, “Cyber Security Program for Power Reactors”</a:t>
          </a:r>
          <a:endParaRPr lang="en-US" dirty="0"/>
        </a:p>
      </dgm:t>
    </dgm:pt>
    <dgm:pt modelId="{3AC898B2-4BE2-4F9A-BDA4-7DD899A18593}" type="parTrans" cxnId="{33BF9DA7-F171-4B83-9649-9A622291F0DD}">
      <dgm:prSet/>
      <dgm:spPr/>
      <dgm:t>
        <a:bodyPr/>
        <a:lstStyle/>
        <a:p>
          <a:endParaRPr lang="en-US"/>
        </a:p>
      </dgm:t>
    </dgm:pt>
    <dgm:pt modelId="{18790668-862D-49FB-A03F-F042C88582AD}" type="sibTrans" cxnId="{33BF9DA7-F171-4B83-9649-9A622291F0DD}">
      <dgm:prSet/>
      <dgm:spPr/>
      <dgm:t>
        <a:bodyPr/>
        <a:lstStyle/>
        <a:p>
          <a:endParaRPr lang="en-US"/>
        </a:p>
      </dgm:t>
    </dgm:pt>
    <dgm:pt modelId="{AA6862A5-2CC3-4351-AAD3-0840809990E3}">
      <dgm:prSet/>
      <dgm:spPr/>
      <dgm:t>
        <a:bodyPr/>
        <a:lstStyle/>
        <a:p>
          <a:r>
            <a:rPr lang="en-US" dirty="0" smtClean="0"/>
            <a:t>NRC Endorsed </a:t>
          </a:r>
          <a:br>
            <a:rPr lang="en-US" dirty="0" smtClean="0"/>
          </a:br>
          <a:r>
            <a:rPr lang="en-US" dirty="0" smtClean="0"/>
            <a:t>NEI 04-04</a:t>
          </a:r>
          <a:endParaRPr lang="en-US" dirty="0"/>
        </a:p>
      </dgm:t>
    </dgm:pt>
    <dgm:pt modelId="{D42C402A-7F11-463C-BEF3-A0EAFB3329BA}" type="parTrans" cxnId="{FB8EA41D-0A6F-4716-A4FC-9C61E007A006}">
      <dgm:prSet/>
      <dgm:spPr/>
      <dgm:t>
        <a:bodyPr/>
        <a:lstStyle/>
        <a:p>
          <a:endParaRPr lang="en-US"/>
        </a:p>
      </dgm:t>
    </dgm:pt>
    <dgm:pt modelId="{B7DD78C8-461F-47AD-AE39-231CADF7154C}" type="sibTrans" cxnId="{FB8EA41D-0A6F-4716-A4FC-9C61E007A006}">
      <dgm:prSet/>
      <dgm:spPr/>
      <dgm:t>
        <a:bodyPr/>
        <a:lstStyle/>
        <a:p>
          <a:endParaRPr lang="en-US"/>
        </a:p>
      </dgm:t>
    </dgm:pt>
    <dgm:pt modelId="{F9A0F113-BC10-4690-BA77-D662945A9677}">
      <dgm:prSet/>
      <dgm:spPr/>
      <dgm:t>
        <a:bodyPr/>
        <a:lstStyle/>
        <a:p>
          <a:r>
            <a:rPr lang="it-IT" dirty="0" smtClean="0"/>
            <a:t>NEI, NERC MOA, NEI 04-04 Equivalent to </a:t>
          </a:r>
          <a:br>
            <a:rPr lang="it-IT" dirty="0" smtClean="0"/>
          </a:br>
          <a:r>
            <a:rPr lang="it-IT" dirty="0" smtClean="0"/>
            <a:t>CIPS 002-009</a:t>
          </a:r>
          <a:endParaRPr lang="en-US" dirty="0"/>
        </a:p>
      </dgm:t>
    </dgm:pt>
    <dgm:pt modelId="{7F0B883A-FF8E-4327-ACA3-0A11685AD337}" type="parTrans" cxnId="{3988D7F8-98C3-4466-8208-443CD09F0EFA}">
      <dgm:prSet/>
      <dgm:spPr/>
      <dgm:t>
        <a:bodyPr/>
        <a:lstStyle/>
        <a:p>
          <a:endParaRPr lang="en-US"/>
        </a:p>
      </dgm:t>
    </dgm:pt>
    <dgm:pt modelId="{CBC56F1B-9D98-4786-9A60-251BEAD1F798}" type="sibTrans" cxnId="{3988D7F8-98C3-4466-8208-443CD09F0EFA}">
      <dgm:prSet/>
      <dgm:spPr/>
      <dgm:t>
        <a:bodyPr/>
        <a:lstStyle/>
        <a:p>
          <a:endParaRPr lang="en-US"/>
        </a:p>
      </dgm:t>
    </dgm:pt>
    <dgm:pt modelId="{580ECA12-8C90-4A71-955B-177AB538F775}">
      <dgm:prSet/>
      <dgm:spPr/>
      <dgm:t>
        <a:bodyPr/>
        <a:lstStyle/>
        <a:p>
          <a:r>
            <a:rPr lang="en-US" dirty="0" smtClean="0"/>
            <a:t>NSIAC Voluntary Initiative for Cyber Security Programs</a:t>
          </a:r>
          <a:endParaRPr lang="en-US" dirty="0"/>
        </a:p>
      </dgm:t>
    </dgm:pt>
    <dgm:pt modelId="{1C661D97-E8D6-41D0-B609-AE0B373F410D}" type="parTrans" cxnId="{E59E24E5-D565-4DFE-BB53-900C67BB866B}">
      <dgm:prSet/>
      <dgm:spPr/>
      <dgm:t>
        <a:bodyPr/>
        <a:lstStyle/>
        <a:p>
          <a:endParaRPr lang="en-US"/>
        </a:p>
      </dgm:t>
    </dgm:pt>
    <dgm:pt modelId="{294DAEBA-5336-46DA-B312-79067221364B}" type="sibTrans" cxnId="{E59E24E5-D565-4DFE-BB53-900C67BB866B}">
      <dgm:prSet/>
      <dgm:spPr/>
      <dgm:t>
        <a:bodyPr/>
        <a:lstStyle/>
        <a:p>
          <a:endParaRPr lang="en-US"/>
        </a:p>
      </dgm:t>
    </dgm:pt>
    <dgm:pt modelId="{D8F44B55-228F-48E8-9F40-3FD67D49A8EC}">
      <dgm:prSet/>
      <dgm:spPr/>
      <dgm:t>
        <a:bodyPr/>
        <a:lstStyle/>
        <a:p>
          <a:r>
            <a:rPr lang="en-US" dirty="0" smtClean="0"/>
            <a:t>RG 5.69, “Design-Basis Threat”</a:t>
          </a:r>
          <a:endParaRPr lang="en-US" dirty="0"/>
        </a:p>
      </dgm:t>
    </dgm:pt>
    <dgm:pt modelId="{1B0DAF97-0005-431A-B0CC-1CD0C0A95DF0}" type="parTrans" cxnId="{EFA32184-A780-4C77-BCB1-436025BABB5D}">
      <dgm:prSet/>
      <dgm:spPr/>
      <dgm:t>
        <a:bodyPr/>
        <a:lstStyle/>
        <a:p>
          <a:endParaRPr lang="en-US"/>
        </a:p>
      </dgm:t>
    </dgm:pt>
    <dgm:pt modelId="{FE8E0176-6AB9-49FC-803E-127BE9CDABAA}" type="sibTrans" cxnId="{EFA32184-A780-4C77-BCB1-436025BABB5D}">
      <dgm:prSet/>
      <dgm:spPr/>
      <dgm:t>
        <a:bodyPr/>
        <a:lstStyle/>
        <a:p>
          <a:endParaRPr lang="en-US"/>
        </a:p>
      </dgm:t>
    </dgm:pt>
    <dgm:pt modelId="{0B0BA7AA-1A7C-4092-AFDC-1B5C3388C187}">
      <dgm:prSet/>
      <dgm:spPr/>
      <dgm:t>
        <a:bodyPr/>
        <a:lstStyle/>
        <a:p>
          <a:r>
            <a:rPr lang="en-US" dirty="0" smtClean="0"/>
            <a:t>Cyber Attack Added to Design Basis Threat</a:t>
          </a:r>
          <a:endParaRPr lang="en-US" dirty="0"/>
        </a:p>
      </dgm:t>
    </dgm:pt>
    <dgm:pt modelId="{EAF278C4-5BB1-401B-B35D-A0161505FD04}" type="parTrans" cxnId="{5F42D46A-0C11-45E3-9FC4-957CDF3CC04B}">
      <dgm:prSet/>
      <dgm:spPr/>
      <dgm:t>
        <a:bodyPr/>
        <a:lstStyle/>
        <a:p>
          <a:endParaRPr lang="en-US"/>
        </a:p>
      </dgm:t>
    </dgm:pt>
    <dgm:pt modelId="{7F3E4604-7AC5-4AB0-B0BF-79A7DACBADC6}" type="sibTrans" cxnId="{5F42D46A-0C11-45E3-9FC4-957CDF3CC04B}">
      <dgm:prSet/>
      <dgm:spPr/>
      <dgm:t>
        <a:bodyPr/>
        <a:lstStyle/>
        <a:p>
          <a:endParaRPr lang="en-US"/>
        </a:p>
      </dgm:t>
    </dgm:pt>
    <dgm:pt modelId="{59E67FBF-F99C-46F7-84A5-801BA061571E}">
      <dgm:prSet phldrT="[Text]"/>
      <dgm:spPr/>
      <dgm:t>
        <a:bodyPr/>
        <a:lstStyle/>
        <a:p>
          <a:r>
            <a:rPr lang="en-US" b="0" dirty="0" smtClean="0"/>
            <a:t>NEI 04-04 Implemented</a:t>
          </a:r>
          <a:r>
            <a:rPr lang="en-US" dirty="0" smtClean="0"/>
            <a:t/>
          </a:r>
          <a:br>
            <a:rPr lang="en-US" dirty="0" smtClean="0"/>
          </a:br>
          <a:endParaRPr lang="en-US" dirty="0"/>
        </a:p>
      </dgm:t>
    </dgm:pt>
    <dgm:pt modelId="{AD265D6B-EB02-4B21-9098-505DE1B8D50F}" type="parTrans" cxnId="{D45B566D-8BEB-4D60-82CE-F80E39D6E2EC}">
      <dgm:prSet/>
      <dgm:spPr/>
      <dgm:t>
        <a:bodyPr/>
        <a:lstStyle/>
        <a:p>
          <a:endParaRPr lang="en-US"/>
        </a:p>
      </dgm:t>
    </dgm:pt>
    <dgm:pt modelId="{FB2AEE17-AEF1-4341-934E-E381D13F176E}" type="sibTrans" cxnId="{D45B566D-8BEB-4D60-82CE-F80E39D6E2EC}">
      <dgm:prSet/>
      <dgm:spPr/>
      <dgm:t>
        <a:bodyPr/>
        <a:lstStyle/>
        <a:p>
          <a:endParaRPr lang="en-US"/>
        </a:p>
      </dgm:t>
    </dgm:pt>
    <dgm:pt modelId="{ABC0FD21-FB29-4D9F-9BC8-94AD7842F4A9}">
      <dgm:prSet/>
      <dgm:spPr/>
      <dgm:t>
        <a:bodyPr/>
        <a:lstStyle/>
        <a:p>
          <a:r>
            <a:rPr lang="en-US" b="1" dirty="0" smtClean="0"/>
            <a:t>NRC Issued</a:t>
          </a:r>
          <a:br>
            <a:rPr lang="en-US" b="1" dirty="0" smtClean="0"/>
          </a:br>
          <a:r>
            <a:rPr lang="en-US" b="1" dirty="0" smtClean="0"/>
            <a:t>10 CFR 73.5</a:t>
          </a:r>
          <a:r>
            <a:rPr lang="en-US" dirty="0" smtClean="0"/>
            <a:t>4</a:t>
          </a:r>
          <a:br>
            <a:rPr lang="en-US" dirty="0" smtClean="0"/>
          </a:br>
          <a:endParaRPr lang="en-US" dirty="0"/>
        </a:p>
      </dgm:t>
    </dgm:pt>
    <dgm:pt modelId="{8B2BE42C-C4A9-4745-9808-EB7745C8A213}" type="parTrans" cxnId="{0295CD19-9B22-496A-B737-1197F16621DF}">
      <dgm:prSet/>
      <dgm:spPr/>
      <dgm:t>
        <a:bodyPr/>
        <a:lstStyle/>
        <a:p>
          <a:endParaRPr lang="en-US"/>
        </a:p>
      </dgm:t>
    </dgm:pt>
    <dgm:pt modelId="{F58397F8-E0E9-452D-8150-687661E55291}" type="sibTrans" cxnId="{0295CD19-9B22-496A-B737-1197F16621DF}">
      <dgm:prSet/>
      <dgm:spPr/>
      <dgm:t>
        <a:bodyPr/>
        <a:lstStyle/>
        <a:p>
          <a:endParaRPr lang="en-US"/>
        </a:p>
      </dgm:t>
    </dgm:pt>
    <dgm:pt modelId="{3B866600-D966-45FD-A3F5-942B0F6C2D6F}">
      <dgm:prSet/>
      <dgm:spPr/>
      <dgm:t>
        <a:bodyPr/>
        <a:lstStyle/>
        <a:p>
          <a:r>
            <a:rPr lang="en-US" b="1" dirty="0" smtClean="0"/>
            <a:t>NRC Endorsed </a:t>
          </a:r>
          <a:br>
            <a:rPr lang="en-US" b="1" dirty="0" smtClean="0"/>
          </a:br>
          <a:r>
            <a:rPr lang="en-US" b="1" dirty="0" smtClean="0"/>
            <a:t>NEI 08-09, Cyber Plan Template</a:t>
          </a:r>
          <a:br>
            <a:rPr lang="en-US" b="1" dirty="0" smtClean="0"/>
          </a:br>
          <a:r>
            <a:rPr lang="en-US" b="1" dirty="0" smtClean="0"/>
            <a:t/>
          </a:r>
          <a:br>
            <a:rPr lang="en-US" b="1" dirty="0" smtClean="0"/>
          </a:br>
          <a:r>
            <a:rPr lang="en-US" b="1" dirty="0" smtClean="0"/>
            <a:t>NRC Issued </a:t>
          </a:r>
          <a:br>
            <a:rPr lang="en-US" b="1" dirty="0" smtClean="0"/>
          </a:br>
          <a:r>
            <a:rPr lang="en-US" b="1" dirty="0" smtClean="0"/>
            <a:t>RG 5.71</a:t>
          </a:r>
          <a:endParaRPr lang="en-US" b="1" dirty="0"/>
        </a:p>
      </dgm:t>
    </dgm:pt>
    <dgm:pt modelId="{5866A7EC-E5C2-4408-92A2-36AA123E0EAD}" type="parTrans" cxnId="{7EFDE288-5162-4681-836E-8F8BC164F0ED}">
      <dgm:prSet/>
      <dgm:spPr/>
      <dgm:t>
        <a:bodyPr/>
        <a:lstStyle/>
        <a:p>
          <a:endParaRPr lang="en-US"/>
        </a:p>
      </dgm:t>
    </dgm:pt>
    <dgm:pt modelId="{19E488AA-A94F-4663-897C-860FD51D56BE}" type="sibTrans" cxnId="{7EFDE288-5162-4681-836E-8F8BC164F0ED}">
      <dgm:prSet/>
      <dgm:spPr/>
      <dgm:t>
        <a:bodyPr/>
        <a:lstStyle/>
        <a:p>
          <a:endParaRPr lang="en-US"/>
        </a:p>
      </dgm:t>
    </dgm:pt>
    <dgm:pt modelId="{28827672-6296-40F2-8C80-4A63BFBCEE62}">
      <dgm:prSet phldrT="[Text]"/>
      <dgm:spPr/>
      <dgm:t>
        <a:bodyPr/>
        <a:lstStyle/>
        <a:p>
          <a:r>
            <a:rPr lang="en-US" b="1" dirty="0" smtClean="0"/>
            <a:t>NRC Endorsed Cyber Plan Implementation Schedule Template</a:t>
          </a:r>
          <a:r>
            <a:rPr lang="en-US" dirty="0" smtClean="0"/>
            <a:t/>
          </a:r>
          <a:br>
            <a:rPr lang="en-US" dirty="0" smtClean="0"/>
          </a:br>
          <a:endParaRPr lang="en-US" dirty="0"/>
        </a:p>
      </dgm:t>
    </dgm:pt>
    <dgm:pt modelId="{621F64D2-E4E0-4049-83E9-744D455A5713}" type="parTrans" cxnId="{F4E882E6-A43C-49AB-A482-D9B1E015ECD0}">
      <dgm:prSet/>
      <dgm:spPr/>
      <dgm:t>
        <a:bodyPr/>
        <a:lstStyle/>
        <a:p>
          <a:endParaRPr lang="en-US"/>
        </a:p>
      </dgm:t>
    </dgm:pt>
    <dgm:pt modelId="{F3D58F94-00FF-469A-8551-A7FFFAD2E801}" type="sibTrans" cxnId="{F4E882E6-A43C-49AB-A482-D9B1E015ECD0}">
      <dgm:prSet/>
      <dgm:spPr/>
      <dgm:t>
        <a:bodyPr/>
        <a:lstStyle/>
        <a:p>
          <a:endParaRPr lang="en-US"/>
        </a:p>
      </dgm:t>
    </dgm:pt>
    <dgm:pt modelId="{60FC6BE3-3147-4B03-B1FB-4B712C88C7A1}">
      <dgm:prSet/>
      <dgm:spPr/>
      <dgm:t>
        <a:bodyPr/>
        <a:lstStyle/>
        <a:p>
          <a:r>
            <a:rPr lang="en-US" dirty="0" smtClean="0"/>
            <a:t>NRC Approved Plans</a:t>
          </a:r>
          <a:br>
            <a:rPr lang="en-US" dirty="0" smtClean="0"/>
          </a:br>
          <a:endParaRPr lang="en-US" dirty="0"/>
        </a:p>
      </dgm:t>
    </dgm:pt>
    <dgm:pt modelId="{57FF0C13-360B-4075-BB55-3D9A5C0AFEE8}" type="parTrans" cxnId="{3650CFC4-583F-4E4D-9240-231FD937DB65}">
      <dgm:prSet/>
      <dgm:spPr/>
      <dgm:t>
        <a:bodyPr/>
        <a:lstStyle/>
        <a:p>
          <a:endParaRPr lang="en-US"/>
        </a:p>
      </dgm:t>
    </dgm:pt>
    <dgm:pt modelId="{BA7CD143-B632-4D70-9020-21EC4C36C132}" type="sibTrans" cxnId="{3650CFC4-583F-4E4D-9240-231FD937DB65}">
      <dgm:prSet/>
      <dgm:spPr/>
      <dgm:t>
        <a:bodyPr/>
        <a:lstStyle/>
        <a:p>
          <a:endParaRPr lang="en-US"/>
        </a:p>
      </dgm:t>
    </dgm:pt>
    <dgm:pt modelId="{D00AC533-5E71-47A8-86B0-D1EDC121D550}">
      <dgm:prSet/>
      <dgm:spPr/>
      <dgm:t>
        <a:bodyPr/>
        <a:lstStyle/>
        <a:p>
          <a:r>
            <a:rPr lang="en-US" b="1" dirty="0" smtClean="0"/>
            <a:t>Milestones 1-7 Implemented</a:t>
          </a:r>
          <a:r>
            <a:rPr lang="en-US" dirty="0" smtClean="0"/>
            <a:t/>
          </a:r>
          <a:br>
            <a:rPr lang="en-US" dirty="0" smtClean="0"/>
          </a:br>
          <a:endParaRPr lang="en-US" dirty="0"/>
        </a:p>
      </dgm:t>
    </dgm:pt>
    <dgm:pt modelId="{43F6C6F5-5714-45EB-B729-2B689BA2D339}" type="parTrans" cxnId="{B277AFD3-DC9E-4917-9FDF-CF2A32E8B5BE}">
      <dgm:prSet/>
      <dgm:spPr/>
      <dgm:t>
        <a:bodyPr/>
        <a:lstStyle/>
        <a:p>
          <a:endParaRPr lang="en-US"/>
        </a:p>
      </dgm:t>
    </dgm:pt>
    <dgm:pt modelId="{724CB778-1595-46D4-994C-9D9A13666145}" type="sibTrans" cxnId="{B277AFD3-DC9E-4917-9FDF-CF2A32E8B5BE}">
      <dgm:prSet/>
      <dgm:spPr/>
      <dgm:t>
        <a:bodyPr/>
        <a:lstStyle/>
        <a:p>
          <a:endParaRPr lang="en-US"/>
        </a:p>
      </dgm:t>
    </dgm:pt>
    <dgm:pt modelId="{B5152E90-3660-4C02-8BC3-ACEA4D2E51ED}">
      <dgm:prSet/>
      <dgm:spPr/>
      <dgm:t>
        <a:bodyPr/>
        <a:lstStyle/>
        <a:p>
          <a:r>
            <a:rPr lang="en-US" b="0" dirty="0" smtClean="0"/>
            <a:t>NRC Inspections Began</a:t>
          </a:r>
          <a:r>
            <a:rPr lang="en-US" dirty="0" smtClean="0"/>
            <a:t/>
          </a:r>
          <a:br>
            <a:rPr lang="en-US" dirty="0" smtClean="0"/>
          </a:br>
          <a:endParaRPr lang="en-US" dirty="0"/>
        </a:p>
      </dgm:t>
    </dgm:pt>
    <dgm:pt modelId="{7DBC0ED2-9F6E-48CC-A3AB-719230B99618}" type="parTrans" cxnId="{F9E4799D-2426-449D-A37E-EA60125F7476}">
      <dgm:prSet/>
      <dgm:spPr/>
      <dgm:t>
        <a:bodyPr/>
        <a:lstStyle/>
        <a:p>
          <a:endParaRPr lang="en-US"/>
        </a:p>
      </dgm:t>
    </dgm:pt>
    <dgm:pt modelId="{25789900-1BBD-4DDE-BDE9-B813689B5115}" type="sibTrans" cxnId="{F9E4799D-2426-449D-A37E-EA60125F7476}">
      <dgm:prSet/>
      <dgm:spPr/>
      <dgm:t>
        <a:bodyPr/>
        <a:lstStyle/>
        <a:p>
          <a:endParaRPr lang="en-US"/>
        </a:p>
      </dgm:t>
    </dgm:pt>
    <dgm:pt modelId="{CD3D1FC4-7EE2-44D0-9206-545AE97F224F}">
      <dgm:prSet/>
      <dgm:spPr/>
      <dgm:t>
        <a:bodyPr/>
        <a:lstStyle/>
        <a:p>
          <a:r>
            <a:rPr lang="en-US" dirty="0" smtClean="0"/>
            <a:t>Presidential Executive Order and Policy Directive 21</a:t>
          </a:r>
          <a:endParaRPr lang="en-US" dirty="0"/>
        </a:p>
      </dgm:t>
    </dgm:pt>
    <dgm:pt modelId="{5DD9EDAF-825D-4E0D-99FA-40A4148090D7}" type="parTrans" cxnId="{21EF9424-5887-4213-B725-81B257FFDB30}">
      <dgm:prSet/>
      <dgm:spPr/>
      <dgm:t>
        <a:bodyPr/>
        <a:lstStyle/>
        <a:p>
          <a:endParaRPr lang="en-US"/>
        </a:p>
      </dgm:t>
    </dgm:pt>
    <dgm:pt modelId="{A0493964-6484-4D7E-A21E-AEA14DAE883C}" type="sibTrans" cxnId="{21EF9424-5887-4213-B725-81B257FFDB30}">
      <dgm:prSet/>
      <dgm:spPr/>
      <dgm:t>
        <a:bodyPr/>
        <a:lstStyle/>
        <a:p>
          <a:endParaRPr lang="en-US"/>
        </a:p>
      </dgm:t>
    </dgm:pt>
    <dgm:pt modelId="{948288DC-F1B3-4FFA-BCF1-0C693C6A74DA}">
      <dgm:prSet phldrT="[Text]"/>
      <dgm:spPr/>
      <dgm:t>
        <a:bodyPr/>
        <a:lstStyle/>
        <a:p>
          <a:r>
            <a:rPr lang="en-US" b="1" dirty="0" smtClean="0"/>
            <a:t>Full Program Implementation</a:t>
          </a:r>
          <a:endParaRPr lang="en-US" b="1" dirty="0"/>
        </a:p>
      </dgm:t>
    </dgm:pt>
    <dgm:pt modelId="{1074D6B9-679B-48C7-93DF-588E3EA109F5}" type="parTrans" cxnId="{1D4A01AF-ACD3-47AE-812A-122AD72A7C27}">
      <dgm:prSet/>
      <dgm:spPr/>
      <dgm:t>
        <a:bodyPr/>
        <a:lstStyle/>
        <a:p>
          <a:endParaRPr lang="en-US"/>
        </a:p>
      </dgm:t>
    </dgm:pt>
    <dgm:pt modelId="{57944D4E-B7A9-47BD-B616-E7106FF44778}" type="sibTrans" cxnId="{1D4A01AF-ACD3-47AE-812A-122AD72A7C27}">
      <dgm:prSet/>
      <dgm:spPr/>
      <dgm:t>
        <a:bodyPr/>
        <a:lstStyle/>
        <a:p>
          <a:endParaRPr lang="en-US"/>
        </a:p>
      </dgm:t>
    </dgm:pt>
    <dgm:pt modelId="{EBCEC26B-C820-4CBE-94EE-991A8630B68B}" type="pres">
      <dgm:prSet presAssocID="{BCE85FBC-5730-47A1-9046-D1ACFB43C9E8}" presName="Name0" presStyleCnt="0">
        <dgm:presLayoutVars>
          <dgm:dir/>
          <dgm:animLvl val="lvl"/>
          <dgm:resizeHandles val="exact"/>
        </dgm:presLayoutVars>
      </dgm:prSet>
      <dgm:spPr/>
    </dgm:pt>
    <dgm:pt modelId="{A463134F-1AD8-49A5-8B03-934D60820509}" type="pres">
      <dgm:prSet presAssocID="{0B02AB43-B8FE-49F1-99A5-E3B9DF113DEB}" presName="composite" presStyleCnt="0"/>
      <dgm:spPr/>
    </dgm:pt>
    <dgm:pt modelId="{F0C41E4C-D76C-46EB-9E25-DCCEA05045CF}" type="pres">
      <dgm:prSet presAssocID="{0B02AB43-B8FE-49F1-99A5-E3B9DF113DEB}" presName="parTx" presStyleLbl="node1" presStyleIdx="0" presStyleCnt="5">
        <dgm:presLayoutVars>
          <dgm:chMax val="0"/>
          <dgm:chPref val="0"/>
          <dgm:bulletEnabled val="1"/>
        </dgm:presLayoutVars>
      </dgm:prSet>
      <dgm:spPr/>
      <dgm:t>
        <a:bodyPr/>
        <a:lstStyle/>
        <a:p>
          <a:endParaRPr lang="en-US"/>
        </a:p>
      </dgm:t>
    </dgm:pt>
    <dgm:pt modelId="{4C83D5DE-D280-44C2-85B8-B50464525C91}" type="pres">
      <dgm:prSet presAssocID="{0B02AB43-B8FE-49F1-99A5-E3B9DF113DEB}" presName="desTx" presStyleLbl="revTx" presStyleIdx="0" presStyleCnt="5">
        <dgm:presLayoutVars>
          <dgm:bulletEnabled val="1"/>
        </dgm:presLayoutVars>
      </dgm:prSet>
      <dgm:spPr/>
      <dgm:t>
        <a:bodyPr/>
        <a:lstStyle/>
        <a:p>
          <a:endParaRPr lang="en-US"/>
        </a:p>
      </dgm:t>
    </dgm:pt>
    <dgm:pt modelId="{780A5480-9B3E-4823-8517-B3E1C4898633}" type="pres">
      <dgm:prSet presAssocID="{4D3F7A15-192B-4803-9DBA-36EEF423F2A1}" presName="space" presStyleCnt="0"/>
      <dgm:spPr/>
    </dgm:pt>
    <dgm:pt modelId="{6836452E-E354-42F3-8BB2-6FEC2B0F727B}" type="pres">
      <dgm:prSet presAssocID="{4DDB2F0B-5930-4678-B8F9-94E3343FD863}" presName="composite" presStyleCnt="0"/>
      <dgm:spPr/>
    </dgm:pt>
    <dgm:pt modelId="{3DB6F1C5-4B2E-4E82-86A4-4174C56850D3}" type="pres">
      <dgm:prSet presAssocID="{4DDB2F0B-5930-4678-B8F9-94E3343FD863}" presName="parTx" presStyleLbl="node1" presStyleIdx="1" presStyleCnt="5">
        <dgm:presLayoutVars>
          <dgm:chMax val="0"/>
          <dgm:chPref val="0"/>
          <dgm:bulletEnabled val="1"/>
        </dgm:presLayoutVars>
      </dgm:prSet>
      <dgm:spPr/>
      <dgm:t>
        <a:bodyPr/>
        <a:lstStyle/>
        <a:p>
          <a:endParaRPr lang="en-US"/>
        </a:p>
      </dgm:t>
    </dgm:pt>
    <dgm:pt modelId="{4BFE32A8-051E-491C-B263-0C9321231905}" type="pres">
      <dgm:prSet presAssocID="{4DDB2F0B-5930-4678-B8F9-94E3343FD863}" presName="desTx" presStyleLbl="revTx" presStyleIdx="1" presStyleCnt="5">
        <dgm:presLayoutVars>
          <dgm:bulletEnabled val="1"/>
        </dgm:presLayoutVars>
      </dgm:prSet>
      <dgm:spPr/>
      <dgm:t>
        <a:bodyPr/>
        <a:lstStyle/>
        <a:p>
          <a:endParaRPr lang="en-US"/>
        </a:p>
      </dgm:t>
    </dgm:pt>
    <dgm:pt modelId="{E0DF96AA-2044-4188-997B-71CE748F41E7}" type="pres">
      <dgm:prSet presAssocID="{DAD24F2F-3042-4A48-BB85-96031279F7B3}" presName="space" presStyleCnt="0"/>
      <dgm:spPr/>
    </dgm:pt>
    <dgm:pt modelId="{4456C982-ECB1-40D5-9E9E-0A80C5D25BCF}" type="pres">
      <dgm:prSet presAssocID="{FB53BEB3-05B6-43F8-92E7-2F78B81F1949}" presName="composite" presStyleCnt="0"/>
      <dgm:spPr/>
    </dgm:pt>
    <dgm:pt modelId="{51252284-846F-44CE-B2C7-14776D91F45E}" type="pres">
      <dgm:prSet presAssocID="{FB53BEB3-05B6-43F8-92E7-2F78B81F1949}" presName="parTx" presStyleLbl="node1" presStyleIdx="2" presStyleCnt="5">
        <dgm:presLayoutVars>
          <dgm:chMax val="0"/>
          <dgm:chPref val="0"/>
          <dgm:bulletEnabled val="1"/>
        </dgm:presLayoutVars>
      </dgm:prSet>
      <dgm:spPr/>
      <dgm:t>
        <a:bodyPr/>
        <a:lstStyle/>
        <a:p>
          <a:endParaRPr lang="en-US"/>
        </a:p>
      </dgm:t>
    </dgm:pt>
    <dgm:pt modelId="{538B48F8-8B73-4B04-A263-18EE767E0B27}" type="pres">
      <dgm:prSet presAssocID="{FB53BEB3-05B6-43F8-92E7-2F78B81F1949}" presName="desTx" presStyleLbl="revTx" presStyleIdx="2" presStyleCnt="5">
        <dgm:presLayoutVars>
          <dgm:bulletEnabled val="1"/>
        </dgm:presLayoutVars>
      </dgm:prSet>
      <dgm:spPr/>
      <dgm:t>
        <a:bodyPr/>
        <a:lstStyle/>
        <a:p>
          <a:endParaRPr lang="en-US"/>
        </a:p>
      </dgm:t>
    </dgm:pt>
    <dgm:pt modelId="{69220152-7471-423D-B404-E3870A6D399E}" type="pres">
      <dgm:prSet presAssocID="{8786A060-BCBA-4C42-B236-641622D7B667}" presName="space" presStyleCnt="0"/>
      <dgm:spPr/>
    </dgm:pt>
    <dgm:pt modelId="{DF5792A5-13CB-4EA9-8A62-65006A09407A}" type="pres">
      <dgm:prSet presAssocID="{EE58E96E-5BBD-4312-8565-0CB105571A53}" presName="composite" presStyleCnt="0"/>
      <dgm:spPr/>
    </dgm:pt>
    <dgm:pt modelId="{E40F4CBB-0F7C-46C3-AF56-C0E70887978E}" type="pres">
      <dgm:prSet presAssocID="{EE58E96E-5BBD-4312-8565-0CB105571A53}" presName="parTx" presStyleLbl="node1" presStyleIdx="3" presStyleCnt="5">
        <dgm:presLayoutVars>
          <dgm:chMax val="0"/>
          <dgm:chPref val="0"/>
          <dgm:bulletEnabled val="1"/>
        </dgm:presLayoutVars>
      </dgm:prSet>
      <dgm:spPr/>
      <dgm:t>
        <a:bodyPr/>
        <a:lstStyle/>
        <a:p>
          <a:endParaRPr lang="en-US"/>
        </a:p>
      </dgm:t>
    </dgm:pt>
    <dgm:pt modelId="{17DAD696-9F6E-4F45-BBF9-A780192FF5A9}" type="pres">
      <dgm:prSet presAssocID="{EE58E96E-5BBD-4312-8565-0CB105571A53}" presName="desTx" presStyleLbl="revTx" presStyleIdx="3" presStyleCnt="5">
        <dgm:presLayoutVars>
          <dgm:bulletEnabled val="1"/>
        </dgm:presLayoutVars>
      </dgm:prSet>
      <dgm:spPr/>
      <dgm:t>
        <a:bodyPr/>
        <a:lstStyle/>
        <a:p>
          <a:endParaRPr lang="en-US"/>
        </a:p>
      </dgm:t>
    </dgm:pt>
    <dgm:pt modelId="{FC79B980-5538-43AD-93F3-EEB8DA8C7268}" type="pres">
      <dgm:prSet presAssocID="{DE6E137A-5AE6-45DB-931C-BFCE96275BAD}" presName="space" presStyleCnt="0"/>
      <dgm:spPr/>
    </dgm:pt>
    <dgm:pt modelId="{74ECBAD3-9655-42CE-A6E3-98C891503831}" type="pres">
      <dgm:prSet presAssocID="{E79E1CE7-6E46-4BEE-8E50-1C4FEB114769}" presName="composite" presStyleCnt="0"/>
      <dgm:spPr/>
    </dgm:pt>
    <dgm:pt modelId="{520A2E0E-BA6B-4C4C-9C8B-B07C988803A3}" type="pres">
      <dgm:prSet presAssocID="{E79E1CE7-6E46-4BEE-8E50-1C4FEB114769}" presName="parTx" presStyleLbl="node1" presStyleIdx="4" presStyleCnt="5">
        <dgm:presLayoutVars>
          <dgm:chMax val="0"/>
          <dgm:chPref val="0"/>
          <dgm:bulletEnabled val="1"/>
        </dgm:presLayoutVars>
      </dgm:prSet>
      <dgm:spPr/>
      <dgm:t>
        <a:bodyPr/>
        <a:lstStyle/>
        <a:p>
          <a:endParaRPr lang="en-US"/>
        </a:p>
      </dgm:t>
    </dgm:pt>
    <dgm:pt modelId="{156BC60C-1935-41BB-AF5F-306E592751EE}" type="pres">
      <dgm:prSet presAssocID="{E79E1CE7-6E46-4BEE-8E50-1C4FEB114769}" presName="desTx" presStyleLbl="revTx" presStyleIdx="4" presStyleCnt="5">
        <dgm:presLayoutVars>
          <dgm:bulletEnabled val="1"/>
        </dgm:presLayoutVars>
      </dgm:prSet>
      <dgm:spPr/>
      <dgm:t>
        <a:bodyPr/>
        <a:lstStyle/>
        <a:p>
          <a:endParaRPr lang="en-US"/>
        </a:p>
      </dgm:t>
    </dgm:pt>
  </dgm:ptLst>
  <dgm:cxnLst>
    <dgm:cxn modelId="{4252CB91-15DB-4EE7-9B66-D29D1A87C40F}" type="presOf" srcId="{BF78A54B-0B85-4D71-9E15-B71B2DA66A77}" destId="{4BFE32A8-051E-491C-B263-0C9321231905}" srcOrd="0" destOrd="0" presId="urn:microsoft.com/office/officeart/2005/8/layout/chevron1"/>
    <dgm:cxn modelId="{3601FA1C-B100-4564-9102-3D71D73F8196}" type="presOf" srcId="{AA6862A5-2CC3-4351-AAD3-0840809990E3}" destId="{4BFE32A8-051E-491C-B263-0C9321231905}" srcOrd="0" destOrd="1" presId="urn:microsoft.com/office/officeart/2005/8/layout/chevron1"/>
    <dgm:cxn modelId="{D11F028D-06DE-4494-8049-77F39ABC64E9}" type="presOf" srcId="{E79E1CE7-6E46-4BEE-8E50-1C4FEB114769}" destId="{520A2E0E-BA6B-4C4C-9C8B-B07C988803A3}" srcOrd="0" destOrd="0" presId="urn:microsoft.com/office/officeart/2005/8/layout/chevron1"/>
    <dgm:cxn modelId="{21EF9424-5887-4213-B725-81B257FFDB30}" srcId="{EE58E96E-5BBD-4312-8565-0CB105571A53}" destId="{CD3D1FC4-7EE2-44D0-9206-545AE97F224F}" srcOrd="4" destOrd="0" parTransId="{5DD9EDAF-825D-4E0D-99FA-40A4148090D7}" sibTransId="{A0493964-6484-4D7E-A21E-AEA14DAE883C}"/>
    <dgm:cxn modelId="{885ECF1F-5BE8-4936-94DE-DCF420B8AF89}" type="presOf" srcId="{FB53BEB3-05B6-43F8-92E7-2F78B81F1949}" destId="{51252284-846F-44CE-B2C7-14776D91F45E}" srcOrd="0" destOrd="0" presId="urn:microsoft.com/office/officeart/2005/8/layout/chevron1"/>
    <dgm:cxn modelId="{83E35F49-70CC-48C5-9864-531D4934EE88}" srcId="{0B02AB43-B8FE-49F1-99A5-E3B9DF113DEB}" destId="{E07D73ED-22A1-4962-BB1A-13DFE1EAF58A}" srcOrd="3" destOrd="0" parTransId="{37675163-EC38-4FE4-AE69-2E24504D4D14}" sibTransId="{70093935-EF98-46DC-9DA5-99CDC374E856}"/>
    <dgm:cxn modelId="{F9E4799D-2426-449D-A37E-EA60125F7476}" srcId="{EE58E96E-5BBD-4312-8565-0CB105571A53}" destId="{B5152E90-3660-4C02-8BC3-ACEA4D2E51ED}" srcOrd="3" destOrd="0" parTransId="{7DBC0ED2-9F6E-48CC-A3AB-719230B99618}" sibTransId="{25789900-1BBD-4DDE-BDE9-B813689B5115}"/>
    <dgm:cxn modelId="{3650CFC4-583F-4E4D-9240-231FD937DB65}" srcId="{EE58E96E-5BBD-4312-8565-0CB105571A53}" destId="{60FC6BE3-3147-4B03-B1FB-4B712C88C7A1}" srcOrd="1" destOrd="0" parTransId="{57FF0C13-360B-4075-BB55-3D9A5C0AFEE8}" sibTransId="{BA7CD143-B632-4D70-9020-21EC4C36C132}"/>
    <dgm:cxn modelId="{D45B566D-8BEB-4D60-82CE-F80E39D6E2EC}" srcId="{FB53BEB3-05B6-43F8-92E7-2F78B81F1949}" destId="{59E67FBF-F99C-46F7-84A5-801BA061571E}" srcOrd="0" destOrd="0" parTransId="{AD265D6B-EB02-4B21-9098-505DE1B8D50F}" sibTransId="{FB2AEE17-AEF1-4341-934E-E381D13F176E}"/>
    <dgm:cxn modelId="{EA19DE48-288D-450D-A0F5-200C5F86E97F}" srcId="{0B02AB43-B8FE-49F1-99A5-E3B9DF113DEB}" destId="{F981197E-1784-415C-822B-E0A4340C00FD}" srcOrd="0" destOrd="0" parTransId="{58240F16-68E0-4727-B1EC-19E8A475CF79}" sibTransId="{C0E5EC28-50EA-451D-AC89-1FC72D1D16E4}"/>
    <dgm:cxn modelId="{8E525615-FCFF-4121-987A-82253DA2A2FE}" type="presOf" srcId="{BCE85FBC-5730-47A1-9046-D1ACFB43C9E8}" destId="{EBCEC26B-C820-4CBE-94EE-991A8630B68B}" srcOrd="0" destOrd="0" presId="urn:microsoft.com/office/officeart/2005/8/layout/chevron1"/>
    <dgm:cxn modelId="{E59E24E5-D565-4DFE-BB53-900C67BB866B}" srcId="{4DDB2F0B-5930-4678-B8F9-94E3343FD863}" destId="{580ECA12-8C90-4A71-955B-177AB538F775}" srcOrd="3" destOrd="0" parTransId="{1C661D97-E8D6-41D0-B609-AE0B373F410D}" sibTransId="{294DAEBA-5336-46DA-B312-79067221364B}"/>
    <dgm:cxn modelId="{3988D7F8-98C3-4466-8208-443CD09F0EFA}" srcId="{4DDB2F0B-5930-4678-B8F9-94E3343FD863}" destId="{F9A0F113-BC10-4690-BA77-D662945A9677}" srcOrd="2" destOrd="0" parTransId="{7F0B883A-FF8E-4327-ACA3-0A11685AD337}" sibTransId="{CBC56F1B-9D98-4786-9A60-251BEAD1F798}"/>
    <dgm:cxn modelId="{0D684C38-0EAA-4F44-896D-414F76A3CE4E}" srcId="{0B02AB43-B8FE-49F1-99A5-E3B9DF113DEB}" destId="{8855B9E7-4DC1-456B-9288-C776D4A99504}" srcOrd="2" destOrd="0" parTransId="{BDE69F2A-A6DD-4FCE-8557-D3EF265A6ECD}" sibTransId="{E46E45A5-460C-4378-8914-BF250EDDAB93}"/>
    <dgm:cxn modelId="{F4E882E6-A43C-49AB-A482-D9B1E015ECD0}" srcId="{EE58E96E-5BBD-4312-8565-0CB105571A53}" destId="{28827672-6296-40F2-8C80-4A63BFBCEE62}" srcOrd="0" destOrd="0" parTransId="{621F64D2-E4E0-4049-83E9-744D455A5713}" sibTransId="{F3D58F94-00FF-469A-8551-A7FFFAD2E801}"/>
    <dgm:cxn modelId="{0083F095-B9E8-461C-BF1D-9CCF63820156}" type="presOf" srcId="{F981197E-1784-415C-822B-E0A4340C00FD}" destId="{4C83D5DE-D280-44C2-85B8-B50464525C91}" srcOrd="0" destOrd="0" presId="urn:microsoft.com/office/officeart/2005/8/layout/chevron1"/>
    <dgm:cxn modelId="{A1E280D4-C206-42BD-8A97-118D3BFDB17E}" type="presOf" srcId="{EE58E96E-5BBD-4312-8565-0CB105571A53}" destId="{E40F4CBB-0F7C-46C3-AF56-C0E70887978E}" srcOrd="0" destOrd="0" presId="urn:microsoft.com/office/officeart/2005/8/layout/chevron1"/>
    <dgm:cxn modelId="{91948B10-5075-4544-BE08-52A115148A19}" type="presOf" srcId="{E07D73ED-22A1-4962-BB1A-13DFE1EAF58A}" destId="{4C83D5DE-D280-44C2-85B8-B50464525C91}" srcOrd="0" destOrd="3" presId="urn:microsoft.com/office/officeart/2005/8/layout/chevron1"/>
    <dgm:cxn modelId="{85488F9E-CF1D-4BC2-ADFC-085BEE852BBD}" type="presOf" srcId="{8855B9E7-4DC1-456B-9288-C776D4A99504}" destId="{4C83D5DE-D280-44C2-85B8-B50464525C91}" srcOrd="0" destOrd="2" presId="urn:microsoft.com/office/officeart/2005/8/layout/chevron1"/>
    <dgm:cxn modelId="{B7322082-5C7A-4DEC-B26D-10F7CB9EC625}" type="presOf" srcId="{0B0BA7AA-1A7C-4092-AFDC-1B5C3388C187}" destId="{4BFE32A8-051E-491C-B263-0C9321231905}" srcOrd="0" destOrd="5" presId="urn:microsoft.com/office/officeart/2005/8/layout/chevron1"/>
    <dgm:cxn modelId="{5F42D46A-0C11-45E3-9FC4-957CDF3CC04B}" srcId="{4DDB2F0B-5930-4678-B8F9-94E3343FD863}" destId="{0B0BA7AA-1A7C-4092-AFDC-1B5C3388C187}" srcOrd="5" destOrd="0" parTransId="{EAF278C4-5BB1-401B-B35D-A0161505FD04}" sibTransId="{7F3E4604-7AC5-4AB0-B0BF-79A7DACBADC6}"/>
    <dgm:cxn modelId="{FAB4BA72-41E9-4B18-9BB6-57D803C33889}" type="presOf" srcId="{59E67FBF-F99C-46F7-84A5-801BA061571E}" destId="{538B48F8-8B73-4B04-A263-18EE767E0B27}" srcOrd="0" destOrd="0" presId="urn:microsoft.com/office/officeart/2005/8/layout/chevron1"/>
    <dgm:cxn modelId="{F737A0F5-8408-4E2F-B26D-8CF84CD41E14}" type="presOf" srcId="{1366185E-039F-4880-AF56-2054B14FD7E6}" destId="{4C83D5DE-D280-44C2-85B8-B50464525C91}" srcOrd="0" destOrd="4" presId="urn:microsoft.com/office/officeart/2005/8/layout/chevron1"/>
    <dgm:cxn modelId="{9EF3EC4B-20C8-4B3A-938A-6A4286BF1050}" type="presOf" srcId="{3B866600-D966-45FD-A3F5-942B0F6C2D6F}" destId="{538B48F8-8B73-4B04-A263-18EE767E0B27}" srcOrd="0" destOrd="2" presId="urn:microsoft.com/office/officeart/2005/8/layout/chevron1"/>
    <dgm:cxn modelId="{C28DD3FA-1601-487B-8C41-D94E9B803C40}" srcId="{BCE85FBC-5730-47A1-9046-D1ACFB43C9E8}" destId="{EE58E96E-5BBD-4312-8565-0CB105571A53}" srcOrd="3" destOrd="0" parTransId="{7155961F-CD3D-425B-8658-05254E235B4B}" sibTransId="{DE6E137A-5AE6-45DB-931C-BFCE96275BAD}"/>
    <dgm:cxn modelId="{515D0CF2-FC0F-4FEF-A74C-1758D476AE22}" srcId="{BCE85FBC-5730-47A1-9046-D1ACFB43C9E8}" destId="{FB53BEB3-05B6-43F8-92E7-2F78B81F1949}" srcOrd="2" destOrd="0" parTransId="{D5F9F4F9-3E10-45BE-B602-FD551F21FD5B}" sibTransId="{8786A060-BCBA-4C42-B236-641622D7B667}"/>
    <dgm:cxn modelId="{48FB1835-7C37-4CEF-85D0-D6F068B3824E}" type="presOf" srcId="{948288DC-F1B3-4FFA-BCF1-0C693C6A74DA}" destId="{156BC60C-1935-41BB-AF5F-306E592751EE}" srcOrd="0" destOrd="0" presId="urn:microsoft.com/office/officeart/2005/8/layout/chevron1"/>
    <dgm:cxn modelId="{08E04876-2A8B-4F49-BAB8-58FDF294F925}" srcId="{0B02AB43-B8FE-49F1-99A5-E3B9DF113DEB}" destId="{1366185E-039F-4880-AF56-2054B14FD7E6}" srcOrd="4" destOrd="0" parTransId="{BEFCBF0C-39CD-407C-BDD3-381500C526C4}" sibTransId="{00C60461-BA8D-47A5-9A7E-8900A53CB919}"/>
    <dgm:cxn modelId="{B3500573-FBE3-4BF5-BD87-7D7608F64AD6}" type="presOf" srcId="{4DDB2F0B-5930-4678-B8F9-94E3343FD863}" destId="{3DB6F1C5-4B2E-4E82-86A4-4174C56850D3}" srcOrd="0" destOrd="0" presId="urn:microsoft.com/office/officeart/2005/8/layout/chevron1"/>
    <dgm:cxn modelId="{64CFD515-70B9-46F6-BE0A-56A0517C3C47}" type="presOf" srcId="{D00AC533-5E71-47A8-86B0-D1EDC121D550}" destId="{17DAD696-9F6E-4F45-BBF9-A780192FF5A9}" srcOrd="0" destOrd="2" presId="urn:microsoft.com/office/officeart/2005/8/layout/chevron1"/>
    <dgm:cxn modelId="{C36CB62F-7E34-4A76-B13B-BB712F13A9AA}" srcId="{0B02AB43-B8FE-49F1-99A5-E3B9DF113DEB}" destId="{AF2CF580-BE54-4071-919A-09E7A30F69FD}" srcOrd="1" destOrd="0" parTransId="{6AFEFF01-92B6-495A-BADB-F8B689BA01FD}" sibTransId="{F831A693-E182-4D81-A677-0BD8805666B6}"/>
    <dgm:cxn modelId="{196B7DF2-5518-4420-ADEE-18D976FCE330}" type="presOf" srcId="{CD3D1FC4-7EE2-44D0-9206-545AE97F224F}" destId="{17DAD696-9F6E-4F45-BBF9-A780192FF5A9}" srcOrd="0" destOrd="4" presId="urn:microsoft.com/office/officeart/2005/8/layout/chevron1"/>
    <dgm:cxn modelId="{62E46EF9-7E45-4252-86B4-B079E5CAB65F}" srcId="{BCE85FBC-5730-47A1-9046-D1ACFB43C9E8}" destId="{4DDB2F0B-5930-4678-B8F9-94E3343FD863}" srcOrd="1" destOrd="0" parTransId="{1AD1D997-0E22-4FF4-A55B-12ADC9151C12}" sibTransId="{DAD24F2F-3042-4A48-BB85-96031279F7B3}"/>
    <dgm:cxn modelId="{8CF7A6C6-92A0-42DF-8C77-73D2AD7577AB}" srcId="{BCE85FBC-5730-47A1-9046-D1ACFB43C9E8}" destId="{E79E1CE7-6E46-4BEE-8E50-1C4FEB114769}" srcOrd="4" destOrd="0" parTransId="{9F96671C-3869-414B-A239-97089BE501D9}" sibTransId="{4944A17A-EE41-426B-88EA-4510BE69B3F0}"/>
    <dgm:cxn modelId="{B2384363-2323-4DE1-A95E-D4D1E834163F}" type="presOf" srcId="{ABC0FD21-FB29-4D9F-9BC8-94AD7842F4A9}" destId="{538B48F8-8B73-4B04-A263-18EE767E0B27}" srcOrd="0" destOrd="1" presId="urn:microsoft.com/office/officeart/2005/8/layout/chevron1"/>
    <dgm:cxn modelId="{EFA32184-A780-4C77-BCB1-436025BABB5D}" srcId="{4DDB2F0B-5930-4678-B8F9-94E3343FD863}" destId="{D8F44B55-228F-48E8-9F40-3FD67D49A8EC}" srcOrd="4" destOrd="0" parTransId="{1B0DAF97-0005-431A-B0CC-1CD0C0A95DF0}" sibTransId="{FE8E0176-6AB9-49FC-803E-127BE9CDABAA}"/>
    <dgm:cxn modelId="{B277AFD3-DC9E-4917-9FDF-CF2A32E8B5BE}" srcId="{EE58E96E-5BBD-4312-8565-0CB105571A53}" destId="{D00AC533-5E71-47A8-86B0-D1EDC121D550}" srcOrd="2" destOrd="0" parTransId="{43F6C6F5-5714-45EB-B729-2B689BA2D339}" sibTransId="{724CB778-1595-46D4-994C-9D9A13666145}"/>
    <dgm:cxn modelId="{AEE422D8-1D18-4C9A-BCD7-A74939DDCB4D}" type="presOf" srcId="{AF2CF580-BE54-4071-919A-09E7A30F69FD}" destId="{4C83D5DE-D280-44C2-85B8-B50464525C91}" srcOrd="0" destOrd="1" presId="urn:microsoft.com/office/officeart/2005/8/layout/chevron1"/>
    <dgm:cxn modelId="{7EFDE288-5162-4681-836E-8F8BC164F0ED}" srcId="{FB53BEB3-05B6-43F8-92E7-2F78B81F1949}" destId="{3B866600-D966-45FD-A3F5-942B0F6C2D6F}" srcOrd="2" destOrd="0" parTransId="{5866A7EC-E5C2-4408-92A2-36AA123E0EAD}" sibTransId="{19E488AA-A94F-4663-897C-860FD51D56BE}"/>
    <dgm:cxn modelId="{111CAF9D-5C9F-44D4-9B66-01F2DA58ADBA}" type="presOf" srcId="{F9A0F113-BC10-4690-BA77-D662945A9677}" destId="{4BFE32A8-051E-491C-B263-0C9321231905}" srcOrd="0" destOrd="2" presId="urn:microsoft.com/office/officeart/2005/8/layout/chevron1"/>
    <dgm:cxn modelId="{56821A05-6023-40BB-B5AD-2E619F41AB34}" type="presOf" srcId="{580ECA12-8C90-4A71-955B-177AB538F775}" destId="{4BFE32A8-051E-491C-B263-0C9321231905}" srcOrd="0" destOrd="3" presId="urn:microsoft.com/office/officeart/2005/8/layout/chevron1"/>
    <dgm:cxn modelId="{25E2055B-2DF1-44E1-A8BC-4644AAA937AD}" type="presOf" srcId="{D8F44B55-228F-48E8-9F40-3FD67D49A8EC}" destId="{4BFE32A8-051E-491C-B263-0C9321231905}" srcOrd="0" destOrd="4" presId="urn:microsoft.com/office/officeart/2005/8/layout/chevron1"/>
    <dgm:cxn modelId="{FB8EA41D-0A6F-4716-A4FC-9C61E007A006}" srcId="{4DDB2F0B-5930-4678-B8F9-94E3343FD863}" destId="{AA6862A5-2CC3-4351-AAD3-0840809990E3}" srcOrd="1" destOrd="0" parTransId="{D42C402A-7F11-463C-BEF3-A0EAFB3329BA}" sibTransId="{B7DD78C8-461F-47AD-AE39-231CADF7154C}"/>
    <dgm:cxn modelId="{34D742E3-0784-447A-B9E5-90716D80BCC2}" type="presOf" srcId="{60FC6BE3-3147-4B03-B1FB-4B712C88C7A1}" destId="{17DAD696-9F6E-4F45-BBF9-A780192FF5A9}" srcOrd="0" destOrd="1" presId="urn:microsoft.com/office/officeart/2005/8/layout/chevron1"/>
    <dgm:cxn modelId="{B04C92F4-7264-4A94-9C94-DB8853F09B04}" type="presOf" srcId="{28827672-6296-40F2-8C80-4A63BFBCEE62}" destId="{17DAD696-9F6E-4F45-BBF9-A780192FF5A9}" srcOrd="0" destOrd="0" presId="urn:microsoft.com/office/officeart/2005/8/layout/chevron1"/>
    <dgm:cxn modelId="{1D4A01AF-ACD3-47AE-812A-122AD72A7C27}" srcId="{E79E1CE7-6E46-4BEE-8E50-1C4FEB114769}" destId="{948288DC-F1B3-4FFA-BCF1-0C693C6A74DA}" srcOrd="0" destOrd="0" parTransId="{1074D6B9-679B-48C7-93DF-588E3EA109F5}" sibTransId="{57944D4E-B7A9-47BD-B616-E7106FF44778}"/>
    <dgm:cxn modelId="{0295CD19-9B22-496A-B737-1197F16621DF}" srcId="{FB53BEB3-05B6-43F8-92E7-2F78B81F1949}" destId="{ABC0FD21-FB29-4D9F-9BC8-94AD7842F4A9}" srcOrd="1" destOrd="0" parTransId="{8B2BE42C-C4A9-4745-9808-EB7745C8A213}" sibTransId="{F58397F8-E0E9-452D-8150-687661E55291}"/>
    <dgm:cxn modelId="{D5CF461E-1BD5-4AD1-8F7B-F05051BA4CBE}" type="presOf" srcId="{B5152E90-3660-4C02-8BC3-ACEA4D2E51ED}" destId="{17DAD696-9F6E-4F45-BBF9-A780192FF5A9}" srcOrd="0" destOrd="3" presId="urn:microsoft.com/office/officeart/2005/8/layout/chevron1"/>
    <dgm:cxn modelId="{781D6058-518B-44FC-9517-8ACB6226D805}" type="presOf" srcId="{0B02AB43-B8FE-49F1-99A5-E3B9DF113DEB}" destId="{F0C41E4C-D76C-46EB-9E25-DCCEA05045CF}" srcOrd="0" destOrd="0" presId="urn:microsoft.com/office/officeart/2005/8/layout/chevron1"/>
    <dgm:cxn modelId="{D17028CB-9FA2-443A-A080-BCFA93CA8738}" srcId="{BCE85FBC-5730-47A1-9046-D1ACFB43C9E8}" destId="{0B02AB43-B8FE-49F1-99A5-E3B9DF113DEB}" srcOrd="0" destOrd="0" parTransId="{C1F3CB41-E5B2-4F76-B911-3B01FC8C769F}" sibTransId="{4D3F7A15-192B-4803-9DBA-36EEF423F2A1}"/>
    <dgm:cxn modelId="{33BF9DA7-F171-4B83-9649-9A622291F0DD}" srcId="{4DDB2F0B-5930-4678-B8F9-94E3343FD863}" destId="{BF78A54B-0B85-4D71-9E15-B71B2DA66A77}" srcOrd="0" destOrd="0" parTransId="{3AC898B2-4BE2-4F9A-BDA4-7DD899A18593}" sibTransId="{18790668-862D-49FB-A03F-F042C88582AD}"/>
    <dgm:cxn modelId="{215BD3A0-D680-40EA-9F8F-F1C16C714E5A}" type="presParOf" srcId="{EBCEC26B-C820-4CBE-94EE-991A8630B68B}" destId="{A463134F-1AD8-49A5-8B03-934D60820509}" srcOrd="0" destOrd="0" presId="urn:microsoft.com/office/officeart/2005/8/layout/chevron1"/>
    <dgm:cxn modelId="{8C2AAE39-D707-4810-BED7-85B38EF73AF5}" type="presParOf" srcId="{A463134F-1AD8-49A5-8B03-934D60820509}" destId="{F0C41E4C-D76C-46EB-9E25-DCCEA05045CF}" srcOrd="0" destOrd="0" presId="urn:microsoft.com/office/officeart/2005/8/layout/chevron1"/>
    <dgm:cxn modelId="{00FE7181-7135-41AA-95EE-F1E09D4A2A61}" type="presParOf" srcId="{A463134F-1AD8-49A5-8B03-934D60820509}" destId="{4C83D5DE-D280-44C2-85B8-B50464525C91}" srcOrd="1" destOrd="0" presId="urn:microsoft.com/office/officeart/2005/8/layout/chevron1"/>
    <dgm:cxn modelId="{3CE71B7C-B352-4AF6-AEF8-1C0E72FB7EF0}" type="presParOf" srcId="{EBCEC26B-C820-4CBE-94EE-991A8630B68B}" destId="{780A5480-9B3E-4823-8517-B3E1C4898633}" srcOrd="1" destOrd="0" presId="urn:microsoft.com/office/officeart/2005/8/layout/chevron1"/>
    <dgm:cxn modelId="{97C668E9-35E8-4809-A16A-149C4E2B6524}" type="presParOf" srcId="{EBCEC26B-C820-4CBE-94EE-991A8630B68B}" destId="{6836452E-E354-42F3-8BB2-6FEC2B0F727B}" srcOrd="2" destOrd="0" presId="urn:microsoft.com/office/officeart/2005/8/layout/chevron1"/>
    <dgm:cxn modelId="{33910222-6DD2-4C9B-AE05-C5EB1EBD2ADC}" type="presParOf" srcId="{6836452E-E354-42F3-8BB2-6FEC2B0F727B}" destId="{3DB6F1C5-4B2E-4E82-86A4-4174C56850D3}" srcOrd="0" destOrd="0" presId="urn:microsoft.com/office/officeart/2005/8/layout/chevron1"/>
    <dgm:cxn modelId="{B0DC6A7D-00CD-4630-8DE9-3DE4A0296E48}" type="presParOf" srcId="{6836452E-E354-42F3-8BB2-6FEC2B0F727B}" destId="{4BFE32A8-051E-491C-B263-0C9321231905}" srcOrd="1" destOrd="0" presId="urn:microsoft.com/office/officeart/2005/8/layout/chevron1"/>
    <dgm:cxn modelId="{9887FE17-3DE0-4283-8864-801BC20D6645}" type="presParOf" srcId="{EBCEC26B-C820-4CBE-94EE-991A8630B68B}" destId="{E0DF96AA-2044-4188-997B-71CE748F41E7}" srcOrd="3" destOrd="0" presId="urn:microsoft.com/office/officeart/2005/8/layout/chevron1"/>
    <dgm:cxn modelId="{F6A989D3-29B9-48CB-BCA9-F2941E18FAF4}" type="presParOf" srcId="{EBCEC26B-C820-4CBE-94EE-991A8630B68B}" destId="{4456C982-ECB1-40D5-9E9E-0A80C5D25BCF}" srcOrd="4" destOrd="0" presId="urn:microsoft.com/office/officeart/2005/8/layout/chevron1"/>
    <dgm:cxn modelId="{2077436B-F46A-4C23-BCC5-366106C3E9B6}" type="presParOf" srcId="{4456C982-ECB1-40D5-9E9E-0A80C5D25BCF}" destId="{51252284-846F-44CE-B2C7-14776D91F45E}" srcOrd="0" destOrd="0" presId="urn:microsoft.com/office/officeart/2005/8/layout/chevron1"/>
    <dgm:cxn modelId="{A5436BAE-890B-463B-9DE9-5253B7207C5E}" type="presParOf" srcId="{4456C982-ECB1-40D5-9E9E-0A80C5D25BCF}" destId="{538B48F8-8B73-4B04-A263-18EE767E0B27}" srcOrd="1" destOrd="0" presId="urn:microsoft.com/office/officeart/2005/8/layout/chevron1"/>
    <dgm:cxn modelId="{0BCE6E0A-D8C3-4EDD-AA2A-36778E728239}" type="presParOf" srcId="{EBCEC26B-C820-4CBE-94EE-991A8630B68B}" destId="{69220152-7471-423D-B404-E3870A6D399E}" srcOrd="5" destOrd="0" presId="urn:microsoft.com/office/officeart/2005/8/layout/chevron1"/>
    <dgm:cxn modelId="{5F26EF81-A37C-4E50-BCE3-44038F34AEED}" type="presParOf" srcId="{EBCEC26B-C820-4CBE-94EE-991A8630B68B}" destId="{DF5792A5-13CB-4EA9-8A62-65006A09407A}" srcOrd="6" destOrd="0" presId="urn:microsoft.com/office/officeart/2005/8/layout/chevron1"/>
    <dgm:cxn modelId="{3FA69A65-7F6E-4107-8959-D09ECB116440}" type="presParOf" srcId="{DF5792A5-13CB-4EA9-8A62-65006A09407A}" destId="{E40F4CBB-0F7C-46C3-AF56-C0E70887978E}" srcOrd="0" destOrd="0" presId="urn:microsoft.com/office/officeart/2005/8/layout/chevron1"/>
    <dgm:cxn modelId="{76F4F64E-22C7-459E-AA2A-746D317AC4C6}" type="presParOf" srcId="{DF5792A5-13CB-4EA9-8A62-65006A09407A}" destId="{17DAD696-9F6E-4F45-BBF9-A780192FF5A9}" srcOrd="1" destOrd="0" presId="urn:microsoft.com/office/officeart/2005/8/layout/chevron1"/>
    <dgm:cxn modelId="{7A1C5ADC-C9B0-483B-A400-9141ED91B780}" type="presParOf" srcId="{EBCEC26B-C820-4CBE-94EE-991A8630B68B}" destId="{FC79B980-5538-43AD-93F3-EEB8DA8C7268}" srcOrd="7" destOrd="0" presId="urn:microsoft.com/office/officeart/2005/8/layout/chevron1"/>
    <dgm:cxn modelId="{87A79E0D-081A-4D16-A335-BF7561AFD5B1}" type="presParOf" srcId="{EBCEC26B-C820-4CBE-94EE-991A8630B68B}" destId="{74ECBAD3-9655-42CE-A6E3-98C891503831}" srcOrd="8" destOrd="0" presId="urn:microsoft.com/office/officeart/2005/8/layout/chevron1"/>
    <dgm:cxn modelId="{888DCE50-C84A-45C2-A227-1775F08B317C}" type="presParOf" srcId="{74ECBAD3-9655-42CE-A6E3-98C891503831}" destId="{520A2E0E-BA6B-4C4C-9C8B-B07C988803A3}" srcOrd="0" destOrd="0" presId="urn:microsoft.com/office/officeart/2005/8/layout/chevron1"/>
    <dgm:cxn modelId="{0B8D3578-8098-44DF-B8BD-38F45D8BD2C8}" type="presParOf" srcId="{74ECBAD3-9655-42CE-A6E3-98C891503831}" destId="{156BC60C-1935-41BB-AF5F-306E592751EE}"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41E4C-D76C-46EB-9E25-DCCEA05045CF}">
      <dsp:nvSpPr>
        <dsp:cNvPr id="0" name=""/>
        <dsp:cNvSpPr/>
      </dsp:nvSpPr>
      <dsp:spPr>
        <a:xfrm>
          <a:off x="2194" y="70785"/>
          <a:ext cx="1813397" cy="725358"/>
        </a:xfrm>
        <a:prstGeom prst="chevron">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2002-2004</a:t>
          </a:r>
          <a:endParaRPr lang="en-US" sz="1400" b="1" kern="1200" dirty="0">
            <a:solidFill>
              <a:schemeClr val="tx1"/>
            </a:solidFill>
          </a:endParaRPr>
        </a:p>
      </dsp:txBody>
      <dsp:txXfrm>
        <a:off x="364873" y="70785"/>
        <a:ext cx="1088039" cy="725358"/>
      </dsp:txXfrm>
    </dsp:sp>
    <dsp:sp modelId="{4C83D5DE-D280-44C2-85B8-B50464525C91}">
      <dsp:nvSpPr>
        <dsp:cNvPr id="0" name=""/>
        <dsp:cNvSpPr/>
      </dsp:nvSpPr>
      <dsp:spPr>
        <a:xfrm>
          <a:off x="2194" y="886814"/>
          <a:ext cx="1450717" cy="38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NEI Cyber Security Task Force Formed</a:t>
          </a:r>
          <a:endParaRPr lang="en-US" sz="1400" kern="1200" dirty="0"/>
        </a:p>
        <a:p>
          <a:pPr marL="114300" lvl="1" indent="-114300" algn="l" defTabSz="622300">
            <a:lnSpc>
              <a:spcPct val="90000"/>
            </a:lnSpc>
            <a:spcBef>
              <a:spcPct val="0"/>
            </a:spcBef>
            <a:spcAft>
              <a:spcPct val="15000"/>
            </a:spcAft>
            <a:buChar char="••"/>
          </a:pPr>
          <a:r>
            <a:rPr lang="en-US" sz="1400" kern="1200" dirty="0" smtClean="0"/>
            <a:t>Interim Compensatory Measures (ICM) Order</a:t>
          </a:r>
          <a:endParaRPr lang="en-US" sz="1400" kern="1200" dirty="0"/>
        </a:p>
        <a:p>
          <a:pPr marL="114300" lvl="1" indent="-114300" algn="l" defTabSz="622300">
            <a:lnSpc>
              <a:spcPct val="90000"/>
            </a:lnSpc>
            <a:spcBef>
              <a:spcPct val="0"/>
            </a:spcBef>
            <a:spcAft>
              <a:spcPct val="15000"/>
            </a:spcAft>
            <a:buChar char="••"/>
          </a:pPr>
          <a:r>
            <a:rPr lang="en-US" sz="1400" kern="1200" dirty="0" smtClean="0"/>
            <a:t>Work Hours, Training and Revised DBT Orders</a:t>
          </a:r>
          <a:endParaRPr lang="en-US" sz="1400" kern="1200" dirty="0"/>
        </a:p>
        <a:p>
          <a:pPr marL="114300" lvl="1" indent="-114300" algn="l" defTabSz="622300">
            <a:lnSpc>
              <a:spcPct val="90000"/>
            </a:lnSpc>
            <a:spcBef>
              <a:spcPct val="0"/>
            </a:spcBef>
            <a:spcAft>
              <a:spcPct val="15000"/>
            </a:spcAft>
            <a:buChar char="••"/>
          </a:pPr>
          <a:r>
            <a:rPr lang="en-US" sz="1400" kern="1200" dirty="0" smtClean="0"/>
            <a:t>NRC Completes Cyber Assessment Pilot Program</a:t>
          </a:r>
          <a:endParaRPr lang="en-US" sz="1400" kern="1200" dirty="0"/>
        </a:p>
        <a:p>
          <a:pPr marL="114300" lvl="1" indent="-114300" algn="l" defTabSz="622300">
            <a:lnSpc>
              <a:spcPct val="90000"/>
            </a:lnSpc>
            <a:spcBef>
              <a:spcPct val="0"/>
            </a:spcBef>
            <a:spcAft>
              <a:spcPct val="15000"/>
            </a:spcAft>
            <a:buChar char="••"/>
          </a:pPr>
          <a:r>
            <a:rPr lang="en-US" sz="1400" kern="1200" dirty="0" smtClean="0"/>
            <a:t>NUREG\CR-6847, “Cyber Security Self-Assessment Method”</a:t>
          </a:r>
          <a:endParaRPr lang="en-US" sz="1400" kern="1200" dirty="0"/>
        </a:p>
      </dsp:txBody>
      <dsp:txXfrm>
        <a:off x="2194" y="886814"/>
        <a:ext cx="1450717" cy="3843000"/>
      </dsp:txXfrm>
    </dsp:sp>
    <dsp:sp modelId="{3DB6F1C5-4B2E-4E82-86A4-4174C56850D3}">
      <dsp:nvSpPr>
        <dsp:cNvPr id="0" name=""/>
        <dsp:cNvSpPr/>
      </dsp:nvSpPr>
      <dsp:spPr>
        <a:xfrm>
          <a:off x="1599591" y="70785"/>
          <a:ext cx="1813397" cy="725358"/>
        </a:xfrm>
        <a:prstGeom prst="chevron">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2005-2007</a:t>
          </a:r>
          <a:endParaRPr lang="en-US" sz="1400" b="1" kern="1200" dirty="0">
            <a:solidFill>
              <a:schemeClr val="tx1"/>
            </a:solidFill>
          </a:endParaRPr>
        </a:p>
      </dsp:txBody>
      <dsp:txXfrm>
        <a:off x="1962270" y="70785"/>
        <a:ext cx="1088039" cy="725358"/>
      </dsp:txXfrm>
    </dsp:sp>
    <dsp:sp modelId="{4BFE32A8-051E-491C-B263-0C9321231905}">
      <dsp:nvSpPr>
        <dsp:cNvPr id="0" name=""/>
        <dsp:cNvSpPr/>
      </dsp:nvSpPr>
      <dsp:spPr>
        <a:xfrm>
          <a:off x="1599591" y="886814"/>
          <a:ext cx="1450717" cy="38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NEI 04-04, “Cyber Security Program for Power Reactors”</a:t>
          </a:r>
          <a:endParaRPr lang="en-US" sz="1400" kern="1200" dirty="0"/>
        </a:p>
        <a:p>
          <a:pPr marL="114300" lvl="1" indent="-114300" algn="l" defTabSz="622300">
            <a:lnSpc>
              <a:spcPct val="90000"/>
            </a:lnSpc>
            <a:spcBef>
              <a:spcPct val="0"/>
            </a:spcBef>
            <a:spcAft>
              <a:spcPct val="15000"/>
            </a:spcAft>
            <a:buChar char="••"/>
          </a:pPr>
          <a:r>
            <a:rPr lang="en-US" sz="1400" kern="1200" dirty="0" smtClean="0"/>
            <a:t>NRC Endorsed </a:t>
          </a:r>
          <a:br>
            <a:rPr lang="en-US" sz="1400" kern="1200" dirty="0" smtClean="0"/>
          </a:br>
          <a:r>
            <a:rPr lang="en-US" sz="1400" kern="1200" dirty="0" smtClean="0"/>
            <a:t>NEI 04-04</a:t>
          </a:r>
          <a:endParaRPr lang="en-US" sz="1400" kern="1200" dirty="0"/>
        </a:p>
        <a:p>
          <a:pPr marL="114300" lvl="1" indent="-114300" algn="l" defTabSz="622300">
            <a:lnSpc>
              <a:spcPct val="90000"/>
            </a:lnSpc>
            <a:spcBef>
              <a:spcPct val="0"/>
            </a:spcBef>
            <a:spcAft>
              <a:spcPct val="15000"/>
            </a:spcAft>
            <a:buChar char="••"/>
          </a:pPr>
          <a:r>
            <a:rPr lang="it-IT" sz="1400" kern="1200" dirty="0" smtClean="0"/>
            <a:t>NEI, NERC MOA, NEI 04-04 Equivalent to </a:t>
          </a:r>
          <a:br>
            <a:rPr lang="it-IT" sz="1400" kern="1200" dirty="0" smtClean="0"/>
          </a:br>
          <a:r>
            <a:rPr lang="it-IT" sz="1400" kern="1200" dirty="0" smtClean="0"/>
            <a:t>CIPS 002-009</a:t>
          </a:r>
          <a:endParaRPr lang="en-US" sz="1400" kern="1200" dirty="0"/>
        </a:p>
        <a:p>
          <a:pPr marL="114300" lvl="1" indent="-114300" algn="l" defTabSz="622300">
            <a:lnSpc>
              <a:spcPct val="90000"/>
            </a:lnSpc>
            <a:spcBef>
              <a:spcPct val="0"/>
            </a:spcBef>
            <a:spcAft>
              <a:spcPct val="15000"/>
            </a:spcAft>
            <a:buChar char="••"/>
          </a:pPr>
          <a:r>
            <a:rPr lang="en-US" sz="1400" kern="1200" dirty="0" smtClean="0"/>
            <a:t>NSIAC Voluntary Initiative for Cyber Security Programs</a:t>
          </a:r>
          <a:endParaRPr lang="en-US" sz="1400" kern="1200" dirty="0"/>
        </a:p>
        <a:p>
          <a:pPr marL="114300" lvl="1" indent="-114300" algn="l" defTabSz="622300">
            <a:lnSpc>
              <a:spcPct val="90000"/>
            </a:lnSpc>
            <a:spcBef>
              <a:spcPct val="0"/>
            </a:spcBef>
            <a:spcAft>
              <a:spcPct val="15000"/>
            </a:spcAft>
            <a:buChar char="••"/>
          </a:pPr>
          <a:r>
            <a:rPr lang="en-US" sz="1400" kern="1200" dirty="0" smtClean="0"/>
            <a:t>RG 5.69, “Design-Basis Threat”</a:t>
          </a:r>
          <a:endParaRPr lang="en-US" sz="1400" kern="1200" dirty="0"/>
        </a:p>
        <a:p>
          <a:pPr marL="114300" lvl="1" indent="-114300" algn="l" defTabSz="622300">
            <a:lnSpc>
              <a:spcPct val="90000"/>
            </a:lnSpc>
            <a:spcBef>
              <a:spcPct val="0"/>
            </a:spcBef>
            <a:spcAft>
              <a:spcPct val="15000"/>
            </a:spcAft>
            <a:buChar char="••"/>
          </a:pPr>
          <a:r>
            <a:rPr lang="en-US" sz="1400" kern="1200" dirty="0" smtClean="0"/>
            <a:t>Cyber Attack Added to Design Basis Threat</a:t>
          </a:r>
          <a:endParaRPr lang="en-US" sz="1400" kern="1200" dirty="0"/>
        </a:p>
      </dsp:txBody>
      <dsp:txXfrm>
        <a:off x="1599591" y="886814"/>
        <a:ext cx="1450717" cy="3843000"/>
      </dsp:txXfrm>
    </dsp:sp>
    <dsp:sp modelId="{51252284-846F-44CE-B2C7-14776D91F45E}">
      <dsp:nvSpPr>
        <dsp:cNvPr id="0" name=""/>
        <dsp:cNvSpPr/>
      </dsp:nvSpPr>
      <dsp:spPr>
        <a:xfrm>
          <a:off x="3196988" y="70785"/>
          <a:ext cx="1813397" cy="725358"/>
        </a:xfrm>
        <a:prstGeom prst="chevron">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2008-2010</a:t>
          </a:r>
          <a:endParaRPr lang="en-US" sz="1400" b="1" kern="1200" dirty="0">
            <a:solidFill>
              <a:schemeClr val="tx1"/>
            </a:solidFill>
          </a:endParaRPr>
        </a:p>
      </dsp:txBody>
      <dsp:txXfrm>
        <a:off x="3559667" y="70785"/>
        <a:ext cx="1088039" cy="725358"/>
      </dsp:txXfrm>
    </dsp:sp>
    <dsp:sp modelId="{538B48F8-8B73-4B04-A263-18EE767E0B27}">
      <dsp:nvSpPr>
        <dsp:cNvPr id="0" name=""/>
        <dsp:cNvSpPr/>
      </dsp:nvSpPr>
      <dsp:spPr>
        <a:xfrm>
          <a:off x="3196988" y="886814"/>
          <a:ext cx="1450717" cy="38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622300">
            <a:lnSpc>
              <a:spcPct val="90000"/>
            </a:lnSpc>
            <a:spcBef>
              <a:spcPct val="0"/>
            </a:spcBef>
            <a:spcAft>
              <a:spcPct val="15000"/>
            </a:spcAft>
            <a:buChar char="••"/>
          </a:pPr>
          <a:r>
            <a:rPr lang="en-US" sz="1400" b="0" kern="1200" dirty="0" smtClean="0"/>
            <a:t>NEI 04-04 Implemented</a:t>
          </a:r>
          <a:r>
            <a:rPr lang="en-US" sz="1400" kern="1200" dirty="0" smtClean="0"/>
            <a:t/>
          </a:r>
          <a:br>
            <a:rPr lang="en-US" sz="1400" kern="1200" dirty="0" smtClean="0"/>
          </a:br>
          <a:endParaRPr lang="en-US" sz="1400" kern="1200" dirty="0"/>
        </a:p>
        <a:p>
          <a:pPr marL="114300" lvl="1" indent="-114300" algn="l" defTabSz="622300">
            <a:lnSpc>
              <a:spcPct val="90000"/>
            </a:lnSpc>
            <a:spcBef>
              <a:spcPct val="0"/>
            </a:spcBef>
            <a:spcAft>
              <a:spcPct val="15000"/>
            </a:spcAft>
            <a:buChar char="••"/>
          </a:pPr>
          <a:r>
            <a:rPr lang="en-US" sz="1400" b="1" kern="1200" dirty="0" smtClean="0"/>
            <a:t>NRC Issued</a:t>
          </a:r>
          <a:br>
            <a:rPr lang="en-US" sz="1400" b="1" kern="1200" dirty="0" smtClean="0"/>
          </a:br>
          <a:r>
            <a:rPr lang="en-US" sz="1400" b="1" kern="1200" dirty="0" smtClean="0"/>
            <a:t>10 CFR 73.5</a:t>
          </a:r>
          <a:r>
            <a:rPr lang="en-US" sz="1400" kern="1200" dirty="0" smtClean="0"/>
            <a:t>4</a:t>
          </a:r>
          <a:br>
            <a:rPr lang="en-US" sz="1400" kern="1200" dirty="0" smtClean="0"/>
          </a:br>
          <a:endParaRPr lang="en-US" sz="1400" kern="1200" dirty="0"/>
        </a:p>
        <a:p>
          <a:pPr marL="114300" lvl="1" indent="-114300" algn="l" defTabSz="622300">
            <a:lnSpc>
              <a:spcPct val="90000"/>
            </a:lnSpc>
            <a:spcBef>
              <a:spcPct val="0"/>
            </a:spcBef>
            <a:spcAft>
              <a:spcPct val="15000"/>
            </a:spcAft>
            <a:buChar char="••"/>
          </a:pPr>
          <a:r>
            <a:rPr lang="en-US" sz="1400" b="1" kern="1200" dirty="0" smtClean="0"/>
            <a:t>NRC Endorsed </a:t>
          </a:r>
          <a:br>
            <a:rPr lang="en-US" sz="1400" b="1" kern="1200" dirty="0" smtClean="0"/>
          </a:br>
          <a:r>
            <a:rPr lang="en-US" sz="1400" b="1" kern="1200" dirty="0" smtClean="0"/>
            <a:t>NEI 08-09, Cyber Plan Template</a:t>
          </a:r>
          <a:br>
            <a:rPr lang="en-US" sz="1400" b="1" kern="1200" dirty="0" smtClean="0"/>
          </a:br>
          <a:r>
            <a:rPr lang="en-US" sz="1400" b="1" kern="1200" dirty="0" smtClean="0"/>
            <a:t/>
          </a:r>
          <a:br>
            <a:rPr lang="en-US" sz="1400" b="1" kern="1200" dirty="0" smtClean="0"/>
          </a:br>
          <a:r>
            <a:rPr lang="en-US" sz="1400" b="1" kern="1200" dirty="0" smtClean="0"/>
            <a:t>NRC Issued </a:t>
          </a:r>
          <a:br>
            <a:rPr lang="en-US" sz="1400" b="1" kern="1200" dirty="0" smtClean="0"/>
          </a:br>
          <a:r>
            <a:rPr lang="en-US" sz="1400" b="1" kern="1200" dirty="0" smtClean="0"/>
            <a:t>RG 5.71</a:t>
          </a:r>
          <a:endParaRPr lang="en-US" sz="1400" b="1" kern="1200" dirty="0"/>
        </a:p>
      </dsp:txBody>
      <dsp:txXfrm>
        <a:off x="3196988" y="886814"/>
        <a:ext cx="1450717" cy="3843000"/>
      </dsp:txXfrm>
    </dsp:sp>
    <dsp:sp modelId="{E40F4CBB-0F7C-46C3-AF56-C0E70887978E}">
      <dsp:nvSpPr>
        <dsp:cNvPr id="0" name=""/>
        <dsp:cNvSpPr/>
      </dsp:nvSpPr>
      <dsp:spPr>
        <a:xfrm>
          <a:off x="4794386" y="70785"/>
          <a:ext cx="1813397" cy="725358"/>
        </a:xfrm>
        <a:prstGeom prst="chevron">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2011-2013</a:t>
          </a:r>
          <a:endParaRPr lang="en-US" sz="1400" b="1" kern="1200" dirty="0">
            <a:solidFill>
              <a:schemeClr val="tx1"/>
            </a:solidFill>
          </a:endParaRPr>
        </a:p>
      </dsp:txBody>
      <dsp:txXfrm>
        <a:off x="5157065" y="70785"/>
        <a:ext cx="1088039" cy="725358"/>
      </dsp:txXfrm>
    </dsp:sp>
    <dsp:sp modelId="{17DAD696-9F6E-4F45-BBF9-A780192FF5A9}">
      <dsp:nvSpPr>
        <dsp:cNvPr id="0" name=""/>
        <dsp:cNvSpPr/>
      </dsp:nvSpPr>
      <dsp:spPr>
        <a:xfrm>
          <a:off x="4794386" y="886814"/>
          <a:ext cx="1450717" cy="38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smtClean="0"/>
            <a:t>NRC Endorsed Cyber Plan Implementation Schedule Template</a:t>
          </a:r>
          <a:r>
            <a:rPr lang="en-US" sz="1400" kern="1200" dirty="0" smtClean="0"/>
            <a:t/>
          </a:r>
          <a:br>
            <a:rPr lang="en-US" sz="1400" kern="1200" dirty="0" smtClean="0"/>
          </a:br>
          <a:endParaRPr lang="en-US" sz="1400" kern="1200" dirty="0"/>
        </a:p>
        <a:p>
          <a:pPr marL="114300" lvl="1" indent="-114300" algn="l" defTabSz="622300">
            <a:lnSpc>
              <a:spcPct val="90000"/>
            </a:lnSpc>
            <a:spcBef>
              <a:spcPct val="0"/>
            </a:spcBef>
            <a:spcAft>
              <a:spcPct val="15000"/>
            </a:spcAft>
            <a:buChar char="••"/>
          </a:pPr>
          <a:r>
            <a:rPr lang="en-US" sz="1400" kern="1200" dirty="0" smtClean="0"/>
            <a:t>NRC Approved Plans</a:t>
          </a:r>
          <a:br>
            <a:rPr lang="en-US" sz="1400" kern="1200" dirty="0" smtClean="0"/>
          </a:br>
          <a:endParaRPr lang="en-US" sz="1400" kern="1200" dirty="0"/>
        </a:p>
        <a:p>
          <a:pPr marL="114300" lvl="1" indent="-114300" algn="l" defTabSz="622300">
            <a:lnSpc>
              <a:spcPct val="90000"/>
            </a:lnSpc>
            <a:spcBef>
              <a:spcPct val="0"/>
            </a:spcBef>
            <a:spcAft>
              <a:spcPct val="15000"/>
            </a:spcAft>
            <a:buChar char="••"/>
          </a:pPr>
          <a:r>
            <a:rPr lang="en-US" sz="1400" b="1" kern="1200" dirty="0" smtClean="0"/>
            <a:t>Milestones 1-7 Implemented</a:t>
          </a:r>
          <a:r>
            <a:rPr lang="en-US" sz="1400" kern="1200" dirty="0" smtClean="0"/>
            <a:t/>
          </a:r>
          <a:br>
            <a:rPr lang="en-US" sz="1400" kern="1200" dirty="0" smtClean="0"/>
          </a:br>
          <a:endParaRPr lang="en-US" sz="1400" kern="1200" dirty="0"/>
        </a:p>
        <a:p>
          <a:pPr marL="114300" lvl="1" indent="-114300" algn="l" defTabSz="622300">
            <a:lnSpc>
              <a:spcPct val="90000"/>
            </a:lnSpc>
            <a:spcBef>
              <a:spcPct val="0"/>
            </a:spcBef>
            <a:spcAft>
              <a:spcPct val="15000"/>
            </a:spcAft>
            <a:buChar char="••"/>
          </a:pPr>
          <a:r>
            <a:rPr lang="en-US" sz="1400" b="0" kern="1200" dirty="0" smtClean="0"/>
            <a:t>NRC Inspections Began</a:t>
          </a:r>
          <a:r>
            <a:rPr lang="en-US" sz="1400" kern="1200" dirty="0" smtClean="0"/>
            <a:t/>
          </a:r>
          <a:br>
            <a:rPr lang="en-US" sz="1400" kern="1200" dirty="0" smtClean="0"/>
          </a:br>
          <a:endParaRPr lang="en-US" sz="1400" kern="1200" dirty="0"/>
        </a:p>
        <a:p>
          <a:pPr marL="114300" lvl="1" indent="-114300" algn="l" defTabSz="622300">
            <a:lnSpc>
              <a:spcPct val="90000"/>
            </a:lnSpc>
            <a:spcBef>
              <a:spcPct val="0"/>
            </a:spcBef>
            <a:spcAft>
              <a:spcPct val="15000"/>
            </a:spcAft>
            <a:buChar char="••"/>
          </a:pPr>
          <a:r>
            <a:rPr lang="en-US" sz="1400" kern="1200" dirty="0" smtClean="0"/>
            <a:t>Presidential Executive Order and Policy Directive 21</a:t>
          </a:r>
          <a:endParaRPr lang="en-US" sz="1400" kern="1200" dirty="0"/>
        </a:p>
      </dsp:txBody>
      <dsp:txXfrm>
        <a:off x="4794386" y="886814"/>
        <a:ext cx="1450717" cy="3843000"/>
      </dsp:txXfrm>
    </dsp:sp>
    <dsp:sp modelId="{520A2E0E-BA6B-4C4C-9C8B-B07C988803A3}">
      <dsp:nvSpPr>
        <dsp:cNvPr id="0" name=""/>
        <dsp:cNvSpPr/>
      </dsp:nvSpPr>
      <dsp:spPr>
        <a:xfrm>
          <a:off x="6391783" y="70785"/>
          <a:ext cx="1813397" cy="725358"/>
        </a:xfrm>
        <a:prstGeom prst="chevron">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2014-2017</a:t>
          </a:r>
          <a:endParaRPr lang="en-US" sz="1400" b="1" kern="1200" dirty="0">
            <a:solidFill>
              <a:schemeClr val="tx1"/>
            </a:solidFill>
          </a:endParaRPr>
        </a:p>
      </dsp:txBody>
      <dsp:txXfrm>
        <a:off x="6754462" y="70785"/>
        <a:ext cx="1088039" cy="725358"/>
      </dsp:txXfrm>
    </dsp:sp>
    <dsp:sp modelId="{156BC60C-1935-41BB-AF5F-306E592751EE}">
      <dsp:nvSpPr>
        <dsp:cNvPr id="0" name=""/>
        <dsp:cNvSpPr/>
      </dsp:nvSpPr>
      <dsp:spPr>
        <a:xfrm>
          <a:off x="6391783" y="886814"/>
          <a:ext cx="1450717" cy="38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smtClean="0"/>
            <a:t>Full Program Implementation</a:t>
          </a:r>
          <a:endParaRPr lang="en-US" sz="1400" b="1" kern="1200" dirty="0"/>
        </a:p>
      </dsp:txBody>
      <dsp:txXfrm>
        <a:off x="6391783" y="886814"/>
        <a:ext cx="1450717" cy="38430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0E4C181-A151-46DC-AC1D-73666A824ED5}" type="datetimeFigureOut">
              <a:rPr lang="en-US" smtClean="0"/>
              <a:t>6/6/2014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AREVA Cyber Security</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393A431-B33A-4174-8CF5-1AEF655A7E2C}" type="slidenum">
              <a:rPr lang="en-US" smtClean="0"/>
              <a:t>‹#›</a:t>
            </a:fld>
            <a:endParaRPr lang="en-US" dirty="0"/>
          </a:p>
        </p:txBody>
      </p:sp>
    </p:spTree>
    <p:extLst>
      <p:ext uri="{BB962C8B-B14F-4D97-AF65-F5344CB8AC3E}">
        <p14:creationId xmlns:p14="http://schemas.microsoft.com/office/powerpoint/2010/main" val="27541617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7D03982-62E8-4E57-9922-B931578CDAAF}" type="datetimeFigureOut">
              <a:rPr lang="en-US" smtClean="0"/>
              <a:t>6/6/2014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AREVA Cyber Security</a:t>
            </a: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34BDE45-E1C1-43D8-9DEA-87A7CE9BA5C7}" type="slidenum">
              <a:rPr lang="en-US" smtClean="0"/>
              <a:t>‹#›</a:t>
            </a:fld>
            <a:endParaRPr lang="en-US" dirty="0"/>
          </a:p>
        </p:txBody>
      </p:sp>
    </p:spTree>
    <p:extLst>
      <p:ext uri="{BB962C8B-B14F-4D97-AF65-F5344CB8AC3E}">
        <p14:creationId xmlns:p14="http://schemas.microsoft.com/office/powerpoint/2010/main" val="133588621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smtClean="0"/>
              <a:t>AREVA Cyber Security</a:t>
            </a:r>
            <a:endParaRPr lang="en-US" dirty="0"/>
          </a:p>
        </p:txBody>
      </p:sp>
      <p:sp>
        <p:nvSpPr>
          <p:cNvPr id="5" name="Slide Number Placeholder 4"/>
          <p:cNvSpPr>
            <a:spLocks noGrp="1"/>
          </p:cNvSpPr>
          <p:nvPr>
            <p:ph type="sldNum" sz="quarter" idx="11"/>
          </p:nvPr>
        </p:nvSpPr>
        <p:spPr/>
        <p:txBody>
          <a:bodyPr/>
          <a:lstStyle/>
          <a:p>
            <a:fld id="{E34BDE45-E1C1-43D8-9DEA-87A7CE9BA5C7}" type="slidenum">
              <a:rPr lang="en-US" smtClean="0"/>
              <a:t>1</a:t>
            </a:fld>
            <a:endParaRPr lang="en-US" dirty="0"/>
          </a:p>
        </p:txBody>
      </p:sp>
    </p:spTree>
    <p:extLst>
      <p:ext uri="{BB962C8B-B14F-4D97-AF65-F5344CB8AC3E}">
        <p14:creationId xmlns:p14="http://schemas.microsoft.com/office/powerpoint/2010/main" val="3272206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Buried over 100ft below desert.</a:t>
            </a:r>
          </a:p>
          <a:p>
            <a:r>
              <a:rPr lang="en-US" baseline="0" dirty="0" smtClean="0"/>
              <a:t>2.5ft steel reinforced concrete, with likely several layers of concrete between roof and surface to mitigate aerial attacks</a:t>
            </a:r>
          </a:p>
          <a:p>
            <a:r>
              <a:rPr lang="en-US" baseline="0" dirty="0" smtClean="0"/>
              <a:t>2x25,000 </a:t>
            </a:r>
            <a:r>
              <a:rPr lang="en-US" baseline="0" dirty="0" err="1" smtClean="0"/>
              <a:t>sq.ft</a:t>
            </a:r>
            <a:r>
              <a:rPr lang="en-US" baseline="0" dirty="0" smtClean="0"/>
              <a:t>. halls with 7k centrifuges</a:t>
            </a:r>
            <a:endParaRPr lang="en-US" dirty="0" smtClean="0"/>
          </a:p>
          <a:p>
            <a:endParaRPr lang="en-US" dirty="0" smtClean="0"/>
          </a:p>
          <a:p>
            <a:r>
              <a:rPr lang="en-US" dirty="0"/>
              <a:t>NOTES:</a:t>
            </a:r>
          </a:p>
          <a:p>
            <a:r>
              <a:rPr lang="en-US" dirty="0"/>
              <a:t>The Institute for Science and International Security (ISIS) suggests in a report published in December 2010 that </a:t>
            </a:r>
            <a:r>
              <a:rPr lang="en-US" dirty="0" err="1"/>
              <a:t>Stuxnet</a:t>
            </a:r>
            <a:r>
              <a:rPr lang="en-US" dirty="0"/>
              <a:t> is "a reasonable explanation for the apparent damage” at </a:t>
            </a:r>
            <a:r>
              <a:rPr lang="en-US" dirty="0" err="1"/>
              <a:t>Natanz</a:t>
            </a:r>
            <a:r>
              <a:rPr lang="en-US" dirty="0"/>
              <a:t> and may have destroyed up to 1000 centrifuges (10 percent) sometime between November 2009 and late January 2010. The authors conclude:</a:t>
            </a:r>
          </a:p>
          <a:p>
            <a:endParaRPr lang="en-US" dirty="0"/>
          </a:p>
          <a:p>
            <a:r>
              <a:rPr lang="en-US" dirty="0"/>
              <a:t>The attacks seem designed to force a change in the centrifuge’s rotor speed, first raising the speed and then lowering it, likely with the intention of inducing excessive vibrations or distortions that would destroy the centrifuge. If its goal was to quickly destroy all the centrifuges in the FEP; </a:t>
            </a:r>
            <a:r>
              <a:rPr lang="en-US" dirty="0" err="1"/>
              <a:t>Stuxnet</a:t>
            </a:r>
            <a:r>
              <a:rPr lang="en-US" dirty="0"/>
              <a:t> failed. But if the goal was to destroy a more limited number of centrifuges and set back Iran’s progress in operating the FEP, while making detection difficult, it may have succeeded, at least temporarily.</a:t>
            </a:r>
          </a:p>
          <a:p>
            <a:r>
              <a:rPr lang="en-US" dirty="0"/>
              <a:t> </a:t>
            </a:r>
          </a:p>
          <a:p>
            <a:r>
              <a:rPr lang="en-US" dirty="0"/>
              <a:t>According to the Washington Post, (IAEA) cameras installed in the </a:t>
            </a:r>
            <a:r>
              <a:rPr lang="en-US" dirty="0" err="1"/>
              <a:t>Natanz</a:t>
            </a:r>
            <a:r>
              <a:rPr lang="en-US" dirty="0"/>
              <a:t> facility recorded the sudden dismantling and removal of approximately 900–1000 centrifuges during the time the </a:t>
            </a:r>
            <a:r>
              <a:rPr lang="en-US" dirty="0" err="1"/>
              <a:t>Stuxnet</a:t>
            </a:r>
            <a:r>
              <a:rPr lang="en-US" dirty="0"/>
              <a:t> worm was reportedly active at the plant. Iranian technicians, however, were able to quickly replace the centrifuges and the report concluded that uranium enrichment was likely only briefly disrupted.</a:t>
            </a:r>
          </a:p>
          <a:p>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AREVA Cyber Security</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E34BDE45-E1C1-43D8-9DEA-87A7CE9BA5C7}"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577188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AREVA Cyber Security</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E34BDE45-E1C1-43D8-9DEA-87A7CE9BA5C7}"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3577188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AREVA Cyber Security</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E34BDE45-E1C1-43D8-9DEA-87A7CE9BA5C7}"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3577188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Cyber Security Program requires substantial details about digital components (HW, and SW), make sure the level of detail is appropriate for the level needed</a:t>
            </a:r>
            <a:r>
              <a:rPr lang="en-US" sz="1200" baseline="0" dirty="0" smtClean="0"/>
              <a:t> to maintain the system.</a:t>
            </a:r>
          </a:p>
          <a:p>
            <a:endParaRPr lang="en-US" sz="1200" baseline="0" dirty="0" smtClean="0"/>
          </a:p>
          <a:p>
            <a:r>
              <a:rPr lang="en-US" sz="1200" baseline="0" dirty="0" smtClean="0"/>
              <a:t>The Supply Chain is one of the main attack vectors for digital components.   It’s essential that the right level of detail and security measures are taken to ensure chain of custody and strong configuration management principles of the digital system is maintained.</a:t>
            </a:r>
            <a:endParaRPr lang="en-US" dirty="0"/>
          </a:p>
        </p:txBody>
      </p:sp>
      <p:sp>
        <p:nvSpPr>
          <p:cNvPr id="4" name="Footer Placeholder 3"/>
          <p:cNvSpPr>
            <a:spLocks noGrp="1"/>
          </p:cNvSpPr>
          <p:nvPr>
            <p:ph type="ftr" sz="quarter" idx="10"/>
          </p:nvPr>
        </p:nvSpPr>
        <p:spPr/>
        <p:txBody>
          <a:bodyPr/>
          <a:lstStyle/>
          <a:p>
            <a:r>
              <a:rPr lang="en-US" smtClean="0"/>
              <a:t>AREVA Cyber Security</a:t>
            </a:r>
            <a:endParaRPr lang="en-US" dirty="0"/>
          </a:p>
        </p:txBody>
      </p:sp>
      <p:sp>
        <p:nvSpPr>
          <p:cNvPr id="5" name="Slide Number Placeholder 4"/>
          <p:cNvSpPr>
            <a:spLocks noGrp="1"/>
          </p:cNvSpPr>
          <p:nvPr>
            <p:ph type="sldNum" sz="quarter" idx="11"/>
          </p:nvPr>
        </p:nvSpPr>
        <p:spPr/>
        <p:txBody>
          <a:bodyPr/>
          <a:lstStyle/>
          <a:p>
            <a:fld id="{E34BDE45-E1C1-43D8-9DEA-87A7CE9BA5C7}" type="slidenum">
              <a:rPr lang="en-US" smtClean="0"/>
              <a:t>14</a:t>
            </a:fld>
            <a:endParaRPr lang="en-US" dirty="0"/>
          </a:p>
        </p:txBody>
      </p:sp>
    </p:spTree>
    <p:extLst>
      <p:ext uri="{BB962C8B-B14F-4D97-AF65-F5344CB8AC3E}">
        <p14:creationId xmlns:p14="http://schemas.microsoft.com/office/powerpoint/2010/main" val="352789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EPRI TR 1022991</a:t>
            </a:r>
          </a:p>
          <a:p>
            <a:r>
              <a:rPr lang="en-US" dirty="0" smtClean="0"/>
              <a:t>Provides focused guidance for implementing configuration management for digital I&amp;C equipment and systems. It addresses both software and hardware issues.</a:t>
            </a:r>
            <a:br>
              <a:rPr lang="en-US" dirty="0" smtClean="0"/>
            </a:br>
            <a:endParaRPr lang="en-US" dirty="0" smtClean="0"/>
          </a:p>
          <a:p>
            <a:r>
              <a:rPr lang="en-US" dirty="0" smtClean="0"/>
              <a:t>Best practices and effective methods are identified and developed into practical guidance for engineers. </a:t>
            </a:r>
          </a:p>
          <a:p>
            <a:endParaRPr lang="en-US" dirty="0" smtClean="0"/>
          </a:p>
          <a:p>
            <a:r>
              <a:rPr lang="en-US" dirty="0" smtClean="0"/>
              <a:t>Identifies the requirements and provides examples of effective methods and good practices, including detailed guidance. </a:t>
            </a:r>
            <a:br>
              <a:rPr lang="en-US" dirty="0" smtClean="0"/>
            </a:br>
            <a:endParaRPr lang="en-US" dirty="0" smtClean="0"/>
          </a:p>
          <a:p>
            <a:r>
              <a:rPr lang="en-US" dirty="0" smtClean="0"/>
              <a:t>Addresses the finer points of digital CM, including methods for identifying hardware and software configuration items, controlling application logic, controlling configuration data, and optimizing and controlling documentation. </a:t>
            </a:r>
          </a:p>
          <a:p>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AREVA Cyber Security</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E34BDE45-E1C1-43D8-9DEA-87A7CE9BA5C7}"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3577188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AREVA Cyber Security</a:t>
            </a:r>
            <a:endParaRPr lang="en-US" dirty="0"/>
          </a:p>
        </p:txBody>
      </p:sp>
      <p:sp>
        <p:nvSpPr>
          <p:cNvPr id="5" name="Slide Number Placeholder 4"/>
          <p:cNvSpPr>
            <a:spLocks noGrp="1"/>
          </p:cNvSpPr>
          <p:nvPr>
            <p:ph type="sldNum" sz="quarter" idx="11"/>
          </p:nvPr>
        </p:nvSpPr>
        <p:spPr/>
        <p:txBody>
          <a:bodyPr/>
          <a:lstStyle/>
          <a:p>
            <a:fld id="{E34BDE45-E1C1-43D8-9DEA-87A7CE9BA5C7}" type="slidenum">
              <a:rPr lang="en-US" smtClean="0"/>
              <a:t>16</a:t>
            </a:fld>
            <a:endParaRPr lang="en-US" dirty="0"/>
          </a:p>
        </p:txBody>
      </p:sp>
    </p:spTree>
    <p:extLst>
      <p:ext uri="{BB962C8B-B14F-4D97-AF65-F5344CB8AC3E}">
        <p14:creationId xmlns:p14="http://schemas.microsoft.com/office/powerpoint/2010/main" val="3967525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AREVA Cyber Security</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E34BDE45-E1C1-43D8-9DEA-87A7CE9BA5C7}"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400099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1200"/>
              </a:spcAft>
              <a:buClr>
                <a:srgbClr val="C4122F"/>
              </a:buClr>
              <a:buSzTx/>
              <a:buFont typeface="Wingdings" pitchFamily="2" charset="2"/>
              <a:buNone/>
              <a:tabLst/>
              <a:defRPr/>
            </a:pPr>
            <a:r>
              <a:rPr kumimoji="0" lang="en-US" sz="2400" b="0" i="0" u="none" strike="noStrike" kern="0" cap="none" spc="0" normalizeH="0" baseline="0" noProof="0" dirty="0" smtClean="0">
                <a:ln>
                  <a:noFill/>
                </a:ln>
                <a:solidFill>
                  <a:srgbClr val="000000"/>
                </a:solidFill>
                <a:effectLst/>
                <a:uLnTx/>
                <a:uFillTx/>
                <a:latin typeface="Arial"/>
                <a:cs typeface="Arial"/>
              </a:rPr>
              <a:t>2002-2008: Various NRC Orders and Publications Related to Cyber Security</a:t>
            </a:r>
            <a:endParaRPr kumimoji="0" lang="en-US" sz="2400" b="0" i="0" u="none" strike="noStrike" kern="1200" cap="none" spc="0" normalizeH="0" baseline="0" noProof="0" dirty="0" smtClean="0">
              <a:ln>
                <a:noFill/>
              </a:ln>
              <a:solidFill>
                <a:srgbClr val="000000"/>
              </a:solidFill>
              <a:effectLst/>
              <a:uLnTx/>
              <a:uFillTx/>
              <a:latin typeface="Arial"/>
              <a:cs typeface="Arial"/>
            </a:endParaRPr>
          </a:p>
          <a:p>
            <a:pPr marL="0" marR="0" lvl="0" indent="0" algn="l" defTabSz="914400" rtl="0" eaLnBrk="1" fontAlgn="auto" latinLnBrk="0" hangingPunct="1">
              <a:lnSpc>
                <a:spcPct val="100000"/>
              </a:lnSpc>
              <a:spcBef>
                <a:spcPts val="0"/>
              </a:spcBef>
              <a:spcAft>
                <a:spcPts val="1200"/>
              </a:spcAft>
              <a:buClr>
                <a:srgbClr val="C4122F"/>
              </a:buClr>
              <a:buSzTx/>
              <a:buFont typeface="Wingdings" pitchFamily="2" charset="2"/>
              <a:buNone/>
              <a:tabLst/>
              <a:defRPr/>
            </a:pPr>
            <a:r>
              <a:rPr kumimoji="0" lang="en-US" sz="2400" b="0" i="0" u="none" strike="noStrike" kern="1200" cap="none" spc="0" normalizeH="0" baseline="0" noProof="0" dirty="0" smtClean="0">
                <a:ln>
                  <a:noFill/>
                </a:ln>
                <a:solidFill>
                  <a:srgbClr val="000000"/>
                </a:solidFill>
                <a:effectLst/>
                <a:uLnTx/>
                <a:uFillTx/>
                <a:latin typeface="Arial"/>
                <a:cs typeface="Arial"/>
              </a:rPr>
              <a:t>March 2009: 10 CFR 73.54 Issued</a:t>
            </a:r>
          </a:p>
          <a:p>
            <a:pPr marL="0" marR="0" lvl="0" indent="0" algn="l" defTabSz="914400" rtl="0" eaLnBrk="1" fontAlgn="auto" latinLnBrk="0" hangingPunct="1">
              <a:lnSpc>
                <a:spcPct val="100000"/>
              </a:lnSpc>
              <a:spcBef>
                <a:spcPts val="0"/>
              </a:spcBef>
              <a:spcAft>
                <a:spcPts val="1200"/>
              </a:spcAft>
              <a:buClr>
                <a:srgbClr val="C4122F"/>
              </a:buClr>
              <a:buSzTx/>
              <a:buFont typeface="Wingdings" pitchFamily="2" charset="2"/>
              <a:buNone/>
              <a:tabLst/>
              <a:defRPr/>
            </a:pPr>
            <a:r>
              <a:rPr kumimoji="0" lang="en-GB" sz="2400" b="0" i="0" u="none" strike="noStrike" kern="0" cap="none" spc="0" normalizeH="0" baseline="0" noProof="0" dirty="0" smtClean="0">
                <a:ln>
                  <a:noFill/>
                </a:ln>
                <a:solidFill>
                  <a:srgbClr val="000000"/>
                </a:solidFill>
                <a:effectLst/>
                <a:uLnTx/>
                <a:uFillTx/>
                <a:latin typeface="Arial"/>
                <a:cs typeface="Arial"/>
              </a:rPr>
              <a:t>September 2009 NEI 08-09 rev3 issued</a:t>
            </a:r>
          </a:p>
          <a:p>
            <a:pPr marL="0" marR="0" lvl="0" indent="0" algn="l" defTabSz="914400" rtl="0" eaLnBrk="1" fontAlgn="auto" latinLnBrk="0" hangingPunct="1">
              <a:lnSpc>
                <a:spcPct val="100000"/>
              </a:lnSpc>
              <a:spcBef>
                <a:spcPts val="0"/>
              </a:spcBef>
              <a:spcAft>
                <a:spcPts val="1200"/>
              </a:spcAft>
              <a:buClr>
                <a:srgbClr val="C4122F"/>
              </a:buClr>
              <a:buSzTx/>
              <a:buFont typeface="Wingdings" pitchFamily="2" charset="2"/>
              <a:buNone/>
              <a:tabLst/>
              <a:defRPr/>
            </a:pPr>
            <a:r>
              <a:rPr kumimoji="0" lang="en-US" sz="2400" b="1" i="0" u="none" strike="noStrike" kern="0" cap="none" spc="0" normalizeH="0" baseline="0" noProof="0" dirty="0" smtClean="0">
                <a:ln>
                  <a:noFill/>
                </a:ln>
                <a:solidFill>
                  <a:srgbClr val="000000"/>
                </a:solidFill>
                <a:effectLst/>
                <a:uLnTx/>
                <a:uFillTx/>
                <a:latin typeface="Arial"/>
                <a:cs typeface="Arial"/>
              </a:rPr>
              <a:t>All Licensees submitted Plan and Implementation Schedule by November 23, 2009 as required by the Rule</a:t>
            </a:r>
          </a:p>
          <a:p>
            <a:pPr marL="0" marR="0" lvl="0" indent="0" algn="l" defTabSz="914400" rtl="0" eaLnBrk="1" fontAlgn="auto" latinLnBrk="0" hangingPunct="1">
              <a:lnSpc>
                <a:spcPct val="100000"/>
              </a:lnSpc>
              <a:spcBef>
                <a:spcPts val="0"/>
              </a:spcBef>
              <a:spcAft>
                <a:spcPts val="1200"/>
              </a:spcAft>
              <a:buClr>
                <a:srgbClr val="C4122F"/>
              </a:buClr>
              <a:buSzTx/>
              <a:buFont typeface="Wingdings" pitchFamily="2" charset="2"/>
              <a:buNone/>
              <a:tabLst/>
              <a:defRPr/>
            </a:pPr>
            <a:r>
              <a:rPr kumimoji="0" lang="en-GB" sz="2400" b="0" i="0" u="none" strike="noStrike" kern="0" cap="none" spc="0" normalizeH="0" baseline="0" noProof="0" dirty="0" smtClean="0">
                <a:ln>
                  <a:noFill/>
                </a:ln>
                <a:solidFill>
                  <a:srgbClr val="000000"/>
                </a:solidFill>
                <a:effectLst/>
                <a:uLnTx/>
                <a:uFillTx/>
                <a:latin typeface="Arial"/>
                <a:cs typeface="Arial"/>
              </a:rPr>
              <a:t>January 2010: NRC RG 5.71 Issued</a:t>
            </a:r>
          </a:p>
          <a:p>
            <a:pPr marL="0" marR="0" lvl="0" indent="0" algn="l" defTabSz="914400" rtl="0" eaLnBrk="1" fontAlgn="auto" latinLnBrk="0" hangingPunct="1">
              <a:lnSpc>
                <a:spcPct val="100000"/>
              </a:lnSpc>
              <a:spcBef>
                <a:spcPts val="0"/>
              </a:spcBef>
              <a:spcAft>
                <a:spcPts val="1200"/>
              </a:spcAft>
              <a:buClr>
                <a:srgbClr val="C4122F"/>
              </a:buClr>
              <a:buSzTx/>
              <a:buFont typeface="Wingdings" pitchFamily="2" charset="2"/>
              <a:buNone/>
              <a:tabLst/>
              <a:defRPr/>
            </a:pPr>
            <a:r>
              <a:rPr kumimoji="0" lang="en-GB" sz="2400" b="0" i="0" u="none" strike="noStrike" kern="0" cap="none" spc="0" normalizeH="0" baseline="0" noProof="0" dirty="0" smtClean="0">
                <a:ln>
                  <a:noFill/>
                </a:ln>
                <a:solidFill>
                  <a:srgbClr val="000000"/>
                </a:solidFill>
                <a:effectLst/>
                <a:uLnTx/>
                <a:uFillTx/>
                <a:latin typeface="Arial"/>
                <a:cs typeface="Arial"/>
              </a:rPr>
              <a:t>April 2010: NEI 08-09, Rev. 6 Issued</a:t>
            </a:r>
            <a:endParaRPr kumimoji="0" lang="en-US" sz="2400" b="0" i="0" u="none" strike="noStrike" kern="0" cap="none" spc="0" normalizeH="0" baseline="0" noProof="0" dirty="0" smtClean="0">
              <a:ln>
                <a:noFill/>
              </a:ln>
              <a:solidFill>
                <a:srgbClr val="000000"/>
              </a:solidFill>
              <a:effectLst/>
              <a:uLnTx/>
              <a:uFillTx/>
              <a:latin typeface="Arial"/>
              <a:cs typeface="Arial"/>
            </a:endParaRPr>
          </a:p>
          <a:p>
            <a:pPr marL="0" marR="0" lvl="0" indent="0" algn="l" defTabSz="914400" rtl="0" eaLnBrk="1" fontAlgn="auto" latinLnBrk="0" hangingPunct="1">
              <a:lnSpc>
                <a:spcPct val="100000"/>
              </a:lnSpc>
              <a:spcBef>
                <a:spcPts val="0"/>
              </a:spcBef>
              <a:spcAft>
                <a:spcPts val="1200"/>
              </a:spcAft>
              <a:buClr>
                <a:srgbClr val="C4122F"/>
              </a:buClr>
              <a:buSzTx/>
              <a:buFont typeface="Wingdings" pitchFamily="2" charset="2"/>
              <a:buNone/>
              <a:tabLst/>
              <a:defRPr/>
            </a:pPr>
            <a:r>
              <a:rPr kumimoji="0" lang="en-GB" sz="2400" b="0" i="0" u="none" strike="noStrike" kern="0" cap="none" spc="0" normalizeH="0" baseline="0" noProof="0" dirty="0" smtClean="0">
                <a:ln>
                  <a:noFill/>
                </a:ln>
                <a:solidFill>
                  <a:srgbClr val="000000"/>
                </a:solidFill>
                <a:effectLst/>
                <a:uLnTx/>
                <a:uFillTx/>
                <a:latin typeface="Arial"/>
                <a:cs typeface="Arial"/>
              </a:rPr>
              <a:t>Every plant modified their FSAR, specifically their Physical Security Plan to include their Cyber Security Plan (CSP)</a:t>
            </a:r>
          </a:p>
          <a:p>
            <a:endParaRPr lang="en-US" dirty="0"/>
          </a:p>
        </p:txBody>
      </p:sp>
      <p:sp>
        <p:nvSpPr>
          <p:cNvPr id="4" name="Footer Placeholder 3"/>
          <p:cNvSpPr>
            <a:spLocks noGrp="1"/>
          </p:cNvSpPr>
          <p:nvPr>
            <p:ph type="ftr" sz="quarter" idx="10"/>
          </p:nvPr>
        </p:nvSpPr>
        <p:spPr/>
        <p:txBody>
          <a:bodyPr/>
          <a:lstStyle/>
          <a:p>
            <a:r>
              <a:rPr lang="en-US" smtClean="0"/>
              <a:t>AREVA Cyber Security</a:t>
            </a:r>
            <a:endParaRPr lang="en-US" dirty="0"/>
          </a:p>
        </p:txBody>
      </p:sp>
      <p:sp>
        <p:nvSpPr>
          <p:cNvPr id="5" name="Slide Number Placeholder 4"/>
          <p:cNvSpPr>
            <a:spLocks noGrp="1"/>
          </p:cNvSpPr>
          <p:nvPr>
            <p:ph type="sldNum" sz="quarter" idx="11"/>
          </p:nvPr>
        </p:nvSpPr>
        <p:spPr/>
        <p:txBody>
          <a:bodyPr/>
          <a:lstStyle/>
          <a:p>
            <a:fld id="{E34BDE45-E1C1-43D8-9DEA-87A7CE9BA5C7}" type="slidenum">
              <a:rPr lang="en-US" smtClean="0"/>
              <a:t>3</a:t>
            </a:fld>
            <a:endParaRPr lang="en-US" dirty="0"/>
          </a:p>
        </p:txBody>
      </p:sp>
    </p:spTree>
    <p:extLst>
      <p:ext uri="{BB962C8B-B14F-4D97-AF65-F5344CB8AC3E}">
        <p14:creationId xmlns:p14="http://schemas.microsoft.com/office/powerpoint/2010/main" val="2196459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586"/>
              </a:spcBef>
            </a:pPr>
            <a:endParaRPr lang="en-US" b="1" dirty="0" smtClean="0"/>
          </a:p>
        </p:txBody>
      </p:sp>
      <p:sp>
        <p:nvSpPr>
          <p:cNvPr id="184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7" eaLnBrk="0" hangingPunct="0">
              <a:defRPr>
                <a:solidFill>
                  <a:schemeClr val="tx1"/>
                </a:solidFill>
                <a:latin typeface="Arial" pitchFamily="34" charset="0"/>
              </a:defRPr>
            </a:lvl1pPr>
            <a:lvl2pPr marL="757066" indent="-291179" defTabSz="936627" eaLnBrk="0" hangingPunct="0">
              <a:defRPr>
                <a:solidFill>
                  <a:schemeClr val="tx1"/>
                </a:solidFill>
                <a:latin typeface="Arial" pitchFamily="34" charset="0"/>
              </a:defRPr>
            </a:lvl2pPr>
            <a:lvl3pPr marL="1164717" indent="-232943" defTabSz="936627" eaLnBrk="0" hangingPunct="0">
              <a:defRPr>
                <a:solidFill>
                  <a:schemeClr val="tx1"/>
                </a:solidFill>
                <a:latin typeface="Arial" pitchFamily="34" charset="0"/>
              </a:defRPr>
            </a:lvl3pPr>
            <a:lvl4pPr marL="1630604" indent="-232943" defTabSz="936627" eaLnBrk="0" hangingPunct="0">
              <a:defRPr>
                <a:solidFill>
                  <a:schemeClr val="tx1"/>
                </a:solidFill>
                <a:latin typeface="Arial" pitchFamily="34" charset="0"/>
              </a:defRPr>
            </a:lvl4pPr>
            <a:lvl5pPr marL="2096491" indent="-232943" defTabSz="936627" eaLnBrk="0" hangingPunct="0">
              <a:defRPr>
                <a:solidFill>
                  <a:schemeClr val="tx1"/>
                </a:solidFill>
                <a:latin typeface="Arial" pitchFamily="34" charset="0"/>
              </a:defRPr>
            </a:lvl5pPr>
            <a:lvl6pPr marL="2562377" indent="-232943" defTabSz="936627" eaLnBrk="0" fontAlgn="base" hangingPunct="0">
              <a:spcBef>
                <a:spcPct val="0"/>
              </a:spcBef>
              <a:spcAft>
                <a:spcPct val="0"/>
              </a:spcAft>
              <a:defRPr>
                <a:solidFill>
                  <a:schemeClr val="tx1"/>
                </a:solidFill>
                <a:latin typeface="Arial" pitchFamily="34" charset="0"/>
              </a:defRPr>
            </a:lvl6pPr>
            <a:lvl7pPr marL="3028264" indent="-232943" defTabSz="936627" eaLnBrk="0" fontAlgn="base" hangingPunct="0">
              <a:spcBef>
                <a:spcPct val="0"/>
              </a:spcBef>
              <a:spcAft>
                <a:spcPct val="0"/>
              </a:spcAft>
              <a:defRPr>
                <a:solidFill>
                  <a:schemeClr val="tx1"/>
                </a:solidFill>
                <a:latin typeface="Arial" pitchFamily="34" charset="0"/>
              </a:defRPr>
            </a:lvl7pPr>
            <a:lvl8pPr marL="3494151" indent="-232943" defTabSz="936627" eaLnBrk="0" fontAlgn="base" hangingPunct="0">
              <a:spcBef>
                <a:spcPct val="0"/>
              </a:spcBef>
              <a:spcAft>
                <a:spcPct val="0"/>
              </a:spcAft>
              <a:defRPr>
                <a:solidFill>
                  <a:schemeClr val="tx1"/>
                </a:solidFill>
                <a:latin typeface="Arial" pitchFamily="34" charset="0"/>
              </a:defRPr>
            </a:lvl8pPr>
            <a:lvl9pPr marL="3960038" indent="-232943" defTabSz="936627" eaLnBrk="0" fontAlgn="base" hangingPunct="0">
              <a:spcBef>
                <a:spcPct val="0"/>
              </a:spcBef>
              <a:spcAft>
                <a:spcPct val="0"/>
              </a:spcAft>
              <a:defRPr>
                <a:solidFill>
                  <a:schemeClr val="tx1"/>
                </a:solidFill>
                <a:latin typeface="Arial" pitchFamily="34" charset="0"/>
              </a:defRPr>
            </a:lvl9pPr>
          </a:lstStyle>
          <a:p>
            <a:pPr eaLnBrk="1" hangingPunct="1"/>
            <a:fld id="{AA5016F5-1E40-4F13-A4FA-6EAB8BFE3161}" type="slidenum">
              <a:rPr lang="en-US" smtClean="0">
                <a:solidFill>
                  <a:prstClr val="black"/>
                </a:solidFill>
                <a:latin typeface="Calibri" pitchFamily="34" charset="0"/>
              </a:rPr>
              <a:pPr eaLnBrk="1" hangingPunct="1"/>
              <a:t>4</a:t>
            </a:fld>
            <a:endParaRPr lang="en-US" smtClean="0">
              <a:solidFill>
                <a:prstClr val="black"/>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586"/>
              </a:spcBef>
            </a:pPr>
            <a:r>
              <a:rPr lang="en-US" dirty="0" smtClean="0"/>
              <a:t>MS 1 - Establish Cyber Security Assessment Team (CSAT) as described in Section 3.1.2 “Cyber Security Assessment Team” of the Cyber Security Plan (CSP).</a:t>
            </a:r>
            <a:br>
              <a:rPr lang="en-US" dirty="0" smtClean="0"/>
            </a:br>
            <a:endParaRPr lang="en-US" dirty="0" smtClean="0"/>
          </a:p>
          <a:p>
            <a:pPr>
              <a:spcBef>
                <a:spcPts val="586"/>
              </a:spcBef>
            </a:pPr>
            <a:r>
              <a:rPr lang="en-US" dirty="0" smtClean="0"/>
              <a:t>MS 2 - Identify Critical Systems (CSs) and Critical Digital Assets (CDAs) as described in Section 3.1.3 “Identification of Critical Digital Assets” of the CSP.</a:t>
            </a:r>
          </a:p>
          <a:p>
            <a:pPr>
              <a:spcBef>
                <a:spcPts val="586"/>
              </a:spcBef>
            </a:pPr>
            <a:r>
              <a:rPr lang="en-US" dirty="0" smtClean="0"/>
              <a:t/>
            </a:r>
            <a:br>
              <a:rPr lang="en-US" dirty="0" smtClean="0"/>
            </a:br>
            <a:r>
              <a:rPr lang="en-US" dirty="0" smtClean="0"/>
              <a:t>MS 3 - Implement Installation of a [deterministic one-way] device between lower level devices ([level 0 1,2]) and the higher level devices ([level 3,4]) as described in Section 4.3, “Defense-In-Depth Protective Strategies” of the CSP.</a:t>
            </a:r>
          </a:p>
          <a:p>
            <a:pPr>
              <a:spcBef>
                <a:spcPts val="586"/>
              </a:spcBef>
            </a:pPr>
            <a:r>
              <a:rPr lang="en-US" dirty="0" smtClean="0"/>
              <a:t/>
            </a:r>
            <a:br>
              <a:rPr lang="en-US" dirty="0" smtClean="0"/>
            </a:br>
            <a:r>
              <a:rPr lang="en-US" dirty="0" smtClean="0"/>
              <a:t>MS 4 - The security control “Access Control For Portable And Mobile Devices” described in Appendix D 1.19 of NEI 08-09, Revision 6, will be implemented.</a:t>
            </a:r>
          </a:p>
          <a:p>
            <a:pPr>
              <a:spcBef>
                <a:spcPts val="586"/>
              </a:spcBef>
            </a:pPr>
            <a:r>
              <a:rPr lang="en-US" dirty="0" smtClean="0"/>
              <a:t/>
            </a:r>
            <a:br>
              <a:rPr lang="en-US" dirty="0" smtClean="0"/>
            </a:br>
            <a:r>
              <a:rPr lang="en-US" dirty="0" smtClean="0"/>
              <a:t>MS 5 - Implement observation and identification of obvious cyber related tampering to existing insider mitigation rounds by incorporating the appropriate elements in Appendix E Section 4.3 “Personnel Performing Maintenance And Testing Activities.”</a:t>
            </a:r>
          </a:p>
          <a:p>
            <a:pPr>
              <a:spcBef>
                <a:spcPts val="586"/>
              </a:spcBef>
            </a:pPr>
            <a:r>
              <a:rPr lang="en-US" dirty="0" smtClean="0"/>
              <a:t/>
            </a:r>
            <a:br>
              <a:rPr lang="en-US" dirty="0" smtClean="0"/>
            </a:br>
            <a:r>
              <a:rPr lang="en-US" dirty="0" smtClean="0"/>
              <a:t>MS 6 - Identify, document, and implement cyber security controls in accordance with the Cyber Security Plan Section 3.1.6 “Mitigation of Vulnerabilities and Application of Cyber Security Controls” for CDAs that could adversely impact the design function of physical security target set equipment.</a:t>
            </a:r>
          </a:p>
          <a:p>
            <a:pPr>
              <a:spcBef>
                <a:spcPts val="586"/>
              </a:spcBef>
            </a:pPr>
            <a:r>
              <a:rPr lang="en-US" dirty="0" smtClean="0"/>
              <a:t/>
            </a:r>
            <a:br>
              <a:rPr lang="en-US" dirty="0" smtClean="0"/>
            </a:br>
            <a:r>
              <a:rPr lang="en-US" dirty="0" smtClean="0"/>
              <a:t>MS 7 - Ongoing monitoring and assessment activities commence, as described in Section 4.4, “Ongoing Monitoring and Assessment” of the CSP, for those target set CDAs whose security controls have been implemented.</a:t>
            </a:r>
          </a:p>
          <a:p>
            <a:pPr>
              <a:spcBef>
                <a:spcPts val="586"/>
              </a:spcBef>
            </a:pPr>
            <a:r>
              <a:rPr lang="en-US" dirty="0" smtClean="0"/>
              <a:t/>
            </a:r>
            <a:br>
              <a:rPr lang="en-US" dirty="0" smtClean="0"/>
            </a:br>
            <a:r>
              <a:rPr lang="en-US" dirty="0" smtClean="0"/>
              <a:t>MS 8 - Full implementation of [the Licensee] Cyber Security Plan for all SSEP functions will be achieved.</a:t>
            </a:r>
          </a:p>
        </p:txBody>
      </p:sp>
      <p:sp>
        <p:nvSpPr>
          <p:cNvPr id="184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7" eaLnBrk="0" hangingPunct="0">
              <a:defRPr>
                <a:solidFill>
                  <a:schemeClr val="tx1"/>
                </a:solidFill>
                <a:latin typeface="Arial" pitchFamily="34" charset="0"/>
              </a:defRPr>
            </a:lvl1pPr>
            <a:lvl2pPr marL="757066" indent="-291179" defTabSz="936627" eaLnBrk="0" hangingPunct="0">
              <a:defRPr>
                <a:solidFill>
                  <a:schemeClr val="tx1"/>
                </a:solidFill>
                <a:latin typeface="Arial" pitchFamily="34" charset="0"/>
              </a:defRPr>
            </a:lvl2pPr>
            <a:lvl3pPr marL="1164717" indent="-232943" defTabSz="936627" eaLnBrk="0" hangingPunct="0">
              <a:defRPr>
                <a:solidFill>
                  <a:schemeClr val="tx1"/>
                </a:solidFill>
                <a:latin typeface="Arial" pitchFamily="34" charset="0"/>
              </a:defRPr>
            </a:lvl3pPr>
            <a:lvl4pPr marL="1630604" indent="-232943" defTabSz="936627" eaLnBrk="0" hangingPunct="0">
              <a:defRPr>
                <a:solidFill>
                  <a:schemeClr val="tx1"/>
                </a:solidFill>
                <a:latin typeface="Arial" pitchFamily="34" charset="0"/>
              </a:defRPr>
            </a:lvl4pPr>
            <a:lvl5pPr marL="2096491" indent="-232943" defTabSz="936627" eaLnBrk="0" hangingPunct="0">
              <a:defRPr>
                <a:solidFill>
                  <a:schemeClr val="tx1"/>
                </a:solidFill>
                <a:latin typeface="Arial" pitchFamily="34" charset="0"/>
              </a:defRPr>
            </a:lvl5pPr>
            <a:lvl6pPr marL="2562377" indent="-232943" defTabSz="936627" eaLnBrk="0" fontAlgn="base" hangingPunct="0">
              <a:spcBef>
                <a:spcPct val="0"/>
              </a:spcBef>
              <a:spcAft>
                <a:spcPct val="0"/>
              </a:spcAft>
              <a:defRPr>
                <a:solidFill>
                  <a:schemeClr val="tx1"/>
                </a:solidFill>
                <a:latin typeface="Arial" pitchFamily="34" charset="0"/>
              </a:defRPr>
            </a:lvl6pPr>
            <a:lvl7pPr marL="3028264" indent="-232943" defTabSz="936627" eaLnBrk="0" fontAlgn="base" hangingPunct="0">
              <a:spcBef>
                <a:spcPct val="0"/>
              </a:spcBef>
              <a:spcAft>
                <a:spcPct val="0"/>
              </a:spcAft>
              <a:defRPr>
                <a:solidFill>
                  <a:schemeClr val="tx1"/>
                </a:solidFill>
                <a:latin typeface="Arial" pitchFamily="34" charset="0"/>
              </a:defRPr>
            </a:lvl7pPr>
            <a:lvl8pPr marL="3494151" indent="-232943" defTabSz="936627" eaLnBrk="0" fontAlgn="base" hangingPunct="0">
              <a:spcBef>
                <a:spcPct val="0"/>
              </a:spcBef>
              <a:spcAft>
                <a:spcPct val="0"/>
              </a:spcAft>
              <a:defRPr>
                <a:solidFill>
                  <a:schemeClr val="tx1"/>
                </a:solidFill>
                <a:latin typeface="Arial" pitchFamily="34" charset="0"/>
              </a:defRPr>
            </a:lvl8pPr>
            <a:lvl9pPr marL="3960038" indent="-232943" defTabSz="936627" eaLnBrk="0" fontAlgn="base" hangingPunct="0">
              <a:spcBef>
                <a:spcPct val="0"/>
              </a:spcBef>
              <a:spcAft>
                <a:spcPct val="0"/>
              </a:spcAft>
              <a:defRPr>
                <a:solidFill>
                  <a:schemeClr val="tx1"/>
                </a:solidFill>
                <a:latin typeface="Arial" pitchFamily="34" charset="0"/>
              </a:defRPr>
            </a:lvl9pPr>
          </a:lstStyle>
          <a:p>
            <a:pPr eaLnBrk="1" hangingPunct="1"/>
            <a:fld id="{AA5016F5-1E40-4F13-A4FA-6EAB8BFE3161}" type="slidenum">
              <a:rPr lang="en-US" smtClean="0">
                <a:solidFill>
                  <a:prstClr val="black"/>
                </a:solidFill>
                <a:latin typeface="Calibri" pitchFamily="34" charset="0"/>
              </a:rPr>
              <a:pPr eaLnBrk="1" hangingPunct="1"/>
              <a:t>5</a:t>
            </a:fld>
            <a:endParaRPr lang="en-US" smtClean="0">
              <a:solidFill>
                <a:prstClr val="black"/>
              </a:solidFill>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dirty="0" smtClean="0">
                <a:solidFill>
                  <a:prstClr val="black"/>
                </a:solidFill>
              </a:rPr>
              <a:t>AREVA Cyber Security</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E34BDE45-E1C1-43D8-9DEA-87A7CE9BA5C7}"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272206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774">
              <a:defRPr/>
            </a:pPr>
            <a:endParaRPr lang="en-US" sz="1800" dirty="0"/>
          </a:p>
        </p:txBody>
      </p:sp>
      <p:sp>
        <p:nvSpPr>
          <p:cNvPr id="4" name="Footer Placeholder 3"/>
          <p:cNvSpPr>
            <a:spLocks noGrp="1"/>
          </p:cNvSpPr>
          <p:nvPr>
            <p:ph type="ftr" sz="quarter" idx="10"/>
          </p:nvPr>
        </p:nvSpPr>
        <p:spPr/>
        <p:txBody>
          <a:bodyPr/>
          <a:lstStyle/>
          <a:p>
            <a:r>
              <a:rPr lang="en-US" smtClean="0">
                <a:solidFill>
                  <a:prstClr val="black"/>
                </a:solidFill>
              </a:rPr>
              <a:t>AREVA Cyber Security</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E34BDE45-E1C1-43D8-9DEA-87A7CE9BA5C7}"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98859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AREVA Cyber Security</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E34BDE45-E1C1-43D8-9DEA-87A7CE9BA5C7}"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3577188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is</a:t>
            </a:r>
            <a:r>
              <a:rPr lang="en-US" baseline="0" dirty="0" smtClean="0"/>
              <a:t> a </a:t>
            </a:r>
            <a:r>
              <a:rPr lang="en-US" dirty="0" smtClean="0"/>
              <a:t>brief case study</a:t>
            </a:r>
            <a:r>
              <a:rPr lang="en-US" baseline="0" dirty="0" smtClean="0"/>
              <a:t> on how nuclear handled threat and vulnerability management prior to implementing the CSP.</a:t>
            </a:r>
            <a:endParaRPr lang="en-US" dirty="0"/>
          </a:p>
        </p:txBody>
      </p:sp>
      <p:sp>
        <p:nvSpPr>
          <p:cNvPr id="4" name="Footer Placeholder 3"/>
          <p:cNvSpPr>
            <a:spLocks noGrp="1"/>
          </p:cNvSpPr>
          <p:nvPr>
            <p:ph type="ftr" sz="quarter" idx="10"/>
          </p:nvPr>
        </p:nvSpPr>
        <p:spPr/>
        <p:txBody>
          <a:bodyPr/>
          <a:lstStyle/>
          <a:p>
            <a:r>
              <a:rPr lang="en-US" smtClean="0">
                <a:solidFill>
                  <a:prstClr val="black"/>
                </a:solidFill>
              </a:rPr>
              <a:t>AREVA Cyber Security</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E34BDE45-E1C1-43D8-9DEA-87A7CE9BA5C7}"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5771886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Freeform 5"/>
          <p:cNvSpPr>
            <a:spLocks/>
          </p:cNvSpPr>
          <p:nvPr/>
        </p:nvSpPr>
        <p:spPr bwMode="auto">
          <a:xfrm>
            <a:off x="6985000" y="0"/>
            <a:ext cx="2159000" cy="2159000"/>
          </a:xfrm>
          <a:custGeom>
            <a:avLst/>
            <a:gdLst>
              <a:gd name="T0" fmla="*/ 2147483647 w 139"/>
              <a:gd name="T1" fmla="*/ 2147483647 h 139"/>
              <a:gd name="T2" fmla="*/ 2147483647 w 139"/>
              <a:gd name="T3" fmla="*/ 2147483647 h 139"/>
              <a:gd name="T4" fmla="*/ 2147483647 w 139"/>
              <a:gd name="T5" fmla="*/ 2147483647 h 139"/>
              <a:gd name="T6" fmla="*/ 2147483647 w 139"/>
              <a:gd name="T7" fmla="*/ 0 h 139"/>
              <a:gd name="T8" fmla="*/ 2147483647 w 139"/>
              <a:gd name="T9" fmla="*/ 0 h 139"/>
              <a:gd name="T10" fmla="*/ 2147483647 w 139"/>
              <a:gd name="T11" fmla="*/ 0 h 139"/>
              <a:gd name="T12" fmla="*/ 2147483647 w 139"/>
              <a:gd name="T13" fmla="*/ 0 h 139"/>
              <a:gd name="T14" fmla="*/ 0 w 139"/>
              <a:gd name="T15" fmla="*/ 2147483647 h 139"/>
              <a:gd name="T16" fmla="*/ 0 w 139"/>
              <a:gd name="T17" fmla="*/ 2147483647 h 139"/>
              <a:gd name="T18" fmla="*/ 0 w 139"/>
              <a:gd name="T19" fmla="*/ 2147483647 h 139"/>
              <a:gd name="T20" fmla="*/ 0 w 139"/>
              <a:gd name="T21" fmla="*/ 2147483647 h 139"/>
              <a:gd name="T22" fmla="*/ 2147483647 w 139"/>
              <a:gd name="T23" fmla="*/ 2147483647 h 139"/>
              <a:gd name="T24" fmla="*/ 2147483647 w 139"/>
              <a:gd name="T25" fmla="*/ 2147483647 h 139"/>
              <a:gd name="T26" fmla="*/ 2147483647 w 139"/>
              <a:gd name="T27" fmla="*/ 2147483647 h 139"/>
              <a:gd name="T28" fmla="*/ 2147483647 w 139"/>
              <a:gd name="T29" fmla="*/ 2147483647 h 1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9" h="139">
                <a:moveTo>
                  <a:pt x="139" y="70"/>
                </a:moveTo>
                <a:cubicBezTo>
                  <a:pt x="139" y="70"/>
                  <a:pt x="139" y="70"/>
                  <a:pt x="139" y="70"/>
                </a:cubicBezTo>
                <a:cubicBezTo>
                  <a:pt x="139" y="70"/>
                  <a:pt x="139" y="70"/>
                  <a:pt x="139" y="70"/>
                </a:cubicBezTo>
                <a:cubicBezTo>
                  <a:pt x="139" y="0"/>
                  <a:pt x="139" y="0"/>
                  <a:pt x="139" y="0"/>
                </a:cubicBezTo>
                <a:cubicBezTo>
                  <a:pt x="70" y="0"/>
                  <a:pt x="70" y="0"/>
                  <a:pt x="70" y="0"/>
                </a:cubicBezTo>
                <a:cubicBezTo>
                  <a:pt x="70" y="0"/>
                  <a:pt x="70" y="0"/>
                  <a:pt x="70" y="0"/>
                </a:cubicBezTo>
                <a:cubicBezTo>
                  <a:pt x="70" y="0"/>
                  <a:pt x="69" y="0"/>
                  <a:pt x="69" y="0"/>
                </a:cubicBezTo>
                <a:cubicBezTo>
                  <a:pt x="31" y="0"/>
                  <a:pt x="0" y="31"/>
                  <a:pt x="0" y="70"/>
                </a:cubicBezTo>
                <a:cubicBezTo>
                  <a:pt x="0" y="70"/>
                  <a:pt x="0" y="70"/>
                  <a:pt x="0" y="70"/>
                </a:cubicBezTo>
                <a:cubicBezTo>
                  <a:pt x="0" y="70"/>
                  <a:pt x="0" y="70"/>
                  <a:pt x="0" y="70"/>
                </a:cubicBezTo>
                <a:cubicBezTo>
                  <a:pt x="0" y="139"/>
                  <a:pt x="0" y="139"/>
                  <a:pt x="0" y="139"/>
                </a:cubicBezTo>
                <a:cubicBezTo>
                  <a:pt x="70" y="139"/>
                  <a:pt x="70" y="139"/>
                  <a:pt x="70" y="139"/>
                </a:cubicBezTo>
                <a:cubicBezTo>
                  <a:pt x="70" y="139"/>
                  <a:pt x="70" y="139"/>
                  <a:pt x="70" y="139"/>
                </a:cubicBezTo>
                <a:cubicBezTo>
                  <a:pt x="108" y="139"/>
                  <a:pt x="139" y="108"/>
                  <a:pt x="139" y="70"/>
                </a:cubicBezTo>
                <a:cubicBezTo>
                  <a:pt x="139" y="70"/>
                  <a:pt x="139" y="70"/>
                  <a:pt x="139" y="7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6306" name="Rectangle 2"/>
          <p:cNvSpPr>
            <a:spLocks noGrp="1" noChangeArrowheads="1"/>
          </p:cNvSpPr>
          <p:nvPr>
            <p:ph type="ctrTitle"/>
          </p:nvPr>
        </p:nvSpPr>
        <p:spPr>
          <a:xfrm>
            <a:off x="1258888" y="2159000"/>
            <a:ext cx="5399087" cy="1800225"/>
          </a:xfrm>
        </p:spPr>
        <p:txBody>
          <a:bodyPr anchor="t"/>
          <a:lstStyle>
            <a:lvl1pPr algn="l">
              <a:lnSpc>
                <a:spcPct val="95000"/>
              </a:lnSpc>
              <a:defRPr sz="3700">
                <a:solidFill>
                  <a:schemeClr val="tx1"/>
                </a:solidFill>
              </a:defRPr>
            </a:lvl1pPr>
          </a:lstStyle>
          <a:p>
            <a:pPr lvl="0"/>
            <a:r>
              <a:rPr lang="en-US" noProof="0" dirty="0" smtClean="0"/>
              <a:t>Click to edit Master title style</a:t>
            </a:r>
            <a:endParaRPr lang="fr-FR" noProof="0" dirty="0" smtClean="0"/>
          </a:p>
        </p:txBody>
      </p:sp>
      <p:sp>
        <p:nvSpPr>
          <p:cNvPr id="226307" name="Rectangle 3"/>
          <p:cNvSpPr>
            <a:spLocks noGrp="1" noChangeArrowheads="1"/>
          </p:cNvSpPr>
          <p:nvPr>
            <p:ph type="subTitle" idx="1"/>
          </p:nvPr>
        </p:nvSpPr>
        <p:spPr>
          <a:xfrm>
            <a:off x="1258888" y="3962400"/>
            <a:ext cx="5399087" cy="1800225"/>
          </a:xfrm>
        </p:spPr>
        <p:txBody>
          <a:bodyPr/>
          <a:lstStyle>
            <a:lvl1pPr marL="0" indent="0">
              <a:lnSpc>
                <a:spcPct val="95000"/>
              </a:lnSpc>
              <a:buFont typeface="Arial" charset="0"/>
              <a:buNone/>
              <a:defRPr sz="2100" b="1"/>
            </a:lvl1pPr>
          </a:lstStyle>
          <a:p>
            <a:pPr lvl="0"/>
            <a:r>
              <a:rPr lang="en-US" noProof="0" smtClean="0"/>
              <a:t>Click to edit Master subtitle style</a:t>
            </a:r>
            <a:endParaRPr lang="fr-FR" noProof="0" smtClean="0"/>
          </a:p>
        </p:txBody>
      </p:sp>
      <p:sp>
        <p:nvSpPr>
          <p:cNvPr id="3" name="Slide Number Placeholder 2"/>
          <p:cNvSpPr>
            <a:spLocks noGrp="1"/>
          </p:cNvSpPr>
          <p:nvPr>
            <p:ph type="sldNum" sz="quarter" idx="11"/>
          </p:nvPr>
        </p:nvSpPr>
        <p:spPr>
          <a:xfrm>
            <a:off x="4953000" y="6418262"/>
            <a:ext cx="2133600" cy="365125"/>
          </a:xfrm>
        </p:spPr>
        <p:txBody>
          <a:bodyPr/>
          <a:lstStyle/>
          <a:p>
            <a:fld id="{21640DFF-AE5B-41F8-B134-D6483BC36FDE}" type="slidenum">
              <a:rPr lang="en-US" smtClean="0"/>
              <a:t>‹#›</a:t>
            </a:fld>
            <a:endParaRPr lang="en-US"/>
          </a:p>
        </p:txBody>
      </p:sp>
      <p:pic>
        <p:nvPicPr>
          <p:cNvPr id="1026" name="Picture 2" descr="New AREVA Forward Looking Logo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20756" y="5486400"/>
            <a:ext cx="1487488"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37964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39000346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415709324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179388"/>
            <a:ext cx="2051050" cy="57578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8313" y="179388"/>
            <a:ext cx="6003925" cy="57578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340477921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79388"/>
            <a:ext cx="7389812" cy="9001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8313" y="1619250"/>
            <a:ext cx="4027487" cy="431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19250"/>
            <a:ext cx="4027488" cy="431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419566972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246233642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416802636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199362933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AREVA Inc. 2013 All rights reserved.</a:t>
            </a:r>
            <a:endParaRPr lang="en-US" dirty="0"/>
          </a:p>
        </p:txBody>
      </p:sp>
      <p:sp>
        <p:nvSpPr>
          <p:cNvPr id="7" name="Slide Number Placeholder 6"/>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100130493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 AREVA Inc. 2013 All rights reserved.</a:t>
            </a:r>
            <a:endParaRPr lang="en-US" dirty="0"/>
          </a:p>
        </p:txBody>
      </p:sp>
      <p:sp>
        <p:nvSpPr>
          <p:cNvPr id="9" name="Slide Number Placeholder 8"/>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388490522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 AREVA Inc. 2013 All rights reserved.</a:t>
            </a:r>
            <a:endParaRPr lang="en-US" dirty="0"/>
          </a:p>
        </p:txBody>
      </p:sp>
      <p:sp>
        <p:nvSpPr>
          <p:cNvPr id="5" name="Slide Number Placeholder 4"/>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26642032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lstStyle/>
          <a:p>
            <a:r>
              <a:rPr lang="en-US" dirty="0" smtClean="0"/>
              <a:t>Click to edit Master title style</a:t>
            </a:r>
            <a:endParaRPr lang="en-US" dirty="0"/>
          </a:p>
        </p:txBody>
      </p:sp>
      <p:sp>
        <p:nvSpPr>
          <p:cNvPr id="6"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52925771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 AREVA Inc. 2013 All rights reserved.</a:t>
            </a:r>
            <a:endParaRPr lang="en-US" dirty="0"/>
          </a:p>
        </p:txBody>
      </p:sp>
      <p:sp>
        <p:nvSpPr>
          <p:cNvPr id="4" name="Slide Number Placeholder 3"/>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8058383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AREVA Inc. 2013 All rights reserved.</a:t>
            </a:r>
            <a:endParaRPr lang="en-US" dirty="0"/>
          </a:p>
        </p:txBody>
      </p:sp>
      <p:sp>
        <p:nvSpPr>
          <p:cNvPr id="7" name="Slide Number Placeholder 6"/>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282998479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AREVA Inc. 2013 All rights reserved.</a:t>
            </a:r>
            <a:endParaRPr lang="en-US" dirty="0"/>
          </a:p>
        </p:txBody>
      </p:sp>
      <p:sp>
        <p:nvSpPr>
          <p:cNvPr id="7" name="Slide Number Placeholder 6"/>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30533933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178024563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92737064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 AREVA Inc. 2013 All rights reserved.</a:t>
            </a:r>
            <a:endParaRPr lang="en-US" dirty="0"/>
          </a:p>
        </p:txBody>
      </p:sp>
      <p:sp>
        <p:nvSpPr>
          <p:cNvPr id="5" name="Slide Number Placeholder 4"/>
          <p:cNvSpPr>
            <a:spLocks noGrp="1"/>
          </p:cNvSpPr>
          <p:nvPr>
            <p:ph type="sldNum" sz="quarter" idx="12"/>
          </p:nvPr>
        </p:nvSpPr>
        <p:spPr/>
        <p:txBody>
          <a:bodyPr/>
          <a:lstStyle/>
          <a:p>
            <a:fld id="{E7FD2A00-D0FB-446B-9D98-3D71D9D8E53C}" type="slidenum">
              <a:rPr lang="en-US" smtClean="0"/>
              <a:t>‹#›</a:t>
            </a:fld>
            <a:endParaRPr lang="en-US" dirty="0"/>
          </a:p>
        </p:txBody>
      </p:sp>
    </p:spTree>
    <p:extLst>
      <p:ext uri="{BB962C8B-B14F-4D97-AF65-F5344CB8AC3E}">
        <p14:creationId xmlns:p14="http://schemas.microsoft.com/office/powerpoint/2010/main" val="393153893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3346344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85130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9223516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41479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394188154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774355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03439817"/>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6138217"/>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7160562"/>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9115250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7436227"/>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10729511"/>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3999386007"/>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141232357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38897251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619250"/>
            <a:ext cx="4027487"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19250"/>
            <a:ext cx="4027488"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2248539322"/>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AREVA Inc. 2013 All rights reserved.</a:t>
            </a:r>
            <a:endParaRPr lang="en-US" dirty="0"/>
          </a:p>
        </p:txBody>
      </p:sp>
      <p:sp>
        <p:nvSpPr>
          <p:cNvPr id="7" name="Slide Number Placeholder 6"/>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99094910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 AREVA Inc. 2013 All rights reserved.</a:t>
            </a:r>
            <a:endParaRPr lang="en-US" dirty="0"/>
          </a:p>
        </p:txBody>
      </p:sp>
      <p:sp>
        <p:nvSpPr>
          <p:cNvPr id="9" name="Slide Number Placeholder 8"/>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327283073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 AREVA Inc. 2013 All rights reserved.</a:t>
            </a:r>
            <a:endParaRPr lang="en-US" dirty="0"/>
          </a:p>
        </p:txBody>
      </p:sp>
      <p:sp>
        <p:nvSpPr>
          <p:cNvPr id="5" name="Slide Number Placeholder 4"/>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3930301601"/>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 AREVA Inc. 2013 All rights reserved.</a:t>
            </a:r>
            <a:endParaRPr lang="en-US" dirty="0"/>
          </a:p>
        </p:txBody>
      </p:sp>
      <p:sp>
        <p:nvSpPr>
          <p:cNvPr id="4" name="Slide Number Placeholder 3"/>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3678561319"/>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AREVA Inc. 2013 All rights reserved.</a:t>
            </a:r>
            <a:endParaRPr lang="en-US" dirty="0"/>
          </a:p>
        </p:txBody>
      </p:sp>
      <p:sp>
        <p:nvSpPr>
          <p:cNvPr id="7" name="Slide Number Placeholder 6"/>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745821841"/>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AREVA Inc. 2013 All rights reserved.</a:t>
            </a:r>
            <a:endParaRPr lang="en-US" dirty="0"/>
          </a:p>
        </p:txBody>
      </p:sp>
      <p:sp>
        <p:nvSpPr>
          <p:cNvPr id="7" name="Slide Number Placeholder 6"/>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79604846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123872956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AD0BEF0A-D152-4FE3-BA5C-5CE08EADA38B}" type="slidenum">
              <a:rPr lang="en-US" smtClean="0"/>
              <a:t>‹#›</a:t>
            </a:fld>
            <a:endParaRPr lang="en-US" dirty="0"/>
          </a:p>
        </p:txBody>
      </p:sp>
    </p:spTree>
    <p:extLst>
      <p:ext uri="{BB962C8B-B14F-4D97-AF65-F5344CB8AC3E}">
        <p14:creationId xmlns:p14="http://schemas.microsoft.com/office/powerpoint/2010/main" val="2226990803"/>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201471548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2048200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2"/>
          <p:cNvSpPr>
            <a:spLocks noGrp="1"/>
          </p:cNvSpPr>
          <p:nvPr>
            <p:ph type="sldNum" sz="quarter" idx="10"/>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2032195637"/>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1049811254"/>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AREVA Inc. 2013 All rights reserved.</a:t>
            </a:r>
            <a:endParaRPr lang="en-US" dirty="0"/>
          </a:p>
        </p:txBody>
      </p:sp>
      <p:sp>
        <p:nvSpPr>
          <p:cNvPr id="7" name="Slide Number Placeholder 6"/>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2641570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 AREVA Inc. 2013 All rights reserved.</a:t>
            </a:r>
            <a:endParaRPr lang="en-US" dirty="0"/>
          </a:p>
        </p:txBody>
      </p:sp>
      <p:sp>
        <p:nvSpPr>
          <p:cNvPr id="9" name="Slide Number Placeholder 8"/>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419020293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 AREVA Inc. 2013 All rights reserved.</a:t>
            </a:r>
            <a:endParaRPr lang="en-US" dirty="0"/>
          </a:p>
        </p:txBody>
      </p:sp>
      <p:sp>
        <p:nvSpPr>
          <p:cNvPr id="5" name="Slide Number Placeholder 4"/>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222493446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 AREVA Inc. 2013 All rights reserved.</a:t>
            </a:r>
            <a:endParaRPr lang="en-US" dirty="0"/>
          </a:p>
        </p:txBody>
      </p:sp>
      <p:sp>
        <p:nvSpPr>
          <p:cNvPr id="4" name="Slide Number Placeholder 3"/>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4162682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AREVA Inc. 2013 All rights reserved.</a:t>
            </a:r>
            <a:endParaRPr lang="en-US" dirty="0"/>
          </a:p>
        </p:txBody>
      </p:sp>
      <p:sp>
        <p:nvSpPr>
          <p:cNvPr id="7" name="Slide Number Placeholder 6"/>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286627807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 AREVA Inc. 2013 All rights reserved.</a:t>
            </a:r>
            <a:endParaRPr lang="en-US" dirty="0"/>
          </a:p>
        </p:txBody>
      </p:sp>
      <p:sp>
        <p:nvSpPr>
          <p:cNvPr id="7" name="Slide Number Placeholder 6"/>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2287800423"/>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62804684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AREVA Inc. 2013 All rights reserved.</a:t>
            </a:r>
            <a:endParaRPr lang="en-US" dirty="0"/>
          </a:p>
        </p:txBody>
      </p:sp>
      <p:sp>
        <p:nvSpPr>
          <p:cNvPr id="6" name="Slide Number Placeholder 5"/>
          <p:cNvSpPr>
            <a:spLocks noGrp="1"/>
          </p:cNvSpPr>
          <p:nvPr>
            <p:ph type="sldNum" sz="quarter" idx="12"/>
          </p:nvPr>
        </p:nvSpPr>
        <p:spPr/>
        <p:txBody>
          <a:bodyPr/>
          <a:lstStyle/>
          <a:p>
            <a:fld id="{4E4DA057-7592-4A55-BC65-FE3187B33AAA}" type="slidenum">
              <a:rPr lang="en-US" smtClean="0"/>
              <a:t>‹#›</a:t>
            </a:fld>
            <a:endParaRPr lang="en-US" dirty="0"/>
          </a:p>
        </p:txBody>
      </p:sp>
    </p:spTree>
    <p:extLst>
      <p:ext uri="{BB962C8B-B14F-4D97-AF65-F5344CB8AC3E}">
        <p14:creationId xmlns:p14="http://schemas.microsoft.com/office/powerpoint/2010/main" val="3737483763"/>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areva-ppt-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1900" y="5826125"/>
            <a:ext cx="1287463"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5"/>
          <p:cNvSpPr>
            <a:spLocks/>
          </p:cNvSpPr>
          <p:nvPr/>
        </p:nvSpPr>
        <p:spPr bwMode="auto">
          <a:xfrm>
            <a:off x="6985000" y="0"/>
            <a:ext cx="2159000" cy="2159000"/>
          </a:xfrm>
          <a:custGeom>
            <a:avLst/>
            <a:gdLst>
              <a:gd name="T0" fmla="*/ 2147483647 w 139"/>
              <a:gd name="T1" fmla="*/ 2147483647 h 139"/>
              <a:gd name="T2" fmla="*/ 2147483647 w 139"/>
              <a:gd name="T3" fmla="*/ 2147483647 h 139"/>
              <a:gd name="T4" fmla="*/ 2147483647 w 139"/>
              <a:gd name="T5" fmla="*/ 2147483647 h 139"/>
              <a:gd name="T6" fmla="*/ 2147483647 w 139"/>
              <a:gd name="T7" fmla="*/ 0 h 139"/>
              <a:gd name="T8" fmla="*/ 2147483647 w 139"/>
              <a:gd name="T9" fmla="*/ 0 h 139"/>
              <a:gd name="T10" fmla="*/ 2147483647 w 139"/>
              <a:gd name="T11" fmla="*/ 0 h 139"/>
              <a:gd name="T12" fmla="*/ 2147483647 w 139"/>
              <a:gd name="T13" fmla="*/ 0 h 139"/>
              <a:gd name="T14" fmla="*/ 0 w 139"/>
              <a:gd name="T15" fmla="*/ 2147483647 h 139"/>
              <a:gd name="T16" fmla="*/ 0 w 139"/>
              <a:gd name="T17" fmla="*/ 2147483647 h 139"/>
              <a:gd name="T18" fmla="*/ 0 w 139"/>
              <a:gd name="T19" fmla="*/ 2147483647 h 139"/>
              <a:gd name="T20" fmla="*/ 0 w 139"/>
              <a:gd name="T21" fmla="*/ 2147483647 h 139"/>
              <a:gd name="T22" fmla="*/ 2147483647 w 139"/>
              <a:gd name="T23" fmla="*/ 2147483647 h 139"/>
              <a:gd name="T24" fmla="*/ 2147483647 w 139"/>
              <a:gd name="T25" fmla="*/ 2147483647 h 139"/>
              <a:gd name="T26" fmla="*/ 2147483647 w 139"/>
              <a:gd name="T27" fmla="*/ 2147483647 h 139"/>
              <a:gd name="T28" fmla="*/ 2147483647 w 139"/>
              <a:gd name="T29" fmla="*/ 2147483647 h 1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9" h="139">
                <a:moveTo>
                  <a:pt x="139" y="70"/>
                </a:moveTo>
                <a:cubicBezTo>
                  <a:pt x="139" y="70"/>
                  <a:pt x="139" y="70"/>
                  <a:pt x="139" y="70"/>
                </a:cubicBezTo>
                <a:cubicBezTo>
                  <a:pt x="139" y="70"/>
                  <a:pt x="139" y="70"/>
                  <a:pt x="139" y="70"/>
                </a:cubicBezTo>
                <a:cubicBezTo>
                  <a:pt x="139" y="0"/>
                  <a:pt x="139" y="0"/>
                  <a:pt x="139" y="0"/>
                </a:cubicBezTo>
                <a:cubicBezTo>
                  <a:pt x="70" y="0"/>
                  <a:pt x="70" y="0"/>
                  <a:pt x="70" y="0"/>
                </a:cubicBezTo>
                <a:cubicBezTo>
                  <a:pt x="70" y="0"/>
                  <a:pt x="70" y="0"/>
                  <a:pt x="70" y="0"/>
                </a:cubicBezTo>
                <a:cubicBezTo>
                  <a:pt x="70" y="0"/>
                  <a:pt x="69" y="0"/>
                  <a:pt x="69" y="0"/>
                </a:cubicBezTo>
                <a:cubicBezTo>
                  <a:pt x="31" y="0"/>
                  <a:pt x="0" y="31"/>
                  <a:pt x="0" y="70"/>
                </a:cubicBezTo>
                <a:cubicBezTo>
                  <a:pt x="0" y="70"/>
                  <a:pt x="0" y="70"/>
                  <a:pt x="0" y="70"/>
                </a:cubicBezTo>
                <a:cubicBezTo>
                  <a:pt x="0" y="70"/>
                  <a:pt x="0" y="70"/>
                  <a:pt x="0" y="70"/>
                </a:cubicBezTo>
                <a:cubicBezTo>
                  <a:pt x="0" y="139"/>
                  <a:pt x="0" y="139"/>
                  <a:pt x="0" y="139"/>
                </a:cubicBezTo>
                <a:cubicBezTo>
                  <a:pt x="70" y="139"/>
                  <a:pt x="70" y="139"/>
                  <a:pt x="70" y="139"/>
                </a:cubicBezTo>
                <a:cubicBezTo>
                  <a:pt x="70" y="139"/>
                  <a:pt x="70" y="139"/>
                  <a:pt x="70" y="139"/>
                </a:cubicBezTo>
                <a:cubicBezTo>
                  <a:pt x="108" y="139"/>
                  <a:pt x="139" y="108"/>
                  <a:pt x="139" y="70"/>
                </a:cubicBezTo>
                <a:cubicBezTo>
                  <a:pt x="139" y="70"/>
                  <a:pt x="139" y="70"/>
                  <a:pt x="139" y="7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solidFill>
                <a:srgbClr val="000000"/>
              </a:solidFill>
            </a:endParaRPr>
          </a:p>
        </p:txBody>
      </p:sp>
      <p:sp>
        <p:nvSpPr>
          <p:cNvPr id="226306" name="Rectangle 2"/>
          <p:cNvSpPr>
            <a:spLocks noGrp="1" noChangeArrowheads="1"/>
          </p:cNvSpPr>
          <p:nvPr>
            <p:ph type="ctrTitle"/>
          </p:nvPr>
        </p:nvSpPr>
        <p:spPr>
          <a:xfrm>
            <a:off x="1258888" y="2159000"/>
            <a:ext cx="5399087" cy="1800225"/>
          </a:xfrm>
        </p:spPr>
        <p:txBody>
          <a:bodyPr anchor="t"/>
          <a:lstStyle>
            <a:lvl1pPr algn="l">
              <a:lnSpc>
                <a:spcPct val="95000"/>
              </a:lnSpc>
              <a:defRPr sz="3700">
                <a:solidFill>
                  <a:schemeClr val="tx1"/>
                </a:solidFill>
              </a:defRPr>
            </a:lvl1pPr>
          </a:lstStyle>
          <a:p>
            <a:pPr lvl="0"/>
            <a:r>
              <a:rPr lang="en-US" noProof="0" dirty="0" smtClean="0"/>
              <a:t>Click to edit Master title style</a:t>
            </a:r>
            <a:endParaRPr lang="fr-FR" noProof="0" dirty="0" smtClean="0"/>
          </a:p>
        </p:txBody>
      </p:sp>
      <p:sp>
        <p:nvSpPr>
          <p:cNvPr id="226307" name="Rectangle 3"/>
          <p:cNvSpPr>
            <a:spLocks noGrp="1" noChangeArrowheads="1"/>
          </p:cNvSpPr>
          <p:nvPr>
            <p:ph type="subTitle" idx="1"/>
          </p:nvPr>
        </p:nvSpPr>
        <p:spPr>
          <a:xfrm>
            <a:off x="1258888" y="3962400"/>
            <a:ext cx="5399087" cy="1800225"/>
          </a:xfrm>
        </p:spPr>
        <p:txBody>
          <a:bodyPr/>
          <a:lstStyle>
            <a:lvl1pPr marL="0" indent="0">
              <a:lnSpc>
                <a:spcPct val="95000"/>
              </a:lnSpc>
              <a:buFont typeface="Arial" charset="0"/>
              <a:buNone/>
              <a:defRPr sz="2100" b="1"/>
            </a:lvl1pPr>
          </a:lstStyle>
          <a:p>
            <a:pPr lvl="0"/>
            <a:r>
              <a:rPr lang="en-US" noProof="0" smtClean="0"/>
              <a:t>Click to edit Master subtitle style</a:t>
            </a:r>
            <a:endParaRPr lang="fr-FR" noProof="0" smtClean="0"/>
          </a:p>
        </p:txBody>
      </p:sp>
      <p:sp>
        <p:nvSpPr>
          <p:cNvPr id="3" name="Slide Number Placeholder 2"/>
          <p:cNvSpPr>
            <a:spLocks noGrp="1"/>
          </p:cNvSpPr>
          <p:nvPr>
            <p:ph type="sldNum" sz="quarter" idx="11"/>
          </p:nvPr>
        </p:nvSpPr>
        <p:spPr>
          <a:xfrm>
            <a:off x="4953000" y="6418262"/>
            <a:ext cx="2133600" cy="365125"/>
          </a:xfrm>
          <a:prstGeom prst="rect">
            <a:avLst/>
          </a:prstGeom>
        </p:spPr>
        <p:txBody>
          <a:bodyPr/>
          <a:lstStyle/>
          <a:p>
            <a:fld id="{21640DFF-AE5B-41F8-B134-D6483BC36FDE}"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430497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
        <p:nvSpPr>
          <p:cNvPr id="4" name="Rectangle 3"/>
          <p:cNvSpPr/>
          <p:nvPr userDrawn="1"/>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87925870"/>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985383827"/>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657952215"/>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619250"/>
            <a:ext cx="4027487"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19250"/>
            <a:ext cx="4027488"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80099826"/>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2"/>
          <p:cNvSpPr>
            <a:spLocks noGrp="1"/>
          </p:cNvSpPr>
          <p:nvPr>
            <p:ph type="sldNum" sz="quarter" idx="10"/>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119298003"/>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39912336"/>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162653660"/>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126217263"/>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837393470"/>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711976439"/>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9079073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2215594462"/>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179388"/>
            <a:ext cx="2051050" cy="57578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8313" y="179388"/>
            <a:ext cx="6003925" cy="57578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765230084"/>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79388"/>
            <a:ext cx="7389812" cy="90011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68313" y="1619250"/>
            <a:ext cx="4027487" cy="431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19250"/>
            <a:ext cx="4027488" cy="431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0941689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8249031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spTree>
    <p:extLst>
      <p:ext uri="{BB962C8B-B14F-4D97-AF65-F5344CB8AC3E}">
        <p14:creationId xmlns:p14="http://schemas.microsoft.com/office/powerpoint/2010/main" val="10613584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5.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slideLayout" Target="../slideLayouts/slideLayout71.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5" Type="http://schemas.openxmlformats.org/officeDocument/2006/relationships/image" Target="../media/image3.jpeg"/><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5" name="Picture 3" descr="areva-ppt-11"/>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7966" y="6285075"/>
            <a:ext cx="7918450" cy="33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5"/>
          <p:cNvSpPr>
            <a:spLocks noGrp="1" noChangeArrowheads="1"/>
          </p:cNvSpPr>
          <p:nvPr>
            <p:ph type="title"/>
          </p:nvPr>
        </p:nvSpPr>
        <p:spPr bwMode="auto">
          <a:xfrm>
            <a:off x="468313" y="179388"/>
            <a:ext cx="7389812" cy="90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smtClean="0"/>
              <a:t>Cliquez pour modifier le style du titre</a:t>
            </a:r>
          </a:p>
        </p:txBody>
      </p:sp>
      <p:sp>
        <p:nvSpPr>
          <p:cNvPr id="2052" name="Rectangle 6"/>
          <p:cNvSpPr>
            <a:spLocks noGrp="1" noChangeArrowheads="1"/>
          </p:cNvSpPr>
          <p:nvPr>
            <p:ph type="body" idx="1"/>
          </p:nvPr>
        </p:nvSpPr>
        <p:spPr bwMode="auto">
          <a:xfrm>
            <a:off x="468313" y="1619250"/>
            <a:ext cx="8207375" cy="431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p:txBody>
      </p:sp>
      <p:sp>
        <p:nvSpPr>
          <p:cNvPr id="2053" name="Freeform 8"/>
          <p:cNvSpPr>
            <a:spLocks/>
          </p:cNvSpPr>
          <p:nvPr/>
        </p:nvSpPr>
        <p:spPr bwMode="auto">
          <a:xfrm>
            <a:off x="8064500" y="0"/>
            <a:ext cx="1079500" cy="1079500"/>
          </a:xfrm>
          <a:custGeom>
            <a:avLst/>
            <a:gdLst>
              <a:gd name="T0" fmla="*/ 2147483647 w 139"/>
              <a:gd name="T1" fmla="*/ 2147483647 h 139"/>
              <a:gd name="T2" fmla="*/ 2147483647 w 139"/>
              <a:gd name="T3" fmla="*/ 2147483647 h 139"/>
              <a:gd name="T4" fmla="*/ 2147483647 w 139"/>
              <a:gd name="T5" fmla="*/ 2147483647 h 139"/>
              <a:gd name="T6" fmla="*/ 2147483647 w 139"/>
              <a:gd name="T7" fmla="*/ 0 h 139"/>
              <a:gd name="T8" fmla="*/ 2147483647 w 139"/>
              <a:gd name="T9" fmla="*/ 0 h 139"/>
              <a:gd name="T10" fmla="*/ 2147483647 w 139"/>
              <a:gd name="T11" fmla="*/ 0 h 139"/>
              <a:gd name="T12" fmla="*/ 2147483647 w 139"/>
              <a:gd name="T13" fmla="*/ 0 h 139"/>
              <a:gd name="T14" fmla="*/ 0 w 139"/>
              <a:gd name="T15" fmla="*/ 2147483647 h 139"/>
              <a:gd name="T16" fmla="*/ 0 w 139"/>
              <a:gd name="T17" fmla="*/ 2147483647 h 139"/>
              <a:gd name="T18" fmla="*/ 0 w 139"/>
              <a:gd name="T19" fmla="*/ 2147483647 h 139"/>
              <a:gd name="T20" fmla="*/ 0 w 139"/>
              <a:gd name="T21" fmla="*/ 2147483647 h 139"/>
              <a:gd name="T22" fmla="*/ 2147483647 w 139"/>
              <a:gd name="T23" fmla="*/ 2147483647 h 139"/>
              <a:gd name="T24" fmla="*/ 2147483647 w 139"/>
              <a:gd name="T25" fmla="*/ 2147483647 h 139"/>
              <a:gd name="T26" fmla="*/ 2147483647 w 139"/>
              <a:gd name="T27" fmla="*/ 2147483647 h 139"/>
              <a:gd name="T28" fmla="*/ 2147483647 w 139"/>
              <a:gd name="T29" fmla="*/ 2147483647 h 1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9" h="139">
                <a:moveTo>
                  <a:pt x="139" y="70"/>
                </a:moveTo>
                <a:cubicBezTo>
                  <a:pt x="139" y="70"/>
                  <a:pt x="139" y="70"/>
                  <a:pt x="139" y="70"/>
                </a:cubicBezTo>
                <a:cubicBezTo>
                  <a:pt x="139" y="70"/>
                  <a:pt x="139" y="70"/>
                  <a:pt x="139" y="70"/>
                </a:cubicBezTo>
                <a:cubicBezTo>
                  <a:pt x="139" y="0"/>
                  <a:pt x="139" y="0"/>
                  <a:pt x="139" y="0"/>
                </a:cubicBezTo>
                <a:cubicBezTo>
                  <a:pt x="70" y="0"/>
                  <a:pt x="70" y="0"/>
                  <a:pt x="70" y="0"/>
                </a:cubicBezTo>
                <a:cubicBezTo>
                  <a:pt x="70" y="0"/>
                  <a:pt x="70" y="0"/>
                  <a:pt x="70" y="0"/>
                </a:cubicBezTo>
                <a:cubicBezTo>
                  <a:pt x="70" y="0"/>
                  <a:pt x="69" y="0"/>
                  <a:pt x="69" y="0"/>
                </a:cubicBezTo>
                <a:cubicBezTo>
                  <a:pt x="31" y="0"/>
                  <a:pt x="0" y="31"/>
                  <a:pt x="0" y="70"/>
                </a:cubicBezTo>
                <a:cubicBezTo>
                  <a:pt x="0" y="70"/>
                  <a:pt x="0" y="70"/>
                  <a:pt x="0" y="70"/>
                </a:cubicBezTo>
                <a:cubicBezTo>
                  <a:pt x="0" y="70"/>
                  <a:pt x="0" y="70"/>
                  <a:pt x="0" y="70"/>
                </a:cubicBezTo>
                <a:cubicBezTo>
                  <a:pt x="0" y="139"/>
                  <a:pt x="0" y="139"/>
                  <a:pt x="0" y="139"/>
                </a:cubicBezTo>
                <a:cubicBezTo>
                  <a:pt x="70" y="139"/>
                  <a:pt x="70" y="139"/>
                  <a:pt x="70" y="139"/>
                </a:cubicBezTo>
                <a:cubicBezTo>
                  <a:pt x="70" y="139"/>
                  <a:pt x="70" y="139"/>
                  <a:pt x="70" y="139"/>
                </a:cubicBezTo>
                <a:cubicBezTo>
                  <a:pt x="108" y="139"/>
                  <a:pt x="139" y="108"/>
                  <a:pt x="139" y="70"/>
                </a:cubicBezTo>
                <a:cubicBezTo>
                  <a:pt x="139" y="70"/>
                  <a:pt x="139" y="70"/>
                  <a:pt x="139" y="7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 name="Slide Number Placeholder 2"/>
          <p:cNvSpPr>
            <a:spLocks noGrp="1"/>
          </p:cNvSpPr>
          <p:nvPr>
            <p:ph type="sldNum" sz="quarter" idx="4"/>
          </p:nvPr>
        </p:nvSpPr>
        <p:spPr>
          <a:xfrm>
            <a:off x="578485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640DFF-AE5B-41F8-B134-D6483BC36FDE}" type="slidenum">
              <a:rPr lang="en-US" smtClean="0"/>
              <a:t>‹#›</a:t>
            </a:fld>
            <a:endParaRPr lang="en-US"/>
          </a:p>
        </p:txBody>
      </p:sp>
      <p:pic>
        <p:nvPicPr>
          <p:cNvPr id="2" name="Picture 2" descr="New AREVA Forward Looking Logo "/>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8021088" y="5867400"/>
            <a:ext cx="970512" cy="784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722" r:id="rId8"/>
    <p:sldLayoutId id="2147483668" r:id="rId9"/>
    <p:sldLayoutId id="2147483669" r:id="rId10"/>
    <p:sldLayoutId id="2147483670" r:id="rId11"/>
    <p:sldLayoutId id="2147483671" r:id="rId12"/>
    <p:sldLayoutId id="2147483672" r:id="rId13"/>
  </p:sldLayoutIdLst>
  <p:timing>
    <p:tnLst>
      <p:par>
        <p:cTn id="1" dur="indefinite" restart="never" nodeType="tmRoot"/>
      </p:par>
    </p:tnLst>
  </p:timing>
  <p:hf hdr="0" dt="0"/>
  <p:txStyles>
    <p:titleStyle>
      <a:lvl1pPr algn="r" rtl="0" eaLnBrk="1" fontAlgn="base" hangingPunct="1">
        <a:lnSpc>
          <a:spcPct val="90000"/>
        </a:lnSpc>
        <a:spcBef>
          <a:spcPct val="0"/>
        </a:spcBef>
        <a:spcAft>
          <a:spcPct val="0"/>
        </a:spcAft>
        <a:defRPr sz="2800" b="1">
          <a:solidFill>
            <a:schemeClr val="tx2"/>
          </a:solidFill>
          <a:latin typeface="+mj-lt"/>
          <a:ea typeface="+mj-ea"/>
          <a:cs typeface="+mj-cs"/>
        </a:defRPr>
      </a:lvl1pPr>
      <a:lvl2pPr algn="r" rtl="0" eaLnBrk="1" fontAlgn="base" hangingPunct="1">
        <a:lnSpc>
          <a:spcPct val="90000"/>
        </a:lnSpc>
        <a:spcBef>
          <a:spcPct val="0"/>
        </a:spcBef>
        <a:spcAft>
          <a:spcPct val="0"/>
        </a:spcAft>
        <a:defRPr sz="2800" b="1">
          <a:solidFill>
            <a:schemeClr val="tx2"/>
          </a:solidFill>
          <a:latin typeface="Arial" charset="0"/>
          <a:cs typeface="Arial" charset="0"/>
        </a:defRPr>
      </a:lvl2pPr>
      <a:lvl3pPr algn="r" rtl="0" eaLnBrk="1" fontAlgn="base" hangingPunct="1">
        <a:lnSpc>
          <a:spcPct val="90000"/>
        </a:lnSpc>
        <a:spcBef>
          <a:spcPct val="0"/>
        </a:spcBef>
        <a:spcAft>
          <a:spcPct val="0"/>
        </a:spcAft>
        <a:defRPr sz="2800" b="1">
          <a:solidFill>
            <a:schemeClr val="tx2"/>
          </a:solidFill>
          <a:latin typeface="Arial" charset="0"/>
          <a:cs typeface="Arial" charset="0"/>
        </a:defRPr>
      </a:lvl3pPr>
      <a:lvl4pPr algn="r" rtl="0" eaLnBrk="1" fontAlgn="base" hangingPunct="1">
        <a:lnSpc>
          <a:spcPct val="90000"/>
        </a:lnSpc>
        <a:spcBef>
          <a:spcPct val="0"/>
        </a:spcBef>
        <a:spcAft>
          <a:spcPct val="0"/>
        </a:spcAft>
        <a:defRPr sz="2800" b="1">
          <a:solidFill>
            <a:schemeClr val="tx2"/>
          </a:solidFill>
          <a:latin typeface="Arial" charset="0"/>
          <a:cs typeface="Arial" charset="0"/>
        </a:defRPr>
      </a:lvl4pPr>
      <a:lvl5pPr algn="r" rtl="0" eaLnBrk="1" fontAlgn="base" hangingPunct="1">
        <a:lnSpc>
          <a:spcPct val="90000"/>
        </a:lnSpc>
        <a:spcBef>
          <a:spcPct val="0"/>
        </a:spcBef>
        <a:spcAft>
          <a:spcPct val="0"/>
        </a:spcAft>
        <a:defRPr sz="2800" b="1">
          <a:solidFill>
            <a:schemeClr val="tx2"/>
          </a:solidFill>
          <a:latin typeface="Arial" charset="0"/>
          <a:cs typeface="Arial" charset="0"/>
        </a:defRPr>
      </a:lvl5pPr>
      <a:lvl6pPr marL="457200" algn="r" rtl="0" eaLnBrk="1" fontAlgn="base" hangingPunct="1">
        <a:lnSpc>
          <a:spcPct val="90000"/>
        </a:lnSpc>
        <a:spcBef>
          <a:spcPct val="0"/>
        </a:spcBef>
        <a:spcAft>
          <a:spcPct val="0"/>
        </a:spcAft>
        <a:defRPr sz="2800" b="1">
          <a:solidFill>
            <a:schemeClr val="tx2"/>
          </a:solidFill>
          <a:latin typeface="Arial" charset="0"/>
          <a:cs typeface="Arial" charset="0"/>
        </a:defRPr>
      </a:lvl6pPr>
      <a:lvl7pPr marL="914400" algn="r" rtl="0" eaLnBrk="1" fontAlgn="base" hangingPunct="1">
        <a:lnSpc>
          <a:spcPct val="90000"/>
        </a:lnSpc>
        <a:spcBef>
          <a:spcPct val="0"/>
        </a:spcBef>
        <a:spcAft>
          <a:spcPct val="0"/>
        </a:spcAft>
        <a:defRPr sz="2800" b="1">
          <a:solidFill>
            <a:schemeClr val="tx2"/>
          </a:solidFill>
          <a:latin typeface="Arial" charset="0"/>
          <a:cs typeface="Arial" charset="0"/>
        </a:defRPr>
      </a:lvl7pPr>
      <a:lvl8pPr marL="1371600" algn="r" rtl="0" eaLnBrk="1" fontAlgn="base" hangingPunct="1">
        <a:lnSpc>
          <a:spcPct val="90000"/>
        </a:lnSpc>
        <a:spcBef>
          <a:spcPct val="0"/>
        </a:spcBef>
        <a:spcAft>
          <a:spcPct val="0"/>
        </a:spcAft>
        <a:defRPr sz="2800" b="1">
          <a:solidFill>
            <a:schemeClr val="tx2"/>
          </a:solidFill>
          <a:latin typeface="Arial" charset="0"/>
          <a:cs typeface="Arial" charset="0"/>
        </a:defRPr>
      </a:lvl8pPr>
      <a:lvl9pPr marL="1828800" algn="r" rtl="0" eaLnBrk="1" fontAlgn="base" hangingPunct="1">
        <a:lnSpc>
          <a:spcPct val="90000"/>
        </a:lnSpc>
        <a:spcBef>
          <a:spcPct val="0"/>
        </a:spcBef>
        <a:spcAft>
          <a:spcPct val="0"/>
        </a:spcAft>
        <a:defRPr sz="2800" b="1">
          <a:solidFill>
            <a:schemeClr val="tx2"/>
          </a:solidFill>
          <a:latin typeface="Arial" charset="0"/>
          <a:cs typeface="Arial" charset="0"/>
        </a:defRPr>
      </a:lvl9pPr>
    </p:titleStyle>
    <p:bodyStyle>
      <a:lvl1pPr marL="271463" indent="-271463" algn="l" rtl="0" eaLnBrk="1" fontAlgn="base" hangingPunct="1">
        <a:spcBef>
          <a:spcPct val="50000"/>
        </a:spcBef>
        <a:spcAft>
          <a:spcPct val="10000"/>
        </a:spcAft>
        <a:buClr>
          <a:schemeClr val="tx2"/>
        </a:buClr>
        <a:buFont typeface="Arial" charset="0"/>
        <a:buBlip>
          <a:blip r:embed="rId17"/>
        </a:buBlip>
        <a:defRPr sz="1600">
          <a:solidFill>
            <a:schemeClr val="tx1"/>
          </a:solidFill>
          <a:latin typeface="+mn-lt"/>
          <a:ea typeface="+mn-ea"/>
          <a:cs typeface="+mn-cs"/>
        </a:defRPr>
      </a:lvl1pPr>
      <a:lvl2pPr marL="717550" indent="-268288" algn="l" rtl="0" eaLnBrk="1" fontAlgn="base" hangingPunct="1">
        <a:spcBef>
          <a:spcPct val="10000"/>
        </a:spcBef>
        <a:spcAft>
          <a:spcPct val="10000"/>
        </a:spcAft>
        <a:buClr>
          <a:schemeClr val="accent1"/>
        </a:buClr>
        <a:buSzPct val="85000"/>
        <a:buFont typeface="Wingdings" pitchFamily="2" charset="2"/>
        <a:buChar char="u"/>
        <a:defRPr sz="1400">
          <a:solidFill>
            <a:schemeClr val="tx1"/>
          </a:solidFill>
          <a:latin typeface="+mn-lt"/>
          <a:cs typeface="+mn-cs"/>
        </a:defRPr>
      </a:lvl2pPr>
      <a:lvl3pPr marL="1073150" indent="-176213" algn="l" rtl="0" eaLnBrk="1" fontAlgn="base" hangingPunct="1">
        <a:spcBef>
          <a:spcPct val="0"/>
        </a:spcBef>
        <a:spcAft>
          <a:spcPct val="10000"/>
        </a:spcAft>
        <a:buClr>
          <a:schemeClr val="tx2"/>
        </a:buClr>
        <a:buFont typeface="Symbol" pitchFamily="18" charset="2"/>
        <a:buChar char="·"/>
        <a:defRPr sz="1200">
          <a:solidFill>
            <a:schemeClr val="tx1"/>
          </a:solidFill>
          <a:latin typeface="+mn-lt"/>
          <a:cs typeface="+mn-cs"/>
        </a:defRPr>
      </a:lvl3pPr>
      <a:lvl4pPr marL="1436688" indent="-93663" algn="l" rtl="0" eaLnBrk="1" fontAlgn="base" hangingPunct="1">
        <a:spcBef>
          <a:spcPct val="0"/>
        </a:spcBef>
        <a:spcAft>
          <a:spcPct val="10000"/>
        </a:spcAft>
        <a:buClr>
          <a:schemeClr val="tx1"/>
        </a:buClr>
        <a:buFont typeface="Arial" charset="0"/>
        <a:buChar char="-"/>
        <a:defRPr sz="1200">
          <a:solidFill>
            <a:schemeClr val="tx1"/>
          </a:solidFill>
          <a:latin typeface="+mn-lt"/>
          <a:cs typeface="+mn-cs"/>
        </a:defRPr>
      </a:lvl4pPr>
      <a:lvl5pPr marL="1973263" indent="-179388" algn="l" rtl="0" eaLnBrk="1" fontAlgn="base" hangingPunct="1">
        <a:spcBef>
          <a:spcPct val="20000"/>
        </a:spcBef>
        <a:spcAft>
          <a:spcPct val="0"/>
        </a:spcAft>
        <a:buFont typeface="Arial" charset="0"/>
        <a:buChar char="­"/>
        <a:defRPr sz="1200">
          <a:solidFill>
            <a:schemeClr val="tx1"/>
          </a:solidFill>
          <a:latin typeface="+mn-lt"/>
          <a:cs typeface="+mn-cs"/>
        </a:defRPr>
      </a:lvl5pPr>
      <a:lvl6pPr marL="2430463" indent="-179388" algn="l" rtl="0" eaLnBrk="1" fontAlgn="base" hangingPunct="1">
        <a:spcBef>
          <a:spcPct val="20000"/>
        </a:spcBef>
        <a:spcAft>
          <a:spcPct val="0"/>
        </a:spcAft>
        <a:buFont typeface="Arial" charset="0"/>
        <a:buChar char="­"/>
        <a:defRPr sz="1200">
          <a:solidFill>
            <a:schemeClr val="tx1"/>
          </a:solidFill>
          <a:latin typeface="+mn-lt"/>
          <a:cs typeface="+mn-cs"/>
        </a:defRPr>
      </a:lvl6pPr>
      <a:lvl7pPr marL="2887663" indent="-179388" algn="l" rtl="0" eaLnBrk="1" fontAlgn="base" hangingPunct="1">
        <a:spcBef>
          <a:spcPct val="20000"/>
        </a:spcBef>
        <a:spcAft>
          <a:spcPct val="0"/>
        </a:spcAft>
        <a:buFont typeface="Arial" charset="0"/>
        <a:buChar char="­"/>
        <a:defRPr sz="1200">
          <a:solidFill>
            <a:schemeClr val="tx1"/>
          </a:solidFill>
          <a:latin typeface="+mn-lt"/>
          <a:cs typeface="+mn-cs"/>
        </a:defRPr>
      </a:lvl7pPr>
      <a:lvl8pPr marL="3344863" indent="-179388" algn="l" rtl="0" eaLnBrk="1" fontAlgn="base" hangingPunct="1">
        <a:spcBef>
          <a:spcPct val="20000"/>
        </a:spcBef>
        <a:spcAft>
          <a:spcPct val="0"/>
        </a:spcAft>
        <a:buFont typeface="Arial" charset="0"/>
        <a:buChar char="­"/>
        <a:defRPr sz="1200">
          <a:solidFill>
            <a:schemeClr val="tx1"/>
          </a:solidFill>
          <a:latin typeface="+mn-lt"/>
          <a:cs typeface="+mn-cs"/>
        </a:defRPr>
      </a:lvl8pPr>
      <a:lvl9pPr marL="3802063" indent="-179388" algn="l" rtl="0" eaLnBrk="1" fontAlgn="base" hangingPunct="1">
        <a:spcBef>
          <a:spcPct val="20000"/>
        </a:spcBef>
        <a:spcAft>
          <a:spcPct val="0"/>
        </a:spcAft>
        <a:buFont typeface="Arial" charset="0"/>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AREVA Inc. 2013 All rights reserved.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D2A00-D0FB-446B-9D98-3D71D9D8E53C}" type="slidenum">
              <a:rPr lang="en-US" smtClean="0"/>
              <a:t>‹#›</a:t>
            </a:fld>
            <a:endParaRPr lang="en-US" dirty="0"/>
          </a:p>
        </p:txBody>
      </p:sp>
    </p:spTree>
    <p:extLst>
      <p:ext uri="{BB962C8B-B14F-4D97-AF65-F5344CB8AC3E}">
        <p14:creationId xmlns:p14="http://schemas.microsoft.com/office/powerpoint/2010/main" val="185697950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Areva-ppt-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43263" y="2611438"/>
            <a:ext cx="2655887"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hf hd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AREVA Inc. 2013 All rights reserved.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BEF0A-D152-4FE3-BA5C-5CE08EADA38B}" type="slidenum">
              <a:rPr lang="en-US" smtClean="0"/>
              <a:t>‹#›</a:t>
            </a:fld>
            <a:endParaRPr lang="en-US" dirty="0"/>
          </a:p>
        </p:txBody>
      </p:sp>
    </p:spTree>
    <p:extLst>
      <p:ext uri="{BB962C8B-B14F-4D97-AF65-F5344CB8AC3E}">
        <p14:creationId xmlns:p14="http://schemas.microsoft.com/office/powerpoint/2010/main" val="161911346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AREVA Inc. 2013 All rights reserved.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DA057-7592-4A55-BC65-FE3187B33AAA}" type="slidenum">
              <a:rPr lang="en-US" smtClean="0"/>
              <a:t>‹#›</a:t>
            </a:fld>
            <a:endParaRPr lang="en-US" dirty="0"/>
          </a:p>
        </p:txBody>
      </p:sp>
    </p:spTree>
    <p:extLst>
      <p:ext uri="{BB962C8B-B14F-4D97-AF65-F5344CB8AC3E}">
        <p14:creationId xmlns:p14="http://schemas.microsoft.com/office/powerpoint/2010/main" val="680676341"/>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1" name="Rectangle 5"/>
          <p:cNvSpPr>
            <a:spLocks noGrp="1" noChangeArrowheads="1"/>
          </p:cNvSpPr>
          <p:nvPr>
            <p:ph type="title"/>
          </p:nvPr>
        </p:nvSpPr>
        <p:spPr bwMode="auto">
          <a:xfrm>
            <a:off x="468313" y="179388"/>
            <a:ext cx="7389812" cy="90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smtClean="0"/>
              <a:t>Cliquez pour modifier le style du titre</a:t>
            </a:r>
          </a:p>
        </p:txBody>
      </p:sp>
      <p:sp>
        <p:nvSpPr>
          <p:cNvPr id="2052" name="Rectangle 6"/>
          <p:cNvSpPr>
            <a:spLocks noGrp="1" noChangeArrowheads="1"/>
          </p:cNvSpPr>
          <p:nvPr>
            <p:ph type="body" idx="1"/>
          </p:nvPr>
        </p:nvSpPr>
        <p:spPr bwMode="auto">
          <a:xfrm>
            <a:off x="468313" y="1619250"/>
            <a:ext cx="8207375" cy="431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err="1" smtClean="0"/>
              <a:t>Cliquez</a:t>
            </a:r>
            <a:r>
              <a:rPr lang="en-US" dirty="0" smtClean="0"/>
              <a:t> pour modifier les styles du </a:t>
            </a:r>
            <a:r>
              <a:rPr lang="en-US" dirty="0" err="1" smtClean="0"/>
              <a:t>texte</a:t>
            </a:r>
            <a:r>
              <a:rPr lang="en-US" dirty="0" smtClean="0"/>
              <a:t> du masque</a:t>
            </a:r>
          </a:p>
          <a:p>
            <a:pPr lvl="1"/>
            <a:r>
              <a:rPr lang="en-US" dirty="0" err="1" smtClean="0"/>
              <a:t>Deuxième</a:t>
            </a:r>
            <a:r>
              <a:rPr lang="en-US" dirty="0" smtClean="0"/>
              <a:t> </a:t>
            </a:r>
            <a:r>
              <a:rPr lang="en-US" dirty="0" err="1" smtClean="0"/>
              <a:t>niveau</a:t>
            </a:r>
            <a:endParaRPr lang="en-US" dirty="0" smtClean="0"/>
          </a:p>
          <a:p>
            <a:pPr lvl="2"/>
            <a:r>
              <a:rPr lang="en-US" dirty="0" err="1" smtClean="0"/>
              <a:t>Troisième</a:t>
            </a:r>
            <a:r>
              <a:rPr lang="en-US" dirty="0" smtClean="0"/>
              <a:t> </a:t>
            </a:r>
            <a:r>
              <a:rPr lang="en-US" dirty="0" err="1" smtClean="0"/>
              <a:t>niveau</a:t>
            </a:r>
            <a:endParaRPr lang="en-US" dirty="0" smtClean="0"/>
          </a:p>
          <a:p>
            <a:pPr lvl="3"/>
            <a:r>
              <a:rPr lang="en-US" dirty="0" err="1" smtClean="0"/>
              <a:t>Quatrième</a:t>
            </a:r>
            <a:r>
              <a:rPr lang="en-US" dirty="0" smtClean="0"/>
              <a:t> </a:t>
            </a:r>
            <a:r>
              <a:rPr lang="en-US" dirty="0" err="1" smtClean="0"/>
              <a:t>niveau</a:t>
            </a:r>
            <a:endParaRPr lang="en-US" dirty="0" smtClean="0"/>
          </a:p>
        </p:txBody>
      </p:sp>
      <p:sp>
        <p:nvSpPr>
          <p:cNvPr id="2053" name="Freeform 8"/>
          <p:cNvSpPr>
            <a:spLocks/>
          </p:cNvSpPr>
          <p:nvPr/>
        </p:nvSpPr>
        <p:spPr bwMode="auto">
          <a:xfrm>
            <a:off x="8064500" y="0"/>
            <a:ext cx="1079500" cy="1079500"/>
          </a:xfrm>
          <a:custGeom>
            <a:avLst/>
            <a:gdLst>
              <a:gd name="T0" fmla="*/ 2147483647 w 139"/>
              <a:gd name="T1" fmla="*/ 2147483647 h 139"/>
              <a:gd name="T2" fmla="*/ 2147483647 w 139"/>
              <a:gd name="T3" fmla="*/ 2147483647 h 139"/>
              <a:gd name="T4" fmla="*/ 2147483647 w 139"/>
              <a:gd name="T5" fmla="*/ 2147483647 h 139"/>
              <a:gd name="T6" fmla="*/ 2147483647 w 139"/>
              <a:gd name="T7" fmla="*/ 0 h 139"/>
              <a:gd name="T8" fmla="*/ 2147483647 w 139"/>
              <a:gd name="T9" fmla="*/ 0 h 139"/>
              <a:gd name="T10" fmla="*/ 2147483647 w 139"/>
              <a:gd name="T11" fmla="*/ 0 h 139"/>
              <a:gd name="T12" fmla="*/ 2147483647 w 139"/>
              <a:gd name="T13" fmla="*/ 0 h 139"/>
              <a:gd name="T14" fmla="*/ 0 w 139"/>
              <a:gd name="T15" fmla="*/ 2147483647 h 139"/>
              <a:gd name="T16" fmla="*/ 0 w 139"/>
              <a:gd name="T17" fmla="*/ 2147483647 h 139"/>
              <a:gd name="T18" fmla="*/ 0 w 139"/>
              <a:gd name="T19" fmla="*/ 2147483647 h 139"/>
              <a:gd name="T20" fmla="*/ 0 w 139"/>
              <a:gd name="T21" fmla="*/ 2147483647 h 139"/>
              <a:gd name="T22" fmla="*/ 2147483647 w 139"/>
              <a:gd name="T23" fmla="*/ 2147483647 h 139"/>
              <a:gd name="T24" fmla="*/ 2147483647 w 139"/>
              <a:gd name="T25" fmla="*/ 2147483647 h 139"/>
              <a:gd name="T26" fmla="*/ 2147483647 w 139"/>
              <a:gd name="T27" fmla="*/ 2147483647 h 139"/>
              <a:gd name="T28" fmla="*/ 2147483647 w 139"/>
              <a:gd name="T29" fmla="*/ 2147483647 h 1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9" h="139">
                <a:moveTo>
                  <a:pt x="139" y="70"/>
                </a:moveTo>
                <a:cubicBezTo>
                  <a:pt x="139" y="70"/>
                  <a:pt x="139" y="70"/>
                  <a:pt x="139" y="70"/>
                </a:cubicBezTo>
                <a:cubicBezTo>
                  <a:pt x="139" y="70"/>
                  <a:pt x="139" y="70"/>
                  <a:pt x="139" y="70"/>
                </a:cubicBezTo>
                <a:cubicBezTo>
                  <a:pt x="139" y="0"/>
                  <a:pt x="139" y="0"/>
                  <a:pt x="139" y="0"/>
                </a:cubicBezTo>
                <a:cubicBezTo>
                  <a:pt x="70" y="0"/>
                  <a:pt x="70" y="0"/>
                  <a:pt x="70" y="0"/>
                </a:cubicBezTo>
                <a:cubicBezTo>
                  <a:pt x="70" y="0"/>
                  <a:pt x="70" y="0"/>
                  <a:pt x="70" y="0"/>
                </a:cubicBezTo>
                <a:cubicBezTo>
                  <a:pt x="70" y="0"/>
                  <a:pt x="69" y="0"/>
                  <a:pt x="69" y="0"/>
                </a:cubicBezTo>
                <a:cubicBezTo>
                  <a:pt x="31" y="0"/>
                  <a:pt x="0" y="31"/>
                  <a:pt x="0" y="70"/>
                </a:cubicBezTo>
                <a:cubicBezTo>
                  <a:pt x="0" y="70"/>
                  <a:pt x="0" y="70"/>
                  <a:pt x="0" y="70"/>
                </a:cubicBezTo>
                <a:cubicBezTo>
                  <a:pt x="0" y="70"/>
                  <a:pt x="0" y="70"/>
                  <a:pt x="0" y="70"/>
                </a:cubicBezTo>
                <a:cubicBezTo>
                  <a:pt x="0" y="139"/>
                  <a:pt x="0" y="139"/>
                  <a:pt x="0" y="139"/>
                </a:cubicBezTo>
                <a:cubicBezTo>
                  <a:pt x="70" y="139"/>
                  <a:pt x="70" y="139"/>
                  <a:pt x="70" y="139"/>
                </a:cubicBezTo>
                <a:cubicBezTo>
                  <a:pt x="70" y="139"/>
                  <a:pt x="70" y="139"/>
                  <a:pt x="70" y="139"/>
                </a:cubicBezTo>
                <a:cubicBezTo>
                  <a:pt x="108" y="139"/>
                  <a:pt x="139" y="108"/>
                  <a:pt x="139" y="70"/>
                </a:cubicBezTo>
                <a:cubicBezTo>
                  <a:pt x="139" y="70"/>
                  <a:pt x="139" y="70"/>
                  <a:pt x="139" y="7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solidFill>
                <a:srgbClr val="000000"/>
              </a:solidFill>
            </a:endParaRPr>
          </a:p>
        </p:txBody>
      </p:sp>
    </p:spTree>
    <p:extLst>
      <p:ext uri="{BB962C8B-B14F-4D97-AF65-F5344CB8AC3E}">
        <p14:creationId xmlns:p14="http://schemas.microsoft.com/office/powerpoint/2010/main" val="403796472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Lst>
  <p:timing>
    <p:tnLst>
      <p:par>
        <p:cTn id="1" dur="indefinite" restart="never" nodeType="tmRoot"/>
      </p:par>
    </p:tnLst>
  </p:timing>
  <p:hf hdr="0" dt="0"/>
  <p:txStyles>
    <p:titleStyle>
      <a:lvl1pPr algn="r" rtl="0" eaLnBrk="1" fontAlgn="base" hangingPunct="1">
        <a:lnSpc>
          <a:spcPct val="90000"/>
        </a:lnSpc>
        <a:spcBef>
          <a:spcPct val="0"/>
        </a:spcBef>
        <a:spcAft>
          <a:spcPct val="0"/>
        </a:spcAft>
        <a:defRPr sz="2800" b="1">
          <a:solidFill>
            <a:schemeClr val="tx2"/>
          </a:solidFill>
          <a:latin typeface="+mj-lt"/>
          <a:ea typeface="+mj-ea"/>
          <a:cs typeface="+mj-cs"/>
        </a:defRPr>
      </a:lvl1pPr>
      <a:lvl2pPr algn="r" rtl="0" eaLnBrk="1" fontAlgn="base" hangingPunct="1">
        <a:lnSpc>
          <a:spcPct val="90000"/>
        </a:lnSpc>
        <a:spcBef>
          <a:spcPct val="0"/>
        </a:spcBef>
        <a:spcAft>
          <a:spcPct val="0"/>
        </a:spcAft>
        <a:defRPr sz="2800" b="1">
          <a:solidFill>
            <a:schemeClr val="tx2"/>
          </a:solidFill>
          <a:latin typeface="Arial" charset="0"/>
          <a:cs typeface="Arial" charset="0"/>
        </a:defRPr>
      </a:lvl2pPr>
      <a:lvl3pPr algn="r" rtl="0" eaLnBrk="1" fontAlgn="base" hangingPunct="1">
        <a:lnSpc>
          <a:spcPct val="90000"/>
        </a:lnSpc>
        <a:spcBef>
          <a:spcPct val="0"/>
        </a:spcBef>
        <a:spcAft>
          <a:spcPct val="0"/>
        </a:spcAft>
        <a:defRPr sz="2800" b="1">
          <a:solidFill>
            <a:schemeClr val="tx2"/>
          </a:solidFill>
          <a:latin typeface="Arial" charset="0"/>
          <a:cs typeface="Arial" charset="0"/>
        </a:defRPr>
      </a:lvl3pPr>
      <a:lvl4pPr algn="r" rtl="0" eaLnBrk="1" fontAlgn="base" hangingPunct="1">
        <a:lnSpc>
          <a:spcPct val="90000"/>
        </a:lnSpc>
        <a:spcBef>
          <a:spcPct val="0"/>
        </a:spcBef>
        <a:spcAft>
          <a:spcPct val="0"/>
        </a:spcAft>
        <a:defRPr sz="2800" b="1">
          <a:solidFill>
            <a:schemeClr val="tx2"/>
          </a:solidFill>
          <a:latin typeface="Arial" charset="0"/>
          <a:cs typeface="Arial" charset="0"/>
        </a:defRPr>
      </a:lvl4pPr>
      <a:lvl5pPr algn="r" rtl="0" eaLnBrk="1" fontAlgn="base" hangingPunct="1">
        <a:lnSpc>
          <a:spcPct val="90000"/>
        </a:lnSpc>
        <a:spcBef>
          <a:spcPct val="0"/>
        </a:spcBef>
        <a:spcAft>
          <a:spcPct val="0"/>
        </a:spcAft>
        <a:defRPr sz="2800" b="1">
          <a:solidFill>
            <a:schemeClr val="tx2"/>
          </a:solidFill>
          <a:latin typeface="Arial" charset="0"/>
          <a:cs typeface="Arial" charset="0"/>
        </a:defRPr>
      </a:lvl5pPr>
      <a:lvl6pPr marL="457200" algn="r" rtl="0" eaLnBrk="1" fontAlgn="base" hangingPunct="1">
        <a:lnSpc>
          <a:spcPct val="90000"/>
        </a:lnSpc>
        <a:spcBef>
          <a:spcPct val="0"/>
        </a:spcBef>
        <a:spcAft>
          <a:spcPct val="0"/>
        </a:spcAft>
        <a:defRPr sz="2800" b="1">
          <a:solidFill>
            <a:schemeClr val="tx2"/>
          </a:solidFill>
          <a:latin typeface="Arial" charset="0"/>
          <a:cs typeface="Arial" charset="0"/>
        </a:defRPr>
      </a:lvl6pPr>
      <a:lvl7pPr marL="914400" algn="r" rtl="0" eaLnBrk="1" fontAlgn="base" hangingPunct="1">
        <a:lnSpc>
          <a:spcPct val="90000"/>
        </a:lnSpc>
        <a:spcBef>
          <a:spcPct val="0"/>
        </a:spcBef>
        <a:spcAft>
          <a:spcPct val="0"/>
        </a:spcAft>
        <a:defRPr sz="2800" b="1">
          <a:solidFill>
            <a:schemeClr val="tx2"/>
          </a:solidFill>
          <a:latin typeface="Arial" charset="0"/>
          <a:cs typeface="Arial" charset="0"/>
        </a:defRPr>
      </a:lvl7pPr>
      <a:lvl8pPr marL="1371600" algn="r" rtl="0" eaLnBrk="1" fontAlgn="base" hangingPunct="1">
        <a:lnSpc>
          <a:spcPct val="90000"/>
        </a:lnSpc>
        <a:spcBef>
          <a:spcPct val="0"/>
        </a:spcBef>
        <a:spcAft>
          <a:spcPct val="0"/>
        </a:spcAft>
        <a:defRPr sz="2800" b="1">
          <a:solidFill>
            <a:schemeClr val="tx2"/>
          </a:solidFill>
          <a:latin typeface="Arial" charset="0"/>
          <a:cs typeface="Arial" charset="0"/>
        </a:defRPr>
      </a:lvl8pPr>
      <a:lvl9pPr marL="1828800" algn="r" rtl="0" eaLnBrk="1" fontAlgn="base" hangingPunct="1">
        <a:lnSpc>
          <a:spcPct val="90000"/>
        </a:lnSpc>
        <a:spcBef>
          <a:spcPct val="0"/>
        </a:spcBef>
        <a:spcAft>
          <a:spcPct val="0"/>
        </a:spcAft>
        <a:defRPr sz="2800" b="1">
          <a:solidFill>
            <a:schemeClr val="tx2"/>
          </a:solidFill>
          <a:latin typeface="Arial" charset="0"/>
          <a:cs typeface="Arial" charset="0"/>
        </a:defRPr>
      </a:lvl9pPr>
    </p:titleStyle>
    <p:bodyStyle>
      <a:lvl1pPr marL="271463" indent="-271463" algn="l" rtl="0" eaLnBrk="1" fontAlgn="base" hangingPunct="1">
        <a:spcBef>
          <a:spcPct val="50000"/>
        </a:spcBef>
        <a:spcAft>
          <a:spcPct val="10000"/>
        </a:spcAft>
        <a:buClr>
          <a:schemeClr val="tx2"/>
        </a:buClr>
        <a:buFont typeface="Arial" charset="0"/>
        <a:buBlip>
          <a:blip r:embed="rId15"/>
        </a:buBlip>
        <a:defRPr sz="1600">
          <a:solidFill>
            <a:schemeClr val="tx1"/>
          </a:solidFill>
          <a:latin typeface="+mn-lt"/>
          <a:ea typeface="+mn-ea"/>
          <a:cs typeface="+mn-cs"/>
        </a:defRPr>
      </a:lvl1pPr>
      <a:lvl2pPr marL="717550" indent="-268288" algn="l" rtl="0" eaLnBrk="1" fontAlgn="base" hangingPunct="1">
        <a:spcBef>
          <a:spcPct val="10000"/>
        </a:spcBef>
        <a:spcAft>
          <a:spcPct val="10000"/>
        </a:spcAft>
        <a:buClr>
          <a:schemeClr val="accent1"/>
        </a:buClr>
        <a:buSzPct val="85000"/>
        <a:buFont typeface="Wingdings" pitchFamily="2" charset="2"/>
        <a:buChar char="u"/>
        <a:defRPr sz="1400">
          <a:solidFill>
            <a:schemeClr val="tx1"/>
          </a:solidFill>
          <a:latin typeface="+mn-lt"/>
          <a:cs typeface="+mn-cs"/>
        </a:defRPr>
      </a:lvl2pPr>
      <a:lvl3pPr marL="1073150" indent="-176213" algn="l" rtl="0" eaLnBrk="1" fontAlgn="base" hangingPunct="1">
        <a:spcBef>
          <a:spcPct val="0"/>
        </a:spcBef>
        <a:spcAft>
          <a:spcPct val="10000"/>
        </a:spcAft>
        <a:buClr>
          <a:schemeClr val="tx2"/>
        </a:buClr>
        <a:buFont typeface="Symbol" pitchFamily="18" charset="2"/>
        <a:buChar char="·"/>
        <a:defRPr sz="1200">
          <a:solidFill>
            <a:schemeClr val="tx1"/>
          </a:solidFill>
          <a:latin typeface="+mn-lt"/>
          <a:cs typeface="+mn-cs"/>
        </a:defRPr>
      </a:lvl3pPr>
      <a:lvl4pPr marL="1436688" indent="-93663" algn="l" rtl="0" eaLnBrk="1" fontAlgn="base" hangingPunct="1">
        <a:spcBef>
          <a:spcPct val="0"/>
        </a:spcBef>
        <a:spcAft>
          <a:spcPct val="10000"/>
        </a:spcAft>
        <a:buClr>
          <a:schemeClr val="tx1"/>
        </a:buClr>
        <a:buFont typeface="Arial" charset="0"/>
        <a:buChar char="-"/>
        <a:defRPr sz="1200">
          <a:solidFill>
            <a:schemeClr val="tx1"/>
          </a:solidFill>
          <a:latin typeface="+mn-lt"/>
          <a:cs typeface="+mn-cs"/>
        </a:defRPr>
      </a:lvl4pPr>
      <a:lvl5pPr marL="1973263" indent="-179388" algn="l" rtl="0" eaLnBrk="1" fontAlgn="base" hangingPunct="1">
        <a:spcBef>
          <a:spcPct val="20000"/>
        </a:spcBef>
        <a:spcAft>
          <a:spcPct val="0"/>
        </a:spcAft>
        <a:buFont typeface="Arial" charset="0"/>
        <a:buChar char="­"/>
        <a:defRPr sz="1200">
          <a:solidFill>
            <a:schemeClr val="tx1"/>
          </a:solidFill>
          <a:latin typeface="+mn-lt"/>
          <a:cs typeface="+mn-cs"/>
        </a:defRPr>
      </a:lvl5pPr>
      <a:lvl6pPr marL="2430463" indent="-179388" algn="l" rtl="0" eaLnBrk="1" fontAlgn="base" hangingPunct="1">
        <a:spcBef>
          <a:spcPct val="20000"/>
        </a:spcBef>
        <a:spcAft>
          <a:spcPct val="0"/>
        </a:spcAft>
        <a:buFont typeface="Arial" charset="0"/>
        <a:buChar char="­"/>
        <a:defRPr sz="1200">
          <a:solidFill>
            <a:schemeClr val="tx1"/>
          </a:solidFill>
          <a:latin typeface="+mn-lt"/>
          <a:cs typeface="+mn-cs"/>
        </a:defRPr>
      </a:lvl6pPr>
      <a:lvl7pPr marL="2887663" indent="-179388" algn="l" rtl="0" eaLnBrk="1" fontAlgn="base" hangingPunct="1">
        <a:spcBef>
          <a:spcPct val="20000"/>
        </a:spcBef>
        <a:spcAft>
          <a:spcPct val="0"/>
        </a:spcAft>
        <a:buFont typeface="Arial" charset="0"/>
        <a:buChar char="­"/>
        <a:defRPr sz="1200">
          <a:solidFill>
            <a:schemeClr val="tx1"/>
          </a:solidFill>
          <a:latin typeface="+mn-lt"/>
          <a:cs typeface="+mn-cs"/>
        </a:defRPr>
      </a:lvl7pPr>
      <a:lvl8pPr marL="3344863" indent="-179388" algn="l" rtl="0" eaLnBrk="1" fontAlgn="base" hangingPunct="1">
        <a:spcBef>
          <a:spcPct val="20000"/>
        </a:spcBef>
        <a:spcAft>
          <a:spcPct val="0"/>
        </a:spcAft>
        <a:buFont typeface="Arial" charset="0"/>
        <a:buChar char="­"/>
        <a:defRPr sz="1200">
          <a:solidFill>
            <a:schemeClr val="tx1"/>
          </a:solidFill>
          <a:latin typeface="+mn-lt"/>
          <a:cs typeface="+mn-cs"/>
        </a:defRPr>
      </a:lvl8pPr>
      <a:lvl9pPr marL="3802063" indent="-179388" algn="l" rtl="0" eaLnBrk="1" fontAlgn="base" hangingPunct="1">
        <a:spcBef>
          <a:spcPct val="20000"/>
        </a:spcBef>
        <a:spcAft>
          <a:spcPct val="0"/>
        </a:spcAft>
        <a:buFont typeface="Arial" charset="0"/>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838200" y="2057400"/>
            <a:ext cx="7239000" cy="2286000"/>
          </a:xfrm>
        </p:spPr>
        <p:txBody>
          <a:bodyPr/>
          <a:lstStyle/>
          <a:p>
            <a:pPr algn="ctr" eaLnBrk="1" hangingPunct="1"/>
            <a:r>
              <a:rPr lang="en-GB" sz="3200" dirty="0" smtClean="0">
                <a:solidFill>
                  <a:schemeClr val="tx2"/>
                </a:solidFill>
              </a:rPr>
              <a:t/>
            </a:r>
            <a:br>
              <a:rPr lang="en-GB" sz="3200" dirty="0" smtClean="0">
                <a:solidFill>
                  <a:schemeClr val="tx2"/>
                </a:solidFill>
              </a:rPr>
            </a:br>
            <a:r>
              <a:rPr lang="en-GB" sz="3200" dirty="0" smtClean="0">
                <a:solidFill>
                  <a:schemeClr val="tx2"/>
                </a:solidFill>
              </a:rPr>
              <a:t>Cyber Security and Critical Digital Asset (CDA)</a:t>
            </a:r>
            <a:br>
              <a:rPr lang="en-GB" sz="3200" dirty="0" smtClean="0">
                <a:solidFill>
                  <a:schemeClr val="tx2"/>
                </a:solidFill>
              </a:rPr>
            </a:br>
            <a:r>
              <a:rPr lang="en-GB" sz="3200" dirty="0" smtClean="0">
                <a:solidFill>
                  <a:schemeClr val="tx2"/>
                </a:solidFill>
              </a:rPr>
              <a:t>Configuration Management </a:t>
            </a:r>
            <a:br>
              <a:rPr lang="en-GB" sz="3200" dirty="0" smtClean="0">
                <a:solidFill>
                  <a:schemeClr val="tx2"/>
                </a:solidFill>
              </a:rPr>
            </a:br>
            <a:r>
              <a:rPr lang="en-GB" sz="3200" dirty="0">
                <a:solidFill>
                  <a:schemeClr val="tx2"/>
                </a:solidFill>
              </a:rPr>
              <a:t/>
            </a:r>
            <a:br>
              <a:rPr lang="en-GB" sz="3200" dirty="0">
                <a:solidFill>
                  <a:schemeClr val="tx2"/>
                </a:solidFill>
              </a:rPr>
            </a:br>
            <a:r>
              <a:rPr lang="en-GB" sz="2400" dirty="0" smtClean="0">
                <a:solidFill>
                  <a:schemeClr val="tx2"/>
                </a:solidFill>
              </a:rPr>
              <a:t>June 2014</a:t>
            </a:r>
            <a:r>
              <a:rPr lang="en-GB" sz="3200" dirty="0" smtClean="0">
                <a:solidFill>
                  <a:schemeClr val="tx2"/>
                </a:solidFill>
              </a:rPr>
              <a:t/>
            </a:r>
            <a:br>
              <a:rPr lang="en-GB" sz="3200" dirty="0" smtClean="0">
                <a:solidFill>
                  <a:schemeClr val="tx2"/>
                </a:solidFill>
              </a:rPr>
            </a:br>
            <a:endParaRPr lang="en-GB" sz="3200" dirty="0" smtClean="0">
              <a:solidFill>
                <a:schemeClr val="tx2"/>
              </a:solidFill>
            </a:endParaRPr>
          </a:p>
        </p:txBody>
      </p:sp>
      <p:sp>
        <p:nvSpPr>
          <p:cNvPr id="3" name="Rectangle 2"/>
          <p:cNvSpPr txBox="1">
            <a:spLocks noChangeArrowheads="1"/>
          </p:cNvSpPr>
          <p:nvPr/>
        </p:nvSpPr>
        <p:spPr bwMode="auto">
          <a:xfrm>
            <a:off x="304800" y="5562600"/>
            <a:ext cx="6624736"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lnSpc>
                <a:spcPct val="95000"/>
              </a:lnSpc>
              <a:spcBef>
                <a:spcPct val="0"/>
              </a:spcBef>
              <a:spcAft>
                <a:spcPct val="0"/>
              </a:spcAft>
              <a:defRPr sz="3700" b="1">
                <a:solidFill>
                  <a:schemeClr val="tx1"/>
                </a:solidFill>
                <a:latin typeface="+mj-lt"/>
                <a:ea typeface="+mj-ea"/>
                <a:cs typeface="+mj-cs"/>
              </a:defRPr>
            </a:lvl1pPr>
            <a:lvl2pPr algn="r" rtl="0" eaLnBrk="1" fontAlgn="base" hangingPunct="1">
              <a:lnSpc>
                <a:spcPct val="90000"/>
              </a:lnSpc>
              <a:spcBef>
                <a:spcPct val="0"/>
              </a:spcBef>
              <a:spcAft>
                <a:spcPct val="0"/>
              </a:spcAft>
              <a:defRPr sz="2800" b="1">
                <a:solidFill>
                  <a:schemeClr val="tx2"/>
                </a:solidFill>
                <a:latin typeface="Arial" charset="0"/>
                <a:cs typeface="Arial" charset="0"/>
              </a:defRPr>
            </a:lvl2pPr>
            <a:lvl3pPr algn="r" rtl="0" eaLnBrk="1" fontAlgn="base" hangingPunct="1">
              <a:lnSpc>
                <a:spcPct val="90000"/>
              </a:lnSpc>
              <a:spcBef>
                <a:spcPct val="0"/>
              </a:spcBef>
              <a:spcAft>
                <a:spcPct val="0"/>
              </a:spcAft>
              <a:defRPr sz="2800" b="1">
                <a:solidFill>
                  <a:schemeClr val="tx2"/>
                </a:solidFill>
                <a:latin typeface="Arial" charset="0"/>
                <a:cs typeface="Arial" charset="0"/>
              </a:defRPr>
            </a:lvl3pPr>
            <a:lvl4pPr algn="r" rtl="0" eaLnBrk="1" fontAlgn="base" hangingPunct="1">
              <a:lnSpc>
                <a:spcPct val="90000"/>
              </a:lnSpc>
              <a:spcBef>
                <a:spcPct val="0"/>
              </a:spcBef>
              <a:spcAft>
                <a:spcPct val="0"/>
              </a:spcAft>
              <a:defRPr sz="2800" b="1">
                <a:solidFill>
                  <a:schemeClr val="tx2"/>
                </a:solidFill>
                <a:latin typeface="Arial" charset="0"/>
                <a:cs typeface="Arial" charset="0"/>
              </a:defRPr>
            </a:lvl4pPr>
            <a:lvl5pPr algn="r" rtl="0" eaLnBrk="1" fontAlgn="base" hangingPunct="1">
              <a:lnSpc>
                <a:spcPct val="90000"/>
              </a:lnSpc>
              <a:spcBef>
                <a:spcPct val="0"/>
              </a:spcBef>
              <a:spcAft>
                <a:spcPct val="0"/>
              </a:spcAft>
              <a:defRPr sz="2800" b="1">
                <a:solidFill>
                  <a:schemeClr val="tx2"/>
                </a:solidFill>
                <a:latin typeface="Arial" charset="0"/>
                <a:cs typeface="Arial" charset="0"/>
              </a:defRPr>
            </a:lvl5pPr>
            <a:lvl6pPr marL="457200" algn="r" rtl="0" eaLnBrk="1" fontAlgn="base" hangingPunct="1">
              <a:lnSpc>
                <a:spcPct val="90000"/>
              </a:lnSpc>
              <a:spcBef>
                <a:spcPct val="0"/>
              </a:spcBef>
              <a:spcAft>
                <a:spcPct val="0"/>
              </a:spcAft>
              <a:defRPr sz="2800" b="1">
                <a:solidFill>
                  <a:schemeClr val="tx2"/>
                </a:solidFill>
                <a:latin typeface="Arial" charset="0"/>
                <a:cs typeface="Arial" charset="0"/>
              </a:defRPr>
            </a:lvl6pPr>
            <a:lvl7pPr marL="914400" algn="r" rtl="0" eaLnBrk="1" fontAlgn="base" hangingPunct="1">
              <a:lnSpc>
                <a:spcPct val="90000"/>
              </a:lnSpc>
              <a:spcBef>
                <a:spcPct val="0"/>
              </a:spcBef>
              <a:spcAft>
                <a:spcPct val="0"/>
              </a:spcAft>
              <a:defRPr sz="2800" b="1">
                <a:solidFill>
                  <a:schemeClr val="tx2"/>
                </a:solidFill>
                <a:latin typeface="Arial" charset="0"/>
                <a:cs typeface="Arial" charset="0"/>
              </a:defRPr>
            </a:lvl7pPr>
            <a:lvl8pPr marL="1371600" algn="r" rtl="0" eaLnBrk="1" fontAlgn="base" hangingPunct="1">
              <a:lnSpc>
                <a:spcPct val="90000"/>
              </a:lnSpc>
              <a:spcBef>
                <a:spcPct val="0"/>
              </a:spcBef>
              <a:spcAft>
                <a:spcPct val="0"/>
              </a:spcAft>
              <a:defRPr sz="2800" b="1">
                <a:solidFill>
                  <a:schemeClr val="tx2"/>
                </a:solidFill>
                <a:latin typeface="Arial" charset="0"/>
                <a:cs typeface="Arial" charset="0"/>
              </a:defRPr>
            </a:lvl8pPr>
            <a:lvl9pPr marL="1828800" algn="r" rtl="0" eaLnBrk="1" fontAlgn="base" hangingPunct="1">
              <a:lnSpc>
                <a:spcPct val="90000"/>
              </a:lnSpc>
              <a:spcBef>
                <a:spcPct val="0"/>
              </a:spcBef>
              <a:spcAft>
                <a:spcPct val="0"/>
              </a:spcAft>
              <a:defRPr sz="2800" b="1">
                <a:solidFill>
                  <a:schemeClr val="tx2"/>
                </a:solidFill>
                <a:latin typeface="Arial" charset="0"/>
                <a:cs typeface="Arial" charset="0"/>
              </a:defRPr>
            </a:lvl9pPr>
          </a:lstStyle>
          <a:p>
            <a:r>
              <a:rPr lang="en-GB" sz="1800" b="0" kern="0" dirty="0" smtClean="0"/>
              <a:t>Michael Thow</a:t>
            </a:r>
            <a:br>
              <a:rPr lang="en-GB" sz="1800" b="0" kern="0" dirty="0" smtClean="0"/>
            </a:br>
            <a:r>
              <a:rPr lang="en-GB" sz="1800" b="0" kern="0" dirty="0" smtClean="0"/>
              <a:t>Cyber Security Engineering Supervisor</a:t>
            </a:r>
            <a:endParaRPr lang="en-GB" sz="2000" b="0" kern="0" dirty="0" smtClean="0"/>
          </a:p>
        </p:txBody>
      </p:sp>
      <p:sp>
        <p:nvSpPr>
          <p:cNvPr id="4" name="Rectangle 3"/>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3322620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8313" y="152400"/>
            <a:ext cx="7389812" cy="1143000"/>
          </a:xfrm>
        </p:spPr>
        <p:txBody>
          <a:bodyPr/>
          <a:lstStyle/>
          <a:p>
            <a:r>
              <a:rPr lang="en-US" dirty="0" smtClean="0"/>
              <a:t>Cyber Security Plan (CSP), Section 4 </a:t>
            </a:r>
            <a:r>
              <a:rPr lang="en-US" sz="2400" dirty="0" smtClean="0"/>
              <a:t>Establishing, Implementing and Maintaining the Cyber Security Program</a:t>
            </a:r>
            <a:endParaRPr lang="en-US" dirty="0"/>
          </a:p>
        </p:txBody>
      </p:sp>
      <p:sp>
        <p:nvSpPr>
          <p:cNvPr id="4" name="Slide Number Placeholder 3"/>
          <p:cNvSpPr>
            <a:spLocks noGrp="1"/>
          </p:cNvSpPr>
          <p:nvPr>
            <p:ph type="sldNum" sz="quarter" idx="4"/>
          </p:nvPr>
        </p:nvSpPr>
        <p:spPr/>
        <p:txBody>
          <a:bodyPr/>
          <a:lstStyle/>
          <a:p>
            <a:fld id="{21640DFF-AE5B-41F8-B134-D6483BC36FDE}" type="slidenum">
              <a:rPr lang="en-US" smtClean="0">
                <a:solidFill>
                  <a:srgbClr val="000000">
                    <a:tint val="75000"/>
                  </a:srgbClr>
                </a:solidFill>
              </a:rPr>
              <a:pPr/>
              <a:t>10</a:t>
            </a:fld>
            <a:endParaRPr lang="en-US" dirty="0">
              <a:solidFill>
                <a:srgbClr val="000000">
                  <a:tint val="75000"/>
                </a:srgbClr>
              </a:solidFill>
            </a:endParaRPr>
          </a:p>
        </p:txBody>
      </p:sp>
      <p:sp>
        <p:nvSpPr>
          <p:cNvPr id="6" name="Content Placeholder 5"/>
          <p:cNvSpPr>
            <a:spLocks noGrp="1"/>
          </p:cNvSpPr>
          <p:nvPr>
            <p:ph idx="1"/>
          </p:nvPr>
        </p:nvSpPr>
        <p:spPr>
          <a:xfrm>
            <a:off x="304800" y="1600200"/>
            <a:ext cx="8458200" cy="44958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a:buFont typeface="Wingdings" panose="05000000000000000000" pitchFamily="2" charset="2"/>
              <a:buChar char="Ø"/>
            </a:pPr>
            <a:r>
              <a:rPr lang="en-US" sz="2400" dirty="0"/>
              <a:t>CSP 4.4 “Ongoing Monitoring and Assessment”</a:t>
            </a:r>
          </a:p>
          <a:p>
            <a:pPr lvl="1">
              <a:buClr>
                <a:schemeClr val="tx2"/>
              </a:buClr>
              <a:buFont typeface="Arial" panose="020B0604020202020204" pitchFamily="34" charset="0"/>
              <a:buChar char="•"/>
            </a:pPr>
            <a:r>
              <a:rPr lang="en-US" sz="2200" dirty="0"/>
              <a:t>CSP 4.4.1 “Configuration Management and Change Control”</a:t>
            </a:r>
          </a:p>
          <a:p>
            <a:pPr>
              <a:buFont typeface="Wingdings" panose="05000000000000000000" pitchFamily="2" charset="2"/>
              <a:buChar char="Ø"/>
            </a:pPr>
            <a:r>
              <a:rPr lang="en-US" sz="2400" dirty="0"/>
              <a:t>CSP 4.5 “Addition and Modification of Digital Assets”</a:t>
            </a:r>
          </a:p>
          <a:p>
            <a:pPr>
              <a:buFont typeface="Wingdings" panose="05000000000000000000" pitchFamily="2" charset="2"/>
              <a:buChar char="Ø"/>
            </a:pPr>
            <a:r>
              <a:rPr lang="en-US" sz="2400" dirty="0"/>
              <a:t>CSP 4.9 “Evaluate and Manage Cyber Risk”</a:t>
            </a:r>
          </a:p>
          <a:p>
            <a:pPr lvl="1">
              <a:buClr>
                <a:schemeClr val="tx2"/>
              </a:buClr>
              <a:buFont typeface="Arial" panose="020B0604020202020204" pitchFamily="34" charset="0"/>
              <a:buChar char="•"/>
            </a:pPr>
            <a:r>
              <a:rPr lang="en-US" sz="2200" dirty="0"/>
              <a:t>CSP 4.9.1 Threat and Vulnerability </a:t>
            </a:r>
            <a:r>
              <a:rPr lang="en-US" sz="2200" dirty="0" smtClean="0"/>
              <a:t>Management</a:t>
            </a:r>
            <a:br>
              <a:rPr lang="en-US" sz="2200" dirty="0" smtClean="0"/>
            </a:br>
            <a:r>
              <a:rPr lang="en-US" sz="2200" dirty="0" smtClean="0"/>
              <a:t/>
            </a:r>
            <a:br>
              <a:rPr lang="en-US" sz="2200" dirty="0" smtClean="0"/>
            </a:br>
            <a:endParaRPr lang="en-US" sz="2200" dirty="0" smtClean="0"/>
          </a:p>
          <a:p>
            <a:pPr lvl="1">
              <a:buClr>
                <a:schemeClr val="tx2"/>
              </a:buClr>
              <a:buFont typeface="Arial" panose="020B0604020202020204" pitchFamily="34" charset="0"/>
              <a:buChar char="•"/>
            </a:pPr>
            <a:endParaRPr lang="en-US" sz="2200" dirty="0"/>
          </a:p>
          <a:p>
            <a:pPr lvl="1">
              <a:buClr>
                <a:schemeClr val="tx2"/>
              </a:buClr>
              <a:buFont typeface="Arial" panose="020B0604020202020204" pitchFamily="34" charset="0"/>
              <a:buChar char="•"/>
            </a:pPr>
            <a:endParaRPr lang="en-US" sz="2200" dirty="0" smtClean="0"/>
          </a:p>
          <a:p>
            <a:pPr marL="69850" lvl="1" indent="0">
              <a:buClr>
                <a:schemeClr val="tx2"/>
              </a:buClr>
              <a:buNone/>
            </a:pPr>
            <a:r>
              <a:rPr lang="en-US" sz="2400" b="1" dirty="0" smtClean="0">
                <a:solidFill>
                  <a:schemeClr val="tx2"/>
                </a:solidFill>
              </a:rPr>
              <a:t>Configuration </a:t>
            </a:r>
            <a:r>
              <a:rPr lang="en-US" sz="2400" b="1" dirty="0">
                <a:solidFill>
                  <a:schemeClr val="tx2"/>
                </a:solidFill>
              </a:rPr>
              <a:t>Management is vital to the </a:t>
            </a:r>
            <a:r>
              <a:rPr lang="en-US" sz="2400" b="1" dirty="0" smtClean="0">
                <a:solidFill>
                  <a:schemeClr val="tx2"/>
                </a:solidFill>
              </a:rPr>
              <a:t>on-going CSP</a:t>
            </a:r>
            <a:endParaRPr lang="en-US" sz="2400" dirty="0">
              <a:solidFill>
                <a:srgbClr val="FFFF00"/>
              </a:solidFill>
            </a:endParaRPr>
          </a:p>
          <a:p>
            <a:pPr lvl="1">
              <a:buClr>
                <a:schemeClr val="tx2"/>
              </a:buClr>
              <a:buFont typeface="Arial" panose="020B0604020202020204" pitchFamily="34" charset="0"/>
              <a:buChar char="•"/>
            </a:pPr>
            <a:endParaRPr lang="en-US" sz="2200" dirty="0"/>
          </a:p>
          <a:p>
            <a:pPr>
              <a:buFont typeface="Wingdings" panose="05000000000000000000" pitchFamily="2" charset="2"/>
              <a:buChar char="Ø"/>
            </a:pPr>
            <a:endParaRPr lang="en-US" sz="2400" dirty="0"/>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1053468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animEffect transition="in" filter="fade">
                                      <p:cBhvr>
                                        <p:cTn id="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Case Study – </a:t>
            </a:r>
            <a:r>
              <a:rPr lang="en-US" dirty="0" err="1" smtClean="0"/>
              <a:t>Stuxnet</a:t>
            </a:r>
            <a:r>
              <a:rPr lang="en-US" dirty="0" smtClean="0"/>
              <a:t> (2009)</a:t>
            </a:r>
            <a:endParaRPr lang="en-US" dirty="0"/>
          </a:p>
        </p:txBody>
      </p:sp>
      <p:sp>
        <p:nvSpPr>
          <p:cNvPr id="4" name="Slide Number Placeholder 3"/>
          <p:cNvSpPr>
            <a:spLocks noGrp="1"/>
          </p:cNvSpPr>
          <p:nvPr>
            <p:ph type="sldNum" sz="quarter" idx="4"/>
          </p:nvPr>
        </p:nvSpPr>
        <p:spPr/>
        <p:txBody>
          <a:bodyPr/>
          <a:lstStyle/>
          <a:p>
            <a:fld id="{21640DFF-AE5B-41F8-B134-D6483BC36FDE}" type="slidenum">
              <a:rPr lang="en-US" smtClean="0">
                <a:solidFill>
                  <a:srgbClr val="000000">
                    <a:tint val="75000"/>
                  </a:srgbClr>
                </a:solidFill>
              </a:rPr>
              <a:pPr/>
              <a:t>11</a:t>
            </a:fld>
            <a:endParaRPr lang="en-US" dirty="0">
              <a:solidFill>
                <a:srgbClr val="000000">
                  <a:tint val="75000"/>
                </a:srgbClr>
              </a:solidFill>
            </a:endParaRPr>
          </a:p>
        </p:txBody>
      </p:sp>
      <p:sp>
        <p:nvSpPr>
          <p:cNvPr id="6" name="Content Placeholder 5"/>
          <p:cNvSpPr>
            <a:spLocks noGrp="1"/>
          </p:cNvSpPr>
          <p:nvPr>
            <p:ph idx="1"/>
          </p:nvPr>
        </p:nvSpPr>
        <p:spPr>
          <a:xfrm>
            <a:off x="304800" y="1600200"/>
            <a:ext cx="8458200" cy="4572000"/>
          </a:xfrm>
        </p:spPr>
        <p:txBody>
          <a:bodyPr/>
          <a:lstStyle/>
          <a:p>
            <a:pPr>
              <a:buFont typeface="Wingdings" panose="05000000000000000000" pitchFamily="2" charset="2"/>
              <a:buChar char="Ø"/>
            </a:pPr>
            <a:r>
              <a:rPr lang="en-US" sz="2400" dirty="0" smtClean="0"/>
              <a:t>Target</a:t>
            </a:r>
            <a:r>
              <a:rPr lang="en-US" sz="2400" dirty="0"/>
              <a:t>: Iranian Enrichment Facility at </a:t>
            </a:r>
            <a:r>
              <a:rPr lang="en-US" sz="2400" dirty="0" err="1" smtClean="0"/>
              <a:t>Natanz</a:t>
            </a:r>
            <a:endParaRPr lang="en-US" sz="2400" dirty="0" smtClean="0"/>
          </a:p>
          <a:p>
            <a:pPr>
              <a:buFont typeface="Wingdings" panose="05000000000000000000" pitchFamily="2" charset="2"/>
              <a:buChar char="Ø"/>
            </a:pPr>
            <a:r>
              <a:rPr lang="en-US" sz="2400" dirty="0" smtClean="0"/>
              <a:t>Attack Vector</a:t>
            </a:r>
            <a:r>
              <a:rPr lang="en-US" sz="2400" dirty="0"/>
              <a:t>: </a:t>
            </a:r>
            <a:r>
              <a:rPr lang="en-US" sz="2400" dirty="0" smtClean="0"/>
              <a:t>PMD</a:t>
            </a:r>
            <a:r>
              <a:rPr lang="en-US" sz="2400" dirty="0" smtClean="0">
                <a:sym typeface="Wingdings" pitchFamily="2" charset="2"/>
              </a:rPr>
              <a:t></a:t>
            </a:r>
            <a:r>
              <a:rPr lang="en-US" sz="2400" dirty="0">
                <a:sym typeface="Wingdings" pitchFamily="2" charset="2"/>
              </a:rPr>
              <a:t>HMIPLC</a:t>
            </a:r>
            <a:endParaRPr lang="en-US" sz="2400" dirty="0"/>
          </a:p>
          <a:p>
            <a:pPr>
              <a:buFont typeface="Wingdings" panose="05000000000000000000" pitchFamily="2" charset="2"/>
              <a:buChar char="Ø"/>
            </a:pPr>
            <a:r>
              <a:rPr lang="en-US" sz="2400" dirty="0"/>
              <a:t>Sophistication: Exceptionally high, several 0-day </a:t>
            </a:r>
            <a:r>
              <a:rPr lang="en-US" sz="2400" dirty="0" smtClean="0"/>
              <a:t>hacks used, </a:t>
            </a:r>
            <a:r>
              <a:rPr lang="en-US" sz="2400" dirty="0"/>
              <a:t>targeted at specific configuration of ICS </a:t>
            </a:r>
            <a:r>
              <a:rPr lang="en-US" sz="2400" dirty="0" smtClean="0"/>
              <a:t>equipment</a:t>
            </a:r>
          </a:p>
          <a:p>
            <a:pPr>
              <a:buFont typeface="Wingdings" panose="05000000000000000000" pitchFamily="2" charset="2"/>
              <a:buChar char="Ø"/>
            </a:pPr>
            <a:r>
              <a:rPr lang="en-US" sz="2400" dirty="0"/>
              <a:t>Payload: The malware caused the </a:t>
            </a:r>
            <a:r>
              <a:rPr lang="en-US" sz="2400" dirty="0" smtClean="0"/>
              <a:t>high frequency drives that centrifuges were connected to </a:t>
            </a:r>
            <a:r>
              <a:rPr lang="en-US" sz="2400" dirty="0" err="1" smtClean="0"/>
              <a:t>overspeed</a:t>
            </a:r>
            <a:r>
              <a:rPr lang="en-US" sz="2400" dirty="0" smtClean="0"/>
              <a:t> to failure </a:t>
            </a:r>
            <a:r>
              <a:rPr lang="en-US" sz="2400" dirty="0"/>
              <a:t>while showing operations everything was running </a:t>
            </a:r>
            <a:r>
              <a:rPr lang="en-US" sz="2400" dirty="0" smtClean="0"/>
              <a:t>normal</a:t>
            </a:r>
            <a:endParaRPr lang="en-US" sz="2400" dirty="0"/>
          </a:p>
          <a:p>
            <a:pPr>
              <a:buFont typeface="Wingdings" panose="05000000000000000000" pitchFamily="2" charset="2"/>
              <a:buChar char="Ø"/>
            </a:pPr>
            <a:r>
              <a:rPr lang="en-US" sz="2400" dirty="0"/>
              <a:t>Impact: </a:t>
            </a:r>
            <a:r>
              <a:rPr lang="en-US" sz="2400" dirty="0" smtClean="0"/>
              <a:t>At </a:t>
            </a:r>
            <a:r>
              <a:rPr lang="en-US" sz="2400" dirty="0" err="1"/>
              <a:t>Natanz</a:t>
            </a:r>
            <a:r>
              <a:rPr lang="en-US" sz="2400" dirty="0"/>
              <a:t> alone, IAEA monitored roughly </a:t>
            </a:r>
            <a:r>
              <a:rPr lang="en-US" sz="2400" dirty="0" smtClean="0"/>
              <a:t>1,000 centrifuges </a:t>
            </a:r>
            <a:r>
              <a:rPr lang="en-US" sz="2400" dirty="0"/>
              <a:t>being </a:t>
            </a:r>
            <a:r>
              <a:rPr lang="en-US" sz="2400" dirty="0" smtClean="0"/>
              <a:t>replaced</a:t>
            </a:r>
            <a:endParaRPr 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2400"/>
            <a:ext cx="2057399" cy="12335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4240091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Case Study – </a:t>
            </a:r>
            <a:r>
              <a:rPr lang="en-US" dirty="0" err="1" smtClean="0"/>
              <a:t>Stuxnet</a:t>
            </a:r>
            <a:r>
              <a:rPr lang="en-US" dirty="0" smtClean="0"/>
              <a:t> </a:t>
            </a:r>
            <a:br>
              <a:rPr lang="en-US" dirty="0" smtClean="0"/>
            </a:br>
            <a:r>
              <a:rPr lang="en-US" sz="2400" dirty="0" smtClean="0"/>
              <a:t>Vulnerability Assessment</a:t>
            </a:r>
            <a:endParaRPr lang="en-US" sz="2400" dirty="0"/>
          </a:p>
        </p:txBody>
      </p:sp>
      <p:sp>
        <p:nvSpPr>
          <p:cNvPr id="4" name="Slide Number Placeholder 3"/>
          <p:cNvSpPr>
            <a:spLocks noGrp="1"/>
          </p:cNvSpPr>
          <p:nvPr>
            <p:ph type="sldNum" sz="quarter" idx="4"/>
          </p:nvPr>
        </p:nvSpPr>
        <p:spPr/>
        <p:txBody>
          <a:bodyPr/>
          <a:lstStyle/>
          <a:p>
            <a:fld id="{21640DFF-AE5B-41F8-B134-D6483BC36FDE}" type="slidenum">
              <a:rPr lang="en-US" smtClean="0">
                <a:solidFill>
                  <a:srgbClr val="000000">
                    <a:tint val="75000"/>
                  </a:srgbClr>
                </a:solidFill>
              </a:rPr>
              <a:pPr/>
              <a:t>12</a:t>
            </a:fld>
            <a:endParaRPr lang="en-US" dirty="0">
              <a:solidFill>
                <a:srgbClr val="000000">
                  <a:tint val="75000"/>
                </a:srgbClr>
              </a:solidFill>
            </a:endParaRPr>
          </a:p>
        </p:txBody>
      </p:sp>
      <p:sp>
        <p:nvSpPr>
          <p:cNvPr id="6" name="Content Placeholder 5"/>
          <p:cNvSpPr>
            <a:spLocks noGrp="1"/>
          </p:cNvSpPr>
          <p:nvPr>
            <p:ph idx="1"/>
          </p:nvPr>
        </p:nvSpPr>
        <p:spPr>
          <a:xfrm>
            <a:off x="304800" y="1295400"/>
            <a:ext cx="8458200" cy="5029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a:buFont typeface="Wingdings" panose="05000000000000000000" pitchFamily="2" charset="2"/>
              <a:buChar char="Ø"/>
            </a:pPr>
            <a:r>
              <a:rPr lang="en-US" sz="2400" dirty="0"/>
              <a:t>US-CERT issued CVE-2010-2772  - 07/22/2010</a:t>
            </a:r>
          </a:p>
          <a:p>
            <a:pPr>
              <a:buFont typeface="Wingdings" panose="05000000000000000000" pitchFamily="2" charset="2"/>
              <a:buChar char="Ø"/>
            </a:pPr>
            <a:r>
              <a:rPr lang="en-US" sz="2400" dirty="0"/>
              <a:t>CAP item was entered for every plant to </a:t>
            </a:r>
            <a:r>
              <a:rPr lang="en-US" sz="2400" dirty="0" smtClean="0"/>
              <a:t>identify and assess every </a:t>
            </a:r>
            <a:r>
              <a:rPr lang="en-US" sz="2400" dirty="0"/>
              <a:t>Siemens </a:t>
            </a:r>
            <a:r>
              <a:rPr lang="en-US" sz="2400" dirty="0" smtClean="0"/>
              <a:t>S7 </a:t>
            </a:r>
            <a:r>
              <a:rPr lang="en-US" sz="2400" dirty="0"/>
              <a:t>series </a:t>
            </a:r>
            <a:r>
              <a:rPr lang="en-US" sz="2400" dirty="0" smtClean="0"/>
              <a:t>PLC’s</a:t>
            </a:r>
            <a:endParaRPr lang="en-US" sz="2400" dirty="0"/>
          </a:p>
          <a:p>
            <a:pPr lvl="1">
              <a:buClr>
                <a:schemeClr val="tx2"/>
              </a:buClr>
              <a:buFont typeface="Arial" panose="020B0604020202020204" pitchFamily="34" charset="0"/>
              <a:buChar char="•"/>
            </a:pPr>
            <a:r>
              <a:rPr lang="en-US" sz="2200" dirty="0"/>
              <a:t>Equipment </a:t>
            </a:r>
            <a:r>
              <a:rPr lang="en-US" sz="2200" dirty="0" smtClean="0"/>
              <a:t>Database  </a:t>
            </a:r>
            <a:r>
              <a:rPr lang="en-US" sz="2200" dirty="0"/>
              <a:t>– </a:t>
            </a:r>
            <a:r>
              <a:rPr lang="en-US" sz="2200" dirty="0" smtClean="0"/>
              <a:t>0 found</a:t>
            </a:r>
            <a:endParaRPr lang="en-US" sz="2200" dirty="0"/>
          </a:p>
          <a:p>
            <a:pPr lvl="1">
              <a:buClr>
                <a:schemeClr val="tx2"/>
              </a:buClr>
              <a:buFont typeface="Arial" panose="020B0604020202020204" pitchFamily="34" charset="0"/>
              <a:buChar char="•"/>
            </a:pPr>
            <a:r>
              <a:rPr lang="en-US" sz="2200" dirty="0"/>
              <a:t>Warehouse Parts – </a:t>
            </a:r>
            <a:r>
              <a:rPr lang="en-US" sz="2200" dirty="0" smtClean="0"/>
              <a:t>0 found</a:t>
            </a:r>
            <a:endParaRPr lang="en-US" sz="2200" dirty="0"/>
          </a:p>
          <a:p>
            <a:pPr lvl="1">
              <a:buClr>
                <a:schemeClr val="tx2"/>
              </a:buClr>
              <a:buFont typeface="Arial" panose="020B0604020202020204" pitchFamily="34" charset="0"/>
              <a:buChar char="•"/>
            </a:pPr>
            <a:r>
              <a:rPr lang="en-US" sz="2200" dirty="0"/>
              <a:t>Contacted System Engineers to help </a:t>
            </a:r>
            <a:r>
              <a:rPr lang="en-US" sz="2200" dirty="0" smtClean="0"/>
              <a:t>identify</a:t>
            </a:r>
          </a:p>
          <a:p>
            <a:pPr>
              <a:buFont typeface="Wingdings" panose="05000000000000000000" pitchFamily="2" charset="2"/>
              <a:buChar char="Ø"/>
            </a:pPr>
            <a:r>
              <a:rPr lang="en-US" sz="2400" dirty="0" smtClean="0"/>
              <a:t>Mid-Assessment, US-CERT added additional information to the advisory which identified SIEMENS </a:t>
            </a:r>
            <a:r>
              <a:rPr lang="en-US" sz="2400" dirty="0" err="1" smtClean="0"/>
              <a:t>WinCC</a:t>
            </a:r>
            <a:r>
              <a:rPr lang="en-US" sz="2400" dirty="0" smtClean="0"/>
              <a:t> and PCS7 Software and specifically Model S7-315-2 or S7-417 PLC’s</a:t>
            </a:r>
          </a:p>
          <a:p>
            <a:pPr lvl="1">
              <a:buClr>
                <a:schemeClr val="tx2"/>
              </a:buClr>
              <a:buFont typeface="Arial" panose="020B0604020202020204" pitchFamily="34" charset="0"/>
              <a:buChar char="•"/>
            </a:pPr>
            <a:endParaRPr lang="en-US" sz="2200" dirty="0"/>
          </a:p>
          <a:p>
            <a:pPr lvl="1">
              <a:buClr>
                <a:schemeClr val="tx2"/>
              </a:buClr>
              <a:buFont typeface="Arial" panose="020B0604020202020204" pitchFamily="34" charset="0"/>
              <a:buChar char="•"/>
            </a:pPr>
            <a:endParaRPr lang="en-US" sz="2200" dirty="0"/>
          </a:p>
          <a:p>
            <a:pPr lvl="1">
              <a:buClr>
                <a:schemeClr val="tx2"/>
              </a:buClr>
              <a:buFont typeface="Arial" panose="020B0604020202020204" pitchFamily="34" charset="0"/>
              <a:buChar char="•"/>
            </a:pPr>
            <a:endParaRPr lang="en-US" sz="2200" dirty="0"/>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2773997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Case Study – </a:t>
            </a:r>
            <a:r>
              <a:rPr lang="en-US" dirty="0" err="1"/>
              <a:t>Stuxnet</a:t>
            </a:r>
            <a:r>
              <a:rPr lang="en-US" dirty="0"/>
              <a:t> </a:t>
            </a:r>
            <a:br>
              <a:rPr lang="en-US" dirty="0"/>
            </a:br>
            <a:r>
              <a:rPr lang="en-US" sz="2400" dirty="0"/>
              <a:t>Vulnerability </a:t>
            </a:r>
            <a:r>
              <a:rPr lang="en-US" sz="2400" dirty="0" smtClean="0"/>
              <a:t>Assessment</a:t>
            </a:r>
            <a:endParaRPr lang="en-US" dirty="0"/>
          </a:p>
        </p:txBody>
      </p:sp>
      <p:sp>
        <p:nvSpPr>
          <p:cNvPr id="4" name="Slide Number Placeholder 3"/>
          <p:cNvSpPr>
            <a:spLocks noGrp="1"/>
          </p:cNvSpPr>
          <p:nvPr>
            <p:ph type="sldNum" sz="quarter" idx="4"/>
          </p:nvPr>
        </p:nvSpPr>
        <p:spPr/>
        <p:txBody>
          <a:bodyPr/>
          <a:lstStyle/>
          <a:p>
            <a:fld id="{21640DFF-AE5B-41F8-B134-D6483BC36FDE}" type="slidenum">
              <a:rPr lang="en-US" smtClean="0">
                <a:solidFill>
                  <a:srgbClr val="000000">
                    <a:tint val="75000"/>
                  </a:srgbClr>
                </a:solidFill>
              </a:rPr>
              <a:pPr/>
              <a:t>13</a:t>
            </a:fld>
            <a:endParaRPr lang="en-US" dirty="0">
              <a:solidFill>
                <a:srgbClr val="000000">
                  <a:tint val="75000"/>
                </a:srgbClr>
              </a:solidFill>
            </a:endParaRPr>
          </a:p>
        </p:txBody>
      </p:sp>
      <p:sp>
        <p:nvSpPr>
          <p:cNvPr id="6" name="Content Placeholder 5"/>
          <p:cNvSpPr>
            <a:spLocks noGrp="1"/>
          </p:cNvSpPr>
          <p:nvPr>
            <p:ph idx="1"/>
          </p:nvPr>
        </p:nvSpPr>
        <p:spPr>
          <a:xfrm>
            <a:off x="304800" y="1295400"/>
            <a:ext cx="8458200" cy="5029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a:buFont typeface="Wingdings" panose="05000000000000000000" pitchFamily="2" charset="2"/>
              <a:buChar char="Ø"/>
            </a:pPr>
            <a:r>
              <a:rPr lang="en-US" sz="2400" dirty="0"/>
              <a:t>Two Siemens </a:t>
            </a:r>
            <a:r>
              <a:rPr lang="en-US" sz="2400" dirty="0" smtClean="0"/>
              <a:t>S7-417 PLCs </a:t>
            </a:r>
            <a:r>
              <a:rPr lang="en-US" sz="2400" dirty="0"/>
              <a:t>were actually </a:t>
            </a:r>
            <a:r>
              <a:rPr lang="en-US" sz="2400" dirty="0" smtClean="0"/>
              <a:t>found</a:t>
            </a:r>
          </a:p>
          <a:p>
            <a:pPr lvl="1">
              <a:buClr>
                <a:schemeClr val="tx2"/>
              </a:buClr>
              <a:buFont typeface="Arial" panose="020B0604020202020204" pitchFamily="34" charset="0"/>
              <a:buChar char="•"/>
            </a:pPr>
            <a:r>
              <a:rPr lang="en-US" sz="2200" dirty="0" smtClean="0"/>
              <a:t>None were infected with </a:t>
            </a:r>
            <a:r>
              <a:rPr lang="en-US" sz="2200" dirty="0" err="1" smtClean="0"/>
              <a:t>Stuxnet</a:t>
            </a:r>
            <a:endParaRPr lang="en-US" sz="2200" dirty="0" smtClean="0"/>
          </a:p>
          <a:p>
            <a:pPr lvl="1">
              <a:buClr>
                <a:schemeClr val="tx2"/>
              </a:buClr>
              <a:buFont typeface="Arial" panose="020B0604020202020204" pitchFamily="34" charset="0"/>
              <a:buChar char="•"/>
            </a:pPr>
            <a:r>
              <a:rPr lang="en-US" sz="2200" dirty="0" smtClean="0"/>
              <a:t>One </a:t>
            </a:r>
            <a:r>
              <a:rPr lang="en-US" sz="2200" dirty="0"/>
              <a:t>was in </a:t>
            </a:r>
            <a:r>
              <a:rPr lang="en-US" sz="2200" dirty="0" smtClean="0"/>
              <a:t>a </a:t>
            </a:r>
            <a:r>
              <a:rPr lang="en-US" sz="2200" dirty="0"/>
              <a:t>test </a:t>
            </a:r>
            <a:r>
              <a:rPr lang="en-US" sz="2200" dirty="0" smtClean="0"/>
              <a:t>lab</a:t>
            </a:r>
          </a:p>
          <a:p>
            <a:pPr lvl="1">
              <a:buClr>
                <a:schemeClr val="tx2"/>
              </a:buClr>
              <a:buFont typeface="Arial" panose="020B0604020202020204" pitchFamily="34" charset="0"/>
              <a:buChar char="•"/>
            </a:pPr>
            <a:r>
              <a:rPr lang="en-US" sz="2200" dirty="0" smtClean="0"/>
              <a:t>One </a:t>
            </a:r>
            <a:r>
              <a:rPr lang="en-US" sz="2200" dirty="0"/>
              <a:t>was installed in the plant, but the Engineering Change package wasn’t closed </a:t>
            </a:r>
            <a:r>
              <a:rPr lang="en-US" sz="2200" dirty="0" smtClean="0"/>
              <a:t>out</a:t>
            </a:r>
            <a:endParaRPr lang="en-US" sz="2200" dirty="0"/>
          </a:p>
          <a:p>
            <a:pPr>
              <a:buFont typeface="Wingdings" panose="05000000000000000000" pitchFamily="2" charset="2"/>
              <a:buChar char="Ø"/>
            </a:pPr>
            <a:r>
              <a:rPr lang="en-US" sz="2400" dirty="0" smtClean="0"/>
              <a:t>Two </a:t>
            </a:r>
            <a:r>
              <a:rPr lang="en-US" sz="2400" dirty="0"/>
              <a:t>M&amp;TE laptops had </a:t>
            </a:r>
            <a:r>
              <a:rPr lang="en-US" sz="2400" dirty="0" err="1" smtClean="0"/>
              <a:t>WinCC</a:t>
            </a:r>
            <a:r>
              <a:rPr lang="en-US" sz="2400" dirty="0" smtClean="0"/>
              <a:t> or PCS </a:t>
            </a:r>
            <a:r>
              <a:rPr lang="en-US" sz="2400" dirty="0"/>
              <a:t>7 Software </a:t>
            </a:r>
            <a:r>
              <a:rPr lang="en-US" sz="2400" dirty="0" smtClean="0"/>
              <a:t>installed</a:t>
            </a:r>
            <a:endParaRPr lang="en-US" sz="2400" dirty="0"/>
          </a:p>
          <a:p>
            <a:pPr lvl="1">
              <a:buClr>
                <a:schemeClr val="tx2"/>
              </a:buClr>
              <a:buFont typeface="Arial" panose="020B0604020202020204" pitchFamily="34" charset="0"/>
              <a:buChar char="•"/>
            </a:pPr>
            <a:r>
              <a:rPr lang="en-US" sz="2200" dirty="0"/>
              <a:t>The software was installed using plant SQA process, but </a:t>
            </a:r>
            <a:r>
              <a:rPr lang="en-US" sz="2200" dirty="0" smtClean="0"/>
              <a:t>wasn’t </a:t>
            </a:r>
            <a:r>
              <a:rPr lang="en-US" sz="2200" dirty="0"/>
              <a:t>listed in </a:t>
            </a:r>
            <a:r>
              <a:rPr lang="en-US" sz="2200" dirty="0" smtClean="0"/>
              <a:t>Equipment Database</a:t>
            </a:r>
          </a:p>
          <a:p>
            <a:pPr>
              <a:buFont typeface="Wingdings" panose="05000000000000000000" pitchFamily="2" charset="2"/>
              <a:buChar char="Ø"/>
            </a:pPr>
            <a:r>
              <a:rPr lang="en-US" sz="2400" dirty="0" smtClean="0"/>
              <a:t>It took about 3 weeks to complete the assessment</a:t>
            </a:r>
          </a:p>
          <a:p>
            <a:pPr marL="111125" indent="0">
              <a:buNone/>
            </a:pPr>
            <a:r>
              <a:rPr lang="en-US" sz="2400" b="1" dirty="0" smtClean="0">
                <a:solidFill>
                  <a:schemeClr val="tx2"/>
                </a:solidFill>
              </a:rPr>
              <a:t>This length of assessment is not going to be acceptable once the CSP is fully implemented</a:t>
            </a:r>
            <a:endParaRPr lang="en-US" sz="2200" b="1" dirty="0">
              <a:solidFill>
                <a:schemeClr val="tx2"/>
              </a:solidFill>
            </a:endParaRPr>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5791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animEffect transition="in" filter="fade">
                                      <p:cBhvr>
                                        <p:cTn id="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313" y="1301750"/>
            <a:ext cx="8207375" cy="4413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a:spcAft>
                <a:spcPts val="1200"/>
              </a:spcAft>
              <a:buFont typeface="Wingdings" panose="05000000000000000000" pitchFamily="2" charset="2"/>
              <a:buChar char="Ø"/>
            </a:pPr>
            <a:r>
              <a:rPr lang="en-US" sz="2400" dirty="0" smtClean="0"/>
              <a:t>Ensure:</a:t>
            </a:r>
          </a:p>
          <a:p>
            <a:pPr lvl="1">
              <a:spcAft>
                <a:spcPts val="1200"/>
              </a:spcAft>
              <a:buFont typeface="Wingdings" panose="05000000000000000000" pitchFamily="2" charset="2"/>
              <a:buChar char="Ø"/>
            </a:pPr>
            <a:r>
              <a:rPr lang="en-US" sz="2200" dirty="0"/>
              <a:t>Engineering Design Procedures outline appropriate digital requirements to guide the user in collecting that data</a:t>
            </a:r>
            <a:endParaRPr lang="en-US" sz="2400" dirty="0"/>
          </a:p>
          <a:p>
            <a:pPr lvl="1">
              <a:spcAft>
                <a:spcPts val="1200"/>
              </a:spcAft>
              <a:buFont typeface="Wingdings" panose="05000000000000000000" pitchFamily="2" charset="2"/>
              <a:buChar char="Ø"/>
            </a:pPr>
            <a:r>
              <a:rPr lang="en-US" sz="2200" dirty="0" smtClean="0"/>
              <a:t>Level </a:t>
            </a:r>
            <a:r>
              <a:rPr lang="en-US" sz="2200" dirty="0"/>
              <a:t>of </a:t>
            </a:r>
            <a:r>
              <a:rPr lang="en-US" sz="2200" dirty="0" smtClean="0"/>
              <a:t>fidelity in </a:t>
            </a:r>
            <a:r>
              <a:rPr lang="en-US" sz="2200" dirty="0"/>
              <a:t>the Equipment Database </a:t>
            </a:r>
            <a:r>
              <a:rPr lang="en-US" sz="2200" dirty="0" smtClean="0"/>
              <a:t>is sufficient to </a:t>
            </a:r>
            <a:r>
              <a:rPr lang="en-US" sz="2200" dirty="0"/>
              <a:t>easily identify </a:t>
            </a:r>
            <a:r>
              <a:rPr lang="en-US" sz="2200" dirty="0" smtClean="0"/>
              <a:t>HW and SW revisions</a:t>
            </a:r>
            <a:endParaRPr lang="en-US" sz="2200" dirty="0"/>
          </a:p>
          <a:p>
            <a:pPr lvl="1">
              <a:spcAft>
                <a:spcPts val="1200"/>
              </a:spcAft>
              <a:buFont typeface="Wingdings" panose="05000000000000000000" pitchFamily="2" charset="2"/>
              <a:buChar char="Ø"/>
            </a:pPr>
            <a:r>
              <a:rPr lang="en-US" sz="2200" dirty="0" smtClean="0"/>
              <a:t>Ensure that there are appropriate steps (and space) for secure receipt inspection of digital equipment in Procurement procedures</a:t>
            </a:r>
          </a:p>
          <a:p>
            <a:pPr lvl="1">
              <a:spcAft>
                <a:spcPts val="1200"/>
              </a:spcAft>
              <a:buFont typeface="Wingdings" panose="05000000000000000000" pitchFamily="2" charset="2"/>
              <a:buChar char="Ø"/>
            </a:pPr>
            <a:r>
              <a:rPr lang="en-US" sz="2200" dirty="0" smtClean="0"/>
              <a:t>Chain of custody and configuration management are maintained across the Supply Chain</a:t>
            </a:r>
            <a:endParaRPr lang="en-US" sz="2200" dirty="0"/>
          </a:p>
        </p:txBody>
      </p:sp>
      <p:sp>
        <p:nvSpPr>
          <p:cNvPr id="3" name="Title 2"/>
          <p:cNvSpPr>
            <a:spLocks noGrp="1"/>
          </p:cNvSpPr>
          <p:nvPr>
            <p:ph type="title"/>
          </p:nvPr>
        </p:nvSpPr>
        <p:spPr/>
        <p:txBody>
          <a:bodyPr/>
          <a:lstStyle/>
          <a:p>
            <a:r>
              <a:rPr lang="en-US" dirty="0" smtClean="0"/>
              <a:t>Case Study – </a:t>
            </a:r>
            <a:r>
              <a:rPr lang="en-US" dirty="0" err="1" smtClean="0"/>
              <a:t>Stuxnet</a:t>
            </a:r>
            <a:r>
              <a:rPr lang="en-US" dirty="0" smtClean="0"/>
              <a:t/>
            </a:r>
            <a:br>
              <a:rPr lang="en-US" dirty="0" smtClean="0"/>
            </a:br>
            <a:r>
              <a:rPr lang="en-US" dirty="0" smtClean="0"/>
              <a:t>Lessons Learned</a:t>
            </a:r>
            <a:endParaRPr lang="en-US" dirty="0"/>
          </a:p>
        </p:txBody>
      </p:sp>
      <p:sp>
        <p:nvSpPr>
          <p:cNvPr id="4" name="Slide Number Placeholder 3"/>
          <p:cNvSpPr>
            <a:spLocks noGrp="1"/>
          </p:cNvSpPr>
          <p:nvPr>
            <p:ph type="sldNum" sz="quarter" idx="4"/>
          </p:nvPr>
        </p:nvSpPr>
        <p:spPr/>
        <p:txBody>
          <a:bodyPr/>
          <a:lstStyle/>
          <a:p>
            <a:fld id="{21640DFF-AE5B-41F8-B134-D6483BC36FDE}" type="slidenum">
              <a:rPr lang="en-US" smtClean="0"/>
              <a:t>14</a:t>
            </a:fld>
            <a:endParaRPr lang="en-US"/>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416489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rPr>
              <a:t/>
            </a:r>
            <a:br>
              <a:rPr lang="en-US" dirty="0" smtClean="0">
                <a:solidFill>
                  <a:srgbClr val="FFFF00"/>
                </a:solidFill>
              </a:rPr>
            </a:br>
            <a:r>
              <a:rPr lang="en-US" dirty="0" smtClean="0"/>
              <a:t>Conclusions</a:t>
            </a:r>
            <a:endParaRPr lang="en-US" dirty="0"/>
          </a:p>
        </p:txBody>
      </p:sp>
      <p:sp>
        <p:nvSpPr>
          <p:cNvPr id="4" name="Slide Number Placeholder 3"/>
          <p:cNvSpPr>
            <a:spLocks noGrp="1"/>
          </p:cNvSpPr>
          <p:nvPr>
            <p:ph type="sldNum" sz="quarter" idx="4"/>
          </p:nvPr>
        </p:nvSpPr>
        <p:spPr/>
        <p:txBody>
          <a:bodyPr/>
          <a:lstStyle/>
          <a:p>
            <a:fld id="{21640DFF-AE5B-41F8-B134-D6483BC36FDE}" type="slidenum">
              <a:rPr lang="en-US" smtClean="0">
                <a:solidFill>
                  <a:srgbClr val="000000">
                    <a:tint val="75000"/>
                  </a:srgbClr>
                </a:solidFill>
              </a:rPr>
              <a:pPr/>
              <a:t>15</a:t>
            </a:fld>
            <a:endParaRPr lang="en-US" dirty="0">
              <a:solidFill>
                <a:srgbClr val="000000">
                  <a:tint val="75000"/>
                </a:srgbClr>
              </a:solidFill>
            </a:endParaRPr>
          </a:p>
        </p:txBody>
      </p:sp>
      <p:sp>
        <p:nvSpPr>
          <p:cNvPr id="6" name="Content Placeholder 5"/>
          <p:cNvSpPr>
            <a:spLocks noGrp="1"/>
          </p:cNvSpPr>
          <p:nvPr>
            <p:ph idx="1"/>
          </p:nvPr>
        </p:nvSpPr>
        <p:spPr>
          <a:xfrm>
            <a:off x="304800" y="1295400"/>
            <a:ext cx="8458200" cy="48768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a:buFont typeface="Wingdings" panose="05000000000000000000" pitchFamily="2" charset="2"/>
              <a:buChar char="Ø"/>
            </a:pPr>
            <a:r>
              <a:rPr lang="en-US" sz="2400" dirty="0" smtClean="0"/>
              <a:t>Configuration Management is </a:t>
            </a:r>
            <a:r>
              <a:rPr lang="en-US" sz="2400" dirty="0"/>
              <a:t>essential to an effective, ongoing cyber security </a:t>
            </a:r>
            <a:r>
              <a:rPr lang="en-US" sz="2400" dirty="0" smtClean="0"/>
              <a:t>program</a:t>
            </a:r>
            <a:endParaRPr lang="en-US" sz="2400" dirty="0"/>
          </a:p>
          <a:p>
            <a:pPr>
              <a:buFont typeface="Wingdings" panose="05000000000000000000" pitchFamily="2" charset="2"/>
              <a:buChar char="Ø"/>
            </a:pPr>
            <a:r>
              <a:rPr lang="en-US" sz="2400" dirty="0"/>
              <a:t>The level of detail contained in your equipment database must </a:t>
            </a:r>
            <a:r>
              <a:rPr lang="en-US" sz="2400" dirty="0" smtClean="0"/>
              <a:t>be at </a:t>
            </a:r>
            <a:r>
              <a:rPr lang="en-US" sz="2400" dirty="0"/>
              <a:t>the level needed to perform the task </a:t>
            </a:r>
            <a:r>
              <a:rPr lang="en-US" sz="2400" dirty="0" smtClean="0"/>
              <a:t>required</a:t>
            </a:r>
            <a:br>
              <a:rPr lang="en-US" sz="2400" dirty="0" smtClean="0"/>
            </a:br>
            <a:r>
              <a:rPr lang="en-US" sz="2400" dirty="0" smtClean="0"/>
              <a:t>(</a:t>
            </a:r>
            <a:r>
              <a:rPr lang="en-US" sz="2400" dirty="0"/>
              <a:t>i.e</a:t>
            </a:r>
            <a:r>
              <a:rPr lang="en-US" sz="2400" dirty="0" smtClean="0"/>
              <a:t>. </a:t>
            </a:r>
            <a:r>
              <a:rPr lang="en-US" sz="2400" dirty="0"/>
              <a:t>maintenance, scanning, </a:t>
            </a:r>
            <a:r>
              <a:rPr lang="en-US" sz="2400" dirty="0" smtClean="0"/>
              <a:t>patch </a:t>
            </a:r>
            <a:r>
              <a:rPr lang="en-US" sz="2400" dirty="0"/>
              <a:t>management, etc.)</a:t>
            </a:r>
          </a:p>
          <a:p>
            <a:pPr>
              <a:buFont typeface="Wingdings" panose="05000000000000000000" pitchFamily="2" charset="2"/>
              <a:buChar char="Ø"/>
            </a:pPr>
            <a:r>
              <a:rPr lang="en-US" sz="2400" dirty="0"/>
              <a:t>Threat and Vulnerability Management requires detailed knowledge of the configuration of CDAs, including CDA components (both HW and SW</a:t>
            </a:r>
            <a:r>
              <a:rPr lang="en-US" sz="2400" dirty="0" smtClean="0"/>
              <a:t>).</a:t>
            </a:r>
            <a:endParaRPr lang="en-US" sz="2400" dirty="0"/>
          </a:p>
          <a:p>
            <a:pPr>
              <a:buFont typeface="Wingdings" panose="05000000000000000000" pitchFamily="2" charset="2"/>
              <a:buChar char="Ø"/>
            </a:pPr>
            <a:r>
              <a:rPr lang="en-US" altLang="en-US" sz="2400" dirty="0" smtClean="0"/>
              <a:t>EPRI </a:t>
            </a:r>
            <a:r>
              <a:rPr lang="en-US" altLang="en-US" sz="2400" dirty="0"/>
              <a:t>Topical Report 1022991 – “Guideline On Configuration Management For Digital Instrumentation And Control Equipment And Systems</a:t>
            </a:r>
            <a:r>
              <a:rPr lang="en-US" altLang="en-US" sz="2400" dirty="0" smtClean="0"/>
              <a:t>”</a:t>
            </a:r>
            <a:endParaRPr lang="en-US" altLang="en-US" sz="2400" dirty="0"/>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939945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21640DFF-AE5B-41F8-B134-D6483BC36FDE}" type="slidenum">
              <a:rPr lang="en-US" smtClean="0"/>
              <a:t>16</a:t>
            </a:fld>
            <a:endParaRPr lang="en-US"/>
          </a:p>
        </p:txBody>
      </p:sp>
      <p:sp>
        <p:nvSpPr>
          <p:cNvPr id="5" name="Rectangle 4"/>
          <p:cNvSpPr/>
          <p:nvPr/>
        </p:nvSpPr>
        <p:spPr>
          <a:xfrm>
            <a:off x="2543241" y="2967335"/>
            <a:ext cx="405752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Questions?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Rectangle 5"/>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2043802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a:buFont typeface="Wingdings" panose="05000000000000000000" pitchFamily="2" charset="2"/>
              <a:buChar char="Ø"/>
            </a:pPr>
            <a:r>
              <a:rPr lang="en-US" sz="2000" dirty="0"/>
              <a:t>What detail do you think is adequate in your equipment database for digital </a:t>
            </a:r>
            <a:r>
              <a:rPr lang="en-US" sz="2000" dirty="0" smtClean="0"/>
              <a:t>assets (i.e</a:t>
            </a:r>
            <a:r>
              <a:rPr lang="en-US" sz="2000" dirty="0"/>
              <a:t>. a recorder)?</a:t>
            </a:r>
          </a:p>
          <a:p>
            <a:pPr>
              <a:buFont typeface="Wingdings" panose="05000000000000000000" pitchFamily="2" charset="2"/>
              <a:buChar char="Ø"/>
            </a:pPr>
            <a:r>
              <a:rPr lang="en-US" sz="2000" dirty="0"/>
              <a:t>How are you handling SGI/SRI </a:t>
            </a:r>
            <a:r>
              <a:rPr lang="en-US" sz="2000" dirty="0" smtClean="0"/>
              <a:t>information of digital components?   </a:t>
            </a:r>
            <a:r>
              <a:rPr lang="en-US" sz="2000" dirty="0"/>
              <a:t>Would the version of software on a switch be considered SRI</a:t>
            </a:r>
            <a:r>
              <a:rPr lang="en-US" sz="2000" dirty="0" smtClean="0"/>
              <a:t>?</a:t>
            </a:r>
          </a:p>
          <a:p>
            <a:pPr>
              <a:buFont typeface="Wingdings" panose="05000000000000000000" pitchFamily="2" charset="2"/>
              <a:buChar char="Ø"/>
            </a:pPr>
            <a:r>
              <a:rPr lang="en-US" sz="2000" dirty="0" smtClean="0"/>
              <a:t>Are you tracking configuration parameter changes in your equipment database of digital equipment?</a:t>
            </a:r>
            <a:endParaRPr lang="en-US" sz="2000" dirty="0"/>
          </a:p>
          <a:p>
            <a:pPr>
              <a:buFont typeface="Wingdings" panose="05000000000000000000" pitchFamily="2" charset="2"/>
              <a:buChar char="Ø"/>
            </a:pPr>
            <a:r>
              <a:rPr lang="en-US" sz="2000" dirty="0" smtClean="0"/>
              <a:t>Once a security control assessment is completed, how are you able to ensure that the documentation is kept up to date anytime a configuration change is made? (Revision tracking?)</a:t>
            </a:r>
            <a:endParaRPr lang="en-US" sz="2000" dirty="0"/>
          </a:p>
        </p:txBody>
      </p:sp>
      <p:sp>
        <p:nvSpPr>
          <p:cNvPr id="3" name="Title 2"/>
          <p:cNvSpPr>
            <a:spLocks noGrp="1"/>
          </p:cNvSpPr>
          <p:nvPr>
            <p:ph type="title"/>
          </p:nvPr>
        </p:nvSpPr>
        <p:spPr/>
        <p:txBody>
          <a:bodyPr/>
          <a:lstStyle/>
          <a:p>
            <a:r>
              <a:rPr lang="en-US" dirty="0" smtClean="0"/>
              <a:t>Breakout Questions</a:t>
            </a:r>
            <a:endParaRPr lang="en-US" dirty="0"/>
          </a:p>
        </p:txBody>
      </p:sp>
      <p:sp>
        <p:nvSpPr>
          <p:cNvPr id="4" name="Slide Number Placeholder 3"/>
          <p:cNvSpPr>
            <a:spLocks noGrp="1"/>
          </p:cNvSpPr>
          <p:nvPr>
            <p:ph type="sldNum" sz="quarter" idx="4"/>
          </p:nvPr>
        </p:nvSpPr>
        <p:spPr/>
        <p:txBody>
          <a:bodyPr/>
          <a:lstStyle/>
          <a:p>
            <a:fld id="{21640DFF-AE5B-41F8-B134-D6483BC36FDE}" type="slidenum">
              <a:rPr lang="en-US" smtClean="0"/>
              <a:t>17</a:t>
            </a:fld>
            <a:endParaRPr lang="en-US"/>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3983226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313" y="1219200"/>
            <a:ext cx="8294687" cy="49530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marL="457200" indent="-457200" fontAlgn="auto">
              <a:spcBef>
                <a:spcPts val="0"/>
              </a:spcBef>
              <a:spcAft>
                <a:spcPts val="1200"/>
              </a:spcAft>
              <a:buClr>
                <a:srgbClr val="C4122F"/>
              </a:buClr>
              <a:buFont typeface="Wingdings" pitchFamily="2" charset="2"/>
              <a:buChar char="Ø"/>
            </a:pPr>
            <a:r>
              <a:rPr lang="en-US" sz="2400" dirty="0">
                <a:solidFill>
                  <a:srgbClr val="000000"/>
                </a:solidFill>
                <a:latin typeface="+mj-lt"/>
                <a:ea typeface="+mj-ea"/>
                <a:cs typeface="+mj-cs"/>
              </a:rPr>
              <a:t>Brief History of Cyber Security in Nuclear</a:t>
            </a:r>
          </a:p>
          <a:p>
            <a:pPr marL="457200" indent="-457200" fontAlgn="auto">
              <a:spcBef>
                <a:spcPts val="0"/>
              </a:spcBef>
              <a:spcAft>
                <a:spcPts val="1200"/>
              </a:spcAft>
              <a:buClr>
                <a:srgbClr val="C4122F"/>
              </a:buClr>
              <a:buFont typeface="Wingdings" pitchFamily="2" charset="2"/>
              <a:buChar char="Ø"/>
            </a:pPr>
            <a:r>
              <a:rPr lang="en-US" sz="2400" dirty="0">
                <a:solidFill>
                  <a:srgbClr val="000000"/>
                </a:solidFill>
                <a:latin typeface="+mj-lt"/>
                <a:ea typeface="+mj-ea"/>
                <a:cs typeface="+mj-cs"/>
              </a:rPr>
              <a:t>Cyber Security Implementation, Milestones </a:t>
            </a:r>
            <a:r>
              <a:rPr lang="en-US" sz="2400" dirty="0" smtClean="0">
                <a:solidFill>
                  <a:srgbClr val="000000"/>
                </a:solidFill>
                <a:latin typeface="+mj-lt"/>
                <a:ea typeface="+mj-ea"/>
                <a:cs typeface="+mj-cs"/>
              </a:rPr>
              <a:t>1-8</a:t>
            </a:r>
          </a:p>
          <a:p>
            <a:pPr marL="457200" indent="-457200" fontAlgn="auto">
              <a:spcBef>
                <a:spcPts val="0"/>
              </a:spcBef>
              <a:spcAft>
                <a:spcPts val="1200"/>
              </a:spcAft>
              <a:buClr>
                <a:srgbClr val="C4122F"/>
              </a:buClr>
              <a:buFont typeface="Wingdings" pitchFamily="2" charset="2"/>
              <a:buChar char="Ø"/>
            </a:pPr>
            <a:r>
              <a:rPr lang="en-US" sz="2400" dirty="0" smtClean="0">
                <a:solidFill>
                  <a:srgbClr val="000000"/>
                </a:solidFill>
                <a:latin typeface="+mj-lt"/>
                <a:ea typeface="+mj-ea"/>
                <a:cs typeface="+mj-cs"/>
              </a:rPr>
              <a:t>State of Cyber Security in Nuclear</a:t>
            </a:r>
            <a:endParaRPr lang="en-US" sz="2400" dirty="0">
              <a:solidFill>
                <a:srgbClr val="000000"/>
              </a:solidFill>
              <a:latin typeface="+mj-lt"/>
              <a:ea typeface="+mj-ea"/>
              <a:cs typeface="+mj-cs"/>
            </a:endParaRPr>
          </a:p>
          <a:p>
            <a:pPr marL="457200" indent="-457200" fontAlgn="auto">
              <a:spcBef>
                <a:spcPts val="0"/>
              </a:spcBef>
              <a:spcAft>
                <a:spcPts val="1200"/>
              </a:spcAft>
              <a:buClr>
                <a:srgbClr val="C4122F"/>
              </a:buClr>
              <a:buFont typeface="Wingdings" pitchFamily="2" charset="2"/>
              <a:buChar char="Ø"/>
            </a:pPr>
            <a:r>
              <a:rPr lang="en-US" sz="2400" dirty="0" smtClean="0">
                <a:solidFill>
                  <a:srgbClr val="000000"/>
                </a:solidFill>
                <a:latin typeface="+mj-lt"/>
                <a:ea typeface="+mj-ea"/>
                <a:cs typeface="+mj-cs"/>
              </a:rPr>
              <a:t>Cyber </a:t>
            </a:r>
            <a:r>
              <a:rPr lang="en-US" sz="2400" dirty="0">
                <a:solidFill>
                  <a:srgbClr val="000000"/>
                </a:solidFill>
                <a:latin typeface="+mj-lt"/>
                <a:ea typeface="+mj-ea"/>
                <a:cs typeface="+mj-cs"/>
              </a:rPr>
              <a:t>Security Program Documentation</a:t>
            </a:r>
          </a:p>
          <a:p>
            <a:pPr marL="457200" indent="-457200" fontAlgn="auto">
              <a:spcBef>
                <a:spcPts val="0"/>
              </a:spcBef>
              <a:spcAft>
                <a:spcPts val="1200"/>
              </a:spcAft>
              <a:buClr>
                <a:srgbClr val="C4122F"/>
              </a:buClr>
              <a:buFont typeface="Wingdings" pitchFamily="2" charset="2"/>
              <a:buChar char="Ø"/>
            </a:pPr>
            <a:r>
              <a:rPr lang="en-US" sz="2400" dirty="0" smtClean="0">
                <a:solidFill>
                  <a:srgbClr val="000000"/>
                </a:solidFill>
                <a:latin typeface="+mj-lt"/>
                <a:ea typeface="+mj-ea"/>
                <a:cs typeface="+mj-cs"/>
              </a:rPr>
              <a:t>Configuration </a:t>
            </a:r>
            <a:r>
              <a:rPr lang="en-US" sz="2400" dirty="0">
                <a:solidFill>
                  <a:srgbClr val="000000"/>
                </a:solidFill>
                <a:latin typeface="+mj-lt"/>
                <a:ea typeface="+mj-ea"/>
                <a:cs typeface="+mj-cs"/>
              </a:rPr>
              <a:t>Management </a:t>
            </a:r>
            <a:r>
              <a:rPr lang="en-US" sz="2400" dirty="0" smtClean="0">
                <a:solidFill>
                  <a:srgbClr val="000000"/>
                </a:solidFill>
                <a:latin typeface="+mj-lt"/>
                <a:ea typeface="+mj-ea"/>
                <a:cs typeface="+mj-cs"/>
              </a:rPr>
              <a:t>and Cyber </a:t>
            </a:r>
            <a:r>
              <a:rPr lang="en-US" sz="2400" dirty="0">
                <a:solidFill>
                  <a:srgbClr val="000000"/>
                </a:solidFill>
                <a:latin typeface="+mj-lt"/>
                <a:ea typeface="+mj-ea"/>
                <a:cs typeface="+mj-cs"/>
              </a:rPr>
              <a:t>Security</a:t>
            </a:r>
          </a:p>
          <a:p>
            <a:pPr marL="457200" indent="-457200" fontAlgn="auto">
              <a:spcBef>
                <a:spcPts val="0"/>
              </a:spcBef>
              <a:spcAft>
                <a:spcPts val="1200"/>
              </a:spcAft>
              <a:buClr>
                <a:srgbClr val="C4122F"/>
              </a:buClr>
              <a:buFont typeface="Wingdings" pitchFamily="2" charset="2"/>
              <a:buChar char="Ø"/>
            </a:pPr>
            <a:r>
              <a:rPr lang="en-US" sz="2400" dirty="0">
                <a:solidFill>
                  <a:srgbClr val="000000"/>
                </a:solidFill>
                <a:latin typeface="+mj-lt"/>
                <a:ea typeface="+mj-ea"/>
                <a:cs typeface="+mj-cs"/>
              </a:rPr>
              <a:t>Case Study</a:t>
            </a:r>
          </a:p>
          <a:p>
            <a:pPr marL="457200" indent="-457200" fontAlgn="auto">
              <a:spcBef>
                <a:spcPts val="0"/>
              </a:spcBef>
              <a:spcAft>
                <a:spcPts val="1200"/>
              </a:spcAft>
              <a:buClr>
                <a:srgbClr val="C4122F"/>
              </a:buClr>
              <a:buFont typeface="Wingdings" pitchFamily="2" charset="2"/>
              <a:buChar char="Ø"/>
            </a:pPr>
            <a:r>
              <a:rPr lang="en-US" sz="2400" dirty="0" smtClean="0">
                <a:solidFill>
                  <a:srgbClr val="000000"/>
                </a:solidFill>
                <a:latin typeface="+mj-lt"/>
                <a:ea typeface="+mj-ea"/>
                <a:cs typeface="+mj-cs"/>
              </a:rPr>
              <a:t>Conclusions</a:t>
            </a:r>
            <a:endParaRPr lang="en-US" sz="2400" dirty="0">
              <a:solidFill>
                <a:srgbClr val="000000"/>
              </a:solidFill>
              <a:latin typeface="+mj-lt"/>
              <a:ea typeface="+mj-ea"/>
              <a:cs typeface="+mj-cs"/>
            </a:endParaRPr>
          </a:p>
        </p:txBody>
      </p:sp>
      <p:sp>
        <p:nvSpPr>
          <p:cNvPr id="3" name="Title 2"/>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4"/>
          </p:nvPr>
        </p:nvSpPr>
        <p:spPr/>
        <p:txBody>
          <a:bodyPr/>
          <a:lstStyle/>
          <a:p>
            <a:fld id="{21640DFF-AE5B-41F8-B134-D6483BC36FDE}" type="slidenum">
              <a:rPr lang="en-US" smtClean="0">
                <a:solidFill>
                  <a:srgbClr val="000000">
                    <a:tint val="75000"/>
                  </a:srgbClr>
                </a:solidFill>
              </a:rPr>
              <a:pPr/>
              <a:t>2</a:t>
            </a:fld>
            <a:endParaRPr lang="en-US" dirty="0">
              <a:solidFill>
                <a:srgbClr val="000000">
                  <a:tint val="75000"/>
                </a:srgbClr>
              </a:solidFill>
            </a:endParaRPr>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7249933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normAutofit/>
          </a:bodyPr>
          <a:lstStyle/>
          <a:p>
            <a:pPr marL="342900" indent="-342900"/>
            <a:r>
              <a:rPr lang="en-GB" sz="2500" dirty="0">
                <a:latin typeface="Arial" pitchFamily="34" charset="0"/>
                <a:cs typeface="Arial" pitchFamily="34" charset="0"/>
              </a:rPr>
              <a:t>Brief Regulatory History of Cyber Security</a:t>
            </a:r>
            <a:endParaRPr lang="en-US" sz="2500" dirty="0">
              <a:latin typeface="Arial" pitchFamily="34" charset="0"/>
              <a:cs typeface="Arial" pitchFamily="34" charset="0"/>
            </a:endParaRPr>
          </a:p>
        </p:txBody>
      </p:sp>
      <p:sp>
        <p:nvSpPr>
          <p:cNvPr id="4" name="Slide Number Placeholder 3"/>
          <p:cNvSpPr>
            <a:spLocks noGrp="1"/>
          </p:cNvSpPr>
          <p:nvPr>
            <p:ph type="sldNum" sz="quarter" idx="4"/>
          </p:nvPr>
        </p:nvSpPr>
        <p:spPr/>
        <p:txBody>
          <a:bodyPr/>
          <a:lstStyle/>
          <a:p>
            <a:fld id="{21640DFF-AE5B-41F8-B134-D6483BC36FDE}" type="slidenum">
              <a:rPr lang="en-US" smtClean="0"/>
              <a:t>3</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76023535"/>
              </p:ext>
            </p:extLst>
          </p:nvPr>
        </p:nvGraphicFramePr>
        <p:xfrm>
          <a:off x="457200" y="1219200"/>
          <a:ext cx="8207375"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1379200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a:xfrm>
            <a:off x="228600" y="228600"/>
            <a:ext cx="7620000" cy="838200"/>
          </a:xfrm>
        </p:spPr>
        <p:txBody>
          <a:bodyPr>
            <a:normAutofit fontScale="90000"/>
          </a:bodyPr>
          <a:lstStyle/>
          <a:p>
            <a:pPr marL="342900" indent="-342900">
              <a:defRPr/>
            </a:pP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a:latin typeface="Arial" pitchFamily="34" charset="0"/>
                <a:cs typeface="Arial" pitchFamily="34" charset="0"/>
              </a:rPr>
              <a:t/>
            </a:r>
            <a:br>
              <a:rPr lang="en-US" dirty="0">
                <a:latin typeface="Arial" pitchFamily="34" charset="0"/>
                <a:cs typeface="Arial" pitchFamily="34" charset="0"/>
              </a:rPr>
            </a:br>
            <a:r>
              <a:rPr lang="en-US" dirty="0" smtClean="0">
                <a:latin typeface="Arial" pitchFamily="34" charset="0"/>
                <a:cs typeface="Arial" pitchFamily="34" charset="0"/>
              </a:rPr>
              <a:t>Brief Nuclear Power Plant(NPP) </a:t>
            </a:r>
            <a:br>
              <a:rPr lang="en-US" dirty="0" smtClean="0">
                <a:latin typeface="Arial" pitchFamily="34" charset="0"/>
                <a:cs typeface="Arial" pitchFamily="34" charset="0"/>
              </a:rPr>
            </a:br>
            <a:r>
              <a:rPr lang="en-US" dirty="0" smtClean="0">
                <a:latin typeface="Arial" pitchFamily="34" charset="0"/>
                <a:cs typeface="Arial" pitchFamily="34" charset="0"/>
              </a:rPr>
              <a:t>History of Cyber Security Plan(CSP) Submittals</a:t>
            </a:r>
          </a:p>
        </p:txBody>
      </p:sp>
      <p:sp>
        <p:nvSpPr>
          <p:cNvPr id="5124" name="Content Placeholder 2"/>
          <p:cNvSpPr>
            <a:spLocks noGrp="1"/>
          </p:cNvSpPr>
          <p:nvPr>
            <p:ph idx="1"/>
          </p:nvPr>
        </p:nvSpPr>
        <p:spPr>
          <a:xfrm>
            <a:off x="381000" y="1447800"/>
            <a:ext cx="8305800" cy="4800600"/>
          </a:xfrm>
        </p:spPr>
        <p:txBody>
          <a:bodyPr>
            <a:normAutofit/>
          </a:bodyPr>
          <a:lstStyle/>
          <a:p>
            <a:pPr>
              <a:spcBef>
                <a:spcPts val="600"/>
              </a:spcBef>
              <a:buFont typeface="Wingdings" pitchFamily="2" charset="2"/>
              <a:buChar char="Ø"/>
              <a:defRPr/>
            </a:pPr>
            <a:r>
              <a:rPr lang="en-US" sz="2400" dirty="0" smtClean="0">
                <a:latin typeface="Arial" pitchFamily="34" charset="0"/>
                <a:cs typeface="Arial" pitchFamily="34" charset="0"/>
              </a:rPr>
              <a:t>All Licensees submitted </a:t>
            </a:r>
            <a:r>
              <a:rPr lang="en-US" sz="2400" u="sng" dirty="0" smtClean="0">
                <a:latin typeface="Arial" pitchFamily="34" charset="0"/>
                <a:cs typeface="Arial" pitchFamily="34" charset="0"/>
              </a:rPr>
              <a:t>Plan and Implementation Schedule </a:t>
            </a:r>
            <a:r>
              <a:rPr lang="en-US" sz="2400" dirty="0" smtClean="0">
                <a:latin typeface="Arial" pitchFamily="34" charset="0"/>
                <a:cs typeface="Arial" pitchFamily="34" charset="0"/>
              </a:rPr>
              <a:t>by November 23, 2009 as required by the Rule</a:t>
            </a:r>
          </a:p>
          <a:p>
            <a:pPr>
              <a:spcBef>
                <a:spcPts val="600"/>
              </a:spcBef>
              <a:buFont typeface="Wingdings" pitchFamily="2" charset="2"/>
              <a:buChar char="Ø"/>
              <a:defRPr/>
            </a:pPr>
            <a:r>
              <a:rPr lang="en-US" sz="2400" dirty="0" smtClean="0">
                <a:latin typeface="Arial" pitchFamily="34" charset="0"/>
                <a:cs typeface="Arial" pitchFamily="34" charset="0"/>
              </a:rPr>
              <a:t>NRC responded with 136 Requests for Additional  Information (RAI)</a:t>
            </a:r>
          </a:p>
          <a:p>
            <a:pPr>
              <a:spcBef>
                <a:spcPts val="600"/>
              </a:spcBef>
              <a:buFont typeface="Wingdings" pitchFamily="2" charset="2"/>
              <a:buChar char="Ø"/>
              <a:defRPr/>
            </a:pPr>
            <a:r>
              <a:rPr lang="en-US" sz="2400" dirty="0" smtClean="0">
                <a:latin typeface="Arial" pitchFamily="34" charset="0"/>
                <a:cs typeface="Arial" pitchFamily="34" charset="0"/>
              </a:rPr>
              <a:t>The </a:t>
            </a:r>
            <a:r>
              <a:rPr lang="en-US" sz="2400" u="sng" dirty="0" smtClean="0">
                <a:latin typeface="Arial" pitchFamily="34" charset="0"/>
                <a:cs typeface="Arial" pitchFamily="34" charset="0"/>
              </a:rPr>
              <a:t>NEI Cyber Security Task Force</a:t>
            </a:r>
            <a:r>
              <a:rPr lang="en-US" sz="2400" dirty="0" smtClean="0">
                <a:latin typeface="Arial" pitchFamily="34" charset="0"/>
                <a:cs typeface="Arial" pitchFamily="34" charset="0"/>
              </a:rPr>
              <a:t>, responded to the RAIs collectively for the nuclear industry</a:t>
            </a:r>
          </a:p>
          <a:p>
            <a:pPr>
              <a:spcBef>
                <a:spcPts val="600"/>
              </a:spcBef>
              <a:buFont typeface="Wingdings" pitchFamily="2" charset="2"/>
              <a:buChar char="Ø"/>
              <a:defRPr/>
            </a:pPr>
            <a:r>
              <a:rPr lang="en-US" sz="2400" dirty="0" smtClean="0">
                <a:latin typeface="Arial" pitchFamily="34" charset="0"/>
                <a:cs typeface="Arial" pitchFamily="34" charset="0"/>
              </a:rPr>
              <a:t>This response resulted in a new standard </a:t>
            </a:r>
            <a:r>
              <a:rPr lang="en-US" sz="2400" u="sng" dirty="0" smtClean="0">
                <a:latin typeface="Arial" pitchFamily="34" charset="0"/>
                <a:cs typeface="Arial" pitchFamily="34" charset="0"/>
              </a:rPr>
              <a:t>Implementation Schedule</a:t>
            </a:r>
            <a:r>
              <a:rPr lang="en-US" sz="2400" dirty="0" smtClean="0">
                <a:latin typeface="Arial" pitchFamily="34" charset="0"/>
                <a:cs typeface="Arial" pitchFamily="34" charset="0"/>
              </a:rPr>
              <a:t> that focused on protecting the most critical of plant assets first.</a:t>
            </a:r>
          </a:p>
          <a:p>
            <a:pPr>
              <a:spcBef>
                <a:spcPts val="600"/>
              </a:spcBef>
              <a:buFont typeface="Wingdings" pitchFamily="2" charset="2"/>
              <a:buChar char="Ø"/>
              <a:defRPr/>
            </a:pPr>
            <a:r>
              <a:rPr lang="en-US" sz="2400" dirty="0" smtClean="0">
                <a:latin typeface="Arial" pitchFamily="34" charset="0"/>
                <a:cs typeface="Arial" pitchFamily="34" charset="0"/>
              </a:rPr>
              <a:t>The Implementation Schedule has </a:t>
            </a:r>
            <a:r>
              <a:rPr lang="en-US" sz="2400" u="sng" dirty="0" smtClean="0">
                <a:latin typeface="Arial" pitchFamily="34" charset="0"/>
                <a:cs typeface="Arial" pitchFamily="34" charset="0"/>
              </a:rPr>
              <a:t>eight milestones</a:t>
            </a:r>
            <a:r>
              <a:rPr lang="en-US" sz="2400" dirty="0" smtClean="0">
                <a:latin typeface="Arial" pitchFamily="34" charset="0"/>
                <a:cs typeface="Arial" pitchFamily="34" charset="0"/>
              </a:rPr>
              <a:t>, seven of which were due December 31, 2012</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4AFE1669-7FFE-4B0E-8527-F2CEF61BC338}" type="slidenum">
              <a:rPr lang="en-US" smtClean="0">
                <a:solidFill>
                  <a:srgbClr val="000000">
                    <a:tint val="75000"/>
                  </a:srgbClr>
                </a:solidFill>
              </a:rPr>
              <a:pPr>
                <a:defRPr/>
              </a:pPr>
              <a:t>4</a:t>
            </a:fld>
            <a:endParaRPr lang="en-US" dirty="0">
              <a:solidFill>
                <a:srgbClr val="000000">
                  <a:tint val="75000"/>
                </a:srgbClr>
              </a:solidFill>
            </a:endParaRPr>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1810573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a:xfrm>
            <a:off x="304800" y="152400"/>
            <a:ext cx="7543800" cy="838200"/>
          </a:xfrm>
        </p:spPr>
        <p:txBody>
          <a:bodyPr>
            <a:normAutofit fontScale="90000"/>
          </a:bodyPr>
          <a:lstStyle/>
          <a:p>
            <a:pPr marL="342900" indent="-342900">
              <a:defRPr/>
            </a:pP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a:latin typeface="Arial" pitchFamily="34" charset="0"/>
                <a:cs typeface="Arial" pitchFamily="34" charset="0"/>
              </a:rPr>
              <a:t/>
            </a:r>
            <a:br>
              <a:rPr lang="en-US" dirty="0">
                <a:latin typeface="Arial" pitchFamily="34" charset="0"/>
                <a:cs typeface="Arial" pitchFamily="34" charset="0"/>
              </a:rPr>
            </a:br>
            <a:r>
              <a:rPr lang="en-US" dirty="0" smtClean="0">
                <a:latin typeface="Arial" pitchFamily="34" charset="0"/>
                <a:cs typeface="Arial" pitchFamily="34" charset="0"/>
              </a:rPr>
              <a:t>Cyber Security Implementation</a:t>
            </a:r>
            <a:br>
              <a:rPr lang="en-US" dirty="0" smtClean="0">
                <a:latin typeface="Arial" pitchFamily="34" charset="0"/>
                <a:cs typeface="Arial" pitchFamily="34" charset="0"/>
              </a:rPr>
            </a:br>
            <a:r>
              <a:rPr lang="en-US" dirty="0" smtClean="0">
                <a:latin typeface="Arial" pitchFamily="34" charset="0"/>
                <a:cs typeface="Arial" pitchFamily="34" charset="0"/>
              </a:rPr>
              <a:t>Schedule Milestones</a:t>
            </a:r>
          </a:p>
        </p:txBody>
      </p:sp>
      <p:sp>
        <p:nvSpPr>
          <p:cNvPr id="5124" name="Content Placeholder 2"/>
          <p:cNvSpPr>
            <a:spLocks noGrp="1"/>
          </p:cNvSpPr>
          <p:nvPr>
            <p:ph idx="1"/>
          </p:nvPr>
        </p:nvSpPr>
        <p:spPr>
          <a:xfrm>
            <a:off x="457200" y="1143000"/>
            <a:ext cx="8305800" cy="5257800"/>
          </a:xfrm>
        </p:spPr>
        <p:txBody>
          <a:bodyPr>
            <a:noAutofit/>
          </a:bodyPr>
          <a:lstStyle/>
          <a:p>
            <a:pPr>
              <a:spcBef>
                <a:spcPts val="600"/>
              </a:spcBef>
              <a:spcAft>
                <a:spcPts val="600"/>
              </a:spcAft>
              <a:buFont typeface="+mj-lt"/>
              <a:buAutoNum type="arabicPeriod"/>
              <a:defRPr/>
            </a:pPr>
            <a:r>
              <a:rPr lang="en-US" sz="2400" dirty="0" smtClean="0">
                <a:latin typeface="Arial" pitchFamily="34" charset="0"/>
                <a:cs typeface="Arial" pitchFamily="34" charset="0"/>
              </a:rPr>
              <a:t>Establish Cyber Security Assessment Team</a:t>
            </a:r>
          </a:p>
          <a:p>
            <a:pPr>
              <a:spcBef>
                <a:spcPts val="600"/>
              </a:spcBef>
              <a:spcAft>
                <a:spcPts val="600"/>
              </a:spcAft>
              <a:buFont typeface="+mj-lt"/>
              <a:buAutoNum type="arabicPeriod"/>
              <a:defRPr/>
            </a:pPr>
            <a:r>
              <a:rPr lang="en-US" sz="2400" dirty="0" smtClean="0">
                <a:latin typeface="Arial" pitchFamily="34" charset="0"/>
                <a:cs typeface="Arial" pitchFamily="34" charset="0"/>
              </a:rPr>
              <a:t>Identify Critical Systems and Critical Digital Assets </a:t>
            </a:r>
          </a:p>
          <a:p>
            <a:pPr>
              <a:spcBef>
                <a:spcPts val="600"/>
              </a:spcBef>
              <a:spcAft>
                <a:spcPts val="600"/>
              </a:spcAft>
              <a:buFont typeface="+mj-lt"/>
              <a:buAutoNum type="arabicPeriod"/>
              <a:defRPr/>
            </a:pPr>
            <a:r>
              <a:rPr lang="en-US" sz="2400" dirty="0" smtClean="0">
                <a:latin typeface="Arial" pitchFamily="34" charset="0"/>
                <a:cs typeface="Arial" pitchFamily="34" charset="0"/>
              </a:rPr>
              <a:t>Install D</a:t>
            </a:r>
            <a:r>
              <a:rPr lang="en-US" sz="2400" dirty="0" smtClean="0"/>
              <a:t>eterministic One-way</a:t>
            </a:r>
            <a:r>
              <a:rPr lang="en-US" sz="2400" dirty="0" smtClean="0">
                <a:latin typeface="Arial" pitchFamily="34" charset="0"/>
                <a:cs typeface="Arial" pitchFamily="34" charset="0"/>
              </a:rPr>
              <a:t> Network Equipment</a:t>
            </a:r>
          </a:p>
          <a:p>
            <a:pPr>
              <a:spcBef>
                <a:spcPts val="600"/>
              </a:spcBef>
              <a:spcAft>
                <a:spcPts val="600"/>
              </a:spcAft>
              <a:buFont typeface="+mj-lt"/>
              <a:buAutoNum type="arabicPeriod"/>
              <a:defRPr/>
            </a:pPr>
            <a:r>
              <a:rPr lang="en-US" sz="2400" dirty="0" smtClean="0">
                <a:latin typeface="Arial" pitchFamily="34" charset="0"/>
                <a:cs typeface="Arial" pitchFamily="34" charset="0"/>
              </a:rPr>
              <a:t>Implement Portable Media Device Controls </a:t>
            </a:r>
          </a:p>
          <a:p>
            <a:pPr>
              <a:spcBef>
                <a:spcPts val="600"/>
              </a:spcBef>
              <a:spcAft>
                <a:spcPts val="600"/>
              </a:spcAft>
              <a:buFont typeface="+mj-lt"/>
              <a:buAutoNum type="arabicPeriod"/>
              <a:defRPr/>
            </a:pPr>
            <a:r>
              <a:rPr lang="en-US" sz="2400" dirty="0" smtClean="0">
                <a:latin typeface="Arial" pitchFamily="34" charset="0"/>
                <a:cs typeface="Arial" pitchFamily="34" charset="0"/>
              </a:rPr>
              <a:t>Implement Observation of Obvious Cyber Related Tampering </a:t>
            </a:r>
          </a:p>
          <a:p>
            <a:pPr>
              <a:spcBef>
                <a:spcPts val="600"/>
              </a:spcBef>
              <a:spcAft>
                <a:spcPts val="600"/>
              </a:spcAft>
              <a:buFont typeface="+mj-lt"/>
              <a:buAutoNum type="arabicPeriod"/>
              <a:defRPr/>
            </a:pPr>
            <a:r>
              <a:rPr lang="en-US" sz="2400" dirty="0" smtClean="0">
                <a:latin typeface="Arial" pitchFamily="34" charset="0"/>
                <a:cs typeface="Arial" pitchFamily="34" charset="0"/>
              </a:rPr>
              <a:t>Perform Assessment to Identify, Document, and Implement Cyber Security Controls for Target Set CDAs </a:t>
            </a:r>
          </a:p>
          <a:p>
            <a:pPr>
              <a:spcBef>
                <a:spcPts val="600"/>
              </a:spcBef>
              <a:spcAft>
                <a:spcPts val="600"/>
              </a:spcAft>
              <a:buFont typeface="+mj-lt"/>
              <a:buAutoNum type="arabicPeriod"/>
              <a:defRPr/>
            </a:pPr>
            <a:r>
              <a:rPr lang="en-US" sz="2400" dirty="0" smtClean="0">
                <a:latin typeface="Arial" pitchFamily="34" charset="0"/>
                <a:cs typeface="Arial" pitchFamily="34" charset="0"/>
              </a:rPr>
              <a:t>Commence On-going Monitoring and </a:t>
            </a:r>
            <a:r>
              <a:rPr lang="en-US" sz="2400" dirty="0">
                <a:latin typeface="Arial" pitchFamily="34" charset="0"/>
                <a:cs typeface="Arial" pitchFamily="34" charset="0"/>
              </a:rPr>
              <a:t>A</a:t>
            </a:r>
            <a:r>
              <a:rPr lang="en-US" sz="2400" dirty="0" smtClean="0">
                <a:latin typeface="Arial" pitchFamily="34" charset="0"/>
                <a:cs typeface="Arial" pitchFamily="34" charset="0"/>
              </a:rPr>
              <a:t>ssessment</a:t>
            </a:r>
            <a:br>
              <a:rPr lang="en-US" sz="2400" dirty="0" smtClean="0">
                <a:latin typeface="Arial" pitchFamily="34" charset="0"/>
                <a:cs typeface="Arial" pitchFamily="34" charset="0"/>
              </a:rPr>
            </a:br>
            <a:r>
              <a:rPr lang="en-US" sz="2400" dirty="0" smtClean="0">
                <a:latin typeface="Arial" pitchFamily="34" charset="0"/>
                <a:cs typeface="Arial" pitchFamily="34" charset="0"/>
              </a:rPr>
              <a:t>of CDAs for </a:t>
            </a:r>
            <a:r>
              <a:rPr lang="en-US" sz="2400" dirty="0">
                <a:latin typeface="Arial" pitchFamily="34" charset="0"/>
                <a:cs typeface="Arial" pitchFamily="34" charset="0"/>
              </a:rPr>
              <a:t>Target Set </a:t>
            </a:r>
            <a:r>
              <a:rPr lang="en-US" sz="2400" dirty="0" smtClean="0">
                <a:latin typeface="Arial" pitchFamily="34" charset="0"/>
                <a:cs typeface="Arial" pitchFamily="34" charset="0"/>
              </a:rPr>
              <a:t>CDAs</a:t>
            </a:r>
          </a:p>
          <a:p>
            <a:pPr>
              <a:spcBef>
                <a:spcPts val="600"/>
              </a:spcBef>
              <a:spcAft>
                <a:spcPts val="600"/>
              </a:spcAft>
              <a:buFont typeface="+mj-lt"/>
              <a:buAutoNum type="arabicPeriod"/>
              <a:defRPr/>
            </a:pPr>
            <a:r>
              <a:rPr lang="en-US" sz="2400" dirty="0" smtClean="0">
                <a:latin typeface="Arial" pitchFamily="34" charset="0"/>
                <a:cs typeface="Arial" pitchFamily="34" charset="0"/>
              </a:rPr>
              <a:t>Full implementation of Cyber Security Plan</a:t>
            </a:r>
          </a:p>
          <a:p>
            <a:pPr marL="0" indent="0">
              <a:spcBef>
                <a:spcPts val="600"/>
              </a:spcBef>
              <a:spcAft>
                <a:spcPts val="600"/>
              </a:spcAft>
              <a:defRPr/>
            </a:pPr>
            <a:endParaRPr lang="en-US" sz="2400" dirty="0" smtClean="0">
              <a:latin typeface="Arial" pitchFamily="34" charset="0"/>
              <a:cs typeface="Arial" pitchFamily="34"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4AFE1669-7FFE-4B0E-8527-F2CEF61BC338}" type="slidenum">
              <a:rPr lang="en-US" smtClean="0">
                <a:solidFill>
                  <a:srgbClr val="000000">
                    <a:tint val="75000"/>
                  </a:srgbClr>
                </a:solidFill>
              </a:rPr>
              <a:pPr>
                <a:defRPr/>
              </a:pPr>
              <a:t>5</a:t>
            </a:fld>
            <a:endParaRPr lang="en-US" dirty="0">
              <a:solidFill>
                <a:srgbClr val="000000">
                  <a:tint val="75000"/>
                </a:srgbClr>
              </a:solidFill>
            </a:endParaRPr>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3345279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71475" y="179388"/>
            <a:ext cx="7553325" cy="900112"/>
          </a:xfrm>
        </p:spPr>
        <p:txBody>
          <a:bodyPr/>
          <a:lstStyle/>
          <a:p>
            <a:pPr eaLnBrk="1" hangingPunct="1"/>
            <a:r>
              <a:rPr lang="en-GB" sz="2500" dirty="0" smtClean="0"/>
              <a:t>Cyber Security Implementation</a:t>
            </a:r>
            <a:br>
              <a:rPr lang="en-GB" sz="2500" dirty="0" smtClean="0"/>
            </a:br>
            <a:r>
              <a:rPr lang="en-GB" sz="2500" dirty="0" smtClean="0"/>
              <a:t> at Nuclear Power Plants(NPP)</a:t>
            </a:r>
            <a:endParaRPr lang="en-GB" sz="2500" dirty="0">
              <a:solidFill>
                <a:schemeClr val="tx2"/>
              </a:solidFill>
            </a:endParaRPr>
          </a:p>
        </p:txBody>
      </p:sp>
      <p:sp>
        <p:nvSpPr>
          <p:cNvPr id="5" name="Rectangle 2"/>
          <p:cNvSpPr txBox="1">
            <a:spLocks noChangeArrowheads="1"/>
          </p:cNvSpPr>
          <p:nvPr/>
        </p:nvSpPr>
        <p:spPr bwMode="auto">
          <a:xfrm>
            <a:off x="466725" y="1371600"/>
            <a:ext cx="7543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lnSpc>
                <a:spcPct val="95000"/>
              </a:lnSpc>
              <a:spcBef>
                <a:spcPct val="0"/>
              </a:spcBef>
              <a:spcAft>
                <a:spcPct val="0"/>
              </a:spcAft>
              <a:defRPr sz="3700" b="1">
                <a:solidFill>
                  <a:schemeClr val="tx1"/>
                </a:solidFill>
                <a:latin typeface="+mj-lt"/>
                <a:ea typeface="+mj-ea"/>
                <a:cs typeface="+mj-cs"/>
              </a:defRPr>
            </a:lvl1pPr>
            <a:lvl2pPr algn="r" rtl="0" eaLnBrk="1" fontAlgn="base" hangingPunct="1">
              <a:lnSpc>
                <a:spcPct val="90000"/>
              </a:lnSpc>
              <a:spcBef>
                <a:spcPct val="0"/>
              </a:spcBef>
              <a:spcAft>
                <a:spcPct val="0"/>
              </a:spcAft>
              <a:defRPr sz="2800" b="1">
                <a:solidFill>
                  <a:schemeClr val="tx2"/>
                </a:solidFill>
                <a:latin typeface="Arial" charset="0"/>
                <a:cs typeface="Arial" charset="0"/>
              </a:defRPr>
            </a:lvl2pPr>
            <a:lvl3pPr algn="r" rtl="0" eaLnBrk="1" fontAlgn="base" hangingPunct="1">
              <a:lnSpc>
                <a:spcPct val="90000"/>
              </a:lnSpc>
              <a:spcBef>
                <a:spcPct val="0"/>
              </a:spcBef>
              <a:spcAft>
                <a:spcPct val="0"/>
              </a:spcAft>
              <a:defRPr sz="2800" b="1">
                <a:solidFill>
                  <a:schemeClr val="tx2"/>
                </a:solidFill>
                <a:latin typeface="Arial" charset="0"/>
                <a:cs typeface="Arial" charset="0"/>
              </a:defRPr>
            </a:lvl3pPr>
            <a:lvl4pPr algn="r" rtl="0" eaLnBrk="1" fontAlgn="base" hangingPunct="1">
              <a:lnSpc>
                <a:spcPct val="90000"/>
              </a:lnSpc>
              <a:spcBef>
                <a:spcPct val="0"/>
              </a:spcBef>
              <a:spcAft>
                <a:spcPct val="0"/>
              </a:spcAft>
              <a:defRPr sz="2800" b="1">
                <a:solidFill>
                  <a:schemeClr val="tx2"/>
                </a:solidFill>
                <a:latin typeface="Arial" charset="0"/>
                <a:cs typeface="Arial" charset="0"/>
              </a:defRPr>
            </a:lvl4pPr>
            <a:lvl5pPr algn="r" rtl="0" eaLnBrk="1" fontAlgn="base" hangingPunct="1">
              <a:lnSpc>
                <a:spcPct val="90000"/>
              </a:lnSpc>
              <a:spcBef>
                <a:spcPct val="0"/>
              </a:spcBef>
              <a:spcAft>
                <a:spcPct val="0"/>
              </a:spcAft>
              <a:defRPr sz="2800" b="1">
                <a:solidFill>
                  <a:schemeClr val="tx2"/>
                </a:solidFill>
                <a:latin typeface="Arial" charset="0"/>
                <a:cs typeface="Arial" charset="0"/>
              </a:defRPr>
            </a:lvl5pPr>
            <a:lvl6pPr marL="457200" algn="r" rtl="0" eaLnBrk="1" fontAlgn="base" hangingPunct="1">
              <a:lnSpc>
                <a:spcPct val="90000"/>
              </a:lnSpc>
              <a:spcBef>
                <a:spcPct val="0"/>
              </a:spcBef>
              <a:spcAft>
                <a:spcPct val="0"/>
              </a:spcAft>
              <a:defRPr sz="2800" b="1">
                <a:solidFill>
                  <a:schemeClr val="tx2"/>
                </a:solidFill>
                <a:latin typeface="Arial" charset="0"/>
                <a:cs typeface="Arial" charset="0"/>
              </a:defRPr>
            </a:lvl6pPr>
            <a:lvl7pPr marL="914400" algn="r" rtl="0" eaLnBrk="1" fontAlgn="base" hangingPunct="1">
              <a:lnSpc>
                <a:spcPct val="90000"/>
              </a:lnSpc>
              <a:spcBef>
                <a:spcPct val="0"/>
              </a:spcBef>
              <a:spcAft>
                <a:spcPct val="0"/>
              </a:spcAft>
              <a:defRPr sz="2800" b="1">
                <a:solidFill>
                  <a:schemeClr val="tx2"/>
                </a:solidFill>
                <a:latin typeface="Arial" charset="0"/>
                <a:cs typeface="Arial" charset="0"/>
              </a:defRPr>
            </a:lvl7pPr>
            <a:lvl8pPr marL="1371600" algn="r" rtl="0" eaLnBrk="1" fontAlgn="base" hangingPunct="1">
              <a:lnSpc>
                <a:spcPct val="90000"/>
              </a:lnSpc>
              <a:spcBef>
                <a:spcPct val="0"/>
              </a:spcBef>
              <a:spcAft>
                <a:spcPct val="0"/>
              </a:spcAft>
              <a:defRPr sz="2800" b="1">
                <a:solidFill>
                  <a:schemeClr val="tx2"/>
                </a:solidFill>
                <a:latin typeface="Arial" charset="0"/>
                <a:cs typeface="Arial" charset="0"/>
              </a:defRPr>
            </a:lvl8pPr>
            <a:lvl9pPr marL="1828800" algn="r" rtl="0" eaLnBrk="1" fontAlgn="base" hangingPunct="1">
              <a:lnSpc>
                <a:spcPct val="90000"/>
              </a:lnSpc>
              <a:spcBef>
                <a:spcPct val="0"/>
              </a:spcBef>
              <a:spcAft>
                <a:spcPct val="0"/>
              </a:spcAft>
              <a:defRPr sz="2800" b="1">
                <a:solidFill>
                  <a:schemeClr val="tx2"/>
                </a:solidFill>
                <a:latin typeface="Arial" charset="0"/>
                <a:cs typeface="Arial" charset="0"/>
              </a:defRPr>
            </a:lvl9pPr>
          </a:lstStyle>
          <a:p>
            <a:pPr marL="457200" indent="-457200">
              <a:spcAft>
                <a:spcPts val="300"/>
              </a:spcAft>
              <a:buClr>
                <a:srgbClr val="C4122F"/>
              </a:buClr>
              <a:buFont typeface="Wingdings" pitchFamily="2" charset="2"/>
              <a:buChar char="Ø"/>
            </a:pPr>
            <a:r>
              <a:rPr lang="en-GB" sz="2400" b="0" kern="0" dirty="0" smtClean="0">
                <a:solidFill>
                  <a:srgbClr val="000000"/>
                </a:solidFill>
              </a:rPr>
              <a:t>Milestones 1-7 were completed by 12/31/2012</a:t>
            </a:r>
            <a:br>
              <a:rPr lang="en-GB" sz="2400" b="0" kern="0" dirty="0" smtClean="0">
                <a:solidFill>
                  <a:srgbClr val="000000"/>
                </a:solidFill>
              </a:rPr>
            </a:br>
            <a:endParaRPr lang="en-GB" sz="2400" b="0" kern="0" dirty="0" smtClean="0">
              <a:solidFill>
                <a:srgbClr val="000000"/>
              </a:solidFill>
            </a:endParaRPr>
          </a:p>
          <a:p>
            <a:pPr marL="693738" indent="-457200">
              <a:spcAft>
                <a:spcPts val="300"/>
              </a:spcAft>
              <a:buClr>
                <a:srgbClr val="C4122F"/>
              </a:buClr>
              <a:buFont typeface="Arial" panose="020B0604020202020204" pitchFamily="34" charset="0"/>
              <a:buChar char="•"/>
            </a:pPr>
            <a:r>
              <a:rPr lang="en-GB" sz="2200" b="0" kern="0" dirty="0" smtClean="0">
                <a:solidFill>
                  <a:srgbClr val="000000"/>
                </a:solidFill>
              </a:rPr>
              <a:t>NRC published additional clarification once interim inspections began</a:t>
            </a:r>
            <a:br>
              <a:rPr lang="en-GB" sz="2200" b="0" kern="0" dirty="0" smtClean="0">
                <a:solidFill>
                  <a:srgbClr val="000000"/>
                </a:solidFill>
              </a:rPr>
            </a:br>
            <a:endParaRPr lang="en-GB" sz="2200" b="0" kern="0" dirty="0" smtClean="0">
              <a:solidFill>
                <a:srgbClr val="000000"/>
              </a:solidFill>
            </a:endParaRPr>
          </a:p>
          <a:p>
            <a:pPr marL="693738" indent="-457200">
              <a:spcAft>
                <a:spcPts val="300"/>
              </a:spcAft>
              <a:buClr>
                <a:srgbClr val="C4122F"/>
              </a:buClr>
              <a:buFont typeface="Arial" panose="020B0604020202020204" pitchFamily="34" charset="0"/>
              <a:buChar char="•"/>
            </a:pPr>
            <a:r>
              <a:rPr lang="en-GB" sz="2200" b="0" kern="0" dirty="0" smtClean="0">
                <a:solidFill>
                  <a:srgbClr val="000000"/>
                </a:solidFill>
              </a:rPr>
              <a:t>This caused additional effort, particularly regarding the control and use of Portable Media Devices</a:t>
            </a:r>
          </a:p>
        </p:txBody>
      </p:sp>
      <p:sp>
        <p:nvSpPr>
          <p:cNvPr id="2" name="Slide Number Placeholder 1"/>
          <p:cNvSpPr>
            <a:spLocks noGrp="1"/>
          </p:cNvSpPr>
          <p:nvPr>
            <p:ph type="sldNum" sz="quarter" idx="4"/>
          </p:nvPr>
        </p:nvSpPr>
        <p:spPr/>
        <p:txBody>
          <a:bodyPr/>
          <a:lstStyle/>
          <a:p>
            <a:fld id="{21640DFF-AE5B-41F8-B134-D6483BC36FDE}" type="slidenum">
              <a:rPr lang="en-US" smtClean="0"/>
              <a:t>6</a:t>
            </a:fld>
            <a:endParaRPr lang="en-US"/>
          </a:p>
        </p:txBody>
      </p:sp>
      <p:sp>
        <p:nvSpPr>
          <p:cNvPr id="6" name="Rectangle 5"/>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2749857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313" y="1397000"/>
            <a:ext cx="8207375" cy="43180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marL="457200" indent="-457200">
              <a:lnSpc>
                <a:spcPct val="95000"/>
              </a:lnSpc>
              <a:spcBef>
                <a:spcPct val="0"/>
              </a:spcBef>
              <a:spcAft>
                <a:spcPts val="300"/>
              </a:spcAft>
              <a:buClr>
                <a:srgbClr val="C4122F"/>
              </a:buClr>
              <a:buFont typeface="Wingdings" pitchFamily="2" charset="2"/>
              <a:buChar char="Ø"/>
            </a:pPr>
            <a:r>
              <a:rPr lang="en-GB" sz="2400" dirty="0">
                <a:solidFill>
                  <a:srgbClr val="000000"/>
                </a:solidFill>
                <a:latin typeface="+mj-lt"/>
                <a:ea typeface="+mj-ea"/>
                <a:cs typeface="+mj-cs"/>
              </a:rPr>
              <a:t>Milestone 8 </a:t>
            </a:r>
            <a:r>
              <a:rPr lang="en-GB" sz="2400" dirty="0" smtClean="0">
                <a:solidFill>
                  <a:srgbClr val="000000"/>
                </a:solidFill>
                <a:latin typeface="+mj-lt"/>
                <a:ea typeface="+mj-ea"/>
                <a:cs typeface="+mj-cs"/>
              </a:rPr>
              <a:t>(site specific date, 2014-2017)</a:t>
            </a:r>
            <a:br>
              <a:rPr lang="en-GB" sz="2400" dirty="0" smtClean="0">
                <a:solidFill>
                  <a:srgbClr val="000000"/>
                </a:solidFill>
                <a:latin typeface="+mj-lt"/>
                <a:ea typeface="+mj-ea"/>
                <a:cs typeface="+mj-cs"/>
              </a:rPr>
            </a:br>
            <a:endParaRPr lang="en-GB" sz="2400" dirty="0">
              <a:solidFill>
                <a:srgbClr val="000000"/>
              </a:solidFill>
              <a:latin typeface="+mj-lt"/>
              <a:ea typeface="+mj-ea"/>
              <a:cs typeface="+mj-cs"/>
            </a:endParaRPr>
          </a:p>
          <a:p>
            <a:pPr marL="744538">
              <a:lnSpc>
                <a:spcPct val="95000"/>
              </a:lnSpc>
              <a:spcBef>
                <a:spcPct val="0"/>
              </a:spcBef>
              <a:spcAft>
                <a:spcPts val="300"/>
              </a:spcAft>
              <a:buClr>
                <a:srgbClr val="C4122F"/>
              </a:buClr>
              <a:buFont typeface="Arial" panose="020B0604020202020204" pitchFamily="34" charset="0"/>
              <a:buChar char="•"/>
            </a:pPr>
            <a:r>
              <a:rPr lang="en-GB" sz="2200" dirty="0" smtClean="0">
                <a:solidFill>
                  <a:srgbClr val="000000"/>
                </a:solidFill>
                <a:latin typeface="+mj-lt"/>
                <a:ea typeface="+mj-ea"/>
                <a:cs typeface="+mj-cs"/>
              </a:rPr>
              <a:t>NPP </a:t>
            </a:r>
            <a:r>
              <a:rPr lang="en-GB" sz="2200" dirty="0">
                <a:solidFill>
                  <a:srgbClr val="000000"/>
                </a:solidFill>
                <a:latin typeface="+mj-lt"/>
                <a:ea typeface="+mj-ea"/>
                <a:cs typeface="+mj-cs"/>
              </a:rPr>
              <a:t>are </a:t>
            </a:r>
            <a:r>
              <a:rPr lang="en-GB" sz="2200" dirty="0" smtClean="0">
                <a:solidFill>
                  <a:srgbClr val="000000"/>
                </a:solidFill>
                <a:latin typeface="+mj-lt"/>
                <a:ea typeface="+mj-ea"/>
                <a:cs typeface="+mj-cs"/>
              </a:rPr>
              <a:t>performing Cyber </a:t>
            </a:r>
            <a:r>
              <a:rPr lang="en-GB" sz="2200" dirty="0">
                <a:solidFill>
                  <a:srgbClr val="000000"/>
                </a:solidFill>
                <a:latin typeface="+mj-lt"/>
                <a:ea typeface="+mj-ea"/>
                <a:cs typeface="+mj-cs"/>
              </a:rPr>
              <a:t>Security Control Assessments for every CDA in accordance with section 3.1.6 of </a:t>
            </a:r>
            <a:r>
              <a:rPr lang="en-GB" sz="2200" dirty="0" smtClean="0">
                <a:solidFill>
                  <a:srgbClr val="000000"/>
                </a:solidFill>
                <a:latin typeface="+mj-lt"/>
                <a:ea typeface="+mj-ea"/>
                <a:cs typeface="+mj-cs"/>
              </a:rPr>
              <a:t>their CSP</a:t>
            </a:r>
            <a:br>
              <a:rPr lang="en-GB" sz="2200" dirty="0" smtClean="0">
                <a:solidFill>
                  <a:srgbClr val="000000"/>
                </a:solidFill>
                <a:latin typeface="+mj-lt"/>
                <a:ea typeface="+mj-ea"/>
                <a:cs typeface="+mj-cs"/>
              </a:rPr>
            </a:br>
            <a:endParaRPr lang="en-GB" sz="2200" dirty="0">
              <a:solidFill>
                <a:srgbClr val="000000"/>
              </a:solidFill>
              <a:latin typeface="+mj-lt"/>
              <a:ea typeface="+mj-ea"/>
              <a:cs typeface="+mj-cs"/>
            </a:endParaRPr>
          </a:p>
          <a:p>
            <a:pPr marL="744538">
              <a:lnSpc>
                <a:spcPct val="95000"/>
              </a:lnSpc>
              <a:spcBef>
                <a:spcPct val="0"/>
              </a:spcBef>
              <a:spcAft>
                <a:spcPts val="300"/>
              </a:spcAft>
              <a:buClr>
                <a:srgbClr val="C4122F"/>
              </a:buClr>
              <a:buFont typeface="Arial" panose="020B0604020202020204" pitchFamily="34" charset="0"/>
              <a:buChar char="•"/>
            </a:pPr>
            <a:r>
              <a:rPr lang="en-GB" sz="2200" dirty="0">
                <a:solidFill>
                  <a:srgbClr val="000000"/>
                </a:solidFill>
                <a:latin typeface="+mj-lt"/>
                <a:ea typeface="+mj-ea"/>
                <a:cs typeface="+mj-cs"/>
              </a:rPr>
              <a:t>Beginning </a:t>
            </a:r>
            <a:r>
              <a:rPr lang="en-GB" sz="2200" dirty="0" smtClean="0">
                <a:solidFill>
                  <a:srgbClr val="000000"/>
                </a:solidFill>
                <a:latin typeface="+mj-lt"/>
                <a:ea typeface="+mj-ea"/>
                <a:cs typeface="+mj-cs"/>
              </a:rPr>
              <a:t>to resolve any gaps identified during these Assessments</a:t>
            </a:r>
            <a:br>
              <a:rPr lang="en-GB" sz="2200" dirty="0" smtClean="0">
                <a:solidFill>
                  <a:srgbClr val="000000"/>
                </a:solidFill>
                <a:latin typeface="+mj-lt"/>
                <a:ea typeface="+mj-ea"/>
                <a:cs typeface="+mj-cs"/>
              </a:rPr>
            </a:br>
            <a:endParaRPr lang="en-GB" sz="2200" dirty="0">
              <a:solidFill>
                <a:srgbClr val="000000"/>
              </a:solidFill>
              <a:latin typeface="+mj-lt"/>
              <a:ea typeface="+mj-ea"/>
              <a:cs typeface="+mj-cs"/>
            </a:endParaRPr>
          </a:p>
          <a:p>
            <a:pPr marL="744538">
              <a:lnSpc>
                <a:spcPct val="95000"/>
              </a:lnSpc>
              <a:spcBef>
                <a:spcPct val="0"/>
              </a:spcBef>
              <a:spcAft>
                <a:spcPts val="300"/>
              </a:spcAft>
              <a:buClr>
                <a:srgbClr val="C4122F"/>
              </a:buClr>
              <a:buFont typeface="Arial" panose="020B0604020202020204" pitchFamily="34" charset="0"/>
              <a:buChar char="•"/>
            </a:pPr>
            <a:r>
              <a:rPr lang="en-GB" sz="2200" dirty="0" smtClean="0">
                <a:solidFill>
                  <a:srgbClr val="000000"/>
                </a:solidFill>
                <a:latin typeface="+mj-lt"/>
                <a:ea typeface="+mj-ea"/>
                <a:cs typeface="+mj-cs"/>
              </a:rPr>
              <a:t>Modifying/Creating new </a:t>
            </a:r>
            <a:r>
              <a:rPr lang="en-GB" sz="2200" dirty="0">
                <a:solidFill>
                  <a:srgbClr val="000000"/>
                </a:solidFill>
                <a:latin typeface="+mj-lt"/>
                <a:ea typeface="+mj-ea"/>
                <a:cs typeface="+mj-cs"/>
              </a:rPr>
              <a:t>procedures and processes to account for ongoing monitoring and </a:t>
            </a:r>
            <a:r>
              <a:rPr lang="en-GB" sz="2200" dirty="0" smtClean="0">
                <a:solidFill>
                  <a:srgbClr val="000000"/>
                </a:solidFill>
                <a:latin typeface="+mj-lt"/>
                <a:ea typeface="+mj-ea"/>
                <a:cs typeface="+mj-cs"/>
              </a:rPr>
              <a:t>assessment</a:t>
            </a:r>
            <a:endParaRPr lang="en-US" sz="2200" dirty="0">
              <a:solidFill>
                <a:srgbClr val="000000"/>
              </a:solidFill>
              <a:latin typeface="+mj-lt"/>
              <a:ea typeface="+mj-ea"/>
              <a:cs typeface="+mj-cs"/>
            </a:endParaRPr>
          </a:p>
        </p:txBody>
      </p:sp>
      <p:sp>
        <p:nvSpPr>
          <p:cNvPr id="4" name="Slide Number Placeholder 3"/>
          <p:cNvSpPr>
            <a:spLocks noGrp="1"/>
          </p:cNvSpPr>
          <p:nvPr>
            <p:ph type="sldNum" sz="quarter" idx="4"/>
          </p:nvPr>
        </p:nvSpPr>
        <p:spPr/>
        <p:txBody>
          <a:bodyPr/>
          <a:lstStyle/>
          <a:p>
            <a:fld id="{21640DFF-AE5B-41F8-B134-D6483BC36FDE}" type="slidenum">
              <a:rPr lang="en-US" smtClean="0"/>
              <a:t>7</a:t>
            </a:fld>
            <a:endParaRPr lang="en-US"/>
          </a:p>
        </p:txBody>
      </p:sp>
      <p:sp>
        <p:nvSpPr>
          <p:cNvPr id="6" name="Rectangle 2"/>
          <p:cNvSpPr txBox="1">
            <a:spLocks noChangeArrowheads="1"/>
          </p:cNvSpPr>
          <p:nvPr/>
        </p:nvSpPr>
        <p:spPr bwMode="auto">
          <a:xfrm>
            <a:off x="381000" y="152400"/>
            <a:ext cx="7553325" cy="90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rtl="0" eaLnBrk="1" fontAlgn="base" hangingPunct="1">
              <a:lnSpc>
                <a:spcPct val="90000"/>
              </a:lnSpc>
              <a:spcBef>
                <a:spcPct val="0"/>
              </a:spcBef>
              <a:spcAft>
                <a:spcPct val="0"/>
              </a:spcAft>
              <a:defRPr sz="2800" b="1">
                <a:solidFill>
                  <a:schemeClr val="tx2"/>
                </a:solidFill>
                <a:latin typeface="+mj-lt"/>
                <a:ea typeface="+mj-ea"/>
                <a:cs typeface="+mj-cs"/>
              </a:defRPr>
            </a:lvl1pPr>
            <a:lvl2pPr algn="r" rtl="0" eaLnBrk="1" fontAlgn="base" hangingPunct="1">
              <a:lnSpc>
                <a:spcPct val="90000"/>
              </a:lnSpc>
              <a:spcBef>
                <a:spcPct val="0"/>
              </a:spcBef>
              <a:spcAft>
                <a:spcPct val="0"/>
              </a:spcAft>
              <a:defRPr sz="2800" b="1">
                <a:solidFill>
                  <a:schemeClr val="tx2"/>
                </a:solidFill>
                <a:latin typeface="Arial" charset="0"/>
                <a:cs typeface="Arial" charset="0"/>
              </a:defRPr>
            </a:lvl2pPr>
            <a:lvl3pPr algn="r" rtl="0" eaLnBrk="1" fontAlgn="base" hangingPunct="1">
              <a:lnSpc>
                <a:spcPct val="90000"/>
              </a:lnSpc>
              <a:spcBef>
                <a:spcPct val="0"/>
              </a:spcBef>
              <a:spcAft>
                <a:spcPct val="0"/>
              </a:spcAft>
              <a:defRPr sz="2800" b="1">
                <a:solidFill>
                  <a:schemeClr val="tx2"/>
                </a:solidFill>
                <a:latin typeface="Arial" charset="0"/>
                <a:cs typeface="Arial" charset="0"/>
              </a:defRPr>
            </a:lvl3pPr>
            <a:lvl4pPr algn="r" rtl="0" eaLnBrk="1" fontAlgn="base" hangingPunct="1">
              <a:lnSpc>
                <a:spcPct val="90000"/>
              </a:lnSpc>
              <a:spcBef>
                <a:spcPct val="0"/>
              </a:spcBef>
              <a:spcAft>
                <a:spcPct val="0"/>
              </a:spcAft>
              <a:defRPr sz="2800" b="1">
                <a:solidFill>
                  <a:schemeClr val="tx2"/>
                </a:solidFill>
                <a:latin typeface="Arial" charset="0"/>
                <a:cs typeface="Arial" charset="0"/>
              </a:defRPr>
            </a:lvl4pPr>
            <a:lvl5pPr algn="r" rtl="0" eaLnBrk="1" fontAlgn="base" hangingPunct="1">
              <a:lnSpc>
                <a:spcPct val="90000"/>
              </a:lnSpc>
              <a:spcBef>
                <a:spcPct val="0"/>
              </a:spcBef>
              <a:spcAft>
                <a:spcPct val="0"/>
              </a:spcAft>
              <a:defRPr sz="2800" b="1">
                <a:solidFill>
                  <a:schemeClr val="tx2"/>
                </a:solidFill>
                <a:latin typeface="Arial" charset="0"/>
                <a:cs typeface="Arial" charset="0"/>
              </a:defRPr>
            </a:lvl5pPr>
            <a:lvl6pPr marL="457200" algn="r" rtl="0" eaLnBrk="1" fontAlgn="base" hangingPunct="1">
              <a:lnSpc>
                <a:spcPct val="90000"/>
              </a:lnSpc>
              <a:spcBef>
                <a:spcPct val="0"/>
              </a:spcBef>
              <a:spcAft>
                <a:spcPct val="0"/>
              </a:spcAft>
              <a:defRPr sz="2800" b="1">
                <a:solidFill>
                  <a:schemeClr val="tx2"/>
                </a:solidFill>
                <a:latin typeface="Arial" charset="0"/>
                <a:cs typeface="Arial" charset="0"/>
              </a:defRPr>
            </a:lvl6pPr>
            <a:lvl7pPr marL="914400" algn="r" rtl="0" eaLnBrk="1" fontAlgn="base" hangingPunct="1">
              <a:lnSpc>
                <a:spcPct val="90000"/>
              </a:lnSpc>
              <a:spcBef>
                <a:spcPct val="0"/>
              </a:spcBef>
              <a:spcAft>
                <a:spcPct val="0"/>
              </a:spcAft>
              <a:defRPr sz="2800" b="1">
                <a:solidFill>
                  <a:schemeClr val="tx2"/>
                </a:solidFill>
                <a:latin typeface="Arial" charset="0"/>
                <a:cs typeface="Arial" charset="0"/>
              </a:defRPr>
            </a:lvl7pPr>
            <a:lvl8pPr marL="1371600" algn="r" rtl="0" eaLnBrk="1" fontAlgn="base" hangingPunct="1">
              <a:lnSpc>
                <a:spcPct val="90000"/>
              </a:lnSpc>
              <a:spcBef>
                <a:spcPct val="0"/>
              </a:spcBef>
              <a:spcAft>
                <a:spcPct val="0"/>
              </a:spcAft>
              <a:defRPr sz="2800" b="1">
                <a:solidFill>
                  <a:schemeClr val="tx2"/>
                </a:solidFill>
                <a:latin typeface="Arial" charset="0"/>
                <a:cs typeface="Arial" charset="0"/>
              </a:defRPr>
            </a:lvl8pPr>
            <a:lvl9pPr marL="1828800" algn="r" rtl="0" eaLnBrk="1" fontAlgn="base" hangingPunct="1">
              <a:lnSpc>
                <a:spcPct val="90000"/>
              </a:lnSpc>
              <a:spcBef>
                <a:spcPct val="0"/>
              </a:spcBef>
              <a:spcAft>
                <a:spcPct val="0"/>
              </a:spcAft>
              <a:defRPr sz="2800" b="1">
                <a:solidFill>
                  <a:schemeClr val="tx2"/>
                </a:solidFill>
                <a:latin typeface="Arial" charset="0"/>
                <a:cs typeface="Arial" charset="0"/>
              </a:defRPr>
            </a:lvl9pPr>
          </a:lstStyle>
          <a:p>
            <a:r>
              <a:rPr lang="en-GB" sz="2500" kern="0" dirty="0" smtClean="0"/>
              <a:t>Cyber Security Implementation</a:t>
            </a:r>
            <a:br>
              <a:rPr lang="en-GB" sz="2500" kern="0" dirty="0" smtClean="0"/>
            </a:br>
            <a:r>
              <a:rPr lang="en-GB" sz="2500" kern="0" dirty="0" smtClean="0"/>
              <a:t> at Nuclear Power Plants(NPP)</a:t>
            </a:r>
            <a:endParaRPr lang="en-GB" sz="2500" kern="0" dirty="0"/>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1855975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20800"/>
            <a:ext cx="8207375" cy="5156200"/>
          </a:xfrm>
        </p:spPr>
        <p:txBody>
          <a:bodyPr/>
          <a:lstStyle/>
          <a:p>
            <a:pPr>
              <a:buFont typeface="Wingdings" panose="05000000000000000000" pitchFamily="2" charset="2"/>
              <a:buChar char="Ø"/>
            </a:pPr>
            <a:r>
              <a:rPr lang="en-US" sz="2400" dirty="0" smtClean="0"/>
              <a:t>There are several specific database programs</a:t>
            </a:r>
            <a:br>
              <a:rPr lang="en-US" sz="2400" dirty="0" smtClean="0"/>
            </a:br>
            <a:r>
              <a:rPr lang="en-US" sz="2400" dirty="0" smtClean="0"/>
              <a:t>(</a:t>
            </a:r>
            <a:r>
              <a:rPr lang="en-US" sz="2400" dirty="0" err="1" smtClean="0"/>
              <a:t>CyberWiz</a:t>
            </a:r>
            <a:r>
              <a:rPr lang="en-US" sz="2400" dirty="0" smtClean="0"/>
              <a:t> Pro, </a:t>
            </a:r>
            <a:r>
              <a:rPr lang="en-US" sz="2400" dirty="0" err="1" smtClean="0"/>
              <a:t>Lumension</a:t>
            </a:r>
            <a:r>
              <a:rPr lang="en-US" sz="2400" dirty="0" smtClean="0"/>
              <a:t>, and others)</a:t>
            </a:r>
            <a:endParaRPr lang="en-US" sz="2000" b="1" dirty="0"/>
          </a:p>
          <a:p>
            <a:pPr>
              <a:buFont typeface="Wingdings" panose="05000000000000000000" pitchFamily="2" charset="2"/>
              <a:buChar char="Ø"/>
            </a:pPr>
            <a:r>
              <a:rPr lang="en-US" sz="2400" dirty="0" smtClean="0"/>
              <a:t>Spreadsheets are being used to document security control assessments</a:t>
            </a:r>
          </a:p>
          <a:p>
            <a:pPr>
              <a:buFont typeface="Wingdings" panose="05000000000000000000" pitchFamily="2" charset="2"/>
              <a:buChar char="Ø"/>
            </a:pPr>
            <a:r>
              <a:rPr lang="en-US" sz="2400" dirty="0" smtClean="0"/>
              <a:t>A Self Assessment was created for each milestone/system and placed into CAP as attachments</a:t>
            </a:r>
            <a:br>
              <a:rPr lang="en-US" sz="2400" dirty="0" smtClean="0"/>
            </a:br>
            <a:r>
              <a:rPr lang="en-US" sz="2400" dirty="0" smtClean="0"/>
              <a:t/>
            </a:r>
            <a:br>
              <a:rPr lang="en-US" sz="2400" dirty="0" smtClean="0"/>
            </a:br>
            <a:r>
              <a:rPr lang="en-US" sz="2400" dirty="0" smtClean="0"/>
              <a:t/>
            </a:r>
            <a:br>
              <a:rPr lang="en-US" sz="2400" dirty="0" smtClean="0"/>
            </a:br>
            <a:endParaRPr lang="en-US" sz="2400" dirty="0"/>
          </a:p>
          <a:p>
            <a:pPr marL="114300" indent="0">
              <a:buNone/>
            </a:pPr>
            <a:r>
              <a:rPr lang="en-US" sz="2400" b="1" dirty="0">
                <a:solidFill>
                  <a:schemeClr val="tx2"/>
                </a:solidFill>
                <a:latin typeface="+mj-lt"/>
                <a:ea typeface="+mj-ea"/>
                <a:cs typeface="+mj-cs"/>
              </a:rPr>
              <a:t>Having data spread </a:t>
            </a:r>
            <a:r>
              <a:rPr lang="en-US" sz="2400" b="1" dirty="0" smtClean="0">
                <a:solidFill>
                  <a:schemeClr val="tx2"/>
                </a:solidFill>
                <a:latin typeface="+mj-lt"/>
                <a:ea typeface="+mj-ea"/>
                <a:cs typeface="+mj-cs"/>
              </a:rPr>
              <a:t>across different </a:t>
            </a:r>
            <a:r>
              <a:rPr lang="en-US" sz="2400" b="1" dirty="0">
                <a:solidFill>
                  <a:schemeClr val="tx2"/>
                </a:solidFill>
                <a:latin typeface="+mj-lt"/>
                <a:ea typeface="+mj-ea"/>
                <a:cs typeface="+mj-cs"/>
              </a:rPr>
              <a:t>systems can lead to </a:t>
            </a:r>
            <a:r>
              <a:rPr lang="en-US" sz="2400" b="1" dirty="0" smtClean="0">
                <a:solidFill>
                  <a:schemeClr val="tx2"/>
                </a:solidFill>
                <a:latin typeface="+mj-lt"/>
                <a:ea typeface="+mj-ea"/>
                <a:cs typeface="+mj-cs"/>
              </a:rPr>
              <a:t>inefficiencies and potential errors</a:t>
            </a:r>
            <a:endParaRPr lang="en-US" sz="2400" b="1" dirty="0">
              <a:solidFill>
                <a:schemeClr val="tx2"/>
              </a:solidFill>
              <a:latin typeface="+mj-lt"/>
              <a:ea typeface="+mj-ea"/>
              <a:cs typeface="+mj-cs"/>
            </a:endParaRPr>
          </a:p>
        </p:txBody>
      </p:sp>
      <p:sp>
        <p:nvSpPr>
          <p:cNvPr id="3" name="Title 2"/>
          <p:cNvSpPr>
            <a:spLocks noGrp="1"/>
          </p:cNvSpPr>
          <p:nvPr>
            <p:ph type="title"/>
          </p:nvPr>
        </p:nvSpPr>
        <p:spPr/>
        <p:txBody>
          <a:bodyPr/>
          <a:lstStyle/>
          <a:p>
            <a:r>
              <a:rPr lang="en-US" dirty="0" smtClean="0"/>
              <a:t>How are NPP </a:t>
            </a:r>
            <a:br>
              <a:rPr lang="en-US" dirty="0" smtClean="0"/>
            </a:br>
            <a:r>
              <a:rPr lang="en-US" dirty="0" smtClean="0"/>
              <a:t>Documenting Cyber Security Information?</a:t>
            </a:r>
            <a:endParaRPr lang="en-US" dirty="0"/>
          </a:p>
        </p:txBody>
      </p:sp>
      <p:sp>
        <p:nvSpPr>
          <p:cNvPr id="4" name="Slide Number Placeholder 3"/>
          <p:cNvSpPr>
            <a:spLocks noGrp="1"/>
          </p:cNvSpPr>
          <p:nvPr>
            <p:ph type="sldNum" sz="quarter" idx="4"/>
          </p:nvPr>
        </p:nvSpPr>
        <p:spPr/>
        <p:txBody>
          <a:bodyPr/>
          <a:lstStyle/>
          <a:p>
            <a:fld id="{21640DFF-AE5B-41F8-B134-D6483BC36FDE}" type="slidenum">
              <a:rPr lang="en-US" smtClean="0">
                <a:solidFill>
                  <a:srgbClr val="000000">
                    <a:tint val="75000"/>
                  </a:srgbClr>
                </a:solidFill>
              </a:rPr>
              <a:pPr/>
              <a:t>8</a:t>
            </a:fld>
            <a:endParaRPr lang="en-US">
              <a:solidFill>
                <a:srgbClr val="000000">
                  <a:tint val="75000"/>
                </a:srgbClr>
              </a:solidFill>
            </a:endParaRPr>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263688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Cyber Security Controls Related to Configuration Management</a:t>
            </a:r>
            <a:endParaRPr lang="en-US" dirty="0"/>
          </a:p>
        </p:txBody>
      </p:sp>
      <p:sp>
        <p:nvSpPr>
          <p:cNvPr id="4" name="Slide Number Placeholder 3"/>
          <p:cNvSpPr>
            <a:spLocks noGrp="1"/>
          </p:cNvSpPr>
          <p:nvPr>
            <p:ph type="sldNum" sz="quarter" idx="4"/>
          </p:nvPr>
        </p:nvSpPr>
        <p:spPr/>
        <p:txBody>
          <a:bodyPr/>
          <a:lstStyle/>
          <a:p>
            <a:fld id="{21640DFF-AE5B-41F8-B134-D6483BC36FDE}" type="slidenum">
              <a:rPr lang="en-US" smtClean="0">
                <a:solidFill>
                  <a:srgbClr val="000000">
                    <a:tint val="75000"/>
                  </a:srgbClr>
                </a:solidFill>
              </a:rPr>
              <a:pPr/>
              <a:t>9</a:t>
            </a:fld>
            <a:endParaRPr lang="en-US" dirty="0">
              <a:solidFill>
                <a:srgbClr val="000000">
                  <a:tint val="75000"/>
                </a:srgbClr>
              </a:solidFill>
            </a:endParaRPr>
          </a:p>
        </p:txBody>
      </p:sp>
      <p:sp>
        <p:nvSpPr>
          <p:cNvPr id="6" name="Content Placeholder 5"/>
          <p:cNvSpPr>
            <a:spLocks noGrp="1"/>
          </p:cNvSpPr>
          <p:nvPr>
            <p:ph idx="1"/>
          </p:nvPr>
        </p:nvSpPr>
        <p:spPr>
          <a:xfrm>
            <a:off x="304800" y="1371600"/>
            <a:ext cx="8458200" cy="4724400"/>
          </a:xfrm>
        </p:spPr>
        <p:txBody>
          <a:bodyPr/>
          <a:lstStyle/>
          <a:p>
            <a:pPr>
              <a:buFont typeface="Wingdings" panose="05000000000000000000" pitchFamily="2" charset="2"/>
              <a:buChar char="Ø"/>
            </a:pPr>
            <a:r>
              <a:rPr lang="en-US" sz="2400" dirty="0" smtClean="0"/>
              <a:t>CSP, Sections 3.1.3, 3.1.4, 3.1.5, 3.1.6, 4.2, 4.4, 4.4.1, 4.4.2, 4.5, 4.7, 4.9, 4.9.1</a:t>
            </a:r>
          </a:p>
          <a:p>
            <a:pPr>
              <a:buFont typeface="Wingdings" panose="05000000000000000000" pitchFamily="2" charset="2"/>
              <a:buChar char="Ø"/>
            </a:pPr>
            <a:r>
              <a:rPr lang="en-US" sz="2400" dirty="0" smtClean="0"/>
              <a:t>NEI 08-09, Appendix D, Technical Controls</a:t>
            </a:r>
          </a:p>
          <a:p>
            <a:pPr lvl="1">
              <a:buClr>
                <a:schemeClr val="tx2"/>
              </a:buClr>
              <a:buFont typeface="Arial" panose="020B0604020202020204" pitchFamily="34" charset="0"/>
              <a:buChar char="•"/>
            </a:pPr>
            <a:r>
              <a:rPr lang="en-US" sz="2200" dirty="0" smtClean="0"/>
              <a:t>D1.4, </a:t>
            </a:r>
            <a:r>
              <a:rPr lang="en-US" sz="2200" dirty="0"/>
              <a:t>D1.6</a:t>
            </a:r>
            <a:r>
              <a:rPr lang="en-US" sz="2200" dirty="0" smtClean="0"/>
              <a:t>, </a:t>
            </a:r>
            <a:r>
              <a:rPr lang="en-US" sz="2200" dirty="0"/>
              <a:t>D1.9</a:t>
            </a:r>
            <a:r>
              <a:rPr lang="en-US" sz="2200" dirty="0" smtClean="0"/>
              <a:t>, </a:t>
            </a:r>
            <a:r>
              <a:rPr lang="en-US" sz="2200" dirty="0"/>
              <a:t>D1.10</a:t>
            </a:r>
            <a:r>
              <a:rPr lang="en-US" sz="2200" dirty="0" smtClean="0"/>
              <a:t>, </a:t>
            </a:r>
            <a:r>
              <a:rPr lang="en-US" sz="2200" dirty="0"/>
              <a:t>D1.13</a:t>
            </a:r>
            <a:r>
              <a:rPr lang="en-US" sz="2200" dirty="0" smtClean="0"/>
              <a:t>, </a:t>
            </a:r>
            <a:r>
              <a:rPr lang="en-US" sz="2200" dirty="0"/>
              <a:t>D2.1</a:t>
            </a:r>
            <a:r>
              <a:rPr lang="en-US" sz="2200" dirty="0" smtClean="0"/>
              <a:t>, </a:t>
            </a:r>
            <a:r>
              <a:rPr lang="en-US" sz="2200" dirty="0"/>
              <a:t>D2.4</a:t>
            </a:r>
            <a:r>
              <a:rPr lang="en-US" sz="2200" dirty="0" smtClean="0"/>
              <a:t>, </a:t>
            </a:r>
            <a:r>
              <a:rPr lang="en-US" sz="2200" dirty="0"/>
              <a:t>D2.7</a:t>
            </a:r>
            <a:r>
              <a:rPr lang="en-US" sz="2200" dirty="0" smtClean="0"/>
              <a:t>, </a:t>
            </a:r>
            <a:r>
              <a:rPr lang="en-US" sz="2200" dirty="0"/>
              <a:t>D3.2</a:t>
            </a:r>
            <a:r>
              <a:rPr lang="en-US" sz="2200" dirty="0" smtClean="0"/>
              <a:t>, </a:t>
            </a:r>
            <a:r>
              <a:rPr lang="en-US" sz="2200" dirty="0"/>
              <a:t>D3.4</a:t>
            </a:r>
            <a:r>
              <a:rPr lang="en-US" sz="2200" dirty="0" smtClean="0"/>
              <a:t>, </a:t>
            </a:r>
            <a:r>
              <a:rPr lang="en-US" sz="2200" dirty="0"/>
              <a:t>D3.4</a:t>
            </a:r>
            <a:r>
              <a:rPr lang="en-US" sz="2200" dirty="0" smtClean="0"/>
              <a:t>, </a:t>
            </a:r>
            <a:r>
              <a:rPr lang="en-US" sz="2200" dirty="0"/>
              <a:t>D3.6</a:t>
            </a:r>
            <a:r>
              <a:rPr lang="en-US" sz="2200" dirty="0" smtClean="0"/>
              <a:t>, </a:t>
            </a:r>
            <a:r>
              <a:rPr lang="en-US" sz="2200" dirty="0"/>
              <a:t>D3.7</a:t>
            </a:r>
            <a:r>
              <a:rPr lang="en-US" sz="2200" dirty="0" smtClean="0"/>
              <a:t>, </a:t>
            </a:r>
            <a:r>
              <a:rPr lang="en-US" sz="2200" dirty="0"/>
              <a:t>D3.8</a:t>
            </a:r>
            <a:r>
              <a:rPr lang="en-US" sz="2200" dirty="0" smtClean="0"/>
              <a:t>, </a:t>
            </a:r>
            <a:r>
              <a:rPr lang="en-US" sz="2200" dirty="0"/>
              <a:t>D3.9</a:t>
            </a:r>
            <a:r>
              <a:rPr lang="en-US" sz="2200" dirty="0" smtClean="0"/>
              <a:t>, </a:t>
            </a:r>
            <a:r>
              <a:rPr lang="en-US" sz="2200" dirty="0"/>
              <a:t>D3.10</a:t>
            </a:r>
            <a:r>
              <a:rPr lang="en-US" sz="2200" dirty="0" smtClean="0"/>
              <a:t>, </a:t>
            </a:r>
            <a:r>
              <a:rPr lang="en-US" sz="2200" dirty="0"/>
              <a:t>D3.11</a:t>
            </a:r>
            <a:r>
              <a:rPr lang="en-US" sz="2200" dirty="0" smtClean="0"/>
              <a:t>, </a:t>
            </a:r>
            <a:r>
              <a:rPr lang="en-US" sz="2200" dirty="0"/>
              <a:t>D3,14</a:t>
            </a:r>
            <a:r>
              <a:rPr lang="en-US" sz="2200" dirty="0" smtClean="0"/>
              <a:t>, </a:t>
            </a:r>
            <a:r>
              <a:rPr lang="en-US" sz="2200" dirty="0"/>
              <a:t>D3.15</a:t>
            </a:r>
            <a:r>
              <a:rPr lang="en-US" sz="2200" dirty="0" smtClean="0"/>
              <a:t>, </a:t>
            </a:r>
            <a:r>
              <a:rPr lang="en-US" sz="2200" dirty="0"/>
              <a:t>D3.16</a:t>
            </a:r>
            <a:r>
              <a:rPr lang="en-US" sz="2200" dirty="0" smtClean="0"/>
              <a:t>, </a:t>
            </a:r>
            <a:r>
              <a:rPr lang="en-US" sz="2200" dirty="0"/>
              <a:t>D3.17, D </a:t>
            </a:r>
            <a:r>
              <a:rPr lang="en-US" sz="2200" dirty="0" smtClean="0"/>
              <a:t>3.18</a:t>
            </a:r>
            <a:r>
              <a:rPr lang="en-US" sz="2200" dirty="0"/>
              <a:t>, D </a:t>
            </a:r>
            <a:r>
              <a:rPr lang="en-US" sz="2200" dirty="0" smtClean="0"/>
              <a:t>3.19, </a:t>
            </a:r>
            <a:r>
              <a:rPr lang="en-US" sz="2200" dirty="0"/>
              <a:t>D5.1</a:t>
            </a:r>
            <a:r>
              <a:rPr lang="en-US" sz="2200" dirty="0" smtClean="0"/>
              <a:t>, </a:t>
            </a:r>
            <a:r>
              <a:rPr lang="en-US" sz="2200" dirty="0"/>
              <a:t>D5.2</a:t>
            </a:r>
            <a:r>
              <a:rPr lang="en-US" sz="2200" dirty="0" smtClean="0"/>
              <a:t>, </a:t>
            </a:r>
            <a:r>
              <a:rPr lang="en-US" sz="2200" dirty="0"/>
              <a:t>D5.3</a:t>
            </a:r>
            <a:r>
              <a:rPr lang="en-US" sz="2200" dirty="0" smtClean="0"/>
              <a:t>, </a:t>
            </a:r>
            <a:r>
              <a:rPr lang="en-US" sz="2200" dirty="0"/>
              <a:t>D5.4</a:t>
            </a:r>
            <a:r>
              <a:rPr lang="en-US" sz="2200" dirty="0" smtClean="0"/>
              <a:t>, …</a:t>
            </a:r>
          </a:p>
          <a:p>
            <a:pPr>
              <a:buFont typeface="Wingdings" panose="05000000000000000000" pitchFamily="2" charset="2"/>
              <a:buChar char="Ø"/>
            </a:pPr>
            <a:r>
              <a:rPr lang="en-US" sz="2400" dirty="0" smtClean="0"/>
              <a:t>NEI 08-09, Appendix E, Operational and Management Controls</a:t>
            </a:r>
          </a:p>
          <a:p>
            <a:pPr lvl="1">
              <a:buClr>
                <a:schemeClr val="tx2"/>
              </a:buClr>
              <a:buFont typeface="Arial" panose="020B0604020202020204" pitchFamily="34" charset="0"/>
              <a:buChar char="•"/>
            </a:pPr>
            <a:r>
              <a:rPr lang="en-US" sz="2200" dirty="0" smtClean="0"/>
              <a:t>E3.3, E3.4, E6, E10, E12</a:t>
            </a:r>
          </a:p>
          <a:p>
            <a:pPr lvl="1">
              <a:buClr>
                <a:schemeClr val="tx2"/>
              </a:buClr>
              <a:buFont typeface="Arial" panose="020B0604020202020204" pitchFamily="34" charset="0"/>
              <a:buChar char="•"/>
            </a:pPr>
            <a:endParaRPr lang="en-US" sz="2200" dirty="0"/>
          </a:p>
          <a:p>
            <a:pPr marL="69850" lvl="1" indent="0">
              <a:buClr>
                <a:schemeClr val="tx2"/>
              </a:buClr>
              <a:buNone/>
            </a:pPr>
            <a:r>
              <a:rPr lang="en-US" sz="2400" b="1" dirty="0" smtClean="0">
                <a:solidFill>
                  <a:schemeClr val="tx2"/>
                </a:solidFill>
              </a:rPr>
              <a:t>Configuration Management is vital to the CSP</a:t>
            </a:r>
            <a:endParaRPr lang="en-US" sz="2400" dirty="0">
              <a:solidFill>
                <a:srgbClr val="FFFF00"/>
              </a:solidFill>
            </a:endParaRPr>
          </a:p>
          <a:p>
            <a:pPr marL="449262" lvl="1" indent="0">
              <a:buClr>
                <a:schemeClr val="tx2"/>
              </a:buClr>
              <a:buNone/>
            </a:pPr>
            <a:endParaRPr lang="en-US" sz="2200" dirty="0" smtClean="0"/>
          </a:p>
        </p:txBody>
      </p:sp>
      <p:sp>
        <p:nvSpPr>
          <p:cNvPr id="5" name="Rectangle 4"/>
          <p:cNvSpPr/>
          <p:nvPr/>
        </p:nvSpPr>
        <p:spPr>
          <a:xfrm>
            <a:off x="0" y="6380946"/>
            <a:ext cx="4572000" cy="477054"/>
          </a:xfrm>
          <a:prstGeom prst="rect">
            <a:avLst/>
          </a:prstGeom>
        </p:spPr>
        <p:txBody>
          <a:bodyPr>
            <a:spAutoFit/>
          </a:bodyPr>
          <a:lstStyle/>
          <a:p>
            <a:endParaRPr lang="en-US" sz="500" b="0" i="0" u="none" strike="noStrike" kern="1200" baseline="0" dirty="0" smtClean="0">
              <a:solidFill>
                <a:schemeClr val="tx1"/>
              </a:solidFill>
              <a:latin typeface="+mn-lt"/>
              <a:ea typeface="+mn-ea"/>
              <a:cs typeface="+mn-cs"/>
            </a:endParaRPr>
          </a:p>
          <a:p>
            <a:r>
              <a:rPr lang="en-US" sz="500" b="0" i="0" u="none" strike="noStrike" kern="1200" baseline="0" dirty="0" smtClean="0">
                <a:solidFill>
                  <a:schemeClr val="tx1"/>
                </a:solidFill>
                <a:latin typeface="+mn-lt"/>
                <a:ea typeface="+mn-ea"/>
                <a:cs typeface="+mn-cs"/>
              </a:rPr>
              <a:t> © AREVA Inc. 2013 All rights reserved. </a:t>
            </a:r>
          </a:p>
          <a:p>
            <a:r>
              <a:rPr lang="en-US" sz="500" b="0" i="0" u="none" strike="noStrike" kern="1200" baseline="0" dirty="0" smtClean="0">
                <a:solidFill>
                  <a:schemeClr val="tx1"/>
                </a:solidFill>
                <a:latin typeface="+mn-lt"/>
                <a:ea typeface="+mn-ea"/>
                <a:cs typeface="+mn-cs"/>
              </a:rPr>
              <a:t>The data and information contained herein are provided solely for illustration and informational purposes and create no legal obligations by AREVA. None of the information or data is intended by AREVA to be a representation or a warranty of any kind, expressed or implied, and AREVA assumes no liability for the use of or reliance on any information or data disclosed in this document. </a:t>
            </a:r>
            <a:endParaRPr lang="en-US" sz="500" dirty="0"/>
          </a:p>
        </p:txBody>
      </p:sp>
    </p:spTree>
    <p:extLst>
      <p:ext uri="{BB962C8B-B14F-4D97-AF65-F5344CB8AC3E}">
        <p14:creationId xmlns:p14="http://schemas.microsoft.com/office/powerpoint/2010/main" val="300848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fade">
                                      <p:cBhvr>
                                        <p:cTn id="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Modèle par défaut">
  <a:themeElements>
    <a:clrScheme name="1_Modèle par défaut 16">
      <a:dk1>
        <a:srgbClr val="000000"/>
      </a:dk1>
      <a:lt1>
        <a:srgbClr val="FFFFFF"/>
      </a:lt1>
      <a:dk2>
        <a:srgbClr val="C4122F"/>
      </a:dk2>
      <a:lt2>
        <a:srgbClr val="FFED00"/>
      </a:lt2>
      <a:accent1>
        <a:srgbClr val="C9D200"/>
      </a:accent1>
      <a:accent2>
        <a:srgbClr val="7AB51D"/>
      </a:accent2>
      <a:accent3>
        <a:srgbClr val="FFFFFF"/>
      </a:accent3>
      <a:accent4>
        <a:srgbClr val="000000"/>
      </a:accent4>
      <a:accent5>
        <a:srgbClr val="E1E5AA"/>
      </a:accent5>
      <a:accent6>
        <a:srgbClr val="6EA419"/>
      </a:accent6>
      <a:hlink>
        <a:srgbClr val="003E86"/>
      </a:hlink>
      <a:folHlink>
        <a:srgbClr val="009EE0"/>
      </a:folHlink>
    </a:clrScheme>
    <a:fontScheme name="1_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fr-FR"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fr-FR" sz="1400" b="0" i="0" u="none" strike="noStrike" cap="none" normalizeH="0" baseline="0" smtClean="0">
            <a:ln>
              <a:noFill/>
            </a:ln>
            <a:solidFill>
              <a:schemeClr val="tx1"/>
            </a:solidFill>
            <a:effectLst/>
            <a:latin typeface="Arial" charset="0"/>
          </a:defRPr>
        </a:defPPr>
      </a:lstStyle>
    </a:lnDef>
  </a:objectDefaults>
  <a:extraClrSchemeLst>
    <a:extraClrScheme>
      <a:clrScheme name="1_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Modèle par défaut 13">
        <a:dk1>
          <a:srgbClr val="000000"/>
        </a:dk1>
        <a:lt1>
          <a:srgbClr val="FFFFFF"/>
        </a:lt1>
        <a:dk2>
          <a:srgbClr val="C4122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èle par défaut 14">
        <a:dk1>
          <a:srgbClr val="000000"/>
        </a:dk1>
        <a:lt1>
          <a:srgbClr val="FFFFFF"/>
        </a:lt1>
        <a:dk2>
          <a:srgbClr val="C4122F"/>
        </a:dk2>
        <a:lt2>
          <a:srgbClr val="969696"/>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èle par défaut 15">
        <a:dk1>
          <a:srgbClr val="000000"/>
        </a:dk1>
        <a:lt1>
          <a:srgbClr val="FFFFFF"/>
        </a:lt1>
        <a:dk2>
          <a:srgbClr val="C4122F"/>
        </a:dk2>
        <a:lt2>
          <a:srgbClr val="969696"/>
        </a:lt2>
        <a:accent1>
          <a:srgbClr val="C9D200"/>
        </a:accent1>
        <a:accent2>
          <a:srgbClr val="7AB51D"/>
        </a:accent2>
        <a:accent3>
          <a:srgbClr val="FFFFFF"/>
        </a:accent3>
        <a:accent4>
          <a:srgbClr val="000000"/>
        </a:accent4>
        <a:accent5>
          <a:srgbClr val="E1E5AA"/>
        </a:accent5>
        <a:accent6>
          <a:srgbClr val="6EA419"/>
        </a:accent6>
        <a:hlink>
          <a:srgbClr val="003E86"/>
        </a:hlink>
        <a:folHlink>
          <a:srgbClr val="009EE0"/>
        </a:folHlink>
      </a:clrScheme>
      <a:clrMap bg1="lt1" tx1="dk1" bg2="lt2" tx2="dk2" accent1="accent1" accent2="accent2" accent3="accent3" accent4="accent4" accent5="accent5" accent6="accent6" hlink="hlink" folHlink="folHlink"/>
    </a:extraClrScheme>
    <a:extraClrScheme>
      <a:clrScheme name="1_Modèle par défaut 16">
        <a:dk1>
          <a:srgbClr val="000000"/>
        </a:dk1>
        <a:lt1>
          <a:srgbClr val="FFFFFF"/>
        </a:lt1>
        <a:dk2>
          <a:srgbClr val="C4122F"/>
        </a:dk2>
        <a:lt2>
          <a:srgbClr val="FFED00"/>
        </a:lt2>
        <a:accent1>
          <a:srgbClr val="C9D200"/>
        </a:accent1>
        <a:accent2>
          <a:srgbClr val="7AB51D"/>
        </a:accent2>
        <a:accent3>
          <a:srgbClr val="FFFFFF"/>
        </a:accent3>
        <a:accent4>
          <a:srgbClr val="000000"/>
        </a:accent4>
        <a:accent5>
          <a:srgbClr val="E1E5AA"/>
        </a:accent5>
        <a:accent6>
          <a:srgbClr val="6EA419"/>
        </a:accent6>
        <a:hlink>
          <a:srgbClr val="003E86"/>
        </a:hlink>
        <a:folHlink>
          <a:srgbClr val="009EE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ception personnalisée">
  <a:themeElements>
    <a:clrScheme name="">
      <a:dk1>
        <a:srgbClr val="000000"/>
      </a:dk1>
      <a:lt1>
        <a:srgbClr val="FFFFFF"/>
      </a:lt1>
      <a:dk2>
        <a:srgbClr val="C4122F"/>
      </a:dk2>
      <a:lt2>
        <a:srgbClr val="FFDD00"/>
      </a:lt2>
      <a:accent1>
        <a:srgbClr val="C9D200"/>
      </a:accent1>
      <a:accent2>
        <a:srgbClr val="FF6600"/>
      </a:accent2>
      <a:accent3>
        <a:srgbClr val="FFFFFF"/>
      </a:accent3>
      <a:accent4>
        <a:srgbClr val="000000"/>
      </a:accent4>
      <a:accent5>
        <a:srgbClr val="E1E5AA"/>
      </a:accent5>
      <a:accent6>
        <a:srgbClr val="E75C00"/>
      </a:accent6>
      <a:hlink>
        <a:srgbClr val="003E86"/>
      </a:hlink>
      <a:folHlink>
        <a:srgbClr val="83A6C7"/>
      </a:folHlink>
    </a:clrScheme>
    <a:fontScheme name="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fr-FR"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fr-FR" sz="1400" b="0" i="0" u="none" strike="noStrike" cap="none" normalizeH="0" baseline="0" smtClean="0">
            <a:ln>
              <a:noFill/>
            </a:ln>
            <a:solidFill>
              <a:schemeClr val="tx1"/>
            </a:solidFill>
            <a:effectLst/>
            <a:latin typeface="Arial" charset="0"/>
          </a:defRPr>
        </a:defPPr>
      </a:lstStyle>
    </a:lnDef>
  </a:objectDefaults>
  <a:extraClrSchemeLst>
    <a:extraClrScheme>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onception personnalisée 13">
        <a:dk1>
          <a:srgbClr val="000000"/>
        </a:dk1>
        <a:lt1>
          <a:srgbClr val="FFFFFF"/>
        </a:lt1>
        <a:dk2>
          <a:srgbClr val="C4122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14">
        <a:dk1>
          <a:srgbClr val="000000"/>
        </a:dk1>
        <a:lt1>
          <a:srgbClr val="FFFFFF"/>
        </a:lt1>
        <a:dk2>
          <a:srgbClr val="C4122F"/>
        </a:dk2>
        <a:lt2>
          <a:srgbClr val="969696"/>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15">
        <a:dk1>
          <a:srgbClr val="000000"/>
        </a:dk1>
        <a:lt1>
          <a:srgbClr val="FFFFFF"/>
        </a:lt1>
        <a:dk2>
          <a:srgbClr val="C4122F"/>
        </a:dk2>
        <a:lt2>
          <a:srgbClr val="969696"/>
        </a:lt2>
        <a:accent1>
          <a:srgbClr val="C9D200"/>
        </a:accent1>
        <a:accent2>
          <a:srgbClr val="7AB51D"/>
        </a:accent2>
        <a:accent3>
          <a:srgbClr val="FFFFFF"/>
        </a:accent3>
        <a:accent4>
          <a:srgbClr val="000000"/>
        </a:accent4>
        <a:accent5>
          <a:srgbClr val="E1E5AA"/>
        </a:accent5>
        <a:accent6>
          <a:srgbClr val="6EA419"/>
        </a:accent6>
        <a:hlink>
          <a:srgbClr val="003E86"/>
        </a:hlink>
        <a:folHlink>
          <a:srgbClr val="009EE0"/>
        </a:folHlink>
      </a:clrScheme>
      <a:clrMap bg1="lt1" tx1="dk1" bg2="lt2" tx2="dk2" accent1="accent1" accent2="accent2" accent3="accent3" accent4="accent4" accent5="accent5" accent6="accent6" hlink="hlink" folHlink="folHlink"/>
    </a:extraClrScheme>
    <a:extraClrScheme>
      <a:clrScheme name="Conception personnalisée 16">
        <a:dk1>
          <a:srgbClr val="000000"/>
        </a:dk1>
        <a:lt1>
          <a:srgbClr val="FFFFFF"/>
        </a:lt1>
        <a:dk2>
          <a:srgbClr val="C4122F"/>
        </a:dk2>
        <a:lt2>
          <a:srgbClr val="FFED00"/>
        </a:lt2>
        <a:accent1>
          <a:srgbClr val="C9D200"/>
        </a:accent1>
        <a:accent2>
          <a:srgbClr val="7AB51D"/>
        </a:accent2>
        <a:accent3>
          <a:srgbClr val="FFFFFF"/>
        </a:accent3>
        <a:accent4>
          <a:srgbClr val="000000"/>
        </a:accent4>
        <a:accent5>
          <a:srgbClr val="E1E5AA"/>
        </a:accent5>
        <a:accent6>
          <a:srgbClr val="6EA419"/>
        </a:accent6>
        <a:hlink>
          <a:srgbClr val="003E86"/>
        </a:hlink>
        <a:folHlink>
          <a:srgbClr val="009EE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Modèle par défaut">
  <a:themeElements>
    <a:clrScheme name="1_Modèle par défaut 15">
      <a:dk1>
        <a:srgbClr val="000000"/>
      </a:dk1>
      <a:lt1>
        <a:srgbClr val="FFFFFF"/>
      </a:lt1>
      <a:dk2>
        <a:srgbClr val="C4122F"/>
      </a:dk2>
      <a:lt2>
        <a:srgbClr val="969696"/>
      </a:lt2>
      <a:accent1>
        <a:srgbClr val="C9D200"/>
      </a:accent1>
      <a:accent2>
        <a:srgbClr val="7AB51D"/>
      </a:accent2>
      <a:accent3>
        <a:srgbClr val="FFFFFF"/>
      </a:accent3>
      <a:accent4>
        <a:srgbClr val="000000"/>
      </a:accent4>
      <a:accent5>
        <a:srgbClr val="E1E5AA"/>
      </a:accent5>
      <a:accent6>
        <a:srgbClr val="6EA419"/>
      </a:accent6>
      <a:hlink>
        <a:srgbClr val="003E86"/>
      </a:hlink>
      <a:folHlink>
        <a:srgbClr val="009EE0"/>
      </a:folHlink>
    </a:clrScheme>
    <a:fontScheme name="1_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fr-FR"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fr-FR" sz="1400" b="0" i="0" u="none" strike="noStrike" cap="none" normalizeH="0" baseline="0" smtClean="0">
            <a:ln>
              <a:noFill/>
            </a:ln>
            <a:solidFill>
              <a:schemeClr val="tx1"/>
            </a:solidFill>
            <a:effectLst/>
            <a:latin typeface="Arial" charset="0"/>
          </a:defRPr>
        </a:defPPr>
      </a:lstStyle>
    </a:lnDef>
  </a:objectDefaults>
  <a:extraClrSchemeLst>
    <a:extraClrScheme>
      <a:clrScheme name="1_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Modèle par défaut 13">
        <a:dk1>
          <a:srgbClr val="000000"/>
        </a:dk1>
        <a:lt1>
          <a:srgbClr val="FFFFFF"/>
        </a:lt1>
        <a:dk2>
          <a:srgbClr val="C4122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èle par défaut 14">
        <a:dk1>
          <a:srgbClr val="000000"/>
        </a:dk1>
        <a:lt1>
          <a:srgbClr val="FFFFFF"/>
        </a:lt1>
        <a:dk2>
          <a:srgbClr val="C4122F"/>
        </a:dk2>
        <a:lt2>
          <a:srgbClr val="969696"/>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Modèle par défaut 15">
        <a:dk1>
          <a:srgbClr val="000000"/>
        </a:dk1>
        <a:lt1>
          <a:srgbClr val="FFFFFF"/>
        </a:lt1>
        <a:dk2>
          <a:srgbClr val="C4122F"/>
        </a:dk2>
        <a:lt2>
          <a:srgbClr val="969696"/>
        </a:lt2>
        <a:accent1>
          <a:srgbClr val="C9D200"/>
        </a:accent1>
        <a:accent2>
          <a:srgbClr val="7AB51D"/>
        </a:accent2>
        <a:accent3>
          <a:srgbClr val="FFFFFF"/>
        </a:accent3>
        <a:accent4>
          <a:srgbClr val="000000"/>
        </a:accent4>
        <a:accent5>
          <a:srgbClr val="E1E5AA"/>
        </a:accent5>
        <a:accent6>
          <a:srgbClr val="6EA419"/>
        </a:accent6>
        <a:hlink>
          <a:srgbClr val="003E86"/>
        </a:hlink>
        <a:folHlink>
          <a:srgbClr val="009EE0"/>
        </a:folHlink>
      </a:clrScheme>
      <a:clrMap bg1="lt1" tx1="dk1" bg2="lt2" tx2="dk2" accent1="accent1" accent2="accent2" accent3="accent3" accent4="accent4" accent5="accent5" accent6="accent6" hlink="hlink" folHlink="folHlink"/>
    </a:extraClrScheme>
    <a:extraClrScheme>
      <a:clrScheme name="1_Modèle par défaut 16">
        <a:dk1>
          <a:srgbClr val="000000"/>
        </a:dk1>
        <a:lt1>
          <a:srgbClr val="FFFFFF"/>
        </a:lt1>
        <a:dk2>
          <a:srgbClr val="C4122F"/>
        </a:dk2>
        <a:lt2>
          <a:srgbClr val="FFED00"/>
        </a:lt2>
        <a:accent1>
          <a:srgbClr val="C9D200"/>
        </a:accent1>
        <a:accent2>
          <a:srgbClr val="7AB51D"/>
        </a:accent2>
        <a:accent3>
          <a:srgbClr val="FFFFFF"/>
        </a:accent3>
        <a:accent4>
          <a:srgbClr val="000000"/>
        </a:accent4>
        <a:accent5>
          <a:srgbClr val="E1E5AA"/>
        </a:accent5>
        <a:accent6>
          <a:srgbClr val="6EA419"/>
        </a:accent6>
        <a:hlink>
          <a:srgbClr val="003E86"/>
        </a:hlink>
        <a:folHlink>
          <a:srgbClr val="009EE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Example</Template>
  <TotalTime>17879</TotalTime>
  <Words>2796</Words>
  <Application>Microsoft Office PowerPoint</Application>
  <PresentationFormat>On-screen Show (4:3)</PresentationFormat>
  <Paragraphs>252</Paragraphs>
  <Slides>17</Slides>
  <Notes>15</Notes>
  <HiddenSlides>0</HiddenSlides>
  <MMClips>0</MMClips>
  <ScaleCrop>false</ScaleCrop>
  <HeadingPairs>
    <vt:vector size="4" baseType="variant">
      <vt:variant>
        <vt:lpstr>Theme</vt:lpstr>
      </vt:variant>
      <vt:variant>
        <vt:i4>6</vt:i4>
      </vt:variant>
      <vt:variant>
        <vt:lpstr>Slide Titles</vt:lpstr>
      </vt:variant>
      <vt:variant>
        <vt:i4>17</vt:i4>
      </vt:variant>
    </vt:vector>
  </HeadingPairs>
  <TitlesOfParts>
    <vt:vector size="23" baseType="lpstr">
      <vt:lpstr>1_Modèle par défaut</vt:lpstr>
      <vt:lpstr>Custom Design</vt:lpstr>
      <vt:lpstr>Conception personnalisée</vt:lpstr>
      <vt:lpstr>1_Custom Design</vt:lpstr>
      <vt:lpstr>2_Custom Design</vt:lpstr>
      <vt:lpstr>2_Modèle par défaut</vt:lpstr>
      <vt:lpstr> Cyber Security and Critical Digital Asset (CDA) Configuration Management   June 2014 </vt:lpstr>
      <vt:lpstr>Agenda</vt:lpstr>
      <vt:lpstr>Brief Regulatory History of Cyber Security</vt:lpstr>
      <vt:lpstr>  Brief Nuclear Power Plant(NPP)  History of Cyber Security Plan(CSP) Submittals</vt:lpstr>
      <vt:lpstr>  Cyber Security Implementation Schedule Milestones</vt:lpstr>
      <vt:lpstr>Cyber Security Implementation  at Nuclear Power Plants(NPP)</vt:lpstr>
      <vt:lpstr>PowerPoint Presentation</vt:lpstr>
      <vt:lpstr>How are NPP  Documenting Cyber Security Information?</vt:lpstr>
      <vt:lpstr>Cyber Security Controls Related to Configuration Management</vt:lpstr>
      <vt:lpstr>Cyber Security Plan (CSP), Section 4 Establishing, Implementing and Maintaining the Cyber Security Program</vt:lpstr>
      <vt:lpstr>Case Study – Stuxnet (2009)</vt:lpstr>
      <vt:lpstr>Case Study – Stuxnet  Vulnerability Assessment</vt:lpstr>
      <vt:lpstr>Case Study – Stuxnet  Vulnerability Assessment</vt:lpstr>
      <vt:lpstr>Case Study – Stuxnet Lessons Learned</vt:lpstr>
      <vt:lpstr> Conclusions</vt:lpstr>
      <vt:lpstr>PowerPoint Presentation</vt:lpstr>
      <vt:lpstr>Breakout Questions</vt:lpstr>
    </vt:vector>
  </TitlesOfParts>
  <Company>AREVA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THRASH Ernest (EP/PE)</dc:creator>
  <cp:lastModifiedBy>HELM Eric (EP/PM)</cp:lastModifiedBy>
  <cp:revision>428</cp:revision>
  <cp:lastPrinted>2013-07-30T11:49:19Z</cp:lastPrinted>
  <dcterms:created xsi:type="dcterms:W3CDTF">2012-11-06T13:33:48Z</dcterms:created>
  <dcterms:modified xsi:type="dcterms:W3CDTF">2014-06-06T21:45:12Z</dcterms:modified>
</cp:coreProperties>
</file>