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4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9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6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0D7D-E3C8-451E-90AB-4CCAC81E7891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CE20-4877-4013-BC60-AE5F6639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5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2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15.jpeg"/><Relationship Id="rId1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blogs.cfr.org/asia/files/2012/03/A-view-of-the-KORI-nuclear-power-plant-in-Busan_Courtesy-Reu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75262"/>
            <a:ext cx="7258945" cy="45365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807131" y="1106942"/>
            <a:ext cx="7920037" cy="1871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eaLnBrk="1" hangingPunct="1">
              <a:spcBef>
                <a:spcPts val="600"/>
              </a:spcBef>
            </a:pPr>
            <a:r>
              <a:rPr lang="en-US" b="1" dirty="0" smtClean="0"/>
              <a:t>Korean Nuclear Power Program</a:t>
            </a:r>
          </a:p>
          <a:p>
            <a:pPr eaLnBrk="1" hangingPunct="1">
              <a:spcBef>
                <a:spcPts val="600"/>
              </a:spcBef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Configuration Management Benchmarking Group (CMBG)</a:t>
            </a:r>
          </a:p>
          <a:p>
            <a:pPr eaLnBrk="1" hangingPunct="1">
              <a:spcBef>
                <a:spcPts val="600"/>
              </a:spcBef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2014</a:t>
            </a:r>
          </a:p>
          <a:p>
            <a:pPr eaLnBrk="1" hangingPunct="1"/>
            <a:endParaRPr lang="en-US" sz="3600" b="1" dirty="0" smtClean="0"/>
          </a:p>
          <a:p>
            <a:pPr eaLnBrk="1" hangingPunct="1"/>
            <a:endParaRPr lang="en-US" sz="3600" b="1" dirty="0" smtClean="0"/>
          </a:p>
          <a:p>
            <a:pPr eaLnBrk="1" hangingPunct="1"/>
            <a:endParaRPr lang="en-US" sz="1200" b="1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78013" y="5661025"/>
            <a:ext cx="5675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ST MicroSquare" pitchFamily="34" charset="0"/>
                <a:cs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ST MicroSquare" pitchFamily="34" charset="0"/>
                <a:cs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ST MicroSquare" pitchFamily="34" charset="0"/>
                <a:cs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ST MicroSquare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ST MicroSquar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ST MicroSquar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ST MicroSquar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ST MicroSquar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ST MicroSquare" pitchFamily="34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Kent R. Freeland, P. E.</a:t>
            </a:r>
          </a:p>
          <a:p>
            <a:pPr algn="ctr">
              <a:buFont typeface="Wingdings" pitchFamily="2" charset="2"/>
              <a:buNone/>
            </a:pPr>
            <a:r>
              <a:rPr lang="en-US" sz="1600" b="0" dirty="0" err="1">
                <a:solidFill>
                  <a:schemeClr val="bg1">
                    <a:lumMod val="85000"/>
                  </a:schemeClr>
                </a:solidFill>
              </a:rPr>
              <a:t>PowerKnowledge</a:t>
            </a:r>
            <a:r>
              <a:rPr lang="en-US" sz="1600" b="0" dirty="0">
                <a:solidFill>
                  <a:schemeClr val="bg1">
                    <a:lumMod val="85000"/>
                  </a:schemeClr>
                </a:solidFill>
              </a:rPr>
              <a:t> Energy Systems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5791200"/>
            <a:ext cx="1371600" cy="759505"/>
            <a:chOff x="685800" y="5791200"/>
            <a:chExt cx="1173737" cy="759505"/>
          </a:xfrm>
        </p:grpSpPr>
        <p:pic>
          <p:nvPicPr>
            <p:cNvPr id="9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80037" y="6335261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bg1">
                      <a:lumMod val="8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5791200"/>
            <a:ext cx="1295400" cy="762000"/>
            <a:chOff x="685800" y="5791200"/>
            <a:chExt cx="1146969" cy="762000"/>
          </a:xfrm>
        </p:grpSpPr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53269" y="6337756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247" y="131477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for CM in the South Korean Nuclear Power Program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8288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Republic of Korea will have 33 operating nuclear units domestically, and many more international plants world-wide, within the next 10 years.  Nearly 2/3 of these will be of modern Korean design and construction.</a:t>
            </a:r>
          </a:p>
          <a:p>
            <a:pPr marL="285750" indent="-285750" algn="just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one of the world’s largest nuclear fleets, the opportunity to integrate the Design and Configuration Management programs, along with a standard Plant Information Taxonomy and Turnover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rocess is enormous, would deliver great return on investment, and can set the standard for the industry.</a:t>
            </a:r>
          </a:p>
          <a:p>
            <a:pPr marL="285750" indent="-285750" algn="just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bulk of the fleet (the OPR-1000 and APR-1400 models) are virtually identical in design and offer great opportunities to standardize CM and DBD methods and taxonomies even more.</a:t>
            </a:r>
          </a:p>
          <a:p>
            <a:pPr marL="285750" indent="-285750" algn="just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Packaging of CM Information System, Design Turnover methods and IT solution services would also give a decisive edge in competitive placement of new units in international builds.</a:t>
            </a:r>
          </a:p>
          <a:p>
            <a:pPr marL="28575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31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5791200"/>
            <a:ext cx="1295400" cy="762000"/>
            <a:chOff x="685800" y="5791200"/>
            <a:chExt cx="1146969" cy="762000"/>
          </a:xfrm>
        </p:grpSpPr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53269" y="6337756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7600" y="1676400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819400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Merci!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3962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31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5791200"/>
            <a:ext cx="1295400" cy="762000"/>
            <a:chOff x="685800" y="5791200"/>
            <a:chExt cx="1146969" cy="762000"/>
          </a:xfrm>
        </p:grpSpPr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53269" y="6337756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63146" y="12192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South Korean Commercial Nuclear Power Program is comprised of 23 reactors of a variety of technologies, producing over 20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Power, or around 47% of total national power demand.  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7" y="1295400"/>
            <a:ext cx="3709261" cy="35260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90800"/>
            <a:ext cx="4800600" cy="3200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TextBox 12"/>
          <p:cNvSpPr txBox="1"/>
          <p:nvPr/>
        </p:nvSpPr>
        <p:spPr>
          <a:xfrm>
            <a:off x="76200" y="4876800"/>
            <a:ext cx="396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NPP’s are located at four sites in South Korea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5791200"/>
            <a:ext cx="1295400" cy="762000"/>
            <a:chOff x="685800" y="5791200"/>
            <a:chExt cx="1146969" cy="762000"/>
          </a:xfrm>
        </p:grpSpPr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53269" y="6337756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3000"/>
                    </a14:imgEffect>
                    <a14:imgEffect>
                      <a14:saturation sat="39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9371" y="543327"/>
            <a:ext cx="5486400" cy="610245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639305" y="1413063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Korea has:</a:t>
            </a: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Million People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leadership in most every product market, including electronics and computers, automobiles, heavy equipment, steel, chemicals, construction, shipping – and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uclear power generation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of the “Trillion Dollar Club”, with a $1.67T economy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Per-capita Income of over $33,000 per year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World’s 12</a:t>
            </a:r>
            <a:r>
              <a:rPr lang="en-US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-Largest Economy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3.5%-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economic growth per year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0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5800" y="5791200"/>
            <a:ext cx="1295400" cy="762000"/>
            <a:chOff x="685800" y="5791200"/>
            <a:chExt cx="1146969" cy="762000"/>
          </a:xfrm>
        </p:grpSpPr>
        <p:pic>
          <p:nvPicPr>
            <p:cNvPr id="7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753269" y="6337756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490" y="1457325"/>
            <a:ext cx="3733800" cy="2800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5400" y="48768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Samsung building, Seoul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9237" y="6276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Seoul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86732"/>
            <a:ext cx="3352800" cy="2511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4300" y="823992"/>
            <a:ext cx="373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screen displays at bus stop show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realtime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bus number, position, arrival time and available seat capacity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3419475"/>
            <a:ext cx="3855203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0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5791200"/>
            <a:ext cx="1295400" cy="762000"/>
            <a:chOff x="685800" y="5791200"/>
            <a:chExt cx="1146969" cy="762000"/>
          </a:xfrm>
        </p:grpSpPr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53269" y="6337756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  <p:pic>
        <p:nvPicPr>
          <p:cNvPr id="8" name="Picture 6" descr="http://blogs.cfr.org/asia/files/2012/03/A-view-of-the-KORI-nuclear-power-plant-in-Busan_Courtesy-Reute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1"/>
          <a:stretch/>
        </p:blipFill>
        <p:spPr bwMode="auto">
          <a:xfrm>
            <a:off x="237520" y="3126067"/>
            <a:ext cx="1290233" cy="9524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blogs.cfr.org/asia/files/2012/03/A-view-of-the-KORI-nuclear-power-plant-in-Busan_Courtesy-Reute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2"/>
          <a:stretch/>
        </p:blipFill>
        <p:spPr bwMode="auto">
          <a:xfrm>
            <a:off x="228600" y="2012197"/>
            <a:ext cx="1290232" cy="9524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19932" r="9009"/>
          <a:stretch/>
        </p:blipFill>
        <p:spPr>
          <a:xfrm>
            <a:off x="4259329" y="4339526"/>
            <a:ext cx="1294108" cy="918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1" y="4226910"/>
            <a:ext cx="1294108" cy="933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17903" r="32022" b="18538"/>
          <a:stretch/>
        </p:blipFill>
        <p:spPr>
          <a:xfrm>
            <a:off x="4249764" y="2022528"/>
            <a:ext cx="1294108" cy="952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9305" y="106550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South Korean Commercial Nuclear Power Program Reactors  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varied and represent virtually every PWR technology available  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175576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Westinghouse Model 60 3-Loop PWR 630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(similar to Kewanee and VC Summer)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2010" y="332761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Westinghouse Model 61F 3/4-Loop PWR 900-1050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(similar to DC Cook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39929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KEPCO Model KSNP/OPR-1000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2-Loop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PWR 1000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70776"/>
            <a:ext cx="290513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56" y="1963766"/>
            <a:ext cx="290513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006313"/>
            <a:ext cx="290513" cy="304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12" y="3099303"/>
            <a:ext cx="290513" cy="304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14800"/>
            <a:ext cx="290513" cy="304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56" y="4207790"/>
            <a:ext cx="290513" cy="30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13" y="4329203"/>
            <a:ext cx="290513" cy="30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69" y="4422193"/>
            <a:ext cx="290513" cy="304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23469"/>
            <a:ext cx="308856" cy="3238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02" y="1952152"/>
            <a:ext cx="290513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8" y="2045142"/>
            <a:ext cx="290513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15" y="2166555"/>
            <a:ext cx="290513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71" y="2259545"/>
            <a:ext cx="290513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08" y="4531973"/>
            <a:ext cx="290513" cy="304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64" y="4680499"/>
            <a:ext cx="290513" cy="304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21" y="4746376"/>
            <a:ext cx="290513" cy="3048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93" y="4210180"/>
            <a:ext cx="314486" cy="3310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93" y="4362580"/>
            <a:ext cx="314486" cy="3310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93" y="4514980"/>
            <a:ext cx="314486" cy="3310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93" y="4667380"/>
            <a:ext cx="314486" cy="3310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75869"/>
            <a:ext cx="308856" cy="32388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928269"/>
            <a:ext cx="308856" cy="3238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080669"/>
            <a:ext cx="308856" cy="32388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943600" y="2209800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CANDU Model 6 4-Loop PHWR 700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(similar to Bruce NPP Canada)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49505" y="3200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Combustion Engineering Model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80+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2-Loop PWR 1000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classed as OPR-1000 due to heavy domestic content 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(similar to San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Onofre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Palo Verde)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72200" y="4418027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KEPCO Model  APR-1400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2-Loop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PWR 1400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(Korea and UAE)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97" y="3099303"/>
            <a:ext cx="1278611" cy="10655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90" y="3023103"/>
            <a:ext cx="290513" cy="304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46" y="3116093"/>
            <a:ext cx="290513" cy="3048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31" y="3244206"/>
            <a:ext cx="290513" cy="304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3337196"/>
            <a:ext cx="290513" cy="3048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2" y="5417622"/>
            <a:ext cx="1325383" cy="9719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1" y="5324632"/>
            <a:ext cx="290513" cy="3048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77" y="5417622"/>
            <a:ext cx="290513" cy="3048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070169" y="5598378"/>
            <a:ext cx="167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Framatome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CPI 3-Loop PWR 945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6" y="5029200"/>
            <a:ext cx="290513" cy="3048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69" y="4825410"/>
            <a:ext cx="290513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56" y="5145058"/>
            <a:ext cx="314486" cy="331038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 flipH="1">
            <a:off x="2113124" y="5130210"/>
            <a:ext cx="2016916" cy="110084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76200" dir="3600000" sx="103000" sy="103000" algn="ctr" rotWithShape="0">
              <a:schemeClr val="tx1">
                <a:lumMod val="50000"/>
                <a:lumOff val="5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682903" y="5273703"/>
            <a:ext cx="1600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Units Operating</a:t>
            </a:r>
          </a:p>
          <a:p>
            <a:pPr>
              <a:spcAft>
                <a:spcPts val="900"/>
              </a:spcAft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Under Construction</a:t>
            </a:r>
          </a:p>
          <a:p>
            <a:pPr>
              <a:spcAft>
                <a:spcPts val="900"/>
              </a:spcAft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Planned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74" y="5352799"/>
            <a:ext cx="145257" cy="1524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597874"/>
            <a:ext cx="157243" cy="1655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74" y="5853455"/>
            <a:ext cx="154428" cy="1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5791200"/>
            <a:ext cx="1295400" cy="762000"/>
            <a:chOff x="685800" y="5791200"/>
            <a:chExt cx="1146969" cy="762000"/>
          </a:xfrm>
        </p:grpSpPr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53269" y="6337756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942" y="1219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South Korean Commercial Nuclear Power Program is virtually 100% domestic 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74" y="3311604"/>
            <a:ext cx="3124201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dist="50800" dir="5400000" sx="102000" sy="102000" algn="ctr" rotWithShape="0">
              <a:schemeClr val="tx1">
                <a:lumMod val="50000"/>
                <a:lumOff val="50000"/>
              </a:scheme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KHNP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 &amp; Nuclear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Power, serves as Owner/Operator for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and operation of nuclear power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plants, with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embedded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Owner’s Engineer/AE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1849553"/>
            <a:ext cx="297180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dist="50800" dir="5400000" sx="102000" sy="102000" algn="ctr" rotWithShape="0">
              <a:schemeClr val="tx1">
                <a:lumMod val="50000"/>
                <a:lumOff val="50000"/>
              </a:scheme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KEPCO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Power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Corporation.  Parent Utility of KHNP and KEPCO.</a:t>
            </a:r>
            <a:endParaRPr lang="en-US" sz="1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2983" y="3305781"/>
            <a:ext cx="3022817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dist="50800" dir="5400000" sx="102000" sy="102000" algn="ctr" rotWithShape="0">
              <a:schemeClr val="tx1">
                <a:lumMod val="50000"/>
                <a:lumOff val="50000"/>
              </a:scheme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KEPCO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E&amp;C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KEPCO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&amp;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Construction, acts as the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NSSS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Steam Supply Systems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designer for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power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plants.  Performs most Owner’s Engineer functions as well.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1803" y="4856202"/>
            <a:ext cx="6163159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dist="50800" dir="5400000" sx="102000" sy="102000" algn="ctr" rotWithShape="0">
              <a:schemeClr val="tx1">
                <a:lumMod val="50000"/>
                <a:lumOff val="50000"/>
              </a:scheme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KAERI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Energy Research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provides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 on nuclear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projects.</a:t>
            </a:r>
            <a:endParaRPr lang="en-US" sz="1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endCxn id="11" idx="2"/>
          </p:cNvCxnSpPr>
          <p:nvPr/>
        </p:nvCxnSpPr>
        <p:spPr>
          <a:xfrm flipH="1" flipV="1">
            <a:off x="4533900" y="2588217"/>
            <a:ext cx="20664" cy="226798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50574" y="3027402"/>
            <a:ext cx="453260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0"/>
          </p:cNvCxnSpPr>
          <p:nvPr/>
        </p:nvCxnSpPr>
        <p:spPr>
          <a:xfrm>
            <a:off x="2350575" y="3027402"/>
            <a:ext cx="0" cy="28420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83183" y="3027402"/>
            <a:ext cx="0" cy="28420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38347" y="2187820"/>
            <a:ext cx="2315706" cy="61555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dist="50800" dir="5400000" sx="102000" sy="102000" algn="ctr" rotWithShape="0">
              <a:schemeClr val="tx1">
                <a:lumMod val="50000"/>
                <a:lumOff val="50000"/>
              </a:scheme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KETEP</a:t>
            </a:r>
          </a:p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Institute of Energy Technology Evaluation and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  <a:endParaRPr lang="en-US" sz="1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11" idx="3"/>
            <a:endCxn id="21" idx="1"/>
          </p:cNvCxnSpPr>
          <p:nvPr/>
        </p:nvCxnSpPr>
        <p:spPr>
          <a:xfrm>
            <a:off x="6019800" y="2218885"/>
            <a:ext cx="518547" cy="27671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00" y="2161978"/>
            <a:ext cx="2315706" cy="61555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dist="50800" dir="5400000" sx="102000" sy="102000" algn="ctr" rotWithShape="0">
              <a:schemeClr val="tx1">
                <a:lumMod val="50000"/>
                <a:lumOff val="50000"/>
              </a:scheme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KINS</a:t>
            </a:r>
          </a:p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Institute of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Safety.  Serves as Nuclear Regulator and TSO</a:t>
            </a:r>
            <a:endParaRPr lang="en-US" sz="1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>
            <a:endCxn id="27" idx="2"/>
          </p:cNvCxnSpPr>
          <p:nvPr/>
        </p:nvCxnSpPr>
        <p:spPr>
          <a:xfrm flipV="1">
            <a:off x="1462653" y="2777531"/>
            <a:ext cx="0" cy="53407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3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5791200"/>
            <a:ext cx="1295400" cy="762000"/>
            <a:chOff x="685800" y="5791200"/>
            <a:chExt cx="1146969" cy="762000"/>
          </a:xfrm>
        </p:grpSpPr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53269" y="6337756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304441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Milestones in the South Korean Commercial Nuclear Power Program include:  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167377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59242" y="2180386"/>
            <a:ext cx="3250758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1959 Predecessor of KAERI established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0" y="2573179"/>
            <a:ext cx="3429000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1962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operates its first research reactor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9382" y="2981638"/>
            <a:ext cx="3578419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 Construction starts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commercial nuclear station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62200" y="4508928"/>
            <a:ext cx="41148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1990's Additional reactors are built at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plant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local design and technology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21442" y="5057745"/>
            <a:ext cx="44958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unveils its National Energy Basic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increasing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percentage of electricity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generated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nuclear power to a target of 59% by 2030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19272" y="5583704"/>
            <a:ext cx="452932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KHNP consortium wins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$20 billion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contract for 4-unit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generating station in the United Arab Emirates (UAE)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13" y="1934862"/>
            <a:ext cx="3494587" cy="258599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5" name="TextBox 34"/>
          <p:cNvSpPr txBox="1"/>
          <p:nvPr/>
        </p:nvSpPr>
        <p:spPr>
          <a:xfrm>
            <a:off x="1905000" y="3964051"/>
            <a:ext cx="406013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1987 ROK signs a ten-year agreement with Combustion Engineering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(CE)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technology to Korea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77037" y="3409890"/>
            <a:ext cx="359912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1980's Construction on nuclear plants continues and includes increasing involvement of Korean based firms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162800" y="2981638"/>
            <a:ext cx="685800" cy="628307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Right Arrow 1"/>
          <p:cNvSpPr/>
          <p:nvPr/>
        </p:nvSpPr>
        <p:spPr>
          <a:xfrm rot="19399784">
            <a:off x="1152269" y="1523707"/>
            <a:ext cx="838200" cy="5073798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1781888"/>
            <a:ext cx="3124200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of Korea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a member of the IAEA</a:t>
            </a:r>
          </a:p>
        </p:txBody>
      </p:sp>
    </p:spTree>
    <p:extLst>
      <p:ext uri="{BB962C8B-B14F-4D97-AF65-F5344CB8AC3E}">
        <p14:creationId xmlns:p14="http://schemas.microsoft.com/office/powerpoint/2010/main" val="10993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5791200"/>
            <a:ext cx="1295400" cy="762000"/>
            <a:chOff x="685800" y="5791200"/>
            <a:chExt cx="1146969" cy="762000"/>
          </a:xfrm>
        </p:grpSpPr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53269" y="6337756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206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to Configuration Management in the South Korean Nuclear Power Program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47098"/>
            <a:ext cx="841884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 fleet by vendor, age,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design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Safety Culture and Concern for Design Integrity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on/conformance to International (IAEA, WANO) and USA Nuclear Safety Standards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design age range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newly commissioned and under construction, to over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years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old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of vendor-based designs and domestic KEPCO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designs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Enormous materials, spare parts and qualification challenge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amount of legacy design basis and design requirements to be researched and reconciled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5791200" y="3983570"/>
            <a:ext cx="2778916" cy="158441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76200" dir="3600000" sx="103000" sy="103000" algn="ctr" rotWithShape="0">
              <a:schemeClr val="tx1">
                <a:lumMod val="50000"/>
                <a:lumOff val="5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0" y="4272582"/>
            <a:ext cx="21925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these challenges are faced in the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today as utilities merge and buy/sell nuclear asset fleets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853552"/>
            <a:ext cx="5715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handover/turnover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 with subcontractors, similar to aerospace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manufacturers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721" y="4391756"/>
            <a:ext cx="5181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Plant Information Models (PIM)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graded approaches by plant and component lifecycle and safety function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enterprise CMIS and IT solutions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31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5791200"/>
            <a:ext cx="1295400" cy="762000"/>
            <a:chOff x="685800" y="5791200"/>
            <a:chExt cx="1146969" cy="762000"/>
          </a:xfrm>
        </p:grpSpPr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"/>
            <a:stretch>
              <a:fillRect/>
            </a:stretch>
          </p:blipFill>
          <p:spPr bwMode="auto">
            <a:xfrm>
              <a:off x="685800" y="5791200"/>
              <a:ext cx="1079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53269" y="6337756"/>
              <a:ext cx="1079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spc="4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SYSTEMS</a:t>
              </a:r>
              <a:endParaRPr lang="en-US" sz="800" i="1" spc="40" baseline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1481"/>
            <a:ext cx="1256044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247" y="129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 Forward for CM in the South Korean Nuclear Power Program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963099"/>
            <a:ext cx="841884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ntegration of Configuration Management programs with Asset Management and Maintenance Programs</a:t>
            </a:r>
          </a:p>
          <a:p>
            <a:pPr marL="285750" indent="-285750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introduction of Knowledge Management programs to support long-term design basis knowledge and turnover</a:t>
            </a:r>
          </a:p>
          <a:p>
            <a:pPr marL="285750" indent="-285750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Streamlining Design Basis and Design Requirements Capture processes</a:t>
            </a:r>
          </a:p>
          <a:p>
            <a:pPr marL="285750" indent="-285750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of CM with the KHNP Integrated Management System (IMS)</a:t>
            </a:r>
          </a:p>
          <a:p>
            <a:pPr marL="285750" indent="-285750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programs that will support a full NPP lifecycle, including legacy plants, newer operating plants, on-going construction and design, and new-build planning</a:t>
            </a:r>
          </a:p>
          <a:p>
            <a:pPr marL="285750" indent="-285750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custom CM programs for international clients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endParaRPr lang="en-US" sz="16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itchFamily="18" charset="2"/>
              <a:buChar char=""/>
            </a:pP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31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952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krf</dc:creator>
  <cp:lastModifiedBy>krf</cp:lastModifiedBy>
  <cp:revision>41</cp:revision>
  <dcterms:created xsi:type="dcterms:W3CDTF">2014-06-05T15:28:47Z</dcterms:created>
  <dcterms:modified xsi:type="dcterms:W3CDTF">2014-06-06T11:16:37Z</dcterms:modified>
</cp:coreProperties>
</file>