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57"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99"/>
    <a:srgbClr val="66FFFF"/>
    <a:srgbClr val="FFFF00"/>
    <a:srgbClr val="FF0000"/>
    <a:srgbClr val="000000"/>
    <a:srgbClr val="DDDDDD"/>
    <a:srgbClr val="74753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1" autoAdjust="0"/>
    <p:restoredTop sz="70693" autoAdjust="0"/>
  </p:normalViewPr>
  <p:slideViewPr>
    <p:cSldViewPr>
      <p:cViewPr>
        <p:scale>
          <a:sx n="66" d="100"/>
          <a:sy n="66" d="100"/>
        </p:scale>
        <p:origin x="-12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552"/>
    </p:cViewPr>
  </p:sorterViewPr>
  <p:notesViewPr>
    <p:cSldViewPr>
      <p:cViewPr>
        <p:scale>
          <a:sx n="100" d="100"/>
          <a:sy n="100" d="100"/>
        </p:scale>
        <p:origin x="-2700" y="73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spcBef>
                <a:spcPct val="20000"/>
              </a:spcBef>
              <a:defRPr sz="1200">
                <a:latin typeface="Tahoma" pitchFamily="34" charset="0"/>
              </a:defRPr>
            </a:lvl1pPr>
          </a:lstStyle>
          <a:p>
            <a:pPr>
              <a:defRPr/>
            </a:pPr>
            <a:endParaRPr lang="en-US" altLang="en-US" dirty="0"/>
          </a:p>
        </p:txBody>
      </p:sp>
      <p:sp>
        <p:nvSpPr>
          <p:cNvPr id="37273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spcBef>
                <a:spcPct val="20000"/>
              </a:spcBef>
              <a:defRPr sz="1200">
                <a:latin typeface="Tahoma" pitchFamily="34" charset="0"/>
              </a:defRPr>
            </a:lvl1pPr>
          </a:lstStyle>
          <a:p>
            <a:pPr>
              <a:defRPr/>
            </a:pPr>
            <a:fld id="{CDC31F31-9B2F-4504-B249-B5F64F1E85DD}" type="datetimeFigureOut">
              <a:rPr lang="en-US" altLang="en-US"/>
              <a:pPr>
                <a:defRPr/>
              </a:pPr>
              <a:t>6/13/2014</a:t>
            </a:fld>
            <a:endParaRPr lang="en-US" altLang="en-US" dirty="0"/>
          </a:p>
        </p:txBody>
      </p:sp>
      <p:sp>
        <p:nvSpPr>
          <p:cNvPr id="37274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spcBef>
                <a:spcPct val="20000"/>
              </a:spcBef>
              <a:defRPr sz="1200">
                <a:latin typeface="Tahoma" pitchFamily="34" charset="0"/>
              </a:defRPr>
            </a:lvl1pPr>
          </a:lstStyle>
          <a:p>
            <a:pPr>
              <a:defRPr/>
            </a:pPr>
            <a:endParaRPr lang="en-US" altLang="en-US" dirty="0"/>
          </a:p>
        </p:txBody>
      </p:sp>
      <p:sp>
        <p:nvSpPr>
          <p:cNvPr id="37274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spcBef>
                <a:spcPct val="20000"/>
              </a:spcBef>
              <a:defRPr sz="1200">
                <a:solidFill>
                  <a:schemeClr val="tx1"/>
                </a:solidFill>
                <a:latin typeface="Tahoma" pitchFamily="34" charset="0"/>
              </a:defRPr>
            </a:lvl1pPr>
          </a:lstStyle>
          <a:p>
            <a:pPr>
              <a:defRPr/>
            </a:pPr>
            <a:fld id="{702CDDB0-1703-4FB9-9F6B-D9510B2BC725}" type="slidenum">
              <a:rPr lang="en-US"/>
              <a:pPr>
                <a:defRPr/>
              </a:pPr>
              <a:t>‹#›</a:t>
            </a:fld>
            <a:endParaRPr lang="en-US" dirty="0"/>
          </a:p>
        </p:txBody>
      </p:sp>
    </p:spTree>
    <p:extLst>
      <p:ext uri="{BB962C8B-B14F-4D97-AF65-F5344CB8AC3E}">
        <p14:creationId xmlns:p14="http://schemas.microsoft.com/office/powerpoint/2010/main" val="3087228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spcBef>
                <a:spcPct val="20000"/>
              </a:spcBef>
              <a:buFontTx/>
              <a:buChar char="•"/>
              <a:defRPr sz="1200">
                <a:latin typeface="Tahoma" pitchFamily="34" charset="0"/>
              </a:defRPr>
            </a:lvl1pPr>
          </a:lstStyle>
          <a:p>
            <a:pPr>
              <a:defRPr/>
            </a:pPr>
            <a:endParaRPr lang="en-US" altLang="en-US" dirty="0"/>
          </a:p>
        </p:txBody>
      </p:sp>
      <p:sp>
        <p:nvSpPr>
          <p:cNvPr id="22531" name="Rectangle 9"/>
          <p:cNvSpPr>
            <a:spLocks noGrp="1" noRot="1" noChangeAspect="1" noChangeArrowheads="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2506" name="Rectangle 10"/>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07" name="Rectangle 11"/>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spcBef>
                <a:spcPct val="20000"/>
              </a:spcBef>
              <a:buFontTx/>
              <a:buChar char="•"/>
              <a:defRPr sz="1200">
                <a:latin typeface="Tahoma" pitchFamily="34" charset="0"/>
              </a:defRPr>
            </a:lvl1pPr>
          </a:lstStyle>
          <a:p>
            <a:pPr>
              <a:defRPr/>
            </a:pPr>
            <a:fld id="{2F6D2D5B-2D42-47B8-80A3-4E154F593226}" type="datetimeFigureOut">
              <a:rPr lang="en-US" altLang="en-US"/>
              <a:pPr>
                <a:defRPr/>
              </a:pPr>
              <a:t>6/13/2014</a:t>
            </a:fld>
            <a:endParaRPr lang="en-US" altLang="en-US" dirty="0"/>
          </a:p>
        </p:txBody>
      </p:sp>
      <p:sp>
        <p:nvSpPr>
          <p:cNvPr id="362508" name="Rectangle 12"/>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spcBef>
                <a:spcPct val="20000"/>
              </a:spcBef>
              <a:buFontTx/>
              <a:buChar char="•"/>
              <a:defRPr sz="1200">
                <a:latin typeface="Tahoma" pitchFamily="34" charset="0"/>
              </a:defRPr>
            </a:lvl1pPr>
          </a:lstStyle>
          <a:p>
            <a:pPr>
              <a:defRPr/>
            </a:pPr>
            <a:endParaRPr lang="en-US" altLang="en-US" dirty="0"/>
          </a:p>
        </p:txBody>
      </p:sp>
      <p:sp>
        <p:nvSpPr>
          <p:cNvPr id="362509" name="Rectangle 13"/>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spcBef>
                <a:spcPct val="20000"/>
              </a:spcBef>
              <a:defRPr sz="1200">
                <a:solidFill>
                  <a:schemeClr val="tx1"/>
                </a:solidFill>
                <a:latin typeface="Tahoma" pitchFamily="34" charset="0"/>
              </a:defRPr>
            </a:lvl1pPr>
          </a:lstStyle>
          <a:p>
            <a:pPr>
              <a:defRPr/>
            </a:pPr>
            <a:fld id="{692BAECE-DC1B-4054-8083-EB4AC92307C0}" type="slidenum">
              <a:rPr lang="en-US"/>
              <a:pPr>
                <a:defRPr/>
              </a:pPr>
              <a:t>‹#›</a:t>
            </a:fld>
            <a:endParaRPr lang="en-US" dirty="0"/>
          </a:p>
        </p:txBody>
      </p:sp>
    </p:spTree>
    <p:extLst>
      <p:ext uri="{BB962C8B-B14F-4D97-AF65-F5344CB8AC3E}">
        <p14:creationId xmlns:p14="http://schemas.microsoft.com/office/powerpoint/2010/main" val="34974724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1</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1</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Introduce Yourself:</a:t>
            </a:r>
            <a:endParaRPr lang="en-US" altLang="en-US" dirty="0" smtClean="0"/>
          </a:p>
          <a:p>
            <a:pPr marL="628650" lvl="1" indent="-171450">
              <a:buFontTx/>
              <a:buChar char="•"/>
            </a:pPr>
            <a:r>
              <a:rPr lang="en-US" altLang="en-US" dirty="0" smtClean="0"/>
              <a:t>Kelly Howard</a:t>
            </a:r>
          </a:p>
          <a:p>
            <a:pPr marL="628650" lvl="1" indent="-171450">
              <a:buFontTx/>
              <a:buChar char="•"/>
            </a:pPr>
            <a:r>
              <a:rPr lang="en-US" altLang="en-US" dirty="0" smtClean="0"/>
              <a:t>Configuration Management Section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10</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10</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2</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2</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Expanded</a:t>
            </a:r>
            <a:r>
              <a:rPr lang="en-US" altLang="en-US" u="sng" baseline="0" dirty="0" smtClean="0"/>
              <a:t> definition</a:t>
            </a:r>
            <a:r>
              <a:rPr lang="en-US" altLang="en-US" u="sng" dirty="0" smtClean="0"/>
              <a:t>:</a:t>
            </a:r>
            <a:endParaRPr lang="en-US" altLang="en-US" dirty="0" smtClean="0"/>
          </a:p>
          <a:p>
            <a:pPr marL="628650" lvl="1" indent="-171450">
              <a:buFontTx/>
              <a:buChar char="•"/>
            </a:pPr>
            <a:r>
              <a:rPr kumimoji="1" lang="en-US" sz="1200" kern="1200" dirty="0" smtClean="0">
                <a:solidFill>
                  <a:schemeClr val="tx1"/>
                </a:solidFill>
                <a:effectLst/>
                <a:latin typeface="Times New Roman" pitchFamily="18" charset="0"/>
                <a:ea typeface="+mn-ea"/>
                <a:cs typeface="+mn-cs"/>
              </a:rPr>
              <a:t>Failure of these systems, structures or components are evaluated to not have any direct or indirect effect on the design, function of method of performing the function of systems, structures or components as described in the safety analysis report</a:t>
            </a:r>
            <a:r>
              <a:rPr lang="en-US" altLang="en-US" dirty="0" smtClean="0"/>
              <a:t>.</a:t>
            </a:r>
          </a:p>
          <a:p>
            <a:r>
              <a:rPr lang="en-US" altLang="en-US" u="sng" dirty="0" smtClean="0"/>
              <a:t>Process for modification:</a:t>
            </a:r>
          </a:p>
          <a:p>
            <a:pPr marL="628650" lvl="1" indent="-171450">
              <a:buFontTx/>
              <a:buChar char="•"/>
            </a:pPr>
            <a:r>
              <a:rPr lang="en-US" altLang="en-US" dirty="0" smtClean="0"/>
              <a:t>Non-Design Configuration</a:t>
            </a:r>
            <a:r>
              <a:rPr lang="en-US" altLang="en-US" baseline="0" dirty="0" smtClean="0"/>
              <a:t> Change – Design Change Package “lite”</a:t>
            </a:r>
            <a:endParaRPr lang="en-US" altLang="en-US" u="sng" dirty="0" smtClean="0"/>
          </a:p>
          <a:p>
            <a:r>
              <a:rPr kumimoji="1" lang="en-US" sz="1200" b="0" kern="1200" dirty="0" smtClean="0">
                <a:solidFill>
                  <a:schemeClr val="tx1"/>
                </a:solidFill>
                <a:effectLst/>
                <a:latin typeface="Times New Roman" pitchFamily="18" charset="0"/>
                <a:ea typeface="+mn-ea"/>
                <a:cs typeface="+mn-cs"/>
              </a:rPr>
              <a:t>Changes to these SSCs do not:</a:t>
            </a:r>
          </a:p>
          <a:p>
            <a:pPr lvl="0"/>
            <a:r>
              <a:rPr kumimoji="1" lang="en-US" sz="1200" kern="1200" dirty="0" smtClean="0">
                <a:solidFill>
                  <a:schemeClr val="tx1"/>
                </a:solidFill>
                <a:effectLst/>
                <a:latin typeface="Times New Roman" pitchFamily="18" charset="0"/>
                <a:ea typeface="+mn-ea"/>
                <a:cs typeface="+mn-cs"/>
              </a:rPr>
              <a:t>Affect the reactor coolant system pressure boundary </a:t>
            </a:r>
          </a:p>
          <a:p>
            <a:pPr lvl="0"/>
            <a:r>
              <a:rPr kumimoji="1" lang="en-US" sz="1200" kern="1200" dirty="0" smtClean="0">
                <a:solidFill>
                  <a:schemeClr val="tx1"/>
                </a:solidFill>
                <a:effectLst/>
                <a:latin typeface="Times New Roman" pitchFamily="18" charset="0"/>
                <a:ea typeface="+mn-ea"/>
                <a:cs typeface="+mn-cs"/>
              </a:rPr>
              <a:t>Affect the function of the SSCs required to achieve or maintain safe shutdown </a:t>
            </a:r>
          </a:p>
          <a:p>
            <a:pPr lvl="0"/>
            <a:r>
              <a:rPr kumimoji="1" lang="en-US" sz="1200" kern="1200" dirty="0" smtClean="0">
                <a:solidFill>
                  <a:schemeClr val="tx1"/>
                </a:solidFill>
                <a:effectLst/>
                <a:latin typeface="Times New Roman" pitchFamily="18" charset="0"/>
                <a:ea typeface="+mn-ea"/>
                <a:cs typeface="+mn-cs"/>
              </a:rPr>
              <a:t>Affect the function of the SSCs required to mitigate the consequences of an accident, including fire </a:t>
            </a:r>
          </a:p>
          <a:p>
            <a:r>
              <a:rPr kumimoji="1" lang="en-US" sz="1200" kern="1200" dirty="0" smtClean="0">
                <a:solidFill>
                  <a:schemeClr val="tx1"/>
                </a:solidFill>
                <a:effectLst/>
                <a:latin typeface="Times New Roman" pitchFamily="18" charset="0"/>
                <a:ea typeface="+mn-ea"/>
                <a:cs typeface="+mn-cs"/>
              </a:rPr>
              <a:t>Affect the function of the SSCs described in the safety analysis report for regulatory compliance (e.g., AMSAC)</a:t>
            </a:r>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3</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3</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Expanded</a:t>
            </a:r>
            <a:r>
              <a:rPr lang="en-US" altLang="en-US" u="sng" baseline="0" dirty="0" smtClean="0"/>
              <a:t> definition</a:t>
            </a:r>
            <a:r>
              <a:rPr lang="en-US" altLang="en-US" u="sng" dirty="0" smtClean="0"/>
              <a:t>:</a:t>
            </a:r>
            <a:endParaRPr lang="en-US" altLang="en-US" dirty="0" smtClean="0"/>
          </a:p>
          <a:p>
            <a:pPr marL="628650" lvl="1" indent="-171450">
              <a:buFontTx/>
              <a:buChar char="•"/>
            </a:pPr>
            <a:r>
              <a:rPr lang="en-US" sz="1200" dirty="0" smtClean="0">
                <a:latin typeface="Calibri" panose="020F0502020204030204" pitchFamily="34" charset="0"/>
              </a:rPr>
              <a:t>These SSCs and support connections, up to and including the first isolation device, such as isolation valves, breakers, etc. are exempted from all CM controls</a:t>
            </a:r>
            <a:r>
              <a:rPr lang="en-US" altLang="en-US" dirty="0" smtClean="0"/>
              <a:t>.</a:t>
            </a:r>
          </a:p>
          <a:p>
            <a:r>
              <a:rPr lang="en-US" altLang="en-US" u="sng" dirty="0" smtClean="0"/>
              <a:t>Process for modification:</a:t>
            </a:r>
          </a:p>
          <a:p>
            <a:pPr marL="628650" lvl="1" indent="-171450">
              <a:buFontTx/>
              <a:buChar char="•"/>
            </a:pPr>
            <a:r>
              <a:rPr lang="en-US" altLang="en-US" dirty="0" smtClean="0"/>
              <a:t>No engineering</a:t>
            </a:r>
            <a:r>
              <a:rPr lang="en-US" altLang="en-US" baseline="0" dirty="0" smtClean="0"/>
              <a:t> involvement is required.</a:t>
            </a:r>
          </a:p>
          <a:p>
            <a:pPr marL="628650" lvl="1" indent="-171450">
              <a:buFontTx/>
              <a:buChar char="•"/>
            </a:pPr>
            <a:r>
              <a:rPr lang="en-US" altLang="en-US" u="none" baseline="0" dirty="0" smtClean="0"/>
              <a:t>Facilities department changes parts and design as required to match plant needs.</a:t>
            </a:r>
            <a:endParaRPr lang="en-US" altLang="en-US" u="none" dirty="0" smtClean="0"/>
          </a:p>
          <a:p>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4</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4</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pPr marL="457200" lvl="1" indent="0">
              <a:buFontTx/>
              <a:buNone/>
            </a:pPr>
            <a:endParaRPr lang="en-US" altLang="en-US" u="none" dirty="0" smtClean="0"/>
          </a:p>
          <a:p>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5</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5</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pPr marL="628650" lvl="1" indent="-171450">
              <a:buFontTx/>
              <a:buChar char="•"/>
            </a:pPr>
            <a:r>
              <a:rPr lang="en-US" sz="1200" dirty="0" smtClean="0">
                <a:latin typeface="Calibri" panose="020F0502020204030204" pitchFamily="34" charset="0"/>
              </a:rPr>
              <a:t>Typically</a:t>
            </a:r>
            <a:r>
              <a:rPr lang="en-US" sz="1200" baseline="0" dirty="0" smtClean="0">
                <a:latin typeface="Calibri" panose="020F0502020204030204" pitchFamily="34" charset="0"/>
              </a:rPr>
              <a:t> we get a call on Thursday afternoon from Facilities, saying they need to work on it over the weekend</a:t>
            </a:r>
            <a:r>
              <a:rPr lang="en-US" altLang="en-US" dirty="0" smtClean="0"/>
              <a:t>.</a:t>
            </a:r>
            <a:endParaRPr lang="en-US" altLang="en-US" dirty="0" smtClean="0"/>
          </a:p>
          <a:p>
            <a:r>
              <a:rPr lang="en-US" altLang="en-US" u="sng" dirty="0" smtClean="0"/>
              <a:t>Approval Process:</a:t>
            </a:r>
            <a:endParaRPr lang="en-US" altLang="en-US" u="sng" dirty="0" smtClean="0"/>
          </a:p>
          <a:p>
            <a:pPr marL="628650" lvl="1" indent="-171450">
              <a:buFontTx/>
              <a:buChar char="•"/>
            </a:pPr>
            <a:r>
              <a:rPr lang="en-US" altLang="en-US" dirty="0" smtClean="0"/>
              <a:t>Who makes the approval?</a:t>
            </a:r>
            <a:endParaRPr lang="en-US" altLang="en-US" u="none" dirty="0" smtClean="0"/>
          </a:p>
          <a:p>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6</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6</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pPr marL="628650" lvl="1" indent="-171450">
              <a:buFontTx/>
              <a:buChar char="•"/>
            </a:pPr>
            <a:r>
              <a:rPr lang="en-US" sz="1200" dirty="0" smtClean="0">
                <a:latin typeface="Calibri" panose="020F0502020204030204" pitchFamily="34" charset="0"/>
              </a:rPr>
              <a:t>Formal</a:t>
            </a:r>
            <a:r>
              <a:rPr lang="en-US" sz="1200" baseline="0" dirty="0" smtClean="0">
                <a:latin typeface="Calibri" panose="020F0502020204030204" pitchFamily="34" charset="0"/>
              </a:rPr>
              <a:t> process?  </a:t>
            </a:r>
          </a:p>
          <a:p>
            <a:pPr marL="628650" lvl="1" indent="-171450">
              <a:buFontTx/>
              <a:buChar char="•"/>
            </a:pPr>
            <a:r>
              <a:rPr lang="en-US" sz="1200" baseline="0" dirty="0" smtClean="0">
                <a:latin typeface="Calibri" panose="020F0502020204030204" pitchFamily="34" charset="0"/>
              </a:rPr>
              <a:t>10CFR50.59 screen required?</a:t>
            </a:r>
          </a:p>
          <a:p>
            <a:pPr marL="628650" lvl="1" indent="-171450">
              <a:buFontTx/>
              <a:buChar char="•"/>
            </a:pPr>
            <a:r>
              <a:rPr lang="en-US" altLang="en-US" sz="1200" baseline="0" dirty="0" smtClean="0">
                <a:latin typeface="Calibri" panose="020F0502020204030204" pitchFamily="34" charset="0"/>
              </a:rPr>
              <a:t>Who are the approvers?</a:t>
            </a:r>
            <a:endParaRPr lang="en-US" altLang="en-US" dirty="0" smtClean="0"/>
          </a:p>
          <a:p>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7</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7</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pPr marL="628650" lvl="1" indent="-171450">
              <a:buFontTx/>
              <a:buChar char="•"/>
            </a:pPr>
            <a:r>
              <a:rPr lang="en-US" sz="1200" dirty="0" smtClean="0">
                <a:latin typeface="Calibri" panose="020F0502020204030204" pitchFamily="34" charset="0"/>
              </a:rPr>
              <a:t>Shown on a drawing</a:t>
            </a:r>
            <a:r>
              <a:rPr lang="en-US" sz="1200" baseline="0" dirty="0" smtClean="0">
                <a:latin typeface="Calibri" panose="020F0502020204030204" pitchFamily="34" charset="0"/>
              </a:rPr>
              <a:t>?  </a:t>
            </a:r>
          </a:p>
          <a:p>
            <a:pPr marL="628650" lvl="1" indent="-171450">
              <a:buFontTx/>
              <a:buChar char="•"/>
            </a:pPr>
            <a:r>
              <a:rPr lang="en-US" sz="1200" baseline="0" dirty="0" smtClean="0">
                <a:latin typeface="Calibri" panose="020F0502020204030204" pitchFamily="34" charset="0"/>
              </a:rPr>
              <a:t>Is there a list?</a:t>
            </a:r>
          </a:p>
          <a:p>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8</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8</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pPr marL="628650" lvl="1" indent="-171450">
              <a:buFontTx/>
              <a:buChar char="•"/>
            </a:pPr>
            <a:r>
              <a:rPr lang="en-US" sz="1200" dirty="0" smtClean="0">
                <a:latin typeface="Calibri" panose="020F0502020204030204" pitchFamily="34" charset="0"/>
              </a:rPr>
              <a:t>Many of our components</a:t>
            </a:r>
            <a:r>
              <a:rPr lang="en-US" sz="1200" baseline="0" dirty="0" smtClean="0">
                <a:latin typeface="Calibri" panose="020F0502020204030204" pitchFamily="34" charset="0"/>
              </a:rPr>
              <a:t> were exempted from design control prior to CDA becoming an issue.  </a:t>
            </a:r>
          </a:p>
          <a:p>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27A7FD10-8BBC-4D73-AD1A-83963443F63D}" type="slidenum">
              <a:rPr lang="en-US" altLang="en-US" smtClean="0">
                <a:latin typeface="Tahoma" pitchFamily="34" charset="0"/>
              </a:rPr>
              <a:pPr/>
              <a:t>9</a:t>
            </a:fld>
            <a:endParaRPr lang="en-US" altLang="en-US" dirty="0" smtClean="0">
              <a:latin typeface="Tahoma" pitchFamily="34" charset="0"/>
            </a:endParaRPr>
          </a:p>
        </p:txBody>
      </p:sp>
      <p:sp>
        <p:nvSpPr>
          <p:cNvPr id="23555" name="Rectangle 13"/>
          <p:cNvSpPr txBox="1">
            <a:spLocks noGrp="1" noChangeArrowheads="1"/>
          </p:cNvSpPr>
          <p:nvPr/>
        </p:nvSpPr>
        <p:spPr bwMode="auto">
          <a:xfrm>
            <a:off x="3971925" y="8831263"/>
            <a:ext cx="3038475"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pPr algn="r">
              <a:spcBef>
                <a:spcPct val="20000"/>
              </a:spcBef>
            </a:pPr>
            <a:fld id="{11B99EDB-59CC-4441-BECE-71C86658F912}" type="slidenum">
              <a:rPr lang="en-US" altLang="en-US" sz="1200">
                <a:latin typeface="Tahoma" pitchFamily="34" charset="0"/>
              </a:rPr>
              <a:pPr algn="r">
                <a:spcBef>
                  <a:spcPct val="20000"/>
                </a:spcBef>
              </a:pPr>
              <a:t>9</a:t>
            </a:fld>
            <a:endParaRPr lang="en-US" altLang="en-US" sz="1200" dirty="0">
              <a:latin typeface="Tahoma" pitchFamily="34" charset="0"/>
            </a:endParaRPr>
          </a:p>
        </p:txBody>
      </p:sp>
      <p:sp>
        <p:nvSpPr>
          <p:cNvPr id="23556" name="Rectangle 2"/>
          <p:cNvSpPr>
            <a:spLocks noGrp="1" noRot="1" noChangeAspect="1" noChangeArrowheads="1" noTextEdit="1"/>
          </p:cNvSpPr>
          <p:nvPr>
            <p:ph type="sldImg"/>
          </p:nvPr>
        </p:nvSpPr>
        <p:spPr>
          <a:ln/>
        </p:spPr>
      </p:sp>
      <p:sp>
        <p:nvSpPr>
          <p:cNvPr id="235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u="sng" dirty="0" smtClean="0"/>
              <a:t>Discuss:</a:t>
            </a:r>
            <a:endParaRPr lang="en-US" altLang="en-US" dirty="0" smtClean="0"/>
          </a:p>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D76C4355-D394-45FD-ACE4-E781CE4BDF23}" type="datetimeFigureOut">
              <a:rPr lang="en-US" altLang="en-US" smtClean="0"/>
              <a:pPr>
                <a:defRPr/>
              </a:pPr>
              <a:t>6/13/2014</a:t>
            </a:fld>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B7B08F86-9882-4872-A7BC-5DE8848A6B22}" type="slidenum">
              <a:rPr lang="en-US" altLang="en-US" smtClean="0"/>
              <a:pPr>
                <a:defRPr/>
              </a:pPr>
              <a:t>‹#›</a:t>
            </a:fld>
            <a:endParaRPr lang="en-US" altLang="en-US" dirty="0"/>
          </a:p>
        </p:txBody>
      </p:sp>
    </p:spTree>
    <p:extLst>
      <p:ext uri="{BB962C8B-B14F-4D97-AF65-F5344CB8AC3E}">
        <p14:creationId xmlns:p14="http://schemas.microsoft.com/office/powerpoint/2010/main" val="353807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670C3B5-81FD-439A-B685-60106D2EFC4B}" type="datetimeFigureOut">
              <a:rPr lang="en-US" altLang="en-US" smtClean="0"/>
              <a:pPr>
                <a:defRPr/>
              </a:pPr>
              <a:t>6/13/2014</a:t>
            </a:fld>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9F9FA043-AE27-480D-B795-6735E069E030}" type="slidenum">
              <a:rPr lang="en-US" altLang="en-US" smtClean="0"/>
              <a:pPr>
                <a:defRPr/>
              </a:pPr>
              <a:t>‹#›</a:t>
            </a:fld>
            <a:endParaRPr lang="en-US" altLang="en-US" dirty="0"/>
          </a:p>
        </p:txBody>
      </p:sp>
    </p:spTree>
    <p:extLst>
      <p:ext uri="{BB962C8B-B14F-4D97-AF65-F5344CB8AC3E}">
        <p14:creationId xmlns:p14="http://schemas.microsoft.com/office/powerpoint/2010/main" val="426858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F6B25B7-42AC-45BD-B5F2-97C53B9CFE27}" type="datetimeFigureOut">
              <a:rPr lang="en-US" altLang="en-US" smtClean="0"/>
              <a:pPr>
                <a:defRPr/>
              </a:pPr>
              <a:t>6/13/2014</a:t>
            </a:fld>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A618C3C-7721-4F43-94BF-020ACAB81EE2}" type="slidenum">
              <a:rPr lang="en-US" altLang="en-US" smtClean="0"/>
              <a:pPr>
                <a:defRPr/>
              </a:pPr>
              <a:t>‹#›</a:t>
            </a:fld>
            <a:endParaRPr lang="en-US" altLang="en-US" dirty="0"/>
          </a:p>
        </p:txBody>
      </p:sp>
    </p:spTree>
    <p:extLst>
      <p:ext uri="{BB962C8B-B14F-4D97-AF65-F5344CB8AC3E}">
        <p14:creationId xmlns:p14="http://schemas.microsoft.com/office/powerpoint/2010/main" val="384738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3C4E452-2C17-4478-8131-497CA506D988}" type="datetimeFigureOut">
              <a:rPr lang="en-US" altLang="en-US" smtClean="0"/>
              <a:pPr>
                <a:defRPr/>
              </a:pPr>
              <a:t>6/13/2014</a:t>
            </a:fld>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85BDDB30-9FA9-49CD-9232-67B9E9B47F18}" type="slidenum">
              <a:rPr lang="en-US" altLang="en-US" smtClean="0"/>
              <a:pPr>
                <a:defRPr/>
              </a:pPr>
              <a:t>‹#›</a:t>
            </a:fld>
            <a:endParaRPr lang="en-US" altLang="en-US" dirty="0"/>
          </a:p>
        </p:txBody>
      </p:sp>
    </p:spTree>
    <p:extLst>
      <p:ext uri="{BB962C8B-B14F-4D97-AF65-F5344CB8AC3E}">
        <p14:creationId xmlns:p14="http://schemas.microsoft.com/office/powerpoint/2010/main" val="94058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B3B5CD99-0B55-425B-A8E3-1D717C57B1CE}" type="datetimeFigureOut">
              <a:rPr lang="en-US" altLang="en-US" smtClean="0"/>
              <a:pPr>
                <a:defRPr/>
              </a:pPr>
              <a:t>6/13/2014</a:t>
            </a:fld>
            <a:endParaRPr lang="en-US" altLang="en-US" dirty="0"/>
          </a:p>
        </p:txBody>
      </p:sp>
      <p:sp>
        <p:nvSpPr>
          <p:cNvPr id="5" name="Footer Placeholder 4"/>
          <p:cNvSpPr>
            <a:spLocks noGrp="1"/>
          </p:cNvSpPr>
          <p:nvPr>
            <p:ph type="ftr" sz="quarter" idx="11"/>
          </p:nvPr>
        </p:nvSpPr>
        <p:spPr/>
        <p:txBody>
          <a:bodyPr/>
          <a:lstStyle/>
          <a:p>
            <a:pPr>
              <a:defRPr/>
            </a:pPr>
            <a:endParaRPr lang="en-US" altLang="en-US" dirty="0"/>
          </a:p>
        </p:txBody>
      </p:sp>
      <p:sp>
        <p:nvSpPr>
          <p:cNvPr id="6" name="Slide Number Placeholder 5"/>
          <p:cNvSpPr>
            <a:spLocks noGrp="1"/>
          </p:cNvSpPr>
          <p:nvPr>
            <p:ph type="sldNum" sz="quarter" idx="12"/>
          </p:nvPr>
        </p:nvSpPr>
        <p:spPr/>
        <p:txBody>
          <a:bodyPr/>
          <a:lstStyle/>
          <a:p>
            <a:pPr>
              <a:defRPr/>
            </a:pPr>
            <a:fld id="{A78838B4-EA17-4574-8BB8-D6DBE6B9E8DE}" type="slidenum">
              <a:rPr lang="en-US" altLang="en-US" smtClean="0"/>
              <a:pPr>
                <a:defRPr/>
              </a:pPr>
              <a:t>‹#›</a:t>
            </a:fld>
            <a:endParaRPr lang="en-US" altLang="en-US" dirty="0"/>
          </a:p>
        </p:txBody>
      </p:sp>
    </p:spTree>
    <p:extLst>
      <p:ext uri="{BB962C8B-B14F-4D97-AF65-F5344CB8AC3E}">
        <p14:creationId xmlns:p14="http://schemas.microsoft.com/office/powerpoint/2010/main" val="150870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35B57BD-37AE-41E2-9D25-B74BEC35251C}" type="datetimeFigureOut">
              <a:rPr lang="en-US" altLang="en-US" smtClean="0"/>
              <a:pPr>
                <a:defRPr/>
              </a:pPr>
              <a:t>6/13/2014</a:t>
            </a:fld>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7BC3E089-B696-492B-B7FC-D32229255E4D}" type="slidenum">
              <a:rPr lang="en-US" altLang="en-US" smtClean="0"/>
              <a:pPr>
                <a:defRPr/>
              </a:pPr>
              <a:t>‹#›</a:t>
            </a:fld>
            <a:endParaRPr lang="en-US" altLang="en-US" dirty="0"/>
          </a:p>
        </p:txBody>
      </p:sp>
    </p:spTree>
    <p:extLst>
      <p:ext uri="{BB962C8B-B14F-4D97-AF65-F5344CB8AC3E}">
        <p14:creationId xmlns:p14="http://schemas.microsoft.com/office/powerpoint/2010/main" val="1791211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FF2EB23C-868E-4C0D-9376-B44CFF21FB69}" type="datetimeFigureOut">
              <a:rPr lang="en-US" altLang="en-US" smtClean="0"/>
              <a:pPr>
                <a:defRPr/>
              </a:pPr>
              <a:t>6/13/2014</a:t>
            </a:fld>
            <a:endParaRPr lang="en-US" altLang="en-US" dirty="0"/>
          </a:p>
        </p:txBody>
      </p:sp>
      <p:sp>
        <p:nvSpPr>
          <p:cNvPr id="8" name="Footer Placeholder 7"/>
          <p:cNvSpPr>
            <a:spLocks noGrp="1"/>
          </p:cNvSpPr>
          <p:nvPr>
            <p:ph type="ftr" sz="quarter" idx="11"/>
          </p:nvPr>
        </p:nvSpPr>
        <p:spPr/>
        <p:txBody>
          <a:bodyPr/>
          <a:lstStyle/>
          <a:p>
            <a:pPr>
              <a:defRPr/>
            </a:pPr>
            <a:endParaRPr lang="en-US" altLang="en-US" dirty="0"/>
          </a:p>
        </p:txBody>
      </p:sp>
      <p:sp>
        <p:nvSpPr>
          <p:cNvPr id="9" name="Slide Number Placeholder 8"/>
          <p:cNvSpPr>
            <a:spLocks noGrp="1"/>
          </p:cNvSpPr>
          <p:nvPr>
            <p:ph type="sldNum" sz="quarter" idx="12"/>
          </p:nvPr>
        </p:nvSpPr>
        <p:spPr/>
        <p:txBody>
          <a:bodyPr/>
          <a:lstStyle/>
          <a:p>
            <a:pPr>
              <a:defRPr/>
            </a:pPr>
            <a:fld id="{16ACF2EF-504B-4FE9-AC08-4F3B16D7547B}" type="slidenum">
              <a:rPr lang="en-US" altLang="en-US" smtClean="0"/>
              <a:pPr>
                <a:defRPr/>
              </a:pPr>
              <a:t>‹#›</a:t>
            </a:fld>
            <a:endParaRPr lang="en-US" altLang="en-US" dirty="0"/>
          </a:p>
        </p:txBody>
      </p:sp>
    </p:spTree>
    <p:extLst>
      <p:ext uri="{BB962C8B-B14F-4D97-AF65-F5344CB8AC3E}">
        <p14:creationId xmlns:p14="http://schemas.microsoft.com/office/powerpoint/2010/main" val="110843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E8A65506-1D33-4BC2-B69E-DD3A112B5FA7}" type="datetimeFigureOut">
              <a:rPr lang="en-US" altLang="en-US" smtClean="0"/>
              <a:pPr>
                <a:defRPr/>
              </a:pPr>
              <a:t>6/13/2014</a:t>
            </a:fld>
            <a:endParaRPr lang="en-US" altLang="en-US" dirty="0"/>
          </a:p>
        </p:txBody>
      </p:sp>
      <p:sp>
        <p:nvSpPr>
          <p:cNvPr id="4" name="Footer Placeholder 3"/>
          <p:cNvSpPr>
            <a:spLocks noGrp="1"/>
          </p:cNvSpPr>
          <p:nvPr>
            <p:ph type="ftr" sz="quarter" idx="11"/>
          </p:nvPr>
        </p:nvSpPr>
        <p:spPr/>
        <p:txBody>
          <a:bodyPr/>
          <a:lstStyle/>
          <a:p>
            <a:pPr>
              <a:defRPr/>
            </a:pPr>
            <a:endParaRPr lang="en-US" altLang="en-US" dirty="0"/>
          </a:p>
        </p:txBody>
      </p:sp>
      <p:sp>
        <p:nvSpPr>
          <p:cNvPr id="5" name="Slide Number Placeholder 4"/>
          <p:cNvSpPr>
            <a:spLocks noGrp="1"/>
          </p:cNvSpPr>
          <p:nvPr>
            <p:ph type="sldNum" sz="quarter" idx="12"/>
          </p:nvPr>
        </p:nvSpPr>
        <p:spPr/>
        <p:txBody>
          <a:bodyPr/>
          <a:lstStyle/>
          <a:p>
            <a:pPr>
              <a:defRPr/>
            </a:pPr>
            <a:fld id="{42F8D663-3FB6-4DE9-BB82-CEC5E012AF0B}" type="slidenum">
              <a:rPr lang="en-US" altLang="en-US" smtClean="0"/>
              <a:pPr>
                <a:defRPr/>
              </a:pPr>
              <a:t>‹#›</a:t>
            </a:fld>
            <a:endParaRPr lang="en-US" altLang="en-US" dirty="0"/>
          </a:p>
        </p:txBody>
      </p:sp>
    </p:spTree>
    <p:extLst>
      <p:ext uri="{BB962C8B-B14F-4D97-AF65-F5344CB8AC3E}">
        <p14:creationId xmlns:p14="http://schemas.microsoft.com/office/powerpoint/2010/main" val="1411090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62FE7F9-15FB-4B95-98CA-F1DABC271CEA}" type="datetimeFigureOut">
              <a:rPr lang="en-US" altLang="en-US" smtClean="0"/>
              <a:pPr>
                <a:defRPr/>
              </a:pPr>
              <a:t>6/13/2014</a:t>
            </a:fld>
            <a:endParaRPr lang="en-US" altLang="en-US" dirty="0"/>
          </a:p>
        </p:txBody>
      </p:sp>
      <p:sp>
        <p:nvSpPr>
          <p:cNvPr id="3" name="Footer Placeholder 2"/>
          <p:cNvSpPr>
            <a:spLocks noGrp="1"/>
          </p:cNvSpPr>
          <p:nvPr>
            <p:ph type="ftr" sz="quarter" idx="11"/>
          </p:nvPr>
        </p:nvSpPr>
        <p:spPr/>
        <p:txBody>
          <a:bodyPr/>
          <a:lstStyle/>
          <a:p>
            <a:pPr>
              <a:defRPr/>
            </a:pPr>
            <a:endParaRPr lang="en-US" altLang="en-US" dirty="0"/>
          </a:p>
        </p:txBody>
      </p:sp>
      <p:sp>
        <p:nvSpPr>
          <p:cNvPr id="4" name="Slide Number Placeholder 3"/>
          <p:cNvSpPr>
            <a:spLocks noGrp="1"/>
          </p:cNvSpPr>
          <p:nvPr>
            <p:ph type="sldNum" sz="quarter" idx="12"/>
          </p:nvPr>
        </p:nvSpPr>
        <p:spPr/>
        <p:txBody>
          <a:bodyPr/>
          <a:lstStyle/>
          <a:p>
            <a:pPr>
              <a:defRPr/>
            </a:pPr>
            <a:fld id="{0DF9F6A1-FCE0-4D91-9B84-F5667AF5191A}" type="slidenum">
              <a:rPr lang="en-US" altLang="en-US" smtClean="0"/>
              <a:pPr>
                <a:defRPr/>
              </a:pPr>
              <a:t>‹#›</a:t>
            </a:fld>
            <a:endParaRPr lang="en-US" altLang="en-US" dirty="0"/>
          </a:p>
        </p:txBody>
      </p:sp>
    </p:spTree>
    <p:extLst>
      <p:ext uri="{BB962C8B-B14F-4D97-AF65-F5344CB8AC3E}">
        <p14:creationId xmlns:p14="http://schemas.microsoft.com/office/powerpoint/2010/main" val="4040203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72B1E09-C0AC-42AF-853A-FAE8F429A1BA}" type="datetimeFigureOut">
              <a:rPr lang="en-US" altLang="en-US" smtClean="0"/>
              <a:pPr>
                <a:defRPr/>
              </a:pPr>
              <a:t>6/13/2014</a:t>
            </a:fld>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86EC2D95-8C19-4758-97D1-CF6302D0E752}" type="slidenum">
              <a:rPr lang="en-US" altLang="en-US" smtClean="0"/>
              <a:pPr>
                <a:defRPr/>
              </a:pPr>
              <a:t>‹#›</a:t>
            </a:fld>
            <a:endParaRPr lang="en-US" altLang="en-US" dirty="0"/>
          </a:p>
        </p:txBody>
      </p:sp>
    </p:spTree>
    <p:extLst>
      <p:ext uri="{BB962C8B-B14F-4D97-AF65-F5344CB8AC3E}">
        <p14:creationId xmlns:p14="http://schemas.microsoft.com/office/powerpoint/2010/main" val="18687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D4ABD394-8085-42F6-9FD8-B49558506016}" type="datetimeFigureOut">
              <a:rPr lang="en-US" altLang="en-US" smtClean="0"/>
              <a:pPr>
                <a:defRPr/>
              </a:pPr>
              <a:t>6/13/2014</a:t>
            </a:fld>
            <a:endParaRPr lang="en-US" altLang="en-US" dirty="0"/>
          </a:p>
        </p:txBody>
      </p:sp>
      <p:sp>
        <p:nvSpPr>
          <p:cNvPr id="6" name="Footer Placeholder 5"/>
          <p:cNvSpPr>
            <a:spLocks noGrp="1"/>
          </p:cNvSpPr>
          <p:nvPr>
            <p:ph type="ftr" sz="quarter" idx="11"/>
          </p:nvPr>
        </p:nvSpPr>
        <p:spPr/>
        <p:txBody>
          <a:bodyPr/>
          <a:lstStyle/>
          <a:p>
            <a:pPr>
              <a:defRPr/>
            </a:pPr>
            <a:endParaRPr lang="en-US" altLang="en-US" dirty="0"/>
          </a:p>
        </p:txBody>
      </p:sp>
      <p:sp>
        <p:nvSpPr>
          <p:cNvPr id="7" name="Slide Number Placeholder 6"/>
          <p:cNvSpPr>
            <a:spLocks noGrp="1"/>
          </p:cNvSpPr>
          <p:nvPr>
            <p:ph type="sldNum" sz="quarter" idx="12"/>
          </p:nvPr>
        </p:nvSpPr>
        <p:spPr/>
        <p:txBody>
          <a:bodyPr/>
          <a:lstStyle/>
          <a:p>
            <a:pPr>
              <a:defRPr/>
            </a:pPr>
            <a:fld id="{1FC41AD5-EB22-4BFB-8859-43403FB2BDA0}" type="slidenum">
              <a:rPr lang="en-US" altLang="en-US" smtClean="0"/>
              <a:pPr>
                <a:defRPr/>
              </a:pPr>
              <a:t>‹#›</a:t>
            </a:fld>
            <a:endParaRPr lang="en-US" altLang="en-US" dirty="0"/>
          </a:p>
        </p:txBody>
      </p:sp>
    </p:spTree>
    <p:extLst>
      <p:ext uri="{BB962C8B-B14F-4D97-AF65-F5344CB8AC3E}">
        <p14:creationId xmlns:p14="http://schemas.microsoft.com/office/powerpoint/2010/main" val="207868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612DB35-64B7-4459-814D-77B7005538F2}" type="datetimeFigureOut">
              <a:rPr lang="en-US" altLang="en-US" smtClean="0"/>
              <a:pPr>
                <a:defRPr/>
              </a:pPr>
              <a:t>6/13/2014</a:t>
            </a:fld>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8CFB1A7-167E-47A3-9337-15E7E32CD311}" type="slidenum">
              <a:rPr lang="en-US" altLang="en-US" smtClean="0"/>
              <a:pPr>
                <a:defRPr/>
              </a:pPr>
              <a:t>‹#›</a:t>
            </a:fld>
            <a:endParaRPr lang="en-US" altLang="en-US" dirty="0"/>
          </a:p>
        </p:txBody>
      </p:sp>
    </p:spTree>
    <p:extLst>
      <p:ext uri="{BB962C8B-B14F-4D97-AF65-F5344CB8AC3E}">
        <p14:creationId xmlns:p14="http://schemas.microsoft.com/office/powerpoint/2010/main" val="4030152839"/>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1</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84120644"/>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3097" r:id="rId6" imgW="2404872" imgH="2331720" progId="CorelDraw.Graphic.12">
                  <p:embed/>
                </p:oleObj>
              </mc:Choice>
              <mc:Fallback>
                <p:oleObj r:id="rId6" imgW="2404872" imgH="2331720" progId="CorelDraw.Graphic.12">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554545"/>
          </a:xfrm>
          <a:prstGeom prst="rect">
            <a:avLst/>
          </a:prstGeom>
        </p:spPr>
        <p:txBody>
          <a:bodyPr wrap="square">
            <a:spAutoFit/>
          </a:bodyPr>
          <a:lstStyle/>
          <a:p>
            <a:r>
              <a:rPr lang="en-US" sz="3200" b="1" dirty="0" smtClean="0">
                <a:latin typeface="Calibri" panose="020F0502020204030204" pitchFamily="34" charset="0"/>
              </a:rPr>
              <a:t>DESIRED OUTCOME:</a:t>
            </a:r>
            <a:br>
              <a:rPr lang="en-US" sz="3200" b="1" dirty="0" smtClean="0">
                <a:latin typeface="Calibri" panose="020F0502020204030204" pitchFamily="34" charset="0"/>
              </a:rPr>
            </a:br>
            <a:r>
              <a:rPr lang="en-US" sz="3200" b="1" dirty="0" smtClean="0">
                <a:latin typeface="Calibri" panose="020F0502020204030204" pitchFamily="34" charset="0"/>
              </a:rPr>
              <a:t>This session is an opportunity to benchmark programs for the identification and control of permanent SSCs which are outside of Design Control programs/processes.</a:t>
            </a:r>
            <a:endParaRPr lang="en-US" sz="3200" b="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10</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8627893"/>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63490"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3046988"/>
          </a:xfrm>
          <a:prstGeom prst="rect">
            <a:avLst/>
          </a:prstGeom>
        </p:spPr>
        <p:txBody>
          <a:bodyPr wrap="square">
            <a:spAutoFit/>
          </a:bodyPr>
          <a:lstStyle/>
          <a:p>
            <a:pPr algn="ctr"/>
            <a:r>
              <a:rPr lang="en-US" sz="3200" b="1" dirty="0" smtClean="0">
                <a:latin typeface="Calibri" panose="020F0502020204030204" pitchFamily="34" charset="0"/>
              </a:rPr>
              <a:t>Good ideas</a:t>
            </a:r>
            <a:endParaRPr lang="en-US" sz="3200" b="1" dirty="0" smtClean="0">
              <a:latin typeface="Calibri" panose="020F0502020204030204" pitchFamily="34" charset="0"/>
            </a:endParaRPr>
          </a:p>
          <a:p>
            <a:pPr algn="ctr"/>
            <a:r>
              <a:rPr lang="en-US" sz="3200" dirty="0">
                <a:latin typeface="Calibri" panose="020F0502020204030204" pitchFamily="34" charset="0"/>
              </a:rPr>
              <a:t/>
            </a:r>
            <a:br>
              <a:rPr lang="en-US" sz="3200" dirty="0">
                <a:latin typeface="Calibri" panose="020F0502020204030204" pitchFamily="34" charset="0"/>
              </a:rPr>
            </a:br>
            <a:r>
              <a:rPr lang="en-US" sz="3200" dirty="0" smtClean="0">
                <a:latin typeface="Calibri" panose="020F0502020204030204" pitchFamily="34" charset="0"/>
              </a:rPr>
              <a:t>What can we take back home?</a:t>
            </a:r>
          </a:p>
          <a:p>
            <a:pPr algn="ctr"/>
            <a:endParaRPr lang="en-US" sz="3200" dirty="0" smtClean="0">
              <a:latin typeface="Calibri" panose="020F0502020204030204" pitchFamily="34" charset="0"/>
            </a:endParaRPr>
          </a:p>
          <a:p>
            <a:pPr algn="ctr"/>
            <a:r>
              <a:rPr lang="en-US" sz="3200" dirty="0" smtClean="0">
                <a:latin typeface="Calibri" panose="020F0502020204030204" pitchFamily="34" charset="0"/>
              </a:rPr>
              <a:t>Will you suggest any changes to your process based on what you have heard today?</a:t>
            </a:r>
            <a:endParaRPr lang="en-US" sz="3200" dirty="0">
              <a:latin typeface="Calibri" panose="020F0502020204030204" pitchFamily="34" charset="0"/>
            </a:endParaRPr>
          </a:p>
        </p:txBody>
      </p:sp>
    </p:spTree>
    <p:extLst>
      <p:ext uri="{BB962C8B-B14F-4D97-AF65-F5344CB8AC3E}">
        <p14:creationId xmlns:p14="http://schemas.microsoft.com/office/powerpoint/2010/main" val="3809480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2</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21051331"/>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55310"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554545"/>
          </a:xfrm>
          <a:prstGeom prst="rect">
            <a:avLst/>
          </a:prstGeom>
        </p:spPr>
        <p:txBody>
          <a:bodyPr wrap="square">
            <a:spAutoFit/>
          </a:bodyPr>
          <a:lstStyle/>
          <a:p>
            <a:r>
              <a:rPr lang="en-US" sz="3200" b="1" dirty="0" smtClean="0">
                <a:latin typeface="Calibri" panose="020F0502020204030204" pitchFamily="34" charset="0"/>
              </a:rPr>
              <a:t>DEFINITIONS:</a:t>
            </a:r>
            <a:br>
              <a:rPr lang="en-US" sz="3200" b="1" dirty="0" smtClean="0">
                <a:latin typeface="Calibri" panose="020F0502020204030204" pitchFamily="34" charset="0"/>
              </a:rPr>
            </a:br>
            <a:r>
              <a:rPr lang="en-US" sz="3200" b="1" dirty="0" smtClean="0">
                <a:latin typeface="Calibri" panose="020F0502020204030204" pitchFamily="34" charset="0"/>
              </a:rPr>
              <a:t>Configuration Control SSCs: </a:t>
            </a:r>
            <a:r>
              <a:rPr lang="en-US" sz="3200" dirty="0">
                <a:latin typeface="Calibri" panose="020F0502020204030204" pitchFamily="34" charset="0"/>
              </a:rPr>
              <a:t>SSCs that are part of the current plant configuration but which are not described or referred to in the text of the UFSAR</a:t>
            </a:r>
          </a:p>
        </p:txBody>
      </p:sp>
    </p:spTree>
    <p:extLst>
      <p:ext uri="{BB962C8B-B14F-4D97-AF65-F5344CB8AC3E}">
        <p14:creationId xmlns:p14="http://schemas.microsoft.com/office/powerpoint/2010/main" val="417834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3</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69530264"/>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56333"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062103"/>
          </a:xfrm>
          <a:prstGeom prst="rect">
            <a:avLst/>
          </a:prstGeom>
        </p:spPr>
        <p:txBody>
          <a:bodyPr wrap="square">
            <a:spAutoFit/>
          </a:bodyPr>
          <a:lstStyle/>
          <a:p>
            <a:r>
              <a:rPr lang="en-US" sz="3200" b="1" dirty="0" smtClean="0">
                <a:latin typeface="Calibri" panose="020F0502020204030204" pitchFamily="34" charset="0"/>
              </a:rPr>
              <a:t>DEFINITIONS:</a:t>
            </a:r>
            <a:br>
              <a:rPr lang="en-US" sz="3200" b="1" dirty="0" smtClean="0">
                <a:latin typeface="Calibri" panose="020F0502020204030204" pitchFamily="34" charset="0"/>
              </a:rPr>
            </a:br>
            <a:r>
              <a:rPr lang="en-US" sz="3200" b="1" dirty="0" smtClean="0">
                <a:latin typeface="Calibri" panose="020F0502020204030204" pitchFamily="34" charset="0"/>
              </a:rPr>
              <a:t>Exempt SSCs: </a:t>
            </a:r>
            <a:r>
              <a:rPr lang="en-US" sz="3200" dirty="0">
                <a:latin typeface="Calibri" panose="020F0502020204030204" pitchFamily="34" charset="0"/>
              </a:rPr>
              <a:t>SSCs or portions thereof, which have been </a:t>
            </a:r>
            <a:r>
              <a:rPr lang="en-US" sz="3200" dirty="0" smtClean="0">
                <a:latin typeface="Calibri" panose="020F0502020204030204" pitchFamily="34" charset="0"/>
              </a:rPr>
              <a:t>excluded </a:t>
            </a:r>
            <a:r>
              <a:rPr lang="en-US" sz="3200" dirty="0">
                <a:latin typeface="Calibri" panose="020F0502020204030204" pitchFamily="34" charset="0"/>
              </a:rPr>
              <a:t>from </a:t>
            </a:r>
            <a:r>
              <a:rPr lang="en-US" sz="3200" dirty="0" smtClean="0">
                <a:latin typeface="Calibri" panose="020F0502020204030204" pitchFamily="34" charset="0"/>
              </a:rPr>
              <a:t>Configuration Management </a:t>
            </a:r>
            <a:r>
              <a:rPr lang="en-US" sz="3200" dirty="0">
                <a:latin typeface="Calibri" panose="020F0502020204030204" pitchFamily="34" charset="0"/>
              </a:rPr>
              <a:t>entirely. </a:t>
            </a:r>
          </a:p>
        </p:txBody>
      </p:sp>
    </p:spTree>
    <p:extLst>
      <p:ext uri="{BB962C8B-B14F-4D97-AF65-F5344CB8AC3E}">
        <p14:creationId xmlns:p14="http://schemas.microsoft.com/office/powerpoint/2010/main" val="3147263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4</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61334383"/>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57357"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062103"/>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b="1" dirty="0" smtClean="0">
                <a:latin typeface="Calibri" panose="020F0502020204030204" pitchFamily="34" charset="0"/>
              </a:rPr>
              <a:t/>
            </a:r>
            <a:br>
              <a:rPr lang="en-US" sz="3200" b="1" dirty="0" smtClean="0">
                <a:latin typeface="Calibri" panose="020F0502020204030204" pitchFamily="34" charset="0"/>
              </a:rPr>
            </a:br>
            <a:r>
              <a:rPr lang="en-US" sz="3200" dirty="0">
                <a:latin typeface="Calibri" panose="020F0502020204030204" pitchFamily="34" charset="0"/>
              </a:rPr>
              <a:t>How many classifications does your station have for components out of design control</a:t>
            </a:r>
            <a:r>
              <a:rPr lang="en-US" sz="3200" dirty="0" smtClean="0">
                <a:latin typeface="Calibri" panose="020F0502020204030204" pitchFamily="34" charset="0"/>
              </a:rPr>
              <a:t>?</a:t>
            </a:r>
            <a:r>
              <a:rPr lang="en-US" sz="3200" b="1" dirty="0" smtClean="0">
                <a:latin typeface="Calibri" panose="020F0502020204030204" pitchFamily="34" charset="0"/>
              </a:rPr>
              <a:t> </a:t>
            </a:r>
            <a:endParaRPr lang="en-US" sz="3200" b="1" dirty="0">
              <a:latin typeface="Calibri" panose="020F0502020204030204" pitchFamily="34" charset="0"/>
            </a:endParaRPr>
          </a:p>
        </p:txBody>
      </p:sp>
    </p:spTree>
    <p:extLst>
      <p:ext uri="{BB962C8B-B14F-4D97-AF65-F5344CB8AC3E}">
        <p14:creationId xmlns:p14="http://schemas.microsoft.com/office/powerpoint/2010/main" val="684726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5</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17619592"/>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58378"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3046988"/>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b="1" dirty="0" smtClean="0">
                <a:latin typeface="Calibri" panose="020F0502020204030204" pitchFamily="34" charset="0"/>
              </a:rPr>
              <a:t/>
            </a:r>
            <a:br>
              <a:rPr lang="en-US" sz="3200" b="1" dirty="0" smtClean="0">
                <a:latin typeface="Calibri" panose="020F0502020204030204" pitchFamily="34" charset="0"/>
              </a:rPr>
            </a:br>
            <a:r>
              <a:rPr lang="en-US" sz="3200" dirty="0" smtClean="0">
                <a:latin typeface="Calibri" panose="020F0502020204030204" pitchFamily="34" charset="0"/>
              </a:rPr>
              <a:t>How are </a:t>
            </a:r>
            <a:r>
              <a:rPr lang="en-US" sz="3200" dirty="0" smtClean="0">
                <a:latin typeface="Calibri" panose="020F0502020204030204" pitchFamily="34" charset="0"/>
              </a:rPr>
              <a:t>new SSCs identified to be removed from design control?</a:t>
            </a:r>
            <a:r>
              <a:rPr lang="en-US" sz="3200" b="1" dirty="0" smtClean="0">
                <a:latin typeface="Calibri" panose="020F0502020204030204" pitchFamily="34" charset="0"/>
              </a:rPr>
              <a:t> </a:t>
            </a:r>
          </a:p>
          <a:p>
            <a:pPr algn="ctr"/>
            <a:r>
              <a:rPr lang="en-US" sz="3200" dirty="0" smtClean="0">
                <a:latin typeface="Calibri" panose="020F0502020204030204" pitchFamily="34" charset="0"/>
              </a:rPr>
              <a:t>What is your approval process to remove </a:t>
            </a:r>
            <a:r>
              <a:rPr lang="en-US" sz="3200" dirty="0" smtClean="0">
                <a:latin typeface="Calibri" panose="020F0502020204030204" pitchFamily="34" charset="0"/>
              </a:rPr>
              <a:t>SSCs from design control?</a:t>
            </a:r>
            <a:r>
              <a:rPr lang="en-US" sz="3200" dirty="0" smtClean="0">
                <a:latin typeface="Calibri" panose="020F0502020204030204" pitchFamily="34" charset="0"/>
              </a:rPr>
              <a:t> </a:t>
            </a:r>
            <a:endParaRPr lang="en-US" sz="3200" dirty="0">
              <a:latin typeface="Calibri" panose="020F0502020204030204" pitchFamily="34" charset="0"/>
            </a:endParaRPr>
          </a:p>
        </p:txBody>
      </p:sp>
    </p:spTree>
    <p:extLst>
      <p:ext uri="{BB962C8B-B14F-4D97-AF65-F5344CB8AC3E}">
        <p14:creationId xmlns:p14="http://schemas.microsoft.com/office/powerpoint/2010/main" val="3612829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6</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54451407"/>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59398"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062103"/>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dirty="0">
                <a:latin typeface="Calibri" panose="020F0502020204030204" pitchFamily="34" charset="0"/>
              </a:rPr>
              <a:t/>
            </a:r>
            <a:br>
              <a:rPr lang="en-US" sz="3200" dirty="0">
                <a:latin typeface="Calibri" panose="020F0502020204030204" pitchFamily="34" charset="0"/>
              </a:rPr>
            </a:br>
            <a:r>
              <a:rPr lang="en-US" sz="3200" dirty="0">
                <a:latin typeface="Calibri" panose="020F0502020204030204" pitchFamily="34" charset="0"/>
              </a:rPr>
              <a:t>What level of engineering support is required for changes to the component</a:t>
            </a:r>
            <a:r>
              <a:rPr lang="en-US" sz="3200" dirty="0" smtClean="0">
                <a:latin typeface="Calibri" panose="020F0502020204030204" pitchFamily="34" charset="0"/>
              </a:rPr>
              <a:t>?</a:t>
            </a:r>
            <a:r>
              <a:rPr lang="en-US" sz="3200" dirty="0" smtClean="0">
                <a:latin typeface="Calibri" panose="020F0502020204030204" pitchFamily="34" charset="0"/>
              </a:rPr>
              <a:t> </a:t>
            </a:r>
            <a:endParaRPr lang="en-US" sz="3200" dirty="0">
              <a:latin typeface="Calibri" panose="020F0502020204030204" pitchFamily="34" charset="0"/>
            </a:endParaRPr>
          </a:p>
        </p:txBody>
      </p:sp>
    </p:spTree>
    <p:extLst>
      <p:ext uri="{BB962C8B-B14F-4D97-AF65-F5344CB8AC3E}">
        <p14:creationId xmlns:p14="http://schemas.microsoft.com/office/powerpoint/2010/main" val="2741211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7</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8724297"/>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60421"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554545"/>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dirty="0">
                <a:latin typeface="Calibri" panose="020F0502020204030204" pitchFamily="34" charset="0"/>
              </a:rPr>
              <a:t/>
            </a:r>
            <a:br>
              <a:rPr lang="en-US" sz="3200" dirty="0">
                <a:latin typeface="Calibri" panose="020F0502020204030204" pitchFamily="34" charset="0"/>
              </a:rPr>
            </a:br>
            <a:r>
              <a:rPr lang="en-US" sz="3200" dirty="0" smtClean="0">
                <a:latin typeface="Calibri" panose="020F0502020204030204" pitchFamily="34" charset="0"/>
              </a:rPr>
              <a:t>How is the separation line between SSCs in design control and those outside design control communicated?</a:t>
            </a:r>
            <a:r>
              <a:rPr lang="en-US" sz="3200" dirty="0" smtClean="0">
                <a:latin typeface="Calibri" panose="020F0502020204030204" pitchFamily="34" charset="0"/>
              </a:rPr>
              <a:t> </a:t>
            </a:r>
            <a:endParaRPr lang="en-US" sz="3200" dirty="0">
              <a:latin typeface="Calibri" panose="020F0502020204030204" pitchFamily="34" charset="0"/>
            </a:endParaRPr>
          </a:p>
        </p:txBody>
      </p:sp>
    </p:spTree>
    <p:extLst>
      <p:ext uri="{BB962C8B-B14F-4D97-AF65-F5344CB8AC3E}">
        <p14:creationId xmlns:p14="http://schemas.microsoft.com/office/powerpoint/2010/main" val="1999696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8</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27733570"/>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61444"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3046988"/>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dirty="0">
                <a:latin typeface="Calibri" panose="020F0502020204030204" pitchFamily="34" charset="0"/>
              </a:rPr>
              <a:t/>
            </a:r>
            <a:br>
              <a:rPr lang="en-US" sz="3200" dirty="0">
                <a:latin typeface="Calibri" panose="020F0502020204030204" pitchFamily="34" charset="0"/>
              </a:rPr>
            </a:br>
            <a:r>
              <a:rPr lang="en-US" sz="3200" dirty="0" smtClean="0">
                <a:latin typeface="Calibri" panose="020F0502020204030204" pitchFamily="34" charset="0"/>
              </a:rPr>
              <a:t>Are any of these SSCs outside design control classified as Critical Digital Assets (CDA) or could they (or their documentation) be used to create Safeguards Information (SGI)?</a:t>
            </a:r>
            <a:r>
              <a:rPr lang="en-US" sz="3200" dirty="0" smtClean="0">
                <a:latin typeface="Calibri" panose="020F0502020204030204" pitchFamily="34" charset="0"/>
              </a:rPr>
              <a:t> </a:t>
            </a:r>
            <a:endParaRPr lang="en-US" sz="3200" dirty="0">
              <a:latin typeface="Calibri" panose="020F0502020204030204" pitchFamily="34" charset="0"/>
            </a:endParaRPr>
          </a:p>
        </p:txBody>
      </p:sp>
    </p:spTree>
    <p:extLst>
      <p:ext uri="{BB962C8B-B14F-4D97-AF65-F5344CB8AC3E}">
        <p14:creationId xmlns:p14="http://schemas.microsoft.com/office/powerpoint/2010/main" val="823832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3058964"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9" name="Rectangle 1245"/>
          <p:cNvSpPr>
            <a:spLocks noGrp="1" noChangeArrowheads="1"/>
          </p:cNvSpPr>
          <p:nvPr>
            <p:ph type="ftr" sz="quarter" idx="11"/>
          </p:nvPr>
        </p:nvSpPr>
        <p:spPr/>
        <p:txBody>
          <a:bodyPr/>
          <a:lstStyle/>
          <a:p>
            <a:endParaRPr lang="en-US" dirty="0"/>
          </a:p>
        </p:txBody>
      </p:sp>
      <p:sp>
        <p:nvSpPr>
          <p:cNvPr id="2050" name="Rectangle 2"/>
          <p:cNvSpPr>
            <a:spLocks noGrp="1" noChangeArrowheads="1"/>
          </p:cNvSpPr>
          <p:nvPr>
            <p:ph type="ctrTitle" idx="4294967295"/>
          </p:nvPr>
        </p:nvSpPr>
        <p:spPr>
          <a:xfrm>
            <a:off x="762000" y="771525"/>
            <a:ext cx="7848600" cy="1219200"/>
          </a:xfrm>
        </p:spPr>
        <p:txBody>
          <a:bodyPr>
            <a:no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Identification/control of permanent SSCs which are outside of Design Control</a:t>
            </a:r>
            <a:endParaRPr lang="en-US" sz="3200" b="1" dirty="0">
              <a:solidFill>
                <a:schemeClr val="accent6">
                  <a:lumMod val="75000"/>
                </a:schemeClr>
              </a:solidFill>
              <a:effectLst>
                <a:outerShdw blurRad="38100" dist="38100" dir="2700000" algn="tl">
                  <a:srgbClr val="000000">
                    <a:alpha val="43137"/>
                  </a:srgbClr>
                </a:outerShdw>
              </a:effectLst>
            </a:endParaRPr>
          </a:p>
        </p:txBody>
      </p:sp>
      <p:sp>
        <p:nvSpPr>
          <p:cNvPr id="10" name="Rectangle 1246"/>
          <p:cNvSpPr>
            <a:spLocks noGrp="1" noChangeArrowheads="1"/>
          </p:cNvSpPr>
          <p:nvPr>
            <p:ph type="sldNum" sz="quarter" idx="12"/>
          </p:nvPr>
        </p:nvSpPr>
        <p:spPr/>
        <p:txBody>
          <a:bodyPr/>
          <a:lstStyle/>
          <a:p>
            <a:fld id="{ED86E9DC-9DA4-444B-BFA6-0046CF85DB83}" type="slidenum">
              <a:rPr lang="en-US" smtClean="0"/>
              <a:pPr/>
              <a:t>9</a:t>
            </a:fld>
            <a:endParaRPr lang="en-US" dirty="0"/>
          </a:p>
        </p:txBody>
      </p:sp>
      <p:pic>
        <p:nvPicPr>
          <p:cNvPr id="3082"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0"/>
            <a:ext cx="144780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pic>
      <p:sp>
        <p:nvSpPr>
          <p:cNvPr id="4"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50451045"/>
              </p:ext>
            </p:extLst>
          </p:nvPr>
        </p:nvGraphicFramePr>
        <p:xfrm>
          <a:off x="152400" y="6019800"/>
          <a:ext cx="771525" cy="733425"/>
        </p:xfrm>
        <a:graphic>
          <a:graphicData uri="http://schemas.openxmlformats.org/presentationml/2006/ole">
            <mc:AlternateContent xmlns:mc="http://schemas.openxmlformats.org/markup-compatibility/2006">
              <mc:Choice xmlns:v="urn:schemas-microsoft-com:vml" Requires="v">
                <p:oleObj spid="_x0000_s62467" r:id="rId6" imgW="2404872" imgH="2331720" progId="CorelDraw.Graphic.12">
                  <p:embed/>
                </p:oleObj>
              </mc:Choice>
              <mc:Fallback>
                <p:oleObj r:id="rId6" imgW="2404872" imgH="2331720" progId="CorelDraw.Graphic.12">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6019800"/>
                        <a:ext cx="771525" cy="733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609600" y="2057400"/>
            <a:ext cx="7810500" cy="2062103"/>
          </a:xfrm>
          <a:prstGeom prst="rect">
            <a:avLst/>
          </a:prstGeom>
        </p:spPr>
        <p:txBody>
          <a:bodyPr wrap="square">
            <a:spAutoFit/>
          </a:bodyPr>
          <a:lstStyle/>
          <a:p>
            <a:pPr algn="ctr"/>
            <a:r>
              <a:rPr lang="en-US" sz="3200" b="1" dirty="0" smtClean="0">
                <a:latin typeface="Calibri" panose="020F0502020204030204" pitchFamily="34" charset="0"/>
              </a:rPr>
              <a:t>How do you do it?</a:t>
            </a:r>
          </a:p>
          <a:p>
            <a:pPr algn="ctr"/>
            <a:r>
              <a:rPr lang="en-US" sz="3200" dirty="0">
                <a:latin typeface="Calibri" panose="020F0502020204030204" pitchFamily="34" charset="0"/>
              </a:rPr>
              <a:t/>
            </a:r>
            <a:br>
              <a:rPr lang="en-US" sz="3200" dirty="0">
                <a:latin typeface="Calibri" panose="020F0502020204030204" pitchFamily="34" charset="0"/>
              </a:rPr>
            </a:br>
            <a:r>
              <a:rPr lang="en-US" sz="3200" dirty="0" smtClean="0">
                <a:latin typeface="Calibri" panose="020F0502020204030204" pitchFamily="34" charset="0"/>
              </a:rPr>
              <a:t>How is work controlled on these components and who works on them?</a:t>
            </a:r>
            <a:endParaRPr lang="en-US" sz="3200" dirty="0">
              <a:latin typeface="Calibri" panose="020F0502020204030204" pitchFamily="34" charset="0"/>
            </a:endParaRPr>
          </a:p>
        </p:txBody>
      </p:sp>
    </p:spTree>
    <p:extLst>
      <p:ext uri="{BB962C8B-B14F-4D97-AF65-F5344CB8AC3E}">
        <p14:creationId xmlns:p14="http://schemas.microsoft.com/office/powerpoint/2010/main" val="2202784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11448</TotalTime>
  <Words>445</Words>
  <Application>Microsoft Office PowerPoint</Application>
  <PresentationFormat>On-screen Show (4:3)</PresentationFormat>
  <Paragraphs>93</Paragraphs>
  <Slides>10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CorelDraw.Graphic.12</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lpstr>Identification/control of permanent SSCs which are outside of Design Control</vt:lpstr>
    </vt:vector>
  </TitlesOfParts>
  <Company>NIS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Plan Template (Enter the Title of Your Lesson Here)</dc:title>
  <dc:creator>[Your Name]</dc:creator>
  <cp:lastModifiedBy>Kelly2</cp:lastModifiedBy>
  <cp:revision>1242</cp:revision>
  <dcterms:created xsi:type="dcterms:W3CDTF">2001-01-04T20:04:41Z</dcterms:created>
  <dcterms:modified xsi:type="dcterms:W3CDTF">2014-06-13T13:53:50Z</dcterms:modified>
</cp:coreProperties>
</file>