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2" r:id="rId2"/>
    <p:sldMasterId id="2147483675" r:id="rId3"/>
    <p:sldMasterId id="2147483665" r:id="rId4"/>
    <p:sldMasterId id="2147483659" r:id="rId5"/>
  </p:sldMasterIdLst>
  <p:notesMasterIdLst>
    <p:notesMasterId r:id="rId14"/>
  </p:notesMasterIdLst>
  <p:handoutMasterIdLst>
    <p:handoutMasterId r:id="rId15"/>
  </p:handoutMasterIdLst>
  <p:sldIdLst>
    <p:sldId id="266" r:id="rId6"/>
    <p:sldId id="267" r:id="rId7"/>
    <p:sldId id="273" r:id="rId8"/>
    <p:sldId id="274" r:id="rId9"/>
    <p:sldId id="268" r:id="rId10"/>
    <p:sldId id="275" r:id="rId11"/>
    <p:sldId id="276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84"/>
    <a:srgbClr val="F5BC1D"/>
    <a:srgbClr val="253A1D"/>
    <a:srgbClr val="63B3C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18" d="100"/>
          <a:sy n="118" d="100"/>
        </p:scale>
        <p:origin x="-72" y="792"/>
      </p:cViewPr>
      <p:guideLst>
        <p:guide orient="horz" pos="2381"/>
        <p:guide pos="3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DACD-E404-DA4C-94AC-A9E9CF170D92}" type="datetimeFigureOut">
              <a:rPr lang="en-US" smtClean="0"/>
              <a:t>6/15/2014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9F553-EA80-674D-BA82-77FDAFE1A6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6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C62EB-3BD7-1E48-9C4E-297323751B71}" type="datetimeFigureOut">
              <a:rPr lang="en-US" smtClean="0"/>
              <a:t>6/15/2014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5D8FA-A051-4340-8B86-9D798C48D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16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8938"/>
            <a:ext cx="7086600" cy="5012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0230"/>
            <a:ext cx="7086600" cy="205857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000" b="1">
                <a:solidFill>
                  <a:srgbClr val="F5BC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9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66" y="1909687"/>
            <a:ext cx="8708091" cy="17270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67" y="890623"/>
            <a:ext cx="7661533" cy="1019065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500" b="1">
                <a:solidFill>
                  <a:srgbClr val="F5BC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2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63B3CF"/>
                </a:solidFill>
              </a:rPr>
              <a:pPr algn="l"/>
              <a:t>‹#›</a:t>
            </a:fld>
            <a:endParaRPr lang="en-US" dirty="0">
              <a:solidFill>
                <a:srgbClr val="63B3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0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45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310366"/>
            <a:ext cx="8909668" cy="821104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0" y="2003614"/>
            <a:ext cx="8606170" cy="412254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 b="1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 b="1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 b="1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600" b="1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5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8938"/>
            <a:ext cx="7086600" cy="5012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0230"/>
            <a:ext cx="7086600" cy="205857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000" b="1">
                <a:solidFill>
                  <a:srgbClr val="0065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310366"/>
            <a:ext cx="8909668" cy="821104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0" y="2003614"/>
            <a:ext cx="8606170" cy="412254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1800" b="1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600" b="1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2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8938"/>
            <a:ext cx="7086600" cy="5012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0230"/>
            <a:ext cx="7086600" cy="205857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000" b="1">
                <a:solidFill>
                  <a:srgbClr val="E46C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7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310366"/>
            <a:ext cx="8909668" cy="821104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0" y="2003614"/>
            <a:ext cx="8606170" cy="412254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E46C0A"/>
                </a:solidFill>
              </a:defRPr>
            </a:lvl1pPr>
            <a:lvl2pPr>
              <a:defRPr sz="2000" b="1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 b="1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 b="1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 b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0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8938"/>
            <a:ext cx="7086600" cy="5012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0230"/>
            <a:ext cx="7086600" cy="205857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000" b="1">
                <a:solidFill>
                  <a:srgbClr val="E46C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5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12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63B3CF"/>
                </a:solidFill>
              </a:rPr>
              <a:pPr algn="l"/>
              <a:t>‹#›</a:t>
            </a:fld>
            <a:endParaRPr lang="en-US" dirty="0">
              <a:solidFill>
                <a:srgbClr val="63B3CF"/>
              </a:solidFill>
            </a:endParaRPr>
          </a:p>
        </p:txBody>
      </p:sp>
      <p:pic>
        <p:nvPicPr>
          <p:cNvPr id="4" name="Picture 3" descr="EN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86" y="6536926"/>
            <a:ext cx="2039007" cy="24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39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78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006584"/>
                </a:solidFill>
              </a:rPr>
              <a:pPr algn="l"/>
              <a:t>‹#›</a:t>
            </a:fld>
            <a:endParaRPr lang="en-US" dirty="0">
              <a:solidFill>
                <a:srgbClr val="00658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107" y="6536926"/>
            <a:ext cx="2037764" cy="2420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9705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984807"/>
                </a:solidFill>
              </a:rPr>
              <a:pPr algn="l"/>
              <a:t>‹#›</a:t>
            </a:fld>
            <a:endParaRPr lang="en-US" dirty="0">
              <a:solidFill>
                <a:srgbClr val="98480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107" y="6536926"/>
            <a:ext cx="2037764" cy="2420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0212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E46C0A"/>
                </a:solidFill>
              </a:rPr>
              <a:pPr algn="l"/>
              <a:t>‹#›</a:t>
            </a:fld>
            <a:endParaRPr lang="en-US" dirty="0">
              <a:solidFill>
                <a:srgbClr val="E46C0A"/>
              </a:solidFill>
            </a:endParaRPr>
          </a:p>
        </p:txBody>
      </p:sp>
      <p:pic>
        <p:nvPicPr>
          <p:cNvPr id="4" name="Picture 3" descr="EN-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86" y="6536926"/>
            <a:ext cx="2039007" cy="24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81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N-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86" y="6536926"/>
            <a:ext cx="2039007" cy="24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29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28205"/>
            <a:ext cx="7252487" cy="1452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Break-out Session E-5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3261090"/>
            <a:ext cx="7086600" cy="22981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Strategies for Converting to a Paperless</a:t>
            </a:r>
          </a:p>
          <a:p>
            <a:pPr algn="ctr"/>
            <a:r>
              <a:rPr lang="en-US" dirty="0" smtClean="0"/>
              <a:t>Design Change Process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Glen E. Schinzel and C. Kelly Howard</a:t>
            </a:r>
          </a:p>
          <a:p>
            <a:pPr algn="ctr"/>
            <a:r>
              <a:rPr lang="en-US" sz="1600" dirty="0" smtClean="0"/>
              <a:t>South Texas Project NOC</a:t>
            </a:r>
          </a:p>
          <a:p>
            <a:pPr algn="ctr"/>
            <a:r>
              <a:rPr lang="en-US" sz="1600" dirty="0" smtClean="0"/>
              <a:t>June 16, 2014  -  1500-1630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Desired Outcomes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By the end of this break-out session, we intend to:</a:t>
            </a:r>
          </a:p>
          <a:p>
            <a:pPr lvl="1"/>
            <a:r>
              <a:rPr lang="en-US" sz="2400" dirty="0" smtClean="0"/>
              <a:t>Dialog on approaches to </a:t>
            </a:r>
            <a:r>
              <a:rPr lang="en-US" sz="2400" dirty="0" smtClean="0"/>
              <a:t>transition to </a:t>
            </a:r>
            <a:r>
              <a:rPr lang="en-US" sz="2400" dirty="0" smtClean="0"/>
              <a:t>an electronic design change process</a:t>
            </a:r>
          </a:p>
          <a:p>
            <a:pPr lvl="1"/>
            <a:r>
              <a:rPr lang="en-US" sz="2400" dirty="0" smtClean="0"/>
              <a:t>Understand challenges in making the transition from </a:t>
            </a:r>
            <a:r>
              <a:rPr lang="en-US" sz="2400" dirty="0" smtClean="0"/>
              <a:t>a paper design change process </a:t>
            </a:r>
            <a:r>
              <a:rPr lang="en-US" sz="2400" dirty="0" smtClean="0"/>
              <a:t>to electronic</a:t>
            </a:r>
          </a:p>
          <a:p>
            <a:pPr lvl="1"/>
            <a:r>
              <a:rPr lang="en-US" sz="2400" dirty="0" smtClean="0"/>
              <a:t>Align on benefits to be achieved by going electronic</a:t>
            </a:r>
          </a:p>
          <a:p>
            <a:pPr lvl="1"/>
            <a:r>
              <a:rPr lang="en-US" sz="2400" dirty="0" smtClean="0"/>
              <a:t>Recognize where </a:t>
            </a:r>
            <a:r>
              <a:rPr lang="en-US" sz="2400" dirty="0" smtClean="0"/>
              <a:t>Stations are </a:t>
            </a:r>
            <a:r>
              <a:rPr lang="en-US" sz="2400" dirty="0" smtClean="0"/>
              <a:t>in the process to afford future benchmarking opportunities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656" y="890124"/>
            <a:ext cx="8844641" cy="1241346"/>
          </a:xfrm>
        </p:spPr>
        <p:txBody>
          <a:bodyPr/>
          <a:lstStyle/>
          <a:p>
            <a:pPr algn="ctr"/>
            <a:r>
              <a:rPr lang="en-US" sz="3200" b="1" dirty="0" smtClean="0"/>
              <a:t>Transitioning to an Electronic Design Change Process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Various Approaches:</a:t>
            </a:r>
          </a:p>
          <a:p>
            <a:pPr lvl="1"/>
            <a:r>
              <a:rPr lang="en-US" sz="2400" dirty="0" smtClean="0"/>
              <a:t>Purchase an off-the-shelf package and use-as-is</a:t>
            </a:r>
          </a:p>
          <a:p>
            <a:pPr lvl="1"/>
            <a:r>
              <a:rPr lang="en-US" sz="2400" dirty="0" smtClean="0"/>
              <a:t>Purchase an off-the-shelf package and customize it to meet your needs</a:t>
            </a:r>
          </a:p>
          <a:p>
            <a:pPr lvl="1"/>
            <a:r>
              <a:rPr lang="en-US" sz="2400" dirty="0" smtClean="0"/>
              <a:t>Develop your own custom approach</a:t>
            </a:r>
          </a:p>
          <a:p>
            <a:pPr lvl="1"/>
            <a:r>
              <a:rPr lang="en-US" sz="2400" dirty="0" smtClean="0"/>
              <a:t>Others?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36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630" y="1003412"/>
            <a:ext cx="8909668" cy="1128058"/>
          </a:xfrm>
        </p:spPr>
        <p:txBody>
          <a:bodyPr/>
          <a:lstStyle/>
          <a:p>
            <a:pPr algn="ctr"/>
            <a:r>
              <a:rPr lang="en-US" sz="3200" b="1" dirty="0" smtClean="0"/>
              <a:t>Challenges in Transitioning from Paper to Electronic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Types of challenges:</a:t>
            </a:r>
          </a:p>
          <a:p>
            <a:pPr lvl="1"/>
            <a:r>
              <a:rPr lang="en-US" sz="2400" dirty="0" smtClean="0"/>
              <a:t>Adjusting the design change process to support an electronic approach</a:t>
            </a:r>
          </a:p>
          <a:p>
            <a:pPr lvl="1"/>
            <a:r>
              <a:rPr lang="en-US" sz="2400" dirty="0" smtClean="0"/>
              <a:t>Training personnel on the use of the new process</a:t>
            </a:r>
          </a:p>
          <a:p>
            <a:pPr lvl="1"/>
            <a:r>
              <a:rPr lang="en-US" sz="2400" dirty="0" smtClean="0"/>
              <a:t>Aligning the work control process/mod installation process for the new approach</a:t>
            </a:r>
          </a:p>
          <a:p>
            <a:pPr lvl="1"/>
            <a:r>
              <a:rPr lang="en-US" sz="2400" dirty="0" smtClean="0"/>
              <a:t>Collecting feedback for further enhancements to the 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36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Benefits of an Electronic Process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6584"/>
                </a:solidFill>
              </a:rPr>
              <a:t>Types of Benefits:</a:t>
            </a:r>
          </a:p>
          <a:p>
            <a:pPr lvl="1"/>
            <a:r>
              <a:rPr lang="en-US" sz="2400" dirty="0" smtClean="0">
                <a:solidFill>
                  <a:srgbClr val="006584"/>
                </a:solidFill>
              </a:rPr>
              <a:t>Ability </a:t>
            </a:r>
            <a:r>
              <a:rPr lang="en-US" sz="2400" dirty="0" smtClean="0">
                <a:solidFill>
                  <a:srgbClr val="006584"/>
                </a:solidFill>
              </a:rPr>
              <a:t>for electronic signatures and approvals</a:t>
            </a:r>
          </a:p>
          <a:p>
            <a:pPr lvl="1"/>
            <a:r>
              <a:rPr lang="en-US" sz="2400" dirty="0" smtClean="0">
                <a:solidFill>
                  <a:srgbClr val="006584"/>
                </a:solidFill>
              </a:rPr>
              <a:t>Ease of transition from </a:t>
            </a:r>
            <a:r>
              <a:rPr lang="en-US" sz="2400" dirty="0" smtClean="0">
                <a:solidFill>
                  <a:srgbClr val="006584"/>
                </a:solidFill>
              </a:rPr>
              <a:t>‘issued’ status to ‘installed’</a:t>
            </a:r>
          </a:p>
          <a:p>
            <a:pPr lvl="1"/>
            <a:r>
              <a:rPr lang="en-US" sz="2400" dirty="0" smtClean="0">
                <a:solidFill>
                  <a:srgbClr val="006584"/>
                </a:solidFill>
              </a:rPr>
              <a:t>Data mining for a variety of requests</a:t>
            </a:r>
          </a:p>
          <a:p>
            <a:pPr lvl="1"/>
            <a:r>
              <a:rPr lang="en-US" sz="2400" dirty="0" smtClean="0">
                <a:solidFill>
                  <a:srgbClr val="006584"/>
                </a:solidFill>
              </a:rPr>
              <a:t>Viewing and retrieving electronic images</a:t>
            </a:r>
          </a:p>
          <a:p>
            <a:pPr lvl="1"/>
            <a:r>
              <a:rPr lang="en-US" sz="2400" dirty="0" smtClean="0">
                <a:solidFill>
                  <a:srgbClr val="006584"/>
                </a:solidFill>
              </a:rPr>
              <a:t>Network relationships between documents and data</a:t>
            </a:r>
            <a:endParaRPr lang="en-US" sz="2400" dirty="0">
              <a:solidFill>
                <a:srgbClr val="0065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Possible Additional Benchmarking</a:t>
            </a:r>
            <a:endParaRPr lang="en-US" sz="32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6584"/>
                </a:solidFill>
              </a:rPr>
              <a:t>Those that have journeyed down this path:</a:t>
            </a:r>
          </a:p>
          <a:p>
            <a:pPr lvl="1"/>
            <a:r>
              <a:rPr lang="en-US" sz="2400" dirty="0" smtClean="0">
                <a:solidFill>
                  <a:srgbClr val="006584"/>
                </a:solidFill>
              </a:rPr>
              <a:t>Callaway</a:t>
            </a:r>
          </a:p>
          <a:p>
            <a:pPr lvl="1"/>
            <a:r>
              <a:rPr lang="en-US" sz="2400" dirty="0" smtClean="0">
                <a:solidFill>
                  <a:srgbClr val="006584"/>
                </a:solidFill>
              </a:rPr>
              <a:t>Salem/Hope Creek</a:t>
            </a:r>
          </a:p>
          <a:p>
            <a:pPr lvl="1"/>
            <a:r>
              <a:rPr lang="en-US" sz="2400" dirty="0" smtClean="0">
                <a:solidFill>
                  <a:srgbClr val="006584"/>
                </a:solidFill>
              </a:rPr>
              <a:t>Columbia</a:t>
            </a:r>
          </a:p>
          <a:p>
            <a:pPr lvl="1"/>
            <a:r>
              <a:rPr lang="en-US" sz="2400" dirty="0" smtClean="0">
                <a:solidFill>
                  <a:srgbClr val="006584"/>
                </a:solidFill>
              </a:rPr>
              <a:t>Any of the new builds</a:t>
            </a:r>
          </a:p>
          <a:p>
            <a:pPr lvl="1"/>
            <a:r>
              <a:rPr lang="en-US" sz="2400" dirty="0" smtClean="0">
                <a:solidFill>
                  <a:srgbClr val="006584"/>
                </a:solidFill>
              </a:rPr>
              <a:t>Vendors/contractors</a:t>
            </a:r>
            <a:endParaRPr lang="en-US" sz="2400" dirty="0">
              <a:solidFill>
                <a:srgbClr val="0065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Closeout</a:t>
            </a:r>
            <a:endParaRPr lang="en-US" sz="32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6584"/>
                </a:solidFill>
              </a:rPr>
              <a:t>During this Break-out, we have had an opportunity to explore approaches to transition to an electronic design change process which included:</a:t>
            </a:r>
          </a:p>
          <a:p>
            <a:pPr lvl="1"/>
            <a:r>
              <a:rPr lang="en-US" sz="2400" dirty="0" smtClean="0">
                <a:solidFill>
                  <a:srgbClr val="006584"/>
                </a:solidFill>
              </a:rPr>
              <a:t>Approaches</a:t>
            </a:r>
          </a:p>
          <a:p>
            <a:pPr lvl="1"/>
            <a:r>
              <a:rPr lang="en-US" sz="2400" dirty="0" smtClean="0">
                <a:solidFill>
                  <a:srgbClr val="006584"/>
                </a:solidFill>
              </a:rPr>
              <a:t>Challenges</a:t>
            </a:r>
          </a:p>
          <a:p>
            <a:pPr lvl="1"/>
            <a:r>
              <a:rPr lang="en-US" sz="2400" dirty="0" smtClean="0">
                <a:solidFill>
                  <a:srgbClr val="006584"/>
                </a:solidFill>
              </a:rPr>
              <a:t>Benefits</a:t>
            </a:r>
          </a:p>
          <a:p>
            <a:pPr lvl="1"/>
            <a:r>
              <a:rPr lang="en-US" sz="2400" dirty="0" smtClean="0">
                <a:solidFill>
                  <a:srgbClr val="006584"/>
                </a:solidFill>
              </a:rPr>
              <a:t>Opportunities for future benchmarking</a:t>
            </a:r>
            <a:endParaRPr lang="en-US" sz="2400" dirty="0">
              <a:solidFill>
                <a:srgbClr val="0065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36" y="1627406"/>
            <a:ext cx="4304863" cy="4304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7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271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Custom Design</vt:lpstr>
      <vt:lpstr>2_Custom Design</vt:lpstr>
      <vt:lpstr>4_Custom Design</vt:lpstr>
      <vt:lpstr>3_Custom Design</vt:lpstr>
      <vt:lpstr>1_Custom Design</vt:lpstr>
      <vt:lpstr>Break-out Session E-5</vt:lpstr>
      <vt:lpstr>Desired Outcomes</vt:lpstr>
      <vt:lpstr>Transitioning to an Electronic Design Change Process</vt:lpstr>
      <vt:lpstr>Challenges in Transitioning from Paper to Electronic</vt:lpstr>
      <vt:lpstr>Benefits of an Electronic Process</vt:lpstr>
      <vt:lpstr>Possible Additional Benchmarking</vt:lpstr>
      <vt:lpstr>Closeout</vt:lpstr>
      <vt:lpstr>PowerPoint Presentation</vt:lpstr>
    </vt:vector>
  </TitlesOfParts>
  <Company>Energy Northwest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Stewart</dc:creator>
  <cp:lastModifiedBy>Schinzel, Glen</cp:lastModifiedBy>
  <cp:revision>37</cp:revision>
  <dcterms:created xsi:type="dcterms:W3CDTF">2012-10-16T21:44:06Z</dcterms:created>
  <dcterms:modified xsi:type="dcterms:W3CDTF">2014-06-16T03:08:20Z</dcterms:modified>
</cp:coreProperties>
</file>