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69" r:id="rId2"/>
    <p:sldId id="613" r:id="rId3"/>
    <p:sldId id="573" r:id="rId4"/>
    <p:sldId id="574" r:id="rId5"/>
    <p:sldId id="582" r:id="rId6"/>
    <p:sldId id="583" r:id="rId7"/>
    <p:sldId id="585" r:id="rId8"/>
    <p:sldId id="588" r:id="rId9"/>
    <p:sldId id="589" r:id="rId10"/>
    <p:sldId id="591" r:id="rId11"/>
    <p:sldId id="612" r:id="rId12"/>
    <p:sldId id="600" r:id="rId13"/>
    <p:sldId id="604" r:id="rId14"/>
    <p:sldId id="606" r:id="rId15"/>
    <p:sldId id="609" r:id="rId16"/>
    <p:sldId id="610" r:id="rId17"/>
    <p:sldId id="400" r:id="rId18"/>
  </p:sldIdLst>
  <p:sldSz cx="9144000" cy="6858000" type="screen4x3"/>
  <p:notesSz cx="6805613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5738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9" userDrawn="1">
          <p15:clr>
            <a:srgbClr val="A4A3A4"/>
          </p15:clr>
        </p15:guide>
        <p15:guide id="2" pos="2143" userDrawn="1">
          <p15:clr>
            <a:srgbClr val="A4A3A4"/>
          </p15:clr>
        </p15:guide>
        <p15:guide id="3" pos="2142" userDrawn="1">
          <p15:clr>
            <a:srgbClr val="A4A3A4"/>
          </p15:clr>
        </p15:guide>
        <p15:guide id="4" orient="horz" pos="3130" userDrawn="1">
          <p15:clr>
            <a:srgbClr val="A4A3A4"/>
          </p15:clr>
        </p15:guide>
        <p15:guide id="5" pos="214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C8D"/>
    <a:srgbClr val="F07C3C"/>
    <a:srgbClr val="4170A9"/>
    <a:srgbClr val="D9EDF3"/>
    <a:srgbClr val="E4E4E4"/>
    <a:srgbClr val="648FC4"/>
    <a:srgbClr val="29486D"/>
    <a:srgbClr val="4D7FBB"/>
    <a:srgbClr val="3B669B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27102A9-8310-4765-A935-A1911B00CA55}" styleName="밝은 스타일 1 - 강조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테마 스타일 1 - 강조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밝은 스타일 3 - 강조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보통 스타일 4 - 강조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테마 스타일 1 - 강조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밝은 스타일 3 - 강조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어두운 스타일 1 - 강조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테마 스타일 2 - 강조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4" autoAdjust="0"/>
    <p:restoredTop sz="90074" autoAdjust="0"/>
  </p:normalViewPr>
  <p:slideViewPr>
    <p:cSldViewPr>
      <p:cViewPr varScale="1">
        <p:scale>
          <a:sx n="83" d="100"/>
          <a:sy n="83" d="100"/>
        </p:scale>
        <p:origin x="-744" y="-84"/>
      </p:cViewPr>
      <p:guideLst>
        <p:guide orient="horz" pos="2160"/>
        <p:guide pos="5738"/>
      </p:guideLst>
    </p:cSldViewPr>
  </p:slideViewPr>
  <p:outlineViewPr>
    <p:cViewPr>
      <p:scale>
        <a:sx n="33" d="100"/>
        <a:sy n="33" d="100"/>
      </p:scale>
      <p:origin x="0" y="401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762" y="-78"/>
      </p:cViewPr>
      <p:guideLst>
        <p:guide orient="horz" pos="3130"/>
        <p:guide orient="horz" pos="3131"/>
        <p:guide pos="2144"/>
        <p:guide pos="2143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5"/>
            <a:ext cx="2949099" cy="496967"/>
          </a:xfrm>
          <a:prstGeom prst="rect">
            <a:avLst/>
          </a:prstGeom>
        </p:spPr>
        <p:txBody>
          <a:bodyPr vert="horz" lIns="91404" tIns="45704" rIns="91404" bIns="4570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4943" y="5"/>
            <a:ext cx="2949099" cy="496967"/>
          </a:xfrm>
          <a:prstGeom prst="rect">
            <a:avLst/>
          </a:prstGeom>
        </p:spPr>
        <p:txBody>
          <a:bodyPr vert="horz" lIns="91404" tIns="45704" rIns="91404" bIns="45704" rtlCol="0"/>
          <a:lstStyle>
            <a:lvl1pPr algn="r">
              <a:defRPr sz="1200"/>
            </a:lvl1pPr>
          </a:lstStyle>
          <a:p>
            <a:fld id="{9195583E-5F41-460E-800F-98D31D3D930C}" type="datetimeFigureOut">
              <a:rPr lang="ko-KR" altLang="en-US" smtClean="0"/>
              <a:t>2014-06-14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4" y="9440651"/>
            <a:ext cx="2949099" cy="496967"/>
          </a:xfrm>
          <a:prstGeom prst="rect">
            <a:avLst/>
          </a:prstGeom>
        </p:spPr>
        <p:txBody>
          <a:bodyPr vert="horz" lIns="91404" tIns="45704" rIns="91404" bIns="4570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4943" y="9440651"/>
            <a:ext cx="2949099" cy="496967"/>
          </a:xfrm>
          <a:prstGeom prst="rect">
            <a:avLst/>
          </a:prstGeom>
        </p:spPr>
        <p:txBody>
          <a:bodyPr vert="horz" lIns="91404" tIns="45704" rIns="91404" bIns="45704" rtlCol="0" anchor="b"/>
          <a:lstStyle>
            <a:lvl1pPr algn="r">
              <a:defRPr sz="1200"/>
            </a:lvl1pPr>
          </a:lstStyle>
          <a:p>
            <a:fld id="{7F8B7080-DFDC-4C5E-B59D-8FD4977E16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647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9575" cy="496888"/>
          </a:xfrm>
          <a:prstGeom prst="rect">
            <a:avLst/>
          </a:prstGeom>
        </p:spPr>
        <p:txBody>
          <a:bodyPr vert="horz" lIns="91404" tIns="45704" rIns="91404" bIns="4570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4454" y="0"/>
            <a:ext cx="2949575" cy="496888"/>
          </a:xfrm>
          <a:prstGeom prst="rect">
            <a:avLst/>
          </a:prstGeom>
        </p:spPr>
        <p:txBody>
          <a:bodyPr vert="horz" lIns="91404" tIns="45704" rIns="91404" bIns="45704" rtlCol="0"/>
          <a:lstStyle>
            <a:lvl1pPr algn="r">
              <a:defRPr sz="1200"/>
            </a:lvl1pPr>
          </a:lstStyle>
          <a:p>
            <a:fld id="{3F38C52E-F92D-4C4B-8953-381730C812F7}" type="datetimeFigureOut">
              <a:rPr lang="ko-KR" altLang="en-US" smtClean="0"/>
              <a:t>2014-06-14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887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4" tIns="45704" rIns="91404" bIns="45704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1042" y="4721226"/>
            <a:ext cx="5443537" cy="4471988"/>
          </a:xfrm>
          <a:prstGeom prst="rect">
            <a:avLst/>
          </a:prstGeom>
        </p:spPr>
        <p:txBody>
          <a:bodyPr vert="horz" lIns="91404" tIns="45704" rIns="91404" bIns="45704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440868"/>
            <a:ext cx="2949575" cy="496887"/>
          </a:xfrm>
          <a:prstGeom prst="rect">
            <a:avLst/>
          </a:prstGeom>
        </p:spPr>
        <p:txBody>
          <a:bodyPr vert="horz" lIns="91404" tIns="45704" rIns="91404" bIns="4570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4454" y="9440868"/>
            <a:ext cx="2949575" cy="496887"/>
          </a:xfrm>
          <a:prstGeom prst="rect">
            <a:avLst/>
          </a:prstGeom>
        </p:spPr>
        <p:txBody>
          <a:bodyPr vert="horz" lIns="91404" tIns="45704" rIns="91404" bIns="45704" rtlCol="0" anchor="b"/>
          <a:lstStyle>
            <a:lvl1pPr algn="r">
              <a:defRPr sz="1200"/>
            </a:lvl1pPr>
          </a:lstStyle>
          <a:p>
            <a:fld id="{56D3EDF9-30AB-4334-918B-4FE3D89C639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7319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3EDF9-30AB-4334-918B-4FE3D89C639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3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 dirty="0" smtClean="0"/>
              <a:t>The relationship of the information generated for new builds is sometimes called</a:t>
            </a:r>
          </a:p>
          <a:p>
            <a:r>
              <a:rPr lang="en-US" altLang="ko-KR" i="1" dirty="0" smtClean="0"/>
              <a:t>Virtual Plant</a:t>
            </a:r>
            <a:r>
              <a:rPr lang="en-US" altLang="ko-KR" dirty="0" smtClean="0"/>
              <a:t>, which is defined as “a computer-based information model</a:t>
            </a:r>
          </a:p>
          <a:p>
            <a:r>
              <a:rPr lang="en-US" altLang="ko-KR" dirty="0" smtClean="0"/>
              <a:t>environment formed by computer technology consisting of 2-D and 3-D</a:t>
            </a:r>
          </a:p>
          <a:p>
            <a:r>
              <a:rPr lang="en-US" altLang="ko-KR" dirty="0" smtClean="0"/>
              <a:t>(dimensional), 4-D (time), 5-D (cost), and 6-D (material) modeling along with</a:t>
            </a:r>
          </a:p>
          <a:p>
            <a:r>
              <a:rPr lang="en-US" altLang="ko-KR" dirty="0" smtClean="0"/>
              <a:t>data, databases, and electronic document sources.” Unlike the existing facilities,</a:t>
            </a:r>
          </a:p>
          <a:p>
            <a:r>
              <a:rPr lang="en-US" altLang="ko-KR" dirty="0" smtClean="0"/>
              <a:t>Virtual Plant acknowledges that the physical configuration might not be in place,</a:t>
            </a:r>
          </a:p>
          <a:p>
            <a:r>
              <a:rPr lang="en-US" altLang="ko-KR" dirty="0" smtClean="0"/>
              <a:t>but the CM principles and practices must be established and functional.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F34880-B47A-49FA-9FAB-29D1CC0FDF24}" type="slidenum">
              <a:rPr lang="ko-KR" altLang="en-US" smtClean="0"/>
              <a:pPr>
                <a:defRPr/>
              </a:pPr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3EDF9-30AB-4334-918B-4FE3D89C639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8492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3EDF9-30AB-4334-918B-4FE3D89C639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1881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3EDF9-30AB-4334-918B-4FE3D89C639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7968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3EDF9-30AB-4334-918B-4FE3D89C639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558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3EDF9-30AB-4334-918B-4FE3D89C639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580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68875" cy="3725863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3EDF9-30AB-4334-918B-4FE3D89C639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37389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94" y="6331071"/>
            <a:ext cx="1173412" cy="36258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5360"/>
            <a:ext cx="9144000" cy="22918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74" y="0"/>
            <a:ext cx="2125626" cy="69269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79512" y="3789040"/>
            <a:ext cx="6708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>
                    <a:alpha val="50000"/>
                  </a:schemeClr>
                </a:solidFill>
              </a:rPr>
              <a:t>N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EXT </a:t>
            </a:r>
            <a:r>
              <a:rPr lang="en-US" altLang="ko-KR" sz="2400" b="1" dirty="0">
                <a:solidFill>
                  <a:schemeClr val="bg1">
                    <a:alpha val="50000"/>
                  </a:schemeClr>
                </a:solidFill>
              </a:rPr>
              <a:t>S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OLUTIONS </a:t>
            </a:r>
            <a:r>
              <a:rPr lang="en-US" altLang="ko-KR" b="1" dirty="0" smtClean="0">
                <a:solidFill>
                  <a:schemeClr val="bg1">
                    <a:alpha val="50000"/>
                  </a:schemeClr>
                </a:solidFill>
              </a:rPr>
              <a:t>FOR </a:t>
            </a:r>
            <a:r>
              <a:rPr lang="en-US" altLang="ko-KR" sz="2400" b="1" dirty="0" smtClean="0">
                <a:solidFill>
                  <a:schemeClr val="bg1">
                    <a:alpha val="50000"/>
                  </a:schemeClr>
                </a:solidFill>
              </a:rPr>
              <a:t>E</a:t>
            </a:r>
            <a:r>
              <a:rPr lang="en-US" altLang="ko-KR" b="1" dirty="0" smtClean="0">
                <a:solidFill>
                  <a:schemeClr val="bg1">
                    <a:alpha val="50000"/>
                  </a:schemeClr>
                </a:solidFill>
              </a:rPr>
              <a:t>NGINEERING 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AND </a:t>
            </a:r>
            <a:r>
              <a:rPr lang="en-US" altLang="ko-KR" sz="2400" b="1" dirty="0">
                <a:solidFill>
                  <a:schemeClr val="bg1">
                    <a:alpha val="50000"/>
                  </a:schemeClr>
                </a:solidFill>
              </a:rPr>
              <a:t>T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ECHNOLOGY</a:t>
            </a:r>
            <a:endParaRPr lang="ko-KR" altLang="en-US" b="1" dirty="0">
              <a:solidFill>
                <a:schemeClr val="bg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70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4633-2205-4671-BA3B-EBB8FE8C06E2}" type="datetimeFigureOut">
              <a:rPr lang="ko-KR" altLang="en-US" smtClean="0"/>
              <a:t>2014-06-14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CF7E-A6E8-40A3-8089-74E1AF627B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4195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4633-2205-4671-BA3B-EBB8FE8C06E2}" type="datetimeFigureOut">
              <a:rPr lang="ko-KR" altLang="en-US" smtClean="0"/>
              <a:t>2014-06-14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CF7E-A6E8-40A3-8089-74E1AF627B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354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4633-2205-4671-BA3B-EBB8FE8C06E2}" type="datetimeFigureOut">
              <a:rPr lang="ko-KR" altLang="en-US" smtClean="0"/>
              <a:t>2014-06-14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CF7E-A6E8-40A3-8089-74E1AF627B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120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4633-2205-4671-BA3B-EBB8FE8C06E2}" type="datetimeFigureOut">
              <a:rPr lang="ko-KR" altLang="en-US" smtClean="0"/>
              <a:t>2014-06-14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CF7E-A6E8-40A3-8089-74E1AF627B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8296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504056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HY울릉도B" pitchFamily="18" charset="-127"/>
                <a:ea typeface="HY울릉도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57403"/>
          </a:xfrm>
          <a:prstGeom prst="rect">
            <a:avLst/>
          </a:prstGeom>
        </p:spPr>
        <p:txBody>
          <a:bodyPr/>
          <a:lstStyle>
            <a:lvl1pPr>
              <a:defRPr>
                <a:latin typeface="HY헤드라인M" pitchFamily="18" charset="-127"/>
                <a:ea typeface="HY헤드라인M" pitchFamily="18" charset="-127"/>
              </a:defRPr>
            </a:lvl1pPr>
            <a:lvl2pPr>
              <a:defRPr>
                <a:latin typeface="HY헤드라인M" pitchFamily="18" charset="-127"/>
                <a:ea typeface="HY헤드라인M" pitchFamily="18" charset="-127"/>
              </a:defRPr>
            </a:lvl2pPr>
            <a:lvl3pPr>
              <a:defRPr>
                <a:latin typeface="HY헤드라인M" pitchFamily="18" charset="-127"/>
                <a:ea typeface="HY헤드라인M" pitchFamily="18" charset="-127"/>
              </a:defRPr>
            </a:lvl3pPr>
            <a:lvl4pPr>
              <a:defRPr>
                <a:latin typeface="HY헤드라인M" pitchFamily="18" charset="-127"/>
                <a:ea typeface="HY헤드라인M" pitchFamily="18" charset="-127"/>
              </a:defRPr>
            </a:lvl4pPr>
            <a:lvl5pPr>
              <a:defRPr>
                <a:latin typeface="HY헤드라인M" pitchFamily="18" charset="-127"/>
                <a:ea typeface="HY헤드라인M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617711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504056"/>
          </a:xfrm>
          <a:prstGeom prst="rect">
            <a:avLst/>
          </a:prstGeom>
        </p:spPr>
        <p:txBody>
          <a:bodyPr/>
          <a:lstStyle>
            <a:lvl1pPr>
              <a:defRPr sz="2400" b="0">
                <a:latin typeface="HY울릉도B" pitchFamily="18" charset="-127"/>
                <a:ea typeface="HY울릉도B" pitchFamily="18" charset="-127"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5" name="내용 개체 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57403"/>
          </a:xfrm>
          <a:prstGeom prst="rect">
            <a:avLst/>
          </a:prstGeom>
        </p:spPr>
        <p:txBody>
          <a:bodyPr/>
          <a:lstStyle>
            <a:lvl1pPr>
              <a:defRPr>
                <a:latin typeface="HY헤드라인M" pitchFamily="18" charset="-127"/>
                <a:ea typeface="HY헤드라인M" pitchFamily="18" charset="-127"/>
              </a:defRPr>
            </a:lvl1pPr>
            <a:lvl2pPr>
              <a:defRPr>
                <a:latin typeface="HY헤드라인M" pitchFamily="18" charset="-127"/>
                <a:ea typeface="HY헤드라인M" pitchFamily="18" charset="-127"/>
              </a:defRPr>
            </a:lvl2pPr>
            <a:lvl3pPr>
              <a:defRPr>
                <a:latin typeface="HY헤드라인M" pitchFamily="18" charset="-127"/>
                <a:ea typeface="HY헤드라인M" pitchFamily="18" charset="-127"/>
              </a:defRPr>
            </a:lvl3pPr>
            <a:lvl4pPr>
              <a:defRPr>
                <a:latin typeface="HY헤드라인M" pitchFamily="18" charset="-127"/>
                <a:ea typeface="HY헤드라인M" pitchFamily="18" charset="-127"/>
              </a:defRPr>
            </a:lvl4pPr>
            <a:lvl5pPr>
              <a:defRPr>
                <a:latin typeface="HY헤드라인M" pitchFamily="18" charset="-127"/>
                <a:ea typeface="HY헤드라인M" pitchFamily="18" charset="-127"/>
              </a:defRPr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579449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94" y="6309320"/>
            <a:ext cx="1173412" cy="36258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5360"/>
            <a:ext cx="9144000" cy="229186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74" y="0"/>
            <a:ext cx="2125626" cy="69269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79512" y="3789040"/>
            <a:ext cx="6708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>
                    <a:alpha val="50000"/>
                  </a:schemeClr>
                </a:solidFill>
              </a:rPr>
              <a:t>N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EXT </a:t>
            </a:r>
            <a:r>
              <a:rPr lang="en-US" altLang="ko-KR" sz="2400" b="1" dirty="0">
                <a:solidFill>
                  <a:schemeClr val="bg1">
                    <a:alpha val="50000"/>
                  </a:schemeClr>
                </a:solidFill>
              </a:rPr>
              <a:t>S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OLUTIONS </a:t>
            </a:r>
            <a:r>
              <a:rPr lang="en-US" altLang="ko-KR" b="1" dirty="0" smtClean="0">
                <a:solidFill>
                  <a:schemeClr val="bg1">
                    <a:alpha val="50000"/>
                  </a:schemeClr>
                </a:solidFill>
              </a:rPr>
              <a:t>FOR </a:t>
            </a:r>
            <a:r>
              <a:rPr lang="en-US" altLang="ko-KR" sz="2400" b="1" dirty="0" smtClean="0">
                <a:solidFill>
                  <a:schemeClr val="bg1">
                    <a:alpha val="50000"/>
                  </a:schemeClr>
                </a:solidFill>
              </a:rPr>
              <a:t>E</a:t>
            </a:r>
            <a:r>
              <a:rPr lang="en-US" altLang="ko-KR" b="1" dirty="0" smtClean="0">
                <a:solidFill>
                  <a:schemeClr val="bg1">
                    <a:alpha val="50000"/>
                  </a:schemeClr>
                </a:solidFill>
              </a:rPr>
              <a:t>NGINEERING 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AND </a:t>
            </a:r>
            <a:r>
              <a:rPr lang="en-US" altLang="ko-KR" sz="2400" b="1" dirty="0">
                <a:solidFill>
                  <a:schemeClr val="bg1">
                    <a:alpha val="50000"/>
                  </a:schemeClr>
                </a:solidFill>
              </a:rPr>
              <a:t>T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ECHNOLOGY</a:t>
            </a:r>
            <a:endParaRPr lang="ko-KR" altLang="en-US" b="1" dirty="0">
              <a:solidFill>
                <a:schemeClr val="bg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091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r="12740"/>
          <a:stretch>
            <a:fillRect/>
          </a:stretch>
        </p:blipFill>
        <p:spPr bwMode="auto">
          <a:xfrm>
            <a:off x="3289300" y="0"/>
            <a:ext cx="58197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그림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6483350"/>
            <a:ext cx="91376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3"/>
          <p:cNvSpPr>
            <a:spLocks noChangeArrowheads="1"/>
          </p:cNvSpPr>
          <p:nvPr userDrawn="1"/>
        </p:nvSpPr>
        <p:spPr bwMode="auto">
          <a:xfrm>
            <a:off x="8101013" y="6597650"/>
            <a:ext cx="11509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ctr" eaLnBrk="1" hangingPunct="1">
              <a:defRPr/>
            </a:pPr>
            <a:fld id="{F4586A54-817F-41DB-8C05-7EE1FAB9F9AD}" type="slidenum">
              <a:rPr kumimoji="0" lang="en-US" altLang="ko-KR" sz="1200" smtClean="0">
                <a:solidFill>
                  <a:srgbClr val="984807"/>
                </a:solidFill>
                <a:latin typeface="Dinmed"/>
                <a:ea typeface="HY울릉도M" pitchFamily="18" charset="-127"/>
              </a:rPr>
              <a:pPr algn="ctr" eaLnBrk="1" hangingPunct="1">
                <a:defRPr/>
              </a:pPr>
              <a:t>‹#›</a:t>
            </a:fld>
            <a:r>
              <a:rPr kumimoji="0" lang="en-US" altLang="ko-KR" sz="1200" dirty="0" smtClean="0">
                <a:solidFill>
                  <a:srgbClr val="984807"/>
                </a:solidFill>
                <a:latin typeface="Dinmed"/>
                <a:ea typeface="HY울릉도M" pitchFamily="18" charset="-127"/>
              </a:rPr>
              <a:t> </a:t>
            </a:r>
            <a:r>
              <a:rPr kumimoji="0" lang="en-US" altLang="ko-KR" sz="1200" dirty="0" smtClean="0">
                <a:solidFill>
                  <a:schemeClr val="tx2"/>
                </a:solidFill>
                <a:latin typeface="Dinmed"/>
                <a:ea typeface="HY울릉도M" pitchFamily="18" charset="-127"/>
              </a:rPr>
              <a:t>/ 4</a:t>
            </a:r>
          </a:p>
        </p:txBody>
      </p:sp>
      <p:cxnSp>
        <p:nvCxnSpPr>
          <p:cNvPr id="6" name="직선 연결선 5"/>
          <p:cNvCxnSpPr/>
          <p:nvPr userDrawn="1"/>
        </p:nvCxnSpPr>
        <p:spPr>
          <a:xfrm flipH="1">
            <a:off x="0" y="620713"/>
            <a:ext cx="9144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2" descr="C:\Documents and Settings\kaemicom\My Documents\My Pictures\loginBg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53975"/>
            <a:ext cx="4603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230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기관공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" y="6455707"/>
            <a:ext cx="9137149" cy="40230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" y="8"/>
            <a:ext cx="9141393" cy="62558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Rectangle 23"/>
          <p:cNvSpPr>
            <a:spLocks noChangeArrowheads="1"/>
          </p:cNvSpPr>
          <p:nvPr userDrawn="1"/>
        </p:nvSpPr>
        <p:spPr bwMode="auto">
          <a:xfrm>
            <a:off x="3995939" y="6597353"/>
            <a:ext cx="1152128" cy="1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3" rIns="91426" bIns="45713" anchor="ctr"/>
          <a:lstStyle/>
          <a:p>
            <a:pPr algn="ctr"/>
            <a:fld id="{080B840C-63CE-4005-80FF-135B1A01A873}" type="slidenum">
              <a:rPr lang="en-US" altLang="ko-KR" sz="1200" b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pPr algn="ctr"/>
              <a:t>‹#›</a:t>
            </a:fld>
            <a:r>
              <a:rPr lang="en-US" altLang="ko-KR" sz="1200" b="0" dirty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t> </a:t>
            </a:r>
            <a:r>
              <a:rPr lang="en-US" altLang="ko-KR" sz="1200" b="0" dirty="0" smtClean="0">
                <a:solidFill>
                  <a:schemeClr val="tx2"/>
                </a:solidFill>
                <a:latin typeface="Dinmed" pitchFamily="2" charset="0"/>
                <a:ea typeface="HY울릉도M" pitchFamily="18" charset="-127"/>
              </a:rPr>
              <a:t>/ 74</a:t>
            </a:r>
            <a:endParaRPr lang="en-US" altLang="ko-KR" sz="1200" b="0" dirty="0">
              <a:solidFill>
                <a:schemeClr val="tx2"/>
              </a:solidFill>
              <a:latin typeface="Dinmed" pitchFamily="2" charset="0"/>
              <a:ea typeface="HY울릉도M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87" y="6611007"/>
            <a:ext cx="1281112" cy="133264"/>
          </a:xfrm>
          <a:prstGeom prst="rect">
            <a:avLst/>
          </a:prstGeom>
        </p:spPr>
      </p:pic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>
            <a:off x="5763411" y="107340"/>
            <a:ext cx="3273091" cy="3693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26" tIns="45713" rIns="91426" bIns="45713">
            <a:spAutoFit/>
          </a:bodyPr>
          <a:lstStyle>
            <a:lvl1pPr marL="342900" indent="-3429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algn="r" eaLnBrk="1" hangingPunct="1">
              <a:buNone/>
              <a:defRPr/>
            </a:pPr>
            <a:r>
              <a:rPr kumimoji="0" lang="en-US" altLang="ko-KR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Ⅰ . </a:t>
            </a:r>
            <a:r>
              <a:rPr kumimoji="0" lang="ko-KR" altLang="en-US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형상관리 개요</a:t>
            </a:r>
            <a:endParaRPr kumimoji="0" lang="ko-KR" altLang="en-US" sz="1800" b="1" i="0" spc="-150" dirty="0">
              <a:ln w="190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76156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방재대책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" y="6455707"/>
            <a:ext cx="9137149" cy="402303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" y="8"/>
            <a:ext cx="9141393" cy="62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87" y="6611007"/>
            <a:ext cx="1281112" cy="133264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5763411" y="107340"/>
            <a:ext cx="3273091" cy="3693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26" tIns="45713" rIns="91426" bIns="45713">
            <a:spAutoFit/>
          </a:bodyPr>
          <a:lstStyle>
            <a:lvl1pPr marL="342900" indent="-3429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algn="r" eaLnBrk="1" hangingPunct="1">
              <a:buNone/>
              <a:defRPr/>
            </a:pPr>
            <a:r>
              <a:rPr kumimoji="0" lang="en-US" altLang="ko-KR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Ⅱ . </a:t>
            </a:r>
            <a:r>
              <a:rPr kumimoji="0" lang="ko-KR" altLang="en-US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개발 목표</a:t>
            </a:r>
            <a:endParaRPr kumimoji="0" lang="ko-KR" altLang="en-US" sz="1800" b="1" i="0" spc="-150" dirty="0">
              <a:ln w="190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7" name="Rectangle 23"/>
          <p:cNvSpPr>
            <a:spLocks noChangeArrowheads="1"/>
          </p:cNvSpPr>
          <p:nvPr userDrawn="1"/>
        </p:nvSpPr>
        <p:spPr bwMode="auto">
          <a:xfrm>
            <a:off x="3995939" y="6597353"/>
            <a:ext cx="1152128" cy="1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3" rIns="91426" bIns="45713" anchor="ctr"/>
          <a:lstStyle/>
          <a:p>
            <a:pPr algn="ctr"/>
            <a:fld id="{080B840C-63CE-4005-80FF-135B1A01A873}" type="slidenum">
              <a:rPr lang="en-US" altLang="ko-KR" sz="1200" b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pPr algn="ctr"/>
              <a:t>‹#›</a:t>
            </a:fld>
            <a:r>
              <a:rPr lang="en-US" altLang="ko-KR" sz="1200" b="0" dirty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t> </a:t>
            </a:r>
            <a:r>
              <a:rPr lang="en-US" altLang="ko-KR" sz="1200" b="0" dirty="0" smtClean="0">
                <a:solidFill>
                  <a:schemeClr val="tx2"/>
                </a:solidFill>
                <a:latin typeface="Dinmed" pitchFamily="2" charset="0"/>
                <a:ea typeface="HY울릉도M" pitchFamily="18" charset="-127"/>
              </a:rPr>
              <a:t>/ 74</a:t>
            </a:r>
            <a:endParaRPr lang="en-US" altLang="ko-KR" sz="1200" b="0" dirty="0">
              <a:solidFill>
                <a:schemeClr val="tx2"/>
              </a:solidFill>
              <a:latin typeface="Dinmed" pitchFamily="2" charset="0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72677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간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9144000" cy="136886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18253" y="610748"/>
            <a:ext cx="446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>
                <a:solidFill>
                  <a:schemeClr val="bg1">
                    <a:alpha val="20000"/>
                  </a:schemeClr>
                </a:solidFill>
              </a:rPr>
              <a:t>N</a:t>
            </a:r>
            <a:r>
              <a:rPr lang="en-US" altLang="ko-KR" sz="1200" b="1" dirty="0">
                <a:solidFill>
                  <a:schemeClr val="bg1">
                    <a:alpha val="20000"/>
                  </a:schemeClr>
                </a:solidFill>
              </a:rPr>
              <a:t>EXT </a:t>
            </a:r>
            <a:r>
              <a:rPr lang="en-US" altLang="ko-KR" sz="1400" b="1" dirty="0">
                <a:solidFill>
                  <a:schemeClr val="bg1">
                    <a:alpha val="20000"/>
                  </a:schemeClr>
                </a:solidFill>
              </a:rPr>
              <a:t>S</a:t>
            </a:r>
            <a:r>
              <a:rPr lang="en-US" altLang="ko-KR" sz="1200" b="1" dirty="0">
                <a:solidFill>
                  <a:schemeClr val="bg1">
                    <a:alpha val="20000"/>
                  </a:schemeClr>
                </a:solidFill>
              </a:rPr>
              <a:t>OLUTIONS </a:t>
            </a:r>
            <a:r>
              <a:rPr lang="en-US" altLang="ko-KR" sz="1200" b="1" dirty="0" smtClean="0">
                <a:solidFill>
                  <a:schemeClr val="bg1">
                    <a:alpha val="20000"/>
                  </a:schemeClr>
                </a:solidFill>
              </a:rPr>
              <a:t>FOR </a:t>
            </a:r>
            <a:r>
              <a:rPr lang="en-US" altLang="ko-KR" sz="1400" b="1" dirty="0" smtClean="0">
                <a:solidFill>
                  <a:schemeClr val="bg1">
                    <a:alpha val="20000"/>
                  </a:schemeClr>
                </a:solidFill>
              </a:rPr>
              <a:t>E</a:t>
            </a:r>
            <a:r>
              <a:rPr lang="en-US" altLang="ko-KR" sz="1200" b="1" dirty="0" smtClean="0">
                <a:solidFill>
                  <a:schemeClr val="bg1">
                    <a:alpha val="20000"/>
                  </a:schemeClr>
                </a:solidFill>
              </a:rPr>
              <a:t>NGINEERING </a:t>
            </a:r>
            <a:r>
              <a:rPr lang="en-US" altLang="ko-KR" sz="1200" b="1" dirty="0">
                <a:solidFill>
                  <a:schemeClr val="bg1">
                    <a:alpha val="20000"/>
                  </a:schemeClr>
                </a:solidFill>
              </a:rPr>
              <a:t>AND </a:t>
            </a:r>
            <a:r>
              <a:rPr lang="en-US" altLang="ko-KR" sz="1400" b="1" dirty="0">
                <a:solidFill>
                  <a:schemeClr val="bg1">
                    <a:alpha val="20000"/>
                  </a:schemeClr>
                </a:solidFill>
              </a:rPr>
              <a:t>T</a:t>
            </a:r>
            <a:r>
              <a:rPr lang="en-US" altLang="ko-KR" sz="1200" b="1" dirty="0">
                <a:solidFill>
                  <a:schemeClr val="bg1">
                    <a:alpha val="20000"/>
                  </a:schemeClr>
                </a:solidFill>
              </a:rPr>
              <a:t>ECHNOLOGY</a:t>
            </a:r>
            <a:endParaRPr lang="ko-KR" altLang="en-US" sz="1200" b="1" dirty="0">
              <a:solidFill>
                <a:schemeClr val="bg1">
                  <a:alpha val="2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98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정보시스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" y="8"/>
            <a:ext cx="9141391" cy="625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그림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" y="6455707"/>
            <a:ext cx="9137149" cy="4023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387" y="6611007"/>
            <a:ext cx="1281112" cy="133264"/>
          </a:xfrm>
          <a:prstGeom prst="rect">
            <a:avLst/>
          </a:prstGeom>
        </p:spPr>
      </p:pic>
      <p:sp>
        <p:nvSpPr>
          <p:cNvPr id="12" name="Text Box 9"/>
          <p:cNvSpPr txBox="1">
            <a:spLocks noChangeArrowheads="1"/>
          </p:cNvSpPr>
          <p:nvPr userDrawn="1"/>
        </p:nvSpPr>
        <p:spPr bwMode="auto">
          <a:xfrm>
            <a:off x="5763411" y="107340"/>
            <a:ext cx="3273091" cy="36931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1426" tIns="45713" rIns="91426" bIns="45713">
            <a:spAutoFit/>
          </a:bodyPr>
          <a:lstStyle>
            <a:lvl1pPr marL="342900" indent="-3429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algn="r" eaLnBrk="1" hangingPunct="1">
              <a:buNone/>
              <a:defRPr/>
            </a:pPr>
            <a:r>
              <a:rPr kumimoji="0" lang="en-US" altLang="ko-KR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Ⅲ . </a:t>
            </a:r>
            <a:r>
              <a:rPr kumimoji="0" lang="ko-KR" altLang="en-US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개발 내용 및 범위</a:t>
            </a:r>
            <a:r>
              <a:rPr kumimoji="0" lang="en-US" altLang="ko-KR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 </a:t>
            </a:r>
            <a:endParaRPr kumimoji="0" lang="ko-KR" altLang="en-US" sz="1800" b="1" i="0" spc="-150" dirty="0">
              <a:ln w="190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+mn-ea"/>
            </a:endParaRPr>
          </a:p>
        </p:txBody>
      </p:sp>
      <p:sp>
        <p:nvSpPr>
          <p:cNvPr id="7" name="Rectangle 23"/>
          <p:cNvSpPr>
            <a:spLocks noChangeArrowheads="1"/>
          </p:cNvSpPr>
          <p:nvPr userDrawn="1"/>
        </p:nvSpPr>
        <p:spPr bwMode="auto">
          <a:xfrm>
            <a:off x="3995939" y="6597353"/>
            <a:ext cx="1152128" cy="1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6" tIns="45713" rIns="91426" bIns="45713" anchor="ctr"/>
          <a:lstStyle/>
          <a:p>
            <a:pPr algn="ctr"/>
            <a:fld id="{080B840C-63CE-4005-80FF-135B1A01A873}" type="slidenum">
              <a:rPr lang="en-US" altLang="ko-KR" sz="1200" b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pPr algn="ctr"/>
              <a:t>‹#›</a:t>
            </a:fld>
            <a:r>
              <a:rPr lang="en-US" altLang="ko-KR" sz="1200" b="0" dirty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t> </a:t>
            </a:r>
            <a:r>
              <a:rPr lang="en-US" altLang="ko-KR" sz="1200" b="0" dirty="0" smtClean="0">
                <a:solidFill>
                  <a:schemeClr val="tx2"/>
                </a:solidFill>
                <a:latin typeface="Dinmed" pitchFamily="2" charset="0"/>
                <a:ea typeface="HY울릉도M" pitchFamily="18" charset="-127"/>
              </a:rPr>
              <a:t>/ 74</a:t>
            </a:r>
            <a:endParaRPr lang="en-US" altLang="ko-KR" sz="1200" b="0" dirty="0">
              <a:solidFill>
                <a:schemeClr val="tx2"/>
              </a:solidFill>
              <a:latin typeface="Dinmed" pitchFamily="2" charset="0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360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서브1 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576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" y="6482822"/>
            <a:ext cx="9137148" cy="375178"/>
          </a:xfrm>
          <a:prstGeom prst="rect">
            <a:avLst/>
          </a:prstGeom>
        </p:spPr>
      </p:pic>
      <p:sp>
        <p:nvSpPr>
          <p:cNvPr id="18" name="Rectangle 23"/>
          <p:cNvSpPr>
            <a:spLocks noChangeArrowheads="1"/>
          </p:cNvSpPr>
          <p:nvPr userDrawn="1"/>
        </p:nvSpPr>
        <p:spPr bwMode="auto">
          <a:xfrm>
            <a:off x="7884368" y="6608664"/>
            <a:ext cx="1152128" cy="1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fld id="{080B840C-63CE-4005-80FF-135B1A01A873}" type="slidenum">
              <a:rPr lang="en-US" altLang="ko-KR" sz="1200" b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pPr algn="ctr"/>
              <a:t>‹#›</a:t>
            </a:fld>
            <a:r>
              <a:rPr lang="en-US" altLang="ko-KR" sz="1200" b="0" dirty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t> </a:t>
            </a:r>
            <a:r>
              <a:rPr lang="en-US" altLang="ko-KR" sz="1200" b="0" dirty="0" smtClean="0">
                <a:solidFill>
                  <a:schemeClr val="tx2"/>
                </a:solidFill>
                <a:latin typeface="Dinmed" pitchFamily="2" charset="0"/>
                <a:ea typeface="HY울릉도M" pitchFamily="18" charset="-127"/>
              </a:rPr>
              <a:t>/ 17</a:t>
            </a:r>
            <a:endParaRPr lang="en-US" altLang="ko-KR" sz="1200" b="0" dirty="0">
              <a:solidFill>
                <a:schemeClr val="tx2"/>
              </a:solidFill>
              <a:latin typeface="Dinmed" pitchFamily="2" charset="0"/>
              <a:ea typeface="HY울릉도M" pitchFamily="18" charset="-127"/>
            </a:endParaRPr>
          </a:p>
        </p:txBody>
      </p:sp>
      <p:cxnSp>
        <p:nvCxnSpPr>
          <p:cNvPr id="21" name="직선 연결선 20"/>
          <p:cNvCxnSpPr/>
          <p:nvPr userDrawn="1"/>
        </p:nvCxnSpPr>
        <p:spPr>
          <a:xfrm flipH="1">
            <a:off x="0" y="620688"/>
            <a:ext cx="914400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2" descr="C:\Documents and Settings\kaemicom\My Documents\My Pictures\loginBg4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276"/>
            <a:ext cx="432000" cy="4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847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서브2 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3991" cy="62576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" y="6482822"/>
            <a:ext cx="9137148" cy="375178"/>
          </a:xfrm>
          <a:prstGeom prst="rect">
            <a:avLst/>
          </a:prstGeom>
        </p:spPr>
      </p:pic>
      <p:sp>
        <p:nvSpPr>
          <p:cNvPr id="19" name="Text Box 9"/>
          <p:cNvSpPr txBox="1">
            <a:spLocks noChangeArrowheads="1"/>
          </p:cNvSpPr>
          <p:nvPr userDrawn="1"/>
        </p:nvSpPr>
        <p:spPr bwMode="auto">
          <a:xfrm>
            <a:off x="5763405" y="89922"/>
            <a:ext cx="327309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algn="r" eaLnBrk="1" hangingPunct="1">
              <a:buNone/>
              <a:defRPr/>
            </a:pPr>
            <a:r>
              <a:rPr kumimoji="0" lang="en-US" altLang="ko-KR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Ⅱ . </a:t>
            </a:r>
            <a:r>
              <a:rPr kumimoji="0" lang="ko-KR" altLang="en-US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주요 사업</a:t>
            </a:r>
            <a:endParaRPr kumimoji="0" lang="ko-KR" altLang="en-US" sz="1800" b="1" i="0" spc="-150" dirty="0">
              <a:ln w="190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+mn-ea"/>
            </a:endParaRPr>
          </a:p>
        </p:txBody>
      </p:sp>
      <p:cxnSp>
        <p:nvCxnSpPr>
          <p:cNvPr id="20" name="직선 연결선 19"/>
          <p:cNvCxnSpPr/>
          <p:nvPr userDrawn="1"/>
        </p:nvCxnSpPr>
        <p:spPr>
          <a:xfrm flipH="1">
            <a:off x="0" y="620688"/>
            <a:ext cx="914400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Rectangle 23"/>
          <p:cNvSpPr>
            <a:spLocks noChangeArrowheads="1"/>
          </p:cNvSpPr>
          <p:nvPr userDrawn="1"/>
        </p:nvSpPr>
        <p:spPr bwMode="auto">
          <a:xfrm>
            <a:off x="8100392" y="6597352"/>
            <a:ext cx="1152128" cy="1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fld id="{080B840C-63CE-4005-80FF-135B1A01A873}" type="slidenum">
              <a:rPr lang="en-US" altLang="ko-KR" sz="1200" b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pPr algn="ctr"/>
              <a:t>‹#›</a:t>
            </a:fld>
            <a:r>
              <a:rPr lang="en-US" altLang="ko-KR" sz="1200" b="0" dirty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t> </a:t>
            </a:r>
            <a:r>
              <a:rPr lang="en-US" altLang="ko-KR" sz="1200" b="0" dirty="0" smtClean="0">
                <a:solidFill>
                  <a:schemeClr val="tx2"/>
                </a:solidFill>
                <a:latin typeface="Dinmed" pitchFamily="2" charset="0"/>
                <a:ea typeface="HY울릉도M" pitchFamily="18" charset="-127"/>
              </a:rPr>
              <a:t>/ 24</a:t>
            </a:r>
            <a:endParaRPr lang="en-US" altLang="ko-KR" sz="1200" b="0" dirty="0">
              <a:solidFill>
                <a:schemeClr val="tx2"/>
              </a:solidFill>
              <a:latin typeface="Dinmed" pitchFamily="2" charset="0"/>
              <a:ea typeface="HY울릉도M" pitchFamily="18" charset="-127"/>
            </a:endParaRPr>
          </a:p>
        </p:txBody>
      </p:sp>
      <p:pic>
        <p:nvPicPr>
          <p:cNvPr id="24" name="그림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46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0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서브3 타이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9143991" cy="62576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" y="6482822"/>
            <a:ext cx="9137148" cy="375178"/>
          </a:xfrm>
          <a:prstGeom prst="rect">
            <a:avLst/>
          </a:prstGeom>
        </p:spPr>
      </p:pic>
      <p:sp>
        <p:nvSpPr>
          <p:cNvPr id="18" name="Text Box 9"/>
          <p:cNvSpPr txBox="1">
            <a:spLocks noChangeArrowheads="1"/>
          </p:cNvSpPr>
          <p:nvPr userDrawn="1"/>
        </p:nvSpPr>
        <p:spPr bwMode="auto">
          <a:xfrm>
            <a:off x="5763405" y="107340"/>
            <a:ext cx="3273091" cy="36933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42900" indent="-3429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marL="0" indent="0" algn="r" eaLnBrk="1" hangingPunct="1">
              <a:buNone/>
              <a:defRPr/>
            </a:pPr>
            <a:r>
              <a:rPr kumimoji="0" lang="en-US" altLang="ko-KR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Ⅲ . </a:t>
            </a:r>
            <a:r>
              <a:rPr kumimoji="0" lang="ko-KR" altLang="en-US" sz="1800" b="1" i="0" spc="-15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rPr>
              <a:t>주요 솔루션 및 시스템</a:t>
            </a:r>
            <a:endParaRPr kumimoji="0" lang="ko-KR" altLang="en-US" sz="1800" b="1" i="0" spc="-150" dirty="0">
              <a:ln w="190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  <a:ea typeface="+mn-ea"/>
            </a:endParaRPr>
          </a:p>
        </p:txBody>
      </p:sp>
      <p:cxnSp>
        <p:nvCxnSpPr>
          <p:cNvPr id="19" name="직선 연결선 18"/>
          <p:cNvCxnSpPr/>
          <p:nvPr userDrawn="1"/>
        </p:nvCxnSpPr>
        <p:spPr>
          <a:xfrm flipH="1">
            <a:off x="0" y="620688"/>
            <a:ext cx="9144001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23"/>
          <p:cNvSpPr>
            <a:spLocks noChangeArrowheads="1"/>
          </p:cNvSpPr>
          <p:nvPr userDrawn="1"/>
        </p:nvSpPr>
        <p:spPr bwMode="auto">
          <a:xfrm>
            <a:off x="8100392" y="6597352"/>
            <a:ext cx="1152128" cy="18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fld id="{080B840C-63CE-4005-80FF-135B1A01A873}" type="slidenum">
              <a:rPr lang="en-US" altLang="ko-KR" sz="1200" b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pPr algn="ctr"/>
              <a:t>‹#›</a:t>
            </a:fld>
            <a:r>
              <a:rPr lang="en-US" altLang="ko-KR" sz="1200" b="0" dirty="0" smtClean="0">
                <a:solidFill>
                  <a:schemeClr val="accent6">
                    <a:lumMod val="50000"/>
                  </a:schemeClr>
                </a:solidFill>
                <a:latin typeface="Dinmed" pitchFamily="2" charset="0"/>
                <a:ea typeface="HY울릉도M" pitchFamily="18" charset="-127"/>
              </a:rPr>
              <a:t> </a:t>
            </a:r>
            <a:r>
              <a:rPr lang="en-US" altLang="ko-KR" sz="1200" b="0" dirty="0" smtClean="0">
                <a:solidFill>
                  <a:schemeClr val="tx2"/>
                </a:solidFill>
                <a:latin typeface="Dinmed" pitchFamily="2" charset="0"/>
                <a:ea typeface="HY울릉도M" pitchFamily="18" charset="-127"/>
              </a:rPr>
              <a:t>/ 24</a:t>
            </a:r>
            <a:endParaRPr lang="en-US" altLang="ko-KR" sz="1200" b="0" dirty="0">
              <a:solidFill>
                <a:schemeClr val="tx2"/>
              </a:solidFill>
              <a:latin typeface="Dinmed" pitchFamily="2" charset="0"/>
              <a:ea typeface="HY울릉도M" pitchFamily="18" charset="-127"/>
            </a:endParaRPr>
          </a:p>
        </p:txBody>
      </p:sp>
      <p:pic>
        <p:nvPicPr>
          <p:cNvPr id="21" name="그림 2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46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1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" y="-8708"/>
            <a:ext cx="9141393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129155" y="2204864"/>
            <a:ext cx="2901756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ko-KR" sz="400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Y신명조" pitchFamily="18" charset="-127"/>
                <a:ea typeface="HY신명조" pitchFamily="18" charset="-127"/>
              </a:rPr>
              <a:t>Thank</a:t>
            </a:r>
            <a:r>
              <a:rPr lang="en-US" altLang="ko-KR" sz="400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HY신명조" pitchFamily="18" charset="-127"/>
                <a:ea typeface="HY신명조" pitchFamily="18" charset="-127"/>
              </a:rPr>
              <a:t> You</a:t>
            </a:r>
            <a:endParaRPr lang="ko-KR" altLang="en-US" sz="400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HY신명조" pitchFamily="18" charset="-127"/>
              <a:ea typeface="HY신명조" pitchFamily="18" charset="-127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123728" y="3789040"/>
            <a:ext cx="6708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>
                <a:solidFill>
                  <a:schemeClr val="bg1">
                    <a:alpha val="50000"/>
                  </a:schemeClr>
                </a:solidFill>
              </a:rPr>
              <a:t>N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EXT </a:t>
            </a:r>
            <a:r>
              <a:rPr lang="en-US" altLang="ko-KR" sz="2400" b="1" dirty="0">
                <a:solidFill>
                  <a:schemeClr val="bg1">
                    <a:alpha val="50000"/>
                  </a:schemeClr>
                </a:solidFill>
              </a:rPr>
              <a:t>S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OLUTIONS </a:t>
            </a:r>
            <a:r>
              <a:rPr lang="en-US" altLang="ko-KR" b="1" dirty="0" smtClean="0">
                <a:solidFill>
                  <a:schemeClr val="bg1">
                    <a:alpha val="50000"/>
                  </a:schemeClr>
                </a:solidFill>
              </a:rPr>
              <a:t>FOR </a:t>
            </a:r>
            <a:r>
              <a:rPr lang="en-US" altLang="ko-KR" sz="2400" b="1" dirty="0" smtClean="0">
                <a:solidFill>
                  <a:schemeClr val="bg1">
                    <a:alpha val="50000"/>
                  </a:schemeClr>
                </a:solidFill>
              </a:rPr>
              <a:t>E</a:t>
            </a:r>
            <a:r>
              <a:rPr lang="en-US" altLang="ko-KR" b="1" dirty="0" smtClean="0">
                <a:solidFill>
                  <a:schemeClr val="bg1">
                    <a:alpha val="50000"/>
                  </a:schemeClr>
                </a:solidFill>
              </a:rPr>
              <a:t>NGINEERING 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AND </a:t>
            </a:r>
            <a:r>
              <a:rPr lang="en-US" altLang="ko-KR" sz="2400" b="1" dirty="0">
                <a:solidFill>
                  <a:schemeClr val="bg1">
                    <a:alpha val="50000"/>
                  </a:schemeClr>
                </a:solidFill>
              </a:rPr>
              <a:t>T</a:t>
            </a:r>
            <a:r>
              <a:rPr lang="en-US" altLang="ko-KR" b="1" dirty="0">
                <a:solidFill>
                  <a:schemeClr val="bg1">
                    <a:alpha val="50000"/>
                  </a:schemeClr>
                </a:solidFill>
              </a:rPr>
              <a:t>ECHNOLOGY</a:t>
            </a:r>
            <a:endParaRPr lang="ko-KR" altLang="en-US" b="1" dirty="0">
              <a:solidFill>
                <a:schemeClr val="bg1">
                  <a:alpha val="50000"/>
                </a:schemeClr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327" y="6318050"/>
            <a:ext cx="1173412" cy="36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2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4633-2205-4671-BA3B-EBB8FE8C06E2}" type="datetimeFigureOut">
              <a:rPr lang="ko-KR" altLang="en-US" smtClean="0"/>
              <a:t>2014-06-14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CF7E-A6E8-40A3-8089-74E1AF627B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7612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4633-2205-4671-BA3B-EBB8FE8C06E2}" type="datetimeFigureOut">
              <a:rPr lang="ko-KR" altLang="en-US" smtClean="0"/>
              <a:t>2014-06-14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CF7E-A6E8-40A3-8089-74E1AF627B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642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84633-2205-4671-BA3B-EBB8FE8C06E2}" type="datetimeFigureOut">
              <a:rPr lang="ko-KR" altLang="en-US" smtClean="0"/>
              <a:t>2014-06-14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4CF7E-A6E8-40A3-8089-74E1AF627B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5582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84633-2205-4671-BA3B-EBB8FE8C06E2}" type="datetimeFigureOut">
              <a:rPr lang="ko-KR" altLang="en-US" smtClean="0"/>
              <a:t>2014-06-14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4CF7E-A6E8-40A3-8089-74E1AF627B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9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77" r:id="rId4"/>
    <p:sldLayoutId id="2147483676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Relationship Id="rId1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03848" y="5301208"/>
            <a:ext cx="2556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solidFill>
                  <a:schemeClr val="bg1"/>
                </a:solidFill>
              </a:rPr>
              <a:t>2014. 6. 17</a:t>
            </a:r>
            <a:endParaRPr lang="ko-KR" alt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1700808"/>
            <a:ext cx="9144000" cy="65562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lnSpc>
                <a:spcPts val="4500"/>
              </a:lnSpc>
            </a:pPr>
            <a:r>
              <a:rPr lang="en-US" altLang="ko-KR" sz="3600" b="1" spc="-300" dirty="0" smtClean="0">
                <a:solidFill>
                  <a:srgbClr val="004F8A"/>
                </a:solidFill>
                <a:latin typeface="+mj-lt"/>
              </a:rPr>
              <a:t>CM Platform for Operating NPP</a:t>
            </a:r>
            <a:endParaRPr lang="ko-KR" altLang="en-US" sz="3600" b="1" spc="-300" dirty="0">
              <a:solidFill>
                <a:srgbClr val="004F8A"/>
              </a:solidFill>
              <a:latin typeface="+mj-lt"/>
            </a:endParaRPr>
          </a:p>
        </p:txBody>
      </p:sp>
      <p:pic>
        <p:nvPicPr>
          <p:cNvPr id="6" name="Picture 2" descr="C:\Documents and Settings\kaemicom\My Documents\My Pictures\loginBg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67" y="332656"/>
            <a:ext cx="128111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81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모서리가 둥근 직사각형 172"/>
          <p:cNvSpPr/>
          <p:nvPr/>
        </p:nvSpPr>
        <p:spPr>
          <a:xfrm>
            <a:off x="371765" y="1317640"/>
            <a:ext cx="8304691" cy="4847669"/>
          </a:xfrm>
          <a:prstGeom prst="roundRect">
            <a:avLst>
              <a:gd name="adj" fmla="val 3637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>
            <a:outerShdw blurRad="381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>
              <a:ln w="3175"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3" name="직사각형 2"/>
          <p:cNvSpPr/>
          <p:nvPr/>
        </p:nvSpPr>
        <p:spPr bwMode="auto">
          <a:xfrm rot="5400000">
            <a:off x="2939854" y="371828"/>
            <a:ext cx="4310062" cy="6700837"/>
          </a:xfrm>
          <a:prstGeom prst="rect">
            <a:avLst/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 dirty="0"/>
          </a:p>
        </p:txBody>
      </p:sp>
      <p:cxnSp>
        <p:nvCxnSpPr>
          <p:cNvPr id="4" name="직선 연결선 3"/>
          <p:cNvCxnSpPr/>
          <p:nvPr/>
        </p:nvCxnSpPr>
        <p:spPr bwMode="auto">
          <a:xfrm rot="5400000">
            <a:off x="5094884" y="-1129158"/>
            <a:ext cx="0" cy="6700837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 bwMode="auto">
          <a:xfrm rot="5400000">
            <a:off x="5094884" y="-529084"/>
            <a:ext cx="0" cy="6700837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직선 연결선 5"/>
          <p:cNvCxnSpPr/>
          <p:nvPr/>
        </p:nvCxnSpPr>
        <p:spPr bwMode="auto">
          <a:xfrm rot="5400000">
            <a:off x="5094884" y="672659"/>
            <a:ext cx="0" cy="6700837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/>
          <p:cNvCxnSpPr/>
          <p:nvPr/>
        </p:nvCxnSpPr>
        <p:spPr bwMode="auto">
          <a:xfrm rot="5400000">
            <a:off x="5094884" y="1544198"/>
            <a:ext cx="0" cy="6700837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모서리가 둥근 직사각형 7"/>
          <p:cNvSpPr/>
          <p:nvPr/>
        </p:nvSpPr>
        <p:spPr bwMode="auto">
          <a:xfrm rot="5400000">
            <a:off x="4253509" y="3949262"/>
            <a:ext cx="700088" cy="10445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9" name="모서리가 둥근 직사각형 8"/>
          <p:cNvSpPr/>
          <p:nvPr/>
        </p:nvSpPr>
        <p:spPr bwMode="auto">
          <a:xfrm rot="5400000">
            <a:off x="6110887" y="3042800"/>
            <a:ext cx="1008063" cy="752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10" name="모서리가 둥근 직사각형 9"/>
          <p:cNvSpPr/>
          <p:nvPr/>
        </p:nvSpPr>
        <p:spPr bwMode="auto">
          <a:xfrm rot="5400000">
            <a:off x="3320858" y="2754669"/>
            <a:ext cx="1008063" cy="13287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11" name="모서리가 둥근 직사각형 10"/>
          <p:cNvSpPr/>
          <p:nvPr/>
        </p:nvSpPr>
        <p:spPr bwMode="auto">
          <a:xfrm rot="5400000">
            <a:off x="7488041" y="3913539"/>
            <a:ext cx="736600" cy="1069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12" name="모서리가 둥근 직사각형 11"/>
          <p:cNvSpPr/>
          <p:nvPr/>
        </p:nvSpPr>
        <p:spPr bwMode="auto">
          <a:xfrm rot="5400000">
            <a:off x="2477892" y="3505554"/>
            <a:ext cx="700088" cy="19319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13" name="모서리가 둥근 직사각형 12"/>
          <p:cNvSpPr/>
          <p:nvPr/>
        </p:nvSpPr>
        <p:spPr bwMode="auto">
          <a:xfrm rot="5400000">
            <a:off x="7197528" y="4515204"/>
            <a:ext cx="696912" cy="16906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14" name="모서리가 둥근 직사각형 13"/>
          <p:cNvSpPr/>
          <p:nvPr/>
        </p:nvSpPr>
        <p:spPr bwMode="auto">
          <a:xfrm rot="5400000">
            <a:off x="5189345" y="4280248"/>
            <a:ext cx="696913" cy="21447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15" name="모서리가 둥근 직사각형 14"/>
          <p:cNvSpPr/>
          <p:nvPr/>
        </p:nvSpPr>
        <p:spPr bwMode="auto">
          <a:xfrm rot="5400000">
            <a:off x="2733482" y="4132619"/>
            <a:ext cx="696913" cy="24399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16" name="모서리가 둥근 직사각형 15"/>
          <p:cNvSpPr/>
          <p:nvPr/>
        </p:nvSpPr>
        <p:spPr bwMode="auto">
          <a:xfrm rot="5400000">
            <a:off x="6292657" y="3919892"/>
            <a:ext cx="741363" cy="106203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sp>
        <p:nvSpPr>
          <p:cNvPr id="17" name="모서리가 둥근 직사각형 16"/>
          <p:cNvSpPr/>
          <p:nvPr/>
        </p:nvSpPr>
        <p:spPr bwMode="auto">
          <a:xfrm rot="5400000">
            <a:off x="4861521" y="625029"/>
            <a:ext cx="438150" cy="38211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cxnSp>
        <p:nvCxnSpPr>
          <p:cNvPr id="54" name="꺾인 연결선 53"/>
          <p:cNvCxnSpPr/>
          <p:nvPr/>
        </p:nvCxnSpPr>
        <p:spPr bwMode="auto">
          <a:xfrm rot="5400000">
            <a:off x="4343997" y="1736287"/>
            <a:ext cx="427038" cy="873125"/>
          </a:xfrm>
          <a:prstGeom prst="bentConnector3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꺾인 연결선 54"/>
          <p:cNvCxnSpPr/>
          <p:nvPr/>
        </p:nvCxnSpPr>
        <p:spPr bwMode="auto">
          <a:xfrm rot="5400000">
            <a:off x="6425213" y="2788793"/>
            <a:ext cx="371475" cy="158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꺾인 연결선 55"/>
          <p:cNvCxnSpPr/>
          <p:nvPr/>
        </p:nvCxnSpPr>
        <p:spPr bwMode="auto">
          <a:xfrm rot="16200000" flipH="1">
            <a:off x="6052944" y="2418114"/>
            <a:ext cx="371475" cy="742951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꺾인 연결선 56"/>
          <p:cNvCxnSpPr/>
          <p:nvPr/>
        </p:nvCxnSpPr>
        <p:spPr bwMode="auto">
          <a:xfrm rot="16200000" flipH="1">
            <a:off x="3898703" y="2826097"/>
            <a:ext cx="444500" cy="0"/>
          </a:xfrm>
          <a:prstGeom prst="bentConnector3">
            <a:avLst>
              <a:gd name="adj1" fmla="val 50000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꺾인 연결선 57"/>
          <p:cNvCxnSpPr/>
          <p:nvPr/>
        </p:nvCxnSpPr>
        <p:spPr bwMode="auto">
          <a:xfrm rot="16200000" flipH="1">
            <a:off x="3241478" y="2826097"/>
            <a:ext cx="444500" cy="0"/>
          </a:xfrm>
          <a:prstGeom prst="bentConnector3">
            <a:avLst>
              <a:gd name="adj1" fmla="val 50000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꺾인 연결선 58"/>
          <p:cNvCxnSpPr/>
          <p:nvPr/>
        </p:nvCxnSpPr>
        <p:spPr bwMode="auto">
          <a:xfrm rot="5400000">
            <a:off x="3303396" y="3426173"/>
            <a:ext cx="320675" cy="0"/>
          </a:xfrm>
          <a:prstGeom prst="bentConnector3">
            <a:avLst>
              <a:gd name="adj1" fmla="val 50000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꺾인 연결선 59"/>
          <p:cNvCxnSpPr/>
          <p:nvPr/>
        </p:nvCxnSpPr>
        <p:spPr bwMode="auto">
          <a:xfrm rot="10800000" flipV="1">
            <a:off x="6429182" y="3405542"/>
            <a:ext cx="11113" cy="344487"/>
          </a:xfrm>
          <a:prstGeom prst="bentConnector3">
            <a:avLst>
              <a:gd name="adj1" fmla="val 1061858"/>
            </a:avLst>
          </a:prstGeom>
          <a:ln w="28575">
            <a:solidFill>
              <a:srgbClr val="FF0000"/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꺾인 연결선 60"/>
          <p:cNvCxnSpPr/>
          <p:nvPr/>
        </p:nvCxnSpPr>
        <p:spPr bwMode="auto">
          <a:xfrm rot="16200000" flipH="1">
            <a:off x="3926483" y="3341241"/>
            <a:ext cx="382588" cy="1308100"/>
          </a:xfrm>
          <a:prstGeom prst="bentConnector3">
            <a:avLst>
              <a:gd name="adj1" fmla="val 39139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꺾인 연결선 61"/>
          <p:cNvCxnSpPr/>
          <p:nvPr/>
        </p:nvCxnSpPr>
        <p:spPr bwMode="auto">
          <a:xfrm rot="5400000">
            <a:off x="3041452" y="3770662"/>
            <a:ext cx="388938" cy="455612"/>
          </a:xfrm>
          <a:prstGeom prst="bentConnector3">
            <a:avLst>
              <a:gd name="adj1" fmla="val 40329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꺾인 연결선 62"/>
          <p:cNvCxnSpPr/>
          <p:nvPr/>
        </p:nvCxnSpPr>
        <p:spPr bwMode="auto">
          <a:xfrm rot="5400000">
            <a:off x="2597746" y="3328541"/>
            <a:ext cx="388938" cy="1339851"/>
          </a:xfrm>
          <a:prstGeom prst="bentConnector3">
            <a:avLst>
              <a:gd name="adj1" fmla="val 41020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꺾인 연결선 63"/>
          <p:cNvCxnSpPr/>
          <p:nvPr/>
        </p:nvCxnSpPr>
        <p:spPr bwMode="auto">
          <a:xfrm rot="16200000" flipH="1">
            <a:off x="6858598" y="3611115"/>
            <a:ext cx="501650" cy="998539"/>
          </a:xfrm>
          <a:prstGeom prst="bentConnector3">
            <a:avLst>
              <a:gd name="adj1" fmla="val 21699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꺾인 연결선 64"/>
          <p:cNvCxnSpPr/>
          <p:nvPr/>
        </p:nvCxnSpPr>
        <p:spPr bwMode="auto">
          <a:xfrm rot="5400000">
            <a:off x="6280753" y="4020696"/>
            <a:ext cx="490537" cy="168275"/>
          </a:xfrm>
          <a:prstGeom prst="bentConnector3">
            <a:avLst>
              <a:gd name="adj1" fmla="val 22193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꺾인 연결선 65"/>
          <p:cNvCxnSpPr/>
          <p:nvPr/>
        </p:nvCxnSpPr>
        <p:spPr bwMode="auto">
          <a:xfrm rot="16200000" flipH="1">
            <a:off x="7103072" y="3366641"/>
            <a:ext cx="501650" cy="1487488"/>
          </a:xfrm>
          <a:prstGeom prst="bentConnector3">
            <a:avLst>
              <a:gd name="adj1" fmla="val 22152"/>
            </a:avLst>
          </a:prstGeom>
          <a:ln w="28575">
            <a:solidFill>
              <a:srgbClr val="FF0000"/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꺾인 연결선 66"/>
          <p:cNvCxnSpPr/>
          <p:nvPr/>
        </p:nvCxnSpPr>
        <p:spPr bwMode="auto">
          <a:xfrm>
            <a:off x="4952807" y="4294536"/>
            <a:ext cx="9525" cy="328612"/>
          </a:xfrm>
          <a:prstGeom prst="bentConnector3">
            <a:avLst>
              <a:gd name="adj1" fmla="val 1061858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8" name="꺾인 연결선 67"/>
          <p:cNvCxnSpPr/>
          <p:nvPr/>
        </p:nvCxnSpPr>
        <p:spPr bwMode="auto">
          <a:xfrm rot="10800000" flipV="1">
            <a:off x="2828732" y="4302482"/>
            <a:ext cx="9525" cy="328613"/>
          </a:xfrm>
          <a:prstGeom prst="bentConnector3">
            <a:avLst>
              <a:gd name="adj1" fmla="val 1061858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꺾인 연결선 68"/>
          <p:cNvCxnSpPr/>
          <p:nvPr/>
        </p:nvCxnSpPr>
        <p:spPr bwMode="auto">
          <a:xfrm rot="16200000" flipH="1">
            <a:off x="3012085" y="4736659"/>
            <a:ext cx="496888" cy="504825"/>
          </a:xfrm>
          <a:prstGeom prst="bentConnector3">
            <a:avLst>
              <a:gd name="adj1" fmla="val 42784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꺾인 연결선 69"/>
          <p:cNvCxnSpPr/>
          <p:nvPr/>
        </p:nvCxnSpPr>
        <p:spPr bwMode="auto">
          <a:xfrm rot="16200000" flipH="1">
            <a:off x="4875020" y="4627911"/>
            <a:ext cx="328613" cy="534988"/>
          </a:xfrm>
          <a:prstGeom prst="bentConnector3">
            <a:avLst>
              <a:gd name="adj1" fmla="val 65839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꺾인 연결선 70"/>
          <p:cNvCxnSpPr/>
          <p:nvPr/>
        </p:nvCxnSpPr>
        <p:spPr bwMode="auto">
          <a:xfrm rot="16200000" flipH="1">
            <a:off x="1710333" y="4823966"/>
            <a:ext cx="827088" cy="0"/>
          </a:xfrm>
          <a:prstGeom prst="bentConnector3">
            <a:avLst/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꺾인 연결선 72"/>
          <p:cNvCxnSpPr/>
          <p:nvPr/>
        </p:nvCxnSpPr>
        <p:spPr bwMode="auto">
          <a:xfrm rot="5400000">
            <a:off x="6957027" y="3919098"/>
            <a:ext cx="481013" cy="1800225"/>
          </a:xfrm>
          <a:prstGeom prst="bentConnector3">
            <a:avLst>
              <a:gd name="adj1" fmla="val 60396"/>
            </a:avLst>
          </a:prstGeom>
          <a:ln w="28575">
            <a:solidFill>
              <a:srgbClr val="FF0000"/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꺾인 연결선 73"/>
          <p:cNvCxnSpPr/>
          <p:nvPr/>
        </p:nvCxnSpPr>
        <p:spPr bwMode="auto">
          <a:xfrm rot="10800000" flipV="1">
            <a:off x="4649596" y="5167669"/>
            <a:ext cx="9525" cy="350837"/>
          </a:xfrm>
          <a:prstGeom prst="bentConnector3">
            <a:avLst>
              <a:gd name="adj1" fmla="val 1061858"/>
            </a:avLst>
          </a:prstGeom>
          <a:ln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꺾인 연결선 74"/>
          <p:cNvCxnSpPr/>
          <p:nvPr/>
        </p:nvCxnSpPr>
        <p:spPr bwMode="auto">
          <a:xfrm rot="10800000" flipH="1" flipV="1">
            <a:off x="5675116" y="5167669"/>
            <a:ext cx="11112" cy="350837"/>
          </a:xfrm>
          <a:prstGeom prst="bentConnector3">
            <a:avLst>
              <a:gd name="adj1" fmla="val -831111"/>
            </a:avLst>
          </a:prstGeom>
          <a:ln w="28575">
            <a:solidFill>
              <a:srgbClr val="FF0000"/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꺾인 연결선 75"/>
          <p:cNvCxnSpPr/>
          <p:nvPr/>
        </p:nvCxnSpPr>
        <p:spPr bwMode="auto">
          <a:xfrm rot="5400000">
            <a:off x="6050559" y="5271649"/>
            <a:ext cx="241300" cy="252413"/>
          </a:xfrm>
          <a:prstGeom prst="bentConnector2">
            <a:avLst/>
          </a:prstGeom>
          <a:ln w="28575">
            <a:solidFill>
              <a:srgbClr val="FF0000"/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31" name="직사각형 76"/>
          <p:cNvSpPr>
            <a:spLocks noChangeArrowheads="1"/>
          </p:cNvSpPr>
          <p:nvPr/>
        </p:nvSpPr>
        <p:spPr bwMode="auto">
          <a:xfrm>
            <a:off x="698304" y="1711675"/>
            <a:ext cx="887413" cy="41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3" rIns="0" bIns="45713">
            <a:spAutoFit/>
          </a:bodyPr>
          <a:lstStyle/>
          <a:p>
            <a:pPr algn="ctr"/>
            <a:r>
              <a:rPr lang="en-US" altLang="ko-KR" sz="1000" b="1" dirty="0">
                <a:ea typeface="맑은 고딕" pitchFamily="50" charset="-127"/>
              </a:rPr>
              <a:t>Design </a:t>
            </a:r>
          </a:p>
          <a:p>
            <a:pPr algn="ctr"/>
            <a:r>
              <a:rPr lang="en-US" altLang="ko-KR" sz="1000" b="1" dirty="0">
                <a:ea typeface="맑은 고딕" pitchFamily="50" charset="-127"/>
              </a:rPr>
              <a:t>Requirement</a:t>
            </a:r>
            <a:endParaRPr lang="ko-KR" altLang="en-US" sz="1000" b="1" dirty="0">
              <a:ea typeface="맑은 고딕" pitchFamily="50" charset="-127"/>
            </a:endParaRPr>
          </a:p>
        </p:txBody>
      </p:sp>
      <p:sp>
        <p:nvSpPr>
          <p:cNvPr id="19532" name="직사각형 77"/>
          <p:cNvSpPr>
            <a:spLocks noChangeArrowheads="1"/>
          </p:cNvSpPr>
          <p:nvPr/>
        </p:nvSpPr>
        <p:spPr bwMode="auto">
          <a:xfrm>
            <a:off x="698304" y="2333975"/>
            <a:ext cx="887413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3" rIns="0" bIns="45713">
            <a:spAutoFit/>
          </a:bodyPr>
          <a:lstStyle/>
          <a:p>
            <a:pPr algn="ctr"/>
            <a:r>
              <a:rPr lang="en-US" altLang="ko-KR" sz="1000" b="1">
                <a:ea typeface="맑은 고딕" pitchFamily="50" charset="-127"/>
              </a:rPr>
              <a:t>Design Base Specification</a:t>
            </a:r>
            <a:endParaRPr lang="ko-KR" altLang="en-US" sz="1000" b="1">
              <a:ea typeface="맑은 고딕" pitchFamily="50" charset="-127"/>
            </a:endParaRPr>
          </a:p>
        </p:txBody>
      </p:sp>
      <p:sp>
        <p:nvSpPr>
          <p:cNvPr id="19533" name="직사각형 78"/>
          <p:cNvSpPr>
            <a:spLocks noChangeArrowheads="1"/>
          </p:cNvSpPr>
          <p:nvPr/>
        </p:nvSpPr>
        <p:spPr bwMode="auto">
          <a:xfrm>
            <a:off x="539557" y="3167413"/>
            <a:ext cx="1204913" cy="5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3" rIns="0" bIns="45713">
            <a:spAutoFit/>
          </a:bodyPr>
          <a:lstStyle/>
          <a:p>
            <a:pPr algn="ctr"/>
            <a:r>
              <a:rPr lang="en-US" altLang="ko-KR" sz="1000" b="1" dirty="0">
                <a:ea typeface="맑은 고딕" pitchFamily="50" charset="-127"/>
              </a:rPr>
              <a:t>System, Structure, Component Specification</a:t>
            </a:r>
            <a:endParaRPr lang="ko-KR" altLang="en-US" sz="1000" b="1" dirty="0">
              <a:ea typeface="맑은 고딕" pitchFamily="50" charset="-127"/>
            </a:endParaRPr>
          </a:p>
        </p:txBody>
      </p:sp>
      <p:cxnSp>
        <p:nvCxnSpPr>
          <p:cNvPr id="80" name="직선 연결선 79"/>
          <p:cNvCxnSpPr/>
          <p:nvPr/>
        </p:nvCxnSpPr>
        <p:spPr bwMode="auto">
          <a:xfrm rot="5400000">
            <a:off x="4744845" y="4465985"/>
            <a:ext cx="885825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535" name="직사각형 80"/>
          <p:cNvSpPr>
            <a:spLocks noChangeArrowheads="1"/>
          </p:cNvSpPr>
          <p:nvPr/>
        </p:nvSpPr>
        <p:spPr bwMode="auto">
          <a:xfrm>
            <a:off x="539557" y="4251676"/>
            <a:ext cx="1204913" cy="40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3" rIns="0" bIns="45713">
            <a:spAutoFit/>
          </a:bodyPr>
          <a:lstStyle/>
          <a:p>
            <a:pPr algn="ctr"/>
            <a:r>
              <a:rPr lang="en-US" altLang="ko-KR" sz="1000" b="1">
                <a:ea typeface="맑은 고딕" pitchFamily="50" charset="-127"/>
              </a:rPr>
              <a:t>Design</a:t>
            </a:r>
          </a:p>
          <a:p>
            <a:pPr algn="ctr"/>
            <a:r>
              <a:rPr lang="en-US" altLang="ko-KR" sz="1000" b="1">
                <a:ea typeface="맑은 고딕" pitchFamily="50" charset="-127"/>
              </a:rPr>
              <a:t>Parameter</a:t>
            </a:r>
            <a:endParaRPr lang="ko-KR" altLang="en-US" sz="1000" b="1">
              <a:ea typeface="맑은 고딕" pitchFamily="50" charset="-127"/>
            </a:endParaRPr>
          </a:p>
        </p:txBody>
      </p:sp>
      <p:sp>
        <p:nvSpPr>
          <p:cNvPr id="19536" name="직사각형 81"/>
          <p:cNvSpPr>
            <a:spLocks noChangeArrowheads="1"/>
          </p:cNvSpPr>
          <p:nvPr/>
        </p:nvSpPr>
        <p:spPr bwMode="auto">
          <a:xfrm>
            <a:off x="5216327" y="4208813"/>
            <a:ext cx="889000" cy="50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3" rIns="0" bIns="45713">
            <a:spAutoFit/>
          </a:bodyPr>
          <a:lstStyle/>
          <a:p>
            <a:pPr algn="ctr"/>
            <a:r>
              <a:rPr lang="en-US" altLang="ko-KR" sz="900" b="1">
                <a:ea typeface="맑은 고딕" pitchFamily="50" charset="-127"/>
              </a:rPr>
              <a:t>Supporting</a:t>
            </a:r>
          </a:p>
          <a:p>
            <a:pPr algn="ctr"/>
            <a:r>
              <a:rPr lang="en-US" altLang="ko-KR" sz="900" b="1">
                <a:ea typeface="맑은 고딕" pitchFamily="50" charset="-127"/>
              </a:rPr>
              <a:t>Design </a:t>
            </a:r>
          </a:p>
          <a:p>
            <a:pPr algn="ctr"/>
            <a:r>
              <a:rPr lang="en-US" altLang="ko-KR" sz="900" b="1">
                <a:ea typeface="맑은 고딕" pitchFamily="50" charset="-127"/>
              </a:rPr>
              <a:t>Information</a:t>
            </a:r>
            <a:endParaRPr lang="ko-KR" altLang="en-US" sz="900" b="1">
              <a:ea typeface="맑은 고딕" pitchFamily="50" charset="-127"/>
            </a:endParaRPr>
          </a:p>
        </p:txBody>
      </p:sp>
      <p:sp>
        <p:nvSpPr>
          <p:cNvPr id="19537" name="직사각형 82"/>
          <p:cNvSpPr>
            <a:spLocks noChangeArrowheads="1"/>
          </p:cNvSpPr>
          <p:nvPr/>
        </p:nvSpPr>
        <p:spPr bwMode="auto">
          <a:xfrm>
            <a:off x="539557" y="5132738"/>
            <a:ext cx="1204913" cy="5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5713" rIns="0" bIns="45713">
            <a:spAutoFit/>
          </a:bodyPr>
          <a:lstStyle/>
          <a:p>
            <a:pPr algn="ctr"/>
            <a:r>
              <a:rPr lang="en-US" altLang="ko-KR" sz="1000" b="1">
                <a:ea typeface="맑은 고딕" pitchFamily="50" charset="-127"/>
              </a:rPr>
              <a:t>Supporting </a:t>
            </a:r>
            <a:br>
              <a:rPr lang="en-US" altLang="ko-KR" sz="1000" b="1">
                <a:ea typeface="맑은 고딕" pitchFamily="50" charset="-127"/>
              </a:rPr>
            </a:br>
            <a:r>
              <a:rPr lang="en-US" altLang="ko-KR" sz="1000" b="1">
                <a:ea typeface="맑은 고딕" pitchFamily="50" charset="-127"/>
              </a:rPr>
              <a:t>Operating Information</a:t>
            </a:r>
            <a:endParaRPr lang="ko-KR" altLang="en-US" sz="1000" b="1">
              <a:ea typeface="맑은 고딕" pitchFamily="50" charset="-127"/>
            </a:endParaRPr>
          </a:p>
        </p:txBody>
      </p:sp>
      <p:cxnSp>
        <p:nvCxnSpPr>
          <p:cNvPr id="84" name="꺾인 연결선 83"/>
          <p:cNvCxnSpPr/>
          <p:nvPr/>
        </p:nvCxnSpPr>
        <p:spPr bwMode="auto">
          <a:xfrm rot="16200000" flipH="1">
            <a:off x="5217122" y="1736287"/>
            <a:ext cx="427038" cy="87312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직사각형 84"/>
          <p:cNvSpPr/>
          <p:nvPr/>
        </p:nvSpPr>
        <p:spPr bwMode="auto">
          <a:xfrm>
            <a:off x="8281793" y="2757845"/>
            <a:ext cx="219075" cy="5159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1600"/>
          </a:p>
        </p:txBody>
      </p:sp>
      <p:cxnSp>
        <p:nvCxnSpPr>
          <p:cNvPr id="90" name="직선 화살표 연결선 89"/>
          <p:cNvCxnSpPr/>
          <p:nvPr/>
        </p:nvCxnSpPr>
        <p:spPr>
          <a:xfrm>
            <a:off x="8094472" y="4578707"/>
            <a:ext cx="7937" cy="658813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8" name="꺾인 연결선 107"/>
          <p:cNvCxnSpPr/>
          <p:nvPr/>
        </p:nvCxnSpPr>
        <p:spPr bwMode="auto">
          <a:xfrm>
            <a:off x="6791127" y="3084870"/>
            <a:ext cx="12700" cy="320675"/>
          </a:xfrm>
          <a:prstGeom prst="bentConnector3">
            <a:avLst>
              <a:gd name="adj1" fmla="val 987496"/>
            </a:avLst>
          </a:prstGeom>
          <a:ln w="28575">
            <a:solidFill>
              <a:srgbClr val="FF0000"/>
            </a:solidFill>
            <a:prstDash val="sysDot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AutoShape 15"/>
          <p:cNvSpPr>
            <a:spLocks noChangeArrowheads="1"/>
          </p:cNvSpPr>
          <p:nvPr/>
        </p:nvSpPr>
        <p:spPr bwMode="auto">
          <a:xfrm>
            <a:off x="3266598" y="2379037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98" name="AutoShape 15"/>
          <p:cNvSpPr>
            <a:spLocks noChangeArrowheads="1"/>
          </p:cNvSpPr>
          <p:nvPr/>
        </p:nvSpPr>
        <p:spPr bwMode="auto">
          <a:xfrm>
            <a:off x="4787138" y="1664118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01" name="AutoShape 15"/>
          <p:cNvSpPr>
            <a:spLocks noChangeArrowheads="1"/>
          </p:cNvSpPr>
          <p:nvPr/>
        </p:nvSpPr>
        <p:spPr bwMode="auto">
          <a:xfrm>
            <a:off x="3924618" y="2379037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02" name="AutoShape 15"/>
          <p:cNvSpPr>
            <a:spLocks noChangeArrowheads="1"/>
          </p:cNvSpPr>
          <p:nvPr/>
        </p:nvSpPr>
        <p:spPr bwMode="auto">
          <a:xfrm>
            <a:off x="5660829" y="2387985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03" name="AutoShape 15"/>
          <p:cNvSpPr>
            <a:spLocks noChangeArrowheads="1"/>
          </p:cNvSpPr>
          <p:nvPr/>
        </p:nvSpPr>
        <p:spPr bwMode="auto">
          <a:xfrm>
            <a:off x="6398453" y="2387985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06" name="AutoShape 15"/>
          <p:cNvSpPr>
            <a:spLocks noChangeArrowheads="1"/>
          </p:cNvSpPr>
          <p:nvPr/>
        </p:nvSpPr>
        <p:spPr bwMode="auto">
          <a:xfrm>
            <a:off x="3266598" y="3048349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09" name="AutoShape 15"/>
          <p:cNvSpPr>
            <a:spLocks noChangeArrowheads="1"/>
          </p:cNvSpPr>
          <p:nvPr/>
        </p:nvSpPr>
        <p:spPr bwMode="auto">
          <a:xfrm>
            <a:off x="3266598" y="3577779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11" name="AutoShape 15"/>
          <p:cNvSpPr>
            <a:spLocks noChangeArrowheads="1"/>
          </p:cNvSpPr>
          <p:nvPr/>
        </p:nvSpPr>
        <p:spPr bwMode="auto">
          <a:xfrm>
            <a:off x="3932550" y="3048349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15" name="AutoShape 15"/>
          <p:cNvSpPr>
            <a:spLocks noChangeArrowheads="1"/>
          </p:cNvSpPr>
          <p:nvPr/>
        </p:nvSpPr>
        <p:spPr bwMode="auto">
          <a:xfrm>
            <a:off x="6404802" y="2970632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16" name="AutoShape 15"/>
          <p:cNvSpPr>
            <a:spLocks noChangeArrowheads="1"/>
          </p:cNvSpPr>
          <p:nvPr/>
        </p:nvSpPr>
        <p:spPr bwMode="auto">
          <a:xfrm>
            <a:off x="6404802" y="3289667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18" name="AutoShape 15"/>
          <p:cNvSpPr>
            <a:spLocks noChangeArrowheads="1"/>
          </p:cNvSpPr>
          <p:nvPr/>
        </p:nvSpPr>
        <p:spPr bwMode="auto">
          <a:xfrm>
            <a:off x="7889118" y="4350099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23" name="AutoShape 15"/>
          <p:cNvSpPr>
            <a:spLocks noChangeArrowheads="1"/>
          </p:cNvSpPr>
          <p:nvPr/>
        </p:nvSpPr>
        <p:spPr bwMode="auto">
          <a:xfrm>
            <a:off x="6088890" y="5066925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24" name="AutoShape 15"/>
          <p:cNvSpPr>
            <a:spLocks noChangeArrowheads="1"/>
          </p:cNvSpPr>
          <p:nvPr/>
        </p:nvSpPr>
        <p:spPr bwMode="auto">
          <a:xfrm>
            <a:off x="5669278" y="5066925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25" name="AutoShape 15"/>
          <p:cNvSpPr>
            <a:spLocks noChangeArrowheads="1"/>
          </p:cNvSpPr>
          <p:nvPr/>
        </p:nvSpPr>
        <p:spPr bwMode="auto">
          <a:xfrm>
            <a:off x="5680674" y="5410548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26" name="AutoShape 15"/>
          <p:cNvSpPr>
            <a:spLocks noChangeArrowheads="1"/>
          </p:cNvSpPr>
          <p:nvPr/>
        </p:nvSpPr>
        <p:spPr bwMode="auto">
          <a:xfrm>
            <a:off x="7918255" y="5248082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  <p:sp>
        <p:nvSpPr>
          <p:cNvPr id="130" name="AutoShape 15"/>
          <p:cNvSpPr>
            <a:spLocks noChangeArrowheads="1"/>
          </p:cNvSpPr>
          <p:nvPr/>
        </p:nvSpPr>
        <p:spPr bwMode="auto">
          <a:xfrm>
            <a:off x="7429306" y="4362796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31" name="AutoShape 15"/>
          <p:cNvSpPr>
            <a:spLocks noChangeArrowheads="1"/>
          </p:cNvSpPr>
          <p:nvPr/>
        </p:nvSpPr>
        <p:spPr bwMode="auto">
          <a:xfrm>
            <a:off x="6687378" y="4362796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32" name="AutoShape 15"/>
          <p:cNvSpPr>
            <a:spLocks noChangeArrowheads="1"/>
          </p:cNvSpPr>
          <p:nvPr/>
        </p:nvSpPr>
        <p:spPr bwMode="auto">
          <a:xfrm>
            <a:off x="6260906" y="4362796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35" name="AutoShape 15"/>
          <p:cNvSpPr>
            <a:spLocks noChangeArrowheads="1"/>
          </p:cNvSpPr>
          <p:nvPr/>
        </p:nvSpPr>
        <p:spPr bwMode="auto">
          <a:xfrm>
            <a:off x="7363935" y="5230186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36" name="AutoShape 15"/>
          <p:cNvSpPr>
            <a:spLocks noChangeArrowheads="1"/>
          </p:cNvSpPr>
          <p:nvPr/>
        </p:nvSpPr>
        <p:spPr bwMode="auto">
          <a:xfrm>
            <a:off x="6843519" y="5230186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45" name="AutoShape 15"/>
          <p:cNvSpPr>
            <a:spLocks noChangeArrowheads="1"/>
          </p:cNvSpPr>
          <p:nvPr/>
        </p:nvSpPr>
        <p:spPr bwMode="auto">
          <a:xfrm>
            <a:off x="3310638" y="4190371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46" name="AutoShape 15"/>
          <p:cNvSpPr>
            <a:spLocks noChangeArrowheads="1"/>
          </p:cNvSpPr>
          <p:nvPr/>
        </p:nvSpPr>
        <p:spPr bwMode="auto">
          <a:xfrm>
            <a:off x="1897890" y="4200475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47" name="AutoShape 15"/>
          <p:cNvSpPr>
            <a:spLocks noChangeArrowheads="1"/>
          </p:cNvSpPr>
          <p:nvPr/>
        </p:nvSpPr>
        <p:spPr bwMode="auto">
          <a:xfrm>
            <a:off x="2792217" y="4485121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48" name="AutoShape 15"/>
          <p:cNvSpPr>
            <a:spLocks noChangeArrowheads="1"/>
          </p:cNvSpPr>
          <p:nvPr/>
        </p:nvSpPr>
        <p:spPr bwMode="auto">
          <a:xfrm>
            <a:off x="2796415" y="4190371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49" name="AutoShape 15"/>
          <p:cNvSpPr>
            <a:spLocks noChangeArrowheads="1"/>
          </p:cNvSpPr>
          <p:nvPr/>
        </p:nvSpPr>
        <p:spPr bwMode="auto">
          <a:xfrm>
            <a:off x="4580142" y="4181026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50" name="AutoShape 15"/>
          <p:cNvSpPr>
            <a:spLocks noChangeArrowheads="1"/>
          </p:cNvSpPr>
          <p:nvPr/>
        </p:nvSpPr>
        <p:spPr bwMode="auto">
          <a:xfrm>
            <a:off x="4580142" y="4513620"/>
            <a:ext cx="392679" cy="284611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51" name="AutoShape 15"/>
          <p:cNvSpPr>
            <a:spLocks noChangeArrowheads="1"/>
          </p:cNvSpPr>
          <p:nvPr/>
        </p:nvSpPr>
        <p:spPr bwMode="auto">
          <a:xfrm>
            <a:off x="4128894" y="4181026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55" name="AutoShape 15"/>
          <p:cNvSpPr>
            <a:spLocks noChangeArrowheads="1"/>
          </p:cNvSpPr>
          <p:nvPr/>
        </p:nvSpPr>
        <p:spPr bwMode="auto">
          <a:xfrm>
            <a:off x="4646644" y="5057977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56" name="AutoShape 15"/>
          <p:cNvSpPr>
            <a:spLocks noChangeArrowheads="1"/>
          </p:cNvSpPr>
          <p:nvPr/>
        </p:nvSpPr>
        <p:spPr bwMode="auto">
          <a:xfrm>
            <a:off x="4646644" y="5390571"/>
            <a:ext cx="392679" cy="284611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57" name="AutoShape 15"/>
          <p:cNvSpPr>
            <a:spLocks noChangeArrowheads="1"/>
          </p:cNvSpPr>
          <p:nvPr/>
        </p:nvSpPr>
        <p:spPr bwMode="auto">
          <a:xfrm>
            <a:off x="5098062" y="5057977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63" name="AutoShape 15"/>
          <p:cNvSpPr>
            <a:spLocks noChangeArrowheads="1"/>
          </p:cNvSpPr>
          <p:nvPr/>
        </p:nvSpPr>
        <p:spPr bwMode="auto">
          <a:xfrm>
            <a:off x="3769554" y="5248081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64" name="AutoShape 15"/>
          <p:cNvSpPr>
            <a:spLocks noChangeArrowheads="1"/>
          </p:cNvSpPr>
          <p:nvPr/>
        </p:nvSpPr>
        <p:spPr bwMode="auto">
          <a:xfrm>
            <a:off x="3333558" y="5248081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65" name="AutoShape 15"/>
          <p:cNvSpPr>
            <a:spLocks noChangeArrowheads="1"/>
          </p:cNvSpPr>
          <p:nvPr/>
        </p:nvSpPr>
        <p:spPr bwMode="auto">
          <a:xfrm>
            <a:off x="2873919" y="5248081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66" name="AutoShape 15"/>
          <p:cNvSpPr>
            <a:spLocks noChangeArrowheads="1"/>
          </p:cNvSpPr>
          <p:nvPr/>
        </p:nvSpPr>
        <p:spPr bwMode="auto">
          <a:xfrm>
            <a:off x="2389505" y="5248081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67" name="AutoShape 15"/>
          <p:cNvSpPr>
            <a:spLocks noChangeArrowheads="1"/>
          </p:cNvSpPr>
          <p:nvPr/>
        </p:nvSpPr>
        <p:spPr bwMode="auto">
          <a:xfrm>
            <a:off x="1927542" y="5248081"/>
            <a:ext cx="392679" cy="313100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/>
          </a:p>
        </p:txBody>
      </p:sp>
      <p:sp>
        <p:nvSpPr>
          <p:cNvPr id="168" name="제목 6"/>
          <p:cNvSpPr txBox="1">
            <a:spLocks/>
          </p:cNvSpPr>
          <p:nvPr/>
        </p:nvSpPr>
        <p:spPr bwMode="auto">
          <a:xfrm>
            <a:off x="539557" y="39301"/>
            <a:ext cx="5339084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Times New Roman" pitchFamily="18" charset="0"/>
              </a:rPr>
              <a:t>Requirement Traceability Platform</a:t>
            </a:r>
            <a:endParaRPr lang="ko-KR" altLang="en-US" sz="2000" spc="-15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cs typeface="Times New Roman" pitchFamily="18" charset="0"/>
            </a:endParaRPr>
          </a:p>
        </p:txBody>
      </p:sp>
      <p:sp>
        <p:nvSpPr>
          <p:cNvPr id="169" name="모서리가 둥근 직사각형 168"/>
          <p:cNvSpPr/>
          <p:nvPr/>
        </p:nvSpPr>
        <p:spPr>
          <a:xfrm>
            <a:off x="385301" y="712060"/>
            <a:ext cx="5659702" cy="40120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37FB7"/>
              </a:gs>
              <a:gs pos="100000">
                <a:srgbClr val="2496BE"/>
              </a:gs>
            </a:gsLst>
          </a:gradFill>
          <a:ln>
            <a:noFill/>
          </a:ln>
          <a:effectLst>
            <a:outerShdw blurRad="38100" dist="38100" sx="92000" sy="92000" algn="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sp>
        <p:nvSpPr>
          <p:cNvPr id="170" name="모서리가 둥근 직사각형 169"/>
          <p:cNvSpPr/>
          <p:nvPr/>
        </p:nvSpPr>
        <p:spPr>
          <a:xfrm>
            <a:off x="343948" y="732949"/>
            <a:ext cx="5668212" cy="40120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  <a:ln>
            <a:noFill/>
          </a:ln>
          <a:effectLst>
            <a:outerShdw blurRad="508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marL="361896"/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Taxonomy-based Traceability (EPRI PIM View)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1" name="순서도: 지연 122"/>
          <p:cNvSpPr/>
          <p:nvPr/>
        </p:nvSpPr>
        <p:spPr>
          <a:xfrm flipH="1">
            <a:off x="343159" y="711994"/>
            <a:ext cx="467309" cy="425690"/>
          </a:xfrm>
          <a:custGeom>
            <a:avLst/>
            <a:gdLst>
              <a:gd name="connsiteX0" fmla="*/ 0 w 360040"/>
              <a:gd name="connsiteY0" fmla="*/ 0 h 360040"/>
              <a:gd name="connsiteX1" fmla="*/ 180020 w 360040"/>
              <a:gd name="connsiteY1" fmla="*/ 0 h 360040"/>
              <a:gd name="connsiteX2" fmla="*/ 360040 w 360040"/>
              <a:gd name="connsiteY2" fmla="*/ 180020 h 360040"/>
              <a:gd name="connsiteX3" fmla="*/ 180020 w 360040"/>
              <a:gd name="connsiteY3" fmla="*/ 360040 h 360040"/>
              <a:gd name="connsiteX4" fmla="*/ 0 w 360040"/>
              <a:gd name="connsiteY4" fmla="*/ 360040 h 360040"/>
              <a:gd name="connsiteX5" fmla="*/ 0 w 360040"/>
              <a:gd name="connsiteY5" fmla="*/ 0 h 360040"/>
              <a:gd name="connsiteX0" fmla="*/ 0 w 526728"/>
              <a:gd name="connsiteY0" fmla="*/ 4763 h 360040"/>
              <a:gd name="connsiteX1" fmla="*/ 346708 w 526728"/>
              <a:gd name="connsiteY1" fmla="*/ 0 h 360040"/>
              <a:gd name="connsiteX2" fmla="*/ 526728 w 526728"/>
              <a:gd name="connsiteY2" fmla="*/ 180020 h 360040"/>
              <a:gd name="connsiteX3" fmla="*/ 346708 w 526728"/>
              <a:gd name="connsiteY3" fmla="*/ 360040 h 360040"/>
              <a:gd name="connsiteX4" fmla="*/ 166688 w 526728"/>
              <a:gd name="connsiteY4" fmla="*/ 360040 h 360040"/>
              <a:gd name="connsiteX5" fmla="*/ 0 w 526728"/>
              <a:gd name="connsiteY5" fmla="*/ 4763 h 360040"/>
              <a:gd name="connsiteX0" fmla="*/ 0 w 526728"/>
              <a:gd name="connsiteY0" fmla="*/ 1 h 360040"/>
              <a:gd name="connsiteX1" fmla="*/ 346708 w 526728"/>
              <a:gd name="connsiteY1" fmla="*/ 0 h 360040"/>
              <a:gd name="connsiteX2" fmla="*/ 526728 w 526728"/>
              <a:gd name="connsiteY2" fmla="*/ 180020 h 360040"/>
              <a:gd name="connsiteX3" fmla="*/ 346708 w 526728"/>
              <a:gd name="connsiteY3" fmla="*/ 360040 h 360040"/>
              <a:gd name="connsiteX4" fmla="*/ 166688 w 526728"/>
              <a:gd name="connsiteY4" fmla="*/ 360040 h 360040"/>
              <a:gd name="connsiteX5" fmla="*/ 0 w 526728"/>
              <a:gd name="connsiteY5" fmla="*/ 1 h 360040"/>
              <a:gd name="connsiteX0" fmla="*/ 0 w 485453"/>
              <a:gd name="connsiteY0" fmla="*/ 1 h 360040"/>
              <a:gd name="connsiteX1" fmla="*/ 305433 w 485453"/>
              <a:gd name="connsiteY1" fmla="*/ 0 h 360040"/>
              <a:gd name="connsiteX2" fmla="*/ 485453 w 485453"/>
              <a:gd name="connsiteY2" fmla="*/ 180020 h 360040"/>
              <a:gd name="connsiteX3" fmla="*/ 305433 w 485453"/>
              <a:gd name="connsiteY3" fmla="*/ 360040 h 360040"/>
              <a:gd name="connsiteX4" fmla="*/ 125413 w 485453"/>
              <a:gd name="connsiteY4" fmla="*/ 360040 h 360040"/>
              <a:gd name="connsiteX5" fmla="*/ 0 w 485453"/>
              <a:gd name="connsiteY5" fmla="*/ 1 h 360040"/>
              <a:gd name="connsiteX0" fmla="*/ 0 w 435658"/>
              <a:gd name="connsiteY0" fmla="*/ 1 h 360040"/>
              <a:gd name="connsiteX1" fmla="*/ 255638 w 435658"/>
              <a:gd name="connsiteY1" fmla="*/ 0 h 360040"/>
              <a:gd name="connsiteX2" fmla="*/ 435658 w 435658"/>
              <a:gd name="connsiteY2" fmla="*/ 180020 h 360040"/>
              <a:gd name="connsiteX3" fmla="*/ 255638 w 435658"/>
              <a:gd name="connsiteY3" fmla="*/ 360040 h 360040"/>
              <a:gd name="connsiteX4" fmla="*/ 75618 w 435658"/>
              <a:gd name="connsiteY4" fmla="*/ 360040 h 360040"/>
              <a:gd name="connsiteX5" fmla="*/ 0 w 435658"/>
              <a:gd name="connsiteY5" fmla="*/ 1 h 360040"/>
              <a:gd name="connsiteX0" fmla="*/ 0 w 435658"/>
              <a:gd name="connsiteY0" fmla="*/ 1 h 360040"/>
              <a:gd name="connsiteX1" fmla="*/ 255638 w 435658"/>
              <a:gd name="connsiteY1" fmla="*/ 0 h 360040"/>
              <a:gd name="connsiteX2" fmla="*/ 435658 w 435658"/>
              <a:gd name="connsiteY2" fmla="*/ 180020 h 360040"/>
              <a:gd name="connsiteX3" fmla="*/ 255638 w 435658"/>
              <a:gd name="connsiteY3" fmla="*/ 360040 h 360040"/>
              <a:gd name="connsiteX4" fmla="*/ 102779 w 435658"/>
              <a:gd name="connsiteY4" fmla="*/ 360040 h 360040"/>
              <a:gd name="connsiteX5" fmla="*/ 0 w 435658"/>
              <a:gd name="connsiteY5" fmla="*/ 1 h 36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58" h="360040">
                <a:moveTo>
                  <a:pt x="0" y="1"/>
                </a:moveTo>
                <a:lnTo>
                  <a:pt x="255638" y="0"/>
                </a:lnTo>
                <a:cubicBezTo>
                  <a:pt x="355060" y="0"/>
                  <a:pt x="435658" y="80598"/>
                  <a:pt x="435658" y="180020"/>
                </a:cubicBezTo>
                <a:cubicBezTo>
                  <a:pt x="435658" y="279442"/>
                  <a:pt x="355060" y="360040"/>
                  <a:pt x="255638" y="360040"/>
                </a:cubicBezTo>
                <a:lnTo>
                  <a:pt x="102779" y="360040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237FB7"/>
              </a:gs>
              <a:gs pos="100000">
                <a:srgbClr val="2EABD8"/>
              </a:gs>
            </a:gsLst>
          </a:gradFill>
          <a:ln>
            <a:noFill/>
          </a:ln>
          <a:effectLst>
            <a:outerShdw blurRad="38100" dist="38100" sx="92000" sy="92000" algn="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172" name="모서리가 둥근 직사각형 10"/>
          <p:cNvSpPr/>
          <p:nvPr/>
        </p:nvSpPr>
        <p:spPr>
          <a:xfrm rot="13500000">
            <a:off x="500406" y="842514"/>
            <a:ext cx="152815" cy="140275"/>
          </a:xfrm>
          <a:custGeom>
            <a:avLst/>
            <a:gdLst/>
            <a:ahLst/>
            <a:cxnLst/>
            <a:rect l="l" t="t" r="r" b="b"/>
            <a:pathLst>
              <a:path w="137137" h="137584">
                <a:moveTo>
                  <a:pt x="128954" y="131883"/>
                </a:moveTo>
                <a:cubicBezTo>
                  <a:pt x="125431" y="135405"/>
                  <a:pt x="120565" y="137584"/>
                  <a:pt x="115190" y="137584"/>
                </a:cubicBezTo>
                <a:lnTo>
                  <a:pt x="27054" y="137584"/>
                </a:lnTo>
                <a:lnTo>
                  <a:pt x="23036" y="135920"/>
                </a:lnTo>
                <a:cubicBezTo>
                  <a:pt x="17011" y="138523"/>
                  <a:pt x="10152" y="136781"/>
                  <a:pt x="5254" y="131883"/>
                </a:cubicBezTo>
                <a:cubicBezTo>
                  <a:pt x="170" y="126799"/>
                  <a:pt x="-1513" y="119602"/>
                  <a:pt x="1484" y="113457"/>
                </a:cubicBezTo>
                <a:cubicBezTo>
                  <a:pt x="522" y="112727"/>
                  <a:pt x="464" y="111867"/>
                  <a:pt x="464" y="110994"/>
                </a:cubicBezTo>
                <a:lnTo>
                  <a:pt x="464" y="22858"/>
                </a:lnTo>
                <a:cubicBezTo>
                  <a:pt x="464" y="12108"/>
                  <a:pt x="9179" y="3393"/>
                  <a:pt x="19929" y="3393"/>
                </a:cubicBezTo>
                <a:cubicBezTo>
                  <a:pt x="30679" y="3393"/>
                  <a:pt x="39394" y="12108"/>
                  <a:pt x="39394" y="22858"/>
                </a:cubicBezTo>
                <a:lnTo>
                  <a:pt x="39394" y="70216"/>
                </a:lnTo>
                <a:lnTo>
                  <a:pt x="109609" y="0"/>
                </a:lnTo>
                <a:cubicBezTo>
                  <a:pt x="117211" y="-7601"/>
                  <a:pt x="129536" y="-7601"/>
                  <a:pt x="137137" y="0"/>
                </a:cubicBezTo>
                <a:cubicBezTo>
                  <a:pt x="144738" y="7602"/>
                  <a:pt x="144738" y="19927"/>
                  <a:pt x="137137" y="27528"/>
                </a:cubicBezTo>
                <a:lnTo>
                  <a:pt x="66011" y="98654"/>
                </a:lnTo>
                <a:lnTo>
                  <a:pt x="115190" y="98654"/>
                </a:lnTo>
                <a:cubicBezTo>
                  <a:pt x="125940" y="98654"/>
                  <a:pt x="134655" y="107369"/>
                  <a:pt x="134655" y="118119"/>
                </a:cubicBezTo>
                <a:cubicBezTo>
                  <a:pt x="134655" y="123494"/>
                  <a:pt x="132476" y="128360"/>
                  <a:pt x="128954" y="1318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2700" dir="27600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91" name="AutoShape 15"/>
          <p:cNvSpPr>
            <a:spLocks noChangeArrowheads="1"/>
          </p:cNvSpPr>
          <p:nvPr/>
        </p:nvSpPr>
        <p:spPr bwMode="auto">
          <a:xfrm>
            <a:off x="6404802" y="3593868"/>
            <a:ext cx="392679" cy="295204"/>
          </a:xfrm>
          <a:prstGeom prst="can">
            <a:avLst>
              <a:gd name="adj" fmla="val 30686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altLang="ko-K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32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4" y="749300"/>
            <a:ext cx="4294800" cy="26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324" y="749301"/>
            <a:ext cx="4294800" cy="267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04" y="3629620"/>
            <a:ext cx="4294982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07" y="3629620"/>
            <a:ext cx="4294981" cy="267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" name="제목 6"/>
          <p:cNvSpPr txBox="1">
            <a:spLocks/>
          </p:cNvSpPr>
          <p:nvPr/>
        </p:nvSpPr>
        <p:spPr bwMode="auto">
          <a:xfrm>
            <a:off x="539557" y="39301"/>
            <a:ext cx="5339084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Times New Roman" pitchFamily="18" charset="0"/>
              </a:rPr>
              <a:t>Traceability Management Platform</a:t>
            </a:r>
            <a:endParaRPr lang="ko-KR" altLang="en-US" sz="2000" spc="-15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cs typeface="Times New Roman" pitchFamily="18" charset="0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1691680" y="3078634"/>
            <a:ext cx="1323048" cy="400005"/>
          </a:xfrm>
          <a:prstGeom prst="roundRect">
            <a:avLst>
              <a:gd name="adj" fmla="val 414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lIns="36000" rIns="36000">
            <a:spAutoFit/>
          </a:bodyPr>
          <a:lstStyle/>
          <a:p>
            <a:pPr marL="92075" algn="ctr">
              <a:lnSpc>
                <a:spcPct val="150000"/>
              </a:lnSpc>
            </a:pPr>
            <a:r>
              <a:rPr lang="en-US" altLang="ko-KR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Report View</a:t>
            </a:r>
            <a:endParaRPr lang="en-US" altLang="ko-KR" sz="13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878641" y="3078634"/>
            <a:ext cx="2211254" cy="400005"/>
          </a:xfrm>
          <a:prstGeom prst="roundRect">
            <a:avLst>
              <a:gd name="adj" fmla="val 414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lIns="36000" rIns="36000">
            <a:spAutoFit/>
          </a:bodyPr>
          <a:lstStyle/>
          <a:p>
            <a:pPr marL="92075" algn="ctr">
              <a:lnSpc>
                <a:spcPct val="150000"/>
              </a:lnSpc>
            </a:pPr>
            <a:r>
              <a:rPr lang="en-US" altLang="ko-KR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Radial Diagram View</a:t>
            </a:r>
            <a:endParaRPr lang="en-US" altLang="ko-KR" sz="13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1547664" y="5981906"/>
            <a:ext cx="1587728" cy="400005"/>
          </a:xfrm>
          <a:prstGeom prst="roundRect">
            <a:avLst>
              <a:gd name="adj" fmla="val 414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lIns="36000" rIns="36000">
            <a:spAutoFit/>
          </a:bodyPr>
          <a:lstStyle/>
          <a:p>
            <a:pPr marL="92075" algn="ctr">
              <a:lnSpc>
                <a:spcPct val="150000"/>
              </a:lnSpc>
            </a:pPr>
            <a:r>
              <a:rPr lang="en-US" altLang="ko-KR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Taxonomy View</a:t>
            </a:r>
            <a:endParaRPr lang="en-US" altLang="ko-KR" sz="13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0" name="모서리가 둥근 직사각형 9"/>
          <p:cNvSpPr/>
          <p:nvPr/>
        </p:nvSpPr>
        <p:spPr>
          <a:xfrm>
            <a:off x="6372200" y="5981906"/>
            <a:ext cx="1200784" cy="400005"/>
          </a:xfrm>
          <a:prstGeom prst="roundRect">
            <a:avLst>
              <a:gd name="adj" fmla="val 414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85000"/>
              </a:schemeClr>
            </a:solidFill>
          </a:ln>
        </p:spPr>
        <p:txBody>
          <a:bodyPr wrap="square" lIns="36000" rIns="36000">
            <a:spAutoFit/>
          </a:bodyPr>
          <a:lstStyle/>
          <a:p>
            <a:pPr marL="92075" algn="ctr">
              <a:lnSpc>
                <a:spcPct val="150000"/>
              </a:lnSpc>
            </a:pPr>
            <a:r>
              <a:rPr lang="en-US" altLang="ko-KR" sz="13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Tree View</a:t>
            </a:r>
            <a:endParaRPr lang="en-US" altLang="ko-KR" sz="13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47186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/>
          <p:cNvSpPr/>
          <p:nvPr/>
        </p:nvSpPr>
        <p:spPr>
          <a:xfrm>
            <a:off x="611188" y="1557338"/>
            <a:ext cx="7993062" cy="3598862"/>
          </a:xfrm>
          <a:prstGeom prst="roundRect">
            <a:avLst>
              <a:gd name="adj" fmla="val 4602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  <a:effectLst>
            <a:outerShdw blurRad="381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2000">
              <a:ln w="3175">
                <a:solidFill>
                  <a:schemeClr val="bg1">
                    <a:lumMod val="50000"/>
                  </a:schemeClr>
                </a:solidFill>
              </a:ln>
            </a:endParaRPr>
          </a:p>
        </p:txBody>
      </p:sp>
      <p:sp>
        <p:nvSpPr>
          <p:cNvPr id="3" name="타원 2"/>
          <p:cNvSpPr/>
          <p:nvPr/>
        </p:nvSpPr>
        <p:spPr>
          <a:xfrm>
            <a:off x="827584" y="3284538"/>
            <a:ext cx="1411288" cy="1079500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75000">
                <a:schemeClr val="bg1"/>
              </a:gs>
            </a:gsLst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700"/>
          </a:p>
        </p:txBody>
      </p:sp>
      <p:sp>
        <p:nvSpPr>
          <p:cNvPr id="4" name="모서리가 둥근 직사각형 3"/>
          <p:cNvSpPr/>
          <p:nvPr/>
        </p:nvSpPr>
        <p:spPr bwMode="auto">
          <a:xfrm>
            <a:off x="1121272" y="2046288"/>
            <a:ext cx="1131887" cy="704850"/>
          </a:xfrm>
          <a:prstGeom prst="roundRect">
            <a:avLst>
              <a:gd name="adj" fmla="val 928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700"/>
          </a:p>
        </p:txBody>
      </p:sp>
      <p:cxnSp>
        <p:nvCxnSpPr>
          <p:cNvPr id="5" name="직선 화살표 연결선 4"/>
          <p:cNvCxnSpPr>
            <a:stCxn id="4" idx="3"/>
            <a:endCxn id="8" idx="1"/>
          </p:cNvCxnSpPr>
          <p:nvPr/>
        </p:nvCxnSpPr>
        <p:spPr bwMode="auto">
          <a:xfrm flipV="1">
            <a:off x="2253159" y="2397126"/>
            <a:ext cx="455190" cy="1587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6" name="TextBox 4"/>
          <p:cNvSpPr txBox="1">
            <a:spLocks noChangeArrowheads="1"/>
          </p:cNvSpPr>
          <p:nvPr/>
        </p:nvSpPr>
        <p:spPr bwMode="auto">
          <a:xfrm>
            <a:off x="1381697" y="2039938"/>
            <a:ext cx="611037" cy="32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b="1"/>
              <a:t>CM001</a:t>
            </a:r>
            <a:endParaRPr kumimoji="0" lang="ko-KR" altLang="en-US" sz="1000" b="1"/>
          </a:p>
        </p:txBody>
      </p:sp>
      <p:sp>
        <p:nvSpPr>
          <p:cNvPr id="30727" name="TextBox 4"/>
          <p:cNvSpPr txBox="1">
            <a:spLocks noChangeArrowheads="1"/>
          </p:cNvSpPr>
          <p:nvPr/>
        </p:nvSpPr>
        <p:spPr bwMode="auto">
          <a:xfrm>
            <a:off x="1115603" y="2293436"/>
            <a:ext cx="1143233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 smtClean="0"/>
              <a:t>Evaluate Identified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 smtClean="0"/>
              <a:t>Problem or Desired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 smtClean="0"/>
              <a:t>Change</a:t>
            </a:r>
            <a:endParaRPr kumimoji="0" lang="ko-KR" altLang="en-US" sz="800" b="1" dirty="0"/>
          </a:p>
        </p:txBody>
      </p:sp>
      <p:sp>
        <p:nvSpPr>
          <p:cNvPr id="8" name="다이아몬드 7"/>
          <p:cNvSpPr/>
          <p:nvPr/>
        </p:nvSpPr>
        <p:spPr bwMode="auto">
          <a:xfrm>
            <a:off x="2708349" y="1982788"/>
            <a:ext cx="1014413" cy="828675"/>
          </a:xfrm>
          <a:prstGeom prst="diamon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700"/>
          </a:p>
        </p:txBody>
      </p:sp>
      <p:sp>
        <p:nvSpPr>
          <p:cNvPr id="30729" name="TextBox 4"/>
          <p:cNvSpPr txBox="1">
            <a:spLocks noChangeArrowheads="1"/>
          </p:cNvSpPr>
          <p:nvPr/>
        </p:nvSpPr>
        <p:spPr bwMode="auto">
          <a:xfrm>
            <a:off x="2755389" y="2249488"/>
            <a:ext cx="912402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 smtClean="0"/>
              <a:t>Change design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 smtClean="0"/>
              <a:t>requirements</a:t>
            </a:r>
            <a:endParaRPr kumimoji="0" lang="ko-KR" altLang="en-US" sz="800" b="1" dirty="0"/>
          </a:p>
        </p:txBody>
      </p:sp>
      <p:sp>
        <p:nvSpPr>
          <p:cNvPr id="10" name="다이아몬드 9"/>
          <p:cNvSpPr/>
          <p:nvPr/>
        </p:nvSpPr>
        <p:spPr bwMode="auto">
          <a:xfrm>
            <a:off x="4265935" y="1982788"/>
            <a:ext cx="1022350" cy="828675"/>
          </a:xfrm>
          <a:prstGeom prst="diamon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700"/>
          </a:p>
        </p:txBody>
      </p:sp>
      <p:sp>
        <p:nvSpPr>
          <p:cNvPr id="30731" name="TextBox 4"/>
          <p:cNvSpPr txBox="1">
            <a:spLocks noChangeArrowheads="1"/>
          </p:cNvSpPr>
          <p:nvPr/>
        </p:nvSpPr>
        <p:spPr bwMode="auto">
          <a:xfrm>
            <a:off x="4261839" y="2249488"/>
            <a:ext cx="981331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Change physical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requirements</a:t>
            </a:r>
            <a:endParaRPr kumimoji="0" lang="ko-KR" altLang="en-US" sz="800" b="1" dirty="0"/>
          </a:p>
        </p:txBody>
      </p:sp>
      <p:sp>
        <p:nvSpPr>
          <p:cNvPr id="12" name="다이아몬드 11"/>
          <p:cNvSpPr/>
          <p:nvPr/>
        </p:nvSpPr>
        <p:spPr bwMode="auto">
          <a:xfrm>
            <a:off x="5912941" y="1982788"/>
            <a:ext cx="1000125" cy="828675"/>
          </a:xfrm>
          <a:prstGeom prst="diamon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700"/>
          </a:p>
        </p:txBody>
      </p:sp>
      <p:sp>
        <p:nvSpPr>
          <p:cNvPr id="30733" name="TextBox 4"/>
          <p:cNvSpPr txBox="1">
            <a:spLocks noChangeArrowheads="1"/>
          </p:cNvSpPr>
          <p:nvPr/>
        </p:nvSpPr>
        <p:spPr bwMode="auto">
          <a:xfrm>
            <a:off x="5959970" y="2192338"/>
            <a:ext cx="914005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Change facility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configuration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information</a:t>
            </a:r>
            <a:endParaRPr kumimoji="0" lang="ko-KR" altLang="en-US" sz="800" b="1" dirty="0"/>
          </a:p>
        </p:txBody>
      </p:sp>
      <p:grpSp>
        <p:nvGrpSpPr>
          <p:cNvPr id="30734" name="그룹 37"/>
          <p:cNvGrpSpPr>
            <a:grpSpLocks/>
          </p:cNvGrpSpPr>
          <p:nvPr/>
        </p:nvGrpSpPr>
        <p:grpSpPr bwMode="auto">
          <a:xfrm>
            <a:off x="7225803" y="2170113"/>
            <a:ext cx="1090613" cy="454025"/>
            <a:chOff x="7670624" y="1011631"/>
            <a:chExt cx="1335805" cy="555462"/>
          </a:xfrm>
        </p:grpSpPr>
        <p:sp>
          <p:nvSpPr>
            <p:cNvPr id="15" name="모서리가 둥근 직사각형 14"/>
            <p:cNvSpPr/>
            <p:nvPr/>
          </p:nvSpPr>
          <p:spPr bwMode="auto">
            <a:xfrm>
              <a:off x="7670624" y="1011631"/>
              <a:ext cx="1335805" cy="555462"/>
            </a:xfrm>
            <a:prstGeom prst="roundRect">
              <a:avLst>
                <a:gd name="adj" fmla="val 50000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800"/>
            </a:p>
          </p:txBody>
        </p:sp>
        <p:sp>
          <p:nvSpPr>
            <p:cNvPr id="30793" name="TextBox 4"/>
            <p:cNvSpPr txBox="1">
              <a:spLocks noChangeArrowheads="1"/>
            </p:cNvSpPr>
            <p:nvPr/>
          </p:nvSpPr>
          <p:spPr bwMode="auto">
            <a:xfrm>
              <a:off x="7702194" y="1173945"/>
              <a:ext cx="1272670" cy="26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en-US" altLang="ko-KR" sz="800" b="1"/>
                <a:t>Do nothing more</a:t>
              </a:r>
              <a:endParaRPr kumimoji="0" lang="ko-KR" altLang="en-US" sz="800" b="1"/>
            </a:p>
          </p:txBody>
        </p:sp>
      </p:grpSp>
      <p:sp>
        <p:nvSpPr>
          <p:cNvPr id="17" name="모서리가 둥근 직사각형 16"/>
          <p:cNvSpPr/>
          <p:nvPr/>
        </p:nvSpPr>
        <p:spPr bwMode="auto">
          <a:xfrm>
            <a:off x="2649612" y="3411538"/>
            <a:ext cx="1130300" cy="708025"/>
          </a:xfrm>
          <a:prstGeom prst="roundRect">
            <a:avLst>
              <a:gd name="adj" fmla="val 928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700"/>
          </a:p>
        </p:txBody>
      </p:sp>
      <p:sp>
        <p:nvSpPr>
          <p:cNvPr id="30736" name="TextBox 4"/>
          <p:cNvSpPr txBox="1">
            <a:spLocks noChangeArrowheads="1"/>
          </p:cNvSpPr>
          <p:nvPr/>
        </p:nvSpPr>
        <p:spPr bwMode="auto">
          <a:xfrm>
            <a:off x="2909244" y="3386138"/>
            <a:ext cx="611037" cy="32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b="1"/>
              <a:t>CM002</a:t>
            </a:r>
            <a:endParaRPr kumimoji="0" lang="ko-KR" altLang="en-US" sz="1000" b="1"/>
          </a:p>
        </p:txBody>
      </p:sp>
      <p:sp>
        <p:nvSpPr>
          <p:cNvPr id="30737" name="TextBox 4"/>
          <p:cNvSpPr txBox="1">
            <a:spLocks noChangeArrowheads="1"/>
          </p:cNvSpPr>
          <p:nvPr/>
        </p:nvSpPr>
        <p:spPr bwMode="auto">
          <a:xfrm>
            <a:off x="2603809" y="3698998"/>
            <a:ext cx="1234605" cy="338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Design Requirements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Change Processes</a:t>
            </a:r>
            <a:endParaRPr kumimoji="0" lang="ko-KR" altLang="en-US" sz="800" b="1" dirty="0"/>
          </a:p>
        </p:txBody>
      </p:sp>
      <p:cxnSp>
        <p:nvCxnSpPr>
          <p:cNvPr id="20" name="직선 화살표 연결선 19"/>
          <p:cNvCxnSpPr>
            <a:stCxn id="8" idx="3"/>
            <a:endCxn id="10" idx="1"/>
          </p:cNvCxnSpPr>
          <p:nvPr/>
        </p:nvCxnSpPr>
        <p:spPr bwMode="auto">
          <a:xfrm>
            <a:off x="3722762" y="2397126"/>
            <a:ext cx="543173" cy="0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화살표 연결선 20"/>
          <p:cNvCxnSpPr>
            <a:stCxn id="10" idx="3"/>
            <a:endCxn id="12" idx="1"/>
          </p:cNvCxnSpPr>
          <p:nvPr/>
        </p:nvCxnSpPr>
        <p:spPr bwMode="auto">
          <a:xfrm>
            <a:off x="5288285" y="2397126"/>
            <a:ext cx="624656" cy="0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화살표 연결선 21"/>
          <p:cNvCxnSpPr>
            <a:stCxn id="12" idx="3"/>
            <a:endCxn id="15" idx="1"/>
          </p:cNvCxnSpPr>
          <p:nvPr/>
        </p:nvCxnSpPr>
        <p:spPr bwMode="auto">
          <a:xfrm>
            <a:off x="6913066" y="2397126"/>
            <a:ext cx="312737" cy="0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화살표 연결선 22"/>
          <p:cNvCxnSpPr>
            <a:stCxn id="8" idx="2"/>
            <a:endCxn id="30736" idx="0"/>
          </p:cNvCxnSpPr>
          <p:nvPr/>
        </p:nvCxnSpPr>
        <p:spPr bwMode="auto">
          <a:xfrm flipH="1">
            <a:off x="3214763" y="2811463"/>
            <a:ext cx="793" cy="574675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화살표 연결선 23"/>
          <p:cNvCxnSpPr>
            <a:stCxn id="10" idx="2"/>
            <a:endCxn id="30745" idx="0"/>
          </p:cNvCxnSpPr>
          <p:nvPr/>
        </p:nvCxnSpPr>
        <p:spPr bwMode="auto">
          <a:xfrm flipH="1">
            <a:off x="4765999" y="2811463"/>
            <a:ext cx="11111" cy="574675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>
            <a:stCxn id="12" idx="2"/>
            <a:endCxn id="30748" idx="0"/>
          </p:cNvCxnSpPr>
          <p:nvPr/>
        </p:nvCxnSpPr>
        <p:spPr bwMode="auto">
          <a:xfrm flipH="1">
            <a:off x="6408242" y="2811463"/>
            <a:ext cx="4762" cy="574675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모서리가 둥근 직사각형 25"/>
          <p:cNvSpPr/>
          <p:nvPr/>
        </p:nvSpPr>
        <p:spPr bwMode="auto">
          <a:xfrm>
            <a:off x="4211960" y="3411538"/>
            <a:ext cx="1130300" cy="708025"/>
          </a:xfrm>
          <a:prstGeom prst="roundRect">
            <a:avLst>
              <a:gd name="adj" fmla="val 928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700"/>
          </a:p>
        </p:txBody>
      </p:sp>
      <p:sp>
        <p:nvSpPr>
          <p:cNvPr id="30745" name="TextBox 4"/>
          <p:cNvSpPr txBox="1">
            <a:spLocks noChangeArrowheads="1"/>
          </p:cNvSpPr>
          <p:nvPr/>
        </p:nvSpPr>
        <p:spPr bwMode="auto">
          <a:xfrm>
            <a:off x="4460480" y="3386138"/>
            <a:ext cx="611037" cy="32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b="1"/>
              <a:t>CM003</a:t>
            </a:r>
            <a:endParaRPr kumimoji="0" lang="ko-KR" altLang="en-US" sz="1000" b="1"/>
          </a:p>
        </p:txBody>
      </p:sp>
      <p:sp>
        <p:nvSpPr>
          <p:cNvPr id="30746" name="TextBox 4"/>
          <p:cNvSpPr txBox="1">
            <a:spLocks noChangeArrowheads="1"/>
          </p:cNvSpPr>
          <p:nvPr/>
        </p:nvSpPr>
        <p:spPr bwMode="auto">
          <a:xfrm>
            <a:off x="4129583" y="3645024"/>
            <a:ext cx="1306513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Physical Configuration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Change Authorization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Processes</a:t>
            </a:r>
            <a:endParaRPr kumimoji="0" lang="ko-KR" altLang="en-US" sz="800" b="1" dirty="0"/>
          </a:p>
        </p:txBody>
      </p:sp>
      <p:sp>
        <p:nvSpPr>
          <p:cNvPr id="29" name="모서리가 둥근 직사각형 28"/>
          <p:cNvSpPr/>
          <p:nvPr/>
        </p:nvSpPr>
        <p:spPr bwMode="auto">
          <a:xfrm>
            <a:off x="5843091" y="3411538"/>
            <a:ext cx="1130300" cy="708025"/>
          </a:xfrm>
          <a:prstGeom prst="roundRect">
            <a:avLst>
              <a:gd name="adj" fmla="val 928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sz="700"/>
          </a:p>
        </p:txBody>
      </p:sp>
      <p:sp>
        <p:nvSpPr>
          <p:cNvPr id="30748" name="TextBox 4"/>
          <p:cNvSpPr txBox="1">
            <a:spLocks noChangeArrowheads="1"/>
          </p:cNvSpPr>
          <p:nvPr/>
        </p:nvSpPr>
        <p:spPr bwMode="auto">
          <a:xfrm>
            <a:off x="6102723" y="3386138"/>
            <a:ext cx="611037" cy="32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kumimoji="0" lang="en-US" altLang="ko-KR" sz="1000" b="1" dirty="0"/>
              <a:t>CM004</a:t>
            </a:r>
            <a:endParaRPr kumimoji="0" lang="ko-KR" altLang="en-US" sz="1000" b="1" dirty="0"/>
          </a:p>
        </p:txBody>
      </p:sp>
      <p:sp>
        <p:nvSpPr>
          <p:cNvPr id="30749" name="TextBox 4"/>
          <p:cNvSpPr txBox="1">
            <a:spLocks noChangeArrowheads="1"/>
          </p:cNvSpPr>
          <p:nvPr/>
        </p:nvSpPr>
        <p:spPr bwMode="auto">
          <a:xfrm>
            <a:off x="5774828" y="3665538"/>
            <a:ext cx="1306513" cy="46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Facility Configuration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800" b="1" dirty="0"/>
              <a:t>Information Change Processes</a:t>
            </a:r>
            <a:endParaRPr kumimoji="0" lang="ko-KR" altLang="en-US" sz="800" b="1" dirty="0"/>
          </a:p>
        </p:txBody>
      </p:sp>
      <p:grpSp>
        <p:nvGrpSpPr>
          <p:cNvPr id="30750" name="그룹 84"/>
          <p:cNvGrpSpPr>
            <a:grpSpLocks/>
          </p:cNvGrpSpPr>
          <p:nvPr/>
        </p:nvGrpSpPr>
        <p:grpSpPr bwMode="auto">
          <a:xfrm>
            <a:off x="3779912" y="2408238"/>
            <a:ext cx="141288" cy="1368425"/>
            <a:chOff x="3977155" y="2432224"/>
            <a:chExt cx="172158" cy="1674803"/>
          </a:xfrm>
        </p:grpSpPr>
        <p:cxnSp>
          <p:nvCxnSpPr>
            <p:cNvPr id="33" name="직선 화살표 연결선 32"/>
            <p:cNvCxnSpPr/>
            <p:nvPr/>
          </p:nvCxnSpPr>
          <p:spPr bwMode="auto">
            <a:xfrm flipV="1">
              <a:off x="4149313" y="2432224"/>
              <a:ext cx="0" cy="1672859"/>
            </a:xfrm>
            <a:prstGeom prst="straightConnector1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직선 화살표 연결선 33"/>
            <p:cNvCxnSpPr/>
            <p:nvPr/>
          </p:nvCxnSpPr>
          <p:spPr bwMode="auto">
            <a:xfrm>
              <a:off x="3977155" y="4107027"/>
              <a:ext cx="172158" cy="0"/>
            </a:xfrm>
            <a:prstGeom prst="straightConnector1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751" name="그룹 85"/>
          <p:cNvGrpSpPr>
            <a:grpSpLocks/>
          </p:cNvGrpSpPr>
          <p:nvPr/>
        </p:nvGrpSpPr>
        <p:grpSpPr bwMode="auto">
          <a:xfrm>
            <a:off x="5342260" y="2408238"/>
            <a:ext cx="165844" cy="1368425"/>
            <a:chOff x="3977155" y="2432224"/>
            <a:chExt cx="172158" cy="1674803"/>
          </a:xfrm>
        </p:grpSpPr>
        <p:cxnSp>
          <p:nvCxnSpPr>
            <p:cNvPr id="36" name="직선 화살표 연결선 35"/>
            <p:cNvCxnSpPr/>
            <p:nvPr/>
          </p:nvCxnSpPr>
          <p:spPr bwMode="auto">
            <a:xfrm flipV="1">
              <a:off x="4149313" y="2432224"/>
              <a:ext cx="0" cy="1672859"/>
            </a:xfrm>
            <a:prstGeom prst="straightConnector1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화살표 연결선 36"/>
            <p:cNvCxnSpPr/>
            <p:nvPr/>
          </p:nvCxnSpPr>
          <p:spPr bwMode="auto">
            <a:xfrm>
              <a:off x="3977155" y="4107027"/>
              <a:ext cx="172158" cy="0"/>
            </a:xfrm>
            <a:prstGeom prst="straightConnector1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직선 화살표 연결선 37"/>
          <p:cNvCxnSpPr/>
          <p:nvPr/>
        </p:nvCxnSpPr>
        <p:spPr bwMode="auto">
          <a:xfrm flipV="1">
            <a:off x="1689597" y="2754313"/>
            <a:ext cx="0" cy="292100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화살표 연결선 38"/>
          <p:cNvCxnSpPr/>
          <p:nvPr/>
        </p:nvCxnSpPr>
        <p:spPr bwMode="auto">
          <a:xfrm>
            <a:off x="1549897" y="3033713"/>
            <a:ext cx="139700" cy="0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화살표 연결선 39"/>
          <p:cNvCxnSpPr/>
          <p:nvPr/>
        </p:nvCxnSpPr>
        <p:spPr bwMode="auto">
          <a:xfrm>
            <a:off x="1549897" y="3033713"/>
            <a:ext cx="0" cy="247650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/>
          <p:cNvCxnSpPr/>
          <p:nvPr/>
        </p:nvCxnSpPr>
        <p:spPr bwMode="auto">
          <a:xfrm flipH="1">
            <a:off x="1208584" y="3544888"/>
            <a:ext cx="301625" cy="438150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직선 화살표 연결선 50"/>
          <p:cNvCxnSpPr/>
          <p:nvPr/>
        </p:nvCxnSpPr>
        <p:spPr bwMode="auto">
          <a:xfrm>
            <a:off x="1510209" y="3544888"/>
            <a:ext cx="296863" cy="387350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화살표 연결선 51"/>
          <p:cNvCxnSpPr/>
          <p:nvPr/>
        </p:nvCxnSpPr>
        <p:spPr bwMode="auto">
          <a:xfrm flipH="1">
            <a:off x="1208584" y="3983038"/>
            <a:ext cx="669925" cy="0"/>
          </a:xfrm>
          <a:prstGeom prst="straightConnector1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67" name="그룹 141"/>
          <p:cNvGrpSpPr>
            <a:grpSpLocks/>
          </p:cNvGrpSpPr>
          <p:nvPr/>
        </p:nvGrpSpPr>
        <p:grpSpPr bwMode="auto">
          <a:xfrm>
            <a:off x="1056184" y="3357563"/>
            <a:ext cx="990600" cy="777875"/>
            <a:chOff x="2148522" y="6081453"/>
            <a:chExt cx="1573835" cy="1235801"/>
          </a:xfrm>
        </p:grpSpPr>
        <p:sp>
          <p:nvSpPr>
            <p:cNvPr id="54" name="타원 53"/>
            <p:cNvSpPr/>
            <p:nvPr/>
          </p:nvSpPr>
          <p:spPr bwMode="auto">
            <a:xfrm>
              <a:off x="2627784" y="6081453"/>
              <a:ext cx="482640" cy="488016"/>
            </a:xfrm>
            <a:prstGeom prst="ellipse">
              <a:avLst/>
            </a:prstGeom>
            <a:gradFill flip="none" rotWithShape="1">
              <a:gsLst>
                <a:gs pos="100000">
                  <a:srgbClr val="0070C0"/>
                </a:gs>
                <a:gs pos="0">
                  <a:schemeClr val="accent1">
                    <a:lumMod val="20000"/>
                    <a:lumOff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altLang="ko-KR" sz="700" b="1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55" name="양쪽 모서리가 둥근 사각형 54"/>
            <p:cNvSpPr/>
            <p:nvPr/>
          </p:nvSpPr>
          <p:spPr bwMode="auto">
            <a:xfrm>
              <a:off x="2148522" y="6817890"/>
              <a:ext cx="486780" cy="486753"/>
            </a:xfrm>
            <a:prstGeom prst="round2SameRect">
              <a:avLst>
                <a:gd name="adj1" fmla="val 49885"/>
                <a:gd name="adj2" fmla="val 0"/>
              </a:avLst>
            </a:prstGeom>
            <a:gradFill flip="none" rotWithShape="1">
              <a:gsLst>
                <a:gs pos="833">
                  <a:srgbClr val="92D050"/>
                </a:gs>
                <a:gs pos="100000">
                  <a:srgbClr val="92D050"/>
                </a:gs>
                <a:gs pos="53000">
                  <a:srgbClr val="EBFEC2"/>
                </a:gs>
              </a:gsLst>
              <a:lin ang="0" scaled="1"/>
              <a:tileRect/>
            </a:gradFill>
            <a:ln w="12700"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700" b="1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30785" name="그룹 73"/>
            <p:cNvGrpSpPr>
              <a:grpSpLocks/>
            </p:cNvGrpSpPr>
            <p:nvPr/>
          </p:nvGrpSpPr>
          <p:grpSpPr bwMode="auto">
            <a:xfrm>
              <a:off x="3211413" y="6806017"/>
              <a:ext cx="510944" cy="511237"/>
              <a:chOff x="3724916" y="1547005"/>
              <a:chExt cx="1415496" cy="1416439"/>
            </a:xfrm>
          </p:grpSpPr>
          <p:sp>
            <p:nvSpPr>
              <p:cNvPr id="57" name="순서도: 문서 56"/>
              <p:cNvSpPr/>
              <p:nvPr/>
            </p:nvSpPr>
            <p:spPr>
              <a:xfrm>
                <a:off x="3791862" y="1544958"/>
                <a:ext cx="1348550" cy="1355595"/>
              </a:xfrm>
              <a:prstGeom prst="flowChartDocument">
                <a:avLst/>
              </a:prstGeom>
              <a:gradFill flip="none" rotWithShape="1">
                <a:gsLst>
                  <a:gs pos="100000">
                    <a:srgbClr val="F0CE52"/>
                  </a:gs>
                  <a:gs pos="0">
                    <a:srgbClr val="F9F6C3"/>
                  </a:gs>
                </a:gsLst>
                <a:lin ang="0" scaled="1"/>
                <a:tileRect/>
              </a:gradFill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700" b="1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8" name="순서도: 문서 57"/>
              <p:cNvSpPr/>
              <p:nvPr/>
            </p:nvSpPr>
            <p:spPr>
              <a:xfrm>
                <a:off x="3721989" y="1607849"/>
                <a:ext cx="1348550" cy="1355595"/>
              </a:xfrm>
              <a:prstGeom prst="flowChartDocument">
                <a:avLst/>
              </a:prstGeom>
              <a:gradFill flip="none" rotWithShape="1">
                <a:gsLst>
                  <a:gs pos="100000">
                    <a:srgbClr val="F3D771"/>
                  </a:gs>
                  <a:gs pos="0">
                    <a:srgbClr val="FCFBE0"/>
                  </a:gs>
                </a:gsLst>
                <a:lin ang="0" scaled="1"/>
                <a:tileRect/>
              </a:gradFill>
              <a:ln w="1270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ko-KR" altLang="en-US" sz="700" b="1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</p:grpSp>
      <p:sp>
        <p:nvSpPr>
          <p:cNvPr id="30768" name="TextBox 4"/>
          <p:cNvSpPr txBox="1">
            <a:spLocks noChangeArrowheads="1"/>
          </p:cNvSpPr>
          <p:nvPr/>
        </p:nvSpPr>
        <p:spPr bwMode="auto">
          <a:xfrm>
            <a:off x="3172637" y="2812802"/>
            <a:ext cx="330511" cy="2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700" b="1"/>
              <a:t>Yes</a:t>
            </a:r>
            <a:endParaRPr kumimoji="0" lang="ko-KR" altLang="en-US" sz="700" b="1"/>
          </a:p>
        </p:txBody>
      </p:sp>
      <p:sp>
        <p:nvSpPr>
          <p:cNvPr id="30769" name="TextBox 4"/>
          <p:cNvSpPr txBox="1">
            <a:spLocks noChangeArrowheads="1"/>
          </p:cNvSpPr>
          <p:nvPr/>
        </p:nvSpPr>
        <p:spPr bwMode="auto">
          <a:xfrm>
            <a:off x="4776756" y="2812802"/>
            <a:ext cx="330511" cy="2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700" b="1"/>
              <a:t>Yes</a:t>
            </a:r>
            <a:endParaRPr kumimoji="0" lang="ko-KR" altLang="en-US" sz="700" b="1"/>
          </a:p>
        </p:txBody>
      </p:sp>
      <p:sp>
        <p:nvSpPr>
          <p:cNvPr id="30770" name="TextBox 4"/>
          <p:cNvSpPr txBox="1">
            <a:spLocks noChangeArrowheads="1"/>
          </p:cNvSpPr>
          <p:nvPr/>
        </p:nvSpPr>
        <p:spPr bwMode="auto">
          <a:xfrm>
            <a:off x="6412997" y="2812802"/>
            <a:ext cx="330511" cy="2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700" b="1"/>
              <a:t>Yes</a:t>
            </a:r>
            <a:endParaRPr kumimoji="0" lang="ko-KR" altLang="en-US" sz="700" b="1"/>
          </a:p>
        </p:txBody>
      </p:sp>
      <p:sp>
        <p:nvSpPr>
          <p:cNvPr id="30771" name="TextBox 4"/>
          <p:cNvSpPr txBox="1">
            <a:spLocks noChangeArrowheads="1"/>
          </p:cNvSpPr>
          <p:nvPr/>
        </p:nvSpPr>
        <p:spPr bwMode="auto">
          <a:xfrm>
            <a:off x="6861005" y="2192338"/>
            <a:ext cx="312879" cy="2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700" b="1" dirty="0"/>
              <a:t>No</a:t>
            </a:r>
            <a:endParaRPr kumimoji="0" lang="ko-KR" altLang="en-US" sz="700" b="1" dirty="0"/>
          </a:p>
        </p:txBody>
      </p:sp>
      <p:sp>
        <p:nvSpPr>
          <p:cNvPr id="30772" name="TextBox 4"/>
          <p:cNvSpPr txBox="1">
            <a:spLocks noChangeArrowheads="1"/>
          </p:cNvSpPr>
          <p:nvPr/>
        </p:nvSpPr>
        <p:spPr bwMode="auto">
          <a:xfrm>
            <a:off x="5353773" y="2184855"/>
            <a:ext cx="312879" cy="2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700" b="1" dirty="0"/>
              <a:t>No</a:t>
            </a:r>
            <a:endParaRPr kumimoji="0" lang="ko-KR" altLang="en-US" sz="700" b="1" dirty="0"/>
          </a:p>
        </p:txBody>
      </p:sp>
      <p:sp>
        <p:nvSpPr>
          <p:cNvPr id="30773" name="TextBox 4"/>
          <p:cNvSpPr txBox="1">
            <a:spLocks noChangeArrowheads="1"/>
          </p:cNvSpPr>
          <p:nvPr/>
        </p:nvSpPr>
        <p:spPr bwMode="auto">
          <a:xfrm>
            <a:off x="3764760" y="2184855"/>
            <a:ext cx="312879" cy="20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700" b="1" dirty="0"/>
              <a:t>No</a:t>
            </a:r>
            <a:endParaRPr kumimoji="0" lang="ko-KR" altLang="en-US" sz="700" b="1" dirty="0"/>
          </a:p>
        </p:txBody>
      </p:sp>
      <p:sp>
        <p:nvSpPr>
          <p:cNvPr id="30774" name="TextBox 4"/>
          <p:cNvSpPr txBox="1">
            <a:spLocks noChangeArrowheads="1"/>
          </p:cNvSpPr>
          <p:nvPr/>
        </p:nvSpPr>
        <p:spPr bwMode="auto">
          <a:xfrm>
            <a:off x="966436" y="4637385"/>
            <a:ext cx="1130409" cy="24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6" tIns="45713" rIns="91426" bIns="45713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ko-KR" sz="1000" b="1" dirty="0"/>
              <a:t>CM Equilibrium</a:t>
            </a:r>
            <a:endParaRPr kumimoji="0" lang="ko-KR" altLang="en-US" sz="1000" b="1" dirty="0"/>
          </a:p>
        </p:txBody>
      </p:sp>
      <p:sp>
        <p:nvSpPr>
          <p:cNvPr id="72" name="제목 6"/>
          <p:cNvSpPr txBox="1">
            <a:spLocks/>
          </p:cNvSpPr>
          <p:nvPr/>
        </p:nvSpPr>
        <p:spPr bwMode="auto">
          <a:xfrm>
            <a:off x="574675" y="39688"/>
            <a:ext cx="7821613" cy="490537"/>
          </a:xfrm>
          <a:prstGeom prst="rect">
            <a:avLst/>
          </a:prstGeom>
          <a:noFill/>
          <a:extLst/>
        </p:spPr>
        <p:txBody>
          <a:bodyPr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Times New Roman" pitchFamily="18" charset="0"/>
              </a:rPr>
              <a:t>Change Management Platform</a:t>
            </a:r>
            <a:endParaRPr lang="ko-KR" altLang="en-US" sz="2000" spc="-15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cs typeface="Times New Roman" pitchFamily="18" charset="0"/>
            </a:endParaRPr>
          </a:p>
        </p:txBody>
      </p:sp>
      <p:cxnSp>
        <p:nvCxnSpPr>
          <p:cNvPr id="27" name="꺾인 연결선 26"/>
          <p:cNvCxnSpPr>
            <a:stCxn id="26" idx="2"/>
            <a:endCxn id="30723" idx="2"/>
          </p:cNvCxnSpPr>
          <p:nvPr/>
        </p:nvCxnSpPr>
        <p:spPr>
          <a:xfrm rot="16200000" flipH="1">
            <a:off x="5400632" y="3496040"/>
            <a:ext cx="7937" cy="1254981"/>
          </a:xfrm>
          <a:prstGeom prst="bentConnector3">
            <a:avLst>
              <a:gd name="adj1" fmla="val 2980181"/>
            </a:avLst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꺾인 연결선 79"/>
          <p:cNvCxnSpPr>
            <a:stCxn id="17" idx="2"/>
            <a:endCxn id="29" idx="2"/>
          </p:cNvCxnSpPr>
          <p:nvPr/>
        </p:nvCxnSpPr>
        <p:spPr>
          <a:xfrm rot="16200000" flipH="1">
            <a:off x="4811501" y="2522823"/>
            <a:ext cx="12700" cy="3193479"/>
          </a:xfrm>
          <a:prstGeom prst="bentConnector3">
            <a:avLst>
              <a:gd name="adj1" fmla="val 2771433"/>
            </a:avLst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3" name="직사각형 30722"/>
          <p:cNvSpPr/>
          <p:nvPr/>
        </p:nvSpPr>
        <p:spPr>
          <a:xfrm>
            <a:off x="5843091" y="3869864"/>
            <a:ext cx="378000" cy="257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88" name="직사각형 87"/>
          <p:cNvSpPr/>
          <p:nvPr/>
        </p:nvSpPr>
        <p:spPr>
          <a:xfrm>
            <a:off x="6595391" y="3855576"/>
            <a:ext cx="378000" cy="257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cxnSp>
        <p:nvCxnSpPr>
          <p:cNvPr id="90" name="꺾인 연결선 89"/>
          <p:cNvCxnSpPr>
            <a:stCxn id="88" idx="2"/>
            <a:endCxn id="3" idx="4"/>
          </p:cNvCxnSpPr>
          <p:nvPr/>
        </p:nvCxnSpPr>
        <p:spPr>
          <a:xfrm rot="5400000">
            <a:off x="4033397" y="1613044"/>
            <a:ext cx="250826" cy="5251163"/>
          </a:xfrm>
          <a:prstGeom prst="bentConnector3">
            <a:avLst>
              <a:gd name="adj1" fmla="val 191139"/>
            </a:avLst>
          </a:prstGeom>
          <a:ln w="19050" cmpd="sng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그룹 2"/>
          <p:cNvGrpSpPr>
            <a:grpSpLocks/>
          </p:cNvGrpSpPr>
          <p:nvPr/>
        </p:nvGrpSpPr>
        <p:grpSpPr bwMode="auto">
          <a:xfrm>
            <a:off x="285750" y="857250"/>
            <a:ext cx="1487488" cy="312738"/>
            <a:chOff x="285720" y="857232"/>
            <a:chExt cx="1487527" cy="313200"/>
          </a:xfrm>
        </p:grpSpPr>
        <p:sp>
          <p:nvSpPr>
            <p:cNvPr id="64" name="모서리가 둥근 직사각형 63"/>
            <p:cNvSpPr/>
            <p:nvPr/>
          </p:nvSpPr>
          <p:spPr>
            <a:xfrm>
              <a:off x="311121" y="858822"/>
              <a:ext cx="1462126" cy="31161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</a:gradFill>
            <a:ln>
              <a:noFill/>
            </a:ln>
            <a:effectLst>
              <a:outerShdw blurRad="508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91426" tIns="45713" rIns="91426" bIns="45713" anchor="ctr"/>
            <a:lstStyle/>
            <a:p>
              <a:pPr marL="361896">
                <a:defRPr/>
              </a:pPr>
              <a:r>
                <a:rPr lang="en-US" altLang="ko-KR" sz="1400" b="1" dirty="0" smtClean="0"/>
                <a:t>AP-929</a:t>
              </a:r>
              <a:endParaRPr lang="ko-KR" altLang="en-US" sz="1400" b="1" dirty="0"/>
            </a:p>
          </p:txBody>
        </p:sp>
        <p:sp>
          <p:nvSpPr>
            <p:cNvPr id="65" name="순서도: 지연 122"/>
            <p:cNvSpPr/>
            <p:nvPr/>
          </p:nvSpPr>
          <p:spPr>
            <a:xfrm flipH="1">
              <a:off x="285720" y="857232"/>
              <a:ext cx="401649" cy="313200"/>
            </a:xfrm>
            <a:custGeom>
              <a:avLst/>
              <a:gdLst>
                <a:gd name="connsiteX0" fmla="*/ 0 w 360040"/>
                <a:gd name="connsiteY0" fmla="*/ 0 h 360040"/>
                <a:gd name="connsiteX1" fmla="*/ 180020 w 360040"/>
                <a:gd name="connsiteY1" fmla="*/ 0 h 360040"/>
                <a:gd name="connsiteX2" fmla="*/ 360040 w 360040"/>
                <a:gd name="connsiteY2" fmla="*/ 180020 h 360040"/>
                <a:gd name="connsiteX3" fmla="*/ 180020 w 360040"/>
                <a:gd name="connsiteY3" fmla="*/ 360040 h 360040"/>
                <a:gd name="connsiteX4" fmla="*/ 0 w 360040"/>
                <a:gd name="connsiteY4" fmla="*/ 360040 h 360040"/>
                <a:gd name="connsiteX5" fmla="*/ 0 w 360040"/>
                <a:gd name="connsiteY5" fmla="*/ 0 h 360040"/>
                <a:gd name="connsiteX0" fmla="*/ 0 w 526728"/>
                <a:gd name="connsiteY0" fmla="*/ 4763 h 360040"/>
                <a:gd name="connsiteX1" fmla="*/ 346708 w 526728"/>
                <a:gd name="connsiteY1" fmla="*/ 0 h 360040"/>
                <a:gd name="connsiteX2" fmla="*/ 526728 w 526728"/>
                <a:gd name="connsiteY2" fmla="*/ 180020 h 360040"/>
                <a:gd name="connsiteX3" fmla="*/ 346708 w 526728"/>
                <a:gd name="connsiteY3" fmla="*/ 360040 h 360040"/>
                <a:gd name="connsiteX4" fmla="*/ 166688 w 526728"/>
                <a:gd name="connsiteY4" fmla="*/ 360040 h 360040"/>
                <a:gd name="connsiteX5" fmla="*/ 0 w 526728"/>
                <a:gd name="connsiteY5" fmla="*/ 4763 h 360040"/>
                <a:gd name="connsiteX0" fmla="*/ 0 w 526728"/>
                <a:gd name="connsiteY0" fmla="*/ 1 h 360040"/>
                <a:gd name="connsiteX1" fmla="*/ 346708 w 526728"/>
                <a:gd name="connsiteY1" fmla="*/ 0 h 360040"/>
                <a:gd name="connsiteX2" fmla="*/ 526728 w 526728"/>
                <a:gd name="connsiteY2" fmla="*/ 180020 h 360040"/>
                <a:gd name="connsiteX3" fmla="*/ 346708 w 526728"/>
                <a:gd name="connsiteY3" fmla="*/ 360040 h 360040"/>
                <a:gd name="connsiteX4" fmla="*/ 166688 w 526728"/>
                <a:gd name="connsiteY4" fmla="*/ 360040 h 360040"/>
                <a:gd name="connsiteX5" fmla="*/ 0 w 526728"/>
                <a:gd name="connsiteY5" fmla="*/ 1 h 360040"/>
                <a:gd name="connsiteX0" fmla="*/ 0 w 485453"/>
                <a:gd name="connsiteY0" fmla="*/ 1 h 360040"/>
                <a:gd name="connsiteX1" fmla="*/ 305433 w 485453"/>
                <a:gd name="connsiteY1" fmla="*/ 0 h 360040"/>
                <a:gd name="connsiteX2" fmla="*/ 485453 w 485453"/>
                <a:gd name="connsiteY2" fmla="*/ 180020 h 360040"/>
                <a:gd name="connsiteX3" fmla="*/ 305433 w 485453"/>
                <a:gd name="connsiteY3" fmla="*/ 360040 h 360040"/>
                <a:gd name="connsiteX4" fmla="*/ 125413 w 485453"/>
                <a:gd name="connsiteY4" fmla="*/ 360040 h 360040"/>
                <a:gd name="connsiteX5" fmla="*/ 0 w 485453"/>
                <a:gd name="connsiteY5" fmla="*/ 1 h 360040"/>
                <a:gd name="connsiteX0" fmla="*/ 0 w 435658"/>
                <a:gd name="connsiteY0" fmla="*/ 1 h 360040"/>
                <a:gd name="connsiteX1" fmla="*/ 255638 w 435658"/>
                <a:gd name="connsiteY1" fmla="*/ 0 h 360040"/>
                <a:gd name="connsiteX2" fmla="*/ 435658 w 435658"/>
                <a:gd name="connsiteY2" fmla="*/ 180020 h 360040"/>
                <a:gd name="connsiteX3" fmla="*/ 255638 w 435658"/>
                <a:gd name="connsiteY3" fmla="*/ 360040 h 360040"/>
                <a:gd name="connsiteX4" fmla="*/ 75618 w 435658"/>
                <a:gd name="connsiteY4" fmla="*/ 360040 h 360040"/>
                <a:gd name="connsiteX5" fmla="*/ 0 w 435658"/>
                <a:gd name="connsiteY5" fmla="*/ 1 h 360040"/>
                <a:gd name="connsiteX0" fmla="*/ 0 w 435658"/>
                <a:gd name="connsiteY0" fmla="*/ 1 h 360040"/>
                <a:gd name="connsiteX1" fmla="*/ 255638 w 435658"/>
                <a:gd name="connsiteY1" fmla="*/ 0 h 360040"/>
                <a:gd name="connsiteX2" fmla="*/ 435658 w 435658"/>
                <a:gd name="connsiteY2" fmla="*/ 180020 h 360040"/>
                <a:gd name="connsiteX3" fmla="*/ 255638 w 435658"/>
                <a:gd name="connsiteY3" fmla="*/ 360040 h 360040"/>
                <a:gd name="connsiteX4" fmla="*/ 102779 w 435658"/>
                <a:gd name="connsiteY4" fmla="*/ 360040 h 360040"/>
                <a:gd name="connsiteX5" fmla="*/ 0 w 435658"/>
                <a:gd name="connsiteY5" fmla="*/ 1 h 360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5658" h="360040">
                  <a:moveTo>
                    <a:pt x="0" y="1"/>
                  </a:moveTo>
                  <a:lnTo>
                    <a:pt x="255638" y="0"/>
                  </a:lnTo>
                  <a:cubicBezTo>
                    <a:pt x="355060" y="0"/>
                    <a:pt x="435658" y="80598"/>
                    <a:pt x="435658" y="180020"/>
                  </a:cubicBezTo>
                  <a:cubicBezTo>
                    <a:pt x="435658" y="279442"/>
                    <a:pt x="355060" y="360040"/>
                    <a:pt x="255638" y="360040"/>
                  </a:cubicBezTo>
                  <a:lnTo>
                    <a:pt x="102779" y="360040"/>
                  </a:ln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0">
                  <a:srgbClr val="237FB7"/>
                </a:gs>
                <a:gs pos="100000">
                  <a:srgbClr val="2EABD8"/>
                </a:gs>
              </a:gsLst>
            </a:gradFill>
            <a:ln>
              <a:noFill/>
            </a:ln>
            <a:effectLst>
              <a:outerShdw blurRad="38100" dist="38100" sx="92000" sy="92000" algn="l" rotWithShape="0">
                <a:prstClr val="black">
                  <a:alpha val="18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26" tIns="45713" rIns="91426" bIns="45713" anchor="ctr"/>
            <a:lstStyle/>
            <a:p>
              <a:pPr algn="ctr">
                <a:defRPr/>
              </a:pPr>
              <a:endParaRPr lang="ko-KR" altLang="en-US"/>
            </a:p>
          </p:txBody>
        </p:sp>
        <p:sp>
          <p:nvSpPr>
            <p:cNvPr id="66" name="모서리가 둥근 직사각형 10"/>
            <p:cNvSpPr/>
            <p:nvPr/>
          </p:nvSpPr>
          <p:spPr>
            <a:xfrm rot="13500000">
              <a:off x="419728" y="937176"/>
              <a:ext cx="148006" cy="149037"/>
            </a:xfrm>
            <a:custGeom>
              <a:avLst/>
              <a:gdLst/>
              <a:ahLst/>
              <a:cxnLst/>
              <a:rect l="l" t="t" r="r" b="b"/>
              <a:pathLst>
                <a:path w="137137" h="137584">
                  <a:moveTo>
                    <a:pt x="128954" y="131883"/>
                  </a:moveTo>
                  <a:cubicBezTo>
                    <a:pt x="125431" y="135405"/>
                    <a:pt x="120565" y="137584"/>
                    <a:pt x="115190" y="137584"/>
                  </a:cubicBezTo>
                  <a:lnTo>
                    <a:pt x="27054" y="137584"/>
                  </a:lnTo>
                  <a:lnTo>
                    <a:pt x="23036" y="135920"/>
                  </a:lnTo>
                  <a:cubicBezTo>
                    <a:pt x="17011" y="138523"/>
                    <a:pt x="10152" y="136781"/>
                    <a:pt x="5254" y="131883"/>
                  </a:cubicBezTo>
                  <a:cubicBezTo>
                    <a:pt x="170" y="126799"/>
                    <a:pt x="-1513" y="119602"/>
                    <a:pt x="1484" y="113457"/>
                  </a:cubicBezTo>
                  <a:cubicBezTo>
                    <a:pt x="522" y="112727"/>
                    <a:pt x="464" y="111867"/>
                    <a:pt x="464" y="110994"/>
                  </a:cubicBezTo>
                  <a:lnTo>
                    <a:pt x="464" y="22858"/>
                  </a:lnTo>
                  <a:cubicBezTo>
                    <a:pt x="464" y="12108"/>
                    <a:pt x="9179" y="3393"/>
                    <a:pt x="19929" y="3393"/>
                  </a:cubicBezTo>
                  <a:cubicBezTo>
                    <a:pt x="30679" y="3393"/>
                    <a:pt x="39394" y="12108"/>
                    <a:pt x="39394" y="22858"/>
                  </a:cubicBezTo>
                  <a:lnTo>
                    <a:pt x="39394" y="70216"/>
                  </a:lnTo>
                  <a:lnTo>
                    <a:pt x="109609" y="0"/>
                  </a:lnTo>
                  <a:cubicBezTo>
                    <a:pt x="117211" y="-7601"/>
                    <a:pt x="129536" y="-7601"/>
                    <a:pt x="137137" y="0"/>
                  </a:cubicBezTo>
                  <a:cubicBezTo>
                    <a:pt x="144738" y="7602"/>
                    <a:pt x="144738" y="19927"/>
                    <a:pt x="137137" y="27528"/>
                  </a:cubicBezTo>
                  <a:lnTo>
                    <a:pt x="66011" y="98654"/>
                  </a:lnTo>
                  <a:lnTo>
                    <a:pt x="115190" y="98654"/>
                  </a:lnTo>
                  <a:cubicBezTo>
                    <a:pt x="125940" y="98654"/>
                    <a:pt x="134655" y="107369"/>
                    <a:pt x="134655" y="118119"/>
                  </a:cubicBezTo>
                  <a:cubicBezTo>
                    <a:pt x="134655" y="123494"/>
                    <a:pt x="132476" y="128360"/>
                    <a:pt x="128954" y="13188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innerShdw blurRad="12700" dir="2760000">
                <a:prstClr val="black">
                  <a:alpha val="6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6" tIns="45713" rIns="91426" bIns="45713" anchor="ctr"/>
            <a:lstStyle/>
            <a:p>
              <a:pPr algn="ctr">
                <a:defRPr/>
              </a:pPr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9413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모서리가 둥근 직사각형 74"/>
          <p:cNvSpPr/>
          <p:nvPr/>
        </p:nvSpPr>
        <p:spPr>
          <a:xfrm>
            <a:off x="4045134" y="692696"/>
            <a:ext cx="4991362" cy="5832647"/>
          </a:xfrm>
          <a:prstGeom prst="roundRect">
            <a:avLst>
              <a:gd name="adj" fmla="val 0"/>
            </a:avLst>
          </a:prstGeom>
          <a:solidFill>
            <a:schemeClr val="tx2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45713" rIns="0" bIns="0" rtlCol="0" anchor="b"/>
          <a:lstStyle/>
          <a:p>
            <a:pPr algn="ctr"/>
            <a:endParaRPr lang="ko-KR" altLang="en-US" sz="1400" b="1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3" name="모서리가 둥근 직사각형 2"/>
          <p:cNvSpPr/>
          <p:nvPr/>
        </p:nvSpPr>
        <p:spPr>
          <a:xfrm>
            <a:off x="179512" y="1730474"/>
            <a:ext cx="3743950" cy="3264930"/>
          </a:xfrm>
          <a:prstGeom prst="roundRect">
            <a:avLst>
              <a:gd name="adj" fmla="val 2509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323062" y="3059769"/>
            <a:ext cx="3384376" cy="1286395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45713" rIns="0" bIns="0" rtlCol="0" anchor="b"/>
          <a:lstStyle/>
          <a:p>
            <a:pPr algn="ctr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Change Process</a:t>
            </a:r>
          </a:p>
          <a:p>
            <a:pPr algn="ctr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(Company Specific)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545532" y="3203785"/>
            <a:ext cx="1407010" cy="635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605574" y="3274716"/>
            <a:ext cx="1236102" cy="504025"/>
            <a:chOff x="1991626" y="1988840"/>
            <a:chExt cx="2064403" cy="665324"/>
          </a:xfrm>
        </p:grpSpPr>
        <p:sp>
          <p:nvSpPr>
            <p:cNvPr id="33" name="모서리가 둥근 직사각형 32"/>
            <p:cNvSpPr/>
            <p:nvPr/>
          </p:nvSpPr>
          <p:spPr>
            <a:xfrm>
              <a:off x="1991626" y="2348880"/>
              <a:ext cx="288032" cy="144000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4" name="모서리가 둥근 직사각형 33"/>
            <p:cNvSpPr/>
            <p:nvPr/>
          </p:nvSpPr>
          <p:spPr>
            <a:xfrm>
              <a:off x="2391219" y="2348880"/>
              <a:ext cx="288032" cy="144000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5" name="모서리가 둥근 직사각형 34"/>
            <p:cNvSpPr/>
            <p:nvPr/>
          </p:nvSpPr>
          <p:spPr>
            <a:xfrm>
              <a:off x="3069214" y="1988840"/>
              <a:ext cx="288032" cy="144000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6" name="모서리가 둥근 직사각형 35"/>
            <p:cNvSpPr/>
            <p:nvPr/>
          </p:nvSpPr>
          <p:spPr>
            <a:xfrm>
              <a:off x="3069214" y="2348896"/>
              <a:ext cx="288032" cy="144000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37" name="다이아몬드 36"/>
            <p:cNvSpPr/>
            <p:nvPr/>
          </p:nvSpPr>
          <p:spPr>
            <a:xfrm>
              <a:off x="2778637" y="2331628"/>
              <a:ext cx="180000" cy="180000"/>
            </a:xfrm>
            <a:prstGeom prst="diamond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36000" rtlCol="0" anchor="ctr"/>
            <a:lstStyle/>
            <a:p>
              <a:pPr algn="ctr"/>
              <a:r>
                <a:rPr lang="en-US" altLang="ko-KR" sz="1000" b="1" dirty="0" smtClean="0">
                  <a:solidFill>
                    <a:schemeClr val="tx1"/>
                  </a:solidFill>
                </a:rPr>
                <a:t>+</a:t>
              </a:r>
              <a:endParaRPr lang="ko-KR" alt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다이아몬드 37"/>
            <p:cNvSpPr/>
            <p:nvPr/>
          </p:nvSpPr>
          <p:spPr>
            <a:xfrm>
              <a:off x="3479965" y="2330148"/>
              <a:ext cx="180000" cy="180000"/>
            </a:xfrm>
            <a:prstGeom prst="diamond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ko-KR" sz="600" b="1" dirty="0">
                  <a:solidFill>
                    <a:schemeClr val="tx1"/>
                  </a:solidFill>
                </a:rPr>
                <a:t>X</a:t>
              </a:r>
              <a:endParaRPr lang="ko-KR" altLang="en-US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모서리가 둥근 직사각형 38"/>
            <p:cNvSpPr/>
            <p:nvPr/>
          </p:nvSpPr>
          <p:spPr>
            <a:xfrm>
              <a:off x="3767997" y="2150108"/>
              <a:ext cx="288032" cy="144000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40" name="모서리가 둥근 직사각형 39"/>
            <p:cNvSpPr/>
            <p:nvPr/>
          </p:nvSpPr>
          <p:spPr>
            <a:xfrm>
              <a:off x="3767997" y="2510164"/>
              <a:ext cx="288032" cy="144000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직선 연결선 40"/>
            <p:cNvCxnSpPr/>
            <p:nvPr/>
          </p:nvCxnSpPr>
          <p:spPr>
            <a:xfrm>
              <a:off x="2279658" y="2420888"/>
              <a:ext cx="1115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/>
            <p:cNvCxnSpPr/>
            <p:nvPr/>
          </p:nvCxnSpPr>
          <p:spPr>
            <a:xfrm>
              <a:off x="2679251" y="2420888"/>
              <a:ext cx="11156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꺾인 연결선 42"/>
            <p:cNvCxnSpPr>
              <a:stCxn id="37" idx="0"/>
              <a:endCxn id="35" idx="1"/>
            </p:cNvCxnSpPr>
            <p:nvPr/>
          </p:nvCxnSpPr>
          <p:spPr>
            <a:xfrm rot="5400000" flipH="1" flipV="1">
              <a:off x="2833531" y="2095946"/>
              <a:ext cx="270788" cy="200577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직선 연결선 43"/>
            <p:cNvCxnSpPr>
              <a:stCxn id="37" idx="3"/>
              <a:endCxn id="36" idx="1"/>
            </p:cNvCxnSpPr>
            <p:nvPr/>
          </p:nvCxnSpPr>
          <p:spPr>
            <a:xfrm flipV="1">
              <a:off x="2958637" y="2420896"/>
              <a:ext cx="110577" cy="7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직선 연결선 44"/>
            <p:cNvCxnSpPr>
              <a:stCxn id="36" idx="3"/>
              <a:endCxn id="38" idx="1"/>
            </p:cNvCxnSpPr>
            <p:nvPr/>
          </p:nvCxnSpPr>
          <p:spPr>
            <a:xfrm flipV="1">
              <a:off x="3357246" y="2420148"/>
              <a:ext cx="122719" cy="7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꺾인 연결선 45"/>
            <p:cNvCxnSpPr>
              <a:stCxn id="38" idx="0"/>
              <a:endCxn id="39" idx="1"/>
            </p:cNvCxnSpPr>
            <p:nvPr/>
          </p:nvCxnSpPr>
          <p:spPr>
            <a:xfrm rot="5400000" flipH="1" flipV="1">
              <a:off x="3614961" y="2177112"/>
              <a:ext cx="108040" cy="198032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꺾인 연결선 46"/>
            <p:cNvCxnSpPr>
              <a:stCxn id="38" idx="2"/>
              <a:endCxn id="40" idx="1"/>
            </p:cNvCxnSpPr>
            <p:nvPr/>
          </p:nvCxnSpPr>
          <p:spPr>
            <a:xfrm rot="16200000" flipH="1">
              <a:off x="3632973" y="2447140"/>
              <a:ext cx="72016" cy="198032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직사각형 19"/>
          <p:cNvSpPr/>
          <p:nvPr/>
        </p:nvSpPr>
        <p:spPr>
          <a:xfrm>
            <a:off x="2150800" y="3203785"/>
            <a:ext cx="1407010" cy="6355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2378098" y="3324879"/>
            <a:ext cx="996838" cy="381854"/>
            <a:chOff x="3287130" y="3767195"/>
            <a:chExt cx="996838" cy="381854"/>
          </a:xfrm>
        </p:grpSpPr>
        <p:sp>
          <p:nvSpPr>
            <p:cNvPr id="22" name="모서리가 둥근 직사각형 21"/>
            <p:cNvSpPr/>
            <p:nvPr/>
          </p:nvSpPr>
          <p:spPr>
            <a:xfrm>
              <a:off x="3287130" y="3917777"/>
              <a:ext cx="172465" cy="109089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3" name="모서리가 둥근 직사각형 22"/>
            <p:cNvSpPr/>
            <p:nvPr/>
          </p:nvSpPr>
          <p:spPr>
            <a:xfrm>
              <a:off x="3693093" y="3917789"/>
              <a:ext cx="172465" cy="109089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4" name="다이아몬드 23"/>
            <p:cNvSpPr/>
            <p:nvPr/>
          </p:nvSpPr>
          <p:spPr>
            <a:xfrm>
              <a:off x="3519104" y="3904708"/>
              <a:ext cx="107779" cy="136361"/>
            </a:xfrm>
            <a:prstGeom prst="diamond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36000" bIns="36000" rtlCol="0" anchor="ctr"/>
            <a:lstStyle/>
            <a:p>
              <a:pPr algn="ctr"/>
              <a:r>
                <a:rPr lang="en-US" altLang="ko-KR" sz="1000" b="1" dirty="0" smtClean="0">
                  <a:solidFill>
                    <a:schemeClr val="tx1"/>
                  </a:solidFill>
                </a:rPr>
                <a:t>+</a:t>
              </a:r>
              <a:endParaRPr lang="ko-KR" alt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다이아몬드 24"/>
            <p:cNvSpPr/>
            <p:nvPr/>
          </p:nvSpPr>
          <p:spPr>
            <a:xfrm>
              <a:off x="3939038" y="3903586"/>
              <a:ext cx="107779" cy="136361"/>
            </a:xfrm>
            <a:prstGeom prst="diamond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ko-KR" sz="600" b="1" dirty="0">
                  <a:solidFill>
                    <a:schemeClr val="tx1"/>
                  </a:solidFill>
                </a:rPr>
                <a:t>X</a:t>
              </a:r>
              <a:endParaRPr lang="ko-KR" altLang="en-US" sz="6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모서리가 둥근 직사각형 25"/>
            <p:cNvSpPr/>
            <p:nvPr/>
          </p:nvSpPr>
          <p:spPr>
            <a:xfrm>
              <a:off x="4111503" y="3767195"/>
              <a:ext cx="172465" cy="109089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27" name="모서리가 둥근 직사각형 26"/>
            <p:cNvSpPr/>
            <p:nvPr/>
          </p:nvSpPr>
          <p:spPr>
            <a:xfrm>
              <a:off x="4111503" y="4039960"/>
              <a:ext cx="172465" cy="109089"/>
            </a:xfrm>
            <a:prstGeom prst="round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직선 연결선 27"/>
            <p:cNvCxnSpPr/>
            <p:nvPr/>
          </p:nvCxnSpPr>
          <p:spPr>
            <a:xfrm>
              <a:off x="3459595" y="3972328"/>
              <a:ext cx="6679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>
              <a:stCxn id="24" idx="3"/>
              <a:endCxn id="23" idx="1"/>
            </p:cNvCxnSpPr>
            <p:nvPr/>
          </p:nvCxnSpPr>
          <p:spPr>
            <a:xfrm flipV="1">
              <a:off x="3626883" y="3972334"/>
              <a:ext cx="66210" cy="5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연결선 29"/>
            <p:cNvCxnSpPr>
              <a:stCxn id="23" idx="3"/>
              <a:endCxn id="25" idx="1"/>
            </p:cNvCxnSpPr>
            <p:nvPr/>
          </p:nvCxnSpPr>
          <p:spPr>
            <a:xfrm flipV="1">
              <a:off x="3865558" y="3971767"/>
              <a:ext cx="73480" cy="5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꺾인 연결선 30"/>
            <p:cNvCxnSpPr>
              <a:stCxn id="25" idx="0"/>
              <a:endCxn id="26" idx="1"/>
            </p:cNvCxnSpPr>
            <p:nvPr/>
          </p:nvCxnSpPr>
          <p:spPr>
            <a:xfrm rot="5400000" flipH="1" flipV="1">
              <a:off x="4011292" y="3803375"/>
              <a:ext cx="81847" cy="118576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꺾인 연결선 31"/>
            <p:cNvCxnSpPr>
              <a:stCxn id="25" idx="2"/>
              <a:endCxn id="27" idx="1"/>
            </p:cNvCxnSpPr>
            <p:nvPr/>
          </p:nvCxnSpPr>
          <p:spPr>
            <a:xfrm rot="16200000" flipH="1">
              <a:off x="4024937" y="4007938"/>
              <a:ext cx="54557" cy="118576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모서리가 둥근 직사각형 4"/>
          <p:cNvSpPr/>
          <p:nvPr/>
        </p:nvSpPr>
        <p:spPr>
          <a:xfrm>
            <a:off x="361278" y="4451432"/>
            <a:ext cx="3384376" cy="419835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BPM </a:t>
            </a:r>
            <a:r>
              <a:rPr lang="en-US" altLang="ko-KR" sz="1400" b="1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Engine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57174" y="1802482"/>
            <a:ext cx="3350263" cy="1202723"/>
          </a:xfrm>
          <a:prstGeom prst="roundRect">
            <a:avLst>
              <a:gd name="adj" fmla="val 2509"/>
            </a:avLst>
          </a:prstGeom>
          <a:solidFill>
            <a:schemeClr val="accent5">
              <a:lumMod val="75000"/>
            </a:schemeClr>
          </a:solidFill>
          <a:ln w="127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7" name="직사각형 6"/>
          <p:cNvSpPr/>
          <p:nvPr/>
        </p:nvSpPr>
        <p:spPr>
          <a:xfrm>
            <a:off x="461320" y="2609161"/>
            <a:ext cx="3122966" cy="2520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b="1" dirty="0" smtClean="0">
                <a:solidFill>
                  <a:schemeClr val="bg1"/>
                </a:solidFill>
              </a:rPr>
              <a:t>Portal</a:t>
            </a:r>
            <a:endParaRPr lang="ko-KR" altLang="en-US" sz="1100" b="1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98" y="1935791"/>
            <a:ext cx="468000" cy="4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67" y="1935791"/>
            <a:ext cx="449511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43" y="1946498"/>
            <a:ext cx="468000" cy="401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139" y="1946498"/>
            <a:ext cx="465567" cy="3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95070" y="2313083"/>
            <a:ext cx="70884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bg1"/>
                </a:solidFill>
              </a:rPr>
              <a:t>Work Place</a:t>
            </a:r>
            <a:endParaRPr lang="ko-KR" altLang="en-US" sz="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8444" y="2313083"/>
            <a:ext cx="7056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bg1"/>
                </a:solidFill>
              </a:rPr>
              <a:t>Monitoring</a:t>
            </a:r>
            <a:endParaRPr lang="ko-KR" altLang="en-US" sz="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86562" y="2321709"/>
            <a:ext cx="5405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bg1"/>
                </a:solidFill>
              </a:rPr>
              <a:t>Reports</a:t>
            </a:r>
            <a:endParaRPr lang="ko-KR" altLang="en-US" sz="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06642" y="2321709"/>
            <a:ext cx="6896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dirty="0" smtClean="0">
                <a:solidFill>
                  <a:schemeClr val="bg1"/>
                </a:solidFill>
              </a:rPr>
              <a:t>Dashboard</a:t>
            </a:r>
            <a:endParaRPr lang="ko-KR" altLang="en-US" sz="8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4128" y="2105685"/>
            <a:ext cx="3401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 smtClean="0">
                <a:solidFill>
                  <a:schemeClr val="bg1"/>
                </a:solidFill>
              </a:rPr>
              <a:t>· · ·</a:t>
            </a:r>
            <a:endParaRPr lang="ko-KR" altLang="en-US" sz="800" dirty="0">
              <a:solidFill>
                <a:schemeClr val="bg1"/>
              </a:solidFill>
            </a:endParaRPr>
          </a:p>
        </p:txBody>
      </p:sp>
      <p:sp>
        <p:nvSpPr>
          <p:cNvPr id="48" name="제목 6"/>
          <p:cNvSpPr txBox="1">
            <a:spLocks/>
          </p:cNvSpPr>
          <p:nvPr/>
        </p:nvSpPr>
        <p:spPr bwMode="auto">
          <a:xfrm>
            <a:off x="574675" y="39688"/>
            <a:ext cx="7821613" cy="490537"/>
          </a:xfrm>
          <a:prstGeom prst="rect">
            <a:avLst/>
          </a:prstGeom>
          <a:noFill/>
          <a:extLst/>
        </p:spPr>
        <p:txBody>
          <a:bodyPr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Times New Roman" pitchFamily="18" charset="0"/>
              </a:rPr>
              <a:t>Change Management Platform</a:t>
            </a:r>
            <a:endParaRPr lang="ko-KR" altLang="en-US" sz="2000" spc="-15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54" y="837490"/>
            <a:ext cx="1901825" cy="134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90" y="2196532"/>
            <a:ext cx="2770357" cy="152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54" y="3602581"/>
            <a:ext cx="1993900" cy="1439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689" y="4828826"/>
            <a:ext cx="2765009" cy="163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" name="모서리가 둥근 직사각형 75"/>
          <p:cNvSpPr/>
          <p:nvPr/>
        </p:nvSpPr>
        <p:spPr>
          <a:xfrm>
            <a:off x="3712475" y="692696"/>
            <a:ext cx="332659" cy="5832647"/>
          </a:xfrm>
          <a:custGeom>
            <a:avLst/>
            <a:gdLst>
              <a:gd name="connsiteX0" fmla="*/ 0 w 332659"/>
              <a:gd name="connsiteY0" fmla="*/ 0 h 5832647"/>
              <a:gd name="connsiteX1" fmla="*/ 0 w 332659"/>
              <a:gd name="connsiteY1" fmla="*/ 0 h 5832647"/>
              <a:gd name="connsiteX2" fmla="*/ 332659 w 332659"/>
              <a:gd name="connsiteY2" fmla="*/ 0 h 5832647"/>
              <a:gd name="connsiteX3" fmla="*/ 332659 w 332659"/>
              <a:gd name="connsiteY3" fmla="*/ 0 h 5832647"/>
              <a:gd name="connsiteX4" fmla="*/ 332659 w 332659"/>
              <a:gd name="connsiteY4" fmla="*/ 5832647 h 5832647"/>
              <a:gd name="connsiteX5" fmla="*/ 332659 w 332659"/>
              <a:gd name="connsiteY5" fmla="*/ 5832647 h 5832647"/>
              <a:gd name="connsiteX6" fmla="*/ 0 w 332659"/>
              <a:gd name="connsiteY6" fmla="*/ 5832647 h 5832647"/>
              <a:gd name="connsiteX7" fmla="*/ 0 w 332659"/>
              <a:gd name="connsiteY7" fmla="*/ 5832647 h 5832647"/>
              <a:gd name="connsiteX8" fmla="*/ 0 w 332659"/>
              <a:gd name="connsiteY8" fmla="*/ 0 h 5832647"/>
              <a:gd name="connsiteX0" fmla="*/ 0 w 332659"/>
              <a:gd name="connsiteY0" fmla="*/ 2567940 h 5832647"/>
              <a:gd name="connsiteX1" fmla="*/ 0 w 332659"/>
              <a:gd name="connsiteY1" fmla="*/ 0 h 5832647"/>
              <a:gd name="connsiteX2" fmla="*/ 332659 w 332659"/>
              <a:gd name="connsiteY2" fmla="*/ 0 h 5832647"/>
              <a:gd name="connsiteX3" fmla="*/ 332659 w 332659"/>
              <a:gd name="connsiteY3" fmla="*/ 0 h 5832647"/>
              <a:gd name="connsiteX4" fmla="*/ 332659 w 332659"/>
              <a:gd name="connsiteY4" fmla="*/ 5832647 h 5832647"/>
              <a:gd name="connsiteX5" fmla="*/ 332659 w 332659"/>
              <a:gd name="connsiteY5" fmla="*/ 5832647 h 5832647"/>
              <a:gd name="connsiteX6" fmla="*/ 0 w 332659"/>
              <a:gd name="connsiteY6" fmla="*/ 5832647 h 5832647"/>
              <a:gd name="connsiteX7" fmla="*/ 0 w 332659"/>
              <a:gd name="connsiteY7" fmla="*/ 5832647 h 5832647"/>
              <a:gd name="connsiteX8" fmla="*/ 0 w 332659"/>
              <a:gd name="connsiteY8" fmla="*/ 2567940 h 5832647"/>
              <a:gd name="connsiteX0" fmla="*/ 0 w 332659"/>
              <a:gd name="connsiteY0" fmla="*/ 2567940 h 5832647"/>
              <a:gd name="connsiteX1" fmla="*/ 7620 w 332659"/>
              <a:gd name="connsiteY1" fmla="*/ 2560320 h 5832647"/>
              <a:gd name="connsiteX2" fmla="*/ 332659 w 332659"/>
              <a:gd name="connsiteY2" fmla="*/ 0 h 5832647"/>
              <a:gd name="connsiteX3" fmla="*/ 332659 w 332659"/>
              <a:gd name="connsiteY3" fmla="*/ 0 h 5832647"/>
              <a:gd name="connsiteX4" fmla="*/ 332659 w 332659"/>
              <a:gd name="connsiteY4" fmla="*/ 5832647 h 5832647"/>
              <a:gd name="connsiteX5" fmla="*/ 332659 w 332659"/>
              <a:gd name="connsiteY5" fmla="*/ 5832647 h 5832647"/>
              <a:gd name="connsiteX6" fmla="*/ 0 w 332659"/>
              <a:gd name="connsiteY6" fmla="*/ 5832647 h 5832647"/>
              <a:gd name="connsiteX7" fmla="*/ 0 w 332659"/>
              <a:gd name="connsiteY7" fmla="*/ 5832647 h 5832647"/>
              <a:gd name="connsiteX8" fmla="*/ 0 w 332659"/>
              <a:gd name="connsiteY8" fmla="*/ 2567940 h 5832647"/>
              <a:gd name="connsiteX0" fmla="*/ 0 w 332659"/>
              <a:gd name="connsiteY0" fmla="*/ 2567940 h 5832647"/>
              <a:gd name="connsiteX1" fmla="*/ 7620 w 332659"/>
              <a:gd name="connsiteY1" fmla="*/ 2560320 h 5832647"/>
              <a:gd name="connsiteX2" fmla="*/ 332659 w 332659"/>
              <a:gd name="connsiteY2" fmla="*/ 0 h 5832647"/>
              <a:gd name="connsiteX3" fmla="*/ 332659 w 332659"/>
              <a:gd name="connsiteY3" fmla="*/ 0 h 5832647"/>
              <a:gd name="connsiteX4" fmla="*/ 332659 w 332659"/>
              <a:gd name="connsiteY4" fmla="*/ 5832647 h 5832647"/>
              <a:gd name="connsiteX5" fmla="*/ 332659 w 332659"/>
              <a:gd name="connsiteY5" fmla="*/ 5832647 h 5832647"/>
              <a:gd name="connsiteX6" fmla="*/ 0 w 332659"/>
              <a:gd name="connsiteY6" fmla="*/ 5832647 h 5832647"/>
              <a:gd name="connsiteX7" fmla="*/ 0 w 332659"/>
              <a:gd name="connsiteY7" fmla="*/ 3485687 h 5832647"/>
              <a:gd name="connsiteX8" fmla="*/ 0 w 332659"/>
              <a:gd name="connsiteY8" fmla="*/ 2567940 h 5832647"/>
              <a:gd name="connsiteX0" fmla="*/ 0 w 332659"/>
              <a:gd name="connsiteY0" fmla="*/ 2567940 h 5832647"/>
              <a:gd name="connsiteX1" fmla="*/ 7620 w 332659"/>
              <a:gd name="connsiteY1" fmla="*/ 2560320 h 5832647"/>
              <a:gd name="connsiteX2" fmla="*/ 332659 w 332659"/>
              <a:gd name="connsiteY2" fmla="*/ 0 h 5832647"/>
              <a:gd name="connsiteX3" fmla="*/ 332659 w 332659"/>
              <a:gd name="connsiteY3" fmla="*/ 0 h 5832647"/>
              <a:gd name="connsiteX4" fmla="*/ 332659 w 332659"/>
              <a:gd name="connsiteY4" fmla="*/ 5832647 h 5832647"/>
              <a:gd name="connsiteX5" fmla="*/ 332659 w 332659"/>
              <a:gd name="connsiteY5" fmla="*/ 5832647 h 5832647"/>
              <a:gd name="connsiteX6" fmla="*/ 0 w 332659"/>
              <a:gd name="connsiteY6" fmla="*/ 3493307 h 5832647"/>
              <a:gd name="connsiteX7" fmla="*/ 0 w 332659"/>
              <a:gd name="connsiteY7" fmla="*/ 3485687 h 5832647"/>
              <a:gd name="connsiteX8" fmla="*/ 0 w 332659"/>
              <a:gd name="connsiteY8" fmla="*/ 2567940 h 5832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659" h="5832647">
                <a:moveTo>
                  <a:pt x="0" y="2567940"/>
                </a:moveTo>
                <a:lnTo>
                  <a:pt x="7620" y="2560320"/>
                </a:lnTo>
                <a:lnTo>
                  <a:pt x="332659" y="0"/>
                </a:lnTo>
                <a:lnTo>
                  <a:pt x="332659" y="0"/>
                </a:lnTo>
                <a:lnTo>
                  <a:pt x="332659" y="5832647"/>
                </a:lnTo>
                <a:lnTo>
                  <a:pt x="332659" y="5832647"/>
                </a:lnTo>
                <a:lnTo>
                  <a:pt x="0" y="3493307"/>
                </a:lnTo>
                <a:lnTo>
                  <a:pt x="0" y="3485687"/>
                </a:lnTo>
                <a:lnTo>
                  <a:pt x="0" y="2567940"/>
                </a:lnTo>
                <a:close/>
              </a:path>
            </a:pathLst>
          </a:custGeom>
          <a:solidFill>
            <a:schemeClr val="tx2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45713" rIns="0" bIns="0" rtlCol="0" anchor="b"/>
          <a:lstStyle/>
          <a:p>
            <a:pPr algn="ctr"/>
            <a:endParaRPr lang="ko-KR" altLang="en-US" sz="1400" b="1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0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그룹 54"/>
          <p:cNvGrpSpPr/>
          <p:nvPr/>
        </p:nvGrpSpPr>
        <p:grpSpPr>
          <a:xfrm>
            <a:off x="1864348" y="3456691"/>
            <a:ext cx="3533523" cy="2813053"/>
            <a:chOff x="2506744" y="3640283"/>
            <a:chExt cx="2255929" cy="1952645"/>
          </a:xfrm>
        </p:grpSpPr>
        <p:sp>
          <p:nvSpPr>
            <p:cNvPr id="5" name="모서리가 둥근 직사각형 4"/>
            <p:cNvSpPr/>
            <p:nvPr/>
          </p:nvSpPr>
          <p:spPr>
            <a:xfrm>
              <a:off x="2506744" y="3640283"/>
              <a:ext cx="2255929" cy="1952645"/>
            </a:xfrm>
            <a:prstGeom prst="roundRect">
              <a:avLst>
                <a:gd name="adj" fmla="val 5500"/>
              </a:avLst>
            </a:prstGeom>
            <a:solidFill>
              <a:schemeClr val="bg1"/>
            </a:solidFill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91426" tIns="45713" rIns="91426" bIns="45713" rtlCol="0" anchor="ctr"/>
            <a:lstStyle/>
            <a:p>
              <a:pPr algn="ctr"/>
              <a:endParaRPr lang="ko-KR" altLang="en-US" sz="2400" dirty="0">
                <a:ln w="3175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lt1"/>
                </a:solidFill>
              </a:endParaRPr>
            </a:p>
          </p:txBody>
        </p:sp>
        <p:sp>
          <p:nvSpPr>
            <p:cNvPr id="6" name="원통 5"/>
            <p:cNvSpPr/>
            <p:nvPr/>
          </p:nvSpPr>
          <p:spPr>
            <a:xfrm>
              <a:off x="2693320" y="4283958"/>
              <a:ext cx="1943247" cy="938058"/>
            </a:xfrm>
            <a:prstGeom prst="can">
              <a:avLst>
                <a:gd name="adj" fmla="val 17064"/>
              </a:avLst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1" name="모서리가 둥근 직사각형 10"/>
            <p:cNvSpPr/>
            <p:nvPr/>
          </p:nvSpPr>
          <p:spPr>
            <a:xfrm>
              <a:off x="3859134" y="4700435"/>
              <a:ext cx="670984" cy="143950"/>
            </a:xfrm>
            <a:prstGeom prst="roundRect">
              <a:avLst/>
            </a:prstGeom>
            <a:solidFill>
              <a:srgbClr val="BD8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US" altLang="ko-KR" sz="1000" b="1" dirty="0" smtClean="0"/>
                <a:t>Equipment</a:t>
              </a:r>
              <a:endParaRPr lang="ko-KR" altLang="en-US" sz="1000" b="1" dirty="0"/>
            </a:p>
          </p:txBody>
        </p:sp>
        <p:sp>
          <p:nvSpPr>
            <p:cNvPr id="12" name="모서리가 둥근 직사각형 11"/>
            <p:cNvSpPr/>
            <p:nvPr/>
          </p:nvSpPr>
          <p:spPr>
            <a:xfrm>
              <a:off x="2873058" y="4533772"/>
              <a:ext cx="657713" cy="140735"/>
            </a:xfrm>
            <a:prstGeom prst="roundRect">
              <a:avLst/>
            </a:prstGeom>
            <a:solidFill>
              <a:srgbClr val="BD8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US" altLang="ko-KR" sz="1000" b="1" dirty="0" smtClean="0"/>
                <a:t>Procedure</a:t>
              </a:r>
              <a:endParaRPr lang="ko-KR" altLang="en-US" sz="1000" b="1" dirty="0"/>
            </a:p>
          </p:txBody>
        </p:sp>
        <p:sp>
          <p:nvSpPr>
            <p:cNvPr id="13" name="모서리가 둥근 직사각형 12"/>
            <p:cNvSpPr/>
            <p:nvPr/>
          </p:nvSpPr>
          <p:spPr>
            <a:xfrm>
              <a:off x="3859134" y="4483636"/>
              <a:ext cx="670984" cy="142829"/>
            </a:xfrm>
            <a:prstGeom prst="roundRect">
              <a:avLst/>
            </a:prstGeom>
            <a:solidFill>
              <a:srgbClr val="BD8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US" altLang="ko-KR" sz="1000" b="1" dirty="0"/>
                <a:t>P&amp;ID(</a:t>
              </a:r>
              <a:r>
                <a:rPr lang="en-US" altLang="ko-KR" sz="1000" b="1" dirty="0" err="1"/>
                <a:t>dgn</a:t>
              </a:r>
              <a:r>
                <a:rPr lang="en-US" altLang="ko-KR" sz="1000" b="1" dirty="0"/>
                <a:t>)</a:t>
              </a:r>
              <a:endParaRPr lang="ko-KR" altLang="en-US" sz="1000" b="1" dirty="0"/>
            </a:p>
          </p:txBody>
        </p:sp>
        <p:sp>
          <p:nvSpPr>
            <p:cNvPr id="14" name="모서리가 둥근 직사각형 13"/>
            <p:cNvSpPr/>
            <p:nvPr/>
          </p:nvSpPr>
          <p:spPr>
            <a:xfrm>
              <a:off x="2764212" y="3717798"/>
              <a:ext cx="872794" cy="172409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000" b="1" dirty="0" smtClean="0"/>
                <a:t>Intelligent Data</a:t>
              </a:r>
              <a:endParaRPr lang="ko-KR" altLang="en-US" sz="1000" b="1" dirty="0"/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3863336" y="3892715"/>
              <a:ext cx="666783" cy="154275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pPr algn="ctr"/>
              <a:r>
                <a:rPr lang="en-US" altLang="ko-KR" sz="1000" b="1" dirty="0" smtClean="0"/>
                <a:t>Intelligence</a:t>
              </a:r>
              <a:endParaRPr lang="ko-KR" altLang="en-US" sz="1000" b="1" dirty="0"/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2873058" y="4703927"/>
              <a:ext cx="657713" cy="140735"/>
            </a:xfrm>
            <a:prstGeom prst="roundRect">
              <a:avLst/>
            </a:prstGeom>
            <a:solidFill>
              <a:srgbClr val="BD8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US" altLang="ko-KR" sz="1000" b="1" dirty="0" smtClean="0"/>
                <a:t>Specification</a:t>
              </a:r>
              <a:endParaRPr lang="ko-KR" altLang="en-US" sz="1000" b="1" dirty="0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2873058" y="4874081"/>
              <a:ext cx="657713" cy="140735"/>
            </a:xfrm>
            <a:prstGeom prst="roundRect">
              <a:avLst/>
            </a:prstGeom>
            <a:solidFill>
              <a:srgbClr val="BD8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US" altLang="ko-KR" sz="1000" b="1" dirty="0" smtClean="0"/>
                <a:t>Calculation</a:t>
              </a:r>
              <a:endParaRPr lang="ko-KR" altLang="en-US" sz="1000" b="1" dirty="0"/>
            </a:p>
          </p:txBody>
        </p:sp>
        <p:sp>
          <p:nvSpPr>
            <p:cNvPr id="18" name="모서리가 둥근 직사각형 17"/>
            <p:cNvSpPr/>
            <p:nvPr/>
          </p:nvSpPr>
          <p:spPr>
            <a:xfrm>
              <a:off x="2873058" y="5044237"/>
              <a:ext cx="657713" cy="140735"/>
            </a:xfrm>
            <a:prstGeom prst="roundRect">
              <a:avLst/>
            </a:prstGeom>
            <a:solidFill>
              <a:srgbClr val="BD8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US" altLang="ko-KR" sz="1000" b="1" dirty="0"/>
                <a:t>FSAR</a:t>
              </a:r>
              <a:endParaRPr lang="ko-KR" altLang="en-US" sz="1000" b="1" dirty="0"/>
            </a:p>
          </p:txBody>
        </p:sp>
        <p:sp>
          <p:nvSpPr>
            <p:cNvPr id="24" name="모서리가 둥근 직사각형 23"/>
            <p:cNvSpPr/>
            <p:nvPr/>
          </p:nvSpPr>
          <p:spPr>
            <a:xfrm>
              <a:off x="3859135" y="4958056"/>
              <a:ext cx="670983" cy="141381"/>
            </a:xfrm>
            <a:prstGeom prst="roundRect">
              <a:avLst/>
            </a:prstGeom>
            <a:solidFill>
              <a:srgbClr val="BD80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36000" rIns="0" bIns="36000" rtlCol="0" anchor="ctr"/>
            <a:lstStyle/>
            <a:p>
              <a:pPr algn="ctr"/>
              <a:r>
                <a:rPr lang="en-US" altLang="ko-KR" sz="1000" b="1" dirty="0" smtClean="0"/>
                <a:t>Material</a:t>
              </a:r>
              <a:endParaRPr lang="ko-KR" altLang="en-US" sz="1000" b="1" dirty="0"/>
            </a:p>
          </p:txBody>
        </p:sp>
        <p:sp>
          <p:nvSpPr>
            <p:cNvPr id="25" name="모서리가 둥근 직사각형 24"/>
            <p:cNvSpPr/>
            <p:nvPr/>
          </p:nvSpPr>
          <p:spPr>
            <a:xfrm>
              <a:off x="2764212" y="4086451"/>
              <a:ext cx="872795" cy="159814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/>
                <a:t>Tag Mapping</a:t>
              </a:r>
              <a:endParaRPr lang="ko-KR" altLang="en-US" sz="1000" b="1" dirty="0"/>
            </a:p>
          </p:txBody>
        </p:sp>
        <p:cxnSp>
          <p:nvCxnSpPr>
            <p:cNvPr id="26" name="직선 연결선 25"/>
            <p:cNvCxnSpPr>
              <a:stCxn id="13" idx="0"/>
              <a:endCxn id="15" idx="2"/>
            </p:cNvCxnSpPr>
            <p:nvPr/>
          </p:nvCxnSpPr>
          <p:spPr>
            <a:xfrm flipV="1">
              <a:off x="4194626" y="4046990"/>
              <a:ext cx="2101" cy="436647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직선 연결선 26"/>
            <p:cNvCxnSpPr>
              <a:stCxn id="25" idx="0"/>
              <a:endCxn id="14" idx="2"/>
            </p:cNvCxnSpPr>
            <p:nvPr/>
          </p:nvCxnSpPr>
          <p:spPr>
            <a:xfrm flipV="1">
              <a:off x="3200609" y="3890206"/>
              <a:ext cx="0" cy="196244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/>
            <p:cNvCxnSpPr>
              <a:endCxn id="25" idx="2"/>
            </p:cNvCxnSpPr>
            <p:nvPr/>
          </p:nvCxnSpPr>
          <p:spPr>
            <a:xfrm flipH="1" flipV="1">
              <a:off x="3200609" y="4246264"/>
              <a:ext cx="3034" cy="285344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직선 연결선 28"/>
            <p:cNvCxnSpPr/>
            <p:nvPr/>
          </p:nvCxnSpPr>
          <p:spPr>
            <a:xfrm flipH="1">
              <a:off x="3710532" y="4320319"/>
              <a:ext cx="5142" cy="708426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직선 화살표 연결선 29"/>
            <p:cNvCxnSpPr/>
            <p:nvPr/>
          </p:nvCxnSpPr>
          <p:spPr>
            <a:xfrm>
              <a:off x="3715304" y="4781432"/>
              <a:ext cx="143337" cy="0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화살표 연결선 30"/>
            <p:cNvCxnSpPr/>
            <p:nvPr/>
          </p:nvCxnSpPr>
          <p:spPr>
            <a:xfrm>
              <a:off x="3715304" y="5030673"/>
              <a:ext cx="148320" cy="0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직선 연결선 32"/>
            <p:cNvCxnSpPr/>
            <p:nvPr/>
          </p:nvCxnSpPr>
          <p:spPr>
            <a:xfrm flipH="1">
              <a:off x="3203642" y="4320319"/>
              <a:ext cx="516119" cy="0"/>
            </a:xfrm>
            <a:prstGeom prst="line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꺾인 연결선 38"/>
            <p:cNvCxnSpPr>
              <a:stCxn id="15" idx="0"/>
              <a:endCxn id="14" idx="3"/>
            </p:cNvCxnSpPr>
            <p:nvPr/>
          </p:nvCxnSpPr>
          <p:spPr>
            <a:xfrm rot="16200000" flipV="1">
              <a:off x="3872511" y="3568497"/>
              <a:ext cx="88713" cy="559722"/>
            </a:xfrm>
            <a:prstGeom prst="bentConnector2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모서리가 둥근 직사각형 39"/>
            <p:cNvSpPr/>
            <p:nvPr/>
          </p:nvSpPr>
          <p:spPr>
            <a:xfrm>
              <a:off x="2545972" y="5296364"/>
              <a:ext cx="2168085" cy="252958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altLang="ko-KR" sz="1400" b="1" dirty="0" smtClean="0">
                  <a:ea typeface="맑은 고딕" pitchFamily="50" charset="-127"/>
                </a:rPr>
                <a:t>FCI Platform</a:t>
              </a:r>
              <a:endParaRPr lang="ko-KR" altLang="en-US" sz="1400" b="1" dirty="0">
                <a:ea typeface="맑은 고딕" pitchFamily="50" charset="-127"/>
              </a:endParaRPr>
            </a:p>
          </p:txBody>
        </p:sp>
      </p:grpSp>
      <p:sp>
        <p:nvSpPr>
          <p:cNvPr id="45" name="제목 6"/>
          <p:cNvSpPr txBox="1">
            <a:spLocks/>
          </p:cNvSpPr>
          <p:nvPr/>
        </p:nvSpPr>
        <p:spPr bwMode="auto">
          <a:xfrm>
            <a:off x="574675" y="39688"/>
            <a:ext cx="7821613" cy="490537"/>
          </a:xfrm>
          <a:prstGeom prst="rect">
            <a:avLst/>
          </a:prstGeom>
          <a:noFill/>
          <a:extLst/>
        </p:spPr>
        <p:txBody>
          <a:bodyPr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Times New Roman" pitchFamily="18" charset="0"/>
              </a:rPr>
              <a:t>Facility Configuration Information Platform</a:t>
            </a:r>
            <a:endParaRPr lang="ko-KR" altLang="en-US" sz="2000" spc="-15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cs typeface="Times New Roman" pitchFamily="18" charset="0"/>
            </a:endParaRPr>
          </a:p>
        </p:txBody>
      </p:sp>
      <p:pic>
        <p:nvPicPr>
          <p:cNvPr id="1026" name="Picture 2" descr="http://www.marketingdirecto.com/wp-content/uploads/2012/07/data-centri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3" b="10505"/>
          <a:stretch/>
        </p:blipFill>
        <p:spPr bwMode="auto">
          <a:xfrm>
            <a:off x="107504" y="764704"/>
            <a:ext cx="2341149" cy="18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data:image/jpeg;base64,/9j/4AAQSkZJRgABAQAAAQABAAD/2wCEAAkGBhQQEBQUEBQUFBQUFhUUFRUUFxQUFBUUFBQVFBQWFRYYHCYeGBkjGhQUHy8gIycpLCwsFR4xNTAqNSYrLCkBCQoKDgwOGg8PGjIkHyQpKSwsLDQsLSovLCwsLCwsLCwsKSwsLCwsLCwsLCwpLCwsLCwsLCwpLCwsKSwsLCwsLP/AABEIAPAAvgMBIgACEQEDEQH/xAAbAAABBQEBAAAAAAAAAAAAAAAFAAEDBAYCB//EAEcQAAIABAMFBQQIAwUGBwAAAAECAAMEEQUSIQYxQVFhInGBkaETMlKxI0JicpLB0fAUM+EHc4KishUWRFNjkxc0Q1SDwvH/xAAZAQACAwEAAAAAAAAAAAAAAAAAAwECBAX/xAAsEQACAgEDAwIFBAMAAAAAAAAAAQIDERIhMRNBUSJhBDJxgcFCkeHwFFJi/9oADAMBAAIRAxEAPwD3GGh4UADQoeGgAeGhMwG/TvirNxJBu17ohtLkMFuFAt8VJ3AD1iFqxjxPhpC3ai2kMkxwahRxEBi14V4r1fYnSFTWrzjg4gvIwOvCivUkGlF44j09Y5/2geQinCiNcvJOEEZNdc2OkW4BxZpq0rodR8oZGzsyHHwEoURrUqeIjoTRzHnDcoodQoQMPEgKGh4UADQoUPAAoUKFAAopYhPdLFd3qDFyGdAwIO4xDWUCM9MmltSSe+OREtTTlGsfA8xEUY37jToR0DHIhxAB1HUciHgAeHhCHgAUKFDwANDGOoa0SByDaOs0NaGiy32ZAi8WKbEct81yIrERwxsCYvCLTIb2CtNiqTGyi9+vQXi7GVwScntizm2XReVzvPl841CuCLg3HSHJplcHUNDwokgUNDwoAFCim2Ky/qsGI00N9YqzsVY+7p6mFuyKLaWXa6QGXUgEbiYCiB+JVLniTFXDsWyzPZzNM3uk8+XjGSdycsYHKt4yGwIcCHtDgRJUUOBCtHQESQNaHtD2h7QANaFaOrQrQAcw8PaFaADm0NaO7Q1okg4tENShZCF4xYZLjWOVlgCwFhDlZtuV0gynpsun7vCfHUkuFD3f4V1PjwHjFquoRNQqSy34qbHu7oGphSydEQDqNT5wrpSz6ePIxSjjfk11DWiYoPHiNx8otRl6AFnAFxzO8+QjTS1sLXJ6mNSEjwoeIp1QqDtG3z8okCpimGJNQ3YofjFtO8HQxiZmKz6dsrqJyXsHQEMeXZjTYlX+00t2Rw598D5c2UpuzKD1NvK8c+56prS8f3waa9lvuTotwCRY8uUUsVwkTV00YbjFwYhK/wCZL/Ev6xNLmq3usp7iD8oiUU1ghNp5KOB4iZgKTNJiaH7Q5wVAgJjFCykTpWjpqR8Q4gwTwzEFnyw69xHFWG8GKVy/Sy04/qRZAjoCFaOgIcKGtD2hwIe0SBzaHtHVoZiBqSB36RADWhWitMxaUu9x4dr5RUfaNPqJNfuW3+oiKO2C7l1XJ9gpaGtGdq9rXW4EpVbgJkweoXWKi7UVD7kX/wCNWPqRaId0USqpGttDPpv079IyLGum7gyjqwT0AJ9Y4TZComG8108mb5mK9dviJbpJcs05rUvZTnN7WTtW6npEkmgZ3F2uv3bWt14wEp9kgOy059fqKQoPgN8bDDKP2MpUF7KLC+ptyjTRKUs5WBViS4ZPLlhRZQAOmkdQ8KNYkF4xXzJQustmXiyWYjvX/wDYz6bQSXOsyzfbup9Y2kCMW2Yk1I7SgN8Q3+MZLq7W8wefZ/hjoShxJfcBVtUAt946RljtFNlOTLIsd4YXBgliWxM+nuZDEryG7xEAUqlV7VSZeouNevSMPUmn6lhmhVpr0vIUXazMPpqaU/p8wY4fGKF/5lPkPNbC3iIhRkmnLISSxO4NOIb8OUfOOanBakf8LL8Cx/OLf5Evr9iekvp9yZ8Qpcv0VRPl9M5I8mgXgO0Zpam+fPKc2cWsbfELcRFOuppi+9TDwziAU6eqnWWV/fWDrt8xJ6K8nv0pwwDKbgi4I3EGI6mtlyheY6oPtECPG8K2zmSVCCYcg3KRcL037oKU21uY2RKcsfiQ3J84l3S7L+/sU6KXLN9UbWSF0QmYeS/qYrHaGfM/lSCO/X52jJzNr61AQkmnXkShFutr6xFN22r7akH+6QLbxIPyirlJ9/2JUYrsbASayb711HR8v+kA+sL/AHUmMbuyDvDTD5sYwg2umkj2syo6hrhPHIQfSDVDt6q6EzB91w4/DMAI/FFI11zfqf5LtzjwjWydlFG9z/hVF/KLQ2elfWzN0Zjby3QDo9uZb6e0S/2wZXqbr5GDSYkzC4UEcwbjzF41r4ePYQ7JdyzJwySnuS1HgIz21m082iUMqS8hIVTZib2ueyIMDEQbhuyRvLaKAdLgnf4RntqagTJyS1IIl8d4zN/S3nEzrUIbck1tznhmPx3+0WrZVEmbkLXJKoAQN31gf2IAS8fqZrj2s+a/MF2C/hFh6RqNpsDBmswsL2AvYBVAtc34nU+MBaPD5SH38x5IC59IxOeNjSkuUa3A6hXC5hqNx3Edx4Rr8KxJpL/SEmWRbMB7v3wPmIx+Eo50lSZnRpgCL+vpByVVMu857aFJdtG++SL90aKLWklgTZHL8m7kz1cBkIYHcQbiJIA7N051mWyXuClwdeZtpeD0dKMtSyY5JJ4Q0JmsLncNTChRYqZfE9uJQuJToftXHoIyGIV8qcbuVY9SLxu8dwCjmAtUS0B+Idlj3Eb48yxnApasfYO2Xgr2J8x+kc74hf7s1Vf8okl0snNYKuVhYiZfKp4MrDUd0WJTVlMLo5eXwA+kl26cR5xk5ksoeXd/SJaPGJko3luQeh0PeOMZVV3izQ35Rr/97wwtOlkfalnMPFTqPWBdUsmefo3W54Hst5GIF2mSZ/5iUM3CYgAI713NEv8AAyqgdjJMv/yzkf8A7TaHwMVnFx5QJrsRf7rsfq+kSyth2bgB4RHIlzZBtIqChH1JgK+GVrgeEGpG11ZJt7WnSaPiQlLjoQGBiYQjPhkSnKJNhuzU5JgLqJvJixVh3neR0gw+y/tNZjsD/wBM5AP18YoUv9oas+WZTTpYO46P5gQdpp7T9TZUO4BgxI5ngsaFRnZiXbjcym0VGlMoIm1EzmFCPYczmG7xjNzqiS2+cVJ4TJIv4lCY9XnMkuWSbKo1JP717/KPK9qaGZUTC8mSUTmxys/2jy7oidEVwWhbJ8lNqAHVJkk35EofWHpqeolHNLDDrLYi/eV3xnptE8s9qYEPEKNYnp69peqlmtxNl9d8LVU18rGuyL5R6Vs/jM5hleSzgixLszEX3m5GkGAygZ3SUhTgrZ3LfVO4WjzjDNtqlTZWbwOY+bAxrKafVVmTOpKruLtl15kKNfOLxscdpFJQT3RPUYY845pokIBqvtbzG+8UuoBPjEsuTKl+9UE/ZlKqA92UX9YJUuzpHvsg6Il/8zExaaXJk+8wB+0dT/hG/wAoulBdijb8gKfS00z35cwgcZrEA92doNYejFB/DSVKDQHMFGnVQbw02RKnkZpdxuuVK7+RIEWtlaB6d3lhs0k9pb71Jh8MNp4FSbxjISwaldbmYApPAbv1ME4UPGwQKOJykqQpAa2hIuAe6+sdw0AHn2O0tcjEuEmj4gD8r6RmajEXH82QPAlfmDGwx3audInNKaUbXspD6sp3EC3pA5g1y7MTce4QLDv6xxp175jJ/c3xnthpfYykyqkPvzIeov8AKKszCUf3GU9xsfKC0+rlM+SZKvc2DS9CO8HQxFU7LqWIlPZh9RhZvIwvbuMTYAnYSyHQsIS0/mPnBCdT1EnRgSOmo8jFdcRFxmUHmNxI4xZZ/SyW13RdpdopqDLMyz0+GaMx8G3jzi9RV1OxzSnejmcic8knv5d4iyNlBPlibIa6sLj8weogNV7PzZZ1U+EQ218yISi+GbWkxuoUr7STLmgmwmymGvcOJ8RF6vx8yVzzpeS5GVCwLPz7K7yOunWPLxg+c2KjxEH8O2NOW4Yr8v8ANp6Q2FrfdipVpdjYUyvVkTGYBB7qWzW6sb+94aRZrMHRh2rt05+G6MvRidLcBHluRoVuUYDwYg26WjSScQuuVyJfBrNmdug4iNfVglliNEm8GQx7Bt6yQubiQoyr0vxMZZ9kZl7uSe+PW1pmYWSUEThmaxI7gIp1GEMLnNLFuSXt3szflC+nOx5ewzWobIxmAbOZSCRePQKGQyqLLbuH5tYekYfaCvn0v/rEk+6oAU95tujGVuPz2Nmd35gu5UdLXtEOEYds/clOUz2qtqEH86aqW4GYAT32t5WMCZu0lJKvlmqP7tC3mVAvHksqbMO5QPCL1PImNw9Iq78cJE9Lyz0Gm2tkl8q+1mljvZUUDuPvW77xtsOqdzHTn3R5VhOETgQyDdr3xusLqMyi5PdrDqpTm/YVOMYm0Bh4GYVPN8vDhf8AKCcbTOKFChQAZbbqnIRZq37PZa2hAO4g8OXjHnk2ehNjNqFO/Viw8LH8o9V2op3emfIdwJZTuZRvHQ8RHkWKUZ3gab/CMVsVrbwaISenGSKoktvSZn48j6x1XYlUTgPakm242UeR0ge8xpZ7Xgf3wg7hCioUlGOYb0v7w4gcmEZvm2wO43yDpGPTZejEsOTi/r/WOKuslThquU9NR58IMVWz7Fc0pgwPBl17riM7W4e6ntS/FT/SE+j3Q5JvguYZi8+mVhTzLKxuQRmF91xy/pEk7ayqa+d7dcqkfKBUmRMtmS558x3iL9HtAJek+SGHEjsn9Ism+zKteUTU2IzlOfszhxFyB/l3RosK25pl0n05lN8QAmr52zDyipRyKGqP0Uz2Uzkew1/kYuzdj5q/DNHUWbz4+kGnfLX5K6u2QvK2soJ5ALJfhnUr6kQYpJlOT9EZRP2SpPkIwkzAdShlyxmGgcHMp6EWzDzjmk2dkyrCcjIb6OvblE8jp2T3+ca6ox+ZxX1ETbxjJ6LUVGUdrTgOJY8gOcCa+qIOvv8ABBqFvuLc36bhFagqkykSczOCULuD2Oi33k8BA/EMSSVvYgEkFwCzEn3goGp6mNbkkhMU2yhiWDGcxt2nPvNvC9BzPWK1PsOBq1gOZgxK2hXKFkyaiZ91PZr66wzYrUDUUyJ9qdMF/kIwTxJ5k/yao5isJENNsxKH2vugt6jSCUjAlG6Wx7wB8zAqftHP+tPppZ6HP5WgfOx9296tfuly7eRMVzTHyycWM2kuicDsKq9WOb/KP1gjh2Es3aay332B1PMCPPcMKznH0k9yNfpG0Phcx6dhOMrMUBuyw06GNdFkZbJYEWxceWE0QAWHCOoaHjUIGh4UQVocy29lbPbS/D+sQ9gBOM1omXlKdB7/AH/DGdpaEENLI9w6fdbVfzHhFesmT6S+eXoTfMQSCfvCIcPx8NVIGspmLky3vqNV4d/nGJWNz9RocMR2OK3AVdWUjVdPA6j99IySM1JOFjYX0PKPTaiXaYDwYFT3jVfzjJ7V4VcXAhNkdEy8HqW4XkVcuYomI2Um3tE1yXOhubad8R1WHlzZTJvyuWPkLRmNmcSUP7KYxlsfdcmyErqFmDcQRcaxq5pkOcuakZhrkRVY284fiqSzIpmcXhGbasWingzfZkEWcKw15EDgYbEMfpJy9lUB5sXHyS3rF/FMBkuQA6gncFy5tfspu84q/wDh7nFwTpp2tCO8D84W64y+VFlNrkxdUgz6GWV+zm/ODGEbTT6awlTSV+B9V8AfyIi1XbHey+sWPICAM2QUO63qfOIlXp9i6s1co3cr+0nMAtRTqRuPaIv1AINv3rFLGKyZOZJlN9GlsoUP7RjrftAWIUaaG9tYx8rE8h7HbPI6r4kwUwzH5yN9FZM1rpLvlPXW9j1hPV0P1fz+38l+lqW2xqnqZiyhNqnEtVN8ssWzG1rCx3kX4nfGZqNrpzMfYDINy6CyjgBpGhGHTKzKZ25RZV4C+pOu8mDFLsegGoEVlNz2XARjGPPJ569XVTvfnTT0DMo8gY6k4CzG+W55nU+ceoScDlLy8Ity6RBuWK6G+WW6iXCPNZGy8w8II0+xjnfG+AA3AD1gHtJWVClFpja981gCekToUd2Rrb2OsI2eEnvjS4bht2zXGUHdbfGMwX+Kl1CTJzO6A3YE8LcBuj0qRPDqGXUGOh8PFcmW1vg7Ah4UKNYgUNDwoAKGMoxktlI0BJvxAjyyucZg6qMykMLDiDcGPYJiBgQdQQQe4x5ntTsiaY5pTFpbXOU3zLbrx74x/FRltKJopceGHKWuE+SHyEcRxsynp1ET1FIsxehGnjHmrVM6UPoZ0xRqbX013743mB49KamRnmKtrqQzAHQ9YT1Y2rfks63Djgx+N7JsXOQaGM/W7MFCvtby/hmAZsh4EjiOYvHptVtnRodZmY/ZBb13QDx3bKVNllFkM1+LELbrYAxRrTvkum5bYLmAOJMpRNlrZuyXXUHru7SEag7x4QYqa+Ull9oWa2ioM8wrwBtw6mPNKPH2lgy5is0k3OVHKsrbwQdx14GCa1mGypWfK7uQQZeoY33q3Aj0jTXdlb4FSqwzRVtROnqfZy1lp8TEH5aeWaMjjeBKqlprac20BPILF7DdvLoylC7D+Xds2VbbiDYkjpviETJM9s1ROBmcBMBl26KDoBGGd1t09EMRS7939F2HKMa1loyayixsgIHlGnwDB20Nh84LUuzcttUsRzQhh5gwaocNEvcxHfp/q0iz+HmuxPWj5LmH0hUcflBFUiOVLcbiP8S/mD+Udma4F2RTb4Xv6MBF40vHBRzXk7hQMnbTSJZAnZ5RO4OpGnPS4ixIxunme7OlnpmAPkYNJGS3HCLe5/ekNVVASW8y4Kqpa46C8YBdu6jgE/D/AFiHhckpN8Hosoa68xGjVbCw0jzjA8amz1zPYHkBYRvqCtExRztrG2mxS9PsIsi1uWoUKFGkUKFDQ8ACjM7czUSSGYkPfKluPE36Rpo8n22qzNqGbXKOyt+Q5dL3hN8tMBlccyAc98wvAiopATujQYLTe1zrxFj+R/KCKbN845CibXLBhjIddxPjrF7C5oZsk7s30VxuB5H9Y1czBJY0LLflcX8ozuJ4fkPZBI6KYtlolPJYn7OsGsCG6DU+kWJGyl/eVr8OAPjASjqJspg0pWUjuA8RxgjhW0VRKnZ3+kDe8rEm/LLp2SOkNrsgvmRSdcnwwqux2ZSDZeoG7xMBJ2EzZN1lTROS/FM6jxN/nBPEa6srDdVCy+Esag/eJ96IWmPL/m0trfXlMyN37iILLq28Y2IjTPyDEM5DcSkJHGWGQ+a3tFuRtJWS2uMzL8DMH9SM0W5eNIT/ADSDyqJYP+dYvpVhh2lJB+tImBx/23vFq5V8xlgrKElyiCn/ALQMuk2QydUJX/KQfnBKRtsj6qzNYfy3XKW1tYOMwv00iiZKgEyp0ttCSk1Cj6fd3mI6CtYMLSUJO57gIO8kb/GNkW/9siGvYbbWpM4y2sQFUm3wrvJbqbekYmQTNfTcTqef9I9Q2noPbSBLWxaZYuRr2Rw8T8ozNFss0thGa5+vCH1bRywVXYbMXKJbMFK6gG19eNo6pMFckXvG7p6BSQrWuB42vBCXQKOEZXvJpdngapbZYN2dw/2S2ve+saSncjQEjqN4irLlgRLJV2mhRlyW1PG9/lGqmOGhFjyaiQ4Kgg3/AHxiSKtFTZB7xN/ARajoLONzMxQ0PFDEqsqptviSChj+L5RkTj7x5DlHn+Mds36Wg7XTTqT5xmq6de8cy2TlLc1wSS2Bkue8piUJW4sSNNIlmZrq8zO1rMMzNlNtdRuIinOncLXi9N2lZkVDLWygLuvuFoXKK2wxscrsG5e0aZRaUoPECZlHlaIHxRW3048J6/pGeaZcXA74ZqZyuZd3MRd3yS3SKqpN7M0SVa/+2bwmg/lHJrqcNd5M9fwkehijs5tC9O4SbdpRP+KX1XpzEb2jqpU8HIVcDluI5iGRshJcIXKEogKRtLSWtnmJ3qR+UWVx2mPu1B8QD/8AWLuJYfTIhaaFUc9PQcY8+xesll/oJd0+J7AnuAGg8YJzqjyghCcuDYTmp5u+dIb7ypf8oqTtllPap5koN9i4v3jMQfKMV/FjjLP+Fob+Jl8TMXvRW9YpqofYvpuRrUraimce3phMA+umZTbvAsfIRcr5E2sUhZBWUeDNkduOuhFrxi1qltpPUdGDp+cTyhNbWXNzf3c43/DmEXj0ir6iNxhdM9PLCCnIA+F0b9IJSwW1yFfvWv4WMed/xNUnvPPXvzEeYvEjVlTZT7ZmF9AjHMTyIuPW0PhGtcCpOb5N5VU8wkezKA8Syk6dADArGZ1VJRmDIVVQSwW2pNrWJPSCuB1BeUMyspXTt2udL30Jiti872meSp1Ngd1lFgb98ZfipQrbnN7YG1ZaSSMim09Q1+2dN9gB+UHdmsRmmbd2LAi2vDuijT4BlPp0jR4Th+6LUwm9MiLJx3RsaCbcRcipQyrCLcdEyjRBU0gffFiGgAyeObOll7GkYHEsJmyid8e1EXijWYSkwaiFSrUi8ZNHhDziDZx4j9I7RQdxj0XGthA1ysYmqwd6drMD0PA/oekZLKsGiFmSOSpUBgL2O7gekH6dFlKJ0sZpD++vGWeJ7v3xivs9TrMWavcfmDC/h51MTk1Qm5XeG4a+EKi9OVJF5LVwX6/ZYTO1KIsRccjAmlkT6ab9HcHzB7xB3ZXEr3lEZdSUF9w4qL8Iu4jtFSyT9JMQsPqqQzeQhfTUt4ltbjswZT7PPPb2lQxY9eA5DkIJnZuVbcICT9vy5tTyj95v03eZis9NV1X8xSy8mbKnku+JVWeFkjX5eCxW4fS3Kqwdvhl9o+JGg8YGTsCQ/FLHNhcfiFxBE4PMlr/w0nrc5h43EVP9uvJNmZJ32lBB/EIl1RivWsEqcn8ryVl2Jzi6OGHMa/KIZuwD/ZPhBWTjVPNPbX2Tc2HydCCPEQXRXy3lTWt1tOT8Qsw8YF8OpfLIl3yjyjLU2ytTK0luyD7LEDyjuRsG28sQeO+NWmIzV96WJg+KSb+anUecSrWF/dIQfaBLHnxAHrB/jS4YdbO4MlYL/DySEmzFI4hja/LLe1zEJrDLRpjFghIzzbElidLL04Zoq7WYyUKJL3+8b66cLjmflElBTT6yXleZ2G3qFA6w1/BRm0pcLt7+WId7xnyXcMrZc5h7JfFhr5knWN5hFCAoJgJs5sqJIEa6WlhaOhGODM3k6Ah4UKLEChoeFAAoaHhQAMReAG0OEK6G44RoIq18vMhEAHkFBWLSVD572YWHeDxtF+rxhpq9idLljorMfM/pE2M7HzJkwkboHDZ96cj2gzKd9uPd9oesYrqHPhmiu1R5AVXRBnJLMSeJYHvtcbo7psPlL7xHiSfRQI2cjZ+W1iLEHUdRBGRg0tfqjyEZMWR2NDdb3MjTVMtPdzN0lylHq5MWZc4tukTbfbchfwoAI2SSFG4CJQIGrJcsjMFwjOYfgYftAyV/u1Dt+JjF2fs4jizFj3n8hpFusw+U+rDK3Bl7L+BGpgfMkVss/RWmy/8AqaP3afOLQq9isp+4Kq9jcusuBv8ABzZBuMw6rcRqE2iym0+U8s8/eWLT18p0ZlZWsCbX13ecS6l2BWPuY47UsCRMAOX64HbFu4i/nBDD8SSepPtVmahwrBlYMN11YnNw4xncVoTMF5SMLm779/HeBGg2L2eOYFhGuFecalkRKXg0OG7KrNvMmC7NqbxoaDAll7haCdJJyqBE8ahJyiWjqFCgAUKFCgAaHhQoAGhQ8NAAoREPCgAjMgHhFarwpJqlWGh/dxF2GgAxNVgs2mYhHBRjcZhcgneL305xLSVGdb8Row5GNbUSA6kNuMBW2bIcMr24HS9x+ohNlerdF4ywUmYDf++6LNNQTJm4ZF5nf4D9YLUmEpL1tmb4jqfDlFyIjSlyS5+CnSYUkvXe3M6mLRlCO4UPSwLKk7D1YagHvgY2ysoOHCAEboPQojAAg4IpGoEWaPDVl7hF6FEgNDwoaAB4aHhQANDwoUAH/9k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6" name="AutoShape 6" descr="data:image/jpeg;base64,/9j/4AAQSkZJRgABAQAAAQABAAD/2wCEAAkGBhQQEBQUEBQUFBQUFhUUFRUUFxQUFBUUFBQVFBQWFRYYHCYeGBkjGhQUHy8gIycpLCwsFR4xNTAqNSYrLCkBCQoKDgwOGg8PGjIkHyQpKSwsLDQsLSovLCwsLCwsLCwsKSwsLCwsLCwsLCwpLCwsLCwsLCwpLCwsKSwsLCwsLP/AABEIAPAAvgMBIgACEQEDEQH/xAAbAAABBQEBAAAAAAAAAAAAAAAFAAEDBAYCB//EAEcQAAIABAMFBQQIAwUGBwAAAAECAAMEEQUSIQYxQVFhInGBkaETMlKxI0JicpLB0fAUM+EHc4KishUWRFNjkxc0Q1SDwvH/xAAZAQACAwEAAAAAAAAAAAAAAAAAAwECBAX/xAAsEQACAgEDAwIFBAMAAAAAAAAAAQIDERIhMRNBUSJhBDJxgcFCkeHwFFJi/9oADAMBAAIRAxEAPwD3GGh4UADQoeGgAeGhMwG/TvirNxJBu17ohtLkMFuFAt8VJ3AD1iFqxjxPhpC3ai2kMkxwahRxEBi14V4r1fYnSFTWrzjg4gvIwOvCivUkGlF44j09Y5/2geQinCiNcvJOEEZNdc2OkW4BxZpq0rodR8oZGzsyHHwEoURrUqeIjoTRzHnDcoodQoQMPEgKGh4UADQoUPAAoUKFAAopYhPdLFd3qDFyGdAwIO4xDWUCM9MmltSSe+OREtTTlGsfA8xEUY37jToR0DHIhxAB1HUciHgAeHhCHgAUKFDwANDGOoa0SByDaOs0NaGiy32ZAi8WKbEct81yIrERwxsCYvCLTIb2CtNiqTGyi9+vQXi7GVwScntizm2XReVzvPl841CuCLg3HSHJplcHUNDwokgUNDwoAFCim2Ky/qsGI00N9YqzsVY+7p6mFuyKLaWXa6QGXUgEbiYCiB+JVLniTFXDsWyzPZzNM3uk8+XjGSdycsYHKt4yGwIcCHtDgRJUUOBCtHQESQNaHtD2h7QANaFaOrQrQAcw8PaFaADm0NaO7Q1okg4tENShZCF4xYZLjWOVlgCwFhDlZtuV0gynpsun7vCfHUkuFD3f4V1PjwHjFquoRNQqSy34qbHu7oGphSydEQDqNT5wrpSz6ePIxSjjfk11DWiYoPHiNx8otRl6AFnAFxzO8+QjTS1sLXJ6mNSEjwoeIp1QqDtG3z8okCpimGJNQ3YofjFtO8HQxiZmKz6dsrqJyXsHQEMeXZjTYlX+00t2Rw598D5c2UpuzKD1NvK8c+56prS8f3waa9lvuTotwCRY8uUUsVwkTV00YbjFwYhK/wCZL/Ev6xNLmq3usp7iD8oiUU1ghNp5KOB4iZgKTNJiaH7Q5wVAgJjFCykTpWjpqR8Q4gwTwzEFnyw69xHFWG8GKVy/Sy04/qRZAjoCFaOgIcKGtD2hwIe0SBzaHtHVoZiBqSB36RADWhWitMxaUu9x4dr5RUfaNPqJNfuW3+oiKO2C7l1XJ9gpaGtGdq9rXW4EpVbgJkweoXWKi7UVD7kX/wCNWPqRaId0USqpGttDPpv079IyLGum7gyjqwT0AJ9Y4TZComG8108mb5mK9dviJbpJcs05rUvZTnN7WTtW6npEkmgZ3F2uv3bWt14wEp9kgOy059fqKQoPgN8bDDKP2MpUF7KLC+ptyjTRKUs5WBViS4ZPLlhRZQAOmkdQ8KNYkF4xXzJQustmXiyWYjvX/wDYz6bQSXOsyzfbup9Y2kCMW2Yk1I7SgN8Q3+MZLq7W8wefZ/hjoShxJfcBVtUAt946RljtFNlOTLIsd4YXBgliWxM+nuZDEryG7xEAUqlV7VSZeouNevSMPUmn6lhmhVpr0vIUXazMPpqaU/p8wY4fGKF/5lPkPNbC3iIhRkmnLISSxO4NOIb8OUfOOanBakf8LL8Cx/OLf5Evr9iekvp9yZ8Qpcv0VRPl9M5I8mgXgO0Zpam+fPKc2cWsbfELcRFOuppi+9TDwziAU6eqnWWV/fWDrt8xJ6K8nv0pwwDKbgi4I3EGI6mtlyheY6oPtECPG8K2zmSVCCYcg3KRcL037oKU21uY2RKcsfiQ3J84l3S7L+/sU6KXLN9UbWSF0QmYeS/qYrHaGfM/lSCO/X52jJzNr61AQkmnXkShFutr6xFN22r7akH+6QLbxIPyirlJ9/2JUYrsbASayb711HR8v+kA+sL/AHUmMbuyDvDTD5sYwg2umkj2syo6hrhPHIQfSDVDt6q6EzB91w4/DMAI/FFI11zfqf5LtzjwjWydlFG9z/hVF/KLQ2elfWzN0Zjby3QDo9uZb6e0S/2wZXqbr5GDSYkzC4UEcwbjzF41r4ePYQ7JdyzJwySnuS1HgIz21m082iUMqS8hIVTZib2ueyIMDEQbhuyRvLaKAdLgnf4RntqagTJyS1IIl8d4zN/S3nEzrUIbck1tznhmPx3+0WrZVEmbkLXJKoAQN31gf2IAS8fqZrj2s+a/MF2C/hFh6RqNpsDBmswsL2AvYBVAtc34nU+MBaPD5SH38x5IC59IxOeNjSkuUa3A6hXC5hqNx3Edx4Rr8KxJpL/SEmWRbMB7v3wPmIx+Eo50lSZnRpgCL+vpByVVMu857aFJdtG++SL90aKLWklgTZHL8m7kz1cBkIYHcQbiJIA7N051mWyXuClwdeZtpeD0dKMtSyY5JJ4Q0JmsLncNTChRYqZfE9uJQuJToftXHoIyGIV8qcbuVY9SLxu8dwCjmAtUS0B+Idlj3Eb48yxnApasfYO2Xgr2J8x+kc74hf7s1Vf8okl0snNYKuVhYiZfKp4MrDUd0WJTVlMLo5eXwA+kl26cR5xk5ksoeXd/SJaPGJko3luQeh0PeOMZVV3izQ35Rr/97wwtOlkfalnMPFTqPWBdUsmefo3W54Hst5GIF2mSZ/5iUM3CYgAI713NEv8AAyqgdjJMv/yzkf8A7TaHwMVnFx5QJrsRf7rsfq+kSyth2bgB4RHIlzZBtIqChH1JgK+GVrgeEGpG11ZJt7WnSaPiQlLjoQGBiYQjPhkSnKJNhuzU5JgLqJvJixVh3neR0gw+y/tNZjsD/wBM5AP18YoUv9oas+WZTTpYO46P5gQdpp7T9TZUO4BgxI5ngsaFRnZiXbjcym0VGlMoIm1EzmFCPYczmG7xjNzqiS2+cVJ4TJIv4lCY9XnMkuWSbKo1JP717/KPK9qaGZUTC8mSUTmxys/2jy7oidEVwWhbJ8lNqAHVJkk35EofWHpqeolHNLDDrLYi/eV3xnptE8s9qYEPEKNYnp69peqlmtxNl9d8LVU18rGuyL5R6Vs/jM5hleSzgixLszEX3m5GkGAygZ3SUhTgrZ3LfVO4WjzjDNtqlTZWbwOY+bAxrKafVVmTOpKruLtl15kKNfOLxscdpFJQT3RPUYY845pokIBqvtbzG+8UuoBPjEsuTKl+9UE/ZlKqA92UX9YJUuzpHvsg6Il/8zExaaXJk+8wB+0dT/hG/wAoulBdijb8gKfS00z35cwgcZrEA92doNYejFB/DSVKDQHMFGnVQbw02RKnkZpdxuuVK7+RIEWtlaB6d3lhs0k9pb71Jh8MNp4FSbxjISwaldbmYApPAbv1ME4UPGwQKOJykqQpAa2hIuAe6+sdw0AHn2O0tcjEuEmj4gD8r6RmajEXH82QPAlfmDGwx3audInNKaUbXspD6sp3EC3pA5g1y7MTce4QLDv6xxp175jJ/c3xnthpfYykyqkPvzIeov8AKKszCUf3GU9xsfKC0+rlM+SZKvc2DS9CO8HQxFU7LqWIlPZh9RhZvIwvbuMTYAnYSyHQsIS0/mPnBCdT1EnRgSOmo8jFdcRFxmUHmNxI4xZZ/SyW13RdpdopqDLMyz0+GaMx8G3jzi9RV1OxzSnejmcic8knv5d4iyNlBPlibIa6sLj8weogNV7PzZZ1U+EQ218yISi+GbWkxuoUr7STLmgmwmymGvcOJ8RF6vx8yVzzpeS5GVCwLPz7K7yOunWPLxg+c2KjxEH8O2NOW4Yr8v8ANp6Q2FrfdipVpdjYUyvVkTGYBB7qWzW6sb+94aRZrMHRh2rt05+G6MvRidLcBHluRoVuUYDwYg26WjSScQuuVyJfBrNmdug4iNfVglliNEm8GQx7Bt6yQubiQoyr0vxMZZ9kZl7uSe+PW1pmYWSUEThmaxI7gIp1GEMLnNLFuSXt3szflC+nOx5ewzWobIxmAbOZSCRePQKGQyqLLbuH5tYekYfaCvn0v/rEk+6oAU95tujGVuPz2Nmd35gu5UdLXtEOEYds/clOUz2qtqEH86aqW4GYAT32t5WMCZu0lJKvlmqP7tC3mVAvHksqbMO5QPCL1PImNw9Iq78cJE9Lyz0Gm2tkl8q+1mljvZUUDuPvW77xtsOqdzHTn3R5VhOETgQyDdr3xusLqMyi5PdrDqpTm/YVOMYm0Bh4GYVPN8vDhf8AKCcbTOKFChQAZbbqnIRZq37PZa2hAO4g8OXjHnk2ehNjNqFO/Viw8LH8o9V2op3emfIdwJZTuZRvHQ8RHkWKUZ3gab/CMVsVrbwaISenGSKoktvSZn48j6x1XYlUTgPakm242UeR0ge8xpZ7Xgf3wg7hCioUlGOYb0v7w4gcmEZvm2wO43yDpGPTZejEsOTi/r/WOKuslThquU9NR58IMVWz7Fc0pgwPBl17riM7W4e6ntS/FT/SE+j3Q5JvguYZi8+mVhTzLKxuQRmF91xy/pEk7ayqa+d7dcqkfKBUmRMtmS558x3iL9HtAJek+SGHEjsn9Ism+zKteUTU2IzlOfszhxFyB/l3RosK25pl0n05lN8QAmr52zDyipRyKGqP0Uz2Uzkew1/kYuzdj5q/DNHUWbz4+kGnfLX5K6u2QvK2soJ5ALJfhnUr6kQYpJlOT9EZRP2SpPkIwkzAdShlyxmGgcHMp6EWzDzjmk2dkyrCcjIb6OvblE8jp2T3+ca6ox+ZxX1ETbxjJ6LUVGUdrTgOJY8gOcCa+qIOvv8ABBqFvuLc36bhFagqkykSczOCULuD2Oi33k8BA/EMSSVvYgEkFwCzEn3goGp6mNbkkhMU2yhiWDGcxt2nPvNvC9BzPWK1PsOBq1gOZgxK2hXKFkyaiZ91PZr66wzYrUDUUyJ9qdMF/kIwTxJ5k/yao5isJENNsxKH2vugt6jSCUjAlG6Wx7wB8zAqftHP+tPppZ6HP5WgfOx9296tfuly7eRMVzTHyycWM2kuicDsKq9WOb/KP1gjh2Es3aay332B1PMCPPcMKznH0k9yNfpG0Phcx6dhOMrMUBuyw06GNdFkZbJYEWxceWE0QAWHCOoaHjUIGh4UQVocy29lbPbS/D+sQ9gBOM1omXlKdB7/AH/DGdpaEENLI9w6fdbVfzHhFesmT6S+eXoTfMQSCfvCIcPx8NVIGspmLky3vqNV4d/nGJWNz9RocMR2OK3AVdWUjVdPA6j99IySM1JOFjYX0PKPTaiXaYDwYFT3jVfzjJ7V4VcXAhNkdEy8HqW4XkVcuYomI2Um3tE1yXOhubad8R1WHlzZTJvyuWPkLRmNmcSUP7KYxlsfdcmyErqFmDcQRcaxq5pkOcuakZhrkRVY284fiqSzIpmcXhGbasWingzfZkEWcKw15EDgYbEMfpJy9lUB5sXHyS3rF/FMBkuQA6gncFy5tfspu84q/wDh7nFwTpp2tCO8D84W64y+VFlNrkxdUgz6GWV+zm/ODGEbTT6awlTSV+B9V8AfyIi1XbHey+sWPICAM2QUO63qfOIlXp9i6s1co3cr+0nMAtRTqRuPaIv1AINv3rFLGKyZOZJlN9GlsoUP7RjrftAWIUaaG9tYx8rE8h7HbPI6r4kwUwzH5yN9FZM1rpLvlPXW9j1hPV0P1fz+38l+lqW2xqnqZiyhNqnEtVN8ssWzG1rCx3kX4nfGZqNrpzMfYDINy6CyjgBpGhGHTKzKZ25RZV4C+pOu8mDFLsegGoEVlNz2XARjGPPJ569XVTvfnTT0DMo8gY6k4CzG+W55nU+ceoScDlLy8Ity6RBuWK6G+WW6iXCPNZGy8w8II0+xjnfG+AA3AD1gHtJWVClFpja981gCekToUd2Rrb2OsI2eEnvjS4bht2zXGUHdbfGMwX+Kl1CTJzO6A3YE8LcBuj0qRPDqGXUGOh8PFcmW1vg7Ah4UKNYgUNDwoAKGMoxktlI0BJvxAjyyucZg6qMykMLDiDcGPYJiBgQdQQQe4x5ntTsiaY5pTFpbXOU3zLbrx74x/FRltKJopceGHKWuE+SHyEcRxsynp1ET1FIsxehGnjHmrVM6UPoZ0xRqbX013743mB49KamRnmKtrqQzAHQ9YT1Y2rfks63Djgx+N7JsXOQaGM/W7MFCvtby/hmAZsh4EjiOYvHptVtnRodZmY/ZBb13QDx3bKVNllFkM1+LELbrYAxRrTvkum5bYLmAOJMpRNlrZuyXXUHru7SEag7x4QYqa+Ull9oWa2ioM8wrwBtw6mPNKPH2lgy5is0k3OVHKsrbwQdx14GCa1mGypWfK7uQQZeoY33q3Aj0jTXdlb4FSqwzRVtROnqfZy1lp8TEH5aeWaMjjeBKqlprac20BPILF7DdvLoylC7D+Xds2VbbiDYkjpviETJM9s1ROBmcBMBl26KDoBGGd1t09EMRS7939F2HKMa1loyayixsgIHlGnwDB20Nh84LUuzcttUsRzQhh5gwaocNEvcxHfp/q0iz+HmuxPWj5LmH0hUcflBFUiOVLcbiP8S/mD+Udma4F2RTb4Xv6MBF40vHBRzXk7hQMnbTSJZAnZ5RO4OpGnPS4ixIxunme7OlnpmAPkYNJGS3HCLe5/ekNVVASW8y4Kqpa46C8YBdu6jgE/D/AFiHhckpN8Hosoa68xGjVbCw0jzjA8amz1zPYHkBYRvqCtExRztrG2mxS9PsIsi1uWoUKFGkUKFDQ8ACjM7czUSSGYkPfKluPE36Rpo8n22qzNqGbXKOyt+Q5dL3hN8tMBlccyAc98wvAiopATujQYLTe1zrxFj+R/KCKbN845CibXLBhjIddxPjrF7C5oZsk7s30VxuB5H9Y1czBJY0LLflcX8ozuJ4fkPZBI6KYtlolPJYn7OsGsCG6DU+kWJGyl/eVr8OAPjASjqJspg0pWUjuA8RxgjhW0VRKnZ3+kDe8rEm/LLp2SOkNrsgvmRSdcnwwqux2ZSDZeoG7xMBJ2EzZN1lTROS/FM6jxN/nBPEa6srDdVCy+Esag/eJ96IWmPL/m0trfXlMyN37iILLq28Y2IjTPyDEM5DcSkJHGWGQ+a3tFuRtJWS2uMzL8DMH9SM0W5eNIT/ADSDyqJYP+dYvpVhh2lJB+tImBx/23vFq5V8xlgrKElyiCn/ALQMuk2QydUJX/KQfnBKRtsj6qzNYfy3XKW1tYOMwv00iiZKgEyp0ttCSk1Cj6fd3mI6CtYMLSUJO57gIO8kb/GNkW/9siGvYbbWpM4y2sQFUm3wrvJbqbekYmQTNfTcTqef9I9Q2noPbSBLWxaZYuRr2Rw8T8ozNFss0thGa5+vCH1bRywVXYbMXKJbMFK6gG19eNo6pMFckXvG7p6BSQrWuB42vBCXQKOEZXvJpdngapbZYN2dw/2S2ve+saSncjQEjqN4irLlgRLJV2mhRlyW1PG9/lGqmOGhFjyaiQ4Kgg3/AHxiSKtFTZB7xN/ARajoLONzMxQ0PFDEqsqptviSChj+L5RkTj7x5DlHn+Mds36Wg7XTTqT5xmq6de8cy2TlLc1wSS2Bkue8piUJW4sSNNIlmZrq8zO1rMMzNlNtdRuIinOncLXi9N2lZkVDLWygLuvuFoXKK2wxscrsG5e0aZRaUoPECZlHlaIHxRW3048J6/pGeaZcXA74ZqZyuZd3MRd3yS3SKqpN7M0SVa/+2bwmg/lHJrqcNd5M9fwkehijs5tC9O4SbdpRP+KX1XpzEb2jqpU8HIVcDluI5iGRshJcIXKEogKRtLSWtnmJ3qR+UWVx2mPu1B8QD/8AWLuJYfTIhaaFUc9PQcY8+xesll/oJd0+J7AnuAGg8YJzqjyghCcuDYTmp5u+dIb7ypf8oqTtllPap5koN9i4v3jMQfKMV/FjjLP+Fob+Jl8TMXvRW9YpqofYvpuRrUraimce3phMA+umZTbvAsfIRcr5E2sUhZBWUeDNkduOuhFrxi1qltpPUdGDp+cTyhNbWXNzf3c43/DmEXj0ir6iNxhdM9PLCCnIA+F0b9IJSwW1yFfvWv4WMed/xNUnvPPXvzEeYvEjVlTZT7ZmF9AjHMTyIuPW0PhGtcCpOb5N5VU8wkezKA8Syk6dADArGZ1VJRmDIVVQSwW2pNrWJPSCuB1BeUMyspXTt2udL30Jiti872meSp1Ngd1lFgb98ZfipQrbnN7YG1ZaSSMim09Q1+2dN9gB+UHdmsRmmbd2LAi2vDuijT4BlPp0jR4Th+6LUwm9MiLJx3RsaCbcRcipQyrCLcdEyjRBU0gffFiGgAyeObOll7GkYHEsJmyid8e1EXijWYSkwaiFSrUi8ZNHhDziDZx4j9I7RQdxj0XGthA1ysYmqwd6drMD0PA/oekZLKsGiFmSOSpUBgL2O7gekH6dFlKJ0sZpD++vGWeJ7v3xivs9TrMWavcfmDC/h51MTk1Qm5XeG4a+EKi9OVJF5LVwX6/ZYTO1KIsRccjAmlkT6ab9HcHzB7xB3ZXEr3lEZdSUF9w4qL8Iu4jtFSyT9JMQsPqqQzeQhfTUt4ltbjswZT7PPPb2lQxY9eA5DkIJnZuVbcICT9vy5tTyj95v03eZis9NV1X8xSy8mbKnku+JVWeFkjX5eCxW4fS3Kqwdvhl9o+JGg8YGTsCQ/FLHNhcfiFxBE4PMlr/w0nrc5h43EVP9uvJNmZJ32lBB/EIl1RivWsEqcn8ryVl2Jzi6OGHMa/KIZuwD/ZPhBWTjVPNPbX2Tc2HydCCPEQXRXy3lTWt1tOT8Qsw8YF8OpfLIl3yjyjLU2ytTK0luyD7LEDyjuRsG28sQeO+NWmIzV96WJg+KSb+anUecSrWF/dIQfaBLHnxAHrB/jS4YdbO4MlYL/DySEmzFI4hja/LLe1zEJrDLRpjFghIzzbElidLL04Zoq7WYyUKJL3+8b66cLjmflElBTT6yXleZ2G3qFA6w1/BRm0pcLt7+WId7xnyXcMrZc5h7JfFhr5knWN5hFCAoJgJs5sqJIEa6WlhaOhGODM3k6Ah4UKLEChoeFAAoaHhQAMReAG0OEK6G44RoIq18vMhEAHkFBWLSVD572YWHeDxtF+rxhpq9idLljorMfM/pE2M7HzJkwkboHDZ96cj2gzKd9uPd9oesYrqHPhmiu1R5AVXRBnJLMSeJYHvtcbo7psPlL7xHiSfRQI2cjZ+W1iLEHUdRBGRg0tfqjyEZMWR2NDdb3MjTVMtPdzN0lylHq5MWZc4tukTbfbchfwoAI2SSFG4CJQIGrJcsjMFwjOYfgYftAyV/u1Dt+JjF2fs4jizFj3n8hpFusw+U+rDK3Bl7L+BGpgfMkVss/RWmy/8AqaP3afOLQq9isp+4Kq9jcusuBv8ABzZBuMw6rcRqE2iym0+U8s8/eWLT18p0ZlZWsCbX13ecS6l2BWPuY47UsCRMAOX64HbFu4i/nBDD8SSepPtVmahwrBlYMN11YnNw4xncVoTMF5SMLm779/HeBGg2L2eOYFhGuFecalkRKXg0OG7KrNvMmC7NqbxoaDAll7haCdJJyqBE8ahJyiWjqFCgAUKFCgAaHhQoAGhQ8NAAoREPCgAjMgHhFarwpJqlWGh/dxF2GgAxNVgs2mYhHBRjcZhcgneL305xLSVGdb8Row5GNbUSA6kNuMBW2bIcMr24HS9x+ohNlerdF4ywUmYDf++6LNNQTJm4ZF5nf4D9YLUmEpL1tmb4jqfDlFyIjSlyS5+CnSYUkvXe3M6mLRlCO4UPSwLKk7D1YagHvgY2ysoOHCAEboPQojAAg4IpGoEWaPDVl7hF6FEgNDwoaAB4aHhQANDwoUAH/9k="/>
          <p:cNvSpPr>
            <a:spLocks noChangeAspect="1" noChangeArrowheads="1"/>
          </p:cNvSpPr>
          <p:nvPr/>
        </p:nvSpPr>
        <p:spPr bwMode="auto">
          <a:xfrm>
            <a:off x="3206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7" name="AutoShape 8" descr="data:image/jpeg;base64,/9j/4AAQSkZJRgABAQAAAQABAAD/2wCEAAkGBhQQEBQUEBQUFBQUFhUUFRUUFxQUFBUUFBQVFBQWFRYYHCYeGBkjGhQUHy8gIycpLCwsFR4xNTAqNSYrLCkBCQoKDgwOGg8PGjIkHyQpKSwsLDQsLSovLCwsLCwsLCwsKSwsLCwsLCwsLCwpLCwsLCwsLCwpLCwsKSwsLCwsLP/AABEIAPAAvgMBIgACEQEDEQH/xAAbAAABBQEBAAAAAAAAAAAAAAAFAAEDBAYCB//EAEcQAAIABAMFBQQIAwUGBwAAAAECAAMEEQUSIQYxQVFhInGBkaETMlKxI0JicpLB0fAUM+EHc4KishUWRFNjkxc0Q1SDwvH/xAAZAQACAwEAAAAAAAAAAAAAAAAAAwECBAX/xAAsEQACAgEDAwIFBAMAAAAAAAAAAQIDERIhMRNBUSJhBDJxgcFCkeHwFFJi/9oADAMBAAIRAxEAPwD3GGh4UADQoeGgAeGhMwG/TvirNxJBu17ohtLkMFuFAt8VJ3AD1iFqxjxPhpC3ai2kMkxwahRxEBi14V4r1fYnSFTWrzjg4gvIwOvCivUkGlF44j09Y5/2geQinCiNcvJOEEZNdc2OkW4BxZpq0rodR8oZGzsyHHwEoURrUqeIjoTRzHnDcoodQoQMPEgKGh4UADQoUPAAoUKFAAopYhPdLFd3qDFyGdAwIO4xDWUCM9MmltSSe+OREtTTlGsfA8xEUY37jToR0DHIhxAB1HUciHgAeHhCHgAUKFDwANDGOoa0SByDaOs0NaGiy32ZAi8WKbEct81yIrERwxsCYvCLTIb2CtNiqTGyi9+vQXi7GVwScntizm2XReVzvPl841CuCLg3HSHJplcHUNDwokgUNDwoAFCim2Ky/qsGI00N9YqzsVY+7p6mFuyKLaWXa6QGXUgEbiYCiB+JVLniTFXDsWyzPZzNM3uk8+XjGSdycsYHKt4yGwIcCHtDgRJUUOBCtHQESQNaHtD2h7QANaFaOrQrQAcw8PaFaADm0NaO7Q1okg4tENShZCF4xYZLjWOVlgCwFhDlZtuV0gynpsun7vCfHUkuFD3f4V1PjwHjFquoRNQqSy34qbHu7oGphSydEQDqNT5wrpSz6ePIxSjjfk11DWiYoPHiNx8otRl6AFnAFxzO8+QjTS1sLXJ6mNSEjwoeIp1QqDtG3z8okCpimGJNQ3YofjFtO8HQxiZmKz6dsrqJyXsHQEMeXZjTYlX+00t2Rw598D5c2UpuzKD1NvK8c+56prS8f3waa9lvuTotwCRY8uUUsVwkTV00YbjFwYhK/wCZL/Ev6xNLmq3usp7iD8oiUU1ghNp5KOB4iZgKTNJiaH7Q5wVAgJjFCykTpWjpqR8Q4gwTwzEFnyw69xHFWG8GKVy/Sy04/qRZAjoCFaOgIcKGtD2hwIe0SBzaHtHVoZiBqSB36RADWhWitMxaUu9x4dr5RUfaNPqJNfuW3+oiKO2C7l1XJ9gpaGtGdq9rXW4EpVbgJkweoXWKi7UVD7kX/wCNWPqRaId0USqpGttDPpv079IyLGum7gyjqwT0AJ9Y4TZComG8108mb5mK9dviJbpJcs05rUvZTnN7WTtW6npEkmgZ3F2uv3bWt14wEp9kgOy059fqKQoPgN8bDDKP2MpUF7KLC+ptyjTRKUs5WBViS4ZPLlhRZQAOmkdQ8KNYkF4xXzJQustmXiyWYjvX/wDYz6bQSXOsyzfbup9Y2kCMW2Yk1I7SgN8Q3+MZLq7W8wefZ/hjoShxJfcBVtUAt946RljtFNlOTLIsd4YXBgliWxM+nuZDEryG7xEAUqlV7VSZeouNevSMPUmn6lhmhVpr0vIUXazMPpqaU/p8wY4fGKF/5lPkPNbC3iIhRkmnLISSxO4NOIb8OUfOOanBakf8LL8Cx/OLf5Evr9iekvp9yZ8Qpcv0VRPl9M5I8mgXgO0Zpam+fPKc2cWsbfELcRFOuppi+9TDwziAU6eqnWWV/fWDrt8xJ6K8nv0pwwDKbgi4I3EGI6mtlyheY6oPtECPG8K2zmSVCCYcg3KRcL037oKU21uY2RKcsfiQ3J84l3S7L+/sU6KXLN9UbWSF0QmYeS/qYrHaGfM/lSCO/X52jJzNr61AQkmnXkShFutr6xFN22r7akH+6QLbxIPyirlJ9/2JUYrsbASayb711HR8v+kA+sL/AHUmMbuyDvDTD5sYwg2umkj2syo6hrhPHIQfSDVDt6q6EzB91w4/DMAI/FFI11zfqf5LtzjwjWydlFG9z/hVF/KLQ2elfWzN0Zjby3QDo9uZb6e0S/2wZXqbr5GDSYkzC4UEcwbjzF41r4ePYQ7JdyzJwySnuS1HgIz21m082iUMqS8hIVTZib2ueyIMDEQbhuyRvLaKAdLgnf4RntqagTJyS1IIl8d4zN/S3nEzrUIbck1tznhmPx3+0WrZVEmbkLXJKoAQN31gf2IAS8fqZrj2s+a/MF2C/hFh6RqNpsDBmswsL2AvYBVAtc34nU+MBaPD5SH38x5IC59IxOeNjSkuUa3A6hXC5hqNx3Edx4Rr8KxJpL/SEmWRbMB7v3wPmIx+Eo50lSZnRpgCL+vpByVVMu857aFJdtG++SL90aKLWklgTZHL8m7kz1cBkIYHcQbiJIA7N051mWyXuClwdeZtpeD0dKMtSyY5JJ4Q0JmsLncNTChRYqZfE9uJQuJToftXHoIyGIV8qcbuVY9SLxu8dwCjmAtUS0B+Idlj3Eb48yxnApasfYO2Xgr2J8x+kc74hf7s1Vf8okl0snNYKuVhYiZfKp4MrDUd0WJTVlMLo5eXwA+kl26cR5xk5ksoeXd/SJaPGJko3luQeh0PeOMZVV3izQ35Rr/97wwtOlkfalnMPFTqPWBdUsmefo3W54Hst5GIF2mSZ/5iUM3CYgAI713NEv8AAyqgdjJMv/yzkf8A7TaHwMVnFx5QJrsRf7rsfq+kSyth2bgB4RHIlzZBtIqChH1JgK+GVrgeEGpG11ZJt7WnSaPiQlLjoQGBiYQjPhkSnKJNhuzU5JgLqJvJixVh3neR0gw+y/tNZjsD/wBM5AP18YoUv9oas+WZTTpYO46P5gQdpp7T9TZUO4BgxI5ngsaFRnZiXbjcym0VGlMoIm1EzmFCPYczmG7xjNzqiS2+cVJ4TJIv4lCY9XnMkuWSbKo1JP717/KPK9qaGZUTC8mSUTmxys/2jy7oidEVwWhbJ8lNqAHVJkk35EofWHpqeolHNLDDrLYi/eV3xnptE8s9qYEPEKNYnp69peqlmtxNl9d8LVU18rGuyL5R6Vs/jM5hleSzgixLszEX3m5GkGAygZ3SUhTgrZ3LfVO4WjzjDNtqlTZWbwOY+bAxrKafVVmTOpKruLtl15kKNfOLxscdpFJQT3RPUYY845pokIBqvtbzG+8UuoBPjEsuTKl+9UE/ZlKqA92UX9YJUuzpHvsg6Il/8zExaaXJk+8wB+0dT/hG/wAoulBdijb8gKfS00z35cwgcZrEA92doNYejFB/DSVKDQHMFGnVQbw02RKnkZpdxuuVK7+RIEWtlaB6d3lhs0k9pb71Jh8MNp4FSbxjISwaldbmYApPAbv1ME4UPGwQKOJykqQpAa2hIuAe6+sdw0AHn2O0tcjEuEmj4gD8r6RmajEXH82QPAlfmDGwx3audInNKaUbXspD6sp3EC3pA5g1y7MTce4QLDv6xxp175jJ/c3xnthpfYykyqkPvzIeov8AKKszCUf3GU9xsfKC0+rlM+SZKvc2DS9CO8HQxFU7LqWIlPZh9RhZvIwvbuMTYAnYSyHQsIS0/mPnBCdT1EnRgSOmo8jFdcRFxmUHmNxI4xZZ/SyW13RdpdopqDLMyz0+GaMx8G3jzi9RV1OxzSnejmcic8knv5d4iyNlBPlibIa6sLj8weogNV7PzZZ1U+EQ218yISi+GbWkxuoUr7STLmgmwmymGvcOJ8RF6vx8yVzzpeS5GVCwLPz7K7yOunWPLxg+c2KjxEH8O2NOW4Yr8v8ANp6Q2FrfdipVpdjYUyvVkTGYBB7qWzW6sb+94aRZrMHRh2rt05+G6MvRidLcBHluRoVuUYDwYg26WjSScQuuVyJfBrNmdug4iNfVglliNEm8GQx7Bt6yQubiQoyr0vxMZZ9kZl7uSe+PW1pmYWSUEThmaxI7gIp1GEMLnNLFuSXt3szflC+nOx5ewzWobIxmAbOZSCRePQKGQyqLLbuH5tYekYfaCvn0v/rEk+6oAU95tujGVuPz2Nmd35gu5UdLXtEOEYds/clOUz2qtqEH86aqW4GYAT32t5WMCZu0lJKvlmqP7tC3mVAvHksqbMO5QPCL1PImNw9Iq78cJE9Lyz0Gm2tkl8q+1mljvZUUDuPvW77xtsOqdzHTn3R5VhOETgQyDdr3xusLqMyi5PdrDqpTm/YVOMYm0Bh4GYVPN8vDhf8AKCcbTOKFChQAZbbqnIRZq37PZa2hAO4g8OXjHnk2ehNjNqFO/Viw8LH8o9V2op3emfIdwJZTuZRvHQ8RHkWKUZ3gab/CMVsVrbwaISenGSKoktvSZn48j6x1XYlUTgPakm242UeR0ge8xpZ7Xgf3wg7hCioUlGOYb0v7w4gcmEZvm2wO43yDpGPTZejEsOTi/r/WOKuslThquU9NR58IMVWz7Fc0pgwPBl17riM7W4e6ntS/FT/SE+j3Q5JvguYZi8+mVhTzLKxuQRmF91xy/pEk7ayqa+d7dcqkfKBUmRMtmS558x3iL9HtAJek+SGHEjsn9Ism+zKteUTU2IzlOfszhxFyB/l3RosK25pl0n05lN8QAmr52zDyipRyKGqP0Uz2Uzkew1/kYuzdj5q/DNHUWbz4+kGnfLX5K6u2QvK2soJ5ALJfhnUr6kQYpJlOT9EZRP2SpPkIwkzAdShlyxmGgcHMp6EWzDzjmk2dkyrCcjIb6OvblE8jp2T3+ca6ox+ZxX1ETbxjJ6LUVGUdrTgOJY8gOcCa+qIOvv8ABBqFvuLc36bhFagqkykSczOCULuD2Oi33k8BA/EMSSVvYgEkFwCzEn3goGp6mNbkkhMU2yhiWDGcxt2nPvNvC9BzPWK1PsOBq1gOZgxK2hXKFkyaiZ91PZr66wzYrUDUUyJ9qdMF/kIwTxJ5k/yao5isJENNsxKH2vugt6jSCUjAlG6Wx7wB8zAqftHP+tPppZ6HP5WgfOx9296tfuly7eRMVzTHyycWM2kuicDsKq9WOb/KP1gjh2Es3aay332B1PMCPPcMKznH0k9yNfpG0Phcx6dhOMrMUBuyw06GNdFkZbJYEWxceWE0QAWHCOoaHjUIGh4UQVocy29lbPbS/D+sQ9gBOM1omXlKdB7/AH/DGdpaEENLI9w6fdbVfzHhFesmT6S+eXoTfMQSCfvCIcPx8NVIGspmLky3vqNV4d/nGJWNz9RocMR2OK3AVdWUjVdPA6j99IySM1JOFjYX0PKPTaiXaYDwYFT3jVfzjJ7V4VcXAhNkdEy8HqW4XkVcuYomI2Um3tE1yXOhubad8R1WHlzZTJvyuWPkLRmNmcSUP7KYxlsfdcmyErqFmDcQRcaxq5pkOcuakZhrkRVY284fiqSzIpmcXhGbasWingzfZkEWcKw15EDgYbEMfpJy9lUB5sXHyS3rF/FMBkuQA6gncFy5tfspu84q/wDh7nFwTpp2tCO8D84W64y+VFlNrkxdUgz6GWV+zm/ODGEbTT6awlTSV+B9V8AfyIi1XbHey+sWPICAM2QUO63qfOIlXp9i6s1co3cr+0nMAtRTqRuPaIv1AINv3rFLGKyZOZJlN9GlsoUP7RjrftAWIUaaG9tYx8rE8h7HbPI6r4kwUwzH5yN9FZM1rpLvlPXW9j1hPV0P1fz+38l+lqW2xqnqZiyhNqnEtVN8ssWzG1rCx3kX4nfGZqNrpzMfYDINy6CyjgBpGhGHTKzKZ25RZV4C+pOu8mDFLsegGoEVlNz2XARjGPPJ569XVTvfnTT0DMo8gY6k4CzG+W55nU+ceoScDlLy8Ity6RBuWK6G+WW6iXCPNZGy8w8II0+xjnfG+AA3AD1gHtJWVClFpja981gCekToUd2Rrb2OsI2eEnvjS4bht2zXGUHdbfGMwX+Kl1CTJzO6A3YE8LcBuj0qRPDqGXUGOh8PFcmW1vg7Ah4UKNYgUNDwoAKGMoxktlI0BJvxAjyyucZg6qMykMLDiDcGPYJiBgQdQQQe4x5ntTsiaY5pTFpbXOU3zLbrx74x/FRltKJopceGHKWuE+SHyEcRxsynp1ET1FIsxehGnjHmrVM6UPoZ0xRqbX013743mB49KamRnmKtrqQzAHQ9YT1Y2rfks63Djgx+N7JsXOQaGM/W7MFCvtby/hmAZsh4EjiOYvHptVtnRodZmY/ZBb13QDx3bKVNllFkM1+LELbrYAxRrTvkum5bYLmAOJMpRNlrZuyXXUHru7SEag7x4QYqa+Ull9oWa2ioM8wrwBtw6mPNKPH2lgy5is0k3OVHKsrbwQdx14GCa1mGypWfK7uQQZeoY33q3Aj0jTXdlb4FSqwzRVtROnqfZy1lp8TEH5aeWaMjjeBKqlprac20BPILF7DdvLoylC7D+Xds2VbbiDYkjpviETJM9s1ROBmcBMBl26KDoBGGd1t09EMRS7939F2HKMa1loyayixsgIHlGnwDB20Nh84LUuzcttUsRzQhh5gwaocNEvcxHfp/q0iz+HmuxPWj5LmH0hUcflBFUiOVLcbiP8S/mD+Udma4F2RTb4Xv6MBF40vHBRzXk7hQMnbTSJZAnZ5RO4OpGnPS4ixIxunme7OlnpmAPkYNJGS3HCLe5/ekNVVASW8y4Kqpa46C8YBdu6jgE/D/AFiHhckpN8Hosoa68xGjVbCw0jzjA8amz1zPYHkBYRvqCtExRztrG2mxS9PsIsi1uWoUKFGkUKFDQ8ACjM7czUSSGYkPfKluPE36Rpo8n22qzNqGbXKOyt+Q5dL3hN8tMBlccyAc98wvAiopATujQYLTe1zrxFj+R/KCKbN845CibXLBhjIddxPjrF7C5oZsk7s30VxuB5H9Y1czBJY0LLflcX8ozuJ4fkPZBI6KYtlolPJYn7OsGsCG6DU+kWJGyl/eVr8OAPjASjqJspg0pWUjuA8RxgjhW0VRKnZ3+kDe8rEm/LLp2SOkNrsgvmRSdcnwwqux2ZSDZeoG7xMBJ2EzZN1lTROS/FM6jxN/nBPEa6srDdVCy+Esag/eJ96IWmPL/m0trfXlMyN37iILLq28Y2IjTPyDEM5DcSkJHGWGQ+a3tFuRtJWS2uMzL8DMH9SM0W5eNIT/ADSDyqJYP+dYvpVhh2lJB+tImBx/23vFq5V8xlgrKElyiCn/ALQMuk2QydUJX/KQfnBKRtsj6qzNYfy3XKW1tYOMwv00iiZKgEyp0ttCSk1Cj6fd3mI6CtYMLSUJO57gIO8kb/GNkW/9siGvYbbWpM4y2sQFUm3wrvJbqbekYmQTNfTcTqef9I9Q2noPbSBLWxaZYuRr2Rw8T8ozNFss0thGa5+vCH1bRywVXYbMXKJbMFK6gG19eNo6pMFckXvG7p6BSQrWuB42vBCXQKOEZXvJpdngapbZYN2dw/2S2ve+saSncjQEjqN4irLlgRLJV2mhRlyW1PG9/lGqmOGhFjyaiQ4Kgg3/AHxiSKtFTZB7xN/ARajoLONzMxQ0PFDEqsqptviSChj+L5RkTj7x5DlHn+Mds36Wg7XTTqT5xmq6de8cy2TlLc1wSS2Bkue8piUJW4sSNNIlmZrq8zO1rMMzNlNtdRuIinOncLXi9N2lZkVDLWygLuvuFoXKK2wxscrsG5e0aZRaUoPECZlHlaIHxRW3048J6/pGeaZcXA74ZqZyuZd3MRd3yS3SKqpN7M0SVa/+2bwmg/lHJrqcNd5M9fwkehijs5tC9O4SbdpRP+KX1XpzEb2jqpU8HIVcDluI5iGRshJcIXKEogKRtLSWtnmJ3qR+UWVx2mPu1B8QD/8AWLuJYfTIhaaFUc9PQcY8+xesll/oJd0+J7AnuAGg8YJzqjyghCcuDYTmp5u+dIb7ypf8oqTtllPap5koN9i4v3jMQfKMV/FjjLP+Fob+Jl8TMXvRW9YpqofYvpuRrUraimce3phMA+umZTbvAsfIRcr5E2sUhZBWUeDNkduOuhFrxi1qltpPUdGDp+cTyhNbWXNzf3c43/DmEXj0ir6iNxhdM9PLCCnIA+F0b9IJSwW1yFfvWv4WMed/xNUnvPPXvzEeYvEjVlTZT7ZmF9AjHMTyIuPW0PhGtcCpOb5N5VU8wkezKA8Syk6dADArGZ1VJRmDIVVQSwW2pNrWJPSCuB1BeUMyspXTt2udL30Jiti872meSp1Ngd1lFgb98ZfipQrbnN7YG1ZaSSMim09Q1+2dN9gB+UHdmsRmmbd2LAi2vDuijT4BlPp0jR4Th+6LUwm9MiLJx3RsaCbcRcipQyrCLcdEyjRBU0gffFiGgAyeObOll7GkYHEsJmyid8e1EXijWYSkwaiFSrUi8ZNHhDziDZx4j9I7RQdxj0XGthA1ysYmqwd6drMD0PA/oekZLKsGiFmSOSpUBgL2O7gekH6dFlKJ0sZpD++vGWeJ7v3xivs9TrMWavcfmDC/h51MTk1Qm5XeG4a+EKi9OVJF5LVwX6/ZYTO1KIsRccjAmlkT6ab9HcHzB7xB3ZXEr3lEZdSUF9w4qL8Iu4jtFSyT9JMQsPqqQzeQhfTUt4ltbjswZT7PPPb2lQxY9eA5DkIJnZuVbcICT9vy5tTyj95v03eZis9NV1X8xSy8mbKnku+JVWeFkjX5eCxW4fS3Kqwdvhl9o+JGg8YGTsCQ/FLHNhcfiFxBE4PMlr/w0nrc5h43EVP9uvJNmZJ32lBB/EIl1RivWsEqcn8ryVl2Jzi6OGHMa/KIZuwD/ZPhBWTjVPNPbX2Tc2HydCCPEQXRXy3lTWt1tOT8Qsw8YF8OpfLIl3yjyjLU2ytTK0luyD7LEDyjuRsG28sQeO+NWmIzV96WJg+KSb+anUecSrWF/dIQfaBLHnxAHrB/jS4YdbO4MlYL/DySEmzFI4hja/LLe1zEJrDLRpjFghIzzbElidLL04Zoq7WYyUKJL3+8b66cLjmflElBTT6yXleZ2G3qFA6w1/BRm0pcLt7+WId7xnyXcMrZc5h7JfFhr5knWN5hFCAoJgJs5sqJIEa6WlhaOhGODM3k6Ah4UKLEChoeFAAoaHhQAMReAG0OEK6G44RoIq18vMhEAHkFBWLSVD572YWHeDxtF+rxhpq9idLljorMfM/pE2M7HzJkwkboHDZ96cj2gzKd9uPd9oesYrqHPhmiu1R5AVXRBnJLMSeJYHvtcbo7psPlL7xHiSfRQI2cjZ+W1iLEHUdRBGRg0tfqjyEZMWR2NDdb3MjTVMtPdzN0lylHq5MWZc4tukTbfbchfwoAI2SSFG4CJQIGrJcsjMFwjOYfgYftAyV/u1Dt+JjF2fs4jizFj3n8hpFusw+U+rDK3Bl7L+BGpgfMkVss/RWmy/8AqaP3afOLQq9isp+4Kq9jcusuBv8ABzZBuMw6rcRqE2iym0+U8s8/eWLT18p0ZlZWsCbX13ecS6l2BWPuY47UsCRMAOX64HbFu4i/nBDD8SSepPtVmahwrBlYMN11YnNw4xncVoTMF5SMLm779/HeBGg2L2eOYFhGuFecalkRKXg0OG7KrNvMmC7NqbxoaDAll7haCdJJyqBE8ahJyiWjqFCgAUKFCgAaHhQoAGhQ8NAAoREPCgAjMgHhFarwpJqlWGh/dxF2GgAxNVgs2mYhHBRjcZhcgneL305xLSVGdb8Row5GNbUSA6kNuMBW2bIcMr24HS9x+ohNlerdF4ywUmYDf++6LNNQTJm4ZF5nf4D9YLUmEpL1tmb4jqfDlFyIjSlyS5+CnSYUkvXe3M6mLRlCO4UPSwLKk7D1YagHvgY2ysoOHCAEboPQojAAg4IpGoEWaPDVl7hF6FEgNDwoaAB4aHhQANDwoUAH/9k="/>
          <p:cNvSpPr>
            <a:spLocks noChangeAspect="1" noChangeArrowheads="1"/>
          </p:cNvSpPr>
          <p:nvPr/>
        </p:nvSpPr>
        <p:spPr bwMode="auto">
          <a:xfrm>
            <a:off x="4730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246" y="797652"/>
            <a:ext cx="1449730" cy="184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17027" y="2600208"/>
            <a:ext cx="112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Expected</a:t>
            </a:r>
            <a:endParaRPr lang="ko-KR" alt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213368" y="2600208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Actual</a:t>
            </a:r>
            <a:endParaRPr lang="ko-KR" altLang="en-US" dirty="0"/>
          </a:p>
        </p:txBody>
      </p:sp>
      <p:sp>
        <p:nvSpPr>
          <p:cNvPr id="46" name="오른쪽 화살표 45"/>
          <p:cNvSpPr/>
          <p:nvPr/>
        </p:nvSpPr>
        <p:spPr>
          <a:xfrm>
            <a:off x="4867664" y="1452630"/>
            <a:ext cx="863554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35" name="Picture 11" descr="https://encrypted-tbn3.gstatic.com/images?q=tbn:ANd9GcShyVs2HOjyfJzxqzVFXIQFDG-GLWkAZQUrfIaBDHIfMXvVASu7Z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96" y="924699"/>
            <a:ext cx="2286000" cy="167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/>
          <p:cNvSpPr txBox="1"/>
          <p:nvPr/>
        </p:nvSpPr>
        <p:spPr>
          <a:xfrm>
            <a:off x="6040267" y="2600208"/>
            <a:ext cx="2492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dirty="0" smtClean="0"/>
              <a:t>Intelligent Documents</a:t>
            </a:r>
            <a:endParaRPr lang="ko-KR" altLang="en-US" dirty="0"/>
          </a:p>
        </p:txBody>
      </p:sp>
      <p:grpSp>
        <p:nvGrpSpPr>
          <p:cNvPr id="56" name="그룹 55"/>
          <p:cNvGrpSpPr/>
          <p:nvPr/>
        </p:nvGrpSpPr>
        <p:grpSpPr>
          <a:xfrm>
            <a:off x="5356699" y="3959157"/>
            <a:ext cx="1857889" cy="1836530"/>
            <a:chOff x="7623960" y="4274715"/>
            <a:chExt cx="1326209" cy="1301640"/>
          </a:xfrm>
        </p:grpSpPr>
        <p:sp>
          <p:nvSpPr>
            <p:cNvPr id="7" name="양쪽 모서리가 둥근 사각형 6"/>
            <p:cNvSpPr/>
            <p:nvPr/>
          </p:nvSpPr>
          <p:spPr>
            <a:xfrm rot="10800000">
              <a:off x="7842407" y="4425315"/>
              <a:ext cx="1107762" cy="1151040"/>
            </a:xfrm>
            <a:prstGeom prst="round2SameRect">
              <a:avLst>
                <a:gd name="adj1" fmla="val 3273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 sz="1050" b="1" dirty="0"/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7961814" y="4571144"/>
              <a:ext cx="878475" cy="18003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000" b="1" dirty="0" smtClean="0">
                  <a:latin typeface="+mj-ea"/>
                  <a:ea typeface="+mj-ea"/>
                </a:rPr>
                <a:t>Procedure, etc.</a:t>
              </a:r>
              <a:endParaRPr lang="ko-KR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7970218" y="5033441"/>
              <a:ext cx="861667" cy="18003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000" b="1" dirty="0" smtClean="0">
                  <a:latin typeface="+mj-ea"/>
                  <a:ea typeface="+mj-ea"/>
                </a:rPr>
                <a:t>Equipment</a:t>
              </a:r>
              <a:endParaRPr lang="ko-KR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7961814" y="4769101"/>
              <a:ext cx="878475" cy="18003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000" b="1" dirty="0">
                  <a:latin typeface="+mj-ea"/>
                  <a:ea typeface="+mj-ea"/>
                </a:rPr>
                <a:t>P&amp;ID(</a:t>
              </a:r>
              <a:r>
                <a:rPr lang="en-US" altLang="ko-KR" sz="1000" b="1" dirty="0" err="1">
                  <a:latin typeface="+mj-ea"/>
                  <a:ea typeface="+mj-ea"/>
                </a:rPr>
                <a:t>dgn</a:t>
              </a:r>
              <a:r>
                <a:rPr lang="en-US" altLang="ko-KR" sz="1000" b="1" dirty="0">
                  <a:latin typeface="+mj-ea"/>
                  <a:ea typeface="+mj-ea"/>
                </a:rPr>
                <a:t>)</a:t>
              </a:r>
              <a:endParaRPr lang="ko-KR" altLang="en-US" sz="1000" b="1" dirty="0">
                <a:latin typeface="+mj-ea"/>
                <a:ea typeface="+mj-ea"/>
              </a:endParaRPr>
            </a:p>
          </p:txBody>
        </p:sp>
        <p:sp>
          <p:nvSpPr>
            <p:cNvPr id="21" name="모서리가 둥근 직사각형 20"/>
            <p:cNvSpPr/>
            <p:nvPr/>
          </p:nvSpPr>
          <p:spPr>
            <a:xfrm>
              <a:off x="7967175" y="5360764"/>
              <a:ext cx="867752" cy="18003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1000" b="1" dirty="0" smtClean="0">
                  <a:latin typeface="+mj-ea"/>
                  <a:ea typeface="+mj-ea"/>
                </a:rPr>
                <a:t>Material BOM</a:t>
              </a:r>
              <a:endParaRPr lang="ko-KR" altLang="en-US" sz="1000" b="1" dirty="0">
                <a:latin typeface="+mj-ea"/>
                <a:ea typeface="+mj-ea"/>
              </a:endParaRPr>
            </a:p>
          </p:txBody>
        </p:sp>
        <p:cxnSp>
          <p:nvCxnSpPr>
            <p:cNvPr id="23" name="직선 화살표 연결선 22"/>
            <p:cNvCxnSpPr>
              <a:stCxn id="21" idx="0"/>
              <a:endCxn id="9" idx="2"/>
            </p:cNvCxnSpPr>
            <p:nvPr/>
          </p:nvCxnSpPr>
          <p:spPr>
            <a:xfrm flipV="1">
              <a:off x="8401051" y="5213477"/>
              <a:ext cx="1" cy="147287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양쪽 모서리가 둥근 사각형 31"/>
            <p:cNvSpPr/>
            <p:nvPr/>
          </p:nvSpPr>
          <p:spPr>
            <a:xfrm>
              <a:off x="7842407" y="4274715"/>
              <a:ext cx="1107762" cy="199677"/>
            </a:xfrm>
            <a:prstGeom prst="round2SameRect">
              <a:avLst>
                <a:gd name="adj1" fmla="val 20598"/>
                <a:gd name="adj2" fmla="val 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 smtClean="0">
                  <a:solidFill>
                    <a:schemeClr val="tx1"/>
                  </a:solidFill>
                </a:rPr>
                <a:t>Legacy System</a:t>
              </a:r>
              <a:endParaRPr lang="ko-KR" altLang="en-US" sz="105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35835" y="4522694"/>
              <a:ext cx="259471" cy="28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00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6" y="882388"/>
            <a:ext cx="7946090" cy="4962430"/>
          </a:xfrm>
          <a:prstGeom prst="rect">
            <a:avLst/>
          </a:prstGeom>
        </p:spPr>
      </p:pic>
      <p:grpSp>
        <p:nvGrpSpPr>
          <p:cNvPr id="2" name="그룹 1"/>
          <p:cNvGrpSpPr/>
          <p:nvPr/>
        </p:nvGrpSpPr>
        <p:grpSpPr>
          <a:xfrm>
            <a:off x="712091" y="908720"/>
            <a:ext cx="7722880" cy="4824536"/>
            <a:chOff x="712091" y="951335"/>
            <a:chExt cx="7722880" cy="4824536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091" y="951335"/>
              <a:ext cx="7722880" cy="4824536"/>
            </a:xfrm>
            <a:prstGeom prst="rect">
              <a:avLst/>
            </a:prstGeom>
          </p:spPr>
        </p:pic>
        <p:sp>
          <p:nvSpPr>
            <p:cNvPr id="4" name="아래쪽 화살표 3"/>
            <p:cNvSpPr/>
            <p:nvPr/>
          </p:nvSpPr>
          <p:spPr>
            <a:xfrm rot="2665502">
              <a:off x="5308239" y="3465862"/>
              <a:ext cx="288032" cy="288032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제목 6"/>
          <p:cNvSpPr txBox="1">
            <a:spLocks/>
          </p:cNvSpPr>
          <p:nvPr/>
        </p:nvSpPr>
        <p:spPr bwMode="auto">
          <a:xfrm>
            <a:off x="574675" y="39688"/>
            <a:ext cx="7821613" cy="490537"/>
          </a:xfrm>
          <a:prstGeom prst="rect">
            <a:avLst/>
          </a:prstGeom>
          <a:noFill/>
          <a:extLst/>
        </p:spPr>
        <p:txBody>
          <a:bodyPr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Times New Roman" pitchFamily="18" charset="0"/>
              </a:rPr>
              <a:t>Physical Configuration</a:t>
            </a:r>
            <a:endParaRPr lang="ko-KR" altLang="en-US" sz="2000" spc="-15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6175" y="5775871"/>
            <a:ext cx="1802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 smtClean="0"/>
              <a:t>Panorama View</a:t>
            </a:r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08104" y="6210148"/>
            <a:ext cx="2952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/>
              <a:t>Ex) Fossil Plant provided by POMIT Inc.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29329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80728"/>
            <a:ext cx="1350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</a:t>
            </a:r>
            <a:endParaRPr lang="ko-KR" alt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20888"/>
            <a:ext cx="4608512" cy="375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38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048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980728"/>
            <a:ext cx="1930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Contents</a:t>
            </a:r>
            <a:endParaRPr lang="ko-KR" altLang="en-US" sz="32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자유형 2"/>
          <p:cNvSpPr/>
          <p:nvPr/>
        </p:nvSpPr>
        <p:spPr>
          <a:xfrm rot="10800000">
            <a:off x="683568" y="1858397"/>
            <a:ext cx="1440160" cy="4853278"/>
          </a:xfrm>
          <a:custGeom>
            <a:avLst/>
            <a:gdLst>
              <a:gd name="connsiteX0" fmla="*/ 2377021 w 2430890"/>
              <a:gd name="connsiteY0" fmla="*/ 4853278 h 4853278"/>
              <a:gd name="connsiteX1" fmla="*/ 2347963 w 2430890"/>
              <a:gd name="connsiteY1" fmla="*/ 4851811 h 4853278"/>
              <a:gd name="connsiteX2" fmla="*/ 2372771 w 2430890"/>
              <a:gd name="connsiteY2" fmla="*/ 4850558 h 4853278"/>
              <a:gd name="connsiteX3" fmla="*/ 2178529 w 2430890"/>
              <a:gd name="connsiteY3" fmla="*/ 4840750 h 4853278"/>
              <a:gd name="connsiteX4" fmla="*/ 0 w 2430890"/>
              <a:gd name="connsiteY4" fmla="*/ 2426639 h 4853278"/>
              <a:gd name="connsiteX5" fmla="*/ 2178529 w 2430890"/>
              <a:gd name="connsiteY5" fmla="*/ 12529 h 4853278"/>
              <a:gd name="connsiteX6" fmla="*/ 2372771 w 2430890"/>
              <a:gd name="connsiteY6" fmla="*/ 2720 h 4853278"/>
              <a:gd name="connsiteX7" fmla="*/ 2347962 w 2430890"/>
              <a:gd name="connsiteY7" fmla="*/ 1468 h 4853278"/>
              <a:gd name="connsiteX8" fmla="*/ 2377021 w 2430890"/>
              <a:gd name="connsiteY8" fmla="*/ 0 h 4853278"/>
              <a:gd name="connsiteX9" fmla="*/ 2430890 w 2430890"/>
              <a:gd name="connsiteY9" fmla="*/ 2720 h 4853278"/>
              <a:gd name="connsiteX10" fmla="*/ 2236648 w 2430890"/>
              <a:gd name="connsiteY10" fmla="*/ 12529 h 4853278"/>
              <a:gd name="connsiteX11" fmla="*/ 58119 w 2430890"/>
              <a:gd name="connsiteY11" fmla="*/ 2426639 h 4853278"/>
              <a:gd name="connsiteX12" fmla="*/ 2236648 w 2430890"/>
              <a:gd name="connsiteY12" fmla="*/ 4840750 h 4853278"/>
              <a:gd name="connsiteX13" fmla="*/ 2430890 w 2430890"/>
              <a:gd name="connsiteY13" fmla="*/ 4850558 h 4853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30890" h="4853278">
                <a:moveTo>
                  <a:pt x="2377021" y="4853278"/>
                </a:moveTo>
                <a:lnTo>
                  <a:pt x="2347963" y="4851811"/>
                </a:lnTo>
                <a:lnTo>
                  <a:pt x="2372771" y="4850558"/>
                </a:lnTo>
                <a:lnTo>
                  <a:pt x="2178529" y="4840750"/>
                </a:lnTo>
                <a:cubicBezTo>
                  <a:pt x="954882" y="4716482"/>
                  <a:pt x="0" y="3683073"/>
                  <a:pt x="0" y="2426639"/>
                </a:cubicBezTo>
                <a:cubicBezTo>
                  <a:pt x="0" y="1170205"/>
                  <a:pt x="954882" y="136797"/>
                  <a:pt x="2178529" y="12529"/>
                </a:cubicBezTo>
                <a:lnTo>
                  <a:pt x="2372771" y="2720"/>
                </a:lnTo>
                <a:lnTo>
                  <a:pt x="2347962" y="1468"/>
                </a:lnTo>
                <a:lnTo>
                  <a:pt x="2377021" y="0"/>
                </a:lnTo>
                <a:lnTo>
                  <a:pt x="2430890" y="2720"/>
                </a:lnTo>
                <a:lnTo>
                  <a:pt x="2236648" y="12529"/>
                </a:lnTo>
                <a:cubicBezTo>
                  <a:pt x="1013001" y="136797"/>
                  <a:pt x="58119" y="1170205"/>
                  <a:pt x="58119" y="2426639"/>
                </a:cubicBezTo>
                <a:cubicBezTo>
                  <a:pt x="58119" y="3683073"/>
                  <a:pt x="1013001" y="4716482"/>
                  <a:pt x="2236648" y="4840750"/>
                </a:cubicBezTo>
                <a:lnTo>
                  <a:pt x="2430890" y="48505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1" name="그룹 40"/>
          <p:cNvGrpSpPr/>
          <p:nvPr/>
        </p:nvGrpSpPr>
        <p:grpSpPr>
          <a:xfrm>
            <a:off x="1364691" y="1998365"/>
            <a:ext cx="4703247" cy="373541"/>
            <a:chOff x="1331640" y="1998365"/>
            <a:chExt cx="4703247" cy="373541"/>
          </a:xfrm>
        </p:grpSpPr>
        <p:sp>
          <p:nvSpPr>
            <p:cNvPr id="4" name="직사각형 3"/>
            <p:cNvSpPr/>
            <p:nvPr/>
          </p:nvSpPr>
          <p:spPr>
            <a:xfrm>
              <a:off x="1642399" y="1998365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Project Information</a:t>
              </a:r>
              <a:endParaRPr lang="ko-KR" altLang="en-US" sz="2000" b="1" dirty="0">
                <a:solidFill>
                  <a:schemeClr val="accent1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11" name="타원 10"/>
            <p:cNvSpPr/>
            <p:nvPr/>
          </p:nvSpPr>
          <p:spPr>
            <a:xfrm>
              <a:off x="1331640" y="2155811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1669550" y="2415651"/>
            <a:ext cx="4663693" cy="373541"/>
            <a:chOff x="1636499" y="2371906"/>
            <a:chExt cx="4663693" cy="373541"/>
          </a:xfrm>
        </p:grpSpPr>
        <p:sp>
          <p:nvSpPr>
            <p:cNvPr id="5" name="직사각형 4"/>
            <p:cNvSpPr/>
            <p:nvPr/>
          </p:nvSpPr>
          <p:spPr>
            <a:xfrm>
              <a:off x="1907704" y="2371906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New built vs Operating NPP</a:t>
              </a:r>
              <a:endParaRPr lang="ko-KR" altLang="en-US" sz="2000" b="1" dirty="0">
                <a:solidFill>
                  <a:schemeClr val="accent4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12" name="타원 11"/>
            <p:cNvSpPr/>
            <p:nvPr/>
          </p:nvSpPr>
          <p:spPr>
            <a:xfrm>
              <a:off x="1636499" y="2527277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1851824" y="2832937"/>
            <a:ext cx="4587182" cy="373541"/>
            <a:chOff x="1818773" y="2745447"/>
            <a:chExt cx="4587182" cy="373541"/>
          </a:xfrm>
        </p:grpSpPr>
        <p:sp>
          <p:nvSpPr>
            <p:cNvPr id="6" name="직사각형 5"/>
            <p:cNvSpPr/>
            <p:nvPr/>
          </p:nvSpPr>
          <p:spPr>
            <a:xfrm>
              <a:off x="2013467" y="2745447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Platform Modules for CM</a:t>
              </a:r>
              <a:endParaRPr lang="ko-KR" altLang="en-US" sz="2000" b="1" dirty="0">
                <a:solidFill>
                  <a:schemeClr val="accent5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13" name="타원 12"/>
            <p:cNvSpPr/>
            <p:nvPr/>
          </p:nvSpPr>
          <p:spPr>
            <a:xfrm>
              <a:off x="1818773" y="2892393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1969822" y="3250223"/>
            <a:ext cx="4595125" cy="373541"/>
            <a:chOff x="1947788" y="3119811"/>
            <a:chExt cx="4595125" cy="373541"/>
          </a:xfrm>
        </p:grpSpPr>
        <p:sp>
          <p:nvSpPr>
            <p:cNvPr id="7" name="직사각형 6"/>
            <p:cNvSpPr/>
            <p:nvPr/>
          </p:nvSpPr>
          <p:spPr>
            <a:xfrm>
              <a:off x="2150425" y="3119811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Platform Architecture</a:t>
              </a:r>
              <a:endParaRPr lang="ko-KR" altLang="en-US" sz="2000" b="1" dirty="0">
                <a:solidFill>
                  <a:schemeClr val="accent6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14" name="타원 13"/>
            <p:cNvSpPr/>
            <p:nvPr/>
          </p:nvSpPr>
          <p:spPr>
            <a:xfrm>
              <a:off x="1947788" y="3267857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2040274" y="3667509"/>
            <a:ext cx="4600261" cy="373541"/>
            <a:chOff x="1996206" y="3522883"/>
            <a:chExt cx="4600261" cy="373541"/>
          </a:xfrm>
        </p:grpSpPr>
        <p:sp>
          <p:nvSpPr>
            <p:cNvPr id="8" name="직사각형 7"/>
            <p:cNvSpPr/>
            <p:nvPr/>
          </p:nvSpPr>
          <p:spPr>
            <a:xfrm>
              <a:off x="2203979" y="3522883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DBD Taxonomy</a:t>
              </a:r>
              <a:endParaRPr lang="ko-KR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15" name="타원 14"/>
            <p:cNvSpPr/>
            <p:nvPr/>
          </p:nvSpPr>
          <p:spPr>
            <a:xfrm>
              <a:off x="1996206" y="3672029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6" name="그룹 35"/>
          <p:cNvGrpSpPr/>
          <p:nvPr/>
        </p:nvGrpSpPr>
        <p:grpSpPr>
          <a:xfrm>
            <a:off x="2059361" y="4084795"/>
            <a:ext cx="4600261" cy="373541"/>
            <a:chOff x="2048344" y="4043441"/>
            <a:chExt cx="4600261" cy="373541"/>
          </a:xfrm>
        </p:grpSpPr>
        <p:sp>
          <p:nvSpPr>
            <p:cNvPr id="19" name="직사각형 18"/>
            <p:cNvSpPr/>
            <p:nvPr/>
          </p:nvSpPr>
          <p:spPr>
            <a:xfrm>
              <a:off x="2256117" y="4043441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Requirement Management Platform</a:t>
              </a:r>
              <a:endParaRPr lang="ko-KR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20" name="타원 19"/>
            <p:cNvSpPr/>
            <p:nvPr/>
          </p:nvSpPr>
          <p:spPr>
            <a:xfrm>
              <a:off x="2048344" y="4192587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2046726" y="4502081"/>
            <a:ext cx="4600261" cy="373541"/>
            <a:chOff x="2046726" y="4541060"/>
            <a:chExt cx="4600261" cy="373541"/>
          </a:xfrm>
        </p:grpSpPr>
        <p:sp>
          <p:nvSpPr>
            <p:cNvPr id="21" name="직사각형 20"/>
            <p:cNvSpPr/>
            <p:nvPr/>
          </p:nvSpPr>
          <p:spPr>
            <a:xfrm>
              <a:off x="2254499" y="4541060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Traceability Management Platform</a:t>
              </a:r>
              <a:endParaRPr lang="ko-KR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22" name="타원 21"/>
            <p:cNvSpPr/>
            <p:nvPr/>
          </p:nvSpPr>
          <p:spPr>
            <a:xfrm>
              <a:off x="2046726" y="4690206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1969319" y="4919367"/>
            <a:ext cx="4600261" cy="373541"/>
            <a:chOff x="1991353" y="4949359"/>
            <a:chExt cx="4600261" cy="373541"/>
          </a:xfrm>
        </p:grpSpPr>
        <p:sp>
          <p:nvSpPr>
            <p:cNvPr id="23" name="직사각형 22"/>
            <p:cNvSpPr/>
            <p:nvPr/>
          </p:nvSpPr>
          <p:spPr>
            <a:xfrm>
              <a:off x="2199126" y="4949359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Change Management Platform</a:t>
              </a:r>
              <a:endParaRPr lang="ko-KR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24" name="타원 23"/>
            <p:cNvSpPr/>
            <p:nvPr/>
          </p:nvSpPr>
          <p:spPr>
            <a:xfrm>
              <a:off x="1991353" y="5098505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1847023" y="5336653"/>
            <a:ext cx="4600261" cy="373541"/>
            <a:chOff x="1891091" y="5322900"/>
            <a:chExt cx="4600261" cy="373541"/>
          </a:xfrm>
        </p:grpSpPr>
        <p:sp>
          <p:nvSpPr>
            <p:cNvPr id="25" name="직사각형 24"/>
            <p:cNvSpPr/>
            <p:nvPr/>
          </p:nvSpPr>
          <p:spPr>
            <a:xfrm>
              <a:off x="2098864" y="5322900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Facility Configuration Information Platform</a:t>
              </a:r>
              <a:endParaRPr lang="ko-KR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26" name="타원 25"/>
            <p:cNvSpPr/>
            <p:nvPr/>
          </p:nvSpPr>
          <p:spPr>
            <a:xfrm>
              <a:off x="1891091" y="5472046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1660786" y="5753939"/>
            <a:ext cx="4600261" cy="373541"/>
            <a:chOff x="1660786" y="5805264"/>
            <a:chExt cx="4600261" cy="373541"/>
          </a:xfrm>
        </p:grpSpPr>
        <p:sp>
          <p:nvSpPr>
            <p:cNvPr id="27" name="직사각형 26"/>
            <p:cNvSpPr/>
            <p:nvPr/>
          </p:nvSpPr>
          <p:spPr>
            <a:xfrm>
              <a:off x="1868559" y="5805264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Physical Configuration</a:t>
              </a:r>
              <a:endParaRPr lang="ko-KR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28" name="타원 27"/>
            <p:cNvSpPr/>
            <p:nvPr/>
          </p:nvSpPr>
          <p:spPr>
            <a:xfrm>
              <a:off x="1660786" y="5954410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1354262" y="6171223"/>
            <a:ext cx="4600261" cy="373541"/>
            <a:chOff x="1354262" y="6171223"/>
            <a:chExt cx="4600261" cy="373541"/>
          </a:xfrm>
        </p:grpSpPr>
        <p:sp>
          <p:nvSpPr>
            <p:cNvPr id="29" name="직사각형 28"/>
            <p:cNvSpPr/>
            <p:nvPr/>
          </p:nvSpPr>
          <p:spPr>
            <a:xfrm>
              <a:off x="1562035" y="6171223"/>
              <a:ext cx="4392488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cs typeface="Times New Roman" pitchFamily="18" charset="0"/>
                </a:rPr>
                <a:t>Demo</a:t>
              </a:r>
              <a:endParaRPr lang="ko-KR" altLang="en-US" sz="2000" b="1" dirty="0">
                <a:solidFill>
                  <a:schemeClr val="accent2">
                    <a:lumMod val="75000"/>
                  </a:schemeClr>
                </a:solidFill>
                <a:latin typeface="+mj-ea"/>
                <a:cs typeface="Times New Roman" pitchFamily="18" charset="0"/>
              </a:endParaRPr>
            </a:p>
          </p:txBody>
        </p:sp>
        <p:sp>
          <p:nvSpPr>
            <p:cNvPr id="30" name="타원 29"/>
            <p:cNvSpPr/>
            <p:nvPr/>
          </p:nvSpPr>
          <p:spPr>
            <a:xfrm>
              <a:off x="1354262" y="6320369"/>
              <a:ext cx="107511" cy="107511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43" name="Picture 2" descr="C:\Documents and Settings\kaemicom\My Documents\My Pictures\loginBg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2" y="3395731"/>
            <a:ext cx="1281112" cy="129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106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직사각형 38"/>
          <p:cNvSpPr/>
          <p:nvPr/>
        </p:nvSpPr>
        <p:spPr>
          <a:xfrm>
            <a:off x="1691680" y="4236910"/>
            <a:ext cx="4968552" cy="22164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421533" y="908720"/>
            <a:ext cx="8182914" cy="432048"/>
            <a:chOff x="421533" y="1988840"/>
            <a:chExt cx="8182914" cy="432048"/>
          </a:xfrm>
        </p:grpSpPr>
        <p:sp>
          <p:nvSpPr>
            <p:cNvPr id="3" name="자유형 2"/>
            <p:cNvSpPr/>
            <p:nvPr/>
          </p:nvSpPr>
          <p:spPr>
            <a:xfrm rot="10800000">
              <a:off x="421533" y="1988840"/>
              <a:ext cx="3070346" cy="432048"/>
            </a:xfrm>
            <a:custGeom>
              <a:avLst/>
              <a:gdLst>
                <a:gd name="connsiteX0" fmla="*/ 0 w 4631754"/>
                <a:gd name="connsiteY0" fmla="*/ 0 h 432048"/>
                <a:gd name="connsiteX1" fmla="*/ 767705 w 4631754"/>
                <a:gd name="connsiteY1" fmla="*/ 0 h 432048"/>
                <a:gd name="connsiteX2" fmla="*/ 3657047 w 4631754"/>
                <a:gd name="connsiteY2" fmla="*/ 0 h 432048"/>
                <a:gd name="connsiteX3" fmla="*/ 4424752 w 4631754"/>
                <a:gd name="connsiteY3" fmla="*/ 0 h 432048"/>
                <a:gd name="connsiteX4" fmla="*/ 4631754 w 4631754"/>
                <a:gd name="connsiteY4" fmla="*/ 216024 h 432048"/>
                <a:gd name="connsiteX5" fmla="*/ 4424752 w 4631754"/>
                <a:gd name="connsiteY5" fmla="*/ 432048 h 432048"/>
                <a:gd name="connsiteX6" fmla="*/ 3657047 w 4631754"/>
                <a:gd name="connsiteY6" fmla="*/ 432048 h 432048"/>
                <a:gd name="connsiteX7" fmla="*/ 767705 w 4631754"/>
                <a:gd name="connsiteY7" fmla="*/ 432048 h 432048"/>
                <a:gd name="connsiteX8" fmla="*/ 0 w 4631754"/>
                <a:gd name="connsiteY8" fmla="*/ 432048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1754" h="432048">
                  <a:moveTo>
                    <a:pt x="0" y="0"/>
                  </a:moveTo>
                  <a:lnTo>
                    <a:pt x="767705" y="0"/>
                  </a:lnTo>
                  <a:lnTo>
                    <a:pt x="3657047" y="0"/>
                  </a:lnTo>
                  <a:lnTo>
                    <a:pt x="4424752" y="0"/>
                  </a:lnTo>
                  <a:cubicBezTo>
                    <a:pt x="4539076" y="0"/>
                    <a:pt x="4631754" y="96717"/>
                    <a:pt x="4631754" y="216024"/>
                  </a:cubicBezTo>
                  <a:cubicBezTo>
                    <a:pt x="4631754" y="335331"/>
                    <a:pt x="4539076" y="432048"/>
                    <a:pt x="4424752" y="432048"/>
                  </a:cubicBezTo>
                  <a:lnTo>
                    <a:pt x="3657047" y="432048"/>
                  </a:lnTo>
                  <a:lnTo>
                    <a:pt x="767705" y="432048"/>
                  </a:lnTo>
                  <a:lnTo>
                    <a:pt x="0" y="43204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grpSp>
          <p:nvGrpSpPr>
            <p:cNvPr id="4" name="그룹 3"/>
            <p:cNvGrpSpPr/>
            <p:nvPr/>
          </p:nvGrpSpPr>
          <p:grpSpPr>
            <a:xfrm>
              <a:off x="421537" y="1988840"/>
              <a:ext cx="8182910" cy="432048"/>
              <a:chOff x="161919" y="692696"/>
              <a:chExt cx="6340406" cy="432048"/>
            </a:xfrm>
          </p:grpSpPr>
          <p:sp>
            <p:nvSpPr>
              <p:cNvPr id="6" name="자유형 5"/>
              <p:cNvSpPr/>
              <p:nvPr/>
            </p:nvSpPr>
            <p:spPr>
              <a:xfrm>
                <a:off x="1300098" y="692696"/>
                <a:ext cx="5202226" cy="432048"/>
              </a:xfrm>
              <a:custGeom>
                <a:avLst/>
                <a:gdLst>
                  <a:gd name="connsiteX0" fmla="*/ 0 w 4631754"/>
                  <a:gd name="connsiteY0" fmla="*/ 0 h 432048"/>
                  <a:gd name="connsiteX1" fmla="*/ 767705 w 4631754"/>
                  <a:gd name="connsiteY1" fmla="*/ 0 h 432048"/>
                  <a:gd name="connsiteX2" fmla="*/ 3657047 w 4631754"/>
                  <a:gd name="connsiteY2" fmla="*/ 0 h 432048"/>
                  <a:gd name="connsiteX3" fmla="*/ 4424752 w 4631754"/>
                  <a:gd name="connsiteY3" fmla="*/ 0 h 432048"/>
                  <a:gd name="connsiteX4" fmla="*/ 4631754 w 4631754"/>
                  <a:gd name="connsiteY4" fmla="*/ 216024 h 432048"/>
                  <a:gd name="connsiteX5" fmla="*/ 4424752 w 4631754"/>
                  <a:gd name="connsiteY5" fmla="*/ 432048 h 432048"/>
                  <a:gd name="connsiteX6" fmla="*/ 3657047 w 4631754"/>
                  <a:gd name="connsiteY6" fmla="*/ 432048 h 432048"/>
                  <a:gd name="connsiteX7" fmla="*/ 767705 w 4631754"/>
                  <a:gd name="connsiteY7" fmla="*/ 432048 h 432048"/>
                  <a:gd name="connsiteX8" fmla="*/ 0 w 4631754"/>
                  <a:gd name="connsiteY8" fmla="*/ 432048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31754" h="432048">
                    <a:moveTo>
                      <a:pt x="0" y="0"/>
                    </a:moveTo>
                    <a:lnTo>
                      <a:pt x="767705" y="0"/>
                    </a:lnTo>
                    <a:lnTo>
                      <a:pt x="3657047" y="0"/>
                    </a:lnTo>
                    <a:lnTo>
                      <a:pt x="4424752" y="0"/>
                    </a:lnTo>
                    <a:cubicBezTo>
                      <a:pt x="4539076" y="0"/>
                      <a:pt x="4631754" y="96717"/>
                      <a:pt x="4631754" y="216024"/>
                    </a:cubicBezTo>
                    <a:cubicBezTo>
                      <a:pt x="4631754" y="335331"/>
                      <a:pt x="4539076" y="432048"/>
                      <a:pt x="4424752" y="432048"/>
                    </a:cubicBezTo>
                    <a:lnTo>
                      <a:pt x="3657047" y="432048"/>
                    </a:lnTo>
                    <a:lnTo>
                      <a:pt x="767705" y="432048"/>
                    </a:lnTo>
                    <a:lnTo>
                      <a:pt x="0" y="43204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7" name="모서리가 둥근 직사각형 6"/>
              <p:cNvSpPr/>
              <p:nvPr/>
            </p:nvSpPr>
            <p:spPr>
              <a:xfrm>
                <a:off x="161919" y="692697"/>
                <a:ext cx="6340406" cy="27428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51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직사각형 7"/>
              <p:cNvSpPr/>
              <p:nvPr/>
            </p:nvSpPr>
            <p:spPr>
              <a:xfrm>
                <a:off x="1351421" y="719869"/>
                <a:ext cx="5013440" cy="37354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altLang="ko-KR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cs typeface="Times New Roman" pitchFamily="18" charset="0"/>
                  </a:rPr>
                  <a:t>Development of Configuration Management Platform for Operating NPP</a:t>
                </a:r>
                <a:endParaRPr lang="ko-KR" altLang="en-US" b="1" dirty="0">
                  <a:solidFill>
                    <a:srgbClr val="174C8D"/>
                  </a:solidFill>
                  <a:latin typeface="+mj-ea"/>
                  <a:cs typeface="Times New Roman" pitchFamily="18" charset="0"/>
                </a:endParaRPr>
              </a:p>
            </p:txBody>
          </p:sp>
        </p:grpSp>
        <p:sp>
          <p:nvSpPr>
            <p:cNvPr id="5" name="직사각형 4"/>
            <p:cNvSpPr/>
            <p:nvPr/>
          </p:nvSpPr>
          <p:spPr>
            <a:xfrm>
              <a:off x="539552" y="2013309"/>
              <a:ext cx="1296144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cs typeface="Times New Roman" pitchFamily="18" charset="0"/>
                </a:rPr>
                <a:t>Title</a:t>
              </a:r>
              <a:endParaRPr lang="ko-KR" altLang="en-US" b="1" dirty="0">
                <a:solidFill>
                  <a:srgbClr val="174C8D"/>
                </a:solidFill>
                <a:latin typeface="+mj-ea"/>
                <a:cs typeface="Times New Roman" pitchFamily="18" charset="0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421537" y="1628800"/>
            <a:ext cx="8182914" cy="432048"/>
            <a:chOff x="421533" y="1988840"/>
            <a:chExt cx="8182914" cy="432048"/>
          </a:xfrm>
        </p:grpSpPr>
        <p:sp>
          <p:nvSpPr>
            <p:cNvPr id="10" name="자유형 9"/>
            <p:cNvSpPr/>
            <p:nvPr/>
          </p:nvSpPr>
          <p:spPr>
            <a:xfrm rot="10800000">
              <a:off x="421533" y="1988840"/>
              <a:ext cx="3070346" cy="432048"/>
            </a:xfrm>
            <a:custGeom>
              <a:avLst/>
              <a:gdLst>
                <a:gd name="connsiteX0" fmla="*/ 0 w 4631754"/>
                <a:gd name="connsiteY0" fmla="*/ 0 h 432048"/>
                <a:gd name="connsiteX1" fmla="*/ 767705 w 4631754"/>
                <a:gd name="connsiteY1" fmla="*/ 0 h 432048"/>
                <a:gd name="connsiteX2" fmla="*/ 3657047 w 4631754"/>
                <a:gd name="connsiteY2" fmla="*/ 0 h 432048"/>
                <a:gd name="connsiteX3" fmla="*/ 4424752 w 4631754"/>
                <a:gd name="connsiteY3" fmla="*/ 0 h 432048"/>
                <a:gd name="connsiteX4" fmla="*/ 4631754 w 4631754"/>
                <a:gd name="connsiteY4" fmla="*/ 216024 h 432048"/>
                <a:gd name="connsiteX5" fmla="*/ 4424752 w 4631754"/>
                <a:gd name="connsiteY5" fmla="*/ 432048 h 432048"/>
                <a:gd name="connsiteX6" fmla="*/ 3657047 w 4631754"/>
                <a:gd name="connsiteY6" fmla="*/ 432048 h 432048"/>
                <a:gd name="connsiteX7" fmla="*/ 767705 w 4631754"/>
                <a:gd name="connsiteY7" fmla="*/ 432048 h 432048"/>
                <a:gd name="connsiteX8" fmla="*/ 0 w 4631754"/>
                <a:gd name="connsiteY8" fmla="*/ 432048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1754" h="432048">
                  <a:moveTo>
                    <a:pt x="0" y="0"/>
                  </a:moveTo>
                  <a:lnTo>
                    <a:pt x="767705" y="0"/>
                  </a:lnTo>
                  <a:lnTo>
                    <a:pt x="3657047" y="0"/>
                  </a:lnTo>
                  <a:lnTo>
                    <a:pt x="4424752" y="0"/>
                  </a:lnTo>
                  <a:cubicBezTo>
                    <a:pt x="4539076" y="0"/>
                    <a:pt x="4631754" y="96717"/>
                    <a:pt x="4631754" y="216024"/>
                  </a:cubicBezTo>
                  <a:cubicBezTo>
                    <a:pt x="4631754" y="335331"/>
                    <a:pt x="4539076" y="432048"/>
                    <a:pt x="4424752" y="432048"/>
                  </a:cubicBezTo>
                  <a:lnTo>
                    <a:pt x="3657047" y="432048"/>
                  </a:lnTo>
                  <a:lnTo>
                    <a:pt x="767705" y="432048"/>
                  </a:lnTo>
                  <a:lnTo>
                    <a:pt x="0" y="43204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grpSp>
          <p:nvGrpSpPr>
            <p:cNvPr id="11" name="그룹 10"/>
            <p:cNvGrpSpPr/>
            <p:nvPr/>
          </p:nvGrpSpPr>
          <p:grpSpPr>
            <a:xfrm>
              <a:off x="421537" y="1988840"/>
              <a:ext cx="8182910" cy="432048"/>
              <a:chOff x="161919" y="692696"/>
              <a:chExt cx="6340406" cy="432048"/>
            </a:xfrm>
          </p:grpSpPr>
          <p:sp>
            <p:nvSpPr>
              <p:cNvPr id="13" name="자유형 12"/>
              <p:cNvSpPr/>
              <p:nvPr/>
            </p:nvSpPr>
            <p:spPr>
              <a:xfrm>
                <a:off x="1300098" y="692696"/>
                <a:ext cx="5202226" cy="432048"/>
              </a:xfrm>
              <a:custGeom>
                <a:avLst/>
                <a:gdLst>
                  <a:gd name="connsiteX0" fmla="*/ 0 w 4631754"/>
                  <a:gd name="connsiteY0" fmla="*/ 0 h 432048"/>
                  <a:gd name="connsiteX1" fmla="*/ 767705 w 4631754"/>
                  <a:gd name="connsiteY1" fmla="*/ 0 h 432048"/>
                  <a:gd name="connsiteX2" fmla="*/ 3657047 w 4631754"/>
                  <a:gd name="connsiteY2" fmla="*/ 0 h 432048"/>
                  <a:gd name="connsiteX3" fmla="*/ 4424752 w 4631754"/>
                  <a:gd name="connsiteY3" fmla="*/ 0 h 432048"/>
                  <a:gd name="connsiteX4" fmla="*/ 4631754 w 4631754"/>
                  <a:gd name="connsiteY4" fmla="*/ 216024 h 432048"/>
                  <a:gd name="connsiteX5" fmla="*/ 4424752 w 4631754"/>
                  <a:gd name="connsiteY5" fmla="*/ 432048 h 432048"/>
                  <a:gd name="connsiteX6" fmla="*/ 3657047 w 4631754"/>
                  <a:gd name="connsiteY6" fmla="*/ 432048 h 432048"/>
                  <a:gd name="connsiteX7" fmla="*/ 767705 w 4631754"/>
                  <a:gd name="connsiteY7" fmla="*/ 432048 h 432048"/>
                  <a:gd name="connsiteX8" fmla="*/ 0 w 4631754"/>
                  <a:gd name="connsiteY8" fmla="*/ 432048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31754" h="432048">
                    <a:moveTo>
                      <a:pt x="0" y="0"/>
                    </a:moveTo>
                    <a:lnTo>
                      <a:pt x="767705" y="0"/>
                    </a:lnTo>
                    <a:lnTo>
                      <a:pt x="3657047" y="0"/>
                    </a:lnTo>
                    <a:lnTo>
                      <a:pt x="4424752" y="0"/>
                    </a:lnTo>
                    <a:cubicBezTo>
                      <a:pt x="4539076" y="0"/>
                      <a:pt x="4631754" y="96717"/>
                      <a:pt x="4631754" y="216024"/>
                    </a:cubicBezTo>
                    <a:cubicBezTo>
                      <a:pt x="4631754" y="335331"/>
                      <a:pt x="4539076" y="432048"/>
                      <a:pt x="4424752" y="432048"/>
                    </a:cubicBezTo>
                    <a:lnTo>
                      <a:pt x="3657047" y="432048"/>
                    </a:lnTo>
                    <a:lnTo>
                      <a:pt x="767705" y="432048"/>
                    </a:lnTo>
                    <a:lnTo>
                      <a:pt x="0" y="43204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모서리가 둥근 직사각형 13"/>
              <p:cNvSpPr/>
              <p:nvPr/>
            </p:nvSpPr>
            <p:spPr>
              <a:xfrm>
                <a:off x="161919" y="692697"/>
                <a:ext cx="6340406" cy="27428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51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직사각형 14"/>
              <p:cNvSpPr/>
              <p:nvPr/>
            </p:nvSpPr>
            <p:spPr>
              <a:xfrm>
                <a:off x="1351421" y="719869"/>
                <a:ext cx="5013440" cy="37354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altLang="ko-KR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cs typeface="Times New Roman" pitchFamily="18" charset="0"/>
                  </a:rPr>
                  <a:t>2013.10 ~ 2016.9 (3 years)</a:t>
                </a:r>
                <a:endParaRPr lang="ko-KR" altLang="en-US" b="1" dirty="0">
                  <a:solidFill>
                    <a:srgbClr val="174C8D"/>
                  </a:solidFill>
                  <a:latin typeface="+mj-ea"/>
                  <a:cs typeface="Times New Roman" pitchFamily="18" charset="0"/>
                </a:endParaRPr>
              </a:p>
            </p:txBody>
          </p:sp>
        </p:grpSp>
        <p:sp>
          <p:nvSpPr>
            <p:cNvPr id="12" name="직사각형 11"/>
            <p:cNvSpPr/>
            <p:nvPr/>
          </p:nvSpPr>
          <p:spPr>
            <a:xfrm>
              <a:off x="539552" y="2013309"/>
              <a:ext cx="1296144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cs typeface="Times New Roman" pitchFamily="18" charset="0"/>
                </a:rPr>
                <a:t>Period</a:t>
              </a:r>
              <a:endParaRPr lang="ko-KR" altLang="en-US" b="1" dirty="0">
                <a:solidFill>
                  <a:srgbClr val="174C8D"/>
                </a:solidFill>
                <a:latin typeface="+mj-ea"/>
                <a:cs typeface="Times New Roman" pitchFamily="18" charset="0"/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421541" y="2348880"/>
            <a:ext cx="8182914" cy="432048"/>
            <a:chOff x="421533" y="1988840"/>
            <a:chExt cx="8182914" cy="432048"/>
          </a:xfrm>
        </p:grpSpPr>
        <p:sp>
          <p:nvSpPr>
            <p:cNvPr id="17" name="자유형 16"/>
            <p:cNvSpPr/>
            <p:nvPr/>
          </p:nvSpPr>
          <p:spPr>
            <a:xfrm rot="10800000">
              <a:off x="421533" y="1988840"/>
              <a:ext cx="3070346" cy="432048"/>
            </a:xfrm>
            <a:custGeom>
              <a:avLst/>
              <a:gdLst>
                <a:gd name="connsiteX0" fmla="*/ 0 w 4631754"/>
                <a:gd name="connsiteY0" fmla="*/ 0 h 432048"/>
                <a:gd name="connsiteX1" fmla="*/ 767705 w 4631754"/>
                <a:gd name="connsiteY1" fmla="*/ 0 h 432048"/>
                <a:gd name="connsiteX2" fmla="*/ 3657047 w 4631754"/>
                <a:gd name="connsiteY2" fmla="*/ 0 h 432048"/>
                <a:gd name="connsiteX3" fmla="*/ 4424752 w 4631754"/>
                <a:gd name="connsiteY3" fmla="*/ 0 h 432048"/>
                <a:gd name="connsiteX4" fmla="*/ 4631754 w 4631754"/>
                <a:gd name="connsiteY4" fmla="*/ 216024 h 432048"/>
                <a:gd name="connsiteX5" fmla="*/ 4424752 w 4631754"/>
                <a:gd name="connsiteY5" fmla="*/ 432048 h 432048"/>
                <a:gd name="connsiteX6" fmla="*/ 3657047 w 4631754"/>
                <a:gd name="connsiteY6" fmla="*/ 432048 h 432048"/>
                <a:gd name="connsiteX7" fmla="*/ 767705 w 4631754"/>
                <a:gd name="connsiteY7" fmla="*/ 432048 h 432048"/>
                <a:gd name="connsiteX8" fmla="*/ 0 w 4631754"/>
                <a:gd name="connsiteY8" fmla="*/ 432048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1754" h="432048">
                  <a:moveTo>
                    <a:pt x="0" y="0"/>
                  </a:moveTo>
                  <a:lnTo>
                    <a:pt x="767705" y="0"/>
                  </a:lnTo>
                  <a:lnTo>
                    <a:pt x="3657047" y="0"/>
                  </a:lnTo>
                  <a:lnTo>
                    <a:pt x="4424752" y="0"/>
                  </a:lnTo>
                  <a:cubicBezTo>
                    <a:pt x="4539076" y="0"/>
                    <a:pt x="4631754" y="96717"/>
                    <a:pt x="4631754" y="216024"/>
                  </a:cubicBezTo>
                  <a:cubicBezTo>
                    <a:pt x="4631754" y="335331"/>
                    <a:pt x="4539076" y="432048"/>
                    <a:pt x="4424752" y="432048"/>
                  </a:cubicBezTo>
                  <a:lnTo>
                    <a:pt x="3657047" y="432048"/>
                  </a:lnTo>
                  <a:lnTo>
                    <a:pt x="767705" y="432048"/>
                  </a:lnTo>
                  <a:lnTo>
                    <a:pt x="0" y="43204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grpSp>
          <p:nvGrpSpPr>
            <p:cNvPr id="18" name="그룹 17"/>
            <p:cNvGrpSpPr/>
            <p:nvPr/>
          </p:nvGrpSpPr>
          <p:grpSpPr>
            <a:xfrm>
              <a:off x="421537" y="1988840"/>
              <a:ext cx="8182910" cy="432048"/>
              <a:chOff x="161919" y="692696"/>
              <a:chExt cx="6340406" cy="432048"/>
            </a:xfrm>
          </p:grpSpPr>
          <p:sp>
            <p:nvSpPr>
              <p:cNvPr id="20" name="자유형 19"/>
              <p:cNvSpPr/>
              <p:nvPr/>
            </p:nvSpPr>
            <p:spPr>
              <a:xfrm>
                <a:off x="1300098" y="692696"/>
                <a:ext cx="5202226" cy="432048"/>
              </a:xfrm>
              <a:custGeom>
                <a:avLst/>
                <a:gdLst>
                  <a:gd name="connsiteX0" fmla="*/ 0 w 4631754"/>
                  <a:gd name="connsiteY0" fmla="*/ 0 h 432048"/>
                  <a:gd name="connsiteX1" fmla="*/ 767705 w 4631754"/>
                  <a:gd name="connsiteY1" fmla="*/ 0 h 432048"/>
                  <a:gd name="connsiteX2" fmla="*/ 3657047 w 4631754"/>
                  <a:gd name="connsiteY2" fmla="*/ 0 h 432048"/>
                  <a:gd name="connsiteX3" fmla="*/ 4424752 w 4631754"/>
                  <a:gd name="connsiteY3" fmla="*/ 0 h 432048"/>
                  <a:gd name="connsiteX4" fmla="*/ 4631754 w 4631754"/>
                  <a:gd name="connsiteY4" fmla="*/ 216024 h 432048"/>
                  <a:gd name="connsiteX5" fmla="*/ 4424752 w 4631754"/>
                  <a:gd name="connsiteY5" fmla="*/ 432048 h 432048"/>
                  <a:gd name="connsiteX6" fmla="*/ 3657047 w 4631754"/>
                  <a:gd name="connsiteY6" fmla="*/ 432048 h 432048"/>
                  <a:gd name="connsiteX7" fmla="*/ 767705 w 4631754"/>
                  <a:gd name="connsiteY7" fmla="*/ 432048 h 432048"/>
                  <a:gd name="connsiteX8" fmla="*/ 0 w 4631754"/>
                  <a:gd name="connsiteY8" fmla="*/ 432048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31754" h="432048">
                    <a:moveTo>
                      <a:pt x="0" y="0"/>
                    </a:moveTo>
                    <a:lnTo>
                      <a:pt x="767705" y="0"/>
                    </a:lnTo>
                    <a:lnTo>
                      <a:pt x="3657047" y="0"/>
                    </a:lnTo>
                    <a:lnTo>
                      <a:pt x="4424752" y="0"/>
                    </a:lnTo>
                    <a:cubicBezTo>
                      <a:pt x="4539076" y="0"/>
                      <a:pt x="4631754" y="96717"/>
                      <a:pt x="4631754" y="216024"/>
                    </a:cubicBezTo>
                    <a:cubicBezTo>
                      <a:pt x="4631754" y="335331"/>
                      <a:pt x="4539076" y="432048"/>
                      <a:pt x="4424752" y="432048"/>
                    </a:cubicBezTo>
                    <a:lnTo>
                      <a:pt x="3657047" y="432048"/>
                    </a:lnTo>
                    <a:lnTo>
                      <a:pt x="767705" y="432048"/>
                    </a:lnTo>
                    <a:lnTo>
                      <a:pt x="0" y="43204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모서리가 둥근 직사각형 20"/>
              <p:cNvSpPr/>
              <p:nvPr/>
            </p:nvSpPr>
            <p:spPr>
              <a:xfrm>
                <a:off x="161919" y="692697"/>
                <a:ext cx="6340406" cy="27428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51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직사각형 21"/>
              <p:cNvSpPr/>
              <p:nvPr/>
            </p:nvSpPr>
            <p:spPr>
              <a:xfrm>
                <a:off x="1351421" y="719869"/>
                <a:ext cx="5013440" cy="37354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altLang="ko-KR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cs typeface="Times New Roman" pitchFamily="18" charset="0"/>
                  </a:rPr>
                  <a:t>NSE &amp; KHNP</a:t>
                </a:r>
                <a:endParaRPr lang="ko-KR" altLang="en-US" b="1" dirty="0">
                  <a:solidFill>
                    <a:srgbClr val="174C8D"/>
                  </a:solidFill>
                  <a:latin typeface="+mj-ea"/>
                  <a:cs typeface="Times New Roman" pitchFamily="18" charset="0"/>
                </a:endParaRPr>
              </a:p>
            </p:txBody>
          </p:sp>
        </p:grpSp>
        <p:sp>
          <p:nvSpPr>
            <p:cNvPr id="19" name="직사각형 18"/>
            <p:cNvSpPr/>
            <p:nvPr/>
          </p:nvSpPr>
          <p:spPr>
            <a:xfrm>
              <a:off x="539552" y="2013309"/>
              <a:ext cx="1417154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cs typeface="Times New Roman" pitchFamily="18" charset="0"/>
                </a:rPr>
                <a:t>Organizations</a:t>
              </a:r>
              <a:endParaRPr lang="ko-KR" altLang="en-US" b="1" dirty="0">
                <a:solidFill>
                  <a:srgbClr val="174C8D"/>
                </a:solidFill>
                <a:latin typeface="+mj-ea"/>
                <a:cs typeface="Times New Roman" pitchFamily="18" charset="0"/>
              </a:endParaRPr>
            </a:p>
          </p:txBody>
        </p:sp>
      </p:grpSp>
      <p:sp>
        <p:nvSpPr>
          <p:cNvPr id="24" name="제목 6"/>
          <p:cNvSpPr txBox="1">
            <a:spLocks/>
          </p:cNvSpPr>
          <p:nvPr/>
        </p:nvSpPr>
        <p:spPr bwMode="auto">
          <a:xfrm>
            <a:off x="673100" y="58738"/>
            <a:ext cx="5699125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Times New Roman" pitchFamily="18" charset="0"/>
              </a:rPr>
              <a:t>Project Information</a:t>
            </a:r>
            <a:endParaRPr lang="ko-KR" altLang="en-US" sz="20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cs typeface="Times New Roman" pitchFamily="18" charset="0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421545" y="3068960"/>
            <a:ext cx="8182914" cy="432048"/>
            <a:chOff x="421533" y="1988840"/>
            <a:chExt cx="8182914" cy="432048"/>
          </a:xfrm>
        </p:grpSpPr>
        <p:sp>
          <p:nvSpPr>
            <p:cNvPr id="26" name="자유형 25"/>
            <p:cNvSpPr/>
            <p:nvPr/>
          </p:nvSpPr>
          <p:spPr>
            <a:xfrm rot="10800000">
              <a:off x="421533" y="1988840"/>
              <a:ext cx="3070346" cy="432048"/>
            </a:xfrm>
            <a:custGeom>
              <a:avLst/>
              <a:gdLst>
                <a:gd name="connsiteX0" fmla="*/ 0 w 4631754"/>
                <a:gd name="connsiteY0" fmla="*/ 0 h 432048"/>
                <a:gd name="connsiteX1" fmla="*/ 767705 w 4631754"/>
                <a:gd name="connsiteY1" fmla="*/ 0 h 432048"/>
                <a:gd name="connsiteX2" fmla="*/ 3657047 w 4631754"/>
                <a:gd name="connsiteY2" fmla="*/ 0 h 432048"/>
                <a:gd name="connsiteX3" fmla="*/ 4424752 w 4631754"/>
                <a:gd name="connsiteY3" fmla="*/ 0 h 432048"/>
                <a:gd name="connsiteX4" fmla="*/ 4631754 w 4631754"/>
                <a:gd name="connsiteY4" fmla="*/ 216024 h 432048"/>
                <a:gd name="connsiteX5" fmla="*/ 4424752 w 4631754"/>
                <a:gd name="connsiteY5" fmla="*/ 432048 h 432048"/>
                <a:gd name="connsiteX6" fmla="*/ 3657047 w 4631754"/>
                <a:gd name="connsiteY6" fmla="*/ 432048 h 432048"/>
                <a:gd name="connsiteX7" fmla="*/ 767705 w 4631754"/>
                <a:gd name="connsiteY7" fmla="*/ 432048 h 432048"/>
                <a:gd name="connsiteX8" fmla="*/ 0 w 4631754"/>
                <a:gd name="connsiteY8" fmla="*/ 432048 h 432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31754" h="432048">
                  <a:moveTo>
                    <a:pt x="0" y="0"/>
                  </a:moveTo>
                  <a:lnTo>
                    <a:pt x="767705" y="0"/>
                  </a:lnTo>
                  <a:lnTo>
                    <a:pt x="3657047" y="0"/>
                  </a:lnTo>
                  <a:lnTo>
                    <a:pt x="4424752" y="0"/>
                  </a:lnTo>
                  <a:cubicBezTo>
                    <a:pt x="4539076" y="0"/>
                    <a:pt x="4631754" y="96717"/>
                    <a:pt x="4631754" y="216024"/>
                  </a:cubicBezTo>
                  <a:cubicBezTo>
                    <a:pt x="4631754" y="335331"/>
                    <a:pt x="4539076" y="432048"/>
                    <a:pt x="4424752" y="432048"/>
                  </a:cubicBezTo>
                  <a:lnTo>
                    <a:pt x="3657047" y="432048"/>
                  </a:lnTo>
                  <a:lnTo>
                    <a:pt x="767705" y="432048"/>
                  </a:lnTo>
                  <a:lnTo>
                    <a:pt x="0" y="432048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grpSp>
          <p:nvGrpSpPr>
            <p:cNvPr id="27" name="그룹 26"/>
            <p:cNvGrpSpPr/>
            <p:nvPr/>
          </p:nvGrpSpPr>
          <p:grpSpPr>
            <a:xfrm>
              <a:off x="421537" y="1988840"/>
              <a:ext cx="8182910" cy="432048"/>
              <a:chOff x="161919" y="692696"/>
              <a:chExt cx="6340406" cy="432048"/>
            </a:xfrm>
          </p:grpSpPr>
          <p:sp>
            <p:nvSpPr>
              <p:cNvPr id="29" name="자유형 28"/>
              <p:cNvSpPr/>
              <p:nvPr/>
            </p:nvSpPr>
            <p:spPr>
              <a:xfrm>
                <a:off x="1300098" y="692696"/>
                <a:ext cx="5202226" cy="432048"/>
              </a:xfrm>
              <a:custGeom>
                <a:avLst/>
                <a:gdLst>
                  <a:gd name="connsiteX0" fmla="*/ 0 w 4631754"/>
                  <a:gd name="connsiteY0" fmla="*/ 0 h 432048"/>
                  <a:gd name="connsiteX1" fmla="*/ 767705 w 4631754"/>
                  <a:gd name="connsiteY1" fmla="*/ 0 h 432048"/>
                  <a:gd name="connsiteX2" fmla="*/ 3657047 w 4631754"/>
                  <a:gd name="connsiteY2" fmla="*/ 0 h 432048"/>
                  <a:gd name="connsiteX3" fmla="*/ 4424752 w 4631754"/>
                  <a:gd name="connsiteY3" fmla="*/ 0 h 432048"/>
                  <a:gd name="connsiteX4" fmla="*/ 4631754 w 4631754"/>
                  <a:gd name="connsiteY4" fmla="*/ 216024 h 432048"/>
                  <a:gd name="connsiteX5" fmla="*/ 4424752 w 4631754"/>
                  <a:gd name="connsiteY5" fmla="*/ 432048 h 432048"/>
                  <a:gd name="connsiteX6" fmla="*/ 3657047 w 4631754"/>
                  <a:gd name="connsiteY6" fmla="*/ 432048 h 432048"/>
                  <a:gd name="connsiteX7" fmla="*/ 767705 w 4631754"/>
                  <a:gd name="connsiteY7" fmla="*/ 432048 h 432048"/>
                  <a:gd name="connsiteX8" fmla="*/ 0 w 4631754"/>
                  <a:gd name="connsiteY8" fmla="*/ 432048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631754" h="432048">
                    <a:moveTo>
                      <a:pt x="0" y="0"/>
                    </a:moveTo>
                    <a:lnTo>
                      <a:pt x="767705" y="0"/>
                    </a:lnTo>
                    <a:lnTo>
                      <a:pt x="3657047" y="0"/>
                    </a:lnTo>
                    <a:lnTo>
                      <a:pt x="4424752" y="0"/>
                    </a:lnTo>
                    <a:cubicBezTo>
                      <a:pt x="4539076" y="0"/>
                      <a:pt x="4631754" y="96717"/>
                      <a:pt x="4631754" y="216024"/>
                    </a:cubicBezTo>
                    <a:cubicBezTo>
                      <a:pt x="4631754" y="335331"/>
                      <a:pt x="4539076" y="432048"/>
                      <a:pt x="4424752" y="432048"/>
                    </a:cubicBezTo>
                    <a:lnTo>
                      <a:pt x="3657047" y="432048"/>
                    </a:lnTo>
                    <a:lnTo>
                      <a:pt x="767705" y="432048"/>
                    </a:lnTo>
                    <a:lnTo>
                      <a:pt x="0" y="43204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모서리가 둥근 직사각형 29"/>
              <p:cNvSpPr/>
              <p:nvPr/>
            </p:nvSpPr>
            <p:spPr>
              <a:xfrm>
                <a:off x="161919" y="692697"/>
                <a:ext cx="6340406" cy="274282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bg1">
                      <a:alpha val="51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1351421" y="719869"/>
                <a:ext cx="5013440" cy="37354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altLang="ko-KR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j-ea"/>
                    <a:cs typeface="Times New Roman" pitchFamily="18" charset="0"/>
                  </a:rPr>
                  <a:t>KETEP (Korea Institute of Energy Technology Evaluation and Planning) </a:t>
                </a:r>
                <a:endParaRPr lang="ko-KR" altLang="en-US" b="1" dirty="0">
                  <a:solidFill>
                    <a:srgbClr val="174C8D"/>
                  </a:solidFill>
                  <a:latin typeface="+mj-ea"/>
                  <a:cs typeface="Times New Roman" pitchFamily="18" charset="0"/>
                </a:endParaRPr>
              </a:p>
            </p:txBody>
          </p:sp>
        </p:grpSp>
        <p:sp>
          <p:nvSpPr>
            <p:cNvPr id="28" name="직사각형 27"/>
            <p:cNvSpPr/>
            <p:nvPr/>
          </p:nvSpPr>
          <p:spPr>
            <a:xfrm>
              <a:off x="539552" y="2013309"/>
              <a:ext cx="1417154" cy="373541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altLang="ko-KR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cs typeface="Times New Roman" pitchFamily="18" charset="0"/>
                </a:rPr>
                <a:t>Funding</a:t>
              </a:r>
              <a:endParaRPr lang="ko-KR" altLang="en-US" b="1" dirty="0">
                <a:solidFill>
                  <a:srgbClr val="174C8D"/>
                </a:solidFill>
                <a:latin typeface="+mj-ea"/>
                <a:cs typeface="Times New Roman" pitchFamily="18" charset="0"/>
              </a:endParaRPr>
            </a:p>
          </p:txBody>
        </p:sp>
      </p:grpSp>
      <p:sp>
        <p:nvSpPr>
          <p:cNvPr id="32" name="자유형 31"/>
          <p:cNvSpPr/>
          <p:nvPr/>
        </p:nvSpPr>
        <p:spPr>
          <a:xfrm rot="10800000">
            <a:off x="421549" y="3694120"/>
            <a:ext cx="1468919" cy="432048"/>
          </a:xfrm>
          <a:custGeom>
            <a:avLst/>
            <a:gdLst>
              <a:gd name="connsiteX0" fmla="*/ 0 w 4631754"/>
              <a:gd name="connsiteY0" fmla="*/ 0 h 432048"/>
              <a:gd name="connsiteX1" fmla="*/ 767705 w 4631754"/>
              <a:gd name="connsiteY1" fmla="*/ 0 h 432048"/>
              <a:gd name="connsiteX2" fmla="*/ 3657047 w 4631754"/>
              <a:gd name="connsiteY2" fmla="*/ 0 h 432048"/>
              <a:gd name="connsiteX3" fmla="*/ 4424752 w 4631754"/>
              <a:gd name="connsiteY3" fmla="*/ 0 h 432048"/>
              <a:gd name="connsiteX4" fmla="*/ 4631754 w 4631754"/>
              <a:gd name="connsiteY4" fmla="*/ 216024 h 432048"/>
              <a:gd name="connsiteX5" fmla="*/ 4424752 w 4631754"/>
              <a:gd name="connsiteY5" fmla="*/ 432048 h 432048"/>
              <a:gd name="connsiteX6" fmla="*/ 3657047 w 4631754"/>
              <a:gd name="connsiteY6" fmla="*/ 432048 h 432048"/>
              <a:gd name="connsiteX7" fmla="*/ 767705 w 4631754"/>
              <a:gd name="connsiteY7" fmla="*/ 432048 h 432048"/>
              <a:gd name="connsiteX8" fmla="*/ 0 w 4631754"/>
              <a:gd name="connsiteY8" fmla="*/ 432048 h 432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31754" h="432048">
                <a:moveTo>
                  <a:pt x="0" y="0"/>
                </a:moveTo>
                <a:lnTo>
                  <a:pt x="767705" y="0"/>
                </a:lnTo>
                <a:lnTo>
                  <a:pt x="3657047" y="0"/>
                </a:lnTo>
                <a:lnTo>
                  <a:pt x="4424752" y="0"/>
                </a:lnTo>
                <a:cubicBezTo>
                  <a:pt x="4539076" y="0"/>
                  <a:pt x="4631754" y="96717"/>
                  <a:pt x="4631754" y="216024"/>
                </a:cubicBezTo>
                <a:cubicBezTo>
                  <a:pt x="4631754" y="335331"/>
                  <a:pt x="4539076" y="432048"/>
                  <a:pt x="4424752" y="432048"/>
                </a:cubicBezTo>
                <a:lnTo>
                  <a:pt x="3657047" y="432048"/>
                </a:lnTo>
                <a:lnTo>
                  <a:pt x="767705" y="432048"/>
                </a:lnTo>
                <a:lnTo>
                  <a:pt x="0" y="432048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421553" y="3694121"/>
            <a:ext cx="8182910" cy="274282"/>
          </a:xfrm>
          <a:prstGeom prst="roundRect">
            <a:avLst>
              <a:gd name="adj" fmla="val 33211"/>
            </a:avLst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51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사각형 33"/>
          <p:cNvSpPr/>
          <p:nvPr/>
        </p:nvSpPr>
        <p:spPr>
          <a:xfrm>
            <a:off x="539568" y="3718589"/>
            <a:ext cx="1417154" cy="373541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altLang="ko-K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Times New Roman" pitchFamily="18" charset="0"/>
              </a:rPr>
              <a:t>Project Plan</a:t>
            </a:r>
            <a:endParaRPr lang="ko-KR" altLang="en-US" b="1" dirty="0">
              <a:solidFill>
                <a:srgbClr val="174C8D"/>
              </a:solidFill>
              <a:latin typeface="+mj-ea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51720" y="423691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2013</a:t>
            </a:r>
            <a:endParaRPr lang="ko-KR" alt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227851" y="423691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2014</a:t>
            </a:r>
            <a:endParaRPr lang="ko-KR" alt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4403982" y="423691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2015</a:t>
            </a:r>
            <a:endParaRPr lang="ko-KR" alt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580112" y="423691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2016</a:t>
            </a:r>
            <a:endParaRPr lang="ko-KR" altLang="en-US" sz="1400" dirty="0"/>
          </a:p>
        </p:txBody>
      </p:sp>
      <p:cxnSp>
        <p:nvCxnSpPr>
          <p:cNvPr id="41" name="직선 연결선 40"/>
          <p:cNvCxnSpPr/>
          <p:nvPr/>
        </p:nvCxnSpPr>
        <p:spPr>
          <a:xfrm>
            <a:off x="2882885" y="4236910"/>
            <a:ext cx="0" cy="2216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>
            <a:off x="4175956" y="4236910"/>
            <a:ext cx="0" cy="2216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연결선 42"/>
          <p:cNvCxnSpPr/>
          <p:nvPr/>
        </p:nvCxnSpPr>
        <p:spPr>
          <a:xfrm>
            <a:off x="5364088" y="4236910"/>
            <a:ext cx="0" cy="2216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그룹 44"/>
          <p:cNvGrpSpPr/>
          <p:nvPr/>
        </p:nvGrpSpPr>
        <p:grpSpPr>
          <a:xfrm>
            <a:off x="2483768" y="4544687"/>
            <a:ext cx="864096" cy="360040"/>
            <a:chOff x="2483768" y="4544687"/>
            <a:chExt cx="864096" cy="360040"/>
          </a:xfrm>
        </p:grpSpPr>
        <p:sp>
          <p:nvSpPr>
            <p:cNvPr id="38" name="오른쪽 화살표 37"/>
            <p:cNvSpPr/>
            <p:nvPr/>
          </p:nvSpPr>
          <p:spPr>
            <a:xfrm>
              <a:off x="2483768" y="4544687"/>
              <a:ext cx="864096" cy="36004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512827" y="4601596"/>
              <a:ext cx="763029" cy="24622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altLang="ko-KR" sz="1000" dirty="0" smtClean="0"/>
                <a:t>Req. Analysis</a:t>
              </a:r>
              <a:endParaRPr lang="ko-KR" altLang="en-US" sz="1000" dirty="0"/>
            </a:p>
          </p:txBody>
        </p:sp>
      </p:grpSp>
      <p:grpSp>
        <p:nvGrpSpPr>
          <p:cNvPr id="46" name="그룹 45"/>
          <p:cNvGrpSpPr/>
          <p:nvPr/>
        </p:nvGrpSpPr>
        <p:grpSpPr>
          <a:xfrm>
            <a:off x="2882885" y="4877105"/>
            <a:ext cx="897027" cy="360040"/>
            <a:chOff x="2483768" y="4544687"/>
            <a:chExt cx="864096" cy="360040"/>
          </a:xfrm>
        </p:grpSpPr>
        <p:sp>
          <p:nvSpPr>
            <p:cNvPr id="47" name="오른쪽 화살표 46"/>
            <p:cNvSpPr/>
            <p:nvPr/>
          </p:nvSpPr>
          <p:spPr>
            <a:xfrm>
              <a:off x="2483768" y="4544687"/>
              <a:ext cx="864096" cy="36004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653704" y="4601596"/>
              <a:ext cx="531843" cy="24622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altLang="ko-KR" sz="1000" dirty="0" smtClean="0"/>
                <a:t>Prototype</a:t>
              </a:r>
              <a:endParaRPr lang="ko-KR" altLang="en-US" sz="1000" dirty="0"/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2882885" y="5229200"/>
            <a:ext cx="897027" cy="360040"/>
            <a:chOff x="2483768" y="4544687"/>
            <a:chExt cx="864096" cy="360040"/>
          </a:xfrm>
        </p:grpSpPr>
        <p:sp>
          <p:nvSpPr>
            <p:cNvPr id="50" name="오른쪽 화살표 49"/>
            <p:cNvSpPr/>
            <p:nvPr/>
          </p:nvSpPr>
          <p:spPr>
            <a:xfrm>
              <a:off x="2483768" y="4544687"/>
              <a:ext cx="864096" cy="360040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601119" y="4601596"/>
              <a:ext cx="602729" cy="24622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altLang="ko-KR" sz="1000" dirty="0" smtClean="0"/>
                <a:t>Req. Spec.</a:t>
              </a:r>
              <a:endParaRPr lang="ko-KR" altLang="en-US" sz="1000" dirty="0"/>
            </a:p>
          </p:txBody>
        </p:sp>
      </p:grpSp>
      <p:grpSp>
        <p:nvGrpSpPr>
          <p:cNvPr id="52" name="그룹 51"/>
          <p:cNvGrpSpPr/>
          <p:nvPr/>
        </p:nvGrpSpPr>
        <p:grpSpPr>
          <a:xfrm>
            <a:off x="3810062" y="5532330"/>
            <a:ext cx="1265994" cy="360040"/>
            <a:chOff x="2483768" y="4544687"/>
            <a:chExt cx="864096" cy="360040"/>
          </a:xfrm>
        </p:grpSpPr>
        <p:sp>
          <p:nvSpPr>
            <p:cNvPr id="53" name="오른쪽 화살표 52"/>
            <p:cNvSpPr/>
            <p:nvPr/>
          </p:nvSpPr>
          <p:spPr>
            <a:xfrm>
              <a:off x="2483768" y="4544687"/>
              <a:ext cx="864096" cy="360040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653704" y="4601596"/>
              <a:ext cx="538306" cy="24622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altLang="ko-KR" sz="1000" dirty="0" smtClean="0"/>
                <a:t>Platform Dev.</a:t>
              </a:r>
              <a:endParaRPr lang="ko-KR" altLang="en-US" sz="1000" dirty="0"/>
            </a:p>
          </p:txBody>
        </p:sp>
      </p:grpSp>
      <p:grpSp>
        <p:nvGrpSpPr>
          <p:cNvPr id="55" name="그룹 54"/>
          <p:cNvGrpSpPr/>
          <p:nvPr/>
        </p:nvGrpSpPr>
        <p:grpSpPr>
          <a:xfrm>
            <a:off x="5023592" y="5805264"/>
            <a:ext cx="772546" cy="360040"/>
            <a:chOff x="2483768" y="4544687"/>
            <a:chExt cx="527296" cy="360040"/>
          </a:xfrm>
        </p:grpSpPr>
        <p:sp>
          <p:nvSpPr>
            <p:cNvPr id="56" name="오른쪽 화살표 55"/>
            <p:cNvSpPr/>
            <p:nvPr/>
          </p:nvSpPr>
          <p:spPr>
            <a:xfrm>
              <a:off x="2483768" y="4544687"/>
              <a:ext cx="527296" cy="36004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653704" y="4601596"/>
              <a:ext cx="163024" cy="24622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altLang="ko-KR" sz="1000" dirty="0" smtClean="0"/>
                <a:t>Test</a:t>
              </a:r>
              <a:endParaRPr lang="ko-KR" altLang="en-US" sz="1000" dirty="0"/>
            </a:p>
          </p:txBody>
        </p:sp>
      </p:grpSp>
      <p:grpSp>
        <p:nvGrpSpPr>
          <p:cNvPr id="58" name="그룹 57"/>
          <p:cNvGrpSpPr/>
          <p:nvPr/>
        </p:nvGrpSpPr>
        <p:grpSpPr>
          <a:xfrm>
            <a:off x="5454549" y="6108394"/>
            <a:ext cx="772546" cy="360040"/>
            <a:chOff x="2483768" y="4544687"/>
            <a:chExt cx="527296" cy="360040"/>
          </a:xfrm>
        </p:grpSpPr>
        <p:sp>
          <p:nvSpPr>
            <p:cNvPr id="59" name="오른쪽 화살표 58"/>
            <p:cNvSpPr/>
            <p:nvPr/>
          </p:nvSpPr>
          <p:spPr>
            <a:xfrm>
              <a:off x="2483768" y="4544687"/>
              <a:ext cx="527296" cy="360040"/>
            </a:xfrm>
            <a:prstGeom prst="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53704" y="4601596"/>
              <a:ext cx="167401" cy="246221"/>
            </a:xfrm>
            <a:prstGeom prst="rect">
              <a:avLst/>
            </a:prstGeom>
            <a:noFill/>
          </p:spPr>
          <p:txBody>
            <a:bodyPr wrap="none" lIns="0" rIns="0" rtlCol="0">
              <a:spAutoFit/>
            </a:bodyPr>
            <a:lstStyle/>
            <a:p>
              <a:r>
                <a:rPr lang="en-US" altLang="ko-KR" sz="1000" dirty="0" smtClean="0"/>
                <a:t>Trial</a:t>
              </a:r>
              <a:endParaRPr lang="ko-KR" altLang="en-US" sz="1000" dirty="0"/>
            </a:p>
          </p:txBody>
        </p:sp>
      </p:grpSp>
      <p:cxnSp>
        <p:nvCxnSpPr>
          <p:cNvPr id="61" name="직선 연결선 60"/>
          <p:cNvCxnSpPr/>
          <p:nvPr/>
        </p:nvCxnSpPr>
        <p:spPr>
          <a:xfrm flipH="1">
            <a:off x="3491879" y="4544687"/>
            <a:ext cx="12" cy="1923747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848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6"/>
          <p:cNvSpPr txBox="1">
            <a:spLocks/>
          </p:cNvSpPr>
          <p:nvPr/>
        </p:nvSpPr>
        <p:spPr bwMode="auto">
          <a:xfrm>
            <a:off x="673100" y="58738"/>
            <a:ext cx="5699125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cs typeface="Times New Roman" pitchFamily="18" charset="0"/>
              </a:rPr>
              <a:t>New-Built and Operating NPP</a:t>
            </a:r>
            <a:endParaRPr lang="ko-KR" altLang="en-US" sz="2000" spc="-15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cs typeface="Times New Roman" pitchFamily="18" charset="0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6153330"/>
              </p:ext>
            </p:extLst>
          </p:nvPr>
        </p:nvGraphicFramePr>
        <p:xfrm>
          <a:off x="539552" y="764704"/>
          <a:ext cx="8135938" cy="54006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097"/>
                <a:gridCol w="3485500"/>
                <a:gridCol w="3411341"/>
              </a:tblGrid>
              <a:tr h="31863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Item</a:t>
                      </a:r>
                      <a:endParaRPr lang="ko-KR" altLang="en-US" sz="1100" dirty="0"/>
                    </a:p>
                  </a:txBody>
                  <a:tcPr marL="91429" marR="91429" marT="45727" marB="45727"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1100" dirty="0" smtClean="0"/>
                        <a:t>New-Built</a:t>
                      </a:r>
                      <a:endParaRPr lang="ko-KR" altLang="en-US" sz="1100" dirty="0"/>
                    </a:p>
                  </a:txBody>
                  <a:tcPr marL="91429" marR="91429" marT="45727" marB="45727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/>
                        <a:t>Operating</a:t>
                      </a:r>
                      <a:endParaRPr lang="ko-KR" altLang="en-US" sz="1100" dirty="0"/>
                    </a:p>
                  </a:txBody>
                  <a:tcPr marL="91429" marR="91429" marT="45727" marB="45727" anchor="ctr"/>
                </a:tc>
              </a:tr>
              <a:tr h="3146221">
                <a:tc>
                  <a:txBody>
                    <a:bodyPr/>
                    <a:lstStyle/>
                    <a:p>
                      <a:pPr algn="ctr" latinLnBrk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CM Model</a:t>
                      </a:r>
                      <a:endParaRPr lang="ko-KR" sz="11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altLang="ko-KR" sz="1100" kern="100" dirty="0" smtClean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altLang="ko-KR" sz="1100" kern="100" dirty="0" smtClean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altLang="ko-KR" sz="1100" kern="100" dirty="0" smtClean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altLang="ko-KR" sz="1100" kern="100" dirty="0" smtClean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altLang="ko-KR" sz="1100" kern="100" dirty="0" smtClean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altLang="ko-KR" sz="1100" kern="100" dirty="0" smtClean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en-US" altLang="ko-KR" sz="1100" kern="100" dirty="0" smtClean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marL="171450" indent="-171450" algn="l" latinLnBrk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endParaRPr lang="ko-KR" sz="11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lnSpc>
                          <a:spcPct val="15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sz="11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72" marR="68572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935819">
                <a:tc>
                  <a:txBody>
                    <a:bodyPr/>
                    <a:lstStyle/>
                    <a:p>
                      <a:pPr algn="ctr" latinLnBrk="1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Main Differences</a:t>
                      </a:r>
                      <a:endParaRPr lang="ko-KR" sz="11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US" altLang="ko-KR" sz="1100" kern="100" dirty="0" smtClean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kern="10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Virtual</a:t>
                      </a:r>
                      <a:r>
                        <a:rPr lang="en-US" altLang="ko-KR" sz="1100" kern="100" baseline="0" dirty="0" smtClean="0">
                          <a:effectLst/>
                          <a:latin typeface="맑은 고딕"/>
                          <a:ea typeface="맑은 고딕"/>
                          <a:cs typeface="Times New Roman"/>
                        </a:rPr>
                        <a:t> Plant: Modeling </a:t>
                      </a: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2-D and 3-D (dimensional), up to 4-D (time), 5-D (cost), and 6-D (material)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 CM principles and practices are established and functional with Virtual Plant.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Data-Centric CM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Standards and Cooperation should be established among participated EPCs. 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Data-Centric should be used at operation time.</a:t>
                      </a:r>
                      <a:endParaRPr lang="ko-KR" sz="11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CM starts with confirming CM Equilibrium after information turnover.</a:t>
                      </a: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Main purpose is the change management to maintain CM Equilibrium of changing equipment.</a:t>
                      </a: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Document-Centric CM</a:t>
                      </a:r>
                      <a:r>
                        <a:rPr lang="ko-KR" altLang="en-US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(including Electric files)</a:t>
                      </a: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Considering ready-made processes for equipment/material/quality management.</a:t>
                      </a:r>
                    </a:p>
                    <a:p>
                      <a:pPr marL="171450" marR="0" indent="-1714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Make old drawings intelligent in order to trace requirements and component in the drawings.</a:t>
                      </a:r>
                      <a:endParaRPr lang="ko-KR" sz="1100" kern="100" dirty="0">
                        <a:effectLst/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</a:tbl>
          </a:graphicData>
        </a:graphic>
      </p:graphicFrame>
      <p:grpSp>
        <p:nvGrpSpPr>
          <p:cNvPr id="21525" name="그룹 3"/>
          <p:cNvGrpSpPr>
            <a:grpSpLocks/>
          </p:cNvGrpSpPr>
          <p:nvPr/>
        </p:nvGrpSpPr>
        <p:grpSpPr bwMode="auto">
          <a:xfrm>
            <a:off x="5508799" y="1621954"/>
            <a:ext cx="2908300" cy="2087562"/>
            <a:chOff x="4659192" y="4184474"/>
            <a:chExt cx="1610428" cy="1180993"/>
          </a:xfrm>
        </p:grpSpPr>
        <p:sp>
          <p:nvSpPr>
            <p:cNvPr id="5" name="타원 4"/>
            <p:cNvSpPr/>
            <p:nvPr/>
          </p:nvSpPr>
          <p:spPr bwMode="auto">
            <a:xfrm>
              <a:off x="5198052" y="4184474"/>
              <a:ext cx="513368" cy="492155"/>
            </a:xfrm>
            <a:prstGeom prst="ellipse">
              <a:avLst/>
            </a:prstGeom>
            <a:solidFill>
              <a:srgbClr val="92D050"/>
            </a:solidFill>
            <a:ln w="952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Design</a:t>
              </a: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Requirement</a:t>
              </a: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endParaRPr lang="en-US" altLang="ko-KR" sz="800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What needs to be there</a:t>
              </a:r>
            </a:p>
          </p:txBody>
        </p:sp>
        <p:sp>
          <p:nvSpPr>
            <p:cNvPr id="6" name="양쪽 모서리가 둥근 사각형 5"/>
            <p:cNvSpPr/>
            <p:nvPr/>
          </p:nvSpPr>
          <p:spPr bwMode="auto">
            <a:xfrm>
              <a:off x="4659192" y="4912828"/>
              <a:ext cx="518642" cy="423900"/>
            </a:xfrm>
            <a:prstGeom prst="round2SameRect">
              <a:avLst>
                <a:gd name="adj1" fmla="val 49885"/>
                <a:gd name="adj2" fmla="val 0"/>
              </a:avLst>
            </a:prstGeom>
            <a:solidFill>
              <a:srgbClr val="FFFF00"/>
            </a:solidFill>
            <a:ln w="952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Physical</a:t>
              </a: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Configuration</a:t>
              </a: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endParaRPr lang="en-US" altLang="ko-KR" sz="800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What is actually there</a:t>
              </a:r>
            </a:p>
          </p:txBody>
        </p:sp>
        <p:grpSp>
          <p:nvGrpSpPr>
            <p:cNvPr id="21542" name="그룹 6"/>
            <p:cNvGrpSpPr>
              <a:grpSpLocks/>
            </p:cNvGrpSpPr>
            <p:nvPr/>
          </p:nvGrpSpPr>
          <p:grpSpPr bwMode="auto">
            <a:xfrm>
              <a:off x="5797490" y="4913146"/>
              <a:ext cx="472130" cy="452321"/>
              <a:chOff x="8095608" y="5686290"/>
              <a:chExt cx="472130" cy="452321"/>
            </a:xfrm>
          </p:grpSpPr>
          <p:sp>
            <p:nvSpPr>
              <p:cNvPr id="12" name="순서도: 문서 11"/>
              <p:cNvSpPr/>
              <p:nvPr/>
            </p:nvSpPr>
            <p:spPr bwMode="auto">
              <a:xfrm>
                <a:off x="8124695" y="5685971"/>
                <a:ext cx="443043" cy="389773"/>
              </a:xfrm>
              <a:prstGeom prst="flowChartDocumen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marL="0" lvl="1" algn="ctr" latinLnBrk="0">
                  <a:lnSpc>
                    <a:spcPct val="80000"/>
                  </a:lnSpc>
                  <a:spcBef>
                    <a:spcPts val="200"/>
                  </a:spcBef>
                  <a:defRPr/>
                </a:pPr>
                <a:endParaRPr lang="en-US" altLang="ko-KR" sz="800" b="1" i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3" name="순서도: 문서 12"/>
              <p:cNvSpPr/>
              <p:nvPr/>
            </p:nvSpPr>
            <p:spPr bwMode="auto">
              <a:xfrm>
                <a:off x="8095686" y="5711118"/>
                <a:ext cx="452713" cy="427493"/>
              </a:xfrm>
              <a:prstGeom prst="flowChartDocumen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accent1">
                    <a:lumMod val="75000"/>
                  </a:schemeClr>
                </a:solidFill>
              </a:ln>
              <a:effectLst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lIns="0" tIns="36000" rIns="0" bIns="0" anchor="ctr"/>
              <a:lstStyle/>
              <a:p>
                <a:pPr marL="0" lvl="1" algn="ctr" latinLnBrk="0">
                  <a:lnSpc>
                    <a:spcPct val="60000"/>
                  </a:lnSpc>
                  <a:spcBef>
                    <a:spcPts val="200"/>
                  </a:spcBef>
                  <a:defRPr/>
                </a:pPr>
                <a:r>
                  <a:rPr lang="en-US" altLang="ko-KR" sz="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Facility</a:t>
                </a:r>
              </a:p>
              <a:p>
                <a:pPr marL="0" lvl="1" algn="ctr" latinLnBrk="0">
                  <a:lnSpc>
                    <a:spcPct val="60000"/>
                  </a:lnSpc>
                  <a:spcBef>
                    <a:spcPts val="200"/>
                  </a:spcBef>
                  <a:defRPr/>
                </a:pPr>
                <a:r>
                  <a:rPr lang="en-US" altLang="ko-KR" sz="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Configuration</a:t>
                </a:r>
              </a:p>
              <a:p>
                <a:pPr marL="0" lvl="1" algn="ctr" latinLnBrk="0">
                  <a:lnSpc>
                    <a:spcPct val="60000"/>
                  </a:lnSpc>
                  <a:spcBef>
                    <a:spcPts val="200"/>
                  </a:spcBef>
                  <a:defRPr/>
                </a:pPr>
                <a:r>
                  <a:rPr lang="en-US" altLang="ko-KR" sz="8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Information</a:t>
                </a:r>
              </a:p>
              <a:p>
                <a:pPr marL="0" lvl="1" algn="ctr" latinLnBrk="0">
                  <a:lnSpc>
                    <a:spcPct val="60000"/>
                  </a:lnSpc>
                  <a:spcBef>
                    <a:spcPts val="200"/>
                  </a:spcBef>
                  <a:defRPr/>
                </a:pPr>
                <a:endParaRPr lang="en-US" altLang="ko-KR" sz="800" i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pPr marL="0" lvl="1" algn="ctr" latinLnBrk="0">
                  <a:lnSpc>
                    <a:spcPct val="60000"/>
                  </a:lnSpc>
                  <a:spcBef>
                    <a:spcPts val="200"/>
                  </a:spcBef>
                  <a:defRPr/>
                </a:pPr>
                <a:r>
                  <a:rPr lang="en-US" altLang="ko-KR" sz="8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What we say</a:t>
                </a:r>
              </a:p>
              <a:p>
                <a:pPr marL="0" lvl="1" algn="ctr" latinLnBrk="0">
                  <a:lnSpc>
                    <a:spcPct val="60000"/>
                  </a:lnSpc>
                  <a:spcBef>
                    <a:spcPts val="200"/>
                  </a:spcBef>
                  <a:defRPr/>
                </a:pPr>
                <a:r>
                  <a:rPr lang="en-US" altLang="ko-KR" sz="800" i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is there</a:t>
                </a:r>
              </a:p>
            </p:txBody>
          </p:sp>
        </p:grpSp>
        <p:sp>
          <p:nvSpPr>
            <p:cNvPr id="9" name="왼쪽/오른쪽 화살표 8"/>
            <p:cNvSpPr/>
            <p:nvPr/>
          </p:nvSpPr>
          <p:spPr>
            <a:xfrm>
              <a:off x="5192778" y="5097835"/>
              <a:ext cx="589846" cy="129326"/>
            </a:xfrm>
            <a:prstGeom prst="leftRightArrow">
              <a:avLst/>
            </a:prstGeom>
            <a:solidFill>
              <a:srgbClr val="C5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6" tIns="45713" rIns="91426" bIns="45713" anchor="ctr"/>
            <a:lstStyle/>
            <a:p>
              <a:pPr algn="ctr">
                <a:defRPr/>
              </a:pPr>
              <a:endParaRPr lang="ko-KR" altLang="en-US" sz="800"/>
            </a:p>
          </p:txBody>
        </p:sp>
        <p:sp>
          <p:nvSpPr>
            <p:cNvPr id="10" name="왼쪽/오른쪽 화살표 9"/>
            <p:cNvSpPr/>
            <p:nvPr/>
          </p:nvSpPr>
          <p:spPr>
            <a:xfrm rot="18498475">
              <a:off x="5020792" y="4732373"/>
              <a:ext cx="343970" cy="130100"/>
            </a:xfrm>
            <a:prstGeom prst="leftRightArrow">
              <a:avLst/>
            </a:prstGeom>
            <a:solidFill>
              <a:srgbClr val="C5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6" tIns="45713" rIns="91426" bIns="45713" anchor="ctr"/>
            <a:lstStyle/>
            <a:p>
              <a:pPr algn="ctr">
                <a:defRPr/>
              </a:pPr>
              <a:endParaRPr lang="ko-KR" altLang="en-US" sz="800"/>
            </a:p>
          </p:txBody>
        </p:sp>
        <p:sp>
          <p:nvSpPr>
            <p:cNvPr id="11" name="왼쪽/오른쪽 화살표 10"/>
            <p:cNvSpPr/>
            <p:nvPr/>
          </p:nvSpPr>
          <p:spPr>
            <a:xfrm rot="2700000">
              <a:off x="5551302" y="4697806"/>
              <a:ext cx="343970" cy="130979"/>
            </a:xfrm>
            <a:prstGeom prst="leftRightArrow">
              <a:avLst/>
            </a:prstGeom>
            <a:solidFill>
              <a:srgbClr val="C5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6" tIns="45713" rIns="91426" bIns="45713" anchor="ctr"/>
            <a:lstStyle/>
            <a:p>
              <a:pPr algn="ctr">
                <a:defRPr/>
              </a:pPr>
              <a:endParaRPr lang="ko-KR" altLang="en-US" sz="800"/>
            </a:p>
          </p:txBody>
        </p:sp>
      </p:grpSp>
      <p:sp>
        <p:nvSpPr>
          <p:cNvPr id="14" name="타원 13"/>
          <p:cNvSpPr/>
          <p:nvPr/>
        </p:nvSpPr>
        <p:spPr bwMode="auto">
          <a:xfrm>
            <a:off x="1836391" y="1677516"/>
            <a:ext cx="904875" cy="1028700"/>
          </a:xfrm>
          <a:prstGeom prst="ellipse">
            <a:avLst/>
          </a:prstGeom>
          <a:solidFill>
            <a:srgbClr val="92D050"/>
          </a:solidFill>
          <a:ln w="9525"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lvl="1" algn="ctr" latinLnBrk="0">
              <a:lnSpc>
                <a:spcPct val="60000"/>
              </a:lnSpc>
              <a:spcBef>
                <a:spcPts val="200"/>
              </a:spcBef>
              <a:defRPr/>
            </a:pPr>
            <a:r>
              <a:rPr lang="en-US" altLang="ko-KR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Design</a:t>
            </a:r>
          </a:p>
          <a:p>
            <a:pPr marL="0" lvl="1" algn="ctr" latinLnBrk="0">
              <a:lnSpc>
                <a:spcPct val="60000"/>
              </a:lnSpc>
              <a:spcBef>
                <a:spcPts val="200"/>
              </a:spcBef>
              <a:defRPr/>
            </a:pPr>
            <a:r>
              <a:rPr lang="en-US" altLang="ko-KR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Requirement</a:t>
            </a:r>
          </a:p>
          <a:p>
            <a:pPr marL="0" lvl="1" algn="ctr" latinLnBrk="0">
              <a:lnSpc>
                <a:spcPct val="60000"/>
              </a:lnSpc>
              <a:spcBef>
                <a:spcPts val="200"/>
              </a:spcBef>
              <a:defRPr/>
            </a:pPr>
            <a:endParaRPr lang="en-US" altLang="ko-KR" sz="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algn="ctr" latinLnBrk="0">
              <a:lnSpc>
                <a:spcPct val="60000"/>
              </a:lnSpc>
              <a:spcBef>
                <a:spcPts val="200"/>
              </a:spcBef>
              <a:defRPr/>
            </a:pPr>
            <a:r>
              <a:rPr lang="en-US" altLang="ko-KR" sz="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needs to be there</a:t>
            </a:r>
          </a:p>
        </p:txBody>
      </p:sp>
      <p:sp>
        <p:nvSpPr>
          <p:cNvPr id="15" name="양쪽 모서리가 둥근 사각형 14"/>
          <p:cNvSpPr/>
          <p:nvPr/>
        </p:nvSpPr>
        <p:spPr bwMode="auto">
          <a:xfrm>
            <a:off x="4212879" y="1737841"/>
            <a:ext cx="1000125" cy="900113"/>
          </a:xfrm>
          <a:prstGeom prst="round2SameRect">
            <a:avLst>
              <a:gd name="adj1" fmla="val 49885"/>
              <a:gd name="adj2" fmla="val 0"/>
            </a:avLst>
          </a:prstGeom>
          <a:solidFill>
            <a:srgbClr val="FFFF00"/>
          </a:solidFill>
          <a:ln w="9525">
            <a:solidFill>
              <a:schemeClr val="accent1">
                <a:lumMod val="75000"/>
              </a:schemeClr>
            </a:solidFill>
            <a:prstDash val="dash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lvl="1" algn="ctr" latinLnBrk="0">
              <a:lnSpc>
                <a:spcPct val="60000"/>
              </a:lnSpc>
              <a:spcBef>
                <a:spcPts val="200"/>
              </a:spcBef>
              <a:defRPr/>
            </a:pPr>
            <a:r>
              <a:rPr lang="en-US" altLang="ko-KR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Physical</a:t>
            </a:r>
          </a:p>
          <a:p>
            <a:pPr marL="0" lvl="1" algn="ctr" latinLnBrk="0">
              <a:lnSpc>
                <a:spcPct val="60000"/>
              </a:lnSpc>
              <a:spcBef>
                <a:spcPts val="200"/>
              </a:spcBef>
              <a:defRPr/>
            </a:pPr>
            <a:r>
              <a:rPr lang="en-US" altLang="ko-KR" sz="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Configuration</a:t>
            </a:r>
          </a:p>
          <a:p>
            <a:pPr marL="0" lvl="1" algn="ctr" latinLnBrk="0">
              <a:lnSpc>
                <a:spcPct val="60000"/>
              </a:lnSpc>
              <a:spcBef>
                <a:spcPts val="200"/>
              </a:spcBef>
              <a:defRPr/>
            </a:pPr>
            <a:endParaRPr lang="en-US" altLang="ko-KR" sz="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lvl="1" algn="ctr" latinLnBrk="0">
              <a:lnSpc>
                <a:spcPct val="60000"/>
              </a:lnSpc>
              <a:spcBef>
                <a:spcPts val="200"/>
              </a:spcBef>
              <a:defRPr/>
            </a:pPr>
            <a:r>
              <a:rPr lang="en-US" altLang="ko-KR" sz="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What is actually there</a:t>
            </a:r>
          </a:p>
        </p:txBody>
      </p:sp>
      <p:grpSp>
        <p:nvGrpSpPr>
          <p:cNvPr id="21528" name="그룹 15"/>
          <p:cNvGrpSpPr>
            <a:grpSpLocks/>
          </p:cNvGrpSpPr>
          <p:nvPr/>
        </p:nvGrpSpPr>
        <p:grpSpPr bwMode="auto">
          <a:xfrm>
            <a:off x="3069879" y="1718791"/>
            <a:ext cx="822325" cy="946150"/>
            <a:chOff x="8095608" y="5686290"/>
            <a:chExt cx="472130" cy="410050"/>
          </a:xfrm>
        </p:grpSpPr>
        <p:sp>
          <p:nvSpPr>
            <p:cNvPr id="17" name="순서도: 문서 16"/>
            <p:cNvSpPr/>
            <p:nvPr/>
          </p:nvSpPr>
          <p:spPr bwMode="auto">
            <a:xfrm>
              <a:off x="8124774" y="5686290"/>
              <a:ext cx="442964" cy="390098"/>
            </a:xfrm>
            <a:prstGeom prst="flowChartDocumen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marL="0" lvl="1" algn="ctr" latinLnBrk="0">
                <a:lnSpc>
                  <a:spcPct val="80000"/>
                </a:lnSpc>
                <a:spcBef>
                  <a:spcPts val="200"/>
                </a:spcBef>
                <a:defRPr/>
              </a:pPr>
              <a:endParaRPr lang="en-US" altLang="ko-KR" sz="800" b="1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순서도: 문서 17"/>
            <p:cNvSpPr/>
            <p:nvPr/>
          </p:nvSpPr>
          <p:spPr bwMode="auto">
            <a:xfrm>
              <a:off x="8095608" y="5711746"/>
              <a:ext cx="452989" cy="384594"/>
            </a:xfrm>
            <a:prstGeom prst="flowChartDocumen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>
                  <a:lumMod val="75000"/>
                </a:schemeClr>
              </a:solidFill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lIns="0" tIns="36000" rIns="0" bIns="0" anchor="ctr"/>
            <a:lstStyle/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Facility</a:t>
              </a: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Configuration</a:t>
              </a: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Information</a:t>
              </a: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endParaRPr lang="en-US" altLang="ko-KR" sz="800" i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What we say</a:t>
              </a:r>
            </a:p>
            <a:p>
              <a:pPr marL="0" lvl="1" algn="ctr" latinLnBrk="0">
                <a:lnSpc>
                  <a:spcPct val="60000"/>
                </a:lnSpc>
                <a:spcBef>
                  <a:spcPts val="200"/>
                </a:spcBef>
                <a:defRPr/>
              </a:pPr>
              <a:r>
                <a:rPr lang="en-US" altLang="ko-KR" sz="800" i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is there</a:t>
              </a:r>
            </a:p>
          </p:txBody>
        </p:sp>
      </p:grpSp>
      <p:cxnSp>
        <p:nvCxnSpPr>
          <p:cNvPr id="19" name="직선 화살표 연결선 18"/>
          <p:cNvCxnSpPr/>
          <p:nvPr/>
        </p:nvCxnSpPr>
        <p:spPr>
          <a:xfrm flipV="1">
            <a:off x="2739679" y="2191866"/>
            <a:ext cx="323850" cy="0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화살표 연결선 19"/>
          <p:cNvCxnSpPr/>
          <p:nvPr/>
        </p:nvCxnSpPr>
        <p:spPr>
          <a:xfrm flipV="1">
            <a:off x="3889029" y="2191866"/>
            <a:ext cx="323850" cy="0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utoShape 15"/>
          <p:cNvSpPr>
            <a:spLocks noChangeArrowheads="1"/>
          </p:cNvSpPr>
          <p:nvPr/>
        </p:nvSpPr>
        <p:spPr bwMode="auto">
          <a:xfrm>
            <a:off x="3042891" y="3109441"/>
            <a:ext cx="836613" cy="628650"/>
          </a:xfrm>
          <a:prstGeom prst="can">
            <a:avLst>
              <a:gd name="adj" fmla="val 30686"/>
            </a:avLst>
          </a:prstGeom>
          <a:ln>
            <a:headEnd/>
            <a:tailEnd/>
          </a:ln>
          <a:effec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tIns="108000" anchor="ctr"/>
          <a:lstStyle>
            <a:defPPr>
              <a:defRPr lang="ko-KR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200" b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latinLnBrk="0">
              <a:lnSpc>
                <a:spcPct val="60000"/>
              </a:lnSpc>
              <a:spcBef>
                <a:spcPts val="200"/>
              </a:spcBef>
              <a:defRPr/>
            </a:pPr>
            <a:r>
              <a:rPr lang="en-US" altLang="ko-KR" sz="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Virtual Plant</a:t>
            </a:r>
          </a:p>
          <a:p>
            <a:pPr marL="0" lvl="1" latinLnBrk="0">
              <a:lnSpc>
                <a:spcPct val="60000"/>
              </a:lnSpc>
              <a:spcBef>
                <a:spcPts val="200"/>
              </a:spcBef>
              <a:defRPr/>
            </a:pPr>
            <a:r>
              <a:rPr lang="en-US" altLang="ko-KR" sz="800" i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Data Model</a:t>
            </a:r>
            <a:endParaRPr lang="en-US" altLang="ko-KR" sz="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2" name="직선 화살표 연결선 21"/>
          <p:cNvCxnSpPr>
            <a:endCxn id="18" idx="2"/>
          </p:cNvCxnSpPr>
          <p:nvPr/>
        </p:nvCxnSpPr>
        <p:spPr>
          <a:xfrm flipV="1">
            <a:off x="3454054" y="2606204"/>
            <a:ext cx="9525" cy="492125"/>
          </a:xfrm>
          <a:prstGeom prst="straightConnector1">
            <a:avLst/>
          </a:prstGeom>
          <a:ln w="12700">
            <a:solidFill>
              <a:schemeClr val="accent1">
                <a:lumMod val="75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꺾인 연결선 22"/>
          <p:cNvCxnSpPr>
            <a:stCxn id="21" idx="4"/>
            <a:endCxn id="15" idx="1"/>
          </p:cNvCxnSpPr>
          <p:nvPr/>
        </p:nvCxnSpPr>
        <p:spPr>
          <a:xfrm flipV="1">
            <a:off x="3879504" y="2637954"/>
            <a:ext cx="833437" cy="785812"/>
          </a:xfrm>
          <a:prstGeom prst="bentConnector2">
            <a:avLst/>
          </a:prstGeom>
          <a:ln w="12700">
            <a:solidFill>
              <a:schemeClr val="accent1">
                <a:lumMod val="75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꺾인 연결선 23"/>
          <p:cNvCxnSpPr>
            <a:stCxn id="21" idx="2"/>
            <a:endCxn id="14" idx="4"/>
          </p:cNvCxnSpPr>
          <p:nvPr/>
        </p:nvCxnSpPr>
        <p:spPr>
          <a:xfrm rot="10800000">
            <a:off x="2288829" y="2706216"/>
            <a:ext cx="754062" cy="717550"/>
          </a:xfrm>
          <a:prstGeom prst="bentConnector2">
            <a:avLst/>
          </a:prstGeom>
          <a:ln w="12700">
            <a:solidFill>
              <a:schemeClr val="accent1">
                <a:lumMod val="75000"/>
              </a:schemeClr>
            </a:soli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타원 33"/>
          <p:cNvSpPr/>
          <p:nvPr/>
        </p:nvSpPr>
        <p:spPr>
          <a:xfrm>
            <a:off x="2766666" y="1404466"/>
            <a:ext cx="1393825" cy="244792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" name="오른쪽 화살표 2"/>
          <p:cNvSpPr/>
          <p:nvPr/>
        </p:nvSpPr>
        <p:spPr>
          <a:xfrm>
            <a:off x="2288829" y="3852391"/>
            <a:ext cx="2492375" cy="21590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838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모서리가 둥근 직사각형 68"/>
          <p:cNvSpPr/>
          <p:nvPr/>
        </p:nvSpPr>
        <p:spPr>
          <a:xfrm rot="16200000">
            <a:off x="1198738" y="3489912"/>
            <a:ext cx="1945389" cy="3551769"/>
          </a:xfrm>
          <a:prstGeom prst="roundRect">
            <a:avLst>
              <a:gd name="adj" fmla="val 7634"/>
            </a:avLst>
          </a:prstGeom>
          <a:solidFill>
            <a:schemeClr val="bg1"/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381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dirty="0">
              <a:ln w="3175">
                <a:solidFill>
                  <a:schemeClr val="bg1">
                    <a:lumMod val="50000"/>
                  </a:schemeClr>
                </a:solidFill>
              </a:ln>
              <a:solidFill>
                <a:schemeClr val="lt1"/>
              </a:solidFill>
            </a:endParaRPr>
          </a:p>
        </p:txBody>
      </p:sp>
      <p:sp>
        <p:nvSpPr>
          <p:cNvPr id="94" name="모서리가 둥근 직사각형 93"/>
          <p:cNvSpPr/>
          <p:nvPr/>
        </p:nvSpPr>
        <p:spPr>
          <a:xfrm>
            <a:off x="529065" y="4836636"/>
            <a:ext cx="3266239" cy="1192024"/>
          </a:xfrm>
          <a:prstGeom prst="roundRect">
            <a:avLst>
              <a:gd name="adj" fmla="val 1211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6" tIns="45713" rIns="91426" bIns="45713" rtlCol="0" anchor="t"/>
          <a:lstStyle/>
          <a:p>
            <a:pPr algn="ctr"/>
            <a:endParaRPr lang="ko-KR" altLang="en-US" sz="1600" dirty="0">
              <a:latin typeface="Garamond" pitchFamily="18" charset="0"/>
            </a:endParaRPr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4" y="5309382"/>
            <a:ext cx="941816" cy="60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2" descr="G:\오정섭\매직 폴더\ClipArt\EPC-plant-design-requirement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6" r="50000" b="11375"/>
          <a:stretch/>
        </p:blipFill>
        <p:spPr bwMode="auto">
          <a:xfrm>
            <a:off x="1917876" y="5053594"/>
            <a:ext cx="1501996" cy="95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모서리가 둥근 직사각형 96"/>
          <p:cNvSpPr/>
          <p:nvPr/>
        </p:nvSpPr>
        <p:spPr>
          <a:xfrm>
            <a:off x="845487" y="4977028"/>
            <a:ext cx="928530" cy="2238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1000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Pictures</a:t>
            </a:r>
            <a:endParaRPr lang="ko-KR" altLang="en-US" sz="10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70" name="모서리가 둥근 직사각형 69"/>
          <p:cNvSpPr/>
          <p:nvPr/>
        </p:nvSpPr>
        <p:spPr>
          <a:xfrm>
            <a:off x="2376676" y="1340768"/>
            <a:ext cx="4390651" cy="2465696"/>
          </a:xfrm>
          <a:prstGeom prst="roundRect">
            <a:avLst>
              <a:gd name="adj" fmla="val 7481"/>
            </a:avLst>
          </a:prstGeom>
          <a:solidFill>
            <a:schemeClr val="bg1"/>
          </a:solidFill>
          <a:ln w="19050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381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dirty="0">
              <a:ln w="3175">
                <a:solidFill>
                  <a:schemeClr val="bg1">
                    <a:lumMod val="50000"/>
                  </a:schemeClr>
                </a:solidFill>
              </a:ln>
              <a:solidFill>
                <a:schemeClr val="lt1"/>
              </a:solidFill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4852660" y="4309731"/>
            <a:ext cx="3929205" cy="1927582"/>
          </a:xfrm>
          <a:prstGeom prst="roundRect">
            <a:avLst>
              <a:gd name="adj" fmla="val 8557"/>
            </a:avLst>
          </a:prstGeom>
          <a:solidFill>
            <a:schemeClr val="bg1"/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81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dirty="0">
              <a:ln w="3175">
                <a:solidFill>
                  <a:schemeClr val="bg1">
                    <a:lumMod val="50000"/>
                  </a:schemeClr>
                </a:solidFill>
              </a:ln>
              <a:solidFill>
                <a:schemeClr val="lt1"/>
              </a:solidFill>
            </a:endParaRPr>
          </a:p>
        </p:txBody>
      </p:sp>
      <p:sp>
        <p:nvSpPr>
          <p:cNvPr id="55" name="왼쪽/오른쪽 화살표 54"/>
          <p:cNvSpPr/>
          <p:nvPr/>
        </p:nvSpPr>
        <p:spPr>
          <a:xfrm rot="10800000">
            <a:off x="4018872" y="4824029"/>
            <a:ext cx="792088" cy="282438"/>
          </a:xfrm>
          <a:prstGeom prst="leftRightArrow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48" name="왼쪽/오른쪽 화살표 47"/>
          <p:cNvSpPr/>
          <p:nvPr/>
        </p:nvSpPr>
        <p:spPr>
          <a:xfrm rot="18067029">
            <a:off x="2852455" y="3904527"/>
            <a:ext cx="783423" cy="313931"/>
          </a:xfrm>
          <a:prstGeom prst="leftRightArrow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49" name="왼쪽/오른쪽 화살표 48"/>
          <p:cNvSpPr/>
          <p:nvPr/>
        </p:nvSpPr>
        <p:spPr>
          <a:xfrm rot="3600000">
            <a:off x="5330115" y="3905775"/>
            <a:ext cx="783423" cy="313931"/>
          </a:xfrm>
          <a:prstGeom prst="leftRightArrow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29062" y="4364209"/>
            <a:ext cx="2221359" cy="307762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Physical Configuration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" name="TextBox 4"/>
          <p:cNvSpPr txBox="1">
            <a:spLocks noChangeArrowheads="1"/>
          </p:cNvSpPr>
          <p:nvPr/>
        </p:nvSpPr>
        <p:spPr bwMode="auto">
          <a:xfrm>
            <a:off x="4914014" y="4381747"/>
            <a:ext cx="3296976" cy="30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charset="-127"/>
              </a:defRPr>
            </a:lvl9pPr>
          </a:lstStyle>
          <a:p>
            <a:r>
              <a:rPr lang="en-US" altLang="ko-KR" sz="1400" b="1" dirty="0" smtClean="0">
                <a:ea typeface="맑은 고딕" pitchFamily="50" charset="-127"/>
              </a:rPr>
              <a:t>Facility Configuration Information </a:t>
            </a:r>
            <a:endParaRPr lang="ko-KR" altLang="en-US" sz="1400" b="1" dirty="0">
              <a:ea typeface="맑은 고딕" pitchFamily="50" charset="-127"/>
            </a:endParaRPr>
          </a:p>
        </p:txBody>
      </p:sp>
      <p:sp>
        <p:nvSpPr>
          <p:cNvPr id="46" name="제목 6"/>
          <p:cNvSpPr txBox="1">
            <a:spLocks/>
          </p:cNvSpPr>
          <p:nvPr/>
        </p:nvSpPr>
        <p:spPr bwMode="auto">
          <a:xfrm>
            <a:off x="576813" y="39301"/>
            <a:ext cx="5301828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Times New Roman" pitchFamily="18" charset="0"/>
              </a:rPr>
              <a:t>Platform Modules for CM</a:t>
            </a:r>
            <a:endParaRPr lang="ko-KR" altLang="en-US" sz="2000" spc="-15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cs typeface="Times New Roman" pitchFamily="18" charset="0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2568342" y="2911010"/>
            <a:ext cx="4003133" cy="727287"/>
            <a:chOff x="2641092" y="2636912"/>
            <a:chExt cx="4003133" cy="727287"/>
          </a:xfrm>
        </p:grpSpPr>
        <p:sp>
          <p:nvSpPr>
            <p:cNvPr id="47" name="모서리가 둥근 직사각형 46"/>
            <p:cNvSpPr/>
            <p:nvPr/>
          </p:nvSpPr>
          <p:spPr>
            <a:xfrm>
              <a:off x="2641092" y="2636912"/>
              <a:ext cx="4003133" cy="727287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tIns="0" bIns="0" rtlCol="0" anchor="t"/>
            <a:lstStyle/>
            <a:p>
              <a:pPr algn="ctr"/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Information Management</a:t>
              </a:r>
              <a:endParaRPr lang="ko-KR" altLang="en-US" sz="8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50" name="모서리가 둥근 직사각형 49"/>
            <p:cNvSpPr/>
            <p:nvPr/>
          </p:nvSpPr>
          <p:spPr>
            <a:xfrm>
              <a:off x="2780923" y="2855623"/>
              <a:ext cx="1004263" cy="40519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Design Requirement Repository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51" name="모서리가 둥근 직사각형 50"/>
            <p:cNvSpPr/>
            <p:nvPr/>
          </p:nvSpPr>
          <p:spPr>
            <a:xfrm>
              <a:off x="4851907" y="2855623"/>
              <a:ext cx="805242" cy="40519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defRPr/>
              </a:pPr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Information</a:t>
              </a:r>
            </a:p>
            <a:p>
              <a:pPr algn="ctr">
                <a:defRPr/>
              </a:pPr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Traceability</a:t>
              </a:r>
            </a:p>
            <a:p>
              <a:pPr algn="ctr">
                <a:defRPr/>
              </a:pPr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Repository</a:t>
              </a:r>
            </a:p>
          </p:txBody>
        </p:sp>
        <p:sp>
          <p:nvSpPr>
            <p:cNvPr id="56" name="모서리가 둥근 직사각형 55"/>
            <p:cNvSpPr/>
            <p:nvPr/>
          </p:nvSpPr>
          <p:spPr>
            <a:xfrm>
              <a:off x="5776226" y="2855623"/>
              <a:ext cx="759032" cy="40519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>
                <a:defRPr/>
              </a:pPr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Control Log</a:t>
              </a:r>
            </a:p>
            <a:p>
              <a:pPr algn="ctr">
                <a:defRPr/>
              </a:pPr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Repository</a:t>
              </a:r>
            </a:p>
          </p:txBody>
        </p:sp>
        <p:sp>
          <p:nvSpPr>
            <p:cNvPr id="57" name="모서리가 둥근 직사각형 56"/>
            <p:cNvSpPr/>
            <p:nvPr/>
          </p:nvSpPr>
          <p:spPr>
            <a:xfrm>
              <a:off x="3904265" y="2855623"/>
              <a:ext cx="828562" cy="405199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Data-centric Management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5012880" y="5393689"/>
            <a:ext cx="3629719" cy="655325"/>
            <a:chOff x="5012877" y="4836635"/>
            <a:chExt cx="3629719" cy="655325"/>
          </a:xfrm>
        </p:grpSpPr>
        <p:sp>
          <p:nvSpPr>
            <p:cNvPr id="107" name="모서리가 둥근 직사각형 106"/>
            <p:cNvSpPr/>
            <p:nvPr/>
          </p:nvSpPr>
          <p:spPr>
            <a:xfrm>
              <a:off x="5012877" y="4836635"/>
              <a:ext cx="3629719" cy="655325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tIns="0" rtlCol="0" anchor="t"/>
            <a:lstStyle/>
            <a:p>
              <a:pPr algn="ctr"/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Data Warehouse</a:t>
              </a:r>
              <a:endParaRPr lang="ko-KR" altLang="en-US" sz="8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8" name="모서리가 둥근 직사각형 107"/>
            <p:cNvSpPr/>
            <p:nvPr/>
          </p:nvSpPr>
          <p:spPr>
            <a:xfrm>
              <a:off x="5258963" y="5074650"/>
              <a:ext cx="832970" cy="358489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Document Repository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109" name="모서리가 둥근 직사각형 108"/>
            <p:cNvSpPr/>
            <p:nvPr/>
          </p:nvSpPr>
          <p:spPr>
            <a:xfrm>
              <a:off x="6155808" y="5074649"/>
              <a:ext cx="832970" cy="358489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Workflow Management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110" name="모서리가 둥근 직사각형 109"/>
            <p:cNvSpPr/>
            <p:nvPr/>
          </p:nvSpPr>
          <p:spPr>
            <a:xfrm>
              <a:off x="7073011" y="5074650"/>
              <a:ext cx="832970" cy="358489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Change Management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pic>
          <p:nvPicPr>
            <p:cNvPr id="120" name="Picture 2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4152" y="5053584"/>
              <a:ext cx="307869" cy="3278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그룹 12"/>
          <p:cNvGrpSpPr/>
          <p:nvPr/>
        </p:nvGrpSpPr>
        <p:grpSpPr>
          <a:xfrm>
            <a:off x="5012880" y="4813664"/>
            <a:ext cx="3629719" cy="456077"/>
            <a:chOff x="5012877" y="5574339"/>
            <a:chExt cx="3629719" cy="456077"/>
          </a:xfrm>
        </p:grpSpPr>
        <p:sp>
          <p:nvSpPr>
            <p:cNvPr id="111" name="모서리가 둥근 직사각형 110"/>
            <p:cNvSpPr/>
            <p:nvPr/>
          </p:nvSpPr>
          <p:spPr>
            <a:xfrm>
              <a:off x="6122069" y="5574339"/>
              <a:ext cx="2520527" cy="456077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0" rtlCol="0" anchor="t"/>
            <a:lstStyle/>
            <a:p>
              <a:pPr algn="ctr"/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Process/2D Schematics</a:t>
              </a:r>
              <a:endParaRPr lang="ko-KR" altLang="en-US" sz="8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2" name="모서리가 둥근 직사각형 111"/>
            <p:cNvSpPr/>
            <p:nvPr/>
          </p:nvSpPr>
          <p:spPr>
            <a:xfrm>
              <a:off x="6179362" y="5769541"/>
              <a:ext cx="481360" cy="20290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P&amp;ID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113" name="모서리가 둥근 직사각형 112"/>
            <p:cNvSpPr/>
            <p:nvPr/>
          </p:nvSpPr>
          <p:spPr>
            <a:xfrm>
              <a:off x="6730403" y="5772422"/>
              <a:ext cx="1048869" cy="20002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Instrument Control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114" name="모서리가 둥근 직사각형 113"/>
            <p:cNvSpPr/>
            <p:nvPr/>
          </p:nvSpPr>
          <p:spPr>
            <a:xfrm>
              <a:off x="7848953" y="5772422"/>
              <a:ext cx="724069" cy="20290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Schematics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115" name="모서리가 둥근 직사각형 114"/>
            <p:cNvSpPr/>
            <p:nvPr/>
          </p:nvSpPr>
          <p:spPr>
            <a:xfrm>
              <a:off x="5012877" y="5574339"/>
              <a:ext cx="844010" cy="456077"/>
            </a:xfrm>
            <a:prstGeom prst="round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tIns="0" rtlCol="0" anchor="t"/>
            <a:lstStyle/>
            <a:p>
              <a:pPr algn="ctr"/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3D</a:t>
              </a:r>
              <a:endParaRPr lang="ko-KR" altLang="en-US" sz="8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16" name="모서리가 둥근 직사각형 115"/>
            <p:cNvSpPr/>
            <p:nvPr/>
          </p:nvSpPr>
          <p:spPr>
            <a:xfrm>
              <a:off x="5111302" y="5769541"/>
              <a:ext cx="674730" cy="20290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3D Drawings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grpSp>
          <p:nvGrpSpPr>
            <p:cNvPr id="117" name="그룹 116"/>
            <p:cNvGrpSpPr/>
            <p:nvPr/>
          </p:nvGrpSpPr>
          <p:grpSpPr>
            <a:xfrm rot="2700000">
              <a:off x="5814613" y="5614839"/>
              <a:ext cx="323708" cy="319728"/>
              <a:chOff x="11308642" y="4441032"/>
              <a:chExt cx="1080122" cy="1118097"/>
            </a:xfrm>
          </p:grpSpPr>
          <p:sp>
            <p:nvSpPr>
              <p:cNvPr id="118" name="원형 화살표 117"/>
              <p:cNvSpPr/>
              <p:nvPr/>
            </p:nvSpPr>
            <p:spPr>
              <a:xfrm>
                <a:off x="11313143" y="4441032"/>
                <a:ext cx="1075621" cy="1101451"/>
              </a:xfrm>
              <a:prstGeom prst="circularArrow">
                <a:avLst/>
              </a:prstGeom>
              <a:ln w="1270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19" name="원형 화살표 118"/>
              <p:cNvSpPr/>
              <p:nvPr/>
            </p:nvSpPr>
            <p:spPr>
              <a:xfrm rot="10800000">
                <a:off x="11308642" y="4457677"/>
                <a:ext cx="1075619" cy="1101452"/>
              </a:xfrm>
              <a:prstGeom prst="circularArrow">
                <a:avLst/>
              </a:prstGeom>
              <a:ln w="1270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grpSp>
        <p:nvGrpSpPr>
          <p:cNvPr id="2" name="그룹 1"/>
          <p:cNvGrpSpPr/>
          <p:nvPr/>
        </p:nvGrpSpPr>
        <p:grpSpPr>
          <a:xfrm>
            <a:off x="2583549" y="1793012"/>
            <a:ext cx="3972721" cy="963269"/>
            <a:chOff x="7172719" y="1736515"/>
            <a:chExt cx="3972721" cy="963269"/>
          </a:xfrm>
        </p:grpSpPr>
        <p:sp>
          <p:nvSpPr>
            <p:cNvPr id="60" name="모서리가 둥근 직사각형 59"/>
            <p:cNvSpPr/>
            <p:nvPr/>
          </p:nvSpPr>
          <p:spPr>
            <a:xfrm>
              <a:off x="7172719" y="1736807"/>
              <a:ext cx="1177288" cy="94773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Requirement Management</a:t>
              </a:r>
              <a:endParaRPr lang="ko-KR" altLang="en-US" sz="8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1" name="모서리가 둥근 직사각형 60"/>
            <p:cNvSpPr/>
            <p:nvPr/>
          </p:nvSpPr>
          <p:spPr>
            <a:xfrm>
              <a:off x="7319364" y="2070175"/>
              <a:ext cx="902634" cy="2587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Design </a:t>
              </a:r>
              <a:r>
                <a:rPr lang="en-US" altLang="ko-KR" sz="800" dirty="0" smtClean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Bases </a:t>
              </a:r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Taxonomy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62" name="모서리가 둥근 직사각형 61"/>
            <p:cNvSpPr/>
            <p:nvPr/>
          </p:nvSpPr>
          <p:spPr>
            <a:xfrm>
              <a:off x="7319364" y="2365167"/>
              <a:ext cx="902634" cy="2587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Requirement Control 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63" name="모서리가 둥근 직사각형 62"/>
            <p:cNvSpPr/>
            <p:nvPr/>
          </p:nvSpPr>
          <p:spPr>
            <a:xfrm>
              <a:off x="8573022" y="1736515"/>
              <a:ext cx="1177288" cy="963269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Traceability Management</a:t>
              </a:r>
              <a:endParaRPr lang="ko-KR" altLang="en-US" sz="8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4" name="모서리가 둥근 직사각형 63"/>
            <p:cNvSpPr/>
            <p:nvPr/>
          </p:nvSpPr>
          <p:spPr>
            <a:xfrm>
              <a:off x="8719667" y="2069884"/>
              <a:ext cx="902634" cy="2587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Dynamic Traceability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65" name="모서리가 둥근 직사각형 64"/>
            <p:cNvSpPr/>
            <p:nvPr/>
          </p:nvSpPr>
          <p:spPr>
            <a:xfrm>
              <a:off x="8719667" y="2364876"/>
              <a:ext cx="902634" cy="2587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GUI Engine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66" name="모서리가 둥근 직사각형 65"/>
            <p:cNvSpPr/>
            <p:nvPr/>
          </p:nvSpPr>
          <p:spPr>
            <a:xfrm>
              <a:off x="9968152" y="1736807"/>
              <a:ext cx="1177288" cy="955358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lIns="0" tIns="0" rIns="0" bIns="0" rtlCol="0" anchor="t"/>
            <a:lstStyle/>
            <a:p>
              <a:pPr algn="ctr"/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Change </a:t>
              </a:r>
            </a:p>
            <a:p>
              <a:pPr algn="ctr"/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Management</a:t>
              </a:r>
              <a:endParaRPr lang="ko-KR" altLang="en-US" sz="800" b="1" dirty="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7" name="모서리가 둥근 직사각형 66"/>
            <p:cNvSpPr/>
            <p:nvPr/>
          </p:nvSpPr>
          <p:spPr>
            <a:xfrm>
              <a:off x="10114797" y="2070175"/>
              <a:ext cx="902634" cy="2587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Workflow(BPM) Engine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sp>
          <p:nvSpPr>
            <p:cNvPr id="68" name="모서리가 둥근 직사각형 67"/>
            <p:cNvSpPr/>
            <p:nvPr/>
          </p:nvSpPr>
          <p:spPr>
            <a:xfrm>
              <a:off x="10114797" y="2365167"/>
              <a:ext cx="902634" cy="258756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ko-KR" sz="800" dirty="0">
                  <a:latin typeface="맑은 고딕" pitchFamily="50" charset="-127"/>
                  <a:ea typeface="맑은 고딕" pitchFamily="50" charset="-127"/>
                  <a:cs typeface="Times New Roman" pitchFamily="18" charset="0"/>
                </a:rPr>
                <a:t>Change History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endParaRPr>
            </a:p>
          </p:txBody>
        </p:sp>
        <p:grpSp>
          <p:nvGrpSpPr>
            <p:cNvPr id="71" name="그룹 70"/>
            <p:cNvGrpSpPr/>
            <p:nvPr/>
          </p:nvGrpSpPr>
          <p:grpSpPr>
            <a:xfrm rot="2700000">
              <a:off x="8322806" y="2039399"/>
              <a:ext cx="323708" cy="319728"/>
              <a:chOff x="11308642" y="4441032"/>
              <a:chExt cx="1080122" cy="1118097"/>
            </a:xfrm>
          </p:grpSpPr>
          <p:sp>
            <p:nvSpPr>
              <p:cNvPr id="73" name="원형 화살표 72"/>
              <p:cNvSpPr/>
              <p:nvPr/>
            </p:nvSpPr>
            <p:spPr>
              <a:xfrm>
                <a:off x="11313143" y="4441032"/>
                <a:ext cx="1075621" cy="1101451"/>
              </a:xfrm>
              <a:prstGeom prst="circularArrow">
                <a:avLst/>
              </a:prstGeom>
              <a:ln w="1270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4" name="원형 화살표 73"/>
              <p:cNvSpPr/>
              <p:nvPr/>
            </p:nvSpPr>
            <p:spPr>
              <a:xfrm rot="10800000">
                <a:off x="11308642" y="4457677"/>
                <a:ext cx="1075619" cy="1101452"/>
              </a:xfrm>
              <a:prstGeom prst="circularArrow">
                <a:avLst/>
              </a:prstGeom>
              <a:ln w="1270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grpSp>
          <p:nvGrpSpPr>
            <p:cNvPr id="75" name="그룹 74"/>
            <p:cNvGrpSpPr/>
            <p:nvPr/>
          </p:nvGrpSpPr>
          <p:grpSpPr>
            <a:xfrm rot="2700000">
              <a:off x="9722577" y="2039399"/>
              <a:ext cx="323708" cy="319728"/>
              <a:chOff x="11308642" y="4441032"/>
              <a:chExt cx="1080122" cy="1118097"/>
            </a:xfrm>
          </p:grpSpPr>
          <p:sp>
            <p:nvSpPr>
              <p:cNvPr id="76" name="원형 화살표 75"/>
              <p:cNvSpPr/>
              <p:nvPr/>
            </p:nvSpPr>
            <p:spPr>
              <a:xfrm>
                <a:off x="11313143" y="4441032"/>
                <a:ext cx="1075621" cy="1101451"/>
              </a:xfrm>
              <a:prstGeom prst="circularArrow">
                <a:avLst/>
              </a:prstGeom>
              <a:ln w="1270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79" name="원형 화살표 78"/>
              <p:cNvSpPr/>
              <p:nvPr/>
            </p:nvSpPr>
            <p:spPr>
              <a:xfrm rot="10800000">
                <a:off x="11308642" y="4457677"/>
                <a:ext cx="1075619" cy="1101452"/>
              </a:xfrm>
              <a:prstGeom prst="circularArrow">
                <a:avLst/>
              </a:prstGeom>
              <a:ln w="12700"/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>
                  <a:solidFill>
                    <a:schemeClr val="tx1"/>
                  </a:solidFill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59" name="직사각형 58"/>
          <p:cNvSpPr/>
          <p:nvPr/>
        </p:nvSpPr>
        <p:spPr>
          <a:xfrm>
            <a:off x="2583549" y="1412776"/>
            <a:ext cx="2221359" cy="307762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Design Requirement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11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모서리가 둥근 직사각형 109"/>
          <p:cNvSpPr/>
          <p:nvPr/>
        </p:nvSpPr>
        <p:spPr>
          <a:xfrm>
            <a:off x="396047" y="905971"/>
            <a:ext cx="8351911" cy="5475367"/>
          </a:xfrm>
          <a:prstGeom prst="roundRect">
            <a:avLst>
              <a:gd name="adj" fmla="val 4602"/>
            </a:avLst>
          </a:prstGeom>
          <a:solidFill>
            <a:schemeClr val="bg1"/>
          </a:solidFill>
          <a:ln w="19050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38100" dist="38100" dir="270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>
              <a:ln w="3175">
                <a:solidFill>
                  <a:schemeClr val="bg1">
                    <a:lumMod val="50000"/>
                  </a:schemeClr>
                </a:solidFill>
              </a:ln>
              <a:solidFill>
                <a:schemeClr val="lt1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755580" y="4722242"/>
            <a:ext cx="1355192" cy="15795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 cmpd="sng"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26" tIns="71989" rIns="91426" bIns="45713" rtlCol="0" anchor="b"/>
          <a:lstStyle/>
          <a:p>
            <a:pPr algn="ctr"/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Legacy System</a:t>
            </a:r>
            <a:endParaRPr lang="ko-KR" altLang="en-US" sz="9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240825" y="1188135"/>
            <a:ext cx="4777577" cy="5117423"/>
          </a:xfrm>
          <a:prstGeom prst="roundRect">
            <a:avLst>
              <a:gd name="adj" fmla="val 2247"/>
            </a:avLst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sz="12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917967" y="4816797"/>
            <a:ext cx="1033251" cy="122607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rtlCol="0" anchor="t"/>
          <a:lstStyle/>
          <a:p>
            <a:pPr algn="ctr"/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SAP</a:t>
            </a:r>
            <a:endParaRPr lang="ko-KR" altLang="en-US" sz="9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033408" y="5133519"/>
            <a:ext cx="802369" cy="37090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Workflow Management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504796" y="4680438"/>
            <a:ext cx="3867753" cy="1545163"/>
          </a:xfrm>
          <a:prstGeom prst="rect">
            <a:avLst/>
          </a:prstGeom>
          <a:solidFill>
            <a:schemeClr val="accent3">
              <a:lumMod val="40000"/>
              <a:lumOff val="60000"/>
              <a:alpha val="20000"/>
            </a:schemeClr>
          </a:solidFill>
          <a:ln w="19050"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6" tIns="71989" rIns="91426" bIns="71989" rtlCol="0" anchor="b" anchorCtr="1"/>
          <a:lstStyle/>
          <a:p>
            <a:pPr algn="ctr"/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             Facility Configuration Management System</a:t>
            </a:r>
            <a:endParaRPr lang="ko-KR" altLang="en-US" sz="9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모서리가 둥근 직사각형 18"/>
          <p:cNvSpPr/>
          <p:nvPr/>
        </p:nvSpPr>
        <p:spPr>
          <a:xfrm>
            <a:off x="2651470" y="4759452"/>
            <a:ext cx="3629719" cy="655325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6" tIns="0" rIns="91426" bIns="45713" rtlCol="0" anchor="t"/>
          <a:lstStyle/>
          <a:p>
            <a:pPr algn="ctr"/>
            <a:r>
              <a:rPr lang="en-US" altLang="ko-KR" sz="800" b="1" dirty="0">
                <a:latin typeface="맑은 고딕" pitchFamily="50" charset="-127"/>
                <a:ea typeface="맑은 고딕" pitchFamily="50" charset="-127"/>
              </a:rPr>
              <a:t>Data Warehouse</a:t>
            </a: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모서리가 둥근 직사각형 19"/>
          <p:cNvSpPr/>
          <p:nvPr/>
        </p:nvSpPr>
        <p:spPr>
          <a:xfrm>
            <a:off x="2897549" y="4997467"/>
            <a:ext cx="832971" cy="35848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Document Repository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3794395" y="4997466"/>
            <a:ext cx="832971" cy="35848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Workflow Management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22" name="모서리가 둥근 직사각형 21"/>
          <p:cNvSpPr/>
          <p:nvPr/>
        </p:nvSpPr>
        <p:spPr>
          <a:xfrm>
            <a:off x="4711597" y="4997467"/>
            <a:ext cx="832971" cy="358489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Change Management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23" name="모서리가 둥근 직사각형 22"/>
          <p:cNvSpPr/>
          <p:nvPr/>
        </p:nvSpPr>
        <p:spPr>
          <a:xfrm>
            <a:off x="3760656" y="5504020"/>
            <a:ext cx="2520527" cy="45607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0" rIns="91426" bIns="45713" rtlCol="0" anchor="t"/>
          <a:lstStyle/>
          <a:p>
            <a:pPr algn="ctr"/>
            <a:r>
              <a:rPr lang="en-US" altLang="ko-KR" sz="800" b="1" dirty="0">
                <a:latin typeface="맑은 고딕" pitchFamily="50" charset="-127"/>
                <a:ea typeface="맑은 고딕" pitchFamily="50" charset="-127"/>
              </a:rPr>
              <a:t>Process/2D Schematics</a:t>
            </a: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모서리가 둥근 직사각형 23"/>
          <p:cNvSpPr/>
          <p:nvPr/>
        </p:nvSpPr>
        <p:spPr>
          <a:xfrm>
            <a:off x="3817952" y="5699222"/>
            <a:ext cx="481360" cy="20290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P&amp;ID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25" name="모서리가 둥근 직사각형 24"/>
          <p:cNvSpPr/>
          <p:nvPr/>
        </p:nvSpPr>
        <p:spPr>
          <a:xfrm>
            <a:off x="4368996" y="5702103"/>
            <a:ext cx="1048869" cy="20002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Instrument Control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5487544" y="5702093"/>
            <a:ext cx="724069" cy="2029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Schematics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27" name="모서리가 둥근 직사각형 26"/>
          <p:cNvSpPr/>
          <p:nvPr/>
        </p:nvSpPr>
        <p:spPr>
          <a:xfrm>
            <a:off x="2651465" y="5504020"/>
            <a:ext cx="844011" cy="456077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0" rIns="91426" bIns="45713" rtlCol="0" anchor="t"/>
          <a:lstStyle/>
          <a:p>
            <a:pPr algn="ctr"/>
            <a:r>
              <a:rPr lang="en-US" altLang="ko-KR" sz="800" b="1" dirty="0">
                <a:latin typeface="맑은 고딕" pitchFamily="50" charset="-127"/>
                <a:ea typeface="맑은 고딕" pitchFamily="50" charset="-127"/>
              </a:rPr>
              <a:t>3D</a:t>
            </a: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2749889" y="5699213"/>
            <a:ext cx="674731" cy="20290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3D Drawings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2504800" y="1440072"/>
            <a:ext cx="4235397" cy="2717762"/>
          </a:xfrm>
          <a:prstGeom prst="rect">
            <a:avLst/>
          </a:prstGeom>
          <a:solidFill>
            <a:schemeClr val="tx2">
              <a:lumMod val="20000"/>
              <a:lumOff val="80000"/>
              <a:alpha val="20000"/>
            </a:schemeClr>
          </a:solidFill>
          <a:ln w="190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26" tIns="71989" rIns="91426" bIns="45713" rtlCol="0" anchor="t"/>
          <a:lstStyle/>
          <a:p>
            <a:pPr algn="ctr"/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Requirement, Information, Change, Traceability  Management Platform</a:t>
            </a:r>
            <a:endParaRPr lang="ko-KR" altLang="en-US" sz="9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모서리가 둥근 직사각형 29"/>
          <p:cNvSpPr/>
          <p:nvPr/>
        </p:nvSpPr>
        <p:spPr>
          <a:xfrm>
            <a:off x="2641098" y="3367136"/>
            <a:ext cx="4003133" cy="72728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6" tIns="0" rIns="91426" bIns="0" rtlCol="0" anchor="t"/>
          <a:lstStyle/>
          <a:p>
            <a:pPr algn="ctr"/>
            <a:r>
              <a:rPr lang="en-US" altLang="ko-KR" sz="800" b="1" dirty="0">
                <a:latin typeface="맑은 고딕" pitchFamily="50" charset="-127"/>
                <a:ea typeface="맑은 고딕" pitchFamily="50" charset="-127"/>
              </a:rPr>
              <a:t>Information Management</a:t>
            </a: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모서리가 둥근 직사각형 30"/>
          <p:cNvSpPr/>
          <p:nvPr/>
        </p:nvSpPr>
        <p:spPr>
          <a:xfrm>
            <a:off x="2651465" y="2695051"/>
            <a:ext cx="3992528" cy="5974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26" tIns="0" rIns="91426" bIns="0" rtlCol="0" anchor="t"/>
          <a:lstStyle/>
          <a:p>
            <a:pPr algn="ctr"/>
            <a:r>
              <a:rPr lang="en-US" altLang="ko-KR" sz="800" b="1" dirty="0">
                <a:latin typeface="맑은 고딕" pitchFamily="50" charset="-127"/>
                <a:ea typeface="맑은 고딕" pitchFamily="50" charset="-127"/>
              </a:rPr>
              <a:t>Service Management</a:t>
            </a: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4701721" y="2899455"/>
            <a:ext cx="873147" cy="3417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Security Service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2780927" y="3585849"/>
            <a:ext cx="1004263" cy="40519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Design Requirement Repository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4851907" y="3585849"/>
            <a:ext cx="805243" cy="40519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>
              <a:defRPr/>
            </a:pPr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Information</a:t>
            </a:r>
          </a:p>
          <a:p>
            <a:pPr algn="ctr">
              <a:defRPr/>
            </a:pPr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Traceability</a:t>
            </a:r>
          </a:p>
          <a:p>
            <a:pPr algn="ctr">
              <a:defRPr/>
            </a:pPr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Repository</a:t>
            </a:r>
          </a:p>
        </p:txBody>
      </p:sp>
      <p:sp>
        <p:nvSpPr>
          <p:cNvPr id="37" name="모서리가 둥근 직사각형 36"/>
          <p:cNvSpPr/>
          <p:nvPr/>
        </p:nvSpPr>
        <p:spPr>
          <a:xfrm>
            <a:off x="2640663" y="1696413"/>
            <a:ext cx="1177288" cy="94773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 algn="ctr"/>
            <a:r>
              <a:rPr lang="en-US" altLang="ko-KR" sz="800" b="1" dirty="0">
                <a:latin typeface="맑은 고딕" pitchFamily="50" charset="-127"/>
                <a:ea typeface="맑은 고딕" pitchFamily="50" charset="-127"/>
              </a:rPr>
              <a:t>Requirement Management</a:t>
            </a: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8" name="모서리가 둥근 직사각형 37"/>
          <p:cNvSpPr/>
          <p:nvPr/>
        </p:nvSpPr>
        <p:spPr>
          <a:xfrm>
            <a:off x="2787305" y="2029780"/>
            <a:ext cx="902635" cy="25875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Design </a:t>
            </a:r>
            <a:r>
              <a:rPr lang="en-US" altLang="ko-KR" sz="800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Bases </a:t>
            </a:r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Taxonomy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2787305" y="2324772"/>
            <a:ext cx="902635" cy="25875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Requirement Control 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grpSp>
        <p:nvGrpSpPr>
          <p:cNvPr id="40" name="그룹 39"/>
          <p:cNvGrpSpPr/>
          <p:nvPr/>
        </p:nvGrpSpPr>
        <p:grpSpPr>
          <a:xfrm rot="2700000">
            <a:off x="3453201" y="5544511"/>
            <a:ext cx="323708" cy="319728"/>
            <a:chOff x="11308642" y="4441032"/>
            <a:chExt cx="1080122" cy="1118097"/>
          </a:xfrm>
        </p:grpSpPr>
        <p:sp>
          <p:nvSpPr>
            <p:cNvPr id="41" name="원형 화살표 40"/>
            <p:cNvSpPr/>
            <p:nvPr/>
          </p:nvSpPr>
          <p:spPr>
            <a:xfrm>
              <a:off x="11313143" y="4441032"/>
              <a:ext cx="1075621" cy="1101451"/>
            </a:xfrm>
            <a:prstGeom prst="circularArrow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2" name="원형 화살표 41"/>
            <p:cNvSpPr/>
            <p:nvPr/>
          </p:nvSpPr>
          <p:spPr>
            <a:xfrm rot="10800000">
              <a:off x="11308642" y="4457677"/>
              <a:ext cx="1075619" cy="1101452"/>
            </a:xfrm>
            <a:prstGeom prst="circularArrow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43" name="모서리가 둥근 직사각형 42"/>
          <p:cNvSpPr/>
          <p:nvPr/>
        </p:nvSpPr>
        <p:spPr>
          <a:xfrm>
            <a:off x="1033408" y="5614000"/>
            <a:ext cx="802369" cy="37090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Documents Management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2251805" y="1191119"/>
            <a:ext cx="3782252" cy="230818"/>
          </a:xfrm>
          <a:prstGeom prst="rect">
            <a:avLst/>
          </a:prstGeom>
        </p:spPr>
        <p:txBody>
          <a:bodyPr wrap="square" lIns="91426" tIns="45713" rIns="91426" bIns="45713">
            <a:spAutoFit/>
          </a:bodyPr>
          <a:lstStyle/>
          <a:p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Integrated Configuration Management Platform</a:t>
            </a:r>
            <a:endParaRPr lang="ko-KR" altLang="en-US" sz="9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5" name="Picture 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744" y="4976402"/>
            <a:ext cx="307869" cy="32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모서리가 둥근 직사각형 45"/>
          <p:cNvSpPr/>
          <p:nvPr/>
        </p:nvSpPr>
        <p:spPr>
          <a:xfrm>
            <a:off x="5776227" y="3585849"/>
            <a:ext cx="759032" cy="40519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>
              <a:defRPr/>
            </a:pPr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Control Log</a:t>
            </a:r>
          </a:p>
          <a:p>
            <a:pPr algn="ctr">
              <a:defRPr/>
            </a:pPr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Repository</a:t>
            </a:r>
          </a:p>
        </p:txBody>
      </p:sp>
      <p:sp>
        <p:nvSpPr>
          <p:cNvPr id="47" name="왼쪽/오른쪽 화살표 46"/>
          <p:cNvSpPr/>
          <p:nvPr/>
        </p:nvSpPr>
        <p:spPr>
          <a:xfrm>
            <a:off x="991281" y="4230375"/>
            <a:ext cx="3636083" cy="144402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sz="12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8" name="왼쪽/오른쪽 화살표 47"/>
          <p:cNvSpPr/>
          <p:nvPr/>
        </p:nvSpPr>
        <p:spPr>
          <a:xfrm>
            <a:off x="1547623" y="4349232"/>
            <a:ext cx="4724136" cy="149874"/>
          </a:xfrm>
          <a:prstGeom prst="left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sz="12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9" name="왼쪽/오른쪽 화살표 48"/>
          <p:cNvSpPr/>
          <p:nvPr/>
        </p:nvSpPr>
        <p:spPr>
          <a:xfrm rot="16200000">
            <a:off x="3271708" y="4430761"/>
            <a:ext cx="414386" cy="158024"/>
          </a:xfrm>
          <a:prstGeom prst="leftRigh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sz="11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0" name="왼쪽/오른쪽 화살표 49"/>
          <p:cNvSpPr/>
          <p:nvPr/>
        </p:nvSpPr>
        <p:spPr>
          <a:xfrm rot="16200000">
            <a:off x="974280" y="4426656"/>
            <a:ext cx="414386" cy="158024"/>
          </a:xfrm>
          <a:prstGeom prst="leftRigh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sz="11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1" name="왼쪽/오른쪽 화살표 50"/>
          <p:cNvSpPr/>
          <p:nvPr/>
        </p:nvSpPr>
        <p:spPr>
          <a:xfrm rot="16200000">
            <a:off x="1691383" y="4508331"/>
            <a:ext cx="269784" cy="158027"/>
          </a:xfrm>
          <a:prstGeom prst="leftRigh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sz="11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2" name="왼쪽/오른쪽 화살표 51"/>
          <p:cNvSpPr/>
          <p:nvPr/>
        </p:nvSpPr>
        <p:spPr>
          <a:xfrm rot="16200000">
            <a:off x="5090995" y="4157221"/>
            <a:ext cx="380660" cy="158027"/>
          </a:xfrm>
          <a:prstGeom prst="leftRigh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sz="11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3" name="왼쪽/오른쪽 화살표 52"/>
          <p:cNvSpPr/>
          <p:nvPr/>
        </p:nvSpPr>
        <p:spPr>
          <a:xfrm rot="16200000">
            <a:off x="3817722" y="4072455"/>
            <a:ext cx="243175" cy="170755"/>
          </a:xfrm>
          <a:prstGeom prst="leftRigh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sz="11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4" name="왼쪽/오른쪽 화살표 53"/>
          <p:cNvSpPr/>
          <p:nvPr/>
        </p:nvSpPr>
        <p:spPr>
          <a:xfrm rot="16200000">
            <a:off x="4347542" y="4498050"/>
            <a:ext cx="249218" cy="158024"/>
          </a:xfrm>
          <a:prstGeom prst="leftRightArrow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sz="11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4666404" y="4448657"/>
            <a:ext cx="1750771" cy="215429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altLang="ko-KR" sz="800" b="1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Engineering Data Sync. Channel</a:t>
            </a:r>
            <a:endParaRPr lang="ko-KR" altLang="en-US" sz="800" b="1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6" name="직사각형 55"/>
          <p:cNvSpPr/>
          <p:nvPr/>
        </p:nvSpPr>
        <p:spPr>
          <a:xfrm>
            <a:off x="898593" y="4087868"/>
            <a:ext cx="1212163" cy="230818"/>
          </a:xfrm>
          <a:prstGeom prst="rect">
            <a:avLst/>
          </a:prstGeom>
        </p:spPr>
        <p:txBody>
          <a:bodyPr wrap="none" lIns="91426" tIns="45713" rIns="91426" bIns="45713">
            <a:spAutoFit/>
          </a:bodyPr>
          <a:lstStyle/>
          <a:p>
            <a:pPr algn="ctr"/>
            <a:r>
              <a:rPr lang="en-US" altLang="ko-KR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SAP Sync. Channel</a:t>
            </a:r>
            <a:endParaRPr lang="ko-KR" alt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57" name="모서리가 둥근 직사각형 56"/>
          <p:cNvSpPr/>
          <p:nvPr/>
        </p:nvSpPr>
        <p:spPr>
          <a:xfrm>
            <a:off x="3741325" y="2899455"/>
            <a:ext cx="873147" cy="3417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Policy Service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grpSp>
        <p:nvGrpSpPr>
          <p:cNvPr id="58" name="그룹 57"/>
          <p:cNvGrpSpPr/>
          <p:nvPr/>
        </p:nvGrpSpPr>
        <p:grpSpPr>
          <a:xfrm>
            <a:off x="6281479" y="4057365"/>
            <a:ext cx="666846" cy="868540"/>
            <a:chOff x="8871587" y="5121525"/>
            <a:chExt cx="1042574" cy="1275160"/>
          </a:xfrm>
        </p:grpSpPr>
        <p:pic>
          <p:nvPicPr>
            <p:cNvPr id="5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1587" y="5121525"/>
              <a:ext cx="884989" cy="842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0" name="직사각형 59"/>
            <p:cNvSpPr/>
            <p:nvPr/>
          </p:nvSpPr>
          <p:spPr>
            <a:xfrm>
              <a:off x="9031477" y="5899632"/>
              <a:ext cx="882684" cy="4970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Facility </a:t>
              </a:r>
            </a:p>
            <a:p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Mapper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61" name="모서리가 둥근 직사각형 60"/>
          <p:cNvSpPr/>
          <p:nvPr/>
        </p:nvSpPr>
        <p:spPr>
          <a:xfrm>
            <a:off x="2780929" y="2899453"/>
            <a:ext cx="873147" cy="3417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Web Service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grpSp>
        <p:nvGrpSpPr>
          <p:cNvPr id="62" name="그룹 61"/>
          <p:cNvGrpSpPr/>
          <p:nvPr/>
        </p:nvGrpSpPr>
        <p:grpSpPr>
          <a:xfrm>
            <a:off x="7517607" y="5020573"/>
            <a:ext cx="1021904" cy="659581"/>
            <a:chOff x="10357852" y="4932427"/>
            <a:chExt cx="1597695" cy="968376"/>
          </a:xfrm>
        </p:grpSpPr>
        <p:grpSp>
          <p:nvGrpSpPr>
            <p:cNvPr id="63" name="그룹 62"/>
            <p:cNvGrpSpPr/>
            <p:nvPr/>
          </p:nvGrpSpPr>
          <p:grpSpPr>
            <a:xfrm>
              <a:off x="10357852" y="4932427"/>
              <a:ext cx="1597695" cy="831308"/>
              <a:chOff x="10337835" y="4617688"/>
              <a:chExt cx="1597695" cy="831308"/>
            </a:xfrm>
          </p:grpSpPr>
          <p:pic>
            <p:nvPicPr>
              <p:cNvPr id="65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37835" y="4617688"/>
                <a:ext cx="1368152" cy="6294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6" name="Picture 9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79752" y="4893218"/>
                <a:ext cx="555778" cy="555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4" name="직사각형 63"/>
            <p:cNvSpPr/>
            <p:nvPr/>
          </p:nvSpPr>
          <p:spPr>
            <a:xfrm>
              <a:off x="10474304" y="5561903"/>
              <a:ext cx="1461623" cy="3389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900" b="1" dirty="0">
                  <a:latin typeface="맑은 고딕" pitchFamily="50" charset="-127"/>
                  <a:ea typeface="맑은 고딕" pitchFamily="50" charset="-127"/>
                </a:rPr>
                <a:t>Material Data</a:t>
              </a:r>
              <a:endParaRPr lang="ko-KR" altLang="en-US" sz="9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67" name="그룹 66"/>
          <p:cNvGrpSpPr/>
          <p:nvPr/>
        </p:nvGrpSpPr>
        <p:grpSpPr>
          <a:xfrm>
            <a:off x="7505722" y="4094419"/>
            <a:ext cx="1069654" cy="824613"/>
            <a:chOff x="10283199" y="3046322"/>
            <a:chExt cx="1672348" cy="1210670"/>
          </a:xfrm>
        </p:grpSpPr>
        <p:grpSp>
          <p:nvGrpSpPr>
            <p:cNvPr id="68" name="그룹 67"/>
            <p:cNvGrpSpPr/>
            <p:nvPr/>
          </p:nvGrpSpPr>
          <p:grpSpPr>
            <a:xfrm>
              <a:off x="10283199" y="3046322"/>
              <a:ext cx="1672348" cy="1002608"/>
              <a:chOff x="10283199" y="3046322"/>
              <a:chExt cx="1672348" cy="1002608"/>
            </a:xfrm>
          </p:grpSpPr>
          <p:pic>
            <p:nvPicPr>
              <p:cNvPr id="70" name="Picture 4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3199" y="3046322"/>
                <a:ext cx="1475656" cy="8717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1" name="Picture 5"/>
              <p:cNvPicPr>
                <a:picLocks noChangeAspect="1" noChangeArrowheads="1"/>
              </p:cNvPicPr>
              <p:nvPr/>
            </p:nvPicPr>
            <p:blipFill>
              <a:blip r:embed="rId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56427" y="3549810"/>
                <a:ext cx="499120" cy="4991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9" name="직사각형 68"/>
            <p:cNvSpPr/>
            <p:nvPr/>
          </p:nvSpPr>
          <p:spPr>
            <a:xfrm>
              <a:off x="10562406" y="3918092"/>
              <a:ext cx="1311249" cy="3389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900" b="1" dirty="0">
                  <a:latin typeface="맑은 고딕" pitchFamily="50" charset="-127"/>
                  <a:ea typeface="맑은 고딕" pitchFamily="50" charset="-127"/>
                </a:rPr>
                <a:t>2D Drawing</a:t>
              </a:r>
              <a:endParaRPr lang="ko-KR" altLang="en-US" sz="9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858472" y="2893741"/>
            <a:ext cx="1085554" cy="961006"/>
            <a:chOff x="858472" y="2771805"/>
            <a:chExt cx="1085553" cy="961007"/>
          </a:xfrm>
        </p:grpSpPr>
        <p:grpSp>
          <p:nvGrpSpPr>
            <p:cNvPr id="73" name="그룹 72"/>
            <p:cNvGrpSpPr/>
            <p:nvPr/>
          </p:nvGrpSpPr>
          <p:grpSpPr>
            <a:xfrm>
              <a:off x="925659" y="2771805"/>
              <a:ext cx="1001613" cy="739978"/>
              <a:chOff x="-1284044" y="1262468"/>
              <a:chExt cx="5860356" cy="4505325"/>
            </a:xfrm>
          </p:grpSpPr>
          <p:pic>
            <p:nvPicPr>
              <p:cNvPr id="75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84044" y="1262468"/>
                <a:ext cx="5860356" cy="4505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그림 7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72617" y="1568956"/>
                <a:ext cx="5271167" cy="32477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74" name="직사각형 73"/>
            <p:cNvSpPr/>
            <p:nvPr/>
          </p:nvSpPr>
          <p:spPr>
            <a:xfrm>
              <a:off x="858472" y="3517368"/>
              <a:ext cx="1085553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Requirement View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80" name="직사각형 79"/>
          <p:cNvSpPr/>
          <p:nvPr/>
        </p:nvSpPr>
        <p:spPr>
          <a:xfrm>
            <a:off x="7373197" y="4003834"/>
            <a:ext cx="1257203" cy="1909587"/>
          </a:xfrm>
          <a:prstGeom prst="rect">
            <a:avLst/>
          </a:prstGeom>
          <a:noFill/>
          <a:ln w="19050">
            <a:solidFill>
              <a:srgbClr val="7030A0"/>
            </a:solidFill>
            <a:prstDash val="sysDot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6" tIns="71989" rIns="91426" bIns="71989" rtlCol="0" anchor="b" anchorCtr="1"/>
          <a:lstStyle/>
          <a:p>
            <a:pPr algn="ctr"/>
            <a:r>
              <a:rPr lang="en-US" altLang="ko-KR" sz="900" b="1" dirty="0">
                <a:latin typeface="맑은 고딕" pitchFamily="50" charset="-127"/>
                <a:ea typeface="맑은 고딕" pitchFamily="50" charset="-127"/>
              </a:rPr>
              <a:t>Old Data</a:t>
            </a:r>
            <a:endParaRPr lang="ko-KR" altLang="en-US" sz="9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1" name="직사각형 80"/>
          <p:cNvSpPr/>
          <p:nvPr/>
        </p:nvSpPr>
        <p:spPr>
          <a:xfrm>
            <a:off x="8492232" y="3371771"/>
            <a:ext cx="184229" cy="463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sz="12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2" name="모서리가 둥근 직사각형 81"/>
          <p:cNvSpPr/>
          <p:nvPr/>
        </p:nvSpPr>
        <p:spPr>
          <a:xfrm>
            <a:off x="3904265" y="3585849"/>
            <a:ext cx="828563" cy="405199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Data-centric Management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83" name="모서리가 둥근 직사각형 82"/>
          <p:cNvSpPr/>
          <p:nvPr/>
        </p:nvSpPr>
        <p:spPr>
          <a:xfrm>
            <a:off x="5662117" y="2899455"/>
            <a:ext cx="873147" cy="34175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Authorization Service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85" name="모서리가 둥근 직사각형 84"/>
          <p:cNvSpPr/>
          <p:nvPr/>
        </p:nvSpPr>
        <p:spPr>
          <a:xfrm>
            <a:off x="4040965" y="1696130"/>
            <a:ext cx="1177288" cy="96326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 algn="ctr"/>
            <a:r>
              <a:rPr lang="en-US" altLang="ko-KR" sz="800" b="1" dirty="0">
                <a:latin typeface="맑은 고딕" pitchFamily="50" charset="-127"/>
                <a:ea typeface="맑은 고딕" pitchFamily="50" charset="-127"/>
              </a:rPr>
              <a:t>Traceability Management</a:t>
            </a: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6" name="모서리가 둥근 직사각형 85"/>
          <p:cNvSpPr/>
          <p:nvPr/>
        </p:nvSpPr>
        <p:spPr>
          <a:xfrm>
            <a:off x="4187608" y="2029489"/>
            <a:ext cx="902635" cy="25875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Dynamic Traceability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87" name="모서리가 둥근 직사각형 86"/>
          <p:cNvSpPr/>
          <p:nvPr/>
        </p:nvSpPr>
        <p:spPr>
          <a:xfrm>
            <a:off x="4187608" y="2324481"/>
            <a:ext cx="902635" cy="25875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GUI Engine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89" name="모서리가 둥근 직사각형 88"/>
          <p:cNvSpPr/>
          <p:nvPr/>
        </p:nvSpPr>
        <p:spPr>
          <a:xfrm>
            <a:off x="5436096" y="1696413"/>
            <a:ext cx="1177288" cy="955358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t"/>
          <a:lstStyle/>
          <a:p>
            <a:pPr algn="ctr"/>
            <a:r>
              <a:rPr lang="en-US" altLang="ko-KR" sz="800" b="1" dirty="0">
                <a:latin typeface="맑은 고딕" pitchFamily="50" charset="-127"/>
                <a:ea typeface="맑은 고딕" pitchFamily="50" charset="-127"/>
              </a:rPr>
              <a:t>Change </a:t>
            </a:r>
          </a:p>
          <a:p>
            <a:pPr algn="ctr"/>
            <a:r>
              <a:rPr lang="en-US" altLang="ko-KR" sz="800" b="1" dirty="0">
                <a:latin typeface="맑은 고딕" pitchFamily="50" charset="-127"/>
                <a:ea typeface="맑은 고딕" pitchFamily="50" charset="-127"/>
              </a:rPr>
              <a:t>Management</a:t>
            </a:r>
            <a:endParaRPr lang="ko-KR" altLang="en-US" sz="8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0" name="모서리가 둥근 직사각형 89"/>
          <p:cNvSpPr/>
          <p:nvPr/>
        </p:nvSpPr>
        <p:spPr>
          <a:xfrm>
            <a:off x="5582740" y="2029780"/>
            <a:ext cx="902635" cy="25875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Workflow(BPM) Engine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sp>
        <p:nvSpPr>
          <p:cNvPr id="91" name="모서리가 둥근 직사각형 90"/>
          <p:cNvSpPr/>
          <p:nvPr/>
        </p:nvSpPr>
        <p:spPr>
          <a:xfrm>
            <a:off x="5582740" y="2324772"/>
            <a:ext cx="902635" cy="25875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45713" rIns="0" bIns="45713" rtlCol="0" anchor="ctr"/>
          <a:lstStyle/>
          <a:p>
            <a:pPr algn="ctr"/>
            <a:r>
              <a:rPr lang="en-US" altLang="ko-KR" sz="800" dirty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Change History</a:t>
            </a:r>
            <a:endParaRPr lang="ko-KR" altLang="en-US" sz="800" dirty="0">
              <a:latin typeface="맑은 고딕" pitchFamily="50" charset="-127"/>
              <a:ea typeface="맑은 고딕" pitchFamily="50" charset="-127"/>
              <a:cs typeface="Times New Roman" pitchFamily="18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911729" y="1719030"/>
            <a:ext cx="1032302" cy="956814"/>
            <a:chOff x="911724" y="1597101"/>
            <a:chExt cx="1032302" cy="956814"/>
          </a:xfrm>
        </p:grpSpPr>
        <p:sp>
          <p:nvSpPr>
            <p:cNvPr id="94" name="직사각형 93"/>
            <p:cNvSpPr/>
            <p:nvPr/>
          </p:nvSpPr>
          <p:spPr>
            <a:xfrm>
              <a:off x="911724" y="2338471"/>
              <a:ext cx="101983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800" b="1" dirty="0">
                  <a:latin typeface="맑은 고딕" pitchFamily="50" charset="-127"/>
                  <a:ea typeface="맑은 고딕" pitchFamily="50" charset="-127"/>
                </a:rPr>
                <a:t>Traceability View</a:t>
              </a:r>
              <a:endParaRPr lang="ko-KR" altLang="en-US" sz="800" dirty="0"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5" name="그룹 4"/>
            <p:cNvGrpSpPr/>
            <p:nvPr/>
          </p:nvGrpSpPr>
          <p:grpSpPr>
            <a:xfrm>
              <a:off x="942412" y="1597101"/>
              <a:ext cx="1001614" cy="739980"/>
              <a:chOff x="866918" y="1597101"/>
              <a:chExt cx="1001614" cy="739980"/>
            </a:xfrm>
          </p:grpSpPr>
          <p:pic>
            <p:nvPicPr>
              <p:cNvPr id="93" name="Picture 2"/>
              <p:cNvPicPr>
                <a:picLocks noChangeAspect="1" noChangeArrowheads="1"/>
              </p:cNvPicPr>
              <p:nvPr/>
            </p:nvPicPr>
            <p:blipFill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6918" y="1597101"/>
                <a:ext cx="1001614" cy="7399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5" name="Picture 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3319" y="1641557"/>
                <a:ext cx="902807" cy="5504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97" name="그룹 96"/>
          <p:cNvGrpSpPr/>
          <p:nvPr/>
        </p:nvGrpSpPr>
        <p:grpSpPr>
          <a:xfrm rot="2700000">
            <a:off x="3790749" y="1999004"/>
            <a:ext cx="323708" cy="319728"/>
            <a:chOff x="11308642" y="4441032"/>
            <a:chExt cx="1080122" cy="1118097"/>
          </a:xfrm>
        </p:grpSpPr>
        <p:sp>
          <p:nvSpPr>
            <p:cNvPr id="98" name="원형 화살표 97"/>
            <p:cNvSpPr/>
            <p:nvPr/>
          </p:nvSpPr>
          <p:spPr>
            <a:xfrm>
              <a:off x="11313143" y="4441032"/>
              <a:ext cx="1075621" cy="1101451"/>
            </a:xfrm>
            <a:prstGeom prst="circularArrow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99" name="원형 화살표 98"/>
            <p:cNvSpPr/>
            <p:nvPr/>
          </p:nvSpPr>
          <p:spPr>
            <a:xfrm rot="10800000">
              <a:off x="11308642" y="4457677"/>
              <a:ext cx="1075619" cy="1101452"/>
            </a:xfrm>
            <a:prstGeom prst="circularArrow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00" name="그룹 99"/>
          <p:cNvGrpSpPr/>
          <p:nvPr/>
        </p:nvGrpSpPr>
        <p:grpSpPr>
          <a:xfrm rot="2700000">
            <a:off x="5190519" y="1999004"/>
            <a:ext cx="323708" cy="319728"/>
            <a:chOff x="11308642" y="4441032"/>
            <a:chExt cx="1080122" cy="1118097"/>
          </a:xfrm>
        </p:grpSpPr>
        <p:sp>
          <p:nvSpPr>
            <p:cNvPr id="101" name="원형 화살표 100"/>
            <p:cNvSpPr/>
            <p:nvPr/>
          </p:nvSpPr>
          <p:spPr>
            <a:xfrm>
              <a:off x="11313143" y="4441032"/>
              <a:ext cx="1075621" cy="1101451"/>
            </a:xfrm>
            <a:prstGeom prst="circularArrow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102" name="원형 화살표 101"/>
            <p:cNvSpPr/>
            <p:nvPr/>
          </p:nvSpPr>
          <p:spPr>
            <a:xfrm rot="10800000">
              <a:off x="11308642" y="4457677"/>
              <a:ext cx="1075619" cy="1101452"/>
            </a:xfrm>
            <a:prstGeom prst="circularArrow">
              <a:avLst/>
            </a:prstGeom>
            <a:ln w="1270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grpSp>
        <p:nvGrpSpPr>
          <p:cNvPr id="103" name="그룹 102"/>
          <p:cNvGrpSpPr/>
          <p:nvPr/>
        </p:nvGrpSpPr>
        <p:grpSpPr>
          <a:xfrm>
            <a:off x="7434693" y="2574336"/>
            <a:ext cx="1348446" cy="996114"/>
            <a:chOff x="7588788" y="1874727"/>
            <a:chExt cx="1500060" cy="1108116"/>
          </a:xfrm>
        </p:grpSpPr>
        <p:grpSp>
          <p:nvGrpSpPr>
            <p:cNvPr id="104" name="그룹 103"/>
            <p:cNvGrpSpPr/>
            <p:nvPr/>
          </p:nvGrpSpPr>
          <p:grpSpPr>
            <a:xfrm>
              <a:off x="7588788" y="1874727"/>
              <a:ext cx="1500060" cy="1108116"/>
              <a:chOff x="10282924" y="182745"/>
              <a:chExt cx="2108223" cy="1462463"/>
            </a:xfrm>
          </p:grpSpPr>
          <p:grpSp>
            <p:nvGrpSpPr>
              <p:cNvPr id="106" name="그룹 105"/>
              <p:cNvGrpSpPr/>
              <p:nvPr/>
            </p:nvGrpSpPr>
            <p:grpSpPr>
              <a:xfrm>
                <a:off x="10283299" y="182745"/>
                <a:ext cx="1869040" cy="1136712"/>
                <a:chOff x="5382606" y="3251110"/>
                <a:chExt cx="5860356" cy="4505325"/>
              </a:xfrm>
            </p:grpSpPr>
            <p:pic>
              <p:nvPicPr>
                <p:cNvPr id="108" name="Picture 2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2606" y="3251110"/>
                  <a:ext cx="5860356" cy="45053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9" name="Picture 3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9456" y="3531289"/>
                  <a:ext cx="5229249" cy="32586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07" name="직사각형 106"/>
              <p:cNvSpPr/>
              <p:nvPr/>
            </p:nvSpPr>
            <p:spPr>
              <a:xfrm>
                <a:off x="10282924" y="1328900"/>
                <a:ext cx="2108223" cy="3163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ko-KR" sz="800" b="1" dirty="0">
                    <a:latin typeface="맑은 고딕" pitchFamily="50" charset="-127"/>
                    <a:ea typeface="맑은 고딕" pitchFamily="50" charset="-127"/>
                  </a:rPr>
                  <a:t>Workflow/Change View</a:t>
                </a:r>
                <a:endParaRPr lang="ko-KR" altLang="en-US" sz="800" dirty="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pic>
          <p:nvPicPr>
            <p:cNvPr id="105" name="Picture 2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9631" y="1914678"/>
              <a:ext cx="1188000" cy="636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" name="Picture 10" descr="X:\매직 폴더\ClipArt\2106003206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04424" y="2807720"/>
            <a:ext cx="547963" cy="4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10" descr="X:\매직 폴더\ClipArt\2106003206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97246">
            <a:off x="1942133" y="2265731"/>
            <a:ext cx="547963" cy="4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10" descr="X:\매직 폴더\ClipArt\2106003206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8117" y="2808254"/>
            <a:ext cx="547963" cy="4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10" descr="X:\매직 폴더\ClipArt\2106003206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917311" y="4142892"/>
            <a:ext cx="455884" cy="40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그룹 2"/>
          <p:cNvGrpSpPr/>
          <p:nvPr/>
        </p:nvGrpSpPr>
        <p:grpSpPr>
          <a:xfrm>
            <a:off x="3212876" y="689099"/>
            <a:ext cx="2718253" cy="396381"/>
            <a:chOff x="355216" y="708141"/>
            <a:chExt cx="2718253" cy="396381"/>
          </a:xfrm>
        </p:grpSpPr>
        <p:grpSp>
          <p:nvGrpSpPr>
            <p:cNvPr id="2" name="그룹 1"/>
            <p:cNvGrpSpPr/>
            <p:nvPr/>
          </p:nvGrpSpPr>
          <p:grpSpPr>
            <a:xfrm>
              <a:off x="355216" y="708141"/>
              <a:ext cx="2718253" cy="396381"/>
              <a:chOff x="251520" y="684436"/>
              <a:chExt cx="2160240" cy="368300"/>
            </a:xfrm>
          </p:grpSpPr>
          <p:sp>
            <p:nvSpPr>
              <p:cNvPr id="6" name="AutoShape 12"/>
              <p:cNvSpPr>
                <a:spLocks noChangeArrowheads="1"/>
              </p:cNvSpPr>
              <p:nvPr/>
            </p:nvSpPr>
            <p:spPr bwMode="auto">
              <a:xfrm>
                <a:off x="251520" y="684436"/>
                <a:ext cx="2160240" cy="368300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 defTabSz="814265">
                  <a:defRPr/>
                </a:pPr>
                <a:endParaRPr lang="ko-KR" altLang="en-US" sz="1600" b="1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11" name="Oval 3"/>
              <p:cNvSpPr>
                <a:spLocks noChangeArrowheads="1"/>
              </p:cNvSpPr>
              <p:nvPr/>
            </p:nvSpPr>
            <p:spPr bwMode="auto">
              <a:xfrm rot="16200000">
                <a:off x="271123" y="699139"/>
                <a:ext cx="337788" cy="338894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alpha val="66000"/>
                    </a:schemeClr>
                  </a:gs>
                  <a:gs pos="59000">
                    <a:schemeClr val="bg1">
                      <a:gamma/>
                      <a:tint val="0"/>
                      <a:invGamma/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ko-KR" altLang="en-US">
                  <a:latin typeface="굴림" pitchFamily="50" charset="-127"/>
                  <a:ea typeface="굴림" pitchFamily="50" charset="-127"/>
                </a:endParaRPr>
              </a:p>
            </p:txBody>
          </p:sp>
        </p:grpSp>
        <p:sp>
          <p:nvSpPr>
            <p:cNvPr id="112" name="AutoShape 12"/>
            <p:cNvSpPr>
              <a:spLocks noChangeArrowheads="1"/>
            </p:cNvSpPr>
            <p:nvPr/>
          </p:nvSpPr>
          <p:spPr bwMode="auto">
            <a:xfrm>
              <a:off x="483106" y="728161"/>
              <a:ext cx="2468324" cy="35560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  <a:headEnd/>
              <a:tailEnd/>
            </a:ln>
            <a:effectLst>
              <a:innerShdw blurRad="63500" dir="13500000">
                <a:prstClr val="black">
                  <a:alpha val="45000"/>
                </a:prstClr>
              </a:innerShdw>
            </a:effectLst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defTabSz="814265">
                <a:defRPr/>
              </a:pPr>
              <a:r>
                <a:rPr lang="en-US" altLang="ko-KR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Platform Architecture</a:t>
              </a:r>
              <a:endParaRPr lang="ko-KR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13" name="제목 6"/>
          <p:cNvSpPr txBox="1">
            <a:spLocks/>
          </p:cNvSpPr>
          <p:nvPr/>
        </p:nvSpPr>
        <p:spPr bwMode="auto">
          <a:xfrm>
            <a:off x="539552" y="39301"/>
            <a:ext cx="5339089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Times New Roman" pitchFamily="18" charset="0"/>
              </a:rPr>
              <a:t>Platform Architecture</a:t>
            </a:r>
            <a:endParaRPr lang="ko-KR" altLang="en-US" sz="2000" spc="-15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49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제목 6"/>
          <p:cNvSpPr txBox="1">
            <a:spLocks/>
          </p:cNvSpPr>
          <p:nvPr/>
        </p:nvSpPr>
        <p:spPr bwMode="auto">
          <a:xfrm>
            <a:off x="539552" y="39301"/>
            <a:ext cx="5339089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Times New Roman" pitchFamily="18" charset="0"/>
              </a:rPr>
              <a:t>DBD TAXONOMY</a:t>
            </a:r>
            <a:endParaRPr lang="ko-KR" altLang="en-US" sz="2000" spc="-15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894"/>
            <a:ext cx="3604370" cy="246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01" y="2060848"/>
            <a:ext cx="6490956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326552" y="6165304"/>
            <a:ext cx="2622505" cy="24620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r>
              <a:rPr lang="en-US" altLang="ko-KR" sz="1000" b="1" dirty="0" smtClean="0"/>
              <a:t>Reference</a:t>
            </a:r>
            <a:r>
              <a:rPr lang="en-US" altLang="ko-KR" sz="1000" dirty="0" smtClean="0"/>
              <a:t>: </a:t>
            </a:r>
            <a:r>
              <a:rPr lang="en-US" altLang="ko-KR" sz="1000" dirty="0"/>
              <a:t>EPRI TR;</a:t>
            </a:r>
            <a:r>
              <a:rPr lang="en-US" altLang="ko-KR" sz="1000" b="1" dirty="0"/>
              <a:t> </a:t>
            </a:r>
            <a:r>
              <a:rPr lang="en-US" altLang="ko-KR" sz="1000" dirty="0"/>
              <a:t>1022684;</a:t>
            </a:r>
            <a:r>
              <a:rPr lang="en-US" altLang="ko-KR" sz="1000" b="1" dirty="0"/>
              <a:t> </a:t>
            </a:r>
            <a:r>
              <a:rPr lang="en-US" altLang="ko-KR" sz="1000" dirty="0"/>
              <a:t>April 2011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68244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직사각형 12"/>
          <p:cNvSpPr/>
          <p:nvPr/>
        </p:nvSpPr>
        <p:spPr>
          <a:xfrm>
            <a:off x="457200" y="1257382"/>
            <a:ext cx="8229600" cy="2459650"/>
          </a:xfrm>
          <a:prstGeom prst="roundRect">
            <a:avLst>
              <a:gd name="adj" fmla="val 3001"/>
            </a:avLst>
          </a:prstGeom>
          <a:ln>
            <a:solidFill>
              <a:schemeClr val="accent3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marL="0" lvl="1">
              <a:lnSpc>
                <a:spcPct val="120000"/>
              </a:lnSpc>
            </a:pP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3288393" y="1540487"/>
            <a:ext cx="2504728" cy="1893439"/>
          </a:xfrm>
          <a:prstGeom prst="roundRect">
            <a:avLst>
              <a:gd name="adj" fmla="val 8354"/>
            </a:avLst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19" name="오른쪽 화살표 18"/>
          <p:cNvSpPr/>
          <p:nvPr/>
        </p:nvSpPr>
        <p:spPr bwMode="auto">
          <a:xfrm>
            <a:off x="2571328" y="2315105"/>
            <a:ext cx="720080" cy="360362"/>
          </a:xfrm>
          <a:prstGeom prst="rightArrow">
            <a:avLst/>
          </a:prstGeom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타원 17"/>
          <p:cNvSpPr/>
          <p:nvPr/>
        </p:nvSpPr>
        <p:spPr bwMode="auto">
          <a:xfrm>
            <a:off x="786645" y="1630823"/>
            <a:ext cx="1728307" cy="172892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454" name="직사각형 21"/>
          <p:cNvSpPr>
            <a:spLocks noChangeArrowheads="1"/>
          </p:cNvSpPr>
          <p:nvPr/>
        </p:nvSpPr>
        <p:spPr bwMode="auto">
          <a:xfrm>
            <a:off x="810469" y="3435745"/>
            <a:ext cx="1680671" cy="27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/>
          <a:p>
            <a:pPr algn="ctr"/>
            <a:r>
              <a:rPr lang="en-US" altLang="ko-KR" sz="1200" b="1" dirty="0" smtClean="0"/>
              <a:t>System</a:t>
            </a:r>
            <a:endParaRPr lang="ko-KR" altLang="en-US" sz="1200" b="1" dirty="0"/>
          </a:p>
        </p:txBody>
      </p:sp>
      <p:sp>
        <p:nvSpPr>
          <p:cNvPr id="18450" name="직사각형 23"/>
          <p:cNvSpPr>
            <a:spLocks noChangeArrowheads="1"/>
          </p:cNvSpPr>
          <p:nvPr/>
        </p:nvSpPr>
        <p:spPr bwMode="auto">
          <a:xfrm>
            <a:off x="3731670" y="3435745"/>
            <a:ext cx="1680671" cy="27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/>
          <a:p>
            <a:pPr algn="ctr"/>
            <a:r>
              <a:rPr lang="en-US" altLang="ko-KR" sz="1200" b="1" dirty="0" smtClean="0"/>
              <a:t>Taxonomy</a:t>
            </a:r>
            <a:endParaRPr lang="ko-KR" altLang="en-US" sz="1200" b="1" dirty="0"/>
          </a:p>
        </p:txBody>
      </p:sp>
      <p:sp>
        <p:nvSpPr>
          <p:cNvPr id="9" name="타원 8"/>
          <p:cNvSpPr/>
          <p:nvPr/>
        </p:nvSpPr>
        <p:spPr bwMode="auto">
          <a:xfrm>
            <a:off x="6636419" y="1630831"/>
            <a:ext cx="1728307" cy="1728927"/>
          </a:xfrm>
          <a:prstGeom prst="ellipse">
            <a:avLst/>
          </a:prstGeom>
          <a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000" r="-33000"/>
            </a:stretch>
          </a:blipFill>
          <a:ln>
            <a:solidFill>
              <a:schemeClr val="accent1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446" name="직사각형 24"/>
          <p:cNvSpPr>
            <a:spLocks noChangeArrowheads="1"/>
          </p:cNvSpPr>
          <p:nvPr/>
        </p:nvSpPr>
        <p:spPr bwMode="auto">
          <a:xfrm>
            <a:off x="6660238" y="3435745"/>
            <a:ext cx="1680671" cy="27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>
            <a:spAutoFit/>
          </a:bodyPr>
          <a:lstStyle/>
          <a:p>
            <a:pPr algn="ctr"/>
            <a:r>
              <a:rPr lang="en-US" altLang="ko-KR" sz="1200" b="1" dirty="0" smtClean="0"/>
              <a:t>DBD</a:t>
            </a:r>
            <a:endParaRPr lang="ko-KR" altLang="en-US" sz="1200" b="1" dirty="0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2931369" y="1065742"/>
            <a:ext cx="3296818" cy="368432"/>
          </a:xfrm>
          <a:prstGeom prst="roundRect">
            <a:avLst>
              <a:gd name="adj" fmla="val 50000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/>
          <a:p>
            <a:pPr algn="ctr"/>
            <a:r>
              <a:rPr lang="en-US" altLang="ko-KR" sz="1400" b="1" dirty="0" smtClean="0"/>
              <a:t>Requirement Management</a:t>
            </a:r>
            <a:endParaRPr lang="ko-KR" altLang="en-US" sz="1400" b="1" dirty="0"/>
          </a:p>
        </p:txBody>
      </p:sp>
      <p:sp>
        <p:nvSpPr>
          <p:cNvPr id="15" name="제목 6"/>
          <p:cNvSpPr txBox="1">
            <a:spLocks/>
          </p:cNvSpPr>
          <p:nvPr/>
        </p:nvSpPr>
        <p:spPr bwMode="auto">
          <a:xfrm>
            <a:off x="539552" y="39301"/>
            <a:ext cx="5339089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Times New Roman" pitchFamily="18" charset="0"/>
              </a:rPr>
              <a:t>Requirement Management Platform</a:t>
            </a:r>
            <a:endParaRPr lang="ko-KR" altLang="en-US" sz="2000" spc="-15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cs typeface="Times New Roman" pitchFamily="18" charset="0"/>
            </a:endParaRPr>
          </a:p>
        </p:txBody>
      </p:sp>
      <p:sp>
        <p:nvSpPr>
          <p:cNvPr id="24" name="오른쪽 화살표 23"/>
          <p:cNvSpPr/>
          <p:nvPr/>
        </p:nvSpPr>
        <p:spPr bwMode="auto">
          <a:xfrm>
            <a:off x="5868147" y="2315105"/>
            <a:ext cx="720080" cy="360362"/>
          </a:xfrm>
          <a:prstGeom prst="rightArrow">
            <a:avLst/>
          </a:prstGeom>
          <a:ln w="1905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457200" y="3968711"/>
            <a:ext cx="8229600" cy="2432089"/>
          </a:xfrm>
          <a:prstGeom prst="roundRect">
            <a:avLst>
              <a:gd name="adj" fmla="val 3001"/>
            </a:avLst>
          </a:prstGeom>
          <a:noFill/>
          <a:ln>
            <a:solidFill>
              <a:srgbClr val="93BDD7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marL="0" lvl="1">
              <a:lnSpc>
                <a:spcPct val="120000"/>
              </a:lnSpc>
            </a:pPr>
            <a:endParaRPr lang="en-US" altLang="ko-KR" sz="1400" dirty="0">
              <a:solidFill>
                <a:schemeClr val="tx1"/>
              </a:solidFill>
            </a:endParaRPr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>
            <a:off x="925042" y="4906950"/>
            <a:ext cx="39616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/>
          </a:p>
        </p:txBody>
      </p:sp>
      <p:sp>
        <p:nvSpPr>
          <p:cNvPr id="35" name="Line 3"/>
          <p:cNvSpPr>
            <a:spLocks noChangeShapeType="1"/>
          </p:cNvSpPr>
          <p:nvPr/>
        </p:nvSpPr>
        <p:spPr bwMode="auto">
          <a:xfrm>
            <a:off x="925042" y="5369584"/>
            <a:ext cx="39616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/>
          </a:p>
        </p:txBody>
      </p:sp>
      <p:sp>
        <p:nvSpPr>
          <p:cNvPr id="36" name="Line 4"/>
          <p:cNvSpPr>
            <a:spLocks noChangeShapeType="1"/>
          </p:cNvSpPr>
          <p:nvPr/>
        </p:nvSpPr>
        <p:spPr bwMode="auto">
          <a:xfrm>
            <a:off x="925042" y="5822693"/>
            <a:ext cx="39616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 dirty="0"/>
          </a:p>
        </p:txBody>
      </p:sp>
      <p:sp>
        <p:nvSpPr>
          <p:cNvPr id="37" name="Line 5"/>
          <p:cNvSpPr>
            <a:spLocks noChangeShapeType="1"/>
          </p:cNvSpPr>
          <p:nvPr/>
        </p:nvSpPr>
        <p:spPr bwMode="auto">
          <a:xfrm flipH="1">
            <a:off x="1111624" y="4444316"/>
            <a:ext cx="0" cy="1847784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/>
          </a:p>
        </p:txBody>
      </p:sp>
      <p:sp>
        <p:nvSpPr>
          <p:cNvPr id="38" name="Line 6"/>
          <p:cNvSpPr>
            <a:spLocks noChangeShapeType="1"/>
          </p:cNvSpPr>
          <p:nvPr/>
        </p:nvSpPr>
        <p:spPr bwMode="auto">
          <a:xfrm>
            <a:off x="925042" y="6281593"/>
            <a:ext cx="39616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/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1312238" y="4425652"/>
            <a:ext cx="2661671" cy="299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lang="en-US" altLang="ko-KR" sz="1200" b="1" dirty="0" smtClean="0">
                <a:ea typeface="맑은 고딕" pitchFamily="50" charset="-127"/>
              </a:rPr>
              <a:t>Ultimate Capability</a:t>
            </a:r>
            <a:endParaRPr lang="en-US" altLang="ko-KR" sz="1200" b="1" dirty="0">
              <a:ea typeface="맑은 고딕" pitchFamily="50" charset="-127"/>
            </a:endParaRPr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1269122" y="5817435"/>
            <a:ext cx="4180319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/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>
            <a:off x="1195757" y="6281593"/>
            <a:ext cx="4253683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/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>
            <a:off x="6020962" y="4911282"/>
            <a:ext cx="2198007" cy="453084"/>
          </a:xfrm>
          <a:prstGeom prst="roundRect">
            <a:avLst/>
          </a:prstGeom>
          <a:extLst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0" tIns="45713" rIns="0" bIns="45713" rtlCol="0" anchor="ctr"/>
          <a:lstStyle>
            <a:defPPr>
              <a:defRPr lang="ko-KR"/>
            </a:defPPr>
            <a:lvl1pPr algn="ctr">
              <a:defRPr sz="800">
                <a:latin typeface="맑은 고딕" pitchFamily="50" charset="-127"/>
                <a:ea typeface="맑은 고딕" pitchFamily="50" charset="-127"/>
                <a:cs typeface="Times New Roman" pitchFamily="18" charset="0"/>
              </a:defRPr>
            </a:lvl1pPr>
          </a:lstStyle>
          <a:p>
            <a:r>
              <a:rPr kumimoji="1" lang="en-US" altLang="ko-KR" sz="1200" b="1" dirty="0" smtClean="0">
                <a:solidFill>
                  <a:schemeClr val="bg1"/>
                </a:solidFill>
                <a:cs typeface="+mn-cs"/>
              </a:rPr>
              <a:t>Design Margin</a:t>
            </a:r>
            <a:endParaRPr kumimoji="1" lang="en-US" altLang="ko-KR" sz="12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46" name="Line 15"/>
          <p:cNvSpPr>
            <a:spLocks noChangeShapeType="1"/>
          </p:cNvSpPr>
          <p:nvPr/>
        </p:nvSpPr>
        <p:spPr bwMode="auto">
          <a:xfrm flipV="1">
            <a:off x="1320474" y="5355834"/>
            <a:ext cx="4136303" cy="15579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/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268431" y="4890339"/>
            <a:ext cx="4188344" cy="1947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/>
          </a:p>
        </p:txBody>
      </p:sp>
      <p:sp>
        <p:nvSpPr>
          <p:cNvPr id="48" name="Text Box 17"/>
          <p:cNvSpPr txBox="1">
            <a:spLocks noChangeArrowheads="1"/>
          </p:cNvSpPr>
          <p:nvPr/>
        </p:nvSpPr>
        <p:spPr bwMode="auto">
          <a:xfrm>
            <a:off x="1312234" y="4869160"/>
            <a:ext cx="2727700" cy="33212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  <a:extLst/>
        </p:spPr>
        <p:txBody>
          <a:bodyPr lIns="91426" tIns="45713" rIns="91426" bIns="45713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lang="en-US" altLang="ko-KR" sz="1200" b="1" dirty="0" smtClean="0">
                <a:ea typeface="맑은 고딕" pitchFamily="50" charset="-127"/>
              </a:rPr>
              <a:t>Analyzed </a:t>
            </a:r>
            <a:r>
              <a:rPr lang="en-US" altLang="ko-KR" sz="1200" b="1" dirty="0">
                <a:ea typeface="맑은 고딕" pitchFamily="50" charset="-127"/>
              </a:rPr>
              <a:t>Design </a:t>
            </a:r>
            <a:r>
              <a:rPr lang="en-US" altLang="ko-KR" sz="1200" b="1" dirty="0" smtClean="0">
                <a:ea typeface="맑은 고딕" pitchFamily="50" charset="-127"/>
              </a:rPr>
              <a:t>Limit</a:t>
            </a:r>
            <a:endParaRPr lang="en-US" altLang="ko-KR" sz="1200" b="1" dirty="0">
              <a:ea typeface="맑은 고딕" pitchFamily="50" charset="-127"/>
            </a:endParaRPr>
          </a:p>
        </p:txBody>
      </p:sp>
      <p:sp>
        <p:nvSpPr>
          <p:cNvPr id="49" name="Text Box 18"/>
          <p:cNvSpPr txBox="1">
            <a:spLocks noChangeArrowheads="1"/>
          </p:cNvSpPr>
          <p:nvPr/>
        </p:nvSpPr>
        <p:spPr bwMode="auto">
          <a:xfrm>
            <a:off x="1312237" y="5352583"/>
            <a:ext cx="2061547" cy="236657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  <a:extLst/>
        </p:spPr>
        <p:txBody>
          <a:bodyPr lIns="91426" tIns="45713" rIns="91426" bIns="45713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eaLnBrk="1" latinLnBrk="0" hangingPunct="1"/>
            <a:r>
              <a:rPr lang="en-US" altLang="ko-KR" sz="1200" b="1" dirty="0" smtClean="0">
                <a:ea typeface="맑은 고딕" pitchFamily="50" charset="-127"/>
              </a:rPr>
              <a:t>Operating Limit</a:t>
            </a:r>
            <a:endParaRPr lang="en-US" altLang="ko-KR" sz="1200" b="1" dirty="0">
              <a:ea typeface="맑은 고딕" pitchFamily="50" charset="-127"/>
            </a:endParaRPr>
          </a:p>
        </p:txBody>
      </p:sp>
      <p:sp>
        <p:nvSpPr>
          <p:cNvPr id="50" name="Line 19"/>
          <p:cNvSpPr>
            <a:spLocks noChangeShapeType="1"/>
          </p:cNvSpPr>
          <p:nvPr/>
        </p:nvSpPr>
        <p:spPr bwMode="auto">
          <a:xfrm flipV="1">
            <a:off x="1311673" y="4420949"/>
            <a:ext cx="4137769" cy="2336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/>
          </a:p>
        </p:txBody>
      </p:sp>
      <p:sp>
        <p:nvSpPr>
          <p:cNvPr id="51" name="AutoShape 20"/>
          <p:cNvSpPr>
            <a:spLocks/>
          </p:cNvSpPr>
          <p:nvPr/>
        </p:nvSpPr>
        <p:spPr bwMode="auto">
          <a:xfrm>
            <a:off x="5456777" y="4420949"/>
            <a:ext cx="164335" cy="469390"/>
          </a:xfrm>
          <a:prstGeom prst="rightBrace">
            <a:avLst>
              <a:gd name="adj1" fmla="val 32126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 sz="1400"/>
          </a:p>
        </p:txBody>
      </p: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6025427" y="4425221"/>
            <a:ext cx="2198007" cy="452943"/>
          </a:xfrm>
          <a:prstGeom prst="roundRect">
            <a:avLst/>
          </a:prstGeom>
          <a:ex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45713" rIns="0" bIns="45713" rtlCol="0" anchor="ctr"/>
          <a:lstStyle>
            <a:defPPr>
              <a:defRPr lang="ko-KR"/>
            </a:defPPr>
            <a:lvl1pPr algn="ctr">
              <a:defRPr sz="800">
                <a:latin typeface="맑은 고딕" pitchFamily="50" charset="-127"/>
                <a:ea typeface="맑은 고딕" pitchFamily="50" charset="-127"/>
                <a:cs typeface="Times New Roman" pitchFamily="18" charset="0"/>
              </a:defRPr>
            </a:lvl1pPr>
          </a:lstStyle>
          <a:p>
            <a:r>
              <a:rPr kumimoji="1" lang="en-US" altLang="ko-KR" sz="1200" b="1" dirty="0" smtClean="0">
                <a:solidFill>
                  <a:schemeClr val="bg1"/>
                </a:solidFill>
                <a:cs typeface="+mn-cs"/>
              </a:rPr>
              <a:t>Unanalyzed margin</a:t>
            </a:r>
            <a:endParaRPr kumimoji="1" lang="en-US" altLang="ko-KR" sz="12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53" name="Line 25"/>
          <p:cNvSpPr>
            <a:spLocks noChangeShapeType="1"/>
          </p:cNvSpPr>
          <p:nvPr/>
        </p:nvSpPr>
        <p:spPr bwMode="auto">
          <a:xfrm>
            <a:off x="925042" y="4444316"/>
            <a:ext cx="396169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/>
          </a:p>
        </p:txBody>
      </p:sp>
      <p:sp>
        <p:nvSpPr>
          <p:cNvPr id="54" name="Text Box 26"/>
          <p:cNvSpPr txBox="1">
            <a:spLocks noChangeArrowheads="1"/>
          </p:cNvSpPr>
          <p:nvPr/>
        </p:nvSpPr>
        <p:spPr bwMode="auto">
          <a:xfrm>
            <a:off x="1127347" y="5838373"/>
            <a:ext cx="4322093" cy="435801"/>
          </a:xfrm>
          <a:prstGeom prst="rect">
            <a:avLst/>
          </a:prstGeom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3" rIns="0" bIns="45713" rtlCol="0" anchor="ctr"/>
          <a:lstStyle>
            <a:defPPr>
              <a:defRPr lang="ko-KR"/>
            </a:defPPr>
            <a:lvl1pPr algn="ctr">
              <a:defRPr sz="800">
                <a:latin typeface="맑은 고딕" pitchFamily="50" charset="-127"/>
                <a:ea typeface="맑은 고딕" pitchFamily="50" charset="-127"/>
                <a:cs typeface="Times New Roman" pitchFamily="18" charset="0"/>
              </a:defRPr>
            </a:lvl1pPr>
          </a:lstStyle>
          <a:p>
            <a:pPr algn="l"/>
            <a:r>
              <a:rPr kumimoji="1" lang="en-US" altLang="ko-KR" sz="1200" b="1" dirty="0" smtClean="0">
                <a:solidFill>
                  <a:schemeClr val="bg1"/>
                </a:solidFill>
                <a:cs typeface="+mn-cs"/>
              </a:rPr>
              <a:t>     Range </a:t>
            </a:r>
            <a:r>
              <a:rPr kumimoji="1" lang="en-US" altLang="ko-KR" sz="1200" b="1" dirty="0">
                <a:solidFill>
                  <a:schemeClr val="bg1"/>
                </a:solidFill>
                <a:cs typeface="+mn-cs"/>
              </a:rPr>
              <a:t>of Normal </a:t>
            </a:r>
            <a:r>
              <a:rPr kumimoji="1" lang="en-US" altLang="ko-KR" sz="1200" b="1" dirty="0" smtClean="0">
                <a:solidFill>
                  <a:schemeClr val="bg1"/>
                </a:solidFill>
                <a:cs typeface="+mn-cs"/>
              </a:rPr>
              <a:t>Operation </a:t>
            </a:r>
            <a:endParaRPr kumimoji="1" lang="en-US" altLang="ko-KR" sz="1200" b="1" dirty="0">
              <a:solidFill>
                <a:schemeClr val="bg1"/>
              </a:solidFill>
              <a:cs typeface="+mn-cs"/>
            </a:endParaRPr>
          </a:p>
        </p:txBody>
      </p:sp>
      <p:sp>
        <p:nvSpPr>
          <p:cNvPr id="55" name="AutoShape 12"/>
          <p:cNvSpPr>
            <a:spLocks noChangeArrowheads="1"/>
          </p:cNvSpPr>
          <p:nvPr/>
        </p:nvSpPr>
        <p:spPr bwMode="auto">
          <a:xfrm>
            <a:off x="2638825" y="3789040"/>
            <a:ext cx="3866351" cy="359342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/>
              </a:gs>
              <a:gs pos="80000">
                <a:srgbClr val="608DC4"/>
              </a:gs>
              <a:gs pos="100000">
                <a:srgbClr val="6893C6"/>
              </a:gs>
            </a:gsLst>
            <a:lin ang="16200000" scaled="0"/>
          </a:gradFill>
          <a:ln>
            <a:solidFill>
              <a:schemeClr val="tx2">
                <a:lumMod val="60000"/>
                <a:lumOff val="40000"/>
              </a:schemeClr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26" tIns="45713" rIns="91426" bIns="45713" anchor="ctr"/>
          <a:lstStyle/>
          <a:p>
            <a:pPr algn="ctr"/>
            <a:r>
              <a:rPr lang="en-US" altLang="ko-KR" sz="1400" b="1" dirty="0"/>
              <a:t>Margin Configuration </a:t>
            </a:r>
            <a:r>
              <a:rPr lang="en-US" altLang="ko-KR" sz="1400" b="1" dirty="0" smtClean="0"/>
              <a:t>Management</a:t>
            </a:r>
            <a:endParaRPr lang="ko-KR" altLang="en-US" sz="1400" b="1" dirty="0"/>
          </a:p>
        </p:txBody>
      </p:sp>
      <p:sp>
        <p:nvSpPr>
          <p:cNvPr id="60" name="AutoShape 20"/>
          <p:cNvSpPr>
            <a:spLocks/>
          </p:cNvSpPr>
          <p:nvPr/>
        </p:nvSpPr>
        <p:spPr bwMode="auto">
          <a:xfrm>
            <a:off x="5456777" y="4888404"/>
            <a:ext cx="164335" cy="469390"/>
          </a:xfrm>
          <a:prstGeom prst="rightBrace">
            <a:avLst>
              <a:gd name="adj1" fmla="val 32126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 sz="1400"/>
          </a:p>
        </p:txBody>
      </p:sp>
      <p:sp>
        <p:nvSpPr>
          <p:cNvPr id="61" name="AutoShape 20"/>
          <p:cNvSpPr>
            <a:spLocks/>
          </p:cNvSpPr>
          <p:nvPr/>
        </p:nvSpPr>
        <p:spPr bwMode="auto">
          <a:xfrm>
            <a:off x="5456777" y="5350534"/>
            <a:ext cx="164335" cy="469390"/>
          </a:xfrm>
          <a:prstGeom prst="rightBrace">
            <a:avLst>
              <a:gd name="adj1" fmla="val 32126"/>
              <a:gd name="adj2" fmla="val 50000"/>
            </a:avLst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6" tIns="45713" rIns="91426" bIns="45713"/>
          <a:lstStyle/>
          <a:p>
            <a:endParaRPr lang="ko-KR" altLang="en-US" sz="1400"/>
          </a:p>
        </p:txBody>
      </p:sp>
      <p:sp>
        <p:nvSpPr>
          <p:cNvPr id="62" name="Text Box 12"/>
          <p:cNvSpPr txBox="1">
            <a:spLocks noChangeArrowheads="1"/>
          </p:cNvSpPr>
          <p:nvPr/>
        </p:nvSpPr>
        <p:spPr bwMode="auto">
          <a:xfrm>
            <a:off x="6022429" y="5397484"/>
            <a:ext cx="2196539" cy="450526"/>
          </a:xfrm>
          <a:prstGeom prst="roundRect">
            <a:avLst/>
          </a:prstGeom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0" tIns="45713" rIns="0" bIns="45713" rtlCol="0" anchor="ctr"/>
          <a:lstStyle>
            <a:defPPr>
              <a:defRPr lang="ko-KR"/>
            </a:defPPr>
            <a:lvl1pPr algn="ctr">
              <a:defRPr sz="800">
                <a:latin typeface="맑은 고딕" pitchFamily="50" charset="-127"/>
                <a:ea typeface="맑은 고딕" pitchFamily="50" charset="-127"/>
                <a:cs typeface="Times New Roman" pitchFamily="18" charset="0"/>
              </a:defRPr>
            </a:lvl1pPr>
          </a:lstStyle>
          <a:p>
            <a:r>
              <a:rPr kumimoji="1" lang="en-US" altLang="ko-KR" sz="1200" b="1" dirty="0" smtClean="0">
                <a:solidFill>
                  <a:schemeClr val="bg1"/>
                </a:solidFill>
                <a:cs typeface="+mn-cs"/>
              </a:rPr>
              <a:t>Operation Margin</a:t>
            </a:r>
            <a:endParaRPr kumimoji="1" lang="en-US" altLang="ko-KR" sz="1200" b="1" dirty="0">
              <a:solidFill>
                <a:schemeClr val="bg1"/>
              </a:solidFill>
              <a:cs typeface="+mn-cs"/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393" y="1589843"/>
            <a:ext cx="2507743" cy="1804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059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모서리가 둥근 직사각형 142"/>
          <p:cNvSpPr/>
          <p:nvPr/>
        </p:nvSpPr>
        <p:spPr>
          <a:xfrm>
            <a:off x="351147" y="1178013"/>
            <a:ext cx="8496944" cy="5256584"/>
          </a:xfrm>
          <a:prstGeom prst="roundRect">
            <a:avLst>
              <a:gd name="adj" fmla="val 2494"/>
            </a:avLst>
          </a:prstGeom>
          <a:gradFill>
            <a:gsLst>
              <a:gs pos="90400">
                <a:schemeClr val="tx2">
                  <a:lumMod val="75000"/>
                </a:schemeClr>
              </a:gs>
              <a:gs pos="0">
                <a:schemeClr val="accent1">
                  <a:shade val="51000"/>
                  <a:satMod val="130000"/>
                </a:schemeClr>
              </a:gs>
              <a:gs pos="100000">
                <a:schemeClr val="accent1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144" name="모서리가 둥근 직사각형 143"/>
          <p:cNvSpPr/>
          <p:nvPr/>
        </p:nvSpPr>
        <p:spPr>
          <a:xfrm>
            <a:off x="423156" y="1355023"/>
            <a:ext cx="8350445" cy="5004111"/>
          </a:xfrm>
          <a:prstGeom prst="roundRect">
            <a:avLst>
              <a:gd name="adj" fmla="val 1786"/>
            </a:avLst>
          </a:prstGeom>
          <a:solidFill>
            <a:schemeClr val="bg1"/>
          </a:solidFill>
          <a:ln>
            <a:noFill/>
          </a:ln>
          <a:effectLst>
            <a:innerShdw blurRad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145" name="직사각형 144"/>
          <p:cNvSpPr/>
          <p:nvPr/>
        </p:nvSpPr>
        <p:spPr bwMode="auto">
          <a:xfrm>
            <a:off x="590407" y="1838897"/>
            <a:ext cx="7981160" cy="43897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7" name="직사각형 146"/>
          <p:cNvSpPr/>
          <p:nvPr/>
        </p:nvSpPr>
        <p:spPr bwMode="auto">
          <a:xfrm>
            <a:off x="594385" y="2129757"/>
            <a:ext cx="7977187" cy="1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9" name="TextBox 45"/>
          <p:cNvSpPr txBox="1">
            <a:spLocks noChangeArrowheads="1"/>
          </p:cNvSpPr>
          <p:nvPr/>
        </p:nvSpPr>
        <p:spPr bwMode="auto">
          <a:xfrm>
            <a:off x="591214" y="1841971"/>
            <a:ext cx="1772473" cy="2860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lIns="91426" tIns="45713" rIns="91426" bIns="45713"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b="1" dirty="0" smtClean="0">
                <a:ea typeface="맑은 고딕" pitchFamily="50" charset="-127"/>
              </a:rPr>
              <a:t>System</a:t>
            </a:r>
            <a:endParaRPr lang="ko-KR" altLang="en-US" sz="1200" b="1" dirty="0">
              <a:ea typeface="맑은 고딕" pitchFamily="50" charset="-127"/>
            </a:endParaRPr>
          </a:p>
        </p:txBody>
      </p:sp>
      <p:sp>
        <p:nvSpPr>
          <p:cNvPr id="150" name="모서리가 둥근 직사각형 149"/>
          <p:cNvSpPr/>
          <p:nvPr/>
        </p:nvSpPr>
        <p:spPr bwMode="auto">
          <a:xfrm>
            <a:off x="3328369" y="1426811"/>
            <a:ext cx="2660651" cy="360363"/>
          </a:xfrm>
          <a:prstGeom prst="roundRect">
            <a:avLst>
              <a:gd name="adj" fmla="val 8738"/>
            </a:avLst>
          </a:prstGeom>
          <a:solidFill>
            <a:srgbClr val="6D8B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r>
              <a:rPr lang="en-US" altLang="ko-KR" sz="1200" b="1" dirty="0"/>
              <a:t>Traceability Management</a:t>
            </a:r>
            <a:endParaRPr lang="ko-KR" altLang="en-US" sz="1200" b="1" dirty="0"/>
          </a:p>
        </p:txBody>
      </p:sp>
      <p:sp>
        <p:nvSpPr>
          <p:cNvPr id="151" name="모서리가 둥근 직사각형 150"/>
          <p:cNvSpPr/>
          <p:nvPr/>
        </p:nvSpPr>
        <p:spPr bwMode="auto">
          <a:xfrm>
            <a:off x="6070159" y="1426811"/>
            <a:ext cx="2498509" cy="360363"/>
          </a:xfrm>
          <a:prstGeom prst="roundRect">
            <a:avLst>
              <a:gd name="adj" fmla="val 8738"/>
            </a:avLst>
          </a:prstGeom>
          <a:solidFill>
            <a:srgbClr val="6D8B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r>
              <a:rPr lang="en-US" altLang="ko-KR" sz="1200" b="1" dirty="0"/>
              <a:t>Change Management</a:t>
            </a:r>
            <a:endParaRPr lang="ko-KR" altLang="en-US" sz="1200" b="1" dirty="0"/>
          </a:p>
        </p:txBody>
      </p:sp>
      <p:sp>
        <p:nvSpPr>
          <p:cNvPr id="152" name="직사각형 151"/>
          <p:cNvSpPr/>
          <p:nvPr/>
        </p:nvSpPr>
        <p:spPr bwMode="auto">
          <a:xfrm>
            <a:off x="6183801" y="1903935"/>
            <a:ext cx="1719287" cy="162076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53" name="모서리가 둥근 직사각형 152"/>
          <p:cNvSpPr/>
          <p:nvPr/>
        </p:nvSpPr>
        <p:spPr bwMode="auto">
          <a:xfrm>
            <a:off x="7943569" y="1903935"/>
            <a:ext cx="530399" cy="162076"/>
          </a:xfrm>
          <a:prstGeom prst="roundRect">
            <a:avLst>
              <a:gd name="adj" fmla="val 8738"/>
            </a:avLst>
          </a:prstGeom>
          <a:solidFill>
            <a:srgbClr val="58AB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5995" tIns="45713" rIns="35995" bIns="45713" anchor="ctr"/>
          <a:lstStyle/>
          <a:p>
            <a:pPr algn="ctr">
              <a:defRPr/>
            </a:pPr>
            <a:r>
              <a:rPr lang="en-US" altLang="ko-KR" sz="800" b="1" dirty="0"/>
              <a:t>Search</a:t>
            </a:r>
          </a:p>
        </p:txBody>
      </p:sp>
      <p:sp>
        <p:nvSpPr>
          <p:cNvPr id="154" name="모서리가 둥근 직사각형 153"/>
          <p:cNvSpPr/>
          <p:nvPr/>
        </p:nvSpPr>
        <p:spPr bwMode="auto">
          <a:xfrm>
            <a:off x="586584" y="1426811"/>
            <a:ext cx="2660651" cy="360363"/>
          </a:xfrm>
          <a:prstGeom prst="roundRect">
            <a:avLst>
              <a:gd name="adj" fmla="val 8738"/>
            </a:avLst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r>
              <a:rPr lang="en-US" altLang="ko-KR" sz="1200" b="1" dirty="0"/>
              <a:t>Requirement Management</a:t>
            </a:r>
            <a:endParaRPr lang="ko-KR" altLang="en-US" sz="1200" b="1" dirty="0"/>
          </a:p>
        </p:txBody>
      </p:sp>
      <p:sp>
        <p:nvSpPr>
          <p:cNvPr id="155" name="직사각형 154"/>
          <p:cNvSpPr/>
          <p:nvPr/>
        </p:nvSpPr>
        <p:spPr bwMode="auto">
          <a:xfrm>
            <a:off x="594384" y="2129758"/>
            <a:ext cx="1769301" cy="1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56" name="직사각형 155"/>
          <p:cNvSpPr/>
          <p:nvPr/>
        </p:nvSpPr>
        <p:spPr>
          <a:xfrm>
            <a:off x="617586" y="2447730"/>
            <a:ext cx="1727647" cy="19157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157" name="직사각형 156"/>
          <p:cNvSpPr/>
          <p:nvPr/>
        </p:nvSpPr>
        <p:spPr>
          <a:xfrm>
            <a:off x="614627" y="3370804"/>
            <a:ext cx="1728815" cy="180998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ko-KR" altLang="en-US" sz="8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계측계통</a:t>
            </a:r>
          </a:p>
        </p:txBody>
      </p:sp>
      <p:sp>
        <p:nvSpPr>
          <p:cNvPr id="158" name="직사각형 157"/>
          <p:cNvSpPr/>
          <p:nvPr/>
        </p:nvSpPr>
        <p:spPr>
          <a:xfrm>
            <a:off x="617587" y="3942788"/>
            <a:ext cx="1728815" cy="185653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ko-KR" altLang="en-US" sz="800" b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구조물계통</a:t>
            </a:r>
          </a:p>
        </p:txBody>
      </p:sp>
      <p:sp>
        <p:nvSpPr>
          <p:cNvPr id="159" name="직사각형 158"/>
          <p:cNvSpPr/>
          <p:nvPr/>
        </p:nvSpPr>
        <p:spPr>
          <a:xfrm>
            <a:off x="616419" y="4175687"/>
            <a:ext cx="1728815" cy="144235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r>
              <a:rPr lang="ko-KR" altLang="en-US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일차보조건물계통</a:t>
            </a:r>
          </a:p>
        </p:txBody>
      </p:sp>
      <p:sp>
        <p:nvSpPr>
          <p:cNvPr id="160" name="직사각형 159"/>
          <p:cNvSpPr/>
          <p:nvPr/>
        </p:nvSpPr>
        <p:spPr>
          <a:xfrm>
            <a:off x="602898" y="3551803"/>
            <a:ext cx="1728815" cy="313165"/>
          </a:xfrm>
          <a:prstGeom prst="rect">
            <a:avLst/>
          </a:prstGeom>
          <a:noFill/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t"/>
          <a:lstStyle/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발전소보호계통</a:t>
            </a:r>
            <a:endParaRPr lang="en-US" altLang="ko-KR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공학적안전설비작동계통</a:t>
            </a:r>
            <a:endParaRPr lang="ko-KR" altLang="en-US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30000"/>
              </a:lnSpc>
            </a:pPr>
            <a:endParaRPr lang="ko-KR" altLang="en-US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61" name="직사각형 160"/>
          <p:cNvSpPr/>
          <p:nvPr/>
        </p:nvSpPr>
        <p:spPr>
          <a:xfrm>
            <a:off x="617585" y="2378807"/>
            <a:ext cx="1727647" cy="166948"/>
          </a:xfrm>
          <a:prstGeom prst="rect">
            <a:avLst/>
          </a:prstGeom>
          <a:solidFill>
            <a:srgbClr val="2EA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162" name="직사각형 161"/>
          <p:cNvSpPr/>
          <p:nvPr/>
        </p:nvSpPr>
        <p:spPr>
          <a:xfrm>
            <a:off x="616419" y="2346796"/>
            <a:ext cx="1728815" cy="995439"/>
          </a:xfrm>
          <a:prstGeom prst="rect">
            <a:avLst/>
          </a:prstGeom>
          <a:noFill/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t"/>
          <a:lstStyle/>
          <a:p>
            <a:pPr>
              <a:lnSpc>
                <a:spcPct val="130000"/>
              </a:lnSpc>
            </a:pPr>
            <a:r>
              <a:rPr lang="ko-KR" altLang="en-US" sz="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rPr>
              <a:t>보조급수계통</a:t>
            </a:r>
          </a:p>
          <a:p>
            <a:pPr>
              <a:lnSpc>
                <a:spcPct val="130000"/>
              </a:lnSpc>
            </a:pPr>
            <a:r>
              <a:rPr lang="en-US" altLang="ko-KR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1</a:t>
            </a:r>
            <a:r>
              <a:rPr lang="ko-KR" altLang="en-US" sz="800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차측기기냉각수계통</a:t>
            </a:r>
            <a:endParaRPr lang="en-US" altLang="ko-KR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주급수계통원자로냉각재계통</a:t>
            </a:r>
            <a:endParaRPr lang="en-US" altLang="ko-KR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안전주입계통 및 정지냉각계통</a:t>
            </a:r>
            <a:endParaRPr lang="en-US" altLang="ko-KR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비상디젤발전기계통</a:t>
            </a:r>
            <a:endParaRPr lang="en-US" altLang="ko-KR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130000"/>
              </a:lnSpc>
            </a:pPr>
            <a:r>
              <a:rPr lang="ko-KR" altLang="en-US" sz="800" dirty="0" err="1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사용후연료저장조</a:t>
            </a:r>
            <a:r>
              <a:rPr lang="ko-KR" altLang="en-US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냉각</a:t>
            </a:r>
            <a:r>
              <a:rPr lang="en-US" altLang="ko-KR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/</a:t>
            </a:r>
            <a:r>
              <a:rPr lang="ko-KR" altLang="en-US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정화계통</a:t>
            </a:r>
          </a:p>
        </p:txBody>
      </p:sp>
      <p:sp>
        <p:nvSpPr>
          <p:cNvPr id="163" name="직사각형 162"/>
          <p:cNvSpPr/>
          <p:nvPr/>
        </p:nvSpPr>
        <p:spPr>
          <a:xfrm>
            <a:off x="616419" y="2167197"/>
            <a:ext cx="1728815" cy="20447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ko-KR" altLang="en-US" sz="800" b="1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유체계통</a:t>
            </a:r>
          </a:p>
        </p:txBody>
      </p:sp>
      <p:sp>
        <p:nvSpPr>
          <p:cNvPr id="164" name="TextBox 45"/>
          <p:cNvSpPr txBox="1">
            <a:spLocks noChangeArrowheads="1"/>
          </p:cNvSpPr>
          <p:nvPr/>
        </p:nvSpPr>
        <p:spPr bwMode="auto">
          <a:xfrm>
            <a:off x="591214" y="4366420"/>
            <a:ext cx="1772473" cy="2860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xtLst/>
        </p:spPr>
        <p:txBody>
          <a:bodyPr lIns="91426" tIns="45713" rIns="91426" bIns="45713"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hangingPunct="1"/>
            <a:r>
              <a:rPr lang="en-US" altLang="ko-KR" sz="1200" b="1" dirty="0"/>
              <a:t>Taxonomy</a:t>
            </a:r>
            <a:endParaRPr lang="ko-KR" altLang="en-US" sz="1200" b="1" dirty="0"/>
          </a:p>
        </p:txBody>
      </p:sp>
      <p:sp>
        <p:nvSpPr>
          <p:cNvPr id="165" name="직사각형 164"/>
          <p:cNvSpPr/>
          <p:nvPr/>
        </p:nvSpPr>
        <p:spPr bwMode="auto">
          <a:xfrm>
            <a:off x="594384" y="4654207"/>
            <a:ext cx="1769301" cy="1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6" name="직사각형 165"/>
          <p:cNvSpPr/>
          <p:nvPr/>
        </p:nvSpPr>
        <p:spPr bwMode="auto">
          <a:xfrm>
            <a:off x="594384" y="4363452"/>
            <a:ext cx="1769301" cy="1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7" name="직사각형 166"/>
          <p:cNvSpPr/>
          <p:nvPr/>
        </p:nvSpPr>
        <p:spPr bwMode="auto">
          <a:xfrm rot="5400000">
            <a:off x="343887" y="4154759"/>
            <a:ext cx="4068000" cy="1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8" name="모서리가 둥근 직사각형 167"/>
          <p:cNvSpPr/>
          <p:nvPr/>
        </p:nvSpPr>
        <p:spPr>
          <a:xfrm>
            <a:off x="389591" y="712060"/>
            <a:ext cx="2771396" cy="40120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37FB7"/>
              </a:gs>
              <a:gs pos="100000">
                <a:srgbClr val="2496BE"/>
              </a:gs>
            </a:gsLst>
          </a:gradFill>
          <a:ln>
            <a:noFill/>
          </a:ln>
          <a:effectLst>
            <a:outerShdw blurRad="38100" dist="38100" sx="92000" sy="92000" algn="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 dirty="0">
              <a:solidFill>
                <a:schemeClr val="lt1"/>
              </a:solidFill>
            </a:endParaRPr>
          </a:p>
        </p:txBody>
      </p:sp>
      <p:sp>
        <p:nvSpPr>
          <p:cNvPr id="169" name="모서리가 둥근 직사각형 168"/>
          <p:cNvSpPr/>
          <p:nvPr/>
        </p:nvSpPr>
        <p:spPr>
          <a:xfrm>
            <a:off x="348259" y="732949"/>
            <a:ext cx="2783584" cy="401201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</a:gradFill>
          <a:ln>
            <a:noFill/>
          </a:ln>
          <a:effectLst>
            <a:outerShdw blurRad="508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marL="447608"/>
            <a:r>
              <a:rPr lang="en-US" altLang="ko-KR" b="1" dirty="0" smtClean="0">
                <a:latin typeface="맑은 고딕" pitchFamily="50" charset="-127"/>
                <a:ea typeface="맑은 고딕" pitchFamily="50" charset="-127"/>
              </a:rPr>
              <a:t>DBD Management</a:t>
            </a:r>
            <a:endParaRPr lang="ko-KR" altLang="en-US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70" name="순서도: 지연 122"/>
          <p:cNvSpPr/>
          <p:nvPr/>
        </p:nvSpPr>
        <p:spPr>
          <a:xfrm flipH="1">
            <a:off x="343159" y="711994"/>
            <a:ext cx="467309" cy="425690"/>
          </a:xfrm>
          <a:custGeom>
            <a:avLst/>
            <a:gdLst>
              <a:gd name="connsiteX0" fmla="*/ 0 w 360040"/>
              <a:gd name="connsiteY0" fmla="*/ 0 h 360040"/>
              <a:gd name="connsiteX1" fmla="*/ 180020 w 360040"/>
              <a:gd name="connsiteY1" fmla="*/ 0 h 360040"/>
              <a:gd name="connsiteX2" fmla="*/ 360040 w 360040"/>
              <a:gd name="connsiteY2" fmla="*/ 180020 h 360040"/>
              <a:gd name="connsiteX3" fmla="*/ 180020 w 360040"/>
              <a:gd name="connsiteY3" fmla="*/ 360040 h 360040"/>
              <a:gd name="connsiteX4" fmla="*/ 0 w 360040"/>
              <a:gd name="connsiteY4" fmla="*/ 360040 h 360040"/>
              <a:gd name="connsiteX5" fmla="*/ 0 w 360040"/>
              <a:gd name="connsiteY5" fmla="*/ 0 h 360040"/>
              <a:gd name="connsiteX0" fmla="*/ 0 w 526728"/>
              <a:gd name="connsiteY0" fmla="*/ 4763 h 360040"/>
              <a:gd name="connsiteX1" fmla="*/ 346708 w 526728"/>
              <a:gd name="connsiteY1" fmla="*/ 0 h 360040"/>
              <a:gd name="connsiteX2" fmla="*/ 526728 w 526728"/>
              <a:gd name="connsiteY2" fmla="*/ 180020 h 360040"/>
              <a:gd name="connsiteX3" fmla="*/ 346708 w 526728"/>
              <a:gd name="connsiteY3" fmla="*/ 360040 h 360040"/>
              <a:gd name="connsiteX4" fmla="*/ 166688 w 526728"/>
              <a:gd name="connsiteY4" fmla="*/ 360040 h 360040"/>
              <a:gd name="connsiteX5" fmla="*/ 0 w 526728"/>
              <a:gd name="connsiteY5" fmla="*/ 4763 h 360040"/>
              <a:gd name="connsiteX0" fmla="*/ 0 w 526728"/>
              <a:gd name="connsiteY0" fmla="*/ 1 h 360040"/>
              <a:gd name="connsiteX1" fmla="*/ 346708 w 526728"/>
              <a:gd name="connsiteY1" fmla="*/ 0 h 360040"/>
              <a:gd name="connsiteX2" fmla="*/ 526728 w 526728"/>
              <a:gd name="connsiteY2" fmla="*/ 180020 h 360040"/>
              <a:gd name="connsiteX3" fmla="*/ 346708 w 526728"/>
              <a:gd name="connsiteY3" fmla="*/ 360040 h 360040"/>
              <a:gd name="connsiteX4" fmla="*/ 166688 w 526728"/>
              <a:gd name="connsiteY4" fmla="*/ 360040 h 360040"/>
              <a:gd name="connsiteX5" fmla="*/ 0 w 526728"/>
              <a:gd name="connsiteY5" fmla="*/ 1 h 360040"/>
              <a:gd name="connsiteX0" fmla="*/ 0 w 485453"/>
              <a:gd name="connsiteY0" fmla="*/ 1 h 360040"/>
              <a:gd name="connsiteX1" fmla="*/ 305433 w 485453"/>
              <a:gd name="connsiteY1" fmla="*/ 0 h 360040"/>
              <a:gd name="connsiteX2" fmla="*/ 485453 w 485453"/>
              <a:gd name="connsiteY2" fmla="*/ 180020 h 360040"/>
              <a:gd name="connsiteX3" fmla="*/ 305433 w 485453"/>
              <a:gd name="connsiteY3" fmla="*/ 360040 h 360040"/>
              <a:gd name="connsiteX4" fmla="*/ 125413 w 485453"/>
              <a:gd name="connsiteY4" fmla="*/ 360040 h 360040"/>
              <a:gd name="connsiteX5" fmla="*/ 0 w 485453"/>
              <a:gd name="connsiteY5" fmla="*/ 1 h 360040"/>
              <a:gd name="connsiteX0" fmla="*/ 0 w 435658"/>
              <a:gd name="connsiteY0" fmla="*/ 1 h 360040"/>
              <a:gd name="connsiteX1" fmla="*/ 255638 w 435658"/>
              <a:gd name="connsiteY1" fmla="*/ 0 h 360040"/>
              <a:gd name="connsiteX2" fmla="*/ 435658 w 435658"/>
              <a:gd name="connsiteY2" fmla="*/ 180020 h 360040"/>
              <a:gd name="connsiteX3" fmla="*/ 255638 w 435658"/>
              <a:gd name="connsiteY3" fmla="*/ 360040 h 360040"/>
              <a:gd name="connsiteX4" fmla="*/ 75618 w 435658"/>
              <a:gd name="connsiteY4" fmla="*/ 360040 h 360040"/>
              <a:gd name="connsiteX5" fmla="*/ 0 w 435658"/>
              <a:gd name="connsiteY5" fmla="*/ 1 h 360040"/>
              <a:gd name="connsiteX0" fmla="*/ 0 w 435658"/>
              <a:gd name="connsiteY0" fmla="*/ 1 h 360040"/>
              <a:gd name="connsiteX1" fmla="*/ 255638 w 435658"/>
              <a:gd name="connsiteY1" fmla="*/ 0 h 360040"/>
              <a:gd name="connsiteX2" fmla="*/ 435658 w 435658"/>
              <a:gd name="connsiteY2" fmla="*/ 180020 h 360040"/>
              <a:gd name="connsiteX3" fmla="*/ 255638 w 435658"/>
              <a:gd name="connsiteY3" fmla="*/ 360040 h 360040"/>
              <a:gd name="connsiteX4" fmla="*/ 102779 w 435658"/>
              <a:gd name="connsiteY4" fmla="*/ 360040 h 360040"/>
              <a:gd name="connsiteX5" fmla="*/ 0 w 435658"/>
              <a:gd name="connsiteY5" fmla="*/ 1 h 36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658" h="360040">
                <a:moveTo>
                  <a:pt x="0" y="1"/>
                </a:moveTo>
                <a:lnTo>
                  <a:pt x="255638" y="0"/>
                </a:lnTo>
                <a:cubicBezTo>
                  <a:pt x="355060" y="0"/>
                  <a:pt x="435658" y="80598"/>
                  <a:pt x="435658" y="180020"/>
                </a:cubicBezTo>
                <a:cubicBezTo>
                  <a:pt x="435658" y="279442"/>
                  <a:pt x="355060" y="360040"/>
                  <a:pt x="255638" y="360040"/>
                </a:cubicBezTo>
                <a:lnTo>
                  <a:pt x="102779" y="360040"/>
                </a:lnTo>
                <a:lnTo>
                  <a:pt x="0" y="1"/>
                </a:lnTo>
                <a:close/>
              </a:path>
            </a:pathLst>
          </a:custGeom>
          <a:gradFill>
            <a:gsLst>
              <a:gs pos="0">
                <a:srgbClr val="237FB7"/>
              </a:gs>
              <a:gs pos="100000">
                <a:srgbClr val="2EABD8"/>
              </a:gs>
            </a:gsLst>
          </a:gradFill>
          <a:ln>
            <a:noFill/>
          </a:ln>
          <a:effectLst>
            <a:outerShdw blurRad="38100" dist="38100" sx="92000" sy="92000" algn="l" rotWithShape="0">
              <a:prstClr val="black">
                <a:alpha val="18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171" name="모서리가 둥근 직사각형 10"/>
          <p:cNvSpPr/>
          <p:nvPr/>
        </p:nvSpPr>
        <p:spPr>
          <a:xfrm rot="13500000">
            <a:off x="500406" y="842514"/>
            <a:ext cx="152815" cy="140275"/>
          </a:xfrm>
          <a:custGeom>
            <a:avLst/>
            <a:gdLst/>
            <a:ahLst/>
            <a:cxnLst/>
            <a:rect l="l" t="t" r="r" b="b"/>
            <a:pathLst>
              <a:path w="137137" h="137584">
                <a:moveTo>
                  <a:pt x="128954" y="131883"/>
                </a:moveTo>
                <a:cubicBezTo>
                  <a:pt x="125431" y="135405"/>
                  <a:pt x="120565" y="137584"/>
                  <a:pt x="115190" y="137584"/>
                </a:cubicBezTo>
                <a:lnTo>
                  <a:pt x="27054" y="137584"/>
                </a:lnTo>
                <a:lnTo>
                  <a:pt x="23036" y="135920"/>
                </a:lnTo>
                <a:cubicBezTo>
                  <a:pt x="17011" y="138523"/>
                  <a:pt x="10152" y="136781"/>
                  <a:pt x="5254" y="131883"/>
                </a:cubicBezTo>
                <a:cubicBezTo>
                  <a:pt x="170" y="126799"/>
                  <a:pt x="-1513" y="119602"/>
                  <a:pt x="1484" y="113457"/>
                </a:cubicBezTo>
                <a:cubicBezTo>
                  <a:pt x="522" y="112727"/>
                  <a:pt x="464" y="111867"/>
                  <a:pt x="464" y="110994"/>
                </a:cubicBezTo>
                <a:lnTo>
                  <a:pt x="464" y="22858"/>
                </a:lnTo>
                <a:cubicBezTo>
                  <a:pt x="464" y="12108"/>
                  <a:pt x="9179" y="3393"/>
                  <a:pt x="19929" y="3393"/>
                </a:cubicBezTo>
                <a:cubicBezTo>
                  <a:pt x="30679" y="3393"/>
                  <a:pt x="39394" y="12108"/>
                  <a:pt x="39394" y="22858"/>
                </a:cubicBezTo>
                <a:lnTo>
                  <a:pt x="39394" y="70216"/>
                </a:lnTo>
                <a:lnTo>
                  <a:pt x="109609" y="0"/>
                </a:lnTo>
                <a:cubicBezTo>
                  <a:pt x="117211" y="-7601"/>
                  <a:pt x="129536" y="-7601"/>
                  <a:pt x="137137" y="0"/>
                </a:cubicBezTo>
                <a:cubicBezTo>
                  <a:pt x="144738" y="7602"/>
                  <a:pt x="144738" y="19927"/>
                  <a:pt x="137137" y="27528"/>
                </a:cubicBezTo>
                <a:lnTo>
                  <a:pt x="66011" y="98654"/>
                </a:lnTo>
                <a:lnTo>
                  <a:pt x="115190" y="98654"/>
                </a:lnTo>
                <a:cubicBezTo>
                  <a:pt x="125940" y="98654"/>
                  <a:pt x="134655" y="107369"/>
                  <a:pt x="134655" y="118119"/>
                </a:cubicBezTo>
                <a:cubicBezTo>
                  <a:pt x="134655" y="123494"/>
                  <a:pt x="132476" y="128360"/>
                  <a:pt x="128954" y="1318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innerShdw blurRad="12700" dir="27600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ko-KR" altLang="en-US"/>
          </a:p>
        </p:txBody>
      </p:sp>
      <p:sp>
        <p:nvSpPr>
          <p:cNvPr id="89" name="제목 6"/>
          <p:cNvSpPr txBox="1">
            <a:spLocks/>
          </p:cNvSpPr>
          <p:nvPr/>
        </p:nvSpPr>
        <p:spPr bwMode="auto">
          <a:xfrm>
            <a:off x="576813" y="39301"/>
            <a:ext cx="5301828" cy="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6" tIns="45713" rIns="91426" bIns="45713" anchor="ctr"/>
          <a:lstStyle>
            <a:lvl1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2pPr>
            <a:lvl3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3pPr>
            <a:lvl4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4pPr>
            <a:lvl5pPr algn="l" rtl="0" eaLnBrk="0" fontAlgn="base" latinLnBrk="1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5pPr>
            <a:lvl6pPr marL="4572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6pPr>
            <a:lvl7pPr marL="9144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7pPr>
            <a:lvl8pPr marL="13716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8pPr>
            <a:lvl9pPr marL="1828800" algn="l" rtl="0" fontAlgn="base" latin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tx2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>
              <a:defRPr/>
            </a:pPr>
            <a:r>
              <a:rPr lang="en-US" altLang="ko-KR" sz="20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cs typeface="Times New Roman" pitchFamily="18" charset="0"/>
              </a:rPr>
              <a:t>Requirement Management Platform</a:t>
            </a:r>
            <a:endParaRPr lang="ko-KR" altLang="en-US" sz="2000" spc="-150" dirty="0">
              <a:solidFill>
                <a:schemeClr val="tx1">
                  <a:lumMod val="85000"/>
                  <a:lumOff val="15000"/>
                </a:schemeClr>
              </a:solidFill>
              <a:latin typeface="+mj-ea"/>
              <a:cs typeface="Times New Roman" pitchFamily="18" charset="0"/>
            </a:endParaRPr>
          </a:p>
        </p:txBody>
      </p:sp>
      <p:sp>
        <p:nvSpPr>
          <p:cNvPr id="172" name="TextBox 45"/>
          <p:cNvSpPr txBox="1">
            <a:spLocks noChangeArrowheads="1"/>
          </p:cNvSpPr>
          <p:nvPr/>
        </p:nvSpPr>
        <p:spPr bwMode="auto">
          <a:xfrm>
            <a:off x="591214" y="4672216"/>
            <a:ext cx="1772473" cy="152555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lIns="91426" tIns="45713" rIns="91426" bIns="45713" anchor="ctr"/>
          <a:lstStyle>
            <a:lvl1pPr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맑은 고딕" pitchFamily="50" charset="-127"/>
                <a:ea typeface="굴림" pitchFamily="50" charset="-127"/>
              </a:defRPr>
            </a:lvl9pPr>
          </a:lstStyle>
          <a:p>
            <a:pPr algn="ctr" eaLnBrk="1" hangingPunct="1"/>
            <a:endParaRPr lang="ko-KR" altLang="en-US" sz="1200" b="1" dirty="0"/>
          </a:p>
        </p:txBody>
      </p:sp>
      <p:sp>
        <p:nvSpPr>
          <p:cNvPr id="39" name="직사각형 38"/>
          <p:cNvSpPr/>
          <p:nvPr/>
        </p:nvSpPr>
        <p:spPr>
          <a:xfrm>
            <a:off x="602899" y="2204864"/>
            <a:ext cx="1752546" cy="21675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>
              <a:lnSpc>
                <a:spcPct val="90000"/>
              </a:lnSpc>
            </a:pPr>
            <a:endParaRPr lang="ko-KR" altLang="en-US" dirty="0"/>
          </a:p>
        </p:txBody>
      </p:sp>
      <p:sp>
        <p:nvSpPr>
          <p:cNvPr id="41" name="직사각형 40"/>
          <p:cNvSpPr/>
          <p:nvPr/>
        </p:nvSpPr>
        <p:spPr>
          <a:xfrm>
            <a:off x="602899" y="2167197"/>
            <a:ext cx="1752546" cy="189928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altLang="ko-KR" sz="8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Fluid System</a:t>
            </a:r>
            <a:endParaRPr lang="ko-KR" altLang="en-US" sz="8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602898" y="3260127"/>
            <a:ext cx="1759025" cy="180998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altLang="ko-KR" sz="8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Instrumentation System</a:t>
            </a:r>
            <a:endParaRPr lang="ko-KR" altLang="en-US" sz="8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02899" y="3832111"/>
            <a:ext cx="1752546" cy="185653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85000"/>
                </a:schemeClr>
              </a:gs>
            </a:gsLst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altLang="ko-KR" sz="800" b="1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Structure system</a:t>
            </a:r>
            <a:endParaRPr lang="ko-KR" altLang="en-US" sz="800" b="1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536835" y="4065010"/>
            <a:ext cx="1832052" cy="307442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r>
              <a:rPr lang="en-US" altLang="ko-KR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Primary Auxiliary Building</a:t>
            </a:r>
            <a:endParaRPr lang="ko-KR" altLang="en-US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536835" y="3441126"/>
            <a:ext cx="1940267" cy="390985"/>
          </a:xfrm>
          <a:prstGeom prst="rect">
            <a:avLst/>
          </a:prstGeom>
          <a:noFill/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t"/>
          <a:lstStyle/>
          <a:p>
            <a:pPr>
              <a:lnSpc>
                <a:spcPct val="90000"/>
              </a:lnSpc>
            </a:pPr>
            <a:r>
              <a:rPr lang="en-US" altLang="ko-KR" sz="8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Plant protection system</a:t>
            </a:r>
          </a:p>
          <a:p>
            <a:pPr>
              <a:lnSpc>
                <a:spcPct val="90000"/>
              </a:lnSpc>
            </a:pPr>
            <a:r>
              <a:rPr lang="en-US" altLang="ko-KR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Engineered Safety Feature Actuation System</a:t>
            </a:r>
            <a:endParaRPr lang="ko-KR" altLang="en-US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90000"/>
              </a:lnSpc>
            </a:pPr>
            <a:endParaRPr lang="ko-KR" altLang="en-US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6" name="직사각형 45"/>
          <p:cNvSpPr/>
          <p:nvPr/>
        </p:nvSpPr>
        <p:spPr bwMode="auto">
          <a:xfrm>
            <a:off x="586584" y="4372452"/>
            <a:ext cx="1730223" cy="1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536835" y="2348880"/>
            <a:ext cx="2090949" cy="851536"/>
          </a:xfrm>
          <a:prstGeom prst="rect">
            <a:avLst/>
          </a:prstGeom>
          <a:noFill/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t"/>
          <a:lstStyle/>
          <a:p>
            <a:pPr>
              <a:lnSpc>
                <a:spcPct val="90000"/>
              </a:lnSpc>
            </a:pPr>
            <a:r>
              <a:rPr lang="en-US" altLang="ko-KR" sz="8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Auxiliary </a:t>
            </a:r>
            <a:r>
              <a:rPr lang="en-US" altLang="ko-KR" sz="80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Feedwater</a:t>
            </a:r>
            <a:r>
              <a:rPr lang="en-US" altLang="ko-KR" sz="8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System</a:t>
            </a:r>
          </a:p>
          <a:p>
            <a:pPr>
              <a:lnSpc>
                <a:spcPct val="90000"/>
              </a:lnSpc>
            </a:pPr>
            <a:r>
              <a:rPr lang="en-US" altLang="ko-KR" sz="800" dirty="0" err="1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Feedwater</a:t>
            </a:r>
            <a:r>
              <a:rPr lang="en-US" altLang="ko-KR" sz="8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 System </a:t>
            </a:r>
          </a:p>
          <a:p>
            <a:pPr>
              <a:lnSpc>
                <a:spcPct val="90000"/>
              </a:lnSpc>
            </a:pPr>
            <a:r>
              <a:rPr lang="en-US" altLang="ko-KR" sz="8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Reactor Coolant System</a:t>
            </a:r>
            <a:endParaRPr lang="en-US" altLang="ko-KR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90000"/>
              </a:lnSpc>
            </a:pPr>
            <a:r>
              <a:rPr lang="en-US" altLang="ko-KR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Safety Injection </a:t>
            </a:r>
            <a:r>
              <a:rPr lang="en-US" altLang="ko-KR" sz="8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System</a:t>
            </a:r>
          </a:p>
          <a:p>
            <a:pPr>
              <a:lnSpc>
                <a:spcPct val="90000"/>
              </a:lnSpc>
            </a:pPr>
            <a:r>
              <a:rPr lang="en-US" altLang="ko-KR" sz="8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Shutdown Cooling System </a:t>
            </a:r>
          </a:p>
          <a:p>
            <a:pPr>
              <a:lnSpc>
                <a:spcPct val="90000"/>
              </a:lnSpc>
            </a:pPr>
            <a:r>
              <a:rPr lang="en-US" altLang="ko-KR" sz="800" dirty="0" smtClean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Emergency Diesel Generator System</a:t>
            </a:r>
            <a:endParaRPr lang="en-US" altLang="ko-KR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  <a:p>
            <a:pPr>
              <a:lnSpc>
                <a:spcPct val="90000"/>
              </a:lnSpc>
            </a:pPr>
            <a:r>
              <a:rPr lang="en-US" altLang="ko-KR" sz="800" dirty="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rPr>
              <a:t>Spent Fuel Pool Cooling and Cleanup System</a:t>
            </a:r>
            <a:endParaRPr lang="ko-KR" altLang="en-US" sz="800" dirty="0">
              <a:solidFill>
                <a:schemeClr val="tx1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5" y="4692996"/>
            <a:ext cx="1767537" cy="1472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직사각형 48"/>
          <p:cNvSpPr/>
          <p:nvPr/>
        </p:nvSpPr>
        <p:spPr bwMode="auto">
          <a:xfrm>
            <a:off x="2387591" y="2148820"/>
            <a:ext cx="6181077" cy="4048947"/>
          </a:xfrm>
          <a:prstGeom prst="rect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26" tIns="45713" rIns="91426" bIns="45713"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50" name="그림 4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4" t="13274" r="3191" b="2615"/>
          <a:stretch/>
        </p:blipFill>
        <p:spPr>
          <a:xfrm>
            <a:off x="2387591" y="2167198"/>
            <a:ext cx="6181077" cy="40305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03"/>
          <a:stretch/>
        </p:blipFill>
        <p:spPr bwMode="auto">
          <a:xfrm>
            <a:off x="3505650" y="2476872"/>
            <a:ext cx="3887785" cy="25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69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21016</TotalTime>
  <Words>812</Words>
  <Application>Microsoft Office PowerPoint</Application>
  <PresentationFormat>화면 슬라이드 쇼(4:3)</PresentationFormat>
  <Paragraphs>321</Paragraphs>
  <Slides>17</Slides>
  <Notes>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18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nse</dc:creator>
  <cp:lastModifiedBy>오 정섭</cp:lastModifiedBy>
  <cp:revision>863</cp:revision>
  <cp:lastPrinted>2014-06-09T00:23:05Z</cp:lastPrinted>
  <dcterms:created xsi:type="dcterms:W3CDTF">2012-10-11T10:31:47Z</dcterms:created>
  <dcterms:modified xsi:type="dcterms:W3CDTF">2014-06-13T17:21:10Z</dcterms:modified>
</cp:coreProperties>
</file>