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  <p:sldMasterId id="2147483864" r:id="rId3"/>
    <p:sldMasterId id="2147485271" r:id="rId4"/>
    <p:sldMasterId id="2147485419" r:id="rId5"/>
    <p:sldMasterId id="2147485434" r:id="rId6"/>
    <p:sldMasterId id="2147485461" r:id="rId7"/>
    <p:sldMasterId id="2147485501" r:id="rId8"/>
    <p:sldMasterId id="2147485516" r:id="rId9"/>
    <p:sldMasterId id="2147485530" r:id="rId10"/>
    <p:sldMasterId id="2147485607" r:id="rId11"/>
    <p:sldMasterId id="2147485631" r:id="rId12"/>
    <p:sldMasterId id="2147485645" r:id="rId13"/>
    <p:sldMasterId id="2147485684" r:id="rId14"/>
    <p:sldMasterId id="2147485724" r:id="rId15"/>
    <p:sldMasterId id="2147485756" r:id="rId16"/>
    <p:sldMasterId id="2147485771" r:id="rId17"/>
    <p:sldMasterId id="2147485880" r:id="rId18"/>
    <p:sldMasterId id="2147485928" r:id="rId19"/>
    <p:sldMasterId id="2147485940" r:id="rId20"/>
  </p:sldMasterIdLst>
  <p:notesMasterIdLst>
    <p:notesMasterId r:id="rId67"/>
  </p:notesMasterIdLst>
  <p:handoutMasterIdLst>
    <p:handoutMasterId r:id="rId68"/>
  </p:handoutMasterIdLst>
  <p:sldIdLst>
    <p:sldId id="2515" r:id="rId21"/>
    <p:sldId id="2867" r:id="rId22"/>
    <p:sldId id="2018" r:id="rId23"/>
    <p:sldId id="2640" r:id="rId24"/>
    <p:sldId id="2334" r:id="rId25"/>
    <p:sldId id="2700" r:id="rId26"/>
    <p:sldId id="2816" r:id="rId27"/>
    <p:sldId id="2814" r:id="rId28"/>
    <p:sldId id="2885" r:id="rId29"/>
    <p:sldId id="2827" r:id="rId30"/>
    <p:sldId id="2886" r:id="rId31"/>
    <p:sldId id="2887" r:id="rId32"/>
    <p:sldId id="2552" r:id="rId33"/>
    <p:sldId id="2714" r:id="rId34"/>
    <p:sldId id="2684" r:id="rId35"/>
    <p:sldId id="2715" r:id="rId36"/>
    <p:sldId id="2682" r:id="rId37"/>
    <p:sldId id="2696" r:id="rId38"/>
    <p:sldId id="2520" r:id="rId39"/>
    <p:sldId id="2868" r:id="rId40"/>
    <p:sldId id="2869" r:id="rId41"/>
    <p:sldId id="2872" r:id="rId42"/>
    <p:sldId id="2901" r:id="rId43"/>
    <p:sldId id="2902" r:id="rId44"/>
    <p:sldId id="2903" r:id="rId45"/>
    <p:sldId id="2904" r:id="rId46"/>
    <p:sldId id="2873" r:id="rId47"/>
    <p:sldId id="2874" r:id="rId48"/>
    <p:sldId id="2871" r:id="rId49"/>
    <p:sldId id="2875" r:id="rId50"/>
    <p:sldId id="2876" r:id="rId51"/>
    <p:sldId id="2877" r:id="rId52"/>
    <p:sldId id="2878" r:id="rId53"/>
    <p:sldId id="2879" r:id="rId54"/>
    <p:sldId id="2880" r:id="rId55"/>
    <p:sldId id="2889" r:id="rId56"/>
    <p:sldId id="2890" r:id="rId57"/>
    <p:sldId id="2891" r:id="rId58"/>
    <p:sldId id="2892" r:id="rId59"/>
    <p:sldId id="2893" r:id="rId60"/>
    <p:sldId id="2895" r:id="rId61"/>
    <p:sldId id="2896" r:id="rId62"/>
    <p:sldId id="2898" r:id="rId63"/>
    <p:sldId id="2900" r:id="rId64"/>
    <p:sldId id="2870" r:id="rId65"/>
    <p:sldId id="2533" r:id="rId66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rnera" initials="t" lastIdx="3" clrIdx="0"/>
  <p:cmAuthor id="1" name="Matt" initials="mr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FDFDFD"/>
    <a:srgbClr val="CDB7A9"/>
    <a:srgbClr val="BCB9A8"/>
    <a:srgbClr val="000000"/>
    <a:srgbClr val="618845"/>
    <a:srgbClr val="EEEEF2"/>
    <a:srgbClr val="F0F0F0"/>
    <a:srgbClr val="C0D4F2"/>
    <a:srgbClr val="AEC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760" autoAdjust="0"/>
    <p:restoredTop sz="91159" autoAdjust="0"/>
  </p:normalViewPr>
  <p:slideViewPr>
    <p:cSldViewPr>
      <p:cViewPr>
        <p:scale>
          <a:sx n="80" d="100"/>
          <a:sy n="80" d="100"/>
        </p:scale>
        <p:origin x="672" y="960"/>
      </p:cViewPr>
      <p:guideLst>
        <p:guide orient="horz" pos="27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6"/>
    </p:cViewPr>
  </p:sorterViewPr>
  <p:notesViewPr>
    <p:cSldViewPr>
      <p:cViewPr>
        <p:scale>
          <a:sx n="80" d="100"/>
          <a:sy n="80" d="100"/>
        </p:scale>
        <p:origin x="-726" y="72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9163" cy="4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t" anchorCtr="0" compatLnSpc="1">
            <a:prstTxWarp prst="textNoShape">
              <a:avLst/>
            </a:prstTxWarp>
          </a:bodyPr>
          <a:lstStyle>
            <a:lvl1pPr algn="l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239" y="0"/>
            <a:ext cx="3039163" cy="4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t" anchorCtr="0" compatLnSpc="1">
            <a:prstTxWarp prst="textNoShape">
              <a:avLst/>
            </a:prstTxWarp>
          </a:bodyPr>
          <a:lstStyle>
            <a:lvl1pPr algn="r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30F0CFB-A1CB-4DDC-941A-B9DE2EFBF0FE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2771"/>
            <a:ext cx="3039163" cy="4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b" anchorCtr="0" compatLnSpc="1">
            <a:prstTxWarp prst="textNoShape">
              <a:avLst/>
            </a:prstTxWarp>
          </a:bodyPr>
          <a:lstStyle>
            <a:lvl1pPr algn="l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239" y="8832771"/>
            <a:ext cx="3039163" cy="4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b" anchorCtr="0" compatLnSpc="1">
            <a:prstTxWarp prst="textNoShape">
              <a:avLst/>
            </a:prstTxWarp>
          </a:bodyPr>
          <a:lstStyle>
            <a:lvl1pPr algn="r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7529D15-7C68-41D5-A25A-AE1D51D9ED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12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9163" cy="4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t" anchorCtr="0" compatLnSpc="1">
            <a:prstTxWarp prst="textNoShape">
              <a:avLst/>
            </a:prstTxWarp>
          </a:bodyPr>
          <a:lstStyle>
            <a:lvl1pPr algn="l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239" y="0"/>
            <a:ext cx="3039163" cy="4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t" anchorCtr="0" compatLnSpc="1">
            <a:prstTxWarp prst="textNoShape">
              <a:avLst/>
            </a:prstTxWarp>
          </a:bodyPr>
          <a:lstStyle>
            <a:lvl1pPr algn="r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48AA84E-F30D-49F2-A644-46D8DABCCE74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5325"/>
            <a:ext cx="4649788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36664" y="4415591"/>
            <a:ext cx="6252991" cy="41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2771"/>
            <a:ext cx="3039163" cy="4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b" anchorCtr="0" compatLnSpc="1">
            <a:prstTxWarp prst="textNoShape">
              <a:avLst/>
            </a:prstTxWarp>
          </a:bodyPr>
          <a:lstStyle>
            <a:lvl1pPr algn="l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239" y="8832771"/>
            <a:ext cx="3039163" cy="4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862" tIns="44436" rIns="88862" bIns="44436" numCol="1" anchor="b" anchorCtr="0" compatLnSpc="1">
            <a:prstTxWarp prst="textNoShape">
              <a:avLst/>
            </a:prstTxWarp>
          </a:bodyPr>
          <a:lstStyle>
            <a:lvl1pPr algn="r" defTabSz="89352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BEB2657-4A68-404D-9769-4D10833D06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81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10000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0406"/>
            <a:r>
              <a:rPr lang="en-US" dirty="0" smtClean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969651" y="8829597"/>
            <a:ext cx="3039163" cy="4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96" tIns="46551" rIns="93096" bIns="46551" anchor="b"/>
          <a:lstStyle/>
          <a:p>
            <a:pPr algn="r" defTabSz="930085" eaLnBrk="1" hangingPunct="1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228600"/>
            <a:ext cx="4649788" cy="3487738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0267"/>
            <a:fld id="{913049ED-D0AF-489A-9B7C-CC7FAC362186}" type="slidenum">
              <a:rPr lang="en-US" smtClean="0">
                <a:solidFill>
                  <a:prstClr val="black"/>
                </a:solidFill>
              </a:rPr>
              <a:pPr defTabSz="890267"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0486"/>
            <a:fld id="{52D16214-CD2A-4434-9213-8529DB2BF6C5}" type="slidenum">
              <a:rPr lang="en-US" smtClean="0">
                <a:solidFill>
                  <a:prstClr val="black"/>
                </a:solidFill>
              </a:rPr>
              <a:pPr defTabSz="890486"/>
              <a:t>11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54627" name="Rectangle 7"/>
          <p:cNvSpPr txBox="1">
            <a:spLocks noGrp="1" noChangeArrowheads="1"/>
          </p:cNvSpPr>
          <p:nvPr/>
        </p:nvSpPr>
        <p:spPr bwMode="auto">
          <a:xfrm>
            <a:off x="3971239" y="8832771"/>
            <a:ext cx="3039163" cy="4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862" tIns="44436" rIns="88862" bIns="44436" anchor="b"/>
          <a:lstStyle/>
          <a:p>
            <a:pPr algn="r" defTabSz="890486" eaLnBrk="1" hangingPunct="1"/>
            <a:fld id="{3CE3781B-EDA3-4943-8139-F7B3935DD3E7}" type="slidenum">
              <a:rPr lang="en-US" sz="1200">
                <a:solidFill>
                  <a:prstClr val="black"/>
                </a:solidFill>
              </a:rPr>
              <a:pPr algn="r" defTabSz="890486" eaLnBrk="1" hangingPunct="1"/>
              <a:t>11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4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6913"/>
            <a:ext cx="4648200" cy="3486150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B2657-4A68-404D-9769-4D10833D06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76200"/>
            <a:ext cx="4649788" cy="34877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B2657-4A68-404D-9769-4D10833D06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28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41444-C582-4D72-8461-C3AD31384C6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2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6206F-F67A-4071-882E-83B486E12C9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7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5800" y="295275"/>
            <a:ext cx="3049588" cy="22875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DE602-8805-468D-8ED9-39D641809B5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6206F-F67A-4071-882E-83B486E12C9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33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B2657-4A68-404D-9769-4D10833D06D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52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0058"/>
            <a:fld id="{913049ED-D0AF-489A-9B7C-CC7FAC362186}" type="slidenum">
              <a:rPr lang="en-US" smtClean="0">
                <a:solidFill>
                  <a:prstClr val="black"/>
                </a:solidFill>
              </a:rPr>
              <a:pPr defTabSz="890058"/>
              <a:t>19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93813" y="368300"/>
            <a:ext cx="3989387" cy="2992438"/>
          </a:xfrm>
          <a:ln/>
        </p:spPr>
      </p:sp>
      <p:sp>
        <p:nvSpPr>
          <p:cNvPr id="849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98CFA-D8C7-43DF-AD21-B19B7176945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39863" y="369888"/>
            <a:ext cx="4130675" cy="3098800"/>
          </a:xfrm>
          <a:ln/>
        </p:spPr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8674E-44E1-42CE-A529-7A9539A2D7F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20C3B-77E3-4EC1-A881-6F4A0A050F6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8898"/>
            <a:fld id="{D8AC0EE0-D1E5-49A6-B2D9-34C72FBADB5D}" type="slidenum">
              <a:rPr lang="en-US" smtClean="0">
                <a:solidFill>
                  <a:srgbClr val="000000"/>
                </a:solidFill>
              </a:rPr>
              <a:pPr defTabSz="888898"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23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3325" y="695325"/>
            <a:ext cx="4648200" cy="3486150"/>
          </a:xfrm>
          <a:ln/>
        </p:spPr>
      </p:sp>
      <p:sp>
        <p:nvSpPr>
          <p:cNvPr id="142341" name="Slide Number Placeholder 3"/>
          <p:cNvSpPr txBox="1">
            <a:spLocks noGrp="1"/>
          </p:cNvSpPr>
          <p:nvPr/>
        </p:nvSpPr>
        <p:spPr bwMode="auto">
          <a:xfrm>
            <a:off x="3971239" y="8832771"/>
            <a:ext cx="3039163" cy="4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590" tIns="44798" rIns="89590" bIns="44798" anchor="b"/>
          <a:lstStyle/>
          <a:p>
            <a:pPr algn="r" defTabSz="895247" eaLnBrk="1" hangingPunct="1"/>
            <a:endParaRPr lang="en-US" sz="13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>
          <a:xfrm>
            <a:off x="365125" y="3762828"/>
            <a:ext cx="6353175" cy="50171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1588" y="493713"/>
            <a:ext cx="4267200" cy="3200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8771"/>
            <a:fld id="{33D938F8-7BAF-4102-9BF6-51718167892F}" type="slidenum">
              <a:rPr lang="en-US" smtClean="0">
                <a:solidFill>
                  <a:srgbClr val="000000"/>
                </a:solidFill>
              </a:rPr>
              <a:pPr defTabSz="888771"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6435" name="Rectangle 7"/>
          <p:cNvSpPr txBox="1">
            <a:spLocks noGrp="1" noChangeArrowheads="1"/>
          </p:cNvSpPr>
          <p:nvPr/>
        </p:nvSpPr>
        <p:spPr bwMode="auto">
          <a:xfrm>
            <a:off x="3971242" y="8831183"/>
            <a:ext cx="3039163" cy="4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570" tIns="44791" rIns="89570" bIns="44791" anchor="b"/>
          <a:lstStyle/>
          <a:p>
            <a:pPr algn="r" defTabSz="895117" eaLnBrk="1" hangingPunct="1"/>
            <a:endParaRPr lang="en-US" sz="12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369888"/>
            <a:ext cx="4648200" cy="3487737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220663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147638"/>
            <a:ext cx="4648200" cy="34877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FF4A-013F-4DD2-9651-DCF85D4FF5D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9875"/>
            <a:fld id="{904FCCEB-C320-43ED-8DB7-253994B1E88C}" type="slidenum">
              <a:rPr lang="en-US" smtClean="0">
                <a:solidFill>
                  <a:prstClr val="black"/>
                </a:solidFill>
              </a:rPr>
              <a:pPr defTabSz="889875"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368300"/>
            <a:ext cx="4649787" cy="3487738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B2657-4A68-404D-9769-4D10833D06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B2657-4A68-404D-9769-4D10833D06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5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D000A-4D55-4089-BB15-62671BEAA45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6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FF102-DE62-4388-A93B-D6E39957E1E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5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5"/>
            <a:ext cx="7772400" cy="1470025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80" indent="0" algn="ctr">
              <a:buNone/>
              <a:defRPr/>
            </a:lvl2pPr>
            <a:lvl3pPr marL="913358" indent="0" algn="ctr">
              <a:buNone/>
              <a:defRPr/>
            </a:lvl3pPr>
            <a:lvl4pPr marL="1370034" indent="0" algn="ctr">
              <a:buNone/>
              <a:defRPr/>
            </a:lvl4pPr>
            <a:lvl5pPr marL="1826714" indent="0" algn="ctr">
              <a:buNone/>
              <a:defRPr/>
            </a:lvl5pPr>
            <a:lvl6pPr marL="2283392" indent="0" algn="ctr">
              <a:buNone/>
              <a:defRPr/>
            </a:lvl6pPr>
            <a:lvl7pPr marL="2740070" indent="0" algn="ctr">
              <a:buNone/>
              <a:defRPr/>
            </a:lvl7pPr>
            <a:lvl8pPr marL="3196749" indent="0" algn="ctr">
              <a:buNone/>
              <a:defRPr/>
            </a:lvl8pPr>
            <a:lvl9pPr marL="3653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  <a:prstGeom prst="rect">
            <a:avLst/>
          </a:prstGeom>
        </p:spPr>
        <p:txBody>
          <a:bodyPr lIns="91336" tIns="45670" rIns="91336" bIns="4567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80" indent="0">
              <a:buNone/>
              <a:defRPr sz="1800"/>
            </a:lvl2pPr>
            <a:lvl3pPr marL="913358" indent="0">
              <a:buNone/>
              <a:defRPr sz="1600"/>
            </a:lvl3pPr>
            <a:lvl4pPr marL="1370034" indent="0">
              <a:buNone/>
              <a:defRPr sz="1400"/>
            </a:lvl4pPr>
            <a:lvl5pPr marL="1826714" indent="0">
              <a:buNone/>
              <a:defRPr sz="1400"/>
            </a:lvl5pPr>
            <a:lvl6pPr marL="2283392" indent="0">
              <a:buNone/>
              <a:defRPr sz="1400"/>
            </a:lvl6pPr>
            <a:lvl7pPr marL="2740070" indent="0">
              <a:buNone/>
              <a:defRPr sz="1400"/>
            </a:lvl7pPr>
            <a:lvl8pPr marL="3196749" indent="0">
              <a:buNone/>
              <a:defRPr sz="1400"/>
            </a:lvl8pPr>
            <a:lvl9pPr marL="3653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0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4" indent="0">
              <a:buNone/>
              <a:defRPr sz="1600" b="1"/>
            </a:lvl4pPr>
            <a:lvl5pPr marL="1826714" indent="0">
              <a:buNone/>
              <a:defRPr sz="1600" b="1"/>
            </a:lvl5pPr>
            <a:lvl6pPr marL="2283392" indent="0">
              <a:buNone/>
              <a:defRPr sz="1600" b="1"/>
            </a:lvl6pPr>
            <a:lvl7pPr marL="2740070" indent="0">
              <a:buNone/>
              <a:defRPr sz="1600" b="1"/>
            </a:lvl7pPr>
            <a:lvl8pPr marL="3196749" indent="0">
              <a:buNone/>
              <a:defRPr sz="1600" b="1"/>
            </a:lvl8pPr>
            <a:lvl9pPr marL="3653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0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4" indent="0">
              <a:buNone/>
              <a:defRPr sz="1600" b="1"/>
            </a:lvl4pPr>
            <a:lvl5pPr marL="1826714" indent="0">
              <a:buNone/>
              <a:defRPr sz="1600" b="1"/>
            </a:lvl5pPr>
            <a:lvl6pPr marL="2283392" indent="0">
              <a:buNone/>
              <a:defRPr sz="1600" b="1"/>
            </a:lvl6pPr>
            <a:lvl7pPr marL="2740070" indent="0">
              <a:buNone/>
              <a:defRPr sz="1600" b="1"/>
            </a:lvl7pPr>
            <a:lvl8pPr marL="3196749" indent="0">
              <a:buNone/>
              <a:defRPr sz="1600" b="1"/>
            </a:lvl8pPr>
            <a:lvl9pPr marL="3653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336" tIns="45670" rIns="91336" bIns="4567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80" indent="0">
              <a:buNone/>
              <a:defRPr sz="1200"/>
            </a:lvl2pPr>
            <a:lvl3pPr marL="913358" indent="0">
              <a:buNone/>
              <a:defRPr sz="1000"/>
            </a:lvl3pPr>
            <a:lvl4pPr marL="1370034" indent="0">
              <a:buNone/>
              <a:defRPr sz="900"/>
            </a:lvl4pPr>
            <a:lvl5pPr marL="1826714" indent="0">
              <a:buNone/>
              <a:defRPr sz="900"/>
            </a:lvl5pPr>
            <a:lvl6pPr marL="2283392" indent="0">
              <a:buNone/>
              <a:defRPr sz="900"/>
            </a:lvl6pPr>
            <a:lvl7pPr marL="2740070" indent="0">
              <a:buNone/>
              <a:defRPr sz="900"/>
            </a:lvl7pPr>
            <a:lvl8pPr marL="3196749" indent="0">
              <a:buNone/>
              <a:defRPr sz="900"/>
            </a:lvl8pPr>
            <a:lvl9pPr marL="3653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336" tIns="45670" rIns="91336" bIns="4567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80" indent="0">
              <a:buNone/>
              <a:defRPr sz="2800"/>
            </a:lvl2pPr>
            <a:lvl3pPr marL="913358" indent="0">
              <a:buNone/>
              <a:defRPr sz="2400"/>
            </a:lvl3pPr>
            <a:lvl4pPr marL="1370034" indent="0">
              <a:buNone/>
              <a:defRPr sz="2000"/>
            </a:lvl4pPr>
            <a:lvl5pPr marL="1826714" indent="0">
              <a:buNone/>
              <a:defRPr sz="2000"/>
            </a:lvl5pPr>
            <a:lvl6pPr marL="2283392" indent="0">
              <a:buNone/>
              <a:defRPr sz="2000"/>
            </a:lvl6pPr>
            <a:lvl7pPr marL="2740070" indent="0">
              <a:buNone/>
              <a:defRPr sz="2000"/>
            </a:lvl7pPr>
            <a:lvl8pPr marL="3196749" indent="0">
              <a:buNone/>
              <a:defRPr sz="2000"/>
            </a:lvl8pPr>
            <a:lvl9pPr marL="3653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80" indent="0">
              <a:buNone/>
              <a:defRPr sz="1200"/>
            </a:lvl2pPr>
            <a:lvl3pPr marL="913358" indent="0">
              <a:buNone/>
              <a:defRPr sz="1000"/>
            </a:lvl3pPr>
            <a:lvl4pPr marL="1370034" indent="0">
              <a:buNone/>
              <a:defRPr sz="900"/>
            </a:lvl4pPr>
            <a:lvl5pPr marL="1826714" indent="0">
              <a:buNone/>
              <a:defRPr sz="900"/>
            </a:lvl5pPr>
            <a:lvl6pPr marL="2283392" indent="0">
              <a:buNone/>
              <a:defRPr sz="900"/>
            </a:lvl6pPr>
            <a:lvl7pPr marL="2740070" indent="0">
              <a:buNone/>
              <a:defRPr sz="900"/>
            </a:lvl7pPr>
            <a:lvl8pPr marL="3196749" indent="0">
              <a:buNone/>
              <a:defRPr sz="900"/>
            </a:lvl8pPr>
            <a:lvl9pPr marL="3653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36" tIns="45670" rIns="91336" bIns="4567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8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9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AD6B96-7E80-4F86-BE99-07FBDA837809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1D16C4-2671-4D20-92FC-A7A5D3EDA6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FDF457-7C0B-469E-A875-12183C114545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64FC21-D45D-4438-96B4-1E73DDE66F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EEE61A-E62B-47AD-819A-B2380FC5B308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40629A-BD52-439E-8030-D9C75A455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19AB77-06DE-46A1-8622-5222DA78BA1C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14C321-C67E-4051-86EB-748F9C533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FC4210-D8CE-47C7-A50A-5116354B39F3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882D76-2C1C-4410-9196-49045EF34C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ED0551-805C-4BAB-BCA4-FDE87AF7456D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24BDDF-81CE-4F7A-A426-24A16FD68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305FF2-2899-468C-9D2D-6FEC67AA9FFD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A123DD-3930-4FE3-A194-B0F2F30A6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5B1FE0-5A2D-40E2-875B-05EF22C320B2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4EA8D0-D673-46BE-868B-992B449CD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426CAB-A9F7-4D37-A477-65965BDA60E0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1EE862-3EB0-4312-B204-5059A29587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043BBD-F00D-4635-BC7E-B7E5F39A7887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545A89-616C-4602-89F7-D64E1D4C1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60E66E-8F67-47C7-B739-4530F6144566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4E82BA-911A-4888-AEE6-0D0899C15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1D16C4-2671-4D20-92FC-A7A5D3EDA6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872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64FC21-D45D-4438-96B4-1E73DDE66F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31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40629A-BD52-439E-8030-D9C75A455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8137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14C321-C67E-4051-86EB-748F9C533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21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882D76-2C1C-4410-9196-49045EF34C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781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24BDDF-81CE-4F7A-A426-24A16FD68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534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A123DD-3930-4FE3-A194-B0F2F30A6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798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4EA8D0-D673-46BE-868B-992B449CD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001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1EE862-3EB0-4312-B204-5059A29587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8733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545A89-616C-4602-89F7-D64E1D4C1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7730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4E82BA-911A-4888-AEE6-0D0899C15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8443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32BA-055B-4F62-9A3F-9BB7CDF494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9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C899-ED19-4BD7-A922-05AE150ED6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033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10B0-880F-40BF-8F71-4A0E369F23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776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00CF-AD03-4A78-A3CC-4F2313E0AC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0634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0602-591E-4540-AC3C-D19A4BF95D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245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3F787-A7AA-4A8A-A9CB-44A2F3C311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4750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FB39-1A01-4AA0-A885-0F71C776F3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043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7A8-C021-4B08-BF3C-DBB85270D9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0249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ACA39-8E27-4281-9E29-DF3598BCB6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1538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639A-0610-4E78-BF29-FFFFA0C659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853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18E8-C15F-4E11-B601-3C00B1D8C0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89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ABA4-C0F3-4064-814C-86A41E8289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750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7480-2D71-4F48-945B-4010B2E803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808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60F2-4F05-4685-93A2-65F4DBCD88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804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ABF7F-24C3-49D5-8263-58972CDC12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3316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77862-046D-4B51-80CD-7AE5D60BBB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8521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68B31-AB1A-45A6-AF5F-392CB602E9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42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A98EA-CA5B-4EE5-8F11-0FCBEA5617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246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61CA-2CDC-4DB6-81ED-872860F90F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971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879B8-7297-4ECE-A688-A891C9F384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388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10D7-8E8D-4F13-AED5-976C38123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72809-8F4A-4400-AE3E-8EF8B19AA1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12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D4B1AE-5C38-4DBB-AA75-E8AC166A0354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A2ED2E-114D-4F68-97ED-A38CB184DC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FB86B6-107D-465C-BBEA-453F67EC783E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80D124-53F2-4F61-996B-56315BF9CA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598B9D-AAAA-4EA1-8B0D-DF2105D07E79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6DBA05-A600-4738-965F-D97977E626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203728-3007-4CEC-9424-B1D210211243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A07DCC-337D-4FFD-AF10-1657D738F6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EA411C-4E9E-41E5-B9D2-781F39D75BC4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C601D5-4357-434D-82B2-BD78B2D42B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796F33-D37A-4FB9-A417-8116C71F7BA7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0F2418-5FBF-4967-918B-58EA1A16CE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0A0627-0940-4A01-9452-1373C217AA6B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3DB418-ED62-41C0-9A3A-8E38E89328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E1A5E0-25F5-4E2B-A3A8-253D45B22E7B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7F7FDD-536B-460D-8372-A89C872D01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755FFB-C25B-4F6B-80A6-CB456EE2F3A4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BE865B-DD81-4205-9367-AC11EE245B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4A8086-ED21-4EA5-AC4D-ABD4522A8381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8233DE-B9D4-48D9-BBEF-4704B6BAD5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44AC2A-2E72-4A72-9325-03B286107B87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A24C25-A4A5-4DAF-81BC-5AED1EF1F9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AD6B96-7E80-4F86-BE99-07FBDA837809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1D16C4-2671-4D20-92FC-A7A5D3EDA6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FDF457-7C0B-469E-A875-12183C114545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64FC21-D45D-4438-96B4-1E73DDE66F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EEE61A-E62B-47AD-819A-B2380FC5B308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40629A-BD52-439E-8030-D9C75A455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19AB77-06DE-46A1-8622-5222DA78BA1C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14C321-C67E-4051-86EB-748F9C533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FC4210-D8CE-47C7-A50A-5116354B39F3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882D76-2C1C-4410-9196-49045EF34C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ED0551-805C-4BAB-BCA4-FDE87AF7456D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24BDDF-81CE-4F7A-A426-24A16FD68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305FF2-2899-468C-9D2D-6FEC67AA9FFD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A123DD-3930-4FE3-A194-B0F2F30A6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5B1FE0-5A2D-40E2-875B-05EF22C320B2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4EA8D0-D673-46BE-868B-992B449CD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426CAB-A9F7-4D37-A477-65965BDA60E0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1EE862-3EB0-4312-B204-5059A29587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043BBD-F00D-4635-BC7E-B7E5F39A7887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545A89-616C-4602-89F7-D64E1D4C1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60E66E-8F67-47C7-B739-4530F6144566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4E82BA-911A-4888-AEE6-0D0899C15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0668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39" r:id="rId2"/>
    <p:sldLayoutId id="2147485340" r:id="rId3"/>
    <p:sldLayoutId id="2147485341" r:id="rId4"/>
    <p:sldLayoutId id="2147485342" r:id="rId5"/>
    <p:sldLayoutId id="2147485343" r:id="rId6"/>
    <p:sldLayoutId id="2147485344" r:id="rId7"/>
    <p:sldLayoutId id="2147485345" r:id="rId8"/>
    <p:sldLayoutId id="2147485346" r:id="rId9"/>
    <p:sldLayoutId id="2147485347" r:id="rId10"/>
    <p:sldLayoutId id="2147485348" r:id="rId11"/>
    <p:sldLayoutId id="2147485349" r:id="rId12"/>
    <p:sldLayoutId id="2147485350" r:id="rId13"/>
    <p:sldLayoutId id="214748535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33" r:id="rId3"/>
    <p:sldLayoutId id="2147485534" r:id="rId4"/>
    <p:sldLayoutId id="2147485535" r:id="rId5"/>
    <p:sldLayoutId id="2147485536" r:id="rId6"/>
    <p:sldLayoutId id="2147485537" r:id="rId7"/>
    <p:sldLayoutId id="2147485538" r:id="rId8"/>
    <p:sldLayoutId id="2147485539" r:id="rId9"/>
    <p:sldLayoutId id="2147485540" r:id="rId10"/>
    <p:sldLayoutId id="2147485541" r:id="rId11"/>
    <p:sldLayoutId id="2147485542" r:id="rId12"/>
    <p:sldLayoutId id="214748554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A1A41E1-1D43-4B3A-806B-C470370C2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6335747-5D94-4361-B2A1-198FF56F80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8" r:id="rId1"/>
    <p:sldLayoutId id="2147485609" r:id="rId2"/>
    <p:sldLayoutId id="2147485610" r:id="rId3"/>
    <p:sldLayoutId id="2147485611" r:id="rId4"/>
    <p:sldLayoutId id="2147485612" r:id="rId5"/>
    <p:sldLayoutId id="2147485613" r:id="rId6"/>
    <p:sldLayoutId id="2147485614" r:id="rId7"/>
    <p:sldLayoutId id="2147485615" r:id="rId8"/>
    <p:sldLayoutId id="2147485616" r:id="rId9"/>
    <p:sldLayoutId id="2147485617" r:id="rId10"/>
    <p:sldLayoutId id="21474856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  <p:sldLayoutId id="2147485633" r:id="rId2"/>
    <p:sldLayoutId id="2147485634" r:id="rId3"/>
    <p:sldLayoutId id="2147485635" r:id="rId4"/>
    <p:sldLayoutId id="2147485636" r:id="rId5"/>
    <p:sldLayoutId id="2147485637" r:id="rId6"/>
    <p:sldLayoutId id="2147485638" r:id="rId7"/>
    <p:sldLayoutId id="2147485639" r:id="rId8"/>
    <p:sldLayoutId id="2147485640" r:id="rId9"/>
    <p:sldLayoutId id="2147485641" r:id="rId10"/>
    <p:sldLayoutId id="2147485642" r:id="rId11"/>
    <p:sldLayoutId id="2147485643" r:id="rId12"/>
    <p:sldLayoutId id="214748564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6" r:id="rId1"/>
    <p:sldLayoutId id="2147485647" r:id="rId2"/>
    <p:sldLayoutId id="2147485648" r:id="rId3"/>
    <p:sldLayoutId id="2147485649" r:id="rId4"/>
    <p:sldLayoutId id="2147485650" r:id="rId5"/>
    <p:sldLayoutId id="2147485651" r:id="rId6"/>
    <p:sldLayoutId id="2147485652" r:id="rId7"/>
    <p:sldLayoutId id="2147485653" r:id="rId8"/>
    <p:sldLayoutId id="2147485654" r:id="rId9"/>
    <p:sldLayoutId id="2147485655" r:id="rId10"/>
    <p:sldLayoutId id="2147485656" r:id="rId11"/>
    <p:sldLayoutId id="2147485657" r:id="rId12"/>
    <p:sldLayoutId id="2147485658" r:id="rId13"/>
    <p:sldLayoutId id="214748565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70" rIns="91336" bIns="4567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  <p:sldLayoutId id="2147485695" r:id="rId11"/>
    <p:sldLayoutId id="2147485696" r:id="rId12"/>
    <p:sldLayoutId id="2147485697" r:id="rId13"/>
    <p:sldLayoutId id="2147485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3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0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7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08" indent="-342508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102" indent="-28542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696" indent="-22833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373" indent="-22833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053" indent="-22833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733" indent="-2283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410" indent="-2283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088" indent="-2283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768" indent="-22833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8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4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4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2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70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49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29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6/13/2014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5" r:id="rId1"/>
    <p:sldLayoutId id="2147485726" r:id="rId2"/>
    <p:sldLayoutId id="2147485727" r:id="rId3"/>
    <p:sldLayoutId id="2147485728" r:id="rId4"/>
    <p:sldLayoutId id="2147485729" r:id="rId5"/>
    <p:sldLayoutId id="2147485730" r:id="rId6"/>
    <p:sldLayoutId id="2147485731" r:id="rId7"/>
    <p:sldLayoutId id="2147485732" r:id="rId8"/>
    <p:sldLayoutId id="2147485733" r:id="rId9"/>
    <p:sldLayoutId id="2147485734" r:id="rId10"/>
    <p:sldLayoutId id="2147485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7" r:id="rId1"/>
    <p:sldLayoutId id="2147485758" r:id="rId2"/>
    <p:sldLayoutId id="2147485759" r:id="rId3"/>
    <p:sldLayoutId id="2147485760" r:id="rId4"/>
    <p:sldLayoutId id="2147485761" r:id="rId5"/>
    <p:sldLayoutId id="2147485762" r:id="rId6"/>
    <p:sldLayoutId id="2147485763" r:id="rId7"/>
    <p:sldLayoutId id="2147485764" r:id="rId8"/>
    <p:sldLayoutId id="2147485765" r:id="rId9"/>
    <p:sldLayoutId id="2147485766" r:id="rId10"/>
    <p:sldLayoutId id="2147485767" r:id="rId11"/>
    <p:sldLayoutId id="2147485768" r:id="rId12"/>
    <p:sldLayoutId id="2147485769" r:id="rId13"/>
    <p:sldLayoutId id="214748577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BFC339-B964-4DE5-909F-A399765BD94A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A090D1-8053-41CA-B3FE-7C2BD9B16E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2" r:id="rId1"/>
    <p:sldLayoutId id="2147485773" r:id="rId2"/>
    <p:sldLayoutId id="2147485774" r:id="rId3"/>
    <p:sldLayoutId id="2147485775" r:id="rId4"/>
    <p:sldLayoutId id="2147485776" r:id="rId5"/>
    <p:sldLayoutId id="2147485777" r:id="rId6"/>
    <p:sldLayoutId id="2147485778" r:id="rId7"/>
    <p:sldLayoutId id="2147485779" r:id="rId8"/>
    <p:sldLayoutId id="2147485780" r:id="rId9"/>
    <p:sldLayoutId id="2147485781" r:id="rId10"/>
    <p:sldLayoutId id="21474857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A090D1-8053-41CA-B3FE-7C2BD9B16E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7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1" r:id="rId1"/>
    <p:sldLayoutId id="2147485882" r:id="rId2"/>
    <p:sldLayoutId id="2147485883" r:id="rId3"/>
    <p:sldLayoutId id="2147485884" r:id="rId4"/>
    <p:sldLayoutId id="2147485885" r:id="rId5"/>
    <p:sldLayoutId id="2147485886" r:id="rId6"/>
    <p:sldLayoutId id="2147485887" r:id="rId7"/>
    <p:sldLayoutId id="2147485888" r:id="rId8"/>
    <p:sldLayoutId id="2147485889" r:id="rId9"/>
    <p:sldLayoutId id="2147485890" r:id="rId10"/>
    <p:sldLayoutId id="21474858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5746781-4D38-4959-8E65-AC04A28604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6/13/2014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72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9" r:id="rId1"/>
    <p:sldLayoutId id="2147485930" r:id="rId2"/>
    <p:sldLayoutId id="2147485931" r:id="rId3"/>
    <p:sldLayoutId id="2147485932" r:id="rId4"/>
    <p:sldLayoutId id="2147485933" r:id="rId5"/>
    <p:sldLayoutId id="2147485934" r:id="rId6"/>
    <p:sldLayoutId id="2147485935" r:id="rId7"/>
    <p:sldLayoutId id="2147485936" r:id="rId8"/>
    <p:sldLayoutId id="2147485937" r:id="rId9"/>
    <p:sldLayoutId id="2147485938" r:id="rId10"/>
    <p:sldLayoutId id="21474859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19_Header_Jan07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9144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 eaLnBrk="1" hangingPunct="1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 eaLnBrk="1" hangingPunct="1">
              <a:defRPr/>
            </a:pPr>
            <a:fld id="{C1A64118-D8C3-4060-8494-C636CD93137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 eaLnBrk="1" hangingPunct="1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1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1" r:id="rId1"/>
    <p:sldLayoutId id="2147485942" r:id="rId2"/>
    <p:sldLayoutId id="2147485943" r:id="rId3"/>
    <p:sldLayoutId id="2147485944" r:id="rId4"/>
    <p:sldLayoutId id="2147485945" r:id="rId5"/>
    <p:sldLayoutId id="2147485946" r:id="rId6"/>
    <p:sldLayoutId id="2147485947" r:id="rId7"/>
    <p:sldLayoutId id="2147485948" r:id="rId8"/>
    <p:sldLayoutId id="2147485949" r:id="rId9"/>
    <p:sldLayoutId id="2147485950" r:id="rId10"/>
    <p:sldLayoutId id="214748595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2EB5A9B-6635-42D4-8EA0-BE99BD326FC5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83F07C-B3AD-4B73-828D-FA08271D9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BFC339-B964-4DE5-909F-A399765BD94A}" type="datetimeFigureOut">
              <a:rPr lang="en-US"/>
              <a:pPr>
                <a:defRPr/>
              </a:pPr>
              <a:t>6/13/2014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A090D1-8053-41CA-B3FE-7C2BD9B16E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  <p:sldLayoutId id="2147485414" r:id="rId7"/>
    <p:sldLayoutId id="2147485415" r:id="rId8"/>
    <p:sldLayoutId id="2147485416" r:id="rId9"/>
    <p:sldLayoutId id="2147485417" r:id="rId10"/>
    <p:sldLayoutId id="21474854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  <p:sldLayoutId id="2147485423" r:id="rId4"/>
    <p:sldLayoutId id="2147485424" r:id="rId5"/>
    <p:sldLayoutId id="2147485425" r:id="rId6"/>
    <p:sldLayoutId id="2147485426" r:id="rId7"/>
    <p:sldLayoutId id="2147485427" r:id="rId8"/>
    <p:sldLayoutId id="2147485428" r:id="rId9"/>
    <p:sldLayoutId id="2147485429" r:id="rId10"/>
    <p:sldLayoutId id="2147485430" r:id="rId11"/>
    <p:sldLayoutId id="2147485431" r:id="rId12"/>
    <p:sldLayoutId id="21474854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  <p:sldLayoutId id="2147485436" r:id="rId2"/>
    <p:sldLayoutId id="2147485437" r:id="rId3"/>
    <p:sldLayoutId id="2147485438" r:id="rId4"/>
    <p:sldLayoutId id="2147485439" r:id="rId5"/>
    <p:sldLayoutId id="2147485440" r:id="rId6"/>
    <p:sldLayoutId id="2147485441" r:id="rId7"/>
    <p:sldLayoutId id="2147485442" r:id="rId8"/>
    <p:sldLayoutId id="2147485443" r:id="rId9"/>
    <p:sldLayoutId id="2147485444" r:id="rId10"/>
    <p:sldLayoutId id="2147485445" r:id="rId11"/>
    <p:sldLayoutId id="2147485446" r:id="rId12"/>
    <p:sldLayoutId id="2147485447" r:id="rId13"/>
    <p:sldLayoutId id="214748544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2" r:id="rId1"/>
    <p:sldLayoutId id="2147485463" r:id="rId2"/>
    <p:sldLayoutId id="2147485464" r:id="rId3"/>
    <p:sldLayoutId id="2147485465" r:id="rId4"/>
    <p:sldLayoutId id="2147485466" r:id="rId5"/>
    <p:sldLayoutId id="2147485467" r:id="rId6"/>
    <p:sldLayoutId id="2147485468" r:id="rId7"/>
    <p:sldLayoutId id="2147485469" r:id="rId8"/>
    <p:sldLayoutId id="2147485470" r:id="rId9"/>
    <p:sldLayoutId id="2147485471" r:id="rId10"/>
    <p:sldLayoutId id="2147485472" r:id="rId11"/>
    <p:sldLayoutId id="2147485473" r:id="rId12"/>
    <p:sldLayoutId id="2147485474" r:id="rId13"/>
    <p:sldLayoutId id="2147485475" r:id="rId14"/>
    <p:sldLayoutId id="21474854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503" r:id="rId2"/>
    <p:sldLayoutId id="2147485504" r:id="rId3"/>
    <p:sldLayoutId id="2147485505" r:id="rId4"/>
    <p:sldLayoutId id="2147485506" r:id="rId5"/>
    <p:sldLayoutId id="2147485507" r:id="rId6"/>
    <p:sldLayoutId id="2147485508" r:id="rId7"/>
    <p:sldLayoutId id="2147485509" r:id="rId8"/>
    <p:sldLayoutId id="2147485510" r:id="rId9"/>
    <p:sldLayoutId id="2147485511" r:id="rId10"/>
    <p:sldLayoutId id="2147485512" r:id="rId11"/>
    <p:sldLayoutId id="2147485513" r:id="rId12"/>
    <p:sldLayoutId id="2147485514" r:id="rId13"/>
    <p:sldLayoutId id="2147485515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520" r:id="rId4"/>
    <p:sldLayoutId id="2147485521" r:id="rId5"/>
    <p:sldLayoutId id="2147485522" r:id="rId6"/>
    <p:sldLayoutId id="2147485523" r:id="rId7"/>
    <p:sldLayoutId id="2147485524" r:id="rId8"/>
    <p:sldLayoutId id="2147485525" r:id="rId9"/>
    <p:sldLayoutId id="2147485526" r:id="rId10"/>
    <p:sldLayoutId id="2147485527" r:id="rId11"/>
    <p:sldLayoutId id="2147485528" r:id="rId12"/>
    <p:sldLayoutId id="214748552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9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2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2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12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34.jpe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6.emf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37.jp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png"/><Relationship Id="rId5" Type="http://schemas.openxmlformats.org/officeDocument/2006/relationships/image" Target="../media/image38.gif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image" Target="../media/image39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40.jpe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2.png"/><Relationship Id="rId5" Type="http://schemas.openxmlformats.org/officeDocument/2006/relationships/image" Target="../media/image41.jpe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42.jpe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2.png"/><Relationship Id="rId5" Type="http://schemas.openxmlformats.org/officeDocument/2006/relationships/image" Target="../media/image43.jpe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9.pn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46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.png"/><Relationship Id="rId5" Type="http://schemas.openxmlformats.org/officeDocument/2006/relationships/image" Target="../media/image53.jpe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3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5.xml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292100" y="4038600"/>
            <a:ext cx="7527925" cy="1163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800" b="1" dirty="0">
              <a:solidFill>
                <a:srgbClr val="FFFFFF"/>
              </a:solidFill>
              <a:latin typeface="Arial"/>
            </a:endParaRPr>
          </a:p>
          <a:p>
            <a:pPr algn="l">
              <a:spcBef>
                <a:spcPct val="3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Organization</a:t>
            </a:r>
          </a:p>
          <a:p>
            <a:pPr algn="l">
              <a:spcBef>
                <a:spcPct val="3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76199"/>
            <a:ext cx="9144000" cy="2133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3657600"/>
            <a:ext cx="9144000" cy="3200400"/>
          </a:xfrm>
          <a:custGeom>
            <a:avLst/>
            <a:gdLst>
              <a:gd name="connsiteX0" fmla="*/ 0 w 9144000"/>
              <a:gd name="connsiteY0" fmla="*/ 0 h 3200400"/>
              <a:gd name="connsiteX1" fmla="*/ 9144000 w 9144000"/>
              <a:gd name="connsiteY1" fmla="*/ 0 h 3200400"/>
              <a:gd name="connsiteX2" fmla="*/ 9144000 w 9144000"/>
              <a:gd name="connsiteY2" fmla="*/ 3200400 h 3200400"/>
              <a:gd name="connsiteX3" fmla="*/ 0 w 9144000"/>
              <a:gd name="connsiteY3" fmla="*/ 3200400 h 3200400"/>
              <a:gd name="connsiteX4" fmla="*/ 0 w 9144000"/>
              <a:gd name="connsiteY4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200400">
                <a:moveTo>
                  <a:pt x="0" y="0"/>
                </a:moveTo>
                <a:lnTo>
                  <a:pt x="9144000" y="0"/>
                </a:lnTo>
                <a:lnTo>
                  <a:pt x="9144000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519" name="Text Box 3"/>
          <p:cNvSpPr txBox="1">
            <a:spLocks noChangeArrowheads="1"/>
          </p:cNvSpPr>
          <p:nvPr/>
        </p:nvSpPr>
        <p:spPr bwMode="auto">
          <a:xfrm>
            <a:off x="311150" y="4048125"/>
            <a:ext cx="7527925" cy="16558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800" b="1" dirty="0">
              <a:solidFill>
                <a:srgbClr val="FFFFFF"/>
              </a:solidFill>
              <a:latin typeface="Arial"/>
            </a:endParaRPr>
          </a:p>
          <a:p>
            <a:pPr algn="l">
              <a:spcBef>
                <a:spcPct val="3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Configuration Management Benchmark Group </a:t>
            </a:r>
          </a:p>
          <a:p>
            <a:pPr algn="l">
              <a:spcBef>
                <a:spcPct val="3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21</a:t>
            </a:r>
            <a:r>
              <a:rPr lang="en-US" sz="2400" b="1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 Annual Conference</a:t>
            </a:r>
          </a:p>
          <a:p>
            <a:pPr algn="l">
              <a:spcBef>
                <a:spcPct val="3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June 18, 2014</a:t>
            </a:r>
            <a:endParaRPr lang="en-US" sz="24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4520" name="Picture 11" descr="AWV_ppt_header_image.jpg"/>
          <p:cNvPicPr>
            <a:picLocks noChangeAspect="1"/>
          </p:cNvPicPr>
          <p:nvPr/>
        </p:nvPicPr>
        <p:blipFill>
          <a:blip r:embed="rId3" cstate="print"/>
          <a:srcRect t="5459" b="42684"/>
          <a:stretch>
            <a:fillRect/>
          </a:stretch>
        </p:blipFill>
        <p:spPr bwMode="auto">
          <a:xfrm>
            <a:off x="0" y="2133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4" descr="WSDOT_acronym_w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36115" y="6457950"/>
            <a:ext cx="944396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6" descr="KClogo_h_wbox-REVERS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1488" y="6477172"/>
            <a:ext cx="1011713" cy="21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8" descr="New_PortSeattle_w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04831" y="6400800"/>
            <a:ext cx="733201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3" descr="Seattle_w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38925" y="6424613"/>
            <a:ext cx="1206726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9" descr="FHWA_w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0599" y="6477000"/>
            <a:ext cx="1591988" cy="2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Untitled-1.png"/>
          <p:cNvPicPr>
            <a:picLocks noChangeAspect="1"/>
          </p:cNvPicPr>
          <p:nvPr/>
        </p:nvPicPr>
        <p:blipFill>
          <a:blip r:embed="rId9" cstate="print"/>
          <a:srcRect t="16393" b="8197"/>
          <a:stretch>
            <a:fillRect/>
          </a:stretch>
        </p:blipFill>
        <p:spPr>
          <a:xfrm>
            <a:off x="228600" y="381001"/>
            <a:ext cx="5105400" cy="14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srgbClr val="000000"/>
                </a:solidFill>
              </a:rPr>
              <a:t>North Portal Design</a:t>
            </a:r>
            <a:endParaRPr lang="en-US" sz="3000" b="1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8" name="Rectangle 7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9" name="Picture 8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2" descr="\\NWUCWFFILE01\Data\Communications\Public Involvement\Program Identity and Materials\Current_Materials\Images\North_Portal\2013_0129_NorthPortal_Callou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5" y="1584960"/>
            <a:ext cx="7924800" cy="4459402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srgbClr val="000000"/>
                </a:solidFill>
              </a:rPr>
              <a:t>North Portal Construction</a:t>
            </a:r>
            <a:endParaRPr lang="en-US" sz="3000" b="1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6" name="Rectangle 5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7" name="Picture 6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5250" y="6170661"/>
            <a:ext cx="309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solidFill>
                  <a:prstClr val="black"/>
                </a:solidFill>
              </a:rPr>
              <a:t>Photo from June 11, 2014.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2051" name="Picture 3" descr="N:\Public Involvement\Photo_Video\Projects\Central waterfront\North Access\Photos\2014\June 2014 - Aerials\IMG_02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5"/>
          <a:stretch/>
        </p:blipFill>
        <p:spPr bwMode="auto">
          <a:xfrm>
            <a:off x="455342" y="1689904"/>
            <a:ext cx="8260393" cy="430777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5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4" name="Rectangle 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5" name="Picture 4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</a:rPr>
              <a:t>North Portal Receiving Pit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2" name="Picture 2" descr="\\Nwucwffile02\data\Communications\Public Involvement\Photo_Video\Projects\Central waterfront\Bored Tunnel\Photos\2014\May 2014\May 22 - North portal receiving pit\May 22_North Portal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92198"/>
            <a:ext cx="7173577" cy="4782001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5765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6800" y="6189302"/>
            <a:ext cx="538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400" i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Photo from  May 22</a:t>
            </a:r>
            <a:r>
              <a:rPr lang="en-US" sz="1400" i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2014.</a:t>
            </a:r>
            <a:endParaRPr lang="en-US" sz="1400" i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5" name="Rectangle 4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2" y="1447800"/>
            <a:ext cx="7731438" cy="4673873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38200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Meet Bertha, the SR 99 Tunneling Machine</a:t>
            </a:r>
            <a:endParaRPr lang="en-US" sz="3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562" y="6121673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solidFill>
                  <a:prstClr val="black"/>
                </a:solidFill>
              </a:rPr>
              <a:t>Photo from </a:t>
            </a:r>
            <a:r>
              <a:rPr lang="en-US" sz="1400" i="1" dirty="0">
                <a:solidFill>
                  <a:prstClr val="black"/>
                </a:solidFill>
              </a:rPr>
              <a:t>s</a:t>
            </a:r>
            <a:r>
              <a:rPr lang="en-US" sz="1400" i="1" dirty="0" smtClean="0">
                <a:solidFill>
                  <a:prstClr val="black"/>
                </a:solidFill>
              </a:rPr>
              <a:t>pring 2013.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3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838200"/>
            <a:ext cx="8915400" cy="457200"/>
          </a:xfrm>
        </p:spPr>
        <p:txBody>
          <a:bodyPr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Meet Bertha, the SR 99 Tunneling Machine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1" name="Rectangle 10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t="7936" r="4193" b="36852"/>
          <a:stretch/>
        </p:blipFill>
        <p:spPr bwMode="auto">
          <a:xfrm>
            <a:off x="152400" y="1934582"/>
            <a:ext cx="8716616" cy="423761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3366" y="5864422"/>
            <a:ext cx="1699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Screw conveyor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787" y="213211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Cutterhead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/>
          <p:cNvCxnSpPr>
            <a:stCxn id="16" idx="2"/>
          </p:cNvCxnSpPr>
          <p:nvPr/>
        </p:nvCxnSpPr>
        <p:spPr>
          <a:xfrm>
            <a:off x="820387" y="2439888"/>
            <a:ext cx="170213" cy="530423"/>
          </a:xfrm>
          <a:prstGeom prst="straightConnector1">
            <a:avLst/>
          </a:prstGeom>
          <a:ln w="28575">
            <a:solidFill>
              <a:srgbClr val="FDFD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0"/>
          </p:cNvCxnSpPr>
          <p:nvPr/>
        </p:nvCxnSpPr>
        <p:spPr>
          <a:xfrm flipV="1">
            <a:off x="2053162" y="5410200"/>
            <a:ext cx="0" cy="454222"/>
          </a:xfrm>
          <a:prstGeom prst="straightConnector1">
            <a:avLst/>
          </a:prstGeom>
          <a:ln w="28575">
            <a:solidFill>
              <a:srgbClr val="FDFD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60912" y="5241956"/>
            <a:ext cx="1699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 erector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4038600" y="4724400"/>
            <a:ext cx="472108" cy="517556"/>
          </a:xfrm>
          <a:prstGeom prst="straightConnector1">
            <a:avLst/>
          </a:prstGeom>
          <a:ln w="28575">
            <a:solidFill>
              <a:srgbClr val="FDFD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75062" y="2132110"/>
            <a:ext cx="131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Thrust jacks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424858" y="2439889"/>
            <a:ext cx="385142" cy="455711"/>
          </a:xfrm>
          <a:prstGeom prst="straightConnector1">
            <a:avLst/>
          </a:prstGeom>
          <a:ln w="28575">
            <a:solidFill>
              <a:srgbClr val="FDFD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25964" y="2284508"/>
            <a:ext cx="145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 liner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554731" y="2592289"/>
            <a:ext cx="0" cy="455711"/>
          </a:xfrm>
          <a:prstGeom prst="straightConnector1">
            <a:avLst/>
          </a:prstGeom>
          <a:ln w="28575">
            <a:solidFill>
              <a:srgbClr val="FDFD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86600" y="474319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Conveyor belt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V="1">
            <a:off x="7810500" y="4120254"/>
            <a:ext cx="221353" cy="622944"/>
          </a:xfrm>
          <a:prstGeom prst="straightConnector1">
            <a:avLst/>
          </a:prstGeom>
          <a:ln w="28575">
            <a:solidFill>
              <a:srgbClr val="FDFD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6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:\Public Involvement\Photo_Video\Events and other outreach\Groundbreakings and ribbon cuttings\Photos\2013\July 20 Dedication Event\Media tour\Media tour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162800" cy="4751212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81760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Inside the Machine’s Control Room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5" name="Rectangle 4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8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81760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Bertha’s Segment Erector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5" name="Rectangle 4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2" descr="N:\Public Involvement\Photo_Video\Projects\Central waterfront\Bored Tunnel\Photos\2013\July 2013\July 19\Segment installation\Segment installation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150703" cy="476739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6" name="Rectangle 5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7" name="Picture 6" descr="Untitled-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81760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Tunnel Liner Segments</a:t>
            </a:r>
          </a:p>
        </p:txBody>
      </p:sp>
      <p:pic>
        <p:nvPicPr>
          <p:cNvPr id="2050" name="Picture 2" descr="http://farm6.staticflickr.com/5475/10058560956_5b0cbc7a73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54468"/>
            <a:ext cx="7048500" cy="4669632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613376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/>
              <a:t>Photo from Sept. 12, 2013.</a:t>
            </a:r>
            <a:endParaRPr lang="en-US" sz="14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0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6" name="Rectangle 5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7" name="Picture 6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609600" y="762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Inside the Tunnel</a:t>
            </a:r>
            <a:endParaRPr lang="en-US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105" y="6168447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/>
              <a:t>Photo from Dec. 6, 2013.</a:t>
            </a:r>
            <a:endParaRPr lang="en-US" sz="1400" i="1" dirty="0"/>
          </a:p>
        </p:txBody>
      </p:sp>
      <p:pic>
        <p:nvPicPr>
          <p:cNvPr id="2050" name="Picture 2" descr="\\NWUCWFFILE02\Data\Communications\Public Involvement\Photo_Video\Projects\Central waterfront\Bored Tunnel\Photos\2013\December 2013\Dec 6 tunnel and TBM\Looking into the tunne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941" y="1371600"/>
            <a:ext cx="7226459" cy="478981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7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7"/>
          <p:cNvSpPr txBox="1">
            <a:spLocks noChangeArrowheads="1"/>
          </p:cNvSpPr>
          <p:nvPr/>
        </p:nvSpPr>
        <p:spPr bwMode="auto">
          <a:xfrm>
            <a:off x="0" y="89380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</a:rPr>
              <a:t>Protecting Structures Along the Tunnel Route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91000" y="1803212"/>
            <a:ext cx="4800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l"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Install monitoring equipment on nearly 200 buildings. </a:t>
            </a:r>
          </a:p>
          <a:p>
            <a:pPr marL="177800" indent="-177800" algn="l">
              <a:buFontTx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177800" indent="-177800" algn="l"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Install </a:t>
            </a:r>
            <a:r>
              <a:rPr lang="en-US" sz="2000" dirty="0">
                <a:solidFill>
                  <a:prstClr val="black"/>
                </a:solidFill>
              </a:rPr>
              <a:t>700 instruments under streets and sidewalks </a:t>
            </a:r>
            <a:r>
              <a:rPr lang="en-US" sz="2000" dirty="0" smtClean="0">
                <a:solidFill>
                  <a:prstClr val="black"/>
                </a:solidFill>
              </a:rPr>
              <a:t>to measure any ground changes. </a:t>
            </a:r>
          </a:p>
          <a:p>
            <a:pPr marL="177800" indent="-177800" algn="l">
              <a:buFontTx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177800" indent="-177800" algn="l"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Track measurements of excavated material as tunnel boring machine progresses. </a:t>
            </a:r>
          </a:p>
          <a:p>
            <a:pPr marL="177800" indent="-177800" algn="l">
              <a:buFontTx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177800" indent="-177800" algn="l"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Use satellite images to assess any changes in ground condition. 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228600"/>
            <a:ext cx="9144000" cy="685800"/>
            <a:chOff x="0" y="228600"/>
            <a:chExt cx="9144000" cy="685800"/>
          </a:xfrm>
        </p:grpSpPr>
        <p:sp>
          <p:nvSpPr>
            <p:cNvPr id="11" name="Rectangle 10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/>
          <a:stretch/>
        </p:blipFill>
        <p:spPr bwMode="auto">
          <a:xfrm>
            <a:off x="152400" y="1905000"/>
            <a:ext cx="3855104" cy="32004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5105400"/>
            <a:ext cx="408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Monitoring equipment installed on a rooftop. Photo by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Soldata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544286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>Project Location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9" name="Rectangle 8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17876" y="1447800"/>
            <a:ext cx="4173724" cy="4897437"/>
            <a:chOff x="4648200" y="1447800"/>
            <a:chExt cx="4173724" cy="4897437"/>
          </a:xfrm>
        </p:grpSpPr>
        <p:pic>
          <p:nvPicPr>
            <p:cNvPr id="614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8200" y="1447800"/>
              <a:ext cx="4173724" cy="4897437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4876800" y="4419600"/>
              <a:ext cx="228600" cy="152400"/>
            </a:xfrm>
            <a:prstGeom prst="rect">
              <a:avLst/>
            </a:prstGeom>
            <a:solidFill>
              <a:srgbClr val="5FC1FD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http://farm5.staticflickr.com/4116/4907981806_f8dd7a2774_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8" y="1828800"/>
            <a:ext cx="4442884" cy="3332163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" y="5888037"/>
            <a:ext cx="1666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7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109260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3000" b="1" dirty="0" smtClean="0">
                <a:solidFill>
                  <a:srgbClr val="000000"/>
                </a:solidFill>
                <a:cs typeface="Arial" charset="0"/>
              </a:rPr>
              <a:t>Benefits of Design-Build Contracting for the </a:t>
            </a:r>
          </a:p>
          <a:p>
            <a:pPr eaLnBrk="1" hangingPunct="1">
              <a:spcBef>
                <a:spcPts val="600"/>
              </a:spcBef>
            </a:pPr>
            <a:r>
              <a:rPr lang="en-US" sz="3000" b="1" dirty="0" smtClean="0">
                <a:solidFill>
                  <a:srgbClr val="000000"/>
                </a:solidFill>
                <a:cs typeface="Arial" charset="0"/>
              </a:rPr>
              <a:t>SR 99 Tunnel </a:t>
            </a:r>
            <a:endParaRPr lang="en-US" sz="3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91475"/>
            <a:ext cx="4819650" cy="47903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Accelerated schedule/faster project delivery.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Innovation on a challenging project.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Flexibility in means and methods for contractor.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Ability for owner to target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prequalification.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Ability for owner to make a best value selection.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Better predictability of final cost at the onset.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Reduces owner staffing requirements.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Strategic risk distribution and control.</a:t>
            </a:r>
          </a:p>
          <a:p>
            <a:pPr marL="0" indent="0">
              <a:buNone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9" name="Rectangle 8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91786" y="6262468"/>
            <a:ext cx="2757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Aerial of the SR 99 tunnel work site, fall 2013.</a:t>
            </a:r>
            <a:endParaRPr lang="en-US" sz="14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82" y="1948392"/>
            <a:ext cx="2784060" cy="414760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107721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Development, Quality Assurance and Review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8" name="Rectangle 7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9" name="Picture 8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118536"/>
              </p:ext>
            </p:extLst>
          </p:nvPr>
        </p:nvGraphicFramePr>
        <p:xfrm>
          <a:off x="533400" y="1981200"/>
          <a:ext cx="8267700" cy="450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/>
                <a:gridCol w="2755900"/>
                <a:gridCol w="2755900"/>
              </a:tblGrid>
              <a:tr h="60435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Contractor Design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36F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Contractor Construction Team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36F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 Design and Construction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36F1E"/>
                    </a:solidFill>
                  </a:tcPr>
                </a:tc>
              </a:tr>
              <a:tr h="863369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STP Design Manager</a:t>
                      </a:r>
                      <a:endParaRPr 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STP Construction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Manager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 Design Manager</a:t>
                      </a:r>
                      <a:b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 Construction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Manager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808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Discipline Leads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Superintendents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Lead Reviewer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808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Team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Team (not on site during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 Reviewers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Technical Reviewers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808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Quality Control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 Audits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808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 Control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4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Our Configuration Management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6932" y="22098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Design Definition </a:t>
            </a:r>
            <a:r>
              <a:rPr lang="en-US" sz="2000" dirty="0" smtClean="0"/>
              <a:t>Submittals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Space Allocation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32" y="1828800"/>
            <a:ext cx="5975268" cy="386634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709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Our Configuration Management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894" y="1900105"/>
            <a:ext cx="3124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Task forces. 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Over the shoulder reviews.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Integration </a:t>
            </a:r>
            <a:r>
              <a:rPr lang="en-US" sz="2000" dirty="0" smtClean="0">
                <a:solidFill>
                  <a:prstClr val="black"/>
                </a:solidFill>
                <a:latin typeface="Arial"/>
              </a:rPr>
              <a:t>team.</a:t>
            </a: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Preliminary design. 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Final design.</a:t>
            </a: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Shop drawing reviews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RFIs.</a:t>
            </a:r>
          </a:p>
        </p:txBody>
      </p:sp>
      <p:pic>
        <p:nvPicPr>
          <p:cNvPr id="11" name="Picture 2" descr="C:\Users\EverettS\Pictures\Designers at wor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774" y="2047611"/>
            <a:ext cx="4546384" cy="3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1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10156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Accurate 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Design Management Personnel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49766" y="2057400"/>
            <a:ext cx="4529667" cy="464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BEFORE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the first submittal arrives: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Assign reviews by discipline.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Assign lead reviewers.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Develop review process.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Test review software. 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Train and empower reviewers.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Plan for employee absences and job changes.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Develop process for getting updated  information to all reviewers.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endParaRPr lang="en-US" sz="2000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2310736"/>
            <a:ext cx="3851896" cy="2888923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15770" y="5238503"/>
            <a:ext cx="3973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110 Release for Construction plan set copies.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07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846329"/>
            <a:ext cx="9144000" cy="10156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Accurate 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Design Management Personnel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2963" y="2057400"/>
            <a:ext cx="4529667" cy="449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Assign task force attendees for each discipline.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Use design-builder’s schedule to plan upcoming reviews.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When design overlaps more than one discipline, assign a lead reviewer for the design area.</a:t>
            </a:r>
          </a:p>
          <a:p>
            <a:pPr marL="171450" indent="-171450">
              <a:spcBef>
                <a:spcPct val="50000"/>
              </a:spcBef>
              <a:buFontTx/>
              <a:buChar char="•"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600"/>
              </a:spcBef>
            </a:pPr>
            <a:endParaRPr lang="en-US" sz="2000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11" name="Picture 3" descr="C:\Users\EverettS\Pictures\2008_1_Leadership_retreat 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0" y="2133599"/>
            <a:ext cx="4119496" cy="308983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42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748" y="1898391"/>
            <a:ext cx="327665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Normal operations.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Response plans.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Agreement by all parties.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Flow charts.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Operation plan.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Training plan.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Documentation. </a:t>
            </a:r>
          </a:p>
          <a:p>
            <a:pPr marL="285750" indent="-285750" algn="l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Change management.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SCADA Configuration Management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66061"/>
            <a:ext cx="3291522" cy="4186362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50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Document Control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0600" y="2224284"/>
            <a:ext cx="5522436" cy="4084482"/>
          </a:xfrm>
          <a:prstGeom prst="rect">
            <a:avLst/>
          </a:prstGeom>
          <a:noFill/>
          <a:ln w="25400">
            <a:solidFill>
              <a:sysClr val="windowText" lastClr="000000">
                <a:lumMod val="50000"/>
                <a:lumOff val="50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48981" y="6324600"/>
            <a:ext cx="4037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Copy of most of the RFP and appendices.</a:t>
            </a:r>
            <a:endParaRPr lang="en-US" sz="14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675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Document control can make or break a project.</a:t>
            </a:r>
            <a:endParaRPr lang="en-US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709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Security Software and Intrusion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 descr="C:\Users\EverettS\Pictures\passwor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3" y="1888822"/>
            <a:ext cx="3434242" cy="43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948" y="2057400"/>
            <a:ext cx="3124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Separate physical security system.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SCADA communicates with several systems.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Some systems have “air gaps” with WSDOT network.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Need to control who can get into the system. 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83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40794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SCADAs Interface With Other Systems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86" y="1795153"/>
            <a:ext cx="1752600" cy="37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795153"/>
            <a:ext cx="370646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SCADA Interfaces with: 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Maintenance management. 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Fire control.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Security.</a:t>
            </a: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Emergency phones.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462027" y="572924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control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709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7"/>
          <p:cNvSpPr txBox="1">
            <a:spLocks noChangeArrowheads="1"/>
          </p:cNvSpPr>
          <p:nvPr/>
        </p:nvSpPr>
        <p:spPr bwMode="auto">
          <a:xfrm>
            <a:off x="0" y="89380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 b="1" dirty="0" smtClean="0">
                <a:solidFill>
                  <a:srgbClr val="000000"/>
                </a:solidFill>
                <a:cs typeface="Arial" charset="0"/>
              </a:rPr>
              <a:t>Building the New SR 99 Corridor</a:t>
            </a:r>
            <a:endParaRPr lang="en-US" sz="3000" b="1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2" name="Rectangle 11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0" y="1981200"/>
            <a:ext cx="8890660" cy="317979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870" y="6145441"/>
            <a:ext cx="1295400" cy="71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Public Information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9" name="Picture 3" descr="H:\SR 99 AWVRP\SR 99 AWV Public Information\Safety brochure. jpeg_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06" y="1667540"/>
            <a:ext cx="3498285" cy="452991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048000"/>
            <a:ext cx="409772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Project status.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Traffic impacts.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Tunnel design and construction.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Papers and presentations.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Tunnel safety features.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Tolling.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Emergency operations.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66754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FULL TIME STAFF PROVIDING INFORMATION TO A WORLDWIDE AUDIENCE</a:t>
            </a:r>
          </a:p>
          <a:p>
            <a:pPr algn="l"/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218099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83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111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Commissioning Training and Emergency Responder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:\Users\EverettS\Pictures\traffic operations cen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78" y="2438400"/>
            <a:ext cx="3871383" cy="290353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193" y="2434234"/>
            <a:ext cx="416339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Commissioning matrix based on contract requirements.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Training plan outline is based on the response plans.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Emergency responders review all operation materials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Table tops and emergency responder walk-</a:t>
            </a:r>
            <a:r>
              <a:rPr lang="en-US" dirty="0" err="1" smtClean="0"/>
              <a:t>thrus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83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93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Life Cycle - Removal and Replacement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- Operation Cost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C:\Users\EverettS\Documents\Downloads\8295443010_aa2ab18fe0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267200" cy="32004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695" y="2391888"/>
            <a:ext cx="3911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Based on other tunnels WSDOT operates.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Permit requirements.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Few code requirements.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Storage of equipment.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83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3855" y="917972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Decision Making Within Limited Budget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170" name="Picture 2" descr="C:\Users\EverettS\Pictures\Ralls_Texas_Grain_Silos_2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78040"/>
            <a:ext cx="5055264" cy="270356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930" y="2450386"/>
            <a:ext cx="309251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Program management.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Preventing silos.</a:t>
            </a:r>
          </a:p>
          <a:p>
            <a:pPr algn="l"/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Opportunity cost.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Safety first.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Operation cost.</a:t>
            </a:r>
          </a:p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83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048000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Current Issues and Problems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83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 flipH="1" flipV="1">
            <a:off x="1981200" y="3581400"/>
            <a:ext cx="1" cy="1449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763000" y="2133600"/>
            <a:ext cx="0" cy="29345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7736515" y="2829580"/>
            <a:ext cx="20830" cy="2352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13111" y="3581400"/>
            <a:ext cx="0" cy="16002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23736" y="3450775"/>
            <a:ext cx="1311454" cy="109260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l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November: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STP provides WSDOT with a full list of repairs 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869712" y="2133600"/>
            <a:ext cx="0" cy="3042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056863" y="3581400"/>
            <a:ext cx="1770" cy="1594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00200" y="2829580"/>
            <a:ext cx="12402" cy="224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5800" y="2133600"/>
            <a:ext cx="12405" cy="2895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3" name="Rectangle 2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966291"/>
              </p:ext>
            </p:extLst>
          </p:nvPr>
        </p:nvGraphicFramePr>
        <p:xfrm>
          <a:off x="228600" y="4953000"/>
          <a:ext cx="861060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36600"/>
                <a:gridCol w="698500"/>
                <a:gridCol w="717550"/>
                <a:gridCol w="71755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Feb.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237568"/>
              </p:ext>
            </p:extLst>
          </p:nvPr>
        </p:nvGraphicFramePr>
        <p:xfrm>
          <a:off x="228597" y="5280835"/>
          <a:ext cx="86106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7003"/>
                <a:gridCol w="2133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/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228600" y="1802587"/>
            <a:ext cx="8610600" cy="108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5131" y="2133600"/>
            <a:ext cx="3105890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21: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STP announces new schedule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2602" y="2829580"/>
            <a:ext cx="2785732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l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May: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begins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6863" y="3527736"/>
            <a:ext cx="1783597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l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July: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 pit excavation begins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40460" y="2078666"/>
            <a:ext cx="1941340" cy="89255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l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October: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STP begins repairs to seal system and replacement of main bearing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62058" y="2799903"/>
            <a:ext cx="1074458" cy="89255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r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February: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Testing of machine begins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15200" y="2057400"/>
            <a:ext cx="1462864" cy="6924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r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2015: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Tunneling resumes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79431" y="3591705"/>
            <a:ext cx="1079202" cy="89255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latin typeface="+mj-lt"/>
              </a:defRPr>
            </a:lvl1pPr>
          </a:lstStyle>
          <a:p>
            <a:pPr algn="l"/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16: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STP/Hitachi announce repair plan</a:t>
            </a:r>
            <a:endParaRPr 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0" y="87047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eaLnBrk="1" fontAlgn="auto" hangingPunct="1">
              <a:spcBef>
                <a:spcPct val="50000"/>
              </a:spcBef>
              <a:spcAft>
                <a:spcPts val="0"/>
              </a:spcAft>
              <a:defRPr sz="30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Seattle Tunnel Partners’ </a:t>
            </a:r>
            <a:r>
              <a:rPr lang="en-US" dirty="0" smtClean="0"/>
              <a:t>Repair Schedule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30369" y="6063932"/>
            <a:ext cx="8610600" cy="108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39998" y="6411433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Seattle Tunnel Partners’ repair plan – May 2014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9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51" y="1670877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Access Pit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S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ite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T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oday, Above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G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round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36112" y="5875524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8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66" y="1650095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Access 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Pit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S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ite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T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oday, Below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G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round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36112" y="5875524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14" y="1672856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Inject Grout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B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etween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E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xisting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P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iles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5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36112" y="5875524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6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14" y="1600200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Relocate Utilities (Before)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6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8" descr="Tunnel_Cross_Section_Feb20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3109250"/>
            <a:ext cx="3732196" cy="304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9"/>
          <p:cNvSpPr txBox="1">
            <a:spLocks noChangeArrowheads="1"/>
          </p:cNvSpPr>
          <p:nvPr/>
        </p:nvSpPr>
        <p:spPr bwMode="auto">
          <a:xfrm>
            <a:off x="0" y="838200"/>
            <a:ext cx="9144000" cy="5492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 b="1" dirty="0" smtClean="0">
                <a:solidFill>
                  <a:srgbClr val="000000"/>
                </a:solidFill>
                <a:cs typeface="Arial" charset="0"/>
              </a:rPr>
              <a:t>SR </a:t>
            </a:r>
            <a:r>
              <a:rPr lang="en-US" sz="3000" b="1" dirty="0">
                <a:solidFill>
                  <a:srgbClr val="000000"/>
                </a:solidFill>
                <a:cs typeface="Arial" charset="0"/>
              </a:rPr>
              <a:t>99 </a:t>
            </a:r>
            <a:r>
              <a:rPr lang="en-US" sz="3000" b="1" dirty="0" smtClean="0">
                <a:solidFill>
                  <a:srgbClr val="000000"/>
                </a:solidFill>
                <a:cs typeface="Arial" charset="0"/>
              </a:rPr>
              <a:t>Tunnel</a:t>
            </a:r>
            <a:endParaRPr lang="en-US" sz="3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1828800" y="1371600"/>
            <a:ext cx="480060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38" name="Rectangle 3"/>
          <p:cNvSpPr>
            <a:spLocks noChangeArrowheads="1"/>
          </p:cNvSpPr>
          <p:nvPr/>
        </p:nvSpPr>
        <p:spPr bwMode="auto">
          <a:xfrm>
            <a:off x="457200" y="1524000"/>
            <a:ext cx="7848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algn="l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Approximately two miles long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171450" indent="-171450" algn="l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Two lanes with eight-foot safety shoulder in each direction.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marL="171450" indent="-171450" algn="l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State-of-the-art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safety systems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171450" indent="-171450" algn="l" eaLnBrk="1" hangingPunct="1">
              <a:spcBef>
                <a:spcPct val="50000"/>
              </a:spcBef>
              <a:buFontTx/>
              <a:buChar char="•"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3122596" y="5595610"/>
            <a:ext cx="1447800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 i="1" dirty="0" smtClean="0">
                <a:solidFill>
                  <a:srgbClr val="000000"/>
                </a:solidFill>
                <a:cs typeface="Arial" charset="0"/>
              </a:rPr>
              <a:t>Design concept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3" name="Rectangle 12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4" name="Picture 13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06745" y="5885219"/>
            <a:ext cx="2872250" cy="3077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 i="1" dirty="0" smtClean="0">
                <a:solidFill>
                  <a:srgbClr val="000000"/>
                </a:solidFill>
                <a:cs typeface="Arial" charset="0"/>
              </a:rPr>
              <a:t>Design concept of tunnel interior.</a:t>
            </a:r>
            <a:endParaRPr 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3834" y="3982477"/>
            <a:ext cx="114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Southbound</a:t>
            </a:r>
            <a:endParaRPr lang="en-US" sz="1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1301" y="4640225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Northbound</a:t>
            </a:r>
            <a:endParaRPr lang="en-US" sz="1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4613" r="8962" b="18605"/>
          <a:stretch/>
        </p:blipFill>
        <p:spPr bwMode="auto">
          <a:xfrm>
            <a:off x="4506745" y="3278724"/>
            <a:ext cx="4089105" cy="260649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4489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Relocate Utilities (After)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5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849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11" y="1600200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Build the Access Pit’s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W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alls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Build the Access Pit’s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W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alls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8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14" y="1524000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879828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Excavate, then Tunnel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i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nto the Access Pit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5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977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6" y="1524000"/>
            <a:ext cx="6858000" cy="45720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Remove Pieces,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M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ake </a:t>
            </a:r>
            <a:r>
              <a:rPr lang="en-US" sz="3000" dirty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epairs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5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526067"/>
            <a:ext cx="346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Seattle Tunnel Partners’ repair plan – June 2014</a:t>
            </a:r>
            <a:endParaRPr lang="en-US" sz="1200" i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760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17973"/>
            <a:ext cx="9144000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latin typeface="+mj-lt"/>
                <a:ea typeface="+mj-ea"/>
                <a:cs typeface="+mj-cs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Arial" pitchFamily="34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Integration Success Stories</a:t>
            </a:r>
            <a:endParaRPr lang="en-US" sz="3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14" name="Rectangle 1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1667540"/>
            <a:ext cx="156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  </a:t>
            </a:r>
            <a:endParaRPr lang="en-US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228594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Response plans.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Road alignment of Atlantic Street by-pass.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SCADA/Fire control interface.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32" y="2209800"/>
            <a:ext cx="5444986" cy="306516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197458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278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45425" y="914400"/>
            <a:ext cx="3811281" cy="2834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" name="図 6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34762" y="3733800"/>
            <a:ext cx="4115181" cy="274320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9" name="Rectangle 8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Untitled-1.png"/>
            <p:cNvPicPr>
              <a:picLocks noChangeAspect="1"/>
            </p:cNvPicPr>
            <p:nvPr/>
          </p:nvPicPr>
          <p:blipFill>
            <a:blip r:embed="rId5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28600" y="1737241"/>
            <a:ext cx="42360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2400" b="1" dirty="0" smtClean="0">
                <a:solidFill>
                  <a:prstClr val="black"/>
                </a:solidFill>
              </a:rPr>
              <a:t>Website: </a:t>
            </a:r>
            <a:endParaRPr lang="en-US" sz="2400" b="1" dirty="0">
              <a:solidFill>
                <a:prstClr val="black"/>
              </a:solidFill>
            </a:endParaRPr>
          </a:p>
          <a:p>
            <a:pPr algn="l" eaLnBrk="1" hangingPunct="1"/>
            <a:r>
              <a:rPr lang="en-US" sz="2400" dirty="0" smtClean="0">
                <a:solidFill>
                  <a:prstClr val="black"/>
                </a:solidFill>
              </a:rPr>
              <a:t>www.AlaskanWayViaduct.org</a:t>
            </a:r>
          </a:p>
          <a:p>
            <a:pPr algn="l" eaLnBrk="1" hangingPunct="1"/>
            <a:endParaRPr lang="en-US" sz="2400" dirty="0">
              <a:solidFill>
                <a:prstClr val="black"/>
              </a:solidFill>
            </a:endParaRPr>
          </a:p>
          <a:p>
            <a:pPr algn="l" eaLnBrk="1" hangingPunct="1"/>
            <a:r>
              <a:rPr lang="en-US" sz="2400" b="1" dirty="0" smtClean="0">
                <a:solidFill>
                  <a:prstClr val="black"/>
                </a:solidFill>
              </a:rPr>
              <a:t>Twitter: </a:t>
            </a:r>
            <a:r>
              <a:rPr lang="en-US" sz="2400" dirty="0" smtClean="0"/>
              <a:t>@BerthaDigsSR99</a:t>
            </a:r>
            <a:endParaRPr lang="en-US" sz="2400" dirty="0"/>
          </a:p>
          <a:p>
            <a:pPr algn="l" eaLnBrk="1" hangingPunct="1"/>
            <a:endParaRPr lang="en-US" sz="2400" dirty="0">
              <a:solidFill>
                <a:prstClr val="black"/>
              </a:solidFill>
            </a:endParaRPr>
          </a:p>
          <a:p>
            <a:pPr algn="l" eaLnBrk="1" hangingPunct="1"/>
            <a:r>
              <a:rPr lang="en-US" sz="2400" b="1" dirty="0" smtClean="0">
                <a:solidFill>
                  <a:prstClr val="black"/>
                </a:solidFill>
              </a:rPr>
              <a:t>Email</a:t>
            </a: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  <a:p>
            <a:pPr algn="l" eaLnBrk="1" hangingPunct="1"/>
            <a:r>
              <a:rPr lang="en-US" sz="2400" dirty="0">
                <a:solidFill>
                  <a:prstClr val="black"/>
                </a:solidFill>
              </a:rPr>
              <a:t>viaduct@wsdot.wa.gov</a:t>
            </a:r>
          </a:p>
          <a:p>
            <a:pPr algn="l" eaLnBrk="1" hangingPunct="1"/>
            <a:endParaRPr lang="en-US" sz="2400" dirty="0">
              <a:solidFill>
                <a:prstClr val="black"/>
              </a:solidFill>
            </a:endParaRPr>
          </a:p>
          <a:p>
            <a:pPr algn="l" eaLnBrk="1" hangingPunct="1"/>
            <a:r>
              <a:rPr lang="en-US" sz="2400" b="1" dirty="0">
                <a:solidFill>
                  <a:prstClr val="black"/>
                </a:solidFill>
              </a:rPr>
              <a:t>Hotline:</a:t>
            </a:r>
          </a:p>
          <a:p>
            <a:pPr algn="l" eaLnBrk="1" hangingPunct="1"/>
            <a:r>
              <a:rPr lang="en-US" sz="2400" dirty="0" smtClean="0">
                <a:solidFill>
                  <a:prstClr val="black"/>
                </a:solidFill>
              </a:rPr>
              <a:t>1-888-AWV-LINE</a:t>
            </a:r>
          </a:p>
          <a:p>
            <a:pPr algn="l" eaLnBrk="1" hangingPunct="1"/>
            <a:endParaRPr lang="en-US" sz="2400" dirty="0">
              <a:solidFill>
                <a:prstClr val="black"/>
              </a:solidFill>
            </a:endParaRPr>
          </a:p>
          <a:p>
            <a:pPr algn="l" eaLnBrk="1" hangingPunct="1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34761" y="6477000"/>
            <a:ext cx="411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0000"/>
                </a:solidFill>
              </a:rPr>
              <a:t>Milepost 31 is located at 211 First Ave. S.</a:t>
            </a:r>
            <a:endParaRPr lang="en-US" sz="1400" i="1" dirty="0">
              <a:solidFill>
                <a:srgbClr val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45244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7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5492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srgbClr val="000000"/>
                </a:solidFill>
              </a:rPr>
              <a:t>South Portal Design</a:t>
            </a:r>
            <a:endParaRPr lang="en-US" sz="3000" b="1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7" name="Rectangle 6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Untitled-1.png"/>
            <p:cNvPicPr>
              <a:picLocks noChangeAspect="1"/>
            </p:cNvPicPr>
            <p:nvPr/>
          </p:nvPicPr>
          <p:blipFill>
            <a:blip r:embed="rId3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94487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:\Alaskan Way Viaduct\Public Involvement\Stakeholder Meetings and Briefings\Individual_Group_Stakeholder_Meetings\Working_Groups\South End\2012 WG Meetings\Feb 1 2012\2012_0131_SE_VisSim_North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248" y="1377587"/>
            <a:ext cx="7225352" cy="4816901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04" y="6179559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3" name="Rectangle 2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4" name="Picture 3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64981" y="6235859"/>
            <a:ext cx="233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0000"/>
                </a:solidFill>
              </a:rPr>
              <a:t>Photo from Jan. 30, 2014.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1658" y="84597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 b="1" dirty="0" smtClean="0">
                <a:solidFill>
                  <a:prstClr val="black"/>
                </a:solidFill>
              </a:rPr>
              <a:t>South Atlantic Street Overpass </a:t>
            </a:r>
            <a:endParaRPr lang="en-US" sz="30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2" descr="N:\Public Involvement\Photo_Video\Temporary for presentations\For Cecelia\Master Presentation Atlantic overpass from Wells Fargo\Atlantic overpass-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99970"/>
            <a:ext cx="7167950" cy="4779589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3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233391"/>
            <a:ext cx="1138609" cy="6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5" name="Rectangle 4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 descr="Untitled-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817602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Aerial of SR 99 Tunnel Work Site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62329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solidFill>
                  <a:prstClr val="black"/>
                </a:solidFill>
              </a:rPr>
              <a:t>Photo from winter 2014.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81991"/>
            <a:ext cx="7277100" cy="48514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44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4" name="Rectangle 3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5" name="Picture 4" descr="Untitled-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55399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00"/>
                </a:solidFill>
              </a:rPr>
              <a:t>South Portal Construction</a:t>
            </a:r>
          </a:p>
        </p:txBody>
      </p:sp>
      <p:pic>
        <p:nvPicPr>
          <p:cNvPr id="1027" name="Picture 3" descr="N:\Public Involvement\Photo_Video\Projects\Central waterfront\Bored Tunnel\Photos\2014\May 2014\May1\Northbound south portal cut and cover tunnel\Northbound cut and cover tunnel _May 1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0541"/>
            <a:ext cx="7192327" cy="479488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74" y="6206126"/>
            <a:ext cx="1209526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400" y="6185954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solidFill>
                  <a:prstClr val="black"/>
                </a:solidFill>
              </a:rPr>
              <a:t>Photo from May 1, 2014.</a:t>
            </a:r>
            <a:endParaRPr lang="en-US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60" y="6345423"/>
            <a:ext cx="972343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52400"/>
            <a:ext cx="9144000" cy="685800"/>
            <a:chOff x="0" y="228600"/>
            <a:chExt cx="9144000" cy="685800"/>
          </a:xfrm>
        </p:grpSpPr>
        <p:sp>
          <p:nvSpPr>
            <p:cNvPr id="3" name="Rectangle 2"/>
            <p:cNvSpPr/>
            <p:nvPr/>
          </p:nvSpPr>
          <p:spPr>
            <a:xfrm>
              <a:off x="0" y="228600"/>
              <a:ext cx="24384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4" name="Picture 3" descr="Untitled-1.png"/>
            <p:cNvPicPr>
              <a:picLocks noChangeAspect="1"/>
            </p:cNvPicPr>
            <p:nvPr/>
          </p:nvPicPr>
          <p:blipFill>
            <a:blip r:embed="rId4" cstate="print"/>
            <a:srcRect t="16393" b="8197"/>
            <a:stretch>
              <a:fillRect/>
            </a:stretch>
          </p:blipFill>
          <p:spPr>
            <a:xfrm>
              <a:off x="228600" y="282321"/>
              <a:ext cx="2005394" cy="57835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14600" y="685800"/>
              <a:ext cx="6629400" cy="228600"/>
            </a:xfrm>
            <a:prstGeom prst="rect">
              <a:avLst/>
            </a:prstGeom>
            <a:solidFill>
              <a:srgbClr val="EC7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514600" y="228600"/>
              <a:ext cx="6629400" cy="402336"/>
            </a:xfrm>
            <a:custGeom>
              <a:avLst/>
              <a:gdLst>
                <a:gd name="connsiteX0" fmla="*/ 0 w 9144000"/>
                <a:gd name="connsiteY0" fmla="*/ 0 h 3200400"/>
                <a:gd name="connsiteX1" fmla="*/ 9144000 w 9144000"/>
                <a:gd name="connsiteY1" fmla="*/ 0 h 3200400"/>
                <a:gd name="connsiteX2" fmla="*/ 9144000 w 9144000"/>
                <a:gd name="connsiteY2" fmla="*/ 3200400 h 3200400"/>
                <a:gd name="connsiteX3" fmla="*/ 0 w 9144000"/>
                <a:gd name="connsiteY3" fmla="*/ 3200400 h 3200400"/>
                <a:gd name="connsiteX4" fmla="*/ 0 w 91440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3200400">
                  <a:moveTo>
                    <a:pt x="0" y="0"/>
                  </a:moveTo>
                  <a:lnTo>
                    <a:pt x="9144000" y="0"/>
                  </a:lnTo>
                  <a:lnTo>
                    <a:pt x="9144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050" y="836826"/>
            <a:ext cx="9067800" cy="5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South Portal Operations Building Construction</a:t>
            </a:r>
            <a:endParaRPr lang="en-US" sz="3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4876800" y="3606165"/>
            <a:ext cx="0" cy="731520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38894" y="6256333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from May 21, 2014.</a:t>
            </a:r>
            <a:endParaRPr lang="en-US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:\Public Involvement\Photo_Video\Projects\Central waterfront\Bored Tunnel\Photos\2014\May 2014\May 21\May 21 launch pit demo\May 21 launch pit wall demo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57533"/>
            <a:ext cx="7336301" cy="489086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WSDOT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AWV_PowerPoint_Header_May06">
  <a:themeElements>
    <a:clrScheme name="AWV_PowerPoint_Header_May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WV_PowerPoint_Header_May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WV_PowerPoint_Header_May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V_PowerPoint_Header_May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V_PowerPoint_Header_May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94231</TotalTime>
  <Words>1088</Words>
  <Application>Microsoft Office PowerPoint</Application>
  <PresentationFormat>On-screen Show (4:3)</PresentationFormat>
  <Paragraphs>296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AWV_PowerPoint_Header_May06</vt:lpstr>
      <vt:lpstr>Default Design</vt:lpstr>
      <vt:lpstr>Office Theme</vt:lpstr>
      <vt:lpstr>1_Office Theme</vt:lpstr>
      <vt:lpstr>1_AWV_PowerPoint_Header_May06</vt:lpstr>
      <vt:lpstr>2_AWV_PowerPoint_Header_May06</vt:lpstr>
      <vt:lpstr>3_AWV_PowerPoint_Header_May06</vt:lpstr>
      <vt:lpstr>4_AWV_PowerPoint_Header_May06</vt:lpstr>
      <vt:lpstr>5_AWV_PowerPoint_Header_May06</vt:lpstr>
      <vt:lpstr>6_AWV_PowerPoint_Header_May06</vt:lpstr>
      <vt:lpstr>4_Office Theme</vt:lpstr>
      <vt:lpstr>7_AWV_PowerPoint_Header_May06</vt:lpstr>
      <vt:lpstr>8_AWV_PowerPoint_Header_May06</vt:lpstr>
      <vt:lpstr>9_AWV_PowerPoint_Header_May06</vt:lpstr>
      <vt:lpstr>5_Office Theme</vt:lpstr>
      <vt:lpstr>10_AWV_PowerPoint_Header_May06</vt:lpstr>
      <vt:lpstr>3_Office Theme</vt:lpstr>
      <vt:lpstr>11_Office Theme</vt:lpstr>
      <vt:lpstr>9_Office Theme</vt:lpstr>
      <vt:lpstr>1_WSDOT New</vt:lpstr>
      <vt:lpstr>PowerPoint Presentation</vt:lpstr>
      <vt:lpstr>Project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Bertha, the SR 99 Tunneling Machine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Presentation - Summer 2009</dc:title>
  <dc:subject>Alaskan Way Viaduct and Seawall Replacement Program</dc:subject>
  <dc:creator>WSDOT</dc:creator>
  <cp:lastModifiedBy>Information Services</cp:lastModifiedBy>
  <cp:revision>5275</cp:revision>
  <cp:lastPrinted>2014-06-04T22:39:00Z</cp:lastPrinted>
  <dcterms:created xsi:type="dcterms:W3CDTF">2002-10-08T22:57:33Z</dcterms:created>
  <dcterms:modified xsi:type="dcterms:W3CDTF">2014-06-13T20:51:18Z</dcterms:modified>
</cp:coreProperties>
</file>