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2" r:id="rId2"/>
    <p:sldMasterId id="2147483675" r:id="rId3"/>
    <p:sldMasterId id="2147483665" r:id="rId4"/>
    <p:sldMasterId id="2147483659" r:id="rId5"/>
  </p:sldMasterIdLst>
  <p:notesMasterIdLst>
    <p:notesMasterId r:id="rId15"/>
  </p:notesMasterIdLst>
  <p:handoutMasterIdLst>
    <p:handoutMasterId r:id="rId16"/>
  </p:handoutMasterIdLst>
  <p:sldIdLst>
    <p:sldId id="265" r:id="rId6"/>
    <p:sldId id="266" r:id="rId7"/>
    <p:sldId id="267" r:id="rId8"/>
    <p:sldId id="273" r:id="rId9"/>
    <p:sldId id="274" r:id="rId10"/>
    <p:sldId id="268" r:id="rId11"/>
    <p:sldId id="275" r:id="rId12"/>
    <p:sldId id="27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C1D"/>
    <a:srgbClr val="253A1D"/>
    <a:srgbClr val="63B3CF"/>
    <a:srgbClr val="00658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708" autoAdjust="0"/>
  </p:normalViewPr>
  <p:slideViewPr>
    <p:cSldViewPr snapToGrid="0" snapToObjects="1" showGuides="1">
      <p:cViewPr>
        <p:scale>
          <a:sx n="66" d="100"/>
          <a:sy n="66" d="100"/>
        </p:scale>
        <p:origin x="-1284" y="-276"/>
      </p:cViewPr>
      <p:guideLst>
        <p:guide orient="horz" pos="2381"/>
        <p:guide pos="3886"/>
      </p:guideLst>
    </p:cSldViewPr>
  </p:slideViewPr>
  <p:outlineViewPr>
    <p:cViewPr>
      <p:scale>
        <a:sx n="33" d="100"/>
        <a:sy n="33" d="100"/>
      </p:scale>
      <p:origin x="0" y="4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DACD-E404-DA4C-94AC-A9E9CF170D92}" type="datetimeFigureOut">
              <a:rPr lang="en-US" smtClean="0"/>
              <a:t>6/15/2014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9F553-EA80-674D-BA82-77FDAFE1A6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62EB-3BD7-1E48-9C4E-297323751B71}" type="datetimeFigureOut">
              <a:rPr lang="en-US" smtClean="0"/>
              <a:t>6/15/2014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5D8FA-A051-4340-8B86-9D798C48D0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F5B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9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66" y="1909687"/>
            <a:ext cx="8708091" cy="17270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67" y="890623"/>
            <a:ext cx="7661533" cy="1019065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500" b="1">
                <a:solidFill>
                  <a:srgbClr val="F5B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63B3CF"/>
                </a:solidFill>
              </a:rPr>
              <a:pPr algn="l"/>
              <a:t>‹#›</a:t>
            </a:fld>
            <a:endParaRPr lang="en-US" dirty="0">
              <a:solidFill>
                <a:srgbClr val="63B3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0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45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 b="1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 b="1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 b="1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 b="1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0065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 b="1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 b="1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821104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0" y="2003614"/>
            <a:ext cx="8606170" cy="412254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E46C0A"/>
                </a:solidFill>
              </a:defRPr>
            </a:lvl1pPr>
            <a:lvl2pPr>
              <a:defRPr sz="2000" b="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 b="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8938"/>
            <a:ext cx="7086600" cy="5012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0230"/>
            <a:ext cx="7086600" cy="205857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 algn="l">
              <a:buNone/>
              <a:defRPr sz="3000" b="1">
                <a:solidFill>
                  <a:srgbClr val="E46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5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12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63B3CF"/>
                </a:solidFill>
              </a:rPr>
              <a:pPr algn="l"/>
              <a:t>‹#›</a:t>
            </a:fld>
            <a:endParaRPr lang="en-US" dirty="0">
              <a:solidFill>
                <a:srgbClr val="63B3CF"/>
              </a:solidFill>
            </a:endParaRPr>
          </a:p>
        </p:txBody>
      </p:sp>
      <p:pic>
        <p:nvPicPr>
          <p:cNvPr id="4" name="Picture 3" descr="EN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39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78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006584"/>
                </a:solidFill>
              </a:rPr>
              <a:pPr algn="l"/>
              <a:t>‹#›</a:t>
            </a:fld>
            <a:endParaRPr lang="en-US" dirty="0">
              <a:solidFill>
                <a:srgbClr val="00658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07" y="6536926"/>
            <a:ext cx="2037764" cy="2420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9705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984807"/>
                </a:solidFill>
              </a:rPr>
              <a:pPr algn="l"/>
              <a:t>‹#›</a:t>
            </a:fld>
            <a:endParaRPr lang="en-US" dirty="0">
              <a:solidFill>
                <a:srgbClr val="98480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07" y="6536926"/>
            <a:ext cx="2037764" cy="2420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212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536926"/>
            <a:ext cx="1110134" cy="315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4D02E4-ED87-8144-8323-1770D77C8F84}" type="slidenum">
              <a:rPr lang="en-US" smtClean="0">
                <a:solidFill>
                  <a:srgbClr val="E46C0A"/>
                </a:solidFill>
              </a:rPr>
              <a:pPr algn="l"/>
              <a:t>‹#›</a:t>
            </a:fld>
            <a:endParaRPr lang="en-US" dirty="0">
              <a:solidFill>
                <a:srgbClr val="E46C0A"/>
              </a:solidFill>
            </a:endParaRPr>
          </a:p>
        </p:txBody>
      </p:sp>
      <p:pic>
        <p:nvPicPr>
          <p:cNvPr id="4" name="Picture 3" descr="EN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8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N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86" y="6536926"/>
            <a:ext cx="2039007" cy="24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2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0867" y="1909688"/>
            <a:ext cx="8358720" cy="1330118"/>
          </a:xfrm>
        </p:spPr>
        <p:txBody>
          <a:bodyPr/>
          <a:lstStyle/>
          <a:p>
            <a:r>
              <a:rPr lang="en-US" sz="3200" dirty="0"/>
              <a:t>Driving Configuration Management on the Road to Excellence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867" y="638495"/>
            <a:ext cx="7661533" cy="622745"/>
          </a:xfrm>
        </p:spPr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2" name="Picture 1" descr="CMBG-Logo-No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95" y="3678620"/>
            <a:ext cx="2194457" cy="230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4884"/>
            <a:ext cx="7086600" cy="20201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Welcome to Seattle and the 21</a:t>
            </a:r>
            <a:r>
              <a:rPr lang="en-US" baseline="30000" dirty="0" smtClean="0"/>
              <a:t>st</a:t>
            </a:r>
            <a:r>
              <a:rPr lang="en-US" dirty="0" smtClean="0"/>
              <a:t> Configuration Management Benchmarking Group</a:t>
            </a:r>
            <a:br>
              <a:rPr lang="en-US" dirty="0" smtClean="0"/>
            </a:br>
            <a:r>
              <a:rPr lang="en-US" dirty="0" smtClean="0"/>
              <a:t> annual conference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4134069"/>
            <a:ext cx="7086600" cy="553839"/>
          </a:xfrm>
        </p:spPr>
        <p:txBody>
          <a:bodyPr/>
          <a:lstStyle/>
          <a:p>
            <a:pPr algn="ctr"/>
            <a:r>
              <a:rPr lang="en-US" dirty="0" smtClean="0"/>
              <a:t>June 15-18,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4" y="892894"/>
            <a:ext cx="5779334" cy="593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 rot="10800000" flipV="1">
            <a:off x="6685274" y="1918817"/>
            <a:ext cx="2456118" cy="4890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Alarm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 rot="10800000" flipV="1">
            <a:off x="6498731" y="1480752"/>
            <a:ext cx="2642661" cy="5798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u="sng" dirty="0" smtClean="0">
                <a:solidFill>
                  <a:srgbClr val="00B050"/>
                </a:solidFill>
              </a:rPr>
              <a:t>Safety Tips</a:t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 rot="10800000" flipV="1">
            <a:off x="6685274" y="2329943"/>
            <a:ext cx="2456118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Announcement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 rot="10800000" flipV="1">
            <a:off x="6686578" y="2730436"/>
            <a:ext cx="2456118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Nearest  Exit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 rot="10800000" flipV="1">
            <a:off x="5363943" y="4417468"/>
            <a:ext cx="2456118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Restrooms</a:t>
            </a: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0800000" flipV="1">
            <a:off x="4796218" y="3979401"/>
            <a:ext cx="2642661" cy="5798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u="sng" dirty="0" smtClean="0">
                <a:solidFill>
                  <a:schemeClr val="tx2"/>
                </a:solidFill>
              </a:rPr>
              <a:t>Breaks</a:t>
            </a:r>
            <a:br>
              <a:rPr lang="en-US" u="sng" dirty="0" smtClean="0">
                <a:solidFill>
                  <a:schemeClr val="tx2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 rot="10800000" flipV="1">
            <a:off x="5363942" y="4821507"/>
            <a:ext cx="3236206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Network Opportunity</a:t>
            </a: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7" y="1018235"/>
            <a:ext cx="6346641" cy="543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" y="920409"/>
            <a:ext cx="7884767" cy="536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:\Engineering\DWIP\Asset Suite - Engineering Change\CMBG\Images\GameWor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20" y="3864132"/>
            <a:ext cx="236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1780671" y="5333444"/>
            <a:ext cx="6940287" cy="8537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B050"/>
                </a:solidFill>
              </a:rPr>
              <a:t>Mix and Mingle Buffet.  </a:t>
            </a:r>
            <a:r>
              <a:rPr lang="en-US" sz="1600" b="1" dirty="0" smtClean="0">
                <a:solidFill>
                  <a:srgbClr val="00B050"/>
                </a:solidFill>
              </a:rPr>
              <a:t>TWO </a:t>
            </a:r>
            <a:r>
              <a:rPr lang="en-US" sz="1600" b="1" dirty="0">
                <a:solidFill>
                  <a:srgbClr val="00B050"/>
                </a:solidFill>
              </a:rPr>
              <a:t>HOUR TIME PLAY CARD: 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B050"/>
                </a:solidFill>
              </a:rPr>
              <a:t>Hourly cards are good on all games except games </a:t>
            </a:r>
            <a:r>
              <a:rPr lang="en-US" sz="1600" dirty="0" smtClean="0">
                <a:solidFill>
                  <a:srgbClr val="00B050"/>
                </a:solidFill>
              </a:rPr>
              <a:t>that give </a:t>
            </a:r>
            <a:r>
              <a:rPr lang="en-US" sz="1600" dirty="0">
                <a:solidFill>
                  <a:srgbClr val="00B050"/>
                </a:solidFill>
              </a:rPr>
              <a:t>out tickets or prizes</a:t>
            </a: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02" y="2170039"/>
            <a:ext cx="47148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 rot="10800000" flipV="1">
            <a:off x="1935124" y="1214935"/>
            <a:ext cx="4582633" cy="5798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u="sng" dirty="0" smtClean="0">
                <a:solidFill>
                  <a:schemeClr val="tx2"/>
                </a:solidFill>
              </a:rPr>
              <a:t>The Weather Outlook</a:t>
            </a:r>
            <a:br>
              <a:rPr lang="en-US" u="sng" dirty="0" smtClean="0">
                <a:solidFill>
                  <a:schemeClr val="tx2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654941" y="1482864"/>
            <a:ext cx="2456118" cy="4890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84 Participants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 rot="10800000" flipV="1">
            <a:off x="1286538" y="903030"/>
            <a:ext cx="6549656" cy="5798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u="sng" dirty="0" smtClean="0">
                <a:solidFill>
                  <a:srgbClr val="00B050"/>
                </a:solidFill>
              </a:rPr>
              <a:t>2014 Conference Statistics</a:t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 rot="10800000" flipV="1">
            <a:off x="1289750" y="1900144"/>
            <a:ext cx="4723479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50"/>
                </a:solidFill>
              </a:rPr>
              <a:t>43 First time Attendees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 rot="10800000" flipV="1">
            <a:off x="1307893" y="3730612"/>
            <a:ext cx="2456118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50"/>
                </a:solidFill>
              </a:rPr>
              <a:t>3 - Canada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 rot="10800000" flipV="1">
            <a:off x="1301293" y="4614004"/>
            <a:ext cx="4257028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50"/>
                </a:solidFill>
              </a:rPr>
              <a:t>2 – United Arab Emirates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 rot="10800000" flipV="1">
            <a:off x="1307893" y="3256774"/>
            <a:ext cx="2456118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50"/>
                </a:solidFill>
              </a:rPr>
              <a:t>13 - Korea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0800000" flipV="1">
            <a:off x="1301293" y="4172976"/>
            <a:ext cx="2456118" cy="4495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50"/>
                </a:solidFill>
              </a:rPr>
              <a:t>2 - Japan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 rot="10800000" flipV="1">
            <a:off x="1302129" y="2767677"/>
            <a:ext cx="3276134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50"/>
                </a:solidFill>
              </a:rPr>
              <a:t>64 – United States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 rot="10800000" flipV="1">
            <a:off x="654941" y="2307843"/>
            <a:ext cx="4335845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</a:rPr>
              <a:t>5</a:t>
            </a:r>
            <a:r>
              <a:rPr lang="en-US" sz="1800" dirty="0" smtClean="0">
                <a:solidFill>
                  <a:srgbClr val="00B050"/>
                </a:solidFill>
              </a:rPr>
              <a:t> Countries Represented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 rot="10800000" flipV="1">
            <a:off x="654942" y="5103103"/>
            <a:ext cx="7196004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Industry Oversight – INPO and NRC Representatives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 rot="10800000" flipV="1">
            <a:off x="654942" y="5590337"/>
            <a:ext cx="7196004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B050"/>
                </a:solidFill>
              </a:rPr>
              <a:t>CMBG</a:t>
            </a:r>
            <a:r>
              <a:rPr lang="en-US" sz="1800" dirty="0" smtClean="0">
                <a:solidFill>
                  <a:srgbClr val="00B050"/>
                </a:solidFill>
              </a:rPr>
              <a:t> Steering Committee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4" grpId="0"/>
      <p:bldP spid="15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30" y="1310366"/>
            <a:ext cx="8909668" cy="499287"/>
          </a:xfrm>
        </p:spPr>
        <p:txBody>
          <a:bodyPr/>
          <a:lstStyle/>
          <a:p>
            <a:pPr algn="ctr"/>
            <a:r>
              <a:rPr lang="en-US" dirty="0" smtClean="0"/>
              <a:t>What’s in the Folder?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 rot="10800000" flipV="1">
            <a:off x="1329068" y="2298754"/>
            <a:ext cx="5114262" cy="5401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B050"/>
                </a:solidFill>
              </a:rPr>
              <a:t>Smart Phone Users – Bar Code App</a:t>
            </a:r>
          </a:p>
          <a:p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 rot="10800000" flipV="1">
            <a:off x="640188" y="4183514"/>
            <a:ext cx="7857462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Presentation and Breakout Summaries for note taking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 rot="10800000" flipV="1">
            <a:off x="640188" y="3658251"/>
            <a:ext cx="3630358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Conference Attendance 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 rot="10800000" flipV="1">
            <a:off x="640188" y="1809654"/>
            <a:ext cx="5090760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Hotel and Downtown Seattle Maps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 rot="10800000" flipV="1">
            <a:off x="640188" y="3163524"/>
            <a:ext cx="4335845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Agenda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 rot="10800000" flipV="1">
            <a:off x="1339700" y="2718383"/>
            <a:ext cx="5114262" cy="5911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u="sng" dirty="0" smtClean="0">
                <a:solidFill>
                  <a:srgbClr val="0070C0"/>
                </a:solidFill>
              </a:rPr>
              <a:t>www.knotis.com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 rot="10800000" flipV="1">
            <a:off x="640188" y="4686055"/>
            <a:ext cx="7857462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Nuclear Industry </a:t>
            </a:r>
            <a:r>
              <a:rPr lang="en-US" sz="1800" dirty="0" err="1" smtClean="0">
                <a:solidFill>
                  <a:srgbClr val="00B050"/>
                </a:solidFill>
              </a:rPr>
              <a:t>CMBG</a:t>
            </a:r>
            <a:r>
              <a:rPr lang="en-US" sz="1800" dirty="0" smtClean="0">
                <a:solidFill>
                  <a:srgbClr val="00B050"/>
                </a:solidFill>
              </a:rPr>
              <a:t> Principles and Practices 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 rot="10800000" flipV="1">
            <a:off x="640188" y="5209860"/>
            <a:ext cx="7857462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Nuclear Facility CM Survival Guide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 rot="10800000" flipV="1">
            <a:off x="640188" y="5698959"/>
            <a:ext cx="7857462" cy="4890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2014 </a:t>
            </a:r>
            <a:r>
              <a:rPr lang="en-US" sz="1800" dirty="0" err="1" smtClean="0">
                <a:solidFill>
                  <a:srgbClr val="00B050"/>
                </a:solidFill>
              </a:rPr>
              <a:t>CMBG</a:t>
            </a:r>
            <a:r>
              <a:rPr lang="en-US" sz="1800" dirty="0" smtClean="0">
                <a:solidFill>
                  <a:srgbClr val="00B050"/>
                </a:solidFill>
              </a:rPr>
              <a:t> Conference Feedback Form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1" y="1159574"/>
            <a:ext cx="2476761" cy="2476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3"/>
          <p:cNvSpPr txBox="1">
            <a:spLocks/>
          </p:cNvSpPr>
          <p:nvPr/>
        </p:nvSpPr>
        <p:spPr>
          <a:xfrm rot="10800000" flipV="1">
            <a:off x="1169578" y="3923414"/>
            <a:ext cx="6539025" cy="20733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endParaRPr lang="en-US" sz="5400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5400" u="sng" dirty="0" smtClean="0">
                <a:solidFill>
                  <a:schemeClr val="bg1">
                    <a:lumMod val="95000"/>
                  </a:schemeClr>
                </a:solidFill>
              </a:rPr>
              <a:t>Dave Kettering</a:t>
            </a:r>
          </a:p>
          <a:p>
            <a:pPr algn="ctr"/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</a:rPr>
              <a:t>Energy Northwest </a:t>
            </a:r>
          </a:p>
          <a:p>
            <a:pPr algn="ctr"/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</a:rPr>
              <a:t>Design Engineering Manager</a:t>
            </a:r>
            <a:br>
              <a:rPr lang="en-US" u="sng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endParaRPr lang="en-US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153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Custom Design</vt:lpstr>
      <vt:lpstr>2_Custom Design</vt:lpstr>
      <vt:lpstr>4_Custom Design</vt:lpstr>
      <vt:lpstr>3_Custom Design</vt:lpstr>
      <vt:lpstr>1_Custom Design</vt:lpstr>
      <vt:lpstr>Driving Configuration Management on the Road to Excellence </vt:lpstr>
      <vt:lpstr>Welcome to Seattle and the 21st Configuration Management Benchmarking Group  annual conference</vt:lpstr>
      <vt:lpstr>Alarm    </vt:lpstr>
      <vt:lpstr>PowerPoint Presentation</vt:lpstr>
      <vt:lpstr>Mix and Mingle Buffet.  TWO HOUR TIME PLAY CARD:  Hourly cards are good on all games except games that give out tickets or prizes   </vt:lpstr>
      <vt:lpstr>PowerPoint Presentation</vt:lpstr>
      <vt:lpstr>84 Participants   </vt:lpstr>
      <vt:lpstr>What’s in the Folder?</vt:lpstr>
      <vt:lpstr>PowerPoint Presentation</vt:lpstr>
    </vt:vector>
  </TitlesOfParts>
  <Company>Energy Northwest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Stewart</dc:creator>
  <cp:lastModifiedBy>Information Services</cp:lastModifiedBy>
  <cp:revision>54</cp:revision>
  <dcterms:created xsi:type="dcterms:W3CDTF">2012-10-16T21:44:06Z</dcterms:created>
  <dcterms:modified xsi:type="dcterms:W3CDTF">2014-06-15T18:19:15Z</dcterms:modified>
</cp:coreProperties>
</file>