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2" r:id="rId2"/>
    <p:sldMasterId id="2147483679" r:id="rId3"/>
    <p:sldMasterId id="2147483675" r:id="rId4"/>
    <p:sldMasterId id="2147483665" r:id="rId5"/>
    <p:sldMasterId id="2147483659" r:id="rId6"/>
  </p:sldMasterIdLst>
  <p:notesMasterIdLst>
    <p:notesMasterId r:id="rId28"/>
  </p:notesMasterIdLst>
  <p:handoutMasterIdLst>
    <p:handoutMasterId r:id="rId29"/>
  </p:handoutMasterIdLst>
  <p:sldIdLst>
    <p:sldId id="272" r:id="rId7"/>
    <p:sldId id="266" r:id="rId8"/>
    <p:sldId id="267" r:id="rId9"/>
    <p:sldId id="273" r:id="rId10"/>
    <p:sldId id="280" r:id="rId11"/>
    <p:sldId id="274" r:id="rId12"/>
    <p:sldId id="281" r:id="rId13"/>
    <p:sldId id="278" r:id="rId14"/>
    <p:sldId id="282" r:id="rId15"/>
    <p:sldId id="283" r:id="rId16"/>
    <p:sldId id="284" r:id="rId17"/>
    <p:sldId id="285" r:id="rId18"/>
    <p:sldId id="294" r:id="rId19"/>
    <p:sldId id="287" r:id="rId20"/>
    <p:sldId id="288" r:id="rId21"/>
    <p:sldId id="279" r:id="rId22"/>
    <p:sldId id="292" r:id="rId23"/>
    <p:sldId id="286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C1D"/>
    <a:srgbClr val="253A1D"/>
    <a:srgbClr val="63B3CF"/>
    <a:srgbClr val="00658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8" d="100"/>
          <a:sy n="58" d="100"/>
        </p:scale>
        <p:origin x="1662" y="66"/>
      </p:cViewPr>
      <p:guideLst>
        <p:guide orient="horz" pos="2381"/>
        <p:guide pos="3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DACD-E404-DA4C-94AC-A9E9CF170D92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F553-EA80-674D-BA82-77FDAFE1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62EB-3BD7-1E48-9C4E-297323751B7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D8FA-A051-4340-8B86-9D798C48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0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E46C0A"/>
                </a:solidFill>
              </a:defRPr>
            </a:lvl1pPr>
            <a:lvl2pPr>
              <a:defRPr sz="20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66" y="1909687"/>
            <a:ext cx="8708091" cy="17270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67" y="890623"/>
            <a:ext cx="7661533" cy="1019065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5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006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20173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384" y="140959"/>
            <a:ext cx="1249787" cy="6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6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6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006584"/>
                </a:solidFill>
              </a:rPr>
              <a:pPr algn="l"/>
              <a:t>‹#›</a:t>
            </a:fld>
            <a:endParaRPr lang="en-US" dirty="0">
              <a:solidFill>
                <a:srgbClr val="0065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7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FC81-0C64-464F-B4C1-5CE65774A25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5864-5EB4-48E5-B927-7A02EC52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984807"/>
                </a:solidFill>
              </a:rPr>
              <a:pPr algn="l"/>
              <a:t>‹#›</a:t>
            </a:fld>
            <a:endParaRPr lang="en-US" dirty="0">
              <a:solidFill>
                <a:srgbClr val="98480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1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E46C0A"/>
                </a:solidFill>
              </a:rPr>
              <a:pPr algn="l"/>
              <a:t>‹#›</a:t>
            </a:fld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62" y="1394651"/>
            <a:ext cx="4304863" cy="430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3119"/>
            <a:ext cx="1249787" cy="6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7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277116"/>
            <a:ext cx="8909668" cy="618187"/>
          </a:xfrm>
        </p:spPr>
        <p:txBody>
          <a:bodyPr/>
          <a:lstStyle/>
          <a:p>
            <a:pPr algn="ctr"/>
            <a:r>
              <a:rPr lang="en-US" dirty="0"/>
              <a:t>Coordination with DOE on 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9" y="1928553"/>
            <a:ext cx="8780737" cy="44057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DOE developed CM Program guidance and directives in DOE Order 1073 issued in 1993: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Adopted many of the core elements and principles in NIRMA PP-02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Expanded to provide detailed guidance for DOE facilities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NIRMA </a:t>
            </a:r>
            <a:r>
              <a:rPr lang="en-US" dirty="0"/>
              <a:t>CMC and DOE collaborated to incorporate applicable guidance from DOE Order 1073 into </a:t>
            </a:r>
            <a:r>
              <a:rPr lang="en-US" dirty="0" smtClean="0"/>
              <a:t>PP-02</a:t>
            </a: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NIRMA </a:t>
            </a:r>
            <a:r>
              <a:rPr lang="en-US" dirty="0"/>
              <a:t>PP-02, Rev. 1 was issued in </a:t>
            </a:r>
            <a:r>
              <a:rPr lang="en-US" dirty="0" smtClean="0"/>
              <a:t>1994</a:t>
            </a: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NIRMA </a:t>
            </a:r>
            <a:r>
              <a:rPr lang="en-US" dirty="0"/>
              <a:t>and DOE also collaborated on development of NIRMA </a:t>
            </a:r>
            <a:r>
              <a:rPr lang="en-US" dirty="0" smtClean="0"/>
              <a:t> TG-19 </a:t>
            </a:r>
            <a:r>
              <a:rPr lang="en-US" dirty="0"/>
              <a:t>which was the foundation document for the </a:t>
            </a:r>
            <a:r>
              <a:rPr lang="en-US" dirty="0" smtClean="0"/>
              <a:t>initial ANSI/NIRMA </a:t>
            </a:r>
            <a:r>
              <a:rPr lang="en-US" dirty="0"/>
              <a:t>Standard CM </a:t>
            </a:r>
            <a:r>
              <a:rPr lang="en-US" dirty="0" smtClean="0"/>
              <a:t>1.0 issued in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293741"/>
            <a:ext cx="8909668" cy="518434"/>
          </a:xfrm>
        </p:spPr>
        <p:txBody>
          <a:bodyPr/>
          <a:lstStyle/>
          <a:p>
            <a:pPr algn="ctr"/>
            <a:r>
              <a:rPr lang="en-US" dirty="0"/>
              <a:t>Events Driving CM Program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4807"/>
            <a:ext cx="8780737" cy="43226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1994 – CM Practitioners hosted by PP&amp;L: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Discussed current CM issues and practices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NIRMA, as an approved ANSI  Standards Developer, suggested an industry standard on CM should be considered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1995 </a:t>
            </a:r>
            <a:r>
              <a:rPr lang="en-US" dirty="0"/>
              <a:t>– CMBG established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1996 </a:t>
            </a:r>
            <a:r>
              <a:rPr lang="en-US" dirty="0"/>
              <a:t>– Millstone Shutdown: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NRC’s 10CFR50.54(f) letter issued with major focus on CM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Triggered industry initiatives on CM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349250" indent="-349250">
              <a:spcBef>
                <a:spcPts val="0"/>
              </a:spcBef>
              <a:tabLst>
                <a:tab pos="349250" algn="l"/>
              </a:tabLst>
            </a:pPr>
            <a:r>
              <a:rPr lang="en-US" dirty="0" smtClean="0"/>
              <a:t>1996 </a:t>
            </a:r>
            <a:r>
              <a:rPr lang="en-US" dirty="0"/>
              <a:t>– NIRMA engaged with CMBG to pursue industry </a:t>
            </a:r>
            <a:r>
              <a:rPr lang="en-US" dirty="0" smtClean="0"/>
              <a:t>standard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Began developed of NIRMA </a:t>
            </a:r>
            <a:r>
              <a:rPr lang="en-US" dirty="0"/>
              <a:t>Technical Guideline TG-19 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Birth </a:t>
            </a:r>
            <a:r>
              <a:rPr lang="en-US" dirty="0"/>
              <a:t>of the 3-Ball </a:t>
            </a:r>
            <a:r>
              <a:rPr lang="en-US" dirty="0" smtClean="0"/>
              <a:t>Model…!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277116"/>
            <a:ext cx="8909668" cy="568310"/>
          </a:xfrm>
        </p:spPr>
        <p:txBody>
          <a:bodyPr/>
          <a:lstStyle/>
          <a:p>
            <a:pPr algn="ctr"/>
            <a:r>
              <a:rPr lang="en-US" dirty="0"/>
              <a:t>ANSI/NIRMA Standard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1919101"/>
            <a:ext cx="8909668" cy="46313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1988- NIRMA certified as an ANSI Approved Standard Developer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1998 </a:t>
            </a:r>
            <a:r>
              <a:rPr lang="en-US" dirty="0"/>
              <a:t>- NIRMA TG-19 was </a:t>
            </a:r>
            <a:r>
              <a:rPr lang="en-US" dirty="0" smtClean="0"/>
              <a:t>issued: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Reflected </a:t>
            </a:r>
            <a:r>
              <a:rPr lang="en-US" dirty="0"/>
              <a:t>CM Principles </a:t>
            </a:r>
            <a:r>
              <a:rPr lang="en-US" dirty="0" smtClean="0"/>
              <a:t>for Commercial Nuclear Power and DOE Facilities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Became the base document </a:t>
            </a:r>
            <a:r>
              <a:rPr lang="en-US" dirty="0"/>
              <a:t>for development of the desired </a:t>
            </a:r>
            <a:r>
              <a:rPr lang="en-US" dirty="0" smtClean="0"/>
              <a:t>ANSI/NIRMA  </a:t>
            </a:r>
            <a:r>
              <a:rPr lang="en-US" dirty="0"/>
              <a:t>industry </a:t>
            </a:r>
            <a:r>
              <a:rPr lang="en-US" dirty="0" smtClean="0"/>
              <a:t>standard for Configuration Management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2000 </a:t>
            </a:r>
            <a:r>
              <a:rPr lang="en-US" dirty="0"/>
              <a:t>– ANSI/NIRMA Standard CM 1.0 </a:t>
            </a:r>
            <a:r>
              <a:rPr lang="en-US" dirty="0" smtClean="0"/>
              <a:t>issued: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An industry consensus standard involving review and balloting by industry representatives of multiple interest groups within the nuclear industry, e.g.: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NSSS vendors, A/E Firms and DOE Contractors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Nuclear Insurers, Industry organizations and Independent industry experts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Nuclear utilities and nuclear facilities’ operators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Standard provides a CM Program framework against which individual nuclear facility organizations can benchmark their respective CM Programs 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277116"/>
            <a:ext cx="8909668" cy="568310"/>
          </a:xfrm>
        </p:spPr>
        <p:txBody>
          <a:bodyPr/>
          <a:lstStyle/>
          <a:p>
            <a:pPr algn="ctr"/>
            <a:r>
              <a:rPr lang="en-US" dirty="0"/>
              <a:t>ANSI/NIRMA Standard </a:t>
            </a:r>
            <a:r>
              <a:rPr lang="en-US" dirty="0" smtClean="0"/>
              <a:t>Follow-on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676"/>
            <a:ext cx="8932109" cy="41225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2005:  Reference INPO </a:t>
            </a:r>
            <a:r>
              <a:rPr lang="en-US" dirty="0"/>
              <a:t>AP-929  - Configuration Management Process Description: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CMBG requested </a:t>
            </a:r>
            <a:r>
              <a:rPr lang="en-US" dirty="0" smtClean="0"/>
              <a:t>revisions for INPO AP-929</a:t>
            </a:r>
            <a:endParaRPr lang="en-US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Wanted consistency with ANSI/NIRMA Standard CM 1.0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INPO issued Rev. </a:t>
            </a:r>
            <a:r>
              <a:rPr lang="en-US" dirty="0" smtClean="0"/>
              <a:t>1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2007:  ANSI/NIRMA </a:t>
            </a:r>
            <a:r>
              <a:rPr lang="en-US" dirty="0"/>
              <a:t>Standard CM 1.0 revised to </a:t>
            </a:r>
            <a:r>
              <a:rPr lang="en-US" dirty="0" smtClean="0"/>
              <a:t>incorporate: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Industry lessons learned since initial issuance in 2000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CM </a:t>
            </a:r>
            <a:r>
              <a:rPr lang="en-US" dirty="0"/>
              <a:t>Process </a:t>
            </a:r>
            <a:r>
              <a:rPr lang="en-US" dirty="0" smtClean="0"/>
              <a:t>Model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Equilibrium Restoration Concepts and Guidance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Continued monitoring of evolving industry issues through CMBG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098014"/>
            <a:ext cx="8909668" cy="452387"/>
          </a:xfrm>
        </p:spPr>
        <p:txBody>
          <a:bodyPr/>
          <a:lstStyle/>
          <a:p>
            <a:pPr algn="ctr"/>
            <a:r>
              <a:rPr lang="en-US" dirty="0"/>
              <a:t>Summary of History</a:t>
            </a:r>
          </a:p>
        </p:txBody>
      </p:sp>
      <p:sp>
        <p:nvSpPr>
          <p:cNvPr id="4" name="Pentagon 3"/>
          <p:cNvSpPr/>
          <p:nvPr/>
        </p:nvSpPr>
        <p:spPr>
          <a:xfrm>
            <a:off x="1295399" y="5182976"/>
            <a:ext cx="6701445" cy="420714"/>
          </a:xfrm>
          <a:prstGeom prst="homePlate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Configuration Management </a:t>
            </a:r>
            <a:r>
              <a:rPr lang="en-US" sz="1600" b="1" dirty="0" smtClean="0">
                <a:solidFill>
                  <a:schemeClr val="tx1"/>
                </a:solidFill>
              </a:rPr>
              <a:t>Committee/Programs Business Unit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363576"/>
            <a:ext cx="7315200" cy="0"/>
          </a:xfrm>
          <a:prstGeom prst="line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521510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NIRMA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6837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PP-02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8277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TG-19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717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ANSI/NIRMA Std.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2134976"/>
            <a:ext cx="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83017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1987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1830176"/>
            <a:ext cx="511679" cy="533400"/>
            <a:chOff x="1905000" y="1447800"/>
            <a:chExt cx="511679" cy="533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1989</a:t>
              </a:r>
              <a:endParaRPr lang="en-US" sz="1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1121" y="1830176"/>
            <a:ext cx="511679" cy="533400"/>
            <a:chOff x="1905000" y="1447800"/>
            <a:chExt cx="511679" cy="533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1994</a:t>
              </a:r>
              <a:endParaRPr lang="en-US" sz="1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33800" y="1830176"/>
            <a:ext cx="511679" cy="533400"/>
            <a:chOff x="1905000" y="1447800"/>
            <a:chExt cx="511679" cy="533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1996</a:t>
              </a:r>
              <a:endParaRPr lang="en-US" sz="1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0" y="1830176"/>
            <a:ext cx="511679" cy="533400"/>
            <a:chOff x="1905000" y="1447800"/>
            <a:chExt cx="511679" cy="533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2000</a:t>
              </a:r>
              <a:endParaRPr lang="en-US" sz="1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0521" y="1830176"/>
            <a:ext cx="511679" cy="533400"/>
            <a:chOff x="1905000" y="1447800"/>
            <a:chExt cx="511679" cy="5334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2007</a:t>
              </a:r>
              <a:endParaRPr lang="en-US" sz="1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51121" y="1830176"/>
            <a:ext cx="511679" cy="533400"/>
            <a:chOff x="1905000" y="1447800"/>
            <a:chExt cx="511679" cy="533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2011</a:t>
              </a:r>
              <a:endParaRPr lang="en-US" sz="1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0000" y="1830176"/>
            <a:ext cx="550151" cy="533400"/>
            <a:chOff x="1905000" y="1447800"/>
            <a:chExt cx="550151" cy="5334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905000" y="1447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2014</a:t>
              </a:r>
              <a:endParaRPr lang="en-US" sz="1400" b="1" dirty="0"/>
            </a:p>
          </p:txBody>
        </p:sp>
      </p:grpSp>
      <p:sp>
        <p:nvSpPr>
          <p:cNvPr id="33" name="Chevron 32"/>
          <p:cNvSpPr/>
          <p:nvPr/>
        </p:nvSpPr>
        <p:spPr>
          <a:xfrm>
            <a:off x="1981200" y="2592176"/>
            <a:ext cx="1219200" cy="484632"/>
          </a:xfrm>
          <a:prstGeom prst="chevron">
            <a:avLst/>
          </a:prstGeom>
          <a:solidFill>
            <a:srgbClr val="F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Rev. 0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1989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3048000" y="2592176"/>
            <a:ext cx="4800600" cy="484632"/>
          </a:xfrm>
          <a:prstGeom prst="chevron">
            <a:avLst/>
          </a:prstGeom>
          <a:solidFill>
            <a:srgbClr val="F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Rev. 1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1994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3809999" y="3430376"/>
            <a:ext cx="1273679" cy="484632"/>
          </a:xfrm>
          <a:prstGeom prst="chevron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Rev. 0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1996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4724400" y="4268576"/>
            <a:ext cx="1295400" cy="484632"/>
          </a:xfrm>
          <a:prstGeom prst="chevron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CM 1.0 2000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5943600" y="4268576"/>
            <a:ext cx="2053244" cy="484632"/>
          </a:xfrm>
          <a:prstGeom prst="chevron">
            <a:avLst/>
          </a:prstGeom>
          <a:solidFill>
            <a:srgbClr val="FFF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CM 1.0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2007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3092328" y="5868776"/>
            <a:ext cx="4904516" cy="381000"/>
          </a:xfrm>
          <a:prstGeom prst="homePlate">
            <a:avLst/>
          </a:prstGeom>
          <a:solidFill>
            <a:srgbClr val="C6E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Configuration Management Benchmarking Group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590090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CMBG</a:t>
            </a:r>
            <a:endParaRPr lang="en-US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38400" y="1830176"/>
            <a:ext cx="511679" cy="533400"/>
            <a:chOff x="1905000" y="1447800"/>
            <a:chExt cx="511679" cy="5334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133600" y="17526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5000" y="144780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1993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9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3727" y="2275374"/>
            <a:ext cx="7086600" cy="1016466"/>
          </a:xfrm>
        </p:spPr>
        <p:txBody>
          <a:bodyPr/>
          <a:lstStyle/>
          <a:p>
            <a:pPr algn="ctr"/>
            <a:r>
              <a:rPr lang="en-US" sz="4000" dirty="0" smtClean="0"/>
              <a:t>The Windshield View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3727" y="3519270"/>
            <a:ext cx="7086600" cy="148499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Lies Ahead for the ANSI/NIRMA Standard CM 1.0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30" y="1310366"/>
            <a:ext cx="9063370" cy="535059"/>
          </a:xfrm>
        </p:spPr>
        <p:txBody>
          <a:bodyPr/>
          <a:lstStyle/>
          <a:p>
            <a:pPr algn="ctr"/>
            <a:r>
              <a:rPr lang="en-US" dirty="0"/>
              <a:t>ANSI/NIRMA </a:t>
            </a:r>
            <a:r>
              <a:rPr lang="en-US" dirty="0" smtClean="0"/>
              <a:t>CM Standard - </a:t>
            </a:r>
            <a:r>
              <a:rPr lang="en-US" dirty="0"/>
              <a:t>Going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130" y="2201734"/>
            <a:ext cx="8606170" cy="4122549"/>
          </a:xfrm>
        </p:spPr>
        <p:txBody>
          <a:bodyPr/>
          <a:lstStyle/>
          <a:p>
            <a:r>
              <a:rPr lang="en-US" dirty="0"/>
              <a:t>2007 revision was assessed regarding needed updates: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CMBG agreed no updates were required at this time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Any issues going forward would be addressed in later revision</a:t>
            </a:r>
          </a:p>
          <a:p>
            <a:r>
              <a:rPr lang="en-US" dirty="0"/>
              <a:t>NIRMA </a:t>
            </a:r>
            <a:r>
              <a:rPr lang="en-US" dirty="0"/>
              <a:t>decision </a:t>
            </a:r>
            <a:r>
              <a:rPr lang="en-US" dirty="0"/>
              <a:t>is to </a:t>
            </a:r>
            <a:r>
              <a:rPr lang="en-US" dirty="0"/>
              <a:t>reaffirm 2007 </a:t>
            </a:r>
            <a:r>
              <a:rPr lang="en-US" dirty="0"/>
              <a:t>revision: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Administrative processes required by ANSI for Reaffirmation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Anticipated issuance of 2014 revision in Q3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 material changes to the content – only revised Foreword describing basis for reaffirmation</a:t>
            </a:r>
          </a:p>
          <a:p>
            <a:r>
              <a:rPr lang="en-US" dirty="0"/>
              <a:t>Industry inputs for updates will </a:t>
            </a:r>
            <a:r>
              <a:rPr lang="en-US" dirty="0" smtClean="0"/>
              <a:t>be collected </a:t>
            </a:r>
            <a:r>
              <a:rPr lang="en-US" dirty="0"/>
              <a:t>over next few years for next revision in </a:t>
            </a:r>
            <a:r>
              <a:rPr lang="en-US" dirty="0" smtClean="0"/>
              <a:t>2018 or 2019…!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601561"/>
          </a:xfrm>
        </p:spPr>
        <p:txBody>
          <a:bodyPr/>
          <a:lstStyle/>
          <a:p>
            <a:pPr algn="ctr"/>
            <a:r>
              <a:rPr lang="en-US" dirty="0"/>
              <a:t>CMBG </a:t>
            </a:r>
            <a:r>
              <a:rPr lang="en-US" dirty="0" smtClean="0"/>
              <a:t>Inputs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05" y="2018852"/>
            <a:ext cx="8606170" cy="41225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Steering Committee has agreed topics for consideration of new content of ANSI/NIRMA Standard will be requested of CMBG members and addressed by Task Teams: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Breakout sessions at CMBG Conferences to be leveraged for inputs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Issues will be defined &amp; research conducted by Teams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Recommendations provided to NIRMA for next update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CMBG </a:t>
            </a:r>
            <a:r>
              <a:rPr lang="en-US" dirty="0"/>
              <a:t>will be a voting member for all ANSI/NIRMA balloting 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ANSI requires voting from diversified “interest categories”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Process is required to achieve the industry consensus for standards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CMBG represents “Industry Interest Group” category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Inputs </a:t>
            </a:r>
            <a:r>
              <a:rPr lang="en-US" dirty="0"/>
              <a:t>from CMBG members to start in Breakout session today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2540649"/>
            <a:ext cx="8909668" cy="196484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CM Guidance for </a:t>
            </a:r>
            <a:br>
              <a:rPr lang="en-US" sz="3600" dirty="0" smtClean="0"/>
            </a:br>
            <a:r>
              <a:rPr lang="en-US" sz="3600" dirty="0" smtClean="0"/>
              <a:t>New Nuclear Plant Projects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52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618187"/>
          </a:xfrm>
        </p:spPr>
        <p:txBody>
          <a:bodyPr/>
          <a:lstStyle/>
          <a:p>
            <a:pPr algn="ctr"/>
            <a:r>
              <a:rPr lang="en-US" dirty="0" smtClean="0"/>
              <a:t>CM for New </a:t>
            </a:r>
            <a:r>
              <a:rPr lang="en-US" dirty="0"/>
              <a:t>Nuclear Plant </a:t>
            </a:r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05" y="1981841"/>
            <a:ext cx="8606170" cy="4468835"/>
          </a:xfrm>
        </p:spPr>
        <p:txBody>
          <a:bodyPr/>
          <a:lstStyle/>
          <a:p>
            <a:r>
              <a:rPr lang="en-US" dirty="0"/>
              <a:t>Focus of ANSI/NIRMA Standard </a:t>
            </a:r>
            <a:r>
              <a:rPr lang="en-US" dirty="0"/>
              <a:t>CM 1.0 is </a:t>
            </a:r>
            <a:r>
              <a:rPr lang="en-US" dirty="0"/>
              <a:t>on operating </a:t>
            </a:r>
            <a:r>
              <a:rPr lang="en-US" dirty="0"/>
              <a:t>plants</a:t>
            </a:r>
          </a:p>
          <a:p>
            <a:r>
              <a:rPr lang="en-US" dirty="0" smtClean="0"/>
              <a:t>New </a:t>
            </a:r>
            <a:r>
              <a:rPr lang="en-US" dirty="0"/>
              <a:t>nuclear plant projects have unique CM issues that don’t exist for operating units today, e.g.: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10CFR52 licensing process &amp; issuance of combined operating license (COL) </a:t>
            </a:r>
            <a:r>
              <a:rPr lang="en-US" dirty="0" smtClean="0"/>
              <a:t>that covers construction, commissioning and operation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CM expected to be implemented </a:t>
            </a:r>
            <a:r>
              <a:rPr lang="en-US" u="sng" dirty="0"/>
              <a:t>during the construction phase </a:t>
            </a:r>
            <a:r>
              <a:rPr lang="en-US" dirty="0"/>
              <a:t>of a </a:t>
            </a:r>
            <a:r>
              <a:rPr lang="en-US" dirty="0" smtClean="0"/>
              <a:t>project rather than simply after Turnover to owner operator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Developing CM-oriented relationships to support impact analyses are being pursued to enhance information turnover to owner operators: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EPRI PIM initiative designed to establish common terminology to support automated transfers of information during new plant project lifecycle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NIRMA developing Information Handover and Turnover guidance materials to support CM Programs for new operating plants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66" y="3078938"/>
            <a:ext cx="7086600" cy="501292"/>
          </a:xfrm>
        </p:spPr>
        <p:txBody>
          <a:bodyPr>
            <a:noAutofit/>
          </a:bodyPr>
          <a:lstStyle/>
          <a:p>
            <a:r>
              <a:rPr lang="en-US" dirty="0" smtClean="0"/>
              <a:t>ANSI/NIRMA Standard CM 1.0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799" y="3580230"/>
            <a:ext cx="7892935" cy="553839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Rear View Mirror and What’s Ahead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3119"/>
            <a:ext cx="1249787" cy="6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199530"/>
            <a:ext cx="8909668" cy="821104"/>
          </a:xfrm>
        </p:spPr>
        <p:txBody>
          <a:bodyPr/>
          <a:lstStyle/>
          <a:p>
            <a:pPr algn="ctr"/>
            <a:r>
              <a:rPr lang="en-US" dirty="0" smtClean="0"/>
              <a:t>Industry Guidance - New </a:t>
            </a:r>
            <a:r>
              <a:rPr lang="en-US" dirty="0"/>
              <a:t>Nuclear </a:t>
            </a:r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9" y="2012568"/>
            <a:ext cx="8606170" cy="4388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EPRI addressed CM for New Nuclear Plant Projects: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EPRI  Technical Report 1022684, April 2011 – “Elements of Pre-Operational and Operational Configuration Management for a New Nuclear Facility”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Guidance addresses all aspects of CM: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Emphasizes need to address CM early and establish roles and responsibilities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Focus on Licensee’s CM obligations, expectations of EPC and information flows during multiple phases of a </a:t>
            </a:r>
            <a:r>
              <a:rPr lang="en-US" dirty="0" smtClean="0"/>
              <a:t>project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EPRI </a:t>
            </a:r>
            <a:r>
              <a:rPr lang="en-US" dirty="0"/>
              <a:t>&amp; NIRMA agreed </a:t>
            </a:r>
            <a:r>
              <a:rPr lang="en-US" dirty="0" smtClean="0"/>
              <a:t>nuclear new </a:t>
            </a:r>
            <a:r>
              <a:rPr lang="en-US" dirty="0"/>
              <a:t>build guidance in ERPI Technical Report was adequate at this </a:t>
            </a:r>
            <a:r>
              <a:rPr lang="en-US" dirty="0" smtClean="0"/>
              <a:t>time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Need for new industry standard for CM for new nuclear plant projects will be determined as new build initiatives 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55"/>
            <a:ext cx="7086600" cy="1911927"/>
          </a:xfrm>
        </p:spPr>
        <p:txBody>
          <a:bodyPr/>
          <a:lstStyle/>
          <a:p>
            <a:pPr algn="ctr"/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Thank </a:t>
            </a:r>
            <a:r>
              <a:rPr lang="en-US" sz="4000" b="1" i="1" dirty="0"/>
              <a:t>You…!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84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4" y="1400667"/>
            <a:ext cx="8909668" cy="821104"/>
          </a:xfrm>
        </p:spPr>
        <p:txBody>
          <a:bodyPr/>
          <a:lstStyle/>
          <a:p>
            <a:pPr algn="ctr"/>
            <a:r>
              <a:rPr lang="en-US" dirty="0"/>
              <a:t>Evolution of ANSI/NIRMA Standard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756" y="2201734"/>
            <a:ext cx="8454044" cy="41225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Response to Industry-Recognized Issues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NIRMA Position Papers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Millstone Event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NIRMA TG-19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History of ANSI/NIRMA Standard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4111"/>
            <a:ext cx="8909668" cy="601561"/>
          </a:xfrm>
        </p:spPr>
        <p:txBody>
          <a:bodyPr/>
          <a:lstStyle/>
          <a:p>
            <a:pPr algn="ctr"/>
            <a:r>
              <a:rPr lang="en-US" dirty="0"/>
              <a:t>Response to Industry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30" y="1935726"/>
            <a:ext cx="8606170" cy="4531576"/>
          </a:xfrm>
        </p:spPr>
        <p:txBody>
          <a:bodyPr/>
          <a:lstStyle/>
          <a:p>
            <a:r>
              <a:rPr lang="en-US" dirty="0"/>
              <a:t>In mid-1980s, NRC initiated Safety System Functional Inspections (SSFIs) based on events/findings such as: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IE 79-14 =&gt; Piping &amp; structural analysis issues with plant installations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GL 83-28 =&gt;ATWS at Salem Plant – Rector Trip Switchgear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NUREG-1154 =&gt; Davis Besse Loss of all Feedwater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Basic </a:t>
            </a:r>
            <a:r>
              <a:rPr lang="en-US" dirty="0"/>
              <a:t>objective of SSFIs was to ensure Licensee could produce documentation that: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Represented the ‘as-built’ facility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Verified the facility was within the authorized design basis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Supported </a:t>
            </a:r>
            <a:r>
              <a:rPr lang="en-US" dirty="0"/>
              <a:t>the ability to maintain the plant</a:t>
            </a:r>
          </a:p>
          <a:p>
            <a:pPr marL="776288" lvl="1" indent="-377825">
              <a:buFont typeface="Wingdings" pitchFamily="2" charset="2"/>
              <a:buChar char="§"/>
            </a:pPr>
            <a:r>
              <a:rPr lang="en-US" dirty="0"/>
              <a:t>Demonstrated proper controls are applied for facility </a:t>
            </a:r>
            <a:r>
              <a:rPr lang="en-US" dirty="0"/>
              <a:t>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93988"/>
            <a:ext cx="8909668" cy="535059"/>
          </a:xfrm>
        </p:spPr>
        <p:txBody>
          <a:bodyPr/>
          <a:lstStyle/>
          <a:p>
            <a:pPr algn="ctr"/>
            <a:r>
              <a:rPr lang="en-US" dirty="0"/>
              <a:t>Results of SSFIs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30" y="2018854"/>
            <a:ext cx="8606170" cy="4481699"/>
          </a:xfrm>
        </p:spPr>
        <p:txBody>
          <a:bodyPr/>
          <a:lstStyle/>
          <a:p>
            <a:r>
              <a:rPr lang="en-US" dirty="0"/>
              <a:t>Identified Major Issues, e.g.: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Plant changes not documented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Design documents: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Didn’t reflect the ‘as-built’ plant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Not readily retrievable by system or component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Updates of changes not incorporated into all affected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Vendor technical information: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Not related to applicable components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Vendor manuals not retrievable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Vendor bulletins not incorporated into applicable procedures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Raised concerns on Licensee’s ability to confirm as-built plant was in compliance with its design and licensing bases </a:t>
            </a:r>
          </a:p>
        </p:txBody>
      </p:sp>
    </p:spTree>
    <p:extLst>
      <p:ext uri="{BB962C8B-B14F-4D97-AF65-F5344CB8AC3E}">
        <p14:creationId xmlns:p14="http://schemas.microsoft.com/office/powerpoint/2010/main" val="17193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30" y="1177363"/>
            <a:ext cx="8909668" cy="551685"/>
          </a:xfrm>
        </p:spPr>
        <p:txBody>
          <a:bodyPr/>
          <a:lstStyle/>
          <a:p>
            <a:pPr algn="ctr"/>
            <a:r>
              <a:rPr lang="en-US" dirty="0"/>
              <a:t>Industry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30" y="1902476"/>
            <a:ext cx="8606170" cy="45980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/>
              <a:t>NRC</a:t>
            </a:r>
            <a:r>
              <a:rPr lang="en-US" b="0" dirty="0"/>
              <a:t> required Licensees provide evidence that plants were within their design and licensing </a:t>
            </a:r>
            <a:r>
              <a:rPr lang="en-US" b="0" dirty="0" smtClean="0"/>
              <a:t>bases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/>
          </a:p>
          <a:p>
            <a:pPr>
              <a:spcBef>
                <a:spcPts val="0"/>
              </a:spcBef>
            </a:pPr>
            <a:r>
              <a:rPr lang="en-US" u="sng" dirty="0" smtClean="0"/>
              <a:t>Utilities </a:t>
            </a:r>
            <a:r>
              <a:rPr lang="en-US" b="0" dirty="0"/>
              <a:t>committed to reconstituting their design basis for operating units, i.e., Design Basis </a:t>
            </a:r>
            <a:r>
              <a:rPr lang="en-US" b="0" dirty="0" smtClean="0"/>
              <a:t>Reconstitution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/>
          </a:p>
          <a:p>
            <a:pPr>
              <a:spcBef>
                <a:spcPts val="0"/>
              </a:spcBef>
            </a:pPr>
            <a:r>
              <a:rPr lang="en-US" u="sng" dirty="0" smtClean="0"/>
              <a:t>New </a:t>
            </a:r>
            <a:r>
              <a:rPr lang="en-US" u="sng" dirty="0"/>
              <a:t>plants </a:t>
            </a:r>
            <a:r>
              <a:rPr lang="en-US" b="0" dirty="0"/>
              <a:t>under construction also committed to developing design basis </a:t>
            </a:r>
            <a:r>
              <a:rPr lang="en-US" b="0" dirty="0" smtClean="0"/>
              <a:t>documentation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/>
          </a:p>
          <a:p>
            <a:pPr>
              <a:spcBef>
                <a:spcPts val="0"/>
              </a:spcBef>
            </a:pPr>
            <a:r>
              <a:rPr lang="en-US" u="sng" dirty="0" smtClean="0"/>
              <a:t>NUMARC </a:t>
            </a:r>
            <a:r>
              <a:rPr lang="en-US" u="sng" dirty="0"/>
              <a:t>Task Force </a:t>
            </a:r>
            <a:r>
              <a:rPr lang="en-US" b="0" dirty="0"/>
              <a:t>published guidance for Design Basis Reconstitution (NUMARC 90-02</a:t>
            </a:r>
            <a:r>
              <a:rPr lang="en-US" b="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/>
          </a:p>
          <a:p>
            <a:pPr>
              <a:spcBef>
                <a:spcPts val="0"/>
              </a:spcBef>
            </a:pPr>
            <a:r>
              <a:rPr lang="en-US" u="sng" dirty="0" smtClean="0"/>
              <a:t>NRC</a:t>
            </a:r>
            <a:r>
              <a:rPr lang="en-US" b="0" dirty="0" smtClean="0"/>
              <a:t> </a:t>
            </a:r>
            <a:r>
              <a:rPr lang="en-US" b="0" dirty="0"/>
              <a:t>issued NUREG/CR 5147 on CM Program </a:t>
            </a:r>
            <a:r>
              <a:rPr lang="en-US" b="0" dirty="0" smtClean="0"/>
              <a:t>attributes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/>
          </a:p>
          <a:p>
            <a:pPr>
              <a:spcBef>
                <a:spcPts val="0"/>
              </a:spcBef>
            </a:pPr>
            <a:r>
              <a:rPr lang="en-US" u="sng" dirty="0"/>
              <a:t>Design Basis Reconstitution </a:t>
            </a:r>
            <a:r>
              <a:rPr lang="en-US" b="0" dirty="0"/>
              <a:t>initiatives were launched with expenditures in the $100s of Millions of Dollars</a:t>
            </a:r>
            <a:r>
              <a:rPr lang="en-US" b="0" dirty="0" smtClean="0"/>
              <a:t>…!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193988"/>
            <a:ext cx="8909668" cy="618187"/>
          </a:xfrm>
        </p:spPr>
        <p:txBody>
          <a:bodyPr/>
          <a:lstStyle/>
          <a:p>
            <a:pPr algn="ctr"/>
            <a:r>
              <a:rPr lang="en-US" dirty="0"/>
              <a:t>NIRMA’s Assessment &amp; </a:t>
            </a:r>
            <a:r>
              <a:rPr lang="en-US" dirty="0" smtClean="0"/>
              <a:t>Actions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0" y="1948590"/>
            <a:ext cx="9063370" cy="44688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NIRMA noted that non-adherence to design change control </a:t>
            </a:r>
            <a:r>
              <a:rPr lang="en-US" b="0" u="sng" dirty="0" smtClean="0"/>
              <a:t>impact analysis </a:t>
            </a:r>
            <a:r>
              <a:rPr lang="en-US" b="0" dirty="0" smtClean="0"/>
              <a:t>requirements of </a:t>
            </a:r>
            <a:r>
              <a:rPr lang="en-US" b="0" dirty="0"/>
              <a:t>ANSI N42.11 (QA for Design Control) was a major cause of design basis issues </a:t>
            </a:r>
            <a:r>
              <a:rPr lang="en-US" u="sng" dirty="0"/>
              <a:t>BUT </a:t>
            </a:r>
            <a:r>
              <a:rPr lang="en-US" u="sng" dirty="0" smtClean="0"/>
              <a:t>design control </a:t>
            </a:r>
            <a:r>
              <a:rPr lang="en-US" u="sng" dirty="0"/>
              <a:t>was not CM…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 smtClean="0"/>
          </a:p>
          <a:p>
            <a:pPr>
              <a:spcBef>
                <a:spcPts val="0"/>
              </a:spcBef>
            </a:pPr>
            <a:r>
              <a:rPr lang="en-US" b="0" dirty="0" smtClean="0"/>
              <a:t>Proposed </a:t>
            </a:r>
            <a:r>
              <a:rPr lang="en-US" b="0" dirty="0"/>
              <a:t>that key underlying issues were ineffective processes, information management and integration of information flows in </a:t>
            </a:r>
            <a:r>
              <a:rPr lang="en-US" b="0" dirty="0" smtClean="0"/>
              <a:t>work processes </a:t>
            </a:r>
            <a:r>
              <a:rPr lang="en-US" b="0" dirty="0"/>
              <a:t>across the entire plant organization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 smtClean="0"/>
          </a:p>
          <a:p>
            <a:pPr>
              <a:spcBef>
                <a:spcPts val="0"/>
              </a:spcBef>
            </a:pPr>
            <a:r>
              <a:rPr lang="en-US" b="0" dirty="0" smtClean="0"/>
              <a:t>Suggested </a:t>
            </a:r>
            <a:r>
              <a:rPr lang="en-US" b="0" dirty="0"/>
              <a:t>overall issue was absence of Configuration Management Programs </a:t>
            </a:r>
            <a:r>
              <a:rPr lang="en-US" u="sng" dirty="0"/>
              <a:t>which complimented design and document control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0" dirty="0" smtClean="0"/>
          </a:p>
          <a:p>
            <a:pPr>
              <a:spcBef>
                <a:spcPts val="0"/>
              </a:spcBef>
            </a:pPr>
            <a:r>
              <a:rPr lang="en-US" b="0" dirty="0" smtClean="0"/>
              <a:t>NIRMA </a:t>
            </a:r>
            <a:r>
              <a:rPr lang="en-US" b="0" dirty="0"/>
              <a:t>Configuration Management Committee (CMC) was formed in 1987 to focus on the issues and develop guidance materials for establishing effective CM Programs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94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518434"/>
          </a:xfrm>
        </p:spPr>
        <p:txBody>
          <a:bodyPr/>
          <a:lstStyle/>
          <a:p>
            <a:pPr algn="ctr"/>
            <a:r>
              <a:rPr lang="en-US" dirty="0"/>
              <a:t>NIRMA </a:t>
            </a:r>
            <a:r>
              <a:rPr lang="en-US" dirty="0" smtClean="0"/>
              <a:t>Direction Taken on </a:t>
            </a:r>
            <a:r>
              <a:rPr lang="en-US" dirty="0"/>
              <a:t>CM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30" y="1852599"/>
            <a:ext cx="8606170" cy="4581452"/>
          </a:xfrm>
        </p:spPr>
        <p:txBody>
          <a:bodyPr/>
          <a:lstStyle/>
          <a:p>
            <a:r>
              <a:rPr lang="en-US" dirty="0"/>
              <a:t>CMC focused on a Position Paper on CM for nuclear plants: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/>
              <a:t>Engaged experienced multi-disciplined team including: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/>
              <a:t>Engineering, Design, Quality Assurance, Procurement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/>
              <a:t>Operations, IT, Document Control &amp; Records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/>
              <a:t>Took holistic approach to CM, i.e., beyond design and design basis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/>
              <a:t>Focused on information </a:t>
            </a:r>
            <a:r>
              <a:rPr lang="en-US" b="0" dirty="0" smtClean="0"/>
              <a:t>management, </a:t>
            </a:r>
            <a:r>
              <a:rPr lang="en-US" b="0" dirty="0"/>
              <a:t>business processes </a:t>
            </a:r>
            <a:r>
              <a:rPr lang="en-US" b="0" dirty="0" smtClean="0"/>
              <a:t>and governing </a:t>
            </a:r>
            <a:r>
              <a:rPr lang="en-US" b="0" dirty="0"/>
              <a:t>changes of </a:t>
            </a:r>
            <a:r>
              <a:rPr lang="en-US" b="0" dirty="0" smtClean="0"/>
              <a:t>related </a:t>
            </a:r>
            <a:r>
              <a:rPr lang="en-US" b="0" dirty="0"/>
              <a:t>information </a:t>
            </a:r>
            <a:r>
              <a:rPr lang="en-US" b="0" dirty="0" smtClean="0"/>
              <a:t>and flows (i.e., impact analyses)</a:t>
            </a:r>
            <a:endParaRPr lang="en-US" b="0" dirty="0"/>
          </a:p>
          <a:p>
            <a:pPr lvl="1">
              <a:buFont typeface="Wingdings" pitchFamily="2" charset="2"/>
              <a:buChar char="§"/>
            </a:pPr>
            <a:r>
              <a:rPr lang="en-US" b="0" dirty="0"/>
              <a:t>Applied CM </a:t>
            </a:r>
            <a:r>
              <a:rPr lang="en-US" b="0" dirty="0" smtClean="0"/>
              <a:t>principles </a:t>
            </a:r>
            <a:r>
              <a:rPr lang="en-US" b="0" dirty="0"/>
              <a:t>used in Dept. of Defense </a:t>
            </a:r>
            <a:r>
              <a:rPr lang="en-US" b="0" dirty="0" smtClean="0"/>
              <a:t>CM Programs to nuclear </a:t>
            </a:r>
            <a:r>
              <a:rPr lang="en-US" b="0" dirty="0"/>
              <a:t>plants, </a:t>
            </a:r>
            <a:r>
              <a:rPr lang="en-US" b="0" dirty="0" smtClean="0"/>
              <a:t>i.e., baseline</a:t>
            </a:r>
            <a:r>
              <a:rPr lang="en-US" b="0" dirty="0"/>
              <a:t>, change control, status accounting and </a:t>
            </a:r>
            <a:r>
              <a:rPr lang="en-US" b="0" dirty="0" smtClean="0"/>
              <a:t>verification / validation </a:t>
            </a:r>
            <a:r>
              <a:rPr lang="en-US" b="0" dirty="0"/>
              <a:t>(or audit)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/>
              <a:t>Translated these principles </a:t>
            </a:r>
            <a:r>
              <a:rPr lang="en-US" b="0" dirty="0" smtClean="0"/>
              <a:t>into </a:t>
            </a:r>
            <a:r>
              <a:rPr lang="en-US" b="0" dirty="0"/>
              <a:t>core elements of a CM </a:t>
            </a:r>
            <a:r>
              <a:rPr lang="en-US" b="0" dirty="0" smtClean="0"/>
              <a:t>Program</a:t>
            </a:r>
          </a:p>
          <a:p>
            <a:pPr marL="57150" indent="0">
              <a:buNone/>
            </a:pPr>
            <a:endParaRPr lang="en-US" sz="8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NIRMA Position Paper PP-02, Rev. 0 was issued in </a:t>
            </a:r>
            <a:r>
              <a:rPr lang="en-US" u="sng" dirty="0" smtClean="0"/>
              <a:t>1989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615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293741"/>
            <a:ext cx="8909668" cy="568310"/>
          </a:xfrm>
        </p:spPr>
        <p:txBody>
          <a:bodyPr/>
          <a:lstStyle/>
          <a:p>
            <a:pPr algn="ctr"/>
            <a:r>
              <a:rPr lang="en-US" dirty="0" smtClean="0"/>
              <a:t>NIRMA Continued CM-Related </a:t>
            </a:r>
            <a:r>
              <a:rPr lang="en-US" dirty="0"/>
              <a:t>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1952352"/>
            <a:ext cx="8747486" cy="45149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CMC identified </a:t>
            </a:r>
            <a:r>
              <a:rPr lang="en-US" dirty="0"/>
              <a:t>need for business process improvements: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/>
              <a:t>Interfaces of multiple processes not well-defined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/>
              <a:t>Isolated processes were used to achieve specific tasks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/>
              <a:t>Focused on multiple ways changes could be implemented and ability to perform true impact analyses for each type of </a:t>
            </a:r>
            <a:r>
              <a:rPr lang="en-US" sz="1800" dirty="0" smtClean="0"/>
              <a:t>change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u="sng" dirty="0" smtClean="0"/>
              <a:t>Position </a:t>
            </a:r>
            <a:r>
              <a:rPr lang="en-US" u="sng" dirty="0"/>
              <a:t>Paper </a:t>
            </a:r>
            <a:r>
              <a:rPr lang="en-US" dirty="0" smtClean="0"/>
              <a:t>PP-03 issued on </a:t>
            </a:r>
            <a:r>
              <a:rPr lang="en-US" dirty="0"/>
              <a:t>CM Enhancement Programs</a:t>
            </a:r>
            <a:endParaRPr lang="en-US" sz="8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CMC recognized </a:t>
            </a:r>
            <a:r>
              <a:rPr lang="en-US" dirty="0"/>
              <a:t>information management not an industry strength </a:t>
            </a:r>
            <a:r>
              <a:rPr lang="en-US" dirty="0" smtClean="0"/>
              <a:t>with limited </a:t>
            </a:r>
            <a:r>
              <a:rPr lang="en-US" dirty="0"/>
              <a:t>importance by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/>
              <a:t>Multiple islands of data existed in individual silos – “My Data”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/>
              <a:t>After plant changes, not all duplicated instances of data were </a:t>
            </a:r>
            <a:r>
              <a:rPr lang="en-US" sz="1800" dirty="0" smtClean="0"/>
              <a:t>updated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u="sng" dirty="0" smtClean="0"/>
              <a:t>Position </a:t>
            </a:r>
            <a:r>
              <a:rPr lang="en-US" u="sng" dirty="0"/>
              <a:t>Paper </a:t>
            </a:r>
            <a:r>
              <a:rPr lang="en-US" dirty="0" smtClean="0"/>
              <a:t>PP-04 issued on </a:t>
            </a:r>
            <a:r>
              <a:rPr lang="en-US" dirty="0"/>
              <a:t>Configuration Management Information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1464</Words>
  <Application>Microsoft Office PowerPoint</Application>
  <PresentationFormat>On-screen Show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Courier New</vt:lpstr>
      <vt:lpstr>Wingdings</vt:lpstr>
      <vt:lpstr>Custom Design</vt:lpstr>
      <vt:lpstr>2_Custom Design</vt:lpstr>
      <vt:lpstr>5_Custom Design</vt:lpstr>
      <vt:lpstr>4_Custom Design</vt:lpstr>
      <vt:lpstr>3_Custom Design</vt:lpstr>
      <vt:lpstr>1_Custom Design</vt:lpstr>
      <vt:lpstr>PowerPoint Presentation</vt:lpstr>
      <vt:lpstr>ANSI/NIRMA Standard CM 1.0</vt:lpstr>
      <vt:lpstr>Evolution of ANSI/NIRMA Standard</vt:lpstr>
      <vt:lpstr>Response to Industry Issues</vt:lpstr>
      <vt:lpstr>Results of SSFIs</vt:lpstr>
      <vt:lpstr>Industry Reactions</vt:lpstr>
      <vt:lpstr>NIRMA’s Assessment &amp; Actions Taken</vt:lpstr>
      <vt:lpstr>NIRMA Direction Taken on CM</vt:lpstr>
      <vt:lpstr>NIRMA Continued CM-Related Efforts</vt:lpstr>
      <vt:lpstr>Coordination with DOE on CM</vt:lpstr>
      <vt:lpstr>Events Driving CM Program Progress</vt:lpstr>
      <vt:lpstr>ANSI/NIRMA Standard History</vt:lpstr>
      <vt:lpstr>ANSI/NIRMA Standard Follow-on Activities</vt:lpstr>
      <vt:lpstr>Summary of History</vt:lpstr>
      <vt:lpstr>The Windshield View</vt:lpstr>
      <vt:lpstr>ANSI/NIRMA CM Standard - Going Forward</vt:lpstr>
      <vt:lpstr>CMBG Inputs and Support</vt:lpstr>
      <vt:lpstr>CM Guidance for  New Nuclear Plant Projects</vt:lpstr>
      <vt:lpstr>CM for New Nuclear Plant Projects </vt:lpstr>
      <vt:lpstr>Industry Guidance - New Nuclear Plants</vt:lpstr>
      <vt:lpstr> Thank You…!</vt:lpstr>
    </vt:vector>
  </TitlesOfParts>
  <Manager/>
  <Company>Energy Northwest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 Stewart</dc:creator>
  <cp:keywords/>
  <dc:description/>
  <cp:lastModifiedBy>Rich</cp:lastModifiedBy>
  <cp:revision>59</cp:revision>
  <dcterms:created xsi:type="dcterms:W3CDTF">2012-10-16T21:44:06Z</dcterms:created>
  <dcterms:modified xsi:type="dcterms:W3CDTF">2014-06-09T23:47:14Z</dcterms:modified>
  <cp:category/>
</cp:coreProperties>
</file>