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  <p:sldMasterId id="2147483694" r:id="rId6"/>
  </p:sldMasterIdLst>
  <p:notesMasterIdLst>
    <p:notesMasterId r:id="rId38"/>
  </p:notesMasterIdLst>
  <p:handoutMasterIdLst>
    <p:handoutMasterId r:id="rId39"/>
  </p:handoutMasterIdLst>
  <p:sldIdLst>
    <p:sldId id="256" r:id="rId7"/>
    <p:sldId id="257" r:id="rId8"/>
    <p:sldId id="259" r:id="rId9"/>
    <p:sldId id="260" r:id="rId10"/>
    <p:sldId id="261" r:id="rId11"/>
    <p:sldId id="262" r:id="rId12"/>
    <p:sldId id="263" r:id="rId13"/>
    <p:sldId id="287" r:id="rId14"/>
    <p:sldId id="270" r:id="rId15"/>
    <p:sldId id="271" r:id="rId16"/>
    <p:sldId id="277" r:id="rId17"/>
    <p:sldId id="272" r:id="rId18"/>
    <p:sldId id="273" r:id="rId19"/>
    <p:sldId id="296" r:id="rId20"/>
    <p:sldId id="275" r:id="rId21"/>
    <p:sldId id="288" r:id="rId22"/>
    <p:sldId id="294" r:id="rId23"/>
    <p:sldId id="295" r:id="rId24"/>
    <p:sldId id="290" r:id="rId25"/>
    <p:sldId id="293" r:id="rId26"/>
    <p:sldId id="291" r:id="rId27"/>
    <p:sldId id="292" r:id="rId28"/>
    <p:sldId id="289" r:id="rId29"/>
    <p:sldId id="278" r:id="rId30"/>
    <p:sldId id="279" r:id="rId31"/>
    <p:sldId id="280" r:id="rId32"/>
    <p:sldId id="281" r:id="rId33"/>
    <p:sldId id="282" r:id="rId34"/>
    <p:sldId id="283" r:id="rId35"/>
    <p:sldId id="276" r:id="rId36"/>
    <p:sldId id="285" r:id="rId3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86383" autoAdjust="0"/>
  </p:normalViewPr>
  <p:slideViewPr>
    <p:cSldViewPr snapToGrid="0">
      <p:cViewPr>
        <p:scale>
          <a:sx n="80" d="100"/>
          <a:sy n="80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530\Documents\Cm\SOER%2007%2002\Data%20analysi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530\Documents\Cm\SOER%2007%2002\Data%20analysi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Intake </a:t>
            </a:r>
            <a:r>
              <a:rPr lang="en-US" sz="2000" dirty="0"/>
              <a:t>Blockage - Number</a:t>
            </a:r>
            <a:r>
              <a:rPr lang="en-US" sz="2000" baseline="0" dirty="0"/>
              <a:t> of Events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958753270113671E-2"/>
          <c:y val="0.14341475968859244"/>
          <c:w val="0.9250412467298863"/>
          <c:h val="0.77248150319567954"/>
        </c:manualLayout>
      </c:layout>
      <c:barChart>
        <c:barDir val="col"/>
        <c:grouping val="stacked"/>
        <c:varyColors val="0"/>
        <c:ser>
          <c:idx val="1"/>
          <c:order val="0"/>
          <c:tx>
            <c:v>Generation Loss Intake Blockage Events</c:v>
          </c:tx>
          <c:spPr>
            <a:solidFill>
              <a:srgbClr val="00B050"/>
            </a:solidFill>
          </c:spPr>
          <c:invertIfNegative val="0"/>
          <c:cat>
            <c:numRef>
              <c:f>Sheet1!$B$6:$B$10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Sheet1!$C$6:$C$10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926208"/>
        <c:axId val="294927744"/>
      </c:barChart>
      <c:catAx>
        <c:axId val="29492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94927744"/>
        <c:crosses val="autoZero"/>
        <c:auto val="1"/>
        <c:lblAlgn val="ctr"/>
        <c:lblOffset val="100"/>
        <c:noMultiLvlLbl val="0"/>
      </c:catAx>
      <c:valAx>
        <c:axId val="29492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949262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Intake </a:t>
            </a:r>
            <a:r>
              <a:rPr lang="en-US" sz="2000" dirty="0"/>
              <a:t>Blockage </a:t>
            </a:r>
            <a:r>
              <a:rPr lang="en-US" sz="2000" dirty="0" smtClean="0"/>
              <a:t>- </a:t>
            </a:r>
            <a:r>
              <a:rPr lang="en-US" sz="2000" b="1" i="0" u="none" strike="noStrike" baseline="0" dirty="0" smtClean="0">
                <a:effectLst/>
              </a:rPr>
              <a:t>Generation Loss </a:t>
            </a:r>
            <a:r>
              <a:rPr lang="en-US" sz="2000" dirty="0" smtClean="0"/>
              <a:t>Events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v>Generation Loss Intake Blockage Events</c:v>
          </c:tx>
          <c:spPr>
            <a:solidFill>
              <a:srgbClr val="FFFF00"/>
            </a:solidFill>
          </c:spPr>
          <c:invertIfNegative val="0"/>
          <c:cat>
            <c:numRef>
              <c:f>Sheet1!$B$6:$B$10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Sheet1!$F$6:$F$10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880384"/>
        <c:axId val="294881920"/>
      </c:barChart>
      <c:catAx>
        <c:axId val="29488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94881920"/>
        <c:crosses val="autoZero"/>
        <c:auto val="1"/>
        <c:lblAlgn val="ctr"/>
        <c:lblOffset val="100"/>
        <c:noMultiLvlLbl val="0"/>
      </c:catAx>
      <c:valAx>
        <c:axId val="29488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948803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Intake </a:t>
            </a:r>
            <a:r>
              <a:rPr lang="en-US" sz="2000" dirty="0"/>
              <a:t>Blockage - Number</a:t>
            </a:r>
            <a:r>
              <a:rPr lang="en-US" sz="2000" baseline="0" dirty="0"/>
              <a:t> </a:t>
            </a:r>
            <a:r>
              <a:rPr lang="en-US" sz="2000" baseline="0" dirty="0" smtClean="0"/>
              <a:t>of </a:t>
            </a:r>
            <a:r>
              <a:rPr lang="en-US" sz="2000" baseline="0" dirty="0"/>
              <a:t>Units Affected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v>Generation Loss Intake Blockage Events</c:v>
          </c:tx>
          <c:spPr>
            <a:solidFill>
              <a:srgbClr val="FF0000"/>
            </a:solidFill>
          </c:spPr>
          <c:invertIfNegative val="0"/>
          <c:cat>
            <c:numRef>
              <c:f>Sheet1!$B$6:$B$10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Sheet1!$G$6:$G$10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11</c:v>
                </c:pt>
                <c:pt idx="3">
                  <c:v>12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6778496"/>
        <c:axId val="286780032"/>
      </c:barChart>
      <c:catAx>
        <c:axId val="28677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86780032"/>
        <c:crosses val="autoZero"/>
        <c:auto val="1"/>
        <c:lblAlgn val="ctr"/>
        <c:lblOffset val="100"/>
        <c:noMultiLvlLbl val="0"/>
      </c:catAx>
      <c:valAx>
        <c:axId val="28678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867784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6A79A-7DDE-4516-B35E-5DBF7EEC0FC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9276E3-4E5B-4FBD-A55C-40AE6CA67045}">
      <dgm:prSet phldrT="[Text]" custT="1"/>
      <dgm:spPr/>
      <dgm:t>
        <a:bodyPr/>
        <a:lstStyle/>
        <a:p>
          <a:r>
            <a:rPr lang="en-US" sz="2800" b="1" dirty="0"/>
            <a:t>Integrated </a:t>
          </a:r>
          <a:r>
            <a:rPr lang="en-US" sz="2800" b="1" dirty="0" smtClean="0"/>
            <a:t>Risk Discussion</a:t>
          </a:r>
          <a:endParaRPr lang="en-US" sz="2800" b="1" dirty="0"/>
        </a:p>
      </dgm:t>
    </dgm:pt>
    <dgm:pt modelId="{C987B9EE-A6F9-42C9-BA0A-DB80AC3CF79D}" type="parTrans" cxnId="{6842D2D3-F355-47B7-B19C-8BE081D26905}">
      <dgm:prSet/>
      <dgm:spPr/>
      <dgm:t>
        <a:bodyPr/>
        <a:lstStyle/>
        <a:p>
          <a:endParaRPr lang="en-US"/>
        </a:p>
      </dgm:t>
    </dgm:pt>
    <dgm:pt modelId="{1E090DFF-CF9D-42E8-BF4B-6FD547EEE2A8}" type="sibTrans" cxnId="{6842D2D3-F355-47B7-B19C-8BE081D26905}">
      <dgm:prSet/>
      <dgm:spPr/>
      <dgm:t>
        <a:bodyPr/>
        <a:lstStyle/>
        <a:p>
          <a:endParaRPr lang="en-US"/>
        </a:p>
      </dgm:t>
    </dgm:pt>
    <dgm:pt modelId="{9B8A2A66-19A3-4140-B45C-77FE19F0D1C7}">
      <dgm:prSet phldrT="[Text]" custT="1"/>
      <dgm:spPr/>
      <dgm:t>
        <a:bodyPr/>
        <a:lstStyle/>
        <a:p>
          <a:r>
            <a:rPr lang="en-US" sz="1300" b="1" dirty="0"/>
            <a:t>IER 14-20 Rec 1 (Projects)</a:t>
          </a:r>
        </a:p>
      </dgm:t>
    </dgm:pt>
    <dgm:pt modelId="{16303338-8205-42E5-9C53-C42AB5D31251}" type="parTrans" cxnId="{69E625D7-2E15-4E30-97C5-2FA0E8A740E4}">
      <dgm:prSet/>
      <dgm:spPr/>
      <dgm:t>
        <a:bodyPr/>
        <a:lstStyle/>
        <a:p>
          <a:endParaRPr lang="en-US"/>
        </a:p>
      </dgm:t>
    </dgm:pt>
    <dgm:pt modelId="{1DD0C30F-56F9-4A05-8425-64B43926C5AA}" type="sibTrans" cxnId="{69E625D7-2E15-4E30-97C5-2FA0E8A740E4}">
      <dgm:prSet/>
      <dgm:spPr/>
      <dgm:t>
        <a:bodyPr/>
        <a:lstStyle/>
        <a:p>
          <a:endParaRPr lang="en-US"/>
        </a:p>
      </dgm:t>
    </dgm:pt>
    <dgm:pt modelId="{FFFCF957-AE53-4936-92C1-BA75012B0582}">
      <dgm:prSet phldrT="[Text]" custT="1"/>
      <dgm:spPr/>
      <dgm:t>
        <a:bodyPr/>
        <a:lstStyle/>
        <a:p>
          <a:r>
            <a:rPr lang="en-US" sz="1300" b="1" dirty="0"/>
            <a:t>IER 14-20 Rec 2 (Healthy Tech Conscience)</a:t>
          </a:r>
        </a:p>
      </dgm:t>
    </dgm:pt>
    <dgm:pt modelId="{9ADD92A8-79CF-499D-9B7F-0B74AACDC3EA}" type="parTrans" cxnId="{D2DA1A49-53B8-40B2-AE4F-D0FF686B99AB}">
      <dgm:prSet/>
      <dgm:spPr/>
      <dgm:t>
        <a:bodyPr/>
        <a:lstStyle/>
        <a:p>
          <a:endParaRPr lang="en-US"/>
        </a:p>
      </dgm:t>
    </dgm:pt>
    <dgm:pt modelId="{48F5D3B7-91ED-4A6F-A2EF-82481EF772A5}" type="sibTrans" cxnId="{D2DA1A49-53B8-40B2-AE4F-D0FF686B99AB}">
      <dgm:prSet/>
      <dgm:spPr/>
      <dgm:t>
        <a:bodyPr/>
        <a:lstStyle/>
        <a:p>
          <a:endParaRPr lang="en-US"/>
        </a:p>
      </dgm:t>
    </dgm:pt>
    <dgm:pt modelId="{1478FC0C-E398-4AAD-B3F9-2020D3384875}">
      <dgm:prSet phldrT="[Text]" custT="1"/>
      <dgm:spPr/>
      <dgm:t>
        <a:bodyPr/>
        <a:lstStyle/>
        <a:p>
          <a:r>
            <a:rPr lang="en-US" sz="1300" b="1" dirty="0"/>
            <a:t>IER 14-20 Rec 3 (Vendors)</a:t>
          </a:r>
        </a:p>
      </dgm:t>
    </dgm:pt>
    <dgm:pt modelId="{B9EC6BA6-A306-4956-9D2D-0E3611485D1E}" type="parTrans" cxnId="{8AD8032D-F946-4417-91EA-253507C6C8B0}">
      <dgm:prSet/>
      <dgm:spPr/>
      <dgm:t>
        <a:bodyPr/>
        <a:lstStyle/>
        <a:p>
          <a:endParaRPr lang="en-US"/>
        </a:p>
      </dgm:t>
    </dgm:pt>
    <dgm:pt modelId="{A4429F56-2486-46AE-9F1D-1ED610C904A7}" type="sibTrans" cxnId="{8AD8032D-F946-4417-91EA-253507C6C8B0}">
      <dgm:prSet/>
      <dgm:spPr/>
      <dgm:t>
        <a:bodyPr/>
        <a:lstStyle/>
        <a:p>
          <a:endParaRPr lang="en-US"/>
        </a:p>
      </dgm:t>
    </dgm:pt>
    <dgm:pt modelId="{32082DFC-4D2A-45FC-9E18-7532673DD55A}">
      <dgm:prSet phldrT="[Text]" custT="1"/>
      <dgm:spPr/>
      <dgm:t>
        <a:bodyPr/>
        <a:lstStyle/>
        <a:p>
          <a:r>
            <a:rPr lang="en-US" sz="1300" b="1" dirty="0"/>
            <a:t>IER 13-10</a:t>
          </a:r>
        </a:p>
      </dgm:t>
    </dgm:pt>
    <dgm:pt modelId="{D2527AF7-EC2D-44C1-AF42-FBF784485E0B}" type="parTrans" cxnId="{D1CF635F-77F5-47A0-AAB5-C751CAF04A5C}">
      <dgm:prSet/>
      <dgm:spPr/>
      <dgm:t>
        <a:bodyPr/>
        <a:lstStyle/>
        <a:p>
          <a:endParaRPr lang="en-US"/>
        </a:p>
      </dgm:t>
    </dgm:pt>
    <dgm:pt modelId="{90D199B6-2816-42ED-B5F2-8ACB78B21D7D}" type="sibTrans" cxnId="{D1CF635F-77F5-47A0-AAB5-C751CAF04A5C}">
      <dgm:prSet/>
      <dgm:spPr/>
      <dgm:t>
        <a:bodyPr/>
        <a:lstStyle/>
        <a:p>
          <a:endParaRPr lang="en-US"/>
        </a:p>
      </dgm:t>
    </dgm:pt>
    <dgm:pt modelId="{5B96B6E1-17DA-4375-803C-51510A566CDC}">
      <dgm:prSet custT="1"/>
      <dgm:spPr/>
      <dgm:t>
        <a:bodyPr/>
        <a:lstStyle/>
        <a:p>
          <a:r>
            <a:rPr lang="en-US" sz="1300" b="1" dirty="0"/>
            <a:t>SOER 10-2 Rec 1B</a:t>
          </a:r>
        </a:p>
      </dgm:t>
    </dgm:pt>
    <dgm:pt modelId="{92FB4A2B-C7CD-44BA-9482-F0ABB1855E2A}" type="parTrans" cxnId="{ADEB65FF-970F-4A2F-BEE9-E4A3A175B2A4}">
      <dgm:prSet/>
      <dgm:spPr/>
      <dgm:t>
        <a:bodyPr/>
        <a:lstStyle/>
        <a:p>
          <a:endParaRPr lang="en-US"/>
        </a:p>
      </dgm:t>
    </dgm:pt>
    <dgm:pt modelId="{8540DE8D-4D55-4C7F-8BA7-FD9D5C373BCE}" type="sibTrans" cxnId="{ADEB65FF-970F-4A2F-BEE9-E4A3A175B2A4}">
      <dgm:prSet/>
      <dgm:spPr/>
      <dgm:t>
        <a:bodyPr/>
        <a:lstStyle/>
        <a:p>
          <a:endParaRPr lang="en-US"/>
        </a:p>
      </dgm:t>
    </dgm:pt>
    <dgm:pt modelId="{1058615A-0B38-40CF-BBE0-C7CC94096924}">
      <dgm:prSet custT="1"/>
      <dgm:spPr/>
      <dgm:t>
        <a:bodyPr/>
        <a:lstStyle/>
        <a:p>
          <a:r>
            <a:rPr lang="en-US" sz="1300" b="1" dirty="0"/>
            <a:t>Margin Management Program</a:t>
          </a:r>
        </a:p>
      </dgm:t>
    </dgm:pt>
    <dgm:pt modelId="{8C63372F-2A23-47C2-A218-8B62B48B70CB}" type="parTrans" cxnId="{AF8B8E4C-62CF-4E4C-838B-0136FCE7F52D}">
      <dgm:prSet/>
      <dgm:spPr/>
      <dgm:t>
        <a:bodyPr/>
        <a:lstStyle/>
        <a:p>
          <a:endParaRPr lang="en-US"/>
        </a:p>
      </dgm:t>
    </dgm:pt>
    <dgm:pt modelId="{008FCE36-F0CC-402F-9AF9-4683308D65CC}" type="sibTrans" cxnId="{AF8B8E4C-62CF-4E4C-838B-0136FCE7F52D}">
      <dgm:prSet/>
      <dgm:spPr/>
      <dgm:t>
        <a:bodyPr/>
        <a:lstStyle/>
        <a:p>
          <a:endParaRPr lang="en-US"/>
        </a:p>
      </dgm:t>
    </dgm:pt>
    <dgm:pt modelId="{6095E278-30D2-4815-8F4D-F4F725B184E3}">
      <dgm:prSet custT="1"/>
      <dgm:spPr/>
      <dgm:t>
        <a:bodyPr/>
        <a:lstStyle/>
        <a:p>
          <a:r>
            <a:rPr lang="en-US" sz="1300" b="1" dirty="0"/>
            <a:t>System Health Reporting</a:t>
          </a:r>
        </a:p>
      </dgm:t>
    </dgm:pt>
    <dgm:pt modelId="{B6A56C0E-0999-417B-9C51-56BF22655D43}" type="parTrans" cxnId="{8A9F803B-6301-4485-8919-BB87F028F99E}">
      <dgm:prSet/>
      <dgm:spPr/>
      <dgm:t>
        <a:bodyPr/>
        <a:lstStyle/>
        <a:p>
          <a:endParaRPr lang="en-US"/>
        </a:p>
      </dgm:t>
    </dgm:pt>
    <dgm:pt modelId="{1CDE079E-3804-4DBB-AC9A-7BF0CCF56EED}" type="sibTrans" cxnId="{8A9F803B-6301-4485-8919-BB87F028F99E}">
      <dgm:prSet/>
      <dgm:spPr/>
      <dgm:t>
        <a:bodyPr/>
        <a:lstStyle/>
        <a:p>
          <a:endParaRPr lang="en-US"/>
        </a:p>
      </dgm:t>
    </dgm:pt>
    <dgm:pt modelId="{4423236F-AEB0-411E-B3DC-1E2A82AF2C78}">
      <dgm:prSet custT="1"/>
      <dgm:spPr/>
      <dgm:t>
        <a:bodyPr/>
        <a:lstStyle/>
        <a:p>
          <a:r>
            <a:rPr lang="en-US" sz="1300" b="1" dirty="0"/>
            <a:t>Plant Health Committee</a:t>
          </a:r>
        </a:p>
      </dgm:t>
    </dgm:pt>
    <dgm:pt modelId="{253FCD23-CB28-4018-8DD6-615DC45EA13A}" type="parTrans" cxnId="{59B2BEF1-9CB3-4634-9E0F-DB81BC68EE6F}">
      <dgm:prSet/>
      <dgm:spPr/>
      <dgm:t>
        <a:bodyPr/>
        <a:lstStyle/>
        <a:p>
          <a:endParaRPr lang="en-US"/>
        </a:p>
      </dgm:t>
    </dgm:pt>
    <dgm:pt modelId="{034383C6-4E41-4532-9369-BB2156C6DAFF}" type="sibTrans" cxnId="{59B2BEF1-9CB3-4634-9E0F-DB81BC68EE6F}">
      <dgm:prSet/>
      <dgm:spPr/>
      <dgm:t>
        <a:bodyPr/>
        <a:lstStyle/>
        <a:p>
          <a:endParaRPr lang="en-US"/>
        </a:p>
      </dgm:t>
    </dgm:pt>
    <dgm:pt modelId="{0EB445E1-3E13-4005-91B6-724C6A35AE59}">
      <dgm:prSet custT="1"/>
      <dgm:spPr/>
      <dgm:t>
        <a:bodyPr/>
        <a:lstStyle/>
        <a:p>
          <a:r>
            <a:rPr lang="en-US" sz="1300" b="1" dirty="0"/>
            <a:t>Corrective Action Process</a:t>
          </a:r>
        </a:p>
      </dgm:t>
    </dgm:pt>
    <dgm:pt modelId="{C90CB769-4B47-4782-8975-5E5E109F639E}" type="parTrans" cxnId="{C195ABBA-0FF3-4F91-9EEC-C52432BD7A7E}">
      <dgm:prSet/>
      <dgm:spPr/>
      <dgm:t>
        <a:bodyPr/>
        <a:lstStyle/>
        <a:p>
          <a:endParaRPr lang="en-US"/>
        </a:p>
      </dgm:t>
    </dgm:pt>
    <dgm:pt modelId="{CB7AE8E7-2BB7-4D6D-BF8A-D383BA81346E}" type="sibTrans" cxnId="{C195ABBA-0FF3-4F91-9EEC-C52432BD7A7E}">
      <dgm:prSet/>
      <dgm:spPr/>
      <dgm:t>
        <a:bodyPr/>
        <a:lstStyle/>
        <a:p>
          <a:endParaRPr lang="en-US"/>
        </a:p>
      </dgm:t>
    </dgm:pt>
    <dgm:pt modelId="{4E2BD257-8634-40A5-9567-E0C4FA0F444C}" type="pres">
      <dgm:prSet presAssocID="{11D6A79A-7DDE-4516-B35E-5DBF7EEC0F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CA3965-FFC5-4F51-8064-73F2EAFBE402}" type="pres">
      <dgm:prSet presAssocID="{1E9276E3-4E5B-4FBD-A55C-40AE6CA67045}" presName="centerShape" presStyleLbl="node0" presStyleIdx="0" presStyleCnt="1" custScaleX="177780" custScaleY="161044"/>
      <dgm:spPr/>
      <dgm:t>
        <a:bodyPr/>
        <a:lstStyle/>
        <a:p>
          <a:endParaRPr lang="en-US"/>
        </a:p>
      </dgm:t>
    </dgm:pt>
    <dgm:pt modelId="{ECF91363-5BFE-439E-867F-DB7880B8B183}" type="pres">
      <dgm:prSet presAssocID="{9B8A2A66-19A3-4140-B45C-77FE19F0D1C7}" presName="node" presStyleLbl="node1" presStyleIdx="0" presStyleCnt="9" custScaleX="120008" custScaleY="119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FA091-6A82-44C7-AFE2-6EFE49D306CD}" type="pres">
      <dgm:prSet presAssocID="{9B8A2A66-19A3-4140-B45C-77FE19F0D1C7}" presName="dummy" presStyleCnt="0"/>
      <dgm:spPr/>
    </dgm:pt>
    <dgm:pt modelId="{34296E71-BE3B-49AD-9BCB-4CA00827EF42}" type="pres">
      <dgm:prSet presAssocID="{1DD0C30F-56F9-4A05-8425-64B43926C5AA}" presName="sibTrans" presStyleLbl="sibTrans2D1" presStyleIdx="0" presStyleCnt="9"/>
      <dgm:spPr/>
      <dgm:t>
        <a:bodyPr/>
        <a:lstStyle/>
        <a:p>
          <a:endParaRPr lang="en-US"/>
        </a:p>
      </dgm:t>
    </dgm:pt>
    <dgm:pt modelId="{89429275-D9A5-4E81-9F31-6DB11E8F29E4}" type="pres">
      <dgm:prSet presAssocID="{FFFCF957-AE53-4936-92C1-BA75012B0582}" presName="node" presStyleLbl="node1" presStyleIdx="1" presStyleCnt="9" custScaleX="126411" custScaleY="121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0B1C5-4FD9-43FC-9AD3-BBF97655E215}" type="pres">
      <dgm:prSet presAssocID="{FFFCF957-AE53-4936-92C1-BA75012B0582}" presName="dummy" presStyleCnt="0"/>
      <dgm:spPr/>
    </dgm:pt>
    <dgm:pt modelId="{807488CA-6BC9-40CE-B018-EFAD5CC98F8E}" type="pres">
      <dgm:prSet presAssocID="{48F5D3B7-91ED-4A6F-A2EF-82481EF772A5}" presName="sibTrans" presStyleLbl="sibTrans2D1" presStyleIdx="1" presStyleCnt="9"/>
      <dgm:spPr/>
      <dgm:t>
        <a:bodyPr/>
        <a:lstStyle/>
        <a:p>
          <a:endParaRPr lang="en-US"/>
        </a:p>
      </dgm:t>
    </dgm:pt>
    <dgm:pt modelId="{684EF061-ADD4-4110-80C4-D2FED49240C6}" type="pres">
      <dgm:prSet presAssocID="{1478FC0C-E398-4AAD-B3F9-2020D3384875}" presName="node" presStyleLbl="node1" presStyleIdx="2" presStyleCnt="9" custScaleX="131480" custScaleY="122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69F35-B451-4D07-945B-0527AA1369BB}" type="pres">
      <dgm:prSet presAssocID="{1478FC0C-E398-4AAD-B3F9-2020D3384875}" presName="dummy" presStyleCnt="0"/>
      <dgm:spPr/>
    </dgm:pt>
    <dgm:pt modelId="{E692FA57-0F49-4B89-ADC8-3E4CA89E4D22}" type="pres">
      <dgm:prSet presAssocID="{A4429F56-2486-46AE-9F1D-1ED610C904A7}" presName="sibTrans" presStyleLbl="sibTrans2D1" presStyleIdx="2" presStyleCnt="9"/>
      <dgm:spPr/>
      <dgm:t>
        <a:bodyPr/>
        <a:lstStyle/>
        <a:p>
          <a:endParaRPr lang="en-US"/>
        </a:p>
      </dgm:t>
    </dgm:pt>
    <dgm:pt modelId="{5565C789-E529-414D-A967-94258B38EFE2}" type="pres">
      <dgm:prSet presAssocID="{32082DFC-4D2A-45FC-9E18-7532673DD55A}" presName="node" presStyleLbl="node1" presStyleIdx="3" presStyleCnt="9" custScaleX="127558" custScaleY="124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28A79-54E7-49C2-8DA8-4E419324A2B5}" type="pres">
      <dgm:prSet presAssocID="{32082DFC-4D2A-45FC-9E18-7532673DD55A}" presName="dummy" presStyleCnt="0"/>
      <dgm:spPr/>
    </dgm:pt>
    <dgm:pt modelId="{72B9124F-07F7-49D7-A9CB-F0DE7CB2B40E}" type="pres">
      <dgm:prSet presAssocID="{90D199B6-2816-42ED-B5F2-8ACB78B21D7D}" presName="sibTrans" presStyleLbl="sibTrans2D1" presStyleIdx="3" presStyleCnt="9"/>
      <dgm:spPr/>
      <dgm:t>
        <a:bodyPr/>
        <a:lstStyle/>
        <a:p>
          <a:endParaRPr lang="en-US"/>
        </a:p>
      </dgm:t>
    </dgm:pt>
    <dgm:pt modelId="{40EC5CA9-F449-4512-8E6B-61DB941E2A66}" type="pres">
      <dgm:prSet presAssocID="{5B96B6E1-17DA-4375-803C-51510A566CDC}" presName="node" presStyleLbl="node1" presStyleIdx="4" presStyleCnt="9" custScaleX="122084" custScaleY="117930" custRadScaleRad="99713" custRadScaleInc="3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61877-4822-45FB-BC0F-8E34844DE7C6}" type="pres">
      <dgm:prSet presAssocID="{5B96B6E1-17DA-4375-803C-51510A566CDC}" presName="dummy" presStyleCnt="0"/>
      <dgm:spPr/>
    </dgm:pt>
    <dgm:pt modelId="{D5720724-E1E5-4CB8-A533-4B46D631D130}" type="pres">
      <dgm:prSet presAssocID="{8540DE8D-4D55-4C7F-8BA7-FD9D5C373BCE}" presName="sibTrans" presStyleLbl="sibTrans2D1" presStyleIdx="4" presStyleCnt="9"/>
      <dgm:spPr/>
      <dgm:t>
        <a:bodyPr/>
        <a:lstStyle/>
        <a:p>
          <a:endParaRPr lang="en-US"/>
        </a:p>
      </dgm:t>
    </dgm:pt>
    <dgm:pt modelId="{911CE298-8389-4949-9AFC-62CBF8DF60FA}" type="pres">
      <dgm:prSet presAssocID="{1058615A-0B38-40CF-BBE0-C7CC94096924}" presName="node" presStyleLbl="node1" presStyleIdx="5" presStyleCnt="9" custScaleX="126857" custScaleY="113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E57AD-43FA-45AA-B5AB-4033B256CAA8}" type="pres">
      <dgm:prSet presAssocID="{1058615A-0B38-40CF-BBE0-C7CC94096924}" presName="dummy" presStyleCnt="0"/>
      <dgm:spPr/>
    </dgm:pt>
    <dgm:pt modelId="{FA255C6F-7703-407E-AC2D-EB61EDE44B23}" type="pres">
      <dgm:prSet presAssocID="{008FCE36-F0CC-402F-9AF9-4683308D65CC}" presName="sibTrans" presStyleLbl="sibTrans2D1" presStyleIdx="5" presStyleCnt="9"/>
      <dgm:spPr/>
      <dgm:t>
        <a:bodyPr/>
        <a:lstStyle/>
        <a:p>
          <a:endParaRPr lang="en-US"/>
        </a:p>
      </dgm:t>
    </dgm:pt>
    <dgm:pt modelId="{6F8A2C3E-B7B6-4709-98CD-66BB86A74BBD}" type="pres">
      <dgm:prSet presAssocID="{6095E278-30D2-4815-8F4D-F4F725B184E3}" presName="node" presStyleLbl="node1" presStyleIdx="6" presStyleCnt="9" custScaleX="126100" custScaleY="127476" custRadScaleRad="99204" custRadScaleInc="8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2CC6A-8569-4EB7-B1B1-8DDCBA8415F3}" type="pres">
      <dgm:prSet presAssocID="{6095E278-30D2-4815-8F4D-F4F725B184E3}" presName="dummy" presStyleCnt="0"/>
      <dgm:spPr/>
    </dgm:pt>
    <dgm:pt modelId="{27E1D030-EAC3-41C6-8CD2-C5DCFA212ED6}" type="pres">
      <dgm:prSet presAssocID="{1CDE079E-3804-4DBB-AC9A-7BF0CCF56EED}" presName="sibTrans" presStyleLbl="sibTrans2D1" presStyleIdx="6" presStyleCnt="9"/>
      <dgm:spPr/>
      <dgm:t>
        <a:bodyPr/>
        <a:lstStyle/>
        <a:p>
          <a:endParaRPr lang="en-US"/>
        </a:p>
      </dgm:t>
    </dgm:pt>
    <dgm:pt modelId="{F31FF932-4067-4C2D-BD10-4E00014F0C69}" type="pres">
      <dgm:prSet presAssocID="{4423236F-AEB0-411E-B3DC-1E2A82AF2C78}" presName="node" presStyleLbl="node1" presStyleIdx="7" presStyleCnt="9" custScaleX="116124" custScaleY="109044" custRadScaleRad="100801" custRadScaleInc="-3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BF863-8535-4F56-8ED7-0D7C0CCF87E3}" type="pres">
      <dgm:prSet presAssocID="{4423236F-AEB0-411E-B3DC-1E2A82AF2C78}" presName="dummy" presStyleCnt="0"/>
      <dgm:spPr/>
    </dgm:pt>
    <dgm:pt modelId="{3BECD195-7100-42A3-ACD5-C20D1400F8B4}" type="pres">
      <dgm:prSet presAssocID="{034383C6-4E41-4532-9369-BB2156C6DAFF}" presName="sibTrans" presStyleLbl="sibTrans2D1" presStyleIdx="7" presStyleCnt="9"/>
      <dgm:spPr/>
      <dgm:t>
        <a:bodyPr/>
        <a:lstStyle/>
        <a:p>
          <a:endParaRPr lang="en-US"/>
        </a:p>
      </dgm:t>
    </dgm:pt>
    <dgm:pt modelId="{AF622345-4C66-4BB7-8B2C-108A4C1D1FAC}" type="pres">
      <dgm:prSet presAssocID="{0EB445E1-3E13-4005-91B6-724C6A35AE59}" presName="node" presStyleLbl="node1" presStyleIdx="8" presStyleCnt="9" custScaleX="118436" custScaleY="116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A8DA7-4C9E-4A13-B0AB-259ACD0CF31A}" type="pres">
      <dgm:prSet presAssocID="{0EB445E1-3E13-4005-91B6-724C6A35AE59}" presName="dummy" presStyleCnt="0"/>
      <dgm:spPr/>
    </dgm:pt>
    <dgm:pt modelId="{E30E9786-50E3-48A9-8DCB-B73E42F5DDBA}" type="pres">
      <dgm:prSet presAssocID="{CB7AE8E7-2BB7-4D6D-BF8A-D383BA81346E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AB96D58D-918A-4E62-AE9C-EA10F7F50626}" type="presOf" srcId="{1478FC0C-E398-4AAD-B3F9-2020D3384875}" destId="{684EF061-ADD4-4110-80C4-D2FED49240C6}" srcOrd="0" destOrd="0" presId="urn:microsoft.com/office/officeart/2005/8/layout/radial6"/>
    <dgm:cxn modelId="{ADEB65FF-970F-4A2F-BEE9-E4A3A175B2A4}" srcId="{1E9276E3-4E5B-4FBD-A55C-40AE6CA67045}" destId="{5B96B6E1-17DA-4375-803C-51510A566CDC}" srcOrd="4" destOrd="0" parTransId="{92FB4A2B-C7CD-44BA-9482-F0ABB1855E2A}" sibTransId="{8540DE8D-4D55-4C7F-8BA7-FD9D5C373BCE}"/>
    <dgm:cxn modelId="{772882AE-BB39-4768-8B16-8CCDEE7105FD}" type="presOf" srcId="{034383C6-4E41-4532-9369-BB2156C6DAFF}" destId="{3BECD195-7100-42A3-ACD5-C20D1400F8B4}" srcOrd="0" destOrd="0" presId="urn:microsoft.com/office/officeart/2005/8/layout/radial6"/>
    <dgm:cxn modelId="{BCAABA77-BEFB-447A-A10C-DF2FA0EA56A5}" type="presOf" srcId="{1058615A-0B38-40CF-BBE0-C7CC94096924}" destId="{911CE298-8389-4949-9AFC-62CBF8DF60FA}" srcOrd="0" destOrd="0" presId="urn:microsoft.com/office/officeart/2005/8/layout/radial6"/>
    <dgm:cxn modelId="{C195ABBA-0FF3-4F91-9EEC-C52432BD7A7E}" srcId="{1E9276E3-4E5B-4FBD-A55C-40AE6CA67045}" destId="{0EB445E1-3E13-4005-91B6-724C6A35AE59}" srcOrd="8" destOrd="0" parTransId="{C90CB769-4B47-4782-8975-5E5E109F639E}" sibTransId="{CB7AE8E7-2BB7-4D6D-BF8A-D383BA81346E}"/>
    <dgm:cxn modelId="{DA10258C-24F6-46CE-AD79-476F990850C6}" type="presOf" srcId="{6095E278-30D2-4815-8F4D-F4F725B184E3}" destId="{6F8A2C3E-B7B6-4709-98CD-66BB86A74BBD}" srcOrd="0" destOrd="0" presId="urn:microsoft.com/office/officeart/2005/8/layout/radial6"/>
    <dgm:cxn modelId="{9D1F8F91-DD36-4C31-A688-B66EA3014411}" type="presOf" srcId="{A4429F56-2486-46AE-9F1D-1ED610C904A7}" destId="{E692FA57-0F49-4B89-ADC8-3E4CA89E4D22}" srcOrd="0" destOrd="0" presId="urn:microsoft.com/office/officeart/2005/8/layout/radial6"/>
    <dgm:cxn modelId="{558524A8-18D8-400D-AE9D-A8AE3A2C4480}" type="presOf" srcId="{4423236F-AEB0-411E-B3DC-1E2A82AF2C78}" destId="{F31FF932-4067-4C2D-BD10-4E00014F0C69}" srcOrd="0" destOrd="0" presId="urn:microsoft.com/office/officeart/2005/8/layout/radial6"/>
    <dgm:cxn modelId="{F340B375-1471-4D56-81BD-EA5C594E8063}" type="presOf" srcId="{8540DE8D-4D55-4C7F-8BA7-FD9D5C373BCE}" destId="{D5720724-E1E5-4CB8-A533-4B46D631D130}" srcOrd="0" destOrd="0" presId="urn:microsoft.com/office/officeart/2005/8/layout/radial6"/>
    <dgm:cxn modelId="{8AD8032D-F946-4417-91EA-253507C6C8B0}" srcId="{1E9276E3-4E5B-4FBD-A55C-40AE6CA67045}" destId="{1478FC0C-E398-4AAD-B3F9-2020D3384875}" srcOrd="2" destOrd="0" parTransId="{B9EC6BA6-A306-4956-9D2D-0E3611485D1E}" sibTransId="{A4429F56-2486-46AE-9F1D-1ED610C904A7}"/>
    <dgm:cxn modelId="{24470BED-4395-470F-8BFF-2FA926C2ECF4}" type="presOf" srcId="{008FCE36-F0CC-402F-9AF9-4683308D65CC}" destId="{FA255C6F-7703-407E-AC2D-EB61EDE44B23}" srcOrd="0" destOrd="0" presId="urn:microsoft.com/office/officeart/2005/8/layout/radial6"/>
    <dgm:cxn modelId="{BA1AB889-3619-4D09-838A-9BE2C42BB6D1}" type="presOf" srcId="{48F5D3B7-91ED-4A6F-A2EF-82481EF772A5}" destId="{807488CA-6BC9-40CE-B018-EFAD5CC98F8E}" srcOrd="0" destOrd="0" presId="urn:microsoft.com/office/officeart/2005/8/layout/radial6"/>
    <dgm:cxn modelId="{F3AFB2C4-6494-460F-849F-F768DCBD0E6A}" type="presOf" srcId="{1DD0C30F-56F9-4A05-8425-64B43926C5AA}" destId="{34296E71-BE3B-49AD-9BCB-4CA00827EF42}" srcOrd="0" destOrd="0" presId="urn:microsoft.com/office/officeart/2005/8/layout/radial6"/>
    <dgm:cxn modelId="{9148A66A-2564-4C81-A332-4E01F25BF036}" type="presOf" srcId="{5B96B6E1-17DA-4375-803C-51510A566CDC}" destId="{40EC5CA9-F449-4512-8E6B-61DB941E2A66}" srcOrd="0" destOrd="0" presId="urn:microsoft.com/office/officeart/2005/8/layout/radial6"/>
    <dgm:cxn modelId="{D2DA1A49-53B8-40B2-AE4F-D0FF686B99AB}" srcId="{1E9276E3-4E5B-4FBD-A55C-40AE6CA67045}" destId="{FFFCF957-AE53-4936-92C1-BA75012B0582}" srcOrd="1" destOrd="0" parTransId="{9ADD92A8-79CF-499D-9B7F-0B74AACDC3EA}" sibTransId="{48F5D3B7-91ED-4A6F-A2EF-82481EF772A5}"/>
    <dgm:cxn modelId="{8E6A4ECB-D09C-4776-B2C4-A3C5547773CF}" type="presOf" srcId="{32082DFC-4D2A-45FC-9E18-7532673DD55A}" destId="{5565C789-E529-414D-A967-94258B38EFE2}" srcOrd="0" destOrd="0" presId="urn:microsoft.com/office/officeart/2005/8/layout/radial6"/>
    <dgm:cxn modelId="{9C1450D2-DDE0-4420-AA6B-678EE02BF668}" type="presOf" srcId="{CB7AE8E7-2BB7-4D6D-BF8A-D383BA81346E}" destId="{E30E9786-50E3-48A9-8DCB-B73E42F5DDBA}" srcOrd="0" destOrd="0" presId="urn:microsoft.com/office/officeart/2005/8/layout/radial6"/>
    <dgm:cxn modelId="{59B2BEF1-9CB3-4634-9E0F-DB81BC68EE6F}" srcId="{1E9276E3-4E5B-4FBD-A55C-40AE6CA67045}" destId="{4423236F-AEB0-411E-B3DC-1E2A82AF2C78}" srcOrd="7" destOrd="0" parTransId="{253FCD23-CB28-4018-8DD6-615DC45EA13A}" sibTransId="{034383C6-4E41-4532-9369-BB2156C6DAFF}"/>
    <dgm:cxn modelId="{8FF38667-ACFA-4300-B476-62CC31D366AC}" type="presOf" srcId="{0EB445E1-3E13-4005-91B6-724C6A35AE59}" destId="{AF622345-4C66-4BB7-8B2C-108A4C1D1FAC}" srcOrd="0" destOrd="0" presId="urn:microsoft.com/office/officeart/2005/8/layout/radial6"/>
    <dgm:cxn modelId="{150C311A-B997-436A-8181-6D050D065B7B}" type="presOf" srcId="{FFFCF957-AE53-4936-92C1-BA75012B0582}" destId="{89429275-D9A5-4E81-9F31-6DB11E8F29E4}" srcOrd="0" destOrd="0" presId="urn:microsoft.com/office/officeart/2005/8/layout/radial6"/>
    <dgm:cxn modelId="{043C5D72-7143-43F2-9B63-5A9A753AF04C}" type="presOf" srcId="{90D199B6-2816-42ED-B5F2-8ACB78B21D7D}" destId="{72B9124F-07F7-49D7-A9CB-F0DE7CB2B40E}" srcOrd="0" destOrd="0" presId="urn:microsoft.com/office/officeart/2005/8/layout/radial6"/>
    <dgm:cxn modelId="{D1CF635F-77F5-47A0-AAB5-C751CAF04A5C}" srcId="{1E9276E3-4E5B-4FBD-A55C-40AE6CA67045}" destId="{32082DFC-4D2A-45FC-9E18-7532673DD55A}" srcOrd="3" destOrd="0" parTransId="{D2527AF7-EC2D-44C1-AF42-FBF784485E0B}" sibTransId="{90D199B6-2816-42ED-B5F2-8ACB78B21D7D}"/>
    <dgm:cxn modelId="{3A34D701-3D68-4CB7-A2E9-9786C37CD905}" type="presOf" srcId="{1CDE079E-3804-4DBB-AC9A-7BF0CCF56EED}" destId="{27E1D030-EAC3-41C6-8CD2-C5DCFA212ED6}" srcOrd="0" destOrd="0" presId="urn:microsoft.com/office/officeart/2005/8/layout/radial6"/>
    <dgm:cxn modelId="{8A9F803B-6301-4485-8919-BB87F028F99E}" srcId="{1E9276E3-4E5B-4FBD-A55C-40AE6CA67045}" destId="{6095E278-30D2-4815-8F4D-F4F725B184E3}" srcOrd="6" destOrd="0" parTransId="{B6A56C0E-0999-417B-9C51-56BF22655D43}" sibTransId="{1CDE079E-3804-4DBB-AC9A-7BF0CCF56EED}"/>
    <dgm:cxn modelId="{7BA831FE-02A6-4FD5-8011-44B418F23667}" type="presOf" srcId="{9B8A2A66-19A3-4140-B45C-77FE19F0D1C7}" destId="{ECF91363-5BFE-439E-867F-DB7880B8B183}" srcOrd="0" destOrd="0" presId="urn:microsoft.com/office/officeart/2005/8/layout/radial6"/>
    <dgm:cxn modelId="{B639C63E-F06A-443D-BAC2-7B4685AF49B8}" type="presOf" srcId="{11D6A79A-7DDE-4516-B35E-5DBF7EEC0FCC}" destId="{4E2BD257-8634-40A5-9567-E0C4FA0F444C}" srcOrd="0" destOrd="0" presId="urn:microsoft.com/office/officeart/2005/8/layout/radial6"/>
    <dgm:cxn modelId="{AF8B8E4C-62CF-4E4C-838B-0136FCE7F52D}" srcId="{1E9276E3-4E5B-4FBD-A55C-40AE6CA67045}" destId="{1058615A-0B38-40CF-BBE0-C7CC94096924}" srcOrd="5" destOrd="0" parTransId="{8C63372F-2A23-47C2-A218-8B62B48B70CB}" sibTransId="{008FCE36-F0CC-402F-9AF9-4683308D65CC}"/>
    <dgm:cxn modelId="{6842D2D3-F355-47B7-B19C-8BE081D26905}" srcId="{11D6A79A-7DDE-4516-B35E-5DBF7EEC0FCC}" destId="{1E9276E3-4E5B-4FBD-A55C-40AE6CA67045}" srcOrd="0" destOrd="0" parTransId="{C987B9EE-A6F9-42C9-BA0A-DB80AC3CF79D}" sibTransId="{1E090DFF-CF9D-42E8-BF4B-6FD547EEE2A8}"/>
    <dgm:cxn modelId="{69E625D7-2E15-4E30-97C5-2FA0E8A740E4}" srcId="{1E9276E3-4E5B-4FBD-A55C-40AE6CA67045}" destId="{9B8A2A66-19A3-4140-B45C-77FE19F0D1C7}" srcOrd="0" destOrd="0" parTransId="{16303338-8205-42E5-9C53-C42AB5D31251}" sibTransId="{1DD0C30F-56F9-4A05-8425-64B43926C5AA}"/>
    <dgm:cxn modelId="{1712C1F9-55B1-4462-A0D1-8C5241D22B47}" type="presOf" srcId="{1E9276E3-4E5B-4FBD-A55C-40AE6CA67045}" destId="{E1CA3965-FFC5-4F51-8064-73F2EAFBE402}" srcOrd="0" destOrd="0" presId="urn:microsoft.com/office/officeart/2005/8/layout/radial6"/>
    <dgm:cxn modelId="{8B8BA5E3-6A3E-494E-9392-A75D4787E664}" type="presParOf" srcId="{4E2BD257-8634-40A5-9567-E0C4FA0F444C}" destId="{E1CA3965-FFC5-4F51-8064-73F2EAFBE402}" srcOrd="0" destOrd="0" presId="urn:microsoft.com/office/officeart/2005/8/layout/radial6"/>
    <dgm:cxn modelId="{59DF0C28-CE6C-49B3-89E5-03AC342BF055}" type="presParOf" srcId="{4E2BD257-8634-40A5-9567-E0C4FA0F444C}" destId="{ECF91363-5BFE-439E-867F-DB7880B8B183}" srcOrd="1" destOrd="0" presId="urn:microsoft.com/office/officeart/2005/8/layout/radial6"/>
    <dgm:cxn modelId="{D15893A2-A446-42C3-AB3B-7987668E7AA3}" type="presParOf" srcId="{4E2BD257-8634-40A5-9567-E0C4FA0F444C}" destId="{ADDFA091-6A82-44C7-AFE2-6EFE49D306CD}" srcOrd="2" destOrd="0" presId="urn:microsoft.com/office/officeart/2005/8/layout/radial6"/>
    <dgm:cxn modelId="{B66E1A5F-7C27-403A-9F27-249AA9DFC034}" type="presParOf" srcId="{4E2BD257-8634-40A5-9567-E0C4FA0F444C}" destId="{34296E71-BE3B-49AD-9BCB-4CA00827EF42}" srcOrd="3" destOrd="0" presId="urn:microsoft.com/office/officeart/2005/8/layout/radial6"/>
    <dgm:cxn modelId="{3708ECC7-21FD-4643-8A9B-A46E3626C404}" type="presParOf" srcId="{4E2BD257-8634-40A5-9567-E0C4FA0F444C}" destId="{89429275-D9A5-4E81-9F31-6DB11E8F29E4}" srcOrd="4" destOrd="0" presId="urn:microsoft.com/office/officeart/2005/8/layout/radial6"/>
    <dgm:cxn modelId="{C27C1330-2455-4612-A542-7142D0E48665}" type="presParOf" srcId="{4E2BD257-8634-40A5-9567-E0C4FA0F444C}" destId="{8E60B1C5-4FD9-43FC-9AD3-BBF97655E215}" srcOrd="5" destOrd="0" presId="urn:microsoft.com/office/officeart/2005/8/layout/radial6"/>
    <dgm:cxn modelId="{D9C948B3-43B4-4933-92C5-46D9BDDA5185}" type="presParOf" srcId="{4E2BD257-8634-40A5-9567-E0C4FA0F444C}" destId="{807488CA-6BC9-40CE-B018-EFAD5CC98F8E}" srcOrd="6" destOrd="0" presId="urn:microsoft.com/office/officeart/2005/8/layout/radial6"/>
    <dgm:cxn modelId="{F94C9A1C-C46E-4F0C-99BC-986BD84EA6DF}" type="presParOf" srcId="{4E2BD257-8634-40A5-9567-E0C4FA0F444C}" destId="{684EF061-ADD4-4110-80C4-D2FED49240C6}" srcOrd="7" destOrd="0" presId="urn:microsoft.com/office/officeart/2005/8/layout/radial6"/>
    <dgm:cxn modelId="{303C2D14-5B41-49C2-9704-DA44B07EAFEA}" type="presParOf" srcId="{4E2BD257-8634-40A5-9567-E0C4FA0F444C}" destId="{F1D69F35-B451-4D07-945B-0527AA1369BB}" srcOrd="8" destOrd="0" presId="urn:microsoft.com/office/officeart/2005/8/layout/radial6"/>
    <dgm:cxn modelId="{3FCE360B-770B-41B8-BE17-983ABB3B03A3}" type="presParOf" srcId="{4E2BD257-8634-40A5-9567-E0C4FA0F444C}" destId="{E692FA57-0F49-4B89-ADC8-3E4CA89E4D22}" srcOrd="9" destOrd="0" presId="urn:microsoft.com/office/officeart/2005/8/layout/radial6"/>
    <dgm:cxn modelId="{E319B823-C64D-4D50-9492-DC4FCE2BCD34}" type="presParOf" srcId="{4E2BD257-8634-40A5-9567-E0C4FA0F444C}" destId="{5565C789-E529-414D-A967-94258B38EFE2}" srcOrd="10" destOrd="0" presId="urn:microsoft.com/office/officeart/2005/8/layout/radial6"/>
    <dgm:cxn modelId="{163A42A3-E84E-412B-B45F-C17141839F5E}" type="presParOf" srcId="{4E2BD257-8634-40A5-9567-E0C4FA0F444C}" destId="{2E928A79-54E7-49C2-8DA8-4E419324A2B5}" srcOrd="11" destOrd="0" presId="urn:microsoft.com/office/officeart/2005/8/layout/radial6"/>
    <dgm:cxn modelId="{1039DEF7-F6F0-49FD-A0AB-7F6BA505FF4E}" type="presParOf" srcId="{4E2BD257-8634-40A5-9567-E0C4FA0F444C}" destId="{72B9124F-07F7-49D7-A9CB-F0DE7CB2B40E}" srcOrd="12" destOrd="0" presId="urn:microsoft.com/office/officeart/2005/8/layout/radial6"/>
    <dgm:cxn modelId="{530D016C-9980-4E84-95E2-E4E00BB695CD}" type="presParOf" srcId="{4E2BD257-8634-40A5-9567-E0C4FA0F444C}" destId="{40EC5CA9-F449-4512-8E6B-61DB941E2A66}" srcOrd="13" destOrd="0" presId="urn:microsoft.com/office/officeart/2005/8/layout/radial6"/>
    <dgm:cxn modelId="{173A353A-C584-4881-8D91-F1240732BBAD}" type="presParOf" srcId="{4E2BD257-8634-40A5-9567-E0C4FA0F444C}" destId="{16E61877-4822-45FB-BC0F-8E34844DE7C6}" srcOrd="14" destOrd="0" presId="urn:microsoft.com/office/officeart/2005/8/layout/radial6"/>
    <dgm:cxn modelId="{D6E29AD5-AF15-4502-98D4-A11D4ED80362}" type="presParOf" srcId="{4E2BD257-8634-40A5-9567-E0C4FA0F444C}" destId="{D5720724-E1E5-4CB8-A533-4B46D631D130}" srcOrd="15" destOrd="0" presId="urn:microsoft.com/office/officeart/2005/8/layout/radial6"/>
    <dgm:cxn modelId="{8EAFA968-948A-434F-BE7E-D5A9BA3F5B7B}" type="presParOf" srcId="{4E2BD257-8634-40A5-9567-E0C4FA0F444C}" destId="{911CE298-8389-4949-9AFC-62CBF8DF60FA}" srcOrd="16" destOrd="0" presId="urn:microsoft.com/office/officeart/2005/8/layout/radial6"/>
    <dgm:cxn modelId="{E1342DEB-C412-49A3-9B5E-4822A1D0E19D}" type="presParOf" srcId="{4E2BD257-8634-40A5-9567-E0C4FA0F444C}" destId="{A5EE57AD-43FA-45AA-B5AB-4033B256CAA8}" srcOrd="17" destOrd="0" presId="urn:microsoft.com/office/officeart/2005/8/layout/radial6"/>
    <dgm:cxn modelId="{B23E78ED-80AB-48D1-B756-AFEB5AB6A4B4}" type="presParOf" srcId="{4E2BD257-8634-40A5-9567-E0C4FA0F444C}" destId="{FA255C6F-7703-407E-AC2D-EB61EDE44B23}" srcOrd="18" destOrd="0" presId="urn:microsoft.com/office/officeart/2005/8/layout/radial6"/>
    <dgm:cxn modelId="{08FB792F-D5C5-4FE2-8701-7BAE65C24A82}" type="presParOf" srcId="{4E2BD257-8634-40A5-9567-E0C4FA0F444C}" destId="{6F8A2C3E-B7B6-4709-98CD-66BB86A74BBD}" srcOrd="19" destOrd="0" presId="urn:microsoft.com/office/officeart/2005/8/layout/radial6"/>
    <dgm:cxn modelId="{B50781E1-668F-4AA3-9153-8A6D1EC6C69F}" type="presParOf" srcId="{4E2BD257-8634-40A5-9567-E0C4FA0F444C}" destId="{88C2CC6A-8569-4EB7-B1B1-8DDCBA8415F3}" srcOrd="20" destOrd="0" presId="urn:microsoft.com/office/officeart/2005/8/layout/radial6"/>
    <dgm:cxn modelId="{803AF9E3-8524-42D6-88EA-8491DD628D09}" type="presParOf" srcId="{4E2BD257-8634-40A5-9567-E0C4FA0F444C}" destId="{27E1D030-EAC3-41C6-8CD2-C5DCFA212ED6}" srcOrd="21" destOrd="0" presId="urn:microsoft.com/office/officeart/2005/8/layout/radial6"/>
    <dgm:cxn modelId="{0DE63640-2952-4D13-ABCC-6E288E702CD9}" type="presParOf" srcId="{4E2BD257-8634-40A5-9567-E0C4FA0F444C}" destId="{F31FF932-4067-4C2D-BD10-4E00014F0C69}" srcOrd="22" destOrd="0" presId="urn:microsoft.com/office/officeart/2005/8/layout/radial6"/>
    <dgm:cxn modelId="{3328967F-7559-4F15-A79A-1CBDD4520FD9}" type="presParOf" srcId="{4E2BD257-8634-40A5-9567-E0C4FA0F444C}" destId="{327BF863-8535-4F56-8ED7-0D7C0CCF87E3}" srcOrd="23" destOrd="0" presId="urn:microsoft.com/office/officeart/2005/8/layout/radial6"/>
    <dgm:cxn modelId="{F3C24743-C0EC-453F-993F-F12D0E219715}" type="presParOf" srcId="{4E2BD257-8634-40A5-9567-E0C4FA0F444C}" destId="{3BECD195-7100-42A3-ACD5-C20D1400F8B4}" srcOrd="24" destOrd="0" presId="urn:microsoft.com/office/officeart/2005/8/layout/radial6"/>
    <dgm:cxn modelId="{1E6DCDAC-FE1E-4E3F-80B4-843F266F3A30}" type="presParOf" srcId="{4E2BD257-8634-40A5-9567-E0C4FA0F444C}" destId="{AF622345-4C66-4BB7-8B2C-108A4C1D1FAC}" srcOrd="25" destOrd="0" presId="urn:microsoft.com/office/officeart/2005/8/layout/radial6"/>
    <dgm:cxn modelId="{F87DFD92-8D29-46BB-8CAA-8A38F5EE89E0}" type="presParOf" srcId="{4E2BD257-8634-40A5-9567-E0C4FA0F444C}" destId="{D6CA8DA7-4C9E-4A13-B0AB-259ACD0CF31A}" srcOrd="26" destOrd="0" presId="urn:microsoft.com/office/officeart/2005/8/layout/radial6"/>
    <dgm:cxn modelId="{D450FE8D-D328-423B-B108-D7A36482C8BB}" type="presParOf" srcId="{4E2BD257-8634-40A5-9567-E0C4FA0F444C}" destId="{E30E9786-50E3-48A9-8DCB-B73E42F5DDBA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E9786-50E3-48A9-8DCB-B73E42F5DDBA}">
      <dsp:nvSpPr>
        <dsp:cNvPr id="0" name=""/>
        <dsp:cNvSpPr/>
      </dsp:nvSpPr>
      <dsp:spPr>
        <a:xfrm>
          <a:off x="1600717" y="500130"/>
          <a:ext cx="5022408" cy="5022408"/>
        </a:xfrm>
        <a:prstGeom prst="blockArc">
          <a:avLst>
            <a:gd name="adj1" fmla="val 13800000"/>
            <a:gd name="adj2" fmla="val 16200000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CD195-7100-42A3-ACD5-C20D1400F8B4}">
      <dsp:nvSpPr>
        <dsp:cNvPr id="0" name=""/>
        <dsp:cNvSpPr/>
      </dsp:nvSpPr>
      <dsp:spPr>
        <a:xfrm>
          <a:off x="1577290" y="519543"/>
          <a:ext cx="5022408" cy="5022408"/>
        </a:xfrm>
        <a:prstGeom prst="blockArc">
          <a:avLst>
            <a:gd name="adj1" fmla="val 11400099"/>
            <a:gd name="adj2" fmla="val 13842298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1D030-EAC3-41C6-8CD2-C5DCFA212ED6}">
      <dsp:nvSpPr>
        <dsp:cNvPr id="0" name=""/>
        <dsp:cNvSpPr/>
      </dsp:nvSpPr>
      <dsp:spPr>
        <a:xfrm>
          <a:off x="1589838" y="441032"/>
          <a:ext cx="5022408" cy="5022408"/>
        </a:xfrm>
        <a:prstGeom prst="blockArc">
          <a:avLst>
            <a:gd name="adj1" fmla="val 8987429"/>
            <a:gd name="adj2" fmla="val 11289559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55C6F-7703-407E-AC2D-EB61EDE44B23}">
      <dsp:nvSpPr>
        <dsp:cNvPr id="0" name=""/>
        <dsp:cNvSpPr/>
      </dsp:nvSpPr>
      <dsp:spPr>
        <a:xfrm>
          <a:off x="1628832" y="510557"/>
          <a:ext cx="5022408" cy="5022408"/>
        </a:xfrm>
        <a:prstGeom prst="blockArc">
          <a:avLst>
            <a:gd name="adj1" fmla="val 6641688"/>
            <a:gd name="adj2" fmla="val 9098255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20724-E1E5-4CB8-A533-4B46D631D130}">
      <dsp:nvSpPr>
        <dsp:cNvPr id="0" name=""/>
        <dsp:cNvSpPr/>
      </dsp:nvSpPr>
      <dsp:spPr>
        <a:xfrm>
          <a:off x="1589667" y="496138"/>
          <a:ext cx="5022408" cy="5022408"/>
        </a:xfrm>
        <a:prstGeom prst="blockArc">
          <a:avLst>
            <a:gd name="adj1" fmla="val 4216334"/>
            <a:gd name="adj2" fmla="val 6583666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9124F-07F7-49D7-A9CB-F0DE7CB2B40E}">
      <dsp:nvSpPr>
        <dsp:cNvPr id="0" name=""/>
        <dsp:cNvSpPr/>
      </dsp:nvSpPr>
      <dsp:spPr>
        <a:xfrm>
          <a:off x="1606498" y="490171"/>
          <a:ext cx="5022408" cy="5022408"/>
        </a:xfrm>
        <a:prstGeom prst="blockArc">
          <a:avLst>
            <a:gd name="adj1" fmla="val 1816009"/>
            <a:gd name="adj2" fmla="val 4241160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2FA57-0F49-4B89-ADC8-3E4CA89E4D22}">
      <dsp:nvSpPr>
        <dsp:cNvPr id="0" name=""/>
        <dsp:cNvSpPr/>
      </dsp:nvSpPr>
      <dsp:spPr>
        <a:xfrm>
          <a:off x="1600717" y="500130"/>
          <a:ext cx="5022408" cy="5022408"/>
        </a:xfrm>
        <a:prstGeom prst="blockArc">
          <a:avLst>
            <a:gd name="adj1" fmla="val 21000000"/>
            <a:gd name="adj2" fmla="val 1800000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488CA-6BC9-40CE-B018-EFAD5CC98F8E}">
      <dsp:nvSpPr>
        <dsp:cNvPr id="0" name=""/>
        <dsp:cNvSpPr/>
      </dsp:nvSpPr>
      <dsp:spPr>
        <a:xfrm>
          <a:off x="1600717" y="500130"/>
          <a:ext cx="5022408" cy="5022408"/>
        </a:xfrm>
        <a:prstGeom prst="blockArc">
          <a:avLst>
            <a:gd name="adj1" fmla="val 18600000"/>
            <a:gd name="adj2" fmla="val 21000000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96E71-BE3B-49AD-9BCB-4CA00827EF42}">
      <dsp:nvSpPr>
        <dsp:cNvPr id="0" name=""/>
        <dsp:cNvSpPr/>
      </dsp:nvSpPr>
      <dsp:spPr>
        <a:xfrm>
          <a:off x="1600717" y="500130"/>
          <a:ext cx="5022408" cy="5022408"/>
        </a:xfrm>
        <a:prstGeom prst="blockArc">
          <a:avLst>
            <a:gd name="adj1" fmla="val 16200000"/>
            <a:gd name="adj2" fmla="val 18600000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A3965-FFC5-4F51-8064-73F2EAFBE402}">
      <dsp:nvSpPr>
        <dsp:cNvPr id="0" name=""/>
        <dsp:cNvSpPr/>
      </dsp:nvSpPr>
      <dsp:spPr>
        <a:xfrm>
          <a:off x="2756444" y="1783460"/>
          <a:ext cx="2710954" cy="2455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Integrated </a:t>
          </a:r>
          <a:r>
            <a:rPr lang="en-US" sz="2800" b="1" kern="1200" dirty="0" smtClean="0"/>
            <a:t>Risk Discussion</a:t>
          </a:r>
          <a:endParaRPr lang="en-US" sz="2800" b="1" kern="1200" dirty="0"/>
        </a:p>
      </dsp:txBody>
      <dsp:txXfrm>
        <a:off x="3153454" y="2143096"/>
        <a:ext cx="1916934" cy="1736476"/>
      </dsp:txXfrm>
    </dsp:sp>
    <dsp:sp modelId="{ECF91363-5BFE-439E-867F-DB7880B8B183}">
      <dsp:nvSpPr>
        <dsp:cNvPr id="0" name=""/>
        <dsp:cNvSpPr/>
      </dsp:nvSpPr>
      <dsp:spPr>
        <a:xfrm>
          <a:off x="3471423" y="-96992"/>
          <a:ext cx="1280995" cy="1271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IER 14-20 Rec 1 (Projects)</a:t>
          </a:r>
        </a:p>
      </dsp:txBody>
      <dsp:txXfrm>
        <a:off x="3659020" y="89156"/>
        <a:ext cx="905801" cy="898804"/>
      </dsp:txXfrm>
    </dsp:sp>
    <dsp:sp modelId="{89429275-D9A5-4E81-9F31-6DB11E8F29E4}">
      <dsp:nvSpPr>
        <dsp:cNvPr id="0" name=""/>
        <dsp:cNvSpPr/>
      </dsp:nvSpPr>
      <dsp:spPr>
        <a:xfrm>
          <a:off x="5026720" y="469076"/>
          <a:ext cx="1349342" cy="1296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IER 14-20 Rec 2 (Healthy Tech Conscience)</a:t>
          </a:r>
        </a:p>
      </dsp:txBody>
      <dsp:txXfrm>
        <a:off x="5224327" y="658871"/>
        <a:ext cx="954128" cy="916413"/>
      </dsp:txXfrm>
    </dsp:sp>
    <dsp:sp modelId="{684EF061-ADD4-4110-80C4-D2FED49240C6}">
      <dsp:nvSpPr>
        <dsp:cNvPr id="0" name=""/>
        <dsp:cNvSpPr/>
      </dsp:nvSpPr>
      <dsp:spPr>
        <a:xfrm>
          <a:off x="5845406" y="1925619"/>
          <a:ext cx="1403450" cy="1312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IER 14-20 Rec 3 (Vendors)</a:t>
          </a:r>
        </a:p>
      </dsp:txBody>
      <dsp:txXfrm>
        <a:off x="6050936" y="2117851"/>
        <a:ext cx="992390" cy="928180"/>
      </dsp:txXfrm>
    </dsp:sp>
    <dsp:sp modelId="{5565C789-E529-414D-A967-94258B38EFE2}">
      <dsp:nvSpPr>
        <dsp:cNvPr id="0" name=""/>
        <dsp:cNvSpPr/>
      </dsp:nvSpPr>
      <dsp:spPr>
        <a:xfrm>
          <a:off x="5572616" y="3581399"/>
          <a:ext cx="1361586" cy="1332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IER 13-10</a:t>
          </a:r>
        </a:p>
      </dsp:txBody>
      <dsp:txXfrm>
        <a:off x="5772016" y="3776561"/>
        <a:ext cx="962786" cy="942324"/>
      </dsp:txXfrm>
    </dsp:sp>
    <dsp:sp modelId="{40EC5CA9-F449-4512-8E6B-61DB941E2A66}">
      <dsp:nvSpPr>
        <dsp:cNvPr id="0" name=""/>
        <dsp:cNvSpPr/>
      </dsp:nvSpPr>
      <dsp:spPr>
        <a:xfrm>
          <a:off x="4283983" y="4705577"/>
          <a:ext cx="1303155" cy="1258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SOER 10-2 Rec 1B</a:t>
          </a:r>
        </a:p>
      </dsp:txBody>
      <dsp:txXfrm>
        <a:off x="4474826" y="4889926"/>
        <a:ext cx="921469" cy="890116"/>
      </dsp:txXfrm>
    </dsp:sp>
    <dsp:sp modelId="{911CE298-8389-4949-9AFC-62CBF8DF60FA}">
      <dsp:nvSpPr>
        <dsp:cNvPr id="0" name=""/>
        <dsp:cNvSpPr/>
      </dsp:nvSpPr>
      <dsp:spPr>
        <a:xfrm>
          <a:off x="2589130" y="4729845"/>
          <a:ext cx="1354103" cy="1210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Margin Management Program</a:t>
          </a:r>
        </a:p>
      </dsp:txBody>
      <dsp:txXfrm>
        <a:off x="2787434" y="4907086"/>
        <a:ext cx="957495" cy="855796"/>
      </dsp:txXfrm>
    </dsp:sp>
    <dsp:sp modelId="{6F8A2C3E-B7B6-4709-98CD-66BB86A74BBD}">
      <dsp:nvSpPr>
        <dsp:cNvPr id="0" name=""/>
        <dsp:cNvSpPr/>
      </dsp:nvSpPr>
      <dsp:spPr>
        <a:xfrm>
          <a:off x="1291079" y="3516091"/>
          <a:ext cx="1346023" cy="1360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System Health Reporting</a:t>
          </a:r>
        </a:p>
      </dsp:txBody>
      <dsp:txXfrm>
        <a:off x="1488200" y="3715362"/>
        <a:ext cx="951781" cy="962168"/>
      </dsp:txXfrm>
    </dsp:sp>
    <dsp:sp modelId="{F31FF932-4067-4C2D-BD10-4E00014F0C69}">
      <dsp:nvSpPr>
        <dsp:cNvPr id="0" name=""/>
        <dsp:cNvSpPr/>
      </dsp:nvSpPr>
      <dsp:spPr>
        <a:xfrm>
          <a:off x="1033529" y="2019302"/>
          <a:ext cx="1239536" cy="1163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Plant Health Committee</a:t>
          </a:r>
        </a:p>
      </dsp:txBody>
      <dsp:txXfrm>
        <a:off x="1215055" y="2189760"/>
        <a:ext cx="876484" cy="823047"/>
      </dsp:txXfrm>
    </dsp:sp>
    <dsp:sp modelId="{AF622345-4C66-4BB7-8B2C-108A4C1D1FAC}">
      <dsp:nvSpPr>
        <dsp:cNvPr id="0" name=""/>
        <dsp:cNvSpPr/>
      </dsp:nvSpPr>
      <dsp:spPr>
        <a:xfrm>
          <a:off x="1890343" y="495921"/>
          <a:ext cx="1264215" cy="124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Corrective Action Process</a:t>
          </a:r>
        </a:p>
      </dsp:txBody>
      <dsp:txXfrm>
        <a:off x="2075483" y="677853"/>
        <a:ext cx="893935" cy="878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INPO Webcast, 4-15-14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61FCC-5CB5-4A69-AE38-3909FE3B0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792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131" cy="46545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77" y="0"/>
            <a:ext cx="3043131" cy="46545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>
              <a:defRPr sz="1200"/>
            </a:lvl1pPr>
          </a:lstStyle>
          <a:p>
            <a:r>
              <a:rPr lang="en-US" dirty="0" smtClean="0"/>
              <a:t>INPO Webcast, 4-15-14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97" tIns="45898" rIns="91797" bIns="4589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0" y="4421823"/>
            <a:ext cx="5617843" cy="4189095"/>
          </a:xfrm>
          <a:prstGeom prst="rect">
            <a:avLst/>
          </a:prstGeom>
        </p:spPr>
        <p:txBody>
          <a:bodyPr vert="horz" lIns="91797" tIns="45898" rIns="91797" bIns="458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51"/>
            <a:ext cx="3043131" cy="465455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77" y="8842051"/>
            <a:ext cx="3043131" cy="465455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>
              <a:defRPr sz="1200"/>
            </a:lvl1pPr>
          </a:lstStyle>
          <a:p>
            <a:fld id="{B777419D-5001-4844-96DB-9B395A044D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972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INPO Webcast, 4-15-14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DE107-58E1-475E-90AD-48A7062712B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6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INPO Webcast, 4-15-14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5543">
              <a:spcBef>
                <a:spcPct val="0"/>
              </a:spcBef>
              <a:defRPr/>
            </a:pPr>
            <a:endParaRPr lang="en-US" b="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C03459-5CF8-4638-B90C-3C3213B515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419D-5001-4844-96DB-9B395A044D2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INPO Webcast, 4-15-14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DE107-58E1-475E-90AD-48A7062712B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DE107-58E1-475E-90AD-48A7062712B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DE107-58E1-475E-90AD-48A7062712B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5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DE107-58E1-475E-90AD-48A7062712B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98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DE107-58E1-475E-90AD-48A7062712B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5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560" y="3200400"/>
            <a:ext cx="5867400" cy="1679510"/>
          </a:xfrm>
        </p:spPr>
        <p:txBody>
          <a:bodyPr/>
          <a:lstStyle>
            <a:lvl1pPr algn="l">
              <a:lnSpc>
                <a:spcPts val="5000"/>
              </a:lnSpc>
              <a:defRPr sz="4400" b="1" i="0" spc="0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4560" y="5102290"/>
            <a:ext cx="58674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80ADA4-6304-4C4C-AC98-6F195A0D4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INPO Logo New.png"/>
          <p:cNvPicPr>
            <a:picLocks noChangeAspect="1"/>
          </p:cNvPicPr>
          <p:nvPr userDrawn="1"/>
        </p:nvPicPr>
        <p:blipFill>
          <a:blip r:embed="rId2" cstate="print"/>
          <a:srcRect l="27444" t="21179" r="28629" b="19377"/>
          <a:stretch>
            <a:fillRect/>
          </a:stretch>
        </p:blipFill>
        <p:spPr>
          <a:xfrm>
            <a:off x="685800" y="532149"/>
            <a:ext cx="1907498" cy="193596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2577058" y="1244821"/>
            <a:ext cx="6252147" cy="6858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ts val="1200"/>
              </a:spcAft>
              <a:buClr>
                <a:srgbClr val="FFCC66"/>
              </a:buClr>
              <a:buSzPct val="110000"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Arial" pitchFamily="34" charset="0"/>
              </a:rPr>
              <a:t>Institute of Nuclear Power Operations</a:t>
            </a:r>
            <a:endParaRPr kumimoji="0" lang="en-US" sz="20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PO Logo New.png"/>
          <p:cNvPicPr>
            <a:picLocks noChangeAspect="1"/>
          </p:cNvPicPr>
          <p:nvPr/>
        </p:nvPicPr>
        <p:blipFill>
          <a:blip r:embed="rId2" cstate="print"/>
          <a:srcRect l="27444" t="21179" r="28629" b="19377"/>
          <a:stretch>
            <a:fillRect/>
          </a:stretch>
        </p:blipFill>
        <p:spPr bwMode="auto">
          <a:xfrm>
            <a:off x="396875" y="5754688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044353"/>
          </a:xfrm>
        </p:spPr>
        <p:txBody>
          <a:bodyPr/>
          <a:lstStyle>
            <a:lvl1pPr>
              <a:defRPr sz="3600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1521502"/>
            <a:ext cx="3971144" cy="4618040"/>
          </a:xfrm>
        </p:spPr>
        <p:txBody>
          <a:bodyPr/>
          <a:lstStyle>
            <a:lvl1pPr>
              <a:defRPr sz="2800">
                <a:latin typeface="Verdana" pitchFamily="34" charset="0"/>
                <a:cs typeface="Arial" pitchFamily="34" charset="0"/>
              </a:defRPr>
            </a:lvl1pPr>
            <a:lvl2pPr>
              <a:defRPr sz="2400">
                <a:latin typeface="Verdana" pitchFamily="34" charset="0"/>
                <a:cs typeface="Arial" pitchFamily="34" charset="0"/>
              </a:defRPr>
            </a:lvl2pPr>
            <a:lvl3pPr>
              <a:defRPr sz="2000">
                <a:latin typeface="Verdana" pitchFamily="34" charset="0"/>
                <a:cs typeface="Arial" pitchFamily="34" charset="0"/>
              </a:defRPr>
            </a:lvl3pPr>
            <a:lvl4pPr>
              <a:defRPr sz="1800">
                <a:latin typeface="Verdana" pitchFamily="34" charset="0"/>
                <a:cs typeface="Arial" pitchFamily="34" charset="0"/>
              </a:defRPr>
            </a:lvl4pPr>
            <a:lvl5pPr>
              <a:defRPr sz="1800">
                <a:latin typeface="Verdan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39457" y="1524001"/>
            <a:ext cx="3919928" cy="4618040"/>
          </a:xfrm>
        </p:spPr>
        <p:txBody>
          <a:bodyPr/>
          <a:lstStyle>
            <a:lvl1pPr>
              <a:defRPr sz="2800">
                <a:latin typeface="Verdana" pitchFamily="34" charset="0"/>
                <a:cs typeface="Arial" pitchFamily="34" charset="0"/>
              </a:defRPr>
            </a:lvl1pPr>
            <a:lvl2pPr>
              <a:defRPr sz="2400">
                <a:latin typeface="Verdana" pitchFamily="34" charset="0"/>
                <a:cs typeface="Arial" pitchFamily="34" charset="0"/>
              </a:defRPr>
            </a:lvl2pPr>
            <a:lvl3pPr>
              <a:defRPr sz="2000">
                <a:latin typeface="Verdana" pitchFamily="34" charset="0"/>
                <a:cs typeface="Arial" pitchFamily="34" charset="0"/>
              </a:defRPr>
            </a:lvl3pPr>
            <a:lvl4pPr>
              <a:defRPr sz="1800">
                <a:latin typeface="Verdana" pitchFamily="34" charset="0"/>
                <a:cs typeface="Arial" pitchFamily="34" charset="0"/>
              </a:defRPr>
            </a:lvl4pPr>
            <a:lvl5pPr>
              <a:defRPr sz="1800">
                <a:latin typeface="Verdan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C5EC-7116-403D-A991-C16B3882DCF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4926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PO Logo New.png"/>
          <p:cNvPicPr>
            <a:picLocks noChangeAspect="1"/>
          </p:cNvPicPr>
          <p:nvPr/>
        </p:nvPicPr>
        <p:blipFill>
          <a:blip r:embed="rId2" cstate="print"/>
          <a:srcRect l="27444" t="21179" r="28629" b="19377"/>
          <a:stretch>
            <a:fillRect/>
          </a:stretch>
        </p:blipFill>
        <p:spPr bwMode="auto">
          <a:xfrm>
            <a:off x="396875" y="5754688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044353"/>
          </a:xfrm>
        </p:spPr>
        <p:txBody>
          <a:bodyPr/>
          <a:lstStyle>
            <a:lvl1pPr>
              <a:defRPr sz="3600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5D4EE-BD56-4E3B-AD86-83EA4C0B54C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441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NPO Logo New.png"/>
          <p:cNvPicPr>
            <a:picLocks noChangeAspect="1"/>
          </p:cNvPicPr>
          <p:nvPr/>
        </p:nvPicPr>
        <p:blipFill>
          <a:blip r:embed="rId2" cstate="print"/>
          <a:srcRect l="27444" t="21179" r="28629" b="19377"/>
          <a:stretch>
            <a:fillRect/>
          </a:stretch>
        </p:blipFill>
        <p:spPr bwMode="auto">
          <a:xfrm>
            <a:off x="396875" y="5754688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1FB69-CDA9-465C-B953-38F9DBA1D1E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690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PO Logo New.png"/>
          <p:cNvPicPr>
            <a:picLocks noChangeAspect="1"/>
          </p:cNvPicPr>
          <p:nvPr/>
        </p:nvPicPr>
        <p:blipFill>
          <a:blip r:embed="rId2" cstate="print"/>
          <a:srcRect l="27444" t="21179" r="28629" b="19377"/>
          <a:stretch>
            <a:fillRect/>
          </a:stretch>
        </p:blipFill>
        <p:spPr bwMode="auto">
          <a:xfrm>
            <a:off x="396875" y="5754688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674"/>
            <a:ext cx="3008313" cy="940425"/>
          </a:xfrm>
        </p:spPr>
        <p:txBody>
          <a:bodyPr/>
          <a:lstStyle>
            <a:lvl1pPr algn="l">
              <a:lnSpc>
                <a:spcPct val="85000"/>
              </a:lnSpc>
              <a:defRPr sz="2400" b="1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87180"/>
            <a:ext cx="5111750" cy="5638983"/>
          </a:xfrm>
        </p:spPr>
        <p:txBody>
          <a:bodyPr/>
          <a:lstStyle>
            <a:lvl1pPr>
              <a:lnSpc>
                <a:spcPct val="85000"/>
              </a:lnSpc>
              <a:spcAft>
                <a:spcPts val="1800"/>
              </a:spcAft>
              <a:defRPr sz="2800">
                <a:latin typeface="Verdana" pitchFamily="34" charset="0"/>
                <a:cs typeface="Arial" pitchFamily="34" charset="0"/>
              </a:defRPr>
            </a:lvl1pPr>
            <a:lvl2pPr>
              <a:lnSpc>
                <a:spcPct val="85000"/>
              </a:lnSpc>
              <a:spcAft>
                <a:spcPts val="1800"/>
              </a:spcAft>
              <a:defRPr sz="2400">
                <a:latin typeface="Verdana" pitchFamily="34" charset="0"/>
                <a:cs typeface="Arial" pitchFamily="34" charset="0"/>
              </a:defRPr>
            </a:lvl2pPr>
            <a:lvl3pPr>
              <a:lnSpc>
                <a:spcPct val="85000"/>
              </a:lnSpc>
              <a:spcAft>
                <a:spcPts val="1800"/>
              </a:spcAft>
              <a:defRPr sz="2000">
                <a:latin typeface="Verdana" pitchFamily="34" charset="0"/>
                <a:cs typeface="Arial" pitchFamily="34" charset="0"/>
              </a:defRPr>
            </a:lvl3pPr>
            <a:lvl4pPr>
              <a:lnSpc>
                <a:spcPct val="85000"/>
              </a:lnSpc>
              <a:spcAft>
                <a:spcPts val="1800"/>
              </a:spcAft>
              <a:defRPr sz="1800">
                <a:latin typeface="Verdana" pitchFamily="34" charset="0"/>
                <a:cs typeface="Arial" pitchFamily="34" charset="0"/>
              </a:defRPr>
            </a:lvl4pPr>
            <a:lvl5pPr>
              <a:lnSpc>
                <a:spcPct val="85000"/>
              </a:lnSpc>
              <a:spcAft>
                <a:spcPts val="1800"/>
              </a:spcAft>
              <a:defRPr sz="1800">
                <a:latin typeface="Verdana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70676"/>
            <a:ext cx="3008313" cy="4555487"/>
          </a:xfr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257D-56A6-4DCA-8D7F-20D2D5A3174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45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PO Logo New.png"/>
          <p:cNvPicPr>
            <a:picLocks noChangeAspect="1"/>
          </p:cNvPicPr>
          <p:nvPr/>
        </p:nvPicPr>
        <p:blipFill>
          <a:blip r:embed="rId2" cstate="print"/>
          <a:srcRect l="27444" t="21179" r="28629" b="19377"/>
          <a:stretch>
            <a:fillRect/>
          </a:stretch>
        </p:blipFill>
        <p:spPr bwMode="auto">
          <a:xfrm>
            <a:off x="396875" y="5754688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400" b="1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latin typeface="Verdana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A9FF-52E1-4D61-B984-7933F7A0D23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09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PO Logo New.png"/>
          <p:cNvPicPr>
            <a:picLocks noChangeAspect="1"/>
          </p:cNvPicPr>
          <p:nvPr/>
        </p:nvPicPr>
        <p:blipFill>
          <a:blip r:embed="rId2" cstate="print"/>
          <a:srcRect l="27444" t="21179" r="28629" b="19377"/>
          <a:stretch>
            <a:fillRect/>
          </a:stretch>
        </p:blipFill>
        <p:spPr bwMode="auto">
          <a:xfrm>
            <a:off x="685800" y="531813"/>
            <a:ext cx="19081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576513" y="1244600"/>
            <a:ext cx="6253162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3400"/>
              </a:lnSpc>
              <a:spcAft>
                <a:spcPts val="1200"/>
              </a:spcAft>
              <a:buClr>
                <a:srgbClr val="FFCC66"/>
              </a:buClr>
              <a:buSzPct val="110000"/>
              <a:buFont typeface="Arial" charset="0"/>
              <a:buNone/>
              <a:defRPr/>
            </a:pPr>
            <a:r>
              <a:rPr lang="en-US" sz="2000" spc="150" dirty="0" smtClean="0">
                <a:solidFill>
                  <a:prstClr val="white"/>
                </a:solidFill>
                <a:latin typeface="Verdana" pitchFamily="34" charset="0"/>
              </a:rPr>
              <a:t>Institute of Nuclear Power Operations</a:t>
            </a:r>
            <a:endParaRPr lang="en-US" sz="2000" spc="15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560" y="3200400"/>
            <a:ext cx="5867400" cy="1679510"/>
          </a:xfrm>
        </p:spPr>
        <p:txBody>
          <a:bodyPr/>
          <a:lstStyle>
            <a:lvl1pPr algn="l">
              <a:lnSpc>
                <a:spcPts val="5000"/>
              </a:lnSpc>
              <a:defRPr sz="4400" b="1" i="0" spc="0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4560" y="5102290"/>
            <a:ext cx="5867400" cy="685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ED1B1F-BFBE-4D59-AA72-D13022508A1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697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044353"/>
          </a:xfrm>
        </p:spPr>
        <p:txBody>
          <a:bodyPr/>
          <a:lstStyle>
            <a:lvl1pPr>
              <a:defRPr sz="3600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1502"/>
            <a:ext cx="8077200" cy="4618040"/>
          </a:xfrm>
        </p:spPr>
        <p:txBody>
          <a:bodyPr/>
          <a:lstStyle>
            <a:lvl1pPr>
              <a:defRPr sz="2800">
                <a:latin typeface="Verdana" pitchFamily="34" charset="0"/>
                <a:cs typeface="Arial" pitchFamily="34" charset="0"/>
              </a:defRPr>
            </a:lvl1pPr>
            <a:lvl2pPr>
              <a:defRPr sz="2400">
                <a:latin typeface="Verdana" pitchFamily="34" charset="0"/>
                <a:cs typeface="Arial" pitchFamily="34" charset="0"/>
              </a:defRPr>
            </a:lvl2pPr>
            <a:lvl3pPr>
              <a:defRPr sz="2000">
                <a:latin typeface="Verdana" pitchFamily="34" charset="0"/>
                <a:cs typeface="Arial" pitchFamily="34" charset="0"/>
              </a:defRPr>
            </a:lvl3pPr>
            <a:lvl4pPr>
              <a:defRPr sz="1800">
                <a:latin typeface="Verdana" pitchFamily="34" charset="0"/>
                <a:cs typeface="Arial" pitchFamily="34" charset="0"/>
              </a:defRPr>
            </a:lvl4pPr>
            <a:lvl5pPr>
              <a:defRPr sz="1800">
                <a:latin typeface="Verdan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DA57-0A17-48D7-A8D3-526660567BE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822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PO Logo New.png"/>
          <p:cNvPicPr>
            <a:picLocks noChangeAspect="1"/>
          </p:cNvPicPr>
          <p:nvPr/>
        </p:nvPicPr>
        <p:blipFill>
          <a:blip r:embed="rId2" cstate="print"/>
          <a:srcRect l="27444" t="21179" r="28629" b="19377"/>
          <a:stretch>
            <a:fillRect/>
          </a:stretch>
        </p:blipFill>
        <p:spPr bwMode="auto">
          <a:xfrm>
            <a:off x="396875" y="5754688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044353"/>
          </a:xfrm>
        </p:spPr>
        <p:txBody>
          <a:bodyPr/>
          <a:lstStyle>
            <a:lvl1pPr>
              <a:defRPr sz="3600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1521502"/>
            <a:ext cx="3971144" cy="4618040"/>
          </a:xfrm>
        </p:spPr>
        <p:txBody>
          <a:bodyPr/>
          <a:lstStyle>
            <a:lvl1pPr>
              <a:defRPr sz="2800">
                <a:latin typeface="Verdana" pitchFamily="34" charset="0"/>
                <a:cs typeface="Arial" pitchFamily="34" charset="0"/>
              </a:defRPr>
            </a:lvl1pPr>
            <a:lvl2pPr>
              <a:defRPr sz="2400">
                <a:latin typeface="Verdana" pitchFamily="34" charset="0"/>
                <a:cs typeface="Arial" pitchFamily="34" charset="0"/>
              </a:defRPr>
            </a:lvl2pPr>
            <a:lvl3pPr>
              <a:defRPr sz="2000">
                <a:latin typeface="Verdana" pitchFamily="34" charset="0"/>
                <a:cs typeface="Arial" pitchFamily="34" charset="0"/>
              </a:defRPr>
            </a:lvl3pPr>
            <a:lvl4pPr>
              <a:defRPr sz="1800">
                <a:latin typeface="Verdana" pitchFamily="34" charset="0"/>
                <a:cs typeface="Arial" pitchFamily="34" charset="0"/>
              </a:defRPr>
            </a:lvl4pPr>
            <a:lvl5pPr>
              <a:defRPr sz="1800">
                <a:latin typeface="Verdan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39457" y="1524001"/>
            <a:ext cx="3919928" cy="4618040"/>
          </a:xfrm>
        </p:spPr>
        <p:txBody>
          <a:bodyPr/>
          <a:lstStyle>
            <a:lvl1pPr>
              <a:defRPr sz="2800">
                <a:latin typeface="Verdana" pitchFamily="34" charset="0"/>
                <a:cs typeface="Arial" pitchFamily="34" charset="0"/>
              </a:defRPr>
            </a:lvl1pPr>
            <a:lvl2pPr>
              <a:defRPr sz="2400">
                <a:latin typeface="Verdana" pitchFamily="34" charset="0"/>
                <a:cs typeface="Arial" pitchFamily="34" charset="0"/>
              </a:defRPr>
            </a:lvl2pPr>
            <a:lvl3pPr>
              <a:defRPr sz="2000">
                <a:latin typeface="Verdana" pitchFamily="34" charset="0"/>
                <a:cs typeface="Arial" pitchFamily="34" charset="0"/>
              </a:defRPr>
            </a:lvl3pPr>
            <a:lvl4pPr>
              <a:defRPr sz="1800">
                <a:latin typeface="Verdana" pitchFamily="34" charset="0"/>
                <a:cs typeface="Arial" pitchFamily="34" charset="0"/>
              </a:defRPr>
            </a:lvl4pPr>
            <a:lvl5pPr>
              <a:defRPr sz="1800">
                <a:latin typeface="Verdan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C5EC-7116-403D-A991-C16B3882DCF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5477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PO Logo New.png"/>
          <p:cNvPicPr>
            <a:picLocks noChangeAspect="1"/>
          </p:cNvPicPr>
          <p:nvPr/>
        </p:nvPicPr>
        <p:blipFill>
          <a:blip r:embed="rId2" cstate="print"/>
          <a:srcRect l="27444" t="21179" r="28629" b="19377"/>
          <a:stretch>
            <a:fillRect/>
          </a:stretch>
        </p:blipFill>
        <p:spPr bwMode="auto">
          <a:xfrm>
            <a:off x="396875" y="5754688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044353"/>
          </a:xfrm>
        </p:spPr>
        <p:txBody>
          <a:bodyPr/>
          <a:lstStyle>
            <a:lvl1pPr>
              <a:defRPr sz="3600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5D4EE-BD56-4E3B-AD86-83EA4C0B54C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034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NPO Logo New.png"/>
          <p:cNvPicPr>
            <a:picLocks noChangeAspect="1"/>
          </p:cNvPicPr>
          <p:nvPr/>
        </p:nvPicPr>
        <p:blipFill>
          <a:blip r:embed="rId2" cstate="print"/>
          <a:srcRect l="27444" t="21179" r="28629" b="19377"/>
          <a:stretch>
            <a:fillRect/>
          </a:stretch>
        </p:blipFill>
        <p:spPr bwMode="auto">
          <a:xfrm>
            <a:off x="396875" y="5754688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1FB69-CDA9-465C-B953-38F9DBA1D1E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771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PO Logo New.png"/>
          <p:cNvPicPr>
            <a:picLocks noChangeAspect="1"/>
          </p:cNvPicPr>
          <p:nvPr userDrawn="1"/>
        </p:nvPicPr>
        <p:blipFill>
          <a:blip r:embed="rId2" cstate="print"/>
          <a:srcRect l="27444" t="21179" r="28629" b="19377"/>
          <a:stretch>
            <a:fillRect/>
          </a:stretch>
        </p:blipFill>
        <p:spPr>
          <a:xfrm>
            <a:off x="397242" y="5755330"/>
            <a:ext cx="562128" cy="570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044353"/>
          </a:xfrm>
        </p:spPr>
        <p:txBody>
          <a:bodyPr/>
          <a:lstStyle>
            <a:lvl1pPr>
              <a:defRPr sz="3600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1502"/>
            <a:ext cx="8077200" cy="4618040"/>
          </a:xfrm>
        </p:spPr>
        <p:txBody>
          <a:bodyPr>
            <a:normAutofit/>
          </a:bodyPr>
          <a:lstStyle>
            <a:lvl1pPr>
              <a:defRPr sz="2800">
                <a:latin typeface="Verdana" pitchFamily="34" charset="0"/>
                <a:cs typeface="Arial" pitchFamily="34" charset="0"/>
              </a:defRPr>
            </a:lvl1pPr>
            <a:lvl2pPr>
              <a:defRPr sz="2400">
                <a:latin typeface="Verdana" pitchFamily="34" charset="0"/>
                <a:cs typeface="Arial" pitchFamily="34" charset="0"/>
              </a:defRPr>
            </a:lvl2pPr>
            <a:lvl3pPr>
              <a:defRPr sz="2000">
                <a:latin typeface="Verdana" pitchFamily="34" charset="0"/>
                <a:cs typeface="Arial" pitchFamily="34" charset="0"/>
              </a:defRPr>
            </a:lvl3pPr>
            <a:lvl4pPr>
              <a:defRPr sz="1800">
                <a:latin typeface="Verdana" pitchFamily="34" charset="0"/>
                <a:cs typeface="Arial" pitchFamily="34" charset="0"/>
              </a:defRPr>
            </a:lvl4pPr>
            <a:lvl5pPr>
              <a:defRPr sz="1800">
                <a:latin typeface="Verdan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4B15-0E85-4BD9-99B9-FDD079CC6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PO Logo New.png"/>
          <p:cNvPicPr>
            <a:picLocks noChangeAspect="1"/>
          </p:cNvPicPr>
          <p:nvPr/>
        </p:nvPicPr>
        <p:blipFill>
          <a:blip r:embed="rId2" cstate="print"/>
          <a:srcRect l="27444" t="21179" r="28629" b="19377"/>
          <a:stretch>
            <a:fillRect/>
          </a:stretch>
        </p:blipFill>
        <p:spPr bwMode="auto">
          <a:xfrm>
            <a:off x="396875" y="5754688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674"/>
            <a:ext cx="3008313" cy="940425"/>
          </a:xfrm>
        </p:spPr>
        <p:txBody>
          <a:bodyPr/>
          <a:lstStyle>
            <a:lvl1pPr algn="l">
              <a:lnSpc>
                <a:spcPct val="85000"/>
              </a:lnSpc>
              <a:defRPr sz="2400" b="1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87180"/>
            <a:ext cx="5111750" cy="5638983"/>
          </a:xfrm>
        </p:spPr>
        <p:txBody>
          <a:bodyPr/>
          <a:lstStyle>
            <a:lvl1pPr>
              <a:lnSpc>
                <a:spcPct val="85000"/>
              </a:lnSpc>
              <a:spcAft>
                <a:spcPts val="1800"/>
              </a:spcAft>
              <a:defRPr sz="2800">
                <a:latin typeface="Verdana" pitchFamily="34" charset="0"/>
                <a:cs typeface="Arial" pitchFamily="34" charset="0"/>
              </a:defRPr>
            </a:lvl1pPr>
            <a:lvl2pPr>
              <a:lnSpc>
                <a:spcPct val="85000"/>
              </a:lnSpc>
              <a:spcAft>
                <a:spcPts val="1800"/>
              </a:spcAft>
              <a:defRPr sz="2400">
                <a:latin typeface="Verdana" pitchFamily="34" charset="0"/>
                <a:cs typeface="Arial" pitchFamily="34" charset="0"/>
              </a:defRPr>
            </a:lvl2pPr>
            <a:lvl3pPr>
              <a:lnSpc>
                <a:spcPct val="85000"/>
              </a:lnSpc>
              <a:spcAft>
                <a:spcPts val="1800"/>
              </a:spcAft>
              <a:defRPr sz="2000">
                <a:latin typeface="Verdana" pitchFamily="34" charset="0"/>
                <a:cs typeface="Arial" pitchFamily="34" charset="0"/>
              </a:defRPr>
            </a:lvl3pPr>
            <a:lvl4pPr>
              <a:lnSpc>
                <a:spcPct val="85000"/>
              </a:lnSpc>
              <a:spcAft>
                <a:spcPts val="1800"/>
              </a:spcAft>
              <a:defRPr sz="1800">
                <a:latin typeface="Verdana" pitchFamily="34" charset="0"/>
                <a:cs typeface="Arial" pitchFamily="34" charset="0"/>
              </a:defRPr>
            </a:lvl4pPr>
            <a:lvl5pPr>
              <a:lnSpc>
                <a:spcPct val="85000"/>
              </a:lnSpc>
              <a:spcAft>
                <a:spcPts val="1800"/>
              </a:spcAft>
              <a:defRPr sz="1800">
                <a:latin typeface="Verdana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70676"/>
            <a:ext cx="3008313" cy="4555487"/>
          </a:xfr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257D-56A6-4DCA-8D7F-20D2D5A3174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8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PO Logo New.png"/>
          <p:cNvPicPr>
            <a:picLocks noChangeAspect="1"/>
          </p:cNvPicPr>
          <p:nvPr/>
        </p:nvPicPr>
        <p:blipFill>
          <a:blip r:embed="rId2" cstate="print"/>
          <a:srcRect l="27444" t="21179" r="28629" b="19377"/>
          <a:stretch>
            <a:fillRect/>
          </a:stretch>
        </p:blipFill>
        <p:spPr bwMode="auto">
          <a:xfrm>
            <a:off x="396875" y="5754688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400" b="1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latin typeface="Verdana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A9FF-52E1-4D61-B984-7933F7A0D23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934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PO Logo New.png"/>
          <p:cNvPicPr>
            <a:picLocks noChangeAspect="1"/>
          </p:cNvPicPr>
          <p:nvPr userDrawn="1"/>
        </p:nvPicPr>
        <p:blipFill>
          <a:blip r:embed="rId2" cstate="print"/>
          <a:srcRect l="27444" t="21179" r="28629" b="19377"/>
          <a:stretch>
            <a:fillRect/>
          </a:stretch>
        </p:blipFill>
        <p:spPr>
          <a:xfrm>
            <a:off x="397242" y="5755330"/>
            <a:ext cx="562128" cy="57051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5D35-B11F-4D50-AD8C-1030D78F5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044353"/>
          </a:xfrm>
        </p:spPr>
        <p:txBody>
          <a:bodyPr/>
          <a:lstStyle>
            <a:lvl1pPr>
              <a:defRPr sz="3600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1521502"/>
            <a:ext cx="3971144" cy="4618040"/>
          </a:xfrm>
        </p:spPr>
        <p:txBody>
          <a:bodyPr>
            <a:normAutofit/>
          </a:bodyPr>
          <a:lstStyle>
            <a:lvl1pPr>
              <a:defRPr sz="2800">
                <a:latin typeface="Verdana" pitchFamily="34" charset="0"/>
                <a:cs typeface="Arial" pitchFamily="34" charset="0"/>
              </a:defRPr>
            </a:lvl1pPr>
            <a:lvl2pPr>
              <a:defRPr sz="2400">
                <a:latin typeface="Verdana" pitchFamily="34" charset="0"/>
                <a:cs typeface="Arial" pitchFamily="34" charset="0"/>
              </a:defRPr>
            </a:lvl2pPr>
            <a:lvl3pPr>
              <a:defRPr sz="2000">
                <a:latin typeface="Verdana" pitchFamily="34" charset="0"/>
                <a:cs typeface="Arial" pitchFamily="34" charset="0"/>
              </a:defRPr>
            </a:lvl3pPr>
            <a:lvl4pPr>
              <a:defRPr sz="1800">
                <a:latin typeface="Verdana" pitchFamily="34" charset="0"/>
                <a:cs typeface="Arial" pitchFamily="34" charset="0"/>
              </a:defRPr>
            </a:lvl4pPr>
            <a:lvl5pPr>
              <a:defRPr sz="1800">
                <a:latin typeface="Verdan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39457" y="1524001"/>
            <a:ext cx="3919928" cy="4618040"/>
          </a:xfrm>
        </p:spPr>
        <p:txBody>
          <a:bodyPr>
            <a:normAutofit/>
          </a:bodyPr>
          <a:lstStyle>
            <a:lvl1pPr>
              <a:defRPr sz="2800">
                <a:latin typeface="Verdana" pitchFamily="34" charset="0"/>
                <a:cs typeface="Arial" pitchFamily="34" charset="0"/>
              </a:defRPr>
            </a:lvl1pPr>
            <a:lvl2pPr>
              <a:defRPr sz="2400">
                <a:latin typeface="Verdana" pitchFamily="34" charset="0"/>
                <a:cs typeface="Arial" pitchFamily="34" charset="0"/>
              </a:defRPr>
            </a:lvl2pPr>
            <a:lvl3pPr>
              <a:defRPr sz="2000">
                <a:latin typeface="Verdana" pitchFamily="34" charset="0"/>
                <a:cs typeface="Arial" pitchFamily="34" charset="0"/>
              </a:defRPr>
            </a:lvl3pPr>
            <a:lvl4pPr>
              <a:defRPr sz="1800">
                <a:latin typeface="Verdana" pitchFamily="34" charset="0"/>
                <a:cs typeface="Arial" pitchFamily="34" charset="0"/>
              </a:defRPr>
            </a:lvl4pPr>
            <a:lvl5pPr>
              <a:defRPr sz="1800">
                <a:latin typeface="Verdan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PO Logo New.png"/>
          <p:cNvPicPr>
            <a:picLocks noChangeAspect="1"/>
          </p:cNvPicPr>
          <p:nvPr userDrawn="1"/>
        </p:nvPicPr>
        <p:blipFill>
          <a:blip r:embed="rId2" cstate="print"/>
          <a:srcRect l="27444" t="21179" r="28629" b="19377"/>
          <a:stretch>
            <a:fillRect/>
          </a:stretch>
        </p:blipFill>
        <p:spPr>
          <a:xfrm>
            <a:off x="397242" y="5755330"/>
            <a:ext cx="562128" cy="57051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1A7FE-75BC-4116-84BD-736174B552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044353"/>
          </a:xfrm>
        </p:spPr>
        <p:txBody>
          <a:bodyPr/>
          <a:lstStyle>
            <a:lvl1pPr>
              <a:defRPr sz="3600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PO Logo New.png"/>
          <p:cNvPicPr>
            <a:picLocks noChangeAspect="1"/>
          </p:cNvPicPr>
          <p:nvPr userDrawn="1"/>
        </p:nvPicPr>
        <p:blipFill>
          <a:blip r:embed="rId2" cstate="print"/>
          <a:srcRect l="27444" t="21179" r="28629" b="19377"/>
          <a:stretch>
            <a:fillRect/>
          </a:stretch>
        </p:blipFill>
        <p:spPr>
          <a:xfrm>
            <a:off x="397242" y="5755330"/>
            <a:ext cx="562128" cy="57051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553200"/>
            <a:ext cx="838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266CD-E2BC-4270-A929-C51B7E397F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PO Logo New.png"/>
          <p:cNvPicPr>
            <a:picLocks noChangeAspect="1"/>
          </p:cNvPicPr>
          <p:nvPr userDrawn="1"/>
        </p:nvPicPr>
        <p:blipFill>
          <a:blip r:embed="rId2" cstate="print"/>
          <a:srcRect l="27444" t="21179" r="28629" b="19377"/>
          <a:stretch>
            <a:fillRect/>
          </a:stretch>
        </p:blipFill>
        <p:spPr>
          <a:xfrm>
            <a:off x="397242" y="5755330"/>
            <a:ext cx="562128" cy="570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674"/>
            <a:ext cx="3008313" cy="940425"/>
          </a:xfrm>
        </p:spPr>
        <p:txBody>
          <a:bodyPr/>
          <a:lstStyle>
            <a:lvl1pPr algn="l">
              <a:lnSpc>
                <a:spcPct val="85000"/>
              </a:lnSpc>
              <a:defRPr sz="2400" b="1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87180"/>
            <a:ext cx="5111750" cy="5638983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Aft>
                <a:spcPts val="1800"/>
              </a:spcAft>
              <a:defRPr sz="2800">
                <a:latin typeface="Verdana" pitchFamily="34" charset="0"/>
                <a:cs typeface="Arial" pitchFamily="34" charset="0"/>
              </a:defRPr>
            </a:lvl1pPr>
            <a:lvl2pPr>
              <a:lnSpc>
                <a:spcPct val="85000"/>
              </a:lnSpc>
              <a:spcAft>
                <a:spcPts val="1800"/>
              </a:spcAft>
              <a:defRPr sz="2400">
                <a:latin typeface="Verdana" pitchFamily="34" charset="0"/>
                <a:cs typeface="Arial" pitchFamily="34" charset="0"/>
              </a:defRPr>
            </a:lvl2pPr>
            <a:lvl3pPr>
              <a:lnSpc>
                <a:spcPct val="85000"/>
              </a:lnSpc>
              <a:spcAft>
                <a:spcPts val="1800"/>
              </a:spcAft>
              <a:defRPr sz="2000">
                <a:latin typeface="Verdana" pitchFamily="34" charset="0"/>
                <a:cs typeface="Arial" pitchFamily="34" charset="0"/>
              </a:defRPr>
            </a:lvl3pPr>
            <a:lvl4pPr>
              <a:lnSpc>
                <a:spcPct val="85000"/>
              </a:lnSpc>
              <a:spcAft>
                <a:spcPts val="1800"/>
              </a:spcAft>
              <a:defRPr sz="1800">
                <a:latin typeface="Verdana" pitchFamily="34" charset="0"/>
                <a:cs typeface="Arial" pitchFamily="34" charset="0"/>
              </a:defRPr>
            </a:lvl4pPr>
            <a:lvl5pPr>
              <a:lnSpc>
                <a:spcPct val="85000"/>
              </a:lnSpc>
              <a:spcAft>
                <a:spcPts val="1800"/>
              </a:spcAft>
              <a:defRPr sz="1800">
                <a:latin typeface="Verdana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70676"/>
            <a:ext cx="3008313" cy="45554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66CD-E2BC-4270-A929-C51B7E397F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PO Logo New.png"/>
          <p:cNvPicPr>
            <a:picLocks noChangeAspect="1"/>
          </p:cNvPicPr>
          <p:nvPr userDrawn="1"/>
        </p:nvPicPr>
        <p:blipFill>
          <a:blip r:embed="rId2" cstate="print"/>
          <a:srcRect l="27444" t="21179" r="28629" b="19377"/>
          <a:stretch>
            <a:fillRect/>
          </a:stretch>
        </p:blipFill>
        <p:spPr>
          <a:xfrm>
            <a:off x="397242" y="5755330"/>
            <a:ext cx="562128" cy="570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400" b="1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FBEA-F8A5-4EB9-A196-2A6721A45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PO Logo New.png"/>
          <p:cNvPicPr>
            <a:picLocks noChangeAspect="1"/>
          </p:cNvPicPr>
          <p:nvPr/>
        </p:nvPicPr>
        <p:blipFill>
          <a:blip r:embed="rId2" cstate="print"/>
          <a:srcRect l="27444" t="21179" r="28629" b="19377"/>
          <a:stretch>
            <a:fillRect/>
          </a:stretch>
        </p:blipFill>
        <p:spPr bwMode="auto">
          <a:xfrm>
            <a:off x="685800" y="531813"/>
            <a:ext cx="19081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576513" y="1244600"/>
            <a:ext cx="6253162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3400"/>
              </a:lnSpc>
              <a:spcAft>
                <a:spcPts val="1200"/>
              </a:spcAft>
              <a:buClr>
                <a:srgbClr val="FFCC66"/>
              </a:buClr>
              <a:buSzPct val="110000"/>
              <a:buFont typeface="Arial" charset="0"/>
              <a:buNone/>
              <a:defRPr/>
            </a:pPr>
            <a:r>
              <a:rPr lang="en-US" sz="2000" spc="150" dirty="0" smtClean="0">
                <a:solidFill>
                  <a:prstClr val="white"/>
                </a:solidFill>
                <a:latin typeface="Verdana" pitchFamily="34" charset="0"/>
              </a:rPr>
              <a:t>Institute of Nuclear Power Operations</a:t>
            </a:r>
            <a:endParaRPr lang="en-US" sz="2000" spc="15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560" y="3200400"/>
            <a:ext cx="5867400" cy="1679510"/>
          </a:xfrm>
        </p:spPr>
        <p:txBody>
          <a:bodyPr/>
          <a:lstStyle>
            <a:lvl1pPr algn="l">
              <a:lnSpc>
                <a:spcPts val="5000"/>
              </a:lnSpc>
              <a:defRPr sz="4400" b="1" i="0" spc="0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4560" y="5102290"/>
            <a:ext cx="5867400" cy="685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ED1B1F-BFBE-4D59-AA72-D13022508A1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395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1044353"/>
          </a:xfrm>
        </p:spPr>
        <p:txBody>
          <a:bodyPr/>
          <a:lstStyle>
            <a:lvl1pPr>
              <a:defRPr sz="3600"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1502"/>
            <a:ext cx="8077200" cy="4618040"/>
          </a:xfrm>
        </p:spPr>
        <p:txBody>
          <a:bodyPr/>
          <a:lstStyle>
            <a:lvl1pPr>
              <a:defRPr sz="2800">
                <a:latin typeface="Verdana" pitchFamily="34" charset="0"/>
                <a:cs typeface="Arial" pitchFamily="34" charset="0"/>
              </a:defRPr>
            </a:lvl1pPr>
            <a:lvl2pPr>
              <a:defRPr sz="2400">
                <a:latin typeface="Verdana" pitchFamily="34" charset="0"/>
                <a:cs typeface="Arial" pitchFamily="34" charset="0"/>
              </a:defRPr>
            </a:lvl2pPr>
            <a:lvl3pPr>
              <a:defRPr sz="2000">
                <a:latin typeface="Verdana" pitchFamily="34" charset="0"/>
                <a:cs typeface="Arial" pitchFamily="34" charset="0"/>
              </a:defRPr>
            </a:lvl3pPr>
            <a:lvl4pPr>
              <a:defRPr sz="1800">
                <a:latin typeface="Verdana" pitchFamily="34" charset="0"/>
                <a:cs typeface="Arial" pitchFamily="34" charset="0"/>
              </a:defRPr>
            </a:lvl4pPr>
            <a:lvl5pPr>
              <a:defRPr sz="1800">
                <a:latin typeface="Verdan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DA57-0A17-48D7-A8D3-526660567BE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9315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03655"/>
            <a:ext cx="8534400" cy="6127750"/>
          </a:xfrm>
          <a:prstGeom prst="roundRect">
            <a:avLst>
              <a:gd name="adj" fmla="val 4998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2192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077200" cy="44196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553200"/>
            <a:ext cx="838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221FA6-D20A-45CC-A48A-94A082CB06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4635" y="6513225"/>
            <a:ext cx="553137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spc="50" baseline="0" dirty="0" smtClean="0">
                <a:solidFill>
                  <a:schemeClr val="bg1"/>
                </a:solidFill>
              </a:rPr>
              <a:t>© 2014  Institute of Nuclear Power Operations </a:t>
            </a:r>
            <a:endParaRPr lang="en-US" sz="900" spc="50" baseline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6" r:id="rId3"/>
    <p:sldLayoutId id="2147483678" r:id="rId4"/>
    <p:sldLayoutId id="2147483679" r:id="rId5"/>
    <p:sldLayoutId id="2147483680" r:id="rId6"/>
    <p:sldLayoutId id="2147483681" r:id="rId7"/>
  </p:sldLayoutIdLst>
  <p:transition>
    <p:fade/>
  </p:transition>
  <p:hf sldNum="0" hdr="0" dt="0"/>
  <p:txStyles>
    <p:titleStyle>
      <a:lvl1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ts val="3400"/>
        </a:lnSpc>
        <a:spcBef>
          <a:spcPct val="0"/>
        </a:spcBef>
        <a:spcAft>
          <a:spcPts val="1200"/>
        </a:spcAft>
        <a:buClr>
          <a:srgbClr val="FFCC66"/>
        </a:buClr>
        <a:buSzPct val="110000"/>
        <a:buFont typeface="Arial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3000"/>
        </a:lnSpc>
        <a:spcBef>
          <a:spcPct val="0"/>
        </a:spcBef>
        <a:spcAft>
          <a:spcPts val="1200"/>
        </a:spcAft>
        <a:buClr>
          <a:srgbClr val="FFC000"/>
        </a:buClr>
        <a:buFont typeface="Arial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lnSpc>
          <a:spcPts val="2600"/>
        </a:lnSpc>
        <a:spcBef>
          <a:spcPct val="0"/>
        </a:spcBef>
        <a:spcAft>
          <a:spcPts val="1200"/>
        </a:spcAft>
        <a:buClr>
          <a:srgbClr val="FFC000"/>
        </a:buClr>
        <a:buSzPct val="110000"/>
        <a:buFont typeface="Arial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lnSpc>
          <a:spcPts val="2200"/>
        </a:lnSpc>
        <a:spcBef>
          <a:spcPct val="0"/>
        </a:spcBef>
        <a:spcAft>
          <a:spcPts val="1200"/>
        </a:spcAft>
        <a:buClr>
          <a:srgbClr val="FFC000"/>
        </a:buClr>
        <a:buSzPct val="110000"/>
        <a:buFont typeface="Arial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lnSpc>
          <a:spcPts val="2200"/>
        </a:lnSpc>
        <a:spcBef>
          <a:spcPct val="0"/>
        </a:spcBef>
        <a:spcAft>
          <a:spcPts val="1200"/>
        </a:spcAft>
        <a:buClr>
          <a:srgbClr val="FFC000"/>
        </a:buClr>
        <a:buSzPct val="110000"/>
        <a:buFont typeface="Arial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03213"/>
            <a:ext cx="8534400" cy="6127750"/>
          </a:xfrm>
          <a:prstGeom prst="roundRect">
            <a:avLst>
              <a:gd name="adj" fmla="val 4998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21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077200" cy="441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553200"/>
            <a:ext cx="838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769F85-5ADF-4F6B-93E3-F355D6482FB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038" y="6513513"/>
            <a:ext cx="5532437" cy="2301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900" spc="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© </a:t>
            </a:r>
            <a:r>
              <a:rPr lang="en-US" sz="900" spc="50" dirty="0" smtClean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2013 </a:t>
            </a:r>
            <a:r>
              <a:rPr lang="en-US" sz="900" spc="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Institute of Nuclear Power Operations </a:t>
            </a:r>
          </a:p>
        </p:txBody>
      </p:sp>
    </p:spTree>
    <p:extLst>
      <p:ext uri="{BB962C8B-B14F-4D97-AF65-F5344CB8AC3E}">
        <p14:creationId xmlns:p14="http://schemas.microsoft.com/office/powerpoint/2010/main" val="221837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ransition>
    <p:fade/>
  </p:transition>
  <p:txStyles>
    <p:titleStyle>
      <a:lvl1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ts val="3400"/>
        </a:lnSpc>
        <a:spcBef>
          <a:spcPct val="0"/>
        </a:spcBef>
        <a:spcAft>
          <a:spcPts val="1200"/>
        </a:spcAft>
        <a:buClr>
          <a:srgbClr val="FFCC66"/>
        </a:buClr>
        <a:buSzPct val="110000"/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ts val="3000"/>
        </a:lnSpc>
        <a:spcBef>
          <a:spcPct val="0"/>
        </a:spcBef>
        <a:spcAft>
          <a:spcPts val="1200"/>
        </a:spcAft>
        <a:buClr>
          <a:srgbClr val="FFC000"/>
        </a:buClr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ts val="2600"/>
        </a:lnSpc>
        <a:spcBef>
          <a:spcPct val="0"/>
        </a:spcBef>
        <a:spcAft>
          <a:spcPts val="1200"/>
        </a:spcAft>
        <a:buClr>
          <a:srgbClr val="FFC000"/>
        </a:buClr>
        <a:buSzPct val="110000"/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ts val="2200"/>
        </a:lnSpc>
        <a:spcBef>
          <a:spcPct val="0"/>
        </a:spcBef>
        <a:spcAft>
          <a:spcPts val="1200"/>
        </a:spcAft>
        <a:buClr>
          <a:srgbClr val="FFC000"/>
        </a:buClr>
        <a:buSzPct val="110000"/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lnSpc>
          <a:spcPts val="2200"/>
        </a:lnSpc>
        <a:spcBef>
          <a:spcPct val="0"/>
        </a:spcBef>
        <a:spcAft>
          <a:spcPts val="1200"/>
        </a:spcAft>
        <a:buClr>
          <a:srgbClr val="FFC000"/>
        </a:buClr>
        <a:buSzPct val="110000"/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03213"/>
            <a:ext cx="8534400" cy="6127750"/>
          </a:xfrm>
          <a:prstGeom prst="roundRect">
            <a:avLst>
              <a:gd name="adj" fmla="val 4998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21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077200" cy="441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553200"/>
            <a:ext cx="838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769F85-5ADF-4F6B-93E3-F355D6482FB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038" y="6513513"/>
            <a:ext cx="5532437" cy="2301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900" spc="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© </a:t>
            </a:r>
            <a:r>
              <a:rPr lang="en-US" sz="900" spc="50" dirty="0" smtClean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2013  </a:t>
            </a:r>
            <a:r>
              <a:rPr lang="en-US" sz="900" spc="50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Institute of Nuclear Power Operations </a:t>
            </a:r>
          </a:p>
        </p:txBody>
      </p:sp>
    </p:spTree>
    <p:extLst>
      <p:ext uri="{BB962C8B-B14F-4D97-AF65-F5344CB8AC3E}">
        <p14:creationId xmlns:p14="http://schemas.microsoft.com/office/powerpoint/2010/main" val="33345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ransition>
    <p:fade/>
  </p:transition>
  <p:txStyles>
    <p:titleStyle>
      <a:lvl1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ts val="3400"/>
        </a:lnSpc>
        <a:spcBef>
          <a:spcPct val="0"/>
        </a:spcBef>
        <a:spcAft>
          <a:spcPts val="1200"/>
        </a:spcAft>
        <a:buClr>
          <a:srgbClr val="FFCC66"/>
        </a:buClr>
        <a:buSzPct val="110000"/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ts val="3000"/>
        </a:lnSpc>
        <a:spcBef>
          <a:spcPct val="0"/>
        </a:spcBef>
        <a:spcAft>
          <a:spcPts val="1200"/>
        </a:spcAft>
        <a:buClr>
          <a:srgbClr val="FFC000"/>
        </a:buClr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ts val="2600"/>
        </a:lnSpc>
        <a:spcBef>
          <a:spcPct val="0"/>
        </a:spcBef>
        <a:spcAft>
          <a:spcPts val="1200"/>
        </a:spcAft>
        <a:buClr>
          <a:srgbClr val="FFC000"/>
        </a:buClr>
        <a:buSzPct val="110000"/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ts val="2200"/>
        </a:lnSpc>
        <a:spcBef>
          <a:spcPct val="0"/>
        </a:spcBef>
        <a:spcAft>
          <a:spcPts val="1200"/>
        </a:spcAft>
        <a:buClr>
          <a:srgbClr val="FFC000"/>
        </a:buClr>
        <a:buSzPct val="110000"/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lnSpc>
          <a:spcPts val="2200"/>
        </a:lnSpc>
        <a:spcBef>
          <a:spcPct val="0"/>
        </a:spcBef>
        <a:spcAft>
          <a:spcPts val="1200"/>
        </a:spcAft>
        <a:buClr>
          <a:srgbClr val="FFC000"/>
        </a:buClr>
        <a:buSzPct val="110000"/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138" y="2624713"/>
            <a:ext cx="8254226" cy="210136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INPO Update </a:t>
            </a:r>
            <a:br>
              <a:rPr lang="en-US" sz="4000" dirty="0" smtClean="0"/>
            </a:br>
            <a:r>
              <a:rPr lang="en-US" sz="4000" dirty="0" smtClean="0"/>
              <a:t>Configuration Management  CMBG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7575" y="5089071"/>
            <a:ext cx="5371681" cy="83526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 smtClean="0"/>
              <a:t>June 16,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61" y="275162"/>
            <a:ext cx="8651631" cy="729761"/>
          </a:xfrm>
        </p:spPr>
        <p:txBody>
          <a:bodyPr/>
          <a:lstStyle/>
          <a:p>
            <a:r>
              <a:rPr lang="en-US" sz="2600" dirty="0" smtClean="0"/>
              <a:t>Rec. 1 – Integrated Risk Strategies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1099003"/>
            <a:ext cx="8447314" cy="5114910"/>
          </a:xfrm>
        </p:spPr>
        <p:txBody>
          <a:bodyPr>
            <a:normAutofit fontScale="25000" lnSpcReduction="20000"/>
          </a:bodyPr>
          <a:lstStyle/>
          <a:p>
            <a:pPr marL="51435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600" dirty="0" smtClean="0">
                <a:latin typeface="+mn-lt"/>
              </a:rPr>
              <a:t>Formal risk reviews of projects to look at project, operational, and enterprise risk including</a:t>
            </a:r>
            <a:endParaRPr lang="en-US" sz="9600" dirty="0">
              <a:latin typeface="+mn-lt"/>
            </a:endParaRPr>
          </a:p>
          <a:p>
            <a:pPr marL="51435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600" dirty="0" smtClean="0">
                <a:latin typeface="+mn-lt"/>
              </a:rPr>
              <a:t>Application of new methods, models, or techniques</a:t>
            </a:r>
          </a:p>
          <a:p>
            <a:pPr marL="51435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600" dirty="0" smtClean="0">
                <a:latin typeface="+mn-lt"/>
              </a:rPr>
              <a:t>Use </a:t>
            </a:r>
            <a:r>
              <a:rPr lang="en-US" sz="9600" dirty="0">
                <a:latin typeface="+mn-lt"/>
              </a:rPr>
              <a:t>of First-of-a-Kind or First-in-a-While </a:t>
            </a:r>
            <a:r>
              <a:rPr lang="en-US" sz="9600" dirty="0" smtClean="0">
                <a:latin typeface="+mn-lt"/>
              </a:rPr>
              <a:t>equipment/techniques</a:t>
            </a:r>
          </a:p>
          <a:p>
            <a:pPr marL="51435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600" dirty="0" smtClean="0">
                <a:latin typeface="+mn-lt"/>
              </a:rPr>
              <a:t>Proficiency of corporate, station, and vendor experts</a:t>
            </a:r>
          </a:p>
          <a:p>
            <a:pPr marL="51435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600" dirty="0" smtClean="0">
                <a:latin typeface="+mn-lt"/>
              </a:rPr>
              <a:t>Affect on design basis and design margins</a:t>
            </a:r>
            <a:endParaRPr lang="en-US" sz="9600" dirty="0">
              <a:latin typeface="+mn-lt"/>
            </a:endParaRPr>
          </a:p>
          <a:p>
            <a:pPr marL="51435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600" dirty="0" smtClean="0">
                <a:latin typeface="+mn-lt"/>
              </a:rPr>
              <a:t>Project management team proficiency and rigor</a:t>
            </a:r>
            <a:endParaRPr lang="en-US" sz="9600" dirty="0">
              <a:latin typeface="+mn-lt"/>
            </a:endParaRPr>
          </a:p>
          <a:p>
            <a:pPr marL="51435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600" dirty="0" smtClean="0">
                <a:latin typeface="+mn-lt"/>
              </a:rPr>
              <a:t>Adequacy of bridging / mitigating strategies</a:t>
            </a:r>
          </a:p>
          <a:p>
            <a:pPr marL="51435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600" dirty="0" smtClean="0">
                <a:latin typeface="+mn-lt"/>
              </a:rPr>
              <a:t>Senior oversight and key decision challenges</a:t>
            </a:r>
          </a:p>
          <a:p>
            <a:pPr marL="514350" indent="-457200">
              <a:lnSpc>
                <a:spcPct val="120000"/>
              </a:lnSpc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61" y="275162"/>
            <a:ext cx="8651631" cy="729761"/>
          </a:xfrm>
        </p:spPr>
        <p:txBody>
          <a:bodyPr/>
          <a:lstStyle/>
          <a:p>
            <a:r>
              <a:rPr lang="en-US" sz="2600" dirty="0" smtClean="0"/>
              <a:t>Rec. 1 – Integrated Risk Strategies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1227340"/>
            <a:ext cx="8447314" cy="2285881"/>
          </a:xfrm>
        </p:spPr>
        <p:txBody>
          <a:bodyPr>
            <a:normAutofit fontScale="25000" lnSpcReduction="20000"/>
          </a:bodyPr>
          <a:lstStyle/>
          <a:p>
            <a:pPr marL="51435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600" dirty="0" smtClean="0">
                <a:latin typeface="+mn-lt"/>
              </a:rPr>
              <a:t>Governance so that risk/adverse consequences communicated to senior corporate executives</a:t>
            </a:r>
          </a:p>
          <a:p>
            <a:pPr marL="51435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9600" dirty="0" smtClean="0">
                <a:latin typeface="+mn-lt"/>
              </a:rPr>
              <a:t>Determine level of the organization approval needed for project reaching a risk threshold.</a:t>
            </a:r>
          </a:p>
          <a:p>
            <a:pPr marL="514350" indent="-457200">
              <a:lnSpc>
                <a:spcPct val="120000"/>
              </a:lnSpc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31" y="387207"/>
            <a:ext cx="8537331" cy="878885"/>
          </a:xfrm>
        </p:spPr>
        <p:txBody>
          <a:bodyPr/>
          <a:lstStyle/>
          <a:p>
            <a:r>
              <a:rPr lang="en-US" sz="3000" dirty="0" smtClean="0"/>
              <a:t>Rec. </a:t>
            </a:r>
            <a:r>
              <a:rPr lang="en-US" sz="3000" dirty="0"/>
              <a:t>2 – </a:t>
            </a:r>
            <a:r>
              <a:rPr lang="en-US" sz="3000" dirty="0" smtClean="0"/>
              <a:t>Healthy Technical Conscience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23" y="1767687"/>
            <a:ext cx="8077200" cy="4618040"/>
          </a:xfrm>
        </p:spPr>
        <p:txBody>
          <a:bodyPr/>
          <a:lstStyle/>
          <a:p>
            <a:pPr marL="857250" lvl="1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Self-assessment to determine degree of organization’s technical conscience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Assessment will include processes and behaviors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Periodic training on the principles</a:t>
            </a:r>
            <a:endParaRPr lang="en-US" sz="2800" dirty="0">
              <a:latin typeface="+mn-lt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Use </a:t>
            </a:r>
            <a:r>
              <a:rPr lang="en-US" sz="2800" dirty="0">
                <a:latin typeface="+mn-lt"/>
              </a:rPr>
              <a:t>of INPO 10-005, </a:t>
            </a:r>
            <a:r>
              <a:rPr lang="en-US" sz="2800" i="1" dirty="0">
                <a:latin typeface="+mn-lt"/>
              </a:rPr>
              <a:t>Principles for Maintaining an Effective Technical </a:t>
            </a:r>
            <a:r>
              <a:rPr lang="en-US" sz="2800" i="1" dirty="0" smtClean="0">
                <a:latin typeface="+mn-lt"/>
              </a:rPr>
              <a:t>Conscience</a:t>
            </a:r>
            <a:endParaRPr lang="en-US" sz="28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31" y="223921"/>
            <a:ext cx="8546123" cy="922847"/>
          </a:xfrm>
        </p:spPr>
        <p:txBody>
          <a:bodyPr/>
          <a:lstStyle/>
          <a:p>
            <a:r>
              <a:rPr lang="en-US" sz="3000" dirty="0" smtClean="0"/>
              <a:t>Rec. </a:t>
            </a:r>
            <a:r>
              <a:rPr lang="en-US" sz="3000" dirty="0"/>
              <a:t>3 – Engineering Vendor 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8" y="1315453"/>
            <a:ext cx="8077200" cy="493867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300" dirty="0" smtClean="0">
                <a:latin typeface="+mn-lt"/>
              </a:rPr>
              <a:t>Adhere to sound project management fundamentals and clearly define vendor expectations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300" dirty="0" smtClean="0">
                <a:latin typeface="+mn-lt"/>
              </a:rPr>
              <a:t>Transmit achievable objectives, hold supplier accountable for meeting them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300" dirty="0" smtClean="0">
                <a:latin typeface="+mn-lt"/>
              </a:rPr>
              <a:t>Access technical and project management expertise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300" dirty="0" smtClean="0">
                <a:latin typeface="+mn-lt"/>
              </a:rPr>
              <a:t>Oversight supports event reporting and transparency</a:t>
            </a:r>
            <a:endParaRPr lang="en-US" sz="33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984747"/>
              </p:ext>
            </p:extLst>
          </p:nvPr>
        </p:nvGraphicFramePr>
        <p:xfrm>
          <a:off x="381000" y="457200"/>
          <a:ext cx="8305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287485" y="2095500"/>
            <a:ext cx="370115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84914" y="1638300"/>
            <a:ext cx="0" cy="533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344886" y="2095500"/>
            <a:ext cx="3048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867400" y="3137807"/>
            <a:ext cx="381000" cy="1905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3137807"/>
            <a:ext cx="420584" cy="952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33700" y="4171950"/>
            <a:ext cx="428625" cy="2095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99115" y="4653643"/>
            <a:ext cx="163285" cy="533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972050" y="4653643"/>
            <a:ext cx="190500" cy="533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762625" y="4018560"/>
            <a:ext cx="344261" cy="2667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3723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46" y="387207"/>
            <a:ext cx="8168054" cy="764585"/>
          </a:xfrm>
        </p:spPr>
        <p:txBody>
          <a:bodyPr/>
          <a:lstStyle/>
          <a:p>
            <a:r>
              <a:rPr lang="en-US" dirty="0" smtClean="0"/>
              <a:t>Assessment Plan &amp;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70" y="1224135"/>
            <a:ext cx="8343900" cy="5305002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Rec. 1 – INPO Corporate Evaluations</a:t>
            </a:r>
          </a:p>
          <a:p>
            <a:r>
              <a:rPr lang="en-US" sz="8000" dirty="0" smtClean="0"/>
              <a:t>Rec. 2-3 – INPO Plant Evaluations</a:t>
            </a:r>
          </a:p>
          <a:p>
            <a:r>
              <a:rPr lang="en-US" sz="8000" dirty="0" smtClean="0"/>
              <a:t>Webcasts April 15, May 13, and ~June 19</a:t>
            </a:r>
          </a:p>
          <a:p>
            <a:r>
              <a:rPr lang="en-US" sz="8000" dirty="0" smtClean="0"/>
              <a:t>Working Group to develop response template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Inform </a:t>
            </a:r>
            <a:r>
              <a:rPr lang="en-US" sz="8000" dirty="0"/>
              <a:t>INPO of corrective action plans within 150 days if issue date</a:t>
            </a:r>
            <a:r>
              <a:rPr lang="en-US" sz="8000" dirty="0" smtClean="0"/>
              <a:t>* 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Hold collaborative review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Information sharing on website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Working closely with NEIL and a parallel effort they have underway</a:t>
            </a:r>
            <a:endParaRPr lang="en-US" sz="8000" dirty="0"/>
          </a:p>
          <a:p>
            <a:pPr marL="0" indent="0" algn="r">
              <a:lnSpc>
                <a:spcPct val="120000"/>
              </a:lnSpc>
              <a:buNone/>
            </a:pPr>
            <a:r>
              <a:rPr lang="en-US" sz="6400" dirty="0"/>
              <a:t>* per INPO 10-006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481" y="2512088"/>
            <a:ext cx="7757328" cy="139002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CM Department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7575" y="5089071"/>
            <a:ext cx="5371681" cy="83526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 smtClean="0"/>
              <a:t>June 16, 2014</a:t>
            </a:r>
          </a:p>
        </p:txBody>
      </p:sp>
    </p:spTree>
    <p:extLst>
      <p:ext uri="{BB962C8B-B14F-4D97-AF65-F5344CB8AC3E}">
        <p14:creationId xmlns:p14="http://schemas.microsoft.com/office/powerpoint/2010/main" val="11823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 &amp; CM </a:t>
            </a:r>
            <a:r>
              <a:rPr lang="en-US" dirty="0"/>
              <a:t>Evaluation </a:t>
            </a:r>
            <a:r>
              <a:rPr lang="en-US" dirty="0" smtClean="0"/>
              <a:t>Trends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 rot="5400000">
            <a:off x="-586408" y="2920355"/>
            <a:ext cx="2492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prstClr val="white"/>
                </a:solidFill>
                <a:cs typeface="Arial" pitchFamily="34" charset="0"/>
              </a:rPr>
              <a:t>Number  of  </a:t>
            </a:r>
            <a:r>
              <a:rPr lang="en-US" sz="2400" dirty="0">
                <a:solidFill>
                  <a:prstClr val="white"/>
                </a:solidFill>
                <a:cs typeface="Arial" pitchFamily="34" charset="0"/>
              </a:rPr>
              <a:t>AFIs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80975" y="6396038"/>
            <a:ext cx="8761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290637"/>
            <a:ext cx="73437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70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95400"/>
            <a:ext cx="79994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7207"/>
            <a:ext cx="8153400" cy="679593"/>
          </a:xfrm>
        </p:spPr>
        <p:txBody>
          <a:bodyPr/>
          <a:lstStyle/>
          <a:p>
            <a:r>
              <a:rPr lang="en-US" sz="3200" dirty="0" smtClean="0"/>
              <a:t>Engineering Fundamentals in AFIs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0545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46" y="387207"/>
            <a:ext cx="8168054" cy="764585"/>
          </a:xfrm>
        </p:spPr>
        <p:txBody>
          <a:bodyPr/>
          <a:lstStyle/>
          <a:p>
            <a:r>
              <a:rPr lang="en-US" dirty="0" smtClean="0"/>
              <a:t>Department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70" y="1224135"/>
            <a:ext cx="8343900" cy="5305002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Focus Areas</a:t>
            </a:r>
          </a:p>
          <a:p>
            <a:pPr lvl="1">
              <a:lnSpc>
                <a:spcPct val="120000"/>
              </a:lnSpc>
            </a:pPr>
            <a:r>
              <a:rPr lang="en-US" sz="6400" dirty="0"/>
              <a:t>Vendor Engagement / Oversight</a:t>
            </a:r>
          </a:p>
          <a:p>
            <a:pPr lvl="1">
              <a:lnSpc>
                <a:spcPct val="120000"/>
              </a:lnSpc>
            </a:pPr>
            <a:r>
              <a:rPr lang="en-US" sz="6400" dirty="0"/>
              <a:t>Digital / Cyber Security</a:t>
            </a:r>
          </a:p>
          <a:p>
            <a:pPr lvl="1">
              <a:lnSpc>
                <a:spcPct val="120000"/>
              </a:lnSpc>
            </a:pPr>
            <a:r>
              <a:rPr lang="en-US" sz="6400" dirty="0"/>
              <a:t>External Events / Seismic</a:t>
            </a:r>
          </a:p>
          <a:p>
            <a:pPr lvl="1">
              <a:lnSpc>
                <a:spcPct val="120000"/>
              </a:lnSpc>
            </a:pPr>
            <a:r>
              <a:rPr lang="en-US" sz="6400" dirty="0"/>
              <a:t>PSA and Nuclear Risk Management (new)</a:t>
            </a:r>
          </a:p>
          <a:p>
            <a:r>
              <a:rPr lang="en-US" sz="8000" dirty="0" smtClean="0"/>
              <a:t>Advanced Engineering Training Activities</a:t>
            </a:r>
          </a:p>
          <a:p>
            <a:pPr lvl="1">
              <a:lnSpc>
                <a:spcPct val="120000"/>
              </a:lnSpc>
            </a:pPr>
            <a:r>
              <a:rPr lang="en-US" sz="6400" dirty="0"/>
              <a:t>Accident dose consequence</a:t>
            </a:r>
          </a:p>
          <a:p>
            <a:pPr lvl="1">
              <a:lnSpc>
                <a:spcPct val="120000"/>
              </a:lnSpc>
            </a:pPr>
            <a:r>
              <a:rPr lang="en-US" sz="6400" dirty="0"/>
              <a:t>HELB</a:t>
            </a:r>
          </a:p>
          <a:p>
            <a:pPr lvl="1">
              <a:lnSpc>
                <a:spcPct val="120000"/>
              </a:lnSpc>
            </a:pPr>
            <a:r>
              <a:rPr lang="en-US" sz="6400" dirty="0"/>
              <a:t>Flooding</a:t>
            </a:r>
          </a:p>
          <a:p>
            <a:pPr lvl="1">
              <a:lnSpc>
                <a:spcPct val="120000"/>
              </a:lnSpc>
            </a:pPr>
            <a:r>
              <a:rPr lang="en-US" sz="6400" dirty="0"/>
              <a:t>Tornadoes</a:t>
            </a:r>
          </a:p>
          <a:p>
            <a:pPr lvl="1">
              <a:lnSpc>
                <a:spcPct val="120000"/>
              </a:lnSpc>
            </a:pPr>
            <a:r>
              <a:rPr lang="en-US" sz="6400" dirty="0"/>
              <a:t>Protective </a:t>
            </a:r>
            <a:r>
              <a:rPr lang="en-US" sz="6400" dirty="0" smtClean="0"/>
              <a:t>relay</a:t>
            </a:r>
          </a:p>
          <a:p>
            <a:r>
              <a:rPr lang="en-US" sz="8000" dirty="0" smtClean="0"/>
              <a:t> </a:t>
            </a:r>
            <a:endParaRPr lang="en-US" sz="7600" dirty="0"/>
          </a:p>
          <a:p>
            <a:pPr marL="0" indent="0" algn="r">
              <a:lnSpc>
                <a:spcPct val="120000"/>
              </a:lnSpc>
              <a:buNone/>
            </a:pPr>
            <a:r>
              <a:rPr lang="en-US" sz="6400" dirty="0"/>
              <a:t>* per INPO 10-006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Overview of IER L1 14-20 – Integrated Risk and Healthy Technical Conscience</a:t>
            </a:r>
            <a:endParaRPr lang="en-US" dirty="0"/>
          </a:p>
          <a:p>
            <a:pPr marL="457200" lvl="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endParaRPr lang="en-US" dirty="0"/>
          </a:p>
          <a:p>
            <a:pPr marL="457200" lvl="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Overview of CM Department Activities , Focus Areas, and Initiatives</a:t>
            </a:r>
            <a:endParaRPr lang="en-US" dirty="0"/>
          </a:p>
          <a:p>
            <a:pPr marL="457200" lvl="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endParaRPr lang="en-US" dirty="0"/>
          </a:p>
          <a:p>
            <a:pPr marL="457200" lvl="0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Recent trend in Intake Structure Blockages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20" y="280330"/>
            <a:ext cx="8168054" cy="764585"/>
          </a:xfrm>
        </p:spPr>
        <p:txBody>
          <a:bodyPr/>
          <a:lstStyle/>
          <a:p>
            <a:r>
              <a:rPr lang="en-US" dirty="0" smtClean="0"/>
              <a:t>Department Initiatives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70" y="1163782"/>
            <a:ext cx="8343900" cy="5058888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WANO Interactions</a:t>
            </a:r>
            <a:endParaRPr lang="en-US" sz="8000" dirty="0"/>
          </a:p>
          <a:p>
            <a:pPr lvl="1">
              <a:lnSpc>
                <a:spcPct val="120000"/>
              </a:lnSpc>
            </a:pPr>
            <a:r>
              <a:rPr lang="en-US" sz="6400" dirty="0" smtClean="0"/>
              <a:t>New Evaluation Approach for Design</a:t>
            </a:r>
          </a:p>
          <a:p>
            <a:pPr lvl="1">
              <a:lnSpc>
                <a:spcPct val="120000"/>
              </a:lnSpc>
            </a:pPr>
            <a:r>
              <a:rPr lang="en-US" sz="6400" dirty="0" smtClean="0"/>
              <a:t>Principles of Managing Design Basis</a:t>
            </a:r>
            <a:endParaRPr lang="en-US" sz="6400" dirty="0"/>
          </a:p>
          <a:p>
            <a:pPr>
              <a:lnSpc>
                <a:spcPct val="120000"/>
              </a:lnSpc>
            </a:pPr>
            <a:r>
              <a:rPr lang="en-US" sz="8000" dirty="0" smtClean="0"/>
              <a:t>Startup Review Visits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ALNOTTS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Renewed Focus on Outliers</a:t>
            </a:r>
          </a:p>
          <a:p>
            <a:pPr>
              <a:lnSpc>
                <a:spcPct val="120000"/>
              </a:lnSpc>
            </a:pPr>
            <a:r>
              <a:rPr lang="en-US" sz="8000" dirty="0" smtClean="0"/>
              <a:t>Cumulative Effects Efforts</a:t>
            </a:r>
          </a:p>
          <a:p>
            <a:pPr lvl="1"/>
            <a:r>
              <a:rPr lang="en-US" sz="6400" dirty="0" smtClean="0"/>
              <a:t>System / Program Health Reports</a:t>
            </a:r>
          </a:p>
          <a:p>
            <a:pPr lvl="1"/>
            <a:r>
              <a:rPr lang="en-US" sz="6400" dirty="0" smtClean="0"/>
              <a:t>Engineering Work Management</a:t>
            </a:r>
          </a:p>
          <a:p>
            <a:pPr lvl="1"/>
            <a:r>
              <a:rPr lang="en-US" sz="6400" dirty="0" smtClean="0"/>
              <a:t>Human Performance</a:t>
            </a:r>
            <a:endParaRPr lang="en-US" sz="6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46" y="387207"/>
            <a:ext cx="8168054" cy="764585"/>
          </a:xfrm>
        </p:spPr>
        <p:txBody>
          <a:bodyPr/>
          <a:lstStyle/>
          <a:p>
            <a:r>
              <a:rPr lang="en-US" dirty="0" smtClean="0"/>
              <a:t>Department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70" y="1354765"/>
            <a:ext cx="8343900" cy="4309766"/>
          </a:xfrm>
        </p:spPr>
        <p:txBody>
          <a:bodyPr>
            <a:normAutofit fontScale="40000" lnSpcReduction="20000"/>
          </a:bodyPr>
          <a:lstStyle/>
          <a:p>
            <a:r>
              <a:rPr lang="en-US" sz="8000" dirty="0" smtClean="0"/>
              <a:t>Technical Conscience Principles</a:t>
            </a:r>
          </a:p>
          <a:p>
            <a:r>
              <a:rPr lang="en-US" sz="8000" dirty="0" smtClean="0"/>
              <a:t>Human Performance</a:t>
            </a:r>
          </a:p>
          <a:p>
            <a:r>
              <a:rPr lang="en-US" sz="8000" dirty="0" smtClean="0"/>
              <a:t>Staffing / Organizational Changes</a:t>
            </a:r>
          </a:p>
          <a:p>
            <a:pPr lvl="1">
              <a:lnSpc>
                <a:spcPct val="120000"/>
              </a:lnSpc>
            </a:pPr>
            <a:r>
              <a:rPr lang="en-US" sz="8000" dirty="0" smtClean="0"/>
              <a:t>TSG Responsibilities</a:t>
            </a:r>
          </a:p>
          <a:p>
            <a:pPr lvl="1">
              <a:lnSpc>
                <a:spcPct val="120000"/>
              </a:lnSpc>
            </a:pPr>
            <a:r>
              <a:rPr lang="en-US" sz="8000" dirty="0" smtClean="0"/>
              <a:t>Fuel / Rx Engineering</a:t>
            </a:r>
          </a:p>
          <a:p>
            <a:pPr lvl="1">
              <a:lnSpc>
                <a:spcPct val="120000"/>
              </a:lnSpc>
            </a:pPr>
            <a:r>
              <a:rPr lang="en-US" sz="8000" dirty="0" smtClean="0"/>
              <a:t>Department Manager</a:t>
            </a:r>
          </a:p>
          <a:p>
            <a:pPr lvl="1">
              <a:lnSpc>
                <a:spcPct val="120000"/>
              </a:lnSpc>
            </a:pPr>
            <a:endParaRPr lang="en-US" sz="6400" dirty="0" smtClean="0"/>
          </a:p>
          <a:p>
            <a:pPr lvl="1"/>
            <a:endParaRPr lang="en-US" sz="7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46" y="387207"/>
            <a:ext cx="8168054" cy="764585"/>
          </a:xfrm>
        </p:spPr>
        <p:txBody>
          <a:bodyPr/>
          <a:lstStyle/>
          <a:p>
            <a:r>
              <a:rPr lang="en-US" dirty="0" smtClean="0"/>
              <a:t>2014 Department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25" y="1364812"/>
            <a:ext cx="8343900" cy="5305002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 smtClean="0"/>
              <a:t>New Engineering Directors – July 8</a:t>
            </a:r>
          </a:p>
          <a:p>
            <a:r>
              <a:rPr lang="en-US" sz="8000" dirty="0" smtClean="0"/>
              <a:t>Engineering Directors – July 9-10</a:t>
            </a:r>
          </a:p>
          <a:p>
            <a:r>
              <a:rPr lang="en-US" sz="8000" dirty="0" smtClean="0"/>
              <a:t>Design Engineering Managers – July 29-30</a:t>
            </a:r>
          </a:p>
          <a:p>
            <a:r>
              <a:rPr lang="en-US" sz="8000" dirty="0" smtClean="0"/>
              <a:t>PRA Engineers Forum – August 12-13</a:t>
            </a:r>
          </a:p>
          <a:p>
            <a:r>
              <a:rPr lang="en-US" sz="8000" dirty="0" smtClean="0"/>
              <a:t>Engineering VP Meeting – October 28-29</a:t>
            </a:r>
          </a:p>
          <a:p>
            <a:pPr marL="0" indent="0">
              <a:buNone/>
            </a:pPr>
            <a:endParaRPr lang="en-US" sz="8000" dirty="0" smtClean="0"/>
          </a:p>
          <a:p>
            <a:pPr lvl="1">
              <a:lnSpc>
                <a:spcPct val="120000"/>
              </a:lnSpc>
            </a:pPr>
            <a:endParaRPr lang="en-US" sz="6400" dirty="0" smtClean="0"/>
          </a:p>
          <a:p>
            <a:pPr lvl="1"/>
            <a:endParaRPr lang="en-US" sz="7600" dirty="0"/>
          </a:p>
          <a:p>
            <a:pPr marL="0" indent="0" algn="r">
              <a:lnSpc>
                <a:spcPct val="120000"/>
              </a:lnSpc>
              <a:buNone/>
            </a:pPr>
            <a:r>
              <a:rPr lang="en-US" sz="6400" dirty="0"/>
              <a:t>* per INPO 10-006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258" y="2624713"/>
            <a:ext cx="8075106" cy="210136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Industry Trend Update:  SOER 07-2 Intake Structure Blockage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7575" y="5089071"/>
            <a:ext cx="5371681" cy="83526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 smtClean="0"/>
              <a:t>June 16, 2014</a:t>
            </a:r>
          </a:p>
        </p:txBody>
      </p:sp>
    </p:spTree>
    <p:extLst>
      <p:ext uri="{BB962C8B-B14F-4D97-AF65-F5344CB8AC3E}">
        <p14:creationId xmlns:p14="http://schemas.microsoft.com/office/powerpoint/2010/main" val="15032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1692"/>
            <a:ext cx="8153400" cy="848756"/>
          </a:xfrm>
        </p:spPr>
        <p:txBody>
          <a:bodyPr/>
          <a:lstStyle/>
          <a:p>
            <a:r>
              <a:rPr lang="en-US" dirty="0" smtClean="0"/>
              <a:t>Adverse Data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7696200" cy="3459163"/>
          </a:xfrm>
        </p:spPr>
        <p:txBody>
          <a:bodyPr/>
          <a:lstStyle/>
          <a:p>
            <a:r>
              <a:rPr lang="en-US" dirty="0" smtClean="0"/>
              <a:t>Only if applicable – if so, provide </a:t>
            </a:r>
            <a:r>
              <a:rPr lang="en-US" u="sng" dirty="0" smtClean="0"/>
              <a:t>data</a:t>
            </a:r>
            <a:endParaRPr lang="en-US" u="sng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979299"/>
              </p:ext>
            </p:extLst>
          </p:nvPr>
        </p:nvGraphicFramePr>
        <p:xfrm>
          <a:off x="552659" y="1239297"/>
          <a:ext cx="8119068" cy="453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25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2127"/>
            <a:ext cx="8153400" cy="748272"/>
          </a:xfrm>
        </p:spPr>
        <p:txBody>
          <a:bodyPr/>
          <a:lstStyle/>
          <a:p>
            <a:r>
              <a:rPr lang="en-US" dirty="0" smtClean="0"/>
              <a:t>Adverse Data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7696200" cy="3459163"/>
          </a:xfrm>
        </p:spPr>
        <p:txBody>
          <a:bodyPr/>
          <a:lstStyle/>
          <a:p>
            <a:r>
              <a:rPr lang="en-US" dirty="0" smtClean="0"/>
              <a:t>Only if applicable – if so, provide </a:t>
            </a:r>
            <a:r>
              <a:rPr lang="en-US" u="sng" dirty="0" smtClean="0"/>
              <a:t>data</a:t>
            </a:r>
            <a:endParaRPr lang="en-US" u="sng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366930"/>
              </p:ext>
            </p:extLst>
          </p:nvPr>
        </p:nvGraphicFramePr>
        <p:xfrm>
          <a:off x="733529" y="1326383"/>
          <a:ext cx="7656844" cy="438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4779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352" y="411983"/>
            <a:ext cx="8153400" cy="758320"/>
          </a:xfrm>
        </p:spPr>
        <p:txBody>
          <a:bodyPr/>
          <a:lstStyle/>
          <a:p>
            <a:r>
              <a:rPr lang="en-US" dirty="0" smtClean="0"/>
              <a:t>Adverse Data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7696200" cy="3459163"/>
          </a:xfrm>
        </p:spPr>
        <p:txBody>
          <a:bodyPr/>
          <a:lstStyle/>
          <a:p>
            <a:r>
              <a:rPr lang="en-US" dirty="0" smtClean="0"/>
              <a:t>Only if applicable – if so, provide </a:t>
            </a:r>
            <a:r>
              <a:rPr lang="en-US" u="sng" dirty="0" smtClean="0"/>
              <a:t>data</a:t>
            </a:r>
            <a:endParaRPr lang="en-US" u="sng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704924"/>
              </p:ext>
            </p:extLst>
          </p:nvPr>
        </p:nvGraphicFramePr>
        <p:xfrm>
          <a:off x="452176" y="1296237"/>
          <a:ext cx="8289890" cy="441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7824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609600"/>
            <a:ext cx="7543800" cy="1752600"/>
          </a:xfrm>
        </p:spPr>
        <p:txBody>
          <a:bodyPr/>
          <a:lstStyle/>
          <a:p>
            <a:r>
              <a:rPr lang="en-US" dirty="0" smtClean="0">
                <a:effectLst/>
              </a:rPr>
              <a:t>Continuing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543800" cy="4800600"/>
          </a:xfrm>
        </p:spPr>
        <p:txBody>
          <a:bodyPr/>
          <a:lstStyle/>
          <a:p>
            <a:r>
              <a:rPr lang="en-US" dirty="0">
                <a:effectLst/>
              </a:rPr>
              <a:t>Recommendations from SOER </a:t>
            </a:r>
            <a:r>
              <a:rPr lang="en-US" dirty="0" smtClean="0">
                <a:effectLst/>
              </a:rPr>
              <a:t>07-2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Intake Structure Blockage</a:t>
            </a:r>
            <a:r>
              <a:rPr lang="en-US" dirty="0">
                <a:effectLst/>
              </a:rPr>
              <a:t>, have not been effective in preventing intake structure blockage and subsequent forced generation losses in some cases.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8724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3" y="894303"/>
            <a:ext cx="7597691" cy="476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167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530\Desktop\268087-sa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6" y="472272"/>
            <a:ext cx="8363117" cy="52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2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4" y="387208"/>
            <a:ext cx="8132885" cy="905262"/>
          </a:xfrm>
        </p:spPr>
        <p:txBody>
          <a:bodyPr/>
          <a:lstStyle/>
          <a:p>
            <a:r>
              <a:rPr lang="en-US" dirty="0" smtClean="0"/>
              <a:t>Integrated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485900"/>
            <a:ext cx="8250115" cy="46536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100" dirty="0"/>
              <a:t>High consequence, low probability, station operational and project risks that could affect the viability of the </a:t>
            </a:r>
            <a:r>
              <a:rPr lang="en-US" sz="2100" dirty="0" smtClean="0"/>
              <a:t>unit</a:t>
            </a:r>
            <a:endParaRPr lang="en-US" sz="2100" dirty="0"/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100" dirty="0"/>
              <a:t>Use of the term “risk” is complementary and broadens the usage of this same term with regards to Probabilistic Risk Assessment or Integrated Risk Management </a:t>
            </a:r>
            <a:r>
              <a:rPr lang="en-US" sz="2100" dirty="0" smtClean="0"/>
              <a:t>processes</a:t>
            </a:r>
            <a:endParaRPr lang="en-US" sz="2100" dirty="0"/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100" dirty="0"/>
              <a:t>Determination of acceptable risk is utility, station, and region-specific, and may change over time based on factors within and outside the control of the </a:t>
            </a:r>
            <a:r>
              <a:rPr lang="en-US" sz="2100" dirty="0" smtClean="0"/>
              <a:t>organization 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0878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7973" y="586572"/>
            <a:ext cx="8053753" cy="48288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 smtClean="0"/>
              <a:t>Safety Impact</a:t>
            </a:r>
          </a:p>
          <a:p>
            <a:pPr lvl="0"/>
            <a:endParaRPr lang="en-US" dirty="0" smtClean="0">
              <a:solidFill>
                <a:prstClr val="white"/>
              </a:solidFill>
            </a:endParaRP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Intake </a:t>
            </a:r>
            <a:r>
              <a:rPr lang="en-US" dirty="0">
                <a:solidFill>
                  <a:prstClr val="white"/>
                </a:solidFill>
              </a:rPr>
              <a:t>structure blockage events challenge operators with transients and degrade the normal heat removal path.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The safety related heat sink can be impacted (</a:t>
            </a:r>
            <a:r>
              <a:rPr lang="en-US" dirty="0" err="1">
                <a:solidFill>
                  <a:prstClr val="white"/>
                </a:solidFill>
              </a:rPr>
              <a:t>Maanshan</a:t>
            </a:r>
            <a:r>
              <a:rPr lang="en-US" dirty="0">
                <a:solidFill>
                  <a:prstClr val="white"/>
                </a:solidFill>
              </a:rPr>
              <a:t> 2, loss of ultimate heat sink for 93 minutes)</a:t>
            </a:r>
          </a:p>
          <a:p>
            <a:pPr marL="0" indent="0">
              <a:buNone/>
            </a:pP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552575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7877" y="1310054"/>
            <a:ext cx="8053753" cy="48288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5955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387207"/>
            <a:ext cx="8480809" cy="922847"/>
          </a:xfrm>
        </p:spPr>
        <p:txBody>
          <a:bodyPr/>
          <a:lstStyle/>
          <a:p>
            <a:r>
              <a:rPr lang="en-US" sz="3100" dirty="0"/>
              <a:t>Technical </a:t>
            </a:r>
            <a:r>
              <a:rPr lang="en-US" sz="3100" dirty="0" smtClean="0"/>
              <a:t>Conscience and Leadership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The personal obligation leaders and individuals internalize and exercise to ensure plant operation, maintenance, and engineering activities are conducted in a manner that upholds plant design requirements and preserves operating, design, and safety </a:t>
            </a:r>
            <a:r>
              <a:rPr lang="en-US" sz="2200" dirty="0" smtClean="0"/>
              <a:t>margins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dirty="0" smtClean="0"/>
              <a:t>Described </a:t>
            </a:r>
            <a:r>
              <a:rPr lang="en-US" sz="2200" dirty="0"/>
              <a:t>fully in INPO 10-005, </a:t>
            </a:r>
            <a:r>
              <a:rPr lang="en-US" sz="2200" i="1" dirty="0"/>
              <a:t>Principles for Maintaining an Effective Technical Conscience</a:t>
            </a:r>
            <a:endParaRPr lang="en-US" sz="22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62" y="169493"/>
            <a:ext cx="8185638" cy="949224"/>
          </a:xfrm>
        </p:spPr>
        <p:txBody>
          <a:bodyPr/>
          <a:lstStyle/>
          <a:p>
            <a:r>
              <a:rPr lang="en-US" sz="3400" dirty="0" smtClean="0"/>
              <a:t>Inputs Considered - Industry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660" y="1306287"/>
            <a:ext cx="8091854" cy="4984818"/>
          </a:xfrm>
        </p:spPr>
        <p:txBody>
          <a:bodyPr>
            <a:normAutofit/>
          </a:bodyPr>
          <a:lstStyle/>
          <a:p>
            <a:pPr lvl="0"/>
            <a:r>
              <a:rPr lang="en-US" sz="2600" dirty="0"/>
              <a:t>Topic in November 2013 CEO Conference</a:t>
            </a:r>
          </a:p>
          <a:p>
            <a:pPr lvl="0"/>
            <a:r>
              <a:rPr lang="en-US" sz="2600" dirty="0"/>
              <a:t>Several stations met at INPO in January 2014 to find common lessons learned </a:t>
            </a:r>
          </a:p>
          <a:p>
            <a:pPr lvl="0"/>
            <a:r>
              <a:rPr lang="en-US" sz="2600" dirty="0" smtClean="0"/>
              <a:t>Engineering </a:t>
            </a:r>
            <a:r>
              <a:rPr lang="en-US" sz="2600" dirty="0"/>
              <a:t>VPs </a:t>
            </a:r>
            <a:r>
              <a:rPr lang="en-US" sz="2600" dirty="0" smtClean="0"/>
              <a:t>commented extensively</a:t>
            </a:r>
            <a:endParaRPr lang="en-US" sz="2600" dirty="0"/>
          </a:p>
          <a:p>
            <a:r>
              <a:rPr lang="en-US" sz="2600" dirty="0"/>
              <a:t>Several engineering vendors </a:t>
            </a:r>
            <a:r>
              <a:rPr lang="en-US" sz="2600" dirty="0" smtClean="0"/>
              <a:t>provided comments</a:t>
            </a:r>
            <a:endParaRPr lang="en-US" sz="2600" dirty="0"/>
          </a:p>
          <a:p>
            <a:pPr lvl="0"/>
            <a:r>
              <a:rPr lang="en-US" sz="2600" dirty="0"/>
              <a:t>CNO Advisory Committee </a:t>
            </a:r>
            <a:r>
              <a:rPr lang="en-US" sz="2600" dirty="0" smtClean="0"/>
              <a:t>reviews</a:t>
            </a:r>
          </a:p>
          <a:p>
            <a:pPr lvl="0"/>
            <a:r>
              <a:rPr lang="en-US" sz="2600" dirty="0" smtClean="0"/>
              <a:t>EAG Briefed and provided comments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25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7208"/>
            <a:ext cx="8001000" cy="834923"/>
          </a:xfrm>
        </p:spPr>
        <p:txBody>
          <a:bodyPr/>
          <a:lstStyle/>
          <a:p>
            <a:r>
              <a:rPr lang="en-US" dirty="0" smtClean="0"/>
              <a:t>Inputs Considered -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46" y="1521502"/>
            <a:ext cx="8091854" cy="48353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Crystal River Containment Delamination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Cook LP Turbine Failure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Ft. Calhoun Breaker Fire and Design Bases Extended Shutdown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St. Lucie MSIV Failure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Wolf Creek Unexpected Power </a:t>
            </a:r>
            <a:r>
              <a:rPr lang="en-US" sz="2600" dirty="0" smtClean="0"/>
              <a:t>Increase</a:t>
            </a:r>
            <a:endParaRPr lang="en-US" sz="2600" dirty="0"/>
          </a:p>
          <a:p>
            <a:pPr marL="400050" lvl="1" indent="0">
              <a:buNone/>
            </a:pPr>
            <a:r>
              <a:rPr lang="en-US" sz="2200" dirty="0" smtClean="0"/>
              <a:t>*Multiple </a:t>
            </a:r>
            <a:r>
              <a:rPr lang="en-US" sz="2200" dirty="0"/>
              <a:t>events with engineering errors were also reviewed but not </a:t>
            </a:r>
            <a:r>
              <a:rPr lang="en-US" sz="2200" dirty="0" smtClean="0"/>
              <a:t>documented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7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507487">
            <a:off x="264656" y="2758828"/>
            <a:ext cx="8828865" cy="930138"/>
          </a:xfrm>
        </p:spPr>
        <p:txBody>
          <a:bodyPr/>
          <a:lstStyle/>
          <a:p>
            <a:r>
              <a:rPr lang="en-US" sz="4600" dirty="0"/>
              <a:t>Common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5596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92" y="387207"/>
            <a:ext cx="8106508" cy="914055"/>
          </a:xfrm>
        </p:spPr>
        <p:txBody>
          <a:bodyPr/>
          <a:lstStyle/>
          <a:p>
            <a:r>
              <a:rPr lang="en-US" dirty="0"/>
              <a:t>Common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7" y="1406769"/>
            <a:ext cx="8097715" cy="484456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Integrated </a:t>
            </a:r>
            <a:r>
              <a:rPr lang="en-US" sz="4000" dirty="0"/>
              <a:t>Risk:  Identification, Assessment &amp; Mitigation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First-of-a-Kind / First-in-a-While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Technical Expertise Not Available or Kept Proficient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Critical Design Requirements &amp; Margins Not Understood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Testing Not Used to Address Uncertainties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Engineering Vendor Insights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515891">
            <a:off x="664098" y="2922526"/>
            <a:ext cx="8153400" cy="818171"/>
          </a:xfrm>
        </p:spPr>
        <p:txBody>
          <a:bodyPr/>
          <a:lstStyle/>
          <a:p>
            <a:pPr algn="ctr"/>
            <a:r>
              <a:rPr lang="en-US" sz="5000" dirty="0" smtClean="0"/>
              <a:t>Recommendations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547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al Conscience and Enterprise Ris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PO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PO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bout_x0020_This xmlns="d26864cf-b11d-4575-8b06-b14154fd9dd9">INPO Blue PowerPoint template for creating presentations w/INPO Gel logo</About_x0020_This>
    <Content_x0020_Category xmlns="d26864cf-b11d-4575-8b06-b14154fd9dd9">
      <Value>communication material</Value>
      <Value>meeting material</Value>
    </Content_x0020_Category>
    <Content_x0020_Audience xmlns="d26864cf-b11d-4575-8b06-b14154fd9dd9">
      <Value>All-employees</Value>
      <Value>Support Staff</Value>
    </Content_x0020_Audience>
    <Template_x0020_Category xmlns="d26864cf-b11d-4575-8b06-b14154fd9dd9">PowerPoint; INPO</Template_x0020_Category>
    <ol_Department xmlns="feb37f7c-b1ae-48cf-92ea-47069a6b6798" xsi:nil="true"/>
    <Internal_x0020_Organization xmlns="d26864cf-b11d-4575-8b06-b14154fd9dd9">
      <Value>Communications Services</Value>
    </Internal_x0020_Organization>
    <Date xmlns="d26864cf-b11d-4575-8b06-b14154fd9dd9" xsi:nil="true"/>
    <Eval_x0020_Team_x0020_Member_x0020_Type xmlns="d26864cf-b11d-4575-8b06-b14154fd9dd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B773F7FD067E804E9F55C84D71D2EA0F00E32651FC155B4E4B8346058F7B3CA929" ma:contentTypeVersion="12" ma:contentTypeDescription="A document that can be used as a starting point for creating new documents" ma:contentTypeScope="" ma:versionID="7f171c94614963d0525efff612ab56af">
  <xsd:schema xmlns:xsd="http://www.w3.org/2001/XMLSchema" xmlns:xs="http://www.w3.org/2001/XMLSchema" xmlns:p="http://schemas.microsoft.com/office/2006/metadata/properties" xmlns:ns2="d26864cf-b11d-4575-8b06-b14154fd9dd9" xmlns:ns3="feb37f7c-b1ae-48cf-92ea-47069a6b6798" targetNamespace="http://schemas.microsoft.com/office/2006/metadata/properties" ma:root="true" ma:fieldsID="71e17c69407ad8b8bde2dcc13d00dc8c" ns2:_="" ns3:_="">
    <xsd:import namespace="d26864cf-b11d-4575-8b06-b14154fd9dd9"/>
    <xsd:import namespace="feb37f7c-b1ae-48cf-92ea-47069a6b6798"/>
    <xsd:element name="properties">
      <xsd:complexType>
        <xsd:sequence>
          <xsd:element name="documentManagement">
            <xsd:complexType>
              <xsd:all>
                <xsd:element ref="ns2:About_x0020_This"/>
                <xsd:element ref="ns3:ol_Department" minOccurs="0"/>
                <xsd:element ref="ns2:Template_x0020_Category" minOccurs="0"/>
                <xsd:element ref="ns2:Content_x0020_Audience" minOccurs="0"/>
                <xsd:element ref="ns2:Content_x0020_Category" minOccurs="0"/>
                <xsd:element ref="ns2:Date" minOccurs="0"/>
                <xsd:element ref="ns2:Internal_x0020_Organization" minOccurs="0"/>
                <xsd:element ref="ns2:Eval_x0020_Team_x0020_Member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864cf-b11d-4575-8b06-b14154fd9dd9" elementFormDefault="qualified">
    <xsd:import namespace="http://schemas.microsoft.com/office/2006/documentManagement/types"/>
    <xsd:import namespace="http://schemas.microsoft.com/office/infopath/2007/PartnerControls"/>
    <xsd:element name="About_x0020_This" ma:index="8" ma:displayName="About This" ma:description="Entering some brief text to describe this document or resource will help improve ION search" ma:internalName="About_x0020_This" ma:readOnly="false">
      <xsd:simpleType>
        <xsd:restriction base="dms:Text">
          <xsd:maxLength value="255"/>
        </xsd:restriction>
      </xsd:simpleType>
    </xsd:element>
    <xsd:element name="Template_x0020_Category" ma:index="10" nillable="true" ma:displayName="Template Category" ma:format="Dropdown" ma:internalName="Template_x0020_Category">
      <xsd:simpleType>
        <xsd:union memberTypes="dms:Text">
          <xsd:simpleType>
            <xsd:restriction base="dms:Choice">
              <xsd:enumeration value="Advisor"/>
              <xsd:enumeration value="Exit"/>
              <xsd:enumeration value="Feedback"/>
              <xsd:enumeration value="Host Peer"/>
              <xsd:enumeration value="Industry Peer"/>
              <xsd:enumeration value="Information Request"/>
              <xsd:enumeration value="Observer"/>
              <xsd:enumeration value="Pre-exit"/>
            </xsd:restriction>
          </xsd:simpleType>
        </xsd:union>
      </xsd:simpleType>
    </xsd:element>
    <xsd:element name="Content_x0020_Audience" ma:index="11" nillable="true" ma:displayName="Content Audience" ma:description="ION audience(s) content is targeted for (i.e. New Employees, Retirees, Support Staff)" ma:internalName="Content_x0020_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-employees"/>
                    <xsd:enumeration value="Corporate Records Liaisons"/>
                    <xsd:enumeration value="Department Managers"/>
                    <xsd:enumeration value="Evaluation Teams"/>
                    <xsd:enumeration value="ION Content Owners"/>
                    <xsd:enumeration value="New employees"/>
                    <xsd:enumeration value="Nuclear Technical Areas"/>
                    <xsd:enumeration value="Retirees"/>
                    <xsd:enumeration value="Senior Leadership Team"/>
                    <xsd:enumeration value="Senior Reps"/>
                    <xsd:enumeration value="SFA Teams"/>
                    <xsd:enumeration value="SIPM"/>
                    <xsd:enumeration value="SFT"/>
                    <xsd:enumeration value="Support Services"/>
                    <xsd:enumeration value="Support Staff"/>
                    <xsd:enumeration value="WANO-AC"/>
                  </xsd:restriction>
                </xsd:simpleType>
              </xsd:element>
            </xsd:sequence>
          </xsd:extension>
        </xsd:complexContent>
      </xsd:complexType>
    </xsd:element>
    <xsd:element name="Content_x0020_Category" ma:index="12" nillable="true" ma:displayName="Content Category" ma:description="Custom list of content categories to improve searchability and grouping of content." ma:internalName="Content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reditation"/>
                    <xsd:enumeration value="analyses"/>
                    <xsd:enumeration value="assistance"/>
                    <xsd:enumeration value="benefits"/>
                    <xsd:enumeration value="business planning"/>
                    <xsd:enumeration value="communication material"/>
                    <xsd:enumeration value="course material"/>
                    <xsd:enumeration value="directories"/>
                    <xsd:enumeration value="evaluation material"/>
                    <xsd:enumeration value="eval tool before"/>
                    <xsd:enumeration value="eval tool during"/>
                    <xsd:enumeration value="eval tool after"/>
                    <xsd:enumeration value="International Peer Review Material"/>
                    <xsd:enumeration value="Technical Exchange Visit Material"/>
                    <xsd:enumeration value="US Peer Review Material"/>
                    <xsd:enumeration value="governance/foundational"/>
                    <xsd:enumeration value="historical"/>
                    <xsd:enumeration value="internal performance"/>
                    <xsd:enumeration value="internal process"/>
                    <xsd:enumeration value="meeting material"/>
                    <xsd:enumeration value="operating experience"/>
                    <xsd:enumeration value="plant performance"/>
                    <xsd:enumeration value="qualification material"/>
                    <xsd:enumeration value="technical help"/>
                    <xsd:enumeration value="training and development"/>
                    <xsd:enumeration value="travel"/>
                  </xsd:restriction>
                </xsd:simpleType>
              </xsd:element>
            </xsd:sequence>
          </xsd:extension>
        </xsd:complexContent>
      </xsd:complexType>
    </xsd:element>
    <xsd:element name="Date" ma:index="13" nillable="true" ma:displayName="Issued Date" ma:format="DateOnly" ma:internalName="Date">
      <xsd:simpleType>
        <xsd:restriction base="dms:DateTime"/>
      </xsd:simpleType>
    </xsd:element>
    <xsd:element name="Internal_x0020_Organization" ma:index="14" nillable="true" ma:displayName="Content Owner - Internal Organization" ma:description="The div/dept/team that generated/owns the content and is responsible for maintaining it." ma:internalName="Internal_x0020_Organization" ma:readOnly="fals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ommunications"/>
                        <xsd:enumeration value="Communications Services"/>
                        <xsd:enumeration value="Web Services and Records Mgm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Eval_x0020_Team_x0020_Member_x0020_Type" ma:index="15" nillable="true" ma:displayName="Eval Team Member Type" ma:format="Dropdown" ma:internalName="Eval_x0020_Team_x0020_Member_x0020_Type">
      <xsd:simpleType>
        <xsd:restriction base="dms:Choice">
          <xsd:enumeration value="Advisor"/>
          <xsd:enumeration value="Host Peer"/>
          <xsd:enumeration value="Industry Peer"/>
          <xsd:enumeration value="Observ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37f7c-b1ae-48cf-92ea-47069a6b6798" elementFormDefault="qualified">
    <xsd:import namespace="http://schemas.microsoft.com/office/2006/documentManagement/types"/>
    <xsd:import namespace="http://schemas.microsoft.com/office/infopath/2007/PartnerControls"/>
    <xsd:element name="ol_Department" ma:index="9" nillable="true" ma:displayName="Department" ma:internalName="ol_Departmen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E7DD22-61EA-408A-BA82-BF32A4D2E28C}">
  <ds:schemaRefs>
    <ds:schemaRef ds:uri="d26864cf-b11d-4575-8b06-b14154fd9dd9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eb37f7c-b1ae-48cf-92ea-47069a6b679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064CDDE-3032-4B5A-A241-96D72129F0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6AF84A-AE1D-4524-B7C7-54E783E3D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6864cf-b11d-4575-8b06-b14154fd9dd9"/>
    <ds:schemaRef ds:uri="feb37f7c-b1ae-48cf-92ea-47069a6b6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Technical Conscience and Enterprise Risk Presentation</Template>
  <TotalTime>267</TotalTime>
  <Words>903</Words>
  <Application>Microsoft Office PowerPoint</Application>
  <PresentationFormat>On-screen Show (4:3)</PresentationFormat>
  <Paragraphs>159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Technical Conscience and Enterprise Risk Presentation</vt:lpstr>
      <vt:lpstr>1_INPO-Blue</vt:lpstr>
      <vt:lpstr>INPO-Blue</vt:lpstr>
      <vt:lpstr>INPO Update  Configuration Management  CMBG Meeting</vt:lpstr>
      <vt:lpstr>Objectives</vt:lpstr>
      <vt:lpstr>Integrated Risk</vt:lpstr>
      <vt:lpstr>Technical Conscience and Leadership</vt:lpstr>
      <vt:lpstr>Inputs Considered - Industry</vt:lpstr>
      <vt:lpstr>Inputs Considered - Events</vt:lpstr>
      <vt:lpstr>Common Lessons Learned</vt:lpstr>
      <vt:lpstr>Common Lessons Learned</vt:lpstr>
      <vt:lpstr>Recommendations</vt:lpstr>
      <vt:lpstr>Rec. 1 – Integrated Risk Strategies</vt:lpstr>
      <vt:lpstr>Rec. 1 – Integrated Risk Strategies</vt:lpstr>
      <vt:lpstr>Rec. 2 – Healthy Technical Conscience</vt:lpstr>
      <vt:lpstr>Rec. 3 – Engineering Vendor Oversight</vt:lpstr>
      <vt:lpstr>PowerPoint Presentation</vt:lpstr>
      <vt:lpstr>Assessment Plan &amp; Activities</vt:lpstr>
      <vt:lpstr>CM Department Update</vt:lpstr>
      <vt:lpstr>EN &amp; CM Evaluation Trends</vt:lpstr>
      <vt:lpstr>Engineering Fundamentals in AFIs</vt:lpstr>
      <vt:lpstr>Department Initiatives</vt:lpstr>
      <vt:lpstr>Department Initiatives (Cont)</vt:lpstr>
      <vt:lpstr>Department Changes</vt:lpstr>
      <vt:lpstr>2014 Department Meetings</vt:lpstr>
      <vt:lpstr>Industry Trend Update:  SOER 07-2 Intake Structure Blockage</vt:lpstr>
      <vt:lpstr>Adverse Data Trend</vt:lpstr>
      <vt:lpstr>Adverse Data Trend</vt:lpstr>
      <vt:lpstr>Adverse Data Trend</vt:lpstr>
      <vt:lpstr>Continuing Issue</vt:lpstr>
      <vt:lpstr>PowerPoint Presentation</vt:lpstr>
      <vt:lpstr>PowerPoint Presentation</vt:lpstr>
      <vt:lpstr>PowerPoint Presentation</vt:lpstr>
      <vt:lpstr>PowerPoint Presentation</vt:lpstr>
    </vt:vector>
  </TitlesOfParts>
  <Company>INPO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IER L1-14-20: Technical Conscience and Enterprise Risk</dc:title>
  <dc:creator>Paul D. Magnuson</dc:creator>
  <cp:lastModifiedBy>Gambrill, Robert A III (INPO)</cp:lastModifiedBy>
  <cp:revision>49</cp:revision>
  <cp:lastPrinted>2014-04-15T11:54:28Z</cp:lastPrinted>
  <dcterms:created xsi:type="dcterms:W3CDTF">2014-04-14T20:20:01Z</dcterms:created>
  <dcterms:modified xsi:type="dcterms:W3CDTF">2014-06-10T11:20:25Z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portOwner">
    <vt:lpwstr/>
  </property>
  <property fmtid="{D5CDD505-2E9C-101B-9397-08002B2CF9AE}" pid="3" name="ContentTypeId">
    <vt:lpwstr>0x010100B773F7FD067E804E9F55C84D71D2EA0F00E32651FC155B4E4B8346058F7B3CA929</vt:lpwstr>
  </property>
</Properties>
</file>