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91" r:id="rId6"/>
    <p:sldId id="278" r:id="rId7"/>
    <p:sldId id="288" r:id="rId8"/>
    <p:sldId id="273" r:id="rId9"/>
    <p:sldId id="262" r:id="rId10"/>
    <p:sldId id="274" r:id="rId11"/>
    <p:sldId id="275" r:id="rId12"/>
    <p:sldId id="263" r:id="rId13"/>
    <p:sldId id="265" r:id="rId14"/>
    <p:sldId id="289" r:id="rId15"/>
    <p:sldId id="281" r:id="rId16"/>
    <p:sldId id="284" r:id="rId17"/>
    <p:sldId id="272" r:id="rId18"/>
    <p:sldId id="271" r:id="rId19"/>
    <p:sldId id="266" r:id="rId20"/>
    <p:sldId id="267" r:id="rId21"/>
    <p:sldId id="277" r:id="rId22"/>
    <p:sldId id="290" r:id="rId23"/>
    <p:sldId id="285" r:id="rId24"/>
    <p:sldId id="270" r:id="rId25"/>
    <p:sldId id="261" r:id="rId26"/>
    <p:sldId id="268" r:id="rId27"/>
    <p:sldId id="269" r:id="rId28"/>
  </p:sldIdLst>
  <p:sldSz cx="9144000" cy="6858000" type="screen4x3"/>
  <p:notesSz cx="9309100" cy="7023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8" autoAdjust="0"/>
    <p:restoredTop sz="81532" autoAdjust="0"/>
  </p:normalViewPr>
  <p:slideViewPr>
    <p:cSldViewPr snapToGrid="0">
      <p:cViewPr varScale="1">
        <p:scale>
          <a:sx n="95" d="100"/>
          <a:sy n="95" d="100"/>
        </p:scale>
        <p:origin x="-20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-1692" y="-108"/>
      </p:cViewPr>
      <p:guideLst>
        <p:guide orient="horz" pos="2212"/>
        <p:guide pos="2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33662" cy="351155"/>
          </a:xfrm>
          <a:prstGeom prst="rect">
            <a:avLst/>
          </a:prstGeom>
        </p:spPr>
        <p:txBody>
          <a:bodyPr vert="horz" lIns="91797" tIns="45898" rIns="91797" bIns="458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328" y="1"/>
            <a:ext cx="4033662" cy="351155"/>
          </a:xfrm>
          <a:prstGeom prst="rect">
            <a:avLst/>
          </a:prstGeom>
        </p:spPr>
        <p:txBody>
          <a:bodyPr vert="horz" lIns="91797" tIns="45898" rIns="91797" bIns="45898" rtlCol="0"/>
          <a:lstStyle>
            <a:lvl1pPr algn="r">
              <a:defRPr sz="1200"/>
            </a:lvl1pPr>
          </a:lstStyle>
          <a:p>
            <a:fld id="{DECD6BC8-2DC5-49F9-B52A-943A1F3747C1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70743"/>
            <a:ext cx="4033662" cy="351155"/>
          </a:xfrm>
          <a:prstGeom prst="rect">
            <a:avLst/>
          </a:prstGeom>
        </p:spPr>
        <p:txBody>
          <a:bodyPr vert="horz" lIns="91797" tIns="45898" rIns="91797" bIns="458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328" y="6670743"/>
            <a:ext cx="4033662" cy="351155"/>
          </a:xfrm>
          <a:prstGeom prst="rect">
            <a:avLst/>
          </a:prstGeom>
        </p:spPr>
        <p:txBody>
          <a:bodyPr vert="horz" lIns="91797" tIns="45898" rIns="91797" bIns="45898" rtlCol="0" anchor="b"/>
          <a:lstStyle>
            <a:lvl1pPr algn="r">
              <a:defRPr sz="1200"/>
            </a:lvl1pPr>
          </a:lstStyle>
          <a:p>
            <a:fld id="{5BEE7DEB-9728-42A1-AF2B-72F81ED58F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56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33662" cy="351155"/>
          </a:xfrm>
          <a:prstGeom prst="rect">
            <a:avLst/>
          </a:prstGeom>
        </p:spPr>
        <p:txBody>
          <a:bodyPr vert="horz" lIns="91797" tIns="45898" rIns="91797" bIns="458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328" y="1"/>
            <a:ext cx="4033662" cy="351155"/>
          </a:xfrm>
          <a:prstGeom prst="rect">
            <a:avLst/>
          </a:prstGeom>
        </p:spPr>
        <p:txBody>
          <a:bodyPr vert="horz" lIns="91797" tIns="45898" rIns="91797" bIns="45898" rtlCol="0"/>
          <a:lstStyle>
            <a:lvl1pPr algn="r">
              <a:defRPr sz="1200"/>
            </a:lvl1pPr>
          </a:lstStyle>
          <a:p>
            <a:fld id="{4AAF6B9F-0663-46CC-ABF4-C27E39DAD4FB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527050"/>
            <a:ext cx="3511550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97" tIns="45898" rIns="91797" bIns="4589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334" y="3335972"/>
            <a:ext cx="7446436" cy="3160395"/>
          </a:xfrm>
          <a:prstGeom prst="rect">
            <a:avLst/>
          </a:prstGeom>
        </p:spPr>
        <p:txBody>
          <a:bodyPr vert="horz" lIns="91797" tIns="45898" rIns="91797" bIns="4589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70743"/>
            <a:ext cx="4033662" cy="351155"/>
          </a:xfrm>
          <a:prstGeom prst="rect">
            <a:avLst/>
          </a:prstGeom>
        </p:spPr>
        <p:txBody>
          <a:bodyPr vert="horz" lIns="91797" tIns="45898" rIns="91797" bIns="458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328" y="6670743"/>
            <a:ext cx="4033662" cy="351155"/>
          </a:xfrm>
          <a:prstGeom prst="rect">
            <a:avLst/>
          </a:prstGeom>
        </p:spPr>
        <p:txBody>
          <a:bodyPr vert="horz" lIns="91797" tIns="45898" rIns="91797" bIns="45898" rtlCol="0" anchor="b"/>
          <a:lstStyle>
            <a:lvl1pPr algn="r">
              <a:defRPr sz="1200"/>
            </a:lvl1pPr>
          </a:lstStyle>
          <a:p>
            <a:fld id="{B777419D-5001-4844-96DB-9B395A044D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72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7419D-5001-4844-96DB-9B395A044D2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7419D-5001-4844-96DB-9B395A044D2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19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7419D-5001-4844-96DB-9B395A044D2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51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7419D-5001-4844-96DB-9B395A044D2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2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7419D-5001-4844-96DB-9B395A044D2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31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966"/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7419D-5001-4844-96DB-9B395A044D2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43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7419D-5001-4844-96DB-9B395A044D2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75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7419D-5001-4844-96DB-9B395A044D2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46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7419D-5001-4844-96DB-9B395A044D2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80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7419D-5001-4844-96DB-9B395A044D2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31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</a:t>
            </a:r>
            <a:r>
              <a:rPr lang="en-US" baseline="0" dirty="0" smtClean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7419D-5001-4844-96DB-9B395A044D2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31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7419D-5001-4844-96DB-9B395A044D2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54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7419D-5001-4844-96DB-9B395A044D2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31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7419D-5001-4844-96DB-9B395A044D2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31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7419D-5001-4844-96DB-9B395A044D2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966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7419D-5001-4844-96DB-9B395A044D2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74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7419D-5001-4844-96DB-9B395A044D2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95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20963" y="2405063"/>
            <a:ext cx="5680075" cy="307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Institute of Nuclear Power Operations</a:t>
            </a:r>
          </a:p>
        </p:txBody>
      </p:sp>
      <p:pic>
        <p:nvPicPr>
          <p:cNvPr id="6" name="Picture 8" descr="INPO Logo White Reflection.png"/>
          <p:cNvPicPr>
            <a:picLocks noChangeAspect="1"/>
          </p:cNvPicPr>
          <p:nvPr/>
        </p:nvPicPr>
        <p:blipFill>
          <a:blip r:embed="rId2" cstate="print"/>
          <a:srcRect b="2283"/>
          <a:stretch>
            <a:fillRect/>
          </a:stretch>
        </p:blipFill>
        <p:spPr bwMode="auto">
          <a:xfrm>
            <a:off x="869950" y="833438"/>
            <a:ext cx="4318000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3200400"/>
            <a:ext cx="5867400" cy="1679510"/>
          </a:xfrm>
        </p:spPr>
        <p:txBody>
          <a:bodyPr/>
          <a:lstStyle>
            <a:lvl1pPr algn="l">
              <a:lnSpc>
                <a:spcPts val="5000"/>
              </a:lnSpc>
              <a:defRPr sz="4800" b="1" i="0" spc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5102290"/>
            <a:ext cx="5867400" cy="6858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F80ADA4-6304-4C4C-AC98-6F195A0D49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7207"/>
            <a:ext cx="8153400" cy="1044353"/>
          </a:xfrm>
        </p:spPr>
        <p:txBody>
          <a:bodyPr/>
          <a:lstStyle>
            <a:lvl1pPr>
              <a:defRPr sz="3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1502"/>
            <a:ext cx="8077200" cy="461804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B4B15-0E85-4BD9-99B9-FDD079CC6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INPO Logo White Reflection.png"/>
          <p:cNvPicPr>
            <a:picLocks noChangeAspect="1"/>
          </p:cNvPicPr>
          <p:nvPr userDrawn="1"/>
        </p:nvPicPr>
        <p:blipFill>
          <a:blip r:embed="rId2" cstate="print"/>
          <a:srcRect b="3485"/>
          <a:stretch>
            <a:fillRect/>
          </a:stretch>
        </p:blipFill>
        <p:spPr bwMode="auto">
          <a:xfrm>
            <a:off x="7641602" y="5801960"/>
            <a:ext cx="966137" cy="53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45D35-B11F-4D50-AD8C-1030D78F5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3400" y="387207"/>
            <a:ext cx="8153400" cy="1044353"/>
          </a:xfrm>
        </p:spPr>
        <p:txBody>
          <a:bodyPr/>
          <a:lstStyle>
            <a:lvl1pPr>
              <a:defRPr sz="3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3400" y="1521502"/>
            <a:ext cx="3971144" cy="461804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639457" y="1524001"/>
            <a:ext cx="3919928" cy="461804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 descr="INPO Logo White Reflection.png"/>
          <p:cNvPicPr>
            <a:picLocks noChangeAspect="1"/>
          </p:cNvPicPr>
          <p:nvPr userDrawn="1"/>
        </p:nvPicPr>
        <p:blipFill>
          <a:blip r:embed="rId2" cstate="print"/>
          <a:srcRect b="3485"/>
          <a:stretch>
            <a:fillRect/>
          </a:stretch>
        </p:blipFill>
        <p:spPr bwMode="auto">
          <a:xfrm>
            <a:off x="7641602" y="5801960"/>
            <a:ext cx="966137" cy="53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1A7FE-75BC-4116-84BD-736174B55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387207"/>
            <a:ext cx="8153400" cy="1044353"/>
          </a:xfrm>
        </p:spPr>
        <p:txBody>
          <a:bodyPr/>
          <a:lstStyle>
            <a:lvl1pPr>
              <a:defRPr sz="3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NPO Logo White Reflection.png"/>
          <p:cNvPicPr>
            <a:picLocks noChangeAspect="1"/>
          </p:cNvPicPr>
          <p:nvPr userDrawn="1"/>
        </p:nvPicPr>
        <p:blipFill>
          <a:blip r:embed="rId2" cstate="print"/>
          <a:srcRect b="3485"/>
          <a:stretch>
            <a:fillRect/>
          </a:stretch>
        </p:blipFill>
        <p:spPr bwMode="auto">
          <a:xfrm>
            <a:off x="7641602" y="5801960"/>
            <a:ext cx="966137" cy="53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F9B21-3356-4690-8A08-6DDF749C1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INPO Logo White Reflection.png"/>
          <p:cNvPicPr>
            <a:picLocks noChangeAspect="1"/>
          </p:cNvPicPr>
          <p:nvPr userDrawn="1"/>
        </p:nvPicPr>
        <p:blipFill>
          <a:blip r:embed="rId2" cstate="print"/>
          <a:srcRect b="3485"/>
          <a:stretch>
            <a:fillRect/>
          </a:stretch>
        </p:blipFill>
        <p:spPr bwMode="auto">
          <a:xfrm>
            <a:off x="7641602" y="5801960"/>
            <a:ext cx="966137" cy="53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4674"/>
            <a:ext cx="3008313" cy="940425"/>
          </a:xfrm>
        </p:spPr>
        <p:txBody>
          <a:bodyPr/>
          <a:lstStyle>
            <a:lvl1pPr algn="l">
              <a:lnSpc>
                <a:spcPct val="85000"/>
              </a:lnSpc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87180"/>
            <a:ext cx="5111750" cy="5638983"/>
          </a:xfrm>
        </p:spPr>
        <p:txBody>
          <a:bodyPr/>
          <a:lstStyle>
            <a:lvl1pPr>
              <a:lnSpc>
                <a:spcPct val="85000"/>
              </a:lnSpc>
              <a:spcAft>
                <a:spcPts val="1800"/>
              </a:spcAft>
              <a:defRPr sz="3200">
                <a:latin typeface="Arial" pitchFamily="34" charset="0"/>
                <a:cs typeface="Arial" pitchFamily="34" charset="0"/>
              </a:defRPr>
            </a:lvl1pPr>
            <a:lvl2pPr>
              <a:lnSpc>
                <a:spcPct val="85000"/>
              </a:lnSpc>
              <a:spcAft>
                <a:spcPts val="1800"/>
              </a:spcAft>
              <a:defRPr sz="2800">
                <a:latin typeface="Arial" pitchFamily="34" charset="0"/>
                <a:cs typeface="Arial" pitchFamily="34" charset="0"/>
              </a:defRPr>
            </a:lvl2pPr>
            <a:lvl3pPr>
              <a:lnSpc>
                <a:spcPct val="85000"/>
              </a:lnSpc>
              <a:spcAft>
                <a:spcPts val="1800"/>
              </a:spcAft>
              <a:defRPr sz="2400">
                <a:latin typeface="Arial" pitchFamily="34" charset="0"/>
                <a:cs typeface="Arial" pitchFamily="34" charset="0"/>
              </a:defRPr>
            </a:lvl3pPr>
            <a:lvl4pPr>
              <a:lnSpc>
                <a:spcPct val="85000"/>
              </a:lnSpc>
              <a:spcAft>
                <a:spcPts val="1800"/>
              </a:spcAft>
              <a:defRPr sz="2000">
                <a:latin typeface="Arial" pitchFamily="34" charset="0"/>
                <a:cs typeface="Arial" pitchFamily="34" charset="0"/>
              </a:defRPr>
            </a:lvl4pPr>
            <a:lvl5pPr>
              <a:lnSpc>
                <a:spcPct val="85000"/>
              </a:lnSpc>
              <a:spcAft>
                <a:spcPts val="1800"/>
              </a:spcAft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70676"/>
            <a:ext cx="3008313" cy="45554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266CD-E2BC-4270-A929-C51B7E397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INPO Logo White Reflection.png"/>
          <p:cNvPicPr>
            <a:picLocks noChangeAspect="1"/>
          </p:cNvPicPr>
          <p:nvPr userDrawn="1"/>
        </p:nvPicPr>
        <p:blipFill>
          <a:blip r:embed="rId2" cstate="print"/>
          <a:srcRect b="3485"/>
          <a:stretch>
            <a:fillRect/>
          </a:stretch>
        </p:blipFill>
        <p:spPr bwMode="auto">
          <a:xfrm>
            <a:off x="7641602" y="5801960"/>
            <a:ext cx="966137" cy="53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EFBEA-F8A5-4EB9-A196-2A6721A45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INPO Logo White Reflection.png"/>
          <p:cNvPicPr>
            <a:picLocks noChangeAspect="1"/>
          </p:cNvPicPr>
          <p:nvPr userDrawn="1"/>
        </p:nvPicPr>
        <p:blipFill>
          <a:blip r:embed="rId2" cstate="print"/>
          <a:srcRect b="3485"/>
          <a:stretch>
            <a:fillRect/>
          </a:stretch>
        </p:blipFill>
        <p:spPr bwMode="auto">
          <a:xfrm>
            <a:off x="7641602" y="5801960"/>
            <a:ext cx="966137" cy="53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70C0"/>
            </a:gs>
            <a:gs pos="100000">
              <a:schemeClr val="tx1"/>
            </a:gs>
          </a:gsLst>
          <a:lin ang="8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11150"/>
            <a:ext cx="8534400" cy="6127750"/>
          </a:xfrm>
          <a:prstGeom prst="roundRect">
            <a:avLst>
              <a:gd name="adj" fmla="val 4998"/>
            </a:avLst>
          </a:prstGeom>
          <a:gradFill>
            <a:gsLst>
              <a:gs pos="0">
                <a:schemeClr val="tx1"/>
              </a:gs>
              <a:gs pos="50000">
                <a:srgbClr val="0070C0"/>
              </a:gs>
              <a:gs pos="100000">
                <a:schemeClr val="tx1"/>
              </a:gs>
            </a:gsLst>
            <a:lin ang="15000000" scaled="0"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53400" cy="1219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828800"/>
            <a:ext cx="8077200" cy="4419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6553200"/>
            <a:ext cx="838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221FA6-D20A-45CC-A48A-94A082CB06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519659" y="6445770"/>
            <a:ext cx="5487649" cy="4122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2014  Institute of Nuclear Power Operations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6" r:id="rId3"/>
    <p:sldLayoutId id="2147483678" r:id="rId4"/>
    <p:sldLayoutId id="2147483679" r:id="rId5"/>
    <p:sldLayoutId id="2147483680" r:id="rId6"/>
    <p:sldLayoutId id="2147483681" r:id="rId7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4100"/>
        </a:lnSpc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ts val="41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lnSpc>
          <a:spcPts val="41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lnSpc>
          <a:spcPts val="41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lnSpc>
          <a:spcPts val="41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lnSpc>
          <a:spcPts val="41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lnSpc>
          <a:spcPts val="41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lnSpc>
          <a:spcPts val="41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lnSpc>
          <a:spcPts val="41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ts val="3400"/>
        </a:lnSpc>
        <a:spcBef>
          <a:spcPct val="0"/>
        </a:spcBef>
        <a:spcAft>
          <a:spcPts val="1200"/>
        </a:spcAft>
        <a:buClr>
          <a:srgbClr val="FFCC66"/>
        </a:buClr>
        <a:buSzPct val="110000"/>
        <a:buFont typeface="Arial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lnSpc>
          <a:spcPts val="3000"/>
        </a:lnSpc>
        <a:spcBef>
          <a:spcPct val="0"/>
        </a:spcBef>
        <a:spcAft>
          <a:spcPts val="1200"/>
        </a:spcAft>
        <a:buClr>
          <a:srgbClr val="FFC000"/>
        </a:buClr>
        <a:buFont typeface="Arial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lnSpc>
          <a:spcPts val="2600"/>
        </a:lnSpc>
        <a:spcBef>
          <a:spcPct val="0"/>
        </a:spcBef>
        <a:spcAft>
          <a:spcPts val="1200"/>
        </a:spcAft>
        <a:buClr>
          <a:srgbClr val="FFC000"/>
        </a:buClr>
        <a:buSzPct val="110000"/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lnSpc>
          <a:spcPts val="2200"/>
        </a:lnSpc>
        <a:spcBef>
          <a:spcPct val="0"/>
        </a:spcBef>
        <a:spcAft>
          <a:spcPts val="1200"/>
        </a:spcAft>
        <a:buClr>
          <a:srgbClr val="FFC000"/>
        </a:buClr>
        <a:buSzPct val="110000"/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lnSpc>
          <a:spcPts val="2200"/>
        </a:lnSpc>
        <a:spcBef>
          <a:spcPct val="0"/>
        </a:spcBef>
        <a:spcAft>
          <a:spcPts val="1200"/>
        </a:spcAft>
        <a:buClr>
          <a:srgbClr val="FFC000"/>
        </a:buClr>
        <a:buSzPct val="110000"/>
        <a:buFont typeface="Arial" charset="0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8029" y="3072064"/>
            <a:ext cx="6193971" cy="16795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Industry Shaping Event</a:t>
            </a:r>
            <a:br>
              <a:rPr lang="en-US" sz="3600" dirty="0" smtClean="0"/>
            </a:br>
            <a:r>
              <a:rPr lang="en-US" sz="3600" dirty="0" smtClean="0"/>
              <a:t>1996 Millstone Loss of Configuration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2343" y="4997116"/>
            <a:ext cx="6825343" cy="1086184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dirty="0" smtClean="0"/>
              <a:t>Robert Gambrill</a:t>
            </a:r>
          </a:p>
          <a:p>
            <a:pPr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dirty="0" smtClean="0"/>
              <a:t>Manager Engineering &amp; Configuration Management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57" y="387208"/>
            <a:ext cx="8381999" cy="1429236"/>
          </a:xfrm>
        </p:spPr>
        <p:txBody>
          <a:bodyPr/>
          <a:lstStyle/>
          <a:p>
            <a:pPr algn="ctr"/>
            <a:r>
              <a:rPr lang="en-US" dirty="0" smtClean="0"/>
              <a:t>All Three Millstone Units Were Shutdown Due to Loss of CM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77082"/>
            <a:ext cx="8077200" cy="4162460"/>
          </a:xfrm>
        </p:spPr>
        <p:txBody>
          <a:bodyPr>
            <a:normAutofit/>
          </a:bodyPr>
          <a:lstStyle/>
          <a:p>
            <a:r>
              <a:rPr lang="en-US" dirty="0" smtClean="0"/>
              <a:t>Unit 1 – November 1995 (never restarted)</a:t>
            </a:r>
          </a:p>
          <a:p>
            <a:r>
              <a:rPr lang="en-US" dirty="0" smtClean="0"/>
              <a:t>Unit 2 – February 1996 to March 1999</a:t>
            </a:r>
          </a:p>
          <a:p>
            <a:r>
              <a:rPr lang="en-US" dirty="0" smtClean="0"/>
              <a:t>Unit 3 – March 1996 to July 1998</a:t>
            </a:r>
          </a:p>
          <a:p>
            <a:endParaRPr lang="en-US" dirty="0"/>
          </a:p>
          <a:p>
            <a:r>
              <a:rPr lang="en-US" dirty="0" smtClean="0"/>
              <a:t>NRC Watch List in January 1996</a:t>
            </a:r>
          </a:p>
          <a:p>
            <a:r>
              <a:rPr lang="en-US" dirty="0" smtClean="0"/>
              <a:t>NRC approval to restart was required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B4B15-0E85-4BD9-99B9-FDD079CC6EB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110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Tidbits of 1996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Interest Rates Year End Federal Reserve 8.25% </a:t>
            </a:r>
            <a:endParaRPr lang="en-US" dirty="0" smtClean="0"/>
          </a:p>
          <a:p>
            <a:r>
              <a:rPr lang="en-US" dirty="0" smtClean="0"/>
              <a:t>eBay was started</a:t>
            </a:r>
          </a:p>
          <a:p>
            <a:r>
              <a:rPr lang="en-US" dirty="0" smtClean="0"/>
              <a:t>Minimum wage: $5.15/hour</a:t>
            </a:r>
          </a:p>
          <a:p>
            <a:r>
              <a:rPr lang="en-US" dirty="0" smtClean="0"/>
              <a:t>Famous Movie Quote: </a:t>
            </a:r>
            <a:r>
              <a:rPr lang="en-US" dirty="0"/>
              <a:t>"Show me the Money!"</a:t>
            </a:r>
            <a:br>
              <a:rPr lang="en-US" dirty="0"/>
            </a:br>
            <a:r>
              <a:rPr lang="en-US" dirty="0"/>
              <a:t>- Cuba Gooding, Jr., in 'Jerry </a:t>
            </a:r>
            <a:r>
              <a:rPr lang="en-US" dirty="0" smtClean="0"/>
              <a:t>Maguire‘</a:t>
            </a:r>
          </a:p>
          <a:p>
            <a:r>
              <a:rPr lang="en-US" dirty="0" smtClean="0"/>
              <a:t>‘ER’ was the #1 TV show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B4B15-0E85-4BD9-99B9-FDD079CC6EB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76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B4B15-0E85-4BD9-99B9-FDD079CC6EB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3074" name="Picture 2" descr="C:\Users\i153\Desktop\NAT Week Pictures\1996\1996_olympic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8772"/>
            <a:ext cx="19050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153\Desktop\NAT Week Pictures\1996\2009_09_21_izz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516490"/>
            <a:ext cx="1733550" cy="16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i153\Desktop\NAT Week Pictures\1996\03 1996-atlan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516" y="2283654"/>
            <a:ext cx="5178562" cy="334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4835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" t="11742" r="63467" b="48768"/>
          <a:stretch/>
        </p:blipFill>
        <p:spPr bwMode="auto">
          <a:xfrm>
            <a:off x="496754" y="2425803"/>
            <a:ext cx="5773125" cy="394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B4B15-0E85-4BD9-99B9-FDD079CC6EB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2" descr="C:\Users\i153\Desktop\NAT Week Pictures\1996\toshiba---first-dvd-play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9" r="3112" b="27845"/>
          <a:stretch/>
        </p:blipFill>
        <p:spPr bwMode="auto">
          <a:xfrm>
            <a:off x="4876071" y="807072"/>
            <a:ext cx="3313044" cy="94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3" t="18516" r="20948" b="33201"/>
          <a:stretch/>
        </p:blipFill>
        <p:spPr bwMode="auto">
          <a:xfrm>
            <a:off x="1257805" y="3672085"/>
            <a:ext cx="2761274" cy="145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8172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7207"/>
            <a:ext cx="8153400" cy="1169744"/>
          </a:xfrm>
        </p:spPr>
        <p:txBody>
          <a:bodyPr/>
          <a:lstStyle/>
          <a:p>
            <a:pPr algn="ctr"/>
            <a:r>
              <a:rPr lang="en-US" dirty="0"/>
              <a:t>CM Equilibrium Diagram </a:t>
            </a:r>
            <a:r>
              <a:rPr lang="en-US" dirty="0" smtClean="0"/>
              <a:t>for Millstone Pre-1997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70605" y="3581371"/>
            <a:ext cx="3200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sng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</a:rPr>
              <a:t>Inaccurate or Missing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Facility Configuration Information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What is said to be there</a:t>
            </a:r>
            <a:endParaRPr kumimoji="0" lang="en-US" sz="2000" b="1" i="0" u="none" strike="noStrike" kern="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600" y="4043036"/>
            <a:ext cx="3412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Physical Configuration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What is there</a:t>
            </a:r>
            <a:endParaRPr kumimoji="0" lang="en-US" sz="2000" b="1" i="0" u="none" strike="noStrike" kern="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9503" y="162410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Design Requirements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What is required to be there</a:t>
            </a:r>
            <a:endParaRPr kumimoji="0" lang="en-US" sz="2000" b="1" i="0" u="none" strike="noStrike" kern="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B4B15-0E85-4BD9-99B9-FDD079CC6EB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220" y="2468912"/>
            <a:ext cx="2575560" cy="272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4085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21985"/>
            <a:ext cx="8153400" cy="947323"/>
          </a:xfrm>
        </p:spPr>
        <p:txBody>
          <a:bodyPr/>
          <a:lstStyle/>
          <a:p>
            <a:pPr algn="ctr"/>
            <a:r>
              <a:rPr lang="en-US" sz="4000" dirty="0" smtClean="0"/>
              <a:t>Primary Factors Contributing to Loss of CM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628" y="1595642"/>
            <a:ext cx="8229599" cy="4618040"/>
          </a:xfrm>
        </p:spPr>
        <p:txBody>
          <a:bodyPr>
            <a:normAutofit fontScale="92500"/>
          </a:bodyPr>
          <a:lstStyle/>
          <a:p>
            <a:pPr marL="457200" lvl="1" indent="0">
              <a:lnSpc>
                <a:spcPts val="5000"/>
              </a:lnSpc>
              <a:spcBef>
                <a:spcPts val="600"/>
              </a:spcBef>
              <a:spcAft>
                <a:spcPts val="3000"/>
              </a:spcAft>
              <a:buNone/>
            </a:pPr>
            <a:r>
              <a:rPr lang="en-US" sz="3900" dirty="0" smtClean="0"/>
              <a:t>Leadership identified as the primary reason for declining performance: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High standards not set and maintained</a:t>
            </a:r>
            <a:endParaRPr lang="en-US" sz="3600" dirty="0"/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Clear accountabilities not established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Inefficient processes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Failure </a:t>
            </a:r>
            <a:r>
              <a:rPr lang="en-US" sz="3600" dirty="0"/>
              <a:t>to identify true root </a:t>
            </a:r>
            <a:r>
              <a:rPr lang="en-US" sz="3600" dirty="0" smtClean="0"/>
              <a:t>cases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B4B15-0E85-4BD9-99B9-FDD079CC6EB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10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NRC 10CFR50.54(f) Letter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1502"/>
            <a:ext cx="5471984" cy="4618040"/>
          </a:xfrm>
        </p:spPr>
        <p:txBody>
          <a:bodyPr>
            <a:normAutofit/>
          </a:bodyPr>
          <a:lstStyle/>
          <a:p>
            <a:r>
              <a:rPr lang="en-US" dirty="0" smtClean="0"/>
              <a:t>On </a:t>
            </a:r>
            <a:r>
              <a:rPr lang="en-US" dirty="0"/>
              <a:t>October 9, 1996 the Nuclear Regulatory Commission issued a letter to every Nuclear Utility in the US entitled, "Request For Information Pursuant To 10 CFR 50.54 </a:t>
            </a:r>
            <a:r>
              <a:rPr lang="en-US" dirty="0" smtClean="0"/>
              <a:t>(f) </a:t>
            </a:r>
            <a:r>
              <a:rPr lang="en-US" dirty="0"/>
              <a:t>Regarding Adequacy And Availability Of Design Bases Information"</a:t>
            </a:r>
          </a:p>
          <a:p>
            <a:endParaRPr lang="en-US" dirty="0"/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6005384" y="1764956"/>
            <a:ext cx="2224216" cy="2936789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6054811" y="1863811"/>
            <a:ext cx="2362200" cy="3029465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6104238" y="1952367"/>
            <a:ext cx="2362200" cy="304800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5" descr="10cfr5454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085" y="2044872"/>
            <a:ext cx="2355850" cy="30495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B4B15-0E85-4BD9-99B9-FDD079CC6EB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67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7207"/>
            <a:ext cx="8153400" cy="922609"/>
          </a:xfrm>
        </p:spPr>
        <p:txBody>
          <a:bodyPr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ach utility was required to provide: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1521502"/>
            <a:ext cx="8264611" cy="46180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ct val="45000"/>
              </a:spcAft>
              <a:buClrTx/>
              <a:buSzTx/>
            </a:pPr>
            <a:r>
              <a:rPr lang="en-US" sz="2200" dirty="0" smtClean="0">
                <a:latin typeface="Arial" charset="0"/>
                <a:cs typeface="+mn-cs"/>
              </a:rPr>
              <a:t>Description </a:t>
            </a:r>
            <a:r>
              <a:rPr lang="en-US" sz="2200" dirty="0">
                <a:latin typeface="Arial" charset="0"/>
                <a:cs typeface="+mn-cs"/>
              </a:rPr>
              <a:t>of engineering design and configuration control </a:t>
            </a:r>
            <a:r>
              <a:rPr lang="en-US" sz="2200" dirty="0" smtClean="0">
                <a:latin typeface="Arial" charset="0"/>
                <a:cs typeface="+mn-cs"/>
              </a:rPr>
              <a:t>processes</a:t>
            </a:r>
            <a:endParaRPr lang="en-US" sz="2200" dirty="0">
              <a:latin typeface="Arial" charset="0"/>
              <a:cs typeface="+mn-cs"/>
            </a:endParaRPr>
          </a:p>
          <a:p>
            <a:pPr>
              <a:lnSpc>
                <a:spcPct val="100000"/>
              </a:lnSpc>
              <a:spcAft>
                <a:spcPct val="45000"/>
              </a:spcAft>
              <a:buClrTx/>
              <a:buSzTx/>
            </a:pPr>
            <a:r>
              <a:rPr lang="en-US" sz="2200" dirty="0" smtClean="0">
                <a:latin typeface="Arial" charset="0"/>
                <a:cs typeface="+mn-cs"/>
              </a:rPr>
              <a:t>How you know that design basis requirements are correctly  </a:t>
            </a:r>
            <a:r>
              <a:rPr lang="en-US" sz="2200" dirty="0">
                <a:latin typeface="Arial" charset="0"/>
                <a:cs typeface="+mn-cs"/>
              </a:rPr>
              <a:t>translated into operating, maintenance, and testing </a:t>
            </a:r>
            <a:r>
              <a:rPr lang="en-US" sz="2200" dirty="0" smtClean="0">
                <a:latin typeface="Arial" charset="0"/>
                <a:cs typeface="+mn-cs"/>
              </a:rPr>
              <a:t>procedures</a:t>
            </a:r>
            <a:endParaRPr lang="en-US" sz="2200" dirty="0">
              <a:latin typeface="Arial" charset="0"/>
              <a:cs typeface="+mn-cs"/>
            </a:endParaRPr>
          </a:p>
          <a:p>
            <a:pPr>
              <a:lnSpc>
                <a:spcPct val="100000"/>
              </a:lnSpc>
              <a:spcAft>
                <a:spcPct val="45000"/>
              </a:spcAft>
              <a:buClrTx/>
              <a:buSzTx/>
            </a:pPr>
            <a:r>
              <a:rPr lang="en-US" sz="2200" dirty="0" smtClean="0">
                <a:latin typeface="Arial" charset="0"/>
                <a:cs typeface="+mn-cs"/>
              </a:rPr>
              <a:t>How you know that  system</a:t>
            </a:r>
            <a:r>
              <a:rPr lang="en-US" sz="2200" dirty="0">
                <a:latin typeface="Arial" charset="0"/>
                <a:cs typeface="+mn-cs"/>
              </a:rPr>
              <a:t>, structure, and component configuration and performance are consistent </a:t>
            </a:r>
            <a:r>
              <a:rPr lang="en-US" sz="2200" dirty="0" smtClean="0">
                <a:latin typeface="Arial" charset="0"/>
                <a:cs typeface="+mn-cs"/>
              </a:rPr>
              <a:t>with </a:t>
            </a:r>
            <a:r>
              <a:rPr lang="en-US" sz="2200" dirty="0">
                <a:latin typeface="Arial" charset="0"/>
                <a:cs typeface="+mn-cs"/>
              </a:rPr>
              <a:t>design </a:t>
            </a:r>
            <a:r>
              <a:rPr lang="en-US" sz="2200" dirty="0" smtClean="0">
                <a:latin typeface="Arial" charset="0"/>
                <a:cs typeface="+mn-cs"/>
              </a:rPr>
              <a:t>bases</a:t>
            </a:r>
            <a:endParaRPr lang="en-US" sz="2200" dirty="0">
              <a:latin typeface="Arial" charset="0"/>
              <a:cs typeface="+mn-cs"/>
            </a:endParaRPr>
          </a:p>
          <a:p>
            <a:pPr>
              <a:lnSpc>
                <a:spcPct val="100000"/>
              </a:lnSpc>
              <a:spcAft>
                <a:spcPct val="45000"/>
              </a:spcAft>
              <a:buClrTx/>
              <a:buSzTx/>
            </a:pPr>
            <a:r>
              <a:rPr lang="en-US" sz="2200" dirty="0" smtClean="0">
                <a:latin typeface="Arial" charset="0"/>
                <a:cs typeface="+mn-cs"/>
              </a:rPr>
              <a:t>Corrective Action process effectiveness for problem </a:t>
            </a:r>
            <a:r>
              <a:rPr lang="en-US" sz="2200" dirty="0">
                <a:latin typeface="Arial" charset="0"/>
                <a:cs typeface="+mn-cs"/>
              </a:rPr>
              <a:t>identification </a:t>
            </a:r>
            <a:r>
              <a:rPr lang="en-US" sz="2200" dirty="0" smtClean="0">
                <a:latin typeface="Arial" charset="0"/>
                <a:cs typeface="+mn-cs"/>
              </a:rPr>
              <a:t>and resolution  </a:t>
            </a:r>
            <a:endParaRPr lang="en-US" sz="2200" dirty="0">
              <a:latin typeface="Arial" charset="0"/>
              <a:cs typeface="+mn-cs"/>
            </a:endParaRPr>
          </a:p>
          <a:p>
            <a:pPr>
              <a:lnSpc>
                <a:spcPct val="100000"/>
              </a:lnSpc>
              <a:spcAft>
                <a:spcPct val="45000"/>
              </a:spcAft>
              <a:buClrTx/>
              <a:buSzTx/>
            </a:pPr>
            <a:r>
              <a:rPr lang="en-US" sz="2200" dirty="0" smtClean="0">
                <a:latin typeface="Arial" charset="0"/>
                <a:cs typeface="+mn-cs"/>
              </a:rPr>
              <a:t>Effectiveness of current </a:t>
            </a:r>
            <a:r>
              <a:rPr lang="en-US" sz="2200" dirty="0">
                <a:latin typeface="Arial" charset="0"/>
                <a:cs typeface="+mn-cs"/>
              </a:rPr>
              <a:t>processes </a:t>
            </a:r>
            <a:r>
              <a:rPr lang="en-US" sz="2200" dirty="0" smtClean="0">
                <a:latin typeface="Arial" charset="0"/>
                <a:cs typeface="+mn-cs"/>
              </a:rPr>
              <a:t>to ensure the plant configuration is consistent </a:t>
            </a:r>
            <a:r>
              <a:rPr lang="en-US" sz="2200" dirty="0">
                <a:latin typeface="Arial" charset="0"/>
                <a:cs typeface="+mn-cs"/>
              </a:rPr>
              <a:t>with the design </a:t>
            </a:r>
            <a:r>
              <a:rPr lang="en-US" sz="2200" dirty="0" smtClean="0">
                <a:latin typeface="Arial" charset="0"/>
                <a:cs typeface="+mn-cs"/>
              </a:rPr>
              <a:t>bases</a:t>
            </a:r>
            <a:endParaRPr lang="en-US" sz="2200" dirty="0">
              <a:latin typeface="Arial" charset="0"/>
              <a:cs typeface="+mn-cs"/>
            </a:endParaRP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B4B15-0E85-4BD9-99B9-FDD079CC6EB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66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B4B15-0E85-4BD9-99B9-FDD079CC6EB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588" y="1626004"/>
            <a:ext cx="7683138" cy="4618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1999 – Millstone configuration management recovery completed with the restart of Unit 2. 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531851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Tidbits of 1999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human population</a:t>
            </a:r>
            <a:r>
              <a:rPr lang="en-US" dirty="0"/>
              <a:t> of the world surpassed six </a:t>
            </a:r>
            <a:r>
              <a:rPr lang="en-US" dirty="0" smtClean="0"/>
              <a:t>billion</a:t>
            </a:r>
          </a:p>
          <a:p>
            <a:r>
              <a:rPr lang="en-US" dirty="0"/>
              <a:t>The initial release of </a:t>
            </a:r>
            <a:r>
              <a:rPr lang="en-US" b="1" dirty="0"/>
              <a:t>Napster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Famous Movie Quote: </a:t>
            </a:r>
            <a:r>
              <a:rPr lang="en-US" dirty="0"/>
              <a:t>'Is that your final answer</a:t>
            </a:r>
            <a:r>
              <a:rPr lang="en-US" dirty="0" smtClean="0"/>
              <a:t>?'- </a:t>
            </a:r>
            <a:r>
              <a:rPr lang="en-US" dirty="0"/>
              <a:t>Regis </a:t>
            </a:r>
            <a:r>
              <a:rPr lang="en-US" dirty="0" err="1"/>
              <a:t>Philbin</a:t>
            </a:r>
            <a:r>
              <a:rPr lang="en-US" dirty="0"/>
              <a:t>, on </a:t>
            </a:r>
            <a:r>
              <a:rPr lang="en-US" i="1" dirty="0"/>
              <a:t>Who Wants To Be A Millionaire</a:t>
            </a:r>
            <a:r>
              <a:rPr lang="en-US" i="1" dirty="0" smtClean="0"/>
              <a:t>?</a:t>
            </a:r>
          </a:p>
          <a:p>
            <a:r>
              <a:rPr lang="en-US" dirty="0"/>
              <a:t>Cost of a </a:t>
            </a:r>
            <a:r>
              <a:rPr lang="en-US" dirty="0" err="1"/>
              <a:t>Superbowl</a:t>
            </a:r>
            <a:r>
              <a:rPr lang="en-US" dirty="0"/>
              <a:t> ad in 1999: $1,600,000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B4B15-0E85-4BD9-99B9-FDD079CC6EB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221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7208"/>
            <a:ext cx="8153400" cy="929964"/>
          </a:xfrm>
        </p:spPr>
        <p:txBody>
          <a:bodyPr/>
          <a:lstStyle/>
          <a:p>
            <a:pPr algn="ctr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B4B15-0E85-4BD9-99B9-FDD079CC6EB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325" y="1607999"/>
            <a:ext cx="8077200" cy="461804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how latent Configuration Management weaknesses from original plant construction were identified at Millstone. 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Understand the </a:t>
            </a:r>
            <a:r>
              <a:rPr lang="en-US" dirty="0" smtClean="0"/>
              <a:t>causes for loss of Configuration Management.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State industry actions required to assure Configuration Management.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67617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B4B15-0E85-4BD9-99B9-FDD079CC6EB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146" name="Picture 2" descr="C:\Users\i153\Desktop\NAT Week Pictures\1999\y2k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99" y="1416957"/>
            <a:ext cx="5080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i153\Desktop\NAT Week Pictures\1999\2070724932_dc284b1ee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485" y="540303"/>
            <a:ext cx="2146041" cy="241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i153\Desktop\NAT Week Pictures\1999\euro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474" y="2950833"/>
            <a:ext cx="2616062" cy="195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i153\Desktop\NAT Week Pictures\1999\euro 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3333" l="4000" r="9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699" y="446019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1049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7207"/>
            <a:ext cx="8153400" cy="1231528"/>
          </a:xfrm>
        </p:spPr>
        <p:txBody>
          <a:bodyPr/>
          <a:lstStyle/>
          <a:p>
            <a:r>
              <a:rPr lang="en-US" dirty="0" smtClean="0"/>
              <a:t>Millstone CM Recovery Activities Required Prior to Restart</a:t>
            </a:r>
            <a:endParaRPr lang="en-US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14" y="1865869"/>
            <a:ext cx="10236538" cy="3571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39112" y="5053913"/>
            <a:ext cx="6376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n-lt"/>
              </a:rPr>
              <a:t>Costs: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Over $100 Million spent for CM recovery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+mn-lt"/>
              </a:rPr>
              <a:t>	  $10 Million in regulatory fines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B4B15-0E85-4BD9-99B9-FDD079CC6EB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962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387207"/>
            <a:ext cx="8284029" cy="1044353"/>
          </a:xfrm>
        </p:spPr>
        <p:txBody>
          <a:bodyPr/>
          <a:lstStyle/>
          <a:p>
            <a:r>
              <a:rPr lang="en-US" dirty="0" smtClean="0"/>
              <a:t>Loss of Configuration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Millstone Affect on NU Stock Price</a:t>
            </a:r>
            <a:endParaRPr lang="en-US" dirty="0"/>
          </a:p>
        </p:txBody>
      </p:sp>
      <p:pic>
        <p:nvPicPr>
          <p:cNvPr id="1026" name="Picture 2" descr="C:\Users\i988\Pictures\NU Stock Larg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32"/>
          <a:stretch/>
        </p:blipFill>
        <p:spPr bwMode="auto">
          <a:xfrm>
            <a:off x="761999" y="2168637"/>
            <a:ext cx="7619999" cy="327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1998" y="2471448"/>
            <a:ext cx="260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Magazine Article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92487" y="2343834"/>
            <a:ext cx="254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Millstone Sale Agreement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200400" y="2655723"/>
            <a:ext cx="1034143" cy="11276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918857" y="2666999"/>
            <a:ext cx="315686" cy="1251858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571998" y="2514600"/>
            <a:ext cx="620489" cy="10886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71998" y="2525486"/>
            <a:ext cx="152402" cy="729343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1999" y="5660571"/>
            <a:ext cx="6763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NU stock </a:t>
            </a:r>
            <a:r>
              <a:rPr lang="en-US" sz="2400">
                <a:solidFill>
                  <a:schemeClr val="bg1"/>
                </a:solidFill>
              </a:rPr>
              <a:t>p</a:t>
            </a:r>
            <a:r>
              <a:rPr lang="en-US" sz="2400" smtClean="0">
                <a:solidFill>
                  <a:schemeClr val="bg1"/>
                </a:solidFill>
              </a:rPr>
              <a:t>rice dropped from around </a:t>
            </a:r>
            <a:r>
              <a:rPr lang="en-US" sz="2400" dirty="0" smtClean="0">
                <a:solidFill>
                  <a:schemeClr val="bg1"/>
                </a:solidFill>
              </a:rPr>
              <a:t>$25 to $7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9084" y="2841172"/>
            <a:ext cx="1948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NRC Watch List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645228" y="3025447"/>
            <a:ext cx="816429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461657" y="3025838"/>
            <a:ext cx="163286" cy="26709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24400" y="4647418"/>
            <a:ext cx="3015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3 Units Shutdown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4520292" y="4842188"/>
            <a:ext cx="204108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3956957" y="4496582"/>
            <a:ext cx="563335" cy="335502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Slide Number Placeholder 10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B4B15-0E85-4BD9-99B9-FDD079CC6EB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966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3060"/>
            <a:ext cx="8153400" cy="1629268"/>
          </a:xfrm>
        </p:spPr>
        <p:txBody>
          <a:bodyPr/>
          <a:lstStyle/>
          <a:p>
            <a:pPr algn="ctr"/>
            <a:r>
              <a:rPr lang="en-US" dirty="0" smtClean="0"/>
              <a:t>Extended Plant Shutdowns          for CM Recovery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74" y="1207993"/>
            <a:ext cx="8077200" cy="461804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Examples:</a:t>
            </a:r>
          </a:p>
          <a:p>
            <a:r>
              <a:rPr lang="en-US" dirty="0"/>
              <a:t>Millstone Unit 2 </a:t>
            </a:r>
            <a:r>
              <a:rPr lang="en-US" dirty="0" smtClean="0"/>
              <a:t>over </a:t>
            </a:r>
            <a:r>
              <a:rPr lang="en-US" dirty="0"/>
              <a:t>3 years</a:t>
            </a:r>
          </a:p>
          <a:p>
            <a:r>
              <a:rPr lang="en-US" dirty="0" smtClean="0"/>
              <a:t>Millstone Unit 3 over 2 years</a:t>
            </a:r>
          </a:p>
          <a:p>
            <a:r>
              <a:rPr lang="en-US" dirty="0" smtClean="0"/>
              <a:t>DC Cook over 2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B4B15-0E85-4BD9-99B9-FDD079CC6EB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01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463" y="881422"/>
            <a:ext cx="8077200" cy="4618040"/>
          </a:xfrm>
        </p:spPr>
        <p:txBody>
          <a:bodyPr>
            <a:normAutofit/>
          </a:bodyPr>
          <a:lstStyle/>
          <a:p>
            <a:endParaRPr lang="en-US" sz="6600" dirty="0" smtClean="0"/>
          </a:p>
          <a:p>
            <a:endParaRPr lang="en-US" sz="6600" dirty="0"/>
          </a:p>
          <a:p>
            <a:endParaRPr lang="en-US" sz="6600" dirty="0" smtClean="0"/>
          </a:p>
          <a:p>
            <a:pPr marL="0" indent="0" algn="ctr">
              <a:buNone/>
            </a:pPr>
            <a:r>
              <a:rPr lang="en-US" sz="6600" dirty="0" smtClean="0"/>
              <a:t>Questions or</a:t>
            </a:r>
          </a:p>
          <a:p>
            <a:pPr marL="0" indent="0" algn="ctr">
              <a:buNone/>
            </a:pPr>
            <a:endParaRPr lang="en-US" sz="6600" dirty="0"/>
          </a:p>
          <a:p>
            <a:pPr marL="0" indent="0" algn="ctr">
              <a:buNone/>
            </a:pPr>
            <a:r>
              <a:rPr lang="en-US" sz="6600" dirty="0" smtClean="0"/>
              <a:t> Comments?</a:t>
            </a:r>
            <a:endParaRPr lang="en-US" sz="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B4B15-0E85-4BD9-99B9-FDD079CC6EB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132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B4B15-0E85-4BD9-99B9-FDD079CC6EB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26" name="Picture 2" descr="C:\Users\i153\Desktop\NAT Week Pictures\1992\Georgia Dome Under Constru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64" y="1633432"/>
            <a:ext cx="3082579" cy="16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153\Desktop\NAT Week Pictures\1992\GA dome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843" y="1633433"/>
            <a:ext cx="2609920" cy="164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153\Desktop\NAT Week Pictures\1992\ga dome 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633433"/>
            <a:ext cx="2468778" cy="16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153\Desktop\NAT Week Pictures\1992\clinton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005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16" y="3649845"/>
            <a:ext cx="2540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76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Tidbits of 1992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Interest Rates: 6.00% </a:t>
            </a:r>
          </a:p>
          <a:p>
            <a:r>
              <a:rPr lang="en-US" dirty="0"/>
              <a:t>Gallon of Gas: $</a:t>
            </a:r>
            <a:r>
              <a:rPr lang="en-US" dirty="0" smtClean="0"/>
              <a:t>1.05</a:t>
            </a:r>
          </a:p>
          <a:p>
            <a:r>
              <a:rPr lang="en-US" dirty="0" smtClean="0"/>
              <a:t>Famous Movie Quote: </a:t>
            </a:r>
            <a:r>
              <a:rPr lang="en-US" dirty="0"/>
              <a:t>"You can't handle the truth</a:t>
            </a:r>
            <a:r>
              <a:rPr lang="en-US" dirty="0" smtClean="0"/>
              <a:t>!"- </a:t>
            </a:r>
            <a:r>
              <a:rPr lang="en-US" dirty="0"/>
              <a:t>Jack Nicholson, in 'A Few Good </a:t>
            </a:r>
            <a:r>
              <a:rPr lang="en-US" dirty="0" smtClean="0"/>
              <a:t>Men‘</a:t>
            </a:r>
          </a:p>
          <a:p>
            <a:r>
              <a:rPr lang="en-US" dirty="0"/>
              <a:t>Cost of a </a:t>
            </a:r>
            <a:r>
              <a:rPr lang="en-US" dirty="0" err="1"/>
              <a:t>Superbowl</a:t>
            </a:r>
            <a:r>
              <a:rPr lang="en-US" dirty="0"/>
              <a:t> ad in 1992: $850,000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B4B15-0E85-4BD9-99B9-FDD079CC6EB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948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7208"/>
            <a:ext cx="8153400" cy="929964"/>
          </a:xfrm>
        </p:spPr>
        <p:txBody>
          <a:bodyPr/>
          <a:lstStyle/>
          <a:p>
            <a:pPr algn="ctr"/>
            <a:r>
              <a:rPr lang="en-US" dirty="0" smtClean="0"/>
              <a:t>Who Is This Person?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B4B15-0E85-4BD9-99B9-FDD079CC6EB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" name="Picture 7" descr="1101960304_400"/>
          <p:cNvPicPr>
            <a:picLocks noGrp="1"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88" b="54839" l="10000" r="40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28138"/>
            <a:ext cx="10370298" cy="856114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1574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7207"/>
            <a:ext cx="8294914" cy="1044353"/>
          </a:xfrm>
        </p:spPr>
        <p:txBody>
          <a:bodyPr/>
          <a:lstStyle/>
          <a:p>
            <a:pPr algn="ctr"/>
            <a:r>
              <a:rPr lang="en-US" dirty="0" smtClean="0"/>
              <a:t>Loss of Configuration Management</a:t>
            </a:r>
            <a:endParaRPr lang="en-US" dirty="0"/>
          </a:p>
        </p:txBody>
      </p:sp>
      <p:pic>
        <p:nvPicPr>
          <p:cNvPr id="4" name="Content Placeholder 3" descr="millstone_main_pag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71" y="1488168"/>
            <a:ext cx="7195458" cy="424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B4B15-0E85-4BD9-99B9-FDD079CC6EB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813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869" y="356685"/>
            <a:ext cx="8153400" cy="929964"/>
          </a:xfrm>
        </p:spPr>
        <p:txBody>
          <a:bodyPr/>
          <a:lstStyle/>
          <a:p>
            <a:pPr algn="ctr"/>
            <a:r>
              <a:rPr lang="en-US" dirty="0" smtClean="0"/>
              <a:t>Who Is This Person?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B4B15-0E85-4BD9-99B9-FDD079CC6EB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464" y="1887262"/>
            <a:ext cx="8077200" cy="2854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1992 – He Identified a Nuclear Safety Concern On Spent Fuel Capability to Handle a Full Core Offload? </a:t>
            </a:r>
          </a:p>
        </p:txBody>
      </p:sp>
    </p:spTree>
    <p:extLst>
      <p:ext uri="{BB962C8B-B14F-4D97-AF65-F5344CB8AC3E}">
        <p14:creationId xmlns:p14="http://schemas.microsoft.com/office/powerpoint/2010/main" val="36446489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7208"/>
            <a:ext cx="8153400" cy="929964"/>
          </a:xfrm>
        </p:spPr>
        <p:txBody>
          <a:bodyPr/>
          <a:lstStyle/>
          <a:p>
            <a:pPr algn="ctr"/>
            <a:r>
              <a:rPr lang="en-US" dirty="0" smtClean="0"/>
              <a:t>TIME</a:t>
            </a:r>
            <a:r>
              <a:rPr lang="en-US" sz="2800" baseline="30000" dirty="0" smtClean="0"/>
              <a:t>©</a:t>
            </a:r>
            <a:r>
              <a:rPr lang="en-US" dirty="0" smtClean="0"/>
              <a:t> </a:t>
            </a:r>
            <a:r>
              <a:rPr lang="en-US" dirty="0"/>
              <a:t>Magazine, March </a:t>
            </a:r>
            <a:r>
              <a:rPr lang="en-US" dirty="0" smtClean="0"/>
              <a:t>4, </a:t>
            </a:r>
            <a:r>
              <a:rPr lang="en-US" dirty="0"/>
              <a:t>1996</a:t>
            </a:r>
          </a:p>
        </p:txBody>
      </p:sp>
      <p:pic>
        <p:nvPicPr>
          <p:cNvPr id="4" name="Picture 2" descr="1101960304_40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2" y="1356636"/>
            <a:ext cx="3679348" cy="484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44285" y="1368313"/>
            <a:ext cx="4572000" cy="535018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Millstone Unit 1      Safety Concerns:</a:t>
            </a:r>
          </a:p>
          <a:p>
            <a:pPr fontAlgn="auto">
              <a:spcBef>
                <a:spcPts val="0"/>
              </a:spcBef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457200" indent="-457200" fontAlgn="auto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Full </a:t>
            </a:r>
            <a:r>
              <a:rPr lang="en-US" sz="2800" dirty="0">
                <a:solidFill>
                  <a:schemeClr val="bg1"/>
                </a:solidFill>
              </a:rPr>
              <a:t>Core off loads </a:t>
            </a:r>
            <a:r>
              <a:rPr lang="en-US" sz="2800" dirty="0" smtClean="0">
                <a:solidFill>
                  <a:schemeClr val="bg1"/>
                </a:solidFill>
              </a:rPr>
              <a:t>performed contrary </a:t>
            </a:r>
            <a:r>
              <a:rPr lang="en-US" sz="2800" dirty="0">
                <a:solidFill>
                  <a:schemeClr val="bg1"/>
                </a:solidFill>
              </a:rPr>
              <a:t>to licensing requirements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457200" lvl="0" indent="-457200" fontAlgn="auto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buClr>
                <a:srgbClr val="FFCC66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2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Fuel moves did </a:t>
            </a:r>
            <a:r>
              <a:rPr lang="en-US" sz="2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 wait required 150 </a:t>
            </a:r>
            <a:r>
              <a:rPr lang="en-US" sz="2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hours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fontAlgn="auto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buClr>
                <a:srgbClr val="FFCC66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2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Spent Fuel Pool not analyzed for Full Core heat load</a:t>
            </a:r>
          </a:p>
          <a:p>
            <a:pPr lvl="0" fontAlgn="auto">
              <a:lnSpc>
                <a:spcPts val="3400"/>
              </a:lnSpc>
              <a:spcBef>
                <a:spcPts val="0"/>
              </a:spcBef>
              <a:spcAft>
                <a:spcPts val="1200"/>
              </a:spcAft>
              <a:buClr>
                <a:srgbClr val="FFCC66"/>
              </a:buClr>
              <a:buSzPct val="110000"/>
              <a:defRPr/>
            </a:pPr>
            <a:endParaRPr lang="en-US" sz="2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B4B15-0E85-4BD9-99B9-FDD079CC6EB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574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7350"/>
            <a:ext cx="8153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Millstone Unit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6213"/>
            <a:ext cx="8077200" cy="4472673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BWR Mark I</a:t>
            </a:r>
          </a:p>
          <a:p>
            <a:pPr marL="0" indent="0" eaLnBrk="1" fontAlgn="auto" hangingPunct="1">
              <a:spcBef>
                <a:spcPts val="0"/>
              </a:spcBef>
              <a:buNone/>
              <a:defRPr/>
            </a:pPr>
            <a:r>
              <a:rPr lang="en-US" dirty="0" smtClean="0"/>
              <a:t>   Containment</a:t>
            </a:r>
          </a:p>
          <a:p>
            <a:pPr eaLnBrk="1" fontAlgn="auto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660 MW electric</a:t>
            </a:r>
          </a:p>
          <a:p>
            <a:pPr fontAlgn="auto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Commercial Operation - December </a:t>
            </a:r>
            <a:r>
              <a:rPr lang="en-US" dirty="0"/>
              <a:t>28, </a:t>
            </a:r>
            <a:r>
              <a:rPr lang="en-US" dirty="0" smtClean="0"/>
              <a:t>1970</a:t>
            </a:r>
          </a:p>
          <a:p>
            <a:pPr fontAlgn="auto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Last Operated November 5, 1995</a:t>
            </a:r>
          </a:p>
          <a:p>
            <a:pPr fontAlgn="auto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Permanently Shutdown July 17, 1998</a:t>
            </a:r>
          </a:p>
          <a:p>
            <a:pPr fontAlgn="auto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Not Financially Viable to Recover CM</a:t>
            </a:r>
          </a:p>
        </p:txBody>
      </p:sp>
      <p:pic>
        <p:nvPicPr>
          <p:cNvPr id="4" name="Picture 3" descr="rflg-f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070" y="424544"/>
            <a:ext cx="3914443" cy="277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B4B15-0E85-4BD9-99B9-FDD079CC6EB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544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dustry Shaping Event 1996 Millstone Loss of Config Mgmt(Gambrill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About_x0020_This xmlns="d26864cf-b11d-4575-8b06-b14154fd9dd9">INPO Blue PowerPoint template for creating presentations w/INPO mirror-image logo</About_x0020_This>
    <Content_x0020_Category xmlns="d26864cf-b11d-4575-8b06-b14154fd9dd9">
      <Value>communication material</Value>
      <Value>meeting material</Value>
    </Content_x0020_Category>
    <Content_x0020_Audience xmlns="d26864cf-b11d-4575-8b06-b14154fd9dd9">
      <Value>All-employees</Value>
      <Value>Support Staff</Value>
    </Content_x0020_Audience>
    <Template_x0020_Category xmlns="d26864cf-b11d-4575-8b06-b14154fd9dd9">INPO PowerPoint</Template_x0020_Category>
    <ol_Department xmlns="feb37f7c-b1ae-48cf-92ea-47069a6b6798" xsi:nil="true"/>
    <Internal_x0020_Organization xmlns="d26864cf-b11d-4575-8b06-b14154fd9dd9">
      <Value>Communications Services</Value>
    </Internal_x0020_Organization>
    <Date xmlns="d26864cf-b11d-4575-8b06-b14154fd9dd9" xsi:nil="true"/>
    <Eval_x0020_Team_x0020_Member_x0020_Type xmlns="d26864cf-b11d-4575-8b06-b14154fd9dd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" ma:contentTypeID="0x010100B773F7FD067E804E9F55C84D71D2EA0F00E32651FC155B4E4B8346058F7B3CA929" ma:contentTypeVersion="12" ma:contentTypeDescription="A document that can be used as a starting point for creating new documents" ma:contentTypeScope="" ma:versionID="7f171c94614963d0525efff612ab56af">
  <xsd:schema xmlns:xsd="http://www.w3.org/2001/XMLSchema" xmlns:xs="http://www.w3.org/2001/XMLSchema" xmlns:p="http://schemas.microsoft.com/office/2006/metadata/properties" xmlns:ns2="d26864cf-b11d-4575-8b06-b14154fd9dd9" xmlns:ns3="feb37f7c-b1ae-48cf-92ea-47069a6b6798" targetNamespace="http://schemas.microsoft.com/office/2006/metadata/properties" ma:root="true" ma:fieldsID="71e17c69407ad8b8bde2dcc13d00dc8c" ns2:_="" ns3:_="">
    <xsd:import namespace="d26864cf-b11d-4575-8b06-b14154fd9dd9"/>
    <xsd:import namespace="feb37f7c-b1ae-48cf-92ea-47069a6b6798"/>
    <xsd:element name="properties">
      <xsd:complexType>
        <xsd:sequence>
          <xsd:element name="documentManagement">
            <xsd:complexType>
              <xsd:all>
                <xsd:element ref="ns2:About_x0020_This"/>
                <xsd:element ref="ns3:ol_Department" minOccurs="0"/>
                <xsd:element ref="ns2:Template_x0020_Category" minOccurs="0"/>
                <xsd:element ref="ns2:Content_x0020_Audience" minOccurs="0"/>
                <xsd:element ref="ns2:Content_x0020_Category" minOccurs="0"/>
                <xsd:element ref="ns2:Date" minOccurs="0"/>
                <xsd:element ref="ns2:Internal_x0020_Organization" minOccurs="0"/>
                <xsd:element ref="ns2:Eval_x0020_Team_x0020_Member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6864cf-b11d-4575-8b06-b14154fd9dd9" elementFormDefault="qualified">
    <xsd:import namespace="http://schemas.microsoft.com/office/2006/documentManagement/types"/>
    <xsd:import namespace="http://schemas.microsoft.com/office/infopath/2007/PartnerControls"/>
    <xsd:element name="About_x0020_This" ma:index="8" ma:displayName="About This" ma:description="Entering some brief text to describe this document or resource will help improve ION search" ma:internalName="About_x0020_This" ma:readOnly="false">
      <xsd:simpleType>
        <xsd:restriction base="dms:Text">
          <xsd:maxLength value="255"/>
        </xsd:restriction>
      </xsd:simpleType>
    </xsd:element>
    <xsd:element name="Template_x0020_Category" ma:index="10" nillable="true" ma:displayName="Template Category" ma:format="Dropdown" ma:internalName="Template_x0020_Category">
      <xsd:simpleType>
        <xsd:union memberTypes="dms:Text">
          <xsd:simpleType>
            <xsd:restriction base="dms:Choice">
              <xsd:enumeration value="Advisor"/>
              <xsd:enumeration value="Exit"/>
              <xsd:enumeration value="Feedback"/>
              <xsd:enumeration value="Host Peer"/>
              <xsd:enumeration value="Industry Peer"/>
              <xsd:enumeration value="Information Request"/>
              <xsd:enumeration value="Observer"/>
              <xsd:enumeration value="Pre-exit"/>
            </xsd:restriction>
          </xsd:simpleType>
        </xsd:union>
      </xsd:simpleType>
    </xsd:element>
    <xsd:element name="Content_x0020_Audience" ma:index="11" nillable="true" ma:displayName="Content Audience" ma:description="ION audience(s) content is targeted for (i.e. New Employees, Retirees, Support Staff)" ma:internalName="Content_x0020_Audienc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l-employees"/>
                    <xsd:enumeration value="Corporate Records Liaisons"/>
                    <xsd:enumeration value="Department Managers"/>
                    <xsd:enumeration value="Evaluation Teams"/>
                    <xsd:enumeration value="ION Content Owners"/>
                    <xsd:enumeration value="New employees"/>
                    <xsd:enumeration value="Nuclear Technical Areas"/>
                    <xsd:enumeration value="Retirees"/>
                    <xsd:enumeration value="Senior Leadership Team"/>
                    <xsd:enumeration value="Senior Reps"/>
                    <xsd:enumeration value="SFA Teams"/>
                    <xsd:enumeration value="SIPM"/>
                    <xsd:enumeration value="SFT"/>
                    <xsd:enumeration value="Support Services"/>
                    <xsd:enumeration value="Support Staff"/>
                    <xsd:enumeration value="WANO-AC"/>
                  </xsd:restriction>
                </xsd:simpleType>
              </xsd:element>
            </xsd:sequence>
          </xsd:extension>
        </xsd:complexContent>
      </xsd:complexType>
    </xsd:element>
    <xsd:element name="Content_x0020_Category" ma:index="12" nillable="true" ma:displayName="Content Category" ma:description="Custom list of content categories to improve searchability and grouping of content." ma:internalName="Content_x0020_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ccreditation"/>
                    <xsd:enumeration value="analyses"/>
                    <xsd:enumeration value="assistance"/>
                    <xsd:enumeration value="benefits"/>
                    <xsd:enumeration value="business planning"/>
                    <xsd:enumeration value="communication material"/>
                    <xsd:enumeration value="course material"/>
                    <xsd:enumeration value="directories"/>
                    <xsd:enumeration value="evaluation material"/>
                    <xsd:enumeration value="eval tool before"/>
                    <xsd:enumeration value="eval tool during"/>
                    <xsd:enumeration value="eval tool after"/>
                    <xsd:enumeration value="International Peer Review Material"/>
                    <xsd:enumeration value="Technical Exchange Visit Material"/>
                    <xsd:enumeration value="US Peer Review Material"/>
                    <xsd:enumeration value="governance/foundational"/>
                    <xsd:enumeration value="historical"/>
                    <xsd:enumeration value="internal performance"/>
                    <xsd:enumeration value="internal process"/>
                    <xsd:enumeration value="meeting material"/>
                    <xsd:enumeration value="operating experience"/>
                    <xsd:enumeration value="plant performance"/>
                    <xsd:enumeration value="qualification material"/>
                    <xsd:enumeration value="technical help"/>
                    <xsd:enumeration value="training and development"/>
                    <xsd:enumeration value="travel"/>
                  </xsd:restriction>
                </xsd:simpleType>
              </xsd:element>
            </xsd:sequence>
          </xsd:extension>
        </xsd:complexContent>
      </xsd:complexType>
    </xsd:element>
    <xsd:element name="Date" ma:index="13" nillable="true" ma:displayName="Issued Date" ma:format="DateOnly" ma:internalName="Date">
      <xsd:simpleType>
        <xsd:restriction base="dms:DateTime"/>
      </xsd:simpleType>
    </xsd:element>
    <xsd:element name="Internal_x0020_Organization" ma:index="14" nillable="true" ma:displayName="Content Owner - Internal Organization" ma:description="The div/dept/team that generated/owns the content and is responsible for maintaining it." ma:internalName="Internal_x0020_Organization" ma:readOnly="false" ma:requiredMultiChoice="tru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Communications"/>
                        <xsd:enumeration value="Communications Services"/>
                        <xsd:enumeration value="Web Services and Records Mgmt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Eval_x0020_Team_x0020_Member_x0020_Type" ma:index="15" nillable="true" ma:displayName="Eval Team Member Type" ma:format="Dropdown" ma:internalName="Eval_x0020_Team_x0020_Member_x0020_Type">
      <xsd:simpleType>
        <xsd:restriction base="dms:Choice">
          <xsd:enumeration value="Advisor"/>
          <xsd:enumeration value="Host Peer"/>
          <xsd:enumeration value="Industry Peer"/>
          <xsd:enumeration value="Observ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37f7c-b1ae-48cf-92ea-47069a6b6798" elementFormDefault="qualified">
    <xsd:import namespace="http://schemas.microsoft.com/office/2006/documentManagement/types"/>
    <xsd:import namespace="http://schemas.microsoft.com/office/infopath/2007/PartnerControls"/>
    <xsd:element name="ol_Department" ma:index="9" nillable="true" ma:displayName="Department" ma:internalName="ol_Departmen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AEE0BB-87E6-4FF4-B2D6-6B7BC0A4BEC1}">
  <ds:schemaRefs>
    <ds:schemaRef ds:uri="http://purl.org/dc/dcmitype/"/>
    <ds:schemaRef ds:uri="d26864cf-b11d-4575-8b06-b14154fd9dd9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feb37f7c-b1ae-48cf-92ea-47069a6b679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1FC8337-3DF0-4448-A73B-C7B4B82A7D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4F8F55-880A-4CC4-B5DE-E90FFB7062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6864cf-b11d-4575-8b06-b14154fd9dd9"/>
    <ds:schemaRef ds:uri="feb37f7c-b1ae-48cf-92ea-47069a6b67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Industry Shaping Event 1996 Millstone Loss of Config Mgmt(Gambrill)</Template>
  <TotalTime>1679</TotalTime>
  <Words>635</Words>
  <Application>Microsoft Office PowerPoint</Application>
  <PresentationFormat>On-screen Show (4:3)</PresentationFormat>
  <Paragraphs>141</Paragraphs>
  <Slides>24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Industry Shaping Event 1996 Millstone Loss of Config Mgmt(Gambrill)</vt:lpstr>
      <vt:lpstr>Industry Shaping Event 1996 Millstone Loss of Configuration Management</vt:lpstr>
      <vt:lpstr>Objectives</vt:lpstr>
      <vt:lpstr>1992</vt:lpstr>
      <vt:lpstr>Tidbits of 1992</vt:lpstr>
      <vt:lpstr>Who Is This Person?</vt:lpstr>
      <vt:lpstr>Loss of Configuration Management</vt:lpstr>
      <vt:lpstr>Who Is This Person?</vt:lpstr>
      <vt:lpstr>TIME© Magazine, March 4, 1996</vt:lpstr>
      <vt:lpstr>Millstone Unit 1</vt:lpstr>
      <vt:lpstr>All Three Millstone Units Were Shutdown Due to Loss of CM</vt:lpstr>
      <vt:lpstr>Tidbits of 1996</vt:lpstr>
      <vt:lpstr>1996</vt:lpstr>
      <vt:lpstr>1996</vt:lpstr>
      <vt:lpstr>CM Equilibrium Diagram for Millstone Pre-1997</vt:lpstr>
      <vt:lpstr>Primary Factors Contributing to Loss of CM</vt:lpstr>
      <vt:lpstr>NRC 10CFR50.54(f) Letter</vt:lpstr>
      <vt:lpstr>Each utility was required to provide:</vt:lpstr>
      <vt:lpstr>PowerPoint Presentation</vt:lpstr>
      <vt:lpstr>Tidbits of 1999</vt:lpstr>
      <vt:lpstr>1999</vt:lpstr>
      <vt:lpstr>Millstone CM Recovery Activities Required Prior to Restart</vt:lpstr>
      <vt:lpstr>Loss of Configuration Management</vt:lpstr>
      <vt:lpstr>Extended Plant Shutdowns          for CM Recovery </vt:lpstr>
      <vt:lpstr>PowerPoint Presentation</vt:lpstr>
    </vt:vector>
  </TitlesOfParts>
  <Company>INPO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Industry Shaping Event 1996 Millstone Loss of Configuration Management</dc:title>
  <dc:creator>Clegg, Virginia (INPO)</dc:creator>
  <cp:lastModifiedBy>Davis, Paul M.</cp:lastModifiedBy>
  <cp:revision>29</cp:revision>
  <cp:lastPrinted>2013-01-08T23:20:18Z</cp:lastPrinted>
  <dcterms:created xsi:type="dcterms:W3CDTF">2013-01-14T19:37:40Z</dcterms:created>
  <dcterms:modified xsi:type="dcterms:W3CDTF">2014-06-24T10:17:50Z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eportOwner">
    <vt:lpwstr/>
  </property>
  <property fmtid="{D5CDD505-2E9C-101B-9397-08002B2CF9AE}" pid="3" name="ContentTypeId">
    <vt:lpwstr>0x010100B773F7FD067E804E9F55C84D71D2EA0F00E32651FC155B4E4B8346058F7B3CA929</vt:lpwstr>
  </property>
</Properties>
</file>