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4"/>
  </p:sldMasterIdLst>
  <p:notesMasterIdLst>
    <p:notesMasterId r:id="rId18"/>
  </p:notesMasterIdLst>
  <p:handoutMasterIdLst>
    <p:handoutMasterId r:id="rId19"/>
  </p:handoutMasterIdLst>
  <p:sldIdLst>
    <p:sldId id="363" r:id="rId5"/>
    <p:sldId id="452" r:id="rId6"/>
    <p:sldId id="455" r:id="rId7"/>
    <p:sldId id="464" r:id="rId8"/>
    <p:sldId id="473" r:id="rId9"/>
    <p:sldId id="474" r:id="rId10"/>
    <p:sldId id="470" r:id="rId11"/>
    <p:sldId id="437" r:id="rId12"/>
    <p:sldId id="471" r:id="rId13"/>
    <p:sldId id="472" r:id="rId14"/>
    <p:sldId id="469" r:id="rId15"/>
    <p:sldId id="447" r:id="rId16"/>
    <p:sldId id="378" r:id="rId17"/>
  </p:sldIdLst>
  <p:sldSz cx="9144000" cy="6858000" type="screen4x3"/>
  <p:notesSz cx="6985000" cy="92837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8" autoAdjust="0"/>
    <p:restoredTop sz="86392" autoAdjust="0"/>
  </p:normalViewPr>
  <p:slideViewPr>
    <p:cSldViewPr>
      <p:cViewPr varScale="1">
        <p:scale>
          <a:sx n="85" d="100"/>
          <a:sy n="85" d="100"/>
        </p:scale>
        <p:origin x="-1522" y="-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64" y="326093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66" d="100"/>
          <a:sy n="66" d="100"/>
        </p:scale>
        <p:origin x="-1578" y="648"/>
      </p:cViewPr>
      <p:guideLst>
        <p:guide orient="horz" pos="2924"/>
        <p:guide pos="22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6833" cy="462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6550" y="0"/>
            <a:ext cx="3026833" cy="462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76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9198"/>
            <a:ext cx="3026833" cy="462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76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6550" y="8819198"/>
            <a:ext cx="3026833" cy="462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839975D-6005-410D-B155-EF9EE63F6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2613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6833" cy="46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06" tIns="46502" rIns="93006" bIns="46502" numCol="1" anchor="t" anchorCtr="0" compatLnSpc="1">
            <a:prstTxWarp prst="textNoShape">
              <a:avLst/>
            </a:prstTxWarp>
          </a:bodyPr>
          <a:lstStyle>
            <a:lvl1pPr algn="l" defTabSz="930275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6550" y="0"/>
            <a:ext cx="3026833" cy="46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06" tIns="46502" rIns="93006" bIns="46502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6500" y="755650"/>
            <a:ext cx="4641850" cy="2819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292100" y="3575050"/>
            <a:ext cx="6324600" cy="570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06" tIns="46502" rIns="93006" bIns="465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7612"/>
            <a:ext cx="3026833" cy="46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06" tIns="46502" rIns="93006" bIns="46502" numCol="1" anchor="b" anchorCtr="0" compatLnSpc="1">
            <a:prstTxWarp prst="textNoShape">
              <a:avLst/>
            </a:prstTxWarp>
          </a:bodyPr>
          <a:lstStyle>
            <a:lvl1pPr algn="l" defTabSz="930275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6550" y="8817612"/>
            <a:ext cx="3026833" cy="46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06" tIns="46502" rIns="93006" bIns="46502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/>
            </a:lvl1pPr>
          </a:lstStyle>
          <a:p>
            <a:pPr>
              <a:defRPr/>
            </a:pPr>
            <a:fld id="{FB8A797B-BAE8-4458-BD54-A67D8CED01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8324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647825" y="755650"/>
            <a:ext cx="3759200" cy="2819400"/>
          </a:xfrm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47825" y="755650"/>
            <a:ext cx="3759200" cy="2819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B8A797B-BAE8-4458-BD54-A67D8CED019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F6E511-E8D5-4B79-9A35-14021E4EEE50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647825" y="755650"/>
            <a:ext cx="3759200" cy="2819400"/>
          </a:xfrm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indent="0" eaLnBrk="1" hangingPunct="1">
              <a:buFont typeface="Arial" pitchFamily="34" charset="0"/>
              <a:buNone/>
            </a:pPr>
            <a:endParaRPr lang="en-US" sz="1200" b="0" baseline="0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F6E511-E8D5-4B79-9A35-14021E4EEE50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647825" y="755650"/>
            <a:ext cx="3759200" cy="2819400"/>
          </a:xfrm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indent="0" eaLnBrk="1" hangingPunct="1">
              <a:buFont typeface="Arial" pitchFamily="34" charset="0"/>
              <a:buNone/>
            </a:pPr>
            <a:endParaRPr lang="en-US" sz="1200" b="0" baseline="0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0BF38D-D823-4201-B630-53842A5D791E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647825" y="755650"/>
            <a:ext cx="3759200" cy="2819400"/>
          </a:xfrm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F6E511-E8D5-4B79-9A35-14021E4EEE50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647825" y="755650"/>
            <a:ext cx="3759200" cy="2819400"/>
          </a:xfrm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20900" y="0"/>
            <a:ext cx="2743200" cy="2057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2" y="2127251"/>
            <a:ext cx="6984999" cy="7156449"/>
          </a:xfrm>
        </p:spPr>
        <p:txBody>
          <a:bodyPr>
            <a:normAutofit/>
          </a:bodyPr>
          <a:lstStyle/>
          <a:p>
            <a:endParaRPr lang="en-US" sz="11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6AF050-340C-4EC9-86D6-A5723CD383B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F6E511-E8D5-4B79-9A35-14021E4EEE50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647825" y="755650"/>
            <a:ext cx="3759200" cy="2819400"/>
          </a:xfrm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baseline="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47825" y="755650"/>
            <a:ext cx="3759200" cy="2819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B8A797B-BAE8-4458-BD54-A67D8CED019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7667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47825" y="755650"/>
            <a:ext cx="3759200" cy="2819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lvl="1">
              <a:buFont typeface="Arial" pitchFamily="34" charset="0"/>
              <a:buNone/>
            </a:pPr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B8A797B-BAE8-4458-BD54-A67D8CED019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F6E511-E8D5-4B79-9A35-14021E4EEE50}" type="slidenum">
              <a:rPr lang="en-US" smtClean="0"/>
              <a:pPr/>
              <a:t>7</a:t>
            </a:fld>
            <a:endParaRPr lang="en-US" dirty="0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647825" y="755650"/>
            <a:ext cx="3759200" cy="2819400"/>
          </a:xfrm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 typeface="Arial" pitchFamily="34" charset="0"/>
              <a:buNone/>
            </a:pPr>
            <a:endParaRPr lang="en-US" sz="1100" baseline="0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F6E511-E8D5-4B79-9A35-14021E4EEE50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647825" y="755650"/>
            <a:ext cx="3759200" cy="2819400"/>
          </a:xfrm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47825" y="755650"/>
            <a:ext cx="3759200" cy="2819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100" b="0" i="0" u="none" strike="noStrike" kern="1200" baseline="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B8A797B-BAE8-4458-BD54-A67D8CED019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9in-color-wh-nrc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41550" y="257175"/>
            <a:ext cx="4440238" cy="178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999413" y="5791200"/>
            <a:ext cx="1143000" cy="1058863"/>
          </a:xfrm>
          <a:prstGeom prst="rect">
            <a:avLst/>
          </a:prstGeom>
          <a:gradFill rotWithShape="0">
            <a:gsLst>
              <a:gs pos="0">
                <a:srgbClr val="002585"/>
              </a:gs>
              <a:gs pos="100000">
                <a:srgbClr val="002585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219200" y="2362200"/>
            <a:ext cx="6705600" cy="13716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0386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229600" y="6477000"/>
            <a:ext cx="6858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A16845-3767-4783-8380-B00E8F00F1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1355F-D889-427E-A553-87C74E7869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91300" y="1219200"/>
            <a:ext cx="20193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1219200"/>
            <a:ext cx="5905500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23FE41-20B6-4EA8-BCA6-5EA7ABB1D7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219200"/>
            <a:ext cx="80772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2209800"/>
            <a:ext cx="39624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2209800"/>
            <a:ext cx="3962400" cy="4267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67BE7B-2CAE-4865-BEF6-24346E0E4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2BBDBD-29A7-43FA-92D8-DE4F2F9D18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D69B7D-5A60-403C-9467-509F3B107A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209800"/>
            <a:ext cx="39624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09800"/>
            <a:ext cx="39624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6639FE-5AF8-4FF1-976E-CADE225549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CE9312-CEC1-48FF-9130-D9EA28817E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1AD900-33F9-4DDB-A6B0-2957F450EC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10D120-D2E1-43C3-927D-DCBF7FFA08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9AD47E-0C15-4E41-A7F6-8813835A43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6491EE-6CC8-40D9-B585-A894B2EED5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113E"/>
            </a:gs>
            <a:gs pos="100000">
              <a:srgbClr val="002585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9in-color-wh-nrc-logo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76238" y="100013"/>
            <a:ext cx="2438400" cy="98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7999413" y="5791200"/>
            <a:ext cx="1143000" cy="1058863"/>
          </a:xfrm>
          <a:prstGeom prst="rect">
            <a:avLst/>
          </a:prstGeom>
          <a:gradFill rotWithShape="0">
            <a:gsLst>
              <a:gs pos="0">
                <a:srgbClr val="002585"/>
              </a:gs>
              <a:gs pos="100000">
                <a:srgbClr val="002585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1219200"/>
            <a:ext cx="8077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2209800"/>
            <a:ext cx="80772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51825" y="6477000"/>
            <a:ext cx="6477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692DD9F-A09F-4845-83F7-398202A7F8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3" r:id="rId1"/>
    <p:sldLayoutId id="2147483832" r:id="rId2"/>
    <p:sldLayoutId id="2147483833" r:id="rId3"/>
    <p:sldLayoutId id="2147483834" r:id="rId4"/>
    <p:sldLayoutId id="2147483835" r:id="rId5"/>
    <p:sldLayoutId id="2147483836" r:id="rId6"/>
    <p:sldLayoutId id="2147483837" r:id="rId7"/>
    <p:sldLayoutId id="2147483838" r:id="rId8"/>
    <p:sldLayoutId id="2147483839" r:id="rId9"/>
    <p:sldLayoutId id="2147483840" r:id="rId10"/>
    <p:sldLayoutId id="2147483841" r:id="rId11"/>
    <p:sldLayoutId id="2147483842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CB6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CB63"/>
          </a:solidFill>
          <a:latin typeface="Arial" charset="0"/>
          <a:ea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CB63"/>
          </a:solidFill>
          <a:latin typeface="Arial" charset="0"/>
          <a:ea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CB63"/>
          </a:solidFill>
          <a:latin typeface="Arial" charset="0"/>
          <a:ea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CB63"/>
          </a:solidFill>
          <a:latin typeface="Arial" charset="0"/>
          <a:ea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CB63"/>
          </a:solidFill>
          <a:latin typeface="Arial" charset="0"/>
          <a:ea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CB63"/>
          </a:solidFill>
          <a:latin typeface="Arial" charset="0"/>
          <a:ea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CB63"/>
          </a:solidFill>
          <a:latin typeface="Arial" charset="0"/>
          <a:ea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CB63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Thomas.Farnholtz@nrc.gov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95400" y="2133600"/>
            <a:ext cx="6781800" cy="1981200"/>
          </a:xfrm>
        </p:spPr>
        <p:txBody>
          <a:bodyPr/>
          <a:lstStyle/>
          <a:p>
            <a:pPr eaLnBrk="1" hangingPunct="1"/>
            <a:r>
              <a:rPr lang="en-US" dirty="0" smtClean="0"/>
              <a:t>NRC Perspective of Recent Configuration Management Issues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400800" cy="2133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Tom Farnholtz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Chief, Engineering Branch 1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Division of Reactor Safety, Region IV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June 2014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CMBG Conference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A16845-3767-4783-8380-B00E8F00F186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686800" cy="762000"/>
          </a:xfrm>
        </p:spPr>
        <p:txBody>
          <a:bodyPr/>
          <a:lstStyle/>
          <a:p>
            <a:pPr algn="ctr"/>
            <a:r>
              <a:rPr lang="en-US" dirty="0" smtClean="0"/>
              <a:t>Vendor Oversight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8077200" cy="4495800"/>
          </a:xfrm>
        </p:spPr>
        <p:txBody>
          <a:bodyPr/>
          <a:lstStyle/>
          <a:p>
            <a:r>
              <a:rPr lang="en-US" sz="2800" dirty="0" smtClean="0"/>
              <a:t>Significant Challenges in the Area of Vendor Oversight</a:t>
            </a:r>
          </a:p>
          <a:p>
            <a:r>
              <a:rPr lang="en-US" sz="2800" dirty="0" smtClean="0"/>
              <a:t>Can and Have Had Negative Effects on Configuration Management and Design Control</a:t>
            </a:r>
          </a:p>
          <a:p>
            <a:r>
              <a:rPr lang="en-US" sz="2800" dirty="0" smtClean="0"/>
              <a:t>Essential Service Water System Modification to Address a Longstanding Water Hammer Issue</a:t>
            </a:r>
          </a:p>
          <a:p>
            <a:r>
              <a:rPr lang="en-US" sz="2800" dirty="0" smtClean="0"/>
              <a:t>Inadequate Technical Knowledge Resulting in Vendor Errors and Equipment Damage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2BBDBD-29A7-43FA-92D8-DE4F2F9D18D7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382000" cy="6858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The Changing Demographics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229600" cy="4267200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dirty="0" smtClean="0"/>
              <a:t>An Amateur Built the Ark,</a:t>
            </a:r>
          </a:p>
          <a:p>
            <a:pPr marL="0" indent="0" algn="ctr">
              <a:buNone/>
            </a:pPr>
            <a:r>
              <a:rPr lang="en-US" sz="4400" dirty="0" smtClean="0"/>
              <a:t>Experts Built the Titanic</a:t>
            </a:r>
          </a:p>
          <a:p>
            <a:pPr marL="0" indent="0" algn="ctr">
              <a:buNone/>
            </a:pPr>
            <a:r>
              <a:rPr lang="en-US" sz="2000" dirty="0" smtClean="0"/>
              <a:t>Payton Manning</a:t>
            </a:r>
          </a:p>
          <a:p>
            <a:pPr marL="0" indent="0" algn="ctr">
              <a:buNone/>
            </a:pPr>
            <a:r>
              <a:rPr lang="en-US" sz="2000" dirty="0" smtClean="0"/>
              <a:t>Address to the University of Virginia</a:t>
            </a:r>
          </a:p>
          <a:p>
            <a:pPr marL="0" indent="0" algn="ctr">
              <a:buNone/>
            </a:pPr>
            <a:r>
              <a:rPr lang="en-US" sz="2000" dirty="0" smtClean="0"/>
              <a:t>Graduating Class of 2014</a:t>
            </a:r>
          </a:p>
          <a:p>
            <a:pPr marL="0" indent="0" algn="ctr">
              <a:buNone/>
            </a:pPr>
            <a:r>
              <a:rPr lang="en-US" sz="2000" dirty="0" smtClean="0"/>
              <a:t>May 17, 2014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229600" y="6400800"/>
            <a:ext cx="647700" cy="304800"/>
          </a:xfrm>
        </p:spPr>
        <p:txBody>
          <a:bodyPr/>
          <a:lstStyle/>
          <a:p>
            <a:pPr>
              <a:defRPr/>
            </a:pPr>
            <a:fld id="{E326B9FA-9258-44B5-A1AC-41F4474C5533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143000"/>
            <a:ext cx="8153400" cy="9906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Key Messages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286000"/>
            <a:ext cx="8229600" cy="3886200"/>
          </a:xfrm>
        </p:spPr>
        <p:txBody>
          <a:bodyPr/>
          <a:lstStyle/>
          <a:p>
            <a:pPr marL="365760" indent="-365760" eaLnBrk="1" hangingPunct="1">
              <a:spcBef>
                <a:spcPts val="600"/>
              </a:spcBef>
            </a:pPr>
            <a:r>
              <a:rPr lang="en-US" sz="2800" dirty="0" smtClean="0"/>
              <a:t>Configuration Management Encompasses Many Aspects – Design Control is a Major Focus for the NRC</a:t>
            </a:r>
          </a:p>
          <a:p>
            <a:pPr marL="365760" indent="-365760" eaLnBrk="1" hangingPunct="1">
              <a:spcBef>
                <a:spcPts val="600"/>
              </a:spcBef>
            </a:pPr>
            <a:r>
              <a:rPr lang="en-US" sz="2800" dirty="0" smtClean="0"/>
              <a:t>We Continue to See Examples of Inadequate Design Control – Both Current and Latent</a:t>
            </a:r>
          </a:p>
          <a:p>
            <a:pPr marL="365760" indent="-365760" eaLnBrk="1" hangingPunct="1">
              <a:spcBef>
                <a:spcPts val="600"/>
              </a:spcBef>
            </a:pPr>
            <a:r>
              <a:rPr lang="en-US" sz="2800" dirty="0" smtClean="0"/>
              <a:t>Vendor Oversight is Critical</a:t>
            </a:r>
          </a:p>
          <a:p>
            <a:pPr marL="365760" indent="-365760" eaLnBrk="1" hangingPunct="1">
              <a:spcBef>
                <a:spcPts val="600"/>
              </a:spcBef>
            </a:pPr>
            <a:r>
              <a:rPr lang="en-US" sz="2800" dirty="0" smtClean="0"/>
              <a:t>Changing Demographics is a Challenge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229600" y="6400800"/>
            <a:ext cx="647700" cy="304800"/>
          </a:xfrm>
        </p:spPr>
        <p:txBody>
          <a:bodyPr/>
          <a:lstStyle/>
          <a:p>
            <a:pPr>
              <a:defRPr/>
            </a:pPr>
            <a:fld id="{E326B9FA-9258-44B5-A1AC-41F4474C5533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762000" y="2009633"/>
            <a:ext cx="7135812" cy="4121150"/>
          </a:xfrm>
        </p:spPr>
        <p:txBody>
          <a:bodyPr/>
          <a:lstStyle/>
          <a:p>
            <a:pPr eaLnBrk="1" hangingPunct="1"/>
            <a:r>
              <a:rPr lang="en-US" b="1" dirty="0" smtClean="0"/>
              <a:t>Questions?</a:t>
            </a:r>
          </a:p>
          <a:p>
            <a:pPr eaLnBrk="1" hangingPunct="1"/>
            <a:r>
              <a:rPr lang="en-US" b="1" dirty="0" smtClean="0"/>
              <a:t>Comments?</a:t>
            </a:r>
          </a:p>
          <a:p>
            <a:pPr eaLnBrk="1" hangingPunct="1"/>
            <a:endParaRPr lang="en-US" sz="1100" b="1" dirty="0"/>
          </a:p>
          <a:p>
            <a:pPr eaLnBrk="1" hangingPunct="1"/>
            <a:r>
              <a:rPr lang="en-US" sz="1800" b="1" dirty="0" smtClean="0"/>
              <a:t>Tom Farnholtz, Chief</a:t>
            </a:r>
          </a:p>
          <a:p>
            <a:pPr eaLnBrk="1" hangingPunct="1"/>
            <a:r>
              <a:rPr lang="en-US" sz="1800" b="1" dirty="0" smtClean="0"/>
              <a:t>Engineering Branch 1</a:t>
            </a:r>
          </a:p>
          <a:p>
            <a:pPr eaLnBrk="1" hangingPunct="1"/>
            <a:r>
              <a:rPr lang="en-US" sz="1800" b="1" dirty="0" smtClean="0"/>
              <a:t>Division of Reactor Safety</a:t>
            </a:r>
          </a:p>
          <a:p>
            <a:pPr eaLnBrk="1" hangingPunct="1"/>
            <a:r>
              <a:rPr lang="en-US" sz="1800" b="1" dirty="0" smtClean="0"/>
              <a:t>Region IV</a:t>
            </a:r>
          </a:p>
          <a:p>
            <a:pPr eaLnBrk="1" hangingPunct="1"/>
            <a:r>
              <a:rPr lang="en-US" sz="1800" b="1" dirty="0" smtClean="0"/>
              <a:t>(817) 200-1243 (office)</a:t>
            </a:r>
          </a:p>
          <a:p>
            <a:pPr eaLnBrk="1" hangingPunct="1"/>
            <a:r>
              <a:rPr lang="en-US" sz="1800" b="1" dirty="0" smtClean="0"/>
              <a:t>(817) 301-9846 (mobile)</a:t>
            </a:r>
          </a:p>
          <a:p>
            <a:pPr eaLnBrk="1" hangingPunct="1"/>
            <a:r>
              <a:rPr lang="en-US" sz="1800" b="1" dirty="0" smtClean="0">
                <a:hlinkClick r:id="rId3"/>
              </a:rPr>
              <a:t>Thomas.Farnholtz@nrc.gov</a:t>
            </a:r>
            <a:endParaRPr lang="en-US" sz="1800" b="1" dirty="0" smtClean="0"/>
          </a:p>
          <a:p>
            <a:pPr eaLnBrk="1" hangingPunct="1"/>
            <a:r>
              <a:rPr lang="en-US" sz="1800" b="1" dirty="0" smtClean="0"/>
              <a:t>NRC.gov</a:t>
            </a:r>
            <a:endParaRPr lang="en-US" sz="1800" b="1" dirty="0"/>
          </a:p>
          <a:p>
            <a:pPr eaLnBrk="1" hangingPunct="1"/>
            <a:endParaRPr lang="en-US" sz="1800" b="1" dirty="0" smtClean="0"/>
          </a:p>
          <a:p>
            <a:pPr eaLnBrk="1" hangingPunct="1"/>
            <a:endParaRPr lang="en-US" b="1" dirty="0" smtClean="0"/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552450" y="838200"/>
            <a:ext cx="78676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b="1" dirty="0">
                <a:solidFill>
                  <a:srgbClr val="FFCB63"/>
                </a:solidFill>
              </a:rPr>
              <a:t/>
            </a:r>
            <a:br>
              <a:rPr lang="en-US" b="1" dirty="0">
                <a:solidFill>
                  <a:srgbClr val="FFCB63"/>
                </a:solidFill>
              </a:rPr>
            </a:br>
            <a:r>
              <a:rPr lang="en-US" sz="1800" b="1" dirty="0">
                <a:solidFill>
                  <a:srgbClr val="FFCB63"/>
                </a:solidFill>
              </a:rPr>
              <a:t/>
            </a:r>
            <a:br>
              <a:rPr lang="en-US" sz="1800" b="1" dirty="0">
                <a:solidFill>
                  <a:srgbClr val="FFCB63"/>
                </a:solidFill>
              </a:rPr>
            </a:br>
            <a:r>
              <a:rPr lang="en-US" sz="1800" b="1" dirty="0">
                <a:solidFill>
                  <a:srgbClr val="FFCB63"/>
                </a:solidFill>
              </a:rPr>
              <a:t>    </a:t>
            </a:r>
            <a:br>
              <a:rPr lang="en-US" sz="1800" b="1" dirty="0">
                <a:solidFill>
                  <a:srgbClr val="FFCB63"/>
                </a:solidFill>
              </a:rPr>
            </a:br>
            <a:r>
              <a:rPr lang="en-US" sz="1800" b="1" dirty="0">
                <a:solidFill>
                  <a:srgbClr val="FFCB63"/>
                </a:solidFill>
              </a:rPr>
              <a:t>    </a:t>
            </a:r>
            <a:br>
              <a:rPr lang="en-US" sz="1800" b="1" dirty="0">
                <a:solidFill>
                  <a:srgbClr val="FFCB63"/>
                </a:solidFill>
              </a:rPr>
            </a:br>
            <a:r>
              <a:rPr lang="en-US" sz="1800" b="1" dirty="0">
                <a:solidFill>
                  <a:srgbClr val="FFCB63"/>
                </a:solidFill>
              </a:rPr>
              <a:t>           </a:t>
            </a:r>
            <a:br>
              <a:rPr lang="en-US" sz="1800" b="1" dirty="0">
                <a:solidFill>
                  <a:srgbClr val="FFCB63"/>
                </a:solidFill>
              </a:rPr>
            </a:br>
            <a:r>
              <a:rPr lang="en-US" sz="1800" b="1" dirty="0">
                <a:solidFill>
                  <a:srgbClr val="FFCB63"/>
                </a:solidFill>
              </a:rPr>
              <a:t/>
            </a:r>
            <a:br>
              <a:rPr lang="en-US" sz="1800" b="1" dirty="0">
                <a:solidFill>
                  <a:srgbClr val="FFCB63"/>
                </a:solidFill>
              </a:rPr>
            </a:br>
            <a:r>
              <a:rPr lang="en-US" sz="1800" b="1" dirty="0">
                <a:solidFill>
                  <a:srgbClr val="FFCB63"/>
                </a:solidFill>
              </a:rPr>
              <a:t/>
            </a:r>
            <a:br>
              <a:rPr lang="en-US" sz="1800" b="1" dirty="0">
                <a:solidFill>
                  <a:srgbClr val="FFCB63"/>
                </a:solidFill>
              </a:rPr>
            </a:b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A16845-3767-4783-8380-B00E8F00F186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971800" y="137160"/>
            <a:ext cx="57150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>	Topics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72000"/>
          </a:xfrm>
        </p:spPr>
        <p:txBody>
          <a:bodyPr/>
          <a:lstStyle/>
          <a:p>
            <a:pPr marL="365760" indent="-365760" eaLnBrk="1" hangingPunct="1">
              <a:spcBef>
                <a:spcPts val="600"/>
              </a:spcBef>
            </a:pPr>
            <a:r>
              <a:rPr lang="en-US" sz="2800" dirty="0" smtClean="0"/>
              <a:t>What We Do and Why We Do It</a:t>
            </a:r>
          </a:p>
          <a:p>
            <a:pPr marL="365760" indent="-365760" eaLnBrk="1" hangingPunct="1">
              <a:spcBef>
                <a:spcPts val="600"/>
              </a:spcBef>
            </a:pPr>
            <a:r>
              <a:rPr lang="en-US" sz="2800" dirty="0" smtClean="0"/>
              <a:t>Design Control</a:t>
            </a:r>
          </a:p>
          <a:p>
            <a:pPr marL="365760" indent="-365760" eaLnBrk="1" hangingPunct="1">
              <a:spcBef>
                <a:spcPts val="600"/>
              </a:spcBef>
            </a:pPr>
            <a:r>
              <a:rPr lang="en-US" sz="2800" dirty="0" smtClean="0"/>
              <a:t>Design Basis</a:t>
            </a:r>
          </a:p>
          <a:p>
            <a:pPr marL="365760" indent="-365760" eaLnBrk="1" hangingPunct="1">
              <a:spcBef>
                <a:spcPts val="600"/>
              </a:spcBef>
            </a:pPr>
            <a:r>
              <a:rPr lang="en-US" sz="2800" dirty="0" smtClean="0"/>
              <a:t>Licensing Basis</a:t>
            </a:r>
          </a:p>
          <a:p>
            <a:pPr marL="365760" indent="-365760" eaLnBrk="1" hangingPunct="1">
              <a:spcBef>
                <a:spcPts val="600"/>
              </a:spcBef>
            </a:pPr>
            <a:r>
              <a:rPr lang="en-US" sz="2800" dirty="0" smtClean="0"/>
              <a:t>Latent and Current Performance Issues Being Identified</a:t>
            </a:r>
          </a:p>
          <a:p>
            <a:pPr marL="365760" indent="-365760" eaLnBrk="1" hangingPunct="1">
              <a:spcBef>
                <a:spcPts val="600"/>
              </a:spcBef>
            </a:pPr>
            <a:r>
              <a:rPr lang="en-US" sz="2800" dirty="0" smtClean="0"/>
              <a:t>Vendor Oversight</a:t>
            </a:r>
          </a:p>
          <a:p>
            <a:pPr marL="365760" indent="-365760" eaLnBrk="1" hangingPunct="1">
              <a:spcBef>
                <a:spcPts val="600"/>
              </a:spcBef>
            </a:pPr>
            <a:r>
              <a:rPr lang="en-US" sz="2800" dirty="0" smtClean="0"/>
              <a:t>The Changing Demographics</a:t>
            </a:r>
          </a:p>
          <a:p>
            <a:pPr eaLnBrk="1" hangingPunct="1"/>
            <a:endParaRPr lang="en-US" sz="2800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>
              <a:buNone/>
            </a:pPr>
            <a:endParaRPr lang="en-US" b="1" dirty="0" smtClean="0"/>
          </a:p>
          <a:p>
            <a:pPr eaLnBrk="1" hangingPunct="1">
              <a:buFontTx/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229600" y="6400800"/>
            <a:ext cx="647700" cy="304800"/>
          </a:xfrm>
        </p:spPr>
        <p:txBody>
          <a:bodyPr/>
          <a:lstStyle/>
          <a:p>
            <a:pPr>
              <a:defRPr/>
            </a:pPr>
            <a:fld id="{E326B9FA-9258-44B5-A1AC-41F4474C553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76400"/>
            <a:ext cx="8382000" cy="4648200"/>
          </a:xfrm>
        </p:spPr>
        <p:txBody>
          <a:bodyPr>
            <a:normAutofit/>
          </a:bodyPr>
          <a:lstStyle/>
          <a:p>
            <a:pPr marL="365760" indent="-365760">
              <a:spcBef>
                <a:spcPts val="600"/>
              </a:spcBef>
            </a:pPr>
            <a:r>
              <a:rPr lang="en-US" dirty="0" smtClean="0">
                <a:cs typeface="Arial" pitchFamily="34" charset="0"/>
              </a:rPr>
              <a:t>Implement the ROP - Inspect and Assess</a:t>
            </a:r>
          </a:p>
          <a:p>
            <a:pPr marL="365760" indent="-365760">
              <a:spcBef>
                <a:spcPts val="600"/>
              </a:spcBef>
            </a:pPr>
            <a:r>
              <a:rPr lang="en-US" dirty="0" smtClean="0">
                <a:cs typeface="Arial" pitchFamily="34" charset="0"/>
              </a:rPr>
              <a:t>Focus on Engineering Organizations</a:t>
            </a:r>
          </a:p>
          <a:p>
            <a:pPr marL="365760" indent="-365760">
              <a:spcBef>
                <a:spcPts val="600"/>
              </a:spcBef>
            </a:pPr>
            <a:r>
              <a:rPr lang="en-US" dirty="0" smtClean="0">
                <a:cs typeface="Arial" pitchFamily="34" charset="0"/>
              </a:rPr>
              <a:t>Engineering is the Keeper of the Design Basis</a:t>
            </a:r>
          </a:p>
          <a:p>
            <a:pPr marL="365760" indent="-365760">
              <a:spcBef>
                <a:spcPts val="600"/>
              </a:spcBef>
            </a:pPr>
            <a:r>
              <a:rPr lang="en-US" dirty="0" smtClean="0">
                <a:cs typeface="Arial" pitchFamily="34" charset="0"/>
              </a:rPr>
              <a:t>The Integrity of the Design Basis is the Underlying Assumption for all Licensing Actions</a:t>
            </a:r>
          </a:p>
          <a:p>
            <a:pPr marL="365760" indent="-365760">
              <a:spcBef>
                <a:spcPts val="600"/>
              </a:spcBef>
            </a:pPr>
            <a:r>
              <a:rPr lang="en-US" dirty="0" smtClean="0">
                <a:cs typeface="Arial" pitchFamily="34" charset="0"/>
              </a:rPr>
              <a:t>Maintenance of our Credibility</a:t>
            </a:r>
          </a:p>
          <a:p>
            <a:pPr marL="400050" lvl="1" indent="0">
              <a:spcBef>
                <a:spcPts val="600"/>
              </a:spcBef>
              <a:buNone/>
            </a:pPr>
            <a:endParaRPr lang="en-US" sz="3200" dirty="0" smtClean="0">
              <a:cs typeface="Arial" pitchFamily="34" charset="0"/>
            </a:endParaRPr>
          </a:p>
          <a:p>
            <a:pPr marL="765810" lvl="1" indent="-365760">
              <a:spcBef>
                <a:spcPts val="600"/>
              </a:spcBef>
            </a:pPr>
            <a:endParaRPr lang="en-US" dirty="0" smtClean="0">
              <a:cs typeface="Arial" pitchFamily="34" charset="0"/>
            </a:endParaRPr>
          </a:p>
          <a:p>
            <a:pPr marL="765810" lvl="1" indent="-365760">
              <a:spcBef>
                <a:spcPts val="600"/>
              </a:spcBef>
            </a:pPr>
            <a:endParaRPr lang="en-US" dirty="0" smtClean="0">
              <a:cs typeface="Arial" pitchFamily="34" charset="0"/>
            </a:endParaRPr>
          </a:p>
          <a:p>
            <a:pPr marL="365760" indent="-365760">
              <a:spcBef>
                <a:spcPts val="1200"/>
              </a:spcBef>
            </a:pPr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AE1689-7F9B-4EE9-B463-87AC13EB2FC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143000" y="990600"/>
            <a:ext cx="6858000" cy="609600"/>
          </a:xfrm>
        </p:spPr>
        <p:txBody>
          <a:bodyPr/>
          <a:lstStyle/>
          <a:p>
            <a:r>
              <a:rPr lang="en-US" sz="3200" dirty="0" smtClean="0"/>
              <a:t>What We Do and Why We Do It</a:t>
            </a:r>
            <a:br>
              <a:rPr lang="en-US" sz="3200" dirty="0" smtClean="0"/>
            </a:br>
            <a:r>
              <a:rPr lang="en-US" sz="3200" dirty="0" smtClean="0"/>
              <a:t> 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066800"/>
            <a:ext cx="8458200" cy="1005840"/>
          </a:xfrm>
        </p:spPr>
        <p:txBody>
          <a:bodyPr/>
          <a:lstStyle/>
          <a:p>
            <a:pPr algn="ctr" eaLnBrk="1" hangingPunct="1"/>
            <a:r>
              <a:rPr lang="en-US" sz="3200" dirty="0" smtClean="0"/>
              <a:t>Design Control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52600"/>
            <a:ext cx="8229600" cy="4419600"/>
          </a:xfrm>
        </p:spPr>
        <p:txBody>
          <a:bodyPr/>
          <a:lstStyle/>
          <a:p>
            <a:pPr marL="0" indent="0">
              <a:spcBef>
                <a:spcPts val="600"/>
              </a:spcBef>
              <a:buNone/>
              <a:defRPr/>
            </a:pPr>
            <a:r>
              <a:rPr lang="en-US" dirty="0" smtClean="0"/>
              <a:t>10 CFR Part 50, Appendix B, Criterion III, Design Control</a:t>
            </a:r>
          </a:p>
          <a:p>
            <a:pPr>
              <a:spcBef>
                <a:spcPts val="600"/>
              </a:spcBef>
              <a:defRPr/>
            </a:pPr>
            <a:r>
              <a:rPr lang="en-US" sz="2400" dirty="0" smtClean="0"/>
              <a:t>Applicable regulatory requirements correctly translated into specifications, drawings, procedures, and instructions</a:t>
            </a:r>
          </a:p>
          <a:p>
            <a:pPr>
              <a:spcBef>
                <a:spcPts val="600"/>
              </a:spcBef>
              <a:defRPr/>
            </a:pPr>
            <a:r>
              <a:rPr lang="en-US" sz="2400" dirty="0" smtClean="0"/>
              <a:t>Appropriate quality standards are incorporated and deviations from such standards are controlled</a:t>
            </a:r>
          </a:p>
          <a:p>
            <a:pPr>
              <a:spcBef>
                <a:spcPts val="600"/>
              </a:spcBef>
              <a:defRPr/>
            </a:pPr>
            <a:r>
              <a:rPr lang="en-US" sz="2400" dirty="0" smtClean="0"/>
              <a:t>Measures shall be established for the identification and control of design interfaces and for coordination among participating design organizations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229600" y="6400800"/>
            <a:ext cx="647700" cy="304800"/>
          </a:xfrm>
        </p:spPr>
        <p:txBody>
          <a:bodyPr/>
          <a:lstStyle/>
          <a:p>
            <a:pPr>
              <a:defRPr/>
            </a:pPr>
            <a:fld id="{E326B9FA-9258-44B5-A1AC-41F4474C553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 smtClean="0"/>
              <a:t>Design Basis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smtClean="0"/>
              <a:t>Design basis is the information that identifies the specific functions that a facility’s SSC is to perform and the specific values or range of values chosen for controlling parameters as reference bounds for design.  These values may be:</a:t>
            </a:r>
          </a:p>
          <a:p>
            <a:r>
              <a:rPr lang="en-US" sz="2400" dirty="0" smtClean="0"/>
              <a:t>Restraints derived from generally accepted “state-of-the-art” practices for achieving functional goals or</a:t>
            </a:r>
          </a:p>
          <a:p>
            <a:r>
              <a:rPr lang="en-US" sz="2400" dirty="0" smtClean="0"/>
              <a:t>Requirements derived from analysis of the effects of a postulated accident for which the SSC must meet its functional goals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2BBDBD-29A7-43FA-92D8-DE4F2F9D18D7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90600"/>
            <a:ext cx="8610600" cy="914400"/>
          </a:xfrm>
        </p:spPr>
        <p:txBody>
          <a:bodyPr/>
          <a:lstStyle/>
          <a:p>
            <a:pPr algn="ctr"/>
            <a:r>
              <a:rPr lang="en-US" sz="3200" dirty="0" smtClean="0"/>
              <a:t>Licensing Basis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077200" cy="4876800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The Current Licensing Basis (CLB) is the set of NRC requirements applicable to a specific plant and a licensee’s written commitments for ensuring compliance with and operation within applicable NRC requirements and the plant-specific design basis (including all modifications and additions to such commitments over the life of the license) that are docketed and in effect.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Changes to the Licensing Basis</a:t>
            </a:r>
          </a:p>
          <a:p>
            <a:pPr marL="457200" lvl="1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- 10 CFR 50.59, “Changes, Tests, and 	Experiments”</a:t>
            </a:r>
          </a:p>
          <a:p>
            <a:pPr marL="457200" lvl="1" indent="0">
              <a:buNone/>
            </a:pPr>
            <a:r>
              <a:rPr lang="en-US" sz="2400" dirty="0" smtClean="0"/>
              <a:t>	- License Amendment Requests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2BBDBD-29A7-43FA-92D8-DE4F2F9D18D7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971800" y="137160"/>
            <a:ext cx="5715000" cy="115824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Latent and Current Performance  Issues Being Identified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72000"/>
          </a:xfrm>
        </p:spPr>
        <p:txBody>
          <a:bodyPr/>
          <a:lstStyle/>
          <a:p>
            <a:pPr marL="365760" indent="-365760" eaLnBrk="1" hangingPunct="1">
              <a:spcBef>
                <a:spcPts val="600"/>
              </a:spcBef>
            </a:pPr>
            <a:r>
              <a:rPr lang="en-US" sz="2600" dirty="0" smtClean="0"/>
              <a:t>Lack of an Analysis to Show Adequate Voltage to Auxiliary Feedwater Steam Generator Isolation MOV</a:t>
            </a:r>
          </a:p>
          <a:p>
            <a:pPr marL="365760" indent="-365760" eaLnBrk="1" hangingPunct="1">
              <a:spcBef>
                <a:spcPts val="600"/>
              </a:spcBef>
            </a:pPr>
            <a:r>
              <a:rPr lang="en-US" sz="2600" dirty="0" smtClean="0"/>
              <a:t>Inappropriate Ultimate Heat Sink Spray Pond Mission Time Utilized in Operability Determinations</a:t>
            </a:r>
          </a:p>
          <a:p>
            <a:pPr marL="365760" indent="-365760" eaLnBrk="1" hangingPunct="1">
              <a:spcBef>
                <a:spcPts val="600"/>
              </a:spcBef>
            </a:pPr>
            <a:r>
              <a:rPr lang="en-US" sz="2600" dirty="0" smtClean="0"/>
              <a:t>Failure to Adequately Verify that NSSS Instrumentation Loads Would be Capable of Operating at Minimum Inverter Output Voltage</a:t>
            </a:r>
          </a:p>
          <a:p>
            <a:pPr marL="365760" indent="-365760" eaLnBrk="1" hangingPunct="1">
              <a:spcBef>
                <a:spcPts val="600"/>
              </a:spcBef>
            </a:pPr>
            <a:r>
              <a:rPr lang="en-US" sz="2600" dirty="0" smtClean="0"/>
              <a:t>Failure to Maintain Design Control of the Safety Injection Pump Room Cooler</a:t>
            </a:r>
          </a:p>
          <a:p>
            <a:pPr marL="365760" indent="-365760" eaLnBrk="1" hangingPunct="1">
              <a:spcBef>
                <a:spcPts val="600"/>
              </a:spcBef>
            </a:pPr>
            <a:endParaRPr lang="en-US" sz="2600" dirty="0" smtClean="0"/>
          </a:p>
          <a:p>
            <a:pPr marL="365760" indent="-365760" eaLnBrk="1" hangingPunct="1">
              <a:spcBef>
                <a:spcPts val="600"/>
              </a:spcBef>
            </a:pPr>
            <a:endParaRPr lang="en-US" sz="2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229600" y="6400800"/>
            <a:ext cx="647700" cy="304800"/>
          </a:xfrm>
        </p:spPr>
        <p:txBody>
          <a:bodyPr/>
          <a:lstStyle/>
          <a:p>
            <a:pPr>
              <a:defRPr/>
            </a:pPr>
            <a:fld id="{E326B9FA-9258-44B5-A1AC-41F4474C553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971800" y="137160"/>
            <a:ext cx="5715000" cy="685800"/>
          </a:xfrm>
        </p:spPr>
        <p:txBody>
          <a:bodyPr/>
          <a:lstStyle/>
          <a:p>
            <a:pPr eaLnBrk="1" hangingPunct="1"/>
            <a:r>
              <a:rPr lang="en-US" sz="3200" dirty="0"/>
              <a:t>Latent and Current Performance  Issues Being </a:t>
            </a:r>
            <a:r>
              <a:rPr lang="en-US" sz="3200" dirty="0" smtClean="0"/>
              <a:t>Identified - Continued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305800" y="6400800"/>
            <a:ext cx="647700" cy="304800"/>
          </a:xfrm>
        </p:spPr>
        <p:txBody>
          <a:bodyPr/>
          <a:lstStyle/>
          <a:p>
            <a:pPr>
              <a:defRPr/>
            </a:pPr>
            <a:fld id="{E326B9FA-9258-44B5-A1AC-41F4474C553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953000"/>
          </a:xfrm>
        </p:spPr>
        <p:txBody>
          <a:bodyPr/>
          <a:lstStyle/>
          <a:p>
            <a:r>
              <a:rPr lang="en-US" sz="2600" dirty="0" smtClean="0"/>
              <a:t>Failure </a:t>
            </a:r>
            <a:r>
              <a:rPr lang="en-US" sz="2600" dirty="0"/>
              <a:t>to </a:t>
            </a:r>
            <a:r>
              <a:rPr lang="en-US" sz="2600" dirty="0" smtClean="0"/>
              <a:t>Properly Evaluate </a:t>
            </a:r>
            <a:r>
              <a:rPr lang="en-US" sz="2600" dirty="0"/>
              <a:t>the </a:t>
            </a:r>
            <a:r>
              <a:rPr lang="en-US" sz="2600" dirty="0" smtClean="0"/>
              <a:t>Effects </a:t>
            </a:r>
            <a:r>
              <a:rPr lang="en-US" sz="2600" dirty="0"/>
              <a:t>of </a:t>
            </a:r>
            <a:r>
              <a:rPr lang="en-US" sz="2600" dirty="0" smtClean="0"/>
              <a:t>Combustion Air Temperature </a:t>
            </a:r>
            <a:r>
              <a:rPr lang="en-US" sz="2600" dirty="0"/>
              <a:t>on the </a:t>
            </a:r>
            <a:r>
              <a:rPr lang="en-US" sz="2600" dirty="0" smtClean="0"/>
              <a:t>Diesel Generator Capability</a:t>
            </a:r>
          </a:p>
          <a:p>
            <a:r>
              <a:rPr lang="en-US" sz="2600" dirty="0" smtClean="0"/>
              <a:t>Failure </a:t>
            </a:r>
            <a:r>
              <a:rPr lang="en-US" sz="2600" dirty="0"/>
              <a:t>to </a:t>
            </a:r>
            <a:r>
              <a:rPr lang="en-US" sz="2600" dirty="0" smtClean="0"/>
              <a:t>Evaluate </a:t>
            </a:r>
            <a:r>
              <a:rPr lang="en-US" sz="2600" dirty="0"/>
              <a:t>the I</a:t>
            </a:r>
            <a:r>
              <a:rPr lang="en-US" sz="2600" dirty="0" smtClean="0"/>
              <a:t>mpact on the Auxiliary Feedwater Pump Motor That Resulted From Predicted Maximum Flow and Maximum Frequency Conditions</a:t>
            </a:r>
          </a:p>
          <a:p>
            <a:r>
              <a:rPr lang="en-US" sz="2600" dirty="0" smtClean="0"/>
              <a:t>Inadequate Configuration Control Resulting in Inadvertent Isolation of Fire Water to the Vast Majority of the Plant</a:t>
            </a:r>
          </a:p>
          <a:p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0" y="228600"/>
            <a:ext cx="5562600" cy="1600200"/>
          </a:xfrm>
        </p:spPr>
        <p:txBody>
          <a:bodyPr/>
          <a:lstStyle/>
          <a:p>
            <a:r>
              <a:rPr lang="en-US" sz="3200" dirty="0" smtClean="0"/>
              <a:t>Latent </a:t>
            </a:r>
            <a:r>
              <a:rPr lang="en-US" sz="3200" dirty="0"/>
              <a:t>and Current Performance  Issues Being Identified - </a:t>
            </a:r>
            <a:r>
              <a:rPr lang="en-US" sz="3200" dirty="0" smtClean="0"/>
              <a:t>Continued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Unplanned Power Excursion During Plant Startup and Power Ascension</a:t>
            </a:r>
          </a:p>
          <a:p>
            <a:r>
              <a:rPr lang="en-US" dirty="0" smtClean="0"/>
              <a:t>Work in Progress Resulting in Rendering Plant Equipment Inoperable</a:t>
            </a:r>
          </a:p>
          <a:p>
            <a:r>
              <a:rPr lang="en-US" dirty="0" smtClean="0"/>
              <a:t>Equipment Material Condition and Personnel Safety Concerns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2BBDBD-29A7-43FA-92D8-DE4F2F9D18D7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056BBB0D08FD4B9AE81690F9B0709B" ma:contentTypeVersion="0" ma:contentTypeDescription="Create a new document." ma:contentTypeScope="" ma:versionID="7a7fd0ea031b99b4f57563eb7508a745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2DD4541B-8C5E-4877-9DB0-8946E9D8F4E9}">
  <ds:schemaRefs>
    <ds:schemaRef ds:uri="http://www.w3.org/XML/1998/namespace"/>
    <ds:schemaRef ds:uri="http://purl.org/dc/terms/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A63A80C8-EAD4-4BB0-A5C2-F2A73F0E08B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BBAD1EF-3FB2-4F53-8EE7-DAF035B815F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newbranding-blue-bkgd</Template>
  <TotalTime>8566</TotalTime>
  <Words>631</Words>
  <Application>Microsoft Office PowerPoint</Application>
  <PresentationFormat>On-screen Show (4:3)</PresentationFormat>
  <Paragraphs>111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Blank Presentation</vt:lpstr>
      <vt:lpstr>NRC Perspective of Recent Configuration Management Issues</vt:lpstr>
      <vt:lpstr> Topics</vt:lpstr>
      <vt:lpstr>What We Do and Why We Do It  </vt:lpstr>
      <vt:lpstr>Design Control</vt:lpstr>
      <vt:lpstr>Design Basis</vt:lpstr>
      <vt:lpstr>Licensing Basis</vt:lpstr>
      <vt:lpstr>Latent and Current Performance  Issues Being Identified</vt:lpstr>
      <vt:lpstr>Latent and Current Performance  Issues Being Identified - Continued</vt:lpstr>
      <vt:lpstr>Latent and Current Performance  Issues Being Identified - Continued</vt:lpstr>
      <vt:lpstr>Vendor Oversight </vt:lpstr>
      <vt:lpstr>The Changing Demographics</vt:lpstr>
      <vt:lpstr>Key Messages</vt:lpstr>
      <vt:lpstr>PowerPoint Presentation</vt:lpstr>
    </vt:vector>
  </TitlesOfParts>
  <Company>USNRC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Regional Counterparts</dc:title>
  <dc:creator>cat2</dc:creator>
  <cp:lastModifiedBy>Farnholtz, Thomas</cp:lastModifiedBy>
  <cp:revision>513</cp:revision>
  <dcterms:created xsi:type="dcterms:W3CDTF">2008-11-04T12:43:36Z</dcterms:created>
  <dcterms:modified xsi:type="dcterms:W3CDTF">2014-06-06T14:54:19Z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Document</vt:lpwstr>
  </property>
  <property fmtid="{D5CDD505-2E9C-101B-9397-08002B2CF9AE}" pid="3" name="ContentTypeId">
    <vt:lpwstr>0x0101007C056BBB0D08FD4B9AE81690F9B0709B</vt:lpwstr>
  </property>
</Properties>
</file>