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2" r:id="rId2"/>
    <p:sldMasterId id="2147483675" r:id="rId3"/>
    <p:sldMasterId id="2147483665" r:id="rId4"/>
    <p:sldMasterId id="2147483659" r:id="rId5"/>
  </p:sldMasterIdLst>
  <p:notesMasterIdLst>
    <p:notesMasterId r:id="rId19"/>
  </p:notesMasterIdLst>
  <p:handoutMasterIdLst>
    <p:handoutMasterId r:id="rId20"/>
  </p:handoutMasterIdLst>
  <p:sldIdLst>
    <p:sldId id="266" r:id="rId6"/>
    <p:sldId id="267" r:id="rId7"/>
    <p:sldId id="273" r:id="rId8"/>
    <p:sldId id="281" r:id="rId9"/>
    <p:sldId id="274" r:id="rId10"/>
    <p:sldId id="268" r:id="rId11"/>
    <p:sldId id="275" r:id="rId12"/>
    <p:sldId id="276" r:id="rId13"/>
    <p:sldId id="282" r:id="rId14"/>
    <p:sldId id="278" r:id="rId15"/>
    <p:sldId id="280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C1D"/>
    <a:srgbClr val="253A1D"/>
    <a:srgbClr val="63B3CF"/>
    <a:srgbClr val="00658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8" d="100"/>
          <a:sy n="78" d="100"/>
        </p:scale>
        <p:origin x="-882" y="156"/>
      </p:cViewPr>
      <p:guideLst>
        <p:guide orient="horz" pos="2381"/>
        <p:guide pos="3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DACD-E404-DA4C-94AC-A9E9CF170D9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9F553-EA80-674D-BA82-77FDAFE1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62EB-3BD7-1E48-9C4E-297323751B71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5D8FA-A051-4340-8B86-9D798C48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F5B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9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66" y="1909687"/>
            <a:ext cx="8708091" cy="17270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67" y="890623"/>
            <a:ext cx="7661533" cy="1019065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500" b="1">
                <a:solidFill>
                  <a:srgbClr val="F5B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63B3CF"/>
                </a:solidFill>
              </a:rPr>
              <a:pPr algn="l"/>
              <a:t>‹#›</a:t>
            </a:fld>
            <a:endParaRPr lang="en-US" dirty="0">
              <a:solidFill>
                <a:srgbClr val="63B3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0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45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 b="1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 b="1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 b="1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 b="1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0065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 b="1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 b="1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E46C0A"/>
                </a:solidFill>
              </a:defRPr>
            </a:lvl1pPr>
            <a:lvl2pPr>
              <a:defRPr sz="2000" b="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 b="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5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12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63B3CF"/>
                </a:solidFill>
              </a:rPr>
              <a:pPr algn="l"/>
              <a:t>‹#›</a:t>
            </a:fld>
            <a:endParaRPr lang="en-US" dirty="0">
              <a:solidFill>
                <a:srgbClr val="63B3CF"/>
              </a:solidFill>
            </a:endParaRPr>
          </a:p>
        </p:txBody>
      </p:sp>
      <p:pic>
        <p:nvPicPr>
          <p:cNvPr id="4" name="Picture 3" descr="EN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39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78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006584"/>
                </a:solidFill>
              </a:rPr>
              <a:pPr algn="l"/>
              <a:t>‹#›</a:t>
            </a:fld>
            <a:endParaRPr lang="en-US" dirty="0">
              <a:solidFill>
                <a:srgbClr val="00658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07" y="6536926"/>
            <a:ext cx="2037764" cy="2420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9705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984807"/>
                </a:solidFill>
              </a:rPr>
              <a:pPr algn="l"/>
              <a:t>‹#›</a:t>
            </a:fld>
            <a:endParaRPr lang="en-US" dirty="0">
              <a:solidFill>
                <a:srgbClr val="98480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07" y="6536926"/>
            <a:ext cx="2037764" cy="2420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212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E46C0A"/>
                </a:solidFill>
              </a:rPr>
              <a:pPr algn="l"/>
              <a:t>‹#›</a:t>
            </a:fld>
            <a:endParaRPr lang="en-US" dirty="0">
              <a:solidFill>
                <a:srgbClr val="E46C0A"/>
              </a:solidFill>
            </a:endParaRPr>
          </a:p>
        </p:txBody>
      </p:sp>
      <p:pic>
        <p:nvPicPr>
          <p:cNvPr id="4" name="Picture 3" descr="EN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8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N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2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086600" cy="1214982"/>
          </a:xfrm>
        </p:spPr>
        <p:txBody>
          <a:bodyPr>
            <a:normAutofit/>
          </a:bodyPr>
          <a:lstStyle/>
          <a:p>
            <a:r>
              <a:rPr lang="en-US" dirty="0"/>
              <a:t>Ensure Vendor/Engineer of Choice Product Quality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1162458"/>
          </a:xfrm>
        </p:spPr>
        <p:txBody>
          <a:bodyPr>
            <a:normAutofit/>
          </a:bodyPr>
          <a:lstStyle/>
          <a:p>
            <a:r>
              <a:rPr lang="en-US" dirty="0" smtClean="0"/>
              <a:t>Michael J. Hayes</a:t>
            </a:r>
          </a:p>
          <a:p>
            <a:r>
              <a:rPr lang="en-US" dirty="0" smtClean="0"/>
              <a:t>Exelon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Engineer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support for </a:t>
            </a:r>
            <a:r>
              <a:rPr lang="en-US" dirty="0"/>
              <a:t>contracted engineering </a:t>
            </a:r>
            <a:r>
              <a:rPr lang="en-US" dirty="0" smtClean="0"/>
              <a:t>organization interface with the plant and site organizations as required to support the scope of work.</a:t>
            </a:r>
          </a:p>
          <a:p>
            <a:r>
              <a:rPr lang="en-US" dirty="0" smtClean="0"/>
              <a:t>Responsible </a:t>
            </a:r>
            <a:r>
              <a:rPr lang="en-US" dirty="0"/>
              <a:t>and accountable for the quality, completeness, and technical adequacy of the product developed by the </a:t>
            </a:r>
            <a:r>
              <a:rPr lang="en-US" dirty="0" smtClean="0"/>
              <a:t>contracted engineering organization.</a:t>
            </a:r>
            <a:endParaRPr lang="en-US" dirty="0"/>
          </a:p>
          <a:p>
            <a:r>
              <a:rPr lang="en-US" dirty="0" smtClean="0"/>
              <a:t>Responsible </a:t>
            </a:r>
            <a:r>
              <a:rPr lang="en-US" dirty="0"/>
              <a:t>for interfacing with the contracted engineering organization </a:t>
            </a:r>
            <a:r>
              <a:rPr lang="en-US" dirty="0" smtClean="0"/>
              <a:t>to </a:t>
            </a:r>
            <a:r>
              <a:rPr lang="en-US" dirty="0"/>
              <a:t>address and resolve issues resulting from the Owner’s review. </a:t>
            </a:r>
            <a:endParaRPr lang="en-US" dirty="0" smtClean="0"/>
          </a:p>
          <a:p>
            <a:r>
              <a:rPr lang="en-US" dirty="0" smtClean="0"/>
              <a:t>Complete a documented evaluation of </a:t>
            </a:r>
            <a:r>
              <a:rPr lang="en-US" dirty="0"/>
              <a:t>the contracted engineering </a:t>
            </a:r>
            <a:r>
              <a:rPr lang="en-US" dirty="0" smtClean="0"/>
              <a:t>organization for each major deliverable in scope.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feedback to the Vendor/ </a:t>
            </a:r>
            <a:r>
              <a:rPr lang="en-US" dirty="0" smtClean="0"/>
              <a:t>EOC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of Supplier Fundamental Management System (SFMS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SFMS </a:t>
            </a:r>
            <a:r>
              <a:rPr lang="en-US" dirty="0"/>
              <a:t>entry </a:t>
            </a:r>
            <a:r>
              <a:rPr lang="en-US" dirty="0" smtClean="0"/>
              <a:t>made for </a:t>
            </a:r>
            <a:r>
              <a:rPr lang="en-US" dirty="0"/>
              <a:t>every Owners Acceptance Review </a:t>
            </a:r>
            <a:r>
              <a:rPr lang="en-US" dirty="0" smtClean="0"/>
              <a:t>of completed </a:t>
            </a:r>
            <a:r>
              <a:rPr lang="en-US" dirty="0"/>
              <a:t>EOC </a:t>
            </a:r>
            <a:r>
              <a:rPr lang="en-US" dirty="0" smtClean="0"/>
              <a:t>deliverable.  (e.g. Modifications, Calculations)</a:t>
            </a:r>
          </a:p>
          <a:p>
            <a:pPr lvl="1"/>
            <a:r>
              <a:rPr lang="en-US" dirty="0"/>
              <a:t>SFMS entry for engineering deliverable quality issues identified during </a:t>
            </a:r>
            <a:r>
              <a:rPr lang="en-US" dirty="0" smtClean="0"/>
              <a:t>modification development and </a:t>
            </a:r>
            <a:r>
              <a:rPr lang="en-US" dirty="0"/>
              <a:t>installation, revisions, testing, or operation.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minimum attributes evaluated are “Overall Product Quality”, “Product Schedule Adherence”,  and “Product Cost”.</a:t>
            </a:r>
          </a:p>
          <a:p>
            <a:pPr lvl="1"/>
            <a:r>
              <a:rPr lang="en-US" dirty="0" smtClean="0"/>
              <a:t>Ratings are </a:t>
            </a:r>
            <a:r>
              <a:rPr lang="en-US" dirty="0"/>
              <a:t>“Below Standard”, “Improvement Opportunity”, “Meets Expectations”, or “Exceeds </a:t>
            </a:r>
            <a:r>
              <a:rPr lang="en-US" dirty="0" smtClean="0"/>
              <a:t>Expectations”.</a:t>
            </a:r>
          </a:p>
          <a:p>
            <a:pPr lvl="1"/>
            <a:r>
              <a:rPr lang="en-US" dirty="0" smtClean="0"/>
              <a:t>Discuss SFMS </a:t>
            </a:r>
            <a:r>
              <a:rPr lang="en-US" dirty="0"/>
              <a:t>entries with the </a:t>
            </a:r>
            <a:r>
              <a:rPr lang="en-US" dirty="0" smtClean="0"/>
              <a:t>EOC.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copies of SFMS entries to EOC Project Manager or designee. </a:t>
            </a:r>
          </a:p>
        </p:txBody>
      </p:sp>
    </p:spTree>
    <p:extLst>
      <p:ext uri="{BB962C8B-B14F-4D97-AF65-F5344CB8AC3E}">
        <p14:creationId xmlns:p14="http://schemas.microsoft.com/office/powerpoint/2010/main" val="19930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feedback to the Vendor/ </a:t>
            </a:r>
            <a:r>
              <a:rPr lang="en-US" dirty="0" smtClean="0"/>
              <a:t>EOC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Scorecards</a:t>
            </a:r>
          </a:p>
          <a:p>
            <a:pPr lvl="1"/>
            <a:r>
              <a:rPr lang="en-US" dirty="0" smtClean="0"/>
              <a:t>Scorecard completed by EOC for </a:t>
            </a:r>
            <a:r>
              <a:rPr lang="en-US" dirty="0"/>
              <a:t>each completed </a:t>
            </a:r>
            <a:r>
              <a:rPr lang="en-US" dirty="0" smtClean="0"/>
              <a:t>Contract </a:t>
            </a:r>
            <a:r>
              <a:rPr lang="en-US" dirty="0"/>
              <a:t>Release </a:t>
            </a:r>
            <a:r>
              <a:rPr lang="en-US" dirty="0" smtClean="0"/>
              <a:t>(i.e. contract defined scope of work.</a:t>
            </a:r>
            <a:endParaRPr lang="en-US" dirty="0"/>
          </a:p>
          <a:p>
            <a:pPr lvl="1"/>
            <a:r>
              <a:rPr lang="en-US" dirty="0" smtClean="0"/>
              <a:t>SFMS </a:t>
            </a:r>
            <a:r>
              <a:rPr lang="en-US" dirty="0"/>
              <a:t>entries </a:t>
            </a:r>
            <a:r>
              <a:rPr lang="en-US" dirty="0" smtClean="0"/>
              <a:t>and </a:t>
            </a:r>
            <a:r>
              <a:rPr lang="en-US" dirty="0"/>
              <a:t>significant performance issues identified during the in-line review </a:t>
            </a:r>
            <a:r>
              <a:rPr lang="en-US" dirty="0" smtClean="0"/>
              <a:t>process addressed in scorecard.</a:t>
            </a:r>
            <a:endParaRPr lang="en-US" dirty="0"/>
          </a:p>
          <a:p>
            <a:pPr lvl="1"/>
            <a:r>
              <a:rPr lang="en-US" dirty="0" smtClean="0"/>
              <a:t>Scorecard modified as </a:t>
            </a:r>
            <a:r>
              <a:rPr lang="en-US" dirty="0"/>
              <a:t>warranted by </a:t>
            </a:r>
            <a:r>
              <a:rPr lang="en-US" dirty="0" smtClean="0"/>
              <a:t>Manager perspective </a:t>
            </a:r>
            <a:r>
              <a:rPr lang="en-US" dirty="0"/>
              <a:t>of product </a:t>
            </a:r>
            <a:r>
              <a:rPr lang="en-US" dirty="0" smtClean="0"/>
              <a:t>delivery.  </a:t>
            </a:r>
            <a:endParaRPr lang="en-US" dirty="0"/>
          </a:p>
          <a:p>
            <a:pPr lvl="1"/>
            <a:r>
              <a:rPr lang="en-US" dirty="0" smtClean="0"/>
              <a:t>Approved/modified scorecard </a:t>
            </a:r>
            <a:r>
              <a:rPr lang="en-US" dirty="0"/>
              <a:t>returned </a:t>
            </a:r>
            <a:r>
              <a:rPr lang="en-US" dirty="0" smtClean="0"/>
              <a:t>to EOC.</a:t>
            </a:r>
          </a:p>
          <a:p>
            <a:pPr lvl="1"/>
            <a:r>
              <a:rPr lang="en-US" dirty="0" smtClean="0"/>
              <a:t>Evaluation of “QUALITY”, “</a:t>
            </a:r>
            <a:r>
              <a:rPr lang="en-US" dirty="0"/>
              <a:t>COST</a:t>
            </a:r>
            <a:r>
              <a:rPr lang="en-US" dirty="0" smtClean="0"/>
              <a:t>”, </a:t>
            </a:r>
            <a:r>
              <a:rPr lang="en-US" dirty="0"/>
              <a:t>and </a:t>
            </a:r>
            <a:r>
              <a:rPr lang="en-US" dirty="0" smtClean="0"/>
              <a:t>“</a:t>
            </a:r>
            <a:r>
              <a:rPr lang="en-US" dirty="0"/>
              <a:t>SCHEDULE” </a:t>
            </a:r>
            <a:r>
              <a:rPr lang="en-US" dirty="0" smtClean="0"/>
              <a:t>graded using a point system.</a:t>
            </a:r>
          </a:p>
          <a:p>
            <a:pPr lvl="1"/>
            <a:r>
              <a:rPr lang="en-US" dirty="0" smtClean="0"/>
              <a:t>Score use to determine incentive payments to EOC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feedback to the Vendor/ </a:t>
            </a:r>
            <a:r>
              <a:rPr lang="en-US" dirty="0" smtClean="0"/>
              <a:t>EOC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 </a:t>
            </a:r>
            <a:r>
              <a:rPr lang="en-US" dirty="0"/>
              <a:t>of Choice (EOC) Performance </a:t>
            </a:r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EOC </a:t>
            </a:r>
            <a:r>
              <a:rPr lang="en-US" dirty="0"/>
              <a:t>Performance </a:t>
            </a:r>
            <a:r>
              <a:rPr lang="en-US" dirty="0" smtClean="0"/>
              <a:t>reported at </a:t>
            </a:r>
            <a:r>
              <a:rPr lang="en-US" dirty="0"/>
              <a:t>periodic Senior Manager – Design Engineering Face-to-Face Meetings. </a:t>
            </a:r>
          </a:p>
          <a:p>
            <a:pPr lvl="1"/>
            <a:r>
              <a:rPr lang="en-US" dirty="0" smtClean="0"/>
              <a:t>EOC </a:t>
            </a:r>
            <a:r>
              <a:rPr lang="en-US" dirty="0"/>
              <a:t>CAP data and SFMS entries </a:t>
            </a:r>
            <a:r>
              <a:rPr lang="en-US" dirty="0" smtClean="0"/>
              <a:t>used to </a:t>
            </a:r>
            <a:r>
              <a:rPr lang="en-US" dirty="0"/>
              <a:t>perform a gap analysis to identify areas for improvement. </a:t>
            </a:r>
            <a:endParaRPr lang="en-US" dirty="0" smtClean="0"/>
          </a:p>
          <a:p>
            <a:pPr lvl="1"/>
            <a:r>
              <a:rPr lang="en-US" dirty="0" smtClean="0"/>
              <a:t>Action </a:t>
            </a:r>
            <a:r>
              <a:rPr lang="en-US" dirty="0"/>
              <a:t>Plan </a:t>
            </a:r>
            <a:r>
              <a:rPr lang="en-US" dirty="0" smtClean="0"/>
              <a:t>includes performance </a:t>
            </a:r>
            <a:r>
              <a:rPr lang="en-US" dirty="0"/>
              <a:t>gaps </a:t>
            </a:r>
            <a:r>
              <a:rPr lang="en-US" dirty="0" smtClean="0"/>
              <a:t>identified, causes, interim </a:t>
            </a:r>
            <a:r>
              <a:rPr lang="en-US" dirty="0"/>
              <a:t>actions </a:t>
            </a:r>
            <a:r>
              <a:rPr lang="en-US" dirty="0" smtClean="0"/>
              <a:t>taken, corrective </a:t>
            </a:r>
            <a:r>
              <a:rPr lang="en-US" dirty="0"/>
              <a:t>actions </a:t>
            </a:r>
            <a:r>
              <a:rPr lang="en-US" dirty="0" smtClean="0"/>
              <a:t>to </a:t>
            </a:r>
            <a:r>
              <a:rPr lang="en-US" dirty="0"/>
              <a:t>close these gaps and prevent </a:t>
            </a:r>
            <a:r>
              <a:rPr lang="en-US" dirty="0" smtClean="0"/>
              <a:t>reoccurrence, EOCs method to monitor </a:t>
            </a:r>
            <a:r>
              <a:rPr lang="en-US" dirty="0"/>
              <a:t>(measure) the effectiveness of their corrective </a:t>
            </a:r>
            <a:r>
              <a:rPr lang="en-US" dirty="0" smtClean="0"/>
              <a:t>actions.</a:t>
            </a:r>
            <a:endParaRPr lang="en-US" dirty="0"/>
          </a:p>
          <a:p>
            <a:pPr lvl="1"/>
            <a:r>
              <a:rPr lang="en-US" dirty="0" smtClean="0"/>
              <a:t>Action </a:t>
            </a:r>
            <a:r>
              <a:rPr lang="en-US" dirty="0"/>
              <a:t>plans </a:t>
            </a:r>
            <a:r>
              <a:rPr lang="en-US" dirty="0" smtClean="0"/>
              <a:t>presented at </a:t>
            </a:r>
            <a:r>
              <a:rPr lang="en-US" dirty="0"/>
              <a:t>the SMDE peer group face-to-face meeting to obtain feedback and concurrence on proposed actions and to present effectiveness of completed corrective </a:t>
            </a:r>
            <a:r>
              <a:rPr lang="en-US" dirty="0" smtClean="0"/>
              <a:t>actions.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Scope Definition</a:t>
            </a:r>
            <a:endParaRPr lang="en-US" dirty="0"/>
          </a:p>
          <a:p>
            <a:pPr lvl="0"/>
            <a:r>
              <a:rPr lang="en-US" dirty="0" smtClean="0"/>
              <a:t>Requests for Proposal</a:t>
            </a:r>
          </a:p>
          <a:p>
            <a:pPr lvl="0"/>
            <a:r>
              <a:rPr lang="en-US" dirty="0" smtClean="0"/>
              <a:t>Bid Evaluation</a:t>
            </a:r>
          </a:p>
          <a:p>
            <a:pPr lvl="0"/>
            <a:r>
              <a:rPr lang="en-US" dirty="0" smtClean="0"/>
              <a:t>Engineers of Choice (EOC)</a:t>
            </a:r>
          </a:p>
          <a:p>
            <a:pPr lvl="0"/>
            <a:r>
              <a:rPr lang="en-US" dirty="0" smtClean="0"/>
              <a:t>Specialty Engineering (SE)</a:t>
            </a:r>
            <a:endParaRPr lang="en-US" dirty="0"/>
          </a:p>
          <a:p>
            <a:pPr lvl="0"/>
            <a:r>
              <a:rPr lang="en-US" dirty="0" smtClean="0"/>
              <a:t>Manager Interface and Oversight</a:t>
            </a:r>
            <a:endParaRPr lang="en-US" dirty="0"/>
          </a:p>
          <a:p>
            <a:r>
              <a:rPr lang="en-US" dirty="0" smtClean="0"/>
              <a:t>Responsible Engineer</a:t>
            </a:r>
            <a:endParaRPr lang="en-US" dirty="0"/>
          </a:p>
          <a:p>
            <a:pPr lvl="0"/>
            <a:r>
              <a:rPr lang="en-US" dirty="0" smtClean="0"/>
              <a:t>Performance </a:t>
            </a:r>
            <a:r>
              <a:rPr lang="en-US" dirty="0"/>
              <a:t>feedback to the Vendor/ </a:t>
            </a:r>
            <a:r>
              <a:rPr lang="en-US" dirty="0" smtClean="0"/>
              <a:t>EOC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Scope Definition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the basis for making </a:t>
            </a:r>
            <a:r>
              <a:rPr lang="en-US" dirty="0"/>
              <a:t>future </a:t>
            </a:r>
            <a:r>
              <a:rPr lang="en-US" dirty="0" smtClean="0"/>
              <a:t>work decisions </a:t>
            </a:r>
            <a:r>
              <a:rPr lang="en-US" dirty="0"/>
              <a:t>and for confirming or developing common understanding of work </a:t>
            </a:r>
            <a:r>
              <a:rPr lang="en-US" dirty="0" smtClean="0"/>
              <a:t>scope among </a:t>
            </a:r>
            <a:r>
              <a:rPr lang="en-US" dirty="0"/>
              <a:t>the stakeholders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Bounds </a:t>
            </a:r>
            <a:r>
              <a:rPr lang="en-US" dirty="0"/>
              <a:t>the work so that only that which is described in </a:t>
            </a:r>
            <a:r>
              <a:rPr lang="en-US" dirty="0" smtClean="0"/>
              <a:t>the scope </a:t>
            </a:r>
            <a:r>
              <a:rPr lang="en-US" dirty="0"/>
              <a:t>statement is performed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Describes </a:t>
            </a:r>
            <a:r>
              <a:rPr lang="en-US" dirty="0"/>
              <a:t>the </a:t>
            </a:r>
            <a:r>
              <a:rPr lang="en-US" dirty="0" smtClean="0"/>
              <a:t>objectives that </a:t>
            </a:r>
            <a:r>
              <a:rPr lang="en-US" dirty="0"/>
              <a:t>must be </a:t>
            </a:r>
            <a:r>
              <a:rPr lang="en-US" dirty="0" smtClean="0"/>
              <a:t>met to </a:t>
            </a:r>
            <a:r>
              <a:rPr lang="en-US" dirty="0"/>
              <a:t>be considered successful. </a:t>
            </a:r>
            <a:r>
              <a:rPr lang="en-US" dirty="0" smtClean="0"/>
              <a:t>(e.g. cost, schedule and quality measures)</a:t>
            </a:r>
          </a:p>
          <a:p>
            <a:r>
              <a:rPr lang="en-US" dirty="0" smtClean="0"/>
              <a:t>Describes </a:t>
            </a:r>
            <a:r>
              <a:rPr lang="en-US" dirty="0"/>
              <a:t>the </a:t>
            </a:r>
            <a:r>
              <a:rPr lang="en-US" dirty="0" smtClean="0"/>
              <a:t>deliverables and </a:t>
            </a:r>
            <a:r>
              <a:rPr lang="en-US" dirty="0"/>
              <a:t>any exclusions </a:t>
            </a:r>
            <a:r>
              <a:rPr lang="en-US" dirty="0" smtClean="0"/>
              <a:t>of scope </a:t>
            </a:r>
            <a:r>
              <a:rPr lang="en-US" dirty="0"/>
              <a:t>should be identified</a:t>
            </a:r>
            <a:r>
              <a:rPr lang="en-US" dirty="0" smtClean="0"/>
              <a:t>.</a:t>
            </a:r>
          </a:p>
          <a:p>
            <a:r>
              <a:rPr lang="en-US" dirty="0"/>
              <a:t>Describe the final </a:t>
            </a:r>
            <a:r>
              <a:rPr lang="en-US" dirty="0" smtClean="0"/>
              <a:t>product and identify any constraints.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Scope Definition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organizations </a:t>
            </a:r>
            <a:r>
              <a:rPr lang="en-US" dirty="0"/>
              <a:t>responsible for work performance</a:t>
            </a:r>
          </a:p>
          <a:p>
            <a:pPr lvl="1"/>
            <a:r>
              <a:rPr lang="en-US" dirty="0" smtClean="0"/>
              <a:t>Engineer of Choice</a:t>
            </a:r>
          </a:p>
          <a:p>
            <a:pPr lvl="1"/>
            <a:r>
              <a:rPr lang="en-US" dirty="0" smtClean="0"/>
              <a:t>Specialty Engineer</a:t>
            </a:r>
          </a:p>
          <a:p>
            <a:pPr lvl="1"/>
            <a:r>
              <a:rPr lang="en-US" dirty="0" smtClean="0"/>
              <a:t>Original supplier of existing equipment</a:t>
            </a:r>
          </a:p>
          <a:p>
            <a:pPr lvl="1"/>
            <a:r>
              <a:rPr lang="en-US" dirty="0" smtClean="0"/>
              <a:t>Supplier of new equipment being installed</a:t>
            </a:r>
          </a:p>
          <a:p>
            <a:r>
              <a:rPr lang="en-US" dirty="0" smtClean="0"/>
              <a:t>Identify interface required between organizations</a:t>
            </a:r>
          </a:p>
          <a:p>
            <a:pPr lvl="1"/>
            <a:r>
              <a:rPr lang="en-US" dirty="0"/>
              <a:t>EOC </a:t>
            </a:r>
            <a:r>
              <a:rPr lang="en-US" dirty="0" smtClean="0"/>
              <a:t>validation of design of </a:t>
            </a:r>
            <a:r>
              <a:rPr lang="en-US" dirty="0"/>
              <a:t>purchased equipment </a:t>
            </a:r>
            <a:r>
              <a:rPr lang="en-US" dirty="0" smtClean="0"/>
              <a:t>within the overall scope of the design</a:t>
            </a:r>
          </a:p>
          <a:p>
            <a:pPr lvl="1"/>
            <a:r>
              <a:rPr lang="en-US" dirty="0" smtClean="0"/>
              <a:t>Proprietary vendor information</a:t>
            </a:r>
          </a:p>
        </p:txBody>
      </p:sp>
    </p:spTree>
    <p:extLst>
      <p:ext uri="{BB962C8B-B14F-4D97-AF65-F5344CB8AC3E}">
        <p14:creationId xmlns:p14="http://schemas.microsoft.com/office/powerpoint/2010/main" val="35470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Requests for Proposal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</a:t>
            </a:r>
            <a:r>
              <a:rPr lang="en-US" dirty="0"/>
              <a:t>of Work</a:t>
            </a:r>
          </a:p>
          <a:p>
            <a:r>
              <a:rPr lang="en-US" dirty="0" smtClean="0"/>
              <a:t>Procedures </a:t>
            </a:r>
            <a:r>
              <a:rPr lang="en-US" dirty="0"/>
              <a:t>or Standards applicable for Scope of Work</a:t>
            </a:r>
          </a:p>
          <a:p>
            <a:r>
              <a:rPr lang="en-US" dirty="0" smtClean="0"/>
              <a:t>Schedule </a:t>
            </a:r>
            <a:r>
              <a:rPr lang="en-US" dirty="0"/>
              <a:t>of Deliverables and Major Milestone Tasks</a:t>
            </a:r>
          </a:p>
          <a:p>
            <a:r>
              <a:rPr lang="en-US" dirty="0" smtClean="0"/>
              <a:t>Approach </a:t>
            </a:r>
            <a:r>
              <a:rPr lang="en-US" dirty="0"/>
              <a:t>to perform Scope of Work</a:t>
            </a:r>
          </a:p>
          <a:p>
            <a:r>
              <a:rPr lang="en-US" dirty="0" smtClean="0"/>
              <a:t>QA </a:t>
            </a:r>
            <a:r>
              <a:rPr lang="en-US" dirty="0"/>
              <a:t>Requirements</a:t>
            </a:r>
          </a:p>
          <a:p>
            <a:r>
              <a:rPr lang="en-US" dirty="0"/>
              <a:t>Reporting Requirements</a:t>
            </a:r>
          </a:p>
          <a:p>
            <a:r>
              <a:rPr lang="en-US" dirty="0" smtClean="0"/>
              <a:t>Owner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Evaluation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Company Experience performing type of Scope of </a:t>
            </a:r>
            <a:r>
              <a:rPr lang="en-US" dirty="0" smtClean="0"/>
              <a:t>Work</a:t>
            </a:r>
          </a:p>
          <a:p>
            <a:r>
              <a:rPr lang="en-US" dirty="0"/>
              <a:t>Key Personnel/Project Team and Execution - </a:t>
            </a:r>
            <a:r>
              <a:rPr lang="en-US" dirty="0" smtClean="0"/>
              <a:t>Roles </a:t>
            </a:r>
            <a:r>
              <a:rPr lang="en-US" dirty="0"/>
              <a:t>and Responsibilities and Experience and Qualifications</a:t>
            </a:r>
          </a:p>
          <a:p>
            <a:r>
              <a:rPr lang="en-US" dirty="0" smtClean="0"/>
              <a:t>Assumptions </a:t>
            </a:r>
            <a:r>
              <a:rPr lang="en-US" dirty="0"/>
              <a:t>and Clarifications - Bidder must clearly state all clarifications and assumptions. Bidder must understand all risks of the scope of work and identify these risks. </a:t>
            </a:r>
          </a:p>
          <a:p>
            <a:r>
              <a:rPr lang="en-US" dirty="0" smtClean="0"/>
              <a:t>Bidder </a:t>
            </a:r>
            <a:r>
              <a:rPr lang="en-US" dirty="0"/>
              <a:t>must clearly state any exceptions in their Proposal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Technical plan to address scope of work aligns with objectives.</a:t>
            </a:r>
          </a:p>
          <a:p>
            <a:r>
              <a:rPr lang="en-US" dirty="0" smtClean="0"/>
              <a:t>Cost and capability to support the schedule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Engineers of </a:t>
            </a:r>
            <a:r>
              <a:rPr lang="en-US" dirty="0" smtClean="0"/>
              <a:t>Choice (EOC)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Diverse engineering discipline capability</a:t>
            </a:r>
          </a:p>
          <a:p>
            <a:r>
              <a:rPr lang="en-US" dirty="0" smtClean="0"/>
              <a:t>Proven nuclear industry track record</a:t>
            </a:r>
          </a:p>
          <a:p>
            <a:r>
              <a:rPr lang="en-US" dirty="0" smtClean="0"/>
              <a:t>Knowledge of plant design basis and design processes</a:t>
            </a:r>
          </a:p>
          <a:p>
            <a:r>
              <a:rPr lang="en-US" dirty="0" smtClean="0"/>
              <a:t>Communicate </a:t>
            </a:r>
            <a:r>
              <a:rPr lang="en-US" dirty="0"/>
              <a:t>effectively </a:t>
            </a:r>
            <a:r>
              <a:rPr lang="en-US" dirty="0" smtClean="0"/>
              <a:t>any </a:t>
            </a:r>
            <a:r>
              <a:rPr lang="en-US" dirty="0"/>
              <a:t>issues that have an impact on quality, cost, and schedule of the engineering deliverables developed by their </a:t>
            </a:r>
            <a:r>
              <a:rPr lang="en-US" dirty="0" smtClean="0"/>
              <a:t>organization.</a:t>
            </a:r>
            <a:endParaRPr lang="en-US" dirty="0"/>
          </a:p>
          <a:p>
            <a:r>
              <a:rPr lang="en-US" dirty="0" smtClean="0"/>
              <a:t>Responsible </a:t>
            </a:r>
            <a:r>
              <a:rPr lang="en-US" dirty="0"/>
              <a:t>for providing high quality engineering deliverables in accordance with agreed upon cost and schedules.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</a:t>
            </a:r>
            <a:r>
              <a:rPr lang="en-US" dirty="0" smtClean="0"/>
              <a:t>Engineering (SE)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</a:t>
            </a:r>
            <a:r>
              <a:rPr lang="en-US" dirty="0"/>
              <a:t>broad skills and special expertise to identify proposed solutions for complex problems, prepare conceptual designs, address emergent issues, and perform independent third party reviews.  </a:t>
            </a:r>
            <a:endParaRPr lang="en-US" dirty="0" smtClean="0"/>
          </a:p>
          <a:p>
            <a:r>
              <a:rPr lang="en-US" dirty="0"/>
              <a:t>Has special skills to perform tasks that the EOC does not have the capability to perform. </a:t>
            </a:r>
          </a:p>
          <a:p>
            <a:r>
              <a:rPr lang="en-US" dirty="0" smtClean="0"/>
              <a:t>Typically </a:t>
            </a:r>
            <a:r>
              <a:rPr lang="en-US" dirty="0"/>
              <a:t>perform tasks that cannot be performed by an EOC or can perform the task more efficiently or cost effectively.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Interface and Oversight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</a:t>
            </a:r>
            <a:r>
              <a:rPr lang="en-US" dirty="0"/>
              <a:t>the need for and quantity of interface </a:t>
            </a:r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Kickoff Meetings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Package Scope </a:t>
            </a:r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Pre-Job Briefs</a:t>
            </a:r>
          </a:p>
          <a:p>
            <a:r>
              <a:rPr lang="en-US" dirty="0" smtClean="0"/>
              <a:t>Perform </a:t>
            </a:r>
            <a:r>
              <a:rPr lang="en-US" dirty="0"/>
              <a:t>the </a:t>
            </a:r>
            <a:r>
              <a:rPr lang="en-US" dirty="0" smtClean="0"/>
              <a:t>10/50/90 </a:t>
            </a:r>
            <a:r>
              <a:rPr lang="en-US" dirty="0"/>
              <a:t>percent </a:t>
            </a:r>
            <a:r>
              <a:rPr lang="en-US" dirty="0" smtClean="0"/>
              <a:t>reviews</a:t>
            </a:r>
          </a:p>
          <a:p>
            <a:pPr lvl="1"/>
            <a:r>
              <a:rPr lang="en-US" dirty="0" smtClean="0"/>
              <a:t>Verify that the scope </a:t>
            </a:r>
            <a:r>
              <a:rPr lang="en-US" dirty="0"/>
              <a:t>of work completely addresses the problem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Concur with </a:t>
            </a:r>
            <a:r>
              <a:rPr lang="en-US" dirty="0"/>
              <a:t>the plan for </a:t>
            </a:r>
            <a:r>
              <a:rPr lang="en-US" dirty="0" smtClean="0"/>
              <a:t>execution of work scope.</a:t>
            </a:r>
            <a:endParaRPr lang="en-US" dirty="0"/>
          </a:p>
          <a:p>
            <a:pPr lvl="1"/>
            <a:r>
              <a:rPr lang="en-US" dirty="0" smtClean="0"/>
              <a:t>Verify resources assigned </a:t>
            </a:r>
            <a:r>
              <a:rPr lang="en-US" dirty="0"/>
              <a:t>to assure </a:t>
            </a:r>
            <a:r>
              <a:rPr lang="en-US" dirty="0" smtClean="0"/>
              <a:t>scope completion </a:t>
            </a:r>
            <a:r>
              <a:rPr lang="en-US" dirty="0"/>
              <a:t>on </a:t>
            </a:r>
            <a:r>
              <a:rPr lang="en-US" dirty="0" smtClean="0"/>
              <a:t>schedule.</a:t>
            </a:r>
          </a:p>
          <a:p>
            <a:r>
              <a:rPr lang="en-US" dirty="0" smtClean="0"/>
              <a:t>Assure applicable owner acceptance reviews are performed and comments resolved prior to approval.</a:t>
            </a:r>
            <a:endParaRPr lang="en-US" dirty="0"/>
          </a:p>
          <a:p>
            <a:r>
              <a:rPr lang="en-US" dirty="0" smtClean="0"/>
              <a:t>Approve </a:t>
            </a:r>
            <a:r>
              <a:rPr lang="en-US" dirty="0"/>
              <a:t>a documented evaluation of </a:t>
            </a:r>
            <a:r>
              <a:rPr lang="en-US" dirty="0" smtClean="0"/>
              <a:t>the completed scope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894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Custom Design</vt:lpstr>
      <vt:lpstr>2_Custom Design</vt:lpstr>
      <vt:lpstr>4_Custom Design</vt:lpstr>
      <vt:lpstr>3_Custom Design</vt:lpstr>
      <vt:lpstr>1_Custom Design</vt:lpstr>
      <vt:lpstr>Ensure Vendor/Engineer of Choice Product Quality</vt:lpstr>
      <vt:lpstr>Topics</vt:lpstr>
      <vt:lpstr>Scope Definition </vt:lpstr>
      <vt:lpstr>Scope Definition </vt:lpstr>
      <vt:lpstr>Requests for Proposal </vt:lpstr>
      <vt:lpstr>Bid Evaluation </vt:lpstr>
      <vt:lpstr>Engineers of Choice (EOC) </vt:lpstr>
      <vt:lpstr>Specialty Engineering (SE) </vt:lpstr>
      <vt:lpstr>Manager Interface and Oversight </vt:lpstr>
      <vt:lpstr>Responsible Engineer </vt:lpstr>
      <vt:lpstr>Performance feedback to the Vendor/ EOC</vt:lpstr>
      <vt:lpstr>Performance feedback to the Vendor/ EOC</vt:lpstr>
      <vt:lpstr>Performance feedback to the Vendor/ EOC</vt:lpstr>
    </vt:vector>
  </TitlesOfParts>
  <Company>Energy Northwest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Stewart</dc:creator>
  <cp:lastModifiedBy>Information Services</cp:lastModifiedBy>
  <cp:revision>45</cp:revision>
  <dcterms:created xsi:type="dcterms:W3CDTF">2012-10-16T21:44:06Z</dcterms:created>
  <dcterms:modified xsi:type="dcterms:W3CDTF">2014-06-16T14:29:52Z</dcterms:modified>
</cp:coreProperties>
</file>