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0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74" r:id="rId6"/>
    <p:sldId id="261" r:id="rId7"/>
    <p:sldId id="271" r:id="rId8"/>
    <p:sldId id="268" r:id="rId9"/>
    <p:sldId id="275" r:id="rId10"/>
    <p:sldId id="276" r:id="rId11"/>
    <p:sldId id="270" r:id="rId12"/>
    <p:sldId id="277" r:id="rId13"/>
    <p:sldId id="262" r:id="rId14"/>
    <p:sldId id="263" r:id="rId15"/>
    <p:sldId id="264" r:id="rId16"/>
    <p:sldId id="265" r:id="rId17"/>
    <p:sldId id="266" r:id="rId18"/>
    <p:sldId id="267" r:id="rId19"/>
    <p:sldId id="272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71"/>
    <a:srgbClr val="FFE89F"/>
    <a:srgbClr val="C6E6A2"/>
    <a:srgbClr val="FFFFA7"/>
    <a:srgbClr val="DAEFC3"/>
    <a:srgbClr val="B9EDFF"/>
    <a:srgbClr val="FFABAB"/>
    <a:srgbClr val="FFFF4F"/>
    <a:srgbClr val="C2E49C"/>
    <a:srgbClr val="FF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8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525CE-1E59-4C61-8F53-8DC02BA47C39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E0EBC-F5E5-4E9F-935E-9874D2730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9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ANSI/NIRMA Standard – Status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78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5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9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4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95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9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7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3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5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1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20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229600" cy="1659440"/>
          </a:xfrm>
        </p:spPr>
        <p:txBody>
          <a:bodyPr>
            <a:noAutofit/>
          </a:bodyPr>
          <a:lstStyle/>
          <a:p>
            <a:pPr algn="ctr"/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ANSI/NIRMA Standard CM 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1.0</a:t>
            </a:r>
            <a:b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Update</a:t>
            </a:r>
            <a:endParaRPr lang="en-US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19600"/>
            <a:ext cx="6400800" cy="16002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CMBG Conference 2015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Glendale AZ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8, 2015</a:t>
            </a:r>
            <a:endParaRPr lang="en-US" sz="3200" b="1" i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2" y="77119"/>
            <a:ext cx="1666941" cy="91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ANSI/NIRMA </a:t>
            </a:r>
            <a:r>
              <a:rPr lang="en-US" sz="3600" dirty="0" smtClean="0"/>
              <a:t>CM Standard – Key Topics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343400"/>
          </a:xfrm>
        </p:spPr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Several key topics to be addressed for the next revision, e.g.: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Enterprise </a:t>
            </a:r>
            <a:r>
              <a:rPr lang="en-US" sz="2000" dirty="0"/>
              <a:t>risk based on INPO IER </a:t>
            </a:r>
            <a:r>
              <a:rPr lang="en-US" sz="2000" dirty="0" smtClean="0"/>
              <a:t>LI-14-20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Address nuclear </a:t>
            </a:r>
            <a:r>
              <a:rPr lang="en-US" sz="2000" dirty="0"/>
              <a:t>plants that do not necessarily produce </a:t>
            </a:r>
            <a:r>
              <a:rPr lang="en-US" sz="2000" dirty="0" smtClean="0"/>
              <a:t>power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CM requirements/data diagram </a:t>
            </a:r>
            <a:r>
              <a:rPr lang="en-US" sz="2000" dirty="0" smtClean="0"/>
              <a:t>for requirements, SSCs and FCI</a:t>
            </a:r>
          </a:p>
          <a:p>
            <a:pPr marL="464058" lvl="1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5 models: equilibrium, CM process, margin model, functional area model, and requirement/data </a:t>
            </a:r>
            <a:r>
              <a:rPr lang="en-US" sz="2000" dirty="0" smtClean="0"/>
              <a:t>model</a:t>
            </a:r>
          </a:p>
          <a:p>
            <a:pPr marL="464058" lvl="1" indent="-1714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5 Functional Areas from IAEA Safety Report No. 65: Protect Design Basis, Modify Plant, Operate Plant, Maintain Plant, Test </a:t>
            </a:r>
            <a:r>
              <a:rPr lang="en-US" sz="2000" dirty="0" smtClean="0"/>
              <a:t>Plant</a:t>
            </a:r>
          </a:p>
          <a:p>
            <a:pPr marL="464058" lvl="1" indent="-1714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Expansion of margin management discussion</a:t>
            </a:r>
            <a:endParaRPr lang="en-US" sz="2000" dirty="0"/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A</a:t>
            </a:r>
            <a:r>
              <a:rPr lang="en-US" sz="2000" dirty="0" smtClean="0"/>
              <a:t>ddress </a:t>
            </a:r>
            <a:r>
              <a:rPr lang="en-US" sz="2000" dirty="0"/>
              <a:t>new plant pre-operational </a:t>
            </a:r>
            <a:r>
              <a:rPr lang="en-US" sz="2000" dirty="0" smtClean="0"/>
              <a:t>CM topics, e.g.:</a:t>
            </a:r>
          </a:p>
          <a:p>
            <a:pPr marL="646938" lvl="2" indent="-171450">
              <a:buFont typeface="Arial" panose="020B0604020202020204" pitchFamily="34" charset="0"/>
              <a:buChar char="•"/>
            </a:pPr>
            <a:r>
              <a:rPr lang="en-US" sz="1800" dirty="0"/>
              <a:t>Design Authority -- </a:t>
            </a:r>
            <a:r>
              <a:rPr lang="en-US" sz="1800" dirty="0" smtClean="0"/>
              <a:t>controlled </a:t>
            </a:r>
            <a:r>
              <a:rPr lang="en-US" sz="1800" dirty="0"/>
              <a:t>/ shared on new nuclear </a:t>
            </a:r>
            <a:r>
              <a:rPr lang="en-US" sz="1800" dirty="0" smtClean="0"/>
              <a:t>builds</a:t>
            </a:r>
          </a:p>
          <a:p>
            <a:pPr marL="646938" lvl="2" indent="-171450">
              <a:buFont typeface="Arial" panose="020B0604020202020204" pitchFamily="34" charset="0"/>
              <a:buChar char="•"/>
            </a:pPr>
            <a:r>
              <a:rPr lang="en-US" sz="1800" dirty="0"/>
              <a:t>Margin Information </a:t>
            </a:r>
            <a:r>
              <a:rPr lang="en-US" sz="1800" dirty="0" smtClean="0"/>
              <a:t>for new nuclear builds</a:t>
            </a:r>
          </a:p>
          <a:p>
            <a:pPr marL="646938" lvl="2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CM Information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88839" cy="76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805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2743200"/>
            <a:ext cx="7772400" cy="3581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i="1" dirty="0" smtClean="0"/>
              <a:t>Thank You</a:t>
            </a:r>
            <a:r>
              <a:rPr lang="en-US" sz="5400" b="1" i="1" dirty="0" smtClean="0"/>
              <a:t>…!</a:t>
            </a:r>
            <a:br>
              <a:rPr lang="en-US" sz="5400" b="1" i="1" dirty="0" smtClean="0"/>
            </a:br>
            <a:r>
              <a:rPr lang="en-US" sz="5400" b="1" i="1" dirty="0" smtClean="0"/>
              <a:t/>
            </a:r>
            <a:br>
              <a:rPr lang="en-US" sz="5400" b="1" i="1" dirty="0" smtClean="0"/>
            </a:br>
            <a:r>
              <a:rPr lang="en-US" sz="5400" b="1" i="1" dirty="0"/>
              <a:t/>
            </a:r>
            <a:br>
              <a:rPr lang="en-US" sz="5400" b="1" i="1" dirty="0"/>
            </a:br>
            <a:r>
              <a:rPr lang="en-US" sz="5400" b="1" i="1" dirty="0"/>
              <a:t/>
            </a:r>
            <a:br>
              <a:rPr lang="en-US" sz="5400" b="1" i="1" dirty="0"/>
            </a:br>
            <a:r>
              <a:rPr lang="en-US" sz="3100" b="1" i="1" dirty="0" smtClean="0"/>
              <a:t>Rich Giska</a:t>
            </a:r>
            <a:br>
              <a:rPr lang="en-US" sz="3100" b="1" i="1" dirty="0" smtClean="0"/>
            </a:br>
            <a:r>
              <a:rPr lang="en-US" sz="3100" b="1" i="1" dirty="0" smtClean="0"/>
              <a:t>rich_giska@hotmail.com</a:t>
            </a:r>
            <a:endParaRPr lang="en-US" sz="5400" b="1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23622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Support Materials</a:t>
            </a:r>
            <a:endParaRPr lang="en-US" sz="4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88839" cy="76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401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NIRMA Position Paper on CM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CMC focused on a Position Paper on CM for nuclear plants: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Engaged experienced multi-disciplined team including: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Engineering, Design, Quality Assurance, Procurement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Operations, IT, Document Control &amp; Records Management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Took holistic approach to CM, i.e., beyond design and design basis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Focused on information management and business processes governing changes of all types &amp; managing related information flows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Applied CM Standards and associated principles used in Dept. of Defense to nuclear plants, i.e. – baseline, change control, status accounting and verification/validation (or audit)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Translated these principles to core elements of a CM Program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NIRMA </a:t>
            </a:r>
            <a:r>
              <a:rPr lang="en-US" sz="2400" u="sng" dirty="0" smtClean="0"/>
              <a:t>Position Paper PP-02</a:t>
            </a:r>
            <a:r>
              <a:rPr lang="en-US" sz="2400" dirty="0" smtClean="0"/>
              <a:t>, Rev. 0 was issued in 1989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Continued CM-Related Efforts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Identified need for business process improvements: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Interfaces of multiple processes not well-defined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Isolated processes were used to achieve specific tasks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Focused on multiple ways changes could be implemented and ability to perform true impact analyses for each type of change</a:t>
            </a:r>
          </a:p>
          <a:p>
            <a:r>
              <a:rPr lang="en-US" sz="2000" dirty="0" smtClean="0"/>
              <a:t>Developed </a:t>
            </a:r>
            <a:r>
              <a:rPr lang="en-US" sz="2000" u="sng" dirty="0" smtClean="0"/>
              <a:t>Position Paper PP-03 </a:t>
            </a:r>
            <a:r>
              <a:rPr lang="en-US" sz="2000" dirty="0" smtClean="0"/>
              <a:t>on CM Enhancement Programs</a:t>
            </a:r>
            <a:endParaRPr lang="en-US" sz="800" dirty="0" smtClean="0"/>
          </a:p>
          <a:p>
            <a:pPr>
              <a:spcBef>
                <a:spcPts val="1200"/>
              </a:spcBef>
            </a:pPr>
            <a:r>
              <a:rPr lang="en-US" sz="2000" dirty="0" smtClean="0"/>
              <a:t>Recognized information management not an industry strength and had limited importance by management in many operating plants: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Multiple islands of data existed in individual silos – “My Data”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After plant changes, not all duplicated instances of data were updated</a:t>
            </a:r>
            <a:endParaRPr lang="en-US" sz="700" dirty="0" smtClean="0"/>
          </a:p>
          <a:p>
            <a:pPr>
              <a:spcBef>
                <a:spcPts val="1200"/>
              </a:spcBef>
            </a:pPr>
            <a:r>
              <a:rPr lang="en-US" sz="2000" dirty="0" smtClean="0"/>
              <a:t>Developed </a:t>
            </a:r>
            <a:r>
              <a:rPr lang="en-US" sz="2000" u="sng" dirty="0" smtClean="0"/>
              <a:t>Position Paper PP-04 </a:t>
            </a:r>
            <a:r>
              <a:rPr lang="en-US" sz="2000" dirty="0" smtClean="0"/>
              <a:t>on Configuration Management Information Systems</a:t>
            </a:r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Coordination with DOE on CM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DOE developed CM Program guidance and directives in DOE Order 1073 issued in 1993: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Adopted many of the core elements and principles in NIRMA PP-02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Expanded to provide detailed guidance for DOE facilities</a:t>
            </a:r>
          </a:p>
          <a:p>
            <a:pPr lvl="1"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NIRMA CMC and DOE collaborated to incorporate applicable guidance from DOE Order 1073 into PP-02</a:t>
            </a:r>
          </a:p>
          <a:p>
            <a:pPr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NIRMA PP-02, Rev. 1 was issued in 1994</a:t>
            </a:r>
          </a:p>
          <a:p>
            <a:pPr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NIRMA and DOE also collaborated on development of NIRMA TG-19 which was the foundation document for the ANSI/NIRMA Standard CM 1.0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Events Driving CM Program Progress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3434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1994 – CM Practitioners hosted by PP&amp;L: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Discussed current CM issues and practices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NIRMA, as an approved ANSI  Standards Developer, suggested an industry standard on CM should be considered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1995 – CMBG established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1996 – Millstone Shutdown: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NRC’s 10CFR50.54(f) letter issued with major focus on CM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Triggered industry initiatives on CM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1996 – NIRMA engaged with CMBG to pursue industry standard: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Developed NIRMA Technical Guideline TG-19 1996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Birth of the 3-Ball Model…!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ANSI/NIRMA Standard History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981200"/>
            <a:ext cx="7772400" cy="42672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1988- NIRMA certified as an ANSI Approved Standard Developer 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1998 - NIRMA TG-19 was used as the base document for development of the desired ANSI industry standard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2000 – ANSI/NIRMA Standard CM 1.0 issued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2005 – INPO AP-929  - Configuration Management Process Description: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CMBG requested revisions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Wanted consistency with ANSI/NIRMA Standard CM 1.0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INPO issued Rev. 1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2007 – ANSI/NIRMA Standard CM 1.0 revised to incorporate CM Process Model and Equilibrium Restoration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 for New Nuclear Plant Projects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New nuclear plant projects have unique CM issues that don’t exist for operating units today, e.g.: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10CFR52 </a:t>
            </a:r>
            <a:r>
              <a:rPr lang="en-US" sz="2400" dirty="0" smtClean="0"/>
              <a:t>licensing process &amp; issuance of combined operating license (COL) </a:t>
            </a:r>
          </a:p>
          <a:p>
            <a:pPr marL="0" indent="0">
              <a:buNone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CM </a:t>
            </a:r>
            <a:r>
              <a:rPr lang="en-US" sz="2400" dirty="0" smtClean="0"/>
              <a:t>expected to be implemented during the construction phase of a project</a:t>
            </a:r>
          </a:p>
          <a:p>
            <a:endParaRPr lang="en-US" sz="1800" dirty="0" smtClean="0"/>
          </a:p>
          <a:p>
            <a:r>
              <a:rPr lang="en-US" sz="2400" dirty="0" smtClean="0"/>
              <a:t>Focus </a:t>
            </a:r>
            <a:r>
              <a:rPr lang="en-US" sz="2400" dirty="0" smtClean="0"/>
              <a:t>of ANSI/NIRMA Standard is on operating </a:t>
            </a:r>
            <a:r>
              <a:rPr lang="en-US" sz="2400" dirty="0" smtClean="0"/>
              <a:t>plants</a:t>
            </a:r>
            <a:endParaRPr lang="en-US" sz="24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 for New Nuclear Plant Projects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EPRI </a:t>
            </a:r>
            <a:r>
              <a:rPr lang="en-US" sz="2400" dirty="0" smtClean="0"/>
              <a:t>addressed CM for New Nuclear Plant Projects: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EPRI  </a:t>
            </a:r>
            <a:r>
              <a:rPr lang="en-US" sz="2400" dirty="0" smtClean="0"/>
              <a:t>Technical Report 1022684, April 2011 – “Elements of Pre-Operational and Operational Configuration Management for a New Nuclear Facility”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Guidance </a:t>
            </a:r>
            <a:r>
              <a:rPr lang="en-US" sz="2400" dirty="0" smtClean="0"/>
              <a:t>addresses all aspects of CM: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Emphasizes need to address CM early and establish roles and responsibilities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Focus on Licensee’s CM obligations, expectations of EPC and information flows during multiple phases of a project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976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Evolution of ANSI/NIRMA Standard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752600"/>
            <a:ext cx="7543801" cy="4572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 Industry Historical Events: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 SSFIs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 </a:t>
            </a:r>
            <a:r>
              <a:rPr lang="en-US" sz="2400" dirty="0" smtClean="0"/>
              <a:t>Millstone Event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 </a:t>
            </a:r>
            <a:r>
              <a:rPr lang="en-US" sz="2400" dirty="0" smtClean="0"/>
              <a:t>Response </a:t>
            </a:r>
            <a:r>
              <a:rPr lang="en-US" sz="2400" dirty="0" smtClean="0"/>
              <a:t>to Industry-Recognized Issues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History </a:t>
            </a:r>
            <a:r>
              <a:rPr lang="en-US" sz="2800" dirty="0" smtClean="0"/>
              <a:t>of ANSI/NIRMA Standard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 Position </a:t>
            </a:r>
            <a:r>
              <a:rPr lang="en-US" sz="2400" dirty="0"/>
              <a:t>Papers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 NIRMA TG-19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 ANSI Standard</a:t>
            </a: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 Current Status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 Next Steps</a:t>
            </a:r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ANSI/NIRMA </a:t>
            </a:r>
            <a:r>
              <a:rPr lang="en-US" dirty="0" smtClean="0"/>
              <a:t>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527890" cy="83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CMBG Inputs and Support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250266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Steering Committee has agreed topics for consideration of new content of ANSI/NIRMA Standard will be requested of CMBG members and addressed by Task Teams: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Breakout sessions at CMBG Conferences to be leveraged for inputs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Issues will be defined &amp; research conducted by Teams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Recommendations provided to NIRMA for next update</a:t>
            </a:r>
          </a:p>
          <a:p>
            <a:r>
              <a:rPr lang="en-US" sz="2400" dirty="0" smtClean="0"/>
              <a:t>CMBG </a:t>
            </a:r>
            <a:r>
              <a:rPr lang="en-US" sz="2400" dirty="0" smtClean="0"/>
              <a:t>was a </a:t>
            </a:r>
            <a:r>
              <a:rPr lang="en-US" sz="2400" dirty="0" smtClean="0"/>
              <a:t>voting member for all ANSI/NIRMA balloting 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ANSI requires voting from diversified “interest categories”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Process is required to achieve the industry consensus for standards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CMBG represents “Industry Interest Group” category</a:t>
            </a:r>
          </a:p>
          <a:p>
            <a:r>
              <a:rPr lang="en-US" sz="2400" dirty="0" smtClean="0"/>
              <a:t>Inputs from CMBG members to start in Breakout session today!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Industry </a:t>
            </a:r>
            <a:r>
              <a:rPr lang="en-US" sz="3600" dirty="0"/>
              <a:t>H</a:t>
            </a:r>
            <a:r>
              <a:rPr lang="en-US" sz="3600" dirty="0" smtClean="0"/>
              <a:t>istorical Events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3434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400" b="1" dirty="0" smtClean="0"/>
              <a:t>Safety </a:t>
            </a:r>
            <a:r>
              <a:rPr lang="en-US" sz="2400" b="1" dirty="0" smtClean="0"/>
              <a:t>System Functional Inspections (SSFIs</a:t>
            </a:r>
            <a:r>
              <a:rPr lang="en-US" sz="2400" b="1" dirty="0" smtClean="0"/>
              <a:t>):</a:t>
            </a:r>
          </a:p>
          <a:p>
            <a:pPr marL="457200" lvl="1" indent="-257175">
              <a:buFont typeface="Courier New" panose="02070309020205020404" pitchFamily="49" charset="0"/>
              <a:buChar char="o"/>
            </a:pPr>
            <a:r>
              <a:rPr lang="en-US" sz="2000" dirty="0" smtClean="0"/>
              <a:t>In </a:t>
            </a:r>
            <a:r>
              <a:rPr lang="en-US" sz="2000" dirty="0"/>
              <a:t>mid-1980s, NRC initiated </a:t>
            </a:r>
            <a:r>
              <a:rPr lang="en-US" sz="2000" dirty="0" smtClean="0"/>
              <a:t>SSFIs at</a:t>
            </a:r>
            <a:r>
              <a:rPr lang="en-US" sz="2000" dirty="0" smtClean="0"/>
              <a:t> operating nuclear powe</a:t>
            </a:r>
            <a:r>
              <a:rPr lang="en-US" sz="2000" dirty="0" smtClean="0"/>
              <a:t>r plants</a:t>
            </a:r>
            <a:endParaRPr lang="en-US" sz="2000" dirty="0" smtClean="0"/>
          </a:p>
          <a:p>
            <a:pPr marL="457200" lvl="1" indent="-257175">
              <a:buFont typeface="Courier New" panose="02070309020205020404" pitchFamily="49" charset="0"/>
              <a:buChar char="o"/>
            </a:pPr>
            <a:r>
              <a:rPr lang="en-US" sz="2000" dirty="0" smtClean="0"/>
              <a:t>Basic objective </a:t>
            </a:r>
            <a:r>
              <a:rPr lang="en-US" sz="2000" dirty="0"/>
              <a:t>of SSFIs </a:t>
            </a:r>
            <a:r>
              <a:rPr lang="en-US" sz="2000" dirty="0" smtClean="0"/>
              <a:t>was </a:t>
            </a:r>
            <a:r>
              <a:rPr lang="en-US" sz="2000" dirty="0"/>
              <a:t>to ensure Licensee could produce documentation that:</a:t>
            </a:r>
          </a:p>
          <a:p>
            <a:pPr marL="960120" lvl="2" indent="-457200">
              <a:buFont typeface="Wingdings" pitchFamily="2" charset="2"/>
              <a:buChar char="§"/>
            </a:pPr>
            <a:r>
              <a:rPr lang="en-US" sz="1800" dirty="0" smtClean="0"/>
              <a:t>Represented the ‘as-built’ facility</a:t>
            </a:r>
          </a:p>
          <a:p>
            <a:pPr marL="960120" lvl="2" indent="-457200">
              <a:buFont typeface="Wingdings" pitchFamily="2" charset="2"/>
              <a:buChar char="§"/>
            </a:pPr>
            <a:r>
              <a:rPr lang="en-US" sz="1800" dirty="0" smtClean="0"/>
              <a:t>Verified the facility was within the authorized design basis</a:t>
            </a:r>
          </a:p>
          <a:p>
            <a:pPr marL="960120" lvl="2" indent="-457200">
              <a:buFont typeface="Wingdings" pitchFamily="2" charset="2"/>
              <a:buChar char="§"/>
            </a:pPr>
            <a:r>
              <a:rPr lang="en-US" sz="1800" dirty="0" smtClean="0"/>
              <a:t>Support the ability to maintain the plant</a:t>
            </a:r>
          </a:p>
          <a:p>
            <a:pPr marL="960120" lvl="2" indent="-457200">
              <a:buFont typeface="Wingdings" pitchFamily="2" charset="2"/>
              <a:buChar char="§"/>
            </a:pPr>
            <a:r>
              <a:rPr lang="en-US" sz="1800" dirty="0" smtClean="0"/>
              <a:t>Demonstrated proper controls are applied for facility </a:t>
            </a:r>
            <a:r>
              <a:rPr lang="en-US" sz="1800" dirty="0" smtClean="0"/>
              <a:t>changes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b="1" dirty="0" smtClean="0"/>
              <a:t>Millstone Shutdown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NRC’s 10CFR50.54(f) letter issued with major focus on CM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Triggered industry initiatives on CM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475746" cy="808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Industry Reactions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4495800"/>
          </a:xfrm>
        </p:spPr>
        <p:txBody>
          <a:bodyPr>
            <a:normAutofit/>
          </a:bodyPr>
          <a:lstStyle/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NRC </a:t>
            </a:r>
            <a:r>
              <a:rPr lang="en-US" sz="2400" dirty="0" smtClean="0"/>
              <a:t>required Licensees provide evidence that plants were within their design and licensing bases</a:t>
            </a:r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Utilities </a:t>
            </a:r>
            <a:r>
              <a:rPr lang="en-US" sz="2400" dirty="0"/>
              <a:t>committed to reconstituting their design basis for operating units, i.e., Design Basis Reconstitution</a:t>
            </a:r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New </a:t>
            </a:r>
            <a:r>
              <a:rPr lang="en-US" sz="2400" dirty="0" smtClean="0"/>
              <a:t>plants under construction also committed to developing design basis </a:t>
            </a:r>
            <a:r>
              <a:rPr lang="en-US" sz="2400" dirty="0" smtClean="0"/>
              <a:t>documentation</a:t>
            </a:r>
            <a:endParaRPr lang="en-US" sz="24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05497" cy="71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Industry Reactions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4495800"/>
          </a:xfrm>
        </p:spPr>
        <p:txBody>
          <a:bodyPr>
            <a:normAutofit/>
          </a:bodyPr>
          <a:lstStyle/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NUMARC </a:t>
            </a:r>
            <a:r>
              <a:rPr lang="en-US" sz="2400" dirty="0" smtClean="0"/>
              <a:t>Task Force published guidance for Design Basis </a:t>
            </a:r>
            <a:r>
              <a:rPr lang="en-US" sz="2400" dirty="0" smtClean="0"/>
              <a:t> Reconstitution </a:t>
            </a:r>
            <a:r>
              <a:rPr lang="en-US" sz="2400" dirty="0" smtClean="0"/>
              <a:t>(NUMARC 90-02)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NRC issued NUREG/CR 5147 on CM Program attributes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Design Basis Reconstitution initiatives were launched with expenditures in the $100s of Millions of Dollars…!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05497" cy="71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477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NIRMA’s Assessment &amp; Direction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495800"/>
          </a:xfrm>
        </p:spPr>
        <p:txBody>
          <a:bodyPr>
            <a:normAutofit fontScale="92500" lnSpcReduction="10000"/>
          </a:bodyPr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NIRMA </a:t>
            </a:r>
            <a:r>
              <a:rPr lang="en-US" sz="2400" dirty="0" smtClean="0"/>
              <a:t>noted that non-adherence to design change control requirements identified in ANSI N42.11 (QA for Design Control) was a major cause of design basis issues BUT that was not CM…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Proposed that </a:t>
            </a:r>
            <a:r>
              <a:rPr lang="en-US" sz="2400" u="sng" dirty="0"/>
              <a:t>key underlying issues </a:t>
            </a:r>
            <a:r>
              <a:rPr lang="en-US" sz="2400" dirty="0"/>
              <a:t>were ineffective processes, information management and integration of information flows in processes across the entire plant organization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Suggested overall issue was </a:t>
            </a:r>
            <a:r>
              <a:rPr lang="en-US" sz="2400" u="sng" dirty="0"/>
              <a:t>absence of </a:t>
            </a:r>
            <a:r>
              <a:rPr lang="en-US" sz="2400" dirty="0"/>
              <a:t>Configuration Management Programs which complimented design and document control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NIRMA Configuration Management Committee (CMC) was formed in 1987 to focus on the issues and develop guidance materials for establishing effective CM Programs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05497" cy="71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08796"/>
          </a:xfrm>
        </p:spPr>
        <p:txBody>
          <a:bodyPr/>
          <a:lstStyle/>
          <a:p>
            <a:pPr algn="ctr"/>
            <a:r>
              <a:rPr lang="en-US" dirty="0" smtClean="0"/>
              <a:t>CM Guidance </a:t>
            </a:r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914400" y="1981200"/>
            <a:ext cx="7315200" cy="0"/>
          </a:xfrm>
          <a:prstGeom prst="line">
            <a:avLst/>
          </a:prstGeom>
          <a:ln w="127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" y="313586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PP-02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405026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TG-19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4964668"/>
            <a:ext cx="198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ANSI/NIRMA Std.</a:t>
            </a:r>
            <a:endParaRPr lang="en-US" b="1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295400" y="1752600"/>
            <a:ext cx="0" cy="2286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66800" y="1447800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1987</a:t>
            </a:r>
            <a:endParaRPr lang="en-US" sz="1400" b="1" dirty="0"/>
          </a:p>
        </p:txBody>
      </p:sp>
      <p:grpSp>
        <p:nvGrpSpPr>
          <p:cNvPr id="21" name="Group 20"/>
          <p:cNvGrpSpPr/>
          <p:nvPr/>
        </p:nvGrpSpPr>
        <p:grpSpPr>
          <a:xfrm>
            <a:off x="1905000" y="1447800"/>
            <a:ext cx="511679" cy="533400"/>
            <a:chOff x="1905000" y="1447800"/>
            <a:chExt cx="511679" cy="5334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1989</a:t>
              </a:r>
              <a:endParaRPr lang="en-US" sz="1400" b="1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841121" y="1447800"/>
            <a:ext cx="511679" cy="533400"/>
            <a:chOff x="1905000" y="1447800"/>
            <a:chExt cx="511679" cy="533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1994</a:t>
              </a:r>
              <a:endParaRPr lang="en-US" sz="1400" b="1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733800" y="1447800"/>
            <a:ext cx="511679" cy="533400"/>
            <a:chOff x="1905000" y="1447800"/>
            <a:chExt cx="511679" cy="533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1996</a:t>
              </a:r>
              <a:endParaRPr lang="en-US" sz="1400" b="1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572000" y="1447800"/>
            <a:ext cx="511679" cy="533400"/>
            <a:chOff x="1905000" y="1447800"/>
            <a:chExt cx="511679" cy="5334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2000</a:t>
              </a:r>
              <a:endParaRPr lang="en-US" sz="1400" b="1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660521" y="1447800"/>
            <a:ext cx="511679" cy="533400"/>
            <a:chOff x="1905000" y="1447800"/>
            <a:chExt cx="511679" cy="5334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2007</a:t>
              </a:r>
              <a:endParaRPr lang="en-US" sz="1400" b="1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651121" y="1447800"/>
            <a:ext cx="550151" cy="533400"/>
            <a:chOff x="1905000" y="1447800"/>
            <a:chExt cx="550151" cy="5334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1905000" y="1447800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2012</a:t>
              </a:r>
              <a:endParaRPr lang="en-US" sz="1400" b="1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620000" y="1447800"/>
            <a:ext cx="550151" cy="533400"/>
            <a:chOff x="1905000" y="1447800"/>
            <a:chExt cx="550151" cy="533400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905000" y="1447800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2015</a:t>
              </a:r>
              <a:endParaRPr lang="en-US" sz="1400" b="1" dirty="0"/>
            </a:p>
          </p:txBody>
        </p:sp>
      </p:grpSp>
      <p:sp>
        <p:nvSpPr>
          <p:cNvPr id="48" name="Chevron 47"/>
          <p:cNvSpPr/>
          <p:nvPr/>
        </p:nvSpPr>
        <p:spPr>
          <a:xfrm>
            <a:off x="1981200" y="3059668"/>
            <a:ext cx="1219200" cy="484632"/>
          </a:xfrm>
          <a:prstGeom prst="chevron">
            <a:avLst/>
          </a:prstGeom>
          <a:solidFill>
            <a:srgbClr val="FFAB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Rev. 0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1989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9" name="Chevron 48"/>
          <p:cNvSpPr/>
          <p:nvPr/>
        </p:nvSpPr>
        <p:spPr>
          <a:xfrm>
            <a:off x="3048000" y="3059668"/>
            <a:ext cx="4800600" cy="484632"/>
          </a:xfrm>
          <a:prstGeom prst="chevron">
            <a:avLst/>
          </a:prstGeom>
          <a:solidFill>
            <a:srgbClr val="FFAB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Rev. 1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1994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1" name="Chevron 50"/>
          <p:cNvSpPr/>
          <p:nvPr/>
        </p:nvSpPr>
        <p:spPr>
          <a:xfrm>
            <a:off x="3657600" y="3897868"/>
            <a:ext cx="1273679" cy="484632"/>
          </a:xfrm>
          <a:prstGeom prst="chevron">
            <a:avLst/>
          </a:prstGeom>
          <a:solidFill>
            <a:srgbClr val="FFDD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Rev. 0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1996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2" name="Chevron 51"/>
          <p:cNvSpPr/>
          <p:nvPr/>
        </p:nvSpPr>
        <p:spPr>
          <a:xfrm>
            <a:off x="4724400" y="4736068"/>
            <a:ext cx="1295400" cy="484632"/>
          </a:xfrm>
          <a:prstGeom prst="chevron">
            <a:avLst/>
          </a:prstGeom>
          <a:solidFill>
            <a:srgbClr val="FFFF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CM 1.0 2000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4" name="Chevron 53"/>
          <p:cNvSpPr/>
          <p:nvPr/>
        </p:nvSpPr>
        <p:spPr>
          <a:xfrm>
            <a:off x="5943600" y="4736068"/>
            <a:ext cx="1905000" cy="484632"/>
          </a:xfrm>
          <a:prstGeom prst="chevron">
            <a:avLst/>
          </a:prstGeom>
          <a:solidFill>
            <a:srgbClr val="FFFF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CM 1.0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2007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5" name="Pentagon 54"/>
          <p:cNvSpPr/>
          <p:nvPr/>
        </p:nvSpPr>
        <p:spPr>
          <a:xfrm>
            <a:off x="2743200" y="5694536"/>
            <a:ext cx="5105400" cy="381000"/>
          </a:xfrm>
          <a:prstGeom prst="homePlate">
            <a:avLst/>
          </a:prstGeom>
          <a:solidFill>
            <a:srgbClr val="C6E6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Configuration Management Benchmarking Group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7200" y="5726668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CMBG</a:t>
            </a:r>
            <a:endParaRPr lang="en-US" b="1" dirty="0"/>
          </a:p>
        </p:txBody>
      </p:sp>
      <p:grpSp>
        <p:nvGrpSpPr>
          <p:cNvPr id="57" name="Group 56"/>
          <p:cNvGrpSpPr/>
          <p:nvPr/>
        </p:nvGrpSpPr>
        <p:grpSpPr>
          <a:xfrm>
            <a:off x="2438400" y="1447800"/>
            <a:ext cx="511679" cy="533400"/>
            <a:chOff x="1905000" y="1447800"/>
            <a:chExt cx="511679" cy="533400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1993</a:t>
              </a:r>
              <a:endParaRPr lang="en-US" sz="1400" b="1" dirty="0"/>
            </a:p>
          </p:txBody>
        </p:sp>
      </p:grp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81697" cy="75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Pentagon 49"/>
          <p:cNvSpPr/>
          <p:nvPr/>
        </p:nvSpPr>
        <p:spPr>
          <a:xfrm>
            <a:off x="1295400" y="2209800"/>
            <a:ext cx="6553200" cy="381000"/>
          </a:xfrm>
          <a:prstGeom prst="homePlate">
            <a:avLst/>
          </a:prstGeom>
          <a:solidFill>
            <a:srgbClr val="B9E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Configuration Management Committee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2241932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NIRMA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9" grpId="0"/>
      <p:bldP spid="48" grpId="0" animBg="1"/>
      <p:bldP spid="49" grpId="0" animBg="1"/>
      <p:bldP spid="51" grpId="0" animBg="1"/>
      <p:bldP spid="52" grpId="0" animBg="1"/>
      <p:bldP spid="54" grpId="0" animBg="1"/>
      <p:bldP spid="55" grpId="0" animBg="1"/>
      <p:bldP spid="56" grpId="0"/>
      <p:bldP spid="50" grpId="0" animBg="1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ANSI/NIRMA </a:t>
            </a:r>
            <a:r>
              <a:rPr lang="en-US" sz="3600" dirty="0" smtClean="0"/>
              <a:t>CM Standard </a:t>
            </a:r>
            <a:r>
              <a:rPr lang="en-US" sz="3600" dirty="0" smtClean="0"/>
              <a:t>- </a:t>
            </a:r>
            <a:r>
              <a:rPr lang="en-US" sz="3600" dirty="0" smtClean="0"/>
              <a:t>Status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4572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ANSI requires maintenance of Standards on a 5-year cycle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2007 </a:t>
            </a:r>
            <a:r>
              <a:rPr lang="en-US" sz="2400" dirty="0" smtClean="0"/>
              <a:t>revision was assessed regarding needed updates: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 </a:t>
            </a:r>
            <a:r>
              <a:rPr lang="en-US" sz="2000" dirty="0" smtClean="0"/>
              <a:t>CMBG </a:t>
            </a:r>
            <a:r>
              <a:rPr lang="en-US" sz="2000" dirty="0" smtClean="0"/>
              <a:t>agreed no updates were required at this time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 Any </a:t>
            </a:r>
            <a:r>
              <a:rPr lang="en-US" sz="2000" dirty="0" smtClean="0"/>
              <a:t>issues going forward would be addressed in later revision</a:t>
            </a:r>
          </a:p>
          <a:p>
            <a:pPr marL="457200" lvl="1" indent="-2571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EPRI </a:t>
            </a:r>
            <a:r>
              <a:rPr lang="en-US" sz="2000" dirty="0" smtClean="0"/>
              <a:t>&amp; NIRMA agreed new build guidance in ERPI Technical Report was adequate </a:t>
            </a:r>
            <a:r>
              <a:rPr lang="en-US" sz="2000" dirty="0" smtClean="0"/>
              <a:t>for now</a:t>
            </a:r>
            <a:endParaRPr lang="en-US" sz="20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NIRMA </a:t>
            </a:r>
            <a:r>
              <a:rPr lang="en-US" sz="2400" dirty="0" smtClean="0"/>
              <a:t>decision </a:t>
            </a:r>
            <a:r>
              <a:rPr lang="en-US" sz="2400" dirty="0" smtClean="0"/>
              <a:t>was to </a:t>
            </a:r>
            <a:r>
              <a:rPr lang="en-US" sz="2400" dirty="0" smtClean="0"/>
              <a:t>reaffirm 2007 </a:t>
            </a:r>
            <a:r>
              <a:rPr lang="en-US" sz="2400" dirty="0" smtClean="0"/>
              <a:t>revision: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00" dirty="0" smtClean="0"/>
              <a:t>Initially planned for 2013</a:t>
            </a:r>
            <a:endParaRPr lang="en-US" sz="1900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00" dirty="0" smtClean="0"/>
              <a:t>Administrative issues pushed out the Reaffirmation process until 2015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2400" dirty="0" smtClean="0"/>
              <a:t>ANSI Reaffirmation process status: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 Completed in </a:t>
            </a:r>
            <a:r>
              <a:rPr lang="en-US" sz="2200" dirty="0" smtClean="0"/>
              <a:t>May 2015 </a:t>
            </a:r>
            <a:r>
              <a:rPr lang="en-US" sz="2200" dirty="0" smtClean="0"/>
              <a:t>with 100% approval for Reaffirmation</a:t>
            </a:r>
            <a:endParaRPr lang="en-US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 Documentation being submitted to ANSI for formal approval</a:t>
            </a:r>
          </a:p>
          <a:p>
            <a:pPr marL="464058" lvl="1" indent="-1714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ANSI/NIRMA CM 1.0 – 2007 expected to be reissued as Reaffirmed Standard in fall 2015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05497" cy="71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63840" cy="145075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ANSI/NIRMA </a:t>
            </a:r>
            <a:r>
              <a:rPr lang="en-US" sz="3600" dirty="0" smtClean="0"/>
              <a:t>CM Standard - Going Forward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981200"/>
            <a:ext cx="7772400" cy="3962400"/>
          </a:xfrm>
        </p:spPr>
        <p:txBody>
          <a:bodyPr>
            <a:normAutofit lnSpcReduction="1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Industry </a:t>
            </a:r>
            <a:r>
              <a:rPr lang="en-US" sz="2400" dirty="0" smtClean="0"/>
              <a:t>inputs for updates </a:t>
            </a:r>
            <a:r>
              <a:rPr lang="en-US" sz="2400" dirty="0" smtClean="0"/>
              <a:t>to the 2007 version will be collected </a:t>
            </a:r>
            <a:r>
              <a:rPr lang="en-US" sz="2400" dirty="0" smtClean="0"/>
              <a:t>over next </a:t>
            </a:r>
            <a:r>
              <a:rPr lang="en-US" sz="2400" dirty="0" smtClean="0"/>
              <a:t>couple of </a:t>
            </a:r>
            <a:r>
              <a:rPr lang="en-US" sz="2400" dirty="0" smtClean="0"/>
              <a:t>years </a:t>
            </a:r>
            <a:r>
              <a:rPr lang="en-US" sz="2400" dirty="0" smtClean="0"/>
              <a:t>for the </a:t>
            </a:r>
            <a:r>
              <a:rPr lang="en-US" sz="2400" dirty="0" smtClean="0"/>
              <a:t>next </a:t>
            </a:r>
            <a:r>
              <a:rPr lang="en-US" sz="2400" dirty="0" smtClean="0"/>
              <a:t>revision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Inputs have been collected from some of the Consensus Body members that voted on the Reaffirmation</a:t>
            </a:r>
            <a:endParaRPr lang="en-US" sz="2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A major effort will begin during this CMBG conference: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sz="2200" dirty="0" smtClean="0"/>
              <a:t>Breakout Session Monday afternoon will be an open forum for identifying issues to be considered for the next revision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sz="2200" dirty="0" smtClean="0"/>
              <a:t>A CMBG Task Group will be formed to pursue the task of developing recommendations for the next revision of CM 1.0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sz="2200" dirty="0" smtClean="0"/>
              <a:t>The CMBG Task Group will have an initial formation and logistics session on Wednesday morning</a:t>
            </a:r>
            <a:endParaRPr lang="en-US" sz="2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88839" cy="76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17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2435</TotalTime>
  <Words>1570</Words>
  <Application>Microsoft Office PowerPoint</Application>
  <PresentationFormat>On-screen Show (4:3)</PresentationFormat>
  <Paragraphs>245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Wingdings</vt:lpstr>
      <vt:lpstr>Retrospect</vt:lpstr>
      <vt:lpstr>ANSI/NIRMA Standard CM 1.0 Status Update</vt:lpstr>
      <vt:lpstr>Evolution of ANSI/NIRMA Standard</vt:lpstr>
      <vt:lpstr>Industry Historical Events</vt:lpstr>
      <vt:lpstr>Industry Reactions</vt:lpstr>
      <vt:lpstr>Industry Reactions</vt:lpstr>
      <vt:lpstr>NIRMA’s Assessment &amp; Direction</vt:lpstr>
      <vt:lpstr>CM Guidance History</vt:lpstr>
      <vt:lpstr>ANSI/NIRMA CM Standard - Status</vt:lpstr>
      <vt:lpstr>ANSI/NIRMA CM Standard - Going Forward</vt:lpstr>
      <vt:lpstr>ANSI/NIRMA CM Standard – Key Topics</vt:lpstr>
      <vt:lpstr>Thank You…!    Rich Giska rich_giska@hotmail.com</vt:lpstr>
      <vt:lpstr>PowerPoint Presentation</vt:lpstr>
      <vt:lpstr>NIRMA Position Paper on CM</vt:lpstr>
      <vt:lpstr>Continued CM-Related Efforts</vt:lpstr>
      <vt:lpstr> Coordination with DOE on CM</vt:lpstr>
      <vt:lpstr>Events Driving CM Program Progress</vt:lpstr>
      <vt:lpstr>ANSI/NIRMA Standard History</vt:lpstr>
      <vt:lpstr>CM for New Nuclear Plant Projects</vt:lpstr>
      <vt:lpstr>CM for New Nuclear Plant Projects</vt:lpstr>
      <vt:lpstr>CMBG Inputs and Support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Louie's computer</dc:creator>
  <cp:lastModifiedBy>Rich</cp:lastModifiedBy>
  <cp:revision>195</cp:revision>
  <dcterms:created xsi:type="dcterms:W3CDTF">2013-05-23T17:15:02Z</dcterms:created>
  <dcterms:modified xsi:type="dcterms:W3CDTF">2015-06-03T22:47:06Z</dcterms:modified>
</cp:coreProperties>
</file>