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80" r:id="rId1"/>
  </p:sldMasterIdLst>
  <p:notesMasterIdLst>
    <p:notesMasterId r:id="rId22"/>
  </p:notesMasterIdLst>
  <p:sldIdLst>
    <p:sldId id="256" r:id="rId2"/>
    <p:sldId id="257" r:id="rId3"/>
    <p:sldId id="258" r:id="rId4"/>
    <p:sldId id="260" r:id="rId5"/>
    <p:sldId id="274" r:id="rId6"/>
    <p:sldId id="261" r:id="rId7"/>
    <p:sldId id="271" r:id="rId8"/>
    <p:sldId id="268" r:id="rId9"/>
    <p:sldId id="275" r:id="rId10"/>
    <p:sldId id="276" r:id="rId11"/>
    <p:sldId id="270" r:id="rId12"/>
    <p:sldId id="277" r:id="rId13"/>
    <p:sldId id="262" r:id="rId14"/>
    <p:sldId id="263" r:id="rId15"/>
    <p:sldId id="264" r:id="rId16"/>
    <p:sldId id="265" r:id="rId17"/>
    <p:sldId id="266" r:id="rId18"/>
    <p:sldId id="267" r:id="rId19"/>
    <p:sldId id="272" r:id="rId20"/>
    <p:sldId id="269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DD71"/>
    <a:srgbClr val="FFE89F"/>
    <a:srgbClr val="C6E6A2"/>
    <a:srgbClr val="FFFFA7"/>
    <a:srgbClr val="DAEFC3"/>
    <a:srgbClr val="B9EDFF"/>
    <a:srgbClr val="FFABAB"/>
    <a:srgbClr val="FFFF4F"/>
    <a:srgbClr val="C2E49C"/>
    <a:srgbClr val="FF85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834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1525CE-1E59-4C61-8F53-8DC02BA47C39}" type="datetimeFigureOut">
              <a:rPr lang="en-US" smtClean="0"/>
              <a:pPr/>
              <a:t>6/2/2015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2E0EBC-F5E5-4E9F-935E-9874D2730E0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4591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CMBG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ANSI/NIRMA Standard – Status Update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A3E8E-447E-4E87-8D21-B8F48861A142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277861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CMBG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ANSI/NIRMA Standard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A3E8E-447E-4E87-8D21-B8F48861A14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1567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CMBG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ANSI/NIRMA Standard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A3E8E-447E-4E87-8D21-B8F48861A14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798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CMBG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ANSI/NIRMA Standard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A3E8E-447E-4E87-8D21-B8F48861A14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141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CMBG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ANSI/NIRMA Standard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A3E8E-447E-4E87-8D21-B8F48861A142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349542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CMBG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ANSI/NIRMA Standard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A3E8E-447E-4E87-8D21-B8F48861A14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737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CMBG 2013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ANSI/NIRMA Standard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A3E8E-447E-4E87-8D21-B8F48861A14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9941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CMBG 2013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ANSI/NIRMA Standard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A3E8E-447E-4E87-8D21-B8F48861A14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6751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CMBG 2013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ANSI/NIRMA Standard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A3E8E-447E-4E87-8D21-B8F48861A14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434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smtClean="0"/>
              <a:t>CMBG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ANSI/NIRMA Standard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88A3E8E-447E-4E87-8D21-B8F48861A14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1522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CMBG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A3E8E-447E-4E87-8D21-B8F48861A14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0159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CMBG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ANSI/NIRMA Standard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B88A3E8E-447E-4E87-8D21-B8F48861A142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252034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1" r:id="rId1"/>
    <p:sldLayoutId id="2147483882" r:id="rId2"/>
    <p:sldLayoutId id="2147483883" r:id="rId3"/>
    <p:sldLayoutId id="2147483884" r:id="rId4"/>
    <p:sldLayoutId id="2147483885" r:id="rId5"/>
    <p:sldLayoutId id="2147483886" r:id="rId6"/>
    <p:sldLayoutId id="2147483887" r:id="rId7"/>
    <p:sldLayoutId id="2147483888" r:id="rId8"/>
    <p:sldLayoutId id="2147483889" r:id="rId9"/>
    <p:sldLayoutId id="2147483890" r:id="rId10"/>
    <p:sldLayoutId id="2147483891" r:id="rId11"/>
  </p:sldLayoutIdLst>
  <p:hf hdr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905000"/>
            <a:ext cx="8229600" cy="1659440"/>
          </a:xfrm>
        </p:spPr>
        <p:txBody>
          <a:bodyPr>
            <a:noAutofit/>
          </a:bodyPr>
          <a:lstStyle/>
          <a:p>
            <a:pPr algn="ctr"/>
            <a:r>
              <a:rPr lang="en-US" sz="4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ANSI/NIRMA Standard CM </a:t>
            </a:r>
            <a:r>
              <a:rPr lang="en-US" sz="4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1.0</a:t>
            </a:r>
            <a:br>
              <a:rPr lang="en-US" sz="4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Status Update</a:t>
            </a:r>
            <a:endParaRPr lang="en-US" sz="4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4419600"/>
            <a:ext cx="6400800" cy="1600200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b="1" i="1" cap="none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CMBG Conference 2015</a:t>
            </a:r>
          </a:p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b="1" i="1" cap="none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Glendale AZ</a:t>
            </a:r>
          </a:p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b="1" i="1" cap="none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June 8, 2015</a:t>
            </a:r>
            <a:endParaRPr lang="en-US" sz="3200" b="1" i="1" cap="none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102" y="77119"/>
            <a:ext cx="1666941" cy="9134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ANSI/NIRMA </a:t>
            </a:r>
            <a:r>
              <a:rPr lang="en-US" sz="3600" dirty="0" smtClean="0"/>
              <a:t>CM Standard – Key Topics</a:t>
            </a:r>
            <a:endParaRPr lang="en-US" sz="36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38200" y="1905000"/>
            <a:ext cx="7772400" cy="4343400"/>
          </a:xfrm>
        </p:spPr>
        <p:txBody>
          <a:bodyPr>
            <a:norm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2400" dirty="0" smtClean="0"/>
              <a:t>Several key topics to be addressed for the next revision, e.g.:</a:t>
            </a:r>
          </a:p>
          <a:p>
            <a:pPr marL="464058" lvl="1" indent="-171450">
              <a:buFont typeface="Arial" panose="020B0604020202020204" pitchFamily="34" charset="0"/>
              <a:buChar char="•"/>
            </a:pPr>
            <a:r>
              <a:rPr lang="en-US" sz="2000" dirty="0" smtClean="0"/>
              <a:t>Enterprise </a:t>
            </a:r>
            <a:r>
              <a:rPr lang="en-US" sz="2000" dirty="0"/>
              <a:t>risk based on INPO IER </a:t>
            </a:r>
            <a:r>
              <a:rPr lang="en-US" sz="2000" dirty="0" smtClean="0"/>
              <a:t>LI-14-20</a:t>
            </a:r>
          </a:p>
          <a:p>
            <a:pPr marL="464058" lvl="1" indent="-171450">
              <a:buFont typeface="Arial" panose="020B0604020202020204" pitchFamily="34" charset="0"/>
              <a:buChar char="•"/>
            </a:pPr>
            <a:r>
              <a:rPr lang="en-US" sz="2000" dirty="0" smtClean="0"/>
              <a:t>Address nuclear </a:t>
            </a:r>
            <a:r>
              <a:rPr lang="en-US" sz="2000" dirty="0"/>
              <a:t>plants that do not necessarily produce </a:t>
            </a:r>
            <a:r>
              <a:rPr lang="en-US" sz="2000" dirty="0" smtClean="0"/>
              <a:t>power</a:t>
            </a:r>
          </a:p>
          <a:p>
            <a:pPr marL="464058" lvl="1" indent="-171450">
              <a:buFont typeface="Arial" panose="020B0604020202020204" pitchFamily="34" charset="0"/>
              <a:buChar char="•"/>
            </a:pPr>
            <a:r>
              <a:rPr lang="en-US" sz="2000" dirty="0"/>
              <a:t>CM requirements/data diagram </a:t>
            </a:r>
            <a:r>
              <a:rPr lang="en-US" sz="2000" dirty="0" smtClean="0"/>
              <a:t>for requirements, SSCs and FCI</a:t>
            </a:r>
          </a:p>
          <a:p>
            <a:pPr marL="464058" lvl="1" indent="-17145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5 models: equilibrium, CM process, margin model, functional area model, and requirement/data </a:t>
            </a:r>
            <a:r>
              <a:rPr lang="en-US" sz="2000" dirty="0" smtClean="0"/>
              <a:t>model</a:t>
            </a:r>
          </a:p>
          <a:p>
            <a:pPr marL="464058" lvl="1" indent="-17145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5 Functional Areas from IAEA Safety Report No. 65: Protect Design Basis, Modify Plant, Operate Plant, Maintain Plant, Test </a:t>
            </a:r>
            <a:r>
              <a:rPr lang="en-US" sz="2000" dirty="0" smtClean="0"/>
              <a:t>Plant</a:t>
            </a:r>
          </a:p>
          <a:p>
            <a:pPr marL="464058" lvl="1" indent="-17145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dirty="0" smtClean="0"/>
              <a:t>Expansion of margin management discussion</a:t>
            </a:r>
            <a:endParaRPr lang="en-US" sz="2000" dirty="0"/>
          </a:p>
          <a:p>
            <a:pPr marL="464058" lvl="1" indent="-171450">
              <a:buFont typeface="Arial" panose="020B0604020202020204" pitchFamily="34" charset="0"/>
              <a:buChar char="•"/>
            </a:pPr>
            <a:r>
              <a:rPr lang="en-US" sz="2000" dirty="0"/>
              <a:t>A</a:t>
            </a:r>
            <a:r>
              <a:rPr lang="en-US" sz="2000" dirty="0" smtClean="0"/>
              <a:t>ddress </a:t>
            </a:r>
            <a:r>
              <a:rPr lang="en-US" sz="2000" dirty="0"/>
              <a:t>new plant pre-operational </a:t>
            </a:r>
            <a:r>
              <a:rPr lang="en-US" sz="2000" dirty="0" smtClean="0"/>
              <a:t>CM topics, e.g.:</a:t>
            </a:r>
          </a:p>
          <a:p>
            <a:pPr marL="646938" lvl="2" indent="-171450">
              <a:buFont typeface="Arial" panose="020B0604020202020204" pitchFamily="34" charset="0"/>
              <a:buChar char="•"/>
            </a:pPr>
            <a:r>
              <a:rPr lang="en-US" sz="1800" dirty="0"/>
              <a:t>Design Authority -- </a:t>
            </a:r>
            <a:r>
              <a:rPr lang="en-US" sz="1800" dirty="0" smtClean="0"/>
              <a:t>controlled </a:t>
            </a:r>
            <a:r>
              <a:rPr lang="en-US" sz="1800" dirty="0"/>
              <a:t>/ shared on new nuclear </a:t>
            </a:r>
            <a:r>
              <a:rPr lang="en-US" sz="1800" dirty="0" smtClean="0"/>
              <a:t>builds</a:t>
            </a:r>
          </a:p>
          <a:p>
            <a:pPr marL="646938" lvl="2" indent="-171450">
              <a:buFont typeface="Arial" panose="020B0604020202020204" pitchFamily="34" charset="0"/>
              <a:buChar char="•"/>
            </a:pPr>
            <a:r>
              <a:rPr lang="en-US" sz="1800" dirty="0"/>
              <a:t>Margin Information </a:t>
            </a:r>
            <a:r>
              <a:rPr lang="en-US" sz="1800" dirty="0" smtClean="0"/>
              <a:t>for new nuclear builds</a:t>
            </a:r>
          </a:p>
          <a:p>
            <a:pPr marL="646938" lvl="2" indent="-171450">
              <a:buFont typeface="Arial" panose="020B0604020202020204" pitchFamily="34" charset="0"/>
              <a:buChar char="•"/>
            </a:pPr>
            <a:r>
              <a:rPr lang="en-US" sz="1800" dirty="0" smtClean="0"/>
              <a:t>CM Information</a:t>
            </a:r>
          </a:p>
          <a:p>
            <a:pPr lvl="1">
              <a:buFont typeface="Wingdings" pitchFamily="2" charset="2"/>
              <a:buChar char="§"/>
            </a:pPr>
            <a:endParaRPr lang="en-US" sz="22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CMBG </a:t>
            </a:r>
            <a:r>
              <a:rPr lang="en-US" dirty="0" smtClean="0"/>
              <a:t>2015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ANSI/NIRMA Standard –Status Update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A3E8E-447E-4E87-8D21-B8F48861A142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103" y="77119"/>
            <a:ext cx="1388839" cy="7610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998053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609600" y="2743200"/>
            <a:ext cx="7772400" cy="35814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400" b="1" i="1" dirty="0" smtClean="0"/>
              <a:t>Thank You</a:t>
            </a:r>
            <a:r>
              <a:rPr lang="en-US" sz="5400" b="1" i="1" dirty="0" smtClean="0"/>
              <a:t>…!</a:t>
            </a:r>
            <a:br>
              <a:rPr lang="en-US" sz="5400" b="1" i="1" dirty="0" smtClean="0"/>
            </a:br>
            <a:r>
              <a:rPr lang="en-US" sz="5400" b="1" i="1" dirty="0" smtClean="0"/>
              <a:t/>
            </a:r>
            <a:br>
              <a:rPr lang="en-US" sz="5400" b="1" i="1" dirty="0" smtClean="0"/>
            </a:br>
            <a:r>
              <a:rPr lang="en-US" sz="5400" b="1" i="1" dirty="0"/>
              <a:t/>
            </a:r>
            <a:br>
              <a:rPr lang="en-US" sz="5400" b="1" i="1" dirty="0"/>
            </a:br>
            <a:r>
              <a:rPr lang="en-US" sz="5400" b="1" i="1" dirty="0"/>
              <a:t/>
            </a:r>
            <a:br>
              <a:rPr lang="en-US" sz="5400" b="1" i="1" dirty="0"/>
            </a:br>
            <a:r>
              <a:rPr lang="en-US" sz="3100" b="1" i="1" dirty="0" smtClean="0"/>
              <a:t>Rich Giska</a:t>
            </a:r>
            <a:br>
              <a:rPr lang="en-US" sz="3100" b="1" i="1" dirty="0" smtClean="0"/>
            </a:br>
            <a:r>
              <a:rPr lang="en-US" sz="3100" b="1" i="1" dirty="0" smtClean="0"/>
              <a:t>rich_giska@hotmail.com</a:t>
            </a:r>
            <a:endParaRPr lang="en-US" sz="5400" b="1" i="1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CMBG </a:t>
            </a:r>
            <a:r>
              <a:rPr lang="en-US" dirty="0" smtClean="0"/>
              <a:t>2015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ANSI/NIRMA Standard –Status Update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A3E8E-447E-4E87-8D21-B8F48861A142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103" y="77119"/>
            <a:ext cx="1249787" cy="684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CMBG 2015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ANSI/NIRMA Standard –Status Update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A3E8E-447E-4E87-8D21-B8F48861A142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524000" y="2362200"/>
            <a:ext cx="5943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/>
              <a:t>Support Materials</a:t>
            </a:r>
            <a:endParaRPr lang="en-US" sz="4800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103" y="77119"/>
            <a:ext cx="1388839" cy="7610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544018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NIRMA Position Paper on CM</a:t>
            </a:r>
            <a:endParaRPr lang="en-US" sz="36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38200" y="1905000"/>
            <a:ext cx="7772400" cy="4114800"/>
          </a:xfrm>
        </p:spPr>
        <p:txBody>
          <a:bodyPr>
            <a:normAutofit fontScale="92500"/>
          </a:bodyPr>
          <a:lstStyle/>
          <a:p>
            <a:r>
              <a:rPr lang="en-US" sz="2400" dirty="0" smtClean="0"/>
              <a:t>CMC focused on a Position Paper on CM for nuclear plants:</a:t>
            </a:r>
          </a:p>
          <a:p>
            <a:pPr lvl="1">
              <a:buFont typeface="Wingdings" pitchFamily="2" charset="2"/>
              <a:buChar char="§"/>
            </a:pPr>
            <a:r>
              <a:rPr lang="en-US" sz="2200" dirty="0" smtClean="0"/>
              <a:t>Engaged experienced multi-disciplined team including:</a:t>
            </a:r>
          </a:p>
          <a:p>
            <a:pPr lvl="2">
              <a:buFont typeface="Wingdings" pitchFamily="2" charset="2"/>
              <a:buChar char="§"/>
            </a:pPr>
            <a:r>
              <a:rPr lang="en-US" dirty="0" smtClean="0"/>
              <a:t>Engineering, Design, Quality Assurance, Procurement</a:t>
            </a:r>
          </a:p>
          <a:p>
            <a:pPr lvl="2">
              <a:buFont typeface="Wingdings" pitchFamily="2" charset="2"/>
              <a:buChar char="§"/>
            </a:pPr>
            <a:r>
              <a:rPr lang="en-US" dirty="0" smtClean="0"/>
              <a:t>Operations, IT, Document Control &amp; Records Management</a:t>
            </a:r>
          </a:p>
          <a:p>
            <a:pPr lvl="1">
              <a:buFont typeface="Wingdings" pitchFamily="2" charset="2"/>
              <a:buChar char="§"/>
            </a:pPr>
            <a:r>
              <a:rPr lang="en-US" sz="2200" dirty="0" smtClean="0"/>
              <a:t>Took holistic approach to CM, i.e., beyond design and design basis</a:t>
            </a:r>
          </a:p>
          <a:p>
            <a:pPr lvl="1">
              <a:buFont typeface="Wingdings" pitchFamily="2" charset="2"/>
              <a:buChar char="§"/>
            </a:pPr>
            <a:r>
              <a:rPr lang="en-US" sz="2200" dirty="0" smtClean="0"/>
              <a:t>Focused on information management and business processes governing changes of all types &amp; managing related information flows</a:t>
            </a:r>
          </a:p>
          <a:p>
            <a:pPr lvl="1">
              <a:buFont typeface="Wingdings" pitchFamily="2" charset="2"/>
              <a:buChar char="§"/>
            </a:pPr>
            <a:r>
              <a:rPr lang="en-US" sz="2200" dirty="0" smtClean="0"/>
              <a:t>Applied CM Standards and associated principles used in Dept. of Defense to nuclear plants, i.e. – baseline, change control, status accounting and verification/validation (or audit)</a:t>
            </a:r>
          </a:p>
          <a:p>
            <a:pPr lvl="1">
              <a:buFont typeface="Wingdings" pitchFamily="2" charset="2"/>
              <a:buChar char="§"/>
            </a:pPr>
            <a:r>
              <a:rPr lang="en-US" sz="2200" dirty="0" smtClean="0"/>
              <a:t>Translated these principles to core elements of a CM Program</a:t>
            </a:r>
          </a:p>
          <a:p>
            <a:pPr>
              <a:buFont typeface="Wingdings" pitchFamily="2" charset="2"/>
              <a:buChar char="§"/>
            </a:pPr>
            <a:r>
              <a:rPr lang="en-US" sz="2400" dirty="0" smtClean="0"/>
              <a:t>NIRMA </a:t>
            </a:r>
            <a:r>
              <a:rPr lang="en-US" sz="2400" u="sng" dirty="0" smtClean="0"/>
              <a:t>Position Paper PP-02</a:t>
            </a:r>
            <a:r>
              <a:rPr lang="en-US" sz="2400" dirty="0" smtClean="0"/>
              <a:t>, Rev. 0 was issued in 1989</a:t>
            </a:r>
            <a:endParaRPr lang="en-US" sz="24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CMBG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ANSI/NIRMA Standard –Status Update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A3E8E-447E-4E87-8D21-B8F48861A142}" type="slidenum">
              <a:rPr lang="en-US" smtClean="0"/>
              <a:pPr/>
              <a:t>13</a:t>
            </a:fld>
            <a:endParaRPr lang="en-US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103" y="77119"/>
            <a:ext cx="1249787" cy="684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Continued CM-Related Efforts</a:t>
            </a:r>
            <a:endParaRPr lang="en-US" sz="36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762000" y="1905000"/>
            <a:ext cx="7772400" cy="4114800"/>
          </a:xfrm>
        </p:spPr>
        <p:txBody>
          <a:bodyPr>
            <a:noAutofit/>
          </a:bodyPr>
          <a:lstStyle/>
          <a:p>
            <a:r>
              <a:rPr lang="en-US" sz="2000" dirty="0" smtClean="0"/>
              <a:t>Identified need for business process improvements:</a:t>
            </a:r>
          </a:p>
          <a:p>
            <a:pPr lvl="1">
              <a:spcBef>
                <a:spcPts val="0"/>
              </a:spcBef>
              <a:buFont typeface="Wingdings" pitchFamily="2" charset="2"/>
              <a:buChar char="§"/>
            </a:pPr>
            <a:r>
              <a:rPr lang="en-US" sz="1800" dirty="0" smtClean="0"/>
              <a:t>Interfaces of multiple processes not well-defined</a:t>
            </a:r>
          </a:p>
          <a:p>
            <a:pPr lvl="1">
              <a:spcBef>
                <a:spcPts val="0"/>
              </a:spcBef>
              <a:buFont typeface="Wingdings" pitchFamily="2" charset="2"/>
              <a:buChar char="§"/>
            </a:pPr>
            <a:r>
              <a:rPr lang="en-US" sz="1800" dirty="0" smtClean="0"/>
              <a:t>Isolated processes were used to achieve specific tasks</a:t>
            </a:r>
          </a:p>
          <a:p>
            <a:pPr lvl="1">
              <a:spcBef>
                <a:spcPts val="0"/>
              </a:spcBef>
              <a:buFont typeface="Wingdings" pitchFamily="2" charset="2"/>
              <a:buChar char="§"/>
            </a:pPr>
            <a:r>
              <a:rPr lang="en-US" sz="1800" dirty="0" smtClean="0"/>
              <a:t>Focused on multiple ways changes could be implemented and ability to perform true impact analyses for each type of change</a:t>
            </a:r>
          </a:p>
          <a:p>
            <a:r>
              <a:rPr lang="en-US" sz="2000" dirty="0" smtClean="0"/>
              <a:t>Developed </a:t>
            </a:r>
            <a:r>
              <a:rPr lang="en-US" sz="2000" u="sng" dirty="0" smtClean="0"/>
              <a:t>Position Paper PP-03 </a:t>
            </a:r>
            <a:r>
              <a:rPr lang="en-US" sz="2000" dirty="0" smtClean="0"/>
              <a:t>on CM Enhancement Programs</a:t>
            </a:r>
            <a:endParaRPr lang="en-US" sz="800" dirty="0" smtClean="0"/>
          </a:p>
          <a:p>
            <a:pPr>
              <a:spcBef>
                <a:spcPts val="1200"/>
              </a:spcBef>
            </a:pPr>
            <a:r>
              <a:rPr lang="en-US" sz="2000" dirty="0" smtClean="0"/>
              <a:t>Recognized information management not an industry strength and had limited importance by management in many operating plants:</a:t>
            </a:r>
          </a:p>
          <a:p>
            <a:pPr lvl="1">
              <a:spcBef>
                <a:spcPts val="0"/>
              </a:spcBef>
              <a:buFont typeface="Wingdings" pitchFamily="2" charset="2"/>
              <a:buChar char="§"/>
            </a:pPr>
            <a:r>
              <a:rPr lang="en-US" sz="1800" dirty="0" smtClean="0"/>
              <a:t>Multiple islands of data existed in individual silos – “My Data”</a:t>
            </a:r>
          </a:p>
          <a:p>
            <a:pPr lvl="1">
              <a:spcBef>
                <a:spcPts val="0"/>
              </a:spcBef>
              <a:buFont typeface="Wingdings" pitchFamily="2" charset="2"/>
              <a:buChar char="§"/>
            </a:pPr>
            <a:r>
              <a:rPr lang="en-US" sz="1800" dirty="0" smtClean="0"/>
              <a:t>After plant changes, not all duplicated instances of data were updated</a:t>
            </a:r>
            <a:endParaRPr lang="en-US" sz="700" dirty="0" smtClean="0"/>
          </a:p>
          <a:p>
            <a:pPr>
              <a:spcBef>
                <a:spcPts val="1200"/>
              </a:spcBef>
            </a:pPr>
            <a:r>
              <a:rPr lang="en-US" sz="2000" dirty="0" smtClean="0"/>
              <a:t>Developed </a:t>
            </a:r>
            <a:r>
              <a:rPr lang="en-US" sz="2000" u="sng" dirty="0" smtClean="0"/>
              <a:t>Position Paper PP-04 </a:t>
            </a:r>
            <a:r>
              <a:rPr lang="en-US" sz="2000" dirty="0" smtClean="0"/>
              <a:t>on Configuration Management Information Systems</a:t>
            </a:r>
          </a:p>
          <a:p>
            <a:pPr lvl="1">
              <a:buFont typeface="Wingdings" pitchFamily="2" charset="2"/>
              <a:buChar char="§"/>
            </a:pPr>
            <a:endParaRPr lang="en-US" sz="14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CMBG </a:t>
            </a:r>
            <a:r>
              <a:rPr lang="en-US" dirty="0" smtClean="0"/>
              <a:t>2015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ANSI/NIRMA Standard –Status Update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A3E8E-447E-4E87-8D21-B8F48861A142}" type="slidenum">
              <a:rPr lang="en-US" smtClean="0"/>
              <a:pPr/>
              <a:t>14</a:t>
            </a:fld>
            <a:endParaRPr lang="en-US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103" y="77119"/>
            <a:ext cx="1249787" cy="684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Coordination with DOE on CM</a:t>
            </a:r>
            <a:endParaRPr lang="en-US" sz="36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762000" y="1905000"/>
            <a:ext cx="7772400" cy="4343400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 smtClean="0"/>
              <a:t>DOE developed CM Program guidance and directives in DOE Order 1073 issued in 1993:</a:t>
            </a:r>
          </a:p>
          <a:p>
            <a:pPr lvl="1">
              <a:buFont typeface="Wingdings" pitchFamily="2" charset="2"/>
              <a:buChar char="§"/>
            </a:pPr>
            <a:r>
              <a:rPr lang="en-US" sz="2200" dirty="0" smtClean="0"/>
              <a:t>Adopted many of the core elements and principles in NIRMA PP-02</a:t>
            </a:r>
          </a:p>
          <a:p>
            <a:pPr lvl="1">
              <a:buFont typeface="Wingdings" pitchFamily="2" charset="2"/>
              <a:buChar char="§"/>
            </a:pPr>
            <a:r>
              <a:rPr lang="en-US" sz="2200" dirty="0" smtClean="0"/>
              <a:t>Expanded to provide detailed guidance for DOE facilities</a:t>
            </a:r>
          </a:p>
          <a:p>
            <a:pPr lvl="1">
              <a:buNone/>
            </a:pPr>
            <a:endParaRPr lang="en-US" sz="1200" dirty="0" smtClean="0"/>
          </a:p>
          <a:p>
            <a:pPr>
              <a:buFont typeface="Wingdings" pitchFamily="2" charset="2"/>
              <a:buChar char="§"/>
            </a:pPr>
            <a:r>
              <a:rPr lang="en-US" sz="2400" dirty="0" smtClean="0"/>
              <a:t>NIRMA CMC and DOE collaborated to incorporate applicable guidance from DOE Order 1073 into PP-02</a:t>
            </a:r>
          </a:p>
          <a:p>
            <a:pPr>
              <a:buNone/>
            </a:pPr>
            <a:endParaRPr lang="en-US" sz="1200" dirty="0" smtClean="0"/>
          </a:p>
          <a:p>
            <a:pPr>
              <a:buFont typeface="Wingdings" pitchFamily="2" charset="2"/>
              <a:buChar char="§"/>
            </a:pPr>
            <a:r>
              <a:rPr lang="en-US" sz="2400" dirty="0" smtClean="0"/>
              <a:t>NIRMA PP-02, Rev. 1 was issued in 1994</a:t>
            </a:r>
          </a:p>
          <a:p>
            <a:pPr>
              <a:buNone/>
            </a:pPr>
            <a:endParaRPr lang="en-US" sz="1200" dirty="0" smtClean="0"/>
          </a:p>
          <a:p>
            <a:pPr>
              <a:buFont typeface="Wingdings" pitchFamily="2" charset="2"/>
              <a:buChar char="§"/>
            </a:pPr>
            <a:r>
              <a:rPr lang="en-US" sz="2400" dirty="0" smtClean="0"/>
              <a:t>NIRMA and DOE also collaborated on development of NIRMA TG-19 which was the foundation document for the ANSI/NIRMA Standard CM 1.0</a:t>
            </a:r>
            <a:endParaRPr lang="en-US" sz="24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CMBG </a:t>
            </a:r>
            <a:r>
              <a:rPr lang="en-US" dirty="0" smtClean="0"/>
              <a:t>2015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ANSI/NIRMA Standard –Status Update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A3E8E-447E-4E87-8D21-B8F48861A142}" type="slidenum">
              <a:rPr lang="en-US" smtClean="0"/>
              <a:pPr/>
              <a:t>15</a:t>
            </a:fld>
            <a:endParaRPr lang="en-US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103" y="77119"/>
            <a:ext cx="1249787" cy="684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Events Driving CM Program Progress</a:t>
            </a:r>
            <a:endParaRPr lang="en-US" sz="36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38200" y="1905000"/>
            <a:ext cx="7772400" cy="4343400"/>
          </a:xfrm>
        </p:spPr>
        <p:txBody>
          <a:bodyPr>
            <a:normAutofit fontScale="92500"/>
          </a:bodyPr>
          <a:lstStyle/>
          <a:p>
            <a:r>
              <a:rPr lang="en-US" sz="2400" dirty="0" smtClean="0"/>
              <a:t>1994 – CM Practitioners hosted by PP&amp;L:</a:t>
            </a:r>
          </a:p>
          <a:p>
            <a:pPr lvl="1">
              <a:buFont typeface="Wingdings" pitchFamily="2" charset="2"/>
              <a:buChar char="§"/>
            </a:pPr>
            <a:r>
              <a:rPr lang="en-US" sz="2200" dirty="0" smtClean="0"/>
              <a:t>Discussed current CM issues and practices</a:t>
            </a:r>
          </a:p>
          <a:p>
            <a:pPr lvl="1">
              <a:buFont typeface="Wingdings" pitchFamily="2" charset="2"/>
              <a:buChar char="§"/>
            </a:pPr>
            <a:r>
              <a:rPr lang="en-US" sz="2200" dirty="0" smtClean="0"/>
              <a:t>NIRMA, as an approved ANSI  Standards Developer, suggested an industry standard on CM should be considered</a:t>
            </a:r>
          </a:p>
          <a:p>
            <a:pPr>
              <a:spcBef>
                <a:spcPts val="1200"/>
              </a:spcBef>
            </a:pPr>
            <a:r>
              <a:rPr lang="en-US" sz="2400" dirty="0" smtClean="0"/>
              <a:t>1995 – CMBG established</a:t>
            </a:r>
          </a:p>
          <a:p>
            <a:pPr>
              <a:spcBef>
                <a:spcPts val="1200"/>
              </a:spcBef>
            </a:pPr>
            <a:r>
              <a:rPr lang="en-US" sz="2400" dirty="0" smtClean="0"/>
              <a:t>1996 – Millstone Shutdown:</a:t>
            </a:r>
          </a:p>
          <a:p>
            <a:pPr lvl="1">
              <a:buFont typeface="Wingdings" pitchFamily="2" charset="2"/>
              <a:buChar char="§"/>
            </a:pPr>
            <a:r>
              <a:rPr lang="en-US" sz="2200" dirty="0" smtClean="0"/>
              <a:t>NRC’s 10CFR50.54(f) letter issued with major focus on CM</a:t>
            </a:r>
          </a:p>
          <a:p>
            <a:pPr lvl="1">
              <a:buFont typeface="Wingdings" pitchFamily="2" charset="2"/>
              <a:buChar char="§"/>
            </a:pPr>
            <a:r>
              <a:rPr lang="en-US" sz="2200" dirty="0" smtClean="0"/>
              <a:t>Triggered industry initiatives on CM</a:t>
            </a:r>
          </a:p>
          <a:p>
            <a:pPr>
              <a:spcBef>
                <a:spcPts val="1200"/>
              </a:spcBef>
            </a:pPr>
            <a:r>
              <a:rPr lang="en-US" sz="2400" dirty="0" smtClean="0"/>
              <a:t>1996 – NIRMA engaged with CMBG to pursue industry standard:</a:t>
            </a:r>
          </a:p>
          <a:p>
            <a:pPr lvl="1">
              <a:buFont typeface="Wingdings" pitchFamily="2" charset="2"/>
              <a:buChar char="§"/>
            </a:pPr>
            <a:r>
              <a:rPr lang="en-US" sz="2200" dirty="0" smtClean="0"/>
              <a:t>Developed NIRMA Technical Guideline TG-19 1996</a:t>
            </a:r>
          </a:p>
          <a:p>
            <a:pPr lvl="1">
              <a:buFont typeface="Wingdings" pitchFamily="2" charset="2"/>
              <a:buChar char="§"/>
            </a:pPr>
            <a:r>
              <a:rPr lang="en-US" sz="2200" dirty="0" smtClean="0"/>
              <a:t>Birth of the 3-Ball Model…!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CMBG </a:t>
            </a:r>
            <a:r>
              <a:rPr lang="en-US" dirty="0" smtClean="0"/>
              <a:t>2015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ANSI/NIRMA Standard –Status Update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A3E8E-447E-4E87-8D21-B8F48861A142}" type="slidenum">
              <a:rPr lang="en-US" smtClean="0"/>
              <a:pPr/>
              <a:t>16</a:t>
            </a:fld>
            <a:endParaRPr lang="en-US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103" y="77119"/>
            <a:ext cx="1249787" cy="684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ANSI/NIRMA Standard History</a:t>
            </a:r>
            <a:endParaRPr lang="en-US" sz="36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38200" y="1981200"/>
            <a:ext cx="7772400" cy="4267200"/>
          </a:xfrm>
        </p:spPr>
        <p:txBody>
          <a:bodyPr>
            <a:normAutofit fontScale="92500"/>
          </a:bodyPr>
          <a:lstStyle/>
          <a:p>
            <a:r>
              <a:rPr lang="en-US" sz="2400" dirty="0" smtClean="0"/>
              <a:t>1988- NIRMA certified as an ANSI Approved Standard Developer </a:t>
            </a:r>
          </a:p>
          <a:p>
            <a:pPr>
              <a:spcBef>
                <a:spcPts val="1200"/>
              </a:spcBef>
            </a:pPr>
            <a:r>
              <a:rPr lang="en-US" sz="2400" dirty="0" smtClean="0"/>
              <a:t>1998 - NIRMA TG-19 was used as the base document for development of the desired ANSI industry standard</a:t>
            </a:r>
          </a:p>
          <a:p>
            <a:pPr>
              <a:spcBef>
                <a:spcPts val="1200"/>
              </a:spcBef>
            </a:pPr>
            <a:r>
              <a:rPr lang="en-US" sz="2400" dirty="0" smtClean="0"/>
              <a:t>2000 – ANSI/NIRMA Standard CM 1.0 issued</a:t>
            </a:r>
          </a:p>
          <a:p>
            <a:pPr>
              <a:spcBef>
                <a:spcPts val="1200"/>
              </a:spcBef>
            </a:pPr>
            <a:r>
              <a:rPr lang="en-US" sz="2400" dirty="0" smtClean="0"/>
              <a:t>2005 – INPO AP-929  - Configuration Management Process Description:</a:t>
            </a:r>
          </a:p>
          <a:p>
            <a:pPr lvl="1">
              <a:buFont typeface="Wingdings" pitchFamily="2" charset="2"/>
              <a:buChar char="§"/>
            </a:pPr>
            <a:r>
              <a:rPr lang="en-US" sz="2000" dirty="0" smtClean="0"/>
              <a:t>CMBG requested revisions</a:t>
            </a:r>
          </a:p>
          <a:p>
            <a:pPr lvl="1">
              <a:buFont typeface="Wingdings" pitchFamily="2" charset="2"/>
              <a:buChar char="§"/>
            </a:pPr>
            <a:r>
              <a:rPr lang="en-US" sz="2000" dirty="0" smtClean="0"/>
              <a:t>Wanted consistency with ANSI/NIRMA Standard CM 1.0</a:t>
            </a:r>
          </a:p>
          <a:p>
            <a:pPr lvl="1">
              <a:buFont typeface="Wingdings" pitchFamily="2" charset="2"/>
              <a:buChar char="§"/>
            </a:pPr>
            <a:r>
              <a:rPr lang="en-US" sz="2000" dirty="0" smtClean="0"/>
              <a:t>INPO issued Rev. 1</a:t>
            </a:r>
          </a:p>
          <a:p>
            <a:pPr>
              <a:spcBef>
                <a:spcPts val="1200"/>
              </a:spcBef>
              <a:buFont typeface="Wingdings" pitchFamily="2" charset="2"/>
              <a:buChar char="§"/>
            </a:pPr>
            <a:r>
              <a:rPr lang="en-US" sz="2400" dirty="0" smtClean="0"/>
              <a:t>2007 – ANSI/NIRMA Standard CM 1.0 revised to incorporate CM Process Model and Equilibrium Restoration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CMBG </a:t>
            </a:r>
            <a:r>
              <a:rPr lang="en-US" dirty="0" smtClean="0"/>
              <a:t>2015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ANSI/NIRMA Standard –Status Update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A3E8E-447E-4E87-8D21-B8F48861A142}" type="slidenum">
              <a:rPr lang="en-US" smtClean="0"/>
              <a:pPr/>
              <a:t>17</a:t>
            </a:fld>
            <a:endParaRPr lang="en-US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103" y="77119"/>
            <a:ext cx="1249787" cy="684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CM for New Nuclear Plant Projects</a:t>
            </a:r>
            <a:endParaRPr lang="en-US" sz="36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762000" y="1828800"/>
            <a:ext cx="7772400" cy="44958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New nuclear plant projects have unique CM issues that don’t exist for operating units today, e.g.:</a:t>
            </a:r>
          </a:p>
          <a:p>
            <a:pPr lvl="1">
              <a:buFont typeface="Wingdings" pitchFamily="2" charset="2"/>
              <a:buChar char="§"/>
            </a:pPr>
            <a:endParaRPr lang="en-US" sz="2400" dirty="0" smtClean="0"/>
          </a:p>
          <a:p>
            <a:pPr lvl="1">
              <a:buFont typeface="Wingdings" pitchFamily="2" charset="2"/>
              <a:buChar char="§"/>
            </a:pPr>
            <a:r>
              <a:rPr lang="en-US" sz="2400" dirty="0" smtClean="0"/>
              <a:t>10CFR52 </a:t>
            </a:r>
            <a:r>
              <a:rPr lang="en-US" sz="2400" dirty="0" smtClean="0"/>
              <a:t>licensing process &amp; issuance of combined operating license (COL) </a:t>
            </a:r>
          </a:p>
          <a:p>
            <a:pPr marL="0" indent="0">
              <a:buNone/>
            </a:pPr>
            <a:endParaRPr lang="en-US" sz="2600" dirty="0" smtClean="0"/>
          </a:p>
          <a:p>
            <a:pPr lvl="1">
              <a:buFont typeface="Wingdings" pitchFamily="2" charset="2"/>
              <a:buChar char="§"/>
            </a:pPr>
            <a:r>
              <a:rPr lang="en-US" sz="2400" dirty="0" smtClean="0"/>
              <a:t>CM </a:t>
            </a:r>
            <a:r>
              <a:rPr lang="en-US" sz="2400" dirty="0" smtClean="0"/>
              <a:t>expected to be implemented during the construction phase of a project</a:t>
            </a:r>
          </a:p>
          <a:p>
            <a:endParaRPr lang="en-US" sz="1800" dirty="0" smtClean="0"/>
          </a:p>
          <a:p>
            <a:r>
              <a:rPr lang="en-US" sz="2400" dirty="0" smtClean="0"/>
              <a:t>Focus </a:t>
            </a:r>
            <a:r>
              <a:rPr lang="en-US" sz="2400" dirty="0" smtClean="0"/>
              <a:t>of ANSI/NIRMA Standard is on operating </a:t>
            </a:r>
            <a:r>
              <a:rPr lang="en-US" sz="2400" dirty="0" smtClean="0"/>
              <a:t>plants</a:t>
            </a:r>
            <a:endParaRPr lang="en-US" sz="2400" dirty="0" smtClean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CMBG </a:t>
            </a:r>
            <a:r>
              <a:rPr lang="en-US" dirty="0" smtClean="0"/>
              <a:t>2015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ANSI/NIRMA Standard –Status Update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A3E8E-447E-4E87-8D21-B8F48861A142}" type="slidenum">
              <a:rPr lang="en-US" smtClean="0"/>
              <a:pPr/>
              <a:t>18</a:t>
            </a:fld>
            <a:endParaRPr lang="en-US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103" y="77119"/>
            <a:ext cx="1249787" cy="684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CM for New Nuclear Plant Projects</a:t>
            </a:r>
            <a:endParaRPr lang="en-US" sz="36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762000" y="1828800"/>
            <a:ext cx="7772400" cy="44958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EPRI </a:t>
            </a:r>
            <a:r>
              <a:rPr lang="en-US" sz="2400" dirty="0" smtClean="0"/>
              <a:t>addressed CM for New Nuclear Plant Projects:</a:t>
            </a:r>
          </a:p>
          <a:p>
            <a:pPr lvl="1">
              <a:buFont typeface="Wingdings" pitchFamily="2" charset="2"/>
              <a:buChar char="§"/>
            </a:pPr>
            <a:endParaRPr lang="en-US" sz="2400" dirty="0" smtClean="0"/>
          </a:p>
          <a:p>
            <a:pPr lvl="1">
              <a:buFont typeface="Wingdings" pitchFamily="2" charset="2"/>
              <a:buChar char="§"/>
            </a:pPr>
            <a:r>
              <a:rPr lang="en-US" sz="2400" dirty="0" smtClean="0"/>
              <a:t>EPRI  </a:t>
            </a:r>
            <a:r>
              <a:rPr lang="en-US" sz="2400" dirty="0" smtClean="0"/>
              <a:t>Technical Report 1022684, April 2011 – “Elements of Pre-Operational and Operational Configuration Management for a New Nuclear Facility”</a:t>
            </a:r>
          </a:p>
          <a:p>
            <a:pPr lvl="1">
              <a:buFont typeface="Wingdings" pitchFamily="2" charset="2"/>
              <a:buChar char="§"/>
            </a:pPr>
            <a:endParaRPr lang="en-US" sz="2400" dirty="0" smtClean="0"/>
          </a:p>
          <a:p>
            <a:pPr lvl="1">
              <a:buFont typeface="Wingdings" pitchFamily="2" charset="2"/>
              <a:buChar char="§"/>
            </a:pPr>
            <a:r>
              <a:rPr lang="en-US" sz="2400" dirty="0" smtClean="0"/>
              <a:t>Guidance </a:t>
            </a:r>
            <a:r>
              <a:rPr lang="en-US" sz="2400" dirty="0" smtClean="0"/>
              <a:t>addresses all aspects of CM:</a:t>
            </a:r>
          </a:p>
          <a:p>
            <a:pPr lvl="2">
              <a:buFont typeface="Arial" pitchFamily="34" charset="0"/>
              <a:buChar char="•"/>
            </a:pPr>
            <a:r>
              <a:rPr lang="en-US" sz="2000" dirty="0" smtClean="0"/>
              <a:t>Emphasizes need to address CM early and establish roles and responsibilities</a:t>
            </a:r>
          </a:p>
          <a:p>
            <a:pPr lvl="2">
              <a:buFont typeface="Arial" pitchFamily="34" charset="0"/>
              <a:buChar char="•"/>
            </a:pPr>
            <a:r>
              <a:rPr lang="en-US" sz="2000" dirty="0" smtClean="0"/>
              <a:t>Focus on Licensee’s CM obligations, expectations of EPC and information flows during multiple phases of a project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CMBG </a:t>
            </a:r>
            <a:r>
              <a:rPr lang="en-US" dirty="0" smtClean="0"/>
              <a:t>2015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ANSI/NIRMA Standard –Status Update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A3E8E-447E-4E87-8D21-B8F48861A142}" type="slidenum">
              <a:rPr lang="en-US" smtClean="0"/>
              <a:pPr/>
              <a:t>19</a:t>
            </a:fld>
            <a:endParaRPr lang="en-US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103" y="77119"/>
            <a:ext cx="1249787" cy="684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379760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Evolution of ANSI/NIRMA Standard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59" y="1752600"/>
            <a:ext cx="7543801" cy="45720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800" dirty="0" smtClean="0"/>
              <a:t> Industry Historical Events: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2400" dirty="0" smtClean="0"/>
              <a:t> SSFIs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2400" dirty="0"/>
              <a:t> </a:t>
            </a:r>
            <a:r>
              <a:rPr lang="en-US" sz="2400" dirty="0" smtClean="0"/>
              <a:t>Millstone Event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2400" dirty="0"/>
              <a:t> </a:t>
            </a:r>
            <a:r>
              <a:rPr lang="en-US" sz="2400" dirty="0" smtClean="0"/>
              <a:t>Response </a:t>
            </a:r>
            <a:r>
              <a:rPr lang="en-US" sz="2400" dirty="0" smtClean="0"/>
              <a:t>to Industry-Recognized Issues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/>
              <a:t> 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800" dirty="0" smtClean="0"/>
              <a:t>History </a:t>
            </a:r>
            <a:r>
              <a:rPr lang="en-US" sz="2800" dirty="0" smtClean="0"/>
              <a:t>of ANSI/NIRMA Standard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2400" dirty="0" smtClean="0"/>
              <a:t> Position </a:t>
            </a:r>
            <a:r>
              <a:rPr lang="en-US" sz="2400" dirty="0"/>
              <a:t>Papers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2400" dirty="0" smtClean="0"/>
              <a:t> NIRMA TG-19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2400" dirty="0" smtClean="0"/>
              <a:t> ANSI Standard</a:t>
            </a:r>
            <a:endParaRPr lang="en-US" sz="24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/>
              <a:t> 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800" dirty="0" smtClean="0"/>
              <a:t> Current Status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2800" dirty="0" smtClean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800" dirty="0" smtClean="0"/>
              <a:t> Next Steps</a:t>
            </a:r>
            <a:endParaRPr lang="en-US" sz="26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CMBG </a:t>
            </a:r>
            <a:r>
              <a:rPr lang="en-US" dirty="0" smtClean="0"/>
              <a:t>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ANSI/NIRMA </a:t>
            </a:r>
            <a:r>
              <a:rPr lang="en-US" dirty="0" smtClean="0"/>
              <a:t>Standard –Status Update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A3E8E-447E-4E87-8D21-B8F48861A142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103" y="77119"/>
            <a:ext cx="1527890" cy="8372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CMBG Inputs and Support</a:t>
            </a:r>
            <a:endParaRPr lang="en-US" sz="36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22959" y="1845734"/>
            <a:ext cx="7543801" cy="4250266"/>
          </a:xfrm>
        </p:spPr>
        <p:txBody>
          <a:bodyPr>
            <a:normAutofit fontScale="92500"/>
          </a:bodyPr>
          <a:lstStyle/>
          <a:p>
            <a:r>
              <a:rPr lang="en-US" sz="2400" dirty="0" smtClean="0"/>
              <a:t>Steering Committee has agreed topics for consideration of new content of ANSI/NIRMA Standard will be requested of CMBG members and addressed by Task Teams:</a:t>
            </a:r>
          </a:p>
          <a:p>
            <a:pPr lvl="1">
              <a:buFont typeface="Wingdings" pitchFamily="2" charset="2"/>
              <a:buChar char="§"/>
            </a:pPr>
            <a:r>
              <a:rPr lang="en-US" sz="2200" dirty="0" smtClean="0"/>
              <a:t>Breakout sessions at CMBG Conferences to be leveraged for inputs</a:t>
            </a:r>
          </a:p>
          <a:p>
            <a:pPr lvl="1">
              <a:buFont typeface="Wingdings" pitchFamily="2" charset="2"/>
              <a:buChar char="§"/>
            </a:pPr>
            <a:r>
              <a:rPr lang="en-US" sz="2200" dirty="0" smtClean="0"/>
              <a:t>Issues will be defined &amp; research conducted by Teams </a:t>
            </a:r>
          </a:p>
          <a:p>
            <a:pPr lvl="1">
              <a:buFont typeface="Wingdings" pitchFamily="2" charset="2"/>
              <a:buChar char="§"/>
            </a:pPr>
            <a:r>
              <a:rPr lang="en-US" sz="2200" dirty="0" smtClean="0"/>
              <a:t>Recommendations provided to NIRMA for next update</a:t>
            </a:r>
          </a:p>
          <a:p>
            <a:r>
              <a:rPr lang="en-US" sz="2400" dirty="0" smtClean="0"/>
              <a:t>CMBG </a:t>
            </a:r>
            <a:r>
              <a:rPr lang="en-US" sz="2400" dirty="0" smtClean="0"/>
              <a:t>was a </a:t>
            </a:r>
            <a:r>
              <a:rPr lang="en-US" sz="2400" dirty="0" smtClean="0"/>
              <a:t>voting member for all ANSI/NIRMA balloting :</a:t>
            </a:r>
          </a:p>
          <a:p>
            <a:pPr lvl="1">
              <a:buFont typeface="Wingdings" pitchFamily="2" charset="2"/>
              <a:buChar char="§"/>
            </a:pPr>
            <a:r>
              <a:rPr lang="en-US" sz="2200" dirty="0" smtClean="0"/>
              <a:t>ANSI requires voting from diversified “interest categories”</a:t>
            </a:r>
          </a:p>
          <a:p>
            <a:pPr lvl="1">
              <a:buFont typeface="Wingdings" pitchFamily="2" charset="2"/>
              <a:buChar char="§"/>
            </a:pPr>
            <a:r>
              <a:rPr lang="en-US" sz="2200" dirty="0" smtClean="0"/>
              <a:t>Process is required to achieve the industry consensus for standards</a:t>
            </a:r>
          </a:p>
          <a:p>
            <a:pPr lvl="1">
              <a:buFont typeface="Wingdings" pitchFamily="2" charset="2"/>
              <a:buChar char="§"/>
            </a:pPr>
            <a:r>
              <a:rPr lang="en-US" sz="2200" dirty="0" smtClean="0"/>
              <a:t>CMBG represents “Industry Interest Group” category</a:t>
            </a:r>
          </a:p>
          <a:p>
            <a:r>
              <a:rPr lang="en-US" sz="2400" dirty="0" smtClean="0"/>
              <a:t>Inputs from CMBG members to start in Breakout session today!</a:t>
            </a:r>
          </a:p>
          <a:p>
            <a:pPr>
              <a:buFont typeface="Wingdings" pitchFamily="2" charset="2"/>
              <a:buChar char="§"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CMBG </a:t>
            </a:r>
            <a:r>
              <a:rPr lang="en-US" dirty="0" smtClean="0"/>
              <a:t>2015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ANSI/NIRMA Standard –Status Update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A3E8E-447E-4E87-8D21-B8F48861A142}" type="slidenum">
              <a:rPr lang="en-US" smtClean="0"/>
              <a:pPr/>
              <a:t>20</a:t>
            </a:fld>
            <a:endParaRPr lang="en-US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103" y="77119"/>
            <a:ext cx="1249787" cy="684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Industry </a:t>
            </a:r>
            <a:r>
              <a:rPr lang="en-US" sz="3600" dirty="0"/>
              <a:t>H</a:t>
            </a:r>
            <a:r>
              <a:rPr lang="en-US" sz="3600" dirty="0" smtClean="0"/>
              <a:t>istorical Events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8800"/>
            <a:ext cx="7772400" cy="4343400"/>
          </a:xfrm>
        </p:spPr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 </a:t>
            </a:r>
            <a:r>
              <a:rPr lang="en-US" sz="2400" b="1" dirty="0" smtClean="0"/>
              <a:t>Safety </a:t>
            </a:r>
            <a:r>
              <a:rPr lang="en-US" sz="2400" b="1" dirty="0" smtClean="0"/>
              <a:t>System Functional Inspections (SSFIs</a:t>
            </a:r>
            <a:r>
              <a:rPr lang="en-US" sz="2400" b="1" dirty="0" smtClean="0"/>
              <a:t>):</a:t>
            </a:r>
          </a:p>
          <a:p>
            <a:pPr marL="457200" lvl="1" indent="-257175">
              <a:buFont typeface="Courier New" panose="02070309020205020404" pitchFamily="49" charset="0"/>
              <a:buChar char="o"/>
            </a:pPr>
            <a:r>
              <a:rPr lang="en-US" sz="2000" dirty="0" smtClean="0"/>
              <a:t>In </a:t>
            </a:r>
            <a:r>
              <a:rPr lang="en-US" sz="2000" dirty="0"/>
              <a:t>mid-1980s, NRC initiated </a:t>
            </a:r>
            <a:r>
              <a:rPr lang="en-US" sz="2000" dirty="0" smtClean="0"/>
              <a:t>SSFIs at</a:t>
            </a:r>
            <a:r>
              <a:rPr lang="en-US" sz="2000" dirty="0" smtClean="0"/>
              <a:t> operating nuclear powe</a:t>
            </a:r>
            <a:r>
              <a:rPr lang="en-US" sz="2000" dirty="0" smtClean="0"/>
              <a:t>r plants</a:t>
            </a:r>
            <a:endParaRPr lang="en-US" sz="2000" dirty="0" smtClean="0"/>
          </a:p>
          <a:p>
            <a:pPr marL="457200" lvl="1" indent="-257175">
              <a:buFont typeface="Courier New" panose="02070309020205020404" pitchFamily="49" charset="0"/>
              <a:buChar char="o"/>
            </a:pPr>
            <a:r>
              <a:rPr lang="en-US" sz="2000" dirty="0" smtClean="0"/>
              <a:t>Basic objective </a:t>
            </a:r>
            <a:r>
              <a:rPr lang="en-US" sz="2000" dirty="0"/>
              <a:t>of SSFIs </a:t>
            </a:r>
            <a:r>
              <a:rPr lang="en-US" sz="2000" dirty="0" smtClean="0"/>
              <a:t>was </a:t>
            </a:r>
            <a:r>
              <a:rPr lang="en-US" sz="2000" dirty="0"/>
              <a:t>to ensure Licensee could produce documentation that:</a:t>
            </a:r>
          </a:p>
          <a:p>
            <a:pPr marL="960120" lvl="2" indent="-457200">
              <a:buFont typeface="Wingdings" pitchFamily="2" charset="2"/>
              <a:buChar char="§"/>
            </a:pPr>
            <a:r>
              <a:rPr lang="en-US" sz="1800" dirty="0" smtClean="0"/>
              <a:t>Represented the ‘as-built’ facility</a:t>
            </a:r>
          </a:p>
          <a:p>
            <a:pPr marL="960120" lvl="2" indent="-457200">
              <a:buFont typeface="Wingdings" pitchFamily="2" charset="2"/>
              <a:buChar char="§"/>
            </a:pPr>
            <a:r>
              <a:rPr lang="en-US" sz="1800" dirty="0" smtClean="0"/>
              <a:t>Verified the facility was within the authorized design basis</a:t>
            </a:r>
          </a:p>
          <a:p>
            <a:pPr marL="960120" lvl="2" indent="-457200">
              <a:buFont typeface="Wingdings" pitchFamily="2" charset="2"/>
              <a:buChar char="§"/>
            </a:pPr>
            <a:r>
              <a:rPr lang="en-US" sz="1800" dirty="0" smtClean="0"/>
              <a:t>Support the ability to maintain the plant</a:t>
            </a:r>
          </a:p>
          <a:p>
            <a:pPr marL="960120" lvl="2" indent="-457200">
              <a:buFont typeface="Wingdings" pitchFamily="2" charset="2"/>
              <a:buChar char="§"/>
            </a:pPr>
            <a:r>
              <a:rPr lang="en-US" sz="1800" dirty="0" smtClean="0"/>
              <a:t>Demonstrated proper controls are applied for facility </a:t>
            </a:r>
            <a:r>
              <a:rPr lang="en-US" sz="1800" dirty="0" smtClean="0"/>
              <a:t>changes</a:t>
            </a:r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en-US" sz="2400" b="1" dirty="0" smtClean="0"/>
              <a:t>Millstone Shutdown</a:t>
            </a:r>
          </a:p>
          <a:p>
            <a:pPr lvl="1">
              <a:buFont typeface="Wingdings" pitchFamily="2" charset="2"/>
              <a:buChar char="§"/>
            </a:pPr>
            <a:r>
              <a:rPr lang="en-US" sz="2000" dirty="0"/>
              <a:t>NRC’s 10CFR50.54(f) letter issued with major focus on CM</a:t>
            </a:r>
          </a:p>
          <a:p>
            <a:pPr lvl="1">
              <a:buFont typeface="Wingdings" pitchFamily="2" charset="2"/>
              <a:buChar char="§"/>
            </a:pPr>
            <a:r>
              <a:rPr lang="en-US" sz="2000" dirty="0"/>
              <a:t>Triggered industry initiatives on CM</a:t>
            </a:r>
          </a:p>
          <a:p>
            <a:pPr marL="521208" lvl="1" indent="-228600">
              <a:buFont typeface="Arial" panose="020B0604020202020204" pitchFamily="34" charset="0"/>
              <a:buChar char="•"/>
            </a:pPr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CMBG </a:t>
            </a:r>
            <a:r>
              <a:rPr lang="en-US" dirty="0" smtClean="0"/>
              <a:t>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ANSI/NIRMA Standard –Status Update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A3E8E-447E-4E87-8D21-B8F48861A142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103" y="77119"/>
            <a:ext cx="1475746" cy="8087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Industry Reactions</a:t>
            </a:r>
            <a:endParaRPr lang="en-US" sz="36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38200" y="1752600"/>
            <a:ext cx="7772400" cy="4495800"/>
          </a:xfrm>
        </p:spPr>
        <p:txBody>
          <a:bodyPr>
            <a:normAutofit/>
          </a:bodyPr>
          <a:lstStyle/>
          <a:p>
            <a:pPr marL="171450" indent="-17145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marL="171450" indent="-17145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 smtClean="0"/>
              <a:t>NRC </a:t>
            </a:r>
            <a:r>
              <a:rPr lang="en-US" sz="2400" dirty="0" smtClean="0"/>
              <a:t>required Licensees provide evidence that plants were within their design and licensing bases</a:t>
            </a:r>
          </a:p>
          <a:p>
            <a:pPr marL="171450" indent="-17145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marL="171450" indent="-17145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 smtClean="0"/>
              <a:t>Utilities </a:t>
            </a:r>
            <a:r>
              <a:rPr lang="en-US" sz="2400" dirty="0"/>
              <a:t>committed to reconstituting their design basis for operating units, i.e., Design Basis Reconstitution</a:t>
            </a:r>
          </a:p>
          <a:p>
            <a:pPr marL="171450" indent="-17145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marL="171450" indent="-17145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 smtClean="0"/>
              <a:t>New </a:t>
            </a:r>
            <a:r>
              <a:rPr lang="en-US" sz="2400" dirty="0" smtClean="0"/>
              <a:t>plants under construction also committed to developing design basis </a:t>
            </a:r>
            <a:r>
              <a:rPr lang="en-US" sz="2400" dirty="0" smtClean="0"/>
              <a:t>documentation</a:t>
            </a:r>
            <a:endParaRPr lang="en-US" sz="2400" dirty="0" smtClean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CMBG </a:t>
            </a:r>
            <a:r>
              <a:rPr lang="en-US" dirty="0" smtClean="0"/>
              <a:t>2015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ANSI/NIRMA Standard –Status Update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A3E8E-447E-4E87-8D21-B8F48861A142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103" y="77119"/>
            <a:ext cx="1305497" cy="7154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Industry Reactions</a:t>
            </a:r>
            <a:endParaRPr lang="en-US" sz="36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38200" y="1752600"/>
            <a:ext cx="7772400" cy="4495800"/>
          </a:xfrm>
        </p:spPr>
        <p:txBody>
          <a:bodyPr>
            <a:normAutofit/>
          </a:bodyPr>
          <a:lstStyle/>
          <a:p>
            <a:pPr marL="171450" indent="-17145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marL="171450" indent="-17145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 smtClean="0"/>
              <a:t>NUMARC </a:t>
            </a:r>
            <a:r>
              <a:rPr lang="en-US" sz="2400" dirty="0" smtClean="0"/>
              <a:t>Task Force published guidance for Design Basis </a:t>
            </a:r>
            <a:r>
              <a:rPr lang="en-US" sz="2400" dirty="0" smtClean="0"/>
              <a:t> Reconstitution </a:t>
            </a:r>
            <a:r>
              <a:rPr lang="en-US" sz="2400" dirty="0" smtClean="0"/>
              <a:t>(NUMARC 90-02)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 smtClean="0"/>
          </a:p>
          <a:p>
            <a:pPr marL="171450" indent="-17145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NRC issued NUREG/CR 5147 on CM Program attributes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/>
          </a:p>
          <a:p>
            <a:pPr marL="171450" indent="-17145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Design Basis Reconstitution initiatives were launched with expenditures in the $100s of Millions of Dollars…!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CMBG </a:t>
            </a:r>
            <a:r>
              <a:rPr lang="en-US" dirty="0" smtClean="0"/>
              <a:t>2015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ANSI/NIRMA Standard –Status Update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A3E8E-447E-4E87-8D21-B8F48861A142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103" y="77119"/>
            <a:ext cx="1305497" cy="7154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674771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NIRMA’s Assessment &amp; Direction</a:t>
            </a:r>
            <a:endParaRPr lang="en-US" sz="36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914400" y="1752600"/>
            <a:ext cx="7772400" cy="4495800"/>
          </a:xfrm>
        </p:spPr>
        <p:txBody>
          <a:bodyPr>
            <a:normAutofit fontScale="92500" lnSpcReduction="10000"/>
          </a:bodyPr>
          <a:lstStyle/>
          <a:p>
            <a:pPr marL="171450" indent="-1714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 smtClean="0"/>
              <a:t>NIRMA </a:t>
            </a:r>
            <a:r>
              <a:rPr lang="en-US" sz="2400" dirty="0" smtClean="0"/>
              <a:t>noted that non-adherence to design change control requirements identified in ANSI N42.11 (QA for Design Control) was a major cause of design basis issues BUT that was not CM…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marL="171450" indent="-1714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Proposed that </a:t>
            </a:r>
            <a:r>
              <a:rPr lang="en-US" sz="2400" u="sng" dirty="0"/>
              <a:t>key underlying issues </a:t>
            </a:r>
            <a:r>
              <a:rPr lang="en-US" sz="2400" dirty="0"/>
              <a:t>were ineffective processes, information management and integration of information flows in processes across the entire plant organization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marL="171450" indent="-1714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Suggested overall issue was </a:t>
            </a:r>
            <a:r>
              <a:rPr lang="en-US" sz="2400" u="sng" dirty="0"/>
              <a:t>absence of </a:t>
            </a:r>
            <a:r>
              <a:rPr lang="en-US" sz="2400" dirty="0"/>
              <a:t>Configuration Management Programs which complimented design and document control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marL="171450" indent="-1714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NIRMA Configuration Management Committee (CMC) was formed in 1987 to focus on the issues and develop guidance materials for establishing effective CM Programs</a:t>
            </a:r>
            <a:endParaRPr lang="en-US" sz="24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CMBG </a:t>
            </a:r>
            <a:r>
              <a:rPr lang="en-US" dirty="0" smtClean="0"/>
              <a:t>2015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ANSI/NIRMA Standard –Status Update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A3E8E-447E-4E87-8D21-B8F48861A142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103" y="77119"/>
            <a:ext cx="1305497" cy="7154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822960" y="286605"/>
            <a:ext cx="7543800" cy="1008796"/>
          </a:xfrm>
        </p:spPr>
        <p:txBody>
          <a:bodyPr/>
          <a:lstStyle/>
          <a:p>
            <a:pPr algn="ctr"/>
            <a:r>
              <a:rPr lang="en-US" dirty="0" smtClean="0"/>
              <a:t>CM Guidance </a:t>
            </a:r>
            <a:r>
              <a:rPr lang="en-US" dirty="0" smtClean="0"/>
              <a:t>History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CMBG </a:t>
            </a:r>
            <a:r>
              <a:rPr lang="en-US" dirty="0" smtClean="0"/>
              <a:t>2015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ANSI/NIRMA Standard –Status Update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A3E8E-447E-4E87-8D21-B8F48861A142}" type="slidenum">
              <a:rPr lang="en-US" smtClean="0"/>
              <a:pPr/>
              <a:t>7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914400" y="1981200"/>
            <a:ext cx="7315200" cy="0"/>
          </a:xfrm>
          <a:prstGeom prst="line">
            <a:avLst/>
          </a:prstGeom>
          <a:ln w="12700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57200" y="3135868"/>
            <a:ext cx="7312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PP-02</a:t>
            </a:r>
            <a:endParaRPr lang="en-US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457200" y="4050268"/>
            <a:ext cx="7649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TG-19</a:t>
            </a:r>
            <a:endParaRPr lang="en-US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381000" y="4964668"/>
            <a:ext cx="19848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ANSI/NIRMA Std.</a:t>
            </a:r>
            <a:endParaRPr lang="en-US" b="1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295400" y="1752600"/>
            <a:ext cx="0" cy="22860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1066800" y="1447800"/>
            <a:ext cx="51167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1987</a:t>
            </a:r>
            <a:endParaRPr lang="en-US" sz="1400" b="1" dirty="0"/>
          </a:p>
        </p:txBody>
      </p:sp>
      <p:grpSp>
        <p:nvGrpSpPr>
          <p:cNvPr id="21" name="Group 20"/>
          <p:cNvGrpSpPr/>
          <p:nvPr/>
        </p:nvGrpSpPr>
        <p:grpSpPr>
          <a:xfrm>
            <a:off x="1905000" y="1447800"/>
            <a:ext cx="511679" cy="533400"/>
            <a:chOff x="1905000" y="1447800"/>
            <a:chExt cx="511679" cy="533400"/>
          </a:xfrm>
        </p:grpSpPr>
        <p:cxnSp>
          <p:nvCxnSpPr>
            <p:cNvPr id="18" name="Straight Connector 17"/>
            <p:cNvCxnSpPr/>
            <p:nvPr/>
          </p:nvCxnSpPr>
          <p:spPr>
            <a:xfrm>
              <a:off x="2133600" y="1752600"/>
              <a:ext cx="0" cy="2286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Box 19"/>
            <p:cNvSpPr txBox="1"/>
            <p:nvPr/>
          </p:nvSpPr>
          <p:spPr>
            <a:xfrm>
              <a:off x="1905000" y="1447800"/>
              <a:ext cx="51167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 smtClean="0"/>
                <a:t>1989</a:t>
              </a:r>
              <a:endParaRPr lang="en-US" sz="1400" b="1" dirty="0"/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2841121" y="1447800"/>
            <a:ext cx="511679" cy="533400"/>
            <a:chOff x="1905000" y="1447800"/>
            <a:chExt cx="511679" cy="533400"/>
          </a:xfrm>
        </p:grpSpPr>
        <p:cxnSp>
          <p:nvCxnSpPr>
            <p:cNvPr id="23" name="Straight Connector 22"/>
            <p:cNvCxnSpPr/>
            <p:nvPr/>
          </p:nvCxnSpPr>
          <p:spPr>
            <a:xfrm>
              <a:off x="2133600" y="1752600"/>
              <a:ext cx="0" cy="2286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TextBox 23"/>
            <p:cNvSpPr txBox="1"/>
            <p:nvPr/>
          </p:nvSpPr>
          <p:spPr>
            <a:xfrm>
              <a:off x="1905000" y="1447800"/>
              <a:ext cx="51167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 smtClean="0"/>
                <a:t>1994</a:t>
              </a:r>
              <a:endParaRPr lang="en-US" sz="1400" b="1" dirty="0"/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3733800" y="1447800"/>
            <a:ext cx="511679" cy="533400"/>
            <a:chOff x="1905000" y="1447800"/>
            <a:chExt cx="511679" cy="533400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2133600" y="1752600"/>
              <a:ext cx="0" cy="2286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TextBox 32"/>
            <p:cNvSpPr txBox="1"/>
            <p:nvPr/>
          </p:nvSpPr>
          <p:spPr>
            <a:xfrm>
              <a:off x="1905000" y="1447800"/>
              <a:ext cx="51167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 smtClean="0"/>
                <a:t>1996</a:t>
              </a:r>
              <a:endParaRPr lang="en-US" sz="1400" b="1" dirty="0"/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4572000" y="1447800"/>
            <a:ext cx="511679" cy="533400"/>
            <a:chOff x="1905000" y="1447800"/>
            <a:chExt cx="511679" cy="533400"/>
          </a:xfrm>
        </p:grpSpPr>
        <p:cxnSp>
          <p:nvCxnSpPr>
            <p:cNvPr id="35" name="Straight Connector 34"/>
            <p:cNvCxnSpPr/>
            <p:nvPr/>
          </p:nvCxnSpPr>
          <p:spPr>
            <a:xfrm>
              <a:off x="2133600" y="1752600"/>
              <a:ext cx="0" cy="2286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TextBox 35"/>
            <p:cNvSpPr txBox="1"/>
            <p:nvPr/>
          </p:nvSpPr>
          <p:spPr>
            <a:xfrm>
              <a:off x="1905000" y="1447800"/>
              <a:ext cx="51167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 smtClean="0"/>
                <a:t>2000</a:t>
              </a:r>
              <a:endParaRPr lang="en-US" sz="1400" b="1" dirty="0"/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5660521" y="1447800"/>
            <a:ext cx="511679" cy="533400"/>
            <a:chOff x="1905000" y="1447800"/>
            <a:chExt cx="511679" cy="533400"/>
          </a:xfrm>
        </p:grpSpPr>
        <p:cxnSp>
          <p:nvCxnSpPr>
            <p:cNvPr id="38" name="Straight Connector 37"/>
            <p:cNvCxnSpPr/>
            <p:nvPr/>
          </p:nvCxnSpPr>
          <p:spPr>
            <a:xfrm>
              <a:off x="2133600" y="1752600"/>
              <a:ext cx="0" cy="2286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TextBox 38"/>
            <p:cNvSpPr txBox="1"/>
            <p:nvPr/>
          </p:nvSpPr>
          <p:spPr>
            <a:xfrm>
              <a:off x="1905000" y="1447800"/>
              <a:ext cx="51167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 smtClean="0"/>
                <a:t>2007</a:t>
              </a:r>
              <a:endParaRPr lang="en-US" sz="1400" b="1" dirty="0"/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6651121" y="1447800"/>
            <a:ext cx="550151" cy="533400"/>
            <a:chOff x="1905000" y="1447800"/>
            <a:chExt cx="550151" cy="533400"/>
          </a:xfrm>
        </p:grpSpPr>
        <p:cxnSp>
          <p:nvCxnSpPr>
            <p:cNvPr id="41" name="Straight Connector 40"/>
            <p:cNvCxnSpPr/>
            <p:nvPr/>
          </p:nvCxnSpPr>
          <p:spPr>
            <a:xfrm>
              <a:off x="2133600" y="1752600"/>
              <a:ext cx="0" cy="2286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TextBox 41"/>
            <p:cNvSpPr txBox="1"/>
            <p:nvPr/>
          </p:nvSpPr>
          <p:spPr>
            <a:xfrm>
              <a:off x="1905000" y="1447800"/>
              <a:ext cx="55015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 smtClean="0"/>
                <a:t>2012</a:t>
              </a:r>
              <a:endParaRPr lang="en-US" sz="1400" b="1" dirty="0"/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7620000" y="1447800"/>
            <a:ext cx="550151" cy="533400"/>
            <a:chOff x="1905000" y="1447800"/>
            <a:chExt cx="550151" cy="533400"/>
          </a:xfrm>
        </p:grpSpPr>
        <p:cxnSp>
          <p:nvCxnSpPr>
            <p:cNvPr id="44" name="Straight Connector 43"/>
            <p:cNvCxnSpPr/>
            <p:nvPr/>
          </p:nvCxnSpPr>
          <p:spPr>
            <a:xfrm>
              <a:off x="2133600" y="1752600"/>
              <a:ext cx="0" cy="2286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TextBox 44"/>
            <p:cNvSpPr txBox="1"/>
            <p:nvPr/>
          </p:nvSpPr>
          <p:spPr>
            <a:xfrm>
              <a:off x="1905000" y="1447800"/>
              <a:ext cx="55015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 smtClean="0"/>
                <a:t>2015</a:t>
              </a:r>
              <a:endParaRPr lang="en-US" sz="1400" b="1" dirty="0"/>
            </a:p>
          </p:txBody>
        </p:sp>
      </p:grpSp>
      <p:sp>
        <p:nvSpPr>
          <p:cNvPr id="48" name="Chevron 47"/>
          <p:cNvSpPr/>
          <p:nvPr/>
        </p:nvSpPr>
        <p:spPr>
          <a:xfrm>
            <a:off x="1981200" y="3059668"/>
            <a:ext cx="1219200" cy="484632"/>
          </a:xfrm>
          <a:prstGeom prst="chevron">
            <a:avLst/>
          </a:prstGeom>
          <a:solidFill>
            <a:srgbClr val="FFABA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Rev. 0</a:t>
            </a:r>
          </a:p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1989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49" name="Chevron 48"/>
          <p:cNvSpPr/>
          <p:nvPr/>
        </p:nvSpPr>
        <p:spPr>
          <a:xfrm>
            <a:off x="3048000" y="3059668"/>
            <a:ext cx="4800600" cy="484632"/>
          </a:xfrm>
          <a:prstGeom prst="chevron">
            <a:avLst/>
          </a:prstGeom>
          <a:solidFill>
            <a:srgbClr val="FFABA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Rev. 1</a:t>
            </a:r>
          </a:p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1994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51" name="Chevron 50"/>
          <p:cNvSpPr/>
          <p:nvPr/>
        </p:nvSpPr>
        <p:spPr>
          <a:xfrm>
            <a:off x="3657600" y="3897868"/>
            <a:ext cx="1273679" cy="484632"/>
          </a:xfrm>
          <a:prstGeom prst="chevron">
            <a:avLst/>
          </a:prstGeom>
          <a:solidFill>
            <a:srgbClr val="FFDD7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Rev. 0</a:t>
            </a:r>
          </a:p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1996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52" name="Chevron 51"/>
          <p:cNvSpPr/>
          <p:nvPr/>
        </p:nvSpPr>
        <p:spPr>
          <a:xfrm>
            <a:off x="4724400" y="4736068"/>
            <a:ext cx="1295400" cy="484632"/>
          </a:xfrm>
          <a:prstGeom prst="chevron">
            <a:avLst/>
          </a:prstGeom>
          <a:solidFill>
            <a:srgbClr val="FFFFA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CM 1.0 2000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54" name="Chevron 53"/>
          <p:cNvSpPr/>
          <p:nvPr/>
        </p:nvSpPr>
        <p:spPr>
          <a:xfrm>
            <a:off x="5943600" y="4736068"/>
            <a:ext cx="1905000" cy="484632"/>
          </a:xfrm>
          <a:prstGeom prst="chevron">
            <a:avLst/>
          </a:prstGeom>
          <a:solidFill>
            <a:srgbClr val="FFFFA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CM 1.0 </a:t>
            </a:r>
          </a:p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2007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55" name="Pentagon 54"/>
          <p:cNvSpPr/>
          <p:nvPr/>
        </p:nvSpPr>
        <p:spPr>
          <a:xfrm>
            <a:off x="2743200" y="5694536"/>
            <a:ext cx="5105400" cy="381000"/>
          </a:xfrm>
          <a:prstGeom prst="homePlate">
            <a:avLst/>
          </a:prstGeom>
          <a:solidFill>
            <a:srgbClr val="C6E6A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Configuration Management Benchmarking Group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457200" y="5726668"/>
            <a:ext cx="8322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CMBG</a:t>
            </a:r>
            <a:endParaRPr lang="en-US" b="1" dirty="0"/>
          </a:p>
        </p:txBody>
      </p:sp>
      <p:grpSp>
        <p:nvGrpSpPr>
          <p:cNvPr id="57" name="Group 56"/>
          <p:cNvGrpSpPr/>
          <p:nvPr/>
        </p:nvGrpSpPr>
        <p:grpSpPr>
          <a:xfrm>
            <a:off x="2438400" y="1447800"/>
            <a:ext cx="511679" cy="533400"/>
            <a:chOff x="1905000" y="1447800"/>
            <a:chExt cx="511679" cy="533400"/>
          </a:xfrm>
        </p:grpSpPr>
        <p:cxnSp>
          <p:nvCxnSpPr>
            <p:cNvPr id="58" name="Straight Connector 57"/>
            <p:cNvCxnSpPr/>
            <p:nvPr/>
          </p:nvCxnSpPr>
          <p:spPr>
            <a:xfrm>
              <a:off x="2133600" y="1752600"/>
              <a:ext cx="0" cy="2286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TextBox 58"/>
            <p:cNvSpPr txBox="1"/>
            <p:nvPr/>
          </p:nvSpPr>
          <p:spPr>
            <a:xfrm>
              <a:off x="1905000" y="1447800"/>
              <a:ext cx="51167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 smtClean="0"/>
                <a:t>1993</a:t>
              </a:r>
              <a:endParaRPr lang="en-US" sz="1400" b="1" dirty="0"/>
            </a:p>
          </p:txBody>
        </p:sp>
      </p:grpSp>
      <p:pic>
        <p:nvPicPr>
          <p:cNvPr id="69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103" y="77119"/>
            <a:ext cx="1381697" cy="7571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0" name="Pentagon 49"/>
          <p:cNvSpPr/>
          <p:nvPr/>
        </p:nvSpPr>
        <p:spPr>
          <a:xfrm>
            <a:off x="1295400" y="2209800"/>
            <a:ext cx="6553200" cy="381000"/>
          </a:xfrm>
          <a:prstGeom prst="homePlate">
            <a:avLst/>
          </a:prstGeom>
          <a:solidFill>
            <a:srgbClr val="B9ED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Configuration Management Committee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381000" y="2241932"/>
            <a:ext cx="9364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NIRMA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9" grpId="0"/>
      <p:bldP spid="48" grpId="0" animBg="1"/>
      <p:bldP spid="49" grpId="0" animBg="1"/>
      <p:bldP spid="51" grpId="0" animBg="1"/>
      <p:bldP spid="52" grpId="0" animBg="1"/>
      <p:bldP spid="54" grpId="0" animBg="1"/>
      <p:bldP spid="55" grpId="0" animBg="1"/>
      <p:bldP spid="56" grpId="0"/>
      <p:bldP spid="50" grpId="0" animBg="1"/>
      <p:bldP spid="5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ANSI/NIRMA </a:t>
            </a:r>
            <a:r>
              <a:rPr lang="en-US" sz="3600" dirty="0" smtClean="0"/>
              <a:t>CM Standard </a:t>
            </a:r>
            <a:r>
              <a:rPr lang="en-US" sz="3600" dirty="0" smtClean="0"/>
              <a:t>- </a:t>
            </a:r>
            <a:r>
              <a:rPr lang="en-US" sz="3600" dirty="0" smtClean="0"/>
              <a:t>Status</a:t>
            </a:r>
            <a:endParaRPr lang="en-US" sz="36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38200" y="1752600"/>
            <a:ext cx="7772400" cy="457200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 smtClean="0"/>
              <a:t> ANSI requires maintenance of Standards on a 5-year cycle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 </a:t>
            </a:r>
            <a:r>
              <a:rPr lang="en-US" sz="2400" dirty="0" smtClean="0"/>
              <a:t>2007 </a:t>
            </a:r>
            <a:r>
              <a:rPr lang="en-US" sz="2400" dirty="0" smtClean="0"/>
              <a:t>revision was assessed regarding needed updates: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2200" dirty="0" smtClean="0"/>
              <a:t> </a:t>
            </a:r>
            <a:r>
              <a:rPr lang="en-US" sz="2000" dirty="0" smtClean="0"/>
              <a:t>CMBG </a:t>
            </a:r>
            <a:r>
              <a:rPr lang="en-US" sz="2000" dirty="0" smtClean="0"/>
              <a:t>agreed no updates were required at this time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2000" dirty="0" smtClean="0"/>
              <a:t> Any </a:t>
            </a:r>
            <a:r>
              <a:rPr lang="en-US" sz="2000" dirty="0" smtClean="0"/>
              <a:t>issues going forward would be addressed in later revision</a:t>
            </a:r>
          </a:p>
          <a:p>
            <a:pPr marL="457200" lvl="1" indent="-257175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2000" dirty="0" smtClean="0"/>
              <a:t>EPRI </a:t>
            </a:r>
            <a:r>
              <a:rPr lang="en-US" sz="2000" dirty="0" smtClean="0"/>
              <a:t>&amp; NIRMA agreed new build guidance in ERPI Technical Report was adequate </a:t>
            </a:r>
            <a:r>
              <a:rPr lang="en-US" sz="2000" dirty="0" smtClean="0"/>
              <a:t>for now</a:t>
            </a:r>
            <a:endParaRPr lang="en-US" sz="2000" dirty="0" smtClean="0"/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 smtClean="0"/>
              <a:t> NIRMA </a:t>
            </a:r>
            <a:r>
              <a:rPr lang="en-US" sz="2400" dirty="0" smtClean="0"/>
              <a:t>decision </a:t>
            </a:r>
            <a:r>
              <a:rPr lang="en-US" sz="2400" dirty="0" smtClean="0"/>
              <a:t>was to </a:t>
            </a:r>
            <a:r>
              <a:rPr lang="en-US" sz="2400" dirty="0" smtClean="0"/>
              <a:t>reaffirm 2007 </a:t>
            </a:r>
            <a:r>
              <a:rPr lang="en-US" sz="2400" dirty="0" smtClean="0"/>
              <a:t>revision: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900" dirty="0" smtClean="0"/>
              <a:t>Initially planned for 2013</a:t>
            </a:r>
            <a:endParaRPr lang="en-US" sz="1900" dirty="0" smtClean="0"/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900" dirty="0" smtClean="0"/>
              <a:t>Administrative issues pushed out the Reaffirmation process until 2015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/>
              <a:t> </a:t>
            </a:r>
            <a:r>
              <a:rPr lang="en-US" sz="2400" dirty="0" smtClean="0"/>
              <a:t>ANSI Reaffirmation process status: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200" dirty="0" smtClean="0"/>
              <a:t> Completed in </a:t>
            </a:r>
            <a:r>
              <a:rPr lang="en-US" sz="2200" dirty="0" smtClean="0"/>
              <a:t>May 2015 </a:t>
            </a:r>
            <a:r>
              <a:rPr lang="en-US" sz="2200" dirty="0" smtClean="0"/>
              <a:t>with 100% approval for Reaffirmation</a:t>
            </a:r>
            <a:endParaRPr lang="en-US" dirty="0" smtClean="0"/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200" dirty="0" smtClean="0"/>
              <a:t> Documentation being submitted to ANSI for formal approval</a:t>
            </a:r>
          </a:p>
          <a:p>
            <a:pPr marL="464058" lvl="1" indent="-17145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200" dirty="0" smtClean="0"/>
              <a:t>ANSI/NIRMA CM 1.0 – 2007 expected to be reissued as Reaffirmed Standard in fall 2015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lvl="1">
              <a:buFont typeface="Wingdings" pitchFamily="2" charset="2"/>
              <a:buChar char="§"/>
            </a:pPr>
            <a:endParaRPr lang="en-US" sz="22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CMBG </a:t>
            </a:r>
            <a:r>
              <a:rPr lang="en-US" dirty="0" smtClean="0"/>
              <a:t>2015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ANSI/NIRMA Standard –Status Update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A3E8E-447E-4E87-8D21-B8F48861A142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103" y="77119"/>
            <a:ext cx="1305497" cy="7154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863840" cy="1450757"/>
          </a:xfrm>
        </p:spPr>
        <p:txBody>
          <a:bodyPr>
            <a:normAutofit/>
          </a:bodyPr>
          <a:lstStyle/>
          <a:p>
            <a:r>
              <a:rPr lang="en-US" sz="3600" dirty="0" smtClean="0"/>
              <a:t>ANSI/NIRMA </a:t>
            </a:r>
            <a:r>
              <a:rPr lang="en-US" sz="3600" dirty="0" smtClean="0"/>
              <a:t>CM Standard - Going Forward</a:t>
            </a:r>
            <a:endParaRPr lang="en-US" sz="36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38200" y="1981200"/>
            <a:ext cx="7772400" cy="3962400"/>
          </a:xfrm>
        </p:spPr>
        <p:txBody>
          <a:bodyPr>
            <a:normAutofit lnSpcReduction="10000"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2400" dirty="0" smtClean="0"/>
              <a:t>Industry </a:t>
            </a:r>
            <a:r>
              <a:rPr lang="en-US" sz="2400" dirty="0" smtClean="0"/>
              <a:t>inputs for updates </a:t>
            </a:r>
            <a:r>
              <a:rPr lang="en-US" sz="2400" dirty="0" smtClean="0"/>
              <a:t>to the 2007 version will be collected </a:t>
            </a:r>
            <a:r>
              <a:rPr lang="en-US" sz="2400" dirty="0" smtClean="0"/>
              <a:t>over next </a:t>
            </a:r>
            <a:r>
              <a:rPr lang="en-US" sz="2400" dirty="0" smtClean="0"/>
              <a:t>couple of </a:t>
            </a:r>
            <a:r>
              <a:rPr lang="en-US" sz="2400" dirty="0" smtClean="0"/>
              <a:t>years </a:t>
            </a:r>
            <a:r>
              <a:rPr lang="en-US" sz="2400" dirty="0" smtClean="0"/>
              <a:t>for the </a:t>
            </a:r>
            <a:r>
              <a:rPr lang="en-US" sz="2400" dirty="0" smtClean="0"/>
              <a:t>next </a:t>
            </a:r>
            <a:r>
              <a:rPr lang="en-US" sz="2400" dirty="0" smtClean="0"/>
              <a:t>revision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2400" dirty="0" smtClean="0"/>
              <a:t>Inputs have been collected from some of the Consensus Body members that voted on the Reaffirmation</a:t>
            </a:r>
            <a:endParaRPr lang="en-US" sz="24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2400" dirty="0" smtClean="0"/>
              <a:t>A major effort will begin during this CMBG conference:</a:t>
            </a:r>
          </a:p>
          <a:p>
            <a:pPr marL="464058" lvl="1" indent="-171450">
              <a:buFont typeface="Arial" panose="020B0604020202020204" pitchFamily="34" charset="0"/>
              <a:buChar char="•"/>
            </a:pPr>
            <a:r>
              <a:rPr lang="en-US" sz="2200" dirty="0" smtClean="0"/>
              <a:t>Breakout Session Monday afternoon will be an open forum for identifying issues to be considered for the next revision</a:t>
            </a:r>
          </a:p>
          <a:p>
            <a:pPr marL="464058" lvl="1" indent="-171450">
              <a:buFont typeface="Arial" panose="020B0604020202020204" pitchFamily="34" charset="0"/>
              <a:buChar char="•"/>
            </a:pPr>
            <a:r>
              <a:rPr lang="en-US" sz="2200" dirty="0" smtClean="0"/>
              <a:t>A CMBG Task Group will be formed to pursue the task of developing recommendations for the next revision of CM 1.0</a:t>
            </a:r>
          </a:p>
          <a:p>
            <a:pPr marL="464058" lvl="1" indent="-171450">
              <a:buFont typeface="Arial" panose="020B0604020202020204" pitchFamily="34" charset="0"/>
              <a:buChar char="•"/>
            </a:pPr>
            <a:r>
              <a:rPr lang="en-US" sz="2200" dirty="0" smtClean="0"/>
              <a:t>The CMBG Task Group will have an initial formation and logistics session on Wednesday morning</a:t>
            </a:r>
            <a:endParaRPr lang="en-US" sz="24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lvl="1">
              <a:buFont typeface="Wingdings" pitchFamily="2" charset="2"/>
              <a:buChar char="§"/>
            </a:pPr>
            <a:endParaRPr lang="en-US" sz="2200" dirty="0" smtClean="0"/>
          </a:p>
          <a:p>
            <a:pPr lvl="1">
              <a:buFont typeface="Wingdings" pitchFamily="2" charset="2"/>
              <a:buChar char="§"/>
            </a:pPr>
            <a:endParaRPr lang="en-US" sz="22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CMBG </a:t>
            </a:r>
            <a:r>
              <a:rPr lang="en-US" dirty="0" smtClean="0"/>
              <a:t>2015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ANSI/NIRMA Standard –Status Update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A3E8E-447E-4E87-8D21-B8F48861A142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103" y="77119"/>
            <a:ext cx="1388839" cy="7610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981739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2435</TotalTime>
  <Words>1570</Words>
  <Application>Microsoft Office PowerPoint</Application>
  <PresentationFormat>On-screen Show (4:3)</PresentationFormat>
  <Paragraphs>245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7" baseType="lpstr">
      <vt:lpstr>Arial</vt:lpstr>
      <vt:lpstr>Calibri</vt:lpstr>
      <vt:lpstr>Calibri Light</vt:lpstr>
      <vt:lpstr>Courier New</vt:lpstr>
      <vt:lpstr>Times New Roman</vt:lpstr>
      <vt:lpstr>Wingdings</vt:lpstr>
      <vt:lpstr>Retrospect</vt:lpstr>
      <vt:lpstr>ANSI/NIRMA Standard CM 1.0 Status Update</vt:lpstr>
      <vt:lpstr>Evolution of ANSI/NIRMA Standard</vt:lpstr>
      <vt:lpstr>Industry Historical Events</vt:lpstr>
      <vt:lpstr>Industry Reactions</vt:lpstr>
      <vt:lpstr>Industry Reactions</vt:lpstr>
      <vt:lpstr>NIRMA’s Assessment &amp; Direction</vt:lpstr>
      <vt:lpstr>CM Guidance History</vt:lpstr>
      <vt:lpstr>ANSI/NIRMA CM Standard - Status</vt:lpstr>
      <vt:lpstr>ANSI/NIRMA CM Standard - Going Forward</vt:lpstr>
      <vt:lpstr>ANSI/NIRMA CM Standard – Key Topics</vt:lpstr>
      <vt:lpstr>Thank You…!    Rich Giska rich_giska@hotmail.com</vt:lpstr>
      <vt:lpstr>PowerPoint Presentation</vt:lpstr>
      <vt:lpstr>NIRMA Position Paper on CM</vt:lpstr>
      <vt:lpstr>Continued CM-Related Efforts</vt:lpstr>
      <vt:lpstr> Coordination with DOE on CM</vt:lpstr>
      <vt:lpstr>Events Driving CM Program Progress</vt:lpstr>
      <vt:lpstr>ANSI/NIRMA Standard History</vt:lpstr>
      <vt:lpstr>CM for New Nuclear Plant Projects</vt:lpstr>
      <vt:lpstr>CM for New Nuclear Plant Projects</vt:lpstr>
      <vt:lpstr>CMBG Inputs and Support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Louie's computer</dc:creator>
  <cp:lastModifiedBy>Rich</cp:lastModifiedBy>
  <cp:revision>195</cp:revision>
  <dcterms:created xsi:type="dcterms:W3CDTF">2013-05-23T17:15:02Z</dcterms:created>
  <dcterms:modified xsi:type="dcterms:W3CDTF">2015-06-03T22:47:06Z</dcterms:modified>
</cp:coreProperties>
</file>