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9.xml" ContentType="application/vnd.openxmlformats-officedocument.presentationml.tags+xml"/>
  <Override PartName="/ppt/notesSlides/notesSlide15.xml" ContentType="application/vnd.openxmlformats-officedocument.presentationml.notesSlide+xml"/>
  <Override PartName="/ppt/tags/tag10.xml" ContentType="application/vnd.openxmlformats-officedocument.presentationml.tags+xml"/>
  <Override PartName="/ppt/notesSlides/notesSlide16.xml" ContentType="application/vnd.openxmlformats-officedocument.presentationml.notesSlide+xml"/>
  <Override PartName="/ppt/tags/tag11.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28.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29.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30.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31.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32.xml" ContentType="application/vnd.openxmlformats-officedocument.presentationml.notesSlide+xml"/>
  <Override PartName="/ppt/tags/tag24.xml" ContentType="application/vnd.openxmlformats-officedocument.presentationml.tags+xml"/>
  <Override PartName="/ppt/notesSlides/notesSlide33.xml" ContentType="application/vnd.openxmlformats-officedocument.presentationml.notesSlide+xml"/>
  <Override PartName="/ppt/tags/tag25.xml" ContentType="application/vnd.openxmlformats-officedocument.presentationml.tags+xml"/>
  <Override PartName="/ppt/notesSlides/notesSlide34.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35.xml" ContentType="application/vnd.openxmlformats-officedocument.presentationml.notesSlide+xml"/>
  <Override PartName="/ppt/tags/tag28.xml" ContentType="application/vnd.openxmlformats-officedocument.presentationml.tags+xml"/>
  <Override PartName="/ppt/notesSlides/notesSlide36.xml" ContentType="application/vnd.openxmlformats-officedocument.presentationml.notesSlide+xml"/>
  <Override PartName="/ppt/tags/tag29.xml" ContentType="application/vnd.openxmlformats-officedocument.presentationml.tags+xml"/>
  <Override PartName="/ppt/notesSlides/notesSlide37.xml" ContentType="application/vnd.openxmlformats-officedocument.presentationml.notesSlide+xml"/>
  <Override PartName="/ppt/tags/tag30.xml" ContentType="application/vnd.openxmlformats-officedocument.presentationml.tags+xml"/>
  <Override PartName="/ppt/notesSlides/notesSlide38.xml" ContentType="application/vnd.openxmlformats-officedocument.presentationml.notesSlide+xml"/>
  <Override PartName="/ppt/tags/tag31.xml" ContentType="application/vnd.openxmlformats-officedocument.presentationml.tags+xml"/>
  <Override PartName="/ppt/notesSlides/notesSlide39.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40.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41.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2" r:id="rId2"/>
    <p:sldMasterId id="2147483664" r:id="rId3"/>
    <p:sldMasterId id="2147483690" r:id="rId4"/>
  </p:sldMasterIdLst>
  <p:notesMasterIdLst>
    <p:notesMasterId r:id="rId95"/>
  </p:notesMasterIdLst>
  <p:handoutMasterIdLst>
    <p:handoutMasterId r:id="rId96"/>
  </p:handoutMasterIdLst>
  <p:sldIdLst>
    <p:sldId id="454" r:id="rId5"/>
    <p:sldId id="267" r:id="rId6"/>
    <p:sldId id="555" r:id="rId7"/>
    <p:sldId id="279" r:id="rId8"/>
    <p:sldId id="459" r:id="rId9"/>
    <p:sldId id="456" r:id="rId10"/>
    <p:sldId id="457" r:id="rId11"/>
    <p:sldId id="280" r:id="rId12"/>
    <p:sldId id="282" r:id="rId13"/>
    <p:sldId id="468" r:id="rId14"/>
    <p:sldId id="399" r:id="rId15"/>
    <p:sldId id="400" r:id="rId16"/>
    <p:sldId id="401" r:id="rId17"/>
    <p:sldId id="431" r:id="rId18"/>
    <p:sldId id="285" r:id="rId19"/>
    <p:sldId id="463" r:id="rId20"/>
    <p:sldId id="469" r:id="rId21"/>
    <p:sldId id="470" r:id="rId22"/>
    <p:sldId id="471" r:id="rId23"/>
    <p:sldId id="464" r:id="rId24"/>
    <p:sldId id="554" r:id="rId25"/>
    <p:sldId id="472" r:id="rId26"/>
    <p:sldId id="473" r:id="rId27"/>
    <p:sldId id="475" r:id="rId28"/>
    <p:sldId id="476" r:id="rId29"/>
    <p:sldId id="477" r:id="rId30"/>
    <p:sldId id="478" r:id="rId31"/>
    <p:sldId id="479" r:id="rId32"/>
    <p:sldId id="480" r:id="rId33"/>
    <p:sldId id="481" r:id="rId34"/>
    <p:sldId id="291" r:id="rId35"/>
    <p:sldId id="597" r:id="rId36"/>
    <p:sldId id="598" r:id="rId37"/>
    <p:sldId id="599" r:id="rId38"/>
    <p:sldId id="600" r:id="rId39"/>
    <p:sldId id="601" r:id="rId40"/>
    <p:sldId id="602" r:id="rId41"/>
    <p:sldId id="603" r:id="rId42"/>
    <p:sldId id="604" r:id="rId43"/>
    <p:sldId id="605" r:id="rId44"/>
    <p:sldId id="606" r:id="rId45"/>
    <p:sldId id="306" r:id="rId46"/>
    <p:sldId id="607" r:id="rId47"/>
    <p:sldId id="608" r:id="rId48"/>
    <p:sldId id="609" r:id="rId49"/>
    <p:sldId id="501" r:id="rId50"/>
    <p:sldId id="502" r:id="rId51"/>
    <p:sldId id="503" r:id="rId52"/>
    <p:sldId id="504" r:id="rId53"/>
    <p:sldId id="505" r:id="rId54"/>
    <p:sldId id="506" r:id="rId55"/>
    <p:sldId id="507" r:id="rId56"/>
    <p:sldId id="508" r:id="rId57"/>
    <p:sldId id="509" r:id="rId58"/>
    <p:sldId id="510" r:id="rId59"/>
    <p:sldId id="511" r:id="rId60"/>
    <p:sldId id="512" r:id="rId61"/>
    <p:sldId id="513" r:id="rId62"/>
    <p:sldId id="366" r:id="rId63"/>
    <p:sldId id="527" r:id="rId64"/>
    <p:sldId id="544" r:id="rId65"/>
    <p:sldId id="535" r:id="rId66"/>
    <p:sldId id="531" r:id="rId67"/>
    <p:sldId id="533" r:id="rId68"/>
    <p:sldId id="532" r:id="rId69"/>
    <p:sldId id="528" r:id="rId70"/>
    <p:sldId id="534" r:id="rId71"/>
    <p:sldId id="537" r:id="rId72"/>
    <p:sldId id="536" r:id="rId73"/>
    <p:sldId id="539" r:id="rId74"/>
    <p:sldId id="538" r:id="rId75"/>
    <p:sldId id="541" r:id="rId76"/>
    <p:sldId id="542" r:id="rId77"/>
    <p:sldId id="545" r:id="rId78"/>
    <p:sldId id="574" r:id="rId79"/>
    <p:sldId id="575" r:id="rId80"/>
    <p:sldId id="576" r:id="rId81"/>
    <p:sldId id="557" r:id="rId82"/>
    <p:sldId id="566" r:id="rId83"/>
    <p:sldId id="567" r:id="rId84"/>
    <p:sldId id="568" r:id="rId85"/>
    <p:sldId id="569" r:id="rId86"/>
    <p:sldId id="570" r:id="rId87"/>
    <p:sldId id="558" r:id="rId88"/>
    <p:sldId id="550" r:id="rId89"/>
    <p:sldId id="571" r:id="rId90"/>
    <p:sldId id="572" r:id="rId91"/>
    <p:sldId id="573" r:id="rId92"/>
    <p:sldId id="565" r:id="rId93"/>
    <p:sldId id="458" r:id="rId94"/>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146" algn="l" rtl="0" fontAlgn="base">
      <a:spcBef>
        <a:spcPct val="0"/>
      </a:spcBef>
      <a:spcAft>
        <a:spcPct val="0"/>
      </a:spcAft>
      <a:defRPr kern="1200">
        <a:solidFill>
          <a:schemeClr val="tx1"/>
        </a:solidFill>
        <a:latin typeface="Arial" pitchFamily="34" charset="0"/>
        <a:ea typeface="+mn-ea"/>
        <a:cs typeface="+mn-cs"/>
      </a:defRPr>
    </a:lvl2pPr>
    <a:lvl3pPr marL="914293" algn="l" rtl="0" fontAlgn="base">
      <a:spcBef>
        <a:spcPct val="0"/>
      </a:spcBef>
      <a:spcAft>
        <a:spcPct val="0"/>
      </a:spcAft>
      <a:defRPr kern="1200">
        <a:solidFill>
          <a:schemeClr val="tx1"/>
        </a:solidFill>
        <a:latin typeface="Arial" pitchFamily="34" charset="0"/>
        <a:ea typeface="+mn-ea"/>
        <a:cs typeface="+mn-cs"/>
      </a:defRPr>
    </a:lvl3pPr>
    <a:lvl4pPr marL="1371440" algn="l" rtl="0" fontAlgn="base">
      <a:spcBef>
        <a:spcPct val="0"/>
      </a:spcBef>
      <a:spcAft>
        <a:spcPct val="0"/>
      </a:spcAft>
      <a:defRPr kern="1200">
        <a:solidFill>
          <a:schemeClr val="tx1"/>
        </a:solidFill>
        <a:latin typeface="Arial" pitchFamily="34" charset="0"/>
        <a:ea typeface="+mn-ea"/>
        <a:cs typeface="+mn-cs"/>
      </a:defRPr>
    </a:lvl4pPr>
    <a:lvl5pPr marL="1828586" algn="l" rtl="0" fontAlgn="base">
      <a:spcBef>
        <a:spcPct val="0"/>
      </a:spcBef>
      <a:spcAft>
        <a:spcPct val="0"/>
      </a:spcAft>
      <a:defRPr kern="1200">
        <a:solidFill>
          <a:schemeClr val="tx1"/>
        </a:solidFill>
        <a:latin typeface="Arial" pitchFamily="34" charset="0"/>
        <a:ea typeface="+mn-ea"/>
        <a:cs typeface="+mn-cs"/>
      </a:defRPr>
    </a:lvl5pPr>
    <a:lvl6pPr marL="2285733" algn="l" defTabSz="914293" rtl="0" eaLnBrk="1" latinLnBrk="0" hangingPunct="1">
      <a:defRPr kern="1200">
        <a:solidFill>
          <a:schemeClr val="tx1"/>
        </a:solidFill>
        <a:latin typeface="Arial" pitchFamily="34" charset="0"/>
        <a:ea typeface="+mn-ea"/>
        <a:cs typeface="+mn-cs"/>
      </a:defRPr>
    </a:lvl6pPr>
    <a:lvl7pPr marL="2742879" algn="l" defTabSz="914293" rtl="0" eaLnBrk="1" latinLnBrk="0" hangingPunct="1">
      <a:defRPr kern="1200">
        <a:solidFill>
          <a:schemeClr val="tx1"/>
        </a:solidFill>
        <a:latin typeface="Arial" pitchFamily="34" charset="0"/>
        <a:ea typeface="+mn-ea"/>
        <a:cs typeface="+mn-cs"/>
      </a:defRPr>
    </a:lvl7pPr>
    <a:lvl8pPr marL="3200026" algn="l" defTabSz="914293" rtl="0" eaLnBrk="1" latinLnBrk="0" hangingPunct="1">
      <a:defRPr kern="1200">
        <a:solidFill>
          <a:schemeClr val="tx1"/>
        </a:solidFill>
        <a:latin typeface="Arial" pitchFamily="34" charset="0"/>
        <a:ea typeface="+mn-ea"/>
        <a:cs typeface="+mn-cs"/>
      </a:defRPr>
    </a:lvl8pPr>
    <a:lvl9pPr marL="3657172" algn="l" defTabSz="914293"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0000CC"/>
    <a:srgbClr val="0033CC"/>
    <a:srgbClr val="6600CC"/>
    <a:srgbClr val="CC00FF"/>
    <a:srgbClr val="FFFFCC"/>
    <a:srgbClr val="33CC33"/>
    <a:srgbClr val="FF3399"/>
    <a:srgbClr val="FF66CC"/>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7148" autoAdjust="0"/>
    <p:restoredTop sz="77262" autoAdjust="0"/>
  </p:normalViewPr>
  <p:slideViewPr>
    <p:cSldViewPr snapToObjects="1">
      <p:cViewPr varScale="1">
        <p:scale>
          <a:sx n="89" d="100"/>
          <a:sy n="89" d="100"/>
        </p:scale>
        <p:origin x="-1578" y="-108"/>
      </p:cViewPr>
      <p:guideLst>
        <p:guide orient="horz" pos="2160"/>
        <p:guide pos="2880"/>
      </p:guideLst>
    </p:cSldViewPr>
  </p:slideViewPr>
  <p:outlineViewPr>
    <p:cViewPr>
      <p:scale>
        <a:sx n="33" d="100"/>
        <a:sy n="33" d="100"/>
      </p:scale>
      <p:origin x="0" y="60564"/>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8" d="100"/>
          <a:sy n="88" d="100"/>
        </p:scale>
        <p:origin x="-3786"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699" cy="479403"/>
          </a:xfrm>
          <a:prstGeom prst="rect">
            <a:avLst/>
          </a:prstGeom>
        </p:spPr>
        <p:txBody>
          <a:bodyPr vert="horz" lIns="91421" tIns="45711" rIns="91421" bIns="45711" rtlCol="0"/>
          <a:lstStyle>
            <a:lvl1pPr algn="l">
              <a:defRPr sz="1200"/>
            </a:lvl1pPr>
          </a:lstStyle>
          <a:p>
            <a:pPr>
              <a:defRPr/>
            </a:pPr>
            <a:r>
              <a:rPr lang="en-US"/>
              <a:t>Newbie Learning Card #6</a:t>
            </a:r>
          </a:p>
        </p:txBody>
      </p:sp>
      <p:sp>
        <p:nvSpPr>
          <p:cNvPr id="3" name="Date Placeholder 2"/>
          <p:cNvSpPr>
            <a:spLocks noGrp="1"/>
          </p:cNvSpPr>
          <p:nvPr>
            <p:ph type="dt" sz="quarter" idx="1"/>
          </p:nvPr>
        </p:nvSpPr>
        <p:spPr>
          <a:xfrm>
            <a:off x="4143843" y="0"/>
            <a:ext cx="3169699" cy="479403"/>
          </a:xfrm>
          <a:prstGeom prst="rect">
            <a:avLst/>
          </a:prstGeom>
        </p:spPr>
        <p:txBody>
          <a:bodyPr vert="horz" lIns="91421" tIns="45711" rIns="91421" bIns="45711" rtlCol="0"/>
          <a:lstStyle>
            <a:lvl1pPr algn="r">
              <a:defRPr sz="1200"/>
            </a:lvl1pPr>
          </a:lstStyle>
          <a:p>
            <a:pPr>
              <a:defRPr/>
            </a:pPr>
            <a:fld id="{6EE58447-0D8C-4FF7-8E12-CB02628851D8}" type="datetimeFigureOut">
              <a:rPr lang="en-US"/>
              <a:pPr>
                <a:defRPr/>
              </a:pPr>
              <a:t>05-Jun-15</a:t>
            </a:fld>
            <a:endParaRPr lang="en-US"/>
          </a:p>
        </p:txBody>
      </p:sp>
      <p:sp>
        <p:nvSpPr>
          <p:cNvPr id="4" name="Footer Placeholder 3"/>
          <p:cNvSpPr>
            <a:spLocks noGrp="1"/>
          </p:cNvSpPr>
          <p:nvPr>
            <p:ph type="ftr" sz="quarter" idx="2"/>
          </p:nvPr>
        </p:nvSpPr>
        <p:spPr>
          <a:xfrm>
            <a:off x="0" y="9120156"/>
            <a:ext cx="3169699" cy="479403"/>
          </a:xfrm>
          <a:prstGeom prst="rect">
            <a:avLst/>
          </a:prstGeom>
        </p:spPr>
        <p:txBody>
          <a:bodyPr vert="horz" lIns="91421" tIns="45711" rIns="91421" bIns="45711" rtlCol="0" anchor="b"/>
          <a:lstStyle>
            <a:lvl1pPr algn="l">
              <a:defRPr sz="1200"/>
            </a:lvl1pPr>
          </a:lstStyle>
          <a:p>
            <a:pPr>
              <a:defRPr/>
            </a:pPr>
            <a:r>
              <a:rPr lang="en-US"/>
              <a:t>Kent R. Bjornn</a:t>
            </a:r>
          </a:p>
        </p:txBody>
      </p:sp>
      <p:sp>
        <p:nvSpPr>
          <p:cNvPr id="5" name="Slide Number Placeholder 4"/>
          <p:cNvSpPr>
            <a:spLocks noGrp="1"/>
          </p:cNvSpPr>
          <p:nvPr>
            <p:ph type="sldNum" sz="quarter" idx="3"/>
          </p:nvPr>
        </p:nvSpPr>
        <p:spPr>
          <a:xfrm>
            <a:off x="4143843" y="9120156"/>
            <a:ext cx="3169699" cy="479403"/>
          </a:xfrm>
          <a:prstGeom prst="rect">
            <a:avLst/>
          </a:prstGeom>
        </p:spPr>
        <p:txBody>
          <a:bodyPr vert="horz" lIns="91421" tIns="45711" rIns="91421" bIns="45711" rtlCol="0" anchor="b"/>
          <a:lstStyle>
            <a:lvl1pPr algn="r">
              <a:defRPr sz="1200"/>
            </a:lvl1pPr>
          </a:lstStyle>
          <a:p>
            <a:pPr>
              <a:defRPr/>
            </a:pPr>
            <a:fld id="{B43637BF-86D2-4554-B542-ACE6AEAD9389}" type="slidenum">
              <a:rPr lang="en-US"/>
              <a:pPr>
                <a:defRPr/>
              </a:pPr>
              <a:t>‹#›</a:t>
            </a:fld>
            <a:endParaRPr lang="en-US"/>
          </a:p>
        </p:txBody>
      </p:sp>
    </p:spTree>
    <p:extLst>
      <p:ext uri="{BB962C8B-B14F-4D97-AF65-F5344CB8AC3E}">
        <p14:creationId xmlns:p14="http://schemas.microsoft.com/office/powerpoint/2010/main" val="2290063597"/>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69699" cy="479403"/>
          </a:xfrm>
          <a:prstGeom prst="rect">
            <a:avLst/>
          </a:prstGeom>
          <a:noFill/>
          <a:ln w="9525">
            <a:noFill/>
            <a:miter lim="800000"/>
            <a:headEnd/>
            <a:tailEnd/>
          </a:ln>
          <a:effectLst/>
        </p:spPr>
        <p:txBody>
          <a:bodyPr vert="horz" wrap="square" lIns="96642" tIns="48322" rIns="96642" bIns="48322" numCol="1" anchor="t" anchorCtr="0" compatLnSpc="1">
            <a:prstTxWarp prst="textNoShape">
              <a:avLst/>
            </a:prstTxWarp>
          </a:bodyPr>
          <a:lstStyle>
            <a:lvl1pPr defTabSz="966590">
              <a:defRPr sz="1300"/>
            </a:lvl1pPr>
          </a:lstStyle>
          <a:p>
            <a:pPr>
              <a:defRPr/>
            </a:pPr>
            <a:r>
              <a:rPr lang="en-US"/>
              <a:t>Newbie Learning Card #6</a:t>
            </a:r>
          </a:p>
        </p:txBody>
      </p:sp>
      <p:sp>
        <p:nvSpPr>
          <p:cNvPr id="7171" name="Rectangle 3"/>
          <p:cNvSpPr>
            <a:spLocks noGrp="1" noChangeArrowheads="1"/>
          </p:cNvSpPr>
          <p:nvPr>
            <p:ph type="dt" idx="1"/>
          </p:nvPr>
        </p:nvSpPr>
        <p:spPr bwMode="auto">
          <a:xfrm>
            <a:off x="4143843" y="0"/>
            <a:ext cx="3169699" cy="479403"/>
          </a:xfrm>
          <a:prstGeom prst="rect">
            <a:avLst/>
          </a:prstGeom>
          <a:noFill/>
          <a:ln w="9525">
            <a:noFill/>
            <a:miter lim="800000"/>
            <a:headEnd/>
            <a:tailEnd/>
          </a:ln>
          <a:effectLst/>
        </p:spPr>
        <p:txBody>
          <a:bodyPr vert="horz" wrap="square" lIns="96642" tIns="48322" rIns="96642" bIns="48322" numCol="1" anchor="t" anchorCtr="0" compatLnSpc="1">
            <a:prstTxWarp prst="textNoShape">
              <a:avLst/>
            </a:prstTxWarp>
          </a:bodyPr>
          <a:lstStyle>
            <a:lvl1pPr algn="r" defTabSz="966590">
              <a:defRPr sz="1300"/>
            </a:lvl1pPr>
          </a:lstStyle>
          <a:p>
            <a:pPr>
              <a:defRPr/>
            </a:pPr>
            <a:endParaRPr lang="en-US"/>
          </a:p>
        </p:txBody>
      </p:sp>
      <p:sp>
        <p:nvSpPr>
          <p:cNvPr id="13722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31853" y="4560899"/>
            <a:ext cx="5851496" cy="4319556"/>
          </a:xfrm>
          <a:prstGeom prst="rect">
            <a:avLst/>
          </a:prstGeom>
          <a:noFill/>
          <a:ln w="9525">
            <a:noFill/>
            <a:miter lim="800000"/>
            <a:headEnd/>
            <a:tailEnd/>
          </a:ln>
          <a:effectLst/>
        </p:spPr>
        <p:txBody>
          <a:bodyPr vert="horz" wrap="square" lIns="96642" tIns="48322" rIns="96642" bIns="4832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9120156"/>
            <a:ext cx="3169699" cy="479403"/>
          </a:xfrm>
          <a:prstGeom prst="rect">
            <a:avLst/>
          </a:prstGeom>
          <a:noFill/>
          <a:ln w="9525">
            <a:noFill/>
            <a:miter lim="800000"/>
            <a:headEnd/>
            <a:tailEnd/>
          </a:ln>
          <a:effectLst/>
        </p:spPr>
        <p:txBody>
          <a:bodyPr vert="horz" wrap="square" lIns="96642" tIns="48322" rIns="96642" bIns="48322" numCol="1" anchor="b" anchorCtr="0" compatLnSpc="1">
            <a:prstTxWarp prst="textNoShape">
              <a:avLst/>
            </a:prstTxWarp>
          </a:bodyPr>
          <a:lstStyle>
            <a:lvl1pPr defTabSz="966590">
              <a:defRPr sz="1300"/>
            </a:lvl1pPr>
          </a:lstStyle>
          <a:p>
            <a:pPr>
              <a:defRPr/>
            </a:pPr>
            <a:r>
              <a:rPr lang="en-US"/>
              <a:t>Kent R. Bjornn</a:t>
            </a:r>
          </a:p>
        </p:txBody>
      </p:sp>
      <p:sp>
        <p:nvSpPr>
          <p:cNvPr id="7175" name="Rectangle 7"/>
          <p:cNvSpPr>
            <a:spLocks noGrp="1" noChangeArrowheads="1"/>
          </p:cNvSpPr>
          <p:nvPr>
            <p:ph type="sldNum" sz="quarter" idx="5"/>
          </p:nvPr>
        </p:nvSpPr>
        <p:spPr bwMode="auto">
          <a:xfrm>
            <a:off x="4143843" y="9120156"/>
            <a:ext cx="3169699" cy="479403"/>
          </a:xfrm>
          <a:prstGeom prst="rect">
            <a:avLst/>
          </a:prstGeom>
          <a:noFill/>
          <a:ln w="9525">
            <a:noFill/>
            <a:miter lim="800000"/>
            <a:headEnd/>
            <a:tailEnd/>
          </a:ln>
          <a:effectLst/>
        </p:spPr>
        <p:txBody>
          <a:bodyPr vert="horz" wrap="square" lIns="96642" tIns="48322" rIns="96642" bIns="48322" numCol="1" anchor="b" anchorCtr="0" compatLnSpc="1">
            <a:prstTxWarp prst="textNoShape">
              <a:avLst/>
            </a:prstTxWarp>
          </a:bodyPr>
          <a:lstStyle>
            <a:lvl1pPr algn="r" defTabSz="966590">
              <a:defRPr sz="1300"/>
            </a:lvl1pPr>
          </a:lstStyle>
          <a:p>
            <a:pPr>
              <a:defRPr/>
            </a:pPr>
            <a:fld id="{1D4A3DEB-D5AC-45FA-8D0F-0294DAD6F595}" type="slidenum">
              <a:rPr lang="en-US"/>
              <a:pPr>
                <a:defRPr/>
              </a:pPr>
              <a:t>‹#›</a:t>
            </a:fld>
            <a:endParaRPr lang="en-US"/>
          </a:p>
        </p:txBody>
      </p:sp>
    </p:spTree>
    <p:extLst>
      <p:ext uri="{BB962C8B-B14F-4D97-AF65-F5344CB8AC3E}">
        <p14:creationId xmlns:p14="http://schemas.microsoft.com/office/powerpoint/2010/main" val="1357016464"/>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146"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293"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44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586"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5733" algn="l" defTabSz="914293" rtl="0" eaLnBrk="1" latinLnBrk="0" hangingPunct="1">
      <a:defRPr sz="1200" kern="1200">
        <a:solidFill>
          <a:schemeClr val="tx1"/>
        </a:solidFill>
        <a:latin typeface="+mn-lt"/>
        <a:ea typeface="+mn-ea"/>
        <a:cs typeface="+mn-cs"/>
      </a:defRPr>
    </a:lvl6pPr>
    <a:lvl7pPr marL="2742879" algn="l" defTabSz="914293" rtl="0" eaLnBrk="1" latinLnBrk="0" hangingPunct="1">
      <a:defRPr sz="1200" kern="1200">
        <a:solidFill>
          <a:schemeClr val="tx1"/>
        </a:solidFill>
        <a:latin typeface="+mn-lt"/>
        <a:ea typeface="+mn-ea"/>
        <a:cs typeface="+mn-cs"/>
      </a:defRPr>
    </a:lvl7pPr>
    <a:lvl8pPr marL="3200026" algn="l" defTabSz="914293" rtl="0" eaLnBrk="1" latinLnBrk="0" hangingPunct="1">
      <a:defRPr sz="1200" kern="1200">
        <a:solidFill>
          <a:schemeClr val="tx1"/>
        </a:solidFill>
        <a:latin typeface="+mn-lt"/>
        <a:ea typeface="+mn-ea"/>
        <a:cs typeface="+mn-cs"/>
      </a:defRPr>
    </a:lvl8pPr>
    <a:lvl9pPr marL="3657172" algn="l" defTabSz="91429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xfrm>
            <a:off x="1257300" y="720725"/>
            <a:ext cx="4800600" cy="3600450"/>
          </a:xfrm>
          <a:ln/>
        </p:spPr>
      </p:sp>
      <p:sp>
        <p:nvSpPr>
          <p:cNvPr id="138243" name="Notes Placeholder 2"/>
          <p:cNvSpPr>
            <a:spLocks noGrp="1"/>
          </p:cNvSpPr>
          <p:nvPr>
            <p:ph type="body" idx="1"/>
          </p:nvPr>
        </p:nvSpPr>
        <p:spPr>
          <a:noFill/>
          <a:ln/>
        </p:spPr>
        <p:txBody>
          <a:bodyPr/>
          <a:lstStyle/>
          <a:p>
            <a:endParaRPr lang="en-US" dirty="0" smtClean="0"/>
          </a:p>
        </p:txBody>
      </p:sp>
      <p:sp>
        <p:nvSpPr>
          <p:cNvPr id="138244" name="Slide Number Placeholder 3"/>
          <p:cNvSpPr>
            <a:spLocks noGrp="1"/>
          </p:cNvSpPr>
          <p:nvPr>
            <p:ph type="sldNum" sz="quarter" idx="5"/>
          </p:nvPr>
        </p:nvSpPr>
        <p:spPr>
          <a:noFill/>
        </p:spPr>
        <p:txBody>
          <a:bodyPr/>
          <a:lstStyle/>
          <a:p>
            <a:pPr defTabSz="966421"/>
            <a:fld id="{8208A8E5-07E4-430B-AE7D-5637C9DD8090}" type="slidenum">
              <a:rPr lang="en-US" smtClean="0"/>
              <a:pPr defTabSz="966421"/>
              <a:t>1</a:t>
            </a:fld>
            <a:endParaRPr lang="en-US" dirty="0" smtClean="0"/>
          </a:p>
        </p:txBody>
      </p:sp>
      <p:sp>
        <p:nvSpPr>
          <p:cNvPr id="138245" name="Footer Placeholder 4"/>
          <p:cNvSpPr>
            <a:spLocks noGrp="1"/>
          </p:cNvSpPr>
          <p:nvPr>
            <p:ph type="ftr" sz="quarter" idx="4"/>
          </p:nvPr>
        </p:nvSpPr>
        <p:spPr>
          <a:noFill/>
        </p:spPr>
        <p:txBody>
          <a:bodyPr/>
          <a:lstStyle/>
          <a:p>
            <a:pPr defTabSz="966421"/>
            <a:r>
              <a:rPr lang="en-US" dirty="0" smtClean="0"/>
              <a:t>Kent R. Bjornn</a:t>
            </a:r>
          </a:p>
        </p:txBody>
      </p:sp>
      <p:sp>
        <p:nvSpPr>
          <p:cNvPr id="138246" name="Header Placeholder 5"/>
          <p:cNvSpPr>
            <a:spLocks noGrp="1"/>
          </p:cNvSpPr>
          <p:nvPr>
            <p:ph type="hdr" sz="quarter"/>
          </p:nvPr>
        </p:nvSpPr>
        <p:spPr>
          <a:noFill/>
        </p:spPr>
        <p:txBody>
          <a:bodyPr/>
          <a:lstStyle/>
          <a:p>
            <a:pPr defTabSz="966421"/>
            <a:r>
              <a:rPr lang="en-US" dirty="0" smtClean="0"/>
              <a:t>Newbie Learning Card #6</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xfrm>
            <a:off x="1257300" y="720725"/>
            <a:ext cx="4800600" cy="3600450"/>
          </a:xfrm>
          <a:ln/>
        </p:spPr>
      </p:sp>
      <p:sp>
        <p:nvSpPr>
          <p:cNvPr id="153603" name="Notes Placeholder 2"/>
          <p:cNvSpPr>
            <a:spLocks noGrp="1"/>
          </p:cNvSpPr>
          <p:nvPr>
            <p:ph type="body" idx="1"/>
          </p:nvPr>
        </p:nvSpPr>
        <p:spPr>
          <a:noFill/>
          <a:ln/>
        </p:spPr>
        <p:txBody>
          <a:bodyPr/>
          <a:lstStyle/>
          <a:p>
            <a:pPr eaLnBrk="1" hangingPunct="1"/>
            <a:endParaRPr lang="en-US" dirty="0" smtClean="0"/>
          </a:p>
          <a:p>
            <a:pPr eaLnBrk="1" hangingPunct="1"/>
            <a:r>
              <a:rPr lang="en-US" sz="1300" b="1" dirty="0"/>
              <a:t>Business Needs</a:t>
            </a:r>
            <a:r>
              <a:rPr lang="en-US" dirty="0" smtClean="0"/>
              <a:t> An example of design is that some sites have two reactor. They are mirror image plants and maybe even share the same control room. Diablo Canyon &amp; Calvert Cliffs</a:t>
            </a:r>
          </a:p>
        </p:txBody>
      </p:sp>
      <p:sp>
        <p:nvSpPr>
          <p:cNvPr id="153604" name="Slide Number Placeholder 3"/>
          <p:cNvSpPr>
            <a:spLocks noGrp="1"/>
          </p:cNvSpPr>
          <p:nvPr>
            <p:ph type="sldNum" sz="quarter" idx="5"/>
          </p:nvPr>
        </p:nvSpPr>
        <p:spPr>
          <a:noFill/>
        </p:spPr>
        <p:txBody>
          <a:bodyPr/>
          <a:lstStyle/>
          <a:p>
            <a:pPr defTabSz="966421"/>
            <a:fld id="{294943AC-6680-4E14-9392-C8C4A1B501DF}" type="slidenum">
              <a:rPr lang="en-US" smtClean="0"/>
              <a:pPr defTabSz="966421"/>
              <a:t>12</a:t>
            </a:fld>
            <a:endParaRPr lang="en-US" smtClean="0"/>
          </a:p>
        </p:txBody>
      </p:sp>
      <p:sp>
        <p:nvSpPr>
          <p:cNvPr id="153605" name="Footer Placeholder 4"/>
          <p:cNvSpPr>
            <a:spLocks noGrp="1"/>
          </p:cNvSpPr>
          <p:nvPr>
            <p:ph type="ftr" sz="quarter" idx="4"/>
          </p:nvPr>
        </p:nvSpPr>
        <p:spPr>
          <a:noFill/>
        </p:spPr>
        <p:txBody>
          <a:bodyPr/>
          <a:lstStyle/>
          <a:p>
            <a:pPr defTabSz="966421"/>
            <a:r>
              <a:rPr lang="en-US" smtClean="0"/>
              <a:t>Kent R. Bjornn</a:t>
            </a:r>
          </a:p>
        </p:txBody>
      </p:sp>
      <p:sp>
        <p:nvSpPr>
          <p:cNvPr id="153606" name="Header Placeholder 5"/>
          <p:cNvSpPr>
            <a:spLocks noGrp="1"/>
          </p:cNvSpPr>
          <p:nvPr>
            <p:ph type="hdr" sz="quarter"/>
          </p:nvPr>
        </p:nvSpPr>
        <p:spPr>
          <a:noFill/>
        </p:spPr>
        <p:txBody>
          <a:bodyPr/>
          <a:lstStyle/>
          <a:p>
            <a:pPr defTabSz="966421"/>
            <a:r>
              <a:rPr lang="en-US" smtClean="0"/>
              <a:t>Newbie Learning Card #6</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xfrm>
            <a:off x="1257300" y="720725"/>
            <a:ext cx="4800600" cy="3600450"/>
          </a:xfrm>
          <a:ln/>
        </p:spPr>
      </p:sp>
      <p:sp>
        <p:nvSpPr>
          <p:cNvPr id="153603" name="Notes Placeholder 2"/>
          <p:cNvSpPr>
            <a:spLocks noGrp="1"/>
          </p:cNvSpPr>
          <p:nvPr>
            <p:ph type="body" idx="1"/>
          </p:nvPr>
        </p:nvSpPr>
        <p:spPr>
          <a:noFill/>
          <a:ln/>
        </p:spPr>
        <p:txBody>
          <a:bodyPr/>
          <a:lstStyle/>
          <a:p>
            <a:pPr eaLnBrk="1" hangingPunct="1"/>
            <a:r>
              <a:rPr lang="en-US" dirty="0" smtClean="0"/>
              <a:t>ANO – VP wanted the containment dome of the CE plant to match the already built containment for the B&amp;W plant – nice</a:t>
            </a:r>
            <a:r>
              <a:rPr lang="en-US" baseline="0" dirty="0" smtClean="0"/>
              <a:t> aesthetics to have symmetric domes.</a:t>
            </a:r>
          </a:p>
          <a:p>
            <a:pPr eaLnBrk="1" hangingPunct="1"/>
            <a:r>
              <a:rPr lang="en-US" baseline="0" dirty="0" smtClean="0"/>
              <a:t>Result – CE containment is smaller than really desired </a:t>
            </a:r>
            <a:r>
              <a:rPr lang="en-US" baseline="0" dirty="0" smtClean="0">
                <a:sym typeface="Wingdings" panose="05000000000000000000" pitchFamily="2" charset="2"/>
              </a:rPr>
              <a:t> smaller PZR to fit into smaller containment  harder </a:t>
            </a:r>
            <a:r>
              <a:rPr lang="en-US" baseline="0" dirty="0" smtClean="0"/>
              <a:t>to be able to handle transients</a:t>
            </a:r>
            <a:endParaRPr lang="en-US" dirty="0" smtClean="0"/>
          </a:p>
        </p:txBody>
      </p:sp>
      <p:sp>
        <p:nvSpPr>
          <p:cNvPr id="153604" name="Slide Number Placeholder 3"/>
          <p:cNvSpPr>
            <a:spLocks noGrp="1"/>
          </p:cNvSpPr>
          <p:nvPr>
            <p:ph type="sldNum" sz="quarter" idx="5"/>
          </p:nvPr>
        </p:nvSpPr>
        <p:spPr>
          <a:noFill/>
        </p:spPr>
        <p:txBody>
          <a:bodyPr/>
          <a:lstStyle/>
          <a:p>
            <a:pPr defTabSz="966421"/>
            <a:fld id="{294943AC-6680-4E14-9392-C8C4A1B501DF}" type="slidenum">
              <a:rPr lang="en-US" smtClean="0"/>
              <a:pPr defTabSz="966421"/>
              <a:t>13</a:t>
            </a:fld>
            <a:endParaRPr lang="en-US" smtClean="0"/>
          </a:p>
        </p:txBody>
      </p:sp>
      <p:sp>
        <p:nvSpPr>
          <p:cNvPr id="153605" name="Footer Placeholder 4"/>
          <p:cNvSpPr>
            <a:spLocks noGrp="1"/>
          </p:cNvSpPr>
          <p:nvPr>
            <p:ph type="ftr" sz="quarter" idx="4"/>
          </p:nvPr>
        </p:nvSpPr>
        <p:spPr>
          <a:noFill/>
        </p:spPr>
        <p:txBody>
          <a:bodyPr/>
          <a:lstStyle/>
          <a:p>
            <a:pPr defTabSz="966421"/>
            <a:r>
              <a:rPr lang="en-US" smtClean="0"/>
              <a:t>Kent R. Bjornn</a:t>
            </a:r>
          </a:p>
        </p:txBody>
      </p:sp>
      <p:sp>
        <p:nvSpPr>
          <p:cNvPr id="153606" name="Header Placeholder 5"/>
          <p:cNvSpPr>
            <a:spLocks noGrp="1"/>
          </p:cNvSpPr>
          <p:nvPr>
            <p:ph type="hdr" sz="quarter"/>
          </p:nvPr>
        </p:nvSpPr>
        <p:spPr>
          <a:noFill/>
        </p:spPr>
        <p:txBody>
          <a:bodyPr/>
          <a:lstStyle/>
          <a:p>
            <a:pPr defTabSz="966421"/>
            <a:r>
              <a:rPr lang="en-US" smtClean="0"/>
              <a:t>Newbie Learning Card #6</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xfrm>
            <a:off x="1257300" y="720725"/>
            <a:ext cx="4800600" cy="3600450"/>
          </a:xfrm>
          <a:ln/>
        </p:spPr>
      </p:sp>
      <p:sp>
        <p:nvSpPr>
          <p:cNvPr id="154627" name="Notes Placeholder 2"/>
          <p:cNvSpPr>
            <a:spLocks noGrp="1"/>
          </p:cNvSpPr>
          <p:nvPr>
            <p:ph type="body" idx="1"/>
          </p:nvPr>
        </p:nvSpPr>
        <p:spPr>
          <a:noFill/>
          <a:ln/>
        </p:spPr>
        <p:txBody>
          <a:bodyPr/>
          <a:lstStyle/>
          <a:p>
            <a:pPr eaLnBrk="1" hangingPunct="1"/>
            <a:r>
              <a:rPr lang="en-US" dirty="0" smtClean="0"/>
              <a:t>FCI for the plant as a whole includes DBMs.</a:t>
            </a:r>
          </a:p>
          <a:p>
            <a:pPr defTabSz="949930" eaLnBrk="1" hangingPunct="1">
              <a:defRPr/>
            </a:pPr>
            <a:r>
              <a:rPr lang="en-US" b="0" dirty="0" smtClean="0">
                <a:latin typeface="Arial" pitchFamily="34" charset="0"/>
                <a:cs typeface="Arial" pitchFamily="34" charset="0"/>
              </a:rPr>
              <a:t>Any of these may be in a database or other electronic format or hard copy</a:t>
            </a:r>
          </a:p>
          <a:p>
            <a:pPr eaLnBrk="1" hangingPunct="1"/>
            <a:endParaRPr lang="en-US" dirty="0" smtClean="0"/>
          </a:p>
        </p:txBody>
      </p:sp>
      <p:sp>
        <p:nvSpPr>
          <p:cNvPr id="154628" name="Slide Number Placeholder 3"/>
          <p:cNvSpPr>
            <a:spLocks noGrp="1"/>
          </p:cNvSpPr>
          <p:nvPr>
            <p:ph type="sldNum" sz="quarter" idx="5"/>
          </p:nvPr>
        </p:nvSpPr>
        <p:spPr>
          <a:noFill/>
        </p:spPr>
        <p:txBody>
          <a:bodyPr/>
          <a:lstStyle/>
          <a:p>
            <a:pPr defTabSz="966421"/>
            <a:fld id="{BD9EE56C-2C7A-4442-B71D-E79008CE8DA3}" type="slidenum">
              <a:rPr lang="en-US" smtClean="0"/>
              <a:pPr defTabSz="966421"/>
              <a:t>14</a:t>
            </a:fld>
            <a:endParaRPr lang="en-US" smtClean="0"/>
          </a:p>
        </p:txBody>
      </p:sp>
      <p:sp>
        <p:nvSpPr>
          <p:cNvPr id="154629" name="Footer Placeholder 4"/>
          <p:cNvSpPr>
            <a:spLocks noGrp="1"/>
          </p:cNvSpPr>
          <p:nvPr>
            <p:ph type="ftr" sz="quarter" idx="4"/>
          </p:nvPr>
        </p:nvSpPr>
        <p:spPr>
          <a:noFill/>
        </p:spPr>
        <p:txBody>
          <a:bodyPr/>
          <a:lstStyle/>
          <a:p>
            <a:pPr defTabSz="966421"/>
            <a:r>
              <a:rPr lang="en-US" smtClean="0"/>
              <a:t>Kent R. Bjornn</a:t>
            </a:r>
          </a:p>
        </p:txBody>
      </p:sp>
      <p:sp>
        <p:nvSpPr>
          <p:cNvPr id="154630" name="Header Placeholder 5"/>
          <p:cNvSpPr>
            <a:spLocks noGrp="1"/>
          </p:cNvSpPr>
          <p:nvPr>
            <p:ph type="hdr" sz="quarter"/>
          </p:nvPr>
        </p:nvSpPr>
        <p:spPr>
          <a:noFill/>
        </p:spPr>
        <p:txBody>
          <a:bodyPr/>
          <a:lstStyle/>
          <a:p>
            <a:pPr defTabSz="966421"/>
            <a:r>
              <a:rPr lang="en-US" smtClean="0"/>
              <a:t>Newbie Learning Card #6</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xfrm>
            <a:off x="1257300" y="720725"/>
            <a:ext cx="4800600" cy="3600450"/>
          </a:xfrm>
          <a:ln/>
        </p:spPr>
      </p:sp>
      <p:sp>
        <p:nvSpPr>
          <p:cNvPr id="161795" name="Notes Placeholder 2"/>
          <p:cNvSpPr>
            <a:spLocks noGrp="1"/>
          </p:cNvSpPr>
          <p:nvPr>
            <p:ph type="body" idx="1"/>
          </p:nvPr>
        </p:nvSpPr>
        <p:spPr>
          <a:noFill/>
          <a:ln/>
        </p:spPr>
        <p:txBody>
          <a:bodyPr/>
          <a:lstStyle/>
          <a:p>
            <a:endParaRPr lang="en-US" smtClean="0"/>
          </a:p>
        </p:txBody>
      </p:sp>
      <p:sp>
        <p:nvSpPr>
          <p:cNvPr id="161796" name="Header Placeholder 3"/>
          <p:cNvSpPr>
            <a:spLocks noGrp="1"/>
          </p:cNvSpPr>
          <p:nvPr>
            <p:ph type="hdr" sz="quarter"/>
          </p:nvPr>
        </p:nvSpPr>
        <p:spPr>
          <a:noFill/>
        </p:spPr>
        <p:txBody>
          <a:bodyPr/>
          <a:lstStyle/>
          <a:p>
            <a:pPr defTabSz="966421"/>
            <a:r>
              <a:rPr lang="en-US" smtClean="0"/>
              <a:t>Newbie Learning Card #6</a:t>
            </a:r>
          </a:p>
        </p:txBody>
      </p:sp>
      <p:sp>
        <p:nvSpPr>
          <p:cNvPr id="161797" name="Footer Placeholder 4"/>
          <p:cNvSpPr>
            <a:spLocks noGrp="1"/>
          </p:cNvSpPr>
          <p:nvPr>
            <p:ph type="ftr" sz="quarter" idx="4"/>
          </p:nvPr>
        </p:nvSpPr>
        <p:spPr>
          <a:noFill/>
        </p:spPr>
        <p:txBody>
          <a:bodyPr/>
          <a:lstStyle/>
          <a:p>
            <a:pPr defTabSz="966421"/>
            <a:r>
              <a:rPr lang="en-US" smtClean="0"/>
              <a:t>Kent R. Bjornn</a:t>
            </a:r>
          </a:p>
        </p:txBody>
      </p:sp>
      <p:sp>
        <p:nvSpPr>
          <p:cNvPr id="161798" name="Slide Number Placeholder 5"/>
          <p:cNvSpPr>
            <a:spLocks noGrp="1"/>
          </p:cNvSpPr>
          <p:nvPr>
            <p:ph type="sldNum" sz="quarter" idx="5"/>
          </p:nvPr>
        </p:nvSpPr>
        <p:spPr>
          <a:noFill/>
        </p:spPr>
        <p:txBody>
          <a:bodyPr/>
          <a:lstStyle/>
          <a:p>
            <a:pPr defTabSz="966421"/>
            <a:fld id="{F4BEA1FC-F5D0-4F2A-83A4-57E7C66C7D5E}" type="slidenum">
              <a:rPr lang="en-US" smtClean="0"/>
              <a:pPr defTabSz="966421"/>
              <a:t>15</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solidFill>
                  <a:prstClr val="black"/>
                </a:solidFill>
              </a:rPr>
              <a:t>Newbie Learning Card #6</a:t>
            </a:r>
            <a:endParaRPr lang="en-US">
              <a:solidFill>
                <a:prstClr val="black"/>
              </a:solidFill>
            </a:endParaRPr>
          </a:p>
        </p:txBody>
      </p:sp>
      <p:sp>
        <p:nvSpPr>
          <p:cNvPr id="5" name="Footer Placeholder 4"/>
          <p:cNvSpPr>
            <a:spLocks noGrp="1"/>
          </p:cNvSpPr>
          <p:nvPr>
            <p:ph type="ftr" sz="quarter" idx="11"/>
          </p:nvPr>
        </p:nvSpPr>
        <p:spPr/>
        <p:txBody>
          <a:bodyPr/>
          <a:lstStyle/>
          <a:p>
            <a:pPr>
              <a:defRPr/>
            </a:pPr>
            <a:r>
              <a:rPr lang="en-US" smtClean="0">
                <a:solidFill>
                  <a:prstClr val="black"/>
                </a:solidFill>
              </a:rPr>
              <a:t>Kent R. Bjornn</a:t>
            </a:r>
            <a:endParaRPr lang="en-US">
              <a:solidFill>
                <a:prstClr val="black"/>
              </a:solidFill>
            </a:endParaRPr>
          </a:p>
        </p:txBody>
      </p:sp>
      <p:sp>
        <p:nvSpPr>
          <p:cNvPr id="6" name="Slide Number Placeholder 5"/>
          <p:cNvSpPr>
            <a:spLocks noGrp="1"/>
          </p:cNvSpPr>
          <p:nvPr>
            <p:ph type="sldNum" sz="quarter" idx="12"/>
          </p:nvPr>
        </p:nvSpPr>
        <p:spPr/>
        <p:txBody>
          <a:bodyPr/>
          <a:lstStyle/>
          <a:p>
            <a:pPr>
              <a:defRPr/>
            </a:pPr>
            <a:fld id="{1D4A3DEB-D5AC-45FA-8D0F-0294DAD6F595}"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790160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pPr defTabSz="966421"/>
            <a:fld id="{CA63ABDC-4262-407D-9519-2B5444E9C227}" type="slidenum">
              <a:rPr lang="en-US" smtClean="0">
                <a:solidFill>
                  <a:prstClr val="black"/>
                </a:solidFill>
              </a:rPr>
              <a:pPr defTabSz="966421"/>
              <a:t>17</a:t>
            </a:fld>
            <a:endParaRPr lang="en-US" smtClean="0">
              <a:solidFill>
                <a:prstClr val="black"/>
              </a:solidFill>
            </a:endParaRPr>
          </a:p>
        </p:txBody>
      </p:sp>
      <p:sp>
        <p:nvSpPr>
          <p:cNvPr id="166915" name="Rectangle 2"/>
          <p:cNvSpPr>
            <a:spLocks noGrp="1" noRot="1" noChangeAspect="1" noChangeArrowheads="1" noTextEdit="1"/>
          </p:cNvSpPr>
          <p:nvPr>
            <p:ph type="sldImg"/>
          </p:nvPr>
        </p:nvSpPr>
        <p:spPr>
          <a:xfrm>
            <a:off x="1257300" y="719138"/>
            <a:ext cx="4800600" cy="3600450"/>
          </a:xfrm>
          <a:ln/>
        </p:spPr>
      </p:sp>
      <p:sp>
        <p:nvSpPr>
          <p:cNvPr id="166916" name="Rectangle 3"/>
          <p:cNvSpPr>
            <a:spLocks noGrp="1" noChangeArrowheads="1"/>
          </p:cNvSpPr>
          <p:nvPr>
            <p:ph type="body" idx="1"/>
          </p:nvPr>
        </p:nvSpPr>
        <p:spPr>
          <a:xfrm>
            <a:off x="975803" y="4562540"/>
            <a:ext cx="5363595" cy="4319555"/>
          </a:xfrm>
          <a:noFill/>
          <a:ln/>
        </p:spPr>
        <p:txBody>
          <a:bodyPr/>
          <a:lstStyle/>
          <a:p>
            <a:pPr eaLnBrk="1" hangingPunct="1"/>
            <a:endParaRPr lang="en-US" dirty="0" smtClean="0"/>
          </a:p>
        </p:txBody>
      </p:sp>
      <p:sp>
        <p:nvSpPr>
          <p:cNvPr id="166917" name="Footer Placeholder 4"/>
          <p:cNvSpPr>
            <a:spLocks noGrp="1"/>
          </p:cNvSpPr>
          <p:nvPr>
            <p:ph type="ftr" sz="quarter" idx="4"/>
          </p:nvPr>
        </p:nvSpPr>
        <p:spPr>
          <a:noFill/>
        </p:spPr>
        <p:txBody>
          <a:bodyPr/>
          <a:lstStyle/>
          <a:p>
            <a:pPr defTabSz="966421"/>
            <a:r>
              <a:rPr lang="en-US" smtClean="0">
                <a:solidFill>
                  <a:prstClr val="black"/>
                </a:solidFill>
              </a:rPr>
              <a:t>Kent R. Bjornn</a:t>
            </a:r>
          </a:p>
        </p:txBody>
      </p:sp>
      <p:sp>
        <p:nvSpPr>
          <p:cNvPr id="166918" name="Header Placeholder 5"/>
          <p:cNvSpPr>
            <a:spLocks noGrp="1"/>
          </p:cNvSpPr>
          <p:nvPr>
            <p:ph type="hdr" sz="quarter"/>
          </p:nvPr>
        </p:nvSpPr>
        <p:spPr>
          <a:noFill/>
        </p:spPr>
        <p:txBody>
          <a:bodyPr/>
          <a:lstStyle/>
          <a:p>
            <a:pPr defTabSz="966421"/>
            <a:r>
              <a:rPr lang="en-US" smtClean="0">
                <a:solidFill>
                  <a:prstClr val="black"/>
                </a:solidFill>
              </a:rPr>
              <a:t>Newbie Learning Card #6</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pPr defTabSz="966421"/>
            <a:fld id="{CA63ABDC-4262-407D-9519-2B5444E9C227}" type="slidenum">
              <a:rPr lang="en-US" smtClean="0">
                <a:solidFill>
                  <a:prstClr val="black"/>
                </a:solidFill>
              </a:rPr>
              <a:pPr defTabSz="966421"/>
              <a:t>18</a:t>
            </a:fld>
            <a:endParaRPr lang="en-US" smtClean="0">
              <a:solidFill>
                <a:prstClr val="black"/>
              </a:solidFill>
            </a:endParaRPr>
          </a:p>
        </p:txBody>
      </p:sp>
      <p:sp>
        <p:nvSpPr>
          <p:cNvPr id="166915" name="Rectangle 2"/>
          <p:cNvSpPr>
            <a:spLocks noGrp="1" noRot="1" noChangeAspect="1" noChangeArrowheads="1" noTextEdit="1"/>
          </p:cNvSpPr>
          <p:nvPr>
            <p:ph type="sldImg"/>
          </p:nvPr>
        </p:nvSpPr>
        <p:spPr>
          <a:xfrm>
            <a:off x="1257300" y="719138"/>
            <a:ext cx="4800600" cy="3600450"/>
          </a:xfrm>
          <a:ln/>
        </p:spPr>
      </p:sp>
      <p:sp>
        <p:nvSpPr>
          <p:cNvPr id="166916" name="Rectangle 3"/>
          <p:cNvSpPr>
            <a:spLocks noGrp="1" noChangeArrowheads="1"/>
          </p:cNvSpPr>
          <p:nvPr>
            <p:ph type="body" idx="1"/>
          </p:nvPr>
        </p:nvSpPr>
        <p:spPr>
          <a:xfrm>
            <a:off x="975803" y="4562540"/>
            <a:ext cx="5363595" cy="4319555"/>
          </a:xfrm>
          <a:noFill/>
          <a:ln/>
        </p:spPr>
        <p:txBody>
          <a:bodyPr/>
          <a:lstStyle/>
          <a:p>
            <a:pPr eaLnBrk="1" hangingPunct="1"/>
            <a:endParaRPr lang="en-US" dirty="0" smtClean="0"/>
          </a:p>
        </p:txBody>
      </p:sp>
      <p:sp>
        <p:nvSpPr>
          <p:cNvPr id="166917" name="Footer Placeholder 4"/>
          <p:cNvSpPr>
            <a:spLocks noGrp="1"/>
          </p:cNvSpPr>
          <p:nvPr>
            <p:ph type="ftr" sz="quarter" idx="4"/>
          </p:nvPr>
        </p:nvSpPr>
        <p:spPr>
          <a:noFill/>
        </p:spPr>
        <p:txBody>
          <a:bodyPr/>
          <a:lstStyle/>
          <a:p>
            <a:pPr defTabSz="966421"/>
            <a:r>
              <a:rPr lang="en-US" smtClean="0">
                <a:solidFill>
                  <a:prstClr val="black"/>
                </a:solidFill>
              </a:rPr>
              <a:t>Kent R. Bjornn</a:t>
            </a:r>
          </a:p>
        </p:txBody>
      </p:sp>
      <p:sp>
        <p:nvSpPr>
          <p:cNvPr id="166918" name="Header Placeholder 5"/>
          <p:cNvSpPr>
            <a:spLocks noGrp="1"/>
          </p:cNvSpPr>
          <p:nvPr>
            <p:ph type="hdr" sz="quarter"/>
          </p:nvPr>
        </p:nvSpPr>
        <p:spPr>
          <a:noFill/>
        </p:spPr>
        <p:txBody>
          <a:bodyPr/>
          <a:lstStyle/>
          <a:p>
            <a:pPr defTabSz="966421"/>
            <a:r>
              <a:rPr lang="en-US" smtClean="0">
                <a:solidFill>
                  <a:prstClr val="black"/>
                </a:solidFill>
              </a:rPr>
              <a:t>Newbie Learning Card #6</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pPr defTabSz="966421"/>
            <a:fld id="{CA63ABDC-4262-407D-9519-2B5444E9C227}" type="slidenum">
              <a:rPr lang="en-US" smtClean="0">
                <a:solidFill>
                  <a:prstClr val="black"/>
                </a:solidFill>
              </a:rPr>
              <a:pPr defTabSz="966421"/>
              <a:t>19</a:t>
            </a:fld>
            <a:endParaRPr lang="en-US" smtClean="0">
              <a:solidFill>
                <a:prstClr val="black"/>
              </a:solidFill>
            </a:endParaRPr>
          </a:p>
        </p:txBody>
      </p:sp>
      <p:sp>
        <p:nvSpPr>
          <p:cNvPr id="166915" name="Rectangle 2"/>
          <p:cNvSpPr>
            <a:spLocks noGrp="1" noRot="1" noChangeAspect="1" noChangeArrowheads="1" noTextEdit="1"/>
          </p:cNvSpPr>
          <p:nvPr>
            <p:ph type="sldImg"/>
          </p:nvPr>
        </p:nvSpPr>
        <p:spPr>
          <a:xfrm>
            <a:off x="1257300" y="719138"/>
            <a:ext cx="4800600" cy="3600450"/>
          </a:xfrm>
          <a:ln/>
        </p:spPr>
      </p:sp>
      <p:sp>
        <p:nvSpPr>
          <p:cNvPr id="166916" name="Rectangle 3"/>
          <p:cNvSpPr>
            <a:spLocks noGrp="1" noChangeArrowheads="1"/>
          </p:cNvSpPr>
          <p:nvPr>
            <p:ph type="body" idx="1"/>
          </p:nvPr>
        </p:nvSpPr>
        <p:spPr>
          <a:xfrm>
            <a:off x="975803" y="4562540"/>
            <a:ext cx="5363595" cy="4319555"/>
          </a:xfrm>
          <a:noFill/>
          <a:ln/>
        </p:spPr>
        <p:txBody>
          <a:bodyPr/>
          <a:lstStyle/>
          <a:p>
            <a:pPr eaLnBrk="1" hangingPunct="1"/>
            <a:endParaRPr lang="en-US" dirty="0" smtClean="0"/>
          </a:p>
        </p:txBody>
      </p:sp>
      <p:sp>
        <p:nvSpPr>
          <p:cNvPr id="166917" name="Footer Placeholder 4"/>
          <p:cNvSpPr>
            <a:spLocks noGrp="1"/>
          </p:cNvSpPr>
          <p:nvPr>
            <p:ph type="ftr" sz="quarter" idx="4"/>
          </p:nvPr>
        </p:nvSpPr>
        <p:spPr>
          <a:noFill/>
        </p:spPr>
        <p:txBody>
          <a:bodyPr/>
          <a:lstStyle/>
          <a:p>
            <a:pPr defTabSz="966421"/>
            <a:r>
              <a:rPr lang="en-US" smtClean="0">
                <a:solidFill>
                  <a:prstClr val="black"/>
                </a:solidFill>
              </a:rPr>
              <a:t>Kent R. Bjornn</a:t>
            </a:r>
          </a:p>
        </p:txBody>
      </p:sp>
      <p:sp>
        <p:nvSpPr>
          <p:cNvPr id="166918" name="Header Placeholder 5"/>
          <p:cNvSpPr>
            <a:spLocks noGrp="1"/>
          </p:cNvSpPr>
          <p:nvPr>
            <p:ph type="hdr" sz="quarter"/>
          </p:nvPr>
        </p:nvSpPr>
        <p:spPr>
          <a:noFill/>
        </p:spPr>
        <p:txBody>
          <a:bodyPr/>
          <a:lstStyle/>
          <a:p>
            <a:pPr defTabSz="966421"/>
            <a:r>
              <a:rPr lang="en-US" smtClean="0">
                <a:solidFill>
                  <a:prstClr val="black"/>
                </a:solidFill>
              </a:rPr>
              <a:t>Newbie Learning Card #6</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pPr defTabSz="966421"/>
            <a:fld id="{C34B7F90-C7B9-4CCD-891F-92EA98CF536B}" type="slidenum">
              <a:rPr lang="en-US" smtClean="0">
                <a:solidFill>
                  <a:prstClr val="black"/>
                </a:solidFill>
              </a:rPr>
              <a:pPr defTabSz="966421"/>
              <a:t>20</a:t>
            </a:fld>
            <a:endParaRPr lang="en-US" smtClean="0">
              <a:solidFill>
                <a:prstClr val="black"/>
              </a:solidFill>
            </a:endParaRPr>
          </a:p>
        </p:txBody>
      </p:sp>
      <p:sp>
        <p:nvSpPr>
          <p:cNvPr id="149507" name="Rectangle 2"/>
          <p:cNvSpPr>
            <a:spLocks noGrp="1" noRot="1" noChangeAspect="1" noChangeArrowheads="1" noTextEdit="1"/>
          </p:cNvSpPr>
          <p:nvPr>
            <p:ph type="sldImg"/>
          </p:nvPr>
        </p:nvSpPr>
        <p:spPr>
          <a:xfrm>
            <a:off x="1257300" y="719138"/>
            <a:ext cx="4800600" cy="3600450"/>
          </a:xfrm>
          <a:ln/>
        </p:spPr>
      </p:sp>
      <p:sp>
        <p:nvSpPr>
          <p:cNvPr id="149508" name="Rectangle 3"/>
          <p:cNvSpPr>
            <a:spLocks noGrp="1" noChangeArrowheads="1"/>
          </p:cNvSpPr>
          <p:nvPr>
            <p:ph type="body" idx="1"/>
          </p:nvPr>
        </p:nvSpPr>
        <p:spPr>
          <a:xfrm>
            <a:off x="975803" y="4560898"/>
            <a:ext cx="5363595" cy="4321197"/>
          </a:xfrm>
          <a:noFill/>
          <a:ln/>
        </p:spPr>
        <p:txBody>
          <a:bodyPr/>
          <a:lstStyle/>
          <a:p>
            <a:pPr eaLnBrk="1" hangingPunct="1"/>
            <a:r>
              <a:rPr lang="en-US" dirty="0" smtClean="0"/>
              <a:t>This is a quote from a retired Duke Power executive that underscores the necessity of a questioning attitude and forward thinking required to make CM a success. </a:t>
            </a:r>
          </a:p>
        </p:txBody>
      </p:sp>
      <p:sp>
        <p:nvSpPr>
          <p:cNvPr id="149509" name="Footer Placeholder 4"/>
          <p:cNvSpPr>
            <a:spLocks noGrp="1"/>
          </p:cNvSpPr>
          <p:nvPr>
            <p:ph type="ftr" sz="quarter" idx="4"/>
          </p:nvPr>
        </p:nvSpPr>
        <p:spPr>
          <a:noFill/>
        </p:spPr>
        <p:txBody>
          <a:bodyPr/>
          <a:lstStyle/>
          <a:p>
            <a:pPr defTabSz="966421"/>
            <a:r>
              <a:rPr lang="en-US" smtClean="0">
                <a:solidFill>
                  <a:prstClr val="black"/>
                </a:solidFill>
              </a:rPr>
              <a:t>Kent R. Bjornn</a:t>
            </a:r>
          </a:p>
        </p:txBody>
      </p:sp>
      <p:sp>
        <p:nvSpPr>
          <p:cNvPr id="149510" name="Header Placeholder 5"/>
          <p:cNvSpPr>
            <a:spLocks noGrp="1"/>
          </p:cNvSpPr>
          <p:nvPr>
            <p:ph type="hdr" sz="quarter"/>
          </p:nvPr>
        </p:nvSpPr>
        <p:spPr>
          <a:noFill/>
        </p:spPr>
        <p:txBody>
          <a:bodyPr/>
          <a:lstStyle/>
          <a:p>
            <a:pPr defTabSz="966421"/>
            <a:r>
              <a:rPr lang="en-US" smtClean="0">
                <a:solidFill>
                  <a:prstClr val="black"/>
                </a:solidFill>
              </a:rPr>
              <a:t>Newbie Learning Card #6</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xfrm>
            <a:off x="1257300" y="720725"/>
            <a:ext cx="4800600" cy="3600450"/>
          </a:xfrm>
          <a:ln/>
        </p:spPr>
      </p:sp>
      <p:sp>
        <p:nvSpPr>
          <p:cNvPr id="158723" name="Notes Placeholder 2"/>
          <p:cNvSpPr>
            <a:spLocks noGrp="1"/>
          </p:cNvSpPr>
          <p:nvPr>
            <p:ph type="body" idx="1"/>
          </p:nvPr>
        </p:nvSpPr>
        <p:spPr>
          <a:noFill/>
          <a:ln/>
        </p:spPr>
        <p:txBody>
          <a:bodyPr/>
          <a:lstStyle/>
          <a:p>
            <a:pPr eaLnBrk="1" hangingPunct="1"/>
            <a:r>
              <a:rPr lang="en-US" altLang="en-US" dirty="0"/>
              <a:t>First couple of slides are focused on U.S. government CM initiatives. Military CM started in the post WWII era of jet aircraft development.  </a:t>
            </a:r>
          </a:p>
          <a:p>
            <a:pPr eaLnBrk="1" hangingPunct="1"/>
            <a:r>
              <a:rPr lang="en-US" altLang="en-US" dirty="0"/>
              <a:t>Many contractors and parts manufactures involved.  Rapidly evolving designs.</a:t>
            </a:r>
          </a:p>
          <a:p>
            <a:endParaRPr lang="en-US" dirty="0" smtClean="0"/>
          </a:p>
        </p:txBody>
      </p:sp>
      <p:sp>
        <p:nvSpPr>
          <p:cNvPr id="158724" name="Header Placeholder 3"/>
          <p:cNvSpPr>
            <a:spLocks noGrp="1"/>
          </p:cNvSpPr>
          <p:nvPr>
            <p:ph type="hdr" sz="quarter"/>
          </p:nvPr>
        </p:nvSpPr>
        <p:spPr>
          <a:noFill/>
        </p:spPr>
        <p:txBody>
          <a:bodyPr/>
          <a:lstStyle/>
          <a:p>
            <a:pPr defTabSz="966421"/>
            <a:r>
              <a:rPr lang="en-US" smtClean="0"/>
              <a:t>Newbie Learning Card #6</a:t>
            </a:r>
          </a:p>
        </p:txBody>
      </p:sp>
      <p:sp>
        <p:nvSpPr>
          <p:cNvPr id="158725" name="Footer Placeholder 4"/>
          <p:cNvSpPr>
            <a:spLocks noGrp="1"/>
          </p:cNvSpPr>
          <p:nvPr>
            <p:ph type="ftr" sz="quarter" idx="4"/>
          </p:nvPr>
        </p:nvSpPr>
        <p:spPr>
          <a:noFill/>
        </p:spPr>
        <p:txBody>
          <a:bodyPr/>
          <a:lstStyle/>
          <a:p>
            <a:pPr defTabSz="966421"/>
            <a:r>
              <a:rPr lang="en-US" smtClean="0"/>
              <a:t>Kent R. Bjornn</a:t>
            </a:r>
          </a:p>
        </p:txBody>
      </p:sp>
      <p:sp>
        <p:nvSpPr>
          <p:cNvPr id="158726" name="Slide Number Placeholder 5"/>
          <p:cNvSpPr>
            <a:spLocks noGrp="1"/>
          </p:cNvSpPr>
          <p:nvPr>
            <p:ph type="sldNum" sz="quarter" idx="5"/>
          </p:nvPr>
        </p:nvSpPr>
        <p:spPr>
          <a:noFill/>
        </p:spPr>
        <p:txBody>
          <a:bodyPr/>
          <a:lstStyle/>
          <a:p>
            <a:pPr defTabSz="966421"/>
            <a:fld id="{51A8FEE2-D6F6-4EE7-8BC0-246B01AAF1E3}" type="slidenum">
              <a:rPr lang="en-US" smtClean="0"/>
              <a:pPr defTabSz="966421"/>
              <a:t>22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xfrm>
            <a:off x="1257300" y="720725"/>
            <a:ext cx="4800600" cy="3600450"/>
          </a:xfrm>
          <a:ln/>
        </p:spPr>
      </p:sp>
      <p:sp>
        <p:nvSpPr>
          <p:cNvPr id="140291" name="Notes Placeholder 2"/>
          <p:cNvSpPr>
            <a:spLocks noGrp="1"/>
          </p:cNvSpPr>
          <p:nvPr>
            <p:ph type="body" idx="1"/>
          </p:nvPr>
        </p:nvSpPr>
        <p:spPr>
          <a:noFill/>
          <a:ln/>
        </p:spPr>
        <p:txBody>
          <a:bodyPr/>
          <a:lstStyle/>
          <a:p>
            <a:endParaRPr lang="en-US" smtClean="0"/>
          </a:p>
        </p:txBody>
      </p:sp>
      <p:sp>
        <p:nvSpPr>
          <p:cNvPr id="140292" name="Slide Number Placeholder 3"/>
          <p:cNvSpPr>
            <a:spLocks noGrp="1"/>
          </p:cNvSpPr>
          <p:nvPr>
            <p:ph type="sldNum" sz="quarter" idx="5"/>
          </p:nvPr>
        </p:nvSpPr>
        <p:spPr>
          <a:noFill/>
        </p:spPr>
        <p:txBody>
          <a:bodyPr/>
          <a:lstStyle/>
          <a:p>
            <a:pPr defTabSz="966421"/>
            <a:fld id="{37387F51-494C-4FC5-97D4-E2308F12A636}" type="slidenum">
              <a:rPr lang="en-US" smtClean="0"/>
              <a:pPr defTabSz="966421"/>
              <a:t>2</a:t>
            </a:fld>
            <a:endParaRPr lang="en-US" smtClean="0"/>
          </a:p>
        </p:txBody>
      </p:sp>
      <p:sp>
        <p:nvSpPr>
          <p:cNvPr id="140293" name="Footer Placeholder 4"/>
          <p:cNvSpPr>
            <a:spLocks noGrp="1"/>
          </p:cNvSpPr>
          <p:nvPr>
            <p:ph type="ftr" sz="quarter" idx="4"/>
          </p:nvPr>
        </p:nvSpPr>
        <p:spPr>
          <a:noFill/>
        </p:spPr>
        <p:txBody>
          <a:bodyPr/>
          <a:lstStyle/>
          <a:p>
            <a:pPr defTabSz="966421"/>
            <a:r>
              <a:rPr lang="en-US" smtClean="0"/>
              <a:t>Kent R. Bjornn</a:t>
            </a:r>
          </a:p>
        </p:txBody>
      </p:sp>
      <p:sp>
        <p:nvSpPr>
          <p:cNvPr id="140294" name="Header Placeholder 5"/>
          <p:cNvSpPr>
            <a:spLocks noGrp="1"/>
          </p:cNvSpPr>
          <p:nvPr>
            <p:ph type="hdr" sz="quarter"/>
          </p:nvPr>
        </p:nvSpPr>
        <p:spPr>
          <a:noFill/>
        </p:spPr>
        <p:txBody>
          <a:bodyPr/>
          <a:lstStyle/>
          <a:p>
            <a:pPr defTabSz="966421"/>
            <a:r>
              <a:rPr lang="en-US" smtClean="0"/>
              <a:t>Newbie Learning Card #6</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DOE had numerous facilities for handling nuclear materials and needed to define controls of the processes to change these facilities.</a:t>
            </a:r>
          </a:p>
          <a:p>
            <a:pPr eaLnBrk="1" hangingPunct="1"/>
            <a:endParaRPr lang="en-US" altLang="en-US" dirty="0"/>
          </a:p>
          <a:p>
            <a:pPr eaLnBrk="1" hangingPunct="1"/>
            <a:r>
              <a:rPr lang="en-US" altLang="en-US" dirty="0"/>
              <a:t>This became the early model for nuclear CM</a:t>
            </a:r>
          </a:p>
          <a:p>
            <a:endParaRPr lang="en-US" dirty="0"/>
          </a:p>
        </p:txBody>
      </p:sp>
      <p:sp>
        <p:nvSpPr>
          <p:cNvPr id="4" name="Header Placeholder 3"/>
          <p:cNvSpPr>
            <a:spLocks noGrp="1"/>
          </p:cNvSpPr>
          <p:nvPr>
            <p:ph type="hdr" sz="quarter" idx="10"/>
          </p:nvPr>
        </p:nvSpPr>
        <p:spPr/>
        <p:txBody>
          <a:bodyPr/>
          <a:lstStyle/>
          <a:p>
            <a:pPr>
              <a:defRPr/>
            </a:pPr>
            <a:r>
              <a:rPr lang="en-US" smtClean="0"/>
              <a:t>Newbie Learning Card #6</a:t>
            </a:r>
            <a:endParaRPr lang="en-US"/>
          </a:p>
        </p:txBody>
      </p:sp>
      <p:sp>
        <p:nvSpPr>
          <p:cNvPr id="5" name="Footer Placeholder 4"/>
          <p:cNvSpPr>
            <a:spLocks noGrp="1"/>
          </p:cNvSpPr>
          <p:nvPr>
            <p:ph type="ftr" sz="quarter" idx="11"/>
          </p:nvPr>
        </p:nvSpPr>
        <p:spPr/>
        <p:txBody>
          <a:bodyPr/>
          <a:lstStyle/>
          <a:p>
            <a:pPr>
              <a:defRPr/>
            </a:pPr>
            <a:r>
              <a:rPr lang="en-US" smtClean="0"/>
              <a:t>Kent R. Bjornn</a:t>
            </a:r>
            <a:endParaRPr lang="en-US"/>
          </a:p>
        </p:txBody>
      </p:sp>
      <p:sp>
        <p:nvSpPr>
          <p:cNvPr id="6" name="Slide Number Placeholder 5"/>
          <p:cNvSpPr>
            <a:spLocks noGrp="1"/>
          </p:cNvSpPr>
          <p:nvPr>
            <p:ph type="sldNum" sz="quarter" idx="12"/>
          </p:nvPr>
        </p:nvSpPr>
        <p:spPr/>
        <p:txBody>
          <a:bodyPr/>
          <a:lstStyle/>
          <a:p>
            <a:pPr>
              <a:defRPr/>
            </a:pPr>
            <a:fld id="{1D4A3DEB-D5AC-45FA-8D0F-0294DAD6F595}" type="slidenum">
              <a:rPr lang="en-US" smtClean="0"/>
              <a:pPr>
                <a:defRPr/>
              </a:pPr>
              <a:t>23</a:t>
            </a:fld>
            <a:endParaRPr lang="en-US"/>
          </a:p>
        </p:txBody>
      </p:sp>
    </p:spTree>
    <p:extLst>
      <p:ext uri="{BB962C8B-B14F-4D97-AF65-F5344CB8AC3E}">
        <p14:creationId xmlns:p14="http://schemas.microsoft.com/office/powerpoint/2010/main" val="11903578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Commercial nuclear power</a:t>
            </a:r>
          </a:p>
          <a:p>
            <a:pPr eaLnBrk="1" hangingPunct="1"/>
            <a:r>
              <a:rPr lang="en-US" altLang="en-US" dirty="0"/>
              <a:t>Not much structure – Get the documents and dump them into Records</a:t>
            </a:r>
          </a:p>
          <a:p>
            <a:pPr eaLnBrk="1" hangingPunct="1"/>
            <a:endParaRPr lang="en-US" altLang="en-US" dirty="0"/>
          </a:p>
          <a:p>
            <a:pPr eaLnBrk="1" hangingPunct="1"/>
            <a:r>
              <a:rPr lang="en-US" altLang="en-US" dirty="0"/>
              <a:t>Anyone in the audience under the age of 35. Probably never seen a “Velum Drawing”</a:t>
            </a:r>
          </a:p>
          <a:p>
            <a:endParaRPr lang="en-US" dirty="0">
              <a:solidFill>
                <a:srgbClr val="0000FF"/>
              </a:solidFill>
            </a:endParaRPr>
          </a:p>
        </p:txBody>
      </p:sp>
      <p:sp>
        <p:nvSpPr>
          <p:cNvPr id="4" name="Header Placeholder 3"/>
          <p:cNvSpPr>
            <a:spLocks noGrp="1"/>
          </p:cNvSpPr>
          <p:nvPr>
            <p:ph type="hdr" sz="quarter" idx="10"/>
          </p:nvPr>
        </p:nvSpPr>
        <p:spPr/>
        <p:txBody>
          <a:bodyPr/>
          <a:lstStyle/>
          <a:p>
            <a:pPr>
              <a:defRPr/>
            </a:pPr>
            <a:r>
              <a:rPr lang="en-US" smtClean="0"/>
              <a:t>Newbie Learning Card #6</a:t>
            </a:r>
            <a:endParaRPr lang="en-US"/>
          </a:p>
        </p:txBody>
      </p:sp>
      <p:sp>
        <p:nvSpPr>
          <p:cNvPr id="5" name="Footer Placeholder 4"/>
          <p:cNvSpPr>
            <a:spLocks noGrp="1"/>
          </p:cNvSpPr>
          <p:nvPr>
            <p:ph type="ftr" sz="quarter" idx="11"/>
          </p:nvPr>
        </p:nvSpPr>
        <p:spPr/>
        <p:txBody>
          <a:bodyPr/>
          <a:lstStyle/>
          <a:p>
            <a:pPr>
              <a:defRPr/>
            </a:pPr>
            <a:r>
              <a:rPr lang="en-US" smtClean="0"/>
              <a:t>Kent R. Bjornn</a:t>
            </a:r>
            <a:endParaRPr lang="en-US"/>
          </a:p>
        </p:txBody>
      </p:sp>
      <p:sp>
        <p:nvSpPr>
          <p:cNvPr id="6" name="Slide Number Placeholder 5"/>
          <p:cNvSpPr>
            <a:spLocks noGrp="1"/>
          </p:cNvSpPr>
          <p:nvPr>
            <p:ph type="sldNum" sz="quarter" idx="12"/>
          </p:nvPr>
        </p:nvSpPr>
        <p:spPr/>
        <p:txBody>
          <a:bodyPr/>
          <a:lstStyle/>
          <a:p>
            <a:pPr>
              <a:defRPr/>
            </a:pPr>
            <a:fld id="{1D4A3DEB-D5AC-45FA-8D0F-0294DAD6F595}" type="slidenum">
              <a:rPr lang="en-US" smtClean="0"/>
              <a:pPr>
                <a:defRPr/>
              </a:pPr>
              <a:t>24</a:t>
            </a:fld>
            <a:endParaRPr lang="en-US"/>
          </a:p>
        </p:txBody>
      </p:sp>
    </p:spTree>
    <p:extLst>
      <p:ext uri="{BB962C8B-B14F-4D97-AF65-F5344CB8AC3E}">
        <p14:creationId xmlns:p14="http://schemas.microsoft.com/office/powerpoint/2010/main" val="33043275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A series of commercial nuclear industry events led to regulatory actions.</a:t>
            </a:r>
          </a:p>
          <a:p>
            <a:pPr eaLnBrk="1" hangingPunct="1"/>
            <a:r>
              <a:rPr lang="en-US" altLang="en-US" dirty="0"/>
              <a:t>IE-  NRC Inspection and Enforcement bulletins are predecessors to Generic Letters</a:t>
            </a:r>
          </a:p>
          <a:p>
            <a:pPr eaLnBrk="1" hangingPunct="1"/>
            <a:r>
              <a:rPr lang="en-US" altLang="en-US" dirty="0"/>
              <a:t>IE Bulletin 79-14 was focused on hangers/pipe supports</a:t>
            </a:r>
          </a:p>
          <a:p>
            <a:pPr defTabSz="949930" eaLnBrk="1" hangingPunct="1">
              <a:defRPr/>
            </a:pPr>
            <a:r>
              <a:rPr lang="en-US" b="1" dirty="0" smtClean="0"/>
              <a:t>Bulletin 79-14: Seismic Analyses For As-Built Safety-Related Piping Systems </a:t>
            </a:r>
            <a:endParaRPr lang="en-US" altLang="en-US" dirty="0"/>
          </a:p>
          <a:p>
            <a:endParaRPr lang="en-US" dirty="0"/>
          </a:p>
        </p:txBody>
      </p:sp>
      <p:sp>
        <p:nvSpPr>
          <p:cNvPr id="4" name="Header Placeholder 3"/>
          <p:cNvSpPr>
            <a:spLocks noGrp="1"/>
          </p:cNvSpPr>
          <p:nvPr>
            <p:ph type="hdr" sz="quarter" idx="10"/>
          </p:nvPr>
        </p:nvSpPr>
        <p:spPr/>
        <p:txBody>
          <a:bodyPr/>
          <a:lstStyle/>
          <a:p>
            <a:pPr>
              <a:defRPr/>
            </a:pPr>
            <a:r>
              <a:rPr lang="en-US" smtClean="0"/>
              <a:t>Newbie Learning Card #6</a:t>
            </a:r>
            <a:endParaRPr lang="en-US"/>
          </a:p>
        </p:txBody>
      </p:sp>
      <p:sp>
        <p:nvSpPr>
          <p:cNvPr id="5" name="Footer Placeholder 4"/>
          <p:cNvSpPr>
            <a:spLocks noGrp="1"/>
          </p:cNvSpPr>
          <p:nvPr>
            <p:ph type="ftr" sz="quarter" idx="11"/>
          </p:nvPr>
        </p:nvSpPr>
        <p:spPr/>
        <p:txBody>
          <a:bodyPr/>
          <a:lstStyle/>
          <a:p>
            <a:pPr>
              <a:defRPr/>
            </a:pPr>
            <a:r>
              <a:rPr lang="en-US" smtClean="0"/>
              <a:t>Kent R. Bjornn</a:t>
            </a:r>
            <a:endParaRPr lang="en-US"/>
          </a:p>
        </p:txBody>
      </p:sp>
      <p:sp>
        <p:nvSpPr>
          <p:cNvPr id="6" name="Slide Number Placeholder 5"/>
          <p:cNvSpPr>
            <a:spLocks noGrp="1"/>
          </p:cNvSpPr>
          <p:nvPr>
            <p:ph type="sldNum" sz="quarter" idx="12"/>
          </p:nvPr>
        </p:nvSpPr>
        <p:spPr/>
        <p:txBody>
          <a:bodyPr/>
          <a:lstStyle/>
          <a:p>
            <a:pPr>
              <a:defRPr/>
            </a:pPr>
            <a:fld id="{1D4A3DEB-D5AC-45FA-8D0F-0294DAD6F595}" type="slidenum">
              <a:rPr lang="en-US" smtClean="0"/>
              <a:pPr>
                <a:defRPr/>
              </a:pPr>
              <a:t>25</a:t>
            </a:fld>
            <a:endParaRPr lang="en-US"/>
          </a:p>
        </p:txBody>
      </p:sp>
    </p:spTree>
    <p:extLst>
      <p:ext uri="{BB962C8B-B14F-4D97-AF65-F5344CB8AC3E}">
        <p14:creationId xmlns:p14="http://schemas.microsoft.com/office/powerpoint/2010/main" val="28673290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The accident began with failures in the non-nuclear secondary system, followed by a stuck-open relief valve in the primary system, which allowed large amounts of coolant to escape. The mechanical failures were compounded by the initial failure of plant operators to recognize the situation as a Loss of coolant accident (LOCA) due to inadequate training and human factors such as human computer interface, design oversights relating to ambiguous control room indicators in the power plant</a:t>
            </a:r>
          </a:p>
          <a:p>
            <a:pPr eaLnBrk="1" hangingPunct="1"/>
            <a:endParaRPr lang="en-US" altLang="en-US" dirty="0"/>
          </a:p>
          <a:p>
            <a:pPr eaLnBrk="1" hangingPunct="1"/>
            <a:r>
              <a:rPr lang="en-US" altLang="en-US" b="1" dirty="0"/>
              <a:t>Industry Changes Increase Safety</a:t>
            </a:r>
            <a:r>
              <a:rPr lang="en-US" altLang="en-US" dirty="0"/>
              <a:t/>
            </a:r>
            <a:br>
              <a:rPr lang="en-US" altLang="en-US" dirty="0"/>
            </a:br>
            <a:r>
              <a:rPr lang="en-US" altLang="en-US" dirty="0"/>
              <a:t>Within nine months of the accident, the industry had formed INPO, whose mission is to promote the highest levels of safety and reliability in the operation of nuclear power plants.</a:t>
            </a:r>
            <a:br>
              <a:rPr lang="en-US" altLang="en-US" dirty="0"/>
            </a:br>
            <a:endParaRPr lang="en-US" altLang="en-US" dirty="0"/>
          </a:p>
          <a:p>
            <a:endParaRPr lang="en-US" dirty="0"/>
          </a:p>
        </p:txBody>
      </p:sp>
      <p:sp>
        <p:nvSpPr>
          <p:cNvPr id="4" name="Header Placeholder 3"/>
          <p:cNvSpPr>
            <a:spLocks noGrp="1"/>
          </p:cNvSpPr>
          <p:nvPr>
            <p:ph type="hdr" sz="quarter" idx="10"/>
          </p:nvPr>
        </p:nvSpPr>
        <p:spPr/>
        <p:txBody>
          <a:bodyPr/>
          <a:lstStyle/>
          <a:p>
            <a:pPr>
              <a:defRPr/>
            </a:pPr>
            <a:r>
              <a:rPr lang="en-US" smtClean="0"/>
              <a:t>Newbie Learning Card #6</a:t>
            </a:r>
            <a:endParaRPr lang="en-US"/>
          </a:p>
        </p:txBody>
      </p:sp>
      <p:sp>
        <p:nvSpPr>
          <p:cNvPr id="5" name="Footer Placeholder 4"/>
          <p:cNvSpPr>
            <a:spLocks noGrp="1"/>
          </p:cNvSpPr>
          <p:nvPr>
            <p:ph type="ftr" sz="quarter" idx="11"/>
          </p:nvPr>
        </p:nvSpPr>
        <p:spPr/>
        <p:txBody>
          <a:bodyPr/>
          <a:lstStyle/>
          <a:p>
            <a:pPr>
              <a:defRPr/>
            </a:pPr>
            <a:r>
              <a:rPr lang="en-US" smtClean="0"/>
              <a:t>Kent R. Bjornn</a:t>
            </a:r>
            <a:endParaRPr lang="en-US"/>
          </a:p>
        </p:txBody>
      </p:sp>
      <p:sp>
        <p:nvSpPr>
          <p:cNvPr id="6" name="Slide Number Placeholder 5"/>
          <p:cNvSpPr>
            <a:spLocks noGrp="1"/>
          </p:cNvSpPr>
          <p:nvPr>
            <p:ph type="sldNum" sz="quarter" idx="12"/>
          </p:nvPr>
        </p:nvSpPr>
        <p:spPr/>
        <p:txBody>
          <a:bodyPr/>
          <a:lstStyle/>
          <a:p>
            <a:pPr>
              <a:defRPr/>
            </a:pPr>
            <a:fld id="{1D4A3DEB-D5AC-45FA-8D0F-0294DAD6F595}" type="slidenum">
              <a:rPr lang="en-US" smtClean="0"/>
              <a:pPr>
                <a:defRPr/>
              </a:pPr>
              <a:t>26</a:t>
            </a:fld>
            <a:endParaRPr lang="en-US"/>
          </a:p>
        </p:txBody>
      </p:sp>
    </p:spTree>
    <p:extLst>
      <p:ext uri="{BB962C8B-B14F-4D97-AF65-F5344CB8AC3E}">
        <p14:creationId xmlns:p14="http://schemas.microsoft.com/office/powerpoint/2010/main" val="34419902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Salem event – Feb 1983  SG </a:t>
            </a:r>
            <a:r>
              <a:rPr lang="en-US" altLang="en-US" dirty="0" smtClean="0"/>
              <a:t>low-low </a:t>
            </a:r>
            <a:r>
              <a:rPr lang="en-US" altLang="en-US" dirty="0"/>
              <a:t>level event and there was no trip.</a:t>
            </a:r>
          </a:p>
          <a:p>
            <a:pPr eaLnBrk="1" hangingPunct="1"/>
            <a:r>
              <a:rPr lang="en-US" altLang="en-US" dirty="0"/>
              <a:t>Happened twice in a couple of weeks.</a:t>
            </a:r>
          </a:p>
          <a:p>
            <a:pPr eaLnBrk="1" hangingPunct="1"/>
            <a:r>
              <a:rPr lang="en-US" altLang="en-US" dirty="0"/>
              <a:t>Challenged the Reactor Protection System.</a:t>
            </a:r>
          </a:p>
          <a:p>
            <a:endParaRPr lang="en-US" dirty="0"/>
          </a:p>
        </p:txBody>
      </p:sp>
      <p:sp>
        <p:nvSpPr>
          <p:cNvPr id="4" name="Header Placeholder 3"/>
          <p:cNvSpPr>
            <a:spLocks noGrp="1"/>
          </p:cNvSpPr>
          <p:nvPr>
            <p:ph type="hdr" sz="quarter" idx="10"/>
          </p:nvPr>
        </p:nvSpPr>
        <p:spPr/>
        <p:txBody>
          <a:bodyPr/>
          <a:lstStyle/>
          <a:p>
            <a:pPr>
              <a:defRPr/>
            </a:pPr>
            <a:r>
              <a:rPr lang="en-US" smtClean="0"/>
              <a:t>Newbie Learning Card #6</a:t>
            </a:r>
            <a:endParaRPr lang="en-US"/>
          </a:p>
        </p:txBody>
      </p:sp>
      <p:sp>
        <p:nvSpPr>
          <p:cNvPr id="5" name="Footer Placeholder 4"/>
          <p:cNvSpPr>
            <a:spLocks noGrp="1"/>
          </p:cNvSpPr>
          <p:nvPr>
            <p:ph type="ftr" sz="quarter" idx="11"/>
          </p:nvPr>
        </p:nvSpPr>
        <p:spPr/>
        <p:txBody>
          <a:bodyPr/>
          <a:lstStyle/>
          <a:p>
            <a:pPr>
              <a:defRPr/>
            </a:pPr>
            <a:r>
              <a:rPr lang="en-US" smtClean="0"/>
              <a:t>Kent R. Bjornn</a:t>
            </a:r>
            <a:endParaRPr lang="en-US"/>
          </a:p>
        </p:txBody>
      </p:sp>
      <p:sp>
        <p:nvSpPr>
          <p:cNvPr id="6" name="Slide Number Placeholder 5"/>
          <p:cNvSpPr>
            <a:spLocks noGrp="1"/>
          </p:cNvSpPr>
          <p:nvPr>
            <p:ph type="sldNum" sz="quarter" idx="12"/>
          </p:nvPr>
        </p:nvSpPr>
        <p:spPr/>
        <p:txBody>
          <a:bodyPr/>
          <a:lstStyle/>
          <a:p>
            <a:pPr>
              <a:defRPr/>
            </a:pPr>
            <a:fld id="{1D4A3DEB-D5AC-45FA-8D0F-0294DAD6F595}" type="slidenum">
              <a:rPr lang="en-US" smtClean="0"/>
              <a:pPr>
                <a:defRPr/>
              </a:pPr>
              <a:t>27</a:t>
            </a:fld>
            <a:endParaRPr lang="en-US"/>
          </a:p>
        </p:txBody>
      </p:sp>
    </p:spTree>
    <p:extLst>
      <p:ext uri="{BB962C8B-B14F-4D97-AF65-F5344CB8AC3E}">
        <p14:creationId xmlns:p14="http://schemas.microsoft.com/office/powerpoint/2010/main" val="38383673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Bottom Line it lead to:</a:t>
            </a:r>
          </a:p>
          <a:p>
            <a:pPr eaLnBrk="1" hangingPunct="1"/>
            <a:r>
              <a:rPr lang="en-US" altLang="en-US" dirty="0"/>
              <a:t>A range of industry regulation and guidance issued as a result of these inspections.  </a:t>
            </a:r>
          </a:p>
          <a:p>
            <a:pPr eaLnBrk="1" hangingPunct="1"/>
            <a:r>
              <a:rPr lang="en-US" altLang="en-US" dirty="0"/>
              <a:t>NUREG 1397 and NUMARC 90-012- Design control and design reconstitution\</a:t>
            </a:r>
          </a:p>
          <a:p>
            <a:pPr eaLnBrk="1" hangingPunct="1"/>
            <a:r>
              <a:rPr lang="en-US" altLang="en-US" dirty="0"/>
              <a:t>INPO 87-006 and NUREG/CR-5147 Fundamentals for CM program for Design control</a:t>
            </a:r>
          </a:p>
          <a:p>
            <a:pPr eaLnBrk="1" hangingPunct="1"/>
            <a:r>
              <a:rPr lang="en-US" dirty="0"/>
              <a:t>INPO 87-006, “Report on Configuration Management in the Nuclear Utility Industry”</a:t>
            </a:r>
            <a:endParaRPr lang="en-US" altLang="en-US" dirty="0"/>
          </a:p>
          <a:p>
            <a:endParaRPr lang="en-US" dirty="0"/>
          </a:p>
        </p:txBody>
      </p:sp>
      <p:sp>
        <p:nvSpPr>
          <p:cNvPr id="4" name="Header Placeholder 3"/>
          <p:cNvSpPr>
            <a:spLocks noGrp="1"/>
          </p:cNvSpPr>
          <p:nvPr>
            <p:ph type="hdr" sz="quarter" idx="10"/>
          </p:nvPr>
        </p:nvSpPr>
        <p:spPr/>
        <p:txBody>
          <a:bodyPr/>
          <a:lstStyle/>
          <a:p>
            <a:pPr>
              <a:defRPr/>
            </a:pPr>
            <a:r>
              <a:rPr lang="en-US" smtClean="0"/>
              <a:t>Newbie Learning Card #6</a:t>
            </a:r>
            <a:endParaRPr lang="en-US"/>
          </a:p>
        </p:txBody>
      </p:sp>
      <p:sp>
        <p:nvSpPr>
          <p:cNvPr id="5" name="Footer Placeholder 4"/>
          <p:cNvSpPr>
            <a:spLocks noGrp="1"/>
          </p:cNvSpPr>
          <p:nvPr>
            <p:ph type="ftr" sz="quarter" idx="11"/>
          </p:nvPr>
        </p:nvSpPr>
        <p:spPr/>
        <p:txBody>
          <a:bodyPr/>
          <a:lstStyle/>
          <a:p>
            <a:pPr>
              <a:defRPr/>
            </a:pPr>
            <a:r>
              <a:rPr lang="en-US" smtClean="0"/>
              <a:t>Kent R. Bjornn</a:t>
            </a:r>
            <a:endParaRPr lang="en-US"/>
          </a:p>
        </p:txBody>
      </p:sp>
      <p:sp>
        <p:nvSpPr>
          <p:cNvPr id="6" name="Slide Number Placeholder 5"/>
          <p:cNvSpPr>
            <a:spLocks noGrp="1"/>
          </p:cNvSpPr>
          <p:nvPr>
            <p:ph type="sldNum" sz="quarter" idx="12"/>
          </p:nvPr>
        </p:nvSpPr>
        <p:spPr/>
        <p:txBody>
          <a:bodyPr/>
          <a:lstStyle/>
          <a:p>
            <a:pPr>
              <a:defRPr/>
            </a:pPr>
            <a:fld id="{1D4A3DEB-D5AC-45FA-8D0F-0294DAD6F595}" type="slidenum">
              <a:rPr lang="en-US" smtClean="0"/>
              <a:pPr>
                <a:defRPr/>
              </a:pPr>
              <a:t>28</a:t>
            </a:fld>
            <a:endParaRPr lang="en-US"/>
          </a:p>
        </p:txBody>
      </p:sp>
    </p:spTree>
    <p:extLst>
      <p:ext uri="{BB962C8B-B14F-4D97-AF65-F5344CB8AC3E}">
        <p14:creationId xmlns:p14="http://schemas.microsoft.com/office/powerpoint/2010/main" val="15577736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Led to creation of Appendix R to 10CFR50</a:t>
            </a:r>
          </a:p>
          <a:p>
            <a:pPr eaLnBrk="1" hangingPunct="1"/>
            <a:endParaRPr lang="en-US" altLang="en-US" dirty="0"/>
          </a:p>
          <a:p>
            <a:pPr eaLnBrk="1" hangingPunct="1"/>
            <a:r>
              <a:rPr lang="en-US" altLang="en-US" dirty="0"/>
              <a:t>“Train Separation”</a:t>
            </a:r>
          </a:p>
          <a:p>
            <a:endParaRPr lang="en-US" dirty="0"/>
          </a:p>
        </p:txBody>
      </p:sp>
      <p:sp>
        <p:nvSpPr>
          <p:cNvPr id="4" name="Header Placeholder 3"/>
          <p:cNvSpPr>
            <a:spLocks noGrp="1"/>
          </p:cNvSpPr>
          <p:nvPr>
            <p:ph type="hdr" sz="quarter" idx="10"/>
          </p:nvPr>
        </p:nvSpPr>
        <p:spPr/>
        <p:txBody>
          <a:bodyPr/>
          <a:lstStyle/>
          <a:p>
            <a:pPr>
              <a:defRPr/>
            </a:pPr>
            <a:r>
              <a:rPr lang="en-US" smtClean="0"/>
              <a:t>Newbie Learning Card #6</a:t>
            </a:r>
            <a:endParaRPr lang="en-US"/>
          </a:p>
        </p:txBody>
      </p:sp>
      <p:sp>
        <p:nvSpPr>
          <p:cNvPr id="5" name="Footer Placeholder 4"/>
          <p:cNvSpPr>
            <a:spLocks noGrp="1"/>
          </p:cNvSpPr>
          <p:nvPr>
            <p:ph type="ftr" sz="quarter" idx="11"/>
          </p:nvPr>
        </p:nvSpPr>
        <p:spPr/>
        <p:txBody>
          <a:bodyPr/>
          <a:lstStyle/>
          <a:p>
            <a:pPr>
              <a:defRPr/>
            </a:pPr>
            <a:r>
              <a:rPr lang="en-US" smtClean="0"/>
              <a:t>Kent R. Bjornn</a:t>
            </a:r>
            <a:endParaRPr lang="en-US"/>
          </a:p>
        </p:txBody>
      </p:sp>
      <p:sp>
        <p:nvSpPr>
          <p:cNvPr id="6" name="Slide Number Placeholder 5"/>
          <p:cNvSpPr>
            <a:spLocks noGrp="1"/>
          </p:cNvSpPr>
          <p:nvPr>
            <p:ph type="sldNum" sz="quarter" idx="12"/>
          </p:nvPr>
        </p:nvSpPr>
        <p:spPr/>
        <p:txBody>
          <a:bodyPr/>
          <a:lstStyle/>
          <a:p>
            <a:pPr>
              <a:defRPr/>
            </a:pPr>
            <a:fld id="{1D4A3DEB-D5AC-45FA-8D0F-0294DAD6F595}" type="slidenum">
              <a:rPr lang="en-US" smtClean="0"/>
              <a:pPr>
                <a:defRPr/>
              </a:pPr>
              <a:t>29</a:t>
            </a:fld>
            <a:endParaRPr lang="en-US"/>
          </a:p>
        </p:txBody>
      </p:sp>
    </p:spTree>
    <p:extLst>
      <p:ext uri="{BB962C8B-B14F-4D97-AF65-F5344CB8AC3E}">
        <p14:creationId xmlns:p14="http://schemas.microsoft.com/office/powerpoint/2010/main" val="14945786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In the early ’90s</a:t>
            </a:r>
          </a:p>
          <a:p>
            <a:pPr eaLnBrk="1" hangingPunct="1"/>
            <a:r>
              <a:rPr lang="en-US" altLang="en-US" dirty="0"/>
              <a:t>Mostly focused on control of the Paper.</a:t>
            </a:r>
          </a:p>
          <a:p>
            <a:endParaRPr lang="en-US" dirty="0"/>
          </a:p>
        </p:txBody>
      </p:sp>
      <p:sp>
        <p:nvSpPr>
          <p:cNvPr id="4" name="Header Placeholder 3"/>
          <p:cNvSpPr>
            <a:spLocks noGrp="1"/>
          </p:cNvSpPr>
          <p:nvPr>
            <p:ph type="hdr" sz="quarter" idx="10"/>
          </p:nvPr>
        </p:nvSpPr>
        <p:spPr/>
        <p:txBody>
          <a:bodyPr/>
          <a:lstStyle/>
          <a:p>
            <a:pPr>
              <a:defRPr/>
            </a:pPr>
            <a:r>
              <a:rPr lang="en-US" smtClean="0"/>
              <a:t>Newbie Learning Card #6</a:t>
            </a:r>
            <a:endParaRPr lang="en-US"/>
          </a:p>
        </p:txBody>
      </p:sp>
      <p:sp>
        <p:nvSpPr>
          <p:cNvPr id="5" name="Footer Placeholder 4"/>
          <p:cNvSpPr>
            <a:spLocks noGrp="1"/>
          </p:cNvSpPr>
          <p:nvPr>
            <p:ph type="ftr" sz="quarter" idx="11"/>
          </p:nvPr>
        </p:nvSpPr>
        <p:spPr/>
        <p:txBody>
          <a:bodyPr/>
          <a:lstStyle/>
          <a:p>
            <a:pPr>
              <a:defRPr/>
            </a:pPr>
            <a:r>
              <a:rPr lang="en-US" smtClean="0"/>
              <a:t>Kent R. Bjornn</a:t>
            </a:r>
            <a:endParaRPr lang="en-US"/>
          </a:p>
        </p:txBody>
      </p:sp>
      <p:sp>
        <p:nvSpPr>
          <p:cNvPr id="6" name="Slide Number Placeholder 5"/>
          <p:cNvSpPr>
            <a:spLocks noGrp="1"/>
          </p:cNvSpPr>
          <p:nvPr>
            <p:ph type="sldNum" sz="quarter" idx="12"/>
          </p:nvPr>
        </p:nvSpPr>
        <p:spPr/>
        <p:txBody>
          <a:bodyPr/>
          <a:lstStyle/>
          <a:p>
            <a:pPr>
              <a:defRPr/>
            </a:pPr>
            <a:fld id="{1D4A3DEB-D5AC-45FA-8D0F-0294DAD6F595}" type="slidenum">
              <a:rPr lang="en-US" smtClean="0"/>
              <a:pPr>
                <a:defRPr/>
              </a:pPr>
              <a:t>30</a:t>
            </a:fld>
            <a:endParaRPr lang="en-US"/>
          </a:p>
        </p:txBody>
      </p:sp>
    </p:spTree>
    <p:extLst>
      <p:ext uri="{BB962C8B-B14F-4D97-AF65-F5344CB8AC3E}">
        <p14:creationId xmlns:p14="http://schemas.microsoft.com/office/powerpoint/2010/main" val="13596305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of response time problem – </a:t>
            </a:r>
          </a:p>
          <a:p>
            <a:r>
              <a:rPr lang="en-US" dirty="0" smtClean="0"/>
              <a:t>If design assumes that operators take action within 10 minutes; but the Operations allows that it can be done “sometime in the next hour”, then they have invalidated the design.</a:t>
            </a:r>
          </a:p>
        </p:txBody>
      </p:sp>
      <p:sp>
        <p:nvSpPr>
          <p:cNvPr id="4" name="Header Placeholder 3"/>
          <p:cNvSpPr>
            <a:spLocks noGrp="1"/>
          </p:cNvSpPr>
          <p:nvPr>
            <p:ph type="hdr" sz="quarter" idx="10"/>
          </p:nvPr>
        </p:nvSpPr>
        <p:spPr/>
        <p:txBody>
          <a:bodyPr/>
          <a:lstStyle/>
          <a:p>
            <a:pPr>
              <a:defRPr/>
            </a:pPr>
            <a:r>
              <a:rPr lang="en-US" smtClean="0"/>
              <a:t>Newbie Learning Card #6</a:t>
            </a:r>
            <a:endParaRPr lang="en-US"/>
          </a:p>
        </p:txBody>
      </p:sp>
      <p:sp>
        <p:nvSpPr>
          <p:cNvPr id="5" name="Footer Placeholder 4"/>
          <p:cNvSpPr>
            <a:spLocks noGrp="1"/>
          </p:cNvSpPr>
          <p:nvPr>
            <p:ph type="ftr" sz="quarter" idx="11"/>
          </p:nvPr>
        </p:nvSpPr>
        <p:spPr/>
        <p:txBody>
          <a:bodyPr/>
          <a:lstStyle/>
          <a:p>
            <a:pPr>
              <a:defRPr/>
            </a:pPr>
            <a:r>
              <a:rPr lang="en-US" smtClean="0"/>
              <a:t>Kent R. Bjornn</a:t>
            </a:r>
            <a:endParaRPr lang="en-US"/>
          </a:p>
        </p:txBody>
      </p:sp>
      <p:sp>
        <p:nvSpPr>
          <p:cNvPr id="6" name="Slide Number Placeholder 5"/>
          <p:cNvSpPr>
            <a:spLocks noGrp="1"/>
          </p:cNvSpPr>
          <p:nvPr>
            <p:ph type="sldNum" sz="quarter" idx="12"/>
          </p:nvPr>
        </p:nvSpPr>
        <p:spPr/>
        <p:txBody>
          <a:bodyPr/>
          <a:lstStyle/>
          <a:p>
            <a:pPr>
              <a:defRPr/>
            </a:pPr>
            <a:fld id="{1D4A3DEB-D5AC-45FA-8D0F-0294DAD6F595}" type="slidenum">
              <a:rPr lang="en-US" smtClean="0"/>
              <a:pPr>
                <a:defRPr/>
              </a:pPr>
              <a:t>34</a:t>
            </a:fld>
            <a:endParaRPr lang="en-US"/>
          </a:p>
        </p:txBody>
      </p:sp>
    </p:spTree>
    <p:extLst>
      <p:ext uri="{BB962C8B-B14F-4D97-AF65-F5344CB8AC3E}">
        <p14:creationId xmlns:p14="http://schemas.microsoft.com/office/powerpoint/2010/main" val="42225970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smtClean="0">
                <a:solidFill>
                  <a:schemeClr val="bg2"/>
                </a:solidFill>
              </a:rPr>
              <a:t>Most common occurrence of an upset in CM Equilibrium.</a:t>
            </a:r>
            <a:r>
              <a:rPr lang="en-US" dirty="0" smtClean="0">
                <a:solidFill>
                  <a:schemeClr val="bg2"/>
                </a:solidFill>
              </a:rPr>
              <a:t> </a:t>
            </a:r>
          </a:p>
          <a:p>
            <a:pPr eaLnBrk="1" hangingPunct="1"/>
            <a:r>
              <a:rPr lang="en-US" dirty="0" smtClean="0">
                <a:solidFill>
                  <a:schemeClr val="bg2"/>
                </a:solidFill>
              </a:rPr>
              <a:t>When the plant and the documents don’t match, people in the design organization are likely to say “The plant doesn’t look like the drawing” and people in operations are likely to say “The drawing doesn’t look like the plant” The </a:t>
            </a:r>
            <a:r>
              <a:rPr lang="en-US" u="sng" dirty="0" smtClean="0">
                <a:solidFill>
                  <a:schemeClr val="bg2"/>
                </a:solidFill>
              </a:rPr>
              <a:t>first</a:t>
            </a:r>
            <a:r>
              <a:rPr lang="en-US" dirty="0" smtClean="0">
                <a:solidFill>
                  <a:schemeClr val="bg2"/>
                </a:solidFill>
              </a:rPr>
              <a:t> thing to do is to find out which one meets the Design Requirements.</a:t>
            </a:r>
          </a:p>
          <a:p>
            <a:pPr eaLnBrk="1" hangingPunct="1"/>
            <a:r>
              <a:rPr lang="en-US" dirty="0" smtClean="0">
                <a:solidFill>
                  <a:schemeClr val="bg2"/>
                </a:solidFill>
              </a:rPr>
              <a:t>For example, valve “A” is installed but equipment database says that valve “B” is installed. You must first perform an evaluation to determine if valve “A” or valve “B” or both meet the Design Requirements.</a:t>
            </a:r>
          </a:p>
          <a:p>
            <a:pPr eaLnBrk="1" hangingPunct="1"/>
            <a:r>
              <a:rPr lang="en-US" dirty="0" smtClean="0">
                <a:solidFill>
                  <a:schemeClr val="bg2"/>
                </a:solidFill>
              </a:rPr>
              <a:t>  If  “A” doesn't meet Design Requirements, it must be replaced.</a:t>
            </a:r>
          </a:p>
          <a:p>
            <a:pPr eaLnBrk="1" hangingPunct="1"/>
            <a:r>
              <a:rPr lang="en-US" dirty="0" smtClean="0">
                <a:solidFill>
                  <a:schemeClr val="bg2"/>
                </a:solidFill>
              </a:rPr>
              <a:t>  If  “A” is okay it may be more cost effective to revise database. </a:t>
            </a:r>
          </a:p>
          <a:p>
            <a:pPr eaLnBrk="1" hangingPunct="1"/>
            <a:r>
              <a:rPr lang="en-US" dirty="0" smtClean="0">
                <a:solidFill>
                  <a:schemeClr val="bg2"/>
                </a:solidFill>
              </a:rPr>
              <a:t>Similar process is used to evaluate a component that is found out of its expected position. </a:t>
            </a:r>
          </a:p>
          <a:p>
            <a:pPr eaLnBrk="1" hangingPunct="1"/>
            <a:r>
              <a:rPr lang="en-US" dirty="0" smtClean="0">
                <a:solidFill>
                  <a:schemeClr val="bg2"/>
                </a:solidFill>
              </a:rPr>
              <a:t>For new plants, many errors are uncovered during start-up when the Architect Engineer turns over documents to the Owner.</a:t>
            </a:r>
          </a:p>
          <a:p>
            <a:pPr eaLnBrk="1" hangingPunct="1"/>
            <a:endParaRPr lang="en-US" dirty="0" smtClean="0"/>
          </a:p>
          <a:p>
            <a:pPr eaLnBrk="1" hangingPunct="1"/>
            <a:r>
              <a:rPr lang="en-US" dirty="0" smtClean="0"/>
              <a:t>An example of where design is different from configuration. October 2010, a valve was installed backwards. The valve was designed and built by manufacturer to be used either direction for different needs. Our design was to have it in a certain way. Configuration didn’t match (having trouble getting the control settings to work right). We perhaps could have changed the design (and reanalyzed all the settings). Instead we reinstalled the valve.</a:t>
            </a:r>
          </a:p>
          <a:p>
            <a:endParaRPr lang="en-US" dirty="0"/>
          </a:p>
        </p:txBody>
      </p:sp>
      <p:sp>
        <p:nvSpPr>
          <p:cNvPr id="4" name="Header Placeholder 3"/>
          <p:cNvSpPr>
            <a:spLocks noGrp="1"/>
          </p:cNvSpPr>
          <p:nvPr>
            <p:ph type="hdr" sz="quarter" idx="10"/>
          </p:nvPr>
        </p:nvSpPr>
        <p:spPr/>
        <p:txBody>
          <a:bodyPr/>
          <a:lstStyle/>
          <a:p>
            <a:pPr>
              <a:defRPr/>
            </a:pPr>
            <a:r>
              <a:rPr lang="en-US" smtClean="0"/>
              <a:t>Newbie Learning Card #6</a:t>
            </a:r>
            <a:endParaRPr lang="en-US"/>
          </a:p>
        </p:txBody>
      </p:sp>
      <p:sp>
        <p:nvSpPr>
          <p:cNvPr id="5" name="Footer Placeholder 4"/>
          <p:cNvSpPr>
            <a:spLocks noGrp="1"/>
          </p:cNvSpPr>
          <p:nvPr>
            <p:ph type="ftr" sz="quarter" idx="11"/>
          </p:nvPr>
        </p:nvSpPr>
        <p:spPr/>
        <p:txBody>
          <a:bodyPr/>
          <a:lstStyle/>
          <a:p>
            <a:pPr>
              <a:defRPr/>
            </a:pPr>
            <a:r>
              <a:rPr lang="en-US" smtClean="0"/>
              <a:t>Kent R. Bjornn</a:t>
            </a:r>
            <a:endParaRPr lang="en-US"/>
          </a:p>
        </p:txBody>
      </p:sp>
      <p:sp>
        <p:nvSpPr>
          <p:cNvPr id="6" name="Slide Number Placeholder 5"/>
          <p:cNvSpPr>
            <a:spLocks noGrp="1"/>
          </p:cNvSpPr>
          <p:nvPr>
            <p:ph type="sldNum" sz="quarter" idx="12"/>
          </p:nvPr>
        </p:nvSpPr>
        <p:spPr/>
        <p:txBody>
          <a:bodyPr/>
          <a:lstStyle/>
          <a:p>
            <a:pPr>
              <a:defRPr/>
            </a:pPr>
            <a:fld id="{1D4A3DEB-D5AC-45FA-8D0F-0294DAD6F595}" type="slidenum">
              <a:rPr lang="en-US" smtClean="0"/>
              <a:pPr>
                <a:defRPr/>
              </a:pPr>
              <a:t>37</a:t>
            </a:fld>
            <a:endParaRPr lang="en-US"/>
          </a:p>
        </p:txBody>
      </p:sp>
    </p:spTree>
    <p:extLst>
      <p:ext uri="{BB962C8B-B14F-4D97-AF65-F5344CB8AC3E}">
        <p14:creationId xmlns:p14="http://schemas.microsoft.com/office/powerpoint/2010/main" val="1634783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xfrm>
            <a:off x="1257300" y="720725"/>
            <a:ext cx="4800600" cy="3600450"/>
          </a:xfrm>
          <a:ln/>
        </p:spPr>
      </p:sp>
      <p:sp>
        <p:nvSpPr>
          <p:cNvPr id="147459" name="Notes Placeholder 2"/>
          <p:cNvSpPr>
            <a:spLocks noGrp="1"/>
          </p:cNvSpPr>
          <p:nvPr>
            <p:ph type="body" idx="1"/>
          </p:nvPr>
        </p:nvSpPr>
        <p:spPr>
          <a:noFill/>
          <a:ln/>
        </p:spPr>
        <p:txBody>
          <a:bodyPr/>
          <a:lstStyle/>
          <a:p>
            <a:endParaRPr lang="en-US" smtClean="0"/>
          </a:p>
        </p:txBody>
      </p:sp>
      <p:sp>
        <p:nvSpPr>
          <p:cNvPr id="147460" name="Slide Number Placeholder 3"/>
          <p:cNvSpPr>
            <a:spLocks noGrp="1"/>
          </p:cNvSpPr>
          <p:nvPr>
            <p:ph type="sldNum" sz="quarter" idx="5"/>
          </p:nvPr>
        </p:nvSpPr>
        <p:spPr>
          <a:noFill/>
        </p:spPr>
        <p:txBody>
          <a:bodyPr/>
          <a:lstStyle/>
          <a:p>
            <a:pPr defTabSz="966421"/>
            <a:fld id="{01D283F2-181B-424D-8EA3-A56D42B558C1}" type="slidenum">
              <a:rPr lang="en-US" smtClean="0"/>
              <a:pPr defTabSz="966421"/>
              <a:t>4</a:t>
            </a:fld>
            <a:endParaRPr lang="en-US" smtClean="0"/>
          </a:p>
        </p:txBody>
      </p:sp>
      <p:sp>
        <p:nvSpPr>
          <p:cNvPr id="147461" name="Footer Placeholder 4"/>
          <p:cNvSpPr>
            <a:spLocks noGrp="1"/>
          </p:cNvSpPr>
          <p:nvPr>
            <p:ph type="ftr" sz="quarter" idx="4"/>
          </p:nvPr>
        </p:nvSpPr>
        <p:spPr>
          <a:noFill/>
        </p:spPr>
        <p:txBody>
          <a:bodyPr/>
          <a:lstStyle/>
          <a:p>
            <a:pPr defTabSz="966421"/>
            <a:r>
              <a:rPr lang="en-US" smtClean="0"/>
              <a:t>Kent R. Bjornn</a:t>
            </a:r>
          </a:p>
        </p:txBody>
      </p:sp>
      <p:sp>
        <p:nvSpPr>
          <p:cNvPr id="147462" name="Header Placeholder 5"/>
          <p:cNvSpPr>
            <a:spLocks noGrp="1"/>
          </p:cNvSpPr>
          <p:nvPr>
            <p:ph type="hdr" sz="quarter"/>
          </p:nvPr>
        </p:nvSpPr>
        <p:spPr>
          <a:noFill/>
        </p:spPr>
        <p:txBody>
          <a:bodyPr/>
          <a:lstStyle/>
          <a:p>
            <a:pPr defTabSz="966421"/>
            <a:r>
              <a:rPr lang="en-US" smtClean="0"/>
              <a:t>Newbie Learning Card #6</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solidFill>
                  <a:schemeClr val="bg2"/>
                </a:solidFill>
              </a:rPr>
              <a:t>As plant components age or break they may not meet the performance requirements that were assumed in the original design. </a:t>
            </a:r>
          </a:p>
          <a:p>
            <a:pPr eaLnBrk="1" hangingPunct="1"/>
            <a:r>
              <a:rPr lang="en-US" dirty="0" smtClean="0">
                <a:solidFill>
                  <a:schemeClr val="bg2"/>
                </a:solidFill>
              </a:rPr>
              <a:t>This is why we constantly monitor their condition and performance using established programs, such as:</a:t>
            </a:r>
          </a:p>
          <a:p>
            <a:pPr eaLnBrk="1" hangingPunct="1">
              <a:buFontTx/>
              <a:buChar char="•"/>
            </a:pPr>
            <a:r>
              <a:rPr lang="en-US" dirty="0" smtClean="0">
                <a:solidFill>
                  <a:schemeClr val="bg2"/>
                </a:solidFill>
              </a:rPr>
              <a:t> field walk downs, including operator rounds</a:t>
            </a:r>
          </a:p>
          <a:p>
            <a:pPr eaLnBrk="1" hangingPunct="1">
              <a:buFontTx/>
              <a:buChar char="•"/>
            </a:pPr>
            <a:r>
              <a:rPr lang="en-US" dirty="0" smtClean="0">
                <a:solidFill>
                  <a:schemeClr val="bg2"/>
                </a:solidFill>
              </a:rPr>
              <a:t> component testing &amp; performance monitoring</a:t>
            </a:r>
          </a:p>
          <a:p>
            <a:pPr eaLnBrk="1" hangingPunct="1">
              <a:buFontTx/>
              <a:buChar char="•"/>
            </a:pPr>
            <a:r>
              <a:rPr lang="en-US" dirty="0" smtClean="0">
                <a:solidFill>
                  <a:schemeClr val="bg2"/>
                </a:solidFill>
              </a:rPr>
              <a:t> erosion &amp; corrosion monitoring</a:t>
            </a:r>
          </a:p>
          <a:p>
            <a:endParaRPr lang="en-US" dirty="0"/>
          </a:p>
        </p:txBody>
      </p:sp>
      <p:sp>
        <p:nvSpPr>
          <p:cNvPr id="4" name="Header Placeholder 3"/>
          <p:cNvSpPr>
            <a:spLocks noGrp="1"/>
          </p:cNvSpPr>
          <p:nvPr>
            <p:ph type="hdr" sz="quarter" idx="10"/>
          </p:nvPr>
        </p:nvSpPr>
        <p:spPr/>
        <p:txBody>
          <a:bodyPr/>
          <a:lstStyle/>
          <a:p>
            <a:pPr>
              <a:defRPr/>
            </a:pPr>
            <a:r>
              <a:rPr lang="en-US" smtClean="0"/>
              <a:t>Newbie Learning Card #6</a:t>
            </a:r>
            <a:endParaRPr lang="en-US"/>
          </a:p>
        </p:txBody>
      </p:sp>
      <p:sp>
        <p:nvSpPr>
          <p:cNvPr id="5" name="Footer Placeholder 4"/>
          <p:cNvSpPr>
            <a:spLocks noGrp="1"/>
          </p:cNvSpPr>
          <p:nvPr>
            <p:ph type="ftr" sz="quarter" idx="11"/>
          </p:nvPr>
        </p:nvSpPr>
        <p:spPr/>
        <p:txBody>
          <a:bodyPr/>
          <a:lstStyle/>
          <a:p>
            <a:pPr>
              <a:defRPr/>
            </a:pPr>
            <a:r>
              <a:rPr lang="en-US" smtClean="0"/>
              <a:t>Kent R. Bjornn</a:t>
            </a:r>
            <a:endParaRPr lang="en-US"/>
          </a:p>
        </p:txBody>
      </p:sp>
      <p:sp>
        <p:nvSpPr>
          <p:cNvPr id="6" name="Slide Number Placeholder 5"/>
          <p:cNvSpPr>
            <a:spLocks noGrp="1"/>
          </p:cNvSpPr>
          <p:nvPr>
            <p:ph type="sldNum" sz="quarter" idx="12"/>
          </p:nvPr>
        </p:nvSpPr>
        <p:spPr/>
        <p:txBody>
          <a:bodyPr/>
          <a:lstStyle/>
          <a:p>
            <a:pPr>
              <a:defRPr/>
            </a:pPr>
            <a:fld id="{1D4A3DEB-D5AC-45FA-8D0F-0294DAD6F595}" type="slidenum">
              <a:rPr lang="en-US" smtClean="0"/>
              <a:pPr>
                <a:defRPr/>
              </a:pPr>
              <a:t>39</a:t>
            </a:fld>
            <a:endParaRPr lang="en-US"/>
          </a:p>
        </p:txBody>
      </p:sp>
    </p:spTree>
    <p:extLst>
      <p:ext uri="{BB962C8B-B14F-4D97-AF65-F5344CB8AC3E}">
        <p14:creationId xmlns:p14="http://schemas.microsoft.com/office/powerpoint/2010/main" val="34561452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p>
            <a:pPr defTabSz="966421"/>
            <a:fld id="{181AE1EC-CB09-4103-BAAD-5B8167BBB35F}" type="slidenum">
              <a:rPr lang="en-US" smtClean="0"/>
              <a:pPr defTabSz="966421"/>
              <a:t>42</a:t>
            </a:fld>
            <a:endParaRPr lang="en-US" smtClean="0"/>
          </a:p>
        </p:txBody>
      </p:sp>
      <p:sp>
        <p:nvSpPr>
          <p:cNvPr id="178179" name="Rectangle 2"/>
          <p:cNvSpPr>
            <a:spLocks noGrp="1" noRot="1" noChangeAspect="1" noChangeArrowheads="1" noTextEdit="1"/>
          </p:cNvSpPr>
          <p:nvPr>
            <p:ph type="sldImg"/>
          </p:nvPr>
        </p:nvSpPr>
        <p:spPr>
          <a:xfrm>
            <a:off x="1257300" y="720725"/>
            <a:ext cx="4800600" cy="3600450"/>
          </a:xfrm>
          <a:ln/>
        </p:spPr>
      </p:sp>
      <p:sp>
        <p:nvSpPr>
          <p:cNvPr id="178180" name="Rectangle 3"/>
          <p:cNvSpPr>
            <a:spLocks noGrp="1" noChangeArrowheads="1"/>
          </p:cNvSpPr>
          <p:nvPr>
            <p:ph type="body" idx="1"/>
          </p:nvPr>
        </p:nvSpPr>
        <p:spPr>
          <a:noFill/>
          <a:ln/>
        </p:spPr>
        <p:txBody>
          <a:bodyPr/>
          <a:lstStyle/>
          <a:p>
            <a:pPr eaLnBrk="1" hangingPunct="1"/>
            <a:endParaRPr lang="en-US" smtClean="0">
              <a:solidFill>
                <a:schemeClr val="bg2"/>
              </a:solidFill>
            </a:endParaRPr>
          </a:p>
        </p:txBody>
      </p:sp>
      <p:sp>
        <p:nvSpPr>
          <p:cNvPr id="178181" name="Footer Placeholder 4"/>
          <p:cNvSpPr>
            <a:spLocks noGrp="1"/>
          </p:cNvSpPr>
          <p:nvPr>
            <p:ph type="ftr" sz="quarter" idx="4"/>
          </p:nvPr>
        </p:nvSpPr>
        <p:spPr>
          <a:noFill/>
        </p:spPr>
        <p:txBody>
          <a:bodyPr/>
          <a:lstStyle/>
          <a:p>
            <a:pPr defTabSz="966421"/>
            <a:r>
              <a:rPr lang="en-US" smtClean="0"/>
              <a:t>Kent R. Bjornn</a:t>
            </a:r>
          </a:p>
        </p:txBody>
      </p:sp>
      <p:sp>
        <p:nvSpPr>
          <p:cNvPr id="178182" name="Header Placeholder 5"/>
          <p:cNvSpPr>
            <a:spLocks noGrp="1"/>
          </p:cNvSpPr>
          <p:nvPr>
            <p:ph type="hdr" sz="quarter"/>
          </p:nvPr>
        </p:nvSpPr>
        <p:spPr>
          <a:noFill/>
        </p:spPr>
        <p:txBody>
          <a:bodyPr/>
          <a:lstStyle/>
          <a:p>
            <a:pPr defTabSz="966421"/>
            <a:r>
              <a:rPr lang="en-US" smtClean="0"/>
              <a:t>Newbie Learning Card #6</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smtClean="0">
                <a:solidFill>
                  <a:schemeClr val="bg2"/>
                </a:solidFill>
              </a:rPr>
              <a:t>Most common occurrence of an upset in CM Equilibrium.</a:t>
            </a:r>
            <a:r>
              <a:rPr lang="en-US" dirty="0" smtClean="0">
                <a:solidFill>
                  <a:schemeClr val="bg2"/>
                </a:solidFill>
              </a:rPr>
              <a:t> </a:t>
            </a:r>
          </a:p>
          <a:p>
            <a:pPr eaLnBrk="1" hangingPunct="1"/>
            <a:r>
              <a:rPr lang="en-US" dirty="0" smtClean="0">
                <a:solidFill>
                  <a:schemeClr val="bg2"/>
                </a:solidFill>
              </a:rPr>
              <a:t>When the plant and the documents don’t match, people in the design organization are likely to say “The plant doesn’t look like the drawing” and people in operations are likely to say “The drawing doesn’t look like the plant” The </a:t>
            </a:r>
            <a:r>
              <a:rPr lang="en-US" u="sng" dirty="0" smtClean="0">
                <a:solidFill>
                  <a:schemeClr val="bg2"/>
                </a:solidFill>
              </a:rPr>
              <a:t>first</a:t>
            </a:r>
            <a:r>
              <a:rPr lang="en-US" dirty="0" smtClean="0">
                <a:solidFill>
                  <a:schemeClr val="bg2"/>
                </a:solidFill>
              </a:rPr>
              <a:t> thing to do is to find out which one meets the Design Requirements.</a:t>
            </a:r>
          </a:p>
          <a:p>
            <a:pPr eaLnBrk="1" hangingPunct="1"/>
            <a:r>
              <a:rPr lang="en-US" dirty="0" smtClean="0">
                <a:solidFill>
                  <a:schemeClr val="bg2"/>
                </a:solidFill>
              </a:rPr>
              <a:t>For example, valve “A” is installed but equipment database says that valve “B” is installed. You must first perform an evaluation to determine if valve “A” or valve “B” or both meet the Design Requirements.</a:t>
            </a:r>
          </a:p>
          <a:p>
            <a:pPr eaLnBrk="1" hangingPunct="1"/>
            <a:r>
              <a:rPr lang="en-US" dirty="0" smtClean="0">
                <a:solidFill>
                  <a:schemeClr val="bg2"/>
                </a:solidFill>
              </a:rPr>
              <a:t>  If  “A” doesn't meet Design Requirements, it must be replaced.</a:t>
            </a:r>
          </a:p>
          <a:p>
            <a:pPr eaLnBrk="1" hangingPunct="1"/>
            <a:r>
              <a:rPr lang="en-US" dirty="0" smtClean="0">
                <a:solidFill>
                  <a:schemeClr val="bg2"/>
                </a:solidFill>
              </a:rPr>
              <a:t>  If  “A” is okay it may be more cost effective to revise database. </a:t>
            </a:r>
          </a:p>
          <a:p>
            <a:pPr eaLnBrk="1" hangingPunct="1"/>
            <a:r>
              <a:rPr lang="en-US" dirty="0" smtClean="0">
                <a:solidFill>
                  <a:schemeClr val="bg2"/>
                </a:solidFill>
              </a:rPr>
              <a:t>Similar process is used to evaluate a component that is found out of its expected position. </a:t>
            </a:r>
          </a:p>
          <a:p>
            <a:pPr eaLnBrk="1" hangingPunct="1"/>
            <a:r>
              <a:rPr lang="en-US" dirty="0" smtClean="0">
                <a:solidFill>
                  <a:schemeClr val="bg2"/>
                </a:solidFill>
              </a:rPr>
              <a:t>For new plants, many errors are uncovered during start-up when the  Architect Engineer turns over documents to the Owner.</a:t>
            </a:r>
          </a:p>
          <a:p>
            <a:endParaRPr lang="en-US" dirty="0"/>
          </a:p>
        </p:txBody>
      </p:sp>
      <p:sp>
        <p:nvSpPr>
          <p:cNvPr id="4" name="Header Placeholder 3"/>
          <p:cNvSpPr>
            <a:spLocks noGrp="1"/>
          </p:cNvSpPr>
          <p:nvPr>
            <p:ph type="hdr" sz="quarter" idx="10"/>
          </p:nvPr>
        </p:nvSpPr>
        <p:spPr/>
        <p:txBody>
          <a:bodyPr/>
          <a:lstStyle/>
          <a:p>
            <a:pPr>
              <a:defRPr/>
            </a:pPr>
            <a:r>
              <a:rPr lang="en-US" smtClean="0">
                <a:solidFill>
                  <a:prstClr val="black"/>
                </a:solidFill>
              </a:rPr>
              <a:t>Newbie Learning Card #6</a:t>
            </a:r>
            <a:endParaRPr lang="en-US">
              <a:solidFill>
                <a:prstClr val="black"/>
              </a:solidFill>
            </a:endParaRPr>
          </a:p>
        </p:txBody>
      </p:sp>
      <p:sp>
        <p:nvSpPr>
          <p:cNvPr id="5" name="Footer Placeholder 4"/>
          <p:cNvSpPr>
            <a:spLocks noGrp="1"/>
          </p:cNvSpPr>
          <p:nvPr>
            <p:ph type="ftr" sz="quarter" idx="11"/>
          </p:nvPr>
        </p:nvSpPr>
        <p:spPr/>
        <p:txBody>
          <a:bodyPr/>
          <a:lstStyle/>
          <a:p>
            <a:pPr>
              <a:defRPr/>
            </a:pPr>
            <a:r>
              <a:rPr lang="en-US" smtClean="0">
                <a:solidFill>
                  <a:prstClr val="black"/>
                </a:solidFill>
              </a:rPr>
              <a:t>Kent R. Bjornn</a:t>
            </a:r>
            <a:endParaRPr lang="en-US">
              <a:solidFill>
                <a:prstClr val="black"/>
              </a:solidFill>
            </a:endParaRPr>
          </a:p>
        </p:txBody>
      </p:sp>
      <p:sp>
        <p:nvSpPr>
          <p:cNvPr id="6" name="Slide Number Placeholder 5"/>
          <p:cNvSpPr>
            <a:spLocks noGrp="1"/>
          </p:cNvSpPr>
          <p:nvPr>
            <p:ph type="sldNum" sz="quarter" idx="12"/>
          </p:nvPr>
        </p:nvSpPr>
        <p:spPr/>
        <p:txBody>
          <a:bodyPr/>
          <a:lstStyle/>
          <a:p>
            <a:pPr>
              <a:defRPr/>
            </a:pPr>
            <a:fld id="{1D4A3DEB-D5AC-45FA-8D0F-0294DAD6F595}" type="slidenum">
              <a:rPr lang="en-US" smtClean="0">
                <a:solidFill>
                  <a:prstClr val="black"/>
                </a:solidFill>
              </a:rPr>
              <a:pPr>
                <a:defRPr/>
              </a:pPr>
              <a:t>44</a:t>
            </a:fld>
            <a:endParaRPr lang="en-US">
              <a:solidFill>
                <a:prstClr val="black"/>
              </a:solidFill>
            </a:endParaRPr>
          </a:p>
        </p:txBody>
      </p:sp>
    </p:spTree>
    <p:extLst>
      <p:ext uri="{BB962C8B-B14F-4D97-AF65-F5344CB8AC3E}">
        <p14:creationId xmlns:p14="http://schemas.microsoft.com/office/powerpoint/2010/main" val="32473274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solidFill>
                  <a:prstClr val="black"/>
                </a:solidFill>
              </a:rPr>
              <a:t>Newbie Learning Card #6</a:t>
            </a:r>
            <a:endParaRPr lang="en-US">
              <a:solidFill>
                <a:prstClr val="black"/>
              </a:solidFill>
            </a:endParaRPr>
          </a:p>
        </p:txBody>
      </p:sp>
      <p:sp>
        <p:nvSpPr>
          <p:cNvPr id="5" name="Footer Placeholder 4"/>
          <p:cNvSpPr>
            <a:spLocks noGrp="1"/>
          </p:cNvSpPr>
          <p:nvPr>
            <p:ph type="ftr" sz="quarter" idx="11"/>
          </p:nvPr>
        </p:nvSpPr>
        <p:spPr/>
        <p:txBody>
          <a:bodyPr/>
          <a:lstStyle/>
          <a:p>
            <a:pPr>
              <a:defRPr/>
            </a:pPr>
            <a:r>
              <a:rPr lang="en-US" smtClean="0">
                <a:solidFill>
                  <a:prstClr val="black"/>
                </a:solidFill>
              </a:rPr>
              <a:t>Kent R. Bjornn</a:t>
            </a:r>
            <a:endParaRPr lang="en-US">
              <a:solidFill>
                <a:prstClr val="black"/>
              </a:solidFill>
            </a:endParaRPr>
          </a:p>
        </p:txBody>
      </p:sp>
      <p:sp>
        <p:nvSpPr>
          <p:cNvPr id="6" name="Slide Number Placeholder 5"/>
          <p:cNvSpPr>
            <a:spLocks noGrp="1"/>
          </p:cNvSpPr>
          <p:nvPr>
            <p:ph type="sldNum" sz="quarter" idx="12"/>
          </p:nvPr>
        </p:nvSpPr>
        <p:spPr/>
        <p:txBody>
          <a:bodyPr/>
          <a:lstStyle/>
          <a:p>
            <a:pPr>
              <a:defRPr/>
            </a:pPr>
            <a:fld id="{1D4A3DEB-D5AC-45FA-8D0F-0294DAD6F595}" type="slidenum">
              <a:rPr lang="en-US" smtClean="0">
                <a:solidFill>
                  <a:prstClr val="black"/>
                </a:solidFill>
              </a:rPr>
              <a:pPr>
                <a:defRPr/>
              </a:pPr>
              <a:t>45</a:t>
            </a:fld>
            <a:endParaRPr lang="en-US">
              <a:solidFill>
                <a:prstClr val="black"/>
              </a:solidFill>
            </a:endParaRPr>
          </a:p>
        </p:txBody>
      </p:sp>
    </p:spTree>
    <p:extLst>
      <p:ext uri="{BB962C8B-B14F-4D97-AF65-F5344CB8AC3E}">
        <p14:creationId xmlns:p14="http://schemas.microsoft.com/office/powerpoint/2010/main" val="32473274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latin typeface="Arial" charset="0"/>
              </a:rPr>
              <a:t>This is the point in the CM cycle where the CM Equilibrium has been established.</a:t>
            </a:r>
          </a:p>
          <a:p>
            <a:pPr eaLnBrk="1" hangingPunct="1"/>
            <a:endParaRPr lang="en-US" altLang="en-US" dirty="0" smtClean="0">
              <a:latin typeface="Arial" charset="0"/>
            </a:endParaRPr>
          </a:p>
          <a:p>
            <a:pPr eaLnBrk="1" hangingPunct="1"/>
            <a:r>
              <a:rPr lang="en-US" altLang="en-US" dirty="0" smtClean="0">
                <a:latin typeface="Arial" charset="0"/>
              </a:rPr>
              <a:t>The Equilibrium may be at the plant level or system level or individual component level.</a:t>
            </a:r>
          </a:p>
          <a:p>
            <a:pPr eaLnBrk="1" hangingPunct="1"/>
            <a:endParaRPr lang="en-US" altLang="en-US" dirty="0" smtClean="0">
              <a:latin typeface="Arial" charset="0"/>
            </a:endParaRPr>
          </a:p>
          <a:p>
            <a:pPr eaLnBrk="1" hangingPunct="1"/>
            <a:r>
              <a:rPr lang="en-US" altLang="en-US" dirty="0" smtClean="0">
                <a:latin typeface="Arial" charset="0"/>
              </a:rPr>
              <a:t>This condition remains until a problem is identified or an intentional change is considered.</a:t>
            </a:r>
            <a:endParaRPr lang="en-US" altLang="en-US" b="1" dirty="0" smtClean="0">
              <a:latin typeface="Arial" charset="0"/>
            </a:endParaRPr>
          </a:p>
          <a:p>
            <a:endParaRPr lang="en-US" dirty="0"/>
          </a:p>
        </p:txBody>
      </p:sp>
      <p:sp>
        <p:nvSpPr>
          <p:cNvPr id="4" name="Header Placeholder 3"/>
          <p:cNvSpPr>
            <a:spLocks noGrp="1"/>
          </p:cNvSpPr>
          <p:nvPr>
            <p:ph type="hdr" sz="quarter" idx="10"/>
          </p:nvPr>
        </p:nvSpPr>
        <p:spPr/>
        <p:txBody>
          <a:bodyPr/>
          <a:lstStyle/>
          <a:p>
            <a:pPr>
              <a:defRPr/>
            </a:pPr>
            <a:r>
              <a:rPr lang="en-US" smtClean="0"/>
              <a:t>Newbie Learning Card #6</a:t>
            </a:r>
            <a:endParaRPr lang="en-US"/>
          </a:p>
        </p:txBody>
      </p:sp>
      <p:sp>
        <p:nvSpPr>
          <p:cNvPr id="5" name="Footer Placeholder 4"/>
          <p:cNvSpPr>
            <a:spLocks noGrp="1"/>
          </p:cNvSpPr>
          <p:nvPr>
            <p:ph type="ftr" sz="quarter" idx="11"/>
          </p:nvPr>
        </p:nvSpPr>
        <p:spPr/>
        <p:txBody>
          <a:bodyPr/>
          <a:lstStyle/>
          <a:p>
            <a:pPr>
              <a:defRPr/>
            </a:pPr>
            <a:r>
              <a:rPr lang="en-US" smtClean="0"/>
              <a:t>Kent R. Bjornn</a:t>
            </a:r>
            <a:endParaRPr lang="en-US"/>
          </a:p>
        </p:txBody>
      </p:sp>
      <p:sp>
        <p:nvSpPr>
          <p:cNvPr id="6" name="Slide Number Placeholder 5"/>
          <p:cNvSpPr>
            <a:spLocks noGrp="1"/>
          </p:cNvSpPr>
          <p:nvPr>
            <p:ph type="sldNum" sz="quarter" idx="12"/>
          </p:nvPr>
        </p:nvSpPr>
        <p:spPr/>
        <p:txBody>
          <a:bodyPr/>
          <a:lstStyle/>
          <a:p>
            <a:pPr>
              <a:defRPr/>
            </a:pPr>
            <a:fld id="{1D4A3DEB-D5AC-45FA-8D0F-0294DAD6F595}" type="slidenum">
              <a:rPr lang="en-US" smtClean="0"/>
              <a:pPr>
                <a:defRPr/>
              </a:pPr>
              <a:t>47</a:t>
            </a:fld>
            <a:endParaRPr lang="en-US"/>
          </a:p>
        </p:txBody>
      </p:sp>
    </p:spTree>
    <p:extLst>
      <p:ext uri="{BB962C8B-B14F-4D97-AF65-F5344CB8AC3E}">
        <p14:creationId xmlns:p14="http://schemas.microsoft.com/office/powerpoint/2010/main" val="36380054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solidFill>
                  <a:schemeClr val="bg2"/>
                </a:solidFill>
              </a:rPr>
              <a:t>This step is identified in the NEI Standard Nuclear Performance Model as </a:t>
            </a:r>
            <a:r>
              <a:rPr lang="en-US" b="1" dirty="0" smtClean="0">
                <a:solidFill>
                  <a:schemeClr val="bg2"/>
                </a:solidFill>
              </a:rPr>
              <a:t>CM001.</a:t>
            </a:r>
          </a:p>
          <a:p>
            <a:pPr eaLnBrk="1" hangingPunct="1"/>
            <a:endParaRPr lang="en-US" dirty="0" smtClean="0">
              <a:solidFill>
                <a:schemeClr val="bg2"/>
              </a:solidFill>
            </a:endParaRPr>
          </a:p>
          <a:p>
            <a:pPr eaLnBrk="1" hangingPunct="1"/>
            <a:r>
              <a:rPr lang="en-US" dirty="0" smtClean="0">
                <a:solidFill>
                  <a:schemeClr val="bg2"/>
                </a:solidFill>
              </a:rPr>
              <a:t>Identify and evaluate the upset in the equilibrium. </a:t>
            </a:r>
          </a:p>
          <a:p>
            <a:pPr eaLnBrk="1" hangingPunct="1">
              <a:buFontTx/>
              <a:buChar char="•"/>
            </a:pPr>
            <a:r>
              <a:rPr lang="en-US" dirty="0" smtClean="0">
                <a:solidFill>
                  <a:schemeClr val="bg2"/>
                </a:solidFill>
              </a:rPr>
              <a:t> discovered error (plant/drawing mismatch or </a:t>
            </a:r>
            <a:r>
              <a:rPr lang="en-US" dirty="0" err="1" smtClean="0">
                <a:solidFill>
                  <a:schemeClr val="bg2"/>
                </a:solidFill>
              </a:rPr>
              <a:t>mispositioned</a:t>
            </a:r>
            <a:r>
              <a:rPr lang="en-US" dirty="0" smtClean="0">
                <a:solidFill>
                  <a:schemeClr val="bg2"/>
                </a:solidFill>
              </a:rPr>
              <a:t> component)</a:t>
            </a:r>
          </a:p>
          <a:p>
            <a:pPr eaLnBrk="1" hangingPunct="1">
              <a:buFontTx/>
              <a:buChar char="•"/>
            </a:pPr>
            <a:r>
              <a:rPr lang="en-US" dirty="0" smtClean="0">
                <a:solidFill>
                  <a:schemeClr val="bg2"/>
                </a:solidFill>
              </a:rPr>
              <a:t> desired change (modification or operational configuration change) .</a:t>
            </a:r>
          </a:p>
          <a:p>
            <a:pPr eaLnBrk="1" hangingPunct="1"/>
            <a:r>
              <a:rPr lang="en-US" dirty="0" smtClean="0">
                <a:solidFill>
                  <a:schemeClr val="bg2"/>
                </a:solidFill>
              </a:rPr>
              <a:t>At a </a:t>
            </a:r>
            <a:r>
              <a:rPr lang="en-US" b="1" u="sng" dirty="0" smtClean="0">
                <a:solidFill>
                  <a:schemeClr val="bg2"/>
                </a:solidFill>
              </a:rPr>
              <a:t>high</a:t>
            </a:r>
            <a:r>
              <a:rPr lang="en-US" dirty="0" smtClean="0">
                <a:solidFill>
                  <a:schemeClr val="bg2"/>
                </a:solidFill>
              </a:rPr>
              <a:t> level the process is the same whether it’s a discovered error or a desired change.</a:t>
            </a:r>
          </a:p>
          <a:p>
            <a:pPr eaLnBrk="1" hangingPunct="1"/>
            <a:r>
              <a:rPr lang="en-US" dirty="0" smtClean="0">
                <a:solidFill>
                  <a:schemeClr val="bg2"/>
                </a:solidFill>
              </a:rPr>
              <a:t>First evaluate the problem or desired change. Usually this is done through the Corrective Action Program and/or the modification process.</a:t>
            </a:r>
            <a:endParaRPr lang="en-US" dirty="0"/>
          </a:p>
        </p:txBody>
      </p:sp>
      <p:sp>
        <p:nvSpPr>
          <p:cNvPr id="4" name="Header Placeholder 3"/>
          <p:cNvSpPr>
            <a:spLocks noGrp="1"/>
          </p:cNvSpPr>
          <p:nvPr>
            <p:ph type="hdr" sz="quarter" idx="10"/>
          </p:nvPr>
        </p:nvSpPr>
        <p:spPr/>
        <p:txBody>
          <a:bodyPr/>
          <a:lstStyle/>
          <a:p>
            <a:pPr>
              <a:defRPr/>
            </a:pPr>
            <a:r>
              <a:rPr lang="en-US" smtClean="0"/>
              <a:t>Newbie Learning Card #6</a:t>
            </a:r>
            <a:endParaRPr lang="en-US"/>
          </a:p>
        </p:txBody>
      </p:sp>
      <p:sp>
        <p:nvSpPr>
          <p:cNvPr id="5" name="Footer Placeholder 4"/>
          <p:cNvSpPr>
            <a:spLocks noGrp="1"/>
          </p:cNvSpPr>
          <p:nvPr>
            <p:ph type="ftr" sz="quarter" idx="11"/>
          </p:nvPr>
        </p:nvSpPr>
        <p:spPr/>
        <p:txBody>
          <a:bodyPr/>
          <a:lstStyle/>
          <a:p>
            <a:pPr>
              <a:defRPr/>
            </a:pPr>
            <a:r>
              <a:rPr lang="en-US" smtClean="0"/>
              <a:t>Kent R. Bjornn</a:t>
            </a:r>
            <a:endParaRPr lang="en-US"/>
          </a:p>
        </p:txBody>
      </p:sp>
      <p:sp>
        <p:nvSpPr>
          <p:cNvPr id="6" name="Slide Number Placeholder 5"/>
          <p:cNvSpPr>
            <a:spLocks noGrp="1"/>
          </p:cNvSpPr>
          <p:nvPr>
            <p:ph type="sldNum" sz="quarter" idx="12"/>
          </p:nvPr>
        </p:nvSpPr>
        <p:spPr/>
        <p:txBody>
          <a:bodyPr/>
          <a:lstStyle/>
          <a:p>
            <a:pPr>
              <a:defRPr/>
            </a:pPr>
            <a:fld id="{1D4A3DEB-D5AC-45FA-8D0F-0294DAD6F595}" type="slidenum">
              <a:rPr lang="en-US" smtClean="0"/>
              <a:pPr>
                <a:defRPr/>
              </a:pPr>
              <a:t>49</a:t>
            </a:fld>
            <a:endParaRPr lang="en-US"/>
          </a:p>
        </p:txBody>
      </p:sp>
    </p:spTree>
    <p:extLst>
      <p:ext uri="{BB962C8B-B14F-4D97-AF65-F5344CB8AC3E}">
        <p14:creationId xmlns:p14="http://schemas.microsoft.com/office/powerpoint/2010/main" val="11734174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solidFill>
                  <a:schemeClr val="bg2"/>
                </a:solidFill>
              </a:rPr>
              <a:t>This step is identified in the NEI Standard Nuclear Performance Model as </a:t>
            </a:r>
            <a:r>
              <a:rPr lang="en-US" b="1" dirty="0" smtClean="0">
                <a:solidFill>
                  <a:schemeClr val="bg2"/>
                </a:solidFill>
              </a:rPr>
              <a:t>CM002.</a:t>
            </a:r>
          </a:p>
          <a:p>
            <a:pPr eaLnBrk="1" hangingPunct="1"/>
            <a:endParaRPr lang="en-US" dirty="0" smtClean="0">
              <a:solidFill>
                <a:schemeClr val="bg2"/>
              </a:solidFill>
            </a:endParaRPr>
          </a:p>
          <a:p>
            <a:pPr eaLnBrk="1" hangingPunct="1"/>
            <a:r>
              <a:rPr lang="en-US" dirty="0" smtClean="0">
                <a:solidFill>
                  <a:schemeClr val="bg2"/>
                </a:solidFill>
              </a:rPr>
              <a:t>Next step: Evaluate problem or desired change.</a:t>
            </a:r>
          </a:p>
          <a:p>
            <a:pPr eaLnBrk="1" hangingPunct="1">
              <a:buFontTx/>
              <a:buChar char="•"/>
            </a:pPr>
            <a:r>
              <a:rPr lang="en-US" dirty="0" smtClean="0">
                <a:solidFill>
                  <a:schemeClr val="bg2"/>
                </a:solidFill>
              </a:rPr>
              <a:t> What are the Design Requirements?</a:t>
            </a:r>
          </a:p>
          <a:p>
            <a:pPr eaLnBrk="1" hangingPunct="1">
              <a:buFontTx/>
              <a:buChar char="•"/>
            </a:pPr>
            <a:r>
              <a:rPr lang="en-US" dirty="0" smtClean="0">
                <a:solidFill>
                  <a:schemeClr val="bg2"/>
                </a:solidFill>
              </a:rPr>
              <a:t> Does this error or change affect the Design Requirements? </a:t>
            </a:r>
          </a:p>
          <a:p>
            <a:pPr eaLnBrk="1" hangingPunct="1">
              <a:buFontTx/>
              <a:buChar char="•"/>
            </a:pPr>
            <a:r>
              <a:rPr lang="en-US" dirty="0" smtClean="0">
                <a:solidFill>
                  <a:schemeClr val="bg2"/>
                </a:solidFill>
              </a:rPr>
              <a:t> Are the Design Requirements correct or do they need to be changed?</a:t>
            </a:r>
          </a:p>
          <a:p>
            <a:pPr eaLnBrk="1" hangingPunct="1"/>
            <a:r>
              <a:rPr lang="en-US" dirty="0" smtClean="0">
                <a:solidFill>
                  <a:schemeClr val="bg2"/>
                </a:solidFill>
              </a:rPr>
              <a:t>If Design Requirement must be changed, use plant processes for changing Design Requirements.</a:t>
            </a:r>
          </a:p>
          <a:p>
            <a:pPr eaLnBrk="1" hangingPunct="1"/>
            <a:r>
              <a:rPr lang="en-US" dirty="0" smtClean="0">
                <a:solidFill>
                  <a:schemeClr val="bg2"/>
                </a:solidFill>
              </a:rPr>
              <a:t>This part of the process is what is described in INPO-929 for modifications “Configuration Control Process Description”</a:t>
            </a:r>
          </a:p>
          <a:p>
            <a:pPr eaLnBrk="1" hangingPunct="1"/>
            <a:endParaRPr lang="en-US" dirty="0" smtClean="0"/>
          </a:p>
        </p:txBody>
      </p:sp>
      <p:sp>
        <p:nvSpPr>
          <p:cNvPr id="4" name="Header Placeholder 3"/>
          <p:cNvSpPr>
            <a:spLocks noGrp="1"/>
          </p:cNvSpPr>
          <p:nvPr>
            <p:ph type="hdr" sz="quarter" idx="10"/>
          </p:nvPr>
        </p:nvSpPr>
        <p:spPr/>
        <p:txBody>
          <a:bodyPr/>
          <a:lstStyle/>
          <a:p>
            <a:pPr>
              <a:defRPr/>
            </a:pPr>
            <a:r>
              <a:rPr lang="en-US" smtClean="0"/>
              <a:t>Newbie Learning Card #6</a:t>
            </a:r>
            <a:endParaRPr lang="en-US"/>
          </a:p>
        </p:txBody>
      </p:sp>
      <p:sp>
        <p:nvSpPr>
          <p:cNvPr id="5" name="Footer Placeholder 4"/>
          <p:cNvSpPr>
            <a:spLocks noGrp="1"/>
          </p:cNvSpPr>
          <p:nvPr>
            <p:ph type="ftr" sz="quarter" idx="11"/>
          </p:nvPr>
        </p:nvSpPr>
        <p:spPr/>
        <p:txBody>
          <a:bodyPr/>
          <a:lstStyle/>
          <a:p>
            <a:pPr>
              <a:defRPr/>
            </a:pPr>
            <a:r>
              <a:rPr lang="en-US" smtClean="0"/>
              <a:t>Kent R. Bjornn</a:t>
            </a:r>
            <a:endParaRPr lang="en-US"/>
          </a:p>
        </p:txBody>
      </p:sp>
      <p:sp>
        <p:nvSpPr>
          <p:cNvPr id="6" name="Slide Number Placeholder 5"/>
          <p:cNvSpPr>
            <a:spLocks noGrp="1"/>
          </p:cNvSpPr>
          <p:nvPr>
            <p:ph type="sldNum" sz="quarter" idx="12"/>
          </p:nvPr>
        </p:nvSpPr>
        <p:spPr/>
        <p:txBody>
          <a:bodyPr/>
          <a:lstStyle/>
          <a:p>
            <a:pPr>
              <a:defRPr/>
            </a:pPr>
            <a:fld id="{1D4A3DEB-D5AC-45FA-8D0F-0294DAD6F595}" type="slidenum">
              <a:rPr lang="en-US" smtClean="0"/>
              <a:pPr>
                <a:defRPr/>
              </a:pPr>
              <a:t>51</a:t>
            </a:fld>
            <a:endParaRPr lang="en-US"/>
          </a:p>
        </p:txBody>
      </p:sp>
    </p:spTree>
    <p:extLst>
      <p:ext uri="{BB962C8B-B14F-4D97-AF65-F5344CB8AC3E}">
        <p14:creationId xmlns:p14="http://schemas.microsoft.com/office/powerpoint/2010/main" val="3242798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solidFill>
                  <a:schemeClr val="bg2"/>
                </a:solidFill>
              </a:rPr>
              <a:t>This step is identified in the NEI Standard Nuclear Performance Model as </a:t>
            </a:r>
            <a:r>
              <a:rPr lang="en-US" b="1" dirty="0" smtClean="0">
                <a:solidFill>
                  <a:schemeClr val="bg2"/>
                </a:solidFill>
              </a:rPr>
              <a:t>CM003.</a:t>
            </a:r>
            <a:endParaRPr lang="en-US" dirty="0" smtClean="0">
              <a:solidFill>
                <a:schemeClr val="bg2"/>
              </a:solidFill>
            </a:endParaRPr>
          </a:p>
          <a:p>
            <a:pPr eaLnBrk="1" hangingPunct="1"/>
            <a:r>
              <a:rPr lang="en-US" dirty="0" smtClean="0">
                <a:solidFill>
                  <a:schemeClr val="bg2"/>
                </a:solidFill>
              </a:rPr>
              <a:t>	</a:t>
            </a:r>
          </a:p>
          <a:p>
            <a:pPr eaLnBrk="1" hangingPunct="1"/>
            <a:r>
              <a:rPr lang="en-US" dirty="0" smtClean="0">
                <a:solidFill>
                  <a:schemeClr val="bg2"/>
                </a:solidFill>
              </a:rPr>
              <a:t>Do I need to make a physical change?</a:t>
            </a:r>
          </a:p>
          <a:p>
            <a:pPr eaLnBrk="1" hangingPunct="1"/>
            <a:r>
              <a:rPr lang="en-US" dirty="0" smtClean="0">
                <a:solidFill>
                  <a:schemeClr val="bg2"/>
                </a:solidFill>
              </a:rPr>
              <a:t>If so, use normal change authorization process to implement physical change</a:t>
            </a:r>
          </a:p>
          <a:p>
            <a:pPr eaLnBrk="1" hangingPunct="1"/>
            <a:r>
              <a:rPr lang="en-US" dirty="0" smtClean="0">
                <a:solidFill>
                  <a:schemeClr val="bg2"/>
                </a:solidFill>
              </a:rPr>
              <a:t>Use work orders to replace a component within the modification process.</a:t>
            </a:r>
          </a:p>
          <a:p>
            <a:pPr eaLnBrk="1" hangingPunct="1"/>
            <a:r>
              <a:rPr lang="en-US" dirty="0" smtClean="0">
                <a:solidFill>
                  <a:schemeClr val="bg2"/>
                </a:solidFill>
              </a:rPr>
              <a:t>Use work orders to replace equivalent parts.</a:t>
            </a:r>
          </a:p>
          <a:p>
            <a:pPr eaLnBrk="1" hangingPunct="1"/>
            <a:r>
              <a:rPr lang="en-US" dirty="0" smtClean="0">
                <a:solidFill>
                  <a:schemeClr val="bg2"/>
                </a:solidFill>
              </a:rPr>
              <a:t>Use operating procedures to change the position of a component.</a:t>
            </a:r>
          </a:p>
          <a:p>
            <a:pPr eaLnBrk="1" hangingPunct="1"/>
            <a:endParaRPr lang="en-US" dirty="0" smtClean="0"/>
          </a:p>
        </p:txBody>
      </p:sp>
      <p:sp>
        <p:nvSpPr>
          <p:cNvPr id="4" name="Header Placeholder 3"/>
          <p:cNvSpPr>
            <a:spLocks noGrp="1"/>
          </p:cNvSpPr>
          <p:nvPr>
            <p:ph type="hdr" sz="quarter" idx="10"/>
          </p:nvPr>
        </p:nvSpPr>
        <p:spPr/>
        <p:txBody>
          <a:bodyPr/>
          <a:lstStyle/>
          <a:p>
            <a:pPr>
              <a:defRPr/>
            </a:pPr>
            <a:r>
              <a:rPr lang="en-US" smtClean="0"/>
              <a:t>Newbie Learning Card #6</a:t>
            </a:r>
            <a:endParaRPr lang="en-US"/>
          </a:p>
        </p:txBody>
      </p:sp>
      <p:sp>
        <p:nvSpPr>
          <p:cNvPr id="5" name="Footer Placeholder 4"/>
          <p:cNvSpPr>
            <a:spLocks noGrp="1"/>
          </p:cNvSpPr>
          <p:nvPr>
            <p:ph type="ftr" sz="quarter" idx="11"/>
          </p:nvPr>
        </p:nvSpPr>
        <p:spPr/>
        <p:txBody>
          <a:bodyPr/>
          <a:lstStyle/>
          <a:p>
            <a:pPr>
              <a:defRPr/>
            </a:pPr>
            <a:r>
              <a:rPr lang="en-US" smtClean="0"/>
              <a:t>Kent R. Bjornn</a:t>
            </a:r>
            <a:endParaRPr lang="en-US"/>
          </a:p>
        </p:txBody>
      </p:sp>
      <p:sp>
        <p:nvSpPr>
          <p:cNvPr id="6" name="Slide Number Placeholder 5"/>
          <p:cNvSpPr>
            <a:spLocks noGrp="1"/>
          </p:cNvSpPr>
          <p:nvPr>
            <p:ph type="sldNum" sz="quarter" idx="12"/>
          </p:nvPr>
        </p:nvSpPr>
        <p:spPr/>
        <p:txBody>
          <a:bodyPr/>
          <a:lstStyle/>
          <a:p>
            <a:pPr>
              <a:defRPr/>
            </a:pPr>
            <a:fld id="{1D4A3DEB-D5AC-45FA-8D0F-0294DAD6F595}" type="slidenum">
              <a:rPr lang="en-US" smtClean="0"/>
              <a:pPr>
                <a:defRPr/>
              </a:pPr>
              <a:t>53</a:t>
            </a:fld>
            <a:endParaRPr lang="en-US"/>
          </a:p>
        </p:txBody>
      </p:sp>
    </p:spTree>
    <p:extLst>
      <p:ext uri="{BB962C8B-B14F-4D97-AF65-F5344CB8AC3E}">
        <p14:creationId xmlns:p14="http://schemas.microsoft.com/office/powerpoint/2010/main" val="22418258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solidFill>
                  <a:schemeClr val="bg2"/>
                </a:solidFill>
              </a:rPr>
              <a:t>This step is identified in the NEI Standard Nuclear Performance Model as </a:t>
            </a:r>
            <a:r>
              <a:rPr lang="en-US" b="1" dirty="0" smtClean="0">
                <a:solidFill>
                  <a:schemeClr val="bg2"/>
                </a:solidFill>
              </a:rPr>
              <a:t>CM004.</a:t>
            </a:r>
          </a:p>
          <a:p>
            <a:pPr eaLnBrk="1" hangingPunct="1"/>
            <a:endParaRPr lang="en-US" b="1" dirty="0" smtClean="0">
              <a:solidFill>
                <a:schemeClr val="bg2"/>
              </a:solidFill>
            </a:endParaRPr>
          </a:p>
          <a:p>
            <a:pPr eaLnBrk="1" hangingPunct="1"/>
            <a:r>
              <a:rPr lang="en-US" b="1" dirty="0" smtClean="0">
                <a:solidFill>
                  <a:schemeClr val="bg2"/>
                </a:solidFill>
              </a:rPr>
              <a:t>“The job is not complete until the paperwork is done”</a:t>
            </a:r>
          </a:p>
          <a:p>
            <a:pPr eaLnBrk="1" hangingPunct="1"/>
            <a:r>
              <a:rPr lang="en-US" dirty="0" smtClean="0">
                <a:solidFill>
                  <a:schemeClr val="bg2"/>
                </a:solidFill>
              </a:rPr>
              <a:t>Update documents (including databases) that need to be updated to match the physical configuration and file them as records.</a:t>
            </a:r>
          </a:p>
          <a:p>
            <a:pPr eaLnBrk="1" hangingPunct="1"/>
            <a:r>
              <a:rPr lang="en-US" dirty="0" smtClean="0">
                <a:solidFill>
                  <a:schemeClr val="bg2"/>
                </a:solidFill>
              </a:rPr>
              <a:t>For changes in operational configuration changes, file the documentation of completed  procedure.</a:t>
            </a:r>
          </a:p>
          <a:p>
            <a:pPr eaLnBrk="1" hangingPunct="1"/>
            <a:r>
              <a:rPr lang="en-US" dirty="0" smtClean="0">
                <a:solidFill>
                  <a:schemeClr val="bg2"/>
                </a:solidFill>
              </a:rPr>
              <a:t>Any of these may be in electronic format.</a:t>
            </a:r>
          </a:p>
          <a:p>
            <a:pPr eaLnBrk="1" hangingPunct="1"/>
            <a:endParaRPr lang="en-US" dirty="0" smtClean="0">
              <a:solidFill>
                <a:schemeClr val="bg2"/>
              </a:solidFill>
            </a:endParaRPr>
          </a:p>
        </p:txBody>
      </p:sp>
      <p:sp>
        <p:nvSpPr>
          <p:cNvPr id="4" name="Header Placeholder 3"/>
          <p:cNvSpPr>
            <a:spLocks noGrp="1"/>
          </p:cNvSpPr>
          <p:nvPr>
            <p:ph type="hdr" sz="quarter" idx="10"/>
          </p:nvPr>
        </p:nvSpPr>
        <p:spPr/>
        <p:txBody>
          <a:bodyPr/>
          <a:lstStyle/>
          <a:p>
            <a:pPr>
              <a:defRPr/>
            </a:pPr>
            <a:r>
              <a:rPr lang="en-US" smtClean="0"/>
              <a:t>Newbie Learning Card #6</a:t>
            </a:r>
            <a:endParaRPr lang="en-US"/>
          </a:p>
        </p:txBody>
      </p:sp>
      <p:sp>
        <p:nvSpPr>
          <p:cNvPr id="5" name="Footer Placeholder 4"/>
          <p:cNvSpPr>
            <a:spLocks noGrp="1"/>
          </p:cNvSpPr>
          <p:nvPr>
            <p:ph type="ftr" sz="quarter" idx="11"/>
          </p:nvPr>
        </p:nvSpPr>
        <p:spPr/>
        <p:txBody>
          <a:bodyPr/>
          <a:lstStyle/>
          <a:p>
            <a:pPr>
              <a:defRPr/>
            </a:pPr>
            <a:r>
              <a:rPr lang="en-US" smtClean="0"/>
              <a:t>Kent R. Bjornn</a:t>
            </a:r>
            <a:endParaRPr lang="en-US"/>
          </a:p>
        </p:txBody>
      </p:sp>
      <p:sp>
        <p:nvSpPr>
          <p:cNvPr id="6" name="Slide Number Placeholder 5"/>
          <p:cNvSpPr>
            <a:spLocks noGrp="1"/>
          </p:cNvSpPr>
          <p:nvPr>
            <p:ph type="sldNum" sz="quarter" idx="12"/>
          </p:nvPr>
        </p:nvSpPr>
        <p:spPr/>
        <p:txBody>
          <a:bodyPr/>
          <a:lstStyle/>
          <a:p>
            <a:pPr>
              <a:defRPr/>
            </a:pPr>
            <a:fld id="{1D4A3DEB-D5AC-45FA-8D0F-0294DAD6F595}" type="slidenum">
              <a:rPr lang="en-US" smtClean="0"/>
              <a:pPr>
                <a:defRPr/>
              </a:pPr>
              <a:t>55</a:t>
            </a:fld>
            <a:endParaRPr lang="en-US"/>
          </a:p>
        </p:txBody>
      </p:sp>
    </p:spTree>
    <p:extLst>
      <p:ext uri="{BB962C8B-B14F-4D97-AF65-F5344CB8AC3E}">
        <p14:creationId xmlns:p14="http://schemas.microsoft.com/office/powerpoint/2010/main" val="33516530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solidFill>
                  <a:schemeClr val="bg2"/>
                </a:solidFill>
              </a:rPr>
              <a:t>In some cases no changes are needed and the most cost effective solution is to do nothing more. </a:t>
            </a:r>
          </a:p>
          <a:p>
            <a:pPr eaLnBrk="1" hangingPunct="1"/>
            <a:r>
              <a:rPr lang="en-US" dirty="0" smtClean="0">
                <a:solidFill>
                  <a:schemeClr val="bg2"/>
                </a:solidFill>
              </a:rPr>
              <a:t>Examples:</a:t>
            </a:r>
          </a:p>
          <a:p>
            <a:pPr eaLnBrk="1" hangingPunct="1">
              <a:buFontTx/>
              <a:buChar char="•"/>
            </a:pPr>
            <a:r>
              <a:rPr lang="en-US" dirty="0" smtClean="0">
                <a:solidFill>
                  <a:schemeClr val="bg2"/>
                </a:solidFill>
              </a:rPr>
              <a:t> a misunderstood Design Requirement</a:t>
            </a:r>
          </a:p>
          <a:p>
            <a:pPr eaLnBrk="1" hangingPunct="1">
              <a:buFontTx/>
              <a:buChar char="•"/>
            </a:pPr>
            <a:r>
              <a:rPr lang="en-US" dirty="0" smtClean="0">
                <a:solidFill>
                  <a:schemeClr val="bg2"/>
                </a:solidFill>
              </a:rPr>
              <a:t> faulty test equipment </a:t>
            </a:r>
          </a:p>
          <a:p>
            <a:pPr eaLnBrk="1" hangingPunct="1">
              <a:buFontTx/>
              <a:buChar char="•"/>
            </a:pPr>
            <a:r>
              <a:rPr lang="en-US" dirty="0" smtClean="0">
                <a:solidFill>
                  <a:schemeClr val="bg2"/>
                </a:solidFill>
              </a:rPr>
              <a:t> a set point that can operate within it’s documented range.</a:t>
            </a:r>
          </a:p>
          <a:p>
            <a:pPr eaLnBrk="1" hangingPunct="1"/>
            <a:r>
              <a:rPr lang="en-US" b="1" dirty="0" smtClean="0">
                <a:solidFill>
                  <a:schemeClr val="bg2"/>
                </a:solidFill>
              </a:rPr>
              <a:t>Document your decision to no nothing more.</a:t>
            </a:r>
          </a:p>
          <a:p>
            <a:pPr eaLnBrk="1" hangingPunct="1"/>
            <a:endParaRPr lang="en-US" dirty="0" smtClean="0"/>
          </a:p>
          <a:p>
            <a:endParaRPr lang="en-US" dirty="0"/>
          </a:p>
        </p:txBody>
      </p:sp>
      <p:sp>
        <p:nvSpPr>
          <p:cNvPr id="4" name="Header Placeholder 3"/>
          <p:cNvSpPr>
            <a:spLocks noGrp="1"/>
          </p:cNvSpPr>
          <p:nvPr>
            <p:ph type="hdr" sz="quarter" idx="10"/>
          </p:nvPr>
        </p:nvSpPr>
        <p:spPr/>
        <p:txBody>
          <a:bodyPr/>
          <a:lstStyle/>
          <a:p>
            <a:pPr>
              <a:defRPr/>
            </a:pPr>
            <a:r>
              <a:rPr lang="en-US" smtClean="0"/>
              <a:t>Newbie Learning Card #6</a:t>
            </a:r>
            <a:endParaRPr lang="en-US"/>
          </a:p>
        </p:txBody>
      </p:sp>
      <p:sp>
        <p:nvSpPr>
          <p:cNvPr id="5" name="Footer Placeholder 4"/>
          <p:cNvSpPr>
            <a:spLocks noGrp="1"/>
          </p:cNvSpPr>
          <p:nvPr>
            <p:ph type="ftr" sz="quarter" idx="11"/>
          </p:nvPr>
        </p:nvSpPr>
        <p:spPr/>
        <p:txBody>
          <a:bodyPr/>
          <a:lstStyle/>
          <a:p>
            <a:pPr>
              <a:defRPr/>
            </a:pPr>
            <a:r>
              <a:rPr lang="en-US" smtClean="0"/>
              <a:t>Kent R. Bjornn</a:t>
            </a:r>
            <a:endParaRPr lang="en-US"/>
          </a:p>
        </p:txBody>
      </p:sp>
      <p:sp>
        <p:nvSpPr>
          <p:cNvPr id="6" name="Slide Number Placeholder 5"/>
          <p:cNvSpPr>
            <a:spLocks noGrp="1"/>
          </p:cNvSpPr>
          <p:nvPr>
            <p:ph type="sldNum" sz="quarter" idx="12"/>
          </p:nvPr>
        </p:nvSpPr>
        <p:spPr/>
        <p:txBody>
          <a:bodyPr/>
          <a:lstStyle/>
          <a:p>
            <a:pPr>
              <a:defRPr/>
            </a:pPr>
            <a:fld id="{1D4A3DEB-D5AC-45FA-8D0F-0294DAD6F595}" type="slidenum">
              <a:rPr lang="en-US" smtClean="0"/>
              <a:pPr>
                <a:defRPr/>
              </a:pPr>
              <a:t>57</a:t>
            </a:fld>
            <a:endParaRPr lang="en-US"/>
          </a:p>
        </p:txBody>
      </p:sp>
    </p:spTree>
    <p:extLst>
      <p:ext uri="{BB962C8B-B14F-4D97-AF65-F5344CB8AC3E}">
        <p14:creationId xmlns:p14="http://schemas.microsoft.com/office/powerpoint/2010/main" val="1661979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xfrm>
            <a:off x="1257300" y="720725"/>
            <a:ext cx="4800600" cy="3600450"/>
          </a:xfrm>
          <a:ln/>
        </p:spPr>
      </p:sp>
      <p:sp>
        <p:nvSpPr>
          <p:cNvPr id="150531" name="Notes Placeholder 2"/>
          <p:cNvSpPr>
            <a:spLocks noGrp="1"/>
          </p:cNvSpPr>
          <p:nvPr>
            <p:ph type="body" idx="1"/>
          </p:nvPr>
        </p:nvSpPr>
        <p:spPr>
          <a:noFill/>
          <a:ln/>
        </p:spPr>
        <p:txBody>
          <a:bodyPr/>
          <a:lstStyle/>
          <a:p>
            <a:endParaRPr lang="en-US" smtClean="0"/>
          </a:p>
        </p:txBody>
      </p:sp>
      <p:sp>
        <p:nvSpPr>
          <p:cNvPr id="150532" name="Slide Number Placeholder 3"/>
          <p:cNvSpPr>
            <a:spLocks noGrp="1"/>
          </p:cNvSpPr>
          <p:nvPr>
            <p:ph type="sldNum" sz="quarter" idx="5"/>
          </p:nvPr>
        </p:nvSpPr>
        <p:spPr>
          <a:noFill/>
        </p:spPr>
        <p:txBody>
          <a:bodyPr/>
          <a:lstStyle/>
          <a:p>
            <a:pPr defTabSz="966421"/>
            <a:fld id="{F9BB952C-2366-4D0E-8695-7084C5A128A3}" type="slidenum">
              <a:rPr lang="en-US" smtClean="0"/>
              <a:pPr defTabSz="966421"/>
              <a:t>5</a:t>
            </a:fld>
            <a:endParaRPr lang="en-US" smtClean="0"/>
          </a:p>
        </p:txBody>
      </p:sp>
      <p:sp>
        <p:nvSpPr>
          <p:cNvPr id="150533" name="Footer Placeholder 4"/>
          <p:cNvSpPr>
            <a:spLocks noGrp="1"/>
          </p:cNvSpPr>
          <p:nvPr>
            <p:ph type="ftr" sz="quarter" idx="4"/>
          </p:nvPr>
        </p:nvSpPr>
        <p:spPr>
          <a:noFill/>
        </p:spPr>
        <p:txBody>
          <a:bodyPr/>
          <a:lstStyle/>
          <a:p>
            <a:pPr defTabSz="966421"/>
            <a:r>
              <a:rPr lang="en-US" smtClean="0"/>
              <a:t>Kent R. Bjornn</a:t>
            </a:r>
          </a:p>
        </p:txBody>
      </p:sp>
      <p:sp>
        <p:nvSpPr>
          <p:cNvPr id="150534" name="Header Placeholder 5"/>
          <p:cNvSpPr>
            <a:spLocks noGrp="1"/>
          </p:cNvSpPr>
          <p:nvPr>
            <p:ph type="hdr" sz="quarter"/>
          </p:nvPr>
        </p:nvSpPr>
        <p:spPr>
          <a:noFill/>
        </p:spPr>
        <p:txBody>
          <a:bodyPr/>
          <a:lstStyle/>
          <a:p>
            <a:pPr defTabSz="966421"/>
            <a:r>
              <a:rPr lang="en-US" smtClean="0"/>
              <a:t>Newbie Learning Card #6</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altLang="en-US" dirty="0" smtClean="0"/>
              <a:t>Air conditioning unit on the roof of the Aux </a:t>
            </a:r>
            <a:r>
              <a:rPr lang="en-US" altLang="en-US" dirty="0" err="1" smtClean="0"/>
              <a:t>Bldg</a:t>
            </a:r>
            <a:r>
              <a:rPr lang="en-US" altLang="en-US" dirty="0" smtClean="0"/>
              <a:t> cools the room with the Operator Aid Computer</a:t>
            </a:r>
          </a:p>
          <a:p>
            <a:pPr>
              <a:buFontTx/>
              <a:buChar char="•"/>
            </a:pPr>
            <a:r>
              <a:rPr lang="en-US" altLang="en-US" dirty="0" smtClean="0"/>
              <a:t>manufacturer says that computers must be kept at less than 90 degrees F</a:t>
            </a:r>
          </a:p>
          <a:p>
            <a:pPr>
              <a:buFontTx/>
              <a:buChar char="•"/>
            </a:pPr>
            <a:r>
              <a:rPr lang="en-US" altLang="en-US" dirty="0" smtClean="0"/>
              <a:t>Our analysis shows a maximum room temperature of 84 degrees under worst case conditions (Analyzed Design Limit)</a:t>
            </a:r>
          </a:p>
          <a:p>
            <a:pPr>
              <a:buFontTx/>
              <a:buChar char="•"/>
            </a:pPr>
            <a:r>
              <a:rPr lang="en-US" altLang="en-US" dirty="0" smtClean="0"/>
              <a:t>Operating Limit is 78 degrees - Operations has to take action (High Alarm goes off at 75 to give them time to take action</a:t>
            </a:r>
          </a:p>
          <a:p>
            <a:pPr>
              <a:buFontTx/>
              <a:buChar char="•"/>
            </a:pPr>
            <a:r>
              <a:rPr lang="en-US" altLang="en-US" dirty="0" smtClean="0"/>
              <a:t>Normal operating range is less than 72 degrees</a:t>
            </a:r>
          </a:p>
          <a:p>
            <a:endParaRPr lang="en-US" dirty="0"/>
          </a:p>
        </p:txBody>
      </p:sp>
      <p:sp>
        <p:nvSpPr>
          <p:cNvPr id="4" name="Header Placeholder 3"/>
          <p:cNvSpPr>
            <a:spLocks noGrp="1"/>
          </p:cNvSpPr>
          <p:nvPr>
            <p:ph type="hdr" sz="quarter" idx="10"/>
          </p:nvPr>
        </p:nvSpPr>
        <p:spPr/>
        <p:txBody>
          <a:bodyPr/>
          <a:lstStyle/>
          <a:p>
            <a:pPr>
              <a:defRPr/>
            </a:pPr>
            <a:r>
              <a:rPr lang="en-US" smtClean="0"/>
              <a:t>Newbie Learning Card #6</a:t>
            </a:r>
            <a:endParaRPr lang="en-US"/>
          </a:p>
        </p:txBody>
      </p:sp>
      <p:sp>
        <p:nvSpPr>
          <p:cNvPr id="5" name="Footer Placeholder 4"/>
          <p:cNvSpPr>
            <a:spLocks noGrp="1"/>
          </p:cNvSpPr>
          <p:nvPr>
            <p:ph type="ftr" sz="quarter" idx="11"/>
          </p:nvPr>
        </p:nvSpPr>
        <p:spPr/>
        <p:txBody>
          <a:bodyPr/>
          <a:lstStyle/>
          <a:p>
            <a:pPr>
              <a:defRPr/>
            </a:pPr>
            <a:r>
              <a:rPr lang="en-US" smtClean="0"/>
              <a:t>Kent R. Bjornn</a:t>
            </a:r>
            <a:endParaRPr lang="en-US"/>
          </a:p>
        </p:txBody>
      </p:sp>
      <p:sp>
        <p:nvSpPr>
          <p:cNvPr id="6" name="Slide Number Placeholder 5"/>
          <p:cNvSpPr>
            <a:spLocks noGrp="1"/>
          </p:cNvSpPr>
          <p:nvPr>
            <p:ph type="sldNum" sz="quarter" idx="12"/>
          </p:nvPr>
        </p:nvSpPr>
        <p:spPr/>
        <p:txBody>
          <a:bodyPr/>
          <a:lstStyle/>
          <a:p>
            <a:pPr>
              <a:defRPr/>
            </a:pPr>
            <a:fld id="{1D4A3DEB-D5AC-45FA-8D0F-0294DAD6F595}" type="slidenum">
              <a:rPr lang="en-US" smtClean="0"/>
              <a:pPr>
                <a:defRPr/>
              </a:pPr>
              <a:t>75</a:t>
            </a:fld>
            <a:endParaRPr lang="en-US"/>
          </a:p>
        </p:txBody>
      </p:sp>
    </p:spTree>
    <p:extLst>
      <p:ext uri="{BB962C8B-B14F-4D97-AF65-F5344CB8AC3E}">
        <p14:creationId xmlns:p14="http://schemas.microsoft.com/office/powerpoint/2010/main" val="31841250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Newbie Learning Card #6</a:t>
            </a:r>
            <a:endParaRPr lang="en-US"/>
          </a:p>
        </p:txBody>
      </p:sp>
      <p:sp>
        <p:nvSpPr>
          <p:cNvPr id="5" name="Footer Placeholder 4"/>
          <p:cNvSpPr>
            <a:spLocks noGrp="1"/>
          </p:cNvSpPr>
          <p:nvPr>
            <p:ph type="ftr" sz="quarter" idx="11"/>
          </p:nvPr>
        </p:nvSpPr>
        <p:spPr/>
        <p:txBody>
          <a:bodyPr/>
          <a:lstStyle/>
          <a:p>
            <a:pPr>
              <a:defRPr/>
            </a:pPr>
            <a:r>
              <a:rPr lang="en-US" smtClean="0"/>
              <a:t>Kent R. Bjornn</a:t>
            </a:r>
            <a:endParaRPr lang="en-US"/>
          </a:p>
        </p:txBody>
      </p:sp>
      <p:sp>
        <p:nvSpPr>
          <p:cNvPr id="6" name="Slide Number Placeholder 5"/>
          <p:cNvSpPr>
            <a:spLocks noGrp="1"/>
          </p:cNvSpPr>
          <p:nvPr>
            <p:ph type="sldNum" sz="quarter" idx="12"/>
          </p:nvPr>
        </p:nvSpPr>
        <p:spPr/>
        <p:txBody>
          <a:bodyPr/>
          <a:lstStyle/>
          <a:p>
            <a:pPr>
              <a:defRPr/>
            </a:pPr>
            <a:fld id="{1D4A3DEB-D5AC-45FA-8D0F-0294DAD6F595}" type="slidenum">
              <a:rPr lang="en-US" smtClean="0"/>
              <a:pPr>
                <a:defRPr/>
              </a:pPr>
              <a:t>76</a:t>
            </a:fld>
            <a:endParaRPr lang="en-US"/>
          </a:p>
        </p:txBody>
      </p:sp>
    </p:spTree>
    <p:extLst>
      <p:ext uri="{BB962C8B-B14F-4D97-AF65-F5344CB8AC3E}">
        <p14:creationId xmlns:p14="http://schemas.microsoft.com/office/powerpoint/2010/main" val="31841250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altLang="en-US" dirty="0" smtClean="0"/>
              <a:t>Air conditioning unit on the roof of the Aux </a:t>
            </a:r>
            <a:r>
              <a:rPr lang="en-US" altLang="en-US" dirty="0" err="1" smtClean="0"/>
              <a:t>Bldg</a:t>
            </a:r>
            <a:r>
              <a:rPr lang="en-US" altLang="en-US" dirty="0" smtClean="0"/>
              <a:t> cools the room with the Operator Aid Computer</a:t>
            </a:r>
          </a:p>
          <a:p>
            <a:pPr>
              <a:buFontTx/>
              <a:buChar char="•"/>
            </a:pPr>
            <a:r>
              <a:rPr lang="en-US" altLang="en-US" dirty="0" smtClean="0"/>
              <a:t>manufacturer says that computers must be kept at less than 90 degrees F</a:t>
            </a:r>
          </a:p>
          <a:p>
            <a:pPr>
              <a:buFontTx/>
              <a:buChar char="•"/>
            </a:pPr>
            <a:r>
              <a:rPr lang="en-US" altLang="en-US" dirty="0" smtClean="0"/>
              <a:t>Our analysis shows a maximum room temperature of 84 degrees under worst case conditions (Analyzed Design Limit)</a:t>
            </a:r>
          </a:p>
          <a:p>
            <a:pPr>
              <a:buFontTx/>
              <a:buChar char="•"/>
            </a:pPr>
            <a:r>
              <a:rPr lang="en-US" altLang="en-US" dirty="0" smtClean="0"/>
              <a:t>Operating Limit is 78 degrees - Operations has to take action (High Alarm goes off at 75 to give them time to take action</a:t>
            </a:r>
          </a:p>
          <a:p>
            <a:pPr>
              <a:buFontTx/>
              <a:buChar char="•"/>
            </a:pPr>
            <a:r>
              <a:rPr lang="en-US" altLang="en-US" dirty="0" smtClean="0"/>
              <a:t>Normal operating range is less than 72 degrees</a:t>
            </a:r>
          </a:p>
          <a:p>
            <a:endParaRPr lang="en-US" dirty="0"/>
          </a:p>
        </p:txBody>
      </p:sp>
      <p:sp>
        <p:nvSpPr>
          <p:cNvPr id="4" name="Header Placeholder 3"/>
          <p:cNvSpPr>
            <a:spLocks noGrp="1"/>
          </p:cNvSpPr>
          <p:nvPr>
            <p:ph type="hdr" sz="quarter" idx="10"/>
          </p:nvPr>
        </p:nvSpPr>
        <p:spPr/>
        <p:txBody>
          <a:bodyPr/>
          <a:lstStyle/>
          <a:p>
            <a:pPr>
              <a:defRPr/>
            </a:pPr>
            <a:r>
              <a:rPr lang="en-US" smtClean="0"/>
              <a:t>Newbie Learning Card #6</a:t>
            </a:r>
            <a:endParaRPr lang="en-US"/>
          </a:p>
        </p:txBody>
      </p:sp>
      <p:sp>
        <p:nvSpPr>
          <p:cNvPr id="5" name="Footer Placeholder 4"/>
          <p:cNvSpPr>
            <a:spLocks noGrp="1"/>
          </p:cNvSpPr>
          <p:nvPr>
            <p:ph type="ftr" sz="quarter" idx="11"/>
          </p:nvPr>
        </p:nvSpPr>
        <p:spPr/>
        <p:txBody>
          <a:bodyPr/>
          <a:lstStyle/>
          <a:p>
            <a:pPr>
              <a:defRPr/>
            </a:pPr>
            <a:r>
              <a:rPr lang="en-US" smtClean="0"/>
              <a:t>Kent R. Bjornn</a:t>
            </a:r>
            <a:endParaRPr lang="en-US"/>
          </a:p>
        </p:txBody>
      </p:sp>
      <p:sp>
        <p:nvSpPr>
          <p:cNvPr id="6" name="Slide Number Placeholder 5"/>
          <p:cNvSpPr>
            <a:spLocks noGrp="1"/>
          </p:cNvSpPr>
          <p:nvPr>
            <p:ph type="sldNum" sz="quarter" idx="12"/>
          </p:nvPr>
        </p:nvSpPr>
        <p:spPr/>
        <p:txBody>
          <a:bodyPr/>
          <a:lstStyle/>
          <a:p>
            <a:pPr>
              <a:defRPr/>
            </a:pPr>
            <a:fld id="{1D4A3DEB-D5AC-45FA-8D0F-0294DAD6F595}" type="slidenum">
              <a:rPr lang="en-US" smtClean="0"/>
              <a:pPr>
                <a:defRPr/>
              </a:pPr>
              <a:t>77</a:t>
            </a:fld>
            <a:endParaRPr lang="en-US"/>
          </a:p>
        </p:txBody>
      </p:sp>
    </p:spTree>
    <p:extLst>
      <p:ext uri="{BB962C8B-B14F-4D97-AF65-F5344CB8AC3E}">
        <p14:creationId xmlns:p14="http://schemas.microsoft.com/office/powerpoint/2010/main" val="31841250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1257300" y="720725"/>
            <a:ext cx="4800600" cy="3600450"/>
          </a:xfrm>
          <a:ln/>
        </p:spPr>
      </p:sp>
      <p:sp>
        <p:nvSpPr>
          <p:cNvPr id="162819" name="Notes Placeholder 2"/>
          <p:cNvSpPr>
            <a:spLocks noGrp="1"/>
          </p:cNvSpPr>
          <p:nvPr>
            <p:ph type="body" idx="1"/>
          </p:nvPr>
        </p:nvSpPr>
        <p:spPr>
          <a:noFill/>
          <a:ln/>
        </p:spPr>
        <p:txBody>
          <a:bodyPr/>
          <a:lstStyle/>
          <a:p>
            <a:r>
              <a:rPr lang="en-US" dirty="0" smtClean="0"/>
              <a:t>Story of General Motors</a:t>
            </a:r>
            <a:r>
              <a:rPr lang="en-US" baseline="0" dirty="0" smtClean="0"/>
              <a:t> and their change of a part without changing the part number. Related to ignitions that suddenly stopped the car’s engine and in some cases led to an accident and then injury and some fatalities.</a:t>
            </a:r>
            <a:endParaRPr lang="en-US" dirty="0" smtClean="0"/>
          </a:p>
        </p:txBody>
      </p:sp>
      <p:sp>
        <p:nvSpPr>
          <p:cNvPr id="162820" name="Header Placeholder 3"/>
          <p:cNvSpPr>
            <a:spLocks noGrp="1"/>
          </p:cNvSpPr>
          <p:nvPr>
            <p:ph type="hdr" sz="quarter"/>
          </p:nvPr>
        </p:nvSpPr>
        <p:spPr>
          <a:noFill/>
        </p:spPr>
        <p:txBody>
          <a:bodyPr/>
          <a:lstStyle/>
          <a:p>
            <a:pPr defTabSz="966421"/>
            <a:r>
              <a:rPr lang="en-US" smtClean="0">
                <a:solidFill>
                  <a:prstClr val="black"/>
                </a:solidFill>
              </a:rPr>
              <a:t>Newbie Learning Card #6</a:t>
            </a:r>
          </a:p>
        </p:txBody>
      </p:sp>
      <p:sp>
        <p:nvSpPr>
          <p:cNvPr id="162821" name="Footer Placeholder 4"/>
          <p:cNvSpPr>
            <a:spLocks noGrp="1"/>
          </p:cNvSpPr>
          <p:nvPr>
            <p:ph type="ftr" sz="quarter" idx="4"/>
          </p:nvPr>
        </p:nvSpPr>
        <p:spPr>
          <a:noFill/>
        </p:spPr>
        <p:txBody>
          <a:bodyPr/>
          <a:lstStyle/>
          <a:p>
            <a:pPr defTabSz="966421"/>
            <a:r>
              <a:rPr lang="en-US" smtClean="0">
                <a:solidFill>
                  <a:prstClr val="black"/>
                </a:solidFill>
              </a:rPr>
              <a:t>Kent R. Bjornn</a:t>
            </a:r>
          </a:p>
        </p:txBody>
      </p:sp>
      <p:sp>
        <p:nvSpPr>
          <p:cNvPr id="162822" name="Slide Number Placeholder 5"/>
          <p:cNvSpPr>
            <a:spLocks noGrp="1"/>
          </p:cNvSpPr>
          <p:nvPr>
            <p:ph type="sldNum" sz="quarter" idx="5"/>
          </p:nvPr>
        </p:nvSpPr>
        <p:spPr>
          <a:noFill/>
        </p:spPr>
        <p:txBody>
          <a:bodyPr/>
          <a:lstStyle/>
          <a:p>
            <a:pPr defTabSz="966421"/>
            <a:fld id="{37C6832A-97A3-485A-943A-20E696BA6DDC}" type="slidenum">
              <a:rPr lang="en-US" smtClean="0">
                <a:solidFill>
                  <a:prstClr val="black"/>
                </a:solidFill>
              </a:rPr>
              <a:pPr defTabSz="966421"/>
              <a:t>85</a:t>
            </a:fld>
            <a:endParaRPr lang="en-US" smtClean="0">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pPr defTabSz="966421"/>
            <a:fld id="{C34B7F90-C7B9-4CCD-891F-92EA98CF536B}" type="slidenum">
              <a:rPr lang="en-US" smtClean="0">
                <a:solidFill>
                  <a:prstClr val="black"/>
                </a:solidFill>
              </a:rPr>
              <a:pPr defTabSz="966421"/>
              <a:t>89</a:t>
            </a:fld>
            <a:endParaRPr lang="en-US" smtClean="0">
              <a:solidFill>
                <a:prstClr val="black"/>
              </a:solidFill>
            </a:endParaRPr>
          </a:p>
        </p:txBody>
      </p:sp>
      <p:sp>
        <p:nvSpPr>
          <p:cNvPr id="149507" name="Rectangle 2"/>
          <p:cNvSpPr>
            <a:spLocks noGrp="1" noRot="1" noChangeAspect="1" noChangeArrowheads="1" noTextEdit="1"/>
          </p:cNvSpPr>
          <p:nvPr>
            <p:ph type="sldImg"/>
          </p:nvPr>
        </p:nvSpPr>
        <p:spPr>
          <a:xfrm>
            <a:off x="1257300" y="719138"/>
            <a:ext cx="4800600" cy="3600450"/>
          </a:xfrm>
          <a:ln/>
        </p:spPr>
      </p:sp>
      <p:sp>
        <p:nvSpPr>
          <p:cNvPr id="149508" name="Rectangle 3"/>
          <p:cNvSpPr>
            <a:spLocks noGrp="1" noChangeArrowheads="1"/>
          </p:cNvSpPr>
          <p:nvPr>
            <p:ph type="body" idx="1"/>
          </p:nvPr>
        </p:nvSpPr>
        <p:spPr>
          <a:xfrm>
            <a:off x="975803" y="4560898"/>
            <a:ext cx="5363595" cy="4321197"/>
          </a:xfrm>
          <a:noFill/>
          <a:ln/>
        </p:spPr>
        <p:txBody>
          <a:bodyPr/>
          <a:lstStyle/>
          <a:p>
            <a:pPr eaLnBrk="1" hangingPunct="1"/>
            <a:r>
              <a:rPr lang="en-US" dirty="0" smtClean="0"/>
              <a:t>This is a quote from a retired Duke Power executive that underscores the necessity of a questioning attitude and forward thinking required to make CM a success. </a:t>
            </a:r>
          </a:p>
        </p:txBody>
      </p:sp>
      <p:sp>
        <p:nvSpPr>
          <p:cNvPr id="149509" name="Footer Placeholder 4"/>
          <p:cNvSpPr>
            <a:spLocks noGrp="1"/>
          </p:cNvSpPr>
          <p:nvPr>
            <p:ph type="ftr" sz="quarter" idx="4"/>
          </p:nvPr>
        </p:nvSpPr>
        <p:spPr>
          <a:noFill/>
        </p:spPr>
        <p:txBody>
          <a:bodyPr/>
          <a:lstStyle/>
          <a:p>
            <a:pPr defTabSz="966421"/>
            <a:r>
              <a:rPr lang="en-US" smtClean="0">
                <a:solidFill>
                  <a:prstClr val="black"/>
                </a:solidFill>
              </a:rPr>
              <a:t>Kent R. Bjornn</a:t>
            </a:r>
          </a:p>
        </p:txBody>
      </p:sp>
      <p:sp>
        <p:nvSpPr>
          <p:cNvPr id="149510" name="Header Placeholder 5"/>
          <p:cNvSpPr>
            <a:spLocks noGrp="1"/>
          </p:cNvSpPr>
          <p:nvPr>
            <p:ph type="hdr" sz="quarter"/>
          </p:nvPr>
        </p:nvSpPr>
        <p:spPr>
          <a:noFill/>
        </p:spPr>
        <p:txBody>
          <a:bodyPr/>
          <a:lstStyle/>
          <a:p>
            <a:pPr defTabSz="966421"/>
            <a:r>
              <a:rPr lang="en-US" smtClean="0">
                <a:solidFill>
                  <a:prstClr val="black"/>
                </a:solidFill>
              </a:rPr>
              <a:t>Newbie Learning Card #6</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1898211" algn="l"/>
              </a:tabLst>
            </a:pPr>
            <a:r>
              <a:rPr lang="en-US" altLang="en-US" dirty="0" smtClean="0">
                <a:latin typeface="Tahoma" pitchFamily="34" charset="0"/>
              </a:rPr>
              <a:t>This slide show or slightly different earlier versions have been presented  at IAEA workshops in Korea, China, Russia, Ukraine, Czech Republic, Hungary and Argentina. “Questions” has been translate into language of those who have attended .  Translations  may not be accurate.  </a:t>
            </a:r>
          </a:p>
          <a:p>
            <a:pPr lvl="1">
              <a:tabLst>
                <a:tab pos="1898211" algn="l"/>
              </a:tabLst>
            </a:pPr>
            <a:r>
              <a:rPr lang="en-US" altLang="en-US" dirty="0" err="1" smtClean="0"/>
              <a:t>Pyetje</a:t>
            </a:r>
            <a:r>
              <a:rPr lang="en-US" altLang="en-US" dirty="0" smtClean="0"/>
              <a:t>?	Albanian 	</a:t>
            </a:r>
          </a:p>
          <a:p>
            <a:pPr lvl="1">
              <a:tabLst>
                <a:tab pos="1898211" algn="l"/>
              </a:tabLst>
            </a:pPr>
            <a:r>
              <a:rPr lang="hy-AM" altLang="en-US" dirty="0" smtClean="0"/>
              <a:t>Հարց</a:t>
            </a:r>
            <a:r>
              <a:rPr lang="en-US" altLang="en-US" dirty="0" smtClean="0"/>
              <a:t>	Armenian “</a:t>
            </a:r>
            <a:r>
              <a:rPr lang="en-US" altLang="en-US" dirty="0" err="1" smtClean="0"/>
              <a:t>haags</a:t>
            </a:r>
            <a:r>
              <a:rPr lang="en-US" altLang="en-US" dirty="0" smtClean="0"/>
              <a:t>”</a:t>
            </a:r>
            <a:endParaRPr lang="en-US" altLang="ko-KR" dirty="0" smtClean="0"/>
          </a:p>
          <a:p>
            <a:pPr lvl="1">
              <a:tabLst>
                <a:tab pos="1898211" algn="l"/>
              </a:tabLst>
            </a:pPr>
            <a:r>
              <a:rPr lang="en-US" altLang="en-US" dirty="0" smtClean="0">
                <a:latin typeface="Sylfaen" pitchFamily="18" charset="0"/>
              </a:rPr>
              <a:t>B</a:t>
            </a:r>
            <a:r>
              <a:rPr lang="ru-RU" altLang="en-US" dirty="0" smtClean="0">
                <a:latin typeface="Sylfaen" pitchFamily="18" charset="0"/>
              </a:rPr>
              <a:t>ы</a:t>
            </a:r>
            <a:r>
              <a:rPr lang="en-US" altLang="en-US" dirty="0" err="1" smtClean="0">
                <a:latin typeface="Sylfaen" pitchFamily="18" charset="0"/>
              </a:rPr>
              <a:t>npocu</a:t>
            </a:r>
            <a:r>
              <a:rPr lang="en-US" altLang="en-US" dirty="0" smtClean="0">
                <a:latin typeface="Sylfaen" pitchFamily="18" charset="0"/>
              </a:rPr>
              <a:t>	Bulgarian “</a:t>
            </a:r>
            <a:r>
              <a:rPr lang="en-US" altLang="en-US" dirty="0" err="1" smtClean="0"/>
              <a:t>vŭpros</a:t>
            </a:r>
            <a:r>
              <a:rPr lang="en-US" altLang="en-US" dirty="0" smtClean="0"/>
              <a:t>”</a:t>
            </a:r>
            <a:endParaRPr lang="en-US" altLang="en-US" dirty="0" smtClean="0">
              <a:latin typeface="Sylfaen" pitchFamily="18" charset="0"/>
            </a:endParaRPr>
          </a:p>
          <a:p>
            <a:pPr lvl="1">
              <a:tabLst>
                <a:tab pos="1898211" algn="l"/>
              </a:tabLst>
            </a:pPr>
            <a:r>
              <a:rPr lang="ja-JP" altLang="en-US" dirty="0" smtClean="0"/>
              <a:t>问题</a:t>
            </a:r>
            <a:r>
              <a:rPr lang="en-US" altLang="ja-JP" dirty="0" smtClean="0"/>
              <a:t>	Chinese  “</a:t>
            </a:r>
            <a:r>
              <a:rPr lang="en-US" altLang="en-US" dirty="0" err="1" smtClean="0"/>
              <a:t>Wèntí</a:t>
            </a:r>
            <a:r>
              <a:rPr lang="en-US" altLang="en-US" dirty="0" smtClean="0"/>
              <a:t>”</a:t>
            </a:r>
          </a:p>
          <a:p>
            <a:pPr lvl="1">
              <a:tabLst>
                <a:tab pos="1898211" algn="l"/>
              </a:tabLst>
            </a:pPr>
            <a:r>
              <a:rPr lang="en-US" altLang="en-US" b="1" dirty="0" err="1" smtClean="0">
                <a:latin typeface="Baskerville Old Face" pitchFamily="18" charset="0"/>
              </a:rPr>
              <a:t>Ot</a:t>
            </a:r>
            <a:r>
              <a:rPr lang="en-US" altLang="en-US" b="1" dirty="0" err="1" smtClean="0">
                <a:latin typeface="Baskerville Old Face" pitchFamily="18" charset="0"/>
                <a:cs typeface="Times New Roman" pitchFamily="18" charset="0"/>
              </a:rPr>
              <a:t>á</a:t>
            </a:r>
            <a:r>
              <a:rPr lang="en-US" altLang="en-US" b="1" dirty="0" err="1" smtClean="0">
                <a:latin typeface="Baskerville Old Face" pitchFamily="18" charset="0"/>
              </a:rPr>
              <a:t>zka</a:t>
            </a:r>
            <a:r>
              <a:rPr lang="en-US" altLang="en-US" b="1" dirty="0" smtClean="0">
                <a:latin typeface="Baskerville Old Face" pitchFamily="18" charset="0"/>
              </a:rPr>
              <a:t>?	Czech</a:t>
            </a:r>
          </a:p>
          <a:p>
            <a:pPr lvl="1">
              <a:tabLst>
                <a:tab pos="1898211" algn="l"/>
              </a:tabLst>
            </a:pPr>
            <a:r>
              <a:rPr lang="en-US" altLang="en-US" dirty="0" err="1" smtClean="0">
                <a:solidFill>
                  <a:srgbClr val="0033CC"/>
                </a:solidFill>
                <a:latin typeface="Stencil" pitchFamily="82" charset="0"/>
              </a:rPr>
              <a:t>K</a:t>
            </a:r>
            <a:r>
              <a:rPr lang="en-US" altLang="en-US" dirty="0" err="1" smtClean="0">
                <a:solidFill>
                  <a:srgbClr val="0033CC"/>
                </a:solidFill>
                <a:latin typeface="Stencil" pitchFamily="82" charset="0"/>
                <a:cs typeface="Times New Roman" pitchFamily="18" charset="0"/>
              </a:rPr>
              <a:t>é</a:t>
            </a:r>
            <a:r>
              <a:rPr lang="en-US" altLang="en-US" dirty="0" err="1" smtClean="0">
                <a:solidFill>
                  <a:srgbClr val="0033CC"/>
                </a:solidFill>
                <a:latin typeface="Stencil" pitchFamily="82" charset="0"/>
              </a:rPr>
              <a:t>rdések</a:t>
            </a:r>
            <a:r>
              <a:rPr lang="en-US" altLang="en-US" dirty="0" smtClean="0"/>
              <a:t>?	Hungarian </a:t>
            </a:r>
          </a:p>
          <a:p>
            <a:pPr lvl="1">
              <a:tabLst>
                <a:tab pos="1898211" algn="l"/>
              </a:tabLst>
            </a:pPr>
            <a:r>
              <a:rPr lang="hi-IN" altLang="en-US" dirty="0" smtClean="0"/>
              <a:t>सवाल</a:t>
            </a:r>
            <a:r>
              <a:rPr lang="en-US" altLang="en-US" dirty="0" smtClean="0"/>
              <a:t>	Indian (Hindi) “</a:t>
            </a:r>
            <a:r>
              <a:rPr lang="en-US" altLang="en-US" dirty="0" err="1" smtClean="0"/>
              <a:t>Selbat</a:t>
            </a:r>
            <a:r>
              <a:rPr lang="en-US" altLang="en-US" dirty="0" smtClean="0"/>
              <a:t>”</a:t>
            </a:r>
          </a:p>
          <a:p>
            <a:pPr lvl="1">
              <a:tabLst>
                <a:tab pos="1898211" algn="l"/>
              </a:tabLst>
            </a:pPr>
            <a:r>
              <a:rPr lang="ko-KR" altLang="en-US" dirty="0" smtClean="0"/>
              <a:t>문제</a:t>
            </a:r>
            <a:r>
              <a:rPr lang="en-US" altLang="ko-KR" dirty="0" smtClean="0"/>
              <a:t>	Korean  “</a:t>
            </a:r>
            <a:r>
              <a:rPr lang="en-US" altLang="en-US" dirty="0" err="1" smtClean="0"/>
              <a:t>munje</a:t>
            </a:r>
            <a:r>
              <a:rPr lang="en-US" altLang="en-US" dirty="0" smtClean="0"/>
              <a:t>”</a:t>
            </a:r>
            <a:r>
              <a:rPr lang="hy-AM" altLang="en-US" dirty="0" smtClean="0"/>
              <a:t> </a:t>
            </a:r>
            <a:endParaRPr lang="en-US" altLang="en-US" dirty="0" smtClean="0"/>
          </a:p>
          <a:p>
            <a:pPr lvl="1">
              <a:tabLst>
                <a:tab pos="1898211" algn="l"/>
              </a:tabLst>
            </a:pPr>
            <a:r>
              <a:rPr lang="en-US" altLang="en-US" b="1" dirty="0" err="1" smtClean="0">
                <a:solidFill>
                  <a:srgbClr val="008000"/>
                </a:solidFill>
                <a:latin typeface="Stencil" pitchFamily="82" charset="0"/>
              </a:rPr>
              <a:t>Klausimai</a:t>
            </a:r>
            <a:r>
              <a:rPr lang="en-US" altLang="en-US" b="1" dirty="0" smtClean="0">
                <a:solidFill>
                  <a:srgbClr val="008000"/>
                </a:solidFill>
                <a:latin typeface="Stencil" pitchFamily="82" charset="0"/>
              </a:rPr>
              <a:t>?	</a:t>
            </a:r>
            <a:r>
              <a:rPr lang="en-US" altLang="en-US" b="1" dirty="0" smtClean="0">
                <a:solidFill>
                  <a:srgbClr val="008000"/>
                </a:solidFill>
                <a:latin typeface="Arial" charset="0"/>
                <a:cs typeface="Arial" charset="0"/>
              </a:rPr>
              <a:t>Lithuanian</a:t>
            </a:r>
            <a:r>
              <a:rPr lang="en-US" altLang="en-US" b="1" dirty="0" smtClean="0">
                <a:solidFill>
                  <a:srgbClr val="008000"/>
                </a:solidFill>
                <a:latin typeface="Stencil" pitchFamily="82" charset="0"/>
              </a:rPr>
              <a:t> “</a:t>
            </a:r>
            <a:r>
              <a:rPr lang="en-US" altLang="en-US" dirty="0" err="1" smtClean="0"/>
              <a:t>klausimas</a:t>
            </a:r>
            <a:r>
              <a:rPr lang="en-US" altLang="en-US" dirty="0" smtClean="0"/>
              <a:t>”</a:t>
            </a:r>
            <a:endParaRPr lang="en-US" altLang="en-US" b="1" dirty="0" smtClean="0">
              <a:solidFill>
                <a:srgbClr val="008000"/>
              </a:solidFill>
              <a:latin typeface="Stencil" pitchFamily="82" charset="0"/>
            </a:endParaRPr>
          </a:p>
          <a:p>
            <a:pPr lvl="1">
              <a:tabLst>
                <a:tab pos="1898211" algn="l"/>
              </a:tabLst>
            </a:pPr>
            <a:r>
              <a:rPr lang="ar-AE" altLang="en-US" dirty="0" smtClean="0">
                <a:solidFill>
                  <a:srgbClr val="008000"/>
                </a:solidFill>
                <a:cs typeface="Times New Roman" pitchFamily="18" charset="0"/>
              </a:rPr>
              <a:t>سوالات </a:t>
            </a:r>
            <a:r>
              <a:rPr lang="en-US" altLang="en-US" dirty="0" smtClean="0">
                <a:solidFill>
                  <a:srgbClr val="008000"/>
                </a:solidFill>
                <a:cs typeface="Times New Roman" pitchFamily="18" charset="0"/>
              </a:rPr>
              <a:t>	Pakistan (Urdu)</a:t>
            </a:r>
          </a:p>
          <a:p>
            <a:pPr lvl="1">
              <a:tabLst>
                <a:tab pos="1898211" algn="l"/>
              </a:tabLst>
            </a:pPr>
            <a:r>
              <a:rPr lang="en-US" altLang="en-US" dirty="0" err="1" smtClean="0">
                <a:solidFill>
                  <a:srgbClr val="008000"/>
                </a:solidFill>
                <a:cs typeface="Times New Roman" pitchFamily="18" charset="0"/>
              </a:rPr>
              <a:t>Î</a:t>
            </a:r>
            <a:r>
              <a:rPr lang="en-US" altLang="en-US" dirty="0" err="1" smtClean="0">
                <a:solidFill>
                  <a:srgbClr val="008000"/>
                </a:solidFill>
              </a:rPr>
              <a:t>ntreb</a:t>
            </a:r>
            <a:r>
              <a:rPr lang="en-US" altLang="en-US" dirty="0" err="1" smtClean="0">
                <a:solidFill>
                  <a:srgbClr val="008000"/>
                </a:solidFill>
                <a:cs typeface="Times New Roman" pitchFamily="18" charset="0"/>
              </a:rPr>
              <a:t>ă</a:t>
            </a:r>
            <a:r>
              <a:rPr lang="en-US" altLang="en-US" dirty="0" err="1" smtClean="0">
                <a:solidFill>
                  <a:srgbClr val="008000"/>
                </a:solidFill>
              </a:rPr>
              <a:t>ri</a:t>
            </a:r>
            <a:r>
              <a:rPr lang="en-US" altLang="en-US" dirty="0" smtClean="0">
                <a:solidFill>
                  <a:srgbClr val="008000"/>
                </a:solidFill>
              </a:rPr>
              <a:t>?	Romanian “</a:t>
            </a:r>
            <a:r>
              <a:rPr lang="en-US" altLang="en-US" dirty="0" err="1" smtClean="0">
                <a:solidFill>
                  <a:srgbClr val="008000"/>
                </a:solidFill>
              </a:rPr>
              <a:t>intrabaree</a:t>
            </a:r>
            <a:r>
              <a:rPr lang="en-US" altLang="en-US" dirty="0" smtClean="0">
                <a:solidFill>
                  <a:srgbClr val="008000"/>
                </a:solidFill>
              </a:rPr>
              <a:t>”</a:t>
            </a:r>
          </a:p>
          <a:p>
            <a:pPr lvl="1">
              <a:tabLst>
                <a:tab pos="1898211" algn="l"/>
              </a:tabLst>
            </a:pPr>
            <a:r>
              <a:rPr lang="ru-RU" altLang="en-US" b="1" dirty="0" smtClean="0">
                <a:solidFill>
                  <a:srgbClr val="990099"/>
                </a:solidFill>
              </a:rPr>
              <a:t>Вопросы</a:t>
            </a:r>
            <a:r>
              <a:rPr lang="en-US" altLang="en-US" b="1" dirty="0" smtClean="0">
                <a:solidFill>
                  <a:srgbClr val="990099"/>
                </a:solidFill>
              </a:rPr>
              <a:t>?	Russian “</a:t>
            </a:r>
            <a:r>
              <a:rPr lang="en-US" altLang="en-US" dirty="0" err="1" smtClean="0"/>
              <a:t>vopros</a:t>
            </a:r>
            <a:r>
              <a:rPr lang="en-US" altLang="en-US" dirty="0" smtClean="0"/>
              <a:t>”</a:t>
            </a:r>
            <a:endParaRPr lang="hi-IN" altLang="en-US" dirty="0" smtClean="0"/>
          </a:p>
          <a:p>
            <a:pPr lvl="1">
              <a:tabLst>
                <a:tab pos="1898211" algn="l"/>
              </a:tabLst>
            </a:pPr>
            <a:r>
              <a:rPr lang="en-US" altLang="en-US" dirty="0" err="1" smtClean="0">
                <a:solidFill>
                  <a:srgbClr val="0033CC"/>
                </a:solidFill>
                <a:latin typeface="Tahoma" pitchFamily="34" charset="0"/>
              </a:rPr>
              <a:t>Postavljanje</a:t>
            </a:r>
            <a:r>
              <a:rPr lang="en-US" altLang="en-US" dirty="0" smtClean="0">
                <a:solidFill>
                  <a:srgbClr val="0033CC"/>
                </a:solidFill>
                <a:latin typeface="Tahoma" pitchFamily="34" charset="0"/>
              </a:rPr>
              <a:t> </a:t>
            </a:r>
            <a:r>
              <a:rPr lang="en-US" altLang="en-US" dirty="0" err="1" smtClean="0">
                <a:solidFill>
                  <a:srgbClr val="0033CC"/>
                </a:solidFill>
                <a:latin typeface="Tahoma" pitchFamily="34" charset="0"/>
              </a:rPr>
              <a:t>vpra</a:t>
            </a:r>
            <a:r>
              <a:rPr lang="en-US" altLang="en-US" dirty="0" err="1" smtClean="0">
                <a:solidFill>
                  <a:srgbClr val="0033CC"/>
                </a:solidFill>
                <a:latin typeface="Tahoma" pitchFamily="34" charset="0"/>
                <a:cs typeface="Times New Roman" pitchFamily="18" charset="0"/>
              </a:rPr>
              <a:t>š</a:t>
            </a:r>
            <a:r>
              <a:rPr lang="en-US" altLang="en-US" dirty="0" err="1" smtClean="0">
                <a:solidFill>
                  <a:srgbClr val="0033CC"/>
                </a:solidFill>
                <a:latin typeface="Tahoma" pitchFamily="34" charset="0"/>
              </a:rPr>
              <a:t>anj</a:t>
            </a:r>
            <a:r>
              <a:rPr lang="en-US" altLang="en-US" dirty="0" smtClean="0">
                <a:solidFill>
                  <a:srgbClr val="0033CC"/>
                </a:solidFill>
                <a:latin typeface="Tahoma" pitchFamily="34" charset="0"/>
              </a:rPr>
              <a:t>?	Slovenian</a:t>
            </a:r>
          </a:p>
          <a:p>
            <a:pPr lvl="1">
              <a:tabLst>
                <a:tab pos="1898211" algn="l"/>
              </a:tabLst>
            </a:pPr>
            <a:r>
              <a:rPr lang="en-US" altLang="en-US" dirty="0" smtClean="0">
                <a:solidFill>
                  <a:srgbClr val="FF3300"/>
                </a:solidFill>
                <a:cs typeface="Times New Roman" pitchFamily="18" charset="0"/>
              </a:rPr>
              <a:t>¿</a:t>
            </a:r>
            <a:r>
              <a:rPr lang="en-US" altLang="en-US" dirty="0" err="1" smtClean="0">
                <a:solidFill>
                  <a:srgbClr val="FF3300"/>
                </a:solidFill>
              </a:rPr>
              <a:t>Pregunta</a:t>
            </a:r>
            <a:r>
              <a:rPr lang="en-US" altLang="en-US" dirty="0" smtClean="0">
                <a:solidFill>
                  <a:srgbClr val="FF3300"/>
                </a:solidFill>
              </a:rPr>
              <a:t>?	Spanish</a:t>
            </a:r>
          </a:p>
          <a:p>
            <a:pPr lvl="1">
              <a:tabLst>
                <a:tab pos="1898211" algn="l"/>
              </a:tabLst>
            </a:pPr>
            <a:r>
              <a:rPr lang="ru-RU" altLang="en-US" b="1" dirty="0" smtClean="0">
                <a:solidFill>
                  <a:srgbClr val="0033CC"/>
                </a:solidFill>
              </a:rPr>
              <a:t>П</a:t>
            </a:r>
            <a:r>
              <a:rPr lang="ru-RU" altLang="en-US" dirty="0" smtClean="0">
                <a:solidFill>
                  <a:srgbClr val="0033CC"/>
                </a:solidFill>
              </a:rPr>
              <a:t>и</a:t>
            </a:r>
            <a:r>
              <a:rPr lang="ru-RU" altLang="en-US" b="1" dirty="0" smtClean="0">
                <a:solidFill>
                  <a:srgbClr val="0033CC"/>
                </a:solidFill>
              </a:rPr>
              <a:t>т</a:t>
            </a:r>
            <a:r>
              <a:rPr lang="ru-RU" altLang="en-US" dirty="0" smtClean="0">
                <a:solidFill>
                  <a:srgbClr val="0033CC"/>
                </a:solidFill>
              </a:rPr>
              <a:t>атння</a:t>
            </a:r>
            <a:r>
              <a:rPr lang="en-US" altLang="en-US" b="1" dirty="0" smtClean="0">
                <a:solidFill>
                  <a:srgbClr val="0033CC"/>
                </a:solidFill>
              </a:rPr>
              <a:t>?	Ukrainian “</a:t>
            </a:r>
            <a:r>
              <a:rPr lang="en-US" altLang="en-US" dirty="0" err="1" smtClean="0"/>
              <a:t>pytannya</a:t>
            </a:r>
            <a:r>
              <a:rPr lang="en-US" altLang="en-US" dirty="0" smtClean="0"/>
              <a:t>”</a:t>
            </a:r>
            <a:endParaRPr lang="en-US" altLang="en-US" dirty="0" smtClean="0">
              <a:solidFill>
                <a:srgbClr val="FF3300"/>
              </a:solidFill>
            </a:endParaRPr>
          </a:p>
          <a:p>
            <a:pPr>
              <a:tabLst>
                <a:tab pos="1898211" algn="l"/>
              </a:tabLst>
            </a:pPr>
            <a:endParaRPr lang="en-US" altLang="en-US" dirty="0" smtClean="0">
              <a:solidFill>
                <a:srgbClr val="FF3300"/>
              </a:solidFill>
            </a:endParaRPr>
          </a:p>
          <a:p>
            <a:endParaRPr lang="en-US" dirty="0"/>
          </a:p>
        </p:txBody>
      </p:sp>
      <p:sp>
        <p:nvSpPr>
          <p:cNvPr id="4" name="Header Placeholder 3"/>
          <p:cNvSpPr>
            <a:spLocks noGrp="1"/>
          </p:cNvSpPr>
          <p:nvPr>
            <p:ph type="hdr" sz="quarter" idx="10"/>
          </p:nvPr>
        </p:nvSpPr>
        <p:spPr/>
        <p:txBody>
          <a:bodyPr/>
          <a:lstStyle/>
          <a:p>
            <a:pPr>
              <a:defRPr/>
            </a:pPr>
            <a:r>
              <a:rPr lang="en-US" smtClean="0"/>
              <a:t>Newbie Learning Card #6</a:t>
            </a:r>
            <a:endParaRPr lang="en-US"/>
          </a:p>
        </p:txBody>
      </p:sp>
      <p:sp>
        <p:nvSpPr>
          <p:cNvPr id="5" name="Footer Placeholder 4"/>
          <p:cNvSpPr>
            <a:spLocks noGrp="1"/>
          </p:cNvSpPr>
          <p:nvPr>
            <p:ph type="ftr" sz="quarter" idx="11"/>
          </p:nvPr>
        </p:nvSpPr>
        <p:spPr/>
        <p:txBody>
          <a:bodyPr/>
          <a:lstStyle/>
          <a:p>
            <a:pPr>
              <a:defRPr/>
            </a:pPr>
            <a:r>
              <a:rPr lang="en-US" smtClean="0"/>
              <a:t>Kent R. Bjornn</a:t>
            </a:r>
            <a:endParaRPr lang="en-US"/>
          </a:p>
        </p:txBody>
      </p:sp>
      <p:sp>
        <p:nvSpPr>
          <p:cNvPr id="6" name="Slide Number Placeholder 5"/>
          <p:cNvSpPr>
            <a:spLocks noGrp="1"/>
          </p:cNvSpPr>
          <p:nvPr>
            <p:ph type="sldNum" sz="quarter" idx="12"/>
          </p:nvPr>
        </p:nvSpPr>
        <p:spPr/>
        <p:txBody>
          <a:bodyPr/>
          <a:lstStyle/>
          <a:p>
            <a:pPr>
              <a:defRPr/>
            </a:pPr>
            <a:fld id="{1D4A3DEB-D5AC-45FA-8D0F-0294DAD6F595}" type="slidenum">
              <a:rPr lang="en-US" smtClean="0"/>
              <a:pPr>
                <a:defRPr/>
              </a:pPr>
              <a:t>90</a:t>
            </a:fld>
            <a:endParaRPr lang="en-US"/>
          </a:p>
        </p:txBody>
      </p:sp>
    </p:spTree>
    <p:extLst>
      <p:ext uri="{BB962C8B-B14F-4D97-AF65-F5344CB8AC3E}">
        <p14:creationId xmlns:p14="http://schemas.microsoft.com/office/powerpoint/2010/main" val="2395901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Slide from presentation in Russian in March 2001</a:t>
            </a:r>
          </a:p>
          <a:p>
            <a:pPr eaLnBrk="1" hangingPunct="1">
              <a:spcBef>
                <a:spcPct val="0"/>
              </a:spcBef>
            </a:pPr>
            <a:r>
              <a:rPr lang="en-US" altLang="en-US" dirty="0" smtClean="0"/>
              <a:t>Same slide used in US to train on the Objective of Configuration Management</a:t>
            </a:r>
          </a:p>
          <a:p>
            <a:endParaRPr lang="en-US" dirty="0"/>
          </a:p>
        </p:txBody>
      </p:sp>
      <p:sp>
        <p:nvSpPr>
          <p:cNvPr id="4" name="Header Placeholder 3"/>
          <p:cNvSpPr>
            <a:spLocks noGrp="1"/>
          </p:cNvSpPr>
          <p:nvPr>
            <p:ph type="hdr" sz="quarter" idx="10"/>
          </p:nvPr>
        </p:nvSpPr>
        <p:spPr/>
        <p:txBody>
          <a:bodyPr/>
          <a:lstStyle/>
          <a:p>
            <a:pPr>
              <a:defRPr/>
            </a:pPr>
            <a:r>
              <a:rPr lang="en-US" smtClean="0"/>
              <a:t>Newbie Learning Card #6</a:t>
            </a:r>
            <a:endParaRPr lang="en-US"/>
          </a:p>
        </p:txBody>
      </p:sp>
      <p:sp>
        <p:nvSpPr>
          <p:cNvPr id="5" name="Footer Placeholder 4"/>
          <p:cNvSpPr>
            <a:spLocks noGrp="1"/>
          </p:cNvSpPr>
          <p:nvPr>
            <p:ph type="ftr" sz="quarter" idx="11"/>
          </p:nvPr>
        </p:nvSpPr>
        <p:spPr/>
        <p:txBody>
          <a:bodyPr/>
          <a:lstStyle/>
          <a:p>
            <a:pPr>
              <a:defRPr/>
            </a:pPr>
            <a:r>
              <a:rPr lang="en-US" smtClean="0"/>
              <a:t>Kent R. Bjornn</a:t>
            </a:r>
            <a:endParaRPr lang="en-US"/>
          </a:p>
        </p:txBody>
      </p:sp>
      <p:sp>
        <p:nvSpPr>
          <p:cNvPr id="6" name="Slide Number Placeholder 5"/>
          <p:cNvSpPr>
            <a:spLocks noGrp="1"/>
          </p:cNvSpPr>
          <p:nvPr>
            <p:ph type="sldNum" sz="quarter" idx="12"/>
          </p:nvPr>
        </p:nvSpPr>
        <p:spPr/>
        <p:txBody>
          <a:bodyPr/>
          <a:lstStyle/>
          <a:p>
            <a:pPr>
              <a:defRPr/>
            </a:pPr>
            <a:fld id="{1D4A3DEB-D5AC-45FA-8D0F-0294DAD6F595}" type="slidenum">
              <a:rPr lang="en-US" smtClean="0"/>
              <a:pPr>
                <a:defRPr/>
              </a:pPr>
              <a:t>6</a:t>
            </a:fld>
            <a:endParaRPr lang="en-US"/>
          </a:p>
        </p:txBody>
      </p:sp>
    </p:spTree>
    <p:extLst>
      <p:ext uri="{BB962C8B-B14F-4D97-AF65-F5344CB8AC3E}">
        <p14:creationId xmlns:p14="http://schemas.microsoft.com/office/powerpoint/2010/main" val="1049031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xfrm>
            <a:off x="1257300" y="720725"/>
            <a:ext cx="4800600" cy="3600450"/>
          </a:xfrm>
          <a:ln/>
        </p:spPr>
      </p:sp>
      <p:sp>
        <p:nvSpPr>
          <p:cNvPr id="152579" name="Notes Placeholder 2"/>
          <p:cNvSpPr>
            <a:spLocks noGrp="1"/>
          </p:cNvSpPr>
          <p:nvPr>
            <p:ph type="body" idx="1"/>
          </p:nvPr>
        </p:nvSpPr>
        <p:spPr>
          <a:noFill/>
          <a:ln/>
        </p:spPr>
        <p:txBody>
          <a:bodyPr/>
          <a:lstStyle/>
          <a:p>
            <a:endParaRPr lang="en-US" dirty="0" smtClean="0"/>
          </a:p>
        </p:txBody>
      </p:sp>
      <p:sp>
        <p:nvSpPr>
          <p:cNvPr id="152580" name="Slide Number Placeholder 3"/>
          <p:cNvSpPr>
            <a:spLocks noGrp="1"/>
          </p:cNvSpPr>
          <p:nvPr>
            <p:ph type="sldNum" sz="quarter" idx="5"/>
          </p:nvPr>
        </p:nvSpPr>
        <p:spPr>
          <a:noFill/>
        </p:spPr>
        <p:txBody>
          <a:bodyPr/>
          <a:lstStyle/>
          <a:p>
            <a:pPr defTabSz="966421"/>
            <a:fld id="{2C144C50-25B8-4111-9834-5C6DC32C354F}" type="slidenum">
              <a:rPr lang="en-US" smtClean="0"/>
              <a:pPr defTabSz="966421"/>
              <a:t>8</a:t>
            </a:fld>
            <a:endParaRPr lang="en-US" smtClean="0"/>
          </a:p>
        </p:txBody>
      </p:sp>
      <p:sp>
        <p:nvSpPr>
          <p:cNvPr id="152581" name="Footer Placeholder 4"/>
          <p:cNvSpPr>
            <a:spLocks noGrp="1"/>
          </p:cNvSpPr>
          <p:nvPr>
            <p:ph type="ftr" sz="quarter" idx="4"/>
          </p:nvPr>
        </p:nvSpPr>
        <p:spPr>
          <a:noFill/>
        </p:spPr>
        <p:txBody>
          <a:bodyPr/>
          <a:lstStyle/>
          <a:p>
            <a:pPr defTabSz="966421"/>
            <a:r>
              <a:rPr lang="en-US" smtClean="0"/>
              <a:t>Kent R. Bjornn</a:t>
            </a:r>
          </a:p>
        </p:txBody>
      </p:sp>
      <p:sp>
        <p:nvSpPr>
          <p:cNvPr id="152582" name="Header Placeholder 5"/>
          <p:cNvSpPr>
            <a:spLocks noGrp="1"/>
          </p:cNvSpPr>
          <p:nvPr>
            <p:ph type="hdr" sz="quarter"/>
          </p:nvPr>
        </p:nvSpPr>
        <p:spPr>
          <a:noFill/>
        </p:spPr>
        <p:txBody>
          <a:bodyPr/>
          <a:lstStyle/>
          <a:p>
            <a:pPr defTabSz="966421"/>
            <a:r>
              <a:rPr lang="en-US" smtClean="0"/>
              <a:t>Newbie Learning Card #6</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xfrm>
            <a:off x="1257300" y="720725"/>
            <a:ext cx="4800600" cy="3600450"/>
          </a:xfrm>
          <a:ln/>
        </p:spPr>
      </p:sp>
      <p:sp>
        <p:nvSpPr>
          <p:cNvPr id="153603" name="Notes Placeholder 2"/>
          <p:cNvSpPr>
            <a:spLocks noGrp="1"/>
          </p:cNvSpPr>
          <p:nvPr>
            <p:ph type="body" idx="1"/>
          </p:nvPr>
        </p:nvSpPr>
        <p:spPr>
          <a:noFill/>
          <a:ln/>
        </p:spPr>
        <p:txBody>
          <a:bodyPr/>
          <a:lstStyle/>
          <a:p>
            <a:pPr eaLnBrk="1" hangingPunct="1"/>
            <a:r>
              <a:rPr lang="en-US" dirty="0" smtClean="0"/>
              <a:t>Regulatory comparison – NRC is more performance based. They provide a set of requirements based on performance – what the system will do, not how it will be built. Whereas OSHA and others</a:t>
            </a:r>
            <a:r>
              <a:rPr lang="en-US" baseline="0" dirty="0" smtClean="0"/>
              <a:t> are much more compliance based – the hand rail will be x” high, with a diameter of y”, there will be a middle rail. Some part of DHS fined a company $10,000 because they used the wrong word in the title of a required report – rather than reject and say try again. </a:t>
            </a:r>
          </a:p>
          <a:p>
            <a:pPr eaLnBrk="1" hangingPunct="1"/>
            <a:endParaRPr lang="en-US" dirty="0" smtClean="0"/>
          </a:p>
          <a:p>
            <a:pPr eaLnBrk="1" hangingPunct="1"/>
            <a:r>
              <a:rPr lang="en-US" dirty="0" smtClean="0"/>
              <a:t>These are generally requirements for the </a:t>
            </a:r>
            <a:r>
              <a:rPr lang="en-US" b="1" dirty="0" smtClean="0"/>
              <a:t>site as a whole</a:t>
            </a:r>
            <a:r>
              <a:rPr lang="en-US" dirty="0" smtClean="0"/>
              <a:t>. The same 3-ball model can apply to a particular component, but the requirements are not usually based on GDCs, but rather on the higher level design information </a:t>
            </a:r>
            <a:r>
              <a:rPr lang="en-US" dirty="0" smtClean="0">
                <a:sym typeface="Wingdings" pitchFamily="2" charset="2"/>
              </a:rPr>
              <a:t> given that we have a CE plant with a SI system to accomplish a certain function then the requirement for the LPSI pump is ___.</a:t>
            </a:r>
          </a:p>
          <a:p>
            <a:pPr eaLnBrk="1" hangingPunct="1"/>
            <a:endParaRPr lang="en-US" dirty="0" smtClean="0">
              <a:sym typeface="Wingdings" pitchFamily="2" charset="2"/>
            </a:endParaRPr>
          </a:p>
          <a:p>
            <a:pPr eaLnBrk="1" hangingPunct="1"/>
            <a:r>
              <a:rPr lang="en-US" dirty="0" smtClean="0">
                <a:sym typeface="Wingdings" pitchFamily="2" charset="2"/>
              </a:rPr>
              <a:t>What is </a:t>
            </a:r>
            <a:r>
              <a:rPr lang="en-US" sz="1300" b="1" dirty="0">
                <a:sym typeface="Wingdings" pitchFamily="2" charset="2"/>
              </a:rPr>
              <a:t>difference</a:t>
            </a:r>
            <a:r>
              <a:rPr lang="en-US" dirty="0" smtClean="0">
                <a:sym typeface="Wingdings" pitchFamily="2" charset="2"/>
              </a:rPr>
              <a:t> between </a:t>
            </a:r>
            <a:r>
              <a:rPr lang="en-US" b="1" dirty="0" smtClean="0">
                <a:sym typeface="Wingdings" pitchFamily="2" charset="2"/>
              </a:rPr>
              <a:t>Regulatory </a:t>
            </a:r>
            <a:r>
              <a:rPr lang="en-US" sz="1300" b="1" dirty="0">
                <a:sym typeface="Wingdings" pitchFamily="2" charset="2"/>
              </a:rPr>
              <a:t>Design &amp; License requirements</a:t>
            </a:r>
            <a:r>
              <a:rPr lang="en-US" dirty="0" smtClean="0">
                <a:sym typeface="Wingdings" pitchFamily="2" charset="2"/>
              </a:rPr>
              <a:t>?</a:t>
            </a:r>
          </a:p>
          <a:p>
            <a:pPr eaLnBrk="1" hangingPunct="1"/>
            <a:r>
              <a:rPr lang="en-US" dirty="0" smtClean="0">
                <a:sym typeface="Wingdings" pitchFamily="2" charset="2"/>
              </a:rPr>
              <a:t>Design requirements based on regulation are not really changeable.</a:t>
            </a:r>
          </a:p>
          <a:p>
            <a:pPr eaLnBrk="1" hangingPunct="1"/>
            <a:r>
              <a:rPr lang="en-US" dirty="0" smtClean="0">
                <a:sym typeface="Wingdings" pitchFamily="2" charset="2"/>
              </a:rPr>
              <a:t>License is specific to particular site and can be changed </a:t>
            </a:r>
          </a:p>
          <a:p>
            <a:pPr eaLnBrk="1" hangingPunct="1"/>
            <a:r>
              <a:rPr lang="en-US" dirty="0" smtClean="0"/>
              <a:t>Example: To drive I need to know how and be able to control a car. I also need a license that has specific conditions (commercial, corrective lenses). License can be changed – I have Lasik surgery and don’t need spectacles – change the license. Still need to meet basic design regulatory requirements.</a:t>
            </a:r>
          </a:p>
          <a:p>
            <a:pPr eaLnBrk="1" hangingPunct="1"/>
            <a:endParaRPr lang="en-US" dirty="0" smtClean="0"/>
          </a:p>
        </p:txBody>
      </p:sp>
      <p:sp>
        <p:nvSpPr>
          <p:cNvPr id="153604" name="Slide Number Placeholder 3"/>
          <p:cNvSpPr>
            <a:spLocks noGrp="1"/>
          </p:cNvSpPr>
          <p:nvPr>
            <p:ph type="sldNum" sz="quarter" idx="5"/>
          </p:nvPr>
        </p:nvSpPr>
        <p:spPr>
          <a:noFill/>
        </p:spPr>
        <p:txBody>
          <a:bodyPr/>
          <a:lstStyle/>
          <a:p>
            <a:pPr defTabSz="966421"/>
            <a:fld id="{294943AC-6680-4E14-9392-C8C4A1B501DF}" type="slidenum">
              <a:rPr lang="en-US" smtClean="0"/>
              <a:pPr defTabSz="966421"/>
              <a:t>9</a:t>
            </a:fld>
            <a:endParaRPr lang="en-US" smtClean="0"/>
          </a:p>
        </p:txBody>
      </p:sp>
      <p:sp>
        <p:nvSpPr>
          <p:cNvPr id="153605" name="Footer Placeholder 4"/>
          <p:cNvSpPr>
            <a:spLocks noGrp="1"/>
          </p:cNvSpPr>
          <p:nvPr>
            <p:ph type="ftr" sz="quarter" idx="4"/>
          </p:nvPr>
        </p:nvSpPr>
        <p:spPr>
          <a:noFill/>
        </p:spPr>
        <p:txBody>
          <a:bodyPr/>
          <a:lstStyle/>
          <a:p>
            <a:pPr defTabSz="966421"/>
            <a:r>
              <a:rPr lang="en-US" smtClean="0"/>
              <a:t>Kent R. Bjornn</a:t>
            </a:r>
          </a:p>
        </p:txBody>
      </p:sp>
      <p:sp>
        <p:nvSpPr>
          <p:cNvPr id="153606" name="Header Placeholder 5"/>
          <p:cNvSpPr>
            <a:spLocks noGrp="1"/>
          </p:cNvSpPr>
          <p:nvPr>
            <p:ph type="hdr" sz="quarter"/>
          </p:nvPr>
        </p:nvSpPr>
        <p:spPr>
          <a:noFill/>
        </p:spPr>
        <p:txBody>
          <a:bodyPr/>
          <a:lstStyle/>
          <a:p>
            <a:pPr defTabSz="966421"/>
            <a:r>
              <a:rPr lang="en-US" smtClean="0"/>
              <a:t>Newbie Learning Card #6</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xfrm>
            <a:off x="1257300" y="720725"/>
            <a:ext cx="4800600" cy="3600450"/>
          </a:xfrm>
          <a:ln/>
        </p:spPr>
      </p:sp>
      <p:sp>
        <p:nvSpPr>
          <p:cNvPr id="153603" name="Notes Placeholder 2"/>
          <p:cNvSpPr>
            <a:spLocks noGrp="1"/>
          </p:cNvSpPr>
          <p:nvPr>
            <p:ph type="body" idx="1"/>
          </p:nvPr>
        </p:nvSpPr>
        <p:spPr>
          <a:noFill/>
          <a:ln/>
        </p:spPr>
        <p:txBody>
          <a:bodyPr/>
          <a:lstStyle/>
          <a:p>
            <a:pPr eaLnBrk="1" hangingPunct="1"/>
            <a:r>
              <a:rPr lang="en-US" dirty="0" smtClean="0"/>
              <a:t>Regulatory comparison – NRC is more performance based. They provide a set of requirements based on performance – what the system will do, not how it will be built. Whereas OSHA and others</a:t>
            </a:r>
            <a:r>
              <a:rPr lang="en-US" baseline="0" dirty="0" smtClean="0"/>
              <a:t> are much more compliance based – the hand rail will be x” high, with a diameter of y”, there will be a middle rail. Some part of DHS fined a company $10,000 because they used the wrong word in the title of a required report – rather than reject and say try again. </a:t>
            </a:r>
          </a:p>
          <a:p>
            <a:pPr eaLnBrk="1" hangingPunct="1"/>
            <a:endParaRPr lang="en-US" dirty="0" smtClean="0"/>
          </a:p>
          <a:p>
            <a:pPr eaLnBrk="1" hangingPunct="1"/>
            <a:r>
              <a:rPr lang="en-US" dirty="0" smtClean="0"/>
              <a:t>These are generally requirements for the </a:t>
            </a:r>
            <a:r>
              <a:rPr lang="en-US" b="1" dirty="0" smtClean="0"/>
              <a:t>site as a whole</a:t>
            </a:r>
            <a:r>
              <a:rPr lang="en-US" dirty="0" smtClean="0"/>
              <a:t>. The same 3-ball model can apply to a particular component, but the requirements are not usually based on GDCs, but rather on the higher level design information </a:t>
            </a:r>
            <a:r>
              <a:rPr lang="en-US" dirty="0" smtClean="0">
                <a:sym typeface="Wingdings" pitchFamily="2" charset="2"/>
              </a:rPr>
              <a:t> given that we have a CE plant with a SI system to accomplish a certain function then the requirement for the LPSI pump is ___.</a:t>
            </a:r>
          </a:p>
          <a:p>
            <a:pPr eaLnBrk="1" hangingPunct="1"/>
            <a:endParaRPr lang="en-US" dirty="0" smtClean="0">
              <a:sym typeface="Wingdings" pitchFamily="2" charset="2"/>
            </a:endParaRPr>
          </a:p>
          <a:p>
            <a:pPr eaLnBrk="1" hangingPunct="1"/>
            <a:r>
              <a:rPr lang="en-US" dirty="0" smtClean="0">
                <a:sym typeface="Wingdings" pitchFamily="2" charset="2"/>
              </a:rPr>
              <a:t>What is </a:t>
            </a:r>
            <a:r>
              <a:rPr lang="en-US" sz="1300" b="1" dirty="0">
                <a:sym typeface="Wingdings" pitchFamily="2" charset="2"/>
              </a:rPr>
              <a:t>difference</a:t>
            </a:r>
            <a:r>
              <a:rPr lang="en-US" dirty="0" smtClean="0">
                <a:sym typeface="Wingdings" pitchFamily="2" charset="2"/>
              </a:rPr>
              <a:t> between </a:t>
            </a:r>
            <a:r>
              <a:rPr lang="en-US" b="1" dirty="0" smtClean="0">
                <a:sym typeface="Wingdings" pitchFamily="2" charset="2"/>
              </a:rPr>
              <a:t>Regulatory </a:t>
            </a:r>
            <a:r>
              <a:rPr lang="en-US" sz="1300" b="1" dirty="0">
                <a:sym typeface="Wingdings" pitchFamily="2" charset="2"/>
              </a:rPr>
              <a:t>Design &amp; License requirements</a:t>
            </a:r>
            <a:r>
              <a:rPr lang="en-US" dirty="0" smtClean="0">
                <a:sym typeface="Wingdings" pitchFamily="2" charset="2"/>
              </a:rPr>
              <a:t>?</a:t>
            </a:r>
          </a:p>
          <a:p>
            <a:pPr eaLnBrk="1" hangingPunct="1"/>
            <a:r>
              <a:rPr lang="en-US" dirty="0" smtClean="0">
                <a:sym typeface="Wingdings" pitchFamily="2" charset="2"/>
              </a:rPr>
              <a:t>Design requirements based on regulation are not really changeable.</a:t>
            </a:r>
          </a:p>
          <a:p>
            <a:pPr eaLnBrk="1" hangingPunct="1"/>
            <a:r>
              <a:rPr lang="en-US" dirty="0" smtClean="0">
                <a:sym typeface="Wingdings" pitchFamily="2" charset="2"/>
              </a:rPr>
              <a:t>License is specific to particular site and can be changed </a:t>
            </a:r>
          </a:p>
          <a:p>
            <a:pPr eaLnBrk="1" hangingPunct="1"/>
            <a:r>
              <a:rPr lang="en-US" dirty="0" smtClean="0"/>
              <a:t>Example: To drive I need to know how and be able to control a car. I also need a license that has specific conditions (commercial, corrective lenses). License can be changed – I have Lasik surgery and don’t need spectacles – change the license. Still need to meet basic design regulatory requirements.</a:t>
            </a:r>
          </a:p>
          <a:p>
            <a:pPr eaLnBrk="1" hangingPunct="1"/>
            <a:endParaRPr lang="en-US" dirty="0" smtClean="0"/>
          </a:p>
        </p:txBody>
      </p:sp>
      <p:sp>
        <p:nvSpPr>
          <p:cNvPr id="153604" name="Slide Number Placeholder 3"/>
          <p:cNvSpPr>
            <a:spLocks noGrp="1"/>
          </p:cNvSpPr>
          <p:nvPr>
            <p:ph type="sldNum" sz="quarter" idx="5"/>
          </p:nvPr>
        </p:nvSpPr>
        <p:spPr>
          <a:noFill/>
        </p:spPr>
        <p:txBody>
          <a:bodyPr/>
          <a:lstStyle/>
          <a:p>
            <a:pPr defTabSz="966421"/>
            <a:fld id="{294943AC-6680-4E14-9392-C8C4A1B501DF}" type="slidenum">
              <a:rPr lang="en-US" smtClean="0"/>
              <a:pPr defTabSz="966421"/>
              <a:t>10</a:t>
            </a:fld>
            <a:endParaRPr lang="en-US" smtClean="0"/>
          </a:p>
        </p:txBody>
      </p:sp>
      <p:sp>
        <p:nvSpPr>
          <p:cNvPr id="153605" name="Footer Placeholder 4"/>
          <p:cNvSpPr>
            <a:spLocks noGrp="1"/>
          </p:cNvSpPr>
          <p:nvPr>
            <p:ph type="ftr" sz="quarter" idx="4"/>
          </p:nvPr>
        </p:nvSpPr>
        <p:spPr>
          <a:noFill/>
        </p:spPr>
        <p:txBody>
          <a:bodyPr/>
          <a:lstStyle/>
          <a:p>
            <a:pPr defTabSz="966421"/>
            <a:r>
              <a:rPr lang="en-US" smtClean="0"/>
              <a:t>Kent R. Bjornn</a:t>
            </a:r>
          </a:p>
        </p:txBody>
      </p:sp>
      <p:sp>
        <p:nvSpPr>
          <p:cNvPr id="153606" name="Header Placeholder 5"/>
          <p:cNvSpPr>
            <a:spLocks noGrp="1"/>
          </p:cNvSpPr>
          <p:nvPr>
            <p:ph type="hdr" sz="quarter"/>
          </p:nvPr>
        </p:nvSpPr>
        <p:spPr>
          <a:noFill/>
        </p:spPr>
        <p:txBody>
          <a:bodyPr/>
          <a:lstStyle/>
          <a:p>
            <a:pPr defTabSz="966421"/>
            <a:r>
              <a:rPr lang="en-US" smtClean="0"/>
              <a:t>Newbie Learning Card #6</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xfrm>
            <a:off x="1257300" y="720725"/>
            <a:ext cx="4800600" cy="3600450"/>
          </a:xfrm>
          <a:ln/>
        </p:spPr>
      </p:sp>
      <p:sp>
        <p:nvSpPr>
          <p:cNvPr id="153603" name="Notes Placeholder 2"/>
          <p:cNvSpPr>
            <a:spLocks noGrp="1"/>
          </p:cNvSpPr>
          <p:nvPr>
            <p:ph type="body" idx="1"/>
          </p:nvPr>
        </p:nvSpPr>
        <p:spPr>
          <a:noFill/>
          <a:ln/>
        </p:spPr>
        <p:txBody>
          <a:bodyPr/>
          <a:lstStyle/>
          <a:p>
            <a:pPr eaLnBrk="1" hangingPunct="1"/>
            <a:endParaRPr lang="en-US" dirty="0" smtClean="0"/>
          </a:p>
        </p:txBody>
      </p:sp>
      <p:sp>
        <p:nvSpPr>
          <p:cNvPr id="153604" name="Slide Number Placeholder 3"/>
          <p:cNvSpPr>
            <a:spLocks noGrp="1"/>
          </p:cNvSpPr>
          <p:nvPr>
            <p:ph type="sldNum" sz="quarter" idx="5"/>
          </p:nvPr>
        </p:nvSpPr>
        <p:spPr>
          <a:noFill/>
        </p:spPr>
        <p:txBody>
          <a:bodyPr/>
          <a:lstStyle/>
          <a:p>
            <a:pPr defTabSz="966421"/>
            <a:fld id="{294943AC-6680-4E14-9392-C8C4A1B501DF}" type="slidenum">
              <a:rPr lang="en-US" smtClean="0"/>
              <a:pPr defTabSz="966421"/>
              <a:t>11</a:t>
            </a:fld>
            <a:endParaRPr lang="en-US" smtClean="0"/>
          </a:p>
        </p:txBody>
      </p:sp>
      <p:sp>
        <p:nvSpPr>
          <p:cNvPr id="153605" name="Footer Placeholder 4"/>
          <p:cNvSpPr>
            <a:spLocks noGrp="1"/>
          </p:cNvSpPr>
          <p:nvPr>
            <p:ph type="ftr" sz="quarter" idx="4"/>
          </p:nvPr>
        </p:nvSpPr>
        <p:spPr>
          <a:noFill/>
        </p:spPr>
        <p:txBody>
          <a:bodyPr/>
          <a:lstStyle/>
          <a:p>
            <a:pPr defTabSz="966421"/>
            <a:r>
              <a:rPr lang="en-US" smtClean="0"/>
              <a:t>Kent R. Bjornn</a:t>
            </a:r>
          </a:p>
        </p:txBody>
      </p:sp>
      <p:sp>
        <p:nvSpPr>
          <p:cNvPr id="153606" name="Header Placeholder 5"/>
          <p:cNvSpPr>
            <a:spLocks noGrp="1"/>
          </p:cNvSpPr>
          <p:nvPr>
            <p:ph type="hdr" sz="quarter"/>
          </p:nvPr>
        </p:nvSpPr>
        <p:spPr>
          <a:noFill/>
        </p:spPr>
        <p:txBody>
          <a:bodyPr/>
          <a:lstStyle/>
          <a:p>
            <a:pPr defTabSz="966421"/>
            <a:r>
              <a:rPr lang="en-US" smtClean="0"/>
              <a:t>Newbie Learning Card #6</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85800"/>
            <a:ext cx="8229600" cy="3200400"/>
          </a:xfrm>
        </p:spPr>
        <p:txBody>
          <a:bodyPr/>
          <a:lstStyle>
            <a:lvl1pPr>
              <a:defRPr sz="7200"/>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4114800"/>
            <a:ext cx="8229600" cy="1828800"/>
          </a:xfrm>
        </p:spPr>
        <p:txBody>
          <a:bodyPr/>
          <a:lstStyle>
            <a:lvl1pPr marL="0" indent="0" algn="ctr">
              <a:buNone/>
              <a:defRPr/>
            </a:lvl1pPr>
            <a:lvl2pPr marL="457146" indent="0" algn="ctr">
              <a:buNone/>
              <a:defRPr/>
            </a:lvl2pPr>
            <a:lvl3pPr marL="914293" indent="0" algn="ctr">
              <a:buNone/>
              <a:defRPr/>
            </a:lvl3pPr>
            <a:lvl4pPr marL="1371440" indent="0" algn="ctr">
              <a:buNone/>
              <a:defRPr/>
            </a:lvl4pPr>
            <a:lvl5pPr marL="1828586" indent="0" algn="ctr">
              <a:buNone/>
              <a:defRPr/>
            </a:lvl5pPr>
            <a:lvl6pPr marL="2285733" indent="0" algn="ctr">
              <a:buNone/>
              <a:defRPr/>
            </a:lvl6pPr>
            <a:lvl7pPr marL="2742879" indent="0" algn="ctr">
              <a:buNone/>
              <a:defRPr/>
            </a:lvl7pPr>
            <a:lvl8pPr marL="3200026" indent="0" algn="ctr">
              <a:buNone/>
              <a:defRPr/>
            </a:lvl8pPr>
            <a:lvl9pPr marL="3657172" indent="0" algn="ctr">
              <a:buNone/>
              <a:defRPr/>
            </a:lvl9pPr>
          </a:lstStyle>
          <a:p>
            <a:r>
              <a:rPr lang="en-US" dirty="0" smtClean="0"/>
              <a:t>Click to edit Master subtitle style</a:t>
            </a:r>
            <a:endParaRPr lang="en-US" dirty="0"/>
          </a:p>
        </p:txBody>
      </p:sp>
      <p:sp>
        <p:nvSpPr>
          <p:cNvPr id="5" name="Rectangle 5"/>
          <p:cNvSpPr>
            <a:spLocks noGrp="1" noChangeArrowheads="1"/>
          </p:cNvSpPr>
          <p:nvPr>
            <p:ph type="ftr" sz="quarter" idx="11"/>
          </p:nvPr>
        </p:nvSpPr>
        <p:spPr>
          <a:xfrm>
            <a:off x="3200400" y="6428232"/>
            <a:ext cx="2743200" cy="201168"/>
          </a:xfrm>
          <a:ln/>
        </p:spPr>
        <p:txBody>
          <a:bodyPr lIns="0" tIns="0" rIns="0" bIns="0"/>
          <a:lstStyle>
            <a:lvl1pPr>
              <a:defRPr/>
            </a:lvl1pPr>
          </a:lstStyle>
          <a:p>
            <a:pPr>
              <a:defRPr/>
            </a:pPr>
            <a:r>
              <a:rPr lang="pt-BR" smtClean="0"/>
              <a:t>Palo Verde - Kent R. Bjornn</a:t>
            </a:r>
            <a:endParaRPr lang="en-US" dirty="0"/>
          </a:p>
        </p:txBody>
      </p:sp>
      <p:sp>
        <p:nvSpPr>
          <p:cNvPr id="6" name="Rectangle 6"/>
          <p:cNvSpPr>
            <a:spLocks noGrp="1" noChangeArrowheads="1"/>
          </p:cNvSpPr>
          <p:nvPr>
            <p:ph type="sldNum" sz="quarter" idx="12"/>
          </p:nvPr>
        </p:nvSpPr>
        <p:spPr>
          <a:xfrm>
            <a:off x="8001000" y="6428232"/>
            <a:ext cx="914400" cy="201168"/>
          </a:xfrm>
          <a:ln/>
        </p:spPr>
        <p:txBody>
          <a:bodyPr lIns="0" tIns="0" rIns="0" bIns="0"/>
          <a:lstStyle>
            <a:lvl1pPr>
              <a:defRPr/>
            </a:lvl1pPr>
          </a:lstStyle>
          <a:p>
            <a:pPr>
              <a:defRPr/>
            </a:pPr>
            <a:fld id="{8DD71406-25BB-495A-86BA-B807DD5B4EC7}" type="slidenum">
              <a:rPr lang="en-US"/>
              <a:pPr>
                <a:defRPr/>
              </a:pPr>
              <a:t>‹#›</a:t>
            </a:fld>
            <a:endParaRPr lang="en-US" dirty="0"/>
          </a:p>
        </p:txBody>
      </p:sp>
      <p:sp>
        <p:nvSpPr>
          <p:cNvPr id="8" name="Rectangle 4"/>
          <p:cNvSpPr>
            <a:spLocks noGrp="1" noChangeArrowheads="1"/>
          </p:cNvSpPr>
          <p:nvPr>
            <p:ph type="dt" sz="half" idx="2"/>
          </p:nvPr>
        </p:nvSpPr>
        <p:spPr bwMode="auto">
          <a:xfrm>
            <a:off x="228600" y="6428232"/>
            <a:ext cx="2057400" cy="20116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200">
                <a:latin typeface="+mn-lt"/>
              </a:defRPr>
            </a:lvl1pPr>
          </a:lstStyle>
          <a:p>
            <a:pPr>
              <a:defRPr/>
            </a:pPr>
            <a:r>
              <a:rPr lang="en-US" smtClean="0"/>
              <a:t>CMBG - 08 June 2015</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CMBG - 08 June 2015</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pt-BR" smtClean="0"/>
              <a:t>Palo Verde - Kent R. Bjornn</a:t>
            </a:r>
            <a:endParaRPr lang="en-US" dirty="0"/>
          </a:p>
        </p:txBody>
      </p:sp>
      <p:sp>
        <p:nvSpPr>
          <p:cNvPr id="7" name="Rectangle 6"/>
          <p:cNvSpPr>
            <a:spLocks noGrp="1" noChangeArrowheads="1"/>
          </p:cNvSpPr>
          <p:nvPr>
            <p:ph type="sldNum" sz="quarter" idx="12"/>
          </p:nvPr>
        </p:nvSpPr>
        <p:spPr>
          <a:ln/>
        </p:spPr>
        <p:txBody>
          <a:bodyPr/>
          <a:lstStyle>
            <a:lvl1pPr>
              <a:defRPr sz="1200"/>
            </a:lvl1pPr>
          </a:lstStyle>
          <a:p>
            <a:pPr>
              <a:defRPr/>
            </a:pPr>
            <a:fld id="{33DDC88D-D1BE-4F89-96F7-0ED1B9A23395}"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CMBG - 08 June 2015</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pt-BR" smtClean="0"/>
              <a:t>Palo Verde - Kent R. Bjornn</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09C4952-9BE8-409E-9EEB-B7F6C887C180}"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CMBG - 08 June 2015</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pt-BR" smtClean="0"/>
              <a:t>Palo Verde - Kent R. Bjornn</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69983B2-6F43-4E70-A150-9F05C030ABA3}"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CMBG - 08 June 2015</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pt-BR" smtClean="0"/>
              <a:t>Palo Verde - Kent R. Bjornn</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36A6EAF-4310-447D-BECF-97EA40349DC0}"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CMBG - 08 June 2015</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pt-BR" smtClean="0">
                <a:solidFill>
                  <a:prstClr val="black">
                    <a:tint val="75000"/>
                  </a:prstClr>
                </a:solidFill>
              </a:rPr>
              <a:t>Palo Verde - Kent R. Bjornn</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6C2A1D1-0DC7-4DDB-8215-78B59EE10F6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47917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85800"/>
            <a:ext cx="8229600" cy="3200400"/>
          </a:xfrm>
        </p:spPr>
        <p:txBody>
          <a:bodyPr/>
          <a:lstStyle>
            <a:lvl1pPr>
              <a:defRPr sz="7200"/>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4114800"/>
            <a:ext cx="8229600" cy="1828800"/>
          </a:xfrm>
        </p:spPr>
        <p:txBody>
          <a:bodyPr/>
          <a:lstStyle>
            <a:lvl1pPr marL="0" indent="0" algn="ctr">
              <a:buNone/>
              <a:defRPr/>
            </a:lvl1pPr>
            <a:lvl2pPr marL="457146" indent="0" algn="ctr">
              <a:buNone/>
              <a:defRPr/>
            </a:lvl2pPr>
            <a:lvl3pPr marL="914293" indent="0" algn="ctr">
              <a:buNone/>
              <a:defRPr/>
            </a:lvl3pPr>
            <a:lvl4pPr marL="1371440" indent="0" algn="ctr">
              <a:buNone/>
              <a:defRPr/>
            </a:lvl4pPr>
            <a:lvl5pPr marL="1828586" indent="0" algn="ctr">
              <a:buNone/>
              <a:defRPr/>
            </a:lvl5pPr>
            <a:lvl6pPr marL="2285733" indent="0" algn="ctr">
              <a:buNone/>
              <a:defRPr/>
            </a:lvl6pPr>
            <a:lvl7pPr marL="2742879" indent="0" algn="ctr">
              <a:buNone/>
              <a:defRPr/>
            </a:lvl7pPr>
            <a:lvl8pPr marL="3200026" indent="0" algn="ctr">
              <a:buNone/>
              <a:defRPr/>
            </a:lvl8pPr>
            <a:lvl9pPr marL="3657172" indent="0" algn="ctr">
              <a:buNone/>
              <a:defRPr/>
            </a:lvl9pPr>
          </a:lstStyle>
          <a:p>
            <a:r>
              <a:rPr lang="en-US" dirty="0" smtClean="0"/>
              <a:t>Click to edit Master subtitle style</a:t>
            </a:r>
            <a:endParaRPr lang="en-US" dirty="0"/>
          </a:p>
        </p:txBody>
      </p:sp>
      <p:sp>
        <p:nvSpPr>
          <p:cNvPr id="5" name="Rectangle 5"/>
          <p:cNvSpPr>
            <a:spLocks noGrp="1" noChangeArrowheads="1"/>
          </p:cNvSpPr>
          <p:nvPr>
            <p:ph type="ftr" sz="quarter" idx="11"/>
          </p:nvPr>
        </p:nvSpPr>
        <p:spPr>
          <a:xfrm>
            <a:off x="3200400" y="6428232"/>
            <a:ext cx="2743200" cy="201168"/>
          </a:xfrm>
          <a:ln/>
        </p:spPr>
        <p:txBody>
          <a:bodyPr lIns="0" tIns="0" rIns="0" bIns="0"/>
          <a:lstStyle>
            <a:lvl1pPr>
              <a:defRPr/>
            </a:lvl1pPr>
          </a:lstStyle>
          <a:p>
            <a:pPr>
              <a:defRPr/>
            </a:pPr>
            <a:r>
              <a:rPr lang="pt-BR" smtClean="0">
                <a:solidFill>
                  <a:srgbClr val="000000"/>
                </a:solidFill>
              </a:rPr>
              <a:t>Palo Verde - Kent R. Bjornn</a:t>
            </a:r>
            <a:endParaRPr lang="en-US" dirty="0">
              <a:solidFill>
                <a:srgbClr val="000000"/>
              </a:solidFill>
            </a:endParaRPr>
          </a:p>
        </p:txBody>
      </p:sp>
      <p:sp>
        <p:nvSpPr>
          <p:cNvPr id="6" name="Rectangle 6"/>
          <p:cNvSpPr>
            <a:spLocks noGrp="1" noChangeArrowheads="1"/>
          </p:cNvSpPr>
          <p:nvPr>
            <p:ph type="sldNum" sz="quarter" idx="12"/>
          </p:nvPr>
        </p:nvSpPr>
        <p:spPr>
          <a:xfrm>
            <a:off x="8001000" y="6428232"/>
            <a:ext cx="914400" cy="201168"/>
          </a:xfrm>
          <a:ln/>
        </p:spPr>
        <p:txBody>
          <a:bodyPr lIns="0" tIns="0" rIns="0" bIns="0"/>
          <a:lstStyle>
            <a:lvl1pPr>
              <a:defRPr/>
            </a:lvl1pPr>
          </a:lstStyle>
          <a:p>
            <a:pPr>
              <a:defRPr/>
            </a:pPr>
            <a:fld id="{8DD71406-25BB-495A-86BA-B807DD5B4EC7}" type="slidenum">
              <a:rPr lang="en-US">
                <a:solidFill>
                  <a:srgbClr val="000000"/>
                </a:solidFill>
              </a:rPr>
              <a:pPr>
                <a:defRPr/>
              </a:pPr>
              <a:t>‹#›</a:t>
            </a:fld>
            <a:endParaRPr lang="en-US" dirty="0">
              <a:solidFill>
                <a:srgbClr val="000000"/>
              </a:solidFill>
            </a:endParaRPr>
          </a:p>
        </p:txBody>
      </p:sp>
      <p:sp>
        <p:nvSpPr>
          <p:cNvPr id="8" name="Rectangle 4"/>
          <p:cNvSpPr>
            <a:spLocks noGrp="1" noChangeArrowheads="1"/>
          </p:cNvSpPr>
          <p:nvPr>
            <p:ph type="dt" sz="half" idx="2"/>
          </p:nvPr>
        </p:nvSpPr>
        <p:spPr bwMode="auto">
          <a:xfrm>
            <a:off x="228600" y="6428232"/>
            <a:ext cx="2057400" cy="20116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200">
                <a:latin typeface="+mn-lt"/>
              </a:defRPr>
            </a:lvl1pPr>
          </a:lstStyle>
          <a:p>
            <a:pPr>
              <a:defRPr/>
            </a:pPr>
            <a:r>
              <a:rPr lang="en-US" smtClean="0">
                <a:solidFill>
                  <a:srgbClr val="000000"/>
                </a:solidFill>
              </a:rPr>
              <a:t>CMBG - 08 June 2015</a:t>
            </a:r>
            <a:endParaRPr lang="en-US" dirty="0">
              <a:solidFill>
                <a:srgbClr val="000000"/>
              </a:solidFill>
            </a:endParaRPr>
          </a:p>
        </p:txBody>
      </p:sp>
    </p:spTree>
    <p:extLst>
      <p:ext uri="{BB962C8B-B14F-4D97-AF65-F5344CB8AC3E}">
        <p14:creationId xmlns:p14="http://schemas.microsoft.com/office/powerpoint/2010/main" val="251086160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3" name="Content Placeholder 2"/>
          <p:cNvSpPr>
            <a:spLocks noGrp="1"/>
          </p:cNvSpPr>
          <p:nvPr>
            <p:ph idx="1"/>
          </p:nvPr>
        </p:nvSpPr>
        <p:spPr>
          <a:xfrm>
            <a:off x="228600" y="1234439"/>
            <a:ext cx="8686800" cy="5166360"/>
          </a:xfrm>
          <a:ln>
            <a:noFill/>
          </a:ln>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sz="1200"/>
            </a:lvl1pPr>
          </a:lstStyle>
          <a:p>
            <a:pPr>
              <a:defRPr/>
            </a:pPr>
            <a:r>
              <a:rPr lang="en-US" smtClean="0">
                <a:solidFill>
                  <a:srgbClr val="000000"/>
                </a:solidFill>
              </a:rPr>
              <a:t>CMBG - 08 June 2015</a:t>
            </a: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pt-BR" smtClean="0">
                <a:solidFill>
                  <a:srgbClr val="000000"/>
                </a:solidFill>
              </a:rPr>
              <a:t>Palo Verde - Kent R. Bjornn</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70A486-E42A-4384-A775-FA2C88A85670}" type="slidenum">
              <a:rPr lang="en-US">
                <a:solidFill>
                  <a:srgbClr val="000000"/>
                </a:solidFill>
              </a:rPr>
              <a:pPr>
                <a:defRPr/>
              </a:pPr>
              <a:t>‹#›</a:t>
            </a:fld>
            <a:endParaRPr lang="en-US" dirty="0">
              <a:solidFill>
                <a:srgbClr val="000000"/>
              </a:solidFill>
            </a:endParaRPr>
          </a:p>
        </p:txBody>
      </p:sp>
      <p:cxnSp>
        <p:nvCxnSpPr>
          <p:cNvPr id="8" name="Straight Connector 7"/>
          <p:cNvCxnSpPr/>
          <p:nvPr userDrawn="1"/>
        </p:nvCxnSpPr>
        <p:spPr>
          <a:xfrm>
            <a:off x="457200" y="1143000"/>
            <a:ext cx="8229600" cy="0"/>
          </a:xfrm>
          <a:prstGeom prst="line">
            <a:avLst/>
          </a:prstGeom>
          <a:ln>
            <a:solidFill>
              <a:srgbClr val="0099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063003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08760"/>
            <a:ext cx="8229600" cy="3657600"/>
          </a:xfrm>
        </p:spPr>
        <p:txBody>
          <a:bodyPr/>
          <a:lstStyle>
            <a:lvl1pPr>
              <a:defRPr sz="7200"/>
            </a:lvl1p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rPr>
              <a:t>CMBG - 08 June 2015</a:t>
            </a: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pt-BR" smtClean="0">
                <a:solidFill>
                  <a:srgbClr val="000000"/>
                </a:solidFill>
              </a:rPr>
              <a:t>Palo Verde - Kent R. Bjornn</a:t>
            </a: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B31FFD-1183-4AFA-AFC0-C219A9603E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8777489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rPr>
              <a:t>CMBG - 08 June 2015</a:t>
            </a: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pt-BR" smtClean="0">
                <a:solidFill>
                  <a:srgbClr val="000000"/>
                </a:solidFill>
              </a:rPr>
              <a:t>Palo Verde - Kent R. Bjornn</a:t>
            </a: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D937203-73E5-48E1-A43C-058E6AB8B57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175162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reserve="1">
  <p:cSld name="Title, Content, &amp;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2057400" y="1234440"/>
            <a:ext cx="6858000" cy="516636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28600" y="1234440"/>
            <a:ext cx="1828800" cy="516636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rPr>
              <a:t>CMBG - 08 June 2015</a:t>
            </a: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pt-BR" smtClean="0">
                <a:solidFill>
                  <a:srgbClr val="000000"/>
                </a:solidFill>
              </a:rPr>
              <a:t>Palo Verde - Kent R. Bjornn</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41D16D8-EBB5-4070-9AD4-4074EB802625}" type="slidenum">
              <a:rPr lang="en-US">
                <a:solidFill>
                  <a:srgbClr val="000000"/>
                </a:solidFill>
              </a:rPr>
              <a:pPr>
                <a:defRPr/>
              </a:pPr>
              <a:t>‹#›</a:t>
            </a:fld>
            <a:endParaRPr lang="en-US" dirty="0">
              <a:solidFill>
                <a:srgbClr val="000000"/>
              </a:solidFill>
            </a:endParaRPr>
          </a:p>
        </p:txBody>
      </p:sp>
      <p:cxnSp>
        <p:nvCxnSpPr>
          <p:cNvPr id="9" name="Straight Connector 8"/>
          <p:cNvCxnSpPr/>
          <p:nvPr userDrawn="1"/>
        </p:nvCxnSpPr>
        <p:spPr>
          <a:xfrm>
            <a:off x="457200" y="1143000"/>
            <a:ext cx="8229600" cy="0"/>
          </a:xfrm>
          <a:prstGeom prst="line">
            <a:avLst/>
          </a:prstGeom>
          <a:ln>
            <a:solidFill>
              <a:srgbClr val="0099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60165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3" name="Content Placeholder 2"/>
          <p:cNvSpPr>
            <a:spLocks noGrp="1"/>
          </p:cNvSpPr>
          <p:nvPr>
            <p:ph idx="1"/>
          </p:nvPr>
        </p:nvSpPr>
        <p:spPr>
          <a:xfrm>
            <a:off x="228600" y="1234439"/>
            <a:ext cx="8686800" cy="5166360"/>
          </a:xfrm>
          <a:ln>
            <a:noFill/>
          </a:ln>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sz="1200"/>
            </a:lvl1pPr>
          </a:lstStyle>
          <a:p>
            <a:pPr>
              <a:defRPr/>
            </a:pPr>
            <a:r>
              <a:rPr lang="en-US" smtClean="0"/>
              <a:t>CMBG - 08 June 2015</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pt-BR" smtClean="0"/>
              <a:t>Palo Verde - Kent R. Bjornn</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870A486-E42A-4384-A775-FA2C88A85670}" type="slidenum">
              <a:rPr lang="en-US"/>
              <a:pPr>
                <a:defRPr/>
              </a:pPr>
              <a:t>‹#›</a:t>
            </a:fld>
            <a:endParaRPr lang="en-US" dirty="0"/>
          </a:p>
        </p:txBody>
      </p:sp>
      <p:cxnSp>
        <p:nvCxnSpPr>
          <p:cNvPr id="8" name="Straight Connector 7"/>
          <p:cNvCxnSpPr/>
          <p:nvPr userDrawn="1"/>
        </p:nvCxnSpPr>
        <p:spPr>
          <a:xfrm>
            <a:off x="457200" y="1143000"/>
            <a:ext cx="8229600" cy="0"/>
          </a:xfrm>
          <a:prstGeom prst="line">
            <a:avLst/>
          </a:prstGeom>
          <a:ln>
            <a:solidFill>
              <a:srgbClr val="0099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Content, &amp; 2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514600" y="1234440"/>
            <a:ext cx="64008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228600" y="1234440"/>
            <a:ext cx="22860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rPr>
              <a:t>CMBG - 08 June 2015</a:t>
            </a: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pt-BR" smtClean="0">
                <a:solidFill>
                  <a:srgbClr val="000000"/>
                </a:solidFill>
              </a:rPr>
              <a:t>Palo Verde - Kent R. Bjornn</a:t>
            </a: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89D5638D-9B06-4B11-827D-AF7E32747A8A}" type="slidenum">
              <a:rPr lang="en-US">
                <a:solidFill>
                  <a:srgbClr val="000000"/>
                </a:solidFill>
              </a:rPr>
              <a:pPr>
                <a:defRPr/>
              </a:pPr>
              <a:t>‹#›</a:t>
            </a:fld>
            <a:endParaRPr lang="en-US" dirty="0">
              <a:solidFill>
                <a:srgbClr val="000000"/>
              </a:solidFill>
            </a:endParaRPr>
          </a:p>
        </p:txBody>
      </p:sp>
      <p:cxnSp>
        <p:nvCxnSpPr>
          <p:cNvPr id="9" name="Straight Connector 8"/>
          <p:cNvCxnSpPr/>
          <p:nvPr userDrawn="1"/>
        </p:nvCxnSpPr>
        <p:spPr>
          <a:xfrm>
            <a:off x="457200" y="1143000"/>
            <a:ext cx="8229600" cy="0"/>
          </a:xfrm>
          <a:prstGeom prst="line">
            <a:avLst/>
          </a:prstGeom>
          <a:ln>
            <a:solidFill>
              <a:srgbClr val="0099FF"/>
            </a:solidFill>
          </a:ln>
        </p:spPr>
        <p:style>
          <a:lnRef idx="1">
            <a:schemeClr val="accent1"/>
          </a:lnRef>
          <a:fillRef idx="0">
            <a:schemeClr val="accent1"/>
          </a:fillRef>
          <a:effectRef idx="0">
            <a:schemeClr val="accent1"/>
          </a:effectRef>
          <a:fontRef idx="minor">
            <a:schemeClr val="tx1"/>
          </a:fontRef>
        </p:style>
      </p:cxnSp>
      <p:sp>
        <p:nvSpPr>
          <p:cNvPr id="10" name="Text Placeholder 2"/>
          <p:cNvSpPr>
            <a:spLocks noGrp="1"/>
          </p:cNvSpPr>
          <p:nvPr>
            <p:ph type="body" sz="half" idx="13"/>
          </p:nvPr>
        </p:nvSpPr>
        <p:spPr>
          <a:xfrm>
            <a:off x="228600" y="3520440"/>
            <a:ext cx="8686800" cy="2880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0883925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rPr>
              <a:t>CMBG - 08 June 2015</a:t>
            </a: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pt-BR" smtClean="0">
                <a:solidFill>
                  <a:srgbClr val="000000"/>
                </a:solidFill>
              </a:rPr>
              <a:t>Palo Verde - Kent R. Bjornn</a:t>
            </a: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99A852C-CA9C-4F96-B863-05A9A6C8A27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2312257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46" indent="0">
              <a:buNone/>
              <a:defRPr sz="1800"/>
            </a:lvl2pPr>
            <a:lvl3pPr marL="914293" indent="0">
              <a:buNone/>
              <a:defRPr sz="1600"/>
            </a:lvl3pPr>
            <a:lvl4pPr marL="1371440" indent="0">
              <a:buNone/>
              <a:defRPr sz="1400"/>
            </a:lvl4pPr>
            <a:lvl5pPr marL="1828586" indent="0">
              <a:buNone/>
              <a:defRPr sz="1400"/>
            </a:lvl5pPr>
            <a:lvl6pPr marL="2285733" indent="0">
              <a:buNone/>
              <a:defRPr sz="1400"/>
            </a:lvl6pPr>
            <a:lvl7pPr marL="2742879" indent="0">
              <a:buNone/>
              <a:defRPr sz="1400"/>
            </a:lvl7pPr>
            <a:lvl8pPr marL="3200026" indent="0">
              <a:buNone/>
              <a:defRPr sz="1400"/>
            </a:lvl8pPr>
            <a:lvl9pPr marL="3657172"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rPr>
              <a:t>CMBG - 08 June 2015</a:t>
            </a: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pt-BR" smtClean="0">
                <a:solidFill>
                  <a:srgbClr val="000000"/>
                </a:solidFill>
              </a:rPr>
              <a:t>Palo Verde - Kent R. Bjornn</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907473-2F44-4550-9A08-53017D39337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319370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rPr>
              <a:t>CMBG - 08 June 2015</a:t>
            </a: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pt-BR" smtClean="0">
                <a:solidFill>
                  <a:srgbClr val="000000"/>
                </a:solidFill>
              </a:rPr>
              <a:t>Palo Verde - Kent R. Bjornn</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D749CA7-EC6F-4239-B016-0CFEE0E85B4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801043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rPr>
              <a:t>CMBG - 08 June 2015</a:t>
            </a: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pt-BR" smtClean="0">
                <a:solidFill>
                  <a:srgbClr val="000000"/>
                </a:solidFill>
              </a:rPr>
              <a:t>Palo Verde - Kent R. Bjornn</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sz="1200"/>
            </a:lvl1pPr>
          </a:lstStyle>
          <a:p>
            <a:pPr>
              <a:defRPr/>
            </a:pPr>
            <a:fld id="{33DDC88D-D1BE-4F89-96F7-0ED1B9A23395}"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098664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rPr>
              <a:t>CMBG - 08 June 2015</a:t>
            </a: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pt-BR" smtClean="0">
                <a:solidFill>
                  <a:srgbClr val="000000"/>
                </a:solidFill>
              </a:rPr>
              <a:t>Palo Verde - Kent R. Bjornn</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09C4952-9BE8-409E-9EEB-B7F6C887C18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773176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rPr>
              <a:t>CMBG - 08 June 2015</a:t>
            </a: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pt-BR" smtClean="0">
                <a:solidFill>
                  <a:srgbClr val="000000"/>
                </a:solidFill>
              </a:rPr>
              <a:t>Palo Verde - Kent R. Bjornn</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9983B2-6F43-4E70-A150-9F05C030ABA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422348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rPr>
              <a:t>CMBG - 08 June 2015</a:t>
            </a: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pt-BR" smtClean="0">
                <a:solidFill>
                  <a:srgbClr val="000000"/>
                </a:solidFill>
              </a:rPr>
              <a:t>Palo Verde - Kent R. Bjornn</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6A6EAF-4310-447D-BECF-97EA40349DC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348287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85800"/>
            <a:ext cx="8229600" cy="3200400"/>
          </a:xfrm>
        </p:spPr>
        <p:txBody>
          <a:bodyPr/>
          <a:lstStyle>
            <a:lvl1pPr>
              <a:defRPr sz="7200"/>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4114800"/>
            <a:ext cx="8229600" cy="1828800"/>
          </a:xfrm>
        </p:spPr>
        <p:txBody>
          <a:bodyPr/>
          <a:lstStyle>
            <a:lvl1pPr marL="0" indent="0" algn="ctr">
              <a:buNone/>
              <a:defRPr/>
            </a:lvl1pPr>
            <a:lvl2pPr marL="457146" indent="0" algn="ctr">
              <a:buNone/>
              <a:defRPr/>
            </a:lvl2pPr>
            <a:lvl3pPr marL="914293" indent="0" algn="ctr">
              <a:buNone/>
              <a:defRPr/>
            </a:lvl3pPr>
            <a:lvl4pPr marL="1371440" indent="0" algn="ctr">
              <a:buNone/>
              <a:defRPr/>
            </a:lvl4pPr>
            <a:lvl5pPr marL="1828586" indent="0" algn="ctr">
              <a:buNone/>
              <a:defRPr/>
            </a:lvl5pPr>
            <a:lvl6pPr marL="2285733" indent="0" algn="ctr">
              <a:buNone/>
              <a:defRPr/>
            </a:lvl6pPr>
            <a:lvl7pPr marL="2742879" indent="0" algn="ctr">
              <a:buNone/>
              <a:defRPr/>
            </a:lvl7pPr>
            <a:lvl8pPr marL="3200026" indent="0" algn="ctr">
              <a:buNone/>
              <a:defRPr/>
            </a:lvl8pPr>
            <a:lvl9pPr marL="3657172" indent="0" algn="ctr">
              <a:buNone/>
              <a:defRPr/>
            </a:lvl9pPr>
          </a:lstStyle>
          <a:p>
            <a:r>
              <a:rPr lang="en-US" dirty="0" smtClean="0"/>
              <a:t>Click to edit Master subtitle style</a:t>
            </a:r>
            <a:endParaRPr lang="en-US" dirty="0"/>
          </a:p>
        </p:txBody>
      </p:sp>
      <p:sp>
        <p:nvSpPr>
          <p:cNvPr id="5" name="Rectangle 5"/>
          <p:cNvSpPr>
            <a:spLocks noGrp="1" noChangeArrowheads="1"/>
          </p:cNvSpPr>
          <p:nvPr>
            <p:ph type="ftr" sz="quarter" idx="11"/>
          </p:nvPr>
        </p:nvSpPr>
        <p:spPr>
          <a:xfrm>
            <a:off x="3200400" y="6428232"/>
            <a:ext cx="2743200" cy="201168"/>
          </a:xfrm>
          <a:ln/>
        </p:spPr>
        <p:txBody>
          <a:bodyPr lIns="0" tIns="0" rIns="0" bIns="0"/>
          <a:lstStyle>
            <a:lvl1pPr>
              <a:defRPr/>
            </a:lvl1pPr>
          </a:lstStyle>
          <a:p>
            <a:pPr>
              <a:defRPr/>
            </a:pPr>
            <a:r>
              <a:rPr lang="pt-BR" smtClean="0">
                <a:solidFill>
                  <a:srgbClr val="000000"/>
                </a:solidFill>
              </a:rPr>
              <a:t>Palo Verde - Kent R. Bjornn</a:t>
            </a:r>
            <a:endParaRPr lang="en-US" dirty="0">
              <a:solidFill>
                <a:srgbClr val="000000"/>
              </a:solidFill>
            </a:endParaRPr>
          </a:p>
        </p:txBody>
      </p:sp>
      <p:sp>
        <p:nvSpPr>
          <p:cNvPr id="6" name="Rectangle 6"/>
          <p:cNvSpPr>
            <a:spLocks noGrp="1" noChangeArrowheads="1"/>
          </p:cNvSpPr>
          <p:nvPr>
            <p:ph type="sldNum" sz="quarter" idx="12"/>
          </p:nvPr>
        </p:nvSpPr>
        <p:spPr>
          <a:xfrm>
            <a:off x="8001000" y="6428232"/>
            <a:ext cx="914400" cy="201168"/>
          </a:xfrm>
          <a:ln/>
        </p:spPr>
        <p:txBody>
          <a:bodyPr lIns="0" tIns="0" rIns="0" bIns="0"/>
          <a:lstStyle>
            <a:lvl1pPr>
              <a:defRPr/>
            </a:lvl1pPr>
          </a:lstStyle>
          <a:p>
            <a:pPr>
              <a:defRPr/>
            </a:pPr>
            <a:fld id="{8DD71406-25BB-495A-86BA-B807DD5B4EC7}" type="slidenum">
              <a:rPr lang="en-US">
                <a:solidFill>
                  <a:srgbClr val="000000"/>
                </a:solidFill>
              </a:rPr>
              <a:pPr>
                <a:defRPr/>
              </a:pPr>
              <a:t>‹#›</a:t>
            </a:fld>
            <a:endParaRPr lang="en-US" dirty="0">
              <a:solidFill>
                <a:srgbClr val="000000"/>
              </a:solidFill>
            </a:endParaRPr>
          </a:p>
        </p:txBody>
      </p:sp>
      <p:sp>
        <p:nvSpPr>
          <p:cNvPr id="8" name="Rectangle 4"/>
          <p:cNvSpPr>
            <a:spLocks noGrp="1" noChangeArrowheads="1"/>
          </p:cNvSpPr>
          <p:nvPr>
            <p:ph type="dt" sz="half" idx="2"/>
          </p:nvPr>
        </p:nvSpPr>
        <p:spPr bwMode="auto">
          <a:xfrm>
            <a:off x="228600" y="6428232"/>
            <a:ext cx="2057400" cy="20116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200">
                <a:latin typeface="+mn-lt"/>
              </a:defRPr>
            </a:lvl1pPr>
          </a:lstStyle>
          <a:p>
            <a:pPr>
              <a:defRPr/>
            </a:pPr>
            <a:r>
              <a:rPr lang="en-US" smtClean="0">
                <a:solidFill>
                  <a:srgbClr val="000000"/>
                </a:solidFill>
              </a:rPr>
              <a:t>CMBG - 08 June 2015</a:t>
            </a:r>
            <a:endParaRPr lang="en-US" dirty="0">
              <a:solidFill>
                <a:srgbClr val="000000"/>
              </a:solidFill>
            </a:endParaRPr>
          </a:p>
        </p:txBody>
      </p:sp>
    </p:spTree>
    <p:extLst>
      <p:ext uri="{BB962C8B-B14F-4D97-AF65-F5344CB8AC3E}">
        <p14:creationId xmlns:p14="http://schemas.microsoft.com/office/powerpoint/2010/main" val="89226346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3" name="Content Placeholder 2"/>
          <p:cNvSpPr>
            <a:spLocks noGrp="1"/>
          </p:cNvSpPr>
          <p:nvPr>
            <p:ph idx="1"/>
          </p:nvPr>
        </p:nvSpPr>
        <p:spPr>
          <a:xfrm>
            <a:off x="228600" y="1234439"/>
            <a:ext cx="8686800" cy="5166360"/>
          </a:xfrm>
          <a:ln>
            <a:noFill/>
          </a:ln>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sz="1200"/>
            </a:lvl1pPr>
          </a:lstStyle>
          <a:p>
            <a:pPr>
              <a:defRPr/>
            </a:pPr>
            <a:r>
              <a:rPr lang="en-US" smtClean="0">
                <a:solidFill>
                  <a:srgbClr val="000000"/>
                </a:solidFill>
              </a:rPr>
              <a:t>CMBG - 08 June 2015</a:t>
            </a: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pt-BR" smtClean="0">
                <a:solidFill>
                  <a:srgbClr val="000000"/>
                </a:solidFill>
              </a:rPr>
              <a:t>Palo Verde - Kent R. Bjornn</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70A486-E42A-4384-A775-FA2C88A85670}" type="slidenum">
              <a:rPr lang="en-US">
                <a:solidFill>
                  <a:srgbClr val="000000"/>
                </a:solidFill>
              </a:rPr>
              <a:pPr>
                <a:defRPr/>
              </a:pPr>
              <a:t>‹#›</a:t>
            </a:fld>
            <a:endParaRPr lang="en-US" dirty="0">
              <a:solidFill>
                <a:srgbClr val="000000"/>
              </a:solidFill>
            </a:endParaRPr>
          </a:p>
        </p:txBody>
      </p:sp>
      <p:cxnSp>
        <p:nvCxnSpPr>
          <p:cNvPr id="8" name="Straight Connector 7"/>
          <p:cNvCxnSpPr/>
          <p:nvPr userDrawn="1"/>
        </p:nvCxnSpPr>
        <p:spPr>
          <a:xfrm>
            <a:off x="457200" y="1143000"/>
            <a:ext cx="8229600" cy="0"/>
          </a:xfrm>
          <a:prstGeom prst="line">
            <a:avLst/>
          </a:prstGeom>
          <a:ln>
            <a:solidFill>
              <a:srgbClr val="0099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61004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08760"/>
            <a:ext cx="8229600" cy="3657600"/>
          </a:xfrm>
        </p:spPr>
        <p:txBody>
          <a:bodyPr/>
          <a:lstStyle>
            <a:lvl1pPr>
              <a:defRPr sz="7200"/>
            </a:lvl1p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CMBG - 08 June 2015</a:t>
            </a: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pt-BR" smtClean="0"/>
              <a:t>Palo Verde - Kent R. Bjornn</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20B31FFD-1183-4AFA-AFC0-C219A9603EF7}"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08760"/>
            <a:ext cx="8229600" cy="3657600"/>
          </a:xfrm>
        </p:spPr>
        <p:txBody>
          <a:bodyPr/>
          <a:lstStyle>
            <a:lvl1pPr>
              <a:defRPr sz="7200"/>
            </a:lvl1p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rPr>
              <a:t>CMBG - 08 June 2015</a:t>
            </a: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pt-BR" smtClean="0">
                <a:solidFill>
                  <a:srgbClr val="000000"/>
                </a:solidFill>
              </a:rPr>
              <a:t>Palo Verde - Kent R. Bjornn</a:t>
            </a: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B31FFD-1183-4AFA-AFC0-C219A9603E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3688524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rPr>
              <a:t>CMBG - 08 June 2015</a:t>
            </a: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pt-BR" smtClean="0">
                <a:solidFill>
                  <a:srgbClr val="000000"/>
                </a:solidFill>
              </a:rPr>
              <a:t>Palo Verde - Kent R. Bjornn</a:t>
            </a: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D937203-73E5-48E1-A43C-058E6AB8B57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5711644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xAndObj" preserve="1">
  <p:cSld name="Title, Content, &amp;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2514600" y="1234440"/>
            <a:ext cx="6400800" cy="516636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28600" y="1234440"/>
            <a:ext cx="2286000" cy="516636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rPr>
              <a:t>CMBG - 08 June 2015</a:t>
            </a: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pt-BR" smtClean="0">
                <a:solidFill>
                  <a:srgbClr val="000000"/>
                </a:solidFill>
              </a:rPr>
              <a:t>Palo Verde - Kent R. Bjornn</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41D16D8-EBB5-4070-9AD4-4074EB802625}" type="slidenum">
              <a:rPr lang="en-US">
                <a:solidFill>
                  <a:srgbClr val="000000"/>
                </a:solidFill>
              </a:rPr>
              <a:pPr>
                <a:defRPr/>
              </a:pPr>
              <a:t>‹#›</a:t>
            </a:fld>
            <a:endParaRPr lang="en-US" dirty="0">
              <a:solidFill>
                <a:srgbClr val="000000"/>
              </a:solidFill>
            </a:endParaRPr>
          </a:p>
        </p:txBody>
      </p:sp>
      <p:cxnSp>
        <p:nvCxnSpPr>
          <p:cNvPr id="9" name="Straight Connector 8"/>
          <p:cNvCxnSpPr/>
          <p:nvPr userDrawn="1"/>
        </p:nvCxnSpPr>
        <p:spPr>
          <a:xfrm>
            <a:off x="457200" y="1143000"/>
            <a:ext cx="8229600" cy="0"/>
          </a:xfrm>
          <a:prstGeom prst="line">
            <a:avLst/>
          </a:prstGeom>
          <a:ln>
            <a:solidFill>
              <a:srgbClr val="0099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663818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Content, &amp; 2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514600" y="1234440"/>
            <a:ext cx="64008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228600" y="1234440"/>
            <a:ext cx="22860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rPr>
              <a:t>CMBG - 08 June 2015</a:t>
            </a: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pt-BR" smtClean="0">
                <a:solidFill>
                  <a:srgbClr val="000000"/>
                </a:solidFill>
              </a:rPr>
              <a:t>Palo Verde - Kent R. Bjornn</a:t>
            </a: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89D5638D-9B06-4B11-827D-AF7E32747A8A}" type="slidenum">
              <a:rPr lang="en-US">
                <a:solidFill>
                  <a:srgbClr val="000000"/>
                </a:solidFill>
              </a:rPr>
              <a:pPr>
                <a:defRPr/>
              </a:pPr>
              <a:t>‹#›</a:t>
            </a:fld>
            <a:endParaRPr lang="en-US" dirty="0">
              <a:solidFill>
                <a:srgbClr val="000000"/>
              </a:solidFill>
            </a:endParaRPr>
          </a:p>
        </p:txBody>
      </p:sp>
      <p:cxnSp>
        <p:nvCxnSpPr>
          <p:cNvPr id="9" name="Straight Connector 8"/>
          <p:cNvCxnSpPr/>
          <p:nvPr userDrawn="1"/>
        </p:nvCxnSpPr>
        <p:spPr>
          <a:xfrm>
            <a:off x="457200" y="1143000"/>
            <a:ext cx="8229600" cy="0"/>
          </a:xfrm>
          <a:prstGeom prst="line">
            <a:avLst/>
          </a:prstGeom>
          <a:ln>
            <a:solidFill>
              <a:srgbClr val="0099FF"/>
            </a:solidFill>
          </a:ln>
        </p:spPr>
        <p:style>
          <a:lnRef idx="1">
            <a:schemeClr val="accent1"/>
          </a:lnRef>
          <a:fillRef idx="0">
            <a:schemeClr val="accent1"/>
          </a:fillRef>
          <a:effectRef idx="0">
            <a:schemeClr val="accent1"/>
          </a:effectRef>
          <a:fontRef idx="minor">
            <a:schemeClr val="tx1"/>
          </a:fontRef>
        </p:style>
      </p:cxnSp>
      <p:sp>
        <p:nvSpPr>
          <p:cNvPr id="10" name="Text Placeholder 2"/>
          <p:cNvSpPr>
            <a:spLocks noGrp="1"/>
          </p:cNvSpPr>
          <p:nvPr>
            <p:ph type="body" sz="half" idx="13"/>
          </p:nvPr>
        </p:nvSpPr>
        <p:spPr>
          <a:xfrm>
            <a:off x="228600" y="3520440"/>
            <a:ext cx="8686800" cy="2880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9247406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rPr>
              <a:t>CMBG - 08 June 2015</a:t>
            </a: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pt-BR" smtClean="0">
                <a:solidFill>
                  <a:srgbClr val="000000"/>
                </a:solidFill>
              </a:rPr>
              <a:t>Palo Verde - Kent R. Bjornn</a:t>
            </a: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99A852C-CA9C-4F96-B863-05A9A6C8A27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2494495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46" indent="0">
              <a:buNone/>
              <a:defRPr sz="1800"/>
            </a:lvl2pPr>
            <a:lvl3pPr marL="914293" indent="0">
              <a:buNone/>
              <a:defRPr sz="1600"/>
            </a:lvl3pPr>
            <a:lvl4pPr marL="1371440" indent="0">
              <a:buNone/>
              <a:defRPr sz="1400"/>
            </a:lvl4pPr>
            <a:lvl5pPr marL="1828586" indent="0">
              <a:buNone/>
              <a:defRPr sz="1400"/>
            </a:lvl5pPr>
            <a:lvl6pPr marL="2285733" indent="0">
              <a:buNone/>
              <a:defRPr sz="1400"/>
            </a:lvl6pPr>
            <a:lvl7pPr marL="2742879" indent="0">
              <a:buNone/>
              <a:defRPr sz="1400"/>
            </a:lvl7pPr>
            <a:lvl8pPr marL="3200026" indent="0">
              <a:buNone/>
              <a:defRPr sz="1400"/>
            </a:lvl8pPr>
            <a:lvl9pPr marL="3657172"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rPr>
              <a:t>CMBG - 08 June 2015</a:t>
            </a: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pt-BR" smtClean="0">
                <a:solidFill>
                  <a:srgbClr val="000000"/>
                </a:solidFill>
              </a:rPr>
              <a:t>Palo Verde - Kent R. Bjornn</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907473-2F44-4550-9A08-53017D39337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758204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rPr>
              <a:t>CMBG - 08 June 2015</a:t>
            </a: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pt-BR" smtClean="0">
                <a:solidFill>
                  <a:srgbClr val="000000"/>
                </a:solidFill>
              </a:rPr>
              <a:t>Palo Verde - Kent R. Bjornn</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D749CA7-EC6F-4239-B016-0CFEE0E85B4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454082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rPr>
              <a:t>CMBG - 08 June 2015</a:t>
            </a: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pt-BR" smtClean="0">
                <a:solidFill>
                  <a:srgbClr val="000000"/>
                </a:solidFill>
              </a:rPr>
              <a:t>Palo Verde - Kent R. Bjornn</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sz="1200"/>
            </a:lvl1pPr>
          </a:lstStyle>
          <a:p>
            <a:pPr>
              <a:defRPr/>
            </a:pPr>
            <a:fld id="{33DDC88D-D1BE-4F89-96F7-0ED1B9A23395}"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727036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rPr>
              <a:t>CMBG - 08 June 2015</a:t>
            </a: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pt-BR" smtClean="0">
                <a:solidFill>
                  <a:srgbClr val="000000"/>
                </a:solidFill>
              </a:rPr>
              <a:t>Palo Verde - Kent R. Bjornn</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09C4952-9BE8-409E-9EEB-B7F6C887C18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473973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rPr>
              <a:t>CMBG - 08 June 2015</a:t>
            </a: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pt-BR" smtClean="0">
                <a:solidFill>
                  <a:srgbClr val="000000"/>
                </a:solidFill>
              </a:rPr>
              <a:t>Palo Verde - Kent R. Bjornn</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9983B2-6F43-4E70-A150-9F05C030ABA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84928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CMBG - 08 June 2015</a:t>
            </a: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pt-BR" smtClean="0"/>
              <a:t>Palo Verde - Kent R. Bjornn</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ED937203-73E5-48E1-A43C-058E6AB8B576}"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rPr>
              <a:t>CMBG - 08 June 2015</a:t>
            </a: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pt-BR" smtClean="0">
                <a:solidFill>
                  <a:srgbClr val="000000"/>
                </a:solidFill>
              </a:rPr>
              <a:t>Palo Verde - Kent R. Bjornn</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6A6EAF-4310-447D-BECF-97EA40349DC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68487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reserve="1">
  <p:cSld name="Title, Content, &amp;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2057400" y="1234440"/>
            <a:ext cx="6858000" cy="516636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28600" y="1234440"/>
            <a:ext cx="1828800" cy="516636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CMBG - 08 June 2015</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pt-BR" smtClean="0"/>
              <a:t>Palo Verde - Kent R. Bjornn</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41D16D8-EBB5-4070-9AD4-4074EB802625}" type="slidenum">
              <a:rPr lang="en-US"/>
              <a:pPr>
                <a:defRPr/>
              </a:pPr>
              <a:t>‹#›</a:t>
            </a:fld>
            <a:endParaRPr lang="en-US" dirty="0"/>
          </a:p>
        </p:txBody>
      </p:sp>
      <p:cxnSp>
        <p:nvCxnSpPr>
          <p:cNvPr id="9" name="Straight Connector 8"/>
          <p:cNvCxnSpPr/>
          <p:nvPr userDrawn="1"/>
        </p:nvCxnSpPr>
        <p:spPr>
          <a:xfrm>
            <a:off x="457200" y="1143000"/>
            <a:ext cx="8229600" cy="0"/>
          </a:xfrm>
          <a:prstGeom prst="line">
            <a:avLst/>
          </a:prstGeom>
          <a:ln>
            <a:solidFill>
              <a:srgbClr val="0099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amp; 2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514600" y="1234440"/>
            <a:ext cx="64008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228600" y="1234440"/>
            <a:ext cx="22860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t>CMBG - 08 June 2015</a:t>
            </a: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r>
              <a:rPr lang="pt-BR" smtClean="0"/>
              <a:t>Palo Verde - Kent R. Bjornn</a:t>
            </a: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89D5638D-9B06-4B11-827D-AF7E32747A8A}" type="slidenum">
              <a:rPr lang="en-US"/>
              <a:pPr>
                <a:defRPr/>
              </a:pPr>
              <a:t>‹#›</a:t>
            </a:fld>
            <a:endParaRPr lang="en-US" dirty="0"/>
          </a:p>
        </p:txBody>
      </p:sp>
      <p:cxnSp>
        <p:nvCxnSpPr>
          <p:cNvPr id="9" name="Straight Connector 8"/>
          <p:cNvCxnSpPr/>
          <p:nvPr userDrawn="1"/>
        </p:nvCxnSpPr>
        <p:spPr>
          <a:xfrm>
            <a:off x="457200" y="1143000"/>
            <a:ext cx="8229600" cy="0"/>
          </a:xfrm>
          <a:prstGeom prst="line">
            <a:avLst/>
          </a:prstGeom>
          <a:ln>
            <a:solidFill>
              <a:srgbClr val="0099FF"/>
            </a:solidFill>
          </a:ln>
        </p:spPr>
        <p:style>
          <a:lnRef idx="1">
            <a:schemeClr val="accent1"/>
          </a:lnRef>
          <a:fillRef idx="0">
            <a:schemeClr val="accent1"/>
          </a:fillRef>
          <a:effectRef idx="0">
            <a:schemeClr val="accent1"/>
          </a:effectRef>
          <a:fontRef idx="minor">
            <a:schemeClr val="tx1"/>
          </a:fontRef>
        </p:style>
      </p:cxnSp>
      <p:sp>
        <p:nvSpPr>
          <p:cNvPr id="10" name="Text Placeholder 2"/>
          <p:cNvSpPr>
            <a:spLocks noGrp="1"/>
          </p:cNvSpPr>
          <p:nvPr>
            <p:ph type="body" sz="half" idx="13"/>
          </p:nvPr>
        </p:nvSpPr>
        <p:spPr>
          <a:xfrm>
            <a:off x="228600" y="3520440"/>
            <a:ext cx="8686800" cy="2880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CMBG - 08 June 2015</a:t>
            </a: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pt-BR" smtClean="0"/>
              <a:t>Palo Verde - Kent R. Bjornn</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899A852C-CA9C-4F96-B863-05A9A6C8A274}"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46" indent="0">
              <a:buNone/>
              <a:defRPr sz="1800"/>
            </a:lvl2pPr>
            <a:lvl3pPr marL="914293" indent="0">
              <a:buNone/>
              <a:defRPr sz="1600"/>
            </a:lvl3pPr>
            <a:lvl4pPr marL="1371440" indent="0">
              <a:buNone/>
              <a:defRPr sz="1400"/>
            </a:lvl4pPr>
            <a:lvl5pPr marL="1828586" indent="0">
              <a:buNone/>
              <a:defRPr sz="1400"/>
            </a:lvl5pPr>
            <a:lvl6pPr marL="2285733" indent="0">
              <a:buNone/>
              <a:defRPr sz="1400"/>
            </a:lvl6pPr>
            <a:lvl7pPr marL="2742879" indent="0">
              <a:buNone/>
              <a:defRPr sz="1400"/>
            </a:lvl7pPr>
            <a:lvl8pPr marL="3200026" indent="0">
              <a:buNone/>
              <a:defRPr sz="1400"/>
            </a:lvl8pPr>
            <a:lvl9pPr marL="3657172"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CMBG - 08 June 2015</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pt-BR" smtClean="0"/>
              <a:t>Palo Verde - Kent R. Bjornn</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F907473-2F44-4550-9A08-53017D39337E}"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CMBG - 08 June 2015</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pt-BR" smtClean="0"/>
              <a:t>Palo Verde - Kent R. Bjornn</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D749CA7-EC6F-4239-B016-0CFEE0E85B4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28600"/>
            <a:ext cx="8229600" cy="914400"/>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dirty="0" smtClean="0"/>
              <a:t>Click to edit Master title style</a:t>
            </a:r>
          </a:p>
        </p:txBody>
      </p:sp>
      <p:sp>
        <p:nvSpPr>
          <p:cNvPr id="10243"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28600" y="6428232"/>
            <a:ext cx="2057400" cy="20116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200">
                <a:latin typeface="+mn-lt"/>
              </a:defRPr>
            </a:lvl1pPr>
          </a:lstStyle>
          <a:p>
            <a:pPr>
              <a:defRPr/>
            </a:pPr>
            <a:r>
              <a:rPr lang="en-US" smtClean="0"/>
              <a:t>CMBG - 08 June 2015</a:t>
            </a:r>
            <a:endParaRPr lang="en-US" dirty="0"/>
          </a:p>
        </p:txBody>
      </p:sp>
      <p:sp>
        <p:nvSpPr>
          <p:cNvPr id="1029" name="Rectangle 5"/>
          <p:cNvSpPr>
            <a:spLocks noGrp="1" noChangeArrowheads="1"/>
          </p:cNvSpPr>
          <p:nvPr>
            <p:ph type="ftr" sz="quarter" idx="3"/>
          </p:nvPr>
        </p:nvSpPr>
        <p:spPr bwMode="auto">
          <a:xfrm>
            <a:off x="3200400" y="6428232"/>
            <a:ext cx="2743200" cy="20116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ctr">
              <a:defRPr sz="800">
                <a:latin typeface="+mn-lt"/>
              </a:defRPr>
            </a:lvl1pPr>
          </a:lstStyle>
          <a:p>
            <a:pPr>
              <a:defRPr/>
            </a:pPr>
            <a:r>
              <a:rPr lang="pt-BR" smtClean="0"/>
              <a:t>Palo Verde - Kent R. Bjornn</a:t>
            </a:r>
            <a:endParaRPr lang="en-US" dirty="0"/>
          </a:p>
        </p:txBody>
      </p:sp>
      <p:sp>
        <p:nvSpPr>
          <p:cNvPr id="1030" name="Rectangle 6"/>
          <p:cNvSpPr>
            <a:spLocks noGrp="1" noChangeArrowheads="1"/>
          </p:cNvSpPr>
          <p:nvPr>
            <p:ph type="sldNum" sz="quarter" idx="4"/>
          </p:nvPr>
        </p:nvSpPr>
        <p:spPr bwMode="auto">
          <a:xfrm>
            <a:off x="8001000" y="6428232"/>
            <a:ext cx="914400" cy="20116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200">
                <a:latin typeface="+mn-lt"/>
              </a:defRPr>
            </a:lvl1pPr>
          </a:lstStyle>
          <a:p>
            <a:pPr>
              <a:defRPr/>
            </a:pPr>
            <a:fld id="{1FBB45C1-7A0B-4F45-8449-4EF84736AF1A}" type="slidenum">
              <a:rPr lang="en-US" smtClean="0"/>
              <a:pPr>
                <a:defRPr/>
              </a:pPr>
              <a:t>‹#›</a:t>
            </a:fld>
            <a:endParaRPr lang="en-US" dirty="0"/>
          </a:p>
        </p:txBody>
      </p:sp>
      <p:sp>
        <p:nvSpPr>
          <p:cNvPr id="2" name="Rectangle 1"/>
          <p:cNvSpPr/>
          <p:nvPr userDrawn="1"/>
        </p:nvSpPr>
        <p:spPr>
          <a:xfrm>
            <a:off x="228600" y="228600"/>
            <a:ext cx="8686800" cy="6172200"/>
          </a:xfrm>
          <a:prstGeom prst="rect">
            <a:avLst/>
          </a:prstGeom>
          <a:noFill/>
          <a:ln w="127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60" r:id="rId5"/>
    <p:sldLayoutId id="2147483661" r:id="rId6"/>
    <p:sldLayoutId id="2147483653" r:id="rId7"/>
    <p:sldLayoutId id="2147483651" r:id="rId8"/>
    <p:sldLayoutId id="2147483652" r:id="rId9"/>
    <p:sldLayoutId id="2147483656" r:id="rId10"/>
    <p:sldLayoutId id="2147483657" r:id="rId11"/>
    <p:sldLayoutId id="2147483658" r:id="rId12"/>
    <p:sldLayoutId id="2147483659" r:id="rId13"/>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pitchFamily="34" charset="0"/>
        </a:defRPr>
      </a:lvl2pPr>
      <a:lvl3pPr algn="ctr" rtl="0" eaLnBrk="0" fontAlgn="base" hangingPunct="0">
        <a:spcBef>
          <a:spcPct val="0"/>
        </a:spcBef>
        <a:spcAft>
          <a:spcPct val="0"/>
        </a:spcAft>
        <a:defRPr sz="4400">
          <a:solidFill>
            <a:schemeClr val="tx2"/>
          </a:solidFill>
          <a:latin typeface="Tahoma" pitchFamily="34" charset="0"/>
        </a:defRPr>
      </a:lvl3pPr>
      <a:lvl4pPr algn="ctr" rtl="0" eaLnBrk="0" fontAlgn="base" hangingPunct="0">
        <a:spcBef>
          <a:spcPct val="0"/>
        </a:spcBef>
        <a:spcAft>
          <a:spcPct val="0"/>
        </a:spcAft>
        <a:defRPr sz="4400">
          <a:solidFill>
            <a:schemeClr val="tx2"/>
          </a:solidFill>
          <a:latin typeface="Tahoma" pitchFamily="34" charset="0"/>
        </a:defRPr>
      </a:lvl4pPr>
      <a:lvl5pPr algn="ctr" rtl="0" eaLnBrk="0" fontAlgn="base" hangingPunct="0">
        <a:spcBef>
          <a:spcPct val="0"/>
        </a:spcBef>
        <a:spcAft>
          <a:spcPct val="0"/>
        </a:spcAft>
        <a:defRPr sz="4400">
          <a:solidFill>
            <a:schemeClr val="tx2"/>
          </a:solidFill>
          <a:latin typeface="Tahoma" pitchFamily="34" charset="0"/>
        </a:defRPr>
      </a:lvl5pPr>
      <a:lvl6pPr marL="457146" algn="ctr" rtl="0" fontAlgn="base">
        <a:spcBef>
          <a:spcPct val="0"/>
        </a:spcBef>
        <a:spcAft>
          <a:spcPct val="0"/>
        </a:spcAft>
        <a:defRPr sz="4400">
          <a:solidFill>
            <a:schemeClr val="tx2"/>
          </a:solidFill>
          <a:latin typeface="Tahoma" pitchFamily="34" charset="0"/>
        </a:defRPr>
      </a:lvl6pPr>
      <a:lvl7pPr marL="914293" algn="ctr" rtl="0" fontAlgn="base">
        <a:spcBef>
          <a:spcPct val="0"/>
        </a:spcBef>
        <a:spcAft>
          <a:spcPct val="0"/>
        </a:spcAft>
        <a:defRPr sz="4400">
          <a:solidFill>
            <a:schemeClr val="tx2"/>
          </a:solidFill>
          <a:latin typeface="Tahoma" pitchFamily="34" charset="0"/>
        </a:defRPr>
      </a:lvl7pPr>
      <a:lvl8pPr marL="1371440" algn="ctr" rtl="0" fontAlgn="base">
        <a:spcBef>
          <a:spcPct val="0"/>
        </a:spcBef>
        <a:spcAft>
          <a:spcPct val="0"/>
        </a:spcAft>
        <a:defRPr sz="4400">
          <a:solidFill>
            <a:schemeClr val="tx2"/>
          </a:solidFill>
          <a:latin typeface="Tahoma" pitchFamily="34" charset="0"/>
        </a:defRPr>
      </a:lvl8pPr>
      <a:lvl9pPr marL="1828586" algn="ctr" rtl="0" fontAlgn="base">
        <a:spcBef>
          <a:spcPct val="0"/>
        </a:spcBef>
        <a:spcAft>
          <a:spcPct val="0"/>
        </a:spcAft>
        <a:defRPr sz="4400">
          <a:solidFill>
            <a:schemeClr val="tx2"/>
          </a:solidFill>
          <a:latin typeface="Tahoma" pitchFamily="34" charset="0"/>
        </a:defRPr>
      </a:lvl9pPr>
    </p:titleStyle>
    <p:bodyStyle>
      <a:lvl1pPr marL="342860" indent="-342860" algn="l" rtl="0" eaLnBrk="0" fontAlgn="base" hangingPunct="0">
        <a:spcBef>
          <a:spcPct val="20000"/>
        </a:spcBef>
        <a:spcAft>
          <a:spcPct val="0"/>
        </a:spcAft>
        <a:buChar char="•"/>
        <a:defRPr sz="3200">
          <a:solidFill>
            <a:schemeClr val="tx1"/>
          </a:solidFill>
          <a:latin typeface="+mn-lt"/>
          <a:ea typeface="+mn-ea"/>
          <a:cs typeface="+mn-cs"/>
        </a:defRPr>
      </a:lvl1pPr>
      <a:lvl2pPr marL="742863" indent="-285717" algn="l" rtl="0" eaLnBrk="0" fontAlgn="base" hangingPunct="0">
        <a:spcBef>
          <a:spcPct val="20000"/>
        </a:spcBef>
        <a:spcAft>
          <a:spcPct val="0"/>
        </a:spcAft>
        <a:buChar char="–"/>
        <a:defRPr sz="2800">
          <a:solidFill>
            <a:schemeClr val="tx1"/>
          </a:solidFill>
          <a:latin typeface="+mn-lt"/>
        </a:defRPr>
      </a:lvl2pPr>
      <a:lvl3pPr marL="1142867" indent="-228573" algn="l" rtl="0" eaLnBrk="0" fontAlgn="base" hangingPunct="0">
        <a:spcBef>
          <a:spcPct val="20000"/>
        </a:spcBef>
        <a:spcAft>
          <a:spcPct val="0"/>
        </a:spcAft>
        <a:buChar char="•"/>
        <a:defRPr sz="2400">
          <a:solidFill>
            <a:schemeClr val="tx1"/>
          </a:solidFill>
          <a:latin typeface="+mn-lt"/>
        </a:defRPr>
      </a:lvl3pPr>
      <a:lvl4pPr marL="1600013" indent="-228573" algn="l" rtl="0" eaLnBrk="0" fontAlgn="base" hangingPunct="0">
        <a:spcBef>
          <a:spcPct val="20000"/>
        </a:spcBef>
        <a:spcAft>
          <a:spcPct val="0"/>
        </a:spcAft>
        <a:buChar char="–"/>
        <a:defRPr sz="2000">
          <a:solidFill>
            <a:schemeClr val="tx1"/>
          </a:solidFill>
          <a:latin typeface="+mn-lt"/>
        </a:defRPr>
      </a:lvl4pPr>
      <a:lvl5pPr marL="2057159" indent="-228573" algn="l" rtl="0" eaLnBrk="0" fontAlgn="base" hangingPunct="0">
        <a:spcBef>
          <a:spcPct val="20000"/>
        </a:spcBef>
        <a:spcAft>
          <a:spcPct val="0"/>
        </a:spcAft>
        <a:buChar char="»"/>
        <a:defRPr sz="2000">
          <a:solidFill>
            <a:schemeClr val="tx1"/>
          </a:solidFill>
          <a:latin typeface="+mn-lt"/>
        </a:defRPr>
      </a:lvl5pPr>
      <a:lvl6pPr marL="2514306" indent="-228573" algn="l" rtl="0" fontAlgn="base">
        <a:spcBef>
          <a:spcPct val="20000"/>
        </a:spcBef>
        <a:spcAft>
          <a:spcPct val="0"/>
        </a:spcAft>
        <a:buChar char="»"/>
        <a:defRPr sz="2000">
          <a:solidFill>
            <a:schemeClr val="tx1"/>
          </a:solidFill>
          <a:latin typeface="+mn-lt"/>
        </a:defRPr>
      </a:lvl6pPr>
      <a:lvl7pPr marL="2971453" indent="-228573" algn="l" rtl="0" fontAlgn="base">
        <a:spcBef>
          <a:spcPct val="20000"/>
        </a:spcBef>
        <a:spcAft>
          <a:spcPct val="0"/>
        </a:spcAft>
        <a:buChar char="»"/>
        <a:defRPr sz="2000">
          <a:solidFill>
            <a:schemeClr val="tx1"/>
          </a:solidFill>
          <a:latin typeface="+mn-lt"/>
        </a:defRPr>
      </a:lvl7pPr>
      <a:lvl8pPr marL="3428599" indent="-228573" algn="l" rtl="0" fontAlgn="base">
        <a:spcBef>
          <a:spcPct val="20000"/>
        </a:spcBef>
        <a:spcAft>
          <a:spcPct val="0"/>
        </a:spcAft>
        <a:buChar char="»"/>
        <a:defRPr sz="2000">
          <a:solidFill>
            <a:schemeClr val="tx1"/>
          </a:solidFill>
          <a:latin typeface="+mn-lt"/>
        </a:defRPr>
      </a:lvl8pPr>
      <a:lvl9pPr marL="3885746" indent="-228573"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9" tIns="45714" rIns="91429"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29" tIns="45714" rIns="91429" bIns="45714"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228600" y="6428232"/>
            <a:ext cx="2057400" cy="201168"/>
          </a:xfrm>
          <a:prstGeom prst="rect">
            <a:avLst/>
          </a:prstGeom>
        </p:spPr>
        <p:txBody>
          <a:bodyPr vert="horz" lIns="0" tIns="0" rIns="0" bIns="0" rtlCol="0" anchor="ctr"/>
          <a:lstStyle>
            <a:lvl1pPr algn="l">
              <a:defRPr sz="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pPr fontAlgn="auto">
              <a:spcBef>
                <a:spcPts val="0"/>
              </a:spcBef>
              <a:spcAft>
                <a:spcPts val="0"/>
              </a:spcAft>
            </a:pPr>
            <a:r>
              <a:rPr lang="en-US" smtClean="0">
                <a:solidFill>
                  <a:prstClr val="black">
                    <a:tint val="75000"/>
                  </a:prstClr>
                </a:solidFill>
              </a:rPr>
              <a:t>CMBG - 08 June 2015</a:t>
            </a:r>
            <a:endParaRPr lang="en-US" dirty="0">
              <a:solidFill>
                <a:prstClr val="black">
                  <a:tint val="75000"/>
                </a:prstClr>
              </a:solidFill>
            </a:endParaRPr>
          </a:p>
        </p:txBody>
      </p:sp>
      <p:sp>
        <p:nvSpPr>
          <p:cNvPr id="5" name="Footer Placeholder 4"/>
          <p:cNvSpPr>
            <a:spLocks noGrp="1"/>
          </p:cNvSpPr>
          <p:nvPr>
            <p:ph type="ftr" sz="quarter" idx="3"/>
          </p:nvPr>
        </p:nvSpPr>
        <p:spPr>
          <a:xfrm>
            <a:off x="3200400" y="6428232"/>
            <a:ext cx="2743200" cy="201168"/>
          </a:xfrm>
          <a:prstGeom prst="rect">
            <a:avLst/>
          </a:prstGeom>
        </p:spPr>
        <p:txBody>
          <a:bodyPr vert="horz" lIns="0" tIns="0" rIns="0" bIns="0" rtlCol="0" anchor="ctr"/>
          <a:lstStyle>
            <a:lvl1pPr algn="ctr">
              <a:defRPr sz="8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pPr fontAlgn="auto">
              <a:spcBef>
                <a:spcPts val="0"/>
              </a:spcBef>
              <a:spcAft>
                <a:spcPts val="0"/>
              </a:spcAft>
            </a:pPr>
            <a:r>
              <a:rPr lang="pt-BR" smtClean="0">
                <a:solidFill>
                  <a:prstClr val="black">
                    <a:tint val="75000"/>
                  </a:prstClr>
                </a:solidFill>
              </a:rPr>
              <a:t>Palo Verde - Kent R. Bjornn</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001000" y="6428232"/>
            <a:ext cx="914400" cy="201168"/>
          </a:xfrm>
          <a:prstGeom prst="rect">
            <a:avLst/>
          </a:prstGeom>
        </p:spPr>
        <p:txBody>
          <a:bodyPr vert="horz" lIns="0" tIns="0" rIns="0" bIns="0" rtlCol="0" anchor="ctr"/>
          <a:lstStyle>
            <a:lvl1pPr algn="r">
              <a:defRPr sz="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pPr fontAlgn="auto">
              <a:spcBef>
                <a:spcPts val="0"/>
              </a:spcBef>
              <a:spcAft>
                <a:spcPts val="0"/>
              </a:spcAft>
            </a:pPr>
            <a:fld id="{86C2A1D1-0DC7-4DDB-8215-78B59EE10F60}" type="slidenum">
              <a:rPr lang="en-US" smtClean="0">
                <a:solidFill>
                  <a:prstClr val="black">
                    <a:tint val="75000"/>
                  </a:prstClr>
                </a:solidFill>
              </a:rPr>
              <a:pPr fontAlgn="auto">
                <a:spcBef>
                  <a:spcPts val="0"/>
                </a:spcBef>
                <a:spcAft>
                  <a:spcPts val="0"/>
                </a:spcAft>
              </a:pPr>
              <a:t>‹#›</a:t>
            </a:fld>
            <a:endParaRPr lang="en-US" dirty="0">
              <a:solidFill>
                <a:prstClr val="black">
                  <a:tint val="75000"/>
                </a:prstClr>
              </a:solidFill>
            </a:endParaRPr>
          </a:p>
        </p:txBody>
      </p:sp>
    </p:spTree>
    <p:extLst>
      <p:ext uri="{BB962C8B-B14F-4D97-AF65-F5344CB8AC3E}">
        <p14:creationId xmlns:p14="http://schemas.microsoft.com/office/powerpoint/2010/main" val="2420039521"/>
      </p:ext>
    </p:extLst>
  </p:cSld>
  <p:clrMap bg1="lt1" tx1="dk1" bg2="lt2" tx2="dk2" accent1="accent1" accent2="accent2" accent3="accent3" accent4="accent4" accent5="accent5" accent6="accent6" hlink="hlink" folHlink="folHlink"/>
  <p:sldLayoutIdLst>
    <p:sldLayoutId id="2147483663" r:id="rId1"/>
  </p:sldLayoutIdLst>
  <p:hf hdr="0"/>
  <p:txStyles>
    <p:titleStyle>
      <a:lvl1pPr algn="ctr" defTabSz="914293" rtl="0" eaLnBrk="1" latinLnBrk="0" hangingPunct="1">
        <a:spcBef>
          <a:spcPct val="0"/>
        </a:spcBef>
        <a:buNone/>
        <a:defRPr sz="4400" kern="1200">
          <a:solidFill>
            <a:schemeClr val="tx1"/>
          </a:solidFill>
          <a:latin typeface="+mj-lt"/>
          <a:ea typeface="+mj-ea"/>
          <a:cs typeface="+mj-cs"/>
        </a:defRPr>
      </a:lvl1pPr>
    </p:titleStyle>
    <p:bodyStyle>
      <a:lvl1pPr marL="342860" indent="-342860" algn="l" defTabSz="91429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3" indent="-285717" algn="l" defTabSz="91429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7" indent="-228573" algn="l" defTabSz="91429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1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28600"/>
            <a:ext cx="8229600" cy="914400"/>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dirty="0" smtClean="0"/>
              <a:t>Click to edit Master title style</a:t>
            </a:r>
          </a:p>
        </p:txBody>
      </p:sp>
      <p:sp>
        <p:nvSpPr>
          <p:cNvPr id="10243"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28600" y="6428232"/>
            <a:ext cx="2057400" cy="20116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200">
                <a:latin typeface="+mn-lt"/>
              </a:defRPr>
            </a:lvl1pPr>
          </a:lstStyle>
          <a:p>
            <a:pPr>
              <a:defRPr/>
            </a:pPr>
            <a:r>
              <a:rPr lang="en-US" smtClean="0">
                <a:solidFill>
                  <a:srgbClr val="000000"/>
                </a:solidFill>
              </a:rPr>
              <a:t>CMBG - 08 June 2015</a:t>
            </a:r>
            <a:endParaRPr lang="en-US" dirty="0">
              <a:solidFill>
                <a:srgbClr val="000000"/>
              </a:solidFill>
            </a:endParaRPr>
          </a:p>
        </p:txBody>
      </p:sp>
      <p:sp>
        <p:nvSpPr>
          <p:cNvPr id="1029" name="Rectangle 5"/>
          <p:cNvSpPr>
            <a:spLocks noGrp="1" noChangeArrowheads="1"/>
          </p:cNvSpPr>
          <p:nvPr>
            <p:ph type="ftr" sz="quarter" idx="3"/>
          </p:nvPr>
        </p:nvSpPr>
        <p:spPr bwMode="auto">
          <a:xfrm>
            <a:off x="3200400" y="6428232"/>
            <a:ext cx="2743200" cy="20116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ctr">
              <a:defRPr sz="800">
                <a:latin typeface="+mn-lt"/>
              </a:defRPr>
            </a:lvl1pPr>
          </a:lstStyle>
          <a:p>
            <a:pPr>
              <a:defRPr/>
            </a:pPr>
            <a:r>
              <a:rPr lang="pt-BR" smtClean="0">
                <a:solidFill>
                  <a:srgbClr val="000000"/>
                </a:solidFill>
              </a:rPr>
              <a:t>Palo Verde - Kent R. Bjornn</a:t>
            </a:r>
            <a:endParaRPr lang="en-US" dirty="0">
              <a:solidFill>
                <a:srgbClr val="000000"/>
              </a:solidFill>
            </a:endParaRPr>
          </a:p>
        </p:txBody>
      </p:sp>
      <p:sp>
        <p:nvSpPr>
          <p:cNvPr id="1030" name="Rectangle 6"/>
          <p:cNvSpPr>
            <a:spLocks noGrp="1" noChangeArrowheads="1"/>
          </p:cNvSpPr>
          <p:nvPr>
            <p:ph type="sldNum" sz="quarter" idx="4"/>
          </p:nvPr>
        </p:nvSpPr>
        <p:spPr bwMode="auto">
          <a:xfrm>
            <a:off x="8001000" y="6428232"/>
            <a:ext cx="914400" cy="20116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200">
                <a:latin typeface="+mn-lt"/>
              </a:defRPr>
            </a:lvl1pPr>
          </a:lstStyle>
          <a:p>
            <a:pPr>
              <a:defRPr/>
            </a:pPr>
            <a:fld id="{1FBB45C1-7A0B-4F45-8449-4EF84736AF1A}" type="slidenum">
              <a:rPr lang="en-US" smtClean="0">
                <a:solidFill>
                  <a:srgbClr val="000000"/>
                </a:solidFill>
              </a:rPr>
              <a:pPr>
                <a:defRPr/>
              </a:pPr>
              <a:t>‹#›</a:t>
            </a:fld>
            <a:endParaRPr lang="en-US" dirty="0">
              <a:solidFill>
                <a:srgbClr val="000000"/>
              </a:solidFill>
            </a:endParaRPr>
          </a:p>
        </p:txBody>
      </p:sp>
      <p:sp>
        <p:nvSpPr>
          <p:cNvPr id="2" name="Rectangle 1"/>
          <p:cNvSpPr/>
          <p:nvPr userDrawn="1"/>
        </p:nvSpPr>
        <p:spPr>
          <a:xfrm>
            <a:off x="228600" y="228600"/>
            <a:ext cx="8686800" cy="6172200"/>
          </a:xfrm>
          <a:prstGeom prst="rect">
            <a:avLst/>
          </a:prstGeom>
          <a:noFill/>
          <a:ln w="127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57115566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pitchFamily="34" charset="0"/>
        </a:defRPr>
      </a:lvl2pPr>
      <a:lvl3pPr algn="ctr" rtl="0" eaLnBrk="0" fontAlgn="base" hangingPunct="0">
        <a:spcBef>
          <a:spcPct val="0"/>
        </a:spcBef>
        <a:spcAft>
          <a:spcPct val="0"/>
        </a:spcAft>
        <a:defRPr sz="4400">
          <a:solidFill>
            <a:schemeClr val="tx2"/>
          </a:solidFill>
          <a:latin typeface="Tahoma" pitchFamily="34" charset="0"/>
        </a:defRPr>
      </a:lvl3pPr>
      <a:lvl4pPr algn="ctr" rtl="0" eaLnBrk="0" fontAlgn="base" hangingPunct="0">
        <a:spcBef>
          <a:spcPct val="0"/>
        </a:spcBef>
        <a:spcAft>
          <a:spcPct val="0"/>
        </a:spcAft>
        <a:defRPr sz="4400">
          <a:solidFill>
            <a:schemeClr val="tx2"/>
          </a:solidFill>
          <a:latin typeface="Tahoma" pitchFamily="34" charset="0"/>
        </a:defRPr>
      </a:lvl4pPr>
      <a:lvl5pPr algn="ctr" rtl="0" eaLnBrk="0" fontAlgn="base" hangingPunct="0">
        <a:spcBef>
          <a:spcPct val="0"/>
        </a:spcBef>
        <a:spcAft>
          <a:spcPct val="0"/>
        </a:spcAft>
        <a:defRPr sz="4400">
          <a:solidFill>
            <a:schemeClr val="tx2"/>
          </a:solidFill>
          <a:latin typeface="Tahoma" pitchFamily="34" charset="0"/>
        </a:defRPr>
      </a:lvl5pPr>
      <a:lvl6pPr marL="457146" algn="ctr" rtl="0" fontAlgn="base">
        <a:spcBef>
          <a:spcPct val="0"/>
        </a:spcBef>
        <a:spcAft>
          <a:spcPct val="0"/>
        </a:spcAft>
        <a:defRPr sz="4400">
          <a:solidFill>
            <a:schemeClr val="tx2"/>
          </a:solidFill>
          <a:latin typeface="Tahoma" pitchFamily="34" charset="0"/>
        </a:defRPr>
      </a:lvl6pPr>
      <a:lvl7pPr marL="914293" algn="ctr" rtl="0" fontAlgn="base">
        <a:spcBef>
          <a:spcPct val="0"/>
        </a:spcBef>
        <a:spcAft>
          <a:spcPct val="0"/>
        </a:spcAft>
        <a:defRPr sz="4400">
          <a:solidFill>
            <a:schemeClr val="tx2"/>
          </a:solidFill>
          <a:latin typeface="Tahoma" pitchFamily="34" charset="0"/>
        </a:defRPr>
      </a:lvl7pPr>
      <a:lvl8pPr marL="1371440" algn="ctr" rtl="0" fontAlgn="base">
        <a:spcBef>
          <a:spcPct val="0"/>
        </a:spcBef>
        <a:spcAft>
          <a:spcPct val="0"/>
        </a:spcAft>
        <a:defRPr sz="4400">
          <a:solidFill>
            <a:schemeClr val="tx2"/>
          </a:solidFill>
          <a:latin typeface="Tahoma" pitchFamily="34" charset="0"/>
        </a:defRPr>
      </a:lvl8pPr>
      <a:lvl9pPr marL="1828586" algn="ctr" rtl="0" fontAlgn="base">
        <a:spcBef>
          <a:spcPct val="0"/>
        </a:spcBef>
        <a:spcAft>
          <a:spcPct val="0"/>
        </a:spcAft>
        <a:defRPr sz="4400">
          <a:solidFill>
            <a:schemeClr val="tx2"/>
          </a:solidFill>
          <a:latin typeface="Tahoma" pitchFamily="34" charset="0"/>
        </a:defRPr>
      </a:lvl9pPr>
    </p:titleStyle>
    <p:bodyStyle>
      <a:lvl1pPr marL="342860" indent="-342860" algn="l" rtl="0" eaLnBrk="0" fontAlgn="base" hangingPunct="0">
        <a:spcBef>
          <a:spcPct val="20000"/>
        </a:spcBef>
        <a:spcAft>
          <a:spcPct val="0"/>
        </a:spcAft>
        <a:buChar char="•"/>
        <a:defRPr sz="3200">
          <a:solidFill>
            <a:schemeClr val="tx1"/>
          </a:solidFill>
          <a:latin typeface="+mn-lt"/>
          <a:ea typeface="+mn-ea"/>
          <a:cs typeface="+mn-cs"/>
        </a:defRPr>
      </a:lvl1pPr>
      <a:lvl2pPr marL="742863" indent="-285717" algn="l" rtl="0" eaLnBrk="0" fontAlgn="base" hangingPunct="0">
        <a:spcBef>
          <a:spcPct val="20000"/>
        </a:spcBef>
        <a:spcAft>
          <a:spcPct val="0"/>
        </a:spcAft>
        <a:buChar char="–"/>
        <a:defRPr sz="2800">
          <a:solidFill>
            <a:schemeClr val="tx1"/>
          </a:solidFill>
          <a:latin typeface="+mn-lt"/>
        </a:defRPr>
      </a:lvl2pPr>
      <a:lvl3pPr marL="1142867" indent="-228573" algn="l" rtl="0" eaLnBrk="0" fontAlgn="base" hangingPunct="0">
        <a:spcBef>
          <a:spcPct val="20000"/>
        </a:spcBef>
        <a:spcAft>
          <a:spcPct val="0"/>
        </a:spcAft>
        <a:buChar char="•"/>
        <a:defRPr sz="2400">
          <a:solidFill>
            <a:schemeClr val="tx1"/>
          </a:solidFill>
          <a:latin typeface="+mn-lt"/>
        </a:defRPr>
      </a:lvl3pPr>
      <a:lvl4pPr marL="1600013" indent="-228573" algn="l" rtl="0" eaLnBrk="0" fontAlgn="base" hangingPunct="0">
        <a:spcBef>
          <a:spcPct val="20000"/>
        </a:spcBef>
        <a:spcAft>
          <a:spcPct val="0"/>
        </a:spcAft>
        <a:buChar char="–"/>
        <a:defRPr sz="2000">
          <a:solidFill>
            <a:schemeClr val="tx1"/>
          </a:solidFill>
          <a:latin typeface="+mn-lt"/>
        </a:defRPr>
      </a:lvl4pPr>
      <a:lvl5pPr marL="2057159" indent="-228573" algn="l" rtl="0" eaLnBrk="0" fontAlgn="base" hangingPunct="0">
        <a:spcBef>
          <a:spcPct val="20000"/>
        </a:spcBef>
        <a:spcAft>
          <a:spcPct val="0"/>
        </a:spcAft>
        <a:buChar char="»"/>
        <a:defRPr sz="2000">
          <a:solidFill>
            <a:schemeClr val="tx1"/>
          </a:solidFill>
          <a:latin typeface="+mn-lt"/>
        </a:defRPr>
      </a:lvl5pPr>
      <a:lvl6pPr marL="2514306" indent="-228573" algn="l" rtl="0" fontAlgn="base">
        <a:spcBef>
          <a:spcPct val="20000"/>
        </a:spcBef>
        <a:spcAft>
          <a:spcPct val="0"/>
        </a:spcAft>
        <a:buChar char="»"/>
        <a:defRPr sz="2000">
          <a:solidFill>
            <a:schemeClr val="tx1"/>
          </a:solidFill>
          <a:latin typeface="+mn-lt"/>
        </a:defRPr>
      </a:lvl6pPr>
      <a:lvl7pPr marL="2971453" indent="-228573" algn="l" rtl="0" fontAlgn="base">
        <a:spcBef>
          <a:spcPct val="20000"/>
        </a:spcBef>
        <a:spcAft>
          <a:spcPct val="0"/>
        </a:spcAft>
        <a:buChar char="»"/>
        <a:defRPr sz="2000">
          <a:solidFill>
            <a:schemeClr val="tx1"/>
          </a:solidFill>
          <a:latin typeface="+mn-lt"/>
        </a:defRPr>
      </a:lvl7pPr>
      <a:lvl8pPr marL="3428599" indent="-228573" algn="l" rtl="0" fontAlgn="base">
        <a:spcBef>
          <a:spcPct val="20000"/>
        </a:spcBef>
        <a:spcAft>
          <a:spcPct val="0"/>
        </a:spcAft>
        <a:buChar char="»"/>
        <a:defRPr sz="2000">
          <a:solidFill>
            <a:schemeClr val="tx1"/>
          </a:solidFill>
          <a:latin typeface="+mn-lt"/>
        </a:defRPr>
      </a:lvl8pPr>
      <a:lvl9pPr marL="3885746" indent="-228573"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28600"/>
            <a:ext cx="8229600" cy="914400"/>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dirty="0" smtClean="0"/>
              <a:t>Click to edit Master title style</a:t>
            </a:r>
          </a:p>
        </p:txBody>
      </p:sp>
      <p:sp>
        <p:nvSpPr>
          <p:cNvPr id="10243"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28600" y="6428232"/>
            <a:ext cx="2057400" cy="20116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200">
                <a:latin typeface="+mn-lt"/>
              </a:defRPr>
            </a:lvl1pPr>
          </a:lstStyle>
          <a:p>
            <a:pPr>
              <a:defRPr/>
            </a:pPr>
            <a:r>
              <a:rPr lang="en-US" smtClean="0">
                <a:solidFill>
                  <a:srgbClr val="000000"/>
                </a:solidFill>
              </a:rPr>
              <a:t>CMBG - 08 June 2015</a:t>
            </a:r>
            <a:endParaRPr lang="en-US" dirty="0">
              <a:solidFill>
                <a:srgbClr val="000000"/>
              </a:solidFill>
            </a:endParaRPr>
          </a:p>
        </p:txBody>
      </p:sp>
      <p:sp>
        <p:nvSpPr>
          <p:cNvPr id="1029" name="Rectangle 5"/>
          <p:cNvSpPr>
            <a:spLocks noGrp="1" noChangeArrowheads="1"/>
          </p:cNvSpPr>
          <p:nvPr>
            <p:ph type="ftr" sz="quarter" idx="3"/>
          </p:nvPr>
        </p:nvSpPr>
        <p:spPr bwMode="auto">
          <a:xfrm>
            <a:off x="3200400" y="6428232"/>
            <a:ext cx="2743200" cy="20116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ctr">
              <a:defRPr sz="800">
                <a:latin typeface="+mn-lt"/>
              </a:defRPr>
            </a:lvl1pPr>
          </a:lstStyle>
          <a:p>
            <a:pPr>
              <a:defRPr/>
            </a:pPr>
            <a:r>
              <a:rPr lang="pt-BR" smtClean="0">
                <a:solidFill>
                  <a:srgbClr val="000000"/>
                </a:solidFill>
              </a:rPr>
              <a:t>Palo Verde - Kent R. Bjornn</a:t>
            </a:r>
            <a:endParaRPr lang="en-US" dirty="0">
              <a:solidFill>
                <a:srgbClr val="000000"/>
              </a:solidFill>
            </a:endParaRPr>
          </a:p>
        </p:txBody>
      </p:sp>
      <p:sp>
        <p:nvSpPr>
          <p:cNvPr id="1030" name="Rectangle 6"/>
          <p:cNvSpPr>
            <a:spLocks noGrp="1" noChangeArrowheads="1"/>
          </p:cNvSpPr>
          <p:nvPr>
            <p:ph type="sldNum" sz="quarter" idx="4"/>
          </p:nvPr>
        </p:nvSpPr>
        <p:spPr bwMode="auto">
          <a:xfrm>
            <a:off x="8001000" y="6428232"/>
            <a:ext cx="914400" cy="20116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200">
                <a:latin typeface="+mn-lt"/>
              </a:defRPr>
            </a:lvl1pPr>
          </a:lstStyle>
          <a:p>
            <a:pPr>
              <a:defRPr/>
            </a:pPr>
            <a:fld id="{1FBB45C1-7A0B-4F45-8449-4EF84736AF1A}" type="slidenum">
              <a:rPr lang="en-US" smtClean="0">
                <a:solidFill>
                  <a:srgbClr val="000000"/>
                </a:solidFill>
              </a:rPr>
              <a:pPr>
                <a:defRPr/>
              </a:pPr>
              <a:t>‹#›</a:t>
            </a:fld>
            <a:endParaRPr lang="en-US" dirty="0">
              <a:solidFill>
                <a:srgbClr val="000000"/>
              </a:solidFill>
            </a:endParaRPr>
          </a:p>
        </p:txBody>
      </p:sp>
      <p:sp>
        <p:nvSpPr>
          <p:cNvPr id="2" name="Rectangle 1"/>
          <p:cNvSpPr/>
          <p:nvPr userDrawn="1"/>
        </p:nvSpPr>
        <p:spPr>
          <a:xfrm>
            <a:off x="228600" y="228600"/>
            <a:ext cx="8686800" cy="6172200"/>
          </a:xfrm>
          <a:prstGeom prst="rect">
            <a:avLst/>
          </a:prstGeom>
          <a:noFill/>
          <a:ln w="127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83023445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pitchFamily="34" charset="0"/>
        </a:defRPr>
      </a:lvl2pPr>
      <a:lvl3pPr algn="ctr" rtl="0" eaLnBrk="0" fontAlgn="base" hangingPunct="0">
        <a:spcBef>
          <a:spcPct val="0"/>
        </a:spcBef>
        <a:spcAft>
          <a:spcPct val="0"/>
        </a:spcAft>
        <a:defRPr sz="4400">
          <a:solidFill>
            <a:schemeClr val="tx2"/>
          </a:solidFill>
          <a:latin typeface="Tahoma" pitchFamily="34" charset="0"/>
        </a:defRPr>
      </a:lvl3pPr>
      <a:lvl4pPr algn="ctr" rtl="0" eaLnBrk="0" fontAlgn="base" hangingPunct="0">
        <a:spcBef>
          <a:spcPct val="0"/>
        </a:spcBef>
        <a:spcAft>
          <a:spcPct val="0"/>
        </a:spcAft>
        <a:defRPr sz="4400">
          <a:solidFill>
            <a:schemeClr val="tx2"/>
          </a:solidFill>
          <a:latin typeface="Tahoma" pitchFamily="34" charset="0"/>
        </a:defRPr>
      </a:lvl4pPr>
      <a:lvl5pPr algn="ctr" rtl="0" eaLnBrk="0" fontAlgn="base" hangingPunct="0">
        <a:spcBef>
          <a:spcPct val="0"/>
        </a:spcBef>
        <a:spcAft>
          <a:spcPct val="0"/>
        </a:spcAft>
        <a:defRPr sz="4400">
          <a:solidFill>
            <a:schemeClr val="tx2"/>
          </a:solidFill>
          <a:latin typeface="Tahoma" pitchFamily="34" charset="0"/>
        </a:defRPr>
      </a:lvl5pPr>
      <a:lvl6pPr marL="457146" algn="ctr" rtl="0" fontAlgn="base">
        <a:spcBef>
          <a:spcPct val="0"/>
        </a:spcBef>
        <a:spcAft>
          <a:spcPct val="0"/>
        </a:spcAft>
        <a:defRPr sz="4400">
          <a:solidFill>
            <a:schemeClr val="tx2"/>
          </a:solidFill>
          <a:latin typeface="Tahoma" pitchFamily="34" charset="0"/>
        </a:defRPr>
      </a:lvl6pPr>
      <a:lvl7pPr marL="914293" algn="ctr" rtl="0" fontAlgn="base">
        <a:spcBef>
          <a:spcPct val="0"/>
        </a:spcBef>
        <a:spcAft>
          <a:spcPct val="0"/>
        </a:spcAft>
        <a:defRPr sz="4400">
          <a:solidFill>
            <a:schemeClr val="tx2"/>
          </a:solidFill>
          <a:latin typeface="Tahoma" pitchFamily="34" charset="0"/>
        </a:defRPr>
      </a:lvl7pPr>
      <a:lvl8pPr marL="1371440" algn="ctr" rtl="0" fontAlgn="base">
        <a:spcBef>
          <a:spcPct val="0"/>
        </a:spcBef>
        <a:spcAft>
          <a:spcPct val="0"/>
        </a:spcAft>
        <a:defRPr sz="4400">
          <a:solidFill>
            <a:schemeClr val="tx2"/>
          </a:solidFill>
          <a:latin typeface="Tahoma" pitchFamily="34" charset="0"/>
        </a:defRPr>
      </a:lvl8pPr>
      <a:lvl9pPr marL="1828586" algn="ctr" rtl="0" fontAlgn="base">
        <a:spcBef>
          <a:spcPct val="0"/>
        </a:spcBef>
        <a:spcAft>
          <a:spcPct val="0"/>
        </a:spcAft>
        <a:defRPr sz="4400">
          <a:solidFill>
            <a:schemeClr val="tx2"/>
          </a:solidFill>
          <a:latin typeface="Tahoma" pitchFamily="34" charset="0"/>
        </a:defRPr>
      </a:lvl9pPr>
    </p:titleStyle>
    <p:bodyStyle>
      <a:lvl1pPr marL="342860" indent="-342860" algn="l" rtl="0" eaLnBrk="0" fontAlgn="base" hangingPunct="0">
        <a:spcBef>
          <a:spcPct val="20000"/>
        </a:spcBef>
        <a:spcAft>
          <a:spcPct val="0"/>
        </a:spcAft>
        <a:buChar char="•"/>
        <a:defRPr sz="3200">
          <a:solidFill>
            <a:schemeClr val="tx1"/>
          </a:solidFill>
          <a:latin typeface="+mn-lt"/>
          <a:ea typeface="+mn-ea"/>
          <a:cs typeface="+mn-cs"/>
        </a:defRPr>
      </a:lvl1pPr>
      <a:lvl2pPr marL="742863" indent="-285717" algn="l" rtl="0" eaLnBrk="0" fontAlgn="base" hangingPunct="0">
        <a:spcBef>
          <a:spcPct val="20000"/>
        </a:spcBef>
        <a:spcAft>
          <a:spcPct val="0"/>
        </a:spcAft>
        <a:buChar char="–"/>
        <a:defRPr sz="2800">
          <a:solidFill>
            <a:schemeClr val="tx1"/>
          </a:solidFill>
          <a:latin typeface="+mn-lt"/>
        </a:defRPr>
      </a:lvl2pPr>
      <a:lvl3pPr marL="1142867" indent="-228573" algn="l" rtl="0" eaLnBrk="0" fontAlgn="base" hangingPunct="0">
        <a:spcBef>
          <a:spcPct val="20000"/>
        </a:spcBef>
        <a:spcAft>
          <a:spcPct val="0"/>
        </a:spcAft>
        <a:buChar char="•"/>
        <a:defRPr sz="2400">
          <a:solidFill>
            <a:schemeClr val="tx1"/>
          </a:solidFill>
          <a:latin typeface="+mn-lt"/>
        </a:defRPr>
      </a:lvl3pPr>
      <a:lvl4pPr marL="1600013" indent="-228573" algn="l" rtl="0" eaLnBrk="0" fontAlgn="base" hangingPunct="0">
        <a:spcBef>
          <a:spcPct val="20000"/>
        </a:spcBef>
        <a:spcAft>
          <a:spcPct val="0"/>
        </a:spcAft>
        <a:buChar char="–"/>
        <a:defRPr sz="2000">
          <a:solidFill>
            <a:schemeClr val="tx1"/>
          </a:solidFill>
          <a:latin typeface="+mn-lt"/>
        </a:defRPr>
      </a:lvl4pPr>
      <a:lvl5pPr marL="2057159" indent="-228573" algn="l" rtl="0" eaLnBrk="0" fontAlgn="base" hangingPunct="0">
        <a:spcBef>
          <a:spcPct val="20000"/>
        </a:spcBef>
        <a:spcAft>
          <a:spcPct val="0"/>
        </a:spcAft>
        <a:buChar char="»"/>
        <a:defRPr sz="2000">
          <a:solidFill>
            <a:schemeClr val="tx1"/>
          </a:solidFill>
          <a:latin typeface="+mn-lt"/>
        </a:defRPr>
      </a:lvl5pPr>
      <a:lvl6pPr marL="2514306" indent="-228573" algn="l" rtl="0" fontAlgn="base">
        <a:spcBef>
          <a:spcPct val="20000"/>
        </a:spcBef>
        <a:spcAft>
          <a:spcPct val="0"/>
        </a:spcAft>
        <a:buChar char="»"/>
        <a:defRPr sz="2000">
          <a:solidFill>
            <a:schemeClr val="tx1"/>
          </a:solidFill>
          <a:latin typeface="+mn-lt"/>
        </a:defRPr>
      </a:lvl6pPr>
      <a:lvl7pPr marL="2971453" indent="-228573" algn="l" rtl="0" fontAlgn="base">
        <a:spcBef>
          <a:spcPct val="20000"/>
        </a:spcBef>
        <a:spcAft>
          <a:spcPct val="0"/>
        </a:spcAft>
        <a:buChar char="»"/>
        <a:defRPr sz="2000">
          <a:solidFill>
            <a:schemeClr val="tx1"/>
          </a:solidFill>
          <a:latin typeface="+mn-lt"/>
        </a:defRPr>
      </a:lvl7pPr>
      <a:lvl8pPr marL="3428599" indent="-228573" algn="l" rtl="0" fontAlgn="base">
        <a:spcBef>
          <a:spcPct val="20000"/>
        </a:spcBef>
        <a:spcAft>
          <a:spcPct val="0"/>
        </a:spcAft>
        <a:buChar char="»"/>
        <a:defRPr sz="2000">
          <a:solidFill>
            <a:schemeClr val="tx1"/>
          </a:solidFill>
          <a:latin typeface="+mn-lt"/>
        </a:defRPr>
      </a:lvl8pPr>
      <a:lvl9pPr marL="3885746" indent="-228573"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2.xml"/><Relationship Id="rId1" Type="http://schemas.openxmlformats.org/officeDocument/2006/relationships/tags" Target="../tags/tag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2.xml"/><Relationship Id="rId1" Type="http://schemas.openxmlformats.org/officeDocument/2006/relationships/tags" Target="../tags/tag1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2.xml"/><Relationship Id="rId1" Type="http://schemas.openxmlformats.org/officeDocument/2006/relationships/tags" Target="../tags/tag11.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6.xml"/><Relationship Id="rId4" Type="http://schemas.openxmlformats.org/officeDocument/2006/relationships/image" Target="../media/image11.w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tags" Target="../tags/tag23.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tags" Target="../tags/tag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tags" Target="../tags/tag26.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2.jpeg"/><Relationship Id="rId4"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oleObject" Target="../embeddings/oleObject1.bin"/></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notesSlide" Target="../notesSlides/notesSlide40.xml"/></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notesSlide" Target="../notesSlides/notesSlide41.xml"/></Relationships>
</file>

<file path=ppt/slides/_rels/slide7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notesSlide" Target="../notesSlides/notesSlide4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hyperlink" Target="http://www.foxnews.com/leisure/2014/07/31/lawyer-sues-general-motors-on-behalf-658-plaintiffs-over-faulty-ignition/"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gmignitionupdate.com/" TargetMode="External"/></Relationships>
</file>

<file path=ppt/slides/_rels/slide8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22.w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p:txBody>
          <a:bodyPr/>
          <a:lstStyle/>
          <a:p>
            <a:pPr eaLnBrk="1" hangingPunct="1"/>
            <a:r>
              <a:rPr lang="en-US" b="1" dirty="0" smtClean="0"/>
              <a:t>Configuration Management</a:t>
            </a:r>
            <a:br>
              <a:rPr lang="en-US" b="1" dirty="0" smtClean="0"/>
            </a:br>
            <a:r>
              <a:rPr lang="en-US" b="1" dirty="0" smtClean="0"/>
              <a:t>Fundamentals</a:t>
            </a:r>
          </a:p>
        </p:txBody>
      </p:sp>
      <p:sp>
        <p:nvSpPr>
          <p:cNvPr id="11267" name="Rectangle 3"/>
          <p:cNvSpPr>
            <a:spLocks noGrp="1" noChangeArrowheads="1"/>
          </p:cNvSpPr>
          <p:nvPr>
            <p:ph type="subTitle" idx="1"/>
          </p:nvPr>
        </p:nvSpPr>
        <p:spPr>
          <a:ln>
            <a:noFill/>
          </a:ln>
        </p:spPr>
        <p:txBody>
          <a:bodyPr/>
          <a:lstStyle/>
          <a:p>
            <a:pPr eaLnBrk="1" hangingPunct="1">
              <a:lnSpc>
                <a:spcPct val="90000"/>
              </a:lnSpc>
            </a:pPr>
            <a:endParaRPr lang="en-US" sz="2800" dirty="0"/>
          </a:p>
          <a:p>
            <a:pPr eaLnBrk="1" hangingPunct="1">
              <a:lnSpc>
                <a:spcPct val="90000"/>
              </a:lnSpc>
            </a:pPr>
            <a:r>
              <a:rPr lang="en-US" sz="2400" dirty="0" smtClean="0">
                <a:solidFill>
                  <a:srgbClr val="0000FF"/>
                </a:solidFill>
              </a:rPr>
              <a:t>Kent </a:t>
            </a:r>
            <a:r>
              <a:rPr lang="en-US" sz="2400" dirty="0">
                <a:solidFill>
                  <a:srgbClr val="0000FF"/>
                </a:solidFill>
              </a:rPr>
              <a:t>R. </a:t>
            </a:r>
            <a:r>
              <a:rPr lang="en-US" sz="2400" dirty="0" smtClean="0">
                <a:solidFill>
                  <a:srgbClr val="0000FF"/>
                </a:solidFill>
              </a:rPr>
              <a:t>Bjornn</a:t>
            </a:r>
          </a:p>
          <a:p>
            <a:pPr eaLnBrk="1" hangingPunct="1">
              <a:lnSpc>
                <a:spcPct val="90000"/>
              </a:lnSpc>
            </a:pPr>
            <a:r>
              <a:rPr lang="en-US" sz="2400" dirty="0" smtClean="0">
                <a:solidFill>
                  <a:srgbClr val="0000FF"/>
                </a:solidFill>
              </a:rPr>
              <a:t>Palo Verde - APS</a:t>
            </a:r>
            <a:endParaRPr lang="en-US" sz="2400" dirty="0">
              <a:solidFill>
                <a:srgbClr val="0000FF"/>
              </a:solidFill>
            </a:endParaRPr>
          </a:p>
        </p:txBody>
      </p:sp>
      <p:pic>
        <p:nvPicPr>
          <p:cNvPr id="4" name="Picture 7" descr="E:\Users\Lloyd\Pictures\Company Logos\cmbg logo.jpg"/>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696200" y="5311775"/>
            <a:ext cx="11938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98246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2"/>
          <p:cNvSpPr>
            <a:spLocks noGrp="1" noChangeArrowheads="1"/>
          </p:cNvSpPr>
          <p:nvPr>
            <p:ph type="title"/>
          </p:nvPr>
        </p:nvSpPr>
        <p:spPr/>
        <p:txBody>
          <a:bodyPr/>
          <a:lstStyle/>
          <a:p>
            <a:pPr eaLnBrk="1" hangingPunct="1"/>
            <a:r>
              <a:rPr lang="en-US" dirty="0" smtClean="0"/>
              <a:t>CM – What – </a:t>
            </a:r>
            <a:r>
              <a:rPr lang="en-US" dirty="0" err="1" smtClean="0"/>
              <a:t>Req</a:t>
            </a:r>
            <a:r>
              <a:rPr lang="en-US" dirty="0" smtClean="0"/>
              <a:t> </a:t>
            </a:r>
            <a:r>
              <a:rPr lang="en-US" sz="1600" dirty="0" smtClean="0"/>
              <a:t>3/6</a:t>
            </a:r>
            <a:endParaRPr lang="en-US" sz="1600" dirty="0"/>
          </a:p>
        </p:txBody>
      </p:sp>
      <p:sp>
        <p:nvSpPr>
          <p:cNvPr id="25606" name="Rectangle 3"/>
          <p:cNvSpPr>
            <a:spLocks noGrp="1" noChangeArrowheads="1"/>
          </p:cNvSpPr>
          <p:nvPr>
            <p:ph idx="1"/>
          </p:nvPr>
        </p:nvSpPr>
        <p:spPr/>
        <p:txBody>
          <a:bodyPr/>
          <a:lstStyle/>
          <a:p>
            <a:pPr marL="514350" indent="-514350" eaLnBrk="1" hangingPunct="1">
              <a:lnSpc>
                <a:spcPct val="90000"/>
              </a:lnSpc>
              <a:buFont typeface="+mj-lt"/>
              <a:buAutoNum type="arabicPeriod" startAt="2"/>
            </a:pPr>
            <a:r>
              <a:rPr lang="en-US" sz="2800" dirty="0" smtClean="0">
                <a:solidFill>
                  <a:srgbClr val="FF0000"/>
                </a:solidFill>
              </a:rPr>
              <a:t>License &amp; Permit </a:t>
            </a:r>
            <a:r>
              <a:rPr lang="en-US" sz="2800" dirty="0">
                <a:solidFill>
                  <a:srgbClr val="FF0000"/>
                </a:solidFill>
              </a:rPr>
              <a:t>Requirements</a:t>
            </a:r>
          </a:p>
          <a:p>
            <a:pPr lvl="1" eaLnBrk="1" hangingPunct="1">
              <a:lnSpc>
                <a:spcPct val="90000"/>
              </a:lnSpc>
            </a:pPr>
            <a:r>
              <a:rPr lang="en-US" dirty="0" smtClean="0"/>
              <a:t>What </a:t>
            </a:r>
            <a:r>
              <a:rPr lang="en-US" dirty="0"/>
              <a:t>is difference between Regulatory </a:t>
            </a:r>
            <a:r>
              <a:rPr lang="en-US" dirty="0" smtClean="0"/>
              <a:t>design </a:t>
            </a:r>
            <a:r>
              <a:rPr lang="en-US" dirty="0"/>
              <a:t>requirements and License requirements?</a:t>
            </a:r>
          </a:p>
          <a:p>
            <a:pPr lvl="2" eaLnBrk="1" hangingPunct="1">
              <a:lnSpc>
                <a:spcPct val="90000"/>
              </a:lnSpc>
            </a:pPr>
            <a:r>
              <a:rPr lang="en-US" sz="2000" dirty="0" smtClean="0"/>
              <a:t>Both are legal requirements</a:t>
            </a:r>
          </a:p>
          <a:p>
            <a:pPr lvl="2" eaLnBrk="1" hangingPunct="1">
              <a:lnSpc>
                <a:spcPct val="90000"/>
              </a:lnSpc>
            </a:pPr>
            <a:r>
              <a:rPr lang="en-US" sz="2000" dirty="0" smtClean="0"/>
              <a:t>Regulatory </a:t>
            </a:r>
            <a:r>
              <a:rPr lang="en-US" sz="2000" dirty="0"/>
              <a:t>– applies broadly (nation), very difficult to change</a:t>
            </a:r>
          </a:p>
          <a:p>
            <a:pPr lvl="2" eaLnBrk="1" hangingPunct="1">
              <a:lnSpc>
                <a:spcPct val="90000"/>
              </a:lnSpc>
            </a:pPr>
            <a:r>
              <a:rPr lang="en-US" sz="2000" dirty="0"/>
              <a:t>License – specific to site, can be </a:t>
            </a:r>
            <a:r>
              <a:rPr lang="en-US" sz="2000" dirty="0" smtClean="0"/>
              <a:t>changed</a:t>
            </a:r>
          </a:p>
          <a:p>
            <a:pPr lvl="2" eaLnBrk="1" hangingPunct="1">
              <a:lnSpc>
                <a:spcPct val="90000"/>
              </a:lnSpc>
            </a:pPr>
            <a:r>
              <a:rPr lang="en-US" sz="2000" dirty="0"/>
              <a:t>Difference is meaningful when solving CM </a:t>
            </a:r>
            <a:r>
              <a:rPr lang="en-US" sz="2000" dirty="0" smtClean="0"/>
              <a:t>upsets</a:t>
            </a:r>
          </a:p>
          <a:p>
            <a:pPr lvl="1" eaLnBrk="1" hangingPunct="1">
              <a:lnSpc>
                <a:spcPct val="90000"/>
              </a:lnSpc>
            </a:pPr>
            <a:r>
              <a:rPr lang="en-US" dirty="0" smtClean="0"/>
              <a:t>Specific for a site to be allowed for Operation</a:t>
            </a:r>
          </a:p>
          <a:p>
            <a:pPr lvl="2" eaLnBrk="1" hangingPunct="1">
              <a:lnSpc>
                <a:spcPct val="90000"/>
              </a:lnSpc>
            </a:pPr>
            <a:r>
              <a:rPr lang="en-US" sz="2000" dirty="0" smtClean="0"/>
              <a:t>NRC License</a:t>
            </a:r>
          </a:p>
          <a:p>
            <a:pPr lvl="2" eaLnBrk="1" hangingPunct="1">
              <a:lnSpc>
                <a:spcPct val="90000"/>
              </a:lnSpc>
            </a:pPr>
            <a:r>
              <a:rPr lang="en-US" sz="2000" dirty="0" smtClean="0"/>
              <a:t>Environmental Permit (air &amp; water releases)</a:t>
            </a:r>
          </a:p>
          <a:p>
            <a:pPr lvl="2" eaLnBrk="1" hangingPunct="1">
              <a:lnSpc>
                <a:spcPct val="90000"/>
              </a:lnSpc>
            </a:pPr>
            <a:r>
              <a:rPr lang="en-US" sz="2000" dirty="0" smtClean="0"/>
              <a:t>OSHA &amp; ADOSH </a:t>
            </a:r>
            <a:r>
              <a:rPr lang="en-US" sz="2000" dirty="0" smtClean="0">
                <a:sym typeface="Wingdings" panose="05000000000000000000" pitchFamily="2" charset="2"/>
              </a:rPr>
              <a:t> VPP </a:t>
            </a:r>
            <a:endParaRPr lang="en-US" sz="2000" dirty="0"/>
          </a:p>
        </p:txBody>
      </p:sp>
      <p:sp>
        <p:nvSpPr>
          <p:cNvPr id="4" name="Date Placeholder 3"/>
          <p:cNvSpPr>
            <a:spLocks noGrp="1"/>
          </p:cNvSpPr>
          <p:nvPr>
            <p:ph type="dt" sz="half" idx="10"/>
          </p:nvPr>
        </p:nvSpPr>
        <p:spPr/>
        <p:txBody>
          <a:bodyPr/>
          <a:lstStyle/>
          <a:p>
            <a:pPr>
              <a:defRPr/>
            </a:pPr>
            <a:r>
              <a:rPr lang="en-US" smtClean="0"/>
              <a:t>CMBG - 08 June 2015</a:t>
            </a:r>
            <a:endParaRPr lang="en-US"/>
          </a:p>
        </p:txBody>
      </p:sp>
      <p:sp>
        <p:nvSpPr>
          <p:cNvPr id="5" name="Footer Placeholder 4"/>
          <p:cNvSpPr>
            <a:spLocks noGrp="1"/>
          </p:cNvSpPr>
          <p:nvPr>
            <p:ph type="ftr" sz="quarter" idx="11"/>
          </p:nvPr>
        </p:nvSpPr>
        <p:spPr/>
        <p:txBody>
          <a:bodyPr/>
          <a:lstStyle/>
          <a:p>
            <a:pPr>
              <a:defRPr/>
            </a:pPr>
            <a:r>
              <a:rPr lang="pt-BR" smtClean="0"/>
              <a:t>Palo Verde - Kent R. Bjornn</a:t>
            </a:r>
            <a:endParaRPr lang="en-US"/>
          </a:p>
        </p:txBody>
      </p:sp>
      <p:sp>
        <p:nvSpPr>
          <p:cNvPr id="6" name="Slide Number Placeholder 5"/>
          <p:cNvSpPr>
            <a:spLocks noGrp="1"/>
          </p:cNvSpPr>
          <p:nvPr>
            <p:ph type="sldNum" sz="quarter" idx="12"/>
          </p:nvPr>
        </p:nvSpPr>
        <p:spPr/>
        <p:txBody>
          <a:bodyPr/>
          <a:lstStyle/>
          <a:p>
            <a:pPr>
              <a:defRPr/>
            </a:pPr>
            <a:fld id="{0E17B830-76E4-47FF-906D-68F6481F1B52}" type="slidenum">
              <a:rPr lang="en-US"/>
              <a:pPr>
                <a:defRPr/>
              </a:pPr>
              <a:t>10</a:t>
            </a:fld>
            <a:endParaRPr lang="en-US"/>
          </a:p>
        </p:txBody>
      </p:sp>
    </p:spTree>
    <p:extLst>
      <p:ext uri="{BB962C8B-B14F-4D97-AF65-F5344CB8AC3E}">
        <p14:creationId xmlns:p14="http://schemas.microsoft.com/office/powerpoint/2010/main" val="2929762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5606">
                                            <p:txEl>
                                              <p:pRg st="1" end="1"/>
                                            </p:txEl>
                                          </p:spTgt>
                                        </p:tgtEl>
                                        <p:attrNameLst>
                                          <p:attrName>style.visibility</p:attrName>
                                        </p:attrNameLst>
                                      </p:cBhvr>
                                      <p:to>
                                        <p:strVal val="visible"/>
                                      </p:to>
                                    </p:set>
                                    <p:anim calcmode="lin" valueType="num">
                                      <p:cBhvr additive="base">
                                        <p:cTn id="7" dur="500" fill="hold"/>
                                        <p:tgtEl>
                                          <p:spTgt spid="2560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6">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5606">
                                            <p:txEl>
                                              <p:pRg st="2" end="2"/>
                                            </p:txEl>
                                          </p:spTgt>
                                        </p:tgtEl>
                                        <p:attrNameLst>
                                          <p:attrName>style.visibility</p:attrName>
                                        </p:attrNameLst>
                                      </p:cBhvr>
                                      <p:to>
                                        <p:strVal val="visible"/>
                                      </p:to>
                                    </p:set>
                                    <p:anim calcmode="lin" valueType="num">
                                      <p:cBhvr additive="base">
                                        <p:cTn id="13" dur="500" fill="hold"/>
                                        <p:tgtEl>
                                          <p:spTgt spid="2560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6">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5606">
                                            <p:txEl>
                                              <p:pRg st="3" end="3"/>
                                            </p:txEl>
                                          </p:spTgt>
                                        </p:tgtEl>
                                        <p:attrNameLst>
                                          <p:attrName>style.visibility</p:attrName>
                                        </p:attrNameLst>
                                      </p:cBhvr>
                                      <p:to>
                                        <p:strVal val="visible"/>
                                      </p:to>
                                    </p:set>
                                    <p:anim calcmode="lin" valueType="num">
                                      <p:cBhvr additive="base">
                                        <p:cTn id="19" dur="500" fill="hold"/>
                                        <p:tgtEl>
                                          <p:spTgt spid="25606">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560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5606">
                                            <p:txEl>
                                              <p:pRg st="4" end="4"/>
                                            </p:txEl>
                                          </p:spTgt>
                                        </p:tgtEl>
                                        <p:attrNameLst>
                                          <p:attrName>style.visibility</p:attrName>
                                        </p:attrNameLst>
                                      </p:cBhvr>
                                      <p:to>
                                        <p:strVal val="visible"/>
                                      </p:to>
                                    </p:set>
                                    <p:anim calcmode="lin" valueType="num">
                                      <p:cBhvr additive="base">
                                        <p:cTn id="25" dur="500" fill="hold"/>
                                        <p:tgtEl>
                                          <p:spTgt spid="2560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60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5606">
                                            <p:txEl>
                                              <p:pRg st="5" end="5"/>
                                            </p:txEl>
                                          </p:spTgt>
                                        </p:tgtEl>
                                        <p:attrNameLst>
                                          <p:attrName>style.visibility</p:attrName>
                                        </p:attrNameLst>
                                      </p:cBhvr>
                                      <p:to>
                                        <p:strVal val="visible"/>
                                      </p:to>
                                    </p:set>
                                    <p:anim calcmode="lin" valueType="num">
                                      <p:cBhvr additive="base">
                                        <p:cTn id="31" dur="500" fill="hold"/>
                                        <p:tgtEl>
                                          <p:spTgt spid="2560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560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5606">
                                            <p:txEl>
                                              <p:pRg st="6" end="6"/>
                                            </p:txEl>
                                          </p:spTgt>
                                        </p:tgtEl>
                                        <p:attrNameLst>
                                          <p:attrName>style.visibility</p:attrName>
                                        </p:attrNameLst>
                                      </p:cBhvr>
                                      <p:to>
                                        <p:strVal val="visible"/>
                                      </p:to>
                                    </p:set>
                                    <p:anim calcmode="lin" valueType="num">
                                      <p:cBhvr additive="base">
                                        <p:cTn id="37" dur="500" fill="hold"/>
                                        <p:tgtEl>
                                          <p:spTgt spid="2560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560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5606">
                                            <p:txEl>
                                              <p:pRg st="7" end="7"/>
                                            </p:txEl>
                                          </p:spTgt>
                                        </p:tgtEl>
                                        <p:attrNameLst>
                                          <p:attrName>style.visibility</p:attrName>
                                        </p:attrNameLst>
                                      </p:cBhvr>
                                      <p:to>
                                        <p:strVal val="visible"/>
                                      </p:to>
                                    </p:set>
                                    <p:anim calcmode="lin" valueType="num">
                                      <p:cBhvr additive="base">
                                        <p:cTn id="43" dur="500" fill="hold"/>
                                        <p:tgtEl>
                                          <p:spTgt spid="25606">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560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5606">
                                            <p:txEl>
                                              <p:pRg st="8" end="8"/>
                                            </p:txEl>
                                          </p:spTgt>
                                        </p:tgtEl>
                                        <p:attrNameLst>
                                          <p:attrName>style.visibility</p:attrName>
                                        </p:attrNameLst>
                                      </p:cBhvr>
                                      <p:to>
                                        <p:strVal val="visible"/>
                                      </p:to>
                                    </p:set>
                                    <p:anim calcmode="lin" valueType="num">
                                      <p:cBhvr additive="base">
                                        <p:cTn id="49" dur="500" fill="hold"/>
                                        <p:tgtEl>
                                          <p:spTgt spid="25606">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560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5606">
                                            <p:txEl>
                                              <p:pRg st="9" end="9"/>
                                            </p:txEl>
                                          </p:spTgt>
                                        </p:tgtEl>
                                        <p:attrNameLst>
                                          <p:attrName>style.visibility</p:attrName>
                                        </p:attrNameLst>
                                      </p:cBhvr>
                                      <p:to>
                                        <p:strVal val="visible"/>
                                      </p:to>
                                    </p:set>
                                    <p:anim calcmode="lin" valueType="num">
                                      <p:cBhvr additive="base">
                                        <p:cTn id="55" dur="500" fill="hold"/>
                                        <p:tgtEl>
                                          <p:spTgt spid="25606">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560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2"/>
          <p:cNvSpPr>
            <a:spLocks noGrp="1" noChangeArrowheads="1"/>
          </p:cNvSpPr>
          <p:nvPr>
            <p:ph type="title"/>
          </p:nvPr>
        </p:nvSpPr>
        <p:spPr/>
        <p:txBody>
          <a:bodyPr/>
          <a:lstStyle/>
          <a:p>
            <a:pPr eaLnBrk="1" hangingPunct="1"/>
            <a:r>
              <a:rPr lang="en-US" dirty="0" smtClean="0"/>
              <a:t>CM – What – </a:t>
            </a:r>
            <a:r>
              <a:rPr lang="en-US" dirty="0" err="1" smtClean="0"/>
              <a:t>Req</a:t>
            </a:r>
            <a:r>
              <a:rPr lang="en-US" dirty="0" smtClean="0"/>
              <a:t> </a:t>
            </a:r>
            <a:r>
              <a:rPr lang="en-US" sz="1600" dirty="0" smtClean="0"/>
              <a:t>4/6</a:t>
            </a:r>
            <a:endParaRPr lang="en-US" sz="1600" dirty="0"/>
          </a:p>
        </p:txBody>
      </p:sp>
      <p:sp>
        <p:nvSpPr>
          <p:cNvPr id="25606" name="Rectangle 3"/>
          <p:cNvSpPr>
            <a:spLocks noGrp="1" noChangeArrowheads="1"/>
          </p:cNvSpPr>
          <p:nvPr>
            <p:ph idx="1"/>
          </p:nvPr>
        </p:nvSpPr>
        <p:spPr/>
        <p:txBody>
          <a:bodyPr/>
          <a:lstStyle/>
          <a:p>
            <a:pPr marL="514350" indent="-514350" eaLnBrk="1" hangingPunct="1">
              <a:lnSpc>
                <a:spcPct val="90000"/>
              </a:lnSpc>
              <a:buFont typeface="+mj-lt"/>
              <a:buAutoNum type="arabicPeriod" startAt="3"/>
            </a:pPr>
            <a:r>
              <a:rPr lang="en-US" sz="2800" dirty="0" smtClean="0">
                <a:solidFill>
                  <a:srgbClr val="FF0000"/>
                </a:solidFill>
              </a:rPr>
              <a:t>Effective Methods for Engr, Ops &amp; Maintenance</a:t>
            </a:r>
          </a:p>
          <a:p>
            <a:pPr marL="512064" indent="0" eaLnBrk="1" hangingPunct="1">
              <a:lnSpc>
                <a:spcPct val="90000"/>
              </a:lnSpc>
              <a:buNone/>
            </a:pPr>
            <a:r>
              <a:rPr lang="en-US" sz="2800" dirty="0" smtClean="0">
                <a:solidFill>
                  <a:srgbClr val="0000CC"/>
                </a:solidFill>
              </a:rPr>
              <a:t>National </a:t>
            </a:r>
            <a:r>
              <a:rPr lang="en-US" sz="2800" dirty="0">
                <a:solidFill>
                  <a:srgbClr val="0000CC"/>
                </a:solidFill>
              </a:rPr>
              <a:t>Codes, Standards, &amp; Regulatory </a:t>
            </a:r>
            <a:r>
              <a:rPr lang="en-US" sz="2800" dirty="0" smtClean="0">
                <a:solidFill>
                  <a:srgbClr val="0000CC"/>
                </a:solidFill>
              </a:rPr>
              <a:t>Guides</a:t>
            </a:r>
          </a:p>
          <a:p>
            <a:pPr marL="512064" indent="0" eaLnBrk="1" hangingPunct="1">
              <a:lnSpc>
                <a:spcPct val="90000"/>
              </a:lnSpc>
              <a:buNone/>
            </a:pPr>
            <a:r>
              <a:rPr lang="en-US" sz="2400" dirty="0" smtClean="0">
                <a:solidFill>
                  <a:srgbClr val="0000CC"/>
                </a:solidFill>
              </a:rPr>
              <a:t>Lessons learned by society over years</a:t>
            </a:r>
            <a:endParaRPr lang="en-US" sz="2400" dirty="0">
              <a:solidFill>
                <a:srgbClr val="0000CC"/>
              </a:solidFill>
            </a:endParaRPr>
          </a:p>
          <a:p>
            <a:pPr lvl="1" eaLnBrk="1" hangingPunct="1">
              <a:lnSpc>
                <a:spcPct val="90000"/>
              </a:lnSpc>
            </a:pPr>
            <a:r>
              <a:rPr lang="en-US" sz="2400" dirty="0"/>
              <a:t>Are Codes &amp; Standards regulatory requirements?</a:t>
            </a:r>
          </a:p>
          <a:p>
            <a:pPr lvl="2" eaLnBrk="1" hangingPunct="1">
              <a:lnSpc>
                <a:spcPct val="90000"/>
              </a:lnSpc>
            </a:pPr>
            <a:r>
              <a:rPr lang="en-US" sz="2000" dirty="0"/>
              <a:t>Usually not, but see 10 CFR 50.55a</a:t>
            </a:r>
          </a:p>
          <a:p>
            <a:pPr lvl="1" eaLnBrk="1" hangingPunct="1">
              <a:lnSpc>
                <a:spcPct val="90000"/>
              </a:lnSpc>
            </a:pPr>
            <a:r>
              <a:rPr lang="en-US" sz="2400" dirty="0"/>
              <a:t>Are Regulatory Guides requirements?</a:t>
            </a:r>
          </a:p>
          <a:p>
            <a:pPr lvl="2" eaLnBrk="1" hangingPunct="1">
              <a:lnSpc>
                <a:spcPct val="90000"/>
              </a:lnSpc>
            </a:pPr>
            <a:r>
              <a:rPr lang="en-US" sz="2000" dirty="0"/>
              <a:t>Only as we make them </a:t>
            </a:r>
            <a:r>
              <a:rPr lang="en-US" sz="2000" dirty="0" smtClean="0"/>
              <a:t>so by </a:t>
            </a:r>
            <a:r>
              <a:rPr lang="en-US" sz="2000" dirty="0"/>
              <a:t>committing to </a:t>
            </a:r>
            <a:r>
              <a:rPr lang="en-US" sz="2000" dirty="0" smtClean="0"/>
              <a:t>them </a:t>
            </a:r>
            <a:r>
              <a:rPr lang="en-US" sz="2000" dirty="0" smtClean="0">
                <a:sym typeface="Wingdings" panose="05000000000000000000" pitchFamily="2" charset="2"/>
              </a:rPr>
              <a:t> </a:t>
            </a:r>
            <a:br>
              <a:rPr lang="en-US" sz="2000" dirty="0" smtClean="0">
                <a:sym typeface="Wingdings" panose="05000000000000000000" pitchFamily="2" charset="2"/>
              </a:rPr>
            </a:br>
            <a:r>
              <a:rPr lang="en-US" sz="2000" dirty="0" smtClean="0">
                <a:solidFill>
                  <a:srgbClr val="FF0000"/>
                </a:solidFill>
                <a:sym typeface="Wingdings" panose="05000000000000000000" pitchFamily="2" charset="2"/>
              </a:rPr>
              <a:t>License requirement</a:t>
            </a:r>
            <a:endParaRPr lang="en-US" sz="2000" dirty="0">
              <a:solidFill>
                <a:srgbClr val="FF0000"/>
              </a:solidFill>
              <a:sym typeface="Wingdings" panose="05000000000000000000" pitchFamily="2" charset="2"/>
            </a:endParaRPr>
          </a:p>
          <a:p>
            <a:pPr lvl="1" eaLnBrk="1" hangingPunct="1">
              <a:lnSpc>
                <a:spcPct val="90000"/>
              </a:lnSpc>
            </a:pPr>
            <a:r>
              <a:rPr lang="en-US" sz="2400" dirty="0" smtClean="0"/>
              <a:t>Why </a:t>
            </a:r>
            <a:r>
              <a:rPr lang="en-US" sz="2400" dirty="0"/>
              <a:t>do we make </a:t>
            </a:r>
            <a:r>
              <a:rPr lang="en-US" sz="2400" dirty="0" smtClean="0"/>
              <a:t>these legal </a:t>
            </a:r>
            <a:r>
              <a:rPr lang="en-US" sz="2400" dirty="0"/>
              <a:t>or practical requirements?</a:t>
            </a:r>
          </a:p>
          <a:p>
            <a:pPr lvl="2" eaLnBrk="1" hangingPunct="1">
              <a:lnSpc>
                <a:spcPct val="90000"/>
              </a:lnSpc>
            </a:pPr>
            <a:r>
              <a:rPr lang="en-US" sz="2000" dirty="0" smtClean="0"/>
              <a:t>Learn from others - Economic </a:t>
            </a:r>
            <a:r>
              <a:rPr lang="en-US" sz="2000" dirty="0"/>
              <a:t>choice to conform instead of “reinvent the wheel</a:t>
            </a:r>
            <a:r>
              <a:rPr lang="en-US" sz="2000" dirty="0" smtClean="0"/>
              <a:t>”</a:t>
            </a:r>
          </a:p>
          <a:p>
            <a:pPr lvl="2" eaLnBrk="1" hangingPunct="1">
              <a:lnSpc>
                <a:spcPct val="90000"/>
              </a:lnSpc>
            </a:pPr>
            <a:r>
              <a:rPr lang="en-US" sz="2000" dirty="0"/>
              <a:t>Easier for regulatory </a:t>
            </a:r>
            <a:r>
              <a:rPr lang="en-US" sz="2000" dirty="0" smtClean="0"/>
              <a:t>compliance</a:t>
            </a:r>
          </a:p>
        </p:txBody>
      </p:sp>
      <p:sp>
        <p:nvSpPr>
          <p:cNvPr id="4" name="Date Placeholder 3"/>
          <p:cNvSpPr>
            <a:spLocks noGrp="1"/>
          </p:cNvSpPr>
          <p:nvPr>
            <p:ph type="dt" sz="half" idx="10"/>
          </p:nvPr>
        </p:nvSpPr>
        <p:spPr/>
        <p:txBody>
          <a:bodyPr/>
          <a:lstStyle/>
          <a:p>
            <a:pPr>
              <a:defRPr/>
            </a:pPr>
            <a:r>
              <a:rPr lang="en-US" smtClean="0"/>
              <a:t>CMBG - 08 June 2015</a:t>
            </a:r>
            <a:endParaRPr lang="en-US"/>
          </a:p>
        </p:txBody>
      </p:sp>
      <p:sp>
        <p:nvSpPr>
          <p:cNvPr id="5" name="Footer Placeholder 4"/>
          <p:cNvSpPr>
            <a:spLocks noGrp="1"/>
          </p:cNvSpPr>
          <p:nvPr>
            <p:ph type="ftr" sz="quarter" idx="11"/>
          </p:nvPr>
        </p:nvSpPr>
        <p:spPr/>
        <p:txBody>
          <a:bodyPr/>
          <a:lstStyle/>
          <a:p>
            <a:pPr>
              <a:defRPr/>
            </a:pPr>
            <a:r>
              <a:rPr lang="pt-BR" smtClean="0"/>
              <a:t>Palo Verde - Kent R. Bjornn</a:t>
            </a:r>
            <a:endParaRPr lang="en-US"/>
          </a:p>
        </p:txBody>
      </p:sp>
      <p:sp>
        <p:nvSpPr>
          <p:cNvPr id="6" name="Slide Number Placeholder 5"/>
          <p:cNvSpPr>
            <a:spLocks noGrp="1"/>
          </p:cNvSpPr>
          <p:nvPr>
            <p:ph type="sldNum" sz="quarter" idx="12"/>
          </p:nvPr>
        </p:nvSpPr>
        <p:spPr/>
        <p:txBody>
          <a:bodyPr/>
          <a:lstStyle/>
          <a:p>
            <a:pPr>
              <a:defRPr/>
            </a:pPr>
            <a:fld id="{0E17B830-76E4-47FF-906D-68F6481F1B52}" type="slidenum">
              <a:rPr lang="en-US"/>
              <a:pPr>
                <a:defRPr/>
              </a:pPr>
              <a:t>11</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5606">
                                            <p:txEl>
                                              <p:pRg st="1" end="1"/>
                                            </p:txEl>
                                          </p:spTgt>
                                        </p:tgtEl>
                                        <p:attrNameLst>
                                          <p:attrName>style.visibility</p:attrName>
                                        </p:attrNameLst>
                                      </p:cBhvr>
                                      <p:to>
                                        <p:strVal val="visible"/>
                                      </p:to>
                                    </p:set>
                                    <p:anim calcmode="lin" valueType="num">
                                      <p:cBhvr additive="base">
                                        <p:cTn id="7" dur="500" fill="hold"/>
                                        <p:tgtEl>
                                          <p:spTgt spid="2560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6">
                                            <p:txEl>
                                              <p:pRg st="1" end="1"/>
                                            </p:txEl>
                                          </p:spTgt>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5606">
                                            <p:txEl>
                                              <p:pRg st="2" end="2"/>
                                            </p:txEl>
                                          </p:spTgt>
                                        </p:tgtEl>
                                        <p:attrNameLst>
                                          <p:attrName>style.visibility</p:attrName>
                                        </p:attrNameLst>
                                      </p:cBhvr>
                                      <p:to>
                                        <p:strVal val="visible"/>
                                      </p:to>
                                    </p:set>
                                    <p:anim calcmode="lin" valueType="num">
                                      <p:cBhvr additive="base">
                                        <p:cTn id="11" dur="500" fill="hold"/>
                                        <p:tgtEl>
                                          <p:spTgt spid="2560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5606">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5606">
                                            <p:txEl>
                                              <p:pRg st="3" end="3"/>
                                            </p:txEl>
                                          </p:spTgt>
                                        </p:tgtEl>
                                        <p:attrNameLst>
                                          <p:attrName>style.visibility</p:attrName>
                                        </p:attrNameLst>
                                      </p:cBhvr>
                                      <p:to>
                                        <p:strVal val="visible"/>
                                      </p:to>
                                    </p:set>
                                    <p:anim calcmode="lin" valueType="num">
                                      <p:cBhvr additive="base">
                                        <p:cTn id="17" dur="500" fill="hold"/>
                                        <p:tgtEl>
                                          <p:spTgt spid="25606">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560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9" fill="hold" nodeType="clickEffect">
                                  <p:stCondLst>
                                    <p:cond delay="0"/>
                                  </p:stCondLst>
                                  <p:childTnLst>
                                    <p:set>
                                      <p:cBhvr>
                                        <p:cTn id="22" dur="1" fill="hold">
                                          <p:stCondLst>
                                            <p:cond delay="0"/>
                                          </p:stCondLst>
                                        </p:cTn>
                                        <p:tgtEl>
                                          <p:spTgt spid="25606">
                                            <p:txEl>
                                              <p:pRg st="4" end="4"/>
                                            </p:txEl>
                                          </p:spTgt>
                                        </p:tgtEl>
                                        <p:attrNameLst>
                                          <p:attrName>style.visibility</p:attrName>
                                        </p:attrNameLst>
                                      </p:cBhvr>
                                      <p:to>
                                        <p:strVal val="visible"/>
                                      </p:to>
                                    </p:set>
                                    <p:anim calcmode="lin" valueType="num">
                                      <p:cBhvr additive="base">
                                        <p:cTn id="23" dur="500" fill="hold"/>
                                        <p:tgtEl>
                                          <p:spTgt spid="25606">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5606">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25606">
                                            <p:txEl>
                                              <p:pRg st="5" end="5"/>
                                            </p:txEl>
                                          </p:spTgt>
                                        </p:tgtEl>
                                        <p:attrNameLst>
                                          <p:attrName>style.visibility</p:attrName>
                                        </p:attrNameLst>
                                      </p:cBhvr>
                                      <p:to>
                                        <p:strVal val="visible"/>
                                      </p:to>
                                    </p:set>
                                    <p:anim calcmode="lin" valueType="num">
                                      <p:cBhvr additive="base">
                                        <p:cTn id="29" dur="500" fill="hold"/>
                                        <p:tgtEl>
                                          <p:spTgt spid="25606">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560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9" fill="hold" nodeType="clickEffect">
                                  <p:stCondLst>
                                    <p:cond delay="0"/>
                                  </p:stCondLst>
                                  <p:childTnLst>
                                    <p:set>
                                      <p:cBhvr>
                                        <p:cTn id="34" dur="1" fill="hold">
                                          <p:stCondLst>
                                            <p:cond delay="0"/>
                                          </p:stCondLst>
                                        </p:cTn>
                                        <p:tgtEl>
                                          <p:spTgt spid="25606">
                                            <p:txEl>
                                              <p:pRg st="6" end="6"/>
                                            </p:txEl>
                                          </p:spTgt>
                                        </p:tgtEl>
                                        <p:attrNameLst>
                                          <p:attrName>style.visibility</p:attrName>
                                        </p:attrNameLst>
                                      </p:cBhvr>
                                      <p:to>
                                        <p:strVal val="visible"/>
                                      </p:to>
                                    </p:set>
                                    <p:anim calcmode="lin" valueType="num">
                                      <p:cBhvr additive="base">
                                        <p:cTn id="35" dur="500" fill="hold"/>
                                        <p:tgtEl>
                                          <p:spTgt spid="25606">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5606">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nodeType="clickEffect">
                                  <p:stCondLst>
                                    <p:cond delay="0"/>
                                  </p:stCondLst>
                                  <p:childTnLst>
                                    <p:set>
                                      <p:cBhvr>
                                        <p:cTn id="40" dur="1" fill="hold">
                                          <p:stCondLst>
                                            <p:cond delay="0"/>
                                          </p:stCondLst>
                                        </p:cTn>
                                        <p:tgtEl>
                                          <p:spTgt spid="25606">
                                            <p:txEl>
                                              <p:pRg st="7" end="7"/>
                                            </p:txEl>
                                          </p:spTgt>
                                        </p:tgtEl>
                                        <p:attrNameLst>
                                          <p:attrName>style.visibility</p:attrName>
                                        </p:attrNameLst>
                                      </p:cBhvr>
                                      <p:to>
                                        <p:strVal val="visible"/>
                                      </p:to>
                                    </p:set>
                                    <p:anim calcmode="lin" valueType="num">
                                      <p:cBhvr additive="base">
                                        <p:cTn id="41" dur="500" fill="hold"/>
                                        <p:tgtEl>
                                          <p:spTgt spid="25606">
                                            <p:txEl>
                                              <p:pRg st="7" end="7"/>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25606">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stCondLst>
                                    <p:cond delay="0"/>
                                  </p:stCondLst>
                                  <p:childTnLst>
                                    <p:set>
                                      <p:cBhvr>
                                        <p:cTn id="46" dur="1" fill="hold">
                                          <p:stCondLst>
                                            <p:cond delay="0"/>
                                          </p:stCondLst>
                                        </p:cTn>
                                        <p:tgtEl>
                                          <p:spTgt spid="25606">
                                            <p:txEl>
                                              <p:pRg st="8" end="8"/>
                                            </p:txEl>
                                          </p:spTgt>
                                        </p:tgtEl>
                                        <p:attrNameLst>
                                          <p:attrName>style.visibility</p:attrName>
                                        </p:attrNameLst>
                                      </p:cBhvr>
                                      <p:to>
                                        <p:strVal val="visible"/>
                                      </p:to>
                                    </p:set>
                                    <p:anim calcmode="lin" valueType="num">
                                      <p:cBhvr additive="base">
                                        <p:cTn id="47" dur="500" fill="hold"/>
                                        <p:tgtEl>
                                          <p:spTgt spid="25606">
                                            <p:txEl>
                                              <p:pRg st="8" end="8"/>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25606">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25606">
                                            <p:txEl>
                                              <p:pRg st="9" end="9"/>
                                            </p:txEl>
                                          </p:spTgt>
                                        </p:tgtEl>
                                        <p:attrNameLst>
                                          <p:attrName>style.visibility</p:attrName>
                                        </p:attrNameLst>
                                      </p:cBhvr>
                                      <p:to>
                                        <p:strVal val="visible"/>
                                      </p:to>
                                    </p:set>
                                    <p:animEffect transition="in" filter="wipe(down)">
                                      <p:cBhvr>
                                        <p:cTn id="53" dur="500"/>
                                        <p:tgtEl>
                                          <p:spTgt spid="2560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2"/>
          <p:cNvSpPr>
            <a:spLocks noGrp="1" noChangeArrowheads="1"/>
          </p:cNvSpPr>
          <p:nvPr>
            <p:ph type="title"/>
          </p:nvPr>
        </p:nvSpPr>
        <p:spPr/>
        <p:txBody>
          <a:bodyPr/>
          <a:lstStyle/>
          <a:p>
            <a:pPr eaLnBrk="1" hangingPunct="1"/>
            <a:r>
              <a:rPr lang="en-US" dirty="0" smtClean="0"/>
              <a:t>CM – What – </a:t>
            </a:r>
            <a:r>
              <a:rPr lang="en-US" dirty="0" err="1" smtClean="0"/>
              <a:t>Req</a:t>
            </a:r>
            <a:r>
              <a:rPr lang="en-US" dirty="0" smtClean="0"/>
              <a:t> </a:t>
            </a:r>
            <a:r>
              <a:rPr lang="en-US" sz="1600" dirty="0" smtClean="0"/>
              <a:t>5/6</a:t>
            </a:r>
            <a:endParaRPr lang="en-US" sz="1600" dirty="0"/>
          </a:p>
        </p:txBody>
      </p:sp>
      <p:sp>
        <p:nvSpPr>
          <p:cNvPr id="25606" name="Rectangle 3"/>
          <p:cNvSpPr>
            <a:spLocks noGrp="1" noChangeArrowheads="1"/>
          </p:cNvSpPr>
          <p:nvPr>
            <p:ph idx="1"/>
          </p:nvPr>
        </p:nvSpPr>
        <p:spPr/>
        <p:txBody>
          <a:bodyPr/>
          <a:lstStyle/>
          <a:p>
            <a:pPr marL="514350" indent="-514350" eaLnBrk="1" hangingPunct="1">
              <a:lnSpc>
                <a:spcPct val="90000"/>
              </a:lnSpc>
              <a:buFont typeface="+mj-lt"/>
              <a:buAutoNum type="arabicPeriod" startAt="4"/>
            </a:pPr>
            <a:r>
              <a:rPr lang="en-US" sz="2800" dirty="0">
                <a:solidFill>
                  <a:srgbClr val="FF0000"/>
                </a:solidFill>
              </a:rPr>
              <a:t>Business Needs</a:t>
            </a:r>
            <a:r>
              <a:rPr lang="en-US" sz="2800" dirty="0"/>
              <a:t> </a:t>
            </a:r>
          </a:p>
          <a:p>
            <a:pPr lvl="1" eaLnBrk="1" hangingPunct="1">
              <a:lnSpc>
                <a:spcPct val="90000"/>
              </a:lnSpc>
            </a:pPr>
            <a:r>
              <a:rPr lang="en-US" sz="2400" dirty="0"/>
              <a:t>Size of reactor in electrical power, </a:t>
            </a:r>
            <a:r>
              <a:rPr lang="en-US" sz="2400" dirty="0" smtClean="0"/>
              <a:t>cooling method</a:t>
            </a:r>
          </a:p>
          <a:p>
            <a:pPr lvl="1" eaLnBrk="1" hangingPunct="1">
              <a:lnSpc>
                <a:spcPct val="90000"/>
              </a:lnSpc>
            </a:pPr>
            <a:r>
              <a:rPr lang="en-US" sz="2400" dirty="0" smtClean="0"/>
              <a:t>Economies of scale</a:t>
            </a:r>
          </a:p>
          <a:p>
            <a:pPr lvl="1" eaLnBrk="1" hangingPunct="1">
              <a:lnSpc>
                <a:spcPct val="90000"/>
              </a:lnSpc>
            </a:pPr>
            <a:r>
              <a:rPr lang="en-US" sz="2400" dirty="0"/>
              <a:t>Corporate policies and </a:t>
            </a:r>
            <a:r>
              <a:rPr lang="en-US" sz="2400" dirty="0" smtClean="0"/>
              <a:t>standards</a:t>
            </a:r>
            <a:endParaRPr lang="en-US" sz="2400" dirty="0"/>
          </a:p>
          <a:p>
            <a:pPr lvl="1" eaLnBrk="1" hangingPunct="1">
              <a:lnSpc>
                <a:spcPct val="90000"/>
              </a:lnSpc>
            </a:pPr>
            <a:endParaRPr lang="en-US" sz="2400" dirty="0"/>
          </a:p>
          <a:p>
            <a:pPr lvl="1" eaLnBrk="1" hangingPunct="1">
              <a:lnSpc>
                <a:spcPct val="90000"/>
              </a:lnSpc>
            </a:pPr>
            <a:endParaRPr lang="en-US" sz="2400" dirty="0"/>
          </a:p>
          <a:p>
            <a:pPr lvl="1" eaLnBrk="1" hangingPunct="1">
              <a:lnSpc>
                <a:spcPct val="90000"/>
              </a:lnSpc>
            </a:pPr>
            <a:endParaRPr lang="en-US" sz="2400" dirty="0"/>
          </a:p>
          <a:p>
            <a:pPr lvl="1" eaLnBrk="1" hangingPunct="1">
              <a:lnSpc>
                <a:spcPct val="90000"/>
              </a:lnSpc>
            </a:pPr>
            <a:endParaRPr lang="en-US" sz="2400" dirty="0"/>
          </a:p>
          <a:p>
            <a:pPr lvl="1" eaLnBrk="1" hangingPunct="1">
              <a:lnSpc>
                <a:spcPct val="90000"/>
              </a:lnSpc>
            </a:pPr>
            <a:endParaRPr lang="en-US" sz="2400" dirty="0"/>
          </a:p>
          <a:p>
            <a:pPr lvl="1" eaLnBrk="1" hangingPunct="1">
              <a:lnSpc>
                <a:spcPct val="90000"/>
              </a:lnSpc>
            </a:pPr>
            <a:endParaRPr lang="en-US" sz="2400" dirty="0"/>
          </a:p>
        </p:txBody>
      </p:sp>
      <p:sp>
        <p:nvSpPr>
          <p:cNvPr id="4" name="Date Placeholder 3"/>
          <p:cNvSpPr>
            <a:spLocks noGrp="1"/>
          </p:cNvSpPr>
          <p:nvPr>
            <p:ph type="dt" sz="half" idx="10"/>
          </p:nvPr>
        </p:nvSpPr>
        <p:spPr/>
        <p:txBody>
          <a:bodyPr/>
          <a:lstStyle/>
          <a:p>
            <a:pPr>
              <a:defRPr/>
            </a:pPr>
            <a:r>
              <a:rPr lang="en-US" smtClean="0"/>
              <a:t>CMBG - 08 June 2015</a:t>
            </a:r>
            <a:endParaRPr lang="en-US"/>
          </a:p>
        </p:txBody>
      </p:sp>
      <p:sp>
        <p:nvSpPr>
          <p:cNvPr id="5" name="Footer Placeholder 4"/>
          <p:cNvSpPr>
            <a:spLocks noGrp="1"/>
          </p:cNvSpPr>
          <p:nvPr>
            <p:ph type="ftr" sz="quarter" idx="11"/>
          </p:nvPr>
        </p:nvSpPr>
        <p:spPr/>
        <p:txBody>
          <a:bodyPr/>
          <a:lstStyle/>
          <a:p>
            <a:pPr>
              <a:defRPr/>
            </a:pPr>
            <a:r>
              <a:rPr lang="pt-BR" smtClean="0"/>
              <a:t>Palo Verde - Kent R. Bjornn</a:t>
            </a:r>
            <a:endParaRPr lang="en-US"/>
          </a:p>
        </p:txBody>
      </p:sp>
      <p:sp>
        <p:nvSpPr>
          <p:cNvPr id="6" name="Slide Number Placeholder 5"/>
          <p:cNvSpPr>
            <a:spLocks noGrp="1"/>
          </p:cNvSpPr>
          <p:nvPr>
            <p:ph type="sldNum" sz="quarter" idx="12"/>
          </p:nvPr>
        </p:nvSpPr>
        <p:spPr/>
        <p:txBody>
          <a:bodyPr/>
          <a:lstStyle/>
          <a:p>
            <a:pPr>
              <a:defRPr/>
            </a:pPr>
            <a:fld id="{0E17B830-76E4-47FF-906D-68F6481F1B52}" type="slidenum">
              <a:rPr lang="en-US"/>
              <a:pPr>
                <a:defRPr/>
              </a:pPr>
              <a:t>12</a:t>
            </a:fld>
            <a:endParaRPr lang="en-US"/>
          </a:p>
        </p:txBody>
      </p:sp>
      <p:pic>
        <p:nvPicPr>
          <p:cNvPr id="7" name="Picture 6" descr="Diablo-Power-Plant--CCRP-One-Time-Use_t479.jpg"/>
          <p:cNvPicPr>
            <a:picLocks noChangeAspect="1"/>
          </p:cNvPicPr>
          <p:nvPr/>
        </p:nvPicPr>
        <p:blipFill>
          <a:blip r:embed="rId3" cstate="print"/>
          <a:stretch>
            <a:fillRect/>
          </a:stretch>
        </p:blipFill>
        <p:spPr>
          <a:xfrm>
            <a:off x="2290763" y="3048000"/>
            <a:ext cx="4562475" cy="30384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25606">
                                            <p:txEl>
                                              <p:pRg st="2" end="2"/>
                                            </p:txEl>
                                          </p:spTgt>
                                        </p:tgtEl>
                                        <p:attrNameLst>
                                          <p:attrName>style.visibility</p:attrName>
                                        </p:attrNameLst>
                                      </p:cBhvr>
                                      <p:to>
                                        <p:strVal val="visible"/>
                                      </p:to>
                                    </p:set>
                                    <p:animEffect transition="in" filter="barn(inVertical)">
                                      <p:cBhvr>
                                        <p:cTn id="11" dur="500"/>
                                        <p:tgtEl>
                                          <p:spTgt spid="25606">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childTnLst>
                                    <p:set>
                                      <p:cBhvr>
                                        <p:cTn id="15" dur="1" fill="hold">
                                          <p:stCondLst>
                                            <p:cond delay="0"/>
                                          </p:stCondLst>
                                        </p:cTn>
                                        <p:tgtEl>
                                          <p:spTgt spid="25606">
                                            <p:txEl>
                                              <p:pRg st="3" end="3"/>
                                            </p:txEl>
                                          </p:spTgt>
                                        </p:tgtEl>
                                        <p:attrNameLst>
                                          <p:attrName>style.visibility</p:attrName>
                                        </p:attrNameLst>
                                      </p:cBhvr>
                                      <p:to>
                                        <p:strVal val="visible"/>
                                      </p:to>
                                    </p:set>
                                    <p:anim calcmode="lin" valueType="num">
                                      <p:cBhvr>
                                        <p:cTn id="16" dur="1000" fill="hold"/>
                                        <p:tgtEl>
                                          <p:spTgt spid="25606">
                                            <p:txEl>
                                              <p:pRg st="3" end="3"/>
                                            </p:txEl>
                                          </p:spTgt>
                                        </p:tgtEl>
                                        <p:attrNameLst>
                                          <p:attrName>ppt_w</p:attrName>
                                        </p:attrNameLst>
                                      </p:cBhvr>
                                      <p:tavLst>
                                        <p:tav tm="0">
                                          <p:val>
                                            <p:fltVal val="0"/>
                                          </p:val>
                                        </p:tav>
                                        <p:tav tm="100000">
                                          <p:val>
                                            <p:strVal val="#ppt_w"/>
                                          </p:val>
                                        </p:tav>
                                      </p:tavLst>
                                    </p:anim>
                                    <p:anim calcmode="lin" valueType="num">
                                      <p:cBhvr>
                                        <p:cTn id="17" dur="1000" fill="hold"/>
                                        <p:tgtEl>
                                          <p:spTgt spid="25606">
                                            <p:txEl>
                                              <p:pRg st="3" end="3"/>
                                            </p:txEl>
                                          </p:spTgt>
                                        </p:tgtEl>
                                        <p:attrNameLst>
                                          <p:attrName>ppt_h</p:attrName>
                                        </p:attrNameLst>
                                      </p:cBhvr>
                                      <p:tavLst>
                                        <p:tav tm="0">
                                          <p:val>
                                            <p:fltVal val="0"/>
                                          </p:val>
                                        </p:tav>
                                        <p:tav tm="100000">
                                          <p:val>
                                            <p:strVal val="#ppt_h"/>
                                          </p:val>
                                        </p:tav>
                                      </p:tavLst>
                                    </p:anim>
                                    <p:anim calcmode="lin" valueType="num">
                                      <p:cBhvr>
                                        <p:cTn id="18" dur="1000" fill="hold"/>
                                        <p:tgtEl>
                                          <p:spTgt spid="25606">
                                            <p:txEl>
                                              <p:pRg st="3" end="3"/>
                                            </p:txEl>
                                          </p:spTgt>
                                        </p:tgtEl>
                                        <p:attrNameLst>
                                          <p:attrName>style.rotation</p:attrName>
                                        </p:attrNameLst>
                                      </p:cBhvr>
                                      <p:tavLst>
                                        <p:tav tm="0">
                                          <p:val>
                                            <p:fltVal val="90"/>
                                          </p:val>
                                        </p:tav>
                                        <p:tav tm="100000">
                                          <p:val>
                                            <p:fltVal val="0"/>
                                          </p:val>
                                        </p:tav>
                                      </p:tavLst>
                                    </p:anim>
                                    <p:animEffect transition="in" filter="fade">
                                      <p:cBhvr>
                                        <p:cTn id="19" dur="1000"/>
                                        <p:tgtEl>
                                          <p:spTgt spid="2560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2"/>
          <p:cNvSpPr>
            <a:spLocks noGrp="1" noChangeArrowheads="1"/>
          </p:cNvSpPr>
          <p:nvPr>
            <p:ph type="title"/>
          </p:nvPr>
        </p:nvSpPr>
        <p:spPr/>
        <p:txBody>
          <a:bodyPr/>
          <a:lstStyle/>
          <a:p>
            <a:pPr eaLnBrk="1" hangingPunct="1"/>
            <a:r>
              <a:rPr lang="en-US" dirty="0" smtClean="0"/>
              <a:t>CM – What – </a:t>
            </a:r>
            <a:r>
              <a:rPr lang="en-US" dirty="0" err="1" smtClean="0"/>
              <a:t>Req</a:t>
            </a:r>
            <a:r>
              <a:rPr lang="en-US" dirty="0" smtClean="0"/>
              <a:t> </a:t>
            </a:r>
            <a:r>
              <a:rPr lang="en-US" sz="1600" dirty="0" smtClean="0"/>
              <a:t>6/6</a:t>
            </a:r>
            <a:endParaRPr lang="en-US" sz="1600" dirty="0"/>
          </a:p>
        </p:txBody>
      </p:sp>
      <p:sp>
        <p:nvSpPr>
          <p:cNvPr id="25606" name="Rectangle 3"/>
          <p:cNvSpPr>
            <a:spLocks noGrp="1" noChangeArrowheads="1"/>
          </p:cNvSpPr>
          <p:nvPr>
            <p:ph idx="1"/>
          </p:nvPr>
        </p:nvSpPr>
        <p:spPr/>
        <p:txBody>
          <a:bodyPr/>
          <a:lstStyle/>
          <a:p>
            <a:pPr marL="514350" indent="-514350" eaLnBrk="1" hangingPunct="1">
              <a:lnSpc>
                <a:spcPct val="90000"/>
              </a:lnSpc>
              <a:buFont typeface="+mj-lt"/>
              <a:buAutoNum type="arabicPeriod" startAt="5"/>
            </a:pPr>
            <a:r>
              <a:rPr lang="en-US" sz="2800" dirty="0" smtClean="0">
                <a:solidFill>
                  <a:srgbClr val="FF0000"/>
                </a:solidFill>
              </a:rPr>
              <a:t>Management Wishes</a:t>
            </a:r>
            <a:endParaRPr lang="en-US" sz="2800" dirty="0">
              <a:solidFill>
                <a:srgbClr val="FF0000"/>
              </a:solidFill>
            </a:endParaRPr>
          </a:p>
          <a:p>
            <a:pPr lvl="1" eaLnBrk="1" hangingPunct="1">
              <a:lnSpc>
                <a:spcPct val="90000"/>
              </a:lnSpc>
            </a:pPr>
            <a:r>
              <a:rPr lang="en-US" sz="2400" dirty="0" smtClean="0"/>
              <a:t>Management style</a:t>
            </a:r>
          </a:p>
          <a:p>
            <a:pPr lvl="1" eaLnBrk="1" hangingPunct="1">
              <a:lnSpc>
                <a:spcPct val="90000"/>
              </a:lnSpc>
            </a:pPr>
            <a:r>
              <a:rPr lang="en-US" sz="2400" dirty="0" smtClean="0"/>
              <a:t>Plant </a:t>
            </a:r>
            <a:r>
              <a:rPr lang="en-US" sz="2400" dirty="0"/>
              <a:t>aesthetics</a:t>
            </a:r>
          </a:p>
        </p:txBody>
      </p:sp>
      <p:sp>
        <p:nvSpPr>
          <p:cNvPr id="4" name="Date Placeholder 3"/>
          <p:cNvSpPr>
            <a:spLocks noGrp="1"/>
          </p:cNvSpPr>
          <p:nvPr>
            <p:ph type="dt" sz="half" idx="10"/>
          </p:nvPr>
        </p:nvSpPr>
        <p:spPr/>
        <p:txBody>
          <a:bodyPr/>
          <a:lstStyle/>
          <a:p>
            <a:pPr>
              <a:defRPr/>
            </a:pPr>
            <a:r>
              <a:rPr lang="en-US" smtClean="0"/>
              <a:t>CMBG - 08 June 2015</a:t>
            </a:r>
            <a:endParaRPr lang="en-US"/>
          </a:p>
        </p:txBody>
      </p:sp>
      <p:sp>
        <p:nvSpPr>
          <p:cNvPr id="5" name="Footer Placeholder 4"/>
          <p:cNvSpPr>
            <a:spLocks noGrp="1"/>
          </p:cNvSpPr>
          <p:nvPr>
            <p:ph type="ftr" sz="quarter" idx="11"/>
          </p:nvPr>
        </p:nvSpPr>
        <p:spPr/>
        <p:txBody>
          <a:bodyPr/>
          <a:lstStyle/>
          <a:p>
            <a:pPr>
              <a:defRPr/>
            </a:pPr>
            <a:r>
              <a:rPr lang="pt-BR" smtClean="0"/>
              <a:t>Palo Verde - Kent R. Bjornn</a:t>
            </a:r>
            <a:endParaRPr lang="en-US"/>
          </a:p>
        </p:txBody>
      </p:sp>
      <p:sp>
        <p:nvSpPr>
          <p:cNvPr id="6" name="Slide Number Placeholder 5"/>
          <p:cNvSpPr>
            <a:spLocks noGrp="1"/>
          </p:cNvSpPr>
          <p:nvPr>
            <p:ph type="sldNum" sz="quarter" idx="12"/>
          </p:nvPr>
        </p:nvSpPr>
        <p:spPr/>
        <p:txBody>
          <a:bodyPr/>
          <a:lstStyle/>
          <a:p>
            <a:pPr>
              <a:defRPr/>
            </a:pPr>
            <a:fld id="{0E17B830-76E4-47FF-906D-68F6481F1B52}" type="slidenum">
              <a:rPr lang="en-US"/>
              <a:pPr>
                <a:defRPr/>
              </a:pPr>
              <a:t>13</a:t>
            </a:fld>
            <a:endParaRPr lang="en-US"/>
          </a:p>
        </p:txBody>
      </p:sp>
      <p:pic>
        <p:nvPicPr>
          <p:cNvPr id="8" name="Picture 7" descr="ano.jpg"/>
          <p:cNvPicPr>
            <a:picLocks noChangeAspect="1"/>
          </p:cNvPicPr>
          <p:nvPr/>
        </p:nvPicPr>
        <p:blipFill>
          <a:blip r:embed="rId3" cstate="print"/>
          <a:stretch>
            <a:fillRect/>
          </a:stretch>
        </p:blipFill>
        <p:spPr>
          <a:xfrm>
            <a:off x="2057401" y="2651094"/>
            <a:ext cx="4952999" cy="336870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5606">
                                            <p:txEl>
                                              <p:pRg st="1" end="1"/>
                                            </p:txEl>
                                          </p:spTgt>
                                        </p:tgtEl>
                                        <p:attrNameLst>
                                          <p:attrName>style.visibility</p:attrName>
                                        </p:attrNameLst>
                                      </p:cBhvr>
                                      <p:to>
                                        <p:strVal val="visible"/>
                                      </p:to>
                                    </p:set>
                                    <p:anim calcmode="lin" valueType="num">
                                      <p:cBhvr>
                                        <p:cTn id="7" dur="500" fill="hold"/>
                                        <p:tgtEl>
                                          <p:spTgt spid="25606">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5606">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5606">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25606">
                                            <p:txEl>
                                              <p:pRg st="2" end="2"/>
                                            </p:txEl>
                                          </p:spTgt>
                                        </p:tgtEl>
                                        <p:attrNameLst>
                                          <p:attrName>style.visibility</p:attrName>
                                        </p:attrNameLst>
                                      </p:cBhvr>
                                      <p:to>
                                        <p:strVal val="visible"/>
                                      </p:to>
                                    </p:set>
                                    <p:anim calcmode="lin" valueType="num">
                                      <p:cBhvr>
                                        <p:cTn id="12" dur="500" fill="hold"/>
                                        <p:tgtEl>
                                          <p:spTgt spid="25606">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25606">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25606">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2"/>
          <p:cNvSpPr>
            <a:spLocks noGrp="1" noChangeArrowheads="1"/>
          </p:cNvSpPr>
          <p:nvPr>
            <p:ph type="title"/>
          </p:nvPr>
        </p:nvSpPr>
        <p:spPr/>
        <p:txBody>
          <a:bodyPr/>
          <a:lstStyle/>
          <a:p>
            <a:pPr eaLnBrk="1" hangingPunct="1"/>
            <a:r>
              <a:rPr lang="en-US" dirty="0" smtClean="0"/>
              <a:t>CM – What – FCI </a:t>
            </a:r>
            <a:r>
              <a:rPr lang="en-US" sz="1600" dirty="0" smtClean="0"/>
              <a:t>1/1</a:t>
            </a:r>
            <a:endParaRPr lang="en-US" sz="1600" dirty="0"/>
          </a:p>
        </p:txBody>
      </p:sp>
      <p:sp>
        <p:nvSpPr>
          <p:cNvPr id="2055" name="Rectangle 3"/>
          <p:cNvSpPr>
            <a:spLocks noGrp="1" noChangeArrowheads="1"/>
          </p:cNvSpPr>
          <p:nvPr>
            <p:ph type="body" sz="half" idx="1"/>
          </p:nvPr>
        </p:nvSpPr>
        <p:spPr/>
        <p:txBody>
          <a:bodyPr/>
          <a:lstStyle/>
          <a:p>
            <a:pPr eaLnBrk="1" hangingPunct="1"/>
            <a:r>
              <a:rPr lang="en-US" sz="2800" dirty="0">
                <a:solidFill>
                  <a:srgbClr val="0000FF"/>
                </a:solidFill>
              </a:rPr>
              <a:t>Facility Configuration Information</a:t>
            </a:r>
            <a:r>
              <a:rPr lang="en-US" sz="2800" dirty="0"/>
              <a:t> </a:t>
            </a:r>
            <a:r>
              <a:rPr lang="en-US" sz="2800" dirty="0">
                <a:solidFill>
                  <a:srgbClr val="0000CC"/>
                </a:solidFill>
              </a:rPr>
              <a:t>(FCI)</a:t>
            </a:r>
            <a:r>
              <a:rPr lang="en-US" sz="2800" dirty="0"/>
              <a:t> </a:t>
            </a:r>
            <a:r>
              <a:rPr lang="en-US" sz="2800" dirty="0" smtClean="0"/>
              <a:t>is documentation &amp; data that </a:t>
            </a:r>
            <a:r>
              <a:rPr lang="en-US" sz="2800" dirty="0"/>
              <a:t>defines/describes how the plant is </a:t>
            </a:r>
            <a:r>
              <a:rPr lang="en-US" sz="2800" dirty="0" smtClean="0"/>
              <a:t>designed, operated, &amp; maintained. </a:t>
            </a:r>
          </a:p>
          <a:p>
            <a:pPr eaLnBrk="1" hangingPunct="1"/>
            <a:r>
              <a:rPr lang="en-US" sz="2800" dirty="0" smtClean="0"/>
              <a:t>3 major pages – Engr, Ops, </a:t>
            </a:r>
            <a:r>
              <a:rPr lang="en-US" sz="2800" dirty="0" err="1" smtClean="0"/>
              <a:t>Maint</a:t>
            </a:r>
            <a:endParaRPr lang="en-US" sz="2800" dirty="0"/>
          </a:p>
        </p:txBody>
      </p:sp>
      <p:sp>
        <p:nvSpPr>
          <p:cNvPr id="2" name="Content Placeholder 1"/>
          <p:cNvSpPr>
            <a:spLocks noGrp="1"/>
          </p:cNvSpPr>
          <p:nvPr>
            <p:ph sz="quarter" idx="2"/>
          </p:nvPr>
        </p:nvSpPr>
        <p:spPr/>
        <p:txBody>
          <a:bodyPr/>
          <a:lstStyle/>
          <a:p>
            <a:endParaRPr lang="en-US" dirty="0" smtClean="0"/>
          </a:p>
          <a:p>
            <a:endParaRPr lang="en-US" dirty="0"/>
          </a:p>
        </p:txBody>
      </p:sp>
      <p:sp>
        <p:nvSpPr>
          <p:cNvPr id="5" name="Date Placeholder 4"/>
          <p:cNvSpPr>
            <a:spLocks noGrp="1"/>
          </p:cNvSpPr>
          <p:nvPr>
            <p:ph type="dt" sz="half" idx="10"/>
          </p:nvPr>
        </p:nvSpPr>
        <p:spPr/>
        <p:txBody>
          <a:bodyPr/>
          <a:lstStyle/>
          <a:p>
            <a:pPr>
              <a:defRPr/>
            </a:pPr>
            <a:r>
              <a:rPr lang="en-US" smtClean="0"/>
              <a:t>CMBG - 08 June 2015</a:t>
            </a:r>
            <a:endParaRPr lang="en-US"/>
          </a:p>
        </p:txBody>
      </p:sp>
      <p:sp>
        <p:nvSpPr>
          <p:cNvPr id="6" name="Footer Placeholder 5"/>
          <p:cNvSpPr>
            <a:spLocks noGrp="1"/>
          </p:cNvSpPr>
          <p:nvPr>
            <p:ph type="ftr" sz="quarter" idx="11"/>
          </p:nvPr>
        </p:nvSpPr>
        <p:spPr/>
        <p:txBody>
          <a:bodyPr/>
          <a:lstStyle/>
          <a:p>
            <a:pPr>
              <a:defRPr/>
            </a:pPr>
            <a:r>
              <a:rPr lang="pt-BR" smtClean="0"/>
              <a:t>Palo Verde - Kent R. Bjornn</a:t>
            </a:r>
            <a:endParaRPr lang="en-US"/>
          </a:p>
        </p:txBody>
      </p:sp>
      <p:sp>
        <p:nvSpPr>
          <p:cNvPr id="7" name="Slide Number Placeholder 6"/>
          <p:cNvSpPr>
            <a:spLocks noGrp="1"/>
          </p:cNvSpPr>
          <p:nvPr>
            <p:ph type="sldNum" sz="quarter" idx="12"/>
          </p:nvPr>
        </p:nvSpPr>
        <p:spPr/>
        <p:txBody>
          <a:bodyPr/>
          <a:lstStyle/>
          <a:p>
            <a:pPr>
              <a:defRPr/>
            </a:pPr>
            <a:fld id="{A6C02EF3-F7A8-4471-B53E-35E1F4082F07}" type="slidenum">
              <a:rPr lang="en-US"/>
              <a:pPr>
                <a:defRPr/>
              </a:pPr>
              <a:t>14</a:t>
            </a:fld>
            <a:endParaRPr lang="en-US"/>
          </a:p>
        </p:txBody>
      </p:sp>
      <p:sp>
        <p:nvSpPr>
          <p:cNvPr id="4" name="Text Placeholder 3"/>
          <p:cNvSpPr>
            <a:spLocks noGrp="1"/>
          </p:cNvSpPr>
          <p:nvPr>
            <p:ph type="body" sz="half" idx="13"/>
          </p:nvPr>
        </p:nvSpPr>
        <p:spPr/>
        <p:txBody>
          <a:bodyPr/>
          <a:lstStyle/>
          <a:p>
            <a:pPr eaLnBrk="1" hangingPunct="1"/>
            <a:r>
              <a:rPr lang="en-US" sz="2800" dirty="0">
                <a:solidFill>
                  <a:srgbClr val="0000CC"/>
                </a:solidFill>
              </a:rPr>
              <a:t>What we say is there</a:t>
            </a:r>
          </a:p>
          <a:p>
            <a:pPr lvl="1" eaLnBrk="1" hangingPunct="1"/>
            <a:r>
              <a:rPr lang="en-US" sz="2400" dirty="0"/>
              <a:t>Design Output </a:t>
            </a:r>
            <a:r>
              <a:rPr lang="en-US" sz="2400" dirty="0" smtClean="0"/>
              <a:t>Docs </a:t>
            </a:r>
            <a:r>
              <a:rPr lang="en-US" sz="2400" dirty="0"/>
              <a:t>– </a:t>
            </a:r>
            <a:r>
              <a:rPr lang="en-US" sz="2400" dirty="0" smtClean="0"/>
              <a:t>drawings</a:t>
            </a:r>
            <a:r>
              <a:rPr lang="en-US" sz="2400" dirty="0"/>
              <a:t>, specifications, </a:t>
            </a:r>
            <a:r>
              <a:rPr lang="en-US" sz="2400" dirty="0" err="1" smtClean="0"/>
              <a:t>calcs</a:t>
            </a:r>
            <a:endParaRPr lang="en-US" sz="2400" dirty="0"/>
          </a:p>
          <a:p>
            <a:pPr lvl="1" eaLnBrk="1" hangingPunct="1"/>
            <a:r>
              <a:rPr lang="en-US" sz="2400" dirty="0" smtClean="0"/>
              <a:t>Operations Docs – Ops procedures</a:t>
            </a:r>
            <a:endParaRPr lang="en-US" sz="2400" dirty="0"/>
          </a:p>
          <a:p>
            <a:pPr lvl="1" eaLnBrk="1" hangingPunct="1"/>
            <a:r>
              <a:rPr lang="en-US" sz="2400" dirty="0" smtClean="0"/>
              <a:t>Maintenance – </a:t>
            </a:r>
            <a:r>
              <a:rPr lang="en-US" sz="2400" dirty="0" err="1" smtClean="0"/>
              <a:t>maint</a:t>
            </a:r>
            <a:r>
              <a:rPr lang="en-US" sz="2400" dirty="0" smtClean="0"/>
              <a:t> procedures, WO instructions</a:t>
            </a:r>
          </a:p>
          <a:p>
            <a:pPr lvl="1" eaLnBrk="1" hangingPunct="1"/>
            <a:r>
              <a:rPr lang="en-US" sz="2400" dirty="0" smtClean="0"/>
              <a:t>Training </a:t>
            </a:r>
            <a:r>
              <a:rPr lang="en-US" sz="2400" dirty="0"/>
              <a:t>and Procurement </a:t>
            </a:r>
            <a:r>
              <a:rPr lang="en-US" sz="2400" dirty="0" smtClean="0"/>
              <a:t>Information</a:t>
            </a:r>
            <a:endParaRPr lang="en-US" sz="2400" dirty="0"/>
          </a:p>
          <a:p>
            <a:endParaRPr lang="en-US" dirty="0"/>
          </a:p>
        </p:txBody>
      </p:sp>
      <p:grpSp>
        <p:nvGrpSpPr>
          <p:cNvPr id="8" name="Group 22"/>
          <p:cNvGrpSpPr>
            <a:grpSpLocks/>
          </p:cNvGrpSpPr>
          <p:nvPr>
            <p:custDataLst>
              <p:tags r:id="rId1"/>
            </p:custDataLst>
          </p:nvPr>
        </p:nvGrpSpPr>
        <p:grpSpPr bwMode="auto">
          <a:xfrm>
            <a:off x="457200" y="1319035"/>
            <a:ext cx="1931987" cy="1816099"/>
            <a:chOff x="417018" y="1531919"/>
            <a:chExt cx="1931987" cy="1816800"/>
          </a:xfrm>
          <a:solidFill>
            <a:schemeClr val="bg1"/>
          </a:solidFill>
        </p:grpSpPr>
        <p:sp>
          <p:nvSpPr>
            <p:cNvPr id="9" name="AutoShape 9"/>
            <p:cNvSpPr>
              <a:spLocks noChangeAspect="1" noChangeArrowheads="1"/>
            </p:cNvSpPr>
            <p:nvPr/>
          </p:nvSpPr>
          <p:spPr bwMode="auto">
            <a:xfrm>
              <a:off x="801193" y="1912033"/>
              <a:ext cx="1077912" cy="1009299"/>
            </a:xfrm>
            <a:prstGeom prst="triangle">
              <a:avLst>
                <a:gd name="adj" fmla="val 50000"/>
              </a:avLst>
            </a:prstGeom>
            <a:grpFill/>
            <a:ln w="76200">
              <a:solidFill>
                <a:srgbClr val="6600CC"/>
              </a:solidFill>
              <a:miter lim="800000"/>
              <a:headEnd/>
              <a:tailEnd/>
            </a:ln>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endParaRPr lang="en-US" altLang="en-US"/>
            </a:p>
          </p:txBody>
        </p:sp>
        <p:sp>
          <p:nvSpPr>
            <p:cNvPr id="10" name="Oval 10"/>
            <p:cNvSpPr>
              <a:spLocks noChangeAspect="1" noChangeArrowheads="1"/>
            </p:cNvSpPr>
            <p:nvPr/>
          </p:nvSpPr>
          <p:spPr bwMode="gray">
            <a:xfrm>
              <a:off x="901205" y="1531919"/>
              <a:ext cx="856364" cy="856364"/>
            </a:xfrm>
            <a:prstGeom prst="ellipse">
              <a:avLst/>
            </a:prstGeom>
            <a:grpFill/>
            <a:ln w="31750">
              <a:solidFill>
                <a:srgbClr val="FF0000"/>
              </a:solidFill>
              <a:round/>
              <a:headEnd/>
              <a:tailEnd/>
            </a:ln>
          </p:spPr>
          <p:txBody>
            <a:bodyPr lIns="0" tIns="91440" rIns="0" bIns="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lnSpc>
                  <a:spcPts val="1100"/>
                </a:lnSpc>
              </a:pPr>
              <a:r>
                <a:rPr lang="en-US" altLang="en-US" sz="1100" dirty="0">
                  <a:latin typeface="Arial Rounded MT Bold" pitchFamily="34" charset="0"/>
                </a:rPr>
                <a:t>Design</a:t>
              </a:r>
              <a:br>
                <a:rPr lang="en-US" altLang="en-US" sz="1100" dirty="0">
                  <a:latin typeface="Arial Rounded MT Bold" pitchFamily="34" charset="0"/>
                </a:rPr>
              </a:br>
              <a:r>
                <a:rPr lang="en-US" altLang="en-US" sz="1100" dirty="0">
                  <a:latin typeface="Arial Rounded MT Bold" pitchFamily="34" charset="0"/>
                </a:rPr>
                <a:t>Require-</a:t>
              </a:r>
              <a:r>
                <a:rPr lang="en-US" altLang="en-US" sz="1100" dirty="0" err="1">
                  <a:latin typeface="Arial Rounded MT Bold" pitchFamily="34" charset="0"/>
                </a:rPr>
                <a:t>ments</a:t>
              </a:r>
              <a:endParaRPr lang="en-US" altLang="en-US" sz="1100" dirty="0">
                <a:latin typeface="Arial Rounded MT Bold" pitchFamily="34" charset="0"/>
              </a:endParaRPr>
            </a:p>
          </p:txBody>
        </p:sp>
        <p:sp>
          <p:nvSpPr>
            <p:cNvPr id="11" name="AutoShape 11"/>
            <p:cNvSpPr>
              <a:spLocks noChangeAspect="1" noChangeArrowheads="1"/>
            </p:cNvSpPr>
            <p:nvPr/>
          </p:nvSpPr>
          <p:spPr bwMode="auto">
            <a:xfrm>
              <a:off x="1526680" y="2526394"/>
              <a:ext cx="822325" cy="822325"/>
            </a:xfrm>
            <a:prstGeom prst="flowChartMultidocument">
              <a:avLst/>
            </a:prstGeom>
            <a:solidFill>
              <a:srgbClr val="0000FF"/>
            </a:solidFill>
            <a:ln w="28575">
              <a:solidFill>
                <a:srgbClr val="0033CC"/>
              </a:solidFill>
              <a:miter lim="800000"/>
              <a:headEnd/>
              <a:tailEnd/>
            </a:ln>
          </p:spPr>
          <p:txBody>
            <a:bodyPr lIns="0" tIns="91440" rIns="0" bIns="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lnSpc>
                  <a:spcPts val="1100"/>
                </a:lnSpc>
                <a:spcAft>
                  <a:spcPts val="600"/>
                </a:spcAft>
              </a:pPr>
              <a:r>
                <a:rPr lang="en-US" altLang="en-US" sz="1100">
                  <a:latin typeface="Arial Rounded MT Bold" pitchFamily="34" charset="0"/>
                </a:rPr>
                <a:t>Facility</a:t>
              </a:r>
              <a:br>
                <a:rPr lang="en-US" altLang="en-US" sz="1100">
                  <a:latin typeface="Arial Rounded MT Bold" pitchFamily="34" charset="0"/>
                </a:rPr>
              </a:br>
              <a:r>
                <a:rPr lang="en-US" altLang="en-US" sz="1100">
                  <a:latin typeface="Arial Rounded MT Bold" pitchFamily="34" charset="0"/>
                </a:rPr>
                <a:t>Config</a:t>
              </a:r>
              <a:br>
                <a:rPr lang="en-US" altLang="en-US" sz="1100">
                  <a:latin typeface="Arial Rounded MT Bold" pitchFamily="34" charset="0"/>
                </a:rPr>
              </a:br>
              <a:r>
                <a:rPr lang="en-US" altLang="en-US" sz="1100">
                  <a:latin typeface="Arial Rounded MT Bold" pitchFamily="34" charset="0"/>
                </a:rPr>
                <a:t>Info</a:t>
              </a:r>
            </a:p>
          </p:txBody>
        </p:sp>
        <p:sp>
          <p:nvSpPr>
            <p:cNvPr id="12" name="AutoShape 12"/>
            <p:cNvSpPr>
              <a:spLocks noChangeAspect="1" noChangeArrowheads="1"/>
            </p:cNvSpPr>
            <p:nvPr/>
          </p:nvSpPr>
          <p:spPr bwMode="auto">
            <a:xfrm rot="16200000">
              <a:off x="417811" y="2500200"/>
              <a:ext cx="822325" cy="823912"/>
            </a:xfrm>
            <a:prstGeom prst="flowChartDelay">
              <a:avLst/>
            </a:prstGeom>
            <a:grpFill/>
            <a:ln w="31750">
              <a:solidFill>
                <a:srgbClr val="00CC00"/>
              </a:solidFill>
              <a:miter lim="800000"/>
              <a:headEnd/>
              <a:tailEnd/>
            </a:ln>
          </p:spPr>
          <p:txBody>
            <a:bodyPr vert="eaVert" tIns="0" rIns="182880" bIns="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spcAft>
                  <a:spcPts val="600"/>
                </a:spcAft>
              </a:pPr>
              <a:r>
                <a:rPr lang="en-US" altLang="en-US" sz="1100" dirty="0">
                  <a:latin typeface="Arial Rounded MT Bold" pitchFamily="34" charset="0"/>
                </a:rPr>
                <a:t>Physical</a:t>
              </a:r>
              <a:br>
                <a:rPr lang="en-US" altLang="en-US" sz="1100" dirty="0">
                  <a:latin typeface="Arial Rounded MT Bold" pitchFamily="34" charset="0"/>
                </a:rPr>
              </a:br>
              <a:r>
                <a:rPr lang="en-US" altLang="en-US" sz="1100" dirty="0" err="1">
                  <a:latin typeface="Arial Rounded MT Bold" pitchFamily="34" charset="0"/>
                </a:rPr>
                <a:t>Config</a:t>
              </a:r>
              <a:endParaRPr lang="en-US" altLang="en-US" sz="1100" dirty="0">
                <a:latin typeface="Arial Rounded MT Bold" pitchFamily="34" charset="0"/>
              </a:endParaRPr>
            </a:p>
          </p:txBody>
        </p:sp>
      </p:grpSp>
    </p:spTree>
    <p:extLst>
      <p:ext uri="{BB962C8B-B14F-4D97-AF65-F5344CB8AC3E}">
        <p14:creationId xmlns:p14="http://schemas.microsoft.com/office/powerpoint/2010/main" val="18190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055">
                                            <p:txEl>
                                              <p:pRg st="0" end="0"/>
                                            </p:txEl>
                                          </p:spTgt>
                                        </p:tgtEl>
                                        <p:attrNameLst>
                                          <p:attrName>style.visibility</p:attrName>
                                        </p:attrNameLst>
                                      </p:cBhvr>
                                      <p:to>
                                        <p:strVal val="visible"/>
                                      </p:to>
                                    </p:set>
                                    <p:animEffect transition="in" filter="barn(inVertical)">
                                      <p:cBhvr>
                                        <p:cTn id="13" dur="500"/>
                                        <p:tgtEl>
                                          <p:spTgt spid="205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055">
                                            <p:txEl>
                                              <p:pRg st="1" end="1"/>
                                            </p:txEl>
                                          </p:spTgt>
                                        </p:tgtEl>
                                        <p:attrNameLst>
                                          <p:attrName>style.visibility</p:attrName>
                                        </p:attrNameLst>
                                      </p:cBhvr>
                                      <p:to>
                                        <p:strVal val="visible"/>
                                      </p:to>
                                    </p:set>
                                    <p:animEffect transition="in" filter="barn(inVertical)">
                                      <p:cBhvr>
                                        <p:cTn id="18" dur="500"/>
                                        <p:tgtEl>
                                          <p:spTgt spid="205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 calcmode="lin" valueType="num">
                                      <p:cBhvr additive="base">
                                        <p:cTn id="23"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4">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 calcmode="lin" valueType="num">
                                      <p:cBhvr additive="base">
                                        <p:cTn id="27"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4">
                                            <p:txEl>
                                              <p:pRg st="1" end="1"/>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additive="base">
                                        <p:cTn id="31"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
                                            <p:txEl>
                                              <p:pRg st="2" end="2"/>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 calcmode="lin" valueType="num">
                                      <p:cBhvr additive="base">
                                        <p:cTn id="35"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anim calcmode="lin" valueType="num">
                                      <p:cBhvr additive="base">
                                        <p:cTn id="41"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uiExpand="1" build="p"/>
      <p:bldP spid="4"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2"/>
          <p:cNvSpPr>
            <a:spLocks noGrp="1" noChangeArrowheads="1"/>
          </p:cNvSpPr>
          <p:nvPr>
            <p:ph type="title"/>
          </p:nvPr>
        </p:nvSpPr>
        <p:spPr/>
        <p:txBody>
          <a:bodyPr/>
          <a:lstStyle/>
          <a:p>
            <a:pPr eaLnBrk="1" hangingPunct="1"/>
            <a:r>
              <a:rPr lang="en-US" dirty="0" smtClean="0"/>
              <a:t>CM – What – Physical </a:t>
            </a:r>
            <a:r>
              <a:rPr lang="en-US" sz="1600" dirty="0"/>
              <a:t>1/1</a:t>
            </a:r>
          </a:p>
        </p:txBody>
      </p:sp>
      <p:sp>
        <p:nvSpPr>
          <p:cNvPr id="3079" name="Rectangle 3"/>
          <p:cNvSpPr>
            <a:spLocks noGrp="1" noChangeArrowheads="1"/>
          </p:cNvSpPr>
          <p:nvPr>
            <p:ph type="body" sz="half" idx="1"/>
          </p:nvPr>
        </p:nvSpPr>
        <p:spPr/>
        <p:txBody>
          <a:bodyPr/>
          <a:lstStyle/>
          <a:p>
            <a:pPr eaLnBrk="1" hangingPunct="1"/>
            <a:r>
              <a:rPr lang="en-US" sz="2800" dirty="0">
                <a:solidFill>
                  <a:srgbClr val="33CC33"/>
                </a:solidFill>
              </a:rPr>
              <a:t>Physical Configuration</a:t>
            </a:r>
            <a:r>
              <a:rPr lang="en-US" sz="2800" dirty="0"/>
              <a:t> - actual physical location, arrangement and material condition of SSCs</a:t>
            </a:r>
          </a:p>
          <a:p>
            <a:pPr lvl="1" eaLnBrk="1" hangingPunct="1"/>
            <a:endParaRPr lang="en-US" sz="2400" dirty="0"/>
          </a:p>
        </p:txBody>
      </p:sp>
      <p:sp>
        <p:nvSpPr>
          <p:cNvPr id="3" name="Content Placeholder 2"/>
          <p:cNvSpPr>
            <a:spLocks noGrp="1"/>
          </p:cNvSpPr>
          <p:nvPr>
            <p:ph sz="quarter" idx="2"/>
          </p:nvPr>
        </p:nvSpPr>
        <p:spPr/>
        <p:txBody>
          <a:bodyPr/>
          <a:lstStyle/>
          <a:p>
            <a:endParaRPr lang="en-US" dirty="0" smtClean="0"/>
          </a:p>
          <a:p>
            <a:endParaRPr lang="en-US" dirty="0"/>
          </a:p>
        </p:txBody>
      </p:sp>
      <p:sp>
        <p:nvSpPr>
          <p:cNvPr id="5" name="Date Placeholder 4"/>
          <p:cNvSpPr>
            <a:spLocks noGrp="1"/>
          </p:cNvSpPr>
          <p:nvPr>
            <p:ph type="dt" sz="half" idx="10"/>
          </p:nvPr>
        </p:nvSpPr>
        <p:spPr/>
        <p:txBody>
          <a:bodyPr/>
          <a:lstStyle/>
          <a:p>
            <a:pPr>
              <a:defRPr/>
            </a:pPr>
            <a:r>
              <a:rPr lang="en-US" smtClean="0"/>
              <a:t>CMBG - 08 June 2015</a:t>
            </a:r>
            <a:endParaRPr lang="en-US"/>
          </a:p>
        </p:txBody>
      </p:sp>
      <p:sp>
        <p:nvSpPr>
          <p:cNvPr id="6" name="Footer Placeholder 5"/>
          <p:cNvSpPr>
            <a:spLocks noGrp="1"/>
          </p:cNvSpPr>
          <p:nvPr>
            <p:ph type="ftr" sz="quarter" idx="11"/>
          </p:nvPr>
        </p:nvSpPr>
        <p:spPr/>
        <p:txBody>
          <a:bodyPr/>
          <a:lstStyle/>
          <a:p>
            <a:pPr>
              <a:defRPr/>
            </a:pPr>
            <a:r>
              <a:rPr lang="pt-BR" smtClean="0"/>
              <a:t>Palo Verde - Kent R. Bjornn</a:t>
            </a:r>
            <a:endParaRPr lang="en-US"/>
          </a:p>
        </p:txBody>
      </p:sp>
      <p:sp>
        <p:nvSpPr>
          <p:cNvPr id="7" name="Slide Number Placeholder 6"/>
          <p:cNvSpPr>
            <a:spLocks noGrp="1"/>
          </p:cNvSpPr>
          <p:nvPr>
            <p:ph type="sldNum" sz="quarter" idx="12"/>
          </p:nvPr>
        </p:nvSpPr>
        <p:spPr/>
        <p:txBody>
          <a:bodyPr/>
          <a:lstStyle/>
          <a:p>
            <a:pPr>
              <a:defRPr/>
            </a:pPr>
            <a:fld id="{AEE0EBFD-7A15-4312-8C7E-4BC83ECFDDD9}" type="slidenum">
              <a:rPr lang="en-US"/>
              <a:pPr>
                <a:defRPr/>
              </a:pPr>
              <a:t>15</a:t>
            </a:fld>
            <a:endParaRPr lang="en-US"/>
          </a:p>
        </p:txBody>
      </p:sp>
      <p:sp>
        <p:nvSpPr>
          <p:cNvPr id="2" name="Text Placeholder 1"/>
          <p:cNvSpPr>
            <a:spLocks noGrp="1"/>
          </p:cNvSpPr>
          <p:nvPr>
            <p:ph type="body" sz="half" idx="13"/>
          </p:nvPr>
        </p:nvSpPr>
        <p:spPr>
          <a:xfrm>
            <a:off x="228600" y="3352800"/>
            <a:ext cx="8686800" cy="3048000"/>
          </a:xfrm>
        </p:spPr>
        <p:txBody>
          <a:bodyPr/>
          <a:lstStyle/>
          <a:p>
            <a:pPr eaLnBrk="1" hangingPunct="1"/>
            <a:r>
              <a:rPr lang="en-US" sz="2800" dirty="0">
                <a:solidFill>
                  <a:srgbClr val="33CC33"/>
                </a:solidFill>
              </a:rPr>
              <a:t>What is actually there</a:t>
            </a:r>
          </a:p>
          <a:p>
            <a:pPr lvl="1" eaLnBrk="1" hangingPunct="1"/>
            <a:r>
              <a:rPr lang="en-US" sz="2400" dirty="0"/>
              <a:t>SSCs installed (design)</a:t>
            </a:r>
          </a:p>
          <a:p>
            <a:pPr lvl="1" eaLnBrk="1" hangingPunct="1"/>
            <a:r>
              <a:rPr lang="en-US" sz="2400" dirty="0" smtClean="0"/>
              <a:t>SSC position </a:t>
            </a:r>
            <a:r>
              <a:rPr lang="en-US" sz="2400" dirty="0"/>
              <a:t>(operating configuration) (valve is open/shut, motor is/is not running</a:t>
            </a:r>
            <a:r>
              <a:rPr lang="en-US" sz="2400" dirty="0" smtClean="0"/>
              <a:t>)</a:t>
            </a:r>
          </a:p>
          <a:p>
            <a:pPr lvl="1" eaLnBrk="1" hangingPunct="1"/>
            <a:r>
              <a:rPr lang="en-US" sz="2400" dirty="0" smtClean="0"/>
              <a:t>SSC condition – equipment reliability</a:t>
            </a:r>
          </a:p>
          <a:p>
            <a:pPr lvl="1" eaLnBrk="1" hangingPunct="1"/>
            <a:r>
              <a:rPr lang="en-US" sz="2400" dirty="0" smtClean="0"/>
              <a:t>SSCs include electrical, chemical, mechanical properties, liquids &amp; coatings, and computer hardware &amp; software.</a:t>
            </a:r>
            <a:endParaRPr lang="en-US" sz="2400" dirty="0"/>
          </a:p>
        </p:txBody>
      </p:sp>
      <p:grpSp>
        <p:nvGrpSpPr>
          <p:cNvPr id="10" name="Group 22"/>
          <p:cNvGrpSpPr>
            <a:grpSpLocks/>
          </p:cNvGrpSpPr>
          <p:nvPr>
            <p:custDataLst>
              <p:tags r:id="rId1"/>
            </p:custDataLst>
          </p:nvPr>
        </p:nvGrpSpPr>
        <p:grpSpPr bwMode="auto">
          <a:xfrm>
            <a:off x="430213" y="1447800"/>
            <a:ext cx="1931987" cy="1816099"/>
            <a:chOff x="417018" y="1531919"/>
            <a:chExt cx="1931987" cy="1816800"/>
          </a:xfrm>
        </p:grpSpPr>
        <p:sp>
          <p:nvSpPr>
            <p:cNvPr id="11" name="AutoShape 9"/>
            <p:cNvSpPr>
              <a:spLocks noChangeAspect="1" noChangeArrowheads="1"/>
            </p:cNvSpPr>
            <p:nvPr/>
          </p:nvSpPr>
          <p:spPr bwMode="auto">
            <a:xfrm>
              <a:off x="801193" y="1912033"/>
              <a:ext cx="1077912" cy="1009299"/>
            </a:xfrm>
            <a:prstGeom prst="triangle">
              <a:avLst>
                <a:gd name="adj" fmla="val 50000"/>
              </a:avLst>
            </a:prstGeom>
            <a:noFill/>
            <a:ln w="76200">
              <a:solidFill>
                <a:srgbClr val="6600CC"/>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endParaRPr lang="en-US" altLang="en-US"/>
            </a:p>
          </p:txBody>
        </p:sp>
        <p:sp>
          <p:nvSpPr>
            <p:cNvPr id="12" name="Oval 10"/>
            <p:cNvSpPr>
              <a:spLocks noChangeAspect="1" noChangeArrowheads="1"/>
            </p:cNvSpPr>
            <p:nvPr/>
          </p:nvSpPr>
          <p:spPr bwMode="gray">
            <a:xfrm>
              <a:off x="901205" y="1531919"/>
              <a:ext cx="856364" cy="856364"/>
            </a:xfrm>
            <a:prstGeom prst="ellipse">
              <a:avLst/>
            </a:prstGeom>
            <a:solidFill>
              <a:srgbClr val="FFFFFF"/>
            </a:solidFill>
            <a:ln w="31750">
              <a:solidFill>
                <a:srgbClr val="FF0000"/>
              </a:solidFill>
              <a:round/>
              <a:headEnd/>
              <a:tailEnd/>
            </a:ln>
          </p:spPr>
          <p:txBody>
            <a:bodyPr lIns="0" tIns="91440" rIns="0" bIns="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lnSpc>
                  <a:spcPts val="1100"/>
                </a:lnSpc>
              </a:pPr>
              <a:r>
                <a:rPr lang="en-US" altLang="en-US" sz="1100" dirty="0">
                  <a:latin typeface="Arial Rounded MT Bold" pitchFamily="34" charset="0"/>
                </a:rPr>
                <a:t>Design</a:t>
              </a:r>
              <a:br>
                <a:rPr lang="en-US" altLang="en-US" sz="1100" dirty="0">
                  <a:latin typeface="Arial Rounded MT Bold" pitchFamily="34" charset="0"/>
                </a:rPr>
              </a:br>
              <a:r>
                <a:rPr lang="en-US" altLang="en-US" sz="1100" dirty="0">
                  <a:latin typeface="Arial Rounded MT Bold" pitchFamily="34" charset="0"/>
                </a:rPr>
                <a:t>Require-</a:t>
              </a:r>
              <a:r>
                <a:rPr lang="en-US" altLang="en-US" sz="1100" dirty="0" err="1">
                  <a:latin typeface="Arial Rounded MT Bold" pitchFamily="34" charset="0"/>
                </a:rPr>
                <a:t>ments</a:t>
              </a:r>
              <a:endParaRPr lang="en-US" altLang="en-US" sz="1100" dirty="0">
                <a:latin typeface="Arial Rounded MT Bold" pitchFamily="34" charset="0"/>
              </a:endParaRPr>
            </a:p>
          </p:txBody>
        </p:sp>
        <p:sp>
          <p:nvSpPr>
            <p:cNvPr id="13" name="AutoShape 11"/>
            <p:cNvSpPr>
              <a:spLocks noChangeAspect="1" noChangeArrowheads="1"/>
            </p:cNvSpPr>
            <p:nvPr/>
          </p:nvSpPr>
          <p:spPr bwMode="auto">
            <a:xfrm>
              <a:off x="1526680" y="2526394"/>
              <a:ext cx="822325" cy="822325"/>
            </a:xfrm>
            <a:prstGeom prst="flowChartMultidocument">
              <a:avLst/>
            </a:prstGeom>
            <a:solidFill>
              <a:srgbClr val="FFFFFF"/>
            </a:solidFill>
            <a:ln w="28575">
              <a:solidFill>
                <a:srgbClr val="0033CC"/>
              </a:solidFill>
              <a:miter lim="800000"/>
              <a:headEnd/>
              <a:tailEnd/>
            </a:ln>
          </p:spPr>
          <p:txBody>
            <a:bodyPr lIns="0" tIns="91440" rIns="0" bIns="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lnSpc>
                  <a:spcPts val="1100"/>
                </a:lnSpc>
                <a:spcAft>
                  <a:spcPts val="600"/>
                </a:spcAft>
              </a:pPr>
              <a:r>
                <a:rPr lang="en-US" altLang="en-US" sz="1100">
                  <a:latin typeface="Arial Rounded MT Bold" pitchFamily="34" charset="0"/>
                </a:rPr>
                <a:t>Facility</a:t>
              </a:r>
              <a:br>
                <a:rPr lang="en-US" altLang="en-US" sz="1100">
                  <a:latin typeface="Arial Rounded MT Bold" pitchFamily="34" charset="0"/>
                </a:rPr>
              </a:br>
              <a:r>
                <a:rPr lang="en-US" altLang="en-US" sz="1100">
                  <a:latin typeface="Arial Rounded MT Bold" pitchFamily="34" charset="0"/>
                </a:rPr>
                <a:t>Config</a:t>
              </a:r>
              <a:br>
                <a:rPr lang="en-US" altLang="en-US" sz="1100">
                  <a:latin typeface="Arial Rounded MT Bold" pitchFamily="34" charset="0"/>
                </a:rPr>
              </a:br>
              <a:r>
                <a:rPr lang="en-US" altLang="en-US" sz="1100">
                  <a:latin typeface="Arial Rounded MT Bold" pitchFamily="34" charset="0"/>
                </a:rPr>
                <a:t>Info</a:t>
              </a:r>
            </a:p>
          </p:txBody>
        </p:sp>
        <p:sp>
          <p:nvSpPr>
            <p:cNvPr id="14" name="AutoShape 12"/>
            <p:cNvSpPr>
              <a:spLocks noChangeAspect="1" noChangeArrowheads="1"/>
            </p:cNvSpPr>
            <p:nvPr/>
          </p:nvSpPr>
          <p:spPr bwMode="auto">
            <a:xfrm rot="16200000">
              <a:off x="417811" y="2500200"/>
              <a:ext cx="822325" cy="823912"/>
            </a:xfrm>
            <a:prstGeom prst="flowChartDelay">
              <a:avLst/>
            </a:prstGeom>
            <a:solidFill>
              <a:srgbClr val="33CC33"/>
            </a:solidFill>
            <a:ln w="31750">
              <a:solidFill>
                <a:srgbClr val="00CC00"/>
              </a:solidFill>
              <a:miter lim="800000"/>
              <a:headEnd/>
              <a:tailEnd/>
            </a:ln>
          </p:spPr>
          <p:txBody>
            <a:bodyPr vert="eaVert" tIns="0" rIns="182880" bIns="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spcAft>
                  <a:spcPts val="600"/>
                </a:spcAft>
              </a:pPr>
              <a:r>
                <a:rPr lang="en-US" altLang="en-US" sz="1100">
                  <a:latin typeface="Arial Rounded MT Bold" pitchFamily="34" charset="0"/>
                </a:rPr>
                <a:t>Physical</a:t>
              </a:r>
              <a:br>
                <a:rPr lang="en-US" altLang="en-US" sz="1100">
                  <a:latin typeface="Arial Rounded MT Bold" pitchFamily="34" charset="0"/>
                </a:rPr>
              </a:br>
              <a:r>
                <a:rPr lang="en-US" altLang="en-US" sz="1100">
                  <a:latin typeface="Arial Rounded MT Bold" pitchFamily="34" charset="0"/>
                </a:rPr>
                <a:t>Config</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079">
                                            <p:txEl>
                                              <p:pRg st="0" end="0"/>
                                            </p:txEl>
                                          </p:spTgt>
                                        </p:tgtEl>
                                        <p:attrNameLst>
                                          <p:attrName>style.visibility</p:attrName>
                                        </p:attrNameLst>
                                      </p:cBhvr>
                                      <p:to>
                                        <p:strVal val="visible"/>
                                      </p:to>
                                    </p:set>
                                    <p:anim calcmode="lin" valueType="num">
                                      <p:cBhvr>
                                        <p:cTn id="13" dur="500" fill="hold"/>
                                        <p:tgtEl>
                                          <p:spTgt spid="307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079">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07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 calcmode="lin" valueType="num">
                                      <p:cBhvr>
                                        <p:cTn id="20"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23" dur="1000"/>
                                        <p:tgtEl>
                                          <p:spTgt spid="2">
                                            <p:txEl>
                                              <p:pRg st="0" end="0"/>
                                            </p:txEl>
                                          </p:spTgt>
                                        </p:tgtEl>
                                      </p:cBhvr>
                                    </p:animEffect>
                                  </p:childTnLst>
                                </p:cTn>
                              </p:par>
                              <p:par>
                                <p:cTn id="24" presetID="31" presetClass="entr" presetSubtype="0" fill="hold" nodeType="with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anim calcmode="lin" valueType="num">
                                      <p:cBhvr>
                                        <p:cTn id="26"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7"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28"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29" dur="1000"/>
                                        <p:tgtEl>
                                          <p:spTgt spid="2">
                                            <p:txEl>
                                              <p:pRg st="1" end="1"/>
                                            </p:txEl>
                                          </p:spTgt>
                                        </p:tgtEl>
                                      </p:cBhvr>
                                    </p:animEffect>
                                  </p:childTnLst>
                                </p:cTn>
                              </p:par>
                              <p:par>
                                <p:cTn id="30" presetID="31" presetClass="entr" presetSubtype="0" fill="hold" nodeType="with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 calcmode="lin" valueType="num">
                                      <p:cBhvr>
                                        <p:cTn id="32"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33"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34"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35" dur="1000"/>
                                        <p:tgtEl>
                                          <p:spTgt spid="2">
                                            <p:txEl>
                                              <p:pRg st="2" end="2"/>
                                            </p:txEl>
                                          </p:spTgt>
                                        </p:tgtEl>
                                      </p:cBhvr>
                                    </p:animEffect>
                                  </p:childTnLst>
                                </p:cTn>
                              </p:par>
                              <p:par>
                                <p:cTn id="36" presetID="31" presetClass="entr" presetSubtype="0" fill="hold" nodeType="withEffect">
                                  <p:stCondLst>
                                    <p:cond delay="0"/>
                                  </p:stCondLst>
                                  <p:childTnLst>
                                    <p:set>
                                      <p:cBhvr>
                                        <p:cTn id="37" dur="1" fill="hold">
                                          <p:stCondLst>
                                            <p:cond delay="0"/>
                                          </p:stCondLst>
                                        </p:cTn>
                                        <p:tgtEl>
                                          <p:spTgt spid="2">
                                            <p:txEl>
                                              <p:pRg st="3" end="3"/>
                                            </p:txEl>
                                          </p:spTgt>
                                        </p:tgtEl>
                                        <p:attrNameLst>
                                          <p:attrName>style.visibility</p:attrName>
                                        </p:attrNameLst>
                                      </p:cBhvr>
                                      <p:to>
                                        <p:strVal val="visible"/>
                                      </p:to>
                                    </p:set>
                                    <p:anim calcmode="lin" valueType="num">
                                      <p:cBhvr>
                                        <p:cTn id="38"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9"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40"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41" dur="1000"/>
                                        <p:tgtEl>
                                          <p:spTgt spid="2">
                                            <p:txEl>
                                              <p:pRg st="3" end="3"/>
                                            </p:txEl>
                                          </p:spTgt>
                                        </p:tgtEl>
                                      </p:cBhvr>
                                    </p:animEffect>
                                  </p:childTnLst>
                                </p:cTn>
                              </p:par>
                              <p:par>
                                <p:cTn id="42" presetID="31" presetClass="entr" presetSubtype="0" fill="hold" nodeType="withEffect">
                                  <p:stCondLst>
                                    <p:cond delay="0"/>
                                  </p:stCondLst>
                                  <p:childTnLst>
                                    <p:set>
                                      <p:cBhvr>
                                        <p:cTn id="43" dur="1" fill="hold">
                                          <p:stCondLst>
                                            <p:cond delay="0"/>
                                          </p:stCondLst>
                                        </p:cTn>
                                        <p:tgtEl>
                                          <p:spTgt spid="2">
                                            <p:txEl>
                                              <p:pRg st="4" end="4"/>
                                            </p:txEl>
                                          </p:spTgt>
                                        </p:tgtEl>
                                        <p:attrNameLst>
                                          <p:attrName>style.visibility</p:attrName>
                                        </p:attrNameLst>
                                      </p:cBhvr>
                                      <p:to>
                                        <p:strVal val="visible"/>
                                      </p:to>
                                    </p:set>
                                    <p:anim calcmode="lin" valueType="num">
                                      <p:cBhvr>
                                        <p:cTn id="44"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45"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46"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47"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rrowheads="1"/>
          </p:cNvPicPr>
          <p:nvPr>
            <p:ph sz="half" idx="1"/>
          </p:nvPr>
        </p:nvPicPr>
        <p:blipFill>
          <a:blip r:embed="rId3" cstate="print"/>
          <a:srcRect t="-159" r="-73" b="-189"/>
          <a:stretch>
            <a:fillRect/>
          </a:stretch>
        </p:blipFill>
        <p:spPr bwMode="auto">
          <a:xfrm>
            <a:off x="2286000" y="1295400"/>
            <a:ext cx="4038600" cy="3748669"/>
          </a:xfrm>
          <a:prstGeom prst="rect">
            <a:avLst/>
          </a:prstGeom>
          <a:noFill/>
          <a:ln w="9525">
            <a:noFill/>
            <a:miter lim="800000"/>
            <a:headEnd/>
            <a:tailEnd/>
          </a:ln>
        </p:spPr>
      </p:pic>
      <p:sp>
        <p:nvSpPr>
          <p:cNvPr id="17" name="Rounded Rectangle 16"/>
          <p:cNvSpPr/>
          <p:nvPr/>
        </p:nvSpPr>
        <p:spPr>
          <a:xfrm>
            <a:off x="551762" y="3177605"/>
            <a:ext cx="1389961" cy="360081"/>
          </a:xfrm>
          <a:prstGeom prst="roundRect">
            <a:avLst/>
          </a:prstGeom>
          <a:solidFill>
            <a:schemeClr val="accent6"/>
          </a:solidFill>
        </p:spPr>
        <p:style>
          <a:lnRef idx="1">
            <a:schemeClr val="accent1"/>
          </a:lnRef>
          <a:fillRef idx="2">
            <a:schemeClr val="accent1"/>
          </a:fillRef>
          <a:effectRef idx="1">
            <a:schemeClr val="accent1"/>
          </a:effectRef>
          <a:fontRef idx="minor">
            <a:schemeClr val="dk1"/>
          </a:fontRef>
        </p:style>
        <p:txBody>
          <a:bodyPr lIns="91429" tIns="45714" rIns="91429" bIns="45714" rtlCol="0" anchor="ctr"/>
          <a:lstStyle/>
          <a:p>
            <a:pPr algn="ctr" fontAlgn="auto">
              <a:spcBef>
                <a:spcPts val="0"/>
              </a:spcBef>
              <a:spcAft>
                <a:spcPts val="0"/>
              </a:spcAft>
            </a:pPr>
            <a:r>
              <a:rPr lang="en-US" sz="1200" dirty="0">
                <a:solidFill>
                  <a:prstClr val="black"/>
                </a:solidFill>
              </a:rPr>
              <a:t>NRC</a:t>
            </a:r>
            <a:r>
              <a:rPr lang="en-US" dirty="0" smtClean="0">
                <a:solidFill>
                  <a:prstClr val="black"/>
                </a:solidFill>
              </a:rPr>
              <a:t> </a:t>
            </a:r>
            <a:r>
              <a:rPr lang="en-US" sz="1100" dirty="0">
                <a:solidFill>
                  <a:prstClr val="black"/>
                </a:solidFill>
              </a:rPr>
              <a:t>Regulations</a:t>
            </a:r>
          </a:p>
        </p:txBody>
      </p:sp>
      <p:sp>
        <p:nvSpPr>
          <p:cNvPr id="18" name="Rounded Rectangle 17"/>
          <p:cNvSpPr/>
          <p:nvPr/>
        </p:nvSpPr>
        <p:spPr>
          <a:xfrm>
            <a:off x="551761" y="1312607"/>
            <a:ext cx="1524000" cy="422787"/>
          </a:xfrm>
          <a:prstGeom prst="roundRect">
            <a:avLst/>
          </a:prstGeom>
        </p:spPr>
        <p:style>
          <a:lnRef idx="1">
            <a:schemeClr val="accent1"/>
          </a:lnRef>
          <a:fillRef idx="2">
            <a:schemeClr val="accent1"/>
          </a:fillRef>
          <a:effectRef idx="1">
            <a:schemeClr val="accent1"/>
          </a:effectRef>
          <a:fontRef idx="minor">
            <a:schemeClr val="dk1"/>
          </a:fontRef>
        </p:style>
        <p:txBody>
          <a:bodyPr lIns="91429" tIns="45714" rIns="91429" bIns="45714" rtlCol="0" anchor="ctr"/>
          <a:lstStyle/>
          <a:p>
            <a:pPr algn="ctr" fontAlgn="auto">
              <a:spcBef>
                <a:spcPts val="0"/>
              </a:spcBef>
              <a:spcAft>
                <a:spcPts val="0"/>
              </a:spcAft>
            </a:pPr>
            <a:r>
              <a:rPr lang="en-US" sz="1100" dirty="0">
                <a:solidFill>
                  <a:prstClr val="black"/>
                </a:solidFill>
              </a:rPr>
              <a:t>Margin Management </a:t>
            </a:r>
          </a:p>
        </p:txBody>
      </p:sp>
      <p:sp>
        <p:nvSpPr>
          <p:cNvPr id="19" name="Rounded Rectangle 18"/>
          <p:cNvSpPr/>
          <p:nvPr/>
        </p:nvSpPr>
        <p:spPr>
          <a:xfrm>
            <a:off x="2971800" y="152400"/>
            <a:ext cx="914400" cy="914400"/>
          </a:xfrm>
          <a:prstGeom prst="roundRect">
            <a:avLst/>
          </a:prstGeom>
        </p:spPr>
        <p:style>
          <a:lnRef idx="1">
            <a:schemeClr val="accent1"/>
          </a:lnRef>
          <a:fillRef idx="2">
            <a:schemeClr val="accent1"/>
          </a:fillRef>
          <a:effectRef idx="1">
            <a:schemeClr val="accent1"/>
          </a:effectRef>
          <a:fontRef idx="minor">
            <a:schemeClr val="dk1"/>
          </a:fontRef>
        </p:style>
        <p:txBody>
          <a:bodyPr lIns="91429" tIns="45714" rIns="91429" bIns="45714" rtlCol="0" anchor="ctr"/>
          <a:lstStyle/>
          <a:p>
            <a:pPr algn="ctr" fontAlgn="auto">
              <a:spcBef>
                <a:spcPts val="0"/>
              </a:spcBef>
              <a:spcAft>
                <a:spcPts val="0"/>
              </a:spcAft>
            </a:pPr>
            <a:r>
              <a:rPr lang="en-US" sz="1100" dirty="0">
                <a:solidFill>
                  <a:prstClr val="black"/>
                </a:solidFill>
              </a:rPr>
              <a:t>Industry standards: ASME, ANSI, IEEE</a:t>
            </a:r>
          </a:p>
        </p:txBody>
      </p:sp>
      <p:sp>
        <p:nvSpPr>
          <p:cNvPr id="20" name="Rounded Rectangle 19"/>
          <p:cNvSpPr/>
          <p:nvPr/>
        </p:nvSpPr>
        <p:spPr>
          <a:xfrm>
            <a:off x="4053348" y="103239"/>
            <a:ext cx="914400" cy="914400"/>
          </a:xfrm>
          <a:prstGeom prst="roundRect">
            <a:avLst/>
          </a:prstGeom>
          <a:solidFill>
            <a:schemeClr val="accent6"/>
          </a:solidFill>
        </p:spPr>
        <p:style>
          <a:lnRef idx="1">
            <a:schemeClr val="accent1"/>
          </a:lnRef>
          <a:fillRef idx="2">
            <a:schemeClr val="accent1"/>
          </a:fillRef>
          <a:effectRef idx="1">
            <a:schemeClr val="accent1"/>
          </a:effectRef>
          <a:fontRef idx="minor">
            <a:schemeClr val="dk1"/>
          </a:fontRef>
        </p:style>
        <p:txBody>
          <a:bodyPr lIns="91429" tIns="45714" rIns="91429" bIns="45714" rtlCol="0" anchor="ctr"/>
          <a:lstStyle/>
          <a:p>
            <a:pPr algn="ctr" fontAlgn="auto">
              <a:spcBef>
                <a:spcPts val="0"/>
              </a:spcBef>
              <a:spcAft>
                <a:spcPts val="0"/>
              </a:spcAft>
            </a:pPr>
            <a:r>
              <a:rPr lang="en-US" sz="1200" dirty="0">
                <a:solidFill>
                  <a:prstClr val="black"/>
                </a:solidFill>
              </a:rPr>
              <a:t>Corporate policies &amp; standards</a:t>
            </a:r>
          </a:p>
        </p:txBody>
      </p:sp>
      <p:sp>
        <p:nvSpPr>
          <p:cNvPr id="22" name="Rounded Rectangle 21"/>
          <p:cNvSpPr/>
          <p:nvPr/>
        </p:nvSpPr>
        <p:spPr>
          <a:xfrm>
            <a:off x="5410201" y="366252"/>
            <a:ext cx="914400" cy="624348"/>
          </a:xfrm>
          <a:prstGeom prst="roundRect">
            <a:avLst/>
          </a:prstGeom>
        </p:spPr>
        <p:style>
          <a:lnRef idx="1">
            <a:schemeClr val="accent1"/>
          </a:lnRef>
          <a:fillRef idx="2">
            <a:schemeClr val="accent1"/>
          </a:fillRef>
          <a:effectRef idx="1">
            <a:schemeClr val="accent1"/>
          </a:effectRef>
          <a:fontRef idx="minor">
            <a:schemeClr val="dk1"/>
          </a:fontRef>
        </p:style>
        <p:txBody>
          <a:bodyPr lIns="91429" tIns="45714" rIns="91429" bIns="45714" rtlCol="0" anchor="ctr"/>
          <a:lstStyle/>
          <a:p>
            <a:pPr algn="ctr" fontAlgn="auto">
              <a:spcBef>
                <a:spcPts val="0"/>
              </a:spcBef>
              <a:spcAft>
                <a:spcPts val="0"/>
              </a:spcAft>
            </a:pPr>
            <a:r>
              <a:rPr lang="en-US" sz="1100" dirty="0">
                <a:solidFill>
                  <a:prstClr val="black"/>
                </a:solidFill>
              </a:rPr>
              <a:t>FMEA</a:t>
            </a:r>
          </a:p>
        </p:txBody>
      </p:sp>
      <p:sp>
        <p:nvSpPr>
          <p:cNvPr id="23" name="Rounded Rectangle 22"/>
          <p:cNvSpPr/>
          <p:nvPr/>
        </p:nvSpPr>
        <p:spPr>
          <a:xfrm>
            <a:off x="5880218" y="1952626"/>
            <a:ext cx="1066800" cy="504826"/>
          </a:xfrm>
          <a:prstGeom prst="roundRect">
            <a:avLst/>
          </a:prstGeom>
          <a:solidFill>
            <a:schemeClr val="accent6"/>
          </a:solidFill>
        </p:spPr>
        <p:style>
          <a:lnRef idx="1">
            <a:schemeClr val="accent1"/>
          </a:lnRef>
          <a:fillRef idx="2">
            <a:schemeClr val="accent1"/>
          </a:fillRef>
          <a:effectRef idx="1">
            <a:schemeClr val="accent1"/>
          </a:effectRef>
          <a:fontRef idx="minor">
            <a:schemeClr val="dk1"/>
          </a:fontRef>
        </p:style>
        <p:txBody>
          <a:bodyPr lIns="91429" tIns="45714" rIns="91429" bIns="45714" rtlCol="0" anchor="ctr"/>
          <a:lstStyle/>
          <a:p>
            <a:pPr fontAlgn="auto">
              <a:spcBef>
                <a:spcPts val="0"/>
              </a:spcBef>
              <a:spcAft>
                <a:spcPts val="0"/>
              </a:spcAft>
            </a:pPr>
            <a:r>
              <a:rPr lang="en-US" sz="1100" dirty="0">
                <a:solidFill>
                  <a:prstClr val="black"/>
                </a:solidFill>
              </a:rPr>
              <a:t>Design  Bases</a:t>
            </a:r>
          </a:p>
        </p:txBody>
      </p:sp>
      <p:sp>
        <p:nvSpPr>
          <p:cNvPr id="24" name="Rounded Rectangle 23"/>
          <p:cNvSpPr/>
          <p:nvPr/>
        </p:nvSpPr>
        <p:spPr>
          <a:xfrm>
            <a:off x="1676400" y="366252"/>
            <a:ext cx="1066800" cy="784093"/>
          </a:xfrm>
          <a:prstGeom prst="roundRect">
            <a:avLst/>
          </a:prstGeom>
        </p:spPr>
        <p:style>
          <a:lnRef idx="1">
            <a:schemeClr val="accent1"/>
          </a:lnRef>
          <a:fillRef idx="2">
            <a:schemeClr val="accent1"/>
          </a:fillRef>
          <a:effectRef idx="1">
            <a:schemeClr val="accent1"/>
          </a:effectRef>
          <a:fontRef idx="minor">
            <a:schemeClr val="dk1"/>
          </a:fontRef>
        </p:style>
        <p:txBody>
          <a:bodyPr lIns="91429" tIns="45714" rIns="91429" bIns="45714" rtlCol="0" anchor="ctr"/>
          <a:lstStyle/>
          <a:p>
            <a:pPr algn="ctr" fontAlgn="auto">
              <a:spcBef>
                <a:spcPts val="0"/>
              </a:spcBef>
              <a:spcAft>
                <a:spcPts val="0"/>
              </a:spcAft>
            </a:pPr>
            <a:r>
              <a:rPr lang="en-US" sz="1100" dirty="0">
                <a:solidFill>
                  <a:prstClr val="black"/>
                </a:solidFill>
              </a:rPr>
              <a:t>EPA – OSHA Requirements</a:t>
            </a:r>
          </a:p>
        </p:txBody>
      </p:sp>
      <p:sp>
        <p:nvSpPr>
          <p:cNvPr id="25" name="Rounded Rectangle 24"/>
          <p:cNvSpPr/>
          <p:nvPr/>
        </p:nvSpPr>
        <p:spPr>
          <a:xfrm>
            <a:off x="6629400" y="3505200"/>
            <a:ext cx="2057400" cy="990600"/>
          </a:xfrm>
          <a:prstGeom prst="roundRect">
            <a:avLst/>
          </a:prstGeom>
        </p:spPr>
        <p:style>
          <a:lnRef idx="1">
            <a:schemeClr val="accent6"/>
          </a:lnRef>
          <a:fillRef idx="2">
            <a:schemeClr val="accent6"/>
          </a:fillRef>
          <a:effectRef idx="1">
            <a:schemeClr val="accent6"/>
          </a:effectRef>
          <a:fontRef idx="minor">
            <a:schemeClr val="dk1"/>
          </a:fontRef>
        </p:style>
        <p:txBody>
          <a:bodyPr lIns="91429" tIns="45714" rIns="91429" bIns="45714" rtlCol="0" anchor="ctr"/>
          <a:lstStyle/>
          <a:p>
            <a:pPr algn="ctr" fontAlgn="auto">
              <a:spcBef>
                <a:spcPts val="0"/>
              </a:spcBef>
              <a:spcAft>
                <a:spcPts val="0"/>
              </a:spcAft>
            </a:pPr>
            <a:r>
              <a:rPr lang="en-US" sz="1100" b="1" dirty="0">
                <a:solidFill>
                  <a:prstClr val="black"/>
                </a:solidFill>
              </a:rPr>
              <a:t>Design Output Documents</a:t>
            </a:r>
            <a:r>
              <a:rPr lang="en-US" sz="1200" dirty="0">
                <a:solidFill>
                  <a:prstClr val="black"/>
                </a:solidFill>
              </a:rPr>
              <a:t>, including drawings, vendor information, specifications, calculations, databases, test plans, etc.</a:t>
            </a:r>
          </a:p>
        </p:txBody>
      </p:sp>
      <p:sp>
        <p:nvSpPr>
          <p:cNvPr id="26" name="Rounded Rectangle 25"/>
          <p:cNvSpPr/>
          <p:nvPr/>
        </p:nvSpPr>
        <p:spPr>
          <a:xfrm>
            <a:off x="3124201" y="5638800"/>
            <a:ext cx="929148" cy="990600"/>
          </a:xfrm>
          <a:prstGeom prst="roundRect">
            <a:avLst/>
          </a:prstGeom>
        </p:spPr>
        <p:style>
          <a:lnRef idx="1">
            <a:schemeClr val="accent3"/>
          </a:lnRef>
          <a:fillRef idx="2">
            <a:schemeClr val="accent3"/>
          </a:fillRef>
          <a:effectRef idx="1">
            <a:schemeClr val="accent3"/>
          </a:effectRef>
          <a:fontRef idx="minor">
            <a:schemeClr val="dk1"/>
          </a:fontRef>
        </p:style>
        <p:txBody>
          <a:bodyPr lIns="91429" tIns="45714" rIns="91429" bIns="45714" rtlCol="0" anchor="ctr"/>
          <a:lstStyle/>
          <a:p>
            <a:pPr algn="ctr" fontAlgn="auto">
              <a:spcBef>
                <a:spcPts val="0"/>
              </a:spcBef>
              <a:spcAft>
                <a:spcPts val="0"/>
              </a:spcAft>
            </a:pPr>
            <a:r>
              <a:rPr lang="en-US" sz="1200" dirty="0">
                <a:solidFill>
                  <a:prstClr val="black"/>
                </a:solidFill>
              </a:rPr>
              <a:t>SSC material condition</a:t>
            </a:r>
          </a:p>
        </p:txBody>
      </p:sp>
      <p:sp>
        <p:nvSpPr>
          <p:cNvPr id="27" name="Rounded Rectangle 26"/>
          <p:cNvSpPr/>
          <p:nvPr/>
        </p:nvSpPr>
        <p:spPr>
          <a:xfrm>
            <a:off x="1828800" y="5638800"/>
            <a:ext cx="1143000" cy="990600"/>
          </a:xfrm>
          <a:prstGeom prst="roundRect">
            <a:avLst/>
          </a:prstGeom>
        </p:spPr>
        <p:style>
          <a:lnRef idx="1">
            <a:schemeClr val="accent3"/>
          </a:lnRef>
          <a:fillRef idx="2">
            <a:schemeClr val="accent3"/>
          </a:fillRef>
          <a:effectRef idx="1">
            <a:schemeClr val="accent3"/>
          </a:effectRef>
          <a:fontRef idx="minor">
            <a:schemeClr val="dk1"/>
          </a:fontRef>
        </p:style>
        <p:txBody>
          <a:bodyPr lIns="91429" tIns="45714" rIns="91429" bIns="45714" rtlCol="0" anchor="ctr"/>
          <a:lstStyle/>
          <a:p>
            <a:pPr algn="ctr" fontAlgn="auto">
              <a:spcBef>
                <a:spcPts val="0"/>
              </a:spcBef>
              <a:spcAft>
                <a:spcPts val="0"/>
              </a:spcAft>
            </a:pPr>
            <a:r>
              <a:rPr lang="en-US" sz="1100" dirty="0">
                <a:solidFill>
                  <a:prstClr val="black"/>
                </a:solidFill>
              </a:rPr>
              <a:t>Component position meets operating configuration</a:t>
            </a:r>
          </a:p>
        </p:txBody>
      </p:sp>
      <p:sp>
        <p:nvSpPr>
          <p:cNvPr id="28" name="Rounded Rectangle 27"/>
          <p:cNvSpPr/>
          <p:nvPr/>
        </p:nvSpPr>
        <p:spPr>
          <a:xfrm>
            <a:off x="228600" y="4898948"/>
            <a:ext cx="1371600" cy="1730452"/>
          </a:xfrm>
          <a:prstGeom prst="roundRect">
            <a:avLst/>
          </a:prstGeom>
        </p:spPr>
        <p:style>
          <a:lnRef idx="1">
            <a:schemeClr val="accent3"/>
          </a:lnRef>
          <a:fillRef idx="2">
            <a:schemeClr val="accent3"/>
          </a:fillRef>
          <a:effectRef idx="1">
            <a:schemeClr val="accent3"/>
          </a:effectRef>
          <a:fontRef idx="minor">
            <a:schemeClr val="dk1"/>
          </a:fontRef>
        </p:style>
        <p:txBody>
          <a:bodyPr lIns="91429" tIns="45714" rIns="91429" bIns="45714" rtlCol="0" anchor="ctr"/>
          <a:lstStyle/>
          <a:p>
            <a:pPr algn="ctr" fontAlgn="auto">
              <a:spcBef>
                <a:spcPts val="0"/>
              </a:spcBef>
              <a:spcAft>
                <a:spcPts val="0"/>
              </a:spcAft>
            </a:pPr>
            <a:r>
              <a:rPr lang="en-US" sz="1100" dirty="0">
                <a:solidFill>
                  <a:prstClr val="black"/>
                </a:solidFill>
              </a:rPr>
              <a:t>A component’s electrical, chemical, and mechanical properties, coatings, and computer hardware &amp; software, cyber security</a:t>
            </a:r>
          </a:p>
        </p:txBody>
      </p:sp>
      <p:sp>
        <p:nvSpPr>
          <p:cNvPr id="29" name="Rounded Rectangle 28"/>
          <p:cNvSpPr/>
          <p:nvPr/>
        </p:nvSpPr>
        <p:spPr>
          <a:xfrm>
            <a:off x="627961" y="3733800"/>
            <a:ext cx="1066800" cy="1066800"/>
          </a:xfrm>
          <a:prstGeom prst="roundRect">
            <a:avLst/>
          </a:prstGeom>
        </p:spPr>
        <p:style>
          <a:lnRef idx="1">
            <a:schemeClr val="accent3"/>
          </a:lnRef>
          <a:fillRef idx="2">
            <a:schemeClr val="accent3"/>
          </a:fillRef>
          <a:effectRef idx="1">
            <a:schemeClr val="accent3"/>
          </a:effectRef>
          <a:fontRef idx="minor">
            <a:schemeClr val="dk1"/>
          </a:fontRef>
        </p:style>
        <p:txBody>
          <a:bodyPr lIns="91429" tIns="45714" rIns="91429" bIns="45714" rtlCol="0" anchor="ctr"/>
          <a:lstStyle/>
          <a:p>
            <a:pPr algn="ctr" fontAlgn="auto">
              <a:spcBef>
                <a:spcPts val="0"/>
              </a:spcBef>
              <a:spcAft>
                <a:spcPts val="0"/>
              </a:spcAft>
            </a:pPr>
            <a:r>
              <a:rPr lang="en-US" sz="1200" dirty="0">
                <a:solidFill>
                  <a:prstClr val="black"/>
                </a:solidFill>
              </a:rPr>
              <a:t>SSCs -  </a:t>
            </a:r>
            <a:r>
              <a:rPr lang="en-US" sz="1100" dirty="0">
                <a:solidFill>
                  <a:prstClr val="black"/>
                </a:solidFill>
              </a:rPr>
              <a:t>physical arrangement meets design configuration</a:t>
            </a:r>
          </a:p>
        </p:txBody>
      </p:sp>
      <p:sp>
        <p:nvSpPr>
          <p:cNvPr id="30" name="Rounded Rectangle 29"/>
          <p:cNvSpPr/>
          <p:nvPr/>
        </p:nvSpPr>
        <p:spPr>
          <a:xfrm>
            <a:off x="6972300" y="4800600"/>
            <a:ext cx="1943100" cy="1885950"/>
          </a:xfrm>
          <a:prstGeom prst="roundRect">
            <a:avLst/>
          </a:prstGeom>
        </p:spPr>
        <p:style>
          <a:lnRef idx="1">
            <a:schemeClr val="accent6"/>
          </a:lnRef>
          <a:fillRef idx="2">
            <a:schemeClr val="accent6"/>
          </a:fillRef>
          <a:effectRef idx="1">
            <a:schemeClr val="accent6"/>
          </a:effectRef>
          <a:fontRef idx="minor">
            <a:schemeClr val="dk1"/>
          </a:fontRef>
        </p:style>
        <p:txBody>
          <a:bodyPr lIns="91429" tIns="45714" rIns="91429" bIns="45714" rtlCol="0" anchor="ctr"/>
          <a:lstStyle/>
          <a:p>
            <a:pPr algn="ctr" fontAlgn="auto">
              <a:spcBef>
                <a:spcPts val="0"/>
              </a:spcBef>
              <a:spcAft>
                <a:spcPts val="0"/>
              </a:spcAft>
            </a:pPr>
            <a:r>
              <a:rPr lang="en-US" sz="1100" b="1" dirty="0">
                <a:solidFill>
                  <a:prstClr val="black"/>
                </a:solidFill>
              </a:rPr>
              <a:t>Operational Configuration Documents</a:t>
            </a:r>
            <a:r>
              <a:rPr lang="en-US" sz="1100" dirty="0">
                <a:solidFill>
                  <a:prstClr val="black"/>
                </a:solidFill>
              </a:rPr>
              <a:t>, including  surveillances, system alignment checks, procedures used to manipulate components, etc.</a:t>
            </a:r>
          </a:p>
        </p:txBody>
      </p:sp>
      <p:sp>
        <p:nvSpPr>
          <p:cNvPr id="31" name="Rounded Rectangle 30"/>
          <p:cNvSpPr/>
          <p:nvPr/>
        </p:nvSpPr>
        <p:spPr>
          <a:xfrm>
            <a:off x="4191000" y="5143500"/>
            <a:ext cx="2667000" cy="1562100"/>
          </a:xfrm>
          <a:prstGeom prst="roundRect">
            <a:avLst/>
          </a:prstGeom>
        </p:spPr>
        <p:style>
          <a:lnRef idx="1">
            <a:schemeClr val="accent6"/>
          </a:lnRef>
          <a:fillRef idx="2">
            <a:schemeClr val="accent6"/>
          </a:fillRef>
          <a:effectRef idx="1">
            <a:schemeClr val="accent6"/>
          </a:effectRef>
          <a:fontRef idx="minor">
            <a:schemeClr val="dk1"/>
          </a:fontRef>
        </p:style>
        <p:txBody>
          <a:bodyPr lIns="91429" tIns="45714" rIns="91429" bIns="45714" rtlCol="0" anchor="ctr"/>
          <a:lstStyle/>
          <a:p>
            <a:pPr algn="ctr" fontAlgn="auto">
              <a:spcBef>
                <a:spcPts val="0"/>
              </a:spcBef>
              <a:spcAft>
                <a:spcPts val="0"/>
              </a:spcAft>
            </a:pPr>
            <a:r>
              <a:rPr lang="en-US" sz="1100" b="1" dirty="0">
                <a:solidFill>
                  <a:prstClr val="black"/>
                </a:solidFill>
              </a:rPr>
              <a:t>Other Operating, Maintenance, Training, and Procurement Information</a:t>
            </a:r>
            <a:r>
              <a:rPr lang="en-US" sz="1100" dirty="0">
                <a:solidFill>
                  <a:prstClr val="black"/>
                </a:solidFill>
              </a:rPr>
              <a:t>, including corrective &amp; preventive maintenance process, maintenance procedures, training lesson plans, safeguards information, approved parts substitutes, procurement contracts,  etc.</a:t>
            </a:r>
          </a:p>
        </p:txBody>
      </p:sp>
      <p:cxnSp>
        <p:nvCxnSpPr>
          <p:cNvPr id="34" name="Straight Arrow Connector 33"/>
          <p:cNvCxnSpPr/>
          <p:nvPr/>
        </p:nvCxnSpPr>
        <p:spPr>
          <a:xfrm flipH="1">
            <a:off x="4558481" y="838201"/>
            <a:ext cx="851721" cy="56412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3" idx="1"/>
          </p:cNvCxnSpPr>
          <p:nvPr/>
        </p:nvCxnSpPr>
        <p:spPr>
          <a:xfrm flipH="1">
            <a:off x="4965818" y="2205040"/>
            <a:ext cx="914400" cy="523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4343400" y="1052052"/>
            <a:ext cx="152400" cy="304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3429000" y="1066800"/>
            <a:ext cx="304800" cy="381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2667000" y="1143000"/>
            <a:ext cx="838200" cy="457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18" idx="3"/>
          </p:cNvCxnSpPr>
          <p:nvPr/>
        </p:nvCxnSpPr>
        <p:spPr>
          <a:xfrm>
            <a:off x="2075761" y="1524000"/>
            <a:ext cx="1219200" cy="47440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17" idx="3"/>
          </p:cNvCxnSpPr>
          <p:nvPr/>
        </p:nvCxnSpPr>
        <p:spPr>
          <a:xfrm flipV="1">
            <a:off x="1941723" y="2880886"/>
            <a:ext cx="1624989" cy="47676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V="1">
            <a:off x="1600200" y="4800600"/>
            <a:ext cx="762000" cy="3429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1752600" y="4000500"/>
            <a:ext cx="609600" cy="381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2362200" y="4953000"/>
            <a:ext cx="457200" cy="7239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flipV="1">
            <a:off x="3505200" y="4953000"/>
            <a:ext cx="152400" cy="7239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31" idx="0"/>
          </p:cNvCxnSpPr>
          <p:nvPr/>
        </p:nvCxnSpPr>
        <p:spPr>
          <a:xfrm flipV="1">
            <a:off x="5524500" y="4800600"/>
            <a:ext cx="38100" cy="3429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H="1" flipV="1">
            <a:off x="6019800" y="4717077"/>
            <a:ext cx="952500" cy="34909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H="1">
            <a:off x="6248400" y="3962400"/>
            <a:ext cx="3810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3" name="Rounded Rectangle 32"/>
          <p:cNvSpPr/>
          <p:nvPr/>
        </p:nvSpPr>
        <p:spPr>
          <a:xfrm>
            <a:off x="7139713" y="119743"/>
            <a:ext cx="1828800" cy="914400"/>
          </a:xfrm>
          <a:prstGeom prst="roundRect">
            <a:avLst/>
          </a:prstGeom>
        </p:spPr>
        <p:style>
          <a:lnRef idx="1">
            <a:schemeClr val="dk1"/>
          </a:lnRef>
          <a:fillRef idx="2">
            <a:schemeClr val="dk1"/>
          </a:fillRef>
          <a:effectRef idx="1">
            <a:schemeClr val="dk1"/>
          </a:effectRef>
          <a:fontRef idx="minor">
            <a:schemeClr val="dk1"/>
          </a:fontRef>
        </p:style>
        <p:txBody>
          <a:bodyPr lIns="91429" tIns="45714" rIns="91429" bIns="45714" rtlCol="0" anchor="ctr"/>
          <a:lstStyle/>
          <a:p>
            <a:pPr algn="ctr" fontAlgn="auto">
              <a:spcBef>
                <a:spcPts val="0"/>
              </a:spcBef>
              <a:spcAft>
                <a:spcPts val="0"/>
              </a:spcAft>
            </a:pPr>
            <a:r>
              <a:rPr lang="en-US" sz="1000" b="1" dirty="0">
                <a:solidFill>
                  <a:prstClr val="black"/>
                </a:solidFill>
              </a:rPr>
              <a:t>Configuration Management  </a:t>
            </a:r>
            <a:r>
              <a:rPr lang="en-US" sz="1000" dirty="0">
                <a:solidFill>
                  <a:prstClr val="black"/>
                </a:solidFill>
              </a:rPr>
              <a:t>process of maintaining physical plant and documents to support plant operation consistent with design </a:t>
            </a:r>
          </a:p>
        </p:txBody>
      </p:sp>
      <p:sp>
        <p:nvSpPr>
          <p:cNvPr id="36" name="Rounded Rectangle 35"/>
          <p:cNvSpPr/>
          <p:nvPr/>
        </p:nvSpPr>
        <p:spPr>
          <a:xfrm>
            <a:off x="7149194" y="1143000"/>
            <a:ext cx="1828800" cy="1190626"/>
          </a:xfrm>
          <a:prstGeom prst="roundRect">
            <a:avLst/>
          </a:prstGeom>
        </p:spPr>
        <p:style>
          <a:lnRef idx="1">
            <a:schemeClr val="dk1"/>
          </a:lnRef>
          <a:fillRef idx="2">
            <a:schemeClr val="dk1"/>
          </a:fillRef>
          <a:effectRef idx="1">
            <a:schemeClr val="dk1"/>
          </a:effectRef>
          <a:fontRef idx="minor">
            <a:schemeClr val="dk1"/>
          </a:fontRef>
        </p:style>
        <p:txBody>
          <a:bodyPr lIns="91429" tIns="45714" rIns="91429" bIns="45714" rtlCol="0" anchor="ctr"/>
          <a:lstStyle/>
          <a:p>
            <a:pPr algn="ctr" fontAlgn="auto">
              <a:spcBef>
                <a:spcPts val="0"/>
              </a:spcBef>
              <a:spcAft>
                <a:spcPts val="0"/>
              </a:spcAft>
            </a:pPr>
            <a:r>
              <a:rPr lang="en-US" sz="1000" dirty="0">
                <a:solidFill>
                  <a:prstClr val="black"/>
                </a:solidFill>
              </a:rPr>
              <a:t>Work processes must ensure that elements conform all the time, all changes are authorized, conformance can be verified</a:t>
            </a:r>
          </a:p>
        </p:txBody>
      </p:sp>
      <p:sp>
        <p:nvSpPr>
          <p:cNvPr id="55" name="Rounded Rectangle 54"/>
          <p:cNvSpPr/>
          <p:nvPr/>
        </p:nvSpPr>
        <p:spPr>
          <a:xfrm>
            <a:off x="5486400" y="1135627"/>
            <a:ext cx="1447800" cy="693174"/>
          </a:xfrm>
          <a:prstGeom prst="roundRect">
            <a:avLst/>
          </a:prstGeom>
        </p:spPr>
        <p:style>
          <a:lnRef idx="1">
            <a:schemeClr val="accent1"/>
          </a:lnRef>
          <a:fillRef idx="2">
            <a:schemeClr val="accent1"/>
          </a:fillRef>
          <a:effectRef idx="1">
            <a:schemeClr val="accent1"/>
          </a:effectRef>
          <a:fontRef idx="minor">
            <a:schemeClr val="dk1"/>
          </a:fontRef>
        </p:style>
        <p:txBody>
          <a:bodyPr lIns="91429" tIns="45714" rIns="91429" bIns="45714" rtlCol="0" anchor="ctr"/>
          <a:lstStyle/>
          <a:p>
            <a:pPr algn="ctr" fontAlgn="auto">
              <a:spcBef>
                <a:spcPts val="0"/>
              </a:spcBef>
              <a:spcAft>
                <a:spcPts val="0"/>
              </a:spcAft>
            </a:pPr>
            <a:r>
              <a:rPr lang="en-US" sz="1100" dirty="0">
                <a:solidFill>
                  <a:prstClr val="black"/>
                </a:solidFill>
              </a:rPr>
              <a:t>TCAs</a:t>
            </a:r>
          </a:p>
          <a:p>
            <a:pPr algn="ctr" fontAlgn="auto">
              <a:spcBef>
                <a:spcPts val="0"/>
              </a:spcBef>
              <a:spcAft>
                <a:spcPts val="0"/>
              </a:spcAft>
            </a:pPr>
            <a:r>
              <a:rPr lang="en-US" sz="1100" dirty="0">
                <a:solidFill>
                  <a:prstClr val="black"/>
                </a:solidFill>
              </a:rPr>
              <a:t>Time Critical Actions</a:t>
            </a:r>
          </a:p>
        </p:txBody>
      </p:sp>
      <p:cxnSp>
        <p:nvCxnSpPr>
          <p:cNvPr id="56" name="Straight Arrow Connector 55"/>
          <p:cNvCxnSpPr/>
          <p:nvPr/>
        </p:nvCxnSpPr>
        <p:spPr>
          <a:xfrm flipH="1">
            <a:off x="4943784" y="1524001"/>
            <a:ext cx="542616" cy="3883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0" name="Rounded Rectangle 39"/>
          <p:cNvSpPr/>
          <p:nvPr/>
        </p:nvSpPr>
        <p:spPr>
          <a:xfrm>
            <a:off x="5905500" y="2628473"/>
            <a:ext cx="1066800" cy="504826"/>
          </a:xfrm>
          <a:prstGeom prst="roundRect">
            <a:avLst/>
          </a:prstGeom>
        </p:spPr>
        <p:style>
          <a:lnRef idx="1">
            <a:schemeClr val="accent1"/>
          </a:lnRef>
          <a:fillRef idx="2">
            <a:schemeClr val="accent1"/>
          </a:fillRef>
          <a:effectRef idx="1">
            <a:schemeClr val="accent1"/>
          </a:effectRef>
          <a:fontRef idx="minor">
            <a:schemeClr val="dk1"/>
          </a:fontRef>
        </p:style>
        <p:txBody>
          <a:bodyPr lIns="91429" tIns="45714" rIns="91429" bIns="45714" rtlCol="0" anchor="ctr"/>
          <a:lstStyle/>
          <a:p>
            <a:pPr fontAlgn="auto">
              <a:spcBef>
                <a:spcPts val="0"/>
              </a:spcBef>
              <a:spcAft>
                <a:spcPts val="0"/>
              </a:spcAft>
            </a:pPr>
            <a:r>
              <a:rPr lang="en-US" sz="1100" dirty="0">
                <a:solidFill>
                  <a:prstClr val="black"/>
                </a:solidFill>
              </a:rPr>
              <a:t>Licensing Bases</a:t>
            </a:r>
          </a:p>
        </p:txBody>
      </p:sp>
      <p:cxnSp>
        <p:nvCxnSpPr>
          <p:cNvPr id="41" name="Straight Arrow Connector 40"/>
          <p:cNvCxnSpPr>
            <a:stCxn id="40" idx="1"/>
          </p:cNvCxnSpPr>
          <p:nvPr/>
        </p:nvCxnSpPr>
        <p:spPr>
          <a:xfrm flipH="1" flipV="1">
            <a:off x="4943784" y="2428448"/>
            <a:ext cx="961716" cy="45243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33400" y="1828801"/>
            <a:ext cx="1447800" cy="599647"/>
          </a:xfrm>
          <a:prstGeom prst="roundRect">
            <a:avLst/>
          </a:prstGeom>
        </p:spPr>
        <p:style>
          <a:lnRef idx="1">
            <a:schemeClr val="accent1"/>
          </a:lnRef>
          <a:fillRef idx="2">
            <a:schemeClr val="accent1"/>
          </a:fillRef>
          <a:effectRef idx="1">
            <a:schemeClr val="accent1"/>
          </a:effectRef>
          <a:fontRef idx="minor">
            <a:schemeClr val="dk1"/>
          </a:fontRef>
        </p:style>
        <p:txBody>
          <a:bodyPr lIns="91429" tIns="45714" rIns="91429" bIns="45714" rtlCol="0" anchor="ctr"/>
          <a:lstStyle/>
          <a:p>
            <a:pPr algn="ctr" fontAlgn="auto">
              <a:spcBef>
                <a:spcPts val="0"/>
              </a:spcBef>
              <a:spcAft>
                <a:spcPts val="0"/>
              </a:spcAft>
            </a:pPr>
            <a:r>
              <a:rPr lang="en-US" sz="1100" dirty="0">
                <a:solidFill>
                  <a:prstClr val="black"/>
                </a:solidFill>
              </a:rPr>
              <a:t> Temporary Changes - Compensatory Actions</a:t>
            </a:r>
          </a:p>
        </p:txBody>
      </p:sp>
      <p:cxnSp>
        <p:nvCxnSpPr>
          <p:cNvPr id="46" name="Straight Arrow Connector 45"/>
          <p:cNvCxnSpPr>
            <a:stCxn id="44" idx="3"/>
          </p:cNvCxnSpPr>
          <p:nvPr/>
        </p:nvCxnSpPr>
        <p:spPr>
          <a:xfrm>
            <a:off x="1981200" y="2128624"/>
            <a:ext cx="1295400" cy="12880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8" name="Rounded Rectangle 57"/>
          <p:cNvSpPr/>
          <p:nvPr/>
        </p:nvSpPr>
        <p:spPr>
          <a:xfrm>
            <a:off x="566450" y="2538787"/>
            <a:ext cx="1414750" cy="522140"/>
          </a:xfrm>
          <a:prstGeom prst="roundRect">
            <a:avLst/>
          </a:prstGeom>
        </p:spPr>
        <p:style>
          <a:lnRef idx="1">
            <a:schemeClr val="accent1"/>
          </a:lnRef>
          <a:fillRef idx="2">
            <a:schemeClr val="accent1"/>
          </a:fillRef>
          <a:effectRef idx="1">
            <a:schemeClr val="accent1"/>
          </a:effectRef>
          <a:fontRef idx="minor">
            <a:schemeClr val="dk1"/>
          </a:fontRef>
        </p:style>
        <p:txBody>
          <a:bodyPr lIns="91429" tIns="45714" rIns="91429" bIns="45714" rtlCol="0" anchor="ctr"/>
          <a:lstStyle/>
          <a:p>
            <a:pPr algn="ctr" fontAlgn="auto">
              <a:spcBef>
                <a:spcPts val="0"/>
              </a:spcBef>
              <a:spcAft>
                <a:spcPts val="0"/>
              </a:spcAft>
            </a:pPr>
            <a:endParaRPr lang="en-US" sz="1100" dirty="0">
              <a:solidFill>
                <a:prstClr val="black"/>
              </a:solidFill>
            </a:endParaRPr>
          </a:p>
          <a:p>
            <a:pPr algn="ctr" fontAlgn="auto">
              <a:spcBef>
                <a:spcPts val="0"/>
              </a:spcBef>
              <a:spcAft>
                <a:spcPts val="0"/>
              </a:spcAft>
            </a:pPr>
            <a:r>
              <a:rPr lang="en-US" sz="1100" dirty="0">
                <a:solidFill>
                  <a:prstClr val="black"/>
                </a:solidFill>
              </a:rPr>
              <a:t>Commitment  Control</a:t>
            </a:r>
          </a:p>
          <a:p>
            <a:pPr algn="ctr" fontAlgn="auto">
              <a:spcBef>
                <a:spcPts val="0"/>
              </a:spcBef>
              <a:spcAft>
                <a:spcPts val="0"/>
              </a:spcAft>
            </a:pPr>
            <a:endParaRPr lang="en-US" sz="1100" dirty="0">
              <a:solidFill>
                <a:prstClr val="black"/>
              </a:solidFill>
            </a:endParaRPr>
          </a:p>
        </p:txBody>
      </p:sp>
      <p:cxnSp>
        <p:nvCxnSpPr>
          <p:cNvPr id="65" name="Straight Arrow Connector 64"/>
          <p:cNvCxnSpPr/>
          <p:nvPr/>
        </p:nvCxnSpPr>
        <p:spPr>
          <a:xfrm flipV="1">
            <a:off x="1999562" y="2628473"/>
            <a:ext cx="1429439" cy="5750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5" name="Rounded Rectangle 44"/>
          <p:cNvSpPr/>
          <p:nvPr/>
        </p:nvSpPr>
        <p:spPr>
          <a:xfrm>
            <a:off x="7078133" y="2438400"/>
            <a:ext cx="2057400" cy="990600"/>
          </a:xfrm>
          <a:prstGeom prst="roundRect">
            <a:avLst/>
          </a:prstGeom>
          <a:solidFill>
            <a:srgbClr val="FF3399"/>
          </a:solidFill>
        </p:spPr>
        <p:style>
          <a:lnRef idx="1">
            <a:schemeClr val="accent6"/>
          </a:lnRef>
          <a:fillRef idx="2">
            <a:schemeClr val="accent6"/>
          </a:fillRef>
          <a:effectRef idx="1">
            <a:schemeClr val="accent6"/>
          </a:effectRef>
          <a:fontRef idx="minor">
            <a:schemeClr val="dk1"/>
          </a:fontRef>
        </p:style>
        <p:txBody>
          <a:bodyPr lIns="91429" tIns="45714" rIns="91429" bIns="45714" rtlCol="0" anchor="ctr"/>
          <a:lstStyle/>
          <a:p>
            <a:pPr algn="ctr" fontAlgn="auto">
              <a:spcBef>
                <a:spcPts val="0"/>
              </a:spcBef>
              <a:spcAft>
                <a:spcPts val="0"/>
              </a:spcAft>
            </a:pPr>
            <a:r>
              <a:rPr lang="en-US" sz="1200" dirty="0">
                <a:solidFill>
                  <a:prstClr val="black"/>
                </a:solidFill>
              </a:rPr>
              <a:t>Some requirements shown are at the Plant level (e.g. NRC regulations), some are at the system level (e.g. Design Bases, TCAs) etc.</a:t>
            </a:r>
          </a:p>
        </p:txBody>
      </p:sp>
    </p:spTree>
    <p:extLst>
      <p:ext uri="{BB962C8B-B14F-4D97-AF65-F5344CB8AC3E}">
        <p14:creationId xmlns:p14="http://schemas.microsoft.com/office/powerpoint/2010/main" val="38045385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Rectangle 2"/>
          <p:cNvSpPr>
            <a:spLocks noGrp="1" noChangeArrowheads="1"/>
          </p:cNvSpPr>
          <p:nvPr>
            <p:ph type="title"/>
          </p:nvPr>
        </p:nvSpPr>
        <p:spPr>
          <a:noFill/>
        </p:spPr>
        <p:txBody>
          <a:bodyPr/>
          <a:lstStyle/>
          <a:p>
            <a:pPr eaLnBrk="1" hangingPunct="1"/>
            <a:r>
              <a:rPr lang="en-US" dirty="0" smtClean="0"/>
              <a:t>CM - What </a:t>
            </a:r>
            <a:r>
              <a:rPr lang="en-US" dirty="0"/>
              <a:t>- Processes </a:t>
            </a:r>
            <a:r>
              <a:rPr lang="en-US" sz="1600" dirty="0" smtClean="0"/>
              <a:t>1/2</a:t>
            </a:r>
            <a:endParaRPr lang="en-US" sz="1600" dirty="0"/>
          </a:p>
        </p:txBody>
      </p:sp>
      <p:sp>
        <p:nvSpPr>
          <p:cNvPr id="40966" name="Rectangle 3"/>
          <p:cNvSpPr>
            <a:spLocks noGrp="1" noChangeArrowheads="1"/>
          </p:cNvSpPr>
          <p:nvPr>
            <p:ph type="body" sz="half" idx="1"/>
          </p:nvPr>
        </p:nvSpPr>
        <p:spPr>
          <a:noFill/>
        </p:spPr>
        <p:txBody>
          <a:bodyPr/>
          <a:lstStyle/>
          <a:p>
            <a:pPr>
              <a:spcAft>
                <a:spcPct val="25000"/>
              </a:spcAft>
              <a:buSzPct val="100000"/>
              <a:buFont typeface="Wingdings" panose="05000000000000000000" pitchFamily="2" charset="2"/>
              <a:buChar char="v"/>
              <a:defRPr/>
            </a:pPr>
            <a:r>
              <a:rPr lang="en-US" sz="2800" dirty="0" smtClean="0">
                <a:solidFill>
                  <a:srgbClr val="6600CC"/>
                </a:solidFill>
              </a:rPr>
              <a:t>Work Processes </a:t>
            </a:r>
            <a:r>
              <a:rPr lang="en-US" sz="2800" dirty="0" smtClean="0">
                <a:solidFill>
                  <a:srgbClr val="6600CC"/>
                </a:solidFill>
                <a:cs typeface="Arial" pitchFamily="34" charset="0"/>
              </a:rPr>
              <a:t>must </a:t>
            </a:r>
            <a:r>
              <a:rPr lang="en-US" sz="2800" dirty="0">
                <a:solidFill>
                  <a:srgbClr val="6600CC"/>
                </a:solidFill>
                <a:cs typeface="Arial" pitchFamily="34" charset="0"/>
              </a:rPr>
              <a:t>assure that:</a:t>
            </a:r>
          </a:p>
          <a:p>
            <a:pPr marL="400050" indent="-400050">
              <a:spcBef>
                <a:spcPct val="30000"/>
              </a:spcBef>
              <a:spcAft>
                <a:spcPct val="50000"/>
              </a:spcAft>
              <a:buClr>
                <a:srgbClr val="6600CC"/>
              </a:buClr>
              <a:buSzPct val="120000"/>
              <a:buFont typeface="Wingdings" pitchFamily="2" charset="2"/>
              <a:buChar char="ü"/>
              <a:defRPr/>
            </a:pPr>
            <a:r>
              <a:rPr lang="en-US" sz="2400" dirty="0">
                <a:cs typeface="Arial" pitchFamily="34" charset="0"/>
              </a:rPr>
              <a:t>Elements conform all the time</a:t>
            </a:r>
          </a:p>
          <a:p>
            <a:pPr marL="400050" indent="-400050">
              <a:lnSpc>
                <a:spcPts val="2800"/>
              </a:lnSpc>
              <a:spcAft>
                <a:spcPts val="1200"/>
              </a:spcAft>
              <a:buClr>
                <a:srgbClr val="6600CC"/>
              </a:buClr>
              <a:buSzPct val="120000"/>
              <a:buFont typeface="Wingdings" pitchFamily="2" charset="2"/>
              <a:buChar char="ü"/>
              <a:defRPr/>
            </a:pPr>
            <a:r>
              <a:rPr lang="en-US" sz="2400" dirty="0" smtClean="0">
                <a:cs typeface="Arial" pitchFamily="34" charset="0"/>
              </a:rPr>
              <a:t>CM Equilibrium is restored in a timely manner if the elements do not conform</a:t>
            </a:r>
            <a:endParaRPr lang="en-US" sz="2400" dirty="0">
              <a:cs typeface="Arial" pitchFamily="34" charset="0"/>
            </a:endParaRPr>
          </a:p>
          <a:p>
            <a:pPr marL="400050" indent="-400050">
              <a:spcAft>
                <a:spcPct val="50000"/>
              </a:spcAft>
              <a:buClr>
                <a:srgbClr val="6600CC"/>
              </a:buClr>
              <a:buSzPct val="120000"/>
              <a:buFont typeface="Wingdings" pitchFamily="2" charset="2"/>
              <a:buChar char="ü"/>
              <a:defRPr/>
            </a:pPr>
            <a:r>
              <a:rPr lang="en-US" sz="2400" dirty="0">
                <a:cs typeface="Arial" pitchFamily="34" charset="0"/>
              </a:rPr>
              <a:t>All Changes are Evaluated and Approved</a:t>
            </a:r>
          </a:p>
          <a:p>
            <a:pPr marL="400050" indent="-400050">
              <a:spcAft>
                <a:spcPct val="50000"/>
              </a:spcAft>
              <a:buClr>
                <a:srgbClr val="6600CC"/>
              </a:buClr>
              <a:buSzPct val="120000"/>
              <a:buFont typeface="Wingdings" pitchFamily="2" charset="2"/>
              <a:buChar char="ü"/>
              <a:defRPr/>
            </a:pPr>
            <a:r>
              <a:rPr lang="en-US" sz="2400" dirty="0">
                <a:cs typeface="Arial" pitchFamily="34" charset="0"/>
              </a:rPr>
              <a:t>People are trained and qualified</a:t>
            </a:r>
          </a:p>
          <a:p>
            <a:pPr marL="400050" indent="-400050">
              <a:lnSpc>
                <a:spcPts val="2800"/>
              </a:lnSpc>
              <a:buClr>
                <a:srgbClr val="6600CC"/>
              </a:buClr>
              <a:buSzPct val="120000"/>
              <a:buFont typeface="Wingdings" pitchFamily="2" charset="2"/>
              <a:buChar char="ü"/>
              <a:defRPr/>
            </a:pPr>
            <a:r>
              <a:rPr lang="en-US" sz="2400" dirty="0">
                <a:cs typeface="Arial" pitchFamily="34" charset="0"/>
              </a:rPr>
              <a:t>Equilibrium conformance can be verified</a:t>
            </a:r>
          </a:p>
          <a:p>
            <a:pPr marL="685719" indent="-685719" eaLnBrk="1" hangingPunct="1">
              <a:spcBef>
                <a:spcPct val="0"/>
              </a:spcBef>
              <a:buNone/>
            </a:pPr>
            <a:endParaRPr lang="en-US" sz="2400" dirty="0"/>
          </a:p>
        </p:txBody>
      </p:sp>
      <p:sp>
        <p:nvSpPr>
          <p:cNvPr id="2" name="Content Placeholder 1"/>
          <p:cNvSpPr>
            <a:spLocks noGrp="1"/>
          </p:cNvSpPr>
          <p:nvPr>
            <p:ph sz="half" idx="2"/>
          </p:nvPr>
        </p:nvSpPr>
        <p:spPr/>
        <p:txBody>
          <a:bodyPr/>
          <a:lstStyle/>
          <a:p>
            <a:endParaRPr lang="en-US" dirty="0" smtClean="0"/>
          </a:p>
          <a:p>
            <a:endParaRPr lang="en-US" dirty="0"/>
          </a:p>
        </p:txBody>
      </p:sp>
      <p:sp>
        <p:nvSpPr>
          <p:cNvPr id="44" name="Date Placeholder 3"/>
          <p:cNvSpPr>
            <a:spLocks noGrp="1"/>
          </p:cNvSpPr>
          <p:nvPr>
            <p:ph type="dt" sz="half" idx="10"/>
          </p:nvPr>
        </p:nvSpPr>
        <p:spPr/>
        <p:txBody>
          <a:bodyPr/>
          <a:lstStyle/>
          <a:p>
            <a:pPr>
              <a:defRPr/>
            </a:pPr>
            <a:r>
              <a:rPr lang="en-US" smtClean="0">
                <a:solidFill>
                  <a:srgbClr val="000000"/>
                </a:solidFill>
              </a:rPr>
              <a:t>CMBG - 08 June 2015</a:t>
            </a:r>
            <a:endParaRPr lang="en-US">
              <a:solidFill>
                <a:srgbClr val="000000"/>
              </a:solidFill>
            </a:endParaRPr>
          </a:p>
        </p:txBody>
      </p:sp>
      <p:sp>
        <p:nvSpPr>
          <p:cNvPr id="45" name="Footer Placeholder 4"/>
          <p:cNvSpPr>
            <a:spLocks noGrp="1"/>
          </p:cNvSpPr>
          <p:nvPr>
            <p:ph type="ftr" sz="quarter" idx="11"/>
          </p:nvPr>
        </p:nvSpPr>
        <p:spPr/>
        <p:txBody>
          <a:bodyPr/>
          <a:lstStyle/>
          <a:p>
            <a:pPr>
              <a:defRPr/>
            </a:pPr>
            <a:r>
              <a:rPr lang="pt-BR" smtClean="0">
                <a:solidFill>
                  <a:srgbClr val="000000"/>
                </a:solidFill>
              </a:rPr>
              <a:t>Palo Verde - Kent R. Bjornn</a:t>
            </a:r>
            <a:endParaRPr lang="en-US">
              <a:solidFill>
                <a:srgbClr val="000000"/>
              </a:solidFill>
            </a:endParaRPr>
          </a:p>
        </p:txBody>
      </p:sp>
      <p:sp>
        <p:nvSpPr>
          <p:cNvPr id="46" name="Slide Number Placeholder 5"/>
          <p:cNvSpPr>
            <a:spLocks noGrp="1"/>
          </p:cNvSpPr>
          <p:nvPr>
            <p:ph type="sldNum" sz="quarter" idx="12"/>
          </p:nvPr>
        </p:nvSpPr>
        <p:spPr/>
        <p:txBody>
          <a:bodyPr/>
          <a:lstStyle/>
          <a:p>
            <a:pPr>
              <a:defRPr/>
            </a:pPr>
            <a:fld id="{0D66EAF3-508D-4B95-AFB1-D66A3A386D66}" type="slidenum">
              <a:rPr lang="en-US">
                <a:solidFill>
                  <a:srgbClr val="000000"/>
                </a:solidFill>
              </a:rPr>
              <a:pPr>
                <a:defRPr/>
              </a:pPr>
              <a:t>17</a:t>
            </a:fld>
            <a:endParaRPr lang="en-US">
              <a:solidFill>
                <a:srgbClr val="000000"/>
              </a:solidFill>
            </a:endParaRPr>
          </a:p>
        </p:txBody>
      </p:sp>
      <p:grpSp>
        <p:nvGrpSpPr>
          <p:cNvPr id="48" name="Group 22"/>
          <p:cNvGrpSpPr>
            <a:grpSpLocks/>
          </p:cNvGrpSpPr>
          <p:nvPr>
            <p:custDataLst>
              <p:tags r:id="rId1"/>
            </p:custDataLst>
          </p:nvPr>
        </p:nvGrpSpPr>
        <p:grpSpPr bwMode="auto">
          <a:xfrm>
            <a:off x="430213" y="1524000"/>
            <a:ext cx="1931987" cy="1816099"/>
            <a:chOff x="417018" y="1531919"/>
            <a:chExt cx="1931987" cy="1816800"/>
          </a:xfrm>
        </p:grpSpPr>
        <p:sp>
          <p:nvSpPr>
            <p:cNvPr id="49" name="AutoShape 9"/>
            <p:cNvSpPr>
              <a:spLocks noChangeAspect="1" noChangeArrowheads="1"/>
            </p:cNvSpPr>
            <p:nvPr/>
          </p:nvSpPr>
          <p:spPr bwMode="auto">
            <a:xfrm>
              <a:off x="801193" y="1912033"/>
              <a:ext cx="1077912" cy="1009299"/>
            </a:xfrm>
            <a:prstGeom prst="triangle">
              <a:avLst>
                <a:gd name="adj" fmla="val 50000"/>
              </a:avLst>
            </a:prstGeom>
            <a:noFill/>
            <a:ln w="76200">
              <a:solidFill>
                <a:srgbClr val="6600CC"/>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endParaRPr lang="en-US" altLang="en-US"/>
            </a:p>
          </p:txBody>
        </p:sp>
        <p:sp>
          <p:nvSpPr>
            <p:cNvPr id="50" name="Oval 10"/>
            <p:cNvSpPr>
              <a:spLocks noChangeAspect="1" noChangeArrowheads="1"/>
            </p:cNvSpPr>
            <p:nvPr/>
          </p:nvSpPr>
          <p:spPr bwMode="gray">
            <a:xfrm>
              <a:off x="901205" y="1531919"/>
              <a:ext cx="856364" cy="856364"/>
            </a:xfrm>
            <a:prstGeom prst="ellipse">
              <a:avLst/>
            </a:prstGeom>
            <a:solidFill>
              <a:srgbClr val="FFFFFF"/>
            </a:solidFill>
            <a:ln w="31750">
              <a:solidFill>
                <a:srgbClr val="FF0000"/>
              </a:solidFill>
              <a:round/>
              <a:headEnd/>
              <a:tailEnd/>
            </a:ln>
          </p:spPr>
          <p:txBody>
            <a:bodyPr lIns="0" tIns="91440" rIns="0" bIns="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lnSpc>
                  <a:spcPts val="1100"/>
                </a:lnSpc>
              </a:pPr>
              <a:r>
                <a:rPr lang="en-US" altLang="en-US" sz="1100" dirty="0">
                  <a:latin typeface="Arial Rounded MT Bold" pitchFamily="34" charset="0"/>
                </a:rPr>
                <a:t>Design</a:t>
              </a:r>
              <a:br>
                <a:rPr lang="en-US" altLang="en-US" sz="1100" dirty="0">
                  <a:latin typeface="Arial Rounded MT Bold" pitchFamily="34" charset="0"/>
                </a:rPr>
              </a:br>
              <a:r>
                <a:rPr lang="en-US" altLang="en-US" sz="1100" dirty="0">
                  <a:latin typeface="Arial Rounded MT Bold" pitchFamily="34" charset="0"/>
                </a:rPr>
                <a:t>Require-</a:t>
              </a:r>
              <a:r>
                <a:rPr lang="en-US" altLang="en-US" sz="1100" dirty="0" err="1">
                  <a:latin typeface="Arial Rounded MT Bold" pitchFamily="34" charset="0"/>
                </a:rPr>
                <a:t>ments</a:t>
              </a:r>
              <a:endParaRPr lang="en-US" altLang="en-US" sz="1100" dirty="0">
                <a:latin typeface="Arial Rounded MT Bold" pitchFamily="34" charset="0"/>
              </a:endParaRPr>
            </a:p>
          </p:txBody>
        </p:sp>
        <p:sp>
          <p:nvSpPr>
            <p:cNvPr id="51" name="AutoShape 11"/>
            <p:cNvSpPr>
              <a:spLocks noChangeAspect="1" noChangeArrowheads="1"/>
            </p:cNvSpPr>
            <p:nvPr/>
          </p:nvSpPr>
          <p:spPr bwMode="auto">
            <a:xfrm>
              <a:off x="1526680" y="2526394"/>
              <a:ext cx="822325" cy="822325"/>
            </a:xfrm>
            <a:prstGeom prst="flowChartMultidocument">
              <a:avLst/>
            </a:prstGeom>
            <a:solidFill>
              <a:srgbClr val="FFFFFF"/>
            </a:solidFill>
            <a:ln w="28575">
              <a:solidFill>
                <a:srgbClr val="0033CC"/>
              </a:solidFill>
              <a:miter lim="800000"/>
              <a:headEnd/>
              <a:tailEnd/>
            </a:ln>
          </p:spPr>
          <p:txBody>
            <a:bodyPr lIns="0" tIns="91440" rIns="0" bIns="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lnSpc>
                  <a:spcPts val="1100"/>
                </a:lnSpc>
                <a:spcAft>
                  <a:spcPts val="600"/>
                </a:spcAft>
              </a:pPr>
              <a:r>
                <a:rPr lang="en-US" altLang="en-US" sz="1100">
                  <a:latin typeface="Arial Rounded MT Bold" pitchFamily="34" charset="0"/>
                </a:rPr>
                <a:t>Facility</a:t>
              </a:r>
              <a:br>
                <a:rPr lang="en-US" altLang="en-US" sz="1100">
                  <a:latin typeface="Arial Rounded MT Bold" pitchFamily="34" charset="0"/>
                </a:rPr>
              </a:br>
              <a:r>
                <a:rPr lang="en-US" altLang="en-US" sz="1100">
                  <a:latin typeface="Arial Rounded MT Bold" pitchFamily="34" charset="0"/>
                </a:rPr>
                <a:t>Config</a:t>
              </a:r>
              <a:br>
                <a:rPr lang="en-US" altLang="en-US" sz="1100">
                  <a:latin typeface="Arial Rounded MT Bold" pitchFamily="34" charset="0"/>
                </a:rPr>
              </a:br>
              <a:r>
                <a:rPr lang="en-US" altLang="en-US" sz="1100">
                  <a:latin typeface="Arial Rounded MT Bold" pitchFamily="34" charset="0"/>
                </a:rPr>
                <a:t>Info</a:t>
              </a:r>
            </a:p>
          </p:txBody>
        </p:sp>
        <p:sp>
          <p:nvSpPr>
            <p:cNvPr id="52" name="AutoShape 12"/>
            <p:cNvSpPr>
              <a:spLocks noChangeAspect="1" noChangeArrowheads="1"/>
            </p:cNvSpPr>
            <p:nvPr/>
          </p:nvSpPr>
          <p:spPr bwMode="auto">
            <a:xfrm rot="16200000">
              <a:off x="417811" y="2500200"/>
              <a:ext cx="822325" cy="823912"/>
            </a:xfrm>
            <a:prstGeom prst="flowChartDelay">
              <a:avLst/>
            </a:prstGeom>
            <a:solidFill>
              <a:srgbClr val="FFFFFF"/>
            </a:solidFill>
            <a:ln w="31750">
              <a:solidFill>
                <a:srgbClr val="00CC00"/>
              </a:solidFill>
              <a:miter lim="800000"/>
              <a:headEnd/>
              <a:tailEnd/>
            </a:ln>
          </p:spPr>
          <p:txBody>
            <a:bodyPr vert="eaVert" tIns="0" rIns="182880" bIns="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spcAft>
                  <a:spcPts val="600"/>
                </a:spcAft>
              </a:pPr>
              <a:r>
                <a:rPr lang="en-US" altLang="en-US" sz="1100">
                  <a:latin typeface="Arial Rounded MT Bold" pitchFamily="34" charset="0"/>
                </a:rPr>
                <a:t>Physical</a:t>
              </a:r>
              <a:br>
                <a:rPr lang="en-US" altLang="en-US" sz="1100">
                  <a:latin typeface="Arial Rounded MT Bold" pitchFamily="34" charset="0"/>
                </a:rPr>
              </a:br>
              <a:r>
                <a:rPr lang="en-US" altLang="en-US" sz="1100">
                  <a:latin typeface="Arial Rounded MT Bold" pitchFamily="34" charset="0"/>
                </a:rPr>
                <a:t>Config</a:t>
              </a:r>
            </a:p>
          </p:txBody>
        </p:sp>
      </p:grpSp>
    </p:spTree>
    <p:extLst>
      <p:ext uri="{BB962C8B-B14F-4D97-AF65-F5344CB8AC3E}">
        <p14:creationId xmlns:p14="http://schemas.microsoft.com/office/powerpoint/2010/main" val="19788221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0966">
                                            <p:txEl>
                                              <p:pRg st="1" end="1"/>
                                            </p:txEl>
                                          </p:spTgt>
                                        </p:tgtEl>
                                        <p:attrNameLst>
                                          <p:attrName>style.visibility</p:attrName>
                                        </p:attrNameLst>
                                      </p:cBhvr>
                                      <p:to>
                                        <p:strVal val="visible"/>
                                      </p:to>
                                    </p:set>
                                    <p:anim calcmode="lin" valueType="num">
                                      <p:cBhvr additive="base">
                                        <p:cTn id="7" dur="500" fill="hold"/>
                                        <p:tgtEl>
                                          <p:spTgt spid="40966">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0966">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0966">
                                            <p:txEl>
                                              <p:pRg st="2" end="2"/>
                                            </p:txEl>
                                          </p:spTgt>
                                        </p:tgtEl>
                                        <p:attrNameLst>
                                          <p:attrName>style.visibility</p:attrName>
                                        </p:attrNameLst>
                                      </p:cBhvr>
                                      <p:to>
                                        <p:strVal val="visible"/>
                                      </p:to>
                                    </p:set>
                                    <p:anim calcmode="lin" valueType="num">
                                      <p:cBhvr additive="base">
                                        <p:cTn id="11" dur="500" fill="hold"/>
                                        <p:tgtEl>
                                          <p:spTgt spid="40966">
                                            <p:txEl>
                                              <p:pRg st="2" end="2"/>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40966">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40966">
                                            <p:txEl>
                                              <p:pRg st="3" end="3"/>
                                            </p:txEl>
                                          </p:spTgt>
                                        </p:tgtEl>
                                        <p:attrNameLst>
                                          <p:attrName>style.visibility</p:attrName>
                                        </p:attrNameLst>
                                      </p:cBhvr>
                                      <p:to>
                                        <p:strVal val="visible"/>
                                      </p:to>
                                    </p:set>
                                    <p:anim calcmode="lin" valueType="num">
                                      <p:cBhvr additive="base">
                                        <p:cTn id="15" dur="500" fill="hold"/>
                                        <p:tgtEl>
                                          <p:spTgt spid="40966">
                                            <p:txEl>
                                              <p:pRg st="3" end="3"/>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40966">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40966">
                                            <p:txEl>
                                              <p:pRg st="4" end="4"/>
                                            </p:txEl>
                                          </p:spTgt>
                                        </p:tgtEl>
                                        <p:attrNameLst>
                                          <p:attrName>style.visibility</p:attrName>
                                        </p:attrNameLst>
                                      </p:cBhvr>
                                      <p:to>
                                        <p:strVal val="visible"/>
                                      </p:to>
                                    </p:set>
                                    <p:anim calcmode="lin" valueType="num">
                                      <p:cBhvr additive="base">
                                        <p:cTn id="19" dur="500" fill="hold"/>
                                        <p:tgtEl>
                                          <p:spTgt spid="40966">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0966">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40966">
                                            <p:txEl>
                                              <p:pRg st="5" end="5"/>
                                            </p:txEl>
                                          </p:spTgt>
                                        </p:tgtEl>
                                        <p:attrNameLst>
                                          <p:attrName>style.visibility</p:attrName>
                                        </p:attrNameLst>
                                      </p:cBhvr>
                                      <p:to>
                                        <p:strVal val="visible"/>
                                      </p:to>
                                    </p:set>
                                    <p:anim calcmode="lin" valueType="num">
                                      <p:cBhvr additive="base">
                                        <p:cTn id="23" dur="500" fill="hold"/>
                                        <p:tgtEl>
                                          <p:spTgt spid="40966">
                                            <p:txEl>
                                              <p:pRg st="5" end="5"/>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40966">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Rectangle 2"/>
          <p:cNvSpPr>
            <a:spLocks noGrp="1" noChangeArrowheads="1"/>
          </p:cNvSpPr>
          <p:nvPr>
            <p:ph type="title"/>
          </p:nvPr>
        </p:nvSpPr>
        <p:spPr>
          <a:noFill/>
        </p:spPr>
        <p:txBody>
          <a:bodyPr/>
          <a:lstStyle/>
          <a:p>
            <a:pPr eaLnBrk="1" hangingPunct="1"/>
            <a:r>
              <a:rPr lang="en-US" dirty="0" smtClean="0"/>
              <a:t>CM - What </a:t>
            </a:r>
            <a:r>
              <a:rPr lang="en-US" dirty="0"/>
              <a:t>- Processes </a:t>
            </a:r>
            <a:r>
              <a:rPr lang="en-US" sz="1600" dirty="0" smtClean="0"/>
              <a:t>2/2</a:t>
            </a:r>
            <a:endParaRPr lang="en-US" sz="1600" dirty="0"/>
          </a:p>
        </p:txBody>
      </p:sp>
      <p:sp>
        <p:nvSpPr>
          <p:cNvPr id="40966" name="Rectangle 3"/>
          <p:cNvSpPr>
            <a:spLocks noGrp="1" noChangeArrowheads="1"/>
          </p:cNvSpPr>
          <p:nvPr>
            <p:ph type="body" sz="half" idx="1"/>
          </p:nvPr>
        </p:nvSpPr>
        <p:spPr>
          <a:noFill/>
        </p:spPr>
        <p:txBody>
          <a:bodyPr/>
          <a:lstStyle/>
          <a:p>
            <a:pPr>
              <a:spcAft>
                <a:spcPct val="25000"/>
              </a:spcAft>
              <a:buSzPct val="100000"/>
              <a:buFont typeface="Wingdings" panose="05000000000000000000" pitchFamily="2" charset="2"/>
              <a:buChar char="v"/>
              <a:defRPr/>
            </a:pPr>
            <a:r>
              <a:rPr lang="en-US" sz="2400" dirty="0" smtClean="0">
                <a:solidFill>
                  <a:srgbClr val="6600CC"/>
                </a:solidFill>
              </a:rPr>
              <a:t>Work </a:t>
            </a:r>
            <a:r>
              <a:rPr lang="en-US" sz="2400" dirty="0">
                <a:solidFill>
                  <a:srgbClr val="6600CC"/>
                </a:solidFill>
              </a:rPr>
              <a:t>Processes are the administrative and management measures used to ensure the configuration is maintained. These processes include</a:t>
            </a:r>
            <a:r>
              <a:rPr lang="en-US" sz="2400" dirty="0" smtClean="0">
                <a:solidFill>
                  <a:srgbClr val="6600CC"/>
                </a:solidFill>
              </a:rPr>
              <a:t>;</a:t>
            </a:r>
            <a:endParaRPr lang="en-US" sz="2400" dirty="0">
              <a:solidFill>
                <a:srgbClr val="6600CC"/>
              </a:solidFill>
              <a:cs typeface="Arial" pitchFamily="34" charset="0"/>
            </a:endParaRPr>
          </a:p>
          <a:p>
            <a:pPr eaLnBrk="1" hangingPunct="1">
              <a:spcBef>
                <a:spcPts val="600"/>
              </a:spcBef>
              <a:buClr>
                <a:srgbClr val="6600CC"/>
              </a:buClr>
              <a:buSzPct val="100000"/>
            </a:pPr>
            <a:r>
              <a:rPr lang="en-US" altLang="en-US" sz="2400" dirty="0" smtClean="0">
                <a:cs typeface="Arial" charset="0"/>
              </a:rPr>
              <a:t>Design </a:t>
            </a:r>
            <a:r>
              <a:rPr lang="en-US" altLang="en-US" sz="2400" dirty="0">
                <a:cs typeface="Arial" charset="0"/>
              </a:rPr>
              <a:t>control</a:t>
            </a:r>
          </a:p>
          <a:p>
            <a:pPr eaLnBrk="1" hangingPunct="1">
              <a:spcBef>
                <a:spcPts val="600"/>
              </a:spcBef>
              <a:buClr>
                <a:srgbClr val="6600CC"/>
              </a:buClr>
              <a:buSzPct val="100000"/>
            </a:pPr>
            <a:r>
              <a:rPr lang="en-US" altLang="en-US" sz="2400" dirty="0">
                <a:cs typeface="Arial" charset="0"/>
              </a:rPr>
              <a:t>D</a:t>
            </a:r>
            <a:r>
              <a:rPr lang="en-US" altLang="en-US" sz="2400" dirty="0" smtClean="0">
                <a:cs typeface="Arial" charset="0"/>
              </a:rPr>
              <a:t>ocument </a:t>
            </a:r>
            <a:r>
              <a:rPr lang="en-US" altLang="en-US" sz="2400" dirty="0" smtClean="0">
                <a:cs typeface="Arial" charset="0"/>
              </a:rPr>
              <a:t>control – update docs with plant</a:t>
            </a:r>
          </a:p>
          <a:p>
            <a:pPr eaLnBrk="1" hangingPunct="1">
              <a:spcBef>
                <a:spcPts val="600"/>
              </a:spcBef>
              <a:buClr>
                <a:srgbClr val="6600CC"/>
              </a:buClr>
              <a:buSzPct val="100000"/>
            </a:pPr>
            <a:r>
              <a:rPr lang="en-US" altLang="en-US" sz="2400" dirty="0" smtClean="0">
                <a:cs typeface="Arial" charset="0"/>
              </a:rPr>
              <a:t>Corrective Action Program (CAP)</a:t>
            </a:r>
            <a:endParaRPr lang="en-US" altLang="en-US" sz="2400" dirty="0">
              <a:cs typeface="Arial" charset="0"/>
            </a:endParaRPr>
          </a:p>
          <a:p>
            <a:pPr eaLnBrk="1" hangingPunct="1">
              <a:spcBef>
                <a:spcPts val="600"/>
              </a:spcBef>
              <a:buClr>
                <a:srgbClr val="6600CC"/>
              </a:buClr>
              <a:buSzPct val="100000"/>
            </a:pPr>
            <a:r>
              <a:rPr lang="en-US" altLang="en-US" sz="2400" dirty="0">
                <a:cs typeface="Arial" charset="0"/>
              </a:rPr>
              <a:t>W</a:t>
            </a:r>
            <a:r>
              <a:rPr lang="en-US" altLang="en-US" sz="2400" dirty="0" smtClean="0">
                <a:cs typeface="Arial" charset="0"/>
              </a:rPr>
              <a:t>ork </a:t>
            </a:r>
            <a:r>
              <a:rPr lang="en-US" altLang="en-US" sz="2400" dirty="0">
                <a:cs typeface="Arial" charset="0"/>
              </a:rPr>
              <a:t>management</a:t>
            </a:r>
          </a:p>
          <a:p>
            <a:pPr eaLnBrk="1" hangingPunct="1">
              <a:spcBef>
                <a:spcPts val="600"/>
              </a:spcBef>
              <a:buClr>
                <a:srgbClr val="6600CC"/>
              </a:buClr>
              <a:buSzPct val="100000"/>
            </a:pPr>
            <a:r>
              <a:rPr lang="en-US" altLang="en-US" sz="2400" dirty="0">
                <a:cs typeface="Arial" charset="0"/>
              </a:rPr>
              <a:t>S</a:t>
            </a:r>
            <a:r>
              <a:rPr lang="en-US" altLang="en-US" sz="2400" dirty="0" smtClean="0">
                <a:cs typeface="Arial" charset="0"/>
              </a:rPr>
              <a:t>urveillance </a:t>
            </a:r>
            <a:r>
              <a:rPr lang="en-US" altLang="en-US" sz="2400" dirty="0">
                <a:cs typeface="Arial" charset="0"/>
              </a:rPr>
              <a:t>&amp; test programs</a:t>
            </a:r>
          </a:p>
          <a:p>
            <a:pPr eaLnBrk="1" hangingPunct="1">
              <a:spcBef>
                <a:spcPts val="600"/>
              </a:spcBef>
              <a:buClr>
                <a:srgbClr val="6600CC"/>
              </a:buClr>
              <a:buSzPct val="100000"/>
            </a:pPr>
            <a:r>
              <a:rPr lang="en-CA" altLang="en-US" sz="2400" dirty="0">
                <a:cs typeface="Arial" charset="0"/>
              </a:rPr>
              <a:t>W</a:t>
            </a:r>
            <a:r>
              <a:rPr lang="en-CA" altLang="en-US" sz="2400" dirty="0" smtClean="0">
                <a:cs typeface="Arial" charset="0"/>
              </a:rPr>
              <a:t>ork </a:t>
            </a:r>
            <a:r>
              <a:rPr lang="en-CA" altLang="en-US" sz="2400" dirty="0">
                <a:cs typeface="Arial" charset="0"/>
              </a:rPr>
              <a:t>protection isolation</a:t>
            </a:r>
            <a:endParaRPr lang="en-US" altLang="en-US" sz="2400" dirty="0">
              <a:cs typeface="Arial" charset="0"/>
            </a:endParaRPr>
          </a:p>
          <a:p>
            <a:pPr eaLnBrk="1" hangingPunct="1">
              <a:spcBef>
                <a:spcPts val="600"/>
              </a:spcBef>
              <a:buClr>
                <a:srgbClr val="6600CC"/>
              </a:buClr>
              <a:buSzPct val="100000"/>
            </a:pPr>
            <a:r>
              <a:rPr lang="en-US" altLang="en-US" sz="2400" dirty="0">
                <a:cs typeface="Arial" charset="0"/>
              </a:rPr>
              <a:t>F</a:t>
            </a:r>
            <a:r>
              <a:rPr lang="en-US" altLang="en-US" sz="2400" dirty="0" smtClean="0">
                <a:cs typeface="Arial" charset="0"/>
              </a:rPr>
              <a:t>ormal </a:t>
            </a:r>
            <a:r>
              <a:rPr lang="en-US" altLang="en-US" sz="2400" dirty="0">
                <a:cs typeface="Arial" charset="0"/>
              </a:rPr>
              <a:t>training</a:t>
            </a:r>
          </a:p>
          <a:p>
            <a:pPr eaLnBrk="1" hangingPunct="1">
              <a:spcBef>
                <a:spcPts val="600"/>
              </a:spcBef>
              <a:buClr>
                <a:srgbClr val="6600CC"/>
              </a:buClr>
              <a:buSzPct val="100000"/>
            </a:pPr>
            <a:r>
              <a:rPr lang="en-US" altLang="en-US" sz="2400" dirty="0">
                <a:cs typeface="Arial" charset="0"/>
              </a:rPr>
              <a:t>A</a:t>
            </a:r>
            <a:r>
              <a:rPr lang="en-US" altLang="en-US" sz="2400" dirty="0" smtClean="0">
                <a:cs typeface="Arial" charset="0"/>
              </a:rPr>
              <a:t>ssessments</a:t>
            </a:r>
            <a:endParaRPr lang="en-US" altLang="en-US" sz="2400" dirty="0">
              <a:cs typeface="Arial" charset="0"/>
            </a:endParaRPr>
          </a:p>
          <a:p>
            <a:pPr marL="685719" indent="-685719" eaLnBrk="1" hangingPunct="1">
              <a:spcBef>
                <a:spcPct val="0"/>
              </a:spcBef>
              <a:buNone/>
            </a:pPr>
            <a:endParaRPr lang="en-US" sz="2400" dirty="0"/>
          </a:p>
        </p:txBody>
      </p:sp>
      <p:sp>
        <p:nvSpPr>
          <p:cNvPr id="2" name="Content Placeholder 1"/>
          <p:cNvSpPr>
            <a:spLocks noGrp="1"/>
          </p:cNvSpPr>
          <p:nvPr>
            <p:ph sz="half" idx="2"/>
          </p:nvPr>
        </p:nvSpPr>
        <p:spPr/>
        <p:txBody>
          <a:bodyPr/>
          <a:lstStyle/>
          <a:p>
            <a:endParaRPr lang="en-US" dirty="0" smtClean="0"/>
          </a:p>
          <a:p>
            <a:endParaRPr lang="en-US" dirty="0"/>
          </a:p>
        </p:txBody>
      </p:sp>
      <p:sp>
        <p:nvSpPr>
          <p:cNvPr id="44" name="Date Placeholder 3"/>
          <p:cNvSpPr>
            <a:spLocks noGrp="1"/>
          </p:cNvSpPr>
          <p:nvPr>
            <p:ph type="dt" sz="half" idx="10"/>
          </p:nvPr>
        </p:nvSpPr>
        <p:spPr/>
        <p:txBody>
          <a:bodyPr/>
          <a:lstStyle/>
          <a:p>
            <a:pPr>
              <a:defRPr/>
            </a:pPr>
            <a:r>
              <a:rPr lang="en-US" smtClean="0">
                <a:solidFill>
                  <a:srgbClr val="000000"/>
                </a:solidFill>
              </a:rPr>
              <a:t>CMBG - 08 June 2015</a:t>
            </a:r>
            <a:endParaRPr lang="en-US">
              <a:solidFill>
                <a:srgbClr val="000000"/>
              </a:solidFill>
            </a:endParaRPr>
          </a:p>
        </p:txBody>
      </p:sp>
      <p:sp>
        <p:nvSpPr>
          <p:cNvPr id="45" name="Footer Placeholder 4"/>
          <p:cNvSpPr>
            <a:spLocks noGrp="1"/>
          </p:cNvSpPr>
          <p:nvPr>
            <p:ph type="ftr" sz="quarter" idx="11"/>
          </p:nvPr>
        </p:nvSpPr>
        <p:spPr/>
        <p:txBody>
          <a:bodyPr/>
          <a:lstStyle/>
          <a:p>
            <a:pPr>
              <a:defRPr/>
            </a:pPr>
            <a:r>
              <a:rPr lang="pt-BR" smtClean="0">
                <a:solidFill>
                  <a:srgbClr val="000000"/>
                </a:solidFill>
              </a:rPr>
              <a:t>Palo Verde - Kent R. Bjornn</a:t>
            </a:r>
            <a:endParaRPr lang="en-US">
              <a:solidFill>
                <a:srgbClr val="000000"/>
              </a:solidFill>
            </a:endParaRPr>
          </a:p>
        </p:txBody>
      </p:sp>
      <p:sp>
        <p:nvSpPr>
          <p:cNvPr id="46" name="Slide Number Placeholder 5"/>
          <p:cNvSpPr>
            <a:spLocks noGrp="1"/>
          </p:cNvSpPr>
          <p:nvPr>
            <p:ph type="sldNum" sz="quarter" idx="12"/>
          </p:nvPr>
        </p:nvSpPr>
        <p:spPr/>
        <p:txBody>
          <a:bodyPr/>
          <a:lstStyle/>
          <a:p>
            <a:pPr>
              <a:defRPr/>
            </a:pPr>
            <a:fld id="{0D66EAF3-508D-4B95-AFB1-D66A3A386D66}" type="slidenum">
              <a:rPr lang="en-US">
                <a:solidFill>
                  <a:srgbClr val="000000"/>
                </a:solidFill>
              </a:rPr>
              <a:pPr>
                <a:defRPr/>
              </a:pPr>
              <a:t>18</a:t>
            </a:fld>
            <a:endParaRPr lang="en-US">
              <a:solidFill>
                <a:srgbClr val="000000"/>
              </a:solidFill>
            </a:endParaRPr>
          </a:p>
        </p:txBody>
      </p:sp>
      <p:grpSp>
        <p:nvGrpSpPr>
          <p:cNvPr id="48" name="Group 22"/>
          <p:cNvGrpSpPr>
            <a:grpSpLocks/>
          </p:cNvGrpSpPr>
          <p:nvPr>
            <p:custDataLst>
              <p:tags r:id="rId1"/>
            </p:custDataLst>
          </p:nvPr>
        </p:nvGrpSpPr>
        <p:grpSpPr bwMode="auto">
          <a:xfrm>
            <a:off x="430213" y="1524000"/>
            <a:ext cx="1931987" cy="1816099"/>
            <a:chOff x="417018" y="1531919"/>
            <a:chExt cx="1931987" cy="1816800"/>
          </a:xfrm>
        </p:grpSpPr>
        <p:sp>
          <p:nvSpPr>
            <p:cNvPr id="49" name="AutoShape 9"/>
            <p:cNvSpPr>
              <a:spLocks noChangeAspect="1" noChangeArrowheads="1"/>
            </p:cNvSpPr>
            <p:nvPr/>
          </p:nvSpPr>
          <p:spPr bwMode="auto">
            <a:xfrm>
              <a:off x="801193" y="1912033"/>
              <a:ext cx="1077912" cy="1009299"/>
            </a:xfrm>
            <a:prstGeom prst="triangle">
              <a:avLst>
                <a:gd name="adj" fmla="val 50000"/>
              </a:avLst>
            </a:prstGeom>
            <a:noFill/>
            <a:ln w="76200">
              <a:solidFill>
                <a:srgbClr val="6600CC"/>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endParaRPr lang="en-US" altLang="en-US"/>
            </a:p>
          </p:txBody>
        </p:sp>
        <p:sp>
          <p:nvSpPr>
            <p:cNvPr id="50" name="Oval 10"/>
            <p:cNvSpPr>
              <a:spLocks noChangeAspect="1" noChangeArrowheads="1"/>
            </p:cNvSpPr>
            <p:nvPr/>
          </p:nvSpPr>
          <p:spPr bwMode="gray">
            <a:xfrm>
              <a:off x="901205" y="1531919"/>
              <a:ext cx="856364" cy="856364"/>
            </a:xfrm>
            <a:prstGeom prst="ellipse">
              <a:avLst/>
            </a:prstGeom>
            <a:solidFill>
              <a:srgbClr val="FFFFFF"/>
            </a:solidFill>
            <a:ln w="31750">
              <a:solidFill>
                <a:srgbClr val="FF0000"/>
              </a:solidFill>
              <a:round/>
              <a:headEnd/>
              <a:tailEnd/>
            </a:ln>
          </p:spPr>
          <p:txBody>
            <a:bodyPr lIns="0" tIns="91440" rIns="0" bIns="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lnSpc>
                  <a:spcPts val="1100"/>
                </a:lnSpc>
              </a:pPr>
              <a:r>
                <a:rPr lang="en-US" altLang="en-US" sz="1100" dirty="0">
                  <a:latin typeface="Arial Rounded MT Bold" pitchFamily="34" charset="0"/>
                </a:rPr>
                <a:t>Design</a:t>
              </a:r>
              <a:br>
                <a:rPr lang="en-US" altLang="en-US" sz="1100" dirty="0">
                  <a:latin typeface="Arial Rounded MT Bold" pitchFamily="34" charset="0"/>
                </a:rPr>
              </a:br>
              <a:r>
                <a:rPr lang="en-US" altLang="en-US" sz="1100" dirty="0">
                  <a:latin typeface="Arial Rounded MT Bold" pitchFamily="34" charset="0"/>
                </a:rPr>
                <a:t>Require-</a:t>
              </a:r>
              <a:r>
                <a:rPr lang="en-US" altLang="en-US" sz="1100" dirty="0" err="1">
                  <a:latin typeface="Arial Rounded MT Bold" pitchFamily="34" charset="0"/>
                </a:rPr>
                <a:t>ments</a:t>
              </a:r>
              <a:endParaRPr lang="en-US" altLang="en-US" sz="1100" dirty="0">
                <a:latin typeface="Arial Rounded MT Bold" pitchFamily="34" charset="0"/>
              </a:endParaRPr>
            </a:p>
          </p:txBody>
        </p:sp>
        <p:sp>
          <p:nvSpPr>
            <p:cNvPr id="51" name="AutoShape 11"/>
            <p:cNvSpPr>
              <a:spLocks noChangeAspect="1" noChangeArrowheads="1"/>
            </p:cNvSpPr>
            <p:nvPr/>
          </p:nvSpPr>
          <p:spPr bwMode="auto">
            <a:xfrm>
              <a:off x="1526680" y="2526394"/>
              <a:ext cx="822325" cy="822325"/>
            </a:xfrm>
            <a:prstGeom prst="flowChartMultidocument">
              <a:avLst/>
            </a:prstGeom>
            <a:solidFill>
              <a:srgbClr val="FFFFFF"/>
            </a:solidFill>
            <a:ln w="28575">
              <a:solidFill>
                <a:srgbClr val="0033CC"/>
              </a:solidFill>
              <a:miter lim="800000"/>
              <a:headEnd/>
              <a:tailEnd/>
            </a:ln>
          </p:spPr>
          <p:txBody>
            <a:bodyPr lIns="0" tIns="91440" rIns="0" bIns="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lnSpc>
                  <a:spcPts val="1100"/>
                </a:lnSpc>
                <a:spcAft>
                  <a:spcPts val="600"/>
                </a:spcAft>
              </a:pPr>
              <a:r>
                <a:rPr lang="en-US" altLang="en-US" sz="1100">
                  <a:latin typeface="Arial Rounded MT Bold" pitchFamily="34" charset="0"/>
                </a:rPr>
                <a:t>Facility</a:t>
              </a:r>
              <a:br>
                <a:rPr lang="en-US" altLang="en-US" sz="1100">
                  <a:latin typeface="Arial Rounded MT Bold" pitchFamily="34" charset="0"/>
                </a:rPr>
              </a:br>
              <a:r>
                <a:rPr lang="en-US" altLang="en-US" sz="1100">
                  <a:latin typeface="Arial Rounded MT Bold" pitchFamily="34" charset="0"/>
                </a:rPr>
                <a:t>Config</a:t>
              </a:r>
              <a:br>
                <a:rPr lang="en-US" altLang="en-US" sz="1100">
                  <a:latin typeface="Arial Rounded MT Bold" pitchFamily="34" charset="0"/>
                </a:rPr>
              </a:br>
              <a:r>
                <a:rPr lang="en-US" altLang="en-US" sz="1100">
                  <a:latin typeface="Arial Rounded MT Bold" pitchFamily="34" charset="0"/>
                </a:rPr>
                <a:t>Info</a:t>
              </a:r>
            </a:p>
          </p:txBody>
        </p:sp>
        <p:sp>
          <p:nvSpPr>
            <p:cNvPr id="52" name="AutoShape 12"/>
            <p:cNvSpPr>
              <a:spLocks noChangeAspect="1" noChangeArrowheads="1"/>
            </p:cNvSpPr>
            <p:nvPr/>
          </p:nvSpPr>
          <p:spPr bwMode="auto">
            <a:xfrm rot="16200000">
              <a:off x="417811" y="2500200"/>
              <a:ext cx="822325" cy="823912"/>
            </a:xfrm>
            <a:prstGeom prst="flowChartDelay">
              <a:avLst/>
            </a:prstGeom>
            <a:solidFill>
              <a:srgbClr val="FFFFFF"/>
            </a:solidFill>
            <a:ln w="31750">
              <a:solidFill>
                <a:srgbClr val="00CC00"/>
              </a:solidFill>
              <a:miter lim="800000"/>
              <a:headEnd/>
              <a:tailEnd/>
            </a:ln>
          </p:spPr>
          <p:txBody>
            <a:bodyPr vert="eaVert" tIns="0" rIns="182880" bIns="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spcAft>
                  <a:spcPts val="600"/>
                </a:spcAft>
              </a:pPr>
              <a:r>
                <a:rPr lang="en-US" altLang="en-US" sz="1100">
                  <a:latin typeface="Arial Rounded MT Bold" pitchFamily="34" charset="0"/>
                </a:rPr>
                <a:t>Physical</a:t>
              </a:r>
              <a:br>
                <a:rPr lang="en-US" altLang="en-US" sz="1100">
                  <a:latin typeface="Arial Rounded MT Bold" pitchFamily="34" charset="0"/>
                </a:rPr>
              </a:br>
              <a:r>
                <a:rPr lang="en-US" altLang="en-US" sz="1100">
                  <a:latin typeface="Arial Rounded MT Bold" pitchFamily="34" charset="0"/>
                </a:rPr>
                <a:t>Config</a:t>
              </a:r>
            </a:p>
          </p:txBody>
        </p:sp>
      </p:grpSp>
    </p:spTree>
    <p:extLst>
      <p:ext uri="{BB962C8B-B14F-4D97-AF65-F5344CB8AC3E}">
        <p14:creationId xmlns:p14="http://schemas.microsoft.com/office/powerpoint/2010/main" val="24652785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66">
                                            <p:txEl>
                                              <p:pRg st="1" end="1"/>
                                            </p:txEl>
                                          </p:spTgt>
                                        </p:tgtEl>
                                        <p:attrNameLst>
                                          <p:attrName>style.visibility</p:attrName>
                                        </p:attrNameLst>
                                      </p:cBhvr>
                                      <p:to>
                                        <p:strVal val="visible"/>
                                      </p:to>
                                    </p:set>
                                    <p:animEffect transition="in" filter="barn(inVertical)">
                                      <p:cBhvr>
                                        <p:cTn id="7" dur="500"/>
                                        <p:tgtEl>
                                          <p:spTgt spid="40966">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0966">
                                            <p:txEl>
                                              <p:pRg st="2" end="2"/>
                                            </p:txEl>
                                          </p:spTgt>
                                        </p:tgtEl>
                                        <p:attrNameLst>
                                          <p:attrName>style.visibility</p:attrName>
                                        </p:attrNameLst>
                                      </p:cBhvr>
                                      <p:to>
                                        <p:strVal val="visible"/>
                                      </p:to>
                                    </p:set>
                                    <p:animEffect transition="in" filter="barn(inVertical)">
                                      <p:cBhvr>
                                        <p:cTn id="10" dur="500"/>
                                        <p:tgtEl>
                                          <p:spTgt spid="40966">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0966">
                                            <p:txEl>
                                              <p:pRg st="3" end="3"/>
                                            </p:txEl>
                                          </p:spTgt>
                                        </p:tgtEl>
                                        <p:attrNameLst>
                                          <p:attrName>style.visibility</p:attrName>
                                        </p:attrNameLst>
                                      </p:cBhvr>
                                      <p:to>
                                        <p:strVal val="visible"/>
                                      </p:to>
                                    </p:set>
                                    <p:animEffect transition="in" filter="barn(inVertical)">
                                      <p:cBhvr>
                                        <p:cTn id="13" dur="500"/>
                                        <p:tgtEl>
                                          <p:spTgt spid="40966">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0966">
                                            <p:txEl>
                                              <p:pRg st="4" end="4"/>
                                            </p:txEl>
                                          </p:spTgt>
                                        </p:tgtEl>
                                        <p:attrNameLst>
                                          <p:attrName>style.visibility</p:attrName>
                                        </p:attrNameLst>
                                      </p:cBhvr>
                                      <p:to>
                                        <p:strVal val="visible"/>
                                      </p:to>
                                    </p:set>
                                    <p:animEffect transition="in" filter="barn(inVertical)">
                                      <p:cBhvr>
                                        <p:cTn id="16" dur="500"/>
                                        <p:tgtEl>
                                          <p:spTgt spid="40966">
                                            <p:txEl>
                                              <p:pRg st="4" end="4"/>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0966">
                                            <p:txEl>
                                              <p:pRg st="5" end="5"/>
                                            </p:txEl>
                                          </p:spTgt>
                                        </p:tgtEl>
                                        <p:attrNameLst>
                                          <p:attrName>style.visibility</p:attrName>
                                        </p:attrNameLst>
                                      </p:cBhvr>
                                      <p:to>
                                        <p:strVal val="visible"/>
                                      </p:to>
                                    </p:set>
                                    <p:animEffect transition="in" filter="barn(inVertical)">
                                      <p:cBhvr>
                                        <p:cTn id="19" dur="500"/>
                                        <p:tgtEl>
                                          <p:spTgt spid="40966">
                                            <p:txEl>
                                              <p:pRg st="5" end="5"/>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40966">
                                            <p:txEl>
                                              <p:pRg st="6" end="6"/>
                                            </p:txEl>
                                          </p:spTgt>
                                        </p:tgtEl>
                                        <p:attrNameLst>
                                          <p:attrName>style.visibility</p:attrName>
                                        </p:attrNameLst>
                                      </p:cBhvr>
                                      <p:to>
                                        <p:strVal val="visible"/>
                                      </p:to>
                                    </p:set>
                                    <p:animEffect transition="in" filter="barn(inVertical)">
                                      <p:cBhvr>
                                        <p:cTn id="22" dur="500"/>
                                        <p:tgtEl>
                                          <p:spTgt spid="40966">
                                            <p:txEl>
                                              <p:pRg st="6" end="6"/>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40966">
                                            <p:txEl>
                                              <p:pRg st="7" end="7"/>
                                            </p:txEl>
                                          </p:spTgt>
                                        </p:tgtEl>
                                        <p:attrNameLst>
                                          <p:attrName>style.visibility</p:attrName>
                                        </p:attrNameLst>
                                      </p:cBhvr>
                                      <p:to>
                                        <p:strVal val="visible"/>
                                      </p:to>
                                    </p:set>
                                    <p:animEffect transition="in" filter="barn(inVertical)">
                                      <p:cBhvr>
                                        <p:cTn id="25" dur="500"/>
                                        <p:tgtEl>
                                          <p:spTgt spid="40966">
                                            <p:txEl>
                                              <p:pRg st="7" end="7"/>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40966">
                                            <p:txEl>
                                              <p:pRg st="8" end="8"/>
                                            </p:txEl>
                                          </p:spTgt>
                                        </p:tgtEl>
                                        <p:attrNameLst>
                                          <p:attrName>style.visibility</p:attrName>
                                        </p:attrNameLst>
                                      </p:cBhvr>
                                      <p:to>
                                        <p:strVal val="visible"/>
                                      </p:to>
                                    </p:set>
                                    <p:animEffect transition="in" filter="barn(inVertical)">
                                      <p:cBhvr>
                                        <p:cTn id="28" dur="500"/>
                                        <p:tgtEl>
                                          <p:spTgt spid="4096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Rectangle 2"/>
          <p:cNvSpPr>
            <a:spLocks noGrp="1" noChangeArrowheads="1"/>
          </p:cNvSpPr>
          <p:nvPr>
            <p:ph type="title"/>
          </p:nvPr>
        </p:nvSpPr>
        <p:spPr>
          <a:noFill/>
        </p:spPr>
        <p:txBody>
          <a:bodyPr/>
          <a:lstStyle/>
          <a:p>
            <a:pPr eaLnBrk="1" hangingPunct="1"/>
            <a:r>
              <a:rPr lang="en-US" dirty="0" smtClean="0"/>
              <a:t>CM Equilibrium for New NPPs </a:t>
            </a:r>
            <a:r>
              <a:rPr lang="en-US" sz="1600" dirty="0" smtClean="0"/>
              <a:t>1/1</a:t>
            </a:r>
            <a:endParaRPr lang="en-US" sz="1600" dirty="0"/>
          </a:p>
        </p:txBody>
      </p:sp>
      <p:sp>
        <p:nvSpPr>
          <p:cNvPr id="40966" name="Rectangle 3"/>
          <p:cNvSpPr>
            <a:spLocks noGrp="1" noChangeArrowheads="1"/>
          </p:cNvSpPr>
          <p:nvPr>
            <p:ph type="body" sz="half" idx="1"/>
          </p:nvPr>
        </p:nvSpPr>
        <p:spPr>
          <a:xfrm>
            <a:off x="3962400" y="1234440"/>
            <a:ext cx="4953000" cy="5166360"/>
          </a:xfrm>
          <a:noFill/>
        </p:spPr>
        <p:txBody>
          <a:bodyPr/>
          <a:lstStyle/>
          <a:p>
            <a:pPr>
              <a:spcAft>
                <a:spcPct val="25000"/>
              </a:spcAft>
              <a:buSzPct val="100000"/>
              <a:buFont typeface="Wingdings" panose="05000000000000000000" pitchFamily="2" charset="2"/>
              <a:buChar char="v"/>
              <a:defRPr/>
            </a:pPr>
            <a:r>
              <a:rPr lang="en-US" sz="2400" dirty="0" smtClean="0">
                <a:solidFill>
                  <a:srgbClr val="6600CC"/>
                </a:solidFill>
              </a:rPr>
              <a:t>Virtual Plant</a:t>
            </a:r>
            <a:endParaRPr lang="en-US" sz="2400" dirty="0">
              <a:solidFill>
                <a:srgbClr val="6600CC"/>
              </a:solidFill>
              <a:cs typeface="Arial" pitchFamily="34" charset="0"/>
            </a:endParaRPr>
          </a:p>
          <a:p>
            <a:pPr marL="0" indent="-685719" eaLnBrk="1" hangingPunct="1">
              <a:spcBef>
                <a:spcPct val="0"/>
              </a:spcBef>
              <a:buNone/>
            </a:pPr>
            <a:r>
              <a:rPr lang="en-US" sz="2400" dirty="0"/>
              <a:t>A computer-based information model environment formed by computer technology consisting of 2D (dimensional), 3D, 4D (time), 5D (cost), 6D (material) modeling other intelligent technologies along with data, databases, and electronic document sources</a:t>
            </a:r>
            <a:r>
              <a:rPr lang="en-US" sz="2400" dirty="0" smtClean="0"/>
              <a:t>.</a:t>
            </a:r>
          </a:p>
          <a:p>
            <a:pPr marL="0" indent="-685719" eaLnBrk="1" hangingPunct="1">
              <a:spcBef>
                <a:spcPct val="0"/>
              </a:spcBef>
              <a:buNone/>
            </a:pPr>
            <a:endParaRPr lang="en-US" sz="2400" dirty="0"/>
          </a:p>
          <a:p>
            <a:pPr marL="0" indent="-685719" eaLnBrk="1" hangingPunct="1">
              <a:spcBef>
                <a:spcPct val="0"/>
              </a:spcBef>
              <a:buNone/>
            </a:pPr>
            <a:r>
              <a:rPr lang="en-US" sz="2400" dirty="0" smtClean="0"/>
              <a:t>Reduce FCI by transferring it to Virtual Plant</a:t>
            </a:r>
            <a:endParaRPr lang="en-US" sz="2400" dirty="0"/>
          </a:p>
        </p:txBody>
      </p:sp>
      <p:sp>
        <p:nvSpPr>
          <p:cNvPr id="2" name="Content Placeholder 1"/>
          <p:cNvSpPr>
            <a:spLocks noGrp="1"/>
          </p:cNvSpPr>
          <p:nvPr>
            <p:ph sz="half" idx="2"/>
          </p:nvPr>
        </p:nvSpPr>
        <p:spPr/>
        <p:txBody>
          <a:bodyPr/>
          <a:lstStyle/>
          <a:p>
            <a:endParaRPr lang="en-US" dirty="0" smtClean="0"/>
          </a:p>
          <a:p>
            <a:endParaRPr lang="en-US" dirty="0"/>
          </a:p>
        </p:txBody>
      </p:sp>
      <p:sp>
        <p:nvSpPr>
          <p:cNvPr id="44" name="Date Placeholder 3"/>
          <p:cNvSpPr>
            <a:spLocks noGrp="1"/>
          </p:cNvSpPr>
          <p:nvPr>
            <p:ph type="dt" sz="half" idx="10"/>
          </p:nvPr>
        </p:nvSpPr>
        <p:spPr/>
        <p:txBody>
          <a:bodyPr/>
          <a:lstStyle/>
          <a:p>
            <a:pPr>
              <a:defRPr/>
            </a:pPr>
            <a:r>
              <a:rPr lang="en-US" smtClean="0">
                <a:solidFill>
                  <a:srgbClr val="000000"/>
                </a:solidFill>
              </a:rPr>
              <a:t>CMBG - 08 June 2015</a:t>
            </a:r>
            <a:endParaRPr lang="en-US">
              <a:solidFill>
                <a:srgbClr val="000000"/>
              </a:solidFill>
            </a:endParaRPr>
          </a:p>
        </p:txBody>
      </p:sp>
      <p:sp>
        <p:nvSpPr>
          <p:cNvPr id="45" name="Footer Placeholder 4"/>
          <p:cNvSpPr>
            <a:spLocks noGrp="1"/>
          </p:cNvSpPr>
          <p:nvPr>
            <p:ph type="ftr" sz="quarter" idx="11"/>
          </p:nvPr>
        </p:nvSpPr>
        <p:spPr/>
        <p:txBody>
          <a:bodyPr/>
          <a:lstStyle/>
          <a:p>
            <a:pPr>
              <a:defRPr/>
            </a:pPr>
            <a:r>
              <a:rPr lang="pt-BR" smtClean="0">
                <a:solidFill>
                  <a:srgbClr val="000000"/>
                </a:solidFill>
              </a:rPr>
              <a:t>Palo Verde - Kent R. Bjornn</a:t>
            </a:r>
            <a:endParaRPr lang="en-US">
              <a:solidFill>
                <a:srgbClr val="000000"/>
              </a:solidFill>
            </a:endParaRPr>
          </a:p>
        </p:txBody>
      </p:sp>
      <p:sp>
        <p:nvSpPr>
          <p:cNvPr id="46" name="Slide Number Placeholder 5"/>
          <p:cNvSpPr>
            <a:spLocks noGrp="1"/>
          </p:cNvSpPr>
          <p:nvPr>
            <p:ph type="sldNum" sz="quarter" idx="12"/>
          </p:nvPr>
        </p:nvSpPr>
        <p:spPr/>
        <p:txBody>
          <a:bodyPr/>
          <a:lstStyle/>
          <a:p>
            <a:pPr>
              <a:defRPr/>
            </a:pPr>
            <a:fld id="{0D66EAF3-508D-4B95-AFB1-D66A3A386D66}" type="slidenum">
              <a:rPr lang="en-US">
                <a:solidFill>
                  <a:srgbClr val="000000"/>
                </a:solidFill>
              </a:rPr>
              <a:pPr>
                <a:defRPr/>
              </a:pPr>
              <a:t>19</a:t>
            </a:fld>
            <a:endParaRPr lang="en-US">
              <a:solidFill>
                <a:srgbClr val="000000"/>
              </a:solidFill>
            </a:endParaRPr>
          </a:p>
        </p:txBody>
      </p:sp>
      <p:grpSp>
        <p:nvGrpSpPr>
          <p:cNvPr id="13" name="Group 12"/>
          <p:cNvGrpSpPr/>
          <p:nvPr/>
        </p:nvGrpSpPr>
        <p:grpSpPr>
          <a:xfrm>
            <a:off x="381000" y="1947863"/>
            <a:ext cx="3454400" cy="2743200"/>
            <a:chOff x="619125" y="1947863"/>
            <a:chExt cx="3454400" cy="2743200"/>
          </a:xfrm>
        </p:grpSpPr>
        <p:sp>
          <p:nvSpPr>
            <p:cNvPr id="14" name="Oval 13"/>
            <p:cNvSpPr/>
            <p:nvPr/>
          </p:nvSpPr>
          <p:spPr>
            <a:xfrm>
              <a:off x="2200275" y="3554413"/>
              <a:ext cx="163513" cy="1682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5" name="Straight Connector 14"/>
            <p:cNvCxnSpPr/>
            <p:nvPr/>
          </p:nvCxnSpPr>
          <p:spPr>
            <a:xfrm>
              <a:off x="842963" y="4487863"/>
              <a:ext cx="2879725" cy="0"/>
            </a:xfrm>
            <a:prstGeom prst="line">
              <a:avLst/>
            </a:prstGeom>
            <a:ln w="57150">
              <a:solidFill>
                <a:schemeClr val="accent3">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068388" y="2289175"/>
              <a:ext cx="1155700" cy="1997075"/>
            </a:xfrm>
            <a:prstGeom prst="line">
              <a:avLst/>
            </a:prstGeom>
            <a:ln w="57150">
              <a:solidFill>
                <a:schemeClr val="accent3">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4" idx="5"/>
            </p:cNvCxnSpPr>
            <p:nvPr/>
          </p:nvCxnSpPr>
          <p:spPr>
            <a:xfrm rot="16200000" flipH="1">
              <a:off x="2610644" y="3428206"/>
              <a:ext cx="841375" cy="1382713"/>
            </a:xfrm>
            <a:prstGeom prst="line">
              <a:avLst/>
            </a:prstGeom>
            <a:ln w="57150">
              <a:solidFill>
                <a:srgbClr val="FF0000"/>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339975" y="2289175"/>
              <a:ext cx="1166813" cy="1941513"/>
            </a:xfrm>
            <a:prstGeom prst="line">
              <a:avLst/>
            </a:prstGeom>
            <a:ln w="57150">
              <a:solidFill>
                <a:schemeClr val="accent3">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4" idx="3"/>
            </p:cNvCxnSpPr>
            <p:nvPr/>
          </p:nvCxnSpPr>
          <p:spPr>
            <a:xfrm rot="5400000">
              <a:off x="1112838" y="3429000"/>
              <a:ext cx="841375" cy="1381125"/>
            </a:xfrm>
            <a:prstGeom prst="line">
              <a:avLst/>
            </a:prstGeom>
            <a:ln w="57150">
              <a:solidFill>
                <a:srgbClr val="FF0000"/>
              </a:solidFill>
            </a:ln>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a:endCxn id="14" idx="0"/>
            </p:cNvCxnSpPr>
            <p:nvPr/>
          </p:nvCxnSpPr>
          <p:spPr>
            <a:xfrm rot="5400000">
              <a:off x="1662906" y="2934494"/>
              <a:ext cx="1239838" cy="0"/>
            </a:xfrm>
            <a:prstGeom prst="line">
              <a:avLst/>
            </a:prstGeom>
            <a:ln w="57150">
              <a:solidFill>
                <a:srgbClr val="FF0000"/>
              </a:solidFill>
            </a:ln>
            <a:effectLst/>
          </p:spPr>
          <p:style>
            <a:lnRef idx="1">
              <a:schemeClr val="accent1"/>
            </a:lnRef>
            <a:fillRef idx="0">
              <a:schemeClr val="accent1"/>
            </a:fillRef>
            <a:effectRef idx="0">
              <a:schemeClr val="accent1"/>
            </a:effectRef>
            <a:fontRef idx="minor">
              <a:schemeClr val="tx1"/>
            </a:fontRef>
          </p:style>
        </p:cxnSp>
        <p:sp>
          <p:nvSpPr>
            <p:cNvPr id="21" name="Oval 10"/>
            <p:cNvSpPr>
              <a:spLocks noChangeAspect="1" noChangeArrowheads="1"/>
            </p:cNvSpPr>
            <p:nvPr/>
          </p:nvSpPr>
          <p:spPr bwMode="gray">
            <a:xfrm>
              <a:off x="1981200" y="3267075"/>
              <a:ext cx="652463" cy="677863"/>
            </a:xfrm>
            <a:prstGeom prst="ellipse">
              <a:avLst/>
            </a:prstGeom>
            <a:solidFill>
              <a:srgbClr val="FFFFFF"/>
            </a:solidFill>
            <a:ln w="38100">
              <a:solidFill>
                <a:srgbClr val="FF0000"/>
              </a:solidFill>
              <a:round/>
              <a:headEnd/>
              <a:tailEnd/>
            </a:ln>
          </p:spPr>
          <p:txBody>
            <a:bodyPr lIns="0" tIns="91440" rIns="0" bIns="0"/>
            <a:lstStyle/>
            <a:p>
              <a:pPr algn="ctr" eaLnBrk="0" hangingPunct="0">
                <a:lnSpc>
                  <a:spcPts val="900"/>
                </a:lnSpc>
                <a:spcAft>
                  <a:spcPts val="0"/>
                </a:spcAft>
                <a:defRPr/>
              </a:pPr>
              <a:r>
                <a:rPr lang="en-US" sz="850" dirty="0">
                  <a:latin typeface="Arial Rounded MT Bold" pitchFamily="34" charset="0"/>
                </a:rPr>
                <a:t>Design</a:t>
              </a:r>
              <a:br>
                <a:rPr lang="en-US" sz="850" dirty="0">
                  <a:latin typeface="Arial Rounded MT Bold" pitchFamily="34" charset="0"/>
                </a:rPr>
              </a:br>
              <a:r>
                <a:rPr lang="en-US" sz="850" dirty="0">
                  <a:latin typeface="Arial Rounded MT Bold" pitchFamily="34" charset="0"/>
                </a:rPr>
                <a:t>Require-ments</a:t>
              </a:r>
            </a:p>
          </p:txBody>
        </p:sp>
        <p:sp>
          <p:nvSpPr>
            <p:cNvPr id="22" name="AutoShape 11"/>
            <p:cNvSpPr>
              <a:spLocks noChangeAspect="1" noChangeArrowheads="1"/>
            </p:cNvSpPr>
            <p:nvPr/>
          </p:nvSpPr>
          <p:spPr bwMode="auto">
            <a:xfrm>
              <a:off x="3400425" y="3992563"/>
              <a:ext cx="673100" cy="698500"/>
            </a:xfrm>
            <a:prstGeom prst="flowChartMultidocument">
              <a:avLst/>
            </a:prstGeom>
            <a:solidFill>
              <a:srgbClr val="FFFFFF"/>
            </a:solidFill>
            <a:ln w="31750">
              <a:solidFill>
                <a:srgbClr val="0033CC"/>
              </a:solidFill>
              <a:miter lim="800000"/>
              <a:headEnd/>
              <a:tailEnd/>
            </a:ln>
          </p:spPr>
          <p:txBody>
            <a:bodyPr lIns="0" tIns="91440" rIns="0" bIns="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lnSpc>
                  <a:spcPts val="900"/>
                </a:lnSpc>
              </a:pPr>
              <a:r>
                <a:rPr lang="en-US" altLang="en-US" sz="900">
                  <a:latin typeface="Arial Rounded MT Bold" pitchFamily="34" charset="0"/>
                </a:rPr>
                <a:t>Facility</a:t>
              </a:r>
              <a:br>
                <a:rPr lang="en-US" altLang="en-US" sz="900">
                  <a:latin typeface="Arial Rounded MT Bold" pitchFamily="34" charset="0"/>
                </a:rPr>
              </a:br>
              <a:r>
                <a:rPr lang="en-US" altLang="en-US" sz="900">
                  <a:latin typeface="Arial Rounded MT Bold" pitchFamily="34" charset="0"/>
                </a:rPr>
                <a:t>Config</a:t>
              </a:r>
              <a:br>
                <a:rPr lang="en-US" altLang="en-US" sz="900">
                  <a:latin typeface="Arial Rounded MT Bold" pitchFamily="34" charset="0"/>
                </a:rPr>
              </a:br>
              <a:r>
                <a:rPr lang="en-US" altLang="en-US" sz="900">
                  <a:latin typeface="Arial Rounded MT Bold" pitchFamily="34" charset="0"/>
                </a:rPr>
                <a:t>Info</a:t>
              </a:r>
            </a:p>
          </p:txBody>
        </p:sp>
        <p:sp>
          <p:nvSpPr>
            <p:cNvPr id="23" name="AutoShape 12"/>
            <p:cNvSpPr>
              <a:spLocks noChangeAspect="1" noChangeArrowheads="1"/>
            </p:cNvSpPr>
            <p:nvPr/>
          </p:nvSpPr>
          <p:spPr bwMode="auto">
            <a:xfrm rot="16200000">
              <a:off x="608013" y="4025900"/>
              <a:ext cx="665162" cy="642938"/>
            </a:xfrm>
            <a:prstGeom prst="flowChartDelay">
              <a:avLst/>
            </a:prstGeom>
            <a:solidFill>
              <a:srgbClr val="FFFFFF"/>
            </a:solidFill>
            <a:ln w="38100">
              <a:solidFill>
                <a:srgbClr val="00CC00"/>
              </a:solidFill>
              <a:miter lim="800000"/>
              <a:headEnd/>
              <a:tailEnd/>
            </a:ln>
          </p:spPr>
          <p:txBody>
            <a:bodyPr vert="eaVert" lIns="0" tIns="0" rIns="0" bIns="0"/>
            <a:lstStyle/>
            <a:p>
              <a:pPr algn="ctr" eaLnBrk="0" hangingPunct="0">
                <a:spcAft>
                  <a:spcPts val="0"/>
                </a:spcAft>
                <a:defRPr/>
              </a:pPr>
              <a:endParaRPr lang="en-US" sz="850" dirty="0">
                <a:latin typeface="Arial Rounded MT Bold" pitchFamily="34" charset="0"/>
              </a:endParaRPr>
            </a:p>
            <a:p>
              <a:pPr algn="ctr" eaLnBrk="0" hangingPunct="0">
                <a:spcAft>
                  <a:spcPts val="600"/>
                </a:spcAft>
                <a:defRPr/>
              </a:pPr>
              <a:r>
                <a:rPr lang="en-US" sz="850" dirty="0">
                  <a:latin typeface="Arial Rounded MT Bold" pitchFamily="34" charset="0"/>
                </a:rPr>
                <a:t>Physical</a:t>
              </a:r>
              <a:br>
                <a:rPr lang="en-US" sz="850" dirty="0">
                  <a:latin typeface="Arial Rounded MT Bold" pitchFamily="34" charset="0"/>
                </a:rPr>
              </a:br>
              <a:r>
                <a:rPr lang="en-US" sz="850" dirty="0">
                  <a:latin typeface="Arial Rounded MT Bold" pitchFamily="34" charset="0"/>
                </a:rPr>
                <a:t>Config</a:t>
              </a:r>
            </a:p>
          </p:txBody>
        </p:sp>
        <p:pic>
          <p:nvPicPr>
            <p:cNvPr id="24" name="Picture 23" descr="Virtual Plant.jpg"/>
            <p:cNvPicPr>
              <a:picLocks noChangeAspect="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812925" y="1947863"/>
              <a:ext cx="930275" cy="6429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488623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40966">
                                            <p:txEl>
                                              <p:pRg st="1" end="1"/>
                                            </p:txEl>
                                          </p:spTgt>
                                        </p:tgtEl>
                                        <p:attrNameLst>
                                          <p:attrName>style.visibility</p:attrName>
                                        </p:attrNameLst>
                                      </p:cBhvr>
                                      <p:to>
                                        <p:strVal val="visible"/>
                                      </p:to>
                                    </p:set>
                                    <p:animEffect transition="in" filter="fade">
                                      <p:cBhvr>
                                        <p:cTn id="15" dur="1000"/>
                                        <p:tgtEl>
                                          <p:spTgt spid="40966">
                                            <p:txEl>
                                              <p:pRg st="1" end="1"/>
                                            </p:txEl>
                                          </p:spTgt>
                                        </p:tgtEl>
                                      </p:cBhvr>
                                    </p:animEffect>
                                    <p:anim calcmode="lin" valueType="num">
                                      <p:cBhvr>
                                        <p:cTn id="16" dur="1000" fill="hold"/>
                                        <p:tgtEl>
                                          <p:spTgt spid="40966">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4096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40966">
                                            <p:txEl>
                                              <p:pRg st="3" end="3"/>
                                            </p:txEl>
                                          </p:spTgt>
                                        </p:tgtEl>
                                        <p:attrNameLst>
                                          <p:attrName>style.visibility</p:attrName>
                                        </p:attrNameLst>
                                      </p:cBhvr>
                                      <p:to>
                                        <p:strVal val="visible"/>
                                      </p:to>
                                    </p:set>
                                    <p:anim calcmode="lin" valueType="num">
                                      <p:cBhvr>
                                        <p:cTn id="22" dur="1000" fill="hold"/>
                                        <p:tgtEl>
                                          <p:spTgt spid="40966">
                                            <p:txEl>
                                              <p:pRg st="3" end="3"/>
                                            </p:txEl>
                                          </p:spTgt>
                                        </p:tgtEl>
                                        <p:attrNameLst>
                                          <p:attrName>ppt_w</p:attrName>
                                        </p:attrNameLst>
                                      </p:cBhvr>
                                      <p:tavLst>
                                        <p:tav tm="0">
                                          <p:val>
                                            <p:fltVal val="0"/>
                                          </p:val>
                                        </p:tav>
                                        <p:tav tm="100000">
                                          <p:val>
                                            <p:strVal val="#ppt_w"/>
                                          </p:val>
                                        </p:tav>
                                      </p:tavLst>
                                    </p:anim>
                                    <p:anim calcmode="lin" valueType="num">
                                      <p:cBhvr>
                                        <p:cTn id="23" dur="1000" fill="hold"/>
                                        <p:tgtEl>
                                          <p:spTgt spid="40966">
                                            <p:txEl>
                                              <p:pRg st="3" end="3"/>
                                            </p:txEl>
                                          </p:spTgt>
                                        </p:tgtEl>
                                        <p:attrNameLst>
                                          <p:attrName>ppt_h</p:attrName>
                                        </p:attrNameLst>
                                      </p:cBhvr>
                                      <p:tavLst>
                                        <p:tav tm="0">
                                          <p:val>
                                            <p:fltVal val="0"/>
                                          </p:val>
                                        </p:tav>
                                        <p:tav tm="100000">
                                          <p:val>
                                            <p:strVal val="#ppt_h"/>
                                          </p:val>
                                        </p:tav>
                                      </p:tavLst>
                                    </p:anim>
                                    <p:anim calcmode="lin" valueType="num">
                                      <p:cBhvr>
                                        <p:cTn id="24" dur="1000" fill="hold"/>
                                        <p:tgtEl>
                                          <p:spTgt spid="40966">
                                            <p:txEl>
                                              <p:pRg st="3" end="3"/>
                                            </p:txEl>
                                          </p:spTgt>
                                        </p:tgtEl>
                                        <p:attrNameLst>
                                          <p:attrName>style.rotation</p:attrName>
                                        </p:attrNameLst>
                                      </p:cBhvr>
                                      <p:tavLst>
                                        <p:tav tm="0">
                                          <p:val>
                                            <p:fltVal val="90"/>
                                          </p:val>
                                        </p:tav>
                                        <p:tav tm="100000">
                                          <p:val>
                                            <p:fltVal val="0"/>
                                          </p:val>
                                        </p:tav>
                                      </p:tavLst>
                                    </p:anim>
                                    <p:animEffect transition="in" filter="fade">
                                      <p:cBhvr>
                                        <p:cTn id="25" dur="1000"/>
                                        <p:tgtEl>
                                          <p:spTgt spid="4096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p:txBody>
          <a:bodyPr/>
          <a:lstStyle/>
          <a:p>
            <a:pPr eaLnBrk="1" hangingPunct="1"/>
            <a:r>
              <a:rPr lang="en-US" sz="3200" dirty="0">
                <a:solidFill>
                  <a:srgbClr val="000066"/>
                </a:solidFill>
              </a:rPr>
              <a:t>Configuration Management </a:t>
            </a:r>
            <a:r>
              <a:rPr lang="en-US" sz="3200" dirty="0" smtClean="0">
                <a:solidFill>
                  <a:srgbClr val="000066"/>
                </a:solidFill>
              </a:rPr>
              <a:t>Fundamentals</a:t>
            </a:r>
            <a:endParaRPr lang="en-US" sz="3200" dirty="0">
              <a:solidFill>
                <a:srgbClr val="000066"/>
              </a:solidFill>
            </a:endParaRPr>
          </a:p>
        </p:txBody>
      </p:sp>
      <p:sp>
        <p:nvSpPr>
          <p:cNvPr id="13318" name="Rectangle 3"/>
          <p:cNvSpPr>
            <a:spLocks noGrp="1" noChangeArrowheads="1"/>
          </p:cNvSpPr>
          <p:nvPr>
            <p:ph idx="1"/>
          </p:nvPr>
        </p:nvSpPr>
        <p:spPr/>
        <p:txBody>
          <a:bodyPr/>
          <a:lstStyle/>
          <a:p>
            <a:pPr marL="514350" indent="-514350" eaLnBrk="1" hangingPunct="1">
              <a:spcBef>
                <a:spcPts val="800"/>
              </a:spcBef>
              <a:buClr>
                <a:srgbClr val="FF0000"/>
              </a:buClr>
              <a:buSzPct val="90000"/>
              <a:buFont typeface="+mj-lt"/>
              <a:buAutoNum type="arabicPeriod"/>
            </a:pPr>
            <a:r>
              <a:rPr lang="en-US" altLang="en-US" sz="2400" b="1" dirty="0" smtClean="0">
                <a:solidFill>
                  <a:srgbClr val="000066"/>
                </a:solidFill>
                <a:latin typeface="Arial Rounded MT Bold" pitchFamily="34" charset="0"/>
              </a:rPr>
              <a:t>CM Equilibrium – What is it?</a:t>
            </a:r>
          </a:p>
          <a:p>
            <a:pPr marL="514350" indent="-514350" eaLnBrk="1" hangingPunct="1">
              <a:spcBef>
                <a:spcPts val="800"/>
              </a:spcBef>
              <a:buClr>
                <a:srgbClr val="FF0000"/>
              </a:buClr>
              <a:buSzPct val="90000"/>
              <a:buFont typeface="+mj-lt"/>
              <a:buAutoNum type="arabicPeriod"/>
            </a:pPr>
            <a:r>
              <a:rPr lang="en-US" altLang="en-US" sz="2400" b="1" dirty="0" smtClean="0">
                <a:solidFill>
                  <a:srgbClr val="000066"/>
                </a:solidFill>
                <a:latin typeface="Arial Rounded MT Bold" pitchFamily="34" charset="0"/>
              </a:rPr>
              <a:t>CM History</a:t>
            </a:r>
            <a:endParaRPr lang="en-US" altLang="en-US" sz="2400" b="1" dirty="0">
              <a:solidFill>
                <a:srgbClr val="000066"/>
              </a:solidFill>
              <a:latin typeface="Arial Rounded MT Bold" pitchFamily="34" charset="0"/>
            </a:endParaRPr>
          </a:p>
          <a:p>
            <a:pPr marL="514350" indent="-514350" eaLnBrk="1" hangingPunct="1">
              <a:spcBef>
                <a:spcPts val="800"/>
              </a:spcBef>
              <a:buClr>
                <a:srgbClr val="FF0000"/>
              </a:buClr>
              <a:buSzPct val="90000"/>
              <a:buFont typeface="+mj-lt"/>
              <a:buAutoNum type="arabicPeriod"/>
            </a:pPr>
            <a:r>
              <a:rPr lang="en-US" altLang="en-US" sz="2400" b="1" dirty="0" smtClean="0">
                <a:solidFill>
                  <a:srgbClr val="000066"/>
                </a:solidFill>
                <a:latin typeface="Arial Rounded MT Bold" pitchFamily="34" charset="0"/>
              </a:rPr>
              <a:t>Equilibrium </a:t>
            </a:r>
            <a:r>
              <a:rPr lang="en-US" altLang="en-US" sz="2400" b="1" dirty="0">
                <a:solidFill>
                  <a:srgbClr val="000066"/>
                </a:solidFill>
                <a:latin typeface="Arial Rounded MT Bold" pitchFamily="34" charset="0"/>
              </a:rPr>
              <a:t>Upsets</a:t>
            </a:r>
          </a:p>
          <a:p>
            <a:pPr marL="514350" indent="-514350" eaLnBrk="1" hangingPunct="1">
              <a:spcBef>
                <a:spcPts val="800"/>
              </a:spcBef>
              <a:buClr>
                <a:srgbClr val="FF0000"/>
              </a:buClr>
              <a:buSzPct val="90000"/>
              <a:buFont typeface="+mj-lt"/>
              <a:buAutoNum type="arabicPeriod"/>
            </a:pPr>
            <a:r>
              <a:rPr lang="en-US" altLang="en-US" sz="2400" b="1" dirty="0">
                <a:solidFill>
                  <a:srgbClr val="000066"/>
                </a:solidFill>
                <a:latin typeface="Arial Rounded MT Bold" pitchFamily="34" charset="0"/>
              </a:rPr>
              <a:t>CM Process Model &amp; Equilibrium Restoration</a:t>
            </a:r>
            <a:endParaRPr lang="en-US" altLang="en-US" sz="2400" b="1" i="1" dirty="0">
              <a:solidFill>
                <a:srgbClr val="000066"/>
              </a:solidFill>
              <a:latin typeface="Arial Rounded MT Bold" pitchFamily="34" charset="0"/>
            </a:endParaRPr>
          </a:p>
          <a:p>
            <a:pPr marL="514350" indent="-514350" eaLnBrk="1" hangingPunct="1">
              <a:spcBef>
                <a:spcPts val="800"/>
              </a:spcBef>
              <a:buClr>
                <a:srgbClr val="FF0000"/>
              </a:buClr>
              <a:buSzPct val="90000"/>
              <a:buFont typeface="+mj-lt"/>
              <a:buAutoNum type="arabicPeriod"/>
            </a:pPr>
            <a:r>
              <a:rPr lang="en-US" altLang="en-US" sz="2400" b="1" dirty="0">
                <a:solidFill>
                  <a:srgbClr val="000066"/>
                </a:solidFill>
                <a:latin typeface="Arial Rounded MT Bold" pitchFamily="34" charset="0"/>
              </a:rPr>
              <a:t>Using CM to protect Design and Operating Margins</a:t>
            </a:r>
          </a:p>
          <a:p>
            <a:pPr marL="514350" indent="-514350" eaLnBrk="1" hangingPunct="1">
              <a:spcBef>
                <a:spcPts val="800"/>
              </a:spcBef>
              <a:buClr>
                <a:srgbClr val="FF0000"/>
              </a:buClr>
              <a:buSzPct val="90000"/>
              <a:buFont typeface="+mj-lt"/>
              <a:buAutoNum type="arabicPeriod"/>
            </a:pPr>
            <a:r>
              <a:rPr lang="en-US" altLang="en-US" sz="2400" b="1" dirty="0">
                <a:solidFill>
                  <a:srgbClr val="000066"/>
                </a:solidFill>
                <a:latin typeface="Arial Rounded MT Bold" pitchFamily="34" charset="0"/>
              </a:rPr>
              <a:t>An Individual’s CM </a:t>
            </a:r>
            <a:r>
              <a:rPr lang="en-US" altLang="en-US" sz="2400" b="1" dirty="0" smtClean="0">
                <a:solidFill>
                  <a:srgbClr val="000066"/>
                </a:solidFill>
                <a:latin typeface="Arial Rounded MT Bold" pitchFamily="34" charset="0"/>
              </a:rPr>
              <a:t>Responsibilities</a:t>
            </a:r>
          </a:p>
          <a:p>
            <a:pPr marL="514350" indent="-514350" eaLnBrk="1" hangingPunct="1">
              <a:spcBef>
                <a:spcPts val="800"/>
              </a:spcBef>
              <a:buClr>
                <a:srgbClr val="FF0000"/>
              </a:buClr>
              <a:buSzPct val="90000"/>
              <a:buFont typeface="+mj-lt"/>
              <a:buAutoNum type="arabicPeriod"/>
            </a:pPr>
            <a:r>
              <a:rPr lang="en-US" altLang="en-US" sz="2400" b="1" dirty="0" smtClean="0">
                <a:solidFill>
                  <a:srgbClr val="000066"/>
                </a:solidFill>
                <a:latin typeface="Arial Rounded MT Bold" pitchFamily="34" charset="0"/>
              </a:rPr>
              <a:t>Examples </a:t>
            </a:r>
            <a:r>
              <a:rPr lang="en-US" altLang="en-US" sz="2400" b="1" dirty="0">
                <a:solidFill>
                  <a:srgbClr val="000066"/>
                </a:solidFill>
                <a:latin typeface="Arial Rounded MT Bold" pitchFamily="34" charset="0"/>
              </a:rPr>
              <a:t>- Letting CM get out of Control is </a:t>
            </a:r>
            <a:r>
              <a:rPr lang="en-US" altLang="en-US" sz="2400" b="1" dirty="0" smtClean="0">
                <a:solidFill>
                  <a:srgbClr val="000066"/>
                </a:solidFill>
                <a:latin typeface="Arial Rounded MT Bold" pitchFamily="34" charset="0"/>
              </a:rPr>
              <a:t>Costly</a:t>
            </a:r>
          </a:p>
          <a:p>
            <a:pPr marL="512064" lvl="1" indent="0" eaLnBrk="1" hangingPunct="1">
              <a:spcBef>
                <a:spcPts val="800"/>
              </a:spcBef>
              <a:buClr>
                <a:srgbClr val="FF0000"/>
              </a:buClr>
              <a:buSzPct val="90000"/>
              <a:buNone/>
            </a:pPr>
            <a:endParaRPr lang="en-US" altLang="en-US" sz="2400" b="1" dirty="0" smtClean="0">
              <a:solidFill>
                <a:srgbClr val="000066"/>
              </a:solidFill>
              <a:latin typeface="Arial Rounded MT Bold" pitchFamily="34" charset="0"/>
            </a:endParaRPr>
          </a:p>
          <a:p>
            <a:pPr marL="512064" lvl="1" indent="0" eaLnBrk="1" hangingPunct="1">
              <a:spcBef>
                <a:spcPts val="800"/>
              </a:spcBef>
              <a:buClr>
                <a:srgbClr val="FF0000"/>
              </a:buClr>
              <a:buSzPct val="90000"/>
              <a:buNone/>
            </a:pPr>
            <a:r>
              <a:rPr lang="en-US" altLang="en-US" sz="2400" b="1" dirty="0" smtClean="0">
                <a:solidFill>
                  <a:srgbClr val="000066"/>
                </a:solidFill>
                <a:latin typeface="Arial Rounded MT Bold" pitchFamily="34" charset="0"/>
              </a:rPr>
              <a:t>Borrowed </a:t>
            </a:r>
            <a:r>
              <a:rPr lang="en-US" altLang="en-US" sz="2400" b="1" i="1" dirty="0" smtClean="0">
                <a:solidFill>
                  <a:srgbClr val="000066"/>
                </a:solidFill>
                <a:latin typeface="Arial Rounded MT Bold" pitchFamily="34" charset="0"/>
              </a:rPr>
              <a:t>extensively</a:t>
            </a:r>
            <a:r>
              <a:rPr lang="en-US" altLang="en-US" sz="2400" b="1" dirty="0" smtClean="0">
                <a:solidFill>
                  <a:srgbClr val="000066"/>
                </a:solidFill>
                <a:latin typeface="Arial Rounded MT Bold" pitchFamily="34" charset="0"/>
              </a:rPr>
              <a:t> from previous presenters</a:t>
            </a:r>
            <a:endParaRPr lang="en-US" altLang="en-US" sz="2400" b="1" dirty="0">
              <a:solidFill>
                <a:srgbClr val="000066"/>
              </a:solidFill>
              <a:latin typeface="Arial Rounded MT Bold" pitchFamily="34" charset="0"/>
            </a:endParaRPr>
          </a:p>
          <a:p>
            <a:pPr marL="0" indent="0" eaLnBrk="1" hangingPunct="1">
              <a:buNone/>
            </a:pPr>
            <a:endParaRPr lang="en-US" dirty="0" smtClean="0"/>
          </a:p>
        </p:txBody>
      </p:sp>
      <p:sp>
        <p:nvSpPr>
          <p:cNvPr id="4" name="Date Placeholder 3"/>
          <p:cNvSpPr>
            <a:spLocks noGrp="1"/>
          </p:cNvSpPr>
          <p:nvPr>
            <p:ph type="dt" sz="half" idx="10"/>
          </p:nvPr>
        </p:nvSpPr>
        <p:spPr/>
        <p:txBody>
          <a:bodyPr/>
          <a:lstStyle/>
          <a:p>
            <a:pPr>
              <a:defRPr/>
            </a:pPr>
            <a:r>
              <a:rPr lang="en-US" smtClean="0"/>
              <a:t>CMBG - 08 June 2015</a:t>
            </a:r>
            <a:endParaRPr lang="en-US" dirty="0"/>
          </a:p>
        </p:txBody>
      </p:sp>
      <p:sp>
        <p:nvSpPr>
          <p:cNvPr id="5" name="Footer Placeholder 4"/>
          <p:cNvSpPr>
            <a:spLocks noGrp="1"/>
          </p:cNvSpPr>
          <p:nvPr>
            <p:ph type="ftr" sz="quarter" idx="11"/>
          </p:nvPr>
        </p:nvSpPr>
        <p:spPr/>
        <p:txBody>
          <a:bodyPr/>
          <a:lstStyle/>
          <a:p>
            <a:pPr>
              <a:defRPr/>
            </a:pPr>
            <a:r>
              <a:rPr lang="pt-BR" smtClean="0"/>
              <a:t>Palo Verde - Kent R. Bjornn</a:t>
            </a:r>
            <a:endParaRPr lang="en-US" dirty="0"/>
          </a:p>
        </p:txBody>
      </p:sp>
      <p:sp>
        <p:nvSpPr>
          <p:cNvPr id="6" name="Slide Number Placeholder 5"/>
          <p:cNvSpPr>
            <a:spLocks noGrp="1"/>
          </p:cNvSpPr>
          <p:nvPr>
            <p:ph type="sldNum" sz="quarter" idx="12"/>
          </p:nvPr>
        </p:nvSpPr>
        <p:spPr/>
        <p:txBody>
          <a:bodyPr/>
          <a:lstStyle/>
          <a:p>
            <a:pPr>
              <a:defRPr/>
            </a:pPr>
            <a:fld id="{4C45D942-B903-488B-A9DA-D14B78994AC0}" type="slidenum">
              <a:rPr lang="en-US"/>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p>
            <a:pPr>
              <a:defRPr/>
            </a:pPr>
            <a:r>
              <a:rPr lang="en-US" smtClean="0">
                <a:solidFill>
                  <a:srgbClr val="000000"/>
                </a:solidFill>
              </a:rPr>
              <a:t>CMBG - 08 June 2015</a:t>
            </a:r>
            <a:endParaRPr lang="en-US">
              <a:solidFill>
                <a:srgbClr val="000000"/>
              </a:solidFill>
            </a:endParaRPr>
          </a:p>
        </p:txBody>
      </p:sp>
      <p:sp>
        <p:nvSpPr>
          <p:cNvPr id="4" name="Footer Placeholder 4"/>
          <p:cNvSpPr>
            <a:spLocks noGrp="1"/>
          </p:cNvSpPr>
          <p:nvPr>
            <p:ph type="ftr" sz="quarter" idx="11"/>
          </p:nvPr>
        </p:nvSpPr>
        <p:spPr/>
        <p:txBody>
          <a:bodyPr/>
          <a:lstStyle/>
          <a:p>
            <a:pPr>
              <a:defRPr/>
            </a:pPr>
            <a:r>
              <a:rPr lang="pt-BR" smtClean="0">
                <a:solidFill>
                  <a:srgbClr val="000000"/>
                </a:solidFill>
              </a:rPr>
              <a:t>Palo Verde - Kent R. Bjornn</a:t>
            </a:r>
            <a:endParaRPr lang="en-US">
              <a:solidFill>
                <a:srgbClr val="000000"/>
              </a:solidFill>
            </a:endParaRPr>
          </a:p>
        </p:txBody>
      </p:sp>
      <p:sp>
        <p:nvSpPr>
          <p:cNvPr id="5" name="Slide Number Placeholder 5"/>
          <p:cNvSpPr>
            <a:spLocks noGrp="1"/>
          </p:cNvSpPr>
          <p:nvPr>
            <p:ph type="sldNum" sz="quarter" idx="12"/>
          </p:nvPr>
        </p:nvSpPr>
        <p:spPr/>
        <p:txBody>
          <a:bodyPr/>
          <a:lstStyle/>
          <a:p>
            <a:pPr>
              <a:defRPr/>
            </a:pPr>
            <a:fld id="{FB7956A1-DE5B-4981-BA8C-BAA724EB0006}" type="slidenum">
              <a:rPr lang="en-US">
                <a:solidFill>
                  <a:srgbClr val="000000"/>
                </a:solidFill>
              </a:rPr>
              <a:pPr>
                <a:defRPr/>
              </a:pPr>
              <a:t>20</a:t>
            </a:fld>
            <a:endParaRPr lang="en-US">
              <a:solidFill>
                <a:srgbClr val="000000"/>
              </a:solidFill>
            </a:endParaRPr>
          </a:p>
        </p:txBody>
      </p:sp>
      <p:sp>
        <p:nvSpPr>
          <p:cNvPr id="22533" name="Text Box 2"/>
          <p:cNvSpPr txBox="1">
            <a:spLocks noChangeArrowheads="1"/>
          </p:cNvSpPr>
          <p:nvPr/>
        </p:nvSpPr>
        <p:spPr bwMode="auto">
          <a:xfrm>
            <a:off x="548640" y="685800"/>
            <a:ext cx="8046720" cy="5029200"/>
          </a:xfrm>
          <a:prstGeom prst="rect">
            <a:avLst/>
          </a:prstGeom>
          <a:noFill/>
          <a:ln w="88900" cmpd="thinThick">
            <a:solidFill>
              <a:srgbClr val="000080"/>
            </a:solidFill>
            <a:miter lim="800000"/>
            <a:headEnd/>
            <a:tailEnd/>
          </a:ln>
        </p:spPr>
        <p:txBody>
          <a:bodyPr wrap="square" lIns="91429" tIns="45714" rIns="91429" bIns="45714">
            <a:spAutoFit/>
          </a:bodyPr>
          <a:lstStyle/>
          <a:p>
            <a:pPr algn="ctr">
              <a:lnSpc>
                <a:spcPct val="70000"/>
              </a:lnSpc>
              <a:spcBef>
                <a:spcPct val="30000"/>
              </a:spcBef>
            </a:pPr>
            <a:endParaRPr lang="en-US" sz="2800" b="1" i="1" dirty="0" smtClean="0">
              <a:solidFill>
                <a:srgbClr val="333399"/>
              </a:solidFill>
              <a:latin typeface="Times New Roman" pitchFamily="18" charset="0"/>
              <a:cs typeface="Times New Roman" pitchFamily="18" charset="0"/>
            </a:endParaRPr>
          </a:p>
          <a:p>
            <a:pPr algn="ctr">
              <a:spcBef>
                <a:spcPct val="30000"/>
              </a:spcBef>
            </a:pPr>
            <a:r>
              <a:rPr lang="en-US" sz="3200" b="1" dirty="0" smtClean="0">
                <a:solidFill>
                  <a:srgbClr val="0000FF"/>
                </a:solidFill>
                <a:latin typeface="Century Gothic" panose="020B0502020202020204" pitchFamily="34" charset="0"/>
                <a:cs typeface="Times New Roman" pitchFamily="18" charset="0"/>
              </a:rPr>
              <a:t>Configuration Management:</a:t>
            </a:r>
            <a:endParaRPr lang="en-US" sz="3200" b="1" dirty="0">
              <a:solidFill>
                <a:srgbClr val="0000FF"/>
              </a:solidFill>
              <a:latin typeface="Century Gothic" panose="020B0502020202020204" pitchFamily="34" charset="0"/>
              <a:cs typeface="Times New Roman" pitchFamily="18" charset="0"/>
            </a:endParaRPr>
          </a:p>
          <a:p>
            <a:pPr algn="ctr">
              <a:spcBef>
                <a:spcPct val="30000"/>
              </a:spcBef>
            </a:pPr>
            <a:r>
              <a:rPr lang="en-US" sz="2800" b="1" dirty="0" smtClean="0">
                <a:solidFill>
                  <a:srgbClr val="0000FF"/>
                </a:solidFill>
                <a:latin typeface="Century Gothic" panose="020B0502020202020204" pitchFamily="34" charset="0"/>
                <a:cs typeface="Times New Roman" pitchFamily="18" charset="0"/>
              </a:rPr>
              <a:t>“It’s what </a:t>
            </a:r>
            <a:r>
              <a:rPr lang="en-US" sz="2800" b="1" dirty="0">
                <a:solidFill>
                  <a:srgbClr val="0000FF"/>
                </a:solidFill>
                <a:latin typeface="Century Gothic" panose="020B0502020202020204" pitchFamily="34" charset="0"/>
                <a:cs typeface="Times New Roman" pitchFamily="18" charset="0"/>
              </a:rPr>
              <a:t>you do now</a:t>
            </a:r>
          </a:p>
          <a:p>
            <a:pPr algn="ctr">
              <a:spcBef>
                <a:spcPct val="30000"/>
              </a:spcBef>
            </a:pPr>
            <a:r>
              <a:rPr lang="en-US" sz="2800" b="1" dirty="0">
                <a:solidFill>
                  <a:srgbClr val="0000FF"/>
                </a:solidFill>
                <a:latin typeface="Century Gothic" panose="020B0502020202020204" pitchFamily="34" charset="0"/>
                <a:cs typeface="Times New Roman" pitchFamily="18" charset="0"/>
              </a:rPr>
              <a:t>When you don’t have to do anything</a:t>
            </a:r>
            <a:endParaRPr lang="en-US" sz="2800" b="1" dirty="0">
              <a:solidFill>
                <a:srgbClr val="0000FF"/>
              </a:solidFill>
              <a:latin typeface="Century Gothic" panose="020B0502020202020204" pitchFamily="34" charset="0"/>
              <a:cs typeface="Arial" pitchFamily="34" charset="0"/>
            </a:endParaRPr>
          </a:p>
          <a:p>
            <a:pPr algn="ctr">
              <a:spcBef>
                <a:spcPct val="30000"/>
              </a:spcBef>
            </a:pPr>
            <a:r>
              <a:rPr lang="en-US" sz="2800" b="1" dirty="0">
                <a:solidFill>
                  <a:srgbClr val="0000FF"/>
                </a:solidFill>
                <a:latin typeface="Century Gothic" panose="020B0502020202020204" pitchFamily="34" charset="0"/>
                <a:cs typeface="Times New Roman" pitchFamily="18" charset="0"/>
              </a:rPr>
              <a:t>That let’s you be</a:t>
            </a:r>
            <a:endParaRPr lang="en-US" sz="2800" b="1" dirty="0">
              <a:solidFill>
                <a:srgbClr val="0000FF"/>
              </a:solidFill>
              <a:latin typeface="Century Gothic" panose="020B0502020202020204" pitchFamily="34" charset="0"/>
              <a:cs typeface="Arial" pitchFamily="34" charset="0"/>
            </a:endParaRPr>
          </a:p>
          <a:p>
            <a:pPr algn="ctr">
              <a:spcBef>
                <a:spcPct val="30000"/>
              </a:spcBef>
            </a:pPr>
            <a:r>
              <a:rPr lang="en-US" sz="2800" b="1" dirty="0">
                <a:solidFill>
                  <a:srgbClr val="0000FF"/>
                </a:solidFill>
                <a:latin typeface="Century Gothic" panose="020B0502020202020204" pitchFamily="34" charset="0"/>
                <a:cs typeface="Times New Roman" pitchFamily="18" charset="0"/>
              </a:rPr>
              <a:t>What you want to be</a:t>
            </a:r>
            <a:endParaRPr lang="en-US" sz="2800" b="1" dirty="0">
              <a:solidFill>
                <a:srgbClr val="0000FF"/>
              </a:solidFill>
              <a:latin typeface="Century Gothic" panose="020B0502020202020204" pitchFamily="34" charset="0"/>
              <a:cs typeface="Arial" pitchFamily="34" charset="0"/>
            </a:endParaRPr>
          </a:p>
          <a:p>
            <a:pPr algn="ctr">
              <a:spcBef>
                <a:spcPct val="30000"/>
              </a:spcBef>
            </a:pPr>
            <a:r>
              <a:rPr lang="en-US" sz="2800" b="1" dirty="0">
                <a:solidFill>
                  <a:srgbClr val="0000FF"/>
                </a:solidFill>
                <a:latin typeface="Century Gothic" panose="020B0502020202020204" pitchFamily="34" charset="0"/>
                <a:cs typeface="Times New Roman" pitchFamily="18" charset="0"/>
              </a:rPr>
              <a:t>When it’s too late to do </a:t>
            </a:r>
            <a:r>
              <a:rPr lang="en-US" sz="2800" b="1" dirty="0" smtClean="0">
                <a:solidFill>
                  <a:srgbClr val="0000FF"/>
                </a:solidFill>
                <a:latin typeface="Century Gothic" panose="020B0502020202020204" pitchFamily="34" charset="0"/>
                <a:cs typeface="Times New Roman" pitchFamily="18" charset="0"/>
              </a:rPr>
              <a:t>anything about </a:t>
            </a:r>
            <a:r>
              <a:rPr lang="en-US" sz="2800" b="1" dirty="0">
                <a:solidFill>
                  <a:srgbClr val="0000FF"/>
                </a:solidFill>
                <a:latin typeface="Century Gothic" panose="020B0502020202020204" pitchFamily="34" charset="0"/>
                <a:cs typeface="Times New Roman" pitchFamily="18" charset="0"/>
              </a:rPr>
              <a:t>it.”</a:t>
            </a:r>
            <a:endParaRPr lang="en-US" sz="2800" b="1" dirty="0">
              <a:solidFill>
                <a:srgbClr val="0000FF"/>
              </a:solidFill>
              <a:latin typeface="Century Gothic" panose="020B0502020202020204" pitchFamily="34" charset="0"/>
              <a:cs typeface="Arial" pitchFamily="34" charset="0"/>
            </a:endParaRPr>
          </a:p>
          <a:p>
            <a:pPr algn="ctr">
              <a:spcBef>
                <a:spcPct val="50000"/>
              </a:spcBef>
            </a:pPr>
            <a:r>
              <a:rPr lang="en-US" sz="2000" i="1" dirty="0">
                <a:solidFill>
                  <a:srgbClr val="0000FF"/>
                </a:solidFill>
                <a:latin typeface="Times New Roman" pitchFamily="18" charset="0"/>
                <a:cs typeface="Times New Roman" pitchFamily="18" charset="0"/>
              </a:rPr>
              <a:t> </a:t>
            </a:r>
            <a:endParaRPr lang="en-US" sz="2000" i="1" dirty="0">
              <a:solidFill>
                <a:srgbClr val="0000FF"/>
              </a:solidFill>
              <a:latin typeface="Times New Roman" pitchFamily="18" charset="0"/>
              <a:cs typeface="Arial" pitchFamily="34" charset="0"/>
            </a:endParaRPr>
          </a:p>
          <a:p>
            <a:pPr algn="ctr">
              <a:spcBef>
                <a:spcPct val="50000"/>
              </a:spcBef>
            </a:pPr>
            <a:r>
              <a:rPr lang="en-US" dirty="0">
                <a:solidFill>
                  <a:srgbClr val="000000"/>
                </a:solidFill>
                <a:latin typeface="Tahoma"/>
                <a:cs typeface="Arial" pitchFamily="34" charset="0"/>
              </a:rPr>
              <a:t>Warren Owen, Exec. VP Duke Power (Retired)</a:t>
            </a:r>
          </a:p>
          <a:p>
            <a:pPr>
              <a:spcBef>
                <a:spcPct val="50000"/>
              </a:spcBef>
            </a:pPr>
            <a:endParaRPr lang="en-US" sz="1200" dirty="0">
              <a:solidFill>
                <a:srgbClr val="000000"/>
              </a:solidFill>
              <a:latin typeface="Times New Roman" pitchFamily="18" charset="0"/>
            </a:endParaRPr>
          </a:p>
        </p:txBody>
      </p:sp>
    </p:spTree>
    <p:extLst>
      <p:ext uri="{BB962C8B-B14F-4D97-AF65-F5344CB8AC3E}">
        <p14:creationId xmlns:p14="http://schemas.microsoft.com/office/powerpoint/2010/main" val="36945772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800" dirty="0" smtClean="0"/>
              <a:t>2 – CM History</a:t>
            </a:r>
            <a:endParaRPr lang="en-US" sz="8800" dirty="0"/>
          </a:p>
        </p:txBody>
      </p:sp>
      <p:sp>
        <p:nvSpPr>
          <p:cNvPr id="3" name="Date Placeholder 2"/>
          <p:cNvSpPr>
            <a:spLocks noGrp="1"/>
          </p:cNvSpPr>
          <p:nvPr>
            <p:ph type="dt" sz="half" idx="10"/>
          </p:nvPr>
        </p:nvSpPr>
        <p:spPr/>
        <p:txBody>
          <a:bodyPr/>
          <a:lstStyle/>
          <a:p>
            <a:pPr>
              <a:defRPr/>
            </a:pPr>
            <a:r>
              <a:rPr lang="en-US" smtClean="0">
                <a:solidFill>
                  <a:srgbClr val="000000"/>
                </a:solidFill>
              </a:rPr>
              <a:t>CMBG - 08 June 2015</a:t>
            </a:r>
            <a:endParaRPr lang="en-US" dirty="0">
              <a:solidFill>
                <a:srgbClr val="000000"/>
              </a:solidFill>
            </a:endParaRPr>
          </a:p>
        </p:txBody>
      </p:sp>
      <p:sp>
        <p:nvSpPr>
          <p:cNvPr id="4" name="Footer Placeholder 3"/>
          <p:cNvSpPr>
            <a:spLocks noGrp="1"/>
          </p:cNvSpPr>
          <p:nvPr>
            <p:ph type="ftr" sz="quarter" idx="11"/>
          </p:nvPr>
        </p:nvSpPr>
        <p:spPr/>
        <p:txBody>
          <a:bodyPr/>
          <a:lstStyle/>
          <a:p>
            <a:pPr>
              <a:defRPr/>
            </a:pPr>
            <a:r>
              <a:rPr lang="pt-BR" smtClean="0">
                <a:solidFill>
                  <a:srgbClr val="000000"/>
                </a:solidFill>
              </a:rPr>
              <a:t>Palo Verde - Kent R. Bjornn</a:t>
            </a:r>
            <a:endParaRPr lang="en-US" dirty="0">
              <a:solidFill>
                <a:srgbClr val="000000"/>
              </a:solidFill>
            </a:endParaRPr>
          </a:p>
        </p:txBody>
      </p:sp>
      <p:sp>
        <p:nvSpPr>
          <p:cNvPr id="5" name="Slide Number Placeholder 4"/>
          <p:cNvSpPr>
            <a:spLocks noGrp="1"/>
          </p:cNvSpPr>
          <p:nvPr>
            <p:ph type="sldNum" sz="quarter" idx="12"/>
          </p:nvPr>
        </p:nvSpPr>
        <p:spPr/>
        <p:txBody>
          <a:bodyPr/>
          <a:lstStyle/>
          <a:p>
            <a:pPr>
              <a:defRPr/>
            </a:pPr>
            <a:fld id="{20B31FFD-1183-4AFA-AFC0-C219A9603EF7}" type="slidenum">
              <a:rPr lang="en-US" smtClean="0">
                <a:solidFill>
                  <a:srgbClr val="000000"/>
                </a:solidFill>
              </a:rPr>
              <a:pPr>
                <a:defRPr/>
              </a:pPr>
              <a:t>21</a:t>
            </a:fld>
            <a:endParaRPr lang="en-US" dirty="0">
              <a:solidFill>
                <a:srgbClr val="000000"/>
              </a:solidFill>
            </a:endParaRPr>
          </a:p>
        </p:txBody>
      </p:sp>
    </p:spTree>
    <p:extLst>
      <p:ext uri="{BB962C8B-B14F-4D97-AF65-F5344CB8AC3E}">
        <p14:creationId xmlns:p14="http://schemas.microsoft.com/office/powerpoint/2010/main" val="15381929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2"/>
          <p:cNvSpPr>
            <a:spLocks noGrp="1" noChangeArrowheads="1"/>
          </p:cNvSpPr>
          <p:nvPr>
            <p:ph type="title"/>
          </p:nvPr>
        </p:nvSpPr>
        <p:spPr/>
        <p:txBody>
          <a:bodyPr/>
          <a:lstStyle/>
          <a:p>
            <a:pPr eaLnBrk="1" hangingPunct="1"/>
            <a:r>
              <a:rPr lang="en-US" dirty="0" smtClean="0"/>
              <a:t>Brief History of CM in Nuclear </a:t>
            </a:r>
            <a:r>
              <a:rPr lang="en-US" sz="1600" dirty="0" smtClean="0"/>
              <a:t>1/9</a:t>
            </a:r>
            <a:endParaRPr lang="en-US" sz="1600" dirty="0"/>
          </a:p>
        </p:txBody>
      </p:sp>
      <p:sp>
        <p:nvSpPr>
          <p:cNvPr id="29702" name="Rectangle 3"/>
          <p:cNvSpPr>
            <a:spLocks noGrp="1" noChangeArrowheads="1"/>
          </p:cNvSpPr>
          <p:nvPr>
            <p:ph idx="1"/>
          </p:nvPr>
        </p:nvSpPr>
        <p:spPr/>
        <p:txBody>
          <a:bodyPr/>
          <a:lstStyle/>
          <a:p>
            <a:pPr eaLnBrk="1" hangingPunct="1"/>
            <a:r>
              <a:rPr lang="en-US" altLang="en-US" sz="2800" dirty="0"/>
              <a:t>Configuration Management in military and aerospace industry geared towards product conformance to facilitate interchangeability of parts while still satisfying the overall design requirements</a:t>
            </a:r>
          </a:p>
          <a:p>
            <a:pPr eaLnBrk="1" hangingPunct="1"/>
            <a:r>
              <a:rPr lang="en-US" altLang="en-US" sz="2800" dirty="0"/>
              <a:t>MIL-STD-973 (1992), ”Configuration Management” (later replaced by </a:t>
            </a:r>
            <a:r>
              <a:rPr lang="en-US" altLang="en-US" sz="2800" i="1" dirty="0"/>
              <a:t>ANSI/EIA-649-1998</a:t>
            </a:r>
            <a:r>
              <a:rPr lang="en-US" altLang="en-US" sz="2800" i="1" dirty="0" smtClean="0"/>
              <a:t>)</a:t>
            </a:r>
          </a:p>
          <a:p>
            <a:pPr eaLnBrk="1" hangingPunct="1"/>
            <a:endParaRPr lang="en-US" sz="2800" dirty="0"/>
          </a:p>
        </p:txBody>
      </p:sp>
      <p:sp>
        <p:nvSpPr>
          <p:cNvPr id="4" name="Date Placeholder 3"/>
          <p:cNvSpPr>
            <a:spLocks noGrp="1"/>
          </p:cNvSpPr>
          <p:nvPr>
            <p:ph type="dt" sz="half" idx="10"/>
          </p:nvPr>
        </p:nvSpPr>
        <p:spPr/>
        <p:txBody>
          <a:bodyPr/>
          <a:lstStyle/>
          <a:p>
            <a:pPr>
              <a:defRPr/>
            </a:pPr>
            <a:r>
              <a:rPr lang="en-US" smtClean="0"/>
              <a:t>CMBG - 08 June 2015</a:t>
            </a:r>
            <a:endParaRPr lang="en-US"/>
          </a:p>
        </p:txBody>
      </p:sp>
      <p:sp>
        <p:nvSpPr>
          <p:cNvPr id="5" name="Footer Placeholder 4"/>
          <p:cNvSpPr>
            <a:spLocks noGrp="1"/>
          </p:cNvSpPr>
          <p:nvPr>
            <p:ph type="ftr" sz="quarter" idx="11"/>
          </p:nvPr>
        </p:nvSpPr>
        <p:spPr/>
        <p:txBody>
          <a:bodyPr/>
          <a:lstStyle/>
          <a:p>
            <a:pPr>
              <a:defRPr/>
            </a:pPr>
            <a:r>
              <a:rPr lang="pt-BR" smtClean="0"/>
              <a:t>Palo Verde - Kent R. Bjornn</a:t>
            </a:r>
            <a:endParaRPr lang="en-US"/>
          </a:p>
        </p:txBody>
      </p:sp>
      <p:sp>
        <p:nvSpPr>
          <p:cNvPr id="6" name="Slide Number Placeholder 5"/>
          <p:cNvSpPr>
            <a:spLocks noGrp="1"/>
          </p:cNvSpPr>
          <p:nvPr>
            <p:ph type="sldNum" sz="quarter" idx="12"/>
          </p:nvPr>
        </p:nvSpPr>
        <p:spPr/>
        <p:txBody>
          <a:bodyPr/>
          <a:lstStyle/>
          <a:p>
            <a:pPr>
              <a:defRPr/>
            </a:pPr>
            <a:fld id="{06525826-439B-4A2B-A1FC-528057D51DC7}" type="slidenum">
              <a:rPr lang="en-US"/>
              <a:pPr>
                <a:defRPr/>
              </a:pPr>
              <a:t>22</a:t>
            </a:fld>
            <a:endParaRPr lang="en-US"/>
          </a:p>
        </p:txBody>
      </p:sp>
      <p:pic>
        <p:nvPicPr>
          <p:cNvPr id="7" name="Picture 10" descr="MCj0367374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7650" y="4343400"/>
            <a:ext cx="2673350" cy="185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8583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Brief History of CM in Nuclear </a:t>
            </a:r>
            <a:r>
              <a:rPr lang="en-US" sz="1600" dirty="0" smtClean="0"/>
              <a:t>2/9</a:t>
            </a:r>
            <a:endParaRPr lang="en-US" dirty="0"/>
          </a:p>
        </p:txBody>
      </p:sp>
      <p:sp>
        <p:nvSpPr>
          <p:cNvPr id="3" name="Content Placeholder 2"/>
          <p:cNvSpPr>
            <a:spLocks noGrp="1"/>
          </p:cNvSpPr>
          <p:nvPr>
            <p:ph idx="1"/>
          </p:nvPr>
        </p:nvSpPr>
        <p:spPr/>
        <p:txBody>
          <a:bodyPr/>
          <a:lstStyle/>
          <a:p>
            <a:pPr eaLnBrk="1" hangingPunct="1"/>
            <a:r>
              <a:rPr lang="en-US" altLang="en-US" sz="2800" dirty="0"/>
              <a:t>DOE STD 1073-93 “</a:t>
            </a:r>
            <a:r>
              <a:rPr lang="en-US" altLang="en-US" sz="2800" dirty="0" smtClean="0"/>
              <a:t>Configuration Management</a:t>
            </a:r>
            <a:r>
              <a:rPr lang="en-US" altLang="en-US" sz="2800" dirty="0"/>
              <a:t>” </a:t>
            </a:r>
          </a:p>
          <a:p>
            <a:pPr eaLnBrk="1" hangingPunct="1"/>
            <a:r>
              <a:rPr lang="en-US" altLang="en-US" sz="2800" dirty="0"/>
              <a:t>Applicable to DOE nuclear facilities in the operational phase</a:t>
            </a:r>
            <a:r>
              <a:rPr lang="en-US" altLang="en-US" sz="2800" dirty="0" smtClean="0"/>
              <a:t>.</a:t>
            </a:r>
          </a:p>
          <a:p>
            <a:pPr eaLnBrk="1" hangingPunct="1"/>
            <a:r>
              <a:rPr lang="en-US" altLang="en-US" sz="2800" dirty="0">
                <a:solidFill>
                  <a:srgbClr val="000000"/>
                </a:solidFill>
              </a:rPr>
              <a:t>DOE-STD-1073 was updated in 2003</a:t>
            </a:r>
          </a:p>
          <a:p>
            <a:pPr marL="0" indent="0" eaLnBrk="1" hangingPunct="1">
              <a:buNone/>
            </a:pPr>
            <a:endParaRPr lang="en-US" altLang="en-US" sz="2800" dirty="0"/>
          </a:p>
          <a:p>
            <a:endParaRPr lang="en-US" dirty="0"/>
          </a:p>
        </p:txBody>
      </p:sp>
      <p:sp>
        <p:nvSpPr>
          <p:cNvPr id="4" name="Date Placeholder 3"/>
          <p:cNvSpPr>
            <a:spLocks noGrp="1"/>
          </p:cNvSpPr>
          <p:nvPr>
            <p:ph type="dt" sz="half" idx="10"/>
          </p:nvPr>
        </p:nvSpPr>
        <p:spPr/>
        <p:txBody>
          <a:bodyPr/>
          <a:lstStyle/>
          <a:p>
            <a:pPr>
              <a:defRPr/>
            </a:pPr>
            <a:r>
              <a:rPr lang="en-US" smtClean="0">
                <a:solidFill>
                  <a:srgbClr val="000000"/>
                </a:solidFill>
              </a:rPr>
              <a:t>CMBG - 08 June 2015</a:t>
            </a: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pt-BR" smtClean="0">
                <a:solidFill>
                  <a:srgbClr val="000000"/>
                </a:solidFill>
              </a:rPr>
              <a:t>Palo Verde - Kent R. Bjornn</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E870A486-E42A-4384-A775-FA2C88A85670}" type="slidenum">
              <a:rPr lang="en-US" smtClean="0">
                <a:solidFill>
                  <a:srgbClr val="000000"/>
                </a:solidFill>
              </a:rPr>
              <a:pPr>
                <a:defRPr/>
              </a:pPr>
              <a:t>23</a:t>
            </a:fld>
            <a:endParaRPr lang="en-US" dirty="0">
              <a:solidFill>
                <a:srgbClr val="000000"/>
              </a:solidFill>
            </a:endParaRPr>
          </a:p>
        </p:txBody>
      </p:sp>
      <p:pic>
        <p:nvPicPr>
          <p:cNvPr id="8" name="Picture 8" descr="DOE107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770312"/>
            <a:ext cx="2971800" cy="224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436938"/>
            <a:ext cx="328295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5136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4)">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Brief History of CM in Nuclear </a:t>
            </a:r>
            <a:r>
              <a:rPr lang="en-US" sz="1600" dirty="0" smtClean="0"/>
              <a:t>3/9</a:t>
            </a:r>
            <a:endParaRPr lang="en-US" dirty="0"/>
          </a:p>
        </p:txBody>
      </p:sp>
      <p:sp>
        <p:nvSpPr>
          <p:cNvPr id="3" name="Content Placeholder 2"/>
          <p:cNvSpPr>
            <a:spLocks noGrp="1"/>
          </p:cNvSpPr>
          <p:nvPr>
            <p:ph idx="1"/>
          </p:nvPr>
        </p:nvSpPr>
        <p:spPr/>
        <p:txBody>
          <a:bodyPr/>
          <a:lstStyle/>
          <a:p>
            <a:pPr eaLnBrk="1" hangingPunct="1"/>
            <a:r>
              <a:rPr lang="en-US" altLang="en-US" dirty="0"/>
              <a:t>Nuclear plants in mid 60’s to early 80’s typically designed by AEs under contract  </a:t>
            </a:r>
          </a:p>
          <a:p>
            <a:pPr eaLnBrk="1" hangingPunct="1"/>
            <a:r>
              <a:rPr lang="en-US" altLang="en-US" dirty="0"/>
              <a:t>Final design documents typically turned over to the utility at the end of construction</a:t>
            </a:r>
          </a:p>
          <a:p>
            <a:pPr eaLnBrk="1" hangingPunct="1"/>
            <a:r>
              <a:rPr lang="en-US" altLang="en-US" dirty="0"/>
              <a:t>Little knowledge transfer of design info to utility engineering organization </a:t>
            </a:r>
          </a:p>
          <a:p>
            <a:pPr eaLnBrk="1" hangingPunct="1"/>
            <a:r>
              <a:rPr lang="en-US" altLang="en-US" dirty="0"/>
              <a:t>Utilities struggled </a:t>
            </a:r>
            <a:r>
              <a:rPr lang="en-US" altLang="en-US" dirty="0" smtClean="0"/>
              <a:t>with </a:t>
            </a:r>
            <a:r>
              <a:rPr lang="en-US" altLang="en-US" dirty="0"/>
              <a:t>long term design maintenance and related document upkeep </a:t>
            </a:r>
            <a:endParaRPr lang="en-US" altLang="en-US" dirty="0" smtClean="0"/>
          </a:p>
          <a:p>
            <a:pPr eaLnBrk="1" hangingPunct="1"/>
            <a:r>
              <a:rPr lang="en-US" altLang="en-US" dirty="0" smtClean="0">
                <a:solidFill>
                  <a:srgbClr val="0000CC"/>
                </a:solidFill>
              </a:rPr>
              <a:t>Documents dumped into Records</a:t>
            </a:r>
            <a:endParaRPr lang="en-US" altLang="en-US" dirty="0">
              <a:solidFill>
                <a:srgbClr val="0000CC"/>
              </a:solidFill>
            </a:endParaRPr>
          </a:p>
        </p:txBody>
      </p:sp>
      <p:sp>
        <p:nvSpPr>
          <p:cNvPr id="4" name="Date Placeholder 3"/>
          <p:cNvSpPr>
            <a:spLocks noGrp="1"/>
          </p:cNvSpPr>
          <p:nvPr>
            <p:ph type="dt" sz="half" idx="10"/>
          </p:nvPr>
        </p:nvSpPr>
        <p:spPr/>
        <p:txBody>
          <a:bodyPr/>
          <a:lstStyle/>
          <a:p>
            <a:pPr>
              <a:defRPr/>
            </a:pPr>
            <a:r>
              <a:rPr lang="en-US" smtClean="0">
                <a:solidFill>
                  <a:srgbClr val="000000"/>
                </a:solidFill>
              </a:rPr>
              <a:t>CMBG - 08 June 2015</a:t>
            </a: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pt-BR" smtClean="0">
                <a:solidFill>
                  <a:srgbClr val="000000"/>
                </a:solidFill>
              </a:rPr>
              <a:t>Palo Verde - Kent R. Bjornn</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E870A486-E42A-4384-A775-FA2C88A85670}" type="slidenum">
              <a:rPr lang="en-US" smtClean="0">
                <a:solidFill>
                  <a:srgbClr val="000000"/>
                </a:solidFill>
              </a:rPr>
              <a:pPr>
                <a:defRPr/>
              </a:pPr>
              <a:t>24</a:t>
            </a:fld>
            <a:endParaRPr lang="en-US" dirty="0">
              <a:solidFill>
                <a:srgbClr val="000000"/>
              </a:solidFill>
            </a:endParaRPr>
          </a:p>
        </p:txBody>
      </p:sp>
    </p:spTree>
    <p:extLst>
      <p:ext uri="{BB962C8B-B14F-4D97-AF65-F5344CB8AC3E}">
        <p14:creationId xmlns:p14="http://schemas.microsoft.com/office/powerpoint/2010/main" val="154828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Brief History of CM in Nuclear </a:t>
            </a:r>
            <a:r>
              <a:rPr lang="en-US" sz="1600" dirty="0" smtClean="0"/>
              <a:t>4/9</a:t>
            </a:r>
            <a:endParaRPr lang="en-US" dirty="0"/>
          </a:p>
        </p:txBody>
      </p:sp>
      <p:sp>
        <p:nvSpPr>
          <p:cNvPr id="3" name="Content Placeholder 2"/>
          <p:cNvSpPr>
            <a:spLocks noGrp="1"/>
          </p:cNvSpPr>
          <p:nvPr>
            <p:ph idx="1"/>
          </p:nvPr>
        </p:nvSpPr>
        <p:spPr/>
        <p:txBody>
          <a:bodyPr/>
          <a:lstStyle/>
          <a:p>
            <a:pPr eaLnBrk="1" hangingPunct="1"/>
            <a:r>
              <a:rPr lang="en-US" altLang="en-US" dirty="0"/>
              <a:t>Early indicators that the nuclear plant design basis knowledge was becoming disconnected from the physical plant </a:t>
            </a:r>
          </a:p>
          <a:p>
            <a:pPr eaLnBrk="1" hangingPunct="1"/>
            <a:r>
              <a:rPr lang="en-US" altLang="en-US" dirty="0"/>
              <a:t>IE Bulletin 79-14 uncovered </a:t>
            </a:r>
          </a:p>
          <a:p>
            <a:pPr marL="1028700" lvl="1" indent="-457200" eaLnBrk="1" hangingPunct="1"/>
            <a:r>
              <a:rPr lang="en-US" altLang="en-US" dirty="0"/>
              <a:t>calculation discrepancies</a:t>
            </a:r>
          </a:p>
          <a:p>
            <a:pPr marL="1028700" lvl="1" indent="-457200" eaLnBrk="1" hangingPunct="1"/>
            <a:r>
              <a:rPr lang="en-US" altLang="en-US" dirty="0"/>
              <a:t>undocumented modifications </a:t>
            </a:r>
          </a:p>
          <a:p>
            <a:pPr marL="1028700" lvl="1" indent="-457200" eaLnBrk="1" hangingPunct="1"/>
            <a:r>
              <a:rPr lang="en-US" altLang="en-US" dirty="0"/>
              <a:t>document discrepancies </a:t>
            </a:r>
          </a:p>
          <a:p>
            <a:pPr marL="1028700" lvl="1" indent="-457200" eaLnBrk="1" hangingPunct="1"/>
            <a:r>
              <a:rPr lang="en-US" altLang="en-US" dirty="0"/>
              <a:t>as-built problems</a:t>
            </a:r>
            <a:endParaRPr lang="en-US" dirty="0"/>
          </a:p>
        </p:txBody>
      </p:sp>
      <p:sp>
        <p:nvSpPr>
          <p:cNvPr id="4" name="Date Placeholder 3"/>
          <p:cNvSpPr>
            <a:spLocks noGrp="1"/>
          </p:cNvSpPr>
          <p:nvPr>
            <p:ph type="dt" sz="half" idx="10"/>
          </p:nvPr>
        </p:nvSpPr>
        <p:spPr/>
        <p:txBody>
          <a:bodyPr/>
          <a:lstStyle/>
          <a:p>
            <a:pPr>
              <a:defRPr/>
            </a:pPr>
            <a:r>
              <a:rPr lang="en-US" smtClean="0">
                <a:solidFill>
                  <a:srgbClr val="000000"/>
                </a:solidFill>
              </a:rPr>
              <a:t>CMBG - 08 June 2015</a:t>
            </a: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pt-BR" smtClean="0">
                <a:solidFill>
                  <a:srgbClr val="000000"/>
                </a:solidFill>
              </a:rPr>
              <a:t>Palo Verde - Kent R. Bjornn</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E870A486-E42A-4384-A775-FA2C88A85670}" type="slidenum">
              <a:rPr lang="en-US" smtClean="0">
                <a:solidFill>
                  <a:srgbClr val="000000"/>
                </a:solidFill>
              </a:rPr>
              <a:pPr>
                <a:defRPr/>
              </a:pPr>
              <a:t>25</a:t>
            </a:fld>
            <a:endParaRPr lang="en-US" dirty="0">
              <a:solidFill>
                <a:srgbClr val="000000"/>
              </a:solidFill>
            </a:endParaRPr>
          </a:p>
        </p:txBody>
      </p:sp>
    </p:spTree>
    <p:extLst>
      <p:ext uri="{BB962C8B-B14F-4D97-AF65-F5344CB8AC3E}">
        <p14:creationId xmlns:p14="http://schemas.microsoft.com/office/powerpoint/2010/main" val="33229261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Brief History of CM in Nuclear </a:t>
            </a:r>
            <a:r>
              <a:rPr lang="en-US" sz="1600" dirty="0" smtClean="0"/>
              <a:t>5/9</a:t>
            </a:r>
            <a:endParaRPr lang="en-US" dirty="0"/>
          </a:p>
        </p:txBody>
      </p:sp>
      <p:sp>
        <p:nvSpPr>
          <p:cNvPr id="3" name="Content Placeholder 2"/>
          <p:cNvSpPr>
            <a:spLocks noGrp="1"/>
          </p:cNvSpPr>
          <p:nvPr>
            <p:ph idx="1"/>
          </p:nvPr>
        </p:nvSpPr>
        <p:spPr/>
        <p:txBody>
          <a:bodyPr/>
          <a:lstStyle/>
          <a:p>
            <a:pPr eaLnBrk="1" hangingPunct="1"/>
            <a:r>
              <a:rPr lang="en-US" altLang="en-US" dirty="0"/>
              <a:t>TMI Accident (1979</a:t>
            </a:r>
            <a:r>
              <a:rPr lang="en-US" altLang="en-US" dirty="0" smtClean="0"/>
              <a:t>) – </a:t>
            </a:r>
            <a:r>
              <a:rPr lang="en-US" altLang="en-US" sz="2400" dirty="0" smtClean="0">
                <a:solidFill>
                  <a:srgbClr val="0000FF"/>
                </a:solidFill>
              </a:rPr>
              <a:t>Event Shaped Industry #2</a:t>
            </a:r>
            <a:endParaRPr lang="en-US" altLang="en-US" sz="2400" dirty="0">
              <a:solidFill>
                <a:srgbClr val="0000FF"/>
              </a:solidFill>
            </a:endParaRPr>
          </a:p>
          <a:p>
            <a:pPr eaLnBrk="1" hangingPunct="1"/>
            <a:r>
              <a:rPr lang="en-US" altLang="en-US" b="1" dirty="0"/>
              <a:t>Three Mile Island accident</a:t>
            </a:r>
            <a:r>
              <a:rPr lang="en-US" altLang="en-US" dirty="0"/>
              <a:t> was a partial core melt down that occurred on March 28, 1979 in one of the two TMI nuclear reactors.</a:t>
            </a:r>
          </a:p>
          <a:p>
            <a:pPr eaLnBrk="1" hangingPunct="1"/>
            <a:r>
              <a:rPr lang="en-US" altLang="en-US" dirty="0"/>
              <a:t>Stuck open relief valve</a:t>
            </a:r>
          </a:p>
          <a:p>
            <a:pPr eaLnBrk="1" hangingPunct="1"/>
            <a:r>
              <a:rPr lang="en-US" altLang="en-US" dirty="0"/>
              <a:t>Human Factors items and operator training</a:t>
            </a:r>
          </a:p>
          <a:p>
            <a:pPr eaLnBrk="1" hangingPunct="1"/>
            <a:r>
              <a:rPr lang="en-US" altLang="en-US" dirty="0"/>
              <a:t>Design indicator deficiencies </a:t>
            </a:r>
          </a:p>
          <a:p>
            <a:pPr eaLnBrk="1" hangingPunct="1"/>
            <a:endParaRPr lang="en-US" altLang="en-US" dirty="0"/>
          </a:p>
          <a:p>
            <a:pPr eaLnBrk="1" hangingPunct="1"/>
            <a:r>
              <a:rPr lang="en-US" altLang="en-US" dirty="0">
                <a:solidFill>
                  <a:srgbClr val="0000FF"/>
                </a:solidFill>
              </a:rPr>
              <a:t>INPO formed 9 months later</a:t>
            </a:r>
            <a:r>
              <a:rPr lang="en-US" altLang="en-US" dirty="0" smtClean="0">
                <a:solidFill>
                  <a:srgbClr val="0000FF"/>
                </a:solidFill>
              </a:rPr>
              <a:t>.</a:t>
            </a:r>
            <a:endParaRPr lang="en-US" altLang="en-US" sz="2800" dirty="0">
              <a:solidFill>
                <a:srgbClr val="0000FF"/>
              </a:solidFill>
            </a:endParaRPr>
          </a:p>
        </p:txBody>
      </p:sp>
      <p:sp>
        <p:nvSpPr>
          <p:cNvPr id="4" name="Date Placeholder 3"/>
          <p:cNvSpPr>
            <a:spLocks noGrp="1"/>
          </p:cNvSpPr>
          <p:nvPr>
            <p:ph type="dt" sz="half" idx="10"/>
          </p:nvPr>
        </p:nvSpPr>
        <p:spPr/>
        <p:txBody>
          <a:bodyPr/>
          <a:lstStyle/>
          <a:p>
            <a:pPr>
              <a:defRPr/>
            </a:pPr>
            <a:r>
              <a:rPr lang="en-US" smtClean="0">
                <a:solidFill>
                  <a:srgbClr val="000000"/>
                </a:solidFill>
              </a:rPr>
              <a:t>CMBG - 08 June 2015</a:t>
            </a: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pt-BR" smtClean="0">
                <a:solidFill>
                  <a:srgbClr val="000000"/>
                </a:solidFill>
              </a:rPr>
              <a:t>Palo Verde - Kent R. Bjornn</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E870A486-E42A-4384-A775-FA2C88A85670}" type="slidenum">
              <a:rPr lang="en-US" smtClean="0">
                <a:solidFill>
                  <a:srgbClr val="000000"/>
                </a:solidFill>
              </a:rPr>
              <a:pPr>
                <a:defRPr/>
              </a:pPr>
              <a:t>26</a:t>
            </a:fld>
            <a:endParaRPr lang="en-US" dirty="0">
              <a:solidFill>
                <a:srgbClr val="000000"/>
              </a:solidFill>
            </a:endParaRPr>
          </a:p>
        </p:txBody>
      </p:sp>
    </p:spTree>
    <p:extLst>
      <p:ext uri="{BB962C8B-B14F-4D97-AF65-F5344CB8AC3E}">
        <p14:creationId xmlns:p14="http://schemas.microsoft.com/office/powerpoint/2010/main" val="259431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p:cTn id="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Brief History of CM in Nuclear </a:t>
            </a:r>
            <a:r>
              <a:rPr lang="en-US" sz="1600" dirty="0" smtClean="0"/>
              <a:t>6/9</a:t>
            </a:r>
            <a:endParaRPr lang="en-US" dirty="0"/>
          </a:p>
        </p:txBody>
      </p:sp>
      <p:sp>
        <p:nvSpPr>
          <p:cNvPr id="3" name="Content Placeholder 2"/>
          <p:cNvSpPr>
            <a:spLocks noGrp="1"/>
          </p:cNvSpPr>
          <p:nvPr>
            <p:ph idx="1"/>
          </p:nvPr>
        </p:nvSpPr>
        <p:spPr/>
        <p:txBody>
          <a:bodyPr/>
          <a:lstStyle/>
          <a:p>
            <a:pPr eaLnBrk="1" hangingPunct="1"/>
            <a:r>
              <a:rPr lang="en-US" altLang="en-US" dirty="0"/>
              <a:t>Salem ATWS </a:t>
            </a:r>
            <a:r>
              <a:rPr lang="en-US" altLang="en-US" dirty="0" smtClean="0"/>
              <a:t>(</a:t>
            </a:r>
            <a:r>
              <a:rPr lang="en-US" altLang="en-US" dirty="0"/>
              <a:t>1983</a:t>
            </a:r>
            <a:r>
              <a:rPr lang="en-US" altLang="en-US" dirty="0" smtClean="0"/>
              <a:t>)</a:t>
            </a:r>
            <a:r>
              <a:rPr lang="en-US" altLang="en-US" dirty="0"/>
              <a:t> – </a:t>
            </a:r>
            <a:r>
              <a:rPr lang="en-US" altLang="en-US" sz="2400" dirty="0">
                <a:solidFill>
                  <a:srgbClr val="0000FF"/>
                </a:solidFill>
              </a:rPr>
              <a:t>E</a:t>
            </a:r>
            <a:r>
              <a:rPr lang="en-US" altLang="en-US" sz="2400" dirty="0" smtClean="0">
                <a:solidFill>
                  <a:srgbClr val="0000FF"/>
                </a:solidFill>
              </a:rPr>
              <a:t>vent </a:t>
            </a:r>
            <a:r>
              <a:rPr lang="en-US" altLang="en-US" sz="2400" dirty="0">
                <a:solidFill>
                  <a:srgbClr val="0000FF"/>
                </a:solidFill>
              </a:rPr>
              <a:t>Shaped Industry </a:t>
            </a:r>
            <a:r>
              <a:rPr lang="en-US" altLang="en-US" sz="2400" dirty="0" smtClean="0">
                <a:solidFill>
                  <a:srgbClr val="0000FF"/>
                </a:solidFill>
              </a:rPr>
              <a:t>#6</a:t>
            </a:r>
            <a:endParaRPr lang="en-US" altLang="en-US" sz="2400" dirty="0"/>
          </a:p>
          <a:p>
            <a:pPr eaLnBrk="1" hangingPunct="1"/>
            <a:r>
              <a:rPr lang="en-US" altLang="en-US" dirty="0"/>
              <a:t>Generic implications identified in NUREG-1000 and NRC Generic Letter 83-28 </a:t>
            </a:r>
          </a:p>
          <a:p>
            <a:pPr marL="1028700" lvl="1" indent="-457200" eaLnBrk="1" hangingPunct="1"/>
            <a:r>
              <a:rPr lang="en-US" altLang="en-US" dirty="0"/>
              <a:t>compliance with vendor recommendations</a:t>
            </a:r>
          </a:p>
          <a:p>
            <a:pPr marL="1028700" lvl="1" indent="-457200" eaLnBrk="1" hangingPunct="1"/>
            <a:r>
              <a:rPr lang="en-US" altLang="en-US" dirty="0"/>
              <a:t>part and procurement issues</a:t>
            </a:r>
          </a:p>
          <a:p>
            <a:pPr marL="1028700" lvl="1" indent="-457200" eaLnBrk="1" hangingPunct="1"/>
            <a:r>
              <a:rPr lang="en-US" altLang="en-US" dirty="0"/>
              <a:t>vendor manual controls</a:t>
            </a:r>
          </a:p>
          <a:p>
            <a:pPr eaLnBrk="1" hangingPunct="1"/>
            <a:r>
              <a:rPr lang="en-US" altLang="en-US" dirty="0"/>
              <a:t>Industry initiatives by INPO, NUMARC and EPRI to provide guidance and consistency</a:t>
            </a:r>
            <a:r>
              <a:rPr lang="en-US" altLang="en-US" sz="2400" dirty="0"/>
              <a:t> </a:t>
            </a:r>
            <a:endParaRPr lang="en-US" altLang="en-US" sz="2400" dirty="0" smtClean="0"/>
          </a:p>
          <a:p>
            <a:pPr eaLnBrk="1" hangingPunct="1"/>
            <a:r>
              <a:rPr lang="en-US" altLang="en-US" dirty="0" smtClean="0">
                <a:solidFill>
                  <a:srgbClr val="0033CC"/>
                </a:solidFill>
                <a:sym typeface="Wingdings" panose="05000000000000000000" pitchFamily="2" charset="2"/>
              </a:rPr>
              <a:t> </a:t>
            </a:r>
            <a:r>
              <a:rPr lang="en-US" altLang="en-US" dirty="0" smtClean="0">
                <a:solidFill>
                  <a:srgbClr val="0033CC"/>
                </a:solidFill>
              </a:rPr>
              <a:t>Vendor </a:t>
            </a:r>
            <a:r>
              <a:rPr lang="en-US" altLang="en-US" dirty="0" smtClean="0">
                <a:solidFill>
                  <a:srgbClr val="0033CC"/>
                </a:solidFill>
              </a:rPr>
              <a:t>Engr Technical Interface </a:t>
            </a:r>
            <a:r>
              <a:rPr lang="en-US" altLang="en-US" dirty="0" smtClean="0">
                <a:solidFill>
                  <a:srgbClr val="0033CC"/>
                </a:solidFill>
              </a:rPr>
              <a:t>Program</a:t>
            </a:r>
          </a:p>
          <a:p>
            <a:pPr marL="0" indent="0">
              <a:buNone/>
            </a:pPr>
            <a:endParaRPr lang="en-US" dirty="0"/>
          </a:p>
        </p:txBody>
      </p:sp>
      <p:sp>
        <p:nvSpPr>
          <p:cNvPr id="4" name="Date Placeholder 3"/>
          <p:cNvSpPr>
            <a:spLocks noGrp="1"/>
          </p:cNvSpPr>
          <p:nvPr>
            <p:ph type="dt" sz="half" idx="10"/>
          </p:nvPr>
        </p:nvSpPr>
        <p:spPr/>
        <p:txBody>
          <a:bodyPr/>
          <a:lstStyle/>
          <a:p>
            <a:pPr>
              <a:defRPr/>
            </a:pPr>
            <a:r>
              <a:rPr lang="en-US" smtClean="0">
                <a:solidFill>
                  <a:srgbClr val="000000"/>
                </a:solidFill>
              </a:rPr>
              <a:t>CMBG - 08 June 2015</a:t>
            </a: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pt-BR" smtClean="0">
                <a:solidFill>
                  <a:srgbClr val="000000"/>
                </a:solidFill>
              </a:rPr>
              <a:t>Palo Verde - Kent R. Bjornn</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E870A486-E42A-4384-A775-FA2C88A85670}" type="slidenum">
              <a:rPr lang="en-US" smtClean="0">
                <a:solidFill>
                  <a:srgbClr val="000000"/>
                </a:solidFill>
              </a:rPr>
              <a:pPr>
                <a:defRPr/>
              </a:pPr>
              <a:t>27</a:t>
            </a:fld>
            <a:endParaRPr lang="en-US" dirty="0">
              <a:solidFill>
                <a:srgbClr val="000000"/>
              </a:solidFill>
            </a:endParaRPr>
          </a:p>
        </p:txBody>
      </p:sp>
    </p:spTree>
    <p:extLst>
      <p:ext uri="{BB962C8B-B14F-4D97-AF65-F5344CB8AC3E}">
        <p14:creationId xmlns:p14="http://schemas.microsoft.com/office/powerpoint/2010/main" val="525792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p:cTn id="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Brief History of CM in Nuclear </a:t>
            </a:r>
            <a:r>
              <a:rPr lang="en-US" sz="1600" dirty="0" smtClean="0"/>
              <a:t>7/9</a:t>
            </a:r>
            <a:endParaRPr lang="en-US" dirty="0"/>
          </a:p>
        </p:txBody>
      </p:sp>
      <p:sp>
        <p:nvSpPr>
          <p:cNvPr id="3" name="Content Placeholder 2"/>
          <p:cNvSpPr>
            <a:spLocks noGrp="1"/>
          </p:cNvSpPr>
          <p:nvPr>
            <p:ph idx="1"/>
          </p:nvPr>
        </p:nvSpPr>
        <p:spPr/>
        <p:txBody>
          <a:bodyPr/>
          <a:lstStyle/>
          <a:p>
            <a:pPr eaLnBrk="1" hangingPunct="1"/>
            <a:r>
              <a:rPr lang="en-US" altLang="en-US" sz="2400" dirty="0"/>
              <a:t>Davis </a:t>
            </a:r>
            <a:r>
              <a:rPr lang="en-US" altLang="en-US" sz="2400" dirty="0" err="1"/>
              <a:t>Besse</a:t>
            </a:r>
            <a:r>
              <a:rPr lang="en-US" altLang="en-US" sz="2400" dirty="0"/>
              <a:t> Loss of </a:t>
            </a:r>
            <a:r>
              <a:rPr lang="en-US" altLang="en-US" sz="2400" dirty="0" err="1"/>
              <a:t>Feedwater</a:t>
            </a:r>
            <a:r>
              <a:rPr lang="en-US" altLang="en-US" sz="2400" dirty="0"/>
              <a:t> event (1985</a:t>
            </a:r>
            <a:r>
              <a:rPr lang="en-US" altLang="en-US" sz="2400" dirty="0" smtClean="0"/>
              <a:t>)</a:t>
            </a:r>
            <a:r>
              <a:rPr lang="en-US" altLang="en-US" sz="2400" dirty="0"/>
              <a:t> </a:t>
            </a:r>
            <a:r>
              <a:rPr lang="en-US" altLang="en-US" sz="2400" dirty="0" smtClean="0"/>
              <a:t>– </a:t>
            </a:r>
            <a:br>
              <a:rPr lang="en-US" altLang="en-US" sz="2400" dirty="0" smtClean="0"/>
            </a:br>
            <a:r>
              <a:rPr lang="en-US" altLang="en-US" sz="2400" dirty="0" smtClean="0">
                <a:solidFill>
                  <a:srgbClr val="0000FF"/>
                </a:solidFill>
              </a:rPr>
              <a:t>Event </a:t>
            </a:r>
            <a:r>
              <a:rPr lang="en-US" altLang="en-US" sz="2400" dirty="0">
                <a:solidFill>
                  <a:srgbClr val="0000FF"/>
                </a:solidFill>
              </a:rPr>
              <a:t>Shaped Industry </a:t>
            </a:r>
            <a:r>
              <a:rPr lang="en-US" altLang="en-US" sz="2400" dirty="0" smtClean="0">
                <a:solidFill>
                  <a:srgbClr val="0000FF"/>
                </a:solidFill>
              </a:rPr>
              <a:t>#10</a:t>
            </a:r>
            <a:endParaRPr lang="en-US" altLang="en-US" sz="2400" dirty="0"/>
          </a:p>
          <a:p>
            <a:pPr eaLnBrk="1" hangingPunct="1"/>
            <a:r>
              <a:rPr lang="en-US" altLang="en-US" sz="2400" dirty="0"/>
              <a:t>Led to NRC Safety System Functional Inspections (SSFIs) </a:t>
            </a:r>
            <a:r>
              <a:rPr lang="en-US" altLang="en-US" sz="2400" dirty="0" smtClean="0"/>
              <a:t> </a:t>
            </a:r>
            <a:r>
              <a:rPr lang="en-US" altLang="en-US" sz="2000" dirty="0" smtClean="0"/>
              <a:t>(NUREG-1154 - report of event)</a:t>
            </a:r>
            <a:endParaRPr lang="en-US" altLang="en-US" sz="2000" dirty="0"/>
          </a:p>
          <a:p>
            <a:pPr marL="1028700" lvl="1" indent="-457200" eaLnBrk="1" hangingPunct="1"/>
            <a:r>
              <a:rPr lang="en-US" altLang="en-US" sz="2400" dirty="0"/>
              <a:t>difficulties maintaining operational readiness of safety systems</a:t>
            </a:r>
          </a:p>
          <a:p>
            <a:pPr marL="1028700" lvl="1" indent="-457200" eaLnBrk="1" hangingPunct="1"/>
            <a:r>
              <a:rPr lang="en-US" altLang="en-US" sz="2400" dirty="0"/>
              <a:t>lack of understanding design bases </a:t>
            </a:r>
          </a:p>
          <a:p>
            <a:pPr eaLnBrk="1" hangingPunct="1"/>
            <a:r>
              <a:rPr lang="en-US" altLang="en-US" sz="2400" dirty="0"/>
              <a:t>Voluntary design basis reconstitution, DBDs and self-evaluation</a:t>
            </a:r>
          </a:p>
          <a:p>
            <a:pPr eaLnBrk="1" hangingPunct="1"/>
            <a:r>
              <a:rPr lang="en-US" altLang="en-US" sz="1800" dirty="0" smtClean="0"/>
              <a:t>NUMARC </a:t>
            </a:r>
            <a:r>
              <a:rPr lang="en-US" altLang="en-US" sz="1800" dirty="0"/>
              <a:t>90-012, “Design Bases Program </a:t>
            </a:r>
            <a:r>
              <a:rPr lang="en-US" altLang="en-US" sz="1800" dirty="0" smtClean="0"/>
              <a:t>Guidelines”</a:t>
            </a:r>
          </a:p>
          <a:p>
            <a:pPr eaLnBrk="1" hangingPunct="1"/>
            <a:r>
              <a:rPr lang="en-US" altLang="en-US" sz="1800" dirty="0"/>
              <a:t>NUREG-1397, “An Assessment of Design Control Practices and Design Reconstitution Programs in the Nuclear Power Industry.”</a:t>
            </a:r>
            <a:r>
              <a:rPr lang="en-US" altLang="en-US" sz="2400" dirty="0"/>
              <a:t> </a:t>
            </a:r>
          </a:p>
          <a:p>
            <a:pPr eaLnBrk="1" hangingPunct="1"/>
            <a:r>
              <a:rPr lang="en-US" altLang="en-US" sz="2400" dirty="0" smtClean="0"/>
              <a:t>INPO </a:t>
            </a:r>
            <a:r>
              <a:rPr lang="en-US" altLang="en-US" sz="2400" dirty="0"/>
              <a:t>87-006 and NUREG/CR-5147</a:t>
            </a:r>
          </a:p>
        </p:txBody>
      </p:sp>
      <p:sp>
        <p:nvSpPr>
          <p:cNvPr id="4" name="Date Placeholder 3"/>
          <p:cNvSpPr>
            <a:spLocks noGrp="1"/>
          </p:cNvSpPr>
          <p:nvPr>
            <p:ph type="dt" sz="half" idx="10"/>
          </p:nvPr>
        </p:nvSpPr>
        <p:spPr/>
        <p:txBody>
          <a:bodyPr/>
          <a:lstStyle/>
          <a:p>
            <a:pPr>
              <a:defRPr/>
            </a:pPr>
            <a:r>
              <a:rPr lang="en-US" smtClean="0">
                <a:solidFill>
                  <a:srgbClr val="000000"/>
                </a:solidFill>
              </a:rPr>
              <a:t>CMBG - 08 June 2015</a:t>
            </a: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pt-BR" smtClean="0">
                <a:solidFill>
                  <a:srgbClr val="000000"/>
                </a:solidFill>
              </a:rPr>
              <a:t>Palo Verde - Kent R. Bjornn</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E870A486-E42A-4384-A775-FA2C88A85670}" type="slidenum">
              <a:rPr lang="en-US" smtClean="0">
                <a:solidFill>
                  <a:srgbClr val="000000"/>
                </a:solidFill>
              </a:rPr>
              <a:pPr>
                <a:defRPr/>
              </a:pPr>
              <a:t>28</a:t>
            </a:fld>
            <a:endParaRPr lang="en-US" dirty="0">
              <a:solidFill>
                <a:srgbClr val="000000"/>
              </a:solidFill>
            </a:endParaRPr>
          </a:p>
        </p:txBody>
      </p:sp>
    </p:spTree>
    <p:extLst>
      <p:ext uri="{BB962C8B-B14F-4D97-AF65-F5344CB8AC3E}">
        <p14:creationId xmlns:p14="http://schemas.microsoft.com/office/powerpoint/2010/main" val="41872622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Brief History of CM in Nuclear </a:t>
            </a:r>
            <a:r>
              <a:rPr lang="en-US" sz="1600" dirty="0" smtClean="0"/>
              <a:t>8/9</a:t>
            </a:r>
            <a:endParaRPr lang="en-US" dirty="0"/>
          </a:p>
        </p:txBody>
      </p:sp>
      <p:sp>
        <p:nvSpPr>
          <p:cNvPr id="3" name="Content Placeholder 2"/>
          <p:cNvSpPr>
            <a:spLocks noGrp="1"/>
          </p:cNvSpPr>
          <p:nvPr>
            <p:ph idx="1"/>
          </p:nvPr>
        </p:nvSpPr>
        <p:spPr/>
        <p:txBody>
          <a:bodyPr/>
          <a:lstStyle/>
          <a:p>
            <a:pPr eaLnBrk="1" hangingPunct="1">
              <a:buFontTx/>
              <a:buNone/>
            </a:pPr>
            <a:r>
              <a:rPr lang="en-US" altLang="en-US" u="sng" dirty="0"/>
              <a:t>Browns Ferry (1985)</a:t>
            </a:r>
          </a:p>
          <a:p>
            <a:pPr eaLnBrk="1" hangingPunct="1"/>
            <a:r>
              <a:rPr lang="en-US" altLang="en-US" sz="2800" dirty="0"/>
              <a:t>Browns Ferry fire in Unit 1 (</a:t>
            </a:r>
            <a:r>
              <a:rPr lang="en-US" altLang="en-US" sz="2800" dirty="0" smtClean="0"/>
              <a:t>1975, </a:t>
            </a:r>
            <a:r>
              <a:rPr lang="en-US" altLang="en-US" sz="2800" dirty="0" smtClean="0">
                <a:solidFill>
                  <a:srgbClr val="0000FF"/>
                </a:solidFill>
              </a:rPr>
              <a:t>#1</a:t>
            </a:r>
            <a:r>
              <a:rPr lang="en-US" altLang="en-US" sz="2800" dirty="0" smtClean="0"/>
              <a:t>) </a:t>
            </a:r>
            <a:r>
              <a:rPr lang="en-US" altLang="en-US" sz="2800" dirty="0"/>
              <a:t>led to changes in NRC standards for Fire Protection</a:t>
            </a:r>
          </a:p>
          <a:p>
            <a:pPr eaLnBrk="1" hangingPunct="1"/>
            <a:r>
              <a:rPr lang="en-US" altLang="en-US" sz="2800" dirty="0"/>
              <a:t>All three Browns Ferry units shut down voluntarily in March 1985 due to CM related problems - containment isolation testing (Unit 1), reactor water level instrumentation (Unit 2) </a:t>
            </a:r>
          </a:p>
          <a:p>
            <a:pPr eaLnBrk="1" hangingPunct="1"/>
            <a:r>
              <a:rPr lang="en-US" altLang="en-US" sz="2800" dirty="0"/>
              <a:t>Unit 1 restarted in May 2007 after 22 year shutdown</a:t>
            </a:r>
          </a:p>
          <a:p>
            <a:pPr eaLnBrk="1" hangingPunct="1"/>
            <a:r>
              <a:rPr lang="en-US" altLang="en-US" sz="2800" dirty="0" smtClean="0"/>
              <a:t>Led </a:t>
            </a:r>
            <a:r>
              <a:rPr lang="en-US" altLang="en-US" sz="2800" dirty="0"/>
              <a:t>to creation of Appendix R to </a:t>
            </a:r>
            <a:r>
              <a:rPr lang="en-US" altLang="en-US" sz="2800" dirty="0" smtClean="0"/>
              <a:t>10CFR50</a:t>
            </a:r>
            <a:endParaRPr lang="en-US" altLang="en-US" sz="2800" dirty="0"/>
          </a:p>
        </p:txBody>
      </p:sp>
      <p:sp>
        <p:nvSpPr>
          <p:cNvPr id="4" name="Date Placeholder 3"/>
          <p:cNvSpPr>
            <a:spLocks noGrp="1"/>
          </p:cNvSpPr>
          <p:nvPr>
            <p:ph type="dt" sz="half" idx="10"/>
          </p:nvPr>
        </p:nvSpPr>
        <p:spPr/>
        <p:txBody>
          <a:bodyPr/>
          <a:lstStyle/>
          <a:p>
            <a:pPr>
              <a:defRPr/>
            </a:pPr>
            <a:r>
              <a:rPr lang="en-US" smtClean="0">
                <a:solidFill>
                  <a:srgbClr val="000000"/>
                </a:solidFill>
              </a:rPr>
              <a:t>CMBG - 08 June 2015</a:t>
            </a: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pt-BR" smtClean="0">
                <a:solidFill>
                  <a:srgbClr val="000000"/>
                </a:solidFill>
              </a:rPr>
              <a:t>Palo Verde - Kent R. Bjornn</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E870A486-E42A-4384-A775-FA2C88A85670}" type="slidenum">
              <a:rPr lang="en-US" smtClean="0">
                <a:solidFill>
                  <a:srgbClr val="000000"/>
                </a:solidFill>
              </a:rPr>
              <a:pPr>
                <a:defRPr/>
              </a:pPr>
              <a:t>29</a:t>
            </a:fld>
            <a:endParaRPr lang="en-US" dirty="0">
              <a:solidFill>
                <a:srgbClr val="000000"/>
              </a:solidFill>
            </a:endParaRPr>
          </a:p>
        </p:txBody>
      </p:sp>
    </p:spTree>
    <p:extLst>
      <p:ext uri="{BB962C8B-B14F-4D97-AF65-F5344CB8AC3E}">
        <p14:creationId xmlns:p14="http://schemas.microsoft.com/office/powerpoint/2010/main" val="32171771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800" dirty="0" smtClean="0"/>
              <a:t>1 – CM Equilibrium</a:t>
            </a:r>
            <a:endParaRPr lang="en-US" sz="8800" dirty="0"/>
          </a:p>
        </p:txBody>
      </p:sp>
      <p:sp>
        <p:nvSpPr>
          <p:cNvPr id="3" name="Date Placeholder 2"/>
          <p:cNvSpPr>
            <a:spLocks noGrp="1"/>
          </p:cNvSpPr>
          <p:nvPr>
            <p:ph type="dt" sz="half" idx="10"/>
          </p:nvPr>
        </p:nvSpPr>
        <p:spPr/>
        <p:txBody>
          <a:bodyPr/>
          <a:lstStyle/>
          <a:p>
            <a:pPr>
              <a:defRPr/>
            </a:pPr>
            <a:r>
              <a:rPr lang="en-US" smtClean="0"/>
              <a:t>CMBG - 08 June 2015</a:t>
            </a:r>
            <a:endParaRPr lang="en-US" dirty="0"/>
          </a:p>
        </p:txBody>
      </p:sp>
      <p:sp>
        <p:nvSpPr>
          <p:cNvPr id="4" name="Footer Placeholder 3"/>
          <p:cNvSpPr>
            <a:spLocks noGrp="1"/>
          </p:cNvSpPr>
          <p:nvPr>
            <p:ph type="ftr" sz="quarter" idx="11"/>
          </p:nvPr>
        </p:nvSpPr>
        <p:spPr/>
        <p:txBody>
          <a:bodyPr/>
          <a:lstStyle/>
          <a:p>
            <a:pPr>
              <a:defRPr/>
            </a:pPr>
            <a:r>
              <a:rPr lang="pt-BR" smtClean="0"/>
              <a:t>Palo Verde - Kent R. Bjornn</a:t>
            </a:r>
            <a:endParaRPr lang="en-US" dirty="0"/>
          </a:p>
        </p:txBody>
      </p:sp>
      <p:sp>
        <p:nvSpPr>
          <p:cNvPr id="5" name="Slide Number Placeholder 4"/>
          <p:cNvSpPr>
            <a:spLocks noGrp="1"/>
          </p:cNvSpPr>
          <p:nvPr>
            <p:ph type="sldNum" sz="quarter" idx="12"/>
          </p:nvPr>
        </p:nvSpPr>
        <p:spPr/>
        <p:txBody>
          <a:bodyPr/>
          <a:lstStyle/>
          <a:p>
            <a:pPr>
              <a:defRPr/>
            </a:pPr>
            <a:fld id="{20B31FFD-1183-4AFA-AFC0-C219A9603EF7}" type="slidenum">
              <a:rPr lang="en-US" smtClean="0"/>
              <a:pPr>
                <a:defRPr/>
              </a:pPr>
              <a:t>3</a:t>
            </a:fld>
            <a:endParaRPr lang="en-US" dirty="0"/>
          </a:p>
        </p:txBody>
      </p:sp>
    </p:spTree>
    <p:extLst>
      <p:ext uri="{BB962C8B-B14F-4D97-AF65-F5344CB8AC3E}">
        <p14:creationId xmlns:p14="http://schemas.microsoft.com/office/powerpoint/2010/main" val="42881125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Brief History of CM in Nuclear </a:t>
            </a:r>
            <a:r>
              <a:rPr lang="en-US" sz="1600" dirty="0" smtClean="0"/>
              <a:t>9/9</a:t>
            </a:r>
            <a:endParaRPr lang="en-US" dirty="0"/>
          </a:p>
        </p:txBody>
      </p:sp>
      <p:sp>
        <p:nvSpPr>
          <p:cNvPr id="3" name="Content Placeholder 2"/>
          <p:cNvSpPr>
            <a:spLocks noGrp="1"/>
          </p:cNvSpPr>
          <p:nvPr>
            <p:ph idx="1"/>
          </p:nvPr>
        </p:nvSpPr>
        <p:spPr/>
        <p:txBody>
          <a:bodyPr/>
          <a:lstStyle/>
          <a:p>
            <a:pPr eaLnBrk="1" hangingPunct="1">
              <a:tabLst>
                <a:tab pos="342900" algn="l"/>
                <a:tab pos="1771650" algn="l"/>
              </a:tabLst>
            </a:pPr>
            <a:r>
              <a:rPr lang="en-US" altLang="en-US" sz="2400" dirty="0">
                <a:solidFill>
                  <a:srgbClr val="FF0000"/>
                </a:solidFill>
              </a:rPr>
              <a:t>Nuclear Information and Records Management Association (NIRMA) </a:t>
            </a:r>
            <a:r>
              <a:rPr lang="en-US" altLang="en-US" sz="2400" dirty="0"/>
              <a:t>CM Committee developed solution </a:t>
            </a:r>
          </a:p>
          <a:p>
            <a:pPr marL="914400" lvl="1" indent="-342900" eaLnBrk="1" hangingPunct="1">
              <a:tabLst>
                <a:tab pos="342900" algn="l"/>
                <a:tab pos="1771650" algn="l"/>
              </a:tabLst>
            </a:pPr>
            <a:r>
              <a:rPr lang="en-US" altLang="en-US" dirty="0"/>
              <a:t>control of technical information by engineering and operations personnel</a:t>
            </a:r>
          </a:p>
          <a:p>
            <a:pPr marL="914400" lvl="1" indent="-342900" eaLnBrk="1" hangingPunct="1">
              <a:tabLst>
                <a:tab pos="342900" algn="l"/>
                <a:tab pos="1771650" algn="l"/>
              </a:tabLst>
            </a:pPr>
            <a:r>
              <a:rPr lang="en-US" altLang="en-US" dirty="0"/>
              <a:t>mature records management and document control process</a:t>
            </a:r>
          </a:p>
          <a:p>
            <a:pPr eaLnBrk="1" hangingPunct="1">
              <a:tabLst>
                <a:tab pos="342900" algn="l"/>
                <a:tab pos="1771650" algn="l"/>
              </a:tabLst>
            </a:pPr>
            <a:r>
              <a:rPr lang="en-US" altLang="en-US" sz="2400" u="sng" dirty="0"/>
              <a:t>PP02-1994</a:t>
            </a:r>
            <a:r>
              <a:rPr lang="en-US" altLang="en-US" sz="2400" dirty="0"/>
              <a:t> “Position Paper on Configuration Management Program”</a:t>
            </a:r>
          </a:p>
          <a:p>
            <a:pPr eaLnBrk="1" hangingPunct="1">
              <a:tabLst>
                <a:tab pos="342900" algn="l"/>
                <a:tab pos="1771650" algn="l"/>
              </a:tabLst>
            </a:pPr>
            <a:r>
              <a:rPr lang="en-US" altLang="en-US" sz="2400" dirty="0"/>
              <a:t> </a:t>
            </a:r>
            <a:r>
              <a:rPr lang="en-US" altLang="en-US" sz="2400" u="sng" dirty="0"/>
              <a:t>NIRMA TG19-1996 </a:t>
            </a:r>
            <a:r>
              <a:rPr lang="en-US" altLang="en-US" sz="2400" dirty="0"/>
              <a:t>“ Configuration Management of Nuclear Facilities”</a:t>
            </a:r>
          </a:p>
          <a:p>
            <a:pPr eaLnBrk="1" hangingPunct="1">
              <a:tabLst>
                <a:tab pos="342900" algn="l"/>
                <a:tab pos="1771650" algn="l"/>
              </a:tabLst>
            </a:pPr>
            <a:r>
              <a:rPr lang="en-US" altLang="en-US" sz="2400" dirty="0">
                <a:solidFill>
                  <a:srgbClr val="0000CC"/>
                </a:solidFill>
              </a:rPr>
              <a:t>Basis for </a:t>
            </a:r>
            <a:r>
              <a:rPr lang="en-US" altLang="en-US" sz="2400" u="sng" dirty="0">
                <a:solidFill>
                  <a:srgbClr val="0000CC"/>
                </a:solidFill>
              </a:rPr>
              <a:t>ANSI/NIRMA </a:t>
            </a:r>
            <a:r>
              <a:rPr lang="en-US" altLang="en-US" sz="2400" u="sng" dirty="0" smtClean="0">
                <a:solidFill>
                  <a:srgbClr val="0000CC"/>
                </a:solidFill>
              </a:rPr>
              <a:t>CM-1.0-2000</a:t>
            </a:r>
            <a:endParaRPr lang="en-US" altLang="en-US" sz="2400" u="sng" dirty="0">
              <a:solidFill>
                <a:srgbClr val="0000CC"/>
              </a:solidFill>
            </a:endParaRPr>
          </a:p>
        </p:txBody>
      </p:sp>
      <p:sp>
        <p:nvSpPr>
          <p:cNvPr id="4" name="Date Placeholder 3"/>
          <p:cNvSpPr>
            <a:spLocks noGrp="1"/>
          </p:cNvSpPr>
          <p:nvPr>
            <p:ph type="dt" sz="half" idx="10"/>
          </p:nvPr>
        </p:nvSpPr>
        <p:spPr/>
        <p:txBody>
          <a:bodyPr/>
          <a:lstStyle/>
          <a:p>
            <a:pPr>
              <a:defRPr/>
            </a:pPr>
            <a:r>
              <a:rPr lang="en-US" smtClean="0">
                <a:solidFill>
                  <a:srgbClr val="000000"/>
                </a:solidFill>
              </a:rPr>
              <a:t>CMBG - 08 June 2015</a:t>
            </a: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pt-BR" smtClean="0">
                <a:solidFill>
                  <a:srgbClr val="000000"/>
                </a:solidFill>
              </a:rPr>
              <a:t>Palo Verde - Kent R. Bjornn</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E870A486-E42A-4384-A775-FA2C88A85670}" type="slidenum">
              <a:rPr lang="en-US" smtClean="0">
                <a:solidFill>
                  <a:srgbClr val="000000"/>
                </a:solidFill>
              </a:rPr>
              <a:pPr>
                <a:defRPr/>
              </a:pPr>
              <a:t>30</a:t>
            </a:fld>
            <a:endParaRPr lang="en-US" dirty="0">
              <a:solidFill>
                <a:srgbClr val="000000"/>
              </a:solidFill>
            </a:endParaRPr>
          </a:p>
        </p:txBody>
      </p:sp>
    </p:spTree>
    <p:extLst>
      <p:ext uri="{BB962C8B-B14F-4D97-AF65-F5344CB8AC3E}">
        <p14:creationId xmlns:p14="http://schemas.microsoft.com/office/powerpoint/2010/main" val="39520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left)">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1" name="Rectangle 4"/>
          <p:cNvSpPr>
            <a:spLocks noGrp="1" noChangeArrowheads="1"/>
          </p:cNvSpPr>
          <p:nvPr>
            <p:ph type="title"/>
          </p:nvPr>
        </p:nvSpPr>
        <p:spPr/>
        <p:txBody>
          <a:bodyPr/>
          <a:lstStyle/>
          <a:p>
            <a:pPr eaLnBrk="1" hangingPunct="1"/>
            <a:r>
              <a:rPr lang="en-US" sz="8800" dirty="0" smtClean="0"/>
              <a:t>3 - Upsets </a:t>
            </a:r>
            <a:r>
              <a:rPr lang="en-US" sz="8800" dirty="0"/>
              <a:t>to CM Triangle</a:t>
            </a:r>
          </a:p>
        </p:txBody>
      </p:sp>
      <p:sp>
        <p:nvSpPr>
          <p:cNvPr id="3" name="Date Placeholder 2"/>
          <p:cNvSpPr>
            <a:spLocks noGrp="1"/>
          </p:cNvSpPr>
          <p:nvPr>
            <p:ph type="dt" sz="half" idx="10"/>
          </p:nvPr>
        </p:nvSpPr>
        <p:spPr/>
        <p:txBody>
          <a:bodyPr/>
          <a:lstStyle/>
          <a:p>
            <a:pPr>
              <a:defRPr/>
            </a:pPr>
            <a:r>
              <a:rPr lang="en-US" smtClean="0"/>
              <a:t>CMBG - 08 June 2015</a:t>
            </a:r>
            <a:endParaRPr lang="en-US"/>
          </a:p>
        </p:txBody>
      </p:sp>
      <p:sp>
        <p:nvSpPr>
          <p:cNvPr id="4" name="Footer Placeholder 3"/>
          <p:cNvSpPr>
            <a:spLocks noGrp="1"/>
          </p:cNvSpPr>
          <p:nvPr>
            <p:ph type="ftr" sz="quarter" idx="11"/>
          </p:nvPr>
        </p:nvSpPr>
        <p:spPr/>
        <p:txBody>
          <a:bodyPr/>
          <a:lstStyle/>
          <a:p>
            <a:pPr>
              <a:defRPr/>
            </a:pPr>
            <a:r>
              <a:rPr lang="pt-BR" smtClean="0"/>
              <a:t>Palo Verde - Kent R. Bjornn</a:t>
            </a:r>
            <a:endParaRPr lang="en-US"/>
          </a:p>
        </p:txBody>
      </p:sp>
      <p:sp>
        <p:nvSpPr>
          <p:cNvPr id="5" name="Slide Number Placeholder 4"/>
          <p:cNvSpPr>
            <a:spLocks noGrp="1"/>
          </p:cNvSpPr>
          <p:nvPr>
            <p:ph type="sldNum" sz="quarter" idx="12"/>
          </p:nvPr>
        </p:nvSpPr>
        <p:spPr/>
        <p:txBody>
          <a:bodyPr/>
          <a:lstStyle/>
          <a:p>
            <a:pPr>
              <a:defRPr/>
            </a:pPr>
            <a:fld id="{044578EE-7C5D-4148-A190-73869FB56CAD}" type="slidenum">
              <a:rPr lang="en-US"/>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CM Equilibrium </a:t>
            </a:r>
            <a:r>
              <a:rPr lang="en-US" altLang="en-US" dirty="0" smtClean="0"/>
              <a:t>Upsets </a:t>
            </a:r>
            <a:r>
              <a:rPr lang="en-US" altLang="en-US" sz="1600" dirty="0" smtClean="0"/>
              <a:t>1/10</a:t>
            </a:r>
            <a:endParaRPr lang="en-US" sz="1600"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r>
              <a:rPr lang="en-US" sz="2800" dirty="0"/>
              <a:t>Upsets are discrepancies </a:t>
            </a:r>
            <a:r>
              <a:rPr lang="en-US" sz="2800" i="1" dirty="0"/>
              <a:t>within</a:t>
            </a:r>
            <a:r>
              <a:rPr lang="en-US" sz="2800" dirty="0"/>
              <a:t> any one of the three elements or </a:t>
            </a:r>
            <a:r>
              <a:rPr lang="en-US" sz="2800" i="1" dirty="0"/>
              <a:t>between</a:t>
            </a:r>
            <a:r>
              <a:rPr lang="en-US" sz="2800" dirty="0"/>
              <a:t>  any </a:t>
            </a:r>
            <a:r>
              <a:rPr lang="en-US" sz="2800" dirty="0" smtClean="0"/>
              <a:t>of </a:t>
            </a:r>
            <a:r>
              <a:rPr lang="en-US" sz="2800" dirty="0"/>
              <a:t>the elements</a:t>
            </a:r>
            <a:r>
              <a:rPr lang="en-US" dirty="0" smtClean="0"/>
              <a:t>.</a:t>
            </a:r>
          </a:p>
          <a:p>
            <a:r>
              <a:rPr lang="en-US" sz="2800" dirty="0" smtClean="0">
                <a:solidFill>
                  <a:prstClr val="black"/>
                </a:solidFill>
              </a:rPr>
              <a:t>Or, </a:t>
            </a:r>
            <a:r>
              <a:rPr lang="en-US" sz="2800" dirty="0">
                <a:solidFill>
                  <a:prstClr val="black"/>
                </a:solidFill>
              </a:rPr>
              <a:t>they may be intentional desired </a:t>
            </a:r>
            <a:r>
              <a:rPr lang="en-US" sz="2800" dirty="0" smtClean="0">
                <a:solidFill>
                  <a:prstClr val="black"/>
                </a:solidFill>
              </a:rPr>
              <a:t>changes.</a:t>
            </a:r>
            <a:br>
              <a:rPr lang="en-US" sz="2800" dirty="0" smtClean="0">
                <a:solidFill>
                  <a:prstClr val="black"/>
                </a:solidFill>
              </a:rPr>
            </a:br>
            <a:r>
              <a:rPr lang="en-US" sz="2000" dirty="0" smtClean="0">
                <a:solidFill>
                  <a:prstClr val="black"/>
                </a:solidFill>
              </a:rPr>
              <a:t>Done right, these are short-term upsets – won’t be discussed further</a:t>
            </a:r>
          </a:p>
          <a:p>
            <a:endParaRPr lang="en-US" sz="2000" dirty="0" smtClean="0"/>
          </a:p>
        </p:txBody>
      </p:sp>
      <p:sp>
        <p:nvSpPr>
          <p:cNvPr id="4" name="Date Placeholder 3"/>
          <p:cNvSpPr>
            <a:spLocks noGrp="1"/>
          </p:cNvSpPr>
          <p:nvPr>
            <p:ph type="dt" sz="half" idx="10"/>
          </p:nvPr>
        </p:nvSpPr>
        <p:spPr/>
        <p:txBody>
          <a:bodyPr/>
          <a:lstStyle/>
          <a:p>
            <a:pPr>
              <a:defRPr/>
            </a:pPr>
            <a:r>
              <a:rPr lang="en-US" smtClean="0"/>
              <a:t>CMBG - 08 June 2015</a:t>
            </a:r>
            <a:endParaRPr lang="en-US" dirty="0"/>
          </a:p>
        </p:txBody>
      </p:sp>
      <p:sp>
        <p:nvSpPr>
          <p:cNvPr id="5" name="Footer Placeholder 4"/>
          <p:cNvSpPr>
            <a:spLocks noGrp="1"/>
          </p:cNvSpPr>
          <p:nvPr>
            <p:ph type="ftr" sz="quarter" idx="11"/>
          </p:nvPr>
        </p:nvSpPr>
        <p:spPr/>
        <p:txBody>
          <a:bodyPr/>
          <a:lstStyle/>
          <a:p>
            <a:pPr>
              <a:defRPr/>
            </a:pPr>
            <a:r>
              <a:rPr lang="pt-BR" smtClean="0"/>
              <a:t>Palo Verde - Kent R. Bjornn</a:t>
            </a:r>
            <a:endParaRPr lang="en-US" dirty="0"/>
          </a:p>
        </p:txBody>
      </p:sp>
      <p:sp>
        <p:nvSpPr>
          <p:cNvPr id="6" name="Slide Number Placeholder 5"/>
          <p:cNvSpPr>
            <a:spLocks noGrp="1"/>
          </p:cNvSpPr>
          <p:nvPr>
            <p:ph type="sldNum" sz="quarter" idx="12"/>
          </p:nvPr>
        </p:nvSpPr>
        <p:spPr/>
        <p:txBody>
          <a:bodyPr/>
          <a:lstStyle/>
          <a:p>
            <a:pPr>
              <a:defRPr/>
            </a:pPr>
            <a:fld id="{E870A486-E42A-4384-A775-FA2C88A85670}" type="slidenum">
              <a:rPr lang="en-US" smtClean="0"/>
              <a:pPr>
                <a:defRPr/>
              </a:pPr>
              <a:t>32</a:t>
            </a:fld>
            <a:endParaRPr lang="en-US" dirty="0"/>
          </a:p>
        </p:txBody>
      </p:sp>
      <p:grpSp>
        <p:nvGrpSpPr>
          <p:cNvPr id="7" name="Group 20485"/>
          <p:cNvGrpSpPr>
            <a:grpSpLocks/>
          </p:cNvGrpSpPr>
          <p:nvPr>
            <p:custDataLst>
              <p:tags r:id="rId1"/>
            </p:custDataLst>
          </p:nvPr>
        </p:nvGrpSpPr>
        <p:grpSpPr bwMode="auto">
          <a:xfrm>
            <a:off x="3265488" y="1354138"/>
            <a:ext cx="2439987" cy="2051050"/>
            <a:chOff x="3265715" y="1353396"/>
            <a:chExt cx="2439346" cy="2051202"/>
          </a:xfrm>
        </p:grpSpPr>
        <p:grpSp>
          <p:nvGrpSpPr>
            <p:cNvPr id="8" name="Group 11"/>
            <p:cNvGrpSpPr>
              <a:grpSpLocks/>
            </p:cNvGrpSpPr>
            <p:nvPr/>
          </p:nvGrpSpPr>
          <p:grpSpPr bwMode="auto">
            <a:xfrm>
              <a:off x="3265715" y="1353396"/>
              <a:ext cx="2439346" cy="2051202"/>
              <a:chOff x="40214" y="1430743"/>
              <a:chExt cx="2439346" cy="2051993"/>
            </a:xfrm>
          </p:grpSpPr>
          <p:sp>
            <p:nvSpPr>
              <p:cNvPr id="21" name="Oval 10"/>
              <p:cNvSpPr>
                <a:spLocks noChangeAspect="1" noChangeArrowheads="1"/>
              </p:cNvSpPr>
              <p:nvPr/>
            </p:nvSpPr>
            <p:spPr bwMode="gray">
              <a:xfrm>
                <a:off x="840848" y="1430743"/>
                <a:ext cx="856364" cy="856364"/>
              </a:xfrm>
              <a:prstGeom prst="ellipse">
                <a:avLst/>
              </a:prstGeom>
              <a:solidFill>
                <a:srgbClr val="FFFFFF"/>
              </a:solidFill>
              <a:ln w="31750">
                <a:solidFill>
                  <a:srgbClr val="FF0000"/>
                </a:solidFill>
                <a:round/>
                <a:headEnd/>
                <a:tailEnd/>
              </a:ln>
            </p:spPr>
            <p:txBody>
              <a:bodyPr lIns="0" tIns="91440" rIns="0" bIns="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lnSpc>
                    <a:spcPts val="1100"/>
                  </a:lnSpc>
                </a:pPr>
                <a:r>
                  <a:rPr lang="en-US" altLang="en-US" sz="1100">
                    <a:solidFill>
                      <a:prstClr val="black"/>
                    </a:solidFill>
                    <a:latin typeface="Arial Rounded MT Bold" pitchFamily="34" charset="0"/>
                  </a:rPr>
                  <a:t>Design</a:t>
                </a:r>
                <a:br>
                  <a:rPr lang="en-US" altLang="en-US" sz="1100">
                    <a:solidFill>
                      <a:prstClr val="black"/>
                    </a:solidFill>
                    <a:latin typeface="Arial Rounded MT Bold" pitchFamily="34" charset="0"/>
                  </a:rPr>
                </a:br>
                <a:r>
                  <a:rPr lang="en-US" altLang="en-US" sz="1100">
                    <a:solidFill>
                      <a:prstClr val="black"/>
                    </a:solidFill>
                    <a:latin typeface="Arial Rounded MT Bold" pitchFamily="34" charset="0"/>
                  </a:rPr>
                  <a:t>Require-ments</a:t>
                </a:r>
              </a:p>
            </p:txBody>
          </p:sp>
          <p:sp>
            <p:nvSpPr>
              <p:cNvPr id="22" name="AutoShape 11"/>
              <p:cNvSpPr>
                <a:spLocks noChangeAspect="1" noChangeArrowheads="1"/>
              </p:cNvSpPr>
              <p:nvPr/>
            </p:nvSpPr>
            <p:spPr bwMode="auto">
              <a:xfrm>
                <a:off x="1657235" y="2660411"/>
                <a:ext cx="822325" cy="822325"/>
              </a:xfrm>
              <a:prstGeom prst="flowChartMultidocument">
                <a:avLst/>
              </a:prstGeom>
              <a:solidFill>
                <a:srgbClr val="FFFFFF"/>
              </a:solidFill>
              <a:ln w="28575">
                <a:solidFill>
                  <a:srgbClr val="0033CC"/>
                </a:solidFill>
                <a:miter lim="800000"/>
                <a:headEnd/>
                <a:tailEnd/>
              </a:ln>
            </p:spPr>
            <p:txBody>
              <a:bodyPr lIns="0" tIns="91440" rIns="0" bIns="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lnSpc>
                    <a:spcPts val="1100"/>
                  </a:lnSpc>
                  <a:spcAft>
                    <a:spcPts val="600"/>
                  </a:spcAft>
                </a:pPr>
                <a:r>
                  <a:rPr lang="en-US" altLang="en-US" sz="1100">
                    <a:solidFill>
                      <a:prstClr val="black"/>
                    </a:solidFill>
                    <a:latin typeface="Arial Rounded MT Bold" pitchFamily="34" charset="0"/>
                  </a:rPr>
                  <a:t>Facility</a:t>
                </a:r>
                <a:br>
                  <a:rPr lang="en-US" altLang="en-US" sz="1100">
                    <a:solidFill>
                      <a:prstClr val="black"/>
                    </a:solidFill>
                    <a:latin typeface="Arial Rounded MT Bold" pitchFamily="34" charset="0"/>
                  </a:rPr>
                </a:br>
                <a:r>
                  <a:rPr lang="en-US" altLang="en-US" sz="1100">
                    <a:solidFill>
                      <a:prstClr val="black"/>
                    </a:solidFill>
                    <a:latin typeface="Arial Rounded MT Bold" pitchFamily="34" charset="0"/>
                  </a:rPr>
                  <a:t>Config</a:t>
                </a:r>
                <a:br>
                  <a:rPr lang="en-US" altLang="en-US" sz="1100">
                    <a:solidFill>
                      <a:prstClr val="black"/>
                    </a:solidFill>
                    <a:latin typeface="Arial Rounded MT Bold" pitchFamily="34" charset="0"/>
                  </a:rPr>
                </a:br>
                <a:r>
                  <a:rPr lang="en-US" altLang="en-US" sz="1100">
                    <a:solidFill>
                      <a:prstClr val="black"/>
                    </a:solidFill>
                    <a:latin typeface="Arial Rounded MT Bold" pitchFamily="34" charset="0"/>
                  </a:rPr>
                  <a:t>Info</a:t>
                </a:r>
              </a:p>
            </p:txBody>
          </p:sp>
          <p:sp>
            <p:nvSpPr>
              <p:cNvPr id="23" name="AutoShape 12"/>
              <p:cNvSpPr>
                <a:spLocks noChangeAspect="1" noChangeArrowheads="1"/>
              </p:cNvSpPr>
              <p:nvPr/>
            </p:nvSpPr>
            <p:spPr bwMode="auto">
              <a:xfrm rot="-5400000">
                <a:off x="41007" y="2659618"/>
                <a:ext cx="822325" cy="823912"/>
              </a:xfrm>
              <a:prstGeom prst="flowChartDelay">
                <a:avLst/>
              </a:prstGeom>
              <a:solidFill>
                <a:srgbClr val="FFFFFF"/>
              </a:solidFill>
              <a:ln w="31750">
                <a:solidFill>
                  <a:srgbClr val="00CC00"/>
                </a:solidFill>
                <a:miter lim="800000"/>
                <a:headEnd/>
                <a:tailEnd/>
              </a:ln>
            </p:spPr>
            <p:txBody>
              <a:bodyPr vert="eaVert" tIns="0" rIns="182880" bIns="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spcAft>
                    <a:spcPts val="600"/>
                  </a:spcAft>
                </a:pPr>
                <a:r>
                  <a:rPr lang="en-US" altLang="en-US" sz="1100">
                    <a:solidFill>
                      <a:prstClr val="black"/>
                    </a:solidFill>
                    <a:latin typeface="Arial Rounded MT Bold" pitchFamily="34" charset="0"/>
                  </a:rPr>
                  <a:t>Physical</a:t>
                </a:r>
                <a:br>
                  <a:rPr lang="en-US" altLang="en-US" sz="1100">
                    <a:solidFill>
                      <a:prstClr val="black"/>
                    </a:solidFill>
                    <a:latin typeface="Arial Rounded MT Bold" pitchFamily="34" charset="0"/>
                  </a:rPr>
                </a:br>
                <a:r>
                  <a:rPr lang="en-US" altLang="en-US" sz="1100">
                    <a:solidFill>
                      <a:prstClr val="black"/>
                    </a:solidFill>
                    <a:latin typeface="Arial Rounded MT Bold" pitchFamily="34" charset="0"/>
                  </a:rPr>
                  <a:t>Config</a:t>
                </a:r>
              </a:p>
            </p:txBody>
          </p:sp>
        </p:grpSp>
        <p:sp>
          <p:nvSpPr>
            <p:cNvPr id="9" name="Freeform 8"/>
            <p:cNvSpPr/>
            <p:nvPr/>
          </p:nvSpPr>
          <p:spPr>
            <a:xfrm>
              <a:off x="4749637" y="2212297"/>
              <a:ext cx="225366" cy="166700"/>
            </a:xfrm>
            <a:custGeom>
              <a:avLst/>
              <a:gdLst>
                <a:gd name="connsiteX0" fmla="*/ 0 w 225631"/>
                <a:gd name="connsiteY0" fmla="*/ 166255 h 166255"/>
                <a:gd name="connsiteX1" fmla="*/ 47501 w 225631"/>
                <a:gd name="connsiteY1" fmla="*/ 106878 h 166255"/>
                <a:gd name="connsiteX2" fmla="*/ 201880 w 225631"/>
                <a:gd name="connsiteY2" fmla="*/ 71252 h 166255"/>
                <a:gd name="connsiteX3" fmla="*/ 225631 w 225631"/>
                <a:gd name="connsiteY3" fmla="*/ 0 h 166255"/>
              </a:gdLst>
              <a:ahLst/>
              <a:cxnLst>
                <a:cxn ang="0">
                  <a:pos x="connsiteX0" y="connsiteY0"/>
                </a:cxn>
                <a:cxn ang="0">
                  <a:pos x="connsiteX1" y="connsiteY1"/>
                </a:cxn>
                <a:cxn ang="0">
                  <a:pos x="connsiteX2" y="connsiteY2"/>
                </a:cxn>
                <a:cxn ang="0">
                  <a:pos x="connsiteX3" y="connsiteY3"/>
                </a:cxn>
              </a:cxnLst>
              <a:rect l="l" t="t" r="r" b="b"/>
              <a:pathLst>
                <a:path w="225631" h="166255">
                  <a:moveTo>
                    <a:pt x="0" y="166255"/>
                  </a:moveTo>
                  <a:cubicBezTo>
                    <a:pt x="15834" y="146463"/>
                    <a:pt x="26736" y="121413"/>
                    <a:pt x="47501" y="106878"/>
                  </a:cubicBezTo>
                  <a:cubicBezTo>
                    <a:pt x="80936" y="83473"/>
                    <a:pt x="165938" y="76387"/>
                    <a:pt x="201880" y="71252"/>
                  </a:cubicBezTo>
                  <a:lnTo>
                    <a:pt x="225631" y="0"/>
                  </a:lnTo>
                </a:path>
              </a:pathLst>
            </a:custGeom>
            <a:ln>
              <a:solidFill>
                <a:srgbClr val="0033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200">
                <a:solidFill>
                  <a:prstClr val="black"/>
                </a:solidFill>
              </a:endParaRPr>
            </a:p>
          </p:txBody>
        </p:sp>
        <p:sp>
          <p:nvSpPr>
            <p:cNvPr id="10" name="Freeform 9"/>
            <p:cNvSpPr/>
            <p:nvPr/>
          </p:nvSpPr>
          <p:spPr>
            <a:xfrm flipH="1">
              <a:off x="3808497" y="2315492"/>
              <a:ext cx="252346" cy="165112"/>
            </a:xfrm>
            <a:custGeom>
              <a:avLst/>
              <a:gdLst>
                <a:gd name="connsiteX0" fmla="*/ 0 w 225631"/>
                <a:gd name="connsiteY0" fmla="*/ 166255 h 166255"/>
                <a:gd name="connsiteX1" fmla="*/ 47501 w 225631"/>
                <a:gd name="connsiteY1" fmla="*/ 106878 h 166255"/>
                <a:gd name="connsiteX2" fmla="*/ 201880 w 225631"/>
                <a:gd name="connsiteY2" fmla="*/ 71252 h 166255"/>
                <a:gd name="connsiteX3" fmla="*/ 225631 w 225631"/>
                <a:gd name="connsiteY3" fmla="*/ 0 h 166255"/>
              </a:gdLst>
              <a:ahLst/>
              <a:cxnLst>
                <a:cxn ang="0">
                  <a:pos x="connsiteX0" y="connsiteY0"/>
                </a:cxn>
                <a:cxn ang="0">
                  <a:pos x="connsiteX1" y="connsiteY1"/>
                </a:cxn>
                <a:cxn ang="0">
                  <a:pos x="connsiteX2" y="connsiteY2"/>
                </a:cxn>
                <a:cxn ang="0">
                  <a:pos x="connsiteX3" y="connsiteY3"/>
                </a:cxn>
              </a:cxnLst>
              <a:rect l="l" t="t" r="r" b="b"/>
              <a:pathLst>
                <a:path w="225631" h="166255">
                  <a:moveTo>
                    <a:pt x="0" y="166255"/>
                  </a:moveTo>
                  <a:cubicBezTo>
                    <a:pt x="15834" y="146463"/>
                    <a:pt x="26736" y="121413"/>
                    <a:pt x="47501" y="106878"/>
                  </a:cubicBezTo>
                  <a:cubicBezTo>
                    <a:pt x="80936" y="83473"/>
                    <a:pt x="165938" y="76387"/>
                    <a:pt x="201880" y="71252"/>
                  </a:cubicBezTo>
                  <a:lnTo>
                    <a:pt x="225631" y="0"/>
                  </a:lnTo>
                </a:path>
              </a:pathLst>
            </a:custGeom>
            <a:ln>
              <a:solidFill>
                <a:srgbClr val="0033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200">
                <a:solidFill>
                  <a:prstClr val="black"/>
                </a:solidFill>
              </a:endParaRPr>
            </a:p>
          </p:txBody>
        </p:sp>
        <p:sp>
          <p:nvSpPr>
            <p:cNvPr id="11" name="Freeform 10"/>
            <p:cNvSpPr/>
            <p:nvPr/>
          </p:nvSpPr>
          <p:spPr>
            <a:xfrm flipH="1">
              <a:off x="3849762" y="2258338"/>
              <a:ext cx="252346" cy="165112"/>
            </a:xfrm>
            <a:custGeom>
              <a:avLst/>
              <a:gdLst>
                <a:gd name="connsiteX0" fmla="*/ 0 w 225631"/>
                <a:gd name="connsiteY0" fmla="*/ 166255 h 166255"/>
                <a:gd name="connsiteX1" fmla="*/ 47501 w 225631"/>
                <a:gd name="connsiteY1" fmla="*/ 106878 h 166255"/>
                <a:gd name="connsiteX2" fmla="*/ 201880 w 225631"/>
                <a:gd name="connsiteY2" fmla="*/ 71252 h 166255"/>
                <a:gd name="connsiteX3" fmla="*/ 225631 w 225631"/>
                <a:gd name="connsiteY3" fmla="*/ 0 h 166255"/>
              </a:gdLst>
              <a:ahLst/>
              <a:cxnLst>
                <a:cxn ang="0">
                  <a:pos x="connsiteX0" y="connsiteY0"/>
                </a:cxn>
                <a:cxn ang="0">
                  <a:pos x="connsiteX1" y="connsiteY1"/>
                </a:cxn>
                <a:cxn ang="0">
                  <a:pos x="connsiteX2" y="connsiteY2"/>
                </a:cxn>
                <a:cxn ang="0">
                  <a:pos x="connsiteX3" y="connsiteY3"/>
                </a:cxn>
              </a:cxnLst>
              <a:rect l="l" t="t" r="r" b="b"/>
              <a:pathLst>
                <a:path w="225631" h="166255">
                  <a:moveTo>
                    <a:pt x="0" y="166255"/>
                  </a:moveTo>
                  <a:cubicBezTo>
                    <a:pt x="15834" y="146463"/>
                    <a:pt x="26736" y="121413"/>
                    <a:pt x="47501" y="106878"/>
                  </a:cubicBezTo>
                  <a:cubicBezTo>
                    <a:pt x="80936" y="83473"/>
                    <a:pt x="165938" y="76387"/>
                    <a:pt x="201880" y="71252"/>
                  </a:cubicBezTo>
                  <a:lnTo>
                    <a:pt x="225631" y="0"/>
                  </a:lnTo>
                </a:path>
              </a:pathLst>
            </a:custGeom>
            <a:ln>
              <a:solidFill>
                <a:srgbClr val="0033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200">
                <a:solidFill>
                  <a:prstClr val="black"/>
                </a:solidFill>
              </a:endParaRPr>
            </a:p>
          </p:txBody>
        </p:sp>
        <p:sp>
          <p:nvSpPr>
            <p:cNvPr id="12" name="Freeform 11"/>
            <p:cNvSpPr/>
            <p:nvPr/>
          </p:nvSpPr>
          <p:spPr>
            <a:xfrm rot="1012406" flipH="1">
              <a:off x="4457614" y="2999755"/>
              <a:ext cx="252347" cy="165112"/>
            </a:xfrm>
            <a:custGeom>
              <a:avLst/>
              <a:gdLst>
                <a:gd name="connsiteX0" fmla="*/ 0 w 225631"/>
                <a:gd name="connsiteY0" fmla="*/ 166255 h 166255"/>
                <a:gd name="connsiteX1" fmla="*/ 47501 w 225631"/>
                <a:gd name="connsiteY1" fmla="*/ 106878 h 166255"/>
                <a:gd name="connsiteX2" fmla="*/ 201880 w 225631"/>
                <a:gd name="connsiteY2" fmla="*/ 71252 h 166255"/>
                <a:gd name="connsiteX3" fmla="*/ 225631 w 225631"/>
                <a:gd name="connsiteY3" fmla="*/ 0 h 166255"/>
              </a:gdLst>
              <a:ahLst/>
              <a:cxnLst>
                <a:cxn ang="0">
                  <a:pos x="connsiteX0" y="connsiteY0"/>
                </a:cxn>
                <a:cxn ang="0">
                  <a:pos x="connsiteX1" y="connsiteY1"/>
                </a:cxn>
                <a:cxn ang="0">
                  <a:pos x="connsiteX2" y="connsiteY2"/>
                </a:cxn>
                <a:cxn ang="0">
                  <a:pos x="connsiteX3" y="connsiteY3"/>
                </a:cxn>
              </a:cxnLst>
              <a:rect l="l" t="t" r="r" b="b"/>
              <a:pathLst>
                <a:path w="225631" h="166255">
                  <a:moveTo>
                    <a:pt x="0" y="166255"/>
                  </a:moveTo>
                  <a:cubicBezTo>
                    <a:pt x="15834" y="146463"/>
                    <a:pt x="26736" y="121413"/>
                    <a:pt x="47501" y="106878"/>
                  </a:cubicBezTo>
                  <a:cubicBezTo>
                    <a:pt x="80936" y="83473"/>
                    <a:pt x="165938" y="76387"/>
                    <a:pt x="201880" y="71252"/>
                  </a:cubicBezTo>
                  <a:lnTo>
                    <a:pt x="225631" y="0"/>
                  </a:lnTo>
                </a:path>
              </a:pathLst>
            </a:custGeom>
            <a:ln>
              <a:solidFill>
                <a:srgbClr val="0033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200">
                <a:solidFill>
                  <a:prstClr val="black"/>
                </a:solidFill>
              </a:endParaRPr>
            </a:p>
          </p:txBody>
        </p:sp>
        <p:sp>
          <p:nvSpPr>
            <p:cNvPr id="13" name="Freeform 12"/>
            <p:cNvSpPr/>
            <p:nvPr/>
          </p:nvSpPr>
          <p:spPr>
            <a:xfrm rot="1280288" flipH="1">
              <a:off x="4330647" y="3006105"/>
              <a:ext cx="253933" cy="166700"/>
            </a:xfrm>
            <a:custGeom>
              <a:avLst/>
              <a:gdLst>
                <a:gd name="connsiteX0" fmla="*/ 0 w 225631"/>
                <a:gd name="connsiteY0" fmla="*/ 166255 h 166255"/>
                <a:gd name="connsiteX1" fmla="*/ 47501 w 225631"/>
                <a:gd name="connsiteY1" fmla="*/ 106878 h 166255"/>
                <a:gd name="connsiteX2" fmla="*/ 201880 w 225631"/>
                <a:gd name="connsiteY2" fmla="*/ 71252 h 166255"/>
                <a:gd name="connsiteX3" fmla="*/ 225631 w 225631"/>
                <a:gd name="connsiteY3" fmla="*/ 0 h 166255"/>
              </a:gdLst>
              <a:ahLst/>
              <a:cxnLst>
                <a:cxn ang="0">
                  <a:pos x="connsiteX0" y="connsiteY0"/>
                </a:cxn>
                <a:cxn ang="0">
                  <a:pos x="connsiteX1" y="connsiteY1"/>
                </a:cxn>
                <a:cxn ang="0">
                  <a:pos x="connsiteX2" y="connsiteY2"/>
                </a:cxn>
                <a:cxn ang="0">
                  <a:pos x="connsiteX3" y="connsiteY3"/>
                </a:cxn>
              </a:cxnLst>
              <a:rect l="l" t="t" r="r" b="b"/>
              <a:pathLst>
                <a:path w="225631" h="166255">
                  <a:moveTo>
                    <a:pt x="0" y="166255"/>
                  </a:moveTo>
                  <a:cubicBezTo>
                    <a:pt x="15834" y="146463"/>
                    <a:pt x="26736" y="121413"/>
                    <a:pt x="47501" y="106878"/>
                  </a:cubicBezTo>
                  <a:cubicBezTo>
                    <a:pt x="80936" y="83473"/>
                    <a:pt x="165938" y="76387"/>
                    <a:pt x="201880" y="71252"/>
                  </a:cubicBezTo>
                  <a:lnTo>
                    <a:pt x="225631" y="0"/>
                  </a:lnTo>
                </a:path>
              </a:pathLst>
            </a:custGeom>
            <a:ln>
              <a:solidFill>
                <a:srgbClr val="0033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200">
                <a:solidFill>
                  <a:prstClr val="black"/>
                </a:solidFill>
              </a:endParaRPr>
            </a:p>
          </p:txBody>
        </p:sp>
        <p:cxnSp>
          <p:nvCxnSpPr>
            <p:cNvPr id="14" name="Straight Connector 13"/>
            <p:cNvCxnSpPr>
              <a:stCxn id="21" idx="3"/>
            </p:cNvCxnSpPr>
            <p:nvPr/>
          </p:nvCxnSpPr>
          <p:spPr>
            <a:xfrm flipH="1">
              <a:off x="4013231" y="2083700"/>
              <a:ext cx="177753" cy="257194"/>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3837065" y="2410749"/>
              <a:ext cx="134902" cy="228617"/>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21" idx="5"/>
            </p:cNvCxnSpPr>
            <p:nvPr/>
          </p:nvCxnSpPr>
          <p:spPr>
            <a:xfrm>
              <a:off x="4797250" y="2083700"/>
              <a:ext cx="65071" cy="211153"/>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906759" y="2393285"/>
              <a:ext cx="65070" cy="219091"/>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Freeform 17"/>
            <p:cNvSpPr/>
            <p:nvPr/>
          </p:nvSpPr>
          <p:spPr>
            <a:xfrm>
              <a:off x="4771856" y="2293266"/>
              <a:ext cx="225366" cy="166699"/>
            </a:xfrm>
            <a:custGeom>
              <a:avLst/>
              <a:gdLst>
                <a:gd name="connsiteX0" fmla="*/ 0 w 225631"/>
                <a:gd name="connsiteY0" fmla="*/ 166255 h 166255"/>
                <a:gd name="connsiteX1" fmla="*/ 47501 w 225631"/>
                <a:gd name="connsiteY1" fmla="*/ 106878 h 166255"/>
                <a:gd name="connsiteX2" fmla="*/ 201880 w 225631"/>
                <a:gd name="connsiteY2" fmla="*/ 71252 h 166255"/>
                <a:gd name="connsiteX3" fmla="*/ 225631 w 225631"/>
                <a:gd name="connsiteY3" fmla="*/ 0 h 166255"/>
              </a:gdLst>
              <a:ahLst/>
              <a:cxnLst>
                <a:cxn ang="0">
                  <a:pos x="connsiteX0" y="connsiteY0"/>
                </a:cxn>
                <a:cxn ang="0">
                  <a:pos x="connsiteX1" y="connsiteY1"/>
                </a:cxn>
                <a:cxn ang="0">
                  <a:pos x="connsiteX2" y="connsiteY2"/>
                </a:cxn>
                <a:cxn ang="0">
                  <a:pos x="connsiteX3" y="connsiteY3"/>
                </a:cxn>
              </a:cxnLst>
              <a:rect l="l" t="t" r="r" b="b"/>
              <a:pathLst>
                <a:path w="225631" h="166255">
                  <a:moveTo>
                    <a:pt x="0" y="166255"/>
                  </a:moveTo>
                  <a:cubicBezTo>
                    <a:pt x="15834" y="146463"/>
                    <a:pt x="26736" y="121413"/>
                    <a:pt x="47501" y="106878"/>
                  </a:cubicBezTo>
                  <a:cubicBezTo>
                    <a:pt x="80936" y="83473"/>
                    <a:pt x="165938" y="76387"/>
                    <a:pt x="201880" y="71252"/>
                  </a:cubicBezTo>
                  <a:lnTo>
                    <a:pt x="225631" y="0"/>
                  </a:lnTo>
                </a:path>
              </a:pathLst>
            </a:custGeom>
            <a:ln>
              <a:solidFill>
                <a:srgbClr val="0033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200">
                <a:solidFill>
                  <a:prstClr val="black"/>
                </a:solidFill>
              </a:endParaRPr>
            </a:p>
          </p:txBody>
        </p:sp>
        <p:cxnSp>
          <p:nvCxnSpPr>
            <p:cNvPr id="19" name="Straight Connector 18"/>
            <p:cNvCxnSpPr/>
            <p:nvPr/>
          </p:nvCxnSpPr>
          <p:spPr>
            <a:xfrm flipH="1">
              <a:off x="4105281" y="3090250"/>
              <a:ext cx="333287" cy="0"/>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4578232" y="3082311"/>
              <a:ext cx="301546" cy="0"/>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75199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CM Equilibrium Upsets </a:t>
            </a:r>
            <a:r>
              <a:rPr lang="en-US" altLang="en-US" sz="1600" dirty="0" smtClean="0"/>
              <a:t>2/10</a:t>
            </a:r>
            <a:endParaRPr lang="en-US" dirty="0"/>
          </a:p>
        </p:txBody>
      </p:sp>
      <p:sp>
        <p:nvSpPr>
          <p:cNvPr id="12" name="Text Placeholder 11"/>
          <p:cNvSpPr>
            <a:spLocks noGrp="1"/>
          </p:cNvSpPr>
          <p:nvPr>
            <p:ph type="body" sz="half" idx="1"/>
          </p:nvPr>
        </p:nvSpPr>
        <p:spPr/>
        <p:txBody>
          <a:bodyPr/>
          <a:lstStyle/>
          <a:p>
            <a:pPr marL="365760" lvl="0" indent="-365760" eaLnBrk="1" hangingPunct="1">
              <a:lnSpc>
                <a:spcPct val="90000"/>
              </a:lnSpc>
              <a:spcBef>
                <a:spcPct val="5000"/>
              </a:spcBef>
              <a:buClr>
                <a:srgbClr val="0099FF"/>
              </a:buClr>
              <a:buFont typeface="Wingdings" panose="05000000000000000000" pitchFamily="2" charset="2"/>
              <a:buChar char="v"/>
            </a:pPr>
            <a:r>
              <a:rPr lang="en-US" altLang="en-US" dirty="0">
                <a:solidFill>
                  <a:srgbClr val="0099FF"/>
                </a:solidFill>
              </a:rPr>
              <a:t>Upsets </a:t>
            </a:r>
            <a:r>
              <a:rPr lang="en-US" altLang="en-US" i="1" dirty="0">
                <a:solidFill>
                  <a:srgbClr val="0099FF"/>
                </a:solidFill>
              </a:rPr>
              <a:t>within</a:t>
            </a:r>
            <a:r>
              <a:rPr lang="en-US" altLang="en-US" dirty="0">
                <a:solidFill>
                  <a:srgbClr val="0099FF"/>
                </a:solidFill>
              </a:rPr>
              <a:t> any of the three Elements</a:t>
            </a:r>
          </a:p>
          <a:p>
            <a:endParaRPr lang="en-US" dirty="0"/>
          </a:p>
        </p:txBody>
      </p:sp>
      <p:sp>
        <p:nvSpPr>
          <p:cNvPr id="13" name="Content Placeholder 12"/>
          <p:cNvSpPr>
            <a:spLocks noGrp="1"/>
          </p:cNvSpPr>
          <p:nvPr>
            <p:ph sz="quarter" idx="2"/>
          </p:nvPr>
        </p:nvSpPr>
        <p:spPr/>
        <p:txBody>
          <a:bodyPr/>
          <a:lstStyle/>
          <a:p>
            <a:endParaRPr lang="en-US" dirty="0" smtClean="0"/>
          </a:p>
          <a:p>
            <a:endParaRPr lang="en-US" dirty="0"/>
          </a:p>
        </p:txBody>
      </p:sp>
      <p:sp>
        <p:nvSpPr>
          <p:cNvPr id="4" name="Date Placeholder 3"/>
          <p:cNvSpPr>
            <a:spLocks noGrp="1"/>
          </p:cNvSpPr>
          <p:nvPr>
            <p:ph type="dt" sz="half" idx="10"/>
          </p:nvPr>
        </p:nvSpPr>
        <p:spPr/>
        <p:txBody>
          <a:bodyPr/>
          <a:lstStyle/>
          <a:p>
            <a:pPr>
              <a:defRPr/>
            </a:pPr>
            <a:r>
              <a:rPr lang="en-US" smtClean="0"/>
              <a:t>CMBG - 08 June 2015</a:t>
            </a:r>
            <a:endParaRPr lang="en-US" dirty="0"/>
          </a:p>
        </p:txBody>
      </p:sp>
      <p:sp>
        <p:nvSpPr>
          <p:cNvPr id="5" name="Footer Placeholder 4"/>
          <p:cNvSpPr>
            <a:spLocks noGrp="1"/>
          </p:cNvSpPr>
          <p:nvPr>
            <p:ph type="ftr" sz="quarter" idx="11"/>
          </p:nvPr>
        </p:nvSpPr>
        <p:spPr/>
        <p:txBody>
          <a:bodyPr/>
          <a:lstStyle/>
          <a:p>
            <a:pPr>
              <a:defRPr/>
            </a:pPr>
            <a:r>
              <a:rPr lang="pt-BR" smtClean="0"/>
              <a:t>Palo Verde - Kent R. Bjornn</a:t>
            </a:r>
            <a:endParaRPr lang="en-US" dirty="0"/>
          </a:p>
        </p:txBody>
      </p:sp>
      <p:sp>
        <p:nvSpPr>
          <p:cNvPr id="6" name="Slide Number Placeholder 5"/>
          <p:cNvSpPr>
            <a:spLocks noGrp="1"/>
          </p:cNvSpPr>
          <p:nvPr>
            <p:ph type="sldNum" sz="quarter" idx="12"/>
          </p:nvPr>
        </p:nvSpPr>
        <p:spPr/>
        <p:txBody>
          <a:bodyPr/>
          <a:lstStyle/>
          <a:p>
            <a:pPr>
              <a:defRPr/>
            </a:pPr>
            <a:fld id="{E870A486-E42A-4384-A775-FA2C88A85670}" type="slidenum">
              <a:rPr lang="en-US" smtClean="0"/>
              <a:pPr>
                <a:defRPr/>
              </a:pPr>
              <a:t>33</a:t>
            </a:fld>
            <a:endParaRPr lang="en-US" dirty="0"/>
          </a:p>
        </p:txBody>
      </p:sp>
      <p:sp>
        <p:nvSpPr>
          <p:cNvPr id="14" name="Text Placeholder 13"/>
          <p:cNvSpPr>
            <a:spLocks noGrp="1"/>
          </p:cNvSpPr>
          <p:nvPr>
            <p:ph type="body" sz="half" idx="13"/>
          </p:nvPr>
        </p:nvSpPr>
        <p:spPr/>
        <p:txBody>
          <a:bodyPr/>
          <a:lstStyle/>
          <a:p>
            <a:r>
              <a:rPr lang="en-US" sz="2400" dirty="0"/>
              <a:t>The design basis of an SSC is often described in multiple places in the FSAR and could be in conflict</a:t>
            </a:r>
            <a:r>
              <a:rPr lang="en-US" sz="2400" dirty="0" smtClean="0"/>
              <a:t>.</a:t>
            </a:r>
          </a:p>
          <a:p>
            <a:r>
              <a:rPr lang="en-US" sz="2400" dirty="0"/>
              <a:t>A data discrepancy is found between the electronic equipment database and </a:t>
            </a:r>
            <a:r>
              <a:rPr lang="en-US" sz="2400" dirty="0" smtClean="0"/>
              <a:t>a paper image drawing</a:t>
            </a:r>
            <a:endParaRPr lang="en-US" sz="2400" dirty="0"/>
          </a:p>
          <a:p>
            <a:r>
              <a:rPr lang="en-US" sz="2400" dirty="0"/>
              <a:t>A drawing and an operating procedure may </a:t>
            </a:r>
            <a:r>
              <a:rPr lang="en-US" sz="2400" dirty="0" smtClean="0"/>
              <a:t>differ</a:t>
            </a:r>
            <a:endParaRPr lang="en-US" sz="2400" dirty="0"/>
          </a:p>
          <a:p>
            <a:r>
              <a:rPr lang="en-US" sz="2400" dirty="0"/>
              <a:t>A label on a component </a:t>
            </a:r>
            <a:r>
              <a:rPr lang="en-US" sz="2400" dirty="0" smtClean="0"/>
              <a:t>may </a:t>
            </a:r>
            <a:r>
              <a:rPr lang="en-US" sz="2400" dirty="0"/>
              <a:t>not be updated after the component was changed with a different component type.</a:t>
            </a:r>
          </a:p>
          <a:p>
            <a:endParaRPr lang="en-US" dirty="0"/>
          </a:p>
        </p:txBody>
      </p:sp>
      <p:grpSp>
        <p:nvGrpSpPr>
          <p:cNvPr id="7" name="Group 11"/>
          <p:cNvGrpSpPr>
            <a:grpSpLocks/>
          </p:cNvGrpSpPr>
          <p:nvPr>
            <p:custDataLst>
              <p:tags r:id="rId1"/>
            </p:custDataLst>
          </p:nvPr>
        </p:nvGrpSpPr>
        <p:grpSpPr bwMode="auto">
          <a:xfrm>
            <a:off x="442913" y="1447800"/>
            <a:ext cx="1931987" cy="1816100"/>
            <a:chOff x="417018" y="1531918"/>
            <a:chExt cx="1931987" cy="1816800"/>
          </a:xfrm>
        </p:grpSpPr>
        <p:sp>
          <p:nvSpPr>
            <p:cNvPr id="8" name="AutoShape 9"/>
            <p:cNvSpPr>
              <a:spLocks noChangeAspect="1" noChangeArrowheads="1"/>
            </p:cNvSpPr>
            <p:nvPr/>
          </p:nvSpPr>
          <p:spPr bwMode="auto">
            <a:xfrm>
              <a:off x="801193" y="1912031"/>
              <a:ext cx="1077912" cy="1009299"/>
            </a:xfrm>
            <a:prstGeom prst="triangle">
              <a:avLst>
                <a:gd name="adj" fmla="val 50000"/>
              </a:avLst>
            </a:prstGeom>
            <a:noFill/>
            <a:ln w="76200">
              <a:solidFill>
                <a:srgbClr val="6600CC"/>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endParaRPr lang="en-US" altLang="en-US"/>
            </a:p>
          </p:txBody>
        </p:sp>
        <p:sp>
          <p:nvSpPr>
            <p:cNvPr id="9" name="Oval 10"/>
            <p:cNvSpPr>
              <a:spLocks noChangeAspect="1" noChangeArrowheads="1"/>
            </p:cNvSpPr>
            <p:nvPr/>
          </p:nvSpPr>
          <p:spPr bwMode="gray">
            <a:xfrm>
              <a:off x="901205" y="1531918"/>
              <a:ext cx="856364" cy="856364"/>
            </a:xfrm>
            <a:prstGeom prst="ellipse">
              <a:avLst/>
            </a:prstGeom>
            <a:solidFill>
              <a:srgbClr val="FFFFFF"/>
            </a:solidFill>
            <a:ln w="31750">
              <a:solidFill>
                <a:srgbClr val="FF0000"/>
              </a:solidFill>
              <a:round/>
              <a:headEnd/>
              <a:tailEnd/>
            </a:ln>
          </p:spPr>
          <p:txBody>
            <a:bodyPr lIns="0" tIns="91440" rIns="0" bIns="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lnSpc>
                  <a:spcPts val="1100"/>
                </a:lnSpc>
              </a:pPr>
              <a:r>
                <a:rPr lang="en-US" altLang="en-US" sz="1100" dirty="0" smtClean="0">
                  <a:latin typeface="Arial Rounded MT Bold" pitchFamily="34" charset="0"/>
                </a:rPr>
                <a:t>Design</a:t>
              </a:r>
              <a:r>
                <a:rPr lang="en-US" altLang="en-US" sz="1100" dirty="0">
                  <a:latin typeface="Arial Rounded MT Bold" pitchFamily="34" charset="0"/>
                </a:rPr>
                <a:t/>
              </a:r>
              <a:br>
                <a:rPr lang="en-US" altLang="en-US" sz="1100" dirty="0">
                  <a:latin typeface="Arial Rounded MT Bold" pitchFamily="34" charset="0"/>
                </a:rPr>
              </a:br>
              <a:r>
                <a:rPr lang="en-US" altLang="en-US" sz="1100" dirty="0">
                  <a:latin typeface="Arial Rounded MT Bold" pitchFamily="34" charset="0"/>
                </a:rPr>
                <a:t>Require-</a:t>
              </a:r>
              <a:r>
                <a:rPr lang="en-US" altLang="en-US" sz="1100" dirty="0" err="1">
                  <a:latin typeface="Arial Rounded MT Bold" pitchFamily="34" charset="0"/>
                </a:rPr>
                <a:t>ments</a:t>
              </a:r>
              <a:endParaRPr lang="en-US" altLang="en-US" sz="1100" dirty="0">
                <a:latin typeface="Arial Rounded MT Bold" pitchFamily="34" charset="0"/>
              </a:endParaRPr>
            </a:p>
          </p:txBody>
        </p:sp>
        <p:sp>
          <p:nvSpPr>
            <p:cNvPr id="10" name="AutoShape 11"/>
            <p:cNvSpPr>
              <a:spLocks noChangeAspect="1" noChangeArrowheads="1"/>
            </p:cNvSpPr>
            <p:nvPr/>
          </p:nvSpPr>
          <p:spPr bwMode="auto">
            <a:xfrm>
              <a:off x="1526680" y="2526393"/>
              <a:ext cx="822325" cy="822325"/>
            </a:xfrm>
            <a:prstGeom prst="flowChartMultidocument">
              <a:avLst/>
            </a:prstGeom>
            <a:solidFill>
              <a:srgbClr val="FFFFFF"/>
            </a:solidFill>
            <a:ln w="28575">
              <a:solidFill>
                <a:srgbClr val="0033CC"/>
              </a:solidFill>
              <a:miter lim="800000"/>
              <a:headEnd/>
              <a:tailEnd/>
            </a:ln>
          </p:spPr>
          <p:txBody>
            <a:bodyPr lIns="0" tIns="91440" rIns="0" bIns="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lnSpc>
                  <a:spcPts val="1100"/>
                </a:lnSpc>
                <a:spcAft>
                  <a:spcPts val="600"/>
                </a:spcAft>
              </a:pPr>
              <a:r>
                <a:rPr lang="en-US" altLang="en-US" sz="1100">
                  <a:latin typeface="Arial Rounded MT Bold" pitchFamily="34" charset="0"/>
                </a:rPr>
                <a:t>Facility</a:t>
              </a:r>
              <a:br>
                <a:rPr lang="en-US" altLang="en-US" sz="1100">
                  <a:latin typeface="Arial Rounded MT Bold" pitchFamily="34" charset="0"/>
                </a:rPr>
              </a:br>
              <a:r>
                <a:rPr lang="en-US" altLang="en-US" sz="1100">
                  <a:latin typeface="Arial Rounded MT Bold" pitchFamily="34" charset="0"/>
                </a:rPr>
                <a:t>Config</a:t>
              </a:r>
              <a:br>
                <a:rPr lang="en-US" altLang="en-US" sz="1100">
                  <a:latin typeface="Arial Rounded MT Bold" pitchFamily="34" charset="0"/>
                </a:rPr>
              </a:br>
              <a:r>
                <a:rPr lang="en-US" altLang="en-US" sz="1100">
                  <a:latin typeface="Arial Rounded MT Bold" pitchFamily="34" charset="0"/>
                </a:rPr>
                <a:t>Info</a:t>
              </a:r>
            </a:p>
          </p:txBody>
        </p:sp>
        <p:sp>
          <p:nvSpPr>
            <p:cNvPr id="11" name="AutoShape 12"/>
            <p:cNvSpPr>
              <a:spLocks noChangeAspect="1" noChangeArrowheads="1"/>
            </p:cNvSpPr>
            <p:nvPr/>
          </p:nvSpPr>
          <p:spPr bwMode="auto">
            <a:xfrm rot="-5400000">
              <a:off x="417811" y="2500200"/>
              <a:ext cx="822325" cy="823912"/>
            </a:xfrm>
            <a:prstGeom prst="flowChartDelay">
              <a:avLst/>
            </a:prstGeom>
            <a:solidFill>
              <a:srgbClr val="FFFFFF"/>
            </a:solidFill>
            <a:ln w="31750">
              <a:solidFill>
                <a:srgbClr val="00CC00"/>
              </a:solidFill>
              <a:miter lim="800000"/>
              <a:headEnd/>
              <a:tailEnd/>
            </a:ln>
          </p:spPr>
          <p:txBody>
            <a:bodyPr vert="eaVert" tIns="0" rIns="182880" bIns="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spcAft>
                  <a:spcPts val="600"/>
                </a:spcAft>
              </a:pPr>
              <a:r>
                <a:rPr lang="en-US" altLang="en-US" sz="1100">
                  <a:latin typeface="Arial Rounded MT Bold" pitchFamily="34" charset="0"/>
                </a:rPr>
                <a:t>Physical</a:t>
              </a:r>
              <a:br>
                <a:rPr lang="en-US" altLang="en-US" sz="1100">
                  <a:latin typeface="Arial Rounded MT Bold" pitchFamily="34" charset="0"/>
                </a:rPr>
              </a:br>
              <a:r>
                <a:rPr lang="en-US" altLang="en-US" sz="1100">
                  <a:latin typeface="Arial Rounded MT Bold" pitchFamily="34" charset="0"/>
                </a:rPr>
                <a:t>Config</a:t>
              </a:r>
            </a:p>
          </p:txBody>
        </p:sp>
      </p:grpSp>
    </p:spTree>
    <p:extLst>
      <p:ext uri="{BB962C8B-B14F-4D97-AF65-F5344CB8AC3E}">
        <p14:creationId xmlns:p14="http://schemas.microsoft.com/office/powerpoint/2010/main" val="3228614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left)">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wipe(right)">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barn(inVertical)">
                                      <p:cBhvr>
                                        <p:cTn id="22"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CM Equilibrium Upsets </a:t>
            </a:r>
            <a:r>
              <a:rPr lang="en-US" altLang="en-US" sz="1600" dirty="0" smtClean="0"/>
              <a:t>3/10</a:t>
            </a:r>
            <a:endParaRPr lang="en-US" dirty="0"/>
          </a:p>
        </p:txBody>
      </p:sp>
      <p:sp>
        <p:nvSpPr>
          <p:cNvPr id="12" name="Text Placeholder 11"/>
          <p:cNvSpPr>
            <a:spLocks noGrp="1"/>
          </p:cNvSpPr>
          <p:nvPr>
            <p:ph type="body" sz="half" idx="1"/>
          </p:nvPr>
        </p:nvSpPr>
        <p:spPr/>
        <p:txBody>
          <a:bodyPr/>
          <a:lstStyle/>
          <a:p>
            <a:pPr marL="365760" lvl="0" indent="-365760" eaLnBrk="1" hangingPunct="1">
              <a:lnSpc>
                <a:spcPct val="90000"/>
              </a:lnSpc>
              <a:spcBef>
                <a:spcPct val="5000"/>
              </a:spcBef>
              <a:buClr>
                <a:srgbClr val="0099FF"/>
              </a:buClr>
              <a:buFont typeface="Wingdings" panose="05000000000000000000" pitchFamily="2" charset="2"/>
              <a:buChar char="v"/>
            </a:pPr>
            <a:r>
              <a:rPr lang="en-US" altLang="en-US" dirty="0">
                <a:solidFill>
                  <a:srgbClr val="0099FF"/>
                </a:solidFill>
              </a:rPr>
              <a:t>Upsets Between Design Requirements &amp; Facility Configuration Information</a:t>
            </a:r>
          </a:p>
          <a:p>
            <a:endParaRPr lang="en-US" dirty="0"/>
          </a:p>
        </p:txBody>
      </p:sp>
      <p:sp>
        <p:nvSpPr>
          <p:cNvPr id="13" name="Content Placeholder 12"/>
          <p:cNvSpPr>
            <a:spLocks noGrp="1"/>
          </p:cNvSpPr>
          <p:nvPr>
            <p:ph sz="quarter" idx="2"/>
          </p:nvPr>
        </p:nvSpPr>
        <p:spPr/>
        <p:txBody>
          <a:bodyPr/>
          <a:lstStyle/>
          <a:p>
            <a:endParaRPr lang="en-US" dirty="0" smtClean="0"/>
          </a:p>
          <a:p>
            <a:endParaRPr lang="en-US" dirty="0"/>
          </a:p>
        </p:txBody>
      </p:sp>
      <p:sp>
        <p:nvSpPr>
          <p:cNvPr id="4" name="Date Placeholder 3"/>
          <p:cNvSpPr>
            <a:spLocks noGrp="1"/>
          </p:cNvSpPr>
          <p:nvPr>
            <p:ph type="dt" sz="half" idx="10"/>
          </p:nvPr>
        </p:nvSpPr>
        <p:spPr/>
        <p:txBody>
          <a:bodyPr/>
          <a:lstStyle/>
          <a:p>
            <a:pPr>
              <a:defRPr/>
            </a:pPr>
            <a:r>
              <a:rPr lang="en-US" smtClean="0"/>
              <a:t>CMBG - 08 June 2015</a:t>
            </a:r>
            <a:endParaRPr lang="en-US" dirty="0"/>
          </a:p>
        </p:txBody>
      </p:sp>
      <p:sp>
        <p:nvSpPr>
          <p:cNvPr id="5" name="Footer Placeholder 4"/>
          <p:cNvSpPr>
            <a:spLocks noGrp="1"/>
          </p:cNvSpPr>
          <p:nvPr>
            <p:ph type="ftr" sz="quarter" idx="11"/>
          </p:nvPr>
        </p:nvSpPr>
        <p:spPr/>
        <p:txBody>
          <a:bodyPr/>
          <a:lstStyle/>
          <a:p>
            <a:pPr>
              <a:defRPr/>
            </a:pPr>
            <a:r>
              <a:rPr lang="pt-BR" smtClean="0"/>
              <a:t>Palo Verde - Kent R. Bjornn</a:t>
            </a:r>
            <a:endParaRPr lang="en-US" dirty="0"/>
          </a:p>
        </p:txBody>
      </p:sp>
      <p:sp>
        <p:nvSpPr>
          <p:cNvPr id="6" name="Slide Number Placeholder 5"/>
          <p:cNvSpPr>
            <a:spLocks noGrp="1"/>
          </p:cNvSpPr>
          <p:nvPr>
            <p:ph type="sldNum" sz="quarter" idx="12"/>
          </p:nvPr>
        </p:nvSpPr>
        <p:spPr/>
        <p:txBody>
          <a:bodyPr/>
          <a:lstStyle/>
          <a:p>
            <a:pPr>
              <a:defRPr/>
            </a:pPr>
            <a:fld id="{E870A486-E42A-4384-A775-FA2C88A85670}" type="slidenum">
              <a:rPr lang="en-US" smtClean="0"/>
              <a:pPr>
                <a:defRPr/>
              </a:pPr>
              <a:t>34</a:t>
            </a:fld>
            <a:endParaRPr lang="en-US" dirty="0"/>
          </a:p>
        </p:txBody>
      </p:sp>
      <p:sp>
        <p:nvSpPr>
          <p:cNvPr id="14" name="Text Placeholder 13"/>
          <p:cNvSpPr>
            <a:spLocks noGrp="1"/>
          </p:cNvSpPr>
          <p:nvPr>
            <p:ph type="body" sz="half" idx="13"/>
          </p:nvPr>
        </p:nvSpPr>
        <p:spPr/>
        <p:txBody>
          <a:bodyPr/>
          <a:lstStyle/>
          <a:p>
            <a:r>
              <a:rPr lang="en-US" sz="2400" dirty="0"/>
              <a:t>Errors in analysis, design inputs</a:t>
            </a:r>
          </a:p>
          <a:p>
            <a:r>
              <a:rPr lang="en-US" sz="2400" dirty="0"/>
              <a:t>Errors in licensing documents</a:t>
            </a:r>
          </a:p>
          <a:p>
            <a:r>
              <a:rPr lang="en-US" sz="2400" dirty="0"/>
              <a:t>Operating procedure invalidates design calculation (response time)</a:t>
            </a:r>
          </a:p>
          <a:p>
            <a:r>
              <a:rPr lang="en-US" sz="2400" dirty="0" err="1"/>
              <a:t>Mgt</a:t>
            </a:r>
            <a:r>
              <a:rPr lang="en-US" sz="2400" dirty="0"/>
              <a:t> commits to later </a:t>
            </a:r>
            <a:r>
              <a:rPr lang="en-US" sz="2400" dirty="0" smtClean="0"/>
              <a:t>Code </a:t>
            </a:r>
            <a:r>
              <a:rPr lang="en-US" sz="2400" dirty="0"/>
              <a:t>edition and the requirements don’t </a:t>
            </a:r>
            <a:r>
              <a:rPr lang="en-US" sz="2400" dirty="0" smtClean="0"/>
              <a:t>transfer </a:t>
            </a:r>
            <a:r>
              <a:rPr lang="en-US" sz="2400" dirty="0"/>
              <a:t>to all </a:t>
            </a:r>
            <a:r>
              <a:rPr lang="en-US" sz="2400" dirty="0" smtClean="0"/>
              <a:t>required </a:t>
            </a:r>
            <a:r>
              <a:rPr lang="en-US" sz="2400" dirty="0"/>
              <a:t>documents</a:t>
            </a:r>
          </a:p>
          <a:p>
            <a:endParaRPr lang="en-US" sz="2800" dirty="0"/>
          </a:p>
        </p:txBody>
      </p:sp>
      <p:grpSp>
        <p:nvGrpSpPr>
          <p:cNvPr id="15" name="Group 22"/>
          <p:cNvGrpSpPr>
            <a:grpSpLocks/>
          </p:cNvGrpSpPr>
          <p:nvPr>
            <p:custDataLst>
              <p:tags r:id="rId1"/>
            </p:custDataLst>
          </p:nvPr>
        </p:nvGrpSpPr>
        <p:grpSpPr bwMode="auto">
          <a:xfrm>
            <a:off x="477838" y="1371600"/>
            <a:ext cx="1931987" cy="1816100"/>
            <a:chOff x="417018" y="1531918"/>
            <a:chExt cx="1931987" cy="1816800"/>
          </a:xfrm>
        </p:grpSpPr>
        <p:sp>
          <p:nvSpPr>
            <p:cNvPr id="16" name="AutoShape 9"/>
            <p:cNvSpPr>
              <a:spLocks noChangeAspect="1" noChangeArrowheads="1"/>
            </p:cNvSpPr>
            <p:nvPr/>
          </p:nvSpPr>
          <p:spPr bwMode="auto">
            <a:xfrm>
              <a:off x="801193" y="1912031"/>
              <a:ext cx="1077912" cy="1009299"/>
            </a:xfrm>
            <a:prstGeom prst="triangle">
              <a:avLst>
                <a:gd name="adj" fmla="val 50000"/>
              </a:avLst>
            </a:prstGeom>
            <a:noFill/>
            <a:ln w="76200">
              <a:solidFill>
                <a:srgbClr val="6600CC"/>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endParaRPr lang="en-US" altLang="en-US">
                <a:solidFill>
                  <a:prstClr val="black"/>
                </a:solidFill>
              </a:endParaRPr>
            </a:p>
          </p:txBody>
        </p:sp>
        <p:sp>
          <p:nvSpPr>
            <p:cNvPr id="17" name="Oval 10"/>
            <p:cNvSpPr>
              <a:spLocks noChangeAspect="1" noChangeArrowheads="1"/>
            </p:cNvSpPr>
            <p:nvPr/>
          </p:nvSpPr>
          <p:spPr bwMode="gray">
            <a:xfrm>
              <a:off x="901205" y="1531918"/>
              <a:ext cx="856364" cy="856364"/>
            </a:xfrm>
            <a:prstGeom prst="ellipse">
              <a:avLst/>
            </a:prstGeom>
            <a:solidFill>
              <a:srgbClr val="FFFFFF"/>
            </a:solidFill>
            <a:ln w="31750">
              <a:solidFill>
                <a:srgbClr val="FF0000"/>
              </a:solidFill>
              <a:round/>
              <a:headEnd/>
              <a:tailEnd/>
            </a:ln>
          </p:spPr>
          <p:txBody>
            <a:bodyPr lIns="0" tIns="91440" rIns="0" bIns="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lnSpc>
                  <a:spcPts val="1100"/>
                </a:lnSpc>
              </a:pPr>
              <a:r>
                <a:rPr lang="en-US" altLang="en-US" sz="1100">
                  <a:solidFill>
                    <a:prstClr val="black"/>
                  </a:solidFill>
                  <a:latin typeface="Arial Rounded MT Bold" pitchFamily="34" charset="0"/>
                </a:rPr>
                <a:t>Design</a:t>
              </a:r>
              <a:br>
                <a:rPr lang="en-US" altLang="en-US" sz="1100">
                  <a:solidFill>
                    <a:prstClr val="black"/>
                  </a:solidFill>
                  <a:latin typeface="Arial Rounded MT Bold" pitchFamily="34" charset="0"/>
                </a:rPr>
              </a:br>
              <a:r>
                <a:rPr lang="en-US" altLang="en-US" sz="1100">
                  <a:solidFill>
                    <a:prstClr val="black"/>
                  </a:solidFill>
                  <a:latin typeface="Arial Rounded MT Bold" pitchFamily="34" charset="0"/>
                </a:rPr>
                <a:t>Require-ments</a:t>
              </a:r>
            </a:p>
          </p:txBody>
        </p:sp>
        <p:sp>
          <p:nvSpPr>
            <p:cNvPr id="18" name="AutoShape 11"/>
            <p:cNvSpPr>
              <a:spLocks noChangeAspect="1" noChangeArrowheads="1"/>
            </p:cNvSpPr>
            <p:nvPr/>
          </p:nvSpPr>
          <p:spPr bwMode="auto">
            <a:xfrm>
              <a:off x="1526680" y="2526393"/>
              <a:ext cx="822325" cy="822325"/>
            </a:xfrm>
            <a:prstGeom prst="flowChartMultidocument">
              <a:avLst/>
            </a:prstGeom>
            <a:solidFill>
              <a:srgbClr val="FFFFFF"/>
            </a:solidFill>
            <a:ln w="28575">
              <a:solidFill>
                <a:srgbClr val="0033CC"/>
              </a:solidFill>
              <a:miter lim="800000"/>
              <a:headEnd/>
              <a:tailEnd/>
            </a:ln>
          </p:spPr>
          <p:txBody>
            <a:bodyPr lIns="0" tIns="91440" rIns="0" bIns="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lnSpc>
                  <a:spcPts val="1100"/>
                </a:lnSpc>
                <a:spcAft>
                  <a:spcPts val="600"/>
                </a:spcAft>
              </a:pPr>
              <a:r>
                <a:rPr lang="en-US" altLang="en-US" sz="1100">
                  <a:solidFill>
                    <a:prstClr val="black"/>
                  </a:solidFill>
                  <a:latin typeface="Arial Rounded MT Bold" pitchFamily="34" charset="0"/>
                </a:rPr>
                <a:t>Facility</a:t>
              </a:r>
              <a:br>
                <a:rPr lang="en-US" altLang="en-US" sz="1100">
                  <a:solidFill>
                    <a:prstClr val="black"/>
                  </a:solidFill>
                  <a:latin typeface="Arial Rounded MT Bold" pitchFamily="34" charset="0"/>
                </a:rPr>
              </a:br>
              <a:r>
                <a:rPr lang="en-US" altLang="en-US" sz="1100">
                  <a:solidFill>
                    <a:prstClr val="black"/>
                  </a:solidFill>
                  <a:latin typeface="Arial Rounded MT Bold" pitchFamily="34" charset="0"/>
                </a:rPr>
                <a:t>Config</a:t>
              </a:r>
              <a:br>
                <a:rPr lang="en-US" altLang="en-US" sz="1100">
                  <a:solidFill>
                    <a:prstClr val="black"/>
                  </a:solidFill>
                  <a:latin typeface="Arial Rounded MT Bold" pitchFamily="34" charset="0"/>
                </a:rPr>
              </a:br>
              <a:r>
                <a:rPr lang="en-US" altLang="en-US" sz="1100">
                  <a:solidFill>
                    <a:prstClr val="black"/>
                  </a:solidFill>
                  <a:latin typeface="Arial Rounded MT Bold" pitchFamily="34" charset="0"/>
                </a:rPr>
                <a:t>Info</a:t>
              </a:r>
            </a:p>
          </p:txBody>
        </p:sp>
        <p:sp>
          <p:nvSpPr>
            <p:cNvPr id="19" name="AutoShape 12"/>
            <p:cNvSpPr>
              <a:spLocks noChangeAspect="1" noChangeArrowheads="1"/>
            </p:cNvSpPr>
            <p:nvPr/>
          </p:nvSpPr>
          <p:spPr bwMode="auto">
            <a:xfrm rot="-5400000">
              <a:off x="417811" y="2500200"/>
              <a:ext cx="822325" cy="823912"/>
            </a:xfrm>
            <a:prstGeom prst="flowChartDelay">
              <a:avLst/>
            </a:prstGeom>
            <a:solidFill>
              <a:srgbClr val="FFFFFF"/>
            </a:solidFill>
            <a:ln w="31750">
              <a:solidFill>
                <a:srgbClr val="00CC00"/>
              </a:solidFill>
              <a:miter lim="800000"/>
              <a:headEnd/>
              <a:tailEnd/>
            </a:ln>
          </p:spPr>
          <p:txBody>
            <a:bodyPr vert="eaVert" tIns="0" rIns="182880" bIns="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spcAft>
                  <a:spcPts val="600"/>
                </a:spcAft>
              </a:pPr>
              <a:endParaRPr lang="en-US" altLang="en-US" sz="1100">
                <a:solidFill>
                  <a:prstClr val="black"/>
                </a:solidFill>
                <a:latin typeface="Arial Rounded MT Bold" pitchFamily="34" charset="0"/>
              </a:endParaRPr>
            </a:p>
          </p:txBody>
        </p:sp>
      </p:grpSp>
      <p:cxnSp>
        <p:nvCxnSpPr>
          <p:cNvPr id="20" name="Curved Connector 19"/>
          <p:cNvCxnSpPr/>
          <p:nvPr/>
        </p:nvCxnSpPr>
        <p:spPr>
          <a:xfrm rot="10800000" flipV="1">
            <a:off x="1524001" y="2209800"/>
            <a:ext cx="254154" cy="139705"/>
          </a:xfrm>
          <a:prstGeom prst="curvedConnector3">
            <a:avLst/>
          </a:prstGeom>
          <a:ln w="50800">
            <a:solidFill>
              <a:schemeClr val="bg1"/>
            </a:solidFill>
          </a:ln>
          <a:effectLst>
            <a:glow rad="228600">
              <a:schemeClr val="tx2">
                <a:alpha val="75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8643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 calcmode="lin" valueType="num">
                                      <p:cBhvr additive="base">
                                        <p:cTn id="1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4">
                                            <p:txEl>
                                              <p:pRg st="1" end="1"/>
                                            </p:txEl>
                                          </p:spTgt>
                                        </p:tgtEl>
                                        <p:attrNameLst>
                                          <p:attrName>style.visibility</p:attrName>
                                        </p:attrNameLst>
                                      </p:cBhvr>
                                      <p:to>
                                        <p:strVal val="visible"/>
                                      </p:to>
                                    </p:set>
                                    <p:anim calcmode="lin" valueType="num">
                                      <p:cBhvr additive="base">
                                        <p:cTn id="21"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4">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xEl>
                                              <p:pRg st="2" end="2"/>
                                            </p:txEl>
                                          </p:spTgt>
                                        </p:tgtEl>
                                        <p:attrNameLst>
                                          <p:attrName>style.visibility</p:attrName>
                                        </p:attrNameLst>
                                      </p:cBhvr>
                                      <p:to>
                                        <p:strVal val="visible"/>
                                      </p:to>
                                    </p:set>
                                    <p:anim calcmode="lin" valueType="num">
                                      <p:cBhvr additive="base">
                                        <p:cTn id="25"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4">
                                            <p:txEl>
                                              <p:pRg st="3" end="3"/>
                                            </p:txEl>
                                          </p:spTgt>
                                        </p:tgtEl>
                                        <p:attrNameLst>
                                          <p:attrName>style.visibility</p:attrName>
                                        </p:attrNameLst>
                                      </p:cBhvr>
                                      <p:to>
                                        <p:strVal val="visible"/>
                                      </p:to>
                                    </p:set>
                                    <p:anim calcmode="lin" valueType="num">
                                      <p:cBhvr additive="base">
                                        <p:cTn id="29"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CM Equilibrium Upsets </a:t>
            </a:r>
            <a:r>
              <a:rPr lang="en-US" altLang="en-US" sz="1600" dirty="0" smtClean="0"/>
              <a:t>4/10</a:t>
            </a:r>
            <a:endParaRPr lang="en-US" dirty="0"/>
          </a:p>
        </p:txBody>
      </p:sp>
      <p:sp>
        <p:nvSpPr>
          <p:cNvPr id="12" name="Text Placeholder 11"/>
          <p:cNvSpPr>
            <a:spLocks noGrp="1"/>
          </p:cNvSpPr>
          <p:nvPr>
            <p:ph type="body" sz="half" idx="1"/>
          </p:nvPr>
        </p:nvSpPr>
        <p:spPr/>
        <p:txBody>
          <a:bodyPr/>
          <a:lstStyle/>
          <a:p>
            <a:pPr marL="365760" lvl="0" indent="-365760" eaLnBrk="1" hangingPunct="1">
              <a:lnSpc>
                <a:spcPct val="90000"/>
              </a:lnSpc>
              <a:spcBef>
                <a:spcPct val="5000"/>
              </a:spcBef>
              <a:buClr>
                <a:srgbClr val="0099FF"/>
              </a:buClr>
              <a:buFont typeface="Wingdings" panose="05000000000000000000" pitchFamily="2" charset="2"/>
              <a:buChar char="v"/>
            </a:pPr>
            <a:r>
              <a:rPr lang="en-US" altLang="en-US" dirty="0">
                <a:solidFill>
                  <a:srgbClr val="0099FF"/>
                </a:solidFill>
              </a:rPr>
              <a:t>Upsets Between Design Requirements &amp; Facility Configuration Information</a:t>
            </a:r>
          </a:p>
          <a:p>
            <a:endParaRPr lang="en-US" dirty="0"/>
          </a:p>
        </p:txBody>
      </p:sp>
      <p:sp>
        <p:nvSpPr>
          <p:cNvPr id="13" name="Content Placeholder 12"/>
          <p:cNvSpPr>
            <a:spLocks noGrp="1"/>
          </p:cNvSpPr>
          <p:nvPr>
            <p:ph sz="quarter" idx="2"/>
          </p:nvPr>
        </p:nvSpPr>
        <p:spPr/>
        <p:txBody>
          <a:bodyPr/>
          <a:lstStyle/>
          <a:p>
            <a:endParaRPr lang="en-US" dirty="0" smtClean="0"/>
          </a:p>
          <a:p>
            <a:endParaRPr lang="en-US" dirty="0"/>
          </a:p>
        </p:txBody>
      </p:sp>
      <p:sp>
        <p:nvSpPr>
          <p:cNvPr id="4" name="Date Placeholder 3"/>
          <p:cNvSpPr>
            <a:spLocks noGrp="1"/>
          </p:cNvSpPr>
          <p:nvPr>
            <p:ph type="dt" sz="half" idx="10"/>
          </p:nvPr>
        </p:nvSpPr>
        <p:spPr/>
        <p:txBody>
          <a:bodyPr/>
          <a:lstStyle/>
          <a:p>
            <a:pPr>
              <a:defRPr/>
            </a:pPr>
            <a:r>
              <a:rPr lang="en-US" smtClean="0"/>
              <a:t>CMBG - 08 June 2015</a:t>
            </a:r>
            <a:endParaRPr lang="en-US" dirty="0"/>
          </a:p>
        </p:txBody>
      </p:sp>
      <p:sp>
        <p:nvSpPr>
          <p:cNvPr id="5" name="Footer Placeholder 4"/>
          <p:cNvSpPr>
            <a:spLocks noGrp="1"/>
          </p:cNvSpPr>
          <p:nvPr>
            <p:ph type="ftr" sz="quarter" idx="11"/>
          </p:nvPr>
        </p:nvSpPr>
        <p:spPr/>
        <p:txBody>
          <a:bodyPr/>
          <a:lstStyle/>
          <a:p>
            <a:pPr>
              <a:defRPr/>
            </a:pPr>
            <a:r>
              <a:rPr lang="pt-BR" smtClean="0"/>
              <a:t>Palo Verde - Kent R. Bjornn</a:t>
            </a:r>
            <a:endParaRPr lang="en-US" dirty="0"/>
          </a:p>
        </p:txBody>
      </p:sp>
      <p:sp>
        <p:nvSpPr>
          <p:cNvPr id="6" name="Slide Number Placeholder 5"/>
          <p:cNvSpPr>
            <a:spLocks noGrp="1"/>
          </p:cNvSpPr>
          <p:nvPr>
            <p:ph type="sldNum" sz="quarter" idx="12"/>
          </p:nvPr>
        </p:nvSpPr>
        <p:spPr/>
        <p:txBody>
          <a:bodyPr/>
          <a:lstStyle/>
          <a:p>
            <a:pPr>
              <a:defRPr/>
            </a:pPr>
            <a:fld id="{E870A486-E42A-4384-A775-FA2C88A85670}" type="slidenum">
              <a:rPr lang="en-US" smtClean="0"/>
              <a:pPr>
                <a:defRPr/>
              </a:pPr>
              <a:t>35</a:t>
            </a:fld>
            <a:endParaRPr lang="en-US" dirty="0"/>
          </a:p>
        </p:txBody>
      </p:sp>
      <p:sp>
        <p:nvSpPr>
          <p:cNvPr id="14" name="Text Placeholder 13"/>
          <p:cNvSpPr>
            <a:spLocks noGrp="1"/>
          </p:cNvSpPr>
          <p:nvPr>
            <p:ph type="body" sz="half" idx="13"/>
          </p:nvPr>
        </p:nvSpPr>
        <p:spPr/>
        <p:txBody>
          <a:bodyPr/>
          <a:lstStyle/>
          <a:p>
            <a:r>
              <a:rPr lang="en-US" sz="2400" dirty="0"/>
              <a:t>Performance test doesn’t measure all relevant </a:t>
            </a:r>
            <a:r>
              <a:rPr lang="en-US" sz="2400" dirty="0" smtClean="0"/>
              <a:t>parameters</a:t>
            </a:r>
            <a:endParaRPr lang="en-US" sz="2400" dirty="0"/>
          </a:p>
          <a:p>
            <a:r>
              <a:rPr lang="en-US" sz="2400" dirty="0"/>
              <a:t>A test requirement </a:t>
            </a:r>
            <a:r>
              <a:rPr lang="en-US" sz="2400" dirty="0" smtClean="0"/>
              <a:t>(committed in UFSAR</a:t>
            </a:r>
            <a:r>
              <a:rPr lang="en-US" sz="2400" dirty="0"/>
              <a:t>) is not included in </a:t>
            </a:r>
            <a:r>
              <a:rPr lang="en-US" sz="2400" dirty="0" smtClean="0"/>
              <a:t>Test </a:t>
            </a:r>
            <a:r>
              <a:rPr lang="en-US" sz="2400" dirty="0"/>
              <a:t>Program </a:t>
            </a:r>
            <a:endParaRPr lang="en-US" sz="2400" dirty="0" smtClean="0"/>
          </a:p>
          <a:p>
            <a:r>
              <a:rPr lang="en-US" sz="2400" dirty="0" smtClean="0"/>
              <a:t>UFSAR </a:t>
            </a:r>
            <a:r>
              <a:rPr lang="en-US" sz="2400" dirty="0"/>
              <a:t>assumes system </a:t>
            </a:r>
            <a:r>
              <a:rPr lang="en-US" sz="2400" dirty="0" smtClean="0"/>
              <a:t>is </a:t>
            </a:r>
            <a:r>
              <a:rPr lang="en-US" sz="2400" dirty="0"/>
              <a:t>operable </a:t>
            </a:r>
            <a:r>
              <a:rPr lang="en-US" sz="2400" dirty="0" smtClean="0"/>
              <a:t>with </a:t>
            </a:r>
            <a:r>
              <a:rPr lang="en-US" sz="2400" dirty="0" err="1" smtClean="0"/>
              <a:t>shiftly</a:t>
            </a:r>
            <a:r>
              <a:rPr lang="en-US" sz="2400" dirty="0" smtClean="0"/>
              <a:t> operator checks. </a:t>
            </a:r>
            <a:r>
              <a:rPr lang="en-US" sz="2400" dirty="0"/>
              <a:t>Operations cost-cutting </a:t>
            </a:r>
            <a:r>
              <a:rPr lang="en-US" sz="2400" dirty="0" smtClean="0"/>
              <a:t>changes checks to daily.</a:t>
            </a:r>
            <a:endParaRPr lang="en-US" sz="2400" dirty="0"/>
          </a:p>
          <a:p>
            <a:r>
              <a:rPr lang="en-US" sz="2400" dirty="0" smtClean="0"/>
              <a:t>Modification installs </a:t>
            </a:r>
            <a:r>
              <a:rPr lang="en-US" sz="2400" dirty="0"/>
              <a:t>a new design </a:t>
            </a:r>
            <a:r>
              <a:rPr lang="en-US" sz="2400" dirty="0" smtClean="0"/>
              <a:t>of pump</a:t>
            </a:r>
            <a:r>
              <a:rPr lang="en-US" sz="2400" dirty="0"/>
              <a:t>, but affected preventive maintenance plans were not </a:t>
            </a:r>
            <a:r>
              <a:rPr lang="en-US" sz="2400" dirty="0" smtClean="0"/>
              <a:t>updated</a:t>
            </a:r>
            <a:endParaRPr lang="en-US" sz="2400" dirty="0"/>
          </a:p>
        </p:txBody>
      </p:sp>
      <p:grpSp>
        <p:nvGrpSpPr>
          <p:cNvPr id="15" name="Group 22"/>
          <p:cNvGrpSpPr>
            <a:grpSpLocks/>
          </p:cNvGrpSpPr>
          <p:nvPr>
            <p:custDataLst>
              <p:tags r:id="rId1"/>
            </p:custDataLst>
          </p:nvPr>
        </p:nvGrpSpPr>
        <p:grpSpPr bwMode="auto">
          <a:xfrm>
            <a:off x="477838" y="1371600"/>
            <a:ext cx="1931987" cy="1816100"/>
            <a:chOff x="417018" y="1531918"/>
            <a:chExt cx="1931987" cy="1816800"/>
          </a:xfrm>
        </p:grpSpPr>
        <p:sp>
          <p:nvSpPr>
            <p:cNvPr id="16" name="AutoShape 9"/>
            <p:cNvSpPr>
              <a:spLocks noChangeAspect="1" noChangeArrowheads="1"/>
            </p:cNvSpPr>
            <p:nvPr/>
          </p:nvSpPr>
          <p:spPr bwMode="auto">
            <a:xfrm>
              <a:off x="801193" y="1912031"/>
              <a:ext cx="1077912" cy="1009299"/>
            </a:xfrm>
            <a:prstGeom prst="triangle">
              <a:avLst>
                <a:gd name="adj" fmla="val 50000"/>
              </a:avLst>
            </a:prstGeom>
            <a:noFill/>
            <a:ln w="76200">
              <a:solidFill>
                <a:srgbClr val="6600CC"/>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endParaRPr lang="en-US" altLang="en-US">
                <a:solidFill>
                  <a:prstClr val="black"/>
                </a:solidFill>
              </a:endParaRPr>
            </a:p>
          </p:txBody>
        </p:sp>
        <p:sp>
          <p:nvSpPr>
            <p:cNvPr id="17" name="Oval 10"/>
            <p:cNvSpPr>
              <a:spLocks noChangeAspect="1" noChangeArrowheads="1"/>
            </p:cNvSpPr>
            <p:nvPr/>
          </p:nvSpPr>
          <p:spPr bwMode="gray">
            <a:xfrm>
              <a:off x="901205" y="1531918"/>
              <a:ext cx="856364" cy="856364"/>
            </a:xfrm>
            <a:prstGeom prst="ellipse">
              <a:avLst/>
            </a:prstGeom>
            <a:solidFill>
              <a:srgbClr val="FFFFFF"/>
            </a:solidFill>
            <a:ln w="31750">
              <a:solidFill>
                <a:srgbClr val="FF0000"/>
              </a:solidFill>
              <a:round/>
              <a:headEnd/>
              <a:tailEnd/>
            </a:ln>
          </p:spPr>
          <p:txBody>
            <a:bodyPr lIns="0" tIns="91440" rIns="0" bIns="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lnSpc>
                  <a:spcPts val="1100"/>
                </a:lnSpc>
              </a:pPr>
              <a:r>
                <a:rPr lang="en-US" altLang="en-US" sz="1100">
                  <a:solidFill>
                    <a:prstClr val="black"/>
                  </a:solidFill>
                  <a:latin typeface="Arial Rounded MT Bold" pitchFamily="34" charset="0"/>
                </a:rPr>
                <a:t>Design</a:t>
              </a:r>
              <a:br>
                <a:rPr lang="en-US" altLang="en-US" sz="1100">
                  <a:solidFill>
                    <a:prstClr val="black"/>
                  </a:solidFill>
                  <a:latin typeface="Arial Rounded MT Bold" pitchFamily="34" charset="0"/>
                </a:rPr>
              </a:br>
              <a:r>
                <a:rPr lang="en-US" altLang="en-US" sz="1100">
                  <a:solidFill>
                    <a:prstClr val="black"/>
                  </a:solidFill>
                  <a:latin typeface="Arial Rounded MT Bold" pitchFamily="34" charset="0"/>
                </a:rPr>
                <a:t>Require-ments</a:t>
              </a:r>
            </a:p>
          </p:txBody>
        </p:sp>
        <p:sp>
          <p:nvSpPr>
            <p:cNvPr id="18" name="AutoShape 11"/>
            <p:cNvSpPr>
              <a:spLocks noChangeAspect="1" noChangeArrowheads="1"/>
            </p:cNvSpPr>
            <p:nvPr/>
          </p:nvSpPr>
          <p:spPr bwMode="auto">
            <a:xfrm>
              <a:off x="1526680" y="2526393"/>
              <a:ext cx="822325" cy="822325"/>
            </a:xfrm>
            <a:prstGeom prst="flowChartMultidocument">
              <a:avLst/>
            </a:prstGeom>
            <a:solidFill>
              <a:srgbClr val="FFFFFF"/>
            </a:solidFill>
            <a:ln w="28575">
              <a:solidFill>
                <a:srgbClr val="0033CC"/>
              </a:solidFill>
              <a:miter lim="800000"/>
              <a:headEnd/>
              <a:tailEnd/>
            </a:ln>
          </p:spPr>
          <p:txBody>
            <a:bodyPr lIns="0" tIns="91440" rIns="0" bIns="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lnSpc>
                  <a:spcPts val="1100"/>
                </a:lnSpc>
                <a:spcAft>
                  <a:spcPts val="600"/>
                </a:spcAft>
              </a:pPr>
              <a:r>
                <a:rPr lang="en-US" altLang="en-US" sz="1100">
                  <a:solidFill>
                    <a:prstClr val="black"/>
                  </a:solidFill>
                  <a:latin typeface="Arial Rounded MT Bold" pitchFamily="34" charset="0"/>
                </a:rPr>
                <a:t>Facility</a:t>
              </a:r>
              <a:br>
                <a:rPr lang="en-US" altLang="en-US" sz="1100">
                  <a:solidFill>
                    <a:prstClr val="black"/>
                  </a:solidFill>
                  <a:latin typeface="Arial Rounded MT Bold" pitchFamily="34" charset="0"/>
                </a:rPr>
              </a:br>
              <a:r>
                <a:rPr lang="en-US" altLang="en-US" sz="1100">
                  <a:solidFill>
                    <a:prstClr val="black"/>
                  </a:solidFill>
                  <a:latin typeface="Arial Rounded MT Bold" pitchFamily="34" charset="0"/>
                </a:rPr>
                <a:t>Config</a:t>
              </a:r>
              <a:br>
                <a:rPr lang="en-US" altLang="en-US" sz="1100">
                  <a:solidFill>
                    <a:prstClr val="black"/>
                  </a:solidFill>
                  <a:latin typeface="Arial Rounded MT Bold" pitchFamily="34" charset="0"/>
                </a:rPr>
              </a:br>
              <a:r>
                <a:rPr lang="en-US" altLang="en-US" sz="1100">
                  <a:solidFill>
                    <a:prstClr val="black"/>
                  </a:solidFill>
                  <a:latin typeface="Arial Rounded MT Bold" pitchFamily="34" charset="0"/>
                </a:rPr>
                <a:t>Info</a:t>
              </a:r>
            </a:p>
          </p:txBody>
        </p:sp>
        <p:sp>
          <p:nvSpPr>
            <p:cNvPr id="19" name="AutoShape 12"/>
            <p:cNvSpPr>
              <a:spLocks noChangeAspect="1" noChangeArrowheads="1"/>
            </p:cNvSpPr>
            <p:nvPr/>
          </p:nvSpPr>
          <p:spPr bwMode="auto">
            <a:xfrm rot="-5400000">
              <a:off x="417811" y="2500200"/>
              <a:ext cx="822325" cy="823912"/>
            </a:xfrm>
            <a:prstGeom prst="flowChartDelay">
              <a:avLst/>
            </a:prstGeom>
            <a:solidFill>
              <a:srgbClr val="FFFFFF"/>
            </a:solidFill>
            <a:ln w="31750">
              <a:solidFill>
                <a:srgbClr val="00CC00"/>
              </a:solidFill>
              <a:miter lim="800000"/>
              <a:headEnd/>
              <a:tailEnd/>
            </a:ln>
          </p:spPr>
          <p:txBody>
            <a:bodyPr vert="eaVert" tIns="0" rIns="182880" bIns="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spcAft>
                  <a:spcPts val="600"/>
                </a:spcAft>
              </a:pPr>
              <a:endParaRPr lang="en-US" altLang="en-US" sz="1100">
                <a:solidFill>
                  <a:prstClr val="black"/>
                </a:solidFill>
                <a:latin typeface="Arial Rounded MT Bold" pitchFamily="34" charset="0"/>
              </a:endParaRPr>
            </a:p>
          </p:txBody>
        </p:sp>
      </p:grpSp>
      <p:cxnSp>
        <p:nvCxnSpPr>
          <p:cNvPr id="20" name="Curved Connector 19"/>
          <p:cNvCxnSpPr/>
          <p:nvPr/>
        </p:nvCxnSpPr>
        <p:spPr>
          <a:xfrm rot="10800000" flipV="1">
            <a:off x="1524001" y="2209800"/>
            <a:ext cx="254154" cy="139705"/>
          </a:xfrm>
          <a:prstGeom prst="curvedConnector3">
            <a:avLst/>
          </a:prstGeom>
          <a:ln w="50800">
            <a:solidFill>
              <a:schemeClr val="bg1"/>
            </a:solidFill>
          </a:ln>
          <a:effectLst>
            <a:glow rad="228600">
              <a:schemeClr val="tx2">
                <a:alpha val="75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12384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CM Equilibrium Upsets </a:t>
            </a:r>
            <a:r>
              <a:rPr lang="en-US" altLang="en-US" sz="1600" dirty="0" smtClean="0"/>
              <a:t>5/10</a:t>
            </a:r>
            <a:endParaRPr lang="en-US" dirty="0"/>
          </a:p>
        </p:txBody>
      </p:sp>
      <p:sp>
        <p:nvSpPr>
          <p:cNvPr id="12" name="Text Placeholder 11"/>
          <p:cNvSpPr>
            <a:spLocks noGrp="1"/>
          </p:cNvSpPr>
          <p:nvPr>
            <p:ph type="body" sz="half" idx="1"/>
          </p:nvPr>
        </p:nvSpPr>
        <p:spPr/>
        <p:txBody>
          <a:bodyPr/>
          <a:lstStyle/>
          <a:p>
            <a:pPr marL="365760" lvl="0" indent="-365760" eaLnBrk="1" hangingPunct="1">
              <a:lnSpc>
                <a:spcPct val="90000"/>
              </a:lnSpc>
              <a:spcBef>
                <a:spcPct val="5000"/>
              </a:spcBef>
              <a:buClr>
                <a:srgbClr val="0099FF"/>
              </a:buClr>
              <a:buFont typeface="Wingdings" panose="05000000000000000000" pitchFamily="2" charset="2"/>
              <a:buChar char="v"/>
            </a:pPr>
            <a:r>
              <a:rPr lang="en-US" altLang="en-US" dirty="0">
                <a:solidFill>
                  <a:srgbClr val="0099FF"/>
                </a:solidFill>
              </a:rPr>
              <a:t>Upsets Between Design Requirements &amp; Facility Configuration Information</a:t>
            </a:r>
          </a:p>
          <a:p>
            <a:endParaRPr lang="en-US" dirty="0"/>
          </a:p>
        </p:txBody>
      </p:sp>
      <p:sp>
        <p:nvSpPr>
          <p:cNvPr id="13" name="Content Placeholder 12"/>
          <p:cNvSpPr>
            <a:spLocks noGrp="1"/>
          </p:cNvSpPr>
          <p:nvPr>
            <p:ph sz="quarter" idx="2"/>
          </p:nvPr>
        </p:nvSpPr>
        <p:spPr/>
        <p:txBody>
          <a:bodyPr/>
          <a:lstStyle/>
          <a:p>
            <a:endParaRPr lang="en-US" dirty="0" smtClean="0"/>
          </a:p>
          <a:p>
            <a:endParaRPr lang="en-US" dirty="0"/>
          </a:p>
        </p:txBody>
      </p:sp>
      <p:sp>
        <p:nvSpPr>
          <p:cNvPr id="4" name="Date Placeholder 3"/>
          <p:cNvSpPr>
            <a:spLocks noGrp="1"/>
          </p:cNvSpPr>
          <p:nvPr>
            <p:ph type="dt" sz="half" idx="10"/>
          </p:nvPr>
        </p:nvSpPr>
        <p:spPr/>
        <p:txBody>
          <a:bodyPr/>
          <a:lstStyle/>
          <a:p>
            <a:pPr>
              <a:defRPr/>
            </a:pPr>
            <a:r>
              <a:rPr lang="en-US" smtClean="0"/>
              <a:t>CMBG - 08 June 2015</a:t>
            </a:r>
            <a:endParaRPr lang="en-US" dirty="0"/>
          </a:p>
        </p:txBody>
      </p:sp>
      <p:sp>
        <p:nvSpPr>
          <p:cNvPr id="5" name="Footer Placeholder 4"/>
          <p:cNvSpPr>
            <a:spLocks noGrp="1"/>
          </p:cNvSpPr>
          <p:nvPr>
            <p:ph type="ftr" sz="quarter" idx="11"/>
          </p:nvPr>
        </p:nvSpPr>
        <p:spPr/>
        <p:txBody>
          <a:bodyPr/>
          <a:lstStyle/>
          <a:p>
            <a:pPr>
              <a:defRPr/>
            </a:pPr>
            <a:r>
              <a:rPr lang="pt-BR" smtClean="0"/>
              <a:t>Palo Verde - Kent R. Bjornn</a:t>
            </a:r>
            <a:endParaRPr lang="en-US" dirty="0"/>
          </a:p>
        </p:txBody>
      </p:sp>
      <p:sp>
        <p:nvSpPr>
          <p:cNvPr id="6" name="Slide Number Placeholder 5"/>
          <p:cNvSpPr>
            <a:spLocks noGrp="1"/>
          </p:cNvSpPr>
          <p:nvPr>
            <p:ph type="sldNum" sz="quarter" idx="12"/>
          </p:nvPr>
        </p:nvSpPr>
        <p:spPr/>
        <p:txBody>
          <a:bodyPr/>
          <a:lstStyle/>
          <a:p>
            <a:pPr>
              <a:defRPr/>
            </a:pPr>
            <a:fld id="{E870A486-E42A-4384-A775-FA2C88A85670}" type="slidenum">
              <a:rPr lang="en-US" smtClean="0"/>
              <a:pPr>
                <a:defRPr/>
              </a:pPr>
              <a:t>36</a:t>
            </a:fld>
            <a:endParaRPr lang="en-US" dirty="0"/>
          </a:p>
        </p:txBody>
      </p:sp>
      <p:sp>
        <p:nvSpPr>
          <p:cNvPr id="14" name="Text Placeholder 13"/>
          <p:cNvSpPr>
            <a:spLocks noGrp="1"/>
          </p:cNvSpPr>
          <p:nvPr>
            <p:ph type="body" sz="half" idx="13"/>
          </p:nvPr>
        </p:nvSpPr>
        <p:spPr/>
        <p:txBody>
          <a:bodyPr/>
          <a:lstStyle/>
          <a:p>
            <a:r>
              <a:rPr lang="en-US" sz="2400" dirty="0"/>
              <a:t>Equipment Specifications are less conservative than </a:t>
            </a:r>
            <a:r>
              <a:rPr lang="en-US" sz="2400" dirty="0" smtClean="0"/>
              <a:t>UFSAR </a:t>
            </a:r>
            <a:r>
              <a:rPr lang="en-US" sz="2400" dirty="0"/>
              <a:t>Design Basis values</a:t>
            </a:r>
          </a:p>
          <a:p>
            <a:r>
              <a:rPr lang="en-US" sz="2400" dirty="0" smtClean="0"/>
              <a:t>Operating </a:t>
            </a:r>
            <a:r>
              <a:rPr lang="en-US" sz="2400" dirty="0"/>
              <a:t>procedure conflicts with </a:t>
            </a:r>
            <a:r>
              <a:rPr lang="en-US" sz="2400" dirty="0" smtClean="0"/>
              <a:t>Tech Spec setpoint</a:t>
            </a:r>
            <a:endParaRPr lang="en-US" sz="2400" dirty="0"/>
          </a:p>
          <a:p>
            <a:r>
              <a:rPr lang="en-US" sz="2400" dirty="0" smtClean="0"/>
              <a:t>Procedure </a:t>
            </a:r>
            <a:r>
              <a:rPr lang="en-US" sz="2400" dirty="0"/>
              <a:t>conflicts with OSHA personnel safety requirements</a:t>
            </a:r>
            <a:r>
              <a:rPr lang="en-US" sz="2400" dirty="0" smtClean="0"/>
              <a:t>.</a:t>
            </a:r>
            <a:endParaRPr lang="en-US" sz="2400" dirty="0"/>
          </a:p>
        </p:txBody>
      </p:sp>
      <p:grpSp>
        <p:nvGrpSpPr>
          <p:cNvPr id="15" name="Group 22"/>
          <p:cNvGrpSpPr>
            <a:grpSpLocks/>
          </p:cNvGrpSpPr>
          <p:nvPr>
            <p:custDataLst>
              <p:tags r:id="rId1"/>
            </p:custDataLst>
          </p:nvPr>
        </p:nvGrpSpPr>
        <p:grpSpPr bwMode="auto">
          <a:xfrm>
            <a:off x="477838" y="1371600"/>
            <a:ext cx="1931987" cy="1816100"/>
            <a:chOff x="417018" y="1531918"/>
            <a:chExt cx="1931987" cy="1816800"/>
          </a:xfrm>
        </p:grpSpPr>
        <p:sp>
          <p:nvSpPr>
            <p:cNvPr id="16" name="AutoShape 9"/>
            <p:cNvSpPr>
              <a:spLocks noChangeAspect="1" noChangeArrowheads="1"/>
            </p:cNvSpPr>
            <p:nvPr/>
          </p:nvSpPr>
          <p:spPr bwMode="auto">
            <a:xfrm>
              <a:off x="801193" y="1912031"/>
              <a:ext cx="1077912" cy="1009299"/>
            </a:xfrm>
            <a:prstGeom prst="triangle">
              <a:avLst>
                <a:gd name="adj" fmla="val 50000"/>
              </a:avLst>
            </a:prstGeom>
            <a:noFill/>
            <a:ln w="76200">
              <a:solidFill>
                <a:srgbClr val="6600CC"/>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endParaRPr lang="en-US" altLang="en-US">
                <a:solidFill>
                  <a:prstClr val="black"/>
                </a:solidFill>
              </a:endParaRPr>
            </a:p>
          </p:txBody>
        </p:sp>
        <p:sp>
          <p:nvSpPr>
            <p:cNvPr id="17" name="Oval 10"/>
            <p:cNvSpPr>
              <a:spLocks noChangeAspect="1" noChangeArrowheads="1"/>
            </p:cNvSpPr>
            <p:nvPr/>
          </p:nvSpPr>
          <p:spPr bwMode="gray">
            <a:xfrm>
              <a:off x="901205" y="1531918"/>
              <a:ext cx="856364" cy="856364"/>
            </a:xfrm>
            <a:prstGeom prst="ellipse">
              <a:avLst/>
            </a:prstGeom>
            <a:solidFill>
              <a:srgbClr val="FFFFFF"/>
            </a:solidFill>
            <a:ln w="31750">
              <a:solidFill>
                <a:srgbClr val="FF0000"/>
              </a:solidFill>
              <a:round/>
              <a:headEnd/>
              <a:tailEnd/>
            </a:ln>
          </p:spPr>
          <p:txBody>
            <a:bodyPr lIns="0" tIns="91440" rIns="0" bIns="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lnSpc>
                  <a:spcPts val="1100"/>
                </a:lnSpc>
              </a:pPr>
              <a:r>
                <a:rPr lang="en-US" altLang="en-US" sz="1100">
                  <a:solidFill>
                    <a:prstClr val="black"/>
                  </a:solidFill>
                  <a:latin typeface="Arial Rounded MT Bold" pitchFamily="34" charset="0"/>
                </a:rPr>
                <a:t>Design</a:t>
              </a:r>
              <a:br>
                <a:rPr lang="en-US" altLang="en-US" sz="1100">
                  <a:solidFill>
                    <a:prstClr val="black"/>
                  </a:solidFill>
                  <a:latin typeface="Arial Rounded MT Bold" pitchFamily="34" charset="0"/>
                </a:rPr>
              </a:br>
              <a:r>
                <a:rPr lang="en-US" altLang="en-US" sz="1100">
                  <a:solidFill>
                    <a:prstClr val="black"/>
                  </a:solidFill>
                  <a:latin typeface="Arial Rounded MT Bold" pitchFamily="34" charset="0"/>
                </a:rPr>
                <a:t>Require-ments</a:t>
              </a:r>
            </a:p>
          </p:txBody>
        </p:sp>
        <p:sp>
          <p:nvSpPr>
            <p:cNvPr id="18" name="AutoShape 11"/>
            <p:cNvSpPr>
              <a:spLocks noChangeAspect="1" noChangeArrowheads="1"/>
            </p:cNvSpPr>
            <p:nvPr/>
          </p:nvSpPr>
          <p:spPr bwMode="auto">
            <a:xfrm>
              <a:off x="1526680" y="2526393"/>
              <a:ext cx="822325" cy="822325"/>
            </a:xfrm>
            <a:prstGeom prst="flowChartMultidocument">
              <a:avLst/>
            </a:prstGeom>
            <a:solidFill>
              <a:srgbClr val="FFFFFF"/>
            </a:solidFill>
            <a:ln w="28575">
              <a:solidFill>
                <a:srgbClr val="0033CC"/>
              </a:solidFill>
              <a:miter lim="800000"/>
              <a:headEnd/>
              <a:tailEnd/>
            </a:ln>
          </p:spPr>
          <p:txBody>
            <a:bodyPr lIns="0" tIns="91440" rIns="0" bIns="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lnSpc>
                  <a:spcPts val="1100"/>
                </a:lnSpc>
                <a:spcAft>
                  <a:spcPts val="600"/>
                </a:spcAft>
              </a:pPr>
              <a:r>
                <a:rPr lang="en-US" altLang="en-US" sz="1100">
                  <a:solidFill>
                    <a:prstClr val="black"/>
                  </a:solidFill>
                  <a:latin typeface="Arial Rounded MT Bold" pitchFamily="34" charset="0"/>
                </a:rPr>
                <a:t>Facility</a:t>
              </a:r>
              <a:br>
                <a:rPr lang="en-US" altLang="en-US" sz="1100">
                  <a:solidFill>
                    <a:prstClr val="black"/>
                  </a:solidFill>
                  <a:latin typeface="Arial Rounded MT Bold" pitchFamily="34" charset="0"/>
                </a:rPr>
              </a:br>
              <a:r>
                <a:rPr lang="en-US" altLang="en-US" sz="1100">
                  <a:solidFill>
                    <a:prstClr val="black"/>
                  </a:solidFill>
                  <a:latin typeface="Arial Rounded MT Bold" pitchFamily="34" charset="0"/>
                </a:rPr>
                <a:t>Config</a:t>
              </a:r>
              <a:br>
                <a:rPr lang="en-US" altLang="en-US" sz="1100">
                  <a:solidFill>
                    <a:prstClr val="black"/>
                  </a:solidFill>
                  <a:latin typeface="Arial Rounded MT Bold" pitchFamily="34" charset="0"/>
                </a:rPr>
              </a:br>
              <a:r>
                <a:rPr lang="en-US" altLang="en-US" sz="1100">
                  <a:solidFill>
                    <a:prstClr val="black"/>
                  </a:solidFill>
                  <a:latin typeface="Arial Rounded MT Bold" pitchFamily="34" charset="0"/>
                </a:rPr>
                <a:t>Info</a:t>
              </a:r>
            </a:p>
          </p:txBody>
        </p:sp>
        <p:sp>
          <p:nvSpPr>
            <p:cNvPr id="19" name="AutoShape 12"/>
            <p:cNvSpPr>
              <a:spLocks noChangeAspect="1" noChangeArrowheads="1"/>
            </p:cNvSpPr>
            <p:nvPr/>
          </p:nvSpPr>
          <p:spPr bwMode="auto">
            <a:xfrm rot="-5400000">
              <a:off x="417811" y="2500200"/>
              <a:ext cx="822325" cy="823912"/>
            </a:xfrm>
            <a:prstGeom prst="flowChartDelay">
              <a:avLst/>
            </a:prstGeom>
            <a:solidFill>
              <a:srgbClr val="FFFFFF"/>
            </a:solidFill>
            <a:ln w="31750">
              <a:solidFill>
                <a:srgbClr val="00CC00"/>
              </a:solidFill>
              <a:miter lim="800000"/>
              <a:headEnd/>
              <a:tailEnd/>
            </a:ln>
          </p:spPr>
          <p:txBody>
            <a:bodyPr vert="eaVert" tIns="0" rIns="182880" bIns="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spcAft>
                  <a:spcPts val="600"/>
                </a:spcAft>
              </a:pPr>
              <a:endParaRPr lang="en-US" altLang="en-US" sz="1100">
                <a:solidFill>
                  <a:prstClr val="black"/>
                </a:solidFill>
                <a:latin typeface="Arial Rounded MT Bold" pitchFamily="34" charset="0"/>
              </a:endParaRPr>
            </a:p>
          </p:txBody>
        </p:sp>
      </p:grpSp>
      <p:cxnSp>
        <p:nvCxnSpPr>
          <p:cNvPr id="20" name="Curved Connector 19"/>
          <p:cNvCxnSpPr/>
          <p:nvPr/>
        </p:nvCxnSpPr>
        <p:spPr>
          <a:xfrm rot="10800000" flipV="1">
            <a:off x="1524001" y="2209800"/>
            <a:ext cx="254154" cy="139705"/>
          </a:xfrm>
          <a:prstGeom prst="curvedConnector3">
            <a:avLst/>
          </a:prstGeom>
          <a:ln w="50800">
            <a:solidFill>
              <a:schemeClr val="bg1"/>
            </a:solidFill>
          </a:ln>
          <a:effectLst>
            <a:glow rad="228600">
              <a:schemeClr val="tx2">
                <a:alpha val="75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5181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CM Equilibrium Upsets </a:t>
            </a:r>
            <a:r>
              <a:rPr lang="en-US" altLang="en-US" sz="1600" dirty="0" smtClean="0"/>
              <a:t>6/10</a:t>
            </a:r>
            <a:endParaRPr lang="en-US" dirty="0"/>
          </a:p>
        </p:txBody>
      </p:sp>
      <p:sp>
        <p:nvSpPr>
          <p:cNvPr id="12" name="Text Placeholder 11"/>
          <p:cNvSpPr>
            <a:spLocks noGrp="1"/>
          </p:cNvSpPr>
          <p:nvPr>
            <p:ph type="body" sz="half" idx="1"/>
          </p:nvPr>
        </p:nvSpPr>
        <p:spPr/>
        <p:txBody>
          <a:bodyPr/>
          <a:lstStyle/>
          <a:p>
            <a:pPr marL="365760" lvl="0" indent="-365760" eaLnBrk="1" hangingPunct="1">
              <a:lnSpc>
                <a:spcPct val="90000"/>
              </a:lnSpc>
              <a:spcBef>
                <a:spcPct val="5000"/>
              </a:spcBef>
              <a:buClr>
                <a:srgbClr val="0099FF"/>
              </a:buClr>
              <a:buFont typeface="Wingdings" panose="05000000000000000000" pitchFamily="2" charset="2"/>
              <a:buChar char="v"/>
            </a:pPr>
            <a:r>
              <a:rPr lang="en-US" altLang="en-US" dirty="0">
                <a:solidFill>
                  <a:srgbClr val="0099FF"/>
                </a:solidFill>
              </a:rPr>
              <a:t>Upsets Between Physical </a:t>
            </a:r>
            <a:r>
              <a:rPr lang="en-US" altLang="en-US" dirty="0" err="1">
                <a:solidFill>
                  <a:srgbClr val="0099FF"/>
                </a:solidFill>
              </a:rPr>
              <a:t>Config</a:t>
            </a:r>
            <a:r>
              <a:rPr lang="en-US" altLang="en-US" dirty="0">
                <a:solidFill>
                  <a:srgbClr val="0099FF"/>
                </a:solidFill>
              </a:rPr>
              <a:t> &amp; Facility </a:t>
            </a:r>
            <a:r>
              <a:rPr lang="en-US" altLang="en-US" dirty="0" err="1" smtClean="0">
                <a:solidFill>
                  <a:srgbClr val="0099FF"/>
                </a:solidFill>
              </a:rPr>
              <a:t>Config</a:t>
            </a:r>
            <a:r>
              <a:rPr lang="en-US" altLang="en-US" dirty="0" smtClean="0">
                <a:solidFill>
                  <a:srgbClr val="0099FF"/>
                </a:solidFill>
              </a:rPr>
              <a:t> Info</a:t>
            </a:r>
            <a:endParaRPr lang="en-US" altLang="en-US" dirty="0">
              <a:solidFill>
                <a:srgbClr val="0099FF"/>
              </a:solidFill>
            </a:endParaRPr>
          </a:p>
          <a:p>
            <a:r>
              <a:rPr lang="en-US" dirty="0"/>
              <a:t>The most common CM Equilibrium </a:t>
            </a:r>
            <a:r>
              <a:rPr lang="en-US" dirty="0" smtClean="0"/>
              <a:t>Upset</a:t>
            </a:r>
            <a:endParaRPr lang="en-US" dirty="0"/>
          </a:p>
        </p:txBody>
      </p:sp>
      <p:sp>
        <p:nvSpPr>
          <p:cNvPr id="13" name="Content Placeholder 12"/>
          <p:cNvSpPr>
            <a:spLocks noGrp="1"/>
          </p:cNvSpPr>
          <p:nvPr>
            <p:ph sz="quarter" idx="2"/>
          </p:nvPr>
        </p:nvSpPr>
        <p:spPr/>
        <p:txBody>
          <a:bodyPr/>
          <a:lstStyle/>
          <a:p>
            <a:endParaRPr lang="en-US" dirty="0" smtClean="0"/>
          </a:p>
          <a:p>
            <a:endParaRPr lang="en-US" dirty="0"/>
          </a:p>
        </p:txBody>
      </p:sp>
      <p:sp>
        <p:nvSpPr>
          <p:cNvPr id="4" name="Date Placeholder 3"/>
          <p:cNvSpPr>
            <a:spLocks noGrp="1"/>
          </p:cNvSpPr>
          <p:nvPr>
            <p:ph type="dt" sz="half" idx="10"/>
          </p:nvPr>
        </p:nvSpPr>
        <p:spPr/>
        <p:txBody>
          <a:bodyPr/>
          <a:lstStyle/>
          <a:p>
            <a:pPr>
              <a:defRPr/>
            </a:pPr>
            <a:r>
              <a:rPr lang="en-US" smtClean="0"/>
              <a:t>CMBG - 08 June 2015</a:t>
            </a:r>
            <a:endParaRPr lang="en-US" dirty="0"/>
          </a:p>
        </p:txBody>
      </p:sp>
      <p:sp>
        <p:nvSpPr>
          <p:cNvPr id="5" name="Footer Placeholder 4"/>
          <p:cNvSpPr>
            <a:spLocks noGrp="1"/>
          </p:cNvSpPr>
          <p:nvPr>
            <p:ph type="ftr" sz="quarter" idx="11"/>
          </p:nvPr>
        </p:nvSpPr>
        <p:spPr/>
        <p:txBody>
          <a:bodyPr/>
          <a:lstStyle/>
          <a:p>
            <a:pPr>
              <a:defRPr/>
            </a:pPr>
            <a:r>
              <a:rPr lang="pt-BR" smtClean="0"/>
              <a:t>Palo Verde - Kent R. Bjornn</a:t>
            </a:r>
            <a:endParaRPr lang="en-US" dirty="0"/>
          </a:p>
        </p:txBody>
      </p:sp>
      <p:sp>
        <p:nvSpPr>
          <p:cNvPr id="6" name="Slide Number Placeholder 5"/>
          <p:cNvSpPr>
            <a:spLocks noGrp="1"/>
          </p:cNvSpPr>
          <p:nvPr>
            <p:ph type="sldNum" sz="quarter" idx="12"/>
          </p:nvPr>
        </p:nvSpPr>
        <p:spPr/>
        <p:txBody>
          <a:bodyPr/>
          <a:lstStyle/>
          <a:p>
            <a:pPr>
              <a:defRPr/>
            </a:pPr>
            <a:fld id="{E870A486-E42A-4384-A775-FA2C88A85670}" type="slidenum">
              <a:rPr lang="en-US" smtClean="0"/>
              <a:pPr>
                <a:defRPr/>
              </a:pPr>
              <a:t>37</a:t>
            </a:fld>
            <a:endParaRPr lang="en-US" dirty="0"/>
          </a:p>
        </p:txBody>
      </p:sp>
      <p:sp>
        <p:nvSpPr>
          <p:cNvPr id="14" name="Text Placeholder 13"/>
          <p:cNvSpPr>
            <a:spLocks noGrp="1"/>
          </p:cNvSpPr>
          <p:nvPr>
            <p:ph type="body" sz="half" idx="13"/>
          </p:nvPr>
        </p:nvSpPr>
        <p:spPr/>
        <p:txBody>
          <a:bodyPr/>
          <a:lstStyle/>
          <a:p>
            <a:r>
              <a:rPr lang="en-US" sz="2400" dirty="0" smtClean="0"/>
              <a:t>Drawing </a:t>
            </a:r>
            <a:r>
              <a:rPr lang="en-US" sz="2400" dirty="0"/>
              <a:t>to plant discrepancies</a:t>
            </a:r>
          </a:p>
          <a:p>
            <a:r>
              <a:rPr lang="en-US" sz="2400" dirty="0"/>
              <a:t>Components found in wrong position</a:t>
            </a:r>
          </a:p>
          <a:p>
            <a:r>
              <a:rPr lang="en-US" sz="2400" dirty="0"/>
              <a:t>“Midnight Mods” - The drawing may not be  wrong!</a:t>
            </a:r>
          </a:p>
          <a:p>
            <a:r>
              <a:rPr lang="en-US" sz="2400" dirty="0"/>
              <a:t>Maintenance errors that affect plant configuration</a:t>
            </a:r>
          </a:p>
          <a:p>
            <a:r>
              <a:rPr lang="en-US" sz="2400" dirty="0"/>
              <a:t>Vendor Manual out of </a:t>
            </a:r>
            <a:r>
              <a:rPr lang="en-US" sz="2400" dirty="0" smtClean="0"/>
              <a:t>date - </a:t>
            </a:r>
            <a:r>
              <a:rPr lang="en-US" altLang="en-US" sz="2400" dirty="0"/>
              <a:t>Vendor Notice specifying a new lubrication requirement is not implemented in </a:t>
            </a:r>
            <a:r>
              <a:rPr lang="en-US" altLang="en-US" sz="2400" dirty="0" smtClean="0"/>
              <a:t>plant</a:t>
            </a:r>
            <a:endParaRPr lang="en-US" altLang="en-US" sz="2400" dirty="0"/>
          </a:p>
        </p:txBody>
      </p:sp>
      <p:grpSp>
        <p:nvGrpSpPr>
          <p:cNvPr id="21" name="Group 11"/>
          <p:cNvGrpSpPr>
            <a:grpSpLocks/>
          </p:cNvGrpSpPr>
          <p:nvPr>
            <p:custDataLst>
              <p:tags r:id="rId1"/>
            </p:custDataLst>
          </p:nvPr>
        </p:nvGrpSpPr>
        <p:grpSpPr bwMode="auto">
          <a:xfrm>
            <a:off x="452438" y="1460500"/>
            <a:ext cx="1931987" cy="1816100"/>
            <a:chOff x="417018" y="1531918"/>
            <a:chExt cx="1931987" cy="1816800"/>
          </a:xfrm>
        </p:grpSpPr>
        <p:sp>
          <p:nvSpPr>
            <p:cNvPr id="22" name="AutoShape 9"/>
            <p:cNvSpPr>
              <a:spLocks noChangeAspect="1" noChangeArrowheads="1"/>
            </p:cNvSpPr>
            <p:nvPr/>
          </p:nvSpPr>
          <p:spPr bwMode="auto">
            <a:xfrm>
              <a:off x="801193" y="1912031"/>
              <a:ext cx="1077912" cy="1009299"/>
            </a:xfrm>
            <a:prstGeom prst="triangle">
              <a:avLst>
                <a:gd name="adj" fmla="val 50000"/>
              </a:avLst>
            </a:prstGeom>
            <a:noFill/>
            <a:ln w="76200">
              <a:solidFill>
                <a:srgbClr val="6600CC"/>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endParaRPr lang="en-US" altLang="en-US">
                <a:solidFill>
                  <a:prstClr val="black"/>
                </a:solidFill>
              </a:endParaRPr>
            </a:p>
          </p:txBody>
        </p:sp>
        <p:sp>
          <p:nvSpPr>
            <p:cNvPr id="23" name="Oval 10"/>
            <p:cNvSpPr>
              <a:spLocks noChangeAspect="1" noChangeArrowheads="1"/>
            </p:cNvSpPr>
            <p:nvPr/>
          </p:nvSpPr>
          <p:spPr bwMode="gray">
            <a:xfrm>
              <a:off x="901205" y="1531918"/>
              <a:ext cx="856364" cy="856364"/>
            </a:xfrm>
            <a:prstGeom prst="ellipse">
              <a:avLst/>
            </a:prstGeom>
            <a:solidFill>
              <a:srgbClr val="FFFFFF"/>
            </a:solidFill>
            <a:ln w="31750">
              <a:solidFill>
                <a:srgbClr val="FF0000"/>
              </a:solidFill>
              <a:round/>
              <a:headEnd/>
              <a:tailEnd/>
            </a:ln>
          </p:spPr>
          <p:txBody>
            <a:bodyPr lIns="0" tIns="91440" rIns="0" bIns="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lnSpc>
                  <a:spcPts val="1100"/>
                </a:lnSpc>
              </a:pPr>
              <a:endParaRPr lang="en-US" altLang="en-US" sz="1100">
                <a:solidFill>
                  <a:prstClr val="black"/>
                </a:solidFill>
                <a:latin typeface="Arial Rounded MT Bold" pitchFamily="34" charset="0"/>
              </a:endParaRPr>
            </a:p>
          </p:txBody>
        </p:sp>
        <p:sp>
          <p:nvSpPr>
            <p:cNvPr id="24" name="AutoShape 11"/>
            <p:cNvSpPr>
              <a:spLocks noChangeAspect="1" noChangeArrowheads="1"/>
            </p:cNvSpPr>
            <p:nvPr/>
          </p:nvSpPr>
          <p:spPr bwMode="auto">
            <a:xfrm>
              <a:off x="1526680" y="2526393"/>
              <a:ext cx="822325" cy="822325"/>
            </a:xfrm>
            <a:prstGeom prst="flowChartMultidocument">
              <a:avLst/>
            </a:prstGeom>
            <a:solidFill>
              <a:srgbClr val="FFFFFF"/>
            </a:solidFill>
            <a:ln w="28575">
              <a:solidFill>
                <a:srgbClr val="0033CC"/>
              </a:solidFill>
              <a:miter lim="800000"/>
              <a:headEnd/>
              <a:tailEnd/>
            </a:ln>
          </p:spPr>
          <p:txBody>
            <a:bodyPr lIns="0" rIns="0" bIns="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spcAft>
                  <a:spcPts val="600"/>
                </a:spcAft>
              </a:pPr>
              <a:r>
                <a:rPr lang="en-US" altLang="en-US" sz="1100">
                  <a:solidFill>
                    <a:prstClr val="black"/>
                  </a:solidFill>
                  <a:latin typeface="Arial Rounded MT Bold" pitchFamily="34" charset="0"/>
                </a:rPr>
                <a:t>Facility</a:t>
              </a:r>
              <a:br>
                <a:rPr lang="en-US" altLang="en-US" sz="1100">
                  <a:solidFill>
                    <a:prstClr val="black"/>
                  </a:solidFill>
                  <a:latin typeface="Arial Rounded MT Bold" pitchFamily="34" charset="0"/>
                </a:rPr>
              </a:br>
              <a:r>
                <a:rPr lang="en-US" altLang="en-US" sz="1100">
                  <a:solidFill>
                    <a:prstClr val="black"/>
                  </a:solidFill>
                  <a:latin typeface="Arial Rounded MT Bold" pitchFamily="34" charset="0"/>
                </a:rPr>
                <a:t>Config</a:t>
              </a:r>
              <a:br>
                <a:rPr lang="en-US" altLang="en-US" sz="1100">
                  <a:solidFill>
                    <a:prstClr val="black"/>
                  </a:solidFill>
                  <a:latin typeface="Arial Rounded MT Bold" pitchFamily="34" charset="0"/>
                </a:rPr>
              </a:br>
              <a:r>
                <a:rPr lang="en-US" altLang="en-US" sz="1100">
                  <a:solidFill>
                    <a:prstClr val="black"/>
                  </a:solidFill>
                  <a:latin typeface="Arial Rounded MT Bold" pitchFamily="34" charset="0"/>
                </a:rPr>
                <a:t>Info</a:t>
              </a:r>
            </a:p>
          </p:txBody>
        </p:sp>
        <p:sp>
          <p:nvSpPr>
            <p:cNvPr id="25" name="AutoShape 12"/>
            <p:cNvSpPr>
              <a:spLocks noChangeAspect="1" noChangeArrowheads="1"/>
            </p:cNvSpPr>
            <p:nvPr/>
          </p:nvSpPr>
          <p:spPr bwMode="auto">
            <a:xfrm rot="-5400000">
              <a:off x="417811" y="2500200"/>
              <a:ext cx="822325" cy="823912"/>
            </a:xfrm>
            <a:prstGeom prst="flowChartDelay">
              <a:avLst/>
            </a:prstGeom>
            <a:solidFill>
              <a:srgbClr val="FFFFFF"/>
            </a:solidFill>
            <a:ln w="31750">
              <a:solidFill>
                <a:srgbClr val="00CC00"/>
              </a:solidFill>
              <a:miter lim="800000"/>
              <a:headEnd/>
              <a:tailEnd/>
            </a:ln>
          </p:spPr>
          <p:txBody>
            <a:bodyPr vert="eaVert" tIns="0" rIns="182880" bIns="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spcAft>
                  <a:spcPts val="600"/>
                </a:spcAft>
              </a:pPr>
              <a:r>
                <a:rPr lang="en-US" altLang="en-US" sz="1100">
                  <a:solidFill>
                    <a:prstClr val="black"/>
                  </a:solidFill>
                  <a:latin typeface="Arial Rounded MT Bold" pitchFamily="34" charset="0"/>
                </a:rPr>
                <a:t>Physical</a:t>
              </a:r>
              <a:br>
                <a:rPr lang="en-US" altLang="en-US" sz="1100">
                  <a:solidFill>
                    <a:prstClr val="black"/>
                  </a:solidFill>
                  <a:latin typeface="Arial Rounded MT Bold" pitchFamily="34" charset="0"/>
                </a:rPr>
              </a:br>
              <a:r>
                <a:rPr lang="en-US" altLang="en-US" sz="1100">
                  <a:solidFill>
                    <a:prstClr val="black"/>
                  </a:solidFill>
                  <a:latin typeface="Arial Rounded MT Bold" pitchFamily="34" charset="0"/>
                </a:rPr>
                <a:t>Config</a:t>
              </a:r>
            </a:p>
          </p:txBody>
        </p:sp>
      </p:grpSp>
      <p:cxnSp>
        <p:nvCxnSpPr>
          <p:cNvPr id="26" name="Curved Connector 25"/>
          <p:cNvCxnSpPr/>
          <p:nvPr/>
        </p:nvCxnSpPr>
        <p:spPr>
          <a:xfrm rot="5400000">
            <a:off x="1320012" y="2810259"/>
            <a:ext cx="227172" cy="93054"/>
          </a:xfrm>
          <a:prstGeom prst="curvedConnector3">
            <a:avLst/>
          </a:prstGeom>
          <a:ln w="50800">
            <a:solidFill>
              <a:schemeClr val="bg1"/>
            </a:solidFill>
          </a:ln>
          <a:effectLst>
            <a:glow rad="241300">
              <a:schemeClr val="tx2">
                <a:alpha val="75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342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fade">
                                      <p:cBhvr>
                                        <p:cTn id="17" dur="1000"/>
                                        <p:tgtEl>
                                          <p:spTgt spid="12">
                                            <p:txEl>
                                              <p:pRg st="1" end="1"/>
                                            </p:txEl>
                                          </p:spTgt>
                                        </p:tgtEl>
                                      </p:cBhvr>
                                    </p:animEffect>
                                    <p:anim calcmode="lin" valueType="num">
                                      <p:cBhvr>
                                        <p:cTn id="18"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4">
                                            <p:txEl>
                                              <p:pRg st="0" end="0"/>
                                            </p:txEl>
                                          </p:spTgt>
                                        </p:tgtEl>
                                        <p:attrNameLst>
                                          <p:attrName>style.visibility</p:attrName>
                                        </p:attrNameLst>
                                      </p:cBhvr>
                                      <p:to>
                                        <p:strVal val="visible"/>
                                      </p:to>
                                    </p:set>
                                    <p:animEffect transition="in" filter="barn(inVertical)">
                                      <p:cBhvr>
                                        <p:cTn id="24" dur="500"/>
                                        <p:tgtEl>
                                          <p:spTgt spid="14">
                                            <p:txEl>
                                              <p:pRg st="0" end="0"/>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14">
                                            <p:txEl>
                                              <p:pRg st="1" end="1"/>
                                            </p:txEl>
                                          </p:spTgt>
                                        </p:tgtEl>
                                        <p:attrNameLst>
                                          <p:attrName>style.visibility</p:attrName>
                                        </p:attrNameLst>
                                      </p:cBhvr>
                                      <p:to>
                                        <p:strVal val="visible"/>
                                      </p:to>
                                    </p:set>
                                    <p:animEffect transition="in" filter="barn(inVertical)">
                                      <p:cBhvr>
                                        <p:cTn id="27" dur="500"/>
                                        <p:tgtEl>
                                          <p:spTgt spid="14">
                                            <p:txEl>
                                              <p:pRg st="1" end="1"/>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14">
                                            <p:txEl>
                                              <p:pRg st="2" end="2"/>
                                            </p:txEl>
                                          </p:spTgt>
                                        </p:tgtEl>
                                        <p:attrNameLst>
                                          <p:attrName>style.visibility</p:attrName>
                                        </p:attrNameLst>
                                      </p:cBhvr>
                                      <p:to>
                                        <p:strVal val="visible"/>
                                      </p:to>
                                    </p:set>
                                    <p:animEffect transition="in" filter="barn(inVertical)">
                                      <p:cBhvr>
                                        <p:cTn id="30" dur="500"/>
                                        <p:tgtEl>
                                          <p:spTgt spid="14">
                                            <p:txEl>
                                              <p:pRg st="2" end="2"/>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14">
                                            <p:txEl>
                                              <p:pRg st="3" end="3"/>
                                            </p:txEl>
                                          </p:spTgt>
                                        </p:tgtEl>
                                        <p:attrNameLst>
                                          <p:attrName>style.visibility</p:attrName>
                                        </p:attrNameLst>
                                      </p:cBhvr>
                                      <p:to>
                                        <p:strVal val="visible"/>
                                      </p:to>
                                    </p:set>
                                    <p:animEffect transition="in" filter="barn(inVertical)">
                                      <p:cBhvr>
                                        <p:cTn id="33" dur="500"/>
                                        <p:tgtEl>
                                          <p:spTgt spid="14">
                                            <p:txEl>
                                              <p:pRg st="3" end="3"/>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14">
                                            <p:txEl>
                                              <p:pRg st="4" end="4"/>
                                            </p:txEl>
                                          </p:spTgt>
                                        </p:tgtEl>
                                        <p:attrNameLst>
                                          <p:attrName>style.visibility</p:attrName>
                                        </p:attrNameLst>
                                      </p:cBhvr>
                                      <p:to>
                                        <p:strVal val="visible"/>
                                      </p:to>
                                    </p:set>
                                    <p:animEffect transition="in" filter="barn(inVertical)">
                                      <p:cBhvr>
                                        <p:cTn id="36"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CM Equilibrium Upsets </a:t>
            </a:r>
            <a:r>
              <a:rPr lang="en-US" altLang="en-US" sz="1600" dirty="0" smtClean="0"/>
              <a:t>7/10</a:t>
            </a:r>
            <a:endParaRPr lang="en-US" dirty="0"/>
          </a:p>
        </p:txBody>
      </p:sp>
      <p:sp>
        <p:nvSpPr>
          <p:cNvPr id="12" name="Text Placeholder 11"/>
          <p:cNvSpPr>
            <a:spLocks noGrp="1"/>
          </p:cNvSpPr>
          <p:nvPr>
            <p:ph type="body" sz="half" idx="1"/>
          </p:nvPr>
        </p:nvSpPr>
        <p:spPr/>
        <p:txBody>
          <a:bodyPr/>
          <a:lstStyle/>
          <a:p>
            <a:pPr marL="365760" lvl="0" indent="-365760" eaLnBrk="1" hangingPunct="1">
              <a:lnSpc>
                <a:spcPct val="90000"/>
              </a:lnSpc>
              <a:spcBef>
                <a:spcPct val="5000"/>
              </a:spcBef>
              <a:buClr>
                <a:srgbClr val="0099FF"/>
              </a:buClr>
              <a:buFont typeface="Wingdings" panose="05000000000000000000" pitchFamily="2" charset="2"/>
              <a:buChar char="v"/>
            </a:pPr>
            <a:r>
              <a:rPr lang="en-US" altLang="en-US" dirty="0">
                <a:solidFill>
                  <a:srgbClr val="0099FF"/>
                </a:solidFill>
              </a:rPr>
              <a:t>Upsets Between Physical </a:t>
            </a:r>
            <a:r>
              <a:rPr lang="en-US" altLang="en-US" dirty="0" err="1">
                <a:solidFill>
                  <a:srgbClr val="0099FF"/>
                </a:solidFill>
              </a:rPr>
              <a:t>Config</a:t>
            </a:r>
            <a:r>
              <a:rPr lang="en-US" altLang="en-US" dirty="0">
                <a:solidFill>
                  <a:srgbClr val="0099FF"/>
                </a:solidFill>
              </a:rPr>
              <a:t> &amp; Facility </a:t>
            </a:r>
            <a:r>
              <a:rPr lang="en-US" altLang="en-US" dirty="0" err="1" smtClean="0">
                <a:solidFill>
                  <a:srgbClr val="0099FF"/>
                </a:solidFill>
              </a:rPr>
              <a:t>Config</a:t>
            </a:r>
            <a:r>
              <a:rPr lang="en-US" altLang="en-US" dirty="0" smtClean="0">
                <a:solidFill>
                  <a:srgbClr val="0099FF"/>
                </a:solidFill>
              </a:rPr>
              <a:t> Info</a:t>
            </a:r>
          </a:p>
          <a:p>
            <a:pPr lvl="0"/>
            <a:r>
              <a:rPr lang="en-US" dirty="0">
                <a:solidFill>
                  <a:srgbClr val="000000"/>
                </a:solidFill>
              </a:rPr>
              <a:t>Evaluate </a:t>
            </a:r>
            <a:r>
              <a:rPr lang="en-US" dirty="0" smtClean="0">
                <a:solidFill>
                  <a:srgbClr val="000000"/>
                </a:solidFill>
              </a:rPr>
              <a:t>which </a:t>
            </a:r>
            <a:r>
              <a:rPr lang="en-US" dirty="0">
                <a:solidFill>
                  <a:srgbClr val="000000"/>
                </a:solidFill>
              </a:rPr>
              <a:t>condition meets </a:t>
            </a:r>
            <a:r>
              <a:rPr lang="en-US" dirty="0" smtClean="0">
                <a:solidFill>
                  <a:srgbClr val="000000"/>
                </a:solidFill>
              </a:rPr>
              <a:t>Requirements</a:t>
            </a:r>
            <a:endParaRPr lang="en-US" dirty="0">
              <a:solidFill>
                <a:srgbClr val="000000"/>
              </a:solidFill>
            </a:endParaRPr>
          </a:p>
        </p:txBody>
      </p:sp>
      <p:sp>
        <p:nvSpPr>
          <p:cNvPr id="13" name="Content Placeholder 12"/>
          <p:cNvSpPr>
            <a:spLocks noGrp="1"/>
          </p:cNvSpPr>
          <p:nvPr>
            <p:ph sz="quarter" idx="2"/>
          </p:nvPr>
        </p:nvSpPr>
        <p:spPr/>
        <p:txBody>
          <a:bodyPr/>
          <a:lstStyle/>
          <a:p>
            <a:endParaRPr lang="en-US" dirty="0" smtClean="0"/>
          </a:p>
          <a:p>
            <a:endParaRPr lang="en-US" dirty="0"/>
          </a:p>
        </p:txBody>
      </p:sp>
      <p:sp>
        <p:nvSpPr>
          <p:cNvPr id="4" name="Date Placeholder 3"/>
          <p:cNvSpPr>
            <a:spLocks noGrp="1"/>
          </p:cNvSpPr>
          <p:nvPr>
            <p:ph type="dt" sz="half" idx="10"/>
          </p:nvPr>
        </p:nvSpPr>
        <p:spPr/>
        <p:txBody>
          <a:bodyPr/>
          <a:lstStyle/>
          <a:p>
            <a:pPr>
              <a:defRPr/>
            </a:pPr>
            <a:r>
              <a:rPr lang="en-US" smtClean="0"/>
              <a:t>CMBG - 08 June 2015</a:t>
            </a:r>
            <a:endParaRPr lang="en-US" dirty="0"/>
          </a:p>
        </p:txBody>
      </p:sp>
      <p:sp>
        <p:nvSpPr>
          <p:cNvPr id="5" name="Footer Placeholder 4"/>
          <p:cNvSpPr>
            <a:spLocks noGrp="1"/>
          </p:cNvSpPr>
          <p:nvPr>
            <p:ph type="ftr" sz="quarter" idx="11"/>
          </p:nvPr>
        </p:nvSpPr>
        <p:spPr/>
        <p:txBody>
          <a:bodyPr/>
          <a:lstStyle/>
          <a:p>
            <a:pPr>
              <a:defRPr/>
            </a:pPr>
            <a:r>
              <a:rPr lang="pt-BR" smtClean="0"/>
              <a:t>Palo Verde - Kent R. Bjornn</a:t>
            </a:r>
            <a:endParaRPr lang="en-US" dirty="0"/>
          </a:p>
        </p:txBody>
      </p:sp>
      <p:sp>
        <p:nvSpPr>
          <p:cNvPr id="6" name="Slide Number Placeholder 5"/>
          <p:cNvSpPr>
            <a:spLocks noGrp="1"/>
          </p:cNvSpPr>
          <p:nvPr>
            <p:ph type="sldNum" sz="quarter" idx="12"/>
          </p:nvPr>
        </p:nvSpPr>
        <p:spPr/>
        <p:txBody>
          <a:bodyPr/>
          <a:lstStyle/>
          <a:p>
            <a:pPr>
              <a:defRPr/>
            </a:pPr>
            <a:fld id="{E870A486-E42A-4384-A775-FA2C88A85670}" type="slidenum">
              <a:rPr lang="en-US" smtClean="0"/>
              <a:pPr>
                <a:defRPr/>
              </a:pPr>
              <a:t>38</a:t>
            </a:fld>
            <a:endParaRPr lang="en-US" dirty="0"/>
          </a:p>
        </p:txBody>
      </p:sp>
      <p:sp>
        <p:nvSpPr>
          <p:cNvPr id="14" name="Text Placeholder 13"/>
          <p:cNvSpPr>
            <a:spLocks noGrp="1"/>
          </p:cNvSpPr>
          <p:nvPr>
            <p:ph type="body" sz="half" idx="13"/>
          </p:nvPr>
        </p:nvSpPr>
        <p:spPr/>
        <p:txBody>
          <a:bodyPr/>
          <a:lstStyle/>
          <a:p>
            <a:r>
              <a:rPr lang="en-US" altLang="en-US" sz="2400" dirty="0"/>
              <a:t>O</a:t>
            </a:r>
            <a:r>
              <a:rPr lang="en-US" altLang="en-US" sz="2400" dirty="0" smtClean="0"/>
              <a:t>vergrown </a:t>
            </a:r>
            <a:r>
              <a:rPr lang="en-US" altLang="en-US" sz="2400" dirty="0"/>
              <a:t>tree </a:t>
            </a:r>
            <a:r>
              <a:rPr lang="en-US" altLang="en-US" sz="2400" dirty="0" smtClean="0"/>
              <a:t>with bald </a:t>
            </a:r>
            <a:r>
              <a:rPr lang="en-US" altLang="en-US" sz="2400" dirty="0"/>
              <a:t>eagles nest </a:t>
            </a:r>
            <a:r>
              <a:rPr lang="en-US" altLang="en-US" sz="2400" dirty="0" smtClean="0"/>
              <a:t>in a protected area is removed. Tree </a:t>
            </a:r>
            <a:r>
              <a:rPr lang="en-US" altLang="en-US" sz="2400" dirty="0"/>
              <a:t>is shown on </a:t>
            </a:r>
            <a:r>
              <a:rPr lang="en-US" altLang="en-US" sz="2400" dirty="0" smtClean="0"/>
              <a:t>site </a:t>
            </a:r>
            <a:r>
              <a:rPr lang="en-US" altLang="en-US" sz="2400" dirty="0"/>
              <a:t>plan </a:t>
            </a:r>
            <a:r>
              <a:rPr lang="en-US" altLang="en-US" sz="2400" dirty="0" smtClean="0"/>
              <a:t>with note to not remove</a:t>
            </a:r>
            <a:r>
              <a:rPr lang="en-US" altLang="en-US" sz="2400" dirty="0"/>
              <a:t>.</a:t>
            </a:r>
          </a:p>
          <a:p>
            <a:r>
              <a:rPr lang="en-US" sz="2400" dirty="0"/>
              <a:t>Maintenance </a:t>
            </a:r>
            <a:r>
              <a:rPr lang="en-US" sz="2400" dirty="0" smtClean="0"/>
              <a:t>test </a:t>
            </a:r>
            <a:r>
              <a:rPr lang="en-US" sz="2400" dirty="0"/>
              <a:t>equipment </a:t>
            </a:r>
            <a:r>
              <a:rPr lang="en-US" sz="2400" dirty="0" smtClean="0"/>
              <a:t>out of “</a:t>
            </a:r>
            <a:r>
              <a:rPr lang="en-US" sz="2400" dirty="0" err="1" smtClean="0"/>
              <a:t>cal</a:t>
            </a:r>
            <a:r>
              <a:rPr lang="en-US" sz="2400" dirty="0" smtClean="0"/>
              <a:t>” </a:t>
            </a:r>
            <a:r>
              <a:rPr lang="en-US" sz="2400" dirty="0" smtClean="0">
                <a:sym typeface="Wingdings" panose="05000000000000000000" pitchFamily="2" charset="2"/>
              </a:rPr>
              <a:t></a:t>
            </a:r>
            <a:r>
              <a:rPr lang="en-US" sz="2400" dirty="0" smtClean="0"/>
              <a:t> </a:t>
            </a:r>
            <a:r>
              <a:rPr lang="en-US" sz="2400" dirty="0"/>
              <a:t>invalidates </a:t>
            </a:r>
            <a:r>
              <a:rPr lang="en-US" sz="2400" dirty="0" smtClean="0"/>
              <a:t>test</a:t>
            </a:r>
          </a:p>
          <a:p>
            <a:r>
              <a:rPr lang="en-US" sz="2400" dirty="0"/>
              <a:t>Operations goes to open a valve and finds it already open</a:t>
            </a:r>
          </a:p>
          <a:p>
            <a:r>
              <a:rPr lang="en-US" sz="2400" dirty="0"/>
              <a:t>Maintenance </a:t>
            </a:r>
            <a:r>
              <a:rPr lang="en-US" sz="2400" dirty="0" smtClean="0"/>
              <a:t>repairs pump, </a:t>
            </a:r>
            <a:r>
              <a:rPr lang="en-US" sz="2400" dirty="0"/>
              <a:t>tries to install </a:t>
            </a:r>
            <a:r>
              <a:rPr lang="en-US" sz="2400" dirty="0" smtClean="0"/>
              <a:t>part from </a:t>
            </a:r>
            <a:r>
              <a:rPr lang="en-US" sz="2400" dirty="0"/>
              <a:t>Stores that will not </a:t>
            </a:r>
            <a:r>
              <a:rPr lang="en-US" sz="2400" dirty="0" smtClean="0"/>
              <a:t>fit.</a:t>
            </a:r>
            <a:endParaRPr lang="en-US" sz="2400" dirty="0"/>
          </a:p>
          <a:p>
            <a:endParaRPr lang="en-US" sz="2400" dirty="0"/>
          </a:p>
        </p:txBody>
      </p:sp>
      <p:grpSp>
        <p:nvGrpSpPr>
          <p:cNvPr id="21" name="Group 11"/>
          <p:cNvGrpSpPr>
            <a:grpSpLocks/>
          </p:cNvGrpSpPr>
          <p:nvPr>
            <p:custDataLst>
              <p:tags r:id="rId1"/>
            </p:custDataLst>
          </p:nvPr>
        </p:nvGrpSpPr>
        <p:grpSpPr bwMode="auto">
          <a:xfrm>
            <a:off x="452438" y="1460500"/>
            <a:ext cx="1931987" cy="1816100"/>
            <a:chOff x="417018" y="1531918"/>
            <a:chExt cx="1931987" cy="1816800"/>
          </a:xfrm>
        </p:grpSpPr>
        <p:sp>
          <p:nvSpPr>
            <p:cNvPr id="22" name="AutoShape 9"/>
            <p:cNvSpPr>
              <a:spLocks noChangeAspect="1" noChangeArrowheads="1"/>
            </p:cNvSpPr>
            <p:nvPr/>
          </p:nvSpPr>
          <p:spPr bwMode="auto">
            <a:xfrm>
              <a:off x="801193" y="1912031"/>
              <a:ext cx="1077912" cy="1009299"/>
            </a:xfrm>
            <a:prstGeom prst="triangle">
              <a:avLst>
                <a:gd name="adj" fmla="val 50000"/>
              </a:avLst>
            </a:prstGeom>
            <a:noFill/>
            <a:ln w="76200">
              <a:solidFill>
                <a:srgbClr val="6600CC"/>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endParaRPr lang="en-US" altLang="en-US">
                <a:solidFill>
                  <a:prstClr val="black"/>
                </a:solidFill>
              </a:endParaRPr>
            </a:p>
          </p:txBody>
        </p:sp>
        <p:sp>
          <p:nvSpPr>
            <p:cNvPr id="23" name="Oval 10"/>
            <p:cNvSpPr>
              <a:spLocks noChangeAspect="1" noChangeArrowheads="1"/>
            </p:cNvSpPr>
            <p:nvPr/>
          </p:nvSpPr>
          <p:spPr bwMode="gray">
            <a:xfrm>
              <a:off x="901205" y="1531918"/>
              <a:ext cx="856364" cy="856364"/>
            </a:xfrm>
            <a:prstGeom prst="ellipse">
              <a:avLst/>
            </a:prstGeom>
            <a:solidFill>
              <a:srgbClr val="FFFFFF"/>
            </a:solidFill>
            <a:ln w="31750">
              <a:solidFill>
                <a:srgbClr val="FF0000"/>
              </a:solidFill>
              <a:round/>
              <a:headEnd/>
              <a:tailEnd/>
            </a:ln>
          </p:spPr>
          <p:txBody>
            <a:bodyPr lIns="0" tIns="91440" rIns="0" bIns="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lnSpc>
                  <a:spcPts val="1100"/>
                </a:lnSpc>
              </a:pPr>
              <a:endParaRPr lang="en-US" altLang="en-US" sz="1100">
                <a:solidFill>
                  <a:prstClr val="black"/>
                </a:solidFill>
                <a:latin typeface="Arial Rounded MT Bold" pitchFamily="34" charset="0"/>
              </a:endParaRPr>
            </a:p>
          </p:txBody>
        </p:sp>
        <p:sp>
          <p:nvSpPr>
            <p:cNvPr id="24" name="AutoShape 11"/>
            <p:cNvSpPr>
              <a:spLocks noChangeAspect="1" noChangeArrowheads="1"/>
            </p:cNvSpPr>
            <p:nvPr/>
          </p:nvSpPr>
          <p:spPr bwMode="auto">
            <a:xfrm>
              <a:off x="1526680" y="2526393"/>
              <a:ext cx="822325" cy="822325"/>
            </a:xfrm>
            <a:prstGeom prst="flowChartMultidocument">
              <a:avLst/>
            </a:prstGeom>
            <a:solidFill>
              <a:srgbClr val="FFFFFF"/>
            </a:solidFill>
            <a:ln w="28575">
              <a:solidFill>
                <a:srgbClr val="0033CC"/>
              </a:solidFill>
              <a:miter lim="800000"/>
              <a:headEnd/>
              <a:tailEnd/>
            </a:ln>
          </p:spPr>
          <p:txBody>
            <a:bodyPr lIns="0" rIns="0" bIns="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spcAft>
                  <a:spcPts val="600"/>
                </a:spcAft>
              </a:pPr>
              <a:r>
                <a:rPr lang="en-US" altLang="en-US" sz="1100">
                  <a:solidFill>
                    <a:prstClr val="black"/>
                  </a:solidFill>
                  <a:latin typeface="Arial Rounded MT Bold" pitchFamily="34" charset="0"/>
                </a:rPr>
                <a:t>Facility</a:t>
              </a:r>
              <a:br>
                <a:rPr lang="en-US" altLang="en-US" sz="1100">
                  <a:solidFill>
                    <a:prstClr val="black"/>
                  </a:solidFill>
                  <a:latin typeface="Arial Rounded MT Bold" pitchFamily="34" charset="0"/>
                </a:rPr>
              </a:br>
              <a:r>
                <a:rPr lang="en-US" altLang="en-US" sz="1100">
                  <a:solidFill>
                    <a:prstClr val="black"/>
                  </a:solidFill>
                  <a:latin typeface="Arial Rounded MT Bold" pitchFamily="34" charset="0"/>
                </a:rPr>
                <a:t>Config</a:t>
              </a:r>
              <a:br>
                <a:rPr lang="en-US" altLang="en-US" sz="1100">
                  <a:solidFill>
                    <a:prstClr val="black"/>
                  </a:solidFill>
                  <a:latin typeface="Arial Rounded MT Bold" pitchFamily="34" charset="0"/>
                </a:rPr>
              </a:br>
              <a:r>
                <a:rPr lang="en-US" altLang="en-US" sz="1100">
                  <a:solidFill>
                    <a:prstClr val="black"/>
                  </a:solidFill>
                  <a:latin typeface="Arial Rounded MT Bold" pitchFamily="34" charset="0"/>
                </a:rPr>
                <a:t>Info</a:t>
              </a:r>
            </a:p>
          </p:txBody>
        </p:sp>
        <p:sp>
          <p:nvSpPr>
            <p:cNvPr id="25" name="AutoShape 12"/>
            <p:cNvSpPr>
              <a:spLocks noChangeAspect="1" noChangeArrowheads="1"/>
            </p:cNvSpPr>
            <p:nvPr/>
          </p:nvSpPr>
          <p:spPr bwMode="auto">
            <a:xfrm rot="-5400000">
              <a:off x="417811" y="2500200"/>
              <a:ext cx="822325" cy="823912"/>
            </a:xfrm>
            <a:prstGeom prst="flowChartDelay">
              <a:avLst/>
            </a:prstGeom>
            <a:solidFill>
              <a:srgbClr val="FFFFFF"/>
            </a:solidFill>
            <a:ln w="31750">
              <a:solidFill>
                <a:srgbClr val="00CC00"/>
              </a:solidFill>
              <a:miter lim="800000"/>
              <a:headEnd/>
              <a:tailEnd/>
            </a:ln>
          </p:spPr>
          <p:txBody>
            <a:bodyPr vert="eaVert" tIns="0" rIns="182880" bIns="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spcAft>
                  <a:spcPts val="600"/>
                </a:spcAft>
              </a:pPr>
              <a:r>
                <a:rPr lang="en-US" altLang="en-US" sz="1100">
                  <a:solidFill>
                    <a:prstClr val="black"/>
                  </a:solidFill>
                  <a:latin typeface="Arial Rounded MT Bold" pitchFamily="34" charset="0"/>
                </a:rPr>
                <a:t>Physical</a:t>
              </a:r>
              <a:br>
                <a:rPr lang="en-US" altLang="en-US" sz="1100">
                  <a:solidFill>
                    <a:prstClr val="black"/>
                  </a:solidFill>
                  <a:latin typeface="Arial Rounded MT Bold" pitchFamily="34" charset="0"/>
                </a:rPr>
              </a:br>
              <a:r>
                <a:rPr lang="en-US" altLang="en-US" sz="1100">
                  <a:solidFill>
                    <a:prstClr val="black"/>
                  </a:solidFill>
                  <a:latin typeface="Arial Rounded MT Bold" pitchFamily="34" charset="0"/>
                </a:rPr>
                <a:t>Config</a:t>
              </a:r>
            </a:p>
          </p:txBody>
        </p:sp>
      </p:grpSp>
      <p:cxnSp>
        <p:nvCxnSpPr>
          <p:cNvPr id="26" name="Curved Connector 25"/>
          <p:cNvCxnSpPr/>
          <p:nvPr/>
        </p:nvCxnSpPr>
        <p:spPr>
          <a:xfrm rot="5400000">
            <a:off x="1320012" y="2810259"/>
            <a:ext cx="227172" cy="93054"/>
          </a:xfrm>
          <a:prstGeom prst="curvedConnector3">
            <a:avLst/>
          </a:prstGeom>
          <a:ln w="50800">
            <a:solidFill>
              <a:schemeClr val="bg1"/>
            </a:solidFill>
          </a:ln>
          <a:effectLst>
            <a:glow rad="241300">
              <a:schemeClr val="tx2">
                <a:alpha val="75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0736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barn(inVertical)">
                                      <p:cBhvr>
                                        <p:cTn id="7"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CM Equilibrium Upsets </a:t>
            </a:r>
            <a:r>
              <a:rPr lang="en-US" altLang="en-US" sz="1600" dirty="0" smtClean="0"/>
              <a:t>8/10</a:t>
            </a:r>
            <a:endParaRPr lang="en-US" dirty="0"/>
          </a:p>
        </p:txBody>
      </p:sp>
      <p:sp>
        <p:nvSpPr>
          <p:cNvPr id="12" name="Text Placeholder 11"/>
          <p:cNvSpPr>
            <a:spLocks noGrp="1"/>
          </p:cNvSpPr>
          <p:nvPr>
            <p:ph type="body" sz="half" idx="1"/>
          </p:nvPr>
        </p:nvSpPr>
        <p:spPr/>
        <p:txBody>
          <a:bodyPr/>
          <a:lstStyle/>
          <a:p>
            <a:pPr marL="365760" lvl="0" indent="-365760" eaLnBrk="1" hangingPunct="1">
              <a:lnSpc>
                <a:spcPct val="90000"/>
              </a:lnSpc>
              <a:spcBef>
                <a:spcPct val="5000"/>
              </a:spcBef>
              <a:buClr>
                <a:srgbClr val="0099FF"/>
              </a:buClr>
              <a:buFont typeface="Wingdings" panose="05000000000000000000" pitchFamily="2" charset="2"/>
              <a:buChar char="v"/>
            </a:pPr>
            <a:r>
              <a:rPr lang="en-US" altLang="en-US" dirty="0">
                <a:solidFill>
                  <a:srgbClr val="0099FF"/>
                </a:solidFill>
              </a:rPr>
              <a:t>Upsets Between Design Requirements &amp; Physical </a:t>
            </a:r>
            <a:r>
              <a:rPr lang="en-US" altLang="en-US" dirty="0" err="1" smtClean="0">
                <a:solidFill>
                  <a:srgbClr val="0099FF"/>
                </a:solidFill>
              </a:rPr>
              <a:t>Config</a:t>
            </a:r>
            <a:endParaRPr lang="en-US" altLang="en-US" dirty="0">
              <a:solidFill>
                <a:srgbClr val="0099FF"/>
              </a:solidFill>
            </a:endParaRPr>
          </a:p>
        </p:txBody>
      </p:sp>
      <p:sp>
        <p:nvSpPr>
          <p:cNvPr id="13" name="Content Placeholder 12"/>
          <p:cNvSpPr>
            <a:spLocks noGrp="1"/>
          </p:cNvSpPr>
          <p:nvPr>
            <p:ph sz="quarter" idx="2"/>
          </p:nvPr>
        </p:nvSpPr>
        <p:spPr/>
        <p:txBody>
          <a:bodyPr/>
          <a:lstStyle/>
          <a:p>
            <a:endParaRPr lang="en-US" dirty="0" smtClean="0"/>
          </a:p>
          <a:p>
            <a:endParaRPr lang="en-US" dirty="0"/>
          </a:p>
        </p:txBody>
      </p:sp>
      <p:sp>
        <p:nvSpPr>
          <p:cNvPr id="4" name="Date Placeholder 3"/>
          <p:cNvSpPr>
            <a:spLocks noGrp="1"/>
          </p:cNvSpPr>
          <p:nvPr>
            <p:ph type="dt" sz="half" idx="10"/>
          </p:nvPr>
        </p:nvSpPr>
        <p:spPr/>
        <p:txBody>
          <a:bodyPr/>
          <a:lstStyle/>
          <a:p>
            <a:pPr>
              <a:defRPr/>
            </a:pPr>
            <a:r>
              <a:rPr lang="en-US" smtClean="0"/>
              <a:t>CMBG - 08 June 2015</a:t>
            </a:r>
            <a:endParaRPr lang="en-US" dirty="0"/>
          </a:p>
        </p:txBody>
      </p:sp>
      <p:sp>
        <p:nvSpPr>
          <p:cNvPr id="5" name="Footer Placeholder 4"/>
          <p:cNvSpPr>
            <a:spLocks noGrp="1"/>
          </p:cNvSpPr>
          <p:nvPr>
            <p:ph type="ftr" sz="quarter" idx="11"/>
          </p:nvPr>
        </p:nvSpPr>
        <p:spPr/>
        <p:txBody>
          <a:bodyPr/>
          <a:lstStyle/>
          <a:p>
            <a:pPr>
              <a:defRPr/>
            </a:pPr>
            <a:r>
              <a:rPr lang="pt-BR" smtClean="0"/>
              <a:t>Palo Verde - Kent R. Bjornn</a:t>
            </a:r>
            <a:endParaRPr lang="en-US" dirty="0"/>
          </a:p>
        </p:txBody>
      </p:sp>
      <p:sp>
        <p:nvSpPr>
          <p:cNvPr id="6" name="Slide Number Placeholder 5"/>
          <p:cNvSpPr>
            <a:spLocks noGrp="1"/>
          </p:cNvSpPr>
          <p:nvPr>
            <p:ph type="sldNum" sz="quarter" idx="12"/>
          </p:nvPr>
        </p:nvSpPr>
        <p:spPr/>
        <p:txBody>
          <a:bodyPr/>
          <a:lstStyle/>
          <a:p>
            <a:pPr>
              <a:defRPr/>
            </a:pPr>
            <a:fld id="{E870A486-E42A-4384-A775-FA2C88A85670}" type="slidenum">
              <a:rPr lang="en-US" smtClean="0"/>
              <a:pPr>
                <a:defRPr/>
              </a:pPr>
              <a:t>39</a:t>
            </a:fld>
            <a:endParaRPr lang="en-US" dirty="0"/>
          </a:p>
        </p:txBody>
      </p:sp>
      <p:sp>
        <p:nvSpPr>
          <p:cNvPr id="14" name="Text Placeholder 13"/>
          <p:cNvSpPr>
            <a:spLocks noGrp="1"/>
          </p:cNvSpPr>
          <p:nvPr>
            <p:ph type="body" sz="half" idx="13"/>
          </p:nvPr>
        </p:nvSpPr>
        <p:spPr/>
        <p:txBody>
          <a:bodyPr/>
          <a:lstStyle/>
          <a:p>
            <a:r>
              <a:rPr lang="en-US" sz="2400" dirty="0"/>
              <a:t>Construction </a:t>
            </a:r>
            <a:r>
              <a:rPr lang="en-US" sz="2400" dirty="0" smtClean="0"/>
              <a:t>error – e.g. incorrect </a:t>
            </a:r>
            <a:r>
              <a:rPr lang="en-US" sz="2400" dirty="0"/>
              <a:t>wiring termination from construction that did not affect pre-operational or startup test results</a:t>
            </a:r>
          </a:p>
          <a:p>
            <a:r>
              <a:rPr lang="en-US" sz="2400" dirty="0" smtClean="0"/>
              <a:t>Failure </a:t>
            </a:r>
            <a:r>
              <a:rPr lang="en-US" sz="2400" dirty="0"/>
              <a:t>of SSC to meet design performance </a:t>
            </a:r>
            <a:r>
              <a:rPr lang="en-US" sz="2400" dirty="0" smtClean="0"/>
              <a:t>criteria – e.g. pump during an </a:t>
            </a:r>
            <a:r>
              <a:rPr lang="en-US" sz="2400" dirty="0" err="1"/>
              <a:t>Inservice</a:t>
            </a:r>
            <a:r>
              <a:rPr lang="en-US" sz="2400" dirty="0"/>
              <a:t> </a:t>
            </a:r>
            <a:r>
              <a:rPr lang="en-US" sz="2400" dirty="0" smtClean="0"/>
              <a:t>Test</a:t>
            </a:r>
            <a:endParaRPr lang="en-US" sz="2400" dirty="0"/>
          </a:p>
          <a:p>
            <a:r>
              <a:rPr lang="en-US" sz="2400" dirty="0" smtClean="0"/>
              <a:t>Equipment </a:t>
            </a:r>
            <a:r>
              <a:rPr lang="en-US" sz="2400" dirty="0"/>
              <a:t>exceeds allowable </a:t>
            </a:r>
            <a:r>
              <a:rPr lang="en-US" sz="2400" dirty="0" smtClean="0"/>
              <a:t>tolerances – e.g. instrument calibration</a:t>
            </a:r>
            <a:endParaRPr lang="en-US" sz="2400" dirty="0"/>
          </a:p>
        </p:txBody>
      </p:sp>
      <p:grpSp>
        <p:nvGrpSpPr>
          <p:cNvPr id="15" name="Group 11"/>
          <p:cNvGrpSpPr>
            <a:grpSpLocks/>
          </p:cNvGrpSpPr>
          <p:nvPr>
            <p:custDataLst>
              <p:tags r:id="rId1"/>
            </p:custDataLst>
          </p:nvPr>
        </p:nvGrpSpPr>
        <p:grpSpPr bwMode="auto">
          <a:xfrm>
            <a:off x="452438" y="1371600"/>
            <a:ext cx="1931987" cy="1816100"/>
            <a:chOff x="417018" y="1531918"/>
            <a:chExt cx="1931987" cy="1816800"/>
          </a:xfrm>
        </p:grpSpPr>
        <p:sp>
          <p:nvSpPr>
            <p:cNvPr id="16" name="AutoShape 9"/>
            <p:cNvSpPr>
              <a:spLocks noChangeAspect="1" noChangeArrowheads="1"/>
            </p:cNvSpPr>
            <p:nvPr/>
          </p:nvSpPr>
          <p:spPr bwMode="auto">
            <a:xfrm>
              <a:off x="801193" y="1912031"/>
              <a:ext cx="1077912" cy="1009299"/>
            </a:xfrm>
            <a:prstGeom prst="triangle">
              <a:avLst>
                <a:gd name="adj" fmla="val 50000"/>
              </a:avLst>
            </a:prstGeom>
            <a:noFill/>
            <a:ln w="76200">
              <a:solidFill>
                <a:srgbClr val="6600CC"/>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endParaRPr lang="en-US" altLang="en-US">
                <a:solidFill>
                  <a:prstClr val="black"/>
                </a:solidFill>
              </a:endParaRPr>
            </a:p>
          </p:txBody>
        </p:sp>
        <p:sp>
          <p:nvSpPr>
            <p:cNvPr id="17" name="Oval 10"/>
            <p:cNvSpPr>
              <a:spLocks noChangeAspect="1" noChangeArrowheads="1"/>
            </p:cNvSpPr>
            <p:nvPr/>
          </p:nvSpPr>
          <p:spPr bwMode="gray">
            <a:xfrm>
              <a:off x="901205" y="1531918"/>
              <a:ext cx="856364" cy="856364"/>
            </a:xfrm>
            <a:prstGeom prst="ellipse">
              <a:avLst/>
            </a:prstGeom>
            <a:solidFill>
              <a:srgbClr val="FFFFFF"/>
            </a:solidFill>
            <a:ln w="31750">
              <a:solidFill>
                <a:srgbClr val="FF0000"/>
              </a:solidFill>
              <a:round/>
              <a:headEnd/>
              <a:tailEnd/>
            </a:ln>
          </p:spPr>
          <p:txBody>
            <a:bodyPr lIns="0" tIns="91440" rIns="0" bIns="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lnSpc>
                  <a:spcPts val="1100"/>
                </a:lnSpc>
              </a:pPr>
              <a:r>
                <a:rPr lang="en-US" altLang="en-US" sz="1100">
                  <a:solidFill>
                    <a:prstClr val="black"/>
                  </a:solidFill>
                  <a:latin typeface="Arial Rounded MT Bold" pitchFamily="34" charset="0"/>
                </a:rPr>
                <a:t>Design</a:t>
              </a:r>
              <a:br>
                <a:rPr lang="en-US" altLang="en-US" sz="1100">
                  <a:solidFill>
                    <a:prstClr val="black"/>
                  </a:solidFill>
                  <a:latin typeface="Arial Rounded MT Bold" pitchFamily="34" charset="0"/>
                </a:rPr>
              </a:br>
              <a:r>
                <a:rPr lang="en-US" altLang="en-US" sz="1100">
                  <a:solidFill>
                    <a:prstClr val="black"/>
                  </a:solidFill>
                  <a:latin typeface="Arial Rounded MT Bold" pitchFamily="34" charset="0"/>
                </a:rPr>
                <a:t>Require-ments</a:t>
              </a:r>
            </a:p>
          </p:txBody>
        </p:sp>
        <p:sp>
          <p:nvSpPr>
            <p:cNvPr id="18" name="AutoShape 11"/>
            <p:cNvSpPr>
              <a:spLocks noChangeAspect="1" noChangeArrowheads="1"/>
            </p:cNvSpPr>
            <p:nvPr/>
          </p:nvSpPr>
          <p:spPr bwMode="auto">
            <a:xfrm>
              <a:off x="1526680" y="2526393"/>
              <a:ext cx="822325" cy="822325"/>
            </a:xfrm>
            <a:prstGeom prst="flowChartMultidocument">
              <a:avLst/>
            </a:prstGeom>
            <a:solidFill>
              <a:srgbClr val="FFFFFF"/>
            </a:solidFill>
            <a:ln w="28575">
              <a:solidFill>
                <a:srgbClr val="0033CC"/>
              </a:solidFill>
              <a:miter lim="800000"/>
              <a:headEnd/>
              <a:tailEnd/>
            </a:ln>
          </p:spPr>
          <p:txBody>
            <a:bodyPr lIns="0" rIns="0" bIns="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spcAft>
                  <a:spcPts val="600"/>
                </a:spcAft>
              </a:pPr>
              <a:endParaRPr lang="en-US" altLang="en-US" sz="1100">
                <a:solidFill>
                  <a:prstClr val="black"/>
                </a:solidFill>
                <a:latin typeface="Arial Rounded MT Bold" pitchFamily="34" charset="0"/>
              </a:endParaRPr>
            </a:p>
          </p:txBody>
        </p:sp>
        <p:sp>
          <p:nvSpPr>
            <p:cNvPr id="19" name="AutoShape 12"/>
            <p:cNvSpPr>
              <a:spLocks noChangeAspect="1" noChangeArrowheads="1"/>
            </p:cNvSpPr>
            <p:nvPr/>
          </p:nvSpPr>
          <p:spPr bwMode="auto">
            <a:xfrm rot="-5400000">
              <a:off x="417811" y="2500200"/>
              <a:ext cx="822325" cy="823912"/>
            </a:xfrm>
            <a:prstGeom prst="flowChartDelay">
              <a:avLst/>
            </a:prstGeom>
            <a:solidFill>
              <a:srgbClr val="FFFFFF"/>
            </a:solidFill>
            <a:ln w="31750">
              <a:solidFill>
                <a:srgbClr val="00CC00"/>
              </a:solidFill>
              <a:miter lim="800000"/>
              <a:headEnd/>
              <a:tailEnd/>
            </a:ln>
          </p:spPr>
          <p:txBody>
            <a:bodyPr vert="eaVert" tIns="0" rIns="182880" bIns="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spcAft>
                  <a:spcPts val="600"/>
                </a:spcAft>
              </a:pPr>
              <a:r>
                <a:rPr lang="en-US" altLang="en-US" sz="1100">
                  <a:solidFill>
                    <a:prstClr val="black"/>
                  </a:solidFill>
                  <a:latin typeface="Arial Rounded MT Bold" pitchFamily="34" charset="0"/>
                </a:rPr>
                <a:t>Physical</a:t>
              </a:r>
              <a:br>
                <a:rPr lang="en-US" altLang="en-US" sz="1100">
                  <a:solidFill>
                    <a:prstClr val="black"/>
                  </a:solidFill>
                  <a:latin typeface="Arial Rounded MT Bold" pitchFamily="34" charset="0"/>
                </a:rPr>
              </a:br>
              <a:r>
                <a:rPr lang="en-US" altLang="en-US" sz="1100">
                  <a:solidFill>
                    <a:prstClr val="black"/>
                  </a:solidFill>
                  <a:latin typeface="Arial Rounded MT Bold" pitchFamily="34" charset="0"/>
                </a:rPr>
                <a:t>Config</a:t>
              </a:r>
            </a:p>
          </p:txBody>
        </p:sp>
      </p:grpSp>
      <p:cxnSp>
        <p:nvCxnSpPr>
          <p:cNvPr id="20" name="Curved Connector 19"/>
          <p:cNvCxnSpPr/>
          <p:nvPr/>
        </p:nvCxnSpPr>
        <p:spPr>
          <a:xfrm rot="10800000">
            <a:off x="973757" y="2227634"/>
            <a:ext cx="254154" cy="138058"/>
          </a:xfrm>
          <a:prstGeom prst="curvedConnector3">
            <a:avLst/>
          </a:prstGeom>
          <a:ln w="50800">
            <a:solidFill>
              <a:schemeClr val="bg1"/>
            </a:solidFill>
          </a:ln>
          <a:effectLst>
            <a:glow rad="215900">
              <a:schemeClr val="tx2">
                <a:alpha val="75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684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 calcmode="lin" valueType="num">
                                      <p:cBhvr additive="base">
                                        <p:cTn id="17"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4">
                                            <p:txEl>
                                              <p:pRg st="0" end="0"/>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14">
                                            <p:txEl>
                                              <p:pRg st="1" end="1"/>
                                            </p:txEl>
                                          </p:spTgt>
                                        </p:tgtEl>
                                        <p:attrNameLst>
                                          <p:attrName>style.visibility</p:attrName>
                                        </p:attrNameLst>
                                      </p:cBhvr>
                                      <p:to>
                                        <p:strVal val="visible"/>
                                      </p:to>
                                    </p:set>
                                    <p:anim calcmode="lin" valueType="num">
                                      <p:cBhvr additive="base">
                                        <p:cTn id="21" dur="500" fill="hold"/>
                                        <p:tgtEl>
                                          <p:spTgt spid="14">
                                            <p:txEl>
                                              <p:pRg st="1" end="1"/>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4">
                                            <p:txEl>
                                              <p:pRg st="1" end="1"/>
                                            </p:txEl>
                                          </p:spTgt>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14">
                                            <p:txEl>
                                              <p:pRg st="2" end="2"/>
                                            </p:txEl>
                                          </p:spTgt>
                                        </p:tgtEl>
                                        <p:attrNameLst>
                                          <p:attrName>style.visibility</p:attrName>
                                        </p:attrNameLst>
                                      </p:cBhvr>
                                      <p:to>
                                        <p:strVal val="visible"/>
                                      </p:to>
                                    </p:set>
                                    <p:anim calcmode="lin" valueType="num">
                                      <p:cBhvr additive="base">
                                        <p:cTn id="25" dur="500" fill="hold"/>
                                        <p:tgtEl>
                                          <p:spTgt spid="14">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p:txBody>
          <a:bodyPr/>
          <a:lstStyle/>
          <a:p>
            <a:pPr eaLnBrk="1" hangingPunct="1"/>
            <a:r>
              <a:rPr lang="en-US" dirty="0" smtClean="0"/>
              <a:t>CM - What</a:t>
            </a:r>
          </a:p>
        </p:txBody>
      </p:sp>
      <p:sp>
        <p:nvSpPr>
          <p:cNvPr id="2" name="Text Placeholder 1"/>
          <p:cNvSpPr>
            <a:spLocks noGrp="1"/>
          </p:cNvSpPr>
          <p:nvPr>
            <p:ph type="body" sz="half" idx="1"/>
          </p:nvPr>
        </p:nvSpPr>
        <p:spPr/>
        <p:txBody>
          <a:bodyPr/>
          <a:lstStyle/>
          <a:p>
            <a:pPr marL="274320" indent="0" eaLnBrk="1" hangingPunct="1">
              <a:buNone/>
            </a:pPr>
            <a:r>
              <a:rPr lang="en-US" sz="2800" dirty="0"/>
              <a:t>The objective of CM is the conformance of the three elements represented by the CM Equilibrium Model</a:t>
            </a:r>
          </a:p>
          <a:p>
            <a:pPr eaLnBrk="1" hangingPunct="1">
              <a:buFontTx/>
              <a:buNone/>
            </a:pPr>
            <a:endParaRPr lang="en-US" sz="3000" dirty="0"/>
          </a:p>
        </p:txBody>
      </p:sp>
      <p:sp>
        <p:nvSpPr>
          <p:cNvPr id="29699" name="Rectangle 3"/>
          <p:cNvSpPr>
            <a:spLocks noGrp="1" noChangeArrowheads="1"/>
          </p:cNvSpPr>
          <p:nvPr>
            <p:ph sz="quarter" idx="2"/>
          </p:nvPr>
        </p:nvSpPr>
        <p:spPr/>
        <p:txBody>
          <a:bodyPr/>
          <a:lstStyle/>
          <a:p>
            <a:pPr eaLnBrk="1" hangingPunct="1">
              <a:buFontTx/>
              <a:buNone/>
            </a:pPr>
            <a:endParaRPr lang="en-US" dirty="0" smtClean="0"/>
          </a:p>
          <a:p>
            <a:pPr eaLnBrk="1" hangingPunct="1">
              <a:buFontTx/>
              <a:buNone/>
            </a:pPr>
            <a:endParaRPr lang="en-US" dirty="0" smtClean="0"/>
          </a:p>
        </p:txBody>
      </p:sp>
      <p:sp>
        <p:nvSpPr>
          <p:cNvPr id="4" name="Date Placeholder 3"/>
          <p:cNvSpPr>
            <a:spLocks noGrp="1"/>
          </p:cNvSpPr>
          <p:nvPr>
            <p:ph type="dt" sz="half" idx="10"/>
          </p:nvPr>
        </p:nvSpPr>
        <p:spPr/>
        <p:txBody>
          <a:bodyPr/>
          <a:lstStyle/>
          <a:p>
            <a:pPr>
              <a:defRPr/>
            </a:pPr>
            <a:r>
              <a:rPr lang="en-US" smtClean="0"/>
              <a:t>CMBG - 08 June 2015</a:t>
            </a:r>
            <a:endParaRPr lang="en-US"/>
          </a:p>
        </p:txBody>
      </p:sp>
      <p:sp>
        <p:nvSpPr>
          <p:cNvPr id="5" name="Footer Placeholder 4"/>
          <p:cNvSpPr>
            <a:spLocks noGrp="1"/>
          </p:cNvSpPr>
          <p:nvPr>
            <p:ph type="ftr" sz="quarter" idx="11"/>
          </p:nvPr>
        </p:nvSpPr>
        <p:spPr/>
        <p:txBody>
          <a:bodyPr/>
          <a:lstStyle/>
          <a:p>
            <a:pPr>
              <a:defRPr/>
            </a:pPr>
            <a:r>
              <a:rPr lang="pt-BR" smtClean="0"/>
              <a:t>Palo Verde - Kent R. Bjornn</a:t>
            </a:r>
            <a:endParaRPr lang="en-US"/>
          </a:p>
        </p:txBody>
      </p:sp>
      <p:sp>
        <p:nvSpPr>
          <p:cNvPr id="6" name="Slide Number Placeholder 5"/>
          <p:cNvSpPr>
            <a:spLocks noGrp="1"/>
          </p:cNvSpPr>
          <p:nvPr>
            <p:ph type="sldNum" sz="quarter" idx="12"/>
          </p:nvPr>
        </p:nvSpPr>
        <p:spPr/>
        <p:txBody>
          <a:bodyPr/>
          <a:lstStyle/>
          <a:p>
            <a:pPr>
              <a:defRPr/>
            </a:pPr>
            <a:fld id="{EC29B20D-08F9-424C-A455-E3C24048A2FF}" type="slidenum">
              <a:rPr lang="en-US"/>
              <a:pPr>
                <a:defRPr/>
              </a:pPr>
              <a:t>4</a:t>
            </a:fld>
            <a:endParaRPr lang="en-US"/>
          </a:p>
        </p:txBody>
      </p:sp>
      <p:sp>
        <p:nvSpPr>
          <p:cNvPr id="3" name="Text Placeholder 2"/>
          <p:cNvSpPr>
            <a:spLocks noGrp="1"/>
          </p:cNvSpPr>
          <p:nvPr>
            <p:ph type="body" sz="half" idx="13"/>
          </p:nvPr>
        </p:nvSpPr>
        <p:spPr/>
        <p:txBody>
          <a:bodyPr/>
          <a:lstStyle/>
          <a:p>
            <a:pPr marL="0" indent="0" eaLnBrk="1" hangingPunct="1">
              <a:buNone/>
            </a:pPr>
            <a:r>
              <a:rPr lang="en-US" dirty="0" smtClean="0"/>
              <a:t>In </a:t>
            </a:r>
            <a:r>
              <a:rPr lang="en-US" dirty="0"/>
              <a:t>its simplest terms </a:t>
            </a:r>
            <a:r>
              <a:rPr lang="en-US" dirty="0" smtClean="0"/>
              <a:t>– </a:t>
            </a:r>
            <a:br>
              <a:rPr lang="en-US" dirty="0" smtClean="0"/>
            </a:br>
            <a:r>
              <a:rPr lang="en-US" dirty="0" smtClean="0"/>
              <a:t>Configuration </a:t>
            </a:r>
            <a:r>
              <a:rPr lang="en-US" dirty="0"/>
              <a:t>Management (CM) is what we do to assure ourselves and our regulators that we are doing everything we said we would do for </a:t>
            </a:r>
            <a:r>
              <a:rPr lang="en-US" dirty="0" smtClean="0"/>
              <a:t>Design, Operation, &amp; Maintenance </a:t>
            </a:r>
            <a:r>
              <a:rPr lang="en-US" dirty="0"/>
              <a:t>of the plant.</a:t>
            </a:r>
            <a:endParaRPr lang="en-US" sz="4000" dirty="0"/>
          </a:p>
          <a:p>
            <a:pPr marL="0" indent="0" eaLnBrk="1" hangingPunct="1">
              <a:buFontTx/>
              <a:buNone/>
            </a:pPr>
            <a:endParaRPr lang="en-US" dirty="0"/>
          </a:p>
          <a:p>
            <a:endParaRPr lang="en-US" dirty="0"/>
          </a:p>
        </p:txBody>
      </p:sp>
      <p:grpSp>
        <p:nvGrpSpPr>
          <p:cNvPr id="8" name="Group 22"/>
          <p:cNvGrpSpPr>
            <a:grpSpLocks/>
          </p:cNvGrpSpPr>
          <p:nvPr>
            <p:custDataLst>
              <p:tags r:id="rId1"/>
            </p:custDataLst>
          </p:nvPr>
        </p:nvGrpSpPr>
        <p:grpSpPr bwMode="auto">
          <a:xfrm>
            <a:off x="430213" y="1524000"/>
            <a:ext cx="1931987" cy="1816099"/>
            <a:chOff x="417018" y="1531919"/>
            <a:chExt cx="1931987" cy="1816800"/>
          </a:xfrm>
        </p:grpSpPr>
        <p:sp>
          <p:nvSpPr>
            <p:cNvPr id="9" name="AutoShape 9"/>
            <p:cNvSpPr>
              <a:spLocks noChangeAspect="1" noChangeArrowheads="1"/>
            </p:cNvSpPr>
            <p:nvPr/>
          </p:nvSpPr>
          <p:spPr bwMode="auto">
            <a:xfrm>
              <a:off x="801193" y="1912033"/>
              <a:ext cx="1077912" cy="1009299"/>
            </a:xfrm>
            <a:prstGeom prst="triangle">
              <a:avLst>
                <a:gd name="adj" fmla="val 50000"/>
              </a:avLst>
            </a:prstGeom>
            <a:noFill/>
            <a:ln w="76200">
              <a:solidFill>
                <a:srgbClr val="6600CC"/>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endParaRPr lang="en-US" altLang="en-US"/>
            </a:p>
          </p:txBody>
        </p:sp>
        <p:sp>
          <p:nvSpPr>
            <p:cNvPr id="10" name="Oval 10"/>
            <p:cNvSpPr>
              <a:spLocks noChangeAspect="1" noChangeArrowheads="1"/>
            </p:cNvSpPr>
            <p:nvPr/>
          </p:nvSpPr>
          <p:spPr bwMode="gray">
            <a:xfrm>
              <a:off x="901205" y="1531919"/>
              <a:ext cx="856364" cy="856364"/>
            </a:xfrm>
            <a:prstGeom prst="ellipse">
              <a:avLst/>
            </a:prstGeom>
            <a:solidFill>
              <a:srgbClr val="FFFFFF"/>
            </a:solidFill>
            <a:ln w="31750">
              <a:solidFill>
                <a:srgbClr val="FF0000"/>
              </a:solidFill>
              <a:round/>
              <a:headEnd/>
              <a:tailEnd/>
            </a:ln>
          </p:spPr>
          <p:txBody>
            <a:bodyPr lIns="0" tIns="91440" rIns="0" bIns="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lnSpc>
                  <a:spcPts val="1100"/>
                </a:lnSpc>
              </a:pPr>
              <a:r>
                <a:rPr lang="en-US" altLang="en-US" sz="1100" dirty="0">
                  <a:latin typeface="Arial Rounded MT Bold" pitchFamily="34" charset="0"/>
                </a:rPr>
                <a:t>Design</a:t>
              </a:r>
              <a:br>
                <a:rPr lang="en-US" altLang="en-US" sz="1100" dirty="0">
                  <a:latin typeface="Arial Rounded MT Bold" pitchFamily="34" charset="0"/>
                </a:rPr>
              </a:br>
              <a:r>
                <a:rPr lang="en-US" altLang="en-US" sz="1100" dirty="0">
                  <a:latin typeface="Arial Rounded MT Bold" pitchFamily="34" charset="0"/>
                </a:rPr>
                <a:t>Require-</a:t>
              </a:r>
              <a:r>
                <a:rPr lang="en-US" altLang="en-US" sz="1100" dirty="0" err="1">
                  <a:latin typeface="Arial Rounded MT Bold" pitchFamily="34" charset="0"/>
                </a:rPr>
                <a:t>ments</a:t>
              </a:r>
              <a:endParaRPr lang="en-US" altLang="en-US" sz="1100" dirty="0">
                <a:latin typeface="Arial Rounded MT Bold" pitchFamily="34" charset="0"/>
              </a:endParaRPr>
            </a:p>
          </p:txBody>
        </p:sp>
        <p:sp>
          <p:nvSpPr>
            <p:cNvPr id="11" name="AutoShape 11"/>
            <p:cNvSpPr>
              <a:spLocks noChangeAspect="1" noChangeArrowheads="1"/>
            </p:cNvSpPr>
            <p:nvPr/>
          </p:nvSpPr>
          <p:spPr bwMode="auto">
            <a:xfrm>
              <a:off x="1526680" y="2526394"/>
              <a:ext cx="822325" cy="822325"/>
            </a:xfrm>
            <a:prstGeom prst="flowChartMultidocument">
              <a:avLst/>
            </a:prstGeom>
            <a:solidFill>
              <a:srgbClr val="FFFFFF"/>
            </a:solidFill>
            <a:ln w="28575">
              <a:solidFill>
                <a:srgbClr val="0033CC"/>
              </a:solidFill>
              <a:miter lim="800000"/>
              <a:headEnd/>
              <a:tailEnd/>
            </a:ln>
          </p:spPr>
          <p:txBody>
            <a:bodyPr lIns="0" tIns="91440" rIns="0" bIns="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lnSpc>
                  <a:spcPts val="1100"/>
                </a:lnSpc>
                <a:spcAft>
                  <a:spcPts val="600"/>
                </a:spcAft>
              </a:pPr>
              <a:r>
                <a:rPr lang="en-US" altLang="en-US" sz="1100">
                  <a:latin typeface="Arial Rounded MT Bold" pitchFamily="34" charset="0"/>
                </a:rPr>
                <a:t>Facility</a:t>
              </a:r>
              <a:br>
                <a:rPr lang="en-US" altLang="en-US" sz="1100">
                  <a:latin typeface="Arial Rounded MT Bold" pitchFamily="34" charset="0"/>
                </a:rPr>
              </a:br>
              <a:r>
                <a:rPr lang="en-US" altLang="en-US" sz="1100">
                  <a:latin typeface="Arial Rounded MT Bold" pitchFamily="34" charset="0"/>
                </a:rPr>
                <a:t>Config</a:t>
              </a:r>
              <a:br>
                <a:rPr lang="en-US" altLang="en-US" sz="1100">
                  <a:latin typeface="Arial Rounded MT Bold" pitchFamily="34" charset="0"/>
                </a:rPr>
              </a:br>
              <a:r>
                <a:rPr lang="en-US" altLang="en-US" sz="1100">
                  <a:latin typeface="Arial Rounded MT Bold" pitchFamily="34" charset="0"/>
                </a:rPr>
                <a:t>Info</a:t>
              </a:r>
            </a:p>
          </p:txBody>
        </p:sp>
        <p:sp>
          <p:nvSpPr>
            <p:cNvPr id="12" name="AutoShape 12"/>
            <p:cNvSpPr>
              <a:spLocks noChangeAspect="1" noChangeArrowheads="1"/>
            </p:cNvSpPr>
            <p:nvPr/>
          </p:nvSpPr>
          <p:spPr bwMode="auto">
            <a:xfrm rot="16200000">
              <a:off x="417811" y="2500200"/>
              <a:ext cx="822325" cy="823912"/>
            </a:xfrm>
            <a:prstGeom prst="flowChartDelay">
              <a:avLst/>
            </a:prstGeom>
            <a:solidFill>
              <a:srgbClr val="FFFFFF"/>
            </a:solidFill>
            <a:ln w="31750">
              <a:solidFill>
                <a:srgbClr val="00CC00"/>
              </a:solidFill>
              <a:miter lim="800000"/>
              <a:headEnd/>
              <a:tailEnd/>
            </a:ln>
          </p:spPr>
          <p:txBody>
            <a:bodyPr vert="eaVert" tIns="0" rIns="182880" bIns="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spcAft>
                  <a:spcPts val="600"/>
                </a:spcAft>
              </a:pPr>
              <a:r>
                <a:rPr lang="en-US" altLang="en-US" sz="1100">
                  <a:latin typeface="Arial Rounded MT Bold" pitchFamily="34" charset="0"/>
                </a:rPr>
                <a:t>Physical</a:t>
              </a:r>
              <a:br>
                <a:rPr lang="en-US" altLang="en-US" sz="1100">
                  <a:latin typeface="Arial Rounded MT Bold" pitchFamily="34" charset="0"/>
                </a:rPr>
              </a:br>
              <a:r>
                <a:rPr lang="en-US" altLang="en-US" sz="1100">
                  <a:latin typeface="Arial Rounded MT Bold" pitchFamily="34" charset="0"/>
                </a:rPr>
                <a:t>Config</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0-#ppt_w/2"/>
                                          </p:val>
                                        </p:tav>
                                        <p:tav tm="100000">
                                          <p:val>
                                            <p:strVal val="#ppt_x"/>
                                          </p:val>
                                        </p:tav>
                                      </p:tavLst>
                                    </p:anim>
                                    <p:anim calcmode="lin" valueType="num">
                                      <p:cBhvr additive="base">
                                        <p:cTn id="15"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 calcmode="lin" valueType="num">
                                      <p:cBhvr>
                                        <p:cTn id="20"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23"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CM Equilibrium Upsets </a:t>
            </a:r>
            <a:r>
              <a:rPr lang="en-US" altLang="en-US" sz="1600" dirty="0" smtClean="0"/>
              <a:t>9/10</a:t>
            </a:r>
            <a:endParaRPr lang="en-US" dirty="0"/>
          </a:p>
        </p:txBody>
      </p:sp>
      <p:sp>
        <p:nvSpPr>
          <p:cNvPr id="12" name="Text Placeholder 11"/>
          <p:cNvSpPr>
            <a:spLocks noGrp="1"/>
          </p:cNvSpPr>
          <p:nvPr>
            <p:ph type="body" sz="half" idx="1"/>
          </p:nvPr>
        </p:nvSpPr>
        <p:spPr/>
        <p:txBody>
          <a:bodyPr/>
          <a:lstStyle/>
          <a:p>
            <a:pPr marL="365760" lvl="0" indent="-365760" eaLnBrk="1" hangingPunct="1">
              <a:lnSpc>
                <a:spcPct val="90000"/>
              </a:lnSpc>
              <a:spcBef>
                <a:spcPct val="5000"/>
              </a:spcBef>
              <a:buClr>
                <a:srgbClr val="0099FF"/>
              </a:buClr>
              <a:buFont typeface="Wingdings" panose="05000000000000000000" pitchFamily="2" charset="2"/>
              <a:buChar char="v"/>
            </a:pPr>
            <a:r>
              <a:rPr lang="en-US" altLang="en-US" dirty="0">
                <a:solidFill>
                  <a:srgbClr val="0099FF"/>
                </a:solidFill>
              </a:rPr>
              <a:t>Upsets Between Design Requirements &amp; Physical </a:t>
            </a:r>
            <a:r>
              <a:rPr lang="en-US" altLang="en-US" dirty="0" err="1" smtClean="0">
                <a:solidFill>
                  <a:srgbClr val="0099FF"/>
                </a:solidFill>
              </a:rPr>
              <a:t>Config</a:t>
            </a:r>
            <a:endParaRPr lang="en-US" altLang="en-US" dirty="0">
              <a:solidFill>
                <a:srgbClr val="0099FF"/>
              </a:solidFill>
            </a:endParaRPr>
          </a:p>
          <a:p>
            <a:pPr marL="365760" lvl="0" indent="-365760" eaLnBrk="1" hangingPunct="1">
              <a:lnSpc>
                <a:spcPct val="90000"/>
              </a:lnSpc>
              <a:spcBef>
                <a:spcPct val="5000"/>
              </a:spcBef>
              <a:buClr>
                <a:srgbClr val="0099FF"/>
              </a:buClr>
              <a:buFont typeface="Wingdings" panose="05000000000000000000" pitchFamily="2" charset="2"/>
              <a:buChar char="v"/>
            </a:pPr>
            <a:endParaRPr lang="en-US" altLang="en-US" dirty="0" smtClean="0">
              <a:solidFill>
                <a:srgbClr val="0099FF"/>
              </a:solidFill>
            </a:endParaRPr>
          </a:p>
        </p:txBody>
      </p:sp>
      <p:sp>
        <p:nvSpPr>
          <p:cNvPr id="13" name="Content Placeholder 12"/>
          <p:cNvSpPr>
            <a:spLocks noGrp="1"/>
          </p:cNvSpPr>
          <p:nvPr>
            <p:ph sz="quarter" idx="2"/>
          </p:nvPr>
        </p:nvSpPr>
        <p:spPr/>
        <p:txBody>
          <a:bodyPr/>
          <a:lstStyle/>
          <a:p>
            <a:endParaRPr lang="en-US" dirty="0" smtClean="0"/>
          </a:p>
          <a:p>
            <a:endParaRPr lang="en-US" dirty="0"/>
          </a:p>
        </p:txBody>
      </p:sp>
      <p:sp>
        <p:nvSpPr>
          <p:cNvPr id="4" name="Date Placeholder 3"/>
          <p:cNvSpPr>
            <a:spLocks noGrp="1"/>
          </p:cNvSpPr>
          <p:nvPr>
            <p:ph type="dt" sz="half" idx="10"/>
          </p:nvPr>
        </p:nvSpPr>
        <p:spPr/>
        <p:txBody>
          <a:bodyPr/>
          <a:lstStyle/>
          <a:p>
            <a:pPr>
              <a:defRPr/>
            </a:pPr>
            <a:r>
              <a:rPr lang="en-US" smtClean="0"/>
              <a:t>CMBG - 08 June 2015</a:t>
            </a:r>
            <a:endParaRPr lang="en-US" dirty="0"/>
          </a:p>
        </p:txBody>
      </p:sp>
      <p:sp>
        <p:nvSpPr>
          <p:cNvPr id="5" name="Footer Placeholder 4"/>
          <p:cNvSpPr>
            <a:spLocks noGrp="1"/>
          </p:cNvSpPr>
          <p:nvPr>
            <p:ph type="ftr" sz="quarter" idx="11"/>
          </p:nvPr>
        </p:nvSpPr>
        <p:spPr/>
        <p:txBody>
          <a:bodyPr/>
          <a:lstStyle/>
          <a:p>
            <a:pPr>
              <a:defRPr/>
            </a:pPr>
            <a:r>
              <a:rPr lang="pt-BR" smtClean="0"/>
              <a:t>Palo Verde - Kent R. Bjornn</a:t>
            </a:r>
            <a:endParaRPr lang="en-US" dirty="0"/>
          </a:p>
        </p:txBody>
      </p:sp>
      <p:sp>
        <p:nvSpPr>
          <p:cNvPr id="6" name="Slide Number Placeholder 5"/>
          <p:cNvSpPr>
            <a:spLocks noGrp="1"/>
          </p:cNvSpPr>
          <p:nvPr>
            <p:ph type="sldNum" sz="quarter" idx="12"/>
          </p:nvPr>
        </p:nvSpPr>
        <p:spPr/>
        <p:txBody>
          <a:bodyPr/>
          <a:lstStyle/>
          <a:p>
            <a:pPr>
              <a:defRPr/>
            </a:pPr>
            <a:fld id="{E870A486-E42A-4384-A775-FA2C88A85670}" type="slidenum">
              <a:rPr lang="en-US" smtClean="0"/>
              <a:pPr>
                <a:defRPr/>
              </a:pPr>
              <a:t>40</a:t>
            </a:fld>
            <a:endParaRPr lang="en-US" dirty="0"/>
          </a:p>
        </p:txBody>
      </p:sp>
      <p:sp>
        <p:nvSpPr>
          <p:cNvPr id="14" name="Text Placeholder 13"/>
          <p:cNvSpPr>
            <a:spLocks noGrp="1"/>
          </p:cNvSpPr>
          <p:nvPr>
            <p:ph type="body" sz="half" idx="13"/>
          </p:nvPr>
        </p:nvSpPr>
        <p:spPr/>
        <p:txBody>
          <a:bodyPr/>
          <a:lstStyle/>
          <a:p>
            <a:r>
              <a:rPr lang="en-US" sz="2400" dirty="0" smtClean="0"/>
              <a:t>Equipment </a:t>
            </a:r>
            <a:r>
              <a:rPr lang="en-US" sz="2400" dirty="0"/>
              <a:t>exceeds allowable limits in a Tech Spec</a:t>
            </a:r>
          </a:p>
          <a:p>
            <a:r>
              <a:rPr lang="en-US" sz="2400" dirty="0" smtClean="0"/>
              <a:t>During </a:t>
            </a:r>
            <a:r>
              <a:rPr lang="en-US" sz="2400" dirty="0"/>
              <a:t>a system flush, effluent discharge exceeds EPA Permit </a:t>
            </a:r>
            <a:r>
              <a:rPr lang="en-US" sz="2400" dirty="0" smtClean="0"/>
              <a:t>Limits</a:t>
            </a:r>
          </a:p>
          <a:p>
            <a:r>
              <a:rPr lang="en-US" altLang="en-US" sz="2400" dirty="0">
                <a:latin typeface="Arial Rounded MT Bold" pitchFamily="34" charset="0"/>
              </a:rPr>
              <a:t>Erosion or corrosion of piping systems exceeds ASME Code limits committed to in the </a:t>
            </a:r>
            <a:r>
              <a:rPr lang="en-US" altLang="en-US" sz="2400" dirty="0" smtClean="0">
                <a:latin typeface="Arial Rounded MT Bold" pitchFamily="34" charset="0"/>
              </a:rPr>
              <a:t>UFSAR.</a:t>
            </a:r>
            <a:endParaRPr lang="en-US" sz="2400" dirty="0" smtClean="0"/>
          </a:p>
          <a:p>
            <a:r>
              <a:rPr lang="en-US" sz="2400" dirty="0"/>
              <a:t>Unexpected degradation in SSC </a:t>
            </a:r>
            <a:r>
              <a:rPr lang="en-US" sz="2400" dirty="0" smtClean="0"/>
              <a:t>performance</a:t>
            </a:r>
            <a:endParaRPr lang="en-US" sz="2400" dirty="0"/>
          </a:p>
          <a:p>
            <a:pPr marL="0" indent="0">
              <a:buNone/>
            </a:pPr>
            <a:endParaRPr lang="en-US" sz="2400" dirty="0"/>
          </a:p>
        </p:txBody>
      </p:sp>
      <p:grpSp>
        <p:nvGrpSpPr>
          <p:cNvPr id="15" name="Group 11"/>
          <p:cNvGrpSpPr>
            <a:grpSpLocks/>
          </p:cNvGrpSpPr>
          <p:nvPr>
            <p:custDataLst>
              <p:tags r:id="rId1"/>
            </p:custDataLst>
          </p:nvPr>
        </p:nvGrpSpPr>
        <p:grpSpPr bwMode="auto">
          <a:xfrm>
            <a:off x="452438" y="1371600"/>
            <a:ext cx="1931987" cy="1816100"/>
            <a:chOff x="417018" y="1531918"/>
            <a:chExt cx="1931987" cy="1816800"/>
          </a:xfrm>
        </p:grpSpPr>
        <p:sp>
          <p:nvSpPr>
            <p:cNvPr id="16" name="AutoShape 9"/>
            <p:cNvSpPr>
              <a:spLocks noChangeAspect="1" noChangeArrowheads="1"/>
            </p:cNvSpPr>
            <p:nvPr/>
          </p:nvSpPr>
          <p:spPr bwMode="auto">
            <a:xfrm>
              <a:off x="801193" y="1912031"/>
              <a:ext cx="1077912" cy="1009299"/>
            </a:xfrm>
            <a:prstGeom prst="triangle">
              <a:avLst>
                <a:gd name="adj" fmla="val 50000"/>
              </a:avLst>
            </a:prstGeom>
            <a:noFill/>
            <a:ln w="76200">
              <a:solidFill>
                <a:srgbClr val="6600CC"/>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endParaRPr lang="en-US" altLang="en-US">
                <a:solidFill>
                  <a:prstClr val="black"/>
                </a:solidFill>
              </a:endParaRPr>
            </a:p>
          </p:txBody>
        </p:sp>
        <p:sp>
          <p:nvSpPr>
            <p:cNvPr id="17" name="Oval 10"/>
            <p:cNvSpPr>
              <a:spLocks noChangeAspect="1" noChangeArrowheads="1"/>
            </p:cNvSpPr>
            <p:nvPr/>
          </p:nvSpPr>
          <p:spPr bwMode="gray">
            <a:xfrm>
              <a:off x="901205" y="1531918"/>
              <a:ext cx="856364" cy="856364"/>
            </a:xfrm>
            <a:prstGeom prst="ellipse">
              <a:avLst/>
            </a:prstGeom>
            <a:solidFill>
              <a:srgbClr val="FFFFFF"/>
            </a:solidFill>
            <a:ln w="31750">
              <a:solidFill>
                <a:srgbClr val="FF0000"/>
              </a:solidFill>
              <a:round/>
              <a:headEnd/>
              <a:tailEnd/>
            </a:ln>
          </p:spPr>
          <p:txBody>
            <a:bodyPr lIns="0" tIns="91440" rIns="0" bIns="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lnSpc>
                  <a:spcPts val="1100"/>
                </a:lnSpc>
              </a:pPr>
              <a:r>
                <a:rPr lang="en-US" altLang="en-US" sz="1100">
                  <a:solidFill>
                    <a:prstClr val="black"/>
                  </a:solidFill>
                  <a:latin typeface="Arial Rounded MT Bold" pitchFamily="34" charset="0"/>
                </a:rPr>
                <a:t>Design</a:t>
              </a:r>
              <a:br>
                <a:rPr lang="en-US" altLang="en-US" sz="1100">
                  <a:solidFill>
                    <a:prstClr val="black"/>
                  </a:solidFill>
                  <a:latin typeface="Arial Rounded MT Bold" pitchFamily="34" charset="0"/>
                </a:rPr>
              </a:br>
              <a:r>
                <a:rPr lang="en-US" altLang="en-US" sz="1100">
                  <a:solidFill>
                    <a:prstClr val="black"/>
                  </a:solidFill>
                  <a:latin typeface="Arial Rounded MT Bold" pitchFamily="34" charset="0"/>
                </a:rPr>
                <a:t>Require-ments</a:t>
              </a:r>
            </a:p>
          </p:txBody>
        </p:sp>
        <p:sp>
          <p:nvSpPr>
            <p:cNvPr id="18" name="AutoShape 11"/>
            <p:cNvSpPr>
              <a:spLocks noChangeAspect="1" noChangeArrowheads="1"/>
            </p:cNvSpPr>
            <p:nvPr/>
          </p:nvSpPr>
          <p:spPr bwMode="auto">
            <a:xfrm>
              <a:off x="1526680" y="2526393"/>
              <a:ext cx="822325" cy="822325"/>
            </a:xfrm>
            <a:prstGeom prst="flowChartMultidocument">
              <a:avLst/>
            </a:prstGeom>
            <a:solidFill>
              <a:srgbClr val="FFFFFF"/>
            </a:solidFill>
            <a:ln w="28575">
              <a:solidFill>
                <a:srgbClr val="0033CC"/>
              </a:solidFill>
              <a:miter lim="800000"/>
              <a:headEnd/>
              <a:tailEnd/>
            </a:ln>
          </p:spPr>
          <p:txBody>
            <a:bodyPr lIns="0" rIns="0" bIns="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spcAft>
                  <a:spcPts val="600"/>
                </a:spcAft>
              </a:pPr>
              <a:endParaRPr lang="en-US" altLang="en-US" sz="1100">
                <a:solidFill>
                  <a:prstClr val="black"/>
                </a:solidFill>
                <a:latin typeface="Arial Rounded MT Bold" pitchFamily="34" charset="0"/>
              </a:endParaRPr>
            </a:p>
          </p:txBody>
        </p:sp>
        <p:sp>
          <p:nvSpPr>
            <p:cNvPr id="19" name="AutoShape 12"/>
            <p:cNvSpPr>
              <a:spLocks noChangeAspect="1" noChangeArrowheads="1"/>
            </p:cNvSpPr>
            <p:nvPr/>
          </p:nvSpPr>
          <p:spPr bwMode="auto">
            <a:xfrm rot="-5400000">
              <a:off x="417811" y="2500200"/>
              <a:ext cx="822325" cy="823912"/>
            </a:xfrm>
            <a:prstGeom prst="flowChartDelay">
              <a:avLst/>
            </a:prstGeom>
            <a:solidFill>
              <a:srgbClr val="FFFFFF"/>
            </a:solidFill>
            <a:ln w="31750">
              <a:solidFill>
                <a:srgbClr val="00CC00"/>
              </a:solidFill>
              <a:miter lim="800000"/>
              <a:headEnd/>
              <a:tailEnd/>
            </a:ln>
          </p:spPr>
          <p:txBody>
            <a:bodyPr vert="eaVert" tIns="0" rIns="182880" bIns="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spcAft>
                  <a:spcPts val="600"/>
                </a:spcAft>
              </a:pPr>
              <a:r>
                <a:rPr lang="en-US" altLang="en-US" sz="1100">
                  <a:solidFill>
                    <a:prstClr val="black"/>
                  </a:solidFill>
                  <a:latin typeface="Arial Rounded MT Bold" pitchFamily="34" charset="0"/>
                </a:rPr>
                <a:t>Physical</a:t>
              </a:r>
              <a:br>
                <a:rPr lang="en-US" altLang="en-US" sz="1100">
                  <a:solidFill>
                    <a:prstClr val="black"/>
                  </a:solidFill>
                  <a:latin typeface="Arial Rounded MT Bold" pitchFamily="34" charset="0"/>
                </a:rPr>
              </a:br>
              <a:r>
                <a:rPr lang="en-US" altLang="en-US" sz="1100">
                  <a:solidFill>
                    <a:prstClr val="black"/>
                  </a:solidFill>
                  <a:latin typeface="Arial Rounded MT Bold" pitchFamily="34" charset="0"/>
                </a:rPr>
                <a:t>Config</a:t>
              </a:r>
            </a:p>
          </p:txBody>
        </p:sp>
      </p:grpSp>
      <p:cxnSp>
        <p:nvCxnSpPr>
          <p:cNvPr id="20" name="Curved Connector 19"/>
          <p:cNvCxnSpPr/>
          <p:nvPr/>
        </p:nvCxnSpPr>
        <p:spPr>
          <a:xfrm rot="10800000">
            <a:off x="973757" y="2227634"/>
            <a:ext cx="254154" cy="138058"/>
          </a:xfrm>
          <a:prstGeom prst="curvedConnector3">
            <a:avLst/>
          </a:prstGeom>
          <a:ln w="50800">
            <a:solidFill>
              <a:schemeClr val="bg1"/>
            </a:solidFill>
          </a:ln>
          <a:effectLst>
            <a:glow rad="215900">
              <a:schemeClr val="tx2">
                <a:alpha val="75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31245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CM Equilibrium Upsets </a:t>
            </a:r>
            <a:r>
              <a:rPr lang="en-US" altLang="en-US" sz="1600" dirty="0" smtClean="0"/>
              <a:t>10/10</a:t>
            </a:r>
            <a:endParaRPr lang="en-US" dirty="0"/>
          </a:p>
        </p:txBody>
      </p:sp>
      <p:sp>
        <p:nvSpPr>
          <p:cNvPr id="12" name="Text Placeholder 11"/>
          <p:cNvSpPr>
            <a:spLocks noGrp="1"/>
          </p:cNvSpPr>
          <p:nvPr>
            <p:ph type="body" sz="half" idx="1"/>
          </p:nvPr>
        </p:nvSpPr>
        <p:spPr/>
        <p:txBody>
          <a:bodyPr/>
          <a:lstStyle/>
          <a:p>
            <a:pPr marL="365760" lvl="0" indent="-365760" eaLnBrk="1" hangingPunct="1">
              <a:lnSpc>
                <a:spcPct val="90000"/>
              </a:lnSpc>
              <a:spcBef>
                <a:spcPct val="5000"/>
              </a:spcBef>
              <a:buClr>
                <a:srgbClr val="0099FF"/>
              </a:buClr>
              <a:buFont typeface="Wingdings" panose="05000000000000000000" pitchFamily="2" charset="2"/>
              <a:buChar char="v"/>
            </a:pPr>
            <a:r>
              <a:rPr lang="en-US" altLang="en-US" dirty="0">
                <a:solidFill>
                  <a:srgbClr val="0099FF"/>
                </a:solidFill>
              </a:rPr>
              <a:t>Upsets Between Design Requirements &amp; Physical </a:t>
            </a:r>
            <a:r>
              <a:rPr lang="en-US" altLang="en-US" dirty="0" err="1" smtClean="0">
                <a:solidFill>
                  <a:srgbClr val="0099FF"/>
                </a:solidFill>
              </a:rPr>
              <a:t>Config</a:t>
            </a:r>
            <a:endParaRPr lang="en-US" altLang="en-US" dirty="0">
              <a:solidFill>
                <a:srgbClr val="0099FF"/>
              </a:solidFill>
            </a:endParaRPr>
          </a:p>
          <a:p>
            <a:pPr marL="365760" lvl="0" indent="-365760" eaLnBrk="1" hangingPunct="1">
              <a:lnSpc>
                <a:spcPct val="90000"/>
              </a:lnSpc>
              <a:spcBef>
                <a:spcPct val="5000"/>
              </a:spcBef>
              <a:buClr>
                <a:srgbClr val="0099FF"/>
              </a:buClr>
              <a:buFont typeface="Wingdings" panose="05000000000000000000" pitchFamily="2" charset="2"/>
              <a:buChar char="v"/>
            </a:pPr>
            <a:endParaRPr lang="en-US" altLang="en-US" dirty="0" smtClean="0">
              <a:solidFill>
                <a:srgbClr val="0099FF"/>
              </a:solidFill>
            </a:endParaRPr>
          </a:p>
        </p:txBody>
      </p:sp>
      <p:sp>
        <p:nvSpPr>
          <p:cNvPr id="13" name="Content Placeholder 12"/>
          <p:cNvSpPr>
            <a:spLocks noGrp="1"/>
          </p:cNvSpPr>
          <p:nvPr>
            <p:ph sz="quarter" idx="2"/>
          </p:nvPr>
        </p:nvSpPr>
        <p:spPr/>
        <p:txBody>
          <a:bodyPr/>
          <a:lstStyle/>
          <a:p>
            <a:endParaRPr lang="en-US" dirty="0" smtClean="0"/>
          </a:p>
          <a:p>
            <a:endParaRPr lang="en-US" dirty="0"/>
          </a:p>
        </p:txBody>
      </p:sp>
      <p:sp>
        <p:nvSpPr>
          <p:cNvPr id="4" name="Date Placeholder 3"/>
          <p:cNvSpPr>
            <a:spLocks noGrp="1"/>
          </p:cNvSpPr>
          <p:nvPr>
            <p:ph type="dt" sz="half" idx="10"/>
          </p:nvPr>
        </p:nvSpPr>
        <p:spPr/>
        <p:txBody>
          <a:bodyPr/>
          <a:lstStyle/>
          <a:p>
            <a:pPr>
              <a:defRPr/>
            </a:pPr>
            <a:r>
              <a:rPr lang="en-US" smtClean="0"/>
              <a:t>CMBG - 08 June 2015</a:t>
            </a:r>
            <a:endParaRPr lang="en-US" dirty="0"/>
          </a:p>
        </p:txBody>
      </p:sp>
      <p:sp>
        <p:nvSpPr>
          <p:cNvPr id="5" name="Footer Placeholder 4"/>
          <p:cNvSpPr>
            <a:spLocks noGrp="1"/>
          </p:cNvSpPr>
          <p:nvPr>
            <p:ph type="ftr" sz="quarter" idx="11"/>
          </p:nvPr>
        </p:nvSpPr>
        <p:spPr/>
        <p:txBody>
          <a:bodyPr/>
          <a:lstStyle/>
          <a:p>
            <a:pPr>
              <a:defRPr/>
            </a:pPr>
            <a:r>
              <a:rPr lang="pt-BR" smtClean="0"/>
              <a:t>Palo Verde - Kent R. Bjornn</a:t>
            </a:r>
            <a:endParaRPr lang="en-US" dirty="0"/>
          </a:p>
        </p:txBody>
      </p:sp>
      <p:sp>
        <p:nvSpPr>
          <p:cNvPr id="6" name="Slide Number Placeholder 5"/>
          <p:cNvSpPr>
            <a:spLocks noGrp="1"/>
          </p:cNvSpPr>
          <p:nvPr>
            <p:ph type="sldNum" sz="quarter" idx="12"/>
          </p:nvPr>
        </p:nvSpPr>
        <p:spPr/>
        <p:txBody>
          <a:bodyPr/>
          <a:lstStyle/>
          <a:p>
            <a:pPr>
              <a:defRPr/>
            </a:pPr>
            <a:fld id="{E870A486-E42A-4384-A775-FA2C88A85670}" type="slidenum">
              <a:rPr lang="en-US" smtClean="0"/>
              <a:pPr>
                <a:defRPr/>
              </a:pPr>
              <a:t>41</a:t>
            </a:fld>
            <a:endParaRPr lang="en-US" dirty="0"/>
          </a:p>
        </p:txBody>
      </p:sp>
      <p:sp>
        <p:nvSpPr>
          <p:cNvPr id="14" name="Text Placeholder 13"/>
          <p:cNvSpPr>
            <a:spLocks noGrp="1"/>
          </p:cNvSpPr>
          <p:nvPr>
            <p:ph type="body" sz="half" idx="13"/>
          </p:nvPr>
        </p:nvSpPr>
        <p:spPr/>
        <p:txBody>
          <a:bodyPr/>
          <a:lstStyle/>
          <a:p>
            <a:r>
              <a:rPr lang="en-US" sz="2400" dirty="0" smtClean="0"/>
              <a:t>Inadequate </a:t>
            </a:r>
            <a:r>
              <a:rPr lang="en-US" sz="2400" dirty="0"/>
              <a:t>equivalency evaluation</a:t>
            </a:r>
          </a:p>
          <a:p>
            <a:r>
              <a:rPr lang="en-US" sz="2400" dirty="0"/>
              <a:t>Design calculation assumes that an operator can reach a valve to manually close it in 10 minutes. A seismic upgrade included a new load-bearing wall that creates a significant barrier (i.e., increased time to close the valve</a:t>
            </a:r>
            <a:r>
              <a:rPr lang="en-US" sz="2400" dirty="0" smtClean="0"/>
              <a:t>).</a:t>
            </a:r>
          </a:p>
          <a:p>
            <a:r>
              <a:rPr lang="en-US" sz="2400" dirty="0"/>
              <a:t>ITAAC Package for a New Build was not updated with new test data that affected multiple ITAAC Packages</a:t>
            </a:r>
            <a:r>
              <a:rPr lang="en-US" sz="2400" dirty="0" smtClean="0"/>
              <a:t>.</a:t>
            </a:r>
            <a:endParaRPr lang="en-US" sz="2400" dirty="0"/>
          </a:p>
          <a:p>
            <a:pPr marL="0" indent="0">
              <a:buNone/>
            </a:pPr>
            <a:endParaRPr lang="en-US" sz="2400" dirty="0"/>
          </a:p>
        </p:txBody>
      </p:sp>
      <p:grpSp>
        <p:nvGrpSpPr>
          <p:cNvPr id="15" name="Group 11"/>
          <p:cNvGrpSpPr>
            <a:grpSpLocks/>
          </p:cNvGrpSpPr>
          <p:nvPr>
            <p:custDataLst>
              <p:tags r:id="rId1"/>
            </p:custDataLst>
          </p:nvPr>
        </p:nvGrpSpPr>
        <p:grpSpPr bwMode="auto">
          <a:xfrm>
            <a:off x="452438" y="1371600"/>
            <a:ext cx="1931987" cy="1816100"/>
            <a:chOff x="417018" y="1531918"/>
            <a:chExt cx="1931987" cy="1816800"/>
          </a:xfrm>
        </p:grpSpPr>
        <p:sp>
          <p:nvSpPr>
            <p:cNvPr id="16" name="AutoShape 9"/>
            <p:cNvSpPr>
              <a:spLocks noChangeAspect="1" noChangeArrowheads="1"/>
            </p:cNvSpPr>
            <p:nvPr/>
          </p:nvSpPr>
          <p:spPr bwMode="auto">
            <a:xfrm>
              <a:off x="801193" y="1912031"/>
              <a:ext cx="1077912" cy="1009299"/>
            </a:xfrm>
            <a:prstGeom prst="triangle">
              <a:avLst>
                <a:gd name="adj" fmla="val 50000"/>
              </a:avLst>
            </a:prstGeom>
            <a:noFill/>
            <a:ln w="76200">
              <a:solidFill>
                <a:srgbClr val="6600CC"/>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endParaRPr lang="en-US" altLang="en-US">
                <a:solidFill>
                  <a:prstClr val="black"/>
                </a:solidFill>
              </a:endParaRPr>
            </a:p>
          </p:txBody>
        </p:sp>
        <p:sp>
          <p:nvSpPr>
            <p:cNvPr id="17" name="Oval 10"/>
            <p:cNvSpPr>
              <a:spLocks noChangeAspect="1" noChangeArrowheads="1"/>
            </p:cNvSpPr>
            <p:nvPr/>
          </p:nvSpPr>
          <p:spPr bwMode="gray">
            <a:xfrm>
              <a:off x="901205" y="1531918"/>
              <a:ext cx="856364" cy="856364"/>
            </a:xfrm>
            <a:prstGeom prst="ellipse">
              <a:avLst/>
            </a:prstGeom>
            <a:solidFill>
              <a:srgbClr val="FFFFFF"/>
            </a:solidFill>
            <a:ln w="31750">
              <a:solidFill>
                <a:srgbClr val="FF0000"/>
              </a:solidFill>
              <a:round/>
              <a:headEnd/>
              <a:tailEnd/>
            </a:ln>
          </p:spPr>
          <p:txBody>
            <a:bodyPr lIns="0" tIns="91440" rIns="0" bIns="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lnSpc>
                  <a:spcPts val="1100"/>
                </a:lnSpc>
              </a:pPr>
              <a:r>
                <a:rPr lang="en-US" altLang="en-US" sz="1100">
                  <a:solidFill>
                    <a:prstClr val="black"/>
                  </a:solidFill>
                  <a:latin typeface="Arial Rounded MT Bold" pitchFamily="34" charset="0"/>
                </a:rPr>
                <a:t>Design</a:t>
              </a:r>
              <a:br>
                <a:rPr lang="en-US" altLang="en-US" sz="1100">
                  <a:solidFill>
                    <a:prstClr val="black"/>
                  </a:solidFill>
                  <a:latin typeface="Arial Rounded MT Bold" pitchFamily="34" charset="0"/>
                </a:rPr>
              </a:br>
              <a:r>
                <a:rPr lang="en-US" altLang="en-US" sz="1100">
                  <a:solidFill>
                    <a:prstClr val="black"/>
                  </a:solidFill>
                  <a:latin typeface="Arial Rounded MT Bold" pitchFamily="34" charset="0"/>
                </a:rPr>
                <a:t>Require-ments</a:t>
              </a:r>
            </a:p>
          </p:txBody>
        </p:sp>
        <p:sp>
          <p:nvSpPr>
            <p:cNvPr id="18" name="AutoShape 11"/>
            <p:cNvSpPr>
              <a:spLocks noChangeAspect="1" noChangeArrowheads="1"/>
            </p:cNvSpPr>
            <p:nvPr/>
          </p:nvSpPr>
          <p:spPr bwMode="auto">
            <a:xfrm>
              <a:off x="1526680" y="2526393"/>
              <a:ext cx="822325" cy="822325"/>
            </a:xfrm>
            <a:prstGeom prst="flowChartMultidocument">
              <a:avLst/>
            </a:prstGeom>
            <a:solidFill>
              <a:srgbClr val="FFFFFF"/>
            </a:solidFill>
            <a:ln w="28575">
              <a:solidFill>
                <a:srgbClr val="0033CC"/>
              </a:solidFill>
              <a:miter lim="800000"/>
              <a:headEnd/>
              <a:tailEnd/>
            </a:ln>
          </p:spPr>
          <p:txBody>
            <a:bodyPr lIns="0" rIns="0" bIns="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spcAft>
                  <a:spcPts val="600"/>
                </a:spcAft>
              </a:pPr>
              <a:endParaRPr lang="en-US" altLang="en-US" sz="1100">
                <a:solidFill>
                  <a:prstClr val="black"/>
                </a:solidFill>
                <a:latin typeface="Arial Rounded MT Bold" pitchFamily="34" charset="0"/>
              </a:endParaRPr>
            </a:p>
          </p:txBody>
        </p:sp>
        <p:sp>
          <p:nvSpPr>
            <p:cNvPr id="19" name="AutoShape 12"/>
            <p:cNvSpPr>
              <a:spLocks noChangeAspect="1" noChangeArrowheads="1"/>
            </p:cNvSpPr>
            <p:nvPr/>
          </p:nvSpPr>
          <p:spPr bwMode="auto">
            <a:xfrm rot="-5400000">
              <a:off x="417811" y="2500200"/>
              <a:ext cx="822325" cy="823912"/>
            </a:xfrm>
            <a:prstGeom prst="flowChartDelay">
              <a:avLst/>
            </a:prstGeom>
            <a:solidFill>
              <a:srgbClr val="FFFFFF"/>
            </a:solidFill>
            <a:ln w="31750">
              <a:solidFill>
                <a:srgbClr val="00CC00"/>
              </a:solidFill>
              <a:miter lim="800000"/>
              <a:headEnd/>
              <a:tailEnd/>
            </a:ln>
          </p:spPr>
          <p:txBody>
            <a:bodyPr vert="eaVert" tIns="0" rIns="182880" bIns="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spcAft>
                  <a:spcPts val="600"/>
                </a:spcAft>
              </a:pPr>
              <a:r>
                <a:rPr lang="en-US" altLang="en-US" sz="1100">
                  <a:solidFill>
                    <a:prstClr val="black"/>
                  </a:solidFill>
                  <a:latin typeface="Arial Rounded MT Bold" pitchFamily="34" charset="0"/>
                </a:rPr>
                <a:t>Physical</a:t>
              </a:r>
              <a:br>
                <a:rPr lang="en-US" altLang="en-US" sz="1100">
                  <a:solidFill>
                    <a:prstClr val="black"/>
                  </a:solidFill>
                  <a:latin typeface="Arial Rounded MT Bold" pitchFamily="34" charset="0"/>
                </a:rPr>
              </a:br>
              <a:r>
                <a:rPr lang="en-US" altLang="en-US" sz="1100">
                  <a:solidFill>
                    <a:prstClr val="black"/>
                  </a:solidFill>
                  <a:latin typeface="Arial Rounded MT Bold" pitchFamily="34" charset="0"/>
                </a:rPr>
                <a:t>Config</a:t>
              </a:r>
            </a:p>
          </p:txBody>
        </p:sp>
      </p:grpSp>
      <p:cxnSp>
        <p:nvCxnSpPr>
          <p:cNvPr id="20" name="Curved Connector 19"/>
          <p:cNvCxnSpPr/>
          <p:nvPr/>
        </p:nvCxnSpPr>
        <p:spPr>
          <a:xfrm rot="10800000">
            <a:off x="973757" y="2227634"/>
            <a:ext cx="254154" cy="138058"/>
          </a:xfrm>
          <a:prstGeom prst="curvedConnector3">
            <a:avLst/>
          </a:prstGeom>
          <a:ln w="50800">
            <a:solidFill>
              <a:schemeClr val="bg1"/>
            </a:solidFill>
          </a:ln>
          <a:effectLst>
            <a:glow rad="215900">
              <a:schemeClr val="tx2">
                <a:alpha val="75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05790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Rectangle 2"/>
          <p:cNvSpPr>
            <a:spLocks noGrp="1" noChangeArrowheads="1"/>
          </p:cNvSpPr>
          <p:nvPr>
            <p:ph type="title"/>
          </p:nvPr>
        </p:nvSpPr>
        <p:spPr/>
        <p:txBody>
          <a:bodyPr/>
          <a:lstStyle/>
          <a:p>
            <a:pPr eaLnBrk="1" hangingPunct="1"/>
            <a:r>
              <a:rPr lang="en-US" dirty="0" smtClean="0"/>
              <a:t>4 - CM </a:t>
            </a:r>
            <a:r>
              <a:rPr lang="en-US" dirty="0"/>
              <a:t>Equilibrium </a:t>
            </a:r>
            <a:r>
              <a:rPr lang="en-US" dirty="0" smtClean="0"/>
              <a:t>Restoration</a:t>
            </a:r>
            <a:endParaRPr lang="en-US" dirty="0"/>
          </a:p>
        </p:txBody>
      </p:sp>
      <p:sp>
        <p:nvSpPr>
          <p:cNvPr id="3" name="Date Placeholder 5"/>
          <p:cNvSpPr>
            <a:spLocks noGrp="1"/>
          </p:cNvSpPr>
          <p:nvPr>
            <p:ph type="dt" sz="half" idx="10"/>
          </p:nvPr>
        </p:nvSpPr>
        <p:spPr/>
        <p:txBody>
          <a:bodyPr/>
          <a:lstStyle/>
          <a:p>
            <a:pPr>
              <a:defRPr/>
            </a:pPr>
            <a:r>
              <a:rPr lang="en-US" smtClean="0"/>
              <a:t>CMBG - 08 June 2015</a:t>
            </a:r>
            <a:endParaRPr lang="en-US"/>
          </a:p>
        </p:txBody>
      </p:sp>
      <p:sp>
        <p:nvSpPr>
          <p:cNvPr id="4" name="Footer Placeholder 6"/>
          <p:cNvSpPr>
            <a:spLocks noGrp="1"/>
          </p:cNvSpPr>
          <p:nvPr>
            <p:ph type="ftr" sz="quarter" idx="11"/>
          </p:nvPr>
        </p:nvSpPr>
        <p:spPr/>
        <p:txBody>
          <a:bodyPr/>
          <a:lstStyle/>
          <a:p>
            <a:pPr>
              <a:defRPr/>
            </a:pPr>
            <a:r>
              <a:rPr lang="pt-BR" smtClean="0"/>
              <a:t>Palo Verde - Kent R. Bjornn</a:t>
            </a:r>
            <a:endParaRPr lang="en-US"/>
          </a:p>
        </p:txBody>
      </p:sp>
      <p:sp>
        <p:nvSpPr>
          <p:cNvPr id="5" name="Slide Number Placeholder 7"/>
          <p:cNvSpPr>
            <a:spLocks noGrp="1"/>
          </p:cNvSpPr>
          <p:nvPr>
            <p:ph type="sldNum" sz="quarter" idx="12"/>
          </p:nvPr>
        </p:nvSpPr>
        <p:spPr/>
        <p:txBody>
          <a:bodyPr/>
          <a:lstStyle/>
          <a:p>
            <a:pPr>
              <a:defRPr/>
            </a:pPr>
            <a:fld id="{F0131405-5E14-4C61-9D97-62B7C5FDED1E}" type="slidenum">
              <a:rPr lang="en-US"/>
              <a:pPr>
                <a:defRPr/>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CM Equilibrium Restoration </a:t>
            </a:r>
            <a:r>
              <a:rPr lang="en-US" sz="1600" dirty="0" smtClean="0"/>
              <a:t>1/16</a:t>
            </a:r>
            <a:endParaRPr lang="en-US" dirty="0"/>
          </a:p>
        </p:txBody>
      </p:sp>
      <p:sp>
        <p:nvSpPr>
          <p:cNvPr id="3" name="Text Placeholder 2"/>
          <p:cNvSpPr>
            <a:spLocks noGrp="1"/>
          </p:cNvSpPr>
          <p:nvPr>
            <p:ph type="body" sz="half" idx="1"/>
          </p:nvPr>
        </p:nvSpPr>
        <p:spPr/>
        <p:txBody>
          <a:bodyPr/>
          <a:lstStyle/>
          <a:p>
            <a:pPr marL="365760" lvl="0" indent="-365760" eaLnBrk="1" hangingPunct="1">
              <a:lnSpc>
                <a:spcPct val="90000"/>
              </a:lnSpc>
              <a:spcBef>
                <a:spcPct val="5000"/>
              </a:spcBef>
              <a:buClr>
                <a:srgbClr val="0099FF"/>
              </a:buClr>
              <a:buFont typeface="Wingdings" panose="05000000000000000000" pitchFamily="2" charset="2"/>
              <a:buChar char="v"/>
            </a:pPr>
            <a:r>
              <a:rPr lang="en-US" altLang="en-US" dirty="0">
                <a:solidFill>
                  <a:srgbClr val="0099FF"/>
                </a:solidFill>
              </a:rPr>
              <a:t>Upsets Between Design Requirements &amp; Facility Configuration Information</a:t>
            </a:r>
          </a:p>
          <a:p>
            <a:endParaRPr lang="en-US" dirty="0"/>
          </a:p>
        </p:txBody>
      </p:sp>
      <p:sp>
        <p:nvSpPr>
          <p:cNvPr id="4" name="Content Placeholder 3"/>
          <p:cNvSpPr>
            <a:spLocks noGrp="1"/>
          </p:cNvSpPr>
          <p:nvPr>
            <p:ph sz="quarter" idx="2"/>
          </p:nvPr>
        </p:nvSpPr>
        <p:spPr/>
        <p:txBody>
          <a:bodyPr/>
          <a:lstStyle/>
          <a:p>
            <a:endParaRPr lang="en-US" dirty="0" smtClean="0"/>
          </a:p>
          <a:p>
            <a:endParaRPr lang="en-US" dirty="0"/>
          </a:p>
        </p:txBody>
      </p:sp>
      <p:sp>
        <p:nvSpPr>
          <p:cNvPr id="5" name="Date Placeholder 4"/>
          <p:cNvSpPr>
            <a:spLocks noGrp="1"/>
          </p:cNvSpPr>
          <p:nvPr>
            <p:ph type="dt" sz="half" idx="10"/>
          </p:nvPr>
        </p:nvSpPr>
        <p:spPr/>
        <p:txBody>
          <a:bodyPr/>
          <a:lstStyle/>
          <a:p>
            <a:pPr>
              <a:defRPr/>
            </a:pPr>
            <a:r>
              <a:rPr lang="en-US" smtClean="0">
                <a:solidFill>
                  <a:srgbClr val="000000"/>
                </a:solidFill>
              </a:rPr>
              <a:t>CMBG - 08 June 2015</a:t>
            </a:r>
            <a:endParaRPr lang="en-US" dirty="0">
              <a:solidFill>
                <a:srgbClr val="000000"/>
              </a:solidFill>
            </a:endParaRPr>
          </a:p>
        </p:txBody>
      </p:sp>
      <p:sp>
        <p:nvSpPr>
          <p:cNvPr id="6" name="Footer Placeholder 5"/>
          <p:cNvSpPr>
            <a:spLocks noGrp="1"/>
          </p:cNvSpPr>
          <p:nvPr>
            <p:ph type="ftr" sz="quarter" idx="11"/>
          </p:nvPr>
        </p:nvSpPr>
        <p:spPr/>
        <p:txBody>
          <a:bodyPr/>
          <a:lstStyle/>
          <a:p>
            <a:pPr>
              <a:defRPr/>
            </a:pPr>
            <a:r>
              <a:rPr lang="pt-BR" smtClean="0">
                <a:solidFill>
                  <a:srgbClr val="000000"/>
                </a:solidFill>
              </a:rPr>
              <a:t>Palo Verde - Kent R. Bjornn</a:t>
            </a:r>
            <a:endParaRPr lang="en-US" dirty="0">
              <a:solidFill>
                <a:srgbClr val="000000"/>
              </a:solidFill>
            </a:endParaRPr>
          </a:p>
        </p:txBody>
      </p:sp>
      <p:sp>
        <p:nvSpPr>
          <p:cNvPr id="7" name="Slide Number Placeholder 6"/>
          <p:cNvSpPr>
            <a:spLocks noGrp="1"/>
          </p:cNvSpPr>
          <p:nvPr>
            <p:ph type="sldNum" sz="quarter" idx="12"/>
          </p:nvPr>
        </p:nvSpPr>
        <p:spPr/>
        <p:txBody>
          <a:bodyPr/>
          <a:lstStyle/>
          <a:p>
            <a:pPr>
              <a:defRPr/>
            </a:pPr>
            <a:fld id="{89D5638D-9B06-4B11-827D-AF7E32747A8A}" type="slidenum">
              <a:rPr lang="en-US" smtClean="0">
                <a:solidFill>
                  <a:srgbClr val="000000"/>
                </a:solidFill>
              </a:rPr>
              <a:pPr>
                <a:defRPr/>
              </a:pPr>
              <a:t>43</a:t>
            </a:fld>
            <a:endParaRPr lang="en-US" dirty="0">
              <a:solidFill>
                <a:srgbClr val="000000"/>
              </a:solidFill>
            </a:endParaRPr>
          </a:p>
        </p:txBody>
      </p:sp>
      <p:sp>
        <p:nvSpPr>
          <p:cNvPr id="8" name="Text Placeholder 7"/>
          <p:cNvSpPr>
            <a:spLocks noGrp="1"/>
          </p:cNvSpPr>
          <p:nvPr>
            <p:ph type="body" sz="half" idx="13"/>
          </p:nvPr>
        </p:nvSpPr>
        <p:spPr/>
        <p:txBody>
          <a:bodyPr/>
          <a:lstStyle/>
          <a:p>
            <a:pPr eaLnBrk="1" hangingPunct="1"/>
            <a:r>
              <a:rPr lang="en-US" sz="2800" dirty="0" smtClean="0"/>
              <a:t>Update requirements</a:t>
            </a:r>
          </a:p>
          <a:p>
            <a:pPr eaLnBrk="1" hangingPunct="1"/>
            <a:r>
              <a:rPr lang="en-US" sz="2800" dirty="0"/>
              <a:t>Correct license (may need NRC approval)</a:t>
            </a:r>
          </a:p>
          <a:p>
            <a:pPr eaLnBrk="1" hangingPunct="1"/>
            <a:r>
              <a:rPr lang="en-US" sz="2800" dirty="0" smtClean="0"/>
              <a:t>Correct </a:t>
            </a:r>
            <a:r>
              <a:rPr lang="en-US" sz="2800" dirty="0"/>
              <a:t>analyses, calculations, specifications</a:t>
            </a:r>
          </a:p>
          <a:p>
            <a:pPr eaLnBrk="1" hangingPunct="1"/>
            <a:r>
              <a:rPr lang="en-US" sz="2800" dirty="0" smtClean="0"/>
              <a:t>Retrain </a:t>
            </a:r>
            <a:r>
              <a:rPr lang="en-US" sz="2800" dirty="0" smtClean="0"/>
              <a:t>operators</a:t>
            </a:r>
          </a:p>
          <a:p>
            <a:pPr eaLnBrk="1" hangingPunct="1"/>
            <a:r>
              <a:rPr lang="en-US" sz="2800" dirty="0" smtClean="0"/>
              <a:t>Correct Operations or Maintenance procedures</a:t>
            </a:r>
            <a:endParaRPr lang="en-US" sz="2800" dirty="0"/>
          </a:p>
        </p:txBody>
      </p:sp>
      <p:grpSp>
        <p:nvGrpSpPr>
          <p:cNvPr id="9" name="Group 11"/>
          <p:cNvGrpSpPr>
            <a:grpSpLocks/>
          </p:cNvGrpSpPr>
          <p:nvPr>
            <p:custDataLst>
              <p:tags r:id="rId1"/>
            </p:custDataLst>
          </p:nvPr>
        </p:nvGrpSpPr>
        <p:grpSpPr bwMode="auto">
          <a:xfrm>
            <a:off x="442913" y="1447800"/>
            <a:ext cx="1931987" cy="1816100"/>
            <a:chOff x="417018" y="1531918"/>
            <a:chExt cx="1931987" cy="1816800"/>
          </a:xfrm>
        </p:grpSpPr>
        <p:sp>
          <p:nvSpPr>
            <p:cNvPr id="10" name="AutoShape 9"/>
            <p:cNvSpPr>
              <a:spLocks noChangeAspect="1" noChangeArrowheads="1"/>
            </p:cNvSpPr>
            <p:nvPr/>
          </p:nvSpPr>
          <p:spPr bwMode="auto">
            <a:xfrm>
              <a:off x="801193" y="1912031"/>
              <a:ext cx="1077912" cy="1009299"/>
            </a:xfrm>
            <a:prstGeom prst="triangle">
              <a:avLst>
                <a:gd name="adj" fmla="val 50000"/>
              </a:avLst>
            </a:prstGeom>
            <a:noFill/>
            <a:ln w="76200">
              <a:solidFill>
                <a:srgbClr val="6600CC"/>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endParaRPr lang="en-US" altLang="en-US">
                <a:solidFill>
                  <a:srgbClr val="000000"/>
                </a:solidFill>
              </a:endParaRPr>
            </a:p>
          </p:txBody>
        </p:sp>
        <p:sp>
          <p:nvSpPr>
            <p:cNvPr id="11" name="Oval 10"/>
            <p:cNvSpPr>
              <a:spLocks noChangeAspect="1" noChangeArrowheads="1"/>
            </p:cNvSpPr>
            <p:nvPr/>
          </p:nvSpPr>
          <p:spPr bwMode="gray">
            <a:xfrm>
              <a:off x="901205" y="1531918"/>
              <a:ext cx="856364" cy="856364"/>
            </a:xfrm>
            <a:prstGeom prst="ellipse">
              <a:avLst/>
            </a:prstGeom>
            <a:solidFill>
              <a:srgbClr val="FFFFFF"/>
            </a:solidFill>
            <a:ln w="31750">
              <a:solidFill>
                <a:srgbClr val="FF0000"/>
              </a:solidFill>
              <a:round/>
              <a:headEnd/>
              <a:tailEnd/>
            </a:ln>
          </p:spPr>
          <p:txBody>
            <a:bodyPr lIns="0" tIns="91440" rIns="0" bIns="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lnSpc>
                  <a:spcPts val="1100"/>
                </a:lnSpc>
              </a:pPr>
              <a:r>
                <a:rPr lang="en-US" altLang="en-US" sz="1100" dirty="0" smtClean="0">
                  <a:solidFill>
                    <a:srgbClr val="000000"/>
                  </a:solidFill>
                  <a:latin typeface="Arial Rounded MT Bold" pitchFamily="34" charset="0"/>
                </a:rPr>
                <a:t>Design</a:t>
              </a:r>
              <a:r>
                <a:rPr lang="en-US" altLang="en-US" sz="1100" dirty="0">
                  <a:solidFill>
                    <a:srgbClr val="000000"/>
                  </a:solidFill>
                  <a:latin typeface="Arial Rounded MT Bold" pitchFamily="34" charset="0"/>
                </a:rPr>
                <a:t/>
              </a:r>
              <a:br>
                <a:rPr lang="en-US" altLang="en-US" sz="1100" dirty="0">
                  <a:solidFill>
                    <a:srgbClr val="000000"/>
                  </a:solidFill>
                  <a:latin typeface="Arial Rounded MT Bold" pitchFamily="34" charset="0"/>
                </a:rPr>
              </a:br>
              <a:r>
                <a:rPr lang="en-US" altLang="en-US" sz="1100" dirty="0">
                  <a:solidFill>
                    <a:srgbClr val="000000"/>
                  </a:solidFill>
                  <a:latin typeface="Arial Rounded MT Bold" pitchFamily="34" charset="0"/>
                </a:rPr>
                <a:t>Require-</a:t>
              </a:r>
              <a:r>
                <a:rPr lang="en-US" altLang="en-US" sz="1100" dirty="0" err="1">
                  <a:solidFill>
                    <a:srgbClr val="000000"/>
                  </a:solidFill>
                  <a:latin typeface="Arial Rounded MT Bold" pitchFamily="34" charset="0"/>
                </a:rPr>
                <a:t>ments</a:t>
              </a:r>
              <a:endParaRPr lang="en-US" altLang="en-US" sz="1100" dirty="0">
                <a:solidFill>
                  <a:srgbClr val="000000"/>
                </a:solidFill>
                <a:latin typeface="Arial Rounded MT Bold" pitchFamily="34" charset="0"/>
              </a:endParaRPr>
            </a:p>
          </p:txBody>
        </p:sp>
        <p:sp>
          <p:nvSpPr>
            <p:cNvPr id="12" name="AutoShape 11"/>
            <p:cNvSpPr>
              <a:spLocks noChangeAspect="1" noChangeArrowheads="1"/>
            </p:cNvSpPr>
            <p:nvPr/>
          </p:nvSpPr>
          <p:spPr bwMode="auto">
            <a:xfrm>
              <a:off x="1526680" y="2526393"/>
              <a:ext cx="822325" cy="822325"/>
            </a:xfrm>
            <a:prstGeom prst="flowChartMultidocument">
              <a:avLst/>
            </a:prstGeom>
            <a:solidFill>
              <a:srgbClr val="FFFFFF"/>
            </a:solidFill>
            <a:ln w="28575">
              <a:solidFill>
                <a:srgbClr val="0033CC"/>
              </a:solidFill>
              <a:miter lim="800000"/>
              <a:headEnd/>
              <a:tailEnd/>
            </a:ln>
          </p:spPr>
          <p:txBody>
            <a:bodyPr lIns="0" tIns="91440" rIns="0" bIns="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lnSpc>
                  <a:spcPts val="1100"/>
                </a:lnSpc>
                <a:spcAft>
                  <a:spcPts val="600"/>
                </a:spcAft>
              </a:pPr>
              <a:r>
                <a:rPr lang="en-US" altLang="en-US" sz="1100">
                  <a:solidFill>
                    <a:srgbClr val="000000"/>
                  </a:solidFill>
                  <a:latin typeface="Arial Rounded MT Bold" pitchFamily="34" charset="0"/>
                </a:rPr>
                <a:t>Facility</a:t>
              </a:r>
              <a:br>
                <a:rPr lang="en-US" altLang="en-US" sz="1100">
                  <a:solidFill>
                    <a:srgbClr val="000000"/>
                  </a:solidFill>
                  <a:latin typeface="Arial Rounded MT Bold" pitchFamily="34" charset="0"/>
                </a:rPr>
              </a:br>
              <a:r>
                <a:rPr lang="en-US" altLang="en-US" sz="1100">
                  <a:solidFill>
                    <a:srgbClr val="000000"/>
                  </a:solidFill>
                  <a:latin typeface="Arial Rounded MT Bold" pitchFamily="34" charset="0"/>
                </a:rPr>
                <a:t>Config</a:t>
              </a:r>
              <a:br>
                <a:rPr lang="en-US" altLang="en-US" sz="1100">
                  <a:solidFill>
                    <a:srgbClr val="000000"/>
                  </a:solidFill>
                  <a:latin typeface="Arial Rounded MT Bold" pitchFamily="34" charset="0"/>
                </a:rPr>
              </a:br>
              <a:r>
                <a:rPr lang="en-US" altLang="en-US" sz="1100">
                  <a:solidFill>
                    <a:srgbClr val="000000"/>
                  </a:solidFill>
                  <a:latin typeface="Arial Rounded MT Bold" pitchFamily="34" charset="0"/>
                </a:rPr>
                <a:t>Info</a:t>
              </a:r>
            </a:p>
          </p:txBody>
        </p:sp>
        <p:sp>
          <p:nvSpPr>
            <p:cNvPr id="13" name="AutoShape 12"/>
            <p:cNvSpPr>
              <a:spLocks noChangeAspect="1" noChangeArrowheads="1"/>
            </p:cNvSpPr>
            <p:nvPr/>
          </p:nvSpPr>
          <p:spPr bwMode="auto">
            <a:xfrm rot="-5400000">
              <a:off x="417811" y="2500200"/>
              <a:ext cx="822325" cy="823912"/>
            </a:xfrm>
            <a:prstGeom prst="flowChartDelay">
              <a:avLst/>
            </a:prstGeom>
            <a:solidFill>
              <a:srgbClr val="FFFFFF"/>
            </a:solidFill>
            <a:ln w="31750">
              <a:solidFill>
                <a:srgbClr val="00CC00"/>
              </a:solidFill>
              <a:miter lim="800000"/>
              <a:headEnd/>
              <a:tailEnd/>
            </a:ln>
          </p:spPr>
          <p:txBody>
            <a:bodyPr vert="eaVert" tIns="0" rIns="182880" bIns="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spcAft>
                  <a:spcPts val="600"/>
                </a:spcAft>
              </a:pPr>
              <a:r>
                <a:rPr lang="en-US" altLang="en-US" sz="1100">
                  <a:solidFill>
                    <a:srgbClr val="000000"/>
                  </a:solidFill>
                  <a:latin typeface="Arial Rounded MT Bold" pitchFamily="34" charset="0"/>
                </a:rPr>
                <a:t>Physical</a:t>
              </a:r>
              <a:br>
                <a:rPr lang="en-US" altLang="en-US" sz="1100">
                  <a:solidFill>
                    <a:srgbClr val="000000"/>
                  </a:solidFill>
                  <a:latin typeface="Arial Rounded MT Bold" pitchFamily="34" charset="0"/>
                </a:rPr>
              </a:br>
              <a:r>
                <a:rPr lang="en-US" altLang="en-US" sz="1100">
                  <a:solidFill>
                    <a:srgbClr val="000000"/>
                  </a:solidFill>
                  <a:latin typeface="Arial Rounded MT Bold" pitchFamily="34" charset="0"/>
                </a:rPr>
                <a:t>Config</a:t>
              </a:r>
            </a:p>
          </p:txBody>
        </p:sp>
      </p:grpSp>
      <p:cxnSp>
        <p:nvCxnSpPr>
          <p:cNvPr id="14" name="Curved Connector 13"/>
          <p:cNvCxnSpPr/>
          <p:nvPr/>
        </p:nvCxnSpPr>
        <p:spPr>
          <a:xfrm rot="10800000" flipV="1">
            <a:off x="1524001" y="2298695"/>
            <a:ext cx="254154" cy="139705"/>
          </a:xfrm>
          <a:prstGeom prst="curvedConnector3">
            <a:avLst/>
          </a:prstGeom>
          <a:ln w="50800">
            <a:solidFill>
              <a:schemeClr val="bg1"/>
            </a:solidFill>
          </a:ln>
          <a:effectLst>
            <a:glow rad="228600">
              <a:schemeClr val="tx2">
                <a:alpha val="75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1079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CM Equilibrium Restoration </a:t>
            </a:r>
            <a:r>
              <a:rPr lang="en-US" sz="1600" dirty="0" smtClean="0"/>
              <a:t>2/16</a:t>
            </a:r>
            <a:endParaRPr lang="en-US" dirty="0"/>
          </a:p>
        </p:txBody>
      </p:sp>
      <p:sp>
        <p:nvSpPr>
          <p:cNvPr id="3" name="Text Placeholder 2"/>
          <p:cNvSpPr>
            <a:spLocks noGrp="1"/>
          </p:cNvSpPr>
          <p:nvPr>
            <p:ph type="body" sz="half" idx="1"/>
          </p:nvPr>
        </p:nvSpPr>
        <p:spPr/>
        <p:txBody>
          <a:bodyPr/>
          <a:lstStyle/>
          <a:p>
            <a:pPr marL="365760" lvl="0" indent="-365760" eaLnBrk="1" hangingPunct="1">
              <a:lnSpc>
                <a:spcPct val="90000"/>
              </a:lnSpc>
              <a:spcBef>
                <a:spcPct val="5000"/>
              </a:spcBef>
              <a:buClr>
                <a:srgbClr val="0099FF"/>
              </a:buClr>
              <a:buFont typeface="Wingdings" panose="05000000000000000000" pitchFamily="2" charset="2"/>
              <a:buChar char="v"/>
            </a:pPr>
            <a:r>
              <a:rPr lang="en-US" altLang="en-US" dirty="0">
                <a:solidFill>
                  <a:srgbClr val="0099FF"/>
                </a:solidFill>
              </a:rPr>
              <a:t>Upsets Between Physical </a:t>
            </a:r>
            <a:r>
              <a:rPr lang="en-US" altLang="en-US" dirty="0" err="1">
                <a:solidFill>
                  <a:srgbClr val="0099FF"/>
                </a:solidFill>
              </a:rPr>
              <a:t>Config</a:t>
            </a:r>
            <a:r>
              <a:rPr lang="en-US" altLang="en-US" dirty="0">
                <a:solidFill>
                  <a:srgbClr val="0099FF"/>
                </a:solidFill>
              </a:rPr>
              <a:t> &amp; Facility </a:t>
            </a:r>
            <a:r>
              <a:rPr lang="en-US" altLang="en-US" dirty="0" err="1">
                <a:solidFill>
                  <a:srgbClr val="0099FF"/>
                </a:solidFill>
              </a:rPr>
              <a:t>Config</a:t>
            </a:r>
            <a:r>
              <a:rPr lang="en-US" altLang="en-US" dirty="0">
                <a:solidFill>
                  <a:srgbClr val="0099FF"/>
                </a:solidFill>
              </a:rPr>
              <a:t> Info</a:t>
            </a:r>
          </a:p>
          <a:p>
            <a:r>
              <a:rPr lang="en-US" dirty="0">
                <a:solidFill>
                  <a:srgbClr val="FF0000"/>
                </a:solidFill>
              </a:rPr>
              <a:t>Evaluate </a:t>
            </a:r>
            <a:r>
              <a:rPr lang="en-US" dirty="0" smtClean="0">
                <a:solidFill>
                  <a:srgbClr val="FF0000"/>
                </a:solidFill>
              </a:rPr>
              <a:t>which </a:t>
            </a:r>
            <a:r>
              <a:rPr lang="en-US" dirty="0">
                <a:solidFill>
                  <a:srgbClr val="FF0000"/>
                </a:solidFill>
              </a:rPr>
              <a:t>condition meets </a:t>
            </a:r>
            <a:r>
              <a:rPr lang="en-US" dirty="0" smtClean="0">
                <a:solidFill>
                  <a:srgbClr val="FF0000"/>
                </a:solidFill>
              </a:rPr>
              <a:t>Requirements</a:t>
            </a:r>
            <a:r>
              <a:rPr lang="en-US" dirty="0" smtClean="0"/>
              <a:t> </a:t>
            </a:r>
            <a:r>
              <a:rPr lang="en-US" dirty="0" smtClean="0">
                <a:sym typeface="Wingdings" panose="05000000000000000000" pitchFamily="2" charset="2"/>
              </a:rPr>
              <a:t> Cost</a:t>
            </a:r>
            <a:endParaRPr lang="en-US" dirty="0"/>
          </a:p>
        </p:txBody>
      </p:sp>
      <p:sp>
        <p:nvSpPr>
          <p:cNvPr id="4" name="Content Placeholder 3"/>
          <p:cNvSpPr>
            <a:spLocks noGrp="1"/>
          </p:cNvSpPr>
          <p:nvPr>
            <p:ph sz="quarter" idx="2"/>
          </p:nvPr>
        </p:nvSpPr>
        <p:spPr/>
        <p:txBody>
          <a:bodyPr/>
          <a:lstStyle/>
          <a:p>
            <a:endParaRPr lang="en-US" dirty="0" smtClean="0"/>
          </a:p>
          <a:p>
            <a:endParaRPr lang="en-US" dirty="0"/>
          </a:p>
        </p:txBody>
      </p:sp>
      <p:sp>
        <p:nvSpPr>
          <p:cNvPr id="5" name="Date Placeholder 4"/>
          <p:cNvSpPr>
            <a:spLocks noGrp="1"/>
          </p:cNvSpPr>
          <p:nvPr>
            <p:ph type="dt" sz="half" idx="10"/>
          </p:nvPr>
        </p:nvSpPr>
        <p:spPr/>
        <p:txBody>
          <a:bodyPr/>
          <a:lstStyle/>
          <a:p>
            <a:pPr>
              <a:defRPr/>
            </a:pPr>
            <a:r>
              <a:rPr lang="en-US" smtClean="0">
                <a:solidFill>
                  <a:srgbClr val="000000"/>
                </a:solidFill>
              </a:rPr>
              <a:t>CMBG - 08 June 2015</a:t>
            </a:r>
            <a:endParaRPr lang="en-US" dirty="0">
              <a:solidFill>
                <a:srgbClr val="000000"/>
              </a:solidFill>
            </a:endParaRPr>
          </a:p>
        </p:txBody>
      </p:sp>
      <p:sp>
        <p:nvSpPr>
          <p:cNvPr id="6" name="Footer Placeholder 5"/>
          <p:cNvSpPr>
            <a:spLocks noGrp="1"/>
          </p:cNvSpPr>
          <p:nvPr>
            <p:ph type="ftr" sz="quarter" idx="11"/>
          </p:nvPr>
        </p:nvSpPr>
        <p:spPr/>
        <p:txBody>
          <a:bodyPr/>
          <a:lstStyle/>
          <a:p>
            <a:pPr>
              <a:defRPr/>
            </a:pPr>
            <a:r>
              <a:rPr lang="pt-BR" smtClean="0">
                <a:solidFill>
                  <a:srgbClr val="000000"/>
                </a:solidFill>
              </a:rPr>
              <a:t>Palo Verde - Kent R. Bjornn</a:t>
            </a:r>
            <a:endParaRPr lang="en-US" dirty="0">
              <a:solidFill>
                <a:srgbClr val="000000"/>
              </a:solidFill>
            </a:endParaRPr>
          </a:p>
        </p:txBody>
      </p:sp>
      <p:sp>
        <p:nvSpPr>
          <p:cNvPr id="7" name="Slide Number Placeholder 6"/>
          <p:cNvSpPr>
            <a:spLocks noGrp="1"/>
          </p:cNvSpPr>
          <p:nvPr>
            <p:ph type="sldNum" sz="quarter" idx="12"/>
          </p:nvPr>
        </p:nvSpPr>
        <p:spPr/>
        <p:txBody>
          <a:bodyPr/>
          <a:lstStyle/>
          <a:p>
            <a:pPr>
              <a:defRPr/>
            </a:pPr>
            <a:fld id="{89D5638D-9B06-4B11-827D-AF7E32747A8A}" type="slidenum">
              <a:rPr lang="en-US" smtClean="0">
                <a:solidFill>
                  <a:srgbClr val="000000"/>
                </a:solidFill>
              </a:rPr>
              <a:pPr>
                <a:defRPr/>
              </a:pPr>
              <a:t>44</a:t>
            </a:fld>
            <a:endParaRPr lang="en-US" dirty="0">
              <a:solidFill>
                <a:srgbClr val="000000"/>
              </a:solidFill>
            </a:endParaRPr>
          </a:p>
        </p:txBody>
      </p:sp>
      <p:sp>
        <p:nvSpPr>
          <p:cNvPr id="8" name="Text Placeholder 7"/>
          <p:cNvSpPr>
            <a:spLocks noGrp="1"/>
          </p:cNvSpPr>
          <p:nvPr>
            <p:ph type="body" sz="half" idx="13"/>
          </p:nvPr>
        </p:nvSpPr>
        <p:spPr/>
        <p:txBody>
          <a:bodyPr/>
          <a:lstStyle/>
          <a:p>
            <a:r>
              <a:rPr lang="en-US" sz="2800" dirty="0"/>
              <a:t>Change plant - Rework</a:t>
            </a:r>
          </a:p>
          <a:p>
            <a:r>
              <a:rPr lang="en-US" sz="2800" dirty="0"/>
              <a:t>Change drawings, docs  – Use As-is</a:t>
            </a:r>
          </a:p>
          <a:p>
            <a:r>
              <a:rPr lang="en-US" sz="2800" dirty="0"/>
              <a:t>Change both - Repair</a:t>
            </a:r>
          </a:p>
          <a:p>
            <a:r>
              <a:rPr lang="en-US" sz="2800" dirty="0"/>
              <a:t>Operations change component position</a:t>
            </a:r>
          </a:p>
          <a:p>
            <a:r>
              <a:rPr lang="en-US" sz="2800" dirty="0"/>
              <a:t>May involve </a:t>
            </a:r>
            <a:r>
              <a:rPr lang="en-US" sz="2800" dirty="0" smtClean="0"/>
              <a:t>reanalysis</a:t>
            </a:r>
            <a:endParaRPr lang="en-US" sz="2800" dirty="0"/>
          </a:p>
        </p:txBody>
      </p:sp>
      <p:grpSp>
        <p:nvGrpSpPr>
          <p:cNvPr id="9" name="Group 11"/>
          <p:cNvGrpSpPr>
            <a:grpSpLocks/>
          </p:cNvGrpSpPr>
          <p:nvPr>
            <p:custDataLst>
              <p:tags r:id="rId1"/>
            </p:custDataLst>
          </p:nvPr>
        </p:nvGrpSpPr>
        <p:grpSpPr bwMode="auto">
          <a:xfrm>
            <a:off x="442913" y="1447800"/>
            <a:ext cx="1931987" cy="1816100"/>
            <a:chOff x="417018" y="1531918"/>
            <a:chExt cx="1931987" cy="1816800"/>
          </a:xfrm>
        </p:grpSpPr>
        <p:sp>
          <p:nvSpPr>
            <p:cNvPr id="10" name="AutoShape 9"/>
            <p:cNvSpPr>
              <a:spLocks noChangeAspect="1" noChangeArrowheads="1"/>
            </p:cNvSpPr>
            <p:nvPr/>
          </p:nvSpPr>
          <p:spPr bwMode="auto">
            <a:xfrm>
              <a:off x="801193" y="1912031"/>
              <a:ext cx="1077912" cy="1009299"/>
            </a:xfrm>
            <a:prstGeom prst="triangle">
              <a:avLst>
                <a:gd name="adj" fmla="val 50000"/>
              </a:avLst>
            </a:prstGeom>
            <a:noFill/>
            <a:ln w="76200">
              <a:solidFill>
                <a:srgbClr val="6600CC"/>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endParaRPr lang="en-US" altLang="en-US">
                <a:solidFill>
                  <a:srgbClr val="000000"/>
                </a:solidFill>
              </a:endParaRPr>
            </a:p>
          </p:txBody>
        </p:sp>
        <p:sp>
          <p:nvSpPr>
            <p:cNvPr id="11" name="Oval 10"/>
            <p:cNvSpPr>
              <a:spLocks noChangeAspect="1" noChangeArrowheads="1"/>
            </p:cNvSpPr>
            <p:nvPr/>
          </p:nvSpPr>
          <p:spPr bwMode="gray">
            <a:xfrm>
              <a:off x="901205" y="1531918"/>
              <a:ext cx="856364" cy="856364"/>
            </a:xfrm>
            <a:prstGeom prst="ellipse">
              <a:avLst/>
            </a:prstGeom>
            <a:solidFill>
              <a:srgbClr val="FFFFFF"/>
            </a:solidFill>
            <a:ln w="31750">
              <a:solidFill>
                <a:srgbClr val="FF0000"/>
              </a:solidFill>
              <a:round/>
              <a:headEnd/>
              <a:tailEnd/>
            </a:ln>
          </p:spPr>
          <p:txBody>
            <a:bodyPr lIns="0" tIns="91440" rIns="0" bIns="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lnSpc>
                  <a:spcPts val="1100"/>
                </a:lnSpc>
              </a:pPr>
              <a:r>
                <a:rPr lang="en-US" altLang="en-US" sz="1100" dirty="0" smtClean="0">
                  <a:solidFill>
                    <a:srgbClr val="000000"/>
                  </a:solidFill>
                  <a:latin typeface="Arial Rounded MT Bold" pitchFamily="34" charset="0"/>
                </a:rPr>
                <a:t>Design</a:t>
              </a:r>
              <a:r>
                <a:rPr lang="en-US" altLang="en-US" sz="1100" dirty="0">
                  <a:solidFill>
                    <a:srgbClr val="000000"/>
                  </a:solidFill>
                  <a:latin typeface="Arial Rounded MT Bold" pitchFamily="34" charset="0"/>
                </a:rPr>
                <a:t/>
              </a:r>
              <a:br>
                <a:rPr lang="en-US" altLang="en-US" sz="1100" dirty="0">
                  <a:solidFill>
                    <a:srgbClr val="000000"/>
                  </a:solidFill>
                  <a:latin typeface="Arial Rounded MT Bold" pitchFamily="34" charset="0"/>
                </a:rPr>
              </a:br>
              <a:r>
                <a:rPr lang="en-US" altLang="en-US" sz="1100" dirty="0">
                  <a:solidFill>
                    <a:srgbClr val="000000"/>
                  </a:solidFill>
                  <a:latin typeface="Arial Rounded MT Bold" pitchFamily="34" charset="0"/>
                </a:rPr>
                <a:t>Require-</a:t>
              </a:r>
              <a:r>
                <a:rPr lang="en-US" altLang="en-US" sz="1100" dirty="0" err="1">
                  <a:solidFill>
                    <a:srgbClr val="000000"/>
                  </a:solidFill>
                  <a:latin typeface="Arial Rounded MT Bold" pitchFamily="34" charset="0"/>
                </a:rPr>
                <a:t>ments</a:t>
              </a:r>
              <a:endParaRPr lang="en-US" altLang="en-US" sz="1100" dirty="0">
                <a:solidFill>
                  <a:srgbClr val="000000"/>
                </a:solidFill>
                <a:latin typeface="Arial Rounded MT Bold" pitchFamily="34" charset="0"/>
              </a:endParaRPr>
            </a:p>
          </p:txBody>
        </p:sp>
        <p:sp>
          <p:nvSpPr>
            <p:cNvPr id="12" name="AutoShape 11"/>
            <p:cNvSpPr>
              <a:spLocks noChangeAspect="1" noChangeArrowheads="1"/>
            </p:cNvSpPr>
            <p:nvPr/>
          </p:nvSpPr>
          <p:spPr bwMode="auto">
            <a:xfrm>
              <a:off x="1526680" y="2526393"/>
              <a:ext cx="822325" cy="822325"/>
            </a:xfrm>
            <a:prstGeom prst="flowChartMultidocument">
              <a:avLst/>
            </a:prstGeom>
            <a:solidFill>
              <a:srgbClr val="FFFFFF"/>
            </a:solidFill>
            <a:ln w="28575">
              <a:solidFill>
                <a:srgbClr val="0033CC"/>
              </a:solidFill>
              <a:miter lim="800000"/>
              <a:headEnd/>
              <a:tailEnd/>
            </a:ln>
          </p:spPr>
          <p:txBody>
            <a:bodyPr lIns="0" tIns="91440" rIns="0" bIns="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lnSpc>
                  <a:spcPts val="1100"/>
                </a:lnSpc>
                <a:spcAft>
                  <a:spcPts val="600"/>
                </a:spcAft>
              </a:pPr>
              <a:r>
                <a:rPr lang="en-US" altLang="en-US" sz="1100">
                  <a:solidFill>
                    <a:srgbClr val="000000"/>
                  </a:solidFill>
                  <a:latin typeface="Arial Rounded MT Bold" pitchFamily="34" charset="0"/>
                </a:rPr>
                <a:t>Facility</a:t>
              </a:r>
              <a:br>
                <a:rPr lang="en-US" altLang="en-US" sz="1100">
                  <a:solidFill>
                    <a:srgbClr val="000000"/>
                  </a:solidFill>
                  <a:latin typeface="Arial Rounded MT Bold" pitchFamily="34" charset="0"/>
                </a:rPr>
              </a:br>
              <a:r>
                <a:rPr lang="en-US" altLang="en-US" sz="1100">
                  <a:solidFill>
                    <a:srgbClr val="000000"/>
                  </a:solidFill>
                  <a:latin typeface="Arial Rounded MT Bold" pitchFamily="34" charset="0"/>
                </a:rPr>
                <a:t>Config</a:t>
              </a:r>
              <a:br>
                <a:rPr lang="en-US" altLang="en-US" sz="1100">
                  <a:solidFill>
                    <a:srgbClr val="000000"/>
                  </a:solidFill>
                  <a:latin typeface="Arial Rounded MT Bold" pitchFamily="34" charset="0"/>
                </a:rPr>
              </a:br>
              <a:r>
                <a:rPr lang="en-US" altLang="en-US" sz="1100">
                  <a:solidFill>
                    <a:srgbClr val="000000"/>
                  </a:solidFill>
                  <a:latin typeface="Arial Rounded MT Bold" pitchFamily="34" charset="0"/>
                </a:rPr>
                <a:t>Info</a:t>
              </a:r>
            </a:p>
          </p:txBody>
        </p:sp>
        <p:sp>
          <p:nvSpPr>
            <p:cNvPr id="13" name="AutoShape 12"/>
            <p:cNvSpPr>
              <a:spLocks noChangeAspect="1" noChangeArrowheads="1"/>
            </p:cNvSpPr>
            <p:nvPr/>
          </p:nvSpPr>
          <p:spPr bwMode="auto">
            <a:xfrm rot="-5400000">
              <a:off x="417811" y="2500200"/>
              <a:ext cx="822325" cy="823912"/>
            </a:xfrm>
            <a:prstGeom prst="flowChartDelay">
              <a:avLst/>
            </a:prstGeom>
            <a:solidFill>
              <a:srgbClr val="FFFFFF"/>
            </a:solidFill>
            <a:ln w="31750">
              <a:solidFill>
                <a:srgbClr val="00CC00"/>
              </a:solidFill>
              <a:miter lim="800000"/>
              <a:headEnd/>
              <a:tailEnd/>
            </a:ln>
          </p:spPr>
          <p:txBody>
            <a:bodyPr vert="eaVert" tIns="0" rIns="182880" bIns="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spcAft>
                  <a:spcPts val="600"/>
                </a:spcAft>
              </a:pPr>
              <a:r>
                <a:rPr lang="en-US" altLang="en-US" sz="1100">
                  <a:solidFill>
                    <a:srgbClr val="000000"/>
                  </a:solidFill>
                  <a:latin typeface="Arial Rounded MT Bold" pitchFamily="34" charset="0"/>
                </a:rPr>
                <a:t>Physical</a:t>
              </a:r>
              <a:br>
                <a:rPr lang="en-US" altLang="en-US" sz="1100">
                  <a:solidFill>
                    <a:srgbClr val="000000"/>
                  </a:solidFill>
                  <a:latin typeface="Arial Rounded MT Bold" pitchFamily="34" charset="0"/>
                </a:rPr>
              </a:br>
              <a:r>
                <a:rPr lang="en-US" altLang="en-US" sz="1100">
                  <a:solidFill>
                    <a:srgbClr val="000000"/>
                  </a:solidFill>
                  <a:latin typeface="Arial Rounded MT Bold" pitchFamily="34" charset="0"/>
                </a:rPr>
                <a:t>Config</a:t>
              </a:r>
            </a:p>
          </p:txBody>
        </p:sp>
      </p:grpSp>
      <p:cxnSp>
        <p:nvCxnSpPr>
          <p:cNvPr id="14" name="Curved Connector 13"/>
          <p:cNvCxnSpPr/>
          <p:nvPr/>
        </p:nvCxnSpPr>
        <p:spPr>
          <a:xfrm rot="5400000">
            <a:off x="1293783" y="2800929"/>
            <a:ext cx="227172" cy="93054"/>
          </a:xfrm>
          <a:prstGeom prst="curvedConnector3">
            <a:avLst/>
          </a:prstGeom>
          <a:ln w="50800">
            <a:solidFill>
              <a:schemeClr val="bg1"/>
            </a:solidFill>
          </a:ln>
          <a:effectLst>
            <a:glow rad="241300">
              <a:schemeClr val="tx2">
                <a:alpha val="75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2348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 calcmode="lin" valueType="num">
                                      <p:cBhvr additive="base">
                                        <p:cTn id="23"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p:cTn id="29"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CM Equilibrium Restoration </a:t>
            </a:r>
            <a:r>
              <a:rPr lang="en-US" sz="1600" dirty="0" smtClean="0"/>
              <a:t>3/16</a:t>
            </a:r>
            <a:endParaRPr lang="en-US" dirty="0"/>
          </a:p>
        </p:txBody>
      </p:sp>
      <p:sp>
        <p:nvSpPr>
          <p:cNvPr id="3" name="Text Placeholder 2"/>
          <p:cNvSpPr>
            <a:spLocks noGrp="1"/>
          </p:cNvSpPr>
          <p:nvPr>
            <p:ph type="body" sz="half" idx="1"/>
          </p:nvPr>
        </p:nvSpPr>
        <p:spPr/>
        <p:txBody>
          <a:bodyPr/>
          <a:lstStyle/>
          <a:p>
            <a:pPr marL="365760" lvl="0" indent="-365760" eaLnBrk="1" hangingPunct="1">
              <a:lnSpc>
                <a:spcPct val="90000"/>
              </a:lnSpc>
              <a:spcBef>
                <a:spcPct val="5000"/>
              </a:spcBef>
              <a:buClr>
                <a:srgbClr val="0099FF"/>
              </a:buClr>
              <a:buFont typeface="Wingdings" panose="05000000000000000000" pitchFamily="2" charset="2"/>
              <a:buChar char="v"/>
            </a:pPr>
            <a:r>
              <a:rPr lang="en-US" altLang="en-US" dirty="0">
                <a:solidFill>
                  <a:srgbClr val="0099FF"/>
                </a:solidFill>
              </a:rPr>
              <a:t>Upsets Between Design Requirements &amp; Physical </a:t>
            </a:r>
            <a:r>
              <a:rPr lang="en-US" altLang="en-US" dirty="0" err="1" smtClean="0">
                <a:solidFill>
                  <a:srgbClr val="0099FF"/>
                </a:solidFill>
              </a:rPr>
              <a:t>Config</a:t>
            </a:r>
            <a:endParaRPr lang="en-US" altLang="en-US" dirty="0">
              <a:solidFill>
                <a:srgbClr val="0099FF"/>
              </a:solidFill>
            </a:endParaRPr>
          </a:p>
          <a:p>
            <a:endParaRPr lang="en-US" dirty="0"/>
          </a:p>
        </p:txBody>
      </p:sp>
      <p:sp>
        <p:nvSpPr>
          <p:cNvPr id="4" name="Content Placeholder 3"/>
          <p:cNvSpPr>
            <a:spLocks noGrp="1"/>
          </p:cNvSpPr>
          <p:nvPr>
            <p:ph sz="quarter" idx="2"/>
          </p:nvPr>
        </p:nvSpPr>
        <p:spPr/>
        <p:txBody>
          <a:bodyPr/>
          <a:lstStyle/>
          <a:p>
            <a:endParaRPr lang="en-US" dirty="0" smtClean="0"/>
          </a:p>
          <a:p>
            <a:endParaRPr lang="en-US" dirty="0"/>
          </a:p>
        </p:txBody>
      </p:sp>
      <p:sp>
        <p:nvSpPr>
          <p:cNvPr id="5" name="Date Placeholder 4"/>
          <p:cNvSpPr>
            <a:spLocks noGrp="1"/>
          </p:cNvSpPr>
          <p:nvPr>
            <p:ph type="dt" sz="half" idx="10"/>
          </p:nvPr>
        </p:nvSpPr>
        <p:spPr/>
        <p:txBody>
          <a:bodyPr/>
          <a:lstStyle/>
          <a:p>
            <a:pPr>
              <a:defRPr/>
            </a:pPr>
            <a:r>
              <a:rPr lang="en-US" smtClean="0">
                <a:solidFill>
                  <a:srgbClr val="000000"/>
                </a:solidFill>
              </a:rPr>
              <a:t>CMBG - 08 June 2015</a:t>
            </a:r>
            <a:endParaRPr lang="en-US" dirty="0">
              <a:solidFill>
                <a:srgbClr val="000000"/>
              </a:solidFill>
            </a:endParaRPr>
          </a:p>
        </p:txBody>
      </p:sp>
      <p:sp>
        <p:nvSpPr>
          <p:cNvPr id="6" name="Footer Placeholder 5"/>
          <p:cNvSpPr>
            <a:spLocks noGrp="1"/>
          </p:cNvSpPr>
          <p:nvPr>
            <p:ph type="ftr" sz="quarter" idx="11"/>
          </p:nvPr>
        </p:nvSpPr>
        <p:spPr/>
        <p:txBody>
          <a:bodyPr/>
          <a:lstStyle/>
          <a:p>
            <a:pPr>
              <a:defRPr/>
            </a:pPr>
            <a:r>
              <a:rPr lang="pt-BR" smtClean="0">
                <a:solidFill>
                  <a:srgbClr val="000000"/>
                </a:solidFill>
              </a:rPr>
              <a:t>Palo Verde - Kent R. Bjornn</a:t>
            </a:r>
            <a:endParaRPr lang="en-US" dirty="0">
              <a:solidFill>
                <a:srgbClr val="000000"/>
              </a:solidFill>
            </a:endParaRPr>
          </a:p>
        </p:txBody>
      </p:sp>
      <p:sp>
        <p:nvSpPr>
          <p:cNvPr id="7" name="Slide Number Placeholder 6"/>
          <p:cNvSpPr>
            <a:spLocks noGrp="1"/>
          </p:cNvSpPr>
          <p:nvPr>
            <p:ph type="sldNum" sz="quarter" idx="12"/>
          </p:nvPr>
        </p:nvSpPr>
        <p:spPr/>
        <p:txBody>
          <a:bodyPr/>
          <a:lstStyle/>
          <a:p>
            <a:pPr>
              <a:defRPr/>
            </a:pPr>
            <a:fld id="{89D5638D-9B06-4B11-827D-AF7E32747A8A}" type="slidenum">
              <a:rPr lang="en-US" smtClean="0">
                <a:solidFill>
                  <a:srgbClr val="000000"/>
                </a:solidFill>
              </a:rPr>
              <a:pPr>
                <a:defRPr/>
              </a:pPr>
              <a:t>45</a:t>
            </a:fld>
            <a:endParaRPr lang="en-US" dirty="0">
              <a:solidFill>
                <a:srgbClr val="000000"/>
              </a:solidFill>
            </a:endParaRPr>
          </a:p>
        </p:txBody>
      </p:sp>
      <p:sp>
        <p:nvSpPr>
          <p:cNvPr id="8" name="Text Placeholder 7"/>
          <p:cNvSpPr>
            <a:spLocks noGrp="1"/>
          </p:cNvSpPr>
          <p:nvPr>
            <p:ph type="body" sz="half" idx="13"/>
          </p:nvPr>
        </p:nvSpPr>
        <p:spPr/>
        <p:txBody>
          <a:bodyPr/>
          <a:lstStyle/>
          <a:p>
            <a:pPr>
              <a:spcBef>
                <a:spcPts val="500"/>
              </a:spcBef>
            </a:pPr>
            <a:r>
              <a:rPr lang="en-US" sz="2800" dirty="0"/>
              <a:t>Retest (test quirk), maintenance &amp; retest</a:t>
            </a:r>
          </a:p>
          <a:p>
            <a:pPr>
              <a:spcBef>
                <a:spcPts val="500"/>
              </a:spcBef>
            </a:pPr>
            <a:r>
              <a:rPr lang="en-US" sz="2800" dirty="0"/>
              <a:t>Adjust (calibrate)</a:t>
            </a:r>
          </a:p>
          <a:p>
            <a:pPr>
              <a:spcBef>
                <a:spcPts val="500"/>
              </a:spcBef>
            </a:pPr>
            <a:r>
              <a:rPr lang="en-US" sz="2800" dirty="0"/>
              <a:t>Maintenance</a:t>
            </a:r>
          </a:p>
          <a:p>
            <a:pPr>
              <a:spcBef>
                <a:spcPts val="500"/>
              </a:spcBef>
            </a:pPr>
            <a:r>
              <a:rPr lang="en-US" sz="2800" dirty="0"/>
              <a:t>Equipment replacement</a:t>
            </a:r>
          </a:p>
          <a:p>
            <a:pPr>
              <a:spcBef>
                <a:spcPts val="500"/>
              </a:spcBef>
            </a:pPr>
            <a:r>
              <a:rPr lang="en-US" sz="2800" dirty="0"/>
              <a:t>Reanalyze support equipment capabilities</a:t>
            </a:r>
          </a:p>
          <a:p>
            <a:pPr>
              <a:spcBef>
                <a:spcPts val="500"/>
              </a:spcBef>
            </a:pPr>
            <a:r>
              <a:rPr lang="en-US" sz="2800" dirty="0" smtClean="0"/>
              <a:t>Modification</a:t>
            </a:r>
            <a:endParaRPr lang="en-US" sz="2800" dirty="0"/>
          </a:p>
          <a:p>
            <a:endParaRPr lang="en-US" dirty="0"/>
          </a:p>
        </p:txBody>
      </p:sp>
      <p:grpSp>
        <p:nvGrpSpPr>
          <p:cNvPr id="9" name="Group 11"/>
          <p:cNvGrpSpPr>
            <a:grpSpLocks/>
          </p:cNvGrpSpPr>
          <p:nvPr>
            <p:custDataLst>
              <p:tags r:id="rId1"/>
            </p:custDataLst>
          </p:nvPr>
        </p:nvGrpSpPr>
        <p:grpSpPr bwMode="auto">
          <a:xfrm>
            <a:off x="442913" y="1447800"/>
            <a:ext cx="1931987" cy="1816100"/>
            <a:chOff x="417018" y="1531918"/>
            <a:chExt cx="1931987" cy="1816800"/>
          </a:xfrm>
        </p:grpSpPr>
        <p:sp>
          <p:nvSpPr>
            <p:cNvPr id="10" name="AutoShape 9"/>
            <p:cNvSpPr>
              <a:spLocks noChangeAspect="1" noChangeArrowheads="1"/>
            </p:cNvSpPr>
            <p:nvPr/>
          </p:nvSpPr>
          <p:spPr bwMode="auto">
            <a:xfrm>
              <a:off x="801193" y="1912031"/>
              <a:ext cx="1077912" cy="1009299"/>
            </a:xfrm>
            <a:prstGeom prst="triangle">
              <a:avLst>
                <a:gd name="adj" fmla="val 50000"/>
              </a:avLst>
            </a:prstGeom>
            <a:noFill/>
            <a:ln w="76200">
              <a:solidFill>
                <a:srgbClr val="6600CC"/>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endParaRPr lang="en-US" altLang="en-US">
                <a:solidFill>
                  <a:srgbClr val="000000"/>
                </a:solidFill>
              </a:endParaRPr>
            </a:p>
          </p:txBody>
        </p:sp>
        <p:sp>
          <p:nvSpPr>
            <p:cNvPr id="11" name="Oval 10"/>
            <p:cNvSpPr>
              <a:spLocks noChangeAspect="1" noChangeArrowheads="1"/>
            </p:cNvSpPr>
            <p:nvPr/>
          </p:nvSpPr>
          <p:spPr bwMode="gray">
            <a:xfrm>
              <a:off x="901205" y="1531918"/>
              <a:ext cx="856364" cy="856364"/>
            </a:xfrm>
            <a:prstGeom prst="ellipse">
              <a:avLst/>
            </a:prstGeom>
            <a:solidFill>
              <a:srgbClr val="FFFFFF"/>
            </a:solidFill>
            <a:ln w="31750">
              <a:solidFill>
                <a:srgbClr val="FF0000"/>
              </a:solidFill>
              <a:round/>
              <a:headEnd/>
              <a:tailEnd/>
            </a:ln>
          </p:spPr>
          <p:txBody>
            <a:bodyPr lIns="0" tIns="91440" rIns="0" bIns="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lnSpc>
                  <a:spcPts val="1100"/>
                </a:lnSpc>
              </a:pPr>
              <a:r>
                <a:rPr lang="en-US" altLang="en-US" sz="1100" dirty="0" smtClean="0">
                  <a:solidFill>
                    <a:srgbClr val="000000"/>
                  </a:solidFill>
                  <a:latin typeface="Arial Rounded MT Bold" pitchFamily="34" charset="0"/>
                </a:rPr>
                <a:t>Design</a:t>
              </a:r>
              <a:r>
                <a:rPr lang="en-US" altLang="en-US" sz="1100" dirty="0">
                  <a:solidFill>
                    <a:srgbClr val="000000"/>
                  </a:solidFill>
                  <a:latin typeface="Arial Rounded MT Bold" pitchFamily="34" charset="0"/>
                </a:rPr>
                <a:t/>
              </a:r>
              <a:br>
                <a:rPr lang="en-US" altLang="en-US" sz="1100" dirty="0">
                  <a:solidFill>
                    <a:srgbClr val="000000"/>
                  </a:solidFill>
                  <a:latin typeface="Arial Rounded MT Bold" pitchFamily="34" charset="0"/>
                </a:rPr>
              </a:br>
              <a:r>
                <a:rPr lang="en-US" altLang="en-US" sz="1100" dirty="0">
                  <a:solidFill>
                    <a:srgbClr val="000000"/>
                  </a:solidFill>
                  <a:latin typeface="Arial Rounded MT Bold" pitchFamily="34" charset="0"/>
                </a:rPr>
                <a:t>Require-</a:t>
              </a:r>
              <a:r>
                <a:rPr lang="en-US" altLang="en-US" sz="1100" dirty="0" err="1">
                  <a:solidFill>
                    <a:srgbClr val="000000"/>
                  </a:solidFill>
                  <a:latin typeface="Arial Rounded MT Bold" pitchFamily="34" charset="0"/>
                </a:rPr>
                <a:t>ments</a:t>
              </a:r>
              <a:endParaRPr lang="en-US" altLang="en-US" sz="1100" dirty="0">
                <a:solidFill>
                  <a:srgbClr val="000000"/>
                </a:solidFill>
                <a:latin typeface="Arial Rounded MT Bold" pitchFamily="34" charset="0"/>
              </a:endParaRPr>
            </a:p>
          </p:txBody>
        </p:sp>
        <p:sp>
          <p:nvSpPr>
            <p:cNvPr id="12" name="AutoShape 11"/>
            <p:cNvSpPr>
              <a:spLocks noChangeAspect="1" noChangeArrowheads="1"/>
            </p:cNvSpPr>
            <p:nvPr/>
          </p:nvSpPr>
          <p:spPr bwMode="auto">
            <a:xfrm>
              <a:off x="1526680" y="2526393"/>
              <a:ext cx="822325" cy="822325"/>
            </a:xfrm>
            <a:prstGeom prst="flowChartMultidocument">
              <a:avLst/>
            </a:prstGeom>
            <a:solidFill>
              <a:srgbClr val="FFFFFF"/>
            </a:solidFill>
            <a:ln w="28575">
              <a:solidFill>
                <a:srgbClr val="0033CC"/>
              </a:solidFill>
              <a:miter lim="800000"/>
              <a:headEnd/>
              <a:tailEnd/>
            </a:ln>
          </p:spPr>
          <p:txBody>
            <a:bodyPr lIns="0" tIns="91440" rIns="0" bIns="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lnSpc>
                  <a:spcPts val="1100"/>
                </a:lnSpc>
                <a:spcAft>
                  <a:spcPts val="600"/>
                </a:spcAft>
              </a:pPr>
              <a:r>
                <a:rPr lang="en-US" altLang="en-US" sz="1100">
                  <a:solidFill>
                    <a:srgbClr val="000000"/>
                  </a:solidFill>
                  <a:latin typeface="Arial Rounded MT Bold" pitchFamily="34" charset="0"/>
                </a:rPr>
                <a:t>Facility</a:t>
              </a:r>
              <a:br>
                <a:rPr lang="en-US" altLang="en-US" sz="1100">
                  <a:solidFill>
                    <a:srgbClr val="000000"/>
                  </a:solidFill>
                  <a:latin typeface="Arial Rounded MT Bold" pitchFamily="34" charset="0"/>
                </a:rPr>
              </a:br>
              <a:r>
                <a:rPr lang="en-US" altLang="en-US" sz="1100">
                  <a:solidFill>
                    <a:srgbClr val="000000"/>
                  </a:solidFill>
                  <a:latin typeface="Arial Rounded MT Bold" pitchFamily="34" charset="0"/>
                </a:rPr>
                <a:t>Config</a:t>
              </a:r>
              <a:br>
                <a:rPr lang="en-US" altLang="en-US" sz="1100">
                  <a:solidFill>
                    <a:srgbClr val="000000"/>
                  </a:solidFill>
                  <a:latin typeface="Arial Rounded MT Bold" pitchFamily="34" charset="0"/>
                </a:rPr>
              </a:br>
              <a:r>
                <a:rPr lang="en-US" altLang="en-US" sz="1100">
                  <a:solidFill>
                    <a:srgbClr val="000000"/>
                  </a:solidFill>
                  <a:latin typeface="Arial Rounded MT Bold" pitchFamily="34" charset="0"/>
                </a:rPr>
                <a:t>Info</a:t>
              </a:r>
            </a:p>
          </p:txBody>
        </p:sp>
        <p:sp>
          <p:nvSpPr>
            <p:cNvPr id="13" name="AutoShape 12"/>
            <p:cNvSpPr>
              <a:spLocks noChangeAspect="1" noChangeArrowheads="1"/>
            </p:cNvSpPr>
            <p:nvPr/>
          </p:nvSpPr>
          <p:spPr bwMode="auto">
            <a:xfrm rot="-5400000">
              <a:off x="417811" y="2500200"/>
              <a:ext cx="822325" cy="823912"/>
            </a:xfrm>
            <a:prstGeom prst="flowChartDelay">
              <a:avLst/>
            </a:prstGeom>
            <a:solidFill>
              <a:srgbClr val="FFFFFF"/>
            </a:solidFill>
            <a:ln w="31750">
              <a:solidFill>
                <a:srgbClr val="00CC00"/>
              </a:solidFill>
              <a:miter lim="800000"/>
              <a:headEnd/>
              <a:tailEnd/>
            </a:ln>
          </p:spPr>
          <p:txBody>
            <a:bodyPr vert="eaVert" tIns="0" rIns="182880" bIns="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spcAft>
                  <a:spcPts val="600"/>
                </a:spcAft>
              </a:pPr>
              <a:r>
                <a:rPr lang="en-US" altLang="en-US" sz="1100">
                  <a:solidFill>
                    <a:srgbClr val="000000"/>
                  </a:solidFill>
                  <a:latin typeface="Arial Rounded MT Bold" pitchFamily="34" charset="0"/>
                </a:rPr>
                <a:t>Physical</a:t>
              </a:r>
              <a:br>
                <a:rPr lang="en-US" altLang="en-US" sz="1100">
                  <a:solidFill>
                    <a:srgbClr val="000000"/>
                  </a:solidFill>
                  <a:latin typeface="Arial Rounded MT Bold" pitchFamily="34" charset="0"/>
                </a:rPr>
              </a:br>
              <a:r>
                <a:rPr lang="en-US" altLang="en-US" sz="1100">
                  <a:solidFill>
                    <a:srgbClr val="000000"/>
                  </a:solidFill>
                  <a:latin typeface="Arial Rounded MT Bold" pitchFamily="34" charset="0"/>
                </a:rPr>
                <a:t>Config</a:t>
              </a:r>
            </a:p>
          </p:txBody>
        </p:sp>
      </p:grpSp>
      <p:cxnSp>
        <p:nvCxnSpPr>
          <p:cNvPr id="15" name="Curved Connector 14"/>
          <p:cNvCxnSpPr/>
          <p:nvPr/>
        </p:nvCxnSpPr>
        <p:spPr>
          <a:xfrm rot="10800000">
            <a:off x="962999" y="2281424"/>
            <a:ext cx="254154" cy="138058"/>
          </a:xfrm>
          <a:prstGeom prst="curvedConnector3">
            <a:avLst/>
          </a:prstGeom>
          <a:ln w="50800">
            <a:solidFill>
              <a:schemeClr val="bg1"/>
            </a:solidFill>
          </a:ln>
          <a:effectLst>
            <a:glow rad="215900">
              <a:schemeClr val="tx2">
                <a:alpha val="75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758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wipe(left)">
                                      <p:cBhvr>
                                        <p:cTn id="10" dur="500"/>
                                        <p:tgtEl>
                                          <p:spTgt spid="8">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wipe(left)">
                                      <p:cBhvr>
                                        <p:cTn id="13" dur="500"/>
                                        <p:tgtEl>
                                          <p:spTgt spid="8">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wipe(left)">
                                      <p:cBhvr>
                                        <p:cTn id="16" dur="500"/>
                                        <p:tgtEl>
                                          <p:spTgt spid="8">
                                            <p:txEl>
                                              <p:pRg st="3" end="3"/>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wipe(left)">
                                      <p:cBhvr>
                                        <p:cTn id="19" dur="500"/>
                                        <p:tgtEl>
                                          <p:spTgt spid="8">
                                            <p:txEl>
                                              <p:pRg st="4" end="4"/>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wipe(left)">
                                      <p:cBhvr>
                                        <p:cTn id="2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CM Equilibrium </a:t>
            </a:r>
            <a:r>
              <a:rPr lang="en-US" dirty="0" smtClean="0"/>
              <a:t>Restoration</a:t>
            </a:r>
            <a:r>
              <a:rPr lang="en-US" dirty="0"/>
              <a:t> </a:t>
            </a:r>
            <a:r>
              <a:rPr lang="en-US" sz="1600" dirty="0" smtClean="0"/>
              <a:t>4/16</a:t>
            </a:r>
            <a:endParaRPr lang="en-US" sz="1600" dirty="0"/>
          </a:p>
        </p:txBody>
      </p:sp>
      <p:sp>
        <p:nvSpPr>
          <p:cNvPr id="3" name="Content Placeholder 2"/>
          <p:cNvSpPr>
            <a:spLocks noGrp="1"/>
          </p:cNvSpPr>
          <p:nvPr>
            <p:ph idx="1"/>
          </p:nvPr>
        </p:nvSpPr>
        <p:spPr/>
        <p:txBody>
          <a:bodyPr/>
          <a:lstStyle/>
          <a:p>
            <a:pPr marL="339725" indent="-339725" eaLnBrk="1" hangingPunct="1">
              <a:spcBef>
                <a:spcPts val="1200"/>
              </a:spcBef>
              <a:buClr>
                <a:srgbClr val="FF0000"/>
              </a:buClr>
              <a:buSzPct val="100000"/>
              <a:buFont typeface="Arial" charset="0"/>
              <a:buChar char="•"/>
            </a:pPr>
            <a:r>
              <a:rPr lang="en-US" altLang="en-US" sz="2400" dirty="0">
                <a:latin typeface="Arial Rounded MT Bold" pitchFamily="34" charset="0"/>
              </a:rPr>
              <a:t>The following slides present a high level model using integrated processes to return CM Upsets to the Equilibrium </a:t>
            </a:r>
            <a:endParaRPr lang="en-US" altLang="en-US" sz="2400" dirty="0" smtClean="0">
              <a:latin typeface="Arial Rounded MT Bold" pitchFamily="34" charset="0"/>
            </a:endParaRPr>
          </a:p>
          <a:p>
            <a:pPr marL="339725" indent="-339725" eaLnBrk="1" hangingPunct="1">
              <a:spcBef>
                <a:spcPts val="1200"/>
              </a:spcBef>
              <a:buClr>
                <a:srgbClr val="FF0000"/>
              </a:buClr>
              <a:buSzPct val="100000"/>
              <a:buFont typeface="Arial" charset="0"/>
              <a:buChar char="•"/>
            </a:pPr>
            <a:r>
              <a:rPr lang="en-US" altLang="en-US" sz="2400" dirty="0">
                <a:latin typeface="Arial Rounded MT Bold" pitchFamily="34" charset="0"/>
              </a:rPr>
              <a:t>The Process starts with a discrepancy found and recorded in the Corrective Action Program </a:t>
            </a:r>
            <a:r>
              <a:rPr lang="en-US" altLang="en-US" sz="2400" dirty="0" smtClean="0">
                <a:latin typeface="Arial Rounded MT Bold" pitchFamily="34" charset="0"/>
              </a:rPr>
              <a:t>OR </a:t>
            </a:r>
            <a:r>
              <a:rPr lang="en-US" altLang="en-US" sz="2400" dirty="0">
                <a:latin typeface="Arial Rounded MT Bold" pitchFamily="34" charset="0"/>
              </a:rPr>
              <a:t>a desire to change the plant to improve performance</a:t>
            </a:r>
            <a:r>
              <a:rPr lang="en-US" altLang="en-US" sz="2400" dirty="0" smtClean="0">
                <a:latin typeface="Arial Rounded MT Bold" pitchFamily="34" charset="0"/>
              </a:rPr>
              <a:t>.</a:t>
            </a:r>
            <a:endParaRPr lang="en-US" altLang="en-US" sz="2400" dirty="0">
              <a:latin typeface="Arial Rounded MT Bold" pitchFamily="34" charset="0"/>
            </a:endParaRPr>
          </a:p>
          <a:p>
            <a:pPr marL="339725" indent="-339725" eaLnBrk="1" hangingPunct="1">
              <a:spcBef>
                <a:spcPts val="1200"/>
              </a:spcBef>
              <a:buClr>
                <a:srgbClr val="FF0000"/>
              </a:buClr>
              <a:buSzPct val="100000"/>
              <a:buFont typeface="Arial" charset="0"/>
              <a:buChar char="•"/>
            </a:pPr>
            <a:r>
              <a:rPr lang="en-US" altLang="en-US" sz="2400" dirty="0">
                <a:latin typeface="Arial Rounded MT Bold" pitchFamily="34" charset="0"/>
              </a:rPr>
              <a:t>The question protocol addresses the 3 CM elements</a:t>
            </a:r>
          </a:p>
          <a:p>
            <a:pPr marL="339725" indent="-339725" eaLnBrk="1" hangingPunct="1">
              <a:spcBef>
                <a:spcPts val="1200"/>
              </a:spcBef>
              <a:buClr>
                <a:srgbClr val="FF0000"/>
              </a:buClr>
              <a:buSzPct val="100000"/>
              <a:buFont typeface="Arial" charset="0"/>
              <a:buChar char="•"/>
            </a:pPr>
            <a:r>
              <a:rPr lang="en-US" altLang="en-US" sz="2400" dirty="0">
                <a:latin typeface="Arial Rounded MT Bold" pitchFamily="34" charset="0"/>
              </a:rPr>
              <a:t>The model was developed by CMBG and has influenced the content of numerous industry guidance documents</a:t>
            </a:r>
          </a:p>
          <a:p>
            <a:pPr marL="339725" indent="-339725" eaLnBrk="1" hangingPunct="1">
              <a:spcBef>
                <a:spcPts val="1200"/>
              </a:spcBef>
              <a:buClr>
                <a:srgbClr val="FF0000"/>
              </a:buClr>
              <a:buSzPct val="100000"/>
              <a:buFont typeface="Arial" charset="0"/>
              <a:buChar char="•"/>
            </a:pPr>
            <a:r>
              <a:rPr lang="en-US" altLang="en-US" sz="2400" dirty="0">
                <a:latin typeface="Arial Rounded MT Bold" pitchFamily="34" charset="0"/>
              </a:rPr>
              <a:t>It provides a useful tool for developing CM Performance </a:t>
            </a:r>
            <a:r>
              <a:rPr lang="en-US" altLang="en-US" sz="2400" dirty="0" smtClean="0">
                <a:latin typeface="Arial Rounded MT Bold" pitchFamily="34" charset="0"/>
              </a:rPr>
              <a:t>Indicators</a:t>
            </a:r>
            <a:endParaRPr lang="en-US" altLang="en-US" sz="2400" dirty="0">
              <a:latin typeface="Arial Rounded MT Bold" pitchFamily="34" charset="0"/>
            </a:endParaRPr>
          </a:p>
        </p:txBody>
      </p:sp>
      <p:sp>
        <p:nvSpPr>
          <p:cNvPr id="4" name="Date Placeholder 3"/>
          <p:cNvSpPr>
            <a:spLocks noGrp="1"/>
          </p:cNvSpPr>
          <p:nvPr>
            <p:ph type="dt" sz="half" idx="10"/>
          </p:nvPr>
        </p:nvSpPr>
        <p:spPr/>
        <p:txBody>
          <a:bodyPr/>
          <a:lstStyle/>
          <a:p>
            <a:pPr>
              <a:defRPr/>
            </a:pPr>
            <a:r>
              <a:rPr lang="en-US" smtClean="0"/>
              <a:t>CMBG - 08 June 2015</a:t>
            </a:r>
            <a:endParaRPr lang="en-US" dirty="0"/>
          </a:p>
        </p:txBody>
      </p:sp>
      <p:sp>
        <p:nvSpPr>
          <p:cNvPr id="5" name="Footer Placeholder 4"/>
          <p:cNvSpPr>
            <a:spLocks noGrp="1"/>
          </p:cNvSpPr>
          <p:nvPr>
            <p:ph type="ftr" sz="quarter" idx="11"/>
          </p:nvPr>
        </p:nvSpPr>
        <p:spPr/>
        <p:txBody>
          <a:bodyPr/>
          <a:lstStyle/>
          <a:p>
            <a:pPr>
              <a:defRPr/>
            </a:pPr>
            <a:r>
              <a:rPr lang="pt-BR" smtClean="0"/>
              <a:t>Palo Verde - Kent R. Bjornn</a:t>
            </a:r>
            <a:endParaRPr lang="en-US" dirty="0"/>
          </a:p>
        </p:txBody>
      </p:sp>
      <p:sp>
        <p:nvSpPr>
          <p:cNvPr id="6" name="Slide Number Placeholder 5"/>
          <p:cNvSpPr>
            <a:spLocks noGrp="1"/>
          </p:cNvSpPr>
          <p:nvPr>
            <p:ph type="sldNum" sz="quarter" idx="12"/>
          </p:nvPr>
        </p:nvSpPr>
        <p:spPr/>
        <p:txBody>
          <a:bodyPr/>
          <a:lstStyle/>
          <a:p>
            <a:pPr>
              <a:defRPr/>
            </a:pPr>
            <a:fld id="{E870A486-E42A-4384-A775-FA2C88A85670}" type="slidenum">
              <a:rPr lang="en-US" smtClean="0"/>
              <a:pPr>
                <a:defRPr/>
              </a:pPr>
              <a:t>46</a:t>
            </a:fld>
            <a:endParaRPr lang="en-US" dirty="0"/>
          </a:p>
        </p:txBody>
      </p:sp>
    </p:spTree>
    <p:extLst>
      <p:ext uri="{BB962C8B-B14F-4D97-AF65-F5344CB8AC3E}">
        <p14:creationId xmlns:p14="http://schemas.microsoft.com/office/powerpoint/2010/main" val="509492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CM Equilibrium Restoration </a:t>
            </a:r>
            <a:r>
              <a:rPr lang="en-US" sz="1600" dirty="0" smtClean="0"/>
              <a:t>5/16</a:t>
            </a:r>
            <a:endParaRPr lang="en-US" dirty="0"/>
          </a:p>
        </p:txBody>
      </p:sp>
      <p:sp>
        <p:nvSpPr>
          <p:cNvPr id="3" name="Content Placeholder 2"/>
          <p:cNvSpPr>
            <a:spLocks noGrp="1"/>
          </p:cNvSpPr>
          <p:nvPr>
            <p:ph idx="1"/>
          </p:nvPr>
        </p:nvSpPr>
        <p:spPr/>
        <p:txBody>
          <a:bodyPr/>
          <a:lstStyle/>
          <a:p>
            <a:pPr eaLnBrk="1" hangingPunct="1">
              <a:spcBef>
                <a:spcPct val="5000"/>
              </a:spcBef>
              <a:buClr>
                <a:srgbClr val="0099FF"/>
              </a:buClr>
              <a:buFont typeface="Wingdings" panose="05000000000000000000" pitchFamily="2" charset="2"/>
              <a:buChar char="v"/>
            </a:pPr>
            <a:r>
              <a:rPr lang="en-US" altLang="en-US" sz="2400" dirty="0">
                <a:solidFill>
                  <a:srgbClr val="0099FF"/>
                </a:solidFill>
              </a:rPr>
              <a:t>CM Equilibrium-The Desired </a:t>
            </a:r>
            <a:r>
              <a:rPr lang="en-US" altLang="en-US" sz="2400" dirty="0" smtClean="0">
                <a:solidFill>
                  <a:srgbClr val="0099FF"/>
                </a:solidFill>
              </a:rPr>
              <a:t>Start &amp; End State</a:t>
            </a:r>
            <a:r>
              <a:rPr lang="en-US" altLang="en-US" sz="2400" b="1" dirty="0" smtClean="0">
                <a:solidFill>
                  <a:srgbClr val="000066"/>
                </a:solidFill>
              </a:rPr>
              <a:t> </a:t>
            </a:r>
            <a:endParaRPr lang="en-US" altLang="en-US" sz="2400" b="1" dirty="0">
              <a:solidFill>
                <a:srgbClr val="000066"/>
              </a:solidFill>
            </a:endParaRPr>
          </a:p>
          <a:p>
            <a:pPr eaLnBrk="1" hangingPunct="1">
              <a:spcBef>
                <a:spcPct val="5000"/>
              </a:spcBef>
              <a:buClr>
                <a:schemeClr val="tx1"/>
              </a:buClr>
              <a:buSzPct val="100000"/>
              <a:buFont typeface="Arial" charset="0"/>
              <a:buChar char="•"/>
            </a:pPr>
            <a:r>
              <a:rPr lang="en-US" altLang="en-US" sz="2000" dirty="0"/>
              <a:t>SSCs performing as expected</a:t>
            </a:r>
          </a:p>
          <a:p>
            <a:pPr eaLnBrk="1" hangingPunct="1">
              <a:spcBef>
                <a:spcPct val="5000"/>
              </a:spcBef>
              <a:buClr>
                <a:schemeClr val="tx1"/>
              </a:buClr>
              <a:buSzPct val="100000"/>
              <a:buFont typeface="Arial" charset="0"/>
              <a:buChar char="•"/>
            </a:pPr>
            <a:r>
              <a:rPr lang="en-US" altLang="en-US" sz="2000" dirty="0"/>
              <a:t>People are being trained</a:t>
            </a:r>
          </a:p>
          <a:p>
            <a:pPr eaLnBrk="1" hangingPunct="1">
              <a:spcBef>
                <a:spcPct val="5000"/>
              </a:spcBef>
              <a:buClr>
                <a:schemeClr val="tx1"/>
              </a:buClr>
              <a:buSzPct val="100000"/>
              <a:buFont typeface="Arial" charset="0"/>
              <a:buChar char="•"/>
            </a:pPr>
            <a:r>
              <a:rPr lang="en-US" altLang="en-US" sz="2000" dirty="0"/>
              <a:t>Procedures are in place and being followed</a:t>
            </a:r>
          </a:p>
          <a:p>
            <a:pPr eaLnBrk="1" hangingPunct="1">
              <a:spcBef>
                <a:spcPct val="5000"/>
              </a:spcBef>
              <a:buClr>
                <a:schemeClr val="tx1"/>
              </a:buClr>
              <a:buSzPct val="100000"/>
              <a:buFont typeface="Arial" charset="0"/>
              <a:buChar char="•"/>
            </a:pPr>
            <a:r>
              <a:rPr lang="en-US" altLang="en-US" sz="2000" dirty="0"/>
              <a:t>CM Program is being </a:t>
            </a:r>
            <a:r>
              <a:rPr lang="en-US" altLang="en-US" sz="2000" dirty="0" smtClean="0"/>
              <a:t>monitored/trended</a:t>
            </a:r>
            <a:endParaRPr lang="en-US" altLang="en-US" sz="2000" b="1" dirty="0"/>
          </a:p>
        </p:txBody>
      </p:sp>
      <p:sp>
        <p:nvSpPr>
          <p:cNvPr id="4" name="Date Placeholder 3"/>
          <p:cNvSpPr>
            <a:spLocks noGrp="1"/>
          </p:cNvSpPr>
          <p:nvPr>
            <p:ph type="dt" sz="half" idx="10"/>
          </p:nvPr>
        </p:nvSpPr>
        <p:spPr/>
        <p:txBody>
          <a:bodyPr/>
          <a:lstStyle/>
          <a:p>
            <a:pPr>
              <a:defRPr/>
            </a:pPr>
            <a:r>
              <a:rPr lang="en-US" smtClean="0"/>
              <a:t>CMBG - 08 June 2015</a:t>
            </a:r>
            <a:endParaRPr lang="en-US" dirty="0"/>
          </a:p>
        </p:txBody>
      </p:sp>
      <p:sp>
        <p:nvSpPr>
          <p:cNvPr id="5" name="Footer Placeholder 4"/>
          <p:cNvSpPr>
            <a:spLocks noGrp="1"/>
          </p:cNvSpPr>
          <p:nvPr>
            <p:ph type="ftr" sz="quarter" idx="11"/>
          </p:nvPr>
        </p:nvSpPr>
        <p:spPr/>
        <p:txBody>
          <a:bodyPr/>
          <a:lstStyle/>
          <a:p>
            <a:pPr>
              <a:defRPr/>
            </a:pPr>
            <a:r>
              <a:rPr lang="pt-BR" smtClean="0"/>
              <a:t>Palo Verde - Kent R. Bjornn</a:t>
            </a:r>
            <a:endParaRPr lang="en-US" dirty="0"/>
          </a:p>
        </p:txBody>
      </p:sp>
      <p:sp>
        <p:nvSpPr>
          <p:cNvPr id="6" name="Slide Number Placeholder 5"/>
          <p:cNvSpPr>
            <a:spLocks noGrp="1"/>
          </p:cNvSpPr>
          <p:nvPr>
            <p:ph type="sldNum" sz="quarter" idx="12"/>
          </p:nvPr>
        </p:nvSpPr>
        <p:spPr/>
        <p:txBody>
          <a:bodyPr/>
          <a:lstStyle/>
          <a:p>
            <a:pPr>
              <a:defRPr/>
            </a:pPr>
            <a:fld id="{E870A486-E42A-4384-A775-FA2C88A85670}" type="slidenum">
              <a:rPr lang="en-US" smtClean="0"/>
              <a:pPr>
                <a:defRPr/>
              </a:pPr>
              <a:t>47</a:t>
            </a:fld>
            <a:endParaRPr lang="en-US" dirty="0"/>
          </a:p>
        </p:txBody>
      </p:sp>
      <p:grpSp>
        <p:nvGrpSpPr>
          <p:cNvPr id="7" name="Group 1"/>
          <p:cNvGrpSpPr>
            <a:grpSpLocks noChangeAspect="1"/>
          </p:cNvGrpSpPr>
          <p:nvPr>
            <p:custDataLst>
              <p:tags r:id="rId1"/>
            </p:custDataLst>
          </p:nvPr>
        </p:nvGrpSpPr>
        <p:grpSpPr bwMode="auto">
          <a:xfrm>
            <a:off x="822960" y="3566160"/>
            <a:ext cx="7506264" cy="2730341"/>
            <a:chOff x="446088" y="1177925"/>
            <a:chExt cx="8248650" cy="3000375"/>
          </a:xfrm>
        </p:grpSpPr>
        <p:sp>
          <p:nvSpPr>
            <p:cNvPr id="8" name="Oval 14"/>
            <p:cNvSpPr>
              <a:spLocks noChangeArrowheads="1"/>
            </p:cNvSpPr>
            <p:nvPr/>
          </p:nvSpPr>
          <p:spPr bwMode="auto">
            <a:xfrm>
              <a:off x="723900" y="1343025"/>
              <a:ext cx="914400" cy="914400"/>
            </a:xfrm>
            <a:prstGeom prst="ellipse">
              <a:avLst/>
            </a:prstGeom>
            <a:solidFill>
              <a:srgbClr val="FFFF00">
                <a:alpha val="90195"/>
              </a:srgbClr>
            </a:solidFill>
            <a:ln w="38100">
              <a:solidFill>
                <a:schemeClr val="tx1"/>
              </a:solidFill>
              <a:round/>
              <a:headEnd/>
              <a:tailEnd/>
            </a:ln>
          </p:spPr>
          <p:txBody>
            <a:bodyPr wrap="none"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r>
                <a:rPr lang="en-US" altLang="en-US" sz="1000"/>
                <a:t/>
              </a:r>
              <a:br>
                <a:rPr lang="en-US" altLang="en-US" sz="1000"/>
              </a:br>
              <a:endParaRPr lang="en-US" altLang="en-US" sz="1000"/>
            </a:p>
          </p:txBody>
        </p:sp>
        <p:sp>
          <p:nvSpPr>
            <p:cNvPr id="9" name="AutoShape 4"/>
            <p:cNvSpPr>
              <a:spLocks noChangeAspect="1" noChangeArrowheads="1"/>
            </p:cNvSpPr>
            <p:nvPr/>
          </p:nvSpPr>
          <p:spPr bwMode="gray">
            <a:xfrm>
              <a:off x="1912938" y="1343025"/>
              <a:ext cx="914400" cy="914400"/>
            </a:xfrm>
            <a:prstGeom prst="roundRect">
              <a:avLst>
                <a:gd name="adj" fmla="val 16667"/>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lnSpc>
                  <a:spcPct val="90000"/>
                </a:lnSpc>
              </a:pPr>
              <a:r>
                <a:rPr lang="en-US" altLang="en-US" sz="1100">
                  <a:latin typeface="Arial" charset="0"/>
                </a:rPr>
                <a:t>Evaluate</a:t>
              </a:r>
              <a:br>
                <a:rPr lang="en-US" altLang="en-US" sz="1100">
                  <a:latin typeface="Arial" charset="0"/>
                </a:rPr>
              </a:br>
              <a:r>
                <a:rPr lang="en-US" altLang="en-US" sz="1100">
                  <a:latin typeface="Arial" charset="0"/>
                </a:rPr>
                <a:t>Identified</a:t>
              </a:r>
              <a:br>
                <a:rPr lang="en-US" altLang="en-US" sz="1100">
                  <a:latin typeface="Arial" charset="0"/>
                </a:rPr>
              </a:br>
              <a:r>
                <a:rPr lang="en-US" altLang="en-US" sz="1100">
                  <a:latin typeface="Arial" charset="0"/>
                </a:rPr>
                <a:t>Problem or</a:t>
              </a:r>
              <a:br>
                <a:rPr lang="en-US" altLang="en-US" sz="1100">
                  <a:latin typeface="Arial" charset="0"/>
                </a:rPr>
              </a:br>
              <a:r>
                <a:rPr lang="en-US" altLang="en-US" sz="1100">
                  <a:latin typeface="Arial" charset="0"/>
                </a:rPr>
                <a:t>Desired</a:t>
              </a:r>
              <a:br>
                <a:rPr lang="en-US" altLang="en-US" sz="1100">
                  <a:latin typeface="Arial" charset="0"/>
                </a:rPr>
              </a:br>
              <a:r>
                <a:rPr lang="en-US" altLang="en-US" sz="1100">
                  <a:latin typeface="Arial" charset="0"/>
                </a:rPr>
                <a:t>Change</a:t>
              </a:r>
            </a:p>
          </p:txBody>
        </p:sp>
        <p:sp>
          <p:nvSpPr>
            <p:cNvPr id="10" name="AutoShape 5"/>
            <p:cNvSpPr>
              <a:spLocks noChangeArrowheads="1"/>
            </p:cNvSpPr>
            <p:nvPr/>
          </p:nvSpPr>
          <p:spPr bwMode="auto">
            <a:xfrm>
              <a:off x="6354763" y="1177925"/>
              <a:ext cx="1263650" cy="1244600"/>
            </a:xfrm>
            <a:prstGeom prst="diamond">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73152" rIns="0" bIns="0"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lnSpc>
                  <a:spcPct val="90000"/>
                </a:lnSpc>
              </a:pPr>
              <a:r>
                <a:rPr lang="en-US" altLang="en-US" sz="1100">
                  <a:latin typeface="Arial" charset="0"/>
                </a:rPr>
                <a:t>Change</a:t>
              </a:r>
              <a:br>
                <a:rPr lang="en-US" altLang="en-US" sz="1100">
                  <a:latin typeface="Arial" charset="0"/>
                </a:rPr>
              </a:br>
              <a:r>
                <a:rPr lang="en-US" altLang="en-US" sz="1100">
                  <a:latin typeface="Arial" charset="0"/>
                </a:rPr>
                <a:t>Facility</a:t>
              </a:r>
            </a:p>
            <a:p>
              <a:pPr algn="ctr">
                <a:lnSpc>
                  <a:spcPct val="90000"/>
                </a:lnSpc>
              </a:pPr>
              <a:r>
                <a:rPr lang="en-US" altLang="en-US" sz="1100">
                  <a:latin typeface="Arial" charset="0"/>
                </a:rPr>
                <a:t> Configuration</a:t>
              </a:r>
              <a:br>
                <a:rPr lang="en-US" altLang="en-US" sz="1100">
                  <a:latin typeface="Arial" charset="0"/>
                </a:rPr>
              </a:br>
              <a:r>
                <a:rPr lang="en-US" altLang="en-US" sz="1100">
                  <a:latin typeface="Arial" charset="0"/>
                </a:rPr>
                <a:t>Information</a:t>
              </a:r>
              <a:br>
                <a:rPr lang="en-US" altLang="en-US" sz="1100">
                  <a:latin typeface="Arial" charset="0"/>
                </a:rPr>
              </a:br>
              <a:r>
                <a:rPr lang="en-US" altLang="en-US" sz="1100">
                  <a:latin typeface="Arial" charset="0"/>
                </a:rPr>
                <a:t>?</a:t>
              </a:r>
            </a:p>
          </p:txBody>
        </p:sp>
        <p:sp>
          <p:nvSpPr>
            <p:cNvPr id="11" name="AutoShape 6"/>
            <p:cNvSpPr>
              <a:spLocks noChangeArrowheads="1"/>
            </p:cNvSpPr>
            <p:nvPr/>
          </p:nvSpPr>
          <p:spPr bwMode="auto">
            <a:xfrm>
              <a:off x="3192463" y="1219200"/>
              <a:ext cx="1143000" cy="1143000"/>
            </a:xfrm>
            <a:prstGeom prst="diamond">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lnSpc>
                  <a:spcPct val="90000"/>
                </a:lnSpc>
              </a:pPr>
              <a:r>
                <a:rPr lang="en-US" altLang="en-US" sz="1100" dirty="0">
                  <a:latin typeface="Arial" charset="0"/>
                </a:rPr>
                <a:t>Change</a:t>
              </a:r>
            </a:p>
            <a:p>
              <a:pPr algn="ctr">
                <a:lnSpc>
                  <a:spcPct val="90000"/>
                </a:lnSpc>
              </a:pPr>
              <a:r>
                <a:rPr lang="en-US" altLang="en-US" sz="1100" dirty="0">
                  <a:latin typeface="Arial" charset="0"/>
                </a:rPr>
                <a:t>Requirements</a:t>
              </a:r>
              <a:br>
                <a:rPr lang="en-US" altLang="en-US" sz="1100" dirty="0">
                  <a:latin typeface="Arial" charset="0"/>
                </a:rPr>
              </a:br>
              <a:r>
                <a:rPr lang="en-US" altLang="en-US" sz="1100" dirty="0">
                  <a:latin typeface="Arial" charset="0"/>
                </a:rPr>
                <a:t>?</a:t>
              </a:r>
            </a:p>
          </p:txBody>
        </p:sp>
        <p:sp>
          <p:nvSpPr>
            <p:cNvPr id="12" name="AutoShape 7"/>
            <p:cNvSpPr>
              <a:spLocks noChangeArrowheads="1"/>
            </p:cNvSpPr>
            <p:nvPr/>
          </p:nvSpPr>
          <p:spPr bwMode="auto">
            <a:xfrm>
              <a:off x="4800600" y="1219200"/>
              <a:ext cx="1143000" cy="1143000"/>
            </a:xfrm>
            <a:prstGeom prst="diamond">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lnSpc>
                  <a:spcPct val="90000"/>
                </a:lnSpc>
              </a:pPr>
              <a:r>
                <a:rPr lang="en-US" altLang="en-US" sz="1100">
                  <a:latin typeface="Arial" charset="0"/>
                </a:rPr>
                <a:t>Change</a:t>
              </a:r>
              <a:br>
                <a:rPr lang="en-US" altLang="en-US" sz="1100">
                  <a:latin typeface="Arial" charset="0"/>
                </a:rPr>
              </a:br>
              <a:r>
                <a:rPr lang="en-US" altLang="en-US" sz="1100">
                  <a:latin typeface="Arial" charset="0"/>
                </a:rPr>
                <a:t>Physical</a:t>
              </a:r>
              <a:br>
                <a:rPr lang="en-US" altLang="en-US" sz="1100">
                  <a:latin typeface="Arial" charset="0"/>
                </a:rPr>
              </a:br>
              <a:r>
                <a:rPr lang="en-US" altLang="en-US" sz="1100">
                  <a:latin typeface="Arial" charset="0"/>
                </a:rPr>
                <a:t>Configuration</a:t>
              </a:r>
              <a:br>
                <a:rPr lang="en-US" altLang="en-US" sz="1100">
                  <a:latin typeface="Arial" charset="0"/>
                </a:rPr>
              </a:br>
              <a:r>
                <a:rPr lang="en-US" altLang="en-US" sz="1100">
                  <a:latin typeface="Arial" charset="0"/>
                </a:rPr>
                <a:t>?</a:t>
              </a:r>
            </a:p>
          </p:txBody>
        </p:sp>
        <p:sp>
          <p:nvSpPr>
            <p:cNvPr id="13" name="Line 8"/>
            <p:cNvSpPr>
              <a:spLocks noChangeShapeType="1"/>
            </p:cNvSpPr>
            <p:nvPr/>
          </p:nvSpPr>
          <p:spPr bwMode="auto">
            <a:xfrm>
              <a:off x="4327525" y="1793875"/>
              <a:ext cx="4572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 name="Oval 9"/>
            <p:cNvSpPr>
              <a:spLocks noChangeArrowheads="1"/>
            </p:cNvSpPr>
            <p:nvPr/>
          </p:nvSpPr>
          <p:spPr bwMode="auto">
            <a:xfrm>
              <a:off x="7856538" y="1533525"/>
              <a:ext cx="838200" cy="53340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tIns="18288"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lnSpc>
                  <a:spcPct val="90000"/>
                </a:lnSpc>
              </a:pPr>
              <a:r>
                <a:rPr lang="en-US" altLang="en-US" sz="1100">
                  <a:latin typeface="Arial" charset="0"/>
                </a:rPr>
                <a:t>Do</a:t>
              </a:r>
              <a:br>
                <a:rPr lang="en-US" altLang="en-US" sz="1100">
                  <a:latin typeface="Arial" charset="0"/>
                </a:rPr>
              </a:br>
              <a:r>
                <a:rPr lang="en-US" altLang="en-US" sz="1100">
                  <a:latin typeface="Arial" charset="0"/>
                </a:rPr>
                <a:t>Nothing</a:t>
              </a:r>
              <a:br>
                <a:rPr lang="en-US" altLang="en-US" sz="1100">
                  <a:latin typeface="Arial" charset="0"/>
                </a:rPr>
              </a:br>
              <a:r>
                <a:rPr lang="en-US" altLang="en-US" sz="1100">
                  <a:latin typeface="Arial" charset="0"/>
                </a:rPr>
                <a:t> More</a:t>
              </a:r>
            </a:p>
          </p:txBody>
        </p:sp>
        <p:sp>
          <p:nvSpPr>
            <p:cNvPr id="15" name="AutoShape 10"/>
            <p:cNvSpPr>
              <a:spLocks noChangeArrowheads="1"/>
            </p:cNvSpPr>
            <p:nvPr/>
          </p:nvSpPr>
          <p:spPr bwMode="auto">
            <a:xfrm>
              <a:off x="965200" y="1603375"/>
              <a:ext cx="419100" cy="365125"/>
            </a:xfrm>
            <a:prstGeom prst="triangle">
              <a:avLst>
                <a:gd name="adj" fmla="val 50000"/>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endParaRPr lang="en-US" altLang="en-US"/>
            </a:p>
          </p:txBody>
        </p:sp>
        <p:sp>
          <p:nvSpPr>
            <p:cNvPr id="16" name="Oval 11"/>
            <p:cNvSpPr>
              <a:spLocks noChangeArrowheads="1"/>
            </p:cNvSpPr>
            <p:nvPr/>
          </p:nvSpPr>
          <p:spPr bwMode="auto">
            <a:xfrm>
              <a:off x="1060450" y="1501775"/>
              <a:ext cx="228600" cy="228600"/>
            </a:xfrm>
            <a:prstGeom prst="ellipse">
              <a:avLst/>
            </a:prstGeom>
            <a:solidFill>
              <a:srgbClr val="FFFFFF"/>
            </a:solidFill>
            <a:ln w="38100">
              <a:solidFill>
                <a:schemeClr val="tx1"/>
              </a:solidFill>
              <a:round/>
              <a:headEnd/>
              <a:tailEnd/>
            </a:ln>
          </p:spPr>
          <p:txBody>
            <a:bodyPr wrap="none"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endParaRPr lang="en-US" altLang="en-US"/>
            </a:p>
          </p:txBody>
        </p:sp>
        <p:sp>
          <p:nvSpPr>
            <p:cNvPr id="17" name="AutoShape 12"/>
            <p:cNvSpPr>
              <a:spLocks noChangeArrowheads="1"/>
            </p:cNvSpPr>
            <p:nvPr/>
          </p:nvSpPr>
          <p:spPr bwMode="auto">
            <a:xfrm>
              <a:off x="1250950" y="1812925"/>
              <a:ext cx="228600" cy="228600"/>
            </a:xfrm>
            <a:prstGeom prst="flowChartDocument">
              <a:avLst/>
            </a:prstGeom>
            <a:solidFill>
              <a:srgbClr val="FFFFFF"/>
            </a:solidFill>
            <a:ln w="38100">
              <a:solidFill>
                <a:schemeClr val="tx1"/>
              </a:solidFill>
              <a:miter lim="800000"/>
              <a:headEnd/>
              <a:tailEnd/>
            </a:ln>
          </p:spPr>
          <p:txBody>
            <a:bodyPr wrap="none"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endParaRPr lang="en-US" altLang="en-US"/>
            </a:p>
          </p:txBody>
        </p:sp>
        <p:sp>
          <p:nvSpPr>
            <p:cNvPr id="18" name="AutoShape 13"/>
            <p:cNvSpPr>
              <a:spLocks noChangeArrowheads="1"/>
            </p:cNvSpPr>
            <p:nvPr/>
          </p:nvSpPr>
          <p:spPr bwMode="auto">
            <a:xfrm rot="-5400000">
              <a:off x="908050" y="1806575"/>
              <a:ext cx="228600" cy="228600"/>
            </a:xfrm>
            <a:prstGeom prst="flowChartDelay">
              <a:avLst/>
            </a:prstGeom>
            <a:solidFill>
              <a:srgbClr val="FFFFFF"/>
            </a:solidFill>
            <a:ln w="38100">
              <a:solidFill>
                <a:schemeClr val="tx1"/>
              </a:solidFill>
              <a:miter lim="800000"/>
              <a:headEnd/>
              <a:tailEnd/>
            </a:ln>
          </p:spPr>
          <p:txBody>
            <a:bodyPr wrap="none"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endParaRPr lang="en-US" altLang="en-US"/>
            </a:p>
          </p:txBody>
        </p:sp>
        <p:sp>
          <p:nvSpPr>
            <p:cNvPr id="19" name="Text Box 15"/>
            <p:cNvSpPr txBox="1">
              <a:spLocks noChangeArrowheads="1"/>
            </p:cNvSpPr>
            <p:nvPr/>
          </p:nvSpPr>
          <p:spPr bwMode="auto">
            <a:xfrm>
              <a:off x="446088" y="2114550"/>
              <a:ext cx="1466850" cy="642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spcBef>
                  <a:spcPct val="50000"/>
                </a:spcBef>
              </a:pPr>
              <a:r>
                <a:rPr lang="en-US" altLang="en-US" sz="1600" b="1" dirty="0">
                  <a:latin typeface="Arial" charset="0"/>
                </a:rPr>
                <a:t>CM Equilibrium</a:t>
              </a:r>
            </a:p>
          </p:txBody>
        </p:sp>
        <p:sp>
          <p:nvSpPr>
            <p:cNvPr id="20" name="AutoShape 16"/>
            <p:cNvSpPr>
              <a:spLocks noChangeArrowheads="1"/>
            </p:cNvSpPr>
            <p:nvPr/>
          </p:nvSpPr>
          <p:spPr bwMode="auto">
            <a:xfrm>
              <a:off x="4808538" y="2652713"/>
              <a:ext cx="1143000" cy="914400"/>
            </a:xfrm>
            <a:prstGeom prst="roundRect">
              <a:avLst>
                <a:gd name="adj" fmla="val 16667"/>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lnSpc>
                  <a:spcPct val="90000"/>
                </a:lnSpc>
              </a:pPr>
              <a:r>
                <a:rPr lang="en-US" altLang="en-US" sz="1100">
                  <a:latin typeface="Arial" charset="0"/>
                </a:rPr>
                <a:t>Physical </a:t>
              </a:r>
              <a:br>
                <a:rPr lang="en-US" altLang="en-US" sz="1100">
                  <a:latin typeface="Arial" charset="0"/>
                </a:rPr>
              </a:br>
              <a:r>
                <a:rPr lang="en-US" altLang="en-US" sz="1100">
                  <a:latin typeface="Arial" charset="0"/>
                </a:rPr>
                <a:t>Configuration</a:t>
              </a:r>
              <a:br>
                <a:rPr lang="en-US" altLang="en-US" sz="1100">
                  <a:latin typeface="Arial" charset="0"/>
                </a:rPr>
              </a:br>
              <a:r>
                <a:rPr lang="en-US" altLang="en-US" sz="1100">
                  <a:latin typeface="Arial" charset="0"/>
                </a:rPr>
                <a:t>Change</a:t>
              </a:r>
              <a:br>
                <a:rPr lang="en-US" altLang="en-US" sz="1100">
                  <a:latin typeface="Arial" charset="0"/>
                </a:rPr>
              </a:br>
              <a:r>
                <a:rPr lang="en-US" altLang="en-US" sz="1100">
                  <a:latin typeface="Arial" charset="0"/>
                </a:rPr>
                <a:t>Authorization</a:t>
              </a:r>
              <a:br>
                <a:rPr lang="en-US" altLang="en-US" sz="1100">
                  <a:latin typeface="Arial" charset="0"/>
                </a:rPr>
              </a:br>
              <a:r>
                <a:rPr lang="en-US" altLang="en-US" sz="1100">
                  <a:latin typeface="Arial" charset="0"/>
                </a:rPr>
                <a:t>Process</a:t>
              </a:r>
            </a:p>
          </p:txBody>
        </p:sp>
        <p:sp>
          <p:nvSpPr>
            <p:cNvPr id="21" name="AutoShape 17"/>
            <p:cNvSpPr>
              <a:spLocks noChangeArrowheads="1"/>
            </p:cNvSpPr>
            <p:nvPr/>
          </p:nvSpPr>
          <p:spPr bwMode="auto">
            <a:xfrm>
              <a:off x="3187700" y="2638425"/>
              <a:ext cx="1143000" cy="914400"/>
            </a:xfrm>
            <a:prstGeom prst="roundRect">
              <a:avLst>
                <a:gd name="adj" fmla="val 16667"/>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lnSpc>
                  <a:spcPct val="90000"/>
                </a:lnSpc>
              </a:pPr>
              <a:r>
                <a:rPr lang="en-US" altLang="en-US" sz="1100" dirty="0" smtClean="0">
                  <a:latin typeface="Arial" charset="0"/>
                </a:rPr>
                <a:t>Requirements</a:t>
              </a:r>
              <a:r>
                <a:rPr lang="en-US" altLang="en-US" sz="1100" dirty="0">
                  <a:latin typeface="Arial" charset="0"/>
                </a:rPr>
                <a:t/>
              </a:r>
              <a:br>
                <a:rPr lang="en-US" altLang="en-US" sz="1100" dirty="0">
                  <a:latin typeface="Arial" charset="0"/>
                </a:rPr>
              </a:br>
              <a:r>
                <a:rPr lang="en-US" altLang="en-US" sz="1100" dirty="0">
                  <a:latin typeface="Arial" charset="0"/>
                </a:rPr>
                <a:t>Change Process</a:t>
              </a:r>
            </a:p>
          </p:txBody>
        </p:sp>
        <p:sp>
          <p:nvSpPr>
            <p:cNvPr id="22" name="AutoShape 18"/>
            <p:cNvSpPr>
              <a:spLocks noChangeArrowheads="1"/>
            </p:cNvSpPr>
            <p:nvPr/>
          </p:nvSpPr>
          <p:spPr bwMode="auto">
            <a:xfrm>
              <a:off x="6408738" y="3109913"/>
              <a:ext cx="1143000" cy="914400"/>
            </a:xfrm>
            <a:prstGeom prst="roundRect">
              <a:avLst>
                <a:gd name="adj" fmla="val 16667"/>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lnSpc>
                  <a:spcPct val="90000"/>
                </a:lnSpc>
              </a:pPr>
              <a:r>
                <a:rPr lang="en-US" altLang="en-US" sz="1100">
                  <a:latin typeface="Arial" charset="0"/>
                </a:rPr>
                <a:t>Facility</a:t>
              </a:r>
            </a:p>
            <a:p>
              <a:pPr algn="ctr">
                <a:lnSpc>
                  <a:spcPct val="90000"/>
                </a:lnSpc>
              </a:pPr>
              <a:r>
                <a:rPr lang="en-US" altLang="en-US" sz="1100">
                  <a:latin typeface="Arial" charset="0"/>
                </a:rPr>
                <a:t>Configuration</a:t>
              </a:r>
              <a:br>
                <a:rPr lang="en-US" altLang="en-US" sz="1100">
                  <a:latin typeface="Arial" charset="0"/>
                </a:rPr>
              </a:br>
              <a:r>
                <a:rPr lang="en-US" altLang="en-US" sz="1100">
                  <a:latin typeface="Arial" charset="0"/>
                </a:rPr>
                <a:t>Information</a:t>
              </a:r>
              <a:br>
                <a:rPr lang="en-US" altLang="en-US" sz="1100">
                  <a:latin typeface="Arial" charset="0"/>
                </a:rPr>
              </a:br>
              <a:r>
                <a:rPr lang="en-US" altLang="en-US" sz="1100">
                  <a:latin typeface="Arial" charset="0"/>
                </a:rPr>
                <a:t>Change Process</a:t>
              </a:r>
            </a:p>
          </p:txBody>
        </p:sp>
        <p:sp>
          <p:nvSpPr>
            <p:cNvPr id="23" name="Line 19"/>
            <p:cNvSpPr>
              <a:spLocks noChangeShapeType="1"/>
            </p:cNvSpPr>
            <p:nvPr/>
          </p:nvSpPr>
          <p:spPr bwMode="auto">
            <a:xfrm>
              <a:off x="5372100" y="2357438"/>
              <a:ext cx="0" cy="3048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 name="Line 20"/>
            <p:cNvSpPr>
              <a:spLocks noChangeShapeType="1"/>
            </p:cNvSpPr>
            <p:nvPr/>
          </p:nvSpPr>
          <p:spPr bwMode="auto">
            <a:xfrm>
              <a:off x="3760788" y="2352675"/>
              <a:ext cx="0" cy="3048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 name="Line 21"/>
            <p:cNvSpPr>
              <a:spLocks noChangeShapeType="1"/>
            </p:cNvSpPr>
            <p:nvPr/>
          </p:nvSpPr>
          <p:spPr bwMode="auto">
            <a:xfrm>
              <a:off x="4327525" y="3095625"/>
              <a:ext cx="20955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22"/>
            <p:cNvSpPr>
              <a:spLocks noChangeShapeType="1"/>
            </p:cNvSpPr>
            <p:nvPr/>
          </p:nvSpPr>
          <p:spPr bwMode="auto">
            <a:xfrm flipV="1">
              <a:off x="4537075" y="1800225"/>
              <a:ext cx="0" cy="1309688"/>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 name="Line 23"/>
            <p:cNvSpPr>
              <a:spLocks noChangeShapeType="1"/>
            </p:cNvSpPr>
            <p:nvPr/>
          </p:nvSpPr>
          <p:spPr bwMode="auto">
            <a:xfrm>
              <a:off x="5943600" y="3095625"/>
              <a:ext cx="21431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24"/>
            <p:cNvSpPr>
              <a:spLocks noChangeShapeType="1"/>
            </p:cNvSpPr>
            <p:nvPr/>
          </p:nvSpPr>
          <p:spPr bwMode="auto">
            <a:xfrm flipV="1">
              <a:off x="6164263" y="1800225"/>
              <a:ext cx="0" cy="1309688"/>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 name="Line 25"/>
            <p:cNvSpPr>
              <a:spLocks noChangeShapeType="1"/>
            </p:cNvSpPr>
            <p:nvPr/>
          </p:nvSpPr>
          <p:spPr bwMode="auto">
            <a:xfrm>
              <a:off x="3760788" y="3552825"/>
              <a:ext cx="0" cy="304800"/>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26"/>
            <p:cNvSpPr>
              <a:spLocks noChangeShapeType="1"/>
            </p:cNvSpPr>
            <p:nvPr/>
          </p:nvSpPr>
          <p:spPr bwMode="auto">
            <a:xfrm>
              <a:off x="3760788" y="3857625"/>
              <a:ext cx="2654300" cy="0"/>
            </a:xfrm>
            <a:prstGeom prst="line">
              <a:avLst/>
            </a:prstGeom>
            <a:noFill/>
            <a:ln w="254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 name="Line 27"/>
            <p:cNvSpPr>
              <a:spLocks noChangeShapeType="1"/>
            </p:cNvSpPr>
            <p:nvPr/>
          </p:nvSpPr>
          <p:spPr bwMode="auto">
            <a:xfrm>
              <a:off x="5387975" y="3552825"/>
              <a:ext cx="0" cy="152400"/>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28"/>
            <p:cNvSpPr>
              <a:spLocks noChangeShapeType="1"/>
            </p:cNvSpPr>
            <p:nvPr/>
          </p:nvSpPr>
          <p:spPr bwMode="auto">
            <a:xfrm>
              <a:off x="5387975" y="3705225"/>
              <a:ext cx="1027113" cy="0"/>
            </a:xfrm>
            <a:prstGeom prst="line">
              <a:avLst/>
            </a:prstGeom>
            <a:noFill/>
            <a:ln w="254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 name="Line 29"/>
            <p:cNvSpPr>
              <a:spLocks noChangeShapeType="1"/>
            </p:cNvSpPr>
            <p:nvPr/>
          </p:nvSpPr>
          <p:spPr bwMode="auto">
            <a:xfrm>
              <a:off x="6980238" y="2422525"/>
              <a:ext cx="6350" cy="6731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 name="Line 30"/>
            <p:cNvSpPr>
              <a:spLocks noChangeShapeType="1"/>
            </p:cNvSpPr>
            <p:nvPr/>
          </p:nvSpPr>
          <p:spPr bwMode="auto">
            <a:xfrm>
              <a:off x="1638300" y="1800225"/>
              <a:ext cx="27463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 name="Line 31"/>
            <p:cNvSpPr>
              <a:spLocks noChangeShapeType="1"/>
            </p:cNvSpPr>
            <p:nvPr/>
          </p:nvSpPr>
          <p:spPr bwMode="auto">
            <a:xfrm>
              <a:off x="2827338" y="1800225"/>
              <a:ext cx="365125"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 name="Line 33"/>
            <p:cNvSpPr>
              <a:spLocks noChangeShapeType="1"/>
            </p:cNvSpPr>
            <p:nvPr/>
          </p:nvSpPr>
          <p:spPr bwMode="auto">
            <a:xfrm>
              <a:off x="5957888" y="1800225"/>
              <a:ext cx="396875"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 name="Line 34"/>
            <p:cNvSpPr>
              <a:spLocks noChangeShapeType="1"/>
            </p:cNvSpPr>
            <p:nvPr/>
          </p:nvSpPr>
          <p:spPr bwMode="auto">
            <a:xfrm>
              <a:off x="6986588" y="4010025"/>
              <a:ext cx="0" cy="1682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Line 35"/>
            <p:cNvSpPr>
              <a:spLocks noChangeShapeType="1"/>
            </p:cNvSpPr>
            <p:nvPr/>
          </p:nvSpPr>
          <p:spPr bwMode="auto">
            <a:xfrm flipH="1">
              <a:off x="1200150" y="4178300"/>
              <a:ext cx="5786438" cy="0"/>
            </a:xfrm>
            <a:prstGeom prst="line">
              <a:avLst/>
            </a:prstGeom>
            <a:noFill/>
            <a:ln w="25400">
              <a:solidFill>
                <a:srgbClr val="6600CC"/>
              </a:solidFill>
              <a:round/>
              <a:headEnd/>
              <a:tailEnd type="triangle"/>
            </a:ln>
            <a:extLst>
              <a:ext uri="{909E8E84-426E-40DD-AFC4-6F175D3DCCD1}">
                <a14:hiddenFill xmlns:a14="http://schemas.microsoft.com/office/drawing/2010/main">
                  <a:noFill/>
                </a14:hiddenFill>
              </a:ext>
            </a:extLst>
          </p:spPr>
          <p:txBody>
            <a:bodyPr/>
            <a:lstStyle/>
            <a:p>
              <a:endParaRPr lang="en-US"/>
            </a:p>
          </p:txBody>
        </p:sp>
        <p:sp>
          <p:nvSpPr>
            <p:cNvPr id="39" name="Line 36"/>
            <p:cNvSpPr>
              <a:spLocks noChangeShapeType="1"/>
            </p:cNvSpPr>
            <p:nvPr/>
          </p:nvSpPr>
          <p:spPr bwMode="auto">
            <a:xfrm flipV="1">
              <a:off x="1200150" y="2257425"/>
              <a:ext cx="0" cy="1920875"/>
            </a:xfrm>
            <a:prstGeom prst="line">
              <a:avLst/>
            </a:prstGeom>
            <a:noFill/>
            <a:ln w="25400">
              <a:solidFill>
                <a:srgbClr val="6600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 name="Text Box 37"/>
            <p:cNvSpPr txBox="1">
              <a:spLocks noChangeArrowheads="1"/>
            </p:cNvSpPr>
            <p:nvPr/>
          </p:nvSpPr>
          <p:spPr bwMode="auto">
            <a:xfrm>
              <a:off x="4198938" y="1585913"/>
              <a:ext cx="5492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spcBef>
                  <a:spcPct val="50000"/>
                </a:spcBef>
              </a:pPr>
              <a:r>
                <a:rPr lang="en-US" altLang="en-US" sz="1000" b="1">
                  <a:latin typeface="Arial" charset="0"/>
                </a:rPr>
                <a:t>No</a:t>
              </a:r>
            </a:p>
          </p:txBody>
        </p:sp>
        <p:sp>
          <p:nvSpPr>
            <p:cNvPr id="41" name="Text Box 38"/>
            <p:cNvSpPr txBox="1">
              <a:spLocks noChangeArrowheads="1"/>
            </p:cNvSpPr>
            <p:nvPr/>
          </p:nvSpPr>
          <p:spPr bwMode="auto">
            <a:xfrm>
              <a:off x="5815013" y="1562100"/>
              <a:ext cx="5492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spcBef>
                  <a:spcPct val="50000"/>
                </a:spcBef>
              </a:pPr>
              <a:r>
                <a:rPr lang="en-US" altLang="en-US" sz="1000" b="1">
                  <a:latin typeface="Arial" charset="0"/>
                </a:rPr>
                <a:t>No</a:t>
              </a:r>
            </a:p>
          </p:txBody>
        </p:sp>
        <p:sp>
          <p:nvSpPr>
            <p:cNvPr id="42" name="Text Box 39"/>
            <p:cNvSpPr txBox="1">
              <a:spLocks noChangeArrowheads="1"/>
            </p:cNvSpPr>
            <p:nvPr/>
          </p:nvSpPr>
          <p:spPr bwMode="auto">
            <a:xfrm>
              <a:off x="3665538" y="2347913"/>
              <a:ext cx="5492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spcBef>
                  <a:spcPct val="50000"/>
                </a:spcBef>
              </a:pPr>
              <a:r>
                <a:rPr lang="en-US" altLang="en-US" sz="1000" b="1">
                  <a:latin typeface="Arial" charset="0"/>
                </a:rPr>
                <a:t>Yes</a:t>
              </a:r>
            </a:p>
          </p:txBody>
        </p:sp>
        <p:sp>
          <p:nvSpPr>
            <p:cNvPr id="43" name="Text Box 40"/>
            <p:cNvSpPr txBox="1">
              <a:spLocks noChangeArrowheads="1"/>
            </p:cNvSpPr>
            <p:nvPr/>
          </p:nvSpPr>
          <p:spPr bwMode="auto">
            <a:xfrm>
              <a:off x="5265738" y="2347913"/>
              <a:ext cx="5492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spcBef>
                  <a:spcPct val="50000"/>
                </a:spcBef>
              </a:pPr>
              <a:r>
                <a:rPr lang="en-US" altLang="en-US" sz="1000" b="1">
                  <a:latin typeface="Arial" charset="0"/>
                </a:rPr>
                <a:t>Yes</a:t>
              </a:r>
            </a:p>
          </p:txBody>
        </p:sp>
        <p:sp>
          <p:nvSpPr>
            <p:cNvPr id="44" name="Text Box 41"/>
            <p:cNvSpPr txBox="1">
              <a:spLocks noChangeArrowheads="1"/>
            </p:cNvSpPr>
            <p:nvPr/>
          </p:nvSpPr>
          <p:spPr bwMode="auto">
            <a:xfrm>
              <a:off x="6865938" y="2347913"/>
              <a:ext cx="5492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spcBef>
                  <a:spcPct val="50000"/>
                </a:spcBef>
              </a:pPr>
              <a:r>
                <a:rPr lang="en-US" altLang="en-US" sz="1000" b="1">
                  <a:latin typeface="Arial" charset="0"/>
                </a:rPr>
                <a:t>Yes</a:t>
              </a:r>
            </a:p>
          </p:txBody>
        </p:sp>
        <p:sp>
          <p:nvSpPr>
            <p:cNvPr id="45" name="Text Box 42"/>
            <p:cNvSpPr txBox="1">
              <a:spLocks noChangeArrowheads="1"/>
            </p:cNvSpPr>
            <p:nvPr/>
          </p:nvSpPr>
          <p:spPr bwMode="auto">
            <a:xfrm>
              <a:off x="7446963" y="1568450"/>
              <a:ext cx="5492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spcBef>
                  <a:spcPct val="50000"/>
                </a:spcBef>
              </a:pPr>
              <a:r>
                <a:rPr lang="en-US" altLang="en-US" sz="1000" b="1">
                  <a:latin typeface="Arial" charset="0"/>
                </a:rPr>
                <a:t>No</a:t>
              </a:r>
            </a:p>
          </p:txBody>
        </p:sp>
        <p:sp>
          <p:nvSpPr>
            <p:cNvPr id="46" name="Line 33"/>
            <p:cNvSpPr>
              <a:spLocks noChangeShapeType="1"/>
            </p:cNvSpPr>
            <p:nvPr/>
          </p:nvSpPr>
          <p:spPr bwMode="auto">
            <a:xfrm>
              <a:off x="7626350" y="1800225"/>
              <a:ext cx="230188"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2913434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CM Equilibrium Restoration </a:t>
            </a:r>
            <a:r>
              <a:rPr lang="en-US" sz="1600" dirty="0" smtClean="0"/>
              <a:t>6/16</a:t>
            </a:r>
            <a:endParaRPr lang="en-US" dirty="0"/>
          </a:p>
        </p:txBody>
      </p:sp>
      <p:sp>
        <p:nvSpPr>
          <p:cNvPr id="7" name="Text Placeholder 6"/>
          <p:cNvSpPr>
            <a:spLocks noGrp="1"/>
          </p:cNvSpPr>
          <p:nvPr>
            <p:ph type="body" sz="half" idx="1"/>
          </p:nvPr>
        </p:nvSpPr>
        <p:spPr>
          <a:xfrm>
            <a:off x="2514600" y="1234440"/>
            <a:ext cx="6400800" cy="2499360"/>
          </a:xfrm>
        </p:spPr>
        <p:txBody>
          <a:bodyPr/>
          <a:lstStyle/>
          <a:p>
            <a:pPr>
              <a:buFont typeface="Wingdings" panose="05000000000000000000" pitchFamily="2" charset="2"/>
              <a:buChar char="v"/>
            </a:pPr>
            <a:r>
              <a:rPr lang="en-US" altLang="en-US" kern="1200" dirty="0">
                <a:solidFill>
                  <a:srgbClr val="0099FF"/>
                </a:solidFill>
              </a:rPr>
              <a:t>CM Equilibrium</a:t>
            </a:r>
          </a:p>
          <a:p>
            <a:r>
              <a:rPr lang="en-US" sz="2000" dirty="0"/>
              <a:t>It is recommended that facilities using this CM Fundamentals module tailor it to their specific situation. For example, after each of the upcoming slides, it would be helpful to list the site specific documents or procedures in place to </a:t>
            </a:r>
            <a:r>
              <a:rPr lang="en-US" sz="2000" dirty="0" smtClean="0"/>
              <a:t>implement </a:t>
            </a:r>
            <a:r>
              <a:rPr lang="en-US" sz="2000" dirty="0"/>
              <a:t>the required actions to restore the CM Equilibrium.</a:t>
            </a:r>
          </a:p>
        </p:txBody>
      </p:sp>
      <p:sp>
        <p:nvSpPr>
          <p:cNvPr id="3" name="Content Placeholder 2"/>
          <p:cNvSpPr>
            <a:spLocks noGrp="1"/>
          </p:cNvSpPr>
          <p:nvPr>
            <p:ph sz="quarter" idx="2"/>
          </p:nvPr>
        </p:nvSpPr>
        <p:spPr/>
        <p:txBody>
          <a:bodyPr/>
          <a:lstStyle/>
          <a:p>
            <a:pPr marL="342900" indent="-342900">
              <a:lnSpc>
                <a:spcPts val="2500"/>
              </a:lnSpc>
              <a:spcBef>
                <a:spcPts val="1200"/>
              </a:spcBef>
              <a:buFont typeface="Arial" pitchFamily="34" charset="0"/>
              <a:buChar char="•"/>
              <a:defRPr/>
            </a:pPr>
            <a:endParaRPr lang="en-US" sz="2000" dirty="0" smtClean="0">
              <a:latin typeface="Arial Rounded MT Bold"/>
            </a:endParaRPr>
          </a:p>
          <a:p>
            <a:pPr marL="342900" indent="-342900">
              <a:lnSpc>
                <a:spcPts val="2500"/>
              </a:lnSpc>
              <a:spcBef>
                <a:spcPts val="1200"/>
              </a:spcBef>
              <a:buFont typeface="Arial" pitchFamily="34" charset="0"/>
              <a:buChar char="•"/>
              <a:defRPr/>
            </a:pPr>
            <a:endParaRPr lang="en-US" sz="2000" dirty="0">
              <a:latin typeface="Arial Rounded MT Bold"/>
            </a:endParaRPr>
          </a:p>
        </p:txBody>
      </p:sp>
      <p:sp>
        <p:nvSpPr>
          <p:cNvPr id="4" name="Date Placeholder 3"/>
          <p:cNvSpPr>
            <a:spLocks noGrp="1"/>
          </p:cNvSpPr>
          <p:nvPr>
            <p:ph type="dt" sz="half" idx="10"/>
          </p:nvPr>
        </p:nvSpPr>
        <p:spPr/>
        <p:txBody>
          <a:bodyPr/>
          <a:lstStyle/>
          <a:p>
            <a:pPr>
              <a:defRPr/>
            </a:pPr>
            <a:r>
              <a:rPr lang="en-US" smtClean="0"/>
              <a:t>CMBG - 08 June 2015</a:t>
            </a:r>
            <a:endParaRPr lang="en-US" dirty="0"/>
          </a:p>
        </p:txBody>
      </p:sp>
      <p:sp>
        <p:nvSpPr>
          <p:cNvPr id="5" name="Footer Placeholder 4"/>
          <p:cNvSpPr>
            <a:spLocks noGrp="1"/>
          </p:cNvSpPr>
          <p:nvPr>
            <p:ph type="ftr" sz="quarter" idx="11"/>
          </p:nvPr>
        </p:nvSpPr>
        <p:spPr/>
        <p:txBody>
          <a:bodyPr/>
          <a:lstStyle/>
          <a:p>
            <a:pPr>
              <a:defRPr/>
            </a:pPr>
            <a:r>
              <a:rPr lang="pt-BR" smtClean="0"/>
              <a:t>Palo Verde - Kent R. Bjornn</a:t>
            </a:r>
            <a:endParaRPr lang="en-US" dirty="0"/>
          </a:p>
        </p:txBody>
      </p:sp>
      <p:sp>
        <p:nvSpPr>
          <p:cNvPr id="6" name="Slide Number Placeholder 5"/>
          <p:cNvSpPr>
            <a:spLocks noGrp="1"/>
          </p:cNvSpPr>
          <p:nvPr>
            <p:ph type="sldNum" sz="quarter" idx="12"/>
          </p:nvPr>
        </p:nvSpPr>
        <p:spPr/>
        <p:txBody>
          <a:bodyPr/>
          <a:lstStyle/>
          <a:p>
            <a:pPr>
              <a:defRPr/>
            </a:pPr>
            <a:fld id="{E870A486-E42A-4384-A775-FA2C88A85670}" type="slidenum">
              <a:rPr lang="en-US" smtClean="0"/>
              <a:pPr>
                <a:defRPr/>
              </a:pPr>
              <a:t>48</a:t>
            </a:fld>
            <a:endParaRPr lang="en-US" dirty="0"/>
          </a:p>
        </p:txBody>
      </p:sp>
      <p:sp>
        <p:nvSpPr>
          <p:cNvPr id="8" name="Text Placeholder 7"/>
          <p:cNvSpPr>
            <a:spLocks noGrp="1"/>
          </p:cNvSpPr>
          <p:nvPr>
            <p:ph type="body" sz="half" idx="13"/>
          </p:nvPr>
        </p:nvSpPr>
        <p:spPr>
          <a:xfrm>
            <a:off x="228600" y="3733800"/>
            <a:ext cx="8686800" cy="2667000"/>
          </a:xfrm>
        </p:spPr>
        <p:txBody>
          <a:bodyPr/>
          <a:lstStyle/>
          <a:p>
            <a:pPr marL="342900" indent="-342900">
              <a:lnSpc>
                <a:spcPts val="2500"/>
              </a:lnSpc>
              <a:spcBef>
                <a:spcPts val="1200"/>
              </a:spcBef>
              <a:buFont typeface="Arial" pitchFamily="34" charset="0"/>
              <a:buChar char="•"/>
              <a:defRPr/>
            </a:pPr>
            <a:r>
              <a:rPr lang="en-US" sz="2000" dirty="0" smtClean="0"/>
              <a:t>For </a:t>
            </a:r>
            <a:r>
              <a:rPr lang="en-US" sz="2000" dirty="0"/>
              <a:t>this section, there may be a CM Program Description, Policy Statement or high level procedure</a:t>
            </a:r>
          </a:p>
          <a:p>
            <a:pPr marL="342900" indent="-342900">
              <a:lnSpc>
                <a:spcPts val="2500"/>
              </a:lnSpc>
              <a:spcBef>
                <a:spcPts val="1200"/>
              </a:spcBef>
              <a:buFont typeface="Arial" pitchFamily="34" charset="0"/>
              <a:buChar char="•"/>
              <a:defRPr/>
            </a:pPr>
            <a:r>
              <a:rPr lang="en-US" sz="2000" dirty="0"/>
              <a:t>Procedures governing design control, document control, work control, etc. would be </a:t>
            </a:r>
            <a:r>
              <a:rPr lang="en-US" sz="2000" dirty="0" smtClean="0"/>
              <a:t>appropriate</a:t>
            </a:r>
            <a:endParaRPr lang="en-US" sz="2000" dirty="0"/>
          </a:p>
        </p:txBody>
      </p:sp>
      <p:pic>
        <p:nvPicPr>
          <p:cNvPr id="9" name="Picture 3"/>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457200" y="1591659"/>
            <a:ext cx="1828800" cy="1684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Tree>
    <p:extLst>
      <p:ext uri="{BB962C8B-B14F-4D97-AF65-F5344CB8AC3E}">
        <p14:creationId xmlns:p14="http://schemas.microsoft.com/office/powerpoint/2010/main" val="922768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arn(inVertical)">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CM Equilibrium Restoration </a:t>
            </a:r>
            <a:r>
              <a:rPr lang="en-US" sz="1600" dirty="0" smtClean="0"/>
              <a:t>7/16</a:t>
            </a:r>
            <a:endParaRPr lang="en-US" dirty="0"/>
          </a:p>
        </p:txBody>
      </p:sp>
      <p:sp>
        <p:nvSpPr>
          <p:cNvPr id="3" name="Content Placeholder 2"/>
          <p:cNvSpPr>
            <a:spLocks noGrp="1"/>
          </p:cNvSpPr>
          <p:nvPr>
            <p:ph idx="1"/>
          </p:nvPr>
        </p:nvSpPr>
        <p:spPr/>
        <p:txBody>
          <a:bodyPr/>
          <a:lstStyle/>
          <a:p>
            <a:pPr eaLnBrk="1" hangingPunct="1">
              <a:lnSpc>
                <a:spcPct val="90000"/>
              </a:lnSpc>
              <a:spcBef>
                <a:spcPct val="5000"/>
              </a:spcBef>
              <a:buClr>
                <a:srgbClr val="0099FF"/>
              </a:buClr>
              <a:buFont typeface="Wingdings" panose="05000000000000000000" pitchFamily="2" charset="2"/>
              <a:buChar char="v"/>
            </a:pPr>
            <a:r>
              <a:rPr lang="en-US" altLang="en-US" sz="2400" dirty="0">
                <a:solidFill>
                  <a:srgbClr val="0099FF"/>
                </a:solidFill>
              </a:rPr>
              <a:t>Evaluate Identified Problem or Desired Change</a:t>
            </a:r>
          </a:p>
          <a:p>
            <a:pPr eaLnBrk="1" hangingPunct="1">
              <a:spcBef>
                <a:spcPts val="1200"/>
              </a:spcBef>
              <a:buClr>
                <a:schemeClr val="tx1"/>
              </a:buClr>
            </a:pPr>
            <a:r>
              <a:rPr lang="en-US" altLang="en-US" sz="2000" dirty="0"/>
              <a:t>Apparent discrepancy (discovered error)</a:t>
            </a:r>
          </a:p>
          <a:p>
            <a:pPr eaLnBrk="1" hangingPunct="1">
              <a:lnSpc>
                <a:spcPct val="90000"/>
              </a:lnSpc>
              <a:spcBef>
                <a:spcPct val="25000"/>
              </a:spcBef>
              <a:buClr>
                <a:schemeClr val="tx1"/>
              </a:buClr>
            </a:pPr>
            <a:r>
              <a:rPr lang="en-US" altLang="en-US" sz="2000" dirty="0"/>
              <a:t>Unsatisfactory test results</a:t>
            </a:r>
          </a:p>
          <a:p>
            <a:pPr eaLnBrk="1" hangingPunct="1">
              <a:lnSpc>
                <a:spcPct val="90000"/>
              </a:lnSpc>
              <a:spcBef>
                <a:spcPct val="25000"/>
              </a:spcBef>
              <a:buClr>
                <a:schemeClr val="tx1"/>
              </a:buClr>
            </a:pPr>
            <a:r>
              <a:rPr lang="en-US" altLang="en-US" sz="2000" dirty="0"/>
              <a:t>Desired change (modification, Equivalency Evaluation, manipulating SSCs)</a:t>
            </a:r>
          </a:p>
          <a:p>
            <a:endParaRPr lang="en-US" dirty="0"/>
          </a:p>
        </p:txBody>
      </p:sp>
      <p:sp>
        <p:nvSpPr>
          <p:cNvPr id="4" name="Date Placeholder 3"/>
          <p:cNvSpPr>
            <a:spLocks noGrp="1"/>
          </p:cNvSpPr>
          <p:nvPr>
            <p:ph type="dt" sz="half" idx="10"/>
          </p:nvPr>
        </p:nvSpPr>
        <p:spPr/>
        <p:txBody>
          <a:bodyPr/>
          <a:lstStyle/>
          <a:p>
            <a:pPr>
              <a:defRPr/>
            </a:pPr>
            <a:r>
              <a:rPr lang="en-US" smtClean="0"/>
              <a:t>CMBG - 08 June 2015</a:t>
            </a:r>
            <a:endParaRPr lang="en-US" dirty="0"/>
          </a:p>
        </p:txBody>
      </p:sp>
      <p:sp>
        <p:nvSpPr>
          <p:cNvPr id="5" name="Footer Placeholder 4"/>
          <p:cNvSpPr>
            <a:spLocks noGrp="1"/>
          </p:cNvSpPr>
          <p:nvPr>
            <p:ph type="ftr" sz="quarter" idx="11"/>
          </p:nvPr>
        </p:nvSpPr>
        <p:spPr/>
        <p:txBody>
          <a:bodyPr/>
          <a:lstStyle/>
          <a:p>
            <a:pPr>
              <a:defRPr/>
            </a:pPr>
            <a:r>
              <a:rPr lang="pt-BR" smtClean="0"/>
              <a:t>Palo Verde - Kent R. Bjornn</a:t>
            </a:r>
            <a:endParaRPr lang="en-US" dirty="0"/>
          </a:p>
        </p:txBody>
      </p:sp>
      <p:sp>
        <p:nvSpPr>
          <p:cNvPr id="6" name="Slide Number Placeholder 5"/>
          <p:cNvSpPr>
            <a:spLocks noGrp="1"/>
          </p:cNvSpPr>
          <p:nvPr>
            <p:ph type="sldNum" sz="quarter" idx="12"/>
          </p:nvPr>
        </p:nvSpPr>
        <p:spPr/>
        <p:txBody>
          <a:bodyPr/>
          <a:lstStyle/>
          <a:p>
            <a:pPr>
              <a:defRPr/>
            </a:pPr>
            <a:fld id="{E870A486-E42A-4384-A775-FA2C88A85670}" type="slidenum">
              <a:rPr lang="en-US" smtClean="0"/>
              <a:pPr>
                <a:defRPr/>
              </a:pPr>
              <a:t>49</a:t>
            </a:fld>
            <a:endParaRPr lang="en-US" dirty="0"/>
          </a:p>
        </p:txBody>
      </p:sp>
      <p:grpSp>
        <p:nvGrpSpPr>
          <p:cNvPr id="7" name="Group 1"/>
          <p:cNvGrpSpPr>
            <a:grpSpLocks noChangeAspect="1"/>
          </p:cNvGrpSpPr>
          <p:nvPr>
            <p:custDataLst>
              <p:tags r:id="rId1"/>
            </p:custDataLst>
          </p:nvPr>
        </p:nvGrpSpPr>
        <p:grpSpPr bwMode="auto">
          <a:xfrm>
            <a:off x="822960" y="3566160"/>
            <a:ext cx="7506270" cy="2730341"/>
            <a:chOff x="446088" y="1177925"/>
            <a:chExt cx="8248650" cy="3000375"/>
          </a:xfrm>
        </p:grpSpPr>
        <p:sp>
          <p:nvSpPr>
            <p:cNvPr id="8" name="Oval 14"/>
            <p:cNvSpPr>
              <a:spLocks noChangeArrowheads="1"/>
            </p:cNvSpPr>
            <p:nvPr/>
          </p:nvSpPr>
          <p:spPr bwMode="auto">
            <a:xfrm>
              <a:off x="723900" y="1343025"/>
              <a:ext cx="914400" cy="914400"/>
            </a:xfrm>
            <a:prstGeom prst="ellipse">
              <a:avLst/>
            </a:prstGeom>
            <a:solidFill>
              <a:schemeClr val="bg1">
                <a:alpha val="90195"/>
              </a:schemeClr>
            </a:solidFill>
            <a:ln w="38100">
              <a:solidFill>
                <a:schemeClr val="tx1"/>
              </a:solidFill>
              <a:round/>
              <a:headEnd/>
              <a:tailEnd/>
            </a:ln>
          </p:spPr>
          <p:txBody>
            <a:bodyPr wrap="none"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r>
                <a:rPr lang="en-US" altLang="en-US" sz="1000"/>
                <a:t/>
              </a:r>
              <a:br>
                <a:rPr lang="en-US" altLang="en-US" sz="1000"/>
              </a:br>
              <a:endParaRPr lang="en-US" altLang="en-US" sz="1000"/>
            </a:p>
          </p:txBody>
        </p:sp>
        <p:sp>
          <p:nvSpPr>
            <p:cNvPr id="9" name="AutoShape 4"/>
            <p:cNvSpPr>
              <a:spLocks noChangeAspect="1" noChangeArrowheads="1"/>
            </p:cNvSpPr>
            <p:nvPr/>
          </p:nvSpPr>
          <p:spPr bwMode="gray">
            <a:xfrm>
              <a:off x="1912938" y="1343025"/>
              <a:ext cx="914400" cy="914400"/>
            </a:xfrm>
            <a:prstGeom prst="roundRect">
              <a:avLst>
                <a:gd name="adj" fmla="val 16667"/>
              </a:avLst>
            </a:prstGeom>
            <a:solidFill>
              <a:srgbClr val="FFFF00"/>
            </a:solidFill>
            <a:ln w="25400">
              <a:solidFill>
                <a:schemeClr val="tx1"/>
              </a:solidFill>
              <a:round/>
              <a:headEnd/>
              <a:tailEnd/>
            </a:ln>
          </p:spPr>
          <p:txBody>
            <a:bodyPr wrap="none"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lnSpc>
                  <a:spcPct val="90000"/>
                </a:lnSpc>
              </a:pPr>
              <a:r>
                <a:rPr lang="en-US" altLang="en-US" sz="1100" b="1">
                  <a:latin typeface="Arial" charset="0"/>
                </a:rPr>
                <a:t>Evaluate</a:t>
              </a:r>
              <a:br>
                <a:rPr lang="en-US" altLang="en-US" sz="1100" b="1">
                  <a:latin typeface="Arial" charset="0"/>
                </a:rPr>
              </a:br>
              <a:r>
                <a:rPr lang="en-US" altLang="en-US" sz="1100" b="1">
                  <a:latin typeface="Arial" charset="0"/>
                </a:rPr>
                <a:t>Identified</a:t>
              </a:r>
              <a:br>
                <a:rPr lang="en-US" altLang="en-US" sz="1100" b="1">
                  <a:latin typeface="Arial" charset="0"/>
                </a:rPr>
              </a:br>
              <a:r>
                <a:rPr lang="en-US" altLang="en-US" sz="1100" b="1">
                  <a:latin typeface="Arial" charset="0"/>
                </a:rPr>
                <a:t>Problem or</a:t>
              </a:r>
              <a:br>
                <a:rPr lang="en-US" altLang="en-US" sz="1100" b="1">
                  <a:latin typeface="Arial" charset="0"/>
                </a:rPr>
              </a:br>
              <a:r>
                <a:rPr lang="en-US" altLang="en-US" sz="1100" b="1">
                  <a:latin typeface="Arial" charset="0"/>
                </a:rPr>
                <a:t>Desired</a:t>
              </a:r>
              <a:br>
                <a:rPr lang="en-US" altLang="en-US" sz="1100" b="1">
                  <a:latin typeface="Arial" charset="0"/>
                </a:rPr>
              </a:br>
              <a:r>
                <a:rPr lang="en-US" altLang="en-US" sz="1100" b="1">
                  <a:latin typeface="Arial" charset="0"/>
                </a:rPr>
                <a:t>Change</a:t>
              </a:r>
            </a:p>
          </p:txBody>
        </p:sp>
        <p:sp>
          <p:nvSpPr>
            <p:cNvPr id="10" name="AutoShape 6"/>
            <p:cNvSpPr>
              <a:spLocks noChangeArrowheads="1"/>
            </p:cNvSpPr>
            <p:nvPr/>
          </p:nvSpPr>
          <p:spPr bwMode="auto">
            <a:xfrm>
              <a:off x="3192463" y="1219200"/>
              <a:ext cx="1143000" cy="1143000"/>
            </a:xfrm>
            <a:prstGeom prst="diamond">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lnSpc>
                  <a:spcPct val="90000"/>
                </a:lnSpc>
              </a:pPr>
              <a:r>
                <a:rPr lang="en-US" altLang="en-US" sz="1100" dirty="0">
                  <a:latin typeface="Arial" charset="0"/>
                </a:rPr>
                <a:t>Change</a:t>
              </a:r>
              <a:br>
                <a:rPr lang="en-US" altLang="en-US" sz="1100" dirty="0">
                  <a:latin typeface="Arial" charset="0"/>
                </a:rPr>
              </a:br>
              <a:r>
                <a:rPr lang="en-US" altLang="en-US" sz="1100" dirty="0" smtClean="0">
                  <a:latin typeface="Arial" charset="0"/>
                </a:rPr>
                <a:t>Requirements</a:t>
              </a:r>
              <a:r>
                <a:rPr lang="en-US" altLang="en-US" sz="1100" dirty="0">
                  <a:latin typeface="Arial" charset="0"/>
                </a:rPr>
                <a:t/>
              </a:r>
              <a:br>
                <a:rPr lang="en-US" altLang="en-US" sz="1100" dirty="0">
                  <a:latin typeface="Arial" charset="0"/>
                </a:rPr>
              </a:br>
              <a:r>
                <a:rPr lang="en-US" altLang="en-US" sz="1100" dirty="0">
                  <a:latin typeface="Arial" charset="0"/>
                </a:rPr>
                <a:t>?</a:t>
              </a:r>
            </a:p>
          </p:txBody>
        </p:sp>
        <p:sp>
          <p:nvSpPr>
            <p:cNvPr id="11" name="AutoShape 7"/>
            <p:cNvSpPr>
              <a:spLocks noChangeArrowheads="1"/>
            </p:cNvSpPr>
            <p:nvPr/>
          </p:nvSpPr>
          <p:spPr bwMode="auto">
            <a:xfrm>
              <a:off x="4800600" y="1219200"/>
              <a:ext cx="1143000" cy="1143000"/>
            </a:xfrm>
            <a:prstGeom prst="diamond">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lnSpc>
                  <a:spcPct val="90000"/>
                </a:lnSpc>
              </a:pPr>
              <a:r>
                <a:rPr lang="en-US" altLang="en-US" sz="1100">
                  <a:latin typeface="Arial" charset="0"/>
                </a:rPr>
                <a:t>Change</a:t>
              </a:r>
              <a:br>
                <a:rPr lang="en-US" altLang="en-US" sz="1100">
                  <a:latin typeface="Arial" charset="0"/>
                </a:rPr>
              </a:br>
              <a:r>
                <a:rPr lang="en-US" altLang="en-US" sz="1100">
                  <a:latin typeface="Arial" charset="0"/>
                </a:rPr>
                <a:t>Physical</a:t>
              </a:r>
              <a:br>
                <a:rPr lang="en-US" altLang="en-US" sz="1100">
                  <a:latin typeface="Arial" charset="0"/>
                </a:rPr>
              </a:br>
              <a:r>
                <a:rPr lang="en-US" altLang="en-US" sz="1100">
                  <a:latin typeface="Arial" charset="0"/>
                </a:rPr>
                <a:t>Configuration</a:t>
              </a:r>
              <a:br>
                <a:rPr lang="en-US" altLang="en-US" sz="1100">
                  <a:latin typeface="Arial" charset="0"/>
                </a:rPr>
              </a:br>
              <a:r>
                <a:rPr lang="en-US" altLang="en-US" sz="1100">
                  <a:latin typeface="Arial" charset="0"/>
                </a:rPr>
                <a:t>?</a:t>
              </a:r>
            </a:p>
          </p:txBody>
        </p:sp>
        <p:sp>
          <p:nvSpPr>
            <p:cNvPr id="12" name="Line 8"/>
            <p:cNvSpPr>
              <a:spLocks noChangeShapeType="1"/>
            </p:cNvSpPr>
            <p:nvPr/>
          </p:nvSpPr>
          <p:spPr bwMode="auto">
            <a:xfrm>
              <a:off x="4327525" y="1793875"/>
              <a:ext cx="4572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Oval 9"/>
            <p:cNvSpPr>
              <a:spLocks noChangeArrowheads="1"/>
            </p:cNvSpPr>
            <p:nvPr/>
          </p:nvSpPr>
          <p:spPr bwMode="auto">
            <a:xfrm>
              <a:off x="7856538" y="1509713"/>
              <a:ext cx="838200" cy="53340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tIns="18288"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lnSpc>
                  <a:spcPct val="90000"/>
                </a:lnSpc>
              </a:pPr>
              <a:r>
                <a:rPr lang="en-US" altLang="en-US" sz="1100">
                  <a:latin typeface="Arial" charset="0"/>
                </a:rPr>
                <a:t>Do</a:t>
              </a:r>
              <a:br>
                <a:rPr lang="en-US" altLang="en-US" sz="1100">
                  <a:latin typeface="Arial" charset="0"/>
                </a:rPr>
              </a:br>
              <a:r>
                <a:rPr lang="en-US" altLang="en-US" sz="1100">
                  <a:latin typeface="Arial" charset="0"/>
                </a:rPr>
                <a:t>Nothing</a:t>
              </a:r>
              <a:br>
                <a:rPr lang="en-US" altLang="en-US" sz="1100">
                  <a:latin typeface="Arial" charset="0"/>
                </a:rPr>
              </a:br>
              <a:r>
                <a:rPr lang="en-US" altLang="en-US" sz="1100">
                  <a:latin typeface="Arial" charset="0"/>
                </a:rPr>
                <a:t> More</a:t>
              </a:r>
            </a:p>
          </p:txBody>
        </p:sp>
        <p:sp>
          <p:nvSpPr>
            <p:cNvPr id="14" name="AutoShape 10"/>
            <p:cNvSpPr>
              <a:spLocks noChangeArrowheads="1"/>
            </p:cNvSpPr>
            <p:nvPr/>
          </p:nvSpPr>
          <p:spPr bwMode="auto">
            <a:xfrm>
              <a:off x="965200" y="1603375"/>
              <a:ext cx="419100" cy="365125"/>
            </a:xfrm>
            <a:prstGeom prst="triangle">
              <a:avLst>
                <a:gd name="adj" fmla="val 50000"/>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endParaRPr lang="en-US" altLang="en-US"/>
            </a:p>
          </p:txBody>
        </p:sp>
        <p:sp>
          <p:nvSpPr>
            <p:cNvPr id="15" name="Oval 11"/>
            <p:cNvSpPr>
              <a:spLocks noChangeArrowheads="1"/>
            </p:cNvSpPr>
            <p:nvPr/>
          </p:nvSpPr>
          <p:spPr bwMode="auto">
            <a:xfrm>
              <a:off x="1060450" y="1501775"/>
              <a:ext cx="228600" cy="228600"/>
            </a:xfrm>
            <a:prstGeom prst="ellipse">
              <a:avLst/>
            </a:prstGeom>
            <a:solidFill>
              <a:srgbClr val="FFFFFF"/>
            </a:solidFill>
            <a:ln w="38100">
              <a:solidFill>
                <a:schemeClr val="tx1"/>
              </a:solidFill>
              <a:round/>
              <a:headEnd/>
              <a:tailEnd/>
            </a:ln>
          </p:spPr>
          <p:txBody>
            <a:bodyPr wrap="none"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endParaRPr lang="en-US" altLang="en-US"/>
            </a:p>
          </p:txBody>
        </p:sp>
        <p:sp>
          <p:nvSpPr>
            <p:cNvPr id="16" name="AutoShape 12"/>
            <p:cNvSpPr>
              <a:spLocks noChangeArrowheads="1"/>
            </p:cNvSpPr>
            <p:nvPr/>
          </p:nvSpPr>
          <p:spPr bwMode="auto">
            <a:xfrm>
              <a:off x="1250950" y="1812925"/>
              <a:ext cx="228600" cy="228600"/>
            </a:xfrm>
            <a:prstGeom prst="flowChartDocument">
              <a:avLst/>
            </a:prstGeom>
            <a:solidFill>
              <a:srgbClr val="FFFFFF"/>
            </a:solidFill>
            <a:ln w="38100">
              <a:solidFill>
                <a:schemeClr val="tx1"/>
              </a:solidFill>
              <a:miter lim="800000"/>
              <a:headEnd/>
              <a:tailEnd/>
            </a:ln>
          </p:spPr>
          <p:txBody>
            <a:bodyPr wrap="none"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endParaRPr lang="en-US" altLang="en-US"/>
            </a:p>
          </p:txBody>
        </p:sp>
        <p:sp>
          <p:nvSpPr>
            <p:cNvPr id="17" name="AutoShape 13"/>
            <p:cNvSpPr>
              <a:spLocks noChangeArrowheads="1"/>
            </p:cNvSpPr>
            <p:nvPr/>
          </p:nvSpPr>
          <p:spPr bwMode="auto">
            <a:xfrm rot="-5400000">
              <a:off x="908050" y="1806575"/>
              <a:ext cx="228600" cy="228600"/>
            </a:xfrm>
            <a:prstGeom prst="flowChartDelay">
              <a:avLst/>
            </a:prstGeom>
            <a:solidFill>
              <a:srgbClr val="FFFFFF"/>
            </a:solidFill>
            <a:ln w="38100">
              <a:solidFill>
                <a:schemeClr val="tx1"/>
              </a:solidFill>
              <a:miter lim="800000"/>
              <a:headEnd/>
              <a:tailEnd/>
            </a:ln>
          </p:spPr>
          <p:txBody>
            <a:bodyPr wrap="none"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endParaRPr lang="en-US" altLang="en-US"/>
            </a:p>
          </p:txBody>
        </p:sp>
        <p:sp>
          <p:nvSpPr>
            <p:cNvPr id="18" name="Text Box 15"/>
            <p:cNvSpPr txBox="1">
              <a:spLocks noChangeArrowheads="1"/>
            </p:cNvSpPr>
            <p:nvPr/>
          </p:nvSpPr>
          <p:spPr bwMode="auto">
            <a:xfrm>
              <a:off x="446088" y="2114550"/>
              <a:ext cx="1440264" cy="642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spcBef>
                  <a:spcPct val="50000"/>
                </a:spcBef>
              </a:pPr>
              <a:r>
                <a:rPr lang="en-US" altLang="en-US" sz="1600" b="1" dirty="0">
                  <a:latin typeface="Arial" charset="0"/>
                </a:rPr>
                <a:t>CM Equilibrium</a:t>
              </a:r>
            </a:p>
          </p:txBody>
        </p:sp>
        <p:sp>
          <p:nvSpPr>
            <p:cNvPr id="19" name="AutoShape 16"/>
            <p:cNvSpPr>
              <a:spLocks noChangeArrowheads="1"/>
            </p:cNvSpPr>
            <p:nvPr/>
          </p:nvSpPr>
          <p:spPr bwMode="auto">
            <a:xfrm>
              <a:off x="4808538" y="2652713"/>
              <a:ext cx="1143000" cy="914400"/>
            </a:xfrm>
            <a:prstGeom prst="roundRect">
              <a:avLst>
                <a:gd name="adj" fmla="val 16667"/>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lnSpc>
                  <a:spcPct val="90000"/>
                </a:lnSpc>
              </a:pPr>
              <a:r>
                <a:rPr lang="en-US" altLang="en-US" sz="1100">
                  <a:latin typeface="Arial" charset="0"/>
                </a:rPr>
                <a:t>Physical </a:t>
              </a:r>
              <a:br>
                <a:rPr lang="en-US" altLang="en-US" sz="1100">
                  <a:latin typeface="Arial" charset="0"/>
                </a:rPr>
              </a:br>
              <a:r>
                <a:rPr lang="en-US" altLang="en-US" sz="1100">
                  <a:latin typeface="Arial" charset="0"/>
                </a:rPr>
                <a:t>Configuration</a:t>
              </a:r>
              <a:br>
                <a:rPr lang="en-US" altLang="en-US" sz="1100">
                  <a:latin typeface="Arial" charset="0"/>
                </a:rPr>
              </a:br>
              <a:r>
                <a:rPr lang="en-US" altLang="en-US" sz="1100">
                  <a:latin typeface="Arial" charset="0"/>
                </a:rPr>
                <a:t>Change</a:t>
              </a:r>
              <a:br>
                <a:rPr lang="en-US" altLang="en-US" sz="1100">
                  <a:latin typeface="Arial" charset="0"/>
                </a:rPr>
              </a:br>
              <a:r>
                <a:rPr lang="en-US" altLang="en-US" sz="1100">
                  <a:latin typeface="Arial" charset="0"/>
                </a:rPr>
                <a:t>Authorization</a:t>
              </a:r>
              <a:br>
                <a:rPr lang="en-US" altLang="en-US" sz="1100">
                  <a:latin typeface="Arial" charset="0"/>
                </a:rPr>
              </a:br>
              <a:r>
                <a:rPr lang="en-US" altLang="en-US" sz="1100">
                  <a:latin typeface="Arial" charset="0"/>
                </a:rPr>
                <a:t>Process</a:t>
              </a:r>
            </a:p>
          </p:txBody>
        </p:sp>
        <p:sp>
          <p:nvSpPr>
            <p:cNvPr id="20" name="AutoShape 17"/>
            <p:cNvSpPr>
              <a:spLocks noChangeArrowheads="1"/>
            </p:cNvSpPr>
            <p:nvPr/>
          </p:nvSpPr>
          <p:spPr bwMode="auto">
            <a:xfrm>
              <a:off x="3187700" y="2638425"/>
              <a:ext cx="1143000" cy="914400"/>
            </a:xfrm>
            <a:prstGeom prst="roundRect">
              <a:avLst>
                <a:gd name="adj" fmla="val 16667"/>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lnSpc>
                  <a:spcPct val="90000"/>
                </a:lnSpc>
              </a:pPr>
              <a:r>
                <a:rPr lang="en-US" altLang="en-US" sz="1100" dirty="0" smtClean="0">
                  <a:latin typeface="Arial" charset="0"/>
                </a:rPr>
                <a:t>Requirements</a:t>
              </a:r>
              <a:r>
                <a:rPr lang="en-US" altLang="en-US" sz="1100" dirty="0">
                  <a:latin typeface="Arial" charset="0"/>
                </a:rPr>
                <a:t/>
              </a:r>
              <a:br>
                <a:rPr lang="en-US" altLang="en-US" sz="1100" dirty="0">
                  <a:latin typeface="Arial" charset="0"/>
                </a:rPr>
              </a:br>
              <a:r>
                <a:rPr lang="en-US" altLang="en-US" sz="1100" dirty="0">
                  <a:latin typeface="Arial" charset="0"/>
                </a:rPr>
                <a:t>Change Process</a:t>
              </a:r>
            </a:p>
          </p:txBody>
        </p:sp>
        <p:sp>
          <p:nvSpPr>
            <p:cNvPr id="21" name="AutoShape 18"/>
            <p:cNvSpPr>
              <a:spLocks noChangeArrowheads="1"/>
            </p:cNvSpPr>
            <p:nvPr/>
          </p:nvSpPr>
          <p:spPr bwMode="auto">
            <a:xfrm>
              <a:off x="6408738" y="3109913"/>
              <a:ext cx="1143000" cy="914400"/>
            </a:xfrm>
            <a:prstGeom prst="roundRect">
              <a:avLst>
                <a:gd name="adj" fmla="val 16667"/>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lnSpc>
                  <a:spcPct val="90000"/>
                </a:lnSpc>
              </a:pPr>
              <a:r>
                <a:rPr lang="en-US" altLang="en-US" sz="1100">
                  <a:latin typeface="Arial" charset="0"/>
                </a:rPr>
                <a:t>Facility</a:t>
              </a:r>
            </a:p>
            <a:p>
              <a:pPr algn="ctr">
                <a:lnSpc>
                  <a:spcPct val="90000"/>
                </a:lnSpc>
              </a:pPr>
              <a:r>
                <a:rPr lang="en-US" altLang="en-US" sz="1100">
                  <a:latin typeface="Arial" charset="0"/>
                </a:rPr>
                <a:t>Configuration</a:t>
              </a:r>
              <a:br>
                <a:rPr lang="en-US" altLang="en-US" sz="1100">
                  <a:latin typeface="Arial" charset="0"/>
                </a:rPr>
              </a:br>
              <a:r>
                <a:rPr lang="en-US" altLang="en-US" sz="1100">
                  <a:latin typeface="Arial" charset="0"/>
                </a:rPr>
                <a:t>Information</a:t>
              </a:r>
              <a:br>
                <a:rPr lang="en-US" altLang="en-US" sz="1100">
                  <a:latin typeface="Arial" charset="0"/>
                </a:rPr>
              </a:br>
              <a:r>
                <a:rPr lang="en-US" altLang="en-US" sz="1100">
                  <a:latin typeface="Arial" charset="0"/>
                </a:rPr>
                <a:t>Change Process</a:t>
              </a:r>
            </a:p>
          </p:txBody>
        </p:sp>
        <p:sp>
          <p:nvSpPr>
            <p:cNvPr id="22" name="Line 19"/>
            <p:cNvSpPr>
              <a:spLocks noChangeShapeType="1"/>
            </p:cNvSpPr>
            <p:nvPr/>
          </p:nvSpPr>
          <p:spPr bwMode="auto">
            <a:xfrm>
              <a:off x="5372100" y="2357438"/>
              <a:ext cx="0" cy="3048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 name="Line 20"/>
            <p:cNvSpPr>
              <a:spLocks noChangeShapeType="1"/>
            </p:cNvSpPr>
            <p:nvPr/>
          </p:nvSpPr>
          <p:spPr bwMode="auto">
            <a:xfrm>
              <a:off x="3760788" y="2352675"/>
              <a:ext cx="0" cy="3048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 name="Line 21"/>
            <p:cNvSpPr>
              <a:spLocks noChangeShapeType="1"/>
            </p:cNvSpPr>
            <p:nvPr/>
          </p:nvSpPr>
          <p:spPr bwMode="auto">
            <a:xfrm>
              <a:off x="4327525" y="3095625"/>
              <a:ext cx="20955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22"/>
            <p:cNvSpPr>
              <a:spLocks noChangeShapeType="1"/>
            </p:cNvSpPr>
            <p:nvPr/>
          </p:nvSpPr>
          <p:spPr bwMode="auto">
            <a:xfrm flipV="1">
              <a:off x="4537075" y="1800225"/>
              <a:ext cx="0" cy="1309688"/>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 name="Line 23"/>
            <p:cNvSpPr>
              <a:spLocks noChangeShapeType="1"/>
            </p:cNvSpPr>
            <p:nvPr/>
          </p:nvSpPr>
          <p:spPr bwMode="auto">
            <a:xfrm>
              <a:off x="5943600" y="3095625"/>
              <a:ext cx="21431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24"/>
            <p:cNvSpPr>
              <a:spLocks noChangeShapeType="1"/>
            </p:cNvSpPr>
            <p:nvPr/>
          </p:nvSpPr>
          <p:spPr bwMode="auto">
            <a:xfrm flipV="1">
              <a:off x="6164263" y="1800225"/>
              <a:ext cx="0" cy="1309688"/>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 name="Line 25"/>
            <p:cNvSpPr>
              <a:spLocks noChangeShapeType="1"/>
            </p:cNvSpPr>
            <p:nvPr/>
          </p:nvSpPr>
          <p:spPr bwMode="auto">
            <a:xfrm>
              <a:off x="3760788" y="3552825"/>
              <a:ext cx="0" cy="304800"/>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26"/>
            <p:cNvSpPr>
              <a:spLocks noChangeShapeType="1"/>
            </p:cNvSpPr>
            <p:nvPr/>
          </p:nvSpPr>
          <p:spPr bwMode="auto">
            <a:xfrm>
              <a:off x="3760788" y="3857625"/>
              <a:ext cx="2654300" cy="0"/>
            </a:xfrm>
            <a:prstGeom prst="line">
              <a:avLst/>
            </a:prstGeom>
            <a:noFill/>
            <a:ln w="254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 name="Line 27"/>
            <p:cNvSpPr>
              <a:spLocks noChangeShapeType="1"/>
            </p:cNvSpPr>
            <p:nvPr/>
          </p:nvSpPr>
          <p:spPr bwMode="auto">
            <a:xfrm>
              <a:off x="5387975" y="3552825"/>
              <a:ext cx="0" cy="152400"/>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28"/>
            <p:cNvSpPr>
              <a:spLocks noChangeShapeType="1"/>
            </p:cNvSpPr>
            <p:nvPr/>
          </p:nvSpPr>
          <p:spPr bwMode="auto">
            <a:xfrm>
              <a:off x="5387975" y="3705225"/>
              <a:ext cx="1027113" cy="0"/>
            </a:xfrm>
            <a:prstGeom prst="line">
              <a:avLst/>
            </a:prstGeom>
            <a:noFill/>
            <a:ln w="254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 name="Line 29"/>
            <p:cNvSpPr>
              <a:spLocks noChangeShapeType="1"/>
            </p:cNvSpPr>
            <p:nvPr/>
          </p:nvSpPr>
          <p:spPr bwMode="auto">
            <a:xfrm>
              <a:off x="6986588" y="2455863"/>
              <a:ext cx="0" cy="63976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 name="Line 30"/>
            <p:cNvSpPr>
              <a:spLocks noChangeShapeType="1"/>
            </p:cNvSpPr>
            <p:nvPr/>
          </p:nvSpPr>
          <p:spPr bwMode="auto">
            <a:xfrm>
              <a:off x="1638300" y="1800225"/>
              <a:ext cx="27463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 name="Line 31"/>
            <p:cNvSpPr>
              <a:spLocks noChangeShapeType="1"/>
            </p:cNvSpPr>
            <p:nvPr/>
          </p:nvSpPr>
          <p:spPr bwMode="auto">
            <a:xfrm>
              <a:off x="2827338" y="1800225"/>
              <a:ext cx="365125"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 name="Line 33"/>
            <p:cNvSpPr>
              <a:spLocks noChangeShapeType="1"/>
            </p:cNvSpPr>
            <p:nvPr/>
          </p:nvSpPr>
          <p:spPr bwMode="auto">
            <a:xfrm>
              <a:off x="5957888" y="1800225"/>
              <a:ext cx="396875"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 name="Line 34"/>
            <p:cNvSpPr>
              <a:spLocks noChangeShapeType="1"/>
            </p:cNvSpPr>
            <p:nvPr/>
          </p:nvSpPr>
          <p:spPr bwMode="auto">
            <a:xfrm>
              <a:off x="6986588" y="4010025"/>
              <a:ext cx="0" cy="1682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35"/>
            <p:cNvSpPr>
              <a:spLocks noChangeShapeType="1"/>
            </p:cNvSpPr>
            <p:nvPr/>
          </p:nvSpPr>
          <p:spPr bwMode="auto">
            <a:xfrm flipH="1">
              <a:off x="1200150" y="4178300"/>
              <a:ext cx="5786438" cy="0"/>
            </a:xfrm>
            <a:prstGeom prst="line">
              <a:avLst/>
            </a:prstGeom>
            <a:noFill/>
            <a:ln w="25400">
              <a:solidFill>
                <a:srgbClr val="6600CC"/>
              </a:solidFill>
              <a:round/>
              <a:headEnd/>
              <a:tailEnd type="triangle"/>
            </a:ln>
            <a:extLst>
              <a:ext uri="{909E8E84-426E-40DD-AFC4-6F175D3DCCD1}">
                <a14:hiddenFill xmlns:a14="http://schemas.microsoft.com/office/drawing/2010/main">
                  <a:noFill/>
                </a14:hiddenFill>
              </a:ext>
            </a:extLst>
          </p:spPr>
          <p:txBody>
            <a:bodyPr/>
            <a:lstStyle/>
            <a:p>
              <a:endParaRPr lang="en-US"/>
            </a:p>
          </p:txBody>
        </p:sp>
        <p:sp>
          <p:nvSpPr>
            <p:cNvPr id="38" name="Line 36"/>
            <p:cNvSpPr>
              <a:spLocks noChangeShapeType="1"/>
            </p:cNvSpPr>
            <p:nvPr/>
          </p:nvSpPr>
          <p:spPr bwMode="auto">
            <a:xfrm flipV="1">
              <a:off x="1200150" y="2257425"/>
              <a:ext cx="0" cy="1920875"/>
            </a:xfrm>
            <a:prstGeom prst="line">
              <a:avLst/>
            </a:prstGeom>
            <a:noFill/>
            <a:ln w="25400">
              <a:solidFill>
                <a:srgbClr val="6600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 name="Text Box 37"/>
            <p:cNvSpPr txBox="1">
              <a:spLocks noChangeArrowheads="1"/>
            </p:cNvSpPr>
            <p:nvPr/>
          </p:nvSpPr>
          <p:spPr bwMode="auto">
            <a:xfrm>
              <a:off x="4198938" y="1585913"/>
              <a:ext cx="5492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spcBef>
                  <a:spcPct val="50000"/>
                </a:spcBef>
              </a:pPr>
              <a:r>
                <a:rPr lang="en-US" altLang="en-US" sz="1000" b="1">
                  <a:latin typeface="Arial" charset="0"/>
                </a:rPr>
                <a:t>No</a:t>
              </a:r>
            </a:p>
          </p:txBody>
        </p:sp>
        <p:sp>
          <p:nvSpPr>
            <p:cNvPr id="40" name="Text Box 38"/>
            <p:cNvSpPr txBox="1">
              <a:spLocks noChangeArrowheads="1"/>
            </p:cNvSpPr>
            <p:nvPr/>
          </p:nvSpPr>
          <p:spPr bwMode="auto">
            <a:xfrm>
              <a:off x="5815013" y="1579563"/>
              <a:ext cx="4222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spcBef>
                  <a:spcPct val="50000"/>
                </a:spcBef>
              </a:pPr>
              <a:r>
                <a:rPr lang="en-US" altLang="en-US" sz="1000" b="1">
                  <a:latin typeface="Arial" charset="0"/>
                </a:rPr>
                <a:t>No</a:t>
              </a:r>
            </a:p>
          </p:txBody>
        </p:sp>
        <p:sp>
          <p:nvSpPr>
            <p:cNvPr id="41" name="Text Box 39"/>
            <p:cNvSpPr txBox="1">
              <a:spLocks noChangeArrowheads="1"/>
            </p:cNvSpPr>
            <p:nvPr/>
          </p:nvSpPr>
          <p:spPr bwMode="auto">
            <a:xfrm>
              <a:off x="3665538" y="2347913"/>
              <a:ext cx="5492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spcBef>
                  <a:spcPct val="50000"/>
                </a:spcBef>
              </a:pPr>
              <a:r>
                <a:rPr lang="en-US" altLang="en-US" sz="1000" b="1">
                  <a:latin typeface="Arial" charset="0"/>
                </a:rPr>
                <a:t>Yes</a:t>
              </a:r>
            </a:p>
          </p:txBody>
        </p:sp>
        <p:sp>
          <p:nvSpPr>
            <p:cNvPr id="42" name="Text Box 40"/>
            <p:cNvSpPr txBox="1">
              <a:spLocks noChangeArrowheads="1"/>
            </p:cNvSpPr>
            <p:nvPr/>
          </p:nvSpPr>
          <p:spPr bwMode="auto">
            <a:xfrm>
              <a:off x="5265738" y="2347913"/>
              <a:ext cx="5492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spcBef>
                  <a:spcPct val="50000"/>
                </a:spcBef>
              </a:pPr>
              <a:r>
                <a:rPr lang="en-US" altLang="en-US" sz="1000" b="1">
                  <a:latin typeface="Arial" charset="0"/>
                </a:rPr>
                <a:t>Yes</a:t>
              </a:r>
            </a:p>
          </p:txBody>
        </p:sp>
        <p:sp>
          <p:nvSpPr>
            <p:cNvPr id="43" name="Text Box 41"/>
            <p:cNvSpPr txBox="1">
              <a:spLocks noChangeArrowheads="1"/>
            </p:cNvSpPr>
            <p:nvPr/>
          </p:nvSpPr>
          <p:spPr bwMode="auto">
            <a:xfrm>
              <a:off x="6865938" y="2347913"/>
              <a:ext cx="5492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spcBef>
                  <a:spcPct val="50000"/>
                </a:spcBef>
              </a:pPr>
              <a:r>
                <a:rPr lang="en-US" altLang="en-US" sz="1000" b="1">
                  <a:latin typeface="Arial" charset="0"/>
                </a:rPr>
                <a:t>Yes</a:t>
              </a:r>
            </a:p>
          </p:txBody>
        </p:sp>
        <p:sp>
          <p:nvSpPr>
            <p:cNvPr id="44" name="Text Box 42"/>
            <p:cNvSpPr txBox="1">
              <a:spLocks noChangeArrowheads="1"/>
            </p:cNvSpPr>
            <p:nvPr/>
          </p:nvSpPr>
          <p:spPr bwMode="auto">
            <a:xfrm>
              <a:off x="7432675" y="1565275"/>
              <a:ext cx="4746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spcBef>
                  <a:spcPct val="50000"/>
                </a:spcBef>
              </a:pPr>
              <a:r>
                <a:rPr lang="en-US" altLang="en-US" sz="1000" b="1">
                  <a:latin typeface="Arial" charset="0"/>
                </a:rPr>
                <a:t>No</a:t>
              </a:r>
            </a:p>
          </p:txBody>
        </p:sp>
        <p:sp>
          <p:nvSpPr>
            <p:cNvPr id="45" name="AutoShape 5"/>
            <p:cNvSpPr>
              <a:spLocks noChangeArrowheads="1"/>
            </p:cNvSpPr>
            <p:nvPr/>
          </p:nvSpPr>
          <p:spPr bwMode="auto">
            <a:xfrm>
              <a:off x="6354763" y="1177925"/>
              <a:ext cx="1263650" cy="1244600"/>
            </a:xfrm>
            <a:prstGeom prst="diamond">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73152" rIns="0" bIns="0"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lnSpc>
                  <a:spcPct val="90000"/>
                </a:lnSpc>
              </a:pPr>
              <a:r>
                <a:rPr lang="en-US" altLang="en-US" sz="1100">
                  <a:latin typeface="Arial" charset="0"/>
                </a:rPr>
                <a:t>Change</a:t>
              </a:r>
              <a:br>
                <a:rPr lang="en-US" altLang="en-US" sz="1100">
                  <a:latin typeface="Arial" charset="0"/>
                </a:rPr>
              </a:br>
              <a:r>
                <a:rPr lang="en-US" altLang="en-US" sz="1100">
                  <a:latin typeface="Arial" charset="0"/>
                </a:rPr>
                <a:t>Facility</a:t>
              </a:r>
            </a:p>
            <a:p>
              <a:pPr algn="ctr">
                <a:lnSpc>
                  <a:spcPct val="90000"/>
                </a:lnSpc>
              </a:pPr>
              <a:r>
                <a:rPr lang="en-US" altLang="en-US" sz="1100">
                  <a:latin typeface="Arial" charset="0"/>
                </a:rPr>
                <a:t> Configuration</a:t>
              </a:r>
              <a:br>
                <a:rPr lang="en-US" altLang="en-US" sz="1100">
                  <a:latin typeface="Arial" charset="0"/>
                </a:rPr>
              </a:br>
              <a:r>
                <a:rPr lang="en-US" altLang="en-US" sz="1100">
                  <a:latin typeface="Arial" charset="0"/>
                </a:rPr>
                <a:t>Information</a:t>
              </a:r>
              <a:br>
                <a:rPr lang="en-US" altLang="en-US" sz="1100">
                  <a:latin typeface="Arial" charset="0"/>
                </a:rPr>
              </a:br>
              <a:r>
                <a:rPr lang="en-US" altLang="en-US" sz="1100">
                  <a:latin typeface="Arial" charset="0"/>
                </a:rPr>
                <a:t>?</a:t>
              </a:r>
            </a:p>
          </p:txBody>
        </p:sp>
        <p:sp>
          <p:nvSpPr>
            <p:cNvPr id="46" name="Line 33"/>
            <p:cNvSpPr>
              <a:spLocks noChangeShapeType="1"/>
            </p:cNvSpPr>
            <p:nvPr/>
          </p:nvSpPr>
          <p:spPr bwMode="auto">
            <a:xfrm flipV="1">
              <a:off x="7618413" y="1793875"/>
              <a:ext cx="238125" cy="127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2296053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left)">
                                      <p:cBhvr>
                                        <p:cTn id="10" dur="500"/>
                                        <p:tgtEl>
                                          <p:spTgt spid="3">
                                            <p:txEl>
                                              <p:pRg st="2" end="2"/>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left)">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p:txBody>
          <a:bodyPr/>
          <a:lstStyle/>
          <a:p>
            <a:pPr eaLnBrk="1" hangingPunct="1"/>
            <a:r>
              <a:rPr lang="en-US" dirty="0" smtClean="0"/>
              <a:t>CM - What</a:t>
            </a:r>
          </a:p>
        </p:txBody>
      </p:sp>
      <p:sp>
        <p:nvSpPr>
          <p:cNvPr id="2" name="Content Placeholder 1"/>
          <p:cNvSpPr>
            <a:spLocks noGrp="1"/>
          </p:cNvSpPr>
          <p:nvPr>
            <p:ph idx="1"/>
          </p:nvPr>
        </p:nvSpPr>
        <p:spPr/>
        <p:txBody>
          <a:bodyPr/>
          <a:lstStyle/>
          <a:p>
            <a:pPr marL="0" indent="0">
              <a:buNone/>
            </a:pPr>
            <a:r>
              <a:rPr lang="en-US" dirty="0"/>
              <a:t>Keep the 3 elements </a:t>
            </a:r>
            <a:r>
              <a:rPr lang="en-US" dirty="0" smtClean="0"/>
              <a:t>consistent - </a:t>
            </a:r>
            <a:r>
              <a:rPr lang="en-US" dirty="0"/>
              <a:t>in </a:t>
            </a:r>
            <a:r>
              <a:rPr lang="en-US" dirty="0" smtClean="0"/>
              <a:t>equilibrium</a:t>
            </a:r>
          </a:p>
          <a:p>
            <a:pPr marL="0" indent="0">
              <a:buNone/>
            </a:pPr>
            <a:r>
              <a:rPr lang="en-US" dirty="0" smtClean="0"/>
              <a:t>Processes connect &amp; work within the elements</a:t>
            </a:r>
            <a:endParaRPr lang="en-US" dirty="0"/>
          </a:p>
          <a:p>
            <a:endParaRPr lang="en-US" dirty="0"/>
          </a:p>
        </p:txBody>
      </p:sp>
      <p:sp>
        <p:nvSpPr>
          <p:cNvPr id="5" name="Date Placeholder 3"/>
          <p:cNvSpPr>
            <a:spLocks noGrp="1"/>
          </p:cNvSpPr>
          <p:nvPr>
            <p:ph type="dt" sz="half" idx="10"/>
          </p:nvPr>
        </p:nvSpPr>
        <p:spPr/>
        <p:txBody>
          <a:bodyPr/>
          <a:lstStyle/>
          <a:p>
            <a:pPr>
              <a:defRPr/>
            </a:pPr>
            <a:r>
              <a:rPr lang="en-US" smtClean="0"/>
              <a:t>CMBG - 08 June 2015</a:t>
            </a:r>
            <a:endParaRPr lang="en-US"/>
          </a:p>
        </p:txBody>
      </p:sp>
      <p:sp>
        <p:nvSpPr>
          <p:cNvPr id="6" name="Footer Placeholder 4"/>
          <p:cNvSpPr>
            <a:spLocks noGrp="1"/>
          </p:cNvSpPr>
          <p:nvPr>
            <p:ph type="ftr" sz="quarter" idx="11"/>
          </p:nvPr>
        </p:nvSpPr>
        <p:spPr/>
        <p:txBody>
          <a:bodyPr/>
          <a:lstStyle/>
          <a:p>
            <a:pPr>
              <a:defRPr/>
            </a:pPr>
            <a:r>
              <a:rPr lang="pt-BR" smtClean="0"/>
              <a:t>Palo Verde - Kent R. Bjornn</a:t>
            </a:r>
            <a:endParaRPr lang="en-US"/>
          </a:p>
        </p:txBody>
      </p:sp>
      <p:sp>
        <p:nvSpPr>
          <p:cNvPr id="7" name="Slide Number Placeholder 5"/>
          <p:cNvSpPr>
            <a:spLocks noGrp="1"/>
          </p:cNvSpPr>
          <p:nvPr>
            <p:ph type="sldNum" sz="quarter" idx="12"/>
          </p:nvPr>
        </p:nvSpPr>
        <p:spPr/>
        <p:txBody>
          <a:bodyPr/>
          <a:lstStyle/>
          <a:p>
            <a:pPr>
              <a:defRPr/>
            </a:pPr>
            <a:fld id="{9AD528A6-E75A-4AFC-91B0-E3692B196A3C}" type="slidenum">
              <a:rPr lang="en-US"/>
              <a:pPr>
                <a:defRPr/>
              </a:pPr>
              <a:t>5</a:t>
            </a:fld>
            <a:endParaRPr lang="en-US"/>
          </a:p>
        </p:txBody>
      </p:sp>
      <p:grpSp>
        <p:nvGrpSpPr>
          <p:cNvPr id="15" name="Group 14"/>
          <p:cNvGrpSpPr/>
          <p:nvPr/>
        </p:nvGrpSpPr>
        <p:grpSpPr>
          <a:xfrm>
            <a:off x="2057400" y="2514600"/>
            <a:ext cx="5029200" cy="3177338"/>
            <a:chOff x="2057400" y="2514600"/>
            <a:chExt cx="5029200" cy="3177338"/>
          </a:xfrm>
        </p:grpSpPr>
        <p:sp>
          <p:nvSpPr>
            <p:cNvPr id="11" name="AutoShape 9"/>
            <p:cNvSpPr>
              <a:spLocks noChangeAspect="1" noChangeArrowheads="1"/>
            </p:cNvSpPr>
            <p:nvPr/>
          </p:nvSpPr>
          <p:spPr bwMode="auto">
            <a:xfrm>
              <a:off x="2885042" y="3269741"/>
              <a:ext cx="3048000" cy="1957172"/>
            </a:xfrm>
            <a:prstGeom prst="triangle">
              <a:avLst>
                <a:gd name="adj" fmla="val 50000"/>
              </a:avLst>
            </a:prstGeom>
            <a:noFill/>
            <a:ln w="76200">
              <a:solidFill>
                <a:srgbClr val="6600CC"/>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endParaRPr lang="en-US" altLang="en-US"/>
            </a:p>
          </p:txBody>
        </p:sp>
        <p:sp>
          <p:nvSpPr>
            <p:cNvPr id="12" name="Oval 10"/>
            <p:cNvSpPr>
              <a:spLocks noChangeAspect="1" noChangeArrowheads="1"/>
            </p:cNvSpPr>
            <p:nvPr/>
          </p:nvSpPr>
          <p:spPr bwMode="gray">
            <a:xfrm>
              <a:off x="3720040" y="2514600"/>
              <a:ext cx="1378005" cy="1377474"/>
            </a:xfrm>
            <a:prstGeom prst="ellipse">
              <a:avLst/>
            </a:prstGeom>
            <a:solidFill>
              <a:srgbClr val="FFFFFF"/>
            </a:solidFill>
            <a:ln w="31750">
              <a:solidFill>
                <a:srgbClr val="FF0000"/>
              </a:solidFill>
              <a:round/>
              <a:headEnd/>
              <a:tailEnd/>
            </a:ln>
          </p:spPr>
          <p:txBody>
            <a:bodyPr lIns="0" tIns="91440" rIns="0" bIns="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lnSpc>
                  <a:spcPts val="1100"/>
                </a:lnSpc>
              </a:pPr>
              <a:r>
                <a:rPr lang="en-US" altLang="en-US" sz="1100" b="1" dirty="0">
                  <a:latin typeface="Arial Rounded MT Bold" pitchFamily="34" charset="0"/>
                </a:rPr>
                <a:t>Design</a:t>
              </a:r>
              <a:br>
                <a:rPr lang="en-US" altLang="en-US" sz="1100" b="1" dirty="0">
                  <a:latin typeface="Arial Rounded MT Bold" pitchFamily="34" charset="0"/>
                </a:rPr>
              </a:br>
              <a:r>
                <a:rPr lang="en-US" altLang="en-US" sz="1100" b="1" dirty="0" smtClean="0">
                  <a:latin typeface="Arial Rounded MT Bold" pitchFamily="34" charset="0"/>
                </a:rPr>
                <a:t>Requirements</a:t>
              </a:r>
            </a:p>
            <a:p>
              <a:pPr algn="ctr">
                <a:lnSpc>
                  <a:spcPts val="1100"/>
                </a:lnSpc>
              </a:pPr>
              <a:endParaRPr lang="en-US" altLang="en-US" sz="1100" dirty="0" smtClean="0">
                <a:latin typeface="Arial Rounded MT Bold" pitchFamily="34" charset="0"/>
              </a:endParaRPr>
            </a:p>
            <a:p>
              <a:pPr algn="ctr">
                <a:lnSpc>
                  <a:spcPts val="1100"/>
                </a:lnSpc>
              </a:pPr>
              <a:r>
                <a:rPr lang="en-US" altLang="en-US" sz="1100" dirty="0" smtClean="0">
                  <a:latin typeface="Arial Rounded MT Bold" pitchFamily="34" charset="0"/>
                </a:rPr>
                <a:t>What needs to be there.</a:t>
              </a:r>
              <a:endParaRPr lang="en-US" altLang="en-US" sz="1100" dirty="0">
                <a:latin typeface="Arial Rounded MT Bold" pitchFamily="34" charset="0"/>
              </a:endParaRPr>
            </a:p>
          </p:txBody>
        </p:sp>
        <p:sp>
          <p:nvSpPr>
            <p:cNvPr id="13" name="AutoShape 11"/>
            <p:cNvSpPr>
              <a:spLocks noChangeAspect="1" noChangeArrowheads="1"/>
            </p:cNvSpPr>
            <p:nvPr/>
          </p:nvSpPr>
          <p:spPr bwMode="auto">
            <a:xfrm>
              <a:off x="5500998" y="4106948"/>
              <a:ext cx="1585602" cy="1584990"/>
            </a:xfrm>
            <a:prstGeom prst="flowChartMultidocument">
              <a:avLst/>
            </a:prstGeom>
            <a:solidFill>
              <a:srgbClr val="FFFFFF"/>
            </a:solidFill>
            <a:ln w="28575">
              <a:solidFill>
                <a:srgbClr val="0033CC"/>
              </a:solidFill>
              <a:miter lim="800000"/>
              <a:headEnd/>
              <a:tailEnd/>
            </a:ln>
          </p:spPr>
          <p:txBody>
            <a:bodyPr lIns="0" tIns="91440" rIns="0" bIns="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lnSpc>
                  <a:spcPts val="1100"/>
                </a:lnSpc>
                <a:spcAft>
                  <a:spcPts val="600"/>
                </a:spcAft>
              </a:pPr>
              <a:r>
                <a:rPr lang="en-US" altLang="en-US" sz="1100" b="1" dirty="0" smtClean="0">
                  <a:latin typeface="Arial Rounded MT Bold" pitchFamily="34" charset="0"/>
                </a:rPr>
                <a:t>Facility Configuration</a:t>
              </a:r>
              <a:r>
                <a:rPr lang="en-US" altLang="en-US" sz="1100" b="1" dirty="0">
                  <a:latin typeface="Arial Rounded MT Bold" pitchFamily="34" charset="0"/>
                </a:rPr>
                <a:t/>
              </a:r>
              <a:br>
                <a:rPr lang="en-US" altLang="en-US" sz="1100" b="1" dirty="0">
                  <a:latin typeface="Arial Rounded MT Bold" pitchFamily="34" charset="0"/>
                </a:rPr>
              </a:br>
              <a:r>
                <a:rPr lang="en-US" altLang="en-US" sz="1100" b="1" dirty="0" smtClean="0">
                  <a:latin typeface="Arial Rounded MT Bold" pitchFamily="34" charset="0"/>
                </a:rPr>
                <a:t>Info</a:t>
              </a:r>
            </a:p>
            <a:p>
              <a:pPr algn="ctr">
                <a:lnSpc>
                  <a:spcPts val="1100"/>
                </a:lnSpc>
                <a:spcAft>
                  <a:spcPts val="600"/>
                </a:spcAft>
              </a:pPr>
              <a:r>
                <a:rPr lang="en-US" altLang="en-US" sz="1100" dirty="0" smtClean="0">
                  <a:latin typeface="Arial Rounded MT Bold" pitchFamily="34" charset="0"/>
                </a:rPr>
                <a:t>What we say is there.</a:t>
              </a:r>
              <a:endParaRPr lang="en-US" altLang="en-US" sz="1100" dirty="0">
                <a:latin typeface="Arial Rounded MT Bold" pitchFamily="34" charset="0"/>
              </a:endParaRPr>
            </a:p>
          </p:txBody>
        </p:sp>
        <p:sp>
          <p:nvSpPr>
            <p:cNvPr id="14" name="AutoShape 12"/>
            <p:cNvSpPr>
              <a:spLocks noChangeAspect="1" noChangeArrowheads="1"/>
            </p:cNvSpPr>
            <p:nvPr/>
          </p:nvSpPr>
          <p:spPr bwMode="auto">
            <a:xfrm rot="16200000">
              <a:off x="1920256" y="4244092"/>
              <a:ext cx="1577163" cy="1302876"/>
            </a:xfrm>
            <a:prstGeom prst="flowChartDelay">
              <a:avLst/>
            </a:prstGeom>
            <a:solidFill>
              <a:srgbClr val="FFFFFF"/>
            </a:solidFill>
            <a:ln w="31750">
              <a:solidFill>
                <a:srgbClr val="00CC00"/>
              </a:solidFill>
              <a:miter lim="800000"/>
              <a:headEnd/>
              <a:tailEnd/>
            </a:ln>
          </p:spPr>
          <p:txBody>
            <a:bodyPr vert="eaVert" tIns="0" rIns="182880" bIns="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spcAft>
                  <a:spcPts val="600"/>
                </a:spcAft>
              </a:pPr>
              <a:r>
                <a:rPr lang="en-US" altLang="en-US" sz="1000" b="1" dirty="0">
                  <a:latin typeface="Arial Rounded MT Bold" pitchFamily="34" charset="0"/>
                </a:rPr>
                <a:t>Physical</a:t>
              </a:r>
              <a:br>
                <a:rPr lang="en-US" altLang="en-US" sz="1000" b="1" dirty="0">
                  <a:latin typeface="Arial Rounded MT Bold" pitchFamily="34" charset="0"/>
                </a:rPr>
              </a:br>
              <a:r>
                <a:rPr lang="en-US" altLang="en-US" sz="1000" b="1" dirty="0" smtClean="0">
                  <a:latin typeface="Arial Rounded MT Bold" pitchFamily="34" charset="0"/>
                </a:rPr>
                <a:t>Configuration</a:t>
              </a:r>
            </a:p>
            <a:p>
              <a:pPr algn="ctr">
                <a:spcAft>
                  <a:spcPts val="600"/>
                </a:spcAft>
              </a:pPr>
              <a:r>
                <a:rPr lang="en-US" altLang="en-US" sz="1100" dirty="0" smtClean="0">
                  <a:latin typeface="Arial Rounded MT Bold" pitchFamily="34" charset="0"/>
                </a:rPr>
                <a:t>What is actually there.</a:t>
              </a:r>
              <a:endParaRPr lang="en-US" altLang="en-US" sz="1100" dirty="0">
                <a:latin typeface="Arial Rounded MT Bold" pitchFamily="34" charset="0"/>
              </a:endParaRPr>
            </a:p>
          </p:txBody>
        </p:sp>
      </p:grpSp>
    </p:spTree>
    <p:extLst>
      <p:ext uri="{BB962C8B-B14F-4D97-AF65-F5344CB8AC3E}">
        <p14:creationId xmlns:p14="http://schemas.microsoft.com/office/powerpoint/2010/main" val="3905994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CM Equilibrium Restoration </a:t>
            </a:r>
            <a:r>
              <a:rPr lang="en-US" sz="1600" dirty="0" smtClean="0"/>
              <a:t>8/16</a:t>
            </a:r>
            <a:endParaRPr lang="en-US" dirty="0"/>
          </a:p>
        </p:txBody>
      </p:sp>
      <p:sp>
        <p:nvSpPr>
          <p:cNvPr id="7" name="Text Placeholder 6"/>
          <p:cNvSpPr>
            <a:spLocks noGrp="1"/>
          </p:cNvSpPr>
          <p:nvPr>
            <p:ph type="body" sz="half" idx="1"/>
          </p:nvPr>
        </p:nvSpPr>
        <p:spPr>
          <a:xfrm>
            <a:off x="2514600" y="1234440"/>
            <a:ext cx="6400800" cy="2499360"/>
          </a:xfrm>
        </p:spPr>
        <p:txBody>
          <a:bodyPr/>
          <a:lstStyle/>
          <a:p>
            <a:pPr>
              <a:buFont typeface="Wingdings" panose="05000000000000000000" pitchFamily="2" charset="2"/>
              <a:buChar char="v"/>
            </a:pPr>
            <a:r>
              <a:rPr lang="en-US" altLang="en-US" kern="1200" dirty="0">
                <a:solidFill>
                  <a:srgbClr val="0099FF"/>
                </a:solidFill>
              </a:rPr>
              <a:t>Evaluate Identified Problem or Desired </a:t>
            </a:r>
            <a:r>
              <a:rPr lang="en-US" altLang="en-US" kern="1200" dirty="0" smtClean="0">
                <a:solidFill>
                  <a:srgbClr val="0099FF"/>
                </a:solidFill>
              </a:rPr>
              <a:t>Change</a:t>
            </a:r>
            <a:endParaRPr lang="en-US" sz="2000" dirty="0" smtClean="0"/>
          </a:p>
          <a:p>
            <a:pPr marL="285750" indent="-285750">
              <a:spcBef>
                <a:spcPts val="0"/>
              </a:spcBef>
              <a:buSzPct val="100000"/>
              <a:buFont typeface="Arial" panose="020B0604020202020204" pitchFamily="34" charset="0"/>
              <a:buChar char="•"/>
              <a:defRPr/>
            </a:pPr>
            <a:r>
              <a:rPr lang="en-US" sz="2000" dirty="0"/>
              <a:t>For this section, it would be appropriate to identify the facility’s Corrective Action Program, Self Assessment Program, System Health Monitoring Program, Periodic Test and Surveillance </a:t>
            </a:r>
            <a:r>
              <a:rPr lang="en-US" sz="2000" dirty="0" smtClean="0"/>
              <a:t>programs.</a:t>
            </a:r>
            <a:endParaRPr lang="en-US" sz="2000" dirty="0"/>
          </a:p>
        </p:txBody>
      </p:sp>
      <p:sp>
        <p:nvSpPr>
          <p:cNvPr id="3" name="Content Placeholder 2"/>
          <p:cNvSpPr>
            <a:spLocks noGrp="1"/>
          </p:cNvSpPr>
          <p:nvPr>
            <p:ph sz="quarter" idx="2"/>
          </p:nvPr>
        </p:nvSpPr>
        <p:spPr/>
        <p:txBody>
          <a:bodyPr/>
          <a:lstStyle/>
          <a:p>
            <a:pPr marL="342900" indent="-342900">
              <a:lnSpc>
                <a:spcPts val="2500"/>
              </a:lnSpc>
              <a:spcBef>
                <a:spcPts val="1200"/>
              </a:spcBef>
              <a:buFont typeface="Arial" pitchFamily="34" charset="0"/>
              <a:buChar char="•"/>
              <a:defRPr/>
            </a:pPr>
            <a:endParaRPr lang="en-US" sz="2000" dirty="0" smtClean="0">
              <a:latin typeface="Arial Rounded MT Bold"/>
            </a:endParaRPr>
          </a:p>
          <a:p>
            <a:pPr marL="342900" indent="-342900">
              <a:lnSpc>
                <a:spcPts val="2500"/>
              </a:lnSpc>
              <a:spcBef>
                <a:spcPts val="1200"/>
              </a:spcBef>
              <a:buFont typeface="Arial" pitchFamily="34" charset="0"/>
              <a:buChar char="•"/>
              <a:defRPr/>
            </a:pPr>
            <a:endParaRPr lang="en-US" sz="2000" dirty="0">
              <a:latin typeface="Arial Rounded MT Bold"/>
            </a:endParaRPr>
          </a:p>
        </p:txBody>
      </p:sp>
      <p:sp>
        <p:nvSpPr>
          <p:cNvPr id="4" name="Date Placeholder 3"/>
          <p:cNvSpPr>
            <a:spLocks noGrp="1"/>
          </p:cNvSpPr>
          <p:nvPr>
            <p:ph type="dt" sz="half" idx="10"/>
          </p:nvPr>
        </p:nvSpPr>
        <p:spPr/>
        <p:txBody>
          <a:bodyPr/>
          <a:lstStyle/>
          <a:p>
            <a:pPr>
              <a:defRPr/>
            </a:pPr>
            <a:r>
              <a:rPr lang="en-US" smtClean="0"/>
              <a:t>CMBG - 08 June 2015</a:t>
            </a:r>
            <a:endParaRPr lang="en-US" dirty="0"/>
          </a:p>
        </p:txBody>
      </p:sp>
      <p:sp>
        <p:nvSpPr>
          <p:cNvPr id="5" name="Footer Placeholder 4"/>
          <p:cNvSpPr>
            <a:spLocks noGrp="1"/>
          </p:cNvSpPr>
          <p:nvPr>
            <p:ph type="ftr" sz="quarter" idx="11"/>
          </p:nvPr>
        </p:nvSpPr>
        <p:spPr/>
        <p:txBody>
          <a:bodyPr/>
          <a:lstStyle/>
          <a:p>
            <a:pPr>
              <a:defRPr/>
            </a:pPr>
            <a:r>
              <a:rPr lang="pt-BR" smtClean="0"/>
              <a:t>Palo Verde - Kent R. Bjornn</a:t>
            </a:r>
            <a:endParaRPr lang="en-US" dirty="0"/>
          </a:p>
        </p:txBody>
      </p:sp>
      <p:sp>
        <p:nvSpPr>
          <p:cNvPr id="6" name="Slide Number Placeholder 5"/>
          <p:cNvSpPr>
            <a:spLocks noGrp="1"/>
          </p:cNvSpPr>
          <p:nvPr>
            <p:ph type="sldNum" sz="quarter" idx="12"/>
          </p:nvPr>
        </p:nvSpPr>
        <p:spPr/>
        <p:txBody>
          <a:bodyPr/>
          <a:lstStyle/>
          <a:p>
            <a:pPr>
              <a:defRPr/>
            </a:pPr>
            <a:fld id="{E870A486-E42A-4384-A775-FA2C88A85670}" type="slidenum">
              <a:rPr lang="en-US" smtClean="0"/>
              <a:pPr>
                <a:defRPr/>
              </a:pPr>
              <a:t>50</a:t>
            </a:fld>
            <a:endParaRPr lang="en-US" dirty="0"/>
          </a:p>
        </p:txBody>
      </p:sp>
      <p:sp>
        <p:nvSpPr>
          <p:cNvPr id="8" name="Text Placeholder 7"/>
          <p:cNvSpPr>
            <a:spLocks noGrp="1"/>
          </p:cNvSpPr>
          <p:nvPr>
            <p:ph type="body" sz="half" idx="13"/>
          </p:nvPr>
        </p:nvSpPr>
        <p:spPr>
          <a:xfrm>
            <a:off x="228600" y="3733800"/>
            <a:ext cx="8686800" cy="2667000"/>
          </a:xfrm>
        </p:spPr>
        <p:txBody>
          <a:bodyPr/>
          <a:lstStyle/>
          <a:p>
            <a:pPr marL="457200" indent="-457200">
              <a:lnSpc>
                <a:spcPts val="2700"/>
              </a:lnSpc>
              <a:spcBef>
                <a:spcPts val="0"/>
              </a:spcBef>
              <a:buSzPct val="100000"/>
              <a:buFont typeface="Arial" pitchFamily="34" charset="0"/>
              <a:buChar char="•"/>
              <a:defRPr/>
            </a:pPr>
            <a:r>
              <a:rPr lang="en-US" sz="2000" dirty="0"/>
              <a:t>Problem </a:t>
            </a:r>
            <a:r>
              <a:rPr lang="en-US" sz="2000" i="1" dirty="0">
                <a:solidFill>
                  <a:srgbClr val="0099FF"/>
                </a:solidFill>
              </a:rPr>
              <a:t>Identified</a:t>
            </a:r>
            <a:r>
              <a:rPr lang="en-US" sz="2000" dirty="0">
                <a:solidFill>
                  <a:srgbClr val="0099FF"/>
                </a:solidFill>
              </a:rPr>
              <a:t> </a:t>
            </a:r>
            <a:r>
              <a:rPr lang="en-US" sz="2000" dirty="0"/>
              <a:t>through Self Assessment Program, System Health Monitoring Program, Periodic Test and Surveillance programs, etc</a:t>
            </a:r>
            <a:r>
              <a:rPr lang="en-US" sz="2000" dirty="0" smtClean="0"/>
              <a:t>.</a:t>
            </a:r>
          </a:p>
          <a:p>
            <a:pPr marL="457200" indent="-457200">
              <a:lnSpc>
                <a:spcPts val="2700"/>
              </a:lnSpc>
              <a:spcBef>
                <a:spcPts val="0"/>
              </a:spcBef>
              <a:buSzPct val="100000"/>
              <a:buFont typeface="Arial" pitchFamily="34" charset="0"/>
              <a:buChar char="•"/>
              <a:defRPr/>
            </a:pPr>
            <a:endParaRPr lang="en-US" sz="2000" dirty="0"/>
          </a:p>
          <a:p>
            <a:pPr marL="457200" indent="-457200">
              <a:lnSpc>
                <a:spcPts val="2700"/>
              </a:lnSpc>
              <a:spcBef>
                <a:spcPts val="0"/>
              </a:spcBef>
              <a:buSzPct val="100000"/>
              <a:buFont typeface="Arial" pitchFamily="34" charset="0"/>
              <a:buChar char="•"/>
              <a:defRPr/>
            </a:pPr>
            <a:r>
              <a:rPr lang="en-US" sz="2000" dirty="0" smtClean="0"/>
              <a:t>Problem </a:t>
            </a:r>
            <a:r>
              <a:rPr lang="en-US" sz="2000" i="1" dirty="0">
                <a:solidFill>
                  <a:srgbClr val="0099FF"/>
                </a:solidFill>
              </a:rPr>
              <a:t>Evaluated </a:t>
            </a:r>
            <a:r>
              <a:rPr lang="en-US" sz="2000" dirty="0"/>
              <a:t>in Corrective Action Program, Engineering Change Request, Work Request, etc. </a:t>
            </a:r>
            <a:endParaRPr lang="en-US" sz="2000" b="1" dirty="0"/>
          </a:p>
        </p:txBody>
      </p:sp>
      <p:sp>
        <p:nvSpPr>
          <p:cNvPr id="12" name="AutoShape 4"/>
          <p:cNvSpPr>
            <a:spLocks noChangeAspect="1" noChangeArrowheads="1"/>
          </p:cNvSpPr>
          <p:nvPr/>
        </p:nvSpPr>
        <p:spPr bwMode="gray">
          <a:xfrm>
            <a:off x="624840" y="1539240"/>
            <a:ext cx="1737360" cy="1737360"/>
          </a:xfrm>
          <a:prstGeom prst="roundRect">
            <a:avLst>
              <a:gd name="adj" fmla="val 16667"/>
            </a:avLst>
          </a:prstGeom>
          <a:solidFill>
            <a:srgbClr val="FFFF00"/>
          </a:solidFill>
          <a:ln w="25400">
            <a:solidFill>
              <a:schemeClr val="tx1"/>
            </a:solidFill>
            <a:round/>
            <a:headEnd/>
            <a:tailEnd/>
          </a:ln>
        </p:spPr>
        <p:txBody>
          <a:bodyPr wrap="none"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lnSpc>
                <a:spcPct val="90000"/>
              </a:lnSpc>
            </a:pPr>
            <a:r>
              <a:rPr lang="en-US" altLang="en-US" sz="1600" b="1" dirty="0">
                <a:latin typeface="Arial" charset="0"/>
              </a:rPr>
              <a:t>Evaluate</a:t>
            </a:r>
            <a:br>
              <a:rPr lang="en-US" altLang="en-US" sz="1600" b="1" dirty="0">
                <a:latin typeface="Arial" charset="0"/>
              </a:rPr>
            </a:br>
            <a:r>
              <a:rPr lang="en-US" altLang="en-US" sz="1600" b="1" dirty="0">
                <a:latin typeface="Arial" charset="0"/>
              </a:rPr>
              <a:t>Identified</a:t>
            </a:r>
            <a:br>
              <a:rPr lang="en-US" altLang="en-US" sz="1600" b="1" dirty="0">
                <a:latin typeface="Arial" charset="0"/>
              </a:rPr>
            </a:br>
            <a:r>
              <a:rPr lang="en-US" altLang="en-US" sz="1600" b="1" dirty="0">
                <a:latin typeface="Arial" charset="0"/>
              </a:rPr>
              <a:t>Problem or</a:t>
            </a:r>
            <a:br>
              <a:rPr lang="en-US" altLang="en-US" sz="1600" b="1" dirty="0">
                <a:latin typeface="Arial" charset="0"/>
              </a:rPr>
            </a:br>
            <a:r>
              <a:rPr lang="en-US" altLang="en-US" sz="1600" b="1" dirty="0">
                <a:latin typeface="Arial" charset="0"/>
              </a:rPr>
              <a:t>Desired</a:t>
            </a:r>
            <a:br>
              <a:rPr lang="en-US" altLang="en-US" sz="1600" b="1" dirty="0">
                <a:latin typeface="Arial" charset="0"/>
              </a:rPr>
            </a:br>
            <a:r>
              <a:rPr lang="en-US" altLang="en-US" sz="1600" b="1" dirty="0">
                <a:latin typeface="Arial" charset="0"/>
              </a:rPr>
              <a:t>Change</a:t>
            </a:r>
          </a:p>
        </p:txBody>
      </p:sp>
    </p:spTree>
    <p:extLst>
      <p:ext uri="{BB962C8B-B14F-4D97-AF65-F5344CB8AC3E}">
        <p14:creationId xmlns:p14="http://schemas.microsoft.com/office/powerpoint/2010/main" val="319779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arn(inVertical)">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CM Equilibrium Restoration </a:t>
            </a:r>
            <a:r>
              <a:rPr lang="en-US" sz="1600" dirty="0" smtClean="0"/>
              <a:t>9/16</a:t>
            </a:r>
            <a:endParaRPr lang="en-US" dirty="0"/>
          </a:p>
        </p:txBody>
      </p:sp>
      <p:sp>
        <p:nvSpPr>
          <p:cNvPr id="3" name="Content Placeholder 2"/>
          <p:cNvSpPr>
            <a:spLocks noGrp="1"/>
          </p:cNvSpPr>
          <p:nvPr>
            <p:ph idx="1"/>
          </p:nvPr>
        </p:nvSpPr>
        <p:spPr/>
        <p:txBody>
          <a:bodyPr/>
          <a:lstStyle/>
          <a:p>
            <a:pPr eaLnBrk="1" hangingPunct="1">
              <a:lnSpc>
                <a:spcPct val="90000"/>
              </a:lnSpc>
              <a:spcBef>
                <a:spcPct val="5000"/>
              </a:spcBef>
              <a:buClr>
                <a:srgbClr val="0099FF"/>
              </a:buClr>
              <a:buFont typeface="Wingdings" panose="05000000000000000000" pitchFamily="2" charset="2"/>
              <a:buChar char="v"/>
            </a:pPr>
            <a:r>
              <a:rPr lang="en-US" altLang="en-US" sz="2400" dirty="0">
                <a:solidFill>
                  <a:srgbClr val="0099FF"/>
                </a:solidFill>
              </a:rPr>
              <a:t>Change </a:t>
            </a:r>
            <a:r>
              <a:rPr lang="en-US" altLang="en-US" sz="2400" dirty="0" smtClean="0">
                <a:solidFill>
                  <a:srgbClr val="0099FF"/>
                </a:solidFill>
              </a:rPr>
              <a:t>Requirements?</a:t>
            </a:r>
            <a:endParaRPr lang="en-US" altLang="en-US" sz="2400" dirty="0">
              <a:solidFill>
                <a:srgbClr val="0099FF"/>
              </a:solidFill>
            </a:endParaRPr>
          </a:p>
          <a:p>
            <a:pPr eaLnBrk="1" hangingPunct="1">
              <a:spcBef>
                <a:spcPts val="600"/>
              </a:spcBef>
              <a:buClr>
                <a:schemeClr val="tx1"/>
              </a:buClr>
            </a:pPr>
            <a:r>
              <a:rPr lang="en-US" altLang="en-US" sz="2000" dirty="0"/>
              <a:t>What are Design </a:t>
            </a:r>
            <a:r>
              <a:rPr lang="en-US" altLang="en-US" sz="2000" dirty="0" smtClean="0"/>
              <a:t>&amp; License Requirements</a:t>
            </a:r>
            <a:r>
              <a:rPr lang="en-US" altLang="en-US" sz="2000" dirty="0"/>
              <a:t>?</a:t>
            </a:r>
          </a:p>
          <a:p>
            <a:pPr eaLnBrk="1" hangingPunct="1">
              <a:spcBef>
                <a:spcPts val="600"/>
              </a:spcBef>
              <a:buClr>
                <a:schemeClr val="tx1"/>
              </a:buClr>
            </a:pPr>
            <a:r>
              <a:rPr lang="en-US" altLang="en-US" sz="2000" dirty="0" smtClean="0"/>
              <a:t>Does </a:t>
            </a:r>
            <a:r>
              <a:rPr lang="en-US" altLang="en-US" sz="2000" dirty="0"/>
              <a:t>identified or desired change affect Requirements? </a:t>
            </a:r>
            <a:r>
              <a:rPr lang="en-US" altLang="en-US" sz="2000" dirty="0" smtClean="0"/>
              <a:t>License </a:t>
            </a:r>
            <a:r>
              <a:rPr lang="en-US" altLang="en-US" sz="2000" dirty="0" err="1" smtClean="0"/>
              <a:t>Req</a:t>
            </a:r>
            <a:r>
              <a:rPr lang="en-US" altLang="en-US" sz="2000" dirty="0" smtClean="0"/>
              <a:t>?</a:t>
            </a:r>
            <a:endParaRPr lang="en-US" altLang="en-US" sz="2000" dirty="0"/>
          </a:p>
          <a:p>
            <a:pPr eaLnBrk="1" hangingPunct="1">
              <a:spcBef>
                <a:spcPts val="600"/>
              </a:spcBef>
              <a:buClr>
                <a:schemeClr val="tx1"/>
              </a:buClr>
            </a:pPr>
            <a:r>
              <a:rPr lang="en-US" altLang="en-US" sz="2000" dirty="0" smtClean="0"/>
              <a:t>Do </a:t>
            </a:r>
            <a:r>
              <a:rPr lang="en-US" altLang="en-US" sz="2000" dirty="0"/>
              <a:t>I want to accept the condition and change the Requirement?</a:t>
            </a:r>
          </a:p>
          <a:p>
            <a:pPr eaLnBrk="1" hangingPunct="1">
              <a:spcBef>
                <a:spcPts val="600"/>
              </a:spcBef>
              <a:buClr>
                <a:schemeClr val="tx1"/>
              </a:buClr>
            </a:pPr>
            <a:r>
              <a:rPr lang="en-US" altLang="en-US" sz="2000" dirty="0"/>
              <a:t>Does a change affect an Owner (contract) Requirement? Do I want to negotiate a change to the Contract</a:t>
            </a:r>
            <a:r>
              <a:rPr lang="en-US" altLang="en-US" sz="2000" dirty="0" smtClean="0"/>
              <a:t>?</a:t>
            </a:r>
            <a:endParaRPr lang="en-US" altLang="en-US" sz="2000" dirty="0"/>
          </a:p>
        </p:txBody>
      </p:sp>
      <p:sp>
        <p:nvSpPr>
          <p:cNvPr id="4" name="Date Placeholder 3"/>
          <p:cNvSpPr>
            <a:spLocks noGrp="1"/>
          </p:cNvSpPr>
          <p:nvPr>
            <p:ph type="dt" sz="half" idx="10"/>
          </p:nvPr>
        </p:nvSpPr>
        <p:spPr/>
        <p:txBody>
          <a:bodyPr/>
          <a:lstStyle/>
          <a:p>
            <a:pPr>
              <a:defRPr/>
            </a:pPr>
            <a:r>
              <a:rPr lang="en-US" smtClean="0"/>
              <a:t>CMBG - 08 June 2015</a:t>
            </a:r>
            <a:endParaRPr lang="en-US" dirty="0"/>
          </a:p>
        </p:txBody>
      </p:sp>
      <p:sp>
        <p:nvSpPr>
          <p:cNvPr id="5" name="Footer Placeholder 4"/>
          <p:cNvSpPr>
            <a:spLocks noGrp="1"/>
          </p:cNvSpPr>
          <p:nvPr>
            <p:ph type="ftr" sz="quarter" idx="11"/>
          </p:nvPr>
        </p:nvSpPr>
        <p:spPr/>
        <p:txBody>
          <a:bodyPr/>
          <a:lstStyle/>
          <a:p>
            <a:pPr>
              <a:defRPr/>
            </a:pPr>
            <a:r>
              <a:rPr lang="pt-BR" smtClean="0"/>
              <a:t>Palo Verde - Kent R. Bjornn</a:t>
            </a:r>
            <a:endParaRPr lang="en-US" dirty="0"/>
          </a:p>
        </p:txBody>
      </p:sp>
      <p:sp>
        <p:nvSpPr>
          <p:cNvPr id="6" name="Slide Number Placeholder 5"/>
          <p:cNvSpPr>
            <a:spLocks noGrp="1"/>
          </p:cNvSpPr>
          <p:nvPr>
            <p:ph type="sldNum" sz="quarter" idx="12"/>
          </p:nvPr>
        </p:nvSpPr>
        <p:spPr/>
        <p:txBody>
          <a:bodyPr/>
          <a:lstStyle/>
          <a:p>
            <a:pPr>
              <a:defRPr/>
            </a:pPr>
            <a:fld id="{E870A486-E42A-4384-A775-FA2C88A85670}" type="slidenum">
              <a:rPr lang="en-US" smtClean="0"/>
              <a:pPr>
                <a:defRPr/>
              </a:pPr>
              <a:t>51</a:t>
            </a:fld>
            <a:endParaRPr lang="en-US" dirty="0"/>
          </a:p>
        </p:txBody>
      </p:sp>
      <p:grpSp>
        <p:nvGrpSpPr>
          <p:cNvPr id="7" name="Group 1"/>
          <p:cNvGrpSpPr>
            <a:grpSpLocks noChangeAspect="1"/>
          </p:cNvGrpSpPr>
          <p:nvPr>
            <p:custDataLst>
              <p:tags r:id="rId1"/>
            </p:custDataLst>
          </p:nvPr>
        </p:nvGrpSpPr>
        <p:grpSpPr bwMode="auto">
          <a:xfrm>
            <a:off x="822960" y="3566160"/>
            <a:ext cx="7506272" cy="2730341"/>
            <a:chOff x="446088" y="1177925"/>
            <a:chExt cx="8248650" cy="3000375"/>
          </a:xfrm>
        </p:grpSpPr>
        <p:sp>
          <p:nvSpPr>
            <p:cNvPr id="8" name="Oval 14"/>
            <p:cNvSpPr>
              <a:spLocks noChangeArrowheads="1"/>
            </p:cNvSpPr>
            <p:nvPr/>
          </p:nvSpPr>
          <p:spPr bwMode="auto">
            <a:xfrm>
              <a:off x="723900" y="1343025"/>
              <a:ext cx="914400" cy="914400"/>
            </a:xfrm>
            <a:prstGeom prst="ellipse">
              <a:avLst/>
            </a:prstGeom>
            <a:solidFill>
              <a:schemeClr val="bg1">
                <a:alpha val="90195"/>
              </a:schemeClr>
            </a:solidFill>
            <a:ln w="38100">
              <a:solidFill>
                <a:schemeClr val="tx1"/>
              </a:solidFill>
              <a:round/>
              <a:headEnd/>
              <a:tailEnd/>
            </a:ln>
          </p:spPr>
          <p:txBody>
            <a:bodyPr wrap="none"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r>
                <a:rPr lang="en-US" altLang="en-US" sz="1000"/>
                <a:t/>
              </a:r>
              <a:br>
                <a:rPr lang="en-US" altLang="en-US" sz="1000"/>
              </a:br>
              <a:endParaRPr lang="en-US" altLang="en-US" sz="1000"/>
            </a:p>
          </p:txBody>
        </p:sp>
        <p:sp>
          <p:nvSpPr>
            <p:cNvPr id="9" name="AutoShape 4"/>
            <p:cNvSpPr>
              <a:spLocks noChangeAspect="1" noChangeArrowheads="1"/>
            </p:cNvSpPr>
            <p:nvPr/>
          </p:nvSpPr>
          <p:spPr bwMode="gray">
            <a:xfrm>
              <a:off x="1912938" y="1343025"/>
              <a:ext cx="914400" cy="914400"/>
            </a:xfrm>
            <a:prstGeom prst="roundRect">
              <a:avLst>
                <a:gd name="adj" fmla="val 16667"/>
              </a:avLst>
            </a:prstGeom>
            <a:solidFill>
              <a:schemeClr val="bg1"/>
            </a:solidFill>
            <a:ln w="25400">
              <a:solidFill>
                <a:schemeClr val="tx1"/>
              </a:solidFill>
              <a:round/>
              <a:headEnd/>
              <a:tailEnd/>
            </a:ln>
          </p:spPr>
          <p:txBody>
            <a:bodyPr wrap="none"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lnSpc>
                  <a:spcPct val="90000"/>
                </a:lnSpc>
              </a:pPr>
              <a:r>
                <a:rPr lang="en-US" altLang="en-US" sz="1100" dirty="0">
                  <a:latin typeface="Arial" charset="0"/>
                </a:rPr>
                <a:t>Evaluate</a:t>
              </a:r>
              <a:br>
                <a:rPr lang="en-US" altLang="en-US" sz="1100" dirty="0">
                  <a:latin typeface="Arial" charset="0"/>
                </a:rPr>
              </a:br>
              <a:r>
                <a:rPr lang="en-US" altLang="en-US" sz="1100" dirty="0">
                  <a:latin typeface="Arial" charset="0"/>
                </a:rPr>
                <a:t>Identified</a:t>
              </a:r>
              <a:br>
                <a:rPr lang="en-US" altLang="en-US" sz="1100" dirty="0">
                  <a:latin typeface="Arial" charset="0"/>
                </a:rPr>
              </a:br>
              <a:r>
                <a:rPr lang="en-US" altLang="en-US" sz="1100" dirty="0">
                  <a:latin typeface="Arial" charset="0"/>
                </a:rPr>
                <a:t>Problem or</a:t>
              </a:r>
              <a:br>
                <a:rPr lang="en-US" altLang="en-US" sz="1100" dirty="0">
                  <a:latin typeface="Arial" charset="0"/>
                </a:rPr>
              </a:br>
              <a:r>
                <a:rPr lang="en-US" altLang="en-US" sz="1100" dirty="0">
                  <a:latin typeface="Arial" charset="0"/>
                </a:rPr>
                <a:t>Desired</a:t>
              </a:r>
              <a:br>
                <a:rPr lang="en-US" altLang="en-US" sz="1100" dirty="0">
                  <a:latin typeface="Arial" charset="0"/>
                </a:rPr>
              </a:br>
              <a:r>
                <a:rPr lang="en-US" altLang="en-US" sz="1100" dirty="0">
                  <a:latin typeface="Arial" charset="0"/>
                </a:rPr>
                <a:t>Change</a:t>
              </a:r>
            </a:p>
          </p:txBody>
        </p:sp>
        <p:sp>
          <p:nvSpPr>
            <p:cNvPr id="10" name="AutoShape 6"/>
            <p:cNvSpPr>
              <a:spLocks noChangeArrowheads="1"/>
            </p:cNvSpPr>
            <p:nvPr/>
          </p:nvSpPr>
          <p:spPr bwMode="auto">
            <a:xfrm>
              <a:off x="3192463" y="1219200"/>
              <a:ext cx="1143000" cy="1143000"/>
            </a:xfrm>
            <a:prstGeom prst="diamond">
              <a:avLst/>
            </a:prstGeom>
            <a:solidFill>
              <a:srgbClr val="FFFF00"/>
            </a:solidFill>
            <a:ln w="25400">
              <a:solidFill>
                <a:schemeClr val="tx1"/>
              </a:solidFill>
              <a:miter lim="800000"/>
              <a:headEnd/>
              <a:tailEnd/>
            </a:ln>
          </p:spPr>
          <p:txBody>
            <a:bodyPr wrap="none"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lnSpc>
                  <a:spcPct val="90000"/>
                </a:lnSpc>
              </a:pPr>
              <a:r>
                <a:rPr lang="en-US" altLang="en-US" sz="1100" b="1" dirty="0">
                  <a:latin typeface="Arial" charset="0"/>
                </a:rPr>
                <a:t>Change</a:t>
              </a:r>
            </a:p>
            <a:p>
              <a:pPr algn="ctr">
                <a:lnSpc>
                  <a:spcPct val="90000"/>
                </a:lnSpc>
              </a:pPr>
              <a:r>
                <a:rPr lang="en-US" altLang="en-US" sz="1100" b="1" dirty="0">
                  <a:latin typeface="Arial" charset="0"/>
                </a:rPr>
                <a:t>Requirements</a:t>
              </a:r>
              <a:br>
                <a:rPr lang="en-US" altLang="en-US" sz="1100" b="1" dirty="0">
                  <a:latin typeface="Arial" charset="0"/>
                </a:rPr>
              </a:br>
              <a:r>
                <a:rPr lang="en-US" altLang="en-US" sz="1100" b="1" dirty="0">
                  <a:latin typeface="Arial" charset="0"/>
                </a:rPr>
                <a:t>?</a:t>
              </a:r>
            </a:p>
          </p:txBody>
        </p:sp>
        <p:sp>
          <p:nvSpPr>
            <p:cNvPr id="11" name="AutoShape 7"/>
            <p:cNvSpPr>
              <a:spLocks noChangeArrowheads="1"/>
            </p:cNvSpPr>
            <p:nvPr/>
          </p:nvSpPr>
          <p:spPr bwMode="auto">
            <a:xfrm>
              <a:off x="4800600" y="1219200"/>
              <a:ext cx="1143000" cy="1143000"/>
            </a:xfrm>
            <a:prstGeom prst="diamond">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lnSpc>
                  <a:spcPct val="90000"/>
                </a:lnSpc>
              </a:pPr>
              <a:r>
                <a:rPr lang="en-US" altLang="en-US" sz="1100">
                  <a:latin typeface="Arial" charset="0"/>
                </a:rPr>
                <a:t>Change</a:t>
              </a:r>
              <a:br>
                <a:rPr lang="en-US" altLang="en-US" sz="1100">
                  <a:latin typeface="Arial" charset="0"/>
                </a:rPr>
              </a:br>
              <a:r>
                <a:rPr lang="en-US" altLang="en-US" sz="1100">
                  <a:latin typeface="Arial" charset="0"/>
                </a:rPr>
                <a:t>Physical</a:t>
              </a:r>
              <a:br>
                <a:rPr lang="en-US" altLang="en-US" sz="1100">
                  <a:latin typeface="Arial" charset="0"/>
                </a:rPr>
              </a:br>
              <a:r>
                <a:rPr lang="en-US" altLang="en-US" sz="1100">
                  <a:latin typeface="Arial" charset="0"/>
                </a:rPr>
                <a:t>Configuration</a:t>
              </a:r>
              <a:br>
                <a:rPr lang="en-US" altLang="en-US" sz="1100">
                  <a:latin typeface="Arial" charset="0"/>
                </a:rPr>
              </a:br>
              <a:r>
                <a:rPr lang="en-US" altLang="en-US" sz="1100">
                  <a:latin typeface="Arial" charset="0"/>
                </a:rPr>
                <a:t>?</a:t>
              </a:r>
            </a:p>
          </p:txBody>
        </p:sp>
        <p:sp>
          <p:nvSpPr>
            <p:cNvPr id="12" name="Line 8"/>
            <p:cNvSpPr>
              <a:spLocks noChangeShapeType="1"/>
            </p:cNvSpPr>
            <p:nvPr/>
          </p:nvSpPr>
          <p:spPr bwMode="auto">
            <a:xfrm>
              <a:off x="4327525" y="1793875"/>
              <a:ext cx="4572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Oval 9"/>
            <p:cNvSpPr>
              <a:spLocks noChangeArrowheads="1"/>
            </p:cNvSpPr>
            <p:nvPr/>
          </p:nvSpPr>
          <p:spPr bwMode="auto">
            <a:xfrm>
              <a:off x="7856538" y="1509713"/>
              <a:ext cx="838200" cy="53340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tIns="18288"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lnSpc>
                  <a:spcPct val="90000"/>
                </a:lnSpc>
              </a:pPr>
              <a:r>
                <a:rPr lang="en-US" altLang="en-US" sz="1100">
                  <a:latin typeface="Arial" charset="0"/>
                </a:rPr>
                <a:t>Do</a:t>
              </a:r>
              <a:br>
                <a:rPr lang="en-US" altLang="en-US" sz="1100">
                  <a:latin typeface="Arial" charset="0"/>
                </a:rPr>
              </a:br>
              <a:r>
                <a:rPr lang="en-US" altLang="en-US" sz="1100">
                  <a:latin typeface="Arial" charset="0"/>
                </a:rPr>
                <a:t>Nothing</a:t>
              </a:r>
              <a:br>
                <a:rPr lang="en-US" altLang="en-US" sz="1100">
                  <a:latin typeface="Arial" charset="0"/>
                </a:rPr>
              </a:br>
              <a:r>
                <a:rPr lang="en-US" altLang="en-US" sz="1100">
                  <a:latin typeface="Arial" charset="0"/>
                </a:rPr>
                <a:t> More</a:t>
              </a:r>
            </a:p>
          </p:txBody>
        </p:sp>
        <p:sp>
          <p:nvSpPr>
            <p:cNvPr id="14" name="AutoShape 10"/>
            <p:cNvSpPr>
              <a:spLocks noChangeArrowheads="1"/>
            </p:cNvSpPr>
            <p:nvPr/>
          </p:nvSpPr>
          <p:spPr bwMode="auto">
            <a:xfrm>
              <a:off x="965200" y="1603375"/>
              <a:ext cx="419100" cy="365125"/>
            </a:xfrm>
            <a:prstGeom prst="triangle">
              <a:avLst>
                <a:gd name="adj" fmla="val 50000"/>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endParaRPr lang="en-US" altLang="en-US"/>
            </a:p>
          </p:txBody>
        </p:sp>
        <p:sp>
          <p:nvSpPr>
            <p:cNvPr id="15" name="Oval 11"/>
            <p:cNvSpPr>
              <a:spLocks noChangeArrowheads="1"/>
            </p:cNvSpPr>
            <p:nvPr/>
          </p:nvSpPr>
          <p:spPr bwMode="auto">
            <a:xfrm>
              <a:off x="1060450" y="1501775"/>
              <a:ext cx="228600" cy="228600"/>
            </a:xfrm>
            <a:prstGeom prst="ellipse">
              <a:avLst/>
            </a:prstGeom>
            <a:solidFill>
              <a:srgbClr val="FFFFFF"/>
            </a:solidFill>
            <a:ln w="38100">
              <a:solidFill>
                <a:schemeClr val="tx1"/>
              </a:solidFill>
              <a:round/>
              <a:headEnd/>
              <a:tailEnd/>
            </a:ln>
          </p:spPr>
          <p:txBody>
            <a:bodyPr wrap="none"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endParaRPr lang="en-US" altLang="en-US"/>
            </a:p>
          </p:txBody>
        </p:sp>
        <p:sp>
          <p:nvSpPr>
            <p:cNvPr id="16" name="AutoShape 12"/>
            <p:cNvSpPr>
              <a:spLocks noChangeArrowheads="1"/>
            </p:cNvSpPr>
            <p:nvPr/>
          </p:nvSpPr>
          <p:spPr bwMode="auto">
            <a:xfrm>
              <a:off x="1250950" y="1812925"/>
              <a:ext cx="228600" cy="228600"/>
            </a:xfrm>
            <a:prstGeom prst="flowChartDocument">
              <a:avLst/>
            </a:prstGeom>
            <a:solidFill>
              <a:srgbClr val="FFFFFF"/>
            </a:solidFill>
            <a:ln w="38100">
              <a:solidFill>
                <a:schemeClr val="tx1"/>
              </a:solidFill>
              <a:miter lim="800000"/>
              <a:headEnd/>
              <a:tailEnd/>
            </a:ln>
          </p:spPr>
          <p:txBody>
            <a:bodyPr wrap="none"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endParaRPr lang="en-US" altLang="en-US"/>
            </a:p>
          </p:txBody>
        </p:sp>
        <p:sp>
          <p:nvSpPr>
            <p:cNvPr id="17" name="AutoShape 13"/>
            <p:cNvSpPr>
              <a:spLocks noChangeArrowheads="1"/>
            </p:cNvSpPr>
            <p:nvPr/>
          </p:nvSpPr>
          <p:spPr bwMode="auto">
            <a:xfrm rot="-5400000">
              <a:off x="908050" y="1806575"/>
              <a:ext cx="228600" cy="228600"/>
            </a:xfrm>
            <a:prstGeom prst="flowChartDelay">
              <a:avLst/>
            </a:prstGeom>
            <a:solidFill>
              <a:srgbClr val="FFFFFF"/>
            </a:solidFill>
            <a:ln w="38100">
              <a:solidFill>
                <a:schemeClr val="tx1"/>
              </a:solidFill>
              <a:miter lim="800000"/>
              <a:headEnd/>
              <a:tailEnd/>
            </a:ln>
          </p:spPr>
          <p:txBody>
            <a:bodyPr wrap="none"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endParaRPr lang="en-US" altLang="en-US"/>
            </a:p>
          </p:txBody>
        </p:sp>
        <p:sp>
          <p:nvSpPr>
            <p:cNvPr id="18" name="Text Box 15"/>
            <p:cNvSpPr txBox="1">
              <a:spLocks noChangeArrowheads="1"/>
            </p:cNvSpPr>
            <p:nvPr/>
          </p:nvSpPr>
          <p:spPr bwMode="auto">
            <a:xfrm>
              <a:off x="446088" y="2114550"/>
              <a:ext cx="1466850" cy="642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spcBef>
                  <a:spcPct val="50000"/>
                </a:spcBef>
              </a:pPr>
              <a:r>
                <a:rPr lang="en-US" altLang="en-US" sz="1600" b="1" dirty="0">
                  <a:latin typeface="Arial" charset="0"/>
                </a:rPr>
                <a:t>CM Equilibrium</a:t>
              </a:r>
            </a:p>
          </p:txBody>
        </p:sp>
        <p:sp>
          <p:nvSpPr>
            <p:cNvPr id="19" name="AutoShape 16"/>
            <p:cNvSpPr>
              <a:spLocks noChangeArrowheads="1"/>
            </p:cNvSpPr>
            <p:nvPr/>
          </p:nvSpPr>
          <p:spPr bwMode="auto">
            <a:xfrm>
              <a:off x="4808538" y="2652713"/>
              <a:ext cx="1143000" cy="914400"/>
            </a:xfrm>
            <a:prstGeom prst="roundRect">
              <a:avLst>
                <a:gd name="adj" fmla="val 16667"/>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lnSpc>
                  <a:spcPct val="90000"/>
                </a:lnSpc>
              </a:pPr>
              <a:r>
                <a:rPr lang="en-US" altLang="en-US" sz="1100">
                  <a:latin typeface="Arial" charset="0"/>
                </a:rPr>
                <a:t>Physical </a:t>
              </a:r>
              <a:br>
                <a:rPr lang="en-US" altLang="en-US" sz="1100">
                  <a:latin typeface="Arial" charset="0"/>
                </a:rPr>
              </a:br>
              <a:r>
                <a:rPr lang="en-US" altLang="en-US" sz="1100">
                  <a:latin typeface="Arial" charset="0"/>
                </a:rPr>
                <a:t>Configuration</a:t>
              </a:r>
              <a:br>
                <a:rPr lang="en-US" altLang="en-US" sz="1100">
                  <a:latin typeface="Arial" charset="0"/>
                </a:rPr>
              </a:br>
              <a:r>
                <a:rPr lang="en-US" altLang="en-US" sz="1100">
                  <a:latin typeface="Arial" charset="0"/>
                </a:rPr>
                <a:t>Change</a:t>
              </a:r>
              <a:br>
                <a:rPr lang="en-US" altLang="en-US" sz="1100">
                  <a:latin typeface="Arial" charset="0"/>
                </a:rPr>
              </a:br>
              <a:r>
                <a:rPr lang="en-US" altLang="en-US" sz="1100">
                  <a:latin typeface="Arial" charset="0"/>
                </a:rPr>
                <a:t>Authorization</a:t>
              </a:r>
              <a:br>
                <a:rPr lang="en-US" altLang="en-US" sz="1100">
                  <a:latin typeface="Arial" charset="0"/>
                </a:rPr>
              </a:br>
              <a:r>
                <a:rPr lang="en-US" altLang="en-US" sz="1100">
                  <a:latin typeface="Arial" charset="0"/>
                </a:rPr>
                <a:t>Process</a:t>
              </a:r>
            </a:p>
          </p:txBody>
        </p:sp>
        <p:sp>
          <p:nvSpPr>
            <p:cNvPr id="20" name="AutoShape 17"/>
            <p:cNvSpPr>
              <a:spLocks noChangeArrowheads="1"/>
            </p:cNvSpPr>
            <p:nvPr/>
          </p:nvSpPr>
          <p:spPr bwMode="auto">
            <a:xfrm>
              <a:off x="3187700" y="2638425"/>
              <a:ext cx="1143000" cy="914400"/>
            </a:xfrm>
            <a:prstGeom prst="roundRect">
              <a:avLst>
                <a:gd name="adj" fmla="val 16667"/>
              </a:avLst>
            </a:prstGeom>
            <a:solidFill>
              <a:srgbClr val="FFFF00"/>
            </a:solidFill>
            <a:ln w="25400">
              <a:solidFill>
                <a:schemeClr val="tx1"/>
              </a:solidFill>
              <a:round/>
              <a:headEnd/>
              <a:tailEnd/>
            </a:ln>
          </p:spPr>
          <p:txBody>
            <a:bodyPr wrap="none"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lnSpc>
                  <a:spcPct val="90000"/>
                </a:lnSpc>
              </a:pPr>
              <a:r>
                <a:rPr lang="en-US" altLang="en-US" sz="1100" b="1" dirty="0" smtClean="0">
                  <a:latin typeface="Arial" charset="0"/>
                </a:rPr>
                <a:t>Requirements</a:t>
              </a:r>
              <a:r>
                <a:rPr lang="en-US" altLang="en-US" sz="1100" b="1" dirty="0">
                  <a:latin typeface="Arial" charset="0"/>
                </a:rPr>
                <a:t/>
              </a:r>
              <a:br>
                <a:rPr lang="en-US" altLang="en-US" sz="1100" b="1" dirty="0">
                  <a:latin typeface="Arial" charset="0"/>
                </a:rPr>
              </a:br>
              <a:r>
                <a:rPr lang="en-US" altLang="en-US" sz="1100" b="1" dirty="0">
                  <a:latin typeface="Arial" charset="0"/>
                </a:rPr>
                <a:t>Change Process</a:t>
              </a:r>
            </a:p>
          </p:txBody>
        </p:sp>
        <p:sp>
          <p:nvSpPr>
            <p:cNvPr id="21" name="AutoShape 18"/>
            <p:cNvSpPr>
              <a:spLocks noChangeArrowheads="1"/>
            </p:cNvSpPr>
            <p:nvPr/>
          </p:nvSpPr>
          <p:spPr bwMode="auto">
            <a:xfrm>
              <a:off x="6408738" y="3109913"/>
              <a:ext cx="1143000" cy="914400"/>
            </a:xfrm>
            <a:prstGeom prst="roundRect">
              <a:avLst>
                <a:gd name="adj" fmla="val 16667"/>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lnSpc>
                  <a:spcPct val="90000"/>
                </a:lnSpc>
              </a:pPr>
              <a:r>
                <a:rPr lang="en-US" altLang="en-US" sz="1100">
                  <a:latin typeface="Arial" charset="0"/>
                </a:rPr>
                <a:t>Facility</a:t>
              </a:r>
            </a:p>
            <a:p>
              <a:pPr algn="ctr">
                <a:lnSpc>
                  <a:spcPct val="90000"/>
                </a:lnSpc>
              </a:pPr>
              <a:r>
                <a:rPr lang="en-US" altLang="en-US" sz="1100">
                  <a:latin typeface="Arial" charset="0"/>
                </a:rPr>
                <a:t>Configuration</a:t>
              </a:r>
              <a:br>
                <a:rPr lang="en-US" altLang="en-US" sz="1100">
                  <a:latin typeface="Arial" charset="0"/>
                </a:rPr>
              </a:br>
              <a:r>
                <a:rPr lang="en-US" altLang="en-US" sz="1100">
                  <a:latin typeface="Arial" charset="0"/>
                </a:rPr>
                <a:t>Information</a:t>
              </a:r>
              <a:br>
                <a:rPr lang="en-US" altLang="en-US" sz="1100">
                  <a:latin typeface="Arial" charset="0"/>
                </a:rPr>
              </a:br>
              <a:r>
                <a:rPr lang="en-US" altLang="en-US" sz="1100">
                  <a:latin typeface="Arial" charset="0"/>
                </a:rPr>
                <a:t>Change Process</a:t>
              </a:r>
            </a:p>
          </p:txBody>
        </p:sp>
        <p:sp>
          <p:nvSpPr>
            <p:cNvPr id="22" name="Line 19"/>
            <p:cNvSpPr>
              <a:spLocks noChangeShapeType="1"/>
            </p:cNvSpPr>
            <p:nvPr/>
          </p:nvSpPr>
          <p:spPr bwMode="auto">
            <a:xfrm>
              <a:off x="5372100" y="2357438"/>
              <a:ext cx="0" cy="3048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 name="Line 20"/>
            <p:cNvSpPr>
              <a:spLocks noChangeShapeType="1"/>
            </p:cNvSpPr>
            <p:nvPr/>
          </p:nvSpPr>
          <p:spPr bwMode="auto">
            <a:xfrm>
              <a:off x="3760788" y="2352675"/>
              <a:ext cx="0" cy="3048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 name="Line 21"/>
            <p:cNvSpPr>
              <a:spLocks noChangeShapeType="1"/>
            </p:cNvSpPr>
            <p:nvPr/>
          </p:nvSpPr>
          <p:spPr bwMode="auto">
            <a:xfrm>
              <a:off x="4327525" y="3095625"/>
              <a:ext cx="20955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22"/>
            <p:cNvSpPr>
              <a:spLocks noChangeShapeType="1"/>
            </p:cNvSpPr>
            <p:nvPr/>
          </p:nvSpPr>
          <p:spPr bwMode="auto">
            <a:xfrm flipV="1">
              <a:off x="4537075" y="1800225"/>
              <a:ext cx="0" cy="1309688"/>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 name="Line 23"/>
            <p:cNvSpPr>
              <a:spLocks noChangeShapeType="1"/>
            </p:cNvSpPr>
            <p:nvPr/>
          </p:nvSpPr>
          <p:spPr bwMode="auto">
            <a:xfrm>
              <a:off x="5943600" y="3095625"/>
              <a:ext cx="21431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24"/>
            <p:cNvSpPr>
              <a:spLocks noChangeShapeType="1"/>
            </p:cNvSpPr>
            <p:nvPr/>
          </p:nvSpPr>
          <p:spPr bwMode="auto">
            <a:xfrm flipV="1">
              <a:off x="6164263" y="1800225"/>
              <a:ext cx="0" cy="1309688"/>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 name="Line 25"/>
            <p:cNvSpPr>
              <a:spLocks noChangeShapeType="1"/>
            </p:cNvSpPr>
            <p:nvPr/>
          </p:nvSpPr>
          <p:spPr bwMode="auto">
            <a:xfrm>
              <a:off x="3760788" y="3552825"/>
              <a:ext cx="0" cy="304800"/>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26"/>
            <p:cNvSpPr>
              <a:spLocks noChangeShapeType="1"/>
            </p:cNvSpPr>
            <p:nvPr/>
          </p:nvSpPr>
          <p:spPr bwMode="auto">
            <a:xfrm>
              <a:off x="3760788" y="3857625"/>
              <a:ext cx="2654300" cy="0"/>
            </a:xfrm>
            <a:prstGeom prst="line">
              <a:avLst/>
            </a:prstGeom>
            <a:noFill/>
            <a:ln w="254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 name="Line 27"/>
            <p:cNvSpPr>
              <a:spLocks noChangeShapeType="1"/>
            </p:cNvSpPr>
            <p:nvPr/>
          </p:nvSpPr>
          <p:spPr bwMode="auto">
            <a:xfrm>
              <a:off x="5387975" y="3552825"/>
              <a:ext cx="0" cy="152400"/>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28"/>
            <p:cNvSpPr>
              <a:spLocks noChangeShapeType="1"/>
            </p:cNvSpPr>
            <p:nvPr/>
          </p:nvSpPr>
          <p:spPr bwMode="auto">
            <a:xfrm>
              <a:off x="5387975" y="3705225"/>
              <a:ext cx="1027113" cy="0"/>
            </a:xfrm>
            <a:prstGeom prst="line">
              <a:avLst/>
            </a:prstGeom>
            <a:noFill/>
            <a:ln w="254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 name="Line 29"/>
            <p:cNvSpPr>
              <a:spLocks noChangeShapeType="1"/>
            </p:cNvSpPr>
            <p:nvPr/>
          </p:nvSpPr>
          <p:spPr bwMode="auto">
            <a:xfrm>
              <a:off x="6986588" y="2422525"/>
              <a:ext cx="0" cy="6731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 name="Line 30"/>
            <p:cNvSpPr>
              <a:spLocks noChangeShapeType="1"/>
            </p:cNvSpPr>
            <p:nvPr/>
          </p:nvSpPr>
          <p:spPr bwMode="auto">
            <a:xfrm>
              <a:off x="1638300" y="1800225"/>
              <a:ext cx="27463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 name="Line 31"/>
            <p:cNvSpPr>
              <a:spLocks noChangeShapeType="1"/>
            </p:cNvSpPr>
            <p:nvPr/>
          </p:nvSpPr>
          <p:spPr bwMode="auto">
            <a:xfrm>
              <a:off x="2827338" y="1800225"/>
              <a:ext cx="365125"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 name="Line 32"/>
            <p:cNvSpPr>
              <a:spLocks noChangeShapeType="1"/>
            </p:cNvSpPr>
            <p:nvPr/>
          </p:nvSpPr>
          <p:spPr bwMode="auto">
            <a:xfrm>
              <a:off x="7618413" y="1800225"/>
              <a:ext cx="22225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 name="Line 33"/>
            <p:cNvSpPr>
              <a:spLocks noChangeShapeType="1"/>
            </p:cNvSpPr>
            <p:nvPr/>
          </p:nvSpPr>
          <p:spPr bwMode="auto">
            <a:xfrm flipV="1">
              <a:off x="5957888" y="1793875"/>
              <a:ext cx="396875" cy="635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 name="Line 34"/>
            <p:cNvSpPr>
              <a:spLocks noChangeShapeType="1"/>
            </p:cNvSpPr>
            <p:nvPr/>
          </p:nvSpPr>
          <p:spPr bwMode="auto">
            <a:xfrm>
              <a:off x="6986588" y="4010025"/>
              <a:ext cx="0" cy="1682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Line 35"/>
            <p:cNvSpPr>
              <a:spLocks noChangeShapeType="1"/>
            </p:cNvSpPr>
            <p:nvPr/>
          </p:nvSpPr>
          <p:spPr bwMode="auto">
            <a:xfrm flipH="1">
              <a:off x="1200150" y="4178300"/>
              <a:ext cx="5786438" cy="0"/>
            </a:xfrm>
            <a:prstGeom prst="line">
              <a:avLst/>
            </a:prstGeom>
            <a:noFill/>
            <a:ln w="25400">
              <a:solidFill>
                <a:srgbClr val="6600CC"/>
              </a:solidFill>
              <a:round/>
              <a:headEnd/>
              <a:tailEnd type="triangle"/>
            </a:ln>
            <a:extLst>
              <a:ext uri="{909E8E84-426E-40DD-AFC4-6F175D3DCCD1}">
                <a14:hiddenFill xmlns:a14="http://schemas.microsoft.com/office/drawing/2010/main">
                  <a:noFill/>
                </a14:hiddenFill>
              </a:ext>
            </a:extLst>
          </p:spPr>
          <p:txBody>
            <a:bodyPr/>
            <a:lstStyle/>
            <a:p>
              <a:endParaRPr lang="en-US"/>
            </a:p>
          </p:txBody>
        </p:sp>
        <p:sp>
          <p:nvSpPr>
            <p:cNvPr id="39" name="Line 36"/>
            <p:cNvSpPr>
              <a:spLocks noChangeShapeType="1"/>
            </p:cNvSpPr>
            <p:nvPr/>
          </p:nvSpPr>
          <p:spPr bwMode="auto">
            <a:xfrm flipV="1">
              <a:off x="1200150" y="2257425"/>
              <a:ext cx="0" cy="1920875"/>
            </a:xfrm>
            <a:prstGeom prst="line">
              <a:avLst/>
            </a:prstGeom>
            <a:noFill/>
            <a:ln w="25400">
              <a:solidFill>
                <a:srgbClr val="6600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 name="Text Box 37"/>
            <p:cNvSpPr txBox="1">
              <a:spLocks noChangeArrowheads="1"/>
            </p:cNvSpPr>
            <p:nvPr/>
          </p:nvSpPr>
          <p:spPr bwMode="auto">
            <a:xfrm>
              <a:off x="4198938" y="1585913"/>
              <a:ext cx="5492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spcBef>
                  <a:spcPct val="50000"/>
                </a:spcBef>
              </a:pPr>
              <a:r>
                <a:rPr lang="en-US" altLang="en-US" sz="1000" b="1">
                  <a:latin typeface="Arial" charset="0"/>
                </a:rPr>
                <a:t>No</a:t>
              </a:r>
            </a:p>
          </p:txBody>
        </p:sp>
        <p:sp>
          <p:nvSpPr>
            <p:cNvPr id="41" name="Text Box 38"/>
            <p:cNvSpPr txBox="1">
              <a:spLocks noChangeArrowheads="1"/>
            </p:cNvSpPr>
            <p:nvPr/>
          </p:nvSpPr>
          <p:spPr bwMode="auto">
            <a:xfrm>
              <a:off x="5842000" y="1566863"/>
              <a:ext cx="4381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spcBef>
                  <a:spcPct val="50000"/>
                </a:spcBef>
              </a:pPr>
              <a:r>
                <a:rPr lang="en-US" altLang="en-US" sz="1000" b="1">
                  <a:latin typeface="Arial" charset="0"/>
                </a:rPr>
                <a:t>No</a:t>
              </a:r>
            </a:p>
          </p:txBody>
        </p:sp>
        <p:sp>
          <p:nvSpPr>
            <p:cNvPr id="42" name="Text Box 39"/>
            <p:cNvSpPr txBox="1">
              <a:spLocks noChangeArrowheads="1"/>
            </p:cNvSpPr>
            <p:nvPr/>
          </p:nvSpPr>
          <p:spPr bwMode="auto">
            <a:xfrm>
              <a:off x="3665538" y="2347913"/>
              <a:ext cx="5492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spcBef>
                  <a:spcPct val="50000"/>
                </a:spcBef>
              </a:pPr>
              <a:r>
                <a:rPr lang="en-US" altLang="en-US" sz="1000" b="1">
                  <a:latin typeface="Arial" charset="0"/>
                </a:rPr>
                <a:t>Yes</a:t>
              </a:r>
            </a:p>
          </p:txBody>
        </p:sp>
        <p:sp>
          <p:nvSpPr>
            <p:cNvPr id="43" name="Text Box 40"/>
            <p:cNvSpPr txBox="1">
              <a:spLocks noChangeArrowheads="1"/>
            </p:cNvSpPr>
            <p:nvPr/>
          </p:nvSpPr>
          <p:spPr bwMode="auto">
            <a:xfrm>
              <a:off x="5265738" y="2347913"/>
              <a:ext cx="5492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spcBef>
                  <a:spcPct val="50000"/>
                </a:spcBef>
              </a:pPr>
              <a:r>
                <a:rPr lang="en-US" altLang="en-US" sz="1000" b="1">
                  <a:latin typeface="Arial" charset="0"/>
                </a:rPr>
                <a:t>Yes</a:t>
              </a:r>
            </a:p>
          </p:txBody>
        </p:sp>
        <p:sp>
          <p:nvSpPr>
            <p:cNvPr id="44" name="Text Box 41"/>
            <p:cNvSpPr txBox="1">
              <a:spLocks noChangeArrowheads="1"/>
            </p:cNvSpPr>
            <p:nvPr/>
          </p:nvSpPr>
          <p:spPr bwMode="auto">
            <a:xfrm>
              <a:off x="6865938" y="2347913"/>
              <a:ext cx="5492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spcBef>
                  <a:spcPct val="50000"/>
                </a:spcBef>
              </a:pPr>
              <a:r>
                <a:rPr lang="en-US" altLang="en-US" sz="1000" b="1">
                  <a:latin typeface="Arial" charset="0"/>
                </a:rPr>
                <a:t>Yes</a:t>
              </a:r>
            </a:p>
          </p:txBody>
        </p:sp>
        <p:sp>
          <p:nvSpPr>
            <p:cNvPr id="45" name="Text Box 42"/>
            <p:cNvSpPr txBox="1">
              <a:spLocks noChangeArrowheads="1"/>
            </p:cNvSpPr>
            <p:nvPr/>
          </p:nvSpPr>
          <p:spPr bwMode="auto">
            <a:xfrm>
              <a:off x="7469188" y="1555750"/>
              <a:ext cx="4302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spcBef>
                  <a:spcPct val="50000"/>
                </a:spcBef>
              </a:pPr>
              <a:r>
                <a:rPr lang="en-US" altLang="en-US" sz="1000" b="1">
                  <a:latin typeface="Arial" charset="0"/>
                </a:rPr>
                <a:t>No</a:t>
              </a:r>
            </a:p>
          </p:txBody>
        </p:sp>
        <p:sp>
          <p:nvSpPr>
            <p:cNvPr id="46" name="AutoShape 5"/>
            <p:cNvSpPr>
              <a:spLocks noChangeArrowheads="1"/>
            </p:cNvSpPr>
            <p:nvPr/>
          </p:nvSpPr>
          <p:spPr bwMode="auto">
            <a:xfrm>
              <a:off x="6354763" y="1177925"/>
              <a:ext cx="1263650" cy="1244600"/>
            </a:xfrm>
            <a:prstGeom prst="diamond">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73152" rIns="0" bIns="0"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lnSpc>
                  <a:spcPct val="90000"/>
                </a:lnSpc>
              </a:pPr>
              <a:r>
                <a:rPr lang="en-US" altLang="en-US" sz="1100">
                  <a:latin typeface="Arial" charset="0"/>
                </a:rPr>
                <a:t>Change</a:t>
              </a:r>
              <a:br>
                <a:rPr lang="en-US" altLang="en-US" sz="1100">
                  <a:latin typeface="Arial" charset="0"/>
                </a:rPr>
              </a:br>
              <a:r>
                <a:rPr lang="en-US" altLang="en-US" sz="1100">
                  <a:latin typeface="Arial" charset="0"/>
                </a:rPr>
                <a:t>Facility</a:t>
              </a:r>
            </a:p>
            <a:p>
              <a:pPr algn="ctr">
                <a:lnSpc>
                  <a:spcPct val="90000"/>
                </a:lnSpc>
              </a:pPr>
              <a:r>
                <a:rPr lang="en-US" altLang="en-US" sz="1100">
                  <a:latin typeface="Arial" charset="0"/>
                </a:rPr>
                <a:t> Configuration</a:t>
              </a:r>
              <a:br>
                <a:rPr lang="en-US" altLang="en-US" sz="1100">
                  <a:latin typeface="Arial" charset="0"/>
                </a:rPr>
              </a:br>
              <a:r>
                <a:rPr lang="en-US" altLang="en-US" sz="1100">
                  <a:latin typeface="Arial" charset="0"/>
                </a:rPr>
                <a:t>Information</a:t>
              </a:r>
              <a:br>
                <a:rPr lang="en-US" altLang="en-US" sz="1100">
                  <a:latin typeface="Arial" charset="0"/>
                </a:rPr>
              </a:br>
              <a:r>
                <a:rPr lang="en-US" altLang="en-US" sz="1100">
                  <a:latin typeface="Arial" charset="0"/>
                </a:rPr>
                <a:t>?</a:t>
              </a:r>
            </a:p>
          </p:txBody>
        </p:sp>
      </p:grpSp>
    </p:spTree>
    <p:extLst>
      <p:ext uri="{BB962C8B-B14F-4D97-AF65-F5344CB8AC3E}">
        <p14:creationId xmlns:p14="http://schemas.microsoft.com/office/powerpoint/2010/main" val="3109198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CM Equilibrium Restoration </a:t>
            </a:r>
            <a:r>
              <a:rPr lang="en-US" sz="1600" dirty="0" smtClean="0"/>
              <a:t>10/16</a:t>
            </a:r>
            <a:endParaRPr lang="en-US" dirty="0"/>
          </a:p>
        </p:txBody>
      </p:sp>
      <p:sp>
        <p:nvSpPr>
          <p:cNvPr id="7" name="Text Placeholder 6"/>
          <p:cNvSpPr>
            <a:spLocks noGrp="1"/>
          </p:cNvSpPr>
          <p:nvPr>
            <p:ph type="body" sz="half" idx="1"/>
          </p:nvPr>
        </p:nvSpPr>
        <p:spPr>
          <a:xfrm>
            <a:off x="2514600" y="1234440"/>
            <a:ext cx="6400800" cy="2499360"/>
          </a:xfrm>
        </p:spPr>
        <p:txBody>
          <a:bodyPr/>
          <a:lstStyle/>
          <a:p>
            <a:pPr>
              <a:buFont typeface="Wingdings" panose="05000000000000000000" pitchFamily="2" charset="2"/>
              <a:buChar char="v"/>
            </a:pPr>
            <a:r>
              <a:rPr lang="en-US" altLang="en-US" kern="1200" dirty="0" smtClean="0">
                <a:solidFill>
                  <a:srgbClr val="0099FF"/>
                </a:solidFill>
              </a:rPr>
              <a:t>Requirements Change Process</a:t>
            </a:r>
            <a:endParaRPr lang="en-US" sz="2000" dirty="0" smtClean="0"/>
          </a:p>
          <a:p>
            <a:pPr marL="285750" indent="-285750">
              <a:spcBef>
                <a:spcPts val="0"/>
              </a:spcBef>
              <a:buSzPct val="100000"/>
              <a:buFont typeface="Arial" panose="020B0604020202020204" pitchFamily="34" charset="0"/>
              <a:buChar char="•"/>
              <a:defRPr/>
            </a:pPr>
            <a:endParaRPr lang="en-US" sz="2000" dirty="0" smtClean="0"/>
          </a:p>
          <a:p>
            <a:pPr marL="285750" indent="-285750">
              <a:spcBef>
                <a:spcPts val="0"/>
              </a:spcBef>
              <a:buSzPct val="100000"/>
              <a:buFont typeface="Arial" panose="020B0604020202020204" pitchFamily="34" charset="0"/>
              <a:buChar char="•"/>
              <a:defRPr/>
            </a:pPr>
            <a:r>
              <a:rPr lang="en-US" sz="2000" dirty="0" smtClean="0"/>
              <a:t>For </a:t>
            </a:r>
            <a:r>
              <a:rPr lang="en-US" sz="2000" dirty="0"/>
              <a:t>this section, it would be appropriate to identify the 10CFR50.59 Process (or equivalent), Design Control Procedure, SAR Revision or License Amendment Procedure, etc</a:t>
            </a:r>
            <a:r>
              <a:rPr lang="en-US" sz="2000" dirty="0" smtClean="0"/>
              <a:t>.</a:t>
            </a:r>
            <a:endParaRPr lang="en-US" sz="2000" dirty="0"/>
          </a:p>
        </p:txBody>
      </p:sp>
      <p:sp>
        <p:nvSpPr>
          <p:cNvPr id="3" name="Content Placeholder 2"/>
          <p:cNvSpPr>
            <a:spLocks noGrp="1"/>
          </p:cNvSpPr>
          <p:nvPr>
            <p:ph sz="quarter" idx="2"/>
          </p:nvPr>
        </p:nvSpPr>
        <p:spPr/>
        <p:txBody>
          <a:bodyPr/>
          <a:lstStyle/>
          <a:p>
            <a:pPr marL="342900" indent="-342900">
              <a:lnSpc>
                <a:spcPts val="2500"/>
              </a:lnSpc>
              <a:spcBef>
                <a:spcPts val="1200"/>
              </a:spcBef>
              <a:buFont typeface="Arial" pitchFamily="34" charset="0"/>
              <a:buChar char="•"/>
              <a:defRPr/>
            </a:pPr>
            <a:endParaRPr lang="en-US" sz="2000" dirty="0" smtClean="0">
              <a:latin typeface="Arial Rounded MT Bold"/>
            </a:endParaRPr>
          </a:p>
          <a:p>
            <a:pPr marL="342900" indent="-342900">
              <a:lnSpc>
                <a:spcPts val="2500"/>
              </a:lnSpc>
              <a:spcBef>
                <a:spcPts val="1200"/>
              </a:spcBef>
              <a:buFont typeface="Arial" pitchFamily="34" charset="0"/>
              <a:buChar char="•"/>
              <a:defRPr/>
            </a:pPr>
            <a:endParaRPr lang="en-US" sz="2000" dirty="0">
              <a:latin typeface="Arial Rounded MT Bold"/>
            </a:endParaRPr>
          </a:p>
        </p:txBody>
      </p:sp>
      <p:sp>
        <p:nvSpPr>
          <p:cNvPr id="4" name="Date Placeholder 3"/>
          <p:cNvSpPr>
            <a:spLocks noGrp="1"/>
          </p:cNvSpPr>
          <p:nvPr>
            <p:ph type="dt" sz="half" idx="10"/>
          </p:nvPr>
        </p:nvSpPr>
        <p:spPr/>
        <p:txBody>
          <a:bodyPr/>
          <a:lstStyle/>
          <a:p>
            <a:pPr>
              <a:defRPr/>
            </a:pPr>
            <a:r>
              <a:rPr lang="en-US" smtClean="0"/>
              <a:t>CMBG - 08 June 2015</a:t>
            </a:r>
            <a:endParaRPr lang="en-US" dirty="0"/>
          </a:p>
        </p:txBody>
      </p:sp>
      <p:sp>
        <p:nvSpPr>
          <p:cNvPr id="5" name="Footer Placeholder 4"/>
          <p:cNvSpPr>
            <a:spLocks noGrp="1"/>
          </p:cNvSpPr>
          <p:nvPr>
            <p:ph type="ftr" sz="quarter" idx="11"/>
          </p:nvPr>
        </p:nvSpPr>
        <p:spPr/>
        <p:txBody>
          <a:bodyPr/>
          <a:lstStyle/>
          <a:p>
            <a:pPr>
              <a:defRPr/>
            </a:pPr>
            <a:r>
              <a:rPr lang="pt-BR" smtClean="0"/>
              <a:t>Palo Verde - Kent R. Bjornn</a:t>
            </a:r>
            <a:endParaRPr lang="en-US" dirty="0"/>
          </a:p>
        </p:txBody>
      </p:sp>
      <p:sp>
        <p:nvSpPr>
          <p:cNvPr id="6" name="Slide Number Placeholder 5"/>
          <p:cNvSpPr>
            <a:spLocks noGrp="1"/>
          </p:cNvSpPr>
          <p:nvPr>
            <p:ph type="sldNum" sz="quarter" idx="12"/>
          </p:nvPr>
        </p:nvSpPr>
        <p:spPr/>
        <p:txBody>
          <a:bodyPr/>
          <a:lstStyle/>
          <a:p>
            <a:pPr>
              <a:defRPr/>
            </a:pPr>
            <a:fld id="{E870A486-E42A-4384-A775-FA2C88A85670}" type="slidenum">
              <a:rPr lang="en-US" smtClean="0"/>
              <a:pPr>
                <a:defRPr/>
              </a:pPr>
              <a:t>52</a:t>
            </a:fld>
            <a:endParaRPr lang="en-US" dirty="0"/>
          </a:p>
        </p:txBody>
      </p:sp>
      <p:sp>
        <p:nvSpPr>
          <p:cNvPr id="8" name="Text Placeholder 7"/>
          <p:cNvSpPr>
            <a:spLocks noGrp="1"/>
          </p:cNvSpPr>
          <p:nvPr>
            <p:ph type="body" sz="half" idx="13"/>
          </p:nvPr>
        </p:nvSpPr>
        <p:spPr>
          <a:xfrm>
            <a:off x="228600" y="3733800"/>
            <a:ext cx="8686800" cy="2667000"/>
          </a:xfrm>
        </p:spPr>
        <p:txBody>
          <a:bodyPr/>
          <a:lstStyle/>
          <a:p>
            <a:pPr marL="0" indent="0">
              <a:lnSpc>
                <a:spcPts val="2700"/>
              </a:lnSpc>
              <a:spcBef>
                <a:spcPts val="0"/>
              </a:spcBef>
              <a:buSzPct val="100000"/>
              <a:buNone/>
              <a:defRPr/>
            </a:pPr>
            <a:r>
              <a:rPr lang="en-US" sz="2000" dirty="0"/>
              <a:t>Processes to evaluate impact of a Requirement </a:t>
            </a:r>
            <a:r>
              <a:rPr lang="en-US" sz="2000" dirty="0" smtClean="0"/>
              <a:t>include: </a:t>
            </a:r>
            <a:endParaRPr lang="en-US" sz="2000" dirty="0"/>
          </a:p>
          <a:p>
            <a:pPr marL="457200" indent="-457200">
              <a:lnSpc>
                <a:spcPts val="2700"/>
              </a:lnSpc>
              <a:spcBef>
                <a:spcPts val="0"/>
              </a:spcBef>
              <a:buSzPct val="100000"/>
              <a:buFont typeface="Arial" pitchFamily="34" charset="0"/>
              <a:buChar char="•"/>
              <a:defRPr/>
            </a:pPr>
            <a:r>
              <a:rPr lang="en-US" sz="2000" dirty="0"/>
              <a:t>Operability </a:t>
            </a:r>
            <a:r>
              <a:rPr lang="en-US" sz="2000" dirty="0" smtClean="0"/>
              <a:t>(enter </a:t>
            </a:r>
            <a:r>
              <a:rPr lang="en-US" sz="2000" dirty="0"/>
              <a:t>an </a:t>
            </a:r>
            <a:r>
              <a:rPr lang="en-US" sz="2000" dirty="0" smtClean="0"/>
              <a:t>LCO Action statement </a:t>
            </a:r>
            <a:r>
              <a:rPr lang="en-US" sz="2000" dirty="0"/>
              <a:t>until </a:t>
            </a:r>
            <a:r>
              <a:rPr lang="en-US" sz="2000" dirty="0" smtClean="0"/>
              <a:t>discrepancy resolved), </a:t>
            </a:r>
            <a:endParaRPr lang="en-US" sz="2000" dirty="0"/>
          </a:p>
          <a:p>
            <a:pPr marL="457200" indent="-457200">
              <a:lnSpc>
                <a:spcPts val="2700"/>
              </a:lnSpc>
              <a:spcBef>
                <a:spcPts val="0"/>
              </a:spcBef>
              <a:buSzPct val="100000"/>
              <a:buFont typeface="Arial" pitchFamily="34" charset="0"/>
              <a:buChar char="•"/>
              <a:defRPr/>
            </a:pPr>
            <a:r>
              <a:rPr lang="en-US" sz="2000" dirty="0"/>
              <a:t>10CFR50.59 </a:t>
            </a:r>
            <a:r>
              <a:rPr lang="en-US" sz="2000" dirty="0" smtClean="0"/>
              <a:t>Process. </a:t>
            </a:r>
            <a:endParaRPr lang="en-US" sz="2000" dirty="0"/>
          </a:p>
          <a:p>
            <a:pPr marL="457200" indent="-457200">
              <a:lnSpc>
                <a:spcPts val="2700"/>
              </a:lnSpc>
              <a:spcBef>
                <a:spcPts val="0"/>
              </a:spcBef>
              <a:buSzPct val="100000"/>
              <a:buFont typeface="Arial" pitchFamily="34" charset="0"/>
              <a:buChar char="•"/>
              <a:defRPr/>
            </a:pPr>
            <a:r>
              <a:rPr lang="en-US" sz="2000" dirty="0" smtClean="0"/>
              <a:t>UFSAR </a:t>
            </a:r>
            <a:r>
              <a:rPr lang="en-US" sz="2000" dirty="0"/>
              <a:t>Revision or License Amendment </a:t>
            </a:r>
            <a:r>
              <a:rPr lang="en-US" sz="2000" dirty="0" smtClean="0"/>
              <a:t>Procedure.</a:t>
            </a:r>
            <a:endParaRPr lang="en-US" sz="2000" dirty="0"/>
          </a:p>
          <a:p>
            <a:pPr marL="457200" indent="-457200">
              <a:lnSpc>
                <a:spcPts val="2700"/>
              </a:lnSpc>
              <a:spcBef>
                <a:spcPts val="0"/>
              </a:spcBef>
              <a:buSzPct val="100000"/>
              <a:buFont typeface="Arial" pitchFamily="34" charset="0"/>
              <a:buChar char="•"/>
              <a:defRPr/>
            </a:pPr>
            <a:r>
              <a:rPr lang="en-US" sz="2000" dirty="0" smtClean="0"/>
              <a:t>For </a:t>
            </a:r>
            <a:r>
              <a:rPr lang="en-US" sz="2000" dirty="0"/>
              <a:t>Contracts, enter contract change process</a:t>
            </a:r>
          </a:p>
          <a:p>
            <a:pPr marL="457200" indent="-457200">
              <a:lnSpc>
                <a:spcPts val="2700"/>
              </a:lnSpc>
              <a:spcBef>
                <a:spcPts val="0"/>
              </a:spcBef>
              <a:buSzPct val="100000"/>
              <a:buFont typeface="Arial" pitchFamily="34" charset="0"/>
              <a:buChar char="•"/>
              <a:defRPr/>
            </a:pPr>
            <a:r>
              <a:rPr lang="en-US" sz="2000" dirty="0" smtClean="0"/>
              <a:t>Facility </a:t>
            </a:r>
            <a:r>
              <a:rPr lang="en-US" sz="2000" dirty="0"/>
              <a:t>Configuration Information changes may </a:t>
            </a:r>
            <a:r>
              <a:rPr lang="en-US" sz="2000" dirty="0" smtClean="0"/>
              <a:t>also be needed.</a:t>
            </a:r>
            <a:endParaRPr lang="en-US" sz="2000" dirty="0"/>
          </a:p>
        </p:txBody>
      </p:sp>
      <p:sp>
        <p:nvSpPr>
          <p:cNvPr id="12" name="AutoShape 4"/>
          <p:cNvSpPr>
            <a:spLocks noChangeAspect="1" noChangeArrowheads="1"/>
          </p:cNvSpPr>
          <p:nvPr/>
        </p:nvSpPr>
        <p:spPr bwMode="gray">
          <a:xfrm>
            <a:off x="624840" y="1539240"/>
            <a:ext cx="1737360" cy="1737360"/>
          </a:xfrm>
          <a:prstGeom prst="roundRect">
            <a:avLst>
              <a:gd name="adj" fmla="val 16667"/>
            </a:avLst>
          </a:prstGeom>
          <a:solidFill>
            <a:srgbClr val="FFFF00"/>
          </a:solidFill>
          <a:ln w="25400">
            <a:solidFill>
              <a:schemeClr val="tx1"/>
            </a:solidFill>
            <a:round/>
            <a:headEnd/>
            <a:tailEnd/>
          </a:ln>
        </p:spPr>
        <p:txBody>
          <a:bodyPr wrap="none"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lnSpc>
                <a:spcPct val="90000"/>
              </a:lnSpc>
            </a:pPr>
            <a:r>
              <a:rPr lang="en-US" altLang="en-US" sz="1600" b="1" dirty="0" smtClean="0">
                <a:latin typeface="Arial" charset="0"/>
              </a:rPr>
              <a:t>Requirements</a:t>
            </a:r>
            <a:r>
              <a:rPr lang="en-US" altLang="en-US" sz="1600" b="1" dirty="0">
                <a:latin typeface="Arial" charset="0"/>
              </a:rPr>
              <a:t/>
            </a:r>
            <a:br>
              <a:rPr lang="en-US" altLang="en-US" sz="1600" b="1" dirty="0">
                <a:latin typeface="Arial" charset="0"/>
              </a:rPr>
            </a:br>
            <a:r>
              <a:rPr lang="en-US" altLang="en-US" sz="1600" b="1" dirty="0">
                <a:latin typeface="Arial" charset="0"/>
              </a:rPr>
              <a:t>Change </a:t>
            </a:r>
            <a:r>
              <a:rPr lang="en-US" altLang="en-US" sz="1600" b="1" dirty="0" smtClean="0">
                <a:latin typeface="Arial" charset="0"/>
              </a:rPr>
              <a:t>Process</a:t>
            </a:r>
            <a:endParaRPr lang="en-US" altLang="en-US" sz="1600" b="1" dirty="0">
              <a:latin typeface="Arial" charset="0"/>
            </a:endParaRPr>
          </a:p>
        </p:txBody>
      </p:sp>
    </p:spTree>
    <p:extLst>
      <p:ext uri="{BB962C8B-B14F-4D97-AF65-F5344CB8AC3E}">
        <p14:creationId xmlns:p14="http://schemas.microsoft.com/office/powerpoint/2010/main" val="677339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barn(inVertical)">
                                      <p:cBhvr>
                                        <p:cTn id="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CM Equilibrium Restoration </a:t>
            </a:r>
            <a:r>
              <a:rPr lang="en-US" sz="1600" dirty="0" smtClean="0"/>
              <a:t>11/16</a:t>
            </a:r>
            <a:endParaRPr lang="en-US" dirty="0"/>
          </a:p>
        </p:txBody>
      </p:sp>
      <p:sp>
        <p:nvSpPr>
          <p:cNvPr id="3" name="Content Placeholder 2"/>
          <p:cNvSpPr>
            <a:spLocks noGrp="1"/>
          </p:cNvSpPr>
          <p:nvPr>
            <p:ph idx="1"/>
          </p:nvPr>
        </p:nvSpPr>
        <p:spPr/>
        <p:txBody>
          <a:bodyPr/>
          <a:lstStyle/>
          <a:p>
            <a:pPr eaLnBrk="1" hangingPunct="1">
              <a:lnSpc>
                <a:spcPct val="90000"/>
              </a:lnSpc>
              <a:spcBef>
                <a:spcPct val="5000"/>
              </a:spcBef>
              <a:buClr>
                <a:srgbClr val="0099FF"/>
              </a:buClr>
              <a:buFont typeface="Wingdings" panose="05000000000000000000" pitchFamily="2" charset="2"/>
              <a:buChar char="v"/>
            </a:pPr>
            <a:r>
              <a:rPr lang="en-US" altLang="en-US" sz="2400" dirty="0">
                <a:solidFill>
                  <a:srgbClr val="0099FF"/>
                </a:solidFill>
              </a:rPr>
              <a:t>Change Physical Configuration</a:t>
            </a:r>
            <a:r>
              <a:rPr lang="en-US" altLang="en-US" sz="2400" dirty="0" smtClean="0">
                <a:solidFill>
                  <a:srgbClr val="0099FF"/>
                </a:solidFill>
              </a:rPr>
              <a:t>?</a:t>
            </a:r>
            <a:endParaRPr lang="en-US" altLang="en-US" sz="2400" dirty="0">
              <a:solidFill>
                <a:srgbClr val="0099FF"/>
              </a:solidFill>
            </a:endParaRPr>
          </a:p>
          <a:p>
            <a:pPr eaLnBrk="1" hangingPunct="1">
              <a:spcBef>
                <a:spcPts val="600"/>
              </a:spcBef>
              <a:buClr>
                <a:schemeClr val="tx1"/>
              </a:buClr>
            </a:pPr>
            <a:r>
              <a:rPr lang="en-US" altLang="en-US" sz="2000" dirty="0"/>
              <a:t>Modify </a:t>
            </a:r>
            <a:r>
              <a:rPr lang="en-US" altLang="en-US" sz="2000" dirty="0" smtClean="0"/>
              <a:t>SSCs </a:t>
            </a:r>
            <a:r>
              <a:rPr lang="en-US" altLang="en-US" sz="2000" dirty="0"/>
              <a:t>or change position of components?</a:t>
            </a:r>
          </a:p>
          <a:p>
            <a:pPr eaLnBrk="1" hangingPunct="1">
              <a:spcBef>
                <a:spcPts val="600"/>
              </a:spcBef>
              <a:buClr>
                <a:schemeClr val="tx1"/>
              </a:buClr>
            </a:pPr>
            <a:r>
              <a:rPr lang="en-US" altLang="en-US" sz="2000" dirty="0"/>
              <a:t>Use </a:t>
            </a:r>
            <a:r>
              <a:rPr lang="en-US" altLang="en-US" sz="2000" dirty="0" smtClean="0"/>
              <a:t>Operating </a:t>
            </a:r>
            <a:r>
              <a:rPr lang="en-US" altLang="en-US" sz="2000" dirty="0"/>
              <a:t>procedures to change component position</a:t>
            </a:r>
          </a:p>
          <a:p>
            <a:pPr eaLnBrk="1" hangingPunct="1">
              <a:spcBef>
                <a:spcPts val="600"/>
              </a:spcBef>
              <a:buClr>
                <a:schemeClr val="tx1"/>
              </a:buClr>
            </a:pPr>
            <a:r>
              <a:rPr lang="en-US" altLang="en-US" sz="2000" dirty="0" smtClean="0"/>
              <a:t>Use Maintenance Process </a:t>
            </a:r>
            <a:r>
              <a:rPr lang="en-US" altLang="en-US" sz="2000" dirty="0"/>
              <a:t>to repair a degraded SSC.</a:t>
            </a:r>
          </a:p>
          <a:p>
            <a:pPr eaLnBrk="1" hangingPunct="1">
              <a:spcBef>
                <a:spcPts val="600"/>
              </a:spcBef>
              <a:buClr>
                <a:schemeClr val="tx1"/>
              </a:buClr>
            </a:pPr>
            <a:r>
              <a:rPr lang="en-US" altLang="en-US" sz="2000" dirty="0" smtClean="0"/>
              <a:t>Use </a:t>
            </a:r>
            <a:r>
              <a:rPr lang="en-US" altLang="en-US" sz="2000" dirty="0"/>
              <a:t>Engineering Change Process to change </a:t>
            </a:r>
            <a:r>
              <a:rPr lang="en-US" altLang="en-US" sz="2000" dirty="0" smtClean="0"/>
              <a:t>Design/Configuration</a:t>
            </a:r>
            <a:endParaRPr lang="en-US" altLang="en-US" sz="2000" dirty="0"/>
          </a:p>
          <a:p>
            <a:pPr eaLnBrk="1" hangingPunct="1">
              <a:spcBef>
                <a:spcPts val="600"/>
              </a:spcBef>
              <a:buClr>
                <a:schemeClr val="tx1"/>
              </a:buClr>
            </a:pPr>
            <a:endParaRPr lang="en-US" altLang="en-US" sz="2000" dirty="0"/>
          </a:p>
        </p:txBody>
      </p:sp>
      <p:sp>
        <p:nvSpPr>
          <p:cNvPr id="4" name="Date Placeholder 3"/>
          <p:cNvSpPr>
            <a:spLocks noGrp="1"/>
          </p:cNvSpPr>
          <p:nvPr>
            <p:ph type="dt" sz="half" idx="10"/>
          </p:nvPr>
        </p:nvSpPr>
        <p:spPr/>
        <p:txBody>
          <a:bodyPr/>
          <a:lstStyle/>
          <a:p>
            <a:pPr>
              <a:defRPr/>
            </a:pPr>
            <a:r>
              <a:rPr lang="en-US" smtClean="0"/>
              <a:t>CMBG - 08 June 2015</a:t>
            </a:r>
            <a:endParaRPr lang="en-US" dirty="0"/>
          </a:p>
        </p:txBody>
      </p:sp>
      <p:sp>
        <p:nvSpPr>
          <p:cNvPr id="5" name="Footer Placeholder 4"/>
          <p:cNvSpPr>
            <a:spLocks noGrp="1"/>
          </p:cNvSpPr>
          <p:nvPr>
            <p:ph type="ftr" sz="quarter" idx="11"/>
          </p:nvPr>
        </p:nvSpPr>
        <p:spPr/>
        <p:txBody>
          <a:bodyPr/>
          <a:lstStyle/>
          <a:p>
            <a:pPr>
              <a:defRPr/>
            </a:pPr>
            <a:r>
              <a:rPr lang="pt-BR" smtClean="0"/>
              <a:t>Palo Verde - Kent R. Bjornn</a:t>
            </a:r>
            <a:endParaRPr lang="en-US" dirty="0"/>
          </a:p>
        </p:txBody>
      </p:sp>
      <p:sp>
        <p:nvSpPr>
          <p:cNvPr id="6" name="Slide Number Placeholder 5"/>
          <p:cNvSpPr>
            <a:spLocks noGrp="1"/>
          </p:cNvSpPr>
          <p:nvPr>
            <p:ph type="sldNum" sz="quarter" idx="12"/>
          </p:nvPr>
        </p:nvSpPr>
        <p:spPr/>
        <p:txBody>
          <a:bodyPr/>
          <a:lstStyle/>
          <a:p>
            <a:pPr>
              <a:defRPr/>
            </a:pPr>
            <a:fld id="{E870A486-E42A-4384-A775-FA2C88A85670}" type="slidenum">
              <a:rPr lang="en-US" smtClean="0"/>
              <a:pPr>
                <a:defRPr/>
              </a:pPr>
              <a:t>53</a:t>
            </a:fld>
            <a:endParaRPr lang="en-US" dirty="0"/>
          </a:p>
        </p:txBody>
      </p:sp>
      <p:grpSp>
        <p:nvGrpSpPr>
          <p:cNvPr id="7" name="Group 1"/>
          <p:cNvGrpSpPr>
            <a:grpSpLocks noChangeAspect="1"/>
          </p:cNvGrpSpPr>
          <p:nvPr>
            <p:custDataLst>
              <p:tags r:id="rId1"/>
            </p:custDataLst>
          </p:nvPr>
        </p:nvGrpSpPr>
        <p:grpSpPr bwMode="auto">
          <a:xfrm>
            <a:off x="822960" y="3566160"/>
            <a:ext cx="7506272" cy="2730341"/>
            <a:chOff x="446088" y="1177925"/>
            <a:chExt cx="8248650" cy="3000375"/>
          </a:xfrm>
        </p:grpSpPr>
        <p:sp>
          <p:nvSpPr>
            <p:cNvPr id="8" name="Oval 14"/>
            <p:cNvSpPr>
              <a:spLocks noChangeArrowheads="1"/>
            </p:cNvSpPr>
            <p:nvPr/>
          </p:nvSpPr>
          <p:spPr bwMode="auto">
            <a:xfrm>
              <a:off x="723900" y="1343025"/>
              <a:ext cx="914400" cy="914400"/>
            </a:xfrm>
            <a:prstGeom prst="ellipse">
              <a:avLst/>
            </a:prstGeom>
            <a:solidFill>
              <a:schemeClr val="bg1">
                <a:alpha val="90195"/>
              </a:schemeClr>
            </a:solidFill>
            <a:ln w="38100">
              <a:solidFill>
                <a:schemeClr val="tx1"/>
              </a:solidFill>
              <a:round/>
              <a:headEnd/>
              <a:tailEnd/>
            </a:ln>
          </p:spPr>
          <p:txBody>
            <a:bodyPr wrap="none"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r>
                <a:rPr lang="en-US" altLang="en-US" sz="1000"/>
                <a:t/>
              </a:r>
              <a:br>
                <a:rPr lang="en-US" altLang="en-US" sz="1000"/>
              </a:br>
              <a:endParaRPr lang="en-US" altLang="en-US" sz="1000"/>
            </a:p>
          </p:txBody>
        </p:sp>
        <p:sp>
          <p:nvSpPr>
            <p:cNvPr id="9" name="AutoShape 4"/>
            <p:cNvSpPr>
              <a:spLocks noChangeAspect="1" noChangeArrowheads="1"/>
            </p:cNvSpPr>
            <p:nvPr/>
          </p:nvSpPr>
          <p:spPr bwMode="gray">
            <a:xfrm>
              <a:off x="1912938" y="1343025"/>
              <a:ext cx="914400" cy="914400"/>
            </a:xfrm>
            <a:prstGeom prst="roundRect">
              <a:avLst>
                <a:gd name="adj" fmla="val 16667"/>
              </a:avLst>
            </a:prstGeom>
            <a:solidFill>
              <a:schemeClr val="bg1"/>
            </a:solidFill>
            <a:ln w="25400">
              <a:solidFill>
                <a:schemeClr val="tx1"/>
              </a:solidFill>
              <a:round/>
              <a:headEnd/>
              <a:tailEnd/>
            </a:ln>
          </p:spPr>
          <p:txBody>
            <a:bodyPr wrap="none"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lnSpc>
                  <a:spcPct val="90000"/>
                </a:lnSpc>
              </a:pPr>
              <a:r>
                <a:rPr lang="en-US" altLang="en-US" sz="1100">
                  <a:latin typeface="Arial" charset="0"/>
                </a:rPr>
                <a:t>Evaluate</a:t>
              </a:r>
              <a:br>
                <a:rPr lang="en-US" altLang="en-US" sz="1100">
                  <a:latin typeface="Arial" charset="0"/>
                </a:rPr>
              </a:br>
              <a:r>
                <a:rPr lang="en-US" altLang="en-US" sz="1100">
                  <a:latin typeface="Arial" charset="0"/>
                </a:rPr>
                <a:t>Identified</a:t>
              </a:r>
              <a:br>
                <a:rPr lang="en-US" altLang="en-US" sz="1100">
                  <a:latin typeface="Arial" charset="0"/>
                </a:rPr>
              </a:br>
              <a:r>
                <a:rPr lang="en-US" altLang="en-US" sz="1100">
                  <a:latin typeface="Arial" charset="0"/>
                </a:rPr>
                <a:t>Problem or</a:t>
              </a:r>
              <a:br>
                <a:rPr lang="en-US" altLang="en-US" sz="1100">
                  <a:latin typeface="Arial" charset="0"/>
                </a:rPr>
              </a:br>
              <a:r>
                <a:rPr lang="en-US" altLang="en-US" sz="1100">
                  <a:latin typeface="Arial" charset="0"/>
                </a:rPr>
                <a:t>Desired</a:t>
              </a:r>
              <a:br>
                <a:rPr lang="en-US" altLang="en-US" sz="1100">
                  <a:latin typeface="Arial" charset="0"/>
                </a:rPr>
              </a:br>
              <a:r>
                <a:rPr lang="en-US" altLang="en-US" sz="1100">
                  <a:latin typeface="Arial" charset="0"/>
                </a:rPr>
                <a:t>Change</a:t>
              </a:r>
            </a:p>
          </p:txBody>
        </p:sp>
        <p:sp>
          <p:nvSpPr>
            <p:cNvPr id="10" name="AutoShape 6"/>
            <p:cNvSpPr>
              <a:spLocks noChangeArrowheads="1"/>
            </p:cNvSpPr>
            <p:nvPr/>
          </p:nvSpPr>
          <p:spPr bwMode="auto">
            <a:xfrm>
              <a:off x="3192463" y="1219200"/>
              <a:ext cx="1143000" cy="1143000"/>
            </a:xfrm>
            <a:prstGeom prst="diamond">
              <a:avLst/>
            </a:prstGeom>
            <a:solidFill>
              <a:schemeClr val="bg1"/>
            </a:solidFill>
            <a:ln w="25400">
              <a:solidFill>
                <a:schemeClr val="tx1"/>
              </a:solidFill>
              <a:miter lim="800000"/>
              <a:headEnd/>
              <a:tailEnd/>
            </a:ln>
          </p:spPr>
          <p:txBody>
            <a:bodyPr wrap="none"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lnSpc>
                  <a:spcPct val="90000"/>
                </a:lnSpc>
              </a:pPr>
              <a:r>
                <a:rPr lang="en-US" altLang="en-US" sz="1100">
                  <a:latin typeface="Arial" charset="0"/>
                </a:rPr>
                <a:t>Change</a:t>
              </a:r>
            </a:p>
            <a:p>
              <a:pPr algn="ctr">
                <a:lnSpc>
                  <a:spcPct val="90000"/>
                </a:lnSpc>
              </a:pPr>
              <a:r>
                <a:rPr lang="en-US" altLang="en-US" sz="1100">
                  <a:latin typeface="Arial" charset="0"/>
                </a:rPr>
                <a:t>Requirements</a:t>
              </a:r>
              <a:br>
                <a:rPr lang="en-US" altLang="en-US" sz="1100">
                  <a:latin typeface="Arial" charset="0"/>
                </a:rPr>
              </a:br>
              <a:r>
                <a:rPr lang="en-US" altLang="en-US" sz="1100">
                  <a:latin typeface="Arial" charset="0"/>
                </a:rPr>
                <a:t>?</a:t>
              </a:r>
            </a:p>
          </p:txBody>
        </p:sp>
        <p:sp>
          <p:nvSpPr>
            <p:cNvPr id="11" name="AutoShape 7"/>
            <p:cNvSpPr>
              <a:spLocks noChangeArrowheads="1"/>
            </p:cNvSpPr>
            <p:nvPr/>
          </p:nvSpPr>
          <p:spPr bwMode="auto">
            <a:xfrm>
              <a:off x="4800600" y="1219200"/>
              <a:ext cx="1143000" cy="1143000"/>
            </a:xfrm>
            <a:prstGeom prst="diamond">
              <a:avLst/>
            </a:prstGeom>
            <a:solidFill>
              <a:srgbClr val="FFFF00"/>
            </a:solidFill>
            <a:ln w="25400">
              <a:solidFill>
                <a:schemeClr val="tx1"/>
              </a:solidFill>
              <a:miter lim="800000"/>
              <a:headEnd/>
              <a:tailEnd/>
            </a:ln>
          </p:spPr>
          <p:txBody>
            <a:bodyPr wrap="none"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lnSpc>
                  <a:spcPct val="90000"/>
                </a:lnSpc>
              </a:pPr>
              <a:r>
                <a:rPr lang="en-US" altLang="en-US" sz="1100" b="1">
                  <a:latin typeface="Arial" charset="0"/>
                </a:rPr>
                <a:t>Change</a:t>
              </a:r>
              <a:br>
                <a:rPr lang="en-US" altLang="en-US" sz="1100" b="1">
                  <a:latin typeface="Arial" charset="0"/>
                </a:rPr>
              </a:br>
              <a:r>
                <a:rPr lang="en-US" altLang="en-US" sz="1100" b="1">
                  <a:latin typeface="Arial" charset="0"/>
                </a:rPr>
                <a:t>Physical</a:t>
              </a:r>
              <a:br>
                <a:rPr lang="en-US" altLang="en-US" sz="1100" b="1">
                  <a:latin typeface="Arial" charset="0"/>
                </a:rPr>
              </a:br>
              <a:r>
                <a:rPr lang="en-US" altLang="en-US" sz="1100" b="1">
                  <a:latin typeface="Arial" charset="0"/>
                </a:rPr>
                <a:t>Configuration</a:t>
              </a:r>
              <a:br>
                <a:rPr lang="en-US" altLang="en-US" sz="1100" b="1">
                  <a:latin typeface="Arial" charset="0"/>
                </a:rPr>
              </a:br>
              <a:r>
                <a:rPr lang="en-US" altLang="en-US" sz="1100" b="1">
                  <a:latin typeface="Arial" charset="0"/>
                </a:rPr>
                <a:t>?</a:t>
              </a:r>
            </a:p>
          </p:txBody>
        </p:sp>
        <p:sp>
          <p:nvSpPr>
            <p:cNvPr id="12" name="Line 8"/>
            <p:cNvSpPr>
              <a:spLocks noChangeShapeType="1"/>
            </p:cNvSpPr>
            <p:nvPr/>
          </p:nvSpPr>
          <p:spPr bwMode="auto">
            <a:xfrm>
              <a:off x="4327525" y="1793875"/>
              <a:ext cx="4572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Oval 9"/>
            <p:cNvSpPr>
              <a:spLocks noChangeArrowheads="1"/>
            </p:cNvSpPr>
            <p:nvPr/>
          </p:nvSpPr>
          <p:spPr bwMode="auto">
            <a:xfrm>
              <a:off x="7856538" y="1509713"/>
              <a:ext cx="838200" cy="53340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tIns="18288"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lnSpc>
                  <a:spcPct val="90000"/>
                </a:lnSpc>
              </a:pPr>
              <a:r>
                <a:rPr lang="en-US" altLang="en-US" sz="1100">
                  <a:latin typeface="Arial" charset="0"/>
                </a:rPr>
                <a:t>Do</a:t>
              </a:r>
              <a:br>
                <a:rPr lang="en-US" altLang="en-US" sz="1100">
                  <a:latin typeface="Arial" charset="0"/>
                </a:rPr>
              </a:br>
              <a:r>
                <a:rPr lang="en-US" altLang="en-US" sz="1100">
                  <a:latin typeface="Arial" charset="0"/>
                </a:rPr>
                <a:t>Nothing</a:t>
              </a:r>
              <a:br>
                <a:rPr lang="en-US" altLang="en-US" sz="1100">
                  <a:latin typeface="Arial" charset="0"/>
                </a:rPr>
              </a:br>
              <a:r>
                <a:rPr lang="en-US" altLang="en-US" sz="1100">
                  <a:latin typeface="Arial" charset="0"/>
                </a:rPr>
                <a:t> More</a:t>
              </a:r>
            </a:p>
          </p:txBody>
        </p:sp>
        <p:sp>
          <p:nvSpPr>
            <p:cNvPr id="14" name="AutoShape 10"/>
            <p:cNvSpPr>
              <a:spLocks noChangeArrowheads="1"/>
            </p:cNvSpPr>
            <p:nvPr/>
          </p:nvSpPr>
          <p:spPr bwMode="auto">
            <a:xfrm>
              <a:off x="965200" y="1603375"/>
              <a:ext cx="419100" cy="365125"/>
            </a:xfrm>
            <a:prstGeom prst="triangle">
              <a:avLst>
                <a:gd name="adj" fmla="val 50000"/>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endParaRPr lang="en-US" altLang="en-US"/>
            </a:p>
          </p:txBody>
        </p:sp>
        <p:sp>
          <p:nvSpPr>
            <p:cNvPr id="15" name="Oval 11"/>
            <p:cNvSpPr>
              <a:spLocks noChangeArrowheads="1"/>
            </p:cNvSpPr>
            <p:nvPr/>
          </p:nvSpPr>
          <p:spPr bwMode="auto">
            <a:xfrm>
              <a:off x="1060450" y="1501775"/>
              <a:ext cx="228600" cy="228600"/>
            </a:xfrm>
            <a:prstGeom prst="ellipse">
              <a:avLst/>
            </a:prstGeom>
            <a:solidFill>
              <a:srgbClr val="FFFFFF"/>
            </a:solidFill>
            <a:ln w="38100">
              <a:solidFill>
                <a:schemeClr val="tx1"/>
              </a:solidFill>
              <a:round/>
              <a:headEnd/>
              <a:tailEnd/>
            </a:ln>
          </p:spPr>
          <p:txBody>
            <a:bodyPr wrap="none"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endParaRPr lang="en-US" altLang="en-US"/>
            </a:p>
          </p:txBody>
        </p:sp>
        <p:sp>
          <p:nvSpPr>
            <p:cNvPr id="16" name="AutoShape 12"/>
            <p:cNvSpPr>
              <a:spLocks noChangeArrowheads="1"/>
            </p:cNvSpPr>
            <p:nvPr/>
          </p:nvSpPr>
          <p:spPr bwMode="auto">
            <a:xfrm>
              <a:off x="1250950" y="1812925"/>
              <a:ext cx="228600" cy="228600"/>
            </a:xfrm>
            <a:prstGeom prst="flowChartDocument">
              <a:avLst/>
            </a:prstGeom>
            <a:solidFill>
              <a:srgbClr val="FFFFFF"/>
            </a:solidFill>
            <a:ln w="38100">
              <a:solidFill>
                <a:schemeClr val="tx1"/>
              </a:solidFill>
              <a:miter lim="800000"/>
              <a:headEnd/>
              <a:tailEnd/>
            </a:ln>
          </p:spPr>
          <p:txBody>
            <a:bodyPr wrap="none"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endParaRPr lang="en-US" altLang="en-US"/>
            </a:p>
          </p:txBody>
        </p:sp>
        <p:sp>
          <p:nvSpPr>
            <p:cNvPr id="17" name="AutoShape 13"/>
            <p:cNvSpPr>
              <a:spLocks noChangeArrowheads="1"/>
            </p:cNvSpPr>
            <p:nvPr/>
          </p:nvSpPr>
          <p:spPr bwMode="auto">
            <a:xfrm rot="-5400000">
              <a:off x="908050" y="1806575"/>
              <a:ext cx="228600" cy="228600"/>
            </a:xfrm>
            <a:prstGeom prst="flowChartDelay">
              <a:avLst/>
            </a:prstGeom>
            <a:solidFill>
              <a:srgbClr val="FFFFFF"/>
            </a:solidFill>
            <a:ln w="38100">
              <a:solidFill>
                <a:schemeClr val="tx1"/>
              </a:solidFill>
              <a:miter lim="800000"/>
              <a:headEnd/>
              <a:tailEnd/>
            </a:ln>
          </p:spPr>
          <p:txBody>
            <a:bodyPr wrap="none"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endParaRPr lang="en-US" altLang="en-US"/>
            </a:p>
          </p:txBody>
        </p:sp>
        <p:sp>
          <p:nvSpPr>
            <p:cNvPr id="18" name="Text Box 15"/>
            <p:cNvSpPr txBox="1">
              <a:spLocks noChangeArrowheads="1"/>
            </p:cNvSpPr>
            <p:nvPr/>
          </p:nvSpPr>
          <p:spPr bwMode="auto">
            <a:xfrm>
              <a:off x="446088" y="2114550"/>
              <a:ext cx="1466850" cy="642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spcBef>
                  <a:spcPct val="50000"/>
                </a:spcBef>
              </a:pPr>
              <a:r>
                <a:rPr lang="en-US" altLang="en-US" sz="1600" b="1" dirty="0">
                  <a:latin typeface="Arial" charset="0"/>
                </a:rPr>
                <a:t>CM Equilibrium</a:t>
              </a:r>
            </a:p>
          </p:txBody>
        </p:sp>
        <p:sp>
          <p:nvSpPr>
            <p:cNvPr id="19" name="AutoShape 16"/>
            <p:cNvSpPr>
              <a:spLocks noChangeArrowheads="1"/>
            </p:cNvSpPr>
            <p:nvPr/>
          </p:nvSpPr>
          <p:spPr bwMode="auto">
            <a:xfrm>
              <a:off x="4808538" y="2652713"/>
              <a:ext cx="1143000" cy="914400"/>
            </a:xfrm>
            <a:prstGeom prst="roundRect">
              <a:avLst>
                <a:gd name="adj" fmla="val 16667"/>
              </a:avLst>
            </a:prstGeom>
            <a:solidFill>
              <a:srgbClr val="FFFF00"/>
            </a:solidFill>
            <a:ln w="25400">
              <a:solidFill>
                <a:schemeClr val="tx1"/>
              </a:solidFill>
              <a:round/>
              <a:headEnd/>
              <a:tailEnd/>
            </a:ln>
          </p:spPr>
          <p:txBody>
            <a:bodyPr wrap="none"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lnSpc>
                  <a:spcPct val="90000"/>
                </a:lnSpc>
              </a:pPr>
              <a:r>
                <a:rPr lang="en-US" altLang="en-US" sz="1100" b="1">
                  <a:latin typeface="Arial" charset="0"/>
                </a:rPr>
                <a:t>Physical </a:t>
              </a:r>
              <a:br>
                <a:rPr lang="en-US" altLang="en-US" sz="1100" b="1">
                  <a:latin typeface="Arial" charset="0"/>
                </a:rPr>
              </a:br>
              <a:r>
                <a:rPr lang="en-US" altLang="en-US" sz="1100" b="1">
                  <a:latin typeface="Arial" charset="0"/>
                </a:rPr>
                <a:t>Configuration</a:t>
              </a:r>
              <a:br>
                <a:rPr lang="en-US" altLang="en-US" sz="1100" b="1">
                  <a:latin typeface="Arial" charset="0"/>
                </a:rPr>
              </a:br>
              <a:r>
                <a:rPr lang="en-US" altLang="en-US" sz="1100" b="1">
                  <a:latin typeface="Arial" charset="0"/>
                </a:rPr>
                <a:t>Change</a:t>
              </a:r>
              <a:br>
                <a:rPr lang="en-US" altLang="en-US" sz="1100" b="1">
                  <a:latin typeface="Arial" charset="0"/>
                </a:rPr>
              </a:br>
              <a:r>
                <a:rPr lang="en-US" altLang="en-US" sz="1100" b="1">
                  <a:latin typeface="Arial" charset="0"/>
                </a:rPr>
                <a:t>Authorization</a:t>
              </a:r>
              <a:br>
                <a:rPr lang="en-US" altLang="en-US" sz="1100" b="1">
                  <a:latin typeface="Arial" charset="0"/>
                </a:rPr>
              </a:br>
              <a:r>
                <a:rPr lang="en-US" altLang="en-US" sz="1100" b="1">
                  <a:latin typeface="Arial" charset="0"/>
                </a:rPr>
                <a:t>Process</a:t>
              </a:r>
            </a:p>
          </p:txBody>
        </p:sp>
        <p:sp>
          <p:nvSpPr>
            <p:cNvPr id="20" name="AutoShape 17"/>
            <p:cNvSpPr>
              <a:spLocks noChangeArrowheads="1"/>
            </p:cNvSpPr>
            <p:nvPr/>
          </p:nvSpPr>
          <p:spPr bwMode="auto">
            <a:xfrm>
              <a:off x="3187700" y="2638425"/>
              <a:ext cx="1143000" cy="914400"/>
            </a:xfrm>
            <a:prstGeom prst="roundRect">
              <a:avLst>
                <a:gd name="adj" fmla="val 16667"/>
              </a:avLst>
            </a:prstGeom>
            <a:solidFill>
              <a:schemeClr val="bg1"/>
            </a:solidFill>
            <a:ln w="25400">
              <a:solidFill>
                <a:schemeClr val="tx1"/>
              </a:solidFill>
              <a:round/>
              <a:headEnd/>
              <a:tailEnd/>
            </a:ln>
          </p:spPr>
          <p:txBody>
            <a:bodyPr wrap="none"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lnSpc>
                  <a:spcPct val="90000"/>
                </a:lnSpc>
              </a:pPr>
              <a:r>
                <a:rPr lang="en-US" altLang="en-US" sz="1100" dirty="0" smtClean="0">
                  <a:latin typeface="Arial" charset="0"/>
                </a:rPr>
                <a:t>Requirements</a:t>
              </a:r>
              <a:r>
                <a:rPr lang="en-US" altLang="en-US" sz="1100" dirty="0">
                  <a:latin typeface="Arial" charset="0"/>
                </a:rPr>
                <a:t/>
              </a:r>
              <a:br>
                <a:rPr lang="en-US" altLang="en-US" sz="1100" dirty="0">
                  <a:latin typeface="Arial" charset="0"/>
                </a:rPr>
              </a:br>
              <a:r>
                <a:rPr lang="en-US" altLang="en-US" sz="1100" dirty="0">
                  <a:latin typeface="Arial" charset="0"/>
                </a:rPr>
                <a:t>Change Process</a:t>
              </a:r>
            </a:p>
          </p:txBody>
        </p:sp>
        <p:sp>
          <p:nvSpPr>
            <p:cNvPr id="21" name="AutoShape 18"/>
            <p:cNvSpPr>
              <a:spLocks noChangeArrowheads="1"/>
            </p:cNvSpPr>
            <p:nvPr/>
          </p:nvSpPr>
          <p:spPr bwMode="auto">
            <a:xfrm>
              <a:off x="6408738" y="3109913"/>
              <a:ext cx="1143000" cy="914400"/>
            </a:xfrm>
            <a:prstGeom prst="roundRect">
              <a:avLst>
                <a:gd name="adj" fmla="val 16667"/>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lnSpc>
                  <a:spcPct val="90000"/>
                </a:lnSpc>
              </a:pPr>
              <a:r>
                <a:rPr lang="en-US" altLang="en-US" sz="1100">
                  <a:latin typeface="Arial" charset="0"/>
                </a:rPr>
                <a:t>Facility</a:t>
              </a:r>
            </a:p>
            <a:p>
              <a:pPr algn="ctr">
                <a:lnSpc>
                  <a:spcPct val="90000"/>
                </a:lnSpc>
              </a:pPr>
              <a:r>
                <a:rPr lang="en-US" altLang="en-US" sz="1100">
                  <a:latin typeface="Arial" charset="0"/>
                </a:rPr>
                <a:t>Configuration</a:t>
              </a:r>
              <a:br>
                <a:rPr lang="en-US" altLang="en-US" sz="1100">
                  <a:latin typeface="Arial" charset="0"/>
                </a:rPr>
              </a:br>
              <a:r>
                <a:rPr lang="en-US" altLang="en-US" sz="1100">
                  <a:latin typeface="Arial" charset="0"/>
                </a:rPr>
                <a:t>Information</a:t>
              </a:r>
              <a:br>
                <a:rPr lang="en-US" altLang="en-US" sz="1100">
                  <a:latin typeface="Arial" charset="0"/>
                </a:rPr>
              </a:br>
              <a:r>
                <a:rPr lang="en-US" altLang="en-US" sz="1100">
                  <a:latin typeface="Arial" charset="0"/>
                </a:rPr>
                <a:t>Change Process</a:t>
              </a:r>
            </a:p>
          </p:txBody>
        </p:sp>
        <p:sp>
          <p:nvSpPr>
            <p:cNvPr id="22" name="Line 19"/>
            <p:cNvSpPr>
              <a:spLocks noChangeShapeType="1"/>
            </p:cNvSpPr>
            <p:nvPr/>
          </p:nvSpPr>
          <p:spPr bwMode="auto">
            <a:xfrm>
              <a:off x="5372100" y="2357438"/>
              <a:ext cx="0" cy="3048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 name="Line 20"/>
            <p:cNvSpPr>
              <a:spLocks noChangeShapeType="1"/>
            </p:cNvSpPr>
            <p:nvPr/>
          </p:nvSpPr>
          <p:spPr bwMode="auto">
            <a:xfrm>
              <a:off x="3760788" y="2352675"/>
              <a:ext cx="0" cy="3048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 name="Line 21"/>
            <p:cNvSpPr>
              <a:spLocks noChangeShapeType="1"/>
            </p:cNvSpPr>
            <p:nvPr/>
          </p:nvSpPr>
          <p:spPr bwMode="auto">
            <a:xfrm>
              <a:off x="4327525" y="3095625"/>
              <a:ext cx="20955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22"/>
            <p:cNvSpPr>
              <a:spLocks noChangeShapeType="1"/>
            </p:cNvSpPr>
            <p:nvPr/>
          </p:nvSpPr>
          <p:spPr bwMode="auto">
            <a:xfrm flipV="1">
              <a:off x="4537075" y="1800225"/>
              <a:ext cx="0" cy="1309688"/>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 name="Line 23"/>
            <p:cNvSpPr>
              <a:spLocks noChangeShapeType="1"/>
            </p:cNvSpPr>
            <p:nvPr/>
          </p:nvSpPr>
          <p:spPr bwMode="auto">
            <a:xfrm>
              <a:off x="5943600" y="3095625"/>
              <a:ext cx="21431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24"/>
            <p:cNvSpPr>
              <a:spLocks noChangeShapeType="1"/>
            </p:cNvSpPr>
            <p:nvPr/>
          </p:nvSpPr>
          <p:spPr bwMode="auto">
            <a:xfrm flipV="1">
              <a:off x="6164263" y="1800225"/>
              <a:ext cx="0" cy="1309688"/>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 name="Line 25"/>
            <p:cNvSpPr>
              <a:spLocks noChangeShapeType="1"/>
            </p:cNvSpPr>
            <p:nvPr/>
          </p:nvSpPr>
          <p:spPr bwMode="auto">
            <a:xfrm>
              <a:off x="3760788" y="3552825"/>
              <a:ext cx="0" cy="304800"/>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26"/>
            <p:cNvSpPr>
              <a:spLocks noChangeShapeType="1"/>
            </p:cNvSpPr>
            <p:nvPr/>
          </p:nvSpPr>
          <p:spPr bwMode="auto">
            <a:xfrm>
              <a:off x="3760788" y="3857625"/>
              <a:ext cx="2654300" cy="0"/>
            </a:xfrm>
            <a:prstGeom prst="line">
              <a:avLst/>
            </a:prstGeom>
            <a:noFill/>
            <a:ln w="254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 name="Line 27"/>
            <p:cNvSpPr>
              <a:spLocks noChangeShapeType="1"/>
            </p:cNvSpPr>
            <p:nvPr/>
          </p:nvSpPr>
          <p:spPr bwMode="auto">
            <a:xfrm>
              <a:off x="5387975" y="3552825"/>
              <a:ext cx="0" cy="152400"/>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28"/>
            <p:cNvSpPr>
              <a:spLocks noChangeShapeType="1"/>
            </p:cNvSpPr>
            <p:nvPr/>
          </p:nvSpPr>
          <p:spPr bwMode="auto">
            <a:xfrm>
              <a:off x="5387975" y="3705225"/>
              <a:ext cx="1027113" cy="0"/>
            </a:xfrm>
            <a:prstGeom prst="line">
              <a:avLst/>
            </a:prstGeom>
            <a:noFill/>
            <a:ln w="254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 name="Line 29"/>
            <p:cNvSpPr>
              <a:spLocks noChangeShapeType="1"/>
            </p:cNvSpPr>
            <p:nvPr/>
          </p:nvSpPr>
          <p:spPr bwMode="auto">
            <a:xfrm>
              <a:off x="6980238" y="2422525"/>
              <a:ext cx="6350" cy="6731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 name="Line 30"/>
            <p:cNvSpPr>
              <a:spLocks noChangeShapeType="1"/>
            </p:cNvSpPr>
            <p:nvPr/>
          </p:nvSpPr>
          <p:spPr bwMode="auto">
            <a:xfrm>
              <a:off x="1638300" y="1800225"/>
              <a:ext cx="27463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 name="Line 31"/>
            <p:cNvSpPr>
              <a:spLocks noChangeShapeType="1"/>
            </p:cNvSpPr>
            <p:nvPr/>
          </p:nvSpPr>
          <p:spPr bwMode="auto">
            <a:xfrm>
              <a:off x="2827338" y="1800225"/>
              <a:ext cx="365125"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 name="Line 32"/>
            <p:cNvSpPr>
              <a:spLocks noChangeShapeType="1"/>
            </p:cNvSpPr>
            <p:nvPr/>
          </p:nvSpPr>
          <p:spPr bwMode="auto">
            <a:xfrm flipV="1">
              <a:off x="7627938" y="1800225"/>
              <a:ext cx="212725" cy="127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 name="Line 33"/>
            <p:cNvSpPr>
              <a:spLocks noChangeShapeType="1"/>
            </p:cNvSpPr>
            <p:nvPr/>
          </p:nvSpPr>
          <p:spPr bwMode="auto">
            <a:xfrm>
              <a:off x="5957888" y="1800225"/>
              <a:ext cx="396875" cy="127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 name="Line 34"/>
            <p:cNvSpPr>
              <a:spLocks noChangeShapeType="1"/>
            </p:cNvSpPr>
            <p:nvPr/>
          </p:nvSpPr>
          <p:spPr bwMode="auto">
            <a:xfrm>
              <a:off x="6986588" y="4010025"/>
              <a:ext cx="0" cy="1682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Line 35"/>
            <p:cNvSpPr>
              <a:spLocks noChangeShapeType="1"/>
            </p:cNvSpPr>
            <p:nvPr/>
          </p:nvSpPr>
          <p:spPr bwMode="auto">
            <a:xfrm flipH="1">
              <a:off x="1200150" y="4178300"/>
              <a:ext cx="5786438" cy="0"/>
            </a:xfrm>
            <a:prstGeom prst="line">
              <a:avLst/>
            </a:prstGeom>
            <a:noFill/>
            <a:ln w="25400">
              <a:solidFill>
                <a:srgbClr val="6600CC"/>
              </a:solidFill>
              <a:round/>
              <a:headEnd/>
              <a:tailEnd type="triangle"/>
            </a:ln>
            <a:extLst>
              <a:ext uri="{909E8E84-426E-40DD-AFC4-6F175D3DCCD1}">
                <a14:hiddenFill xmlns:a14="http://schemas.microsoft.com/office/drawing/2010/main">
                  <a:noFill/>
                </a14:hiddenFill>
              </a:ext>
            </a:extLst>
          </p:spPr>
          <p:txBody>
            <a:bodyPr/>
            <a:lstStyle/>
            <a:p>
              <a:endParaRPr lang="en-US"/>
            </a:p>
          </p:txBody>
        </p:sp>
        <p:sp>
          <p:nvSpPr>
            <p:cNvPr id="39" name="Line 36"/>
            <p:cNvSpPr>
              <a:spLocks noChangeShapeType="1"/>
            </p:cNvSpPr>
            <p:nvPr/>
          </p:nvSpPr>
          <p:spPr bwMode="auto">
            <a:xfrm flipV="1">
              <a:off x="1200150" y="2257425"/>
              <a:ext cx="0" cy="1920875"/>
            </a:xfrm>
            <a:prstGeom prst="line">
              <a:avLst/>
            </a:prstGeom>
            <a:noFill/>
            <a:ln w="25400">
              <a:solidFill>
                <a:srgbClr val="6600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 name="Text Box 37"/>
            <p:cNvSpPr txBox="1">
              <a:spLocks noChangeArrowheads="1"/>
            </p:cNvSpPr>
            <p:nvPr/>
          </p:nvSpPr>
          <p:spPr bwMode="auto">
            <a:xfrm>
              <a:off x="4198938" y="1585913"/>
              <a:ext cx="5492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spcBef>
                  <a:spcPct val="50000"/>
                </a:spcBef>
              </a:pPr>
              <a:r>
                <a:rPr lang="en-US" altLang="en-US" sz="1000" b="1">
                  <a:latin typeface="Arial" charset="0"/>
                </a:rPr>
                <a:t>No</a:t>
              </a:r>
            </a:p>
          </p:txBody>
        </p:sp>
        <p:sp>
          <p:nvSpPr>
            <p:cNvPr id="41" name="Text Box 38"/>
            <p:cNvSpPr txBox="1">
              <a:spLocks noChangeArrowheads="1"/>
            </p:cNvSpPr>
            <p:nvPr/>
          </p:nvSpPr>
          <p:spPr bwMode="auto">
            <a:xfrm>
              <a:off x="5865813" y="1573213"/>
              <a:ext cx="3889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spcBef>
                  <a:spcPct val="50000"/>
                </a:spcBef>
              </a:pPr>
              <a:r>
                <a:rPr lang="en-US" altLang="en-US" sz="1000" b="1">
                  <a:latin typeface="Arial" charset="0"/>
                </a:rPr>
                <a:t>No</a:t>
              </a:r>
            </a:p>
          </p:txBody>
        </p:sp>
        <p:sp>
          <p:nvSpPr>
            <p:cNvPr id="42" name="Text Box 39"/>
            <p:cNvSpPr txBox="1">
              <a:spLocks noChangeArrowheads="1"/>
            </p:cNvSpPr>
            <p:nvPr/>
          </p:nvSpPr>
          <p:spPr bwMode="auto">
            <a:xfrm>
              <a:off x="3665538" y="2347913"/>
              <a:ext cx="5492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spcBef>
                  <a:spcPct val="50000"/>
                </a:spcBef>
              </a:pPr>
              <a:r>
                <a:rPr lang="en-US" altLang="en-US" sz="1000" b="1">
                  <a:latin typeface="Arial" charset="0"/>
                </a:rPr>
                <a:t>Yes</a:t>
              </a:r>
            </a:p>
          </p:txBody>
        </p:sp>
        <p:sp>
          <p:nvSpPr>
            <p:cNvPr id="43" name="Text Box 40"/>
            <p:cNvSpPr txBox="1">
              <a:spLocks noChangeArrowheads="1"/>
            </p:cNvSpPr>
            <p:nvPr/>
          </p:nvSpPr>
          <p:spPr bwMode="auto">
            <a:xfrm>
              <a:off x="5265738" y="2347913"/>
              <a:ext cx="5492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spcBef>
                  <a:spcPct val="50000"/>
                </a:spcBef>
              </a:pPr>
              <a:r>
                <a:rPr lang="en-US" altLang="en-US" sz="1000" b="1">
                  <a:latin typeface="Arial" charset="0"/>
                </a:rPr>
                <a:t>Yes</a:t>
              </a:r>
            </a:p>
          </p:txBody>
        </p:sp>
        <p:sp>
          <p:nvSpPr>
            <p:cNvPr id="44" name="Text Box 41"/>
            <p:cNvSpPr txBox="1">
              <a:spLocks noChangeArrowheads="1"/>
            </p:cNvSpPr>
            <p:nvPr/>
          </p:nvSpPr>
          <p:spPr bwMode="auto">
            <a:xfrm>
              <a:off x="6865938" y="2347913"/>
              <a:ext cx="5492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spcBef>
                  <a:spcPct val="50000"/>
                </a:spcBef>
              </a:pPr>
              <a:r>
                <a:rPr lang="en-US" altLang="en-US" sz="1000" b="1">
                  <a:latin typeface="Arial" charset="0"/>
                </a:rPr>
                <a:t>Yes</a:t>
              </a:r>
            </a:p>
          </p:txBody>
        </p:sp>
        <p:sp>
          <p:nvSpPr>
            <p:cNvPr id="45" name="Text Box 42"/>
            <p:cNvSpPr txBox="1">
              <a:spLocks noChangeArrowheads="1"/>
            </p:cNvSpPr>
            <p:nvPr/>
          </p:nvSpPr>
          <p:spPr bwMode="auto">
            <a:xfrm>
              <a:off x="7496175" y="1531938"/>
              <a:ext cx="4254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spcBef>
                  <a:spcPct val="50000"/>
                </a:spcBef>
              </a:pPr>
              <a:r>
                <a:rPr lang="en-US" altLang="en-US" sz="1000" b="1">
                  <a:latin typeface="Arial" charset="0"/>
                </a:rPr>
                <a:t>No</a:t>
              </a:r>
            </a:p>
          </p:txBody>
        </p:sp>
        <p:sp>
          <p:nvSpPr>
            <p:cNvPr id="46" name="AutoShape 5"/>
            <p:cNvSpPr>
              <a:spLocks noChangeArrowheads="1"/>
            </p:cNvSpPr>
            <p:nvPr/>
          </p:nvSpPr>
          <p:spPr bwMode="auto">
            <a:xfrm>
              <a:off x="6354763" y="1177925"/>
              <a:ext cx="1263650" cy="1244600"/>
            </a:xfrm>
            <a:prstGeom prst="diamond">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73152" rIns="0" bIns="0"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lnSpc>
                  <a:spcPct val="90000"/>
                </a:lnSpc>
              </a:pPr>
              <a:r>
                <a:rPr lang="en-US" altLang="en-US" sz="1100">
                  <a:latin typeface="Arial" charset="0"/>
                </a:rPr>
                <a:t>Change</a:t>
              </a:r>
              <a:br>
                <a:rPr lang="en-US" altLang="en-US" sz="1100">
                  <a:latin typeface="Arial" charset="0"/>
                </a:rPr>
              </a:br>
              <a:r>
                <a:rPr lang="en-US" altLang="en-US" sz="1100">
                  <a:latin typeface="Arial" charset="0"/>
                </a:rPr>
                <a:t>Facility</a:t>
              </a:r>
            </a:p>
            <a:p>
              <a:pPr algn="ctr">
                <a:lnSpc>
                  <a:spcPct val="90000"/>
                </a:lnSpc>
              </a:pPr>
              <a:r>
                <a:rPr lang="en-US" altLang="en-US" sz="1100">
                  <a:latin typeface="Arial" charset="0"/>
                </a:rPr>
                <a:t> Configuration</a:t>
              </a:r>
              <a:br>
                <a:rPr lang="en-US" altLang="en-US" sz="1100">
                  <a:latin typeface="Arial" charset="0"/>
                </a:rPr>
              </a:br>
              <a:r>
                <a:rPr lang="en-US" altLang="en-US" sz="1100">
                  <a:latin typeface="Arial" charset="0"/>
                </a:rPr>
                <a:t>Information</a:t>
              </a:r>
              <a:br>
                <a:rPr lang="en-US" altLang="en-US" sz="1100">
                  <a:latin typeface="Arial" charset="0"/>
                </a:rPr>
              </a:br>
              <a:r>
                <a:rPr lang="en-US" altLang="en-US" sz="1100">
                  <a:latin typeface="Arial" charset="0"/>
                </a:rPr>
                <a:t>?</a:t>
              </a:r>
            </a:p>
          </p:txBody>
        </p:sp>
      </p:grpSp>
    </p:spTree>
    <p:extLst>
      <p:ext uri="{BB962C8B-B14F-4D97-AF65-F5344CB8AC3E}">
        <p14:creationId xmlns:p14="http://schemas.microsoft.com/office/powerpoint/2010/main" val="363404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left)">
                                      <p:cBhvr>
                                        <p:cTn id="10" dur="500"/>
                                        <p:tgtEl>
                                          <p:spTgt spid="3">
                                            <p:txEl>
                                              <p:pRg st="2" end="2"/>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left)">
                                      <p:cBhvr>
                                        <p:cTn id="13" dur="500"/>
                                        <p:tgtEl>
                                          <p:spTgt spid="3">
                                            <p:txEl>
                                              <p:pRg st="3" end="3"/>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left)">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CM Equilibrium Restoration </a:t>
            </a:r>
            <a:r>
              <a:rPr lang="en-US" sz="1600" dirty="0" smtClean="0"/>
              <a:t>12/16</a:t>
            </a:r>
            <a:endParaRPr lang="en-US" dirty="0"/>
          </a:p>
        </p:txBody>
      </p:sp>
      <p:sp>
        <p:nvSpPr>
          <p:cNvPr id="7" name="Text Placeholder 6"/>
          <p:cNvSpPr>
            <a:spLocks noGrp="1"/>
          </p:cNvSpPr>
          <p:nvPr>
            <p:ph type="body" sz="half" idx="1"/>
          </p:nvPr>
        </p:nvSpPr>
        <p:spPr>
          <a:xfrm>
            <a:off x="2514600" y="1234440"/>
            <a:ext cx="6400800" cy="2499360"/>
          </a:xfrm>
        </p:spPr>
        <p:txBody>
          <a:bodyPr/>
          <a:lstStyle/>
          <a:p>
            <a:pPr>
              <a:buFont typeface="Wingdings" panose="05000000000000000000" pitchFamily="2" charset="2"/>
              <a:buChar char="v"/>
            </a:pPr>
            <a:r>
              <a:rPr lang="en-US" altLang="en-US" kern="1200" dirty="0" smtClean="0">
                <a:solidFill>
                  <a:srgbClr val="0099FF"/>
                </a:solidFill>
              </a:rPr>
              <a:t>Physical </a:t>
            </a:r>
            <a:r>
              <a:rPr lang="en-US" altLang="en-US" kern="1200" dirty="0">
                <a:solidFill>
                  <a:srgbClr val="0099FF"/>
                </a:solidFill>
              </a:rPr>
              <a:t>Configuration </a:t>
            </a:r>
            <a:r>
              <a:rPr lang="en-US" altLang="en-US" kern="1200" dirty="0" smtClean="0">
                <a:solidFill>
                  <a:srgbClr val="0099FF"/>
                </a:solidFill>
              </a:rPr>
              <a:t>Change Process</a:t>
            </a:r>
            <a:endParaRPr lang="en-US" sz="2000" dirty="0" smtClean="0"/>
          </a:p>
          <a:p>
            <a:pPr marL="285750" indent="-285750">
              <a:lnSpc>
                <a:spcPts val="2700"/>
              </a:lnSpc>
              <a:spcBef>
                <a:spcPts val="0"/>
              </a:spcBef>
              <a:buSzPct val="100000"/>
              <a:buFont typeface="Arial" panose="020B0604020202020204" pitchFamily="34" charset="0"/>
              <a:buChar char="•"/>
              <a:defRPr/>
            </a:pPr>
            <a:endParaRPr lang="en-US" sz="2000" dirty="0" smtClean="0"/>
          </a:p>
          <a:p>
            <a:pPr marL="285750" indent="-285750">
              <a:spcBef>
                <a:spcPts val="0"/>
              </a:spcBef>
              <a:buSzPct val="100000"/>
              <a:buFont typeface="Arial" panose="020B0604020202020204" pitchFamily="34" charset="0"/>
              <a:buChar char="•"/>
              <a:defRPr/>
            </a:pPr>
            <a:r>
              <a:rPr lang="en-US" sz="2000" dirty="0" smtClean="0"/>
              <a:t>For </a:t>
            </a:r>
            <a:r>
              <a:rPr lang="en-US" sz="2000" dirty="0"/>
              <a:t>this section, it would be appropriate to identify the Modification Procedure, Work Control Procedure, Conduct of Operations Procedure, etc</a:t>
            </a:r>
            <a:r>
              <a:rPr lang="en-US" sz="2000" dirty="0" smtClean="0"/>
              <a:t>.</a:t>
            </a:r>
            <a:endParaRPr lang="en-US" sz="2000" dirty="0"/>
          </a:p>
        </p:txBody>
      </p:sp>
      <p:sp>
        <p:nvSpPr>
          <p:cNvPr id="3" name="Content Placeholder 2"/>
          <p:cNvSpPr>
            <a:spLocks noGrp="1"/>
          </p:cNvSpPr>
          <p:nvPr>
            <p:ph sz="quarter" idx="2"/>
          </p:nvPr>
        </p:nvSpPr>
        <p:spPr/>
        <p:txBody>
          <a:bodyPr/>
          <a:lstStyle/>
          <a:p>
            <a:pPr marL="342900" indent="-342900">
              <a:lnSpc>
                <a:spcPts val="2500"/>
              </a:lnSpc>
              <a:spcBef>
                <a:spcPts val="1200"/>
              </a:spcBef>
              <a:buFont typeface="Arial" pitchFamily="34" charset="0"/>
              <a:buChar char="•"/>
              <a:defRPr/>
            </a:pPr>
            <a:endParaRPr lang="en-US" sz="2000" dirty="0" smtClean="0">
              <a:latin typeface="Arial Rounded MT Bold"/>
            </a:endParaRPr>
          </a:p>
          <a:p>
            <a:pPr marL="342900" indent="-342900">
              <a:lnSpc>
                <a:spcPts val="2500"/>
              </a:lnSpc>
              <a:spcBef>
                <a:spcPts val="1200"/>
              </a:spcBef>
              <a:buFont typeface="Arial" pitchFamily="34" charset="0"/>
              <a:buChar char="•"/>
              <a:defRPr/>
            </a:pPr>
            <a:endParaRPr lang="en-US" sz="2000" dirty="0">
              <a:latin typeface="Arial Rounded MT Bold"/>
            </a:endParaRPr>
          </a:p>
        </p:txBody>
      </p:sp>
      <p:sp>
        <p:nvSpPr>
          <p:cNvPr id="4" name="Date Placeholder 3"/>
          <p:cNvSpPr>
            <a:spLocks noGrp="1"/>
          </p:cNvSpPr>
          <p:nvPr>
            <p:ph type="dt" sz="half" idx="10"/>
          </p:nvPr>
        </p:nvSpPr>
        <p:spPr/>
        <p:txBody>
          <a:bodyPr/>
          <a:lstStyle/>
          <a:p>
            <a:pPr>
              <a:defRPr/>
            </a:pPr>
            <a:r>
              <a:rPr lang="en-US" smtClean="0"/>
              <a:t>CMBG - 08 June 2015</a:t>
            </a:r>
            <a:endParaRPr lang="en-US" dirty="0"/>
          </a:p>
        </p:txBody>
      </p:sp>
      <p:sp>
        <p:nvSpPr>
          <p:cNvPr id="5" name="Footer Placeholder 4"/>
          <p:cNvSpPr>
            <a:spLocks noGrp="1"/>
          </p:cNvSpPr>
          <p:nvPr>
            <p:ph type="ftr" sz="quarter" idx="11"/>
          </p:nvPr>
        </p:nvSpPr>
        <p:spPr/>
        <p:txBody>
          <a:bodyPr/>
          <a:lstStyle/>
          <a:p>
            <a:pPr>
              <a:defRPr/>
            </a:pPr>
            <a:r>
              <a:rPr lang="pt-BR" smtClean="0"/>
              <a:t>Palo Verde - Kent R. Bjornn</a:t>
            </a:r>
            <a:endParaRPr lang="en-US" dirty="0"/>
          </a:p>
        </p:txBody>
      </p:sp>
      <p:sp>
        <p:nvSpPr>
          <p:cNvPr id="6" name="Slide Number Placeholder 5"/>
          <p:cNvSpPr>
            <a:spLocks noGrp="1"/>
          </p:cNvSpPr>
          <p:nvPr>
            <p:ph type="sldNum" sz="quarter" idx="12"/>
          </p:nvPr>
        </p:nvSpPr>
        <p:spPr/>
        <p:txBody>
          <a:bodyPr/>
          <a:lstStyle/>
          <a:p>
            <a:pPr>
              <a:defRPr/>
            </a:pPr>
            <a:fld id="{E870A486-E42A-4384-A775-FA2C88A85670}" type="slidenum">
              <a:rPr lang="en-US" smtClean="0"/>
              <a:pPr>
                <a:defRPr/>
              </a:pPr>
              <a:t>54</a:t>
            </a:fld>
            <a:endParaRPr lang="en-US" dirty="0"/>
          </a:p>
        </p:txBody>
      </p:sp>
      <p:sp>
        <p:nvSpPr>
          <p:cNvPr id="8" name="Text Placeholder 7"/>
          <p:cNvSpPr>
            <a:spLocks noGrp="1"/>
          </p:cNvSpPr>
          <p:nvPr>
            <p:ph type="body" sz="half" idx="13"/>
          </p:nvPr>
        </p:nvSpPr>
        <p:spPr>
          <a:xfrm>
            <a:off x="228600" y="3733800"/>
            <a:ext cx="8686800" cy="2667000"/>
          </a:xfrm>
        </p:spPr>
        <p:txBody>
          <a:bodyPr/>
          <a:lstStyle/>
          <a:p>
            <a:pPr>
              <a:lnSpc>
                <a:spcPts val="2700"/>
              </a:lnSpc>
              <a:spcBef>
                <a:spcPts val="0"/>
              </a:spcBef>
              <a:buSzPct val="100000"/>
              <a:defRPr/>
            </a:pPr>
            <a:r>
              <a:rPr lang="en-US" sz="2000" dirty="0"/>
              <a:t>Design Change Procedure, Equivalency Change Procedure, Temp Mods Procedure, Work Control Procedure, Conduct of Operations Procedure, etc.</a:t>
            </a:r>
          </a:p>
          <a:p>
            <a:pPr marL="457200" indent="-457200">
              <a:lnSpc>
                <a:spcPts val="2700"/>
              </a:lnSpc>
              <a:spcBef>
                <a:spcPts val="0"/>
              </a:spcBef>
              <a:buSzPct val="100000"/>
              <a:buFont typeface="Arial" pitchFamily="34" charset="0"/>
              <a:buChar char="•"/>
              <a:defRPr/>
            </a:pPr>
            <a:r>
              <a:rPr lang="en-US" sz="2000" dirty="0"/>
              <a:t>Facility Configuration Information changes may also be needed.</a:t>
            </a:r>
          </a:p>
        </p:txBody>
      </p:sp>
      <p:sp>
        <p:nvSpPr>
          <p:cNvPr id="12" name="AutoShape 4"/>
          <p:cNvSpPr>
            <a:spLocks noChangeAspect="1" noChangeArrowheads="1"/>
          </p:cNvSpPr>
          <p:nvPr/>
        </p:nvSpPr>
        <p:spPr bwMode="gray">
          <a:xfrm>
            <a:off x="624840" y="1539240"/>
            <a:ext cx="1737360" cy="1737360"/>
          </a:xfrm>
          <a:prstGeom prst="roundRect">
            <a:avLst>
              <a:gd name="adj" fmla="val 16667"/>
            </a:avLst>
          </a:prstGeom>
          <a:solidFill>
            <a:srgbClr val="FFFF00"/>
          </a:solidFill>
          <a:ln w="25400">
            <a:solidFill>
              <a:schemeClr val="tx1"/>
            </a:solidFill>
            <a:round/>
            <a:headEnd/>
            <a:tailEnd/>
          </a:ln>
        </p:spPr>
        <p:txBody>
          <a:bodyPr wrap="none"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lnSpc>
                <a:spcPct val="90000"/>
              </a:lnSpc>
            </a:pPr>
            <a:r>
              <a:rPr lang="en-US" altLang="en-US" sz="1600" b="1" dirty="0">
                <a:latin typeface="Arial" charset="0"/>
              </a:rPr>
              <a:t>Physical </a:t>
            </a:r>
            <a:br>
              <a:rPr lang="en-US" altLang="en-US" sz="1600" b="1" dirty="0">
                <a:latin typeface="Arial" charset="0"/>
              </a:rPr>
            </a:br>
            <a:r>
              <a:rPr lang="en-US" altLang="en-US" sz="1600" b="1" dirty="0">
                <a:latin typeface="Arial" charset="0"/>
              </a:rPr>
              <a:t>Configuration</a:t>
            </a:r>
            <a:br>
              <a:rPr lang="en-US" altLang="en-US" sz="1600" b="1" dirty="0">
                <a:latin typeface="Arial" charset="0"/>
              </a:rPr>
            </a:br>
            <a:r>
              <a:rPr lang="en-US" altLang="en-US" sz="1600" b="1" dirty="0">
                <a:latin typeface="Arial" charset="0"/>
              </a:rPr>
              <a:t>Change</a:t>
            </a:r>
            <a:br>
              <a:rPr lang="en-US" altLang="en-US" sz="1600" b="1" dirty="0">
                <a:latin typeface="Arial" charset="0"/>
              </a:rPr>
            </a:br>
            <a:r>
              <a:rPr lang="en-US" altLang="en-US" sz="1600" b="1" dirty="0">
                <a:latin typeface="Arial" charset="0"/>
              </a:rPr>
              <a:t>Authorization</a:t>
            </a:r>
            <a:br>
              <a:rPr lang="en-US" altLang="en-US" sz="1600" b="1" dirty="0">
                <a:latin typeface="Arial" charset="0"/>
              </a:rPr>
            </a:br>
            <a:r>
              <a:rPr lang="en-US" altLang="en-US" sz="1600" b="1" dirty="0" smtClean="0">
                <a:latin typeface="Arial" charset="0"/>
              </a:rPr>
              <a:t>Process</a:t>
            </a:r>
            <a:endParaRPr lang="en-US" altLang="en-US" sz="1600" b="1" dirty="0">
              <a:latin typeface="Arial" charset="0"/>
            </a:endParaRPr>
          </a:p>
        </p:txBody>
      </p:sp>
    </p:spTree>
    <p:extLst>
      <p:ext uri="{BB962C8B-B14F-4D97-AF65-F5344CB8AC3E}">
        <p14:creationId xmlns:p14="http://schemas.microsoft.com/office/powerpoint/2010/main" val="269604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barn(inVertical)">
                                      <p:cBhvr>
                                        <p:cTn id="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CM Equilibrium Restoration </a:t>
            </a:r>
            <a:r>
              <a:rPr lang="en-US" sz="1600" dirty="0" smtClean="0"/>
              <a:t>13/16</a:t>
            </a:r>
            <a:endParaRPr lang="en-US" dirty="0"/>
          </a:p>
        </p:txBody>
      </p:sp>
      <p:sp>
        <p:nvSpPr>
          <p:cNvPr id="3" name="Content Placeholder 2"/>
          <p:cNvSpPr>
            <a:spLocks noGrp="1"/>
          </p:cNvSpPr>
          <p:nvPr>
            <p:ph idx="1"/>
          </p:nvPr>
        </p:nvSpPr>
        <p:spPr/>
        <p:txBody>
          <a:bodyPr/>
          <a:lstStyle/>
          <a:p>
            <a:pPr lvl="0" eaLnBrk="1" hangingPunct="1">
              <a:lnSpc>
                <a:spcPct val="90000"/>
              </a:lnSpc>
              <a:spcBef>
                <a:spcPct val="5000"/>
              </a:spcBef>
              <a:buClr>
                <a:srgbClr val="0099FF"/>
              </a:buClr>
              <a:buFont typeface="Wingdings" panose="05000000000000000000" pitchFamily="2" charset="2"/>
              <a:buChar char="v"/>
            </a:pPr>
            <a:r>
              <a:rPr lang="en-US" altLang="en-US" sz="2400" dirty="0">
                <a:solidFill>
                  <a:srgbClr val="0099FF"/>
                </a:solidFill>
              </a:rPr>
              <a:t>Change Facility Configuration Information?</a:t>
            </a:r>
          </a:p>
          <a:p>
            <a:pPr lvl="0" eaLnBrk="1" hangingPunct="1">
              <a:spcBef>
                <a:spcPts val="600"/>
              </a:spcBef>
              <a:buClr>
                <a:srgbClr val="000000"/>
              </a:buClr>
            </a:pPr>
            <a:r>
              <a:rPr lang="en-US" altLang="en-US" sz="2000" dirty="0">
                <a:solidFill>
                  <a:srgbClr val="000000"/>
                </a:solidFill>
              </a:rPr>
              <a:t>Design Output documents (</a:t>
            </a:r>
            <a:r>
              <a:rPr lang="en-US" altLang="en-US" sz="2000" dirty="0" smtClean="0">
                <a:solidFill>
                  <a:srgbClr val="000000"/>
                </a:solidFill>
              </a:rPr>
              <a:t>drawings, </a:t>
            </a:r>
            <a:r>
              <a:rPr lang="en-US" altLang="en-US" sz="2000" dirty="0" err="1" smtClean="0">
                <a:solidFill>
                  <a:srgbClr val="000000"/>
                </a:solidFill>
              </a:rPr>
              <a:t>calcs</a:t>
            </a:r>
            <a:r>
              <a:rPr lang="en-US" altLang="en-US" sz="2000" dirty="0" smtClean="0">
                <a:solidFill>
                  <a:srgbClr val="000000"/>
                </a:solidFill>
              </a:rPr>
              <a:t> &amp; specs, etc.)</a:t>
            </a:r>
            <a:endParaRPr lang="en-US" altLang="en-US" sz="2000" dirty="0">
              <a:solidFill>
                <a:srgbClr val="000000"/>
              </a:solidFill>
            </a:endParaRPr>
          </a:p>
          <a:p>
            <a:pPr lvl="0" eaLnBrk="1" hangingPunct="1">
              <a:spcBef>
                <a:spcPts val="600"/>
              </a:spcBef>
              <a:buClr>
                <a:srgbClr val="000000"/>
              </a:buClr>
            </a:pPr>
            <a:r>
              <a:rPr lang="en-US" altLang="en-US" sz="2000" dirty="0">
                <a:solidFill>
                  <a:srgbClr val="000000"/>
                </a:solidFill>
              </a:rPr>
              <a:t>Operational Configuration Documents</a:t>
            </a:r>
          </a:p>
          <a:p>
            <a:pPr lvl="0" eaLnBrk="1" hangingPunct="1">
              <a:spcBef>
                <a:spcPts val="600"/>
              </a:spcBef>
              <a:buClr>
                <a:srgbClr val="000000"/>
              </a:buClr>
            </a:pPr>
            <a:r>
              <a:rPr lang="en-US" altLang="en-US" sz="2000" dirty="0" smtClean="0">
                <a:solidFill>
                  <a:srgbClr val="000000"/>
                </a:solidFill>
              </a:rPr>
              <a:t>Other </a:t>
            </a:r>
            <a:r>
              <a:rPr lang="en-US" altLang="en-US" sz="2000" dirty="0">
                <a:solidFill>
                  <a:srgbClr val="000000"/>
                </a:solidFill>
              </a:rPr>
              <a:t>operating, maintenance, training, etc. </a:t>
            </a:r>
            <a:r>
              <a:rPr lang="en-US" altLang="en-US" sz="2000" dirty="0" smtClean="0">
                <a:solidFill>
                  <a:srgbClr val="000000"/>
                </a:solidFill>
              </a:rPr>
              <a:t>documents</a:t>
            </a:r>
          </a:p>
          <a:p>
            <a:pPr eaLnBrk="1" hangingPunct="1">
              <a:spcBef>
                <a:spcPts val="600"/>
              </a:spcBef>
              <a:buClr>
                <a:srgbClr val="000000"/>
              </a:buClr>
            </a:pPr>
            <a:r>
              <a:rPr lang="en-US" altLang="en-US" sz="2000" dirty="0">
                <a:solidFill>
                  <a:srgbClr val="000000"/>
                </a:solidFill>
              </a:rPr>
              <a:t>A decision may be made to “Use As-Is</a:t>
            </a:r>
            <a:r>
              <a:rPr lang="en-US" altLang="en-US" sz="2000" dirty="0" smtClean="0">
                <a:solidFill>
                  <a:srgbClr val="000000"/>
                </a:solidFill>
              </a:rPr>
              <a:t>”</a:t>
            </a:r>
            <a:endParaRPr lang="en-US" altLang="en-US" sz="2000" dirty="0">
              <a:solidFill>
                <a:srgbClr val="000000"/>
              </a:solidFill>
            </a:endParaRPr>
          </a:p>
        </p:txBody>
      </p:sp>
      <p:sp>
        <p:nvSpPr>
          <p:cNvPr id="4" name="Date Placeholder 3"/>
          <p:cNvSpPr>
            <a:spLocks noGrp="1"/>
          </p:cNvSpPr>
          <p:nvPr>
            <p:ph type="dt" sz="half" idx="10"/>
          </p:nvPr>
        </p:nvSpPr>
        <p:spPr/>
        <p:txBody>
          <a:bodyPr/>
          <a:lstStyle/>
          <a:p>
            <a:pPr>
              <a:defRPr/>
            </a:pPr>
            <a:r>
              <a:rPr lang="en-US" smtClean="0"/>
              <a:t>CMBG - 08 June 2015</a:t>
            </a:r>
            <a:endParaRPr lang="en-US" dirty="0"/>
          </a:p>
        </p:txBody>
      </p:sp>
      <p:sp>
        <p:nvSpPr>
          <p:cNvPr id="5" name="Footer Placeholder 4"/>
          <p:cNvSpPr>
            <a:spLocks noGrp="1"/>
          </p:cNvSpPr>
          <p:nvPr>
            <p:ph type="ftr" sz="quarter" idx="11"/>
          </p:nvPr>
        </p:nvSpPr>
        <p:spPr/>
        <p:txBody>
          <a:bodyPr/>
          <a:lstStyle/>
          <a:p>
            <a:pPr>
              <a:defRPr/>
            </a:pPr>
            <a:r>
              <a:rPr lang="pt-BR" smtClean="0"/>
              <a:t>Palo Verde - Kent R. Bjornn</a:t>
            </a:r>
            <a:endParaRPr lang="en-US" dirty="0"/>
          </a:p>
        </p:txBody>
      </p:sp>
      <p:sp>
        <p:nvSpPr>
          <p:cNvPr id="6" name="Slide Number Placeholder 5"/>
          <p:cNvSpPr>
            <a:spLocks noGrp="1"/>
          </p:cNvSpPr>
          <p:nvPr>
            <p:ph type="sldNum" sz="quarter" idx="12"/>
          </p:nvPr>
        </p:nvSpPr>
        <p:spPr/>
        <p:txBody>
          <a:bodyPr/>
          <a:lstStyle/>
          <a:p>
            <a:pPr>
              <a:defRPr/>
            </a:pPr>
            <a:fld id="{E870A486-E42A-4384-A775-FA2C88A85670}" type="slidenum">
              <a:rPr lang="en-US" smtClean="0"/>
              <a:pPr>
                <a:defRPr/>
              </a:pPr>
              <a:t>55</a:t>
            </a:fld>
            <a:endParaRPr lang="en-US" dirty="0"/>
          </a:p>
        </p:txBody>
      </p:sp>
      <p:grpSp>
        <p:nvGrpSpPr>
          <p:cNvPr id="7" name="Group 1"/>
          <p:cNvGrpSpPr>
            <a:grpSpLocks noChangeAspect="1"/>
          </p:cNvGrpSpPr>
          <p:nvPr>
            <p:custDataLst>
              <p:tags r:id="rId1"/>
            </p:custDataLst>
          </p:nvPr>
        </p:nvGrpSpPr>
        <p:grpSpPr bwMode="auto">
          <a:xfrm>
            <a:off x="822960" y="3566160"/>
            <a:ext cx="7506272" cy="2730341"/>
            <a:chOff x="446088" y="1177925"/>
            <a:chExt cx="8248650" cy="3000375"/>
          </a:xfrm>
        </p:grpSpPr>
        <p:sp>
          <p:nvSpPr>
            <p:cNvPr id="8" name="Oval 14"/>
            <p:cNvSpPr>
              <a:spLocks noChangeArrowheads="1"/>
            </p:cNvSpPr>
            <p:nvPr/>
          </p:nvSpPr>
          <p:spPr bwMode="auto">
            <a:xfrm>
              <a:off x="723900" y="1343025"/>
              <a:ext cx="914400" cy="914400"/>
            </a:xfrm>
            <a:prstGeom prst="ellipse">
              <a:avLst/>
            </a:prstGeom>
            <a:solidFill>
              <a:schemeClr val="bg1">
                <a:alpha val="90195"/>
              </a:schemeClr>
            </a:solidFill>
            <a:ln w="38100">
              <a:solidFill>
                <a:schemeClr val="tx1"/>
              </a:solidFill>
              <a:round/>
              <a:headEnd/>
              <a:tailEnd/>
            </a:ln>
          </p:spPr>
          <p:txBody>
            <a:bodyPr wrap="none"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r>
                <a:rPr lang="en-US" altLang="en-US" sz="1000"/>
                <a:t/>
              </a:r>
              <a:br>
                <a:rPr lang="en-US" altLang="en-US" sz="1000"/>
              </a:br>
              <a:endParaRPr lang="en-US" altLang="en-US" sz="1000"/>
            </a:p>
          </p:txBody>
        </p:sp>
        <p:sp>
          <p:nvSpPr>
            <p:cNvPr id="9" name="AutoShape 4"/>
            <p:cNvSpPr>
              <a:spLocks noChangeAspect="1" noChangeArrowheads="1"/>
            </p:cNvSpPr>
            <p:nvPr/>
          </p:nvSpPr>
          <p:spPr bwMode="gray">
            <a:xfrm>
              <a:off x="1912938" y="1343025"/>
              <a:ext cx="914400" cy="914400"/>
            </a:xfrm>
            <a:prstGeom prst="roundRect">
              <a:avLst>
                <a:gd name="adj" fmla="val 16667"/>
              </a:avLst>
            </a:prstGeom>
            <a:solidFill>
              <a:schemeClr val="bg1"/>
            </a:solidFill>
            <a:ln w="25400">
              <a:solidFill>
                <a:schemeClr val="tx1"/>
              </a:solidFill>
              <a:round/>
              <a:headEnd/>
              <a:tailEnd/>
            </a:ln>
          </p:spPr>
          <p:txBody>
            <a:bodyPr wrap="none"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lnSpc>
                  <a:spcPct val="90000"/>
                </a:lnSpc>
              </a:pPr>
              <a:r>
                <a:rPr lang="en-US" altLang="en-US" sz="1100" dirty="0">
                  <a:latin typeface="Arial" charset="0"/>
                </a:rPr>
                <a:t>Evaluate</a:t>
              </a:r>
              <a:br>
                <a:rPr lang="en-US" altLang="en-US" sz="1100" dirty="0">
                  <a:latin typeface="Arial" charset="0"/>
                </a:rPr>
              </a:br>
              <a:r>
                <a:rPr lang="en-US" altLang="en-US" sz="1100" dirty="0">
                  <a:latin typeface="Arial" charset="0"/>
                </a:rPr>
                <a:t>Identified</a:t>
              </a:r>
              <a:br>
                <a:rPr lang="en-US" altLang="en-US" sz="1100" dirty="0">
                  <a:latin typeface="Arial" charset="0"/>
                </a:rPr>
              </a:br>
              <a:r>
                <a:rPr lang="en-US" altLang="en-US" sz="1100" dirty="0">
                  <a:latin typeface="Arial" charset="0"/>
                </a:rPr>
                <a:t>Problem or</a:t>
              </a:r>
              <a:br>
                <a:rPr lang="en-US" altLang="en-US" sz="1100" dirty="0">
                  <a:latin typeface="Arial" charset="0"/>
                </a:rPr>
              </a:br>
              <a:r>
                <a:rPr lang="en-US" altLang="en-US" sz="1100" dirty="0">
                  <a:latin typeface="Arial" charset="0"/>
                </a:rPr>
                <a:t>Desired</a:t>
              </a:r>
              <a:br>
                <a:rPr lang="en-US" altLang="en-US" sz="1100" dirty="0">
                  <a:latin typeface="Arial" charset="0"/>
                </a:rPr>
              </a:br>
              <a:r>
                <a:rPr lang="en-US" altLang="en-US" sz="1100" dirty="0">
                  <a:latin typeface="Arial" charset="0"/>
                </a:rPr>
                <a:t>Change</a:t>
              </a:r>
            </a:p>
          </p:txBody>
        </p:sp>
        <p:sp>
          <p:nvSpPr>
            <p:cNvPr id="10" name="AutoShape 6"/>
            <p:cNvSpPr>
              <a:spLocks noChangeArrowheads="1"/>
            </p:cNvSpPr>
            <p:nvPr/>
          </p:nvSpPr>
          <p:spPr bwMode="auto">
            <a:xfrm>
              <a:off x="3192463" y="1219200"/>
              <a:ext cx="1143000" cy="1143000"/>
            </a:xfrm>
            <a:prstGeom prst="diamond">
              <a:avLst/>
            </a:prstGeom>
            <a:solidFill>
              <a:schemeClr val="bg1"/>
            </a:solidFill>
            <a:ln w="25400">
              <a:solidFill>
                <a:schemeClr val="tx1"/>
              </a:solidFill>
              <a:miter lim="800000"/>
              <a:headEnd/>
              <a:tailEnd/>
            </a:ln>
          </p:spPr>
          <p:txBody>
            <a:bodyPr wrap="none"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lnSpc>
                  <a:spcPct val="90000"/>
                </a:lnSpc>
              </a:pPr>
              <a:r>
                <a:rPr lang="en-US" altLang="en-US" sz="1100" dirty="0" smtClean="0">
                  <a:latin typeface="Arial" charset="0"/>
                </a:rPr>
                <a:t>Change</a:t>
              </a:r>
              <a:endParaRPr lang="en-US" altLang="en-US" sz="1100" dirty="0">
                <a:latin typeface="Arial" charset="0"/>
              </a:endParaRPr>
            </a:p>
            <a:p>
              <a:pPr algn="ctr">
                <a:lnSpc>
                  <a:spcPct val="90000"/>
                </a:lnSpc>
              </a:pPr>
              <a:r>
                <a:rPr lang="en-US" altLang="en-US" sz="1100" dirty="0">
                  <a:latin typeface="Arial" charset="0"/>
                </a:rPr>
                <a:t>Requirements</a:t>
              </a:r>
              <a:br>
                <a:rPr lang="en-US" altLang="en-US" sz="1100" dirty="0">
                  <a:latin typeface="Arial" charset="0"/>
                </a:rPr>
              </a:br>
              <a:r>
                <a:rPr lang="en-US" altLang="en-US" sz="1100" dirty="0">
                  <a:latin typeface="Arial" charset="0"/>
                </a:rPr>
                <a:t>?</a:t>
              </a:r>
            </a:p>
          </p:txBody>
        </p:sp>
        <p:sp>
          <p:nvSpPr>
            <p:cNvPr id="11" name="AutoShape 7"/>
            <p:cNvSpPr>
              <a:spLocks noChangeArrowheads="1"/>
            </p:cNvSpPr>
            <p:nvPr/>
          </p:nvSpPr>
          <p:spPr bwMode="auto">
            <a:xfrm>
              <a:off x="4800600" y="1219200"/>
              <a:ext cx="1143000" cy="1143000"/>
            </a:xfrm>
            <a:prstGeom prst="diamond">
              <a:avLst/>
            </a:prstGeom>
            <a:solidFill>
              <a:schemeClr val="bg1"/>
            </a:solidFill>
            <a:ln w="25400">
              <a:solidFill>
                <a:schemeClr val="tx1"/>
              </a:solidFill>
              <a:miter lim="800000"/>
              <a:headEnd/>
              <a:tailEnd/>
            </a:ln>
          </p:spPr>
          <p:txBody>
            <a:bodyPr wrap="none"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lnSpc>
                  <a:spcPct val="90000"/>
                </a:lnSpc>
              </a:pPr>
              <a:r>
                <a:rPr lang="en-US" altLang="en-US" sz="1100">
                  <a:latin typeface="Arial" charset="0"/>
                </a:rPr>
                <a:t>Change</a:t>
              </a:r>
              <a:br>
                <a:rPr lang="en-US" altLang="en-US" sz="1100">
                  <a:latin typeface="Arial" charset="0"/>
                </a:rPr>
              </a:br>
              <a:r>
                <a:rPr lang="en-US" altLang="en-US" sz="1100">
                  <a:latin typeface="Arial" charset="0"/>
                </a:rPr>
                <a:t>Physical</a:t>
              </a:r>
              <a:br>
                <a:rPr lang="en-US" altLang="en-US" sz="1100">
                  <a:latin typeface="Arial" charset="0"/>
                </a:rPr>
              </a:br>
              <a:r>
                <a:rPr lang="en-US" altLang="en-US" sz="1100">
                  <a:latin typeface="Arial" charset="0"/>
                </a:rPr>
                <a:t>Configuration</a:t>
              </a:r>
              <a:br>
                <a:rPr lang="en-US" altLang="en-US" sz="1100">
                  <a:latin typeface="Arial" charset="0"/>
                </a:rPr>
              </a:br>
              <a:r>
                <a:rPr lang="en-US" altLang="en-US" sz="1100">
                  <a:latin typeface="Arial" charset="0"/>
                </a:rPr>
                <a:t>?</a:t>
              </a:r>
            </a:p>
          </p:txBody>
        </p:sp>
        <p:sp>
          <p:nvSpPr>
            <p:cNvPr id="12" name="Line 8"/>
            <p:cNvSpPr>
              <a:spLocks noChangeShapeType="1"/>
            </p:cNvSpPr>
            <p:nvPr/>
          </p:nvSpPr>
          <p:spPr bwMode="auto">
            <a:xfrm>
              <a:off x="4327525" y="1793875"/>
              <a:ext cx="4572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Oval 9"/>
            <p:cNvSpPr>
              <a:spLocks noChangeArrowheads="1"/>
            </p:cNvSpPr>
            <p:nvPr/>
          </p:nvSpPr>
          <p:spPr bwMode="auto">
            <a:xfrm>
              <a:off x="7856538" y="1509713"/>
              <a:ext cx="838200" cy="53340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tIns="18288"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lnSpc>
                  <a:spcPct val="90000"/>
                </a:lnSpc>
              </a:pPr>
              <a:r>
                <a:rPr lang="en-US" altLang="en-US" sz="1100">
                  <a:latin typeface="Arial" charset="0"/>
                </a:rPr>
                <a:t>Do</a:t>
              </a:r>
              <a:br>
                <a:rPr lang="en-US" altLang="en-US" sz="1100">
                  <a:latin typeface="Arial" charset="0"/>
                </a:rPr>
              </a:br>
              <a:r>
                <a:rPr lang="en-US" altLang="en-US" sz="1100">
                  <a:latin typeface="Arial" charset="0"/>
                </a:rPr>
                <a:t>Nothing</a:t>
              </a:r>
              <a:br>
                <a:rPr lang="en-US" altLang="en-US" sz="1100">
                  <a:latin typeface="Arial" charset="0"/>
                </a:rPr>
              </a:br>
              <a:r>
                <a:rPr lang="en-US" altLang="en-US" sz="1100">
                  <a:latin typeface="Arial" charset="0"/>
                </a:rPr>
                <a:t> More</a:t>
              </a:r>
            </a:p>
          </p:txBody>
        </p:sp>
        <p:sp>
          <p:nvSpPr>
            <p:cNvPr id="14" name="AutoShape 10"/>
            <p:cNvSpPr>
              <a:spLocks noChangeArrowheads="1"/>
            </p:cNvSpPr>
            <p:nvPr/>
          </p:nvSpPr>
          <p:spPr bwMode="auto">
            <a:xfrm>
              <a:off x="965200" y="1603375"/>
              <a:ext cx="419100" cy="365125"/>
            </a:xfrm>
            <a:prstGeom prst="triangle">
              <a:avLst>
                <a:gd name="adj" fmla="val 50000"/>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endParaRPr lang="en-US" altLang="en-US"/>
            </a:p>
          </p:txBody>
        </p:sp>
        <p:sp>
          <p:nvSpPr>
            <p:cNvPr id="15" name="Oval 11"/>
            <p:cNvSpPr>
              <a:spLocks noChangeArrowheads="1"/>
            </p:cNvSpPr>
            <p:nvPr/>
          </p:nvSpPr>
          <p:spPr bwMode="auto">
            <a:xfrm>
              <a:off x="1060450" y="1501775"/>
              <a:ext cx="228600" cy="228600"/>
            </a:xfrm>
            <a:prstGeom prst="ellipse">
              <a:avLst/>
            </a:prstGeom>
            <a:solidFill>
              <a:srgbClr val="FFFFFF"/>
            </a:solidFill>
            <a:ln w="38100">
              <a:solidFill>
                <a:schemeClr val="tx1"/>
              </a:solidFill>
              <a:round/>
              <a:headEnd/>
              <a:tailEnd/>
            </a:ln>
          </p:spPr>
          <p:txBody>
            <a:bodyPr wrap="none"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endParaRPr lang="en-US" altLang="en-US"/>
            </a:p>
          </p:txBody>
        </p:sp>
        <p:sp>
          <p:nvSpPr>
            <p:cNvPr id="16" name="AutoShape 12"/>
            <p:cNvSpPr>
              <a:spLocks noChangeArrowheads="1"/>
            </p:cNvSpPr>
            <p:nvPr/>
          </p:nvSpPr>
          <p:spPr bwMode="auto">
            <a:xfrm>
              <a:off x="1250950" y="1812925"/>
              <a:ext cx="228600" cy="228600"/>
            </a:xfrm>
            <a:prstGeom prst="flowChartDocument">
              <a:avLst/>
            </a:prstGeom>
            <a:solidFill>
              <a:srgbClr val="FFFFFF"/>
            </a:solidFill>
            <a:ln w="38100">
              <a:solidFill>
                <a:schemeClr val="tx1"/>
              </a:solidFill>
              <a:miter lim="800000"/>
              <a:headEnd/>
              <a:tailEnd/>
            </a:ln>
          </p:spPr>
          <p:txBody>
            <a:bodyPr wrap="none"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endParaRPr lang="en-US" altLang="en-US"/>
            </a:p>
          </p:txBody>
        </p:sp>
        <p:sp>
          <p:nvSpPr>
            <p:cNvPr id="17" name="AutoShape 13"/>
            <p:cNvSpPr>
              <a:spLocks noChangeArrowheads="1"/>
            </p:cNvSpPr>
            <p:nvPr/>
          </p:nvSpPr>
          <p:spPr bwMode="auto">
            <a:xfrm rot="-5400000">
              <a:off x="908050" y="1806575"/>
              <a:ext cx="228600" cy="228600"/>
            </a:xfrm>
            <a:prstGeom prst="flowChartDelay">
              <a:avLst/>
            </a:prstGeom>
            <a:solidFill>
              <a:srgbClr val="FFFFFF"/>
            </a:solidFill>
            <a:ln w="38100">
              <a:solidFill>
                <a:schemeClr val="tx1"/>
              </a:solidFill>
              <a:miter lim="800000"/>
              <a:headEnd/>
              <a:tailEnd/>
            </a:ln>
          </p:spPr>
          <p:txBody>
            <a:bodyPr wrap="none"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endParaRPr lang="en-US" altLang="en-US"/>
            </a:p>
          </p:txBody>
        </p:sp>
        <p:sp>
          <p:nvSpPr>
            <p:cNvPr id="18" name="Text Box 15"/>
            <p:cNvSpPr txBox="1">
              <a:spLocks noChangeArrowheads="1"/>
            </p:cNvSpPr>
            <p:nvPr/>
          </p:nvSpPr>
          <p:spPr bwMode="auto">
            <a:xfrm>
              <a:off x="446088" y="2114550"/>
              <a:ext cx="1466850" cy="642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spcBef>
                  <a:spcPct val="50000"/>
                </a:spcBef>
              </a:pPr>
              <a:r>
                <a:rPr lang="en-US" altLang="en-US" sz="1600" b="1" dirty="0">
                  <a:latin typeface="Arial" charset="0"/>
                </a:rPr>
                <a:t>CM Equilibrium</a:t>
              </a:r>
            </a:p>
          </p:txBody>
        </p:sp>
        <p:sp>
          <p:nvSpPr>
            <p:cNvPr id="19" name="AutoShape 16"/>
            <p:cNvSpPr>
              <a:spLocks noChangeArrowheads="1"/>
            </p:cNvSpPr>
            <p:nvPr/>
          </p:nvSpPr>
          <p:spPr bwMode="auto">
            <a:xfrm>
              <a:off x="4808538" y="2652713"/>
              <a:ext cx="1143000" cy="914400"/>
            </a:xfrm>
            <a:prstGeom prst="roundRect">
              <a:avLst>
                <a:gd name="adj" fmla="val 16667"/>
              </a:avLst>
            </a:prstGeom>
            <a:solidFill>
              <a:schemeClr val="bg1"/>
            </a:solidFill>
            <a:ln w="25400">
              <a:solidFill>
                <a:schemeClr val="tx1"/>
              </a:solidFill>
              <a:round/>
              <a:headEnd/>
              <a:tailEnd/>
            </a:ln>
          </p:spPr>
          <p:txBody>
            <a:bodyPr wrap="none"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lnSpc>
                  <a:spcPct val="90000"/>
                </a:lnSpc>
              </a:pPr>
              <a:r>
                <a:rPr lang="en-US" altLang="en-US" sz="1100">
                  <a:latin typeface="Arial" charset="0"/>
                </a:rPr>
                <a:t>Physical </a:t>
              </a:r>
              <a:br>
                <a:rPr lang="en-US" altLang="en-US" sz="1100">
                  <a:latin typeface="Arial" charset="0"/>
                </a:rPr>
              </a:br>
              <a:r>
                <a:rPr lang="en-US" altLang="en-US" sz="1100">
                  <a:latin typeface="Arial" charset="0"/>
                </a:rPr>
                <a:t>Configuration</a:t>
              </a:r>
              <a:br>
                <a:rPr lang="en-US" altLang="en-US" sz="1100">
                  <a:latin typeface="Arial" charset="0"/>
                </a:rPr>
              </a:br>
              <a:r>
                <a:rPr lang="en-US" altLang="en-US" sz="1100">
                  <a:latin typeface="Arial" charset="0"/>
                </a:rPr>
                <a:t>Change</a:t>
              </a:r>
              <a:br>
                <a:rPr lang="en-US" altLang="en-US" sz="1100">
                  <a:latin typeface="Arial" charset="0"/>
                </a:rPr>
              </a:br>
              <a:r>
                <a:rPr lang="en-US" altLang="en-US" sz="1100">
                  <a:latin typeface="Arial" charset="0"/>
                </a:rPr>
                <a:t>Authorization</a:t>
              </a:r>
              <a:br>
                <a:rPr lang="en-US" altLang="en-US" sz="1100">
                  <a:latin typeface="Arial" charset="0"/>
                </a:rPr>
              </a:br>
              <a:r>
                <a:rPr lang="en-US" altLang="en-US" sz="1100">
                  <a:latin typeface="Arial" charset="0"/>
                </a:rPr>
                <a:t>Process</a:t>
              </a:r>
            </a:p>
          </p:txBody>
        </p:sp>
        <p:sp>
          <p:nvSpPr>
            <p:cNvPr id="20" name="AutoShape 17"/>
            <p:cNvSpPr>
              <a:spLocks noChangeArrowheads="1"/>
            </p:cNvSpPr>
            <p:nvPr/>
          </p:nvSpPr>
          <p:spPr bwMode="auto">
            <a:xfrm>
              <a:off x="3187700" y="2638425"/>
              <a:ext cx="1143000" cy="914400"/>
            </a:xfrm>
            <a:prstGeom prst="roundRect">
              <a:avLst>
                <a:gd name="adj" fmla="val 16667"/>
              </a:avLst>
            </a:prstGeom>
            <a:solidFill>
              <a:schemeClr val="bg1"/>
            </a:solidFill>
            <a:ln w="25400">
              <a:solidFill>
                <a:schemeClr val="tx1"/>
              </a:solidFill>
              <a:round/>
              <a:headEnd/>
              <a:tailEnd/>
            </a:ln>
          </p:spPr>
          <p:txBody>
            <a:bodyPr wrap="none"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lnSpc>
                  <a:spcPct val="90000"/>
                </a:lnSpc>
              </a:pPr>
              <a:r>
                <a:rPr lang="en-US" altLang="en-US" sz="1100" dirty="0" smtClean="0">
                  <a:latin typeface="Arial" charset="0"/>
                </a:rPr>
                <a:t>Requirements</a:t>
              </a:r>
              <a:r>
                <a:rPr lang="en-US" altLang="en-US" sz="1100" dirty="0">
                  <a:latin typeface="Arial" charset="0"/>
                </a:rPr>
                <a:t/>
              </a:r>
              <a:br>
                <a:rPr lang="en-US" altLang="en-US" sz="1100" dirty="0">
                  <a:latin typeface="Arial" charset="0"/>
                </a:rPr>
              </a:br>
              <a:r>
                <a:rPr lang="en-US" altLang="en-US" sz="1100" dirty="0">
                  <a:latin typeface="Arial" charset="0"/>
                </a:rPr>
                <a:t>Change Process</a:t>
              </a:r>
            </a:p>
          </p:txBody>
        </p:sp>
        <p:sp>
          <p:nvSpPr>
            <p:cNvPr id="21" name="AutoShape 18"/>
            <p:cNvSpPr>
              <a:spLocks noChangeArrowheads="1"/>
            </p:cNvSpPr>
            <p:nvPr/>
          </p:nvSpPr>
          <p:spPr bwMode="auto">
            <a:xfrm>
              <a:off x="6408738" y="3109913"/>
              <a:ext cx="1143000" cy="914400"/>
            </a:xfrm>
            <a:prstGeom prst="roundRect">
              <a:avLst>
                <a:gd name="adj" fmla="val 16667"/>
              </a:avLst>
            </a:prstGeom>
            <a:solidFill>
              <a:srgbClr val="FFFF00"/>
            </a:solidFill>
            <a:ln w="25400">
              <a:solidFill>
                <a:schemeClr val="tx1"/>
              </a:solidFill>
              <a:round/>
              <a:headEnd/>
              <a:tailEnd/>
            </a:ln>
          </p:spPr>
          <p:txBody>
            <a:bodyPr wrap="none"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lnSpc>
                  <a:spcPct val="90000"/>
                </a:lnSpc>
              </a:pPr>
              <a:r>
                <a:rPr lang="en-US" altLang="en-US" sz="1100" b="1">
                  <a:latin typeface="Arial" charset="0"/>
                </a:rPr>
                <a:t>Facility</a:t>
              </a:r>
            </a:p>
            <a:p>
              <a:pPr algn="ctr">
                <a:lnSpc>
                  <a:spcPct val="90000"/>
                </a:lnSpc>
              </a:pPr>
              <a:r>
                <a:rPr lang="en-US" altLang="en-US" sz="1100" b="1">
                  <a:latin typeface="Arial" charset="0"/>
                </a:rPr>
                <a:t>Configuration</a:t>
              </a:r>
              <a:br>
                <a:rPr lang="en-US" altLang="en-US" sz="1100" b="1">
                  <a:latin typeface="Arial" charset="0"/>
                </a:rPr>
              </a:br>
              <a:r>
                <a:rPr lang="en-US" altLang="en-US" sz="1100" b="1">
                  <a:latin typeface="Arial" charset="0"/>
                </a:rPr>
                <a:t>Information</a:t>
              </a:r>
              <a:br>
                <a:rPr lang="en-US" altLang="en-US" sz="1100" b="1">
                  <a:latin typeface="Arial" charset="0"/>
                </a:rPr>
              </a:br>
              <a:r>
                <a:rPr lang="en-US" altLang="en-US" sz="1100" b="1">
                  <a:latin typeface="Arial" charset="0"/>
                </a:rPr>
                <a:t>Change Process</a:t>
              </a:r>
            </a:p>
          </p:txBody>
        </p:sp>
        <p:sp>
          <p:nvSpPr>
            <p:cNvPr id="22" name="Line 19"/>
            <p:cNvSpPr>
              <a:spLocks noChangeShapeType="1"/>
            </p:cNvSpPr>
            <p:nvPr/>
          </p:nvSpPr>
          <p:spPr bwMode="auto">
            <a:xfrm>
              <a:off x="5372100" y="2357438"/>
              <a:ext cx="0" cy="3048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 name="Line 20"/>
            <p:cNvSpPr>
              <a:spLocks noChangeShapeType="1"/>
            </p:cNvSpPr>
            <p:nvPr/>
          </p:nvSpPr>
          <p:spPr bwMode="auto">
            <a:xfrm>
              <a:off x="3760788" y="2352675"/>
              <a:ext cx="0" cy="3048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 name="Line 21"/>
            <p:cNvSpPr>
              <a:spLocks noChangeShapeType="1"/>
            </p:cNvSpPr>
            <p:nvPr/>
          </p:nvSpPr>
          <p:spPr bwMode="auto">
            <a:xfrm>
              <a:off x="4327525" y="3095625"/>
              <a:ext cx="20955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22"/>
            <p:cNvSpPr>
              <a:spLocks noChangeShapeType="1"/>
            </p:cNvSpPr>
            <p:nvPr/>
          </p:nvSpPr>
          <p:spPr bwMode="auto">
            <a:xfrm flipV="1">
              <a:off x="4537075" y="1800225"/>
              <a:ext cx="0" cy="1309688"/>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 name="Line 23"/>
            <p:cNvSpPr>
              <a:spLocks noChangeShapeType="1"/>
            </p:cNvSpPr>
            <p:nvPr/>
          </p:nvSpPr>
          <p:spPr bwMode="auto">
            <a:xfrm>
              <a:off x="5943600" y="3095625"/>
              <a:ext cx="21431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24"/>
            <p:cNvSpPr>
              <a:spLocks noChangeShapeType="1"/>
            </p:cNvSpPr>
            <p:nvPr/>
          </p:nvSpPr>
          <p:spPr bwMode="auto">
            <a:xfrm flipV="1">
              <a:off x="6164263" y="1800225"/>
              <a:ext cx="0" cy="1309688"/>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 name="Line 25"/>
            <p:cNvSpPr>
              <a:spLocks noChangeShapeType="1"/>
            </p:cNvSpPr>
            <p:nvPr/>
          </p:nvSpPr>
          <p:spPr bwMode="auto">
            <a:xfrm>
              <a:off x="3760788" y="3552825"/>
              <a:ext cx="0" cy="304800"/>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26"/>
            <p:cNvSpPr>
              <a:spLocks noChangeShapeType="1"/>
            </p:cNvSpPr>
            <p:nvPr/>
          </p:nvSpPr>
          <p:spPr bwMode="auto">
            <a:xfrm>
              <a:off x="3760788" y="3857625"/>
              <a:ext cx="2654300" cy="0"/>
            </a:xfrm>
            <a:prstGeom prst="line">
              <a:avLst/>
            </a:prstGeom>
            <a:noFill/>
            <a:ln w="254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 name="Line 27"/>
            <p:cNvSpPr>
              <a:spLocks noChangeShapeType="1"/>
            </p:cNvSpPr>
            <p:nvPr/>
          </p:nvSpPr>
          <p:spPr bwMode="auto">
            <a:xfrm>
              <a:off x="5387975" y="3552825"/>
              <a:ext cx="0" cy="152400"/>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28"/>
            <p:cNvSpPr>
              <a:spLocks noChangeShapeType="1"/>
            </p:cNvSpPr>
            <p:nvPr/>
          </p:nvSpPr>
          <p:spPr bwMode="auto">
            <a:xfrm>
              <a:off x="5387975" y="3705225"/>
              <a:ext cx="1027113" cy="0"/>
            </a:xfrm>
            <a:prstGeom prst="line">
              <a:avLst/>
            </a:prstGeom>
            <a:noFill/>
            <a:ln w="254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 name="Line 29"/>
            <p:cNvSpPr>
              <a:spLocks noChangeShapeType="1"/>
            </p:cNvSpPr>
            <p:nvPr/>
          </p:nvSpPr>
          <p:spPr bwMode="auto">
            <a:xfrm>
              <a:off x="6980238" y="2422525"/>
              <a:ext cx="6350" cy="6731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 name="Line 30"/>
            <p:cNvSpPr>
              <a:spLocks noChangeShapeType="1"/>
            </p:cNvSpPr>
            <p:nvPr/>
          </p:nvSpPr>
          <p:spPr bwMode="auto">
            <a:xfrm>
              <a:off x="1638300" y="1800225"/>
              <a:ext cx="27463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 name="Line 31"/>
            <p:cNvSpPr>
              <a:spLocks noChangeShapeType="1"/>
            </p:cNvSpPr>
            <p:nvPr/>
          </p:nvSpPr>
          <p:spPr bwMode="auto">
            <a:xfrm>
              <a:off x="2827338" y="1800225"/>
              <a:ext cx="365125"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 name="Line 32"/>
            <p:cNvSpPr>
              <a:spLocks noChangeShapeType="1"/>
            </p:cNvSpPr>
            <p:nvPr/>
          </p:nvSpPr>
          <p:spPr bwMode="auto">
            <a:xfrm flipV="1">
              <a:off x="7618413" y="1800225"/>
              <a:ext cx="222250" cy="127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 name="Line 33"/>
            <p:cNvSpPr>
              <a:spLocks noChangeShapeType="1"/>
            </p:cNvSpPr>
            <p:nvPr/>
          </p:nvSpPr>
          <p:spPr bwMode="auto">
            <a:xfrm>
              <a:off x="5957888" y="1800225"/>
              <a:ext cx="396875"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 name="Line 34"/>
            <p:cNvSpPr>
              <a:spLocks noChangeShapeType="1"/>
            </p:cNvSpPr>
            <p:nvPr/>
          </p:nvSpPr>
          <p:spPr bwMode="auto">
            <a:xfrm>
              <a:off x="6986588" y="4010025"/>
              <a:ext cx="0" cy="1682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Line 35"/>
            <p:cNvSpPr>
              <a:spLocks noChangeShapeType="1"/>
            </p:cNvSpPr>
            <p:nvPr/>
          </p:nvSpPr>
          <p:spPr bwMode="auto">
            <a:xfrm flipH="1">
              <a:off x="1200150" y="4178300"/>
              <a:ext cx="5786438" cy="0"/>
            </a:xfrm>
            <a:prstGeom prst="line">
              <a:avLst/>
            </a:prstGeom>
            <a:noFill/>
            <a:ln w="25400">
              <a:solidFill>
                <a:srgbClr val="6600CC"/>
              </a:solidFill>
              <a:round/>
              <a:headEnd/>
              <a:tailEnd type="triangle"/>
            </a:ln>
            <a:extLst>
              <a:ext uri="{909E8E84-426E-40DD-AFC4-6F175D3DCCD1}">
                <a14:hiddenFill xmlns:a14="http://schemas.microsoft.com/office/drawing/2010/main">
                  <a:noFill/>
                </a14:hiddenFill>
              </a:ext>
            </a:extLst>
          </p:spPr>
          <p:txBody>
            <a:bodyPr/>
            <a:lstStyle/>
            <a:p>
              <a:endParaRPr lang="en-US"/>
            </a:p>
          </p:txBody>
        </p:sp>
        <p:sp>
          <p:nvSpPr>
            <p:cNvPr id="39" name="Line 36"/>
            <p:cNvSpPr>
              <a:spLocks noChangeShapeType="1"/>
            </p:cNvSpPr>
            <p:nvPr/>
          </p:nvSpPr>
          <p:spPr bwMode="auto">
            <a:xfrm flipV="1">
              <a:off x="1200150" y="2257425"/>
              <a:ext cx="0" cy="1920875"/>
            </a:xfrm>
            <a:prstGeom prst="line">
              <a:avLst/>
            </a:prstGeom>
            <a:noFill/>
            <a:ln w="25400">
              <a:solidFill>
                <a:srgbClr val="6600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 name="Text Box 37"/>
            <p:cNvSpPr txBox="1">
              <a:spLocks noChangeArrowheads="1"/>
            </p:cNvSpPr>
            <p:nvPr/>
          </p:nvSpPr>
          <p:spPr bwMode="auto">
            <a:xfrm>
              <a:off x="4198938" y="1585913"/>
              <a:ext cx="5492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spcBef>
                  <a:spcPct val="50000"/>
                </a:spcBef>
              </a:pPr>
              <a:r>
                <a:rPr lang="en-US" altLang="en-US" sz="1000" b="1">
                  <a:latin typeface="Arial" charset="0"/>
                </a:rPr>
                <a:t>No</a:t>
              </a:r>
            </a:p>
          </p:txBody>
        </p:sp>
        <p:sp>
          <p:nvSpPr>
            <p:cNvPr id="41" name="Text Box 38"/>
            <p:cNvSpPr txBox="1">
              <a:spLocks noChangeArrowheads="1"/>
            </p:cNvSpPr>
            <p:nvPr/>
          </p:nvSpPr>
          <p:spPr bwMode="auto">
            <a:xfrm>
              <a:off x="5815013" y="1558925"/>
              <a:ext cx="4286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spcBef>
                  <a:spcPct val="50000"/>
                </a:spcBef>
              </a:pPr>
              <a:r>
                <a:rPr lang="en-US" altLang="en-US" sz="1000" b="1">
                  <a:latin typeface="Arial" charset="0"/>
                </a:rPr>
                <a:t>No</a:t>
              </a:r>
            </a:p>
          </p:txBody>
        </p:sp>
        <p:sp>
          <p:nvSpPr>
            <p:cNvPr id="42" name="Text Box 39"/>
            <p:cNvSpPr txBox="1">
              <a:spLocks noChangeArrowheads="1"/>
            </p:cNvSpPr>
            <p:nvPr/>
          </p:nvSpPr>
          <p:spPr bwMode="auto">
            <a:xfrm>
              <a:off x="3665538" y="2347913"/>
              <a:ext cx="5492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spcBef>
                  <a:spcPct val="50000"/>
                </a:spcBef>
              </a:pPr>
              <a:r>
                <a:rPr lang="en-US" altLang="en-US" sz="1000" b="1">
                  <a:latin typeface="Arial" charset="0"/>
                </a:rPr>
                <a:t>Yes</a:t>
              </a:r>
            </a:p>
          </p:txBody>
        </p:sp>
        <p:sp>
          <p:nvSpPr>
            <p:cNvPr id="43" name="Text Box 40"/>
            <p:cNvSpPr txBox="1">
              <a:spLocks noChangeArrowheads="1"/>
            </p:cNvSpPr>
            <p:nvPr/>
          </p:nvSpPr>
          <p:spPr bwMode="auto">
            <a:xfrm>
              <a:off x="5265738" y="2347913"/>
              <a:ext cx="5492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spcBef>
                  <a:spcPct val="50000"/>
                </a:spcBef>
              </a:pPr>
              <a:r>
                <a:rPr lang="en-US" altLang="en-US" sz="1000" b="1">
                  <a:latin typeface="Arial" charset="0"/>
                </a:rPr>
                <a:t>Yes</a:t>
              </a:r>
            </a:p>
          </p:txBody>
        </p:sp>
        <p:sp>
          <p:nvSpPr>
            <p:cNvPr id="44" name="Text Box 41"/>
            <p:cNvSpPr txBox="1">
              <a:spLocks noChangeArrowheads="1"/>
            </p:cNvSpPr>
            <p:nvPr/>
          </p:nvSpPr>
          <p:spPr bwMode="auto">
            <a:xfrm>
              <a:off x="6865938" y="2347913"/>
              <a:ext cx="5492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spcBef>
                  <a:spcPct val="50000"/>
                </a:spcBef>
              </a:pPr>
              <a:r>
                <a:rPr lang="en-US" altLang="en-US" sz="1000" b="1">
                  <a:latin typeface="Arial" charset="0"/>
                </a:rPr>
                <a:t>Yes</a:t>
              </a:r>
            </a:p>
          </p:txBody>
        </p:sp>
        <p:sp>
          <p:nvSpPr>
            <p:cNvPr id="45" name="Text Box 42"/>
            <p:cNvSpPr txBox="1">
              <a:spLocks noChangeArrowheads="1"/>
            </p:cNvSpPr>
            <p:nvPr/>
          </p:nvSpPr>
          <p:spPr bwMode="auto">
            <a:xfrm>
              <a:off x="7483475" y="1549400"/>
              <a:ext cx="4413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spcBef>
                  <a:spcPct val="50000"/>
                </a:spcBef>
              </a:pPr>
              <a:r>
                <a:rPr lang="en-US" altLang="en-US" sz="1000" b="1">
                  <a:latin typeface="Arial" charset="0"/>
                </a:rPr>
                <a:t>No</a:t>
              </a:r>
            </a:p>
          </p:txBody>
        </p:sp>
        <p:sp>
          <p:nvSpPr>
            <p:cNvPr id="46" name="AutoShape 5"/>
            <p:cNvSpPr>
              <a:spLocks noChangeArrowheads="1"/>
            </p:cNvSpPr>
            <p:nvPr/>
          </p:nvSpPr>
          <p:spPr bwMode="auto">
            <a:xfrm>
              <a:off x="6354763" y="1177925"/>
              <a:ext cx="1263650" cy="1244600"/>
            </a:xfrm>
            <a:prstGeom prst="diamond">
              <a:avLst/>
            </a:prstGeom>
            <a:solidFill>
              <a:srgbClr val="FFFF00"/>
            </a:solidFill>
            <a:ln w="25400">
              <a:solidFill>
                <a:schemeClr val="tx1"/>
              </a:solidFill>
              <a:miter lim="800000"/>
              <a:headEnd/>
              <a:tailEnd/>
            </a:ln>
          </p:spPr>
          <p:txBody>
            <a:bodyPr wrap="none" lIns="0" tIns="73152" rIns="0" bIns="0"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lnSpc>
                  <a:spcPct val="90000"/>
                </a:lnSpc>
              </a:pPr>
              <a:r>
                <a:rPr lang="en-US" altLang="en-US" sz="1100" b="1">
                  <a:latin typeface="Arial" charset="0"/>
                </a:rPr>
                <a:t>Change</a:t>
              </a:r>
              <a:br>
                <a:rPr lang="en-US" altLang="en-US" sz="1100" b="1">
                  <a:latin typeface="Arial" charset="0"/>
                </a:rPr>
              </a:br>
              <a:r>
                <a:rPr lang="en-US" altLang="en-US" sz="1100" b="1">
                  <a:latin typeface="Arial" charset="0"/>
                </a:rPr>
                <a:t>Facility</a:t>
              </a:r>
            </a:p>
            <a:p>
              <a:pPr algn="ctr">
                <a:lnSpc>
                  <a:spcPct val="90000"/>
                </a:lnSpc>
              </a:pPr>
              <a:r>
                <a:rPr lang="en-US" altLang="en-US" sz="1100" b="1">
                  <a:latin typeface="Arial" charset="0"/>
                </a:rPr>
                <a:t> Configuration</a:t>
              </a:r>
              <a:br>
                <a:rPr lang="en-US" altLang="en-US" sz="1100" b="1">
                  <a:latin typeface="Arial" charset="0"/>
                </a:rPr>
              </a:br>
              <a:r>
                <a:rPr lang="en-US" altLang="en-US" sz="1100" b="1">
                  <a:latin typeface="Arial" charset="0"/>
                </a:rPr>
                <a:t>Information</a:t>
              </a:r>
              <a:br>
                <a:rPr lang="en-US" altLang="en-US" sz="1100" b="1">
                  <a:latin typeface="Arial" charset="0"/>
                </a:rPr>
              </a:br>
              <a:r>
                <a:rPr lang="en-US" altLang="en-US" sz="1100" b="1">
                  <a:latin typeface="Arial" charset="0"/>
                </a:rPr>
                <a:t>?</a:t>
              </a:r>
            </a:p>
          </p:txBody>
        </p:sp>
      </p:grpSp>
    </p:spTree>
    <p:extLst>
      <p:ext uri="{BB962C8B-B14F-4D97-AF65-F5344CB8AC3E}">
        <p14:creationId xmlns:p14="http://schemas.microsoft.com/office/powerpoint/2010/main" val="1754023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left)">
                                      <p:cBhvr>
                                        <p:cTn id="10" dur="500"/>
                                        <p:tgtEl>
                                          <p:spTgt spid="3">
                                            <p:txEl>
                                              <p:pRg st="2" end="2"/>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left)">
                                      <p:cBhvr>
                                        <p:cTn id="13" dur="500"/>
                                        <p:tgtEl>
                                          <p:spTgt spid="3">
                                            <p:txEl>
                                              <p:pRg st="3" end="3"/>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left)">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CM Equilibrium Restoration </a:t>
            </a:r>
            <a:r>
              <a:rPr lang="en-US" sz="1600" dirty="0" smtClean="0"/>
              <a:t>14/16</a:t>
            </a:r>
            <a:endParaRPr lang="en-US" dirty="0"/>
          </a:p>
        </p:txBody>
      </p:sp>
      <p:sp>
        <p:nvSpPr>
          <p:cNvPr id="7" name="Text Placeholder 6"/>
          <p:cNvSpPr>
            <a:spLocks noGrp="1"/>
          </p:cNvSpPr>
          <p:nvPr>
            <p:ph type="body" sz="half" idx="1"/>
          </p:nvPr>
        </p:nvSpPr>
        <p:spPr>
          <a:xfrm>
            <a:off x="2514600" y="1234440"/>
            <a:ext cx="6400800" cy="2499360"/>
          </a:xfrm>
        </p:spPr>
        <p:txBody>
          <a:bodyPr/>
          <a:lstStyle/>
          <a:p>
            <a:pPr>
              <a:buFont typeface="Wingdings" panose="05000000000000000000" pitchFamily="2" charset="2"/>
              <a:buChar char="v"/>
            </a:pPr>
            <a:r>
              <a:rPr lang="en-US" altLang="en-US" kern="1200" dirty="0" smtClean="0">
                <a:solidFill>
                  <a:srgbClr val="0099FF"/>
                </a:solidFill>
              </a:rPr>
              <a:t>Facility </a:t>
            </a:r>
            <a:r>
              <a:rPr lang="en-US" altLang="en-US" kern="1200" dirty="0">
                <a:solidFill>
                  <a:srgbClr val="0099FF"/>
                </a:solidFill>
              </a:rPr>
              <a:t>Configuration Information </a:t>
            </a:r>
            <a:r>
              <a:rPr lang="en-US" altLang="en-US" kern="1200" dirty="0" smtClean="0">
                <a:solidFill>
                  <a:srgbClr val="0099FF"/>
                </a:solidFill>
              </a:rPr>
              <a:t>Change Process</a:t>
            </a:r>
            <a:endParaRPr lang="en-US" sz="2000" dirty="0" smtClean="0"/>
          </a:p>
          <a:p>
            <a:pPr marL="285750" indent="-285750">
              <a:spcBef>
                <a:spcPts val="0"/>
              </a:spcBef>
              <a:buSzPct val="100000"/>
              <a:buFont typeface="Arial" panose="020B0604020202020204" pitchFamily="34" charset="0"/>
              <a:buChar char="•"/>
              <a:defRPr/>
            </a:pPr>
            <a:r>
              <a:rPr lang="en-US" sz="2000" dirty="0" smtClean="0"/>
              <a:t>For </a:t>
            </a:r>
            <a:r>
              <a:rPr lang="en-US" sz="2000" dirty="0"/>
              <a:t>this section, it would be appropriate to identify the </a:t>
            </a:r>
            <a:r>
              <a:rPr lang="en-US" sz="2000" dirty="0" smtClean="0"/>
              <a:t>following procedures: drawing update, </a:t>
            </a:r>
            <a:r>
              <a:rPr lang="en-US" sz="2000" dirty="0"/>
              <a:t>procedure </a:t>
            </a:r>
            <a:r>
              <a:rPr lang="en-US" sz="2000" dirty="0" smtClean="0"/>
              <a:t>update, </a:t>
            </a:r>
            <a:r>
              <a:rPr lang="en-US" sz="2000" dirty="0"/>
              <a:t>database </a:t>
            </a:r>
            <a:r>
              <a:rPr lang="en-US" sz="2000" dirty="0" smtClean="0"/>
              <a:t>update, </a:t>
            </a:r>
            <a:r>
              <a:rPr lang="en-US" sz="2000" dirty="0"/>
              <a:t>SAR </a:t>
            </a:r>
            <a:r>
              <a:rPr lang="en-US" sz="2000" dirty="0" smtClean="0"/>
              <a:t>update, </a:t>
            </a:r>
            <a:r>
              <a:rPr lang="en-US" sz="2000" dirty="0"/>
              <a:t>maintenance </a:t>
            </a:r>
            <a:r>
              <a:rPr lang="en-US" sz="2000" dirty="0" smtClean="0"/>
              <a:t>on work </a:t>
            </a:r>
            <a:r>
              <a:rPr lang="en-US" sz="2000" dirty="0"/>
              <a:t>package completion, etc</a:t>
            </a:r>
            <a:r>
              <a:rPr lang="en-US" sz="2000" dirty="0" smtClean="0"/>
              <a:t>.</a:t>
            </a:r>
            <a:endParaRPr lang="en-US" sz="2000" dirty="0"/>
          </a:p>
        </p:txBody>
      </p:sp>
      <p:sp>
        <p:nvSpPr>
          <p:cNvPr id="3" name="Content Placeholder 2"/>
          <p:cNvSpPr>
            <a:spLocks noGrp="1"/>
          </p:cNvSpPr>
          <p:nvPr>
            <p:ph sz="quarter" idx="2"/>
          </p:nvPr>
        </p:nvSpPr>
        <p:spPr/>
        <p:txBody>
          <a:bodyPr/>
          <a:lstStyle/>
          <a:p>
            <a:pPr marL="342900" indent="-342900">
              <a:lnSpc>
                <a:spcPts val="2500"/>
              </a:lnSpc>
              <a:spcBef>
                <a:spcPts val="1200"/>
              </a:spcBef>
              <a:buFont typeface="Arial" pitchFamily="34" charset="0"/>
              <a:buChar char="•"/>
              <a:defRPr/>
            </a:pPr>
            <a:endParaRPr lang="en-US" sz="2000" dirty="0" smtClean="0">
              <a:latin typeface="Arial Rounded MT Bold"/>
            </a:endParaRPr>
          </a:p>
          <a:p>
            <a:pPr marL="342900" indent="-342900">
              <a:lnSpc>
                <a:spcPts val="2500"/>
              </a:lnSpc>
              <a:spcBef>
                <a:spcPts val="1200"/>
              </a:spcBef>
              <a:buFont typeface="Arial" pitchFamily="34" charset="0"/>
              <a:buChar char="•"/>
              <a:defRPr/>
            </a:pPr>
            <a:endParaRPr lang="en-US" sz="2000" dirty="0">
              <a:latin typeface="Arial Rounded MT Bold"/>
            </a:endParaRPr>
          </a:p>
        </p:txBody>
      </p:sp>
      <p:sp>
        <p:nvSpPr>
          <p:cNvPr id="4" name="Date Placeholder 3"/>
          <p:cNvSpPr>
            <a:spLocks noGrp="1"/>
          </p:cNvSpPr>
          <p:nvPr>
            <p:ph type="dt" sz="half" idx="10"/>
          </p:nvPr>
        </p:nvSpPr>
        <p:spPr/>
        <p:txBody>
          <a:bodyPr/>
          <a:lstStyle/>
          <a:p>
            <a:pPr>
              <a:defRPr/>
            </a:pPr>
            <a:r>
              <a:rPr lang="en-US" smtClean="0"/>
              <a:t>CMBG - 08 June 2015</a:t>
            </a:r>
            <a:endParaRPr lang="en-US" dirty="0"/>
          </a:p>
        </p:txBody>
      </p:sp>
      <p:sp>
        <p:nvSpPr>
          <p:cNvPr id="5" name="Footer Placeholder 4"/>
          <p:cNvSpPr>
            <a:spLocks noGrp="1"/>
          </p:cNvSpPr>
          <p:nvPr>
            <p:ph type="ftr" sz="quarter" idx="11"/>
          </p:nvPr>
        </p:nvSpPr>
        <p:spPr/>
        <p:txBody>
          <a:bodyPr/>
          <a:lstStyle/>
          <a:p>
            <a:pPr>
              <a:defRPr/>
            </a:pPr>
            <a:r>
              <a:rPr lang="pt-BR" smtClean="0"/>
              <a:t>Palo Verde - Kent R. Bjornn</a:t>
            </a:r>
            <a:endParaRPr lang="en-US" dirty="0"/>
          </a:p>
        </p:txBody>
      </p:sp>
      <p:sp>
        <p:nvSpPr>
          <p:cNvPr id="6" name="Slide Number Placeholder 5"/>
          <p:cNvSpPr>
            <a:spLocks noGrp="1"/>
          </p:cNvSpPr>
          <p:nvPr>
            <p:ph type="sldNum" sz="quarter" idx="12"/>
          </p:nvPr>
        </p:nvSpPr>
        <p:spPr/>
        <p:txBody>
          <a:bodyPr/>
          <a:lstStyle/>
          <a:p>
            <a:pPr>
              <a:defRPr/>
            </a:pPr>
            <a:fld id="{E870A486-E42A-4384-A775-FA2C88A85670}" type="slidenum">
              <a:rPr lang="en-US" smtClean="0"/>
              <a:pPr>
                <a:defRPr/>
              </a:pPr>
              <a:t>56</a:t>
            </a:fld>
            <a:endParaRPr lang="en-US" dirty="0"/>
          </a:p>
        </p:txBody>
      </p:sp>
      <p:sp>
        <p:nvSpPr>
          <p:cNvPr id="8" name="Text Placeholder 7"/>
          <p:cNvSpPr>
            <a:spLocks noGrp="1"/>
          </p:cNvSpPr>
          <p:nvPr>
            <p:ph type="body" sz="half" idx="13"/>
          </p:nvPr>
        </p:nvSpPr>
        <p:spPr>
          <a:xfrm>
            <a:off x="228600" y="3733800"/>
            <a:ext cx="8686800" cy="2667000"/>
          </a:xfrm>
        </p:spPr>
        <p:txBody>
          <a:bodyPr/>
          <a:lstStyle/>
          <a:p>
            <a:pPr>
              <a:lnSpc>
                <a:spcPts val="2700"/>
              </a:lnSpc>
              <a:spcBef>
                <a:spcPts val="0"/>
              </a:spcBef>
              <a:buSzPct val="100000"/>
              <a:defRPr/>
            </a:pPr>
            <a:r>
              <a:rPr lang="en-US" sz="2000" b="1" dirty="0"/>
              <a:t>A decision to “Use As-Is” still likely needs an update to FCI</a:t>
            </a:r>
            <a:r>
              <a:rPr lang="en-US" sz="2000" dirty="0"/>
              <a:t>.</a:t>
            </a:r>
          </a:p>
          <a:p>
            <a:pPr>
              <a:lnSpc>
                <a:spcPts val="2700"/>
              </a:lnSpc>
              <a:spcBef>
                <a:spcPts val="0"/>
              </a:spcBef>
              <a:buSzPct val="100000"/>
              <a:defRPr/>
            </a:pPr>
            <a:r>
              <a:rPr lang="en-US" sz="2000" dirty="0" smtClean="0"/>
              <a:t>Drawing </a:t>
            </a:r>
            <a:r>
              <a:rPr lang="en-US" sz="2000" dirty="0"/>
              <a:t>update procedure, procedure update procedure, database update procedure, SAR update procedure, maintenance procedure on documenting work package completion, etc.</a:t>
            </a:r>
          </a:p>
          <a:p>
            <a:pPr>
              <a:lnSpc>
                <a:spcPts val="2700"/>
              </a:lnSpc>
              <a:spcBef>
                <a:spcPts val="0"/>
              </a:spcBef>
              <a:buSzPct val="100000"/>
              <a:defRPr/>
            </a:pPr>
            <a:r>
              <a:rPr lang="en-US" sz="2000" dirty="0" smtClean="0"/>
              <a:t>Changing only a </a:t>
            </a:r>
            <a:r>
              <a:rPr lang="en-US" sz="2000" dirty="0"/>
              <a:t>document </a:t>
            </a:r>
            <a:r>
              <a:rPr lang="en-US" sz="2000" dirty="0" smtClean="0"/>
              <a:t>may </a:t>
            </a:r>
            <a:r>
              <a:rPr lang="en-US" sz="2000" dirty="0"/>
              <a:t>still require an Engineering Change if the design requirements of an SSC are changed</a:t>
            </a:r>
            <a:r>
              <a:rPr lang="en-US" sz="2000" dirty="0" smtClean="0"/>
              <a:t>.</a:t>
            </a:r>
          </a:p>
          <a:p>
            <a:pPr>
              <a:lnSpc>
                <a:spcPts val="2700"/>
              </a:lnSpc>
              <a:spcBef>
                <a:spcPts val="0"/>
              </a:spcBef>
              <a:buSzPct val="100000"/>
              <a:defRPr/>
            </a:pPr>
            <a:r>
              <a:rPr lang="en-US" sz="2000" dirty="0" smtClean="0"/>
              <a:t>This </a:t>
            </a:r>
            <a:r>
              <a:rPr lang="en-US" sz="2000" dirty="0"/>
              <a:t>is probably the lengthiest list to </a:t>
            </a:r>
            <a:r>
              <a:rPr lang="en-US" sz="2000" dirty="0" smtClean="0"/>
              <a:t>identify.</a:t>
            </a:r>
            <a:endParaRPr lang="en-US" sz="2000" dirty="0"/>
          </a:p>
        </p:txBody>
      </p:sp>
      <p:sp>
        <p:nvSpPr>
          <p:cNvPr id="12" name="AutoShape 4"/>
          <p:cNvSpPr>
            <a:spLocks noChangeAspect="1" noChangeArrowheads="1"/>
          </p:cNvSpPr>
          <p:nvPr/>
        </p:nvSpPr>
        <p:spPr bwMode="gray">
          <a:xfrm>
            <a:off x="624840" y="1539240"/>
            <a:ext cx="1737360" cy="1737360"/>
          </a:xfrm>
          <a:prstGeom prst="roundRect">
            <a:avLst>
              <a:gd name="adj" fmla="val 16667"/>
            </a:avLst>
          </a:prstGeom>
          <a:solidFill>
            <a:srgbClr val="FFFF00"/>
          </a:solidFill>
          <a:ln w="25400">
            <a:solidFill>
              <a:schemeClr val="tx1"/>
            </a:solidFill>
            <a:round/>
            <a:headEnd/>
            <a:tailEnd/>
          </a:ln>
        </p:spPr>
        <p:txBody>
          <a:bodyPr wrap="none"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lnSpc>
                <a:spcPct val="90000"/>
              </a:lnSpc>
            </a:pPr>
            <a:r>
              <a:rPr lang="en-US" altLang="en-US" sz="1600" b="1" dirty="0">
                <a:latin typeface="Arial" charset="0"/>
              </a:rPr>
              <a:t>Facility </a:t>
            </a:r>
            <a:br>
              <a:rPr lang="en-US" altLang="en-US" sz="1600" b="1" dirty="0">
                <a:latin typeface="Arial" charset="0"/>
              </a:rPr>
            </a:br>
            <a:r>
              <a:rPr lang="en-US" altLang="en-US" sz="1600" b="1" dirty="0">
                <a:latin typeface="Arial" charset="0"/>
              </a:rPr>
              <a:t>Configuration</a:t>
            </a:r>
          </a:p>
          <a:p>
            <a:pPr algn="ctr">
              <a:lnSpc>
                <a:spcPct val="90000"/>
              </a:lnSpc>
            </a:pPr>
            <a:r>
              <a:rPr lang="en-US" altLang="en-US" sz="1600" b="1" dirty="0">
                <a:latin typeface="Arial" charset="0"/>
              </a:rPr>
              <a:t>Information</a:t>
            </a:r>
            <a:br>
              <a:rPr lang="en-US" altLang="en-US" sz="1600" b="1" dirty="0">
                <a:latin typeface="Arial" charset="0"/>
              </a:rPr>
            </a:br>
            <a:r>
              <a:rPr lang="en-US" altLang="en-US" sz="1600" b="1" dirty="0">
                <a:latin typeface="Arial" charset="0"/>
              </a:rPr>
              <a:t>Change</a:t>
            </a:r>
            <a:br>
              <a:rPr lang="en-US" altLang="en-US" sz="1600" b="1" dirty="0">
                <a:latin typeface="Arial" charset="0"/>
              </a:rPr>
            </a:br>
            <a:r>
              <a:rPr lang="en-US" altLang="en-US" sz="1600" b="1" dirty="0" smtClean="0">
                <a:latin typeface="Arial" charset="0"/>
              </a:rPr>
              <a:t>Process</a:t>
            </a:r>
            <a:endParaRPr lang="en-US" altLang="en-US" sz="1600" b="1" dirty="0">
              <a:latin typeface="Arial" charset="0"/>
            </a:endParaRPr>
          </a:p>
        </p:txBody>
      </p:sp>
    </p:spTree>
    <p:extLst>
      <p:ext uri="{BB962C8B-B14F-4D97-AF65-F5344CB8AC3E}">
        <p14:creationId xmlns:p14="http://schemas.microsoft.com/office/powerpoint/2010/main" val="269091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arn(inVertical)">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CM Equilibrium Restoration </a:t>
            </a:r>
            <a:r>
              <a:rPr lang="en-US" sz="1600" dirty="0" smtClean="0"/>
              <a:t>15/16</a:t>
            </a:r>
            <a:endParaRPr lang="en-US" dirty="0"/>
          </a:p>
        </p:txBody>
      </p:sp>
      <p:sp>
        <p:nvSpPr>
          <p:cNvPr id="3" name="Content Placeholder 2"/>
          <p:cNvSpPr>
            <a:spLocks noGrp="1"/>
          </p:cNvSpPr>
          <p:nvPr>
            <p:ph idx="1"/>
          </p:nvPr>
        </p:nvSpPr>
        <p:spPr/>
        <p:txBody>
          <a:bodyPr/>
          <a:lstStyle/>
          <a:p>
            <a:pPr lvl="0" eaLnBrk="1" hangingPunct="1">
              <a:lnSpc>
                <a:spcPct val="90000"/>
              </a:lnSpc>
              <a:spcBef>
                <a:spcPct val="5000"/>
              </a:spcBef>
              <a:buClr>
                <a:srgbClr val="0099FF"/>
              </a:buClr>
              <a:buFont typeface="Wingdings" panose="05000000000000000000" pitchFamily="2" charset="2"/>
              <a:buChar char="v"/>
            </a:pPr>
            <a:r>
              <a:rPr lang="en-US" altLang="en-US" sz="2400" dirty="0" smtClean="0">
                <a:solidFill>
                  <a:srgbClr val="0099FF"/>
                </a:solidFill>
              </a:rPr>
              <a:t>Do Nothing More</a:t>
            </a:r>
            <a:endParaRPr lang="en-US" altLang="en-US" sz="2400" dirty="0">
              <a:solidFill>
                <a:srgbClr val="0099FF"/>
              </a:solidFill>
            </a:endParaRPr>
          </a:p>
          <a:p>
            <a:pPr lvl="0" eaLnBrk="1" hangingPunct="1">
              <a:spcBef>
                <a:spcPts val="600"/>
              </a:spcBef>
              <a:buClr>
                <a:srgbClr val="000000"/>
              </a:buClr>
            </a:pPr>
            <a:r>
              <a:rPr lang="en-US" altLang="en-US" sz="2000" dirty="0" smtClean="0">
                <a:solidFill>
                  <a:srgbClr val="000000"/>
                </a:solidFill>
              </a:rPr>
              <a:t>If </a:t>
            </a:r>
            <a:r>
              <a:rPr lang="en-US" altLang="en-US" sz="2000" dirty="0">
                <a:solidFill>
                  <a:srgbClr val="000000"/>
                </a:solidFill>
              </a:rPr>
              <a:t>cost effective, do nothing more…except</a:t>
            </a:r>
          </a:p>
          <a:p>
            <a:pPr lvl="0" eaLnBrk="1" hangingPunct="1">
              <a:spcBef>
                <a:spcPts val="600"/>
              </a:spcBef>
              <a:buClr>
                <a:srgbClr val="000000"/>
              </a:buClr>
            </a:pPr>
            <a:r>
              <a:rPr lang="en-US" altLang="en-US" sz="2000" dirty="0">
                <a:solidFill>
                  <a:srgbClr val="000000"/>
                </a:solidFill>
              </a:rPr>
              <a:t>Document your </a:t>
            </a:r>
            <a:r>
              <a:rPr lang="en-US" altLang="en-US" sz="2000" dirty="0" smtClean="0">
                <a:solidFill>
                  <a:srgbClr val="000000"/>
                </a:solidFill>
              </a:rPr>
              <a:t>conclusion</a:t>
            </a:r>
          </a:p>
          <a:p>
            <a:pPr lvl="1" eaLnBrk="1" hangingPunct="1">
              <a:spcBef>
                <a:spcPts val="600"/>
              </a:spcBef>
              <a:buClr>
                <a:srgbClr val="000000"/>
              </a:buClr>
            </a:pPr>
            <a:r>
              <a:rPr lang="en-US" altLang="en-US" sz="1600" dirty="0" smtClean="0">
                <a:solidFill>
                  <a:srgbClr val="000000"/>
                </a:solidFill>
              </a:rPr>
              <a:t>Misunderstood requirement</a:t>
            </a:r>
          </a:p>
          <a:p>
            <a:pPr lvl="1" eaLnBrk="1" hangingPunct="1">
              <a:spcBef>
                <a:spcPts val="600"/>
              </a:spcBef>
              <a:buClr>
                <a:srgbClr val="000000"/>
              </a:buClr>
            </a:pPr>
            <a:r>
              <a:rPr lang="en-US" altLang="en-US" sz="1600" dirty="0" smtClean="0">
                <a:solidFill>
                  <a:srgbClr val="000000"/>
                </a:solidFill>
              </a:rPr>
              <a:t>Faulty test equipment</a:t>
            </a:r>
          </a:p>
          <a:p>
            <a:pPr eaLnBrk="1" hangingPunct="1">
              <a:spcBef>
                <a:spcPts val="600"/>
              </a:spcBef>
              <a:buClr>
                <a:srgbClr val="000000"/>
              </a:buClr>
            </a:pPr>
            <a:r>
              <a:rPr lang="en-US" altLang="en-US" sz="2000" dirty="0">
                <a:solidFill>
                  <a:srgbClr val="000000"/>
                </a:solidFill>
              </a:rPr>
              <a:t>“The job is not complete until the paperwork is done</a:t>
            </a:r>
            <a:r>
              <a:rPr lang="en-US" altLang="en-US" sz="2000" dirty="0" smtClean="0">
                <a:solidFill>
                  <a:srgbClr val="000000"/>
                </a:solidFill>
              </a:rPr>
              <a:t>”</a:t>
            </a:r>
            <a:endParaRPr lang="en-US" altLang="en-US" sz="2000" dirty="0">
              <a:solidFill>
                <a:srgbClr val="000000"/>
              </a:solidFill>
            </a:endParaRPr>
          </a:p>
        </p:txBody>
      </p:sp>
      <p:sp>
        <p:nvSpPr>
          <p:cNvPr id="4" name="Date Placeholder 3"/>
          <p:cNvSpPr>
            <a:spLocks noGrp="1"/>
          </p:cNvSpPr>
          <p:nvPr>
            <p:ph type="dt" sz="half" idx="10"/>
          </p:nvPr>
        </p:nvSpPr>
        <p:spPr/>
        <p:txBody>
          <a:bodyPr/>
          <a:lstStyle/>
          <a:p>
            <a:pPr>
              <a:defRPr/>
            </a:pPr>
            <a:r>
              <a:rPr lang="en-US" smtClean="0"/>
              <a:t>CMBG - 08 June 2015</a:t>
            </a:r>
            <a:endParaRPr lang="en-US" dirty="0"/>
          </a:p>
        </p:txBody>
      </p:sp>
      <p:sp>
        <p:nvSpPr>
          <p:cNvPr id="5" name="Footer Placeholder 4"/>
          <p:cNvSpPr>
            <a:spLocks noGrp="1"/>
          </p:cNvSpPr>
          <p:nvPr>
            <p:ph type="ftr" sz="quarter" idx="11"/>
          </p:nvPr>
        </p:nvSpPr>
        <p:spPr/>
        <p:txBody>
          <a:bodyPr/>
          <a:lstStyle/>
          <a:p>
            <a:pPr>
              <a:defRPr/>
            </a:pPr>
            <a:r>
              <a:rPr lang="pt-BR" smtClean="0"/>
              <a:t>Palo Verde - Kent R. Bjornn</a:t>
            </a:r>
            <a:endParaRPr lang="en-US" dirty="0"/>
          </a:p>
        </p:txBody>
      </p:sp>
      <p:sp>
        <p:nvSpPr>
          <p:cNvPr id="6" name="Slide Number Placeholder 5"/>
          <p:cNvSpPr>
            <a:spLocks noGrp="1"/>
          </p:cNvSpPr>
          <p:nvPr>
            <p:ph type="sldNum" sz="quarter" idx="12"/>
          </p:nvPr>
        </p:nvSpPr>
        <p:spPr/>
        <p:txBody>
          <a:bodyPr/>
          <a:lstStyle/>
          <a:p>
            <a:pPr>
              <a:defRPr/>
            </a:pPr>
            <a:fld id="{E870A486-E42A-4384-A775-FA2C88A85670}" type="slidenum">
              <a:rPr lang="en-US" smtClean="0"/>
              <a:pPr>
                <a:defRPr/>
              </a:pPr>
              <a:t>57</a:t>
            </a:fld>
            <a:endParaRPr lang="en-US" dirty="0"/>
          </a:p>
        </p:txBody>
      </p:sp>
      <p:grpSp>
        <p:nvGrpSpPr>
          <p:cNvPr id="8" name="Group 1"/>
          <p:cNvGrpSpPr>
            <a:grpSpLocks noChangeAspect="1"/>
          </p:cNvGrpSpPr>
          <p:nvPr>
            <p:custDataLst>
              <p:tags r:id="rId1"/>
            </p:custDataLst>
          </p:nvPr>
        </p:nvGrpSpPr>
        <p:grpSpPr bwMode="auto">
          <a:xfrm>
            <a:off x="822960" y="3566160"/>
            <a:ext cx="7506272" cy="2730341"/>
            <a:chOff x="446088" y="1177925"/>
            <a:chExt cx="8248650" cy="3000375"/>
          </a:xfrm>
        </p:grpSpPr>
        <p:sp>
          <p:nvSpPr>
            <p:cNvPr id="9" name="Oval 14"/>
            <p:cNvSpPr>
              <a:spLocks noChangeArrowheads="1"/>
            </p:cNvSpPr>
            <p:nvPr/>
          </p:nvSpPr>
          <p:spPr bwMode="auto">
            <a:xfrm>
              <a:off x="723900" y="1343025"/>
              <a:ext cx="914400" cy="914400"/>
            </a:xfrm>
            <a:prstGeom prst="ellipse">
              <a:avLst/>
            </a:prstGeom>
            <a:solidFill>
              <a:schemeClr val="bg1">
                <a:alpha val="90195"/>
              </a:schemeClr>
            </a:solidFill>
            <a:ln w="38100">
              <a:solidFill>
                <a:schemeClr val="tx1"/>
              </a:solidFill>
              <a:round/>
              <a:headEnd/>
              <a:tailEnd/>
            </a:ln>
          </p:spPr>
          <p:txBody>
            <a:bodyPr wrap="none"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r>
                <a:rPr lang="en-US" altLang="en-US" sz="1000"/>
                <a:t/>
              </a:r>
              <a:br>
                <a:rPr lang="en-US" altLang="en-US" sz="1000"/>
              </a:br>
              <a:endParaRPr lang="en-US" altLang="en-US" sz="1000"/>
            </a:p>
          </p:txBody>
        </p:sp>
        <p:sp>
          <p:nvSpPr>
            <p:cNvPr id="10" name="AutoShape 4"/>
            <p:cNvSpPr>
              <a:spLocks noChangeAspect="1" noChangeArrowheads="1"/>
            </p:cNvSpPr>
            <p:nvPr/>
          </p:nvSpPr>
          <p:spPr bwMode="gray">
            <a:xfrm>
              <a:off x="1912938" y="1343025"/>
              <a:ext cx="914400" cy="914400"/>
            </a:xfrm>
            <a:prstGeom prst="roundRect">
              <a:avLst>
                <a:gd name="adj" fmla="val 16667"/>
              </a:avLst>
            </a:prstGeom>
            <a:solidFill>
              <a:schemeClr val="bg1"/>
            </a:solidFill>
            <a:ln w="25400">
              <a:solidFill>
                <a:schemeClr val="tx1"/>
              </a:solidFill>
              <a:round/>
              <a:headEnd/>
              <a:tailEnd/>
            </a:ln>
          </p:spPr>
          <p:txBody>
            <a:bodyPr wrap="none"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lnSpc>
                  <a:spcPct val="90000"/>
                </a:lnSpc>
              </a:pPr>
              <a:r>
                <a:rPr lang="en-US" altLang="en-US" sz="1100" dirty="0">
                  <a:latin typeface="Arial" charset="0"/>
                </a:rPr>
                <a:t>Evaluate</a:t>
              </a:r>
              <a:br>
                <a:rPr lang="en-US" altLang="en-US" sz="1100" dirty="0">
                  <a:latin typeface="Arial" charset="0"/>
                </a:rPr>
              </a:br>
              <a:r>
                <a:rPr lang="en-US" altLang="en-US" sz="1100" dirty="0">
                  <a:latin typeface="Arial" charset="0"/>
                </a:rPr>
                <a:t>Identified</a:t>
              </a:r>
              <a:br>
                <a:rPr lang="en-US" altLang="en-US" sz="1100" dirty="0">
                  <a:latin typeface="Arial" charset="0"/>
                </a:rPr>
              </a:br>
              <a:r>
                <a:rPr lang="en-US" altLang="en-US" sz="1100" dirty="0">
                  <a:latin typeface="Arial" charset="0"/>
                </a:rPr>
                <a:t>Problem or</a:t>
              </a:r>
              <a:br>
                <a:rPr lang="en-US" altLang="en-US" sz="1100" dirty="0">
                  <a:latin typeface="Arial" charset="0"/>
                </a:rPr>
              </a:br>
              <a:r>
                <a:rPr lang="en-US" altLang="en-US" sz="1100" dirty="0">
                  <a:latin typeface="Arial" charset="0"/>
                </a:rPr>
                <a:t>Desired</a:t>
              </a:r>
              <a:br>
                <a:rPr lang="en-US" altLang="en-US" sz="1100" dirty="0">
                  <a:latin typeface="Arial" charset="0"/>
                </a:rPr>
              </a:br>
              <a:r>
                <a:rPr lang="en-US" altLang="en-US" sz="1100" dirty="0">
                  <a:latin typeface="Arial" charset="0"/>
                </a:rPr>
                <a:t>Change</a:t>
              </a:r>
            </a:p>
          </p:txBody>
        </p:sp>
        <p:sp>
          <p:nvSpPr>
            <p:cNvPr id="11" name="AutoShape 6"/>
            <p:cNvSpPr>
              <a:spLocks noChangeArrowheads="1"/>
            </p:cNvSpPr>
            <p:nvPr/>
          </p:nvSpPr>
          <p:spPr bwMode="auto">
            <a:xfrm>
              <a:off x="3192463" y="1219200"/>
              <a:ext cx="1143000" cy="1143000"/>
            </a:xfrm>
            <a:prstGeom prst="diamond">
              <a:avLst/>
            </a:prstGeom>
            <a:solidFill>
              <a:schemeClr val="bg1"/>
            </a:solidFill>
            <a:ln w="25400">
              <a:solidFill>
                <a:schemeClr val="tx1"/>
              </a:solidFill>
              <a:miter lim="800000"/>
              <a:headEnd/>
              <a:tailEnd/>
            </a:ln>
          </p:spPr>
          <p:txBody>
            <a:bodyPr wrap="none"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lnSpc>
                  <a:spcPct val="90000"/>
                </a:lnSpc>
              </a:pPr>
              <a:r>
                <a:rPr lang="en-US" altLang="en-US" sz="1100" dirty="0">
                  <a:latin typeface="Arial" charset="0"/>
                </a:rPr>
                <a:t>Change</a:t>
              </a:r>
              <a:br>
                <a:rPr lang="en-US" altLang="en-US" sz="1100" dirty="0">
                  <a:latin typeface="Arial" charset="0"/>
                </a:rPr>
              </a:br>
              <a:r>
                <a:rPr lang="en-US" altLang="en-US" sz="1100" dirty="0" smtClean="0">
                  <a:latin typeface="Arial" charset="0"/>
                </a:rPr>
                <a:t>Requirements</a:t>
              </a:r>
              <a:r>
                <a:rPr lang="en-US" altLang="en-US" sz="1100" dirty="0">
                  <a:latin typeface="Arial" charset="0"/>
                </a:rPr>
                <a:t/>
              </a:r>
              <a:br>
                <a:rPr lang="en-US" altLang="en-US" sz="1100" dirty="0">
                  <a:latin typeface="Arial" charset="0"/>
                </a:rPr>
              </a:br>
              <a:r>
                <a:rPr lang="en-US" altLang="en-US" sz="1100" dirty="0">
                  <a:latin typeface="Arial" charset="0"/>
                </a:rPr>
                <a:t>?</a:t>
              </a:r>
            </a:p>
          </p:txBody>
        </p:sp>
        <p:sp>
          <p:nvSpPr>
            <p:cNvPr id="12" name="AutoShape 7"/>
            <p:cNvSpPr>
              <a:spLocks noChangeArrowheads="1"/>
            </p:cNvSpPr>
            <p:nvPr/>
          </p:nvSpPr>
          <p:spPr bwMode="auto">
            <a:xfrm>
              <a:off x="4800600" y="1219200"/>
              <a:ext cx="1143000" cy="1143000"/>
            </a:xfrm>
            <a:prstGeom prst="diamond">
              <a:avLst/>
            </a:prstGeom>
            <a:solidFill>
              <a:schemeClr val="bg1"/>
            </a:solidFill>
            <a:ln w="25400">
              <a:solidFill>
                <a:schemeClr val="tx1"/>
              </a:solidFill>
              <a:miter lim="800000"/>
              <a:headEnd/>
              <a:tailEnd/>
            </a:ln>
          </p:spPr>
          <p:txBody>
            <a:bodyPr wrap="none"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lnSpc>
                  <a:spcPct val="90000"/>
                </a:lnSpc>
              </a:pPr>
              <a:r>
                <a:rPr lang="en-US" altLang="en-US" sz="1100">
                  <a:latin typeface="Arial" charset="0"/>
                </a:rPr>
                <a:t>Change</a:t>
              </a:r>
              <a:br>
                <a:rPr lang="en-US" altLang="en-US" sz="1100">
                  <a:latin typeface="Arial" charset="0"/>
                </a:rPr>
              </a:br>
              <a:r>
                <a:rPr lang="en-US" altLang="en-US" sz="1100">
                  <a:latin typeface="Arial" charset="0"/>
                </a:rPr>
                <a:t>Physical</a:t>
              </a:r>
              <a:br>
                <a:rPr lang="en-US" altLang="en-US" sz="1100">
                  <a:latin typeface="Arial" charset="0"/>
                </a:rPr>
              </a:br>
              <a:r>
                <a:rPr lang="en-US" altLang="en-US" sz="1100">
                  <a:latin typeface="Arial" charset="0"/>
                </a:rPr>
                <a:t>Configuration</a:t>
              </a:r>
              <a:br>
                <a:rPr lang="en-US" altLang="en-US" sz="1100">
                  <a:latin typeface="Arial" charset="0"/>
                </a:rPr>
              </a:br>
              <a:r>
                <a:rPr lang="en-US" altLang="en-US" sz="1100">
                  <a:latin typeface="Arial" charset="0"/>
                </a:rPr>
                <a:t>?</a:t>
              </a:r>
            </a:p>
          </p:txBody>
        </p:sp>
        <p:sp>
          <p:nvSpPr>
            <p:cNvPr id="13" name="Line 8"/>
            <p:cNvSpPr>
              <a:spLocks noChangeShapeType="1"/>
            </p:cNvSpPr>
            <p:nvPr/>
          </p:nvSpPr>
          <p:spPr bwMode="auto">
            <a:xfrm>
              <a:off x="4327525" y="1793875"/>
              <a:ext cx="4572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 name="Oval 9"/>
            <p:cNvSpPr>
              <a:spLocks noChangeArrowheads="1"/>
            </p:cNvSpPr>
            <p:nvPr/>
          </p:nvSpPr>
          <p:spPr bwMode="auto">
            <a:xfrm>
              <a:off x="7856538" y="1509713"/>
              <a:ext cx="838200" cy="533400"/>
            </a:xfrm>
            <a:prstGeom prst="ellipse">
              <a:avLst/>
            </a:prstGeom>
            <a:solidFill>
              <a:srgbClr val="FFFF00"/>
            </a:solidFill>
            <a:ln w="25400">
              <a:solidFill>
                <a:schemeClr val="tx1"/>
              </a:solidFill>
              <a:round/>
              <a:headEnd/>
              <a:tailEnd/>
            </a:ln>
          </p:spPr>
          <p:txBody>
            <a:bodyPr wrap="none" tIns="18288"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lnSpc>
                  <a:spcPct val="90000"/>
                </a:lnSpc>
              </a:pPr>
              <a:r>
                <a:rPr lang="en-US" altLang="en-US" sz="1100" b="1">
                  <a:latin typeface="Arial" charset="0"/>
                </a:rPr>
                <a:t>Do</a:t>
              </a:r>
              <a:br>
                <a:rPr lang="en-US" altLang="en-US" sz="1100" b="1">
                  <a:latin typeface="Arial" charset="0"/>
                </a:rPr>
              </a:br>
              <a:r>
                <a:rPr lang="en-US" altLang="en-US" sz="1100" b="1">
                  <a:latin typeface="Arial" charset="0"/>
                </a:rPr>
                <a:t>Nothing</a:t>
              </a:r>
              <a:br>
                <a:rPr lang="en-US" altLang="en-US" sz="1100" b="1">
                  <a:latin typeface="Arial" charset="0"/>
                </a:rPr>
              </a:br>
              <a:r>
                <a:rPr lang="en-US" altLang="en-US" sz="1100" b="1">
                  <a:latin typeface="Arial" charset="0"/>
                </a:rPr>
                <a:t> More</a:t>
              </a:r>
            </a:p>
          </p:txBody>
        </p:sp>
        <p:sp>
          <p:nvSpPr>
            <p:cNvPr id="15" name="AutoShape 10"/>
            <p:cNvSpPr>
              <a:spLocks noChangeArrowheads="1"/>
            </p:cNvSpPr>
            <p:nvPr/>
          </p:nvSpPr>
          <p:spPr bwMode="auto">
            <a:xfrm>
              <a:off x="965200" y="1603375"/>
              <a:ext cx="419100" cy="365125"/>
            </a:xfrm>
            <a:prstGeom prst="triangle">
              <a:avLst>
                <a:gd name="adj" fmla="val 50000"/>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endParaRPr lang="en-US" altLang="en-US"/>
            </a:p>
          </p:txBody>
        </p:sp>
        <p:sp>
          <p:nvSpPr>
            <p:cNvPr id="16" name="Oval 11"/>
            <p:cNvSpPr>
              <a:spLocks noChangeArrowheads="1"/>
            </p:cNvSpPr>
            <p:nvPr/>
          </p:nvSpPr>
          <p:spPr bwMode="auto">
            <a:xfrm>
              <a:off x="1060450" y="1501775"/>
              <a:ext cx="228600" cy="228600"/>
            </a:xfrm>
            <a:prstGeom prst="ellipse">
              <a:avLst/>
            </a:prstGeom>
            <a:solidFill>
              <a:srgbClr val="FFFFFF"/>
            </a:solidFill>
            <a:ln w="38100">
              <a:solidFill>
                <a:schemeClr val="tx1"/>
              </a:solidFill>
              <a:round/>
              <a:headEnd/>
              <a:tailEnd/>
            </a:ln>
          </p:spPr>
          <p:txBody>
            <a:bodyPr wrap="none"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endParaRPr lang="en-US" altLang="en-US"/>
            </a:p>
          </p:txBody>
        </p:sp>
        <p:sp>
          <p:nvSpPr>
            <p:cNvPr id="17" name="AutoShape 12"/>
            <p:cNvSpPr>
              <a:spLocks noChangeArrowheads="1"/>
            </p:cNvSpPr>
            <p:nvPr/>
          </p:nvSpPr>
          <p:spPr bwMode="auto">
            <a:xfrm>
              <a:off x="1250950" y="1812925"/>
              <a:ext cx="228600" cy="228600"/>
            </a:xfrm>
            <a:prstGeom prst="flowChartDocument">
              <a:avLst/>
            </a:prstGeom>
            <a:solidFill>
              <a:srgbClr val="FFFFFF"/>
            </a:solidFill>
            <a:ln w="38100">
              <a:solidFill>
                <a:schemeClr val="tx1"/>
              </a:solidFill>
              <a:miter lim="800000"/>
              <a:headEnd/>
              <a:tailEnd/>
            </a:ln>
          </p:spPr>
          <p:txBody>
            <a:bodyPr wrap="none"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endParaRPr lang="en-US" altLang="en-US"/>
            </a:p>
          </p:txBody>
        </p:sp>
        <p:sp>
          <p:nvSpPr>
            <p:cNvPr id="18" name="AutoShape 13"/>
            <p:cNvSpPr>
              <a:spLocks noChangeArrowheads="1"/>
            </p:cNvSpPr>
            <p:nvPr/>
          </p:nvSpPr>
          <p:spPr bwMode="auto">
            <a:xfrm rot="-5400000">
              <a:off x="908050" y="1806575"/>
              <a:ext cx="228600" cy="228600"/>
            </a:xfrm>
            <a:prstGeom prst="flowChartDelay">
              <a:avLst/>
            </a:prstGeom>
            <a:solidFill>
              <a:srgbClr val="FFFFFF"/>
            </a:solidFill>
            <a:ln w="38100">
              <a:solidFill>
                <a:schemeClr val="tx1"/>
              </a:solidFill>
              <a:miter lim="800000"/>
              <a:headEnd/>
              <a:tailEnd/>
            </a:ln>
          </p:spPr>
          <p:txBody>
            <a:bodyPr wrap="none"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endParaRPr lang="en-US" altLang="en-US"/>
            </a:p>
          </p:txBody>
        </p:sp>
        <p:sp>
          <p:nvSpPr>
            <p:cNvPr id="19" name="Text Box 15"/>
            <p:cNvSpPr txBox="1">
              <a:spLocks noChangeArrowheads="1"/>
            </p:cNvSpPr>
            <p:nvPr/>
          </p:nvSpPr>
          <p:spPr bwMode="auto">
            <a:xfrm>
              <a:off x="446088" y="2114550"/>
              <a:ext cx="1466850" cy="642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spcBef>
                  <a:spcPct val="50000"/>
                </a:spcBef>
              </a:pPr>
              <a:r>
                <a:rPr lang="en-US" altLang="en-US" sz="1600" b="1" dirty="0">
                  <a:latin typeface="Arial" charset="0"/>
                </a:rPr>
                <a:t>CM Equilibrium</a:t>
              </a:r>
            </a:p>
          </p:txBody>
        </p:sp>
        <p:sp>
          <p:nvSpPr>
            <p:cNvPr id="20" name="AutoShape 16"/>
            <p:cNvSpPr>
              <a:spLocks noChangeArrowheads="1"/>
            </p:cNvSpPr>
            <p:nvPr/>
          </p:nvSpPr>
          <p:spPr bwMode="auto">
            <a:xfrm>
              <a:off x="4808538" y="2652713"/>
              <a:ext cx="1143000" cy="914400"/>
            </a:xfrm>
            <a:prstGeom prst="roundRect">
              <a:avLst>
                <a:gd name="adj" fmla="val 16667"/>
              </a:avLst>
            </a:prstGeom>
            <a:solidFill>
              <a:schemeClr val="bg1"/>
            </a:solidFill>
            <a:ln w="25400">
              <a:solidFill>
                <a:schemeClr val="tx1"/>
              </a:solidFill>
              <a:round/>
              <a:headEnd/>
              <a:tailEnd/>
            </a:ln>
          </p:spPr>
          <p:txBody>
            <a:bodyPr wrap="none"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lnSpc>
                  <a:spcPct val="90000"/>
                </a:lnSpc>
              </a:pPr>
              <a:r>
                <a:rPr lang="en-US" altLang="en-US" sz="1100">
                  <a:latin typeface="Arial" charset="0"/>
                </a:rPr>
                <a:t>Physical </a:t>
              </a:r>
              <a:br>
                <a:rPr lang="en-US" altLang="en-US" sz="1100">
                  <a:latin typeface="Arial" charset="0"/>
                </a:rPr>
              </a:br>
              <a:r>
                <a:rPr lang="en-US" altLang="en-US" sz="1100">
                  <a:latin typeface="Arial" charset="0"/>
                </a:rPr>
                <a:t>Configuration</a:t>
              </a:r>
              <a:br>
                <a:rPr lang="en-US" altLang="en-US" sz="1100">
                  <a:latin typeface="Arial" charset="0"/>
                </a:rPr>
              </a:br>
              <a:r>
                <a:rPr lang="en-US" altLang="en-US" sz="1100">
                  <a:latin typeface="Arial" charset="0"/>
                </a:rPr>
                <a:t>Change</a:t>
              </a:r>
              <a:br>
                <a:rPr lang="en-US" altLang="en-US" sz="1100">
                  <a:latin typeface="Arial" charset="0"/>
                </a:rPr>
              </a:br>
              <a:r>
                <a:rPr lang="en-US" altLang="en-US" sz="1100">
                  <a:latin typeface="Arial" charset="0"/>
                </a:rPr>
                <a:t>Authorization</a:t>
              </a:r>
              <a:br>
                <a:rPr lang="en-US" altLang="en-US" sz="1100">
                  <a:latin typeface="Arial" charset="0"/>
                </a:rPr>
              </a:br>
              <a:r>
                <a:rPr lang="en-US" altLang="en-US" sz="1100">
                  <a:latin typeface="Arial" charset="0"/>
                </a:rPr>
                <a:t>Process</a:t>
              </a:r>
            </a:p>
          </p:txBody>
        </p:sp>
        <p:sp>
          <p:nvSpPr>
            <p:cNvPr id="21" name="AutoShape 17"/>
            <p:cNvSpPr>
              <a:spLocks noChangeArrowheads="1"/>
            </p:cNvSpPr>
            <p:nvPr/>
          </p:nvSpPr>
          <p:spPr bwMode="auto">
            <a:xfrm>
              <a:off x="3187700" y="2638425"/>
              <a:ext cx="1143000" cy="914400"/>
            </a:xfrm>
            <a:prstGeom prst="roundRect">
              <a:avLst>
                <a:gd name="adj" fmla="val 16667"/>
              </a:avLst>
            </a:prstGeom>
            <a:solidFill>
              <a:schemeClr val="bg1"/>
            </a:solidFill>
            <a:ln w="25400">
              <a:solidFill>
                <a:schemeClr val="tx1"/>
              </a:solidFill>
              <a:round/>
              <a:headEnd/>
              <a:tailEnd/>
            </a:ln>
          </p:spPr>
          <p:txBody>
            <a:bodyPr wrap="none"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lnSpc>
                  <a:spcPct val="90000"/>
                </a:lnSpc>
              </a:pPr>
              <a:r>
                <a:rPr lang="en-US" altLang="en-US" sz="1100" dirty="0" smtClean="0">
                  <a:latin typeface="Arial" charset="0"/>
                </a:rPr>
                <a:t>Requirements</a:t>
              </a:r>
              <a:r>
                <a:rPr lang="en-US" altLang="en-US" sz="1100" dirty="0">
                  <a:latin typeface="Arial" charset="0"/>
                </a:rPr>
                <a:t/>
              </a:r>
              <a:br>
                <a:rPr lang="en-US" altLang="en-US" sz="1100" dirty="0">
                  <a:latin typeface="Arial" charset="0"/>
                </a:rPr>
              </a:br>
              <a:r>
                <a:rPr lang="en-US" altLang="en-US" sz="1100" dirty="0">
                  <a:latin typeface="Arial" charset="0"/>
                </a:rPr>
                <a:t>Change Process</a:t>
              </a:r>
            </a:p>
          </p:txBody>
        </p:sp>
        <p:sp>
          <p:nvSpPr>
            <p:cNvPr id="22" name="AutoShape 18"/>
            <p:cNvSpPr>
              <a:spLocks noChangeArrowheads="1"/>
            </p:cNvSpPr>
            <p:nvPr/>
          </p:nvSpPr>
          <p:spPr bwMode="auto">
            <a:xfrm>
              <a:off x="6408738" y="3109913"/>
              <a:ext cx="1143000" cy="914400"/>
            </a:xfrm>
            <a:prstGeom prst="roundRect">
              <a:avLst>
                <a:gd name="adj" fmla="val 16667"/>
              </a:avLst>
            </a:prstGeom>
            <a:solidFill>
              <a:schemeClr val="bg1"/>
            </a:solidFill>
            <a:ln w="25400">
              <a:solidFill>
                <a:schemeClr val="tx1"/>
              </a:solidFill>
              <a:round/>
              <a:headEnd/>
              <a:tailEnd/>
            </a:ln>
          </p:spPr>
          <p:txBody>
            <a:bodyPr wrap="none"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lnSpc>
                  <a:spcPct val="90000"/>
                </a:lnSpc>
              </a:pPr>
              <a:r>
                <a:rPr lang="en-US" altLang="en-US" sz="1100">
                  <a:latin typeface="Arial" charset="0"/>
                </a:rPr>
                <a:t>Facility</a:t>
              </a:r>
            </a:p>
            <a:p>
              <a:pPr algn="ctr">
                <a:lnSpc>
                  <a:spcPct val="90000"/>
                </a:lnSpc>
              </a:pPr>
              <a:r>
                <a:rPr lang="en-US" altLang="en-US" sz="1100">
                  <a:latin typeface="Arial" charset="0"/>
                </a:rPr>
                <a:t>Configuration</a:t>
              </a:r>
              <a:br>
                <a:rPr lang="en-US" altLang="en-US" sz="1100">
                  <a:latin typeface="Arial" charset="0"/>
                </a:rPr>
              </a:br>
              <a:r>
                <a:rPr lang="en-US" altLang="en-US" sz="1100">
                  <a:latin typeface="Arial" charset="0"/>
                </a:rPr>
                <a:t>Information</a:t>
              </a:r>
              <a:br>
                <a:rPr lang="en-US" altLang="en-US" sz="1100">
                  <a:latin typeface="Arial" charset="0"/>
                </a:rPr>
              </a:br>
              <a:r>
                <a:rPr lang="en-US" altLang="en-US" sz="1100">
                  <a:latin typeface="Arial" charset="0"/>
                </a:rPr>
                <a:t>Change Process</a:t>
              </a:r>
            </a:p>
          </p:txBody>
        </p:sp>
        <p:sp>
          <p:nvSpPr>
            <p:cNvPr id="23" name="Line 19"/>
            <p:cNvSpPr>
              <a:spLocks noChangeShapeType="1"/>
            </p:cNvSpPr>
            <p:nvPr/>
          </p:nvSpPr>
          <p:spPr bwMode="auto">
            <a:xfrm>
              <a:off x="5372100" y="2357438"/>
              <a:ext cx="0" cy="3048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 name="Line 20"/>
            <p:cNvSpPr>
              <a:spLocks noChangeShapeType="1"/>
            </p:cNvSpPr>
            <p:nvPr/>
          </p:nvSpPr>
          <p:spPr bwMode="auto">
            <a:xfrm>
              <a:off x="3760788" y="2352675"/>
              <a:ext cx="0" cy="3048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 name="Line 21"/>
            <p:cNvSpPr>
              <a:spLocks noChangeShapeType="1"/>
            </p:cNvSpPr>
            <p:nvPr/>
          </p:nvSpPr>
          <p:spPr bwMode="auto">
            <a:xfrm>
              <a:off x="4327525" y="3095625"/>
              <a:ext cx="20955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22"/>
            <p:cNvSpPr>
              <a:spLocks noChangeShapeType="1"/>
            </p:cNvSpPr>
            <p:nvPr/>
          </p:nvSpPr>
          <p:spPr bwMode="auto">
            <a:xfrm flipV="1">
              <a:off x="4537075" y="1800225"/>
              <a:ext cx="0" cy="1309688"/>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 name="Line 23"/>
            <p:cNvSpPr>
              <a:spLocks noChangeShapeType="1"/>
            </p:cNvSpPr>
            <p:nvPr/>
          </p:nvSpPr>
          <p:spPr bwMode="auto">
            <a:xfrm>
              <a:off x="5943600" y="3095625"/>
              <a:ext cx="21431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24"/>
            <p:cNvSpPr>
              <a:spLocks noChangeShapeType="1"/>
            </p:cNvSpPr>
            <p:nvPr/>
          </p:nvSpPr>
          <p:spPr bwMode="auto">
            <a:xfrm flipV="1">
              <a:off x="6164263" y="1800225"/>
              <a:ext cx="0" cy="1309688"/>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 name="Line 25"/>
            <p:cNvSpPr>
              <a:spLocks noChangeShapeType="1"/>
            </p:cNvSpPr>
            <p:nvPr/>
          </p:nvSpPr>
          <p:spPr bwMode="auto">
            <a:xfrm>
              <a:off x="3760788" y="3552825"/>
              <a:ext cx="0" cy="304800"/>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26"/>
            <p:cNvSpPr>
              <a:spLocks noChangeShapeType="1"/>
            </p:cNvSpPr>
            <p:nvPr/>
          </p:nvSpPr>
          <p:spPr bwMode="auto">
            <a:xfrm>
              <a:off x="3760788" y="3857625"/>
              <a:ext cx="2654300" cy="0"/>
            </a:xfrm>
            <a:prstGeom prst="line">
              <a:avLst/>
            </a:prstGeom>
            <a:noFill/>
            <a:ln w="254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 name="Line 27"/>
            <p:cNvSpPr>
              <a:spLocks noChangeShapeType="1"/>
            </p:cNvSpPr>
            <p:nvPr/>
          </p:nvSpPr>
          <p:spPr bwMode="auto">
            <a:xfrm>
              <a:off x="5387975" y="3552825"/>
              <a:ext cx="0" cy="152400"/>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28"/>
            <p:cNvSpPr>
              <a:spLocks noChangeShapeType="1"/>
            </p:cNvSpPr>
            <p:nvPr/>
          </p:nvSpPr>
          <p:spPr bwMode="auto">
            <a:xfrm>
              <a:off x="5387975" y="3705225"/>
              <a:ext cx="1027113" cy="0"/>
            </a:xfrm>
            <a:prstGeom prst="line">
              <a:avLst/>
            </a:prstGeom>
            <a:noFill/>
            <a:ln w="254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 name="Line 29"/>
            <p:cNvSpPr>
              <a:spLocks noChangeShapeType="1"/>
            </p:cNvSpPr>
            <p:nvPr/>
          </p:nvSpPr>
          <p:spPr bwMode="auto">
            <a:xfrm>
              <a:off x="6980238" y="2422525"/>
              <a:ext cx="6350" cy="6731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 name="Line 30"/>
            <p:cNvSpPr>
              <a:spLocks noChangeShapeType="1"/>
            </p:cNvSpPr>
            <p:nvPr/>
          </p:nvSpPr>
          <p:spPr bwMode="auto">
            <a:xfrm>
              <a:off x="1638300" y="1800225"/>
              <a:ext cx="27463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 name="Line 31"/>
            <p:cNvSpPr>
              <a:spLocks noChangeShapeType="1"/>
            </p:cNvSpPr>
            <p:nvPr/>
          </p:nvSpPr>
          <p:spPr bwMode="auto">
            <a:xfrm>
              <a:off x="2827338" y="1800225"/>
              <a:ext cx="365125"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 name="Line 32"/>
            <p:cNvSpPr>
              <a:spLocks noChangeShapeType="1"/>
            </p:cNvSpPr>
            <p:nvPr/>
          </p:nvSpPr>
          <p:spPr bwMode="auto">
            <a:xfrm flipV="1">
              <a:off x="7618413" y="1800225"/>
              <a:ext cx="222250" cy="127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 name="Line 33"/>
            <p:cNvSpPr>
              <a:spLocks noChangeShapeType="1"/>
            </p:cNvSpPr>
            <p:nvPr/>
          </p:nvSpPr>
          <p:spPr bwMode="auto">
            <a:xfrm>
              <a:off x="5957888" y="1800225"/>
              <a:ext cx="396875"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 name="Line 34"/>
            <p:cNvSpPr>
              <a:spLocks noChangeShapeType="1"/>
            </p:cNvSpPr>
            <p:nvPr/>
          </p:nvSpPr>
          <p:spPr bwMode="auto">
            <a:xfrm>
              <a:off x="6986588" y="4010025"/>
              <a:ext cx="0" cy="1682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 name="Line 35"/>
            <p:cNvSpPr>
              <a:spLocks noChangeShapeType="1"/>
            </p:cNvSpPr>
            <p:nvPr/>
          </p:nvSpPr>
          <p:spPr bwMode="auto">
            <a:xfrm flipH="1">
              <a:off x="1200150" y="4178300"/>
              <a:ext cx="5786438" cy="0"/>
            </a:xfrm>
            <a:prstGeom prst="line">
              <a:avLst/>
            </a:prstGeom>
            <a:noFill/>
            <a:ln w="25400">
              <a:solidFill>
                <a:srgbClr val="6600CC"/>
              </a:solidFill>
              <a:round/>
              <a:headEnd/>
              <a:tailEnd type="triangle"/>
            </a:ln>
            <a:extLst>
              <a:ext uri="{909E8E84-426E-40DD-AFC4-6F175D3DCCD1}">
                <a14:hiddenFill xmlns:a14="http://schemas.microsoft.com/office/drawing/2010/main">
                  <a:noFill/>
                </a14:hiddenFill>
              </a:ext>
            </a:extLst>
          </p:spPr>
          <p:txBody>
            <a:bodyPr/>
            <a:lstStyle/>
            <a:p>
              <a:endParaRPr lang="en-US"/>
            </a:p>
          </p:txBody>
        </p:sp>
        <p:sp>
          <p:nvSpPr>
            <p:cNvPr id="40" name="Line 36"/>
            <p:cNvSpPr>
              <a:spLocks noChangeShapeType="1"/>
            </p:cNvSpPr>
            <p:nvPr/>
          </p:nvSpPr>
          <p:spPr bwMode="auto">
            <a:xfrm flipV="1">
              <a:off x="1200150" y="2257425"/>
              <a:ext cx="0" cy="1920875"/>
            </a:xfrm>
            <a:prstGeom prst="line">
              <a:avLst/>
            </a:prstGeom>
            <a:noFill/>
            <a:ln w="25400">
              <a:solidFill>
                <a:srgbClr val="6600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 name="Text Box 37"/>
            <p:cNvSpPr txBox="1">
              <a:spLocks noChangeArrowheads="1"/>
            </p:cNvSpPr>
            <p:nvPr/>
          </p:nvSpPr>
          <p:spPr bwMode="auto">
            <a:xfrm>
              <a:off x="4198938" y="1585913"/>
              <a:ext cx="5492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spcBef>
                  <a:spcPct val="50000"/>
                </a:spcBef>
              </a:pPr>
              <a:r>
                <a:rPr lang="en-US" altLang="en-US" sz="1000" b="1">
                  <a:latin typeface="Arial" charset="0"/>
                </a:rPr>
                <a:t>No</a:t>
              </a:r>
            </a:p>
          </p:txBody>
        </p:sp>
        <p:sp>
          <p:nvSpPr>
            <p:cNvPr id="42" name="Text Box 38"/>
            <p:cNvSpPr txBox="1">
              <a:spLocks noChangeArrowheads="1"/>
            </p:cNvSpPr>
            <p:nvPr/>
          </p:nvSpPr>
          <p:spPr bwMode="auto">
            <a:xfrm>
              <a:off x="5815013" y="1558925"/>
              <a:ext cx="4286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spcBef>
                  <a:spcPct val="50000"/>
                </a:spcBef>
              </a:pPr>
              <a:r>
                <a:rPr lang="en-US" altLang="en-US" sz="1000" b="1">
                  <a:latin typeface="Arial" charset="0"/>
                </a:rPr>
                <a:t>No</a:t>
              </a:r>
            </a:p>
          </p:txBody>
        </p:sp>
        <p:sp>
          <p:nvSpPr>
            <p:cNvPr id="43" name="Text Box 39"/>
            <p:cNvSpPr txBox="1">
              <a:spLocks noChangeArrowheads="1"/>
            </p:cNvSpPr>
            <p:nvPr/>
          </p:nvSpPr>
          <p:spPr bwMode="auto">
            <a:xfrm>
              <a:off x="3665538" y="2347913"/>
              <a:ext cx="5492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spcBef>
                  <a:spcPct val="50000"/>
                </a:spcBef>
              </a:pPr>
              <a:r>
                <a:rPr lang="en-US" altLang="en-US" sz="1000" b="1">
                  <a:latin typeface="Arial" charset="0"/>
                </a:rPr>
                <a:t>Yes</a:t>
              </a:r>
            </a:p>
          </p:txBody>
        </p:sp>
        <p:sp>
          <p:nvSpPr>
            <p:cNvPr id="44" name="Text Box 40"/>
            <p:cNvSpPr txBox="1">
              <a:spLocks noChangeArrowheads="1"/>
            </p:cNvSpPr>
            <p:nvPr/>
          </p:nvSpPr>
          <p:spPr bwMode="auto">
            <a:xfrm>
              <a:off x="5265738" y="2347913"/>
              <a:ext cx="5492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spcBef>
                  <a:spcPct val="50000"/>
                </a:spcBef>
              </a:pPr>
              <a:r>
                <a:rPr lang="en-US" altLang="en-US" sz="1000" b="1">
                  <a:latin typeface="Arial" charset="0"/>
                </a:rPr>
                <a:t>Yes</a:t>
              </a:r>
            </a:p>
          </p:txBody>
        </p:sp>
        <p:sp>
          <p:nvSpPr>
            <p:cNvPr id="45" name="Text Box 41"/>
            <p:cNvSpPr txBox="1">
              <a:spLocks noChangeArrowheads="1"/>
            </p:cNvSpPr>
            <p:nvPr/>
          </p:nvSpPr>
          <p:spPr bwMode="auto">
            <a:xfrm>
              <a:off x="6865938" y="2347913"/>
              <a:ext cx="5492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spcBef>
                  <a:spcPct val="50000"/>
                </a:spcBef>
              </a:pPr>
              <a:r>
                <a:rPr lang="en-US" altLang="en-US" sz="1000" b="1">
                  <a:latin typeface="Arial" charset="0"/>
                </a:rPr>
                <a:t>Yes</a:t>
              </a:r>
            </a:p>
          </p:txBody>
        </p:sp>
        <p:sp>
          <p:nvSpPr>
            <p:cNvPr id="46" name="Text Box 42"/>
            <p:cNvSpPr txBox="1">
              <a:spLocks noChangeArrowheads="1"/>
            </p:cNvSpPr>
            <p:nvPr/>
          </p:nvSpPr>
          <p:spPr bwMode="auto">
            <a:xfrm>
              <a:off x="7483475" y="1549400"/>
              <a:ext cx="4413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spcBef>
                  <a:spcPct val="50000"/>
                </a:spcBef>
              </a:pPr>
              <a:r>
                <a:rPr lang="en-US" altLang="en-US" sz="1000" b="1">
                  <a:latin typeface="Arial" charset="0"/>
                </a:rPr>
                <a:t>No</a:t>
              </a:r>
            </a:p>
          </p:txBody>
        </p:sp>
        <p:sp>
          <p:nvSpPr>
            <p:cNvPr id="47" name="AutoShape 5"/>
            <p:cNvSpPr>
              <a:spLocks noChangeArrowheads="1"/>
            </p:cNvSpPr>
            <p:nvPr/>
          </p:nvSpPr>
          <p:spPr bwMode="auto">
            <a:xfrm>
              <a:off x="6354763" y="1177925"/>
              <a:ext cx="1263650" cy="1244600"/>
            </a:xfrm>
            <a:prstGeom prst="diamond">
              <a:avLst/>
            </a:prstGeom>
            <a:solidFill>
              <a:schemeClr val="bg1"/>
            </a:solidFill>
            <a:ln w="25400">
              <a:solidFill>
                <a:schemeClr val="tx1"/>
              </a:solidFill>
              <a:miter lim="800000"/>
              <a:headEnd/>
              <a:tailEnd/>
            </a:ln>
          </p:spPr>
          <p:txBody>
            <a:bodyPr wrap="none" lIns="0" tIns="73152" rIns="0" bIns="0"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lnSpc>
                  <a:spcPct val="90000"/>
                </a:lnSpc>
              </a:pPr>
              <a:r>
                <a:rPr lang="en-US" altLang="en-US" sz="1100">
                  <a:latin typeface="Arial" charset="0"/>
                </a:rPr>
                <a:t>Change</a:t>
              </a:r>
              <a:br>
                <a:rPr lang="en-US" altLang="en-US" sz="1100">
                  <a:latin typeface="Arial" charset="0"/>
                </a:rPr>
              </a:br>
              <a:r>
                <a:rPr lang="en-US" altLang="en-US" sz="1100">
                  <a:latin typeface="Arial" charset="0"/>
                </a:rPr>
                <a:t>Facility</a:t>
              </a:r>
            </a:p>
            <a:p>
              <a:pPr algn="ctr">
                <a:lnSpc>
                  <a:spcPct val="90000"/>
                </a:lnSpc>
              </a:pPr>
              <a:r>
                <a:rPr lang="en-US" altLang="en-US" sz="1100">
                  <a:latin typeface="Arial" charset="0"/>
                </a:rPr>
                <a:t> Configuration</a:t>
              </a:r>
              <a:br>
                <a:rPr lang="en-US" altLang="en-US" sz="1100">
                  <a:latin typeface="Arial" charset="0"/>
                </a:rPr>
              </a:br>
              <a:r>
                <a:rPr lang="en-US" altLang="en-US" sz="1100">
                  <a:latin typeface="Arial" charset="0"/>
                </a:rPr>
                <a:t>Information</a:t>
              </a:r>
              <a:br>
                <a:rPr lang="en-US" altLang="en-US" sz="1100">
                  <a:latin typeface="Arial" charset="0"/>
                </a:rPr>
              </a:br>
              <a:r>
                <a:rPr lang="en-US" altLang="en-US" sz="1100">
                  <a:latin typeface="Arial" charset="0"/>
                </a:rPr>
                <a:t>?</a:t>
              </a:r>
            </a:p>
          </p:txBody>
        </p:sp>
      </p:grpSp>
    </p:spTree>
    <p:extLst>
      <p:ext uri="{BB962C8B-B14F-4D97-AF65-F5344CB8AC3E}">
        <p14:creationId xmlns:p14="http://schemas.microsoft.com/office/powerpoint/2010/main" val="987347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ipe(left)">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CM Equilibrium Restoration </a:t>
            </a:r>
            <a:r>
              <a:rPr lang="en-US" sz="1600" dirty="0" smtClean="0"/>
              <a:t>16/16</a:t>
            </a:r>
            <a:endParaRPr lang="en-US" dirty="0"/>
          </a:p>
        </p:txBody>
      </p:sp>
      <p:sp>
        <p:nvSpPr>
          <p:cNvPr id="7" name="Text Placeholder 6"/>
          <p:cNvSpPr>
            <a:spLocks noGrp="1"/>
          </p:cNvSpPr>
          <p:nvPr>
            <p:ph type="body" sz="half" idx="1"/>
          </p:nvPr>
        </p:nvSpPr>
        <p:spPr>
          <a:xfrm>
            <a:off x="2514600" y="1234440"/>
            <a:ext cx="6400800" cy="2499360"/>
          </a:xfrm>
        </p:spPr>
        <p:txBody>
          <a:bodyPr/>
          <a:lstStyle/>
          <a:p>
            <a:pPr>
              <a:buFont typeface="Wingdings" panose="05000000000000000000" pitchFamily="2" charset="2"/>
              <a:buChar char="v"/>
            </a:pPr>
            <a:r>
              <a:rPr lang="en-US" altLang="en-US" kern="1200" dirty="0" smtClean="0">
                <a:solidFill>
                  <a:srgbClr val="0099FF"/>
                </a:solidFill>
              </a:rPr>
              <a:t>Do Nothing More</a:t>
            </a:r>
            <a:endParaRPr lang="en-US" sz="2000" dirty="0" smtClean="0"/>
          </a:p>
          <a:p>
            <a:pPr marL="285750" indent="-285750">
              <a:spcBef>
                <a:spcPts val="0"/>
              </a:spcBef>
              <a:buSzPct val="100000"/>
              <a:buFont typeface="Arial" panose="020B0604020202020204" pitchFamily="34" charset="0"/>
              <a:buChar char="•"/>
              <a:defRPr/>
            </a:pPr>
            <a:endParaRPr lang="en-US" sz="2000" dirty="0" smtClean="0"/>
          </a:p>
          <a:p>
            <a:pPr marL="285750" indent="-285750">
              <a:spcBef>
                <a:spcPts val="0"/>
              </a:spcBef>
              <a:buSzPct val="100000"/>
              <a:buFont typeface="Arial" panose="020B0604020202020204" pitchFamily="34" charset="0"/>
              <a:buChar char="•"/>
              <a:defRPr/>
            </a:pPr>
            <a:r>
              <a:rPr lang="en-US" sz="2000" dirty="0" smtClean="0"/>
              <a:t>For </a:t>
            </a:r>
            <a:r>
              <a:rPr lang="en-US" sz="2000" dirty="0"/>
              <a:t>this section, it would be appropriate to identify the Corrective Action Program, operability and engineering evaluation procedure, etc.</a:t>
            </a:r>
          </a:p>
        </p:txBody>
      </p:sp>
      <p:sp>
        <p:nvSpPr>
          <p:cNvPr id="3" name="Content Placeholder 2"/>
          <p:cNvSpPr>
            <a:spLocks noGrp="1"/>
          </p:cNvSpPr>
          <p:nvPr>
            <p:ph sz="quarter" idx="2"/>
          </p:nvPr>
        </p:nvSpPr>
        <p:spPr/>
        <p:txBody>
          <a:bodyPr/>
          <a:lstStyle/>
          <a:p>
            <a:pPr marL="342900" indent="-342900">
              <a:lnSpc>
                <a:spcPts val="2500"/>
              </a:lnSpc>
              <a:spcBef>
                <a:spcPts val="1200"/>
              </a:spcBef>
              <a:buFont typeface="Arial" pitchFamily="34" charset="0"/>
              <a:buChar char="•"/>
              <a:defRPr/>
            </a:pPr>
            <a:endParaRPr lang="en-US" sz="2000" dirty="0" smtClean="0">
              <a:latin typeface="Arial Rounded MT Bold"/>
            </a:endParaRPr>
          </a:p>
          <a:p>
            <a:pPr marL="342900" indent="-342900">
              <a:lnSpc>
                <a:spcPts val="2500"/>
              </a:lnSpc>
              <a:spcBef>
                <a:spcPts val="1200"/>
              </a:spcBef>
              <a:buFont typeface="Arial" pitchFamily="34" charset="0"/>
              <a:buChar char="•"/>
              <a:defRPr/>
            </a:pPr>
            <a:endParaRPr lang="en-US" sz="2000" dirty="0">
              <a:latin typeface="Arial Rounded MT Bold"/>
            </a:endParaRPr>
          </a:p>
        </p:txBody>
      </p:sp>
      <p:sp>
        <p:nvSpPr>
          <p:cNvPr id="4" name="Date Placeholder 3"/>
          <p:cNvSpPr>
            <a:spLocks noGrp="1"/>
          </p:cNvSpPr>
          <p:nvPr>
            <p:ph type="dt" sz="half" idx="10"/>
          </p:nvPr>
        </p:nvSpPr>
        <p:spPr/>
        <p:txBody>
          <a:bodyPr/>
          <a:lstStyle/>
          <a:p>
            <a:pPr>
              <a:defRPr/>
            </a:pPr>
            <a:r>
              <a:rPr lang="en-US" smtClean="0"/>
              <a:t>CMBG - 08 June 2015</a:t>
            </a:r>
            <a:endParaRPr lang="en-US" dirty="0"/>
          </a:p>
        </p:txBody>
      </p:sp>
      <p:sp>
        <p:nvSpPr>
          <p:cNvPr id="5" name="Footer Placeholder 4"/>
          <p:cNvSpPr>
            <a:spLocks noGrp="1"/>
          </p:cNvSpPr>
          <p:nvPr>
            <p:ph type="ftr" sz="quarter" idx="11"/>
          </p:nvPr>
        </p:nvSpPr>
        <p:spPr/>
        <p:txBody>
          <a:bodyPr/>
          <a:lstStyle/>
          <a:p>
            <a:pPr>
              <a:defRPr/>
            </a:pPr>
            <a:r>
              <a:rPr lang="pt-BR" smtClean="0"/>
              <a:t>Palo Verde - Kent R. Bjornn</a:t>
            </a:r>
            <a:endParaRPr lang="en-US" dirty="0"/>
          </a:p>
        </p:txBody>
      </p:sp>
      <p:sp>
        <p:nvSpPr>
          <p:cNvPr id="6" name="Slide Number Placeholder 5"/>
          <p:cNvSpPr>
            <a:spLocks noGrp="1"/>
          </p:cNvSpPr>
          <p:nvPr>
            <p:ph type="sldNum" sz="quarter" idx="12"/>
          </p:nvPr>
        </p:nvSpPr>
        <p:spPr/>
        <p:txBody>
          <a:bodyPr/>
          <a:lstStyle/>
          <a:p>
            <a:pPr>
              <a:defRPr/>
            </a:pPr>
            <a:fld id="{E870A486-E42A-4384-A775-FA2C88A85670}" type="slidenum">
              <a:rPr lang="en-US" smtClean="0"/>
              <a:pPr>
                <a:defRPr/>
              </a:pPr>
              <a:t>58</a:t>
            </a:fld>
            <a:endParaRPr lang="en-US" dirty="0"/>
          </a:p>
        </p:txBody>
      </p:sp>
      <p:sp>
        <p:nvSpPr>
          <p:cNvPr id="8" name="Text Placeholder 7"/>
          <p:cNvSpPr>
            <a:spLocks noGrp="1"/>
          </p:cNvSpPr>
          <p:nvPr>
            <p:ph type="body" sz="half" idx="13"/>
          </p:nvPr>
        </p:nvSpPr>
        <p:spPr>
          <a:xfrm>
            <a:off x="228600" y="3733800"/>
            <a:ext cx="8686800" cy="2667000"/>
          </a:xfrm>
        </p:spPr>
        <p:txBody>
          <a:bodyPr/>
          <a:lstStyle/>
          <a:p>
            <a:pPr eaLnBrk="1" hangingPunct="1">
              <a:spcBef>
                <a:spcPts val="600"/>
              </a:spcBef>
              <a:buClr>
                <a:srgbClr val="000000"/>
              </a:buClr>
            </a:pPr>
            <a:r>
              <a:rPr lang="en-US" altLang="en-US" sz="2000" dirty="0" smtClean="0">
                <a:solidFill>
                  <a:srgbClr val="000000"/>
                </a:solidFill>
              </a:rPr>
              <a:t>Examples</a:t>
            </a:r>
          </a:p>
          <a:p>
            <a:pPr lvl="1" eaLnBrk="1" hangingPunct="1">
              <a:spcBef>
                <a:spcPts val="600"/>
              </a:spcBef>
              <a:buClr>
                <a:srgbClr val="000000"/>
              </a:buClr>
            </a:pPr>
            <a:r>
              <a:rPr lang="en-US" altLang="en-US" sz="2000" dirty="0" smtClean="0">
                <a:solidFill>
                  <a:srgbClr val="000000"/>
                </a:solidFill>
              </a:rPr>
              <a:t>Condition Report due to misunderstood </a:t>
            </a:r>
            <a:r>
              <a:rPr lang="en-US" altLang="en-US" sz="2000" dirty="0">
                <a:solidFill>
                  <a:srgbClr val="000000"/>
                </a:solidFill>
              </a:rPr>
              <a:t>requirement</a:t>
            </a:r>
          </a:p>
          <a:p>
            <a:pPr lvl="1" eaLnBrk="1" hangingPunct="1">
              <a:spcBef>
                <a:spcPts val="600"/>
              </a:spcBef>
              <a:buClr>
                <a:srgbClr val="000000"/>
              </a:buClr>
            </a:pPr>
            <a:r>
              <a:rPr lang="en-US" altLang="en-US" sz="2000" dirty="0" smtClean="0">
                <a:solidFill>
                  <a:srgbClr val="000000"/>
                </a:solidFill>
              </a:rPr>
              <a:t>Test fails due to faulty </a:t>
            </a:r>
            <a:r>
              <a:rPr lang="en-US" altLang="en-US" sz="2000" dirty="0">
                <a:solidFill>
                  <a:srgbClr val="000000"/>
                </a:solidFill>
              </a:rPr>
              <a:t>test equipment</a:t>
            </a:r>
          </a:p>
          <a:p>
            <a:pPr eaLnBrk="1" hangingPunct="1">
              <a:spcBef>
                <a:spcPts val="600"/>
              </a:spcBef>
              <a:buClr>
                <a:srgbClr val="000000"/>
              </a:buClr>
            </a:pPr>
            <a:r>
              <a:rPr lang="en-US" altLang="en-US" sz="2000" dirty="0">
                <a:solidFill>
                  <a:srgbClr val="000000"/>
                </a:solidFill>
              </a:rPr>
              <a:t>“The job is not complete until the paperwork is done”</a:t>
            </a:r>
          </a:p>
          <a:p>
            <a:pPr>
              <a:lnSpc>
                <a:spcPts val="2700"/>
              </a:lnSpc>
              <a:spcBef>
                <a:spcPts val="0"/>
              </a:spcBef>
              <a:buSzPct val="100000"/>
              <a:defRPr/>
            </a:pPr>
            <a:endParaRPr lang="en-US" sz="2000" dirty="0"/>
          </a:p>
        </p:txBody>
      </p:sp>
      <p:sp>
        <p:nvSpPr>
          <p:cNvPr id="10" name="Oval 9"/>
          <p:cNvSpPr>
            <a:spLocks noChangeAspect="1" noChangeArrowheads="1"/>
          </p:cNvSpPr>
          <p:nvPr/>
        </p:nvSpPr>
        <p:spPr bwMode="auto">
          <a:xfrm>
            <a:off x="457200" y="1808018"/>
            <a:ext cx="1828800" cy="1163782"/>
          </a:xfrm>
          <a:prstGeom prst="ellipse">
            <a:avLst/>
          </a:prstGeom>
          <a:solidFill>
            <a:srgbClr val="FFFF00"/>
          </a:solidFill>
          <a:ln w="25400">
            <a:solidFill>
              <a:schemeClr val="tx1"/>
            </a:solidFill>
            <a:round/>
            <a:headEnd/>
            <a:tailEnd/>
          </a:ln>
        </p:spPr>
        <p:txBody>
          <a:bodyPr wrap="none" tIns="18288"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lnSpc>
                <a:spcPct val="90000"/>
              </a:lnSpc>
            </a:pPr>
            <a:r>
              <a:rPr lang="en-US" altLang="en-US" sz="1600" b="1" dirty="0">
                <a:latin typeface="Arial" charset="0"/>
              </a:rPr>
              <a:t>Do</a:t>
            </a:r>
            <a:br>
              <a:rPr lang="en-US" altLang="en-US" sz="1600" b="1" dirty="0">
                <a:latin typeface="Arial" charset="0"/>
              </a:rPr>
            </a:br>
            <a:r>
              <a:rPr lang="en-US" altLang="en-US" sz="1600" b="1" dirty="0">
                <a:latin typeface="Arial" charset="0"/>
              </a:rPr>
              <a:t>Nothing</a:t>
            </a:r>
            <a:br>
              <a:rPr lang="en-US" altLang="en-US" sz="1600" b="1" dirty="0">
                <a:latin typeface="Arial" charset="0"/>
              </a:rPr>
            </a:br>
            <a:r>
              <a:rPr lang="en-US" altLang="en-US" sz="1600" b="1" dirty="0">
                <a:latin typeface="Arial" charset="0"/>
              </a:rPr>
              <a:t> More</a:t>
            </a:r>
          </a:p>
        </p:txBody>
      </p:sp>
    </p:spTree>
    <p:extLst>
      <p:ext uri="{BB962C8B-B14F-4D97-AF65-F5344CB8AC3E}">
        <p14:creationId xmlns:p14="http://schemas.microsoft.com/office/powerpoint/2010/main" val="4082703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barn(inVertical)">
                                      <p:cBhvr>
                                        <p:cTn id="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5" name="Rectangle 2"/>
          <p:cNvSpPr>
            <a:spLocks noGrp="1" noChangeArrowheads="1"/>
          </p:cNvSpPr>
          <p:nvPr>
            <p:ph type="title"/>
          </p:nvPr>
        </p:nvSpPr>
        <p:spPr/>
        <p:txBody>
          <a:bodyPr/>
          <a:lstStyle/>
          <a:p>
            <a:pPr eaLnBrk="1" hangingPunct="1"/>
            <a:r>
              <a:rPr lang="en-US" sz="8800" dirty="0" smtClean="0"/>
              <a:t>5 - Using </a:t>
            </a:r>
            <a:r>
              <a:rPr lang="en-US" sz="8800" dirty="0"/>
              <a:t>CM to Protect Margins</a:t>
            </a:r>
          </a:p>
        </p:txBody>
      </p:sp>
      <p:sp>
        <p:nvSpPr>
          <p:cNvPr id="3" name="Date Placeholder 2"/>
          <p:cNvSpPr>
            <a:spLocks noGrp="1"/>
          </p:cNvSpPr>
          <p:nvPr>
            <p:ph type="dt" sz="half" idx="10"/>
          </p:nvPr>
        </p:nvSpPr>
        <p:spPr/>
        <p:txBody>
          <a:bodyPr/>
          <a:lstStyle/>
          <a:p>
            <a:pPr>
              <a:defRPr/>
            </a:pPr>
            <a:r>
              <a:rPr lang="en-US" smtClean="0"/>
              <a:t>CMBG - 08 June 2015</a:t>
            </a:r>
            <a:endParaRPr lang="en-US"/>
          </a:p>
        </p:txBody>
      </p:sp>
      <p:sp>
        <p:nvSpPr>
          <p:cNvPr id="4" name="Footer Placeholder 3"/>
          <p:cNvSpPr>
            <a:spLocks noGrp="1"/>
          </p:cNvSpPr>
          <p:nvPr>
            <p:ph type="ftr" sz="quarter" idx="11"/>
          </p:nvPr>
        </p:nvSpPr>
        <p:spPr/>
        <p:txBody>
          <a:bodyPr/>
          <a:lstStyle/>
          <a:p>
            <a:pPr>
              <a:defRPr/>
            </a:pPr>
            <a:r>
              <a:rPr lang="pt-BR" smtClean="0"/>
              <a:t>Palo Verde - Kent R. Bjornn</a:t>
            </a:r>
            <a:endParaRPr lang="en-US"/>
          </a:p>
        </p:txBody>
      </p:sp>
      <p:sp>
        <p:nvSpPr>
          <p:cNvPr id="5" name="Slide Number Placeholder 4"/>
          <p:cNvSpPr>
            <a:spLocks noGrp="1"/>
          </p:cNvSpPr>
          <p:nvPr>
            <p:ph type="sldNum" sz="quarter" idx="12"/>
          </p:nvPr>
        </p:nvSpPr>
        <p:spPr/>
        <p:txBody>
          <a:bodyPr/>
          <a:lstStyle/>
          <a:p>
            <a:pPr>
              <a:defRPr/>
            </a:pPr>
            <a:fld id="{910F9C91-DC62-4ED3-8A5A-A9B2ED18614B}" type="slidenum">
              <a:rPr lang="en-US"/>
              <a:pPr>
                <a:defRPr/>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CMBG - 08 June 2015</a:t>
            </a:r>
            <a:endParaRPr lang="en-US" dirty="0"/>
          </a:p>
        </p:txBody>
      </p:sp>
      <p:sp>
        <p:nvSpPr>
          <p:cNvPr id="3" name="Footer Placeholder 2"/>
          <p:cNvSpPr>
            <a:spLocks noGrp="1"/>
          </p:cNvSpPr>
          <p:nvPr>
            <p:ph type="ftr" sz="quarter" idx="11"/>
          </p:nvPr>
        </p:nvSpPr>
        <p:spPr/>
        <p:txBody>
          <a:bodyPr/>
          <a:lstStyle/>
          <a:p>
            <a:pPr>
              <a:defRPr/>
            </a:pPr>
            <a:r>
              <a:rPr lang="pt-BR" smtClean="0"/>
              <a:t>Palo Verde - Kent R. Bjornn</a:t>
            </a:r>
            <a:endParaRPr lang="en-US" dirty="0"/>
          </a:p>
        </p:txBody>
      </p:sp>
      <p:sp>
        <p:nvSpPr>
          <p:cNvPr id="4" name="Slide Number Placeholder 3"/>
          <p:cNvSpPr>
            <a:spLocks noGrp="1"/>
          </p:cNvSpPr>
          <p:nvPr>
            <p:ph type="sldNum" sz="quarter" idx="12"/>
          </p:nvPr>
        </p:nvSpPr>
        <p:spPr/>
        <p:txBody>
          <a:bodyPr/>
          <a:lstStyle/>
          <a:p>
            <a:pPr>
              <a:defRPr/>
            </a:pPr>
            <a:fld id="{ED937203-73E5-48E1-A43C-058E6AB8B576}" type="slidenum">
              <a:rPr lang="en-US" smtClean="0"/>
              <a:pPr>
                <a:defRPr/>
              </a:pPr>
              <a:t>6</a:t>
            </a:fld>
            <a:endParaRPr lang="en-US" dirty="0"/>
          </a:p>
        </p:txBody>
      </p:sp>
      <p:grpSp>
        <p:nvGrpSpPr>
          <p:cNvPr id="5" name="Group 3"/>
          <p:cNvGrpSpPr>
            <a:grpSpLocks/>
          </p:cNvGrpSpPr>
          <p:nvPr>
            <p:custDataLst>
              <p:tags r:id="rId1"/>
            </p:custDataLst>
          </p:nvPr>
        </p:nvGrpSpPr>
        <p:grpSpPr bwMode="auto">
          <a:xfrm>
            <a:off x="1279525" y="2693988"/>
            <a:ext cx="2927350" cy="2486025"/>
            <a:chOff x="806" y="1265"/>
            <a:chExt cx="1844" cy="1566"/>
          </a:xfrm>
        </p:grpSpPr>
        <p:sp>
          <p:nvSpPr>
            <p:cNvPr id="6" name="AutoShape 4"/>
            <p:cNvSpPr>
              <a:spLocks noChangeArrowheads="1"/>
            </p:cNvSpPr>
            <p:nvPr/>
          </p:nvSpPr>
          <p:spPr bwMode="auto">
            <a:xfrm>
              <a:off x="1094" y="1495"/>
              <a:ext cx="1210" cy="991"/>
            </a:xfrm>
            <a:prstGeom prst="triangle">
              <a:avLst>
                <a:gd name="adj" fmla="val 50000"/>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endParaRPr lang="en-US" altLang="en-US">
                <a:latin typeface="Constantia" pitchFamily="18" charset="0"/>
              </a:endParaRPr>
            </a:p>
          </p:txBody>
        </p:sp>
        <p:sp>
          <p:nvSpPr>
            <p:cNvPr id="7" name="Oval 5"/>
            <p:cNvSpPr>
              <a:spLocks noChangeArrowheads="1"/>
            </p:cNvSpPr>
            <p:nvPr/>
          </p:nvSpPr>
          <p:spPr bwMode="auto">
            <a:xfrm>
              <a:off x="1325" y="1265"/>
              <a:ext cx="691" cy="691"/>
            </a:xfrm>
            <a:prstGeom prst="ellipse">
              <a:avLst/>
            </a:prstGeom>
            <a:solidFill>
              <a:srgbClr val="FFFFFF"/>
            </a:solidFill>
            <a:ln w="25400">
              <a:solidFill>
                <a:srgbClr val="000000"/>
              </a:solidFill>
              <a:round/>
              <a:headEnd/>
              <a:tailEnd/>
            </a:ln>
          </p:spPr>
          <p:txBody>
            <a:bodyPr lIns="0" tIns="0" rIns="0" bIns="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r>
                <a:rPr lang="ru-RU" altLang="en-US" sz="1000">
                  <a:solidFill>
                    <a:srgbClr val="002060"/>
                  </a:solidFill>
                  <a:latin typeface="Constantia" pitchFamily="18" charset="0"/>
                </a:rPr>
                <a:t>Требования к проекту</a:t>
              </a:r>
              <a:endParaRPr lang="en-US" altLang="en-US" sz="1000">
                <a:solidFill>
                  <a:srgbClr val="002060"/>
                </a:solidFill>
                <a:latin typeface="Constantia" pitchFamily="18" charset="0"/>
              </a:endParaRPr>
            </a:p>
            <a:p>
              <a:pPr eaLnBrk="1" hangingPunct="1"/>
              <a:r>
                <a:rPr lang="ru-RU" altLang="en-US" sz="1000" i="1">
                  <a:solidFill>
                    <a:srgbClr val="002060"/>
                  </a:solidFill>
                  <a:latin typeface="Constantia" pitchFamily="18" charset="0"/>
                </a:rPr>
                <a:t>Что должно туда входить</a:t>
              </a:r>
              <a:endParaRPr lang="en-US" altLang="en-US" sz="1000" i="1">
                <a:solidFill>
                  <a:srgbClr val="002060"/>
                </a:solidFill>
                <a:latin typeface="Constantia" pitchFamily="18" charset="0"/>
              </a:endParaRPr>
            </a:p>
          </p:txBody>
        </p:sp>
        <p:sp>
          <p:nvSpPr>
            <p:cNvPr id="8" name="AutoShape 6"/>
            <p:cNvSpPr>
              <a:spLocks noChangeArrowheads="1"/>
            </p:cNvSpPr>
            <p:nvPr/>
          </p:nvSpPr>
          <p:spPr bwMode="auto">
            <a:xfrm>
              <a:off x="1959" y="2140"/>
              <a:ext cx="691" cy="691"/>
            </a:xfrm>
            <a:prstGeom prst="flowChartMultidocument">
              <a:avLst/>
            </a:prstGeom>
            <a:solidFill>
              <a:srgbClr val="FFFFFF"/>
            </a:solidFill>
            <a:ln w="25400">
              <a:solidFill>
                <a:srgbClr val="000000"/>
              </a:solidFill>
              <a:miter lim="800000"/>
              <a:headEnd/>
              <a:tailEnd/>
            </a:ln>
          </p:spPr>
          <p:txBody>
            <a:bodyPr tIns="0" bIns="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spcAft>
                  <a:spcPts val="600"/>
                </a:spcAft>
              </a:pPr>
              <a:r>
                <a:rPr lang="ru-RU" altLang="en-US" sz="1000">
                  <a:solidFill>
                    <a:srgbClr val="002060"/>
                  </a:solidFill>
                  <a:latin typeface="Constantia" pitchFamily="18" charset="0"/>
                </a:rPr>
                <a:t>Данные по конфигурации объекта</a:t>
              </a:r>
              <a:endParaRPr lang="en-US" altLang="en-US" sz="1000">
                <a:solidFill>
                  <a:srgbClr val="002060"/>
                </a:solidFill>
                <a:latin typeface="Constantia" pitchFamily="18" charset="0"/>
              </a:endParaRPr>
            </a:p>
            <a:p>
              <a:pPr eaLnBrk="1" hangingPunct="1"/>
              <a:r>
                <a:rPr lang="ru-RU" altLang="en-US" sz="1000" i="1">
                  <a:solidFill>
                    <a:srgbClr val="002060"/>
                  </a:solidFill>
                  <a:latin typeface="Constantia" pitchFamily="18" charset="0"/>
                </a:rPr>
                <a:t>Что там имеется</a:t>
              </a:r>
              <a:endParaRPr lang="en-US" altLang="en-US" sz="1000" i="1">
                <a:solidFill>
                  <a:srgbClr val="002060"/>
                </a:solidFill>
                <a:latin typeface="Constantia" pitchFamily="18" charset="0"/>
              </a:endParaRPr>
            </a:p>
          </p:txBody>
        </p:sp>
        <p:sp>
          <p:nvSpPr>
            <p:cNvPr id="9" name="AutoShape 7"/>
            <p:cNvSpPr>
              <a:spLocks noChangeArrowheads="1"/>
            </p:cNvSpPr>
            <p:nvPr/>
          </p:nvSpPr>
          <p:spPr bwMode="auto">
            <a:xfrm rot="-5400000">
              <a:off x="806" y="2139"/>
              <a:ext cx="691" cy="692"/>
            </a:xfrm>
            <a:prstGeom prst="flowChartDelay">
              <a:avLst/>
            </a:prstGeom>
            <a:solidFill>
              <a:srgbClr val="FFFFFF"/>
            </a:solidFill>
            <a:ln w="25400">
              <a:solidFill>
                <a:srgbClr val="000000"/>
              </a:solidFill>
              <a:miter lim="800000"/>
              <a:headEnd/>
              <a:tailEnd/>
            </a:ln>
          </p:spPr>
          <p:txBody>
            <a:bodyPr vert="eaVert" lIns="45720" tIns="0" bIns="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spcAft>
                  <a:spcPts val="600"/>
                </a:spcAft>
              </a:pPr>
              <a:r>
                <a:rPr lang="ru-RU" altLang="en-US" sz="1000">
                  <a:solidFill>
                    <a:srgbClr val="002060"/>
                  </a:solidFill>
                  <a:latin typeface="Constantia" pitchFamily="18" charset="0"/>
                </a:rPr>
                <a:t>Физическая станция</a:t>
              </a:r>
              <a:endParaRPr lang="en-US" altLang="en-US" sz="1000">
                <a:solidFill>
                  <a:srgbClr val="002060"/>
                </a:solidFill>
                <a:latin typeface="Constantia" pitchFamily="18" charset="0"/>
              </a:endParaRPr>
            </a:p>
            <a:p>
              <a:pPr eaLnBrk="1" hangingPunct="1"/>
              <a:r>
                <a:rPr lang="ru-RU" altLang="en-US" sz="1000" i="1">
                  <a:solidFill>
                    <a:srgbClr val="002060"/>
                  </a:solidFill>
                  <a:latin typeface="Constantia" pitchFamily="18" charset="0"/>
                </a:rPr>
                <a:t>Что там имеется на самом деле</a:t>
              </a:r>
              <a:endParaRPr lang="en-US" altLang="en-US" sz="1000" i="1">
                <a:solidFill>
                  <a:srgbClr val="002060"/>
                </a:solidFill>
                <a:latin typeface="Constantia" pitchFamily="18" charset="0"/>
              </a:endParaRPr>
            </a:p>
          </p:txBody>
        </p:sp>
      </p:grpSp>
      <p:sp>
        <p:nvSpPr>
          <p:cNvPr id="10" name="Text Box 8"/>
          <p:cNvSpPr txBox="1">
            <a:spLocks noChangeArrowheads="1"/>
          </p:cNvSpPr>
          <p:nvPr/>
        </p:nvSpPr>
        <p:spPr bwMode="auto">
          <a:xfrm>
            <a:off x="1524000" y="5360988"/>
            <a:ext cx="2692400" cy="1009650"/>
          </a:xfrm>
          <a:prstGeom prst="rect">
            <a:avLst/>
          </a:prstGeom>
          <a:solidFill>
            <a:srgbClr val="FFFFFF"/>
          </a:solidFill>
          <a:ln w="25400">
            <a:solidFill>
              <a:srgbClr val="000000"/>
            </a:solidFill>
            <a:miter lim="800000"/>
            <a:headEnd/>
            <a:tailEnd/>
          </a:ln>
        </p:spPr>
        <p:txBody>
          <a:bodyPr/>
          <a:lstStyle>
            <a:lvl1pPr marL="114300" indent="-114300"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r>
              <a:rPr lang="en-US" altLang="en-US" sz="1000">
                <a:solidFill>
                  <a:schemeClr val="bg2"/>
                </a:solidFill>
              </a:rPr>
              <a:t>	</a:t>
            </a:r>
            <a:r>
              <a:rPr lang="ru-RU" altLang="en-US" sz="1100">
                <a:solidFill>
                  <a:srgbClr val="002060"/>
                </a:solidFill>
              </a:rPr>
              <a:t>Рабочие процессы должны обеспечивать</a:t>
            </a:r>
            <a:r>
              <a:rPr lang="en-US" altLang="en-US" sz="1100">
                <a:solidFill>
                  <a:srgbClr val="002060"/>
                </a:solidFill>
              </a:rPr>
              <a:t>:</a:t>
            </a:r>
          </a:p>
          <a:p>
            <a:pPr eaLnBrk="1" hangingPunct="1">
              <a:buFontTx/>
              <a:buChar char="•"/>
            </a:pPr>
            <a:r>
              <a:rPr lang="ru-RU" altLang="en-US" sz="1100">
                <a:solidFill>
                  <a:srgbClr val="002060"/>
                </a:solidFill>
              </a:rPr>
              <a:t>Постоянное соответствие элементов</a:t>
            </a:r>
            <a:endParaRPr lang="en-US" altLang="en-US" sz="1100">
              <a:solidFill>
                <a:srgbClr val="002060"/>
              </a:solidFill>
            </a:endParaRPr>
          </a:p>
          <a:p>
            <a:pPr eaLnBrk="1" hangingPunct="1">
              <a:buFontTx/>
              <a:buChar char="•"/>
            </a:pPr>
            <a:r>
              <a:rPr lang="ru-RU" altLang="en-US" sz="1100">
                <a:solidFill>
                  <a:srgbClr val="002060"/>
                </a:solidFill>
              </a:rPr>
              <a:t>Авторизацию всех изменений</a:t>
            </a:r>
            <a:endParaRPr lang="en-US" altLang="en-US" sz="1100">
              <a:solidFill>
                <a:srgbClr val="002060"/>
              </a:solidFill>
            </a:endParaRPr>
          </a:p>
          <a:p>
            <a:pPr eaLnBrk="1" hangingPunct="1">
              <a:buFontTx/>
              <a:buChar char="•"/>
            </a:pPr>
            <a:r>
              <a:rPr lang="ru-RU" altLang="en-US" sz="1100">
                <a:solidFill>
                  <a:srgbClr val="002060"/>
                </a:solidFill>
              </a:rPr>
              <a:t>Проверку соответствия</a:t>
            </a:r>
            <a:endParaRPr lang="en-US" altLang="en-US" sz="1100">
              <a:solidFill>
                <a:srgbClr val="002060"/>
              </a:solidFill>
            </a:endParaRPr>
          </a:p>
        </p:txBody>
      </p:sp>
      <p:sp>
        <p:nvSpPr>
          <p:cNvPr id="11" name="AutoShape 9"/>
          <p:cNvSpPr>
            <a:spLocks/>
          </p:cNvSpPr>
          <p:nvPr/>
        </p:nvSpPr>
        <p:spPr bwMode="auto">
          <a:xfrm>
            <a:off x="4038600" y="2954338"/>
            <a:ext cx="4838700" cy="954087"/>
          </a:xfrm>
          <a:prstGeom prst="borderCallout1">
            <a:avLst>
              <a:gd name="adj1" fmla="val 46861"/>
              <a:gd name="adj2" fmla="val -347"/>
              <a:gd name="adj3" fmla="val 174102"/>
              <a:gd name="adj4" fmla="val -29074"/>
            </a:avLst>
          </a:prstGeom>
          <a:noFill/>
          <a:ln w="9525">
            <a:solidFill>
              <a:schemeClr val="tx1"/>
            </a:solidFill>
            <a:miter lim="800000"/>
            <a:headEnd/>
            <a:tailEnd type="triangle" w="lg" len="lg"/>
          </a:ln>
          <a:extLst>
            <a:ext uri="{909E8E84-426E-40DD-AFC4-6F175D3DCCD1}">
              <a14:hiddenFill xmlns:a14="http://schemas.microsoft.com/office/drawing/2010/main">
                <a:solidFill>
                  <a:srgbClr val="FFFFFF"/>
                </a:solidFill>
              </a14:hiddenFill>
            </a:ext>
          </a:extLst>
        </p:spPr>
        <p:txBody>
          <a:bodyPr>
            <a:spAutoFit/>
          </a:bodyPr>
          <a:lstStyle>
            <a:lvl1pPr marL="228600" indent="-228600"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r>
              <a:rPr lang="ru-RU" altLang="en-US" sz="1400"/>
              <a:t>Рабочие процессы должны обеспечивать</a:t>
            </a:r>
            <a:r>
              <a:rPr lang="en-US" altLang="en-US" sz="1400"/>
              <a:t>:</a:t>
            </a:r>
          </a:p>
          <a:p>
            <a:pPr eaLnBrk="1" hangingPunct="1">
              <a:buFontTx/>
              <a:buChar char="•"/>
            </a:pPr>
            <a:r>
              <a:rPr lang="ru-RU" altLang="en-US" sz="1400"/>
              <a:t>Постоянное соответствие элементов</a:t>
            </a:r>
            <a:endParaRPr lang="en-US" altLang="en-US" sz="1400"/>
          </a:p>
          <a:p>
            <a:pPr eaLnBrk="1" hangingPunct="1">
              <a:buFontTx/>
              <a:buChar char="•"/>
            </a:pPr>
            <a:r>
              <a:rPr lang="ru-RU" altLang="en-US" sz="1400"/>
              <a:t>Авторизацию всех изменений</a:t>
            </a:r>
            <a:endParaRPr lang="en-US" altLang="en-US" sz="1400"/>
          </a:p>
          <a:p>
            <a:pPr eaLnBrk="1" hangingPunct="1">
              <a:buFontTx/>
              <a:buChar char="•"/>
            </a:pPr>
            <a:r>
              <a:rPr lang="ru-RU" altLang="en-US" sz="1400"/>
              <a:t>Проверку соответствия</a:t>
            </a:r>
            <a:endParaRPr lang="en-US" altLang="en-US" sz="1400">
              <a:latin typeface="Constantia" pitchFamily="18" charset="0"/>
            </a:endParaRPr>
          </a:p>
        </p:txBody>
      </p:sp>
      <p:sp>
        <p:nvSpPr>
          <p:cNvPr id="12" name="AutoShape 12"/>
          <p:cNvSpPr>
            <a:spLocks noChangeArrowheads="1"/>
          </p:cNvSpPr>
          <p:nvPr/>
        </p:nvSpPr>
        <p:spPr bwMode="auto">
          <a:xfrm>
            <a:off x="4751388" y="4827588"/>
            <a:ext cx="3543300" cy="1543050"/>
          </a:xfrm>
          <a:prstGeom prst="cloudCallout">
            <a:avLst>
              <a:gd name="adj1" fmla="val -40056"/>
              <a:gd name="adj2" fmla="val -92796"/>
            </a:avLst>
          </a:prstGeom>
          <a:gradFill rotWithShape="0">
            <a:gsLst>
              <a:gs pos="0">
                <a:schemeClr val="bg1"/>
              </a:gs>
              <a:gs pos="100000">
                <a:srgbClr val="CCFFFF"/>
              </a:gs>
            </a:gsLst>
            <a:path path="rect">
              <a:fillToRect l="50000" t="50000" r="50000" b="50000"/>
            </a:path>
          </a:gradFill>
          <a:ln w="25400">
            <a:solidFill>
              <a:schemeClr val="tx1"/>
            </a:solidFill>
            <a:round/>
            <a:headEnd/>
            <a:tailEnd/>
          </a:ln>
        </p:spPr>
        <p:txBody>
          <a:bodyPr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spcBef>
                <a:spcPct val="50000"/>
              </a:spcBef>
            </a:pPr>
            <a:r>
              <a:rPr lang="ru-RU" altLang="en-US" sz="1400">
                <a:solidFill>
                  <a:srgbClr val="002060"/>
                </a:solidFill>
                <a:latin typeface="Constantia" pitchFamily="18" charset="0"/>
              </a:rPr>
              <a:t>Каждый из этих пунктов представляет важную концепцию</a:t>
            </a:r>
            <a:r>
              <a:rPr lang="en-US" altLang="en-US" sz="1400">
                <a:solidFill>
                  <a:srgbClr val="002060"/>
                </a:solidFill>
                <a:latin typeface="Constantia" pitchFamily="18" charset="0"/>
              </a:rPr>
              <a:t>!</a:t>
            </a:r>
          </a:p>
        </p:txBody>
      </p:sp>
      <p:sp>
        <p:nvSpPr>
          <p:cNvPr id="13" name="Text Box 13"/>
          <p:cNvSpPr txBox="1">
            <a:spLocks noChangeArrowheads="1"/>
          </p:cNvSpPr>
          <p:nvPr/>
        </p:nvSpPr>
        <p:spPr bwMode="auto">
          <a:xfrm>
            <a:off x="606425" y="1490663"/>
            <a:ext cx="28686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spcBef>
                <a:spcPct val="50000"/>
              </a:spcBef>
            </a:pPr>
            <a:r>
              <a:rPr lang="en-US" altLang="en-US" dirty="0">
                <a:solidFill>
                  <a:srgbClr val="0033CC"/>
                </a:solidFill>
                <a:latin typeface="Constantia" pitchFamily="18" charset="0"/>
              </a:rPr>
              <a:t>“</a:t>
            </a:r>
            <a:r>
              <a:rPr lang="ru-RU" altLang="en-US" sz="1600" dirty="0">
                <a:solidFill>
                  <a:srgbClr val="0033CC"/>
                </a:solidFill>
                <a:latin typeface="Constantia" pitchFamily="18" charset="0"/>
              </a:rPr>
              <a:t>Трехэлементная диаграмма</a:t>
            </a:r>
            <a:r>
              <a:rPr lang="en-US" altLang="en-US" sz="1600" dirty="0">
                <a:solidFill>
                  <a:srgbClr val="0033CC"/>
                </a:solidFill>
                <a:latin typeface="Constantia" pitchFamily="18" charset="0"/>
              </a:rPr>
              <a:t>”</a:t>
            </a:r>
          </a:p>
        </p:txBody>
      </p:sp>
      <p:sp>
        <p:nvSpPr>
          <p:cNvPr id="14" name="Text Box 14"/>
          <p:cNvSpPr txBox="1">
            <a:spLocks noChangeArrowheads="1"/>
          </p:cNvSpPr>
          <p:nvPr/>
        </p:nvSpPr>
        <p:spPr bwMode="auto">
          <a:xfrm>
            <a:off x="2286000" y="1828800"/>
            <a:ext cx="6454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spcBef>
                <a:spcPct val="50000"/>
              </a:spcBef>
            </a:pPr>
            <a:r>
              <a:rPr lang="en-US" altLang="en-US" sz="2400" i="1" dirty="0">
                <a:solidFill>
                  <a:srgbClr val="C00000"/>
                </a:solidFill>
                <a:latin typeface="Constantia" pitchFamily="18" charset="0"/>
              </a:rPr>
              <a:t>speaking the same language... in any language</a:t>
            </a:r>
          </a:p>
        </p:txBody>
      </p:sp>
      <p:sp>
        <p:nvSpPr>
          <p:cNvPr id="15" name="Rectangle 2"/>
          <p:cNvSpPr txBox="1">
            <a:spLocks noChangeArrowheads="1"/>
          </p:cNvSpPr>
          <p:nvPr/>
        </p:nvSpPr>
        <p:spPr>
          <a:xfrm>
            <a:off x="877888" y="474663"/>
            <a:ext cx="7772400" cy="571500"/>
          </a:xfrm>
          <a:prstGeom prst="rect">
            <a:avLst/>
          </a:prstGeom>
          <a:noFill/>
        </p:spPr>
        <p:txBody>
          <a:bodyPr/>
          <a:lstStyle/>
          <a:p>
            <a:pPr algn="ctr">
              <a:defRPr/>
            </a:pPr>
            <a:r>
              <a:rPr lang="en-US" sz="2800" b="1" kern="0" dirty="0">
                <a:solidFill>
                  <a:schemeClr val="tx2"/>
                </a:solidFill>
                <a:latin typeface="+mj-lt"/>
                <a:ea typeface="+mj-ea"/>
                <a:cs typeface="+mj-cs"/>
              </a:rPr>
              <a:t>What is CM Equilibrium?</a:t>
            </a:r>
          </a:p>
        </p:txBody>
      </p:sp>
      <p:pic>
        <p:nvPicPr>
          <p:cNvPr id="16" name="Picture 17" descr="stock-vector-black-and-white-woodcut-style-illustration-of-the-kremlin-in-moscow-38406790.jpg"/>
          <p:cNvPicPr>
            <a:picLocks noChangeAspect="1"/>
          </p:cNvPicPr>
          <p:nvPr>
            <p:custDataLst>
              <p:tags r:id="rId2"/>
            </p:custDataLst>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3238" y="2062163"/>
            <a:ext cx="1408112"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93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Scale>
                                      <p:cBhvr>
                                        <p:cTn id="7" dur="1000" decel="50000" fill="hold">
                                          <p:stCondLst>
                                            <p:cond delay="0"/>
                                          </p:stCondLst>
                                        </p:cTn>
                                        <p:tgtEl>
                                          <p:spTgt spid="1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4">
                                            <p:txEl>
                                              <p:pRg st="0" end="0"/>
                                            </p:txEl>
                                          </p:spTgt>
                                        </p:tgtEl>
                                        <p:attrNameLst>
                                          <p:attrName>ppt_x</p:attrName>
                                          <p:attrName>ppt_y</p:attrName>
                                        </p:attrNameLst>
                                      </p:cBhvr>
                                    </p:animMotion>
                                    <p:animEffect transition="in" filter="fade">
                                      <p:cBhvr>
                                        <p:cTn id="9" dur="1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autoUpdateAnimBg="0" advAuto="100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altLang="en-US" dirty="0">
                <a:latin typeface="+mn-lt"/>
              </a:rPr>
              <a:t>Using CM to Protect </a:t>
            </a:r>
            <a:r>
              <a:rPr lang="en-US" altLang="en-US" dirty="0" smtClean="0">
                <a:latin typeface="+mn-lt"/>
              </a:rPr>
              <a:t>Margins </a:t>
            </a:r>
            <a:r>
              <a:rPr lang="en-US" altLang="en-US" sz="1600" dirty="0" smtClean="0">
                <a:latin typeface="+mn-lt"/>
              </a:rPr>
              <a:t>1/</a:t>
            </a:r>
            <a:r>
              <a:rPr lang="en-US" altLang="en-US" sz="1600" dirty="0" smtClean="0"/>
              <a:t>18</a:t>
            </a:r>
            <a:endParaRPr lang="en-US" sz="1600" dirty="0">
              <a:latin typeface="+mn-lt"/>
            </a:endParaRPr>
          </a:p>
        </p:txBody>
      </p:sp>
      <p:sp>
        <p:nvSpPr>
          <p:cNvPr id="3" name="Content Placeholder 2"/>
          <p:cNvSpPr>
            <a:spLocks noGrp="1"/>
          </p:cNvSpPr>
          <p:nvPr>
            <p:ph idx="1"/>
          </p:nvPr>
        </p:nvSpPr>
        <p:spPr/>
        <p:txBody>
          <a:bodyPr/>
          <a:lstStyle/>
          <a:p>
            <a:pPr lvl="0" eaLnBrk="1" hangingPunct="1">
              <a:lnSpc>
                <a:spcPts val="2700"/>
              </a:lnSpc>
              <a:spcBef>
                <a:spcPts val="1200"/>
              </a:spcBef>
              <a:buClr>
                <a:srgbClr val="0099FF"/>
              </a:buClr>
              <a:buSzPct val="100000"/>
              <a:buFont typeface="Wingdings" panose="05000000000000000000" pitchFamily="2" charset="2"/>
              <a:buChar char="v"/>
            </a:pPr>
            <a:r>
              <a:rPr lang="en-US" altLang="en-US" sz="2400" dirty="0">
                <a:solidFill>
                  <a:srgbClr val="0099FF"/>
                </a:solidFill>
              </a:rPr>
              <a:t>Margin Definition</a:t>
            </a:r>
            <a:endParaRPr lang="en-US" altLang="en-US" sz="2400" dirty="0" smtClean="0">
              <a:solidFill>
                <a:srgbClr val="0099FF"/>
              </a:solidFill>
            </a:endParaRPr>
          </a:p>
          <a:p>
            <a:pPr eaLnBrk="1" hangingPunct="1">
              <a:lnSpc>
                <a:spcPts val="2700"/>
              </a:lnSpc>
              <a:spcBef>
                <a:spcPts val="1200"/>
              </a:spcBef>
              <a:buClr>
                <a:srgbClr val="FF0000"/>
              </a:buClr>
              <a:buSzPct val="80000"/>
            </a:pPr>
            <a:r>
              <a:rPr lang="en-US" altLang="en-US" sz="2400" dirty="0">
                <a:solidFill>
                  <a:srgbClr val="000000"/>
                </a:solidFill>
              </a:rPr>
              <a:t>Margin is simply additional capability </a:t>
            </a:r>
            <a:r>
              <a:rPr lang="en-US" altLang="en-US" sz="2400" dirty="0" smtClean="0">
                <a:solidFill>
                  <a:srgbClr val="000000"/>
                </a:solidFill>
              </a:rPr>
              <a:t>of </a:t>
            </a:r>
            <a:r>
              <a:rPr lang="en-US" altLang="en-US" sz="2400" dirty="0">
                <a:solidFill>
                  <a:srgbClr val="000000"/>
                </a:solidFill>
              </a:rPr>
              <a:t>an SSC </a:t>
            </a:r>
            <a:r>
              <a:rPr lang="en-US" altLang="en-US" sz="2400" dirty="0" smtClean="0">
                <a:solidFill>
                  <a:srgbClr val="000000"/>
                </a:solidFill>
              </a:rPr>
              <a:t>above what is needed for minimum performance requirements to </a:t>
            </a:r>
            <a:r>
              <a:rPr lang="en-US" altLang="en-US" sz="2400" dirty="0">
                <a:solidFill>
                  <a:srgbClr val="000000"/>
                </a:solidFill>
              </a:rPr>
              <a:t>prevent failure due to </a:t>
            </a:r>
            <a:endParaRPr lang="en-US" altLang="en-US" sz="2400" dirty="0" smtClean="0">
              <a:solidFill>
                <a:srgbClr val="000000"/>
              </a:solidFill>
            </a:endParaRPr>
          </a:p>
          <a:p>
            <a:pPr lvl="1" eaLnBrk="1" hangingPunct="1">
              <a:lnSpc>
                <a:spcPts val="2700"/>
              </a:lnSpc>
              <a:spcBef>
                <a:spcPts val="600"/>
              </a:spcBef>
              <a:buClr>
                <a:srgbClr val="FF0000"/>
              </a:buClr>
              <a:buSzPct val="100000"/>
              <a:buFont typeface="Arial" charset="0"/>
              <a:buChar char="•"/>
            </a:pPr>
            <a:r>
              <a:rPr lang="en-US" altLang="en-US" sz="2400" dirty="0" smtClean="0">
                <a:solidFill>
                  <a:srgbClr val="000000"/>
                </a:solidFill>
              </a:rPr>
              <a:t>wear </a:t>
            </a:r>
            <a:r>
              <a:rPr lang="en-US" altLang="en-US" sz="2400" dirty="0">
                <a:solidFill>
                  <a:srgbClr val="000000"/>
                </a:solidFill>
              </a:rPr>
              <a:t>and tear, </a:t>
            </a:r>
            <a:endParaRPr lang="en-US" altLang="en-US" sz="2400" dirty="0" smtClean="0">
              <a:solidFill>
                <a:srgbClr val="000000"/>
              </a:solidFill>
            </a:endParaRPr>
          </a:p>
          <a:p>
            <a:pPr lvl="1" eaLnBrk="1" hangingPunct="1">
              <a:lnSpc>
                <a:spcPts val="2700"/>
              </a:lnSpc>
              <a:spcBef>
                <a:spcPts val="600"/>
              </a:spcBef>
              <a:buClr>
                <a:srgbClr val="FF0000"/>
              </a:buClr>
              <a:buSzPct val="100000"/>
              <a:buFont typeface="Arial" charset="0"/>
              <a:buChar char="•"/>
            </a:pPr>
            <a:r>
              <a:rPr lang="en-US" altLang="en-US" sz="2400" dirty="0" smtClean="0">
                <a:solidFill>
                  <a:srgbClr val="000000"/>
                </a:solidFill>
              </a:rPr>
              <a:t>degradation, </a:t>
            </a:r>
          </a:p>
          <a:p>
            <a:pPr lvl="1" eaLnBrk="1" hangingPunct="1">
              <a:lnSpc>
                <a:spcPts val="2700"/>
              </a:lnSpc>
              <a:spcBef>
                <a:spcPts val="600"/>
              </a:spcBef>
              <a:buClr>
                <a:srgbClr val="FF0000"/>
              </a:buClr>
              <a:buSzPct val="100000"/>
              <a:buFont typeface="Arial" charset="0"/>
              <a:buChar char="•"/>
            </a:pPr>
            <a:r>
              <a:rPr lang="en-US" altLang="en-US" sz="2400" dirty="0" smtClean="0">
                <a:solidFill>
                  <a:srgbClr val="000000"/>
                </a:solidFill>
              </a:rPr>
              <a:t>additional load, or </a:t>
            </a:r>
          </a:p>
          <a:p>
            <a:pPr lvl="1" eaLnBrk="1" hangingPunct="1">
              <a:lnSpc>
                <a:spcPts val="2700"/>
              </a:lnSpc>
              <a:spcBef>
                <a:spcPts val="600"/>
              </a:spcBef>
              <a:buClr>
                <a:srgbClr val="FF0000"/>
              </a:buClr>
              <a:buSzPct val="100000"/>
              <a:buFont typeface="Arial" charset="0"/>
              <a:buChar char="•"/>
            </a:pPr>
            <a:r>
              <a:rPr lang="en-US" altLang="en-US" sz="2400" dirty="0" smtClean="0">
                <a:solidFill>
                  <a:srgbClr val="000000"/>
                </a:solidFill>
              </a:rPr>
              <a:t>unanticipated conditions.</a:t>
            </a:r>
          </a:p>
          <a:p>
            <a:pPr lvl="0" eaLnBrk="1" hangingPunct="1">
              <a:lnSpc>
                <a:spcPts val="2700"/>
              </a:lnSpc>
              <a:spcBef>
                <a:spcPts val="1200"/>
              </a:spcBef>
              <a:buClr>
                <a:srgbClr val="FF0000"/>
              </a:buClr>
              <a:buSzPct val="100000"/>
              <a:buFont typeface="Arial" charset="0"/>
              <a:buChar char="•"/>
            </a:pPr>
            <a:r>
              <a:rPr lang="en-US" altLang="en-US" sz="2400" dirty="0">
                <a:solidFill>
                  <a:srgbClr val="000000"/>
                </a:solidFill>
              </a:rPr>
              <a:t>Margins in plant design and operational configuration ensure that design and license requirements are met </a:t>
            </a:r>
            <a:r>
              <a:rPr lang="en-US" altLang="en-US" sz="2400" dirty="0" smtClean="0">
                <a:solidFill>
                  <a:srgbClr val="000000"/>
                </a:solidFill>
              </a:rPr>
              <a:t>despite factors above.</a:t>
            </a:r>
          </a:p>
        </p:txBody>
      </p:sp>
      <p:sp>
        <p:nvSpPr>
          <p:cNvPr id="4" name="Date Placeholder 3"/>
          <p:cNvSpPr>
            <a:spLocks noGrp="1"/>
          </p:cNvSpPr>
          <p:nvPr>
            <p:ph type="dt" sz="half" idx="10"/>
          </p:nvPr>
        </p:nvSpPr>
        <p:spPr/>
        <p:txBody>
          <a:bodyPr/>
          <a:lstStyle/>
          <a:p>
            <a:pPr>
              <a:defRPr/>
            </a:pPr>
            <a:r>
              <a:rPr lang="en-US" smtClean="0"/>
              <a:t>CMBG - 08 June 2015</a:t>
            </a:r>
            <a:endParaRPr lang="en-US" dirty="0"/>
          </a:p>
        </p:txBody>
      </p:sp>
      <p:sp>
        <p:nvSpPr>
          <p:cNvPr id="5" name="Footer Placeholder 4"/>
          <p:cNvSpPr>
            <a:spLocks noGrp="1"/>
          </p:cNvSpPr>
          <p:nvPr>
            <p:ph type="ftr" sz="quarter" idx="11"/>
          </p:nvPr>
        </p:nvSpPr>
        <p:spPr/>
        <p:txBody>
          <a:bodyPr/>
          <a:lstStyle/>
          <a:p>
            <a:pPr>
              <a:defRPr/>
            </a:pPr>
            <a:r>
              <a:rPr lang="pt-BR" smtClean="0"/>
              <a:t>Palo Verde - Kent R. Bjornn</a:t>
            </a:r>
            <a:endParaRPr lang="en-US" dirty="0"/>
          </a:p>
        </p:txBody>
      </p:sp>
      <p:sp>
        <p:nvSpPr>
          <p:cNvPr id="6" name="Slide Number Placeholder 5"/>
          <p:cNvSpPr>
            <a:spLocks noGrp="1"/>
          </p:cNvSpPr>
          <p:nvPr>
            <p:ph type="sldNum" sz="quarter" idx="12"/>
          </p:nvPr>
        </p:nvSpPr>
        <p:spPr/>
        <p:txBody>
          <a:bodyPr/>
          <a:lstStyle/>
          <a:p>
            <a:pPr>
              <a:defRPr/>
            </a:pPr>
            <a:fld id="{E870A486-E42A-4384-A775-FA2C88A85670}" type="slidenum">
              <a:rPr lang="en-US" smtClean="0"/>
              <a:pPr>
                <a:defRPr/>
              </a:pPr>
              <a:t>60</a:t>
            </a:fld>
            <a:endParaRPr lang="en-US" dirty="0"/>
          </a:p>
        </p:txBody>
      </p:sp>
    </p:spTree>
    <p:extLst>
      <p:ext uri="{BB962C8B-B14F-4D97-AF65-F5344CB8AC3E}">
        <p14:creationId xmlns:p14="http://schemas.microsoft.com/office/powerpoint/2010/main" val="170791351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altLang="en-US" dirty="0">
                <a:latin typeface="+mn-lt"/>
              </a:rPr>
              <a:t>Using CM to Protect </a:t>
            </a:r>
            <a:r>
              <a:rPr lang="en-US" altLang="en-US" dirty="0" smtClean="0">
                <a:latin typeface="+mn-lt"/>
              </a:rPr>
              <a:t>Margins </a:t>
            </a:r>
            <a:r>
              <a:rPr lang="en-US" altLang="en-US" sz="1600" dirty="0" smtClean="0">
                <a:latin typeface="+mn-lt"/>
              </a:rPr>
              <a:t>2/</a:t>
            </a:r>
            <a:r>
              <a:rPr lang="en-US" altLang="en-US" sz="1600" dirty="0" smtClean="0"/>
              <a:t>18</a:t>
            </a:r>
            <a:endParaRPr lang="en-US" sz="1600" dirty="0">
              <a:latin typeface="+mn-lt"/>
            </a:endParaRPr>
          </a:p>
        </p:txBody>
      </p:sp>
      <p:sp>
        <p:nvSpPr>
          <p:cNvPr id="3" name="Content Placeholder 2"/>
          <p:cNvSpPr>
            <a:spLocks noGrp="1"/>
          </p:cNvSpPr>
          <p:nvPr>
            <p:ph idx="1"/>
          </p:nvPr>
        </p:nvSpPr>
        <p:spPr/>
        <p:txBody>
          <a:bodyPr/>
          <a:lstStyle/>
          <a:p>
            <a:pPr lvl="0" eaLnBrk="1" hangingPunct="1">
              <a:lnSpc>
                <a:spcPts val="2700"/>
              </a:lnSpc>
              <a:spcBef>
                <a:spcPts val="1200"/>
              </a:spcBef>
              <a:buClr>
                <a:srgbClr val="0099FF"/>
              </a:buClr>
              <a:buSzPct val="100000"/>
              <a:buFont typeface="Wingdings" panose="05000000000000000000" pitchFamily="2" charset="2"/>
              <a:buChar char="v"/>
            </a:pPr>
            <a:r>
              <a:rPr lang="en-US" altLang="en-US" sz="2400" dirty="0">
                <a:solidFill>
                  <a:srgbClr val="0099FF"/>
                </a:solidFill>
              </a:rPr>
              <a:t>Margin Definition</a:t>
            </a:r>
            <a:endParaRPr lang="en-US" altLang="en-US" sz="2400" dirty="0" smtClean="0">
              <a:solidFill>
                <a:srgbClr val="0099FF"/>
              </a:solidFill>
            </a:endParaRPr>
          </a:p>
          <a:p>
            <a:pPr lvl="0" eaLnBrk="1" hangingPunct="1">
              <a:lnSpc>
                <a:spcPts val="2700"/>
              </a:lnSpc>
              <a:spcBef>
                <a:spcPts val="1200"/>
              </a:spcBef>
              <a:buClr>
                <a:srgbClr val="FF0000"/>
              </a:buClr>
              <a:buSzPct val="100000"/>
              <a:buFont typeface="Arial" charset="0"/>
              <a:buChar char="•"/>
            </a:pPr>
            <a:r>
              <a:rPr lang="en-US" altLang="en-US" sz="2400" dirty="0">
                <a:solidFill>
                  <a:srgbClr val="000000"/>
                </a:solidFill>
              </a:rPr>
              <a:t>Margin is quantified capability or qualitative “conservatism” </a:t>
            </a:r>
            <a:br>
              <a:rPr lang="en-US" altLang="en-US" sz="2400" dirty="0">
                <a:solidFill>
                  <a:srgbClr val="000000"/>
                </a:solidFill>
              </a:rPr>
            </a:br>
            <a:r>
              <a:rPr lang="en-US" altLang="en-US" sz="2400" dirty="0">
                <a:solidFill>
                  <a:srgbClr val="000000"/>
                </a:solidFill>
              </a:rPr>
              <a:t>(some treat margin as quantitative and conservatism as qualitative</a:t>
            </a:r>
            <a:r>
              <a:rPr lang="en-US" altLang="en-US" sz="2400" dirty="0" smtClean="0">
                <a:solidFill>
                  <a:srgbClr val="000000"/>
                </a:solidFill>
              </a:rPr>
              <a:t>)</a:t>
            </a:r>
          </a:p>
          <a:p>
            <a:pPr lvl="0" eaLnBrk="1" hangingPunct="1">
              <a:lnSpc>
                <a:spcPts val="2700"/>
              </a:lnSpc>
              <a:spcBef>
                <a:spcPts val="1200"/>
              </a:spcBef>
              <a:buSzPct val="100000"/>
              <a:buFont typeface="Arial" charset="0"/>
              <a:buChar char="•"/>
            </a:pPr>
            <a:r>
              <a:rPr lang="en-US" sz="2400" dirty="0"/>
              <a:t>In quantitative terms, margin is the difference between the actual (or predicted) and required performance of a SSC</a:t>
            </a:r>
            <a:r>
              <a:rPr lang="en-US" sz="2400" dirty="0" smtClean="0"/>
              <a:t>.</a:t>
            </a:r>
          </a:p>
          <a:p>
            <a:pPr lvl="0" eaLnBrk="1" hangingPunct="1">
              <a:lnSpc>
                <a:spcPts val="2700"/>
              </a:lnSpc>
              <a:spcBef>
                <a:spcPts val="1200"/>
              </a:spcBef>
              <a:buSzPct val="100000"/>
              <a:buFont typeface="Arial" charset="0"/>
              <a:buChar char="•"/>
            </a:pPr>
            <a:r>
              <a:rPr lang="en-US" altLang="en-US" sz="2400" dirty="0">
                <a:solidFill>
                  <a:srgbClr val="000000"/>
                </a:solidFill>
              </a:rPr>
              <a:t>Margin is a safety factor included in design and analyses</a:t>
            </a:r>
            <a:r>
              <a:rPr lang="en-US" altLang="en-US" sz="2400" dirty="0" smtClean="0">
                <a:solidFill>
                  <a:srgbClr val="000000"/>
                </a:solidFill>
              </a:rPr>
              <a:t>.</a:t>
            </a:r>
            <a:br>
              <a:rPr lang="en-US" altLang="en-US" sz="2400" dirty="0" smtClean="0">
                <a:solidFill>
                  <a:srgbClr val="000000"/>
                </a:solidFill>
              </a:rPr>
            </a:br>
            <a:r>
              <a:rPr lang="en-US" altLang="en-US" sz="2400" dirty="0" smtClean="0">
                <a:solidFill>
                  <a:srgbClr val="000000"/>
                </a:solidFill>
              </a:rPr>
              <a:t>(Code or analysis margin)</a:t>
            </a:r>
          </a:p>
          <a:p>
            <a:pPr lvl="0" eaLnBrk="1" hangingPunct="1">
              <a:lnSpc>
                <a:spcPts val="2700"/>
              </a:lnSpc>
              <a:spcBef>
                <a:spcPts val="1200"/>
              </a:spcBef>
              <a:buSzPct val="100000"/>
              <a:buFont typeface="Arial" charset="0"/>
              <a:buChar char="•"/>
            </a:pPr>
            <a:r>
              <a:rPr lang="en-US" sz="2400" dirty="0" smtClean="0"/>
              <a:t>Margin can be used for </a:t>
            </a:r>
            <a:r>
              <a:rPr lang="en-US" sz="2400" dirty="0"/>
              <a:t>uncertainties </a:t>
            </a:r>
            <a:r>
              <a:rPr lang="en-US" sz="2400" dirty="0" smtClean="0"/>
              <a:t>in analysis methods</a:t>
            </a:r>
          </a:p>
          <a:p>
            <a:pPr lvl="0" eaLnBrk="1" hangingPunct="1">
              <a:lnSpc>
                <a:spcPts val="2700"/>
              </a:lnSpc>
              <a:spcBef>
                <a:spcPts val="1200"/>
              </a:spcBef>
              <a:buClr>
                <a:srgbClr val="FF0000"/>
              </a:buClr>
              <a:buSzPct val="100000"/>
              <a:buFont typeface="Arial" charset="0"/>
              <a:buChar char="•"/>
            </a:pPr>
            <a:r>
              <a:rPr lang="en-US" sz="2400" dirty="0" smtClean="0"/>
              <a:t>Some think that margin </a:t>
            </a:r>
            <a:r>
              <a:rPr lang="en-US" sz="2400" dirty="0"/>
              <a:t>accounts for uncertainties related to instrumentation </a:t>
            </a:r>
            <a:r>
              <a:rPr lang="en-US" sz="2400" dirty="0" smtClean="0"/>
              <a:t>– that is process only perspective, NOT a system or operations perspective.</a:t>
            </a:r>
            <a:endParaRPr lang="en-US" altLang="en-US" sz="2400" dirty="0">
              <a:solidFill>
                <a:srgbClr val="000000"/>
              </a:solidFill>
            </a:endParaRPr>
          </a:p>
          <a:p>
            <a:endParaRPr lang="en-US" sz="1800" dirty="0"/>
          </a:p>
          <a:p>
            <a:endParaRPr lang="en-US" altLang="en-US" sz="1800" dirty="0">
              <a:solidFill>
                <a:srgbClr val="000000"/>
              </a:solidFill>
            </a:endParaRPr>
          </a:p>
          <a:p>
            <a:endParaRPr lang="en-US" sz="1800" dirty="0"/>
          </a:p>
          <a:p>
            <a:endParaRPr lang="en-US" sz="1800" dirty="0"/>
          </a:p>
        </p:txBody>
      </p:sp>
      <p:sp>
        <p:nvSpPr>
          <p:cNvPr id="4" name="Date Placeholder 3"/>
          <p:cNvSpPr>
            <a:spLocks noGrp="1"/>
          </p:cNvSpPr>
          <p:nvPr>
            <p:ph type="dt" sz="half" idx="10"/>
          </p:nvPr>
        </p:nvSpPr>
        <p:spPr/>
        <p:txBody>
          <a:bodyPr/>
          <a:lstStyle/>
          <a:p>
            <a:pPr>
              <a:defRPr/>
            </a:pPr>
            <a:r>
              <a:rPr lang="en-US" smtClean="0"/>
              <a:t>CMBG - 08 June 2015</a:t>
            </a:r>
            <a:endParaRPr lang="en-US" dirty="0"/>
          </a:p>
        </p:txBody>
      </p:sp>
      <p:sp>
        <p:nvSpPr>
          <p:cNvPr id="5" name="Footer Placeholder 4"/>
          <p:cNvSpPr>
            <a:spLocks noGrp="1"/>
          </p:cNvSpPr>
          <p:nvPr>
            <p:ph type="ftr" sz="quarter" idx="11"/>
          </p:nvPr>
        </p:nvSpPr>
        <p:spPr/>
        <p:txBody>
          <a:bodyPr/>
          <a:lstStyle/>
          <a:p>
            <a:pPr>
              <a:defRPr/>
            </a:pPr>
            <a:r>
              <a:rPr lang="pt-BR" smtClean="0"/>
              <a:t>Palo Verde - Kent R. Bjornn</a:t>
            </a:r>
            <a:endParaRPr lang="en-US" dirty="0"/>
          </a:p>
        </p:txBody>
      </p:sp>
      <p:sp>
        <p:nvSpPr>
          <p:cNvPr id="6" name="Slide Number Placeholder 5"/>
          <p:cNvSpPr>
            <a:spLocks noGrp="1"/>
          </p:cNvSpPr>
          <p:nvPr>
            <p:ph type="sldNum" sz="quarter" idx="12"/>
          </p:nvPr>
        </p:nvSpPr>
        <p:spPr/>
        <p:txBody>
          <a:bodyPr/>
          <a:lstStyle/>
          <a:p>
            <a:pPr>
              <a:defRPr/>
            </a:pPr>
            <a:fld id="{E870A486-E42A-4384-A775-FA2C88A85670}" type="slidenum">
              <a:rPr lang="en-US" smtClean="0"/>
              <a:pPr>
                <a:defRPr/>
              </a:pPr>
              <a:t>61</a:t>
            </a:fld>
            <a:endParaRPr lang="en-US" dirty="0"/>
          </a:p>
        </p:txBody>
      </p:sp>
    </p:spTree>
    <p:extLst>
      <p:ext uri="{BB962C8B-B14F-4D97-AF65-F5344CB8AC3E}">
        <p14:creationId xmlns:p14="http://schemas.microsoft.com/office/powerpoint/2010/main" val="298295821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Using CM to Protect Margins </a:t>
            </a:r>
            <a:r>
              <a:rPr lang="en-US" altLang="en-US" sz="1600" dirty="0" smtClean="0"/>
              <a:t>3/18</a:t>
            </a:r>
            <a:endParaRPr lang="en-US" dirty="0"/>
          </a:p>
        </p:txBody>
      </p:sp>
      <p:sp>
        <p:nvSpPr>
          <p:cNvPr id="3" name="Content Placeholder 2"/>
          <p:cNvSpPr>
            <a:spLocks noGrp="1"/>
          </p:cNvSpPr>
          <p:nvPr>
            <p:ph idx="1"/>
          </p:nvPr>
        </p:nvSpPr>
        <p:spPr/>
        <p:txBody>
          <a:bodyPr/>
          <a:lstStyle/>
          <a:p>
            <a:pPr lvl="0" eaLnBrk="1" hangingPunct="1">
              <a:lnSpc>
                <a:spcPts val="2700"/>
              </a:lnSpc>
              <a:spcBef>
                <a:spcPts val="1200"/>
              </a:spcBef>
              <a:buClr>
                <a:srgbClr val="0099FF"/>
              </a:buClr>
              <a:buSzPct val="100000"/>
              <a:buFont typeface="Wingdings" panose="05000000000000000000" pitchFamily="2" charset="2"/>
              <a:buChar char="v"/>
            </a:pPr>
            <a:r>
              <a:rPr lang="en-US" altLang="en-US" sz="2400" dirty="0">
                <a:solidFill>
                  <a:srgbClr val="0099FF"/>
                </a:solidFill>
              </a:rPr>
              <a:t>Margin </a:t>
            </a:r>
            <a:r>
              <a:rPr lang="en-US" altLang="en-US" sz="2400" dirty="0" smtClean="0">
                <a:solidFill>
                  <a:srgbClr val="0099FF"/>
                </a:solidFill>
              </a:rPr>
              <a:t>Concepts - Notes</a:t>
            </a:r>
            <a:endParaRPr lang="en-US" altLang="en-US" sz="2400" dirty="0">
              <a:solidFill>
                <a:srgbClr val="0099FF"/>
              </a:solidFill>
            </a:endParaRPr>
          </a:p>
          <a:p>
            <a:pPr eaLnBrk="1" hangingPunct="1">
              <a:lnSpc>
                <a:spcPts val="2700"/>
              </a:lnSpc>
              <a:spcBef>
                <a:spcPts val="1200"/>
              </a:spcBef>
              <a:buSzPct val="100000"/>
              <a:buFont typeface="Arial" charset="0"/>
              <a:buChar char="•"/>
            </a:pPr>
            <a:r>
              <a:rPr lang="en-US" altLang="en-US" sz="2400" dirty="0" smtClean="0">
                <a:solidFill>
                  <a:srgbClr val="000000"/>
                </a:solidFill>
              </a:rPr>
              <a:t>Describes </a:t>
            </a:r>
            <a:r>
              <a:rPr lang="en-US" altLang="en-US" sz="2400" dirty="0">
                <a:solidFill>
                  <a:srgbClr val="000000"/>
                </a:solidFill>
              </a:rPr>
              <a:t>one parameter only; different parameters may be interrelated</a:t>
            </a:r>
          </a:p>
          <a:p>
            <a:pPr eaLnBrk="1" hangingPunct="1">
              <a:lnSpc>
                <a:spcPts val="2700"/>
              </a:lnSpc>
              <a:spcBef>
                <a:spcPts val="1200"/>
              </a:spcBef>
              <a:buSzPct val="100000"/>
              <a:buFont typeface="Arial" charset="0"/>
              <a:buChar char="•"/>
            </a:pPr>
            <a:r>
              <a:rPr lang="en-US" altLang="en-US" sz="2400" dirty="0" smtClean="0">
                <a:solidFill>
                  <a:srgbClr val="000000"/>
                </a:solidFill>
              </a:rPr>
              <a:t>Direction </a:t>
            </a:r>
            <a:r>
              <a:rPr lang="en-US" altLang="en-US" sz="2400" dirty="0">
                <a:solidFill>
                  <a:srgbClr val="000000"/>
                </a:solidFill>
              </a:rPr>
              <a:t>may be positive or negative</a:t>
            </a:r>
          </a:p>
          <a:p>
            <a:pPr eaLnBrk="1" hangingPunct="1">
              <a:lnSpc>
                <a:spcPts val="2700"/>
              </a:lnSpc>
              <a:spcBef>
                <a:spcPts val="1200"/>
              </a:spcBef>
              <a:buSzPct val="100000"/>
              <a:buFont typeface="Arial" charset="0"/>
              <a:buChar char="•"/>
            </a:pPr>
            <a:r>
              <a:rPr lang="en-US" altLang="en-US" sz="2400" dirty="0" smtClean="0">
                <a:solidFill>
                  <a:srgbClr val="000000"/>
                </a:solidFill>
              </a:rPr>
              <a:t>Doesn’t </a:t>
            </a:r>
            <a:r>
              <a:rPr lang="en-US" altLang="en-US" sz="2400" dirty="0">
                <a:solidFill>
                  <a:srgbClr val="000000"/>
                </a:solidFill>
              </a:rPr>
              <a:t>represent all possible limits and setpoints</a:t>
            </a:r>
          </a:p>
          <a:p>
            <a:pPr eaLnBrk="1" hangingPunct="1">
              <a:lnSpc>
                <a:spcPts val="2700"/>
              </a:lnSpc>
              <a:spcBef>
                <a:spcPts val="1200"/>
              </a:spcBef>
              <a:buClr>
                <a:srgbClr val="FF0000"/>
              </a:buClr>
              <a:buSzPct val="100000"/>
              <a:buFont typeface="Arial" charset="0"/>
              <a:buChar char="•"/>
            </a:pPr>
            <a:r>
              <a:rPr lang="en-US" altLang="en-US" sz="2400" dirty="0" smtClean="0">
                <a:solidFill>
                  <a:srgbClr val="000000"/>
                </a:solidFill>
              </a:rPr>
              <a:t>Gaps </a:t>
            </a:r>
            <a:r>
              <a:rPr lang="en-US" altLang="en-US" sz="2400" dirty="0">
                <a:solidFill>
                  <a:srgbClr val="000000"/>
                </a:solidFill>
              </a:rPr>
              <a:t>not intended to represent relative size of margins – </a:t>
            </a:r>
            <a:r>
              <a:rPr lang="en-US" altLang="en-US" sz="2400" dirty="0" smtClean="0">
                <a:solidFill>
                  <a:srgbClr val="000000"/>
                </a:solidFill>
              </a:rPr>
              <a:t/>
            </a:r>
            <a:br>
              <a:rPr lang="en-US" altLang="en-US" sz="2400" dirty="0" smtClean="0">
                <a:solidFill>
                  <a:srgbClr val="000000"/>
                </a:solidFill>
              </a:rPr>
            </a:br>
            <a:r>
              <a:rPr lang="en-US" altLang="en-US" sz="2400" dirty="0" smtClean="0">
                <a:solidFill>
                  <a:srgbClr val="000000"/>
                </a:solidFill>
              </a:rPr>
              <a:t>margin may </a:t>
            </a:r>
            <a:r>
              <a:rPr lang="en-US" altLang="en-US" sz="2400" dirty="0">
                <a:solidFill>
                  <a:srgbClr val="000000"/>
                </a:solidFill>
              </a:rPr>
              <a:t>be zero</a:t>
            </a:r>
          </a:p>
          <a:p>
            <a:pPr lvl="0" eaLnBrk="1" hangingPunct="1">
              <a:lnSpc>
                <a:spcPts val="2700"/>
              </a:lnSpc>
              <a:spcBef>
                <a:spcPts val="1200"/>
              </a:spcBef>
              <a:buClr>
                <a:srgbClr val="FF0000"/>
              </a:buClr>
              <a:buSzPct val="100000"/>
              <a:buFont typeface="Arial" charset="0"/>
              <a:buChar char="•"/>
            </a:pPr>
            <a:endParaRPr lang="en-US" altLang="en-US" sz="2400" dirty="0" smtClean="0">
              <a:solidFill>
                <a:srgbClr val="000000"/>
              </a:solidFill>
            </a:endParaRPr>
          </a:p>
          <a:p>
            <a:pPr lvl="0" eaLnBrk="1" hangingPunct="1">
              <a:lnSpc>
                <a:spcPts val="2700"/>
              </a:lnSpc>
              <a:spcBef>
                <a:spcPts val="1200"/>
              </a:spcBef>
              <a:buClr>
                <a:srgbClr val="FF0000"/>
              </a:buClr>
              <a:buSzPct val="100000"/>
              <a:buFont typeface="Arial" charset="0"/>
              <a:buChar char="•"/>
            </a:pPr>
            <a:endParaRPr lang="en-US" altLang="en-US" sz="2400" dirty="0" smtClean="0">
              <a:solidFill>
                <a:srgbClr val="000000"/>
              </a:solidFill>
            </a:endParaRPr>
          </a:p>
          <a:p>
            <a:pPr lvl="0" eaLnBrk="1" hangingPunct="1">
              <a:lnSpc>
                <a:spcPts val="2700"/>
              </a:lnSpc>
              <a:spcBef>
                <a:spcPts val="1200"/>
              </a:spcBef>
              <a:buClr>
                <a:srgbClr val="FF0000"/>
              </a:buClr>
              <a:buSzPct val="100000"/>
              <a:buFont typeface="Arial" charset="0"/>
              <a:buChar char="•"/>
            </a:pPr>
            <a:endParaRPr lang="en-US" altLang="en-US" sz="2400" dirty="0" smtClean="0">
              <a:solidFill>
                <a:srgbClr val="000000"/>
              </a:solidFill>
            </a:endParaRPr>
          </a:p>
          <a:p>
            <a:pPr lvl="0" eaLnBrk="1" hangingPunct="1">
              <a:lnSpc>
                <a:spcPts val="2700"/>
              </a:lnSpc>
              <a:spcBef>
                <a:spcPts val="1200"/>
              </a:spcBef>
              <a:buClr>
                <a:srgbClr val="FF0000"/>
              </a:buClr>
              <a:buSzPct val="100000"/>
              <a:buFont typeface="Arial" charset="0"/>
              <a:buChar char="•"/>
            </a:pPr>
            <a:endParaRPr lang="en-US" altLang="en-US" sz="2400" dirty="0">
              <a:solidFill>
                <a:srgbClr val="000000"/>
              </a:solidFill>
            </a:endParaRPr>
          </a:p>
          <a:p>
            <a:endParaRPr lang="en-US" dirty="0"/>
          </a:p>
        </p:txBody>
      </p:sp>
      <p:sp>
        <p:nvSpPr>
          <p:cNvPr id="4" name="Date Placeholder 3"/>
          <p:cNvSpPr>
            <a:spLocks noGrp="1"/>
          </p:cNvSpPr>
          <p:nvPr>
            <p:ph type="dt" sz="half" idx="10"/>
          </p:nvPr>
        </p:nvSpPr>
        <p:spPr/>
        <p:txBody>
          <a:bodyPr/>
          <a:lstStyle/>
          <a:p>
            <a:pPr>
              <a:defRPr/>
            </a:pPr>
            <a:r>
              <a:rPr lang="en-US" smtClean="0"/>
              <a:t>CMBG - 08 June 2015</a:t>
            </a:r>
            <a:endParaRPr lang="en-US" dirty="0"/>
          </a:p>
        </p:txBody>
      </p:sp>
      <p:sp>
        <p:nvSpPr>
          <p:cNvPr id="5" name="Footer Placeholder 4"/>
          <p:cNvSpPr>
            <a:spLocks noGrp="1"/>
          </p:cNvSpPr>
          <p:nvPr>
            <p:ph type="ftr" sz="quarter" idx="11"/>
          </p:nvPr>
        </p:nvSpPr>
        <p:spPr/>
        <p:txBody>
          <a:bodyPr/>
          <a:lstStyle/>
          <a:p>
            <a:pPr>
              <a:defRPr/>
            </a:pPr>
            <a:r>
              <a:rPr lang="pt-BR" smtClean="0"/>
              <a:t>Palo Verde - Kent R. Bjornn</a:t>
            </a:r>
            <a:endParaRPr lang="en-US" dirty="0"/>
          </a:p>
        </p:txBody>
      </p:sp>
      <p:sp>
        <p:nvSpPr>
          <p:cNvPr id="6" name="Slide Number Placeholder 5"/>
          <p:cNvSpPr>
            <a:spLocks noGrp="1"/>
          </p:cNvSpPr>
          <p:nvPr>
            <p:ph type="sldNum" sz="quarter" idx="12"/>
          </p:nvPr>
        </p:nvSpPr>
        <p:spPr/>
        <p:txBody>
          <a:bodyPr/>
          <a:lstStyle/>
          <a:p>
            <a:pPr>
              <a:defRPr/>
            </a:pPr>
            <a:fld id="{E870A486-E42A-4384-A775-FA2C88A85670}" type="slidenum">
              <a:rPr lang="en-US" smtClean="0"/>
              <a:pPr>
                <a:defRPr/>
              </a:pPr>
              <a:t>62</a:t>
            </a:fld>
            <a:endParaRPr lang="en-US" dirty="0"/>
          </a:p>
        </p:txBody>
      </p:sp>
    </p:spTree>
    <p:extLst>
      <p:ext uri="{BB962C8B-B14F-4D97-AF65-F5344CB8AC3E}">
        <p14:creationId xmlns:p14="http://schemas.microsoft.com/office/powerpoint/2010/main" val="69699501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Using CM to Protect Margins </a:t>
            </a:r>
            <a:r>
              <a:rPr lang="en-US" altLang="en-US" sz="1600" dirty="0" smtClean="0"/>
              <a:t>4/18</a:t>
            </a:r>
            <a:endParaRPr lang="en-US" dirty="0"/>
          </a:p>
        </p:txBody>
      </p:sp>
      <p:sp>
        <p:nvSpPr>
          <p:cNvPr id="3" name="Content Placeholder 2"/>
          <p:cNvSpPr>
            <a:spLocks noGrp="1"/>
          </p:cNvSpPr>
          <p:nvPr>
            <p:ph idx="1"/>
          </p:nvPr>
        </p:nvSpPr>
        <p:spPr/>
        <p:txBody>
          <a:bodyPr/>
          <a:lstStyle/>
          <a:p>
            <a:pPr lvl="0" eaLnBrk="1" hangingPunct="1">
              <a:lnSpc>
                <a:spcPts val="2700"/>
              </a:lnSpc>
              <a:spcBef>
                <a:spcPts val="1200"/>
              </a:spcBef>
              <a:buClr>
                <a:srgbClr val="0099FF"/>
              </a:buClr>
              <a:buSzPct val="100000"/>
              <a:buFont typeface="Wingdings" panose="05000000000000000000" pitchFamily="2" charset="2"/>
              <a:buChar char="v"/>
            </a:pPr>
            <a:r>
              <a:rPr lang="en-US" altLang="en-US" sz="2400" dirty="0">
                <a:solidFill>
                  <a:srgbClr val="0099FF"/>
                </a:solidFill>
              </a:rPr>
              <a:t>Margin </a:t>
            </a:r>
            <a:r>
              <a:rPr lang="en-US" altLang="en-US" sz="2400" dirty="0" smtClean="0">
                <a:solidFill>
                  <a:srgbClr val="0099FF"/>
                </a:solidFill>
              </a:rPr>
              <a:t>Concepts - Operations</a:t>
            </a:r>
            <a:endParaRPr lang="en-US" altLang="en-US" sz="2400" dirty="0">
              <a:solidFill>
                <a:srgbClr val="0099FF"/>
              </a:solidFill>
            </a:endParaRPr>
          </a:p>
        </p:txBody>
      </p:sp>
      <p:sp>
        <p:nvSpPr>
          <p:cNvPr id="4" name="Date Placeholder 3"/>
          <p:cNvSpPr>
            <a:spLocks noGrp="1"/>
          </p:cNvSpPr>
          <p:nvPr>
            <p:ph type="dt" sz="half" idx="10"/>
          </p:nvPr>
        </p:nvSpPr>
        <p:spPr/>
        <p:txBody>
          <a:bodyPr/>
          <a:lstStyle/>
          <a:p>
            <a:pPr>
              <a:defRPr/>
            </a:pPr>
            <a:r>
              <a:rPr lang="en-US" smtClean="0"/>
              <a:t>CMBG - 08 June 2015</a:t>
            </a:r>
            <a:endParaRPr lang="en-US" dirty="0"/>
          </a:p>
        </p:txBody>
      </p:sp>
      <p:sp>
        <p:nvSpPr>
          <p:cNvPr id="5" name="Footer Placeholder 4"/>
          <p:cNvSpPr>
            <a:spLocks noGrp="1"/>
          </p:cNvSpPr>
          <p:nvPr>
            <p:ph type="ftr" sz="quarter" idx="11"/>
          </p:nvPr>
        </p:nvSpPr>
        <p:spPr/>
        <p:txBody>
          <a:bodyPr/>
          <a:lstStyle/>
          <a:p>
            <a:pPr>
              <a:defRPr/>
            </a:pPr>
            <a:r>
              <a:rPr lang="pt-BR" smtClean="0"/>
              <a:t>Palo Verde - Kent R. Bjornn</a:t>
            </a:r>
            <a:endParaRPr lang="en-US" dirty="0"/>
          </a:p>
        </p:txBody>
      </p:sp>
      <p:sp>
        <p:nvSpPr>
          <p:cNvPr id="6" name="Slide Number Placeholder 5"/>
          <p:cNvSpPr>
            <a:spLocks noGrp="1"/>
          </p:cNvSpPr>
          <p:nvPr>
            <p:ph type="sldNum" sz="quarter" idx="12"/>
          </p:nvPr>
        </p:nvSpPr>
        <p:spPr/>
        <p:txBody>
          <a:bodyPr/>
          <a:lstStyle/>
          <a:p>
            <a:pPr>
              <a:defRPr/>
            </a:pPr>
            <a:fld id="{E870A486-E42A-4384-A775-FA2C88A85670}" type="slidenum">
              <a:rPr lang="en-US" smtClean="0"/>
              <a:pPr>
                <a:defRPr/>
              </a:pPr>
              <a:t>63</a:t>
            </a:fld>
            <a:endParaRPr lang="en-US" dirty="0"/>
          </a:p>
        </p:txBody>
      </p:sp>
      <p:sp>
        <p:nvSpPr>
          <p:cNvPr id="7" name="Line 4"/>
          <p:cNvSpPr>
            <a:spLocks noChangeShapeType="1"/>
          </p:cNvSpPr>
          <p:nvPr/>
        </p:nvSpPr>
        <p:spPr bwMode="auto">
          <a:xfrm>
            <a:off x="457200" y="2286000"/>
            <a:ext cx="4572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5"/>
          <p:cNvSpPr>
            <a:spLocks noChangeShapeType="1"/>
          </p:cNvSpPr>
          <p:nvPr/>
        </p:nvSpPr>
        <p:spPr bwMode="auto">
          <a:xfrm>
            <a:off x="457200" y="2971800"/>
            <a:ext cx="4572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6"/>
          <p:cNvSpPr>
            <a:spLocks noChangeShapeType="1"/>
          </p:cNvSpPr>
          <p:nvPr/>
        </p:nvSpPr>
        <p:spPr bwMode="auto">
          <a:xfrm>
            <a:off x="457199" y="3657600"/>
            <a:ext cx="4572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7"/>
          <p:cNvSpPr>
            <a:spLocks noChangeShapeType="1"/>
          </p:cNvSpPr>
          <p:nvPr/>
        </p:nvSpPr>
        <p:spPr bwMode="auto">
          <a:xfrm>
            <a:off x="685800" y="1828800"/>
            <a:ext cx="0" cy="3886200"/>
          </a:xfrm>
          <a:prstGeom prst="line">
            <a:avLst/>
          </a:prstGeom>
          <a:noFill/>
          <a:ln w="12700">
            <a:solidFill>
              <a:srgbClr val="000000"/>
            </a:solidFill>
            <a:round/>
            <a:headEnd type="triangle"/>
            <a:tailEnd type="none"/>
          </a:ln>
          <a:extLst>
            <a:ext uri="{909E8E84-426E-40DD-AFC4-6F175D3DCCD1}">
              <a14:hiddenFill xmlns:a14="http://schemas.microsoft.com/office/drawing/2010/main">
                <a:noFill/>
              </a14:hiddenFill>
            </a:ext>
          </a:extLst>
        </p:spPr>
        <p:txBody>
          <a:bodyPr/>
          <a:lstStyle/>
          <a:p>
            <a:endParaRPr lang="en-US"/>
          </a:p>
        </p:txBody>
      </p:sp>
      <p:sp>
        <p:nvSpPr>
          <p:cNvPr id="11" name="Line 8"/>
          <p:cNvSpPr>
            <a:spLocks noChangeShapeType="1"/>
          </p:cNvSpPr>
          <p:nvPr/>
        </p:nvSpPr>
        <p:spPr bwMode="auto">
          <a:xfrm>
            <a:off x="457200" y="4343400"/>
            <a:ext cx="4572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8"/>
          <p:cNvSpPr>
            <a:spLocks noChangeShapeType="1"/>
          </p:cNvSpPr>
          <p:nvPr/>
        </p:nvSpPr>
        <p:spPr bwMode="auto">
          <a:xfrm>
            <a:off x="457199" y="5029200"/>
            <a:ext cx="4572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9" name="Group 18"/>
          <p:cNvGrpSpPr/>
          <p:nvPr/>
        </p:nvGrpSpPr>
        <p:grpSpPr>
          <a:xfrm>
            <a:off x="914400" y="4206240"/>
            <a:ext cx="3429000" cy="274320"/>
            <a:chOff x="914400" y="4206240"/>
            <a:chExt cx="3429000" cy="274320"/>
          </a:xfrm>
        </p:grpSpPr>
        <p:sp>
          <p:nvSpPr>
            <p:cNvPr id="14" name="Line 17"/>
            <p:cNvSpPr>
              <a:spLocks noChangeShapeType="1"/>
            </p:cNvSpPr>
            <p:nvPr/>
          </p:nvSpPr>
          <p:spPr bwMode="auto">
            <a:xfrm>
              <a:off x="914400" y="4343400"/>
              <a:ext cx="3429000"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Text Box 20"/>
            <p:cNvSpPr txBox="1">
              <a:spLocks noChangeArrowheads="1"/>
            </p:cNvSpPr>
            <p:nvPr/>
          </p:nvSpPr>
          <p:spPr bwMode="auto">
            <a:xfrm>
              <a:off x="1737360" y="4206240"/>
              <a:ext cx="1554480" cy="274320"/>
            </a:xfrm>
            <a:prstGeom prst="rect">
              <a:avLst/>
            </a:prstGeom>
            <a:solidFill>
              <a:srgbClr val="FFFFFF"/>
            </a:solidFill>
            <a:ln>
              <a:noFill/>
            </a:ln>
            <a:extLst/>
          </p:spPr>
          <p:txBody>
            <a:bodyPr lIns="0" tIns="0" rIns="0" bIns="0" anchor="ctr" anchorCtr="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en-US" altLang="en-US" sz="1800" dirty="0">
                  <a:latin typeface="+mn-lt"/>
                </a:rPr>
                <a:t>Operating </a:t>
              </a:r>
              <a:r>
                <a:rPr lang="en-US" altLang="en-US" sz="1800" dirty="0" smtClean="0">
                  <a:latin typeface="+mn-lt"/>
                </a:rPr>
                <a:t>Limit</a:t>
              </a:r>
              <a:endParaRPr lang="en-US" altLang="en-US" sz="1800" dirty="0">
                <a:latin typeface="Arial" charset="0"/>
              </a:endParaRPr>
            </a:p>
          </p:txBody>
        </p:sp>
      </p:grpSp>
      <p:grpSp>
        <p:nvGrpSpPr>
          <p:cNvPr id="20" name="Group 19"/>
          <p:cNvGrpSpPr/>
          <p:nvPr/>
        </p:nvGrpSpPr>
        <p:grpSpPr>
          <a:xfrm>
            <a:off x="914399" y="5029200"/>
            <a:ext cx="3429001" cy="685799"/>
            <a:chOff x="914399" y="5029200"/>
            <a:chExt cx="3429001" cy="685799"/>
          </a:xfrm>
        </p:grpSpPr>
        <p:sp>
          <p:nvSpPr>
            <p:cNvPr id="13" name="Line 17"/>
            <p:cNvSpPr>
              <a:spLocks noChangeShapeType="1"/>
            </p:cNvSpPr>
            <p:nvPr/>
          </p:nvSpPr>
          <p:spPr bwMode="auto">
            <a:xfrm>
              <a:off x="914400" y="5029200"/>
              <a:ext cx="3429000"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Text Box 3"/>
            <p:cNvSpPr txBox="1">
              <a:spLocks noChangeArrowheads="1"/>
            </p:cNvSpPr>
            <p:nvPr/>
          </p:nvSpPr>
          <p:spPr bwMode="auto">
            <a:xfrm>
              <a:off x="914399" y="5047487"/>
              <a:ext cx="3429000" cy="667512"/>
            </a:xfrm>
            <a:prstGeom prst="rect">
              <a:avLst/>
            </a:prstGeom>
            <a:solidFill>
              <a:srgbClr val="66FF99"/>
            </a:solidFill>
            <a:ln>
              <a:noFill/>
            </a:ln>
            <a:extLst/>
          </p:spPr>
          <p:txBody>
            <a:bodyPr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en-US" altLang="en-US" sz="1800" dirty="0">
                  <a:latin typeface="+mn-lt"/>
                </a:rPr>
                <a:t>Range of Normal Operation</a:t>
              </a:r>
            </a:p>
          </p:txBody>
        </p:sp>
      </p:grpSp>
      <p:sp>
        <p:nvSpPr>
          <p:cNvPr id="33" name="Text Box 3"/>
          <p:cNvSpPr txBox="1">
            <a:spLocks noChangeArrowheads="1"/>
          </p:cNvSpPr>
          <p:nvPr/>
        </p:nvSpPr>
        <p:spPr bwMode="auto">
          <a:xfrm>
            <a:off x="914400" y="4343400"/>
            <a:ext cx="3429000" cy="685800"/>
          </a:xfrm>
          <a:prstGeom prst="rect">
            <a:avLst/>
          </a:prstGeom>
          <a:solidFill>
            <a:srgbClr val="66FF99">
              <a:alpha val="35000"/>
            </a:srgbClr>
          </a:solidFill>
          <a:ln>
            <a:noFill/>
          </a:ln>
          <a:extLst/>
        </p:spPr>
        <p:txBody>
          <a:bodyPr lIns="91440" rIns="91440"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en-US" altLang="en-US" sz="1400" dirty="0" smtClean="0">
                <a:latin typeface="Comic Sans MS" panose="030F0702030302020204" pitchFamily="66" charset="0"/>
              </a:rPr>
              <a:t>Operating Margin</a:t>
            </a:r>
            <a:endParaRPr lang="en-US" altLang="en-US" sz="1400" dirty="0">
              <a:latin typeface="Comic Sans MS" panose="030F0702030302020204" pitchFamily="66" charset="0"/>
            </a:endParaRPr>
          </a:p>
        </p:txBody>
      </p:sp>
      <p:grpSp>
        <p:nvGrpSpPr>
          <p:cNvPr id="38" name="Group 37"/>
          <p:cNvGrpSpPr/>
          <p:nvPr/>
        </p:nvGrpSpPr>
        <p:grpSpPr>
          <a:xfrm>
            <a:off x="4343400" y="4343400"/>
            <a:ext cx="2530833" cy="685800"/>
            <a:chOff x="4343400" y="4343400"/>
            <a:chExt cx="2530833" cy="685800"/>
          </a:xfrm>
        </p:grpSpPr>
        <p:sp>
          <p:nvSpPr>
            <p:cNvPr id="26" name="AutoShape 12"/>
            <p:cNvSpPr>
              <a:spLocks/>
            </p:cNvSpPr>
            <p:nvPr/>
          </p:nvSpPr>
          <p:spPr bwMode="auto">
            <a:xfrm>
              <a:off x="4343400" y="4343400"/>
              <a:ext cx="185737" cy="685800"/>
            </a:xfrm>
            <a:prstGeom prst="rightBrace">
              <a:avLst>
                <a:gd name="adj1" fmla="val 32051"/>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endParaRPr lang="en-US" altLang="en-US"/>
            </a:p>
          </p:txBody>
        </p:sp>
        <p:sp>
          <p:nvSpPr>
            <p:cNvPr id="34" name="Rectangle 33"/>
            <p:cNvSpPr/>
            <p:nvPr/>
          </p:nvSpPr>
          <p:spPr>
            <a:xfrm>
              <a:off x="4572000" y="4526280"/>
              <a:ext cx="2302233" cy="307777"/>
            </a:xfrm>
            <a:prstGeom prst="rect">
              <a:avLst/>
            </a:prstGeom>
          </p:spPr>
          <p:txBody>
            <a:bodyPr wrap="none">
              <a:spAutoFit/>
            </a:bodyPr>
            <a:lstStyle/>
            <a:p>
              <a:pPr eaLnBrk="1" hangingPunct="1">
                <a:spcBef>
                  <a:spcPct val="50000"/>
                </a:spcBef>
              </a:pPr>
              <a:r>
                <a:rPr lang="en-US" altLang="en-US" sz="1400" dirty="0" smtClean="0">
                  <a:solidFill>
                    <a:srgbClr val="FF0000"/>
                  </a:solidFill>
                  <a:latin typeface="Lucida Calligraphy" panose="03010101010101010101" pitchFamily="66" charset="0"/>
                </a:rPr>
                <a:t>Operations controlled</a:t>
              </a:r>
              <a:endParaRPr lang="en-US" altLang="en-US" sz="1400" dirty="0">
                <a:solidFill>
                  <a:srgbClr val="FF0000"/>
                </a:solidFill>
                <a:latin typeface="Lucida Calligraphy" panose="03010101010101010101" pitchFamily="66" charset="0"/>
              </a:endParaRPr>
            </a:p>
          </p:txBody>
        </p:sp>
      </p:grpSp>
      <p:sp>
        <p:nvSpPr>
          <p:cNvPr id="49" name="AutoShape 34"/>
          <p:cNvSpPr>
            <a:spLocks/>
          </p:cNvSpPr>
          <p:nvPr/>
        </p:nvSpPr>
        <p:spPr bwMode="auto">
          <a:xfrm>
            <a:off x="6006579" y="5410200"/>
            <a:ext cx="1676400" cy="182880"/>
          </a:xfrm>
          <a:prstGeom prst="borderCallout1">
            <a:avLst>
              <a:gd name="adj1" fmla="val 51995"/>
              <a:gd name="adj2" fmla="val -325"/>
              <a:gd name="adj3" fmla="val -138015"/>
              <a:gd name="adj4" fmla="val -118103"/>
            </a:avLst>
          </a:prstGeom>
          <a:solidFill>
            <a:srgbClr val="FFFFCC"/>
          </a:solidFill>
          <a:ln w="12700" algn="ctr">
            <a:solidFill>
              <a:schemeClr val="tx1"/>
            </a:solidFill>
            <a:miter lim="800000"/>
            <a:headEnd/>
            <a:tailEnd type="oval" w="med" len="lg"/>
          </a:ln>
        </p:spPr>
        <p:txBody>
          <a:bodyPr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r>
              <a:rPr lang="en-US" altLang="en-US" dirty="0">
                <a:solidFill>
                  <a:srgbClr val="0033CC"/>
                </a:solidFill>
                <a:latin typeface="+mn-lt"/>
              </a:rPr>
              <a:t>Operator Alarm (HI)</a:t>
            </a:r>
          </a:p>
        </p:txBody>
      </p:sp>
      <p:sp>
        <p:nvSpPr>
          <p:cNvPr id="50" name="AutoShape 33"/>
          <p:cNvSpPr>
            <a:spLocks/>
          </p:cNvSpPr>
          <p:nvPr/>
        </p:nvSpPr>
        <p:spPr bwMode="auto">
          <a:xfrm>
            <a:off x="6006579" y="4842699"/>
            <a:ext cx="1920240" cy="182880"/>
          </a:xfrm>
          <a:prstGeom prst="borderCallout1">
            <a:avLst>
              <a:gd name="adj1" fmla="val 51110"/>
              <a:gd name="adj2" fmla="val -95"/>
              <a:gd name="adj3" fmla="val -36594"/>
              <a:gd name="adj4" fmla="val -102593"/>
            </a:avLst>
          </a:prstGeom>
          <a:solidFill>
            <a:srgbClr val="FFFFCC"/>
          </a:solidFill>
          <a:ln w="12700" algn="ctr">
            <a:solidFill>
              <a:schemeClr val="tx1"/>
            </a:solidFill>
            <a:miter lim="800000"/>
            <a:headEnd/>
            <a:tailEnd type="oval" w="med" len="lg"/>
          </a:ln>
        </p:spPr>
        <p:txBody>
          <a:bodyPr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r>
              <a:rPr lang="en-US" altLang="en-US" dirty="0">
                <a:solidFill>
                  <a:srgbClr val="0033CC"/>
                </a:solidFill>
                <a:latin typeface="+mn-lt"/>
              </a:rPr>
              <a:t>Operator Alarm (HI-HI)</a:t>
            </a:r>
          </a:p>
        </p:txBody>
      </p:sp>
      <p:sp>
        <p:nvSpPr>
          <p:cNvPr id="51" name="AutoShape 33"/>
          <p:cNvSpPr>
            <a:spLocks/>
          </p:cNvSpPr>
          <p:nvPr/>
        </p:nvSpPr>
        <p:spPr bwMode="auto">
          <a:xfrm>
            <a:off x="6006579" y="4114800"/>
            <a:ext cx="2166580" cy="182880"/>
          </a:xfrm>
          <a:prstGeom prst="borderCallout1">
            <a:avLst>
              <a:gd name="adj1" fmla="val 51110"/>
              <a:gd name="adj2" fmla="val -95"/>
              <a:gd name="adj3" fmla="val 122417"/>
              <a:gd name="adj4" fmla="val -92626"/>
            </a:avLst>
          </a:prstGeom>
          <a:solidFill>
            <a:srgbClr val="FFFFCC"/>
          </a:solidFill>
          <a:ln w="12700" algn="ctr">
            <a:solidFill>
              <a:schemeClr val="tx1"/>
            </a:solidFill>
            <a:miter lim="800000"/>
            <a:headEnd/>
            <a:tailEnd type="oval" w="med" len="lg"/>
          </a:ln>
        </p:spPr>
        <p:txBody>
          <a:bodyPr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r>
              <a:rPr lang="en-US" altLang="en-US" dirty="0" smtClean="0">
                <a:solidFill>
                  <a:srgbClr val="0033CC"/>
                </a:solidFill>
                <a:latin typeface="+mn-lt"/>
              </a:rPr>
              <a:t>Design documents (Ops box)</a:t>
            </a:r>
            <a:endParaRPr lang="en-US" altLang="en-US" dirty="0">
              <a:solidFill>
                <a:srgbClr val="0033CC"/>
              </a:solidFill>
              <a:latin typeface="+mn-lt"/>
            </a:endParaRPr>
          </a:p>
        </p:txBody>
      </p:sp>
    </p:spTree>
    <p:extLst>
      <p:ext uri="{BB962C8B-B14F-4D97-AF65-F5344CB8AC3E}">
        <p14:creationId xmlns:p14="http://schemas.microsoft.com/office/powerpoint/2010/main" val="3132416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wipe(left)">
                                      <p:cBhvr>
                                        <p:cTn id="18" dur="500"/>
                                        <p:tgtEl>
                                          <p:spTgt spid="5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1+#ppt_w/2"/>
                                          </p:val>
                                        </p:tav>
                                        <p:tav tm="100000">
                                          <p:val>
                                            <p:strVal val="#ppt_x"/>
                                          </p:val>
                                        </p:tav>
                                      </p:tavLst>
                                    </p:anim>
                                    <p:anim calcmode="lin" valueType="num">
                                      <p:cBhvr additive="base">
                                        <p:cTn id="24"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1000" fill="hold"/>
                                        <p:tgtEl>
                                          <p:spTgt spid="38"/>
                                        </p:tgtEl>
                                        <p:attrNameLst>
                                          <p:attrName>ppt_w</p:attrName>
                                        </p:attrNameLst>
                                      </p:cBhvr>
                                      <p:tavLst>
                                        <p:tav tm="0">
                                          <p:val>
                                            <p:fltVal val="0"/>
                                          </p:val>
                                        </p:tav>
                                        <p:tav tm="100000">
                                          <p:val>
                                            <p:strVal val="#ppt_w"/>
                                          </p:val>
                                        </p:tav>
                                      </p:tavLst>
                                    </p:anim>
                                    <p:anim calcmode="lin" valueType="num">
                                      <p:cBhvr>
                                        <p:cTn id="30" dur="1000" fill="hold"/>
                                        <p:tgtEl>
                                          <p:spTgt spid="38"/>
                                        </p:tgtEl>
                                        <p:attrNameLst>
                                          <p:attrName>ppt_h</p:attrName>
                                        </p:attrNameLst>
                                      </p:cBhvr>
                                      <p:tavLst>
                                        <p:tav tm="0">
                                          <p:val>
                                            <p:fltVal val="0"/>
                                          </p:val>
                                        </p:tav>
                                        <p:tav tm="100000">
                                          <p:val>
                                            <p:strVal val="#ppt_h"/>
                                          </p:val>
                                        </p:tav>
                                      </p:tavLst>
                                    </p:anim>
                                    <p:anim calcmode="lin" valueType="num">
                                      <p:cBhvr>
                                        <p:cTn id="31" dur="1000" fill="hold"/>
                                        <p:tgtEl>
                                          <p:spTgt spid="38"/>
                                        </p:tgtEl>
                                        <p:attrNameLst>
                                          <p:attrName>style.rotation</p:attrName>
                                        </p:attrNameLst>
                                      </p:cBhvr>
                                      <p:tavLst>
                                        <p:tav tm="0">
                                          <p:val>
                                            <p:fltVal val="90"/>
                                          </p:val>
                                        </p:tav>
                                        <p:tav tm="100000">
                                          <p:val>
                                            <p:fltVal val="0"/>
                                          </p:val>
                                        </p:tav>
                                      </p:tavLst>
                                    </p:anim>
                                    <p:animEffect transition="in" filter="fade">
                                      <p:cBhvr>
                                        <p:cTn id="32" dur="10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wipe(left)">
                                      <p:cBhvr>
                                        <p:cTn id="37" dur="500"/>
                                        <p:tgtEl>
                                          <p:spTgt spid="4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wipe(left)">
                                      <p:cBhvr>
                                        <p:cTn id="4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9" grpId="0" animBg="1"/>
      <p:bldP spid="50" grpId="0" animBg="1"/>
      <p:bldP spid="51"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Using CM to Protect Margins </a:t>
            </a:r>
            <a:r>
              <a:rPr lang="en-US" altLang="en-US" sz="1600" dirty="0" smtClean="0"/>
              <a:t>5/18</a:t>
            </a:r>
            <a:endParaRPr lang="en-US" dirty="0"/>
          </a:p>
        </p:txBody>
      </p:sp>
      <p:sp>
        <p:nvSpPr>
          <p:cNvPr id="3" name="Content Placeholder 2"/>
          <p:cNvSpPr>
            <a:spLocks noGrp="1"/>
          </p:cNvSpPr>
          <p:nvPr>
            <p:ph idx="1"/>
          </p:nvPr>
        </p:nvSpPr>
        <p:spPr/>
        <p:txBody>
          <a:bodyPr/>
          <a:lstStyle/>
          <a:p>
            <a:pPr lvl="0" eaLnBrk="1" hangingPunct="1">
              <a:lnSpc>
                <a:spcPts val="2700"/>
              </a:lnSpc>
              <a:spcBef>
                <a:spcPts val="1200"/>
              </a:spcBef>
              <a:buClr>
                <a:srgbClr val="0099FF"/>
              </a:buClr>
              <a:buSzPct val="100000"/>
              <a:buFont typeface="Wingdings" panose="05000000000000000000" pitchFamily="2" charset="2"/>
              <a:buChar char="v"/>
            </a:pPr>
            <a:r>
              <a:rPr lang="en-US" altLang="en-US" sz="2400" dirty="0">
                <a:solidFill>
                  <a:srgbClr val="0099FF"/>
                </a:solidFill>
              </a:rPr>
              <a:t>Margin </a:t>
            </a:r>
            <a:r>
              <a:rPr lang="en-US" altLang="en-US" sz="2400" dirty="0" smtClean="0">
                <a:solidFill>
                  <a:srgbClr val="0099FF"/>
                </a:solidFill>
              </a:rPr>
              <a:t>Concepts - Operations</a:t>
            </a:r>
            <a:endParaRPr lang="en-US" altLang="en-US" sz="2400" dirty="0">
              <a:solidFill>
                <a:srgbClr val="0099FF"/>
              </a:solidFill>
            </a:endParaRPr>
          </a:p>
          <a:p>
            <a:pPr marL="457200" lvl="0" indent="-457200" eaLnBrk="1" hangingPunct="1">
              <a:lnSpc>
                <a:spcPts val="2700"/>
              </a:lnSpc>
              <a:spcBef>
                <a:spcPts val="1200"/>
              </a:spcBef>
              <a:buClr>
                <a:srgbClr val="FF0000"/>
              </a:buClr>
              <a:buSzPct val="80000"/>
              <a:buFont typeface="+mj-lt"/>
              <a:buAutoNum type="arabicPeriod"/>
            </a:pPr>
            <a:r>
              <a:rPr lang="en-US" altLang="en-US" sz="2400" dirty="0" smtClean="0">
                <a:solidFill>
                  <a:srgbClr val="000000"/>
                </a:solidFill>
              </a:rPr>
              <a:t>Range </a:t>
            </a:r>
            <a:r>
              <a:rPr lang="en-US" altLang="en-US" sz="2400" dirty="0">
                <a:solidFill>
                  <a:srgbClr val="000000"/>
                </a:solidFill>
              </a:rPr>
              <a:t>of normal operations </a:t>
            </a:r>
            <a:r>
              <a:rPr lang="en-US" altLang="en-US" sz="2400" dirty="0" smtClean="0">
                <a:solidFill>
                  <a:srgbClr val="000000"/>
                </a:solidFill>
              </a:rPr>
              <a:t>should allow for all normal conditions and scenarios</a:t>
            </a:r>
          </a:p>
          <a:p>
            <a:pPr marL="457200" lvl="0" indent="-457200" eaLnBrk="1" hangingPunct="1">
              <a:lnSpc>
                <a:spcPts val="2700"/>
              </a:lnSpc>
              <a:spcBef>
                <a:spcPts val="1200"/>
              </a:spcBef>
              <a:buClr>
                <a:srgbClr val="FF0000"/>
              </a:buClr>
              <a:buSzPct val="80000"/>
              <a:buFont typeface="+mj-lt"/>
              <a:buAutoNum type="arabicPeriod"/>
            </a:pPr>
            <a:r>
              <a:rPr lang="en-US" altLang="en-US" sz="2400" dirty="0" smtClean="0">
                <a:solidFill>
                  <a:srgbClr val="000000"/>
                </a:solidFill>
              </a:rPr>
              <a:t>Operating Limit should allow for </a:t>
            </a:r>
            <a:r>
              <a:rPr lang="en-US" altLang="en-US" sz="2400" i="1" dirty="0" smtClean="0">
                <a:solidFill>
                  <a:srgbClr val="000000"/>
                </a:solidFill>
              </a:rPr>
              <a:t>additional</a:t>
            </a:r>
            <a:r>
              <a:rPr lang="en-US" altLang="en-US" sz="2400" dirty="0" smtClean="0">
                <a:solidFill>
                  <a:srgbClr val="000000"/>
                </a:solidFill>
              </a:rPr>
              <a:t> operating events of moderate frequency</a:t>
            </a:r>
          </a:p>
          <a:p>
            <a:pPr marL="0" lvl="0" indent="0" eaLnBrk="1" hangingPunct="1">
              <a:lnSpc>
                <a:spcPts val="2700"/>
              </a:lnSpc>
              <a:spcBef>
                <a:spcPts val="1200"/>
              </a:spcBef>
              <a:buClr>
                <a:srgbClr val="FF0000"/>
              </a:buClr>
              <a:buSzPct val="100000"/>
              <a:buNone/>
            </a:pPr>
            <a:endParaRPr lang="en-US" altLang="en-US" sz="2400" dirty="0" smtClean="0">
              <a:solidFill>
                <a:srgbClr val="000000"/>
              </a:solidFill>
            </a:endParaRPr>
          </a:p>
          <a:p>
            <a:pPr lvl="0" eaLnBrk="1" hangingPunct="1">
              <a:lnSpc>
                <a:spcPts val="2700"/>
              </a:lnSpc>
              <a:spcBef>
                <a:spcPts val="1200"/>
              </a:spcBef>
              <a:buClr>
                <a:srgbClr val="FF0000"/>
              </a:buClr>
              <a:buSzPct val="100000"/>
              <a:buFont typeface="Arial" charset="0"/>
              <a:buChar char="•"/>
            </a:pPr>
            <a:endParaRPr lang="en-US" altLang="en-US" sz="2400" dirty="0" smtClean="0">
              <a:solidFill>
                <a:srgbClr val="000000"/>
              </a:solidFill>
            </a:endParaRPr>
          </a:p>
          <a:p>
            <a:pPr lvl="0" eaLnBrk="1" hangingPunct="1">
              <a:lnSpc>
                <a:spcPts val="2700"/>
              </a:lnSpc>
              <a:spcBef>
                <a:spcPts val="1200"/>
              </a:spcBef>
              <a:buClr>
                <a:srgbClr val="FF0000"/>
              </a:buClr>
              <a:buSzPct val="100000"/>
              <a:buFont typeface="Arial" charset="0"/>
              <a:buChar char="•"/>
            </a:pPr>
            <a:endParaRPr lang="en-US" altLang="en-US" sz="2400" dirty="0" smtClean="0">
              <a:solidFill>
                <a:srgbClr val="000000"/>
              </a:solidFill>
            </a:endParaRPr>
          </a:p>
          <a:p>
            <a:pPr lvl="0" eaLnBrk="1" hangingPunct="1">
              <a:lnSpc>
                <a:spcPts val="2700"/>
              </a:lnSpc>
              <a:spcBef>
                <a:spcPts val="1200"/>
              </a:spcBef>
              <a:buClr>
                <a:srgbClr val="FF0000"/>
              </a:buClr>
              <a:buSzPct val="100000"/>
              <a:buFont typeface="Arial" charset="0"/>
              <a:buChar char="•"/>
            </a:pPr>
            <a:endParaRPr lang="en-US" altLang="en-US" sz="2400" dirty="0">
              <a:solidFill>
                <a:srgbClr val="000000"/>
              </a:solidFill>
            </a:endParaRPr>
          </a:p>
          <a:p>
            <a:endParaRPr lang="en-US" dirty="0"/>
          </a:p>
        </p:txBody>
      </p:sp>
      <p:sp>
        <p:nvSpPr>
          <p:cNvPr id="4" name="Date Placeholder 3"/>
          <p:cNvSpPr>
            <a:spLocks noGrp="1"/>
          </p:cNvSpPr>
          <p:nvPr>
            <p:ph type="dt" sz="half" idx="10"/>
          </p:nvPr>
        </p:nvSpPr>
        <p:spPr/>
        <p:txBody>
          <a:bodyPr/>
          <a:lstStyle/>
          <a:p>
            <a:pPr>
              <a:defRPr/>
            </a:pPr>
            <a:r>
              <a:rPr lang="en-US" smtClean="0"/>
              <a:t>CMBG - 08 June 2015</a:t>
            </a:r>
            <a:endParaRPr lang="en-US" dirty="0"/>
          </a:p>
        </p:txBody>
      </p:sp>
      <p:sp>
        <p:nvSpPr>
          <p:cNvPr id="5" name="Footer Placeholder 4"/>
          <p:cNvSpPr>
            <a:spLocks noGrp="1"/>
          </p:cNvSpPr>
          <p:nvPr>
            <p:ph type="ftr" sz="quarter" idx="11"/>
          </p:nvPr>
        </p:nvSpPr>
        <p:spPr/>
        <p:txBody>
          <a:bodyPr/>
          <a:lstStyle/>
          <a:p>
            <a:pPr>
              <a:defRPr/>
            </a:pPr>
            <a:r>
              <a:rPr lang="pt-BR" smtClean="0"/>
              <a:t>Palo Verde - Kent R. Bjornn</a:t>
            </a:r>
            <a:endParaRPr lang="en-US" dirty="0"/>
          </a:p>
        </p:txBody>
      </p:sp>
      <p:sp>
        <p:nvSpPr>
          <p:cNvPr id="6" name="Slide Number Placeholder 5"/>
          <p:cNvSpPr>
            <a:spLocks noGrp="1"/>
          </p:cNvSpPr>
          <p:nvPr>
            <p:ph type="sldNum" sz="quarter" idx="12"/>
          </p:nvPr>
        </p:nvSpPr>
        <p:spPr/>
        <p:txBody>
          <a:bodyPr/>
          <a:lstStyle/>
          <a:p>
            <a:pPr>
              <a:defRPr/>
            </a:pPr>
            <a:fld id="{E870A486-E42A-4384-A775-FA2C88A85670}" type="slidenum">
              <a:rPr lang="en-US" smtClean="0"/>
              <a:pPr>
                <a:defRPr/>
              </a:pPr>
              <a:t>64</a:t>
            </a:fld>
            <a:endParaRPr lang="en-US" dirty="0"/>
          </a:p>
        </p:txBody>
      </p:sp>
    </p:spTree>
    <p:extLst>
      <p:ext uri="{BB962C8B-B14F-4D97-AF65-F5344CB8AC3E}">
        <p14:creationId xmlns:p14="http://schemas.microsoft.com/office/powerpoint/2010/main" val="3017939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20"/>
          <p:cNvSpPr txBox="1">
            <a:spLocks noChangeArrowheads="1"/>
          </p:cNvSpPr>
          <p:nvPr/>
        </p:nvSpPr>
        <p:spPr bwMode="auto">
          <a:xfrm>
            <a:off x="1737360" y="4206240"/>
            <a:ext cx="1554480" cy="274320"/>
          </a:xfrm>
          <a:prstGeom prst="rect">
            <a:avLst/>
          </a:prstGeom>
          <a:solidFill>
            <a:srgbClr val="FFFFFF"/>
          </a:solidFill>
          <a:ln>
            <a:noFill/>
          </a:ln>
          <a:extLst/>
        </p:spPr>
        <p:txBody>
          <a:bodyPr lIns="0" tIns="0" rIns="0" bIns="0" anchor="ctr" anchorCtr="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en-US" altLang="en-US" sz="1800" dirty="0">
                <a:latin typeface="+mn-lt"/>
              </a:rPr>
              <a:t>Operating </a:t>
            </a:r>
            <a:r>
              <a:rPr lang="en-US" altLang="en-US" sz="1800" dirty="0" smtClean="0">
                <a:latin typeface="+mn-lt"/>
              </a:rPr>
              <a:t>Limit</a:t>
            </a:r>
            <a:endParaRPr lang="en-US" altLang="en-US" sz="1800" dirty="0">
              <a:latin typeface="Arial" charset="0"/>
            </a:endParaRPr>
          </a:p>
        </p:txBody>
      </p:sp>
      <p:sp>
        <p:nvSpPr>
          <p:cNvPr id="2" name="Title 1"/>
          <p:cNvSpPr>
            <a:spLocks noGrp="1"/>
          </p:cNvSpPr>
          <p:nvPr>
            <p:ph type="title"/>
          </p:nvPr>
        </p:nvSpPr>
        <p:spPr/>
        <p:txBody>
          <a:bodyPr/>
          <a:lstStyle/>
          <a:p>
            <a:r>
              <a:rPr lang="en-US" altLang="en-US" dirty="0"/>
              <a:t>Using CM to Protect Margins </a:t>
            </a:r>
            <a:r>
              <a:rPr lang="en-US" altLang="en-US" sz="1600" dirty="0" smtClean="0"/>
              <a:t>6/18</a:t>
            </a:r>
            <a:endParaRPr lang="en-US" dirty="0"/>
          </a:p>
        </p:txBody>
      </p:sp>
      <p:sp>
        <p:nvSpPr>
          <p:cNvPr id="3" name="Content Placeholder 2"/>
          <p:cNvSpPr>
            <a:spLocks noGrp="1"/>
          </p:cNvSpPr>
          <p:nvPr>
            <p:ph idx="1"/>
          </p:nvPr>
        </p:nvSpPr>
        <p:spPr/>
        <p:txBody>
          <a:bodyPr/>
          <a:lstStyle/>
          <a:p>
            <a:pPr lvl="0" eaLnBrk="1" hangingPunct="1">
              <a:lnSpc>
                <a:spcPts val="2700"/>
              </a:lnSpc>
              <a:spcBef>
                <a:spcPts val="1200"/>
              </a:spcBef>
              <a:buClr>
                <a:srgbClr val="0099FF"/>
              </a:buClr>
              <a:buSzPct val="100000"/>
              <a:buFont typeface="Wingdings" panose="05000000000000000000" pitchFamily="2" charset="2"/>
              <a:buChar char="v"/>
            </a:pPr>
            <a:r>
              <a:rPr lang="en-US" altLang="en-US" sz="2400" dirty="0">
                <a:solidFill>
                  <a:srgbClr val="0099FF"/>
                </a:solidFill>
              </a:rPr>
              <a:t>Margin </a:t>
            </a:r>
            <a:r>
              <a:rPr lang="en-US" altLang="en-US" sz="2400" dirty="0" smtClean="0">
                <a:solidFill>
                  <a:srgbClr val="0099FF"/>
                </a:solidFill>
              </a:rPr>
              <a:t>Concepts - Engineering</a:t>
            </a:r>
            <a:endParaRPr lang="en-US" altLang="en-US" sz="2400" dirty="0">
              <a:solidFill>
                <a:srgbClr val="0099FF"/>
              </a:solidFill>
            </a:endParaRPr>
          </a:p>
        </p:txBody>
      </p:sp>
      <p:sp>
        <p:nvSpPr>
          <p:cNvPr id="4" name="Date Placeholder 3"/>
          <p:cNvSpPr>
            <a:spLocks noGrp="1"/>
          </p:cNvSpPr>
          <p:nvPr>
            <p:ph type="dt" sz="half" idx="10"/>
          </p:nvPr>
        </p:nvSpPr>
        <p:spPr/>
        <p:txBody>
          <a:bodyPr/>
          <a:lstStyle/>
          <a:p>
            <a:pPr>
              <a:defRPr/>
            </a:pPr>
            <a:r>
              <a:rPr lang="en-US" smtClean="0"/>
              <a:t>CMBG - 08 June 2015</a:t>
            </a:r>
            <a:endParaRPr lang="en-US" dirty="0"/>
          </a:p>
        </p:txBody>
      </p:sp>
      <p:sp>
        <p:nvSpPr>
          <p:cNvPr id="5" name="Footer Placeholder 4"/>
          <p:cNvSpPr>
            <a:spLocks noGrp="1"/>
          </p:cNvSpPr>
          <p:nvPr>
            <p:ph type="ftr" sz="quarter" idx="11"/>
          </p:nvPr>
        </p:nvSpPr>
        <p:spPr/>
        <p:txBody>
          <a:bodyPr/>
          <a:lstStyle/>
          <a:p>
            <a:pPr>
              <a:defRPr/>
            </a:pPr>
            <a:r>
              <a:rPr lang="pt-BR" smtClean="0"/>
              <a:t>Palo Verde - Kent R. Bjornn</a:t>
            </a:r>
            <a:endParaRPr lang="en-US" dirty="0"/>
          </a:p>
        </p:txBody>
      </p:sp>
      <p:sp>
        <p:nvSpPr>
          <p:cNvPr id="6" name="Slide Number Placeholder 5"/>
          <p:cNvSpPr>
            <a:spLocks noGrp="1"/>
          </p:cNvSpPr>
          <p:nvPr>
            <p:ph type="sldNum" sz="quarter" idx="12"/>
          </p:nvPr>
        </p:nvSpPr>
        <p:spPr/>
        <p:txBody>
          <a:bodyPr/>
          <a:lstStyle/>
          <a:p>
            <a:pPr>
              <a:defRPr/>
            </a:pPr>
            <a:fld id="{E870A486-E42A-4384-A775-FA2C88A85670}" type="slidenum">
              <a:rPr lang="en-US" smtClean="0"/>
              <a:pPr>
                <a:defRPr/>
              </a:pPr>
              <a:t>65</a:t>
            </a:fld>
            <a:endParaRPr lang="en-US" dirty="0"/>
          </a:p>
        </p:txBody>
      </p:sp>
      <p:sp>
        <p:nvSpPr>
          <p:cNvPr id="7" name="Line 4"/>
          <p:cNvSpPr>
            <a:spLocks noChangeShapeType="1"/>
          </p:cNvSpPr>
          <p:nvPr/>
        </p:nvSpPr>
        <p:spPr bwMode="auto">
          <a:xfrm>
            <a:off x="457200" y="2286000"/>
            <a:ext cx="4572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5"/>
          <p:cNvSpPr>
            <a:spLocks noChangeShapeType="1"/>
          </p:cNvSpPr>
          <p:nvPr/>
        </p:nvSpPr>
        <p:spPr bwMode="auto">
          <a:xfrm>
            <a:off x="457200" y="2971800"/>
            <a:ext cx="4572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6"/>
          <p:cNvSpPr>
            <a:spLocks noChangeShapeType="1"/>
          </p:cNvSpPr>
          <p:nvPr/>
        </p:nvSpPr>
        <p:spPr bwMode="auto">
          <a:xfrm>
            <a:off x="457199" y="3657600"/>
            <a:ext cx="4572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7"/>
          <p:cNvSpPr>
            <a:spLocks noChangeShapeType="1"/>
          </p:cNvSpPr>
          <p:nvPr/>
        </p:nvSpPr>
        <p:spPr bwMode="auto">
          <a:xfrm>
            <a:off x="685800" y="1828800"/>
            <a:ext cx="0" cy="3886200"/>
          </a:xfrm>
          <a:prstGeom prst="line">
            <a:avLst/>
          </a:prstGeom>
          <a:noFill/>
          <a:ln w="12700">
            <a:solidFill>
              <a:srgbClr val="000000"/>
            </a:solidFill>
            <a:round/>
            <a:headEnd type="triangle"/>
            <a:tailEnd type="none"/>
          </a:ln>
          <a:extLst>
            <a:ext uri="{909E8E84-426E-40DD-AFC4-6F175D3DCCD1}">
              <a14:hiddenFill xmlns:a14="http://schemas.microsoft.com/office/drawing/2010/main">
                <a:noFill/>
              </a14:hiddenFill>
            </a:ext>
          </a:extLst>
        </p:spPr>
        <p:txBody>
          <a:bodyPr/>
          <a:lstStyle/>
          <a:p>
            <a:endParaRPr lang="en-US"/>
          </a:p>
        </p:txBody>
      </p:sp>
      <p:sp>
        <p:nvSpPr>
          <p:cNvPr id="11" name="Line 8"/>
          <p:cNvSpPr>
            <a:spLocks noChangeShapeType="1"/>
          </p:cNvSpPr>
          <p:nvPr/>
        </p:nvSpPr>
        <p:spPr bwMode="auto">
          <a:xfrm>
            <a:off x="457200" y="4343400"/>
            <a:ext cx="4572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8"/>
          <p:cNvSpPr>
            <a:spLocks noChangeShapeType="1"/>
          </p:cNvSpPr>
          <p:nvPr/>
        </p:nvSpPr>
        <p:spPr bwMode="auto">
          <a:xfrm>
            <a:off x="457199" y="5029200"/>
            <a:ext cx="4572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17"/>
          <p:cNvSpPr>
            <a:spLocks noChangeShapeType="1"/>
          </p:cNvSpPr>
          <p:nvPr/>
        </p:nvSpPr>
        <p:spPr bwMode="auto">
          <a:xfrm>
            <a:off x="914400" y="5029200"/>
            <a:ext cx="3429000"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Line 17"/>
          <p:cNvSpPr>
            <a:spLocks noChangeShapeType="1"/>
          </p:cNvSpPr>
          <p:nvPr/>
        </p:nvSpPr>
        <p:spPr bwMode="auto">
          <a:xfrm>
            <a:off x="914400" y="4343400"/>
            <a:ext cx="3429000"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9" name="Group 18"/>
          <p:cNvGrpSpPr/>
          <p:nvPr/>
        </p:nvGrpSpPr>
        <p:grpSpPr>
          <a:xfrm>
            <a:off x="914400" y="2834640"/>
            <a:ext cx="3429000" cy="274320"/>
            <a:chOff x="914400" y="2834640"/>
            <a:chExt cx="3429000" cy="274320"/>
          </a:xfrm>
        </p:grpSpPr>
        <p:sp>
          <p:nvSpPr>
            <p:cNvPr id="16" name="Line 17"/>
            <p:cNvSpPr>
              <a:spLocks noChangeShapeType="1"/>
            </p:cNvSpPr>
            <p:nvPr/>
          </p:nvSpPr>
          <p:spPr bwMode="auto">
            <a:xfrm>
              <a:off x="914400" y="2971800"/>
              <a:ext cx="3429000"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Text Box 20"/>
            <p:cNvSpPr txBox="1">
              <a:spLocks noChangeArrowheads="1"/>
            </p:cNvSpPr>
            <p:nvPr/>
          </p:nvSpPr>
          <p:spPr bwMode="auto">
            <a:xfrm>
              <a:off x="1371600" y="2834640"/>
              <a:ext cx="2286000" cy="27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en-US" altLang="en-US" sz="1800" dirty="0" smtClean="0">
                  <a:latin typeface="+mn-lt"/>
                </a:rPr>
                <a:t>Analyzed Design Limit</a:t>
              </a:r>
              <a:endParaRPr lang="en-US" altLang="en-US" sz="1800" dirty="0">
                <a:latin typeface="Arial" charset="0"/>
              </a:endParaRPr>
            </a:p>
          </p:txBody>
        </p:sp>
      </p:grpSp>
      <p:sp>
        <p:nvSpPr>
          <p:cNvPr id="24" name="Text Box 3"/>
          <p:cNvSpPr txBox="1">
            <a:spLocks noChangeArrowheads="1"/>
          </p:cNvSpPr>
          <p:nvPr/>
        </p:nvSpPr>
        <p:spPr bwMode="auto">
          <a:xfrm>
            <a:off x="914399" y="5047487"/>
            <a:ext cx="3429000" cy="667512"/>
          </a:xfrm>
          <a:prstGeom prst="rect">
            <a:avLst/>
          </a:prstGeom>
          <a:solidFill>
            <a:srgbClr val="66FF99"/>
          </a:solidFill>
          <a:ln>
            <a:noFill/>
          </a:ln>
          <a:extLst/>
        </p:spPr>
        <p:txBody>
          <a:bodyPr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en-US" altLang="en-US" sz="1800" dirty="0">
                <a:latin typeface="+mn-lt"/>
              </a:rPr>
              <a:t>Range of Normal Operation</a:t>
            </a:r>
          </a:p>
        </p:txBody>
      </p:sp>
      <p:sp>
        <p:nvSpPr>
          <p:cNvPr id="26" name="AutoShape 12"/>
          <p:cNvSpPr>
            <a:spLocks/>
          </p:cNvSpPr>
          <p:nvPr/>
        </p:nvSpPr>
        <p:spPr bwMode="auto">
          <a:xfrm>
            <a:off x="4343400" y="4343400"/>
            <a:ext cx="185737" cy="685800"/>
          </a:xfrm>
          <a:prstGeom prst="rightBrace">
            <a:avLst>
              <a:gd name="adj1" fmla="val 32051"/>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endParaRPr lang="en-US" altLang="en-US"/>
          </a:p>
        </p:txBody>
      </p:sp>
      <p:grpSp>
        <p:nvGrpSpPr>
          <p:cNvPr id="20" name="Group 19"/>
          <p:cNvGrpSpPr/>
          <p:nvPr/>
        </p:nvGrpSpPr>
        <p:grpSpPr>
          <a:xfrm>
            <a:off x="914400" y="2971800"/>
            <a:ext cx="3429000" cy="1371600"/>
            <a:chOff x="914400" y="2971800"/>
            <a:chExt cx="3429000" cy="1371600"/>
          </a:xfrm>
        </p:grpSpPr>
        <p:sp>
          <p:nvSpPr>
            <p:cNvPr id="32" name="Text Box 3"/>
            <p:cNvSpPr txBox="1">
              <a:spLocks noChangeArrowheads="1"/>
            </p:cNvSpPr>
            <p:nvPr/>
          </p:nvSpPr>
          <p:spPr bwMode="auto">
            <a:xfrm>
              <a:off x="914400" y="3657600"/>
              <a:ext cx="3429000" cy="685800"/>
            </a:xfrm>
            <a:prstGeom prst="rect">
              <a:avLst/>
            </a:prstGeom>
            <a:solidFill>
              <a:srgbClr val="CC00FF">
                <a:alpha val="24706"/>
              </a:srgbClr>
            </a:solidFill>
            <a:ln>
              <a:noFill/>
            </a:ln>
            <a:extLst/>
          </p:spPr>
          <p:txBody>
            <a:bodyPr lIns="91440" rIns="91440"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en-US" altLang="en-US" sz="1400" dirty="0" smtClean="0">
                  <a:latin typeface="Comic Sans MS" panose="030F0702030302020204" pitchFamily="66" charset="0"/>
                </a:rPr>
                <a:t>Design ___ Margin</a:t>
              </a:r>
              <a:endParaRPr lang="en-US" altLang="en-US" sz="1400" dirty="0">
                <a:latin typeface="Comic Sans MS" panose="030F0702030302020204" pitchFamily="66" charset="0"/>
              </a:endParaRPr>
            </a:p>
          </p:txBody>
        </p:sp>
        <p:sp>
          <p:nvSpPr>
            <p:cNvPr id="15" name="Line 17"/>
            <p:cNvSpPr>
              <a:spLocks noChangeShapeType="1"/>
            </p:cNvSpPr>
            <p:nvPr/>
          </p:nvSpPr>
          <p:spPr bwMode="auto">
            <a:xfrm>
              <a:off x="914400" y="3657600"/>
              <a:ext cx="3429000"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Text Box 3"/>
            <p:cNvSpPr txBox="1">
              <a:spLocks noChangeArrowheads="1"/>
            </p:cNvSpPr>
            <p:nvPr/>
          </p:nvSpPr>
          <p:spPr bwMode="auto">
            <a:xfrm>
              <a:off x="914400" y="2971800"/>
              <a:ext cx="3429000" cy="685800"/>
            </a:xfrm>
            <a:prstGeom prst="rect">
              <a:avLst/>
            </a:prstGeom>
            <a:solidFill>
              <a:srgbClr val="0099FF">
                <a:alpha val="20000"/>
              </a:srgbClr>
            </a:solidFill>
            <a:ln>
              <a:noFill/>
            </a:ln>
            <a:extLst/>
          </p:spPr>
          <p:txBody>
            <a:bodyPr lIns="91440" rIns="91440"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en-US" altLang="en-US" sz="1400" dirty="0" smtClean="0">
                  <a:latin typeface="Comic Sans MS" panose="030F0702030302020204" pitchFamily="66" charset="0"/>
                </a:rPr>
                <a:t>Design Margin</a:t>
              </a:r>
              <a:endParaRPr lang="en-US" altLang="en-US" sz="1400" dirty="0">
                <a:latin typeface="Comic Sans MS" panose="030F0702030302020204" pitchFamily="66" charset="0"/>
              </a:endParaRPr>
            </a:p>
          </p:txBody>
        </p:sp>
      </p:grpSp>
      <p:sp>
        <p:nvSpPr>
          <p:cNvPr id="33" name="Text Box 3"/>
          <p:cNvSpPr txBox="1">
            <a:spLocks noChangeArrowheads="1"/>
          </p:cNvSpPr>
          <p:nvPr/>
        </p:nvSpPr>
        <p:spPr bwMode="auto">
          <a:xfrm>
            <a:off x="914400" y="4343400"/>
            <a:ext cx="3429000" cy="685800"/>
          </a:xfrm>
          <a:prstGeom prst="rect">
            <a:avLst/>
          </a:prstGeom>
          <a:solidFill>
            <a:srgbClr val="66FF99">
              <a:alpha val="35000"/>
            </a:srgbClr>
          </a:solidFill>
          <a:ln>
            <a:noFill/>
          </a:ln>
          <a:extLst/>
        </p:spPr>
        <p:txBody>
          <a:bodyPr lIns="91440" rIns="91440"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en-US" altLang="en-US" sz="1400" dirty="0" smtClean="0">
                <a:latin typeface="Comic Sans MS" panose="030F0702030302020204" pitchFamily="66" charset="0"/>
              </a:rPr>
              <a:t>Operating Margin</a:t>
            </a:r>
            <a:endParaRPr lang="en-US" altLang="en-US" sz="1400" dirty="0">
              <a:latin typeface="Comic Sans MS" panose="030F0702030302020204" pitchFamily="66" charset="0"/>
            </a:endParaRPr>
          </a:p>
        </p:txBody>
      </p:sp>
      <p:sp>
        <p:nvSpPr>
          <p:cNvPr id="34" name="Rectangle 33"/>
          <p:cNvSpPr/>
          <p:nvPr/>
        </p:nvSpPr>
        <p:spPr>
          <a:xfrm>
            <a:off x="4572000" y="4526280"/>
            <a:ext cx="2302233" cy="307777"/>
          </a:xfrm>
          <a:prstGeom prst="rect">
            <a:avLst/>
          </a:prstGeom>
        </p:spPr>
        <p:txBody>
          <a:bodyPr wrap="none">
            <a:spAutoFit/>
          </a:bodyPr>
          <a:lstStyle/>
          <a:p>
            <a:pPr eaLnBrk="1" hangingPunct="1">
              <a:spcBef>
                <a:spcPct val="50000"/>
              </a:spcBef>
            </a:pPr>
            <a:r>
              <a:rPr lang="en-US" altLang="en-US" sz="1400" dirty="0" smtClean="0">
                <a:solidFill>
                  <a:srgbClr val="0033CC"/>
                </a:solidFill>
                <a:latin typeface="Lucida Calligraphy" panose="03010101010101010101" pitchFamily="66" charset="0"/>
              </a:rPr>
              <a:t>Operations controlled</a:t>
            </a:r>
            <a:endParaRPr lang="en-US" altLang="en-US" sz="1400" dirty="0">
              <a:solidFill>
                <a:srgbClr val="0033CC"/>
              </a:solidFill>
              <a:latin typeface="Lucida Calligraphy" panose="03010101010101010101" pitchFamily="66" charset="0"/>
            </a:endParaRPr>
          </a:p>
        </p:txBody>
      </p:sp>
      <p:grpSp>
        <p:nvGrpSpPr>
          <p:cNvPr id="37" name="Group 36"/>
          <p:cNvGrpSpPr/>
          <p:nvPr/>
        </p:nvGrpSpPr>
        <p:grpSpPr>
          <a:xfrm>
            <a:off x="4495799" y="2971800"/>
            <a:ext cx="2674360" cy="1371600"/>
            <a:chOff x="4495799" y="2971800"/>
            <a:chExt cx="2674360" cy="1371600"/>
          </a:xfrm>
        </p:grpSpPr>
        <p:sp>
          <p:nvSpPr>
            <p:cNvPr id="29" name="AutoShape 12"/>
            <p:cNvSpPr>
              <a:spLocks/>
            </p:cNvSpPr>
            <p:nvPr/>
          </p:nvSpPr>
          <p:spPr bwMode="auto">
            <a:xfrm>
              <a:off x="4495799" y="2971800"/>
              <a:ext cx="182880" cy="1371600"/>
            </a:xfrm>
            <a:prstGeom prst="rightBrace">
              <a:avLst>
                <a:gd name="adj1" fmla="val 32051"/>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endParaRPr lang="en-US" altLang="en-US"/>
            </a:p>
          </p:txBody>
        </p:sp>
        <p:sp>
          <p:nvSpPr>
            <p:cNvPr id="36" name="Rectangle 35"/>
            <p:cNvSpPr/>
            <p:nvPr/>
          </p:nvSpPr>
          <p:spPr>
            <a:xfrm>
              <a:off x="4800600" y="3505200"/>
              <a:ext cx="2369559" cy="307777"/>
            </a:xfrm>
            <a:prstGeom prst="rect">
              <a:avLst/>
            </a:prstGeom>
          </p:spPr>
          <p:txBody>
            <a:bodyPr wrap="none">
              <a:spAutoFit/>
            </a:bodyPr>
            <a:lstStyle/>
            <a:p>
              <a:pPr eaLnBrk="1" hangingPunct="1">
                <a:spcBef>
                  <a:spcPct val="50000"/>
                </a:spcBef>
              </a:pPr>
              <a:r>
                <a:rPr lang="en-US" altLang="en-US" sz="1400" dirty="0" smtClean="0">
                  <a:solidFill>
                    <a:srgbClr val="FF0000"/>
                  </a:solidFill>
                  <a:latin typeface="Lucida Calligraphy" panose="03010101010101010101" pitchFamily="66" charset="0"/>
                </a:rPr>
                <a:t>Engineering controlled</a:t>
              </a:r>
              <a:endParaRPr lang="en-US" altLang="en-US" sz="1400" dirty="0">
                <a:solidFill>
                  <a:srgbClr val="FF0000"/>
                </a:solidFill>
                <a:latin typeface="Lucida Calligraphy" panose="03010101010101010101" pitchFamily="66" charset="0"/>
              </a:endParaRPr>
            </a:p>
          </p:txBody>
        </p:sp>
      </p:grpSp>
      <p:sp>
        <p:nvSpPr>
          <p:cNvPr id="48" name="AutoShape 33"/>
          <p:cNvSpPr>
            <a:spLocks/>
          </p:cNvSpPr>
          <p:nvPr/>
        </p:nvSpPr>
        <p:spPr bwMode="auto">
          <a:xfrm>
            <a:off x="4767620" y="2743200"/>
            <a:ext cx="2299221" cy="182880"/>
          </a:xfrm>
          <a:prstGeom prst="borderCallout1">
            <a:avLst>
              <a:gd name="adj1" fmla="val 51110"/>
              <a:gd name="adj2" fmla="val -95"/>
              <a:gd name="adj3" fmla="val 112801"/>
              <a:gd name="adj4" fmla="val -36624"/>
            </a:avLst>
          </a:prstGeom>
          <a:solidFill>
            <a:srgbClr val="FFFFCC"/>
          </a:solidFill>
          <a:ln w="12700" algn="ctr">
            <a:solidFill>
              <a:schemeClr val="tx1"/>
            </a:solidFill>
            <a:miter lim="800000"/>
            <a:headEnd/>
            <a:tailEnd type="oval" w="med" len="lg"/>
          </a:ln>
        </p:spPr>
        <p:txBody>
          <a:bodyPr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r>
              <a:rPr lang="en-US" altLang="en-US" dirty="0" smtClean="0">
                <a:solidFill>
                  <a:srgbClr val="0033CC"/>
                </a:solidFill>
                <a:latin typeface="+mn-lt"/>
              </a:rPr>
              <a:t>Design analyses &amp; calculations</a:t>
            </a:r>
            <a:endParaRPr lang="en-US" altLang="en-US" dirty="0">
              <a:solidFill>
                <a:srgbClr val="0033CC"/>
              </a:solidFill>
              <a:latin typeface="+mn-lt"/>
            </a:endParaRPr>
          </a:p>
        </p:txBody>
      </p:sp>
    </p:spTree>
    <p:extLst>
      <p:ext uri="{BB962C8B-B14F-4D97-AF65-F5344CB8AC3E}">
        <p14:creationId xmlns:p14="http://schemas.microsoft.com/office/powerpoint/2010/main" val="405794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left)">
                                      <p:cBhvr>
                                        <p:cTn id="15" dur="500"/>
                                        <p:tgtEl>
                                          <p:spTgt spid="48"/>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circle(in)">
                                      <p:cBhvr>
                                        <p:cTn id="20" dur="20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p:cTn id="25" dur="1000" fill="hold"/>
                                        <p:tgtEl>
                                          <p:spTgt spid="37"/>
                                        </p:tgtEl>
                                        <p:attrNameLst>
                                          <p:attrName>ppt_w</p:attrName>
                                        </p:attrNameLst>
                                      </p:cBhvr>
                                      <p:tavLst>
                                        <p:tav tm="0">
                                          <p:val>
                                            <p:fltVal val="0"/>
                                          </p:val>
                                        </p:tav>
                                        <p:tav tm="100000">
                                          <p:val>
                                            <p:strVal val="#ppt_w"/>
                                          </p:val>
                                        </p:tav>
                                      </p:tavLst>
                                    </p:anim>
                                    <p:anim calcmode="lin" valueType="num">
                                      <p:cBhvr>
                                        <p:cTn id="26" dur="1000" fill="hold"/>
                                        <p:tgtEl>
                                          <p:spTgt spid="37"/>
                                        </p:tgtEl>
                                        <p:attrNameLst>
                                          <p:attrName>ppt_h</p:attrName>
                                        </p:attrNameLst>
                                      </p:cBhvr>
                                      <p:tavLst>
                                        <p:tav tm="0">
                                          <p:val>
                                            <p:fltVal val="0"/>
                                          </p:val>
                                        </p:tav>
                                        <p:tav tm="100000">
                                          <p:val>
                                            <p:strVal val="#ppt_h"/>
                                          </p:val>
                                        </p:tav>
                                      </p:tavLst>
                                    </p:anim>
                                    <p:anim calcmode="lin" valueType="num">
                                      <p:cBhvr>
                                        <p:cTn id="27" dur="1000" fill="hold"/>
                                        <p:tgtEl>
                                          <p:spTgt spid="37"/>
                                        </p:tgtEl>
                                        <p:attrNameLst>
                                          <p:attrName>style.rotation</p:attrName>
                                        </p:attrNameLst>
                                      </p:cBhvr>
                                      <p:tavLst>
                                        <p:tav tm="0">
                                          <p:val>
                                            <p:fltVal val="90"/>
                                          </p:val>
                                        </p:tav>
                                        <p:tav tm="100000">
                                          <p:val>
                                            <p:fltVal val="0"/>
                                          </p:val>
                                        </p:tav>
                                      </p:tavLst>
                                    </p:anim>
                                    <p:animEffect transition="in" filter="fade">
                                      <p:cBhvr>
                                        <p:cTn id="28"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Using CM to Protect Margins </a:t>
            </a:r>
            <a:r>
              <a:rPr lang="en-US" altLang="en-US" sz="1600" dirty="0" smtClean="0"/>
              <a:t>7/18</a:t>
            </a:r>
            <a:endParaRPr lang="en-US" dirty="0"/>
          </a:p>
        </p:txBody>
      </p:sp>
      <p:sp>
        <p:nvSpPr>
          <p:cNvPr id="3" name="Content Placeholder 2"/>
          <p:cNvSpPr>
            <a:spLocks noGrp="1"/>
          </p:cNvSpPr>
          <p:nvPr>
            <p:ph idx="1"/>
          </p:nvPr>
        </p:nvSpPr>
        <p:spPr/>
        <p:txBody>
          <a:bodyPr/>
          <a:lstStyle/>
          <a:p>
            <a:pPr lvl="0" eaLnBrk="1" hangingPunct="1">
              <a:lnSpc>
                <a:spcPts val="2700"/>
              </a:lnSpc>
              <a:spcBef>
                <a:spcPts val="1200"/>
              </a:spcBef>
              <a:buClr>
                <a:srgbClr val="0099FF"/>
              </a:buClr>
              <a:buSzPct val="100000"/>
              <a:buFont typeface="Wingdings" panose="05000000000000000000" pitchFamily="2" charset="2"/>
              <a:buChar char="v"/>
            </a:pPr>
            <a:r>
              <a:rPr lang="en-US" altLang="en-US" sz="2400" dirty="0">
                <a:solidFill>
                  <a:srgbClr val="0099FF"/>
                </a:solidFill>
              </a:rPr>
              <a:t>Margin </a:t>
            </a:r>
            <a:r>
              <a:rPr lang="en-US" altLang="en-US" sz="2400" dirty="0" smtClean="0">
                <a:solidFill>
                  <a:srgbClr val="0099FF"/>
                </a:solidFill>
              </a:rPr>
              <a:t>Concepts - Engineering</a:t>
            </a:r>
            <a:endParaRPr lang="en-US" altLang="en-US" sz="2400" dirty="0">
              <a:solidFill>
                <a:srgbClr val="0099FF"/>
              </a:solidFill>
            </a:endParaRPr>
          </a:p>
          <a:p>
            <a:pPr marL="457200" lvl="0" indent="-457200" eaLnBrk="1" hangingPunct="1">
              <a:lnSpc>
                <a:spcPts val="2700"/>
              </a:lnSpc>
              <a:spcBef>
                <a:spcPts val="1200"/>
              </a:spcBef>
              <a:buClr>
                <a:srgbClr val="FF0000"/>
              </a:buClr>
              <a:buSzPct val="80000"/>
              <a:buFont typeface="+mj-lt"/>
              <a:buAutoNum type="arabicPeriod"/>
            </a:pPr>
            <a:r>
              <a:rPr lang="en-US" altLang="en-US" sz="2400" dirty="0">
                <a:solidFill>
                  <a:schemeClr val="bg1">
                    <a:lumMod val="50000"/>
                  </a:schemeClr>
                </a:solidFill>
              </a:rPr>
              <a:t>Range of normal operations should allow for all normal conditions and scenarios</a:t>
            </a:r>
          </a:p>
          <a:p>
            <a:pPr marL="457200" lvl="0" indent="-457200" eaLnBrk="1" hangingPunct="1">
              <a:lnSpc>
                <a:spcPts val="2700"/>
              </a:lnSpc>
              <a:spcBef>
                <a:spcPts val="1200"/>
              </a:spcBef>
              <a:buClr>
                <a:srgbClr val="FF0000"/>
              </a:buClr>
              <a:buSzPct val="80000"/>
              <a:buFont typeface="+mj-lt"/>
              <a:buAutoNum type="arabicPeriod"/>
            </a:pPr>
            <a:r>
              <a:rPr lang="en-US" altLang="en-US" sz="2400" dirty="0">
                <a:solidFill>
                  <a:schemeClr val="bg1">
                    <a:lumMod val="50000"/>
                  </a:schemeClr>
                </a:solidFill>
              </a:rPr>
              <a:t>Operating Limit should allow for additional operating events of moderate frequency</a:t>
            </a:r>
          </a:p>
          <a:p>
            <a:pPr marL="457200" lvl="0" indent="-457200" eaLnBrk="1" hangingPunct="1">
              <a:lnSpc>
                <a:spcPts val="2700"/>
              </a:lnSpc>
              <a:spcBef>
                <a:spcPts val="1200"/>
              </a:spcBef>
              <a:buClr>
                <a:srgbClr val="FF0000"/>
              </a:buClr>
              <a:buSzPct val="80000"/>
              <a:buFont typeface="+mj-lt"/>
              <a:buAutoNum type="arabicPeriod" startAt="3"/>
            </a:pPr>
            <a:r>
              <a:rPr lang="en-US" altLang="en-US" sz="2400" dirty="0" smtClean="0">
                <a:solidFill>
                  <a:srgbClr val="000000"/>
                </a:solidFill>
              </a:rPr>
              <a:t>Design Limit is extent to which various and numerous analyses have shown plant to have safe operation. Some analysis summary &amp; results are copied into UFSAR.</a:t>
            </a:r>
          </a:p>
          <a:p>
            <a:pPr marL="457200" lvl="0" indent="-457200" eaLnBrk="1" hangingPunct="1">
              <a:lnSpc>
                <a:spcPts val="2700"/>
              </a:lnSpc>
              <a:spcBef>
                <a:spcPts val="1200"/>
              </a:spcBef>
              <a:buClr>
                <a:srgbClr val="FF0000"/>
              </a:buClr>
              <a:buSzPct val="80000"/>
              <a:buFont typeface="+mj-lt"/>
              <a:buAutoNum type="arabicPeriod" startAt="3"/>
            </a:pPr>
            <a:r>
              <a:rPr lang="en-US" altLang="en-US" sz="2400" dirty="0" smtClean="0">
                <a:solidFill>
                  <a:srgbClr val="000000"/>
                </a:solidFill>
              </a:rPr>
              <a:t>Operations must be safe, therefore</a:t>
            </a:r>
            <a:br>
              <a:rPr lang="en-US" altLang="en-US" sz="2400" dirty="0" smtClean="0">
                <a:solidFill>
                  <a:srgbClr val="000000"/>
                </a:solidFill>
              </a:rPr>
            </a:br>
            <a:r>
              <a:rPr lang="en-US" altLang="en-US" sz="2400" dirty="0" smtClean="0">
                <a:solidFill>
                  <a:srgbClr val="000000"/>
                </a:solidFill>
              </a:rPr>
              <a:t>Operations Limit &lt;= Design Limit</a:t>
            </a:r>
          </a:p>
          <a:p>
            <a:pPr lvl="0" eaLnBrk="1" hangingPunct="1">
              <a:lnSpc>
                <a:spcPts val="2700"/>
              </a:lnSpc>
              <a:spcBef>
                <a:spcPts val="1200"/>
              </a:spcBef>
              <a:buClr>
                <a:srgbClr val="FF0000"/>
              </a:buClr>
              <a:buSzPct val="100000"/>
              <a:buFont typeface="Arial" charset="0"/>
              <a:buChar char="•"/>
            </a:pPr>
            <a:endParaRPr lang="en-US" altLang="en-US" sz="2400" dirty="0" smtClean="0">
              <a:solidFill>
                <a:srgbClr val="000000"/>
              </a:solidFill>
            </a:endParaRPr>
          </a:p>
          <a:p>
            <a:pPr lvl="0" eaLnBrk="1" hangingPunct="1">
              <a:lnSpc>
                <a:spcPts val="2700"/>
              </a:lnSpc>
              <a:spcBef>
                <a:spcPts val="1200"/>
              </a:spcBef>
              <a:buClr>
                <a:srgbClr val="FF0000"/>
              </a:buClr>
              <a:buSzPct val="100000"/>
              <a:buFont typeface="Arial" charset="0"/>
              <a:buChar char="•"/>
            </a:pPr>
            <a:endParaRPr lang="en-US" altLang="en-US" sz="2400" dirty="0" smtClean="0">
              <a:solidFill>
                <a:srgbClr val="000000"/>
              </a:solidFill>
            </a:endParaRPr>
          </a:p>
          <a:p>
            <a:pPr lvl="0" eaLnBrk="1" hangingPunct="1">
              <a:lnSpc>
                <a:spcPts val="2700"/>
              </a:lnSpc>
              <a:spcBef>
                <a:spcPts val="1200"/>
              </a:spcBef>
              <a:buClr>
                <a:srgbClr val="FF0000"/>
              </a:buClr>
              <a:buSzPct val="100000"/>
              <a:buFont typeface="Arial" charset="0"/>
              <a:buChar char="•"/>
            </a:pPr>
            <a:endParaRPr lang="en-US" altLang="en-US" sz="2400" dirty="0" smtClean="0">
              <a:solidFill>
                <a:srgbClr val="000000"/>
              </a:solidFill>
            </a:endParaRPr>
          </a:p>
          <a:p>
            <a:pPr lvl="0" eaLnBrk="1" hangingPunct="1">
              <a:lnSpc>
                <a:spcPts val="2700"/>
              </a:lnSpc>
              <a:spcBef>
                <a:spcPts val="1200"/>
              </a:spcBef>
              <a:buClr>
                <a:srgbClr val="FF0000"/>
              </a:buClr>
              <a:buSzPct val="100000"/>
              <a:buFont typeface="Arial" charset="0"/>
              <a:buChar char="•"/>
            </a:pPr>
            <a:endParaRPr lang="en-US" altLang="en-US" sz="2400" dirty="0">
              <a:solidFill>
                <a:srgbClr val="000000"/>
              </a:solidFill>
            </a:endParaRPr>
          </a:p>
          <a:p>
            <a:endParaRPr lang="en-US" dirty="0"/>
          </a:p>
        </p:txBody>
      </p:sp>
      <p:sp>
        <p:nvSpPr>
          <p:cNvPr id="4" name="Date Placeholder 3"/>
          <p:cNvSpPr>
            <a:spLocks noGrp="1"/>
          </p:cNvSpPr>
          <p:nvPr>
            <p:ph type="dt" sz="half" idx="10"/>
          </p:nvPr>
        </p:nvSpPr>
        <p:spPr/>
        <p:txBody>
          <a:bodyPr/>
          <a:lstStyle/>
          <a:p>
            <a:pPr>
              <a:defRPr/>
            </a:pPr>
            <a:r>
              <a:rPr lang="en-US" smtClean="0"/>
              <a:t>CMBG - 08 June 2015</a:t>
            </a:r>
            <a:endParaRPr lang="en-US" dirty="0"/>
          </a:p>
        </p:txBody>
      </p:sp>
      <p:sp>
        <p:nvSpPr>
          <p:cNvPr id="5" name="Footer Placeholder 4"/>
          <p:cNvSpPr>
            <a:spLocks noGrp="1"/>
          </p:cNvSpPr>
          <p:nvPr>
            <p:ph type="ftr" sz="quarter" idx="11"/>
          </p:nvPr>
        </p:nvSpPr>
        <p:spPr/>
        <p:txBody>
          <a:bodyPr/>
          <a:lstStyle/>
          <a:p>
            <a:pPr>
              <a:defRPr/>
            </a:pPr>
            <a:r>
              <a:rPr lang="pt-BR" smtClean="0"/>
              <a:t>Palo Verde - Kent R. Bjornn</a:t>
            </a:r>
            <a:endParaRPr lang="en-US" dirty="0"/>
          </a:p>
        </p:txBody>
      </p:sp>
      <p:sp>
        <p:nvSpPr>
          <p:cNvPr id="6" name="Slide Number Placeholder 5"/>
          <p:cNvSpPr>
            <a:spLocks noGrp="1"/>
          </p:cNvSpPr>
          <p:nvPr>
            <p:ph type="sldNum" sz="quarter" idx="12"/>
          </p:nvPr>
        </p:nvSpPr>
        <p:spPr/>
        <p:txBody>
          <a:bodyPr/>
          <a:lstStyle/>
          <a:p>
            <a:pPr>
              <a:defRPr/>
            </a:pPr>
            <a:fld id="{E870A486-E42A-4384-A775-FA2C88A85670}" type="slidenum">
              <a:rPr lang="en-US" smtClean="0"/>
              <a:pPr>
                <a:defRPr/>
              </a:pPr>
              <a:t>66</a:t>
            </a:fld>
            <a:endParaRPr lang="en-US" dirty="0"/>
          </a:p>
        </p:txBody>
      </p:sp>
    </p:spTree>
    <p:extLst>
      <p:ext uri="{BB962C8B-B14F-4D97-AF65-F5344CB8AC3E}">
        <p14:creationId xmlns:p14="http://schemas.microsoft.com/office/powerpoint/2010/main" val="1581454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hangingPunct="1">
              <a:lnSpc>
                <a:spcPts val="2700"/>
              </a:lnSpc>
              <a:spcBef>
                <a:spcPts val="1200"/>
              </a:spcBef>
              <a:buClr>
                <a:srgbClr val="0099FF"/>
              </a:buClr>
              <a:buSzPct val="100000"/>
              <a:buFont typeface="Wingdings" panose="05000000000000000000" pitchFamily="2" charset="2"/>
              <a:buChar char="v"/>
            </a:pPr>
            <a:r>
              <a:rPr lang="en-US" altLang="en-US" sz="2400" dirty="0">
                <a:solidFill>
                  <a:srgbClr val="0099FF"/>
                </a:solidFill>
              </a:rPr>
              <a:t>Margin </a:t>
            </a:r>
            <a:r>
              <a:rPr lang="en-US" altLang="en-US" sz="2400" dirty="0" smtClean="0">
                <a:solidFill>
                  <a:srgbClr val="0099FF"/>
                </a:solidFill>
              </a:rPr>
              <a:t>Concepts - Engineering</a:t>
            </a:r>
            <a:endParaRPr lang="en-US" altLang="en-US" sz="2400" dirty="0">
              <a:solidFill>
                <a:srgbClr val="0099FF"/>
              </a:solidFill>
            </a:endParaRPr>
          </a:p>
        </p:txBody>
      </p:sp>
      <p:sp>
        <p:nvSpPr>
          <p:cNvPr id="2" name="Title 1"/>
          <p:cNvSpPr>
            <a:spLocks noGrp="1"/>
          </p:cNvSpPr>
          <p:nvPr>
            <p:ph type="title"/>
          </p:nvPr>
        </p:nvSpPr>
        <p:spPr/>
        <p:txBody>
          <a:bodyPr/>
          <a:lstStyle/>
          <a:p>
            <a:r>
              <a:rPr lang="en-US" altLang="en-US" dirty="0"/>
              <a:t>Using CM to Protect Margins </a:t>
            </a:r>
            <a:r>
              <a:rPr lang="en-US" altLang="en-US" sz="1600" dirty="0" smtClean="0"/>
              <a:t>8/18</a:t>
            </a:r>
            <a:endParaRPr lang="en-US" dirty="0"/>
          </a:p>
        </p:txBody>
      </p:sp>
      <p:sp>
        <p:nvSpPr>
          <p:cNvPr id="4" name="Date Placeholder 3"/>
          <p:cNvSpPr>
            <a:spLocks noGrp="1"/>
          </p:cNvSpPr>
          <p:nvPr>
            <p:ph type="dt" sz="half" idx="10"/>
          </p:nvPr>
        </p:nvSpPr>
        <p:spPr/>
        <p:txBody>
          <a:bodyPr/>
          <a:lstStyle/>
          <a:p>
            <a:pPr>
              <a:defRPr/>
            </a:pPr>
            <a:r>
              <a:rPr lang="en-US" smtClean="0"/>
              <a:t>CMBG - 08 June 2015</a:t>
            </a:r>
            <a:endParaRPr lang="en-US" dirty="0"/>
          </a:p>
        </p:txBody>
      </p:sp>
      <p:sp>
        <p:nvSpPr>
          <p:cNvPr id="5" name="Footer Placeholder 4"/>
          <p:cNvSpPr>
            <a:spLocks noGrp="1"/>
          </p:cNvSpPr>
          <p:nvPr>
            <p:ph type="ftr" sz="quarter" idx="11"/>
          </p:nvPr>
        </p:nvSpPr>
        <p:spPr/>
        <p:txBody>
          <a:bodyPr/>
          <a:lstStyle/>
          <a:p>
            <a:pPr>
              <a:defRPr/>
            </a:pPr>
            <a:r>
              <a:rPr lang="pt-BR" smtClean="0"/>
              <a:t>Palo Verde - Kent R. Bjornn</a:t>
            </a:r>
            <a:endParaRPr lang="en-US" dirty="0"/>
          </a:p>
        </p:txBody>
      </p:sp>
      <p:sp>
        <p:nvSpPr>
          <p:cNvPr id="6" name="Slide Number Placeholder 5"/>
          <p:cNvSpPr>
            <a:spLocks noGrp="1"/>
          </p:cNvSpPr>
          <p:nvPr>
            <p:ph type="sldNum" sz="quarter" idx="12"/>
          </p:nvPr>
        </p:nvSpPr>
        <p:spPr/>
        <p:txBody>
          <a:bodyPr/>
          <a:lstStyle/>
          <a:p>
            <a:pPr>
              <a:defRPr/>
            </a:pPr>
            <a:fld id="{E870A486-E42A-4384-A775-FA2C88A85670}" type="slidenum">
              <a:rPr lang="en-US" smtClean="0"/>
              <a:pPr>
                <a:defRPr/>
              </a:pPr>
              <a:t>67</a:t>
            </a:fld>
            <a:endParaRPr lang="en-US" dirty="0"/>
          </a:p>
        </p:txBody>
      </p:sp>
      <p:sp>
        <p:nvSpPr>
          <p:cNvPr id="7" name="Line 4"/>
          <p:cNvSpPr>
            <a:spLocks noChangeShapeType="1"/>
          </p:cNvSpPr>
          <p:nvPr/>
        </p:nvSpPr>
        <p:spPr bwMode="auto">
          <a:xfrm>
            <a:off x="457200" y="2286000"/>
            <a:ext cx="4572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5"/>
          <p:cNvSpPr>
            <a:spLocks noChangeShapeType="1"/>
          </p:cNvSpPr>
          <p:nvPr/>
        </p:nvSpPr>
        <p:spPr bwMode="auto">
          <a:xfrm>
            <a:off x="457200" y="2971800"/>
            <a:ext cx="4572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6"/>
          <p:cNvSpPr>
            <a:spLocks noChangeShapeType="1"/>
          </p:cNvSpPr>
          <p:nvPr/>
        </p:nvSpPr>
        <p:spPr bwMode="auto">
          <a:xfrm>
            <a:off x="457199" y="3657600"/>
            <a:ext cx="4572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7"/>
          <p:cNvSpPr>
            <a:spLocks noChangeShapeType="1"/>
          </p:cNvSpPr>
          <p:nvPr/>
        </p:nvSpPr>
        <p:spPr bwMode="auto">
          <a:xfrm>
            <a:off x="685800" y="1828800"/>
            <a:ext cx="0" cy="3886200"/>
          </a:xfrm>
          <a:prstGeom prst="line">
            <a:avLst/>
          </a:prstGeom>
          <a:noFill/>
          <a:ln w="12700">
            <a:solidFill>
              <a:srgbClr val="000000"/>
            </a:solidFill>
            <a:round/>
            <a:headEnd type="triangle"/>
            <a:tailEnd type="none"/>
          </a:ln>
          <a:extLst>
            <a:ext uri="{909E8E84-426E-40DD-AFC4-6F175D3DCCD1}">
              <a14:hiddenFill xmlns:a14="http://schemas.microsoft.com/office/drawing/2010/main">
                <a:noFill/>
              </a14:hiddenFill>
            </a:ext>
          </a:extLst>
        </p:spPr>
        <p:txBody>
          <a:bodyPr/>
          <a:lstStyle/>
          <a:p>
            <a:endParaRPr lang="en-US"/>
          </a:p>
        </p:txBody>
      </p:sp>
      <p:sp>
        <p:nvSpPr>
          <p:cNvPr id="11" name="Line 8"/>
          <p:cNvSpPr>
            <a:spLocks noChangeShapeType="1"/>
          </p:cNvSpPr>
          <p:nvPr/>
        </p:nvSpPr>
        <p:spPr bwMode="auto">
          <a:xfrm>
            <a:off x="457200" y="4343400"/>
            <a:ext cx="4572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8"/>
          <p:cNvSpPr>
            <a:spLocks noChangeShapeType="1"/>
          </p:cNvSpPr>
          <p:nvPr/>
        </p:nvSpPr>
        <p:spPr bwMode="auto">
          <a:xfrm>
            <a:off x="457199" y="5029200"/>
            <a:ext cx="4572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17"/>
          <p:cNvSpPr>
            <a:spLocks noChangeShapeType="1"/>
          </p:cNvSpPr>
          <p:nvPr/>
        </p:nvSpPr>
        <p:spPr bwMode="auto">
          <a:xfrm>
            <a:off x="914400" y="5029200"/>
            <a:ext cx="3429000"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17"/>
          <p:cNvSpPr>
            <a:spLocks noChangeShapeType="1"/>
          </p:cNvSpPr>
          <p:nvPr/>
        </p:nvSpPr>
        <p:spPr bwMode="auto">
          <a:xfrm>
            <a:off x="914400" y="3657600"/>
            <a:ext cx="3429000"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17"/>
          <p:cNvSpPr>
            <a:spLocks noChangeShapeType="1"/>
          </p:cNvSpPr>
          <p:nvPr/>
        </p:nvSpPr>
        <p:spPr bwMode="auto">
          <a:xfrm>
            <a:off x="914400" y="2971800"/>
            <a:ext cx="3429000"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Line 17"/>
          <p:cNvSpPr>
            <a:spLocks noChangeShapeType="1"/>
          </p:cNvSpPr>
          <p:nvPr/>
        </p:nvSpPr>
        <p:spPr bwMode="auto">
          <a:xfrm>
            <a:off x="914400" y="4343400"/>
            <a:ext cx="3429000"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Text Box 20"/>
          <p:cNvSpPr txBox="1">
            <a:spLocks noChangeArrowheads="1"/>
          </p:cNvSpPr>
          <p:nvPr/>
        </p:nvSpPr>
        <p:spPr bwMode="auto">
          <a:xfrm>
            <a:off x="1737360" y="4206240"/>
            <a:ext cx="1554480" cy="274320"/>
          </a:xfrm>
          <a:prstGeom prst="rect">
            <a:avLst/>
          </a:prstGeom>
          <a:solidFill>
            <a:srgbClr val="FFFFFF"/>
          </a:solidFill>
          <a:ln>
            <a:noFill/>
          </a:ln>
          <a:extLst/>
        </p:spPr>
        <p:txBody>
          <a:bodyPr lIns="0" tIns="0" rIns="0" bIns="0" anchor="ctr" anchorCtr="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en-US" altLang="en-US" sz="1800" dirty="0">
                <a:latin typeface="+mn-lt"/>
              </a:rPr>
              <a:t>Operating </a:t>
            </a:r>
            <a:r>
              <a:rPr lang="en-US" altLang="en-US" sz="1800" dirty="0" smtClean="0">
                <a:latin typeface="+mn-lt"/>
              </a:rPr>
              <a:t>Limit</a:t>
            </a:r>
            <a:endParaRPr lang="en-US" altLang="en-US" sz="1800" dirty="0">
              <a:latin typeface="Arial" charset="0"/>
            </a:endParaRPr>
          </a:p>
        </p:txBody>
      </p:sp>
      <p:sp>
        <p:nvSpPr>
          <p:cNvPr id="22" name="Text Box 20"/>
          <p:cNvSpPr txBox="1">
            <a:spLocks noChangeArrowheads="1"/>
          </p:cNvSpPr>
          <p:nvPr/>
        </p:nvSpPr>
        <p:spPr bwMode="auto">
          <a:xfrm>
            <a:off x="1371600" y="2834640"/>
            <a:ext cx="2286000" cy="27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en-US" altLang="en-US" sz="1800" dirty="0" smtClean="0">
                <a:latin typeface="+mn-lt"/>
              </a:rPr>
              <a:t>Analyzed Design Limit</a:t>
            </a:r>
            <a:endParaRPr lang="en-US" altLang="en-US" sz="1800" dirty="0">
              <a:latin typeface="Arial" charset="0"/>
            </a:endParaRPr>
          </a:p>
        </p:txBody>
      </p:sp>
      <p:grpSp>
        <p:nvGrpSpPr>
          <p:cNvPr id="19" name="Group 18"/>
          <p:cNvGrpSpPr/>
          <p:nvPr/>
        </p:nvGrpSpPr>
        <p:grpSpPr>
          <a:xfrm>
            <a:off x="914400" y="2148840"/>
            <a:ext cx="3429000" cy="274320"/>
            <a:chOff x="914400" y="2148840"/>
            <a:chExt cx="3429000" cy="274320"/>
          </a:xfrm>
        </p:grpSpPr>
        <p:sp>
          <p:nvSpPr>
            <p:cNvPr id="17" name="Line 17"/>
            <p:cNvSpPr>
              <a:spLocks noChangeShapeType="1"/>
            </p:cNvSpPr>
            <p:nvPr/>
          </p:nvSpPr>
          <p:spPr bwMode="auto">
            <a:xfrm>
              <a:off x="914400" y="2286000"/>
              <a:ext cx="3429000"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Text Box 20"/>
            <p:cNvSpPr txBox="1">
              <a:spLocks noChangeArrowheads="1"/>
            </p:cNvSpPr>
            <p:nvPr/>
          </p:nvSpPr>
          <p:spPr bwMode="auto">
            <a:xfrm>
              <a:off x="1554480" y="2148840"/>
              <a:ext cx="1920240" cy="27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en-US" altLang="en-US" sz="1800" dirty="0" smtClean="0">
                  <a:latin typeface="+mn-lt"/>
                </a:rPr>
                <a:t>Ultimate Capability</a:t>
              </a:r>
              <a:endParaRPr lang="en-US" altLang="en-US" sz="1800" dirty="0">
                <a:latin typeface="Arial" charset="0"/>
              </a:endParaRPr>
            </a:p>
          </p:txBody>
        </p:sp>
      </p:grpSp>
      <p:sp>
        <p:nvSpPr>
          <p:cNvPr id="24" name="Text Box 3"/>
          <p:cNvSpPr txBox="1">
            <a:spLocks noChangeArrowheads="1"/>
          </p:cNvSpPr>
          <p:nvPr/>
        </p:nvSpPr>
        <p:spPr bwMode="auto">
          <a:xfrm>
            <a:off x="914399" y="5047487"/>
            <a:ext cx="3429000" cy="667512"/>
          </a:xfrm>
          <a:prstGeom prst="rect">
            <a:avLst/>
          </a:prstGeom>
          <a:solidFill>
            <a:srgbClr val="66FF99"/>
          </a:solidFill>
          <a:ln>
            <a:noFill/>
          </a:ln>
          <a:extLst/>
        </p:spPr>
        <p:txBody>
          <a:bodyPr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en-US" altLang="en-US" sz="1800" dirty="0">
                <a:latin typeface="+mn-lt"/>
              </a:rPr>
              <a:t>Range of Normal Operation</a:t>
            </a:r>
          </a:p>
        </p:txBody>
      </p:sp>
      <p:sp>
        <p:nvSpPr>
          <p:cNvPr id="26" name="AutoShape 12"/>
          <p:cNvSpPr>
            <a:spLocks/>
          </p:cNvSpPr>
          <p:nvPr/>
        </p:nvSpPr>
        <p:spPr bwMode="auto">
          <a:xfrm>
            <a:off x="4343400" y="4343400"/>
            <a:ext cx="185737" cy="685800"/>
          </a:xfrm>
          <a:prstGeom prst="rightBrace">
            <a:avLst>
              <a:gd name="adj1" fmla="val 32051"/>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endParaRPr lang="en-US" altLang="en-US"/>
          </a:p>
        </p:txBody>
      </p:sp>
      <p:sp>
        <p:nvSpPr>
          <p:cNvPr id="29" name="AutoShape 12"/>
          <p:cNvSpPr>
            <a:spLocks/>
          </p:cNvSpPr>
          <p:nvPr/>
        </p:nvSpPr>
        <p:spPr bwMode="auto">
          <a:xfrm>
            <a:off x="4495799" y="2971800"/>
            <a:ext cx="182880" cy="1371600"/>
          </a:xfrm>
          <a:prstGeom prst="rightBrace">
            <a:avLst>
              <a:gd name="adj1" fmla="val 32051"/>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endParaRPr lang="en-US" altLang="en-US"/>
          </a:p>
        </p:txBody>
      </p:sp>
      <p:sp>
        <p:nvSpPr>
          <p:cNvPr id="30" name="Text Box 3"/>
          <p:cNvSpPr txBox="1">
            <a:spLocks noChangeArrowheads="1"/>
          </p:cNvSpPr>
          <p:nvPr/>
        </p:nvSpPr>
        <p:spPr bwMode="auto">
          <a:xfrm>
            <a:off x="914400" y="2286000"/>
            <a:ext cx="3429000" cy="685800"/>
          </a:xfrm>
          <a:prstGeom prst="rect">
            <a:avLst/>
          </a:prstGeom>
          <a:solidFill>
            <a:srgbClr val="FF3399">
              <a:alpha val="24706"/>
            </a:srgbClr>
          </a:solidFill>
          <a:ln>
            <a:noFill/>
          </a:ln>
          <a:extLst/>
        </p:spPr>
        <p:txBody>
          <a:bodyPr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en-US" altLang="en-US" sz="1400" dirty="0" smtClean="0">
                <a:latin typeface="Comic Sans MS" panose="030F0702030302020204" pitchFamily="66" charset="0"/>
              </a:rPr>
              <a:t>Unanalyzed Region</a:t>
            </a:r>
            <a:endParaRPr lang="en-US" altLang="en-US" sz="1400" dirty="0">
              <a:latin typeface="Comic Sans MS" panose="030F0702030302020204" pitchFamily="66" charset="0"/>
            </a:endParaRPr>
          </a:p>
        </p:txBody>
      </p:sp>
      <p:sp>
        <p:nvSpPr>
          <p:cNvPr id="33" name="Text Box 3"/>
          <p:cNvSpPr txBox="1">
            <a:spLocks noChangeArrowheads="1"/>
          </p:cNvSpPr>
          <p:nvPr/>
        </p:nvSpPr>
        <p:spPr bwMode="auto">
          <a:xfrm>
            <a:off x="914400" y="4343400"/>
            <a:ext cx="3429000" cy="685800"/>
          </a:xfrm>
          <a:prstGeom prst="rect">
            <a:avLst/>
          </a:prstGeom>
          <a:solidFill>
            <a:srgbClr val="66FF99">
              <a:alpha val="35000"/>
            </a:srgbClr>
          </a:solidFill>
          <a:ln>
            <a:noFill/>
          </a:ln>
          <a:extLst/>
        </p:spPr>
        <p:txBody>
          <a:bodyPr lIns="91440" rIns="91440"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en-US" altLang="en-US" sz="1400" dirty="0" smtClean="0">
                <a:latin typeface="Comic Sans MS" panose="030F0702030302020204" pitchFamily="66" charset="0"/>
              </a:rPr>
              <a:t>Operating Margin</a:t>
            </a:r>
            <a:endParaRPr lang="en-US" altLang="en-US" sz="1400" dirty="0">
              <a:latin typeface="Comic Sans MS" panose="030F0702030302020204" pitchFamily="66" charset="0"/>
            </a:endParaRPr>
          </a:p>
        </p:txBody>
      </p:sp>
      <p:sp>
        <p:nvSpPr>
          <p:cNvPr id="34" name="Rectangle 33"/>
          <p:cNvSpPr/>
          <p:nvPr/>
        </p:nvSpPr>
        <p:spPr>
          <a:xfrm>
            <a:off x="4572000" y="4526280"/>
            <a:ext cx="2302233" cy="307777"/>
          </a:xfrm>
          <a:prstGeom prst="rect">
            <a:avLst/>
          </a:prstGeom>
        </p:spPr>
        <p:txBody>
          <a:bodyPr wrap="none">
            <a:spAutoFit/>
          </a:bodyPr>
          <a:lstStyle/>
          <a:p>
            <a:pPr eaLnBrk="1" hangingPunct="1">
              <a:spcBef>
                <a:spcPct val="50000"/>
              </a:spcBef>
            </a:pPr>
            <a:r>
              <a:rPr lang="en-US" altLang="en-US" sz="1400" dirty="0" smtClean="0">
                <a:solidFill>
                  <a:srgbClr val="0033CC"/>
                </a:solidFill>
                <a:latin typeface="Lucida Calligraphy" panose="03010101010101010101" pitchFamily="66" charset="0"/>
              </a:rPr>
              <a:t>Operations controlled</a:t>
            </a:r>
            <a:endParaRPr lang="en-US" altLang="en-US" sz="1400" dirty="0">
              <a:solidFill>
                <a:srgbClr val="0033CC"/>
              </a:solidFill>
              <a:latin typeface="Lucida Calligraphy" panose="03010101010101010101" pitchFamily="66" charset="0"/>
            </a:endParaRPr>
          </a:p>
        </p:txBody>
      </p:sp>
      <p:sp>
        <p:nvSpPr>
          <p:cNvPr id="36" name="Rectangle 35"/>
          <p:cNvSpPr/>
          <p:nvPr/>
        </p:nvSpPr>
        <p:spPr>
          <a:xfrm>
            <a:off x="4800600" y="3505200"/>
            <a:ext cx="2369559" cy="307777"/>
          </a:xfrm>
          <a:prstGeom prst="rect">
            <a:avLst/>
          </a:prstGeom>
        </p:spPr>
        <p:txBody>
          <a:bodyPr wrap="none">
            <a:spAutoFit/>
          </a:bodyPr>
          <a:lstStyle/>
          <a:p>
            <a:pPr eaLnBrk="1" hangingPunct="1">
              <a:spcBef>
                <a:spcPct val="50000"/>
              </a:spcBef>
            </a:pPr>
            <a:r>
              <a:rPr lang="en-US" altLang="en-US" sz="1400" dirty="0" smtClean="0">
                <a:solidFill>
                  <a:srgbClr val="0033CC"/>
                </a:solidFill>
                <a:latin typeface="Lucida Calligraphy" panose="03010101010101010101" pitchFamily="66" charset="0"/>
              </a:rPr>
              <a:t>Engineering controlled</a:t>
            </a:r>
            <a:endParaRPr lang="en-US" altLang="en-US" sz="1400" dirty="0">
              <a:solidFill>
                <a:srgbClr val="0033CC"/>
              </a:solidFill>
              <a:latin typeface="Lucida Calligraphy" panose="03010101010101010101" pitchFamily="66" charset="0"/>
            </a:endParaRPr>
          </a:p>
        </p:txBody>
      </p:sp>
      <p:grpSp>
        <p:nvGrpSpPr>
          <p:cNvPr id="20" name="Group 19"/>
          <p:cNvGrpSpPr/>
          <p:nvPr/>
        </p:nvGrpSpPr>
        <p:grpSpPr>
          <a:xfrm>
            <a:off x="4343400" y="2286000"/>
            <a:ext cx="4630767" cy="685800"/>
            <a:chOff x="4343400" y="2286000"/>
            <a:chExt cx="4630767" cy="685800"/>
          </a:xfrm>
        </p:grpSpPr>
        <p:sp>
          <p:nvSpPr>
            <p:cNvPr id="28" name="AutoShape 12"/>
            <p:cNvSpPr>
              <a:spLocks/>
            </p:cNvSpPr>
            <p:nvPr/>
          </p:nvSpPr>
          <p:spPr bwMode="auto">
            <a:xfrm>
              <a:off x="4343400" y="2286000"/>
              <a:ext cx="185737" cy="685800"/>
            </a:xfrm>
            <a:prstGeom prst="rightBrace">
              <a:avLst>
                <a:gd name="adj1" fmla="val 32051"/>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endParaRPr lang="en-US" altLang="en-US"/>
            </a:p>
          </p:txBody>
        </p:sp>
        <p:sp>
          <p:nvSpPr>
            <p:cNvPr id="44" name="Rectangle 43"/>
            <p:cNvSpPr/>
            <p:nvPr/>
          </p:nvSpPr>
          <p:spPr>
            <a:xfrm>
              <a:off x="4572000" y="2468880"/>
              <a:ext cx="4402167" cy="307777"/>
            </a:xfrm>
            <a:prstGeom prst="rect">
              <a:avLst/>
            </a:prstGeom>
          </p:spPr>
          <p:txBody>
            <a:bodyPr wrap="none">
              <a:spAutoFit/>
            </a:bodyPr>
            <a:lstStyle/>
            <a:p>
              <a:pPr eaLnBrk="1" hangingPunct="1">
                <a:spcBef>
                  <a:spcPct val="50000"/>
                </a:spcBef>
              </a:pPr>
              <a:r>
                <a:rPr lang="en-US" altLang="en-US" sz="1400" dirty="0">
                  <a:solidFill>
                    <a:srgbClr val="FF0000"/>
                  </a:solidFill>
                  <a:latin typeface="Lucida Calligraphy" panose="03010101010101010101" pitchFamily="66" charset="0"/>
                </a:rPr>
                <a:t>Unknown, Code margin, analysis </a:t>
              </a:r>
              <a:r>
                <a:rPr lang="en-US" altLang="en-US" sz="1400" dirty="0" err="1">
                  <a:solidFill>
                    <a:srgbClr val="FF0000"/>
                  </a:solidFill>
                  <a:latin typeface="Lucida Calligraphy" panose="03010101010101010101" pitchFamily="66" charset="0"/>
                </a:rPr>
                <a:t>consrvtsm</a:t>
              </a:r>
              <a:endParaRPr lang="en-US" altLang="en-US" sz="1400" dirty="0">
                <a:solidFill>
                  <a:srgbClr val="FF0000"/>
                </a:solidFill>
                <a:latin typeface="Lucida Calligraphy" panose="03010101010101010101" pitchFamily="66" charset="0"/>
              </a:endParaRPr>
            </a:p>
          </p:txBody>
        </p:sp>
      </p:grpSp>
      <p:sp>
        <p:nvSpPr>
          <p:cNvPr id="31" name="Text Box 3"/>
          <p:cNvSpPr txBox="1">
            <a:spLocks noChangeArrowheads="1"/>
          </p:cNvSpPr>
          <p:nvPr/>
        </p:nvSpPr>
        <p:spPr bwMode="auto">
          <a:xfrm>
            <a:off x="914400" y="2971800"/>
            <a:ext cx="3429000" cy="685800"/>
          </a:xfrm>
          <a:prstGeom prst="rect">
            <a:avLst/>
          </a:prstGeom>
          <a:solidFill>
            <a:srgbClr val="0099FF">
              <a:alpha val="20000"/>
            </a:srgbClr>
          </a:solidFill>
          <a:ln>
            <a:noFill/>
          </a:ln>
          <a:extLst/>
        </p:spPr>
        <p:txBody>
          <a:bodyPr lIns="91440" rIns="91440"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en-US" altLang="en-US" sz="1400" dirty="0" smtClean="0">
                <a:latin typeface="Comic Sans MS" panose="030F0702030302020204" pitchFamily="66" charset="0"/>
              </a:rPr>
              <a:t>Design Margin</a:t>
            </a:r>
            <a:endParaRPr lang="en-US" altLang="en-US" sz="1400" dirty="0">
              <a:latin typeface="Comic Sans MS" panose="030F0702030302020204" pitchFamily="66" charset="0"/>
            </a:endParaRPr>
          </a:p>
        </p:txBody>
      </p:sp>
      <p:sp>
        <p:nvSpPr>
          <p:cNvPr id="32" name="Text Box 3"/>
          <p:cNvSpPr txBox="1">
            <a:spLocks noChangeArrowheads="1"/>
          </p:cNvSpPr>
          <p:nvPr/>
        </p:nvSpPr>
        <p:spPr bwMode="auto">
          <a:xfrm>
            <a:off x="914400" y="3657600"/>
            <a:ext cx="3429000" cy="685800"/>
          </a:xfrm>
          <a:prstGeom prst="rect">
            <a:avLst/>
          </a:prstGeom>
          <a:solidFill>
            <a:srgbClr val="CC00FF">
              <a:alpha val="24706"/>
            </a:srgbClr>
          </a:solidFill>
          <a:ln>
            <a:noFill/>
          </a:ln>
          <a:extLst/>
        </p:spPr>
        <p:txBody>
          <a:bodyPr lIns="91440" rIns="91440"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en-US" altLang="en-US" sz="1400" dirty="0" smtClean="0">
                <a:latin typeface="Comic Sans MS" panose="030F0702030302020204" pitchFamily="66" charset="0"/>
              </a:rPr>
              <a:t>Design ___ Margin</a:t>
            </a:r>
            <a:endParaRPr lang="en-US" altLang="en-US" sz="1400" dirty="0">
              <a:latin typeface="Comic Sans MS" panose="030F0702030302020204" pitchFamily="66" charset="0"/>
            </a:endParaRPr>
          </a:p>
        </p:txBody>
      </p:sp>
      <p:sp>
        <p:nvSpPr>
          <p:cNvPr id="41" name="AutoShape 33"/>
          <p:cNvSpPr>
            <a:spLocks/>
          </p:cNvSpPr>
          <p:nvPr/>
        </p:nvSpPr>
        <p:spPr bwMode="auto">
          <a:xfrm>
            <a:off x="6006579" y="1905000"/>
            <a:ext cx="2832621" cy="182880"/>
          </a:xfrm>
          <a:prstGeom prst="borderCallout1">
            <a:avLst>
              <a:gd name="adj1" fmla="val 51110"/>
              <a:gd name="adj2" fmla="val -95"/>
              <a:gd name="adj3" fmla="val 213762"/>
              <a:gd name="adj4" fmla="val -70600"/>
            </a:avLst>
          </a:prstGeom>
          <a:solidFill>
            <a:srgbClr val="FFFFCC"/>
          </a:solidFill>
          <a:ln w="12700" algn="ctr">
            <a:solidFill>
              <a:schemeClr val="tx1"/>
            </a:solidFill>
            <a:miter lim="800000"/>
            <a:headEnd/>
            <a:tailEnd type="oval" w="med" len="lg"/>
          </a:ln>
        </p:spPr>
        <p:txBody>
          <a:bodyPr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r>
              <a:rPr lang="en-US" altLang="en-US" dirty="0">
                <a:solidFill>
                  <a:srgbClr val="0033CC"/>
                </a:solidFill>
                <a:latin typeface="+mn-lt"/>
              </a:rPr>
              <a:t>Failure </a:t>
            </a:r>
            <a:r>
              <a:rPr lang="en-US" altLang="en-US" dirty="0" smtClean="0">
                <a:solidFill>
                  <a:srgbClr val="0033CC"/>
                </a:solidFill>
                <a:latin typeface="+mn-lt"/>
              </a:rPr>
              <a:t>point unknown </a:t>
            </a:r>
            <a:r>
              <a:rPr lang="en-US" altLang="en-US" dirty="0">
                <a:solidFill>
                  <a:srgbClr val="0033CC"/>
                </a:solidFill>
                <a:latin typeface="+mn-lt"/>
              </a:rPr>
              <a:t>- many variables</a:t>
            </a:r>
          </a:p>
        </p:txBody>
      </p:sp>
      <p:sp>
        <p:nvSpPr>
          <p:cNvPr id="42" name="AutoShape 33"/>
          <p:cNvSpPr>
            <a:spLocks/>
          </p:cNvSpPr>
          <p:nvPr/>
        </p:nvSpPr>
        <p:spPr bwMode="auto">
          <a:xfrm>
            <a:off x="6006580" y="2179320"/>
            <a:ext cx="1676400" cy="182880"/>
          </a:xfrm>
          <a:prstGeom prst="borderCallout1">
            <a:avLst>
              <a:gd name="adj1" fmla="val 51110"/>
              <a:gd name="adj2" fmla="val -95"/>
              <a:gd name="adj3" fmla="val 170493"/>
              <a:gd name="adj4" fmla="val -117706"/>
            </a:avLst>
          </a:prstGeom>
          <a:solidFill>
            <a:srgbClr val="FFFFCC"/>
          </a:solidFill>
          <a:ln w="12700" algn="ctr">
            <a:solidFill>
              <a:schemeClr val="tx1"/>
            </a:solidFill>
            <a:miter lim="800000"/>
            <a:headEnd/>
            <a:tailEnd type="oval" w="med" len="lg"/>
          </a:ln>
        </p:spPr>
        <p:txBody>
          <a:bodyPr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r>
              <a:rPr lang="en-US" altLang="en-US" dirty="0">
                <a:solidFill>
                  <a:srgbClr val="0033CC"/>
                </a:solidFill>
                <a:latin typeface="+mn-lt"/>
              </a:rPr>
              <a:t>SSC safety challenged</a:t>
            </a:r>
          </a:p>
        </p:txBody>
      </p:sp>
    </p:spTree>
    <p:extLst>
      <p:ext uri="{BB962C8B-B14F-4D97-AF65-F5344CB8AC3E}">
        <p14:creationId xmlns:p14="http://schemas.microsoft.com/office/powerpoint/2010/main" val="427260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wipe(left)">
                                      <p:cBhvr>
                                        <p:cTn id="13" dur="500"/>
                                        <p:tgtEl>
                                          <p:spTgt spid="4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additive="base">
                                        <p:cTn id="18" dur="500" fill="hold"/>
                                        <p:tgtEl>
                                          <p:spTgt spid="30"/>
                                        </p:tgtEl>
                                        <p:attrNameLst>
                                          <p:attrName>ppt_x</p:attrName>
                                        </p:attrNameLst>
                                      </p:cBhvr>
                                      <p:tavLst>
                                        <p:tav tm="0">
                                          <p:val>
                                            <p:strVal val="0-#ppt_w/2"/>
                                          </p:val>
                                        </p:tav>
                                        <p:tav tm="100000">
                                          <p:val>
                                            <p:strVal val="#ppt_x"/>
                                          </p:val>
                                        </p:tav>
                                      </p:tavLst>
                                    </p:anim>
                                    <p:anim calcmode="lin" valueType="num">
                                      <p:cBhvr additive="base">
                                        <p:cTn id="19"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1000" fill="hold"/>
                                        <p:tgtEl>
                                          <p:spTgt spid="20"/>
                                        </p:tgtEl>
                                        <p:attrNameLst>
                                          <p:attrName>ppt_w</p:attrName>
                                        </p:attrNameLst>
                                      </p:cBhvr>
                                      <p:tavLst>
                                        <p:tav tm="0">
                                          <p:val>
                                            <p:fltVal val="0"/>
                                          </p:val>
                                        </p:tav>
                                        <p:tav tm="100000">
                                          <p:val>
                                            <p:strVal val="#ppt_w"/>
                                          </p:val>
                                        </p:tav>
                                      </p:tavLst>
                                    </p:anim>
                                    <p:anim calcmode="lin" valueType="num">
                                      <p:cBhvr>
                                        <p:cTn id="25" dur="1000" fill="hold"/>
                                        <p:tgtEl>
                                          <p:spTgt spid="20"/>
                                        </p:tgtEl>
                                        <p:attrNameLst>
                                          <p:attrName>ppt_h</p:attrName>
                                        </p:attrNameLst>
                                      </p:cBhvr>
                                      <p:tavLst>
                                        <p:tav tm="0">
                                          <p:val>
                                            <p:fltVal val="0"/>
                                          </p:val>
                                        </p:tav>
                                        <p:tav tm="100000">
                                          <p:val>
                                            <p:strVal val="#ppt_h"/>
                                          </p:val>
                                        </p:tav>
                                      </p:tavLst>
                                    </p:anim>
                                    <p:anim calcmode="lin" valueType="num">
                                      <p:cBhvr>
                                        <p:cTn id="26" dur="1000" fill="hold"/>
                                        <p:tgtEl>
                                          <p:spTgt spid="20"/>
                                        </p:tgtEl>
                                        <p:attrNameLst>
                                          <p:attrName>style.rotation</p:attrName>
                                        </p:attrNameLst>
                                      </p:cBhvr>
                                      <p:tavLst>
                                        <p:tav tm="0">
                                          <p:val>
                                            <p:fltVal val="90"/>
                                          </p:val>
                                        </p:tav>
                                        <p:tav tm="100000">
                                          <p:val>
                                            <p:fltVal val="0"/>
                                          </p:val>
                                        </p:tav>
                                      </p:tavLst>
                                    </p:anim>
                                    <p:animEffect transition="in" filter="fade">
                                      <p:cBhvr>
                                        <p:cTn id="27" dur="10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wipe(left)">
                                      <p:cBhvr>
                                        <p:cTn id="3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1" grpId="0" animBg="1"/>
      <p:bldP spid="4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Using CM to Protect Margins </a:t>
            </a:r>
            <a:r>
              <a:rPr lang="en-US" altLang="en-US" sz="1600" dirty="0" smtClean="0"/>
              <a:t>9/18</a:t>
            </a:r>
            <a:endParaRPr lang="en-US" dirty="0"/>
          </a:p>
        </p:txBody>
      </p:sp>
      <p:sp>
        <p:nvSpPr>
          <p:cNvPr id="3" name="Content Placeholder 2"/>
          <p:cNvSpPr>
            <a:spLocks noGrp="1"/>
          </p:cNvSpPr>
          <p:nvPr>
            <p:ph idx="1"/>
          </p:nvPr>
        </p:nvSpPr>
        <p:spPr/>
        <p:txBody>
          <a:bodyPr/>
          <a:lstStyle/>
          <a:p>
            <a:pPr lvl="0" eaLnBrk="1" hangingPunct="1">
              <a:lnSpc>
                <a:spcPts val="2700"/>
              </a:lnSpc>
              <a:spcBef>
                <a:spcPts val="1200"/>
              </a:spcBef>
              <a:buClr>
                <a:srgbClr val="0099FF"/>
              </a:buClr>
              <a:buSzPct val="100000"/>
              <a:buFont typeface="Wingdings" panose="05000000000000000000" pitchFamily="2" charset="2"/>
              <a:buChar char="v"/>
            </a:pPr>
            <a:r>
              <a:rPr lang="en-US" altLang="en-US" sz="2400" dirty="0">
                <a:solidFill>
                  <a:srgbClr val="0099FF"/>
                </a:solidFill>
              </a:rPr>
              <a:t>Margin </a:t>
            </a:r>
            <a:r>
              <a:rPr lang="en-US" altLang="en-US" sz="2400" dirty="0" smtClean="0">
                <a:solidFill>
                  <a:srgbClr val="0099FF"/>
                </a:solidFill>
              </a:rPr>
              <a:t>Concepts - Engineering</a:t>
            </a:r>
            <a:endParaRPr lang="en-US" altLang="en-US" sz="2400" dirty="0">
              <a:solidFill>
                <a:srgbClr val="0099FF"/>
              </a:solidFill>
            </a:endParaRPr>
          </a:p>
          <a:p>
            <a:pPr marL="457200" lvl="0" indent="-457200" eaLnBrk="1" hangingPunct="1">
              <a:lnSpc>
                <a:spcPts val="2700"/>
              </a:lnSpc>
              <a:spcBef>
                <a:spcPts val="1200"/>
              </a:spcBef>
              <a:buClr>
                <a:srgbClr val="FF0000"/>
              </a:buClr>
              <a:buSzPct val="80000"/>
              <a:buFont typeface="+mj-lt"/>
              <a:buAutoNum type="arabicPeriod"/>
            </a:pPr>
            <a:r>
              <a:rPr lang="en-US" altLang="en-US" sz="2400" dirty="0" smtClean="0">
                <a:solidFill>
                  <a:schemeClr val="bg1">
                    <a:lumMod val="50000"/>
                  </a:schemeClr>
                </a:solidFill>
              </a:rPr>
              <a:t>Range </a:t>
            </a:r>
            <a:r>
              <a:rPr lang="en-US" altLang="en-US" sz="2400" dirty="0">
                <a:solidFill>
                  <a:schemeClr val="bg1">
                    <a:lumMod val="50000"/>
                  </a:schemeClr>
                </a:solidFill>
              </a:rPr>
              <a:t>of normal operations </a:t>
            </a:r>
            <a:r>
              <a:rPr lang="en-US" altLang="en-US" sz="2400" dirty="0" smtClean="0">
                <a:solidFill>
                  <a:schemeClr val="bg1">
                    <a:lumMod val="50000"/>
                  </a:schemeClr>
                </a:solidFill>
              </a:rPr>
              <a:t>should allow for all normal conditions and scenarios</a:t>
            </a:r>
          </a:p>
          <a:p>
            <a:pPr marL="457200" lvl="0" indent="-457200" eaLnBrk="1" hangingPunct="1">
              <a:lnSpc>
                <a:spcPts val="2700"/>
              </a:lnSpc>
              <a:spcBef>
                <a:spcPts val="1200"/>
              </a:spcBef>
              <a:buClr>
                <a:srgbClr val="FF0000"/>
              </a:buClr>
              <a:buSzPct val="80000"/>
              <a:buFont typeface="+mj-lt"/>
              <a:buAutoNum type="arabicPeriod"/>
            </a:pPr>
            <a:r>
              <a:rPr lang="en-US" altLang="en-US" sz="2400" dirty="0" smtClean="0">
                <a:solidFill>
                  <a:schemeClr val="bg1">
                    <a:lumMod val="50000"/>
                  </a:schemeClr>
                </a:solidFill>
              </a:rPr>
              <a:t>Operating Limit should allow for additional operating events of moderate frequency</a:t>
            </a:r>
          </a:p>
          <a:p>
            <a:pPr marL="457200" lvl="0" indent="-457200" eaLnBrk="1" hangingPunct="1">
              <a:lnSpc>
                <a:spcPts val="2700"/>
              </a:lnSpc>
              <a:spcBef>
                <a:spcPts val="1200"/>
              </a:spcBef>
              <a:buClr>
                <a:srgbClr val="FF0000"/>
              </a:buClr>
              <a:buSzPct val="80000"/>
              <a:buFont typeface="+mj-lt"/>
              <a:buAutoNum type="arabicPeriod"/>
            </a:pPr>
            <a:r>
              <a:rPr lang="en-US" altLang="en-US" sz="2400" dirty="0" smtClean="0">
                <a:solidFill>
                  <a:schemeClr val="bg1">
                    <a:lumMod val="50000"/>
                  </a:schemeClr>
                </a:solidFill>
              </a:rPr>
              <a:t>Design Limit is extent to which various and numerous analyses have shown plant to have safe operation.</a:t>
            </a:r>
          </a:p>
          <a:p>
            <a:pPr marL="457200" lvl="0" indent="-457200" eaLnBrk="1" hangingPunct="1">
              <a:lnSpc>
                <a:spcPts val="2700"/>
              </a:lnSpc>
              <a:spcBef>
                <a:spcPts val="1200"/>
              </a:spcBef>
              <a:buClr>
                <a:srgbClr val="FF0000"/>
              </a:buClr>
              <a:buSzPct val="80000"/>
              <a:buFont typeface="+mj-lt"/>
              <a:buAutoNum type="arabicPeriod"/>
            </a:pPr>
            <a:r>
              <a:rPr lang="en-US" altLang="en-US" sz="2400" dirty="0" smtClean="0">
                <a:solidFill>
                  <a:schemeClr val="bg1">
                    <a:lumMod val="50000"/>
                  </a:schemeClr>
                </a:solidFill>
              </a:rPr>
              <a:t>Operations must be safe, therefore</a:t>
            </a:r>
            <a:br>
              <a:rPr lang="en-US" altLang="en-US" sz="2400" dirty="0" smtClean="0">
                <a:solidFill>
                  <a:schemeClr val="bg1">
                    <a:lumMod val="50000"/>
                  </a:schemeClr>
                </a:solidFill>
              </a:rPr>
            </a:br>
            <a:r>
              <a:rPr lang="en-US" altLang="en-US" sz="2400" dirty="0" smtClean="0">
                <a:solidFill>
                  <a:schemeClr val="bg1">
                    <a:lumMod val="50000"/>
                  </a:schemeClr>
                </a:solidFill>
              </a:rPr>
              <a:t>Operations Limit &lt;= Design Limit</a:t>
            </a:r>
          </a:p>
          <a:p>
            <a:pPr marL="457200" lvl="0" indent="-457200" eaLnBrk="1" hangingPunct="1">
              <a:lnSpc>
                <a:spcPts val="2700"/>
              </a:lnSpc>
              <a:spcBef>
                <a:spcPts val="1200"/>
              </a:spcBef>
              <a:buClr>
                <a:srgbClr val="FF0000"/>
              </a:buClr>
              <a:buSzPct val="80000"/>
              <a:buFont typeface="+mj-lt"/>
              <a:buAutoNum type="arabicPeriod"/>
            </a:pPr>
            <a:r>
              <a:rPr lang="en-US" altLang="en-US" sz="2400" dirty="0" smtClean="0">
                <a:solidFill>
                  <a:srgbClr val="000000"/>
                </a:solidFill>
              </a:rPr>
              <a:t>Unanalyzed includes “Code” margin (analysis margin)</a:t>
            </a:r>
          </a:p>
          <a:p>
            <a:pPr marL="457200" lvl="0" indent="-457200" eaLnBrk="1" hangingPunct="1">
              <a:lnSpc>
                <a:spcPts val="2700"/>
              </a:lnSpc>
              <a:spcBef>
                <a:spcPts val="1200"/>
              </a:spcBef>
              <a:buClr>
                <a:srgbClr val="FF0000"/>
              </a:buClr>
              <a:buSzPct val="80000"/>
              <a:buFont typeface="+mj-lt"/>
              <a:buAutoNum type="arabicPeriod"/>
            </a:pPr>
            <a:r>
              <a:rPr lang="en-US" altLang="en-US" sz="2400" dirty="0" smtClean="0">
                <a:solidFill>
                  <a:srgbClr val="000000"/>
                </a:solidFill>
              </a:rPr>
              <a:t>Unanalyzed region is generally not usable - except in qualitative “conservatisms”</a:t>
            </a:r>
          </a:p>
          <a:p>
            <a:pPr lvl="0" eaLnBrk="1" hangingPunct="1">
              <a:lnSpc>
                <a:spcPts val="2700"/>
              </a:lnSpc>
              <a:spcBef>
                <a:spcPts val="1200"/>
              </a:spcBef>
              <a:buClr>
                <a:srgbClr val="FF0000"/>
              </a:buClr>
              <a:buSzPct val="100000"/>
              <a:buFont typeface="Arial" charset="0"/>
              <a:buChar char="•"/>
            </a:pPr>
            <a:endParaRPr lang="en-US" altLang="en-US" sz="2400" dirty="0" smtClean="0">
              <a:solidFill>
                <a:srgbClr val="000000"/>
              </a:solidFill>
            </a:endParaRPr>
          </a:p>
          <a:p>
            <a:pPr lvl="0" eaLnBrk="1" hangingPunct="1">
              <a:lnSpc>
                <a:spcPts val="2700"/>
              </a:lnSpc>
              <a:spcBef>
                <a:spcPts val="1200"/>
              </a:spcBef>
              <a:buClr>
                <a:srgbClr val="FF0000"/>
              </a:buClr>
              <a:buSzPct val="100000"/>
              <a:buFont typeface="Arial" charset="0"/>
              <a:buChar char="•"/>
            </a:pPr>
            <a:endParaRPr lang="en-US" altLang="en-US" sz="2400" dirty="0" smtClean="0">
              <a:solidFill>
                <a:srgbClr val="000000"/>
              </a:solidFill>
            </a:endParaRPr>
          </a:p>
          <a:p>
            <a:pPr lvl="0" eaLnBrk="1" hangingPunct="1">
              <a:lnSpc>
                <a:spcPts val="2700"/>
              </a:lnSpc>
              <a:spcBef>
                <a:spcPts val="1200"/>
              </a:spcBef>
              <a:buClr>
                <a:srgbClr val="FF0000"/>
              </a:buClr>
              <a:buSzPct val="100000"/>
              <a:buFont typeface="Arial" charset="0"/>
              <a:buChar char="•"/>
            </a:pPr>
            <a:endParaRPr lang="en-US" altLang="en-US" sz="2400" dirty="0" smtClean="0">
              <a:solidFill>
                <a:srgbClr val="000000"/>
              </a:solidFill>
            </a:endParaRPr>
          </a:p>
          <a:p>
            <a:pPr lvl="0" eaLnBrk="1" hangingPunct="1">
              <a:lnSpc>
                <a:spcPts val="2700"/>
              </a:lnSpc>
              <a:spcBef>
                <a:spcPts val="1200"/>
              </a:spcBef>
              <a:buClr>
                <a:srgbClr val="FF0000"/>
              </a:buClr>
              <a:buSzPct val="100000"/>
              <a:buFont typeface="Arial" charset="0"/>
              <a:buChar char="•"/>
            </a:pPr>
            <a:endParaRPr lang="en-US" altLang="en-US" sz="2400" dirty="0">
              <a:solidFill>
                <a:srgbClr val="000000"/>
              </a:solidFill>
            </a:endParaRPr>
          </a:p>
          <a:p>
            <a:endParaRPr lang="en-US" dirty="0"/>
          </a:p>
        </p:txBody>
      </p:sp>
      <p:sp>
        <p:nvSpPr>
          <p:cNvPr id="4" name="Date Placeholder 3"/>
          <p:cNvSpPr>
            <a:spLocks noGrp="1"/>
          </p:cNvSpPr>
          <p:nvPr>
            <p:ph type="dt" sz="half" idx="10"/>
          </p:nvPr>
        </p:nvSpPr>
        <p:spPr/>
        <p:txBody>
          <a:bodyPr/>
          <a:lstStyle/>
          <a:p>
            <a:pPr>
              <a:defRPr/>
            </a:pPr>
            <a:r>
              <a:rPr lang="en-US" smtClean="0"/>
              <a:t>CMBG - 08 June 2015</a:t>
            </a:r>
            <a:endParaRPr lang="en-US" dirty="0"/>
          </a:p>
        </p:txBody>
      </p:sp>
      <p:sp>
        <p:nvSpPr>
          <p:cNvPr id="5" name="Footer Placeholder 4"/>
          <p:cNvSpPr>
            <a:spLocks noGrp="1"/>
          </p:cNvSpPr>
          <p:nvPr>
            <p:ph type="ftr" sz="quarter" idx="11"/>
          </p:nvPr>
        </p:nvSpPr>
        <p:spPr/>
        <p:txBody>
          <a:bodyPr/>
          <a:lstStyle/>
          <a:p>
            <a:pPr>
              <a:defRPr/>
            </a:pPr>
            <a:r>
              <a:rPr lang="pt-BR" smtClean="0"/>
              <a:t>Palo Verde - Kent R. Bjornn</a:t>
            </a:r>
            <a:endParaRPr lang="en-US" dirty="0"/>
          </a:p>
        </p:txBody>
      </p:sp>
      <p:sp>
        <p:nvSpPr>
          <p:cNvPr id="6" name="Slide Number Placeholder 5"/>
          <p:cNvSpPr>
            <a:spLocks noGrp="1"/>
          </p:cNvSpPr>
          <p:nvPr>
            <p:ph type="sldNum" sz="quarter" idx="12"/>
          </p:nvPr>
        </p:nvSpPr>
        <p:spPr/>
        <p:txBody>
          <a:bodyPr/>
          <a:lstStyle/>
          <a:p>
            <a:pPr>
              <a:defRPr/>
            </a:pPr>
            <a:fld id="{E870A486-E42A-4384-A775-FA2C88A85670}" type="slidenum">
              <a:rPr lang="en-US" smtClean="0"/>
              <a:pPr>
                <a:defRPr/>
              </a:pPr>
              <a:t>68</a:t>
            </a:fld>
            <a:endParaRPr lang="en-US" dirty="0"/>
          </a:p>
        </p:txBody>
      </p:sp>
    </p:spTree>
    <p:extLst>
      <p:ext uri="{BB962C8B-B14F-4D97-AF65-F5344CB8AC3E}">
        <p14:creationId xmlns:p14="http://schemas.microsoft.com/office/powerpoint/2010/main" val="1183224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arn(inVertical)">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 calcmode="lin" valueType="num">
                                      <p:cBhvr>
                                        <p:cTn id="12"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hangingPunct="1">
              <a:lnSpc>
                <a:spcPts val="2700"/>
              </a:lnSpc>
              <a:spcBef>
                <a:spcPts val="1200"/>
              </a:spcBef>
              <a:buClr>
                <a:srgbClr val="0099FF"/>
              </a:buClr>
              <a:buSzPct val="100000"/>
              <a:buFont typeface="Wingdings" panose="05000000000000000000" pitchFamily="2" charset="2"/>
              <a:buChar char="v"/>
            </a:pPr>
            <a:r>
              <a:rPr lang="en-US" altLang="en-US" sz="2400" dirty="0">
                <a:solidFill>
                  <a:srgbClr val="0099FF"/>
                </a:solidFill>
              </a:rPr>
              <a:t>Margin </a:t>
            </a:r>
            <a:r>
              <a:rPr lang="en-US" altLang="en-US" sz="2400" dirty="0" smtClean="0">
                <a:solidFill>
                  <a:srgbClr val="0099FF"/>
                </a:solidFill>
              </a:rPr>
              <a:t>Concepts - Licensing</a:t>
            </a:r>
            <a:endParaRPr lang="en-US" altLang="en-US" sz="2400" dirty="0">
              <a:solidFill>
                <a:srgbClr val="0099FF"/>
              </a:solidFill>
            </a:endParaRPr>
          </a:p>
        </p:txBody>
      </p:sp>
      <p:sp>
        <p:nvSpPr>
          <p:cNvPr id="2" name="Title 1"/>
          <p:cNvSpPr>
            <a:spLocks noGrp="1"/>
          </p:cNvSpPr>
          <p:nvPr>
            <p:ph type="title"/>
          </p:nvPr>
        </p:nvSpPr>
        <p:spPr/>
        <p:txBody>
          <a:bodyPr/>
          <a:lstStyle/>
          <a:p>
            <a:r>
              <a:rPr lang="en-US" altLang="en-US" dirty="0"/>
              <a:t>Using CM to Protect Margins </a:t>
            </a:r>
            <a:r>
              <a:rPr lang="en-US" altLang="en-US" sz="1600" dirty="0" smtClean="0"/>
              <a:t>10/18</a:t>
            </a:r>
            <a:endParaRPr lang="en-US" dirty="0"/>
          </a:p>
        </p:txBody>
      </p:sp>
      <p:sp>
        <p:nvSpPr>
          <p:cNvPr id="4" name="Date Placeholder 3"/>
          <p:cNvSpPr>
            <a:spLocks noGrp="1"/>
          </p:cNvSpPr>
          <p:nvPr>
            <p:ph type="dt" sz="half" idx="10"/>
          </p:nvPr>
        </p:nvSpPr>
        <p:spPr/>
        <p:txBody>
          <a:bodyPr/>
          <a:lstStyle/>
          <a:p>
            <a:pPr>
              <a:defRPr/>
            </a:pPr>
            <a:r>
              <a:rPr lang="en-US" smtClean="0"/>
              <a:t>CMBG - 08 June 2015</a:t>
            </a:r>
            <a:endParaRPr lang="en-US" dirty="0"/>
          </a:p>
        </p:txBody>
      </p:sp>
      <p:sp>
        <p:nvSpPr>
          <p:cNvPr id="5" name="Footer Placeholder 4"/>
          <p:cNvSpPr>
            <a:spLocks noGrp="1"/>
          </p:cNvSpPr>
          <p:nvPr>
            <p:ph type="ftr" sz="quarter" idx="11"/>
          </p:nvPr>
        </p:nvSpPr>
        <p:spPr/>
        <p:txBody>
          <a:bodyPr/>
          <a:lstStyle/>
          <a:p>
            <a:pPr>
              <a:defRPr/>
            </a:pPr>
            <a:r>
              <a:rPr lang="pt-BR" smtClean="0"/>
              <a:t>Palo Verde - Kent R. Bjornn</a:t>
            </a:r>
            <a:endParaRPr lang="en-US" dirty="0"/>
          </a:p>
        </p:txBody>
      </p:sp>
      <p:sp>
        <p:nvSpPr>
          <p:cNvPr id="6" name="Slide Number Placeholder 5"/>
          <p:cNvSpPr>
            <a:spLocks noGrp="1"/>
          </p:cNvSpPr>
          <p:nvPr>
            <p:ph type="sldNum" sz="quarter" idx="12"/>
          </p:nvPr>
        </p:nvSpPr>
        <p:spPr/>
        <p:txBody>
          <a:bodyPr/>
          <a:lstStyle/>
          <a:p>
            <a:pPr>
              <a:defRPr/>
            </a:pPr>
            <a:fld id="{E870A486-E42A-4384-A775-FA2C88A85670}" type="slidenum">
              <a:rPr lang="en-US" smtClean="0"/>
              <a:pPr>
                <a:defRPr/>
              </a:pPr>
              <a:t>69</a:t>
            </a:fld>
            <a:endParaRPr lang="en-US" dirty="0"/>
          </a:p>
        </p:txBody>
      </p:sp>
      <p:sp>
        <p:nvSpPr>
          <p:cNvPr id="7" name="Line 4"/>
          <p:cNvSpPr>
            <a:spLocks noChangeShapeType="1"/>
          </p:cNvSpPr>
          <p:nvPr/>
        </p:nvSpPr>
        <p:spPr bwMode="auto">
          <a:xfrm>
            <a:off x="457200" y="2286000"/>
            <a:ext cx="4572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5"/>
          <p:cNvSpPr>
            <a:spLocks noChangeShapeType="1"/>
          </p:cNvSpPr>
          <p:nvPr/>
        </p:nvSpPr>
        <p:spPr bwMode="auto">
          <a:xfrm>
            <a:off x="457200" y="2971800"/>
            <a:ext cx="4572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6"/>
          <p:cNvSpPr>
            <a:spLocks noChangeShapeType="1"/>
          </p:cNvSpPr>
          <p:nvPr/>
        </p:nvSpPr>
        <p:spPr bwMode="auto">
          <a:xfrm>
            <a:off x="457199" y="3657600"/>
            <a:ext cx="4572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7"/>
          <p:cNvSpPr>
            <a:spLocks noChangeShapeType="1"/>
          </p:cNvSpPr>
          <p:nvPr/>
        </p:nvSpPr>
        <p:spPr bwMode="auto">
          <a:xfrm>
            <a:off x="685800" y="1828800"/>
            <a:ext cx="0" cy="3886200"/>
          </a:xfrm>
          <a:prstGeom prst="line">
            <a:avLst/>
          </a:prstGeom>
          <a:noFill/>
          <a:ln w="12700">
            <a:solidFill>
              <a:srgbClr val="000000"/>
            </a:solidFill>
            <a:round/>
            <a:headEnd type="triangle"/>
            <a:tailEnd type="none"/>
          </a:ln>
          <a:extLst>
            <a:ext uri="{909E8E84-426E-40DD-AFC4-6F175D3DCCD1}">
              <a14:hiddenFill xmlns:a14="http://schemas.microsoft.com/office/drawing/2010/main">
                <a:noFill/>
              </a14:hiddenFill>
            </a:ext>
          </a:extLst>
        </p:spPr>
        <p:txBody>
          <a:bodyPr/>
          <a:lstStyle/>
          <a:p>
            <a:endParaRPr lang="en-US"/>
          </a:p>
        </p:txBody>
      </p:sp>
      <p:sp>
        <p:nvSpPr>
          <p:cNvPr id="11" name="Line 8"/>
          <p:cNvSpPr>
            <a:spLocks noChangeShapeType="1"/>
          </p:cNvSpPr>
          <p:nvPr/>
        </p:nvSpPr>
        <p:spPr bwMode="auto">
          <a:xfrm>
            <a:off x="457200" y="4343400"/>
            <a:ext cx="4572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8"/>
          <p:cNvSpPr>
            <a:spLocks noChangeShapeType="1"/>
          </p:cNvSpPr>
          <p:nvPr/>
        </p:nvSpPr>
        <p:spPr bwMode="auto">
          <a:xfrm>
            <a:off x="457199" y="5029200"/>
            <a:ext cx="4572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17"/>
          <p:cNvSpPr>
            <a:spLocks noChangeShapeType="1"/>
          </p:cNvSpPr>
          <p:nvPr/>
        </p:nvSpPr>
        <p:spPr bwMode="auto">
          <a:xfrm>
            <a:off x="914400" y="5029200"/>
            <a:ext cx="3429000"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17"/>
          <p:cNvSpPr>
            <a:spLocks noChangeShapeType="1"/>
          </p:cNvSpPr>
          <p:nvPr/>
        </p:nvSpPr>
        <p:spPr bwMode="auto">
          <a:xfrm>
            <a:off x="914400" y="2971800"/>
            <a:ext cx="3429000"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17"/>
          <p:cNvSpPr>
            <a:spLocks noChangeShapeType="1"/>
          </p:cNvSpPr>
          <p:nvPr/>
        </p:nvSpPr>
        <p:spPr bwMode="auto">
          <a:xfrm>
            <a:off x="914400" y="2286000"/>
            <a:ext cx="3429000"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Line 17"/>
          <p:cNvSpPr>
            <a:spLocks noChangeShapeType="1"/>
          </p:cNvSpPr>
          <p:nvPr/>
        </p:nvSpPr>
        <p:spPr bwMode="auto">
          <a:xfrm>
            <a:off x="914400" y="4343400"/>
            <a:ext cx="3429000"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Text Box 20"/>
          <p:cNvSpPr txBox="1">
            <a:spLocks noChangeArrowheads="1"/>
          </p:cNvSpPr>
          <p:nvPr/>
        </p:nvSpPr>
        <p:spPr bwMode="auto">
          <a:xfrm>
            <a:off x="1737360" y="4206240"/>
            <a:ext cx="1554480" cy="274320"/>
          </a:xfrm>
          <a:prstGeom prst="rect">
            <a:avLst/>
          </a:prstGeom>
          <a:solidFill>
            <a:srgbClr val="FFFFFF"/>
          </a:solidFill>
          <a:ln>
            <a:noFill/>
          </a:ln>
          <a:extLst/>
        </p:spPr>
        <p:txBody>
          <a:bodyPr lIns="0" tIns="0" rIns="0" bIns="0" anchor="ctr" anchorCtr="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en-US" altLang="en-US" sz="1800" dirty="0">
                <a:latin typeface="+mn-lt"/>
              </a:rPr>
              <a:t>Operating </a:t>
            </a:r>
            <a:r>
              <a:rPr lang="en-US" altLang="en-US" sz="1800" dirty="0" smtClean="0">
                <a:latin typeface="+mn-lt"/>
              </a:rPr>
              <a:t>Limit</a:t>
            </a:r>
            <a:endParaRPr lang="en-US" altLang="en-US" sz="1800" dirty="0">
              <a:latin typeface="Arial" charset="0"/>
            </a:endParaRPr>
          </a:p>
        </p:txBody>
      </p:sp>
      <p:grpSp>
        <p:nvGrpSpPr>
          <p:cNvPr id="19" name="Group 18"/>
          <p:cNvGrpSpPr/>
          <p:nvPr/>
        </p:nvGrpSpPr>
        <p:grpSpPr>
          <a:xfrm>
            <a:off x="914400" y="3520440"/>
            <a:ext cx="3429000" cy="274320"/>
            <a:chOff x="914400" y="3520440"/>
            <a:chExt cx="3429000" cy="274320"/>
          </a:xfrm>
        </p:grpSpPr>
        <p:sp>
          <p:nvSpPr>
            <p:cNvPr id="15" name="Line 17"/>
            <p:cNvSpPr>
              <a:spLocks noChangeShapeType="1"/>
            </p:cNvSpPr>
            <p:nvPr/>
          </p:nvSpPr>
          <p:spPr bwMode="auto">
            <a:xfrm>
              <a:off x="914400" y="3657600"/>
              <a:ext cx="3429000"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Text Box 20"/>
            <p:cNvSpPr txBox="1">
              <a:spLocks noChangeArrowheads="1"/>
            </p:cNvSpPr>
            <p:nvPr/>
          </p:nvSpPr>
          <p:spPr bwMode="auto">
            <a:xfrm>
              <a:off x="1828800" y="3520440"/>
              <a:ext cx="1371600" cy="27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en-US" altLang="en-US" sz="1800" dirty="0" smtClean="0">
                  <a:latin typeface="+mn-lt"/>
                </a:rPr>
                <a:t>License Limit</a:t>
              </a:r>
              <a:endParaRPr lang="en-US" altLang="en-US" sz="1800" dirty="0">
                <a:latin typeface="Arial" charset="0"/>
              </a:endParaRPr>
            </a:p>
          </p:txBody>
        </p:sp>
      </p:grpSp>
      <p:sp>
        <p:nvSpPr>
          <p:cNvPr id="22" name="Text Box 20"/>
          <p:cNvSpPr txBox="1">
            <a:spLocks noChangeArrowheads="1"/>
          </p:cNvSpPr>
          <p:nvPr/>
        </p:nvSpPr>
        <p:spPr bwMode="auto">
          <a:xfrm>
            <a:off x="1371600" y="2834640"/>
            <a:ext cx="2286000" cy="27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en-US" altLang="en-US" sz="1800" dirty="0" smtClean="0">
                <a:latin typeface="+mn-lt"/>
              </a:rPr>
              <a:t>Analyzed Design Limit</a:t>
            </a:r>
            <a:endParaRPr lang="en-US" altLang="en-US" sz="1800" dirty="0">
              <a:latin typeface="Arial" charset="0"/>
            </a:endParaRPr>
          </a:p>
        </p:txBody>
      </p:sp>
      <p:sp>
        <p:nvSpPr>
          <p:cNvPr id="23" name="Text Box 20"/>
          <p:cNvSpPr txBox="1">
            <a:spLocks noChangeArrowheads="1"/>
          </p:cNvSpPr>
          <p:nvPr/>
        </p:nvSpPr>
        <p:spPr bwMode="auto">
          <a:xfrm>
            <a:off x="1554480" y="2148840"/>
            <a:ext cx="1920240" cy="27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en-US" altLang="en-US" sz="1800" dirty="0" smtClean="0">
                <a:latin typeface="+mn-lt"/>
              </a:rPr>
              <a:t>Ultimate Capability</a:t>
            </a:r>
            <a:endParaRPr lang="en-US" altLang="en-US" sz="1800" dirty="0">
              <a:latin typeface="Arial" charset="0"/>
            </a:endParaRPr>
          </a:p>
        </p:txBody>
      </p:sp>
      <p:sp>
        <p:nvSpPr>
          <p:cNvPr id="24" name="Text Box 3"/>
          <p:cNvSpPr txBox="1">
            <a:spLocks noChangeArrowheads="1"/>
          </p:cNvSpPr>
          <p:nvPr/>
        </p:nvSpPr>
        <p:spPr bwMode="auto">
          <a:xfrm>
            <a:off x="914399" y="5047487"/>
            <a:ext cx="3429000" cy="667512"/>
          </a:xfrm>
          <a:prstGeom prst="rect">
            <a:avLst/>
          </a:prstGeom>
          <a:solidFill>
            <a:srgbClr val="66FF99"/>
          </a:solidFill>
          <a:ln>
            <a:noFill/>
          </a:ln>
          <a:extLst/>
        </p:spPr>
        <p:txBody>
          <a:bodyPr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en-US" altLang="en-US" sz="1800" dirty="0">
                <a:latin typeface="+mn-lt"/>
              </a:rPr>
              <a:t>Range of Normal Operation</a:t>
            </a:r>
          </a:p>
        </p:txBody>
      </p:sp>
      <p:sp>
        <p:nvSpPr>
          <p:cNvPr id="26" name="AutoShape 12"/>
          <p:cNvSpPr>
            <a:spLocks/>
          </p:cNvSpPr>
          <p:nvPr/>
        </p:nvSpPr>
        <p:spPr bwMode="auto">
          <a:xfrm>
            <a:off x="4343400" y="4343400"/>
            <a:ext cx="185737" cy="685800"/>
          </a:xfrm>
          <a:prstGeom prst="rightBrace">
            <a:avLst>
              <a:gd name="adj1" fmla="val 32051"/>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endParaRPr lang="en-US" altLang="en-US"/>
          </a:p>
        </p:txBody>
      </p:sp>
      <p:sp>
        <p:nvSpPr>
          <p:cNvPr id="28" name="AutoShape 12"/>
          <p:cNvSpPr>
            <a:spLocks/>
          </p:cNvSpPr>
          <p:nvPr/>
        </p:nvSpPr>
        <p:spPr bwMode="auto">
          <a:xfrm>
            <a:off x="4343400" y="2286000"/>
            <a:ext cx="185737" cy="685800"/>
          </a:xfrm>
          <a:prstGeom prst="rightBrace">
            <a:avLst>
              <a:gd name="adj1" fmla="val 32051"/>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endParaRPr lang="en-US" altLang="en-US"/>
          </a:p>
        </p:txBody>
      </p:sp>
      <p:sp>
        <p:nvSpPr>
          <p:cNvPr id="29" name="AutoShape 12"/>
          <p:cNvSpPr>
            <a:spLocks/>
          </p:cNvSpPr>
          <p:nvPr/>
        </p:nvSpPr>
        <p:spPr bwMode="auto">
          <a:xfrm>
            <a:off x="4495799" y="2971800"/>
            <a:ext cx="182880" cy="1371600"/>
          </a:xfrm>
          <a:prstGeom prst="rightBrace">
            <a:avLst>
              <a:gd name="adj1" fmla="val 32051"/>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endParaRPr lang="en-US" altLang="en-US"/>
          </a:p>
        </p:txBody>
      </p:sp>
      <p:sp>
        <p:nvSpPr>
          <p:cNvPr id="30" name="Text Box 3"/>
          <p:cNvSpPr txBox="1">
            <a:spLocks noChangeArrowheads="1"/>
          </p:cNvSpPr>
          <p:nvPr/>
        </p:nvSpPr>
        <p:spPr bwMode="auto">
          <a:xfrm>
            <a:off x="914400" y="2286000"/>
            <a:ext cx="3429000" cy="685800"/>
          </a:xfrm>
          <a:prstGeom prst="rect">
            <a:avLst/>
          </a:prstGeom>
          <a:solidFill>
            <a:srgbClr val="FF3399">
              <a:alpha val="24706"/>
            </a:srgbClr>
          </a:solidFill>
          <a:ln>
            <a:noFill/>
          </a:ln>
          <a:extLst/>
        </p:spPr>
        <p:txBody>
          <a:bodyPr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en-US" altLang="en-US" sz="1400" dirty="0" smtClean="0">
                <a:latin typeface="Comic Sans MS" panose="030F0702030302020204" pitchFamily="66" charset="0"/>
              </a:rPr>
              <a:t>Unanalyzed Region</a:t>
            </a:r>
            <a:endParaRPr lang="en-US" altLang="en-US" sz="1400" dirty="0">
              <a:latin typeface="Comic Sans MS" panose="030F0702030302020204" pitchFamily="66" charset="0"/>
            </a:endParaRPr>
          </a:p>
        </p:txBody>
      </p:sp>
      <p:sp>
        <p:nvSpPr>
          <p:cNvPr id="33" name="Text Box 3"/>
          <p:cNvSpPr txBox="1">
            <a:spLocks noChangeArrowheads="1"/>
          </p:cNvSpPr>
          <p:nvPr/>
        </p:nvSpPr>
        <p:spPr bwMode="auto">
          <a:xfrm>
            <a:off x="914400" y="4343400"/>
            <a:ext cx="3429000" cy="685800"/>
          </a:xfrm>
          <a:prstGeom prst="rect">
            <a:avLst/>
          </a:prstGeom>
          <a:solidFill>
            <a:srgbClr val="66FF99">
              <a:alpha val="35000"/>
            </a:srgbClr>
          </a:solidFill>
          <a:ln>
            <a:noFill/>
          </a:ln>
          <a:extLst/>
        </p:spPr>
        <p:txBody>
          <a:bodyPr lIns="91440" rIns="91440"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en-US" altLang="en-US" sz="1400" dirty="0" smtClean="0">
                <a:latin typeface="Comic Sans MS" panose="030F0702030302020204" pitchFamily="66" charset="0"/>
              </a:rPr>
              <a:t>Operating Margin</a:t>
            </a:r>
            <a:endParaRPr lang="en-US" altLang="en-US" sz="1400" dirty="0">
              <a:latin typeface="Comic Sans MS" panose="030F0702030302020204" pitchFamily="66" charset="0"/>
            </a:endParaRPr>
          </a:p>
        </p:txBody>
      </p:sp>
      <p:sp>
        <p:nvSpPr>
          <p:cNvPr id="34" name="Rectangle 33"/>
          <p:cNvSpPr/>
          <p:nvPr/>
        </p:nvSpPr>
        <p:spPr>
          <a:xfrm>
            <a:off x="4572000" y="4526280"/>
            <a:ext cx="2302233" cy="307777"/>
          </a:xfrm>
          <a:prstGeom prst="rect">
            <a:avLst/>
          </a:prstGeom>
        </p:spPr>
        <p:txBody>
          <a:bodyPr wrap="none">
            <a:spAutoFit/>
          </a:bodyPr>
          <a:lstStyle/>
          <a:p>
            <a:pPr eaLnBrk="1" hangingPunct="1">
              <a:spcBef>
                <a:spcPct val="50000"/>
              </a:spcBef>
            </a:pPr>
            <a:r>
              <a:rPr lang="en-US" altLang="en-US" sz="1400" dirty="0" smtClean="0">
                <a:solidFill>
                  <a:srgbClr val="0033CC"/>
                </a:solidFill>
                <a:latin typeface="Lucida Calligraphy" panose="03010101010101010101" pitchFamily="66" charset="0"/>
              </a:rPr>
              <a:t>Operations controlled</a:t>
            </a:r>
            <a:endParaRPr lang="en-US" altLang="en-US" sz="1400" dirty="0">
              <a:solidFill>
                <a:srgbClr val="0033CC"/>
              </a:solidFill>
              <a:latin typeface="Lucida Calligraphy" panose="03010101010101010101" pitchFamily="66" charset="0"/>
            </a:endParaRPr>
          </a:p>
        </p:txBody>
      </p:sp>
      <p:grpSp>
        <p:nvGrpSpPr>
          <p:cNvPr id="20" name="Group 19"/>
          <p:cNvGrpSpPr/>
          <p:nvPr/>
        </p:nvGrpSpPr>
        <p:grpSpPr>
          <a:xfrm>
            <a:off x="4343400" y="3657600"/>
            <a:ext cx="2328855" cy="685800"/>
            <a:chOff x="4343400" y="3657600"/>
            <a:chExt cx="2328855" cy="685800"/>
          </a:xfrm>
        </p:grpSpPr>
        <p:sp>
          <p:nvSpPr>
            <p:cNvPr id="25" name="AutoShape 12"/>
            <p:cNvSpPr>
              <a:spLocks/>
            </p:cNvSpPr>
            <p:nvPr/>
          </p:nvSpPr>
          <p:spPr bwMode="auto">
            <a:xfrm>
              <a:off x="4343400" y="3657600"/>
              <a:ext cx="185737" cy="685800"/>
            </a:xfrm>
            <a:prstGeom prst="rightBrace">
              <a:avLst>
                <a:gd name="adj1" fmla="val 32051"/>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endParaRPr lang="en-US" altLang="en-US"/>
            </a:p>
          </p:txBody>
        </p:sp>
        <p:sp>
          <p:nvSpPr>
            <p:cNvPr id="35" name="Rectangle 34"/>
            <p:cNvSpPr/>
            <p:nvPr/>
          </p:nvSpPr>
          <p:spPr>
            <a:xfrm>
              <a:off x="4572000" y="3840480"/>
              <a:ext cx="2100255" cy="307777"/>
            </a:xfrm>
            <a:prstGeom prst="rect">
              <a:avLst/>
            </a:prstGeom>
          </p:spPr>
          <p:txBody>
            <a:bodyPr wrap="none">
              <a:spAutoFit/>
            </a:bodyPr>
            <a:lstStyle/>
            <a:p>
              <a:pPr eaLnBrk="1" hangingPunct="1">
                <a:spcBef>
                  <a:spcPct val="50000"/>
                </a:spcBef>
              </a:pPr>
              <a:r>
                <a:rPr lang="en-US" altLang="en-US" sz="1400" dirty="0" smtClean="0">
                  <a:solidFill>
                    <a:srgbClr val="FF0000"/>
                  </a:solidFill>
                  <a:latin typeface="Lucida Calligraphy" panose="03010101010101010101" pitchFamily="66" charset="0"/>
                </a:rPr>
                <a:t>Licensing controlled</a:t>
              </a:r>
              <a:endParaRPr lang="en-US" altLang="en-US" sz="1400" dirty="0">
                <a:solidFill>
                  <a:srgbClr val="FF0000"/>
                </a:solidFill>
                <a:latin typeface="Lucida Calligraphy" panose="03010101010101010101" pitchFamily="66" charset="0"/>
              </a:endParaRPr>
            </a:p>
          </p:txBody>
        </p:sp>
      </p:grpSp>
      <p:sp>
        <p:nvSpPr>
          <p:cNvPr id="36" name="Rectangle 35"/>
          <p:cNvSpPr/>
          <p:nvPr/>
        </p:nvSpPr>
        <p:spPr>
          <a:xfrm>
            <a:off x="4800600" y="3505200"/>
            <a:ext cx="2369559" cy="307777"/>
          </a:xfrm>
          <a:prstGeom prst="rect">
            <a:avLst/>
          </a:prstGeom>
        </p:spPr>
        <p:txBody>
          <a:bodyPr wrap="none">
            <a:spAutoFit/>
          </a:bodyPr>
          <a:lstStyle/>
          <a:p>
            <a:pPr eaLnBrk="1" hangingPunct="1">
              <a:spcBef>
                <a:spcPct val="50000"/>
              </a:spcBef>
            </a:pPr>
            <a:r>
              <a:rPr lang="en-US" altLang="en-US" sz="1400" dirty="0" smtClean="0">
                <a:solidFill>
                  <a:srgbClr val="0033CC"/>
                </a:solidFill>
                <a:latin typeface="Lucida Calligraphy" panose="03010101010101010101" pitchFamily="66" charset="0"/>
              </a:rPr>
              <a:t>Engineering controlled</a:t>
            </a:r>
            <a:endParaRPr lang="en-US" altLang="en-US" sz="1400" dirty="0">
              <a:solidFill>
                <a:srgbClr val="0033CC"/>
              </a:solidFill>
              <a:latin typeface="Lucida Calligraphy" panose="03010101010101010101" pitchFamily="66" charset="0"/>
            </a:endParaRPr>
          </a:p>
        </p:txBody>
      </p:sp>
      <p:sp>
        <p:nvSpPr>
          <p:cNvPr id="44" name="Rectangle 43"/>
          <p:cNvSpPr/>
          <p:nvPr/>
        </p:nvSpPr>
        <p:spPr>
          <a:xfrm>
            <a:off x="4572000" y="2468880"/>
            <a:ext cx="4402167" cy="307777"/>
          </a:xfrm>
          <a:prstGeom prst="rect">
            <a:avLst/>
          </a:prstGeom>
        </p:spPr>
        <p:txBody>
          <a:bodyPr wrap="none">
            <a:spAutoFit/>
          </a:bodyPr>
          <a:lstStyle/>
          <a:p>
            <a:pPr eaLnBrk="1" hangingPunct="1">
              <a:spcBef>
                <a:spcPct val="50000"/>
              </a:spcBef>
            </a:pPr>
            <a:r>
              <a:rPr lang="en-US" altLang="en-US" sz="1400" dirty="0">
                <a:solidFill>
                  <a:srgbClr val="0033CC"/>
                </a:solidFill>
                <a:latin typeface="Lucida Calligraphy" panose="03010101010101010101" pitchFamily="66" charset="0"/>
              </a:rPr>
              <a:t>Unknown, Code margin, analysis </a:t>
            </a:r>
            <a:r>
              <a:rPr lang="en-US" altLang="en-US" sz="1400" dirty="0" err="1">
                <a:solidFill>
                  <a:srgbClr val="0033CC"/>
                </a:solidFill>
                <a:latin typeface="Lucida Calligraphy" panose="03010101010101010101" pitchFamily="66" charset="0"/>
              </a:rPr>
              <a:t>consrvtsm</a:t>
            </a:r>
            <a:endParaRPr lang="en-US" altLang="en-US" sz="1400" dirty="0">
              <a:solidFill>
                <a:srgbClr val="0033CC"/>
              </a:solidFill>
              <a:latin typeface="Lucida Calligraphy" panose="03010101010101010101" pitchFamily="66" charset="0"/>
            </a:endParaRPr>
          </a:p>
        </p:txBody>
      </p:sp>
      <p:grpSp>
        <p:nvGrpSpPr>
          <p:cNvPr id="37" name="Group 36"/>
          <p:cNvGrpSpPr/>
          <p:nvPr/>
        </p:nvGrpSpPr>
        <p:grpSpPr>
          <a:xfrm>
            <a:off x="4343400" y="2971800"/>
            <a:ext cx="1822306" cy="685800"/>
            <a:chOff x="4343400" y="2971800"/>
            <a:chExt cx="1822306" cy="685800"/>
          </a:xfrm>
        </p:grpSpPr>
        <p:sp>
          <p:nvSpPr>
            <p:cNvPr id="27" name="AutoShape 12"/>
            <p:cNvSpPr>
              <a:spLocks/>
            </p:cNvSpPr>
            <p:nvPr/>
          </p:nvSpPr>
          <p:spPr bwMode="auto">
            <a:xfrm>
              <a:off x="4343400" y="2971800"/>
              <a:ext cx="185737" cy="685800"/>
            </a:xfrm>
            <a:prstGeom prst="rightBrace">
              <a:avLst>
                <a:gd name="adj1" fmla="val 32051"/>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endParaRPr lang="en-US" altLang="en-US"/>
            </a:p>
          </p:txBody>
        </p:sp>
        <p:sp>
          <p:nvSpPr>
            <p:cNvPr id="45" name="Rectangle 44"/>
            <p:cNvSpPr/>
            <p:nvPr/>
          </p:nvSpPr>
          <p:spPr>
            <a:xfrm>
              <a:off x="4572000" y="3154680"/>
              <a:ext cx="1593706" cy="307777"/>
            </a:xfrm>
            <a:prstGeom prst="rect">
              <a:avLst/>
            </a:prstGeom>
          </p:spPr>
          <p:txBody>
            <a:bodyPr wrap="none">
              <a:spAutoFit/>
            </a:bodyPr>
            <a:lstStyle/>
            <a:p>
              <a:pPr eaLnBrk="1" hangingPunct="1">
                <a:spcBef>
                  <a:spcPct val="50000"/>
                </a:spcBef>
              </a:pPr>
              <a:r>
                <a:rPr lang="en-US" altLang="en-US" sz="1400" dirty="0" smtClean="0">
                  <a:solidFill>
                    <a:srgbClr val="FF0000"/>
                  </a:solidFill>
                  <a:latin typeface="Lucida Calligraphy" panose="03010101010101010101" pitchFamily="66" charset="0"/>
                </a:rPr>
                <a:t>Useful for ODs</a:t>
              </a:r>
              <a:endParaRPr lang="en-US" altLang="en-US" sz="1400" dirty="0">
                <a:solidFill>
                  <a:srgbClr val="FF0000"/>
                </a:solidFill>
                <a:latin typeface="Lucida Calligraphy" panose="03010101010101010101" pitchFamily="66" charset="0"/>
              </a:endParaRPr>
            </a:p>
          </p:txBody>
        </p:sp>
      </p:grpSp>
      <p:sp>
        <p:nvSpPr>
          <p:cNvPr id="32" name="Text Box 3"/>
          <p:cNvSpPr txBox="1">
            <a:spLocks noChangeArrowheads="1"/>
          </p:cNvSpPr>
          <p:nvPr/>
        </p:nvSpPr>
        <p:spPr bwMode="auto">
          <a:xfrm>
            <a:off x="914400" y="3657600"/>
            <a:ext cx="3429000" cy="685800"/>
          </a:xfrm>
          <a:prstGeom prst="rect">
            <a:avLst/>
          </a:prstGeom>
          <a:solidFill>
            <a:srgbClr val="CC00FF">
              <a:alpha val="24706"/>
            </a:srgbClr>
          </a:solidFill>
          <a:ln>
            <a:noFill/>
          </a:ln>
          <a:extLst/>
        </p:spPr>
        <p:txBody>
          <a:bodyPr lIns="91440" rIns="91440"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en-US" altLang="en-US" sz="1400" dirty="0" smtClean="0">
                <a:latin typeface="Comic Sans MS" panose="030F0702030302020204" pitchFamily="66" charset="0"/>
              </a:rPr>
              <a:t>Design &amp; License Margin</a:t>
            </a:r>
            <a:endParaRPr lang="en-US" altLang="en-US" sz="1400" dirty="0">
              <a:latin typeface="Comic Sans MS" panose="030F0702030302020204" pitchFamily="66" charset="0"/>
            </a:endParaRPr>
          </a:p>
        </p:txBody>
      </p:sp>
      <p:sp>
        <p:nvSpPr>
          <p:cNvPr id="31" name="Text Box 3"/>
          <p:cNvSpPr txBox="1">
            <a:spLocks noChangeArrowheads="1"/>
          </p:cNvSpPr>
          <p:nvPr/>
        </p:nvSpPr>
        <p:spPr bwMode="auto">
          <a:xfrm>
            <a:off x="914400" y="2971800"/>
            <a:ext cx="3429000" cy="685800"/>
          </a:xfrm>
          <a:prstGeom prst="rect">
            <a:avLst/>
          </a:prstGeom>
          <a:solidFill>
            <a:srgbClr val="0099FF">
              <a:alpha val="20000"/>
            </a:srgbClr>
          </a:solidFill>
          <a:ln>
            <a:noFill/>
          </a:ln>
          <a:extLst/>
        </p:spPr>
        <p:txBody>
          <a:bodyPr lIns="91440" rIns="91440"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en-US" altLang="en-US" sz="1400" dirty="0" smtClean="0">
                <a:latin typeface="Comic Sans MS" panose="030F0702030302020204" pitchFamily="66" charset="0"/>
              </a:rPr>
              <a:t>Design Margin</a:t>
            </a:r>
            <a:endParaRPr lang="en-US" altLang="en-US" sz="1400" dirty="0">
              <a:latin typeface="Comic Sans MS" panose="030F0702030302020204" pitchFamily="66" charset="0"/>
            </a:endParaRPr>
          </a:p>
        </p:txBody>
      </p:sp>
      <p:sp>
        <p:nvSpPr>
          <p:cNvPr id="47" name="AutoShape 33"/>
          <p:cNvSpPr>
            <a:spLocks/>
          </p:cNvSpPr>
          <p:nvPr/>
        </p:nvSpPr>
        <p:spPr bwMode="auto">
          <a:xfrm>
            <a:off x="6006578" y="3017520"/>
            <a:ext cx="2527822" cy="182880"/>
          </a:xfrm>
          <a:prstGeom prst="borderCallout1">
            <a:avLst>
              <a:gd name="adj1" fmla="val 51110"/>
              <a:gd name="adj2" fmla="val -95"/>
              <a:gd name="adj3" fmla="val 93570"/>
              <a:gd name="adj4" fmla="val -76841"/>
            </a:avLst>
          </a:prstGeom>
          <a:solidFill>
            <a:srgbClr val="FFFFCC"/>
          </a:solidFill>
          <a:ln w="12700" algn="ctr">
            <a:solidFill>
              <a:schemeClr val="tx1"/>
            </a:solidFill>
            <a:miter lim="800000"/>
            <a:headEnd/>
            <a:tailEnd type="oval" w="med" len="lg"/>
          </a:ln>
        </p:spPr>
        <p:txBody>
          <a:bodyPr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r>
              <a:rPr lang="en-US" altLang="en-US" dirty="0">
                <a:solidFill>
                  <a:srgbClr val="0033CC"/>
                </a:solidFill>
                <a:latin typeface="+mn-lt"/>
              </a:rPr>
              <a:t>SSC Operability (legal) </a:t>
            </a:r>
            <a:r>
              <a:rPr lang="en-US" altLang="en-US" dirty="0" smtClean="0">
                <a:solidFill>
                  <a:srgbClr val="0033CC"/>
                </a:solidFill>
                <a:latin typeface="+mn-lt"/>
              </a:rPr>
              <a:t>challenged</a:t>
            </a:r>
            <a:endParaRPr lang="en-US" altLang="en-US" dirty="0">
              <a:solidFill>
                <a:srgbClr val="0033CC"/>
              </a:solidFill>
              <a:latin typeface="+mn-lt"/>
            </a:endParaRPr>
          </a:p>
        </p:txBody>
      </p:sp>
    </p:spTree>
    <p:extLst>
      <p:ext uri="{BB962C8B-B14F-4D97-AF65-F5344CB8AC3E}">
        <p14:creationId xmlns:p14="http://schemas.microsoft.com/office/powerpoint/2010/main" val="81773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1+#ppt_w/2"/>
                                          </p:val>
                                        </p:tav>
                                        <p:tav tm="100000">
                                          <p:val>
                                            <p:strVal val="#ppt_x"/>
                                          </p:val>
                                        </p:tav>
                                      </p:tavLst>
                                    </p:anim>
                                    <p:anim calcmode="lin" valueType="num">
                                      <p:cBhvr additive="base">
                                        <p:cTn id="14"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1000" fill="hold"/>
                                        <p:tgtEl>
                                          <p:spTgt spid="20"/>
                                        </p:tgtEl>
                                        <p:attrNameLst>
                                          <p:attrName>ppt_w</p:attrName>
                                        </p:attrNameLst>
                                      </p:cBhvr>
                                      <p:tavLst>
                                        <p:tav tm="0">
                                          <p:val>
                                            <p:fltVal val="0"/>
                                          </p:val>
                                        </p:tav>
                                        <p:tav tm="100000">
                                          <p:val>
                                            <p:strVal val="#ppt_w"/>
                                          </p:val>
                                        </p:tav>
                                      </p:tavLst>
                                    </p:anim>
                                    <p:anim calcmode="lin" valueType="num">
                                      <p:cBhvr>
                                        <p:cTn id="20" dur="1000" fill="hold"/>
                                        <p:tgtEl>
                                          <p:spTgt spid="20"/>
                                        </p:tgtEl>
                                        <p:attrNameLst>
                                          <p:attrName>ppt_h</p:attrName>
                                        </p:attrNameLst>
                                      </p:cBhvr>
                                      <p:tavLst>
                                        <p:tav tm="0">
                                          <p:val>
                                            <p:fltVal val="0"/>
                                          </p:val>
                                        </p:tav>
                                        <p:tav tm="100000">
                                          <p:val>
                                            <p:strVal val="#ppt_h"/>
                                          </p:val>
                                        </p:tav>
                                      </p:tavLst>
                                    </p:anim>
                                    <p:anim calcmode="lin" valueType="num">
                                      <p:cBhvr>
                                        <p:cTn id="21" dur="1000" fill="hold"/>
                                        <p:tgtEl>
                                          <p:spTgt spid="20"/>
                                        </p:tgtEl>
                                        <p:attrNameLst>
                                          <p:attrName>style.rotation</p:attrName>
                                        </p:attrNameLst>
                                      </p:cBhvr>
                                      <p:tavLst>
                                        <p:tav tm="0">
                                          <p:val>
                                            <p:fltVal val="90"/>
                                          </p:val>
                                        </p:tav>
                                        <p:tav tm="100000">
                                          <p:val>
                                            <p:fltVal val="0"/>
                                          </p:val>
                                        </p:tav>
                                      </p:tavLst>
                                    </p:anim>
                                    <p:animEffect transition="in" filter="fade">
                                      <p:cBhvr>
                                        <p:cTn id="22" dur="10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0-#ppt_w/2"/>
                                          </p:val>
                                        </p:tav>
                                        <p:tav tm="100000">
                                          <p:val>
                                            <p:strVal val="#ppt_x"/>
                                          </p:val>
                                        </p:tav>
                                      </p:tavLst>
                                    </p:anim>
                                    <p:anim calcmode="lin" valueType="num">
                                      <p:cBhvr additive="base">
                                        <p:cTn id="28"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1000" fill="hold"/>
                                        <p:tgtEl>
                                          <p:spTgt spid="37"/>
                                        </p:tgtEl>
                                        <p:attrNameLst>
                                          <p:attrName>ppt_w</p:attrName>
                                        </p:attrNameLst>
                                      </p:cBhvr>
                                      <p:tavLst>
                                        <p:tav tm="0">
                                          <p:val>
                                            <p:fltVal val="0"/>
                                          </p:val>
                                        </p:tav>
                                        <p:tav tm="100000">
                                          <p:val>
                                            <p:strVal val="#ppt_w"/>
                                          </p:val>
                                        </p:tav>
                                      </p:tavLst>
                                    </p:anim>
                                    <p:anim calcmode="lin" valueType="num">
                                      <p:cBhvr>
                                        <p:cTn id="39" dur="1000" fill="hold"/>
                                        <p:tgtEl>
                                          <p:spTgt spid="37"/>
                                        </p:tgtEl>
                                        <p:attrNameLst>
                                          <p:attrName>ppt_h</p:attrName>
                                        </p:attrNameLst>
                                      </p:cBhvr>
                                      <p:tavLst>
                                        <p:tav tm="0">
                                          <p:val>
                                            <p:fltVal val="0"/>
                                          </p:val>
                                        </p:tav>
                                        <p:tav tm="100000">
                                          <p:val>
                                            <p:strVal val="#ppt_h"/>
                                          </p:val>
                                        </p:tav>
                                      </p:tavLst>
                                    </p:anim>
                                    <p:anim calcmode="lin" valueType="num">
                                      <p:cBhvr>
                                        <p:cTn id="40" dur="1000" fill="hold"/>
                                        <p:tgtEl>
                                          <p:spTgt spid="37"/>
                                        </p:tgtEl>
                                        <p:attrNameLst>
                                          <p:attrName>style.rotation</p:attrName>
                                        </p:attrNameLst>
                                      </p:cBhvr>
                                      <p:tavLst>
                                        <p:tav tm="0">
                                          <p:val>
                                            <p:fltVal val="90"/>
                                          </p:val>
                                        </p:tav>
                                        <p:tav tm="100000">
                                          <p:val>
                                            <p:fltVal val="0"/>
                                          </p:val>
                                        </p:tav>
                                      </p:tavLst>
                                    </p:anim>
                                    <p:animEffect transition="in" filter="fade">
                                      <p:cBhvr>
                                        <p:cTn id="41"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1" grpId="0" animBg="1"/>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CMBG - 08 June 2015</a:t>
            </a:r>
            <a:endParaRPr lang="en-US" dirty="0"/>
          </a:p>
        </p:txBody>
      </p:sp>
      <p:sp>
        <p:nvSpPr>
          <p:cNvPr id="3" name="Footer Placeholder 2"/>
          <p:cNvSpPr>
            <a:spLocks noGrp="1"/>
          </p:cNvSpPr>
          <p:nvPr>
            <p:ph type="ftr" sz="quarter" idx="11"/>
          </p:nvPr>
        </p:nvSpPr>
        <p:spPr/>
        <p:txBody>
          <a:bodyPr/>
          <a:lstStyle/>
          <a:p>
            <a:pPr>
              <a:defRPr/>
            </a:pPr>
            <a:r>
              <a:rPr lang="pt-BR" smtClean="0"/>
              <a:t>Palo Verde - Kent R. Bjornn</a:t>
            </a:r>
            <a:endParaRPr lang="en-US" dirty="0"/>
          </a:p>
        </p:txBody>
      </p:sp>
      <p:sp>
        <p:nvSpPr>
          <p:cNvPr id="4" name="Slide Number Placeholder 3"/>
          <p:cNvSpPr>
            <a:spLocks noGrp="1"/>
          </p:cNvSpPr>
          <p:nvPr>
            <p:ph type="sldNum" sz="quarter" idx="12"/>
          </p:nvPr>
        </p:nvSpPr>
        <p:spPr/>
        <p:txBody>
          <a:bodyPr/>
          <a:lstStyle/>
          <a:p>
            <a:pPr>
              <a:defRPr/>
            </a:pPr>
            <a:fld id="{ED937203-73E5-48E1-A43C-058E6AB8B576}" type="slidenum">
              <a:rPr lang="en-US" smtClean="0"/>
              <a:pPr>
                <a:defRPr/>
              </a:pPr>
              <a:t>7</a:t>
            </a:fld>
            <a:endParaRPr lang="en-US" dirty="0"/>
          </a:p>
        </p:txBody>
      </p:sp>
      <p:graphicFrame>
        <p:nvGraphicFramePr>
          <p:cNvPr id="5" name="Object 2"/>
          <p:cNvGraphicFramePr>
            <a:graphicFrameLocks noChangeAspect="1"/>
          </p:cNvGraphicFramePr>
          <p:nvPr>
            <p:extLst>
              <p:ext uri="{D42A27DB-BD31-4B8C-83A1-F6EECF244321}">
                <p14:modId xmlns:p14="http://schemas.microsoft.com/office/powerpoint/2010/main" val="1420536477"/>
              </p:ext>
            </p:extLst>
          </p:nvPr>
        </p:nvGraphicFramePr>
        <p:xfrm>
          <a:off x="2349500" y="1676400"/>
          <a:ext cx="6108700" cy="4591050"/>
        </p:xfrm>
        <a:graphic>
          <a:graphicData uri="http://schemas.openxmlformats.org/presentationml/2006/ole">
            <mc:AlternateContent xmlns:mc="http://schemas.openxmlformats.org/markup-compatibility/2006">
              <mc:Choice xmlns:v="urn:schemas-microsoft-com:vml" Requires="v">
                <p:oleObj spid="_x0000_s12757" name="Document" r:id="rId4" imgW="6127831" imgH="4599476" progId="Word.Document.8">
                  <p:embed/>
                </p:oleObj>
              </mc:Choice>
              <mc:Fallback>
                <p:oleObj name="Document" r:id="rId4" imgW="6127831" imgH="4599476"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9500" y="1676400"/>
                        <a:ext cx="6108700" cy="459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
          <p:cNvSpPr txBox="1">
            <a:spLocks noChangeArrowheads="1"/>
          </p:cNvSpPr>
          <p:nvPr/>
        </p:nvSpPr>
        <p:spPr>
          <a:xfrm>
            <a:off x="889000" y="439738"/>
            <a:ext cx="7772400" cy="571500"/>
          </a:xfrm>
          <a:prstGeom prst="rect">
            <a:avLst/>
          </a:prstGeom>
          <a:noFill/>
        </p:spPr>
        <p:txBody>
          <a:bodyPr/>
          <a:lstStyle/>
          <a:p>
            <a:pPr algn="ctr">
              <a:defRPr/>
            </a:pPr>
            <a:r>
              <a:rPr lang="en-US" sz="2800" b="1" kern="0">
                <a:solidFill>
                  <a:schemeClr val="tx2"/>
                </a:solidFill>
                <a:latin typeface="+mj-lt"/>
                <a:ea typeface="+mj-ea"/>
                <a:cs typeface="+mj-cs"/>
              </a:rPr>
              <a:t>What is CM Equilibrium?</a:t>
            </a:r>
            <a:endParaRPr lang="en-US" sz="2800" b="1" kern="0" dirty="0">
              <a:solidFill>
                <a:schemeClr val="tx2"/>
              </a:solidFill>
              <a:latin typeface="+mj-lt"/>
              <a:ea typeface="+mj-ea"/>
              <a:cs typeface="+mj-cs"/>
            </a:endParaRPr>
          </a:p>
        </p:txBody>
      </p:sp>
      <p:pic>
        <p:nvPicPr>
          <p:cNvPr id="7" name="Picture 21" descr="CoolClips_arch0109.jpg"/>
          <p:cNvPicPr>
            <a:picLocks noChangeAspect="1"/>
          </p:cNvPicPr>
          <p:nvPr>
            <p:custDataLst>
              <p:tags r:id="rId2"/>
            </p:custDataLst>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6125" y="2201863"/>
            <a:ext cx="1905000"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4"/>
          <p:cNvSpPr txBox="1">
            <a:spLocks noChangeArrowheads="1"/>
          </p:cNvSpPr>
          <p:nvPr/>
        </p:nvSpPr>
        <p:spPr bwMode="auto">
          <a:xfrm>
            <a:off x="2286000" y="1219200"/>
            <a:ext cx="6454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spcBef>
                <a:spcPct val="50000"/>
              </a:spcBef>
            </a:pPr>
            <a:r>
              <a:rPr lang="en-US" altLang="en-US" sz="2400" i="1" dirty="0">
                <a:solidFill>
                  <a:srgbClr val="C00000"/>
                </a:solidFill>
                <a:latin typeface="Constantia" pitchFamily="18" charset="0"/>
              </a:rPr>
              <a:t>speaking the same language... in any language</a:t>
            </a:r>
          </a:p>
        </p:txBody>
      </p:sp>
    </p:spTree>
    <p:extLst>
      <p:ext uri="{BB962C8B-B14F-4D97-AF65-F5344CB8AC3E}">
        <p14:creationId xmlns:p14="http://schemas.microsoft.com/office/powerpoint/2010/main" val="718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Scale>
                                      <p:cBhvr>
                                        <p:cTn id="7" dur="1000" decel="50000" fill="hold">
                                          <p:stCondLst>
                                            <p:cond delay="0"/>
                                          </p:stCondLst>
                                        </p:cTn>
                                        <p:tgtEl>
                                          <p:spTgt spid="8">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
                                            <p:txEl>
                                              <p:pRg st="0" end="0"/>
                                            </p:txEl>
                                          </p:spTgt>
                                        </p:tgtEl>
                                        <p:attrNameLst>
                                          <p:attrName>ppt_x</p:attrName>
                                          <p:attrName>ppt_y</p:attrName>
                                        </p:attrNameLst>
                                      </p:cBhvr>
                                    </p:animMotion>
                                    <p:animEffect transition="in" filter="fade">
                                      <p:cBhvr>
                                        <p:cTn id="9"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advAuto="100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Using CM to Protect Margins </a:t>
            </a:r>
            <a:r>
              <a:rPr lang="en-US" altLang="en-US" sz="1600" dirty="0" smtClean="0"/>
              <a:t>11/18</a:t>
            </a:r>
            <a:endParaRPr lang="en-US" dirty="0"/>
          </a:p>
        </p:txBody>
      </p:sp>
      <p:sp>
        <p:nvSpPr>
          <p:cNvPr id="3" name="Content Placeholder 2"/>
          <p:cNvSpPr>
            <a:spLocks noGrp="1"/>
          </p:cNvSpPr>
          <p:nvPr>
            <p:ph idx="1"/>
          </p:nvPr>
        </p:nvSpPr>
        <p:spPr/>
        <p:txBody>
          <a:bodyPr/>
          <a:lstStyle/>
          <a:p>
            <a:pPr lvl="0" eaLnBrk="1" hangingPunct="1">
              <a:lnSpc>
                <a:spcPts val="2700"/>
              </a:lnSpc>
              <a:spcBef>
                <a:spcPts val="1200"/>
              </a:spcBef>
              <a:buClr>
                <a:srgbClr val="0099FF"/>
              </a:buClr>
              <a:buSzPct val="100000"/>
              <a:buFont typeface="Wingdings" panose="05000000000000000000" pitchFamily="2" charset="2"/>
              <a:buChar char="v"/>
            </a:pPr>
            <a:r>
              <a:rPr lang="en-US" altLang="en-US" sz="2400" dirty="0">
                <a:solidFill>
                  <a:srgbClr val="0099FF"/>
                </a:solidFill>
              </a:rPr>
              <a:t>Margin </a:t>
            </a:r>
            <a:r>
              <a:rPr lang="en-US" altLang="en-US" sz="2400" dirty="0" smtClean="0">
                <a:solidFill>
                  <a:srgbClr val="0099FF"/>
                </a:solidFill>
              </a:rPr>
              <a:t>Concepts - Licensing</a:t>
            </a:r>
            <a:endParaRPr lang="en-US" altLang="en-US" sz="2400" dirty="0">
              <a:solidFill>
                <a:srgbClr val="0099FF"/>
              </a:solidFill>
            </a:endParaRPr>
          </a:p>
          <a:p>
            <a:pPr marL="457200" indent="-457200" eaLnBrk="1" hangingPunct="1">
              <a:lnSpc>
                <a:spcPts val="2700"/>
              </a:lnSpc>
              <a:spcBef>
                <a:spcPts val="1200"/>
              </a:spcBef>
              <a:buClr>
                <a:srgbClr val="FF0000"/>
              </a:buClr>
              <a:buSzPct val="80000"/>
              <a:buFont typeface="+mj-lt"/>
              <a:buAutoNum type="arabicPeriod"/>
            </a:pPr>
            <a:r>
              <a:rPr lang="en-US" altLang="en-US" sz="2400" dirty="0">
                <a:solidFill>
                  <a:srgbClr val="000000"/>
                </a:solidFill>
              </a:rPr>
              <a:t>Not all parameters have a License Limit.</a:t>
            </a:r>
          </a:p>
          <a:p>
            <a:pPr marL="457200" lvl="0" indent="-457200" eaLnBrk="1" hangingPunct="1">
              <a:lnSpc>
                <a:spcPts val="2700"/>
              </a:lnSpc>
              <a:spcBef>
                <a:spcPts val="1200"/>
              </a:spcBef>
              <a:buClr>
                <a:srgbClr val="FF0000"/>
              </a:buClr>
              <a:buSzPct val="80000"/>
              <a:buFont typeface="+mj-lt"/>
              <a:buAutoNum type="arabicPeriod"/>
            </a:pPr>
            <a:r>
              <a:rPr lang="en-US" altLang="en-US" sz="2400" dirty="0" smtClean="0">
                <a:solidFill>
                  <a:srgbClr val="000000"/>
                </a:solidFill>
              </a:rPr>
              <a:t>License Limit between Operational Limit and Design Limit</a:t>
            </a:r>
          </a:p>
          <a:p>
            <a:pPr marL="457200" lvl="0" indent="-457200" eaLnBrk="1" hangingPunct="1">
              <a:lnSpc>
                <a:spcPts val="2700"/>
              </a:lnSpc>
              <a:spcBef>
                <a:spcPts val="1200"/>
              </a:spcBef>
              <a:buClr>
                <a:srgbClr val="FF0000"/>
              </a:buClr>
              <a:buSzPct val="80000"/>
              <a:buFont typeface="+mj-lt"/>
              <a:buAutoNum type="arabicPeriod"/>
            </a:pPr>
            <a:r>
              <a:rPr lang="en-US" altLang="en-US" sz="2400" dirty="0" smtClean="0">
                <a:solidFill>
                  <a:srgbClr val="000000"/>
                </a:solidFill>
              </a:rPr>
              <a:t>License Limit may be TS safety limit, LCO value, value in design doc needed to show “Operable”, UFSAR value.</a:t>
            </a:r>
          </a:p>
          <a:p>
            <a:pPr marL="457200" lvl="0" indent="-457200" eaLnBrk="1" hangingPunct="1">
              <a:lnSpc>
                <a:spcPts val="2700"/>
              </a:lnSpc>
              <a:spcBef>
                <a:spcPts val="1200"/>
              </a:spcBef>
              <a:buClr>
                <a:srgbClr val="FF0000"/>
              </a:buClr>
              <a:buSzPct val="80000"/>
              <a:buFont typeface="+mj-lt"/>
              <a:buAutoNum type="arabicPeriod"/>
            </a:pPr>
            <a:r>
              <a:rPr lang="en-US" altLang="en-US" sz="2400" dirty="0" smtClean="0">
                <a:solidFill>
                  <a:srgbClr val="000000"/>
                </a:solidFill>
              </a:rPr>
              <a:t>Shared margin between Operational Limit and License Limit</a:t>
            </a:r>
          </a:p>
          <a:p>
            <a:pPr marL="457200" lvl="0" indent="-457200" eaLnBrk="1" hangingPunct="1">
              <a:lnSpc>
                <a:spcPts val="2700"/>
              </a:lnSpc>
              <a:spcBef>
                <a:spcPts val="1200"/>
              </a:spcBef>
              <a:buClr>
                <a:srgbClr val="FF0000"/>
              </a:buClr>
              <a:buSzPct val="80000"/>
              <a:buFont typeface="+mj-lt"/>
              <a:buAutoNum type="arabicPeriod"/>
            </a:pPr>
            <a:r>
              <a:rPr lang="en-US" altLang="en-US" sz="2400" dirty="0">
                <a:solidFill>
                  <a:srgbClr val="000000"/>
                </a:solidFill>
              </a:rPr>
              <a:t>License Limit &lt;= </a:t>
            </a:r>
            <a:r>
              <a:rPr lang="en-US" altLang="en-US" sz="2400" dirty="0" smtClean="0">
                <a:solidFill>
                  <a:srgbClr val="000000"/>
                </a:solidFill>
              </a:rPr>
              <a:t>Design </a:t>
            </a:r>
            <a:r>
              <a:rPr lang="en-US" altLang="en-US" sz="2400" dirty="0">
                <a:solidFill>
                  <a:srgbClr val="000000"/>
                </a:solidFill>
              </a:rPr>
              <a:t>Limit </a:t>
            </a:r>
            <a:r>
              <a:rPr lang="en-US" altLang="en-US" sz="2400" dirty="0" smtClean="0">
                <a:solidFill>
                  <a:srgbClr val="000000"/>
                </a:solidFill>
              </a:rPr>
              <a:t>– legal must also be safe. </a:t>
            </a:r>
          </a:p>
          <a:p>
            <a:pPr marL="457200" lvl="0" indent="-457200" eaLnBrk="1" hangingPunct="1">
              <a:lnSpc>
                <a:spcPts val="2700"/>
              </a:lnSpc>
              <a:spcBef>
                <a:spcPts val="1200"/>
              </a:spcBef>
              <a:buClr>
                <a:srgbClr val="FF0000"/>
              </a:buClr>
              <a:buSzPct val="80000"/>
              <a:buFont typeface="+mj-lt"/>
              <a:buAutoNum type="arabicPeriod"/>
            </a:pPr>
            <a:r>
              <a:rPr lang="en-US" altLang="en-US" sz="2400" dirty="0" smtClean="0">
                <a:solidFill>
                  <a:srgbClr val="000000"/>
                </a:solidFill>
              </a:rPr>
              <a:t>Margin between License Limit and Design Limit is the basis for Operability Determinations/ Functional Assessments.</a:t>
            </a:r>
          </a:p>
          <a:p>
            <a:pPr marL="857203" lvl="1" indent="-457200" eaLnBrk="1" hangingPunct="1">
              <a:lnSpc>
                <a:spcPts val="2700"/>
              </a:lnSpc>
              <a:spcBef>
                <a:spcPts val="1200"/>
              </a:spcBef>
              <a:buClr>
                <a:srgbClr val="FF0000"/>
              </a:buClr>
              <a:buSzPct val="80000"/>
              <a:buFont typeface="+mj-lt"/>
              <a:buAutoNum type="alphaLcPeriod"/>
            </a:pPr>
            <a:r>
              <a:rPr lang="en-US" altLang="en-US" sz="2000" dirty="0" smtClean="0">
                <a:solidFill>
                  <a:srgbClr val="000000"/>
                </a:solidFill>
              </a:rPr>
              <a:t>SSC </a:t>
            </a:r>
            <a:r>
              <a:rPr lang="en-US" altLang="en-US" sz="2000" dirty="0">
                <a:solidFill>
                  <a:srgbClr val="000000"/>
                </a:solidFill>
              </a:rPr>
              <a:t>has exceeded </a:t>
            </a:r>
            <a:r>
              <a:rPr lang="en-US" altLang="en-US" sz="2000" dirty="0" smtClean="0">
                <a:solidFill>
                  <a:srgbClr val="000000"/>
                </a:solidFill>
              </a:rPr>
              <a:t>License Limit</a:t>
            </a:r>
            <a:r>
              <a:rPr lang="en-US" altLang="en-US" sz="2000" dirty="0">
                <a:solidFill>
                  <a:srgbClr val="000000"/>
                </a:solidFill>
              </a:rPr>
              <a:t>, but can still be shown as safe – it is </a:t>
            </a:r>
            <a:r>
              <a:rPr lang="en-US" altLang="en-US" sz="2000" dirty="0" smtClean="0">
                <a:solidFill>
                  <a:srgbClr val="000000"/>
                </a:solidFill>
              </a:rPr>
              <a:t>operable (able to perform function), </a:t>
            </a:r>
            <a:r>
              <a:rPr lang="en-US" altLang="en-US" sz="2000" dirty="0">
                <a:solidFill>
                  <a:srgbClr val="000000"/>
                </a:solidFill>
              </a:rPr>
              <a:t>but not in compliance</a:t>
            </a:r>
          </a:p>
          <a:p>
            <a:pPr marL="457200" lvl="0" indent="-457200" eaLnBrk="1" hangingPunct="1">
              <a:lnSpc>
                <a:spcPts val="2700"/>
              </a:lnSpc>
              <a:spcBef>
                <a:spcPts val="1200"/>
              </a:spcBef>
              <a:buClr>
                <a:srgbClr val="FF0000"/>
              </a:buClr>
              <a:buSzPct val="80000"/>
              <a:buFont typeface="+mj-lt"/>
              <a:buAutoNum type="arabicPeriod"/>
            </a:pPr>
            <a:endParaRPr lang="en-US" altLang="en-US" sz="2400" dirty="0" smtClean="0">
              <a:solidFill>
                <a:srgbClr val="000000"/>
              </a:solidFill>
            </a:endParaRPr>
          </a:p>
          <a:p>
            <a:pPr lvl="0" eaLnBrk="1" hangingPunct="1">
              <a:lnSpc>
                <a:spcPts val="2700"/>
              </a:lnSpc>
              <a:spcBef>
                <a:spcPts val="1200"/>
              </a:spcBef>
              <a:buClr>
                <a:srgbClr val="FF0000"/>
              </a:buClr>
              <a:buSzPct val="100000"/>
              <a:buFont typeface="Arial" charset="0"/>
              <a:buChar char="•"/>
            </a:pPr>
            <a:endParaRPr lang="en-US" altLang="en-US" sz="2400" dirty="0" smtClean="0">
              <a:solidFill>
                <a:srgbClr val="000000"/>
              </a:solidFill>
            </a:endParaRPr>
          </a:p>
          <a:p>
            <a:pPr lvl="0" eaLnBrk="1" hangingPunct="1">
              <a:lnSpc>
                <a:spcPts val="2700"/>
              </a:lnSpc>
              <a:spcBef>
                <a:spcPts val="1200"/>
              </a:spcBef>
              <a:buClr>
                <a:srgbClr val="FF0000"/>
              </a:buClr>
              <a:buSzPct val="100000"/>
              <a:buFont typeface="Arial" charset="0"/>
              <a:buChar char="•"/>
            </a:pPr>
            <a:endParaRPr lang="en-US" altLang="en-US" sz="2400" dirty="0" smtClean="0">
              <a:solidFill>
                <a:srgbClr val="000000"/>
              </a:solidFill>
            </a:endParaRPr>
          </a:p>
          <a:p>
            <a:pPr lvl="0" eaLnBrk="1" hangingPunct="1">
              <a:lnSpc>
                <a:spcPts val="2700"/>
              </a:lnSpc>
              <a:spcBef>
                <a:spcPts val="1200"/>
              </a:spcBef>
              <a:buClr>
                <a:srgbClr val="FF0000"/>
              </a:buClr>
              <a:buSzPct val="100000"/>
              <a:buFont typeface="Arial" charset="0"/>
              <a:buChar char="•"/>
            </a:pPr>
            <a:endParaRPr lang="en-US" altLang="en-US" sz="2400" dirty="0" smtClean="0">
              <a:solidFill>
                <a:srgbClr val="000000"/>
              </a:solidFill>
            </a:endParaRPr>
          </a:p>
          <a:p>
            <a:pPr lvl="0" eaLnBrk="1" hangingPunct="1">
              <a:lnSpc>
                <a:spcPts val="2700"/>
              </a:lnSpc>
              <a:spcBef>
                <a:spcPts val="1200"/>
              </a:spcBef>
              <a:buClr>
                <a:srgbClr val="FF0000"/>
              </a:buClr>
              <a:buSzPct val="100000"/>
              <a:buFont typeface="Arial" charset="0"/>
              <a:buChar char="•"/>
            </a:pPr>
            <a:endParaRPr lang="en-US" altLang="en-US" sz="2400" dirty="0">
              <a:solidFill>
                <a:srgbClr val="000000"/>
              </a:solidFill>
            </a:endParaRPr>
          </a:p>
          <a:p>
            <a:endParaRPr lang="en-US" dirty="0"/>
          </a:p>
        </p:txBody>
      </p:sp>
      <p:sp>
        <p:nvSpPr>
          <p:cNvPr id="4" name="Date Placeholder 3"/>
          <p:cNvSpPr>
            <a:spLocks noGrp="1"/>
          </p:cNvSpPr>
          <p:nvPr>
            <p:ph type="dt" sz="half" idx="10"/>
          </p:nvPr>
        </p:nvSpPr>
        <p:spPr/>
        <p:txBody>
          <a:bodyPr/>
          <a:lstStyle/>
          <a:p>
            <a:pPr>
              <a:defRPr/>
            </a:pPr>
            <a:r>
              <a:rPr lang="en-US" smtClean="0"/>
              <a:t>CMBG - 08 June 2015</a:t>
            </a:r>
            <a:endParaRPr lang="en-US" dirty="0"/>
          </a:p>
        </p:txBody>
      </p:sp>
      <p:sp>
        <p:nvSpPr>
          <p:cNvPr id="5" name="Footer Placeholder 4"/>
          <p:cNvSpPr>
            <a:spLocks noGrp="1"/>
          </p:cNvSpPr>
          <p:nvPr>
            <p:ph type="ftr" sz="quarter" idx="11"/>
          </p:nvPr>
        </p:nvSpPr>
        <p:spPr/>
        <p:txBody>
          <a:bodyPr/>
          <a:lstStyle/>
          <a:p>
            <a:pPr>
              <a:defRPr/>
            </a:pPr>
            <a:r>
              <a:rPr lang="pt-BR" dirty="0" smtClean="0"/>
              <a:t>Palo Verde - Kent R. Bjornn</a:t>
            </a:r>
            <a:endParaRPr lang="en-US" dirty="0"/>
          </a:p>
        </p:txBody>
      </p:sp>
      <p:sp>
        <p:nvSpPr>
          <p:cNvPr id="6" name="Slide Number Placeholder 5"/>
          <p:cNvSpPr>
            <a:spLocks noGrp="1"/>
          </p:cNvSpPr>
          <p:nvPr>
            <p:ph type="sldNum" sz="quarter" idx="12"/>
          </p:nvPr>
        </p:nvSpPr>
        <p:spPr/>
        <p:txBody>
          <a:bodyPr/>
          <a:lstStyle/>
          <a:p>
            <a:pPr>
              <a:defRPr/>
            </a:pPr>
            <a:fld id="{E870A486-E42A-4384-A775-FA2C88A85670}" type="slidenum">
              <a:rPr lang="en-US" smtClean="0"/>
              <a:pPr>
                <a:defRPr/>
              </a:pPr>
              <a:t>70</a:t>
            </a:fld>
            <a:endParaRPr lang="en-US" dirty="0"/>
          </a:p>
        </p:txBody>
      </p:sp>
    </p:spTree>
    <p:extLst>
      <p:ext uri="{BB962C8B-B14F-4D97-AF65-F5344CB8AC3E}">
        <p14:creationId xmlns:p14="http://schemas.microsoft.com/office/powerpoint/2010/main" val="36069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p:cTn id="2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 calcmode="lin" valueType="num">
                                      <p:cBhvr>
                                        <p:cTn id="34"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5"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6"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37" dur="1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Using CM to Protect Margins </a:t>
            </a:r>
            <a:r>
              <a:rPr lang="en-US" altLang="en-US" sz="1600" dirty="0" smtClean="0"/>
              <a:t>12/18</a:t>
            </a:r>
            <a:endParaRPr lang="en-US" dirty="0"/>
          </a:p>
        </p:txBody>
      </p:sp>
      <p:sp>
        <p:nvSpPr>
          <p:cNvPr id="3" name="Content Placeholder 2"/>
          <p:cNvSpPr>
            <a:spLocks noGrp="1"/>
          </p:cNvSpPr>
          <p:nvPr>
            <p:ph idx="1"/>
          </p:nvPr>
        </p:nvSpPr>
        <p:spPr/>
        <p:txBody>
          <a:bodyPr/>
          <a:lstStyle/>
          <a:p>
            <a:pPr lvl="0" eaLnBrk="1" hangingPunct="1">
              <a:lnSpc>
                <a:spcPts val="2700"/>
              </a:lnSpc>
              <a:spcBef>
                <a:spcPts val="1200"/>
              </a:spcBef>
              <a:buClr>
                <a:srgbClr val="0099FF"/>
              </a:buClr>
              <a:buSzPct val="100000"/>
              <a:buFont typeface="Wingdings" panose="05000000000000000000" pitchFamily="2" charset="2"/>
              <a:buChar char="v"/>
            </a:pPr>
            <a:r>
              <a:rPr lang="en-US" altLang="en-US" sz="2400" dirty="0">
                <a:solidFill>
                  <a:srgbClr val="0099FF"/>
                </a:solidFill>
              </a:rPr>
              <a:t>Margin </a:t>
            </a:r>
            <a:r>
              <a:rPr lang="en-US" altLang="en-US" sz="2400" dirty="0" smtClean="0">
                <a:solidFill>
                  <a:srgbClr val="0099FF"/>
                </a:solidFill>
              </a:rPr>
              <a:t>Concepts - Summary</a:t>
            </a:r>
            <a:endParaRPr lang="en-US" altLang="en-US" sz="2400" dirty="0">
              <a:solidFill>
                <a:srgbClr val="0099FF"/>
              </a:solidFill>
            </a:endParaRPr>
          </a:p>
        </p:txBody>
      </p:sp>
      <p:sp>
        <p:nvSpPr>
          <p:cNvPr id="4" name="Date Placeholder 3"/>
          <p:cNvSpPr>
            <a:spLocks noGrp="1"/>
          </p:cNvSpPr>
          <p:nvPr>
            <p:ph type="dt" sz="half" idx="10"/>
          </p:nvPr>
        </p:nvSpPr>
        <p:spPr/>
        <p:txBody>
          <a:bodyPr/>
          <a:lstStyle/>
          <a:p>
            <a:pPr>
              <a:defRPr/>
            </a:pPr>
            <a:r>
              <a:rPr lang="en-US" smtClean="0"/>
              <a:t>CMBG - 08 June 2015</a:t>
            </a:r>
            <a:endParaRPr lang="en-US" dirty="0"/>
          </a:p>
        </p:txBody>
      </p:sp>
      <p:sp>
        <p:nvSpPr>
          <p:cNvPr id="5" name="Footer Placeholder 4"/>
          <p:cNvSpPr>
            <a:spLocks noGrp="1"/>
          </p:cNvSpPr>
          <p:nvPr>
            <p:ph type="ftr" sz="quarter" idx="11"/>
          </p:nvPr>
        </p:nvSpPr>
        <p:spPr/>
        <p:txBody>
          <a:bodyPr/>
          <a:lstStyle/>
          <a:p>
            <a:pPr>
              <a:defRPr/>
            </a:pPr>
            <a:r>
              <a:rPr lang="pt-BR" smtClean="0"/>
              <a:t>Palo Verde - Kent R. Bjornn</a:t>
            </a:r>
            <a:endParaRPr lang="en-US" dirty="0"/>
          </a:p>
        </p:txBody>
      </p:sp>
      <p:sp>
        <p:nvSpPr>
          <p:cNvPr id="6" name="Slide Number Placeholder 5"/>
          <p:cNvSpPr>
            <a:spLocks noGrp="1"/>
          </p:cNvSpPr>
          <p:nvPr>
            <p:ph type="sldNum" sz="quarter" idx="12"/>
          </p:nvPr>
        </p:nvSpPr>
        <p:spPr/>
        <p:txBody>
          <a:bodyPr/>
          <a:lstStyle/>
          <a:p>
            <a:pPr>
              <a:defRPr/>
            </a:pPr>
            <a:fld id="{E870A486-E42A-4384-A775-FA2C88A85670}" type="slidenum">
              <a:rPr lang="en-US" smtClean="0"/>
              <a:pPr>
                <a:defRPr/>
              </a:pPr>
              <a:t>71</a:t>
            </a:fld>
            <a:endParaRPr lang="en-US" dirty="0"/>
          </a:p>
        </p:txBody>
      </p:sp>
      <p:sp>
        <p:nvSpPr>
          <p:cNvPr id="7" name="Line 4"/>
          <p:cNvSpPr>
            <a:spLocks noChangeShapeType="1"/>
          </p:cNvSpPr>
          <p:nvPr/>
        </p:nvSpPr>
        <p:spPr bwMode="auto">
          <a:xfrm>
            <a:off x="457200" y="2286000"/>
            <a:ext cx="4572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5"/>
          <p:cNvSpPr>
            <a:spLocks noChangeShapeType="1"/>
          </p:cNvSpPr>
          <p:nvPr/>
        </p:nvSpPr>
        <p:spPr bwMode="auto">
          <a:xfrm>
            <a:off x="457200" y="2971800"/>
            <a:ext cx="4572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6"/>
          <p:cNvSpPr>
            <a:spLocks noChangeShapeType="1"/>
          </p:cNvSpPr>
          <p:nvPr/>
        </p:nvSpPr>
        <p:spPr bwMode="auto">
          <a:xfrm>
            <a:off x="457199" y="3657600"/>
            <a:ext cx="4572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7"/>
          <p:cNvSpPr>
            <a:spLocks noChangeShapeType="1"/>
          </p:cNvSpPr>
          <p:nvPr/>
        </p:nvSpPr>
        <p:spPr bwMode="auto">
          <a:xfrm>
            <a:off x="685800" y="1828800"/>
            <a:ext cx="0" cy="3886200"/>
          </a:xfrm>
          <a:prstGeom prst="line">
            <a:avLst/>
          </a:prstGeom>
          <a:noFill/>
          <a:ln w="12700">
            <a:solidFill>
              <a:srgbClr val="000000"/>
            </a:solidFill>
            <a:round/>
            <a:headEnd type="triangle"/>
            <a:tailEnd type="none"/>
          </a:ln>
          <a:extLst>
            <a:ext uri="{909E8E84-426E-40DD-AFC4-6F175D3DCCD1}">
              <a14:hiddenFill xmlns:a14="http://schemas.microsoft.com/office/drawing/2010/main">
                <a:noFill/>
              </a14:hiddenFill>
            </a:ext>
          </a:extLst>
        </p:spPr>
        <p:txBody>
          <a:bodyPr/>
          <a:lstStyle/>
          <a:p>
            <a:endParaRPr lang="en-US"/>
          </a:p>
        </p:txBody>
      </p:sp>
      <p:sp>
        <p:nvSpPr>
          <p:cNvPr id="11" name="Line 8"/>
          <p:cNvSpPr>
            <a:spLocks noChangeShapeType="1"/>
          </p:cNvSpPr>
          <p:nvPr/>
        </p:nvSpPr>
        <p:spPr bwMode="auto">
          <a:xfrm>
            <a:off x="457200" y="4343400"/>
            <a:ext cx="4572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8"/>
          <p:cNvSpPr>
            <a:spLocks noChangeShapeType="1"/>
          </p:cNvSpPr>
          <p:nvPr/>
        </p:nvSpPr>
        <p:spPr bwMode="auto">
          <a:xfrm>
            <a:off x="457199" y="5029200"/>
            <a:ext cx="4572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17"/>
          <p:cNvSpPr>
            <a:spLocks noChangeShapeType="1"/>
          </p:cNvSpPr>
          <p:nvPr/>
        </p:nvSpPr>
        <p:spPr bwMode="auto">
          <a:xfrm>
            <a:off x="914400" y="5029200"/>
            <a:ext cx="3429000"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17"/>
          <p:cNvSpPr>
            <a:spLocks noChangeShapeType="1"/>
          </p:cNvSpPr>
          <p:nvPr/>
        </p:nvSpPr>
        <p:spPr bwMode="auto">
          <a:xfrm>
            <a:off x="914400" y="3657600"/>
            <a:ext cx="3429000"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17"/>
          <p:cNvSpPr>
            <a:spLocks noChangeShapeType="1"/>
          </p:cNvSpPr>
          <p:nvPr/>
        </p:nvSpPr>
        <p:spPr bwMode="auto">
          <a:xfrm>
            <a:off x="914400" y="2971800"/>
            <a:ext cx="3429000"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17"/>
          <p:cNvSpPr>
            <a:spLocks noChangeShapeType="1"/>
          </p:cNvSpPr>
          <p:nvPr/>
        </p:nvSpPr>
        <p:spPr bwMode="auto">
          <a:xfrm>
            <a:off x="914400" y="2286000"/>
            <a:ext cx="3429000"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Line 17"/>
          <p:cNvSpPr>
            <a:spLocks noChangeShapeType="1"/>
          </p:cNvSpPr>
          <p:nvPr/>
        </p:nvSpPr>
        <p:spPr bwMode="auto">
          <a:xfrm>
            <a:off x="914400" y="4343400"/>
            <a:ext cx="3429000"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Text Box 20"/>
          <p:cNvSpPr txBox="1">
            <a:spLocks noChangeArrowheads="1"/>
          </p:cNvSpPr>
          <p:nvPr/>
        </p:nvSpPr>
        <p:spPr bwMode="auto">
          <a:xfrm>
            <a:off x="1737360" y="4206240"/>
            <a:ext cx="1554480" cy="274320"/>
          </a:xfrm>
          <a:prstGeom prst="rect">
            <a:avLst/>
          </a:prstGeom>
          <a:solidFill>
            <a:srgbClr val="FFFFFF"/>
          </a:solidFill>
          <a:ln>
            <a:noFill/>
          </a:ln>
          <a:extLst/>
        </p:spPr>
        <p:txBody>
          <a:bodyPr lIns="0" tIns="0" rIns="0" bIns="0" anchor="ctr" anchorCtr="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en-US" altLang="en-US" sz="1800" dirty="0">
                <a:latin typeface="+mn-lt"/>
              </a:rPr>
              <a:t>Operating </a:t>
            </a:r>
            <a:r>
              <a:rPr lang="en-US" altLang="en-US" sz="1800" dirty="0" smtClean="0">
                <a:latin typeface="+mn-lt"/>
              </a:rPr>
              <a:t>Limit</a:t>
            </a:r>
            <a:endParaRPr lang="en-US" altLang="en-US" sz="1800" dirty="0">
              <a:latin typeface="Arial" charset="0"/>
            </a:endParaRPr>
          </a:p>
        </p:txBody>
      </p:sp>
      <p:sp>
        <p:nvSpPr>
          <p:cNvPr id="21" name="Text Box 20"/>
          <p:cNvSpPr txBox="1">
            <a:spLocks noChangeArrowheads="1"/>
          </p:cNvSpPr>
          <p:nvPr/>
        </p:nvSpPr>
        <p:spPr bwMode="auto">
          <a:xfrm>
            <a:off x="1828800" y="3520440"/>
            <a:ext cx="1371600" cy="27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en-US" altLang="en-US" sz="1800" dirty="0" smtClean="0">
                <a:latin typeface="+mn-lt"/>
              </a:rPr>
              <a:t>License Limit</a:t>
            </a:r>
            <a:endParaRPr lang="en-US" altLang="en-US" sz="1800" dirty="0">
              <a:latin typeface="Arial" charset="0"/>
            </a:endParaRPr>
          </a:p>
        </p:txBody>
      </p:sp>
      <p:sp>
        <p:nvSpPr>
          <p:cNvPr id="22" name="Text Box 20"/>
          <p:cNvSpPr txBox="1">
            <a:spLocks noChangeArrowheads="1"/>
          </p:cNvSpPr>
          <p:nvPr/>
        </p:nvSpPr>
        <p:spPr bwMode="auto">
          <a:xfrm>
            <a:off x="1371600" y="2834640"/>
            <a:ext cx="2286000" cy="27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en-US" altLang="en-US" sz="1800" dirty="0" smtClean="0">
                <a:latin typeface="+mn-lt"/>
              </a:rPr>
              <a:t>Analyzed Design Limit</a:t>
            </a:r>
            <a:endParaRPr lang="en-US" altLang="en-US" sz="1800" dirty="0">
              <a:latin typeface="Arial" charset="0"/>
            </a:endParaRPr>
          </a:p>
        </p:txBody>
      </p:sp>
      <p:sp>
        <p:nvSpPr>
          <p:cNvPr id="23" name="Text Box 20"/>
          <p:cNvSpPr txBox="1">
            <a:spLocks noChangeArrowheads="1"/>
          </p:cNvSpPr>
          <p:nvPr/>
        </p:nvSpPr>
        <p:spPr bwMode="auto">
          <a:xfrm>
            <a:off x="1554480" y="2148840"/>
            <a:ext cx="1920240" cy="27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en-US" altLang="en-US" sz="1800" dirty="0" smtClean="0">
                <a:latin typeface="+mn-lt"/>
              </a:rPr>
              <a:t>Ultimate Capability</a:t>
            </a:r>
            <a:endParaRPr lang="en-US" altLang="en-US" sz="1800" dirty="0">
              <a:latin typeface="Arial" charset="0"/>
            </a:endParaRPr>
          </a:p>
        </p:txBody>
      </p:sp>
      <p:sp>
        <p:nvSpPr>
          <p:cNvPr id="24" name="Text Box 3"/>
          <p:cNvSpPr txBox="1">
            <a:spLocks noChangeArrowheads="1"/>
          </p:cNvSpPr>
          <p:nvPr/>
        </p:nvSpPr>
        <p:spPr bwMode="auto">
          <a:xfrm>
            <a:off x="914399" y="5047487"/>
            <a:ext cx="3429000" cy="667512"/>
          </a:xfrm>
          <a:prstGeom prst="rect">
            <a:avLst/>
          </a:prstGeom>
          <a:solidFill>
            <a:srgbClr val="66FF99"/>
          </a:solidFill>
          <a:ln>
            <a:noFill/>
          </a:ln>
          <a:extLst/>
        </p:spPr>
        <p:txBody>
          <a:bodyPr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en-US" altLang="en-US" sz="1800" dirty="0">
                <a:latin typeface="+mn-lt"/>
              </a:rPr>
              <a:t>Range of Normal Operation</a:t>
            </a:r>
          </a:p>
        </p:txBody>
      </p:sp>
      <p:sp>
        <p:nvSpPr>
          <p:cNvPr id="25" name="AutoShape 12"/>
          <p:cNvSpPr>
            <a:spLocks/>
          </p:cNvSpPr>
          <p:nvPr/>
        </p:nvSpPr>
        <p:spPr bwMode="auto">
          <a:xfrm>
            <a:off x="4343400" y="3657600"/>
            <a:ext cx="185737" cy="685800"/>
          </a:xfrm>
          <a:prstGeom prst="rightBrace">
            <a:avLst>
              <a:gd name="adj1" fmla="val 32051"/>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endParaRPr lang="en-US" altLang="en-US"/>
          </a:p>
        </p:txBody>
      </p:sp>
      <p:sp>
        <p:nvSpPr>
          <p:cNvPr id="26" name="AutoShape 12"/>
          <p:cNvSpPr>
            <a:spLocks/>
          </p:cNvSpPr>
          <p:nvPr/>
        </p:nvSpPr>
        <p:spPr bwMode="auto">
          <a:xfrm>
            <a:off x="4343400" y="4343400"/>
            <a:ext cx="185737" cy="685800"/>
          </a:xfrm>
          <a:prstGeom prst="rightBrace">
            <a:avLst>
              <a:gd name="adj1" fmla="val 32051"/>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endParaRPr lang="en-US" altLang="en-US"/>
          </a:p>
        </p:txBody>
      </p:sp>
      <p:sp>
        <p:nvSpPr>
          <p:cNvPr id="27" name="AutoShape 12"/>
          <p:cNvSpPr>
            <a:spLocks/>
          </p:cNvSpPr>
          <p:nvPr/>
        </p:nvSpPr>
        <p:spPr bwMode="auto">
          <a:xfrm>
            <a:off x="4343400" y="2971800"/>
            <a:ext cx="185737" cy="685800"/>
          </a:xfrm>
          <a:prstGeom prst="rightBrace">
            <a:avLst>
              <a:gd name="adj1" fmla="val 32051"/>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endParaRPr lang="en-US" altLang="en-US"/>
          </a:p>
        </p:txBody>
      </p:sp>
      <p:sp>
        <p:nvSpPr>
          <p:cNvPr id="28" name="AutoShape 12"/>
          <p:cNvSpPr>
            <a:spLocks/>
          </p:cNvSpPr>
          <p:nvPr/>
        </p:nvSpPr>
        <p:spPr bwMode="auto">
          <a:xfrm>
            <a:off x="4343400" y="2286000"/>
            <a:ext cx="185737" cy="685800"/>
          </a:xfrm>
          <a:prstGeom prst="rightBrace">
            <a:avLst>
              <a:gd name="adj1" fmla="val 32051"/>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endParaRPr lang="en-US" altLang="en-US"/>
          </a:p>
        </p:txBody>
      </p:sp>
      <p:sp>
        <p:nvSpPr>
          <p:cNvPr id="29" name="AutoShape 12"/>
          <p:cNvSpPr>
            <a:spLocks/>
          </p:cNvSpPr>
          <p:nvPr/>
        </p:nvSpPr>
        <p:spPr bwMode="auto">
          <a:xfrm>
            <a:off x="4495799" y="2971800"/>
            <a:ext cx="182880" cy="1371600"/>
          </a:xfrm>
          <a:prstGeom prst="rightBrace">
            <a:avLst>
              <a:gd name="adj1" fmla="val 32051"/>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endParaRPr lang="en-US" altLang="en-US"/>
          </a:p>
        </p:txBody>
      </p:sp>
      <p:sp>
        <p:nvSpPr>
          <p:cNvPr id="30" name="Text Box 3"/>
          <p:cNvSpPr txBox="1">
            <a:spLocks noChangeArrowheads="1"/>
          </p:cNvSpPr>
          <p:nvPr/>
        </p:nvSpPr>
        <p:spPr bwMode="auto">
          <a:xfrm>
            <a:off x="914400" y="2286000"/>
            <a:ext cx="3429000" cy="685800"/>
          </a:xfrm>
          <a:prstGeom prst="rect">
            <a:avLst/>
          </a:prstGeom>
          <a:solidFill>
            <a:srgbClr val="FF3399">
              <a:alpha val="24706"/>
            </a:srgbClr>
          </a:solidFill>
          <a:ln>
            <a:noFill/>
          </a:ln>
          <a:extLst/>
        </p:spPr>
        <p:txBody>
          <a:bodyPr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en-US" altLang="en-US" sz="1400" dirty="0" smtClean="0">
                <a:latin typeface="Comic Sans MS" panose="030F0702030302020204" pitchFamily="66" charset="0"/>
              </a:rPr>
              <a:t>Unanalyzed Region</a:t>
            </a:r>
            <a:endParaRPr lang="en-US" altLang="en-US" sz="1400" dirty="0">
              <a:latin typeface="Comic Sans MS" panose="030F0702030302020204" pitchFamily="66" charset="0"/>
            </a:endParaRPr>
          </a:p>
        </p:txBody>
      </p:sp>
      <p:sp>
        <p:nvSpPr>
          <p:cNvPr id="31" name="Text Box 3"/>
          <p:cNvSpPr txBox="1">
            <a:spLocks noChangeArrowheads="1"/>
          </p:cNvSpPr>
          <p:nvPr/>
        </p:nvSpPr>
        <p:spPr bwMode="auto">
          <a:xfrm>
            <a:off x="914400" y="2971800"/>
            <a:ext cx="3429000" cy="685800"/>
          </a:xfrm>
          <a:prstGeom prst="rect">
            <a:avLst/>
          </a:prstGeom>
          <a:solidFill>
            <a:srgbClr val="0099FF">
              <a:alpha val="20000"/>
            </a:srgbClr>
          </a:solidFill>
          <a:ln>
            <a:noFill/>
          </a:ln>
          <a:extLst/>
        </p:spPr>
        <p:txBody>
          <a:bodyPr lIns="91440" rIns="91440"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en-US" altLang="en-US" sz="1400" dirty="0" smtClean="0">
                <a:latin typeface="Comic Sans MS" panose="030F0702030302020204" pitchFamily="66" charset="0"/>
              </a:rPr>
              <a:t>Design Margin</a:t>
            </a:r>
            <a:endParaRPr lang="en-US" altLang="en-US" sz="1400" dirty="0">
              <a:latin typeface="Comic Sans MS" panose="030F0702030302020204" pitchFamily="66" charset="0"/>
            </a:endParaRPr>
          </a:p>
        </p:txBody>
      </p:sp>
      <p:sp>
        <p:nvSpPr>
          <p:cNvPr id="32" name="Text Box 3"/>
          <p:cNvSpPr txBox="1">
            <a:spLocks noChangeArrowheads="1"/>
          </p:cNvSpPr>
          <p:nvPr/>
        </p:nvSpPr>
        <p:spPr bwMode="auto">
          <a:xfrm>
            <a:off x="914400" y="3657600"/>
            <a:ext cx="3429000" cy="685800"/>
          </a:xfrm>
          <a:prstGeom prst="rect">
            <a:avLst/>
          </a:prstGeom>
          <a:solidFill>
            <a:srgbClr val="CC00FF">
              <a:alpha val="24706"/>
            </a:srgbClr>
          </a:solidFill>
          <a:ln>
            <a:noFill/>
          </a:ln>
          <a:extLst/>
        </p:spPr>
        <p:txBody>
          <a:bodyPr lIns="91440" rIns="91440"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en-US" altLang="en-US" sz="1400" dirty="0" smtClean="0">
                <a:latin typeface="Comic Sans MS" panose="030F0702030302020204" pitchFamily="66" charset="0"/>
              </a:rPr>
              <a:t>Design &amp; License Margin</a:t>
            </a:r>
            <a:endParaRPr lang="en-US" altLang="en-US" sz="1400" dirty="0">
              <a:latin typeface="Comic Sans MS" panose="030F0702030302020204" pitchFamily="66" charset="0"/>
            </a:endParaRPr>
          </a:p>
        </p:txBody>
      </p:sp>
      <p:sp>
        <p:nvSpPr>
          <p:cNvPr id="33" name="Text Box 3"/>
          <p:cNvSpPr txBox="1">
            <a:spLocks noChangeArrowheads="1"/>
          </p:cNvSpPr>
          <p:nvPr/>
        </p:nvSpPr>
        <p:spPr bwMode="auto">
          <a:xfrm>
            <a:off x="914400" y="4343400"/>
            <a:ext cx="3429000" cy="685800"/>
          </a:xfrm>
          <a:prstGeom prst="rect">
            <a:avLst/>
          </a:prstGeom>
          <a:solidFill>
            <a:srgbClr val="66FF99">
              <a:alpha val="35000"/>
            </a:srgbClr>
          </a:solidFill>
          <a:ln>
            <a:noFill/>
          </a:ln>
          <a:extLst/>
        </p:spPr>
        <p:txBody>
          <a:bodyPr lIns="91440" rIns="91440"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en-US" altLang="en-US" sz="1400" dirty="0" smtClean="0">
                <a:latin typeface="Comic Sans MS" panose="030F0702030302020204" pitchFamily="66" charset="0"/>
              </a:rPr>
              <a:t>Operating Margin</a:t>
            </a:r>
            <a:endParaRPr lang="en-US" altLang="en-US" sz="1400" dirty="0">
              <a:latin typeface="Comic Sans MS" panose="030F0702030302020204" pitchFamily="66" charset="0"/>
            </a:endParaRPr>
          </a:p>
        </p:txBody>
      </p:sp>
      <p:sp>
        <p:nvSpPr>
          <p:cNvPr id="34" name="Rectangle 33"/>
          <p:cNvSpPr/>
          <p:nvPr/>
        </p:nvSpPr>
        <p:spPr>
          <a:xfrm>
            <a:off x="4572000" y="4526280"/>
            <a:ext cx="2302233" cy="307777"/>
          </a:xfrm>
          <a:prstGeom prst="rect">
            <a:avLst/>
          </a:prstGeom>
        </p:spPr>
        <p:txBody>
          <a:bodyPr wrap="none">
            <a:spAutoFit/>
          </a:bodyPr>
          <a:lstStyle/>
          <a:p>
            <a:pPr eaLnBrk="1" hangingPunct="1">
              <a:spcBef>
                <a:spcPct val="50000"/>
              </a:spcBef>
            </a:pPr>
            <a:r>
              <a:rPr lang="en-US" altLang="en-US" sz="1400" dirty="0" smtClean="0">
                <a:solidFill>
                  <a:srgbClr val="0033CC"/>
                </a:solidFill>
                <a:latin typeface="Lucida Calligraphy" panose="03010101010101010101" pitchFamily="66" charset="0"/>
              </a:rPr>
              <a:t>Operations controlled</a:t>
            </a:r>
            <a:endParaRPr lang="en-US" altLang="en-US" sz="1400" dirty="0">
              <a:solidFill>
                <a:srgbClr val="0033CC"/>
              </a:solidFill>
              <a:latin typeface="Lucida Calligraphy" panose="03010101010101010101" pitchFamily="66" charset="0"/>
            </a:endParaRPr>
          </a:p>
        </p:txBody>
      </p:sp>
      <p:sp>
        <p:nvSpPr>
          <p:cNvPr id="35" name="Rectangle 34"/>
          <p:cNvSpPr/>
          <p:nvPr/>
        </p:nvSpPr>
        <p:spPr>
          <a:xfrm>
            <a:off x="4572000" y="3840480"/>
            <a:ext cx="2100255" cy="307777"/>
          </a:xfrm>
          <a:prstGeom prst="rect">
            <a:avLst/>
          </a:prstGeom>
        </p:spPr>
        <p:txBody>
          <a:bodyPr wrap="none">
            <a:spAutoFit/>
          </a:bodyPr>
          <a:lstStyle/>
          <a:p>
            <a:pPr eaLnBrk="1" hangingPunct="1">
              <a:spcBef>
                <a:spcPct val="50000"/>
              </a:spcBef>
            </a:pPr>
            <a:r>
              <a:rPr lang="en-US" altLang="en-US" sz="1400" dirty="0" smtClean="0">
                <a:solidFill>
                  <a:srgbClr val="0033CC"/>
                </a:solidFill>
                <a:latin typeface="Lucida Calligraphy" panose="03010101010101010101" pitchFamily="66" charset="0"/>
              </a:rPr>
              <a:t>Licensing controlled</a:t>
            </a:r>
            <a:endParaRPr lang="en-US" altLang="en-US" sz="1400" dirty="0">
              <a:solidFill>
                <a:srgbClr val="0033CC"/>
              </a:solidFill>
              <a:latin typeface="Lucida Calligraphy" panose="03010101010101010101" pitchFamily="66" charset="0"/>
            </a:endParaRPr>
          </a:p>
        </p:txBody>
      </p:sp>
      <p:sp>
        <p:nvSpPr>
          <p:cNvPr id="36" name="Rectangle 35"/>
          <p:cNvSpPr/>
          <p:nvPr/>
        </p:nvSpPr>
        <p:spPr>
          <a:xfrm>
            <a:off x="4800600" y="3505200"/>
            <a:ext cx="2369559" cy="307777"/>
          </a:xfrm>
          <a:prstGeom prst="rect">
            <a:avLst/>
          </a:prstGeom>
        </p:spPr>
        <p:txBody>
          <a:bodyPr wrap="none">
            <a:spAutoFit/>
          </a:bodyPr>
          <a:lstStyle/>
          <a:p>
            <a:pPr eaLnBrk="1" hangingPunct="1">
              <a:spcBef>
                <a:spcPct val="50000"/>
              </a:spcBef>
            </a:pPr>
            <a:r>
              <a:rPr lang="en-US" altLang="en-US" sz="1400" dirty="0" smtClean="0">
                <a:solidFill>
                  <a:srgbClr val="0033CC"/>
                </a:solidFill>
                <a:latin typeface="Lucida Calligraphy" panose="03010101010101010101" pitchFamily="66" charset="0"/>
              </a:rPr>
              <a:t>Engineering controlled</a:t>
            </a:r>
            <a:endParaRPr lang="en-US" altLang="en-US" sz="1400" dirty="0">
              <a:solidFill>
                <a:srgbClr val="0033CC"/>
              </a:solidFill>
              <a:latin typeface="Lucida Calligraphy" panose="03010101010101010101" pitchFamily="66" charset="0"/>
            </a:endParaRPr>
          </a:p>
        </p:txBody>
      </p:sp>
      <p:sp>
        <p:nvSpPr>
          <p:cNvPr id="44" name="Rectangle 43"/>
          <p:cNvSpPr/>
          <p:nvPr/>
        </p:nvSpPr>
        <p:spPr>
          <a:xfrm>
            <a:off x="4572000" y="2468880"/>
            <a:ext cx="4499950" cy="307777"/>
          </a:xfrm>
          <a:prstGeom prst="rect">
            <a:avLst/>
          </a:prstGeom>
        </p:spPr>
        <p:txBody>
          <a:bodyPr wrap="none">
            <a:spAutoFit/>
          </a:bodyPr>
          <a:lstStyle/>
          <a:p>
            <a:pPr eaLnBrk="1" hangingPunct="1">
              <a:spcBef>
                <a:spcPct val="50000"/>
              </a:spcBef>
            </a:pPr>
            <a:r>
              <a:rPr lang="en-US" altLang="en-US" sz="1400" dirty="0" smtClean="0">
                <a:solidFill>
                  <a:srgbClr val="0033CC"/>
                </a:solidFill>
                <a:latin typeface="Lucida Calligraphy" panose="03010101010101010101" pitchFamily="66" charset="0"/>
              </a:rPr>
              <a:t>Unknown, Code margin, analysis </a:t>
            </a:r>
            <a:r>
              <a:rPr lang="en-US" altLang="en-US" sz="1400" dirty="0" err="1" smtClean="0">
                <a:solidFill>
                  <a:srgbClr val="0033CC"/>
                </a:solidFill>
                <a:latin typeface="Lucida Calligraphy" panose="03010101010101010101" pitchFamily="66" charset="0"/>
              </a:rPr>
              <a:t>consrvtsm</a:t>
            </a:r>
            <a:endParaRPr lang="en-US" altLang="en-US" sz="1400" dirty="0">
              <a:solidFill>
                <a:srgbClr val="0033CC"/>
              </a:solidFill>
              <a:latin typeface="Lucida Calligraphy" panose="03010101010101010101" pitchFamily="66" charset="0"/>
            </a:endParaRPr>
          </a:p>
        </p:txBody>
      </p:sp>
      <p:sp>
        <p:nvSpPr>
          <p:cNvPr id="45" name="Rectangle 44"/>
          <p:cNvSpPr/>
          <p:nvPr/>
        </p:nvSpPr>
        <p:spPr>
          <a:xfrm>
            <a:off x="4572000" y="3154680"/>
            <a:ext cx="1593706" cy="307777"/>
          </a:xfrm>
          <a:prstGeom prst="rect">
            <a:avLst/>
          </a:prstGeom>
        </p:spPr>
        <p:txBody>
          <a:bodyPr wrap="none">
            <a:spAutoFit/>
          </a:bodyPr>
          <a:lstStyle/>
          <a:p>
            <a:pPr eaLnBrk="1" hangingPunct="1">
              <a:spcBef>
                <a:spcPct val="50000"/>
              </a:spcBef>
            </a:pPr>
            <a:r>
              <a:rPr lang="en-US" altLang="en-US" sz="1400" dirty="0" smtClean="0">
                <a:solidFill>
                  <a:srgbClr val="0033CC"/>
                </a:solidFill>
                <a:latin typeface="Lucida Calligraphy" panose="03010101010101010101" pitchFamily="66" charset="0"/>
              </a:rPr>
              <a:t>Useful for ODs</a:t>
            </a:r>
            <a:endParaRPr lang="en-US" altLang="en-US" sz="1400" dirty="0">
              <a:solidFill>
                <a:srgbClr val="0033CC"/>
              </a:solidFill>
              <a:latin typeface="Lucida Calligraphy" panose="03010101010101010101" pitchFamily="66" charset="0"/>
            </a:endParaRPr>
          </a:p>
        </p:txBody>
      </p:sp>
      <p:sp>
        <p:nvSpPr>
          <p:cNvPr id="41" name="AutoShape 34"/>
          <p:cNvSpPr>
            <a:spLocks/>
          </p:cNvSpPr>
          <p:nvPr/>
        </p:nvSpPr>
        <p:spPr bwMode="auto">
          <a:xfrm>
            <a:off x="6006579" y="5410200"/>
            <a:ext cx="1676400" cy="182880"/>
          </a:xfrm>
          <a:prstGeom prst="borderCallout1">
            <a:avLst>
              <a:gd name="adj1" fmla="val 51995"/>
              <a:gd name="adj2" fmla="val -325"/>
              <a:gd name="adj3" fmla="val -138015"/>
              <a:gd name="adj4" fmla="val -118103"/>
            </a:avLst>
          </a:prstGeom>
          <a:solidFill>
            <a:srgbClr val="FFFFCC"/>
          </a:solidFill>
          <a:ln w="12700" algn="ctr">
            <a:solidFill>
              <a:schemeClr val="tx1"/>
            </a:solidFill>
            <a:miter lim="800000"/>
            <a:headEnd/>
            <a:tailEnd type="oval" w="med" len="lg"/>
          </a:ln>
        </p:spPr>
        <p:txBody>
          <a:bodyPr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r>
              <a:rPr lang="en-US" altLang="en-US" dirty="0">
                <a:solidFill>
                  <a:srgbClr val="0033CC"/>
                </a:solidFill>
                <a:latin typeface="+mn-lt"/>
              </a:rPr>
              <a:t>Operator Alarm (HI)</a:t>
            </a:r>
          </a:p>
        </p:txBody>
      </p:sp>
      <p:sp>
        <p:nvSpPr>
          <p:cNvPr id="42" name="AutoShape 33"/>
          <p:cNvSpPr>
            <a:spLocks/>
          </p:cNvSpPr>
          <p:nvPr/>
        </p:nvSpPr>
        <p:spPr bwMode="auto">
          <a:xfrm>
            <a:off x="6006579" y="4842699"/>
            <a:ext cx="1920240" cy="182880"/>
          </a:xfrm>
          <a:prstGeom prst="borderCallout1">
            <a:avLst>
              <a:gd name="adj1" fmla="val 51110"/>
              <a:gd name="adj2" fmla="val -95"/>
              <a:gd name="adj3" fmla="val -36594"/>
              <a:gd name="adj4" fmla="val -102593"/>
            </a:avLst>
          </a:prstGeom>
          <a:solidFill>
            <a:srgbClr val="FFFFCC"/>
          </a:solidFill>
          <a:ln w="12700" algn="ctr">
            <a:solidFill>
              <a:schemeClr val="tx1"/>
            </a:solidFill>
            <a:miter lim="800000"/>
            <a:headEnd/>
            <a:tailEnd type="oval" w="med" len="lg"/>
          </a:ln>
        </p:spPr>
        <p:txBody>
          <a:bodyPr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r>
              <a:rPr lang="en-US" altLang="en-US" dirty="0">
                <a:solidFill>
                  <a:srgbClr val="0033CC"/>
                </a:solidFill>
                <a:latin typeface="+mn-lt"/>
              </a:rPr>
              <a:t>Operator Alarm (HI-HI)</a:t>
            </a:r>
          </a:p>
        </p:txBody>
      </p:sp>
      <p:sp>
        <p:nvSpPr>
          <p:cNvPr id="43" name="AutoShape 33"/>
          <p:cNvSpPr>
            <a:spLocks/>
          </p:cNvSpPr>
          <p:nvPr/>
        </p:nvSpPr>
        <p:spPr bwMode="auto">
          <a:xfrm>
            <a:off x="6006579" y="4114800"/>
            <a:ext cx="2166580" cy="182880"/>
          </a:xfrm>
          <a:prstGeom prst="borderCallout1">
            <a:avLst>
              <a:gd name="adj1" fmla="val 51110"/>
              <a:gd name="adj2" fmla="val -95"/>
              <a:gd name="adj3" fmla="val 122417"/>
              <a:gd name="adj4" fmla="val -92626"/>
            </a:avLst>
          </a:prstGeom>
          <a:solidFill>
            <a:srgbClr val="FFFFCC"/>
          </a:solidFill>
          <a:ln w="12700" algn="ctr">
            <a:solidFill>
              <a:schemeClr val="tx1"/>
            </a:solidFill>
            <a:miter lim="800000"/>
            <a:headEnd/>
            <a:tailEnd type="oval" w="med" len="lg"/>
          </a:ln>
        </p:spPr>
        <p:txBody>
          <a:bodyPr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r>
              <a:rPr lang="en-US" altLang="en-US" dirty="0" smtClean="0">
                <a:solidFill>
                  <a:srgbClr val="0033CC"/>
                </a:solidFill>
                <a:latin typeface="+mn-lt"/>
              </a:rPr>
              <a:t>Design documents (Ops box)</a:t>
            </a:r>
            <a:endParaRPr lang="en-US" altLang="en-US" dirty="0">
              <a:solidFill>
                <a:srgbClr val="0033CC"/>
              </a:solidFill>
              <a:latin typeface="+mn-lt"/>
            </a:endParaRPr>
          </a:p>
        </p:txBody>
      </p:sp>
      <p:sp>
        <p:nvSpPr>
          <p:cNvPr id="46" name="AutoShape 33"/>
          <p:cNvSpPr>
            <a:spLocks/>
          </p:cNvSpPr>
          <p:nvPr/>
        </p:nvSpPr>
        <p:spPr bwMode="auto">
          <a:xfrm>
            <a:off x="6006579" y="2743200"/>
            <a:ext cx="2299221" cy="182880"/>
          </a:xfrm>
          <a:prstGeom prst="borderCallout1">
            <a:avLst>
              <a:gd name="adj1" fmla="val 51110"/>
              <a:gd name="adj2" fmla="val -95"/>
              <a:gd name="adj3" fmla="val 122416"/>
              <a:gd name="adj4" fmla="val -85189"/>
            </a:avLst>
          </a:prstGeom>
          <a:solidFill>
            <a:srgbClr val="FFFFCC"/>
          </a:solidFill>
          <a:ln w="12700" algn="ctr">
            <a:solidFill>
              <a:schemeClr val="tx1"/>
            </a:solidFill>
            <a:miter lim="800000"/>
            <a:headEnd/>
            <a:tailEnd type="oval" w="med" len="lg"/>
          </a:ln>
        </p:spPr>
        <p:txBody>
          <a:bodyPr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r>
              <a:rPr lang="en-US" altLang="en-US" dirty="0" smtClean="0">
                <a:solidFill>
                  <a:srgbClr val="0033CC"/>
                </a:solidFill>
                <a:latin typeface="+mn-lt"/>
              </a:rPr>
              <a:t>Design analyses &amp; calculations</a:t>
            </a:r>
            <a:endParaRPr lang="en-US" altLang="en-US" dirty="0">
              <a:solidFill>
                <a:srgbClr val="0033CC"/>
              </a:solidFill>
              <a:latin typeface="+mn-lt"/>
            </a:endParaRPr>
          </a:p>
        </p:txBody>
      </p:sp>
      <p:sp>
        <p:nvSpPr>
          <p:cNvPr id="55" name="AutoShape 33"/>
          <p:cNvSpPr>
            <a:spLocks/>
          </p:cNvSpPr>
          <p:nvPr/>
        </p:nvSpPr>
        <p:spPr bwMode="auto">
          <a:xfrm>
            <a:off x="6006579" y="1905000"/>
            <a:ext cx="2832621" cy="182880"/>
          </a:xfrm>
          <a:prstGeom prst="borderCallout1">
            <a:avLst>
              <a:gd name="adj1" fmla="val 51110"/>
              <a:gd name="adj2" fmla="val -95"/>
              <a:gd name="adj3" fmla="val 213762"/>
              <a:gd name="adj4" fmla="val -70600"/>
            </a:avLst>
          </a:prstGeom>
          <a:solidFill>
            <a:srgbClr val="FFFFCC"/>
          </a:solidFill>
          <a:ln w="12700" algn="ctr">
            <a:solidFill>
              <a:schemeClr val="tx1"/>
            </a:solidFill>
            <a:miter lim="800000"/>
            <a:headEnd/>
            <a:tailEnd type="oval" w="med" len="lg"/>
          </a:ln>
        </p:spPr>
        <p:txBody>
          <a:bodyPr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r>
              <a:rPr lang="en-US" altLang="en-US" dirty="0">
                <a:solidFill>
                  <a:srgbClr val="0033CC"/>
                </a:solidFill>
                <a:latin typeface="+mn-lt"/>
              </a:rPr>
              <a:t>Failure </a:t>
            </a:r>
            <a:r>
              <a:rPr lang="en-US" altLang="en-US" dirty="0" smtClean="0">
                <a:solidFill>
                  <a:srgbClr val="0033CC"/>
                </a:solidFill>
                <a:latin typeface="+mn-lt"/>
              </a:rPr>
              <a:t>point unknown </a:t>
            </a:r>
            <a:r>
              <a:rPr lang="en-US" altLang="en-US" dirty="0">
                <a:solidFill>
                  <a:srgbClr val="0033CC"/>
                </a:solidFill>
                <a:latin typeface="+mn-lt"/>
              </a:rPr>
              <a:t>- many variables</a:t>
            </a:r>
          </a:p>
        </p:txBody>
      </p:sp>
      <p:sp>
        <p:nvSpPr>
          <p:cNvPr id="56" name="AutoShape 33"/>
          <p:cNvSpPr>
            <a:spLocks/>
          </p:cNvSpPr>
          <p:nvPr/>
        </p:nvSpPr>
        <p:spPr bwMode="auto">
          <a:xfrm>
            <a:off x="6006580" y="2179320"/>
            <a:ext cx="1676400" cy="182880"/>
          </a:xfrm>
          <a:prstGeom prst="borderCallout1">
            <a:avLst>
              <a:gd name="adj1" fmla="val 51110"/>
              <a:gd name="adj2" fmla="val -95"/>
              <a:gd name="adj3" fmla="val 170493"/>
              <a:gd name="adj4" fmla="val -117706"/>
            </a:avLst>
          </a:prstGeom>
          <a:solidFill>
            <a:srgbClr val="FFFFCC"/>
          </a:solidFill>
          <a:ln w="12700" algn="ctr">
            <a:solidFill>
              <a:schemeClr val="tx1"/>
            </a:solidFill>
            <a:miter lim="800000"/>
            <a:headEnd/>
            <a:tailEnd type="oval" w="med" len="lg"/>
          </a:ln>
        </p:spPr>
        <p:txBody>
          <a:bodyPr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r>
              <a:rPr lang="en-US" altLang="en-US" dirty="0">
                <a:solidFill>
                  <a:srgbClr val="0033CC"/>
                </a:solidFill>
                <a:latin typeface="+mn-lt"/>
              </a:rPr>
              <a:t>SSC safety challenged</a:t>
            </a:r>
          </a:p>
        </p:txBody>
      </p:sp>
      <p:sp>
        <p:nvSpPr>
          <p:cNvPr id="57" name="AutoShape 33"/>
          <p:cNvSpPr>
            <a:spLocks/>
          </p:cNvSpPr>
          <p:nvPr/>
        </p:nvSpPr>
        <p:spPr bwMode="auto">
          <a:xfrm>
            <a:off x="6006578" y="3017520"/>
            <a:ext cx="2527822" cy="182880"/>
          </a:xfrm>
          <a:prstGeom prst="borderCallout1">
            <a:avLst>
              <a:gd name="adj1" fmla="val 51110"/>
              <a:gd name="adj2" fmla="val -95"/>
              <a:gd name="adj3" fmla="val 93570"/>
              <a:gd name="adj4" fmla="val -76841"/>
            </a:avLst>
          </a:prstGeom>
          <a:solidFill>
            <a:srgbClr val="FFFFCC"/>
          </a:solidFill>
          <a:ln w="12700" algn="ctr">
            <a:solidFill>
              <a:schemeClr val="tx1"/>
            </a:solidFill>
            <a:miter lim="800000"/>
            <a:headEnd/>
            <a:tailEnd type="oval" w="med" len="lg"/>
          </a:ln>
        </p:spPr>
        <p:txBody>
          <a:bodyPr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r>
              <a:rPr lang="en-US" altLang="en-US" dirty="0">
                <a:solidFill>
                  <a:srgbClr val="0033CC"/>
                </a:solidFill>
                <a:latin typeface="+mn-lt"/>
              </a:rPr>
              <a:t>SSC Operability (legal) </a:t>
            </a:r>
            <a:r>
              <a:rPr lang="en-US" altLang="en-US" dirty="0" smtClean="0">
                <a:solidFill>
                  <a:srgbClr val="0033CC"/>
                </a:solidFill>
                <a:latin typeface="+mn-lt"/>
              </a:rPr>
              <a:t>challenged</a:t>
            </a:r>
            <a:endParaRPr lang="en-US" altLang="en-US" dirty="0">
              <a:solidFill>
                <a:srgbClr val="0033CC"/>
              </a:solidFill>
              <a:latin typeface="+mn-lt"/>
            </a:endParaRPr>
          </a:p>
        </p:txBody>
      </p:sp>
    </p:spTree>
    <p:extLst>
      <p:ext uri="{BB962C8B-B14F-4D97-AF65-F5344CB8AC3E}">
        <p14:creationId xmlns:p14="http://schemas.microsoft.com/office/powerpoint/2010/main" val="45009605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Using CM to Protect Margins </a:t>
            </a:r>
            <a:r>
              <a:rPr lang="en-US" altLang="en-US" sz="1600" dirty="0" smtClean="0"/>
              <a:t>13/18</a:t>
            </a:r>
            <a:endParaRPr lang="en-US" dirty="0"/>
          </a:p>
        </p:txBody>
      </p:sp>
      <p:sp>
        <p:nvSpPr>
          <p:cNvPr id="3" name="Content Placeholder 2"/>
          <p:cNvSpPr>
            <a:spLocks noGrp="1"/>
          </p:cNvSpPr>
          <p:nvPr>
            <p:ph idx="1"/>
          </p:nvPr>
        </p:nvSpPr>
        <p:spPr/>
        <p:txBody>
          <a:bodyPr/>
          <a:lstStyle/>
          <a:p>
            <a:pPr lvl="0" eaLnBrk="1" hangingPunct="1">
              <a:lnSpc>
                <a:spcPts val="2700"/>
              </a:lnSpc>
              <a:spcBef>
                <a:spcPts val="1200"/>
              </a:spcBef>
              <a:buClr>
                <a:srgbClr val="0099FF"/>
              </a:buClr>
              <a:buSzPct val="100000"/>
              <a:buFont typeface="Wingdings" panose="05000000000000000000" pitchFamily="2" charset="2"/>
              <a:buChar char="v"/>
            </a:pPr>
            <a:r>
              <a:rPr lang="en-US" altLang="en-US" sz="2400" dirty="0">
                <a:solidFill>
                  <a:srgbClr val="0099FF"/>
                </a:solidFill>
              </a:rPr>
              <a:t>Margin </a:t>
            </a:r>
            <a:r>
              <a:rPr lang="en-US" altLang="en-US" sz="2400" dirty="0" smtClean="0">
                <a:solidFill>
                  <a:srgbClr val="0099FF"/>
                </a:solidFill>
              </a:rPr>
              <a:t>Concepts - Summary</a:t>
            </a:r>
            <a:endParaRPr lang="en-US" altLang="en-US" sz="2400" dirty="0">
              <a:solidFill>
                <a:srgbClr val="0099FF"/>
              </a:solidFill>
            </a:endParaRPr>
          </a:p>
          <a:p>
            <a:pPr marL="457200" lvl="0" indent="-457200" eaLnBrk="1" hangingPunct="1">
              <a:lnSpc>
                <a:spcPts val="2700"/>
              </a:lnSpc>
              <a:spcBef>
                <a:spcPts val="1200"/>
              </a:spcBef>
              <a:buClr>
                <a:srgbClr val="FF0000"/>
              </a:buClr>
              <a:buSzPct val="80000"/>
              <a:buFont typeface="+mj-lt"/>
              <a:buAutoNum type="arabicPeriod"/>
            </a:pPr>
            <a:r>
              <a:rPr lang="en-US" altLang="en-US" sz="2400" dirty="0" smtClean="0">
                <a:solidFill>
                  <a:srgbClr val="000000"/>
                </a:solidFill>
              </a:rPr>
              <a:t>Range </a:t>
            </a:r>
            <a:r>
              <a:rPr lang="en-US" altLang="en-US" sz="2400" dirty="0">
                <a:solidFill>
                  <a:srgbClr val="000000"/>
                </a:solidFill>
              </a:rPr>
              <a:t>of normal operations </a:t>
            </a:r>
            <a:r>
              <a:rPr lang="en-US" altLang="en-US" sz="2400" dirty="0" smtClean="0">
                <a:solidFill>
                  <a:srgbClr val="000000"/>
                </a:solidFill>
              </a:rPr>
              <a:t>should allow for all normal conditions and scenarios</a:t>
            </a:r>
          </a:p>
          <a:p>
            <a:pPr marL="457200" lvl="0" indent="-457200" eaLnBrk="1" hangingPunct="1">
              <a:lnSpc>
                <a:spcPts val="2700"/>
              </a:lnSpc>
              <a:spcBef>
                <a:spcPts val="1200"/>
              </a:spcBef>
              <a:buClr>
                <a:srgbClr val="FF0000"/>
              </a:buClr>
              <a:buSzPct val="80000"/>
              <a:buFont typeface="+mj-lt"/>
              <a:buAutoNum type="arabicPeriod"/>
            </a:pPr>
            <a:r>
              <a:rPr lang="en-US" altLang="en-US" sz="2400" dirty="0" smtClean="0">
                <a:solidFill>
                  <a:srgbClr val="000000"/>
                </a:solidFill>
              </a:rPr>
              <a:t>Operating Limit should allow for additional operating events of moderate frequency (</a:t>
            </a:r>
            <a:r>
              <a:rPr lang="en-US" altLang="en-US" sz="2400" dirty="0">
                <a:solidFill>
                  <a:srgbClr val="000000"/>
                </a:solidFill>
              </a:rPr>
              <a:t>o</a:t>
            </a:r>
            <a:r>
              <a:rPr lang="en-US" altLang="en-US" sz="2400" dirty="0" smtClean="0">
                <a:solidFill>
                  <a:srgbClr val="000000"/>
                </a:solidFill>
              </a:rPr>
              <a:t>perating margin)</a:t>
            </a:r>
          </a:p>
          <a:p>
            <a:pPr marL="457200" indent="-457200" eaLnBrk="1" hangingPunct="1">
              <a:lnSpc>
                <a:spcPts val="2700"/>
              </a:lnSpc>
              <a:spcBef>
                <a:spcPts val="1200"/>
              </a:spcBef>
              <a:buClr>
                <a:srgbClr val="FF0000"/>
              </a:buClr>
              <a:buSzPct val="80000"/>
              <a:buFont typeface="+mj-lt"/>
              <a:buAutoNum type="arabicPeriod"/>
            </a:pPr>
            <a:r>
              <a:rPr lang="en-US" altLang="en-US" sz="2400" dirty="0">
                <a:solidFill>
                  <a:srgbClr val="000000"/>
                </a:solidFill>
              </a:rPr>
              <a:t>Design Limit is extent to which various and numerous analyses have shown plant to have safe operation.</a:t>
            </a:r>
          </a:p>
          <a:p>
            <a:pPr marL="457200" lvl="0" indent="-457200" eaLnBrk="1" hangingPunct="1">
              <a:lnSpc>
                <a:spcPts val="2700"/>
              </a:lnSpc>
              <a:spcBef>
                <a:spcPts val="1200"/>
              </a:spcBef>
              <a:buClr>
                <a:srgbClr val="FF0000"/>
              </a:buClr>
              <a:buSzPct val="80000"/>
              <a:buFont typeface="+mj-lt"/>
              <a:buAutoNum type="arabicPeriod"/>
            </a:pPr>
            <a:r>
              <a:rPr lang="en-US" altLang="en-US" sz="2400" dirty="0" smtClean="0">
                <a:solidFill>
                  <a:srgbClr val="000000"/>
                </a:solidFill>
              </a:rPr>
              <a:t>License Limit may be TS safety limit, LCO value, value in design doc needed to show “Operable”, UFSAR value.</a:t>
            </a:r>
          </a:p>
          <a:p>
            <a:pPr marL="457200" lvl="0" indent="-457200" eaLnBrk="1" hangingPunct="1">
              <a:lnSpc>
                <a:spcPts val="2700"/>
              </a:lnSpc>
              <a:spcBef>
                <a:spcPts val="1200"/>
              </a:spcBef>
              <a:buClr>
                <a:srgbClr val="FF0000"/>
              </a:buClr>
              <a:buSzPct val="80000"/>
              <a:buFont typeface="+mj-lt"/>
              <a:buAutoNum type="arabicPeriod"/>
            </a:pPr>
            <a:r>
              <a:rPr lang="en-US" altLang="en-US" sz="2400" dirty="0" smtClean="0">
                <a:solidFill>
                  <a:srgbClr val="000000"/>
                </a:solidFill>
              </a:rPr>
              <a:t>Not all parameters have a license limit.</a:t>
            </a:r>
          </a:p>
          <a:p>
            <a:pPr lvl="0" eaLnBrk="1" hangingPunct="1">
              <a:lnSpc>
                <a:spcPts val="2700"/>
              </a:lnSpc>
              <a:spcBef>
                <a:spcPts val="1200"/>
              </a:spcBef>
              <a:buClr>
                <a:srgbClr val="FF0000"/>
              </a:buClr>
              <a:buSzPct val="100000"/>
              <a:buFont typeface="Arial" charset="0"/>
              <a:buChar char="•"/>
            </a:pPr>
            <a:endParaRPr lang="en-US" altLang="en-US" sz="2400" dirty="0" smtClean="0">
              <a:solidFill>
                <a:srgbClr val="000000"/>
              </a:solidFill>
            </a:endParaRPr>
          </a:p>
          <a:p>
            <a:pPr lvl="0" eaLnBrk="1" hangingPunct="1">
              <a:lnSpc>
                <a:spcPts val="2700"/>
              </a:lnSpc>
              <a:spcBef>
                <a:spcPts val="1200"/>
              </a:spcBef>
              <a:buClr>
                <a:srgbClr val="FF0000"/>
              </a:buClr>
              <a:buSzPct val="100000"/>
              <a:buFont typeface="Arial" charset="0"/>
              <a:buChar char="•"/>
            </a:pPr>
            <a:endParaRPr lang="en-US" altLang="en-US" sz="2400" dirty="0" smtClean="0">
              <a:solidFill>
                <a:srgbClr val="000000"/>
              </a:solidFill>
            </a:endParaRPr>
          </a:p>
          <a:p>
            <a:pPr lvl="0" eaLnBrk="1" hangingPunct="1">
              <a:lnSpc>
                <a:spcPts val="2700"/>
              </a:lnSpc>
              <a:spcBef>
                <a:spcPts val="1200"/>
              </a:spcBef>
              <a:buClr>
                <a:srgbClr val="FF0000"/>
              </a:buClr>
              <a:buSzPct val="100000"/>
              <a:buFont typeface="Arial" charset="0"/>
              <a:buChar char="•"/>
            </a:pPr>
            <a:endParaRPr lang="en-US" altLang="en-US" sz="2400" dirty="0">
              <a:solidFill>
                <a:srgbClr val="000000"/>
              </a:solidFill>
            </a:endParaRPr>
          </a:p>
          <a:p>
            <a:endParaRPr lang="en-US" dirty="0"/>
          </a:p>
        </p:txBody>
      </p:sp>
      <p:sp>
        <p:nvSpPr>
          <p:cNvPr id="4" name="Date Placeholder 3"/>
          <p:cNvSpPr>
            <a:spLocks noGrp="1"/>
          </p:cNvSpPr>
          <p:nvPr>
            <p:ph type="dt" sz="half" idx="10"/>
          </p:nvPr>
        </p:nvSpPr>
        <p:spPr/>
        <p:txBody>
          <a:bodyPr/>
          <a:lstStyle/>
          <a:p>
            <a:pPr>
              <a:defRPr/>
            </a:pPr>
            <a:r>
              <a:rPr lang="en-US" smtClean="0"/>
              <a:t>CMBG - 08 June 2015</a:t>
            </a:r>
            <a:endParaRPr lang="en-US" dirty="0"/>
          </a:p>
        </p:txBody>
      </p:sp>
      <p:sp>
        <p:nvSpPr>
          <p:cNvPr id="5" name="Footer Placeholder 4"/>
          <p:cNvSpPr>
            <a:spLocks noGrp="1"/>
          </p:cNvSpPr>
          <p:nvPr>
            <p:ph type="ftr" sz="quarter" idx="11"/>
          </p:nvPr>
        </p:nvSpPr>
        <p:spPr/>
        <p:txBody>
          <a:bodyPr/>
          <a:lstStyle/>
          <a:p>
            <a:pPr>
              <a:defRPr/>
            </a:pPr>
            <a:r>
              <a:rPr lang="pt-BR" smtClean="0"/>
              <a:t>Palo Verde - Kent R. Bjornn</a:t>
            </a:r>
            <a:endParaRPr lang="en-US" dirty="0"/>
          </a:p>
        </p:txBody>
      </p:sp>
      <p:sp>
        <p:nvSpPr>
          <p:cNvPr id="6" name="Slide Number Placeholder 5"/>
          <p:cNvSpPr>
            <a:spLocks noGrp="1"/>
          </p:cNvSpPr>
          <p:nvPr>
            <p:ph type="sldNum" sz="quarter" idx="12"/>
          </p:nvPr>
        </p:nvSpPr>
        <p:spPr/>
        <p:txBody>
          <a:bodyPr/>
          <a:lstStyle/>
          <a:p>
            <a:pPr>
              <a:defRPr/>
            </a:pPr>
            <a:fld id="{E870A486-E42A-4384-A775-FA2C88A85670}" type="slidenum">
              <a:rPr lang="en-US" smtClean="0"/>
              <a:pPr>
                <a:defRPr/>
              </a:pPr>
              <a:t>72</a:t>
            </a:fld>
            <a:endParaRPr lang="en-US" dirty="0"/>
          </a:p>
        </p:txBody>
      </p:sp>
    </p:spTree>
    <p:extLst>
      <p:ext uri="{BB962C8B-B14F-4D97-AF65-F5344CB8AC3E}">
        <p14:creationId xmlns:p14="http://schemas.microsoft.com/office/powerpoint/2010/main" val="245151310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Using CM to Protect Margins </a:t>
            </a:r>
            <a:r>
              <a:rPr lang="en-US" altLang="en-US" sz="1600" dirty="0" smtClean="0"/>
              <a:t>14/18</a:t>
            </a:r>
            <a:endParaRPr lang="en-US" dirty="0"/>
          </a:p>
        </p:txBody>
      </p:sp>
      <p:sp>
        <p:nvSpPr>
          <p:cNvPr id="3" name="Content Placeholder 2"/>
          <p:cNvSpPr>
            <a:spLocks noGrp="1"/>
          </p:cNvSpPr>
          <p:nvPr>
            <p:ph idx="1"/>
          </p:nvPr>
        </p:nvSpPr>
        <p:spPr/>
        <p:txBody>
          <a:bodyPr/>
          <a:lstStyle/>
          <a:p>
            <a:pPr lvl="0" eaLnBrk="1" hangingPunct="1">
              <a:lnSpc>
                <a:spcPts val="2700"/>
              </a:lnSpc>
              <a:spcBef>
                <a:spcPts val="1200"/>
              </a:spcBef>
              <a:buClr>
                <a:srgbClr val="0099FF"/>
              </a:buClr>
              <a:buSzPct val="100000"/>
              <a:buFont typeface="Wingdings" panose="05000000000000000000" pitchFamily="2" charset="2"/>
              <a:buChar char="v"/>
            </a:pPr>
            <a:r>
              <a:rPr lang="en-US" altLang="en-US" sz="2400" dirty="0">
                <a:solidFill>
                  <a:srgbClr val="0099FF"/>
                </a:solidFill>
              </a:rPr>
              <a:t>Margin </a:t>
            </a:r>
            <a:r>
              <a:rPr lang="en-US" altLang="en-US" sz="2400" dirty="0" smtClean="0">
                <a:solidFill>
                  <a:srgbClr val="0099FF"/>
                </a:solidFill>
              </a:rPr>
              <a:t>Concepts - Summary</a:t>
            </a:r>
            <a:endParaRPr lang="en-US" altLang="en-US" sz="2400" dirty="0">
              <a:solidFill>
                <a:srgbClr val="0099FF"/>
              </a:solidFill>
            </a:endParaRPr>
          </a:p>
          <a:p>
            <a:pPr marL="457200" indent="-457200" eaLnBrk="1" hangingPunct="1">
              <a:lnSpc>
                <a:spcPts val="2700"/>
              </a:lnSpc>
              <a:spcBef>
                <a:spcPts val="1200"/>
              </a:spcBef>
              <a:buClr>
                <a:srgbClr val="FF0000"/>
              </a:buClr>
              <a:buSzPct val="80000"/>
              <a:buFont typeface="+mj-lt"/>
              <a:buAutoNum type="arabicPeriod" startAt="6"/>
            </a:pPr>
            <a:r>
              <a:rPr lang="en-US" altLang="en-US" sz="2400" dirty="0" smtClean="0">
                <a:solidFill>
                  <a:srgbClr val="000000"/>
                </a:solidFill>
              </a:rPr>
              <a:t>Operations </a:t>
            </a:r>
            <a:r>
              <a:rPr lang="en-US" altLang="en-US" sz="2400" dirty="0">
                <a:solidFill>
                  <a:srgbClr val="000000"/>
                </a:solidFill>
              </a:rPr>
              <a:t>must be </a:t>
            </a:r>
            <a:r>
              <a:rPr lang="en-US" altLang="en-US" sz="2400" dirty="0" smtClean="0">
                <a:solidFill>
                  <a:srgbClr val="000000"/>
                </a:solidFill>
              </a:rPr>
              <a:t>Legal, </a:t>
            </a:r>
            <a:r>
              <a:rPr lang="en-US" altLang="en-US" sz="2400" dirty="0">
                <a:solidFill>
                  <a:srgbClr val="000000"/>
                </a:solidFill>
              </a:rPr>
              <a:t>therefore</a:t>
            </a:r>
            <a:br>
              <a:rPr lang="en-US" altLang="en-US" sz="2400" dirty="0">
                <a:solidFill>
                  <a:srgbClr val="000000"/>
                </a:solidFill>
              </a:rPr>
            </a:br>
            <a:r>
              <a:rPr lang="en-US" altLang="en-US" sz="2400" dirty="0">
                <a:solidFill>
                  <a:srgbClr val="000000"/>
                </a:solidFill>
              </a:rPr>
              <a:t>Operations Limit &lt;= </a:t>
            </a:r>
            <a:r>
              <a:rPr lang="en-US" altLang="en-US" sz="2400" dirty="0" smtClean="0">
                <a:solidFill>
                  <a:srgbClr val="000000"/>
                </a:solidFill>
              </a:rPr>
              <a:t>License Limit</a:t>
            </a:r>
          </a:p>
          <a:p>
            <a:pPr marL="457200" lvl="0" indent="-457200" eaLnBrk="1" hangingPunct="1">
              <a:lnSpc>
                <a:spcPts val="2700"/>
              </a:lnSpc>
              <a:spcBef>
                <a:spcPts val="1200"/>
              </a:spcBef>
              <a:buClr>
                <a:srgbClr val="FF0000"/>
              </a:buClr>
              <a:buSzPct val="80000"/>
              <a:buFont typeface="+mj-lt"/>
              <a:buAutoNum type="arabicPeriod" startAt="6"/>
            </a:pPr>
            <a:r>
              <a:rPr lang="en-US" altLang="en-US" sz="2400" dirty="0">
                <a:solidFill>
                  <a:srgbClr val="000000"/>
                </a:solidFill>
              </a:rPr>
              <a:t>Operations must be safe, therefore</a:t>
            </a:r>
            <a:br>
              <a:rPr lang="en-US" altLang="en-US" sz="2400" dirty="0">
                <a:solidFill>
                  <a:srgbClr val="000000"/>
                </a:solidFill>
              </a:rPr>
            </a:br>
            <a:r>
              <a:rPr lang="en-US" altLang="en-US" sz="2400" dirty="0">
                <a:solidFill>
                  <a:srgbClr val="000000"/>
                </a:solidFill>
              </a:rPr>
              <a:t>Operations Limit &lt;= Design </a:t>
            </a:r>
            <a:r>
              <a:rPr lang="en-US" altLang="en-US" sz="2400" dirty="0" smtClean="0">
                <a:solidFill>
                  <a:srgbClr val="000000"/>
                </a:solidFill>
              </a:rPr>
              <a:t>Limit</a:t>
            </a:r>
          </a:p>
          <a:p>
            <a:pPr marL="457200" indent="-457200" eaLnBrk="1" hangingPunct="1">
              <a:lnSpc>
                <a:spcPts val="2700"/>
              </a:lnSpc>
              <a:spcBef>
                <a:spcPts val="1200"/>
              </a:spcBef>
              <a:buClr>
                <a:srgbClr val="FF0000"/>
              </a:buClr>
              <a:buSzPct val="80000"/>
              <a:buFont typeface="+mj-lt"/>
              <a:buAutoNum type="arabicPeriod" startAt="6"/>
            </a:pPr>
            <a:r>
              <a:rPr lang="en-US" altLang="en-US" sz="2400" dirty="0" smtClean="0">
                <a:solidFill>
                  <a:srgbClr val="000000"/>
                </a:solidFill>
              </a:rPr>
              <a:t>If </a:t>
            </a:r>
            <a:r>
              <a:rPr lang="en-US" altLang="en-US" sz="2400" dirty="0">
                <a:solidFill>
                  <a:srgbClr val="000000"/>
                </a:solidFill>
              </a:rPr>
              <a:t>it is legal to operate there then it must have been analyzed and </a:t>
            </a:r>
            <a:r>
              <a:rPr lang="en-US" altLang="en-US" sz="2400" dirty="0" smtClean="0">
                <a:solidFill>
                  <a:srgbClr val="000000"/>
                </a:solidFill>
              </a:rPr>
              <a:t>be known </a:t>
            </a:r>
            <a:r>
              <a:rPr lang="en-US" altLang="en-US" sz="2400" dirty="0">
                <a:solidFill>
                  <a:srgbClr val="000000"/>
                </a:solidFill>
              </a:rPr>
              <a:t>to be safe</a:t>
            </a:r>
            <a:r>
              <a:rPr lang="en-US" altLang="en-US" sz="2400" dirty="0" smtClean="0">
                <a:solidFill>
                  <a:srgbClr val="000000"/>
                </a:solidFill>
              </a:rPr>
              <a:t>.</a:t>
            </a:r>
            <a:br>
              <a:rPr lang="en-US" altLang="en-US" sz="2400" dirty="0" smtClean="0">
                <a:solidFill>
                  <a:srgbClr val="000000"/>
                </a:solidFill>
              </a:rPr>
            </a:br>
            <a:r>
              <a:rPr lang="en-US" altLang="en-US" sz="2400" dirty="0" smtClean="0">
                <a:solidFill>
                  <a:srgbClr val="000000"/>
                </a:solidFill>
              </a:rPr>
              <a:t>License </a:t>
            </a:r>
            <a:r>
              <a:rPr lang="en-US" altLang="en-US" sz="2400" dirty="0">
                <a:solidFill>
                  <a:srgbClr val="000000"/>
                </a:solidFill>
              </a:rPr>
              <a:t>Limit &lt;= </a:t>
            </a:r>
            <a:r>
              <a:rPr lang="en-US" altLang="en-US" sz="2400" dirty="0" smtClean="0">
                <a:solidFill>
                  <a:srgbClr val="000000"/>
                </a:solidFill>
              </a:rPr>
              <a:t>Design Limit</a:t>
            </a:r>
          </a:p>
          <a:p>
            <a:pPr marL="457200" lvl="0" indent="-457200" eaLnBrk="1" hangingPunct="1">
              <a:lnSpc>
                <a:spcPts val="2700"/>
              </a:lnSpc>
              <a:spcBef>
                <a:spcPts val="1200"/>
              </a:spcBef>
              <a:buClr>
                <a:srgbClr val="FF0000"/>
              </a:buClr>
              <a:buSzPct val="80000"/>
              <a:buFont typeface="+mj-lt"/>
              <a:buAutoNum type="arabicPeriod" startAt="6"/>
            </a:pPr>
            <a:r>
              <a:rPr lang="en-US" altLang="en-US" sz="2400" dirty="0">
                <a:solidFill>
                  <a:srgbClr val="000000"/>
                </a:solidFill>
              </a:rPr>
              <a:t>Margin between License Limit and Design Limit is the basis for Operability Determinations/ Functional Assessments</a:t>
            </a:r>
            <a:r>
              <a:rPr lang="en-US" altLang="en-US" sz="2400" dirty="0" smtClean="0">
                <a:solidFill>
                  <a:srgbClr val="000000"/>
                </a:solidFill>
              </a:rPr>
              <a:t>.</a:t>
            </a:r>
          </a:p>
          <a:p>
            <a:pPr marL="457200" lvl="0" indent="-457200" eaLnBrk="1" hangingPunct="1">
              <a:lnSpc>
                <a:spcPts val="2700"/>
              </a:lnSpc>
              <a:spcBef>
                <a:spcPts val="1200"/>
              </a:spcBef>
              <a:buClr>
                <a:srgbClr val="FF0000"/>
              </a:buClr>
              <a:buSzPct val="80000"/>
              <a:buFont typeface="+mj-lt"/>
              <a:buAutoNum type="arabicPeriod" startAt="6"/>
            </a:pPr>
            <a:r>
              <a:rPr lang="en-US" altLang="en-US" sz="2400" dirty="0">
                <a:solidFill>
                  <a:srgbClr val="000000"/>
                </a:solidFill>
              </a:rPr>
              <a:t>Unanalyzed includes “Code” </a:t>
            </a:r>
            <a:r>
              <a:rPr lang="en-US" altLang="en-US" sz="2400" dirty="0" smtClean="0">
                <a:solidFill>
                  <a:srgbClr val="000000"/>
                </a:solidFill>
              </a:rPr>
              <a:t>margin &amp; analysis conservatisms and is generally not usable.</a:t>
            </a:r>
            <a:endParaRPr lang="en-US" altLang="en-US" sz="2400" dirty="0">
              <a:solidFill>
                <a:srgbClr val="000000"/>
              </a:solidFill>
            </a:endParaRPr>
          </a:p>
          <a:p>
            <a:pPr marL="457200" indent="-457200" eaLnBrk="1" hangingPunct="1">
              <a:lnSpc>
                <a:spcPts val="2700"/>
              </a:lnSpc>
              <a:spcBef>
                <a:spcPts val="1200"/>
              </a:spcBef>
              <a:buClr>
                <a:srgbClr val="FF0000"/>
              </a:buClr>
              <a:buSzPct val="80000"/>
              <a:buFont typeface="+mj-lt"/>
              <a:buAutoNum type="arabicPeriod" startAt="6"/>
            </a:pPr>
            <a:endParaRPr lang="en-US" altLang="en-US" sz="2400" dirty="0">
              <a:solidFill>
                <a:srgbClr val="000000"/>
              </a:solidFill>
            </a:endParaRPr>
          </a:p>
          <a:p>
            <a:pPr marL="457200" lvl="0" indent="-457200" eaLnBrk="1" hangingPunct="1">
              <a:lnSpc>
                <a:spcPts val="2700"/>
              </a:lnSpc>
              <a:spcBef>
                <a:spcPts val="1200"/>
              </a:spcBef>
              <a:buClr>
                <a:srgbClr val="FF0000"/>
              </a:buClr>
              <a:buSzPct val="80000"/>
              <a:buFont typeface="+mj-lt"/>
              <a:buAutoNum type="arabicPeriod" startAt="6"/>
            </a:pPr>
            <a:endParaRPr lang="en-US" altLang="en-US" sz="2400" dirty="0">
              <a:solidFill>
                <a:srgbClr val="000000"/>
              </a:solidFill>
            </a:endParaRPr>
          </a:p>
          <a:p>
            <a:pPr marL="457200" indent="-457200" eaLnBrk="1" hangingPunct="1">
              <a:lnSpc>
                <a:spcPts val="2700"/>
              </a:lnSpc>
              <a:spcBef>
                <a:spcPts val="1200"/>
              </a:spcBef>
              <a:buClr>
                <a:srgbClr val="FF0000"/>
              </a:buClr>
              <a:buSzPct val="80000"/>
              <a:buFont typeface="+mj-lt"/>
              <a:buAutoNum type="arabicPeriod" startAt="6"/>
            </a:pPr>
            <a:endParaRPr lang="en-US" altLang="en-US" sz="2400" dirty="0">
              <a:solidFill>
                <a:srgbClr val="000000"/>
              </a:solidFill>
            </a:endParaRPr>
          </a:p>
          <a:p>
            <a:pPr lvl="0" eaLnBrk="1" hangingPunct="1">
              <a:lnSpc>
                <a:spcPts val="2700"/>
              </a:lnSpc>
              <a:spcBef>
                <a:spcPts val="1200"/>
              </a:spcBef>
              <a:buClr>
                <a:srgbClr val="FF0000"/>
              </a:buClr>
              <a:buSzPct val="100000"/>
              <a:buFont typeface="Arial" charset="0"/>
              <a:buChar char="•"/>
            </a:pPr>
            <a:endParaRPr lang="en-US" altLang="en-US" sz="2400" dirty="0" smtClean="0">
              <a:solidFill>
                <a:srgbClr val="000000"/>
              </a:solidFill>
            </a:endParaRPr>
          </a:p>
          <a:p>
            <a:pPr lvl="0" eaLnBrk="1" hangingPunct="1">
              <a:lnSpc>
                <a:spcPts val="2700"/>
              </a:lnSpc>
              <a:spcBef>
                <a:spcPts val="1200"/>
              </a:spcBef>
              <a:buClr>
                <a:srgbClr val="FF0000"/>
              </a:buClr>
              <a:buSzPct val="100000"/>
              <a:buFont typeface="Arial" charset="0"/>
              <a:buChar char="•"/>
            </a:pPr>
            <a:endParaRPr lang="en-US" altLang="en-US" sz="2400" dirty="0" smtClean="0">
              <a:solidFill>
                <a:srgbClr val="000000"/>
              </a:solidFill>
            </a:endParaRPr>
          </a:p>
          <a:p>
            <a:pPr lvl="0" eaLnBrk="1" hangingPunct="1">
              <a:lnSpc>
                <a:spcPts val="2700"/>
              </a:lnSpc>
              <a:spcBef>
                <a:spcPts val="1200"/>
              </a:spcBef>
              <a:buClr>
                <a:srgbClr val="FF0000"/>
              </a:buClr>
              <a:buSzPct val="100000"/>
              <a:buFont typeface="Arial" charset="0"/>
              <a:buChar char="•"/>
            </a:pPr>
            <a:endParaRPr lang="en-US" altLang="en-US" sz="2400" dirty="0" smtClean="0">
              <a:solidFill>
                <a:srgbClr val="000000"/>
              </a:solidFill>
            </a:endParaRPr>
          </a:p>
          <a:p>
            <a:pPr lvl="0" eaLnBrk="1" hangingPunct="1">
              <a:lnSpc>
                <a:spcPts val="2700"/>
              </a:lnSpc>
              <a:spcBef>
                <a:spcPts val="1200"/>
              </a:spcBef>
              <a:buClr>
                <a:srgbClr val="FF0000"/>
              </a:buClr>
              <a:buSzPct val="100000"/>
              <a:buFont typeface="Arial" charset="0"/>
              <a:buChar char="•"/>
            </a:pPr>
            <a:endParaRPr lang="en-US" altLang="en-US" sz="2400" dirty="0">
              <a:solidFill>
                <a:srgbClr val="000000"/>
              </a:solidFill>
            </a:endParaRPr>
          </a:p>
          <a:p>
            <a:endParaRPr lang="en-US" dirty="0"/>
          </a:p>
        </p:txBody>
      </p:sp>
      <p:sp>
        <p:nvSpPr>
          <p:cNvPr id="4" name="Date Placeholder 3"/>
          <p:cNvSpPr>
            <a:spLocks noGrp="1"/>
          </p:cNvSpPr>
          <p:nvPr>
            <p:ph type="dt" sz="half" idx="10"/>
          </p:nvPr>
        </p:nvSpPr>
        <p:spPr/>
        <p:txBody>
          <a:bodyPr/>
          <a:lstStyle/>
          <a:p>
            <a:pPr>
              <a:defRPr/>
            </a:pPr>
            <a:r>
              <a:rPr lang="en-US" smtClean="0"/>
              <a:t>CMBG - 08 June 2015</a:t>
            </a:r>
            <a:endParaRPr lang="en-US" dirty="0"/>
          </a:p>
        </p:txBody>
      </p:sp>
      <p:sp>
        <p:nvSpPr>
          <p:cNvPr id="5" name="Footer Placeholder 4"/>
          <p:cNvSpPr>
            <a:spLocks noGrp="1"/>
          </p:cNvSpPr>
          <p:nvPr>
            <p:ph type="ftr" sz="quarter" idx="11"/>
          </p:nvPr>
        </p:nvSpPr>
        <p:spPr/>
        <p:txBody>
          <a:bodyPr/>
          <a:lstStyle/>
          <a:p>
            <a:pPr>
              <a:defRPr/>
            </a:pPr>
            <a:r>
              <a:rPr lang="pt-BR" smtClean="0"/>
              <a:t>Palo Verde - Kent R. Bjornn</a:t>
            </a:r>
            <a:endParaRPr lang="en-US" dirty="0"/>
          </a:p>
        </p:txBody>
      </p:sp>
      <p:sp>
        <p:nvSpPr>
          <p:cNvPr id="6" name="Slide Number Placeholder 5"/>
          <p:cNvSpPr>
            <a:spLocks noGrp="1"/>
          </p:cNvSpPr>
          <p:nvPr>
            <p:ph type="sldNum" sz="quarter" idx="12"/>
          </p:nvPr>
        </p:nvSpPr>
        <p:spPr/>
        <p:txBody>
          <a:bodyPr/>
          <a:lstStyle/>
          <a:p>
            <a:pPr>
              <a:defRPr/>
            </a:pPr>
            <a:fld id="{E870A486-E42A-4384-A775-FA2C88A85670}" type="slidenum">
              <a:rPr lang="en-US" smtClean="0"/>
              <a:pPr>
                <a:defRPr/>
              </a:pPr>
              <a:t>73</a:t>
            </a:fld>
            <a:endParaRPr lang="en-US" dirty="0"/>
          </a:p>
        </p:txBody>
      </p:sp>
    </p:spTree>
    <p:extLst>
      <p:ext uri="{BB962C8B-B14F-4D97-AF65-F5344CB8AC3E}">
        <p14:creationId xmlns:p14="http://schemas.microsoft.com/office/powerpoint/2010/main" val="284841963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Using CM to Protect Margins </a:t>
            </a:r>
            <a:r>
              <a:rPr lang="en-US" altLang="en-US" sz="1600" dirty="0" smtClean="0"/>
              <a:t>15/18</a:t>
            </a:r>
            <a:endParaRPr lang="en-US" dirty="0"/>
          </a:p>
        </p:txBody>
      </p:sp>
      <p:sp>
        <p:nvSpPr>
          <p:cNvPr id="3" name="Content Placeholder 2"/>
          <p:cNvSpPr>
            <a:spLocks noGrp="1"/>
          </p:cNvSpPr>
          <p:nvPr>
            <p:ph idx="1"/>
          </p:nvPr>
        </p:nvSpPr>
        <p:spPr/>
        <p:txBody>
          <a:bodyPr/>
          <a:lstStyle/>
          <a:p>
            <a:pPr lvl="0" eaLnBrk="1" hangingPunct="1">
              <a:lnSpc>
                <a:spcPts val="2700"/>
              </a:lnSpc>
              <a:spcBef>
                <a:spcPts val="1200"/>
              </a:spcBef>
              <a:buClr>
                <a:srgbClr val="0099FF"/>
              </a:buClr>
              <a:buSzPct val="100000"/>
              <a:buFont typeface="Wingdings" panose="05000000000000000000" pitchFamily="2" charset="2"/>
              <a:buChar char="v"/>
            </a:pPr>
            <a:r>
              <a:rPr lang="en-US" altLang="en-US" sz="2400" dirty="0">
                <a:solidFill>
                  <a:srgbClr val="0099FF"/>
                </a:solidFill>
              </a:rPr>
              <a:t>Margin </a:t>
            </a:r>
            <a:r>
              <a:rPr lang="en-US" altLang="en-US" sz="2400" dirty="0" smtClean="0">
                <a:solidFill>
                  <a:srgbClr val="0099FF"/>
                </a:solidFill>
              </a:rPr>
              <a:t>Example – Elevator - Weight</a:t>
            </a:r>
            <a:endParaRPr lang="en-US" dirty="0"/>
          </a:p>
        </p:txBody>
      </p:sp>
      <p:sp>
        <p:nvSpPr>
          <p:cNvPr id="4" name="Date Placeholder 3"/>
          <p:cNvSpPr>
            <a:spLocks noGrp="1"/>
          </p:cNvSpPr>
          <p:nvPr>
            <p:ph type="dt" sz="half" idx="10"/>
          </p:nvPr>
        </p:nvSpPr>
        <p:spPr/>
        <p:txBody>
          <a:bodyPr/>
          <a:lstStyle/>
          <a:p>
            <a:pPr>
              <a:defRPr/>
            </a:pPr>
            <a:r>
              <a:rPr lang="en-US" smtClean="0"/>
              <a:t>CMBG - 08 June 2015</a:t>
            </a:r>
            <a:endParaRPr lang="en-US" dirty="0"/>
          </a:p>
        </p:txBody>
      </p:sp>
      <p:sp>
        <p:nvSpPr>
          <p:cNvPr id="5" name="Footer Placeholder 4"/>
          <p:cNvSpPr>
            <a:spLocks noGrp="1"/>
          </p:cNvSpPr>
          <p:nvPr>
            <p:ph type="ftr" sz="quarter" idx="11"/>
          </p:nvPr>
        </p:nvSpPr>
        <p:spPr/>
        <p:txBody>
          <a:bodyPr/>
          <a:lstStyle/>
          <a:p>
            <a:pPr>
              <a:defRPr/>
            </a:pPr>
            <a:r>
              <a:rPr lang="pt-BR" smtClean="0"/>
              <a:t>Palo Verde - Kent R. Bjornn</a:t>
            </a:r>
            <a:endParaRPr lang="en-US" dirty="0"/>
          </a:p>
        </p:txBody>
      </p:sp>
      <p:sp>
        <p:nvSpPr>
          <p:cNvPr id="6" name="Slide Number Placeholder 5"/>
          <p:cNvSpPr>
            <a:spLocks noGrp="1"/>
          </p:cNvSpPr>
          <p:nvPr>
            <p:ph type="sldNum" sz="quarter" idx="12"/>
          </p:nvPr>
        </p:nvSpPr>
        <p:spPr/>
        <p:txBody>
          <a:bodyPr/>
          <a:lstStyle/>
          <a:p>
            <a:pPr>
              <a:defRPr/>
            </a:pPr>
            <a:fld id="{E870A486-E42A-4384-A775-FA2C88A85670}" type="slidenum">
              <a:rPr lang="en-US" smtClean="0"/>
              <a:pPr>
                <a:defRPr/>
              </a:pPr>
              <a:t>74</a:t>
            </a:fld>
            <a:endParaRPr lang="en-US" dirty="0"/>
          </a:p>
        </p:txBody>
      </p:sp>
      <p:pic>
        <p:nvPicPr>
          <p:cNvPr id="7" name="Picture 3" descr="j0339398"/>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7314956" y="1066800"/>
            <a:ext cx="1336675" cy="1336675"/>
          </a:xfrm>
          <a:prstGeom prst="rect">
            <a:avLst/>
          </a:prstGeom>
          <a:noFill/>
          <a:ln w="9525">
            <a:noFill/>
            <a:miter lim="800000"/>
            <a:headEnd/>
            <a:tailEnd/>
          </a:ln>
        </p:spPr>
      </p:pic>
      <p:sp>
        <p:nvSpPr>
          <p:cNvPr id="8" name="Line 4"/>
          <p:cNvSpPr>
            <a:spLocks noChangeShapeType="1"/>
          </p:cNvSpPr>
          <p:nvPr/>
        </p:nvSpPr>
        <p:spPr bwMode="auto">
          <a:xfrm>
            <a:off x="457200" y="2286000"/>
            <a:ext cx="4572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5"/>
          <p:cNvSpPr>
            <a:spLocks noChangeShapeType="1"/>
          </p:cNvSpPr>
          <p:nvPr/>
        </p:nvSpPr>
        <p:spPr bwMode="auto">
          <a:xfrm>
            <a:off x="457200" y="2971800"/>
            <a:ext cx="4572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6"/>
          <p:cNvSpPr>
            <a:spLocks noChangeShapeType="1"/>
          </p:cNvSpPr>
          <p:nvPr/>
        </p:nvSpPr>
        <p:spPr bwMode="auto">
          <a:xfrm>
            <a:off x="457199" y="3657600"/>
            <a:ext cx="4572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7"/>
          <p:cNvSpPr>
            <a:spLocks noChangeShapeType="1"/>
          </p:cNvSpPr>
          <p:nvPr/>
        </p:nvSpPr>
        <p:spPr bwMode="auto">
          <a:xfrm>
            <a:off x="685800" y="1828800"/>
            <a:ext cx="0" cy="3886200"/>
          </a:xfrm>
          <a:prstGeom prst="line">
            <a:avLst/>
          </a:prstGeom>
          <a:noFill/>
          <a:ln w="12700">
            <a:solidFill>
              <a:srgbClr val="000000"/>
            </a:solidFill>
            <a:round/>
            <a:headEnd type="triangle"/>
            <a:tailEnd type="none"/>
          </a:ln>
          <a:extLst>
            <a:ext uri="{909E8E84-426E-40DD-AFC4-6F175D3DCCD1}">
              <a14:hiddenFill xmlns:a14="http://schemas.microsoft.com/office/drawing/2010/main">
                <a:noFill/>
              </a14:hiddenFill>
            </a:ext>
          </a:extLst>
        </p:spPr>
        <p:txBody>
          <a:bodyPr/>
          <a:lstStyle/>
          <a:p>
            <a:endParaRPr lang="en-US"/>
          </a:p>
        </p:txBody>
      </p:sp>
      <p:sp>
        <p:nvSpPr>
          <p:cNvPr id="12" name="Line 8"/>
          <p:cNvSpPr>
            <a:spLocks noChangeShapeType="1"/>
          </p:cNvSpPr>
          <p:nvPr/>
        </p:nvSpPr>
        <p:spPr bwMode="auto">
          <a:xfrm>
            <a:off x="457200" y="4343400"/>
            <a:ext cx="4572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8"/>
          <p:cNvSpPr>
            <a:spLocks noChangeShapeType="1"/>
          </p:cNvSpPr>
          <p:nvPr/>
        </p:nvSpPr>
        <p:spPr bwMode="auto">
          <a:xfrm>
            <a:off x="457199" y="5029200"/>
            <a:ext cx="4572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Line 17"/>
          <p:cNvSpPr>
            <a:spLocks noChangeShapeType="1"/>
          </p:cNvSpPr>
          <p:nvPr/>
        </p:nvSpPr>
        <p:spPr bwMode="auto">
          <a:xfrm>
            <a:off x="914400" y="5029200"/>
            <a:ext cx="3429000"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17"/>
          <p:cNvSpPr>
            <a:spLocks noChangeShapeType="1"/>
          </p:cNvSpPr>
          <p:nvPr/>
        </p:nvSpPr>
        <p:spPr bwMode="auto">
          <a:xfrm>
            <a:off x="914400" y="3657600"/>
            <a:ext cx="3429000"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17"/>
          <p:cNvSpPr>
            <a:spLocks noChangeShapeType="1"/>
          </p:cNvSpPr>
          <p:nvPr/>
        </p:nvSpPr>
        <p:spPr bwMode="auto">
          <a:xfrm>
            <a:off x="914400" y="2971800"/>
            <a:ext cx="3429000"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17"/>
          <p:cNvSpPr>
            <a:spLocks noChangeShapeType="1"/>
          </p:cNvSpPr>
          <p:nvPr/>
        </p:nvSpPr>
        <p:spPr bwMode="auto">
          <a:xfrm>
            <a:off x="914400" y="2286000"/>
            <a:ext cx="3429000"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17"/>
          <p:cNvSpPr>
            <a:spLocks noChangeShapeType="1"/>
          </p:cNvSpPr>
          <p:nvPr/>
        </p:nvSpPr>
        <p:spPr bwMode="auto">
          <a:xfrm>
            <a:off x="914400" y="4343400"/>
            <a:ext cx="3429000"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Text Box 20"/>
          <p:cNvSpPr txBox="1">
            <a:spLocks noChangeArrowheads="1"/>
          </p:cNvSpPr>
          <p:nvPr/>
        </p:nvSpPr>
        <p:spPr bwMode="auto">
          <a:xfrm>
            <a:off x="1737360" y="4206240"/>
            <a:ext cx="1554480" cy="274320"/>
          </a:xfrm>
          <a:prstGeom prst="rect">
            <a:avLst/>
          </a:prstGeom>
          <a:solidFill>
            <a:srgbClr val="FFFFFF"/>
          </a:solidFill>
          <a:ln>
            <a:noFill/>
          </a:ln>
          <a:extLst/>
        </p:spPr>
        <p:txBody>
          <a:bodyPr lIns="0" tIns="0" rIns="0" bIns="0" anchor="ctr" anchorCtr="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en-US" altLang="en-US" sz="1800" dirty="0">
                <a:latin typeface="+mn-lt"/>
              </a:rPr>
              <a:t>Operating </a:t>
            </a:r>
            <a:r>
              <a:rPr lang="en-US" altLang="en-US" sz="1800" dirty="0" smtClean="0">
                <a:latin typeface="+mn-lt"/>
              </a:rPr>
              <a:t>Limit</a:t>
            </a:r>
            <a:endParaRPr lang="en-US" altLang="en-US" sz="1800" dirty="0">
              <a:latin typeface="Arial" charset="0"/>
            </a:endParaRPr>
          </a:p>
        </p:txBody>
      </p:sp>
      <p:sp>
        <p:nvSpPr>
          <p:cNvPr id="20" name="Text Box 20"/>
          <p:cNvSpPr txBox="1">
            <a:spLocks noChangeArrowheads="1"/>
          </p:cNvSpPr>
          <p:nvPr/>
        </p:nvSpPr>
        <p:spPr bwMode="auto">
          <a:xfrm>
            <a:off x="1828800" y="3520440"/>
            <a:ext cx="1371600" cy="27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en-US" altLang="en-US" sz="1800" dirty="0" smtClean="0">
                <a:latin typeface="+mn-lt"/>
              </a:rPr>
              <a:t>License Limit</a:t>
            </a:r>
            <a:endParaRPr lang="en-US" altLang="en-US" sz="1800" dirty="0">
              <a:latin typeface="Arial" charset="0"/>
            </a:endParaRPr>
          </a:p>
        </p:txBody>
      </p:sp>
      <p:sp>
        <p:nvSpPr>
          <p:cNvPr id="21" name="Text Box 20"/>
          <p:cNvSpPr txBox="1">
            <a:spLocks noChangeArrowheads="1"/>
          </p:cNvSpPr>
          <p:nvPr/>
        </p:nvSpPr>
        <p:spPr bwMode="auto">
          <a:xfrm>
            <a:off x="1371600" y="2834640"/>
            <a:ext cx="2286000" cy="27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en-US" altLang="en-US" sz="1800" dirty="0" smtClean="0">
                <a:latin typeface="+mn-lt"/>
              </a:rPr>
              <a:t>Analyzed Design Limit</a:t>
            </a:r>
            <a:endParaRPr lang="en-US" altLang="en-US" sz="1800" dirty="0">
              <a:latin typeface="Arial" charset="0"/>
            </a:endParaRPr>
          </a:p>
        </p:txBody>
      </p:sp>
      <p:sp>
        <p:nvSpPr>
          <p:cNvPr id="22" name="Text Box 20"/>
          <p:cNvSpPr txBox="1">
            <a:spLocks noChangeArrowheads="1"/>
          </p:cNvSpPr>
          <p:nvPr/>
        </p:nvSpPr>
        <p:spPr bwMode="auto">
          <a:xfrm>
            <a:off x="1554480" y="2148840"/>
            <a:ext cx="1920240" cy="27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en-US" altLang="en-US" sz="1800" dirty="0" smtClean="0">
                <a:latin typeface="+mn-lt"/>
              </a:rPr>
              <a:t>Ultimate Capability</a:t>
            </a:r>
            <a:endParaRPr lang="en-US" altLang="en-US" sz="1800" dirty="0">
              <a:latin typeface="Arial" charset="0"/>
            </a:endParaRPr>
          </a:p>
        </p:txBody>
      </p:sp>
      <p:sp>
        <p:nvSpPr>
          <p:cNvPr id="23" name="Text Box 3"/>
          <p:cNvSpPr txBox="1">
            <a:spLocks noChangeArrowheads="1"/>
          </p:cNvSpPr>
          <p:nvPr/>
        </p:nvSpPr>
        <p:spPr bwMode="auto">
          <a:xfrm>
            <a:off x="914399" y="5047487"/>
            <a:ext cx="3429000" cy="667512"/>
          </a:xfrm>
          <a:prstGeom prst="rect">
            <a:avLst/>
          </a:prstGeom>
          <a:solidFill>
            <a:srgbClr val="66FF99"/>
          </a:solidFill>
          <a:ln>
            <a:noFill/>
          </a:ln>
          <a:extLst/>
        </p:spPr>
        <p:txBody>
          <a:bodyPr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en-US" altLang="en-US" sz="1800" dirty="0">
                <a:latin typeface="+mn-lt"/>
              </a:rPr>
              <a:t>Range of Normal Operation</a:t>
            </a:r>
          </a:p>
        </p:txBody>
      </p:sp>
      <p:sp>
        <p:nvSpPr>
          <p:cNvPr id="37" name="AutoShape 34"/>
          <p:cNvSpPr>
            <a:spLocks/>
          </p:cNvSpPr>
          <p:nvPr/>
        </p:nvSpPr>
        <p:spPr bwMode="auto">
          <a:xfrm>
            <a:off x="4953000" y="5410200"/>
            <a:ext cx="1149610" cy="182880"/>
          </a:xfrm>
          <a:prstGeom prst="borderCallout1">
            <a:avLst>
              <a:gd name="adj1" fmla="val 51995"/>
              <a:gd name="adj2" fmla="val -325"/>
              <a:gd name="adj3" fmla="val -13016"/>
              <a:gd name="adj4" fmla="val -74575"/>
            </a:avLst>
          </a:prstGeom>
          <a:solidFill>
            <a:srgbClr val="FFFFCC"/>
          </a:solidFill>
          <a:ln w="12700" algn="ctr">
            <a:solidFill>
              <a:schemeClr val="tx1"/>
            </a:solidFill>
            <a:miter lim="800000"/>
            <a:headEnd/>
            <a:tailEnd type="oval" w="med" len="lg"/>
          </a:ln>
        </p:spPr>
        <p:txBody>
          <a:bodyPr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r>
              <a:rPr lang="en-US" altLang="en-US" dirty="0" smtClean="0">
                <a:solidFill>
                  <a:srgbClr val="0033CC"/>
                </a:solidFill>
                <a:latin typeface="+mn-lt"/>
              </a:rPr>
              <a:t>100 – 600 </a:t>
            </a:r>
            <a:r>
              <a:rPr lang="en-US" altLang="en-US" dirty="0" err="1" smtClean="0">
                <a:solidFill>
                  <a:srgbClr val="0033CC"/>
                </a:solidFill>
                <a:latin typeface="+mn-lt"/>
              </a:rPr>
              <a:t>lbs</a:t>
            </a:r>
            <a:endParaRPr lang="en-US" altLang="en-US" dirty="0">
              <a:solidFill>
                <a:srgbClr val="0033CC"/>
              </a:solidFill>
              <a:latin typeface="+mn-lt"/>
            </a:endParaRPr>
          </a:p>
        </p:txBody>
      </p:sp>
      <p:sp>
        <p:nvSpPr>
          <p:cNvPr id="38" name="AutoShape 33"/>
          <p:cNvSpPr>
            <a:spLocks/>
          </p:cNvSpPr>
          <p:nvPr/>
        </p:nvSpPr>
        <p:spPr bwMode="auto">
          <a:xfrm>
            <a:off x="4953000" y="4842699"/>
            <a:ext cx="838201" cy="182880"/>
          </a:xfrm>
          <a:prstGeom prst="borderCallout1">
            <a:avLst>
              <a:gd name="adj1" fmla="val 51110"/>
              <a:gd name="adj2" fmla="val -95"/>
              <a:gd name="adj3" fmla="val -185632"/>
              <a:gd name="adj4" fmla="val -134119"/>
            </a:avLst>
          </a:prstGeom>
          <a:solidFill>
            <a:srgbClr val="FFFFCC"/>
          </a:solidFill>
          <a:ln w="12700" algn="ctr">
            <a:solidFill>
              <a:schemeClr val="tx1"/>
            </a:solidFill>
            <a:miter lim="800000"/>
            <a:headEnd/>
            <a:tailEnd type="oval" w="med" len="lg"/>
          </a:ln>
        </p:spPr>
        <p:txBody>
          <a:bodyPr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r>
              <a:rPr lang="en-US" altLang="en-US" dirty="0" smtClean="0">
                <a:solidFill>
                  <a:srgbClr val="0033CC"/>
                </a:solidFill>
                <a:latin typeface="+mn-lt"/>
              </a:rPr>
              <a:t>Alarm</a:t>
            </a:r>
            <a:endParaRPr lang="en-US" altLang="en-US" dirty="0">
              <a:solidFill>
                <a:srgbClr val="0033CC"/>
              </a:solidFill>
              <a:latin typeface="+mn-lt"/>
            </a:endParaRPr>
          </a:p>
        </p:txBody>
      </p:sp>
      <p:sp>
        <p:nvSpPr>
          <p:cNvPr id="39" name="AutoShape 33"/>
          <p:cNvSpPr>
            <a:spLocks/>
          </p:cNvSpPr>
          <p:nvPr/>
        </p:nvSpPr>
        <p:spPr bwMode="auto">
          <a:xfrm>
            <a:off x="4953000" y="4114800"/>
            <a:ext cx="3429000" cy="182880"/>
          </a:xfrm>
          <a:prstGeom prst="borderCallout1">
            <a:avLst>
              <a:gd name="adj1" fmla="val 51110"/>
              <a:gd name="adj2" fmla="val -95"/>
              <a:gd name="adj3" fmla="val 122417"/>
              <a:gd name="adj4" fmla="val -33652"/>
            </a:avLst>
          </a:prstGeom>
          <a:solidFill>
            <a:srgbClr val="FFFFCC"/>
          </a:solidFill>
          <a:ln w="12700" algn="ctr">
            <a:solidFill>
              <a:schemeClr val="tx1"/>
            </a:solidFill>
            <a:miter lim="800000"/>
            <a:headEnd/>
            <a:tailEnd type="oval" w="med" len="lg"/>
          </a:ln>
        </p:spPr>
        <p:txBody>
          <a:bodyPr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r>
              <a:rPr lang="en-US" altLang="en-US" dirty="0" smtClean="0">
                <a:solidFill>
                  <a:srgbClr val="0033CC"/>
                </a:solidFill>
                <a:latin typeface="+mn-lt"/>
              </a:rPr>
              <a:t>Rated Load posted in elevator = 3500 </a:t>
            </a:r>
            <a:r>
              <a:rPr lang="en-US" altLang="en-US" dirty="0" err="1" smtClean="0">
                <a:solidFill>
                  <a:srgbClr val="0033CC"/>
                </a:solidFill>
                <a:latin typeface="+mn-lt"/>
              </a:rPr>
              <a:t>lbs</a:t>
            </a:r>
            <a:endParaRPr lang="en-US" altLang="en-US" dirty="0">
              <a:solidFill>
                <a:srgbClr val="0033CC"/>
              </a:solidFill>
              <a:latin typeface="+mn-lt"/>
            </a:endParaRPr>
          </a:p>
        </p:txBody>
      </p:sp>
      <p:sp>
        <p:nvSpPr>
          <p:cNvPr id="40" name="AutoShape 33"/>
          <p:cNvSpPr>
            <a:spLocks/>
          </p:cNvSpPr>
          <p:nvPr/>
        </p:nvSpPr>
        <p:spPr bwMode="auto">
          <a:xfrm>
            <a:off x="4953000" y="2743200"/>
            <a:ext cx="2908821" cy="182880"/>
          </a:xfrm>
          <a:prstGeom prst="borderCallout1">
            <a:avLst>
              <a:gd name="adj1" fmla="val 51110"/>
              <a:gd name="adj2" fmla="val -95"/>
              <a:gd name="adj3" fmla="val 127224"/>
              <a:gd name="adj4" fmla="val -36827"/>
            </a:avLst>
          </a:prstGeom>
          <a:solidFill>
            <a:srgbClr val="FFFFCC"/>
          </a:solidFill>
          <a:ln w="12700" algn="ctr">
            <a:solidFill>
              <a:schemeClr val="tx1"/>
            </a:solidFill>
            <a:miter lim="800000"/>
            <a:headEnd/>
            <a:tailEnd type="oval" w="med" len="lg"/>
          </a:ln>
        </p:spPr>
        <p:txBody>
          <a:bodyPr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r>
              <a:rPr lang="en-US" altLang="en-US" dirty="0">
                <a:solidFill>
                  <a:srgbClr val="0033CC"/>
                </a:solidFill>
                <a:latin typeface="+mn-lt"/>
              </a:rPr>
              <a:t>Analyzed &amp; tested </a:t>
            </a:r>
            <a:r>
              <a:rPr lang="en-US" altLang="en-US" dirty="0" smtClean="0">
                <a:solidFill>
                  <a:srgbClr val="0033CC"/>
                </a:solidFill>
                <a:latin typeface="+mn-lt"/>
              </a:rPr>
              <a:t>to </a:t>
            </a:r>
            <a:r>
              <a:rPr lang="en-US" altLang="en-US" dirty="0">
                <a:solidFill>
                  <a:srgbClr val="0033CC"/>
                </a:solidFill>
                <a:latin typeface="+mn-lt"/>
              </a:rPr>
              <a:t>4650 </a:t>
            </a:r>
            <a:r>
              <a:rPr lang="en-US" altLang="en-US" dirty="0" err="1">
                <a:solidFill>
                  <a:srgbClr val="0033CC"/>
                </a:solidFill>
                <a:latin typeface="+mn-lt"/>
              </a:rPr>
              <a:t>lbs</a:t>
            </a:r>
            <a:endParaRPr lang="en-US" altLang="en-US" dirty="0">
              <a:solidFill>
                <a:srgbClr val="0033CC"/>
              </a:solidFill>
              <a:latin typeface="+mn-lt"/>
            </a:endParaRPr>
          </a:p>
        </p:txBody>
      </p:sp>
      <p:sp>
        <p:nvSpPr>
          <p:cNvPr id="41" name="AutoShape 33"/>
          <p:cNvSpPr>
            <a:spLocks/>
          </p:cNvSpPr>
          <p:nvPr/>
        </p:nvSpPr>
        <p:spPr bwMode="auto">
          <a:xfrm>
            <a:off x="4953000" y="2057400"/>
            <a:ext cx="1676400" cy="182880"/>
          </a:xfrm>
          <a:prstGeom prst="borderCallout1">
            <a:avLst>
              <a:gd name="adj1" fmla="val 51110"/>
              <a:gd name="adj2" fmla="val -95"/>
              <a:gd name="adj3" fmla="val 127224"/>
              <a:gd name="adj4" fmla="val -63685"/>
            </a:avLst>
          </a:prstGeom>
          <a:solidFill>
            <a:srgbClr val="FFFFCC"/>
          </a:solidFill>
          <a:ln w="12700" algn="ctr">
            <a:solidFill>
              <a:schemeClr val="tx1"/>
            </a:solidFill>
            <a:miter lim="800000"/>
            <a:headEnd/>
            <a:tailEnd type="oval" w="med" len="lg"/>
          </a:ln>
        </p:spPr>
        <p:txBody>
          <a:bodyPr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r>
              <a:rPr lang="en-US" altLang="en-US" dirty="0" smtClean="0">
                <a:solidFill>
                  <a:srgbClr val="0033CC"/>
                </a:solidFill>
                <a:latin typeface="+mn-lt"/>
              </a:rPr>
              <a:t>Failure unknown</a:t>
            </a:r>
            <a:endParaRPr lang="en-US" altLang="en-US" dirty="0">
              <a:solidFill>
                <a:srgbClr val="0033CC"/>
              </a:solidFill>
              <a:latin typeface="+mn-lt"/>
            </a:endParaRPr>
          </a:p>
        </p:txBody>
      </p:sp>
      <p:sp>
        <p:nvSpPr>
          <p:cNvPr id="43" name="AutoShape 12"/>
          <p:cNvSpPr>
            <a:spLocks/>
          </p:cNvSpPr>
          <p:nvPr/>
        </p:nvSpPr>
        <p:spPr bwMode="auto">
          <a:xfrm>
            <a:off x="4343400" y="4343400"/>
            <a:ext cx="185737" cy="685800"/>
          </a:xfrm>
          <a:prstGeom prst="rightBrace">
            <a:avLst>
              <a:gd name="adj1" fmla="val 32051"/>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endParaRPr lang="en-US" altLang="en-US"/>
          </a:p>
        </p:txBody>
      </p:sp>
      <p:sp>
        <p:nvSpPr>
          <p:cNvPr id="44" name="Rectangle 43"/>
          <p:cNvSpPr/>
          <p:nvPr/>
        </p:nvSpPr>
        <p:spPr>
          <a:xfrm>
            <a:off x="4572000" y="4526280"/>
            <a:ext cx="1922321" cy="307777"/>
          </a:xfrm>
          <a:prstGeom prst="rect">
            <a:avLst/>
          </a:prstGeom>
        </p:spPr>
        <p:txBody>
          <a:bodyPr wrap="none">
            <a:spAutoFit/>
          </a:bodyPr>
          <a:lstStyle/>
          <a:p>
            <a:pPr eaLnBrk="1" hangingPunct="1">
              <a:spcBef>
                <a:spcPct val="50000"/>
              </a:spcBef>
            </a:pPr>
            <a:r>
              <a:rPr lang="en-US" altLang="en-US" sz="1400" dirty="0" smtClean="0">
                <a:solidFill>
                  <a:srgbClr val="0033CC"/>
                </a:solidFill>
                <a:latin typeface="Lucida Calligraphy" panose="03010101010101010101" pitchFamily="66" charset="0"/>
              </a:rPr>
              <a:t>Operating margin</a:t>
            </a:r>
            <a:endParaRPr lang="en-US" altLang="en-US" sz="1400" dirty="0">
              <a:solidFill>
                <a:srgbClr val="0033CC"/>
              </a:solidFill>
              <a:latin typeface="Lucida Calligraphy" panose="03010101010101010101" pitchFamily="66" charset="0"/>
            </a:endParaRPr>
          </a:p>
        </p:txBody>
      </p:sp>
      <p:sp>
        <p:nvSpPr>
          <p:cNvPr id="45" name="AutoShape 12"/>
          <p:cNvSpPr>
            <a:spLocks/>
          </p:cNvSpPr>
          <p:nvPr/>
        </p:nvSpPr>
        <p:spPr bwMode="auto">
          <a:xfrm>
            <a:off x="4343400" y="2971800"/>
            <a:ext cx="182880" cy="1371600"/>
          </a:xfrm>
          <a:prstGeom prst="rightBrace">
            <a:avLst>
              <a:gd name="adj1" fmla="val 32051"/>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endParaRPr lang="en-US" altLang="en-US"/>
          </a:p>
        </p:txBody>
      </p:sp>
      <p:sp>
        <p:nvSpPr>
          <p:cNvPr id="46" name="Rectangle 45"/>
          <p:cNvSpPr/>
          <p:nvPr/>
        </p:nvSpPr>
        <p:spPr>
          <a:xfrm>
            <a:off x="4648200" y="3505200"/>
            <a:ext cx="1616148" cy="307777"/>
          </a:xfrm>
          <a:prstGeom prst="rect">
            <a:avLst/>
          </a:prstGeom>
        </p:spPr>
        <p:txBody>
          <a:bodyPr wrap="none">
            <a:spAutoFit/>
          </a:bodyPr>
          <a:lstStyle/>
          <a:p>
            <a:pPr eaLnBrk="1" hangingPunct="1">
              <a:spcBef>
                <a:spcPct val="50000"/>
              </a:spcBef>
            </a:pPr>
            <a:r>
              <a:rPr lang="en-US" altLang="en-US" sz="1400" dirty="0" smtClean="0">
                <a:solidFill>
                  <a:srgbClr val="0033CC"/>
                </a:solidFill>
                <a:latin typeface="Lucida Calligraphy" panose="03010101010101010101" pitchFamily="66" charset="0"/>
              </a:rPr>
              <a:t>Design margin</a:t>
            </a:r>
            <a:endParaRPr lang="en-US" altLang="en-US" sz="1400" dirty="0">
              <a:solidFill>
                <a:srgbClr val="0033CC"/>
              </a:solidFill>
              <a:latin typeface="Lucida Calligraphy" panose="03010101010101010101" pitchFamily="66" charset="0"/>
            </a:endParaRPr>
          </a:p>
        </p:txBody>
      </p:sp>
      <p:sp>
        <p:nvSpPr>
          <p:cNvPr id="47" name="AutoShape 33"/>
          <p:cNvSpPr>
            <a:spLocks/>
          </p:cNvSpPr>
          <p:nvPr/>
        </p:nvSpPr>
        <p:spPr bwMode="auto">
          <a:xfrm>
            <a:off x="4953000" y="3124200"/>
            <a:ext cx="3429000" cy="320040"/>
          </a:xfrm>
          <a:prstGeom prst="borderCallout1">
            <a:avLst>
              <a:gd name="adj1" fmla="val 51110"/>
              <a:gd name="adj2" fmla="val -95"/>
              <a:gd name="adj3" fmla="val 163214"/>
              <a:gd name="adj4" fmla="val -30575"/>
            </a:avLst>
          </a:prstGeom>
          <a:solidFill>
            <a:srgbClr val="FFFFCC"/>
          </a:solidFill>
          <a:ln w="12700" algn="ctr">
            <a:solidFill>
              <a:schemeClr val="tx1"/>
            </a:solidFill>
            <a:miter lim="800000"/>
            <a:headEnd/>
            <a:tailEnd type="oval" w="med" len="lg"/>
          </a:ln>
        </p:spPr>
        <p:txBody>
          <a:bodyPr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r>
              <a:rPr lang="en-US" altLang="en-US" dirty="0" err="1">
                <a:solidFill>
                  <a:srgbClr val="0033CC"/>
                </a:solidFill>
                <a:latin typeface="+mn-lt"/>
              </a:rPr>
              <a:t>Dept</a:t>
            </a:r>
            <a:r>
              <a:rPr lang="en-US" altLang="en-US" dirty="0">
                <a:solidFill>
                  <a:srgbClr val="0033CC"/>
                </a:solidFill>
                <a:latin typeface="+mn-lt"/>
              </a:rPr>
              <a:t> of Labor - design for 25% passenger overload </a:t>
            </a:r>
            <a:r>
              <a:rPr lang="en-US" altLang="en-US" dirty="0" smtClean="0">
                <a:solidFill>
                  <a:srgbClr val="0033CC"/>
                </a:solidFill>
                <a:latin typeface="+mn-lt"/>
              </a:rPr>
              <a:t>= 4375 </a:t>
            </a:r>
            <a:r>
              <a:rPr lang="en-US" altLang="en-US" dirty="0" err="1">
                <a:solidFill>
                  <a:srgbClr val="0033CC"/>
                </a:solidFill>
                <a:latin typeface="+mn-lt"/>
              </a:rPr>
              <a:t>lbs</a:t>
            </a:r>
            <a:endParaRPr lang="en-US" altLang="en-US" dirty="0">
              <a:solidFill>
                <a:srgbClr val="0033CC"/>
              </a:solidFill>
              <a:latin typeface="+mn-lt"/>
            </a:endParaRPr>
          </a:p>
        </p:txBody>
      </p:sp>
      <p:sp>
        <p:nvSpPr>
          <p:cNvPr id="48" name="AutoShape 12"/>
          <p:cNvSpPr>
            <a:spLocks/>
          </p:cNvSpPr>
          <p:nvPr/>
        </p:nvSpPr>
        <p:spPr bwMode="auto">
          <a:xfrm>
            <a:off x="4343400" y="2286000"/>
            <a:ext cx="185737" cy="685800"/>
          </a:xfrm>
          <a:prstGeom prst="rightBrace">
            <a:avLst>
              <a:gd name="adj1" fmla="val 32051"/>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endParaRPr lang="en-US" altLang="en-US"/>
          </a:p>
        </p:txBody>
      </p:sp>
      <p:sp>
        <p:nvSpPr>
          <p:cNvPr id="49" name="Rectangle 48"/>
          <p:cNvSpPr/>
          <p:nvPr/>
        </p:nvSpPr>
        <p:spPr>
          <a:xfrm>
            <a:off x="4572000" y="2468880"/>
            <a:ext cx="4402167" cy="307777"/>
          </a:xfrm>
          <a:prstGeom prst="rect">
            <a:avLst/>
          </a:prstGeom>
        </p:spPr>
        <p:txBody>
          <a:bodyPr wrap="none">
            <a:spAutoFit/>
          </a:bodyPr>
          <a:lstStyle/>
          <a:p>
            <a:pPr eaLnBrk="1" hangingPunct="1">
              <a:spcBef>
                <a:spcPct val="50000"/>
              </a:spcBef>
            </a:pPr>
            <a:r>
              <a:rPr lang="en-US" altLang="en-US" sz="1400" dirty="0" smtClean="0">
                <a:solidFill>
                  <a:srgbClr val="0033CC"/>
                </a:solidFill>
                <a:latin typeface="Lucida Calligraphy" panose="03010101010101010101" pitchFamily="66" charset="0"/>
              </a:rPr>
              <a:t>Unknown, Code margin, analysis </a:t>
            </a:r>
            <a:r>
              <a:rPr lang="en-US" altLang="en-US" sz="1400" dirty="0" err="1" smtClean="0">
                <a:solidFill>
                  <a:srgbClr val="0033CC"/>
                </a:solidFill>
                <a:latin typeface="Lucida Calligraphy" panose="03010101010101010101" pitchFamily="66" charset="0"/>
              </a:rPr>
              <a:t>consrvtsm</a:t>
            </a:r>
            <a:endParaRPr lang="en-US" altLang="en-US" sz="1400" dirty="0">
              <a:solidFill>
                <a:srgbClr val="0033CC"/>
              </a:solidFill>
              <a:latin typeface="Lucida Calligraphy" panose="03010101010101010101" pitchFamily="66" charset="0"/>
            </a:endParaRPr>
          </a:p>
        </p:txBody>
      </p:sp>
    </p:spTree>
    <p:extLst>
      <p:ext uri="{BB962C8B-B14F-4D97-AF65-F5344CB8AC3E}">
        <p14:creationId xmlns:p14="http://schemas.microsoft.com/office/powerpoint/2010/main" val="3560705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right)">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left)">
                                      <p:cBhvr>
                                        <p:cTn id="27" dur="500"/>
                                        <p:tgtEl>
                                          <p:spTgt spid="4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1" grpId="0" animBg="1"/>
      <p:bldP spid="47"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Using CM to Protect Margins </a:t>
            </a:r>
            <a:r>
              <a:rPr lang="en-US" altLang="en-US" sz="1600" dirty="0" smtClean="0"/>
              <a:t>16/18</a:t>
            </a:r>
            <a:endParaRPr lang="en-US" dirty="0"/>
          </a:p>
        </p:txBody>
      </p:sp>
      <p:sp>
        <p:nvSpPr>
          <p:cNvPr id="3" name="Content Placeholder 2"/>
          <p:cNvSpPr>
            <a:spLocks noGrp="1"/>
          </p:cNvSpPr>
          <p:nvPr>
            <p:ph idx="1"/>
          </p:nvPr>
        </p:nvSpPr>
        <p:spPr/>
        <p:txBody>
          <a:bodyPr/>
          <a:lstStyle/>
          <a:p>
            <a:pPr lvl="0" eaLnBrk="1" hangingPunct="1">
              <a:lnSpc>
                <a:spcPts val="2700"/>
              </a:lnSpc>
              <a:spcBef>
                <a:spcPts val="1200"/>
              </a:spcBef>
              <a:buClr>
                <a:srgbClr val="0099FF"/>
              </a:buClr>
              <a:buSzPct val="100000"/>
              <a:buFont typeface="Wingdings" panose="05000000000000000000" pitchFamily="2" charset="2"/>
              <a:buChar char="v"/>
            </a:pPr>
            <a:r>
              <a:rPr lang="en-US" altLang="en-US" sz="2400" dirty="0">
                <a:solidFill>
                  <a:srgbClr val="0099FF"/>
                </a:solidFill>
              </a:rPr>
              <a:t>Margin Example – </a:t>
            </a:r>
            <a:r>
              <a:rPr lang="en-US" altLang="en-US" sz="2400" dirty="0" smtClean="0">
                <a:solidFill>
                  <a:srgbClr val="0099FF"/>
                </a:solidFill>
              </a:rPr>
              <a:t>Computer Room Temperature</a:t>
            </a:r>
          </a:p>
          <a:p>
            <a:pPr lvl="0" eaLnBrk="1" hangingPunct="1">
              <a:lnSpc>
                <a:spcPts val="2700"/>
              </a:lnSpc>
              <a:spcBef>
                <a:spcPts val="600"/>
              </a:spcBef>
              <a:buClr>
                <a:srgbClr val="FF0000"/>
              </a:buClr>
              <a:buSzPct val="100000"/>
              <a:buFont typeface="Arial" panose="020B0604020202020204" pitchFamily="34" charset="0"/>
              <a:buChar char="•"/>
            </a:pPr>
            <a:r>
              <a:rPr lang="en-US" altLang="en-US" sz="2000" dirty="0" smtClean="0"/>
              <a:t>Room T must be kept &lt;= 90°F to protect computers</a:t>
            </a:r>
          </a:p>
          <a:p>
            <a:pPr lvl="0" eaLnBrk="1" hangingPunct="1">
              <a:lnSpc>
                <a:spcPts val="2700"/>
              </a:lnSpc>
              <a:spcBef>
                <a:spcPts val="600"/>
              </a:spcBef>
              <a:buClr>
                <a:srgbClr val="FF0000"/>
              </a:buClr>
              <a:buSzPct val="100000"/>
              <a:buFont typeface="Arial" panose="020B0604020202020204" pitchFamily="34" charset="0"/>
              <a:buChar char="•"/>
            </a:pPr>
            <a:r>
              <a:rPr lang="en-US" altLang="en-US" sz="2000" dirty="0" smtClean="0"/>
              <a:t>Analyzed HVAC capacity is 84°F for worst case conditions</a:t>
            </a:r>
          </a:p>
        </p:txBody>
      </p:sp>
      <p:sp>
        <p:nvSpPr>
          <p:cNvPr id="4" name="Date Placeholder 3"/>
          <p:cNvSpPr>
            <a:spLocks noGrp="1"/>
          </p:cNvSpPr>
          <p:nvPr>
            <p:ph type="dt" sz="half" idx="10"/>
          </p:nvPr>
        </p:nvSpPr>
        <p:spPr/>
        <p:txBody>
          <a:bodyPr/>
          <a:lstStyle/>
          <a:p>
            <a:pPr>
              <a:defRPr/>
            </a:pPr>
            <a:r>
              <a:rPr lang="en-US" smtClean="0"/>
              <a:t>CMBG - 08 June 2015</a:t>
            </a:r>
            <a:endParaRPr lang="en-US" dirty="0"/>
          </a:p>
        </p:txBody>
      </p:sp>
      <p:sp>
        <p:nvSpPr>
          <p:cNvPr id="5" name="Footer Placeholder 4"/>
          <p:cNvSpPr>
            <a:spLocks noGrp="1"/>
          </p:cNvSpPr>
          <p:nvPr>
            <p:ph type="ftr" sz="quarter" idx="11"/>
          </p:nvPr>
        </p:nvSpPr>
        <p:spPr/>
        <p:txBody>
          <a:bodyPr/>
          <a:lstStyle/>
          <a:p>
            <a:pPr>
              <a:defRPr/>
            </a:pPr>
            <a:r>
              <a:rPr lang="pt-BR" smtClean="0"/>
              <a:t>Palo Verde - Kent R. Bjornn</a:t>
            </a:r>
            <a:endParaRPr lang="en-US" dirty="0"/>
          </a:p>
        </p:txBody>
      </p:sp>
      <p:sp>
        <p:nvSpPr>
          <p:cNvPr id="6" name="Slide Number Placeholder 5"/>
          <p:cNvSpPr>
            <a:spLocks noGrp="1"/>
          </p:cNvSpPr>
          <p:nvPr>
            <p:ph type="sldNum" sz="quarter" idx="12"/>
          </p:nvPr>
        </p:nvSpPr>
        <p:spPr/>
        <p:txBody>
          <a:bodyPr/>
          <a:lstStyle/>
          <a:p>
            <a:pPr>
              <a:defRPr/>
            </a:pPr>
            <a:fld id="{E870A486-E42A-4384-A775-FA2C88A85670}" type="slidenum">
              <a:rPr lang="en-US" smtClean="0"/>
              <a:pPr>
                <a:defRPr/>
              </a:pPr>
              <a:t>75</a:t>
            </a:fld>
            <a:endParaRPr lang="en-US" dirty="0"/>
          </a:p>
        </p:txBody>
      </p:sp>
      <p:pic>
        <p:nvPicPr>
          <p:cNvPr id="7" name="Picture 23" descr="MCj03391200000[1]"/>
          <p:cNvPicPr>
            <a:picLocks noChangeAspect="1" noChangeArrowheads="1"/>
          </p:cNvPicPr>
          <p:nvPr>
            <p:custDataLst>
              <p:tags r:id="rId1"/>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7924800" y="1153746"/>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4" descr="MCj01498620000[1]"/>
          <p:cNvPicPr>
            <a:picLocks noChangeAspect="1" noChangeArrowheads="1"/>
          </p:cNvPicPr>
          <p:nvPr>
            <p:custDataLst>
              <p:tags r:id="rId2"/>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7396681" y="1138518"/>
            <a:ext cx="528119" cy="10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ine 7"/>
          <p:cNvSpPr>
            <a:spLocks noChangeShapeType="1"/>
          </p:cNvSpPr>
          <p:nvPr/>
        </p:nvSpPr>
        <p:spPr bwMode="auto">
          <a:xfrm>
            <a:off x="685799" y="2514600"/>
            <a:ext cx="1" cy="3200400"/>
          </a:xfrm>
          <a:prstGeom prst="line">
            <a:avLst/>
          </a:prstGeom>
          <a:noFill/>
          <a:ln w="12700">
            <a:solidFill>
              <a:srgbClr val="000000"/>
            </a:solidFill>
            <a:round/>
            <a:headEnd type="triangle"/>
            <a:tailEnd type="none"/>
          </a:ln>
          <a:extLst>
            <a:ext uri="{909E8E84-426E-40DD-AFC4-6F175D3DCCD1}">
              <a14:hiddenFill xmlns:a14="http://schemas.microsoft.com/office/drawing/2010/main">
                <a:noFill/>
              </a14:hiddenFill>
            </a:ext>
          </a:extLst>
        </p:spPr>
        <p:txBody>
          <a:bodyPr/>
          <a:lstStyle/>
          <a:p>
            <a:endParaRPr lang="en-US"/>
          </a:p>
        </p:txBody>
      </p:sp>
      <p:sp>
        <p:nvSpPr>
          <p:cNvPr id="24" name="Text Box 3"/>
          <p:cNvSpPr txBox="1">
            <a:spLocks noChangeArrowheads="1"/>
          </p:cNvSpPr>
          <p:nvPr/>
        </p:nvSpPr>
        <p:spPr bwMode="auto">
          <a:xfrm>
            <a:off x="914399" y="5047487"/>
            <a:ext cx="1981201" cy="667512"/>
          </a:xfrm>
          <a:prstGeom prst="rect">
            <a:avLst/>
          </a:prstGeom>
          <a:solidFill>
            <a:srgbClr val="66FF99"/>
          </a:solidFill>
          <a:ln>
            <a:noFill/>
          </a:ln>
          <a:extLst/>
        </p:spPr>
        <p:txBody>
          <a:bodyPr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en-US" altLang="en-US" sz="1800" dirty="0" smtClean="0">
                <a:latin typeface="+mn-lt"/>
              </a:rPr>
              <a:t>Normal </a:t>
            </a:r>
            <a:r>
              <a:rPr lang="en-US" altLang="en-US" sz="1800" dirty="0">
                <a:latin typeface="+mn-lt"/>
              </a:rPr>
              <a:t>Operation</a:t>
            </a:r>
          </a:p>
        </p:txBody>
      </p:sp>
      <p:sp>
        <p:nvSpPr>
          <p:cNvPr id="31" name="Rectangle 30"/>
          <p:cNvSpPr/>
          <p:nvPr/>
        </p:nvSpPr>
        <p:spPr>
          <a:xfrm>
            <a:off x="685800" y="4526280"/>
            <a:ext cx="2624436" cy="307777"/>
          </a:xfrm>
          <a:prstGeom prst="rect">
            <a:avLst/>
          </a:prstGeom>
        </p:spPr>
        <p:txBody>
          <a:bodyPr wrap="none">
            <a:spAutoFit/>
          </a:bodyPr>
          <a:lstStyle/>
          <a:p>
            <a:pPr eaLnBrk="1" hangingPunct="1">
              <a:spcBef>
                <a:spcPct val="50000"/>
              </a:spcBef>
            </a:pPr>
            <a:r>
              <a:rPr lang="en-US" altLang="en-US" sz="1400" dirty="0" smtClean="0">
                <a:solidFill>
                  <a:srgbClr val="0033CC"/>
                </a:solidFill>
                <a:latin typeface="Lucida Calligraphy" panose="03010101010101010101" pitchFamily="66" charset="0"/>
              </a:rPr>
              <a:t>HVAC Operating margin</a:t>
            </a:r>
            <a:endParaRPr lang="en-US" altLang="en-US" sz="1400" dirty="0">
              <a:solidFill>
                <a:srgbClr val="0033CC"/>
              </a:solidFill>
              <a:latin typeface="Lucida Calligraphy" panose="03010101010101010101" pitchFamily="66" charset="0"/>
            </a:endParaRPr>
          </a:p>
        </p:txBody>
      </p:sp>
      <p:sp>
        <p:nvSpPr>
          <p:cNvPr id="33" name="Rectangle 32"/>
          <p:cNvSpPr/>
          <p:nvPr/>
        </p:nvSpPr>
        <p:spPr>
          <a:xfrm>
            <a:off x="685800" y="3845168"/>
            <a:ext cx="2318263" cy="307777"/>
          </a:xfrm>
          <a:prstGeom prst="rect">
            <a:avLst/>
          </a:prstGeom>
        </p:spPr>
        <p:txBody>
          <a:bodyPr wrap="none">
            <a:spAutoFit/>
          </a:bodyPr>
          <a:lstStyle/>
          <a:p>
            <a:pPr eaLnBrk="1" hangingPunct="1">
              <a:spcBef>
                <a:spcPct val="50000"/>
              </a:spcBef>
            </a:pPr>
            <a:r>
              <a:rPr lang="en-US" altLang="en-US" sz="1400" dirty="0" smtClean="0">
                <a:solidFill>
                  <a:srgbClr val="0033CC"/>
                </a:solidFill>
                <a:latin typeface="Lucida Calligraphy" panose="03010101010101010101" pitchFamily="66" charset="0"/>
              </a:rPr>
              <a:t>HVAC Design margin</a:t>
            </a:r>
            <a:endParaRPr lang="en-US" altLang="en-US" sz="1400" dirty="0">
              <a:solidFill>
                <a:srgbClr val="0033CC"/>
              </a:solidFill>
              <a:latin typeface="Lucida Calligraphy" panose="03010101010101010101" pitchFamily="66" charset="0"/>
            </a:endParaRPr>
          </a:p>
        </p:txBody>
      </p:sp>
      <p:grpSp>
        <p:nvGrpSpPr>
          <p:cNvPr id="52" name="Group 51"/>
          <p:cNvGrpSpPr/>
          <p:nvPr/>
        </p:nvGrpSpPr>
        <p:grpSpPr>
          <a:xfrm>
            <a:off x="457199" y="4891456"/>
            <a:ext cx="3886201" cy="274320"/>
            <a:chOff x="457199" y="4891456"/>
            <a:chExt cx="3886201" cy="274320"/>
          </a:xfrm>
        </p:grpSpPr>
        <p:sp>
          <p:nvSpPr>
            <p:cNvPr id="14" name="Line 8"/>
            <p:cNvSpPr>
              <a:spLocks noChangeShapeType="1"/>
            </p:cNvSpPr>
            <p:nvPr/>
          </p:nvSpPr>
          <p:spPr bwMode="auto">
            <a:xfrm>
              <a:off x="457199" y="5029200"/>
              <a:ext cx="4572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17"/>
            <p:cNvSpPr>
              <a:spLocks noChangeShapeType="1"/>
            </p:cNvSpPr>
            <p:nvPr/>
          </p:nvSpPr>
          <p:spPr bwMode="auto">
            <a:xfrm>
              <a:off x="914400" y="5029200"/>
              <a:ext cx="3429000"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Text Box 20"/>
            <p:cNvSpPr txBox="1">
              <a:spLocks noChangeArrowheads="1"/>
            </p:cNvSpPr>
            <p:nvPr/>
          </p:nvSpPr>
          <p:spPr bwMode="auto">
            <a:xfrm>
              <a:off x="3662289" y="4891456"/>
              <a:ext cx="604911" cy="274320"/>
            </a:xfrm>
            <a:prstGeom prst="rect">
              <a:avLst/>
            </a:prstGeom>
            <a:solidFill>
              <a:srgbClr val="FFFFFF"/>
            </a:solidFill>
            <a:ln>
              <a:noFill/>
            </a:ln>
            <a:extLst/>
          </p:spPr>
          <p:txBody>
            <a:bodyPr lIns="0" tIns="0" rIns="0" bIns="0" anchor="ctr" anchorCtr="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r>
                <a:rPr lang="en-US" altLang="en-US" sz="1800" dirty="0" smtClean="0">
                  <a:latin typeface="+mn-lt"/>
                </a:rPr>
                <a:t>72°F</a:t>
              </a:r>
              <a:endParaRPr lang="en-US" altLang="en-US" sz="1800" dirty="0">
                <a:latin typeface="Arial" charset="0"/>
              </a:endParaRPr>
            </a:p>
          </p:txBody>
        </p:sp>
      </p:grpSp>
      <p:grpSp>
        <p:nvGrpSpPr>
          <p:cNvPr id="51" name="Group 50"/>
          <p:cNvGrpSpPr/>
          <p:nvPr/>
        </p:nvGrpSpPr>
        <p:grpSpPr>
          <a:xfrm>
            <a:off x="457200" y="4206240"/>
            <a:ext cx="3886200" cy="289560"/>
            <a:chOff x="457200" y="4206240"/>
            <a:chExt cx="3886200" cy="289560"/>
          </a:xfrm>
        </p:grpSpPr>
        <p:sp>
          <p:nvSpPr>
            <p:cNvPr id="13" name="Line 8"/>
            <p:cNvSpPr>
              <a:spLocks noChangeShapeType="1"/>
            </p:cNvSpPr>
            <p:nvPr/>
          </p:nvSpPr>
          <p:spPr bwMode="auto">
            <a:xfrm>
              <a:off x="457200" y="4343400"/>
              <a:ext cx="4572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17"/>
            <p:cNvSpPr>
              <a:spLocks noChangeShapeType="1"/>
            </p:cNvSpPr>
            <p:nvPr/>
          </p:nvSpPr>
          <p:spPr bwMode="auto">
            <a:xfrm>
              <a:off x="914400" y="4343400"/>
              <a:ext cx="3429000"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Text Box 20"/>
            <p:cNvSpPr txBox="1">
              <a:spLocks noChangeArrowheads="1"/>
            </p:cNvSpPr>
            <p:nvPr/>
          </p:nvSpPr>
          <p:spPr bwMode="auto">
            <a:xfrm>
              <a:off x="1066800" y="4206240"/>
              <a:ext cx="1554480" cy="274320"/>
            </a:xfrm>
            <a:prstGeom prst="rect">
              <a:avLst/>
            </a:prstGeom>
            <a:solidFill>
              <a:srgbClr val="FFFFFF"/>
            </a:solidFill>
            <a:ln>
              <a:noFill/>
            </a:ln>
            <a:extLst/>
          </p:spPr>
          <p:txBody>
            <a:bodyPr lIns="0" tIns="0" rIns="0" bIns="0" anchor="ctr" anchorCtr="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r>
                <a:rPr lang="en-US" altLang="en-US" sz="1800" dirty="0">
                  <a:latin typeface="+mn-lt"/>
                </a:rPr>
                <a:t>Operating </a:t>
              </a:r>
              <a:r>
                <a:rPr lang="en-US" altLang="en-US" sz="1800" dirty="0" smtClean="0">
                  <a:latin typeface="+mn-lt"/>
                </a:rPr>
                <a:t>Limit</a:t>
              </a:r>
              <a:endParaRPr lang="en-US" altLang="en-US" sz="1800" dirty="0">
                <a:latin typeface="Arial" charset="0"/>
              </a:endParaRPr>
            </a:p>
          </p:txBody>
        </p:sp>
        <p:sp>
          <p:nvSpPr>
            <p:cNvPr id="39" name="Text Box 20"/>
            <p:cNvSpPr txBox="1">
              <a:spLocks noChangeArrowheads="1"/>
            </p:cNvSpPr>
            <p:nvPr/>
          </p:nvSpPr>
          <p:spPr bwMode="auto">
            <a:xfrm>
              <a:off x="3662289" y="4221480"/>
              <a:ext cx="604911" cy="274320"/>
            </a:xfrm>
            <a:prstGeom prst="rect">
              <a:avLst/>
            </a:prstGeom>
            <a:solidFill>
              <a:srgbClr val="FFFFFF"/>
            </a:solidFill>
            <a:ln>
              <a:noFill/>
            </a:ln>
            <a:extLst/>
          </p:spPr>
          <p:txBody>
            <a:bodyPr lIns="0" tIns="0" rIns="0" bIns="0" anchor="ctr" anchorCtr="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r>
                <a:rPr lang="en-US" altLang="en-US" sz="1800" dirty="0" smtClean="0">
                  <a:latin typeface="+mn-lt"/>
                </a:rPr>
                <a:t>78°F</a:t>
              </a:r>
              <a:endParaRPr lang="en-US" altLang="en-US" sz="1800" dirty="0">
                <a:latin typeface="Arial" charset="0"/>
              </a:endParaRPr>
            </a:p>
          </p:txBody>
        </p:sp>
      </p:grpSp>
      <p:sp>
        <p:nvSpPr>
          <p:cNvPr id="40" name="Text Box 20"/>
          <p:cNvSpPr txBox="1">
            <a:spLocks noChangeArrowheads="1"/>
          </p:cNvSpPr>
          <p:nvPr/>
        </p:nvSpPr>
        <p:spPr bwMode="auto">
          <a:xfrm>
            <a:off x="3276600" y="4526280"/>
            <a:ext cx="762000" cy="274320"/>
          </a:xfrm>
          <a:prstGeom prst="rect">
            <a:avLst/>
          </a:prstGeom>
          <a:solidFill>
            <a:srgbClr val="FFFFFF"/>
          </a:solidFill>
          <a:ln>
            <a:noFill/>
          </a:ln>
          <a:extLst/>
        </p:spPr>
        <p:txBody>
          <a:bodyPr lIns="0" tIns="0" rIns="0" bIns="0" anchor="ctr" anchorCtr="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r>
              <a:rPr lang="en-US" altLang="en-US" sz="1800" dirty="0" smtClean="0">
                <a:latin typeface="+mn-lt"/>
              </a:rPr>
              <a:t>• 75°F</a:t>
            </a:r>
            <a:endParaRPr lang="en-US" altLang="en-US" sz="1800" dirty="0">
              <a:latin typeface="Arial" charset="0"/>
            </a:endParaRPr>
          </a:p>
        </p:txBody>
      </p:sp>
      <p:grpSp>
        <p:nvGrpSpPr>
          <p:cNvPr id="50" name="Group 49"/>
          <p:cNvGrpSpPr/>
          <p:nvPr/>
        </p:nvGrpSpPr>
        <p:grpSpPr>
          <a:xfrm>
            <a:off x="457199" y="3535680"/>
            <a:ext cx="3886201" cy="274320"/>
            <a:chOff x="457199" y="3535680"/>
            <a:chExt cx="3886201" cy="274320"/>
          </a:xfrm>
        </p:grpSpPr>
        <p:sp>
          <p:nvSpPr>
            <p:cNvPr id="11" name="Line 6"/>
            <p:cNvSpPr>
              <a:spLocks noChangeShapeType="1"/>
            </p:cNvSpPr>
            <p:nvPr/>
          </p:nvSpPr>
          <p:spPr bwMode="auto">
            <a:xfrm>
              <a:off x="457199" y="3657600"/>
              <a:ext cx="4572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17"/>
            <p:cNvSpPr>
              <a:spLocks noChangeShapeType="1"/>
            </p:cNvSpPr>
            <p:nvPr/>
          </p:nvSpPr>
          <p:spPr bwMode="auto">
            <a:xfrm>
              <a:off x="914400" y="3657600"/>
              <a:ext cx="3429000"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Text Box 20"/>
            <p:cNvSpPr txBox="1">
              <a:spLocks noChangeArrowheads="1"/>
            </p:cNvSpPr>
            <p:nvPr/>
          </p:nvSpPr>
          <p:spPr bwMode="auto">
            <a:xfrm>
              <a:off x="1066800" y="3535680"/>
              <a:ext cx="2286000" cy="27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r>
                <a:rPr lang="en-US" altLang="en-US" sz="1800" dirty="0" smtClean="0">
                  <a:latin typeface="+mn-lt"/>
                </a:rPr>
                <a:t>Analyzed Design Limit</a:t>
              </a:r>
              <a:endParaRPr lang="en-US" altLang="en-US" sz="1800" dirty="0">
                <a:latin typeface="Arial" charset="0"/>
              </a:endParaRPr>
            </a:p>
          </p:txBody>
        </p:sp>
        <p:sp>
          <p:nvSpPr>
            <p:cNvPr id="41" name="Text Box 20"/>
            <p:cNvSpPr txBox="1">
              <a:spLocks noChangeArrowheads="1"/>
            </p:cNvSpPr>
            <p:nvPr/>
          </p:nvSpPr>
          <p:spPr bwMode="auto">
            <a:xfrm>
              <a:off x="3662289" y="3535680"/>
              <a:ext cx="604911" cy="274320"/>
            </a:xfrm>
            <a:prstGeom prst="rect">
              <a:avLst/>
            </a:prstGeom>
            <a:solidFill>
              <a:srgbClr val="FFFFFF"/>
            </a:solidFill>
            <a:ln>
              <a:noFill/>
            </a:ln>
            <a:extLst/>
          </p:spPr>
          <p:txBody>
            <a:bodyPr lIns="0" tIns="0" rIns="0" bIns="0" anchor="ctr" anchorCtr="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r>
                <a:rPr lang="en-US" altLang="en-US" sz="1800" dirty="0" smtClean="0">
                  <a:latin typeface="+mn-lt"/>
                </a:rPr>
                <a:t>84°F</a:t>
              </a:r>
              <a:endParaRPr lang="en-US" altLang="en-US" sz="1800" dirty="0">
                <a:latin typeface="Arial" charset="0"/>
              </a:endParaRPr>
            </a:p>
          </p:txBody>
        </p:sp>
      </p:grpSp>
      <p:grpSp>
        <p:nvGrpSpPr>
          <p:cNvPr id="49" name="Group 48"/>
          <p:cNvGrpSpPr/>
          <p:nvPr/>
        </p:nvGrpSpPr>
        <p:grpSpPr>
          <a:xfrm>
            <a:off x="457200" y="2828192"/>
            <a:ext cx="3886200" cy="296008"/>
            <a:chOff x="457200" y="2828192"/>
            <a:chExt cx="3886200" cy="296008"/>
          </a:xfrm>
        </p:grpSpPr>
        <p:sp>
          <p:nvSpPr>
            <p:cNvPr id="10" name="Line 5"/>
            <p:cNvSpPr>
              <a:spLocks noChangeShapeType="1"/>
            </p:cNvSpPr>
            <p:nvPr/>
          </p:nvSpPr>
          <p:spPr bwMode="auto">
            <a:xfrm>
              <a:off x="457200" y="2971800"/>
              <a:ext cx="4572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17"/>
            <p:cNvSpPr>
              <a:spLocks noChangeShapeType="1"/>
            </p:cNvSpPr>
            <p:nvPr/>
          </p:nvSpPr>
          <p:spPr bwMode="auto">
            <a:xfrm>
              <a:off x="914400" y="2971800"/>
              <a:ext cx="3429000"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Text Box 20"/>
            <p:cNvSpPr txBox="1">
              <a:spLocks noChangeArrowheads="1"/>
            </p:cNvSpPr>
            <p:nvPr/>
          </p:nvSpPr>
          <p:spPr bwMode="auto">
            <a:xfrm>
              <a:off x="1066800" y="2849880"/>
              <a:ext cx="2133600" cy="27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r>
                <a:rPr lang="en-US" altLang="en-US" sz="1800" dirty="0" smtClean="0">
                  <a:latin typeface="+mn-lt"/>
                </a:rPr>
                <a:t>Design Requirement</a:t>
              </a:r>
              <a:endParaRPr lang="en-US" altLang="en-US" sz="1800" dirty="0">
                <a:latin typeface="Arial" charset="0"/>
              </a:endParaRPr>
            </a:p>
          </p:txBody>
        </p:sp>
        <p:sp>
          <p:nvSpPr>
            <p:cNvPr id="42" name="Text Box 20"/>
            <p:cNvSpPr txBox="1">
              <a:spLocks noChangeArrowheads="1"/>
            </p:cNvSpPr>
            <p:nvPr/>
          </p:nvSpPr>
          <p:spPr bwMode="auto">
            <a:xfrm>
              <a:off x="3662289" y="2828192"/>
              <a:ext cx="604911" cy="274320"/>
            </a:xfrm>
            <a:prstGeom prst="rect">
              <a:avLst/>
            </a:prstGeom>
            <a:solidFill>
              <a:srgbClr val="FFFFFF"/>
            </a:solidFill>
            <a:ln>
              <a:noFill/>
            </a:ln>
            <a:extLst/>
          </p:spPr>
          <p:txBody>
            <a:bodyPr lIns="0" tIns="0" rIns="0" bIns="0" anchor="ctr" anchorCtr="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r>
                <a:rPr lang="en-US" altLang="en-US" sz="1800" dirty="0" smtClean="0">
                  <a:latin typeface="+mn-lt"/>
                </a:rPr>
                <a:t>90°F</a:t>
              </a:r>
              <a:endParaRPr lang="en-US" altLang="en-US" sz="1800" dirty="0">
                <a:latin typeface="Arial" charset="0"/>
              </a:endParaRPr>
            </a:p>
          </p:txBody>
        </p:sp>
      </p:grpSp>
      <p:sp>
        <p:nvSpPr>
          <p:cNvPr id="44" name="Rectangle 43"/>
          <p:cNvSpPr/>
          <p:nvPr/>
        </p:nvSpPr>
        <p:spPr>
          <a:xfrm>
            <a:off x="685800" y="3168160"/>
            <a:ext cx="3366627" cy="307777"/>
          </a:xfrm>
          <a:prstGeom prst="rect">
            <a:avLst/>
          </a:prstGeom>
        </p:spPr>
        <p:txBody>
          <a:bodyPr wrap="none">
            <a:spAutoFit/>
          </a:bodyPr>
          <a:lstStyle/>
          <a:p>
            <a:pPr eaLnBrk="1" hangingPunct="1">
              <a:spcBef>
                <a:spcPct val="50000"/>
              </a:spcBef>
            </a:pPr>
            <a:r>
              <a:rPr lang="en-US" altLang="en-US" sz="1400" dirty="0" smtClean="0">
                <a:solidFill>
                  <a:srgbClr val="0033CC"/>
                </a:solidFill>
                <a:latin typeface="Lucida Calligraphy" panose="03010101010101010101" pitchFamily="66" charset="0"/>
              </a:rPr>
              <a:t>Computer </a:t>
            </a:r>
            <a:r>
              <a:rPr lang="en-US" altLang="en-US" sz="1400" dirty="0" err="1" smtClean="0">
                <a:solidFill>
                  <a:srgbClr val="0033CC"/>
                </a:solidFill>
                <a:latin typeface="Lucida Calligraphy" panose="03010101010101010101" pitchFamily="66" charset="0"/>
              </a:rPr>
              <a:t>Oper</a:t>
            </a:r>
            <a:r>
              <a:rPr lang="en-US" altLang="en-US" sz="1400" dirty="0" smtClean="0">
                <a:solidFill>
                  <a:srgbClr val="0033CC"/>
                </a:solidFill>
                <a:latin typeface="Lucida Calligraphy" panose="03010101010101010101" pitchFamily="66" charset="0"/>
              </a:rPr>
              <a:t> margin &gt; HVAC</a:t>
            </a:r>
            <a:endParaRPr lang="en-US" altLang="en-US" sz="1400" dirty="0">
              <a:solidFill>
                <a:srgbClr val="0033CC"/>
              </a:solidFill>
              <a:latin typeface="Lucida Calligraphy" panose="03010101010101010101" pitchFamily="66" charset="0"/>
            </a:endParaRPr>
          </a:p>
        </p:txBody>
      </p:sp>
      <p:sp>
        <p:nvSpPr>
          <p:cNvPr id="47" name="Rectangle 46"/>
          <p:cNvSpPr/>
          <p:nvPr/>
        </p:nvSpPr>
        <p:spPr>
          <a:xfrm>
            <a:off x="4572000" y="2514600"/>
            <a:ext cx="4114800" cy="3810000"/>
          </a:xfrm>
          <a:prstGeom prst="rect">
            <a:avLst/>
          </a:prstGeom>
        </p:spPr>
        <p:txBody>
          <a:bodyPr wrap="square">
            <a:noAutofit/>
          </a:bodyPr>
          <a:lstStyle/>
          <a:p>
            <a:pPr marL="342900" indent="-342900" eaLnBrk="1" hangingPunct="1">
              <a:spcBef>
                <a:spcPts val="0"/>
              </a:spcBef>
              <a:buClr>
                <a:srgbClr val="FF0000"/>
              </a:buClr>
              <a:buFont typeface="Arial" panose="020B0604020202020204" pitchFamily="34" charset="0"/>
              <a:buChar char="•"/>
            </a:pPr>
            <a:r>
              <a:rPr lang="en-US" altLang="en-US" sz="2000" dirty="0" smtClean="0">
                <a:latin typeface="+mn-lt"/>
              </a:rPr>
              <a:t>Operating Limit = 78°F for Ops response time (</a:t>
            </a:r>
            <a:r>
              <a:rPr lang="en-US" altLang="en-US" sz="2000" i="1" dirty="0" smtClean="0">
                <a:latin typeface="+mn-lt"/>
              </a:rPr>
              <a:t>assumption</a:t>
            </a:r>
            <a:r>
              <a:rPr lang="en-US" altLang="en-US" sz="2000" dirty="0" smtClean="0">
                <a:latin typeface="+mn-lt"/>
              </a:rPr>
              <a:t>)</a:t>
            </a:r>
          </a:p>
          <a:p>
            <a:pPr marL="342900" indent="-342900" eaLnBrk="1" hangingPunct="1">
              <a:spcBef>
                <a:spcPts val="600"/>
              </a:spcBef>
              <a:buClr>
                <a:srgbClr val="FF0000"/>
              </a:buClr>
              <a:buFont typeface="Arial" panose="020B0604020202020204" pitchFamily="34" charset="0"/>
              <a:buChar char="•"/>
            </a:pPr>
            <a:r>
              <a:rPr lang="en-US" altLang="en-US" sz="2000" dirty="0" smtClean="0">
                <a:latin typeface="+mn-lt"/>
              </a:rPr>
              <a:t>Hi alarm set at 75°F (</a:t>
            </a:r>
            <a:r>
              <a:rPr lang="en-US" altLang="en-US" sz="2000" i="1" dirty="0" smtClean="0">
                <a:latin typeface="+mn-lt"/>
              </a:rPr>
              <a:t>warning of abnormal condition</a:t>
            </a:r>
            <a:r>
              <a:rPr lang="en-US" altLang="en-US" sz="2000" dirty="0" smtClean="0">
                <a:latin typeface="+mn-lt"/>
              </a:rPr>
              <a:t>)</a:t>
            </a:r>
          </a:p>
          <a:p>
            <a:pPr marL="342900" indent="-342900" eaLnBrk="1" hangingPunct="1">
              <a:spcBef>
                <a:spcPts val="600"/>
              </a:spcBef>
              <a:buClr>
                <a:srgbClr val="FF0000"/>
              </a:buClr>
              <a:buFont typeface="Arial" panose="020B0604020202020204" pitchFamily="34" charset="0"/>
              <a:buChar char="•"/>
            </a:pPr>
            <a:r>
              <a:rPr lang="en-US" altLang="en-US" sz="2000" dirty="0" smtClean="0">
                <a:latin typeface="+mn-lt"/>
              </a:rPr>
              <a:t>90°F is the Operating Limit of the computers. Design Limit and ultimate capability is above that. </a:t>
            </a:r>
          </a:p>
          <a:p>
            <a:pPr marL="342900" indent="-342900" eaLnBrk="1" hangingPunct="1">
              <a:spcBef>
                <a:spcPts val="600"/>
              </a:spcBef>
              <a:buClr>
                <a:srgbClr val="FF0000"/>
              </a:buClr>
              <a:buFont typeface="Arial" panose="020B0604020202020204" pitchFamily="34" charset="0"/>
              <a:buChar char="•"/>
            </a:pPr>
            <a:r>
              <a:rPr lang="en-US" altLang="en-US" sz="2000" dirty="0" smtClean="0">
                <a:latin typeface="+mn-lt"/>
              </a:rPr>
              <a:t>Design Goal is to have HVAC worst case Design Limit to be better than 90°F</a:t>
            </a:r>
            <a:endParaRPr lang="en-US" altLang="en-US" sz="2000" dirty="0">
              <a:latin typeface="+mn-lt"/>
            </a:endParaRPr>
          </a:p>
        </p:txBody>
      </p:sp>
    </p:spTree>
    <p:extLst>
      <p:ext uri="{BB962C8B-B14F-4D97-AF65-F5344CB8AC3E}">
        <p14:creationId xmlns:p14="http://schemas.microsoft.com/office/powerpoint/2010/main" val="4117902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additive="base">
                                        <p:cTn id="13" dur="500" fill="hold"/>
                                        <p:tgtEl>
                                          <p:spTgt spid="49"/>
                                        </p:tgtEl>
                                        <p:attrNameLst>
                                          <p:attrName>ppt_x</p:attrName>
                                        </p:attrNameLst>
                                      </p:cBhvr>
                                      <p:tavLst>
                                        <p:tav tm="0">
                                          <p:val>
                                            <p:strVal val="#ppt_x"/>
                                          </p:val>
                                        </p:tav>
                                        <p:tav tm="100000">
                                          <p:val>
                                            <p:strVal val="#ppt_x"/>
                                          </p:val>
                                        </p:tav>
                                      </p:tavLst>
                                    </p:anim>
                                    <p:anim calcmode="lin" valueType="num">
                                      <p:cBhvr additive="base">
                                        <p:cTn id="14" dur="500" fill="hold"/>
                                        <p:tgtEl>
                                          <p:spTgt spid="49"/>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wipe(left)">
                                      <p:cBhvr>
                                        <p:cTn id="24" dur="500"/>
                                        <p:tgtEl>
                                          <p:spTgt spid="50"/>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47">
                                            <p:txEl>
                                              <p:pRg st="0" end="0"/>
                                            </p:txEl>
                                          </p:spTgt>
                                        </p:tgtEl>
                                        <p:attrNameLst>
                                          <p:attrName>style.visibility</p:attrName>
                                        </p:attrNameLst>
                                      </p:cBhvr>
                                      <p:to>
                                        <p:strVal val="visible"/>
                                      </p:to>
                                    </p:set>
                                    <p:anim calcmode="lin" valueType="num">
                                      <p:cBhvr additive="base">
                                        <p:cTn id="29"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barn(inVertical)">
                                      <p:cBhvr>
                                        <p:cTn id="35" dur="500"/>
                                        <p:tgtEl>
                                          <p:spTgt spid="51"/>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47">
                                            <p:txEl>
                                              <p:pRg st="1" end="1"/>
                                            </p:txEl>
                                          </p:spTgt>
                                        </p:tgtEl>
                                        <p:attrNameLst>
                                          <p:attrName>style.visibility</p:attrName>
                                        </p:attrNameLst>
                                      </p:cBhvr>
                                      <p:to>
                                        <p:strVal val="visible"/>
                                      </p:to>
                                    </p:set>
                                    <p:animEffect transition="in" filter="barn(inVertical)">
                                      <p:cBhvr>
                                        <p:cTn id="40" dur="500"/>
                                        <p:tgtEl>
                                          <p:spTgt spid="47">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47">
                                            <p:txEl>
                                              <p:pRg st="2" end="2"/>
                                            </p:txEl>
                                          </p:spTgt>
                                        </p:tgtEl>
                                        <p:attrNameLst>
                                          <p:attrName>style.visibility</p:attrName>
                                        </p:attrNameLst>
                                      </p:cBhvr>
                                      <p:to>
                                        <p:strVal val="visible"/>
                                      </p:to>
                                    </p:set>
                                    <p:animEffect transition="in" filter="wipe(up)">
                                      <p:cBhvr>
                                        <p:cTn id="49" dur="500"/>
                                        <p:tgtEl>
                                          <p:spTgt spid="47">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47">
                                            <p:txEl>
                                              <p:pRg st="3" end="3"/>
                                            </p:txEl>
                                          </p:spTgt>
                                        </p:tgtEl>
                                        <p:attrNameLst>
                                          <p:attrName>style.visibility</p:attrName>
                                        </p:attrNameLst>
                                      </p:cBhvr>
                                      <p:to>
                                        <p:strVal val="visible"/>
                                      </p:to>
                                    </p:set>
                                    <p:anim calcmode="lin" valueType="num">
                                      <p:cBhvr>
                                        <p:cTn id="54" dur="500" fill="hold"/>
                                        <p:tgtEl>
                                          <p:spTgt spid="47">
                                            <p:txEl>
                                              <p:pRg st="3" end="3"/>
                                            </p:txEl>
                                          </p:spTgt>
                                        </p:tgtEl>
                                        <p:attrNameLst>
                                          <p:attrName>ppt_w</p:attrName>
                                        </p:attrNameLst>
                                      </p:cBhvr>
                                      <p:tavLst>
                                        <p:tav tm="0">
                                          <p:val>
                                            <p:fltVal val="0"/>
                                          </p:val>
                                        </p:tav>
                                        <p:tav tm="100000">
                                          <p:val>
                                            <p:strVal val="#ppt_w"/>
                                          </p:val>
                                        </p:tav>
                                      </p:tavLst>
                                    </p:anim>
                                    <p:anim calcmode="lin" valueType="num">
                                      <p:cBhvr>
                                        <p:cTn id="55" dur="500" fill="hold"/>
                                        <p:tgtEl>
                                          <p:spTgt spid="47">
                                            <p:txEl>
                                              <p:pRg st="3" end="3"/>
                                            </p:txEl>
                                          </p:spTgt>
                                        </p:tgtEl>
                                        <p:attrNameLst>
                                          <p:attrName>ppt_h</p:attrName>
                                        </p:attrNameLst>
                                      </p:cBhvr>
                                      <p:tavLst>
                                        <p:tav tm="0">
                                          <p:val>
                                            <p:fltVal val="0"/>
                                          </p:val>
                                        </p:tav>
                                        <p:tav tm="100000">
                                          <p:val>
                                            <p:strVal val="#ppt_h"/>
                                          </p:val>
                                        </p:tav>
                                      </p:tavLst>
                                    </p:anim>
                                    <p:animEffect transition="in" filter="fade">
                                      <p:cBhvr>
                                        <p:cTn id="56" dur="500"/>
                                        <p:tgtEl>
                                          <p:spTgt spid="47">
                                            <p:txEl>
                                              <p:pRg st="3" end="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barn(inVertical)">
                                      <p:cBhvr>
                                        <p:cTn id="61" dur="500"/>
                                        <p:tgtEl>
                                          <p:spTgt spid="31"/>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wipe(left)">
                                      <p:cBhvr>
                                        <p:cTn id="66" dur="500"/>
                                        <p:tgtEl>
                                          <p:spTgt spid="33"/>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9" fill="hold" grpId="0" nodeType="click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500" fill="hold"/>
                                        <p:tgtEl>
                                          <p:spTgt spid="44"/>
                                        </p:tgtEl>
                                        <p:attrNameLst>
                                          <p:attrName>ppt_x</p:attrName>
                                        </p:attrNameLst>
                                      </p:cBhvr>
                                      <p:tavLst>
                                        <p:tav tm="0">
                                          <p:val>
                                            <p:strVal val="0-#ppt_w/2"/>
                                          </p:val>
                                        </p:tav>
                                        <p:tav tm="100000">
                                          <p:val>
                                            <p:strVal val="#ppt_x"/>
                                          </p:val>
                                        </p:tav>
                                      </p:tavLst>
                                    </p:anim>
                                    <p:anim calcmode="lin" valueType="num">
                                      <p:cBhvr additive="base">
                                        <p:cTn id="72" dur="500" fill="hold"/>
                                        <p:tgtEl>
                                          <p:spTgt spid="4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P spid="40" grpId="0" animBg="1"/>
      <p:bldP spid="44"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Using CM to Protect Margins </a:t>
            </a:r>
            <a:r>
              <a:rPr lang="en-US" altLang="en-US" sz="1600" dirty="0" smtClean="0"/>
              <a:t>17/18</a:t>
            </a:r>
            <a:endParaRPr lang="en-US" dirty="0"/>
          </a:p>
        </p:txBody>
      </p:sp>
      <p:sp>
        <p:nvSpPr>
          <p:cNvPr id="3" name="Content Placeholder 2"/>
          <p:cNvSpPr>
            <a:spLocks noGrp="1"/>
          </p:cNvSpPr>
          <p:nvPr>
            <p:ph idx="1"/>
          </p:nvPr>
        </p:nvSpPr>
        <p:spPr/>
        <p:txBody>
          <a:bodyPr/>
          <a:lstStyle/>
          <a:p>
            <a:pPr lvl="0" eaLnBrk="1" hangingPunct="1">
              <a:lnSpc>
                <a:spcPts val="2700"/>
              </a:lnSpc>
              <a:spcBef>
                <a:spcPts val="1200"/>
              </a:spcBef>
              <a:buClr>
                <a:srgbClr val="0099FF"/>
              </a:buClr>
              <a:buSzPct val="100000"/>
              <a:buFont typeface="Wingdings" panose="05000000000000000000" pitchFamily="2" charset="2"/>
              <a:buChar char="v"/>
            </a:pPr>
            <a:r>
              <a:rPr lang="en-US" altLang="en-US" sz="2400" dirty="0">
                <a:solidFill>
                  <a:srgbClr val="0099FF"/>
                </a:solidFill>
              </a:rPr>
              <a:t>Margin Example – </a:t>
            </a:r>
            <a:r>
              <a:rPr lang="en-US" altLang="en-US" sz="2400" dirty="0" smtClean="0">
                <a:solidFill>
                  <a:srgbClr val="0099FF"/>
                </a:solidFill>
              </a:rPr>
              <a:t>Computer Room Temperature</a:t>
            </a:r>
          </a:p>
          <a:p>
            <a:pPr lvl="0" eaLnBrk="1" hangingPunct="1">
              <a:lnSpc>
                <a:spcPts val="2700"/>
              </a:lnSpc>
              <a:spcBef>
                <a:spcPts val="600"/>
              </a:spcBef>
              <a:buClr>
                <a:srgbClr val="FF0000"/>
              </a:buClr>
              <a:buSzPct val="100000"/>
              <a:buFont typeface="Arial" panose="020B0604020202020204" pitchFamily="34" charset="0"/>
              <a:buChar char="•"/>
            </a:pPr>
            <a:r>
              <a:rPr lang="en-US" altLang="en-US" sz="2000" dirty="0" smtClean="0"/>
              <a:t>Over time margin is lost due to </a:t>
            </a:r>
            <a:br>
              <a:rPr lang="en-US" altLang="en-US" sz="2000" dirty="0" smtClean="0"/>
            </a:br>
            <a:r>
              <a:rPr lang="en-US" altLang="en-US" sz="1600" dirty="0" smtClean="0"/>
              <a:t>Added heat loads	external temperature hotter	HX fouling</a:t>
            </a:r>
            <a:endParaRPr lang="en-US" altLang="en-US" sz="2000" dirty="0" smtClean="0"/>
          </a:p>
        </p:txBody>
      </p:sp>
      <p:sp>
        <p:nvSpPr>
          <p:cNvPr id="4" name="Date Placeholder 3"/>
          <p:cNvSpPr>
            <a:spLocks noGrp="1"/>
          </p:cNvSpPr>
          <p:nvPr>
            <p:ph type="dt" sz="half" idx="10"/>
          </p:nvPr>
        </p:nvSpPr>
        <p:spPr/>
        <p:txBody>
          <a:bodyPr/>
          <a:lstStyle/>
          <a:p>
            <a:pPr>
              <a:defRPr/>
            </a:pPr>
            <a:r>
              <a:rPr lang="en-US" smtClean="0"/>
              <a:t>CMBG - 08 June 2015</a:t>
            </a:r>
            <a:endParaRPr lang="en-US" dirty="0"/>
          </a:p>
        </p:txBody>
      </p:sp>
      <p:sp>
        <p:nvSpPr>
          <p:cNvPr id="5" name="Footer Placeholder 4"/>
          <p:cNvSpPr>
            <a:spLocks noGrp="1"/>
          </p:cNvSpPr>
          <p:nvPr>
            <p:ph type="ftr" sz="quarter" idx="11"/>
          </p:nvPr>
        </p:nvSpPr>
        <p:spPr/>
        <p:txBody>
          <a:bodyPr/>
          <a:lstStyle/>
          <a:p>
            <a:pPr>
              <a:defRPr/>
            </a:pPr>
            <a:r>
              <a:rPr lang="pt-BR" smtClean="0"/>
              <a:t>Palo Verde - Kent R. Bjornn</a:t>
            </a:r>
            <a:endParaRPr lang="en-US" dirty="0"/>
          </a:p>
        </p:txBody>
      </p:sp>
      <p:sp>
        <p:nvSpPr>
          <p:cNvPr id="6" name="Slide Number Placeholder 5"/>
          <p:cNvSpPr>
            <a:spLocks noGrp="1"/>
          </p:cNvSpPr>
          <p:nvPr>
            <p:ph type="sldNum" sz="quarter" idx="12"/>
          </p:nvPr>
        </p:nvSpPr>
        <p:spPr/>
        <p:txBody>
          <a:bodyPr/>
          <a:lstStyle/>
          <a:p>
            <a:pPr>
              <a:defRPr/>
            </a:pPr>
            <a:fld id="{E870A486-E42A-4384-A775-FA2C88A85670}" type="slidenum">
              <a:rPr lang="en-US" smtClean="0"/>
              <a:pPr>
                <a:defRPr/>
              </a:pPr>
              <a:t>76</a:t>
            </a:fld>
            <a:endParaRPr lang="en-US" dirty="0"/>
          </a:p>
        </p:txBody>
      </p:sp>
      <p:pic>
        <p:nvPicPr>
          <p:cNvPr id="7" name="Picture 23" descr="MCj03391200000[1]"/>
          <p:cNvPicPr>
            <a:picLocks noChangeAspect="1" noChangeArrowheads="1"/>
          </p:cNvPicPr>
          <p:nvPr>
            <p:custDataLst>
              <p:tags r:id="rId1"/>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7924800" y="1153746"/>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4" descr="MCj01498620000[1]"/>
          <p:cNvPicPr>
            <a:picLocks noChangeAspect="1" noChangeArrowheads="1"/>
          </p:cNvPicPr>
          <p:nvPr>
            <p:custDataLst>
              <p:tags r:id="rId2"/>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7396681" y="1138518"/>
            <a:ext cx="528119" cy="10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ine 7"/>
          <p:cNvSpPr>
            <a:spLocks noChangeShapeType="1"/>
          </p:cNvSpPr>
          <p:nvPr/>
        </p:nvSpPr>
        <p:spPr bwMode="auto">
          <a:xfrm>
            <a:off x="685799" y="2514600"/>
            <a:ext cx="1" cy="3200400"/>
          </a:xfrm>
          <a:prstGeom prst="line">
            <a:avLst/>
          </a:prstGeom>
          <a:noFill/>
          <a:ln w="12700">
            <a:solidFill>
              <a:srgbClr val="000000"/>
            </a:solidFill>
            <a:round/>
            <a:headEnd type="triangle"/>
            <a:tailEnd type="none"/>
          </a:ln>
          <a:extLst>
            <a:ext uri="{909E8E84-426E-40DD-AFC4-6F175D3DCCD1}">
              <a14:hiddenFill xmlns:a14="http://schemas.microsoft.com/office/drawing/2010/main">
                <a:noFill/>
              </a14:hiddenFill>
            </a:ext>
          </a:extLst>
        </p:spPr>
        <p:txBody>
          <a:bodyPr/>
          <a:lstStyle/>
          <a:p>
            <a:endParaRPr lang="en-US"/>
          </a:p>
        </p:txBody>
      </p:sp>
      <p:sp>
        <p:nvSpPr>
          <p:cNvPr id="24" name="Text Box 3"/>
          <p:cNvSpPr txBox="1">
            <a:spLocks noChangeArrowheads="1"/>
          </p:cNvSpPr>
          <p:nvPr/>
        </p:nvSpPr>
        <p:spPr bwMode="auto">
          <a:xfrm>
            <a:off x="914399" y="5047487"/>
            <a:ext cx="1981201" cy="667512"/>
          </a:xfrm>
          <a:prstGeom prst="rect">
            <a:avLst/>
          </a:prstGeom>
          <a:solidFill>
            <a:srgbClr val="66FF99"/>
          </a:solidFill>
          <a:ln>
            <a:noFill/>
          </a:ln>
          <a:extLst/>
        </p:spPr>
        <p:txBody>
          <a:bodyPr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en-US" altLang="en-US" sz="1800" dirty="0" smtClean="0">
                <a:latin typeface="+mn-lt"/>
              </a:rPr>
              <a:t>Normal </a:t>
            </a:r>
            <a:r>
              <a:rPr lang="en-US" altLang="en-US" sz="1800" dirty="0">
                <a:latin typeface="+mn-lt"/>
              </a:rPr>
              <a:t>Operation</a:t>
            </a:r>
          </a:p>
        </p:txBody>
      </p:sp>
      <p:sp>
        <p:nvSpPr>
          <p:cNvPr id="31" name="Rectangle 30"/>
          <p:cNvSpPr/>
          <p:nvPr/>
        </p:nvSpPr>
        <p:spPr>
          <a:xfrm>
            <a:off x="685800" y="4526280"/>
            <a:ext cx="2624436" cy="307777"/>
          </a:xfrm>
          <a:prstGeom prst="rect">
            <a:avLst/>
          </a:prstGeom>
        </p:spPr>
        <p:txBody>
          <a:bodyPr wrap="none">
            <a:spAutoFit/>
          </a:bodyPr>
          <a:lstStyle/>
          <a:p>
            <a:pPr eaLnBrk="1" hangingPunct="1">
              <a:spcBef>
                <a:spcPct val="50000"/>
              </a:spcBef>
            </a:pPr>
            <a:r>
              <a:rPr lang="en-US" altLang="en-US" sz="1400" dirty="0" smtClean="0">
                <a:solidFill>
                  <a:srgbClr val="0033CC"/>
                </a:solidFill>
                <a:latin typeface="Lucida Calligraphy" panose="03010101010101010101" pitchFamily="66" charset="0"/>
              </a:rPr>
              <a:t>HVAC Operating margin</a:t>
            </a:r>
            <a:endParaRPr lang="en-US" altLang="en-US" sz="1400" dirty="0">
              <a:solidFill>
                <a:srgbClr val="0033CC"/>
              </a:solidFill>
              <a:latin typeface="Lucida Calligraphy" panose="03010101010101010101" pitchFamily="66" charset="0"/>
            </a:endParaRPr>
          </a:p>
        </p:txBody>
      </p:sp>
      <p:sp>
        <p:nvSpPr>
          <p:cNvPr id="33" name="Rectangle 32"/>
          <p:cNvSpPr/>
          <p:nvPr/>
        </p:nvSpPr>
        <p:spPr>
          <a:xfrm>
            <a:off x="685800" y="3845168"/>
            <a:ext cx="2318263" cy="307777"/>
          </a:xfrm>
          <a:prstGeom prst="rect">
            <a:avLst/>
          </a:prstGeom>
        </p:spPr>
        <p:txBody>
          <a:bodyPr wrap="none">
            <a:spAutoFit/>
          </a:bodyPr>
          <a:lstStyle/>
          <a:p>
            <a:pPr eaLnBrk="1" hangingPunct="1">
              <a:spcBef>
                <a:spcPct val="50000"/>
              </a:spcBef>
            </a:pPr>
            <a:r>
              <a:rPr lang="en-US" altLang="en-US" sz="1400" dirty="0" smtClean="0">
                <a:solidFill>
                  <a:srgbClr val="0033CC"/>
                </a:solidFill>
                <a:latin typeface="Lucida Calligraphy" panose="03010101010101010101" pitchFamily="66" charset="0"/>
              </a:rPr>
              <a:t>HVAC Design margin</a:t>
            </a:r>
            <a:endParaRPr lang="en-US" altLang="en-US" sz="1400" dirty="0">
              <a:solidFill>
                <a:srgbClr val="0033CC"/>
              </a:solidFill>
              <a:latin typeface="Lucida Calligraphy" panose="03010101010101010101" pitchFamily="66" charset="0"/>
            </a:endParaRPr>
          </a:p>
        </p:txBody>
      </p:sp>
      <p:grpSp>
        <p:nvGrpSpPr>
          <p:cNvPr id="52" name="Group 51"/>
          <p:cNvGrpSpPr/>
          <p:nvPr/>
        </p:nvGrpSpPr>
        <p:grpSpPr>
          <a:xfrm>
            <a:off x="457199" y="4891456"/>
            <a:ext cx="3886201" cy="274320"/>
            <a:chOff x="457199" y="4891456"/>
            <a:chExt cx="3886201" cy="274320"/>
          </a:xfrm>
        </p:grpSpPr>
        <p:sp>
          <p:nvSpPr>
            <p:cNvPr id="14" name="Line 8"/>
            <p:cNvSpPr>
              <a:spLocks noChangeShapeType="1"/>
            </p:cNvSpPr>
            <p:nvPr/>
          </p:nvSpPr>
          <p:spPr bwMode="auto">
            <a:xfrm>
              <a:off x="457199" y="5029200"/>
              <a:ext cx="4572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17"/>
            <p:cNvSpPr>
              <a:spLocks noChangeShapeType="1"/>
            </p:cNvSpPr>
            <p:nvPr/>
          </p:nvSpPr>
          <p:spPr bwMode="auto">
            <a:xfrm>
              <a:off x="914400" y="5029200"/>
              <a:ext cx="3429000"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Text Box 20"/>
            <p:cNvSpPr txBox="1">
              <a:spLocks noChangeArrowheads="1"/>
            </p:cNvSpPr>
            <p:nvPr/>
          </p:nvSpPr>
          <p:spPr bwMode="auto">
            <a:xfrm>
              <a:off x="3662289" y="4891456"/>
              <a:ext cx="604911" cy="274320"/>
            </a:xfrm>
            <a:prstGeom prst="rect">
              <a:avLst/>
            </a:prstGeom>
            <a:solidFill>
              <a:srgbClr val="FFFFFF"/>
            </a:solidFill>
            <a:ln>
              <a:noFill/>
            </a:ln>
            <a:extLst/>
          </p:spPr>
          <p:txBody>
            <a:bodyPr lIns="0" tIns="0" rIns="0" bIns="0" anchor="ctr" anchorCtr="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r>
                <a:rPr lang="en-US" altLang="en-US" sz="1800" dirty="0" smtClean="0">
                  <a:latin typeface="+mn-lt"/>
                </a:rPr>
                <a:t>74°F</a:t>
              </a:r>
              <a:endParaRPr lang="en-US" altLang="en-US" sz="1800" dirty="0">
                <a:latin typeface="Arial" charset="0"/>
              </a:endParaRPr>
            </a:p>
          </p:txBody>
        </p:sp>
      </p:grpSp>
      <p:grpSp>
        <p:nvGrpSpPr>
          <p:cNvPr id="51" name="Group 50"/>
          <p:cNvGrpSpPr/>
          <p:nvPr/>
        </p:nvGrpSpPr>
        <p:grpSpPr>
          <a:xfrm>
            <a:off x="457200" y="4206240"/>
            <a:ext cx="3886200" cy="289560"/>
            <a:chOff x="457200" y="4206240"/>
            <a:chExt cx="3886200" cy="289560"/>
          </a:xfrm>
        </p:grpSpPr>
        <p:sp>
          <p:nvSpPr>
            <p:cNvPr id="13" name="Line 8"/>
            <p:cNvSpPr>
              <a:spLocks noChangeShapeType="1"/>
            </p:cNvSpPr>
            <p:nvPr/>
          </p:nvSpPr>
          <p:spPr bwMode="auto">
            <a:xfrm>
              <a:off x="457200" y="4343400"/>
              <a:ext cx="4572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17"/>
            <p:cNvSpPr>
              <a:spLocks noChangeShapeType="1"/>
            </p:cNvSpPr>
            <p:nvPr/>
          </p:nvSpPr>
          <p:spPr bwMode="auto">
            <a:xfrm>
              <a:off x="914400" y="4343400"/>
              <a:ext cx="3429000"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Text Box 20"/>
            <p:cNvSpPr txBox="1">
              <a:spLocks noChangeArrowheads="1"/>
            </p:cNvSpPr>
            <p:nvPr/>
          </p:nvSpPr>
          <p:spPr bwMode="auto">
            <a:xfrm>
              <a:off x="1066800" y="4206240"/>
              <a:ext cx="1554480" cy="274320"/>
            </a:xfrm>
            <a:prstGeom prst="rect">
              <a:avLst/>
            </a:prstGeom>
            <a:solidFill>
              <a:srgbClr val="FFFFFF"/>
            </a:solidFill>
            <a:ln>
              <a:noFill/>
            </a:ln>
            <a:extLst/>
          </p:spPr>
          <p:txBody>
            <a:bodyPr lIns="0" tIns="0" rIns="0" bIns="0" anchor="ctr" anchorCtr="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r>
                <a:rPr lang="en-US" altLang="en-US" sz="1800" dirty="0">
                  <a:latin typeface="+mn-lt"/>
                </a:rPr>
                <a:t>Operating </a:t>
              </a:r>
              <a:r>
                <a:rPr lang="en-US" altLang="en-US" sz="1800" dirty="0" smtClean="0">
                  <a:latin typeface="+mn-lt"/>
                </a:rPr>
                <a:t>Limit</a:t>
              </a:r>
              <a:endParaRPr lang="en-US" altLang="en-US" sz="1800" dirty="0">
                <a:latin typeface="Arial" charset="0"/>
              </a:endParaRPr>
            </a:p>
          </p:txBody>
        </p:sp>
        <p:sp>
          <p:nvSpPr>
            <p:cNvPr id="39" name="Text Box 20"/>
            <p:cNvSpPr txBox="1">
              <a:spLocks noChangeArrowheads="1"/>
            </p:cNvSpPr>
            <p:nvPr/>
          </p:nvSpPr>
          <p:spPr bwMode="auto">
            <a:xfrm>
              <a:off x="3662289" y="4221480"/>
              <a:ext cx="604911" cy="274320"/>
            </a:xfrm>
            <a:prstGeom prst="rect">
              <a:avLst/>
            </a:prstGeom>
            <a:solidFill>
              <a:srgbClr val="FFFFFF"/>
            </a:solidFill>
            <a:ln>
              <a:noFill/>
            </a:ln>
            <a:extLst/>
          </p:spPr>
          <p:txBody>
            <a:bodyPr lIns="0" tIns="0" rIns="0" bIns="0" anchor="ctr" anchorCtr="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r>
                <a:rPr lang="en-US" altLang="en-US" sz="1800" dirty="0" smtClean="0">
                  <a:latin typeface="+mn-lt"/>
                </a:rPr>
                <a:t>82°F</a:t>
              </a:r>
              <a:endParaRPr lang="en-US" altLang="en-US" sz="1800" dirty="0">
                <a:latin typeface="Arial" charset="0"/>
              </a:endParaRPr>
            </a:p>
          </p:txBody>
        </p:sp>
      </p:grpSp>
      <p:sp>
        <p:nvSpPr>
          <p:cNvPr id="40" name="Text Box 20"/>
          <p:cNvSpPr txBox="1">
            <a:spLocks noChangeArrowheads="1"/>
          </p:cNvSpPr>
          <p:nvPr/>
        </p:nvSpPr>
        <p:spPr bwMode="auto">
          <a:xfrm>
            <a:off x="3276600" y="4526280"/>
            <a:ext cx="762000" cy="274320"/>
          </a:xfrm>
          <a:prstGeom prst="rect">
            <a:avLst/>
          </a:prstGeom>
          <a:solidFill>
            <a:srgbClr val="FFFFFF"/>
          </a:solidFill>
          <a:ln>
            <a:noFill/>
          </a:ln>
          <a:extLst/>
        </p:spPr>
        <p:txBody>
          <a:bodyPr lIns="0" tIns="0" rIns="0" bIns="0" anchor="ctr" anchorCtr="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r>
              <a:rPr lang="en-US" altLang="en-US" sz="1800" dirty="0" smtClean="0">
                <a:latin typeface="+mn-lt"/>
              </a:rPr>
              <a:t>• 78°F</a:t>
            </a:r>
            <a:endParaRPr lang="en-US" altLang="en-US" sz="1800" dirty="0">
              <a:latin typeface="Arial" charset="0"/>
            </a:endParaRPr>
          </a:p>
        </p:txBody>
      </p:sp>
      <p:grpSp>
        <p:nvGrpSpPr>
          <p:cNvPr id="50" name="Group 49"/>
          <p:cNvGrpSpPr/>
          <p:nvPr/>
        </p:nvGrpSpPr>
        <p:grpSpPr>
          <a:xfrm>
            <a:off x="457199" y="3535680"/>
            <a:ext cx="3886201" cy="274320"/>
            <a:chOff x="457199" y="3535680"/>
            <a:chExt cx="3886201" cy="274320"/>
          </a:xfrm>
        </p:grpSpPr>
        <p:sp>
          <p:nvSpPr>
            <p:cNvPr id="11" name="Line 6"/>
            <p:cNvSpPr>
              <a:spLocks noChangeShapeType="1"/>
            </p:cNvSpPr>
            <p:nvPr/>
          </p:nvSpPr>
          <p:spPr bwMode="auto">
            <a:xfrm>
              <a:off x="457199" y="3657600"/>
              <a:ext cx="4572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17"/>
            <p:cNvSpPr>
              <a:spLocks noChangeShapeType="1"/>
            </p:cNvSpPr>
            <p:nvPr/>
          </p:nvSpPr>
          <p:spPr bwMode="auto">
            <a:xfrm>
              <a:off x="914400" y="3657600"/>
              <a:ext cx="3429000"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Text Box 20"/>
            <p:cNvSpPr txBox="1">
              <a:spLocks noChangeArrowheads="1"/>
            </p:cNvSpPr>
            <p:nvPr/>
          </p:nvSpPr>
          <p:spPr bwMode="auto">
            <a:xfrm>
              <a:off x="1066800" y="3535680"/>
              <a:ext cx="2286000" cy="27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r>
                <a:rPr lang="en-US" altLang="en-US" sz="1800" dirty="0" smtClean="0">
                  <a:latin typeface="+mn-lt"/>
                </a:rPr>
                <a:t>Analyzed Design Limit</a:t>
              </a:r>
              <a:endParaRPr lang="en-US" altLang="en-US" sz="1800" dirty="0">
                <a:latin typeface="Arial" charset="0"/>
              </a:endParaRPr>
            </a:p>
          </p:txBody>
        </p:sp>
        <p:sp>
          <p:nvSpPr>
            <p:cNvPr id="41" name="Text Box 20"/>
            <p:cNvSpPr txBox="1">
              <a:spLocks noChangeArrowheads="1"/>
            </p:cNvSpPr>
            <p:nvPr/>
          </p:nvSpPr>
          <p:spPr bwMode="auto">
            <a:xfrm>
              <a:off x="3662289" y="3535680"/>
              <a:ext cx="604911" cy="274320"/>
            </a:xfrm>
            <a:prstGeom prst="rect">
              <a:avLst/>
            </a:prstGeom>
            <a:solidFill>
              <a:srgbClr val="FFFFFF"/>
            </a:solidFill>
            <a:ln>
              <a:noFill/>
            </a:ln>
            <a:extLst/>
          </p:spPr>
          <p:txBody>
            <a:bodyPr lIns="0" tIns="0" rIns="0" bIns="0" anchor="ctr" anchorCtr="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r>
                <a:rPr lang="en-US" altLang="en-US" sz="1800" dirty="0" smtClean="0">
                  <a:latin typeface="+mn-lt"/>
                </a:rPr>
                <a:t>88°F</a:t>
              </a:r>
              <a:endParaRPr lang="en-US" altLang="en-US" sz="1800" dirty="0">
                <a:latin typeface="Arial" charset="0"/>
              </a:endParaRPr>
            </a:p>
          </p:txBody>
        </p:sp>
      </p:grpSp>
      <p:grpSp>
        <p:nvGrpSpPr>
          <p:cNvPr id="49" name="Group 48"/>
          <p:cNvGrpSpPr/>
          <p:nvPr/>
        </p:nvGrpSpPr>
        <p:grpSpPr>
          <a:xfrm>
            <a:off x="457200" y="2828192"/>
            <a:ext cx="3886200" cy="296008"/>
            <a:chOff x="457200" y="2828192"/>
            <a:chExt cx="3886200" cy="296008"/>
          </a:xfrm>
        </p:grpSpPr>
        <p:sp>
          <p:nvSpPr>
            <p:cNvPr id="10" name="Line 5"/>
            <p:cNvSpPr>
              <a:spLocks noChangeShapeType="1"/>
            </p:cNvSpPr>
            <p:nvPr/>
          </p:nvSpPr>
          <p:spPr bwMode="auto">
            <a:xfrm>
              <a:off x="457200" y="2971800"/>
              <a:ext cx="4572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17"/>
            <p:cNvSpPr>
              <a:spLocks noChangeShapeType="1"/>
            </p:cNvSpPr>
            <p:nvPr/>
          </p:nvSpPr>
          <p:spPr bwMode="auto">
            <a:xfrm>
              <a:off x="914400" y="2971800"/>
              <a:ext cx="3429000"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Text Box 20"/>
            <p:cNvSpPr txBox="1">
              <a:spLocks noChangeArrowheads="1"/>
            </p:cNvSpPr>
            <p:nvPr/>
          </p:nvSpPr>
          <p:spPr bwMode="auto">
            <a:xfrm>
              <a:off x="1066800" y="2849880"/>
              <a:ext cx="2133600" cy="27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r>
                <a:rPr lang="en-US" altLang="en-US" sz="1800" dirty="0" smtClean="0">
                  <a:latin typeface="+mn-lt"/>
                </a:rPr>
                <a:t>Design Requirement</a:t>
              </a:r>
              <a:endParaRPr lang="en-US" altLang="en-US" sz="1800" dirty="0">
                <a:latin typeface="Arial" charset="0"/>
              </a:endParaRPr>
            </a:p>
          </p:txBody>
        </p:sp>
        <p:sp>
          <p:nvSpPr>
            <p:cNvPr id="42" name="Text Box 20"/>
            <p:cNvSpPr txBox="1">
              <a:spLocks noChangeArrowheads="1"/>
            </p:cNvSpPr>
            <p:nvPr/>
          </p:nvSpPr>
          <p:spPr bwMode="auto">
            <a:xfrm>
              <a:off x="3662289" y="2828192"/>
              <a:ext cx="604911" cy="274320"/>
            </a:xfrm>
            <a:prstGeom prst="rect">
              <a:avLst/>
            </a:prstGeom>
            <a:solidFill>
              <a:srgbClr val="FFFFFF"/>
            </a:solidFill>
            <a:ln>
              <a:noFill/>
            </a:ln>
            <a:extLst/>
          </p:spPr>
          <p:txBody>
            <a:bodyPr lIns="0" tIns="0" rIns="0" bIns="0" anchor="ctr" anchorCtr="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r>
                <a:rPr lang="en-US" altLang="en-US" sz="1800" dirty="0" smtClean="0">
                  <a:latin typeface="+mn-lt"/>
                </a:rPr>
                <a:t>90°F</a:t>
              </a:r>
              <a:endParaRPr lang="en-US" altLang="en-US" sz="1800" dirty="0">
                <a:latin typeface="Arial" charset="0"/>
              </a:endParaRPr>
            </a:p>
          </p:txBody>
        </p:sp>
      </p:grpSp>
      <p:sp>
        <p:nvSpPr>
          <p:cNvPr id="44" name="Rectangle 43"/>
          <p:cNvSpPr/>
          <p:nvPr/>
        </p:nvSpPr>
        <p:spPr>
          <a:xfrm>
            <a:off x="685800" y="3168160"/>
            <a:ext cx="3366627" cy="307777"/>
          </a:xfrm>
          <a:prstGeom prst="rect">
            <a:avLst/>
          </a:prstGeom>
        </p:spPr>
        <p:txBody>
          <a:bodyPr wrap="none">
            <a:spAutoFit/>
          </a:bodyPr>
          <a:lstStyle/>
          <a:p>
            <a:pPr eaLnBrk="1" hangingPunct="1">
              <a:spcBef>
                <a:spcPct val="50000"/>
              </a:spcBef>
            </a:pPr>
            <a:r>
              <a:rPr lang="en-US" altLang="en-US" sz="1400" dirty="0" smtClean="0">
                <a:solidFill>
                  <a:srgbClr val="0033CC"/>
                </a:solidFill>
                <a:latin typeface="Lucida Calligraphy" panose="03010101010101010101" pitchFamily="66" charset="0"/>
              </a:rPr>
              <a:t>Computer </a:t>
            </a:r>
            <a:r>
              <a:rPr lang="en-US" altLang="en-US" sz="1400" dirty="0" err="1" smtClean="0">
                <a:solidFill>
                  <a:srgbClr val="0033CC"/>
                </a:solidFill>
                <a:latin typeface="Lucida Calligraphy" panose="03010101010101010101" pitchFamily="66" charset="0"/>
              </a:rPr>
              <a:t>Oper</a:t>
            </a:r>
            <a:r>
              <a:rPr lang="en-US" altLang="en-US" sz="1400" dirty="0" smtClean="0">
                <a:solidFill>
                  <a:srgbClr val="0033CC"/>
                </a:solidFill>
                <a:latin typeface="Lucida Calligraphy" panose="03010101010101010101" pitchFamily="66" charset="0"/>
              </a:rPr>
              <a:t> margin &gt; HVAC</a:t>
            </a:r>
            <a:endParaRPr lang="en-US" altLang="en-US" sz="1400" dirty="0">
              <a:solidFill>
                <a:srgbClr val="0033CC"/>
              </a:solidFill>
              <a:latin typeface="Lucida Calligraphy" panose="03010101010101010101" pitchFamily="66" charset="0"/>
            </a:endParaRPr>
          </a:p>
        </p:txBody>
      </p:sp>
      <p:sp>
        <p:nvSpPr>
          <p:cNvPr id="47" name="Rectangle 46"/>
          <p:cNvSpPr/>
          <p:nvPr/>
        </p:nvSpPr>
        <p:spPr>
          <a:xfrm>
            <a:off x="4572000" y="2514600"/>
            <a:ext cx="4114800" cy="3810000"/>
          </a:xfrm>
          <a:prstGeom prst="rect">
            <a:avLst/>
          </a:prstGeom>
        </p:spPr>
        <p:txBody>
          <a:bodyPr wrap="square">
            <a:noAutofit/>
          </a:bodyPr>
          <a:lstStyle/>
          <a:p>
            <a:pPr marL="342900" indent="-342900" eaLnBrk="1" hangingPunct="1">
              <a:spcBef>
                <a:spcPts val="0"/>
              </a:spcBef>
              <a:buClr>
                <a:srgbClr val="FF0000"/>
              </a:buClr>
              <a:buFont typeface="Arial" panose="020B0604020202020204" pitchFamily="34" charset="0"/>
              <a:buChar char="•"/>
            </a:pPr>
            <a:r>
              <a:rPr lang="en-US" altLang="en-US" sz="2000" dirty="0" smtClean="0">
                <a:latin typeface="+mn-lt"/>
              </a:rPr>
              <a:t>New analyzed design limit </a:t>
            </a:r>
            <a:br>
              <a:rPr lang="en-US" altLang="en-US" sz="2000" dirty="0" smtClean="0">
                <a:latin typeface="+mn-lt"/>
              </a:rPr>
            </a:br>
            <a:r>
              <a:rPr lang="en-US" altLang="en-US" sz="2000" dirty="0" smtClean="0">
                <a:latin typeface="+mn-lt"/>
              </a:rPr>
              <a:t>(84</a:t>
            </a:r>
            <a:r>
              <a:rPr lang="en-US" altLang="en-US" sz="2000" dirty="0" smtClean="0">
                <a:latin typeface="+mn-lt"/>
                <a:sym typeface="Wingdings" panose="05000000000000000000" pitchFamily="2" charset="2"/>
              </a:rPr>
              <a:t> </a:t>
            </a:r>
            <a:r>
              <a:rPr lang="en-US" altLang="en-US" sz="2000" dirty="0" smtClean="0">
                <a:latin typeface="+mn-lt"/>
              </a:rPr>
              <a:t>88°F)</a:t>
            </a:r>
          </a:p>
          <a:p>
            <a:pPr marL="342900" indent="-342900" eaLnBrk="1" hangingPunct="1">
              <a:spcBef>
                <a:spcPts val="600"/>
              </a:spcBef>
              <a:buClr>
                <a:srgbClr val="FF0000"/>
              </a:buClr>
              <a:buFont typeface="Arial" panose="020B0604020202020204" pitchFamily="34" charset="0"/>
              <a:buChar char="•"/>
            </a:pPr>
            <a:r>
              <a:rPr lang="en-US" altLang="en-US" sz="2000" dirty="0" smtClean="0">
                <a:latin typeface="+mn-lt"/>
              </a:rPr>
              <a:t>Reduces margin to Design </a:t>
            </a:r>
            <a:r>
              <a:rPr lang="en-US" altLang="en-US" sz="2000" dirty="0" err="1" smtClean="0">
                <a:latin typeface="+mn-lt"/>
              </a:rPr>
              <a:t>Req</a:t>
            </a:r>
            <a:r>
              <a:rPr lang="en-US" altLang="en-US" sz="2000" dirty="0" smtClean="0">
                <a:latin typeface="+mn-lt"/>
              </a:rPr>
              <a:t/>
            </a:r>
            <a:br>
              <a:rPr lang="en-US" altLang="en-US" sz="2000" dirty="0" smtClean="0">
                <a:latin typeface="+mn-lt"/>
              </a:rPr>
            </a:br>
            <a:r>
              <a:rPr lang="en-US" altLang="en-US" sz="2000" dirty="0" smtClean="0">
                <a:latin typeface="+mn-lt"/>
              </a:rPr>
              <a:t>(6 </a:t>
            </a:r>
            <a:r>
              <a:rPr lang="en-US" altLang="en-US" sz="2000" dirty="0" smtClean="0">
                <a:latin typeface="+mn-lt"/>
                <a:sym typeface="Wingdings" panose="05000000000000000000" pitchFamily="2" charset="2"/>
              </a:rPr>
              <a:t> 2°F)</a:t>
            </a:r>
            <a:endParaRPr lang="en-US" altLang="en-US" sz="2000" dirty="0" smtClean="0">
              <a:latin typeface="+mn-lt"/>
            </a:endParaRPr>
          </a:p>
          <a:p>
            <a:pPr marL="342900" indent="-342900" eaLnBrk="1" hangingPunct="1">
              <a:spcBef>
                <a:spcPts val="600"/>
              </a:spcBef>
              <a:buClr>
                <a:srgbClr val="FF0000"/>
              </a:buClr>
              <a:buFont typeface="Arial" panose="020B0604020202020204" pitchFamily="34" charset="0"/>
              <a:buChar char="•"/>
            </a:pPr>
            <a:r>
              <a:rPr lang="en-US" altLang="en-US" sz="2000" dirty="0" smtClean="0">
                <a:latin typeface="+mn-lt"/>
              </a:rPr>
              <a:t>Affects Operating Limit </a:t>
            </a:r>
            <a:br>
              <a:rPr lang="en-US" altLang="en-US" sz="2000" dirty="0" smtClean="0">
                <a:latin typeface="+mn-lt"/>
              </a:rPr>
            </a:br>
            <a:r>
              <a:rPr lang="en-US" altLang="en-US" sz="2000" dirty="0" smtClean="0">
                <a:latin typeface="+mn-lt"/>
              </a:rPr>
              <a:t>(78 </a:t>
            </a:r>
            <a:r>
              <a:rPr lang="en-US" altLang="en-US" sz="2000" dirty="0" smtClean="0">
                <a:latin typeface="+mn-lt"/>
                <a:sym typeface="Wingdings" panose="05000000000000000000" pitchFamily="2" charset="2"/>
              </a:rPr>
              <a:t> </a:t>
            </a:r>
            <a:r>
              <a:rPr lang="en-US" altLang="en-US" sz="2000" dirty="0" smtClean="0">
                <a:latin typeface="+mn-lt"/>
              </a:rPr>
              <a:t>82°F)</a:t>
            </a:r>
          </a:p>
          <a:p>
            <a:pPr marL="342900" indent="-342900" eaLnBrk="1" hangingPunct="1">
              <a:spcBef>
                <a:spcPts val="600"/>
              </a:spcBef>
              <a:buClr>
                <a:srgbClr val="FF0000"/>
              </a:buClr>
              <a:buFont typeface="Arial" panose="020B0604020202020204" pitchFamily="34" charset="0"/>
              <a:buChar char="•"/>
            </a:pPr>
            <a:r>
              <a:rPr lang="en-US" altLang="en-US" sz="2000" dirty="0" smtClean="0">
                <a:latin typeface="+mn-lt"/>
              </a:rPr>
              <a:t>Affects Operating margin </a:t>
            </a:r>
            <a:br>
              <a:rPr lang="en-US" altLang="en-US" sz="2000" dirty="0" smtClean="0">
                <a:latin typeface="+mn-lt"/>
              </a:rPr>
            </a:br>
            <a:r>
              <a:rPr lang="en-US" altLang="en-US" sz="2000" dirty="0" smtClean="0">
                <a:latin typeface="+mn-lt"/>
              </a:rPr>
              <a:t>(6 </a:t>
            </a:r>
            <a:r>
              <a:rPr lang="en-US" altLang="en-US" sz="2000" dirty="0" smtClean="0">
                <a:latin typeface="+mn-lt"/>
                <a:sym typeface="Wingdings" panose="05000000000000000000" pitchFamily="2" charset="2"/>
              </a:rPr>
              <a:t> 8°F)</a:t>
            </a:r>
            <a:endParaRPr lang="en-US" altLang="en-US" sz="2000" dirty="0" smtClean="0">
              <a:latin typeface="+mn-lt"/>
            </a:endParaRPr>
          </a:p>
          <a:p>
            <a:pPr marL="342900" indent="-342900" eaLnBrk="1" hangingPunct="1">
              <a:spcBef>
                <a:spcPts val="600"/>
              </a:spcBef>
              <a:buClr>
                <a:srgbClr val="FF0000"/>
              </a:buClr>
              <a:buFont typeface="Arial" panose="020B0604020202020204" pitchFamily="34" charset="0"/>
              <a:buChar char="•"/>
            </a:pPr>
            <a:r>
              <a:rPr lang="en-US" altLang="en-US" sz="2000" dirty="0" smtClean="0">
                <a:latin typeface="+mn-lt"/>
              </a:rPr>
              <a:t>Affects alarm setpoint</a:t>
            </a:r>
            <a:br>
              <a:rPr lang="en-US" altLang="en-US" sz="2000" dirty="0" smtClean="0">
                <a:latin typeface="+mn-lt"/>
              </a:rPr>
            </a:br>
            <a:r>
              <a:rPr lang="en-US" altLang="en-US" sz="2000" dirty="0" smtClean="0">
                <a:latin typeface="+mn-lt"/>
              </a:rPr>
              <a:t>(75 </a:t>
            </a:r>
            <a:r>
              <a:rPr lang="en-US" altLang="en-US" sz="2000" dirty="0" smtClean="0">
                <a:latin typeface="+mn-lt"/>
                <a:sym typeface="Wingdings" panose="05000000000000000000" pitchFamily="2" charset="2"/>
              </a:rPr>
              <a:t> </a:t>
            </a:r>
            <a:r>
              <a:rPr lang="en-US" altLang="en-US" sz="2000" dirty="0" smtClean="0">
                <a:latin typeface="+mn-lt"/>
              </a:rPr>
              <a:t>78°F)</a:t>
            </a:r>
          </a:p>
        </p:txBody>
      </p:sp>
    </p:spTree>
    <p:extLst>
      <p:ext uri="{BB962C8B-B14F-4D97-AF65-F5344CB8AC3E}">
        <p14:creationId xmlns:p14="http://schemas.microsoft.com/office/powerpoint/2010/main" val="405897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2"/>
                                        </p:tgtEl>
                                        <p:attrNameLst>
                                          <p:attrName>style.visibility</p:attrName>
                                        </p:attrNameLst>
                                      </p:cBhvr>
                                      <p:to>
                                        <p:strVal val="visible"/>
                                      </p:to>
                                    </p:set>
                                    <p:anim calcmode="lin" valueType="num">
                                      <p:cBhvr additive="base">
                                        <p:cTn id="13" dur="500" fill="hold"/>
                                        <p:tgtEl>
                                          <p:spTgt spid="52"/>
                                        </p:tgtEl>
                                        <p:attrNameLst>
                                          <p:attrName>ppt_x</p:attrName>
                                        </p:attrNameLst>
                                      </p:cBhvr>
                                      <p:tavLst>
                                        <p:tav tm="0">
                                          <p:val>
                                            <p:strVal val="#ppt_x"/>
                                          </p:val>
                                        </p:tav>
                                        <p:tav tm="100000">
                                          <p:val>
                                            <p:strVal val="#ppt_x"/>
                                          </p:val>
                                        </p:tav>
                                      </p:tavLst>
                                    </p:anim>
                                    <p:anim calcmode="lin" valueType="num">
                                      <p:cBhvr additive="base">
                                        <p:cTn id="14"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additive="base">
                                        <p:cTn id="19" dur="500" fill="hold"/>
                                        <p:tgtEl>
                                          <p:spTgt spid="49"/>
                                        </p:tgtEl>
                                        <p:attrNameLst>
                                          <p:attrName>ppt_x</p:attrName>
                                        </p:attrNameLst>
                                      </p:cBhvr>
                                      <p:tavLst>
                                        <p:tav tm="0">
                                          <p:val>
                                            <p:strVal val="#ppt_x"/>
                                          </p:val>
                                        </p:tav>
                                        <p:tav tm="100000">
                                          <p:val>
                                            <p:strVal val="#ppt_x"/>
                                          </p:val>
                                        </p:tav>
                                      </p:tavLst>
                                    </p:anim>
                                    <p:anim calcmode="lin" valueType="num">
                                      <p:cBhvr additive="base">
                                        <p:cTn id="20" dur="500" fill="hold"/>
                                        <p:tgtEl>
                                          <p:spTgt spid="49"/>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7">
                                            <p:txEl>
                                              <p:pRg st="0" end="0"/>
                                            </p:txEl>
                                          </p:spTgt>
                                        </p:tgtEl>
                                        <p:attrNameLst>
                                          <p:attrName>style.visibility</p:attrName>
                                        </p:attrNameLst>
                                      </p:cBhvr>
                                      <p:to>
                                        <p:strVal val="visible"/>
                                      </p:to>
                                    </p:set>
                                    <p:anim calcmode="lin" valueType="num">
                                      <p:cBhvr additive="base">
                                        <p:cTn id="25"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wipe(left)">
                                      <p:cBhvr>
                                        <p:cTn id="31" dur="500"/>
                                        <p:tgtEl>
                                          <p:spTgt spid="50"/>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47">
                                            <p:txEl>
                                              <p:pRg st="1" end="1"/>
                                            </p:txEl>
                                          </p:spTgt>
                                        </p:tgtEl>
                                        <p:attrNameLst>
                                          <p:attrName>style.visibility</p:attrName>
                                        </p:attrNameLst>
                                      </p:cBhvr>
                                      <p:to>
                                        <p:strVal val="visible"/>
                                      </p:to>
                                    </p:set>
                                    <p:anim calcmode="lin" valueType="num">
                                      <p:cBhvr additive="base">
                                        <p:cTn id="36" dur="500" fill="hold"/>
                                        <p:tgtEl>
                                          <p:spTgt spid="47">
                                            <p:txEl>
                                              <p:pRg st="1" end="1"/>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nodeType="clickEffect">
                                  <p:stCondLst>
                                    <p:cond delay="0"/>
                                  </p:stCondLst>
                                  <p:childTnLst>
                                    <p:set>
                                      <p:cBhvr>
                                        <p:cTn id="41" dur="1" fill="hold">
                                          <p:stCondLst>
                                            <p:cond delay="0"/>
                                          </p:stCondLst>
                                        </p:cTn>
                                        <p:tgtEl>
                                          <p:spTgt spid="47">
                                            <p:txEl>
                                              <p:pRg st="2" end="2"/>
                                            </p:txEl>
                                          </p:spTgt>
                                        </p:tgtEl>
                                        <p:attrNameLst>
                                          <p:attrName>style.visibility</p:attrName>
                                        </p:attrNameLst>
                                      </p:cBhvr>
                                      <p:to>
                                        <p:strVal val="visible"/>
                                      </p:to>
                                    </p:set>
                                    <p:anim calcmode="lin" valueType="num">
                                      <p:cBhvr additive="base">
                                        <p:cTn id="42" dur="500" fill="hold"/>
                                        <p:tgtEl>
                                          <p:spTgt spid="47">
                                            <p:txEl>
                                              <p:pRg st="2" end="2"/>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barn(inVertical)">
                                      <p:cBhvr>
                                        <p:cTn id="48" dur="500"/>
                                        <p:tgtEl>
                                          <p:spTgt spid="51"/>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47">
                                            <p:txEl>
                                              <p:pRg st="3" end="3"/>
                                            </p:txEl>
                                          </p:spTgt>
                                        </p:tgtEl>
                                        <p:attrNameLst>
                                          <p:attrName>style.visibility</p:attrName>
                                        </p:attrNameLst>
                                      </p:cBhvr>
                                      <p:to>
                                        <p:strVal val="visible"/>
                                      </p:to>
                                    </p:set>
                                    <p:animEffect transition="in" filter="barn(inVertical)">
                                      <p:cBhvr>
                                        <p:cTn id="53" dur="500"/>
                                        <p:tgtEl>
                                          <p:spTgt spid="47">
                                            <p:txEl>
                                              <p:pRg st="3" end="3"/>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47">
                                            <p:txEl>
                                              <p:pRg st="4" end="4"/>
                                            </p:txEl>
                                          </p:spTgt>
                                        </p:tgtEl>
                                        <p:attrNameLst>
                                          <p:attrName>style.visibility</p:attrName>
                                        </p:attrNameLst>
                                      </p:cBhvr>
                                      <p:to>
                                        <p:strVal val="visible"/>
                                      </p:to>
                                    </p:set>
                                    <p:animEffect transition="in" filter="barn(inVertical)">
                                      <p:cBhvr>
                                        <p:cTn id="58" dur="500"/>
                                        <p:tgtEl>
                                          <p:spTgt spid="47">
                                            <p:txEl>
                                              <p:pRg st="4" end="4"/>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barn(inVertical)">
                                      <p:cBhvr>
                                        <p:cTn id="67" dur="500"/>
                                        <p:tgtEl>
                                          <p:spTgt spid="3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left)">
                                      <p:cBhvr>
                                        <p:cTn id="72" dur="500"/>
                                        <p:tgtEl>
                                          <p:spTgt spid="33"/>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9" fill="hold" grpId="0" nodeType="click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500" fill="hold"/>
                                        <p:tgtEl>
                                          <p:spTgt spid="44"/>
                                        </p:tgtEl>
                                        <p:attrNameLst>
                                          <p:attrName>ppt_x</p:attrName>
                                        </p:attrNameLst>
                                      </p:cBhvr>
                                      <p:tavLst>
                                        <p:tav tm="0">
                                          <p:val>
                                            <p:strVal val="0-#ppt_w/2"/>
                                          </p:val>
                                        </p:tav>
                                        <p:tav tm="100000">
                                          <p:val>
                                            <p:strVal val="#ppt_x"/>
                                          </p:val>
                                        </p:tav>
                                      </p:tavLst>
                                    </p:anim>
                                    <p:anim calcmode="lin" valueType="num">
                                      <p:cBhvr additive="base">
                                        <p:cTn id="78" dur="500" fill="hold"/>
                                        <p:tgtEl>
                                          <p:spTgt spid="4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P spid="40" grpId="0" animBg="1"/>
      <p:bldP spid="44"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Using CM to Protect Margins </a:t>
            </a:r>
            <a:r>
              <a:rPr lang="en-US" altLang="en-US" sz="1600" dirty="0" smtClean="0"/>
              <a:t>18/18</a:t>
            </a:r>
            <a:endParaRPr lang="en-US" dirty="0"/>
          </a:p>
        </p:txBody>
      </p:sp>
      <p:sp>
        <p:nvSpPr>
          <p:cNvPr id="3" name="Content Placeholder 2"/>
          <p:cNvSpPr>
            <a:spLocks noGrp="1"/>
          </p:cNvSpPr>
          <p:nvPr>
            <p:ph idx="1"/>
          </p:nvPr>
        </p:nvSpPr>
        <p:spPr/>
        <p:txBody>
          <a:bodyPr/>
          <a:lstStyle/>
          <a:p>
            <a:pPr lvl="0" eaLnBrk="1" hangingPunct="1">
              <a:lnSpc>
                <a:spcPts val="2700"/>
              </a:lnSpc>
              <a:spcBef>
                <a:spcPts val="1200"/>
              </a:spcBef>
              <a:buClr>
                <a:srgbClr val="0099FF"/>
              </a:buClr>
              <a:buSzPct val="100000"/>
              <a:buFont typeface="Wingdings" panose="05000000000000000000" pitchFamily="2" charset="2"/>
              <a:buChar char="v"/>
            </a:pPr>
            <a:r>
              <a:rPr lang="en-US" altLang="en-US" sz="2400" dirty="0">
                <a:solidFill>
                  <a:srgbClr val="0099FF"/>
                </a:solidFill>
              </a:rPr>
              <a:t>Margin Example – </a:t>
            </a:r>
            <a:r>
              <a:rPr lang="en-US" altLang="en-US" sz="2400" dirty="0" smtClean="0">
                <a:solidFill>
                  <a:srgbClr val="0099FF"/>
                </a:solidFill>
              </a:rPr>
              <a:t>Computer Room Temperature</a:t>
            </a:r>
          </a:p>
          <a:p>
            <a:pPr lvl="0" eaLnBrk="1" hangingPunct="1">
              <a:lnSpc>
                <a:spcPts val="2700"/>
              </a:lnSpc>
              <a:spcBef>
                <a:spcPts val="600"/>
              </a:spcBef>
              <a:buClr>
                <a:srgbClr val="FF0000"/>
              </a:buClr>
              <a:buSzPct val="100000"/>
              <a:buFont typeface="Arial" panose="020B0604020202020204" pitchFamily="34" charset="0"/>
              <a:buChar char="•"/>
            </a:pPr>
            <a:r>
              <a:rPr lang="en-US" altLang="en-US" sz="2000" dirty="0" smtClean="0"/>
              <a:t>Solution: Larger HVAC – all original values restored</a:t>
            </a:r>
          </a:p>
        </p:txBody>
      </p:sp>
      <p:sp>
        <p:nvSpPr>
          <p:cNvPr id="4" name="Date Placeholder 3"/>
          <p:cNvSpPr>
            <a:spLocks noGrp="1"/>
          </p:cNvSpPr>
          <p:nvPr>
            <p:ph type="dt" sz="half" idx="10"/>
          </p:nvPr>
        </p:nvSpPr>
        <p:spPr/>
        <p:txBody>
          <a:bodyPr/>
          <a:lstStyle/>
          <a:p>
            <a:pPr>
              <a:defRPr/>
            </a:pPr>
            <a:r>
              <a:rPr lang="en-US" smtClean="0"/>
              <a:t>CMBG - 08 June 2015</a:t>
            </a:r>
            <a:endParaRPr lang="en-US" dirty="0"/>
          </a:p>
        </p:txBody>
      </p:sp>
      <p:sp>
        <p:nvSpPr>
          <p:cNvPr id="5" name="Footer Placeholder 4"/>
          <p:cNvSpPr>
            <a:spLocks noGrp="1"/>
          </p:cNvSpPr>
          <p:nvPr>
            <p:ph type="ftr" sz="quarter" idx="11"/>
          </p:nvPr>
        </p:nvSpPr>
        <p:spPr/>
        <p:txBody>
          <a:bodyPr/>
          <a:lstStyle/>
          <a:p>
            <a:pPr>
              <a:defRPr/>
            </a:pPr>
            <a:r>
              <a:rPr lang="pt-BR" smtClean="0"/>
              <a:t>Palo Verde - Kent R. Bjornn</a:t>
            </a:r>
            <a:endParaRPr lang="en-US" dirty="0"/>
          </a:p>
        </p:txBody>
      </p:sp>
      <p:sp>
        <p:nvSpPr>
          <p:cNvPr id="6" name="Slide Number Placeholder 5"/>
          <p:cNvSpPr>
            <a:spLocks noGrp="1"/>
          </p:cNvSpPr>
          <p:nvPr>
            <p:ph type="sldNum" sz="quarter" idx="12"/>
          </p:nvPr>
        </p:nvSpPr>
        <p:spPr/>
        <p:txBody>
          <a:bodyPr/>
          <a:lstStyle/>
          <a:p>
            <a:pPr>
              <a:defRPr/>
            </a:pPr>
            <a:fld id="{E870A486-E42A-4384-A775-FA2C88A85670}" type="slidenum">
              <a:rPr lang="en-US" smtClean="0"/>
              <a:pPr>
                <a:defRPr/>
              </a:pPr>
              <a:t>77</a:t>
            </a:fld>
            <a:endParaRPr lang="en-US" dirty="0"/>
          </a:p>
        </p:txBody>
      </p:sp>
      <p:pic>
        <p:nvPicPr>
          <p:cNvPr id="7" name="Picture 23" descr="MCj03391200000[1]"/>
          <p:cNvPicPr>
            <a:picLocks noChangeAspect="1" noChangeArrowheads="1"/>
          </p:cNvPicPr>
          <p:nvPr>
            <p:custDataLst>
              <p:tags r:id="rId1"/>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7924800" y="1153746"/>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4" descr="MCj01498620000[1]"/>
          <p:cNvPicPr>
            <a:picLocks noChangeAspect="1" noChangeArrowheads="1"/>
          </p:cNvPicPr>
          <p:nvPr>
            <p:custDataLst>
              <p:tags r:id="rId2"/>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7396681" y="1138518"/>
            <a:ext cx="528119" cy="10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ine 7"/>
          <p:cNvSpPr>
            <a:spLocks noChangeShapeType="1"/>
          </p:cNvSpPr>
          <p:nvPr/>
        </p:nvSpPr>
        <p:spPr bwMode="auto">
          <a:xfrm>
            <a:off x="685799" y="2514600"/>
            <a:ext cx="1" cy="3200400"/>
          </a:xfrm>
          <a:prstGeom prst="line">
            <a:avLst/>
          </a:prstGeom>
          <a:noFill/>
          <a:ln w="12700">
            <a:solidFill>
              <a:srgbClr val="000000"/>
            </a:solidFill>
            <a:round/>
            <a:headEnd type="triangle"/>
            <a:tailEnd type="none"/>
          </a:ln>
          <a:extLst>
            <a:ext uri="{909E8E84-426E-40DD-AFC4-6F175D3DCCD1}">
              <a14:hiddenFill xmlns:a14="http://schemas.microsoft.com/office/drawing/2010/main">
                <a:noFill/>
              </a14:hiddenFill>
            </a:ext>
          </a:extLst>
        </p:spPr>
        <p:txBody>
          <a:bodyPr/>
          <a:lstStyle/>
          <a:p>
            <a:endParaRPr lang="en-US"/>
          </a:p>
        </p:txBody>
      </p:sp>
      <p:sp>
        <p:nvSpPr>
          <p:cNvPr id="24" name="Text Box 3"/>
          <p:cNvSpPr txBox="1">
            <a:spLocks noChangeArrowheads="1"/>
          </p:cNvSpPr>
          <p:nvPr/>
        </p:nvSpPr>
        <p:spPr bwMode="auto">
          <a:xfrm>
            <a:off x="914399" y="5047487"/>
            <a:ext cx="1981201" cy="667512"/>
          </a:xfrm>
          <a:prstGeom prst="rect">
            <a:avLst/>
          </a:prstGeom>
          <a:solidFill>
            <a:srgbClr val="66FF99"/>
          </a:solidFill>
          <a:ln>
            <a:noFill/>
          </a:ln>
          <a:extLst/>
        </p:spPr>
        <p:txBody>
          <a:bodyPr anchor="ct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en-US" altLang="en-US" sz="1800" dirty="0" smtClean="0">
                <a:latin typeface="+mn-lt"/>
              </a:rPr>
              <a:t>Normal </a:t>
            </a:r>
            <a:r>
              <a:rPr lang="en-US" altLang="en-US" sz="1800" dirty="0">
                <a:latin typeface="+mn-lt"/>
              </a:rPr>
              <a:t>Operation</a:t>
            </a:r>
          </a:p>
        </p:txBody>
      </p:sp>
      <p:sp>
        <p:nvSpPr>
          <p:cNvPr id="31" name="Rectangle 30"/>
          <p:cNvSpPr/>
          <p:nvPr/>
        </p:nvSpPr>
        <p:spPr>
          <a:xfrm>
            <a:off x="685800" y="4526280"/>
            <a:ext cx="2624436" cy="307777"/>
          </a:xfrm>
          <a:prstGeom prst="rect">
            <a:avLst/>
          </a:prstGeom>
        </p:spPr>
        <p:txBody>
          <a:bodyPr wrap="none">
            <a:spAutoFit/>
          </a:bodyPr>
          <a:lstStyle/>
          <a:p>
            <a:pPr eaLnBrk="1" hangingPunct="1">
              <a:spcBef>
                <a:spcPct val="50000"/>
              </a:spcBef>
            </a:pPr>
            <a:r>
              <a:rPr lang="en-US" altLang="en-US" sz="1400" dirty="0" smtClean="0">
                <a:solidFill>
                  <a:srgbClr val="0033CC"/>
                </a:solidFill>
                <a:latin typeface="Lucida Calligraphy" panose="03010101010101010101" pitchFamily="66" charset="0"/>
              </a:rPr>
              <a:t>HVAC Operating margin</a:t>
            </a:r>
            <a:endParaRPr lang="en-US" altLang="en-US" sz="1400" dirty="0">
              <a:solidFill>
                <a:srgbClr val="0033CC"/>
              </a:solidFill>
              <a:latin typeface="Lucida Calligraphy" panose="03010101010101010101" pitchFamily="66" charset="0"/>
            </a:endParaRPr>
          </a:p>
        </p:txBody>
      </p:sp>
      <p:sp>
        <p:nvSpPr>
          <p:cNvPr id="33" name="Rectangle 32"/>
          <p:cNvSpPr/>
          <p:nvPr/>
        </p:nvSpPr>
        <p:spPr>
          <a:xfrm>
            <a:off x="685800" y="3845168"/>
            <a:ext cx="2318263" cy="307777"/>
          </a:xfrm>
          <a:prstGeom prst="rect">
            <a:avLst/>
          </a:prstGeom>
        </p:spPr>
        <p:txBody>
          <a:bodyPr wrap="none">
            <a:spAutoFit/>
          </a:bodyPr>
          <a:lstStyle/>
          <a:p>
            <a:pPr eaLnBrk="1" hangingPunct="1">
              <a:spcBef>
                <a:spcPct val="50000"/>
              </a:spcBef>
            </a:pPr>
            <a:r>
              <a:rPr lang="en-US" altLang="en-US" sz="1400" dirty="0" smtClean="0">
                <a:solidFill>
                  <a:srgbClr val="0033CC"/>
                </a:solidFill>
                <a:latin typeface="Lucida Calligraphy" panose="03010101010101010101" pitchFamily="66" charset="0"/>
              </a:rPr>
              <a:t>HVAC Design margin</a:t>
            </a:r>
            <a:endParaRPr lang="en-US" altLang="en-US" sz="1400" dirty="0">
              <a:solidFill>
                <a:srgbClr val="0033CC"/>
              </a:solidFill>
              <a:latin typeface="Lucida Calligraphy" panose="03010101010101010101" pitchFamily="66" charset="0"/>
            </a:endParaRPr>
          </a:p>
        </p:txBody>
      </p:sp>
      <p:grpSp>
        <p:nvGrpSpPr>
          <p:cNvPr id="52" name="Group 51"/>
          <p:cNvGrpSpPr/>
          <p:nvPr/>
        </p:nvGrpSpPr>
        <p:grpSpPr>
          <a:xfrm>
            <a:off x="457199" y="4891456"/>
            <a:ext cx="3886201" cy="274320"/>
            <a:chOff x="457199" y="4891456"/>
            <a:chExt cx="3886201" cy="274320"/>
          </a:xfrm>
        </p:grpSpPr>
        <p:sp>
          <p:nvSpPr>
            <p:cNvPr id="14" name="Line 8"/>
            <p:cNvSpPr>
              <a:spLocks noChangeShapeType="1"/>
            </p:cNvSpPr>
            <p:nvPr/>
          </p:nvSpPr>
          <p:spPr bwMode="auto">
            <a:xfrm>
              <a:off x="457199" y="5029200"/>
              <a:ext cx="4572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17"/>
            <p:cNvSpPr>
              <a:spLocks noChangeShapeType="1"/>
            </p:cNvSpPr>
            <p:nvPr/>
          </p:nvSpPr>
          <p:spPr bwMode="auto">
            <a:xfrm>
              <a:off x="914400" y="5029200"/>
              <a:ext cx="3429000"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Text Box 20"/>
            <p:cNvSpPr txBox="1">
              <a:spLocks noChangeArrowheads="1"/>
            </p:cNvSpPr>
            <p:nvPr/>
          </p:nvSpPr>
          <p:spPr bwMode="auto">
            <a:xfrm>
              <a:off x="3662289" y="4891456"/>
              <a:ext cx="604911" cy="274320"/>
            </a:xfrm>
            <a:prstGeom prst="rect">
              <a:avLst/>
            </a:prstGeom>
            <a:solidFill>
              <a:srgbClr val="FFFFFF"/>
            </a:solidFill>
            <a:ln>
              <a:noFill/>
            </a:ln>
            <a:extLst/>
          </p:spPr>
          <p:txBody>
            <a:bodyPr lIns="0" tIns="0" rIns="0" bIns="0" anchor="ctr" anchorCtr="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r>
                <a:rPr lang="en-US" altLang="en-US" sz="1800" dirty="0" smtClean="0">
                  <a:latin typeface="+mn-lt"/>
                </a:rPr>
                <a:t>72°F</a:t>
              </a:r>
              <a:endParaRPr lang="en-US" altLang="en-US" sz="1800" dirty="0">
                <a:latin typeface="Arial" charset="0"/>
              </a:endParaRPr>
            </a:p>
          </p:txBody>
        </p:sp>
      </p:grpSp>
      <p:grpSp>
        <p:nvGrpSpPr>
          <p:cNvPr id="51" name="Group 50"/>
          <p:cNvGrpSpPr/>
          <p:nvPr/>
        </p:nvGrpSpPr>
        <p:grpSpPr>
          <a:xfrm>
            <a:off x="457200" y="4206240"/>
            <a:ext cx="3886200" cy="289560"/>
            <a:chOff x="457200" y="4206240"/>
            <a:chExt cx="3886200" cy="289560"/>
          </a:xfrm>
        </p:grpSpPr>
        <p:sp>
          <p:nvSpPr>
            <p:cNvPr id="13" name="Line 8"/>
            <p:cNvSpPr>
              <a:spLocks noChangeShapeType="1"/>
            </p:cNvSpPr>
            <p:nvPr/>
          </p:nvSpPr>
          <p:spPr bwMode="auto">
            <a:xfrm>
              <a:off x="457200" y="4343400"/>
              <a:ext cx="4572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17"/>
            <p:cNvSpPr>
              <a:spLocks noChangeShapeType="1"/>
            </p:cNvSpPr>
            <p:nvPr/>
          </p:nvSpPr>
          <p:spPr bwMode="auto">
            <a:xfrm>
              <a:off x="914400" y="4343400"/>
              <a:ext cx="3429000"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Text Box 20"/>
            <p:cNvSpPr txBox="1">
              <a:spLocks noChangeArrowheads="1"/>
            </p:cNvSpPr>
            <p:nvPr/>
          </p:nvSpPr>
          <p:spPr bwMode="auto">
            <a:xfrm>
              <a:off x="1066800" y="4206240"/>
              <a:ext cx="1554480" cy="274320"/>
            </a:xfrm>
            <a:prstGeom prst="rect">
              <a:avLst/>
            </a:prstGeom>
            <a:solidFill>
              <a:srgbClr val="FFFFFF"/>
            </a:solidFill>
            <a:ln>
              <a:noFill/>
            </a:ln>
            <a:extLst/>
          </p:spPr>
          <p:txBody>
            <a:bodyPr lIns="0" tIns="0" rIns="0" bIns="0" anchor="ctr" anchorCtr="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r>
                <a:rPr lang="en-US" altLang="en-US" sz="1800" dirty="0">
                  <a:latin typeface="+mn-lt"/>
                </a:rPr>
                <a:t>Operating </a:t>
              </a:r>
              <a:r>
                <a:rPr lang="en-US" altLang="en-US" sz="1800" dirty="0" smtClean="0">
                  <a:latin typeface="+mn-lt"/>
                </a:rPr>
                <a:t>Limit</a:t>
              </a:r>
              <a:endParaRPr lang="en-US" altLang="en-US" sz="1800" dirty="0">
                <a:latin typeface="Arial" charset="0"/>
              </a:endParaRPr>
            </a:p>
          </p:txBody>
        </p:sp>
        <p:sp>
          <p:nvSpPr>
            <p:cNvPr id="39" name="Text Box 20"/>
            <p:cNvSpPr txBox="1">
              <a:spLocks noChangeArrowheads="1"/>
            </p:cNvSpPr>
            <p:nvPr/>
          </p:nvSpPr>
          <p:spPr bwMode="auto">
            <a:xfrm>
              <a:off x="3662289" y="4221480"/>
              <a:ext cx="604911" cy="274320"/>
            </a:xfrm>
            <a:prstGeom prst="rect">
              <a:avLst/>
            </a:prstGeom>
            <a:solidFill>
              <a:srgbClr val="FFFFFF"/>
            </a:solidFill>
            <a:ln>
              <a:noFill/>
            </a:ln>
            <a:extLst/>
          </p:spPr>
          <p:txBody>
            <a:bodyPr lIns="0" tIns="0" rIns="0" bIns="0" anchor="ctr" anchorCtr="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r>
                <a:rPr lang="en-US" altLang="en-US" sz="1800" dirty="0" smtClean="0">
                  <a:latin typeface="+mn-lt"/>
                </a:rPr>
                <a:t>78°F</a:t>
              </a:r>
              <a:endParaRPr lang="en-US" altLang="en-US" sz="1800" dirty="0">
                <a:latin typeface="Arial" charset="0"/>
              </a:endParaRPr>
            </a:p>
          </p:txBody>
        </p:sp>
      </p:grpSp>
      <p:sp>
        <p:nvSpPr>
          <p:cNvPr id="40" name="Text Box 20"/>
          <p:cNvSpPr txBox="1">
            <a:spLocks noChangeArrowheads="1"/>
          </p:cNvSpPr>
          <p:nvPr/>
        </p:nvSpPr>
        <p:spPr bwMode="auto">
          <a:xfrm>
            <a:off x="3276600" y="4526280"/>
            <a:ext cx="762000" cy="274320"/>
          </a:xfrm>
          <a:prstGeom prst="rect">
            <a:avLst/>
          </a:prstGeom>
          <a:solidFill>
            <a:srgbClr val="FFFFFF"/>
          </a:solidFill>
          <a:ln>
            <a:noFill/>
          </a:ln>
          <a:extLst/>
        </p:spPr>
        <p:txBody>
          <a:bodyPr lIns="0" tIns="0" rIns="0" bIns="0" anchor="ctr" anchorCtr="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r>
              <a:rPr lang="en-US" altLang="en-US" sz="1800" dirty="0" smtClean="0">
                <a:latin typeface="+mn-lt"/>
              </a:rPr>
              <a:t>• 75°F</a:t>
            </a:r>
            <a:endParaRPr lang="en-US" altLang="en-US" sz="1800" dirty="0">
              <a:latin typeface="Arial" charset="0"/>
            </a:endParaRPr>
          </a:p>
        </p:txBody>
      </p:sp>
      <p:grpSp>
        <p:nvGrpSpPr>
          <p:cNvPr id="50" name="Group 49"/>
          <p:cNvGrpSpPr/>
          <p:nvPr/>
        </p:nvGrpSpPr>
        <p:grpSpPr>
          <a:xfrm>
            <a:off x="457199" y="3535680"/>
            <a:ext cx="3886201" cy="274320"/>
            <a:chOff x="457199" y="3535680"/>
            <a:chExt cx="3886201" cy="274320"/>
          </a:xfrm>
        </p:grpSpPr>
        <p:sp>
          <p:nvSpPr>
            <p:cNvPr id="11" name="Line 6"/>
            <p:cNvSpPr>
              <a:spLocks noChangeShapeType="1"/>
            </p:cNvSpPr>
            <p:nvPr/>
          </p:nvSpPr>
          <p:spPr bwMode="auto">
            <a:xfrm>
              <a:off x="457199" y="3657600"/>
              <a:ext cx="4572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17"/>
            <p:cNvSpPr>
              <a:spLocks noChangeShapeType="1"/>
            </p:cNvSpPr>
            <p:nvPr/>
          </p:nvSpPr>
          <p:spPr bwMode="auto">
            <a:xfrm>
              <a:off x="914400" y="3657600"/>
              <a:ext cx="3429000"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Text Box 20"/>
            <p:cNvSpPr txBox="1">
              <a:spLocks noChangeArrowheads="1"/>
            </p:cNvSpPr>
            <p:nvPr/>
          </p:nvSpPr>
          <p:spPr bwMode="auto">
            <a:xfrm>
              <a:off x="1066800" y="3535680"/>
              <a:ext cx="2286000" cy="27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r>
                <a:rPr lang="en-US" altLang="en-US" sz="1800" dirty="0" smtClean="0">
                  <a:latin typeface="+mn-lt"/>
                </a:rPr>
                <a:t>Analyzed Design Limit</a:t>
              </a:r>
              <a:endParaRPr lang="en-US" altLang="en-US" sz="1800" dirty="0">
                <a:latin typeface="Arial" charset="0"/>
              </a:endParaRPr>
            </a:p>
          </p:txBody>
        </p:sp>
        <p:sp>
          <p:nvSpPr>
            <p:cNvPr id="41" name="Text Box 20"/>
            <p:cNvSpPr txBox="1">
              <a:spLocks noChangeArrowheads="1"/>
            </p:cNvSpPr>
            <p:nvPr/>
          </p:nvSpPr>
          <p:spPr bwMode="auto">
            <a:xfrm>
              <a:off x="3662289" y="3535680"/>
              <a:ext cx="604911" cy="274320"/>
            </a:xfrm>
            <a:prstGeom prst="rect">
              <a:avLst/>
            </a:prstGeom>
            <a:solidFill>
              <a:srgbClr val="FFFFFF"/>
            </a:solidFill>
            <a:ln>
              <a:noFill/>
            </a:ln>
            <a:extLst/>
          </p:spPr>
          <p:txBody>
            <a:bodyPr lIns="0" tIns="0" rIns="0" bIns="0" anchor="ctr" anchorCtr="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r>
                <a:rPr lang="en-US" altLang="en-US" sz="1800" dirty="0" smtClean="0">
                  <a:latin typeface="+mn-lt"/>
                </a:rPr>
                <a:t>84°F</a:t>
              </a:r>
              <a:endParaRPr lang="en-US" altLang="en-US" sz="1800" dirty="0">
                <a:latin typeface="Arial" charset="0"/>
              </a:endParaRPr>
            </a:p>
          </p:txBody>
        </p:sp>
      </p:grpSp>
      <p:grpSp>
        <p:nvGrpSpPr>
          <p:cNvPr id="49" name="Group 48"/>
          <p:cNvGrpSpPr/>
          <p:nvPr/>
        </p:nvGrpSpPr>
        <p:grpSpPr>
          <a:xfrm>
            <a:off x="457200" y="2828192"/>
            <a:ext cx="3886200" cy="296008"/>
            <a:chOff x="457200" y="2828192"/>
            <a:chExt cx="3886200" cy="296008"/>
          </a:xfrm>
        </p:grpSpPr>
        <p:sp>
          <p:nvSpPr>
            <p:cNvPr id="10" name="Line 5"/>
            <p:cNvSpPr>
              <a:spLocks noChangeShapeType="1"/>
            </p:cNvSpPr>
            <p:nvPr/>
          </p:nvSpPr>
          <p:spPr bwMode="auto">
            <a:xfrm>
              <a:off x="457200" y="2971800"/>
              <a:ext cx="4572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17"/>
            <p:cNvSpPr>
              <a:spLocks noChangeShapeType="1"/>
            </p:cNvSpPr>
            <p:nvPr/>
          </p:nvSpPr>
          <p:spPr bwMode="auto">
            <a:xfrm>
              <a:off x="914400" y="2971800"/>
              <a:ext cx="3429000"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Text Box 20"/>
            <p:cNvSpPr txBox="1">
              <a:spLocks noChangeArrowheads="1"/>
            </p:cNvSpPr>
            <p:nvPr/>
          </p:nvSpPr>
          <p:spPr bwMode="auto">
            <a:xfrm>
              <a:off x="1066800" y="2849880"/>
              <a:ext cx="2133600" cy="27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r>
                <a:rPr lang="en-US" altLang="en-US" sz="1800" dirty="0" smtClean="0">
                  <a:latin typeface="+mn-lt"/>
                </a:rPr>
                <a:t>Design Requirement</a:t>
              </a:r>
              <a:endParaRPr lang="en-US" altLang="en-US" sz="1800" dirty="0">
                <a:latin typeface="Arial" charset="0"/>
              </a:endParaRPr>
            </a:p>
          </p:txBody>
        </p:sp>
        <p:sp>
          <p:nvSpPr>
            <p:cNvPr id="42" name="Text Box 20"/>
            <p:cNvSpPr txBox="1">
              <a:spLocks noChangeArrowheads="1"/>
            </p:cNvSpPr>
            <p:nvPr/>
          </p:nvSpPr>
          <p:spPr bwMode="auto">
            <a:xfrm>
              <a:off x="3662289" y="2828192"/>
              <a:ext cx="604911" cy="274320"/>
            </a:xfrm>
            <a:prstGeom prst="rect">
              <a:avLst/>
            </a:prstGeom>
            <a:solidFill>
              <a:srgbClr val="FFFFFF"/>
            </a:solidFill>
            <a:ln>
              <a:noFill/>
            </a:ln>
            <a:extLst/>
          </p:spPr>
          <p:txBody>
            <a:bodyPr lIns="0" tIns="0" rIns="0" bIns="0" anchor="ctr" anchorCtr="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r>
                <a:rPr lang="en-US" altLang="en-US" sz="1800" dirty="0" smtClean="0">
                  <a:latin typeface="+mn-lt"/>
                </a:rPr>
                <a:t>90°F</a:t>
              </a:r>
              <a:endParaRPr lang="en-US" altLang="en-US" sz="1800" dirty="0">
                <a:latin typeface="Arial" charset="0"/>
              </a:endParaRPr>
            </a:p>
          </p:txBody>
        </p:sp>
      </p:grpSp>
      <p:sp>
        <p:nvSpPr>
          <p:cNvPr id="44" name="Rectangle 43"/>
          <p:cNvSpPr/>
          <p:nvPr/>
        </p:nvSpPr>
        <p:spPr>
          <a:xfrm>
            <a:off x="685800" y="3168160"/>
            <a:ext cx="3366627" cy="307777"/>
          </a:xfrm>
          <a:prstGeom prst="rect">
            <a:avLst/>
          </a:prstGeom>
        </p:spPr>
        <p:txBody>
          <a:bodyPr wrap="none">
            <a:spAutoFit/>
          </a:bodyPr>
          <a:lstStyle/>
          <a:p>
            <a:pPr eaLnBrk="1" hangingPunct="1">
              <a:spcBef>
                <a:spcPct val="50000"/>
              </a:spcBef>
            </a:pPr>
            <a:r>
              <a:rPr lang="en-US" altLang="en-US" sz="1400" dirty="0" smtClean="0">
                <a:solidFill>
                  <a:srgbClr val="0033CC"/>
                </a:solidFill>
                <a:latin typeface="Lucida Calligraphy" panose="03010101010101010101" pitchFamily="66" charset="0"/>
              </a:rPr>
              <a:t>Computer </a:t>
            </a:r>
            <a:r>
              <a:rPr lang="en-US" altLang="en-US" sz="1400" dirty="0" err="1" smtClean="0">
                <a:solidFill>
                  <a:srgbClr val="0033CC"/>
                </a:solidFill>
                <a:latin typeface="Lucida Calligraphy" panose="03010101010101010101" pitchFamily="66" charset="0"/>
              </a:rPr>
              <a:t>Oper</a:t>
            </a:r>
            <a:r>
              <a:rPr lang="en-US" altLang="en-US" sz="1400" dirty="0" smtClean="0">
                <a:solidFill>
                  <a:srgbClr val="0033CC"/>
                </a:solidFill>
                <a:latin typeface="Lucida Calligraphy" panose="03010101010101010101" pitchFamily="66" charset="0"/>
              </a:rPr>
              <a:t> margin &gt; HVAC</a:t>
            </a:r>
            <a:endParaRPr lang="en-US" altLang="en-US" sz="1400" dirty="0">
              <a:solidFill>
                <a:srgbClr val="0033CC"/>
              </a:solidFill>
              <a:latin typeface="Lucida Calligraphy" panose="03010101010101010101" pitchFamily="66" charset="0"/>
            </a:endParaRPr>
          </a:p>
        </p:txBody>
      </p:sp>
      <p:sp>
        <p:nvSpPr>
          <p:cNvPr id="47" name="Rectangle 46"/>
          <p:cNvSpPr/>
          <p:nvPr/>
        </p:nvSpPr>
        <p:spPr>
          <a:xfrm>
            <a:off x="4572000" y="2514600"/>
            <a:ext cx="4114800" cy="3810000"/>
          </a:xfrm>
          <a:prstGeom prst="rect">
            <a:avLst/>
          </a:prstGeom>
        </p:spPr>
        <p:txBody>
          <a:bodyPr wrap="square">
            <a:noAutofit/>
          </a:bodyPr>
          <a:lstStyle/>
          <a:p>
            <a:pPr marL="342900" indent="-342900" eaLnBrk="1" hangingPunct="1">
              <a:spcBef>
                <a:spcPts val="0"/>
              </a:spcBef>
              <a:buClr>
                <a:srgbClr val="FF0000"/>
              </a:buClr>
              <a:buFont typeface="Arial" panose="020B0604020202020204" pitchFamily="34" charset="0"/>
              <a:buChar char="•"/>
            </a:pPr>
            <a:r>
              <a:rPr lang="en-US" altLang="en-US" sz="2000" dirty="0" smtClean="0">
                <a:latin typeface="+mn-lt"/>
              </a:rPr>
              <a:t>Requires more electrical power</a:t>
            </a:r>
          </a:p>
          <a:p>
            <a:pPr marL="342900" indent="-342900" eaLnBrk="1" hangingPunct="1">
              <a:spcBef>
                <a:spcPts val="600"/>
              </a:spcBef>
              <a:buClr>
                <a:srgbClr val="FF0000"/>
              </a:buClr>
              <a:buFont typeface="Arial" panose="020B0604020202020204" pitchFamily="34" charset="0"/>
              <a:buChar char="•"/>
            </a:pPr>
            <a:r>
              <a:rPr lang="en-US" altLang="en-US" sz="2000" dirty="0" smtClean="0">
                <a:latin typeface="+mn-lt"/>
              </a:rPr>
              <a:t>Increased weight on roof</a:t>
            </a:r>
          </a:p>
          <a:p>
            <a:pPr marL="342900" indent="-342900" eaLnBrk="1" hangingPunct="1">
              <a:spcBef>
                <a:spcPts val="600"/>
              </a:spcBef>
              <a:buClr>
                <a:srgbClr val="FF0000"/>
              </a:buClr>
              <a:buFont typeface="Arial" panose="020B0604020202020204" pitchFamily="34" charset="0"/>
              <a:buChar char="•"/>
            </a:pPr>
            <a:endParaRPr lang="en-US" altLang="en-US" sz="2000" dirty="0">
              <a:latin typeface="+mn-lt"/>
            </a:endParaRPr>
          </a:p>
          <a:p>
            <a:pPr marL="342900" indent="-342900" eaLnBrk="1" hangingPunct="1">
              <a:spcBef>
                <a:spcPts val="600"/>
              </a:spcBef>
              <a:buClr>
                <a:srgbClr val="FF0000"/>
              </a:buClr>
              <a:buFont typeface="Arial" panose="020B0604020202020204" pitchFamily="34" charset="0"/>
              <a:buChar char="•"/>
            </a:pPr>
            <a:r>
              <a:rPr lang="en-US" altLang="en-US" sz="2000" dirty="0" smtClean="0">
                <a:latin typeface="+mn-lt"/>
              </a:rPr>
              <a:t>Decrease in Margin for </a:t>
            </a:r>
          </a:p>
          <a:p>
            <a:pPr marL="342900" indent="-342900" eaLnBrk="1" hangingPunct="1">
              <a:spcBef>
                <a:spcPts val="600"/>
              </a:spcBef>
              <a:buClr>
                <a:srgbClr val="FF0000"/>
              </a:buClr>
              <a:buFont typeface="Arial" panose="020B0604020202020204" pitchFamily="34" charset="0"/>
              <a:buChar char="•"/>
            </a:pPr>
            <a:r>
              <a:rPr lang="en-US" altLang="en-US" sz="2000" dirty="0" smtClean="0">
                <a:latin typeface="+mn-lt"/>
              </a:rPr>
              <a:t>Voltage Analysis &amp; </a:t>
            </a:r>
          </a:p>
          <a:p>
            <a:pPr marL="342900" indent="-342900" eaLnBrk="1" hangingPunct="1">
              <a:spcBef>
                <a:spcPts val="600"/>
              </a:spcBef>
              <a:buClr>
                <a:srgbClr val="FF0000"/>
              </a:buClr>
              <a:buFont typeface="Arial" panose="020B0604020202020204" pitchFamily="34" charset="0"/>
              <a:buChar char="•"/>
            </a:pPr>
            <a:r>
              <a:rPr lang="en-US" altLang="en-US" sz="2000" dirty="0" smtClean="0">
                <a:latin typeface="+mn-lt"/>
              </a:rPr>
              <a:t>Roof Structural Analysis</a:t>
            </a:r>
          </a:p>
          <a:p>
            <a:pPr marL="342900" indent="-342900" eaLnBrk="1" hangingPunct="1">
              <a:spcBef>
                <a:spcPts val="600"/>
              </a:spcBef>
              <a:buClr>
                <a:srgbClr val="FF0000"/>
              </a:buClr>
              <a:buFont typeface="Arial" panose="020B0604020202020204" pitchFamily="34" charset="0"/>
              <a:buChar char="•"/>
            </a:pPr>
            <a:endParaRPr lang="en-US" altLang="en-US" sz="2000" dirty="0">
              <a:latin typeface="+mn-lt"/>
            </a:endParaRPr>
          </a:p>
          <a:p>
            <a:pPr marL="342900" indent="-342900" eaLnBrk="1" hangingPunct="1">
              <a:spcBef>
                <a:spcPts val="600"/>
              </a:spcBef>
              <a:buClr>
                <a:srgbClr val="FF0000"/>
              </a:buClr>
              <a:buFont typeface="Arial" panose="020B0604020202020204" pitchFamily="34" charset="0"/>
              <a:buChar char="•"/>
            </a:pPr>
            <a:r>
              <a:rPr lang="en-US" altLang="en-US" sz="2000" dirty="0" smtClean="0">
                <a:latin typeface="+mn-lt"/>
              </a:rPr>
              <a:t>Result = Margin Losses Elsewhere</a:t>
            </a:r>
          </a:p>
        </p:txBody>
      </p:sp>
    </p:spTree>
    <p:extLst>
      <p:ext uri="{BB962C8B-B14F-4D97-AF65-F5344CB8AC3E}">
        <p14:creationId xmlns:p14="http://schemas.microsoft.com/office/powerpoint/2010/main" val="692534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7">
                                            <p:txEl>
                                              <p:pRg st="0" end="0"/>
                                            </p:txEl>
                                          </p:spTgt>
                                        </p:tgtEl>
                                        <p:attrNameLst>
                                          <p:attrName>style.visibility</p:attrName>
                                        </p:attrNameLst>
                                      </p:cBhvr>
                                      <p:to>
                                        <p:strVal val="visible"/>
                                      </p:to>
                                    </p:set>
                                    <p:anim calcmode="lin" valueType="num">
                                      <p:cBhvr additive="base">
                                        <p:cTn id="7" dur="500" fill="hold"/>
                                        <p:tgtEl>
                                          <p:spTgt spid="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7">
                                            <p:txEl>
                                              <p:pRg st="1" end="1"/>
                                            </p:txEl>
                                          </p:spTgt>
                                        </p:tgtEl>
                                        <p:attrNameLst>
                                          <p:attrName>style.visibility</p:attrName>
                                        </p:attrNameLst>
                                      </p:cBhvr>
                                      <p:to>
                                        <p:strVal val="visible"/>
                                      </p:to>
                                    </p:set>
                                    <p:anim calcmode="lin" valueType="num">
                                      <p:cBhvr additive="base">
                                        <p:cTn id="13" dur="500" fill="hold"/>
                                        <p:tgtEl>
                                          <p:spTgt spid="4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47">
                                            <p:txEl>
                                              <p:pRg st="3" end="3"/>
                                            </p:txEl>
                                          </p:spTgt>
                                        </p:tgtEl>
                                        <p:attrNameLst>
                                          <p:attrName>style.visibility</p:attrName>
                                        </p:attrNameLst>
                                      </p:cBhvr>
                                      <p:to>
                                        <p:strVal val="visible"/>
                                      </p:to>
                                    </p:set>
                                    <p:anim calcmode="lin" valueType="num">
                                      <p:cBhvr additive="base">
                                        <p:cTn id="19" dur="500" fill="hold"/>
                                        <p:tgtEl>
                                          <p:spTgt spid="47">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7">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7">
                                            <p:txEl>
                                              <p:pRg st="4" end="4"/>
                                            </p:txEl>
                                          </p:spTgt>
                                        </p:tgtEl>
                                        <p:attrNameLst>
                                          <p:attrName>style.visibility</p:attrName>
                                        </p:attrNameLst>
                                      </p:cBhvr>
                                      <p:to>
                                        <p:strVal val="visible"/>
                                      </p:to>
                                    </p:set>
                                    <p:animEffect transition="in" filter="barn(inVertical)">
                                      <p:cBhvr>
                                        <p:cTn id="25" dur="500"/>
                                        <p:tgtEl>
                                          <p:spTgt spid="47">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7">
                                            <p:txEl>
                                              <p:pRg st="5" end="5"/>
                                            </p:txEl>
                                          </p:spTgt>
                                        </p:tgtEl>
                                        <p:attrNameLst>
                                          <p:attrName>style.visibility</p:attrName>
                                        </p:attrNameLst>
                                      </p:cBhvr>
                                      <p:to>
                                        <p:strVal val="visible"/>
                                      </p:to>
                                    </p:set>
                                    <p:animEffect transition="in" filter="barn(inVertical)">
                                      <p:cBhvr>
                                        <p:cTn id="30" dur="500"/>
                                        <p:tgtEl>
                                          <p:spTgt spid="47">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47">
                                            <p:txEl>
                                              <p:pRg st="7" end="7"/>
                                            </p:txEl>
                                          </p:spTgt>
                                        </p:tgtEl>
                                        <p:attrNameLst>
                                          <p:attrName>style.visibility</p:attrName>
                                        </p:attrNameLst>
                                      </p:cBhvr>
                                      <p:to>
                                        <p:strVal val="visible"/>
                                      </p:to>
                                    </p:set>
                                    <p:animEffect transition="in" filter="barn(inVertical)">
                                      <p:cBhvr>
                                        <p:cTn id="35" dur="500"/>
                                        <p:tgtEl>
                                          <p:spTgt spid="4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smtClean="0"/>
              <a:t>6 – Individual CM Responsibilities</a:t>
            </a:r>
            <a:endParaRPr lang="en-US" sz="8000" dirty="0"/>
          </a:p>
        </p:txBody>
      </p:sp>
      <p:sp>
        <p:nvSpPr>
          <p:cNvPr id="3" name="Date Placeholder 2"/>
          <p:cNvSpPr>
            <a:spLocks noGrp="1"/>
          </p:cNvSpPr>
          <p:nvPr>
            <p:ph type="dt" sz="half" idx="10"/>
          </p:nvPr>
        </p:nvSpPr>
        <p:spPr/>
        <p:txBody>
          <a:bodyPr/>
          <a:lstStyle/>
          <a:p>
            <a:pPr>
              <a:defRPr/>
            </a:pPr>
            <a:r>
              <a:rPr lang="en-US" smtClean="0"/>
              <a:t>CMBG - 08 June 2015</a:t>
            </a:r>
            <a:endParaRPr lang="en-US" dirty="0"/>
          </a:p>
        </p:txBody>
      </p:sp>
      <p:sp>
        <p:nvSpPr>
          <p:cNvPr id="4" name="Footer Placeholder 3"/>
          <p:cNvSpPr>
            <a:spLocks noGrp="1"/>
          </p:cNvSpPr>
          <p:nvPr>
            <p:ph type="ftr" sz="quarter" idx="11"/>
          </p:nvPr>
        </p:nvSpPr>
        <p:spPr/>
        <p:txBody>
          <a:bodyPr/>
          <a:lstStyle/>
          <a:p>
            <a:pPr>
              <a:defRPr/>
            </a:pPr>
            <a:r>
              <a:rPr lang="pt-BR" smtClean="0"/>
              <a:t>Palo Verde - Kent R. Bjornn</a:t>
            </a:r>
            <a:endParaRPr lang="en-US" dirty="0"/>
          </a:p>
        </p:txBody>
      </p:sp>
      <p:sp>
        <p:nvSpPr>
          <p:cNvPr id="5" name="Slide Number Placeholder 4"/>
          <p:cNvSpPr>
            <a:spLocks noGrp="1"/>
          </p:cNvSpPr>
          <p:nvPr>
            <p:ph type="sldNum" sz="quarter" idx="12"/>
          </p:nvPr>
        </p:nvSpPr>
        <p:spPr/>
        <p:txBody>
          <a:bodyPr/>
          <a:lstStyle/>
          <a:p>
            <a:pPr>
              <a:defRPr/>
            </a:pPr>
            <a:fld id="{20B31FFD-1183-4AFA-AFC0-C219A9603EF7}" type="slidenum">
              <a:rPr lang="en-US" smtClean="0"/>
              <a:pPr>
                <a:defRPr/>
              </a:pPr>
              <a:t>78</a:t>
            </a:fld>
            <a:endParaRPr lang="en-US" dirty="0"/>
          </a:p>
        </p:txBody>
      </p:sp>
    </p:spTree>
    <p:extLst>
      <p:ext uri="{BB962C8B-B14F-4D97-AF65-F5344CB8AC3E}">
        <p14:creationId xmlns:p14="http://schemas.microsoft.com/office/powerpoint/2010/main" val="403758526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 Responsibilities</a:t>
            </a:r>
            <a:r>
              <a:rPr lang="en-US" altLang="en-US" dirty="0"/>
              <a:t> </a:t>
            </a:r>
            <a:r>
              <a:rPr lang="en-US" altLang="en-US" sz="1600" dirty="0" smtClean="0"/>
              <a:t>1/5</a:t>
            </a:r>
            <a:endParaRPr lang="en-US" sz="1600" dirty="0"/>
          </a:p>
        </p:txBody>
      </p:sp>
      <p:sp>
        <p:nvSpPr>
          <p:cNvPr id="3" name="Content Placeholder 2"/>
          <p:cNvSpPr>
            <a:spLocks noGrp="1"/>
          </p:cNvSpPr>
          <p:nvPr>
            <p:ph idx="1"/>
          </p:nvPr>
        </p:nvSpPr>
        <p:spPr/>
        <p:txBody>
          <a:bodyPr/>
          <a:lstStyle/>
          <a:p>
            <a:pPr marL="514350" indent="-514350">
              <a:buClr>
                <a:srgbClr val="FF0000"/>
              </a:buClr>
              <a:buSzPct val="80000"/>
              <a:buFont typeface="+mj-lt"/>
              <a:buAutoNum type="arabicPeriod"/>
            </a:pPr>
            <a:r>
              <a:rPr lang="en-US" dirty="0"/>
              <a:t>Questioning Attitude - </a:t>
            </a:r>
            <a:r>
              <a:rPr lang="en-US" sz="2000" dirty="0"/>
              <a:t>Individuals avoid complacency and </a:t>
            </a:r>
            <a:r>
              <a:rPr lang="en-US" sz="2000" dirty="0" smtClean="0"/>
              <a:t>continuously challenge </a:t>
            </a:r>
            <a:r>
              <a:rPr lang="en-US" sz="2000" dirty="0"/>
              <a:t>existing conditions and activities </a:t>
            </a:r>
            <a:r>
              <a:rPr lang="en-US" sz="2000" dirty="0" smtClean="0"/>
              <a:t>in order </a:t>
            </a:r>
            <a:r>
              <a:rPr lang="en-US" sz="2000" dirty="0"/>
              <a:t>to identify discrepancies that might </a:t>
            </a:r>
            <a:r>
              <a:rPr lang="en-US" sz="2000" dirty="0" smtClean="0"/>
              <a:t>result in </a:t>
            </a:r>
            <a:r>
              <a:rPr lang="en-US" sz="2000" dirty="0"/>
              <a:t>error or inappropriate action. All </a:t>
            </a:r>
            <a:r>
              <a:rPr lang="en-US" sz="2000" dirty="0" smtClean="0"/>
              <a:t>employees are </a:t>
            </a:r>
            <a:r>
              <a:rPr lang="en-US" sz="2000" dirty="0"/>
              <a:t>watchful for assumptions, anomalies, values</a:t>
            </a:r>
            <a:r>
              <a:rPr lang="en-US" sz="2000" dirty="0" smtClean="0"/>
              <a:t>, conditions</a:t>
            </a:r>
            <a:r>
              <a:rPr lang="en-US" sz="2000" dirty="0"/>
              <a:t>, or activities that can have </a:t>
            </a:r>
            <a:r>
              <a:rPr lang="en-US" sz="2000" dirty="0" smtClean="0"/>
              <a:t>an undesirable </a:t>
            </a:r>
            <a:r>
              <a:rPr lang="en-US" sz="2000" dirty="0"/>
              <a:t>effect on plant safety</a:t>
            </a:r>
            <a:r>
              <a:rPr lang="en-US" sz="2000" dirty="0" smtClean="0"/>
              <a:t>.</a:t>
            </a:r>
          </a:p>
          <a:p>
            <a:pPr marL="514350" indent="-514350">
              <a:buClr>
                <a:srgbClr val="FF0000"/>
              </a:buClr>
              <a:buSzPct val="80000"/>
              <a:buFont typeface="+mj-lt"/>
              <a:buAutoNum type="arabicPeriod"/>
            </a:pPr>
            <a:r>
              <a:rPr lang="en-US" sz="2000" dirty="0"/>
              <a:t>Identifying </a:t>
            </a:r>
            <a:r>
              <a:rPr lang="en-US" sz="2000" dirty="0" smtClean="0"/>
              <a:t>CM discrepancies </a:t>
            </a:r>
            <a:r>
              <a:rPr lang="en-US" sz="2000" dirty="0"/>
              <a:t>through established </a:t>
            </a:r>
            <a:r>
              <a:rPr lang="en-US" sz="2000" dirty="0" smtClean="0"/>
              <a:t>CAP.</a:t>
            </a:r>
            <a:endParaRPr lang="en-US" sz="2000" dirty="0"/>
          </a:p>
          <a:p>
            <a:pPr marL="514350" indent="-514350">
              <a:buClr>
                <a:srgbClr val="FF0000"/>
              </a:buClr>
              <a:buSzPct val="80000"/>
              <a:buFont typeface="+mj-lt"/>
              <a:buAutoNum type="arabicPeriod"/>
            </a:pPr>
            <a:r>
              <a:rPr lang="en-US" sz="2000" dirty="0" smtClean="0"/>
              <a:t>Ensuring </a:t>
            </a:r>
            <a:r>
              <a:rPr lang="en-US" sz="2000" dirty="0"/>
              <a:t>that changes made to </a:t>
            </a:r>
            <a:r>
              <a:rPr lang="en-US" sz="2000" dirty="0" smtClean="0"/>
              <a:t>CM </a:t>
            </a:r>
            <a:r>
              <a:rPr lang="en-US" sz="2000" dirty="0"/>
              <a:t>documents are reflected in other affected documents</a:t>
            </a:r>
            <a:r>
              <a:rPr lang="en-US" sz="2000" dirty="0" smtClean="0"/>
              <a:t>.</a:t>
            </a:r>
          </a:p>
          <a:p>
            <a:pPr marL="514350" indent="-514350">
              <a:buClr>
                <a:srgbClr val="FF0000"/>
              </a:buClr>
              <a:buSzPct val="80000"/>
              <a:buFont typeface="+mj-lt"/>
              <a:buAutoNum type="arabicPeriod"/>
            </a:pPr>
            <a:r>
              <a:rPr lang="en-US" sz="2000" dirty="0" smtClean="0"/>
              <a:t>Providing </a:t>
            </a:r>
            <a:r>
              <a:rPr lang="en-US" sz="2000" dirty="0"/>
              <a:t>missing information found/developed during research to the appropriate data owner for verification and entry.</a:t>
            </a:r>
            <a:endParaRPr lang="en-US" sz="2000" dirty="0" smtClean="0"/>
          </a:p>
          <a:p>
            <a:pPr marL="514350" indent="-514350">
              <a:buClr>
                <a:srgbClr val="FF0000"/>
              </a:buClr>
              <a:buSzPct val="80000"/>
              <a:buFont typeface="+mj-lt"/>
              <a:buAutoNum type="arabicPeriod"/>
            </a:pPr>
            <a:r>
              <a:rPr lang="en-US" sz="2000" dirty="0" smtClean="0"/>
              <a:t>Follow </a:t>
            </a:r>
            <a:r>
              <a:rPr lang="en-US" sz="2000" dirty="0"/>
              <a:t>established processes </a:t>
            </a:r>
            <a:r>
              <a:rPr lang="en-US" sz="2000" dirty="0" smtClean="0"/>
              <a:t>for Design Control, Configuration </a:t>
            </a:r>
            <a:r>
              <a:rPr lang="en-US" sz="2000" dirty="0" err="1" smtClean="0"/>
              <a:t>Mgt</a:t>
            </a:r>
            <a:r>
              <a:rPr lang="en-US" sz="2000" dirty="0" smtClean="0"/>
              <a:t>, and License Mgt.</a:t>
            </a:r>
          </a:p>
          <a:p>
            <a:pPr marL="514350" indent="-514350">
              <a:buClr>
                <a:srgbClr val="FF0000"/>
              </a:buClr>
              <a:buSzPct val="80000"/>
              <a:buFont typeface="+mj-lt"/>
              <a:buAutoNum type="arabicPeriod"/>
            </a:pPr>
            <a:endParaRPr lang="en-US" dirty="0"/>
          </a:p>
        </p:txBody>
      </p:sp>
      <p:sp>
        <p:nvSpPr>
          <p:cNvPr id="4" name="Date Placeholder 3"/>
          <p:cNvSpPr>
            <a:spLocks noGrp="1"/>
          </p:cNvSpPr>
          <p:nvPr>
            <p:ph type="dt" sz="half" idx="10"/>
          </p:nvPr>
        </p:nvSpPr>
        <p:spPr/>
        <p:txBody>
          <a:bodyPr/>
          <a:lstStyle/>
          <a:p>
            <a:pPr>
              <a:defRPr/>
            </a:pPr>
            <a:r>
              <a:rPr lang="en-US" smtClean="0"/>
              <a:t>CMBG - 08 June 2015</a:t>
            </a:r>
            <a:endParaRPr lang="en-US" dirty="0"/>
          </a:p>
        </p:txBody>
      </p:sp>
      <p:sp>
        <p:nvSpPr>
          <p:cNvPr id="5" name="Footer Placeholder 4"/>
          <p:cNvSpPr>
            <a:spLocks noGrp="1"/>
          </p:cNvSpPr>
          <p:nvPr>
            <p:ph type="ftr" sz="quarter" idx="11"/>
          </p:nvPr>
        </p:nvSpPr>
        <p:spPr/>
        <p:txBody>
          <a:bodyPr/>
          <a:lstStyle/>
          <a:p>
            <a:pPr>
              <a:defRPr/>
            </a:pPr>
            <a:r>
              <a:rPr lang="pt-BR" smtClean="0"/>
              <a:t>Palo Verde - Kent R. Bjornn</a:t>
            </a:r>
            <a:endParaRPr lang="en-US" dirty="0"/>
          </a:p>
        </p:txBody>
      </p:sp>
      <p:sp>
        <p:nvSpPr>
          <p:cNvPr id="6" name="Slide Number Placeholder 5"/>
          <p:cNvSpPr>
            <a:spLocks noGrp="1"/>
          </p:cNvSpPr>
          <p:nvPr>
            <p:ph type="sldNum" sz="quarter" idx="12"/>
          </p:nvPr>
        </p:nvSpPr>
        <p:spPr/>
        <p:txBody>
          <a:bodyPr/>
          <a:lstStyle/>
          <a:p>
            <a:pPr>
              <a:defRPr/>
            </a:pPr>
            <a:fld id="{E870A486-E42A-4384-A775-FA2C88A85670}" type="slidenum">
              <a:rPr lang="en-US" smtClean="0"/>
              <a:pPr>
                <a:defRPr/>
              </a:pPr>
              <a:t>79</a:t>
            </a:fld>
            <a:endParaRPr lang="en-US" dirty="0"/>
          </a:p>
        </p:txBody>
      </p:sp>
    </p:spTree>
    <p:extLst>
      <p:ext uri="{BB962C8B-B14F-4D97-AF65-F5344CB8AC3E}">
        <p14:creationId xmlns:p14="http://schemas.microsoft.com/office/powerpoint/2010/main" val="24272031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5"/>
          <p:cNvSpPr>
            <a:spLocks noGrp="1" noChangeArrowheads="1"/>
          </p:cNvSpPr>
          <p:nvPr>
            <p:ph type="title"/>
          </p:nvPr>
        </p:nvSpPr>
        <p:spPr/>
        <p:txBody>
          <a:bodyPr/>
          <a:lstStyle/>
          <a:p>
            <a:pPr eaLnBrk="1" hangingPunct="1"/>
            <a:r>
              <a:rPr lang="en-US" dirty="0" smtClean="0"/>
              <a:t>CM – What – </a:t>
            </a:r>
            <a:r>
              <a:rPr lang="en-US" dirty="0" err="1" smtClean="0"/>
              <a:t>Req</a:t>
            </a:r>
            <a:r>
              <a:rPr lang="en-US" dirty="0" smtClean="0"/>
              <a:t> </a:t>
            </a:r>
            <a:r>
              <a:rPr lang="en-US" sz="1600" dirty="0" smtClean="0"/>
              <a:t>1/6</a:t>
            </a:r>
            <a:endParaRPr lang="en-US" sz="1600" dirty="0"/>
          </a:p>
        </p:txBody>
      </p:sp>
      <p:sp>
        <p:nvSpPr>
          <p:cNvPr id="3" name="Text Placeholder 2"/>
          <p:cNvSpPr>
            <a:spLocks noGrp="1"/>
          </p:cNvSpPr>
          <p:nvPr>
            <p:ph type="body" sz="half" idx="1"/>
          </p:nvPr>
        </p:nvSpPr>
        <p:spPr/>
        <p:txBody>
          <a:bodyPr/>
          <a:lstStyle/>
          <a:p>
            <a:r>
              <a:rPr lang="en-US" u="sng" dirty="0">
                <a:solidFill>
                  <a:srgbClr val="FF0000"/>
                </a:solidFill>
                <a:latin typeface="Tahoma" pitchFamily="34" charset="0"/>
              </a:rPr>
              <a:t>Requirements</a:t>
            </a:r>
            <a:r>
              <a:rPr lang="en-US" dirty="0">
                <a:latin typeface="Tahoma" pitchFamily="34" charset="0"/>
              </a:rPr>
              <a:t> - technical requirements derived from external sources or </a:t>
            </a:r>
            <a:r>
              <a:rPr lang="en-US" i="1" dirty="0">
                <a:latin typeface="Tahoma" pitchFamily="34" charset="0"/>
              </a:rPr>
              <a:t>self imposed </a:t>
            </a:r>
            <a:r>
              <a:rPr lang="en-US" dirty="0">
                <a:latin typeface="Tahoma" pitchFamily="34" charset="0"/>
              </a:rPr>
              <a:t>that dictate the final design</a:t>
            </a:r>
            <a:r>
              <a:rPr lang="en-US" dirty="0" smtClean="0">
                <a:latin typeface="Tahoma" pitchFamily="34" charset="0"/>
              </a:rPr>
              <a:t>.</a:t>
            </a:r>
            <a:endParaRPr lang="en-US" dirty="0">
              <a:latin typeface="Tahoma" pitchFamily="34" charset="0"/>
            </a:endParaRPr>
          </a:p>
        </p:txBody>
      </p:sp>
      <p:sp>
        <p:nvSpPr>
          <p:cNvPr id="4" name="Content Placeholder 3"/>
          <p:cNvSpPr>
            <a:spLocks noGrp="1"/>
          </p:cNvSpPr>
          <p:nvPr>
            <p:ph sz="quarter" idx="2"/>
          </p:nvPr>
        </p:nvSpPr>
        <p:spPr/>
        <p:txBody>
          <a:bodyPr/>
          <a:lstStyle/>
          <a:p>
            <a:endParaRPr lang="en-US" dirty="0" smtClean="0"/>
          </a:p>
          <a:p>
            <a:endParaRPr lang="en-US" dirty="0"/>
          </a:p>
        </p:txBody>
      </p:sp>
      <p:sp>
        <p:nvSpPr>
          <p:cNvPr id="5" name="Date Placeholder 3"/>
          <p:cNvSpPr>
            <a:spLocks noGrp="1"/>
          </p:cNvSpPr>
          <p:nvPr>
            <p:ph type="dt" sz="half" idx="10"/>
          </p:nvPr>
        </p:nvSpPr>
        <p:spPr/>
        <p:txBody>
          <a:bodyPr/>
          <a:lstStyle/>
          <a:p>
            <a:pPr>
              <a:defRPr/>
            </a:pPr>
            <a:r>
              <a:rPr lang="en-US" smtClean="0"/>
              <a:t>CMBG - 08 June 2015</a:t>
            </a:r>
            <a:endParaRPr lang="en-US"/>
          </a:p>
        </p:txBody>
      </p:sp>
      <p:sp>
        <p:nvSpPr>
          <p:cNvPr id="6" name="Footer Placeholder 4"/>
          <p:cNvSpPr>
            <a:spLocks noGrp="1"/>
          </p:cNvSpPr>
          <p:nvPr>
            <p:ph type="ftr" sz="quarter" idx="11"/>
          </p:nvPr>
        </p:nvSpPr>
        <p:spPr/>
        <p:txBody>
          <a:bodyPr/>
          <a:lstStyle/>
          <a:p>
            <a:pPr>
              <a:defRPr/>
            </a:pPr>
            <a:r>
              <a:rPr lang="pt-BR" smtClean="0"/>
              <a:t>Palo Verde - Kent R. Bjornn</a:t>
            </a:r>
            <a:endParaRPr lang="en-US"/>
          </a:p>
        </p:txBody>
      </p:sp>
      <p:sp>
        <p:nvSpPr>
          <p:cNvPr id="7" name="Slide Number Placeholder 5"/>
          <p:cNvSpPr>
            <a:spLocks noGrp="1"/>
          </p:cNvSpPr>
          <p:nvPr>
            <p:ph type="sldNum" sz="quarter" idx="12"/>
          </p:nvPr>
        </p:nvSpPr>
        <p:spPr/>
        <p:txBody>
          <a:bodyPr/>
          <a:lstStyle/>
          <a:p>
            <a:pPr>
              <a:defRPr/>
            </a:pPr>
            <a:fld id="{C1626519-413B-4E1A-8BCA-D59F96A67963}" type="slidenum">
              <a:rPr lang="en-US"/>
              <a:pPr>
                <a:defRPr/>
              </a:pPr>
              <a:t>8</a:t>
            </a:fld>
            <a:endParaRPr lang="en-US"/>
          </a:p>
        </p:txBody>
      </p:sp>
      <p:sp>
        <p:nvSpPr>
          <p:cNvPr id="8" name="Text Placeholder 7"/>
          <p:cNvSpPr>
            <a:spLocks noGrp="1"/>
          </p:cNvSpPr>
          <p:nvPr>
            <p:ph type="body" sz="half" idx="13"/>
          </p:nvPr>
        </p:nvSpPr>
        <p:spPr/>
        <p:txBody>
          <a:bodyPr/>
          <a:lstStyle/>
          <a:p>
            <a:r>
              <a:rPr lang="en-US" dirty="0">
                <a:solidFill>
                  <a:srgbClr val="FF0000"/>
                </a:solidFill>
                <a:latin typeface="Tahoma" pitchFamily="34" charset="0"/>
              </a:rPr>
              <a:t>What Needs to be there</a:t>
            </a:r>
          </a:p>
          <a:p>
            <a:pPr lvl="1"/>
            <a:r>
              <a:rPr lang="en-US" sz="2400" dirty="0">
                <a:latin typeface="Tahoma" pitchFamily="34" charset="0"/>
              </a:rPr>
              <a:t>Design characteristics and bounding parameters needed for the design to </a:t>
            </a:r>
            <a:r>
              <a:rPr lang="en-US" sz="2400" dirty="0" smtClean="0">
                <a:latin typeface="Tahoma" pitchFamily="34" charset="0"/>
              </a:rPr>
              <a:t>work</a:t>
            </a:r>
          </a:p>
          <a:p>
            <a:pPr lvl="1"/>
            <a:r>
              <a:rPr lang="en-US" sz="2400" dirty="0" smtClean="0">
                <a:latin typeface="Tahoma" pitchFamily="34" charset="0"/>
              </a:rPr>
              <a:t>Includes Owner requirements via contract</a:t>
            </a:r>
            <a:endParaRPr lang="en-US" sz="2400" dirty="0">
              <a:latin typeface="Tahoma" pitchFamily="34" charset="0"/>
            </a:endParaRPr>
          </a:p>
          <a:p>
            <a:pPr lvl="1"/>
            <a:r>
              <a:rPr lang="en-US" sz="2400" dirty="0">
                <a:latin typeface="Tahoma" pitchFamily="34" charset="0"/>
              </a:rPr>
              <a:t>Must be verified or monitored to confirm that design is valid &amp; continues to be valid</a:t>
            </a:r>
          </a:p>
          <a:p>
            <a:pPr marL="0" indent="0">
              <a:buNone/>
            </a:pPr>
            <a:endParaRPr lang="en-US" dirty="0"/>
          </a:p>
        </p:txBody>
      </p:sp>
      <p:grpSp>
        <p:nvGrpSpPr>
          <p:cNvPr id="10" name="Group 22"/>
          <p:cNvGrpSpPr>
            <a:grpSpLocks/>
          </p:cNvGrpSpPr>
          <p:nvPr>
            <p:custDataLst>
              <p:tags r:id="rId1"/>
            </p:custDataLst>
          </p:nvPr>
        </p:nvGrpSpPr>
        <p:grpSpPr bwMode="auto">
          <a:xfrm>
            <a:off x="582613" y="1371600"/>
            <a:ext cx="1931987" cy="1816099"/>
            <a:chOff x="417018" y="1531919"/>
            <a:chExt cx="1931987" cy="1816800"/>
          </a:xfrm>
        </p:grpSpPr>
        <p:sp>
          <p:nvSpPr>
            <p:cNvPr id="11" name="AutoShape 9"/>
            <p:cNvSpPr>
              <a:spLocks noChangeAspect="1" noChangeArrowheads="1"/>
            </p:cNvSpPr>
            <p:nvPr/>
          </p:nvSpPr>
          <p:spPr bwMode="auto">
            <a:xfrm>
              <a:off x="801193" y="1912033"/>
              <a:ext cx="1077912" cy="1009299"/>
            </a:xfrm>
            <a:prstGeom prst="triangle">
              <a:avLst>
                <a:gd name="adj" fmla="val 50000"/>
              </a:avLst>
            </a:prstGeom>
            <a:noFill/>
            <a:ln w="76200">
              <a:solidFill>
                <a:srgbClr val="6600CC"/>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endParaRPr lang="en-US" altLang="en-US"/>
            </a:p>
          </p:txBody>
        </p:sp>
        <p:sp>
          <p:nvSpPr>
            <p:cNvPr id="12" name="Oval 10"/>
            <p:cNvSpPr>
              <a:spLocks noChangeAspect="1" noChangeArrowheads="1"/>
            </p:cNvSpPr>
            <p:nvPr/>
          </p:nvSpPr>
          <p:spPr bwMode="gray">
            <a:xfrm>
              <a:off x="901205" y="1531919"/>
              <a:ext cx="856364" cy="856364"/>
            </a:xfrm>
            <a:prstGeom prst="ellipse">
              <a:avLst/>
            </a:prstGeom>
            <a:solidFill>
              <a:srgbClr val="FF0000"/>
            </a:solidFill>
            <a:ln w="31750">
              <a:solidFill>
                <a:srgbClr val="FF0000"/>
              </a:solidFill>
              <a:round/>
              <a:headEnd/>
              <a:tailEnd/>
            </a:ln>
          </p:spPr>
          <p:txBody>
            <a:bodyPr lIns="0" tIns="91440" rIns="0" bIns="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lnSpc>
                  <a:spcPts val="1100"/>
                </a:lnSpc>
              </a:pPr>
              <a:r>
                <a:rPr lang="en-US" altLang="en-US" sz="1100" dirty="0" smtClean="0">
                  <a:latin typeface="Arial Rounded MT Bold" pitchFamily="34" charset="0"/>
                </a:rPr>
                <a:t>Design</a:t>
              </a:r>
              <a:br>
                <a:rPr lang="en-US" altLang="en-US" sz="1100" dirty="0" smtClean="0">
                  <a:latin typeface="Arial Rounded MT Bold" pitchFamily="34" charset="0"/>
                </a:rPr>
              </a:br>
              <a:r>
                <a:rPr lang="en-US" altLang="en-US" sz="1100" dirty="0" smtClean="0">
                  <a:latin typeface="Arial Rounded MT Bold" pitchFamily="34" charset="0"/>
                </a:rPr>
                <a:t>Require-</a:t>
              </a:r>
              <a:r>
                <a:rPr lang="en-US" altLang="en-US" sz="1100" dirty="0" err="1" smtClean="0">
                  <a:latin typeface="Arial Rounded MT Bold" pitchFamily="34" charset="0"/>
                </a:rPr>
                <a:t>ments</a:t>
              </a:r>
              <a:endParaRPr lang="en-US" altLang="en-US" sz="1100" dirty="0">
                <a:latin typeface="Arial Rounded MT Bold" pitchFamily="34" charset="0"/>
              </a:endParaRPr>
            </a:p>
          </p:txBody>
        </p:sp>
        <p:sp>
          <p:nvSpPr>
            <p:cNvPr id="13" name="AutoShape 11"/>
            <p:cNvSpPr>
              <a:spLocks noChangeAspect="1" noChangeArrowheads="1"/>
            </p:cNvSpPr>
            <p:nvPr/>
          </p:nvSpPr>
          <p:spPr bwMode="auto">
            <a:xfrm>
              <a:off x="1526680" y="2526394"/>
              <a:ext cx="822325" cy="822325"/>
            </a:xfrm>
            <a:prstGeom prst="flowChartMultidocument">
              <a:avLst/>
            </a:prstGeom>
            <a:solidFill>
              <a:srgbClr val="FFFFFF"/>
            </a:solidFill>
            <a:ln w="28575">
              <a:solidFill>
                <a:srgbClr val="0033CC"/>
              </a:solidFill>
              <a:miter lim="800000"/>
              <a:headEnd/>
              <a:tailEnd/>
            </a:ln>
          </p:spPr>
          <p:txBody>
            <a:bodyPr lIns="0" tIns="91440" rIns="0" bIns="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lnSpc>
                  <a:spcPts val="1100"/>
                </a:lnSpc>
                <a:spcAft>
                  <a:spcPts val="600"/>
                </a:spcAft>
              </a:pPr>
              <a:r>
                <a:rPr lang="en-US" altLang="en-US" sz="1100">
                  <a:latin typeface="Arial Rounded MT Bold" pitchFamily="34" charset="0"/>
                </a:rPr>
                <a:t>Facility</a:t>
              </a:r>
              <a:br>
                <a:rPr lang="en-US" altLang="en-US" sz="1100">
                  <a:latin typeface="Arial Rounded MT Bold" pitchFamily="34" charset="0"/>
                </a:rPr>
              </a:br>
              <a:r>
                <a:rPr lang="en-US" altLang="en-US" sz="1100">
                  <a:latin typeface="Arial Rounded MT Bold" pitchFamily="34" charset="0"/>
                </a:rPr>
                <a:t>Config</a:t>
              </a:r>
              <a:br>
                <a:rPr lang="en-US" altLang="en-US" sz="1100">
                  <a:latin typeface="Arial Rounded MT Bold" pitchFamily="34" charset="0"/>
                </a:rPr>
              </a:br>
              <a:r>
                <a:rPr lang="en-US" altLang="en-US" sz="1100">
                  <a:latin typeface="Arial Rounded MT Bold" pitchFamily="34" charset="0"/>
                </a:rPr>
                <a:t>Info</a:t>
              </a:r>
            </a:p>
          </p:txBody>
        </p:sp>
        <p:sp>
          <p:nvSpPr>
            <p:cNvPr id="14" name="AutoShape 12"/>
            <p:cNvSpPr>
              <a:spLocks noChangeAspect="1" noChangeArrowheads="1"/>
            </p:cNvSpPr>
            <p:nvPr/>
          </p:nvSpPr>
          <p:spPr bwMode="auto">
            <a:xfrm rot="16200000">
              <a:off x="417811" y="2500200"/>
              <a:ext cx="822325" cy="823912"/>
            </a:xfrm>
            <a:prstGeom prst="flowChartDelay">
              <a:avLst/>
            </a:prstGeom>
            <a:solidFill>
              <a:srgbClr val="FFFFFF"/>
            </a:solidFill>
            <a:ln w="31750">
              <a:solidFill>
                <a:srgbClr val="00CC00"/>
              </a:solidFill>
              <a:miter lim="800000"/>
              <a:headEnd/>
              <a:tailEnd/>
            </a:ln>
          </p:spPr>
          <p:txBody>
            <a:bodyPr vert="eaVert" tIns="0" rIns="182880" bIns="0"/>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spcAft>
                  <a:spcPts val="600"/>
                </a:spcAft>
              </a:pPr>
              <a:r>
                <a:rPr lang="en-US" altLang="en-US" sz="1100">
                  <a:latin typeface="Arial Rounded MT Bold" pitchFamily="34" charset="0"/>
                </a:rPr>
                <a:t>Physical</a:t>
              </a:r>
              <a:br>
                <a:rPr lang="en-US" altLang="en-US" sz="1100">
                  <a:latin typeface="Arial Rounded MT Bold" pitchFamily="34" charset="0"/>
                </a:rPr>
              </a:br>
              <a:r>
                <a:rPr lang="en-US" altLang="en-US" sz="1100">
                  <a:latin typeface="Arial Rounded MT Bold" pitchFamily="34" charset="0"/>
                </a:rPr>
                <a:t>Config</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 calcmode="lin" valueType="num">
                                      <p:cBhvr>
                                        <p:cTn id="17"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20" dur="1000"/>
                                        <p:tgtEl>
                                          <p:spTgt spid="8">
                                            <p:txEl>
                                              <p:pRg st="0" end="0"/>
                                            </p:txEl>
                                          </p:spTgt>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 calcmode="lin" valueType="num">
                                      <p:cBhvr>
                                        <p:cTn id="23" dur="1000" fill="hold"/>
                                        <p:tgtEl>
                                          <p:spTgt spid="8">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8">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8">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8">
                                            <p:txEl>
                                              <p:pRg st="1" end="1"/>
                                            </p:txEl>
                                          </p:spTgt>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anim calcmode="lin" valueType="num">
                                      <p:cBhvr>
                                        <p:cTn id="29" dur="1000" fill="hold"/>
                                        <p:tgtEl>
                                          <p:spTgt spid="8">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8">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8">
                                            <p:txEl>
                                              <p:pRg st="2" end="2"/>
                                            </p:txEl>
                                          </p:spTgt>
                                        </p:tgtEl>
                                        <p:attrNameLst>
                                          <p:attrName>style.rotation</p:attrName>
                                        </p:attrNameLst>
                                      </p:cBhvr>
                                      <p:tavLst>
                                        <p:tav tm="0">
                                          <p:val>
                                            <p:fltVal val="90"/>
                                          </p:val>
                                        </p:tav>
                                        <p:tav tm="100000">
                                          <p:val>
                                            <p:fltVal val="0"/>
                                          </p:val>
                                        </p:tav>
                                      </p:tavLst>
                                    </p:anim>
                                    <p:animEffect transition="in" filter="fade">
                                      <p:cBhvr>
                                        <p:cTn id="32" dur="1000"/>
                                        <p:tgtEl>
                                          <p:spTgt spid="8">
                                            <p:txEl>
                                              <p:pRg st="2" end="2"/>
                                            </p:txEl>
                                          </p:spTgt>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 calcmode="lin" valueType="num">
                                      <p:cBhvr>
                                        <p:cTn id="35" dur="1000" fill="hold"/>
                                        <p:tgtEl>
                                          <p:spTgt spid="8">
                                            <p:txEl>
                                              <p:pRg st="3" end="3"/>
                                            </p:txEl>
                                          </p:spTgt>
                                        </p:tgtEl>
                                        <p:attrNameLst>
                                          <p:attrName>ppt_w</p:attrName>
                                        </p:attrNameLst>
                                      </p:cBhvr>
                                      <p:tavLst>
                                        <p:tav tm="0">
                                          <p:val>
                                            <p:fltVal val="0"/>
                                          </p:val>
                                        </p:tav>
                                        <p:tav tm="100000">
                                          <p:val>
                                            <p:strVal val="#ppt_w"/>
                                          </p:val>
                                        </p:tav>
                                      </p:tavLst>
                                    </p:anim>
                                    <p:anim calcmode="lin" valueType="num">
                                      <p:cBhvr>
                                        <p:cTn id="36" dur="1000" fill="hold"/>
                                        <p:tgtEl>
                                          <p:spTgt spid="8">
                                            <p:txEl>
                                              <p:pRg st="3" end="3"/>
                                            </p:txEl>
                                          </p:spTgt>
                                        </p:tgtEl>
                                        <p:attrNameLst>
                                          <p:attrName>ppt_h</p:attrName>
                                        </p:attrNameLst>
                                      </p:cBhvr>
                                      <p:tavLst>
                                        <p:tav tm="0">
                                          <p:val>
                                            <p:fltVal val="0"/>
                                          </p:val>
                                        </p:tav>
                                        <p:tav tm="100000">
                                          <p:val>
                                            <p:strVal val="#ppt_h"/>
                                          </p:val>
                                        </p:tav>
                                      </p:tavLst>
                                    </p:anim>
                                    <p:anim calcmode="lin" valueType="num">
                                      <p:cBhvr>
                                        <p:cTn id="37" dur="1000" fill="hold"/>
                                        <p:tgtEl>
                                          <p:spTgt spid="8">
                                            <p:txEl>
                                              <p:pRg st="3" end="3"/>
                                            </p:txEl>
                                          </p:spTgt>
                                        </p:tgtEl>
                                        <p:attrNameLst>
                                          <p:attrName>style.rotation</p:attrName>
                                        </p:attrNameLst>
                                      </p:cBhvr>
                                      <p:tavLst>
                                        <p:tav tm="0">
                                          <p:val>
                                            <p:fltVal val="90"/>
                                          </p:val>
                                        </p:tav>
                                        <p:tav tm="100000">
                                          <p:val>
                                            <p:fltVal val="0"/>
                                          </p:val>
                                        </p:tav>
                                      </p:tavLst>
                                    </p:anim>
                                    <p:animEffect transition="in" filter="fade">
                                      <p:cBhvr>
                                        <p:cTn id="38" dur="10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CM Responsibilities</a:t>
            </a:r>
            <a:r>
              <a:rPr lang="en-US" altLang="en-US" dirty="0"/>
              <a:t> </a:t>
            </a:r>
            <a:r>
              <a:rPr lang="en-US" altLang="en-US" sz="1600" dirty="0" smtClean="0"/>
              <a:t>2/5</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v"/>
            </a:pPr>
            <a:r>
              <a:rPr lang="en-US" sz="2400" dirty="0">
                <a:solidFill>
                  <a:srgbClr val="0099FF"/>
                </a:solidFill>
              </a:rPr>
              <a:t>Advice from a Long Term CM </a:t>
            </a:r>
            <a:r>
              <a:rPr lang="en-US" sz="2400" dirty="0" smtClean="0">
                <a:solidFill>
                  <a:srgbClr val="0099FF"/>
                </a:solidFill>
              </a:rPr>
              <a:t>Practitioner (prior presenters)</a:t>
            </a:r>
          </a:p>
          <a:p>
            <a:pPr marL="347472" indent="-347472">
              <a:buClr>
                <a:srgbClr val="FF0000"/>
              </a:buClr>
              <a:buSzPct val="80000"/>
              <a:buFont typeface="+mj-lt"/>
              <a:buAutoNum type="arabicPeriod"/>
            </a:pPr>
            <a:r>
              <a:rPr lang="en-US" sz="2000" dirty="0"/>
              <a:t>Thoroughly understand the fundamental processes that “preserve” </a:t>
            </a:r>
            <a:r>
              <a:rPr lang="en-US" sz="2000" dirty="0" smtClean="0"/>
              <a:t>CM</a:t>
            </a:r>
            <a:endParaRPr lang="en-US" sz="2000" dirty="0"/>
          </a:p>
          <a:p>
            <a:pPr marL="347472" lvl="1" indent="0">
              <a:buNone/>
            </a:pPr>
            <a:r>
              <a:rPr lang="en-US" sz="1600" dirty="0"/>
              <a:t>Engineering Change         </a:t>
            </a:r>
            <a:r>
              <a:rPr lang="en-US" sz="1600" dirty="0" smtClean="0"/>
              <a:t>		Operability</a:t>
            </a:r>
            <a:endParaRPr lang="en-US" sz="1600" dirty="0"/>
          </a:p>
          <a:p>
            <a:pPr marL="347472" lvl="1" indent="0">
              <a:buNone/>
            </a:pPr>
            <a:r>
              <a:rPr lang="en-US" sz="1600" dirty="0"/>
              <a:t>Licensing </a:t>
            </a:r>
            <a:r>
              <a:rPr lang="en-US" sz="1600" dirty="0" smtClean="0"/>
              <a:t>Change		Work Control</a:t>
            </a:r>
            <a:endParaRPr lang="en-US" sz="1600" dirty="0"/>
          </a:p>
          <a:p>
            <a:pPr marL="347472" indent="-347472">
              <a:buClr>
                <a:srgbClr val="FF0000"/>
              </a:buClr>
              <a:buSzPct val="80000"/>
              <a:buFont typeface="+mj-lt"/>
              <a:buAutoNum type="arabicPeriod"/>
            </a:pPr>
            <a:r>
              <a:rPr lang="en-US" sz="2000" dirty="0"/>
              <a:t>Be the expert in the Station Licensing Basis and know where to go to find it (it won’t  be in one place</a:t>
            </a:r>
            <a:r>
              <a:rPr lang="en-US" sz="2000" dirty="0" smtClean="0"/>
              <a:t>)</a:t>
            </a:r>
          </a:p>
          <a:p>
            <a:pPr marL="347472" indent="-347472">
              <a:buClr>
                <a:srgbClr val="FF0000"/>
              </a:buClr>
              <a:buSzPct val="80000"/>
              <a:buFont typeface="+mj-lt"/>
              <a:buAutoNum type="arabicPeriod"/>
            </a:pPr>
            <a:r>
              <a:rPr lang="en-US" sz="2000" dirty="0"/>
              <a:t>Decisions are made on data.  Know where to find it.  Understand what data is validated and what isn’t.  Ensure there is a way to know the difference and that when it is validated there is a simple way to change status</a:t>
            </a:r>
            <a:r>
              <a:rPr lang="en-US" sz="2000" dirty="0" smtClean="0"/>
              <a:t>.</a:t>
            </a:r>
          </a:p>
          <a:p>
            <a:pPr marL="347472" indent="-347472">
              <a:buClr>
                <a:srgbClr val="FF0000"/>
              </a:buClr>
              <a:buSzPct val="80000"/>
              <a:buFont typeface="+mj-lt"/>
              <a:buAutoNum type="arabicPeriod"/>
            </a:pPr>
            <a:r>
              <a:rPr lang="en-US" sz="2000" dirty="0"/>
              <a:t>Avoid the “wow” factor with some of the new tools coming out.  Tools are important, understanding the information that the tool manages is much more </a:t>
            </a:r>
            <a:r>
              <a:rPr lang="en-US" sz="2000" dirty="0" smtClean="0"/>
              <a:t>important.</a:t>
            </a:r>
          </a:p>
          <a:p>
            <a:pPr marL="347472" indent="-347472">
              <a:buClr>
                <a:srgbClr val="FF0000"/>
              </a:buClr>
              <a:buSzPct val="80000"/>
              <a:buFont typeface="+mj-lt"/>
              <a:buAutoNum type="arabicPeriod"/>
            </a:pPr>
            <a:r>
              <a:rPr lang="en-US" sz="2000" dirty="0"/>
              <a:t>Self Assess Conformance.  Review </a:t>
            </a:r>
            <a:r>
              <a:rPr lang="en-US" sz="2000" dirty="0" smtClean="0"/>
              <a:t>CAP regularly </a:t>
            </a:r>
            <a:r>
              <a:rPr lang="en-US" sz="2000" dirty="0"/>
              <a:t>for CM </a:t>
            </a:r>
            <a:r>
              <a:rPr lang="en-US" sz="2000" dirty="0" smtClean="0"/>
              <a:t>Issues</a:t>
            </a:r>
          </a:p>
          <a:p>
            <a:pPr marL="347472" indent="-347472">
              <a:buClr>
                <a:srgbClr val="FF0000"/>
              </a:buClr>
              <a:buSzPct val="80000"/>
              <a:buFont typeface="+mj-lt"/>
              <a:buAutoNum type="arabicPeriod"/>
            </a:pPr>
            <a:r>
              <a:rPr lang="en-US" sz="2000" dirty="0"/>
              <a:t>Educate</a:t>
            </a:r>
            <a:r>
              <a:rPr lang="en-US" sz="2000" dirty="0" smtClean="0"/>
              <a:t>, </a:t>
            </a:r>
            <a:r>
              <a:rPr lang="en-US" sz="2000" dirty="0"/>
              <a:t>not just Engineering, </a:t>
            </a:r>
            <a:r>
              <a:rPr lang="en-US" sz="2000" dirty="0" smtClean="0"/>
              <a:t>but </a:t>
            </a:r>
            <a:r>
              <a:rPr lang="en-US" sz="2000" dirty="0"/>
              <a:t>the entire station.  They all affect CM</a:t>
            </a:r>
            <a:endParaRPr lang="en-US" sz="2000" dirty="0" smtClean="0"/>
          </a:p>
          <a:p>
            <a:pPr marL="347472" indent="-347472">
              <a:buClr>
                <a:srgbClr val="FF0000"/>
              </a:buClr>
              <a:buSzPct val="80000"/>
              <a:buFont typeface="+mj-lt"/>
              <a:buAutoNum type="arabicPeriod"/>
            </a:pPr>
            <a:endParaRPr lang="en-US" sz="2000" dirty="0"/>
          </a:p>
          <a:p>
            <a:pPr marL="0" indent="0">
              <a:buNone/>
            </a:pPr>
            <a:endParaRPr lang="en-US" sz="2000" dirty="0"/>
          </a:p>
        </p:txBody>
      </p:sp>
      <p:sp>
        <p:nvSpPr>
          <p:cNvPr id="4" name="Date Placeholder 3"/>
          <p:cNvSpPr>
            <a:spLocks noGrp="1"/>
          </p:cNvSpPr>
          <p:nvPr>
            <p:ph type="dt" sz="half" idx="10"/>
          </p:nvPr>
        </p:nvSpPr>
        <p:spPr/>
        <p:txBody>
          <a:bodyPr/>
          <a:lstStyle/>
          <a:p>
            <a:pPr>
              <a:defRPr/>
            </a:pPr>
            <a:r>
              <a:rPr lang="en-US" smtClean="0"/>
              <a:t>CMBG - 08 June 2015</a:t>
            </a:r>
            <a:endParaRPr lang="en-US" dirty="0"/>
          </a:p>
        </p:txBody>
      </p:sp>
      <p:sp>
        <p:nvSpPr>
          <p:cNvPr id="5" name="Footer Placeholder 4"/>
          <p:cNvSpPr>
            <a:spLocks noGrp="1"/>
          </p:cNvSpPr>
          <p:nvPr>
            <p:ph type="ftr" sz="quarter" idx="11"/>
          </p:nvPr>
        </p:nvSpPr>
        <p:spPr/>
        <p:txBody>
          <a:bodyPr/>
          <a:lstStyle/>
          <a:p>
            <a:pPr>
              <a:defRPr/>
            </a:pPr>
            <a:r>
              <a:rPr lang="pt-BR" smtClean="0"/>
              <a:t>Palo Verde - Kent R. Bjornn</a:t>
            </a:r>
            <a:endParaRPr lang="en-US" dirty="0"/>
          </a:p>
        </p:txBody>
      </p:sp>
      <p:sp>
        <p:nvSpPr>
          <p:cNvPr id="6" name="Slide Number Placeholder 5"/>
          <p:cNvSpPr>
            <a:spLocks noGrp="1"/>
          </p:cNvSpPr>
          <p:nvPr>
            <p:ph type="sldNum" sz="quarter" idx="12"/>
          </p:nvPr>
        </p:nvSpPr>
        <p:spPr/>
        <p:txBody>
          <a:bodyPr/>
          <a:lstStyle/>
          <a:p>
            <a:pPr>
              <a:defRPr/>
            </a:pPr>
            <a:fld id="{E870A486-E42A-4384-A775-FA2C88A85670}" type="slidenum">
              <a:rPr lang="en-US" smtClean="0"/>
              <a:pPr>
                <a:defRPr/>
              </a:pPr>
              <a:t>80</a:t>
            </a:fld>
            <a:endParaRPr lang="en-US" dirty="0"/>
          </a:p>
        </p:txBody>
      </p:sp>
    </p:spTree>
    <p:extLst>
      <p:ext uri="{BB962C8B-B14F-4D97-AF65-F5344CB8AC3E}">
        <p14:creationId xmlns:p14="http://schemas.microsoft.com/office/powerpoint/2010/main" val="181896847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CM Responsibilities</a:t>
            </a:r>
            <a:r>
              <a:rPr lang="en-US" altLang="en-US" dirty="0"/>
              <a:t> </a:t>
            </a:r>
            <a:r>
              <a:rPr lang="en-US" altLang="en-US" sz="1600" dirty="0" smtClean="0"/>
              <a:t>3/5</a:t>
            </a:r>
            <a:endParaRPr lang="en-US" dirty="0"/>
          </a:p>
        </p:txBody>
      </p:sp>
      <p:sp>
        <p:nvSpPr>
          <p:cNvPr id="3" name="Content Placeholder 2"/>
          <p:cNvSpPr>
            <a:spLocks noGrp="1"/>
          </p:cNvSpPr>
          <p:nvPr>
            <p:ph idx="1"/>
          </p:nvPr>
        </p:nvSpPr>
        <p:spPr/>
        <p:txBody>
          <a:bodyPr/>
          <a:lstStyle/>
          <a:p>
            <a:endParaRPr lang="en-US" dirty="0" smtClean="0"/>
          </a:p>
          <a:p>
            <a:endParaRPr lang="en-US" dirty="0"/>
          </a:p>
        </p:txBody>
      </p:sp>
      <p:sp>
        <p:nvSpPr>
          <p:cNvPr id="4" name="Date Placeholder 3"/>
          <p:cNvSpPr>
            <a:spLocks noGrp="1"/>
          </p:cNvSpPr>
          <p:nvPr>
            <p:ph type="dt" sz="half" idx="10"/>
          </p:nvPr>
        </p:nvSpPr>
        <p:spPr/>
        <p:txBody>
          <a:bodyPr/>
          <a:lstStyle/>
          <a:p>
            <a:pPr>
              <a:defRPr/>
            </a:pPr>
            <a:r>
              <a:rPr lang="en-US" smtClean="0"/>
              <a:t>CMBG - 08 June 2015</a:t>
            </a:r>
            <a:endParaRPr lang="en-US" dirty="0"/>
          </a:p>
        </p:txBody>
      </p:sp>
      <p:sp>
        <p:nvSpPr>
          <p:cNvPr id="5" name="Footer Placeholder 4"/>
          <p:cNvSpPr>
            <a:spLocks noGrp="1"/>
          </p:cNvSpPr>
          <p:nvPr>
            <p:ph type="ftr" sz="quarter" idx="11"/>
          </p:nvPr>
        </p:nvSpPr>
        <p:spPr/>
        <p:txBody>
          <a:bodyPr/>
          <a:lstStyle/>
          <a:p>
            <a:pPr>
              <a:defRPr/>
            </a:pPr>
            <a:r>
              <a:rPr lang="pt-BR" smtClean="0"/>
              <a:t>Palo Verde - Kent R. Bjornn</a:t>
            </a:r>
            <a:endParaRPr lang="en-US" dirty="0"/>
          </a:p>
        </p:txBody>
      </p:sp>
      <p:sp>
        <p:nvSpPr>
          <p:cNvPr id="6" name="Slide Number Placeholder 5"/>
          <p:cNvSpPr>
            <a:spLocks noGrp="1"/>
          </p:cNvSpPr>
          <p:nvPr>
            <p:ph type="sldNum" sz="quarter" idx="12"/>
          </p:nvPr>
        </p:nvSpPr>
        <p:spPr/>
        <p:txBody>
          <a:bodyPr/>
          <a:lstStyle/>
          <a:p>
            <a:pPr>
              <a:defRPr/>
            </a:pPr>
            <a:fld id="{E870A486-E42A-4384-A775-FA2C88A85670}" type="slidenum">
              <a:rPr lang="en-US" smtClean="0"/>
              <a:pPr>
                <a:defRPr/>
              </a:pPr>
              <a:t>81</a:t>
            </a:fld>
            <a:endParaRPr lang="en-US" dirty="0"/>
          </a:p>
        </p:txBody>
      </p:sp>
      <p:sp>
        <p:nvSpPr>
          <p:cNvPr id="7" name="Rectangle 6"/>
          <p:cNvSpPr/>
          <p:nvPr/>
        </p:nvSpPr>
        <p:spPr>
          <a:xfrm>
            <a:off x="2652713" y="1462088"/>
            <a:ext cx="4138612" cy="46720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prstClr val="white"/>
              </a:solidFill>
            </a:endParaRPr>
          </a:p>
        </p:txBody>
      </p:sp>
      <p:sp>
        <p:nvSpPr>
          <p:cNvPr id="8" name="TextBox 2"/>
          <p:cNvSpPr txBox="1">
            <a:spLocks noChangeArrowheads="1"/>
          </p:cNvSpPr>
          <p:nvPr/>
        </p:nvSpPr>
        <p:spPr bwMode="auto">
          <a:xfrm>
            <a:off x="914400" y="2124074"/>
            <a:ext cx="1600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r>
              <a:rPr lang="en-US" altLang="en-US" sz="1800" dirty="0">
                <a:solidFill>
                  <a:prstClr val="black"/>
                </a:solidFill>
              </a:rPr>
              <a:t>ANSI/NIRMA </a:t>
            </a:r>
          </a:p>
          <a:p>
            <a:pPr eaLnBrk="1" hangingPunct="1"/>
            <a:r>
              <a:rPr lang="en-US" altLang="en-US" sz="1800" dirty="0">
                <a:solidFill>
                  <a:prstClr val="black"/>
                </a:solidFill>
              </a:rPr>
              <a:t>CM 1.0-2007</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2100" y="1722438"/>
            <a:ext cx="3779838"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949681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CM Responsibilities</a:t>
            </a:r>
            <a:r>
              <a:rPr lang="en-US" altLang="en-US" dirty="0"/>
              <a:t> </a:t>
            </a:r>
            <a:r>
              <a:rPr lang="en-US" altLang="en-US" sz="1600" dirty="0" smtClean="0"/>
              <a:t>4/5</a:t>
            </a:r>
            <a:endParaRPr lang="en-US" dirty="0"/>
          </a:p>
        </p:txBody>
      </p:sp>
      <p:sp>
        <p:nvSpPr>
          <p:cNvPr id="3" name="Content Placeholder 2"/>
          <p:cNvSpPr>
            <a:spLocks noGrp="1"/>
          </p:cNvSpPr>
          <p:nvPr>
            <p:ph idx="1"/>
          </p:nvPr>
        </p:nvSpPr>
        <p:spPr/>
        <p:txBody>
          <a:bodyPr/>
          <a:lstStyle/>
          <a:p>
            <a:endParaRPr lang="en-US" dirty="0" smtClean="0"/>
          </a:p>
          <a:p>
            <a:endParaRPr lang="en-US" dirty="0"/>
          </a:p>
        </p:txBody>
      </p:sp>
      <p:sp>
        <p:nvSpPr>
          <p:cNvPr id="4" name="Date Placeholder 3"/>
          <p:cNvSpPr>
            <a:spLocks noGrp="1"/>
          </p:cNvSpPr>
          <p:nvPr>
            <p:ph type="dt" sz="half" idx="10"/>
          </p:nvPr>
        </p:nvSpPr>
        <p:spPr/>
        <p:txBody>
          <a:bodyPr/>
          <a:lstStyle/>
          <a:p>
            <a:pPr>
              <a:defRPr/>
            </a:pPr>
            <a:r>
              <a:rPr lang="en-US" smtClean="0"/>
              <a:t>CMBG - 08 June 2015</a:t>
            </a:r>
            <a:endParaRPr lang="en-US" dirty="0"/>
          </a:p>
        </p:txBody>
      </p:sp>
      <p:sp>
        <p:nvSpPr>
          <p:cNvPr id="5" name="Footer Placeholder 4"/>
          <p:cNvSpPr>
            <a:spLocks noGrp="1"/>
          </p:cNvSpPr>
          <p:nvPr>
            <p:ph type="ftr" sz="quarter" idx="11"/>
          </p:nvPr>
        </p:nvSpPr>
        <p:spPr/>
        <p:txBody>
          <a:bodyPr/>
          <a:lstStyle/>
          <a:p>
            <a:pPr>
              <a:defRPr/>
            </a:pPr>
            <a:r>
              <a:rPr lang="pt-BR" smtClean="0"/>
              <a:t>Palo Verde - Kent R. Bjornn</a:t>
            </a:r>
            <a:endParaRPr lang="en-US" dirty="0"/>
          </a:p>
        </p:txBody>
      </p:sp>
      <p:sp>
        <p:nvSpPr>
          <p:cNvPr id="6" name="Slide Number Placeholder 5"/>
          <p:cNvSpPr>
            <a:spLocks noGrp="1"/>
          </p:cNvSpPr>
          <p:nvPr>
            <p:ph type="sldNum" sz="quarter" idx="12"/>
          </p:nvPr>
        </p:nvSpPr>
        <p:spPr/>
        <p:txBody>
          <a:bodyPr/>
          <a:lstStyle/>
          <a:p>
            <a:pPr>
              <a:defRPr/>
            </a:pPr>
            <a:fld id="{E870A486-E42A-4384-A775-FA2C88A85670}" type="slidenum">
              <a:rPr lang="en-US" smtClean="0"/>
              <a:pPr>
                <a:defRPr/>
              </a:pPr>
              <a:t>82</a:t>
            </a:fld>
            <a:endParaRPr lang="en-US" dirty="0"/>
          </a:p>
        </p:txBody>
      </p:sp>
      <p:sp>
        <p:nvSpPr>
          <p:cNvPr id="7" name="Rectangle 6"/>
          <p:cNvSpPr/>
          <p:nvPr/>
        </p:nvSpPr>
        <p:spPr>
          <a:xfrm>
            <a:off x="2652713" y="1587500"/>
            <a:ext cx="4148137" cy="46720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prstClr val="white"/>
              </a:solidFill>
            </a:endParaRPr>
          </a:p>
        </p:txBody>
      </p:sp>
      <p:sp>
        <p:nvSpPr>
          <p:cNvPr id="8" name="TextBox 2"/>
          <p:cNvSpPr txBox="1">
            <a:spLocks noChangeArrowheads="1"/>
          </p:cNvSpPr>
          <p:nvPr/>
        </p:nvSpPr>
        <p:spPr bwMode="auto">
          <a:xfrm>
            <a:off x="1143000" y="2124075"/>
            <a:ext cx="1362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r>
              <a:rPr lang="en-US" altLang="en-US" sz="2400" dirty="0">
                <a:solidFill>
                  <a:prstClr val="black"/>
                </a:solidFill>
              </a:rPr>
              <a:t>AP-929</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1938" y="1712913"/>
            <a:ext cx="3848100" cy="442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101692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CM Responsibilities</a:t>
            </a:r>
            <a:r>
              <a:rPr lang="en-US" altLang="en-US" dirty="0"/>
              <a:t> </a:t>
            </a:r>
            <a:r>
              <a:rPr lang="en-US" altLang="en-US" sz="1600" dirty="0" smtClean="0"/>
              <a:t>5/5</a:t>
            </a:r>
            <a:endParaRPr lang="en-US" dirty="0"/>
          </a:p>
        </p:txBody>
      </p:sp>
      <p:sp>
        <p:nvSpPr>
          <p:cNvPr id="3" name="Content Placeholder 2"/>
          <p:cNvSpPr>
            <a:spLocks noGrp="1"/>
          </p:cNvSpPr>
          <p:nvPr>
            <p:ph idx="1"/>
          </p:nvPr>
        </p:nvSpPr>
        <p:spPr/>
        <p:txBody>
          <a:bodyPr/>
          <a:lstStyle/>
          <a:p>
            <a:endParaRPr lang="en-US" dirty="0" smtClean="0"/>
          </a:p>
          <a:p>
            <a:endParaRPr lang="en-US" dirty="0"/>
          </a:p>
        </p:txBody>
      </p:sp>
      <p:sp>
        <p:nvSpPr>
          <p:cNvPr id="4" name="Date Placeholder 3"/>
          <p:cNvSpPr>
            <a:spLocks noGrp="1"/>
          </p:cNvSpPr>
          <p:nvPr>
            <p:ph type="dt" sz="half" idx="10"/>
          </p:nvPr>
        </p:nvSpPr>
        <p:spPr/>
        <p:txBody>
          <a:bodyPr/>
          <a:lstStyle/>
          <a:p>
            <a:pPr>
              <a:defRPr/>
            </a:pPr>
            <a:r>
              <a:rPr lang="en-US" smtClean="0"/>
              <a:t>CMBG - 08 June 2015</a:t>
            </a:r>
            <a:endParaRPr lang="en-US" dirty="0"/>
          </a:p>
        </p:txBody>
      </p:sp>
      <p:sp>
        <p:nvSpPr>
          <p:cNvPr id="5" name="Footer Placeholder 4"/>
          <p:cNvSpPr>
            <a:spLocks noGrp="1"/>
          </p:cNvSpPr>
          <p:nvPr>
            <p:ph type="ftr" sz="quarter" idx="11"/>
          </p:nvPr>
        </p:nvSpPr>
        <p:spPr/>
        <p:txBody>
          <a:bodyPr/>
          <a:lstStyle/>
          <a:p>
            <a:pPr>
              <a:defRPr/>
            </a:pPr>
            <a:r>
              <a:rPr lang="pt-BR" smtClean="0"/>
              <a:t>Palo Verde - Kent R. Bjornn</a:t>
            </a:r>
            <a:endParaRPr lang="en-US" dirty="0"/>
          </a:p>
        </p:txBody>
      </p:sp>
      <p:sp>
        <p:nvSpPr>
          <p:cNvPr id="6" name="Slide Number Placeholder 5"/>
          <p:cNvSpPr>
            <a:spLocks noGrp="1"/>
          </p:cNvSpPr>
          <p:nvPr>
            <p:ph type="sldNum" sz="quarter" idx="12"/>
          </p:nvPr>
        </p:nvSpPr>
        <p:spPr/>
        <p:txBody>
          <a:bodyPr/>
          <a:lstStyle/>
          <a:p>
            <a:pPr>
              <a:defRPr/>
            </a:pPr>
            <a:fld id="{E870A486-E42A-4384-A775-FA2C88A85670}" type="slidenum">
              <a:rPr lang="en-US" smtClean="0"/>
              <a:pPr>
                <a:defRPr/>
              </a:pPr>
              <a:t>83</a:t>
            </a:fld>
            <a:endParaRPr lang="en-US" dirty="0"/>
          </a:p>
        </p:txBody>
      </p:sp>
      <p:sp>
        <p:nvSpPr>
          <p:cNvPr id="7" name="Rectangle 6"/>
          <p:cNvSpPr/>
          <p:nvPr/>
        </p:nvSpPr>
        <p:spPr>
          <a:xfrm>
            <a:off x="2652713" y="1462088"/>
            <a:ext cx="3581400" cy="46720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prstClr val="white"/>
              </a:solidFill>
            </a:endParaRPr>
          </a:p>
        </p:txBody>
      </p:sp>
      <p:pic>
        <p:nvPicPr>
          <p:cNvPr id="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06700" y="1665288"/>
            <a:ext cx="327342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
          <p:cNvSpPr txBox="1">
            <a:spLocks noChangeArrowheads="1"/>
          </p:cNvSpPr>
          <p:nvPr/>
        </p:nvSpPr>
        <p:spPr bwMode="auto">
          <a:xfrm>
            <a:off x="883261" y="2120412"/>
            <a:ext cx="174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r>
              <a:rPr lang="en-US" altLang="en-US" sz="2400" dirty="0">
                <a:solidFill>
                  <a:prstClr val="black"/>
                </a:solidFill>
              </a:rPr>
              <a:t>TR 1022684</a:t>
            </a:r>
          </a:p>
        </p:txBody>
      </p:sp>
    </p:spTree>
    <p:extLst>
      <p:ext uri="{BB962C8B-B14F-4D97-AF65-F5344CB8AC3E}">
        <p14:creationId xmlns:p14="http://schemas.microsoft.com/office/powerpoint/2010/main" val="94549904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800" dirty="0" smtClean="0"/>
              <a:t>7 – Examples – CM Gone Bad</a:t>
            </a:r>
            <a:endParaRPr lang="en-US" sz="8800" dirty="0"/>
          </a:p>
        </p:txBody>
      </p:sp>
      <p:sp>
        <p:nvSpPr>
          <p:cNvPr id="3" name="Date Placeholder 2"/>
          <p:cNvSpPr>
            <a:spLocks noGrp="1"/>
          </p:cNvSpPr>
          <p:nvPr>
            <p:ph type="dt" sz="half" idx="10"/>
          </p:nvPr>
        </p:nvSpPr>
        <p:spPr/>
        <p:txBody>
          <a:bodyPr/>
          <a:lstStyle/>
          <a:p>
            <a:pPr>
              <a:defRPr/>
            </a:pPr>
            <a:r>
              <a:rPr lang="en-US" smtClean="0"/>
              <a:t>CMBG - 08 June 2015</a:t>
            </a:r>
            <a:endParaRPr lang="en-US" dirty="0"/>
          </a:p>
        </p:txBody>
      </p:sp>
      <p:sp>
        <p:nvSpPr>
          <p:cNvPr id="4" name="Footer Placeholder 3"/>
          <p:cNvSpPr>
            <a:spLocks noGrp="1"/>
          </p:cNvSpPr>
          <p:nvPr>
            <p:ph type="ftr" sz="quarter" idx="11"/>
          </p:nvPr>
        </p:nvSpPr>
        <p:spPr/>
        <p:txBody>
          <a:bodyPr/>
          <a:lstStyle/>
          <a:p>
            <a:pPr>
              <a:defRPr/>
            </a:pPr>
            <a:r>
              <a:rPr lang="pt-BR" smtClean="0"/>
              <a:t>Palo Verde - Kent R. Bjornn</a:t>
            </a:r>
            <a:endParaRPr lang="en-US" dirty="0"/>
          </a:p>
        </p:txBody>
      </p:sp>
      <p:sp>
        <p:nvSpPr>
          <p:cNvPr id="5" name="Slide Number Placeholder 4"/>
          <p:cNvSpPr>
            <a:spLocks noGrp="1"/>
          </p:cNvSpPr>
          <p:nvPr>
            <p:ph type="sldNum" sz="quarter" idx="12"/>
          </p:nvPr>
        </p:nvSpPr>
        <p:spPr/>
        <p:txBody>
          <a:bodyPr/>
          <a:lstStyle/>
          <a:p>
            <a:pPr>
              <a:defRPr/>
            </a:pPr>
            <a:fld id="{20B31FFD-1183-4AFA-AFC0-C219A9603EF7}" type="slidenum">
              <a:rPr lang="en-US" smtClean="0"/>
              <a:pPr>
                <a:defRPr/>
              </a:pPr>
              <a:t>84</a:t>
            </a:fld>
            <a:endParaRPr lang="en-US" dirty="0"/>
          </a:p>
        </p:txBody>
      </p:sp>
    </p:spTree>
    <p:extLst>
      <p:ext uri="{BB962C8B-B14F-4D97-AF65-F5344CB8AC3E}">
        <p14:creationId xmlns:p14="http://schemas.microsoft.com/office/powerpoint/2010/main" val="334182205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2"/>
          <p:cNvSpPr>
            <a:spLocks noGrp="1" noChangeArrowheads="1"/>
          </p:cNvSpPr>
          <p:nvPr>
            <p:ph type="title"/>
          </p:nvPr>
        </p:nvSpPr>
        <p:spPr/>
        <p:txBody>
          <a:bodyPr/>
          <a:lstStyle/>
          <a:p>
            <a:pPr eaLnBrk="1" hangingPunct="1"/>
            <a:r>
              <a:rPr lang="en-US" sz="4000" dirty="0" smtClean="0"/>
              <a:t>CM Examples</a:t>
            </a:r>
            <a:r>
              <a:rPr lang="en-US" altLang="en-US" sz="4000" dirty="0"/>
              <a:t> </a:t>
            </a:r>
            <a:r>
              <a:rPr lang="en-US" altLang="en-US" sz="1600" dirty="0" smtClean="0"/>
              <a:t>1/4</a:t>
            </a:r>
            <a:endParaRPr lang="en-US" sz="1600" dirty="0"/>
          </a:p>
        </p:txBody>
      </p:sp>
      <p:sp>
        <p:nvSpPr>
          <p:cNvPr id="32774" name="Rectangle 3"/>
          <p:cNvSpPr>
            <a:spLocks noGrp="1" noChangeArrowheads="1"/>
          </p:cNvSpPr>
          <p:nvPr>
            <p:ph idx="1"/>
          </p:nvPr>
        </p:nvSpPr>
        <p:spPr/>
        <p:txBody>
          <a:bodyPr/>
          <a:lstStyle/>
          <a:p>
            <a:pPr eaLnBrk="1" hangingPunct="1">
              <a:lnSpc>
                <a:spcPct val="80000"/>
              </a:lnSpc>
            </a:pPr>
            <a:r>
              <a:rPr lang="en-US" dirty="0" smtClean="0"/>
              <a:t>General Motors </a:t>
            </a:r>
            <a:r>
              <a:rPr lang="en-US" dirty="0"/>
              <a:t>Ignition Switch</a:t>
            </a:r>
          </a:p>
          <a:p>
            <a:pPr lvl="1" eaLnBrk="1" hangingPunct="1">
              <a:lnSpc>
                <a:spcPct val="80000"/>
              </a:lnSpc>
            </a:pPr>
            <a:r>
              <a:rPr lang="en-US" sz="2000" dirty="0">
                <a:hlinkClick r:id="rId3"/>
              </a:rPr>
              <a:t>http://www.foxnews.com/leisure/2014/07/31/lawyer-sues-general-motors-on-behalf-658-plaintiffs-over-faulty-ignition/</a:t>
            </a:r>
            <a:endParaRPr lang="en-US" sz="2000" dirty="0"/>
          </a:p>
          <a:p>
            <a:pPr lvl="1" eaLnBrk="1" hangingPunct="1">
              <a:lnSpc>
                <a:spcPct val="80000"/>
              </a:lnSpc>
            </a:pPr>
            <a:r>
              <a:rPr lang="en-US" sz="2000" dirty="0">
                <a:hlinkClick r:id="rId4"/>
              </a:rPr>
              <a:t>http://GMIgnitionUpdate.com</a:t>
            </a:r>
            <a:endParaRPr lang="en-US" sz="2000" dirty="0"/>
          </a:p>
          <a:p>
            <a:pPr eaLnBrk="1" hangingPunct="1">
              <a:lnSpc>
                <a:spcPct val="80000"/>
              </a:lnSpc>
            </a:pPr>
            <a:r>
              <a:rPr lang="en-US" dirty="0"/>
              <a:t>Relation to </a:t>
            </a:r>
            <a:r>
              <a:rPr lang="en-US" dirty="0" err="1"/>
              <a:t>Config</a:t>
            </a:r>
            <a:r>
              <a:rPr lang="en-US" dirty="0"/>
              <a:t> </a:t>
            </a:r>
            <a:r>
              <a:rPr lang="en-US" dirty="0" err="1"/>
              <a:t>Mgt</a:t>
            </a:r>
            <a:endParaRPr lang="en-US" dirty="0"/>
          </a:p>
          <a:p>
            <a:pPr lvl="1" eaLnBrk="1" hangingPunct="1">
              <a:lnSpc>
                <a:spcPct val="80000"/>
              </a:lnSpc>
            </a:pPr>
            <a:r>
              <a:rPr lang="en-US" sz="2000" dirty="0"/>
              <a:t>GM knew of some of the problems</a:t>
            </a:r>
          </a:p>
          <a:p>
            <a:pPr lvl="1" eaLnBrk="1" hangingPunct="1">
              <a:lnSpc>
                <a:spcPct val="80000"/>
              </a:lnSpc>
            </a:pPr>
            <a:r>
              <a:rPr lang="en-US" sz="2000" dirty="0"/>
              <a:t>Eventually made changes to the switches</a:t>
            </a:r>
          </a:p>
          <a:p>
            <a:pPr lvl="1" eaLnBrk="1" hangingPunct="1">
              <a:lnSpc>
                <a:spcPct val="80000"/>
              </a:lnSpc>
            </a:pPr>
            <a:r>
              <a:rPr lang="en-US" sz="2000" dirty="0"/>
              <a:t>Did NOT change part number to show fixed switch</a:t>
            </a:r>
          </a:p>
          <a:p>
            <a:pPr lvl="1" eaLnBrk="1" hangingPunct="1">
              <a:lnSpc>
                <a:spcPct val="80000"/>
              </a:lnSpc>
            </a:pPr>
            <a:r>
              <a:rPr lang="en-US" sz="2000" dirty="0"/>
              <a:t>Difficulty in tracking which cars were </a:t>
            </a:r>
            <a:r>
              <a:rPr lang="en-US" sz="2000" dirty="0" smtClean="0"/>
              <a:t>affected</a:t>
            </a:r>
            <a:endParaRPr lang="en-US" sz="2000" dirty="0"/>
          </a:p>
        </p:txBody>
      </p:sp>
      <p:sp>
        <p:nvSpPr>
          <p:cNvPr id="4" name="Date Placeholder 3"/>
          <p:cNvSpPr>
            <a:spLocks noGrp="1"/>
          </p:cNvSpPr>
          <p:nvPr>
            <p:ph type="dt" sz="half" idx="10"/>
          </p:nvPr>
        </p:nvSpPr>
        <p:spPr/>
        <p:txBody>
          <a:bodyPr/>
          <a:lstStyle/>
          <a:p>
            <a:pPr>
              <a:defRPr/>
            </a:pPr>
            <a:r>
              <a:rPr lang="en-US" smtClean="0">
                <a:solidFill>
                  <a:srgbClr val="000000"/>
                </a:solidFill>
              </a:rPr>
              <a:t>CMBG - 08 June 2015</a:t>
            </a:r>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pt-BR" smtClean="0">
                <a:solidFill>
                  <a:srgbClr val="000000"/>
                </a:solidFill>
              </a:rPr>
              <a:t>Palo Verde - Kent R. Bjornn</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1E770F8-C120-4F62-BA6D-12DBF8C8E9B3}" type="slidenum">
              <a:rPr lang="en-US">
                <a:solidFill>
                  <a:srgbClr val="000000"/>
                </a:solidFill>
              </a:rPr>
              <a:pPr>
                <a:defRPr/>
              </a:pPr>
              <a:t>85</a:t>
            </a:fld>
            <a:endParaRPr lang="en-US">
              <a:solidFill>
                <a:srgbClr val="000000"/>
              </a:solidFill>
            </a:endParaRPr>
          </a:p>
        </p:txBody>
      </p:sp>
    </p:spTree>
    <p:extLst>
      <p:ext uri="{BB962C8B-B14F-4D97-AF65-F5344CB8AC3E}">
        <p14:creationId xmlns:p14="http://schemas.microsoft.com/office/powerpoint/2010/main" val="358681006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CM Examples</a:t>
            </a:r>
            <a:r>
              <a:rPr lang="en-US" altLang="en-US" dirty="0"/>
              <a:t> </a:t>
            </a:r>
            <a:r>
              <a:rPr lang="en-US" altLang="en-US" sz="1800" dirty="0" smtClean="0"/>
              <a:t>2/4</a:t>
            </a:r>
            <a:endParaRPr lang="en-US" dirty="0"/>
          </a:p>
        </p:txBody>
      </p:sp>
      <p:sp>
        <p:nvSpPr>
          <p:cNvPr id="3" name="Content Placeholder 2"/>
          <p:cNvSpPr>
            <a:spLocks noGrp="1"/>
          </p:cNvSpPr>
          <p:nvPr>
            <p:ph idx="1"/>
          </p:nvPr>
        </p:nvSpPr>
        <p:spPr/>
        <p:txBody>
          <a:bodyPr/>
          <a:lstStyle/>
          <a:p>
            <a:r>
              <a:rPr lang="en-US" cap="small" dirty="0">
                <a:solidFill>
                  <a:srgbClr val="0070C0"/>
                </a:solidFill>
                <a:latin typeface="Arial Rounded MT Bold" pitchFamily="34" charset="0"/>
              </a:rPr>
              <a:t>Poster Child For CM “Gone Wrong” </a:t>
            </a:r>
            <a:endParaRPr lang="en-US" dirty="0">
              <a:solidFill>
                <a:srgbClr val="0070C0"/>
              </a:solidFill>
              <a:latin typeface="Arial Rounded MT Bold" pitchFamily="34" charset="0"/>
            </a:endParaRPr>
          </a:p>
        </p:txBody>
      </p:sp>
      <p:sp>
        <p:nvSpPr>
          <p:cNvPr id="4" name="Date Placeholder 3"/>
          <p:cNvSpPr>
            <a:spLocks noGrp="1"/>
          </p:cNvSpPr>
          <p:nvPr>
            <p:ph type="dt" sz="half" idx="10"/>
          </p:nvPr>
        </p:nvSpPr>
        <p:spPr/>
        <p:txBody>
          <a:bodyPr/>
          <a:lstStyle/>
          <a:p>
            <a:pPr>
              <a:defRPr/>
            </a:pPr>
            <a:r>
              <a:rPr lang="en-US" smtClean="0"/>
              <a:t>CMBG - 08 June 2015</a:t>
            </a:r>
            <a:endParaRPr lang="en-US" dirty="0"/>
          </a:p>
        </p:txBody>
      </p:sp>
      <p:sp>
        <p:nvSpPr>
          <p:cNvPr id="5" name="Footer Placeholder 4"/>
          <p:cNvSpPr>
            <a:spLocks noGrp="1"/>
          </p:cNvSpPr>
          <p:nvPr>
            <p:ph type="ftr" sz="quarter" idx="11"/>
          </p:nvPr>
        </p:nvSpPr>
        <p:spPr/>
        <p:txBody>
          <a:bodyPr/>
          <a:lstStyle/>
          <a:p>
            <a:pPr>
              <a:defRPr/>
            </a:pPr>
            <a:r>
              <a:rPr lang="pt-BR" smtClean="0"/>
              <a:t>Palo Verde - Kent R. Bjornn</a:t>
            </a:r>
            <a:endParaRPr lang="en-US" dirty="0"/>
          </a:p>
        </p:txBody>
      </p:sp>
      <p:sp>
        <p:nvSpPr>
          <p:cNvPr id="6" name="Slide Number Placeholder 5"/>
          <p:cNvSpPr>
            <a:spLocks noGrp="1"/>
          </p:cNvSpPr>
          <p:nvPr>
            <p:ph type="sldNum" sz="quarter" idx="12"/>
          </p:nvPr>
        </p:nvSpPr>
        <p:spPr/>
        <p:txBody>
          <a:bodyPr/>
          <a:lstStyle/>
          <a:p>
            <a:pPr>
              <a:defRPr/>
            </a:pPr>
            <a:fld id="{E870A486-E42A-4384-A775-FA2C88A85670}" type="slidenum">
              <a:rPr lang="en-US" smtClean="0"/>
              <a:pPr>
                <a:defRPr/>
              </a:pPr>
              <a:t>86</a:t>
            </a:fld>
            <a:endParaRPr lang="en-US" dirty="0"/>
          </a:p>
        </p:txBody>
      </p:sp>
      <p:pic>
        <p:nvPicPr>
          <p:cNvPr id="7" name="Picture 3" descr="millstone_main_p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1981200"/>
            <a:ext cx="6734175"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quot;No&quot; Symbol 7"/>
          <p:cNvSpPr/>
          <p:nvPr/>
        </p:nvSpPr>
        <p:spPr>
          <a:xfrm>
            <a:off x="3663950" y="3130550"/>
            <a:ext cx="1981200" cy="1981200"/>
          </a:xfrm>
          <a:prstGeom prst="noSmoking">
            <a:avLst/>
          </a:prstGeom>
          <a:solidFill>
            <a:srgbClr val="FF000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solidFill>
                <a:prstClr val="black"/>
              </a:solidFill>
            </a:endParaRPr>
          </a:p>
        </p:txBody>
      </p:sp>
    </p:spTree>
    <p:extLst>
      <p:ext uri="{BB962C8B-B14F-4D97-AF65-F5344CB8AC3E}">
        <p14:creationId xmlns:p14="http://schemas.microsoft.com/office/powerpoint/2010/main" val="376338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CM Examples</a:t>
            </a:r>
            <a:r>
              <a:rPr lang="en-US" altLang="en-US" dirty="0"/>
              <a:t> </a:t>
            </a:r>
            <a:r>
              <a:rPr lang="en-US" altLang="en-US" sz="1800" dirty="0" smtClean="0"/>
              <a:t>3/4</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v"/>
            </a:pPr>
            <a:r>
              <a:rPr lang="en-US" sz="2800" dirty="0" smtClean="0">
                <a:solidFill>
                  <a:srgbClr val="0099FF"/>
                </a:solidFill>
              </a:rPr>
              <a:t>Early Indicators That CM Was Not Being Applied</a:t>
            </a:r>
          </a:p>
          <a:p>
            <a:pPr marL="342900" lvl="1" indent="-342900" fontAlgn="auto">
              <a:lnSpc>
                <a:spcPts val="2400"/>
              </a:lnSpc>
              <a:spcAft>
                <a:spcPts val="400"/>
              </a:spcAft>
              <a:buClr>
                <a:srgbClr val="DDE9EC">
                  <a:lumMod val="25000"/>
                </a:srgbClr>
              </a:buClr>
              <a:buSzPct val="90000"/>
              <a:buFont typeface="Symbol" pitchFamily="18" charset="2"/>
              <a:buChar char="¨"/>
              <a:defRPr/>
            </a:pPr>
            <a:r>
              <a:rPr lang="en-US" sz="2400" dirty="0" smtClean="0">
                <a:latin typeface="Arial Rounded MT Bold" pitchFamily="34" charset="0"/>
              </a:rPr>
              <a:t>Millstone </a:t>
            </a:r>
            <a:r>
              <a:rPr lang="en-US" sz="2400" dirty="0">
                <a:latin typeface="Arial Rounded MT Bold" pitchFamily="34" charset="0"/>
              </a:rPr>
              <a:t>NPP </a:t>
            </a:r>
            <a:r>
              <a:rPr lang="en-US" sz="2400" dirty="0" smtClean="0">
                <a:latin typeface="Arial Rounded MT Bold" pitchFamily="34" charset="0"/>
              </a:rPr>
              <a:t>Shutdown </a:t>
            </a:r>
            <a:r>
              <a:rPr lang="en-US" sz="2400" dirty="0">
                <a:latin typeface="Arial Rounded MT Bold" pitchFamily="34" charset="0"/>
              </a:rPr>
              <a:t>(early 1996)</a:t>
            </a:r>
          </a:p>
          <a:p>
            <a:pPr marL="688975" lvl="1" indent="-342900" fontAlgn="auto">
              <a:lnSpc>
                <a:spcPts val="2400"/>
              </a:lnSpc>
              <a:spcBef>
                <a:spcPts val="600"/>
              </a:spcBef>
              <a:spcAft>
                <a:spcPts val="400"/>
              </a:spcAft>
              <a:buClr>
                <a:srgbClr val="DDE9EC">
                  <a:lumMod val="25000"/>
                </a:srgbClr>
              </a:buClr>
              <a:buSzPct val="100000"/>
              <a:buFont typeface="Arial" pitchFamily="34" charset="0"/>
              <a:buChar char="•"/>
              <a:defRPr/>
            </a:pPr>
            <a:r>
              <a:rPr lang="en-US" sz="2000" dirty="0">
                <a:latin typeface="Arial Rounded MT Bold" pitchFamily="34" charset="0"/>
              </a:rPr>
              <a:t>The Plant </a:t>
            </a:r>
            <a:r>
              <a:rPr lang="en-US" sz="2000" dirty="0" smtClean="0">
                <a:latin typeface="Arial Rounded MT Bold" pitchFamily="34" charset="0"/>
              </a:rPr>
              <a:t>had been routinely off-loading </a:t>
            </a:r>
            <a:r>
              <a:rPr lang="en-US" sz="2000" dirty="0">
                <a:latin typeface="Arial Rounded MT Bold" pitchFamily="34" charset="0"/>
              </a:rPr>
              <a:t>a F</a:t>
            </a:r>
            <a:r>
              <a:rPr lang="en-US" sz="2000" dirty="0" smtClean="0">
                <a:latin typeface="Arial Rounded MT Bold" pitchFamily="34" charset="0"/>
              </a:rPr>
              <a:t>ull Core during Refueling</a:t>
            </a:r>
            <a:br>
              <a:rPr lang="en-US" sz="2000" dirty="0" smtClean="0">
                <a:latin typeface="Arial Rounded MT Bold" pitchFamily="34" charset="0"/>
              </a:rPr>
            </a:br>
            <a:r>
              <a:rPr lang="en-US" sz="2000" dirty="0" smtClean="0">
                <a:latin typeface="Arial Rounded MT Bold" pitchFamily="34" charset="0"/>
              </a:rPr>
              <a:t>(heat load concern)</a:t>
            </a:r>
            <a:endParaRPr lang="en-US" sz="2000" dirty="0">
              <a:latin typeface="Arial Rounded MT Bold" pitchFamily="34" charset="0"/>
            </a:endParaRPr>
          </a:p>
          <a:p>
            <a:pPr marL="688975" lvl="1" indent="-342900" fontAlgn="auto">
              <a:lnSpc>
                <a:spcPts val="2400"/>
              </a:lnSpc>
              <a:spcAft>
                <a:spcPts val="400"/>
              </a:spcAft>
              <a:buClr>
                <a:srgbClr val="DDE9EC">
                  <a:lumMod val="25000"/>
                </a:srgbClr>
              </a:buClr>
              <a:buSzPct val="100000"/>
              <a:buFont typeface="Arial" pitchFamily="34" charset="0"/>
              <a:buChar char="•"/>
              <a:defRPr/>
            </a:pPr>
            <a:r>
              <a:rPr lang="en-US" sz="2000" dirty="0">
                <a:latin typeface="Arial Rounded MT Bold" pitchFamily="34" charset="0"/>
              </a:rPr>
              <a:t>Unfortunately, this </a:t>
            </a:r>
            <a:r>
              <a:rPr lang="en-US" sz="2000" dirty="0" smtClean="0">
                <a:latin typeface="Arial Rounded MT Bold" pitchFamily="34" charset="0"/>
              </a:rPr>
              <a:t>was </a:t>
            </a:r>
            <a:r>
              <a:rPr lang="en-US" sz="2000" dirty="0">
                <a:latin typeface="Arial Rounded MT Bold" pitchFamily="34" charset="0"/>
              </a:rPr>
              <a:t>Not in </a:t>
            </a:r>
            <a:r>
              <a:rPr lang="en-US" sz="2000" dirty="0" smtClean="0">
                <a:latin typeface="Arial Rounded MT Bold" pitchFamily="34" charset="0"/>
              </a:rPr>
              <a:t>their License. </a:t>
            </a:r>
          </a:p>
          <a:p>
            <a:pPr marL="688975" lvl="1" indent="-342900" fontAlgn="auto">
              <a:lnSpc>
                <a:spcPts val="2400"/>
              </a:lnSpc>
              <a:spcAft>
                <a:spcPts val="400"/>
              </a:spcAft>
              <a:buClr>
                <a:srgbClr val="DDE9EC">
                  <a:lumMod val="25000"/>
                </a:srgbClr>
              </a:buClr>
              <a:buSzPct val="100000"/>
              <a:buFont typeface="Arial" pitchFamily="34" charset="0"/>
              <a:buChar char="•"/>
              <a:defRPr/>
            </a:pPr>
            <a:r>
              <a:rPr lang="en-US" sz="2000" dirty="0" smtClean="0">
                <a:latin typeface="Arial Rounded MT Bold" pitchFamily="34" charset="0"/>
              </a:rPr>
              <a:t>More unfortunately</a:t>
            </a:r>
            <a:r>
              <a:rPr lang="en-US" sz="2000" dirty="0">
                <a:latin typeface="Arial Rounded MT Bold" pitchFamily="34" charset="0"/>
              </a:rPr>
              <a:t>, a </a:t>
            </a:r>
            <a:r>
              <a:rPr lang="en-US" sz="2000" dirty="0" smtClean="0">
                <a:latin typeface="Arial Rounded MT Bold" pitchFamily="34" charset="0"/>
              </a:rPr>
              <a:t>whistleblower had been </a:t>
            </a:r>
            <a:br>
              <a:rPr lang="en-US" sz="2000" dirty="0" smtClean="0">
                <a:latin typeface="Arial Rounded MT Bold" pitchFamily="34" charset="0"/>
              </a:rPr>
            </a:br>
            <a:r>
              <a:rPr lang="en-US" sz="2000" dirty="0" smtClean="0">
                <a:latin typeface="Arial Rounded MT Bold" pitchFamily="34" charset="0"/>
              </a:rPr>
              <a:t>unsuccessful </a:t>
            </a:r>
            <a:r>
              <a:rPr lang="en-US" sz="2000" dirty="0">
                <a:latin typeface="Arial Rounded MT Bold" pitchFamily="34" charset="0"/>
              </a:rPr>
              <a:t>at </a:t>
            </a:r>
            <a:r>
              <a:rPr lang="en-US" sz="2000" dirty="0" smtClean="0">
                <a:latin typeface="Arial Rounded MT Bold" pitchFamily="34" charset="0"/>
              </a:rPr>
              <a:t>convincing utility management </a:t>
            </a:r>
            <a:br>
              <a:rPr lang="en-US" sz="2000" dirty="0" smtClean="0">
                <a:latin typeface="Arial Rounded MT Bold" pitchFamily="34" charset="0"/>
              </a:rPr>
            </a:br>
            <a:r>
              <a:rPr lang="en-US" sz="2000" i="1" dirty="0" smtClean="0">
                <a:latin typeface="Arial Rounded MT Bold" pitchFamily="34" charset="0"/>
              </a:rPr>
              <a:t>and</a:t>
            </a:r>
            <a:r>
              <a:rPr lang="en-US" sz="2000" dirty="0" smtClean="0">
                <a:latin typeface="Arial Rounded MT Bold" pitchFamily="34" charset="0"/>
              </a:rPr>
              <a:t> </a:t>
            </a:r>
            <a:r>
              <a:rPr lang="en-US" sz="2000" dirty="0">
                <a:latin typeface="Arial Rounded MT Bold" pitchFamily="34" charset="0"/>
              </a:rPr>
              <a:t>the NRC </a:t>
            </a:r>
            <a:r>
              <a:rPr lang="en-US" sz="2000" dirty="0" smtClean="0">
                <a:latin typeface="Arial Rounded MT Bold" pitchFamily="34" charset="0"/>
              </a:rPr>
              <a:t>that there was </a:t>
            </a:r>
            <a:r>
              <a:rPr lang="en-US" sz="2000" dirty="0">
                <a:latin typeface="Arial Rounded MT Bold" pitchFamily="34" charset="0"/>
              </a:rPr>
              <a:t>an </a:t>
            </a:r>
            <a:r>
              <a:rPr lang="en-US" sz="2000" dirty="0" smtClean="0">
                <a:latin typeface="Arial Rounded MT Bold" pitchFamily="34" charset="0"/>
              </a:rPr>
              <a:t>issue.</a:t>
            </a:r>
            <a:endParaRPr lang="en-US" sz="2000" dirty="0">
              <a:latin typeface="Arial Rounded MT Bold" pitchFamily="34" charset="0"/>
            </a:endParaRPr>
          </a:p>
          <a:p>
            <a:pPr marL="688975" lvl="1" indent="-342900" fontAlgn="auto">
              <a:lnSpc>
                <a:spcPts val="2400"/>
              </a:lnSpc>
              <a:spcAft>
                <a:spcPts val="400"/>
              </a:spcAft>
              <a:buClr>
                <a:srgbClr val="DDE9EC">
                  <a:lumMod val="25000"/>
                </a:srgbClr>
              </a:buClr>
              <a:buSzPct val="100000"/>
              <a:buFont typeface="Arial" pitchFamily="34" charset="0"/>
              <a:buChar char="•"/>
              <a:defRPr/>
            </a:pPr>
            <a:r>
              <a:rPr lang="en-US" sz="2000" dirty="0">
                <a:latin typeface="Arial Rounded MT Bold" pitchFamily="34" charset="0"/>
              </a:rPr>
              <a:t>Until </a:t>
            </a:r>
            <a:r>
              <a:rPr lang="en-US" sz="2000" dirty="0" smtClean="0">
                <a:latin typeface="Arial Rounded MT Bold" pitchFamily="34" charset="0"/>
              </a:rPr>
              <a:t>he took his story </a:t>
            </a:r>
            <a:r>
              <a:rPr lang="en-US" sz="2000" dirty="0">
                <a:latin typeface="Arial Rounded MT Bold" pitchFamily="34" charset="0"/>
              </a:rPr>
              <a:t>to Time Magazine</a:t>
            </a:r>
            <a:endParaRPr lang="en-US" sz="2400" dirty="0">
              <a:latin typeface="Arial Rounded MT Bold" pitchFamily="34" charset="0"/>
            </a:endParaRPr>
          </a:p>
          <a:p>
            <a:pPr marL="342900" lvl="1" indent="-342900" eaLnBrk="1" fontAlgn="auto" hangingPunct="1">
              <a:lnSpc>
                <a:spcPts val="2400"/>
              </a:lnSpc>
              <a:spcBef>
                <a:spcPts val="600"/>
              </a:spcBef>
              <a:spcAft>
                <a:spcPts val="0"/>
              </a:spcAft>
              <a:buClr>
                <a:srgbClr val="DDE9EC">
                  <a:lumMod val="25000"/>
                </a:srgbClr>
              </a:buClr>
              <a:buSzPct val="90000"/>
              <a:buFont typeface="Symbol" pitchFamily="18" charset="2"/>
              <a:buChar char="¨"/>
              <a:defRPr/>
            </a:pPr>
            <a:r>
              <a:rPr lang="en-US" sz="2400" kern="1200" dirty="0">
                <a:solidFill>
                  <a:prstClr val="black"/>
                </a:solidFill>
                <a:ea typeface="+mn-ea"/>
                <a:cs typeface="+mn-cs"/>
              </a:rPr>
              <a:t>Facing </a:t>
            </a:r>
            <a:r>
              <a:rPr lang="en-US" sz="2400" kern="1200" dirty="0" smtClean="0">
                <a:solidFill>
                  <a:prstClr val="black"/>
                </a:solidFill>
                <a:ea typeface="+mn-ea"/>
                <a:cs typeface="+mn-cs"/>
              </a:rPr>
              <a:t>extreme political &amp; public pressure</a:t>
            </a:r>
            <a:r>
              <a:rPr lang="en-US" sz="2400" kern="1200" dirty="0">
                <a:solidFill>
                  <a:prstClr val="black"/>
                </a:solidFill>
                <a:ea typeface="+mn-ea"/>
                <a:cs typeface="+mn-cs"/>
              </a:rPr>
              <a:t>, </a:t>
            </a:r>
            <a:r>
              <a:rPr lang="en-US" sz="2400" kern="1200" dirty="0" smtClean="0">
                <a:solidFill>
                  <a:prstClr val="black"/>
                </a:solidFill>
                <a:ea typeface="+mn-ea"/>
                <a:cs typeface="+mn-cs"/>
              </a:rPr>
              <a:t>the </a:t>
            </a:r>
            <a:r>
              <a:rPr lang="en-US" sz="2400" kern="1200" dirty="0">
                <a:solidFill>
                  <a:prstClr val="black"/>
                </a:solidFill>
                <a:ea typeface="+mn-ea"/>
                <a:cs typeface="+mn-cs"/>
              </a:rPr>
              <a:t>NRC </a:t>
            </a:r>
            <a:r>
              <a:rPr lang="en-US" sz="2400" kern="1200" dirty="0" smtClean="0">
                <a:solidFill>
                  <a:prstClr val="black"/>
                </a:solidFill>
                <a:ea typeface="+mn-ea"/>
                <a:cs typeface="+mn-cs"/>
              </a:rPr>
              <a:t>shut all </a:t>
            </a:r>
            <a:r>
              <a:rPr lang="en-US" sz="2400" kern="1200" dirty="0">
                <a:solidFill>
                  <a:prstClr val="black"/>
                </a:solidFill>
                <a:ea typeface="+mn-ea"/>
                <a:cs typeface="+mn-cs"/>
              </a:rPr>
              <a:t>3 </a:t>
            </a:r>
            <a:r>
              <a:rPr lang="en-US" sz="2400" kern="1200" dirty="0" smtClean="0">
                <a:solidFill>
                  <a:prstClr val="black"/>
                </a:solidFill>
                <a:ea typeface="+mn-ea"/>
                <a:cs typeface="+mn-cs"/>
              </a:rPr>
              <a:t>units down.</a:t>
            </a:r>
          </a:p>
          <a:p>
            <a:pPr marL="342900" lvl="1" indent="-342900" eaLnBrk="1" fontAlgn="auto" hangingPunct="1">
              <a:lnSpc>
                <a:spcPts val="2400"/>
              </a:lnSpc>
              <a:spcBef>
                <a:spcPts val="600"/>
              </a:spcBef>
              <a:spcAft>
                <a:spcPts val="0"/>
              </a:spcAft>
              <a:buClr>
                <a:srgbClr val="DDE9EC">
                  <a:lumMod val="25000"/>
                </a:srgbClr>
              </a:buClr>
              <a:buSzPct val="90000"/>
              <a:buFont typeface="Symbol" pitchFamily="18" charset="2"/>
              <a:buChar char="¨"/>
              <a:defRPr/>
            </a:pPr>
            <a:r>
              <a:rPr lang="en-US" sz="2400" kern="1200" dirty="0">
                <a:solidFill>
                  <a:prstClr val="black"/>
                </a:solidFill>
                <a:ea typeface="+mn-ea"/>
                <a:cs typeface="+mn-cs"/>
              </a:rPr>
              <a:t>NRC </a:t>
            </a:r>
            <a:r>
              <a:rPr lang="en-US" sz="2400" kern="1200" dirty="0" smtClean="0">
                <a:solidFill>
                  <a:prstClr val="black"/>
                </a:solidFill>
                <a:ea typeface="+mn-ea"/>
                <a:cs typeface="+mn-cs"/>
              </a:rPr>
              <a:t>subsequently issued a 10CFR50.54(f</a:t>
            </a:r>
            <a:r>
              <a:rPr lang="en-US" sz="2400" kern="1200" dirty="0">
                <a:solidFill>
                  <a:prstClr val="black"/>
                </a:solidFill>
                <a:ea typeface="+mn-ea"/>
                <a:cs typeface="+mn-cs"/>
              </a:rPr>
              <a:t>) </a:t>
            </a:r>
            <a:r>
              <a:rPr lang="en-US" sz="2400" kern="1200" dirty="0" smtClean="0">
                <a:solidFill>
                  <a:prstClr val="black"/>
                </a:solidFill>
                <a:ea typeface="+mn-ea"/>
                <a:cs typeface="+mn-cs"/>
              </a:rPr>
              <a:t>letter </a:t>
            </a:r>
            <a:r>
              <a:rPr lang="en-US" sz="2400" kern="1200" dirty="0">
                <a:solidFill>
                  <a:prstClr val="black"/>
                </a:solidFill>
                <a:ea typeface="+mn-ea"/>
                <a:cs typeface="+mn-cs"/>
              </a:rPr>
              <a:t>to </a:t>
            </a:r>
            <a:r>
              <a:rPr lang="en-US" sz="2400" kern="1200" dirty="0" smtClean="0">
                <a:solidFill>
                  <a:prstClr val="black"/>
                </a:solidFill>
                <a:ea typeface="+mn-ea"/>
                <a:cs typeface="+mn-cs"/>
              </a:rPr>
              <a:t>all utilities </a:t>
            </a:r>
            <a:r>
              <a:rPr lang="en-US" sz="2400" kern="1200" dirty="0">
                <a:solidFill>
                  <a:prstClr val="black"/>
                </a:solidFill>
                <a:ea typeface="+mn-ea"/>
                <a:cs typeface="+mn-cs"/>
              </a:rPr>
              <a:t>to reassure the NRC under oath that </a:t>
            </a:r>
            <a:r>
              <a:rPr lang="en-US" sz="2400" kern="1200" dirty="0" smtClean="0">
                <a:solidFill>
                  <a:prstClr val="black"/>
                </a:solidFill>
                <a:ea typeface="+mn-ea"/>
                <a:cs typeface="+mn-cs"/>
              </a:rPr>
              <a:t>their </a:t>
            </a:r>
            <a:r>
              <a:rPr lang="en-US" sz="2400" kern="1200" dirty="0">
                <a:solidFill>
                  <a:prstClr val="black"/>
                </a:solidFill>
                <a:ea typeface="+mn-ea"/>
                <a:cs typeface="+mn-cs"/>
              </a:rPr>
              <a:t>plant was operating in accordance with Licensing Basis – A </a:t>
            </a:r>
            <a:r>
              <a:rPr lang="en-US" sz="2400" kern="1200" dirty="0" smtClean="0">
                <a:solidFill>
                  <a:prstClr val="black"/>
                </a:solidFill>
                <a:ea typeface="+mn-ea"/>
                <a:cs typeface="+mn-cs"/>
              </a:rPr>
              <a:t>Big Deal</a:t>
            </a:r>
            <a:endParaRPr lang="en-US" sz="2400" kern="1200" dirty="0">
              <a:solidFill>
                <a:prstClr val="black"/>
              </a:solidFill>
              <a:ea typeface="+mn-ea"/>
              <a:cs typeface="+mn-cs"/>
            </a:endParaRPr>
          </a:p>
          <a:p>
            <a:pPr marL="342900" lvl="1" indent="-342900" eaLnBrk="1" fontAlgn="auto" hangingPunct="1">
              <a:lnSpc>
                <a:spcPts val="2400"/>
              </a:lnSpc>
              <a:spcBef>
                <a:spcPts val="600"/>
              </a:spcBef>
              <a:spcAft>
                <a:spcPts val="0"/>
              </a:spcAft>
              <a:buClr>
                <a:srgbClr val="DDE9EC">
                  <a:lumMod val="25000"/>
                </a:srgbClr>
              </a:buClr>
              <a:buSzPct val="90000"/>
              <a:buFont typeface="Symbol" pitchFamily="18" charset="2"/>
              <a:buChar char="¨"/>
              <a:defRPr/>
            </a:pPr>
            <a:endParaRPr lang="en-US" sz="2400" kern="1200" dirty="0">
              <a:solidFill>
                <a:prstClr val="black"/>
              </a:solidFill>
              <a:ea typeface="+mn-ea"/>
              <a:cs typeface="+mn-cs"/>
            </a:endParaRPr>
          </a:p>
          <a:p>
            <a:pPr marL="0" indent="0">
              <a:buNone/>
            </a:pPr>
            <a:endParaRPr lang="en-US" sz="2800" dirty="0">
              <a:solidFill>
                <a:srgbClr val="0099FF"/>
              </a:solidFill>
            </a:endParaRPr>
          </a:p>
        </p:txBody>
      </p:sp>
      <p:sp>
        <p:nvSpPr>
          <p:cNvPr id="4" name="Date Placeholder 3"/>
          <p:cNvSpPr>
            <a:spLocks noGrp="1"/>
          </p:cNvSpPr>
          <p:nvPr>
            <p:ph type="dt" sz="half" idx="10"/>
          </p:nvPr>
        </p:nvSpPr>
        <p:spPr/>
        <p:txBody>
          <a:bodyPr/>
          <a:lstStyle/>
          <a:p>
            <a:pPr>
              <a:defRPr/>
            </a:pPr>
            <a:r>
              <a:rPr lang="en-US" smtClean="0"/>
              <a:t>CMBG - 08 June 2015</a:t>
            </a:r>
            <a:endParaRPr lang="en-US" dirty="0"/>
          </a:p>
        </p:txBody>
      </p:sp>
      <p:sp>
        <p:nvSpPr>
          <p:cNvPr id="5" name="Footer Placeholder 4"/>
          <p:cNvSpPr>
            <a:spLocks noGrp="1"/>
          </p:cNvSpPr>
          <p:nvPr>
            <p:ph type="ftr" sz="quarter" idx="11"/>
          </p:nvPr>
        </p:nvSpPr>
        <p:spPr/>
        <p:txBody>
          <a:bodyPr/>
          <a:lstStyle/>
          <a:p>
            <a:pPr>
              <a:defRPr/>
            </a:pPr>
            <a:r>
              <a:rPr lang="pt-BR" smtClean="0"/>
              <a:t>Palo Verde - Kent R. Bjornn</a:t>
            </a:r>
            <a:endParaRPr lang="en-US" dirty="0"/>
          </a:p>
        </p:txBody>
      </p:sp>
      <p:sp>
        <p:nvSpPr>
          <p:cNvPr id="6" name="Slide Number Placeholder 5"/>
          <p:cNvSpPr>
            <a:spLocks noGrp="1"/>
          </p:cNvSpPr>
          <p:nvPr>
            <p:ph type="sldNum" sz="quarter" idx="12"/>
          </p:nvPr>
        </p:nvSpPr>
        <p:spPr/>
        <p:txBody>
          <a:bodyPr/>
          <a:lstStyle/>
          <a:p>
            <a:pPr>
              <a:defRPr/>
            </a:pPr>
            <a:fld id="{E870A486-E42A-4384-A775-FA2C88A85670}" type="slidenum">
              <a:rPr lang="en-US" smtClean="0"/>
              <a:pPr>
                <a:defRPr/>
              </a:pPr>
              <a:t>87</a:t>
            </a:fld>
            <a:endParaRPr lang="en-US" dirty="0"/>
          </a:p>
        </p:txBody>
      </p:sp>
      <p:pic>
        <p:nvPicPr>
          <p:cNvPr id="7" name="Picture 2" descr="1101960304_4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2667000"/>
            <a:ext cx="1498369" cy="197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5364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p:cTn id="25"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 calcmode="lin" valueType="num">
                                      <p:cBhvr additive="base">
                                        <p:cTn id="40"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 calcmode="lin" valueType="num">
                                      <p:cBhvr additive="base">
                                        <p:cTn id="46"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CM Examples</a:t>
            </a:r>
            <a:r>
              <a:rPr lang="en-US" altLang="en-US" dirty="0"/>
              <a:t> </a:t>
            </a:r>
            <a:r>
              <a:rPr lang="en-US" altLang="en-US" sz="1800" dirty="0" smtClean="0"/>
              <a:t>4/4</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v"/>
            </a:pPr>
            <a:r>
              <a:rPr lang="en-US" dirty="0">
                <a:solidFill>
                  <a:srgbClr val="0099FF"/>
                </a:solidFill>
              </a:rPr>
              <a:t>The Impact to the Utility from this Event</a:t>
            </a:r>
            <a:r>
              <a:rPr lang="en-US" dirty="0" smtClean="0">
                <a:solidFill>
                  <a:srgbClr val="0099FF"/>
                </a:solidFill>
              </a:rPr>
              <a:t>?</a:t>
            </a:r>
          </a:p>
          <a:p>
            <a:pPr>
              <a:buFont typeface="Arial" panose="020B0604020202020204" pitchFamily="34" charset="0"/>
              <a:buChar char="•"/>
            </a:pPr>
            <a:r>
              <a:rPr lang="en-US" sz="2400" dirty="0"/>
              <a:t>Unit 1 </a:t>
            </a:r>
            <a:r>
              <a:rPr lang="en-US" sz="2400" dirty="0" smtClean="0"/>
              <a:t>shut down permanently</a:t>
            </a:r>
            <a:endParaRPr lang="en-US" sz="2400" dirty="0"/>
          </a:p>
          <a:p>
            <a:pPr>
              <a:buFont typeface="Arial" panose="020B0604020202020204" pitchFamily="34" charset="0"/>
              <a:buChar char="•"/>
            </a:pPr>
            <a:r>
              <a:rPr lang="en-US" sz="2400" dirty="0"/>
              <a:t>Unit 2 and 3 </a:t>
            </a:r>
            <a:r>
              <a:rPr lang="en-US" sz="2400" dirty="0" smtClean="0"/>
              <a:t>were shut down </a:t>
            </a:r>
            <a:r>
              <a:rPr lang="en-US" sz="2400" dirty="0"/>
              <a:t>for </a:t>
            </a:r>
            <a:r>
              <a:rPr lang="en-US" sz="2400" dirty="0" smtClean="0"/>
              <a:t>over 2½ years</a:t>
            </a:r>
            <a:endParaRPr lang="en-US" sz="2400" dirty="0"/>
          </a:p>
          <a:p>
            <a:pPr>
              <a:buFont typeface="Arial" panose="020B0604020202020204" pitchFamily="34" charset="0"/>
              <a:buChar char="•"/>
            </a:pPr>
            <a:r>
              <a:rPr lang="en-US" sz="2400" dirty="0"/>
              <a:t>The Northeast Utilities </a:t>
            </a:r>
            <a:r>
              <a:rPr lang="en-US" sz="2400" dirty="0" smtClean="0"/>
              <a:t>stock price dropped from </a:t>
            </a:r>
            <a:r>
              <a:rPr lang="en-US" sz="2400" dirty="0"/>
              <a:t>about $25 per </a:t>
            </a:r>
            <a:r>
              <a:rPr lang="en-US" sz="2400" dirty="0" smtClean="0"/>
              <a:t>share </a:t>
            </a:r>
            <a:r>
              <a:rPr lang="en-US" sz="2400" dirty="0"/>
              <a:t>to about $7 </a:t>
            </a:r>
          </a:p>
          <a:p>
            <a:pPr>
              <a:buFont typeface="Arial" panose="020B0604020202020204" pitchFamily="34" charset="0"/>
              <a:buChar char="•"/>
            </a:pPr>
            <a:r>
              <a:rPr lang="en-US" sz="2400" dirty="0"/>
              <a:t>The Utility was </a:t>
            </a:r>
            <a:r>
              <a:rPr lang="en-US" sz="2400" dirty="0" smtClean="0"/>
              <a:t>fined </a:t>
            </a:r>
            <a:r>
              <a:rPr lang="en-US" sz="2400" dirty="0"/>
              <a:t>$10M</a:t>
            </a:r>
          </a:p>
          <a:p>
            <a:pPr>
              <a:buFont typeface="Arial" panose="020B0604020202020204" pitchFamily="34" charset="0"/>
              <a:buChar char="•"/>
            </a:pPr>
            <a:r>
              <a:rPr lang="en-US" sz="2400" dirty="0"/>
              <a:t>Billions of </a:t>
            </a:r>
            <a:r>
              <a:rPr lang="en-US" sz="2400" dirty="0" smtClean="0"/>
              <a:t>dollars </a:t>
            </a:r>
            <a:r>
              <a:rPr lang="en-US" sz="2400" dirty="0"/>
              <a:t>in </a:t>
            </a:r>
            <a:r>
              <a:rPr lang="en-US" sz="2400" dirty="0" smtClean="0"/>
              <a:t>lost revenues and</a:t>
            </a:r>
            <a:br>
              <a:rPr lang="en-US" sz="2400" dirty="0" smtClean="0"/>
            </a:br>
            <a:r>
              <a:rPr lang="en-US" sz="2400" dirty="0" smtClean="0"/>
              <a:t>recovery costs</a:t>
            </a:r>
            <a:endParaRPr lang="en-US" sz="2400" dirty="0"/>
          </a:p>
          <a:p>
            <a:pPr>
              <a:buFont typeface="Arial" panose="020B0604020202020204" pitchFamily="34" charset="0"/>
              <a:buChar char="•"/>
            </a:pPr>
            <a:r>
              <a:rPr lang="en-US" sz="2400" dirty="0"/>
              <a:t>Utility </a:t>
            </a:r>
            <a:r>
              <a:rPr lang="en-US" sz="2400" dirty="0" smtClean="0"/>
              <a:t>eventually sold units </a:t>
            </a:r>
            <a:r>
              <a:rPr lang="en-US" sz="2400" dirty="0"/>
              <a:t>to Dominion </a:t>
            </a:r>
          </a:p>
          <a:p>
            <a:pPr>
              <a:buFont typeface="Wingdings" panose="05000000000000000000" pitchFamily="2" charset="2"/>
              <a:buChar char="v"/>
            </a:pPr>
            <a:endParaRPr lang="en-US" dirty="0">
              <a:solidFill>
                <a:srgbClr val="0099FF"/>
              </a:solidFill>
            </a:endParaRPr>
          </a:p>
        </p:txBody>
      </p:sp>
      <p:sp>
        <p:nvSpPr>
          <p:cNvPr id="4" name="Date Placeholder 3"/>
          <p:cNvSpPr>
            <a:spLocks noGrp="1"/>
          </p:cNvSpPr>
          <p:nvPr>
            <p:ph type="dt" sz="half" idx="10"/>
          </p:nvPr>
        </p:nvSpPr>
        <p:spPr/>
        <p:txBody>
          <a:bodyPr/>
          <a:lstStyle/>
          <a:p>
            <a:pPr>
              <a:defRPr/>
            </a:pPr>
            <a:r>
              <a:rPr lang="en-US" smtClean="0"/>
              <a:t>CMBG - 08 June 2015</a:t>
            </a:r>
            <a:endParaRPr lang="en-US" dirty="0"/>
          </a:p>
        </p:txBody>
      </p:sp>
      <p:sp>
        <p:nvSpPr>
          <p:cNvPr id="5" name="Footer Placeholder 4"/>
          <p:cNvSpPr>
            <a:spLocks noGrp="1"/>
          </p:cNvSpPr>
          <p:nvPr>
            <p:ph type="ftr" sz="quarter" idx="11"/>
          </p:nvPr>
        </p:nvSpPr>
        <p:spPr/>
        <p:txBody>
          <a:bodyPr/>
          <a:lstStyle/>
          <a:p>
            <a:pPr>
              <a:defRPr/>
            </a:pPr>
            <a:r>
              <a:rPr lang="pt-BR" smtClean="0"/>
              <a:t>Palo Verde - Kent R. Bjornn</a:t>
            </a:r>
            <a:endParaRPr lang="en-US" dirty="0"/>
          </a:p>
        </p:txBody>
      </p:sp>
      <p:sp>
        <p:nvSpPr>
          <p:cNvPr id="6" name="Slide Number Placeholder 5"/>
          <p:cNvSpPr>
            <a:spLocks noGrp="1"/>
          </p:cNvSpPr>
          <p:nvPr>
            <p:ph type="sldNum" sz="quarter" idx="12"/>
          </p:nvPr>
        </p:nvSpPr>
        <p:spPr/>
        <p:txBody>
          <a:bodyPr/>
          <a:lstStyle/>
          <a:p>
            <a:pPr>
              <a:defRPr/>
            </a:pPr>
            <a:fld id="{E870A486-E42A-4384-A775-FA2C88A85670}" type="slidenum">
              <a:rPr lang="en-US" smtClean="0"/>
              <a:pPr>
                <a:defRPr/>
              </a:pPr>
              <a:t>88</a:t>
            </a:fld>
            <a:endParaRPr lang="en-US" dirty="0"/>
          </a:p>
        </p:txBody>
      </p:sp>
      <p:pic>
        <p:nvPicPr>
          <p:cNvPr id="7" name="Picture 5" descr="scream"/>
          <p:cNvPicPr>
            <a:picLocks noChangeAspect="1" noChangeArrowheads="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6657975" y="3248025"/>
            <a:ext cx="1800225" cy="243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6400800" y="5897563"/>
            <a:ext cx="24384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en-US" altLang="en-US" dirty="0">
                <a:solidFill>
                  <a:prstClr val="black"/>
                </a:solidFill>
                <a:latin typeface="+mn-lt"/>
              </a:rPr>
              <a:t>Scream (1893) by </a:t>
            </a:r>
            <a:r>
              <a:rPr lang="en-US" altLang="en-US" dirty="0" err="1">
                <a:solidFill>
                  <a:prstClr val="black"/>
                </a:solidFill>
                <a:latin typeface="+mn-lt"/>
              </a:rPr>
              <a:t>Edvard</a:t>
            </a:r>
            <a:r>
              <a:rPr lang="en-US" altLang="en-US" dirty="0">
                <a:solidFill>
                  <a:prstClr val="black"/>
                </a:solidFill>
                <a:latin typeface="+mn-lt"/>
              </a:rPr>
              <a:t> Munch</a:t>
            </a:r>
          </a:p>
        </p:txBody>
      </p:sp>
    </p:spTree>
    <p:extLst>
      <p:ext uri="{BB962C8B-B14F-4D97-AF65-F5344CB8AC3E}">
        <p14:creationId xmlns:p14="http://schemas.microsoft.com/office/powerpoint/2010/main" val="177086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p>
            <a:pPr>
              <a:defRPr/>
            </a:pPr>
            <a:r>
              <a:rPr lang="en-US" smtClean="0">
                <a:solidFill>
                  <a:srgbClr val="000000"/>
                </a:solidFill>
              </a:rPr>
              <a:t>CMBG - 08 June 2015</a:t>
            </a:r>
            <a:endParaRPr lang="en-US">
              <a:solidFill>
                <a:srgbClr val="000000"/>
              </a:solidFill>
            </a:endParaRPr>
          </a:p>
        </p:txBody>
      </p:sp>
      <p:sp>
        <p:nvSpPr>
          <p:cNvPr id="4" name="Footer Placeholder 4"/>
          <p:cNvSpPr>
            <a:spLocks noGrp="1"/>
          </p:cNvSpPr>
          <p:nvPr>
            <p:ph type="ftr" sz="quarter" idx="11"/>
          </p:nvPr>
        </p:nvSpPr>
        <p:spPr/>
        <p:txBody>
          <a:bodyPr/>
          <a:lstStyle/>
          <a:p>
            <a:pPr>
              <a:defRPr/>
            </a:pPr>
            <a:r>
              <a:rPr lang="pt-BR" smtClean="0">
                <a:solidFill>
                  <a:srgbClr val="000000"/>
                </a:solidFill>
              </a:rPr>
              <a:t>Palo Verde - Kent R. Bjornn</a:t>
            </a:r>
            <a:endParaRPr lang="en-US">
              <a:solidFill>
                <a:srgbClr val="000000"/>
              </a:solidFill>
            </a:endParaRPr>
          </a:p>
        </p:txBody>
      </p:sp>
      <p:sp>
        <p:nvSpPr>
          <p:cNvPr id="5" name="Slide Number Placeholder 5"/>
          <p:cNvSpPr>
            <a:spLocks noGrp="1"/>
          </p:cNvSpPr>
          <p:nvPr>
            <p:ph type="sldNum" sz="quarter" idx="12"/>
          </p:nvPr>
        </p:nvSpPr>
        <p:spPr/>
        <p:txBody>
          <a:bodyPr/>
          <a:lstStyle/>
          <a:p>
            <a:pPr>
              <a:defRPr/>
            </a:pPr>
            <a:fld id="{FB7956A1-DE5B-4981-BA8C-BAA724EB0006}" type="slidenum">
              <a:rPr lang="en-US">
                <a:solidFill>
                  <a:srgbClr val="000000"/>
                </a:solidFill>
              </a:rPr>
              <a:pPr>
                <a:defRPr/>
              </a:pPr>
              <a:t>89</a:t>
            </a:fld>
            <a:endParaRPr lang="en-US">
              <a:solidFill>
                <a:srgbClr val="000000"/>
              </a:solidFill>
            </a:endParaRPr>
          </a:p>
        </p:txBody>
      </p:sp>
      <p:sp>
        <p:nvSpPr>
          <p:cNvPr id="22533" name="Text Box 2"/>
          <p:cNvSpPr txBox="1">
            <a:spLocks noChangeArrowheads="1"/>
          </p:cNvSpPr>
          <p:nvPr/>
        </p:nvSpPr>
        <p:spPr bwMode="auto">
          <a:xfrm>
            <a:off x="548640" y="685800"/>
            <a:ext cx="8046720" cy="5029200"/>
          </a:xfrm>
          <a:prstGeom prst="rect">
            <a:avLst/>
          </a:prstGeom>
          <a:noFill/>
          <a:ln w="88900" cmpd="thinThick">
            <a:solidFill>
              <a:srgbClr val="000080"/>
            </a:solidFill>
            <a:miter lim="800000"/>
            <a:headEnd/>
            <a:tailEnd/>
          </a:ln>
        </p:spPr>
        <p:txBody>
          <a:bodyPr wrap="square" lIns="91429" tIns="45714" rIns="91429" bIns="45714">
            <a:spAutoFit/>
          </a:bodyPr>
          <a:lstStyle/>
          <a:p>
            <a:pPr algn="ctr">
              <a:lnSpc>
                <a:spcPct val="70000"/>
              </a:lnSpc>
              <a:spcBef>
                <a:spcPct val="30000"/>
              </a:spcBef>
            </a:pPr>
            <a:endParaRPr lang="en-US" sz="2800" b="1" i="1" dirty="0" smtClean="0">
              <a:solidFill>
                <a:srgbClr val="333399"/>
              </a:solidFill>
              <a:latin typeface="Times New Roman" pitchFamily="18" charset="0"/>
              <a:cs typeface="Times New Roman" pitchFamily="18" charset="0"/>
            </a:endParaRPr>
          </a:p>
          <a:p>
            <a:pPr algn="ctr">
              <a:spcBef>
                <a:spcPct val="30000"/>
              </a:spcBef>
            </a:pPr>
            <a:r>
              <a:rPr lang="en-US" sz="3200" b="1" dirty="0" smtClean="0">
                <a:solidFill>
                  <a:srgbClr val="0000FF"/>
                </a:solidFill>
                <a:latin typeface="Century Gothic" panose="020B0502020202020204" pitchFamily="34" charset="0"/>
                <a:cs typeface="Times New Roman" pitchFamily="18" charset="0"/>
              </a:rPr>
              <a:t>Configuration Management:</a:t>
            </a:r>
            <a:endParaRPr lang="en-US" sz="3200" b="1" dirty="0">
              <a:solidFill>
                <a:srgbClr val="0000FF"/>
              </a:solidFill>
              <a:latin typeface="Century Gothic" panose="020B0502020202020204" pitchFamily="34" charset="0"/>
              <a:cs typeface="Times New Roman" pitchFamily="18" charset="0"/>
            </a:endParaRPr>
          </a:p>
          <a:p>
            <a:pPr algn="ctr">
              <a:spcBef>
                <a:spcPct val="30000"/>
              </a:spcBef>
            </a:pPr>
            <a:r>
              <a:rPr lang="en-US" sz="2800" b="1" dirty="0" smtClean="0">
                <a:solidFill>
                  <a:srgbClr val="0000FF"/>
                </a:solidFill>
                <a:latin typeface="Century Gothic" panose="020B0502020202020204" pitchFamily="34" charset="0"/>
                <a:cs typeface="Times New Roman" pitchFamily="18" charset="0"/>
              </a:rPr>
              <a:t>“It’s what </a:t>
            </a:r>
            <a:r>
              <a:rPr lang="en-US" sz="2800" b="1" dirty="0">
                <a:solidFill>
                  <a:srgbClr val="0000FF"/>
                </a:solidFill>
                <a:latin typeface="Century Gothic" panose="020B0502020202020204" pitchFamily="34" charset="0"/>
                <a:cs typeface="Times New Roman" pitchFamily="18" charset="0"/>
              </a:rPr>
              <a:t>you do now</a:t>
            </a:r>
          </a:p>
          <a:p>
            <a:pPr algn="ctr">
              <a:spcBef>
                <a:spcPct val="30000"/>
              </a:spcBef>
            </a:pPr>
            <a:r>
              <a:rPr lang="en-US" sz="2800" b="1" dirty="0">
                <a:solidFill>
                  <a:srgbClr val="0000FF"/>
                </a:solidFill>
                <a:latin typeface="Century Gothic" panose="020B0502020202020204" pitchFamily="34" charset="0"/>
                <a:cs typeface="Times New Roman" pitchFamily="18" charset="0"/>
              </a:rPr>
              <a:t>When you don’t have to do anything</a:t>
            </a:r>
            <a:endParaRPr lang="en-US" sz="2800" b="1" dirty="0">
              <a:solidFill>
                <a:srgbClr val="0000FF"/>
              </a:solidFill>
              <a:latin typeface="Century Gothic" panose="020B0502020202020204" pitchFamily="34" charset="0"/>
              <a:cs typeface="Arial" pitchFamily="34" charset="0"/>
            </a:endParaRPr>
          </a:p>
          <a:p>
            <a:pPr algn="ctr">
              <a:spcBef>
                <a:spcPct val="30000"/>
              </a:spcBef>
            </a:pPr>
            <a:r>
              <a:rPr lang="en-US" sz="2800" b="1" dirty="0">
                <a:solidFill>
                  <a:srgbClr val="0000FF"/>
                </a:solidFill>
                <a:latin typeface="Century Gothic" panose="020B0502020202020204" pitchFamily="34" charset="0"/>
                <a:cs typeface="Times New Roman" pitchFamily="18" charset="0"/>
              </a:rPr>
              <a:t>That let’s you be</a:t>
            </a:r>
            <a:endParaRPr lang="en-US" sz="2800" b="1" dirty="0">
              <a:solidFill>
                <a:srgbClr val="0000FF"/>
              </a:solidFill>
              <a:latin typeface="Century Gothic" panose="020B0502020202020204" pitchFamily="34" charset="0"/>
              <a:cs typeface="Arial" pitchFamily="34" charset="0"/>
            </a:endParaRPr>
          </a:p>
          <a:p>
            <a:pPr algn="ctr">
              <a:spcBef>
                <a:spcPct val="30000"/>
              </a:spcBef>
            </a:pPr>
            <a:r>
              <a:rPr lang="en-US" sz="2800" b="1" dirty="0">
                <a:solidFill>
                  <a:srgbClr val="0000FF"/>
                </a:solidFill>
                <a:latin typeface="Century Gothic" panose="020B0502020202020204" pitchFamily="34" charset="0"/>
                <a:cs typeface="Times New Roman" pitchFamily="18" charset="0"/>
              </a:rPr>
              <a:t>What you want to be</a:t>
            </a:r>
            <a:endParaRPr lang="en-US" sz="2800" b="1" dirty="0">
              <a:solidFill>
                <a:srgbClr val="0000FF"/>
              </a:solidFill>
              <a:latin typeface="Century Gothic" panose="020B0502020202020204" pitchFamily="34" charset="0"/>
              <a:cs typeface="Arial" pitchFamily="34" charset="0"/>
            </a:endParaRPr>
          </a:p>
          <a:p>
            <a:pPr algn="ctr">
              <a:spcBef>
                <a:spcPct val="30000"/>
              </a:spcBef>
            </a:pPr>
            <a:r>
              <a:rPr lang="en-US" sz="2800" b="1" dirty="0">
                <a:solidFill>
                  <a:srgbClr val="0000FF"/>
                </a:solidFill>
                <a:latin typeface="Century Gothic" panose="020B0502020202020204" pitchFamily="34" charset="0"/>
                <a:cs typeface="Times New Roman" pitchFamily="18" charset="0"/>
              </a:rPr>
              <a:t>When it’s too late to do </a:t>
            </a:r>
            <a:r>
              <a:rPr lang="en-US" sz="2800" b="1" dirty="0" smtClean="0">
                <a:solidFill>
                  <a:srgbClr val="0000FF"/>
                </a:solidFill>
                <a:latin typeface="Century Gothic" panose="020B0502020202020204" pitchFamily="34" charset="0"/>
                <a:cs typeface="Times New Roman" pitchFamily="18" charset="0"/>
              </a:rPr>
              <a:t>anything about </a:t>
            </a:r>
            <a:r>
              <a:rPr lang="en-US" sz="2800" b="1" dirty="0">
                <a:solidFill>
                  <a:srgbClr val="0000FF"/>
                </a:solidFill>
                <a:latin typeface="Century Gothic" panose="020B0502020202020204" pitchFamily="34" charset="0"/>
                <a:cs typeface="Times New Roman" pitchFamily="18" charset="0"/>
              </a:rPr>
              <a:t>it.”</a:t>
            </a:r>
            <a:endParaRPr lang="en-US" sz="2800" b="1" dirty="0">
              <a:solidFill>
                <a:srgbClr val="0000FF"/>
              </a:solidFill>
              <a:latin typeface="Century Gothic" panose="020B0502020202020204" pitchFamily="34" charset="0"/>
              <a:cs typeface="Arial" pitchFamily="34" charset="0"/>
            </a:endParaRPr>
          </a:p>
          <a:p>
            <a:pPr algn="ctr">
              <a:spcBef>
                <a:spcPct val="50000"/>
              </a:spcBef>
            </a:pPr>
            <a:r>
              <a:rPr lang="en-US" sz="2000" i="1" dirty="0">
                <a:solidFill>
                  <a:srgbClr val="0000FF"/>
                </a:solidFill>
                <a:latin typeface="Times New Roman" pitchFamily="18" charset="0"/>
                <a:cs typeface="Times New Roman" pitchFamily="18" charset="0"/>
              </a:rPr>
              <a:t> </a:t>
            </a:r>
            <a:endParaRPr lang="en-US" sz="2000" i="1" dirty="0">
              <a:solidFill>
                <a:srgbClr val="0000FF"/>
              </a:solidFill>
              <a:latin typeface="Times New Roman" pitchFamily="18" charset="0"/>
              <a:cs typeface="Arial" pitchFamily="34" charset="0"/>
            </a:endParaRPr>
          </a:p>
          <a:p>
            <a:pPr algn="ctr">
              <a:spcBef>
                <a:spcPct val="50000"/>
              </a:spcBef>
            </a:pPr>
            <a:r>
              <a:rPr lang="en-US" dirty="0">
                <a:solidFill>
                  <a:srgbClr val="000000"/>
                </a:solidFill>
                <a:latin typeface="Tahoma"/>
                <a:cs typeface="Arial" pitchFamily="34" charset="0"/>
              </a:rPr>
              <a:t>Warren Owen, Exec. VP Duke Power (Retired)</a:t>
            </a:r>
          </a:p>
          <a:p>
            <a:pPr>
              <a:spcBef>
                <a:spcPct val="50000"/>
              </a:spcBef>
            </a:pPr>
            <a:endParaRPr lang="en-US" sz="1200" dirty="0">
              <a:solidFill>
                <a:srgbClr val="000000"/>
              </a:solidFill>
              <a:latin typeface="Times New Roman" pitchFamily="18" charset="0"/>
            </a:endParaRPr>
          </a:p>
        </p:txBody>
      </p:sp>
    </p:spTree>
    <p:extLst>
      <p:ext uri="{BB962C8B-B14F-4D97-AF65-F5344CB8AC3E}">
        <p14:creationId xmlns:p14="http://schemas.microsoft.com/office/powerpoint/2010/main" val="12316398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2"/>
          <p:cNvSpPr>
            <a:spLocks noGrp="1" noChangeArrowheads="1"/>
          </p:cNvSpPr>
          <p:nvPr>
            <p:ph type="title"/>
          </p:nvPr>
        </p:nvSpPr>
        <p:spPr/>
        <p:txBody>
          <a:bodyPr/>
          <a:lstStyle/>
          <a:p>
            <a:pPr eaLnBrk="1" hangingPunct="1"/>
            <a:r>
              <a:rPr lang="en-US" dirty="0" smtClean="0"/>
              <a:t>CM – What – </a:t>
            </a:r>
            <a:r>
              <a:rPr lang="en-US" dirty="0" err="1" smtClean="0"/>
              <a:t>Req</a:t>
            </a:r>
            <a:r>
              <a:rPr lang="en-US" dirty="0" smtClean="0"/>
              <a:t> </a:t>
            </a:r>
            <a:r>
              <a:rPr lang="en-US" sz="1600" dirty="0" smtClean="0"/>
              <a:t>2/6</a:t>
            </a:r>
            <a:endParaRPr lang="en-US" sz="1600" dirty="0"/>
          </a:p>
        </p:txBody>
      </p:sp>
      <p:sp>
        <p:nvSpPr>
          <p:cNvPr id="25606" name="Rectangle 3"/>
          <p:cNvSpPr>
            <a:spLocks noGrp="1" noChangeArrowheads="1"/>
          </p:cNvSpPr>
          <p:nvPr>
            <p:ph idx="1"/>
          </p:nvPr>
        </p:nvSpPr>
        <p:spPr/>
        <p:txBody>
          <a:bodyPr/>
          <a:lstStyle/>
          <a:p>
            <a:pPr marL="514290" indent="-514290" eaLnBrk="1" hangingPunct="1">
              <a:lnSpc>
                <a:spcPct val="90000"/>
              </a:lnSpc>
              <a:buFont typeface="+mj-lt"/>
              <a:buAutoNum type="arabicPeriod"/>
            </a:pPr>
            <a:r>
              <a:rPr lang="en-US" sz="2800" dirty="0">
                <a:solidFill>
                  <a:srgbClr val="FF0000"/>
                </a:solidFill>
              </a:rPr>
              <a:t>Regulatory Requirements</a:t>
            </a:r>
          </a:p>
          <a:p>
            <a:pPr lvl="1" eaLnBrk="1" hangingPunct="1">
              <a:lnSpc>
                <a:spcPct val="90000"/>
              </a:lnSpc>
            </a:pPr>
            <a:r>
              <a:rPr lang="en-US" sz="2400" dirty="0"/>
              <a:t>R</a:t>
            </a:r>
            <a:r>
              <a:rPr lang="en-US" sz="2400" dirty="0" smtClean="0"/>
              <a:t>equirements </a:t>
            </a:r>
            <a:r>
              <a:rPr lang="en-US" sz="2400" dirty="0"/>
              <a:t>imposed by federal, state, and local jurisdictions, including NRC (e.g. GDCs), EPA, </a:t>
            </a:r>
            <a:r>
              <a:rPr lang="en-US" sz="2400" dirty="0" smtClean="0"/>
              <a:t>OSHA. </a:t>
            </a:r>
            <a:endParaRPr lang="en-US" sz="2400" dirty="0" smtClean="0"/>
          </a:p>
          <a:p>
            <a:pPr lvl="1" eaLnBrk="1" hangingPunct="1">
              <a:lnSpc>
                <a:spcPct val="90000"/>
              </a:lnSpc>
            </a:pPr>
            <a:r>
              <a:rPr lang="en-US" sz="2400" dirty="0" smtClean="0"/>
              <a:t>Commonly for the reactor system (Unit) as a whole</a:t>
            </a:r>
          </a:p>
          <a:p>
            <a:pPr lvl="2" eaLnBrk="1" hangingPunct="1">
              <a:lnSpc>
                <a:spcPct val="90000"/>
              </a:lnSpc>
            </a:pPr>
            <a:r>
              <a:rPr lang="en-US" sz="2000" dirty="0" smtClean="0"/>
              <a:t>Requirements </a:t>
            </a:r>
            <a:r>
              <a:rPr lang="en-US" sz="2000" dirty="0"/>
              <a:t>also apply to components, but are usually derived from higher level design </a:t>
            </a:r>
            <a:r>
              <a:rPr lang="en-US" sz="2000" dirty="0" smtClean="0"/>
              <a:t>information</a:t>
            </a:r>
          </a:p>
          <a:p>
            <a:pPr lvl="2" eaLnBrk="1" hangingPunct="1">
              <a:lnSpc>
                <a:spcPct val="90000"/>
              </a:lnSpc>
            </a:pPr>
            <a:endParaRPr lang="en-US" sz="2000" dirty="0"/>
          </a:p>
          <a:p>
            <a:pPr lvl="1" eaLnBrk="1" hangingPunct="1">
              <a:lnSpc>
                <a:spcPct val="90000"/>
              </a:lnSpc>
            </a:pPr>
            <a:endParaRPr lang="en-US" sz="2000" dirty="0"/>
          </a:p>
        </p:txBody>
      </p:sp>
      <p:sp>
        <p:nvSpPr>
          <p:cNvPr id="4" name="Date Placeholder 3"/>
          <p:cNvSpPr>
            <a:spLocks noGrp="1"/>
          </p:cNvSpPr>
          <p:nvPr>
            <p:ph type="dt" sz="half" idx="10"/>
          </p:nvPr>
        </p:nvSpPr>
        <p:spPr/>
        <p:txBody>
          <a:bodyPr/>
          <a:lstStyle/>
          <a:p>
            <a:pPr>
              <a:defRPr/>
            </a:pPr>
            <a:r>
              <a:rPr lang="en-US" smtClean="0"/>
              <a:t>CMBG - 08 June 2015</a:t>
            </a:r>
            <a:endParaRPr lang="en-US"/>
          </a:p>
        </p:txBody>
      </p:sp>
      <p:sp>
        <p:nvSpPr>
          <p:cNvPr id="5" name="Footer Placeholder 4"/>
          <p:cNvSpPr>
            <a:spLocks noGrp="1"/>
          </p:cNvSpPr>
          <p:nvPr>
            <p:ph type="ftr" sz="quarter" idx="11"/>
          </p:nvPr>
        </p:nvSpPr>
        <p:spPr/>
        <p:txBody>
          <a:bodyPr/>
          <a:lstStyle/>
          <a:p>
            <a:pPr>
              <a:defRPr/>
            </a:pPr>
            <a:r>
              <a:rPr lang="pt-BR" smtClean="0"/>
              <a:t>Palo Verde - Kent R. Bjornn</a:t>
            </a:r>
            <a:endParaRPr lang="en-US"/>
          </a:p>
        </p:txBody>
      </p:sp>
      <p:sp>
        <p:nvSpPr>
          <p:cNvPr id="6" name="Slide Number Placeholder 5"/>
          <p:cNvSpPr>
            <a:spLocks noGrp="1"/>
          </p:cNvSpPr>
          <p:nvPr>
            <p:ph type="sldNum" sz="quarter" idx="12"/>
          </p:nvPr>
        </p:nvSpPr>
        <p:spPr/>
        <p:txBody>
          <a:bodyPr/>
          <a:lstStyle/>
          <a:p>
            <a:pPr>
              <a:defRPr/>
            </a:pPr>
            <a:fld id="{0E17B830-76E4-47FF-906D-68F6481F1B52}" type="slidenum">
              <a:rPr lang="en-US"/>
              <a:pPr>
                <a:defRPr/>
              </a:pPr>
              <a:t>9</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5606">
                                            <p:txEl>
                                              <p:pRg st="1" end="1"/>
                                            </p:txEl>
                                          </p:spTgt>
                                        </p:tgtEl>
                                        <p:attrNameLst>
                                          <p:attrName>style.visibility</p:attrName>
                                        </p:attrNameLst>
                                      </p:cBhvr>
                                      <p:to>
                                        <p:strVal val="visible"/>
                                      </p:to>
                                    </p:set>
                                    <p:anim calcmode="lin" valueType="num">
                                      <p:cBhvr additive="base">
                                        <p:cTn id="7" dur="500" fill="hold"/>
                                        <p:tgtEl>
                                          <p:spTgt spid="25606">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560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606">
                                            <p:txEl>
                                              <p:pRg st="2" end="2"/>
                                            </p:txEl>
                                          </p:spTgt>
                                        </p:tgtEl>
                                        <p:attrNameLst>
                                          <p:attrName>style.visibility</p:attrName>
                                        </p:attrNameLst>
                                      </p:cBhvr>
                                      <p:to>
                                        <p:strVal val="visible"/>
                                      </p:to>
                                    </p:set>
                                    <p:anim calcmode="lin" valueType="num">
                                      <p:cBhvr additive="base">
                                        <p:cTn id="13" dur="500" fill="hold"/>
                                        <p:tgtEl>
                                          <p:spTgt spid="2560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5606">
                                            <p:txEl>
                                              <p:pRg st="3" end="3"/>
                                            </p:txEl>
                                          </p:spTgt>
                                        </p:tgtEl>
                                        <p:attrNameLst>
                                          <p:attrName>style.visibility</p:attrName>
                                        </p:attrNameLst>
                                      </p:cBhvr>
                                      <p:to>
                                        <p:strVal val="visible"/>
                                      </p:to>
                                    </p:set>
                                    <p:anim calcmode="lin" valueType="num">
                                      <p:cBhvr additive="base">
                                        <p:cTn id="19" dur="500" fill="hold"/>
                                        <p:tgtEl>
                                          <p:spTgt spid="2560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CMBG - 08 June 2015</a:t>
            </a:r>
            <a:endParaRPr lang="en-US" dirty="0"/>
          </a:p>
        </p:txBody>
      </p:sp>
      <p:sp>
        <p:nvSpPr>
          <p:cNvPr id="3" name="Footer Placeholder 2"/>
          <p:cNvSpPr>
            <a:spLocks noGrp="1"/>
          </p:cNvSpPr>
          <p:nvPr>
            <p:ph type="ftr" sz="quarter" idx="11"/>
          </p:nvPr>
        </p:nvSpPr>
        <p:spPr/>
        <p:txBody>
          <a:bodyPr/>
          <a:lstStyle/>
          <a:p>
            <a:pPr>
              <a:defRPr/>
            </a:pPr>
            <a:r>
              <a:rPr lang="pt-BR" smtClean="0"/>
              <a:t>Palo Verde - Kent R. Bjornn</a:t>
            </a:r>
            <a:endParaRPr lang="en-US" dirty="0"/>
          </a:p>
        </p:txBody>
      </p:sp>
      <p:sp>
        <p:nvSpPr>
          <p:cNvPr id="4" name="Slide Number Placeholder 3"/>
          <p:cNvSpPr>
            <a:spLocks noGrp="1"/>
          </p:cNvSpPr>
          <p:nvPr>
            <p:ph type="sldNum" sz="quarter" idx="12"/>
          </p:nvPr>
        </p:nvSpPr>
        <p:spPr/>
        <p:txBody>
          <a:bodyPr/>
          <a:lstStyle/>
          <a:p>
            <a:pPr>
              <a:defRPr/>
            </a:pPr>
            <a:fld id="{ED937203-73E5-48E1-A43C-058E6AB8B576}" type="slidenum">
              <a:rPr lang="en-US" smtClean="0"/>
              <a:pPr>
                <a:defRPr/>
              </a:pPr>
              <a:t>90</a:t>
            </a:fld>
            <a:endParaRPr lang="en-US" dirty="0"/>
          </a:p>
        </p:txBody>
      </p:sp>
      <p:sp>
        <p:nvSpPr>
          <p:cNvPr id="5" name="Text Box 2"/>
          <p:cNvSpPr txBox="1">
            <a:spLocks noChangeArrowheads="1"/>
          </p:cNvSpPr>
          <p:nvPr/>
        </p:nvSpPr>
        <p:spPr bwMode="auto">
          <a:xfrm>
            <a:off x="5897563" y="3600450"/>
            <a:ext cx="26289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spcBef>
                <a:spcPct val="50000"/>
              </a:spcBef>
            </a:pPr>
            <a:r>
              <a:rPr lang="ru-RU" altLang="en-US" sz="3200" b="1">
                <a:solidFill>
                  <a:srgbClr val="990099"/>
                </a:solidFill>
              </a:rPr>
              <a:t>Вопросы</a:t>
            </a:r>
            <a:r>
              <a:rPr lang="en-US" altLang="en-US" sz="3200" b="1">
                <a:solidFill>
                  <a:srgbClr val="990099"/>
                </a:solidFill>
              </a:rPr>
              <a:t>?</a:t>
            </a:r>
          </a:p>
        </p:txBody>
      </p:sp>
      <p:graphicFrame>
        <p:nvGraphicFramePr>
          <p:cNvPr id="6" name="Object 3"/>
          <p:cNvGraphicFramePr>
            <a:graphicFrameLocks noChangeAspect="1"/>
          </p:cNvGraphicFramePr>
          <p:nvPr>
            <p:extLst>
              <p:ext uri="{D42A27DB-BD31-4B8C-83A1-F6EECF244321}">
                <p14:modId xmlns:p14="http://schemas.microsoft.com/office/powerpoint/2010/main" val="1897965481"/>
              </p:ext>
            </p:extLst>
          </p:nvPr>
        </p:nvGraphicFramePr>
        <p:xfrm>
          <a:off x="700088" y="1746250"/>
          <a:ext cx="1857375" cy="3995737"/>
        </p:xfrm>
        <a:graphic>
          <a:graphicData uri="http://schemas.openxmlformats.org/presentationml/2006/ole">
            <mc:AlternateContent xmlns:mc="http://schemas.openxmlformats.org/markup-compatibility/2006">
              <mc:Choice xmlns:v="urn:schemas-microsoft-com:vml" Requires="v">
                <p:oleObj spid="_x0000_s13779" name="Clip" r:id="rId4" imgW="1857375" imgH="3995738" progId="MS_ClipArt_Gallery.2">
                  <p:embed/>
                </p:oleObj>
              </mc:Choice>
              <mc:Fallback>
                <p:oleObj name="Clip" r:id="rId4" imgW="1857375" imgH="3995738"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088" y="1746250"/>
                        <a:ext cx="1857375" cy="3995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Text Box 4"/>
          <p:cNvSpPr txBox="1">
            <a:spLocks noChangeArrowheads="1"/>
          </p:cNvSpPr>
          <p:nvPr/>
        </p:nvSpPr>
        <p:spPr bwMode="auto">
          <a:xfrm>
            <a:off x="3132138" y="3498850"/>
            <a:ext cx="24511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r>
              <a:rPr lang="en-US" altLang="en-US" sz="3200">
                <a:solidFill>
                  <a:srgbClr val="0033CC"/>
                </a:solidFill>
                <a:latin typeface="Stencil" pitchFamily="82" charset="0"/>
              </a:rPr>
              <a:t>K</a:t>
            </a:r>
            <a:r>
              <a:rPr lang="en-US" altLang="en-US" sz="3200">
                <a:solidFill>
                  <a:srgbClr val="0033CC"/>
                </a:solidFill>
                <a:latin typeface="Stencil" pitchFamily="82" charset="0"/>
                <a:cs typeface="Times New Roman" pitchFamily="18" charset="0"/>
              </a:rPr>
              <a:t>é</a:t>
            </a:r>
            <a:r>
              <a:rPr lang="en-US" altLang="en-US" sz="3200">
                <a:solidFill>
                  <a:srgbClr val="0033CC"/>
                </a:solidFill>
                <a:latin typeface="Stencil" pitchFamily="82" charset="0"/>
              </a:rPr>
              <a:t>rdések</a:t>
            </a:r>
            <a:r>
              <a:rPr lang="en-US" altLang="en-US" sz="3200"/>
              <a:t>?</a:t>
            </a:r>
          </a:p>
        </p:txBody>
      </p:sp>
      <p:sp>
        <p:nvSpPr>
          <p:cNvPr id="8" name="Text Box 5"/>
          <p:cNvSpPr txBox="1">
            <a:spLocks noChangeArrowheads="1"/>
          </p:cNvSpPr>
          <p:nvPr/>
        </p:nvSpPr>
        <p:spPr bwMode="auto">
          <a:xfrm>
            <a:off x="3398838" y="2698750"/>
            <a:ext cx="15208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r>
              <a:rPr lang="en-US" altLang="en-US" sz="3200" b="1">
                <a:latin typeface="Baskerville Old Face" pitchFamily="18" charset="0"/>
              </a:rPr>
              <a:t>Ot</a:t>
            </a:r>
            <a:r>
              <a:rPr lang="en-US" altLang="en-US" sz="3200" b="1">
                <a:latin typeface="Baskerville Old Face" pitchFamily="18" charset="0"/>
                <a:cs typeface="Times New Roman" pitchFamily="18" charset="0"/>
              </a:rPr>
              <a:t>á</a:t>
            </a:r>
            <a:r>
              <a:rPr lang="en-US" altLang="en-US" sz="3200" b="1">
                <a:latin typeface="Baskerville Old Face" pitchFamily="18" charset="0"/>
              </a:rPr>
              <a:t>zka?</a:t>
            </a:r>
          </a:p>
        </p:txBody>
      </p:sp>
      <p:sp>
        <p:nvSpPr>
          <p:cNvPr id="9" name="Text Box 6"/>
          <p:cNvSpPr txBox="1">
            <a:spLocks noChangeArrowheads="1"/>
          </p:cNvSpPr>
          <p:nvPr/>
        </p:nvSpPr>
        <p:spPr bwMode="auto">
          <a:xfrm>
            <a:off x="5427663" y="5421312"/>
            <a:ext cx="2876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a:spcBef>
                <a:spcPct val="50000"/>
              </a:spcBef>
            </a:pPr>
            <a:r>
              <a:rPr lang="ru-RU" altLang="en-US" sz="3600" b="1">
                <a:solidFill>
                  <a:srgbClr val="0033CC"/>
                </a:solidFill>
              </a:rPr>
              <a:t>п</a:t>
            </a:r>
            <a:r>
              <a:rPr lang="ru-RU" altLang="en-US" sz="3600">
                <a:solidFill>
                  <a:srgbClr val="0033CC"/>
                </a:solidFill>
              </a:rPr>
              <a:t>и</a:t>
            </a:r>
            <a:r>
              <a:rPr lang="ru-RU" altLang="en-US" sz="3600" b="1">
                <a:solidFill>
                  <a:srgbClr val="0033CC"/>
                </a:solidFill>
              </a:rPr>
              <a:t>т</a:t>
            </a:r>
            <a:r>
              <a:rPr lang="ru-RU" altLang="en-US" sz="3600">
                <a:solidFill>
                  <a:srgbClr val="0033CC"/>
                </a:solidFill>
              </a:rPr>
              <a:t>атння</a:t>
            </a:r>
            <a:r>
              <a:rPr lang="en-US" altLang="en-US" sz="3600" b="1">
                <a:solidFill>
                  <a:srgbClr val="0033CC"/>
                </a:solidFill>
              </a:rPr>
              <a:t>?</a:t>
            </a:r>
          </a:p>
        </p:txBody>
      </p:sp>
      <p:sp>
        <p:nvSpPr>
          <p:cNvPr id="10" name="Text Box 7"/>
          <p:cNvSpPr txBox="1">
            <a:spLocks noChangeArrowheads="1"/>
          </p:cNvSpPr>
          <p:nvPr/>
        </p:nvSpPr>
        <p:spPr bwMode="auto">
          <a:xfrm>
            <a:off x="5792788" y="2830512"/>
            <a:ext cx="17637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r>
              <a:rPr lang="en-US" altLang="en-US" sz="3200">
                <a:solidFill>
                  <a:srgbClr val="008000"/>
                </a:solidFill>
                <a:cs typeface="Times New Roman" pitchFamily="18" charset="0"/>
              </a:rPr>
              <a:t>Î</a:t>
            </a:r>
            <a:r>
              <a:rPr lang="en-US" altLang="en-US" sz="3200">
                <a:solidFill>
                  <a:srgbClr val="008000"/>
                </a:solidFill>
              </a:rPr>
              <a:t>ntreb</a:t>
            </a:r>
            <a:r>
              <a:rPr lang="en-US" altLang="en-US" sz="3200">
                <a:solidFill>
                  <a:srgbClr val="008000"/>
                </a:solidFill>
                <a:cs typeface="Times New Roman" pitchFamily="18" charset="0"/>
              </a:rPr>
              <a:t>ă</a:t>
            </a:r>
            <a:r>
              <a:rPr lang="en-US" altLang="en-US" sz="3200">
                <a:solidFill>
                  <a:srgbClr val="008000"/>
                </a:solidFill>
              </a:rPr>
              <a:t>ri?</a:t>
            </a:r>
          </a:p>
        </p:txBody>
      </p:sp>
      <p:sp>
        <p:nvSpPr>
          <p:cNvPr id="11" name="Text Box 8"/>
          <p:cNvSpPr txBox="1">
            <a:spLocks noChangeArrowheads="1"/>
          </p:cNvSpPr>
          <p:nvPr/>
        </p:nvSpPr>
        <p:spPr bwMode="auto">
          <a:xfrm>
            <a:off x="5019675" y="4302125"/>
            <a:ext cx="36845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r>
              <a:rPr lang="en-US" altLang="en-US" sz="2800">
                <a:solidFill>
                  <a:srgbClr val="0033CC"/>
                </a:solidFill>
                <a:latin typeface="Tahoma" pitchFamily="34" charset="0"/>
              </a:rPr>
              <a:t>Postavljanje vpra</a:t>
            </a:r>
            <a:r>
              <a:rPr lang="en-US" altLang="en-US" sz="2800">
                <a:solidFill>
                  <a:srgbClr val="0033CC"/>
                </a:solidFill>
                <a:latin typeface="Tahoma" pitchFamily="34" charset="0"/>
                <a:cs typeface="Times New Roman" pitchFamily="18" charset="0"/>
              </a:rPr>
              <a:t>š</a:t>
            </a:r>
            <a:r>
              <a:rPr lang="en-US" altLang="en-US" sz="2800">
                <a:solidFill>
                  <a:srgbClr val="0033CC"/>
                </a:solidFill>
                <a:latin typeface="Tahoma" pitchFamily="34" charset="0"/>
              </a:rPr>
              <a:t>anj?</a:t>
            </a:r>
          </a:p>
        </p:txBody>
      </p:sp>
      <p:sp>
        <p:nvSpPr>
          <p:cNvPr id="12" name="Text Box 9"/>
          <p:cNvSpPr txBox="1">
            <a:spLocks noChangeArrowheads="1"/>
          </p:cNvSpPr>
          <p:nvPr/>
        </p:nvSpPr>
        <p:spPr bwMode="auto">
          <a:xfrm>
            <a:off x="5656263" y="1422400"/>
            <a:ext cx="28432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r>
              <a:rPr lang="en-US" altLang="en-US" sz="3200" b="1">
                <a:solidFill>
                  <a:srgbClr val="008000"/>
                </a:solidFill>
                <a:latin typeface="Stencil" pitchFamily="82" charset="0"/>
              </a:rPr>
              <a:t>Klausimai?</a:t>
            </a:r>
            <a:endParaRPr lang="en-US" altLang="en-US" sz="3200" b="1">
              <a:latin typeface="Stencil" pitchFamily="82" charset="0"/>
            </a:endParaRPr>
          </a:p>
        </p:txBody>
      </p:sp>
      <p:sp>
        <p:nvSpPr>
          <p:cNvPr id="13" name="Text Box 10"/>
          <p:cNvSpPr txBox="1">
            <a:spLocks noChangeArrowheads="1"/>
          </p:cNvSpPr>
          <p:nvPr/>
        </p:nvSpPr>
        <p:spPr bwMode="auto">
          <a:xfrm>
            <a:off x="3154363" y="1360487"/>
            <a:ext cx="17653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r>
              <a:rPr lang="en-US" altLang="en-US" sz="3200">
                <a:latin typeface="Sylfaen" pitchFamily="18" charset="0"/>
              </a:rPr>
              <a:t>B</a:t>
            </a:r>
            <a:r>
              <a:rPr lang="ru-RU" altLang="en-US" sz="3200">
                <a:latin typeface="Sylfaen" pitchFamily="18" charset="0"/>
              </a:rPr>
              <a:t>ы</a:t>
            </a:r>
            <a:r>
              <a:rPr lang="en-US" altLang="en-US" sz="3200">
                <a:latin typeface="Sylfaen" pitchFamily="18" charset="0"/>
              </a:rPr>
              <a:t>npocu</a:t>
            </a:r>
          </a:p>
        </p:txBody>
      </p:sp>
      <p:sp>
        <p:nvSpPr>
          <p:cNvPr id="14" name="Text Box 11"/>
          <p:cNvSpPr txBox="1">
            <a:spLocks noChangeArrowheads="1"/>
          </p:cNvSpPr>
          <p:nvPr/>
        </p:nvSpPr>
        <p:spPr bwMode="auto">
          <a:xfrm>
            <a:off x="457200" y="674687"/>
            <a:ext cx="13811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en-US" altLang="en-US" sz="3200"/>
              <a:t>Pyetje?</a:t>
            </a:r>
          </a:p>
        </p:txBody>
      </p:sp>
      <p:sp>
        <p:nvSpPr>
          <p:cNvPr id="15" name="Text Box 12"/>
          <p:cNvSpPr txBox="1">
            <a:spLocks noChangeArrowheads="1"/>
          </p:cNvSpPr>
          <p:nvPr/>
        </p:nvSpPr>
        <p:spPr bwMode="auto">
          <a:xfrm>
            <a:off x="4462463" y="457200"/>
            <a:ext cx="22685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r>
              <a:rPr lang="en-US" altLang="en-US" sz="3600" b="1" i="1">
                <a:solidFill>
                  <a:srgbClr val="FF3300"/>
                </a:solidFill>
                <a:latin typeface="Sylfaen" pitchFamily="18" charset="0"/>
              </a:rPr>
              <a:t>Questions?</a:t>
            </a:r>
          </a:p>
        </p:txBody>
      </p:sp>
      <p:sp>
        <p:nvSpPr>
          <p:cNvPr id="16" name="Text Box 13"/>
          <p:cNvSpPr txBox="1">
            <a:spLocks noChangeArrowheads="1"/>
          </p:cNvSpPr>
          <p:nvPr/>
        </p:nvSpPr>
        <p:spPr bwMode="auto">
          <a:xfrm>
            <a:off x="5487988" y="4970462"/>
            <a:ext cx="27622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en-US" altLang="en-US" sz="3200">
                <a:solidFill>
                  <a:srgbClr val="FF3300"/>
                </a:solidFill>
                <a:cs typeface="Times New Roman" pitchFamily="18" charset="0"/>
              </a:rPr>
              <a:t>¿</a:t>
            </a:r>
            <a:r>
              <a:rPr lang="en-US" altLang="en-US" sz="3200">
                <a:solidFill>
                  <a:srgbClr val="FF3300"/>
                </a:solidFill>
              </a:rPr>
              <a:t>Pregunta?</a:t>
            </a:r>
          </a:p>
        </p:txBody>
      </p:sp>
      <p:sp>
        <p:nvSpPr>
          <p:cNvPr id="17" name="Rectangle 14"/>
          <p:cNvSpPr>
            <a:spLocks noChangeArrowheads="1"/>
          </p:cNvSpPr>
          <p:nvPr/>
        </p:nvSpPr>
        <p:spPr bwMode="auto">
          <a:xfrm>
            <a:off x="3582988" y="1949450"/>
            <a:ext cx="12874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r>
              <a:rPr lang="ja-JP" altLang="en-US" sz="3600"/>
              <a:t>问题</a:t>
            </a:r>
            <a:endParaRPr lang="en-US" altLang="en-US" sz="3600"/>
          </a:p>
        </p:txBody>
      </p:sp>
      <p:sp>
        <p:nvSpPr>
          <p:cNvPr id="18" name="Rectangle 16"/>
          <p:cNvSpPr>
            <a:spLocks noChangeArrowheads="1"/>
          </p:cNvSpPr>
          <p:nvPr/>
        </p:nvSpPr>
        <p:spPr bwMode="auto">
          <a:xfrm>
            <a:off x="3838575" y="5138737"/>
            <a:ext cx="1006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r>
              <a:rPr lang="ko-KR" altLang="en-US" sz="3200">
                <a:ea typeface="굴림" pitchFamily="34" charset="-127"/>
              </a:rPr>
              <a:t>문제</a:t>
            </a:r>
            <a:endParaRPr lang="en-US" altLang="en-US" sz="3200"/>
          </a:p>
        </p:txBody>
      </p:sp>
      <p:sp>
        <p:nvSpPr>
          <p:cNvPr id="19" name="Rectangle 17"/>
          <p:cNvSpPr>
            <a:spLocks noChangeArrowheads="1"/>
          </p:cNvSpPr>
          <p:nvPr/>
        </p:nvSpPr>
        <p:spPr bwMode="auto">
          <a:xfrm>
            <a:off x="2339975" y="838200"/>
            <a:ext cx="1584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r>
              <a:rPr lang="hy-AM" altLang="en-US" sz="3200"/>
              <a:t>Հարց</a:t>
            </a:r>
            <a:endParaRPr lang="en-US" altLang="en-US" sz="3200"/>
          </a:p>
        </p:txBody>
      </p:sp>
      <p:sp>
        <p:nvSpPr>
          <p:cNvPr id="20" name="Rectangle 17"/>
          <p:cNvSpPr>
            <a:spLocks noChangeArrowheads="1"/>
          </p:cNvSpPr>
          <p:nvPr/>
        </p:nvSpPr>
        <p:spPr bwMode="auto">
          <a:xfrm>
            <a:off x="3509963" y="4208462"/>
            <a:ext cx="113823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r>
              <a:rPr lang="hi-IN" altLang="en-US" sz="3200"/>
              <a:t>सवाल</a:t>
            </a:r>
            <a:endParaRPr lang="en-US" altLang="en-US" sz="3200"/>
          </a:p>
        </p:txBody>
      </p:sp>
      <p:sp>
        <p:nvSpPr>
          <p:cNvPr id="21" name="Rectangle 18"/>
          <p:cNvSpPr>
            <a:spLocks noChangeArrowheads="1"/>
          </p:cNvSpPr>
          <p:nvPr/>
        </p:nvSpPr>
        <p:spPr bwMode="auto">
          <a:xfrm>
            <a:off x="6008688" y="2001837"/>
            <a:ext cx="15478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r>
              <a:rPr lang="ar-AE" altLang="en-US" sz="3600"/>
              <a:t>سوالات</a:t>
            </a:r>
            <a:endParaRPr lang="en-US" altLang="en-US" sz="3600"/>
          </a:p>
        </p:txBody>
      </p:sp>
    </p:spTree>
    <p:extLst>
      <p:ext uri="{BB962C8B-B14F-4D97-AF65-F5344CB8AC3E}">
        <p14:creationId xmlns:p14="http://schemas.microsoft.com/office/powerpoint/2010/main" val="223420749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H:\Users\W732~1\AppData\Local\Temp\articulate\presenter\imgtemp\GWCEiRqJ_files\slide0001_image001.jpg"/>
</p:tagLst>
</file>

<file path=ppt/tags/tag10.xml><?xml version="1.0" encoding="utf-8"?>
<p:tagLst xmlns:a="http://schemas.openxmlformats.org/drawingml/2006/main" xmlns:r="http://schemas.openxmlformats.org/officeDocument/2006/relationships" xmlns:p="http://schemas.openxmlformats.org/presentationml/2006/main">
  <p:tag name="ARTICULATE_PUBLISH_MODE" val="1"/>
</p:tagLst>
</file>

<file path=ppt/tags/tag1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2.xml><?xml version="1.0" encoding="utf-8"?>
<p:tagLst xmlns:a="http://schemas.openxmlformats.org/drawingml/2006/main" xmlns:r="http://schemas.openxmlformats.org/officeDocument/2006/relationships" xmlns:p="http://schemas.openxmlformats.org/presentationml/2006/main">
  <p:tag name="ARTICULATE_PUBLISH_MODE" val="1"/>
</p:tagLst>
</file>

<file path=ppt/tags/tag13.xml><?xml version="1.0" encoding="utf-8"?>
<p:tagLst xmlns:a="http://schemas.openxmlformats.org/drawingml/2006/main" xmlns:r="http://schemas.openxmlformats.org/officeDocument/2006/relationships" xmlns:p="http://schemas.openxmlformats.org/presentationml/2006/main">
  <p:tag name="ARTICULATE_PUBLISH_MODE" val="1"/>
</p:tagLst>
</file>

<file path=ppt/tags/tag14.xml><?xml version="1.0" encoding="utf-8"?>
<p:tagLst xmlns:a="http://schemas.openxmlformats.org/drawingml/2006/main" xmlns:r="http://schemas.openxmlformats.org/officeDocument/2006/relationships" xmlns:p="http://schemas.openxmlformats.org/presentationml/2006/main">
  <p:tag name="ARTICULATE_PUBLISH_MODE" val="1"/>
</p:tagLst>
</file>

<file path=ppt/tags/tag15.xml><?xml version="1.0" encoding="utf-8"?>
<p:tagLst xmlns:a="http://schemas.openxmlformats.org/drawingml/2006/main" xmlns:r="http://schemas.openxmlformats.org/officeDocument/2006/relationships" xmlns:p="http://schemas.openxmlformats.org/presentationml/2006/main">
  <p:tag name="ARTICULATE_PUBLISH_MODE" val="1"/>
</p:tagLst>
</file>

<file path=ppt/tags/tag16.xml><?xml version="1.0" encoding="utf-8"?>
<p:tagLst xmlns:a="http://schemas.openxmlformats.org/drawingml/2006/main" xmlns:r="http://schemas.openxmlformats.org/officeDocument/2006/relationships" xmlns:p="http://schemas.openxmlformats.org/presentationml/2006/main">
  <p:tag name="ARTICULATE_PUBLISH_MODE" val="1"/>
</p:tagLst>
</file>

<file path=ppt/tags/tag17.xml><?xml version="1.0" encoding="utf-8"?>
<p:tagLst xmlns:a="http://schemas.openxmlformats.org/drawingml/2006/main" xmlns:r="http://schemas.openxmlformats.org/officeDocument/2006/relationships" xmlns:p="http://schemas.openxmlformats.org/presentationml/2006/main">
  <p:tag name="ARTICULATE_PUBLISH_MODE" val="1"/>
</p:tagLst>
</file>

<file path=ppt/tags/tag18.xml><?xml version="1.0" encoding="utf-8"?>
<p:tagLst xmlns:a="http://schemas.openxmlformats.org/drawingml/2006/main" xmlns:r="http://schemas.openxmlformats.org/officeDocument/2006/relationships" xmlns:p="http://schemas.openxmlformats.org/presentationml/2006/main">
  <p:tag name="ARTICULATE_PUBLISH_MODE" val="1"/>
</p:tagLst>
</file>

<file path=ppt/tags/tag19.xml><?xml version="1.0" encoding="utf-8"?>
<p:tagLst xmlns:a="http://schemas.openxmlformats.org/drawingml/2006/main" xmlns:r="http://schemas.openxmlformats.org/officeDocument/2006/relationships" xmlns:p="http://schemas.openxmlformats.org/presentationml/2006/main">
  <p:tag name="ARTICULATE_PUBLISH_MODE" val="1"/>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1"/>
</p:tagLst>
</file>

<file path=ppt/tags/tag20.xml><?xml version="1.0" encoding="utf-8"?>
<p:tagLst xmlns:a="http://schemas.openxmlformats.org/drawingml/2006/main" xmlns:r="http://schemas.openxmlformats.org/officeDocument/2006/relationships" xmlns:p="http://schemas.openxmlformats.org/presentationml/2006/main">
  <p:tag name="ARTICULATE_PUBLISH_MODE" val="1"/>
</p:tagLst>
</file>

<file path=ppt/tags/tag21.xml><?xml version="1.0" encoding="utf-8"?>
<p:tagLst xmlns:a="http://schemas.openxmlformats.org/drawingml/2006/main" xmlns:r="http://schemas.openxmlformats.org/officeDocument/2006/relationships" xmlns:p="http://schemas.openxmlformats.org/presentationml/2006/main">
  <p:tag name="ARTICULATE_PUBLISH_MODE" val="1"/>
</p:tagLst>
</file>

<file path=ppt/tags/tag22.xml><?xml version="1.0" encoding="utf-8"?>
<p:tagLst xmlns:a="http://schemas.openxmlformats.org/drawingml/2006/main" xmlns:r="http://schemas.openxmlformats.org/officeDocument/2006/relationships" xmlns:p="http://schemas.openxmlformats.org/presentationml/2006/main">
  <p:tag name="ARTICULATE_PUBLISH_MODE" val="1"/>
</p:tagLst>
</file>

<file path=ppt/tags/tag23.xml><?xml version="1.0" encoding="utf-8"?>
<p:tagLst xmlns:a="http://schemas.openxmlformats.org/drawingml/2006/main" xmlns:r="http://schemas.openxmlformats.org/officeDocument/2006/relationships" xmlns:p="http://schemas.openxmlformats.org/presentationml/2006/main">
  <p:tag name="ARTICULATE_PUBLISH_MODE" val="1"/>
</p:tagLst>
</file>

<file path=ppt/tags/tag24.xml><?xml version="1.0" encoding="utf-8"?>
<p:tagLst xmlns:a="http://schemas.openxmlformats.org/drawingml/2006/main" xmlns:r="http://schemas.openxmlformats.org/officeDocument/2006/relationships" xmlns:p="http://schemas.openxmlformats.org/presentationml/2006/main">
  <p:tag name="ARTICULATE_PUBLISH_MODE" val="1"/>
</p:tagLst>
</file>

<file path=ppt/tags/tag2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H:\Users\W732~1\AppData\Local\Temp\articulate\presenter\imgtemp\yIASXRO1_files\slide0001_image001.png"/>
</p:tagLst>
</file>

<file path=ppt/tags/tag2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1"/>
</p:tagLst>
</file>

<file path=ppt/tags/tag3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2.xml><?xml version="1.0" encoding="utf-8"?>
<p:tagLst xmlns:a="http://schemas.openxmlformats.org/drawingml/2006/main" xmlns:r="http://schemas.openxmlformats.org/officeDocument/2006/relationships" xmlns:p="http://schemas.openxmlformats.org/presentationml/2006/main">
  <p:tag name="ARTICULATE_IMAGE_RECOLOR" val="0"/>
  <p:tag name="ARTICULATE_PUBLISH_MODE" val="1"/>
</p:tagLst>
</file>

<file path=ppt/tags/tag33.xml><?xml version="1.0" encoding="utf-8"?>
<p:tagLst xmlns:a="http://schemas.openxmlformats.org/drawingml/2006/main" xmlns:r="http://schemas.openxmlformats.org/officeDocument/2006/relationships" xmlns:p="http://schemas.openxmlformats.org/presentationml/2006/main">
  <p:tag name="ARTICULATE_IMAGE_RECOLOR" val="0"/>
  <p:tag name="ARTICULATE_PUBLISH_MODE" val="1"/>
</p:tagLst>
</file>

<file path=ppt/tags/tag34.xml><?xml version="1.0" encoding="utf-8"?>
<p:tagLst xmlns:a="http://schemas.openxmlformats.org/drawingml/2006/main" xmlns:r="http://schemas.openxmlformats.org/officeDocument/2006/relationships" xmlns:p="http://schemas.openxmlformats.org/presentationml/2006/main">
  <p:tag name="ARTICULATE_IMAGE_RECOLOR" val="0"/>
  <p:tag name="ARTICULATE_PUBLISH_MODE" val="1"/>
</p:tagLst>
</file>

<file path=ppt/tags/tag35.xml><?xml version="1.0" encoding="utf-8"?>
<p:tagLst xmlns:a="http://schemas.openxmlformats.org/drawingml/2006/main" xmlns:r="http://schemas.openxmlformats.org/officeDocument/2006/relationships" xmlns:p="http://schemas.openxmlformats.org/presentationml/2006/main">
  <p:tag name="ARTICULATE_IMAGE_RECOLOR" val="0"/>
  <p:tag name="ARTICULATE_PUBLISH_MODE" val="1"/>
</p:tagLst>
</file>

<file path=ppt/tags/tag36.xml><?xml version="1.0" encoding="utf-8"?>
<p:tagLst xmlns:a="http://schemas.openxmlformats.org/drawingml/2006/main" xmlns:r="http://schemas.openxmlformats.org/officeDocument/2006/relationships" xmlns:p="http://schemas.openxmlformats.org/presentationml/2006/main">
  <p:tag name="ARTICULATE_IMAGE_RECOLOR" val="0"/>
  <p:tag name="ARTICULATE_PUBLISH_MODE" val="1"/>
</p:tagLst>
</file>

<file path=ppt/tags/tag37.xml><?xml version="1.0" encoding="utf-8"?>
<p:tagLst xmlns:a="http://schemas.openxmlformats.org/drawingml/2006/main" xmlns:r="http://schemas.openxmlformats.org/officeDocument/2006/relationships" xmlns:p="http://schemas.openxmlformats.org/presentationml/2006/main">
  <p:tag name="ARTICULATE_IMAGE_RECOLOR" val="0"/>
  <p:tag name="ARTICULATE_PUBLISH_MODE" val="1"/>
</p:tagLst>
</file>

<file path=ppt/tags/tag38.xml><?xml version="1.0" encoding="utf-8"?>
<p:tagLst xmlns:a="http://schemas.openxmlformats.org/drawingml/2006/main" xmlns:r="http://schemas.openxmlformats.org/officeDocument/2006/relationships" xmlns:p="http://schemas.openxmlformats.org/presentationml/2006/main">
  <p:tag name="ARTICULATE_IMAGE_RECOLOR" val="0"/>
  <p:tag name="ARTICULATE_PUBLISH_MODE" val="1"/>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xml><?xml version="1.0" encoding="utf-8"?>
<p:tagLst xmlns:a="http://schemas.openxmlformats.org/drawingml/2006/main" xmlns:r="http://schemas.openxmlformats.org/officeDocument/2006/relationships" xmlns:p="http://schemas.openxmlformats.org/presentationml/2006/main">
  <p:tag name="ARTICULATE_PUBLISH_MODE" val="1"/>
</p:tagLst>
</file>

<file path=ppt/tags/tag7.xml><?xml version="1.0" encoding="utf-8"?>
<p:tagLst xmlns:a="http://schemas.openxmlformats.org/drawingml/2006/main" xmlns:r="http://schemas.openxmlformats.org/officeDocument/2006/relationships" xmlns:p="http://schemas.openxmlformats.org/presentationml/2006/main">
  <p:tag name="ARTICULATE_PUBLISH_MODE" val="1"/>
</p:tagLst>
</file>

<file path=ppt/tags/tag8.xml><?xml version="1.0" encoding="utf-8"?>
<p:tagLst xmlns:a="http://schemas.openxmlformats.org/drawingml/2006/main" xmlns:r="http://schemas.openxmlformats.org/officeDocument/2006/relationships" xmlns:p="http://schemas.openxmlformats.org/presentationml/2006/main">
  <p:tag name="ARTICULATE_PUBLISH_MODE" val="1"/>
</p:tagLst>
</file>

<file path=ppt/tags/tag9.xml><?xml version="1.0" encoding="utf-8"?>
<p:tagLst xmlns:a="http://schemas.openxmlformats.org/drawingml/2006/main" xmlns:r="http://schemas.openxmlformats.org/officeDocument/2006/relationships" xmlns:p="http://schemas.openxmlformats.org/presentationml/2006/main">
  <p:tag name="ARTICULATE_PUBLISH_MODE"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16803</TotalTime>
  <Words>8348</Words>
  <Application>Microsoft Office PowerPoint</Application>
  <PresentationFormat>On-screen Show (4:3)</PresentationFormat>
  <Paragraphs>1428</Paragraphs>
  <Slides>90</Slides>
  <Notes>45</Notes>
  <HiddenSlides>0</HiddenSlides>
  <MMClips>0</MMClips>
  <ScaleCrop>false</ScaleCrop>
  <HeadingPairs>
    <vt:vector size="6" baseType="variant">
      <vt:variant>
        <vt:lpstr>Theme</vt:lpstr>
      </vt:variant>
      <vt:variant>
        <vt:i4>4</vt:i4>
      </vt:variant>
      <vt:variant>
        <vt:lpstr>Embedded OLE Servers</vt:lpstr>
      </vt:variant>
      <vt:variant>
        <vt:i4>2</vt:i4>
      </vt:variant>
      <vt:variant>
        <vt:lpstr>Slide Titles</vt:lpstr>
      </vt:variant>
      <vt:variant>
        <vt:i4>90</vt:i4>
      </vt:variant>
    </vt:vector>
  </HeadingPairs>
  <TitlesOfParts>
    <vt:vector size="96" baseType="lpstr">
      <vt:lpstr>Default Design</vt:lpstr>
      <vt:lpstr>Office Theme</vt:lpstr>
      <vt:lpstr>1_Default Design</vt:lpstr>
      <vt:lpstr>2_Default Design</vt:lpstr>
      <vt:lpstr>Document</vt:lpstr>
      <vt:lpstr>Clip</vt:lpstr>
      <vt:lpstr>Configuration Management Fundamentals</vt:lpstr>
      <vt:lpstr>Configuration Management Fundamentals</vt:lpstr>
      <vt:lpstr>1 – CM Equilibrium</vt:lpstr>
      <vt:lpstr>CM - What</vt:lpstr>
      <vt:lpstr>CM - What</vt:lpstr>
      <vt:lpstr>PowerPoint Presentation</vt:lpstr>
      <vt:lpstr>PowerPoint Presentation</vt:lpstr>
      <vt:lpstr>CM – What – Req 1/6</vt:lpstr>
      <vt:lpstr>CM – What – Req 2/6</vt:lpstr>
      <vt:lpstr>CM – What – Req 3/6</vt:lpstr>
      <vt:lpstr>CM – What – Req 4/6</vt:lpstr>
      <vt:lpstr>CM – What – Req 5/6</vt:lpstr>
      <vt:lpstr>CM – What – Req 6/6</vt:lpstr>
      <vt:lpstr>CM – What – FCI 1/1</vt:lpstr>
      <vt:lpstr>CM – What – Physical 1/1</vt:lpstr>
      <vt:lpstr>PowerPoint Presentation</vt:lpstr>
      <vt:lpstr>CM - What - Processes 1/2</vt:lpstr>
      <vt:lpstr>CM - What - Processes 2/2</vt:lpstr>
      <vt:lpstr>CM Equilibrium for New NPPs 1/1</vt:lpstr>
      <vt:lpstr>PowerPoint Presentation</vt:lpstr>
      <vt:lpstr>2 – CM History</vt:lpstr>
      <vt:lpstr>Brief History of CM in Nuclear 1/9</vt:lpstr>
      <vt:lpstr>Brief History of CM in Nuclear 2/9</vt:lpstr>
      <vt:lpstr>Brief History of CM in Nuclear 3/9</vt:lpstr>
      <vt:lpstr>Brief History of CM in Nuclear 4/9</vt:lpstr>
      <vt:lpstr>Brief History of CM in Nuclear 5/9</vt:lpstr>
      <vt:lpstr>Brief History of CM in Nuclear 6/9</vt:lpstr>
      <vt:lpstr>Brief History of CM in Nuclear 7/9</vt:lpstr>
      <vt:lpstr>Brief History of CM in Nuclear 8/9</vt:lpstr>
      <vt:lpstr>Brief History of CM in Nuclear 9/9</vt:lpstr>
      <vt:lpstr>3 - Upsets to CM Triangle</vt:lpstr>
      <vt:lpstr>CM Equilibrium Upsets 1/10</vt:lpstr>
      <vt:lpstr>CM Equilibrium Upsets 2/10</vt:lpstr>
      <vt:lpstr>CM Equilibrium Upsets 3/10</vt:lpstr>
      <vt:lpstr>CM Equilibrium Upsets 4/10</vt:lpstr>
      <vt:lpstr>CM Equilibrium Upsets 5/10</vt:lpstr>
      <vt:lpstr>CM Equilibrium Upsets 6/10</vt:lpstr>
      <vt:lpstr>CM Equilibrium Upsets 7/10</vt:lpstr>
      <vt:lpstr>CM Equilibrium Upsets 8/10</vt:lpstr>
      <vt:lpstr>CM Equilibrium Upsets 9/10</vt:lpstr>
      <vt:lpstr>CM Equilibrium Upsets 10/10</vt:lpstr>
      <vt:lpstr>4 - CM Equilibrium Restoration</vt:lpstr>
      <vt:lpstr>CM Equilibrium Restoration 1/16</vt:lpstr>
      <vt:lpstr>CM Equilibrium Restoration 2/16</vt:lpstr>
      <vt:lpstr>CM Equilibrium Restoration 3/16</vt:lpstr>
      <vt:lpstr>CM Equilibrium Restoration 4/16</vt:lpstr>
      <vt:lpstr>CM Equilibrium Restoration 5/16</vt:lpstr>
      <vt:lpstr>CM Equilibrium Restoration 6/16</vt:lpstr>
      <vt:lpstr>CM Equilibrium Restoration 7/16</vt:lpstr>
      <vt:lpstr>CM Equilibrium Restoration 8/16</vt:lpstr>
      <vt:lpstr>CM Equilibrium Restoration 9/16</vt:lpstr>
      <vt:lpstr>CM Equilibrium Restoration 10/16</vt:lpstr>
      <vt:lpstr>CM Equilibrium Restoration 11/16</vt:lpstr>
      <vt:lpstr>CM Equilibrium Restoration 12/16</vt:lpstr>
      <vt:lpstr>CM Equilibrium Restoration 13/16</vt:lpstr>
      <vt:lpstr>CM Equilibrium Restoration 14/16</vt:lpstr>
      <vt:lpstr>CM Equilibrium Restoration 15/16</vt:lpstr>
      <vt:lpstr>CM Equilibrium Restoration 16/16</vt:lpstr>
      <vt:lpstr>5 - Using CM to Protect Margins</vt:lpstr>
      <vt:lpstr>Using CM to Protect Margins 1/18</vt:lpstr>
      <vt:lpstr>Using CM to Protect Margins 2/18</vt:lpstr>
      <vt:lpstr>Using CM to Protect Margins 3/18</vt:lpstr>
      <vt:lpstr>Using CM to Protect Margins 4/18</vt:lpstr>
      <vt:lpstr>Using CM to Protect Margins 5/18</vt:lpstr>
      <vt:lpstr>Using CM to Protect Margins 6/18</vt:lpstr>
      <vt:lpstr>Using CM to Protect Margins 7/18</vt:lpstr>
      <vt:lpstr>Using CM to Protect Margins 8/18</vt:lpstr>
      <vt:lpstr>Using CM to Protect Margins 9/18</vt:lpstr>
      <vt:lpstr>Using CM to Protect Margins 10/18</vt:lpstr>
      <vt:lpstr>Using CM to Protect Margins 11/18</vt:lpstr>
      <vt:lpstr>Using CM to Protect Margins 12/18</vt:lpstr>
      <vt:lpstr>Using CM to Protect Margins 13/18</vt:lpstr>
      <vt:lpstr>Using CM to Protect Margins 14/18</vt:lpstr>
      <vt:lpstr>Using CM to Protect Margins 15/18</vt:lpstr>
      <vt:lpstr>Using CM to Protect Margins 16/18</vt:lpstr>
      <vt:lpstr>Using CM to Protect Margins 17/18</vt:lpstr>
      <vt:lpstr>Using CM to Protect Margins 18/18</vt:lpstr>
      <vt:lpstr>6 – Individual CM Responsibilities</vt:lpstr>
      <vt:lpstr>CM Responsibilities 1/5</vt:lpstr>
      <vt:lpstr>CM Responsibilities 2/5</vt:lpstr>
      <vt:lpstr>CM Responsibilities 3/5</vt:lpstr>
      <vt:lpstr>CM Responsibilities 4/5</vt:lpstr>
      <vt:lpstr>CM Responsibilities 5/5</vt:lpstr>
      <vt:lpstr>7 – Examples – CM Gone Bad</vt:lpstr>
      <vt:lpstr>CM Examples 1/4</vt:lpstr>
      <vt:lpstr>CM Examples 2/4</vt:lpstr>
      <vt:lpstr>CM Examples 3/4</vt:lpstr>
      <vt:lpstr>CM Examples 4/4</vt:lpstr>
      <vt:lpstr>PowerPoint Presentation</vt:lpstr>
      <vt:lpstr>PowerPoint Presentation</vt:lpstr>
    </vt:vector>
  </TitlesOfParts>
  <Company>Pinnacle West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Kent Bjornn</dc:creator>
  <cp:lastModifiedBy>Kent R. Bjornn</cp:lastModifiedBy>
  <cp:revision>1312</cp:revision>
  <cp:lastPrinted>2015-06-04T23:30:51Z</cp:lastPrinted>
  <dcterms:created xsi:type="dcterms:W3CDTF">2010-07-28T20:49:41Z</dcterms:created>
  <dcterms:modified xsi:type="dcterms:W3CDTF">2015-06-05T18:17:55Z</dcterms:modified>
</cp:coreProperties>
</file>