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43"/>
  </p:notesMasterIdLst>
  <p:handoutMasterIdLst>
    <p:handoutMasterId r:id="rId44"/>
  </p:handoutMasterIdLst>
  <p:sldIdLst>
    <p:sldId id="256" r:id="rId3"/>
    <p:sldId id="299" r:id="rId4"/>
    <p:sldId id="300" r:id="rId5"/>
    <p:sldId id="302" r:id="rId6"/>
    <p:sldId id="303" r:id="rId7"/>
    <p:sldId id="304" r:id="rId8"/>
    <p:sldId id="305" r:id="rId9"/>
    <p:sldId id="338" r:id="rId10"/>
    <p:sldId id="306" r:id="rId11"/>
    <p:sldId id="307" r:id="rId12"/>
    <p:sldId id="308" r:id="rId13"/>
    <p:sldId id="309" r:id="rId14"/>
    <p:sldId id="310" r:id="rId15"/>
    <p:sldId id="311" r:id="rId16"/>
    <p:sldId id="312" r:id="rId17"/>
    <p:sldId id="313" r:id="rId18"/>
    <p:sldId id="314" r:id="rId19"/>
    <p:sldId id="339" r:id="rId20"/>
    <p:sldId id="340" r:id="rId21"/>
    <p:sldId id="317"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31" r:id="rId36"/>
    <p:sldId id="332" r:id="rId37"/>
    <p:sldId id="333" r:id="rId38"/>
    <p:sldId id="334" r:id="rId39"/>
    <p:sldId id="335" r:id="rId40"/>
    <p:sldId id="336" r:id="rId41"/>
    <p:sldId id="337"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9" autoAdjust="0"/>
    <p:restoredTop sz="92998" autoAdjust="0"/>
  </p:normalViewPr>
  <p:slideViewPr>
    <p:cSldViewPr>
      <p:cViewPr>
        <p:scale>
          <a:sx n="101" d="100"/>
          <a:sy n="101" d="100"/>
        </p:scale>
        <p:origin x="-398" y="-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281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esselman.LUCIUSPITKIN\Desktop\A12323%20EPRI%20Data%20Centric\Distribution%20Examples%20Data%20Centric%20-%20t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esselman.LUCIUSPITKIN\Desktop\A12323%20EPRI%20Data%20Centric\Distribution%20Examples%20Data%20Centric%20-%20t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tesselman.LUCIUSPITKIN\Desktop\A12323%20EPRI%20Data%20Centric\Distribution%20Examples%20Data%20Centric%20-%20t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tesselman.LUCIUSPITKIN\Desktop\A12323%20EPRI%20Data%20Centric\Distribution%20Examples%20Data%20Centric%20-%20t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tesselman.LUCIUSPITKIN\Desktop\A12323%20EPRI%20Data%20Centric\Distribution%20Examples%20Data%20Centric%20-%20t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tesselman.LUCIUSPITKIN\Desktop\A12323%20EPRI%20Data%20Centric\Distribution%20Examples%20Data%20Centric%20-%20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056493185575911E-2"/>
          <c:y val="0.10266160219994808"/>
          <c:w val="0.78833356309098057"/>
          <c:h val="0.72279569697574009"/>
        </c:manualLayout>
      </c:layout>
      <c:scatterChart>
        <c:scatterStyle val="smoothMarker"/>
        <c:varyColors val="0"/>
        <c:ser>
          <c:idx val="0"/>
          <c:order val="0"/>
          <c:tx>
            <c:v>pdf</c:v>
          </c:tx>
          <c:marker>
            <c:symbol val="none"/>
          </c:marker>
          <c:xVal>
            <c:numRef>
              <c:f>'Translated Log-Normals L1-L3'!$C$108:$C$192</c:f>
              <c:numCache>
                <c:formatCode>0.00</c:formatCode>
                <c:ptCount val="85"/>
                <c:pt idx="0">
                  <c:v>0.80000100000000018</c:v>
                </c:pt>
                <c:pt idx="1">
                  <c:v>0.81125098750000002</c:v>
                </c:pt>
                <c:pt idx="2">
                  <c:v>0.82250097499999997</c:v>
                </c:pt>
                <c:pt idx="3">
                  <c:v>0.83375096250000003</c:v>
                </c:pt>
                <c:pt idx="4">
                  <c:v>0.84500094999999986</c:v>
                </c:pt>
                <c:pt idx="5">
                  <c:v>0.85625093749999992</c:v>
                </c:pt>
                <c:pt idx="6">
                  <c:v>0.86750092499999976</c:v>
                </c:pt>
                <c:pt idx="7">
                  <c:v>0.87875091249999993</c:v>
                </c:pt>
                <c:pt idx="8">
                  <c:v>0.89000089999999965</c:v>
                </c:pt>
                <c:pt idx="9">
                  <c:v>0.9012508874999996</c:v>
                </c:pt>
                <c:pt idx="10">
                  <c:v>0.91250087499999954</c:v>
                </c:pt>
                <c:pt idx="11">
                  <c:v>0.92375086249999971</c:v>
                </c:pt>
                <c:pt idx="12">
                  <c:v>0.93500084999999944</c:v>
                </c:pt>
                <c:pt idx="13">
                  <c:v>0.94625083749999961</c:v>
                </c:pt>
                <c:pt idx="14">
                  <c:v>0.94647143678249646</c:v>
                </c:pt>
                <c:pt idx="15">
                  <c:v>0.95750082499999933</c:v>
                </c:pt>
                <c:pt idx="16">
                  <c:v>0.96875081249999961</c:v>
                </c:pt>
                <c:pt idx="17">
                  <c:v>0.98000079999999912</c:v>
                </c:pt>
                <c:pt idx="18">
                  <c:v>0.99125078749999918</c:v>
                </c:pt>
                <c:pt idx="19">
                  <c:v>1</c:v>
                </c:pt>
                <c:pt idx="20">
                  <c:v>1.0025007749999992</c:v>
                </c:pt>
                <c:pt idx="21">
                  <c:v>1.0137507624999991</c:v>
                </c:pt>
                <c:pt idx="22">
                  <c:v>1.0250007499999991</c:v>
                </c:pt>
                <c:pt idx="23">
                  <c:v>1.0362507374999994</c:v>
                </c:pt>
                <c:pt idx="24">
                  <c:v>1.0475007249999995</c:v>
                </c:pt>
                <c:pt idx="25">
                  <c:v>1.0587507124999993</c:v>
                </c:pt>
                <c:pt idx="26">
                  <c:v>1.0683281572999745</c:v>
                </c:pt>
                <c:pt idx="27">
                  <c:v>1.0700006999999996</c:v>
                </c:pt>
                <c:pt idx="28">
                  <c:v>1.0812506874999994</c:v>
                </c:pt>
                <c:pt idx="29">
                  <c:v>1.0925006749999997</c:v>
                </c:pt>
                <c:pt idx="30">
                  <c:v>1.1037506624999998</c:v>
                </c:pt>
                <c:pt idx="31">
                  <c:v>1.1150006499999998</c:v>
                </c:pt>
                <c:pt idx="32">
                  <c:v>1.1262506374999999</c:v>
                </c:pt>
                <c:pt idx="33">
                  <c:v>1.1375006249999999</c:v>
                </c:pt>
                <c:pt idx="34">
                  <c:v>1.1487506125</c:v>
                </c:pt>
                <c:pt idx="35">
                  <c:v>1.1600006</c:v>
                </c:pt>
                <c:pt idx="36">
                  <c:v>1.1712505875000001</c:v>
                </c:pt>
                <c:pt idx="37">
                  <c:v>1.1825005750000004</c:v>
                </c:pt>
                <c:pt idx="38">
                  <c:v>1.1937505625000004</c:v>
                </c:pt>
                <c:pt idx="39">
                  <c:v>1.2050005500000001</c:v>
                </c:pt>
                <c:pt idx="40">
                  <c:v>1.2162505375000003</c:v>
                </c:pt>
                <c:pt idx="41">
                  <c:v>1.2275005250000004</c:v>
                </c:pt>
                <c:pt idx="42">
                  <c:v>1.2387505125000005</c:v>
                </c:pt>
                <c:pt idx="43">
                  <c:v>1.2500005000000005</c:v>
                </c:pt>
                <c:pt idx="44">
                  <c:v>1.2612504875000006</c:v>
                </c:pt>
                <c:pt idx="45">
                  <c:v>1.2725004750000006</c:v>
                </c:pt>
                <c:pt idx="46">
                  <c:v>1.2837504625000007</c:v>
                </c:pt>
                <c:pt idx="47">
                  <c:v>1.2915634172887704</c:v>
                </c:pt>
                <c:pt idx="48">
                  <c:v>1.2950004500000005</c:v>
                </c:pt>
                <c:pt idx="49">
                  <c:v>1.306250437500001</c:v>
                </c:pt>
                <c:pt idx="50">
                  <c:v>1.3175004250000009</c:v>
                </c:pt>
                <c:pt idx="51">
                  <c:v>1.3287504125000009</c:v>
                </c:pt>
                <c:pt idx="52">
                  <c:v>1.3400004000000012</c:v>
                </c:pt>
                <c:pt idx="53">
                  <c:v>1.351250387500001</c:v>
                </c:pt>
                <c:pt idx="54">
                  <c:v>1.3625003750000011</c:v>
                </c:pt>
                <c:pt idx="55">
                  <c:v>1.3737503625000014</c:v>
                </c:pt>
                <c:pt idx="56">
                  <c:v>1.3850003500000012</c:v>
                </c:pt>
                <c:pt idx="57">
                  <c:v>1.3962503375000015</c:v>
                </c:pt>
                <c:pt idx="58">
                  <c:v>1.4075003250000011</c:v>
                </c:pt>
                <c:pt idx="59">
                  <c:v>1.4187503125000014</c:v>
                </c:pt>
                <c:pt idx="60">
                  <c:v>1.4300003000000014</c:v>
                </c:pt>
                <c:pt idx="61">
                  <c:v>1.4412502875000013</c:v>
                </c:pt>
                <c:pt idx="62">
                  <c:v>1.4525002750000016</c:v>
                </c:pt>
                <c:pt idx="63">
                  <c:v>1.4637502625000016</c:v>
                </c:pt>
                <c:pt idx="64">
                  <c:v>1.4750002500000015</c:v>
                </c:pt>
                <c:pt idx="65">
                  <c:v>1.4862502375000017</c:v>
                </c:pt>
                <c:pt idx="66">
                  <c:v>1.4975002250000018</c:v>
                </c:pt>
                <c:pt idx="67">
                  <c:v>1.5087502125000019</c:v>
                </c:pt>
                <c:pt idx="68">
                  <c:v>1.5200002000000019</c:v>
                </c:pt>
                <c:pt idx="69">
                  <c:v>1.531250187500002</c:v>
                </c:pt>
                <c:pt idx="70">
                  <c:v>1.542500175000002</c:v>
                </c:pt>
                <c:pt idx="71">
                  <c:v>1.5537501625000021</c:v>
                </c:pt>
                <c:pt idx="72">
                  <c:v>1.5650001500000019</c:v>
                </c:pt>
                <c:pt idx="73">
                  <c:v>1.5762501375000024</c:v>
                </c:pt>
                <c:pt idx="74">
                  <c:v>1.5875001250000023</c:v>
                </c:pt>
                <c:pt idx="75">
                  <c:v>1.5987501125000023</c:v>
                </c:pt>
                <c:pt idx="76">
                  <c:v>1.6100001000000026</c:v>
                </c:pt>
                <c:pt idx="77">
                  <c:v>1.6212500875000024</c:v>
                </c:pt>
                <c:pt idx="78">
                  <c:v>1.6325000750000025</c:v>
                </c:pt>
                <c:pt idx="79">
                  <c:v>1.6437500625000028</c:v>
                </c:pt>
                <c:pt idx="80">
                  <c:v>1.6550000500000026</c:v>
                </c:pt>
                <c:pt idx="81">
                  <c:v>1.6662500375000029</c:v>
                </c:pt>
                <c:pt idx="82">
                  <c:v>1.6775000250000027</c:v>
                </c:pt>
                <c:pt idx="83">
                  <c:v>1.688750012500003</c:v>
                </c:pt>
                <c:pt idx="84">
                  <c:v>1.7000000000000004</c:v>
                </c:pt>
              </c:numCache>
            </c:numRef>
          </c:xVal>
          <c:yVal>
            <c:numRef>
              <c:f>'Translated Log-Normals L1-L3'!$D$108:$D$192</c:f>
              <c:numCache>
                <c:formatCode>General</c:formatCode>
                <c:ptCount val="85"/>
                <c:pt idx="0">
                  <c:v>7.5195765535944993E-147</c:v>
                </c:pt>
                <c:pt idx="1">
                  <c:v>1.2182367831200187E-8</c:v>
                </c:pt>
                <c:pt idx="2">
                  <c:v>3.9427059387893346E-5</c:v>
                </c:pt>
                <c:pt idx="3">
                  <c:v>1.6431091901652664E-3</c:v>
                </c:pt>
                <c:pt idx="4">
                  <c:v>1.4823814145273029E-2</c:v>
                </c:pt>
                <c:pt idx="5">
                  <c:v>6.3245251462854368E-2</c:v>
                </c:pt>
                <c:pt idx="6">
                  <c:v>0.17534637274791162</c:v>
                </c:pt>
                <c:pt idx="7">
                  <c:v>0.36971394385342882</c:v>
                </c:pt>
                <c:pt idx="8">
                  <c:v>0.647321023746952</c:v>
                </c:pt>
                <c:pt idx="9">
                  <c:v>0.99284309424313444</c:v>
                </c:pt>
                <c:pt idx="10">
                  <c:v>1.3809288225882193</c:v>
                </c:pt>
                <c:pt idx="11">
                  <c:v>1.7831254952027249</c:v>
                </c:pt>
                <c:pt idx="12">
                  <c:v>2.1731476267313612</c:v>
                </c:pt>
                <c:pt idx="13">
                  <c:v>2.5299060803837778</c:v>
                </c:pt>
                <c:pt idx="14">
                  <c:v>2.5364592004156683</c:v>
                </c:pt>
                <c:pt idx="15">
                  <c:v>2.8386265880298724</c:v>
                </c:pt>
                <c:pt idx="16">
                  <c:v>3.0906744492362077</c:v>
                </c:pt>
                <c:pt idx="17">
                  <c:v>3.2826665576349296</c:v>
                </c:pt>
                <c:pt idx="18">
                  <c:v>3.4153013380826445</c:v>
                </c:pt>
                <c:pt idx="19">
                  <c:v>3.4796505461248466</c:v>
                </c:pt>
                <c:pt idx="20">
                  <c:v>3.4921785403039798</c:v>
                </c:pt>
                <c:pt idx="21">
                  <c:v>3.5187549498722084</c:v>
                </c:pt>
                <c:pt idx="22">
                  <c:v>3.50149625270718</c:v>
                </c:pt>
                <c:pt idx="23">
                  <c:v>3.4472333771129531</c:v>
                </c:pt>
                <c:pt idx="24">
                  <c:v>3.3627041500454316</c:v>
                </c:pt>
                <c:pt idx="25">
                  <c:v>3.2542494225714438</c:v>
                </c:pt>
                <c:pt idx="26">
                  <c:v>3.1473978754223091</c:v>
                </c:pt>
                <c:pt idx="27">
                  <c:v>3.1276304382180569</c:v>
                </c:pt>
                <c:pt idx="28">
                  <c:v>2.9879367249741509</c:v>
                </c:pt>
                <c:pt idx="29">
                  <c:v>2.8395584279452155</c:v>
                </c:pt>
                <c:pt idx="30">
                  <c:v>2.6862021702363879</c:v>
                </c:pt>
                <c:pt idx="31">
                  <c:v>2.53093439883766</c:v>
                </c:pt>
                <c:pt idx="32">
                  <c:v>2.3762403682708744</c:v>
                </c:pt>
                <c:pt idx="33">
                  <c:v>2.2240903307277136</c:v>
                </c:pt>
                <c:pt idx="34">
                  <c:v>2.0760071694279914</c:v>
                </c:pt>
                <c:pt idx="35">
                  <c:v>1.9331317269693258</c:v>
                </c:pt>
                <c:pt idx="36">
                  <c:v>1.7962835574613585</c:v>
                </c:pt>
                <c:pt idx="37">
                  <c:v>1.6660158825248534</c:v>
                </c:pt>
                <c:pt idx="38">
                  <c:v>1.5426642559987807</c:v>
                </c:pt>
                <c:pt idx="39">
                  <c:v>1.4263889230232016</c:v>
                </c:pt>
                <c:pt idx="40">
                  <c:v>1.3172111620750628</c:v>
                </c:pt>
                <c:pt idx="41">
                  <c:v>1.2150440747429585</c:v>
                </c:pt>
                <c:pt idx="42">
                  <c:v>1.1197183763108036</c:v>
                </c:pt>
                <c:pt idx="43">
                  <c:v>1.0310037693246084</c:v>
                </c:pt>
                <c:pt idx="44">
                  <c:v>0.94862647313661597</c:v>
                </c:pt>
                <c:pt idx="45">
                  <c:v>0.8722834498497325</c:v>
                </c:pt>
                <c:pt idx="46">
                  <c:v>0.80165382151306064</c:v>
                </c:pt>
                <c:pt idx="47">
                  <c:v>0.75579022026127474</c:v>
                </c:pt>
                <c:pt idx="48">
                  <c:v>0.73640792191764326</c:v>
                </c:pt>
                <c:pt idx="49">
                  <c:v>0.67621437357401581</c:v>
                </c:pt>
                <c:pt idx="50">
                  <c:v>0.62074552936583316</c:v>
                </c:pt>
                <c:pt idx="51">
                  <c:v>0.56968157070890002</c:v>
                </c:pt>
                <c:pt idx="52">
                  <c:v>0.52271351071799299</c:v>
                </c:pt>
                <c:pt idx="53">
                  <c:v>0.4795453122574635</c:v>
                </c:pt>
                <c:pt idx="54">
                  <c:v>0.43989529683017631</c:v>
                </c:pt>
                <c:pt idx="55">
                  <c:v>0.40349699082677282</c:v>
                </c:pt>
                <c:pt idx="56">
                  <c:v>0.37009953037179555</c:v>
                </c:pt>
                <c:pt idx="57">
                  <c:v>0.33946772446177559</c:v>
                </c:pt>
                <c:pt idx="58">
                  <c:v>0.31138185787097328</c:v>
                </c:pt>
                <c:pt idx="59">
                  <c:v>0.28563729998906118</c:v>
                </c:pt>
                <c:pt idx="60">
                  <c:v>0.2620439729616979</c:v>
                </c:pt>
                <c:pt idx="61">
                  <c:v>0.24042572187266048</c:v>
                </c:pt>
                <c:pt idx="62">
                  <c:v>0.22061962091463327</c:v>
                </c:pt>
                <c:pt idx="63">
                  <c:v>0.2024752422619899</c:v>
                </c:pt>
                <c:pt idx="64">
                  <c:v>0.18585390843602442</c:v>
                </c:pt>
                <c:pt idx="65">
                  <c:v>0.17062794412779006</c:v>
                </c:pt>
                <c:pt idx="66">
                  <c:v>0.15667993953311909</c:v>
                </c:pt>
                <c:pt idx="67">
                  <c:v>0.14390203410287331</c:v>
                </c:pt>
                <c:pt idx="68">
                  <c:v>0.13219522708727496</c:v>
                </c:pt>
                <c:pt idx="69">
                  <c:v>0.12146871924535997</c:v>
                </c:pt>
                <c:pt idx="70">
                  <c:v>0.11163928850616804</c:v>
                </c:pt>
                <c:pt idx="71">
                  <c:v>0.10263070112962681</c:v>
                </c:pt>
                <c:pt idx="72">
                  <c:v>9.4373158957594405E-2</c:v>
                </c:pt>
                <c:pt idx="73">
                  <c:v>8.6802782615675381E-2</c:v>
                </c:pt>
                <c:pt idx="74">
                  <c:v>7.9861129980005705E-2</c:v>
                </c:pt>
                <c:pt idx="75">
                  <c:v>7.3494748823790354E-2</c:v>
                </c:pt>
                <c:pt idx="76">
                  <c:v>6.7654762276077612E-2</c:v>
                </c:pt>
                <c:pt idx="77">
                  <c:v>6.2296485535634737E-2</c:v>
                </c:pt>
                <c:pt idx="78">
                  <c:v>5.7379072165886599E-2</c:v>
                </c:pt>
                <c:pt idx="79">
                  <c:v>5.2865188236520873E-2</c:v>
                </c:pt>
                <c:pt idx="80">
                  <c:v>4.8720712560409378E-2</c:v>
                </c:pt>
                <c:pt idx="81">
                  <c:v>4.4914461290415472E-2</c:v>
                </c:pt>
                <c:pt idx="82">
                  <c:v>4.1417935180934562E-2</c:v>
                </c:pt>
                <c:pt idx="83">
                  <c:v>3.8205087876923886E-2</c:v>
                </c:pt>
                <c:pt idx="84">
                  <c:v>3.5252113663318992E-2</c:v>
                </c:pt>
              </c:numCache>
            </c:numRef>
          </c:yVal>
          <c:smooth val="1"/>
        </c:ser>
        <c:dLbls>
          <c:showLegendKey val="0"/>
          <c:showVal val="0"/>
          <c:showCatName val="0"/>
          <c:showSerName val="0"/>
          <c:showPercent val="0"/>
          <c:showBubbleSize val="0"/>
        </c:dLbls>
        <c:axId val="144818560"/>
        <c:axId val="144820480"/>
      </c:scatterChart>
      <c:scatterChart>
        <c:scatterStyle val="smoothMarker"/>
        <c:varyColors val="0"/>
        <c:ser>
          <c:idx val="1"/>
          <c:order val="1"/>
          <c:tx>
            <c:v>CDF</c:v>
          </c:tx>
          <c:spPr>
            <a:ln>
              <a:solidFill>
                <a:srgbClr val="C00000"/>
              </a:solidFill>
            </a:ln>
          </c:spPr>
          <c:marker>
            <c:symbol val="none"/>
          </c:marker>
          <c:xVal>
            <c:numRef>
              <c:f>'Translated Log-Normals L1-L3'!$C$108:$C$192</c:f>
              <c:numCache>
                <c:formatCode>0.00</c:formatCode>
                <c:ptCount val="85"/>
                <c:pt idx="0">
                  <c:v>0.80000100000000018</c:v>
                </c:pt>
                <c:pt idx="1">
                  <c:v>0.81125098750000002</c:v>
                </c:pt>
                <c:pt idx="2">
                  <c:v>0.82250097499999997</c:v>
                </c:pt>
                <c:pt idx="3">
                  <c:v>0.83375096250000003</c:v>
                </c:pt>
                <c:pt idx="4">
                  <c:v>0.84500094999999986</c:v>
                </c:pt>
                <c:pt idx="5">
                  <c:v>0.85625093749999992</c:v>
                </c:pt>
                <c:pt idx="6">
                  <c:v>0.86750092499999976</c:v>
                </c:pt>
                <c:pt idx="7">
                  <c:v>0.87875091249999993</c:v>
                </c:pt>
                <c:pt idx="8">
                  <c:v>0.89000089999999965</c:v>
                </c:pt>
                <c:pt idx="9">
                  <c:v>0.9012508874999996</c:v>
                </c:pt>
                <c:pt idx="10">
                  <c:v>0.91250087499999954</c:v>
                </c:pt>
                <c:pt idx="11">
                  <c:v>0.92375086249999971</c:v>
                </c:pt>
                <c:pt idx="12">
                  <c:v>0.93500084999999944</c:v>
                </c:pt>
                <c:pt idx="13">
                  <c:v>0.94625083749999961</c:v>
                </c:pt>
                <c:pt idx="14">
                  <c:v>0.94647143678249646</c:v>
                </c:pt>
                <c:pt idx="15">
                  <c:v>0.95750082499999933</c:v>
                </c:pt>
                <c:pt idx="16">
                  <c:v>0.96875081249999961</c:v>
                </c:pt>
                <c:pt idx="17">
                  <c:v>0.98000079999999912</c:v>
                </c:pt>
                <c:pt idx="18">
                  <c:v>0.99125078749999918</c:v>
                </c:pt>
                <c:pt idx="19">
                  <c:v>1</c:v>
                </c:pt>
                <c:pt idx="20">
                  <c:v>1.0025007749999992</c:v>
                </c:pt>
                <c:pt idx="21">
                  <c:v>1.0137507624999991</c:v>
                </c:pt>
                <c:pt idx="22">
                  <c:v>1.0250007499999991</c:v>
                </c:pt>
                <c:pt idx="23">
                  <c:v>1.0362507374999994</c:v>
                </c:pt>
                <c:pt idx="24">
                  <c:v>1.0475007249999995</c:v>
                </c:pt>
                <c:pt idx="25">
                  <c:v>1.0587507124999993</c:v>
                </c:pt>
                <c:pt idx="26">
                  <c:v>1.0683281572999745</c:v>
                </c:pt>
                <c:pt idx="27">
                  <c:v>1.0700006999999996</c:v>
                </c:pt>
                <c:pt idx="28">
                  <c:v>1.0812506874999994</c:v>
                </c:pt>
                <c:pt idx="29">
                  <c:v>1.0925006749999997</c:v>
                </c:pt>
                <c:pt idx="30">
                  <c:v>1.1037506624999998</c:v>
                </c:pt>
                <c:pt idx="31">
                  <c:v>1.1150006499999998</c:v>
                </c:pt>
                <c:pt idx="32">
                  <c:v>1.1262506374999999</c:v>
                </c:pt>
                <c:pt idx="33">
                  <c:v>1.1375006249999999</c:v>
                </c:pt>
                <c:pt idx="34">
                  <c:v>1.1487506125</c:v>
                </c:pt>
                <c:pt idx="35">
                  <c:v>1.1600006</c:v>
                </c:pt>
                <c:pt idx="36">
                  <c:v>1.1712505875000001</c:v>
                </c:pt>
                <c:pt idx="37">
                  <c:v>1.1825005750000004</c:v>
                </c:pt>
                <c:pt idx="38">
                  <c:v>1.1937505625000004</c:v>
                </c:pt>
                <c:pt idx="39">
                  <c:v>1.2050005500000001</c:v>
                </c:pt>
                <c:pt idx="40">
                  <c:v>1.2162505375000003</c:v>
                </c:pt>
                <c:pt idx="41">
                  <c:v>1.2275005250000004</c:v>
                </c:pt>
                <c:pt idx="42">
                  <c:v>1.2387505125000005</c:v>
                </c:pt>
                <c:pt idx="43">
                  <c:v>1.2500005000000005</c:v>
                </c:pt>
                <c:pt idx="44">
                  <c:v>1.2612504875000006</c:v>
                </c:pt>
                <c:pt idx="45">
                  <c:v>1.2725004750000006</c:v>
                </c:pt>
                <c:pt idx="46">
                  <c:v>1.2837504625000007</c:v>
                </c:pt>
                <c:pt idx="47">
                  <c:v>1.2915634172887704</c:v>
                </c:pt>
                <c:pt idx="48">
                  <c:v>1.2950004500000005</c:v>
                </c:pt>
                <c:pt idx="49">
                  <c:v>1.306250437500001</c:v>
                </c:pt>
                <c:pt idx="50">
                  <c:v>1.3175004250000009</c:v>
                </c:pt>
                <c:pt idx="51">
                  <c:v>1.3287504125000009</c:v>
                </c:pt>
                <c:pt idx="52">
                  <c:v>1.3400004000000012</c:v>
                </c:pt>
                <c:pt idx="53">
                  <c:v>1.351250387500001</c:v>
                </c:pt>
                <c:pt idx="54">
                  <c:v>1.3625003750000011</c:v>
                </c:pt>
                <c:pt idx="55">
                  <c:v>1.3737503625000014</c:v>
                </c:pt>
                <c:pt idx="56">
                  <c:v>1.3850003500000012</c:v>
                </c:pt>
                <c:pt idx="57">
                  <c:v>1.3962503375000015</c:v>
                </c:pt>
                <c:pt idx="58">
                  <c:v>1.4075003250000011</c:v>
                </c:pt>
                <c:pt idx="59">
                  <c:v>1.4187503125000014</c:v>
                </c:pt>
                <c:pt idx="60">
                  <c:v>1.4300003000000014</c:v>
                </c:pt>
                <c:pt idx="61">
                  <c:v>1.4412502875000013</c:v>
                </c:pt>
                <c:pt idx="62">
                  <c:v>1.4525002750000016</c:v>
                </c:pt>
                <c:pt idx="63">
                  <c:v>1.4637502625000016</c:v>
                </c:pt>
                <c:pt idx="64">
                  <c:v>1.4750002500000015</c:v>
                </c:pt>
                <c:pt idx="65">
                  <c:v>1.4862502375000017</c:v>
                </c:pt>
                <c:pt idx="66">
                  <c:v>1.4975002250000018</c:v>
                </c:pt>
                <c:pt idx="67">
                  <c:v>1.5087502125000019</c:v>
                </c:pt>
                <c:pt idx="68">
                  <c:v>1.5200002000000019</c:v>
                </c:pt>
                <c:pt idx="69">
                  <c:v>1.531250187500002</c:v>
                </c:pt>
                <c:pt idx="70">
                  <c:v>1.542500175000002</c:v>
                </c:pt>
                <c:pt idx="71">
                  <c:v>1.5537501625000021</c:v>
                </c:pt>
                <c:pt idx="72">
                  <c:v>1.5650001500000019</c:v>
                </c:pt>
                <c:pt idx="73">
                  <c:v>1.5762501375000024</c:v>
                </c:pt>
                <c:pt idx="74">
                  <c:v>1.5875001250000023</c:v>
                </c:pt>
                <c:pt idx="75">
                  <c:v>1.5987501125000023</c:v>
                </c:pt>
                <c:pt idx="76">
                  <c:v>1.6100001000000026</c:v>
                </c:pt>
                <c:pt idx="77">
                  <c:v>1.6212500875000024</c:v>
                </c:pt>
                <c:pt idx="78">
                  <c:v>1.6325000750000025</c:v>
                </c:pt>
                <c:pt idx="79">
                  <c:v>1.6437500625000028</c:v>
                </c:pt>
                <c:pt idx="80">
                  <c:v>1.6550000500000026</c:v>
                </c:pt>
                <c:pt idx="81">
                  <c:v>1.6662500375000029</c:v>
                </c:pt>
                <c:pt idx="82">
                  <c:v>1.6775000250000027</c:v>
                </c:pt>
                <c:pt idx="83">
                  <c:v>1.688750012500003</c:v>
                </c:pt>
                <c:pt idx="84">
                  <c:v>1.7000000000000004</c:v>
                </c:pt>
              </c:numCache>
            </c:numRef>
          </c:xVal>
          <c:yVal>
            <c:numRef>
              <c:f>'Translated Log-Normals L1-L3'!$F$108:$F$192</c:f>
              <c:numCache>
                <c:formatCode>General</c:formatCode>
                <c:ptCount val="85"/>
                <c:pt idx="0">
                  <c:v>1.3404507627870234E-154</c:v>
                </c:pt>
                <c:pt idx="1">
                  <c:v>9.4418563684152399E-12</c:v>
                </c:pt>
                <c:pt idx="2">
                  <c:v>7.7235485517402825E-8</c:v>
                </c:pt>
                <c:pt idx="3">
                  <c:v>5.6979358135281177E-6</c:v>
                </c:pt>
                <c:pt idx="4">
                  <c:v>7.8462229065422021E-5</c:v>
                </c:pt>
                <c:pt idx="5">
                  <c:v>4.7070362852832584E-4</c:v>
                </c:pt>
                <c:pt idx="6">
                  <c:v>1.7416436273139364E-3</c:v>
                </c:pt>
                <c:pt idx="7">
                  <c:v>4.7268419824883579E-3</c:v>
                </c:pt>
                <c:pt idx="8">
                  <c:v>1.037445524586679E-2</c:v>
                </c:pt>
                <c:pt idx="9">
                  <c:v>1.9547487433924884E-2</c:v>
                </c:pt>
                <c:pt idx="10">
                  <c:v>3.2873372534148231E-2</c:v>
                </c:pt>
                <c:pt idx="11">
                  <c:v>5.0670961212044639E-2</c:v>
                </c:pt>
                <c:pt idx="12">
                  <c:v>7.2947318617553034E-2</c:v>
                </c:pt>
                <c:pt idx="13">
                  <c:v>9.9441181383070343E-2</c:v>
                </c:pt>
                <c:pt idx="14">
                  <c:v>0.1</c:v>
                </c:pt>
                <c:pt idx="15">
                  <c:v>0.12968922241344893</c:v>
                </c:pt>
                <c:pt idx="16">
                  <c:v>0.16309702618943769</c:v>
                </c:pt>
                <c:pt idx="17">
                  <c:v>0.1990036013785321</c:v>
                </c:pt>
                <c:pt idx="18">
                  <c:v>0.23673399148715457</c:v>
                </c:pt>
                <c:pt idx="19">
                  <c:v>0.26692046259838331</c:v>
                </c:pt>
                <c:pt idx="20">
                  <c:v>0.27563847632098881</c:v>
                </c:pt>
                <c:pt idx="21">
                  <c:v>0.31511917056632543</c:v>
                </c:pt>
                <c:pt idx="22">
                  <c:v>0.35464595038313412</c:v>
                </c:pt>
                <c:pt idx="23">
                  <c:v>0.39376399713993365</c:v>
                </c:pt>
                <c:pt idx="24">
                  <c:v>0.43209516791479174</c:v>
                </c:pt>
                <c:pt idx="25">
                  <c:v>0.46933510970827719</c:v>
                </c:pt>
                <c:pt idx="26">
                  <c:v>0.5</c:v>
                </c:pt>
                <c:pt idx="27">
                  <c:v>0.50524766758997985</c:v>
                </c:pt>
                <c:pt idx="28">
                  <c:v>0.53965777425782269</c:v>
                </c:pt>
                <c:pt idx="29">
                  <c:v>0.57244368789002276</c:v>
                </c:pt>
                <c:pt idx="30">
                  <c:v>0.60352918081267504</c:v>
                </c:pt>
                <c:pt idx="31">
                  <c:v>0.63287607414708513</c:v>
                </c:pt>
                <c:pt idx="32">
                  <c:v>0.66047735743103753</c:v>
                </c:pt>
                <c:pt idx="33">
                  <c:v>0.68635101887384309</c:v>
                </c:pt>
                <c:pt idx="34">
                  <c:v>0.71053463272368778</c:v>
                </c:pt>
                <c:pt idx="35">
                  <c:v>0.73308069728289238</c:v>
                </c:pt>
                <c:pt idx="36">
                  <c:v>0.75405268369748879</c:v>
                </c:pt>
                <c:pt idx="37">
                  <c:v>0.77352173635984622</c:v>
                </c:pt>
                <c:pt idx="38">
                  <c:v>0.79156395638025978</c:v>
                </c:pt>
                <c:pt idx="39">
                  <c:v>0.80825819691254264</c:v>
                </c:pt>
                <c:pt idx="40">
                  <c:v>0.8236843008017336</c:v>
                </c:pt>
                <c:pt idx="41">
                  <c:v>0.83792171535837601</c:v>
                </c:pt>
                <c:pt idx="42">
                  <c:v>0.8510484248566772</c:v>
                </c:pt>
                <c:pt idx="43">
                  <c:v>0.86314014778412507</c:v>
                </c:pt>
                <c:pt idx="44">
                  <c:v>0.87426975239594917</c:v>
                </c:pt>
                <c:pt idx="45">
                  <c:v>0.8845068504071999</c:v>
                </c:pt>
                <c:pt idx="46">
                  <c:v>0.89391753448700062</c:v>
                </c:pt>
                <c:pt idx="47">
                  <c:v>0.9</c:v>
                </c:pt>
                <c:pt idx="48">
                  <c:v>0.90256423049992951</c:v>
                </c:pt>
                <c:pt idx="49">
                  <c:v>0.91050564012990254</c:v>
                </c:pt>
                <c:pt idx="50">
                  <c:v>0.91779675362603552</c:v>
                </c:pt>
                <c:pt idx="51">
                  <c:v>0.92448891595740423</c:v>
                </c:pt>
                <c:pt idx="52">
                  <c:v>0.93062993269867533</c:v>
                </c:pt>
                <c:pt idx="53">
                  <c:v>0.93626420454248471</c:v>
                </c:pt>
                <c:pt idx="54">
                  <c:v>0.94143288150042237</c:v>
                </c:pt>
                <c:pt idx="55">
                  <c:v>0.94617402966431408</c:v>
                </c:pt>
                <c:pt idx="56">
                  <c:v>0.9505228049019584</c:v>
                </c:pt>
                <c:pt idx="57">
                  <c:v>0.95451162910088239</c:v>
                </c:pt>
                <c:pt idx="58">
                  <c:v>0.95817036558985003</c:v>
                </c:pt>
                <c:pt idx="59">
                  <c:v>0.96152649119580547</c:v>
                </c:pt>
                <c:pt idx="60">
                  <c:v>0.96460526306411132</c:v>
                </c:pt>
                <c:pt idx="61">
                  <c:v>0.96742987890870535</c:v>
                </c:pt>
                <c:pt idx="62">
                  <c:v>0.97002162978856288</c:v>
                </c:pt>
                <c:pt idx="63">
                  <c:v>0.97240004484672427</c:v>
                </c:pt>
                <c:pt idx="64">
                  <c:v>0.9745830277142391</c:v>
                </c:pt>
                <c:pt idx="65">
                  <c:v>0.97658698448718739</c:v>
                </c:pt>
                <c:pt idx="66">
                  <c:v>0.97842694334176461</c:v>
                </c:pt>
                <c:pt idx="67">
                  <c:v>0.98011666596966884</c:v>
                </c:pt>
                <c:pt idx="68">
                  <c:v>0.98166875110144103</c:v>
                </c:pt>
                <c:pt idx="69">
                  <c:v>0.98309473044545403</c:v>
                </c:pt>
                <c:pt idx="70">
                  <c:v>0.98440515741013968</c:v>
                </c:pt>
                <c:pt idx="71">
                  <c:v>0.98560968900113977</c:v>
                </c:pt>
                <c:pt idx="72">
                  <c:v>0.98671716129685449</c:v>
                </c:pt>
                <c:pt idx="73">
                  <c:v>0.98773565890821002</c:v>
                </c:pt>
                <c:pt idx="74">
                  <c:v>0.98867257882366877</c:v>
                </c:pt>
                <c:pt idx="75">
                  <c:v>0.9895346890304294</c:v>
                </c:pt>
                <c:pt idx="76">
                  <c:v>0.99032818228885622</c:v>
                </c:pt>
                <c:pt idx="77">
                  <c:v>0.99105872542066142</c:v>
                </c:pt>
                <c:pt idx="78">
                  <c:v>0.99173150445312463</c:v>
                </c:pt>
                <c:pt idx="79">
                  <c:v>0.99235126594240719</c:v>
                </c:pt>
                <c:pt idx="80">
                  <c:v>0.99292235477939694</c:v>
                </c:pt>
                <c:pt idx="81">
                  <c:v>0.99344874876185019</c:v>
                </c:pt>
                <c:pt idx="82">
                  <c:v>0.99393409019730961</c:v>
                </c:pt>
                <c:pt idx="83">
                  <c:v>0.99438171478249893</c:v>
                </c:pt>
                <c:pt idx="84">
                  <c:v>0.99479467798687105</c:v>
                </c:pt>
              </c:numCache>
            </c:numRef>
          </c:yVal>
          <c:smooth val="1"/>
        </c:ser>
        <c:ser>
          <c:idx val="2"/>
          <c:order val="2"/>
          <c:tx>
            <c:v>Select Points</c:v>
          </c:tx>
          <c:spPr>
            <a:ln>
              <a:noFill/>
            </a:ln>
          </c:spPr>
          <c:marker>
            <c:symbol val="circle"/>
            <c:size val="5"/>
            <c:spPr>
              <a:solidFill>
                <a:srgbClr val="C00000"/>
              </a:solidFill>
              <a:ln>
                <a:solidFill>
                  <a:srgbClr val="C00000"/>
                </a:solidFill>
              </a:ln>
            </c:spPr>
          </c:marker>
          <c:dLbls>
            <c:numFmt formatCode="#,##0.00" sourceLinked="0"/>
            <c:spPr>
              <a:solidFill>
                <a:schemeClr val="bg1"/>
              </a:solidFill>
              <a:ln>
                <a:solidFill>
                  <a:schemeClr val="tx1"/>
                </a:solidFill>
              </a:ln>
            </c:spPr>
            <c:showLegendKey val="0"/>
            <c:showVal val="1"/>
            <c:showCatName val="1"/>
            <c:showSerName val="0"/>
            <c:showPercent val="0"/>
            <c:showBubbleSize val="0"/>
            <c:showLeaderLines val="0"/>
            <c:extLst>
              <c:ext xmlns:c15="http://schemas.microsoft.com/office/drawing/2012/chart" uri="{CE6537A1-D6FC-4f65-9D91-7224C49458BB}">
                <c15:layout/>
                <c15:showLeaderLines val="0"/>
              </c:ext>
            </c:extLst>
          </c:dLbls>
          <c:xVal>
            <c:numRef>
              <c:f>'Translated Log-Normals L1-L3'!$C$103:$C$106</c:f>
              <c:numCache>
                <c:formatCode>0.00</c:formatCode>
                <c:ptCount val="4"/>
                <c:pt idx="0">
                  <c:v>0.94647143678249646</c:v>
                </c:pt>
                <c:pt idx="1">
                  <c:v>1.0683281572999745</c:v>
                </c:pt>
                <c:pt idx="2">
                  <c:v>1.2915634172887704</c:v>
                </c:pt>
                <c:pt idx="3" formatCode="General">
                  <c:v>1</c:v>
                </c:pt>
              </c:numCache>
            </c:numRef>
          </c:xVal>
          <c:yVal>
            <c:numRef>
              <c:f>'Translated Log-Normals L1-L3'!$F$103:$F$106</c:f>
              <c:numCache>
                <c:formatCode>General</c:formatCode>
                <c:ptCount val="4"/>
                <c:pt idx="0">
                  <c:v>0.1</c:v>
                </c:pt>
                <c:pt idx="1">
                  <c:v>0.5</c:v>
                </c:pt>
                <c:pt idx="2">
                  <c:v>0.9</c:v>
                </c:pt>
                <c:pt idx="3">
                  <c:v>0.26692046259838331</c:v>
                </c:pt>
              </c:numCache>
            </c:numRef>
          </c:yVal>
          <c:smooth val="1"/>
        </c:ser>
        <c:dLbls>
          <c:showLegendKey val="0"/>
          <c:showVal val="0"/>
          <c:showCatName val="0"/>
          <c:showSerName val="0"/>
          <c:showPercent val="0"/>
          <c:showBubbleSize val="0"/>
        </c:dLbls>
        <c:axId val="144828672"/>
        <c:axId val="144826752"/>
      </c:scatterChart>
      <c:valAx>
        <c:axId val="144818560"/>
        <c:scaling>
          <c:orientation val="minMax"/>
          <c:max val="2.6"/>
          <c:min val="0.60000000000000064"/>
        </c:scaling>
        <c:delete val="0"/>
        <c:axPos val="b"/>
        <c:majorGridlines/>
        <c:title>
          <c:tx>
            <c:rich>
              <a:bodyPr/>
              <a:lstStyle/>
              <a:p>
                <a:pPr>
                  <a:defRPr sz="1200"/>
                </a:pPr>
                <a:r>
                  <a:rPr lang="en-US" sz="1200" dirty="0"/>
                  <a:t>$ (Millions)</a:t>
                </a:r>
              </a:p>
            </c:rich>
          </c:tx>
          <c:layout/>
          <c:overlay val="0"/>
        </c:title>
        <c:numFmt formatCode="#,##0.0" sourceLinked="0"/>
        <c:majorTickMark val="out"/>
        <c:minorTickMark val="none"/>
        <c:tickLblPos val="nextTo"/>
        <c:crossAx val="144820480"/>
        <c:crossesAt val="0"/>
        <c:crossBetween val="midCat"/>
        <c:majorUnit val="0.2"/>
      </c:valAx>
      <c:valAx>
        <c:axId val="144820480"/>
        <c:scaling>
          <c:orientation val="minMax"/>
          <c:max val="4"/>
          <c:min val="0"/>
        </c:scaling>
        <c:delete val="0"/>
        <c:axPos val="l"/>
        <c:majorGridlines/>
        <c:title>
          <c:tx>
            <c:rich>
              <a:bodyPr rot="-5400000" vert="horz"/>
              <a:lstStyle/>
              <a:p>
                <a:pPr>
                  <a:defRPr/>
                </a:pPr>
                <a:r>
                  <a:rPr lang="en-US" dirty="0"/>
                  <a:t>Probability Density (Prob/$)</a:t>
                </a:r>
              </a:p>
            </c:rich>
          </c:tx>
          <c:layout>
            <c:manualLayout>
              <c:xMode val="edge"/>
              <c:yMode val="edge"/>
              <c:x val="6.6717709181821185E-3"/>
              <c:y val="0.19278279292236045"/>
            </c:manualLayout>
          </c:layout>
          <c:overlay val="0"/>
        </c:title>
        <c:numFmt formatCode="#,##0.0" sourceLinked="0"/>
        <c:majorTickMark val="out"/>
        <c:minorTickMark val="none"/>
        <c:tickLblPos val="nextTo"/>
        <c:txPr>
          <a:bodyPr/>
          <a:lstStyle/>
          <a:p>
            <a:pPr>
              <a:defRPr b="1">
                <a:solidFill>
                  <a:srgbClr val="0070C0"/>
                </a:solidFill>
              </a:defRPr>
            </a:pPr>
            <a:endParaRPr lang="en-US"/>
          </a:p>
        </c:txPr>
        <c:crossAx val="144818560"/>
        <c:crosses val="autoZero"/>
        <c:crossBetween val="midCat"/>
        <c:majorUnit val="0.5"/>
      </c:valAx>
      <c:valAx>
        <c:axId val="144826752"/>
        <c:scaling>
          <c:orientation val="minMax"/>
          <c:max val="1"/>
          <c:min val="0"/>
        </c:scaling>
        <c:delete val="0"/>
        <c:axPos val="r"/>
        <c:title>
          <c:tx>
            <c:rich>
              <a:bodyPr rot="-5400000" vert="horz"/>
              <a:lstStyle/>
              <a:p>
                <a:pPr>
                  <a:defRPr/>
                </a:pPr>
                <a:r>
                  <a:rPr lang="en-US" dirty="0"/>
                  <a:t>Cumulative Probability</a:t>
                </a:r>
              </a:p>
            </c:rich>
          </c:tx>
          <c:layout>
            <c:manualLayout>
              <c:xMode val="edge"/>
              <c:yMode val="edge"/>
              <c:x val="0.95425403318450774"/>
              <c:y val="0.26712017919275488"/>
            </c:manualLayout>
          </c:layout>
          <c:overlay val="0"/>
        </c:title>
        <c:numFmt formatCode="0%" sourceLinked="0"/>
        <c:majorTickMark val="out"/>
        <c:minorTickMark val="none"/>
        <c:tickLblPos val="nextTo"/>
        <c:txPr>
          <a:bodyPr/>
          <a:lstStyle/>
          <a:p>
            <a:pPr>
              <a:defRPr b="1">
                <a:solidFill>
                  <a:srgbClr val="C00000"/>
                </a:solidFill>
              </a:defRPr>
            </a:pPr>
            <a:endParaRPr lang="en-US"/>
          </a:p>
        </c:txPr>
        <c:crossAx val="144828672"/>
        <c:crosses val="max"/>
        <c:crossBetween val="midCat"/>
        <c:majorUnit val="0.25"/>
      </c:valAx>
      <c:valAx>
        <c:axId val="144828672"/>
        <c:scaling>
          <c:orientation val="minMax"/>
        </c:scaling>
        <c:delete val="1"/>
        <c:axPos val="b"/>
        <c:numFmt formatCode="0.00" sourceLinked="1"/>
        <c:majorTickMark val="out"/>
        <c:minorTickMark val="none"/>
        <c:tickLblPos val="none"/>
        <c:crossAx val="144826752"/>
        <c:crosses val="autoZero"/>
        <c:crossBetween val="midCat"/>
      </c:valAx>
    </c:plotArea>
    <c:legend>
      <c:legendPos val="t"/>
      <c:legendEntry>
        <c:idx val="2"/>
        <c:delete val="1"/>
      </c:legendEntry>
      <c:layout>
        <c:manualLayout>
          <c:xMode val="edge"/>
          <c:yMode val="edge"/>
          <c:x val="4.2677902150043821E-2"/>
          <c:y val="4.7099402624070164E-3"/>
          <c:w val="0.23928115290286742"/>
          <c:h val="8.9744248106942606E-2"/>
        </c:manualLayout>
      </c:layout>
      <c:overlay val="0"/>
      <c:spPr>
        <a:noFill/>
      </c:spPr>
      <c:txPr>
        <a:bodyPr/>
        <a:lstStyle/>
        <a:p>
          <a:pPr>
            <a:defRPr sz="1200"/>
          </a:pPr>
          <a:endParaRPr lang="en-US"/>
        </a:p>
      </c:txPr>
    </c:legend>
    <c:plotVisOnly val="1"/>
    <c:dispBlanksAs val="gap"/>
    <c:showDLblsOverMax val="0"/>
  </c:chart>
  <c:spPr>
    <a:ln w="25400">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82044768043251"/>
          <c:y val="0.10266160219994808"/>
          <c:w val="0.79309751758583868"/>
          <c:h val="0.72279569697574009"/>
        </c:manualLayout>
      </c:layout>
      <c:scatterChart>
        <c:scatterStyle val="smoothMarker"/>
        <c:varyColors val="0"/>
        <c:ser>
          <c:idx val="0"/>
          <c:order val="0"/>
          <c:tx>
            <c:v>pdf</c:v>
          </c:tx>
          <c:marker>
            <c:symbol val="none"/>
          </c:marker>
          <c:xVal>
            <c:numRef>
              <c:f>'Translated Log-Normals L1-L3'!$I$108:$I$192</c:f>
              <c:numCache>
                <c:formatCode>0.00</c:formatCode>
                <c:ptCount val="85"/>
                <c:pt idx="0">
                  <c:v>0.80000100000000018</c:v>
                </c:pt>
                <c:pt idx="1">
                  <c:v>0.81900098750000005</c:v>
                </c:pt>
                <c:pt idx="2">
                  <c:v>0.83800097500000004</c:v>
                </c:pt>
                <c:pt idx="3">
                  <c:v>0.85700096250000013</c:v>
                </c:pt>
                <c:pt idx="4">
                  <c:v>0.87600095000000011</c:v>
                </c:pt>
                <c:pt idx="5">
                  <c:v>0.89500093750000009</c:v>
                </c:pt>
                <c:pt idx="6">
                  <c:v>0.91400092499999996</c:v>
                </c:pt>
                <c:pt idx="7">
                  <c:v>0.93300091250000006</c:v>
                </c:pt>
                <c:pt idx="8">
                  <c:v>0.94588126546803231</c:v>
                </c:pt>
                <c:pt idx="9">
                  <c:v>0.95200089999999993</c:v>
                </c:pt>
                <c:pt idx="10">
                  <c:v>0.97100088750000002</c:v>
                </c:pt>
                <c:pt idx="11">
                  <c:v>0.99000087499999989</c:v>
                </c:pt>
                <c:pt idx="12">
                  <c:v>1</c:v>
                </c:pt>
                <c:pt idx="13">
                  <c:v>1.0090008625</c:v>
                </c:pt>
                <c:pt idx="14">
                  <c:v>1.02800085</c:v>
                </c:pt>
                <c:pt idx="15">
                  <c:v>1.0470008374999997</c:v>
                </c:pt>
                <c:pt idx="16">
                  <c:v>1.0660008250000002</c:v>
                </c:pt>
                <c:pt idx="17">
                  <c:v>1.0850008124999997</c:v>
                </c:pt>
                <c:pt idx="18">
                  <c:v>1.1040007999999999</c:v>
                </c:pt>
                <c:pt idx="19">
                  <c:v>1.1230007874999997</c:v>
                </c:pt>
                <c:pt idx="20">
                  <c:v>1.1276927682076159</c:v>
                </c:pt>
                <c:pt idx="21">
                  <c:v>1.1420007750000001</c:v>
                </c:pt>
                <c:pt idx="22">
                  <c:v>1.1610007624999998</c:v>
                </c:pt>
                <c:pt idx="23">
                  <c:v>1.18000075</c:v>
                </c:pt>
                <c:pt idx="24">
                  <c:v>1.1990007374999998</c:v>
                </c:pt>
                <c:pt idx="25">
                  <c:v>1.218000725</c:v>
                </c:pt>
                <c:pt idx="26">
                  <c:v>1.2370007124999995</c:v>
                </c:pt>
                <c:pt idx="27">
                  <c:v>1.2560006999999995</c:v>
                </c:pt>
                <c:pt idx="28">
                  <c:v>1.2750006874999993</c:v>
                </c:pt>
                <c:pt idx="29">
                  <c:v>1.2940006749999997</c:v>
                </c:pt>
                <c:pt idx="30">
                  <c:v>1.3130006624999995</c:v>
                </c:pt>
                <c:pt idx="31">
                  <c:v>1.3320006499999997</c:v>
                </c:pt>
                <c:pt idx="32">
                  <c:v>1.3510006374999994</c:v>
                </c:pt>
                <c:pt idx="33">
                  <c:v>1.3700006249999999</c:v>
                </c:pt>
                <c:pt idx="34">
                  <c:v>1.3890006124999994</c:v>
                </c:pt>
                <c:pt idx="35">
                  <c:v>1.4080005999999996</c:v>
                </c:pt>
                <c:pt idx="36">
                  <c:v>1.4270005874999994</c:v>
                </c:pt>
                <c:pt idx="37">
                  <c:v>1.4460005749999998</c:v>
                </c:pt>
                <c:pt idx="38">
                  <c:v>1.4650005624999993</c:v>
                </c:pt>
                <c:pt idx="39">
                  <c:v>1.4840005499999995</c:v>
                </c:pt>
                <c:pt idx="40">
                  <c:v>1.5030005374999993</c:v>
                </c:pt>
                <c:pt idx="41">
                  <c:v>1.5220005249999997</c:v>
                </c:pt>
                <c:pt idx="42">
                  <c:v>1.5360955499738373</c:v>
                </c:pt>
                <c:pt idx="43">
                  <c:v>1.5410005124999993</c:v>
                </c:pt>
                <c:pt idx="44">
                  <c:v>1.5600004999999995</c:v>
                </c:pt>
                <c:pt idx="45">
                  <c:v>1.5790004874999992</c:v>
                </c:pt>
                <c:pt idx="46">
                  <c:v>1.5980004749999996</c:v>
                </c:pt>
                <c:pt idx="47">
                  <c:v>1.6170004624999994</c:v>
                </c:pt>
                <c:pt idx="48">
                  <c:v>1.6360004499999996</c:v>
                </c:pt>
                <c:pt idx="49">
                  <c:v>1.6550004374999994</c:v>
                </c:pt>
                <c:pt idx="50">
                  <c:v>1.6740004249999996</c:v>
                </c:pt>
                <c:pt idx="51">
                  <c:v>1.6930004124999991</c:v>
                </c:pt>
                <c:pt idx="52">
                  <c:v>1.7120003999999991</c:v>
                </c:pt>
                <c:pt idx="53">
                  <c:v>1.7310003874999988</c:v>
                </c:pt>
                <c:pt idx="54">
                  <c:v>1.7500003749999993</c:v>
                </c:pt>
                <c:pt idx="55">
                  <c:v>1.769000362499999</c:v>
                </c:pt>
                <c:pt idx="56">
                  <c:v>1.7880003499999992</c:v>
                </c:pt>
                <c:pt idx="57">
                  <c:v>1.807000337499999</c:v>
                </c:pt>
                <c:pt idx="58">
                  <c:v>1.8260003249999994</c:v>
                </c:pt>
                <c:pt idx="59">
                  <c:v>1.845000312499999</c:v>
                </c:pt>
                <c:pt idx="60">
                  <c:v>1.8640002999999992</c:v>
                </c:pt>
                <c:pt idx="61">
                  <c:v>1.8830002874999987</c:v>
                </c:pt>
                <c:pt idx="62">
                  <c:v>1.9020002749999991</c:v>
                </c:pt>
                <c:pt idx="63">
                  <c:v>1.9210002624999989</c:v>
                </c:pt>
                <c:pt idx="64">
                  <c:v>1.9400002499999991</c:v>
                </c:pt>
                <c:pt idx="65">
                  <c:v>1.9590002374999989</c:v>
                </c:pt>
                <c:pt idx="66">
                  <c:v>1.9780002249999993</c:v>
                </c:pt>
                <c:pt idx="67">
                  <c:v>1.9970002124999988</c:v>
                </c:pt>
                <c:pt idx="68">
                  <c:v>2.0160001999999984</c:v>
                </c:pt>
                <c:pt idx="69">
                  <c:v>2.0350001874999988</c:v>
                </c:pt>
                <c:pt idx="70">
                  <c:v>2.0540001749999988</c:v>
                </c:pt>
                <c:pt idx="71">
                  <c:v>2.0730001624999992</c:v>
                </c:pt>
                <c:pt idx="72">
                  <c:v>2.0920001499999987</c:v>
                </c:pt>
                <c:pt idx="73">
                  <c:v>2.1110001374999987</c:v>
                </c:pt>
                <c:pt idx="74">
                  <c:v>2.1300001249999987</c:v>
                </c:pt>
                <c:pt idx="75">
                  <c:v>2.1490001124999991</c:v>
                </c:pt>
                <c:pt idx="76">
                  <c:v>2.1680000999999991</c:v>
                </c:pt>
                <c:pt idx="77">
                  <c:v>2.1870000874999995</c:v>
                </c:pt>
                <c:pt idx="78">
                  <c:v>2.2060000749999991</c:v>
                </c:pt>
                <c:pt idx="79">
                  <c:v>2.2250000624999995</c:v>
                </c:pt>
                <c:pt idx="80">
                  <c:v>2.2440000499999995</c:v>
                </c:pt>
                <c:pt idx="81">
                  <c:v>2.2630000374999995</c:v>
                </c:pt>
                <c:pt idx="82">
                  <c:v>2.282000024999999</c:v>
                </c:pt>
                <c:pt idx="83">
                  <c:v>2.301000012499999</c:v>
                </c:pt>
                <c:pt idx="84">
                  <c:v>2.3200000000000003</c:v>
                </c:pt>
              </c:numCache>
            </c:numRef>
          </c:xVal>
          <c:yVal>
            <c:numRef>
              <c:f>'Translated Log-Normals L1-L3'!$J$108:$J$192</c:f>
              <c:numCache>
                <c:formatCode>General</c:formatCode>
                <c:ptCount val="85"/>
                <c:pt idx="0">
                  <c:v>9.4395004458089736E-83</c:v>
                </c:pt>
                <c:pt idx="1">
                  <c:v>1.2772653164771393E-3</c:v>
                </c:pt>
                <c:pt idx="2">
                  <c:v>4.9337425712562159E-2</c:v>
                </c:pt>
                <c:pt idx="3">
                  <c:v>0.23928568989225901</c:v>
                </c:pt>
                <c:pt idx="4">
                  <c:v>0.57132153878517811</c:v>
                </c:pt>
                <c:pt idx="5">
                  <c:v>0.97271292156365352</c:v>
                </c:pt>
                <c:pt idx="6">
                  <c:v>1.369484113228834</c:v>
                </c:pt>
                <c:pt idx="7">
                  <c:v>1.7136817921891674</c:v>
                </c:pt>
                <c:pt idx="8">
                  <c:v>1.9050610566445578</c:v>
                </c:pt>
                <c:pt idx="9">
                  <c:v>1.9831748774213445</c:v>
                </c:pt>
                <c:pt idx="10">
                  <c:v>2.1736654207577311</c:v>
                </c:pt>
                <c:pt idx="11">
                  <c:v>2.2909796944685907</c:v>
                </c:pt>
                <c:pt idx="12">
                  <c:v>2.3268002861756401</c:v>
                </c:pt>
                <c:pt idx="13">
                  <c:v>2.3456194176404566</c:v>
                </c:pt>
                <c:pt idx="14">
                  <c:v>2.3494387792386893</c:v>
                </c:pt>
                <c:pt idx="15">
                  <c:v>2.3138381245825053</c:v>
                </c:pt>
                <c:pt idx="16">
                  <c:v>2.2489141546833769</c:v>
                </c:pt>
                <c:pt idx="17">
                  <c:v>2.1631657060490483</c:v>
                </c:pt>
                <c:pt idx="18">
                  <c:v>2.0634977118383406</c:v>
                </c:pt>
                <c:pt idx="19">
                  <c:v>1.9553686922904596</c:v>
                </c:pt>
                <c:pt idx="20">
                  <c:v>1.9278739585681688</c:v>
                </c:pt>
                <c:pt idx="21">
                  <c:v>1.8429937451300797</c:v>
                </c:pt>
                <c:pt idx="22">
                  <c:v>1.7295558111350307</c:v>
                </c:pt>
                <c:pt idx="23">
                  <c:v>1.6174019604392318</c:v>
                </c:pt>
                <c:pt idx="24">
                  <c:v>1.5082149860968963</c:v>
                </c:pt>
                <c:pt idx="25">
                  <c:v>1.403157891094984</c:v>
                </c:pt>
                <c:pt idx="26">
                  <c:v>1.3029925263193098</c:v>
                </c:pt>
                <c:pt idx="27">
                  <c:v>1.2081752615816048</c:v>
                </c:pt>
                <c:pt idx="28">
                  <c:v>1.1189330851706576</c:v>
                </c:pt>
                <c:pt idx="29">
                  <c:v>1.0353234710334642</c:v>
                </c:pt>
                <c:pt idx="30">
                  <c:v>0.95728103262154263</c:v>
                </c:pt>
                <c:pt idx="31">
                  <c:v>0.88465356612724977</c:v>
                </c:pt>
                <c:pt idx="32">
                  <c:v>0.8172296606362065</c:v>
                </c:pt>
                <c:pt idx="33">
                  <c:v>0.75475966055903732</c:v>
                </c:pt>
                <c:pt idx="34">
                  <c:v>0.69697142343665819</c:v>
                </c:pt>
                <c:pt idx="35">
                  <c:v>0.64358202741910031</c:v>
                </c:pt>
                <c:pt idx="36">
                  <c:v>0.59430634441449481</c:v>
                </c:pt>
                <c:pt idx="37">
                  <c:v>0.54886320127697874</c:v>
                </c:pt>
                <c:pt idx="38">
                  <c:v>0.5069796958082573</c:v>
                </c:pt>
                <c:pt idx="39">
                  <c:v>0.46839411033580636</c:v>
                </c:pt>
                <c:pt idx="40">
                  <c:v>0.43285776740196036</c:v>
                </c:pt>
                <c:pt idx="41">
                  <c:v>0.4001360946664938</c:v>
                </c:pt>
                <c:pt idx="42">
                  <c:v>0.37754978650129339</c:v>
                </c:pt>
                <c:pt idx="43">
                  <c:v>0.37000910532317099</c:v>
                </c:pt>
                <c:pt idx="44">
                  <c:v>0.34227145273970805</c:v>
                </c:pt>
                <c:pt idx="45">
                  <c:v>0.31673218088383592</c:v>
                </c:pt>
                <c:pt idx="46">
                  <c:v>0.29321426317709343</c:v>
                </c:pt>
                <c:pt idx="47">
                  <c:v>0.27155399995634638</c:v>
                </c:pt>
                <c:pt idx="48">
                  <c:v>0.25160032732157112</c:v>
                </c:pt>
                <c:pt idx="49">
                  <c:v>0.23321407670319111</c:v>
                </c:pt>
                <c:pt idx="50">
                  <c:v>0.21626721412469116</c:v>
                </c:pt>
                <c:pt idx="51">
                  <c:v>0.2006420801845881</c:v>
                </c:pt>
                <c:pt idx="52">
                  <c:v>0.18623064570196993</c:v>
                </c:pt>
                <c:pt idx="53">
                  <c:v>0.17293379334375869</c:v>
                </c:pt>
                <c:pt idx="54">
                  <c:v>0.16066063205298947</c:v>
                </c:pt>
                <c:pt idx="55">
                  <c:v>0.14932784847071071</c:v>
                </c:pt>
                <c:pt idx="56">
                  <c:v>0.1388590975907335</c:v>
                </c:pt>
                <c:pt idx="57">
                  <c:v>0.12918443345138694</c:v>
                </c:pt>
                <c:pt idx="58">
                  <c:v>0.12023977963106243</c:v>
                </c:pt>
                <c:pt idx="59">
                  <c:v>0.11196643858083563</c:v>
                </c:pt>
                <c:pt idx="60">
                  <c:v>0.10431063832501858</c:v>
                </c:pt>
                <c:pt idx="61">
                  <c:v>9.7223114732641766E-2</c:v>
                </c:pt>
                <c:pt idx="62">
                  <c:v>9.0658727365905051E-2</c:v>
                </c:pt>
                <c:pt idx="63">
                  <c:v>8.4576106811827478E-2</c:v>
                </c:pt>
                <c:pt idx="64">
                  <c:v>7.8937331374707001E-2</c:v>
                </c:pt>
                <c:pt idx="65">
                  <c:v>7.370763102962849E-2</c:v>
                </c:pt>
                <c:pt idx="66">
                  <c:v>6.885511659592608E-2</c:v>
                </c:pt>
                <c:pt idx="67">
                  <c:v>6.4350532172631564E-2</c:v>
                </c:pt>
                <c:pt idx="68">
                  <c:v>6.01670289767917E-2</c:v>
                </c:pt>
                <c:pt idx="69">
                  <c:v>5.6279958833579058E-2</c:v>
                </c:pt>
                <c:pt idx="70">
                  <c:v>5.2666685679497234E-2</c:v>
                </c:pt>
                <c:pt idx="71">
                  <c:v>4.9306413553163293E-2</c:v>
                </c:pt>
                <c:pt idx="72">
                  <c:v>4.6180029659593537E-2</c:v>
                </c:pt>
                <c:pt idx="73">
                  <c:v>4.3269961201850796E-2</c:v>
                </c:pt>
                <c:pt idx="74">
                  <c:v>4.0560044777145872E-2</c:v>
                </c:pt>
                <c:pt idx="75">
                  <c:v>3.8035407232265173E-2</c:v>
                </c:pt>
                <c:pt idx="76">
                  <c:v>3.5682356965097792E-2</c:v>
                </c:pt>
                <c:pt idx="77">
                  <c:v>3.3488284744878374E-2</c:v>
                </c:pt>
                <c:pt idx="78">
                  <c:v>3.1441573203537555E-2</c:v>
                </c:pt>
                <c:pt idx="79">
                  <c:v>2.9531514224382969E-2</c:v>
                </c:pt>
                <c:pt idx="80">
                  <c:v>2.7748233522426287E-2</c:v>
                </c:pt>
                <c:pt idx="81">
                  <c:v>2.6082621773292989E-2</c:v>
                </c:pt>
                <c:pt idx="82">
                  <c:v>2.4526271705100001E-2</c:v>
                </c:pt>
                <c:pt idx="83">
                  <c:v>2.3071420620287136E-2</c:v>
                </c:pt>
                <c:pt idx="84">
                  <c:v>2.1710897862464568E-2</c:v>
                </c:pt>
              </c:numCache>
            </c:numRef>
          </c:yVal>
          <c:smooth val="1"/>
        </c:ser>
        <c:dLbls>
          <c:showLegendKey val="0"/>
          <c:showVal val="0"/>
          <c:showCatName val="0"/>
          <c:showSerName val="0"/>
          <c:showPercent val="0"/>
          <c:showBubbleSize val="0"/>
        </c:dLbls>
        <c:axId val="153578880"/>
        <c:axId val="153601536"/>
      </c:scatterChart>
      <c:scatterChart>
        <c:scatterStyle val="smoothMarker"/>
        <c:varyColors val="0"/>
        <c:ser>
          <c:idx val="1"/>
          <c:order val="1"/>
          <c:tx>
            <c:v>CDF</c:v>
          </c:tx>
          <c:spPr>
            <a:ln>
              <a:solidFill>
                <a:srgbClr val="C00000"/>
              </a:solidFill>
            </a:ln>
          </c:spPr>
          <c:marker>
            <c:symbol val="none"/>
          </c:marker>
          <c:xVal>
            <c:numRef>
              <c:f>'Translated Log-Normals L1-L3'!$I$108:$I$192</c:f>
              <c:numCache>
                <c:formatCode>0.00</c:formatCode>
                <c:ptCount val="85"/>
                <c:pt idx="0">
                  <c:v>0.80000100000000018</c:v>
                </c:pt>
                <c:pt idx="1">
                  <c:v>0.81900098750000005</c:v>
                </c:pt>
                <c:pt idx="2">
                  <c:v>0.83800097500000004</c:v>
                </c:pt>
                <c:pt idx="3">
                  <c:v>0.85700096250000013</c:v>
                </c:pt>
                <c:pt idx="4">
                  <c:v>0.87600095000000011</c:v>
                </c:pt>
                <c:pt idx="5">
                  <c:v>0.89500093750000009</c:v>
                </c:pt>
                <c:pt idx="6">
                  <c:v>0.91400092499999996</c:v>
                </c:pt>
                <c:pt idx="7">
                  <c:v>0.93300091250000006</c:v>
                </c:pt>
                <c:pt idx="8">
                  <c:v>0.94588126546803231</c:v>
                </c:pt>
                <c:pt idx="9">
                  <c:v>0.95200089999999993</c:v>
                </c:pt>
                <c:pt idx="10">
                  <c:v>0.97100088750000002</c:v>
                </c:pt>
                <c:pt idx="11">
                  <c:v>0.99000087499999989</c:v>
                </c:pt>
                <c:pt idx="12">
                  <c:v>1</c:v>
                </c:pt>
                <c:pt idx="13">
                  <c:v>1.0090008625</c:v>
                </c:pt>
                <c:pt idx="14">
                  <c:v>1.02800085</c:v>
                </c:pt>
                <c:pt idx="15">
                  <c:v>1.0470008374999997</c:v>
                </c:pt>
                <c:pt idx="16">
                  <c:v>1.0660008250000002</c:v>
                </c:pt>
                <c:pt idx="17">
                  <c:v>1.0850008124999997</c:v>
                </c:pt>
                <c:pt idx="18">
                  <c:v>1.1040007999999999</c:v>
                </c:pt>
                <c:pt idx="19">
                  <c:v>1.1230007874999997</c:v>
                </c:pt>
                <c:pt idx="20">
                  <c:v>1.1276927682076159</c:v>
                </c:pt>
                <c:pt idx="21">
                  <c:v>1.1420007750000001</c:v>
                </c:pt>
                <c:pt idx="22">
                  <c:v>1.1610007624999998</c:v>
                </c:pt>
                <c:pt idx="23">
                  <c:v>1.18000075</c:v>
                </c:pt>
                <c:pt idx="24">
                  <c:v>1.1990007374999998</c:v>
                </c:pt>
                <c:pt idx="25">
                  <c:v>1.218000725</c:v>
                </c:pt>
                <c:pt idx="26">
                  <c:v>1.2370007124999995</c:v>
                </c:pt>
                <c:pt idx="27">
                  <c:v>1.2560006999999995</c:v>
                </c:pt>
                <c:pt idx="28">
                  <c:v>1.2750006874999993</c:v>
                </c:pt>
                <c:pt idx="29">
                  <c:v>1.2940006749999997</c:v>
                </c:pt>
                <c:pt idx="30">
                  <c:v>1.3130006624999995</c:v>
                </c:pt>
                <c:pt idx="31">
                  <c:v>1.3320006499999997</c:v>
                </c:pt>
                <c:pt idx="32">
                  <c:v>1.3510006374999994</c:v>
                </c:pt>
                <c:pt idx="33">
                  <c:v>1.3700006249999999</c:v>
                </c:pt>
                <c:pt idx="34">
                  <c:v>1.3890006124999994</c:v>
                </c:pt>
                <c:pt idx="35">
                  <c:v>1.4080005999999996</c:v>
                </c:pt>
                <c:pt idx="36">
                  <c:v>1.4270005874999994</c:v>
                </c:pt>
                <c:pt idx="37">
                  <c:v>1.4460005749999998</c:v>
                </c:pt>
                <c:pt idx="38">
                  <c:v>1.4650005624999993</c:v>
                </c:pt>
                <c:pt idx="39">
                  <c:v>1.4840005499999995</c:v>
                </c:pt>
                <c:pt idx="40">
                  <c:v>1.5030005374999993</c:v>
                </c:pt>
                <c:pt idx="41">
                  <c:v>1.5220005249999997</c:v>
                </c:pt>
                <c:pt idx="42">
                  <c:v>1.5360955499738373</c:v>
                </c:pt>
                <c:pt idx="43">
                  <c:v>1.5410005124999993</c:v>
                </c:pt>
                <c:pt idx="44">
                  <c:v>1.5600004999999995</c:v>
                </c:pt>
                <c:pt idx="45">
                  <c:v>1.5790004874999992</c:v>
                </c:pt>
                <c:pt idx="46">
                  <c:v>1.5980004749999996</c:v>
                </c:pt>
                <c:pt idx="47">
                  <c:v>1.6170004624999994</c:v>
                </c:pt>
                <c:pt idx="48">
                  <c:v>1.6360004499999996</c:v>
                </c:pt>
                <c:pt idx="49">
                  <c:v>1.6550004374999994</c:v>
                </c:pt>
                <c:pt idx="50">
                  <c:v>1.6740004249999996</c:v>
                </c:pt>
                <c:pt idx="51">
                  <c:v>1.6930004124999991</c:v>
                </c:pt>
                <c:pt idx="52">
                  <c:v>1.7120003999999991</c:v>
                </c:pt>
                <c:pt idx="53">
                  <c:v>1.7310003874999988</c:v>
                </c:pt>
                <c:pt idx="54">
                  <c:v>1.7500003749999993</c:v>
                </c:pt>
                <c:pt idx="55">
                  <c:v>1.769000362499999</c:v>
                </c:pt>
                <c:pt idx="56">
                  <c:v>1.7880003499999992</c:v>
                </c:pt>
                <c:pt idx="57">
                  <c:v>1.807000337499999</c:v>
                </c:pt>
                <c:pt idx="58">
                  <c:v>1.8260003249999994</c:v>
                </c:pt>
                <c:pt idx="59">
                  <c:v>1.845000312499999</c:v>
                </c:pt>
                <c:pt idx="60">
                  <c:v>1.8640002999999992</c:v>
                </c:pt>
                <c:pt idx="61">
                  <c:v>1.8830002874999987</c:v>
                </c:pt>
                <c:pt idx="62">
                  <c:v>1.9020002749999991</c:v>
                </c:pt>
                <c:pt idx="63">
                  <c:v>1.9210002624999989</c:v>
                </c:pt>
                <c:pt idx="64">
                  <c:v>1.9400002499999991</c:v>
                </c:pt>
                <c:pt idx="65">
                  <c:v>1.9590002374999989</c:v>
                </c:pt>
                <c:pt idx="66">
                  <c:v>1.9780002249999993</c:v>
                </c:pt>
                <c:pt idx="67">
                  <c:v>1.9970002124999988</c:v>
                </c:pt>
                <c:pt idx="68">
                  <c:v>2.0160001999999984</c:v>
                </c:pt>
                <c:pt idx="69">
                  <c:v>2.0350001874999988</c:v>
                </c:pt>
                <c:pt idx="70">
                  <c:v>2.0540001749999988</c:v>
                </c:pt>
                <c:pt idx="71">
                  <c:v>2.0730001624999992</c:v>
                </c:pt>
                <c:pt idx="72">
                  <c:v>2.0920001499999987</c:v>
                </c:pt>
                <c:pt idx="73">
                  <c:v>2.1110001374999987</c:v>
                </c:pt>
                <c:pt idx="74">
                  <c:v>2.1300001249999987</c:v>
                </c:pt>
                <c:pt idx="75">
                  <c:v>2.1490001124999991</c:v>
                </c:pt>
                <c:pt idx="76">
                  <c:v>2.1680000999999991</c:v>
                </c:pt>
                <c:pt idx="77">
                  <c:v>2.1870000874999995</c:v>
                </c:pt>
                <c:pt idx="78">
                  <c:v>2.2060000749999991</c:v>
                </c:pt>
                <c:pt idx="79">
                  <c:v>2.2250000624999995</c:v>
                </c:pt>
                <c:pt idx="80">
                  <c:v>2.2440000499999995</c:v>
                </c:pt>
                <c:pt idx="81">
                  <c:v>2.2630000374999995</c:v>
                </c:pt>
                <c:pt idx="82">
                  <c:v>2.282000024999999</c:v>
                </c:pt>
                <c:pt idx="83">
                  <c:v>2.301000012499999</c:v>
                </c:pt>
                <c:pt idx="84">
                  <c:v>2.3200000000000003</c:v>
                </c:pt>
              </c:numCache>
            </c:numRef>
          </c:xVal>
          <c:yVal>
            <c:numRef>
              <c:f>'Translated Log-Normals L1-L3'!$L$108:$L$192</c:f>
              <c:numCache>
                <c:formatCode>General</c:formatCode>
                <c:ptCount val="85"/>
                <c:pt idx="0">
                  <c:v>2.9567387911295936E-90</c:v>
                </c:pt>
                <c:pt idx="1">
                  <c:v>3.2516042648473338E-6</c:v>
                </c:pt>
                <c:pt idx="2">
                  <c:v>3.2275868766262961E-4</c:v>
                </c:pt>
                <c:pt idx="3">
                  <c:v>2.8056951895917052E-3</c:v>
                </c:pt>
                <c:pt idx="4">
                  <c:v>1.0330855965532798E-2</c:v>
                </c:pt>
                <c:pt idx="5">
                  <c:v>2.4953990968257758E-2</c:v>
                </c:pt>
                <c:pt idx="6">
                  <c:v>4.7258526640858167E-2</c:v>
                </c:pt>
                <c:pt idx="7">
                  <c:v>7.6655789675481825E-2</c:v>
                </c:pt>
                <c:pt idx="8">
                  <c:v>0.1</c:v>
                </c:pt>
                <c:pt idx="9">
                  <c:v>0.11190152645195094</c:v>
                </c:pt>
                <c:pt idx="10">
                  <c:v>0.15151396238577899</c:v>
                </c:pt>
                <c:pt idx="11">
                  <c:v>0.19403637625975836</c:v>
                </c:pt>
                <c:pt idx="12">
                  <c:v>0.21713701851044501</c:v>
                </c:pt>
                <c:pt idx="13">
                  <c:v>0.23817394712219889</c:v>
                </c:pt>
                <c:pt idx="14">
                  <c:v>0.28284811258455467</c:v>
                </c:pt>
                <c:pt idx="15">
                  <c:v>0.32720319067264297</c:v>
                </c:pt>
                <c:pt idx="16">
                  <c:v>0.37058853369529182</c:v>
                </c:pt>
                <c:pt idx="17">
                  <c:v>0.41253032389768213</c:v>
                </c:pt>
                <c:pt idx="18">
                  <c:v>0.45270092597933465</c:v>
                </c:pt>
                <c:pt idx="19">
                  <c:v>0.49088986152149083</c:v>
                </c:pt>
                <c:pt idx="20">
                  <c:v>0.5</c:v>
                </c:pt>
                <c:pt idx="21">
                  <c:v>0.52697821401868905</c:v>
                </c:pt>
                <c:pt idx="22">
                  <c:v>0.5609170213304927</c:v>
                </c:pt>
                <c:pt idx="23">
                  <c:v>0.59270956366692862</c:v>
                </c:pt>
                <c:pt idx="24">
                  <c:v>0.62239715467475287</c:v>
                </c:pt>
                <c:pt idx="25">
                  <c:v>0.65004793542728101</c:v>
                </c:pt>
                <c:pt idx="26">
                  <c:v>0.67574816439407359</c:v>
                </c:pt>
                <c:pt idx="27">
                  <c:v>0.69959553814889686</c:v>
                </c:pt>
                <c:pt idx="28">
                  <c:v>0.72169413845521435</c:v>
                </c:pt>
                <c:pt idx="29">
                  <c:v>0.74215066595518031</c:v>
                </c:pt>
                <c:pt idx="30">
                  <c:v>0.76107168134545078</c:v>
                </c:pt>
                <c:pt idx="31">
                  <c:v>0.77856162839587395</c:v>
                </c:pt>
                <c:pt idx="32">
                  <c:v>0.79472145855079646</c:v>
                </c:pt>
                <c:pt idx="33">
                  <c:v>0.80964771442930006</c:v>
                </c:pt>
                <c:pt idx="34">
                  <c:v>0.82343196012653752</c:v>
                </c:pt>
                <c:pt idx="35">
                  <c:v>0.8361604708100151</c:v>
                </c:pt>
                <c:pt idx="36">
                  <c:v>0.8479141136966889</c:v>
                </c:pt>
                <c:pt idx="37">
                  <c:v>0.85876836799567147</c:v>
                </c:pt>
                <c:pt idx="38">
                  <c:v>0.86879344359323685</c:v>
                </c:pt>
                <c:pt idx="39">
                  <c:v>0.87805446780221963</c:v>
                </c:pt>
                <c:pt idx="40">
                  <c:v>0.88661171694059782</c:v>
                </c:pt>
                <c:pt idx="41">
                  <c:v>0.89452087528518687</c:v>
                </c:pt>
                <c:pt idx="42">
                  <c:v>0.9</c:v>
                </c:pt>
                <c:pt idx="43">
                  <c:v>0.90183330842029119</c:v>
                </c:pt>
                <c:pt idx="44">
                  <c:v>0.90859634145018453</c:v>
                </c:pt>
                <c:pt idx="45">
                  <c:v>0.91485353519224744</c:v>
                </c:pt>
                <c:pt idx="46">
                  <c:v>0.92064495549102088</c:v>
                </c:pt>
                <c:pt idx="47">
                  <c:v>0.92600743233121097</c:v>
                </c:pt>
                <c:pt idx="48">
                  <c:v>0.93097480658873111</c:v>
                </c:pt>
                <c:pt idx="49">
                  <c:v>0.93557816312840181</c:v>
                </c:pt>
                <c:pt idx="50">
                  <c:v>0.93984604960157991</c:v>
                </c:pt>
                <c:pt idx="51">
                  <c:v>0.94380468076861668</c:v>
                </c:pt>
                <c:pt idx="52">
                  <c:v>0.94747812851016133</c:v>
                </c:pt>
                <c:pt idx="53">
                  <c:v>0.95088849792928265</c:v>
                </c:pt>
                <c:pt idx="54">
                  <c:v>0.95405609010763059</c:v>
                </c:pt>
                <c:pt idx="55">
                  <c:v>0.95699955218226374</c:v>
                </c:pt>
                <c:pt idx="56">
                  <c:v>0.9597360154699307</c:v>
                </c:pt>
                <c:pt idx="57">
                  <c:v>0.96228122239380331</c:v>
                </c:pt>
                <c:pt idx="58">
                  <c:v>0.96464964297251943</c:v>
                </c:pt>
                <c:pt idx="59">
                  <c:v>0.96685458161958804</c:v>
                </c:pt>
                <c:pt idx="60">
                  <c:v>0.96890827497774368</c:v>
                </c:pt>
                <c:pt idx="61">
                  <c:v>0.97082198148157461</c:v>
                </c:pt>
                <c:pt idx="62">
                  <c:v>0.97260606330555532</c:v>
                </c:pt>
                <c:pt idx="63">
                  <c:v>0.97427006131565064</c:v>
                </c:pt>
                <c:pt idx="64">
                  <c:v>0.97582276360250797</c:v>
                </c:pt>
                <c:pt idx="65">
                  <c:v>0.97727226813407464</c:v>
                </c:pt>
                <c:pt idx="66">
                  <c:v>0.9786260400261001</c:v>
                </c:pt>
                <c:pt idx="67">
                  <c:v>0.9798909638909491</c:v>
                </c:pt>
                <c:pt idx="68">
                  <c:v>0.9810733916888793</c:v>
                </c:pt>
                <c:pt idx="69">
                  <c:v>0.98217918647162472</c:v>
                </c:pt>
                <c:pt idx="70">
                  <c:v>0.98321376237592562</c:v>
                </c:pt>
                <c:pt idx="71">
                  <c:v>0.98418212119457749</c:v>
                </c:pt>
                <c:pt idx="72">
                  <c:v>0.9850888858246567</c:v>
                </c:pt>
                <c:pt idx="73">
                  <c:v>0.9859383308667492</c:v>
                </c:pt>
                <c:pt idx="74">
                  <c:v>0.98673441062516332</c:v>
                </c:pt>
                <c:pt idx="75">
                  <c:v>0.98748078473721346</c:v>
                </c:pt>
                <c:pt idx="76">
                  <c:v>0.9881808416395319</c:v>
                </c:pt>
                <c:pt idx="77">
                  <c:v>0.98883772006093518</c:v>
                </c:pt>
                <c:pt idx="78">
                  <c:v>0.98945432871454309</c:v>
                </c:pt>
                <c:pt idx="79">
                  <c:v>0.99003336434642142</c:v>
                </c:pt>
                <c:pt idx="80">
                  <c:v>0.99057732828400058</c:v>
                </c:pt>
                <c:pt idx="81">
                  <c:v>0.99108854161470394</c:v>
                </c:pt>
                <c:pt idx="82">
                  <c:v>0.99156915911355836</c:v>
                </c:pt>
                <c:pt idx="83">
                  <c:v>0.99202118202793943</c:v>
                </c:pt>
                <c:pt idx="84">
                  <c:v>0.99244646981794427</c:v>
                </c:pt>
              </c:numCache>
            </c:numRef>
          </c:yVal>
          <c:smooth val="1"/>
        </c:ser>
        <c:ser>
          <c:idx val="2"/>
          <c:order val="2"/>
          <c:tx>
            <c:v>Select Values</c:v>
          </c:tx>
          <c:spPr>
            <a:ln>
              <a:noFill/>
            </a:ln>
          </c:spPr>
          <c:marker>
            <c:symbol val="circle"/>
            <c:size val="5"/>
            <c:spPr>
              <a:solidFill>
                <a:srgbClr val="C00000"/>
              </a:solidFill>
              <a:ln>
                <a:solidFill>
                  <a:srgbClr val="C00000"/>
                </a:solidFill>
              </a:ln>
            </c:spPr>
          </c:marker>
          <c:dLbls>
            <c:numFmt formatCode="#,##0.00" sourceLinked="0"/>
            <c:spPr>
              <a:solidFill>
                <a:schemeClr val="bg1"/>
              </a:solidFill>
              <a:ln>
                <a:solidFill>
                  <a:schemeClr val="tx1"/>
                </a:solidFill>
              </a:ln>
            </c:spPr>
            <c:showLegendKey val="0"/>
            <c:showVal val="1"/>
            <c:showCatName val="1"/>
            <c:showSerName val="0"/>
            <c:showPercent val="0"/>
            <c:showBubbleSize val="0"/>
            <c:showLeaderLines val="0"/>
            <c:extLst>
              <c:ext xmlns:c15="http://schemas.microsoft.com/office/drawing/2012/chart" uri="{CE6537A1-D6FC-4f65-9D91-7224C49458BB}">
                <c15:layout/>
                <c15:showLeaderLines val="0"/>
              </c:ext>
            </c:extLst>
          </c:dLbls>
          <c:xVal>
            <c:numRef>
              <c:f>'Translated Log-Normals L1-L3'!$I$103:$I$106</c:f>
              <c:numCache>
                <c:formatCode>0.00</c:formatCode>
                <c:ptCount val="4"/>
                <c:pt idx="0">
                  <c:v>0.94588126546803231</c:v>
                </c:pt>
                <c:pt idx="1">
                  <c:v>1.1276927682076159</c:v>
                </c:pt>
                <c:pt idx="2">
                  <c:v>1.5360955499738373</c:v>
                </c:pt>
                <c:pt idx="3" formatCode="General">
                  <c:v>1</c:v>
                </c:pt>
              </c:numCache>
            </c:numRef>
          </c:xVal>
          <c:yVal>
            <c:numRef>
              <c:f>'Translated Log-Normals L1-L3'!$L$103:$L$106</c:f>
              <c:numCache>
                <c:formatCode>General</c:formatCode>
                <c:ptCount val="4"/>
                <c:pt idx="0">
                  <c:v>0.1</c:v>
                </c:pt>
                <c:pt idx="1">
                  <c:v>0.5</c:v>
                </c:pt>
                <c:pt idx="2">
                  <c:v>0.9</c:v>
                </c:pt>
                <c:pt idx="3">
                  <c:v>0.21713701851044501</c:v>
                </c:pt>
              </c:numCache>
            </c:numRef>
          </c:yVal>
          <c:smooth val="1"/>
        </c:ser>
        <c:dLbls>
          <c:showLegendKey val="0"/>
          <c:showVal val="0"/>
          <c:showCatName val="0"/>
          <c:showSerName val="0"/>
          <c:showPercent val="0"/>
          <c:showBubbleSize val="0"/>
        </c:dLbls>
        <c:axId val="153605632"/>
        <c:axId val="153603456"/>
      </c:scatterChart>
      <c:valAx>
        <c:axId val="153578880"/>
        <c:scaling>
          <c:orientation val="minMax"/>
          <c:max val="2.6"/>
          <c:min val="0.60000000000000064"/>
        </c:scaling>
        <c:delete val="0"/>
        <c:axPos val="b"/>
        <c:majorGridlines/>
        <c:title>
          <c:tx>
            <c:rich>
              <a:bodyPr/>
              <a:lstStyle/>
              <a:p>
                <a:pPr>
                  <a:defRPr sz="1200"/>
                </a:pPr>
                <a:r>
                  <a:rPr lang="en-US" sz="1200" dirty="0"/>
                  <a:t>$ (Millions)</a:t>
                </a:r>
              </a:p>
            </c:rich>
          </c:tx>
          <c:layout/>
          <c:overlay val="0"/>
        </c:title>
        <c:numFmt formatCode="#,##0.0" sourceLinked="0"/>
        <c:majorTickMark val="out"/>
        <c:minorTickMark val="none"/>
        <c:tickLblPos val="nextTo"/>
        <c:crossAx val="153601536"/>
        <c:crossesAt val="0"/>
        <c:crossBetween val="midCat"/>
        <c:majorUnit val="0.2"/>
      </c:valAx>
      <c:valAx>
        <c:axId val="153601536"/>
        <c:scaling>
          <c:orientation val="minMax"/>
          <c:max val="4"/>
          <c:min val="0"/>
        </c:scaling>
        <c:delete val="0"/>
        <c:axPos val="l"/>
        <c:majorGridlines/>
        <c:title>
          <c:tx>
            <c:rich>
              <a:bodyPr rot="-5400000" vert="horz"/>
              <a:lstStyle/>
              <a:p>
                <a:pPr>
                  <a:defRPr/>
                </a:pPr>
                <a:r>
                  <a:rPr lang="en-US" dirty="0"/>
                  <a:t>Probability Density (Prob/$)</a:t>
                </a:r>
              </a:p>
            </c:rich>
          </c:tx>
          <c:layout/>
          <c:overlay val="0"/>
        </c:title>
        <c:numFmt formatCode="#,##0.0" sourceLinked="0"/>
        <c:majorTickMark val="out"/>
        <c:minorTickMark val="none"/>
        <c:tickLblPos val="nextTo"/>
        <c:txPr>
          <a:bodyPr/>
          <a:lstStyle/>
          <a:p>
            <a:pPr>
              <a:defRPr b="1">
                <a:solidFill>
                  <a:srgbClr val="0070C0"/>
                </a:solidFill>
              </a:defRPr>
            </a:pPr>
            <a:endParaRPr lang="en-US"/>
          </a:p>
        </c:txPr>
        <c:crossAx val="153578880"/>
        <c:crosses val="autoZero"/>
        <c:crossBetween val="midCat"/>
        <c:majorUnit val="0.5"/>
      </c:valAx>
      <c:valAx>
        <c:axId val="153603456"/>
        <c:scaling>
          <c:orientation val="minMax"/>
          <c:max val="1"/>
          <c:min val="0"/>
        </c:scaling>
        <c:delete val="0"/>
        <c:axPos val="r"/>
        <c:title>
          <c:tx>
            <c:rich>
              <a:bodyPr rot="-5400000" vert="horz"/>
              <a:lstStyle/>
              <a:p>
                <a:pPr>
                  <a:defRPr/>
                </a:pPr>
                <a:r>
                  <a:rPr lang="en-US" dirty="0"/>
                  <a:t>Cumulative Probability</a:t>
                </a:r>
              </a:p>
            </c:rich>
          </c:tx>
          <c:layout>
            <c:manualLayout>
              <c:xMode val="edge"/>
              <c:yMode val="edge"/>
              <c:x val="0.95663601043193502"/>
              <c:y val="0.26269334294456415"/>
            </c:manualLayout>
          </c:layout>
          <c:overlay val="0"/>
        </c:title>
        <c:numFmt formatCode="0%" sourceLinked="0"/>
        <c:majorTickMark val="out"/>
        <c:minorTickMark val="none"/>
        <c:tickLblPos val="nextTo"/>
        <c:txPr>
          <a:bodyPr/>
          <a:lstStyle/>
          <a:p>
            <a:pPr>
              <a:defRPr b="1">
                <a:solidFill>
                  <a:srgbClr val="C00000"/>
                </a:solidFill>
              </a:defRPr>
            </a:pPr>
            <a:endParaRPr lang="en-US"/>
          </a:p>
        </c:txPr>
        <c:crossAx val="153605632"/>
        <c:crosses val="max"/>
        <c:crossBetween val="midCat"/>
        <c:majorUnit val="0.25"/>
      </c:valAx>
      <c:valAx>
        <c:axId val="153605632"/>
        <c:scaling>
          <c:orientation val="minMax"/>
        </c:scaling>
        <c:delete val="1"/>
        <c:axPos val="b"/>
        <c:numFmt formatCode="0.00" sourceLinked="1"/>
        <c:majorTickMark val="out"/>
        <c:minorTickMark val="none"/>
        <c:tickLblPos val="none"/>
        <c:crossAx val="153603456"/>
        <c:crosses val="autoZero"/>
        <c:crossBetween val="midCat"/>
      </c:valAx>
    </c:plotArea>
    <c:legend>
      <c:legendPos val="t"/>
      <c:legendEntry>
        <c:idx val="2"/>
        <c:delete val="1"/>
      </c:legendEntry>
      <c:layout>
        <c:manualLayout>
          <c:xMode val="edge"/>
          <c:yMode val="edge"/>
          <c:x val="4.2677902150043814E-2"/>
          <c:y val="4.7099402624070164E-3"/>
          <c:w val="0.23928115290286742"/>
          <c:h val="8.9744248106942606E-2"/>
        </c:manualLayout>
      </c:layout>
      <c:overlay val="0"/>
      <c:spPr>
        <a:noFill/>
      </c:spPr>
      <c:txPr>
        <a:bodyPr/>
        <a:lstStyle/>
        <a:p>
          <a:pPr>
            <a:defRPr sz="1200"/>
          </a:pPr>
          <a:endParaRPr lang="en-US"/>
        </a:p>
      </c:txPr>
    </c:legend>
    <c:plotVisOnly val="1"/>
    <c:dispBlanksAs val="gap"/>
    <c:showDLblsOverMax val="0"/>
  </c:chart>
  <c:spPr>
    <a:ln w="25400">
      <a:solidFill>
        <a:schemeClr val="tx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43847043300409"/>
          <c:y val="0.10266160219994808"/>
          <c:w val="0.78833356309098057"/>
          <c:h val="0.72722253322392894"/>
        </c:manualLayout>
      </c:layout>
      <c:scatterChart>
        <c:scatterStyle val="smoothMarker"/>
        <c:varyColors val="0"/>
        <c:ser>
          <c:idx val="0"/>
          <c:order val="0"/>
          <c:tx>
            <c:v>pdf</c:v>
          </c:tx>
          <c:marker>
            <c:symbol val="none"/>
          </c:marker>
          <c:xVal>
            <c:numRef>
              <c:f>'Translated Log-Normals L1-L3'!$O$108:$O$192</c:f>
              <c:numCache>
                <c:formatCode>0.00</c:formatCode>
                <c:ptCount val="85"/>
                <c:pt idx="0">
                  <c:v>0.80000100000000018</c:v>
                </c:pt>
                <c:pt idx="1">
                  <c:v>0.82350098750000011</c:v>
                </c:pt>
                <c:pt idx="2">
                  <c:v>0.84700097500000027</c:v>
                </c:pt>
                <c:pt idx="3">
                  <c:v>0.87050096250000031</c:v>
                </c:pt>
                <c:pt idx="4">
                  <c:v>0.89400095000000024</c:v>
                </c:pt>
                <c:pt idx="5">
                  <c:v>0.91750093750000039</c:v>
                </c:pt>
                <c:pt idx="6">
                  <c:v>0.94100092500000032</c:v>
                </c:pt>
                <c:pt idx="7">
                  <c:v>0.96450091250000058</c:v>
                </c:pt>
                <c:pt idx="8">
                  <c:v>0.96797068305591083</c:v>
                </c:pt>
                <c:pt idx="9">
                  <c:v>0.9880009000000004</c:v>
                </c:pt>
                <c:pt idx="10">
                  <c:v>1</c:v>
                </c:pt>
                <c:pt idx="11">
                  <c:v>1.0115008875000002</c:v>
                </c:pt>
                <c:pt idx="12">
                  <c:v>1.0350008750000004</c:v>
                </c:pt>
                <c:pt idx="13">
                  <c:v>1.0585008625000003</c:v>
                </c:pt>
                <c:pt idx="14">
                  <c:v>1.0820008500000002</c:v>
                </c:pt>
                <c:pt idx="15">
                  <c:v>1.1055008375000002</c:v>
                </c:pt>
                <c:pt idx="16">
                  <c:v>1.1290008250000001</c:v>
                </c:pt>
                <c:pt idx="17">
                  <c:v>1.1525008125</c:v>
                </c:pt>
                <c:pt idx="18">
                  <c:v>1.1760008000000002</c:v>
                </c:pt>
                <c:pt idx="19">
                  <c:v>1.1878436145038611</c:v>
                </c:pt>
                <c:pt idx="20">
                  <c:v>1.1995007874999997</c:v>
                </c:pt>
                <c:pt idx="21">
                  <c:v>1.2230007749999998</c:v>
                </c:pt>
                <c:pt idx="22">
                  <c:v>1.2465007624999995</c:v>
                </c:pt>
                <c:pt idx="23">
                  <c:v>1.2700007499999997</c:v>
                </c:pt>
                <c:pt idx="24">
                  <c:v>1.2935007374999994</c:v>
                </c:pt>
                <c:pt idx="25">
                  <c:v>1.3170007249999995</c:v>
                </c:pt>
                <c:pt idx="26">
                  <c:v>1.3405007124999992</c:v>
                </c:pt>
                <c:pt idx="27">
                  <c:v>1.3640006999999994</c:v>
                </c:pt>
                <c:pt idx="28">
                  <c:v>1.3875006874999989</c:v>
                </c:pt>
                <c:pt idx="29">
                  <c:v>1.411000674999999</c:v>
                </c:pt>
                <c:pt idx="30">
                  <c:v>1.434500662499999</c:v>
                </c:pt>
                <c:pt idx="31">
                  <c:v>1.4580006499999989</c:v>
                </c:pt>
                <c:pt idx="32">
                  <c:v>1.4815006374999986</c:v>
                </c:pt>
                <c:pt idx="33">
                  <c:v>1.505000624999999</c:v>
                </c:pt>
                <c:pt idx="34">
                  <c:v>1.5285006124999985</c:v>
                </c:pt>
                <c:pt idx="35">
                  <c:v>1.5520005999999988</c:v>
                </c:pt>
                <c:pt idx="36">
                  <c:v>1.5755005874999986</c:v>
                </c:pt>
                <c:pt idx="37">
                  <c:v>1.5990005749999987</c:v>
                </c:pt>
                <c:pt idx="38">
                  <c:v>1.6225005624999986</c:v>
                </c:pt>
                <c:pt idx="39">
                  <c:v>1.6460005499999988</c:v>
                </c:pt>
                <c:pt idx="40">
                  <c:v>1.6695005374999983</c:v>
                </c:pt>
                <c:pt idx="41">
                  <c:v>1.6930005249999986</c:v>
                </c:pt>
                <c:pt idx="42">
                  <c:v>1.6955293065120769</c:v>
                </c:pt>
                <c:pt idx="43">
                  <c:v>1.7165005124999981</c:v>
                </c:pt>
                <c:pt idx="44">
                  <c:v>1.7400004999999981</c:v>
                </c:pt>
                <c:pt idx="45">
                  <c:v>1.7635004874999978</c:v>
                </c:pt>
                <c:pt idx="46">
                  <c:v>1.7870004749999979</c:v>
                </c:pt>
                <c:pt idx="47">
                  <c:v>1.8105004624999979</c:v>
                </c:pt>
                <c:pt idx="48">
                  <c:v>1.834000449999998</c:v>
                </c:pt>
                <c:pt idx="49">
                  <c:v>1.8575004374999977</c:v>
                </c:pt>
                <c:pt idx="50">
                  <c:v>1.8810004249999981</c:v>
                </c:pt>
                <c:pt idx="51">
                  <c:v>1.9045004124999978</c:v>
                </c:pt>
                <c:pt idx="52">
                  <c:v>1.9280003999999977</c:v>
                </c:pt>
                <c:pt idx="53">
                  <c:v>1.9515003874999974</c:v>
                </c:pt>
                <c:pt idx="54">
                  <c:v>1.9750003749999978</c:v>
                </c:pt>
                <c:pt idx="55">
                  <c:v>1.9985003624999975</c:v>
                </c:pt>
                <c:pt idx="56">
                  <c:v>2.0220003499999981</c:v>
                </c:pt>
                <c:pt idx="57">
                  <c:v>2.0455003374999983</c:v>
                </c:pt>
                <c:pt idx="58">
                  <c:v>2.069000324999998</c:v>
                </c:pt>
                <c:pt idx="59">
                  <c:v>2.0925003124999981</c:v>
                </c:pt>
                <c:pt idx="60">
                  <c:v>2.1160002999999983</c:v>
                </c:pt>
                <c:pt idx="61">
                  <c:v>2.1395002874999989</c:v>
                </c:pt>
                <c:pt idx="62">
                  <c:v>2.163000274999999</c:v>
                </c:pt>
                <c:pt idx="63">
                  <c:v>2.1865002624999996</c:v>
                </c:pt>
                <c:pt idx="64">
                  <c:v>2.2100002499999993</c:v>
                </c:pt>
                <c:pt idx="65">
                  <c:v>2.2335002374999995</c:v>
                </c:pt>
                <c:pt idx="66">
                  <c:v>2.2570002249999992</c:v>
                </c:pt>
                <c:pt idx="67">
                  <c:v>2.2805002125000002</c:v>
                </c:pt>
                <c:pt idx="68">
                  <c:v>2.3040001999999991</c:v>
                </c:pt>
                <c:pt idx="69">
                  <c:v>2.3275001875000001</c:v>
                </c:pt>
                <c:pt idx="70">
                  <c:v>2.3510001749999994</c:v>
                </c:pt>
                <c:pt idx="71">
                  <c:v>2.3745001625</c:v>
                </c:pt>
                <c:pt idx="72">
                  <c:v>2.3980001499999997</c:v>
                </c:pt>
                <c:pt idx="73">
                  <c:v>2.4215001375000003</c:v>
                </c:pt>
                <c:pt idx="74">
                  <c:v>2.445000125</c:v>
                </c:pt>
                <c:pt idx="75">
                  <c:v>2.4685001125000006</c:v>
                </c:pt>
                <c:pt idx="76">
                  <c:v>2.4920001000000003</c:v>
                </c:pt>
                <c:pt idx="77">
                  <c:v>2.5155000875000009</c:v>
                </c:pt>
                <c:pt idx="78">
                  <c:v>2.5390000750000006</c:v>
                </c:pt>
                <c:pt idx="79">
                  <c:v>2.5625000625000012</c:v>
                </c:pt>
                <c:pt idx="80">
                  <c:v>2.5860000500000013</c:v>
                </c:pt>
                <c:pt idx="81">
                  <c:v>2.6095000375000015</c:v>
                </c:pt>
                <c:pt idx="82">
                  <c:v>2.6330000250000012</c:v>
                </c:pt>
                <c:pt idx="83">
                  <c:v>2.6565000125000018</c:v>
                </c:pt>
                <c:pt idx="84">
                  <c:v>2.6799999999999997</c:v>
                </c:pt>
              </c:numCache>
            </c:numRef>
          </c:xVal>
          <c:yVal>
            <c:numRef>
              <c:f>'Translated Log-Normals L1-L3'!$P$108:$P$192</c:f>
              <c:numCache>
                <c:formatCode>General</c:formatCode>
                <c:ptCount val="85"/>
                <c:pt idx="0">
                  <c:v>2.8145313412784401E-79</c:v>
                </c:pt>
                <c:pt idx="1">
                  <c:v>2.5816373934416242E-3</c:v>
                </c:pt>
                <c:pt idx="2">
                  <c:v>7.0071844900570418E-2</c:v>
                </c:pt>
                <c:pt idx="3">
                  <c:v>0.28663536045104876</c:v>
                </c:pt>
                <c:pt idx="4">
                  <c:v>0.61637843991867791</c:v>
                </c:pt>
                <c:pt idx="5">
                  <c:v>0.97660018146729155</c:v>
                </c:pt>
                <c:pt idx="6">
                  <c:v>1.3042870335667756</c:v>
                </c:pt>
                <c:pt idx="7">
                  <c:v>1.567468318047528</c:v>
                </c:pt>
                <c:pt idx="8">
                  <c:v>1.6001006602624674</c:v>
                </c:pt>
                <c:pt idx="9">
                  <c:v>1.7570444955383133</c:v>
                </c:pt>
                <c:pt idx="10">
                  <c:v>1.8264173539056445</c:v>
                </c:pt>
                <c:pt idx="11">
                  <c:v>1.8769110022518261</c:v>
                </c:pt>
                <c:pt idx="12">
                  <c:v>1.9369038726063545</c:v>
                </c:pt>
                <c:pt idx="13">
                  <c:v>1.9486252639165866</c:v>
                </c:pt>
                <c:pt idx="14">
                  <c:v>1.9232733410159599</c:v>
                </c:pt>
                <c:pt idx="15">
                  <c:v>1.8706787240727225</c:v>
                </c:pt>
                <c:pt idx="16">
                  <c:v>1.7990042260234276</c:v>
                </c:pt>
                <c:pt idx="17">
                  <c:v>1.7147785627193748</c:v>
                </c:pt>
                <c:pt idx="18">
                  <c:v>1.6230777277224893</c:v>
                </c:pt>
                <c:pt idx="19">
                  <c:v>1.5752925531957864</c:v>
                </c:pt>
                <c:pt idx="20">
                  <c:v>1.5277545762117968</c:v>
                </c:pt>
                <c:pt idx="21">
                  <c:v>1.4316670819698218</c:v>
                </c:pt>
                <c:pt idx="22">
                  <c:v>1.336883239349546</c:v>
                </c:pt>
                <c:pt idx="23">
                  <c:v>1.244855094089192</c:v>
                </c:pt>
                <c:pt idx="24">
                  <c:v>1.1565616028634649</c:v>
                </c:pt>
                <c:pt idx="25">
                  <c:v>1.0726232626840366</c:v>
                </c:pt>
                <c:pt idx="26">
                  <c:v>0.9933926033877325</c:v>
                </c:pt>
                <c:pt idx="27">
                  <c:v>0.91902474691893388</c:v>
                </c:pt>
                <c:pt idx="28">
                  <c:v>0.84953187411691766</c:v>
                </c:pt>
                <c:pt idx="29">
                  <c:v>0.78482490198738097</c:v>
                </c:pt>
                <c:pt idx="30">
                  <c:v>0.72474511166222333</c:v>
                </c:pt>
                <c:pt idx="31">
                  <c:v>0.66908794832840424</c:v>
                </c:pt>
                <c:pt idx="32">
                  <c:v>0.61762076564792134</c:v>
                </c:pt>
                <c:pt idx="33">
                  <c:v>0.57009591344080301</c:v>
                </c:pt>
                <c:pt idx="34">
                  <c:v>0.52626026350004762</c:v>
                </c:pt>
                <c:pt idx="35">
                  <c:v>0.48586202524788247</c:v>
                </c:pt>
                <c:pt idx="36">
                  <c:v>0.44865551055736674</c:v>
                </c:pt>
                <c:pt idx="37">
                  <c:v>0.4144043560696371</c:v>
                </c:pt>
                <c:pt idx="38">
                  <c:v>0.38288359352716123</c:v>
                </c:pt>
                <c:pt idx="39">
                  <c:v>0.35388086713202993</c:v>
                </c:pt>
                <c:pt idx="40">
                  <c:v>0.3271970260993029</c:v>
                </c:pt>
                <c:pt idx="41">
                  <c:v>0.3026462658910038</c:v>
                </c:pt>
                <c:pt idx="42">
                  <c:v>0.30012418232219623</c:v>
                </c:pt>
                <c:pt idx="43">
                  <c:v>0.28005594950192331</c:v>
                </c:pt>
                <c:pt idx="44">
                  <c:v>0.25926620780368587</c:v>
                </c:pt>
                <c:pt idx="45">
                  <c:v>0.24012939313290121</c:v>
                </c:pt>
                <c:pt idx="46">
                  <c:v>0.22250944131514092</c:v>
                </c:pt>
                <c:pt idx="47">
                  <c:v>0.20628118281563271</c:v>
                </c:pt>
                <c:pt idx="48">
                  <c:v>0.1913296326672688</c:v>
                </c:pt>
                <c:pt idx="49">
                  <c:v>0.17754928044823046</c:v>
                </c:pt>
                <c:pt idx="50">
                  <c:v>0.16484339524844557</c:v>
                </c:pt>
                <c:pt idx="51">
                  <c:v>0.15312335580030134</c:v>
                </c:pt>
                <c:pt idx="52">
                  <c:v>0.14230801238748628</c:v>
                </c:pt>
                <c:pt idx="53">
                  <c:v>0.13232308450372637</c:v>
                </c:pt>
                <c:pt idx="54">
                  <c:v>0.12310059629261881</c:v>
                </c:pt>
                <c:pt idx="55">
                  <c:v>0.11457835039310592</c:v>
                </c:pt>
                <c:pt idx="56">
                  <c:v>0.10669943981336071</c:v>
                </c:pt>
                <c:pt idx="57">
                  <c:v>9.9411796759881446E-2</c:v>
                </c:pt>
                <c:pt idx="58">
                  <c:v>9.266777688232497E-2</c:v>
                </c:pt>
                <c:pt idx="59">
                  <c:v>8.6423777099736462E-2</c:v>
                </c:pt>
                <c:pt idx="60">
                  <c:v>8.0639885005752865E-2</c:v>
                </c:pt>
                <c:pt idx="61">
                  <c:v>7.5279557775011788E-2</c:v>
                </c:pt>
                <c:pt idx="62">
                  <c:v>7.0309328484480196E-2</c:v>
                </c:pt>
                <c:pt idx="63">
                  <c:v>6.5698537802083401E-2</c:v>
                </c:pt>
                <c:pt idx="64">
                  <c:v>6.1419089066038511E-2</c:v>
                </c:pt>
                <c:pt idx="65">
                  <c:v>5.7445224870558913E-2</c:v>
                </c:pt>
                <c:pt idx="66">
                  <c:v>5.375332337881681E-2</c:v>
                </c:pt>
                <c:pt idx="67">
                  <c:v>5.0321712696128694E-2</c:v>
                </c:pt>
                <c:pt idx="68">
                  <c:v>4.7130501750816317E-2</c:v>
                </c:pt>
                <c:pt idx="69">
                  <c:v>4.4161426243915732E-2</c:v>
                </c:pt>
                <c:pt idx="70">
                  <c:v>4.1397708339641182E-2</c:v>
                </c:pt>
                <c:pt idx="71">
                  <c:v>3.8823928874750328E-2</c:v>
                </c:pt>
                <c:pt idx="72">
                  <c:v>3.6425910965754343E-2</c:v>
                </c:pt>
                <c:pt idx="73">
                  <c:v>3.4190613987704316E-2</c:v>
                </c:pt>
                <c:pt idx="74">
                  <c:v>3.2106036986806294E-2</c:v>
                </c:pt>
                <c:pt idx="75">
                  <c:v>3.0161130671318793E-2</c:v>
                </c:pt>
                <c:pt idx="76">
                  <c:v>2.8345717201174094E-2</c:v>
                </c:pt>
                <c:pt idx="77">
                  <c:v>2.6650417066739086E-2</c:v>
                </c:pt>
                <c:pt idx="78">
                  <c:v>2.5066582411374543E-2</c:v>
                </c:pt>
                <c:pt idx="79">
                  <c:v>2.3586236211276083E-2</c:v>
                </c:pt>
                <c:pt idx="80">
                  <c:v>2.2202016779831534E-2</c:v>
                </c:pt>
                <c:pt idx="81">
                  <c:v>2.0907127112754973E-2</c:v>
                </c:pt>
                <c:pt idx="82">
                  <c:v>1.9695288634909561E-2</c:v>
                </c:pt>
                <c:pt idx="83">
                  <c:v>1.8560698950347506E-2</c:v>
                </c:pt>
                <c:pt idx="84">
                  <c:v>1.7497993234004146E-2</c:v>
                </c:pt>
              </c:numCache>
            </c:numRef>
          </c:yVal>
          <c:smooth val="1"/>
        </c:ser>
        <c:dLbls>
          <c:showLegendKey val="0"/>
          <c:showVal val="0"/>
          <c:showCatName val="0"/>
          <c:showSerName val="0"/>
          <c:showPercent val="0"/>
          <c:showBubbleSize val="0"/>
        </c:dLbls>
        <c:axId val="153725568"/>
        <c:axId val="153727744"/>
      </c:scatterChart>
      <c:scatterChart>
        <c:scatterStyle val="smoothMarker"/>
        <c:varyColors val="0"/>
        <c:ser>
          <c:idx val="1"/>
          <c:order val="1"/>
          <c:tx>
            <c:v>CDF</c:v>
          </c:tx>
          <c:marker>
            <c:symbol val="none"/>
          </c:marker>
          <c:xVal>
            <c:numRef>
              <c:f>'Translated Log-Normals L1-L3'!$O$108:$O$192</c:f>
              <c:numCache>
                <c:formatCode>0.00</c:formatCode>
                <c:ptCount val="85"/>
                <c:pt idx="0">
                  <c:v>0.80000100000000018</c:v>
                </c:pt>
                <c:pt idx="1">
                  <c:v>0.82350098750000011</c:v>
                </c:pt>
                <c:pt idx="2">
                  <c:v>0.84700097500000027</c:v>
                </c:pt>
                <c:pt idx="3">
                  <c:v>0.87050096250000031</c:v>
                </c:pt>
                <c:pt idx="4">
                  <c:v>0.89400095000000024</c:v>
                </c:pt>
                <c:pt idx="5">
                  <c:v>0.91750093750000039</c:v>
                </c:pt>
                <c:pt idx="6">
                  <c:v>0.94100092500000032</c:v>
                </c:pt>
                <c:pt idx="7">
                  <c:v>0.96450091250000058</c:v>
                </c:pt>
                <c:pt idx="8">
                  <c:v>0.96797068305591083</c:v>
                </c:pt>
                <c:pt idx="9">
                  <c:v>0.9880009000000004</c:v>
                </c:pt>
                <c:pt idx="10">
                  <c:v>1</c:v>
                </c:pt>
                <c:pt idx="11">
                  <c:v>1.0115008875000002</c:v>
                </c:pt>
                <c:pt idx="12">
                  <c:v>1.0350008750000004</c:v>
                </c:pt>
                <c:pt idx="13">
                  <c:v>1.0585008625000003</c:v>
                </c:pt>
                <c:pt idx="14">
                  <c:v>1.0820008500000002</c:v>
                </c:pt>
                <c:pt idx="15">
                  <c:v>1.1055008375000002</c:v>
                </c:pt>
                <c:pt idx="16">
                  <c:v>1.1290008250000001</c:v>
                </c:pt>
                <c:pt idx="17">
                  <c:v>1.1525008125</c:v>
                </c:pt>
                <c:pt idx="18">
                  <c:v>1.1760008000000002</c:v>
                </c:pt>
                <c:pt idx="19">
                  <c:v>1.1878436145038611</c:v>
                </c:pt>
                <c:pt idx="20">
                  <c:v>1.1995007874999997</c:v>
                </c:pt>
                <c:pt idx="21">
                  <c:v>1.2230007749999998</c:v>
                </c:pt>
                <c:pt idx="22">
                  <c:v>1.2465007624999995</c:v>
                </c:pt>
                <c:pt idx="23">
                  <c:v>1.2700007499999997</c:v>
                </c:pt>
                <c:pt idx="24">
                  <c:v>1.2935007374999994</c:v>
                </c:pt>
                <c:pt idx="25">
                  <c:v>1.3170007249999995</c:v>
                </c:pt>
                <c:pt idx="26">
                  <c:v>1.3405007124999992</c:v>
                </c:pt>
                <c:pt idx="27">
                  <c:v>1.3640006999999994</c:v>
                </c:pt>
                <c:pt idx="28">
                  <c:v>1.3875006874999989</c:v>
                </c:pt>
                <c:pt idx="29">
                  <c:v>1.411000674999999</c:v>
                </c:pt>
                <c:pt idx="30">
                  <c:v>1.434500662499999</c:v>
                </c:pt>
                <c:pt idx="31">
                  <c:v>1.4580006499999989</c:v>
                </c:pt>
                <c:pt idx="32">
                  <c:v>1.4815006374999986</c:v>
                </c:pt>
                <c:pt idx="33">
                  <c:v>1.505000624999999</c:v>
                </c:pt>
                <c:pt idx="34">
                  <c:v>1.5285006124999985</c:v>
                </c:pt>
                <c:pt idx="35">
                  <c:v>1.5520005999999988</c:v>
                </c:pt>
                <c:pt idx="36">
                  <c:v>1.5755005874999986</c:v>
                </c:pt>
                <c:pt idx="37">
                  <c:v>1.5990005749999987</c:v>
                </c:pt>
                <c:pt idx="38">
                  <c:v>1.6225005624999986</c:v>
                </c:pt>
                <c:pt idx="39">
                  <c:v>1.6460005499999988</c:v>
                </c:pt>
                <c:pt idx="40">
                  <c:v>1.6695005374999983</c:v>
                </c:pt>
                <c:pt idx="41">
                  <c:v>1.6930005249999986</c:v>
                </c:pt>
                <c:pt idx="42">
                  <c:v>1.6955293065120769</c:v>
                </c:pt>
                <c:pt idx="43">
                  <c:v>1.7165005124999981</c:v>
                </c:pt>
                <c:pt idx="44">
                  <c:v>1.7400004999999981</c:v>
                </c:pt>
                <c:pt idx="45">
                  <c:v>1.7635004874999978</c:v>
                </c:pt>
                <c:pt idx="46">
                  <c:v>1.7870004749999979</c:v>
                </c:pt>
                <c:pt idx="47">
                  <c:v>1.8105004624999979</c:v>
                </c:pt>
                <c:pt idx="48">
                  <c:v>1.834000449999998</c:v>
                </c:pt>
                <c:pt idx="49">
                  <c:v>1.8575004374999977</c:v>
                </c:pt>
                <c:pt idx="50">
                  <c:v>1.8810004249999981</c:v>
                </c:pt>
                <c:pt idx="51">
                  <c:v>1.9045004124999978</c:v>
                </c:pt>
                <c:pt idx="52">
                  <c:v>1.9280003999999977</c:v>
                </c:pt>
                <c:pt idx="53">
                  <c:v>1.9515003874999974</c:v>
                </c:pt>
                <c:pt idx="54">
                  <c:v>1.9750003749999978</c:v>
                </c:pt>
                <c:pt idx="55">
                  <c:v>1.9985003624999975</c:v>
                </c:pt>
                <c:pt idx="56">
                  <c:v>2.0220003499999981</c:v>
                </c:pt>
                <c:pt idx="57">
                  <c:v>2.0455003374999983</c:v>
                </c:pt>
                <c:pt idx="58">
                  <c:v>2.069000324999998</c:v>
                </c:pt>
                <c:pt idx="59">
                  <c:v>2.0925003124999981</c:v>
                </c:pt>
                <c:pt idx="60">
                  <c:v>2.1160002999999983</c:v>
                </c:pt>
                <c:pt idx="61">
                  <c:v>2.1395002874999989</c:v>
                </c:pt>
                <c:pt idx="62">
                  <c:v>2.163000274999999</c:v>
                </c:pt>
                <c:pt idx="63">
                  <c:v>2.1865002624999996</c:v>
                </c:pt>
                <c:pt idx="64">
                  <c:v>2.2100002499999993</c:v>
                </c:pt>
                <c:pt idx="65">
                  <c:v>2.2335002374999995</c:v>
                </c:pt>
                <c:pt idx="66">
                  <c:v>2.2570002249999992</c:v>
                </c:pt>
                <c:pt idx="67">
                  <c:v>2.2805002125000002</c:v>
                </c:pt>
                <c:pt idx="68">
                  <c:v>2.3040001999999991</c:v>
                </c:pt>
                <c:pt idx="69">
                  <c:v>2.3275001875000001</c:v>
                </c:pt>
                <c:pt idx="70">
                  <c:v>2.3510001749999994</c:v>
                </c:pt>
                <c:pt idx="71">
                  <c:v>2.3745001625</c:v>
                </c:pt>
                <c:pt idx="72">
                  <c:v>2.3980001499999997</c:v>
                </c:pt>
                <c:pt idx="73">
                  <c:v>2.4215001375000003</c:v>
                </c:pt>
                <c:pt idx="74">
                  <c:v>2.445000125</c:v>
                </c:pt>
                <c:pt idx="75">
                  <c:v>2.4685001125000006</c:v>
                </c:pt>
                <c:pt idx="76">
                  <c:v>2.4920001000000003</c:v>
                </c:pt>
                <c:pt idx="77">
                  <c:v>2.5155000875000009</c:v>
                </c:pt>
                <c:pt idx="78">
                  <c:v>2.5390000750000006</c:v>
                </c:pt>
                <c:pt idx="79">
                  <c:v>2.5625000625000012</c:v>
                </c:pt>
                <c:pt idx="80">
                  <c:v>2.5860000500000013</c:v>
                </c:pt>
                <c:pt idx="81">
                  <c:v>2.6095000375000015</c:v>
                </c:pt>
                <c:pt idx="82">
                  <c:v>2.6330000250000012</c:v>
                </c:pt>
                <c:pt idx="83">
                  <c:v>2.6565000125000018</c:v>
                </c:pt>
                <c:pt idx="84">
                  <c:v>2.6799999999999997</c:v>
                </c:pt>
              </c:numCache>
            </c:numRef>
          </c:xVal>
          <c:yVal>
            <c:numRef>
              <c:f>'Translated Log-Normals L1-L3'!$R$108:$R$192</c:f>
              <c:numCache>
                <c:formatCode>General</c:formatCode>
                <c:ptCount val="85"/>
                <c:pt idx="0">
                  <c:v>9.3015703035191613E-87</c:v>
                </c:pt>
                <c:pt idx="1">
                  <c:v>8.7915065114240688E-6</c:v>
                </c:pt>
                <c:pt idx="2">
                  <c:v>6.1450414361597522E-4</c:v>
                </c:pt>
                <c:pt idx="3">
                  <c:v>4.5123746616014364E-3</c:v>
                </c:pt>
                <c:pt idx="4">
                  <c:v>1.4982797451919942E-2</c:v>
                </c:pt>
                <c:pt idx="5">
                  <c:v>3.3713963331986674E-2</c:v>
                </c:pt>
                <c:pt idx="6">
                  <c:v>6.0619542249216181E-2</c:v>
                </c:pt>
                <c:pt idx="7">
                  <c:v>9.4504160700812773E-2</c:v>
                </c:pt>
                <c:pt idx="8">
                  <c:v>0.1</c:v>
                </c:pt>
                <c:pt idx="9">
                  <c:v>0.13371065219173481</c:v>
                </c:pt>
                <c:pt idx="10">
                  <c:v>0.15522750711653274</c:v>
                </c:pt>
                <c:pt idx="11">
                  <c:v>0.17653769031078198</c:v>
                </c:pt>
                <c:pt idx="12">
                  <c:v>0.2214560127163252</c:v>
                </c:pt>
                <c:pt idx="13">
                  <c:v>0.2671941391701354</c:v>
                </c:pt>
                <c:pt idx="14">
                  <c:v>0.31275132060237826</c:v>
                </c:pt>
                <c:pt idx="15">
                  <c:v>0.357374982325599</c:v>
                </c:pt>
                <c:pt idx="16">
                  <c:v>0.40052414575122358</c:v>
                </c:pt>
                <c:pt idx="17">
                  <c:v>0.44183019915898597</c:v>
                </c:pt>
                <c:pt idx="18">
                  <c:v>0.4810604590591393</c:v>
                </c:pt>
                <c:pt idx="19">
                  <c:v>0.5</c:v>
                </c:pt>
                <c:pt idx="20">
                  <c:v>0.51808669597119517</c:v>
                </c:pt>
                <c:pt idx="21">
                  <c:v>0.55285910387990367</c:v>
                </c:pt>
                <c:pt idx="22">
                  <c:v>0.58538538481238489</c:v>
                </c:pt>
                <c:pt idx="23">
                  <c:v>0.6157142916382975</c:v>
                </c:pt>
                <c:pt idx="24">
                  <c:v>0.64392289073495268</c:v>
                </c:pt>
                <c:pt idx="25">
                  <c:v>0.67010684274206855</c:v>
                </c:pt>
                <c:pt idx="26">
                  <c:v>0.69437308512730367</c:v>
                </c:pt>
                <c:pt idx="27">
                  <c:v>0.7168343991303644</c:v>
                </c:pt>
                <c:pt idx="28">
                  <c:v>0.73760543873982998</c:v>
                </c:pt>
                <c:pt idx="29">
                  <c:v>0.7567998834523898</c:v>
                </c:pt>
                <c:pt idx="30">
                  <c:v>0.77452844753261285</c:v>
                </c:pt>
                <c:pt idx="31">
                  <c:v>0.79089753666658391</c:v>
                </c:pt>
                <c:pt idx="32">
                  <c:v>0.80600838968260746</c:v>
                </c:pt>
                <c:pt idx="33">
                  <c:v>0.81995658013083617</c:v>
                </c:pt>
                <c:pt idx="34">
                  <c:v>0.83283178168533589</c:v>
                </c:pt>
                <c:pt idx="35">
                  <c:v>0.84471772409526047</c:v>
                </c:pt>
                <c:pt idx="36">
                  <c:v>0.85569228407652653</c:v>
                </c:pt>
                <c:pt idx="37">
                  <c:v>0.86582766918277709</c:v>
                </c:pt>
                <c:pt idx="38">
                  <c:v>0.87519066319813599</c:v>
                </c:pt>
                <c:pt idx="39">
                  <c:v>0.88384290965065482</c:v>
                </c:pt>
                <c:pt idx="40">
                  <c:v>0.89184121620401879</c:v>
                </c:pt>
                <c:pt idx="41">
                  <c:v>0.89923786737669498</c:v>
                </c:pt>
                <c:pt idx="42">
                  <c:v>0.9</c:v>
                </c:pt>
                <c:pt idx="43">
                  <c:v>0.90608093659818267</c:v>
                </c:pt>
                <c:pt idx="44">
                  <c:v>0.91241459130219249</c:v>
                </c:pt>
                <c:pt idx="45">
                  <c:v>0.9182793867786897</c:v>
                </c:pt>
                <c:pt idx="46">
                  <c:v>0.92371254601690223</c:v>
                </c:pt>
                <c:pt idx="47">
                  <c:v>0.92874822389035505</c:v>
                </c:pt>
                <c:pt idx="48">
                  <c:v>0.93341775485555223</c:v>
                </c:pt>
                <c:pt idx="49">
                  <c:v>0.93774988392974779</c:v>
                </c:pt>
                <c:pt idx="50">
                  <c:v>0.94177098113521129</c:v>
                </c:pt>
                <c:pt idx="51">
                  <c:v>0.94550523988983615</c:v>
                </c:pt>
                <c:pt idx="52">
                  <c:v>0.94897486001913711</c:v>
                </c:pt>
                <c:pt idx="53">
                  <c:v>0.95220021618751738</c:v>
                </c:pt>
                <c:pt idx="54">
                  <c:v>0.95520001261601761</c:v>
                </c:pt>
                <c:pt idx="55">
                  <c:v>0.95799142498405609</c:v>
                </c:pt>
                <c:pt idx="56">
                  <c:v>0.96059023041489355</c:v>
                </c:pt>
                <c:pt idx="57">
                  <c:v>0.96301092642699182</c:v>
                </c:pt>
                <c:pt idx="58">
                  <c:v>0.9652668397023545</c:v>
                </c:pt>
                <c:pt idx="59">
                  <c:v>0.967370225483002</c:v>
                </c:pt>
                <c:pt idx="60">
                  <c:v>0.96933235836144227</c:v>
                </c:pt>
                <c:pt idx="61">
                  <c:v>0.97116361518290861</c:v>
                </c:pt>
                <c:pt idx="62">
                  <c:v>0.97287355072808579</c:v>
                </c:pt>
                <c:pt idx="63">
                  <c:v>0.97447096679640555</c:v>
                </c:pt>
                <c:pt idx="64">
                  <c:v>0.97596397526265977</c:v>
                </c:pt>
                <c:pt idx="65">
                  <c:v>0.97736005563426698</c:v>
                </c:pt>
                <c:pt idx="66">
                  <c:v>0.97866610759347805</c:v>
                </c:pt>
                <c:pt idx="67">
                  <c:v>0.97988849896830033</c:v>
                </c:pt>
                <c:pt idx="68">
                  <c:v>0.98103310953808609</c:v>
                </c:pt>
                <c:pt idx="69">
                  <c:v>0.98210537104459161</c:v>
                </c:pt>
                <c:pt idx="70">
                  <c:v>0.98311030374680219</c:v>
                </c:pt>
                <c:pt idx="71">
                  <c:v>0.98405254982787793</c:v>
                </c:pt>
                <c:pt idx="72">
                  <c:v>0.98493640393504267</c:v>
                </c:pt>
                <c:pt idx="73">
                  <c:v>0.985765841108032</c:v>
                </c:pt>
                <c:pt idx="74">
                  <c:v>0.98654454232864519</c:v>
                </c:pt>
                <c:pt idx="75">
                  <c:v>0.98727591790288927</c:v>
                </c:pt>
                <c:pt idx="76">
                  <c:v>0.9879631288679982</c:v>
                </c:pt>
                <c:pt idx="77">
                  <c:v>0.9886091065991367</c:v>
                </c:pt>
                <c:pt idx="78">
                  <c:v>0.98921657077466629</c:v>
                </c:pt>
                <c:pt idx="79">
                  <c:v>0.98978804584442059</c:v>
                </c:pt>
                <c:pt idx="80">
                  <c:v>0.99032587613225309</c:v>
                </c:pt>
                <c:pt idx="81">
                  <c:v>0.99083223969222756</c:v>
                </c:pt>
                <c:pt idx="82">
                  <c:v>0.99130916102695454</c:v>
                </c:pt>
                <c:pt idx="83">
                  <c:v>0.99175852276675991</c:v>
                </c:pt>
                <c:pt idx="84">
                  <c:v>0.99218207639944334</c:v>
                </c:pt>
              </c:numCache>
            </c:numRef>
          </c:yVal>
          <c:smooth val="1"/>
        </c:ser>
        <c:ser>
          <c:idx val="2"/>
          <c:order val="2"/>
          <c:tx>
            <c:v>Select Data</c:v>
          </c:tx>
          <c:spPr>
            <a:ln>
              <a:noFill/>
            </a:ln>
          </c:spPr>
          <c:marker>
            <c:symbol val="circle"/>
            <c:size val="5"/>
            <c:spPr>
              <a:solidFill>
                <a:srgbClr val="C00000"/>
              </a:solidFill>
              <a:ln>
                <a:solidFill>
                  <a:srgbClr val="C00000"/>
                </a:solidFill>
              </a:ln>
            </c:spPr>
          </c:marker>
          <c:dLbls>
            <c:numFmt formatCode="#,##0.00" sourceLinked="0"/>
            <c:spPr>
              <a:solidFill>
                <a:schemeClr val="bg1"/>
              </a:solidFill>
              <a:ln>
                <a:solidFill>
                  <a:schemeClr val="tx1"/>
                </a:solidFill>
              </a:ln>
            </c:spPr>
            <c:showLegendKey val="0"/>
            <c:showVal val="1"/>
            <c:showCatName val="1"/>
            <c:showSerName val="0"/>
            <c:showPercent val="0"/>
            <c:showBubbleSize val="0"/>
            <c:showLeaderLines val="0"/>
            <c:extLst>
              <c:ext xmlns:c15="http://schemas.microsoft.com/office/drawing/2012/chart" uri="{CE6537A1-D6FC-4f65-9D91-7224C49458BB}">
                <c15:layout/>
                <c15:showLeaderLines val="0"/>
              </c:ext>
            </c:extLst>
          </c:dLbls>
          <c:xVal>
            <c:numRef>
              <c:f>'Translated Log-Normals L1-L3'!$O$103:$O$106</c:f>
              <c:numCache>
                <c:formatCode>0.00</c:formatCode>
                <c:ptCount val="4"/>
                <c:pt idx="0">
                  <c:v>0.96797068305591083</c:v>
                </c:pt>
                <c:pt idx="1">
                  <c:v>1.1878436145038611</c:v>
                </c:pt>
                <c:pt idx="2">
                  <c:v>1.6955293065120769</c:v>
                </c:pt>
                <c:pt idx="3" formatCode="General">
                  <c:v>1</c:v>
                </c:pt>
              </c:numCache>
            </c:numRef>
          </c:xVal>
          <c:yVal>
            <c:numRef>
              <c:f>'Translated Log-Normals L1-L3'!$R$103:$R$106</c:f>
              <c:numCache>
                <c:formatCode>General</c:formatCode>
                <c:ptCount val="4"/>
                <c:pt idx="0">
                  <c:v>0.1</c:v>
                </c:pt>
                <c:pt idx="1">
                  <c:v>0.5</c:v>
                </c:pt>
                <c:pt idx="2">
                  <c:v>0.9</c:v>
                </c:pt>
                <c:pt idx="3">
                  <c:v>0.15522750711653274</c:v>
                </c:pt>
              </c:numCache>
            </c:numRef>
          </c:yVal>
          <c:smooth val="1"/>
        </c:ser>
        <c:dLbls>
          <c:showLegendKey val="0"/>
          <c:showVal val="0"/>
          <c:showCatName val="0"/>
          <c:showSerName val="0"/>
          <c:showPercent val="0"/>
          <c:showBubbleSize val="0"/>
        </c:dLbls>
        <c:axId val="153731840"/>
        <c:axId val="153729664"/>
      </c:scatterChart>
      <c:valAx>
        <c:axId val="153725568"/>
        <c:scaling>
          <c:orientation val="minMax"/>
          <c:max val="2.6"/>
          <c:min val="0.60000000000000064"/>
        </c:scaling>
        <c:delete val="0"/>
        <c:axPos val="b"/>
        <c:majorGridlines/>
        <c:title>
          <c:tx>
            <c:rich>
              <a:bodyPr/>
              <a:lstStyle/>
              <a:p>
                <a:pPr>
                  <a:defRPr sz="1200"/>
                </a:pPr>
                <a:r>
                  <a:rPr lang="en-US" sz="1200" dirty="0"/>
                  <a:t>$ (Millions)</a:t>
                </a:r>
              </a:p>
            </c:rich>
          </c:tx>
          <c:layout/>
          <c:overlay val="0"/>
        </c:title>
        <c:numFmt formatCode="#,##0.0" sourceLinked="0"/>
        <c:majorTickMark val="out"/>
        <c:minorTickMark val="none"/>
        <c:tickLblPos val="nextTo"/>
        <c:crossAx val="153727744"/>
        <c:crossesAt val="0"/>
        <c:crossBetween val="midCat"/>
        <c:majorUnit val="0.2"/>
      </c:valAx>
      <c:valAx>
        <c:axId val="153727744"/>
        <c:scaling>
          <c:orientation val="minMax"/>
          <c:max val="4"/>
          <c:min val="0"/>
        </c:scaling>
        <c:delete val="0"/>
        <c:axPos val="l"/>
        <c:majorGridlines/>
        <c:title>
          <c:tx>
            <c:rich>
              <a:bodyPr rot="-5400000" vert="horz"/>
              <a:lstStyle/>
              <a:p>
                <a:pPr>
                  <a:defRPr/>
                </a:pPr>
                <a:r>
                  <a:rPr lang="en-US" dirty="0"/>
                  <a:t>Probability Density (Prob/$)</a:t>
                </a:r>
              </a:p>
            </c:rich>
          </c:tx>
          <c:layout/>
          <c:overlay val="0"/>
        </c:title>
        <c:numFmt formatCode="#,##0.0" sourceLinked="0"/>
        <c:majorTickMark val="out"/>
        <c:minorTickMark val="none"/>
        <c:tickLblPos val="nextTo"/>
        <c:txPr>
          <a:bodyPr/>
          <a:lstStyle/>
          <a:p>
            <a:pPr>
              <a:defRPr b="1">
                <a:solidFill>
                  <a:srgbClr val="0070C0"/>
                </a:solidFill>
              </a:defRPr>
            </a:pPr>
            <a:endParaRPr lang="en-US"/>
          </a:p>
        </c:txPr>
        <c:crossAx val="153725568"/>
        <c:crosses val="autoZero"/>
        <c:crossBetween val="midCat"/>
        <c:majorUnit val="0.5"/>
      </c:valAx>
      <c:valAx>
        <c:axId val="153729664"/>
        <c:scaling>
          <c:orientation val="minMax"/>
          <c:max val="1"/>
          <c:min val="0"/>
        </c:scaling>
        <c:delete val="0"/>
        <c:axPos val="r"/>
        <c:title>
          <c:tx>
            <c:rich>
              <a:bodyPr rot="-5400000" vert="horz"/>
              <a:lstStyle/>
              <a:p>
                <a:pPr>
                  <a:defRPr/>
                </a:pPr>
                <a:r>
                  <a:rPr lang="en-US" dirty="0"/>
                  <a:t>Cumulative Probability</a:t>
                </a:r>
              </a:p>
            </c:rich>
          </c:tx>
          <c:layout>
            <c:manualLayout>
              <c:xMode val="edge"/>
              <c:yMode val="edge"/>
              <c:x val="0.95425403318450774"/>
              <c:y val="0.26712017919275488"/>
            </c:manualLayout>
          </c:layout>
          <c:overlay val="0"/>
        </c:title>
        <c:numFmt formatCode="0%" sourceLinked="0"/>
        <c:majorTickMark val="out"/>
        <c:minorTickMark val="none"/>
        <c:tickLblPos val="nextTo"/>
        <c:txPr>
          <a:bodyPr/>
          <a:lstStyle/>
          <a:p>
            <a:pPr>
              <a:defRPr b="1">
                <a:solidFill>
                  <a:srgbClr val="C00000"/>
                </a:solidFill>
              </a:defRPr>
            </a:pPr>
            <a:endParaRPr lang="en-US"/>
          </a:p>
        </c:txPr>
        <c:crossAx val="153731840"/>
        <c:crosses val="max"/>
        <c:crossBetween val="midCat"/>
        <c:majorUnit val="0.25"/>
      </c:valAx>
      <c:valAx>
        <c:axId val="153731840"/>
        <c:scaling>
          <c:orientation val="minMax"/>
        </c:scaling>
        <c:delete val="1"/>
        <c:axPos val="b"/>
        <c:numFmt formatCode="0.00" sourceLinked="1"/>
        <c:majorTickMark val="out"/>
        <c:minorTickMark val="none"/>
        <c:tickLblPos val="none"/>
        <c:crossAx val="153729664"/>
        <c:crosses val="autoZero"/>
        <c:crossBetween val="midCat"/>
      </c:valAx>
    </c:plotArea>
    <c:legend>
      <c:legendPos val="t"/>
      <c:legendEntry>
        <c:idx val="2"/>
        <c:delete val="1"/>
      </c:legendEntry>
      <c:layout>
        <c:manualLayout>
          <c:xMode val="edge"/>
          <c:yMode val="edge"/>
          <c:x val="4.2677902150043814E-2"/>
          <c:y val="4.7099402624070164E-3"/>
          <c:w val="0.23928119785827823"/>
          <c:h val="8.9744248106942606E-2"/>
        </c:manualLayout>
      </c:layout>
      <c:overlay val="0"/>
      <c:spPr>
        <a:noFill/>
      </c:spPr>
      <c:txPr>
        <a:bodyPr/>
        <a:lstStyle/>
        <a:p>
          <a:pPr>
            <a:defRPr sz="1200"/>
          </a:pPr>
          <a:endParaRPr lang="en-US"/>
        </a:p>
      </c:txPr>
    </c:legend>
    <c:plotVisOnly val="1"/>
    <c:dispBlanksAs val="gap"/>
    <c:showDLblsOverMax val="0"/>
  </c:chart>
  <c:spPr>
    <a:ln w="25400">
      <a:solidFill>
        <a:schemeClr val="tx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056493185575994E-2"/>
          <c:y val="0.10266160219994808"/>
          <c:w val="0.78833356309098057"/>
          <c:h val="0.72279569697574053"/>
        </c:manualLayout>
      </c:layout>
      <c:scatterChart>
        <c:scatterStyle val="smoothMarker"/>
        <c:varyColors val="0"/>
        <c:ser>
          <c:idx val="0"/>
          <c:order val="0"/>
          <c:tx>
            <c:v>pdf</c:v>
          </c:tx>
          <c:marker>
            <c:symbol val="none"/>
          </c:marker>
          <c:xVal>
            <c:numRef>
              <c:f>'Recip Trans Log-Normals L-1-L-3'!$C$23:$C$103</c:f>
              <c:numCache>
                <c:formatCode>0.00</c:formatCode>
                <c:ptCount val="81"/>
                <c:pt idx="0">
                  <c:v>1.0000000000000005E-8</c:v>
                </c:pt>
                <c:pt idx="1">
                  <c:v>1.5624994250000001E-2</c:v>
                </c:pt>
                <c:pt idx="2">
                  <c:v>3.1249978500000015E-2</c:v>
                </c:pt>
                <c:pt idx="3">
                  <c:v>4.6874962750000006E-2</c:v>
                </c:pt>
                <c:pt idx="4">
                  <c:v>6.2499947000000021E-2</c:v>
                </c:pt>
                <c:pt idx="5">
                  <c:v>7.8124931250000015E-2</c:v>
                </c:pt>
                <c:pt idx="6">
                  <c:v>9.3749915500000017E-2</c:v>
                </c:pt>
                <c:pt idx="7">
                  <c:v>0.10937489975</c:v>
                </c:pt>
                <c:pt idx="8">
                  <c:v>0.12499988400000002</c:v>
                </c:pt>
                <c:pt idx="9">
                  <c:v>0.14062486824999998</c:v>
                </c:pt>
                <c:pt idx="10">
                  <c:v>0.15624985250000006</c:v>
                </c:pt>
                <c:pt idx="11">
                  <c:v>0.17187483675000001</c:v>
                </c:pt>
                <c:pt idx="12">
                  <c:v>0.18749982100000004</c:v>
                </c:pt>
                <c:pt idx="13">
                  <c:v>0.20312480524999998</c:v>
                </c:pt>
                <c:pt idx="14">
                  <c:v>0.21874978950000007</c:v>
                </c:pt>
                <c:pt idx="15">
                  <c:v>0.23437477375000002</c:v>
                </c:pt>
                <c:pt idx="16">
                  <c:v>0.24999975800000007</c:v>
                </c:pt>
                <c:pt idx="17">
                  <c:v>0.26562474225000005</c:v>
                </c:pt>
                <c:pt idx="18">
                  <c:v>0.28124972649999996</c:v>
                </c:pt>
                <c:pt idx="19">
                  <c:v>0.29687471075000016</c:v>
                </c:pt>
                <c:pt idx="20">
                  <c:v>0.31249969500000013</c:v>
                </c:pt>
                <c:pt idx="21">
                  <c:v>0.32812467925000027</c:v>
                </c:pt>
                <c:pt idx="22">
                  <c:v>0.34374966350000019</c:v>
                </c:pt>
                <c:pt idx="23">
                  <c:v>0.35937464775000028</c:v>
                </c:pt>
                <c:pt idx="24">
                  <c:v>0.37499963200000025</c:v>
                </c:pt>
                <c:pt idx="25">
                  <c:v>0.39062461625000033</c:v>
                </c:pt>
                <c:pt idx="26">
                  <c:v>0.40624960050000025</c:v>
                </c:pt>
                <c:pt idx="27">
                  <c:v>0.42187458475000039</c:v>
                </c:pt>
                <c:pt idx="28">
                  <c:v>0.43749956900000037</c:v>
                </c:pt>
                <c:pt idx="29">
                  <c:v>0.45312455325000039</c:v>
                </c:pt>
                <c:pt idx="30">
                  <c:v>0.46874953750000031</c:v>
                </c:pt>
                <c:pt idx="31">
                  <c:v>0.48437452175000051</c:v>
                </c:pt>
                <c:pt idx="32">
                  <c:v>0.49999950600000048</c:v>
                </c:pt>
                <c:pt idx="33">
                  <c:v>0.51562449025000068</c:v>
                </c:pt>
                <c:pt idx="34">
                  <c:v>0.53124947450000071</c:v>
                </c:pt>
                <c:pt idx="35">
                  <c:v>0.54687445875000062</c:v>
                </c:pt>
                <c:pt idx="36">
                  <c:v>0.56249944300000065</c:v>
                </c:pt>
                <c:pt idx="37">
                  <c:v>0.57812442725000079</c:v>
                </c:pt>
                <c:pt idx="38">
                  <c:v>0.59374941150000071</c:v>
                </c:pt>
                <c:pt idx="39">
                  <c:v>0.60937439575000052</c:v>
                </c:pt>
                <c:pt idx="40">
                  <c:v>0.62499938000000077</c:v>
                </c:pt>
                <c:pt idx="41">
                  <c:v>0.6406243642500008</c:v>
                </c:pt>
                <c:pt idx="42">
                  <c:v>0.65624934850000083</c:v>
                </c:pt>
                <c:pt idx="43">
                  <c:v>0.67187433275000086</c:v>
                </c:pt>
                <c:pt idx="44">
                  <c:v>0.68749931700000089</c:v>
                </c:pt>
                <c:pt idx="45">
                  <c:v>0.7031243012500008</c:v>
                </c:pt>
                <c:pt idx="46">
                  <c:v>0.71874928550000095</c:v>
                </c:pt>
                <c:pt idx="47">
                  <c:v>0.73437426975000086</c:v>
                </c:pt>
                <c:pt idx="48">
                  <c:v>0.74999925400000111</c:v>
                </c:pt>
                <c:pt idx="49">
                  <c:v>0.76562423825000114</c:v>
                </c:pt>
                <c:pt idx="50">
                  <c:v>0.78124922250000106</c:v>
                </c:pt>
                <c:pt idx="51">
                  <c:v>0.79687420675000109</c:v>
                </c:pt>
                <c:pt idx="52">
                  <c:v>0.81249919100000101</c:v>
                </c:pt>
                <c:pt idx="53">
                  <c:v>0.82812417525000104</c:v>
                </c:pt>
                <c:pt idx="54">
                  <c:v>0.84374915950000129</c:v>
                </c:pt>
                <c:pt idx="55">
                  <c:v>0.8593741437500011</c:v>
                </c:pt>
                <c:pt idx="56">
                  <c:v>0.87499912800000124</c:v>
                </c:pt>
                <c:pt idx="57">
                  <c:v>0.89062411225000127</c:v>
                </c:pt>
                <c:pt idx="58">
                  <c:v>0.90624909650000141</c:v>
                </c:pt>
                <c:pt idx="59">
                  <c:v>0.92187408075000121</c:v>
                </c:pt>
                <c:pt idx="60">
                  <c:v>0.93749906500000124</c:v>
                </c:pt>
                <c:pt idx="61">
                  <c:v>0.95312404925000138</c:v>
                </c:pt>
                <c:pt idx="62">
                  <c:v>0.96874903350000163</c:v>
                </c:pt>
                <c:pt idx="63">
                  <c:v>0.98437401775000133</c:v>
                </c:pt>
                <c:pt idx="64">
                  <c:v>0.99999900200000158</c:v>
                </c:pt>
                <c:pt idx="65">
                  <c:v>1.0156239862500014</c:v>
                </c:pt>
                <c:pt idx="66">
                  <c:v>1.0312489705000016</c:v>
                </c:pt>
                <c:pt idx="67">
                  <c:v>1.0468739547500017</c:v>
                </c:pt>
                <c:pt idx="68">
                  <c:v>1.0624989390000017</c:v>
                </c:pt>
                <c:pt idx="69">
                  <c:v>1.0781239232500017</c:v>
                </c:pt>
                <c:pt idx="70">
                  <c:v>1.0937489075000015</c:v>
                </c:pt>
                <c:pt idx="71">
                  <c:v>1.1093738917500018</c:v>
                </c:pt>
                <c:pt idx="72">
                  <c:v>1.1249988760000018</c:v>
                </c:pt>
                <c:pt idx="73">
                  <c:v>1.1406238602500018</c:v>
                </c:pt>
                <c:pt idx="74">
                  <c:v>1.1562488445000021</c:v>
                </c:pt>
                <c:pt idx="75">
                  <c:v>1.1718738287500019</c:v>
                </c:pt>
                <c:pt idx="76">
                  <c:v>1.1874988130000017</c:v>
                </c:pt>
                <c:pt idx="77">
                  <c:v>1.2031237972500013</c:v>
                </c:pt>
                <c:pt idx="78">
                  <c:v>1.218748781500002</c:v>
                </c:pt>
                <c:pt idx="79">
                  <c:v>1.234373765750002</c:v>
                </c:pt>
                <c:pt idx="80">
                  <c:v>1.2499987499999996</c:v>
                </c:pt>
              </c:numCache>
            </c:numRef>
          </c:xVal>
          <c:yVal>
            <c:numRef>
              <c:f>'Recip Trans Log-Normals L-1-L-3'!$D$23:$D$103</c:f>
              <c:numCache>
                <c:formatCode>General</c:formatCode>
                <c:ptCount val="81"/>
                <c:pt idx="0">
                  <c:v>0</c:v>
                </c:pt>
                <c:pt idx="1">
                  <c:v>0</c:v>
                </c:pt>
                <c:pt idx="2">
                  <c:v>0</c:v>
                </c:pt>
                <c:pt idx="3">
                  <c:v>0</c:v>
                </c:pt>
                <c:pt idx="4">
                  <c:v>0</c:v>
                </c:pt>
                <c:pt idx="5">
                  <c:v>0</c:v>
                </c:pt>
                <c:pt idx="6">
                  <c:v>7.4607062458729537E-13</c:v>
                </c:pt>
                <c:pt idx="7">
                  <c:v>1.0274458315745038E-11</c:v>
                </c:pt>
                <c:pt idx="8">
                  <c:v>9.4871761709424428E-11</c:v>
                </c:pt>
                <c:pt idx="9">
                  <c:v>6.3315105919737807E-10</c:v>
                </c:pt>
                <c:pt idx="10">
                  <c:v>3.2931841586664007E-9</c:v>
                </c:pt>
                <c:pt idx="11">
                  <c:v>1.4071794369900407E-8</c:v>
                </c:pt>
                <c:pt idx="12">
                  <c:v>5.1317039719898594E-8</c:v>
                </c:pt>
                <c:pt idx="13">
                  <c:v>1.6431087821685198E-7</c:v>
                </c:pt>
                <c:pt idx="14">
                  <c:v>4.7200487756676939E-7</c:v>
                </c:pt>
                <c:pt idx="15">
                  <c:v>1.2370796902154979E-6</c:v>
                </c:pt>
                <c:pt idx="16">
                  <c:v>2.9977311674279911E-6</c:v>
                </c:pt>
                <c:pt idx="17">
                  <c:v>6.7884305965276843E-6</c:v>
                </c:pt>
                <c:pt idx="18">
                  <c:v>1.4491180989523625E-5</c:v>
                </c:pt>
                <c:pt idx="19">
                  <c:v>2.9370174953786869E-5</c:v>
                </c:pt>
                <c:pt idx="20">
                  <c:v>5.6854785474147409E-5</c:v>
                </c:pt>
                <c:pt idx="21">
                  <c:v>1.0564789245086081E-4</c:v>
                </c:pt>
                <c:pt idx="22">
                  <c:v>1.8924792400804103E-4</c:v>
                </c:pt>
                <c:pt idx="23">
                  <c:v>3.2798280248692581E-4</c:v>
                </c:pt>
                <c:pt idx="24">
                  <c:v>5.5166121403636399E-4</c:v>
                </c:pt>
                <c:pt idx="25">
                  <c:v>9.0295011312635336E-4</c:v>
                </c:pt>
                <c:pt idx="26">
                  <c:v>1.4415858255691868E-3</c:v>
                </c:pt>
                <c:pt idx="27">
                  <c:v>2.2495180731372621E-3</c:v>
                </c:pt>
                <c:pt idx="28">
                  <c:v>3.437070110929673E-3</c:v>
                </c:pt>
                <c:pt idx="29">
                  <c:v>5.1501722090981058E-3</c:v>
                </c:pt>
                <c:pt idx="30">
                  <c:v>7.5786880658936153E-3</c:v>
                </c:pt>
                <c:pt idx="31">
                  <c:v>1.0965802467551741E-2</c:v>
                </c:pt>
                <c:pt idx="32">
                  <c:v>1.561837163697615E-2</c:v>
                </c:pt>
                <c:pt idx="33">
                  <c:v>2.1918053307980044E-2</c:v>
                </c:pt>
                <c:pt idx="34">
                  <c:v>3.033292985807064E-2</c:v>
                </c:pt>
                <c:pt idx="35">
                  <c:v>4.142921338325728E-2</c:v>
                </c:pt>
                <c:pt idx="36">
                  <c:v>5.5882475491780097E-2</c:v>
                </c:pt>
                <c:pt idx="37">
                  <c:v>7.4487676742479816E-2</c:v>
                </c:pt>
                <c:pt idx="38">
                  <c:v>9.8167082167647884E-2</c:v>
                </c:pt>
                <c:pt idx="39">
                  <c:v>0.12797494298241216</c:v>
                </c:pt>
                <c:pt idx="40">
                  <c:v>0.16509760545765076</c:v>
                </c:pt>
                <c:pt idx="41">
                  <c:v>0.21084748410472864</c:v>
                </c:pt>
                <c:pt idx="42">
                  <c:v>0.26664911980319439</c:v>
                </c:pt>
                <c:pt idx="43">
                  <c:v>0.33401535130839755</c:v>
                </c:pt>
                <c:pt idx="44">
                  <c:v>0.41451148395417536</c:v>
                </c:pt>
                <c:pt idx="45">
                  <c:v>0.50970527317296854</c:v>
                </c:pt>
                <c:pt idx="46">
                  <c:v>0.62110059260302375</c:v>
                </c:pt>
                <c:pt idx="47">
                  <c:v>0.7500528773993721</c:v>
                </c:pt>
                <c:pt idx="48">
                  <c:v>0.89766488484917673</c:v>
                </c:pt>
                <c:pt idx="49">
                  <c:v>1.0646620705595737</c:v>
                </c:pt>
                <c:pt idx="50">
                  <c:v>1.2512480248697604</c:v>
                </c:pt>
                <c:pt idx="51">
                  <c:v>1.4569420452353132</c:v>
                </c:pt>
                <c:pt idx="52">
                  <c:v>1.6804031339631806</c:v>
                </c:pt>
                <c:pt idx="53">
                  <c:v>1.9192475976996066</c:v>
                </c:pt>
                <c:pt idx="54">
                  <c:v>2.169871052166656</c:v>
                </c:pt>
                <c:pt idx="55">
                  <c:v>2.4272900183534727</c:v>
                </c:pt>
                <c:pt idx="56">
                  <c:v>2.6850233587988841</c:v>
                </c:pt>
                <c:pt idx="57">
                  <c:v>2.9350393197165503</c:v>
                </c:pt>
                <c:pt idx="58">
                  <c:v>3.1677994631841773</c:v>
                </c:pt>
                <c:pt idx="59">
                  <c:v>3.3724355086747129</c:v>
                </c:pt>
                <c:pt idx="60">
                  <c:v>3.5370978129748529</c:v>
                </c:pt>
                <c:pt idx="61">
                  <c:v>3.6495130655940859</c:v>
                </c:pt>
                <c:pt idx="62">
                  <c:v>3.697781211547762</c:v>
                </c:pt>
                <c:pt idx="63">
                  <c:v>3.6714243255337817</c:v>
                </c:pt>
                <c:pt idx="64">
                  <c:v>3.5626692344034785</c:v>
                </c:pt>
                <c:pt idx="65">
                  <c:v>3.3678971387675292</c:v>
                </c:pt>
                <c:pt idx="66">
                  <c:v>3.0891245334333082</c:v>
                </c:pt>
                <c:pt idx="67">
                  <c:v>2.7352912043008391</c:v>
                </c:pt>
                <c:pt idx="68">
                  <c:v>2.3230315842609603</c:v>
                </c:pt>
                <c:pt idx="69">
                  <c:v>1.876517896067166</c:v>
                </c:pt>
                <c:pt idx="70">
                  <c:v>1.4259318137581269</c:v>
                </c:pt>
                <c:pt idx="71">
                  <c:v>1.0042187982820323</c:v>
                </c:pt>
                <c:pt idx="72">
                  <c:v>0.64210367758348641</c:v>
                </c:pt>
                <c:pt idx="73">
                  <c:v>0.36198725083331462</c:v>
                </c:pt>
                <c:pt idx="74">
                  <c:v>0.17228796178094521</c:v>
                </c:pt>
                <c:pt idx="75">
                  <c:v>6.4732636633750576E-2</c:v>
                </c:pt>
                <c:pt idx="76">
                  <c:v>1.7198111133313265E-2</c:v>
                </c:pt>
                <c:pt idx="77">
                  <c:v>2.6606370338341204E-3</c:v>
                </c:pt>
                <c:pt idx="78">
                  <c:v>1.6415742638236478E-4</c:v>
                </c:pt>
                <c:pt idx="79">
                  <c:v>1.6773247605142202E-6</c:v>
                </c:pt>
                <c:pt idx="80">
                  <c:v>1.2804703548275381E-10</c:v>
                </c:pt>
              </c:numCache>
            </c:numRef>
          </c:yVal>
          <c:smooth val="1"/>
        </c:ser>
        <c:dLbls>
          <c:showLegendKey val="0"/>
          <c:showVal val="0"/>
          <c:showCatName val="0"/>
          <c:showSerName val="0"/>
          <c:showPercent val="0"/>
          <c:showBubbleSize val="0"/>
        </c:dLbls>
        <c:axId val="157183360"/>
        <c:axId val="157189632"/>
      </c:scatterChart>
      <c:scatterChart>
        <c:scatterStyle val="smoothMarker"/>
        <c:varyColors val="0"/>
        <c:ser>
          <c:idx val="1"/>
          <c:order val="1"/>
          <c:tx>
            <c:v>CDF</c:v>
          </c:tx>
          <c:spPr>
            <a:ln>
              <a:solidFill>
                <a:srgbClr val="C00000"/>
              </a:solidFill>
            </a:ln>
          </c:spPr>
          <c:marker>
            <c:symbol val="none"/>
          </c:marker>
          <c:xVal>
            <c:numRef>
              <c:f>'Recip Trans Log-Normals L-1-L-3'!$C$109:$C$189</c:f>
              <c:numCache>
                <c:formatCode>0.00</c:formatCode>
                <c:ptCount val="81"/>
                <c:pt idx="0">
                  <c:v>1.0000000000000005E-8</c:v>
                </c:pt>
                <c:pt idx="1">
                  <c:v>1.5624994250000001E-2</c:v>
                </c:pt>
                <c:pt idx="2">
                  <c:v>3.1249978500000015E-2</c:v>
                </c:pt>
                <c:pt idx="3">
                  <c:v>4.6874962750000006E-2</c:v>
                </c:pt>
                <c:pt idx="4">
                  <c:v>6.2499947000000021E-2</c:v>
                </c:pt>
                <c:pt idx="5">
                  <c:v>7.8124931250000015E-2</c:v>
                </c:pt>
                <c:pt idx="6">
                  <c:v>9.3749915500000017E-2</c:v>
                </c:pt>
                <c:pt idx="7">
                  <c:v>0.10937489975</c:v>
                </c:pt>
                <c:pt idx="8">
                  <c:v>0.12499988400000002</c:v>
                </c:pt>
                <c:pt idx="9">
                  <c:v>0.14062486824999998</c:v>
                </c:pt>
                <c:pt idx="10">
                  <c:v>0.15624985250000006</c:v>
                </c:pt>
                <c:pt idx="11">
                  <c:v>0.17187483675000001</c:v>
                </c:pt>
                <c:pt idx="12">
                  <c:v>0.18749982100000004</c:v>
                </c:pt>
                <c:pt idx="13">
                  <c:v>0.20312480524999998</c:v>
                </c:pt>
                <c:pt idx="14">
                  <c:v>0.21874978950000007</c:v>
                </c:pt>
                <c:pt idx="15">
                  <c:v>0.23437477375000002</c:v>
                </c:pt>
                <c:pt idx="16">
                  <c:v>0.24999975800000007</c:v>
                </c:pt>
                <c:pt idx="17">
                  <c:v>0.26562474225000005</c:v>
                </c:pt>
                <c:pt idx="18">
                  <c:v>0.28124972649999996</c:v>
                </c:pt>
                <c:pt idx="19">
                  <c:v>0.29687471075000016</c:v>
                </c:pt>
                <c:pt idx="20">
                  <c:v>0.31249969500000013</c:v>
                </c:pt>
                <c:pt idx="21">
                  <c:v>0.32812467925000027</c:v>
                </c:pt>
                <c:pt idx="22">
                  <c:v>0.34374966350000019</c:v>
                </c:pt>
                <c:pt idx="23">
                  <c:v>0.35937464775000028</c:v>
                </c:pt>
                <c:pt idx="24">
                  <c:v>0.37499963200000025</c:v>
                </c:pt>
                <c:pt idx="25">
                  <c:v>0.39062461625000033</c:v>
                </c:pt>
                <c:pt idx="26">
                  <c:v>0.40624960050000025</c:v>
                </c:pt>
                <c:pt idx="27">
                  <c:v>0.42187458475000039</c:v>
                </c:pt>
                <c:pt idx="28">
                  <c:v>0.43749956900000037</c:v>
                </c:pt>
                <c:pt idx="29">
                  <c:v>0.45312455325000039</c:v>
                </c:pt>
                <c:pt idx="30">
                  <c:v>0.46874953750000031</c:v>
                </c:pt>
                <c:pt idx="31">
                  <c:v>0.48437452175000051</c:v>
                </c:pt>
                <c:pt idx="32">
                  <c:v>0.49999950600000048</c:v>
                </c:pt>
                <c:pt idx="33">
                  <c:v>0.51562449025000068</c:v>
                </c:pt>
                <c:pt idx="34">
                  <c:v>0.53124947450000071</c:v>
                </c:pt>
                <c:pt idx="35">
                  <c:v>0.54687445875000062</c:v>
                </c:pt>
                <c:pt idx="36">
                  <c:v>0.56249944300000065</c:v>
                </c:pt>
                <c:pt idx="37">
                  <c:v>0.57812442725000079</c:v>
                </c:pt>
                <c:pt idx="38">
                  <c:v>0.59374941150000071</c:v>
                </c:pt>
                <c:pt idx="39">
                  <c:v>0.60937439575000052</c:v>
                </c:pt>
                <c:pt idx="40">
                  <c:v>0.62499938000000077</c:v>
                </c:pt>
                <c:pt idx="41">
                  <c:v>0.6406243642500008</c:v>
                </c:pt>
                <c:pt idx="42">
                  <c:v>0.65624934850000083</c:v>
                </c:pt>
                <c:pt idx="43">
                  <c:v>0.67187433275000086</c:v>
                </c:pt>
                <c:pt idx="44">
                  <c:v>0.68749931700000089</c:v>
                </c:pt>
                <c:pt idx="45">
                  <c:v>0.7031243012500008</c:v>
                </c:pt>
                <c:pt idx="46">
                  <c:v>0.71874928550000095</c:v>
                </c:pt>
                <c:pt idx="47">
                  <c:v>0.73437426975000086</c:v>
                </c:pt>
                <c:pt idx="48">
                  <c:v>0.74999925400000111</c:v>
                </c:pt>
                <c:pt idx="49">
                  <c:v>0.76562423825000114</c:v>
                </c:pt>
                <c:pt idx="50">
                  <c:v>0.78124922250000106</c:v>
                </c:pt>
                <c:pt idx="51">
                  <c:v>0.79687420675000109</c:v>
                </c:pt>
                <c:pt idx="52">
                  <c:v>0.81249919100000101</c:v>
                </c:pt>
                <c:pt idx="53">
                  <c:v>0.82812417525000104</c:v>
                </c:pt>
                <c:pt idx="54">
                  <c:v>0.84374915950000129</c:v>
                </c:pt>
                <c:pt idx="55">
                  <c:v>0.8593741437500011</c:v>
                </c:pt>
                <c:pt idx="56">
                  <c:v>0.87499912800000124</c:v>
                </c:pt>
                <c:pt idx="57">
                  <c:v>0.89062411225000127</c:v>
                </c:pt>
                <c:pt idx="58">
                  <c:v>0.90624909650000141</c:v>
                </c:pt>
                <c:pt idx="59">
                  <c:v>0.92187408075000121</c:v>
                </c:pt>
                <c:pt idx="60">
                  <c:v>0.93749906500000124</c:v>
                </c:pt>
                <c:pt idx="61">
                  <c:v>0.95312404925000138</c:v>
                </c:pt>
                <c:pt idx="62">
                  <c:v>0.96874903350000163</c:v>
                </c:pt>
                <c:pt idx="63">
                  <c:v>0.98437401775000133</c:v>
                </c:pt>
                <c:pt idx="64">
                  <c:v>0.99999900200000158</c:v>
                </c:pt>
                <c:pt idx="65">
                  <c:v>1.0156239862500014</c:v>
                </c:pt>
                <c:pt idx="66">
                  <c:v>1.0312489705000016</c:v>
                </c:pt>
                <c:pt idx="67">
                  <c:v>1.0468739547500017</c:v>
                </c:pt>
                <c:pt idx="68">
                  <c:v>1.0624989390000017</c:v>
                </c:pt>
                <c:pt idx="69">
                  <c:v>1.0781239232500017</c:v>
                </c:pt>
                <c:pt idx="70">
                  <c:v>1.0937489075000015</c:v>
                </c:pt>
                <c:pt idx="71">
                  <c:v>1.1093738917500018</c:v>
                </c:pt>
                <c:pt idx="72">
                  <c:v>1.1249988760000018</c:v>
                </c:pt>
                <c:pt idx="73">
                  <c:v>1.1406238602500018</c:v>
                </c:pt>
                <c:pt idx="74">
                  <c:v>1.1562488445000021</c:v>
                </c:pt>
                <c:pt idx="75">
                  <c:v>1.1718738287500019</c:v>
                </c:pt>
                <c:pt idx="76">
                  <c:v>1.1874988130000017</c:v>
                </c:pt>
                <c:pt idx="77">
                  <c:v>1.2031237972500013</c:v>
                </c:pt>
                <c:pt idx="78">
                  <c:v>1.218748781500002</c:v>
                </c:pt>
                <c:pt idx="79">
                  <c:v>1.234373765750002</c:v>
                </c:pt>
                <c:pt idx="80">
                  <c:v>1.2499987499999996</c:v>
                </c:pt>
              </c:numCache>
            </c:numRef>
          </c:xVal>
          <c:yVal>
            <c:numRef>
              <c:f>'Recip Trans Log-Normals L-1-L-3'!$F$109:$F$189</c:f>
              <c:numCache>
                <c:formatCode>General</c:formatCode>
                <c:ptCount val="81"/>
                <c:pt idx="0">
                  <c:v>0</c:v>
                </c:pt>
                <c:pt idx="1">
                  <c:v>0</c:v>
                </c:pt>
                <c:pt idx="2">
                  <c:v>0</c:v>
                </c:pt>
                <c:pt idx="3">
                  <c:v>0</c:v>
                </c:pt>
                <c:pt idx="4">
                  <c:v>0</c:v>
                </c:pt>
                <c:pt idx="5">
                  <c:v>0</c:v>
                </c:pt>
                <c:pt idx="6">
                  <c:v>1.1657341758564153E-14</c:v>
                </c:pt>
                <c:pt idx="7">
                  <c:v>1.7219559111936193E-13</c:v>
                </c:pt>
                <c:pt idx="8">
                  <c:v>1.6545653735988722E-12</c:v>
                </c:pt>
                <c:pt idx="9">
                  <c:v>1.1547540701428725E-11</c:v>
                </c:pt>
                <c:pt idx="10">
                  <c:v>6.3003491312940748E-11</c:v>
                </c:pt>
                <c:pt idx="11">
                  <c:v>2.8287505671187334E-10</c:v>
                </c:pt>
                <c:pt idx="12">
                  <c:v>1.0847029940919137E-9</c:v>
                </c:pt>
                <c:pt idx="13">
                  <c:v>3.6520578783338932E-9</c:v>
                </c:pt>
                <c:pt idx="14">
                  <c:v>1.1027126656237847E-8</c:v>
                </c:pt>
                <c:pt idx="15">
                  <c:v>3.035647733184988E-8</c:v>
                </c:pt>
                <c:pt idx="16">
                  <c:v>7.7195979608646365E-8</c:v>
                </c:pt>
                <c:pt idx="17">
                  <c:v>1.8326510076160937E-7</c:v>
                </c:pt>
                <c:pt idx="18">
                  <c:v>4.0968957548681589E-7</c:v>
                </c:pt>
                <c:pt idx="19">
                  <c:v>8.6859809655948115E-7</c:v>
                </c:pt>
                <c:pt idx="20">
                  <c:v>1.7569532241301651E-6</c:v>
                </c:pt>
                <c:pt idx="21">
                  <c:v>3.4076998797205617E-6</c:v>
                </c:pt>
                <c:pt idx="22">
                  <c:v>6.3646957116914046E-6</c:v>
                </c:pt>
                <c:pt idx="23">
                  <c:v>1.1489421834820495E-5</c:v>
                </c:pt>
                <c:pt idx="24">
                  <c:v>2.0109119615474582E-5</c:v>
                </c:pt>
                <c:pt idx="25">
                  <c:v>3.4217700911609597E-5</c:v>
                </c:pt>
                <c:pt idx="26">
                  <c:v>5.6742456731151421E-5</c:v>
                </c:pt>
                <c:pt idx="27">
                  <c:v>9.1891141194011579E-5</c:v>
                </c:pt>
                <c:pt idx="28">
                  <c:v>1.4559530754343353E-4</c:v>
                </c:pt>
                <c:pt idx="29">
                  <c:v>2.2606666719537935E-4</c:v>
                </c:pt>
                <c:pt idx="30">
                  <c:v>3.4448354886063021E-4</c:v>
                </c:pt>
                <c:pt idx="31">
                  <c:v>5.1582403970473777E-4</c:v>
                </c:pt>
                <c:pt idx="32">
                  <c:v>7.5986085054313723E-4</c:v>
                </c:pt>
                <c:pt idx="33">
                  <c:v>1.1023300882709863E-3</c:v>
                </c:pt>
                <c:pt idx="34">
                  <c:v>1.5762816395596959E-3</c:v>
                </c:pt>
                <c:pt idx="35">
                  <c:v>2.2236124461629822E-3</c:v>
                </c:pt>
                <c:pt idx="36">
                  <c:v>3.0967752455730584E-3</c:v>
                </c:pt>
                <c:pt idx="37">
                  <c:v>4.2606440214933991E-3</c:v>
                </c:pt>
                <c:pt idx="38">
                  <c:v>5.7945031342313564E-3</c:v>
                </c:pt>
                <c:pt idx="39">
                  <c:v>7.7941096027261967E-3</c:v>
                </c:pt>
                <c:pt idx="40">
                  <c:v>1.037375708771471E-2</c:v>
                </c:pt>
                <c:pt idx="41">
                  <c:v>1.3668245706003225E-2</c:v>
                </c:pt>
                <c:pt idx="42">
                  <c:v>1.7834634003204508E-2</c:v>
                </c:pt>
                <c:pt idx="43">
                  <c:v>2.3053618606656449E-2</c:v>
                </c:pt>
                <c:pt idx="44">
                  <c:v>2.9530354014884578E-2</c:v>
                </c:pt>
                <c:pt idx="45">
                  <c:v>3.7494490880354177E-2</c:v>
                </c:pt>
                <c:pt idx="46">
                  <c:v>4.7199177857442112E-2</c:v>
                </c:pt>
                <c:pt idx="47">
                  <c:v>5.8918742253474488E-2</c:v>
                </c:pt>
                <c:pt idx="48">
                  <c:v>7.2944741941020977E-2</c:v>
                </c:pt>
                <c:pt idx="49">
                  <c:v>8.9580070025086736E-2</c:v>
                </c:pt>
                <c:pt idx="50">
                  <c:v>0.1091308007065204</c:v>
                </c:pt>
                <c:pt idx="51">
                  <c:v>0.131895497216485</c:v>
                </c:pt>
                <c:pt idx="52">
                  <c:v>0.15815176971831035</c:v>
                </c:pt>
                <c:pt idx="53">
                  <c:v>0.18813998320421713</c:v>
                </c:pt>
                <c:pt idx="54">
                  <c:v>0.22204418421885208</c:v>
                </c:pt>
                <c:pt idx="55">
                  <c:v>0.25997055252580736</c:v>
                </c:pt>
                <c:pt idx="56">
                  <c:v>0.30192400021792221</c:v>
                </c:pt>
                <c:pt idx="57">
                  <c:v>0.34778394336162405</c:v>
                </c:pt>
                <c:pt idx="58">
                  <c:v>0.39728076008103536</c:v>
                </c:pt>
                <c:pt idx="59">
                  <c:v>0.44997501178821858</c:v>
                </c:pt>
                <c:pt idx="60">
                  <c:v>0.50524210940665992</c:v>
                </c:pt>
                <c:pt idx="61">
                  <c:v>0.56226569357673717</c:v>
                </c:pt>
                <c:pt idx="62">
                  <c:v>0.62004346676711697</c:v>
                </c:pt>
                <c:pt idx="63">
                  <c:v>0.6774094140286494</c:v>
                </c:pt>
                <c:pt idx="64">
                  <c:v>0.7330760647041632</c:v>
                </c:pt>
                <c:pt idx="65">
                  <c:v>0.78569940445302622</c:v>
                </c:pt>
                <c:pt idx="66">
                  <c:v>0.83396692663421013</c:v>
                </c:pt>
                <c:pt idx="67">
                  <c:v>0.87670580862057468</c:v>
                </c:pt>
                <c:pt idx="68">
                  <c:v>0.91300314053690446</c:v>
                </c:pt>
                <c:pt idx="69">
                  <c:v>0.94232370310779712</c:v>
                </c:pt>
                <c:pt idx="70">
                  <c:v>0.96460386523934183</c:v>
                </c:pt>
                <c:pt idx="71">
                  <c:v>0.98029476814605243</c:v>
                </c:pt>
                <c:pt idx="72">
                  <c:v>0.9903276279951615</c:v>
                </c:pt>
                <c:pt idx="73">
                  <c:v>0.99598367308813307</c:v>
                </c:pt>
                <c:pt idx="74">
                  <c:v>0.99867566977742472</c:v>
                </c:pt>
                <c:pt idx="75">
                  <c:v>0.99968711620528827</c:v>
                </c:pt>
                <c:pt idx="76">
                  <c:v>0.99995583642087615</c:v>
                </c:pt>
                <c:pt idx="77">
                  <c:v>0.99999740883262456</c:v>
                </c:pt>
                <c:pt idx="78">
                  <c:v>0.99999997378982641</c:v>
                </c:pt>
                <c:pt idx="79">
                  <c:v>0.99999999999799927</c:v>
                </c:pt>
                <c:pt idx="80">
                  <c:v>1</c:v>
                </c:pt>
              </c:numCache>
            </c:numRef>
          </c:yVal>
          <c:smooth val="1"/>
        </c:ser>
        <c:ser>
          <c:idx val="2"/>
          <c:order val="2"/>
          <c:tx>
            <c:v>Select Points</c:v>
          </c:tx>
          <c:spPr>
            <a:ln>
              <a:noFill/>
            </a:ln>
          </c:spPr>
          <c:marker>
            <c:symbol val="circle"/>
            <c:size val="5"/>
            <c:spPr>
              <a:solidFill>
                <a:srgbClr val="C00000"/>
              </a:solidFill>
              <a:ln>
                <a:solidFill>
                  <a:srgbClr val="C00000"/>
                </a:solidFill>
              </a:ln>
            </c:spPr>
          </c:marker>
          <c:dLbls>
            <c:numFmt formatCode="#,##0.00" sourceLinked="0"/>
            <c:spPr>
              <a:solidFill>
                <a:schemeClr val="bg1"/>
              </a:solidFill>
              <a:ln>
                <a:solidFill>
                  <a:schemeClr val="tx1"/>
                </a:solidFill>
              </a:ln>
            </c:spPr>
            <c:showLegendKey val="0"/>
            <c:showVal val="1"/>
            <c:showCatName val="1"/>
            <c:showSerName val="0"/>
            <c:showPercent val="0"/>
            <c:showBubbleSize val="0"/>
            <c:showLeaderLines val="0"/>
            <c:extLst>
              <c:ext xmlns:c15="http://schemas.microsoft.com/office/drawing/2012/chart" uri="{CE6537A1-D6FC-4f65-9D91-7224C49458BB}">
                <c15:layout/>
                <c15:showLeaderLines val="0"/>
              </c:ext>
            </c:extLst>
          </c:dLbls>
          <c:xVal>
            <c:numRef>
              <c:f>'Recip Trans Log-Normals L-1-L-3'!$C$104:$C$107</c:f>
              <c:numCache>
                <c:formatCode>0.00</c:formatCode>
                <c:ptCount val="4"/>
                <c:pt idx="0">
                  <c:v>0.77425543849730905</c:v>
                </c:pt>
                <c:pt idx="1">
                  <c:v>0.93604197658455179</c:v>
                </c:pt>
                <c:pt idx="2">
                  <c:v>1.056555920376713</c:v>
                </c:pt>
                <c:pt idx="3" formatCode="General">
                  <c:v>1</c:v>
                </c:pt>
              </c:numCache>
            </c:numRef>
          </c:xVal>
          <c:yVal>
            <c:numRef>
              <c:f>'Recip Trans Log-Normals L-1-L-3'!$F$104:$F$107</c:f>
              <c:numCache>
                <c:formatCode>General</c:formatCode>
                <c:ptCount val="4"/>
                <c:pt idx="0">
                  <c:v>0.1</c:v>
                </c:pt>
                <c:pt idx="1">
                  <c:v>0.5</c:v>
                </c:pt>
                <c:pt idx="2">
                  <c:v>0.9</c:v>
                </c:pt>
                <c:pt idx="3">
                  <c:v>0.7330795374016168</c:v>
                </c:pt>
              </c:numCache>
            </c:numRef>
          </c:yVal>
          <c:smooth val="1"/>
        </c:ser>
        <c:dLbls>
          <c:showLegendKey val="0"/>
          <c:showVal val="0"/>
          <c:showCatName val="0"/>
          <c:showSerName val="0"/>
          <c:showPercent val="0"/>
          <c:showBubbleSize val="0"/>
        </c:dLbls>
        <c:axId val="157210112"/>
        <c:axId val="157191552"/>
      </c:scatterChart>
      <c:valAx>
        <c:axId val="157183360"/>
        <c:scaling>
          <c:orientation val="minMax"/>
          <c:max val="1.25"/>
          <c:min val="0"/>
        </c:scaling>
        <c:delete val="0"/>
        <c:axPos val="b"/>
        <c:majorGridlines/>
        <c:title>
          <c:tx>
            <c:rich>
              <a:bodyPr/>
              <a:lstStyle/>
              <a:p>
                <a:pPr>
                  <a:defRPr sz="1200"/>
                </a:pPr>
                <a:r>
                  <a:rPr lang="en-US" sz="1200" dirty="0"/>
                  <a:t>$ (Millions)</a:t>
                </a:r>
              </a:p>
            </c:rich>
          </c:tx>
          <c:overlay val="0"/>
        </c:title>
        <c:numFmt formatCode="#,##0.00" sourceLinked="0"/>
        <c:majorTickMark val="out"/>
        <c:minorTickMark val="none"/>
        <c:tickLblPos val="nextTo"/>
        <c:crossAx val="157189632"/>
        <c:crossesAt val="0"/>
        <c:crossBetween val="midCat"/>
        <c:majorUnit val="0.25"/>
      </c:valAx>
      <c:valAx>
        <c:axId val="157189632"/>
        <c:scaling>
          <c:orientation val="minMax"/>
          <c:max val="4"/>
          <c:min val="0"/>
        </c:scaling>
        <c:delete val="0"/>
        <c:axPos val="l"/>
        <c:majorGridlines/>
        <c:title>
          <c:tx>
            <c:rich>
              <a:bodyPr rot="-5400000" vert="horz"/>
              <a:lstStyle/>
              <a:p>
                <a:pPr>
                  <a:defRPr/>
                </a:pPr>
                <a:r>
                  <a:rPr lang="en-US" dirty="0"/>
                  <a:t>Probability Density (Prob/$)</a:t>
                </a:r>
              </a:p>
            </c:rich>
          </c:tx>
          <c:layout>
            <c:manualLayout>
              <c:xMode val="edge"/>
              <c:yMode val="edge"/>
              <c:x val="6.6717709181821202E-3"/>
              <c:y val="0.19278279292236047"/>
            </c:manualLayout>
          </c:layout>
          <c:overlay val="0"/>
        </c:title>
        <c:numFmt formatCode="#,##0.0" sourceLinked="0"/>
        <c:majorTickMark val="out"/>
        <c:minorTickMark val="none"/>
        <c:tickLblPos val="nextTo"/>
        <c:txPr>
          <a:bodyPr/>
          <a:lstStyle/>
          <a:p>
            <a:pPr>
              <a:defRPr b="1">
                <a:solidFill>
                  <a:srgbClr val="0070C0"/>
                </a:solidFill>
              </a:defRPr>
            </a:pPr>
            <a:endParaRPr lang="en-US"/>
          </a:p>
        </c:txPr>
        <c:crossAx val="157183360"/>
        <c:crosses val="autoZero"/>
        <c:crossBetween val="midCat"/>
        <c:majorUnit val="0.5"/>
      </c:valAx>
      <c:valAx>
        <c:axId val="157191552"/>
        <c:scaling>
          <c:orientation val="minMax"/>
          <c:max val="1"/>
          <c:min val="0"/>
        </c:scaling>
        <c:delete val="0"/>
        <c:axPos val="r"/>
        <c:title>
          <c:tx>
            <c:rich>
              <a:bodyPr rot="-5400000" vert="horz"/>
              <a:lstStyle/>
              <a:p>
                <a:pPr>
                  <a:defRPr/>
                </a:pPr>
                <a:r>
                  <a:rPr lang="en-US" dirty="0"/>
                  <a:t>Cumulative Probability</a:t>
                </a:r>
              </a:p>
            </c:rich>
          </c:tx>
          <c:layout>
            <c:manualLayout>
              <c:xMode val="edge"/>
              <c:yMode val="edge"/>
              <c:x val="0.95425403318450797"/>
              <c:y val="0.26712017919275505"/>
            </c:manualLayout>
          </c:layout>
          <c:overlay val="0"/>
        </c:title>
        <c:numFmt formatCode="0%" sourceLinked="0"/>
        <c:majorTickMark val="out"/>
        <c:minorTickMark val="none"/>
        <c:tickLblPos val="nextTo"/>
        <c:txPr>
          <a:bodyPr/>
          <a:lstStyle/>
          <a:p>
            <a:pPr>
              <a:defRPr b="1">
                <a:solidFill>
                  <a:srgbClr val="C00000"/>
                </a:solidFill>
              </a:defRPr>
            </a:pPr>
            <a:endParaRPr lang="en-US"/>
          </a:p>
        </c:txPr>
        <c:crossAx val="157210112"/>
        <c:crosses val="max"/>
        <c:crossBetween val="midCat"/>
        <c:majorUnit val="0.25"/>
      </c:valAx>
      <c:valAx>
        <c:axId val="157210112"/>
        <c:scaling>
          <c:orientation val="minMax"/>
        </c:scaling>
        <c:delete val="1"/>
        <c:axPos val="b"/>
        <c:numFmt formatCode="0.00" sourceLinked="1"/>
        <c:majorTickMark val="out"/>
        <c:minorTickMark val="none"/>
        <c:tickLblPos val="none"/>
        <c:crossAx val="157191552"/>
        <c:crosses val="autoZero"/>
        <c:crossBetween val="midCat"/>
      </c:valAx>
    </c:plotArea>
    <c:legend>
      <c:legendPos val="t"/>
      <c:legendEntry>
        <c:idx val="2"/>
        <c:delete val="1"/>
      </c:legendEntry>
      <c:layout>
        <c:manualLayout>
          <c:xMode val="edge"/>
          <c:yMode val="edge"/>
          <c:x val="4.2677902150043814E-2"/>
          <c:y val="4.7099402624070164E-3"/>
          <c:w val="0.23928115290286744"/>
          <c:h val="8.9744248106942676E-2"/>
        </c:manualLayout>
      </c:layout>
      <c:overlay val="0"/>
      <c:spPr>
        <a:noFill/>
      </c:spPr>
      <c:txPr>
        <a:bodyPr/>
        <a:lstStyle/>
        <a:p>
          <a:pPr>
            <a:defRPr sz="1200"/>
          </a:pPr>
          <a:endParaRPr lang="en-US"/>
        </a:p>
      </c:txPr>
    </c:legend>
    <c:plotVisOnly val="1"/>
    <c:dispBlanksAs val="gap"/>
    <c:showDLblsOverMax val="0"/>
  </c:chart>
  <c:spPr>
    <a:ln w="25400">
      <a:solidFill>
        <a:schemeClr val="tx1"/>
      </a:solid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82044768043254"/>
          <c:y val="0.10266160219994808"/>
          <c:w val="0.79309751758583891"/>
          <c:h val="0.72279569697574053"/>
        </c:manualLayout>
      </c:layout>
      <c:scatterChart>
        <c:scatterStyle val="smoothMarker"/>
        <c:varyColors val="0"/>
        <c:ser>
          <c:idx val="0"/>
          <c:order val="0"/>
          <c:tx>
            <c:v>pdf</c:v>
          </c:tx>
          <c:marker>
            <c:symbol val="none"/>
          </c:marker>
          <c:xVal>
            <c:numRef>
              <c:f>'Recip Trans Log-Normals L-1-L-3'!$I$109:$I$189</c:f>
              <c:numCache>
                <c:formatCode>0.00</c:formatCode>
                <c:ptCount val="81"/>
                <c:pt idx="0">
                  <c:v>1.0000000000000005E-8</c:v>
                </c:pt>
                <c:pt idx="1">
                  <c:v>1.5624994250000001E-2</c:v>
                </c:pt>
                <c:pt idx="2">
                  <c:v>3.1249978500000015E-2</c:v>
                </c:pt>
                <c:pt idx="3">
                  <c:v>4.6874962750000006E-2</c:v>
                </c:pt>
                <c:pt idx="4">
                  <c:v>6.2499947000000021E-2</c:v>
                </c:pt>
                <c:pt idx="5">
                  <c:v>7.8124931250000015E-2</c:v>
                </c:pt>
                <c:pt idx="6">
                  <c:v>9.3749915500000017E-2</c:v>
                </c:pt>
                <c:pt idx="7">
                  <c:v>0.10937489975</c:v>
                </c:pt>
                <c:pt idx="8">
                  <c:v>0.12499988400000002</c:v>
                </c:pt>
                <c:pt idx="9">
                  <c:v>0.14062486824999998</c:v>
                </c:pt>
                <c:pt idx="10">
                  <c:v>0.15624985250000006</c:v>
                </c:pt>
                <c:pt idx="11">
                  <c:v>0.17187483675000001</c:v>
                </c:pt>
                <c:pt idx="12">
                  <c:v>0.18749982100000004</c:v>
                </c:pt>
                <c:pt idx="13">
                  <c:v>0.20312480524999998</c:v>
                </c:pt>
                <c:pt idx="14">
                  <c:v>0.21874978950000007</c:v>
                </c:pt>
                <c:pt idx="15">
                  <c:v>0.23437477375000002</c:v>
                </c:pt>
                <c:pt idx="16">
                  <c:v>0.24999975800000007</c:v>
                </c:pt>
                <c:pt idx="17">
                  <c:v>0.26562474225000005</c:v>
                </c:pt>
                <c:pt idx="18">
                  <c:v>0.28124972649999996</c:v>
                </c:pt>
                <c:pt idx="19">
                  <c:v>0.29687471075000016</c:v>
                </c:pt>
                <c:pt idx="20">
                  <c:v>0.31249969500000013</c:v>
                </c:pt>
                <c:pt idx="21">
                  <c:v>0.32812467925000027</c:v>
                </c:pt>
                <c:pt idx="22">
                  <c:v>0.34374966350000019</c:v>
                </c:pt>
                <c:pt idx="23">
                  <c:v>0.35937464775000028</c:v>
                </c:pt>
                <c:pt idx="24">
                  <c:v>0.37499963200000025</c:v>
                </c:pt>
                <c:pt idx="25">
                  <c:v>0.39062461625000033</c:v>
                </c:pt>
                <c:pt idx="26">
                  <c:v>0.40624960050000025</c:v>
                </c:pt>
                <c:pt idx="27">
                  <c:v>0.42187458475000039</c:v>
                </c:pt>
                <c:pt idx="28">
                  <c:v>0.43749956900000037</c:v>
                </c:pt>
                <c:pt idx="29">
                  <c:v>0.45312455325000039</c:v>
                </c:pt>
                <c:pt idx="30">
                  <c:v>0.46874953750000031</c:v>
                </c:pt>
                <c:pt idx="31">
                  <c:v>0.48437452175000051</c:v>
                </c:pt>
                <c:pt idx="32">
                  <c:v>0.49999950600000048</c:v>
                </c:pt>
                <c:pt idx="33">
                  <c:v>0.51562449025000068</c:v>
                </c:pt>
                <c:pt idx="34">
                  <c:v>0.53124947450000071</c:v>
                </c:pt>
                <c:pt idx="35">
                  <c:v>0.54687445875000062</c:v>
                </c:pt>
                <c:pt idx="36">
                  <c:v>0.56249944300000065</c:v>
                </c:pt>
                <c:pt idx="37">
                  <c:v>0.57812442725000079</c:v>
                </c:pt>
                <c:pt idx="38">
                  <c:v>0.59374941150000071</c:v>
                </c:pt>
                <c:pt idx="39">
                  <c:v>0.60937439575000052</c:v>
                </c:pt>
                <c:pt idx="40">
                  <c:v>0.62499938000000077</c:v>
                </c:pt>
                <c:pt idx="41">
                  <c:v>0.6406243642500008</c:v>
                </c:pt>
                <c:pt idx="42">
                  <c:v>0.65624934850000083</c:v>
                </c:pt>
                <c:pt idx="43">
                  <c:v>0.67187433275000086</c:v>
                </c:pt>
                <c:pt idx="44">
                  <c:v>0.68749931700000089</c:v>
                </c:pt>
                <c:pt idx="45">
                  <c:v>0.7031243012500008</c:v>
                </c:pt>
                <c:pt idx="46">
                  <c:v>0.71874928550000095</c:v>
                </c:pt>
                <c:pt idx="47">
                  <c:v>0.73437426975000086</c:v>
                </c:pt>
                <c:pt idx="48">
                  <c:v>0.74999925400000111</c:v>
                </c:pt>
                <c:pt idx="49">
                  <c:v>0.76562423825000114</c:v>
                </c:pt>
                <c:pt idx="50">
                  <c:v>0.78124922250000106</c:v>
                </c:pt>
                <c:pt idx="51">
                  <c:v>0.79687420675000109</c:v>
                </c:pt>
                <c:pt idx="52">
                  <c:v>0.81249919100000101</c:v>
                </c:pt>
                <c:pt idx="53">
                  <c:v>0.82812417525000104</c:v>
                </c:pt>
                <c:pt idx="54">
                  <c:v>0.84374915950000129</c:v>
                </c:pt>
                <c:pt idx="55">
                  <c:v>0.8593741437500011</c:v>
                </c:pt>
                <c:pt idx="56">
                  <c:v>0.87499912800000124</c:v>
                </c:pt>
                <c:pt idx="57">
                  <c:v>0.89062411225000127</c:v>
                </c:pt>
                <c:pt idx="58">
                  <c:v>0.90624909650000141</c:v>
                </c:pt>
                <c:pt idx="59">
                  <c:v>0.92187408075000121</c:v>
                </c:pt>
                <c:pt idx="60">
                  <c:v>0.93749906500000124</c:v>
                </c:pt>
                <c:pt idx="61">
                  <c:v>0.95312404925000138</c:v>
                </c:pt>
                <c:pt idx="62">
                  <c:v>0.96874903350000163</c:v>
                </c:pt>
                <c:pt idx="63">
                  <c:v>0.98437401775000133</c:v>
                </c:pt>
                <c:pt idx="64">
                  <c:v>0.99999900200000158</c:v>
                </c:pt>
                <c:pt idx="65">
                  <c:v>1.0156239862500014</c:v>
                </c:pt>
                <c:pt idx="66">
                  <c:v>1.0312489705000016</c:v>
                </c:pt>
                <c:pt idx="67">
                  <c:v>1.0468739547500017</c:v>
                </c:pt>
                <c:pt idx="68">
                  <c:v>1.0624989390000017</c:v>
                </c:pt>
                <c:pt idx="69">
                  <c:v>1.0781239232500017</c:v>
                </c:pt>
                <c:pt idx="70">
                  <c:v>1.0937489075000015</c:v>
                </c:pt>
                <c:pt idx="71">
                  <c:v>1.1093738917500018</c:v>
                </c:pt>
                <c:pt idx="72">
                  <c:v>1.1249988760000018</c:v>
                </c:pt>
                <c:pt idx="73">
                  <c:v>1.1406238602500018</c:v>
                </c:pt>
                <c:pt idx="74">
                  <c:v>1.1562488445000021</c:v>
                </c:pt>
                <c:pt idx="75">
                  <c:v>1.1718738287500019</c:v>
                </c:pt>
                <c:pt idx="76">
                  <c:v>1.1874988130000017</c:v>
                </c:pt>
                <c:pt idx="77">
                  <c:v>1.2031237972500013</c:v>
                </c:pt>
                <c:pt idx="78">
                  <c:v>1.218748781500002</c:v>
                </c:pt>
                <c:pt idx="79">
                  <c:v>1.234373765750002</c:v>
                </c:pt>
                <c:pt idx="80">
                  <c:v>1.2499987499999996</c:v>
                </c:pt>
              </c:numCache>
            </c:numRef>
          </c:xVal>
          <c:yVal>
            <c:numRef>
              <c:f>'Recip Trans Log-Normals L-1-L-3'!$J$109:$J$189</c:f>
              <c:numCache>
                <c:formatCode>General</c:formatCode>
                <c:ptCount val="81"/>
                <c:pt idx="0">
                  <c:v>0</c:v>
                </c:pt>
                <c:pt idx="1">
                  <c:v>0</c:v>
                </c:pt>
                <c:pt idx="2">
                  <c:v>1.727331131782585E-11</c:v>
                </c:pt>
                <c:pt idx="3">
                  <c:v>1.7950885553641509E-9</c:v>
                </c:pt>
                <c:pt idx="4">
                  <c:v>3.7594406402305044E-8</c:v>
                </c:pt>
                <c:pt idx="5">
                  <c:v>3.4004695408081249E-7</c:v>
                </c:pt>
                <c:pt idx="6">
                  <c:v>1.852937194712103E-6</c:v>
                </c:pt>
                <c:pt idx="7">
                  <c:v>7.2318955300062526E-6</c:v>
                </c:pt>
                <c:pt idx="8">
                  <c:v>2.2342243145674809E-5</c:v>
                </c:pt>
                <c:pt idx="9">
                  <c:v>5.8145832403260984E-5</c:v>
                </c:pt>
                <c:pt idx="10">
                  <c:v>1.3281856925638822E-4</c:v>
                </c:pt>
                <c:pt idx="11">
                  <c:v>2.7393986518857688E-4</c:v>
                </c:pt>
                <c:pt idx="12">
                  <c:v>5.2062004952037636E-4</c:v>
                </c:pt>
                <c:pt idx="13">
                  <c:v>9.2546437862148733E-4</c:v>
                </c:pt>
                <c:pt idx="14">
                  <c:v>1.5563033945331932E-3</c:v>
                </c:pt>
                <c:pt idx="15">
                  <c:v>2.497645132496026E-3</c:v>
                </c:pt>
                <c:pt idx="16">
                  <c:v>3.851824151417028E-3</c:v>
                </c:pt>
                <c:pt idx="17">
                  <c:v>5.7398360448217356E-3</c:v>
                </c:pt>
                <c:pt idx="18">
                  <c:v>8.3018549717783219E-3</c:v>
                </c:pt>
                <c:pt idx="19">
                  <c:v>1.1697436891175729E-2</c:v>
                </c:pt>
                <c:pt idx="20">
                  <c:v>1.6105413538493919E-2</c:v>
                </c:pt>
                <c:pt idx="21">
                  <c:v>2.1723482531916936E-2</c:v>
                </c:pt>
                <c:pt idx="22">
                  <c:v>2.8767497936930803E-2</c:v>
                </c:pt>
                <c:pt idx="23">
                  <c:v>3.7470463611597317E-2</c:v>
                </c:pt>
                <c:pt idx="24">
                  <c:v>4.8081229029641674E-2</c:v>
                </c:pt>
                <c:pt idx="25">
                  <c:v>6.0862884274378123E-2</c:v>
                </c:pt>
                <c:pt idx="26">
                  <c:v>7.6090847685303581E-2</c:v>
                </c:pt>
                <c:pt idx="27">
                  <c:v>9.4050636341968044E-2</c:v>
                </c:pt>
                <c:pt idx="28">
                  <c:v>0.11503530627718057</c:v>
                </c:pt>
                <c:pt idx="29">
                  <c:v>0.13934254609423166</c:v>
                </c:pt>
                <c:pt idx="30">
                  <c:v>0.16727140458235237</c:v>
                </c:pt>
                <c:pt idx="31">
                  <c:v>0.19911863004253741</c:v>
                </c:pt>
                <c:pt idx="32">
                  <c:v>0.23517459642103958</c:v>
                </c:pt>
                <c:pt idx="33">
                  <c:v>0.27571878908372272</c:v>
                </c:pt>
                <c:pt idx="34">
                  <c:v>0.32101482125764252</c:v>
                </c:pt>
                <c:pt idx="35">
                  <c:v>0.37130495095089583</c:v>
                </c:pt>
                <c:pt idx="36">
                  <c:v>0.42680406771481982</c:v>
                </c:pt>
                <c:pt idx="37">
                  <c:v>0.48769311915650476</c:v>
                </c:pt>
                <c:pt idx="38">
                  <c:v>0.55411194893155902</c:v>
                </c:pt>
                <c:pt idx="39">
                  <c:v>0.62615152141115438</c:v>
                </c:pt>
                <c:pt idx="40">
                  <c:v>0.70384551378045923</c:v>
                </c:pt>
                <c:pt idx="41">
                  <c:v>0.78716126456723057</c:v>
                </c:pt>
                <c:pt idx="42">
                  <c:v>0.87599007923632055</c:v>
                </c:pt>
                <c:pt idx="43">
                  <c:v>0.97013690941980568</c:v>
                </c:pt>
                <c:pt idx="44">
                  <c:v>1.0693094436913135</c:v>
                </c:pt>
                <c:pt idx="45">
                  <c:v>1.1731066759127524</c:v>
                </c:pt>
                <c:pt idx="46">
                  <c:v>1.2810070537646658</c:v>
                </c:pt>
                <c:pt idx="47">
                  <c:v>1.3923563571787494</c:v>
                </c:pt>
                <c:pt idx="48">
                  <c:v>1.5063555165173037</c:v>
                </c:pt>
                <c:pt idx="49">
                  <c:v>1.6220486565011494</c:v>
                </c:pt>
                <c:pt idx="50">
                  <c:v>1.7383117476535681</c:v>
                </c:pt>
                <c:pt idx="51">
                  <c:v>1.8538423666258121</c:v>
                </c:pt>
                <c:pt idx="52">
                  <c:v>1.9671512150712056</c:v>
                </c:pt>
                <c:pt idx="53">
                  <c:v>2.076556229236985</c:v>
                </c:pt>
                <c:pt idx="54">
                  <c:v>2.1801803351211206</c:v>
                </c:pt>
                <c:pt idx="55">
                  <c:v>2.2759541730061126</c:v>
                </c:pt>
                <c:pt idx="56">
                  <c:v>2.3616254360278539</c:v>
                </c:pt>
                <c:pt idx="57">
                  <c:v>2.4347768440819961</c:v>
                </c:pt>
                <c:pt idx="58">
                  <c:v>2.492855207016329</c:v>
                </c:pt>
                <c:pt idx="59">
                  <c:v>2.5332145129139456</c:v>
                </c:pt>
                <c:pt idx="60">
                  <c:v>2.553176489124922</c:v>
                </c:pt>
                <c:pt idx="61">
                  <c:v>2.5501125853695408</c:v>
                </c:pt>
                <c:pt idx="62">
                  <c:v>2.5215517450650653</c:v>
                </c:pt>
                <c:pt idx="63">
                  <c:v>2.4653185331242295</c:v>
                </c:pt>
                <c:pt idx="64">
                  <c:v>2.3797059589717535</c:v>
                </c:pt>
                <c:pt idx="65">
                  <c:v>2.2636863215083309</c:v>
                </c:pt>
                <c:pt idx="66">
                  <c:v>2.1171610551403246</c:v>
                </c:pt>
                <c:pt idx="67">
                  <c:v>1.9412460241144909</c:v>
                </c:pt>
                <c:pt idx="68">
                  <c:v>1.73858073491495</c:v>
                </c:pt>
                <c:pt idx="69">
                  <c:v>1.5136367214651931</c:v>
                </c:pt>
                <c:pt idx="70">
                  <c:v>1.2729795433052464</c:v>
                </c:pt>
                <c:pt idx="71">
                  <c:v>1.0254077513702433</c:v>
                </c:pt>
                <c:pt idx="72">
                  <c:v>0.78184895789300479</c:v>
                </c:pt>
                <c:pt idx="73">
                  <c:v>0.55484003728379983</c:v>
                </c:pt>
                <c:pt idx="74">
                  <c:v>0.35737017784924935</c:v>
                </c:pt>
                <c:pt idx="75">
                  <c:v>0.20086816813723291</c:v>
                </c:pt>
                <c:pt idx="76">
                  <c:v>9.2284084497136695E-2</c:v>
                </c:pt>
                <c:pt idx="77">
                  <c:v>3.0785517215518428E-2</c:v>
                </c:pt>
                <c:pt idx="78">
                  <c:v>5.8706969576431383E-3</c:v>
                </c:pt>
                <c:pt idx="79">
                  <c:v>3.6484265752403293E-4</c:v>
                </c:pt>
                <c:pt idx="80">
                  <c:v>1.176090157487076E-6</c:v>
                </c:pt>
              </c:numCache>
            </c:numRef>
          </c:yVal>
          <c:smooth val="1"/>
        </c:ser>
        <c:dLbls>
          <c:showLegendKey val="0"/>
          <c:showVal val="0"/>
          <c:showCatName val="0"/>
          <c:showSerName val="0"/>
          <c:showPercent val="0"/>
          <c:showBubbleSize val="0"/>
        </c:dLbls>
        <c:axId val="157305472"/>
        <c:axId val="157324032"/>
      </c:scatterChart>
      <c:scatterChart>
        <c:scatterStyle val="smoothMarker"/>
        <c:varyColors val="0"/>
        <c:ser>
          <c:idx val="1"/>
          <c:order val="1"/>
          <c:tx>
            <c:v>CDF</c:v>
          </c:tx>
          <c:spPr>
            <a:ln>
              <a:solidFill>
                <a:srgbClr val="C00000"/>
              </a:solidFill>
            </a:ln>
          </c:spPr>
          <c:marker>
            <c:symbol val="none"/>
          </c:marker>
          <c:xVal>
            <c:numRef>
              <c:f>'Recip Trans Log-Normals L-1-L-3'!$I$109:$I$189</c:f>
              <c:numCache>
                <c:formatCode>0.00</c:formatCode>
                <c:ptCount val="81"/>
                <c:pt idx="0">
                  <c:v>1.0000000000000005E-8</c:v>
                </c:pt>
                <c:pt idx="1">
                  <c:v>1.5624994250000001E-2</c:v>
                </c:pt>
                <c:pt idx="2">
                  <c:v>3.1249978500000015E-2</c:v>
                </c:pt>
                <c:pt idx="3">
                  <c:v>4.6874962750000006E-2</c:v>
                </c:pt>
                <c:pt idx="4">
                  <c:v>6.2499947000000021E-2</c:v>
                </c:pt>
                <c:pt idx="5">
                  <c:v>7.8124931250000015E-2</c:v>
                </c:pt>
                <c:pt idx="6">
                  <c:v>9.3749915500000017E-2</c:v>
                </c:pt>
                <c:pt idx="7">
                  <c:v>0.10937489975</c:v>
                </c:pt>
                <c:pt idx="8">
                  <c:v>0.12499988400000002</c:v>
                </c:pt>
                <c:pt idx="9">
                  <c:v>0.14062486824999998</c:v>
                </c:pt>
                <c:pt idx="10">
                  <c:v>0.15624985250000006</c:v>
                </c:pt>
                <c:pt idx="11">
                  <c:v>0.17187483675000001</c:v>
                </c:pt>
                <c:pt idx="12">
                  <c:v>0.18749982100000004</c:v>
                </c:pt>
                <c:pt idx="13">
                  <c:v>0.20312480524999998</c:v>
                </c:pt>
                <c:pt idx="14">
                  <c:v>0.21874978950000007</c:v>
                </c:pt>
                <c:pt idx="15">
                  <c:v>0.23437477375000002</c:v>
                </c:pt>
                <c:pt idx="16">
                  <c:v>0.24999975800000007</c:v>
                </c:pt>
                <c:pt idx="17">
                  <c:v>0.26562474225000005</c:v>
                </c:pt>
                <c:pt idx="18">
                  <c:v>0.28124972649999996</c:v>
                </c:pt>
                <c:pt idx="19">
                  <c:v>0.29687471075000016</c:v>
                </c:pt>
                <c:pt idx="20">
                  <c:v>0.31249969500000013</c:v>
                </c:pt>
                <c:pt idx="21">
                  <c:v>0.32812467925000027</c:v>
                </c:pt>
                <c:pt idx="22">
                  <c:v>0.34374966350000019</c:v>
                </c:pt>
                <c:pt idx="23">
                  <c:v>0.35937464775000028</c:v>
                </c:pt>
                <c:pt idx="24">
                  <c:v>0.37499963200000025</c:v>
                </c:pt>
                <c:pt idx="25">
                  <c:v>0.39062461625000033</c:v>
                </c:pt>
                <c:pt idx="26">
                  <c:v>0.40624960050000025</c:v>
                </c:pt>
                <c:pt idx="27">
                  <c:v>0.42187458475000039</c:v>
                </c:pt>
                <c:pt idx="28">
                  <c:v>0.43749956900000037</c:v>
                </c:pt>
                <c:pt idx="29">
                  <c:v>0.45312455325000039</c:v>
                </c:pt>
                <c:pt idx="30">
                  <c:v>0.46874953750000031</c:v>
                </c:pt>
                <c:pt idx="31">
                  <c:v>0.48437452175000051</c:v>
                </c:pt>
                <c:pt idx="32">
                  <c:v>0.49999950600000048</c:v>
                </c:pt>
                <c:pt idx="33">
                  <c:v>0.51562449025000068</c:v>
                </c:pt>
                <c:pt idx="34">
                  <c:v>0.53124947450000071</c:v>
                </c:pt>
                <c:pt idx="35">
                  <c:v>0.54687445875000062</c:v>
                </c:pt>
                <c:pt idx="36">
                  <c:v>0.56249944300000065</c:v>
                </c:pt>
                <c:pt idx="37">
                  <c:v>0.57812442725000079</c:v>
                </c:pt>
                <c:pt idx="38">
                  <c:v>0.59374941150000071</c:v>
                </c:pt>
                <c:pt idx="39">
                  <c:v>0.60937439575000052</c:v>
                </c:pt>
                <c:pt idx="40">
                  <c:v>0.62499938000000077</c:v>
                </c:pt>
                <c:pt idx="41">
                  <c:v>0.6406243642500008</c:v>
                </c:pt>
                <c:pt idx="42">
                  <c:v>0.65624934850000083</c:v>
                </c:pt>
                <c:pt idx="43">
                  <c:v>0.67187433275000086</c:v>
                </c:pt>
                <c:pt idx="44">
                  <c:v>0.68749931700000089</c:v>
                </c:pt>
                <c:pt idx="45">
                  <c:v>0.7031243012500008</c:v>
                </c:pt>
                <c:pt idx="46">
                  <c:v>0.71874928550000095</c:v>
                </c:pt>
                <c:pt idx="47">
                  <c:v>0.73437426975000086</c:v>
                </c:pt>
                <c:pt idx="48">
                  <c:v>0.74999925400000111</c:v>
                </c:pt>
                <c:pt idx="49">
                  <c:v>0.76562423825000114</c:v>
                </c:pt>
                <c:pt idx="50">
                  <c:v>0.78124922250000106</c:v>
                </c:pt>
                <c:pt idx="51">
                  <c:v>0.79687420675000109</c:v>
                </c:pt>
                <c:pt idx="52">
                  <c:v>0.81249919100000101</c:v>
                </c:pt>
                <c:pt idx="53">
                  <c:v>0.82812417525000104</c:v>
                </c:pt>
                <c:pt idx="54">
                  <c:v>0.84374915950000129</c:v>
                </c:pt>
                <c:pt idx="55">
                  <c:v>0.8593741437500011</c:v>
                </c:pt>
                <c:pt idx="56">
                  <c:v>0.87499912800000124</c:v>
                </c:pt>
                <c:pt idx="57">
                  <c:v>0.89062411225000127</c:v>
                </c:pt>
                <c:pt idx="58">
                  <c:v>0.90624909650000141</c:v>
                </c:pt>
                <c:pt idx="59">
                  <c:v>0.92187408075000121</c:v>
                </c:pt>
                <c:pt idx="60">
                  <c:v>0.93749906500000124</c:v>
                </c:pt>
                <c:pt idx="61">
                  <c:v>0.95312404925000138</c:v>
                </c:pt>
                <c:pt idx="62">
                  <c:v>0.96874903350000163</c:v>
                </c:pt>
                <c:pt idx="63">
                  <c:v>0.98437401775000133</c:v>
                </c:pt>
                <c:pt idx="64">
                  <c:v>0.99999900200000158</c:v>
                </c:pt>
                <c:pt idx="65">
                  <c:v>1.0156239862500014</c:v>
                </c:pt>
                <c:pt idx="66">
                  <c:v>1.0312489705000016</c:v>
                </c:pt>
                <c:pt idx="67">
                  <c:v>1.0468739547500017</c:v>
                </c:pt>
                <c:pt idx="68">
                  <c:v>1.0624989390000017</c:v>
                </c:pt>
                <c:pt idx="69">
                  <c:v>1.0781239232500017</c:v>
                </c:pt>
                <c:pt idx="70">
                  <c:v>1.0937489075000015</c:v>
                </c:pt>
                <c:pt idx="71">
                  <c:v>1.1093738917500018</c:v>
                </c:pt>
                <c:pt idx="72">
                  <c:v>1.1249988760000018</c:v>
                </c:pt>
                <c:pt idx="73">
                  <c:v>1.1406238602500018</c:v>
                </c:pt>
                <c:pt idx="74">
                  <c:v>1.1562488445000021</c:v>
                </c:pt>
                <c:pt idx="75">
                  <c:v>1.1718738287500019</c:v>
                </c:pt>
                <c:pt idx="76">
                  <c:v>1.1874988130000017</c:v>
                </c:pt>
                <c:pt idx="77">
                  <c:v>1.2031237972500013</c:v>
                </c:pt>
                <c:pt idx="78">
                  <c:v>1.218748781500002</c:v>
                </c:pt>
                <c:pt idx="79">
                  <c:v>1.234373765750002</c:v>
                </c:pt>
                <c:pt idx="80">
                  <c:v>1.2499987499999996</c:v>
                </c:pt>
              </c:numCache>
            </c:numRef>
          </c:xVal>
          <c:yVal>
            <c:numRef>
              <c:f>'Recip Trans Log-Normals L-1-L-3'!$L$109:$L$189</c:f>
              <c:numCache>
                <c:formatCode>General</c:formatCode>
                <c:ptCount val="81"/>
                <c:pt idx="0">
                  <c:v>0</c:v>
                </c:pt>
                <c:pt idx="1">
                  <c:v>0</c:v>
                </c:pt>
                <c:pt idx="2">
                  <c:v>2.6989521728637571E-13</c:v>
                </c:pt>
                <c:pt idx="3">
                  <c:v>2.8318125622206493E-11</c:v>
                </c:pt>
                <c:pt idx="4">
                  <c:v>6.1573013354632198E-10</c:v>
                </c:pt>
                <c:pt idx="5">
                  <c:v>5.9289584353194902E-9</c:v>
                </c:pt>
                <c:pt idx="6">
                  <c:v>3.4881072918935294E-8</c:v>
                </c:pt>
                <c:pt idx="7">
                  <c:v>1.4787932667292841E-7</c:v>
                </c:pt>
                <c:pt idx="8">
                  <c:v>4.9697652393376788E-7</c:v>
                </c:pt>
                <c:pt idx="9">
                  <c:v>1.4055042394378603E-6</c:v>
                </c:pt>
                <c:pt idx="10">
                  <c:v>3.4807922921764617E-6</c:v>
                </c:pt>
                <c:pt idx="11">
                  <c:v>7.7610983711950999E-6</c:v>
                </c:pt>
                <c:pt idx="12">
                  <c:v>1.5895778445185204E-5</c:v>
                </c:pt>
                <c:pt idx="13">
                  <c:v>3.035614478508198E-5</c:v>
                </c:pt>
                <c:pt idx="14">
                  <c:v>5.4673360812884666E-5</c:v>
                </c:pt>
                <c:pt idx="15">
                  <c:v>9.3699026670224255E-5</c:v>
                </c:pt>
                <c:pt idx="16">
                  <c:v>1.5388371836988496E-4</c:v>
                </c:pt>
                <c:pt idx="17">
                  <c:v>2.4356856616780664E-4</c:v>
                </c:pt>
                <c:pt idx="18">
                  <c:v>3.7328491934762731E-4</c:v>
                </c:pt>
                <c:pt idx="19">
                  <c:v>5.5605718653761738E-4</c:v>
                </c:pt>
                <c:pt idx="20">
                  <c:v>8.077040194163223E-4</c:v>
                </c:pt>
                <c:pt idx="21">
                  <c:v>1.1471330918326752E-3</c:v>
                </c:pt>
                <c:pt idx="22">
                  <c:v>1.5966247940091272E-3</c:v>
                </c:pt>
                <c:pt idx="23">
                  <c:v>2.1821001977805352E-3</c:v>
                </c:pt>
                <c:pt idx="24">
                  <c:v>2.9333686440893292E-3</c:v>
                </c:pt>
                <c:pt idx="25">
                  <c:v>3.8843502522860631E-3</c:v>
                </c:pt>
                <c:pt idx="26">
                  <c:v>5.0732685489380822E-3</c:v>
                </c:pt>
                <c:pt idx="27">
                  <c:v>6.5428082604838123E-3</c:v>
                </c:pt>
                <c:pt idx="28">
                  <c:v>8.3402331092586896E-3</c:v>
                </c:pt>
                <c:pt idx="29">
                  <c:v>1.0517458197335962E-2</c:v>
                </c:pt>
                <c:pt idx="30">
                  <c:v>1.3131071259410603E-2</c:v>
                </c:pt>
                <c:pt idx="31">
                  <c:v>1.6242296717706831E-2</c:v>
                </c:pt>
                <c:pt idx="32">
                  <c:v>1.9916896082785688E-2</c:v>
                </c:pt>
                <c:pt idx="33">
                  <c:v>2.4224997819647934E-2</c:v>
                </c:pt>
                <c:pt idx="34">
                  <c:v>2.9240849345815174E-2</c:v>
                </c:pt>
                <c:pt idx="35">
                  <c:v>3.5042483356369954E-2</c:v>
                </c:pt>
                <c:pt idx="36">
                  <c:v>4.1711290192249957E-2</c:v>
                </c:pt>
                <c:pt idx="37">
                  <c:v>4.9331487497903746E-2</c:v>
                </c:pt>
                <c:pt idx="38">
                  <c:v>5.7989477972696171E-2</c:v>
                </c:pt>
                <c:pt idx="39">
                  <c:v>6.7773085632858998E-2</c:v>
                </c:pt>
                <c:pt idx="40">
                  <c:v>7.8770660700111864E-2</c:v>
                </c:pt>
                <c:pt idx="41">
                  <c:v>9.1070043061184949E-2</c:v>
                </c:pt>
                <c:pt idx="42">
                  <c:v>0.10475737425240871</c:v>
                </c:pt>
                <c:pt idx="43">
                  <c:v>0.1199157481824369</c:v>
                </c:pt>
                <c:pt idx="44">
                  <c:v>0.13662369139848993</c:v>
                </c:pt>
                <c:pt idx="45">
                  <c:v>0.15495346473319666</c:v>
                </c:pt>
                <c:pt idx="46">
                  <c:v>0.1749691797724085</c:v>
                </c:pt>
                <c:pt idx="47">
                  <c:v>0.19672472592371379</c:v>
                </c:pt>
                <c:pt idx="48">
                  <c:v>0.22026150714419734</c:v>
                </c:pt>
                <c:pt idx="49">
                  <c:v>0.24560599185476154</c:v>
                </c:pt>
                <c:pt idx="50">
                  <c:v>0.27276708553343854</c:v>
                </c:pt>
                <c:pt idx="51">
                  <c:v>0.30173334331394969</c:v>
                </c:pt>
                <c:pt idx="52">
                  <c:v>0.33247005006680574</c:v>
                </c:pt>
                <c:pt idx="53">
                  <c:v>0.36491620844287304</c:v>
                </c:pt>
                <c:pt idx="54">
                  <c:v>0.39898149184130038</c:v>
                </c:pt>
                <c:pt idx="55">
                  <c:v>0.43454323994824268</c:v>
                </c:pt>
                <c:pt idx="56">
                  <c:v>0.47144360019057735</c:v>
                </c:pt>
                <c:pt idx="57">
                  <c:v>0.50948695003162303</c:v>
                </c:pt>
                <c:pt idx="58">
                  <c:v>0.54843777337878408</c:v>
                </c:pt>
                <c:pt idx="59">
                  <c:v>0.58801921024493586</c:v>
                </c:pt>
                <c:pt idx="60">
                  <c:v>0.62791255267498325</c:v>
                </c:pt>
                <c:pt idx="61">
                  <c:v>0.66775802165710929</c:v>
                </c:pt>
                <c:pt idx="62">
                  <c:v>0.7071572279593108</c:v>
                </c:pt>
                <c:pt idx="63">
                  <c:v>0.74567779121061017</c:v>
                </c:pt>
                <c:pt idx="64">
                  <c:v>0.78286065933917504</c:v>
                </c:pt>
                <c:pt idx="65">
                  <c:v>0.8182307224596832</c:v>
                </c:pt>
                <c:pt idx="66">
                  <c:v>0.85131133060096409</c:v>
                </c:pt>
                <c:pt idx="67">
                  <c:v>0.8816432691531283</c:v>
                </c:pt>
                <c:pt idx="68">
                  <c:v>0.90880856575352764</c:v>
                </c:pt>
                <c:pt idx="69">
                  <c:v>0.93245911568664308</c:v>
                </c:pt>
                <c:pt idx="70">
                  <c:v>0.95234940100135979</c:v>
                </c:pt>
                <c:pt idx="71">
                  <c:v>0.96837138096634767</c:v>
                </c:pt>
                <c:pt idx="72">
                  <c:v>0.98058775861930481</c:v>
                </c:pt>
                <c:pt idx="73">
                  <c:v>0.9892571254631336</c:v>
                </c:pt>
                <c:pt idx="74">
                  <c:v>0.99484102886344794</c:v>
                </c:pt>
                <c:pt idx="75">
                  <c:v>0.99797959082691856</c:v>
                </c:pt>
                <c:pt idx="76">
                  <c:v>0.99942152819371199</c:v>
                </c:pt>
                <c:pt idx="77">
                  <c:v>0.99990255141533257</c:v>
                </c:pt>
                <c:pt idx="78">
                  <c:v>0.99999428096283227</c:v>
                </c:pt>
                <c:pt idx="79">
                  <c:v>0.99999998162360981</c:v>
                </c:pt>
                <c:pt idx="80">
                  <c:v>1</c:v>
                </c:pt>
              </c:numCache>
            </c:numRef>
          </c:yVal>
          <c:smooth val="1"/>
        </c:ser>
        <c:ser>
          <c:idx val="2"/>
          <c:order val="2"/>
          <c:tx>
            <c:v>Select Values</c:v>
          </c:tx>
          <c:spPr>
            <a:ln>
              <a:noFill/>
            </a:ln>
          </c:spPr>
          <c:marker>
            <c:symbol val="circle"/>
            <c:size val="5"/>
            <c:spPr>
              <a:solidFill>
                <a:srgbClr val="C00000"/>
              </a:solidFill>
              <a:ln>
                <a:solidFill>
                  <a:srgbClr val="C00000"/>
                </a:solidFill>
              </a:ln>
            </c:spPr>
          </c:marker>
          <c:dLbls>
            <c:numFmt formatCode="#,##0.00" sourceLinked="0"/>
            <c:spPr>
              <a:solidFill>
                <a:schemeClr val="bg1"/>
              </a:solidFill>
              <a:ln>
                <a:solidFill>
                  <a:schemeClr val="tx1"/>
                </a:solidFill>
              </a:ln>
            </c:spPr>
            <c:showLegendKey val="0"/>
            <c:showVal val="1"/>
            <c:showCatName val="1"/>
            <c:showSerName val="0"/>
            <c:showPercent val="0"/>
            <c:showBubbleSize val="0"/>
            <c:showLeaderLines val="0"/>
            <c:extLst>
              <c:ext xmlns:c15="http://schemas.microsoft.com/office/drawing/2012/chart" uri="{CE6537A1-D6FC-4f65-9D91-7224C49458BB}">
                <c15:layout/>
                <c15:showLeaderLines val="0"/>
              </c:ext>
            </c:extLst>
          </c:dLbls>
          <c:xVal>
            <c:numRef>
              <c:f>'Recip Trans Log-Normals L-1-L-3'!$I$104:$I$107</c:f>
              <c:numCache>
                <c:formatCode>0.00</c:formatCode>
                <c:ptCount val="4"/>
                <c:pt idx="0">
                  <c:v>0.65100116982763989</c:v>
                </c:pt>
                <c:pt idx="1">
                  <c:v>0.8867663500134223</c:v>
                </c:pt>
                <c:pt idx="2">
                  <c:v>1.0572151458197971</c:v>
                </c:pt>
                <c:pt idx="3" formatCode="General">
                  <c:v>1</c:v>
                </c:pt>
              </c:numCache>
            </c:numRef>
          </c:xVal>
          <c:yVal>
            <c:numRef>
              <c:f>'Recip Trans Log-Normals L-1-L-3'!$L$104:$L$107</c:f>
              <c:numCache>
                <c:formatCode>General</c:formatCode>
                <c:ptCount val="4"/>
                <c:pt idx="0">
                  <c:v>0.1</c:v>
                </c:pt>
                <c:pt idx="1">
                  <c:v>0.5</c:v>
                </c:pt>
                <c:pt idx="2">
                  <c:v>0.9</c:v>
                </c:pt>
                <c:pt idx="3">
                  <c:v>0.78286298148955491</c:v>
                </c:pt>
              </c:numCache>
            </c:numRef>
          </c:yVal>
          <c:smooth val="1"/>
        </c:ser>
        <c:dLbls>
          <c:showLegendKey val="0"/>
          <c:showVal val="0"/>
          <c:showCatName val="0"/>
          <c:showSerName val="0"/>
          <c:showPercent val="0"/>
          <c:showBubbleSize val="0"/>
        </c:dLbls>
        <c:axId val="157332224"/>
        <c:axId val="157325952"/>
      </c:scatterChart>
      <c:valAx>
        <c:axId val="157305472"/>
        <c:scaling>
          <c:orientation val="minMax"/>
          <c:max val="1.25"/>
          <c:min val="0"/>
        </c:scaling>
        <c:delete val="0"/>
        <c:axPos val="b"/>
        <c:majorGridlines/>
        <c:title>
          <c:tx>
            <c:rich>
              <a:bodyPr/>
              <a:lstStyle/>
              <a:p>
                <a:pPr>
                  <a:defRPr sz="1200"/>
                </a:pPr>
                <a:r>
                  <a:rPr lang="en-US" sz="1200" dirty="0"/>
                  <a:t>$ (Millions)</a:t>
                </a:r>
              </a:p>
            </c:rich>
          </c:tx>
          <c:overlay val="0"/>
        </c:title>
        <c:numFmt formatCode="#,##0.00" sourceLinked="0"/>
        <c:majorTickMark val="out"/>
        <c:minorTickMark val="none"/>
        <c:tickLblPos val="nextTo"/>
        <c:crossAx val="157324032"/>
        <c:crossesAt val="0"/>
        <c:crossBetween val="midCat"/>
        <c:majorUnit val="0.25"/>
      </c:valAx>
      <c:valAx>
        <c:axId val="157324032"/>
        <c:scaling>
          <c:orientation val="minMax"/>
          <c:max val="4"/>
          <c:min val="0"/>
        </c:scaling>
        <c:delete val="0"/>
        <c:axPos val="l"/>
        <c:majorGridlines/>
        <c:title>
          <c:tx>
            <c:rich>
              <a:bodyPr rot="-5400000" vert="horz"/>
              <a:lstStyle/>
              <a:p>
                <a:pPr>
                  <a:defRPr/>
                </a:pPr>
                <a:r>
                  <a:rPr lang="en-US" dirty="0"/>
                  <a:t>Probability Density (Prob/$)</a:t>
                </a:r>
              </a:p>
            </c:rich>
          </c:tx>
          <c:overlay val="0"/>
        </c:title>
        <c:numFmt formatCode="#,##0.0" sourceLinked="0"/>
        <c:majorTickMark val="out"/>
        <c:minorTickMark val="none"/>
        <c:tickLblPos val="nextTo"/>
        <c:txPr>
          <a:bodyPr/>
          <a:lstStyle/>
          <a:p>
            <a:pPr>
              <a:defRPr b="1">
                <a:solidFill>
                  <a:srgbClr val="0070C0"/>
                </a:solidFill>
              </a:defRPr>
            </a:pPr>
            <a:endParaRPr lang="en-US"/>
          </a:p>
        </c:txPr>
        <c:crossAx val="157305472"/>
        <c:crosses val="autoZero"/>
        <c:crossBetween val="midCat"/>
        <c:majorUnit val="0.5"/>
      </c:valAx>
      <c:valAx>
        <c:axId val="157325952"/>
        <c:scaling>
          <c:orientation val="minMax"/>
          <c:max val="1"/>
          <c:min val="0"/>
        </c:scaling>
        <c:delete val="0"/>
        <c:axPos val="r"/>
        <c:title>
          <c:tx>
            <c:rich>
              <a:bodyPr rot="-5400000" vert="horz"/>
              <a:lstStyle/>
              <a:p>
                <a:pPr>
                  <a:defRPr/>
                </a:pPr>
                <a:r>
                  <a:rPr lang="en-US" dirty="0"/>
                  <a:t>Cumulative Probability</a:t>
                </a:r>
              </a:p>
            </c:rich>
          </c:tx>
          <c:layout>
            <c:manualLayout>
              <c:xMode val="edge"/>
              <c:yMode val="edge"/>
              <c:x val="0.95663601043193502"/>
              <c:y val="0.26269334294456415"/>
            </c:manualLayout>
          </c:layout>
          <c:overlay val="0"/>
        </c:title>
        <c:numFmt formatCode="0%" sourceLinked="0"/>
        <c:majorTickMark val="out"/>
        <c:minorTickMark val="none"/>
        <c:tickLblPos val="nextTo"/>
        <c:txPr>
          <a:bodyPr/>
          <a:lstStyle/>
          <a:p>
            <a:pPr>
              <a:defRPr b="1">
                <a:solidFill>
                  <a:srgbClr val="C00000"/>
                </a:solidFill>
              </a:defRPr>
            </a:pPr>
            <a:endParaRPr lang="en-US"/>
          </a:p>
        </c:txPr>
        <c:crossAx val="157332224"/>
        <c:crosses val="max"/>
        <c:crossBetween val="midCat"/>
        <c:majorUnit val="0.25"/>
      </c:valAx>
      <c:valAx>
        <c:axId val="157332224"/>
        <c:scaling>
          <c:orientation val="minMax"/>
        </c:scaling>
        <c:delete val="1"/>
        <c:axPos val="b"/>
        <c:numFmt formatCode="0.00" sourceLinked="1"/>
        <c:majorTickMark val="out"/>
        <c:minorTickMark val="none"/>
        <c:tickLblPos val="none"/>
        <c:crossAx val="157325952"/>
        <c:crosses val="autoZero"/>
        <c:crossBetween val="midCat"/>
      </c:valAx>
    </c:plotArea>
    <c:legend>
      <c:legendPos val="t"/>
      <c:legendEntry>
        <c:idx val="2"/>
        <c:delete val="1"/>
      </c:legendEntry>
      <c:layout>
        <c:manualLayout>
          <c:xMode val="edge"/>
          <c:yMode val="edge"/>
          <c:x val="4.2677902150043814E-2"/>
          <c:y val="4.7099402624070164E-3"/>
          <c:w val="0.23928115290286744"/>
          <c:h val="8.9744248106942676E-2"/>
        </c:manualLayout>
      </c:layout>
      <c:overlay val="0"/>
      <c:spPr>
        <a:noFill/>
      </c:spPr>
      <c:txPr>
        <a:bodyPr/>
        <a:lstStyle/>
        <a:p>
          <a:pPr>
            <a:defRPr sz="1200"/>
          </a:pPr>
          <a:endParaRPr lang="en-US"/>
        </a:p>
      </c:txPr>
    </c:legend>
    <c:plotVisOnly val="1"/>
    <c:dispBlanksAs val="gap"/>
    <c:showDLblsOverMax val="0"/>
  </c:chart>
  <c:spPr>
    <a:ln w="25400">
      <a:solidFill>
        <a:schemeClr val="tx1"/>
      </a:solid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43847043300409"/>
          <c:y val="0.10266160219994808"/>
          <c:w val="0.78833356309098057"/>
          <c:h val="0.72722253322392894"/>
        </c:manualLayout>
      </c:layout>
      <c:scatterChart>
        <c:scatterStyle val="smoothMarker"/>
        <c:varyColors val="0"/>
        <c:ser>
          <c:idx val="0"/>
          <c:order val="0"/>
          <c:tx>
            <c:v>pdf</c:v>
          </c:tx>
          <c:marker>
            <c:symbol val="none"/>
          </c:marker>
          <c:xVal>
            <c:numRef>
              <c:f>'Recip Trans Log-Normals L-1-L-3'!$O$109:$O$189</c:f>
              <c:numCache>
                <c:formatCode>0.00</c:formatCode>
                <c:ptCount val="81"/>
                <c:pt idx="0">
                  <c:v>1.0000000000000005E-8</c:v>
                </c:pt>
                <c:pt idx="1">
                  <c:v>1.5624994250000001E-2</c:v>
                </c:pt>
                <c:pt idx="2">
                  <c:v>3.1249978500000015E-2</c:v>
                </c:pt>
                <c:pt idx="3">
                  <c:v>4.6874962750000006E-2</c:v>
                </c:pt>
                <c:pt idx="4">
                  <c:v>6.2499947000000021E-2</c:v>
                </c:pt>
                <c:pt idx="5">
                  <c:v>7.8124931250000015E-2</c:v>
                </c:pt>
                <c:pt idx="6">
                  <c:v>9.3749915500000017E-2</c:v>
                </c:pt>
                <c:pt idx="7">
                  <c:v>0.10937489975</c:v>
                </c:pt>
                <c:pt idx="8">
                  <c:v>0.12499988400000002</c:v>
                </c:pt>
                <c:pt idx="9">
                  <c:v>0.14062486824999998</c:v>
                </c:pt>
                <c:pt idx="10">
                  <c:v>0.15624985250000006</c:v>
                </c:pt>
                <c:pt idx="11">
                  <c:v>0.17187483675000001</c:v>
                </c:pt>
                <c:pt idx="12">
                  <c:v>0.18749982100000004</c:v>
                </c:pt>
                <c:pt idx="13">
                  <c:v>0.20312480524999998</c:v>
                </c:pt>
                <c:pt idx="14">
                  <c:v>0.21874978950000007</c:v>
                </c:pt>
                <c:pt idx="15">
                  <c:v>0.23437477375000002</c:v>
                </c:pt>
                <c:pt idx="16">
                  <c:v>0.24999975800000007</c:v>
                </c:pt>
                <c:pt idx="17">
                  <c:v>0.26562474225000005</c:v>
                </c:pt>
                <c:pt idx="18">
                  <c:v>0.28124972649999996</c:v>
                </c:pt>
                <c:pt idx="19">
                  <c:v>0.29687471075000016</c:v>
                </c:pt>
                <c:pt idx="20">
                  <c:v>0.31249969500000013</c:v>
                </c:pt>
                <c:pt idx="21">
                  <c:v>0.32812467925000027</c:v>
                </c:pt>
                <c:pt idx="22">
                  <c:v>0.34374966350000019</c:v>
                </c:pt>
                <c:pt idx="23">
                  <c:v>0.35937464775000028</c:v>
                </c:pt>
                <c:pt idx="24">
                  <c:v>0.37499963200000025</c:v>
                </c:pt>
                <c:pt idx="25">
                  <c:v>0.39062461625000033</c:v>
                </c:pt>
                <c:pt idx="26">
                  <c:v>0.40624960050000025</c:v>
                </c:pt>
                <c:pt idx="27">
                  <c:v>0.42187458475000039</c:v>
                </c:pt>
                <c:pt idx="28">
                  <c:v>0.43749956900000037</c:v>
                </c:pt>
                <c:pt idx="29">
                  <c:v>0.45312455325000039</c:v>
                </c:pt>
                <c:pt idx="30">
                  <c:v>0.46874953750000031</c:v>
                </c:pt>
                <c:pt idx="31">
                  <c:v>0.48437452175000051</c:v>
                </c:pt>
                <c:pt idx="32">
                  <c:v>0.49999950600000048</c:v>
                </c:pt>
                <c:pt idx="33">
                  <c:v>0.51562449025000068</c:v>
                </c:pt>
                <c:pt idx="34">
                  <c:v>0.53124947450000071</c:v>
                </c:pt>
                <c:pt idx="35">
                  <c:v>0.54687445875000062</c:v>
                </c:pt>
                <c:pt idx="36">
                  <c:v>0.56249944300000065</c:v>
                </c:pt>
                <c:pt idx="37">
                  <c:v>0.57812442725000079</c:v>
                </c:pt>
                <c:pt idx="38">
                  <c:v>0.59374941150000071</c:v>
                </c:pt>
                <c:pt idx="39">
                  <c:v>0.60937439575000052</c:v>
                </c:pt>
                <c:pt idx="40">
                  <c:v>0.62499938000000077</c:v>
                </c:pt>
                <c:pt idx="41">
                  <c:v>0.6406243642500008</c:v>
                </c:pt>
                <c:pt idx="42">
                  <c:v>0.65624934850000083</c:v>
                </c:pt>
                <c:pt idx="43">
                  <c:v>0.67187433275000086</c:v>
                </c:pt>
                <c:pt idx="44">
                  <c:v>0.68749931700000089</c:v>
                </c:pt>
                <c:pt idx="45">
                  <c:v>0.7031243012500008</c:v>
                </c:pt>
                <c:pt idx="46">
                  <c:v>0.71874928550000095</c:v>
                </c:pt>
                <c:pt idx="47">
                  <c:v>0.73437426975000086</c:v>
                </c:pt>
                <c:pt idx="48">
                  <c:v>0.74999925400000111</c:v>
                </c:pt>
                <c:pt idx="49">
                  <c:v>0.76562423825000114</c:v>
                </c:pt>
                <c:pt idx="50">
                  <c:v>0.78124922250000106</c:v>
                </c:pt>
                <c:pt idx="51">
                  <c:v>0.79687420675000109</c:v>
                </c:pt>
                <c:pt idx="52">
                  <c:v>0.81249919100000101</c:v>
                </c:pt>
                <c:pt idx="53">
                  <c:v>0.82812417525000104</c:v>
                </c:pt>
                <c:pt idx="54">
                  <c:v>0.84374915950000129</c:v>
                </c:pt>
                <c:pt idx="55">
                  <c:v>0.8593741437500011</c:v>
                </c:pt>
                <c:pt idx="56">
                  <c:v>0.87499912800000124</c:v>
                </c:pt>
                <c:pt idx="57">
                  <c:v>0.89062411225000127</c:v>
                </c:pt>
                <c:pt idx="58">
                  <c:v>0.90624909650000141</c:v>
                </c:pt>
                <c:pt idx="59">
                  <c:v>0.92187408075000121</c:v>
                </c:pt>
                <c:pt idx="60">
                  <c:v>0.93749906500000124</c:v>
                </c:pt>
                <c:pt idx="61">
                  <c:v>0.95312404925000138</c:v>
                </c:pt>
                <c:pt idx="62">
                  <c:v>0.96874903350000163</c:v>
                </c:pt>
                <c:pt idx="63">
                  <c:v>0.98437401775000133</c:v>
                </c:pt>
                <c:pt idx="64">
                  <c:v>0.99999900200000158</c:v>
                </c:pt>
                <c:pt idx="65">
                  <c:v>1.0156239862500014</c:v>
                </c:pt>
                <c:pt idx="66">
                  <c:v>1.0312489705000016</c:v>
                </c:pt>
                <c:pt idx="67">
                  <c:v>1.0468739547500017</c:v>
                </c:pt>
                <c:pt idx="68">
                  <c:v>1.0624989390000017</c:v>
                </c:pt>
                <c:pt idx="69">
                  <c:v>1.0781239232500017</c:v>
                </c:pt>
                <c:pt idx="70">
                  <c:v>1.0937489075000015</c:v>
                </c:pt>
                <c:pt idx="71">
                  <c:v>1.1093738917500018</c:v>
                </c:pt>
                <c:pt idx="72">
                  <c:v>1.1249988760000018</c:v>
                </c:pt>
                <c:pt idx="73">
                  <c:v>1.1406238602500018</c:v>
                </c:pt>
                <c:pt idx="74">
                  <c:v>1.1562488445000021</c:v>
                </c:pt>
                <c:pt idx="75">
                  <c:v>1.1718738287500019</c:v>
                </c:pt>
                <c:pt idx="76">
                  <c:v>1.1874988130000017</c:v>
                </c:pt>
                <c:pt idx="77">
                  <c:v>1.2031237972500013</c:v>
                </c:pt>
                <c:pt idx="78">
                  <c:v>1.218748781500002</c:v>
                </c:pt>
                <c:pt idx="79">
                  <c:v>1.234373765750002</c:v>
                </c:pt>
                <c:pt idx="80">
                  <c:v>1.2499987499999996</c:v>
                </c:pt>
              </c:numCache>
            </c:numRef>
          </c:xVal>
          <c:yVal>
            <c:numRef>
              <c:f>'Recip Trans Log-Normals L-1-L-3'!$P$109:$P$189</c:f>
              <c:numCache>
                <c:formatCode>General</c:formatCode>
                <c:ptCount val="81"/>
                <c:pt idx="0">
                  <c:v>0</c:v>
                </c:pt>
                <c:pt idx="1">
                  <c:v>1.9895216655661205E-13</c:v>
                </c:pt>
                <c:pt idx="2">
                  <c:v>5.836261805938214E-10</c:v>
                </c:pt>
                <c:pt idx="3">
                  <c:v>3.8186132778251527E-8</c:v>
                </c:pt>
                <c:pt idx="4">
                  <c:v>5.7901057559492218E-7</c:v>
                </c:pt>
                <c:pt idx="5">
                  <c:v>4.0910454286060821E-6</c:v>
                </c:pt>
                <c:pt idx="6">
                  <c:v>1.8281084659695151E-5</c:v>
                </c:pt>
                <c:pt idx="7">
                  <c:v>6.0506879263122265E-5</c:v>
                </c:pt>
                <c:pt idx="8">
                  <c:v>1.6242331383098217E-4</c:v>
                </c:pt>
                <c:pt idx="9">
                  <c:v>3.7407416076311453E-4</c:v>
                </c:pt>
                <c:pt idx="10">
                  <c:v>7.6698071260837704E-4</c:v>
                </c:pt>
                <c:pt idx="11">
                  <c:v>1.4360703086765609E-3</c:v>
                </c:pt>
                <c:pt idx="12">
                  <c:v>2.5004753809121628E-3</c:v>
                </c:pt>
                <c:pt idx="13">
                  <c:v>4.1033318249259002E-3</c:v>
                </c:pt>
                <c:pt idx="14">
                  <c:v>6.4107434522624913E-3</c:v>
                </c:pt>
                <c:pt idx="15">
                  <c:v>9.6100819153603981E-3</c:v>
                </c:pt>
                <c:pt idx="16">
                  <c:v>1.3907775954466363E-2</c:v>
                </c:pt>
                <c:pt idx="17">
                  <c:v>1.9526720647560284E-2</c:v>
                </c:pt>
                <c:pt idx="18">
                  <c:v>2.6703412529852057E-2</c:v>
                </c:pt>
                <c:pt idx="19">
                  <c:v>3.5684893080008592E-2</c:v>
                </c:pt>
                <c:pt idx="20">
                  <c:v>4.6725562524433467E-2</c:v>
                </c:pt>
                <c:pt idx="21">
                  <c:v>6.0083908612340343E-2</c:v>
                </c:pt>
                <c:pt idx="22">
                  <c:v>7.6019180884881299E-2</c:v>
                </c:pt>
                <c:pt idx="23">
                  <c:v>9.4788029695934264E-2</c:v>
                </c:pt>
                <c:pt idx="24">
                  <c:v>0.11664112044924146</c:v>
                </c:pt>
                <c:pt idx="25">
                  <c:v>0.14181972680812954</c:v>
                </c:pt>
                <c:pt idx="26">
                  <c:v>0.17055230165413593</c:v>
                </c:pt>
                <c:pt idx="27">
                  <c:v>0.20305102102138603</c:v>
                </c:pt>
                <c:pt idx="28">
                  <c:v>0.2395082938694133</c:v>
                </c:pt>
                <c:pt idx="29">
                  <c:v>0.28009322919205781</c:v>
                </c:pt>
                <c:pt idx="30">
                  <c:v>0.32494805145669048</c:v>
                </c:pt>
                <c:pt idx="31">
                  <c:v>0.37418445563762948</c:v>
                </c:pt>
                <c:pt idx="32">
                  <c:v>0.42787989410000515</c:v>
                </c:pt>
                <c:pt idx="33">
                  <c:v>0.48607378929941508</c:v>
                </c:pt>
                <c:pt idx="34">
                  <c:v>0.5487636687127464</c:v>
                </c:pt>
                <c:pt idx="35">
                  <c:v>0.61590122167152839</c:v>
                </c:pt>
                <c:pt idx="36">
                  <c:v>0.68738828192943324</c:v>
                </c:pt>
                <c:pt idx="37">
                  <c:v>0.76307274499618594</c:v>
                </c:pt>
                <c:pt idx="38">
                  <c:v>0.84274443568774782</c:v>
                </c:pt>
                <c:pt idx="39">
                  <c:v>0.926130949199924</c:v>
                </c:pt>
                <c:pt idx="40">
                  <c:v>1.0128934985768396</c:v>
                </c:pt>
                <c:pt idx="41">
                  <c:v>1.1026228130469273</c:v>
                </c:pt>
                <c:pt idx="42">
                  <c:v>1.1948351457229469</c:v>
                </c:pt>
                <c:pt idx="43">
                  <c:v>1.2889684660705474</c:v>
                </c:pt>
                <c:pt idx="44">
                  <c:v>1.384378932881331</c:v>
                </c:pt>
                <c:pt idx="45">
                  <c:v>1.4803377678639302</c:v>
                </c:pt>
                <c:pt idx="46">
                  <c:v>1.5760286791142022</c:v>
                </c:pt>
                <c:pt idx="47">
                  <c:v>1.6705460184525265</c:v>
                </c:pt>
                <c:pt idx="48">
                  <c:v>1.7628938978376565</c:v>
                </c:pt>
                <c:pt idx="49">
                  <c:v>1.8519865387672063</c:v>
                </c:pt>
                <c:pt idx="50">
                  <c:v>1.9366501857964149</c:v>
                </c:pt>
                <c:pt idx="51">
                  <c:v>2.0156269820821864</c:v>
                </c:pt>
                <c:pt idx="52">
                  <c:v>2.0875812821148716</c:v>
                </c:pt>
                <c:pt idx="53">
                  <c:v>2.1511089651943447</c:v>
                </c:pt>
                <c:pt idx="54">
                  <c:v>2.2047504128691546</c:v>
                </c:pt>
                <c:pt idx="55">
                  <c:v>2.247007923684563</c:v>
                </c:pt>
                <c:pt idx="56">
                  <c:v>2.2763684568040548</c:v>
                </c:pt>
                <c:pt idx="57">
                  <c:v>2.2913327175133946</c:v>
                </c:pt>
                <c:pt idx="58">
                  <c:v>2.2904517134594982</c:v>
                </c:pt>
                <c:pt idx="59">
                  <c:v>2.2723720058420054</c:v>
                </c:pt>
                <c:pt idx="60">
                  <c:v>2.2358909305531935</c:v>
                </c:pt>
                <c:pt idx="61">
                  <c:v>2.1800230325154031</c:v>
                </c:pt>
                <c:pt idx="62">
                  <c:v>2.1040787837260089</c:v>
                </c:pt>
                <c:pt idx="63">
                  <c:v>2.0077562532800743</c:v>
                </c:pt>
                <c:pt idx="64">
                  <c:v>1.8912456339920083</c:v>
                </c:pt>
                <c:pt idx="65">
                  <c:v>1.7553452119828057</c:v>
                </c:pt>
                <c:pt idx="66">
                  <c:v>1.6015852154074453</c:v>
                </c:pt>
                <c:pt idx="67">
                  <c:v>1.4323526092506</c:v>
                </c:pt>
                <c:pt idx="68">
                  <c:v>1.2510047969355602</c:v>
                </c:pt>
                <c:pt idx="69">
                  <c:v>1.0619527030765594</c:v>
                </c:pt>
                <c:pt idx="70">
                  <c:v>0.87068316119658207</c:v>
                </c:pt>
                <c:pt idx="71">
                  <c:v>0.68367647969262679</c:v>
                </c:pt>
                <c:pt idx="72">
                  <c:v>0.5081580880737776</c:v>
                </c:pt>
                <c:pt idx="73">
                  <c:v>0.3516066984878457</c:v>
                </c:pt>
                <c:pt idx="74">
                  <c:v>0.22093577250181951</c:v>
                </c:pt>
                <c:pt idx="75">
                  <c:v>0.12129567993474033</c:v>
                </c:pt>
                <c:pt idx="76">
                  <c:v>5.4565435759809489E-2</c:v>
                </c:pt>
                <c:pt idx="77">
                  <c:v>1.7912742178092557E-2</c:v>
                </c:pt>
                <c:pt idx="78">
                  <c:v>3.3968819089421937E-3</c:v>
                </c:pt>
                <c:pt idx="79">
                  <c:v>2.1489284881274961E-4</c:v>
                </c:pt>
                <c:pt idx="80">
                  <c:v>7.5759323063632118E-7</c:v>
                </c:pt>
              </c:numCache>
            </c:numRef>
          </c:yVal>
          <c:smooth val="1"/>
        </c:ser>
        <c:dLbls>
          <c:showLegendKey val="0"/>
          <c:showVal val="0"/>
          <c:showCatName val="0"/>
          <c:showSerName val="0"/>
          <c:showPercent val="0"/>
          <c:showBubbleSize val="0"/>
        </c:dLbls>
        <c:axId val="160647040"/>
        <c:axId val="160657408"/>
      </c:scatterChart>
      <c:scatterChart>
        <c:scatterStyle val="smoothMarker"/>
        <c:varyColors val="0"/>
        <c:ser>
          <c:idx val="1"/>
          <c:order val="1"/>
          <c:tx>
            <c:v>CDF</c:v>
          </c:tx>
          <c:marker>
            <c:symbol val="none"/>
          </c:marker>
          <c:xVal>
            <c:numRef>
              <c:f>'Recip Trans Log-Normals L-1-L-3'!$O$109:$O$189</c:f>
              <c:numCache>
                <c:formatCode>0.00</c:formatCode>
                <c:ptCount val="81"/>
                <c:pt idx="0">
                  <c:v>1.0000000000000005E-8</c:v>
                </c:pt>
                <c:pt idx="1">
                  <c:v>1.5624994250000001E-2</c:v>
                </c:pt>
                <c:pt idx="2">
                  <c:v>3.1249978500000015E-2</c:v>
                </c:pt>
                <c:pt idx="3">
                  <c:v>4.6874962750000006E-2</c:v>
                </c:pt>
                <c:pt idx="4">
                  <c:v>6.2499947000000021E-2</c:v>
                </c:pt>
                <c:pt idx="5">
                  <c:v>7.8124931250000015E-2</c:v>
                </c:pt>
                <c:pt idx="6">
                  <c:v>9.3749915500000017E-2</c:v>
                </c:pt>
                <c:pt idx="7">
                  <c:v>0.10937489975</c:v>
                </c:pt>
                <c:pt idx="8">
                  <c:v>0.12499988400000002</c:v>
                </c:pt>
                <c:pt idx="9">
                  <c:v>0.14062486824999998</c:v>
                </c:pt>
                <c:pt idx="10">
                  <c:v>0.15624985250000006</c:v>
                </c:pt>
                <c:pt idx="11">
                  <c:v>0.17187483675000001</c:v>
                </c:pt>
                <c:pt idx="12">
                  <c:v>0.18749982100000004</c:v>
                </c:pt>
                <c:pt idx="13">
                  <c:v>0.20312480524999998</c:v>
                </c:pt>
                <c:pt idx="14">
                  <c:v>0.21874978950000007</c:v>
                </c:pt>
                <c:pt idx="15">
                  <c:v>0.23437477375000002</c:v>
                </c:pt>
                <c:pt idx="16">
                  <c:v>0.24999975800000007</c:v>
                </c:pt>
                <c:pt idx="17">
                  <c:v>0.26562474225000005</c:v>
                </c:pt>
                <c:pt idx="18">
                  <c:v>0.28124972649999996</c:v>
                </c:pt>
                <c:pt idx="19">
                  <c:v>0.29687471075000016</c:v>
                </c:pt>
                <c:pt idx="20">
                  <c:v>0.31249969500000013</c:v>
                </c:pt>
                <c:pt idx="21">
                  <c:v>0.32812467925000027</c:v>
                </c:pt>
                <c:pt idx="22">
                  <c:v>0.34374966350000019</c:v>
                </c:pt>
                <c:pt idx="23">
                  <c:v>0.35937464775000028</c:v>
                </c:pt>
                <c:pt idx="24">
                  <c:v>0.37499963200000025</c:v>
                </c:pt>
                <c:pt idx="25">
                  <c:v>0.39062461625000033</c:v>
                </c:pt>
                <c:pt idx="26">
                  <c:v>0.40624960050000025</c:v>
                </c:pt>
                <c:pt idx="27">
                  <c:v>0.42187458475000039</c:v>
                </c:pt>
                <c:pt idx="28">
                  <c:v>0.43749956900000037</c:v>
                </c:pt>
                <c:pt idx="29">
                  <c:v>0.45312455325000039</c:v>
                </c:pt>
                <c:pt idx="30">
                  <c:v>0.46874953750000031</c:v>
                </c:pt>
                <c:pt idx="31">
                  <c:v>0.48437452175000051</c:v>
                </c:pt>
                <c:pt idx="32">
                  <c:v>0.49999950600000048</c:v>
                </c:pt>
                <c:pt idx="33">
                  <c:v>0.51562449025000068</c:v>
                </c:pt>
                <c:pt idx="34">
                  <c:v>0.53124947450000071</c:v>
                </c:pt>
                <c:pt idx="35">
                  <c:v>0.54687445875000062</c:v>
                </c:pt>
                <c:pt idx="36">
                  <c:v>0.56249944300000065</c:v>
                </c:pt>
                <c:pt idx="37">
                  <c:v>0.57812442725000079</c:v>
                </c:pt>
                <c:pt idx="38">
                  <c:v>0.59374941150000071</c:v>
                </c:pt>
                <c:pt idx="39">
                  <c:v>0.60937439575000052</c:v>
                </c:pt>
                <c:pt idx="40">
                  <c:v>0.62499938000000077</c:v>
                </c:pt>
                <c:pt idx="41">
                  <c:v>0.6406243642500008</c:v>
                </c:pt>
                <c:pt idx="42">
                  <c:v>0.65624934850000083</c:v>
                </c:pt>
                <c:pt idx="43">
                  <c:v>0.67187433275000086</c:v>
                </c:pt>
                <c:pt idx="44">
                  <c:v>0.68749931700000089</c:v>
                </c:pt>
                <c:pt idx="45">
                  <c:v>0.7031243012500008</c:v>
                </c:pt>
                <c:pt idx="46">
                  <c:v>0.71874928550000095</c:v>
                </c:pt>
                <c:pt idx="47">
                  <c:v>0.73437426975000086</c:v>
                </c:pt>
                <c:pt idx="48">
                  <c:v>0.74999925400000111</c:v>
                </c:pt>
                <c:pt idx="49">
                  <c:v>0.76562423825000114</c:v>
                </c:pt>
                <c:pt idx="50">
                  <c:v>0.78124922250000106</c:v>
                </c:pt>
                <c:pt idx="51">
                  <c:v>0.79687420675000109</c:v>
                </c:pt>
                <c:pt idx="52">
                  <c:v>0.81249919100000101</c:v>
                </c:pt>
                <c:pt idx="53">
                  <c:v>0.82812417525000104</c:v>
                </c:pt>
                <c:pt idx="54">
                  <c:v>0.84374915950000129</c:v>
                </c:pt>
                <c:pt idx="55">
                  <c:v>0.8593741437500011</c:v>
                </c:pt>
                <c:pt idx="56">
                  <c:v>0.87499912800000124</c:v>
                </c:pt>
                <c:pt idx="57">
                  <c:v>0.89062411225000127</c:v>
                </c:pt>
                <c:pt idx="58">
                  <c:v>0.90624909650000141</c:v>
                </c:pt>
                <c:pt idx="59">
                  <c:v>0.92187408075000121</c:v>
                </c:pt>
                <c:pt idx="60">
                  <c:v>0.93749906500000124</c:v>
                </c:pt>
                <c:pt idx="61">
                  <c:v>0.95312404925000138</c:v>
                </c:pt>
                <c:pt idx="62">
                  <c:v>0.96874903350000163</c:v>
                </c:pt>
                <c:pt idx="63">
                  <c:v>0.98437401775000133</c:v>
                </c:pt>
                <c:pt idx="64">
                  <c:v>0.99999900200000158</c:v>
                </c:pt>
                <c:pt idx="65">
                  <c:v>1.0156239862500014</c:v>
                </c:pt>
                <c:pt idx="66">
                  <c:v>1.0312489705000016</c:v>
                </c:pt>
                <c:pt idx="67">
                  <c:v>1.0468739547500017</c:v>
                </c:pt>
                <c:pt idx="68">
                  <c:v>1.0624989390000017</c:v>
                </c:pt>
                <c:pt idx="69">
                  <c:v>1.0781239232500017</c:v>
                </c:pt>
                <c:pt idx="70">
                  <c:v>1.0937489075000015</c:v>
                </c:pt>
                <c:pt idx="71">
                  <c:v>1.1093738917500018</c:v>
                </c:pt>
                <c:pt idx="72">
                  <c:v>1.1249988760000018</c:v>
                </c:pt>
                <c:pt idx="73">
                  <c:v>1.1406238602500018</c:v>
                </c:pt>
                <c:pt idx="74">
                  <c:v>1.1562488445000021</c:v>
                </c:pt>
                <c:pt idx="75">
                  <c:v>1.1718738287500019</c:v>
                </c:pt>
                <c:pt idx="76">
                  <c:v>1.1874988130000017</c:v>
                </c:pt>
                <c:pt idx="77">
                  <c:v>1.2031237972500013</c:v>
                </c:pt>
                <c:pt idx="78">
                  <c:v>1.218748781500002</c:v>
                </c:pt>
                <c:pt idx="79">
                  <c:v>1.234373765750002</c:v>
                </c:pt>
                <c:pt idx="80">
                  <c:v>1.2499987499999996</c:v>
                </c:pt>
              </c:numCache>
            </c:numRef>
          </c:xVal>
          <c:yVal>
            <c:numRef>
              <c:f>'Recip Trans Log-Normals L-1-L-3'!$R$109:$R$189</c:f>
              <c:numCache>
                <c:formatCode>General</c:formatCode>
                <c:ptCount val="81"/>
                <c:pt idx="0">
                  <c:v>0</c:v>
                </c:pt>
                <c:pt idx="1">
                  <c:v>3.1086244689504419E-15</c:v>
                </c:pt>
                <c:pt idx="2">
                  <c:v>9.1222585041350677E-12</c:v>
                </c:pt>
                <c:pt idx="3">
                  <c:v>6.0577998173272383E-10</c:v>
                </c:pt>
                <c:pt idx="4">
                  <c:v>9.6528111059868188E-9</c:v>
                </c:pt>
                <c:pt idx="5">
                  <c:v>7.357533149399134E-8</c:v>
                </c:pt>
                <c:pt idx="6">
                  <c:v>3.5921699137464468E-7</c:v>
                </c:pt>
                <c:pt idx="7">
                  <c:v>1.304636026877582E-6</c:v>
                </c:pt>
                <c:pt idx="8">
                  <c:v>3.842497747319486E-6</c:v>
                </c:pt>
                <c:pt idx="9">
                  <c:v>9.6874006175751182E-6</c:v>
                </c:pt>
                <c:pt idx="10">
                  <c:v>2.1671462172134791E-5</c:v>
                </c:pt>
                <c:pt idx="11">
                  <c:v>4.4110038127098703E-5</c:v>
                </c:pt>
                <c:pt idx="12">
                  <c:v>8.3179926571364012E-5</c:v>
                </c:pt>
                <c:pt idx="13">
                  <c:v>1.4729442170835494E-4</c:v>
                </c:pt>
                <c:pt idx="14">
                  <c:v>2.4746218718074708E-4</c:v>
                </c:pt>
                <c:pt idx="15">
                  <c:v>3.9761956574946311E-4</c:v>
                </c:pt>
                <c:pt idx="16">
                  <c:v>6.149283459905287E-4</c:v>
                </c:pt>
                <c:pt idx="17">
                  <c:v>9.2003304856280721E-4</c:v>
                </c:pt>
                <c:pt idx="18">
                  <c:v>1.3372734487629989E-3</c:v>
                </c:pt>
                <c:pt idx="19">
                  <c:v>1.8948493411010683E-3</c:v>
                </c:pt>
                <c:pt idx="20">
                  <c:v>2.6249355196177335E-3</c:v>
                </c:pt>
                <c:pt idx="21">
                  <c:v>3.563745645363992E-3</c:v>
                </c:pt>
                <c:pt idx="22">
                  <c:v>4.7515441493881667E-3</c:v>
                </c:pt>
                <c:pt idx="23">
                  <c:v>6.2326056204756739E-3</c:v>
                </c:pt>
                <c:pt idx="24">
                  <c:v>8.0551212903974267E-3</c:v>
                </c:pt>
                <c:pt idx="25">
                  <c:v>1.0271052288113761E-2</c:v>
                </c:pt>
                <c:pt idx="26">
                  <c:v>1.2935929315260889E-2</c:v>
                </c:pt>
                <c:pt idx="27">
                  <c:v>1.6108598320666471E-2</c:v>
                </c:pt>
                <c:pt idx="28">
                  <c:v>1.9850911640120431E-2</c:v>
                </c:pt>
                <c:pt idx="29">
                  <c:v>2.4227363934777982E-2</c:v>
                </c:pt>
                <c:pt idx="30">
                  <c:v>2.9304672120856974E-2</c:v>
                </c:pt>
                <c:pt idx="31">
                  <c:v>3.5151298346789768E-2</c:v>
                </c:pt>
                <c:pt idx="32">
                  <c:v>4.1836914952994034E-2</c:v>
                </c:pt>
                <c:pt idx="33">
                  <c:v>4.9431810255135225E-2</c:v>
                </c:pt>
                <c:pt idx="34">
                  <c:v>5.8006233935744125E-2</c:v>
                </c:pt>
                <c:pt idx="35">
                  <c:v>6.7629680823917529E-2</c:v>
                </c:pt>
                <c:pt idx="36">
                  <c:v>7.8370111902699491E-2</c:v>
                </c:pt>
                <c:pt idx="37">
                  <c:v>9.0293111524869199E-2</c:v>
                </c:pt>
                <c:pt idx="38">
                  <c:v>0.10346098005926542</c:v>
                </c:pt>
                <c:pt idx="39">
                  <c:v>0.11793176155395182</c:v>
                </c:pt>
                <c:pt idx="40">
                  <c:v>0.13375820651614237</c:v>
                </c:pt>
                <c:pt idx="41">
                  <c:v>0.15098667060369131</c:v>
                </c:pt>
                <c:pt idx="42">
                  <c:v>0.16965595093695882</c:v>
                </c:pt>
                <c:pt idx="43">
                  <c:v>0.18979606291805784</c:v>
                </c:pt>
                <c:pt idx="44">
                  <c:v>0.21142696194036051</c:v>
                </c:pt>
                <c:pt idx="45">
                  <c:v>0.23455721624791459</c:v>
                </c:pt>
                <c:pt idx="46">
                  <c:v>0.25918263953662235</c:v>
                </c:pt>
                <c:pt idx="47">
                  <c:v>0.28528489476384344</c:v>
                </c:pt>
                <c:pt idx="48">
                  <c:v>0.31283008415197788</c:v>
                </c:pt>
                <c:pt idx="49">
                  <c:v>0.3417673446514275</c:v>
                </c:pt>
                <c:pt idx="50">
                  <c:v>0.37202747330225633</c:v>
                </c:pt>
                <c:pt idx="51">
                  <c:v>0.40352161315116541</c:v>
                </c:pt>
                <c:pt idx="52">
                  <c:v>0.43614003780480526</c:v>
                </c:pt>
                <c:pt idx="53">
                  <c:v>0.46975108150600065</c:v>
                </c:pt>
                <c:pt idx="54">
                  <c:v>0.50420027198226203</c:v>
                </c:pt>
                <c:pt idx="55">
                  <c:v>0.53930973539945881</c:v>
                </c:pt>
                <c:pt idx="56">
                  <c:v>0.57487795668421915</c:v>
                </c:pt>
                <c:pt idx="57">
                  <c:v>0.61067999430687592</c:v>
                </c:pt>
                <c:pt idx="58">
                  <c:v>0.64646826625506582</c:v>
                </c:pt>
                <c:pt idx="59">
                  <c:v>0.68197404305648823</c:v>
                </c:pt>
                <c:pt idx="60">
                  <c:v>0.71690980363109991</c:v>
                </c:pt>
                <c:pt idx="61">
                  <c:v>0.75097262917879026</c:v>
                </c:pt>
                <c:pt idx="62">
                  <c:v>0.78384882703526837</c:v>
                </c:pt>
                <c:pt idx="63">
                  <c:v>0.81521998687060848</c:v>
                </c:pt>
                <c:pt idx="64">
                  <c:v>0.84477067011461504</c:v>
                </c:pt>
                <c:pt idx="65">
                  <c:v>0.87219791140515934</c:v>
                </c:pt>
                <c:pt idx="66">
                  <c:v>0.89722265517093347</c:v>
                </c:pt>
                <c:pt idx="67">
                  <c:v>0.91960314213092054</c:v>
                </c:pt>
                <c:pt idx="68">
                  <c:v>0.93915007237971326</c:v>
                </c:pt>
                <c:pt idx="69">
                  <c:v>0.95574306663952957</c:v>
                </c:pt>
                <c:pt idx="70">
                  <c:v>0.96934747731996629</c:v>
                </c:pt>
                <c:pt idx="71">
                  <c:v>0.98002991154725883</c:v>
                </c:pt>
                <c:pt idx="72">
                  <c:v>0.98796987366992184</c:v>
                </c:pt>
                <c:pt idx="73">
                  <c:v>0.99346372279598871</c:v>
                </c:pt>
                <c:pt idx="74">
                  <c:v>0.99691584076159145</c:v>
                </c:pt>
                <c:pt idx="75">
                  <c:v>0.9988110838501647</c:v>
                </c:pt>
                <c:pt idx="76">
                  <c:v>0.99966366792450623</c:v>
                </c:pt>
                <c:pt idx="77">
                  <c:v>0.99994355423891323</c:v>
                </c:pt>
                <c:pt idx="78">
                  <c:v>0.99999663046523968</c:v>
                </c:pt>
                <c:pt idx="79">
                  <c:v>0.99999998816261759</c:v>
                </c:pt>
                <c:pt idx="80">
                  <c:v>1</c:v>
                </c:pt>
              </c:numCache>
            </c:numRef>
          </c:yVal>
          <c:smooth val="1"/>
        </c:ser>
        <c:ser>
          <c:idx val="2"/>
          <c:order val="2"/>
          <c:tx>
            <c:v>Select Data</c:v>
          </c:tx>
          <c:spPr>
            <a:ln>
              <a:noFill/>
            </a:ln>
          </c:spPr>
          <c:marker>
            <c:symbol val="circle"/>
            <c:size val="5"/>
            <c:spPr>
              <a:solidFill>
                <a:srgbClr val="C00000"/>
              </a:solidFill>
              <a:ln>
                <a:solidFill>
                  <a:srgbClr val="C00000"/>
                </a:solidFill>
              </a:ln>
            </c:spPr>
          </c:marker>
          <c:dLbls>
            <c:numFmt formatCode="#,##0.00" sourceLinked="0"/>
            <c:spPr>
              <a:solidFill>
                <a:schemeClr val="bg1"/>
              </a:solidFill>
              <a:ln>
                <a:solidFill>
                  <a:schemeClr val="tx1"/>
                </a:solidFill>
              </a:ln>
            </c:spPr>
            <c:showLegendKey val="0"/>
            <c:showVal val="1"/>
            <c:showCatName val="1"/>
            <c:showSerName val="0"/>
            <c:showPercent val="0"/>
            <c:showBubbleSize val="0"/>
            <c:showLeaderLines val="0"/>
            <c:extLst>
              <c:ext xmlns:c15="http://schemas.microsoft.com/office/drawing/2012/chart" uri="{CE6537A1-D6FC-4f65-9D91-7224C49458BB}">
                <c15:layout/>
                <c15:showLeaderLines val="0"/>
              </c:ext>
            </c:extLst>
          </c:dLbls>
          <c:xVal>
            <c:numRef>
              <c:f>'Recip Trans Log-Normals L-1-L-3'!$O$104:$O$107</c:f>
              <c:numCache>
                <c:formatCode>0.00</c:formatCode>
                <c:ptCount val="4"/>
                <c:pt idx="0">
                  <c:v>0.58978632581534607</c:v>
                </c:pt>
                <c:pt idx="1">
                  <c:v>0.84186166241898819</c:v>
                </c:pt>
                <c:pt idx="2">
                  <c:v>1.033089139479898</c:v>
                </c:pt>
                <c:pt idx="3" formatCode="General">
                  <c:v>1</c:v>
                </c:pt>
              </c:numCache>
            </c:numRef>
          </c:xVal>
          <c:yVal>
            <c:numRef>
              <c:f>'Recip Trans Log-Normals L-1-L-3'!$R$104:$R$107</c:f>
              <c:numCache>
                <c:formatCode>General</c:formatCode>
                <c:ptCount val="4"/>
                <c:pt idx="0">
                  <c:v>0.1</c:v>
                </c:pt>
                <c:pt idx="1">
                  <c:v>0.5</c:v>
                </c:pt>
                <c:pt idx="2">
                  <c:v>0.9</c:v>
                </c:pt>
                <c:pt idx="3">
                  <c:v>0.84477249288346734</c:v>
                </c:pt>
              </c:numCache>
            </c:numRef>
          </c:yVal>
          <c:smooth val="1"/>
        </c:ser>
        <c:dLbls>
          <c:showLegendKey val="0"/>
          <c:showVal val="0"/>
          <c:showCatName val="0"/>
          <c:showSerName val="0"/>
          <c:showPercent val="0"/>
          <c:showBubbleSize val="0"/>
        </c:dLbls>
        <c:axId val="160677888"/>
        <c:axId val="160659328"/>
      </c:scatterChart>
      <c:valAx>
        <c:axId val="160647040"/>
        <c:scaling>
          <c:orientation val="minMax"/>
          <c:max val="1.25"/>
          <c:min val="0"/>
        </c:scaling>
        <c:delete val="0"/>
        <c:axPos val="b"/>
        <c:majorGridlines/>
        <c:title>
          <c:tx>
            <c:rich>
              <a:bodyPr/>
              <a:lstStyle/>
              <a:p>
                <a:pPr>
                  <a:defRPr sz="1200"/>
                </a:pPr>
                <a:r>
                  <a:rPr lang="en-US" sz="1200" dirty="0"/>
                  <a:t>$ (Millions)</a:t>
                </a:r>
              </a:p>
            </c:rich>
          </c:tx>
          <c:overlay val="0"/>
        </c:title>
        <c:numFmt formatCode="#,##0.00" sourceLinked="0"/>
        <c:majorTickMark val="out"/>
        <c:minorTickMark val="none"/>
        <c:tickLblPos val="nextTo"/>
        <c:crossAx val="160657408"/>
        <c:crossesAt val="0"/>
        <c:crossBetween val="midCat"/>
        <c:majorUnit val="0.25"/>
      </c:valAx>
      <c:valAx>
        <c:axId val="160657408"/>
        <c:scaling>
          <c:orientation val="minMax"/>
          <c:max val="4"/>
          <c:min val="0"/>
        </c:scaling>
        <c:delete val="0"/>
        <c:axPos val="l"/>
        <c:majorGridlines/>
        <c:title>
          <c:tx>
            <c:rich>
              <a:bodyPr rot="-5400000" vert="horz"/>
              <a:lstStyle/>
              <a:p>
                <a:pPr>
                  <a:defRPr/>
                </a:pPr>
                <a:r>
                  <a:rPr lang="en-US" dirty="0"/>
                  <a:t>Probability Density (Prob/$)</a:t>
                </a:r>
              </a:p>
            </c:rich>
          </c:tx>
          <c:overlay val="0"/>
        </c:title>
        <c:numFmt formatCode="#,##0.0" sourceLinked="0"/>
        <c:majorTickMark val="out"/>
        <c:minorTickMark val="none"/>
        <c:tickLblPos val="nextTo"/>
        <c:txPr>
          <a:bodyPr/>
          <a:lstStyle/>
          <a:p>
            <a:pPr>
              <a:defRPr b="1">
                <a:solidFill>
                  <a:srgbClr val="0070C0"/>
                </a:solidFill>
              </a:defRPr>
            </a:pPr>
            <a:endParaRPr lang="en-US"/>
          </a:p>
        </c:txPr>
        <c:crossAx val="160647040"/>
        <c:crosses val="autoZero"/>
        <c:crossBetween val="midCat"/>
        <c:majorUnit val="0.5"/>
      </c:valAx>
      <c:valAx>
        <c:axId val="160659328"/>
        <c:scaling>
          <c:orientation val="minMax"/>
          <c:max val="1"/>
          <c:min val="0"/>
        </c:scaling>
        <c:delete val="0"/>
        <c:axPos val="r"/>
        <c:title>
          <c:tx>
            <c:rich>
              <a:bodyPr rot="-5400000" vert="horz"/>
              <a:lstStyle/>
              <a:p>
                <a:pPr>
                  <a:defRPr/>
                </a:pPr>
                <a:r>
                  <a:rPr lang="en-US" dirty="0"/>
                  <a:t>Cumulative Probability</a:t>
                </a:r>
              </a:p>
            </c:rich>
          </c:tx>
          <c:layout>
            <c:manualLayout>
              <c:xMode val="edge"/>
              <c:yMode val="edge"/>
              <c:x val="0.95425403318450797"/>
              <c:y val="0.26712017919275505"/>
            </c:manualLayout>
          </c:layout>
          <c:overlay val="0"/>
        </c:title>
        <c:numFmt formatCode="0%" sourceLinked="0"/>
        <c:majorTickMark val="out"/>
        <c:minorTickMark val="none"/>
        <c:tickLblPos val="nextTo"/>
        <c:txPr>
          <a:bodyPr/>
          <a:lstStyle/>
          <a:p>
            <a:pPr>
              <a:defRPr b="1">
                <a:solidFill>
                  <a:srgbClr val="C00000"/>
                </a:solidFill>
              </a:defRPr>
            </a:pPr>
            <a:endParaRPr lang="en-US"/>
          </a:p>
        </c:txPr>
        <c:crossAx val="160677888"/>
        <c:crosses val="max"/>
        <c:crossBetween val="midCat"/>
        <c:majorUnit val="0.25"/>
      </c:valAx>
      <c:valAx>
        <c:axId val="160677888"/>
        <c:scaling>
          <c:orientation val="minMax"/>
        </c:scaling>
        <c:delete val="1"/>
        <c:axPos val="b"/>
        <c:numFmt formatCode="0.00" sourceLinked="1"/>
        <c:majorTickMark val="out"/>
        <c:minorTickMark val="none"/>
        <c:tickLblPos val="none"/>
        <c:crossAx val="160659328"/>
        <c:crosses val="autoZero"/>
        <c:crossBetween val="midCat"/>
      </c:valAx>
    </c:plotArea>
    <c:legend>
      <c:legendPos val="t"/>
      <c:legendEntry>
        <c:idx val="2"/>
        <c:delete val="1"/>
      </c:legendEntry>
      <c:layout>
        <c:manualLayout>
          <c:xMode val="edge"/>
          <c:yMode val="edge"/>
          <c:x val="4.2677902150043814E-2"/>
          <c:y val="4.7099402624070164E-3"/>
          <c:w val="0.23928119785827828"/>
          <c:h val="8.9744248106942676E-2"/>
        </c:manualLayout>
      </c:layout>
      <c:overlay val="0"/>
      <c:spPr>
        <a:noFill/>
      </c:spPr>
      <c:txPr>
        <a:bodyPr/>
        <a:lstStyle/>
        <a:p>
          <a:pPr>
            <a:defRPr sz="1200"/>
          </a:pPr>
          <a:endParaRPr lang="en-US"/>
        </a:p>
      </c:txPr>
    </c:legend>
    <c:plotVisOnly val="1"/>
    <c:dispBlanksAs val="gap"/>
    <c:showDLblsOverMax val="0"/>
  </c:chart>
  <c:spPr>
    <a:ln w="25400">
      <a:solidFill>
        <a:schemeClr val="tx1"/>
      </a:solid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DED093-26CD-9F43-8690-33270FB98520}"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CF1578D6-47DB-BD47-9FD8-8D72CDFD1818}">
      <dgm:prSet phldrT="[Text]" custT="1"/>
      <dgm:spPr/>
      <dgm:t>
        <a:bodyPr/>
        <a:lstStyle/>
        <a:p>
          <a:r>
            <a:rPr lang="en-US" sz="2400" dirty="0" smtClean="0"/>
            <a:t>Business Problem</a:t>
          </a:r>
          <a:endParaRPr lang="en-US" sz="2400" dirty="0"/>
        </a:p>
      </dgm:t>
    </dgm:pt>
    <dgm:pt modelId="{DF6E484F-730F-D84F-BA4C-193C05614F82}" type="parTrans" cxnId="{20C9E24D-A717-2D41-87A1-FA61C47A5958}">
      <dgm:prSet/>
      <dgm:spPr/>
      <dgm:t>
        <a:bodyPr/>
        <a:lstStyle/>
        <a:p>
          <a:endParaRPr lang="en-US" sz="2000"/>
        </a:p>
      </dgm:t>
    </dgm:pt>
    <dgm:pt modelId="{5FF1F551-E04A-084B-8325-2BA3A6393E9D}" type="sibTrans" cxnId="{20C9E24D-A717-2D41-87A1-FA61C47A5958}">
      <dgm:prSet/>
      <dgm:spPr/>
      <dgm:t>
        <a:bodyPr/>
        <a:lstStyle/>
        <a:p>
          <a:endParaRPr lang="en-US" sz="2000"/>
        </a:p>
      </dgm:t>
    </dgm:pt>
    <dgm:pt modelId="{DB509C20-81F9-BF42-AEBB-1D095D9CBBC4}">
      <dgm:prSet phldrT="[Text]" custT="1"/>
      <dgm:spPr/>
      <dgm:t>
        <a:bodyPr/>
        <a:lstStyle/>
        <a:p>
          <a:r>
            <a:rPr lang="en-US" sz="1800" i="1" dirty="0" smtClean="0"/>
            <a:t>Plant Personnel spend up to 40% of their day searching documents to find the critical information needed to make day-to-day decisions and support plant activities</a:t>
          </a:r>
          <a:endParaRPr lang="en-US" sz="1800" dirty="0"/>
        </a:p>
      </dgm:t>
    </dgm:pt>
    <dgm:pt modelId="{48AFB7F6-99DE-B448-9D10-770F92FB6E8F}" type="parTrans" cxnId="{4194AD0A-9BFF-4B40-8A52-9DC5899CEFEC}">
      <dgm:prSet/>
      <dgm:spPr/>
      <dgm:t>
        <a:bodyPr/>
        <a:lstStyle/>
        <a:p>
          <a:endParaRPr lang="en-US" sz="2000"/>
        </a:p>
      </dgm:t>
    </dgm:pt>
    <dgm:pt modelId="{222E2733-F013-3248-8431-6C3E36692708}" type="sibTrans" cxnId="{4194AD0A-9BFF-4B40-8A52-9DC5899CEFEC}">
      <dgm:prSet/>
      <dgm:spPr/>
      <dgm:t>
        <a:bodyPr/>
        <a:lstStyle/>
        <a:p>
          <a:endParaRPr lang="en-US" sz="2000"/>
        </a:p>
      </dgm:t>
    </dgm:pt>
    <dgm:pt modelId="{5BA67B0D-6D27-E545-91E8-FFA600AA027A}">
      <dgm:prSet phldrT="[Text]" custT="1"/>
      <dgm:spPr/>
      <dgm:t>
        <a:bodyPr/>
        <a:lstStyle/>
        <a:p>
          <a:r>
            <a:rPr lang="en-US" sz="2400" dirty="0" smtClean="0"/>
            <a:t>Solution</a:t>
          </a:r>
          <a:endParaRPr lang="en-US" sz="2400" dirty="0"/>
        </a:p>
      </dgm:t>
    </dgm:pt>
    <dgm:pt modelId="{1376D287-E7E9-C34D-AD46-6D7998416C10}" type="parTrans" cxnId="{FA1F939A-DFBF-A04C-B4A5-186AD3C5DE85}">
      <dgm:prSet/>
      <dgm:spPr/>
      <dgm:t>
        <a:bodyPr/>
        <a:lstStyle/>
        <a:p>
          <a:endParaRPr lang="en-US" sz="2000"/>
        </a:p>
      </dgm:t>
    </dgm:pt>
    <dgm:pt modelId="{E43BD012-59ED-7146-8BA1-7300AD11DB2C}" type="sibTrans" cxnId="{FA1F939A-DFBF-A04C-B4A5-186AD3C5DE85}">
      <dgm:prSet/>
      <dgm:spPr/>
      <dgm:t>
        <a:bodyPr/>
        <a:lstStyle/>
        <a:p>
          <a:endParaRPr lang="en-US" sz="2000"/>
        </a:p>
      </dgm:t>
    </dgm:pt>
    <dgm:pt modelId="{CE80C312-8999-664A-960E-908885B53AC1}">
      <dgm:prSet phldrT="[Text]" custT="1"/>
      <dgm:spPr/>
      <dgm:t>
        <a:bodyPr/>
        <a:lstStyle/>
        <a:p>
          <a:r>
            <a:rPr lang="en-US" sz="1800" i="1" dirty="0" smtClean="0"/>
            <a:t>Benchmark the Nuclear Industry and other high-risk Industries to understand the business problem and develop a Probabilistic Investment Model to support a Data-Centric Configuration Management System.</a:t>
          </a:r>
          <a:endParaRPr lang="en-US" sz="1800" i="1" dirty="0"/>
        </a:p>
      </dgm:t>
    </dgm:pt>
    <dgm:pt modelId="{47402706-EEF5-7442-99B9-4C95EB9E3B28}" type="parTrans" cxnId="{20AFB4DB-2B59-C447-8B61-9BEAEB0C5711}">
      <dgm:prSet/>
      <dgm:spPr/>
      <dgm:t>
        <a:bodyPr/>
        <a:lstStyle/>
        <a:p>
          <a:endParaRPr lang="en-US" sz="2000"/>
        </a:p>
      </dgm:t>
    </dgm:pt>
    <dgm:pt modelId="{8E3D3AF0-AC5D-104A-9522-C6BE6EB5E48E}" type="sibTrans" cxnId="{20AFB4DB-2B59-C447-8B61-9BEAEB0C5711}">
      <dgm:prSet/>
      <dgm:spPr/>
      <dgm:t>
        <a:bodyPr/>
        <a:lstStyle/>
        <a:p>
          <a:endParaRPr lang="en-US" sz="2000"/>
        </a:p>
      </dgm:t>
    </dgm:pt>
    <dgm:pt modelId="{2F985664-4E31-C24F-9D59-9B7AB833B8AE}">
      <dgm:prSet phldrT="[Text]" custT="1"/>
      <dgm:spPr/>
      <dgm:t>
        <a:bodyPr/>
        <a:lstStyle/>
        <a:p>
          <a:r>
            <a:rPr lang="en-US" sz="2400" dirty="0" smtClean="0"/>
            <a:t>Benefits</a:t>
          </a:r>
          <a:endParaRPr lang="en-US" sz="2400" dirty="0"/>
        </a:p>
      </dgm:t>
    </dgm:pt>
    <dgm:pt modelId="{DD414A30-5F76-3D46-AF3C-F062D36D2612}" type="parTrans" cxnId="{B1E8ACAC-BC3D-4742-B26D-1059B281B9CD}">
      <dgm:prSet/>
      <dgm:spPr/>
      <dgm:t>
        <a:bodyPr/>
        <a:lstStyle/>
        <a:p>
          <a:endParaRPr lang="en-US" sz="2000"/>
        </a:p>
      </dgm:t>
    </dgm:pt>
    <dgm:pt modelId="{DBA4FDF0-D7B8-824A-828C-F42CF4E0A9BD}" type="sibTrans" cxnId="{B1E8ACAC-BC3D-4742-B26D-1059B281B9CD}">
      <dgm:prSet/>
      <dgm:spPr/>
      <dgm:t>
        <a:bodyPr/>
        <a:lstStyle/>
        <a:p>
          <a:endParaRPr lang="en-US" sz="2000"/>
        </a:p>
      </dgm:t>
    </dgm:pt>
    <dgm:pt modelId="{09B9039E-41D8-6042-9BA3-6702FFBBB4C5}">
      <dgm:prSet phldrT="[Text]" custT="1"/>
      <dgm:spPr/>
      <dgm:t>
        <a:bodyPr/>
        <a:lstStyle/>
        <a:p>
          <a:r>
            <a:rPr lang="en-US" sz="1800" i="1" dirty="0" smtClean="0"/>
            <a:t>Our Model shows an opportunity savings of $6 Billion for 100 operating U.S. nuclear  power plants over the next 20 years of operation and more than $1 Billion for 4 new nuclear builds over their projected life.</a:t>
          </a:r>
          <a:endParaRPr lang="en-US" sz="1800" dirty="0"/>
        </a:p>
      </dgm:t>
    </dgm:pt>
    <dgm:pt modelId="{4D3D57C6-51A7-C640-9A77-0737B4DE1F5A}" type="parTrans" cxnId="{D8B2776D-568B-DE41-AF28-2CB9C0D0BADA}">
      <dgm:prSet/>
      <dgm:spPr/>
      <dgm:t>
        <a:bodyPr/>
        <a:lstStyle/>
        <a:p>
          <a:endParaRPr lang="en-US" sz="2000"/>
        </a:p>
      </dgm:t>
    </dgm:pt>
    <dgm:pt modelId="{DCC7080B-A334-5F42-A641-9318A1FD1877}" type="sibTrans" cxnId="{D8B2776D-568B-DE41-AF28-2CB9C0D0BADA}">
      <dgm:prSet/>
      <dgm:spPr/>
      <dgm:t>
        <a:bodyPr/>
        <a:lstStyle/>
        <a:p>
          <a:endParaRPr lang="en-US" sz="2000"/>
        </a:p>
      </dgm:t>
    </dgm:pt>
    <dgm:pt modelId="{776D1CA8-4ED7-344A-A12A-ECC6824BBE0C}" type="pres">
      <dgm:prSet presAssocID="{EADED093-26CD-9F43-8690-33270FB98520}" presName="Name0" presStyleCnt="0">
        <dgm:presLayoutVars>
          <dgm:dir/>
          <dgm:animLvl val="lvl"/>
          <dgm:resizeHandles val="exact"/>
        </dgm:presLayoutVars>
      </dgm:prSet>
      <dgm:spPr/>
      <dgm:t>
        <a:bodyPr/>
        <a:lstStyle/>
        <a:p>
          <a:endParaRPr lang="en-US"/>
        </a:p>
      </dgm:t>
    </dgm:pt>
    <dgm:pt modelId="{F32E21F4-7935-1345-8618-D0812E13A870}" type="pres">
      <dgm:prSet presAssocID="{CF1578D6-47DB-BD47-9FD8-8D72CDFD1818}" presName="linNode" presStyleCnt="0"/>
      <dgm:spPr/>
    </dgm:pt>
    <dgm:pt modelId="{E025864F-9DE5-2346-B58D-3C97FB37F3EE}" type="pres">
      <dgm:prSet presAssocID="{CF1578D6-47DB-BD47-9FD8-8D72CDFD1818}" presName="parentText" presStyleLbl="node1" presStyleIdx="0" presStyleCnt="3" custLinFactNeighborY="-3874">
        <dgm:presLayoutVars>
          <dgm:chMax val="1"/>
          <dgm:bulletEnabled val="1"/>
        </dgm:presLayoutVars>
      </dgm:prSet>
      <dgm:spPr/>
      <dgm:t>
        <a:bodyPr/>
        <a:lstStyle/>
        <a:p>
          <a:endParaRPr lang="en-US"/>
        </a:p>
      </dgm:t>
    </dgm:pt>
    <dgm:pt modelId="{37CCBA6C-43E6-744C-BF27-19C03ED2C19F}" type="pres">
      <dgm:prSet presAssocID="{CF1578D6-47DB-BD47-9FD8-8D72CDFD1818}" presName="descendantText" presStyleLbl="alignAccFollowNode1" presStyleIdx="0" presStyleCnt="3">
        <dgm:presLayoutVars>
          <dgm:bulletEnabled val="1"/>
        </dgm:presLayoutVars>
      </dgm:prSet>
      <dgm:spPr/>
      <dgm:t>
        <a:bodyPr/>
        <a:lstStyle/>
        <a:p>
          <a:endParaRPr lang="en-US"/>
        </a:p>
      </dgm:t>
    </dgm:pt>
    <dgm:pt modelId="{5F5D75AA-95B1-C14F-B13C-5ABADD366072}" type="pres">
      <dgm:prSet presAssocID="{5FF1F551-E04A-084B-8325-2BA3A6393E9D}" presName="sp" presStyleCnt="0"/>
      <dgm:spPr/>
    </dgm:pt>
    <dgm:pt modelId="{13965268-6FD5-BC4F-B012-69364521127D}" type="pres">
      <dgm:prSet presAssocID="{5BA67B0D-6D27-E545-91E8-FFA600AA027A}" presName="linNode" presStyleCnt="0"/>
      <dgm:spPr/>
    </dgm:pt>
    <dgm:pt modelId="{B913464F-B8AE-0748-9DF1-8744D2E83CA4}" type="pres">
      <dgm:prSet presAssocID="{5BA67B0D-6D27-E545-91E8-FFA600AA027A}" presName="parentText" presStyleLbl="node1" presStyleIdx="1" presStyleCnt="3">
        <dgm:presLayoutVars>
          <dgm:chMax val="1"/>
          <dgm:bulletEnabled val="1"/>
        </dgm:presLayoutVars>
      </dgm:prSet>
      <dgm:spPr/>
      <dgm:t>
        <a:bodyPr/>
        <a:lstStyle/>
        <a:p>
          <a:endParaRPr lang="en-US"/>
        </a:p>
      </dgm:t>
    </dgm:pt>
    <dgm:pt modelId="{C5CC00BF-9CE8-514B-8EBA-BAE593FE2C77}" type="pres">
      <dgm:prSet presAssocID="{5BA67B0D-6D27-E545-91E8-FFA600AA027A}" presName="descendantText" presStyleLbl="alignAccFollowNode1" presStyleIdx="1" presStyleCnt="3">
        <dgm:presLayoutVars>
          <dgm:bulletEnabled val="1"/>
        </dgm:presLayoutVars>
      </dgm:prSet>
      <dgm:spPr/>
      <dgm:t>
        <a:bodyPr/>
        <a:lstStyle/>
        <a:p>
          <a:endParaRPr lang="en-US"/>
        </a:p>
      </dgm:t>
    </dgm:pt>
    <dgm:pt modelId="{E9DB2487-84C9-8C4B-9DE6-7EF433FF46BC}" type="pres">
      <dgm:prSet presAssocID="{E43BD012-59ED-7146-8BA1-7300AD11DB2C}" presName="sp" presStyleCnt="0"/>
      <dgm:spPr/>
    </dgm:pt>
    <dgm:pt modelId="{20981658-944A-184E-B21C-0872297FEF32}" type="pres">
      <dgm:prSet presAssocID="{2F985664-4E31-C24F-9D59-9B7AB833B8AE}" presName="linNode" presStyleCnt="0"/>
      <dgm:spPr/>
    </dgm:pt>
    <dgm:pt modelId="{98120551-6ACF-4E49-8F3D-D2CDA476D040}" type="pres">
      <dgm:prSet presAssocID="{2F985664-4E31-C24F-9D59-9B7AB833B8AE}" presName="parentText" presStyleLbl="node1" presStyleIdx="2" presStyleCnt="3">
        <dgm:presLayoutVars>
          <dgm:chMax val="1"/>
          <dgm:bulletEnabled val="1"/>
        </dgm:presLayoutVars>
      </dgm:prSet>
      <dgm:spPr/>
      <dgm:t>
        <a:bodyPr/>
        <a:lstStyle/>
        <a:p>
          <a:endParaRPr lang="en-US"/>
        </a:p>
      </dgm:t>
    </dgm:pt>
    <dgm:pt modelId="{187026A1-1F38-0747-A418-173DF73DE822}" type="pres">
      <dgm:prSet presAssocID="{2F985664-4E31-C24F-9D59-9B7AB833B8AE}" presName="descendantText" presStyleLbl="alignAccFollowNode1" presStyleIdx="2" presStyleCnt="3">
        <dgm:presLayoutVars>
          <dgm:bulletEnabled val="1"/>
        </dgm:presLayoutVars>
      </dgm:prSet>
      <dgm:spPr/>
      <dgm:t>
        <a:bodyPr/>
        <a:lstStyle/>
        <a:p>
          <a:endParaRPr lang="en-US"/>
        </a:p>
      </dgm:t>
    </dgm:pt>
  </dgm:ptLst>
  <dgm:cxnLst>
    <dgm:cxn modelId="{20C9E24D-A717-2D41-87A1-FA61C47A5958}" srcId="{EADED093-26CD-9F43-8690-33270FB98520}" destId="{CF1578D6-47DB-BD47-9FD8-8D72CDFD1818}" srcOrd="0" destOrd="0" parTransId="{DF6E484F-730F-D84F-BA4C-193C05614F82}" sibTransId="{5FF1F551-E04A-084B-8325-2BA3A6393E9D}"/>
    <dgm:cxn modelId="{20AFB4DB-2B59-C447-8B61-9BEAEB0C5711}" srcId="{5BA67B0D-6D27-E545-91E8-FFA600AA027A}" destId="{CE80C312-8999-664A-960E-908885B53AC1}" srcOrd="0" destOrd="0" parTransId="{47402706-EEF5-7442-99B9-4C95EB9E3B28}" sibTransId="{8E3D3AF0-AC5D-104A-9522-C6BE6EB5E48E}"/>
    <dgm:cxn modelId="{FA1F939A-DFBF-A04C-B4A5-186AD3C5DE85}" srcId="{EADED093-26CD-9F43-8690-33270FB98520}" destId="{5BA67B0D-6D27-E545-91E8-FFA600AA027A}" srcOrd="1" destOrd="0" parTransId="{1376D287-E7E9-C34D-AD46-6D7998416C10}" sibTransId="{E43BD012-59ED-7146-8BA1-7300AD11DB2C}"/>
    <dgm:cxn modelId="{E7A0B371-7216-41C4-AC81-82B4BCAC4E54}" type="presOf" srcId="{EADED093-26CD-9F43-8690-33270FB98520}" destId="{776D1CA8-4ED7-344A-A12A-ECC6824BBE0C}" srcOrd="0" destOrd="0" presId="urn:microsoft.com/office/officeart/2005/8/layout/vList5"/>
    <dgm:cxn modelId="{D8B2776D-568B-DE41-AF28-2CB9C0D0BADA}" srcId="{2F985664-4E31-C24F-9D59-9B7AB833B8AE}" destId="{09B9039E-41D8-6042-9BA3-6702FFBBB4C5}" srcOrd="0" destOrd="0" parTransId="{4D3D57C6-51A7-C640-9A77-0737B4DE1F5A}" sibTransId="{DCC7080B-A334-5F42-A641-9318A1FD1877}"/>
    <dgm:cxn modelId="{D62DA77C-1B86-44E3-BE3F-5A3CE670095A}" type="presOf" srcId="{5BA67B0D-6D27-E545-91E8-FFA600AA027A}" destId="{B913464F-B8AE-0748-9DF1-8744D2E83CA4}" srcOrd="0" destOrd="0" presId="urn:microsoft.com/office/officeart/2005/8/layout/vList5"/>
    <dgm:cxn modelId="{FAB209AB-57C9-4599-AB15-4F423B7C6B65}" type="presOf" srcId="{CE80C312-8999-664A-960E-908885B53AC1}" destId="{C5CC00BF-9CE8-514B-8EBA-BAE593FE2C77}" srcOrd="0" destOrd="0" presId="urn:microsoft.com/office/officeart/2005/8/layout/vList5"/>
    <dgm:cxn modelId="{339D18F1-9D2F-462A-ACE9-731C2B2B239F}" type="presOf" srcId="{DB509C20-81F9-BF42-AEBB-1D095D9CBBC4}" destId="{37CCBA6C-43E6-744C-BF27-19C03ED2C19F}" srcOrd="0" destOrd="0" presId="urn:microsoft.com/office/officeart/2005/8/layout/vList5"/>
    <dgm:cxn modelId="{D0903CCB-296F-46B7-BAD4-F1FC126454D4}" type="presOf" srcId="{2F985664-4E31-C24F-9D59-9B7AB833B8AE}" destId="{98120551-6ACF-4E49-8F3D-D2CDA476D040}" srcOrd="0" destOrd="0" presId="urn:microsoft.com/office/officeart/2005/8/layout/vList5"/>
    <dgm:cxn modelId="{B1E8ACAC-BC3D-4742-B26D-1059B281B9CD}" srcId="{EADED093-26CD-9F43-8690-33270FB98520}" destId="{2F985664-4E31-C24F-9D59-9B7AB833B8AE}" srcOrd="2" destOrd="0" parTransId="{DD414A30-5F76-3D46-AF3C-F062D36D2612}" sibTransId="{DBA4FDF0-D7B8-824A-828C-F42CF4E0A9BD}"/>
    <dgm:cxn modelId="{756B6FC7-7C9E-4836-8519-42AB3050EE7F}" type="presOf" srcId="{CF1578D6-47DB-BD47-9FD8-8D72CDFD1818}" destId="{E025864F-9DE5-2346-B58D-3C97FB37F3EE}" srcOrd="0" destOrd="0" presId="urn:microsoft.com/office/officeart/2005/8/layout/vList5"/>
    <dgm:cxn modelId="{7DF81A32-72A6-4E36-B5BD-BC87D6C30AC0}" type="presOf" srcId="{09B9039E-41D8-6042-9BA3-6702FFBBB4C5}" destId="{187026A1-1F38-0747-A418-173DF73DE822}" srcOrd="0" destOrd="0" presId="urn:microsoft.com/office/officeart/2005/8/layout/vList5"/>
    <dgm:cxn modelId="{4194AD0A-9BFF-4B40-8A52-9DC5899CEFEC}" srcId="{CF1578D6-47DB-BD47-9FD8-8D72CDFD1818}" destId="{DB509C20-81F9-BF42-AEBB-1D095D9CBBC4}" srcOrd="0" destOrd="0" parTransId="{48AFB7F6-99DE-B448-9D10-770F92FB6E8F}" sibTransId="{222E2733-F013-3248-8431-6C3E36692708}"/>
    <dgm:cxn modelId="{59FE8269-4B5E-4549-8E94-FA9C50915E62}" type="presParOf" srcId="{776D1CA8-4ED7-344A-A12A-ECC6824BBE0C}" destId="{F32E21F4-7935-1345-8618-D0812E13A870}" srcOrd="0" destOrd="0" presId="urn:microsoft.com/office/officeart/2005/8/layout/vList5"/>
    <dgm:cxn modelId="{2A3652DC-01C1-4BF8-BBD6-E866FA8D1EA3}" type="presParOf" srcId="{F32E21F4-7935-1345-8618-D0812E13A870}" destId="{E025864F-9DE5-2346-B58D-3C97FB37F3EE}" srcOrd="0" destOrd="0" presId="urn:microsoft.com/office/officeart/2005/8/layout/vList5"/>
    <dgm:cxn modelId="{2523C7CB-98BB-45CE-8FC6-38E9FCC1F2D2}" type="presParOf" srcId="{F32E21F4-7935-1345-8618-D0812E13A870}" destId="{37CCBA6C-43E6-744C-BF27-19C03ED2C19F}" srcOrd="1" destOrd="0" presId="urn:microsoft.com/office/officeart/2005/8/layout/vList5"/>
    <dgm:cxn modelId="{5856CE4C-B678-425B-A504-3384F7D1C31E}" type="presParOf" srcId="{776D1CA8-4ED7-344A-A12A-ECC6824BBE0C}" destId="{5F5D75AA-95B1-C14F-B13C-5ABADD366072}" srcOrd="1" destOrd="0" presId="urn:microsoft.com/office/officeart/2005/8/layout/vList5"/>
    <dgm:cxn modelId="{0538C739-14CA-4B4B-8035-57CFB242E7E4}" type="presParOf" srcId="{776D1CA8-4ED7-344A-A12A-ECC6824BBE0C}" destId="{13965268-6FD5-BC4F-B012-69364521127D}" srcOrd="2" destOrd="0" presId="urn:microsoft.com/office/officeart/2005/8/layout/vList5"/>
    <dgm:cxn modelId="{8DC59B51-6D8E-42EB-A455-BBEF5F39A926}" type="presParOf" srcId="{13965268-6FD5-BC4F-B012-69364521127D}" destId="{B913464F-B8AE-0748-9DF1-8744D2E83CA4}" srcOrd="0" destOrd="0" presId="urn:microsoft.com/office/officeart/2005/8/layout/vList5"/>
    <dgm:cxn modelId="{AAB24176-3184-4AFA-9964-09D278FFCCDB}" type="presParOf" srcId="{13965268-6FD5-BC4F-B012-69364521127D}" destId="{C5CC00BF-9CE8-514B-8EBA-BAE593FE2C77}" srcOrd="1" destOrd="0" presId="urn:microsoft.com/office/officeart/2005/8/layout/vList5"/>
    <dgm:cxn modelId="{80615A72-105E-4F9E-9818-02B5045E6BE0}" type="presParOf" srcId="{776D1CA8-4ED7-344A-A12A-ECC6824BBE0C}" destId="{E9DB2487-84C9-8C4B-9DE6-7EF433FF46BC}" srcOrd="3" destOrd="0" presId="urn:microsoft.com/office/officeart/2005/8/layout/vList5"/>
    <dgm:cxn modelId="{20DB1B6C-EF5C-4CFD-A02B-95B04C254323}" type="presParOf" srcId="{776D1CA8-4ED7-344A-A12A-ECC6824BBE0C}" destId="{20981658-944A-184E-B21C-0872297FEF32}" srcOrd="4" destOrd="0" presId="urn:microsoft.com/office/officeart/2005/8/layout/vList5"/>
    <dgm:cxn modelId="{63CC7BB0-CD0A-4E1D-82AC-4A706253E1D2}" type="presParOf" srcId="{20981658-944A-184E-B21C-0872297FEF32}" destId="{98120551-6ACF-4E49-8F3D-D2CDA476D040}" srcOrd="0" destOrd="0" presId="urn:microsoft.com/office/officeart/2005/8/layout/vList5"/>
    <dgm:cxn modelId="{E3CB715D-0D70-4147-BD62-D711FC4E196E}" type="presParOf" srcId="{20981658-944A-184E-B21C-0872297FEF32}" destId="{187026A1-1F38-0747-A418-173DF73DE82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E571D3-88E8-4724-BCEA-3FDE4780D8B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C9493DC-5CB1-4319-BCE7-84AA724C7435}">
      <dgm:prSet phldrT="[Text]" custT="1"/>
      <dgm:spPr/>
      <dgm:t>
        <a:bodyPr/>
        <a:lstStyle/>
        <a:p>
          <a:r>
            <a:rPr lang="en-US" sz="1400" b="1" dirty="0" smtClean="0">
              <a:solidFill>
                <a:srgbClr val="FFFF00"/>
              </a:solidFill>
            </a:rPr>
            <a:t>API</a:t>
          </a:r>
          <a:endParaRPr lang="en-US" sz="1400" b="1" dirty="0">
            <a:solidFill>
              <a:srgbClr val="FFFF00"/>
            </a:solidFill>
          </a:endParaRPr>
        </a:p>
      </dgm:t>
    </dgm:pt>
    <dgm:pt modelId="{D7DA641D-654C-409E-872F-2B99C32F5C9A}" type="parTrans" cxnId="{0A8C8CA3-C3CD-4BB0-B5D0-6A3E1372C6C0}">
      <dgm:prSet/>
      <dgm:spPr/>
      <dgm:t>
        <a:bodyPr/>
        <a:lstStyle/>
        <a:p>
          <a:endParaRPr lang="en-US"/>
        </a:p>
      </dgm:t>
    </dgm:pt>
    <dgm:pt modelId="{16A39911-37F7-407E-A55D-C299E6A41F12}" type="sibTrans" cxnId="{0A8C8CA3-C3CD-4BB0-B5D0-6A3E1372C6C0}">
      <dgm:prSet/>
      <dgm:spPr/>
      <dgm:t>
        <a:bodyPr/>
        <a:lstStyle/>
        <a:p>
          <a:endParaRPr lang="en-US"/>
        </a:p>
      </dgm:t>
    </dgm:pt>
    <dgm:pt modelId="{ACA0C752-1F47-409D-93E1-95052F3A406A}">
      <dgm:prSet phldrT="[Text]" custT="1"/>
      <dgm:spPr/>
      <dgm:t>
        <a:bodyPr/>
        <a:lstStyle/>
        <a:p>
          <a:r>
            <a:rPr lang="en-US" sz="1400" b="1" dirty="0" smtClean="0">
              <a:solidFill>
                <a:srgbClr val="FFFF00"/>
              </a:solidFill>
            </a:rPr>
            <a:t>API</a:t>
          </a:r>
          <a:endParaRPr lang="en-US" sz="1400" b="1" dirty="0">
            <a:solidFill>
              <a:srgbClr val="FFFF00"/>
            </a:solidFill>
          </a:endParaRPr>
        </a:p>
      </dgm:t>
    </dgm:pt>
    <dgm:pt modelId="{2F3B4A4A-82E3-4C37-A639-0016FDD94B2A}" type="parTrans" cxnId="{E1E715E5-F83E-4C6C-9BA4-44E302670E3B}">
      <dgm:prSet/>
      <dgm:spPr/>
      <dgm:t>
        <a:bodyPr/>
        <a:lstStyle/>
        <a:p>
          <a:endParaRPr lang="en-US"/>
        </a:p>
      </dgm:t>
    </dgm:pt>
    <dgm:pt modelId="{012AD90C-C123-4D70-9C7B-8AE5621689F0}" type="sibTrans" cxnId="{E1E715E5-F83E-4C6C-9BA4-44E302670E3B}">
      <dgm:prSet/>
      <dgm:spPr/>
      <dgm:t>
        <a:bodyPr/>
        <a:lstStyle/>
        <a:p>
          <a:endParaRPr lang="en-US"/>
        </a:p>
      </dgm:t>
    </dgm:pt>
    <dgm:pt modelId="{32B36A66-77B0-426A-9A7E-09D2716CE6EC}">
      <dgm:prSet phldrT="[Text]" custT="1"/>
      <dgm:spPr/>
      <dgm:t>
        <a:bodyPr/>
        <a:lstStyle/>
        <a:p>
          <a:r>
            <a:rPr lang="en-US" sz="1400" b="1" dirty="0" smtClean="0">
              <a:solidFill>
                <a:srgbClr val="FFFF00"/>
              </a:solidFill>
            </a:rPr>
            <a:t>API</a:t>
          </a:r>
          <a:endParaRPr lang="en-US" sz="1400" b="1" dirty="0">
            <a:solidFill>
              <a:srgbClr val="FFFF00"/>
            </a:solidFill>
          </a:endParaRPr>
        </a:p>
      </dgm:t>
    </dgm:pt>
    <dgm:pt modelId="{D91499E9-10B6-463A-9091-7BB7546E612C}" type="sibTrans" cxnId="{579D8EAD-6798-4901-97A3-D37AB30B7FE7}">
      <dgm:prSet/>
      <dgm:spPr/>
      <dgm:t>
        <a:bodyPr/>
        <a:lstStyle/>
        <a:p>
          <a:endParaRPr lang="en-US"/>
        </a:p>
      </dgm:t>
    </dgm:pt>
    <dgm:pt modelId="{EDAA2BC4-1FF7-431D-82EA-03999320BF5E}" type="parTrans" cxnId="{579D8EAD-6798-4901-97A3-D37AB30B7FE7}">
      <dgm:prSet/>
      <dgm:spPr/>
      <dgm:t>
        <a:bodyPr/>
        <a:lstStyle/>
        <a:p>
          <a:endParaRPr lang="en-US"/>
        </a:p>
      </dgm:t>
    </dgm:pt>
    <dgm:pt modelId="{0D41DCAD-FAA3-4F91-A316-36FACB64B99A}" type="pres">
      <dgm:prSet presAssocID="{90E571D3-88E8-4724-BCEA-3FDE4780D8B7}" presName="cycle" presStyleCnt="0">
        <dgm:presLayoutVars>
          <dgm:dir/>
          <dgm:resizeHandles val="exact"/>
        </dgm:presLayoutVars>
      </dgm:prSet>
      <dgm:spPr/>
      <dgm:t>
        <a:bodyPr/>
        <a:lstStyle/>
        <a:p>
          <a:endParaRPr lang="en-US"/>
        </a:p>
      </dgm:t>
    </dgm:pt>
    <dgm:pt modelId="{9A3A028D-A6FF-42C1-BD89-FFE46D5572EB}" type="pres">
      <dgm:prSet presAssocID="{BC9493DC-5CB1-4319-BCE7-84AA724C7435}" presName="dummy" presStyleCnt="0"/>
      <dgm:spPr/>
    </dgm:pt>
    <dgm:pt modelId="{314006D9-D93A-4B3F-9651-A931FBA42FC0}" type="pres">
      <dgm:prSet presAssocID="{BC9493DC-5CB1-4319-BCE7-84AA724C7435}" presName="node" presStyleLbl="revTx" presStyleIdx="0" presStyleCnt="3" custScaleX="61028" custScaleY="64217" custRadScaleRad="116516" custRadScaleInc="-17687">
        <dgm:presLayoutVars>
          <dgm:bulletEnabled val="1"/>
        </dgm:presLayoutVars>
      </dgm:prSet>
      <dgm:spPr/>
      <dgm:t>
        <a:bodyPr/>
        <a:lstStyle/>
        <a:p>
          <a:endParaRPr lang="en-US"/>
        </a:p>
      </dgm:t>
    </dgm:pt>
    <dgm:pt modelId="{54479488-007C-463A-8C54-7EC7EDE1D386}" type="pres">
      <dgm:prSet presAssocID="{16A39911-37F7-407E-A55D-C299E6A41F12}" presName="sibTrans" presStyleLbl="node1" presStyleIdx="0" presStyleCnt="3" custLinFactNeighborX="6782" custLinFactNeighborY="4509"/>
      <dgm:spPr/>
      <dgm:t>
        <a:bodyPr/>
        <a:lstStyle/>
        <a:p>
          <a:endParaRPr lang="en-US"/>
        </a:p>
      </dgm:t>
    </dgm:pt>
    <dgm:pt modelId="{708C4F92-0043-495E-BFF2-2A18AB6E4477}" type="pres">
      <dgm:prSet presAssocID="{32B36A66-77B0-426A-9A7E-09D2716CE6EC}" presName="dummy" presStyleCnt="0"/>
      <dgm:spPr/>
    </dgm:pt>
    <dgm:pt modelId="{9C37ADE4-6076-462B-B9E4-AD91B2B7F40E}" type="pres">
      <dgm:prSet presAssocID="{32B36A66-77B0-426A-9A7E-09D2716CE6EC}" presName="node" presStyleLbl="revTx" presStyleIdx="1" presStyleCnt="3" custRadScaleRad="111602" custRadScaleInc="13822">
        <dgm:presLayoutVars>
          <dgm:bulletEnabled val="1"/>
        </dgm:presLayoutVars>
      </dgm:prSet>
      <dgm:spPr/>
      <dgm:t>
        <a:bodyPr/>
        <a:lstStyle/>
        <a:p>
          <a:endParaRPr lang="en-US"/>
        </a:p>
      </dgm:t>
    </dgm:pt>
    <dgm:pt modelId="{22481529-E764-4547-B524-A8ECF8833E28}" type="pres">
      <dgm:prSet presAssocID="{D91499E9-10B6-463A-9091-7BB7546E612C}" presName="sibTrans" presStyleLbl="node1" presStyleIdx="1" presStyleCnt="3" custLinFactNeighborX="4825" custLinFactNeighborY="2190"/>
      <dgm:spPr/>
      <dgm:t>
        <a:bodyPr/>
        <a:lstStyle/>
        <a:p>
          <a:endParaRPr lang="en-US"/>
        </a:p>
      </dgm:t>
    </dgm:pt>
    <dgm:pt modelId="{6EE843EA-62B5-4CCA-9473-A4D9A51D7D75}" type="pres">
      <dgm:prSet presAssocID="{ACA0C752-1F47-409D-93E1-95052F3A406A}" presName="dummy" presStyleCnt="0"/>
      <dgm:spPr/>
    </dgm:pt>
    <dgm:pt modelId="{D04275A2-45BE-4F4E-A232-8555B8095C12}" type="pres">
      <dgm:prSet presAssocID="{ACA0C752-1F47-409D-93E1-95052F3A406A}" presName="node" presStyleLbl="revTx" presStyleIdx="2" presStyleCnt="3">
        <dgm:presLayoutVars>
          <dgm:bulletEnabled val="1"/>
        </dgm:presLayoutVars>
      </dgm:prSet>
      <dgm:spPr/>
      <dgm:t>
        <a:bodyPr/>
        <a:lstStyle/>
        <a:p>
          <a:endParaRPr lang="en-US"/>
        </a:p>
      </dgm:t>
    </dgm:pt>
    <dgm:pt modelId="{4B6E947A-EB19-48FF-81CE-6CDFDF9774FE}" type="pres">
      <dgm:prSet presAssocID="{012AD90C-C123-4D70-9C7B-8AE5621689F0}" presName="sibTrans" presStyleLbl="node1" presStyleIdx="2" presStyleCnt="3"/>
      <dgm:spPr/>
      <dgm:t>
        <a:bodyPr/>
        <a:lstStyle/>
        <a:p>
          <a:endParaRPr lang="en-US"/>
        </a:p>
      </dgm:t>
    </dgm:pt>
  </dgm:ptLst>
  <dgm:cxnLst>
    <dgm:cxn modelId="{0A8C8CA3-C3CD-4BB0-B5D0-6A3E1372C6C0}" srcId="{90E571D3-88E8-4724-BCEA-3FDE4780D8B7}" destId="{BC9493DC-5CB1-4319-BCE7-84AA724C7435}" srcOrd="0" destOrd="0" parTransId="{D7DA641D-654C-409E-872F-2B99C32F5C9A}" sibTransId="{16A39911-37F7-407E-A55D-C299E6A41F12}"/>
    <dgm:cxn modelId="{5DE147B6-AE64-4FF8-BA72-D75DC0786F69}" type="presOf" srcId="{D91499E9-10B6-463A-9091-7BB7546E612C}" destId="{22481529-E764-4547-B524-A8ECF8833E28}" srcOrd="0" destOrd="0" presId="urn:microsoft.com/office/officeart/2005/8/layout/cycle1"/>
    <dgm:cxn modelId="{6D4B9606-D3CD-43EA-9DC0-4A5D3DD22A3F}" type="presOf" srcId="{ACA0C752-1F47-409D-93E1-95052F3A406A}" destId="{D04275A2-45BE-4F4E-A232-8555B8095C12}" srcOrd="0" destOrd="0" presId="urn:microsoft.com/office/officeart/2005/8/layout/cycle1"/>
    <dgm:cxn modelId="{C6EAF232-4729-47EC-AB37-7C505F19A7F9}" type="presOf" srcId="{BC9493DC-5CB1-4319-BCE7-84AA724C7435}" destId="{314006D9-D93A-4B3F-9651-A931FBA42FC0}" srcOrd="0" destOrd="0" presId="urn:microsoft.com/office/officeart/2005/8/layout/cycle1"/>
    <dgm:cxn modelId="{687CFF87-39DC-4221-B9C7-B282FE76BD29}" type="presOf" srcId="{012AD90C-C123-4D70-9C7B-8AE5621689F0}" destId="{4B6E947A-EB19-48FF-81CE-6CDFDF9774FE}" srcOrd="0" destOrd="0" presId="urn:microsoft.com/office/officeart/2005/8/layout/cycle1"/>
    <dgm:cxn modelId="{3FA05DAE-5805-45F6-9CD1-A48249511856}" type="presOf" srcId="{90E571D3-88E8-4724-BCEA-3FDE4780D8B7}" destId="{0D41DCAD-FAA3-4F91-A316-36FACB64B99A}" srcOrd="0" destOrd="0" presId="urn:microsoft.com/office/officeart/2005/8/layout/cycle1"/>
    <dgm:cxn modelId="{B793629D-0811-42B7-A672-80C3952959CB}" type="presOf" srcId="{32B36A66-77B0-426A-9A7E-09D2716CE6EC}" destId="{9C37ADE4-6076-462B-B9E4-AD91B2B7F40E}" srcOrd="0" destOrd="0" presId="urn:microsoft.com/office/officeart/2005/8/layout/cycle1"/>
    <dgm:cxn modelId="{45FFCF18-24F8-4D68-942B-90570C5F6E38}" type="presOf" srcId="{16A39911-37F7-407E-A55D-C299E6A41F12}" destId="{54479488-007C-463A-8C54-7EC7EDE1D386}" srcOrd="0" destOrd="0" presId="urn:microsoft.com/office/officeart/2005/8/layout/cycle1"/>
    <dgm:cxn modelId="{E1E715E5-F83E-4C6C-9BA4-44E302670E3B}" srcId="{90E571D3-88E8-4724-BCEA-3FDE4780D8B7}" destId="{ACA0C752-1F47-409D-93E1-95052F3A406A}" srcOrd="2" destOrd="0" parTransId="{2F3B4A4A-82E3-4C37-A639-0016FDD94B2A}" sibTransId="{012AD90C-C123-4D70-9C7B-8AE5621689F0}"/>
    <dgm:cxn modelId="{579D8EAD-6798-4901-97A3-D37AB30B7FE7}" srcId="{90E571D3-88E8-4724-BCEA-3FDE4780D8B7}" destId="{32B36A66-77B0-426A-9A7E-09D2716CE6EC}" srcOrd="1" destOrd="0" parTransId="{EDAA2BC4-1FF7-431D-82EA-03999320BF5E}" sibTransId="{D91499E9-10B6-463A-9091-7BB7546E612C}"/>
    <dgm:cxn modelId="{50DAC1DF-4442-44C1-8673-DA03A0E273DB}" type="presParOf" srcId="{0D41DCAD-FAA3-4F91-A316-36FACB64B99A}" destId="{9A3A028D-A6FF-42C1-BD89-FFE46D5572EB}" srcOrd="0" destOrd="0" presId="urn:microsoft.com/office/officeart/2005/8/layout/cycle1"/>
    <dgm:cxn modelId="{90086AE9-BA4B-425D-B185-3B86870A1DD9}" type="presParOf" srcId="{0D41DCAD-FAA3-4F91-A316-36FACB64B99A}" destId="{314006D9-D93A-4B3F-9651-A931FBA42FC0}" srcOrd="1" destOrd="0" presId="urn:microsoft.com/office/officeart/2005/8/layout/cycle1"/>
    <dgm:cxn modelId="{F7F86D1B-6DB2-4827-8E98-3A95D95C514B}" type="presParOf" srcId="{0D41DCAD-FAA3-4F91-A316-36FACB64B99A}" destId="{54479488-007C-463A-8C54-7EC7EDE1D386}" srcOrd="2" destOrd="0" presId="urn:microsoft.com/office/officeart/2005/8/layout/cycle1"/>
    <dgm:cxn modelId="{22B799C6-72CB-4324-80C9-992910A4C04D}" type="presParOf" srcId="{0D41DCAD-FAA3-4F91-A316-36FACB64B99A}" destId="{708C4F92-0043-495E-BFF2-2A18AB6E4477}" srcOrd="3" destOrd="0" presId="urn:microsoft.com/office/officeart/2005/8/layout/cycle1"/>
    <dgm:cxn modelId="{548EAB2B-0E95-412D-A0C7-2B1CB8A78CF4}" type="presParOf" srcId="{0D41DCAD-FAA3-4F91-A316-36FACB64B99A}" destId="{9C37ADE4-6076-462B-B9E4-AD91B2B7F40E}" srcOrd="4" destOrd="0" presId="urn:microsoft.com/office/officeart/2005/8/layout/cycle1"/>
    <dgm:cxn modelId="{AFE84D9D-2179-4137-BF30-B5601469C496}" type="presParOf" srcId="{0D41DCAD-FAA3-4F91-A316-36FACB64B99A}" destId="{22481529-E764-4547-B524-A8ECF8833E28}" srcOrd="5" destOrd="0" presId="urn:microsoft.com/office/officeart/2005/8/layout/cycle1"/>
    <dgm:cxn modelId="{B0E7C6A3-77AC-4A89-8324-0CFB424DBB27}" type="presParOf" srcId="{0D41DCAD-FAA3-4F91-A316-36FACB64B99A}" destId="{6EE843EA-62B5-4CCA-9473-A4D9A51D7D75}" srcOrd="6" destOrd="0" presId="urn:microsoft.com/office/officeart/2005/8/layout/cycle1"/>
    <dgm:cxn modelId="{4E86CF11-BB8C-4816-820A-5901D440DA52}" type="presParOf" srcId="{0D41DCAD-FAA3-4F91-A316-36FACB64B99A}" destId="{D04275A2-45BE-4F4E-A232-8555B8095C12}" srcOrd="7" destOrd="0" presId="urn:microsoft.com/office/officeart/2005/8/layout/cycle1"/>
    <dgm:cxn modelId="{60D47C43-D1E4-4EFF-8422-F979A377C220}" type="presParOf" srcId="{0D41DCAD-FAA3-4F91-A316-36FACB64B99A}" destId="{4B6E947A-EB19-48FF-81CE-6CDFDF9774FE}" srcOrd="8"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7AEEE0-B8A4-4F02-929F-94F52810CDCD}" type="doc">
      <dgm:prSet loTypeId="urn:microsoft.com/office/officeart/2005/8/layout/pyramid1" loCatId="pyramid" qsTypeId="urn:microsoft.com/office/officeart/2005/8/quickstyle/simple3" qsCatId="simple" csTypeId="urn:microsoft.com/office/officeart/2005/8/colors/accent1_2" csCatId="accent1" phldr="1"/>
      <dgm:spPr/>
    </dgm:pt>
    <dgm:pt modelId="{34FBE013-7B9D-48AC-8311-E78CDE9F22A1}">
      <dgm:prSet phldrT="[Text]" custT="1"/>
      <dgm:spPr/>
      <dgm:t>
        <a:bodyPr/>
        <a:lstStyle/>
        <a:p>
          <a:pPr>
            <a:spcAft>
              <a:spcPts val="0"/>
            </a:spcAft>
          </a:pPr>
          <a:endParaRPr lang="en-US" sz="1400" dirty="0" smtClean="0"/>
        </a:p>
        <a:p>
          <a:pPr>
            <a:spcAft>
              <a:spcPts val="0"/>
            </a:spcAft>
          </a:pPr>
          <a:r>
            <a:rPr lang="en-US" sz="1600" dirty="0" smtClean="0"/>
            <a:t>3D</a:t>
          </a:r>
        </a:p>
        <a:p>
          <a:pPr>
            <a:spcAft>
              <a:spcPts val="0"/>
            </a:spcAft>
          </a:pPr>
          <a:r>
            <a:rPr lang="en-US" sz="1600" dirty="0" smtClean="0"/>
            <a:t>Model</a:t>
          </a:r>
          <a:endParaRPr lang="en-US" sz="1600" dirty="0"/>
        </a:p>
      </dgm:t>
    </dgm:pt>
    <dgm:pt modelId="{9F5F5A24-B9E6-4FC0-B7C3-99F89E2BAF6E}" type="parTrans" cxnId="{327FE94B-0A7D-47E2-890D-F3106F8B5603}">
      <dgm:prSet/>
      <dgm:spPr/>
      <dgm:t>
        <a:bodyPr/>
        <a:lstStyle/>
        <a:p>
          <a:endParaRPr lang="en-US"/>
        </a:p>
      </dgm:t>
    </dgm:pt>
    <dgm:pt modelId="{9A3EF742-BEEF-4781-80F1-0926018CC98B}" type="sibTrans" cxnId="{327FE94B-0A7D-47E2-890D-F3106F8B5603}">
      <dgm:prSet/>
      <dgm:spPr/>
      <dgm:t>
        <a:bodyPr/>
        <a:lstStyle/>
        <a:p>
          <a:endParaRPr lang="en-US"/>
        </a:p>
      </dgm:t>
    </dgm:pt>
    <dgm:pt modelId="{570376A5-D5B7-42CF-8C3D-71EDA5DD7D05}">
      <dgm:prSet phldrT="[Text]" custT="1"/>
      <dgm:spPr/>
      <dgm:t>
        <a:bodyPr/>
        <a:lstStyle/>
        <a:p>
          <a:r>
            <a:rPr lang="en-US" sz="1600" dirty="0" smtClean="0"/>
            <a:t>Relationships</a:t>
          </a:r>
          <a:endParaRPr lang="en-US" sz="1600" dirty="0"/>
        </a:p>
      </dgm:t>
    </dgm:pt>
    <dgm:pt modelId="{0618AEA8-B1C0-410E-9006-52882E61EF47}" type="parTrans" cxnId="{CFFE2794-5C5B-4472-A5EC-23B2BB80766C}">
      <dgm:prSet/>
      <dgm:spPr/>
      <dgm:t>
        <a:bodyPr/>
        <a:lstStyle/>
        <a:p>
          <a:endParaRPr lang="en-US"/>
        </a:p>
      </dgm:t>
    </dgm:pt>
    <dgm:pt modelId="{C9A685D1-D675-4B1A-93D9-4C6A3637DB6F}" type="sibTrans" cxnId="{CFFE2794-5C5B-4472-A5EC-23B2BB80766C}">
      <dgm:prSet/>
      <dgm:spPr/>
      <dgm:t>
        <a:bodyPr/>
        <a:lstStyle/>
        <a:p>
          <a:endParaRPr lang="en-US"/>
        </a:p>
      </dgm:t>
    </dgm:pt>
    <dgm:pt modelId="{A2526970-DBB8-4686-9ABF-7E564AE5095D}">
      <dgm:prSet phldrT="[Text]" custT="1"/>
      <dgm:spPr/>
      <dgm:t>
        <a:bodyPr/>
        <a:lstStyle/>
        <a:p>
          <a:r>
            <a:rPr lang="en-US" sz="1600" dirty="0" smtClean="0"/>
            <a:t>Critical Document Electronic Conversion, Centralization, Access</a:t>
          </a:r>
          <a:endParaRPr lang="en-US" sz="1600" dirty="0"/>
        </a:p>
      </dgm:t>
    </dgm:pt>
    <dgm:pt modelId="{FAECD9F3-D93D-4369-82C9-E19336B1BECA}" type="parTrans" cxnId="{CFC94BAE-D7B4-454D-B7CC-062113782B05}">
      <dgm:prSet/>
      <dgm:spPr/>
      <dgm:t>
        <a:bodyPr/>
        <a:lstStyle/>
        <a:p>
          <a:endParaRPr lang="en-US"/>
        </a:p>
      </dgm:t>
    </dgm:pt>
    <dgm:pt modelId="{75ADD43F-F298-4A3D-9351-957C8D598A18}" type="sibTrans" cxnId="{CFC94BAE-D7B4-454D-B7CC-062113782B05}">
      <dgm:prSet/>
      <dgm:spPr/>
      <dgm:t>
        <a:bodyPr/>
        <a:lstStyle/>
        <a:p>
          <a:endParaRPr lang="en-US"/>
        </a:p>
      </dgm:t>
    </dgm:pt>
    <dgm:pt modelId="{C69FF85D-BAFC-4BA8-ACBA-E07547B9B7FC}">
      <dgm:prSet phldrT="[Text]" custT="1"/>
      <dgm:spPr/>
      <dgm:t>
        <a:bodyPr/>
        <a:lstStyle/>
        <a:p>
          <a:r>
            <a:rPr lang="en-US" sz="1600" dirty="0" smtClean="0"/>
            <a:t>Data Centralization</a:t>
          </a:r>
          <a:endParaRPr lang="en-US" sz="1600" dirty="0"/>
        </a:p>
      </dgm:t>
    </dgm:pt>
    <dgm:pt modelId="{2924DA8F-027C-46E5-8903-480ED4FC74A9}" type="parTrans" cxnId="{99F58C90-7588-4EC9-87B7-72F667E34B8C}">
      <dgm:prSet/>
      <dgm:spPr/>
      <dgm:t>
        <a:bodyPr/>
        <a:lstStyle/>
        <a:p>
          <a:endParaRPr lang="en-US"/>
        </a:p>
      </dgm:t>
    </dgm:pt>
    <dgm:pt modelId="{8B5B7A5A-F06C-445C-A5D0-BE408E6ACC23}" type="sibTrans" cxnId="{99F58C90-7588-4EC9-87B7-72F667E34B8C}">
      <dgm:prSet/>
      <dgm:spPr/>
      <dgm:t>
        <a:bodyPr/>
        <a:lstStyle/>
        <a:p>
          <a:endParaRPr lang="en-US"/>
        </a:p>
      </dgm:t>
    </dgm:pt>
    <dgm:pt modelId="{AFF96CC4-3E58-4DD7-A41D-BDBD6B487DBF}">
      <dgm:prSet phldrT="[Text]" custT="1"/>
      <dgm:spPr/>
      <dgm:t>
        <a:bodyPr/>
        <a:lstStyle/>
        <a:p>
          <a:r>
            <a:rPr lang="en-US" sz="1600" dirty="0" smtClean="0"/>
            <a:t>Document-Tag Cross Referencing</a:t>
          </a:r>
          <a:endParaRPr lang="en-US" sz="1600" dirty="0"/>
        </a:p>
      </dgm:t>
    </dgm:pt>
    <dgm:pt modelId="{50F24527-08F7-43DE-9989-C52C32BF424B}" type="parTrans" cxnId="{6625A6CF-DEE5-40A8-8772-6E79B5B6FA93}">
      <dgm:prSet/>
      <dgm:spPr/>
      <dgm:t>
        <a:bodyPr/>
        <a:lstStyle/>
        <a:p>
          <a:endParaRPr lang="en-US"/>
        </a:p>
      </dgm:t>
    </dgm:pt>
    <dgm:pt modelId="{30BF2B0E-2E1F-4CC6-8BAA-AB622B8A8FA7}" type="sibTrans" cxnId="{6625A6CF-DEE5-40A8-8772-6E79B5B6FA93}">
      <dgm:prSet/>
      <dgm:spPr/>
      <dgm:t>
        <a:bodyPr/>
        <a:lstStyle/>
        <a:p>
          <a:endParaRPr lang="en-US"/>
        </a:p>
      </dgm:t>
    </dgm:pt>
    <dgm:pt modelId="{9C0FC3E8-3409-4695-907A-7B5ED1D76CA7}">
      <dgm:prSet phldrT="[Text]" custT="1"/>
      <dgm:spPr/>
      <dgm:t>
        <a:bodyPr/>
        <a:lstStyle/>
        <a:p>
          <a:r>
            <a:rPr lang="en-US" sz="1800" dirty="0" smtClean="0"/>
            <a:t>Document Centric</a:t>
          </a:r>
          <a:endParaRPr lang="en-US" sz="1800" dirty="0"/>
        </a:p>
      </dgm:t>
    </dgm:pt>
    <dgm:pt modelId="{25FCBD06-840A-428B-8CBD-6746BF23D76B}" type="parTrans" cxnId="{C12F954E-81F1-4C8D-98B4-45D7B835F96C}">
      <dgm:prSet/>
      <dgm:spPr/>
      <dgm:t>
        <a:bodyPr/>
        <a:lstStyle/>
        <a:p>
          <a:endParaRPr lang="en-US"/>
        </a:p>
      </dgm:t>
    </dgm:pt>
    <dgm:pt modelId="{9FE9223A-D7D9-4A0D-B9B5-7F81CF6B7F7E}" type="sibTrans" cxnId="{C12F954E-81F1-4C8D-98B4-45D7B835F96C}">
      <dgm:prSet/>
      <dgm:spPr/>
      <dgm:t>
        <a:bodyPr/>
        <a:lstStyle/>
        <a:p>
          <a:endParaRPr lang="en-US"/>
        </a:p>
      </dgm:t>
    </dgm:pt>
    <dgm:pt modelId="{DB0B8524-46E7-4DB6-8829-86F25EC48D6D}" type="pres">
      <dgm:prSet presAssocID="{717AEEE0-B8A4-4F02-929F-94F52810CDCD}" presName="Name0" presStyleCnt="0">
        <dgm:presLayoutVars>
          <dgm:dir/>
          <dgm:animLvl val="lvl"/>
          <dgm:resizeHandles val="exact"/>
        </dgm:presLayoutVars>
      </dgm:prSet>
      <dgm:spPr/>
    </dgm:pt>
    <dgm:pt modelId="{9A7191D5-2B6F-4D08-AEA4-15D6C09C5C2E}" type="pres">
      <dgm:prSet presAssocID="{34FBE013-7B9D-48AC-8311-E78CDE9F22A1}" presName="Name8" presStyleCnt="0"/>
      <dgm:spPr/>
    </dgm:pt>
    <dgm:pt modelId="{C0CD346C-E412-484A-82B4-6858F8BF259E}" type="pres">
      <dgm:prSet presAssocID="{34FBE013-7B9D-48AC-8311-E78CDE9F22A1}" presName="level" presStyleLbl="node1" presStyleIdx="0" presStyleCnt="6" custLinFactNeighborY="0">
        <dgm:presLayoutVars>
          <dgm:chMax val="1"/>
          <dgm:bulletEnabled val="1"/>
        </dgm:presLayoutVars>
      </dgm:prSet>
      <dgm:spPr/>
      <dgm:t>
        <a:bodyPr/>
        <a:lstStyle/>
        <a:p>
          <a:endParaRPr lang="en-US"/>
        </a:p>
      </dgm:t>
    </dgm:pt>
    <dgm:pt modelId="{45483F22-F98D-41E2-A836-93B17697F73F}" type="pres">
      <dgm:prSet presAssocID="{34FBE013-7B9D-48AC-8311-E78CDE9F22A1}" presName="levelTx" presStyleLbl="revTx" presStyleIdx="0" presStyleCnt="0">
        <dgm:presLayoutVars>
          <dgm:chMax val="1"/>
          <dgm:bulletEnabled val="1"/>
        </dgm:presLayoutVars>
      </dgm:prSet>
      <dgm:spPr/>
      <dgm:t>
        <a:bodyPr/>
        <a:lstStyle/>
        <a:p>
          <a:endParaRPr lang="en-US"/>
        </a:p>
      </dgm:t>
    </dgm:pt>
    <dgm:pt modelId="{A5AB4751-49C6-421A-B98E-C9F6DECE3373}" type="pres">
      <dgm:prSet presAssocID="{570376A5-D5B7-42CF-8C3D-71EDA5DD7D05}" presName="Name8" presStyleCnt="0"/>
      <dgm:spPr/>
    </dgm:pt>
    <dgm:pt modelId="{BF11738C-7A19-4D90-86CA-EF80E684CACA}" type="pres">
      <dgm:prSet presAssocID="{570376A5-D5B7-42CF-8C3D-71EDA5DD7D05}" presName="level" presStyleLbl="node1" presStyleIdx="1" presStyleCnt="6">
        <dgm:presLayoutVars>
          <dgm:chMax val="1"/>
          <dgm:bulletEnabled val="1"/>
        </dgm:presLayoutVars>
      </dgm:prSet>
      <dgm:spPr/>
      <dgm:t>
        <a:bodyPr/>
        <a:lstStyle/>
        <a:p>
          <a:endParaRPr lang="en-US"/>
        </a:p>
      </dgm:t>
    </dgm:pt>
    <dgm:pt modelId="{66A720F4-EB0E-4A97-BB87-5124079012A2}" type="pres">
      <dgm:prSet presAssocID="{570376A5-D5B7-42CF-8C3D-71EDA5DD7D05}" presName="levelTx" presStyleLbl="revTx" presStyleIdx="0" presStyleCnt="0">
        <dgm:presLayoutVars>
          <dgm:chMax val="1"/>
          <dgm:bulletEnabled val="1"/>
        </dgm:presLayoutVars>
      </dgm:prSet>
      <dgm:spPr/>
      <dgm:t>
        <a:bodyPr/>
        <a:lstStyle/>
        <a:p>
          <a:endParaRPr lang="en-US"/>
        </a:p>
      </dgm:t>
    </dgm:pt>
    <dgm:pt modelId="{479771F1-29CF-433F-B192-952A719DE9A1}" type="pres">
      <dgm:prSet presAssocID="{C69FF85D-BAFC-4BA8-ACBA-E07547B9B7FC}" presName="Name8" presStyleCnt="0"/>
      <dgm:spPr/>
    </dgm:pt>
    <dgm:pt modelId="{B98105D3-75C9-4D4D-BF9A-47C503E0587D}" type="pres">
      <dgm:prSet presAssocID="{C69FF85D-BAFC-4BA8-ACBA-E07547B9B7FC}" presName="level" presStyleLbl="node1" presStyleIdx="2" presStyleCnt="6">
        <dgm:presLayoutVars>
          <dgm:chMax val="1"/>
          <dgm:bulletEnabled val="1"/>
        </dgm:presLayoutVars>
      </dgm:prSet>
      <dgm:spPr/>
      <dgm:t>
        <a:bodyPr/>
        <a:lstStyle/>
        <a:p>
          <a:endParaRPr lang="en-US"/>
        </a:p>
      </dgm:t>
    </dgm:pt>
    <dgm:pt modelId="{DB631216-7459-4761-97FE-9A30BCD6C67C}" type="pres">
      <dgm:prSet presAssocID="{C69FF85D-BAFC-4BA8-ACBA-E07547B9B7FC}" presName="levelTx" presStyleLbl="revTx" presStyleIdx="0" presStyleCnt="0">
        <dgm:presLayoutVars>
          <dgm:chMax val="1"/>
          <dgm:bulletEnabled val="1"/>
        </dgm:presLayoutVars>
      </dgm:prSet>
      <dgm:spPr/>
      <dgm:t>
        <a:bodyPr/>
        <a:lstStyle/>
        <a:p>
          <a:endParaRPr lang="en-US"/>
        </a:p>
      </dgm:t>
    </dgm:pt>
    <dgm:pt modelId="{B63E8980-C59D-4206-B34C-7C54E48E84CB}" type="pres">
      <dgm:prSet presAssocID="{AFF96CC4-3E58-4DD7-A41D-BDBD6B487DBF}" presName="Name8" presStyleCnt="0"/>
      <dgm:spPr/>
    </dgm:pt>
    <dgm:pt modelId="{377C1C46-D33C-4062-8C45-C0A53C46C36B}" type="pres">
      <dgm:prSet presAssocID="{AFF96CC4-3E58-4DD7-A41D-BDBD6B487DBF}" presName="level" presStyleLbl="node1" presStyleIdx="3" presStyleCnt="6">
        <dgm:presLayoutVars>
          <dgm:chMax val="1"/>
          <dgm:bulletEnabled val="1"/>
        </dgm:presLayoutVars>
      </dgm:prSet>
      <dgm:spPr/>
      <dgm:t>
        <a:bodyPr/>
        <a:lstStyle/>
        <a:p>
          <a:endParaRPr lang="en-US"/>
        </a:p>
      </dgm:t>
    </dgm:pt>
    <dgm:pt modelId="{2312E872-97A8-4685-BB02-E8485DAE1277}" type="pres">
      <dgm:prSet presAssocID="{AFF96CC4-3E58-4DD7-A41D-BDBD6B487DBF}" presName="levelTx" presStyleLbl="revTx" presStyleIdx="0" presStyleCnt="0">
        <dgm:presLayoutVars>
          <dgm:chMax val="1"/>
          <dgm:bulletEnabled val="1"/>
        </dgm:presLayoutVars>
      </dgm:prSet>
      <dgm:spPr/>
      <dgm:t>
        <a:bodyPr/>
        <a:lstStyle/>
        <a:p>
          <a:endParaRPr lang="en-US"/>
        </a:p>
      </dgm:t>
    </dgm:pt>
    <dgm:pt modelId="{25ABC7A9-BF11-470B-AD17-5645EED51385}" type="pres">
      <dgm:prSet presAssocID="{A2526970-DBB8-4686-9ABF-7E564AE5095D}" presName="Name8" presStyleCnt="0"/>
      <dgm:spPr/>
    </dgm:pt>
    <dgm:pt modelId="{38E851B6-DB74-4017-AC27-744E201A30C1}" type="pres">
      <dgm:prSet presAssocID="{A2526970-DBB8-4686-9ABF-7E564AE5095D}" presName="level" presStyleLbl="node1" presStyleIdx="4" presStyleCnt="6" custLinFactNeighborX="-425" custLinFactNeighborY="1274">
        <dgm:presLayoutVars>
          <dgm:chMax val="1"/>
          <dgm:bulletEnabled val="1"/>
        </dgm:presLayoutVars>
      </dgm:prSet>
      <dgm:spPr/>
      <dgm:t>
        <a:bodyPr/>
        <a:lstStyle/>
        <a:p>
          <a:endParaRPr lang="en-US"/>
        </a:p>
      </dgm:t>
    </dgm:pt>
    <dgm:pt modelId="{8523E1D9-15C7-49EC-9B81-E0EA9916D6C9}" type="pres">
      <dgm:prSet presAssocID="{A2526970-DBB8-4686-9ABF-7E564AE5095D}" presName="levelTx" presStyleLbl="revTx" presStyleIdx="0" presStyleCnt="0">
        <dgm:presLayoutVars>
          <dgm:chMax val="1"/>
          <dgm:bulletEnabled val="1"/>
        </dgm:presLayoutVars>
      </dgm:prSet>
      <dgm:spPr/>
      <dgm:t>
        <a:bodyPr/>
        <a:lstStyle/>
        <a:p>
          <a:endParaRPr lang="en-US"/>
        </a:p>
      </dgm:t>
    </dgm:pt>
    <dgm:pt modelId="{3AB65F40-9AEB-441B-B417-4802189C5116}" type="pres">
      <dgm:prSet presAssocID="{9C0FC3E8-3409-4695-907A-7B5ED1D76CA7}" presName="Name8" presStyleCnt="0"/>
      <dgm:spPr/>
    </dgm:pt>
    <dgm:pt modelId="{90CAAA89-869E-4FF6-95A8-780154EB2A8E}" type="pres">
      <dgm:prSet presAssocID="{9C0FC3E8-3409-4695-907A-7B5ED1D76CA7}" presName="level" presStyleLbl="node1" presStyleIdx="5" presStyleCnt="6">
        <dgm:presLayoutVars>
          <dgm:chMax val="1"/>
          <dgm:bulletEnabled val="1"/>
        </dgm:presLayoutVars>
      </dgm:prSet>
      <dgm:spPr/>
      <dgm:t>
        <a:bodyPr/>
        <a:lstStyle/>
        <a:p>
          <a:endParaRPr lang="en-US"/>
        </a:p>
      </dgm:t>
    </dgm:pt>
    <dgm:pt modelId="{214DB8FD-A999-4A04-AF81-3A9C9475E3F9}" type="pres">
      <dgm:prSet presAssocID="{9C0FC3E8-3409-4695-907A-7B5ED1D76CA7}" presName="levelTx" presStyleLbl="revTx" presStyleIdx="0" presStyleCnt="0">
        <dgm:presLayoutVars>
          <dgm:chMax val="1"/>
          <dgm:bulletEnabled val="1"/>
        </dgm:presLayoutVars>
      </dgm:prSet>
      <dgm:spPr/>
      <dgm:t>
        <a:bodyPr/>
        <a:lstStyle/>
        <a:p>
          <a:endParaRPr lang="en-US"/>
        </a:p>
      </dgm:t>
    </dgm:pt>
  </dgm:ptLst>
  <dgm:cxnLst>
    <dgm:cxn modelId="{67E6D9D1-F973-4212-A81F-4CFF1DC3F675}" type="presOf" srcId="{9C0FC3E8-3409-4695-907A-7B5ED1D76CA7}" destId="{214DB8FD-A999-4A04-AF81-3A9C9475E3F9}" srcOrd="1" destOrd="0" presId="urn:microsoft.com/office/officeart/2005/8/layout/pyramid1"/>
    <dgm:cxn modelId="{D7C92F41-5701-44D0-82F0-53C83DEAB25B}" type="presOf" srcId="{C69FF85D-BAFC-4BA8-ACBA-E07547B9B7FC}" destId="{B98105D3-75C9-4D4D-BF9A-47C503E0587D}" srcOrd="0" destOrd="0" presId="urn:microsoft.com/office/officeart/2005/8/layout/pyramid1"/>
    <dgm:cxn modelId="{22280322-475A-47E9-8B7A-CDDD4655B795}" type="presOf" srcId="{570376A5-D5B7-42CF-8C3D-71EDA5DD7D05}" destId="{BF11738C-7A19-4D90-86CA-EF80E684CACA}" srcOrd="0" destOrd="0" presId="urn:microsoft.com/office/officeart/2005/8/layout/pyramid1"/>
    <dgm:cxn modelId="{626D6B5D-C819-4913-844E-7BDFC74C28B3}" type="presOf" srcId="{570376A5-D5B7-42CF-8C3D-71EDA5DD7D05}" destId="{66A720F4-EB0E-4A97-BB87-5124079012A2}" srcOrd="1" destOrd="0" presId="urn:microsoft.com/office/officeart/2005/8/layout/pyramid1"/>
    <dgm:cxn modelId="{463770E1-EF0F-49DD-B003-2F9E1D84E7CE}" type="presOf" srcId="{AFF96CC4-3E58-4DD7-A41D-BDBD6B487DBF}" destId="{2312E872-97A8-4685-BB02-E8485DAE1277}" srcOrd="1" destOrd="0" presId="urn:microsoft.com/office/officeart/2005/8/layout/pyramid1"/>
    <dgm:cxn modelId="{0DCBF04E-0FAB-4B76-9EC6-37DFD308ADC9}" type="presOf" srcId="{34FBE013-7B9D-48AC-8311-E78CDE9F22A1}" destId="{C0CD346C-E412-484A-82B4-6858F8BF259E}" srcOrd="0" destOrd="0" presId="urn:microsoft.com/office/officeart/2005/8/layout/pyramid1"/>
    <dgm:cxn modelId="{A3E5621F-79A1-4476-B6EC-CA745EB5184D}" type="presOf" srcId="{A2526970-DBB8-4686-9ABF-7E564AE5095D}" destId="{38E851B6-DB74-4017-AC27-744E201A30C1}" srcOrd="0" destOrd="0" presId="urn:microsoft.com/office/officeart/2005/8/layout/pyramid1"/>
    <dgm:cxn modelId="{99F58C90-7588-4EC9-87B7-72F667E34B8C}" srcId="{717AEEE0-B8A4-4F02-929F-94F52810CDCD}" destId="{C69FF85D-BAFC-4BA8-ACBA-E07547B9B7FC}" srcOrd="2" destOrd="0" parTransId="{2924DA8F-027C-46E5-8903-480ED4FC74A9}" sibTransId="{8B5B7A5A-F06C-445C-A5D0-BE408E6ACC23}"/>
    <dgm:cxn modelId="{61BA9A07-2CC8-4B3C-A30B-66C86F183220}" type="presOf" srcId="{A2526970-DBB8-4686-9ABF-7E564AE5095D}" destId="{8523E1D9-15C7-49EC-9B81-E0EA9916D6C9}" srcOrd="1" destOrd="0" presId="urn:microsoft.com/office/officeart/2005/8/layout/pyramid1"/>
    <dgm:cxn modelId="{89CA9B35-A900-42F3-B9EB-165EF872F74A}" type="presOf" srcId="{AFF96CC4-3E58-4DD7-A41D-BDBD6B487DBF}" destId="{377C1C46-D33C-4062-8C45-C0A53C46C36B}" srcOrd="0" destOrd="0" presId="urn:microsoft.com/office/officeart/2005/8/layout/pyramid1"/>
    <dgm:cxn modelId="{C12F954E-81F1-4C8D-98B4-45D7B835F96C}" srcId="{717AEEE0-B8A4-4F02-929F-94F52810CDCD}" destId="{9C0FC3E8-3409-4695-907A-7B5ED1D76CA7}" srcOrd="5" destOrd="0" parTransId="{25FCBD06-840A-428B-8CBD-6746BF23D76B}" sibTransId="{9FE9223A-D7D9-4A0D-B9B5-7F81CF6B7F7E}"/>
    <dgm:cxn modelId="{327FE94B-0A7D-47E2-890D-F3106F8B5603}" srcId="{717AEEE0-B8A4-4F02-929F-94F52810CDCD}" destId="{34FBE013-7B9D-48AC-8311-E78CDE9F22A1}" srcOrd="0" destOrd="0" parTransId="{9F5F5A24-B9E6-4FC0-B7C3-99F89E2BAF6E}" sibTransId="{9A3EF742-BEEF-4781-80F1-0926018CC98B}"/>
    <dgm:cxn modelId="{095AA1E0-BA6D-4EE6-A67C-3D61E4E9F9AA}" type="presOf" srcId="{C69FF85D-BAFC-4BA8-ACBA-E07547B9B7FC}" destId="{DB631216-7459-4761-97FE-9A30BCD6C67C}" srcOrd="1" destOrd="0" presId="urn:microsoft.com/office/officeart/2005/8/layout/pyramid1"/>
    <dgm:cxn modelId="{EB1D2ABF-B3C8-474D-9893-A048E4E434A0}" type="presOf" srcId="{9C0FC3E8-3409-4695-907A-7B5ED1D76CA7}" destId="{90CAAA89-869E-4FF6-95A8-780154EB2A8E}" srcOrd="0" destOrd="0" presId="urn:microsoft.com/office/officeart/2005/8/layout/pyramid1"/>
    <dgm:cxn modelId="{6625A6CF-DEE5-40A8-8772-6E79B5B6FA93}" srcId="{717AEEE0-B8A4-4F02-929F-94F52810CDCD}" destId="{AFF96CC4-3E58-4DD7-A41D-BDBD6B487DBF}" srcOrd="3" destOrd="0" parTransId="{50F24527-08F7-43DE-9989-C52C32BF424B}" sibTransId="{30BF2B0E-2E1F-4CC6-8BAA-AB622B8A8FA7}"/>
    <dgm:cxn modelId="{D42F5067-E931-4E02-9B8B-7B87084BEC76}" type="presOf" srcId="{717AEEE0-B8A4-4F02-929F-94F52810CDCD}" destId="{DB0B8524-46E7-4DB6-8829-86F25EC48D6D}" srcOrd="0" destOrd="0" presId="urn:microsoft.com/office/officeart/2005/8/layout/pyramid1"/>
    <dgm:cxn modelId="{70F67DEA-07A3-4B0D-8848-BD15AFF725BA}" type="presOf" srcId="{34FBE013-7B9D-48AC-8311-E78CDE9F22A1}" destId="{45483F22-F98D-41E2-A836-93B17697F73F}" srcOrd="1" destOrd="0" presId="urn:microsoft.com/office/officeart/2005/8/layout/pyramid1"/>
    <dgm:cxn modelId="{CFC94BAE-D7B4-454D-B7CC-062113782B05}" srcId="{717AEEE0-B8A4-4F02-929F-94F52810CDCD}" destId="{A2526970-DBB8-4686-9ABF-7E564AE5095D}" srcOrd="4" destOrd="0" parTransId="{FAECD9F3-D93D-4369-82C9-E19336B1BECA}" sibTransId="{75ADD43F-F298-4A3D-9351-957C8D598A18}"/>
    <dgm:cxn modelId="{CFFE2794-5C5B-4472-A5EC-23B2BB80766C}" srcId="{717AEEE0-B8A4-4F02-929F-94F52810CDCD}" destId="{570376A5-D5B7-42CF-8C3D-71EDA5DD7D05}" srcOrd="1" destOrd="0" parTransId="{0618AEA8-B1C0-410E-9006-52882E61EF47}" sibTransId="{C9A685D1-D675-4B1A-93D9-4C6A3637DB6F}"/>
    <dgm:cxn modelId="{287D041B-A65D-4188-94DE-7B145AAD5067}" type="presParOf" srcId="{DB0B8524-46E7-4DB6-8829-86F25EC48D6D}" destId="{9A7191D5-2B6F-4D08-AEA4-15D6C09C5C2E}" srcOrd="0" destOrd="0" presId="urn:microsoft.com/office/officeart/2005/8/layout/pyramid1"/>
    <dgm:cxn modelId="{C65C6AF8-992D-4A84-BA7A-4FFE11F1E034}" type="presParOf" srcId="{9A7191D5-2B6F-4D08-AEA4-15D6C09C5C2E}" destId="{C0CD346C-E412-484A-82B4-6858F8BF259E}" srcOrd="0" destOrd="0" presId="urn:microsoft.com/office/officeart/2005/8/layout/pyramid1"/>
    <dgm:cxn modelId="{F4618163-049D-4174-AB2E-674E941255A0}" type="presParOf" srcId="{9A7191D5-2B6F-4D08-AEA4-15D6C09C5C2E}" destId="{45483F22-F98D-41E2-A836-93B17697F73F}" srcOrd="1" destOrd="0" presId="urn:microsoft.com/office/officeart/2005/8/layout/pyramid1"/>
    <dgm:cxn modelId="{CCCDF6E8-B87A-4705-92D5-A5A1FED88480}" type="presParOf" srcId="{DB0B8524-46E7-4DB6-8829-86F25EC48D6D}" destId="{A5AB4751-49C6-421A-B98E-C9F6DECE3373}" srcOrd="1" destOrd="0" presId="urn:microsoft.com/office/officeart/2005/8/layout/pyramid1"/>
    <dgm:cxn modelId="{AAA0EBFE-0821-4D67-B153-867B7EE9AAA4}" type="presParOf" srcId="{A5AB4751-49C6-421A-B98E-C9F6DECE3373}" destId="{BF11738C-7A19-4D90-86CA-EF80E684CACA}" srcOrd="0" destOrd="0" presId="urn:microsoft.com/office/officeart/2005/8/layout/pyramid1"/>
    <dgm:cxn modelId="{C44A8647-B85C-45F8-9C58-CE5F6DBA2AAE}" type="presParOf" srcId="{A5AB4751-49C6-421A-B98E-C9F6DECE3373}" destId="{66A720F4-EB0E-4A97-BB87-5124079012A2}" srcOrd="1" destOrd="0" presId="urn:microsoft.com/office/officeart/2005/8/layout/pyramid1"/>
    <dgm:cxn modelId="{47B7758C-4C55-4269-B685-67F2A3268A39}" type="presParOf" srcId="{DB0B8524-46E7-4DB6-8829-86F25EC48D6D}" destId="{479771F1-29CF-433F-B192-952A719DE9A1}" srcOrd="2" destOrd="0" presId="urn:microsoft.com/office/officeart/2005/8/layout/pyramid1"/>
    <dgm:cxn modelId="{2C1912D0-0EC0-4455-B435-0E529063FEE9}" type="presParOf" srcId="{479771F1-29CF-433F-B192-952A719DE9A1}" destId="{B98105D3-75C9-4D4D-BF9A-47C503E0587D}" srcOrd="0" destOrd="0" presId="urn:microsoft.com/office/officeart/2005/8/layout/pyramid1"/>
    <dgm:cxn modelId="{B2C37D10-08C8-40DA-A740-8E38D749002D}" type="presParOf" srcId="{479771F1-29CF-433F-B192-952A719DE9A1}" destId="{DB631216-7459-4761-97FE-9A30BCD6C67C}" srcOrd="1" destOrd="0" presId="urn:microsoft.com/office/officeart/2005/8/layout/pyramid1"/>
    <dgm:cxn modelId="{D184376A-E750-4832-B779-4865AC445AFB}" type="presParOf" srcId="{DB0B8524-46E7-4DB6-8829-86F25EC48D6D}" destId="{B63E8980-C59D-4206-B34C-7C54E48E84CB}" srcOrd="3" destOrd="0" presId="urn:microsoft.com/office/officeart/2005/8/layout/pyramid1"/>
    <dgm:cxn modelId="{1EE306AF-AC5C-42CA-AAE7-EA150A096B82}" type="presParOf" srcId="{B63E8980-C59D-4206-B34C-7C54E48E84CB}" destId="{377C1C46-D33C-4062-8C45-C0A53C46C36B}" srcOrd="0" destOrd="0" presId="urn:microsoft.com/office/officeart/2005/8/layout/pyramid1"/>
    <dgm:cxn modelId="{D170F36D-204C-45C8-A475-C0FA39167564}" type="presParOf" srcId="{B63E8980-C59D-4206-B34C-7C54E48E84CB}" destId="{2312E872-97A8-4685-BB02-E8485DAE1277}" srcOrd="1" destOrd="0" presId="urn:microsoft.com/office/officeart/2005/8/layout/pyramid1"/>
    <dgm:cxn modelId="{B2EA5A98-B88F-4B99-9EF5-8BFED7455DED}" type="presParOf" srcId="{DB0B8524-46E7-4DB6-8829-86F25EC48D6D}" destId="{25ABC7A9-BF11-470B-AD17-5645EED51385}" srcOrd="4" destOrd="0" presId="urn:microsoft.com/office/officeart/2005/8/layout/pyramid1"/>
    <dgm:cxn modelId="{EAD5512E-CB77-41F2-8385-51400E206E06}" type="presParOf" srcId="{25ABC7A9-BF11-470B-AD17-5645EED51385}" destId="{38E851B6-DB74-4017-AC27-744E201A30C1}" srcOrd="0" destOrd="0" presId="urn:microsoft.com/office/officeart/2005/8/layout/pyramid1"/>
    <dgm:cxn modelId="{778BA5B8-DE02-42C9-BD11-4C83FFEC7D7C}" type="presParOf" srcId="{25ABC7A9-BF11-470B-AD17-5645EED51385}" destId="{8523E1D9-15C7-49EC-9B81-E0EA9916D6C9}" srcOrd="1" destOrd="0" presId="urn:microsoft.com/office/officeart/2005/8/layout/pyramid1"/>
    <dgm:cxn modelId="{93EAC45C-4303-4EB2-AE76-E61737731CBC}" type="presParOf" srcId="{DB0B8524-46E7-4DB6-8829-86F25EC48D6D}" destId="{3AB65F40-9AEB-441B-B417-4802189C5116}" srcOrd="5" destOrd="0" presId="urn:microsoft.com/office/officeart/2005/8/layout/pyramid1"/>
    <dgm:cxn modelId="{3814E140-0A55-4D59-B594-C5BEF37109A6}" type="presParOf" srcId="{3AB65F40-9AEB-441B-B417-4802189C5116}" destId="{90CAAA89-869E-4FF6-95A8-780154EB2A8E}" srcOrd="0" destOrd="0" presId="urn:microsoft.com/office/officeart/2005/8/layout/pyramid1"/>
    <dgm:cxn modelId="{76C65C98-D0BF-43C8-ABAA-C0CACB863477}" type="presParOf" srcId="{3AB65F40-9AEB-441B-B417-4802189C5116}" destId="{214DB8FD-A999-4A04-AF81-3A9C9475E3F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CBA6C-43E6-744C-BF27-19C03ED2C19F}">
      <dsp:nvSpPr>
        <dsp:cNvPr id="0" name=""/>
        <dsp:cNvSpPr/>
      </dsp:nvSpPr>
      <dsp:spPr>
        <a:xfrm rot="5400000">
          <a:off x="5073054" y="-1879575"/>
          <a:ext cx="1296590" cy="538480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i="1" kern="1200" dirty="0" smtClean="0"/>
            <a:t>Plant Personnel spend up to 40% of their day searching documents to find the critical information needed to make day-to-day decisions and support plant activities</a:t>
          </a:r>
          <a:endParaRPr lang="en-US" sz="1800" kern="1200" dirty="0"/>
        </a:p>
      </dsp:txBody>
      <dsp:txXfrm rot="-5400000">
        <a:off x="3028949" y="227824"/>
        <a:ext cx="5321506" cy="1170002"/>
      </dsp:txXfrm>
    </dsp:sp>
    <dsp:sp modelId="{E025864F-9DE5-2346-B58D-3C97FB37F3EE}">
      <dsp:nvSpPr>
        <dsp:cNvPr id="0" name=""/>
        <dsp:cNvSpPr/>
      </dsp:nvSpPr>
      <dsp:spPr>
        <a:xfrm>
          <a:off x="0" y="0"/>
          <a:ext cx="3028950" cy="162073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Business Problem</a:t>
          </a:r>
          <a:endParaRPr lang="en-US" sz="2400" kern="1200" dirty="0"/>
        </a:p>
      </dsp:txBody>
      <dsp:txXfrm>
        <a:off x="79118" y="79118"/>
        <a:ext cx="2870714" cy="1462502"/>
      </dsp:txXfrm>
    </dsp:sp>
    <dsp:sp modelId="{C5CC00BF-9CE8-514B-8EBA-BAE593FE2C77}">
      <dsp:nvSpPr>
        <dsp:cNvPr id="0" name=""/>
        <dsp:cNvSpPr/>
      </dsp:nvSpPr>
      <dsp:spPr>
        <a:xfrm rot="5400000">
          <a:off x="5073054" y="-177800"/>
          <a:ext cx="1296590" cy="538480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i="1" kern="1200" dirty="0" smtClean="0"/>
            <a:t>Benchmark the Nuclear Industry and other high-risk Industries to understand the business problem and develop a Probabilistic Investment Model to support a Data-Centric Configuration Management System.</a:t>
          </a:r>
          <a:endParaRPr lang="en-US" sz="1800" i="1" kern="1200" dirty="0"/>
        </a:p>
      </dsp:txBody>
      <dsp:txXfrm rot="-5400000">
        <a:off x="3028949" y="1929599"/>
        <a:ext cx="5321506" cy="1170002"/>
      </dsp:txXfrm>
    </dsp:sp>
    <dsp:sp modelId="{B913464F-B8AE-0748-9DF1-8744D2E83CA4}">
      <dsp:nvSpPr>
        <dsp:cNvPr id="0" name=""/>
        <dsp:cNvSpPr/>
      </dsp:nvSpPr>
      <dsp:spPr>
        <a:xfrm>
          <a:off x="0" y="1704230"/>
          <a:ext cx="3028950" cy="162073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Solution</a:t>
          </a:r>
          <a:endParaRPr lang="en-US" sz="2400" kern="1200" dirty="0"/>
        </a:p>
      </dsp:txBody>
      <dsp:txXfrm>
        <a:off x="79118" y="1783348"/>
        <a:ext cx="2870714" cy="1462502"/>
      </dsp:txXfrm>
    </dsp:sp>
    <dsp:sp modelId="{187026A1-1F38-0747-A418-173DF73DE822}">
      <dsp:nvSpPr>
        <dsp:cNvPr id="0" name=""/>
        <dsp:cNvSpPr/>
      </dsp:nvSpPr>
      <dsp:spPr>
        <a:xfrm rot="5400000">
          <a:off x="5073054" y="1523975"/>
          <a:ext cx="1296590" cy="538480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i="1" kern="1200" dirty="0" smtClean="0"/>
            <a:t>Our Model shows an opportunity savings of $6 Billion for 100 operating U.S. nuclear  power plants over the next 20 years of operation and more than $1 Billion for 4 new nuclear builds over their projected life.</a:t>
          </a:r>
          <a:endParaRPr lang="en-US" sz="1800" kern="1200" dirty="0"/>
        </a:p>
      </dsp:txBody>
      <dsp:txXfrm rot="-5400000">
        <a:off x="3028949" y="3631374"/>
        <a:ext cx="5321506" cy="1170002"/>
      </dsp:txXfrm>
    </dsp:sp>
    <dsp:sp modelId="{98120551-6ACF-4E49-8F3D-D2CDA476D040}">
      <dsp:nvSpPr>
        <dsp:cNvPr id="0" name=""/>
        <dsp:cNvSpPr/>
      </dsp:nvSpPr>
      <dsp:spPr>
        <a:xfrm>
          <a:off x="0" y="3406006"/>
          <a:ext cx="3028950" cy="162073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Benefits</a:t>
          </a:r>
          <a:endParaRPr lang="en-US" sz="2400" kern="1200" dirty="0"/>
        </a:p>
      </dsp:txBody>
      <dsp:txXfrm>
        <a:off x="79118" y="3485124"/>
        <a:ext cx="2870714" cy="1462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006D9-D93A-4B3F-9651-A931FBA42FC0}">
      <dsp:nvSpPr>
        <dsp:cNvPr id="0" name=""/>
        <dsp:cNvSpPr/>
      </dsp:nvSpPr>
      <dsp:spPr>
        <a:xfrm>
          <a:off x="1574712" y="128609"/>
          <a:ext cx="440792" cy="463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00"/>
              </a:solidFill>
            </a:rPr>
            <a:t>API</a:t>
          </a:r>
          <a:endParaRPr lang="en-US" sz="1400" b="1" kern="1200" dirty="0">
            <a:solidFill>
              <a:srgbClr val="FFFF00"/>
            </a:solidFill>
          </a:endParaRPr>
        </a:p>
      </dsp:txBody>
      <dsp:txXfrm>
        <a:off x="1574712" y="128609"/>
        <a:ext cx="440792" cy="463826"/>
      </dsp:txXfrm>
    </dsp:sp>
    <dsp:sp modelId="{54479488-007C-463A-8C54-7EC7EDE1D386}">
      <dsp:nvSpPr>
        <dsp:cNvPr id="0" name=""/>
        <dsp:cNvSpPr/>
      </dsp:nvSpPr>
      <dsp:spPr>
        <a:xfrm>
          <a:off x="517077" y="42514"/>
          <a:ext cx="1706328" cy="1706328"/>
        </a:xfrm>
        <a:prstGeom prst="circularArrow">
          <a:avLst>
            <a:gd name="adj1" fmla="val 8254"/>
            <a:gd name="adj2" fmla="val 576610"/>
            <a:gd name="adj3" fmla="val 3954852"/>
            <a:gd name="adj4" fmla="val 20469249"/>
            <a:gd name="adj5" fmla="val 963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37ADE4-6076-462B-B9E4-AD91B2B7F40E}">
      <dsp:nvSpPr>
        <dsp:cNvPr id="0" name=""/>
        <dsp:cNvSpPr/>
      </dsp:nvSpPr>
      <dsp:spPr>
        <a:xfrm>
          <a:off x="707362" y="1192440"/>
          <a:ext cx="722279" cy="722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00"/>
              </a:solidFill>
            </a:rPr>
            <a:t>API</a:t>
          </a:r>
          <a:endParaRPr lang="en-US" sz="1400" b="1" kern="1200" dirty="0">
            <a:solidFill>
              <a:srgbClr val="FFFF00"/>
            </a:solidFill>
          </a:endParaRPr>
        </a:p>
      </dsp:txBody>
      <dsp:txXfrm>
        <a:off x="707362" y="1192440"/>
        <a:ext cx="722279" cy="722279"/>
      </dsp:txXfrm>
    </dsp:sp>
    <dsp:sp modelId="{22481529-E764-4547-B524-A8ECF8833E28}">
      <dsp:nvSpPr>
        <dsp:cNvPr id="0" name=""/>
        <dsp:cNvSpPr/>
      </dsp:nvSpPr>
      <dsp:spPr>
        <a:xfrm>
          <a:off x="373062" y="42505"/>
          <a:ext cx="1706328" cy="1706328"/>
        </a:xfrm>
        <a:prstGeom prst="circularArrow">
          <a:avLst>
            <a:gd name="adj1" fmla="val 8254"/>
            <a:gd name="adj2" fmla="val 576610"/>
            <a:gd name="adj3" fmla="val 10197986"/>
            <a:gd name="adj4" fmla="val 7712578"/>
            <a:gd name="adj5" fmla="val 963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4275A2-45BE-4F4E-A232-8555B8095C12}">
      <dsp:nvSpPr>
        <dsp:cNvPr id="0" name=""/>
        <dsp:cNvSpPr/>
      </dsp:nvSpPr>
      <dsp:spPr>
        <a:xfrm>
          <a:off x="175969" y="141198"/>
          <a:ext cx="722279" cy="722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00"/>
              </a:solidFill>
            </a:rPr>
            <a:t>API</a:t>
          </a:r>
          <a:endParaRPr lang="en-US" sz="1400" b="1" kern="1200" dirty="0">
            <a:solidFill>
              <a:srgbClr val="FFFF00"/>
            </a:solidFill>
          </a:endParaRPr>
        </a:p>
      </dsp:txBody>
      <dsp:txXfrm>
        <a:off x="175969" y="141198"/>
        <a:ext cx="722279" cy="722279"/>
      </dsp:txXfrm>
    </dsp:sp>
    <dsp:sp modelId="{4B6E947A-EB19-48FF-81CE-6CDFDF9774FE}">
      <dsp:nvSpPr>
        <dsp:cNvPr id="0" name=""/>
        <dsp:cNvSpPr/>
      </dsp:nvSpPr>
      <dsp:spPr>
        <a:xfrm>
          <a:off x="416968" y="-62930"/>
          <a:ext cx="1706328" cy="1706328"/>
        </a:xfrm>
        <a:prstGeom prst="circularArrow">
          <a:avLst>
            <a:gd name="adj1" fmla="val 8254"/>
            <a:gd name="adj2" fmla="val 576610"/>
            <a:gd name="adj3" fmla="val 17169563"/>
            <a:gd name="adj4" fmla="val 14276347"/>
            <a:gd name="adj5" fmla="val 963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D346C-E412-484A-82B4-6858F8BF259E}">
      <dsp:nvSpPr>
        <dsp:cNvPr id="0" name=""/>
        <dsp:cNvSpPr/>
      </dsp:nvSpPr>
      <dsp:spPr>
        <a:xfrm>
          <a:off x="2540000" y="0"/>
          <a:ext cx="1016000" cy="677333"/>
        </a:xfrm>
        <a:prstGeom prst="trapezoid">
          <a:avLst>
            <a:gd name="adj" fmla="val 7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ts val="0"/>
            </a:spcAft>
          </a:pPr>
          <a:endParaRPr lang="en-US" sz="1400" kern="1200" dirty="0" smtClean="0"/>
        </a:p>
        <a:p>
          <a:pPr lvl="0" algn="ctr" defTabSz="622300">
            <a:lnSpc>
              <a:spcPct val="90000"/>
            </a:lnSpc>
            <a:spcBef>
              <a:spcPct val="0"/>
            </a:spcBef>
            <a:spcAft>
              <a:spcPts val="0"/>
            </a:spcAft>
          </a:pPr>
          <a:r>
            <a:rPr lang="en-US" sz="1600" kern="1200" dirty="0" smtClean="0"/>
            <a:t>3D</a:t>
          </a:r>
        </a:p>
        <a:p>
          <a:pPr lvl="0" algn="ctr" defTabSz="622300">
            <a:lnSpc>
              <a:spcPct val="90000"/>
            </a:lnSpc>
            <a:spcBef>
              <a:spcPct val="0"/>
            </a:spcBef>
            <a:spcAft>
              <a:spcPts val="0"/>
            </a:spcAft>
          </a:pPr>
          <a:r>
            <a:rPr lang="en-US" sz="1600" kern="1200" dirty="0" smtClean="0"/>
            <a:t>Model</a:t>
          </a:r>
          <a:endParaRPr lang="en-US" sz="1600" kern="1200" dirty="0"/>
        </a:p>
      </dsp:txBody>
      <dsp:txXfrm>
        <a:off x="2540000" y="0"/>
        <a:ext cx="1016000" cy="677333"/>
      </dsp:txXfrm>
    </dsp:sp>
    <dsp:sp modelId="{BF11738C-7A19-4D90-86CA-EF80E684CACA}">
      <dsp:nvSpPr>
        <dsp:cNvPr id="0" name=""/>
        <dsp:cNvSpPr/>
      </dsp:nvSpPr>
      <dsp:spPr>
        <a:xfrm>
          <a:off x="2032000" y="677333"/>
          <a:ext cx="2032000" cy="677333"/>
        </a:xfrm>
        <a:prstGeom prst="trapezoid">
          <a:avLst>
            <a:gd name="adj" fmla="val 7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Relationships</a:t>
          </a:r>
          <a:endParaRPr lang="en-US" sz="1600" kern="1200" dirty="0"/>
        </a:p>
      </dsp:txBody>
      <dsp:txXfrm>
        <a:off x="2387600" y="677333"/>
        <a:ext cx="1320800" cy="677333"/>
      </dsp:txXfrm>
    </dsp:sp>
    <dsp:sp modelId="{B98105D3-75C9-4D4D-BF9A-47C503E0587D}">
      <dsp:nvSpPr>
        <dsp:cNvPr id="0" name=""/>
        <dsp:cNvSpPr/>
      </dsp:nvSpPr>
      <dsp:spPr>
        <a:xfrm>
          <a:off x="1523999" y="1354666"/>
          <a:ext cx="3048000" cy="677333"/>
        </a:xfrm>
        <a:prstGeom prst="trapezoid">
          <a:avLst>
            <a:gd name="adj" fmla="val 7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Data Centralization</a:t>
          </a:r>
          <a:endParaRPr lang="en-US" sz="1600" kern="1200" dirty="0"/>
        </a:p>
      </dsp:txBody>
      <dsp:txXfrm>
        <a:off x="2057399" y="1354666"/>
        <a:ext cx="1981200" cy="677333"/>
      </dsp:txXfrm>
    </dsp:sp>
    <dsp:sp modelId="{377C1C46-D33C-4062-8C45-C0A53C46C36B}">
      <dsp:nvSpPr>
        <dsp:cNvPr id="0" name=""/>
        <dsp:cNvSpPr/>
      </dsp:nvSpPr>
      <dsp:spPr>
        <a:xfrm>
          <a:off x="1015999" y="2032000"/>
          <a:ext cx="4064000" cy="677333"/>
        </a:xfrm>
        <a:prstGeom prst="trapezoid">
          <a:avLst>
            <a:gd name="adj" fmla="val 7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Document-Tag Cross Referencing</a:t>
          </a:r>
          <a:endParaRPr lang="en-US" sz="1600" kern="1200" dirty="0"/>
        </a:p>
      </dsp:txBody>
      <dsp:txXfrm>
        <a:off x="1727199" y="2032000"/>
        <a:ext cx="2641600" cy="677333"/>
      </dsp:txXfrm>
    </dsp:sp>
    <dsp:sp modelId="{38E851B6-DB74-4017-AC27-744E201A30C1}">
      <dsp:nvSpPr>
        <dsp:cNvPr id="0" name=""/>
        <dsp:cNvSpPr/>
      </dsp:nvSpPr>
      <dsp:spPr>
        <a:xfrm>
          <a:off x="486409" y="2717962"/>
          <a:ext cx="5080000" cy="677333"/>
        </a:xfrm>
        <a:prstGeom prst="trapezoid">
          <a:avLst>
            <a:gd name="adj" fmla="val 7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Critical Document Electronic Conversion, Centralization, Access</a:t>
          </a:r>
          <a:endParaRPr lang="en-US" sz="1600" kern="1200" dirty="0"/>
        </a:p>
      </dsp:txBody>
      <dsp:txXfrm>
        <a:off x="1375409" y="2717962"/>
        <a:ext cx="3302000" cy="677333"/>
      </dsp:txXfrm>
    </dsp:sp>
    <dsp:sp modelId="{90CAAA89-869E-4FF6-95A8-780154EB2A8E}">
      <dsp:nvSpPr>
        <dsp:cNvPr id="0" name=""/>
        <dsp:cNvSpPr/>
      </dsp:nvSpPr>
      <dsp:spPr>
        <a:xfrm>
          <a:off x="0" y="3386666"/>
          <a:ext cx="6096000" cy="677333"/>
        </a:xfrm>
        <a:prstGeom prst="trapezoid">
          <a:avLst>
            <a:gd name="adj" fmla="val 7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Document Centric</a:t>
          </a:r>
          <a:endParaRPr lang="en-US" sz="1800" kern="1200" dirty="0"/>
        </a:p>
      </dsp:txBody>
      <dsp:txXfrm>
        <a:off x="1066799" y="3386666"/>
        <a:ext cx="3962400" cy="67733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D731110-448E-496F-9E2D-B5B67B26EC53}" type="datetimeFigureOut">
              <a:rPr lang="en-US" smtClean="0"/>
              <a:t>6/3/2015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746F02C-F59A-4F3D-B13A-8AE06D7B9324}" type="slidenum">
              <a:rPr lang="en-US" smtClean="0"/>
              <a:t>‹#›</a:t>
            </a:fld>
            <a:endParaRPr lang="en-US"/>
          </a:p>
        </p:txBody>
      </p:sp>
    </p:spTree>
    <p:extLst>
      <p:ext uri="{BB962C8B-B14F-4D97-AF65-F5344CB8AC3E}">
        <p14:creationId xmlns:p14="http://schemas.microsoft.com/office/powerpoint/2010/main" val="3673471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E2EACA-83B3-440F-A123-2159AE1B6F25}" type="datetimeFigureOut">
              <a:rPr lang="en-US" smtClean="0"/>
              <a:t>6/3/2015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8905CA3-B874-4326-888E-4A538D0859DD}" type="slidenum">
              <a:rPr lang="en-US" smtClean="0"/>
              <a:t>‹#›</a:t>
            </a:fld>
            <a:endParaRPr lang="en-US"/>
          </a:p>
        </p:txBody>
      </p:sp>
    </p:spTree>
    <p:extLst>
      <p:ext uri="{BB962C8B-B14F-4D97-AF65-F5344CB8AC3E}">
        <p14:creationId xmlns:p14="http://schemas.microsoft.com/office/powerpoint/2010/main" val="2699082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905CA3-B874-4326-888E-4A538D0859DD}" type="slidenum">
              <a:rPr lang="en-US" smtClean="0"/>
              <a:t>1</a:t>
            </a:fld>
            <a:endParaRPr lang="en-US"/>
          </a:p>
        </p:txBody>
      </p:sp>
    </p:spTree>
    <p:extLst>
      <p:ext uri="{BB962C8B-B14F-4D97-AF65-F5344CB8AC3E}">
        <p14:creationId xmlns:p14="http://schemas.microsoft.com/office/powerpoint/2010/main" val="1326648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1200150" y="703263"/>
            <a:ext cx="4686300" cy="3514725"/>
          </a:xfrm>
          <a:ln/>
        </p:spPr>
      </p:sp>
      <p:sp>
        <p:nvSpPr>
          <p:cNvPr id="91139" name="Notes Placeholder 2"/>
          <p:cNvSpPr>
            <a:spLocks noGrp="1"/>
          </p:cNvSpPr>
          <p:nvPr>
            <p:ph type="body" idx="1"/>
          </p:nvPr>
        </p:nvSpPr>
        <p:spPr>
          <a:xfrm>
            <a:off x="233766" y="4500958"/>
            <a:ext cx="6708733" cy="42644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a:p>
          <a:p>
            <a:r>
              <a:rPr lang="en-US" altLang="en-US" sz="1400"/>
              <a:t>Lets put together multiple objects with some of their properties and typical relationships. To illustrate the multi-dimensional structure of a typical Object-Relationship Model I will graphically show an example beginning with a “Click” Licensing Requirement to develop a safety related cooling water system in accordance with NRC General Design Criterion 44 </a:t>
            </a:r>
          </a:p>
          <a:p>
            <a:endParaRPr lang="en-US" altLang="en-US" sz="1400"/>
          </a:p>
          <a:p>
            <a:r>
              <a:rPr lang="en-US" altLang="en-US" sz="1400"/>
              <a:t>“Click” The commitment is associated with the flow diagram prepared during preliminary engineering and “Click” the detailed component sizing calculations generated during detailed engineering with the data that describes the components, in this example a cooling water pump.</a:t>
            </a:r>
          </a:p>
          <a:p>
            <a:r>
              <a:rPr lang="en-US" altLang="en-US" sz="1400"/>
              <a:t>The engineering data is associated with the “Click” Pump Tag Number on the Piping and Instrument Drawing.</a:t>
            </a:r>
          </a:p>
          <a:p>
            <a:r>
              <a:rPr lang="en-US" altLang="en-US" sz="1400"/>
              <a:t>[complete model build]</a:t>
            </a:r>
          </a:p>
          <a:p>
            <a:r>
              <a:rPr lang="en-US" altLang="en-US" sz="1400"/>
              <a:t>.</a:t>
            </a:r>
            <a:endParaRPr lang="en-US" altLang="en-US" sz="1700"/>
          </a:p>
          <a:p>
            <a:endParaRPr lang="en-US" altLang="en-US" sz="170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864" eaLnBrk="0" hangingPunct="0">
              <a:spcBef>
                <a:spcPct val="30000"/>
              </a:spcBef>
              <a:defRPr sz="1200">
                <a:solidFill>
                  <a:schemeClr val="tx1"/>
                </a:solidFill>
                <a:latin typeface="Times New Roman" pitchFamily="18" charset="0"/>
              </a:defRPr>
            </a:lvl1pPr>
            <a:lvl2pPr marL="748374" indent="-287836" defTabSz="941864" eaLnBrk="0" hangingPunct="0">
              <a:spcBef>
                <a:spcPct val="30000"/>
              </a:spcBef>
              <a:defRPr sz="1200">
                <a:solidFill>
                  <a:schemeClr val="tx1"/>
                </a:solidFill>
                <a:latin typeface="Times New Roman" pitchFamily="18" charset="0"/>
              </a:defRPr>
            </a:lvl2pPr>
            <a:lvl3pPr marL="1151344" indent="-230269" defTabSz="941864" eaLnBrk="0" hangingPunct="0">
              <a:spcBef>
                <a:spcPct val="30000"/>
              </a:spcBef>
              <a:defRPr sz="1200">
                <a:solidFill>
                  <a:schemeClr val="tx1"/>
                </a:solidFill>
                <a:latin typeface="Times New Roman" pitchFamily="18" charset="0"/>
              </a:defRPr>
            </a:lvl3pPr>
            <a:lvl4pPr marL="1611881" indent="-230269" defTabSz="941864" eaLnBrk="0" hangingPunct="0">
              <a:spcBef>
                <a:spcPct val="30000"/>
              </a:spcBef>
              <a:defRPr sz="1200">
                <a:solidFill>
                  <a:schemeClr val="tx1"/>
                </a:solidFill>
                <a:latin typeface="Times New Roman" pitchFamily="18" charset="0"/>
              </a:defRPr>
            </a:lvl4pPr>
            <a:lvl5pPr marL="2072419" indent="-230269" defTabSz="941864" eaLnBrk="0" hangingPunct="0">
              <a:spcBef>
                <a:spcPct val="30000"/>
              </a:spcBef>
              <a:defRPr sz="1200">
                <a:solidFill>
                  <a:schemeClr val="tx1"/>
                </a:solidFill>
                <a:latin typeface="Times New Roman" pitchFamily="18" charset="0"/>
              </a:defRPr>
            </a:lvl5pPr>
            <a:lvl6pPr marL="2532957" indent="-230269" defTabSz="941864" eaLnBrk="0" fontAlgn="base" hangingPunct="0">
              <a:spcBef>
                <a:spcPct val="30000"/>
              </a:spcBef>
              <a:spcAft>
                <a:spcPct val="0"/>
              </a:spcAft>
              <a:defRPr sz="1200">
                <a:solidFill>
                  <a:schemeClr val="tx1"/>
                </a:solidFill>
                <a:latin typeface="Times New Roman" pitchFamily="18" charset="0"/>
              </a:defRPr>
            </a:lvl6pPr>
            <a:lvl7pPr marL="2993494" indent="-230269" defTabSz="941864" eaLnBrk="0" fontAlgn="base" hangingPunct="0">
              <a:spcBef>
                <a:spcPct val="30000"/>
              </a:spcBef>
              <a:spcAft>
                <a:spcPct val="0"/>
              </a:spcAft>
              <a:defRPr sz="1200">
                <a:solidFill>
                  <a:schemeClr val="tx1"/>
                </a:solidFill>
                <a:latin typeface="Times New Roman" pitchFamily="18" charset="0"/>
              </a:defRPr>
            </a:lvl7pPr>
            <a:lvl8pPr marL="3454032" indent="-230269" defTabSz="941864" eaLnBrk="0" fontAlgn="base" hangingPunct="0">
              <a:spcBef>
                <a:spcPct val="30000"/>
              </a:spcBef>
              <a:spcAft>
                <a:spcPct val="0"/>
              </a:spcAft>
              <a:defRPr sz="1200">
                <a:solidFill>
                  <a:schemeClr val="tx1"/>
                </a:solidFill>
                <a:latin typeface="Times New Roman" pitchFamily="18" charset="0"/>
              </a:defRPr>
            </a:lvl8pPr>
            <a:lvl9pPr marL="3914569" indent="-230269" defTabSz="941864"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EC0D57F-15D0-409B-9AA7-60C62CAA6227}" type="slidenum">
              <a:rPr lang="en-US" altLang="en-US" smtClean="0">
                <a:solidFill>
                  <a:srgbClr val="000000"/>
                </a:solidFill>
              </a:rPr>
              <a:pPr>
                <a:spcBef>
                  <a:spcPct val="0"/>
                </a:spcBef>
              </a:pPr>
              <a:t>11</a:t>
            </a:fld>
            <a:endParaRPr lang="en-US" altLang="en-US" smtClean="0">
              <a:solidFill>
                <a:srgbClr val="000000"/>
              </a:solidFill>
            </a:endParaRPr>
          </a:p>
        </p:txBody>
      </p:sp>
    </p:spTree>
    <p:extLst>
      <p:ext uri="{BB962C8B-B14F-4D97-AF65-F5344CB8AC3E}">
        <p14:creationId xmlns:p14="http://schemas.microsoft.com/office/powerpoint/2010/main" val="644767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End State 5 focuses on integrating the 2D/3D models with the single source of truth. For new builds End State 5 is a no brainer.  However our benchmarking revealed  that new builds had not fully achieved End States 1-4 because of not defining in enough detail to the Architect-Engineer the information turnover requirements needed to operate and maintain the plant.</a:t>
            </a:r>
          </a:p>
          <a:p>
            <a:endParaRPr lang="en-US" sz="1400" dirty="0"/>
          </a:p>
          <a:p>
            <a:r>
              <a:rPr lang="en-US" sz="1400" dirty="0"/>
              <a:t>We found that </a:t>
            </a:r>
            <a:r>
              <a:rPr lang="en-US" sz="1400" dirty="0" smtClean="0"/>
              <a:t>some operating plants </a:t>
            </a:r>
            <a:r>
              <a:rPr lang="en-US" sz="1400" dirty="0"/>
              <a:t>have 3D laser scanned </a:t>
            </a:r>
            <a:r>
              <a:rPr lang="en-US" sz="1400" dirty="0" smtClean="0"/>
              <a:t>models </a:t>
            </a:r>
            <a:r>
              <a:rPr lang="en-US" sz="1400" dirty="0"/>
              <a:t>for inaccessible areas of the plant as a planning tool for major modifications such as steam generator replacement.  Maintaining these models and hot spotting key components will provide much of the benefits for information accessibility that a vector 3D model would provide.</a:t>
            </a:r>
          </a:p>
          <a:p>
            <a:endParaRPr lang="en-US" sz="1400" dirty="0"/>
          </a:p>
          <a:p>
            <a:r>
              <a:rPr lang="en-US" sz="1400" dirty="0"/>
              <a:t>End State 6 integrates the 3D model with the analysis </a:t>
            </a:r>
            <a:r>
              <a:rPr lang="en-US" sz="1400" dirty="0" smtClean="0"/>
              <a:t>tools after the plant goes operational. </a:t>
            </a:r>
            <a:r>
              <a:rPr lang="en-US" sz="1400" dirty="0"/>
              <a:t>We didn’t get enough data to analyze the cost benefit of End State 6, but this would be the logical next step after achieving End State 5 for a new build with a vector 3D model.</a:t>
            </a:r>
          </a:p>
          <a:p>
            <a:endParaRPr lang="en-US" dirty="0"/>
          </a:p>
        </p:txBody>
      </p:sp>
      <p:sp>
        <p:nvSpPr>
          <p:cNvPr id="4" name="Slide Number Placeholder 3"/>
          <p:cNvSpPr>
            <a:spLocks noGrp="1"/>
          </p:cNvSpPr>
          <p:nvPr>
            <p:ph type="sldNum" sz="quarter" idx="10"/>
          </p:nvPr>
        </p:nvSpPr>
        <p:spPr/>
        <p:txBody>
          <a:bodyPr/>
          <a:lstStyle/>
          <a:p>
            <a:fld id="{050E2491-71B9-463D-8191-E548DA908840}" type="slidenum">
              <a:rPr lang="en-GB" smtClean="0"/>
              <a:pPr/>
              <a:t>12</a:t>
            </a:fld>
            <a:endParaRPr lang="en-GB" dirty="0"/>
          </a:p>
        </p:txBody>
      </p:sp>
    </p:spTree>
    <p:extLst>
      <p:ext uri="{BB962C8B-B14F-4D97-AF65-F5344CB8AC3E}">
        <p14:creationId xmlns:p14="http://schemas.microsoft.com/office/powerpoint/2010/main" val="3200602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19">
              <a:defRPr sz="1600">
                <a:solidFill>
                  <a:srgbClr val="000000"/>
                </a:solidFill>
                <a:latin typeface="Arial" pitchFamily="34" charset="0"/>
              </a:defRPr>
            </a:lvl1pPr>
            <a:lvl2pPr marL="764069" indent="-293872" defTabSz="956719">
              <a:defRPr sz="1600">
                <a:solidFill>
                  <a:srgbClr val="000000"/>
                </a:solidFill>
                <a:latin typeface="Arial" pitchFamily="34" charset="0"/>
              </a:defRPr>
            </a:lvl2pPr>
            <a:lvl3pPr marL="1175491" indent="-235099" defTabSz="956719">
              <a:defRPr sz="1600">
                <a:solidFill>
                  <a:srgbClr val="000000"/>
                </a:solidFill>
                <a:latin typeface="Arial" pitchFamily="34" charset="0"/>
              </a:defRPr>
            </a:lvl3pPr>
            <a:lvl4pPr marL="1645686" indent="-235099" defTabSz="956719">
              <a:defRPr sz="1600">
                <a:solidFill>
                  <a:srgbClr val="000000"/>
                </a:solidFill>
                <a:latin typeface="Arial" pitchFamily="34" charset="0"/>
              </a:defRPr>
            </a:lvl4pPr>
            <a:lvl5pPr marL="2115884" indent="-235099" defTabSz="956719">
              <a:defRPr sz="1600">
                <a:solidFill>
                  <a:srgbClr val="000000"/>
                </a:solidFill>
                <a:latin typeface="Arial" pitchFamily="34" charset="0"/>
              </a:defRPr>
            </a:lvl5pPr>
            <a:lvl6pPr marL="2586079" indent="-235099" algn="ctr" defTabSz="956719" eaLnBrk="0" fontAlgn="base" hangingPunct="0">
              <a:spcBef>
                <a:spcPct val="50000"/>
              </a:spcBef>
              <a:spcAft>
                <a:spcPct val="0"/>
              </a:spcAft>
              <a:defRPr sz="1600">
                <a:solidFill>
                  <a:srgbClr val="000000"/>
                </a:solidFill>
                <a:latin typeface="Arial" pitchFamily="34" charset="0"/>
              </a:defRPr>
            </a:lvl6pPr>
            <a:lvl7pPr marL="3056275" indent="-235099" algn="ctr" defTabSz="956719" eaLnBrk="0" fontAlgn="base" hangingPunct="0">
              <a:spcBef>
                <a:spcPct val="50000"/>
              </a:spcBef>
              <a:spcAft>
                <a:spcPct val="0"/>
              </a:spcAft>
              <a:defRPr sz="1600">
                <a:solidFill>
                  <a:srgbClr val="000000"/>
                </a:solidFill>
                <a:latin typeface="Arial" pitchFamily="34" charset="0"/>
              </a:defRPr>
            </a:lvl7pPr>
            <a:lvl8pPr marL="3526471" indent="-235099" algn="ctr" defTabSz="956719" eaLnBrk="0" fontAlgn="base" hangingPunct="0">
              <a:spcBef>
                <a:spcPct val="50000"/>
              </a:spcBef>
              <a:spcAft>
                <a:spcPct val="0"/>
              </a:spcAft>
              <a:defRPr sz="1600">
                <a:solidFill>
                  <a:srgbClr val="000000"/>
                </a:solidFill>
                <a:latin typeface="Arial" pitchFamily="34" charset="0"/>
              </a:defRPr>
            </a:lvl8pPr>
            <a:lvl9pPr marL="3996668" indent="-235099" algn="ctr" defTabSz="956719" eaLnBrk="0" fontAlgn="base" hangingPunct="0">
              <a:spcBef>
                <a:spcPct val="50000"/>
              </a:spcBef>
              <a:spcAft>
                <a:spcPct val="0"/>
              </a:spcAft>
              <a:defRPr sz="1600">
                <a:solidFill>
                  <a:srgbClr val="000000"/>
                </a:solidFill>
                <a:latin typeface="Arial" pitchFamily="34" charset="0"/>
              </a:defRPr>
            </a:lvl9pPr>
          </a:lstStyle>
          <a:p>
            <a:fld id="{98729777-368D-47A0-A711-30BBA9FA91E6}" type="slidenum">
              <a:rPr lang="en-US" sz="1200">
                <a:solidFill>
                  <a:prstClr val="black"/>
                </a:solidFill>
              </a:rPr>
              <a:pPr/>
              <a:t>13</a:t>
            </a:fld>
            <a:endParaRPr lang="en-US" sz="1200" dirty="0">
              <a:solidFill>
                <a:prstClr val="black"/>
              </a:solidFill>
            </a:endParaRPr>
          </a:p>
        </p:txBody>
      </p:sp>
      <p:sp>
        <p:nvSpPr>
          <p:cNvPr id="69635" name="Rectangle 2"/>
          <p:cNvSpPr>
            <a:spLocks noGrp="1" noRot="1" noChangeAspect="1" noChangeArrowheads="1" noTextEdit="1"/>
          </p:cNvSpPr>
          <p:nvPr>
            <p:ph type="sldImg"/>
          </p:nvPr>
        </p:nvSpPr>
        <p:spPr>
          <a:xfrm>
            <a:off x="360363" y="220663"/>
            <a:ext cx="3616325" cy="2713037"/>
          </a:xfrm>
          <a:ln/>
        </p:spPr>
      </p:sp>
      <p:sp>
        <p:nvSpPr>
          <p:cNvPr id="69636" name="Rectangle 3"/>
          <p:cNvSpPr>
            <a:spLocks noGrp="1" noChangeArrowheads="1"/>
          </p:cNvSpPr>
          <p:nvPr>
            <p:ph type="body" idx="1"/>
          </p:nvPr>
        </p:nvSpPr>
        <p:spPr>
          <a:xfrm>
            <a:off x="193570" y="3062520"/>
            <a:ext cx="6251653" cy="60491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532058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Up to this point End States 1-5 were analyzed for the benefit of being able to </a:t>
            </a:r>
            <a:r>
              <a:rPr lang="en-US" sz="1400" dirty="0" smtClean="0"/>
              <a:t>reduce </a:t>
            </a:r>
            <a:r>
              <a:rPr lang="en-US" sz="1400" dirty="0"/>
              <a:t>the 35-40% time an engineer or work planner spends just looking </a:t>
            </a:r>
            <a:r>
              <a:rPr lang="en-US" sz="1400" dirty="0" smtClean="0"/>
              <a:t>for and validating </a:t>
            </a:r>
            <a:r>
              <a:rPr lang="en-US" sz="1400" dirty="0"/>
              <a:t>the data-centric answer.</a:t>
            </a:r>
          </a:p>
          <a:p>
            <a:endParaRPr lang="en-US" sz="1400" dirty="0"/>
          </a:p>
          <a:p>
            <a:r>
              <a:rPr lang="en-US" sz="1400" dirty="0"/>
              <a:t>We also found that significant improvements in productivity could be achieved with electronic workflow and team collaboration.</a:t>
            </a:r>
          </a:p>
          <a:p>
            <a:endParaRPr lang="en-US" dirty="0"/>
          </a:p>
        </p:txBody>
      </p:sp>
      <p:sp>
        <p:nvSpPr>
          <p:cNvPr id="4" name="Slide Number Placeholder 3"/>
          <p:cNvSpPr>
            <a:spLocks noGrp="1"/>
          </p:cNvSpPr>
          <p:nvPr>
            <p:ph type="sldNum" sz="quarter" idx="10"/>
          </p:nvPr>
        </p:nvSpPr>
        <p:spPr/>
        <p:txBody>
          <a:bodyPr/>
          <a:lstStyle/>
          <a:p>
            <a:fld id="{050E2491-71B9-463D-8191-E548DA908840}" type="slidenum">
              <a:rPr lang="en-GB" smtClean="0"/>
              <a:pPr/>
              <a:t>14</a:t>
            </a:fld>
            <a:endParaRPr lang="en-GB" dirty="0"/>
          </a:p>
        </p:txBody>
      </p:sp>
    </p:spTree>
    <p:extLst>
      <p:ext uri="{BB962C8B-B14F-4D97-AF65-F5344CB8AC3E}">
        <p14:creationId xmlns:p14="http://schemas.microsoft.com/office/powerpoint/2010/main" val="1177746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Bullets</a:t>
            </a:r>
            <a:endParaRPr lang="en-US" dirty="0"/>
          </a:p>
        </p:txBody>
      </p:sp>
      <p:sp>
        <p:nvSpPr>
          <p:cNvPr id="4" name="Slide Number Placeholder 3"/>
          <p:cNvSpPr>
            <a:spLocks noGrp="1"/>
          </p:cNvSpPr>
          <p:nvPr>
            <p:ph type="sldNum" sz="quarter" idx="10"/>
          </p:nvPr>
        </p:nvSpPr>
        <p:spPr/>
        <p:txBody>
          <a:bodyPr/>
          <a:lstStyle/>
          <a:p>
            <a:fld id="{050E2491-71B9-463D-8191-E548DA908840}" type="slidenum">
              <a:rPr lang="en-GB" smtClean="0"/>
              <a:pPr/>
              <a:t>15</a:t>
            </a:fld>
            <a:endParaRPr lang="en-GB" dirty="0"/>
          </a:p>
        </p:txBody>
      </p:sp>
    </p:spTree>
    <p:extLst>
      <p:ext uri="{BB962C8B-B14F-4D97-AF65-F5344CB8AC3E}">
        <p14:creationId xmlns:p14="http://schemas.microsoft.com/office/powerpoint/2010/main" val="25690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Bullets</a:t>
            </a:r>
            <a:endParaRPr lang="en-US" dirty="0"/>
          </a:p>
        </p:txBody>
      </p:sp>
      <p:sp>
        <p:nvSpPr>
          <p:cNvPr id="4" name="Slide Number Placeholder 3"/>
          <p:cNvSpPr>
            <a:spLocks noGrp="1"/>
          </p:cNvSpPr>
          <p:nvPr>
            <p:ph type="sldNum" sz="quarter" idx="10"/>
          </p:nvPr>
        </p:nvSpPr>
        <p:spPr/>
        <p:txBody>
          <a:bodyPr/>
          <a:lstStyle/>
          <a:p>
            <a:fld id="{050E2491-71B9-463D-8191-E548DA908840}" type="slidenum">
              <a:rPr lang="en-GB" smtClean="0"/>
              <a:pPr/>
              <a:t>16</a:t>
            </a:fld>
            <a:endParaRPr lang="en-GB" dirty="0"/>
          </a:p>
        </p:txBody>
      </p:sp>
    </p:spTree>
    <p:extLst>
      <p:ext uri="{BB962C8B-B14F-4D97-AF65-F5344CB8AC3E}">
        <p14:creationId xmlns:p14="http://schemas.microsoft.com/office/powerpoint/2010/main" val="881815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In summary, this pyramid </a:t>
            </a:r>
            <a:r>
              <a:rPr lang="en-US" sz="1400" dirty="0"/>
              <a:t>diagram is a graphical summary depicting the incremental reduction in time for finding and verifying data for each of the end states. We also get gains in efficiency by leveraging the single source of truth in electronic work flows and electronic collaboration.</a:t>
            </a:r>
          </a:p>
          <a:p>
            <a:endParaRPr lang="en-US" sz="1400" dirty="0"/>
          </a:p>
          <a:p>
            <a:r>
              <a:rPr lang="en-US" sz="1400" dirty="0"/>
              <a:t>I am going to turn the presentation </a:t>
            </a:r>
            <a:r>
              <a:rPr lang="en-US" sz="1400" dirty="0" smtClean="0"/>
              <a:t>to Tom who </a:t>
            </a:r>
            <a:r>
              <a:rPr lang="en-US" sz="1400" dirty="0"/>
              <a:t>will review the investment model and </a:t>
            </a:r>
            <a:r>
              <a:rPr lang="en-US" sz="1400" dirty="0" smtClean="0"/>
              <a:t>how we </a:t>
            </a:r>
            <a:r>
              <a:rPr lang="en-US" sz="1400" dirty="0"/>
              <a:t>integrated the end states into use cases.</a:t>
            </a:r>
          </a:p>
          <a:p>
            <a:endParaRPr lang="en-US" dirty="0"/>
          </a:p>
        </p:txBody>
      </p:sp>
      <p:sp>
        <p:nvSpPr>
          <p:cNvPr id="4" name="Slide Number Placeholder 3"/>
          <p:cNvSpPr>
            <a:spLocks noGrp="1"/>
          </p:cNvSpPr>
          <p:nvPr>
            <p:ph type="sldNum" sz="quarter" idx="10"/>
          </p:nvPr>
        </p:nvSpPr>
        <p:spPr/>
        <p:txBody>
          <a:bodyPr/>
          <a:lstStyle/>
          <a:p>
            <a:fld id="{050E2491-71B9-463D-8191-E548DA908840}" type="slidenum">
              <a:rPr lang="en-GB" smtClean="0"/>
              <a:pPr/>
              <a:t>17</a:t>
            </a:fld>
            <a:endParaRPr lang="en-GB" dirty="0"/>
          </a:p>
        </p:txBody>
      </p:sp>
    </p:spTree>
    <p:extLst>
      <p:ext uri="{BB962C8B-B14F-4D97-AF65-F5344CB8AC3E}">
        <p14:creationId xmlns:p14="http://schemas.microsoft.com/office/powerpoint/2010/main" val="475253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0E2491-71B9-463D-8191-E548DA908840}" type="slidenum">
              <a:rPr lang="en-GB" smtClean="0"/>
              <a:pPr/>
              <a:t>20</a:t>
            </a:fld>
            <a:endParaRPr lang="en-GB" dirty="0"/>
          </a:p>
        </p:txBody>
      </p:sp>
    </p:spTree>
    <p:extLst>
      <p:ext uri="{BB962C8B-B14F-4D97-AF65-F5344CB8AC3E}">
        <p14:creationId xmlns:p14="http://schemas.microsoft.com/office/powerpoint/2010/main" val="2888373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0E2491-71B9-463D-8191-E548DA908840}" type="slidenum">
              <a:rPr lang="en-GB" smtClean="0"/>
              <a:pPr/>
              <a:t>25</a:t>
            </a:fld>
            <a:endParaRPr lang="en-GB" dirty="0"/>
          </a:p>
        </p:txBody>
      </p:sp>
    </p:spTree>
    <p:extLst>
      <p:ext uri="{BB962C8B-B14F-4D97-AF65-F5344CB8AC3E}">
        <p14:creationId xmlns:p14="http://schemas.microsoft.com/office/powerpoint/2010/main" val="3374978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0E2491-71B9-463D-8191-E548DA908840}" type="slidenum">
              <a:rPr lang="en-GB" smtClean="0"/>
              <a:pPr/>
              <a:t>26</a:t>
            </a:fld>
            <a:endParaRPr lang="en-GB" dirty="0"/>
          </a:p>
        </p:txBody>
      </p:sp>
    </p:spTree>
    <p:extLst>
      <p:ext uri="{BB962C8B-B14F-4D97-AF65-F5344CB8AC3E}">
        <p14:creationId xmlns:p14="http://schemas.microsoft.com/office/powerpoint/2010/main" val="1894181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0E2491-71B9-463D-8191-E548DA908840}" type="slidenum">
              <a:rPr lang="en-GB" smtClean="0"/>
              <a:pPr/>
              <a:t>3</a:t>
            </a:fld>
            <a:endParaRPr lang="en-GB" dirty="0"/>
          </a:p>
        </p:txBody>
      </p:sp>
    </p:spTree>
    <p:extLst>
      <p:ext uri="{BB962C8B-B14F-4D97-AF65-F5344CB8AC3E}">
        <p14:creationId xmlns:p14="http://schemas.microsoft.com/office/powerpoint/2010/main" val="30140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0E2491-71B9-463D-8191-E548DA908840}" type="slidenum">
              <a:rPr lang="en-GB" smtClean="0"/>
              <a:pPr/>
              <a:t>27</a:t>
            </a:fld>
            <a:endParaRPr lang="en-GB" dirty="0"/>
          </a:p>
        </p:txBody>
      </p:sp>
    </p:spTree>
    <p:extLst>
      <p:ext uri="{BB962C8B-B14F-4D97-AF65-F5344CB8AC3E}">
        <p14:creationId xmlns:p14="http://schemas.microsoft.com/office/powerpoint/2010/main" val="1823618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0E2491-71B9-463D-8191-E548DA908840}" type="slidenum">
              <a:rPr lang="en-GB" smtClean="0"/>
              <a:pPr/>
              <a:t>28</a:t>
            </a:fld>
            <a:endParaRPr lang="en-GB" dirty="0"/>
          </a:p>
        </p:txBody>
      </p:sp>
    </p:spTree>
    <p:extLst>
      <p:ext uri="{BB962C8B-B14F-4D97-AF65-F5344CB8AC3E}">
        <p14:creationId xmlns:p14="http://schemas.microsoft.com/office/powerpoint/2010/main" val="1253915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0E2491-71B9-463D-8191-E548DA908840}" type="slidenum">
              <a:rPr lang="en-GB" smtClean="0"/>
              <a:pPr/>
              <a:t>30</a:t>
            </a:fld>
            <a:endParaRPr lang="en-GB" dirty="0"/>
          </a:p>
        </p:txBody>
      </p:sp>
    </p:spTree>
    <p:extLst>
      <p:ext uri="{BB962C8B-B14F-4D97-AF65-F5344CB8AC3E}">
        <p14:creationId xmlns:p14="http://schemas.microsoft.com/office/powerpoint/2010/main" val="468843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0E2491-71B9-463D-8191-E548DA908840}" type="slidenum">
              <a:rPr lang="en-GB" smtClean="0"/>
              <a:pPr/>
              <a:t>31</a:t>
            </a:fld>
            <a:endParaRPr lang="en-GB" dirty="0"/>
          </a:p>
        </p:txBody>
      </p:sp>
    </p:spTree>
    <p:extLst>
      <p:ext uri="{BB962C8B-B14F-4D97-AF65-F5344CB8AC3E}">
        <p14:creationId xmlns:p14="http://schemas.microsoft.com/office/powerpoint/2010/main" val="583455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0E2491-71B9-463D-8191-E548DA908840}" type="slidenum">
              <a:rPr lang="en-GB" smtClean="0"/>
              <a:pPr/>
              <a:t>33</a:t>
            </a:fld>
            <a:endParaRPr lang="en-GB" dirty="0"/>
          </a:p>
        </p:txBody>
      </p:sp>
    </p:spTree>
    <p:extLst>
      <p:ext uri="{BB962C8B-B14F-4D97-AF65-F5344CB8AC3E}">
        <p14:creationId xmlns:p14="http://schemas.microsoft.com/office/powerpoint/2010/main" val="2193381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0E2491-71B9-463D-8191-E548DA908840}" type="slidenum">
              <a:rPr lang="en-GB" smtClean="0"/>
              <a:pPr/>
              <a:t>34</a:t>
            </a:fld>
            <a:endParaRPr lang="en-GB" dirty="0"/>
          </a:p>
        </p:txBody>
      </p:sp>
    </p:spTree>
    <p:extLst>
      <p:ext uri="{BB962C8B-B14F-4D97-AF65-F5344CB8AC3E}">
        <p14:creationId xmlns:p14="http://schemas.microsoft.com/office/powerpoint/2010/main" val="1455111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0E2491-71B9-463D-8191-E548DA908840}" type="slidenum">
              <a:rPr lang="en-GB" smtClean="0"/>
              <a:pPr/>
              <a:t>35</a:t>
            </a:fld>
            <a:endParaRPr lang="en-GB" dirty="0"/>
          </a:p>
        </p:txBody>
      </p:sp>
    </p:spTree>
    <p:extLst>
      <p:ext uri="{BB962C8B-B14F-4D97-AF65-F5344CB8AC3E}">
        <p14:creationId xmlns:p14="http://schemas.microsoft.com/office/powerpoint/2010/main" val="3064370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0E2491-71B9-463D-8191-E548DA908840}" type="slidenum">
              <a:rPr lang="en-GB" smtClean="0"/>
              <a:pPr/>
              <a:t>36</a:t>
            </a:fld>
            <a:endParaRPr lang="en-GB" dirty="0"/>
          </a:p>
        </p:txBody>
      </p:sp>
    </p:spTree>
    <p:extLst>
      <p:ext uri="{BB962C8B-B14F-4D97-AF65-F5344CB8AC3E}">
        <p14:creationId xmlns:p14="http://schemas.microsoft.com/office/powerpoint/2010/main" val="12628116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0E2491-71B9-463D-8191-E548DA908840}" type="slidenum">
              <a:rPr lang="en-GB" smtClean="0"/>
              <a:pPr/>
              <a:t>37</a:t>
            </a:fld>
            <a:endParaRPr lang="en-GB" dirty="0"/>
          </a:p>
        </p:txBody>
      </p:sp>
    </p:spTree>
    <p:extLst>
      <p:ext uri="{BB962C8B-B14F-4D97-AF65-F5344CB8AC3E}">
        <p14:creationId xmlns:p14="http://schemas.microsoft.com/office/powerpoint/2010/main" val="40590452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0E2491-71B9-463D-8191-E548DA908840}" type="slidenum">
              <a:rPr lang="en-GB" smtClean="0"/>
              <a:pPr/>
              <a:t>38</a:t>
            </a:fld>
            <a:endParaRPr lang="en-GB" dirty="0"/>
          </a:p>
        </p:txBody>
      </p:sp>
    </p:spTree>
    <p:extLst>
      <p:ext uri="{BB962C8B-B14F-4D97-AF65-F5344CB8AC3E}">
        <p14:creationId xmlns:p14="http://schemas.microsoft.com/office/powerpoint/2010/main" val="1316688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0E2491-71B9-463D-8191-E548DA908840}" type="slidenum">
              <a:rPr lang="en-GB" smtClean="0"/>
              <a:pPr/>
              <a:t>4</a:t>
            </a:fld>
            <a:endParaRPr lang="en-GB" dirty="0"/>
          </a:p>
        </p:txBody>
      </p:sp>
    </p:spTree>
    <p:extLst>
      <p:ext uri="{BB962C8B-B14F-4D97-AF65-F5344CB8AC3E}">
        <p14:creationId xmlns:p14="http://schemas.microsoft.com/office/powerpoint/2010/main" val="2441001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0E2491-71B9-463D-8191-E548DA908840}" type="slidenum">
              <a:rPr lang="en-GB" smtClean="0"/>
              <a:pPr/>
              <a:t>40</a:t>
            </a:fld>
            <a:endParaRPr lang="en-GB" dirty="0"/>
          </a:p>
        </p:txBody>
      </p:sp>
    </p:spTree>
    <p:extLst>
      <p:ext uri="{BB962C8B-B14F-4D97-AF65-F5344CB8AC3E}">
        <p14:creationId xmlns:p14="http://schemas.microsoft.com/office/powerpoint/2010/main" val="2680729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0E2491-71B9-463D-8191-E548DA908840}" type="slidenum">
              <a:rPr lang="en-GB" smtClean="0"/>
              <a:pPr/>
              <a:t>5</a:t>
            </a:fld>
            <a:endParaRPr lang="en-GB" dirty="0"/>
          </a:p>
        </p:txBody>
      </p:sp>
    </p:spTree>
    <p:extLst>
      <p:ext uri="{BB962C8B-B14F-4D97-AF65-F5344CB8AC3E}">
        <p14:creationId xmlns:p14="http://schemas.microsoft.com/office/powerpoint/2010/main" val="25554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The benchmarking </a:t>
            </a:r>
            <a:r>
              <a:rPr lang="en-US" sz="1400" dirty="0" smtClean="0"/>
              <a:t>of solution </a:t>
            </a:r>
            <a:r>
              <a:rPr lang="en-US" sz="1400" dirty="0"/>
              <a:t>providers and end users generated a huge amount of data.  </a:t>
            </a:r>
            <a:r>
              <a:rPr lang="en-US" sz="1400" dirty="0" smtClean="0"/>
              <a:t>Our challenge was how to </a:t>
            </a:r>
            <a:r>
              <a:rPr lang="en-US" sz="1400" dirty="0"/>
              <a:t>parse the benefit data in a way that it would be useful for both </a:t>
            </a:r>
            <a:r>
              <a:rPr lang="en-US" sz="1400" dirty="0" smtClean="0"/>
              <a:t>operating and new-build plants</a:t>
            </a:r>
            <a:r>
              <a:rPr lang="en-US" sz="1400" dirty="0"/>
              <a:t>.  We defined these 6 end states in the order that seemed most logical for implementation. While each end state would not have to be fully achieved before working on the next end state, they do build upon each other as I will describe next.</a:t>
            </a:r>
          </a:p>
        </p:txBody>
      </p:sp>
      <p:sp>
        <p:nvSpPr>
          <p:cNvPr id="4" name="Slide Number Placeholder 3"/>
          <p:cNvSpPr>
            <a:spLocks noGrp="1"/>
          </p:cNvSpPr>
          <p:nvPr>
            <p:ph type="sldNum" sz="quarter" idx="10"/>
          </p:nvPr>
        </p:nvSpPr>
        <p:spPr/>
        <p:txBody>
          <a:bodyPr/>
          <a:lstStyle/>
          <a:p>
            <a:fld id="{050E2491-71B9-463D-8191-E548DA908840}" type="slidenum">
              <a:rPr lang="en-GB" smtClean="0"/>
              <a:pPr/>
              <a:t>6</a:t>
            </a:fld>
            <a:endParaRPr lang="en-GB" dirty="0"/>
          </a:p>
        </p:txBody>
      </p:sp>
    </p:spTree>
    <p:extLst>
      <p:ext uri="{BB962C8B-B14F-4D97-AF65-F5344CB8AC3E}">
        <p14:creationId xmlns:p14="http://schemas.microsoft.com/office/powerpoint/2010/main" val="2691827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3438" y="293688"/>
            <a:ext cx="2376487" cy="1782762"/>
          </a:xfrm>
        </p:spPr>
      </p:sp>
      <p:sp>
        <p:nvSpPr>
          <p:cNvPr id="3" name="Notes Placeholder 2"/>
          <p:cNvSpPr>
            <a:spLocks noGrp="1"/>
          </p:cNvSpPr>
          <p:nvPr>
            <p:ph type="body" idx="1"/>
          </p:nvPr>
        </p:nvSpPr>
        <p:spPr>
          <a:xfrm>
            <a:off x="590972" y="2166020"/>
            <a:ext cx="5669280" cy="4217670"/>
          </a:xfrm>
        </p:spPr>
        <p:txBody>
          <a:bodyPr>
            <a:noAutofit/>
          </a:bodyPr>
          <a:lstStyle/>
          <a:p>
            <a:r>
              <a:rPr lang="en-US" sz="1400" dirty="0"/>
              <a:t>End State 1 focuses on document centralization and electronic access. </a:t>
            </a:r>
            <a:r>
              <a:rPr lang="en-US" sz="1400" dirty="0" smtClean="0"/>
              <a:t>While our goal is data centricity, I think you would all agree that you need to get the documents and records in electronic order before expanding the data model.  Benchmarking </a:t>
            </a:r>
            <a:r>
              <a:rPr lang="en-US" sz="1400" dirty="0"/>
              <a:t>revealed that all operating plants have a mixed media of </a:t>
            </a:r>
            <a:r>
              <a:rPr lang="en-US" sz="1400" dirty="0" smtClean="0"/>
              <a:t>electronic, </a:t>
            </a:r>
            <a:r>
              <a:rPr lang="en-US" sz="1400" dirty="0"/>
              <a:t>microfilmed </a:t>
            </a:r>
            <a:r>
              <a:rPr lang="en-US" sz="1400" dirty="0" smtClean="0"/>
              <a:t>and </a:t>
            </a:r>
            <a:r>
              <a:rPr lang="en-US" sz="1400" dirty="0"/>
              <a:t>paper </a:t>
            </a:r>
            <a:r>
              <a:rPr lang="en-US" sz="1400" dirty="0" smtClean="0"/>
              <a:t>documents and records. </a:t>
            </a:r>
            <a:r>
              <a:rPr lang="en-US" sz="1400" dirty="0"/>
              <a:t>None had </a:t>
            </a:r>
            <a:r>
              <a:rPr lang="en-US" sz="1400" dirty="0" smtClean="0"/>
              <a:t>fully achieved </a:t>
            </a:r>
            <a:r>
              <a:rPr lang="en-US" sz="1400" dirty="0"/>
              <a:t>a centralized Master Document List with all the documents in different media indexed in one place.  All had started electronic conversion, </a:t>
            </a:r>
            <a:r>
              <a:rPr lang="en-US" sz="1400" dirty="0" smtClean="0"/>
              <a:t>but many </a:t>
            </a:r>
            <a:r>
              <a:rPr lang="en-US" sz="1400" dirty="0"/>
              <a:t>fell short of electronic converting all the critical documents </a:t>
            </a:r>
            <a:r>
              <a:rPr lang="en-US" sz="1400" dirty="0" smtClean="0"/>
              <a:t>that the end users needed </a:t>
            </a:r>
            <a:r>
              <a:rPr lang="en-US" sz="1400" dirty="0"/>
              <a:t>to </a:t>
            </a:r>
            <a:r>
              <a:rPr lang="en-US" sz="1400" dirty="0" smtClean="0"/>
              <a:t>manage their work areas.</a:t>
            </a:r>
            <a:endParaRPr lang="en-US" sz="1400" dirty="0"/>
          </a:p>
          <a:p>
            <a:endParaRPr lang="en-US" sz="1400" dirty="0"/>
          </a:p>
          <a:p>
            <a:r>
              <a:rPr lang="en-US" sz="1400" dirty="0"/>
              <a:t>End State 2 focuses on tag-document cross referencing. The typical Master Equipment List  at a nuclear plant contains about </a:t>
            </a:r>
            <a:r>
              <a:rPr lang="en-US" sz="1400" dirty="0" smtClean="0"/>
              <a:t>150,000 </a:t>
            </a:r>
            <a:r>
              <a:rPr lang="en-US" sz="1400" dirty="0"/>
              <a:t>tags per unit which includes primarily process components such as pumps, valves, instruments and vessels.  There are upwards </a:t>
            </a:r>
            <a:r>
              <a:rPr lang="en-US" sz="1400" dirty="0" smtClean="0"/>
              <a:t>of an additional 150,000 </a:t>
            </a:r>
            <a:r>
              <a:rPr lang="en-US" sz="1400" dirty="0"/>
              <a:t>tagged items </a:t>
            </a:r>
            <a:r>
              <a:rPr lang="en-US" sz="1400" dirty="0" smtClean="0"/>
              <a:t>that </a:t>
            </a:r>
            <a:r>
              <a:rPr lang="en-US" sz="1400" dirty="0"/>
              <a:t>include piping components, cable numbers, weld numbers, electrical devices, </a:t>
            </a:r>
            <a:r>
              <a:rPr lang="en-US" sz="1400" dirty="0" err="1"/>
              <a:t>etc</a:t>
            </a:r>
            <a:r>
              <a:rPr lang="en-US" sz="1400" dirty="0"/>
              <a:t>, that are needed to support asset management programs that should be added to the Master Equipment List.  Cross referencing the tag to the supporting documents with electronic access was identified as a huge time </a:t>
            </a:r>
            <a:r>
              <a:rPr lang="en-US" sz="1400" dirty="0" smtClean="0"/>
              <a:t>savings.</a:t>
            </a:r>
          </a:p>
          <a:p>
            <a:endParaRPr lang="en-US" sz="1400" dirty="0"/>
          </a:p>
          <a:p>
            <a:r>
              <a:rPr lang="en-US" sz="1400" dirty="0" smtClean="0"/>
              <a:t>End </a:t>
            </a:r>
            <a:r>
              <a:rPr lang="en-US" sz="1400" dirty="0"/>
              <a:t>State 3 focuses on data centralization into a single source of truth. Our benchmarking revealed that even though all the operating plants have migrated to a Computerized Maintenance Management System, they still have upwards of 25 siloed databases that record properties on tagged components, creating a serious configuration management gap to try to maintain all of these databases consistently.  We also found that there is still a lot of mission critical data properties managed in documents.  Even when the data is available in data format it is often published in a controlled document such as tables in procedures that adds unnecessary change management overhead.</a:t>
            </a:r>
          </a:p>
        </p:txBody>
      </p:sp>
      <p:sp>
        <p:nvSpPr>
          <p:cNvPr id="4" name="Slide Number Placeholder 3"/>
          <p:cNvSpPr>
            <a:spLocks noGrp="1"/>
          </p:cNvSpPr>
          <p:nvPr>
            <p:ph type="sldNum" sz="quarter" idx="10"/>
          </p:nvPr>
        </p:nvSpPr>
        <p:spPr/>
        <p:txBody>
          <a:bodyPr/>
          <a:lstStyle/>
          <a:p>
            <a:fld id="{050E2491-71B9-463D-8191-E548DA908840}" type="slidenum">
              <a:rPr lang="en-GB" smtClean="0"/>
              <a:pPr/>
              <a:t>7</a:t>
            </a:fld>
            <a:endParaRPr lang="en-GB" dirty="0"/>
          </a:p>
        </p:txBody>
      </p:sp>
    </p:spTree>
    <p:extLst>
      <p:ext uri="{BB962C8B-B14F-4D97-AF65-F5344CB8AC3E}">
        <p14:creationId xmlns:p14="http://schemas.microsoft.com/office/powerpoint/2010/main" val="224495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3438" y="293688"/>
            <a:ext cx="2376487" cy="1782762"/>
          </a:xfrm>
        </p:spPr>
      </p:sp>
      <p:sp>
        <p:nvSpPr>
          <p:cNvPr id="3" name="Notes Placeholder 2"/>
          <p:cNvSpPr>
            <a:spLocks noGrp="1"/>
          </p:cNvSpPr>
          <p:nvPr>
            <p:ph type="body" idx="1"/>
          </p:nvPr>
        </p:nvSpPr>
        <p:spPr>
          <a:xfrm>
            <a:off x="590972" y="2166020"/>
            <a:ext cx="5669280" cy="4217670"/>
          </a:xfrm>
        </p:spPr>
        <p:txBody>
          <a:bodyPr>
            <a:noAutofit/>
          </a:bodyPr>
          <a:lstStyle/>
          <a:p>
            <a:r>
              <a:rPr lang="en-US" sz="1400" dirty="0"/>
              <a:t>End State 1 focuses on document centralization and electronic access. </a:t>
            </a:r>
            <a:r>
              <a:rPr lang="en-US" sz="1400" dirty="0" smtClean="0"/>
              <a:t>While our goal is data centricity, I think you would all agree that you need to get the documents and records in electronic order before expanding the data model.  Benchmarking </a:t>
            </a:r>
            <a:r>
              <a:rPr lang="en-US" sz="1400" dirty="0"/>
              <a:t>revealed that all operating plants have a mixed media of </a:t>
            </a:r>
            <a:r>
              <a:rPr lang="en-US" sz="1400" dirty="0" smtClean="0"/>
              <a:t>electronic, </a:t>
            </a:r>
            <a:r>
              <a:rPr lang="en-US" sz="1400" dirty="0"/>
              <a:t>microfilmed </a:t>
            </a:r>
            <a:r>
              <a:rPr lang="en-US" sz="1400" dirty="0" smtClean="0"/>
              <a:t>and </a:t>
            </a:r>
            <a:r>
              <a:rPr lang="en-US" sz="1400" dirty="0"/>
              <a:t>paper </a:t>
            </a:r>
            <a:r>
              <a:rPr lang="en-US" sz="1400" dirty="0" smtClean="0"/>
              <a:t>documents and records. </a:t>
            </a:r>
            <a:r>
              <a:rPr lang="en-US" sz="1400" dirty="0"/>
              <a:t>None had </a:t>
            </a:r>
            <a:r>
              <a:rPr lang="en-US" sz="1400" dirty="0" smtClean="0"/>
              <a:t>fully achieved </a:t>
            </a:r>
            <a:r>
              <a:rPr lang="en-US" sz="1400" dirty="0"/>
              <a:t>a centralized Master Document List with all the documents in different media indexed in one place.  All had started electronic conversion, </a:t>
            </a:r>
            <a:r>
              <a:rPr lang="en-US" sz="1400" dirty="0" smtClean="0"/>
              <a:t>but many </a:t>
            </a:r>
            <a:r>
              <a:rPr lang="en-US" sz="1400" dirty="0"/>
              <a:t>fell short of electronic converting all the critical documents </a:t>
            </a:r>
            <a:r>
              <a:rPr lang="en-US" sz="1400" dirty="0" smtClean="0"/>
              <a:t>that the end users needed </a:t>
            </a:r>
            <a:r>
              <a:rPr lang="en-US" sz="1400" dirty="0"/>
              <a:t>to </a:t>
            </a:r>
            <a:r>
              <a:rPr lang="en-US" sz="1400" dirty="0" smtClean="0"/>
              <a:t>manage their work areas.</a:t>
            </a:r>
            <a:endParaRPr lang="en-US" sz="1400" dirty="0"/>
          </a:p>
          <a:p>
            <a:endParaRPr lang="en-US" sz="1400" dirty="0"/>
          </a:p>
          <a:p>
            <a:r>
              <a:rPr lang="en-US" sz="1400" dirty="0"/>
              <a:t>End State 2 focuses on tag-document cross referencing. The typical Master Equipment List  at a nuclear plant contains about </a:t>
            </a:r>
            <a:r>
              <a:rPr lang="en-US" sz="1400" dirty="0" smtClean="0"/>
              <a:t>150,000 </a:t>
            </a:r>
            <a:r>
              <a:rPr lang="en-US" sz="1400" dirty="0"/>
              <a:t>tags per unit which includes primarily process components such as pumps, valves, instruments and vessels.  There are upwards </a:t>
            </a:r>
            <a:r>
              <a:rPr lang="en-US" sz="1400" dirty="0" smtClean="0"/>
              <a:t>of an additional 150,000 </a:t>
            </a:r>
            <a:r>
              <a:rPr lang="en-US" sz="1400" dirty="0"/>
              <a:t>tagged items </a:t>
            </a:r>
            <a:r>
              <a:rPr lang="en-US" sz="1400" dirty="0" smtClean="0"/>
              <a:t>that </a:t>
            </a:r>
            <a:r>
              <a:rPr lang="en-US" sz="1400" dirty="0"/>
              <a:t>include piping components, cable numbers, weld numbers, electrical devices, </a:t>
            </a:r>
            <a:r>
              <a:rPr lang="en-US" sz="1400" dirty="0" err="1"/>
              <a:t>etc</a:t>
            </a:r>
            <a:r>
              <a:rPr lang="en-US" sz="1400" dirty="0"/>
              <a:t>, that are needed to support asset management programs that should be added to the Master Equipment List.  Cross referencing the tag to the supporting documents with electronic access was identified as a huge time </a:t>
            </a:r>
            <a:r>
              <a:rPr lang="en-US" sz="1400" dirty="0" smtClean="0"/>
              <a:t>savings.</a:t>
            </a:r>
          </a:p>
          <a:p>
            <a:endParaRPr lang="en-US" sz="1400" dirty="0"/>
          </a:p>
          <a:p>
            <a:r>
              <a:rPr lang="en-US" sz="1400" dirty="0" smtClean="0"/>
              <a:t>End </a:t>
            </a:r>
            <a:r>
              <a:rPr lang="en-US" sz="1400" dirty="0"/>
              <a:t>State 3 focuses on data centralization into a single source of truth. Our benchmarking revealed that even though all the operating plants have migrated to a Computerized Maintenance Management System, they still have upwards of 25 siloed databases that record properties on tagged components, creating a serious configuration management gap to try to maintain all of these databases consistently.  We also found that there is still a lot of mission critical data properties managed in documents.  Even when the data is available in data format it is often published in a controlled document such as tables in procedures that adds unnecessary change management overhead.</a:t>
            </a:r>
          </a:p>
        </p:txBody>
      </p:sp>
      <p:sp>
        <p:nvSpPr>
          <p:cNvPr id="4" name="Slide Number Placeholder 3"/>
          <p:cNvSpPr>
            <a:spLocks noGrp="1"/>
          </p:cNvSpPr>
          <p:nvPr>
            <p:ph type="sldNum" sz="quarter" idx="10"/>
          </p:nvPr>
        </p:nvSpPr>
        <p:spPr/>
        <p:txBody>
          <a:bodyPr/>
          <a:lstStyle/>
          <a:p>
            <a:fld id="{050E2491-71B9-463D-8191-E548DA908840}" type="slidenum">
              <a:rPr lang="en-GB" smtClean="0"/>
              <a:pPr/>
              <a:t>8</a:t>
            </a:fld>
            <a:endParaRPr lang="en-GB" dirty="0"/>
          </a:p>
        </p:txBody>
      </p:sp>
    </p:spTree>
    <p:extLst>
      <p:ext uri="{BB962C8B-B14F-4D97-AF65-F5344CB8AC3E}">
        <p14:creationId xmlns:p14="http://schemas.microsoft.com/office/powerpoint/2010/main" val="3355076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Achieving a single source of truth for most plants is embodied in 2 or 3 databases, one for work control, one for records management, and one for configuration management. The key is that </a:t>
            </a:r>
            <a:r>
              <a:rPr lang="en-US" sz="1400" dirty="0" smtClean="0"/>
              <a:t>the </a:t>
            </a:r>
            <a:r>
              <a:rPr lang="en-US" sz="1400" dirty="0"/>
              <a:t>information is changed in one location and shared with each </a:t>
            </a:r>
            <a:r>
              <a:rPr lang="en-US" sz="1400" dirty="0" smtClean="0"/>
              <a:t>other through </a:t>
            </a:r>
            <a:r>
              <a:rPr lang="en-US" sz="1400" dirty="0"/>
              <a:t>application program interfaces. </a:t>
            </a:r>
          </a:p>
          <a:p>
            <a:endParaRPr lang="en-US" sz="1400" dirty="0"/>
          </a:p>
          <a:p>
            <a:r>
              <a:rPr lang="en-US" sz="1400" dirty="0"/>
              <a:t>The petals in the diagram are to indicate the different types of programs  each department may need to draw from the single source of truth in their respective applications.</a:t>
            </a:r>
          </a:p>
          <a:p>
            <a:endParaRPr lang="en-US" dirty="0"/>
          </a:p>
        </p:txBody>
      </p:sp>
      <p:sp>
        <p:nvSpPr>
          <p:cNvPr id="4" name="Slide Number Placeholder 3"/>
          <p:cNvSpPr>
            <a:spLocks noGrp="1"/>
          </p:cNvSpPr>
          <p:nvPr>
            <p:ph type="sldNum" sz="quarter" idx="10"/>
          </p:nvPr>
        </p:nvSpPr>
        <p:spPr/>
        <p:txBody>
          <a:bodyPr/>
          <a:lstStyle/>
          <a:p>
            <a:fld id="{050E2491-71B9-463D-8191-E548DA908840}" type="slidenum">
              <a:rPr lang="en-GB" smtClean="0"/>
              <a:pPr/>
              <a:t>9</a:t>
            </a:fld>
            <a:endParaRPr lang="en-GB" dirty="0"/>
          </a:p>
        </p:txBody>
      </p:sp>
    </p:spTree>
    <p:extLst>
      <p:ext uri="{BB962C8B-B14F-4D97-AF65-F5344CB8AC3E}">
        <p14:creationId xmlns:p14="http://schemas.microsoft.com/office/powerpoint/2010/main" val="4264385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End states 1-3 can for the most part be achieved </a:t>
            </a:r>
            <a:r>
              <a:rPr lang="en-US" sz="1400" dirty="0" smtClean="0"/>
              <a:t>using databases </a:t>
            </a:r>
            <a:r>
              <a:rPr lang="en-US" sz="1400" dirty="0"/>
              <a:t>such as Maximo, Asset Suite, </a:t>
            </a:r>
            <a:r>
              <a:rPr lang="en-US" sz="1400" dirty="0" smtClean="0"/>
              <a:t>and SAP. </a:t>
            </a:r>
            <a:r>
              <a:rPr lang="en-US" sz="1400" dirty="0"/>
              <a:t>End State 4 takes data modeling to the next level in an object-relationship </a:t>
            </a:r>
            <a:r>
              <a:rPr lang="en-US" sz="1400" dirty="0" smtClean="0"/>
              <a:t>structure.</a:t>
            </a:r>
            <a:endParaRPr lang="en-US" sz="1400" dirty="0"/>
          </a:p>
          <a:p>
            <a:endParaRPr lang="en-US" sz="1400" dirty="0"/>
          </a:p>
          <a:p>
            <a:r>
              <a:rPr lang="en-US" sz="1400" dirty="0"/>
              <a:t>Benefits – Read Bullets</a:t>
            </a:r>
          </a:p>
          <a:p>
            <a:endParaRPr lang="en-US" sz="1400" dirty="0"/>
          </a:p>
          <a:p>
            <a:r>
              <a:rPr lang="en-US" sz="1400" dirty="0"/>
              <a:t>The relationships build knowledge into the database by relating:</a:t>
            </a:r>
          </a:p>
          <a:p>
            <a:endParaRPr lang="en-US" sz="1400" dirty="0"/>
          </a:p>
          <a:p>
            <a:r>
              <a:rPr lang="en-US" sz="1400" dirty="0"/>
              <a:t>Read Bullets – Lets look at an example</a:t>
            </a:r>
          </a:p>
        </p:txBody>
      </p:sp>
      <p:sp>
        <p:nvSpPr>
          <p:cNvPr id="4" name="Slide Number Placeholder 3"/>
          <p:cNvSpPr>
            <a:spLocks noGrp="1"/>
          </p:cNvSpPr>
          <p:nvPr>
            <p:ph type="sldNum" sz="quarter" idx="10"/>
          </p:nvPr>
        </p:nvSpPr>
        <p:spPr/>
        <p:txBody>
          <a:bodyPr/>
          <a:lstStyle/>
          <a:p>
            <a:fld id="{050E2491-71B9-463D-8191-E548DA908840}" type="slidenum">
              <a:rPr lang="en-GB" smtClean="0"/>
              <a:pPr/>
              <a:t>10</a:t>
            </a:fld>
            <a:endParaRPr lang="en-GB" dirty="0"/>
          </a:p>
        </p:txBody>
      </p:sp>
    </p:spTree>
    <p:extLst>
      <p:ext uri="{BB962C8B-B14F-4D97-AF65-F5344CB8AC3E}">
        <p14:creationId xmlns:p14="http://schemas.microsoft.com/office/powerpoint/2010/main" val="2668913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514600"/>
            <a:ext cx="7772400" cy="762000"/>
          </a:xfrm>
        </p:spPr>
        <p:txBody>
          <a:bodyPr anchor="t"/>
          <a:lstStyle>
            <a:lvl1pPr algn="ctr">
              <a:defRPr sz="4000" b="1" cap="none" baseline="0"/>
            </a:lvl1pPr>
          </a:lstStyle>
          <a:p>
            <a:r>
              <a:rPr lang="en-US" dirty="0" smtClean="0"/>
              <a:t>Click to edit Section Title</a:t>
            </a:r>
            <a:endParaRPr lang="en-US" dirty="0"/>
          </a:p>
        </p:txBody>
      </p:sp>
      <p:sp>
        <p:nvSpPr>
          <p:cNvPr id="3" name="Text Placeholder 2"/>
          <p:cNvSpPr>
            <a:spLocks noGrp="1"/>
          </p:cNvSpPr>
          <p:nvPr>
            <p:ph type="body" idx="1" hasCustomPrompt="1"/>
          </p:nvPr>
        </p:nvSpPr>
        <p:spPr>
          <a:xfrm>
            <a:off x="685800" y="3276600"/>
            <a:ext cx="7772400" cy="838200"/>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Subtitle</a:t>
            </a:r>
          </a:p>
        </p:txBody>
      </p:sp>
    </p:spTree>
    <p:extLst>
      <p:ext uri="{BB962C8B-B14F-4D97-AF65-F5344CB8AC3E}">
        <p14:creationId xmlns:p14="http://schemas.microsoft.com/office/powerpoint/2010/main" val="6529446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8296" y="2514600"/>
            <a:ext cx="8112304" cy="685800"/>
          </a:xfrm>
        </p:spPr>
        <p:txBody>
          <a:bodyPr lIns="0" tIns="0" anchor="t"/>
          <a:lstStyle>
            <a:lvl1pPr algn="l">
              <a:defRPr/>
            </a:lvl1pPr>
          </a:lstStyle>
          <a:p>
            <a:r>
              <a:rPr lang="en-US" dirty="0" smtClean="0"/>
              <a:t>Click to edit Title</a:t>
            </a:r>
            <a:endParaRPr lang="en-US" dirty="0"/>
          </a:p>
        </p:txBody>
      </p:sp>
      <p:sp>
        <p:nvSpPr>
          <p:cNvPr id="10" name="Text Placeholder 9"/>
          <p:cNvSpPr>
            <a:spLocks noGrp="1"/>
          </p:cNvSpPr>
          <p:nvPr>
            <p:ph type="body" sz="quarter" idx="10" hasCustomPrompt="1"/>
          </p:nvPr>
        </p:nvSpPr>
        <p:spPr>
          <a:xfrm>
            <a:off x="492304" y="3200400"/>
            <a:ext cx="8118296" cy="914400"/>
          </a:xfrm>
        </p:spPr>
        <p:txBody>
          <a:bodyPr lIns="0">
            <a:normAutofit/>
          </a:bodyPr>
          <a:lstStyle>
            <a:lvl1pPr marL="0" indent="0">
              <a:buNone/>
              <a:defRPr sz="2400" baseline="0">
                <a:solidFill>
                  <a:schemeClr val="tx1"/>
                </a:solidFill>
              </a:defRPr>
            </a:lvl1pPr>
          </a:lstStyle>
          <a:p>
            <a:pPr lvl="0"/>
            <a:r>
              <a:rPr lang="en-US" dirty="0" smtClean="0"/>
              <a:t>Click to edit subtitle</a:t>
            </a:r>
          </a:p>
        </p:txBody>
      </p:sp>
      <p:sp>
        <p:nvSpPr>
          <p:cNvPr id="14" name="Text Placeholder 13"/>
          <p:cNvSpPr>
            <a:spLocks noGrp="1"/>
          </p:cNvSpPr>
          <p:nvPr>
            <p:ph type="body" sz="quarter" idx="11" hasCustomPrompt="1"/>
          </p:nvPr>
        </p:nvSpPr>
        <p:spPr>
          <a:xfrm>
            <a:off x="498296" y="4114800"/>
            <a:ext cx="8112304" cy="356170"/>
          </a:xfrm>
        </p:spPr>
        <p:txBody>
          <a:bodyPr lIns="0">
            <a:normAutofit/>
          </a:bodyPr>
          <a:lstStyle>
            <a:lvl1pPr marL="0" indent="0">
              <a:buNone/>
              <a:defRPr sz="1600"/>
            </a:lvl1pPr>
          </a:lstStyle>
          <a:p>
            <a:pPr lvl="0"/>
            <a:r>
              <a:rPr lang="en-US" dirty="0" smtClean="0"/>
              <a:t>January 22, 2014</a:t>
            </a:r>
            <a:endParaRPr lang="en-US" dirty="0"/>
          </a:p>
        </p:txBody>
      </p:sp>
      <p:sp>
        <p:nvSpPr>
          <p:cNvPr id="16" name="Text Placeholder 15"/>
          <p:cNvSpPr>
            <a:spLocks noGrp="1"/>
          </p:cNvSpPr>
          <p:nvPr>
            <p:ph type="body" sz="quarter" idx="12" hasCustomPrompt="1"/>
          </p:nvPr>
        </p:nvSpPr>
        <p:spPr>
          <a:xfrm>
            <a:off x="533400" y="5715000"/>
            <a:ext cx="8118296" cy="448636"/>
          </a:xfrm>
        </p:spPr>
        <p:txBody>
          <a:bodyPr lIns="0">
            <a:normAutofit/>
          </a:bodyPr>
          <a:lstStyle>
            <a:lvl1pPr marL="0" indent="0">
              <a:buNone/>
              <a:defRPr sz="2400" b="0" baseline="0"/>
            </a:lvl1pPr>
          </a:lstStyle>
          <a:p>
            <a:pPr lvl="0"/>
            <a:r>
              <a:rPr lang="en-US" dirty="0" smtClean="0"/>
              <a:t>Click to edit Employee Name</a:t>
            </a:r>
            <a:endParaRPr lang="en-US" dirty="0"/>
          </a:p>
        </p:txBody>
      </p:sp>
      <p:sp>
        <p:nvSpPr>
          <p:cNvPr id="18" name="Text Placeholder 17"/>
          <p:cNvSpPr>
            <a:spLocks noGrp="1"/>
          </p:cNvSpPr>
          <p:nvPr>
            <p:ph type="body" sz="quarter" idx="13" hasCustomPrompt="1"/>
          </p:nvPr>
        </p:nvSpPr>
        <p:spPr>
          <a:xfrm>
            <a:off x="533400" y="6163636"/>
            <a:ext cx="6553200" cy="237164"/>
          </a:xfrm>
        </p:spPr>
        <p:txBody>
          <a:bodyPr lIns="0">
            <a:normAutofit/>
          </a:bodyPr>
          <a:lstStyle>
            <a:lvl1pPr marL="0" indent="0">
              <a:buNone/>
              <a:defRPr sz="1600" baseline="0"/>
            </a:lvl1pPr>
          </a:lstStyle>
          <a:p>
            <a:pPr lvl="0"/>
            <a:r>
              <a:rPr lang="en-US" dirty="0" smtClean="0"/>
              <a:t>Click to edit Position</a:t>
            </a:r>
            <a:endParaRPr lang="en-US" dirty="0"/>
          </a:p>
        </p:txBody>
      </p:sp>
    </p:spTree>
    <p:extLst>
      <p:ext uri="{BB962C8B-B14F-4D97-AF65-F5344CB8AC3E}">
        <p14:creationId xmlns:p14="http://schemas.microsoft.com/office/powerpoint/2010/main" val="693438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CD5BA1-53E6-4F79-A250-5B6DBFDAE1BA}" type="datetimeFigureOut">
              <a:rPr lang="en-US" smtClean="0"/>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BB8F4-1B76-41F4-8898-0BE92741A253}" type="slidenum">
              <a:rPr lang="en-US" smtClean="0"/>
              <a:t>‹#›</a:t>
            </a:fld>
            <a:endParaRPr lang="en-US"/>
          </a:p>
        </p:txBody>
      </p:sp>
    </p:spTree>
    <p:extLst>
      <p:ext uri="{BB962C8B-B14F-4D97-AF65-F5344CB8AC3E}">
        <p14:creationId xmlns:p14="http://schemas.microsoft.com/office/powerpoint/2010/main" val="4007397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CD5BA1-53E6-4F79-A250-5B6DBFDAE1BA}" type="datetimeFigureOut">
              <a:rPr lang="en-US" smtClean="0"/>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BB8F4-1B76-41F4-8898-0BE92741A253}" type="slidenum">
              <a:rPr lang="en-US" smtClean="0"/>
              <a:t>‹#›</a:t>
            </a:fld>
            <a:endParaRPr lang="en-US"/>
          </a:p>
        </p:txBody>
      </p:sp>
    </p:spTree>
    <p:extLst>
      <p:ext uri="{BB962C8B-B14F-4D97-AF65-F5344CB8AC3E}">
        <p14:creationId xmlns:p14="http://schemas.microsoft.com/office/powerpoint/2010/main" val="957015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CD5BA1-53E6-4F79-A250-5B6DBFDAE1BA}" type="datetimeFigureOut">
              <a:rPr lang="en-US" smtClean="0"/>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BB8F4-1B76-41F4-8898-0BE92741A253}" type="slidenum">
              <a:rPr lang="en-US" smtClean="0"/>
              <a:t>‹#›</a:t>
            </a:fld>
            <a:endParaRPr lang="en-US"/>
          </a:p>
        </p:txBody>
      </p:sp>
    </p:spTree>
    <p:extLst>
      <p:ext uri="{BB962C8B-B14F-4D97-AF65-F5344CB8AC3E}">
        <p14:creationId xmlns:p14="http://schemas.microsoft.com/office/powerpoint/2010/main" val="3800524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CD5BA1-53E6-4F79-A250-5B6DBFDAE1BA}" type="datetimeFigureOut">
              <a:rPr lang="en-US" smtClean="0"/>
              <a:t>6/3/2015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7BB8F4-1B76-41F4-8898-0BE92741A253}" type="slidenum">
              <a:rPr lang="en-US" smtClean="0"/>
              <a:t>‹#›</a:t>
            </a:fld>
            <a:endParaRPr lang="en-US"/>
          </a:p>
        </p:txBody>
      </p:sp>
    </p:spTree>
    <p:extLst>
      <p:ext uri="{BB962C8B-B14F-4D97-AF65-F5344CB8AC3E}">
        <p14:creationId xmlns:p14="http://schemas.microsoft.com/office/powerpoint/2010/main" val="4214778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CD5BA1-53E6-4F79-A250-5B6DBFDAE1BA}" type="datetimeFigureOut">
              <a:rPr lang="en-US" smtClean="0"/>
              <a:t>6/3/2015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7BB8F4-1B76-41F4-8898-0BE92741A253}" type="slidenum">
              <a:rPr lang="en-US" smtClean="0"/>
              <a:t>‹#›</a:t>
            </a:fld>
            <a:endParaRPr lang="en-US"/>
          </a:p>
        </p:txBody>
      </p:sp>
    </p:spTree>
    <p:extLst>
      <p:ext uri="{BB962C8B-B14F-4D97-AF65-F5344CB8AC3E}">
        <p14:creationId xmlns:p14="http://schemas.microsoft.com/office/powerpoint/2010/main" val="2147930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CD5BA1-53E6-4F79-A250-5B6DBFDAE1BA}" type="datetimeFigureOut">
              <a:rPr lang="en-US" smtClean="0"/>
              <a:t>6/3/2015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7BB8F4-1B76-41F4-8898-0BE92741A253}" type="slidenum">
              <a:rPr lang="en-US" smtClean="0"/>
              <a:t>‹#›</a:t>
            </a:fld>
            <a:endParaRPr lang="en-US"/>
          </a:p>
        </p:txBody>
      </p:sp>
    </p:spTree>
    <p:extLst>
      <p:ext uri="{BB962C8B-B14F-4D97-AF65-F5344CB8AC3E}">
        <p14:creationId xmlns:p14="http://schemas.microsoft.com/office/powerpoint/2010/main" val="2010049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D5BA1-53E6-4F79-A250-5B6DBFDAE1BA}" type="datetimeFigureOut">
              <a:rPr lang="en-US" smtClean="0"/>
              <a:t>6/3/2015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7BB8F4-1B76-41F4-8898-0BE92741A253}" type="slidenum">
              <a:rPr lang="en-US" smtClean="0"/>
              <a:t>‹#›</a:t>
            </a:fld>
            <a:endParaRPr lang="en-US"/>
          </a:p>
        </p:txBody>
      </p:sp>
    </p:spTree>
    <p:extLst>
      <p:ext uri="{BB962C8B-B14F-4D97-AF65-F5344CB8AC3E}">
        <p14:creationId xmlns:p14="http://schemas.microsoft.com/office/powerpoint/2010/main" val="2654571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CD5BA1-53E6-4F79-A250-5B6DBFDAE1BA}" type="datetimeFigureOut">
              <a:rPr lang="en-US" smtClean="0"/>
              <a:t>6/3/2015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7BB8F4-1B76-41F4-8898-0BE92741A253}" type="slidenum">
              <a:rPr lang="en-US" smtClean="0"/>
              <a:t>‹#›</a:t>
            </a:fld>
            <a:endParaRPr lang="en-US"/>
          </a:p>
        </p:txBody>
      </p:sp>
    </p:spTree>
    <p:extLst>
      <p:ext uri="{BB962C8B-B14F-4D97-AF65-F5344CB8AC3E}">
        <p14:creationId xmlns:p14="http://schemas.microsoft.com/office/powerpoint/2010/main" val="4111796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CD5BA1-53E6-4F79-A250-5B6DBFDAE1BA}" type="datetimeFigureOut">
              <a:rPr lang="en-US" smtClean="0"/>
              <a:t>6/3/2015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7BB8F4-1B76-41F4-8898-0BE92741A253}" type="slidenum">
              <a:rPr lang="en-US" smtClean="0"/>
              <a:t>‹#›</a:t>
            </a:fld>
            <a:endParaRPr lang="en-US"/>
          </a:p>
        </p:txBody>
      </p:sp>
    </p:spTree>
    <p:extLst>
      <p:ext uri="{BB962C8B-B14F-4D97-AF65-F5344CB8AC3E}">
        <p14:creationId xmlns:p14="http://schemas.microsoft.com/office/powerpoint/2010/main" val="514778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2667000" y="6218455"/>
            <a:ext cx="2133600" cy="365125"/>
          </a:xfrm>
        </p:spPr>
        <p:txBody>
          <a:bodyPr/>
          <a:lstStyle>
            <a:lvl1pPr>
              <a:defRPr sz="1600"/>
            </a:lvl1pPr>
          </a:lstStyle>
          <a:p>
            <a:fld id="{D67680FD-F909-4D8E-9DA1-194A57F4BFD6}" type="slidenum">
              <a:rPr lang="en-US" smtClean="0"/>
              <a:pPr/>
              <a:t>‹#›</a:t>
            </a:fld>
            <a:endParaRPr lang="en-US" dirty="0"/>
          </a:p>
        </p:txBody>
      </p:sp>
      <p:sp>
        <p:nvSpPr>
          <p:cNvPr id="5" name="TextBox 4"/>
          <p:cNvSpPr txBox="1"/>
          <p:nvPr userDrawn="1"/>
        </p:nvSpPr>
        <p:spPr>
          <a:xfrm>
            <a:off x="5867400" y="6060360"/>
            <a:ext cx="2956387" cy="523220"/>
          </a:xfrm>
          <a:prstGeom prst="rect">
            <a:avLst/>
          </a:prstGeom>
          <a:noFill/>
        </p:spPr>
        <p:txBody>
          <a:bodyPr wrap="none" rtlCol="0">
            <a:spAutoFit/>
          </a:bodyPr>
          <a:lstStyle/>
          <a:p>
            <a:r>
              <a:rPr lang="en-US" sz="2800" i="1" dirty="0">
                <a:solidFill>
                  <a:schemeClr val="bg2">
                    <a:lumMod val="90000"/>
                  </a:schemeClr>
                </a:solidFill>
              </a:rPr>
              <a:t>Renuart </a:t>
            </a:r>
            <a:r>
              <a:rPr lang="en-US" sz="2800" i="1" dirty="0" smtClean="0">
                <a:solidFill>
                  <a:schemeClr val="bg2">
                    <a:lumMod val="90000"/>
                  </a:schemeClr>
                </a:solidFill>
              </a:rPr>
              <a:t>Consulting</a:t>
            </a:r>
            <a:endParaRPr lang="en-US" sz="2800" i="1" dirty="0">
              <a:solidFill>
                <a:schemeClr val="bg2">
                  <a:lumMod val="90000"/>
                </a:schemeClr>
              </a:solidFill>
            </a:endParaRPr>
          </a:p>
        </p:txBody>
      </p:sp>
    </p:spTree>
    <p:extLst>
      <p:ext uri="{BB962C8B-B14F-4D97-AF65-F5344CB8AC3E}">
        <p14:creationId xmlns:p14="http://schemas.microsoft.com/office/powerpoint/2010/main" val="281976102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CD5BA1-53E6-4F79-A250-5B6DBFDAE1BA}" type="datetimeFigureOut">
              <a:rPr lang="en-US" smtClean="0"/>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BB8F4-1B76-41F4-8898-0BE92741A253}" type="slidenum">
              <a:rPr lang="en-US" smtClean="0"/>
              <a:t>‹#›</a:t>
            </a:fld>
            <a:endParaRPr lang="en-US"/>
          </a:p>
        </p:txBody>
      </p:sp>
    </p:spTree>
    <p:extLst>
      <p:ext uri="{BB962C8B-B14F-4D97-AF65-F5344CB8AC3E}">
        <p14:creationId xmlns:p14="http://schemas.microsoft.com/office/powerpoint/2010/main" val="2942103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CD5BA1-53E6-4F79-A250-5B6DBFDAE1BA}" type="datetimeFigureOut">
              <a:rPr lang="en-US" smtClean="0"/>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BB8F4-1B76-41F4-8898-0BE92741A253}" type="slidenum">
              <a:rPr lang="en-US" smtClean="0"/>
              <a:t>‹#›</a:t>
            </a:fld>
            <a:endParaRPr lang="en-US"/>
          </a:p>
        </p:txBody>
      </p:sp>
    </p:spTree>
    <p:extLst>
      <p:ext uri="{BB962C8B-B14F-4D97-AF65-F5344CB8AC3E}">
        <p14:creationId xmlns:p14="http://schemas.microsoft.com/office/powerpoint/2010/main" val="207549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834455-5869-438F-B51E-896F032F4FE6}" type="slidenum">
              <a:rPr lang="en-US" smtClean="0"/>
              <a:t>‹#›</a:t>
            </a:fld>
            <a:endParaRPr lang="en-US" dirty="0"/>
          </a:p>
        </p:txBody>
      </p:sp>
      <p:sp>
        <p:nvSpPr>
          <p:cNvPr id="3" name="TextBox 2"/>
          <p:cNvSpPr txBox="1"/>
          <p:nvPr userDrawn="1"/>
        </p:nvSpPr>
        <p:spPr>
          <a:xfrm>
            <a:off x="5867400" y="6060360"/>
            <a:ext cx="2956387" cy="523220"/>
          </a:xfrm>
          <a:prstGeom prst="rect">
            <a:avLst/>
          </a:prstGeom>
          <a:noFill/>
        </p:spPr>
        <p:txBody>
          <a:bodyPr wrap="none" rtlCol="0">
            <a:spAutoFit/>
          </a:bodyPr>
          <a:lstStyle/>
          <a:p>
            <a:r>
              <a:rPr lang="en-US" sz="2800" i="1" dirty="0">
                <a:solidFill>
                  <a:schemeClr val="bg2">
                    <a:lumMod val="90000"/>
                  </a:schemeClr>
                </a:solidFill>
              </a:rPr>
              <a:t>Renuart </a:t>
            </a:r>
            <a:r>
              <a:rPr lang="en-US" sz="2800" i="1" dirty="0" smtClean="0">
                <a:solidFill>
                  <a:schemeClr val="bg2">
                    <a:lumMod val="90000"/>
                  </a:schemeClr>
                </a:solidFill>
              </a:rPr>
              <a:t>Consulting</a:t>
            </a:r>
            <a:endParaRPr lang="en-US" sz="2800" i="1" dirty="0">
              <a:solidFill>
                <a:schemeClr val="bg2">
                  <a:lumMod val="90000"/>
                </a:schemeClr>
              </a:solidFill>
            </a:endParaRPr>
          </a:p>
        </p:txBody>
      </p:sp>
    </p:spTree>
    <p:extLst>
      <p:ext uri="{BB962C8B-B14F-4D97-AF65-F5344CB8AC3E}">
        <p14:creationId xmlns:p14="http://schemas.microsoft.com/office/powerpoint/2010/main" val="13992493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ast Slide N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5570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ast Slide M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9123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ast Slide W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42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ast Slide A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9812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2"/>
          </p:nvPr>
        </p:nvSpPr>
        <p:spPr>
          <a:xfrm>
            <a:off x="2667000" y="6218455"/>
            <a:ext cx="2133600" cy="365125"/>
          </a:xfrm>
        </p:spPr>
        <p:txBody>
          <a:bodyPr/>
          <a:lstStyle>
            <a:lvl1pPr>
              <a:defRPr sz="1600"/>
            </a:lvl1pPr>
          </a:lstStyle>
          <a:p>
            <a:fld id="{D67680FD-F909-4D8E-9DA1-194A57F4BFD6}" type="slidenum">
              <a:rPr lang="en-US" smtClean="0"/>
              <a:pPr/>
              <a:t>‹#›</a:t>
            </a:fld>
            <a:endParaRPr lang="en-US" dirty="0"/>
          </a:p>
        </p:txBody>
      </p:sp>
    </p:spTree>
    <p:extLst>
      <p:ext uri="{BB962C8B-B14F-4D97-AF65-F5344CB8AC3E}">
        <p14:creationId xmlns:p14="http://schemas.microsoft.com/office/powerpoint/2010/main" val="3426315558"/>
      </p:ext>
    </p:extLst>
  </p:cSld>
  <p:clrMapOvr>
    <a:masterClrMapping/>
  </p:clrMapOvr>
  <p:transition>
    <p:fade/>
  </p:transition>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ullet - Single Line Spacin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96752"/>
            <a:ext cx="8453944" cy="478632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itle 3"/>
          <p:cNvSpPr>
            <a:spLocks noGrp="1"/>
          </p:cNvSpPr>
          <p:nvPr>
            <p:ph type="title"/>
          </p:nvPr>
        </p:nvSpPr>
        <p:spPr/>
        <p:txBody>
          <a:bodyPr/>
          <a:lstStyle/>
          <a:p>
            <a:r>
              <a:rPr lang="en-US" dirty="0" smtClean="0"/>
              <a:t>Click to edit Master title style</a:t>
            </a:r>
            <a:endParaRPr lang="en-US" dirty="0"/>
          </a:p>
        </p:txBody>
      </p:sp>
      <p:sp>
        <p:nvSpPr>
          <p:cNvPr id="5" name="Slide Number Placeholder 5"/>
          <p:cNvSpPr txBox="1">
            <a:spLocks/>
          </p:cNvSpPr>
          <p:nvPr userDrawn="1"/>
        </p:nvSpPr>
        <p:spPr>
          <a:xfrm>
            <a:off x="2667000" y="621845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600" b="1" kern="1200" baseline="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7680FD-F909-4D8E-9DA1-194A57F4BFD6}" type="slidenum">
              <a:rPr lang="en-US" smtClean="0"/>
              <a:pPr/>
              <a:t>‹#›</a:t>
            </a:fld>
            <a:endParaRPr lang="en-US" dirty="0"/>
          </a:p>
        </p:txBody>
      </p:sp>
    </p:spTree>
    <p:extLst>
      <p:ext uri="{BB962C8B-B14F-4D97-AF65-F5344CB8AC3E}">
        <p14:creationId xmlns:p14="http://schemas.microsoft.com/office/powerpoint/2010/main" val="353755684"/>
      </p:ext>
    </p:extLst>
  </p:cSld>
  <p:clrMapOvr>
    <a:masterClrMapping/>
  </p:clrMapOvr>
  <p:transition>
    <p:fade/>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274"/>
            <a:ext cx="8229600" cy="1143000"/>
          </a:xfrm>
          <a:prstGeom prst="rect">
            <a:avLst/>
          </a:prstGeom>
          <a:ln>
            <a:noFill/>
          </a:ln>
          <a:effectLst>
            <a:outerShdw sx="1000" sy="1000" algn="ctr" rotWithShape="0">
              <a:schemeClr val="bg1"/>
            </a:outerShdw>
          </a:effectLst>
        </p:spPr>
        <p:txBody>
          <a:bodyPr vert="horz" lIns="91440" tIns="9144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8229600" cy="46482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2438400" y="6248400"/>
            <a:ext cx="2133600" cy="365125"/>
          </a:xfrm>
          <a:prstGeom prst="rect">
            <a:avLst/>
          </a:prstGeom>
        </p:spPr>
        <p:txBody>
          <a:bodyPr vert="horz" lIns="91440" tIns="45720" rIns="91440" bIns="45720" rtlCol="0" anchor="ctr"/>
          <a:lstStyle>
            <a:lvl1pPr algn="r">
              <a:defRPr sz="1400" b="1" baseline="0">
                <a:solidFill>
                  <a:schemeClr val="bg1"/>
                </a:solidFill>
                <a:latin typeface="Arial" panose="020B0604020202020204" pitchFamily="34" charset="0"/>
                <a:cs typeface="Arial" panose="020B0604020202020204" pitchFamily="34" charset="0"/>
              </a:defRPr>
            </a:lvl1pPr>
          </a:lstStyle>
          <a:p>
            <a:fld id="{2BB2C772-495A-4525-A93E-EE8544FA66A4}" type="slidenum">
              <a:rPr lang="en-US" smtClean="0"/>
              <a:pPr/>
              <a:t>‹#›</a:t>
            </a:fld>
            <a:endParaRPr lang="en-US" dirty="0"/>
          </a:p>
        </p:txBody>
      </p:sp>
      <p:sp>
        <p:nvSpPr>
          <p:cNvPr id="5" name="TextBox 4"/>
          <p:cNvSpPr txBox="1"/>
          <p:nvPr userDrawn="1"/>
        </p:nvSpPr>
        <p:spPr>
          <a:xfrm>
            <a:off x="5867400" y="6060360"/>
            <a:ext cx="2956387" cy="523220"/>
          </a:xfrm>
          <a:prstGeom prst="rect">
            <a:avLst/>
          </a:prstGeom>
          <a:noFill/>
        </p:spPr>
        <p:txBody>
          <a:bodyPr wrap="none" rtlCol="0">
            <a:spAutoFit/>
          </a:bodyPr>
          <a:lstStyle/>
          <a:p>
            <a:r>
              <a:rPr lang="en-US" sz="2800" i="1" dirty="0">
                <a:solidFill>
                  <a:schemeClr val="bg2">
                    <a:lumMod val="90000"/>
                  </a:schemeClr>
                </a:solidFill>
              </a:rPr>
              <a:t>Renuart </a:t>
            </a:r>
            <a:r>
              <a:rPr lang="en-US" sz="2800" i="1" dirty="0" smtClean="0">
                <a:solidFill>
                  <a:schemeClr val="bg2">
                    <a:lumMod val="90000"/>
                  </a:schemeClr>
                </a:solidFill>
              </a:rPr>
              <a:t>Consulting</a:t>
            </a:r>
            <a:endParaRPr lang="en-US" sz="2800" i="1" dirty="0">
              <a:solidFill>
                <a:schemeClr val="bg2">
                  <a:lumMod val="90000"/>
                </a:schemeClr>
              </a:solidFill>
            </a:endParaRPr>
          </a:p>
        </p:txBody>
      </p:sp>
    </p:spTree>
    <p:extLst>
      <p:ext uri="{BB962C8B-B14F-4D97-AF65-F5344CB8AC3E}">
        <p14:creationId xmlns:p14="http://schemas.microsoft.com/office/powerpoint/2010/main" val="2278235660"/>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55" r:id="rId3"/>
    <p:sldLayoutId id="2147483656" r:id="rId4"/>
    <p:sldLayoutId id="2147483657" r:id="rId5"/>
    <p:sldLayoutId id="2147483658" r:id="rId6"/>
    <p:sldLayoutId id="2147483659" r:id="rId7"/>
    <p:sldLayoutId id="2147483661" r:id="rId8"/>
    <p:sldLayoutId id="2147483662" r:id="rId9"/>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rgbClr val="0B45BB"/>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CD5BA1-53E6-4F79-A250-5B6DBFDAE1BA}" type="datetimeFigureOut">
              <a:rPr lang="en-US" smtClean="0"/>
              <a:t>6/3/2015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7BB8F4-1B76-41F4-8898-0BE92741A253}" type="slidenum">
              <a:rPr lang="en-US" smtClean="0"/>
              <a:t>‹#›</a:t>
            </a:fld>
            <a:endParaRPr lang="en-US"/>
          </a:p>
        </p:txBody>
      </p:sp>
    </p:spTree>
    <p:extLst>
      <p:ext uri="{BB962C8B-B14F-4D97-AF65-F5344CB8AC3E}">
        <p14:creationId xmlns:p14="http://schemas.microsoft.com/office/powerpoint/2010/main" val="1998977030"/>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www.google.com/url?sa=i&amp;rct=j&amp;q=&amp;esrc=s&amp;frm=1&amp;source=images&amp;cd=&amp;docid=PlMFq5nH9ltVZM&amp;tbnid=-jr79iq2UFl6IM:&amp;ved=0CAUQjRw&amp;url=http://intumex-fs.com/07techinfo_why.html&amp;ei=IFrgUY2hLYWkrgGD7YDQCw&amp;bvm=bv.48705608,d.aWM&amp;psig=AFQjCNEbNngvwbxQ3QSAuT8sI9uiCp25xA&amp;ust=1373743986967576" TargetMode="External"/><Relationship Id="rId3" Type="http://schemas.openxmlformats.org/officeDocument/2006/relationships/notesSlide" Target="../notesSlides/notesSlide10.xml"/><Relationship Id="rId7" Type="http://schemas.openxmlformats.org/officeDocument/2006/relationships/oleObject" Target="../embeddings/oleObject1.bin"/><Relationship Id="rId12" Type="http://schemas.openxmlformats.org/officeDocument/2006/relationships/image" Target="../media/image16.jpeg"/><Relationship Id="rId2" Type="http://schemas.openxmlformats.org/officeDocument/2006/relationships/slideLayout" Target="../slideLayouts/slideLayout8.xml"/><Relationship Id="rId16" Type="http://schemas.openxmlformats.org/officeDocument/2006/relationships/image" Target="../media/image19.jpeg"/><Relationship Id="rId1" Type="http://schemas.openxmlformats.org/officeDocument/2006/relationships/vmlDrawing" Target="../drawings/vmlDrawing1.vml"/><Relationship Id="rId6" Type="http://schemas.openxmlformats.org/officeDocument/2006/relationships/image" Target="../media/image12.png"/><Relationship Id="rId11" Type="http://schemas.openxmlformats.org/officeDocument/2006/relationships/image" Target="../media/image15.jpeg"/><Relationship Id="rId5" Type="http://schemas.openxmlformats.org/officeDocument/2006/relationships/image" Target="../media/image11.jpeg"/><Relationship Id="rId15" Type="http://schemas.openxmlformats.org/officeDocument/2006/relationships/image" Target="../media/image18.jpe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jpeg"/><Relationship Id="rId1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e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2338901"/>
            <a:ext cx="8382000" cy="1447800"/>
          </a:xfrm>
        </p:spPr>
        <p:txBody>
          <a:bodyPr>
            <a:noAutofit/>
          </a:bodyPr>
          <a:lstStyle/>
          <a:p>
            <a:r>
              <a:rPr lang="en-GB" sz="3600" b="1" dirty="0">
                <a:solidFill>
                  <a:srgbClr val="0070C0"/>
                </a:solidFill>
                <a:effectLst>
                  <a:outerShdw blurRad="38100" dist="38100" dir="2700000" algn="tl">
                    <a:srgbClr val="000000">
                      <a:alpha val="43137"/>
                    </a:srgbClr>
                  </a:outerShdw>
                </a:effectLst>
              </a:rPr>
              <a:t>Investment Model for Moving to a </a:t>
            </a:r>
            <a:r>
              <a:rPr lang="en-GB" sz="3600" b="1" dirty="0" smtClean="0">
                <a:solidFill>
                  <a:srgbClr val="0070C0"/>
                </a:solidFill>
                <a:effectLst>
                  <a:outerShdw blurRad="38100" dist="38100" dir="2700000" algn="tl">
                    <a:srgbClr val="000000">
                      <a:alpha val="43137"/>
                    </a:srgbClr>
                  </a:outerShdw>
                </a:effectLst>
              </a:rPr>
              <a:t>Data–Centric </a:t>
            </a:r>
            <a:r>
              <a:rPr lang="en-GB" sz="3600" b="1" dirty="0">
                <a:solidFill>
                  <a:srgbClr val="0070C0"/>
                </a:solidFill>
                <a:effectLst>
                  <a:outerShdw blurRad="38100" dist="38100" dir="2700000" algn="tl">
                    <a:srgbClr val="000000">
                      <a:alpha val="43137"/>
                    </a:srgbClr>
                  </a:outerShdw>
                </a:effectLst>
              </a:rPr>
              <a:t>Configuration and Asset Information Management </a:t>
            </a:r>
            <a:r>
              <a:rPr lang="en-GB" sz="3600" b="1" dirty="0" smtClean="0">
                <a:solidFill>
                  <a:srgbClr val="0070C0"/>
                </a:solidFill>
                <a:effectLst>
                  <a:outerShdw blurRad="38100" dist="38100" dir="2700000" algn="tl">
                    <a:srgbClr val="000000">
                      <a:alpha val="43137"/>
                    </a:srgbClr>
                  </a:outerShdw>
                </a:effectLst>
              </a:rPr>
              <a:t>System</a:t>
            </a:r>
            <a:endParaRPr lang="en-US" sz="3600" b="1" dirty="0">
              <a:solidFill>
                <a:srgbClr val="0070C0"/>
              </a:solidFill>
              <a:effectLst>
                <a:outerShdw blurRad="38100" dist="38100" dir="2700000" algn="tl">
                  <a:srgbClr val="000000">
                    <a:alpha val="43137"/>
                  </a:srgbClr>
                </a:outerShdw>
              </a:effectLst>
            </a:endParaRPr>
          </a:p>
        </p:txBody>
      </p:sp>
      <p:sp>
        <p:nvSpPr>
          <p:cNvPr id="8" name="Text Placeholder 7"/>
          <p:cNvSpPr>
            <a:spLocks noGrp="1"/>
          </p:cNvSpPr>
          <p:nvPr>
            <p:ph type="body" sz="quarter" idx="11"/>
          </p:nvPr>
        </p:nvSpPr>
        <p:spPr>
          <a:xfrm>
            <a:off x="660568" y="4114800"/>
            <a:ext cx="8112304" cy="1643742"/>
          </a:xfrm>
        </p:spPr>
        <p:txBody>
          <a:bodyPr>
            <a:noAutofit/>
          </a:bodyPr>
          <a:lstStyle/>
          <a:p>
            <a:r>
              <a:rPr lang="en-US" sz="3200" dirty="0" smtClean="0">
                <a:effectLst>
                  <a:outerShdw blurRad="38100" dist="38100" dir="2700000" algn="tl">
                    <a:srgbClr val="000000">
                      <a:alpha val="43137"/>
                    </a:srgbClr>
                  </a:outerShdw>
                </a:effectLst>
              </a:rPr>
              <a:t>June 8, 2015</a:t>
            </a:r>
          </a:p>
          <a:p>
            <a:endParaRPr lang="en-GB" sz="3200" dirty="0" smtClean="0"/>
          </a:p>
          <a:p>
            <a:r>
              <a:rPr lang="en-GB" sz="3200" dirty="0" smtClean="0"/>
              <a:t>Bob </a:t>
            </a:r>
            <a:r>
              <a:rPr lang="en-GB" sz="3200" dirty="0"/>
              <a:t>Renuart – Renuart Consulting</a:t>
            </a:r>
            <a:br>
              <a:rPr lang="en-GB" sz="3200" dirty="0"/>
            </a:br>
            <a:r>
              <a:rPr lang="en-GB" sz="3200" dirty="0"/>
              <a:t>Tom Esselman – LPI, </a:t>
            </a:r>
            <a:r>
              <a:rPr lang="en-GB" sz="3200" dirty="0" smtClean="0"/>
              <a:t>Inc.</a:t>
            </a:r>
            <a:endParaRPr lang="en-US" sz="3200" dirty="0"/>
          </a:p>
        </p:txBody>
      </p:sp>
      <p:sp>
        <p:nvSpPr>
          <p:cNvPr id="2" name="TextBox 1"/>
          <p:cNvSpPr txBox="1"/>
          <p:nvPr/>
        </p:nvSpPr>
        <p:spPr>
          <a:xfrm>
            <a:off x="5982557" y="685800"/>
            <a:ext cx="2956387" cy="1077218"/>
          </a:xfrm>
          <a:prstGeom prst="rect">
            <a:avLst/>
          </a:prstGeom>
          <a:noFill/>
        </p:spPr>
        <p:txBody>
          <a:bodyPr wrap="none" rtlCol="0">
            <a:spAutoFit/>
          </a:bodyPr>
          <a:lstStyle/>
          <a:p>
            <a:r>
              <a:rPr lang="en-US" sz="2800" i="1" dirty="0">
                <a:solidFill>
                  <a:schemeClr val="bg2">
                    <a:lumMod val="25000"/>
                  </a:schemeClr>
                </a:solidFill>
              </a:rPr>
              <a:t>Renuart Consulting</a:t>
            </a:r>
          </a:p>
          <a:p>
            <a:r>
              <a:rPr lang="en-US" dirty="0"/>
              <a:t>4626 </a:t>
            </a:r>
            <a:r>
              <a:rPr lang="en-US" dirty="0" err="1"/>
              <a:t>Harbour</a:t>
            </a:r>
            <a:r>
              <a:rPr lang="en-US" dirty="0"/>
              <a:t> Village </a:t>
            </a:r>
            <a:r>
              <a:rPr lang="en-US" dirty="0" smtClean="0"/>
              <a:t>Blvd.</a:t>
            </a:r>
            <a:endParaRPr lang="en-US" dirty="0"/>
          </a:p>
          <a:p>
            <a:r>
              <a:rPr lang="en-US" dirty="0"/>
              <a:t>Ponce Inlet, FL </a:t>
            </a:r>
            <a:r>
              <a:rPr lang="en-US" dirty="0" smtClean="0"/>
              <a:t>32127</a:t>
            </a:r>
            <a:endParaRPr lang="en-US" dirty="0"/>
          </a:p>
        </p:txBody>
      </p:sp>
    </p:spTree>
    <p:extLst>
      <p:ext uri="{BB962C8B-B14F-4D97-AF65-F5344CB8AC3E}">
        <p14:creationId xmlns:p14="http://schemas.microsoft.com/office/powerpoint/2010/main" val="2756241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010"/>
            <a:ext cx="8229600" cy="1143000"/>
          </a:xfrm>
        </p:spPr>
        <p:txBody>
          <a:bodyPr>
            <a:normAutofit/>
          </a:bodyPr>
          <a:lstStyle/>
          <a:p>
            <a:r>
              <a:rPr lang="en-US" sz="3600" dirty="0"/>
              <a:t>Potential CM </a:t>
            </a:r>
            <a:r>
              <a:rPr lang="en-US" sz="3600" dirty="0" smtClean="0"/>
              <a:t>End States (cont.)</a:t>
            </a:r>
            <a:endParaRPr lang="en-US" sz="3600" dirty="0"/>
          </a:p>
        </p:txBody>
      </p:sp>
      <p:sp>
        <p:nvSpPr>
          <p:cNvPr id="3" name="Content Placeholder 2"/>
          <p:cNvSpPr>
            <a:spLocks noGrp="1"/>
          </p:cNvSpPr>
          <p:nvPr>
            <p:ph idx="1"/>
          </p:nvPr>
        </p:nvSpPr>
        <p:spPr>
          <a:xfrm>
            <a:off x="28755" y="1106990"/>
            <a:ext cx="9115245" cy="5173176"/>
          </a:xfrm>
        </p:spPr>
        <p:txBody>
          <a:bodyPr>
            <a:noAutofit/>
          </a:bodyPr>
          <a:lstStyle/>
          <a:p>
            <a:pPr marL="457200" indent="-457200">
              <a:buFont typeface="+mj-lt"/>
              <a:buAutoNum type="arabicPeriod" startAt="4"/>
            </a:pPr>
            <a:r>
              <a:rPr lang="en-US" sz="2800" b="1" dirty="0"/>
              <a:t>Relationship Model </a:t>
            </a:r>
          </a:p>
          <a:p>
            <a:pPr marL="457200" lvl="1" indent="0">
              <a:buNone/>
            </a:pPr>
            <a:r>
              <a:rPr lang="en-US" sz="2600" dirty="0" smtClean="0"/>
              <a:t>Major Transition requiring moving from a “Tabular” data structure to an Object-Relationship data structure such as SmartPlant Owner/Operator (SPO).</a:t>
            </a:r>
          </a:p>
          <a:p>
            <a:pPr marL="800100" lvl="1" indent="-342900">
              <a:spcBef>
                <a:spcPts val="0"/>
              </a:spcBef>
              <a:spcAft>
                <a:spcPts val="300"/>
              </a:spcAft>
            </a:pPr>
            <a:r>
              <a:rPr lang="en-US" sz="2000" dirty="0" smtClean="0"/>
              <a:t>Benefit: </a:t>
            </a:r>
          </a:p>
          <a:p>
            <a:pPr marL="1085850" lvl="2" indent="-288925">
              <a:spcBef>
                <a:spcPts val="0"/>
              </a:spcBef>
              <a:spcAft>
                <a:spcPts val="300"/>
              </a:spcAft>
            </a:pPr>
            <a:r>
              <a:rPr lang="en-US" sz="2000" dirty="0" smtClean="0"/>
              <a:t>Ability to build a lifecycle data model that relates licensing requirements to design to procurement to installation to O&amp;M.</a:t>
            </a:r>
          </a:p>
          <a:p>
            <a:pPr marL="1085850" lvl="2" indent="-288925">
              <a:spcBef>
                <a:spcPts val="0"/>
              </a:spcBef>
              <a:spcAft>
                <a:spcPts val="300"/>
              </a:spcAft>
            </a:pPr>
            <a:r>
              <a:rPr lang="en-US" sz="2000" dirty="0" smtClean="0"/>
              <a:t>Ability to perform lifecycle impact reviews if anything is changed in the relationship “Chain”</a:t>
            </a:r>
          </a:p>
          <a:p>
            <a:pPr marL="800100" lvl="1" indent="-342900">
              <a:spcBef>
                <a:spcPts val="0"/>
              </a:spcBef>
              <a:spcAft>
                <a:spcPts val="300"/>
              </a:spcAft>
            </a:pPr>
            <a:r>
              <a:rPr lang="en-US" sz="2000" dirty="0" smtClean="0"/>
              <a:t>The Relationships build Knowledge into the database by relating:</a:t>
            </a:r>
          </a:p>
          <a:p>
            <a:pPr marL="1085850" lvl="2" indent="-288925">
              <a:spcBef>
                <a:spcPts val="0"/>
              </a:spcBef>
              <a:spcAft>
                <a:spcPts val="300"/>
              </a:spcAft>
            </a:pPr>
            <a:r>
              <a:rPr lang="en-US" sz="2000" dirty="0" smtClean="0"/>
              <a:t>Licensing Requirements to Design Information</a:t>
            </a:r>
          </a:p>
          <a:p>
            <a:pPr marL="1085850" lvl="2" indent="-288925">
              <a:spcBef>
                <a:spcPts val="0"/>
              </a:spcBef>
              <a:spcAft>
                <a:spcPts val="300"/>
              </a:spcAft>
            </a:pPr>
            <a:r>
              <a:rPr lang="en-US" sz="2000" dirty="0" smtClean="0"/>
              <a:t>Document Design Outputs to Document Design Inputs</a:t>
            </a:r>
          </a:p>
          <a:p>
            <a:pPr marL="1085850" lvl="2" indent="-288925">
              <a:spcBef>
                <a:spcPts val="0"/>
              </a:spcBef>
              <a:spcAft>
                <a:spcPts val="300"/>
              </a:spcAft>
            </a:pPr>
            <a:r>
              <a:rPr lang="en-US" sz="2000" dirty="0" smtClean="0"/>
              <a:t>Design Requirements to Asset Tests and Inspections</a:t>
            </a:r>
          </a:p>
        </p:txBody>
      </p:sp>
      <p:sp>
        <p:nvSpPr>
          <p:cNvPr id="4" name="Slide Number Placeholder 3"/>
          <p:cNvSpPr>
            <a:spLocks noGrp="1"/>
          </p:cNvSpPr>
          <p:nvPr>
            <p:ph type="sldNum" sz="quarter" idx="12"/>
          </p:nvPr>
        </p:nvSpPr>
        <p:spPr/>
        <p:txBody>
          <a:bodyPr/>
          <a:lstStyle/>
          <a:p>
            <a:fld id="{D67680FD-F909-4D8E-9DA1-194A57F4BFD6}" type="slidenum">
              <a:rPr lang="en-US" smtClean="0"/>
              <a:pPr/>
              <a:t>10</a:t>
            </a:fld>
            <a:endParaRPr lang="en-US" dirty="0"/>
          </a:p>
        </p:txBody>
      </p:sp>
    </p:spTree>
    <p:extLst>
      <p:ext uri="{BB962C8B-B14F-4D97-AF65-F5344CB8AC3E}">
        <p14:creationId xmlns:p14="http://schemas.microsoft.com/office/powerpoint/2010/main" val="296314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loud 81"/>
          <p:cNvSpPr/>
          <p:nvPr/>
        </p:nvSpPr>
        <p:spPr>
          <a:xfrm>
            <a:off x="7306306" y="3190424"/>
            <a:ext cx="2257425" cy="1090613"/>
          </a:xfrm>
          <a:prstGeom prst="clou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1" name="Cloud 80"/>
          <p:cNvSpPr/>
          <p:nvPr/>
        </p:nvSpPr>
        <p:spPr>
          <a:xfrm>
            <a:off x="4373144" y="4999205"/>
            <a:ext cx="2257425" cy="1236418"/>
          </a:xfrm>
          <a:prstGeom prst="clou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0" name="Cloud 79"/>
          <p:cNvSpPr/>
          <p:nvPr/>
        </p:nvSpPr>
        <p:spPr>
          <a:xfrm>
            <a:off x="2051050" y="1876425"/>
            <a:ext cx="2257425" cy="1090613"/>
          </a:xfrm>
          <a:prstGeom prst="clou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2226" name="Title 1"/>
          <p:cNvSpPr>
            <a:spLocks noGrp="1"/>
          </p:cNvSpPr>
          <p:nvPr>
            <p:ph type="title"/>
          </p:nvPr>
        </p:nvSpPr>
        <p:spPr>
          <a:xfrm>
            <a:off x="255588" y="223838"/>
            <a:ext cx="8793162" cy="615950"/>
          </a:xfrm>
        </p:spPr>
        <p:txBody>
          <a:bodyPr>
            <a:noAutofit/>
          </a:bodyPr>
          <a:lstStyle/>
          <a:p>
            <a:pPr algn="ctr"/>
            <a:r>
              <a:rPr lang="en-US" altLang="en-US" sz="3200" b="1" dirty="0" smtClean="0">
                <a:latin typeface="Arial" charset="0"/>
                <a:cs typeface="Arial" charset="0"/>
              </a:rPr>
              <a:t>Properties in an Object-Relationship Model</a:t>
            </a:r>
          </a:p>
        </p:txBody>
      </p:sp>
      <p:sp>
        <p:nvSpPr>
          <p:cNvPr id="127" name="Text Box 17"/>
          <p:cNvSpPr txBox="1">
            <a:spLocks noChangeArrowheads="1"/>
          </p:cNvSpPr>
          <p:nvPr/>
        </p:nvSpPr>
        <p:spPr bwMode="auto">
          <a:xfrm>
            <a:off x="-65088" y="3708400"/>
            <a:ext cx="1771651" cy="1231088"/>
          </a:xfrm>
          <a:prstGeom prst="rect">
            <a:avLst/>
          </a:prstGeom>
          <a:noFill/>
          <a:ln w="9525">
            <a:noFill/>
            <a:miter lim="800000"/>
            <a:headEnd/>
            <a:tailEnd/>
          </a:ln>
          <a:effectLst/>
        </p:spPr>
        <p:txBody>
          <a:bodyPr lIns="91420" tIns="45711" rIns="91420" bIns="45711">
            <a:spAutoFit/>
          </a:bodyPr>
          <a:lstStyle/>
          <a:p>
            <a:pPr algn="ctr" eaLnBrk="0" hangingPunct="0">
              <a:spcBef>
                <a:spcPts val="0"/>
              </a:spcBef>
              <a:defRPr/>
            </a:pPr>
            <a:r>
              <a:rPr lang="en-GB" sz="1400" b="1" dirty="0">
                <a:latin typeface="Times New Roman" panose="02020603050405020304" pitchFamily="18" charset="0"/>
                <a:cs typeface="Times New Roman" panose="02020603050405020304" pitchFamily="18" charset="0"/>
              </a:rPr>
              <a:t>Room Properties</a:t>
            </a:r>
          </a:p>
          <a:p>
            <a:pPr marL="171450" indent="-171450" eaLnBrk="0" hangingPunct="0">
              <a:spcBef>
                <a:spcPts val="0"/>
              </a:spcBef>
              <a:buFont typeface="Arial" pitchFamily="34" charset="0"/>
              <a:buChar char="•"/>
              <a:defRPr/>
            </a:pPr>
            <a:r>
              <a:rPr lang="en-GB" sz="1200" b="1" dirty="0">
                <a:latin typeface="Times New Roman" panose="02020603050405020304" pitchFamily="18" charset="0"/>
                <a:cs typeface="Times New Roman" panose="02020603050405020304" pitchFamily="18" charset="0"/>
              </a:rPr>
              <a:t>Normal Temp, Humid</a:t>
            </a:r>
          </a:p>
          <a:p>
            <a:pPr marL="171450" indent="-171450" eaLnBrk="0" hangingPunct="0">
              <a:spcBef>
                <a:spcPts val="0"/>
              </a:spcBef>
              <a:buFont typeface="Arial" pitchFamily="34" charset="0"/>
              <a:buChar char="•"/>
              <a:defRPr/>
            </a:pPr>
            <a:r>
              <a:rPr lang="en-GB" sz="1200" b="1" dirty="0">
                <a:latin typeface="Times New Roman" panose="02020603050405020304" pitchFamily="18" charset="0"/>
                <a:cs typeface="Times New Roman" panose="02020603050405020304" pitchFamily="18" charset="0"/>
              </a:rPr>
              <a:t>Accident Temp, Humid</a:t>
            </a:r>
          </a:p>
          <a:p>
            <a:pPr marL="171450" indent="-171450" eaLnBrk="0" hangingPunct="0">
              <a:spcBef>
                <a:spcPts val="0"/>
              </a:spcBef>
              <a:buFont typeface="Arial" pitchFamily="34" charset="0"/>
              <a:buChar char="•"/>
              <a:defRPr/>
            </a:pPr>
            <a:r>
              <a:rPr lang="en-GB" sz="1200" b="1" dirty="0">
                <a:latin typeface="Times New Roman" panose="02020603050405020304" pitchFamily="18" charset="0"/>
                <a:cs typeface="Times New Roman" panose="02020603050405020304" pitchFamily="18" charset="0"/>
              </a:rPr>
              <a:t>Rad Levels</a:t>
            </a:r>
          </a:p>
        </p:txBody>
      </p:sp>
      <p:sp>
        <p:nvSpPr>
          <p:cNvPr id="160" name="Text Box 17"/>
          <p:cNvSpPr txBox="1">
            <a:spLocks noChangeArrowheads="1"/>
          </p:cNvSpPr>
          <p:nvPr/>
        </p:nvSpPr>
        <p:spPr bwMode="auto">
          <a:xfrm>
            <a:off x="-26988" y="1558925"/>
            <a:ext cx="1982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marL="171450" indent="-171450"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0"/>
              </a:spcBef>
              <a:buClrTx/>
              <a:buSzTx/>
              <a:buFont typeface="Arial" charset="0"/>
              <a:buChar char="•"/>
            </a:pPr>
            <a:r>
              <a:rPr lang="en-GB" altLang="en-US" sz="1200" b="1" dirty="0">
                <a:latin typeface="Times New Roman" pitchFamily="18" charset="0"/>
              </a:rPr>
              <a:t>Qualification Method</a:t>
            </a:r>
          </a:p>
          <a:p>
            <a:pPr>
              <a:spcBef>
                <a:spcPct val="0"/>
              </a:spcBef>
              <a:buClrTx/>
              <a:buSzTx/>
              <a:buFont typeface="Arial" charset="0"/>
              <a:buChar char="•"/>
            </a:pPr>
            <a:r>
              <a:rPr lang="en-GB" altLang="en-US" sz="1200" b="1" dirty="0">
                <a:latin typeface="Times New Roman" pitchFamily="18" charset="0"/>
              </a:rPr>
              <a:t>EQ Zone Rating</a:t>
            </a:r>
          </a:p>
        </p:txBody>
      </p:sp>
      <p:grpSp>
        <p:nvGrpSpPr>
          <p:cNvPr id="4" name="Group 9227"/>
          <p:cNvGrpSpPr>
            <a:grpSpLocks/>
          </p:cNvGrpSpPr>
          <p:nvPr/>
        </p:nvGrpSpPr>
        <p:grpSpPr bwMode="auto">
          <a:xfrm>
            <a:off x="1874838" y="3384550"/>
            <a:ext cx="1922462" cy="1730375"/>
            <a:chOff x="1875384" y="3384373"/>
            <a:chExt cx="1922203" cy="1729844"/>
          </a:xfrm>
        </p:grpSpPr>
        <p:grpSp>
          <p:nvGrpSpPr>
            <p:cNvPr id="52298" name="Group 79"/>
            <p:cNvGrpSpPr>
              <a:grpSpLocks/>
            </p:cNvGrpSpPr>
            <p:nvPr/>
          </p:nvGrpSpPr>
          <p:grpSpPr bwMode="auto">
            <a:xfrm>
              <a:off x="1875384" y="3622527"/>
              <a:ext cx="1060451" cy="1491690"/>
              <a:chOff x="762" y="2022"/>
              <a:chExt cx="668" cy="939"/>
            </a:xfrm>
          </p:grpSpPr>
          <p:sp>
            <p:nvSpPr>
              <p:cNvPr id="52302" name="Text Box 80"/>
              <p:cNvSpPr txBox="1">
                <a:spLocks noChangeArrowheads="1"/>
              </p:cNvSpPr>
              <p:nvPr/>
            </p:nvSpPr>
            <p:spPr bwMode="auto">
              <a:xfrm>
                <a:off x="762" y="2302"/>
                <a:ext cx="668" cy="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lgn="ctr">
                  <a:spcBef>
                    <a:spcPct val="0"/>
                  </a:spcBef>
                  <a:buClrTx/>
                  <a:buSzTx/>
                  <a:buFontTx/>
                  <a:buNone/>
                </a:pPr>
                <a:r>
                  <a:rPr lang="en-GB" altLang="en-US" sz="1400" b="1" dirty="0">
                    <a:latin typeface="Times New Roman" pitchFamily="18" charset="0"/>
                  </a:rPr>
                  <a:t>Location:</a:t>
                </a:r>
              </a:p>
              <a:p>
                <a:pPr algn="ctr">
                  <a:spcBef>
                    <a:spcPct val="0"/>
                  </a:spcBef>
                  <a:buClrTx/>
                  <a:buSzTx/>
                  <a:buFontTx/>
                  <a:buNone/>
                </a:pPr>
                <a:r>
                  <a:rPr lang="en-GB" altLang="en-US" sz="1200" b="1" dirty="0">
                    <a:latin typeface="Times New Roman" pitchFamily="18" charset="0"/>
                  </a:rPr>
                  <a:t>Aux Building</a:t>
                </a:r>
              </a:p>
              <a:p>
                <a:pPr algn="ctr">
                  <a:spcBef>
                    <a:spcPct val="0"/>
                  </a:spcBef>
                  <a:buClrTx/>
                  <a:buSzTx/>
                  <a:buFontTx/>
                  <a:buNone/>
                </a:pPr>
                <a:r>
                  <a:rPr lang="en-GB" altLang="en-US" sz="1200" b="1" dirty="0" err="1">
                    <a:latin typeface="Times New Roman" pitchFamily="18" charset="0"/>
                  </a:rPr>
                  <a:t>Bldg</a:t>
                </a:r>
                <a:r>
                  <a:rPr lang="en-GB" altLang="en-US" sz="1200" b="1" dirty="0">
                    <a:latin typeface="Times New Roman" pitchFamily="18" charset="0"/>
                  </a:rPr>
                  <a:t> 12</a:t>
                </a:r>
              </a:p>
              <a:p>
                <a:pPr algn="ctr">
                  <a:spcBef>
                    <a:spcPct val="0"/>
                  </a:spcBef>
                  <a:buClrTx/>
                  <a:buSzTx/>
                  <a:buFontTx/>
                  <a:buNone/>
                </a:pPr>
                <a:r>
                  <a:rPr lang="en-GB" altLang="en-US" sz="1200" b="1" dirty="0">
                    <a:latin typeface="Times New Roman" pitchFamily="18" charset="0"/>
                  </a:rPr>
                  <a:t>Level 5</a:t>
                </a:r>
              </a:p>
              <a:p>
                <a:pPr algn="ctr">
                  <a:spcBef>
                    <a:spcPct val="0"/>
                  </a:spcBef>
                  <a:buClrTx/>
                  <a:buSzTx/>
                  <a:buFontTx/>
                  <a:buNone/>
                </a:pPr>
                <a:r>
                  <a:rPr lang="en-GB" altLang="en-US" sz="1200" b="1" dirty="0">
                    <a:latin typeface="Times New Roman" pitchFamily="18" charset="0"/>
                  </a:rPr>
                  <a:t>Room 12561</a:t>
                </a:r>
              </a:p>
            </p:txBody>
          </p:sp>
          <p:pic>
            <p:nvPicPr>
              <p:cNvPr id="52303" name="Picture 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 y="2022"/>
                <a:ext cx="320"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299" name="Group 9215"/>
            <p:cNvGrpSpPr>
              <a:grpSpLocks/>
            </p:cNvGrpSpPr>
            <p:nvPr/>
          </p:nvGrpSpPr>
          <p:grpSpPr bwMode="auto">
            <a:xfrm>
              <a:off x="1908721" y="3384373"/>
              <a:ext cx="1888866" cy="731063"/>
              <a:chOff x="1908721" y="3384373"/>
              <a:chExt cx="1888866" cy="731063"/>
            </a:xfrm>
          </p:grpSpPr>
          <p:cxnSp>
            <p:nvCxnSpPr>
              <p:cNvPr id="52300" name="AutoShape 78"/>
              <p:cNvCxnSpPr>
                <a:cxnSpLocks noChangeShapeType="1"/>
              </p:cNvCxnSpPr>
              <p:nvPr/>
            </p:nvCxnSpPr>
            <p:spPr bwMode="auto">
              <a:xfrm>
                <a:off x="2786609" y="3957721"/>
                <a:ext cx="1010978" cy="4998"/>
              </a:xfrm>
              <a:prstGeom prst="straightConnector1">
                <a:avLst/>
              </a:prstGeom>
              <a:noFill/>
              <a:ln w="15875">
                <a:solidFill>
                  <a:schemeClr val="tx1"/>
                </a:solidFill>
                <a:round/>
                <a:headEnd type="triangle" w="lg" len="lg"/>
                <a:tailEnd type="none" w="lg" len="lg"/>
              </a:ln>
              <a:extLst>
                <a:ext uri="{909E8E84-426E-40DD-AFC4-6F175D3DCCD1}">
                  <a14:hiddenFill xmlns:a14="http://schemas.microsoft.com/office/drawing/2010/main">
                    <a:noFill/>
                  </a14:hiddenFill>
                </a:ext>
              </a:extLst>
            </p:spPr>
          </p:cxnSp>
          <p:pic>
            <p:nvPicPr>
              <p:cNvPr id="52301" name="Picture 14" descr="http://t3.gstatic.com/images?q=tbn:ANd9GcTEqjfxWHiUmWbvluy-eI4NQ2vLcgo7K9rund2VGDOnnGhJMJF-k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8721" y="3384373"/>
                <a:ext cx="835856" cy="73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46" name="Text Box 17"/>
          <p:cNvSpPr txBox="1">
            <a:spLocks noChangeArrowheads="1"/>
          </p:cNvSpPr>
          <p:nvPr/>
        </p:nvSpPr>
        <p:spPr bwMode="auto">
          <a:xfrm>
            <a:off x="7394575" y="1323975"/>
            <a:ext cx="1600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marL="171450" indent="-171450"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0"/>
              </a:spcBef>
              <a:buClrTx/>
              <a:buSzTx/>
              <a:buFont typeface="Arial" charset="0"/>
              <a:buChar char="•"/>
            </a:pPr>
            <a:r>
              <a:rPr lang="en-GB" altLang="en-US" sz="1200" b="1">
                <a:latin typeface="Times New Roman" pitchFamily="18" charset="0"/>
              </a:rPr>
              <a:t>Test Frequency</a:t>
            </a:r>
          </a:p>
          <a:p>
            <a:pPr>
              <a:spcBef>
                <a:spcPct val="0"/>
              </a:spcBef>
              <a:buClrTx/>
              <a:buSzTx/>
              <a:buFont typeface="Arial" charset="0"/>
              <a:buChar char="•"/>
            </a:pPr>
            <a:r>
              <a:rPr lang="en-GB" altLang="en-US" sz="1200" b="1">
                <a:latin typeface="Times New Roman" pitchFamily="18" charset="0"/>
              </a:rPr>
              <a:t>Test Method</a:t>
            </a:r>
          </a:p>
          <a:p>
            <a:pPr>
              <a:spcBef>
                <a:spcPct val="0"/>
              </a:spcBef>
              <a:buClrTx/>
              <a:buSzTx/>
              <a:buFont typeface="Arial" charset="0"/>
              <a:buChar char="•"/>
            </a:pPr>
            <a:r>
              <a:rPr lang="en-GB" altLang="en-US" sz="1200" b="1">
                <a:latin typeface="Times New Roman" pitchFamily="18" charset="0"/>
              </a:rPr>
              <a:t>Test Parameters</a:t>
            </a:r>
          </a:p>
          <a:p>
            <a:pPr>
              <a:spcBef>
                <a:spcPct val="0"/>
              </a:spcBef>
              <a:buClrTx/>
              <a:buSzTx/>
              <a:buFont typeface="Arial" charset="0"/>
              <a:buChar char="•"/>
            </a:pPr>
            <a:r>
              <a:rPr lang="en-GB" altLang="en-US" sz="1200" b="1">
                <a:latin typeface="Times New Roman" pitchFamily="18" charset="0"/>
              </a:rPr>
              <a:t>Alert, Action Limits</a:t>
            </a:r>
          </a:p>
        </p:txBody>
      </p:sp>
      <p:sp>
        <p:nvSpPr>
          <p:cNvPr id="46" name="Text Box 87"/>
          <p:cNvSpPr txBox="1">
            <a:spLocks noChangeArrowheads="1"/>
          </p:cNvSpPr>
          <p:nvPr/>
        </p:nvSpPr>
        <p:spPr bwMode="auto">
          <a:xfrm>
            <a:off x="1619250" y="5962650"/>
            <a:ext cx="127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marL="171450" indent="-171450"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0"/>
              </a:spcBef>
              <a:buClrTx/>
              <a:buSzTx/>
              <a:buFont typeface="Arial" charset="0"/>
              <a:buChar char="•"/>
            </a:pPr>
            <a:r>
              <a:rPr lang="en-GB" altLang="en-US" sz="1200" b="1">
                <a:latin typeface="Times New Roman" pitchFamily="18" charset="0"/>
              </a:rPr>
              <a:t>Fire Barrier</a:t>
            </a:r>
          </a:p>
          <a:p>
            <a:pPr>
              <a:spcBef>
                <a:spcPct val="0"/>
              </a:spcBef>
              <a:buClrTx/>
              <a:buSzTx/>
              <a:buFont typeface="Arial" charset="0"/>
              <a:buChar char="•"/>
            </a:pPr>
            <a:r>
              <a:rPr lang="en-GB" altLang="en-US" sz="1200" b="1">
                <a:latin typeface="Times New Roman" pitchFamily="18" charset="0"/>
              </a:rPr>
              <a:t>Shield Wall</a:t>
            </a:r>
          </a:p>
          <a:p>
            <a:pPr>
              <a:spcBef>
                <a:spcPct val="0"/>
              </a:spcBef>
              <a:buClrTx/>
              <a:buSzTx/>
              <a:buFont typeface="Arial" charset="0"/>
              <a:buChar char="•"/>
            </a:pPr>
            <a:r>
              <a:rPr lang="en-GB" altLang="en-US" sz="1200" b="1">
                <a:latin typeface="Times New Roman" pitchFamily="18" charset="0"/>
              </a:rPr>
              <a:t>Missile Shield</a:t>
            </a:r>
          </a:p>
        </p:txBody>
      </p:sp>
      <p:sp>
        <p:nvSpPr>
          <p:cNvPr id="53" name="Text Box 17"/>
          <p:cNvSpPr txBox="1">
            <a:spLocks noChangeArrowheads="1"/>
          </p:cNvSpPr>
          <p:nvPr/>
        </p:nvSpPr>
        <p:spPr bwMode="auto">
          <a:xfrm>
            <a:off x="4236804" y="5133975"/>
            <a:ext cx="2330918" cy="861756"/>
          </a:xfrm>
          <a:prstGeom prst="rect">
            <a:avLst/>
          </a:prstGeom>
          <a:noFill/>
          <a:ln w="9525">
            <a:noFill/>
            <a:miter lim="800000"/>
            <a:headEnd/>
            <a:tailEnd/>
          </a:ln>
          <a:effectLst/>
        </p:spPr>
        <p:txBody>
          <a:bodyPr wrap="none" lIns="91420" tIns="45711" rIns="91420" bIns="45711">
            <a:spAutoFit/>
          </a:bodyPr>
          <a:lstStyle/>
          <a:p>
            <a:pPr algn="ctr" eaLnBrk="0" hangingPunct="0">
              <a:spcBef>
                <a:spcPts val="0"/>
              </a:spcBef>
              <a:defRPr/>
            </a:pPr>
            <a:r>
              <a:rPr lang="en-GB" sz="1400" b="1" dirty="0">
                <a:latin typeface="Times New Roman" panose="02020603050405020304" pitchFamily="18" charset="0"/>
                <a:cs typeface="Times New Roman" panose="02020603050405020304" pitchFamily="18" charset="0"/>
              </a:rPr>
              <a:t>Purchased Pump Properties</a:t>
            </a:r>
          </a:p>
          <a:p>
            <a:pPr marL="171450" indent="-171450" algn="ctr" eaLnBrk="0" hangingPunct="0">
              <a:spcBef>
                <a:spcPts val="0"/>
              </a:spcBef>
              <a:buFont typeface="Arial" pitchFamily="34" charset="0"/>
              <a:buChar char="•"/>
              <a:defRPr/>
            </a:pPr>
            <a:r>
              <a:rPr lang="en-GB" sz="1200" b="1" dirty="0">
                <a:latin typeface="Times New Roman" panose="02020603050405020304" pitchFamily="18" charset="0"/>
                <a:cs typeface="Times New Roman" panose="02020603050405020304" pitchFamily="18" charset="0"/>
              </a:rPr>
              <a:t>Vendor Model Disch Press</a:t>
            </a:r>
          </a:p>
          <a:p>
            <a:pPr marL="171450" indent="-171450" algn="ctr" eaLnBrk="0" hangingPunct="0">
              <a:spcBef>
                <a:spcPts val="0"/>
              </a:spcBef>
              <a:buFont typeface="Arial" pitchFamily="34" charset="0"/>
              <a:buChar char="•"/>
              <a:defRPr/>
            </a:pPr>
            <a:r>
              <a:rPr lang="en-GB" sz="1200" b="1" dirty="0">
                <a:latin typeface="Times New Roman" panose="02020603050405020304" pitchFamily="18" charset="0"/>
                <a:cs typeface="Times New Roman" panose="02020603050405020304" pitchFamily="18" charset="0"/>
              </a:rPr>
              <a:t>Vendor Model Flowrate</a:t>
            </a:r>
          </a:p>
          <a:p>
            <a:pPr marL="171450" indent="-171450" algn="ctr" eaLnBrk="0" hangingPunct="0">
              <a:spcBef>
                <a:spcPts val="0"/>
              </a:spcBef>
              <a:buFont typeface="Arial" pitchFamily="34" charset="0"/>
              <a:buChar char="•"/>
              <a:defRPr/>
            </a:pPr>
            <a:r>
              <a:rPr lang="en-GB" sz="1200" b="1" dirty="0">
                <a:latin typeface="Times New Roman" panose="02020603050405020304" pitchFamily="18" charset="0"/>
                <a:cs typeface="Times New Roman" panose="02020603050405020304" pitchFamily="18" charset="0"/>
              </a:rPr>
              <a:t>Vendor Model NPSH</a:t>
            </a:r>
          </a:p>
        </p:txBody>
      </p:sp>
      <p:grpSp>
        <p:nvGrpSpPr>
          <p:cNvPr id="9" name="Group 25"/>
          <p:cNvGrpSpPr>
            <a:grpSpLocks/>
          </p:cNvGrpSpPr>
          <p:nvPr/>
        </p:nvGrpSpPr>
        <p:grpSpPr bwMode="auto">
          <a:xfrm>
            <a:off x="2251075" y="1046163"/>
            <a:ext cx="2192338" cy="531812"/>
            <a:chOff x="2250820" y="1045402"/>
            <a:chExt cx="2191995" cy="532882"/>
          </a:xfrm>
        </p:grpSpPr>
        <p:sp>
          <p:nvSpPr>
            <p:cNvPr id="52296" name="Text Box 92"/>
            <p:cNvSpPr txBox="1">
              <a:spLocks noChangeArrowheads="1"/>
            </p:cNvSpPr>
            <p:nvPr/>
          </p:nvSpPr>
          <p:spPr bwMode="auto">
            <a:xfrm>
              <a:off x="2250820" y="1045402"/>
              <a:ext cx="1696001" cy="52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lgn="ctr">
                <a:spcBef>
                  <a:spcPct val="0"/>
                </a:spcBef>
                <a:buClrTx/>
                <a:buSzTx/>
                <a:buFontTx/>
                <a:buNone/>
              </a:pPr>
              <a:r>
                <a:rPr lang="en-GB" altLang="en-US" sz="1400" b="1">
                  <a:latin typeface="Times New Roman" pitchFamily="18" charset="0"/>
                </a:rPr>
                <a:t>License Application</a:t>
              </a:r>
            </a:p>
            <a:p>
              <a:pPr algn="ctr">
                <a:spcBef>
                  <a:spcPct val="0"/>
                </a:spcBef>
                <a:buClrTx/>
                <a:buSzTx/>
                <a:buFontTx/>
                <a:buNone/>
              </a:pPr>
              <a:r>
                <a:rPr lang="en-GB" altLang="en-US" sz="1400" b="1">
                  <a:latin typeface="Times New Roman" pitchFamily="18" charset="0"/>
                </a:rPr>
                <a:t>Requirement</a:t>
              </a:r>
            </a:p>
          </p:txBody>
        </p:sp>
        <p:pic>
          <p:nvPicPr>
            <p:cNvPr id="52297" name="Picture 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6402" y="1070966"/>
              <a:ext cx="506413" cy="507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27"/>
          <p:cNvGrpSpPr>
            <a:grpSpLocks/>
          </p:cNvGrpSpPr>
          <p:nvPr/>
        </p:nvGrpSpPr>
        <p:grpSpPr bwMode="auto">
          <a:xfrm>
            <a:off x="1867201" y="1577975"/>
            <a:ext cx="2489744" cy="1423276"/>
            <a:chOff x="1855092" y="1451266"/>
            <a:chExt cx="2488557" cy="1422900"/>
          </a:xfrm>
        </p:grpSpPr>
        <p:sp>
          <p:nvSpPr>
            <p:cNvPr id="21" name="Text Box 17"/>
            <p:cNvSpPr txBox="1">
              <a:spLocks noChangeArrowheads="1"/>
            </p:cNvSpPr>
            <p:nvPr/>
          </p:nvSpPr>
          <p:spPr bwMode="auto">
            <a:xfrm>
              <a:off x="1855092" y="1797250"/>
              <a:ext cx="2488557" cy="1076916"/>
            </a:xfrm>
            <a:prstGeom prst="rect">
              <a:avLst/>
            </a:prstGeom>
            <a:noFill/>
            <a:ln w="9525">
              <a:noFill/>
              <a:miter lim="800000"/>
              <a:headEnd/>
              <a:tailEnd/>
            </a:ln>
            <a:effectLst/>
          </p:spPr>
          <p:txBody>
            <a:bodyPr wrap="none" lIns="91420" tIns="45711" rIns="91420" bIns="45711">
              <a:spAutoFit/>
            </a:bodyPr>
            <a:lstStyle/>
            <a:p>
              <a:pPr algn="ctr" eaLnBrk="0" hangingPunct="0">
                <a:spcBef>
                  <a:spcPts val="0"/>
                </a:spcBef>
                <a:defRPr/>
              </a:pPr>
              <a:r>
                <a:rPr lang="en-GB" sz="1400" b="1" dirty="0">
                  <a:latin typeface="Times New Roman" panose="02020603050405020304" pitchFamily="18" charset="0"/>
                  <a:cs typeface="Times New Roman" panose="02020603050405020304" pitchFamily="18" charset="0"/>
                </a:rPr>
                <a:t>CCS Pump Sizing Calculation</a:t>
              </a:r>
            </a:p>
            <a:p>
              <a:pPr algn="ctr" eaLnBrk="0" hangingPunct="0">
                <a:spcBef>
                  <a:spcPts val="0"/>
                </a:spcBef>
                <a:defRPr/>
              </a:pPr>
              <a:r>
                <a:rPr lang="en-GB" sz="1400" b="1" dirty="0">
                  <a:latin typeface="Times New Roman" panose="02020603050405020304" pitchFamily="18" charset="0"/>
                  <a:cs typeface="Times New Roman" panose="02020603050405020304" pitchFamily="18" charset="0"/>
                </a:rPr>
                <a:t>Design Pump Properties</a:t>
              </a:r>
              <a:endParaRPr lang="en-GB" sz="1400" b="1" i="1" dirty="0">
                <a:latin typeface="Times New Roman" panose="02020603050405020304" pitchFamily="18" charset="0"/>
                <a:cs typeface="Times New Roman" panose="02020603050405020304" pitchFamily="18" charset="0"/>
              </a:endParaRPr>
            </a:p>
            <a:p>
              <a:pPr marL="171450" indent="-171450" algn="ctr" eaLnBrk="0" hangingPunct="0">
                <a:spcBef>
                  <a:spcPts val="0"/>
                </a:spcBef>
                <a:buFont typeface="Arial" pitchFamily="34" charset="0"/>
                <a:buChar char="•"/>
                <a:defRPr/>
              </a:pPr>
              <a:r>
                <a:rPr lang="en-GB" sz="1200" b="1" dirty="0">
                  <a:latin typeface="Times New Roman" panose="02020603050405020304" pitchFamily="18" charset="0"/>
                  <a:cs typeface="Times New Roman" panose="02020603050405020304" pitchFamily="18" charset="0"/>
                </a:rPr>
                <a:t>Design Disch Press</a:t>
              </a:r>
            </a:p>
            <a:p>
              <a:pPr marL="171450" indent="-171450" algn="ctr" eaLnBrk="0" hangingPunct="0">
                <a:spcBef>
                  <a:spcPts val="0"/>
                </a:spcBef>
                <a:buFont typeface="Arial" pitchFamily="34" charset="0"/>
                <a:buChar char="•"/>
                <a:defRPr/>
              </a:pPr>
              <a:r>
                <a:rPr lang="en-GB" sz="1200" b="1" dirty="0">
                  <a:latin typeface="Times New Roman" panose="02020603050405020304" pitchFamily="18" charset="0"/>
                  <a:cs typeface="Times New Roman" panose="02020603050405020304" pitchFamily="18" charset="0"/>
                </a:rPr>
                <a:t>Design Flowrate</a:t>
              </a:r>
            </a:p>
            <a:p>
              <a:pPr marL="171450" indent="-171450" algn="ctr" eaLnBrk="0" hangingPunct="0">
                <a:spcBef>
                  <a:spcPts val="0"/>
                </a:spcBef>
                <a:buFont typeface="Arial" pitchFamily="34" charset="0"/>
                <a:buChar char="•"/>
                <a:defRPr/>
              </a:pPr>
              <a:r>
                <a:rPr lang="en-GB" sz="1200" b="1" dirty="0">
                  <a:latin typeface="Times New Roman" panose="02020603050405020304" pitchFamily="18" charset="0"/>
                  <a:cs typeface="Times New Roman" panose="02020603050405020304" pitchFamily="18" charset="0"/>
                </a:rPr>
                <a:t>Design NPSH</a:t>
              </a:r>
            </a:p>
          </p:txBody>
        </p:sp>
        <p:cxnSp>
          <p:nvCxnSpPr>
            <p:cNvPr id="52295" name="AutoShape 85"/>
            <p:cNvCxnSpPr>
              <a:cxnSpLocks noChangeShapeType="1"/>
            </p:cNvCxnSpPr>
            <p:nvPr/>
          </p:nvCxnSpPr>
          <p:spPr bwMode="auto">
            <a:xfrm flipH="1">
              <a:off x="3419527" y="1451266"/>
              <a:ext cx="422980" cy="424937"/>
            </a:xfrm>
            <a:prstGeom prst="straightConnector1">
              <a:avLst/>
            </a:prstGeom>
            <a:noFill/>
            <a:ln w="15875">
              <a:solidFill>
                <a:schemeClr val="tx1"/>
              </a:solidFill>
              <a:round/>
              <a:headEnd type="none" w="lg" len="lg"/>
              <a:tailEnd type="triangle" w="lg" len="lg"/>
            </a:ln>
            <a:extLst>
              <a:ext uri="{909E8E84-426E-40DD-AFC4-6F175D3DCCD1}">
                <a14:hiddenFill xmlns:a14="http://schemas.microsoft.com/office/drawing/2010/main">
                  <a:noFill/>
                </a14:hiddenFill>
              </a:ext>
            </a:extLst>
          </p:spPr>
        </p:cxnSp>
      </p:grpSp>
      <p:grpSp>
        <p:nvGrpSpPr>
          <p:cNvPr id="12" name="Group 9220"/>
          <p:cNvGrpSpPr>
            <a:grpSpLocks/>
          </p:cNvGrpSpPr>
          <p:nvPr/>
        </p:nvGrpSpPr>
        <p:grpSpPr bwMode="auto">
          <a:xfrm>
            <a:off x="4854575" y="3384549"/>
            <a:ext cx="1589088" cy="1679378"/>
            <a:chOff x="4854706" y="3384373"/>
            <a:chExt cx="1589502" cy="1680050"/>
          </a:xfrm>
        </p:grpSpPr>
        <p:sp useBgFill="1">
          <p:nvSpPr>
            <p:cNvPr id="52291" name="TextBox 111"/>
            <p:cNvSpPr txBox="1">
              <a:spLocks noChangeArrowheads="1"/>
            </p:cNvSpPr>
            <p:nvPr/>
          </p:nvSpPr>
          <p:spPr bwMode="auto">
            <a:xfrm>
              <a:off x="5026329" y="4602573"/>
              <a:ext cx="1417879" cy="46185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lgn="ctr" eaLnBrk="1" hangingPunct="1">
                <a:spcBef>
                  <a:spcPct val="0"/>
                </a:spcBef>
                <a:buClrTx/>
                <a:buSzTx/>
                <a:buFontTx/>
                <a:buNone/>
              </a:pPr>
              <a:r>
                <a:rPr lang="en-US" altLang="en-US" sz="1200" b="1" dirty="0">
                  <a:latin typeface="Times New Roman" pitchFamily="18" charset="0"/>
                </a:rPr>
                <a:t>Gould</a:t>
              </a:r>
            </a:p>
            <a:p>
              <a:pPr algn="ctr" eaLnBrk="1" hangingPunct="1">
                <a:spcBef>
                  <a:spcPct val="0"/>
                </a:spcBef>
                <a:buClrTx/>
                <a:buSzTx/>
                <a:buFontTx/>
                <a:buNone/>
              </a:pPr>
              <a:r>
                <a:rPr lang="en-US" altLang="en-US" sz="1200" b="1" dirty="0">
                  <a:latin typeface="Times New Roman" pitchFamily="18" charset="0"/>
                </a:rPr>
                <a:t> Model CP-C-4020</a:t>
              </a:r>
            </a:p>
          </p:txBody>
        </p:sp>
        <p:graphicFrame>
          <p:nvGraphicFramePr>
            <p:cNvPr id="52292" name="Object 33"/>
            <p:cNvGraphicFramePr>
              <a:graphicFrameLocks noChangeAspect="1"/>
            </p:cNvGraphicFramePr>
            <p:nvPr/>
          </p:nvGraphicFramePr>
          <p:xfrm>
            <a:off x="5445085" y="3384373"/>
            <a:ext cx="768726" cy="1087466"/>
          </p:xfrm>
          <a:graphic>
            <a:graphicData uri="http://schemas.openxmlformats.org/presentationml/2006/ole">
              <mc:AlternateContent xmlns:mc="http://schemas.openxmlformats.org/markup-compatibility/2006">
                <mc:Choice xmlns:v="urn:schemas-microsoft-com:vml" Requires="v">
                  <p:oleObj spid="_x0000_s16398" name="Bitmap Image" r:id="rId7" imgW="1980952" imgH="2803810" progId="PBrush">
                    <p:embed/>
                  </p:oleObj>
                </mc:Choice>
                <mc:Fallback>
                  <p:oleObj name="Bitmap Image" r:id="rId7" imgW="1980952" imgH="2803810" progId="PBrush">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45085" y="3384373"/>
                          <a:ext cx="768726" cy="1087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2293" name="AutoShape 85"/>
            <p:cNvCxnSpPr>
              <a:cxnSpLocks noChangeShapeType="1"/>
            </p:cNvCxnSpPr>
            <p:nvPr/>
          </p:nvCxnSpPr>
          <p:spPr bwMode="auto">
            <a:xfrm>
              <a:off x="4854706" y="3928176"/>
              <a:ext cx="547722" cy="0"/>
            </a:xfrm>
            <a:prstGeom prst="straightConnector1">
              <a:avLst/>
            </a:prstGeom>
            <a:noFill/>
            <a:ln w="15875">
              <a:solidFill>
                <a:schemeClr val="tx1"/>
              </a:solidFill>
              <a:round/>
              <a:headEnd type="none" w="lg" len="lg"/>
              <a:tailEnd type="triangle" w="lg" len="lg"/>
            </a:ln>
            <a:extLst>
              <a:ext uri="{909E8E84-426E-40DD-AFC4-6F175D3DCCD1}">
                <a14:hiddenFill xmlns:a14="http://schemas.microsoft.com/office/drawing/2010/main">
                  <a:noFill/>
                </a14:hiddenFill>
              </a:ext>
            </a:extLst>
          </p:spPr>
        </p:cxnSp>
      </p:grpSp>
      <p:grpSp>
        <p:nvGrpSpPr>
          <p:cNvPr id="10" name="Group 9"/>
          <p:cNvGrpSpPr>
            <a:grpSpLocks/>
          </p:cNvGrpSpPr>
          <p:nvPr/>
        </p:nvGrpSpPr>
        <p:grpSpPr bwMode="auto">
          <a:xfrm>
            <a:off x="7146925" y="2308225"/>
            <a:ext cx="1905000" cy="1857375"/>
            <a:chOff x="7147221" y="2308722"/>
            <a:chExt cx="1905256" cy="1857162"/>
          </a:xfrm>
        </p:grpSpPr>
        <p:sp>
          <p:nvSpPr>
            <p:cNvPr id="85" name="Text Box 17"/>
            <p:cNvSpPr txBox="1">
              <a:spLocks noChangeArrowheads="1"/>
            </p:cNvSpPr>
            <p:nvPr/>
          </p:nvSpPr>
          <p:spPr bwMode="auto">
            <a:xfrm>
              <a:off x="7950604" y="3334129"/>
              <a:ext cx="1101873" cy="831755"/>
            </a:xfrm>
            <a:prstGeom prst="rect">
              <a:avLst/>
            </a:prstGeom>
            <a:noFill/>
            <a:ln w="9525">
              <a:noFill/>
              <a:miter lim="800000"/>
              <a:headEnd/>
              <a:tailEnd/>
            </a:ln>
            <a:effectLst/>
          </p:spPr>
          <p:txBody>
            <a:bodyPr lIns="91420" tIns="45711" rIns="91420" bIns="45711">
              <a:spAutoFit/>
            </a:bodyPr>
            <a:lstStyle/>
            <a:p>
              <a:pPr eaLnBrk="0" hangingPunct="0">
                <a:spcBef>
                  <a:spcPts val="0"/>
                </a:spcBef>
                <a:defRPr/>
              </a:pPr>
              <a:r>
                <a:rPr lang="en-GB" sz="1200" b="1" dirty="0">
                  <a:latin typeface="Times New Roman" panose="02020603050405020304" pitchFamily="18" charset="0"/>
                  <a:cs typeface="Times New Roman" panose="02020603050405020304" pitchFamily="18" charset="0"/>
                </a:rPr>
                <a:t>Test Results</a:t>
              </a:r>
            </a:p>
            <a:p>
              <a:pPr marL="171450" indent="-171450" eaLnBrk="0" hangingPunct="0">
                <a:spcBef>
                  <a:spcPts val="0"/>
                </a:spcBef>
                <a:buFont typeface="Arial" pitchFamily="34" charset="0"/>
                <a:buChar char="•"/>
                <a:defRPr/>
              </a:pPr>
              <a:r>
                <a:rPr lang="en-GB" sz="1200" b="1" dirty="0">
                  <a:latin typeface="Times New Roman" panose="02020603050405020304" pitchFamily="18" charset="0"/>
                  <a:cs typeface="Times New Roman" panose="02020603050405020304" pitchFamily="18" charset="0"/>
                </a:rPr>
                <a:t>Discharge Press</a:t>
              </a:r>
            </a:p>
            <a:p>
              <a:pPr marL="171450" indent="-171450" eaLnBrk="0" hangingPunct="0">
                <a:spcBef>
                  <a:spcPts val="0"/>
                </a:spcBef>
                <a:buFont typeface="Arial" pitchFamily="34" charset="0"/>
                <a:buChar char="•"/>
                <a:defRPr/>
              </a:pPr>
              <a:r>
                <a:rPr lang="en-GB" sz="1200" b="1" dirty="0">
                  <a:latin typeface="Times New Roman" panose="02020603050405020304" pitchFamily="18" charset="0"/>
                  <a:cs typeface="Times New Roman" panose="02020603050405020304" pitchFamily="18" charset="0"/>
                </a:rPr>
                <a:t>Flowrate</a:t>
              </a:r>
            </a:p>
          </p:txBody>
        </p:sp>
        <p:cxnSp>
          <p:nvCxnSpPr>
            <p:cNvPr id="52290" name="AutoShape 85"/>
            <p:cNvCxnSpPr>
              <a:cxnSpLocks noChangeShapeType="1"/>
            </p:cNvCxnSpPr>
            <p:nvPr/>
          </p:nvCxnSpPr>
          <p:spPr bwMode="auto">
            <a:xfrm>
              <a:off x="7147221" y="2308722"/>
              <a:ext cx="0" cy="1025035"/>
            </a:xfrm>
            <a:prstGeom prst="straightConnector1">
              <a:avLst/>
            </a:prstGeom>
            <a:noFill/>
            <a:ln w="15875">
              <a:solidFill>
                <a:schemeClr val="tx1"/>
              </a:solidFill>
              <a:round/>
              <a:headEnd type="none" w="lg" len="lg"/>
              <a:tailEnd type="triangle" w="lg" len="lg"/>
            </a:ln>
            <a:extLst>
              <a:ext uri="{909E8E84-426E-40DD-AFC4-6F175D3DCCD1}">
                <a14:hiddenFill xmlns:a14="http://schemas.microsoft.com/office/drawing/2010/main">
                  <a:noFill/>
                </a14:hiddenFill>
              </a:ext>
            </a:extLst>
          </p:spPr>
        </p:cxnSp>
      </p:grpSp>
      <p:grpSp>
        <p:nvGrpSpPr>
          <p:cNvPr id="14" name="Group 28"/>
          <p:cNvGrpSpPr>
            <a:grpSpLocks/>
          </p:cNvGrpSpPr>
          <p:nvPr/>
        </p:nvGrpSpPr>
        <p:grpSpPr bwMode="auto">
          <a:xfrm>
            <a:off x="4241800" y="1485900"/>
            <a:ext cx="1184275" cy="1906588"/>
            <a:chOff x="4242165" y="1486035"/>
            <a:chExt cx="1184653" cy="1906567"/>
          </a:xfrm>
        </p:grpSpPr>
        <p:grpSp>
          <p:nvGrpSpPr>
            <p:cNvPr id="52285" name="Group 26"/>
            <p:cNvGrpSpPr>
              <a:grpSpLocks/>
            </p:cNvGrpSpPr>
            <p:nvPr/>
          </p:nvGrpSpPr>
          <p:grpSpPr bwMode="auto">
            <a:xfrm>
              <a:off x="4242165" y="2190413"/>
              <a:ext cx="1184653" cy="1202189"/>
              <a:chOff x="4242165" y="2190413"/>
              <a:chExt cx="1184653" cy="1202189"/>
            </a:xfrm>
          </p:grpSpPr>
          <p:sp>
            <p:nvSpPr>
              <p:cNvPr id="52287" name="Text Box 87"/>
              <p:cNvSpPr txBox="1">
                <a:spLocks noChangeArrowheads="1"/>
              </p:cNvSpPr>
              <p:nvPr/>
            </p:nvSpPr>
            <p:spPr bwMode="auto">
              <a:xfrm>
                <a:off x="4242165" y="2930955"/>
                <a:ext cx="1130398" cy="46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lgn="ctr">
                  <a:spcBef>
                    <a:spcPct val="0"/>
                  </a:spcBef>
                  <a:buClrTx/>
                  <a:buSzTx/>
                  <a:buFontTx/>
                  <a:buNone/>
                </a:pPr>
                <a:r>
                  <a:rPr lang="en-GB" altLang="en-US" sz="1200" b="1">
                    <a:solidFill>
                      <a:srgbClr val="000000"/>
                    </a:solidFill>
                    <a:latin typeface="Times New Roman" pitchFamily="18" charset="0"/>
                  </a:rPr>
                  <a:t>Flow Diagram</a:t>
                </a:r>
              </a:p>
              <a:p>
                <a:pPr algn="ctr">
                  <a:spcBef>
                    <a:spcPct val="0"/>
                  </a:spcBef>
                  <a:buClrTx/>
                  <a:buSzTx/>
                  <a:buFontTx/>
                  <a:buNone/>
                </a:pPr>
                <a:endParaRPr lang="en-GB" altLang="en-US" sz="1200" b="1">
                  <a:solidFill>
                    <a:srgbClr val="000000"/>
                  </a:solidFill>
                  <a:latin typeface="Times New Roman" pitchFamily="18" charset="0"/>
                </a:endParaRPr>
              </a:p>
            </p:txBody>
          </p:sp>
          <p:pic>
            <p:nvPicPr>
              <p:cNvPr id="52288" name="Picture 5" descr="C:\Users\Rowbear\Pictures\P&amp;ID.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09021" y="2190413"/>
                <a:ext cx="1117797" cy="75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52286" name="AutoShape 85"/>
            <p:cNvCxnSpPr>
              <a:cxnSpLocks noChangeShapeType="1"/>
            </p:cNvCxnSpPr>
            <p:nvPr/>
          </p:nvCxnSpPr>
          <p:spPr bwMode="auto">
            <a:xfrm>
              <a:off x="4546814" y="1486035"/>
              <a:ext cx="241527" cy="606649"/>
            </a:xfrm>
            <a:prstGeom prst="straightConnector1">
              <a:avLst/>
            </a:prstGeom>
            <a:noFill/>
            <a:ln w="15875">
              <a:solidFill>
                <a:schemeClr val="tx1"/>
              </a:solidFill>
              <a:round/>
              <a:headEnd type="none" w="lg" len="lg"/>
              <a:tailEnd type="triangle" w="lg" len="lg"/>
            </a:ln>
            <a:extLst>
              <a:ext uri="{909E8E84-426E-40DD-AFC4-6F175D3DCCD1}">
                <a14:hiddenFill xmlns:a14="http://schemas.microsoft.com/office/drawing/2010/main">
                  <a:noFill/>
                </a14:hiddenFill>
              </a:ext>
            </a:extLst>
          </p:spPr>
        </p:cxnSp>
      </p:grpSp>
      <p:grpSp>
        <p:nvGrpSpPr>
          <p:cNvPr id="29" name="Group 28"/>
          <p:cNvGrpSpPr>
            <a:grpSpLocks/>
          </p:cNvGrpSpPr>
          <p:nvPr/>
        </p:nvGrpSpPr>
        <p:grpSpPr bwMode="auto">
          <a:xfrm>
            <a:off x="3492500" y="3097213"/>
            <a:ext cx="1722438" cy="1700212"/>
            <a:chOff x="3491880" y="3097375"/>
            <a:chExt cx="1722599" cy="1700354"/>
          </a:xfrm>
        </p:grpSpPr>
        <p:cxnSp>
          <p:nvCxnSpPr>
            <p:cNvPr id="52274" name="AutoShape 85"/>
            <p:cNvCxnSpPr>
              <a:cxnSpLocks noChangeShapeType="1"/>
            </p:cNvCxnSpPr>
            <p:nvPr/>
          </p:nvCxnSpPr>
          <p:spPr bwMode="auto">
            <a:xfrm>
              <a:off x="3491880" y="3097375"/>
              <a:ext cx="697728" cy="472764"/>
            </a:xfrm>
            <a:prstGeom prst="straightConnector1">
              <a:avLst/>
            </a:prstGeom>
            <a:noFill/>
            <a:ln w="15875">
              <a:solidFill>
                <a:schemeClr val="tx1"/>
              </a:solidFill>
              <a:round/>
              <a:headEnd type="none" w="lg" len="lg"/>
              <a:tailEnd type="triangle" w="lg" len="lg"/>
            </a:ln>
            <a:extLst>
              <a:ext uri="{909E8E84-426E-40DD-AFC4-6F175D3DCCD1}">
                <a14:hiddenFill xmlns:a14="http://schemas.microsoft.com/office/drawing/2010/main">
                  <a:noFill/>
                </a14:hiddenFill>
              </a:ext>
            </a:extLst>
          </p:spPr>
        </p:cxnSp>
        <p:grpSp>
          <p:nvGrpSpPr>
            <p:cNvPr id="52275" name="Group 1039"/>
            <p:cNvGrpSpPr>
              <a:grpSpLocks/>
            </p:cNvGrpSpPr>
            <p:nvPr/>
          </p:nvGrpSpPr>
          <p:grpSpPr bwMode="auto">
            <a:xfrm>
              <a:off x="3585507" y="3570139"/>
              <a:ext cx="1628972" cy="1227590"/>
              <a:chOff x="3585507" y="3570139"/>
              <a:chExt cx="1628972" cy="1227590"/>
            </a:xfrm>
          </p:grpSpPr>
          <p:grpSp>
            <p:nvGrpSpPr>
              <p:cNvPr id="52277" name="Group 2"/>
              <p:cNvGrpSpPr>
                <a:grpSpLocks/>
              </p:cNvGrpSpPr>
              <p:nvPr/>
            </p:nvGrpSpPr>
            <p:grpSpPr bwMode="auto">
              <a:xfrm>
                <a:off x="3797587" y="3570139"/>
                <a:ext cx="1228090" cy="901700"/>
                <a:chOff x="2444" y="2023"/>
                <a:chExt cx="771" cy="568"/>
              </a:xfrm>
            </p:grpSpPr>
            <p:pic>
              <p:nvPicPr>
                <p:cNvPr id="52279" name="Picture 3" descr="P&amp;ID Pump2"/>
                <p:cNvPicPr>
                  <a:picLocks noChangeAspect="1" noChangeArrowheads="1"/>
                </p:cNvPicPr>
                <p:nvPr/>
              </p:nvPicPr>
              <p:blipFill>
                <a:blip r:embed="rId10">
                  <a:extLst>
                    <a:ext uri="{28A0092B-C50C-407E-A947-70E740481C1C}">
                      <a14:useLocalDpi xmlns:a14="http://schemas.microsoft.com/office/drawing/2010/main" val="0"/>
                    </a:ext>
                  </a:extLst>
                </a:blip>
                <a:srcRect l="20872" t="13388" r="22064" b="13771"/>
                <a:stretch>
                  <a:fillRect/>
                </a:stretch>
              </p:blipFill>
              <p:spPr bwMode="auto">
                <a:xfrm>
                  <a:off x="2545" y="2065"/>
                  <a:ext cx="528"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80" name="Line 4"/>
                <p:cNvSpPr>
                  <a:spLocks noChangeShapeType="1"/>
                </p:cNvSpPr>
                <p:nvPr/>
              </p:nvSpPr>
              <p:spPr bwMode="auto">
                <a:xfrm>
                  <a:off x="2540" y="2567"/>
                  <a:ext cx="53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81" name="Line 5"/>
                <p:cNvSpPr>
                  <a:spLocks noChangeShapeType="1"/>
                </p:cNvSpPr>
                <p:nvPr/>
              </p:nvSpPr>
              <p:spPr bwMode="auto">
                <a:xfrm flipV="1">
                  <a:off x="3072" y="2056"/>
                  <a:ext cx="0" cy="5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82" name="Line 6"/>
                <p:cNvSpPr>
                  <a:spLocks noChangeShapeType="1"/>
                </p:cNvSpPr>
                <p:nvPr/>
              </p:nvSpPr>
              <p:spPr bwMode="auto">
                <a:xfrm flipV="1">
                  <a:off x="2542" y="2063"/>
                  <a:ext cx="0" cy="5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83" name="Text Box 7"/>
                <p:cNvSpPr txBox="1">
                  <a:spLocks noChangeArrowheads="1"/>
                </p:cNvSpPr>
                <p:nvPr/>
              </p:nvSpPr>
              <p:spPr bwMode="auto">
                <a:xfrm>
                  <a:off x="2444" y="2023"/>
                  <a:ext cx="77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lgn="ctr">
                    <a:spcBef>
                      <a:spcPct val="0"/>
                    </a:spcBef>
                    <a:buClrTx/>
                    <a:buSzTx/>
                    <a:buFontTx/>
                    <a:buNone/>
                  </a:pPr>
                  <a:endParaRPr lang="en-GB" altLang="en-US" sz="1200" b="1">
                    <a:latin typeface="Times New Roman" pitchFamily="18" charset="0"/>
                  </a:endParaRPr>
                </a:p>
              </p:txBody>
            </p:sp>
            <p:sp>
              <p:nvSpPr>
                <p:cNvPr id="52284" name="Line 8"/>
                <p:cNvSpPr>
                  <a:spLocks noChangeShapeType="1"/>
                </p:cNvSpPr>
                <p:nvPr/>
              </p:nvSpPr>
              <p:spPr bwMode="auto">
                <a:xfrm>
                  <a:off x="2544" y="2061"/>
                  <a:ext cx="5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useBgFill="1">
            <p:nvSpPr>
              <p:cNvPr id="52278" name="TextBox 50"/>
              <p:cNvSpPr txBox="1">
                <a:spLocks noChangeArrowheads="1"/>
              </p:cNvSpPr>
              <p:nvPr/>
            </p:nvSpPr>
            <p:spPr bwMode="auto">
              <a:xfrm>
                <a:off x="3585507" y="4274509"/>
                <a:ext cx="1628972" cy="52322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lgn="ctr" eaLnBrk="1" hangingPunct="1">
                  <a:spcBef>
                    <a:spcPct val="0"/>
                  </a:spcBef>
                  <a:buClrTx/>
                  <a:buSzTx/>
                  <a:buFontTx/>
                  <a:buNone/>
                </a:pPr>
                <a:r>
                  <a:rPr lang="en-US" altLang="en-US" sz="1400" b="1">
                    <a:latin typeface="Times New Roman" pitchFamily="18" charset="0"/>
                  </a:rPr>
                  <a:t>CCS Pump</a:t>
                </a:r>
              </a:p>
              <a:p>
                <a:pPr algn="ctr" eaLnBrk="1" hangingPunct="1">
                  <a:spcBef>
                    <a:spcPct val="0"/>
                  </a:spcBef>
                  <a:buClrTx/>
                  <a:buSzTx/>
                  <a:buFontTx/>
                  <a:buNone/>
                </a:pPr>
                <a:r>
                  <a:rPr lang="en-US" altLang="en-US" sz="1400" b="1">
                    <a:latin typeface="Times New Roman" pitchFamily="18" charset="0"/>
                  </a:rPr>
                  <a:t>VS2-CCS-MP-01A</a:t>
                </a:r>
              </a:p>
            </p:txBody>
          </p:sp>
        </p:grpSp>
        <p:cxnSp>
          <p:nvCxnSpPr>
            <p:cNvPr id="52276" name="AutoShape 85"/>
            <p:cNvCxnSpPr>
              <a:cxnSpLocks noChangeShapeType="1"/>
            </p:cNvCxnSpPr>
            <p:nvPr/>
          </p:nvCxnSpPr>
          <p:spPr bwMode="auto">
            <a:xfrm flipH="1">
              <a:off x="4473403" y="3185949"/>
              <a:ext cx="146821" cy="444515"/>
            </a:xfrm>
            <a:prstGeom prst="straightConnector1">
              <a:avLst/>
            </a:prstGeom>
            <a:noFill/>
            <a:ln w="15875">
              <a:solidFill>
                <a:schemeClr val="tx1"/>
              </a:solidFill>
              <a:round/>
              <a:headEnd type="none" w="lg" len="lg"/>
              <a:tailEnd type="triangle" w="lg" len="lg"/>
            </a:ln>
            <a:extLst>
              <a:ext uri="{909E8E84-426E-40DD-AFC4-6F175D3DCCD1}">
                <a14:hiddenFill xmlns:a14="http://schemas.microsoft.com/office/drawing/2010/main">
                  <a:noFill/>
                </a14:hiddenFill>
              </a:ext>
            </a:extLst>
          </p:spPr>
        </p:cxnSp>
      </p:grpSp>
      <p:grpSp>
        <p:nvGrpSpPr>
          <p:cNvPr id="20" name="Group 3"/>
          <p:cNvGrpSpPr>
            <a:grpSpLocks/>
          </p:cNvGrpSpPr>
          <p:nvPr/>
        </p:nvGrpSpPr>
        <p:grpSpPr bwMode="auto">
          <a:xfrm>
            <a:off x="6213475" y="3081338"/>
            <a:ext cx="2874963" cy="3509962"/>
            <a:chOff x="6213811" y="3080681"/>
            <a:chExt cx="2874377" cy="3509997"/>
          </a:xfrm>
        </p:grpSpPr>
        <p:grpSp>
          <p:nvGrpSpPr>
            <p:cNvPr id="52261" name="Group 9221"/>
            <p:cNvGrpSpPr>
              <a:grpSpLocks/>
            </p:cNvGrpSpPr>
            <p:nvPr/>
          </p:nvGrpSpPr>
          <p:grpSpPr bwMode="auto">
            <a:xfrm>
              <a:off x="6213811" y="3418415"/>
              <a:ext cx="1714543" cy="3172263"/>
              <a:chOff x="6213811" y="3418415"/>
              <a:chExt cx="1714543" cy="3172263"/>
            </a:xfrm>
          </p:grpSpPr>
          <p:pic>
            <p:nvPicPr>
              <p:cNvPr id="52265"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7654" y="3418415"/>
                <a:ext cx="916255" cy="780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266"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92388" y="4471839"/>
                <a:ext cx="916255" cy="780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26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35731" y="5533651"/>
                <a:ext cx="916255" cy="780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268" name="Text Box 87"/>
              <p:cNvSpPr txBox="1">
                <a:spLocks noChangeArrowheads="1"/>
              </p:cNvSpPr>
              <p:nvPr/>
            </p:nvSpPr>
            <p:spPr bwMode="auto">
              <a:xfrm>
                <a:off x="6887094" y="4184269"/>
                <a:ext cx="838651" cy="27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lgn="ctr">
                  <a:spcBef>
                    <a:spcPct val="0"/>
                  </a:spcBef>
                  <a:buClrTx/>
                  <a:buSzTx/>
                  <a:buFontTx/>
                  <a:buNone/>
                </a:pPr>
                <a:r>
                  <a:rPr lang="en-GB" altLang="en-US" sz="1200" b="1">
                    <a:solidFill>
                      <a:srgbClr val="000000"/>
                    </a:solidFill>
                    <a:latin typeface="Times New Roman" pitchFamily="18" charset="0"/>
                  </a:rPr>
                  <a:t>Division 1</a:t>
                </a:r>
              </a:p>
            </p:txBody>
          </p:sp>
          <p:sp>
            <p:nvSpPr>
              <p:cNvPr id="52269" name="Text Box 87"/>
              <p:cNvSpPr txBox="1">
                <a:spLocks noChangeArrowheads="1"/>
              </p:cNvSpPr>
              <p:nvPr/>
            </p:nvSpPr>
            <p:spPr bwMode="auto">
              <a:xfrm>
                <a:off x="6988690" y="5282345"/>
                <a:ext cx="838651" cy="46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lgn="ctr">
                  <a:spcBef>
                    <a:spcPct val="0"/>
                  </a:spcBef>
                  <a:buClrTx/>
                  <a:buSzTx/>
                  <a:buFontTx/>
                  <a:buNone/>
                </a:pPr>
                <a:r>
                  <a:rPr lang="en-GB" altLang="en-US" sz="1200" b="1">
                    <a:solidFill>
                      <a:srgbClr val="000000"/>
                    </a:solidFill>
                    <a:latin typeface="Times New Roman" pitchFamily="18" charset="0"/>
                  </a:rPr>
                  <a:t>Division 2</a:t>
                </a:r>
              </a:p>
              <a:p>
                <a:pPr algn="ctr">
                  <a:spcBef>
                    <a:spcPct val="0"/>
                  </a:spcBef>
                  <a:buClrTx/>
                  <a:buSzTx/>
                  <a:buFontTx/>
                  <a:buNone/>
                </a:pPr>
                <a:endParaRPr lang="en-GB" altLang="en-US" sz="1200" b="1">
                  <a:solidFill>
                    <a:srgbClr val="000000"/>
                  </a:solidFill>
                  <a:latin typeface="Times New Roman" pitchFamily="18" charset="0"/>
                </a:endParaRPr>
              </a:p>
            </p:txBody>
          </p:sp>
          <p:sp>
            <p:nvSpPr>
              <p:cNvPr id="52270" name="Text Box 87"/>
              <p:cNvSpPr txBox="1">
                <a:spLocks noChangeArrowheads="1"/>
              </p:cNvSpPr>
              <p:nvPr/>
            </p:nvSpPr>
            <p:spPr bwMode="auto">
              <a:xfrm>
                <a:off x="7310468" y="6313697"/>
                <a:ext cx="617886" cy="27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lgn="ctr">
                  <a:spcBef>
                    <a:spcPct val="0"/>
                  </a:spcBef>
                  <a:buClrTx/>
                  <a:buSzTx/>
                  <a:buFontTx/>
                  <a:buNone/>
                </a:pPr>
                <a:r>
                  <a:rPr lang="en-GB" altLang="en-US" sz="1200" b="1">
                    <a:solidFill>
                      <a:srgbClr val="000000"/>
                    </a:solidFill>
                    <a:latin typeface="Times New Roman" pitchFamily="18" charset="0"/>
                  </a:rPr>
                  <a:t>Spare:</a:t>
                </a:r>
              </a:p>
            </p:txBody>
          </p:sp>
          <p:cxnSp>
            <p:nvCxnSpPr>
              <p:cNvPr id="52271" name="AutoShape 85"/>
              <p:cNvCxnSpPr>
                <a:cxnSpLocks noChangeShapeType="1"/>
              </p:cNvCxnSpPr>
              <p:nvPr/>
            </p:nvCxnSpPr>
            <p:spPr bwMode="auto">
              <a:xfrm>
                <a:off x="6268156" y="3875908"/>
                <a:ext cx="447038" cy="22766"/>
              </a:xfrm>
              <a:prstGeom prst="straightConnector1">
                <a:avLst/>
              </a:prstGeom>
              <a:noFill/>
              <a:ln w="15875">
                <a:solidFill>
                  <a:schemeClr val="tx1"/>
                </a:solidFill>
                <a:round/>
                <a:headEnd type="none" w="lg" len="lg"/>
                <a:tailEnd type="triangle" w="lg" len="lg"/>
              </a:ln>
              <a:extLst>
                <a:ext uri="{909E8E84-426E-40DD-AFC4-6F175D3DCCD1}">
                  <a14:hiddenFill xmlns:a14="http://schemas.microsoft.com/office/drawing/2010/main">
                    <a:noFill/>
                  </a14:hiddenFill>
                </a:ext>
              </a:extLst>
            </p:spPr>
          </p:cxnSp>
          <p:cxnSp>
            <p:nvCxnSpPr>
              <p:cNvPr id="52272" name="AutoShape 85"/>
              <p:cNvCxnSpPr>
                <a:cxnSpLocks noChangeShapeType="1"/>
              </p:cNvCxnSpPr>
              <p:nvPr/>
            </p:nvCxnSpPr>
            <p:spPr bwMode="auto">
              <a:xfrm>
                <a:off x="6289038" y="4078333"/>
                <a:ext cx="568616" cy="657841"/>
              </a:xfrm>
              <a:prstGeom prst="straightConnector1">
                <a:avLst/>
              </a:prstGeom>
              <a:noFill/>
              <a:ln w="15875">
                <a:solidFill>
                  <a:schemeClr val="tx1"/>
                </a:solidFill>
                <a:round/>
                <a:headEnd type="none" w="lg" len="lg"/>
                <a:tailEnd type="triangle" w="lg" len="lg"/>
              </a:ln>
              <a:extLst>
                <a:ext uri="{909E8E84-426E-40DD-AFC4-6F175D3DCCD1}">
                  <a14:hiddenFill xmlns:a14="http://schemas.microsoft.com/office/drawing/2010/main">
                    <a:noFill/>
                  </a14:hiddenFill>
                </a:ext>
              </a:extLst>
            </p:spPr>
          </p:cxnSp>
          <p:cxnSp>
            <p:nvCxnSpPr>
              <p:cNvPr id="52273" name="AutoShape 85"/>
              <p:cNvCxnSpPr>
                <a:cxnSpLocks noChangeShapeType="1"/>
              </p:cNvCxnSpPr>
              <p:nvPr/>
            </p:nvCxnSpPr>
            <p:spPr bwMode="auto">
              <a:xfrm>
                <a:off x="6213811" y="4299993"/>
                <a:ext cx="636413" cy="1443999"/>
              </a:xfrm>
              <a:prstGeom prst="straightConnector1">
                <a:avLst/>
              </a:prstGeom>
              <a:noFill/>
              <a:ln w="15875">
                <a:solidFill>
                  <a:schemeClr val="tx1"/>
                </a:solidFill>
                <a:round/>
                <a:headEnd type="none" w="lg" len="lg"/>
                <a:tailEnd type="triangle" w="lg" len="lg"/>
              </a:ln>
              <a:extLst>
                <a:ext uri="{909E8E84-426E-40DD-AFC4-6F175D3DCCD1}">
                  <a14:hiddenFill xmlns:a14="http://schemas.microsoft.com/office/drawing/2010/main">
                    <a:noFill/>
                  </a14:hiddenFill>
                </a:ext>
              </a:extLst>
            </p:spPr>
          </p:cxnSp>
        </p:grpSp>
        <p:sp>
          <p:nvSpPr>
            <p:cNvPr id="52262" name="Text Box 17"/>
            <p:cNvSpPr txBox="1">
              <a:spLocks noChangeArrowheads="1"/>
            </p:cNvSpPr>
            <p:nvPr/>
          </p:nvSpPr>
          <p:spPr bwMode="auto">
            <a:xfrm>
              <a:off x="7986283" y="5687207"/>
              <a:ext cx="1101905" cy="27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0"/>
                </a:spcBef>
                <a:buClrTx/>
                <a:buSzTx/>
                <a:buFontTx/>
                <a:buNone/>
              </a:pPr>
              <a:r>
                <a:rPr lang="en-GB" altLang="en-US" sz="1200" b="1">
                  <a:latin typeface="Times New Roman" pitchFamily="18" charset="0"/>
                </a:rPr>
                <a:t>Serial 6793</a:t>
              </a:r>
            </a:p>
          </p:txBody>
        </p:sp>
        <p:sp>
          <p:nvSpPr>
            <p:cNvPr id="52263" name="Text Box 17"/>
            <p:cNvSpPr txBox="1">
              <a:spLocks noChangeArrowheads="1"/>
            </p:cNvSpPr>
            <p:nvPr/>
          </p:nvSpPr>
          <p:spPr bwMode="auto">
            <a:xfrm>
              <a:off x="7950571" y="4323795"/>
              <a:ext cx="1101905" cy="27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0"/>
                </a:spcBef>
                <a:buClrTx/>
                <a:buSzTx/>
                <a:buFontTx/>
                <a:buNone/>
              </a:pPr>
              <a:r>
                <a:rPr lang="en-GB" altLang="en-US" sz="1200" b="1">
                  <a:latin typeface="Times New Roman" pitchFamily="18" charset="0"/>
                </a:rPr>
                <a:t>Serial 6792</a:t>
              </a:r>
            </a:p>
          </p:txBody>
        </p:sp>
        <p:sp>
          <p:nvSpPr>
            <p:cNvPr id="52264" name="Text Box 17"/>
            <p:cNvSpPr txBox="1">
              <a:spLocks noChangeArrowheads="1"/>
            </p:cNvSpPr>
            <p:nvPr/>
          </p:nvSpPr>
          <p:spPr bwMode="auto">
            <a:xfrm>
              <a:off x="7958800" y="3080681"/>
              <a:ext cx="1101905" cy="27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0"/>
                </a:spcBef>
                <a:buClrTx/>
                <a:buSzTx/>
                <a:buFontTx/>
                <a:buNone/>
              </a:pPr>
              <a:r>
                <a:rPr lang="en-GB" altLang="en-US" sz="1200" b="1">
                  <a:latin typeface="Times New Roman" pitchFamily="18" charset="0"/>
                </a:rPr>
                <a:t>Serial 6791</a:t>
              </a:r>
            </a:p>
          </p:txBody>
        </p:sp>
      </p:grpSp>
      <p:grpSp>
        <p:nvGrpSpPr>
          <p:cNvPr id="23" name="Group 9225"/>
          <p:cNvGrpSpPr>
            <a:grpSpLocks/>
          </p:cNvGrpSpPr>
          <p:nvPr/>
        </p:nvGrpSpPr>
        <p:grpSpPr bwMode="auto">
          <a:xfrm>
            <a:off x="123779" y="1024990"/>
            <a:ext cx="3725863" cy="2689225"/>
            <a:chOff x="85276" y="1019578"/>
            <a:chExt cx="3726049" cy="2688673"/>
          </a:xfrm>
        </p:grpSpPr>
        <p:grpSp>
          <p:nvGrpSpPr>
            <p:cNvPr id="52257" name="Group 9218"/>
            <p:cNvGrpSpPr>
              <a:grpSpLocks/>
            </p:cNvGrpSpPr>
            <p:nvPr/>
          </p:nvGrpSpPr>
          <p:grpSpPr bwMode="auto">
            <a:xfrm>
              <a:off x="102944" y="2208301"/>
              <a:ext cx="3708381" cy="1499950"/>
              <a:chOff x="89206" y="2208302"/>
              <a:chExt cx="3708381" cy="1499950"/>
            </a:xfrm>
          </p:grpSpPr>
          <p:cxnSp>
            <p:nvCxnSpPr>
              <p:cNvPr id="52259" name="AutoShape 11"/>
              <p:cNvCxnSpPr>
                <a:cxnSpLocks noChangeShapeType="1"/>
                <a:endCxn id="52283" idx="1"/>
              </p:cNvCxnSpPr>
              <p:nvPr/>
            </p:nvCxnSpPr>
            <p:spPr bwMode="auto">
              <a:xfrm>
                <a:off x="1362995" y="2486498"/>
                <a:ext cx="2434592" cy="1221754"/>
              </a:xfrm>
              <a:prstGeom prst="straightConnector1">
                <a:avLst/>
              </a:prstGeom>
              <a:noFill/>
              <a:ln w="15875">
                <a:solidFill>
                  <a:schemeClr val="tx1"/>
                </a:solidFill>
                <a:round/>
                <a:headEnd type="triangle" w="lg" len="lg"/>
                <a:tailEnd type="none" w="lg" len="lg"/>
              </a:ln>
              <a:extLst>
                <a:ext uri="{909E8E84-426E-40DD-AFC4-6F175D3DCCD1}">
                  <a14:hiddenFill xmlns:a14="http://schemas.microsoft.com/office/drawing/2010/main">
                    <a:noFill/>
                  </a14:hiddenFill>
                </a:ext>
              </a:extLst>
            </p:spPr>
          </p:cxnSp>
          <p:pic>
            <p:nvPicPr>
              <p:cNvPr id="52260" name="Picture 2" descr="http://coolpac.co/wp-content/uploads/2012/03/Lab-Photo.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206" y="2208302"/>
                <a:ext cx="806526" cy="105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258" name="Text Box 92"/>
            <p:cNvSpPr txBox="1">
              <a:spLocks noChangeArrowheads="1"/>
            </p:cNvSpPr>
            <p:nvPr/>
          </p:nvSpPr>
          <p:spPr bwMode="auto">
            <a:xfrm>
              <a:off x="85276" y="1019578"/>
              <a:ext cx="1382005" cy="52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0"/>
                </a:spcBef>
                <a:buClrTx/>
                <a:buSzTx/>
                <a:buFontTx/>
                <a:buNone/>
              </a:pPr>
              <a:r>
                <a:rPr lang="en-GB" altLang="en-US" sz="1400" b="1" dirty="0">
                  <a:latin typeface="Times New Roman" pitchFamily="18" charset="0"/>
                </a:rPr>
                <a:t>Environmental </a:t>
              </a:r>
            </a:p>
            <a:p>
              <a:pPr>
                <a:spcBef>
                  <a:spcPct val="0"/>
                </a:spcBef>
                <a:buClrTx/>
                <a:buSzTx/>
                <a:buFontTx/>
                <a:buNone/>
              </a:pPr>
              <a:r>
                <a:rPr lang="en-GB" altLang="en-US" sz="1400" b="1" dirty="0">
                  <a:latin typeface="Times New Roman" pitchFamily="18" charset="0"/>
                </a:rPr>
                <a:t>Qualification</a:t>
              </a:r>
            </a:p>
          </p:txBody>
        </p:sp>
      </p:grpSp>
      <p:cxnSp>
        <p:nvCxnSpPr>
          <p:cNvPr id="16" name="Elbow Connector 15"/>
          <p:cNvCxnSpPr>
            <a:endCxn id="52284" idx="1"/>
          </p:cNvCxnSpPr>
          <p:nvPr/>
        </p:nvCxnSpPr>
        <p:spPr>
          <a:xfrm rot="10800000">
            <a:off x="4787900" y="3630613"/>
            <a:ext cx="2182813" cy="77787"/>
          </a:xfrm>
          <a:prstGeom prst="bentConnector4">
            <a:avLst>
              <a:gd name="adj1" fmla="val -432"/>
              <a:gd name="adj2" fmla="val 644229"/>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9228"/>
          <p:cNvGrpSpPr>
            <a:grpSpLocks/>
          </p:cNvGrpSpPr>
          <p:nvPr/>
        </p:nvGrpSpPr>
        <p:grpSpPr bwMode="auto">
          <a:xfrm>
            <a:off x="96838" y="4275138"/>
            <a:ext cx="2967037" cy="2176462"/>
            <a:chOff x="1215416" y="4163807"/>
            <a:chExt cx="2967264" cy="2177073"/>
          </a:xfrm>
        </p:grpSpPr>
        <p:grpSp>
          <p:nvGrpSpPr>
            <p:cNvPr id="52253" name="Group 9216"/>
            <p:cNvGrpSpPr>
              <a:grpSpLocks/>
            </p:cNvGrpSpPr>
            <p:nvPr/>
          </p:nvGrpSpPr>
          <p:grpSpPr bwMode="auto">
            <a:xfrm>
              <a:off x="1215416" y="4163807"/>
              <a:ext cx="1812480" cy="2177073"/>
              <a:chOff x="1215416" y="4163807"/>
              <a:chExt cx="1812480" cy="2177073"/>
            </a:xfrm>
          </p:grpSpPr>
          <p:cxnSp>
            <p:nvCxnSpPr>
              <p:cNvPr id="52255" name="AutoShape 85"/>
              <p:cNvCxnSpPr>
                <a:cxnSpLocks noChangeShapeType="1"/>
              </p:cNvCxnSpPr>
              <p:nvPr/>
            </p:nvCxnSpPr>
            <p:spPr bwMode="auto">
              <a:xfrm flipV="1">
                <a:off x="1635354" y="4163807"/>
                <a:ext cx="1392542" cy="1275080"/>
              </a:xfrm>
              <a:prstGeom prst="straightConnector1">
                <a:avLst/>
              </a:prstGeom>
              <a:noFill/>
              <a:ln w="15875">
                <a:solidFill>
                  <a:schemeClr val="tx1"/>
                </a:solidFill>
                <a:round/>
                <a:headEnd type="triangle" w="lg" len="lg"/>
                <a:tailEnd type="none" w="lg" len="lg"/>
              </a:ln>
              <a:extLst>
                <a:ext uri="{909E8E84-426E-40DD-AFC4-6F175D3DCCD1}">
                  <a14:hiddenFill xmlns:a14="http://schemas.microsoft.com/office/drawing/2010/main">
                    <a:noFill/>
                  </a14:hiddenFill>
                </a:ext>
              </a:extLst>
            </p:spPr>
          </p:cxnSp>
          <p:pic>
            <p:nvPicPr>
              <p:cNvPr id="52256" name="Picture 2" descr="http://intumex-fs.com/techinfo%20img/fire-spread-wall.jpg">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15416" y="5513168"/>
                <a:ext cx="1103615" cy="82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254" name="TextBox 9224"/>
            <p:cNvSpPr txBox="1">
              <a:spLocks noChangeArrowheads="1"/>
            </p:cNvSpPr>
            <p:nvPr/>
          </p:nvSpPr>
          <p:spPr bwMode="auto">
            <a:xfrm>
              <a:off x="2399260" y="5373216"/>
              <a:ext cx="17834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lgn="ctr">
                <a:spcBef>
                  <a:spcPct val="0"/>
                </a:spcBef>
                <a:buClrTx/>
                <a:buSzTx/>
                <a:buFontTx/>
                <a:buNone/>
              </a:pPr>
              <a:r>
                <a:rPr lang="en-GB" altLang="en-US" sz="1400" b="1">
                  <a:latin typeface="Times New Roman" pitchFamily="18" charset="0"/>
                </a:rPr>
                <a:t>Wall, Ceiling, Floor</a:t>
              </a:r>
            </a:p>
            <a:p>
              <a:pPr algn="ctr">
                <a:spcBef>
                  <a:spcPct val="0"/>
                </a:spcBef>
                <a:buClrTx/>
                <a:buSzTx/>
                <a:buFontTx/>
                <a:buNone/>
              </a:pPr>
              <a:r>
                <a:rPr lang="en-GB" altLang="en-US" sz="1400" b="1">
                  <a:latin typeface="Times New Roman" pitchFamily="18" charset="0"/>
                </a:rPr>
                <a:t>Properties</a:t>
              </a:r>
            </a:p>
          </p:txBody>
        </p:sp>
      </p:grpSp>
      <p:grpSp>
        <p:nvGrpSpPr>
          <p:cNvPr id="27" name="Group 9233"/>
          <p:cNvGrpSpPr>
            <a:grpSpLocks/>
          </p:cNvGrpSpPr>
          <p:nvPr/>
        </p:nvGrpSpPr>
        <p:grpSpPr bwMode="auto">
          <a:xfrm>
            <a:off x="4651375" y="839788"/>
            <a:ext cx="4117975" cy="2701925"/>
            <a:chOff x="4651998" y="839325"/>
            <a:chExt cx="4117069" cy="2702483"/>
          </a:xfrm>
        </p:grpSpPr>
        <p:grpSp>
          <p:nvGrpSpPr>
            <p:cNvPr id="52249" name="Group 4"/>
            <p:cNvGrpSpPr>
              <a:grpSpLocks/>
            </p:cNvGrpSpPr>
            <p:nvPr/>
          </p:nvGrpSpPr>
          <p:grpSpPr bwMode="auto">
            <a:xfrm>
              <a:off x="6055115" y="839325"/>
              <a:ext cx="2713952" cy="1337110"/>
              <a:chOff x="6055115" y="839325"/>
              <a:chExt cx="2713952" cy="1337110"/>
            </a:xfrm>
          </p:grpSpPr>
          <p:pic>
            <p:nvPicPr>
              <p:cNvPr id="52251" name="Picture 16" descr="http://t3.gstatic.com/images?q=tbn:ANd9GcQ5QqeIPo0qu0OexSlbuQayy3n7EvmDGaFuOU9kqIxfQhp-PvRXUw"/>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55115" y="1188503"/>
                <a:ext cx="1295401" cy="98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52" name="Text Box 92"/>
              <p:cNvSpPr txBox="1">
                <a:spLocks noChangeArrowheads="1"/>
              </p:cNvSpPr>
              <p:nvPr/>
            </p:nvSpPr>
            <p:spPr bwMode="auto">
              <a:xfrm>
                <a:off x="7541399" y="839325"/>
                <a:ext cx="1227668" cy="52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lgn="ctr">
                  <a:spcBef>
                    <a:spcPct val="0"/>
                  </a:spcBef>
                  <a:buClrTx/>
                  <a:buSzTx/>
                  <a:buFontTx/>
                  <a:buNone/>
                </a:pPr>
                <a:r>
                  <a:rPr lang="en-GB" altLang="en-US" sz="1400" b="1">
                    <a:latin typeface="Times New Roman" pitchFamily="18" charset="0"/>
                  </a:rPr>
                  <a:t>Inservice</a:t>
                </a:r>
              </a:p>
              <a:p>
                <a:pPr algn="ctr">
                  <a:spcBef>
                    <a:spcPct val="0"/>
                  </a:spcBef>
                  <a:buClrTx/>
                  <a:buSzTx/>
                  <a:buFontTx/>
                  <a:buNone/>
                </a:pPr>
                <a:r>
                  <a:rPr lang="en-GB" altLang="en-US" sz="1400" b="1">
                    <a:latin typeface="Times New Roman" pitchFamily="18" charset="0"/>
                  </a:rPr>
                  <a:t>Test Program</a:t>
                </a:r>
              </a:p>
            </p:txBody>
          </p:sp>
        </p:grpSp>
        <p:cxnSp>
          <p:nvCxnSpPr>
            <p:cNvPr id="52250" name="AutoShape 85"/>
            <p:cNvCxnSpPr>
              <a:cxnSpLocks noChangeShapeType="1"/>
            </p:cNvCxnSpPr>
            <p:nvPr/>
          </p:nvCxnSpPr>
          <p:spPr bwMode="auto">
            <a:xfrm flipV="1">
              <a:off x="4651998" y="2308722"/>
              <a:ext cx="1616158" cy="1233086"/>
            </a:xfrm>
            <a:prstGeom prst="straightConnector1">
              <a:avLst/>
            </a:prstGeom>
            <a:noFill/>
            <a:ln w="15875">
              <a:solidFill>
                <a:schemeClr val="tx1"/>
              </a:solidFill>
              <a:round/>
              <a:headEnd type="none" w="lg" len="lg"/>
              <a:tailEnd type="triangle" w="lg" len="lg"/>
            </a:ln>
            <a:extLst>
              <a:ext uri="{909E8E84-426E-40DD-AFC4-6F175D3DCCD1}">
                <a14:hiddenFill xmlns:a14="http://schemas.microsoft.com/office/drawing/2010/main">
                  <a:noFill/>
                </a14:hiddenFill>
              </a:ext>
            </a:extLst>
          </p:spPr>
        </p:cxnSp>
      </p:grpSp>
      <p:grpSp>
        <p:nvGrpSpPr>
          <p:cNvPr id="7" name="Group 6"/>
          <p:cNvGrpSpPr>
            <a:grpSpLocks/>
          </p:cNvGrpSpPr>
          <p:nvPr/>
        </p:nvGrpSpPr>
        <p:grpSpPr bwMode="auto">
          <a:xfrm>
            <a:off x="2841625" y="4179888"/>
            <a:ext cx="1784350" cy="2533650"/>
            <a:chOff x="3789487" y="4179144"/>
            <a:chExt cx="2377893" cy="2534654"/>
          </a:xfrm>
        </p:grpSpPr>
        <p:pic>
          <p:nvPicPr>
            <p:cNvPr id="52246" name="Picture 4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75750" y="5252091"/>
              <a:ext cx="1135311" cy="785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2247" name="AutoShape 85"/>
            <p:cNvCxnSpPr>
              <a:cxnSpLocks noChangeShapeType="1"/>
            </p:cNvCxnSpPr>
            <p:nvPr/>
          </p:nvCxnSpPr>
          <p:spPr bwMode="auto">
            <a:xfrm flipV="1">
              <a:off x="4724400" y="4179144"/>
              <a:ext cx="507205" cy="954066"/>
            </a:xfrm>
            <a:prstGeom prst="straightConnector1">
              <a:avLst/>
            </a:prstGeom>
            <a:noFill/>
            <a:ln w="15875">
              <a:solidFill>
                <a:schemeClr val="tx1"/>
              </a:solidFill>
              <a:round/>
              <a:headEnd type="triangle" w="lg" len="lg"/>
              <a:tailEnd type="none" w="lg" len="lg"/>
            </a:ln>
            <a:extLst>
              <a:ext uri="{909E8E84-426E-40DD-AFC4-6F175D3DCCD1}">
                <a14:hiddenFill xmlns:a14="http://schemas.microsoft.com/office/drawing/2010/main">
                  <a:noFill/>
                </a14:hiddenFill>
              </a:ext>
            </a:extLst>
          </p:spPr>
        </p:cxnSp>
        <p:sp>
          <p:nvSpPr>
            <p:cNvPr id="52248" name="TextBox 83"/>
            <p:cNvSpPr txBox="1">
              <a:spLocks noChangeArrowheads="1"/>
            </p:cNvSpPr>
            <p:nvPr/>
          </p:nvSpPr>
          <p:spPr bwMode="auto">
            <a:xfrm>
              <a:off x="3789487" y="6190578"/>
              <a:ext cx="23778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lgn="ctr">
                <a:spcBef>
                  <a:spcPct val="0"/>
                </a:spcBef>
                <a:buClrTx/>
                <a:buSzTx/>
                <a:buFontTx/>
                <a:buNone/>
              </a:pPr>
              <a:r>
                <a:rPr lang="en-GB" altLang="en-US" sz="1400" b="1">
                  <a:latin typeface="Times New Roman" pitchFamily="18" charset="0"/>
                </a:rPr>
                <a:t>Component Cooling Water (CCS)</a:t>
              </a:r>
            </a:p>
          </p:txBody>
        </p:sp>
      </p:grpSp>
      <p:sp>
        <p:nvSpPr>
          <p:cNvPr id="52245" name="Slide Number Placeholder 2"/>
          <p:cNvSpPr>
            <a:spLocks noGrp="1"/>
          </p:cNvSpPr>
          <p:nvPr>
            <p:ph type="sldNum" sz="quarter" idx="12"/>
          </p:nvPr>
        </p:nvSpPr>
        <p:spPr bwMode="auto">
          <a:xfrm>
            <a:off x="612775" y="6356350"/>
            <a:ext cx="1981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spcBef>
                <a:spcPct val="0"/>
              </a:spcBef>
              <a:buClrTx/>
              <a:buSzTx/>
              <a:buFontTx/>
              <a:buNone/>
            </a:pPr>
            <a:fld id="{DCEC5C25-B855-4D51-A377-7F0E45DC2D04}" type="slidenum">
              <a:rPr lang="en-US" altLang="en-US" sz="1400" smtClean="0">
                <a:solidFill>
                  <a:schemeClr val="tx2"/>
                </a:solidFill>
                <a:latin typeface="Times New Roman" pitchFamily="18" charset="0"/>
              </a:rPr>
              <a:pPr eaLnBrk="1" hangingPunct="1">
                <a:spcBef>
                  <a:spcPct val="0"/>
                </a:spcBef>
                <a:buClrTx/>
                <a:buSzTx/>
                <a:buFontTx/>
                <a:buNone/>
              </a:pPr>
              <a:t>11</a:t>
            </a:fld>
            <a:endParaRPr lang="en-US" altLang="en-US" sz="1400" smtClean="0">
              <a:solidFill>
                <a:schemeClr val="tx2"/>
              </a:solidFill>
              <a:latin typeface="Times New Roman" pitchFamily="18" charset="0"/>
            </a:endParaRPr>
          </a:p>
        </p:txBody>
      </p:sp>
    </p:spTree>
    <p:extLst>
      <p:ext uri="{BB962C8B-B14F-4D97-AF65-F5344CB8AC3E}">
        <p14:creationId xmlns:p14="http://schemas.microsoft.com/office/powerpoint/2010/main" val="228559616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7"/>
                                        </p:tgtEl>
                                        <p:attrNameLst>
                                          <p:attrName>style.visibility</p:attrName>
                                        </p:attrNameLst>
                                      </p:cBhvr>
                                      <p:to>
                                        <p:strVal val="visible"/>
                                      </p:to>
                                    </p:set>
                                    <p:animEffect transition="in" filter="fade">
                                      <p:cBhvr>
                                        <p:cTn id="34" dur="500"/>
                                        <p:tgtEl>
                                          <p:spTgt spid="12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0"/>
                                        </p:tgtEl>
                                        <p:attrNameLst>
                                          <p:attrName>style.visibility</p:attrName>
                                        </p:attrNameLst>
                                      </p:cBhvr>
                                      <p:to>
                                        <p:strVal val="visible"/>
                                      </p:to>
                                    </p:set>
                                    <p:animEffect transition="in" filter="fade">
                                      <p:cBhvr>
                                        <p:cTn id="54" dur="500"/>
                                        <p:tgtEl>
                                          <p:spTgt spid="16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500"/>
                                        <p:tgtEl>
                                          <p:spTgt spid="53"/>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500"/>
                                        <p:tgtEl>
                                          <p:spTgt spid="16"/>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46"/>
                                        </p:tgtEl>
                                        <p:attrNameLst>
                                          <p:attrName>style.visibility</p:attrName>
                                        </p:attrNameLst>
                                      </p:cBhvr>
                                      <p:to>
                                        <p:strVal val="visible"/>
                                      </p:to>
                                    </p:set>
                                    <p:animEffect transition="in" filter="fade">
                                      <p:cBhvr>
                                        <p:cTn id="84" dur="500"/>
                                        <p:tgtEl>
                                          <p:spTgt spid="146"/>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nodeType="clickEffect">
                                  <p:stCondLst>
                                    <p:cond delay="0"/>
                                  </p:stCondLst>
                                  <p:childTnLst>
                                    <p:set>
                                      <p:cBhvr>
                                        <p:cTn id="88" dur="1" fill="hold">
                                          <p:stCondLst>
                                            <p:cond delay="0"/>
                                          </p:stCondLst>
                                        </p:cTn>
                                        <p:tgtEl>
                                          <p:spTgt spid="1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8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8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127" grpId="0"/>
      <p:bldP spid="160" grpId="0"/>
      <p:bldP spid="146" grpId="0"/>
      <p:bldP spid="46" grpId="0"/>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Potential CM </a:t>
            </a:r>
            <a:r>
              <a:rPr lang="en-US" sz="3600" dirty="0" smtClean="0"/>
              <a:t>End States (cont.)</a:t>
            </a:r>
            <a:endParaRPr lang="en-US" sz="3600" dirty="0"/>
          </a:p>
        </p:txBody>
      </p:sp>
      <p:sp>
        <p:nvSpPr>
          <p:cNvPr id="3" name="Content Placeholder 2"/>
          <p:cNvSpPr>
            <a:spLocks noGrp="1"/>
          </p:cNvSpPr>
          <p:nvPr>
            <p:ph idx="1"/>
          </p:nvPr>
        </p:nvSpPr>
        <p:spPr/>
        <p:txBody>
          <a:bodyPr>
            <a:normAutofit/>
          </a:bodyPr>
          <a:lstStyle/>
          <a:p>
            <a:pPr marL="457200" indent="-457200">
              <a:buFont typeface="+mj-lt"/>
              <a:buAutoNum type="arabicPeriod" startAt="5"/>
            </a:pPr>
            <a:r>
              <a:rPr lang="en-US" sz="2800" b="1" dirty="0" smtClean="0"/>
              <a:t>2D/3D Model Integration</a:t>
            </a:r>
          </a:p>
          <a:p>
            <a:pPr marL="688975" lvl="1"/>
            <a:r>
              <a:rPr lang="en-US" dirty="0" smtClean="0"/>
              <a:t>Identify areas to be modeled and maintained</a:t>
            </a:r>
          </a:p>
          <a:p>
            <a:pPr marL="688975" lvl="1"/>
            <a:r>
              <a:rPr lang="en-US" dirty="0" smtClean="0"/>
              <a:t>Create ability to view models</a:t>
            </a:r>
          </a:p>
          <a:p>
            <a:pPr marL="688975" lvl="1"/>
            <a:r>
              <a:rPr lang="en-US" dirty="0" smtClean="0"/>
              <a:t>Hot Spot Tags for accessibility to data model</a:t>
            </a:r>
          </a:p>
          <a:p>
            <a:pPr marL="457200" indent="-457200">
              <a:buFont typeface="+mj-lt"/>
              <a:buAutoNum type="arabicPeriod" startAt="5"/>
            </a:pPr>
            <a:r>
              <a:rPr lang="en-US" sz="2800" b="1" dirty="0" smtClean="0"/>
              <a:t>2D/3D Model Analysis Tool Integration</a:t>
            </a:r>
          </a:p>
          <a:p>
            <a:pPr marL="688975" lvl="1"/>
            <a:r>
              <a:rPr lang="en-US" dirty="0" smtClean="0"/>
              <a:t>Ability to conduct engineering design and analysis from the models and update data</a:t>
            </a:r>
            <a:endParaRPr lang="en-US" dirty="0"/>
          </a:p>
        </p:txBody>
      </p:sp>
      <p:sp>
        <p:nvSpPr>
          <p:cNvPr id="4" name="Slide Number Placeholder 3"/>
          <p:cNvSpPr>
            <a:spLocks noGrp="1"/>
          </p:cNvSpPr>
          <p:nvPr>
            <p:ph type="sldNum" sz="quarter" idx="12"/>
          </p:nvPr>
        </p:nvSpPr>
        <p:spPr/>
        <p:txBody>
          <a:bodyPr/>
          <a:lstStyle/>
          <a:p>
            <a:fld id="{D67680FD-F909-4D8E-9DA1-194A57F4BFD6}" type="slidenum">
              <a:rPr lang="en-US" smtClean="0"/>
              <a:pPr/>
              <a:t>12</a:t>
            </a:fld>
            <a:endParaRPr lang="en-US" dirty="0"/>
          </a:p>
        </p:txBody>
      </p:sp>
    </p:spTree>
    <p:extLst>
      <p:ext uri="{BB962C8B-B14F-4D97-AF65-F5344CB8AC3E}">
        <p14:creationId xmlns:p14="http://schemas.microsoft.com/office/powerpoint/2010/main" val="273614306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Autofit/>
          </a:bodyPr>
          <a:lstStyle/>
          <a:p>
            <a:pPr eaLnBrk="1" hangingPunct="1"/>
            <a:r>
              <a:rPr lang="en-US" sz="3600" dirty="0" smtClean="0"/>
              <a:t>Data/Documents Accessible from</a:t>
            </a:r>
            <a:r>
              <a:rPr lang="en-US" sz="3600" dirty="0"/>
              <a:t> </a:t>
            </a:r>
            <a:r>
              <a:rPr lang="en-US" sz="3600" dirty="0" smtClean="0"/>
              <a:t>the 2D/3D Model</a:t>
            </a:r>
            <a:endParaRPr lang="en-US" sz="5400" dirty="0" smtClean="0"/>
          </a:p>
        </p:txBody>
      </p:sp>
      <p:sp>
        <p:nvSpPr>
          <p:cNvPr id="22533" name="Line 24"/>
          <p:cNvSpPr>
            <a:spLocks noChangeShapeType="1"/>
          </p:cNvSpPr>
          <p:nvPr/>
        </p:nvSpPr>
        <p:spPr bwMode="auto">
          <a:xfrm flipH="1" flipV="1">
            <a:off x="4887913" y="2289175"/>
            <a:ext cx="3175" cy="1905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algn="ctr" eaLnBrk="0" fontAlgn="base" hangingPunct="0">
              <a:spcBef>
                <a:spcPct val="50000"/>
              </a:spcBef>
              <a:spcAft>
                <a:spcPct val="0"/>
              </a:spcAft>
            </a:pPr>
            <a:endParaRPr lang="en-US" sz="1600" dirty="0">
              <a:solidFill>
                <a:srgbClr val="000000"/>
              </a:solidFill>
              <a:latin typeface="Arial" pitchFamily="34" charset="0"/>
            </a:endParaRPr>
          </a:p>
        </p:txBody>
      </p:sp>
      <p:grpSp>
        <p:nvGrpSpPr>
          <p:cNvPr id="5" name="Group 3"/>
          <p:cNvGrpSpPr>
            <a:grpSpLocks/>
          </p:cNvGrpSpPr>
          <p:nvPr/>
        </p:nvGrpSpPr>
        <p:grpSpPr bwMode="auto">
          <a:xfrm>
            <a:off x="3733800" y="1411881"/>
            <a:ext cx="5353050" cy="2500312"/>
            <a:chOff x="3280947" y="1599376"/>
            <a:chExt cx="5353049" cy="2500313"/>
          </a:xfrm>
        </p:grpSpPr>
        <p:sp>
          <p:nvSpPr>
            <p:cNvPr id="22542" name="Line 23"/>
            <p:cNvSpPr>
              <a:spLocks noChangeShapeType="1"/>
            </p:cNvSpPr>
            <p:nvPr/>
          </p:nvSpPr>
          <p:spPr bwMode="auto">
            <a:xfrm flipV="1">
              <a:off x="3280947" y="2333548"/>
              <a:ext cx="16073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eaLnBrk="0" fontAlgn="base" hangingPunct="0">
                <a:spcBef>
                  <a:spcPct val="50000"/>
                </a:spcBef>
                <a:spcAft>
                  <a:spcPct val="0"/>
                </a:spcAft>
              </a:pPr>
              <a:endParaRPr lang="en-US" sz="1600" dirty="0">
                <a:solidFill>
                  <a:srgbClr val="000000"/>
                </a:solidFill>
                <a:latin typeface="Arial" pitchFamily="34" charset="0"/>
              </a:endParaRPr>
            </a:p>
          </p:txBody>
        </p:sp>
        <p:grpSp>
          <p:nvGrpSpPr>
            <p:cNvPr id="6" name="Group 2"/>
            <p:cNvGrpSpPr>
              <a:grpSpLocks/>
            </p:cNvGrpSpPr>
            <p:nvPr/>
          </p:nvGrpSpPr>
          <p:grpSpPr bwMode="auto">
            <a:xfrm>
              <a:off x="3838386" y="1599376"/>
              <a:ext cx="4795610" cy="2500313"/>
              <a:chOff x="3838386" y="1599376"/>
              <a:chExt cx="4795610" cy="2500313"/>
            </a:xfrm>
          </p:grpSpPr>
          <p:pic>
            <p:nvPicPr>
              <p:cNvPr id="22544" name="Picture 22" descr="Air Products-25013040"/>
              <p:cNvPicPr>
                <a:picLocks noChangeAspect="1" noChangeArrowheads="1"/>
              </p:cNvPicPr>
              <p:nvPr/>
            </p:nvPicPr>
            <p:blipFill>
              <a:blip r:embed="rId3" cstate="print">
                <a:extLst>
                  <a:ext uri="{28A0092B-C50C-407E-A947-70E740481C1C}">
                    <a14:useLocalDpi xmlns:a14="http://schemas.microsoft.com/office/drawing/2010/main" val="0"/>
                  </a:ext>
                </a:extLst>
              </a:blip>
              <a:srcRect l="15063" t="15321" r="22601" b="35622"/>
              <a:stretch>
                <a:fillRect/>
              </a:stretch>
            </p:blipFill>
            <p:spPr bwMode="auto">
              <a:xfrm>
                <a:off x="4914484" y="1599376"/>
                <a:ext cx="3719512"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5" name="Text Box 25"/>
              <p:cNvSpPr txBox="1">
                <a:spLocks noChangeArrowheads="1"/>
              </p:cNvSpPr>
              <p:nvPr/>
            </p:nvSpPr>
            <p:spPr bwMode="auto">
              <a:xfrm>
                <a:off x="3838386" y="1659701"/>
                <a:ext cx="1096735" cy="7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a:defRPr sz="1600">
                    <a:solidFill>
                      <a:srgbClr val="000000"/>
                    </a:solidFill>
                    <a:latin typeface="Arial" pitchFamily="34" charset="0"/>
                  </a:defRPr>
                </a:lvl1pPr>
                <a:lvl2pPr marL="742950" indent="-285750">
                  <a:defRPr sz="1600">
                    <a:solidFill>
                      <a:srgbClr val="000000"/>
                    </a:solidFill>
                    <a:latin typeface="Arial" pitchFamily="34" charset="0"/>
                  </a:defRPr>
                </a:lvl2pPr>
                <a:lvl3pPr marL="1143000" indent="-228600">
                  <a:defRPr sz="1600">
                    <a:solidFill>
                      <a:srgbClr val="000000"/>
                    </a:solidFill>
                    <a:latin typeface="Arial" pitchFamily="34" charset="0"/>
                  </a:defRPr>
                </a:lvl3pPr>
                <a:lvl4pPr marL="1600200" indent="-228600">
                  <a:defRPr sz="1600">
                    <a:solidFill>
                      <a:srgbClr val="000000"/>
                    </a:solidFill>
                    <a:latin typeface="Arial" pitchFamily="34" charset="0"/>
                  </a:defRPr>
                </a:lvl4pPr>
                <a:lvl5pPr marL="2057400" indent="-228600">
                  <a:defRPr sz="1600">
                    <a:solidFill>
                      <a:srgbClr val="000000"/>
                    </a:solidFill>
                    <a:latin typeface="Arial" pitchFamily="34" charset="0"/>
                  </a:defRPr>
                </a:lvl5pPr>
                <a:lvl6pPr marL="2514600" indent="-228600" algn="ctr" eaLnBrk="0" fontAlgn="base" hangingPunct="0">
                  <a:spcBef>
                    <a:spcPct val="50000"/>
                  </a:spcBef>
                  <a:spcAft>
                    <a:spcPct val="0"/>
                  </a:spcAft>
                  <a:defRPr sz="1600">
                    <a:solidFill>
                      <a:srgbClr val="000000"/>
                    </a:solidFill>
                    <a:latin typeface="Arial" pitchFamily="34" charset="0"/>
                  </a:defRPr>
                </a:lvl6pPr>
                <a:lvl7pPr marL="2971800" indent="-228600" algn="ctr" eaLnBrk="0" fontAlgn="base" hangingPunct="0">
                  <a:spcBef>
                    <a:spcPct val="50000"/>
                  </a:spcBef>
                  <a:spcAft>
                    <a:spcPct val="0"/>
                  </a:spcAft>
                  <a:defRPr sz="1600">
                    <a:solidFill>
                      <a:srgbClr val="000000"/>
                    </a:solidFill>
                    <a:latin typeface="Arial" pitchFamily="34" charset="0"/>
                  </a:defRPr>
                </a:lvl7pPr>
                <a:lvl8pPr marL="3429000" indent="-228600" algn="ctr" eaLnBrk="0" fontAlgn="base" hangingPunct="0">
                  <a:spcBef>
                    <a:spcPct val="50000"/>
                  </a:spcBef>
                  <a:spcAft>
                    <a:spcPct val="0"/>
                  </a:spcAft>
                  <a:defRPr sz="1600">
                    <a:solidFill>
                      <a:srgbClr val="000000"/>
                    </a:solidFill>
                    <a:latin typeface="Arial" pitchFamily="34" charset="0"/>
                  </a:defRPr>
                </a:lvl8pPr>
                <a:lvl9pPr marL="3886200" indent="-228600" algn="ctr" eaLnBrk="0" fontAlgn="base" hangingPunct="0">
                  <a:spcBef>
                    <a:spcPct val="50000"/>
                  </a:spcBef>
                  <a:spcAft>
                    <a:spcPct val="0"/>
                  </a:spcAft>
                  <a:defRPr sz="1600">
                    <a:solidFill>
                      <a:srgbClr val="000000"/>
                    </a:solidFill>
                    <a:latin typeface="Arial" pitchFamily="34" charset="0"/>
                  </a:defRPr>
                </a:lvl9pPr>
              </a:lstStyle>
              <a:p>
                <a:pPr algn="r" eaLnBrk="0" fontAlgn="base" hangingPunct="0">
                  <a:spcBef>
                    <a:spcPct val="50000"/>
                  </a:spcBef>
                  <a:spcAft>
                    <a:spcPct val="0"/>
                  </a:spcAft>
                </a:pPr>
                <a:r>
                  <a:rPr lang="en-US" b="1" dirty="0"/>
                  <a:t>2D Model</a:t>
                </a:r>
              </a:p>
              <a:p>
                <a:pPr algn="r" eaLnBrk="0" fontAlgn="base" hangingPunct="0">
                  <a:spcBef>
                    <a:spcPct val="50000"/>
                  </a:spcBef>
                  <a:spcAft>
                    <a:spcPct val="0"/>
                  </a:spcAft>
                </a:pPr>
                <a:r>
                  <a:rPr lang="en-US" b="1" dirty="0"/>
                  <a:t>P&amp;ID</a:t>
                </a:r>
              </a:p>
            </p:txBody>
          </p:sp>
        </p:grpSp>
      </p:grpSp>
      <p:pic>
        <p:nvPicPr>
          <p:cNvPr id="35842" name="Picture 2" descr="E:\5-reactor-model[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434" y="3264064"/>
            <a:ext cx="4904531" cy="3276600"/>
          </a:xfrm>
          <a:prstGeom prst="rect">
            <a:avLst/>
          </a:prstGeom>
          <a:noFill/>
          <a:extLst>
            <a:ext uri="{909E8E84-426E-40DD-AFC4-6F175D3DCCD1}">
              <a14:hiddenFill xmlns:a14="http://schemas.microsoft.com/office/drawing/2010/main">
                <a:solidFill>
                  <a:srgbClr val="FFFFFF"/>
                </a:solidFill>
              </a14:hiddenFill>
            </a:ext>
          </a:extLst>
        </p:spPr>
      </p:pic>
      <p:sp>
        <p:nvSpPr>
          <p:cNvPr id="46" name="Line 23"/>
          <p:cNvSpPr>
            <a:spLocks noChangeShapeType="1"/>
          </p:cNvSpPr>
          <p:nvPr/>
        </p:nvSpPr>
        <p:spPr bwMode="auto">
          <a:xfrm flipV="1">
            <a:off x="2705554" y="2974676"/>
            <a:ext cx="69272" cy="2293491"/>
          </a:xfrm>
          <a:prstGeom prst="line">
            <a:avLst/>
          </a:prstGeom>
          <a:noFill/>
          <a:ln w="38100">
            <a:solidFill>
              <a:srgbClr val="FFC000"/>
            </a:solidFill>
            <a:round/>
            <a:headEnd/>
            <a:tailEnd type="triangle" w="med" len="med"/>
          </a:ln>
          <a:extLst>
            <a:ext uri="{909E8E84-426E-40DD-AFC4-6F175D3DCCD1}">
              <a14:hiddenFill xmlns:a14="http://schemas.microsoft.com/office/drawing/2010/main">
                <a:noFill/>
              </a14:hiddenFill>
            </a:ext>
          </a:extLst>
        </p:spPr>
        <p:txBody>
          <a:bodyPr/>
          <a:lstStyle/>
          <a:p>
            <a:pPr algn="ctr" eaLnBrk="0" fontAlgn="base" hangingPunct="0">
              <a:spcBef>
                <a:spcPct val="50000"/>
              </a:spcBef>
              <a:spcAft>
                <a:spcPct val="0"/>
              </a:spcAft>
            </a:pPr>
            <a:endParaRPr lang="en-US" sz="1600" dirty="0">
              <a:solidFill>
                <a:srgbClr val="000000"/>
              </a:solidFill>
              <a:latin typeface="Arial" pitchFamily="34" charset="0"/>
            </a:endParaRPr>
          </a:p>
        </p:txBody>
      </p:sp>
      <p:sp useBgFill="1">
        <p:nvSpPr>
          <p:cNvPr id="47" name="TextBox 46"/>
          <p:cNvSpPr txBox="1"/>
          <p:nvPr/>
        </p:nvSpPr>
        <p:spPr>
          <a:xfrm>
            <a:off x="1852941" y="2513012"/>
            <a:ext cx="1843774" cy="461665"/>
          </a:xfrm>
          <a:prstGeom prst="rect">
            <a:avLst/>
          </a:prstGeom>
        </p:spPr>
        <p:txBody>
          <a:bodyPr wrap="none" rtlCol="0">
            <a:spAutoFit/>
          </a:bodyPr>
          <a:lstStyle/>
          <a:p>
            <a:pPr algn="ctr">
              <a:spcBef>
                <a:spcPts val="0"/>
              </a:spcBef>
            </a:pPr>
            <a:r>
              <a:rPr lang="en-US" sz="1200" b="1" dirty="0" smtClean="0">
                <a:solidFill>
                  <a:schemeClr val="tx1"/>
                </a:solidFill>
              </a:rPr>
              <a:t>Reactor Coolant Pump</a:t>
            </a:r>
            <a:endParaRPr lang="en-US" sz="1200" b="1" dirty="0">
              <a:solidFill>
                <a:schemeClr val="tx1"/>
              </a:solidFill>
            </a:endParaRPr>
          </a:p>
          <a:p>
            <a:pPr algn="ctr">
              <a:spcBef>
                <a:spcPts val="0"/>
              </a:spcBef>
            </a:pPr>
            <a:r>
              <a:rPr lang="en-US" sz="1200" b="1" dirty="0" smtClean="0">
                <a:solidFill>
                  <a:schemeClr val="tx1"/>
                </a:solidFill>
              </a:rPr>
              <a:t>PLT1-RCP-MP-01A</a:t>
            </a:r>
            <a:endParaRPr lang="en-US" sz="1200" b="1" dirty="0">
              <a:solidFill>
                <a:schemeClr val="tx1"/>
              </a:solidFill>
            </a:endParaRPr>
          </a:p>
        </p:txBody>
      </p:sp>
      <p:grpSp>
        <p:nvGrpSpPr>
          <p:cNvPr id="49" name="Group 4"/>
          <p:cNvGrpSpPr>
            <a:grpSpLocks/>
          </p:cNvGrpSpPr>
          <p:nvPr/>
        </p:nvGrpSpPr>
        <p:grpSpPr bwMode="auto">
          <a:xfrm>
            <a:off x="4648200" y="2974677"/>
            <a:ext cx="3564969" cy="3229394"/>
            <a:chOff x="3457159" y="2675701"/>
            <a:chExt cx="3366896" cy="3122902"/>
          </a:xfrm>
        </p:grpSpPr>
        <p:grpSp>
          <p:nvGrpSpPr>
            <p:cNvPr id="50" name="Group 1"/>
            <p:cNvGrpSpPr>
              <a:grpSpLocks/>
            </p:cNvGrpSpPr>
            <p:nvPr/>
          </p:nvGrpSpPr>
          <p:grpSpPr bwMode="auto">
            <a:xfrm>
              <a:off x="4421664" y="4078708"/>
              <a:ext cx="2402391" cy="1719895"/>
              <a:chOff x="4421664" y="4078708"/>
              <a:chExt cx="2402391" cy="1719895"/>
            </a:xfrm>
          </p:grpSpPr>
          <p:sp>
            <p:nvSpPr>
              <p:cNvPr id="52" name="Rectangle 6"/>
              <p:cNvSpPr>
                <a:spLocks noChangeArrowheads="1"/>
              </p:cNvSpPr>
              <p:nvPr/>
            </p:nvSpPr>
            <p:spPr bwMode="auto">
              <a:xfrm>
                <a:off x="4421664" y="4539821"/>
                <a:ext cx="2193909" cy="1258782"/>
              </a:xfrm>
              <a:prstGeom prst="rect">
                <a:avLst/>
              </a:prstGeom>
              <a:solidFill>
                <a:srgbClr val="C0C0C0">
                  <a:alpha val="29019"/>
                </a:srgbClr>
              </a:solidFill>
              <a:ln w="9525" algn="ctr">
                <a:solidFill>
                  <a:schemeClr val="tx1"/>
                </a:solidFill>
                <a:miter lim="800000"/>
                <a:headEnd/>
                <a:tailEnd/>
              </a:ln>
            </p:spPr>
            <p:txBody>
              <a:bodyPr wrap="none" lIns="91420" tIns="45711" rIns="91420" bIns="45711" anchor="ctr"/>
              <a:lstStyle/>
              <a:p>
                <a:pPr algn="ctr" eaLnBrk="0" fontAlgn="base" hangingPunct="0">
                  <a:spcBef>
                    <a:spcPct val="50000"/>
                  </a:spcBef>
                  <a:spcAft>
                    <a:spcPct val="0"/>
                  </a:spcAft>
                </a:pPr>
                <a:endParaRPr lang="en-US" sz="1600" dirty="0">
                  <a:solidFill>
                    <a:srgbClr val="000000"/>
                  </a:solidFill>
                  <a:latin typeface="Arial" pitchFamily="34" charset="0"/>
                </a:endParaRPr>
              </a:p>
            </p:txBody>
          </p:sp>
          <p:sp>
            <p:nvSpPr>
              <p:cNvPr id="53" name="Rectangle 7"/>
              <p:cNvSpPr>
                <a:spLocks noChangeArrowheads="1"/>
              </p:cNvSpPr>
              <p:nvPr/>
            </p:nvSpPr>
            <p:spPr bwMode="auto">
              <a:xfrm>
                <a:off x="4932444" y="4749618"/>
                <a:ext cx="558326" cy="128284"/>
              </a:xfrm>
              <a:prstGeom prst="rect">
                <a:avLst/>
              </a:prstGeom>
              <a:solidFill>
                <a:srgbClr val="084B88"/>
              </a:solidFill>
              <a:ln w="9525" algn="ctr">
                <a:solidFill>
                  <a:schemeClr val="tx1"/>
                </a:solidFill>
                <a:miter lim="800000"/>
                <a:headEnd/>
                <a:tailEnd/>
              </a:ln>
            </p:spPr>
            <p:txBody>
              <a:bodyPr wrap="none" lIns="76181" tIns="38091" rIns="76181" bIns="38091" anchor="ctr"/>
              <a:lstStyle/>
              <a:p>
                <a:pPr algn="ctr" eaLnBrk="0" fontAlgn="base" hangingPunct="0">
                  <a:spcBef>
                    <a:spcPct val="50000"/>
                  </a:spcBef>
                  <a:spcAft>
                    <a:spcPct val="0"/>
                  </a:spcAft>
                </a:pPr>
                <a:r>
                  <a:rPr lang="en-US" sz="900" dirty="0">
                    <a:solidFill>
                      <a:prstClr val="black"/>
                    </a:solidFill>
                    <a:latin typeface="Arial" pitchFamily="34" charset="0"/>
                  </a:rPr>
                  <a:t>XXX</a:t>
                </a:r>
              </a:p>
            </p:txBody>
          </p:sp>
          <p:sp>
            <p:nvSpPr>
              <p:cNvPr id="54" name="Rectangle 8"/>
              <p:cNvSpPr>
                <a:spLocks noChangeArrowheads="1"/>
              </p:cNvSpPr>
              <p:nvPr/>
            </p:nvSpPr>
            <p:spPr bwMode="auto">
              <a:xfrm>
                <a:off x="5954004" y="4762981"/>
                <a:ext cx="559684" cy="128284"/>
              </a:xfrm>
              <a:prstGeom prst="rect">
                <a:avLst/>
              </a:prstGeom>
              <a:solidFill>
                <a:srgbClr val="084B88"/>
              </a:solidFill>
              <a:ln w="9525" algn="ctr">
                <a:solidFill>
                  <a:schemeClr val="tx1"/>
                </a:solidFill>
                <a:miter lim="800000"/>
                <a:headEnd/>
                <a:tailEnd/>
              </a:ln>
            </p:spPr>
            <p:txBody>
              <a:bodyPr wrap="none" lIns="76181" tIns="38091" rIns="76181" bIns="38091" anchor="ctr"/>
              <a:lstStyle/>
              <a:p>
                <a:pPr algn="ctr" eaLnBrk="0" fontAlgn="base" hangingPunct="0">
                  <a:spcBef>
                    <a:spcPct val="50000"/>
                  </a:spcBef>
                  <a:spcAft>
                    <a:spcPct val="0"/>
                  </a:spcAft>
                </a:pPr>
                <a:r>
                  <a:rPr lang="en-US" sz="900" dirty="0">
                    <a:solidFill>
                      <a:prstClr val="black"/>
                    </a:solidFill>
                    <a:latin typeface="Arial" pitchFamily="34" charset="0"/>
                  </a:rPr>
                  <a:t>XXX</a:t>
                </a:r>
              </a:p>
            </p:txBody>
          </p:sp>
          <p:sp>
            <p:nvSpPr>
              <p:cNvPr id="55" name="Rectangle 9"/>
              <p:cNvSpPr>
                <a:spLocks noChangeArrowheads="1"/>
              </p:cNvSpPr>
              <p:nvPr/>
            </p:nvSpPr>
            <p:spPr bwMode="auto">
              <a:xfrm>
                <a:off x="5109043" y="4972778"/>
                <a:ext cx="1086766" cy="116257"/>
              </a:xfrm>
              <a:prstGeom prst="rect">
                <a:avLst/>
              </a:prstGeom>
              <a:solidFill>
                <a:srgbClr val="084B88"/>
              </a:solidFill>
              <a:ln w="9525" algn="ctr">
                <a:solidFill>
                  <a:schemeClr val="tx1"/>
                </a:solidFill>
                <a:miter lim="800000"/>
                <a:headEnd/>
                <a:tailEnd/>
              </a:ln>
            </p:spPr>
            <p:txBody>
              <a:bodyPr wrap="none" lIns="76181" tIns="38091" rIns="76181" bIns="38091" anchor="ctr"/>
              <a:lstStyle/>
              <a:p>
                <a:pPr algn="ctr" eaLnBrk="0" fontAlgn="base" hangingPunct="0">
                  <a:spcBef>
                    <a:spcPct val="50000"/>
                  </a:spcBef>
                  <a:spcAft>
                    <a:spcPct val="0"/>
                  </a:spcAft>
                </a:pPr>
                <a:r>
                  <a:rPr lang="en-US" sz="900" dirty="0">
                    <a:solidFill>
                      <a:prstClr val="black"/>
                    </a:solidFill>
                    <a:latin typeface="Arial" pitchFamily="34" charset="0"/>
                  </a:rPr>
                  <a:t>XXX</a:t>
                </a:r>
              </a:p>
            </p:txBody>
          </p:sp>
          <p:sp>
            <p:nvSpPr>
              <p:cNvPr id="56" name="Rectangle 10"/>
              <p:cNvSpPr>
                <a:spLocks noChangeArrowheads="1"/>
              </p:cNvSpPr>
              <p:nvPr/>
            </p:nvSpPr>
            <p:spPr bwMode="auto">
              <a:xfrm>
                <a:off x="4948745" y="5171884"/>
                <a:ext cx="559684" cy="126947"/>
              </a:xfrm>
              <a:prstGeom prst="rect">
                <a:avLst/>
              </a:prstGeom>
              <a:solidFill>
                <a:srgbClr val="084B88"/>
              </a:solidFill>
              <a:ln w="9525" algn="ctr">
                <a:solidFill>
                  <a:schemeClr val="tx1"/>
                </a:solidFill>
                <a:miter lim="800000"/>
                <a:headEnd/>
                <a:tailEnd/>
              </a:ln>
            </p:spPr>
            <p:txBody>
              <a:bodyPr wrap="none" lIns="76181" tIns="38091" rIns="76181" bIns="38091" anchor="ctr"/>
              <a:lstStyle/>
              <a:p>
                <a:pPr algn="ctr" eaLnBrk="0" fontAlgn="base" hangingPunct="0">
                  <a:spcBef>
                    <a:spcPct val="50000"/>
                  </a:spcBef>
                  <a:spcAft>
                    <a:spcPct val="0"/>
                  </a:spcAft>
                </a:pPr>
                <a:r>
                  <a:rPr lang="en-US" sz="900" dirty="0">
                    <a:solidFill>
                      <a:prstClr val="black"/>
                    </a:solidFill>
                    <a:latin typeface="Arial" pitchFamily="34" charset="0"/>
                  </a:rPr>
                  <a:t>XXX</a:t>
                </a:r>
              </a:p>
            </p:txBody>
          </p:sp>
          <p:sp>
            <p:nvSpPr>
              <p:cNvPr id="57" name="Rectangle 11"/>
              <p:cNvSpPr>
                <a:spLocks noChangeArrowheads="1"/>
              </p:cNvSpPr>
              <p:nvPr/>
            </p:nvSpPr>
            <p:spPr bwMode="auto">
              <a:xfrm>
                <a:off x="5971664" y="5171884"/>
                <a:ext cx="558326" cy="126947"/>
              </a:xfrm>
              <a:prstGeom prst="rect">
                <a:avLst/>
              </a:prstGeom>
              <a:solidFill>
                <a:srgbClr val="084B88"/>
              </a:solidFill>
              <a:ln w="9525" algn="ctr">
                <a:solidFill>
                  <a:schemeClr val="tx1"/>
                </a:solidFill>
                <a:miter lim="800000"/>
                <a:headEnd/>
                <a:tailEnd/>
              </a:ln>
            </p:spPr>
            <p:txBody>
              <a:bodyPr wrap="none" lIns="76181" tIns="38091" rIns="76181" bIns="38091" anchor="ctr"/>
              <a:lstStyle/>
              <a:p>
                <a:pPr algn="ctr" eaLnBrk="0" fontAlgn="base" hangingPunct="0">
                  <a:spcBef>
                    <a:spcPct val="50000"/>
                  </a:spcBef>
                  <a:spcAft>
                    <a:spcPct val="0"/>
                  </a:spcAft>
                </a:pPr>
                <a:r>
                  <a:rPr lang="en-US" sz="900" dirty="0">
                    <a:solidFill>
                      <a:prstClr val="black"/>
                    </a:solidFill>
                    <a:latin typeface="Arial" pitchFamily="34" charset="0"/>
                  </a:rPr>
                  <a:t>XXX</a:t>
                </a:r>
              </a:p>
            </p:txBody>
          </p:sp>
          <p:sp>
            <p:nvSpPr>
              <p:cNvPr id="58" name="Rectangle 12"/>
              <p:cNvSpPr>
                <a:spLocks noChangeArrowheads="1"/>
              </p:cNvSpPr>
              <p:nvPr/>
            </p:nvSpPr>
            <p:spPr bwMode="auto">
              <a:xfrm>
                <a:off x="5490770" y="5375000"/>
                <a:ext cx="559684" cy="128284"/>
              </a:xfrm>
              <a:prstGeom prst="rect">
                <a:avLst/>
              </a:prstGeom>
              <a:solidFill>
                <a:srgbClr val="084B88"/>
              </a:solidFill>
              <a:ln w="9525" algn="ctr">
                <a:solidFill>
                  <a:schemeClr val="tx1"/>
                </a:solidFill>
                <a:miter lim="800000"/>
                <a:headEnd/>
                <a:tailEnd/>
              </a:ln>
            </p:spPr>
            <p:txBody>
              <a:bodyPr wrap="none" lIns="76181" tIns="38091" rIns="76181" bIns="38091" anchor="ctr"/>
              <a:lstStyle/>
              <a:p>
                <a:pPr algn="ctr" eaLnBrk="0" fontAlgn="base" hangingPunct="0">
                  <a:spcBef>
                    <a:spcPct val="50000"/>
                  </a:spcBef>
                  <a:spcAft>
                    <a:spcPct val="0"/>
                  </a:spcAft>
                </a:pPr>
                <a:r>
                  <a:rPr lang="en-US" sz="900" dirty="0">
                    <a:solidFill>
                      <a:prstClr val="black"/>
                    </a:solidFill>
                    <a:latin typeface="Arial" pitchFamily="34" charset="0"/>
                  </a:rPr>
                  <a:t>XXX</a:t>
                </a:r>
              </a:p>
            </p:txBody>
          </p:sp>
          <p:sp>
            <p:nvSpPr>
              <p:cNvPr id="59" name="Text Box 13"/>
              <p:cNvSpPr txBox="1">
                <a:spLocks noChangeArrowheads="1"/>
              </p:cNvSpPr>
              <p:nvPr/>
            </p:nvSpPr>
            <p:spPr bwMode="auto">
              <a:xfrm>
                <a:off x="4527623" y="4710865"/>
                <a:ext cx="387160" cy="21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a:defRPr sz="1600">
                    <a:solidFill>
                      <a:srgbClr val="000000"/>
                    </a:solidFill>
                    <a:latin typeface="Arial" pitchFamily="34" charset="0"/>
                  </a:defRPr>
                </a:lvl1pPr>
                <a:lvl2pPr marL="742950" indent="-285750">
                  <a:defRPr sz="1600">
                    <a:solidFill>
                      <a:srgbClr val="000000"/>
                    </a:solidFill>
                    <a:latin typeface="Arial" pitchFamily="34" charset="0"/>
                  </a:defRPr>
                </a:lvl2pPr>
                <a:lvl3pPr marL="1143000" indent="-228600">
                  <a:defRPr sz="1600">
                    <a:solidFill>
                      <a:srgbClr val="000000"/>
                    </a:solidFill>
                    <a:latin typeface="Arial" pitchFamily="34" charset="0"/>
                  </a:defRPr>
                </a:lvl3pPr>
                <a:lvl4pPr marL="1600200" indent="-228600">
                  <a:defRPr sz="1600">
                    <a:solidFill>
                      <a:srgbClr val="000000"/>
                    </a:solidFill>
                    <a:latin typeface="Arial" pitchFamily="34" charset="0"/>
                  </a:defRPr>
                </a:lvl4pPr>
                <a:lvl5pPr marL="2057400" indent="-228600">
                  <a:defRPr sz="1600">
                    <a:solidFill>
                      <a:srgbClr val="000000"/>
                    </a:solidFill>
                    <a:latin typeface="Arial" pitchFamily="34" charset="0"/>
                  </a:defRPr>
                </a:lvl5pPr>
                <a:lvl6pPr marL="2514600" indent="-228600" algn="ctr" eaLnBrk="0" fontAlgn="base" hangingPunct="0">
                  <a:spcBef>
                    <a:spcPct val="50000"/>
                  </a:spcBef>
                  <a:spcAft>
                    <a:spcPct val="0"/>
                  </a:spcAft>
                  <a:defRPr sz="1600">
                    <a:solidFill>
                      <a:srgbClr val="000000"/>
                    </a:solidFill>
                    <a:latin typeface="Arial" pitchFamily="34" charset="0"/>
                  </a:defRPr>
                </a:lvl6pPr>
                <a:lvl7pPr marL="2971800" indent="-228600" algn="ctr" eaLnBrk="0" fontAlgn="base" hangingPunct="0">
                  <a:spcBef>
                    <a:spcPct val="50000"/>
                  </a:spcBef>
                  <a:spcAft>
                    <a:spcPct val="0"/>
                  </a:spcAft>
                  <a:defRPr sz="1600">
                    <a:solidFill>
                      <a:srgbClr val="000000"/>
                    </a:solidFill>
                    <a:latin typeface="Arial" pitchFamily="34" charset="0"/>
                  </a:defRPr>
                </a:lvl7pPr>
                <a:lvl8pPr marL="3429000" indent="-228600" algn="ctr" eaLnBrk="0" fontAlgn="base" hangingPunct="0">
                  <a:spcBef>
                    <a:spcPct val="50000"/>
                  </a:spcBef>
                  <a:spcAft>
                    <a:spcPct val="0"/>
                  </a:spcAft>
                  <a:defRPr sz="1600">
                    <a:solidFill>
                      <a:srgbClr val="000000"/>
                    </a:solidFill>
                    <a:latin typeface="Arial" pitchFamily="34" charset="0"/>
                  </a:defRPr>
                </a:lvl8pPr>
                <a:lvl9pPr marL="3886200" indent="-228600" algn="ctr" eaLnBrk="0" fontAlgn="base" hangingPunct="0">
                  <a:spcBef>
                    <a:spcPct val="50000"/>
                  </a:spcBef>
                  <a:spcAft>
                    <a:spcPct val="0"/>
                  </a:spcAft>
                  <a:defRPr sz="1600">
                    <a:solidFill>
                      <a:srgbClr val="000000"/>
                    </a:solidFill>
                    <a:latin typeface="Arial" pitchFamily="34" charset="0"/>
                  </a:defRPr>
                </a:lvl9pPr>
              </a:lstStyle>
              <a:p>
                <a:pPr algn="ctr" eaLnBrk="0" fontAlgn="base" hangingPunct="0">
                  <a:spcBef>
                    <a:spcPct val="50000"/>
                  </a:spcBef>
                  <a:spcAft>
                    <a:spcPct val="0"/>
                  </a:spcAft>
                </a:pPr>
                <a:r>
                  <a:rPr lang="en-US" sz="900" dirty="0"/>
                  <a:t>XXX</a:t>
                </a:r>
              </a:p>
            </p:txBody>
          </p:sp>
          <p:sp>
            <p:nvSpPr>
              <p:cNvPr id="60" name="Text Box 14"/>
              <p:cNvSpPr txBox="1">
                <a:spLocks noChangeArrowheads="1"/>
              </p:cNvSpPr>
              <p:nvPr/>
            </p:nvSpPr>
            <p:spPr bwMode="auto">
              <a:xfrm>
                <a:off x="5580428" y="4718883"/>
                <a:ext cx="387160" cy="21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a:defRPr sz="1600">
                    <a:solidFill>
                      <a:srgbClr val="000000"/>
                    </a:solidFill>
                    <a:latin typeface="Arial" pitchFamily="34" charset="0"/>
                  </a:defRPr>
                </a:lvl1pPr>
                <a:lvl2pPr marL="742950" indent="-285750">
                  <a:defRPr sz="1600">
                    <a:solidFill>
                      <a:srgbClr val="000000"/>
                    </a:solidFill>
                    <a:latin typeface="Arial" pitchFamily="34" charset="0"/>
                  </a:defRPr>
                </a:lvl2pPr>
                <a:lvl3pPr marL="1143000" indent="-228600">
                  <a:defRPr sz="1600">
                    <a:solidFill>
                      <a:srgbClr val="000000"/>
                    </a:solidFill>
                    <a:latin typeface="Arial" pitchFamily="34" charset="0"/>
                  </a:defRPr>
                </a:lvl3pPr>
                <a:lvl4pPr marL="1600200" indent="-228600">
                  <a:defRPr sz="1600">
                    <a:solidFill>
                      <a:srgbClr val="000000"/>
                    </a:solidFill>
                    <a:latin typeface="Arial" pitchFamily="34" charset="0"/>
                  </a:defRPr>
                </a:lvl4pPr>
                <a:lvl5pPr marL="2057400" indent="-228600">
                  <a:defRPr sz="1600">
                    <a:solidFill>
                      <a:srgbClr val="000000"/>
                    </a:solidFill>
                    <a:latin typeface="Arial" pitchFamily="34" charset="0"/>
                  </a:defRPr>
                </a:lvl5pPr>
                <a:lvl6pPr marL="2514600" indent="-228600" algn="ctr" eaLnBrk="0" fontAlgn="base" hangingPunct="0">
                  <a:spcBef>
                    <a:spcPct val="50000"/>
                  </a:spcBef>
                  <a:spcAft>
                    <a:spcPct val="0"/>
                  </a:spcAft>
                  <a:defRPr sz="1600">
                    <a:solidFill>
                      <a:srgbClr val="000000"/>
                    </a:solidFill>
                    <a:latin typeface="Arial" pitchFamily="34" charset="0"/>
                  </a:defRPr>
                </a:lvl6pPr>
                <a:lvl7pPr marL="2971800" indent="-228600" algn="ctr" eaLnBrk="0" fontAlgn="base" hangingPunct="0">
                  <a:spcBef>
                    <a:spcPct val="50000"/>
                  </a:spcBef>
                  <a:spcAft>
                    <a:spcPct val="0"/>
                  </a:spcAft>
                  <a:defRPr sz="1600">
                    <a:solidFill>
                      <a:srgbClr val="000000"/>
                    </a:solidFill>
                    <a:latin typeface="Arial" pitchFamily="34" charset="0"/>
                  </a:defRPr>
                </a:lvl7pPr>
                <a:lvl8pPr marL="3429000" indent="-228600" algn="ctr" eaLnBrk="0" fontAlgn="base" hangingPunct="0">
                  <a:spcBef>
                    <a:spcPct val="50000"/>
                  </a:spcBef>
                  <a:spcAft>
                    <a:spcPct val="0"/>
                  </a:spcAft>
                  <a:defRPr sz="1600">
                    <a:solidFill>
                      <a:srgbClr val="000000"/>
                    </a:solidFill>
                    <a:latin typeface="Arial" pitchFamily="34" charset="0"/>
                  </a:defRPr>
                </a:lvl8pPr>
                <a:lvl9pPr marL="3886200" indent="-228600" algn="ctr" eaLnBrk="0" fontAlgn="base" hangingPunct="0">
                  <a:spcBef>
                    <a:spcPct val="50000"/>
                  </a:spcBef>
                  <a:spcAft>
                    <a:spcPct val="0"/>
                  </a:spcAft>
                  <a:defRPr sz="1600">
                    <a:solidFill>
                      <a:srgbClr val="000000"/>
                    </a:solidFill>
                    <a:latin typeface="Arial" pitchFamily="34" charset="0"/>
                  </a:defRPr>
                </a:lvl9pPr>
              </a:lstStyle>
              <a:p>
                <a:pPr algn="ctr" eaLnBrk="0" fontAlgn="base" hangingPunct="0">
                  <a:spcBef>
                    <a:spcPct val="50000"/>
                  </a:spcBef>
                  <a:spcAft>
                    <a:spcPct val="0"/>
                  </a:spcAft>
                </a:pPr>
                <a:r>
                  <a:rPr lang="en-US" sz="900" dirty="0"/>
                  <a:t>XXX</a:t>
                </a:r>
              </a:p>
            </p:txBody>
          </p:sp>
          <p:sp>
            <p:nvSpPr>
              <p:cNvPr id="61" name="Text Box 15"/>
              <p:cNvSpPr txBox="1">
                <a:spLocks noChangeArrowheads="1"/>
              </p:cNvSpPr>
              <p:nvPr/>
            </p:nvSpPr>
            <p:spPr bwMode="auto">
              <a:xfrm>
                <a:off x="4543925" y="5127787"/>
                <a:ext cx="387160" cy="21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a:defRPr sz="1600">
                    <a:solidFill>
                      <a:srgbClr val="000000"/>
                    </a:solidFill>
                    <a:latin typeface="Arial" pitchFamily="34" charset="0"/>
                  </a:defRPr>
                </a:lvl1pPr>
                <a:lvl2pPr marL="742950" indent="-285750">
                  <a:defRPr sz="1600">
                    <a:solidFill>
                      <a:srgbClr val="000000"/>
                    </a:solidFill>
                    <a:latin typeface="Arial" pitchFamily="34" charset="0"/>
                  </a:defRPr>
                </a:lvl2pPr>
                <a:lvl3pPr marL="1143000" indent="-228600">
                  <a:defRPr sz="1600">
                    <a:solidFill>
                      <a:srgbClr val="000000"/>
                    </a:solidFill>
                    <a:latin typeface="Arial" pitchFamily="34" charset="0"/>
                  </a:defRPr>
                </a:lvl3pPr>
                <a:lvl4pPr marL="1600200" indent="-228600">
                  <a:defRPr sz="1600">
                    <a:solidFill>
                      <a:srgbClr val="000000"/>
                    </a:solidFill>
                    <a:latin typeface="Arial" pitchFamily="34" charset="0"/>
                  </a:defRPr>
                </a:lvl4pPr>
                <a:lvl5pPr marL="2057400" indent="-228600">
                  <a:defRPr sz="1600">
                    <a:solidFill>
                      <a:srgbClr val="000000"/>
                    </a:solidFill>
                    <a:latin typeface="Arial" pitchFamily="34" charset="0"/>
                  </a:defRPr>
                </a:lvl5pPr>
                <a:lvl6pPr marL="2514600" indent="-228600" algn="ctr" eaLnBrk="0" fontAlgn="base" hangingPunct="0">
                  <a:spcBef>
                    <a:spcPct val="50000"/>
                  </a:spcBef>
                  <a:spcAft>
                    <a:spcPct val="0"/>
                  </a:spcAft>
                  <a:defRPr sz="1600">
                    <a:solidFill>
                      <a:srgbClr val="000000"/>
                    </a:solidFill>
                    <a:latin typeface="Arial" pitchFamily="34" charset="0"/>
                  </a:defRPr>
                </a:lvl6pPr>
                <a:lvl7pPr marL="2971800" indent="-228600" algn="ctr" eaLnBrk="0" fontAlgn="base" hangingPunct="0">
                  <a:spcBef>
                    <a:spcPct val="50000"/>
                  </a:spcBef>
                  <a:spcAft>
                    <a:spcPct val="0"/>
                  </a:spcAft>
                  <a:defRPr sz="1600">
                    <a:solidFill>
                      <a:srgbClr val="000000"/>
                    </a:solidFill>
                    <a:latin typeface="Arial" pitchFamily="34" charset="0"/>
                  </a:defRPr>
                </a:lvl7pPr>
                <a:lvl8pPr marL="3429000" indent="-228600" algn="ctr" eaLnBrk="0" fontAlgn="base" hangingPunct="0">
                  <a:spcBef>
                    <a:spcPct val="50000"/>
                  </a:spcBef>
                  <a:spcAft>
                    <a:spcPct val="0"/>
                  </a:spcAft>
                  <a:defRPr sz="1600">
                    <a:solidFill>
                      <a:srgbClr val="000000"/>
                    </a:solidFill>
                    <a:latin typeface="Arial" pitchFamily="34" charset="0"/>
                  </a:defRPr>
                </a:lvl8pPr>
                <a:lvl9pPr marL="3886200" indent="-228600" algn="ctr" eaLnBrk="0" fontAlgn="base" hangingPunct="0">
                  <a:spcBef>
                    <a:spcPct val="50000"/>
                  </a:spcBef>
                  <a:spcAft>
                    <a:spcPct val="0"/>
                  </a:spcAft>
                  <a:defRPr sz="1600">
                    <a:solidFill>
                      <a:srgbClr val="000000"/>
                    </a:solidFill>
                    <a:latin typeface="Arial" pitchFamily="34" charset="0"/>
                  </a:defRPr>
                </a:lvl9pPr>
              </a:lstStyle>
              <a:p>
                <a:pPr algn="ctr" eaLnBrk="0" fontAlgn="base" hangingPunct="0">
                  <a:spcBef>
                    <a:spcPct val="50000"/>
                  </a:spcBef>
                  <a:spcAft>
                    <a:spcPct val="0"/>
                  </a:spcAft>
                </a:pPr>
                <a:r>
                  <a:rPr lang="en-US" sz="900" dirty="0"/>
                  <a:t>XXX</a:t>
                </a:r>
              </a:p>
            </p:txBody>
          </p:sp>
          <p:sp>
            <p:nvSpPr>
              <p:cNvPr id="62" name="Text Box 16"/>
              <p:cNvSpPr txBox="1">
                <a:spLocks noChangeArrowheads="1"/>
              </p:cNvSpPr>
              <p:nvPr/>
            </p:nvSpPr>
            <p:spPr bwMode="auto">
              <a:xfrm>
                <a:off x="4694714" y="4928680"/>
                <a:ext cx="387160" cy="21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a:defRPr sz="1600">
                    <a:solidFill>
                      <a:srgbClr val="000000"/>
                    </a:solidFill>
                    <a:latin typeface="Arial" pitchFamily="34" charset="0"/>
                  </a:defRPr>
                </a:lvl1pPr>
                <a:lvl2pPr marL="742950" indent="-285750">
                  <a:defRPr sz="1600">
                    <a:solidFill>
                      <a:srgbClr val="000000"/>
                    </a:solidFill>
                    <a:latin typeface="Arial" pitchFamily="34" charset="0"/>
                  </a:defRPr>
                </a:lvl2pPr>
                <a:lvl3pPr marL="1143000" indent="-228600">
                  <a:defRPr sz="1600">
                    <a:solidFill>
                      <a:srgbClr val="000000"/>
                    </a:solidFill>
                    <a:latin typeface="Arial" pitchFamily="34" charset="0"/>
                  </a:defRPr>
                </a:lvl3pPr>
                <a:lvl4pPr marL="1600200" indent="-228600">
                  <a:defRPr sz="1600">
                    <a:solidFill>
                      <a:srgbClr val="000000"/>
                    </a:solidFill>
                    <a:latin typeface="Arial" pitchFamily="34" charset="0"/>
                  </a:defRPr>
                </a:lvl4pPr>
                <a:lvl5pPr marL="2057400" indent="-228600">
                  <a:defRPr sz="1600">
                    <a:solidFill>
                      <a:srgbClr val="000000"/>
                    </a:solidFill>
                    <a:latin typeface="Arial" pitchFamily="34" charset="0"/>
                  </a:defRPr>
                </a:lvl5pPr>
                <a:lvl6pPr marL="2514600" indent="-228600" algn="ctr" eaLnBrk="0" fontAlgn="base" hangingPunct="0">
                  <a:spcBef>
                    <a:spcPct val="50000"/>
                  </a:spcBef>
                  <a:spcAft>
                    <a:spcPct val="0"/>
                  </a:spcAft>
                  <a:defRPr sz="1600">
                    <a:solidFill>
                      <a:srgbClr val="000000"/>
                    </a:solidFill>
                    <a:latin typeface="Arial" pitchFamily="34" charset="0"/>
                  </a:defRPr>
                </a:lvl6pPr>
                <a:lvl7pPr marL="2971800" indent="-228600" algn="ctr" eaLnBrk="0" fontAlgn="base" hangingPunct="0">
                  <a:spcBef>
                    <a:spcPct val="50000"/>
                  </a:spcBef>
                  <a:spcAft>
                    <a:spcPct val="0"/>
                  </a:spcAft>
                  <a:defRPr sz="1600">
                    <a:solidFill>
                      <a:srgbClr val="000000"/>
                    </a:solidFill>
                    <a:latin typeface="Arial" pitchFamily="34" charset="0"/>
                  </a:defRPr>
                </a:lvl7pPr>
                <a:lvl8pPr marL="3429000" indent="-228600" algn="ctr" eaLnBrk="0" fontAlgn="base" hangingPunct="0">
                  <a:spcBef>
                    <a:spcPct val="50000"/>
                  </a:spcBef>
                  <a:spcAft>
                    <a:spcPct val="0"/>
                  </a:spcAft>
                  <a:defRPr sz="1600">
                    <a:solidFill>
                      <a:srgbClr val="000000"/>
                    </a:solidFill>
                    <a:latin typeface="Arial" pitchFamily="34" charset="0"/>
                  </a:defRPr>
                </a:lvl8pPr>
                <a:lvl9pPr marL="3886200" indent="-228600" algn="ctr" eaLnBrk="0" fontAlgn="base" hangingPunct="0">
                  <a:spcBef>
                    <a:spcPct val="50000"/>
                  </a:spcBef>
                  <a:spcAft>
                    <a:spcPct val="0"/>
                  </a:spcAft>
                  <a:defRPr sz="1600">
                    <a:solidFill>
                      <a:srgbClr val="000000"/>
                    </a:solidFill>
                    <a:latin typeface="Arial" pitchFamily="34" charset="0"/>
                  </a:defRPr>
                </a:lvl9pPr>
              </a:lstStyle>
              <a:p>
                <a:pPr algn="ctr" eaLnBrk="0" fontAlgn="base" hangingPunct="0">
                  <a:spcBef>
                    <a:spcPct val="50000"/>
                  </a:spcBef>
                  <a:spcAft>
                    <a:spcPct val="0"/>
                  </a:spcAft>
                </a:pPr>
                <a:r>
                  <a:rPr lang="en-US" sz="900" dirty="0"/>
                  <a:t>XXX</a:t>
                </a:r>
              </a:p>
            </p:txBody>
          </p:sp>
          <p:sp>
            <p:nvSpPr>
              <p:cNvPr id="63" name="Text Box 17"/>
              <p:cNvSpPr txBox="1">
                <a:spLocks noChangeArrowheads="1"/>
              </p:cNvSpPr>
              <p:nvPr/>
            </p:nvSpPr>
            <p:spPr bwMode="auto">
              <a:xfrm>
                <a:off x="5580428" y="5133132"/>
                <a:ext cx="387160" cy="21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a:defRPr sz="1600">
                    <a:solidFill>
                      <a:srgbClr val="000000"/>
                    </a:solidFill>
                    <a:latin typeface="Arial" pitchFamily="34" charset="0"/>
                  </a:defRPr>
                </a:lvl1pPr>
                <a:lvl2pPr marL="742950" indent="-285750">
                  <a:defRPr sz="1600">
                    <a:solidFill>
                      <a:srgbClr val="000000"/>
                    </a:solidFill>
                    <a:latin typeface="Arial" pitchFamily="34" charset="0"/>
                  </a:defRPr>
                </a:lvl2pPr>
                <a:lvl3pPr marL="1143000" indent="-228600">
                  <a:defRPr sz="1600">
                    <a:solidFill>
                      <a:srgbClr val="000000"/>
                    </a:solidFill>
                    <a:latin typeface="Arial" pitchFamily="34" charset="0"/>
                  </a:defRPr>
                </a:lvl3pPr>
                <a:lvl4pPr marL="1600200" indent="-228600">
                  <a:defRPr sz="1600">
                    <a:solidFill>
                      <a:srgbClr val="000000"/>
                    </a:solidFill>
                    <a:latin typeface="Arial" pitchFamily="34" charset="0"/>
                  </a:defRPr>
                </a:lvl4pPr>
                <a:lvl5pPr marL="2057400" indent="-228600">
                  <a:defRPr sz="1600">
                    <a:solidFill>
                      <a:srgbClr val="000000"/>
                    </a:solidFill>
                    <a:latin typeface="Arial" pitchFamily="34" charset="0"/>
                  </a:defRPr>
                </a:lvl5pPr>
                <a:lvl6pPr marL="2514600" indent="-228600" algn="ctr" eaLnBrk="0" fontAlgn="base" hangingPunct="0">
                  <a:spcBef>
                    <a:spcPct val="50000"/>
                  </a:spcBef>
                  <a:spcAft>
                    <a:spcPct val="0"/>
                  </a:spcAft>
                  <a:defRPr sz="1600">
                    <a:solidFill>
                      <a:srgbClr val="000000"/>
                    </a:solidFill>
                    <a:latin typeface="Arial" pitchFamily="34" charset="0"/>
                  </a:defRPr>
                </a:lvl6pPr>
                <a:lvl7pPr marL="2971800" indent="-228600" algn="ctr" eaLnBrk="0" fontAlgn="base" hangingPunct="0">
                  <a:spcBef>
                    <a:spcPct val="50000"/>
                  </a:spcBef>
                  <a:spcAft>
                    <a:spcPct val="0"/>
                  </a:spcAft>
                  <a:defRPr sz="1600">
                    <a:solidFill>
                      <a:srgbClr val="000000"/>
                    </a:solidFill>
                    <a:latin typeface="Arial" pitchFamily="34" charset="0"/>
                  </a:defRPr>
                </a:lvl7pPr>
                <a:lvl8pPr marL="3429000" indent="-228600" algn="ctr" eaLnBrk="0" fontAlgn="base" hangingPunct="0">
                  <a:spcBef>
                    <a:spcPct val="50000"/>
                  </a:spcBef>
                  <a:spcAft>
                    <a:spcPct val="0"/>
                  </a:spcAft>
                  <a:defRPr sz="1600">
                    <a:solidFill>
                      <a:srgbClr val="000000"/>
                    </a:solidFill>
                    <a:latin typeface="Arial" pitchFamily="34" charset="0"/>
                  </a:defRPr>
                </a:lvl8pPr>
                <a:lvl9pPr marL="3886200" indent="-228600" algn="ctr" eaLnBrk="0" fontAlgn="base" hangingPunct="0">
                  <a:spcBef>
                    <a:spcPct val="50000"/>
                  </a:spcBef>
                  <a:spcAft>
                    <a:spcPct val="0"/>
                  </a:spcAft>
                  <a:defRPr sz="1600">
                    <a:solidFill>
                      <a:srgbClr val="000000"/>
                    </a:solidFill>
                    <a:latin typeface="Arial" pitchFamily="34" charset="0"/>
                  </a:defRPr>
                </a:lvl9pPr>
              </a:lstStyle>
              <a:p>
                <a:pPr algn="ctr" eaLnBrk="0" fontAlgn="base" hangingPunct="0">
                  <a:spcBef>
                    <a:spcPct val="50000"/>
                  </a:spcBef>
                  <a:spcAft>
                    <a:spcPct val="0"/>
                  </a:spcAft>
                </a:pPr>
                <a:r>
                  <a:rPr lang="en-US" sz="900" dirty="0"/>
                  <a:t>XXX</a:t>
                </a:r>
              </a:p>
            </p:txBody>
          </p:sp>
          <p:sp>
            <p:nvSpPr>
              <p:cNvPr id="64" name="Text Box 18"/>
              <p:cNvSpPr txBox="1">
                <a:spLocks noChangeArrowheads="1"/>
              </p:cNvSpPr>
              <p:nvPr/>
            </p:nvSpPr>
            <p:spPr bwMode="auto">
              <a:xfrm>
                <a:off x="5094100" y="5330902"/>
                <a:ext cx="387160" cy="21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a:defRPr sz="1600">
                    <a:solidFill>
                      <a:srgbClr val="000000"/>
                    </a:solidFill>
                    <a:latin typeface="Arial" pitchFamily="34" charset="0"/>
                  </a:defRPr>
                </a:lvl1pPr>
                <a:lvl2pPr marL="742950" indent="-285750">
                  <a:defRPr sz="1600">
                    <a:solidFill>
                      <a:srgbClr val="000000"/>
                    </a:solidFill>
                    <a:latin typeface="Arial" pitchFamily="34" charset="0"/>
                  </a:defRPr>
                </a:lvl2pPr>
                <a:lvl3pPr marL="1143000" indent="-228600">
                  <a:defRPr sz="1600">
                    <a:solidFill>
                      <a:srgbClr val="000000"/>
                    </a:solidFill>
                    <a:latin typeface="Arial" pitchFamily="34" charset="0"/>
                  </a:defRPr>
                </a:lvl3pPr>
                <a:lvl4pPr marL="1600200" indent="-228600">
                  <a:defRPr sz="1600">
                    <a:solidFill>
                      <a:srgbClr val="000000"/>
                    </a:solidFill>
                    <a:latin typeface="Arial" pitchFamily="34" charset="0"/>
                  </a:defRPr>
                </a:lvl4pPr>
                <a:lvl5pPr marL="2057400" indent="-228600">
                  <a:defRPr sz="1600">
                    <a:solidFill>
                      <a:srgbClr val="000000"/>
                    </a:solidFill>
                    <a:latin typeface="Arial" pitchFamily="34" charset="0"/>
                  </a:defRPr>
                </a:lvl5pPr>
                <a:lvl6pPr marL="2514600" indent="-228600" algn="ctr" eaLnBrk="0" fontAlgn="base" hangingPunct="0">
                  <a:spcBef>
                    <a:spcPct val="50000"/>
                  </a:spcBef>
                  <a:spcAft>
                    <a:spcPct val="0"/>
                  </a:spcAft>
                  <a:defRPr sz="1600">
                    <a:solidFill>
                      <a:srgbClr val="000000"/>
                    </a:solidFill>
                    <a:latin typeface="Arial" pitchFamily="34" charset="0"/>
                  </a:defRPr>
                </a:lvl6pPr>
                <a:lvl7pPr marL="2971800" indent="-228600" algn="ctr" eaLnBrk="0" fontAlgn="base" hangingPunct="0">
                  <a:spcBef>
                    <a:spcPct val="50000"/>
                  </a:spcBef>
                  <a:spcAft>
                    <a:spcPct val="0"/>
                  </a:spcAft>
                  <a:defRPr sz="1600">
                    <a:solidFill>
                      <a:srgbClr val="000000"/>
                    </a:solidFill>
                    <a:latin typeface="Arial" pitchFamily="34" charset="0"/>
                  </a:defRPr>
                </a:lvl7pPr>
                <a:lvl8pPr marL="3429000" indent="-228600" algn="ctr" eaLnBrk="0" fontAlgn="base" hangingPunct="0">
                  <a:spcBef>
                    <a:spcPct val="50000"/>
                  </a:spcBef>
                  <a:spcAft>
                    <a:spcPct val="0"/>
                  </a:spcAft>
                  <a:defRPr sz="1600">
                    <a:solidFill>
                      <a:srgbClr val="000000"/>
                    </a:solidFill>
                    <a:latin typeface="Arial" pitchFamily="34" charset="0"/>
                  </a:defRPr>
                </a:lvl8pPr>
                <a:lvl9pPr marL="3886200" indent="-228600" algn="ctr" eaLnBrk="0" fontAlgn="base" hangingPunct="0">
                  <a:spcBef>
                    <a:spcPct val="50000"/>
                  </a:spcBef>
                  <a:spcAft>
                    <a:spcPct val="0"/>
                  </a:spcAft>
                  <a:defRPr sz="1600">
                    <a:solidFill>
                      <a:srgbClr val="000000"/>
                    </a:solidFill>
                    <a:latin typeface="Arial" pitchFamily="34" charset="0"/>
                  </a:defRPr>
                </a:lvl9pPr>
              </a:lstStyle>
              <a:p>
                <a:pPr algn="ctr" eaLnBrk="0" fontAlgn="base" hangingPunct="0">
                  <a:spcBef>
                    <a:spcPct val="50000"/>
                  </a:spcBef>
                  <a:spcAft>
                    <a:spcPct val="0"/>
                  </a:spcAft>
                </a:pPr>
                <a:r>
                  <a:rPr lang="en-US" sz="900" dirty="0"/>
                  <a:t>XXX</a:t>
                </a:r>
              </a:p>
            </p:txBody>
          </p:sp>
          <p:sp>
            <p:nvSpPr>
              <p:cNvPr id="65" name="Text Box 19"/>
              <p:cNvSpPr txBox="1">
                <a:spLocks noChangeArrowheads="1"/>
              </p:cNvSpPr>
              <p:nvPr/>
            </p:nvSpPr>
            <p:spPr bwMode="auto">
              <a:xfrm>
                <a:off x="4881407" y="4078708"/>
                <a:ext cx="1942648" cy="297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a:defRPr sz="1600">
                    <a:solidFill>
                      <a:srgbClr val="000000"/>
                    </a:solidFill>
                    <a:latin typeface="Arial" pitchFamily="34" charset="0"/>
                  </a:defRPr>
                </a:lvl1pPr>
                <a:lvl2pPr marL="742950" indent="-285750">
                  <a:defRPr sz="1600">
                    <a:solidFill>
                      <a:srgbClr val="000000"/>
                    </a:solidFill>
                    <a:latin typeface="Arial" pitchFamily="34" charset="0"/>
                  </a:defRPr>
                </a:lvl2pPr>
                <a:lvl3pPr marL="1143000" indent="-228600">
                  <a:defRPr sz="1600">
                    <a:solidFill>
                      <a:srgbClr val="000000"/>
                    </a:solidFill>
                    <a:latin typeface="Arial" pitchFamily="34" charset="0"/>
                  </a:defRPr>
                </a:lvl3pPr>
                <a:lvl4pPr marL="1600200" indent="-228600">
                  <a:defRPr sz="1600">
                    <a:solidFill>
                      <a:srgbClr val="000000"/>
                    </a:solidFill>
                    <a:latin typeface="Arial" pitchFamily="34" charset="0"/>
                  </a:defRPr>
                </a:lvl4pPr>
                <a:lvl5pPr marL="2057400" indent="-228600">
                  <a:defRPr sz="1600">
                    <a:solidFill>
                      <a:srgbClr val="000000"/>
                    </a:solidFill>
                    <a:latin typeface="Arial" pitchFamily="34" charset="0"/>
                  </a:defRPr>
                </a:lvl5pPr>
                <a:lvl6pPr marL="2514600" indent="-228600" algn="ctr" eaLnBrk="0" fontAlgn="base" hangingPunct="0">
                  <a:spcBef>
                    <a:spcPct val="50000"/>
                  </a:spcBef>
                  <a:spcAft>
                    <a:spcPct val="0"/>
                  </a:spcAft>
                  <a:defRPr sz="1600">
                    <a:solidFill>
                      <a:srgbClr val="000000"/>
                    </a:solidFill>
                    <a:latin typeface="Arial" pitchFamily="34" charset="0"/>
                  </a:defRPr>
                </a:lvl6pPr>
                <a:lvl7pPr marL="2971800" indent="-228600" algn="ctr" eaLnBrk="0" fontAlgn="base" hangingPunct="0">
                  <a:spcBef>
                    <a:spcPct val="50000"/>
                  </a:spcBef>
                  <a:spcAft>
                    <a:spcPct val="0"/>
                  </a:spcAft>
                  <a:defRPr sz="1600">
                    <a:solidFill>
                      <a:srgbClr val="000000"/>
                    </a:solidFill>
                    <a:latin typeface="Arial" pitchFamily="34" charset="0"/>
                  </a:defRPr>
                </a:lvl7pPr>
                <a:lvl8pPr marL="3429000" indent="-228600" algn="ctr" eaLnBrk="0" fontAlgn="base" hangingPunct="0">
                  <a:spcBef>
                    <a:spcPct val="50000"/>
                  </a:spcBef>
                  <a:spcAft>
                    <a:spcPct val="0"/>
                  </a:spcAft>
                  <a:defRPr sz="1600">
                    <a:solidFill>
                      <a:srgbClr val="000000"/>
                    </a:solidFill>
                    <a:latin typeface="Arial" pitchFamily="34" charset="0"/>
                  </a:defRPr>
                </a:lvl8pPr>
                <a:lvl9pPr marL="3886200" indent="-228600" algn="ctr" eaLnBrk="0" fontAlgn="base" hangingPunct="0">
                  <a:spcBef>
                    <a:spcPct val="50000"/>
                  </a:spcBef>
                  <a:spcAft>
                    <a:spcPct val="0"/>
                  </a:spcAft>
                  <a:defRPr sz="1600">
                    <a:solidFill>
                      <a:srgbClr val="000000"/>
                    </a:solidFill>
                    <a:latin typeface="Arial" pitchFamily="34" charset="0"/>
                  </a:defRPr>
                </a:lvl9pPr>
              </a:lstStyle>
              <a:p>
                <a:pPr algn="ctr" eaLnBrk="0" fontAlgn="base" hangingPunct="0">
                  <a:spcBef>
                    <a:spcPct val="50000"/>
                  </a:spcBef>
                  <a:spcAft>
                    <a:spcPct val="0"/>
                  </a:spcAft>
                </a:pPr>
                <a:r>
                  <a:rPr lang="en-US" sz="1400" b="1" dirty="0"/>
                  <a:t>Pump </a:t>
                </a:r>
                <a:r>
                  <a:rPr lang="en-US" sz="1400" b="1" dirty="0" smtClean="0"/>
                  <a:t>Data Properties</a:t>
                </a:r>
                <a:endParaRPr lang="en-US" sz="1400" b="1" dirty="0"/>
              </a:p>
            </p:txBody>
          </p:sp>
        </p:grpSp>
        <p:sp>
          <p:nvSpPr>
            <p:cNvPr id="51" name="Line 20"/>
            <p:cNvSpPr>
              <a:spLocks noChangeShapeType="1"/>
            </p:cNvSpPr>
            <p:nvPr/>
          </p:nvSpPr>
          <p:spPr bwMode="auto">
            <a:xfrm>
              <a:off x="3457159" y="2675701"/>
              <a:ext cx="1457625" cy="180265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eaLnBrk="0" fontAlgn="base" hangingPunct="0">
                <a:spcBef>
                  <a:spcPct val="50000"/>
                </a:spcBef>
                <a:spcAft>
                  <a:spcPct val="0"/>
                </a:spcAft>
              </a:pPr>
              <a:endParaRPr lang="en-US" sz="1600" dirty="0">
                <a:solidFill>
                  <a:srgbClr val="000000"/>
                </a:solidFill>
                <a:latin typeface="Arial" pitchFamily="34" charset="0"/>
              </a:endParaRPr>
            </a:p>
          </p:txBody>
        </p:sp>
      </p:grpSp>
      <p:pic>
        <p:nvPicPr>
          <p:cNvPr id="1026" name="Picture 2" descr="E:\pompe-circuit-primaire[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5049" y="1142795"/>
            <a:ext cx="930586" cy="1370217"/>
          </a:xfrm>
          <a:prstGeom prst="rect">
            <a:avLst/>
          </a:prstGeom>
          <a:noFill/>
          <a:extLst>
            <a:ext uri="{909E8E84-426E-40DD-AFC4-6F175D3DCCD1}">
              <a14:hiddenFill xmlns:a14="http://schemas.microsoft.com/office/drawing/2010/main">
                <a:solidFill>
                  <a:srgbClr val="FFFFFF"/>
                </a:solidFill>
              </a14:hiddenFill>
            </a:ext>
          </a:extLst>
        </p:spPr>
      </p:pic>
      <p:sp>
        <p:nvSpPr>
          <p:cNvPr id="32" name="Line 23"/>
          <p:cNvSpPr>
            <a:spLocks noChangeShapeType="1"/>
          </p:cNvSpPr>
          <p:nvPr/>
        </p:nvSpPr>
        <p:spPr bwMode="auto">
          <a:xfrm flipV="1">
            <a:off x="3551481" y="2146053"/>
            <a:ext cx="1798443" cy="0"/>
          </a:xfrm>
          <a:prstGeom prst="line">
            <a:avLst/>
          </a:prstGeom>
          <a:noFill/>
          <a:ln w="38100">
            <a:solidFill>
              <a:srgbClr val="FFC000"/>
            </a:solidFill>
            <a:round/>
            <a:headEnd/>
            <a:tailEnd type="triangle" w="med" len="med"/>
          </a:ln>
          <a:extLst>
            <a:ext uri="{909E8E84-426E-40DD-AFC4-6F175D3DCCD1}">
              <a14:hiddenFill xmlns:a14="http://schemas.microsoft.com/office/drawing/2010/main">
                <a:noFill/>
              </a14:hiddenFill>
            </a:ext>
          </a:extLst>
        </p:spPr>
        <p:txBody>
          <a:bodyPr/>
          <a:lstStyle/>
          <a:p>
            <a:pPr algn="ctr" eaLnBrk="0" fontAlgn="base" hangingPunct="0">
              <a:spcBef>
                <a:spcPct val="50000"/>
              </a:spcBef>
              <a:spcAft>
                <a:spcPct val="0"/>
              </a:spcAft>
            </a:pPr>
            <a:endParaRPr lang="en-US" sz="1600" dirty="0">
              <a:solidFill>
                <a:srgbClr val="000000"/>
              </a:solidFill>
              <a:latin typeface="Arial" pitchFamily="34" charset="0"/>
            </a:endParaRPr>
          </a:p>
        </p:txBody>
      </p:sp>
      <p:sp>
        <p:nvSpPr>
          <p:cNvPr id="33" name="Line 23"/>
          <p:cNvSpPr>
            <a:spLocks noChangeShapeType="1"/>
          </p:cNvSpPr>
          <p:nvPr/>
        </p:nvSpPr>
        <p:spPr bwMode="auto">
          <a:xfrm>
            <a:off x="4382462" y="2662037"/>
            <a:ext cx="1809110" cy="2176762"/>
          </a:xfrm>
          <a:prstGeom prst="line">
            <a:avLst/>
          </a:prstGeom>
          <a:noFill/>
          <a:ln w="38100">
            <a:solidFill>
              <a:srgbClr val="FFC000"/>
            </a:solidFill>
            <a:round/>
            <a:headEnd/>
            <a:tailEnd type="triangle" w="med" len="med"/>
          </a:ln>
          <a:extLst>
            <a:ext uri="{909E8E84-426E-40DD-AFC4-6F175D3DCCD1}">
              <a14:hiddenFill xmlns:a14="http://schemas.microsoft.com/office/drawing/2010/main">
                <a:noFill/>
              </a14:hiddenFill>
            </a:ext>
          </a:extLst>
        </p:spPr>
        <p:txBody>
          <a:bodyPr/>
          <a:lstStyle/>
          <a:p>
            <a:pPr algn="ctr" eaLnBrk="0" fontAlgn="base" hangingPunct="0">
              <a:spcBef>
                <a:spcPct val="50000"/>
              </a:spcBef>
              <a:spcAft>
                <a:spcPct val="0"/>
              </a:spcAft>
            </a:pPr>
            <a:endParaRPr lang="en-US" sz="1600" dirty="0">
              <a:solidFill>
                <a:srgbClr val="000000"/>
              </a:solidFill>
              <a:latin typeface="Arial" pitchFamily="34" charset="0"/>
            </a:endParaRPr>
          </a:p>
        </p:txBody>
      </p:sp>
    </p:spTree>
    <p:extLst>
      <p:ext uri="{BB962C8B-B14F-4D97-AF65-F5344CB8AC3E}">
        <p14:creationId xmlns:p14="http://schemas.microsoft.com/office/powerpoint/2010/main" val="9979998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32"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Additional Opportunities</a:t>
            </a:r>
            <a:endParaRPr lang="en-US" sz="3600" dirty="0"/>
          </a:p>
        </p:txBody>
      </p:sp>
      <p:sp>
        <p:nvSpPr>
          <p:cNvPr id="3" name="Content Placeholder 2"/>
          <p:cNvSpPr>
            <a:spLocks noGrp="1"/>
          </p:cNvSpPr>
          <p:nvPr>
            <p:ph idx="1"/>
          </p:nvPr>
        </p:nvSpPr>
        <p:spPr/>
        <p:txBody>
          <a:bodyPr>
            <a:normAutofit/>
          </a:bodyPr>
          <a:lstStyle/>
          <a:p>
            <a:pPr marL="341313" indent="-341313"/>
            <a:r>
              <a:rPr lang="en-US" sz="3200" dirty="0" smtClean="0"/>
              <a:t>In addition to greatly improved access to accurate data, our Benchmarking demonstrated other benefits</a:t>
            </a:r>
          </a:p>
          <a:p>
            <a:pPr marL="684213" lvl="1" indent="-342900"/>
            <a:r>
              <a:rPr lang="en-US" sz="3200" dirty="0"/>
              <a:t>Electronic </a:t>
            </a:r>
            <a:r>
              <a:rPr lang="en-US" sz="3200" dirty="0" smtClean="0"/>
              <a:t>Workflows</a:t>
            </a:r>
          </a:p>
          <a:p>
            <a:pPr marL="684213" lvl="1" indent="-342900"/>
            <a:r>
              <a:rPr lang="en-US" sz="3200" dirty="0"/>
              <a:t>Collaboration Among Teams</a:t>
            </a:r>
            <a:endParaRPr lang="en-US" sz="2800" dirty="0"/>
          </a:p>
        </p:txBody>
      </p:sp>
      <p:sp>
        <p:nvSpPr>
          <p:cNvPr id="4" name="Slide Number Placeholder 3"/>
          <p:cNvSpPr>
            <a:spLocks noGrp="1"/>
          </p:cNvSpPr>
          <p:nvPr>
            <p:ph type="sldNum" sz="quarter" idx="12"/>
          </p:nvPr>
        </p:nvSpPr>
        <p:spPr/>
        <p:txBody>
          <a:bodyPr/>
          <a:lstStyle/>
          <a:p>
            <a:fld id="{D67680FD-F909-4D8E-9DA1-194A57F4BFD6}" type="slidenum">
              <a:rPr lang="en-US" smtClean="0"/>
              <a:pPr/>
              <a:t>14</a:t>
            </a:fld>
            <a:endParaRPr lang="en-US" dirty="0"/>
          </a:p>
        </p:txBody>
      </p:sp>
    </p:spTree>
    <p:extLst>
      <p:ext uri="{BB962C8B-B14F-4D97-AF65-F5344CB8AC3E}">
        <p14:creationId xmlns:p14="http://schemas.microsoft.com/office/powerpoint/2010/main" val="282922946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Electronic Workflow</a:t>
            </a:r>
            <a:endParaRPr lang="en-US" sz="3600" dirty="0"/>
          </a:p>
        </p:txBody>
      </p:sp>
      <p:sp>
        <p:nvSpPr>
          <p:cNvPr id="4" name="Content Placeholder 3"/>
          <p:cNvSpPr>
            <a:spLocks noGrp="1"/>
          </p:cNvSpPr>
          <p:nvPr>
            <p:ph idx="1"/>
          </p:nvPr>
        </p:nvSpPr>
        <p:spPr>
          <a:xfrm>
            <a:off x="365760" y="1280159"/>
            <a:ext cx="8412480" cy="5163503"/>
          </a:xfrm>
        </p:spPr>
        <p:txBody>
          <a:bodyPr>
            <a:normAutofit/>
          </a:bodyPr>
          <a:lstStyle/>
          <a:p>
            <a:pPr marL="342900" lvl="1" indent="0">
              <a:buNone/>
            </a:pPr>
            <a:r>
              <a:rPr lang="en-US" sz="2800" dirty="0" smtClean="0"/>
              <a:t>There can be significant benefits in Change Management by using Electronic Workflows</a:t>
            </a:r>
          </a:p>
          <a:p>
            <a:pPr marL="800100" lvl="1" indent="-457200"/>
            <a:r>
              <a:rPr lang="en-US" sz="2400" dirty="0" smtClean="0"/>
              <a:t>Major </a:t>
            </a:r>
            <a:r>
              <a:rPr lang="en-US" sz="2400" dirty="0"/>
              <a:t>productivity tool for review and approval of </a:t>
            </a:r>
            <a:r>
              <a:rPr lang="en-US" sz="2400" dirty="0" smtClean="0"/>
              <a:t>work products: </a:t>
            </a:r>
            <a:r>
              <a:rPr lang="en-US" sz="2400" dirty="0"/>
              <a:t>New </a:t>
            </a:r>
            <a:r>
              <a:rPr lang="en-US" sz="2400" dirty="0" smtClean="0"/>
              <a:t>and Revised Documents</a:t>
            </a:r>
            <a:r>
              <a:rPr lang="en-US" sz="2400" dirty="0"/>
              <a:t>, Design Changes, Licensing Changes, etc</a:t>
            </a:r>
            <a:r>
              <a:rPr lang="en-US" sz="2400" dirty="0" smtClean="0"/>
              <a:t>.</a:t>
            </a:r>
          </a:p>
          <a:p>
            <a:pPr marL="800100" lvl="1" indent="-457200"/>
            <a:r>
              <a:rPr lang="en-US" sz="2400" dirty="0" smtClean="0"/>
              <a:t>Ability to monitor work step queues</a:t>
            </a:r>
            <a:endParaRPr lang="en-US" sz="2400" dirty="0"/>
          </a:p>
          <a:p>
            <a:pPr marL="800100" lvl="1" indent="-457200"/>
            <a:r>
              <a:rPr lang="en-US" sz="2400" dirty="0"/>
              <a:t>Electronic Signatures</a:t>
            </a:r>
          </a:p>
          <a:p>
            <a:pPr marL="800100" lvl="1" indent="-457200"/>
            <a:r>
              <a:rPr lang="en-US" sz="2400" dirty="0"/>
              <a:t>Sophisticated Workflow models </a:t>
            </a:r>
            <a:r>
              <a:rPr lang="en-US" sz="2400" dirty="0" smtClean="0"/>
              <a:t>can be designed to automatically </a:t>
            </a:r>
            <a:r>
              <a:rPr lang="en-US" sz="2400" dirty="0"/>
              <a:t>retrieve </a:t>
            </a:r>
            <a:r>
              <a:rPr lang="en-US" sz="2400" dirty="0" smtClean="0"/>
              <a:t>some of the </a:t>
            </a:r>
            <a:r>
              <a:rPr lang="en-US" sz="2400" dirty="0"/>
              <a:t>data needed to make </a:t>
            </a:r>
            <a:r>
              <a:rPr lang="en-US" sz="2400" dirty="0" smtClean="0"/>
              <a:t>decisions using “Smart Forms”</a:t>
            </a:r>
            <a:endParaRPr lang="en-US" dirty="0"/>
          </a:p>
        </p:txBody>
      </p:sp>
      <p:sp>
        <p:nvSpPr>
          <p:cNvPr id="2" name="Slide Number Placeholder 1"/>
          <p:cNvSpPr>
            <a:spLocks noGrp="1"/>
          </p:cNvSpPr>
          <p:nvPr>
            <p:ph type="sldNum" sz="quarter" idx="12"/>
          </p:nvPr>
        </p:nvSpPr>
        <p:spPr/>
        <p:txBody>
          <a:bodyPr/>
          <a:lstStyle/>
          <a:p>
            <a:fld id="{D67680FD-F909-4D8E-9DA1-194A57F4BFD6}" type="slidenum">
              <a:rPr lang="en-US" smtClean="0"/>
              <a:pPr/>
              <a:t>15</a:t>
            </a:fld>
            <a:endParaRPr lang="en-US" dirty="0"/>
          </a:p>
        </p:txBody>
      </p:sp>
    </p:spTree>
    <p:extLst>
      <p:ext uri="{BB962C8B-B14F-4D97-AF65-F5344CB8AC3E}">
        <p14:creationId xmlns:p14="http://schemas.microsoft.com/office/powerpoint/2010/main" val="421278410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Collaboration </a:t>
            </a:r>
            <a:r>
              <a:rPr lang="en-US" sz="3600" dirty="0" smtClean="0"/>
              <a:t>Among </a:t>
            </a:r>
            <a:r>
              <a:rPr lang="en-US" sz="3600" dirty="0"/>
              <a:t>Teams</a:t>
            </a:r>
          </a:p>
        </p:txBody>
      </p:sp>
      <p:sp>
        <p:nvSpPr>
          <p:cNvPr id="3" name="Content Placeholder 2"/>
          <p:cNvSpPr>
            <a:spLocks noGrp="1"/>
          </p:cNvSpPr>
          <p:nvPr>
            <p:ph idx="1"/>
          </p:nvPr>
        </p:nvSpPr>
        <p:spPr/>
        <p:txBody>
          <a:bodyPr>
            <a:normAutofit/>
          </a:bodyPr>
          <a:lstStyle/>
          <a:p>
            <a:pPr marL="285750" indent="-285750"/>
            <a:r>
              <a:rPr lang="en-US" sz="2800" dirty="0" smtClean="0"/>
              <a:t>Integrates work among diverse but affected teams that enhance accuracy and increase efficiency.</a:t>
            </a:r>
          </a:p>
          <a:p>
            <a:pPr marL="285750" indent="-285750"/>
            <a:r>
              <a:rPr lang="en-US" sz="2800" dirty="0" smtClean="0">
                <a:solidFill>
                  <a:schemeClr val="tx1"/>
                </a:solidFill>
              </a:rPr>
              <a:t>Remote access and update from multiple EPCs to a single 3D Model eliminates many interface errors and provides better assurance of an integrated model.</a:t>
            </a:r>
          </a:p>
          <a:p>
            <a:pPr marL="285750" indent="-285750"/>
            <a:r>
              <a:rPr lang="en-US" sz="2800" dirty="0" smtClean="0">
                <a:solidFill>
                  <a:schemeClr val="tx1"/>
                </a:solidFill>
              </a:rPr>
              <a:t>Having all EPC information in a central repository facilitates Turnover to the Client</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D67680FD-F909-4D8E-9DA1-194A57F4BFD6}" type="slidenum">
              <a:rPr lang="en-US" smtClean="0"/>
              <a:pPr/>
              <a:t>16</a:t>
            </a:fld>
            <a:endParaRPr lang="en-US" dirty="0"/>
          </a:p>
        </p:txBody>
      </p:sp>
    </p:spTree>
    <p:extLst>
      <p:ext uri="{BB962C8B-B14F-4D97-AF65-F5344CB8AC3E}">
        <p14:creationId xmlns:p14="http://schemas.microsoft.com/office/powerpoint/2010/main" val="209638818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14290"/>
            <a:ext cx="8280920" cy="785818"/>
          </a:xfrm>
        </p:spPr>
        <p:txBody>
          <a:bodyPr>
            <a:noAutofit/>
          </a:bodyPr>
          <a:lstStyle/>
          <a:p>
            <a:r>
              <a:rPr lang="en-US" sz="3200" dirty="0" smtClean="0"/>
              <a:t>Progressive Benefit for Each Information Management Improvement</a:t>
            </a:r>
            <a:endParaRPr lang="en-US" sz="3200" dirty="0"/>
          </a:p>
        </p:txBody>
      </p:sp>
      <p:graphicFrame>
        <p:nvGraphicFramePr>
          <p:cNvPr id="3" name="Diagram 2"/>
          <p:cNvGraphicFramePr/>
          <p:nvPr>
            <p:extLst/>
          </p:nvPr>
        </p:nvGraphicFramePr>
        <p:xfrm>
          <a:off x="1524000" y="1498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p:cNvCxnSpPr/>
          <p:nvPr/>
        </p:nvCxnSpPr>
        <p:spPr bwMode="auto">
          <a:xfrm flipH="1">
            <a:off x="1483743" y="5700461"/>
            <a:ext cx="25880" cy="63835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flipH="1">
            <a:off x="7605622" y="5700461"/>
            <a:ext cx="25880" cy="63835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Left-Right Arrow 9"/>
          <p:cNvSpPr/>
          <p:nvPr/>
        </p:nvSpPr>
        <p:spPr bwMode="auto">
          <a:xfrm>
            <a:off x="1508235" y="5661249"/>
            <a:ext cx="6095999" cy="72008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bg2">
                    <a:lumMod val="20000"/>
                    <a:lumOff val="80000"/>
                  </a:schemeClr>
                </a:solidFill>
                <a:effectLst/>
                <a:latin typeface="Arial" charset="0"/>
              </a:rPr>
              <a:t>Time to Find</a:t>
            </a:r>
            <a:r>
              <a:rPr kumimoji="0" lang="en-US" sz="2400" b="0" i="0" u="none" strike="noStrike" cap="none" normalizeH="0" dirty="0" smtClean="0">
                <a:ln>
                  <a:noFill/>
                </a:ln>
                <a:solidFill>
                  <a:schemeClr val="bg2">
                    <a:lumMod val="20000"/>
                    <a:lumOff val="80000"/>
                  </a:schemeClr>
                </a:solidFill>
                <a:effectLst/>
                <a:latin typeface="Arial" charset="0"/>
              </a:rPr>
              <a:t> and Verify Data</a:t>
            </a:r>
            <a:endParaRPr kumimoji="0" lang="en-US" sz="2400" b="0" i="0" u="none" strike="noStrike" cap="none" normalizeH="0" baseline="0" dirty="0" smtClean="0">
              <a:ln>
                <a:noFill/>
              </a:ln>
              <a:solidFill>
                <a:schemeClr val="bg2">
                  <a:lumMod val="20000"/>
                  <a:lumOff val="80000"/>
                </a:schemeClr>
              </a:solidFill>
              <a:effectLst/>
              <a:latin typeface="Arial" charset="0"/>
            </a:endParaRPr>
          </a:p>
        </p:txBody>
      </p:sp>
      <p:sp>
        <p:nvSpPr>
          <p:cNvPr id="7" name="Up Arrow 6"/>
          <p:cNvSpPr/>
          <p:nvPr/>
        </p:nvSpPr>
        <p:spPr>
          <a:xfrm>
            <a:off x="323528" y="1694683"/>
            <a:ext cx="2016224" cy="32179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smtClean="0"/>
              <a:t>Workflow Enhancements</a:t>
            </a:r>
            <a:endParaRPr lang="en-US" sz="2400" dirty="0"/>
          </a:p>
        </p:txBody>
      </p:sp>
      <p:sp>
        <p:nvSpPr>
          <p:cNvPr id="8" name="Up Arrow 7"/>
          <p:cNvSpPr/>
          <p:nvPr/>
        </p:nvSpPr>
        <p:spPr>
          <a:xfrm>
            <a:off x="6769777" y="1406161"/>
            <a:ext cx="2070230" cy="332971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smtClean="0"/>
              <a:t>Collaboration</a:t>
            </a:r>
            <a:endParaRPr lang="en-US" sz="2400" dirty="0"/>
          </a:p>
        </p:txBody>
      </p:sp>
    </p:spTree>
    <p:extLst>
      <p:ext uri="{BB962C8B-B14F-4D97-AF65-F5344CB8AC3E}">
        <p14:creationId xmlns:p14="http://schemas.microsoft.com/office/powerpoint/2010/main" val="2771522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685800" y="3276600"/>
            <a:ext cx="77724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5" name="Title 2"/>
          <p:cNvSpPr>
            <a:spLocks noGrp="1"/>
          </p:cNvSpPr>
          <p:nvPr>
            <p:ph idx="1"/>
          </p:nvPr>
        </p:nvSpPr>
        <p:spPr>
          <a:xfrm>
            <a:off x="381000" y="1600201"/>
            <a:ext cx="8229600" cy="1524000"/>
          </a:xfrm>
        </p:spPr>
        <p:txBody>
          <a:bodyPr>
            <a:normAutofit/>
          </a:bodyPr>
          <a:lstStyle/>
          <a:p>
            <a:pPr marL="0" indent="0" algn="ctr">
              <a:buNone/>
            </a:pPr>
            <a:r>
              <a:rPr lang="en-US" sz="4000" b="1" dirty="0" smtClean="0">
                <a:solidFill>
                  <a:srgbClr val="0B45BB"/>
                </a:solidFill>
              </a:rPr>
              <a:t>Investment Model Structure</a:t>
            </a:r>
            <a:endParaRPr lang="en-US" sz="4000" b="1" dirty="0">
              <a:solidFill>
                <a:srgbClr val="0B45BB"/>
              </a:solidFill>
            </a:endParaRPr>
          </a:p>
          <a:p>
            <a:pPr marL="0" indent="0" algn="ctr">
              <a:buNone/>
            </a:pPr>
            <a:r>
              <a:rPr lang="en-US" sz="3600" b="1" dirty="0">
                <a:solidFill>
                  <a:srgbClr val="0B45BB"/>
                </a:solidFill>
              </a:rPr>
              <a:t>Tom Esselman</a:t>
            </a:r>
          </a:p>
          <a:p>
            <a:pPr marL="0" indent="0" algn="ctr">
              <a:buNone/>
            </a:pPr>
            <a:endParaRPr lang="en-US" sz="4000" b="1" dirty="0">
              <a:solidFill>
                <a:srgbClr val="0B45BB"/>
              </a:solidFill>
            </a:endParaRPr>
          </a:p>
        </p:txBody>
      </p:sp>
      <p:sp>
        <p:nvSpPr>
          <p:cNvPr id="2" name="Slide Number Placeholder 1"/>
          <p:cNvSpPr>
            <a:spLocks noGrp="1"/>
          </p:cNvSpPr>
          <p:nvPr>
            <p:ph type="sldNum" sz="quarter" idx="12"/>
          </p:nvPr>
        </p:nvSpPr>
        <p:spPr/>
        <p:txBody>
          <a:bodyPr/>
          <a:lstStyle/>
          <a:p>
            <a:fld id="{D67680FD-F909-4D8E-9DA1-194A57F4BFD6}" type="slidenum">
              <a:rPr lang="en-US" smtClean="0"/>
              <a:pPr/>
              <a:t>18</a:t>
            </a:fld>
            <a:endParaRPr lang="en-US" dirty="0"/>
          </a:p>
        </p:txBody>
      </p:sp>
    </p:spTree>
    <p:extLst>
      <p:ext uri="{BB962C8B-B14F-4D97-AF65-F5344CB8AC3E}">
        <p14:creationId xmlns:p14="http://schemas.microsoft.com/office/powerpoint/2010/main" val="2097646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5624" y="0"/>
            <a:ext cx="8229600" cy="1143000"/>
          </a:xfrm>
          <a:prstGeom prst="rect">
            <a:avLst/>
          </a:prstGeom>
          <a:ln>
            <a:noFill/>
          </a:ln>
          <a:effectLst>
            <a:outerShdw sx="1000" sy="1000" algn="ctr" rotWithShape="0">
              <a:schemeClr val="bg1"/>
            </a:outerShdw>
          </a:effectLst>
        </p:spPr>
        <p:txBody>
          <a:bodyPr vert="horz" lIns="91440" tIns="91440" rIns="91440" bIns="45720" rtlCol="0" anchor="ctr">
            <a:noAutofit/>
          </a:bodyPr>
          <a:lstStyle>
            <a:lvl1pPr algn="ctr" defTabSz="914400" rtl="0" eaLnBrk="1" latinLnBrk="0" hangingPunct="1">
              <a:spcBef>
                <a:spcPct val="0"/>
              </a:spcBef>
              <a:buNone/>
              <a:defRPr sz="4400" b="1" kern="1200">
                <a:solidFill>
                  <a:srgbClr val="0B45BB"/>
                </a:solidFill>
                <a:latin typeface="Arial" panose="020B0604020202020204" pitchFamily="34" charset="0"/>
                <a:ea typeface="+mj-ea"/>
                <a:cs typeface="Arial" panose="020B0604020202020204" pitchFamily="34" charset="0"/>
              </a:defRPr>
            </a:lvl1pPr>
          </a:lstStyle>
          <a:p>
            <a:r>
              <a:rPr lang="en-US" sz="3200" dirty="0" smtClean="0"/>
              <a:t>Configuration Management Probabilistic Investment Model (CMPI)</a:t>
            </a:r>
          </a:p>
        </p:txBody>
      </p:sp>
      <p:sp>
        <p:nvSpPr>
          <p:cNvPr id="5" name="Content Placeholder 2"/>
          <p:cNvSpPr txBox="1">
            <a:spLocks/>
          </p:cNvSpPr>
          <p:nvPr/>
        </p:nvSpPr>
        <p:spPr>
          <a:xfrm>
            <a:off x="367555" y="1352550"/>
            <a:ext cx="8471645" cy="4935538"/>
          </a:xfrm>
          <a:prstGeom prst="rect">
            <a:avLst/>
          </a:prstGeom>
        </p:spPr>
        <p:txBody>
          <a:bodyPr/>
          <a:lstStyle>
            <a:lvl1pPr marL="173038" indent="-173038" algn="l" rtl="0" eaLnBrk="0" fontAlgn="base" hangingPunct="0">
              <a:lnSpc>
                <a:spcPct val="95000"/>
              </a:lnSpc>
              <a:spcBef>
                <a:spcPct val="0"/>
              </a:spcBef>
              <a:spcAft>
                <a:spcPct val="25000"/>
              </a:spcAft>
              <a:buChar char="•"/>
              <a:defRPr sz="2400">
                <a:solidFill>
                  <a:srgbClr val="000000"/>
                </a:solidFill>
                <a:latin typeface="+mn-lt"/>
                <a:ea typeface="+mn-ea"/>
                <a:cs typeface="+mn-cs"/>
              </a:defRPr>
            </a:lvl1pPr>
            <a:lvl2pPr marL="515938" indent="-228600" algn="l" rtl="0" eaLnBrk="0" fontAlgn="base" hangingPunct="0">
              <a:lnSpc>
                <a:spcPct val="95000"/>
              </a:lnSpc>
              <a:spcBef>
                <a:spcPct val="0"/>
              </a:spcBef>
              <a:spcAft>
                <a:spcPct val="25000"/>
              </a:spcAft>
              <a:buChar char="–"/>
              <a:defRPr sz="2400">
                <a:solidFill>
                  <a:srgbClr val="000000"/>
                </a:solidFill>
                <a:latin typeface="+mn-lt"/>
              </a:defRPr>
            </a:lvl2pPr>
            <a:lvl3pPr marL="798513" indent="-166688" algn="l" rtl="0" eaLnBrk="0" fontAlgn="base" hangingPunct="0">
              <a:lnSpc>
                <a:spcPct val="95000"/>
              </a:lnSpc>
              <a:spcBef>
                <a:spcPct val="0"/>
              </a:spcBef>
              <a:spcAft>
                <a:spcPct val="25000"/>
              </a:spcAft>
              <a:buChar char="•"/>
              <a:defRPr sz="2400">
                <a:solidFill>
                  <a:srgbClr val="000000"/>
                </a:solidFill>
                <a:latin typeface="+mn-lt"/>
              </a:defRPr>
            </a:lvl3pPr>
            <a:lvl4pPr marL="1196975" indent="-223838" algn="l" rtl="0" eaLnBrk="0" fontAlgn="base" hangingPunct="0">
              <a:lnSpc>
                <a:spcPct val="95000"/>
              </a:lnSpc>
              <a:spcBef>
                <a:spcPct val="0"/>
              </a:spcBef>
              <a:spcAft>
                <a:spcPct val="25000"/>
              </a:spcAft>
              <a:buChar char="–"/>
              <a:defRPr sz="2400">
                <a:solidFill>
                  <a:srgbClr val="000000"/>
                </a:solidFill>
                <a:latin typeface="+mn-lt"/>
              </a:defRPr>
            </a:lvl4pPr>
            <a:lvl5pPr marL="1487488" indent="-174625" algn="l" rtl="0" eaLnBrk="0" fontAlgn="base" hangingPunct="0">
              <a:lnSpc>
                <a:spcPct val="95000"/>
              </a:lnSpc>
              <a:spcBef>
                <a:spcPct val="0"/>
              </a:spcBef>
              <a:spcAft>
                <a:spcPct val="25000"/>
              </a:spcAft>
              <a:buChar char="•"/>
              <a:defRPr sz="2400">
                <a:solidFill>
                  <a:srgbClr val="000000"/>
                </a:solidFill>
                <a:latin typeface="+mn-lt"/>
              </a:defRPr>
            </a:lvl5pPr>
            <a:lvl6pPr marL="1944688" indent="-174625" algn="l" rtl="0" fontAlgn="base">
              <a:lnSpc>
                <a:spcPct val="95000"/>
              </a:lnSpc>
              <a:spcBef>
                <a:spcPct val="0"/>
              </a:spcBef>
              <a:spcAft>
                <a:spcPct val="25000"/>
              </a:spcAft>
              <a:buChar char="•"/>
              <a:defRPr sz="2400">
                <a:solidFill>
                  <a:srgbClr val="000000"/>
                </a:solidFill>
                <a:latin typeface="+mn-lt"/>
              </a:defRPr>
            </a:lvl6pPr>
            <a:lvl7pPr marL="2401888" indent="-174625" algn="l" rtl="0" fontAlgn="base">
              <a:lnSpc>
                <a:spcPct val="95000"/>
              </a:lnSpc>
              <a:spcBef>
                <a:spcPct val="0"/>
              </a:spcBef>
              <a:spcAft>
                <a:spcPct val="25000"/>
              </a:spcAft>
              <a:buChar char="•"/>
              <a:defRPr sz="2400">
                <a:solidFill>
                  <a:srgbClr val="000000"/>
                </a:solidFill>
                <a:latin typeface="+mn-lt"/>
              </a:defRPr>
            </a:lvl7pPr>
            <a:lvl8pPr marL="2859088" indent="-174625" algn="l" rtl="0" fontAlgn="base">
              <a:lnSpc>
                <a:spcPct val="95000"/>
              </a:lnSpc>
              <a:spcBef>
                <a:spcPct val="0"/>
              </a:spcBef>
              <a:spcAft>
                <a:spcPct val="25000"/>
              </a:spcAft>
              <a:buChar char="•"/>
              <a:defRPr sz="2400">
                <a:solidFill>
                  <a:srgbClr val="000000"/>
                </a:solidFill>
                <a:latin typeface="+mn-lt"/>
              </a:defRPr>
            </a:lvl8pPr>
            <a:lvl9pPr marL="3316288" indent="-174625" algn="l" rtl="0" fontAlgn="base">
              <a:lnSpc>
                <a:spcPct val="95000"/>
              </a:lnSpc>
              <a:spcBef>
                <a:spcPct val="0"/>
              </a:spcBef>
              <a:spcAft>
                <a:spcPct val="25000"/>
              </a:spcAft>
              <a:buChar char="•"/>
              <a:defRPr sz="2400">
                <a:solidFill>
                  <a:srgbClr val="000000"/>
                </a:solidFill>
                <a:latin typeface="+mn-lt"/>
              </a:defRPr>
            </a:lvl9pPr>
          </a:lstStyle>
          <a:p>
            <a:pPr marL="346075" indent="-346075">
              <a:lnSpc>
                <a:spcPct val="100000"/>
              </a:lnSpc>
              <a:defRPr/>
            </a:pPr>
            <a:r>
              <a:rPr lang="en-US" sz="3200" kern="0" dirty="0" smtClean="0"/>
              <a:t>The “Value of the Investment” is the difference between the cost of installation and the reduction of costs due to improvements in the process.</a:t>
            </a:r>
          </a:p>
          <a:p>
            <a:pPr marL="346075" indent="-346075">
              <a:lnSpc>
                <a:spcPct val="100000"/>
              </a:lnSpc>
              <a:defRPr/>
            </a:pPr>
            <a:r>
              <a:rPr lang="en-US" sz="3200" kern="0" dirty="0">
                <a:solidFill>
                  <a:schemeClr val="tx1"/>
                </a:solidFill>
              </a:rPr>
              <a:t>This will be done on an NPV </a:t>
            </a:r>
            <a:r>
              <a:rPr lang="en-US" sz="3200" kern="0" dirty="0" smtClean="0">
                <a:solidFill>
                  <a:schemeClr val="tx1"/>
                </a:solidFill>
              </a:rPr>
              <a:t>basis.</a:t>
            </a:r>
          </a:p>
          <a:p>
            <a:pPr marL="0" indent="0">
              <a:lnSpc>
                <a:spcPct val="100000"/>
              </a:lnSpc>
              <a:buFontTx/>
              <a:buNone/>
              <a:defRPr/>
            </a:pPr>
            <a:endParaRPr lang="en-US" sz="2800" kern="0" dirty="0">
              <a:solidFill>
                <a:schemeClr val="tx1"/>
              </a:solidFill>
            </a:endParaRPr>
          </a:p>
          <a:p>
            <a:pPr marL="806450" lvl="1" indent="55563">
              <a:lnSpc>
                <a:spcPct val="100000"/>
              </a:lnSpc>
              <a:buNone/>
              <a:defRPr/>
            </a:pPr>
            <a:r>
              <a:rPr lang="en-US" sz="2800" b="1" kern="0" dirty="0" smtClean="0"/>
              <a:t>NPV = </a:t>
            </a:r>
            <a:r>
              <a:rPr lang="en-US" sz="2800" b="1" kern="0" dirty="0"/>
              <a:t>NPV (</a:t>
            </a:r>
            <a:r>
              <a:rPr lang="en-US" sz="2800" b="1" kern="0" dirty="0" smtClean="0"/>
              <a:t>Savings) - NPV (Investment)</a:t>
            </a:r>
          </a:p>
        </p:txBody>
      </p:sp>
      <p:sp>
        <p:nvSpPr>
          <p:cNvPr id="2" name="Slide Number Placeholder 1"/>
          <p:cNvSpPr>
            <a:spLocks noGrp="1"/>
          </p:cNvSpPr>
          <p:nvPr>
            <p:ph type="sldNum" sz="quarter" idx="12"/>
          </p:nvPr>
        </p:nvSpPr>
        <p:spPr/>
        <p:txBody>
          <a:bodyPr/>
          <a:lstStyle/>
          <a:p>
            <a:fld id="{D67680FD-F909-4D8E-9DA1-194A57F4BFD6}" type="slidenum">
              <a:rPr lang="en-US" smtClean="0"/>
              <a:pPr/>
              <a:t>19</a:t>
            </a:fld>
            <a:endParaRPr lang="en-US" dirty="0"/>
          </a:p>
        </p:txBody>
      </p:sp>
    </p:spTree>
    <p:extLst>
      <p:ext uri="{BB962C8B-B14F-4D97-AF65-F5344CB8AC3E}">
        <p14:creationId xmlns:p14="http://schemas.microsoft.com/office/powerpoint/2010/main" val="530285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Data Centric CMIS Investment Model Project Description</a:t>
            </a:r>
          </a:p>
          <a:p>
            <a:r>
              <a:rPr lang="en-US" dirty="0" smtClean="0"/>
              <a:t>Benchmarking </a:t>
            </a:r>
          </a:p>
          <a:p>
            <a:r>
              <a:rPr lang="en-US" dirty="0" smtClean="0"/>
              <a:t>End States </a:t>
            </a:r>
          </a:p>
          <a:p>
            <a:r>
              <a:rPr lang="en-US" dirty="0" smtClean="0"/>
              <a:t>Investment Model Structure</a:t>
            </a:r>
          </a:p>
          <a:p>
            <a:r>
              <a:rPr lang="en-US" dirty="0" smtClean="0"/>
              <a:t>Investment Costs</a:t>
            </a:r>
          </a:p>
          <a:p>
            <a:r>
              <a:rPr lang="en-US" dirty="0" smtClean="0"/>
              <a:t>Hard and Soft Savings</a:t>
            </a:r>
          </a:p>
          <a:p>
            <a:r>
              <a:rPr lang="en-US" dirty="0" smtClean="0"/>
              <a:t>Use Cases</a:t>
            </a:r>
          </a:p>
          <a:p>
            <a:r>
              <a:rPr lang="en-US" dirty="0" smtClean="0"/>
              <a:t>Breakout Session</a:t>
            </a:r>
            <a:endParaRPr lang="en-US" dirty="0"/>
          </a:p>
        </p:txBody>
      </p:sp>
      <p:sp>
        <p:nvSpPr>
          <p:cNvPr id="2" name="Slide Number Placeholder 1"/>
          <p:cNvSpPr>
            <a:spLocks noGrp="1"/>
          </p:cNvSpPr>
          <p:nvPr>
            <p:ph type="sldNum" sz="quarter" idx="12"/>
          </p:nvPr>
        </p:nvSpPr>
        <p:spPr/>
        <p:txBody>
          <a:bodyPr/>
          <a:lstStyle/>
          <a:p>
            <a:fld id="{D67680FD-F909-4D8E-9DA1-194A57F4BFD6}" type="slidenum">
              <a:rPr lang="en-US" smtClean="0"/>
              <a:pPr/>
              <a:t>2</a:t>
            </a:fld>
            <a:endParaRPr lang="en-US" dirty="0"/>
          </a:p>
        </p:txBody>
      </p:sp>
    </p:spTree>
    <p:extLst>
      <p:ext uri="{BB962C8B-B14F-4D97-AF65-F5344CB8AC3E}">
        <p14:creationId xmlns:p14="http://schemas.microsoft.com/office/powerpoint/2010/main" val="2161924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a:lnSpc>
                <a:spcPct val="100000"/>
              </a:lnSpc>
            </a:pPr>
            <a:r>
              <a:rPr lang="en-US" sz="3200" b="1" dirty="0">
                <a:solidFill>
                  <a:srgbClr val="0B45BB"/>
                </a:solidFill>
                <a:latin typeface="Arial" panose="020B0604020202020204" pitchFamily="34" charset="0"/>
                <a:cs typeface="Arial" panose="020B0604020202020204" pitchFamily="34" charset="0"/>
              </a:rPr>
              <a:t>NPV (Savings) - NPV (Investment</a:t>
            </a:r>
            <a:r>
              <a:rPr lang="en-US" sz="3200" b="1" dirty="0" smtClean="0">
                <a:solidFill>
                  <a:srgbClr val="0B45BB"/>
                </a:solidFill>
                <a:latin typeface="Arial" panose="020B0604020202020204" pitchFamily="34" charset="0"/>
                <a:cs typeface="Arial" panose="020B0604020202020204" pitchFamily="34" charset="0"/>
              </a:rPr>
              <a:t>)</a:t>
            </a:r>
            <a:endParaRPr lang="en-US" sz="3200" b="1" dirty="0">
              <a:solidFill>
                <a:srgbClr val="0B45BB"/>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341313" indent="-341313"/>
            <a:r>
              <a:rPr lang="en-US" sz="3600" b="1" dirty="0" smtClean="0"/>
              <a:t>Savings</a:t>
            </a:r>
            <a:r>
              <a:rPr lang="en-US" sz="3600" dirty="0" smtClean="0"/>
              <a:t> – reduction in person-hours and risk reduction</a:t>
            </a:r>
          </a:p>
          <a:p>
            <a:pPr marL="341313" indent="-341313"/>
            <a:r>
              <a:rPr lang="en-US" sz="3600" b="1" dirty="0" smtClean="0"/>
              <a:t>Investment</a:t>
            </a:r>
            <a:r>
              <a:rPr lang="en-US" sz="3600" dirty="0" smtClean="0"/>
              <a:t> – Capital and O&amp;M to implement</a:t>
            </a:r>
            <a:endParaRPr lang="en-US" sz="3600" dirty="0"/>
          </a:p>
        </p:txBody>
      </p:sp>
      <p:sp>
        <p:nvSpPr>
          <p:cNvPr id="4" name="Slide Number Placeholder 3"/>
          <p:cNvSpPr>
            <a:spLocks noGrp="1"/>
          </p:cNvSpPr>
          <p:nvPr>
            <p:ph type="sldNum" sz="quarter" idx="12"/>
          </p:nvPr>
        </p:nvSpPr>
        <p:spPr/>
        <p:txBody>
          <a:bodyPr/>
          <a:lstStyle/>
          <a:p>
            <a:fld id="{D67680FD-F909-4D8E-9DA1-194A57F4BFD6}" type="slidenum">
              <a:rPr lang="en-US" smtClean="0"/>
              <a:pPr/>
              <a:t>20</a:t>
            </a:fld>
            <a:endParaRPr lang="en-US" dirty="0"/>
          </a:p>
        </p:txBody>
      </p:sp>
    </p:spTree>
    <p:extLst>
      <p:ext uri="{BB962C8B-B14F-4D97-AF65-F5344CB8AC3E}">
        <p14:creationId xmlns:p14="http://schemas.microsoft.com/office/powerpoint/2010/main" val="345455901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…But It </a:t>
            </a:r>
            <a:r>
              <a:rPr lang="en-US" dirty="0"/>
              <a:t>is not </a:t>
            </a:r>
            <a:r>
              <a:rPr lang="en-US" dirty="0" smtClean="0"/>
              <a:t>Deterministic</a:t>
            </a:r>
          </a:p>
        </p:txBody>
      </p:sp>
      <p:sp>
        <p:nvSpPr>
          <p:cNvPr id="13" name="Content Placeholder 2"/>
          <p:cNvSpPr txBox="1">
            <a:spLocks/>
          </p:cNvSpPr>
          <p:nvPr/>
        </p:nvSpPr>
        <p:spPr>
          <a:xfrm>
            <a:off x="533400" y="1371600"/>
            <a:ext cx="8226425" cy="4572000"/>
          </a:xfrm>
          <a:prstGeom prst="rect">
            <a:avLst/>
          </a:prstGeom>
        </p:spPr>
        <p:txBody>
          <a:bodyPr/>
          <a:lstStyle>
            <a:lvl1pPr marL="173038" indent="-173038" algn="l" rtl="0" eaLnBrk="0" fontAlgn="base" hangingPunct="0">
              <a:lnSpc>
                <a:spcPct val="95000"/>
              </a:lnSpc>
              <a:spcBef>
                <a:spcPct val="0"/>
              </a:spcBef>
              <a:spcAft>
                <a:spcPct val="25000"/>
              </a:spcAft>
              <a:buChar char="•"/>
              <a:defRPr sz="2400">
                <a:solidFill>
                  <a:srgbClr val="000000"/>
                </a:solidFill>
                <a:latin typeface="+mn-lt"/>
                <a:ea typeface="+mn-ea"/>
                <a:cs typeface="+mn-cs"/>
              </a:defRPr>
            </a:lvl1pPr>
            <a:lvl2pPr marL="515938" indent="-228600" algn="l" rtl="0" eaLnBrk="0" fontAlgn="base" hangingPunct="0">
              <a:lnSpc>
                <a:spcPct val="95000"/>
              </a:lnSpc>
              <a:spcBef>
                <a:spcPct val="0"/>
              </a:spcBef>
              <a:spcAft>
                <a:spcPct val="25000"/>
              </a:spcAft>
              <a:buChar char="–"/>
              <a:defRPr sz="2400">
                <a:solidFill>
                  <a:srgbClr val="000000"/>
                </a:solidFill>
                <a:latin typeface="+mn-lt"/>
              </a:defRPr>
            </a:lvl2pPr>
            <a:lvl3pPr marL="798513" indent="-166688" algn="l" rtl="0" eaLnBrk="0" fontAlgn="base" hangingPunct="0">
              <a:lnSpc>
                <a:spcPct val="95000"/>
              </a:lnSpc>
              <a:spcBef>
                <a:spcPct val="0"/>
              </a:spcBef>
              <a:spcAft>
                <a:spcPct val="25000"/>
              </a:spcAft>
              <a:buChar char="•"/>
              <a:defRPr sz="2400">
                <a:solidFill>
                  <a:srgbClr val="000000"/>
                </a:solidFill>
                <a:latin typeface="+mn-lt"/>
              </a:defRPr>
            </a:lvl3pPr>
            <a:lvl4pPr marL="1196975" indent="-223838" algn="l" rtl="0" eaLnBrk="0" fontAlgn="base" hangingPunct="0">
              <a:lnSpc>
                <a:spcPct val="95000"/>
              </a:lnSpc>
              <a:spcBef>
                <a:spcPct val="0"/>
              </a:spcBef>
              <a:spcAft>
                <a:spcPct val="25000"/>
              </a:spcAft>
              <a:buChar char="–"/>
              <a:defRPr sz="2400">
                <a:solidFill>
                  <a:srgbClr val="000000"/>
                </a:solidFill>
                <a:latin typeface="+mn-lt"/>
              </a:defRPr>
            </a:lvl4pPr>
            <a:lvl5pPr marL="1487488" indent="-174625" algn="l" rtl="0" eaLnBrk="0" fontAlgn="base" hangingPunct="0">
              <a:lnSpc>
                <a:spcPct val="95000"/>
              </a:lnSpc>
              <a:spcBef>
                <a:spcPct val="0"/>
              </a:spcBef>
              <a:spcAft>
                <a:spcPct val="25000"/>
              </a:spcAft>
              <a:buChar char="•"/>
              <a:defRPr sz="2400">
                <a:solidFill>
                  <a:srgbClr val="000000"/>
                </a:solidFill>
                <a:latin typeface="+mn-lt"/>
              </a:defRPr>
            </a:lvl5pPr>
            <a:lvl6pPr marL="1944688" indent="-174625" algn="l" rtl="0" fontAlgn="base">
              <a:lnSpc>
                <a:spcPct val="95000"/>
              </a:lnSpc>
              <a:spcBef>
                <a:spcPct val="0"/>
              </a:spcBef>
              <a:spcAft>
                <a:spcPct val="25000"/>
              </a:spcAft>
              <a:buChar char="•"/>
              <a:defRPr sz="2400">
                <a:solidFill>
                  <a:srgbClr val="000000"/>
                </a:solidFill>
                <a:latin typeface="+mn-lt"/>
              </a:defRPr>
            </a:lvl6pPr>
            <a:lvl7pPr marL="2401888" indent="-174625" algn="l" rtl="0" fontAlgn="base">
              <a:lnSpc>
                <a:spcPct val="95000"/>
              </a:lnSpc>
              <a:spcBef>
                <a:spcPct val="0"/>
              </a:spcBef>
              <a:spcAft>
                <a:spcPct val="25000"/>
              </a:spcAft>
              <a:buChar char="•"/>
              <a:defRPr sz="2400">
                <a:solidFill>
                  <a:srgbClr val="000000"/>
                </a:solidFill>
                <a:latin typeface="+mn-lt"/>
              </a:defRPr>
            </a:lvl7pPr>
            <a:lvl8pPr marL="2859088" indent="-174625" algn="l" rtl="0" fontAlgn="base">
              <a:lnSpc>
                <a:spcPct val="95000"/>
              </a:lnSpc>
              <a:spcBef>
                <a:spcPct val="0"/>
              </a:spcBef>
              <a:spcAft>
                <a:spcPct val="25000"/>
              </a:spcAft>
              <a:buChar char="•"/>
              <a:defRPr sz="2400">
                <a:solidFill>
                  <a:srgbClr val="000000"/>
                </a:solidFill>
                <a:latin typeface="+mn-lt"/>
              </a:defRPr>
            </a:lvl8pPr>
            <a:lvl9pPr marL="3316288" indent="-174625" algn="l" rtl="0" fontAlgn="base">
              <a:lnSpc>
                <a:spcPct val="95000"/>
              </a:lnSpc>
              <a:spcBef>
                <a:spcPct val="0"/>
              </a:spcBef>
              <a:spcAft>
                <a:spcPct val="25000"/>
              </a:spcAft>
              <a:buChar char="•"/>
              <a:defRPr sz="2400">
                <a:solidFill>
                  <a:srgbClr val="000000"/>
                </a:solidFill>
                <a:latin typeface="+mn-lt"/>
              </a:defRPr>
            </a:lvl9pPr>
          </a:lstStyle>
          <a:p>
            <a:pPr marL="346075" indent="-346075">
              <a:lnSpc>
                <a:spcPct val="100000"/>
              </a:lnSpc>
              <a:defRPr/>
            </a:pPr>
            <a:r>
              <a:rPr lang="en-US" sz="3200" dirty="0" smtClean="0"/>
              <a:t>It needs </a:t>
            </a:r>
            <a:r>
              <a:rPr lang="en-US" sz="3200" dirty="0"/>
              <a:t>to be </a:t>
            </a:r>
            <a:r>
              <a:rPr lang="en-US" sz="3200" dirty="0" smtClean="0"/>
              <a:t>probabilistic</a:t>
            </a:r>
            <a:r>
              <a:rPr lang="en-US" sz="3200" kern="0" dirty="0" smtClean="0">
                <a:solidFill>
                  <a:schemeClr val="tx1"/>
                </a:solidFill>
              </a:rPr>
              <a:t>.</a:t>
            </a:r>
          </a:p>
          <a:p>
            <a:pPr marL="346075" indent="-346075">
              <a:lnSpc>
                <a:spcPct val="100000"/>
              </a:lnSpc>
              <a:defRPr/>
            </a:pPr>
            <a:r>
              <a:rPr lang="en-US" sz="3200" kern="0" dirty="0" smtClean="0">
                <a:solidFill>
                  <a:schemeClr val="tx1"/>
                </a:solidFill>
              </a:rPr>
              <a:t>It is not enough to know the “mean value” of the NPV.  That will probably show that the investment is profitable.</a:t>
            </a:r>
          </a:p>
          <a:p>
            <a:pPr marL="346075" indent="-346075">
              <a:lnSpc>
                <a:spcPct val="100000"/>
              </a:lnSpc>
              <a:defRPr/>
            </a:pPr>
            <a:r>
              <a:rPr lang="en-US" sz="3200" kern="0" dirty="0" smtClean="0">
                <a:solidFill>
                  <a:schemeClr val="tx1"/>
                </a:solidFill>
              </a:rPr>
              <a:t>You need to know the likelihood that the investment will be profitable.  </a:t>
            </a:r>
          </a:p>
          <a:p>
            <a:pPr marL="346075" indent="-346075">
              <a:lnSpc>
                <a:spcPct val="100000"/>
              </a:lnSpc>
              <a:defRPr/>
            </a:pPr>
            <a:r>
              <a:rPr lang="en-US" sz="3200" kern="0" dirty="0" smtClean="0">
                <a:solidFill>
                  <a:schemeClr val="tx1"/>
                </a:solidFill>
              </a:rPr>
              <a:t>The probability that the NPV is positive is the “probability of success”.</a:t>
            </a:r>
          </a:p>
        </p:txBody>
      </p:sp>
      <p:sp>
        <p:nvSpPr>
          <p:cNvPr id="4" name="TextBox 3"/>
          <p:cNvSpPr txBox="1"/>
          <p:nvPr/>
        </p:nvSpPr>
        <p:spPr>
          <a:xfrm>
            <a:off x="5867400" y="6060360"/>
            <a:ext cx="2956387" cy="523220"/>
          </a:xfrm>
          <a:prstGeom prst="rect">
            <a:avLst/>
          </a:prstGeom>
          <a:noFill/>
        </p:spPr>
        <p:txBody>
          <a:bodyPr wrap="none" rtlCol="0">
            <a:spAutoFit/>
          </a:bodyPr>
          <a:lstStyle/>
          <a:p>
            <a:r>
              <a:rPr lang="en-US" sz="2800" i="1" dirty="0">
                <a:solidFill>
                  <a:schemeClr val="bg2">
                    <a:lumMod val="90000"/>
                  </a:schemeClr>
                </a:solidFill>
              </a:rPr>
              <a:t>Renuart </a:t>
            </a:r>
            <a:r>
              <a:rPr lang="en-US" sz="2800" i="1" dirty="0" smtClean="0">
                <a:solidFill>
                  <a:schemeClr val="bg2">
                    <a:lumMod val="90000"/>
                  </a:schemeClr>
                </a:solidFill>
              </a:rPr>
              <a:t>Consulting</a:t>
            </a:r>
            <a:endParaRPr lang="en-US" sz="2800" i="1" dirty="0">
              <a:solidFill>
                <a:schemeClr val="bg2">
                  <a:lumMod val="90000"/>
                </a:schemeClr>
              </a:solidFill>
            </a:endParaRPr>
          </a:p>
        </p:txBody>
      </p:sp>
    </p:spTree>
    <p:extLst>
      <p:ext uri="{BB962C8B-B14F-4D97-AF65-F5344CB8AC3E}">
        <p14:creationId xmlns:p14="http://schemas.microsoft.com/office/powerpoint/2010/main" val="84009738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lnSpc>
                <a:spcPct val="110000"/>
              </a:lnSpc>
              <a:buNone/>
            </a:pPr>
            <a:r>
              <a:rPr lang="en-US" dirty="0"/>
              <a:t>Investment Categories </a:t>
            </a:r>
          </a:p>
        </p:txBody>
      </p:sp>
      <p:sp>
        <p:nvSpPr>
          <p:cNvPr id="3" name="Content Placeholder 2"/>
          <p:cNvSpPr>
            <a:spLocks noGrp="1"/>
          </p:cNvSpPr>
          <p:nvPr>
            <p:ph idx="1"/>
          </p:nvPr>
        </p:nvSpPr>
        <p:spPr>
          <a:xfrm>
            <a:off x="365760" y="1280159"/>
            <a:ext cx="8412480" cy="5392103"/>
          </a:xfrm>
        </p:spPr>
        <p:txBody>
          <a:bodyPr>
            <a:normAutofit/>
          </a:bodyPr>
          <a:lstStyle/>
          <a:p>
            <a:pPr marL="569913" indent="-285750">
              <a:lnSpc>
                <a:spcPct val="110000"/>
              </a:lnSpc>
            </a:pPr>
            <a:r>
              <a:rPr lang="en-US" sz="3200" dirty="0" smtClean="0"/>
              <a:t>Software Costs</a:t>
            </a:r>
          </a:p>
          <a:p>
            <a:pPr marL="569913" indent="-285750">
              <a:lnSpc>
                <a:spcPct val="110000"/>
              </a:lnSpc>
            </a:pPr>
            <a:r>
              <a:rPr lang="en-US" sz="3200" dirty="0" smtClean="0"/>
              <a:t>Start-up Labor</a:t>
            </a:r>
          </a:p>
          <a:p>
            <a:pPr marL="569913" indent="-285750">
              <a:lnSpc>
                <a:spcPct val="110000"/>
              </a:lnSpc>
            </a:pPr>
            <a:r>
              <a:rPr lang="en-US" sz="3200" dirty="0" smtClean="0"/>
              <a:t>Ongoing Labor and Support</a:t>
            </a:r>
          </a:p>
        </p:txBody>
      </p:sp>
      <p:sp>
        <p:nvSpPr>
          <p:cNvPr id="4" name="Slide Number Placeholder 3"/>
          <p:cNvSpPr>
            <a:spLocks noGrp="1"/>
          </p:cNvSpPr>
          <p:nvPr>
            <p:ph type="sldNum" sz="quarter" idx="12"/>
          </p:nvPr>
        </p:nvSpPr>
        <p:spPr/>
        <p:txBody>
          <a:bodyPr/>
          <a:lstStyle/>
          <a:p>
            <a:fld id="{D67680FD-F909-4D8E-9DA1-194A57F4BFD6}" type="slidenum">
              <a:rPr lang="en-US" smtClean="0"/>
              <a:pPr/>
              <a:t>22</a:t>
            </a:fld>
            <a:endParaRPr lang="en-US" dirty="0"/>
          </a:p>
        </p:txBody>
      </p:sp>
    </p:spTree>
    <p:extLst>
      <p:ext uri="{BB962C8B-B14F-4D97-AF65-F5344CB8AC3E}">
        <p14:creationId xmlns:p14="http://schemas.microsoft.com/office/powerpoint/2010/main" val="19583574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 Model</a:t>
            </a:r>
            <a:endParaRPr lang="en-US" dirty="0"/>
          </a:p>
        </p:txBody>
      </p:sp>
      <p:graphicFrame>
        <p:nvGraphicFramePr>
          <p:cNvPr id="4" name="Content Placeholder 3"/>
          <p:cNvGraphicFramePr>
            <a:graphicFrameLocks noGrp="1" noChangeAspect="1"/>
          </p:cNvGraphicFramePr>
          <p:nvPr>
            <p:ph idx="1"/>
            <p:extLst/>
          </p:nvPr>
        </p:nvGraphicFramePr>
        <p:xfrm>
          <a:off x="365760" y="1268760"/>
          <a:ext cx="8670738" cy="4813599"/>
        </p:xfrm>
        <a:graphic>
          <a:graphicData uri="http://schemas.openxmlformats.org/drawingml/2006/table">
            <a:tbl>
              <a:tblPr>
                <a:tableStyleId>{5C22544A-7EE6-4342-B048-85BDC9FD1C3A}</a:tableStyleId>
              </a:tblPr>
              <a:tblGrid>
                <a:gridCol w="2705074"/>
                <a:gridCol w="772880"/>
                <a:gridCol w="772880"/>
                <a:gridCol w="845337"/>
                <a:gridCol w="657337"/>
                <a:gridCol w="753643"/>
                <a:gridCol w="769345"/>
                <a:gridCol w="1394242"/>
              </a:tblGrid>
              <a:tr h="281604">
                <a:tc rowSpan="2">
                  <a:txBody>
                    <a:bodyPr/>
                    <a:lstStyle/>
                    <a:p>
                      <a:pPr algn="ctr" fontAlgn="ctr"/>
                      <a:r>
                        <a:rPr lang="en-US" sz="1800" u="none" strike="noStrike" dirty="0">
                          <a:effectLst/>
                        </a:rPr>
                        <a:t>LABOR COSTS</a:t>
                      </a:r>
                      <a:endParaRPr lang="en-US" sz="1800" b="1" i="0" u="none" strike="noStrike" dirty="0">
                        <a:solidFill>
                          <a:srgbClr val="000000"/>
                        </a:solidFill>
                        <a:effectLst/>
                        <a:latin typeface="Calibri" panose="020F0502020204030204" pitchFamily="34" charset="0"/>
                      </a:endParaRPr>
                    </a:p>
                  </a:txBody>
                  <a:tcPr marL="9525" marR="9525" marT="9525" marB="0" anchor="ctr"/>
                </a:tc>
                <a:tc gridSpan="7">
                  <a:txBody>
                    <a:bodyPr/>
                    <a:lstStyle/>
                    <a:p>
                      <a:pPr algn="ctr" fontAlgn="b"/>
                      <a:r>
                        <a:rPr lang="en-US" sz="1600" u="none" strike="noStrike" dirty="0">
                          <a:effectLst/>
                        </a:rPr>
                        <a:t>Start-Up (Staff per Year)</a:t>
                      </a:r>
                      <a:endParaRPr lang="en-US" sz="16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1604">
                <a:tc vMerge="1">
                  <a:txBody>
                    <a:bodyPr/>
                    <a:lstStyle/>
                    <a:p>
                      <a:endParaRPr lang="en-US"/>
                    </a:p>
                  </a:txBody>
                  <a:tcPr/>
                </a:tc>
                <a:tc gridSpan="5">
                  <a:txBody>
                    <a:bodyPr/>
                    <a:lstStyle/>
                    <a:p>
                      <a:pPr algn="ctr" fontAlgn="b"/>
                      <a:r>
                        <a:rPr lang="en-US" sz="1800" u="none" strike="noStrike" dirty="0">
                          <a:effectLst/>
                        </a:rPr>
                        <a:t>Year</a:t>
                      </a:r>
                      <a:endParaRPr lang="en-US" sz="18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1800" u="none" strike="noStrike" dirty="0">
                          <a:effectLst/>
                        </a:rPr>
                        <a:t>Distr</a:t>
                      </a:r>
                      <a:endParaRPr lang="en-US" sz="1800" b="1" i="0" u="none" strike="noStrike" dirty="0">
                        <a:solidFill>
                          <a:srgbClr val="000000"/>
                        </a:solidFill>
                        <a:effectLst/>
                        <a:latin typeface="Calibri" panose="020F0502020204030204" pitchFamily="34" charset="0"/>
                      </a:endParaRPr>
                    </a:p>
                  </a:txBody>
                  <a:tcPr marL="9525" marR="9525" marT="9525" marB="0" anchor="ctr"/>
                </a:tc>
                <a:tc rowSpan="2">
                  <a:txBody>
                    <a:bodyPr/>
                    <a:lstStyle/>
                    <a:p>
                      <a:pPr algn="ctr" fontAlgn="ctr"/>
                      <a:r>
                        <a:rPr lang="en-US" sz="1800" u="none" strike="noStrike" dirty="0">
                          <a:effectLst/>
                        </a:rPr>
                        <a:t>$ per person</a:t>
                      </a:r>
                      <a:endParaRPr lang="en-US" sz="1800" b="1" i="0" u="none" strike="noStrike" dirty="0">
                        <a:solidFill>
                          <a:srgbClr val="000000"/>
                        </a:solidFill>
                        <a:effectLst/>
                        <a:latin typeface="Calibri" panose="020F0502020204030204" pitchFamily="34" charset="0"/>
                      </a:endParaRPr>
                    </a:p>
                  </a:txBody>
                  <a:tcPr marL="9525" marR="9525" marT="9525" marB="0" anchor="ctr"/>
                </a:tc>
              </a:tr>
              <a:tr h="281604">
                <a:tc>
                  <a:txBody>
                    <a:bodyPr/>
                    <a:lstStyle/>
                    <a:p>
                      <a:pPr algn="l" fontAlgn="b"/>
                      <a:r>
                        <a:rPr lang="en-US" sz="1800" u="none" strike="noStrike" dirty="0">
                          <a:effectLst/>
                        </a:rPr>
                        <a:t>Initial Set-Up</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CY-4</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CY-3</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CY-2</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CY-1</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CY</a:t>
                      </a:r>
                      <a:endParaRPr lang="en-US" sz="1800" b="1" i="0" u="none" strike="noStrike" dirty="0">
                        <a:solidFill>
                          <a:srgbClr val="000000"/>
                        </a:solidFill>
                        <a:effectLst/>
                        <a:latin typeface="Calibri" panose="020F0502020204030204" pitchFamily="34" charset="0"/>
                      </a:endParaRPr>
                    </a:p>
                  </a:txBody>
                  <a:tcPr marL="9525" marR="9525" marT="9525" marB="0" anchor="b"/>
                </a:tc>
                <a:tc vMerge="1">
                  <a:txBody>
                    <a:bodyPr/>
                    <a:lstStyle/>
                    <a:p>
                      <a:endParaRPr lang="en-US"/>
                    </a:p>
                  </a:txBody>
                  <a:tcPr/>
                </a:tc>
                <a:tc vMerge="1">
                  <a:txBody>
                    <a:bodyPr/>
                    <a:lstStyle/>
                    <a:p>
                      <a:endParaRPr lang="en-US"/>
                    </a:p>
                  </a:txBody>
                  <a:tcPr/>
                </a:tc>
              </a:tr>
              <a:tr h="281604">
                <a:tc>
                  <a:txBody>
                    <a:bodyPr/>
                    <a:lstStyle/>
                    <a:p>
                      <a:pPr algn="l" fontAlgn="ctr"/>
                      <a:r>
                        <a:rPr lang="en-US" sz="1800" u="none" strike="noStrike" dirty="0">
                          <a:effectLst/>
                        </a:rPr>
                        <a:t>Configure Software</a:t>
                      </a:r>
                      <a:endParaRPr lang="en-US" sz="1800" b="0" i="0" u="none" strike="noStrike" dirty="0">
                        <a:solidFill>
                          <a:srgbClr val="000000"/>
                        </a:solidFill>
                        <a:effectLst/>
                        <a:latin typeface="Calibri" panose="020F0502020204030204" pitchFamily="34" charset="0"/>
                      </a:endParaRPr>
                    </a:p>
                  </a:txBody>
                  <a:tcPr marL="171450" marR="9525" marT="9525" marB="0" anchor="ctr"/>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L3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a:t>
                      </a:r>
                      <a:r>
                        <a:rPr lang="en-US" sz="1800" u="none" strike="noStrike" dirty="0" smtClean="0">
                          <a:effectLst/>
                        </a:rPr>
                        <a:t>$150,000 </a:t>
                      </a:r>
                      <a:endParaRPr lang="en-US" sz="1800" b="0" i="0" u="none" strike="noStrike" dirty="0">
                        <a:solidFill>
                          <a:srgbClr val="000000"/>
                        </a:solidFill>
                        <a:effectLst/>
                        <a:latin typeface="Calibri" panose="020F0502020204030204" pitchFamily="34" charset="0"/>
                      </a:endParaRPr>
                    </a:p>
                  </a:txBody>
                  <a:tcPr marL="9525" marR="9525" marT="9525" marB="0" anchor="b"/>
                </a:tc>
              </a:tr>
              <a:tr h="281604">
                <a:tc>
                  <a:txBody>
                    <a:bodyPr/>
                    <a:lstStyle/>
                    <a:p>
                      <a:pPr algn="l" fontAlgn="b"/>
                      <a:r>
                        <a:rPr lang="en-US" sz="1800" u="none" strike="noStrike" dirty="0">
                          <a:effectLst/>
                        </a:rPr>
                        <a:t>Data Mining</a:t>
                      </a:r>
                      <a:endParaRPr lang="en-US" sz="1800" b="0" i="0" u="none" strike="noStrike" dirty="0">
                        <a:solidFill>
                          <a:srgbClr val="000000"/>
                        </a:solidFill>
                        <a:effectLst/>
                        <a:latin typeface="Calibri" panose="020F0502020204030204" pitchFamily="34" charset="0"/>
                      </a:endParaRPr>
                    </a:p>
                  </a:txBody>
                  <a:tcPr marL="171450" marR="9525" marT="9525"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L3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a:t>
                      </a:r>
                      <a:r>
                        <a:rPr lang="en-US" sz="1800" u="none" strike="noStrike" dirty="0" smtClean="0">
                          <a:effectLst/>
                        </a:rPr>
                        <a:t>$130,000 </a:t>
                      </a:r>
                      <a:endParaRPr lang="en-US" sz="1800" b="0" i="0" u="none" strike="noStrike" dirty="0">
                        <a:solidFill>
                          <a:srgbClr val="000000"/>
                        </a:solidFill>
                        <a:effectLst/>
                        <a:latin typeface="Calibri" panose="020F0502020204030204" pitchFamily="34" charset="0"/>
                      </a:endParaRPr>
                    </a:p>
                  </a:txBody>
                  <a:tcPr marL="9525" marR="9525" marT="9525" marB="0" anchor="b"/>
                </a:tc>
              </a:tr>
              <a:tr h="281604">
                <a:tc>
                  <a:txBody>
                    <a:bodyPr/>
                    <a:lstStyle/>
                    <a:p>
                      <a:pPr algn="l" fontAlgn="b"/>
                      <a:r>
                        <a:rPr lang="en-US" sz="1800" u="none" strike="noStrike" dirty="0">
                          <a:effectLst/>
                        </a:rPr>
                        <a:t>Data Validation</a:t>
                      </a:r>
                      <a:endParaRPr lang="en-US" sz="1800" b="0" i="0" u="none" strike="noStrike" dirty="0">
                        <a:solidFill>
                          <a:srgbClr val="000000"/>
                        </a:solidFill>
                        <a:effectLst/>
                        <a:latin typeface="Calibri" panose="020F0502020204030204" pitchFamily="34" charset="0"/>
                      </a:endParaRPr>
                    </a:p>
                  </a:txBody>
                  <a:tcPr marL="171450" marR="9525" marT="9525"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L3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a:t>
                      </a:r>
                      <a:r>
                        <a:rPr lang="en-US" sz="1800" u="none" strike="noStrike" dirty="0" smtClean="0">
                          <a:effectLst/>
                        </a:rPr>
                        <a:t>$130,000 </a:t>
                      </a:r>
                      <a:endParaRPr lang="en-US" sz="1800" b="0" i="0" u="none" strike="noStrike" dirty="0">
                        <a:solidFill>
                          <a:srgbClr val="000000"/>
                        </a:solidFill>
                        <a:effectLst/>
                        <a:latin typeface="Calibri" panose="020F0502020204030204" pitchFamily="34" charset="0"/>
                      </a:endParaRPr>
                    </a:p>
                  </a:txBody>
                  <a:tcPr marL="9525" marR="9525" marT="9525" marB="0" anchor="b"/>
                </a:tc>
              </a:tr>
              <a:tr h="281604">
                <a:tc>
                  <a:txBody>
                    <a:bodyPr/>
                    <a:lstStyle/>
                    <a:p>
                      <a:pPr algn="l" fontAlgn="b"/>
                      <a:r>
                        <a:rPr lang="en-US" sz="1800" u="none" strike="noStrike" dirty="0">
                          <a:effectLst/>
                        </a:rPr>
                        <a:t>SME Evaluation and Input</a:t>
                      </a:r>
                      <a:endParaRPr lang="en-US" sz="1800" b="0" i="0" u="none" strike="noStrike" dirty="0">
                        <a:solidFill>
                          <a:srgbClr val="000000"/>
                        </a:solidFill>
                        <a:effectLst/>
                        <a:latin typeface="Calibri" panose="020F0502020204030204" pitchFamily="34" charset="0"/>
                      </a:endParaRPr>
                    </a:p>
                  </a:txBody>
                  <a:tcPr marL="171450" marR="9525" marT="9525" marB="0" anchor="b"/>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effectLst/>
                        </a:rPr>
                        <a:t>L3</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effectLst/>
                        </a:rPr>
                        <a:t> </a:t>
                      </a:r>
                      <a:r>
                        <a:rPr lang="en-US" sz="1800" u="none" strike="noStrike" dirty="0" smtClean="0">
                          <a:effectLst/>
                        </a:rPr>
                        <a:t>$180,000 </a:t>
                      </a:r>
                      <a:endParaRPr lang="en-US" sz="1800" b="0" i="0" u="none" strike="noStrike" dirty="0">
                        <a:solidFill>
                          <a:srgbClr val="000000"/>
                        </a:solidFill>
                        <a:effectLst/>
                        <a:latin typeface="Calibri" panose="020F0502020204030204" pitchFamily="34" charset="0"/>
                      </a:endParaRPr>
                    </a:p>
                  </a:txBody>
                  <a:tcPr marL="9525" marR="9525" marT="9525" marB="0" anchor="ctr"/>
                </a:tc>
              </a:tr>
              <a:tr h="281604">
                <a:tc>
                  <a:txBody>
                    <a:bodyPr/>
                    <a:lstStyle/>
                    <a:p>
                      <a:pPr algn="l" fontAlgn="b"/>
                      <a:r>
                        <a:rPr lang="en-US" sz="1800" u="none" strike="noStrike" dirty="0">
                          <a:effectLst/>
                        </a:rPr>
                        <a:t>Software Validation</a:t>
                      </a:r>
                      <a:endParaRPr lang="en-US" sz="1800" b="0" i="0" u="none" strike="noStrike" dirty="0">
                        <a:solidFill>
                          <a:srgbClr val="000000"/>
                        </a:solidFill>
                        <a:effectLst/>
                        <a:latin typeface="Calibri" panose="020F0502020204030204" pitchFamily="34" charset="0"/>
                      </a:endParaRPr>
                    </a:p>
                  </a:txBody>
                  <a:tcPr marL="171450" marR="9525" marT="9525" marB="0" anchor="b"/>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L3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a:t>
                      </a:r>
                      <a:r>
                        <a:rPr lang="en-US" sz="1800" u="none" strike="noStrike" dirty="0" smtClean="0">
                          <a:effectLst/>
                        </a:rPr>
                        <a:t>$150,000 </a:t>
                      </a:r>
                      <a:endParaRPr lang="en-US" sz="1800" b="0" i="0" u="none" strike="noStrike" dirty="0">
                        <a:solidFill>
                          <a:srgbClr val="000000"/>
                        </a:solidFill>
                        <a:effectLst/>
                        <a:latin typeface="Calibri" panose="020F0502020204030204" pitchFamily="34" charset="0"/>
                      </a:endParaRPr>
                    </a:p>
                  </a:txBody>
                  <a:tcPr marL="9525" marR="9525" marT="9525" marB="0" anchor="b"/>
                </a:tc>
              </a:tr>
              <a:tr h="281604">
                <a:tc>
                  <a:txBody>
                    <a:bodyPr/>
                    <a:lstStyle/>
                    <a:p>
                      <a:pPr algn="l" fontAlgn="b"/>
                      <a:r>
                        <a:rPr lang="en-US" sz="1800" u="none" strike="noStrike" dirty="0">
                          <a:effectLst/>
                        </a:rPr>
                        <a:t>Scanning Documents</a:t>
                      </a:r>
                      <a:endParaRPr lang="en-US" sz="1800" b="0" i="0" u="none" strike="noStrike" dirty="0">
                        <a:solidFill>
                          <a:srgbClr val="000000"/>
                        </a:solidFill>
                        <a:effectLst/>
                        <a:latin typeface="Calibri" panose="020F0502020204030204" pitchFamily="34" charset="0"/>
                      </a:endParaRPr>
                    </a:p>
                  </a:txBody>
                  <a:tcPr marL="171450" marR="9525" marT="9525"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L3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a:t>
                      </a:r>
                      <a:r>
                        <a:rPr lang="en-US" sz="1800" u="none" strike="noStrike" dirty="0" smtClean="0">
                          <a:effectLst/>
                        </a:rPr>
                        <a:t>$ 80,000 </a:t>
                      </a:r>
                      <a:endParaRPr lang="en-US" sz="1800" b="0" i="0" u="none" strike="noStrike" dirty="0">
                        <a:solidFill>
                          <a:srgbClr val="000000"/>
                        </a:solidFill>
                        <a:effectLst/>
                        <a:latin typeface="Calibri" panose="020F0502020204030204" pitchFamily="34" charset="0"/>
                      </a:endParaRPr>
                    </a:p>
                  </a:txBody>
                  <a:tcPr marL="9525" marR="9525" marT="9525" marB="0" anchor="b"/>
                </a:tc>
              </a:tr>
              <a:tr h="281604">
                <a:tc>
                  <a:txBody>
                    <a:bodyPr/>
                    <a:lstStyle/>
                    <a:p>
                      <a:pPr algn="l" fontAlgn="b"/>
                      <a:r>
                        <a:rPr lang="en-US" sz="1800" u="none" strike="noStrike" dirty="0">
                          <a:effectLst/>
                        </a:rPr>
                        <a:t>Training</a:t>
                      </a:r>
                      <a:endParaRPr lang="en-US" sz="1800" b="0" i="0" u="none" strike="noStrike" dirty="0">
                        <a:solidFill>
                          <a:srgbClr val="000000"/>
                        </a:solidFill>
                        <a:effectLst/>
                        <a:latin typeface="Calibri" panose="020F0502020204030204" pitchFamily="34" charset="0"/>
                      </a:endParaRPr>
                    </a:p>
                  </a:txBody>
                  <a:tcPr marL="171450" marR="9525" marT="9525"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L3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a:t>
                      </a:r>
                      <a:r>
                        <a:rPr lang="en-US" sz="1800" u="none" strike="noStrike" dirty="0" smtClean="0">
                          <a:effectLst/>
                        </a:rPr>
                        <a:t>$200,000 </a:t>
                      </a:r>
                      <a:endParaRPr lang="en-US" sz="1800" b="0" i="0" u="none" strike="noStrike" dirty="0">
                        <a:solidFill>
                          <a:srgbClr val="000000"/>
                        </a:solidFill>
                        <a:effectLst/>
                        <a:latin typeface="Calibri" panose="020F0502020204030204" pitchFamily="34" charset="0"/>
                      </a:endParaRPr>
                    </a:p>
                  </a:txBody>
                  <a:tcPr marL="9525" marR="9525" marT="9525" marB="0" anchor="b"/>
                </a:tc>
              </a:tr>
              <a:tr h="281604">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171450" marR="9525" marT="9525"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tr>
              <a:tr h="281604">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r>
              <a:tr h="281604">
                <a:tc>
                  <a:txBody>
                    <a:bodyPr/>
                    <a:lstStyle/>
                    <a:p>
                      <a:pPr algn="r" fontAlgn="b"/>
                      <a:r>
                        <a:rPr lang="en-US" sz="1800" u="none" strike="noStrike" dirty="0">
                          <a:effectLst/>
                        </a:rPr>
                        <a:t>Year</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CY-4</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CY-3</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CY-2</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CY-1</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CY</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r>
              <a:tr h="551174">
                <a:tc>
                  <a:txBody>
                    <a:bodyPr/>
                    <a:lstStyle/>
                    <a:p>
                      <a:pPr algn="l" fontAlgn="b"/>
                      <a:r>
                        <a:rPr lang="en-US" sz="1800" u="none" strike="noStrike" dirty="0">
                          <a:effectLst/>
                        </a:rPr>
                        <a:t>Percentage Benefit of Savings</a:t>
                      </a:r>
                      <a:endParaRPr lang="en-US" sz="1800" b="0" i="0" u="none" strike="noStrike" dirty="0">
                        <a:solidFill>
                          <a:srgbClr val="000000"/>
                        </a:solidFill>
                        <a:effectLst/>
                        <a:latin typeface="Calibri" panose="020F0502020204030204" pitchFamily="34" charset="0"/>
                      </a:endParaRPr>
                    </a:p>
                  </a:txBody>
                  <a:tcPr marL="171450" marR="9525" marT="9525"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r>
              <a:tr h="281604">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r>
              <a:tr h="281604">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CY = </a:t>
                      </a:r>
                      <a:endParaRPr lang="en-US" sz="1800" b="1" i="0" u="none" strike="noStrike" dirty="0">
                        <a:solidFill>
                          <a:srgbClr val="000000"/>
                        </a:solidFill>
                        <a:effectLst/>
                        <a:latin typeface="Calibri" panose="020F0502020204030204" pitchFamily="34" charset="0"/>
                      </a:endParaRPr>
                    </a:p>
                  </a:txBody>
                  <a:tcPr marL="9525" marR="9525" marT="9525" marB="0" anchor="ctr"/>
                </a:tc>
                <a:tc gridSpan="3">
                  <a:txBody>
                    <a:bodyPr/>
                    <a:lstStyle/>
                    <a:p>
                      <a:pPr algn="l" fontAlgn="b"/>
                      <a:r>
                        <a:rPr lang="en-US" sz="1800" u="none" strike="noStrike" dirty="0" smtClean="0">
                          <a:effectLst/>
                        </a:rPr>
                        <a:t> Completion </a:t>
                      </a:r>
                      <a:r>
                        <a:rPr lang="en-US" sz="1800" u="none" strike="noStrike" dirty="0">
                          <a:effectLst/>
                        </a:rPr>
                        <a:t>Year</a:t>
                      </a:r>
                      <a:endParaRPr lang="en-US" sz="18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3" name="Slide Number Placeholder 2"/>
          <p:cNvSpPr>
            <a:spLocks noGrp="1"/>
          </p:cNvSpPr>
          <p:nvPr>
            <p:ph type="sldNum" sz="quarter" idx="12"/>
          </p:nvPr>
        </p:nvSpPr>
        <p:spPr/>
        <p:txBody>
          <a:bodyPr/>
          <a:lstStyle/>
          <a:p>
            <a:fld id="{D67680FD-F909-4D8E-9DA1-194A57F4BFD6}" type="slidenum">
              <a:rPr lang="en-US" smtClean="0"/>
              <a:pPr/>
              <a:t>23</a:t>
            </a:fld>
            <a:endParaRPr lang="en-US" dirty="0"/>
          </a:p>
        </p:txBody>
      </p:sp>
    </p:spTree>
    <p:extLst>
      <p:ext uri="{BB962C8B-B14F-4D97-AF65-F5344CB8AC3E}">
        <p14:creationId xmlns:p14="http://schemas.microsoft.com/office/powerpoint/2010/main" val="40933057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Distributions for Investments</a:t>
            </a:r>
            <a:endParaRPr lang="en-US" dirty="0"/>
          </a:p>
        </p:txBody>
      </p:sp>
      <p:graphicFrame>
        <p:nvGraphicFramePr>
          <p:cNvPr id="9" name="Chart 8"/>
          <p:cNvGraphicFramePr>
            <a:graphicFrameLocks noChangeAspect="1"/>
          </p:cNvGraphicFramePr>
          <p:nvPr>
            <p:extLst/>
          </p:nvPr>
        </p:nvGraphicFramePr>
        <p:xfrm>
          <a:off x="209550" y="1096963"/>
          <a:ext cx="4376518" cy="23634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noChangeAspect="1"/>
          </p:cNvGraphicFramePr>
          <p:nvPr>
            <p:extLst/>
          </p:nvPr>
        </p:nvGraphicFramePr>
        <p:xfrm>
          <a:off x="4716772" y="1096963"/>
          <a:ext cx="4427228" cy="23908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noChangeAspect="1"/>
          </p:cNvGraphicFramePr>
          <p:nvPr>
            <p:extLst>
              <p:ext uri="{D42A27DB-BD31-4B8C-83A1-F6EECF244321}">
                <p14:modId xmlns:p14="http://schemas.microsoft.com/office/powerpoint/2010/main" val="276012894"/>
              </p:ext>
            </p:extLst>
          </p:nvPr>
        </p:nvGraphicFramePr>
        <p:xfrm>
          <a:off x="2286000" y="3581400"/>
          <a:ext cx="4375897" cy="2363089"/>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990600" y="3536577"/>
            <a:ext cx="518091" cy="523220"/>
          </a:xfrm>
          <a:prstGeom prst="rect">
            <a:avLst/>
          </a:prstGeom>
          <a:noFill/>
          <a:ln>
            <a:solidFill>
              <a:schemeClr val="tx1"/>
            </a:solidFill>
          </a:ln>
        </p:spPr>
        <p:txBody>
          <a:bodyPr wrap="none" rtlCol="0">
            <a:spAutoFit/>
          </a:bodyPr>
          <a:lstStyle/>
          <a:p>
            <a:r>
              <a:rPr lang="en-US" sz="2800" dirty="0" smtClean="0"/>
              <a:t>L1</a:t>
            </a:r>
            <a:endParaRPr lang="en-US" sz="2800" dirty="0"/>
          </a:p>
        </p:txBody>
      </p:sp>
      <p:sp>
        <p:nvSpPr>
          <p:cNvPr id="13" name="TextBox 12"/>
          <p:cNvSpPr txBox="1"/>
          <p:nvPr/>
        </p:nvSpPr>
        <p:spPr>
          <a:xfrm>
            <a:off x="7712901" y="3536577"/>
            <a:ext cx="518091" cy="523220"/>
          </a:xfrm>
          <a:prstGeom prst="rect">
            <a:avLst/>
          </a:prstGeom>
          <a:noFill/>
          <a:ln>
            <a:solidFill>
              <a:schemeClr val="tx1"/>
            </a:solidFill>
          </a:ln>
        </p:spPr>
        <p:txBody>
          <a:bodyPr wrap="none" rtlCol="0">
            <a:spAutoFit/>
          </a:bodyPr>
          <a:lstStyle/>
          <a:p>
            <a:r>
              <a:rPr lang="en-US" sz="2800" dirty="0" smtClean="0"/>
              <a:t>L2</a:t>
            </a:r>
            <a:endParaRPr lang="en-US" sz="2800" dirty="0"/>
          </a:p>
        </p:txBody>
      </p:sp>
      <p:sp>
        <p:nvSpPr>
          <p:cNvPr id="14" name="TextBox 13"/>
          <p:cNvSpPr txBox="1"/>
          <p:nvPr/>
        </p:nvSpPr>
        <p:spPr>
          <a:xfrm>
            <a:off x="1508691" y="4942400"/>
            <a:ext cx="518091" cy="523220"/>
          </a:xfrm>
          <a:prstGeom prst="rect">
            <a:avLst/>
          </a:prstGeom>
          <a:noFill/>
          <a:ln>
            <a:solidFill>
              <a:schemeClr val="tx1"/>
            </a:solidFill>
          </a:ln>
        </p:spPr>
        <p:txBody>
          <a:bodyPr wrap="none" rtlCol="0">
            <a:spAutoFit/>
          </a:bodyPr>
          <a:lstStyle/>
          <a:p>
            <a:r>
              <a:rPr lang="en-US" sz="2800" dirty="0" smtClean="0"/>
              <a:t>L3</a:t>
            </a:r>
            <a:endParaRPr lang="en-US" sz="2800" dirty="0"/>
          </a:p>
        </p:txBody>
      </p:sp>
      <p:sp>
        <p:nvSpPr>
          <p:cNvPr id="3" name="TextBox 2"/>
          <p:cNvSpPr txBox="1"/>
          <p:nvPr/>
        </p:nvSpPr>
        <p:spPr>
          <a:xfrm>
            <a:off x="6781800" y="4267200"/>
            <a:ext cx="2197290" cy="1569660"/>
          </a:xfrm>
          <a:prstGeom prst="rect">
            <a:avLst/>
          </a:prstGeom>
          <a:solidFill>
            <a:schemeClr val="accent1">
              <a:lumMod val="20000"/>
              <a:lumOff val="80000"/>
            </a:schemeClr>
          </a:solidFill>
          <a:ln w="19050">
            <a:solidFill>
              <a:schemeClr val="tx1"/>
            </a:solidFill>
          </a:ln>
        </p:spPr>
        <p:txBody>
          <a:bodyPr wrap="square" rtlCol="0">
            <a:spAutoFit/>
          </a:bodyPr>
          <a:lstStyle/>
          <a:p>
            <a:pPr algn="ctr">
              <a:spcBef>
                <a:spcPts val="600"/>
              </a:spcBef>
              <a:spcAft>
                <a:spcPts val="600"/>
              </a:spcAft>
            </a:pPr>
            <a:r>
              <a:rPr lang="en-US" sz="2400" dirty="0" smtClean="0"/>
              <a:t>It is more likely that it will cost more than expected.</a:t>
            </a:r>
            <a:endParaRPr lang="en-US" sz="2400" dirty="0"/>
          </a:p>
        </p:txBody>
      </p:sp>
      <p:sp>
        <p:nvSpPr>
          <p:cNvPr id="4" name="Slide Number Placeholder 3"/>
          <p:cNvSpPr>
            <a:spLocks noGrp="1"/>
          </p:cNvSpPr>
          <p:nvPr>
            <p:ph type="sldNum" sz="quarter" idx="12"/>
          </p:nvPr>
        </p:nvSpPr>
        <p:spPr/>
        <p:txBody>
          <a:bodyPr/>
          <a:lstStyle/>
          <a:p>
            <a:fld id="{D67680FD-F909-4D8E-9DA1-194A57F4BFD6}" type="slidenum">
              <a:rPr lang="en-US" smtClean="0"/>
              <a:pPr/>
              <a:t>24</a:t>
            </a:fld>
            <a:endParaRPr lang="en-US" dirty="0"/>
          </a:p>
        </p:txBody>
      </p:sp>
    </p:spTree>
    <p:extLst>
      <p:ext uri="{BB962C8B-B14F-4D97-AF65-F5344CB8AC3E}">
        <p14:creationId xmlns:p14="http://schemas.microsoft.com/office/powerpoint/2010/main" val="25650575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r>
              <a:rPr lang="en-US" sz="4000" dirty="0" smtClean="0"/>
              <a:t>Savings</a:t>
            </a:r>
            <a:endParaRPr lang="en-US" sz="2800" strike="sngStrike" dirty="0" smtClean="0"/>
          </a:p>
        </p:txBody>
      </p:sp>
      <p:sp>
        <p:nvSpPr>
          <p:cNvPr id="13" name="Content Placeholder 2"/>
          <p:cNvSpPr txBox="1">
            <a:spLocks/>
          </p:cNvSpPr>
          <p:nvPr/>
        </p:nvSpPr>
        <p:spPr>
          <a:xfrm>
            <a:off x="457200" y="1352550"/>
            <a:ext cx="8550275" cy="4862513"/>
          </a:xfrm>
          <a:prstGeom prst="rect">
            <a:avLst/>
          </a:prstGeom>
        </p:spPr>
        <p:txBody>
          <a:bodyPr/>
          <a:lstStyle>
            <a:lvl1pPr marL="173038" indent="-173038" algn="l" rtl="0" eaLnBrk="0" fontAlgn="base" hangingPunct="0">
              <a:lnSpc>
                <a:spcPct val="95000"/>
              </a:lnSpc>
              <a:spcBef>
                <a:spcPct val="0"/>
              </a:spcBef>
              <a:spcAft>
                <a:spcPct val="25000"/>
              </a:spcAft>
              <a:buChar char="•"/>
              <a:defRPr sz="2400">
                <a:solidFill>
                  <a:srgbClr val="000000"/>
                </a:solidFill>
                <a:latin typeface="+mn-lt"/>
                <a:ea typeface="+mn-ea"/>
                <a:cs typeface="+mn-cs"/>
              </a:defRPr>
            </a:lvl1pPr>
            <a:lvl2pPr marL="515938" indent="-228600" algn="l" rtl="0" eaLnBrk="0" fontAlgn="base" hangingPunct="0">
              <a:lnSpc>
                <a:spcPct val="95000"/>
              </a:lnSpc>
              <a:spcBef>
                <a:spcPct val="0"/>
              </a:spcBef>
              <a:spcAft>
                <a:spcPct val="25000"/>
              </a:spcAft>
              <a:buChar char="–"/>
              <a:defRPr sz="2400">
                <a:solidFill>
                  <a:srgbClr val="000000"/>
                </a:solidFill>
                <a:latin typeface="+mn-lt"/>
              </a:defRPr>
            </a:lvl2pPr>
            <a:lvl3pPr marL="798513" indent="-166688" algn="l" rtl="0" eaLnBrk="0" fontAlgn="base" hangingPunct="0">
              <a:lnSpc>
                <a:spcPct val="95000"/>
              </a:lnSpc>
              <a:spcBef>
                <a:spcPct val="0"/>
              </a:spcBef>
              <a:spcAft>
                <a:spcPct val="25000"/>
              </a:spcAft>
              <a:buChar char="•"/>
              <a:defRPr sz="2400">
                <a:solidFill>
                  <a:srgbClr val="000000"/>
                </a:solidFill>
                <a:latin typeface="+mn-lt"/>
              </a:defRPr>
            </a:lvl3pPr>
            <a:lvl4pPr marL="1196975" indent="-223838" algn="l" rtl="0" eaLnBrk="0" fontAlgn="base" hangingPunct="0">
              <a:lnSpc>
                <a:spcPct val="95000"/>
              </a:lnSpc>
              <a:spcBef>
                <a:spcPct val="0"/>
              </a:spcBef>
              <a:spcAft>
                <a:spcPct val="25000"/>
              </a:spcAft>
              <a:buChar char="–"/>
              <a:defRPr sz="2400">
                <a:solidFill>
                  <a:srgbClr val="000000"/>
                </a:solidFill>
                <a:latin typeface="+mn-lt"/>
              </a:defRPr>
            </a:lvl4pPr>
            <a:lvl5pPr marL="1487488" indent="-174625" algn="l" rtl="0" eaLnBrk="0" fontAlgn="base" hangingPunct="0">
              <a:lnSpc>
                <a:spcPct val="95000"/>
              </a:lnSpc>
              <a:spcBef>
                <a:spcPct val="0"/>
              </a:spcBef>
              <a:spcAft>
                <a:spcPct val="25000"/>
              </a:spcAft>
              <a:buChar char="•"/>
              <a:defRPr sz="2400">
                <a:solidFill>
                  <a:srgbClr val="000000"/>
                </a:solidFill>
                <a:latin typeface="+mn-lt"/>
              </a:defRPr>
            </a:lvl5pPr>
            <a:lvl6pPr marL="1944688" indent="-174625" algn="l" rtl="0" fontAlgn="base">
              <a:lnSpc>
                <a:spcPct val="95000"/>
              </a:lnSpc>
              <a:spcBef>
                <a:spcPct val="0"/>
              </a:spcBef>
              <a:spcAft>
                <a:spcPct val="25000"/>
              </a:spcAft>
              <a:buChar char="•"/>
              <a:defRPr sz="2400">
                <a:solidFill>
                  <a:srgbClr val="000000"/>
                </a:solidFill>
                <a:latin typeface="+mn-lt"/>
              </a:defRPr>
            </a:lvl6pPr>
            <a:lvl7pPr marL="2401888" indent="-174625" algn="l" rtl="0" fontAlgn="base">
              <a:lnSpc>
                <a:spcPct val="95000"/>
              </a:lnSpc>
              <a:spcBef>
                <a:spcPct val="0"/>
              </a:spcBef>
              <a:spcAft>
                <a:spcPct val="25000"/>
              </a:spcAft>
              <a:buChar char="•"/>
              <a:defRPr sz="2400">
                <a:solidFill>
                  <a:srgbClr val="000000"/>
                </a:solidFill>
                <a:latin typeface="+mn-lt"/>
              </a:defRPr>
            </a:lvl7pPr>
            <a:lvl8pPr marL="2859088" indent="-174625" algn="l" rtl="0" fontAlgn="base">
              <a:lnSpc>
                <a:spcPct val="95000"/>
              </a:lnSpc>
              <a:spcBef>
                <a:spcPct val="0"/>
              </a:spcBef>
              <a:spcAft>
                <a:spcPct val="25000"/>
              </a:spcAft>
              <a:buChar char="•"/>
              <a:defRPr sz="2400">
                <a:solidFill>
                  <a:srgbClr val="000000"/>
                </a:solidFill>
                <a:latin typeface="+mn-lt"/>
              </a:defRPr>
            </a:lvl8pPr>
            <a:lvl9pPr marL="3316288" indent="-174625" algn="l" rtl="0" fontAlgn="base">
              <a:lnSpc>
                <a:spcPct val="95000"/>
              </a:lnSpc>
              <a:spcBef>
                <a:spcPct val="0"/>
              </a:spcBef>
              <a:spcAft>
                <a:spcPct val="25000"/>
              </a:spcAft>
              <a:buChar char="•"/>
              <a:defRPr sz="2400">
                <a:solidFill>
                  <a:srgbClr val="000000"/>
                </a:solidFill>
                <a:latin typeface="+mn-lt"/>
              </a:defRPr>
            </a:lvl9pPr>
          </a:lstStyle>
          <a:p>
            <a:pPr marL="230188" indent="-242888">
              <a:lnSpc>
                <a:spcPct val="100000"/>
              </a:lnSpc>
              <a:defRPr/>
            </a:pPr>
            <a:r>
              <a:rPr lang="en-US" sz="3200" b="1" kern="0" dirty="0" smtClean="0">
                <a:solidFill>
                  <a:schemeClr val="tx1"/>
                </a:solidFill>
              </a:rPr>
              <a:t>Hard Cost Reductions </a:t>
            </a:r>
            <a:r>
              <a:rPr lang="en-US" sz="3200" kern="0" dirty="0" smtClean="0">
                <a:solidFill>
                  <a:schemeClr val="tx1"/>
                </a:solidFill>
              </a:rPr>
              <a:t>– direct person-hour reductions</a:t>
            </a:r>
          </a:p>
          <a:p>
            <a:pPr marL="230188" indent="-242888">
              <a:lnSpc>
                <a:spcPct val="100000"/>
              </a:lnSpc>
              <a:defRPr/>
            </a:pPr>
            <a:r>
              <a:rPr lang="en-US" sz="3200" b="1" kern="0" dirty="0" smtClean="0"/>
              <a:t>Soft </a:t>
            </a:r>
            <a:r>
              <a:rPr lang="en-US" sz="3200" b="1" kern="0" dirty="0">
                <a:solidFill>
                  <a:schemeClr val="tx1"/>
                </a:solidFill>
              </a:rPr>
              <a:t>Cost </a:t>
            </a:r>
            <a:r>
              <a:rPr lang="en-US" sz="3200" b="1" kern="0" dirty="0" smtClean="0">
                <a:solidFill>
                  <a:schemeClr val="tx1"/>
                </a:solidFill>
              </a:rPr>
              <a:t>Reductions </a:t>
            </a:r>
            <a:r>
              <a:rPr lang="en-US" sz="3200" kern="0" dirty="0" smtClean="0"/>
              <a:t>– indirect but real savings</a:t>
            </a:r>
            <a:endParaRPr lang="en-US" sz="3600" i="1" kern="0" dirty="0" smtClean="0"/>
          </a:p>
        </p:txBody>
      </p:sp>
      <p:sp>
        <p:nvSpPr>
          <p:cNvPr id="2" name="Slide Number Placeholder 1"/>
          <p:cNvSpPr>
            <a:spLocks noGrp="1"/>
          </p:cNvSpPr>
          <p:nvPr>
            <p:ph type="sldNum" sz="quarter" idx="12"/>
          </p:nvPr>
        </p:nvSpPr>
        <p:spPr/>
        <p:txBody>
          <a:bodyPr/>
          <a:lstStyle/>
          <a:p>
            <a:fld id="{D67680FD-F909-4D8E-9DA1-194A57F4BFD6}" type="slidenum">
              <a:rPr lang="en-US" smtClean="0"/>
              <a:pPr/>
              <a:t>25</a:t>
            </a:fld>
            <a:endParaRPr lang="en-US" dirty="0"/>
          </a:p>
        </p:txBody>
      </p:sp>
    </p:spTree>
    <p:extLst>
      <p:ext uri="{BB962C8B-B14F-4D97-AF65-F5344CB8AC3E}">
        <p14:creationId xmlns:p14="http://schemas.microsoft.com/office/powerpoint/2010/main" val="1730221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r>
              <a:rPr lang="en-US" sz="3600" dirty="0" smtClean="0"/>
              <a:t>Hard Cost Savings</a:t>
            </a:r>
            <a:endParaRPr lang="en-US" sz="3600" strike="sngStrike" dirty="0" smtClean="0"/>
          </a:p>
        </p:txBody>
      </p:sp>
      <p:sp>
        <p:nvSpPr>
          <p:cNvPr id="13" name="Content Placeholder 2"/>
          <p:cNvSpPr txBox="1">
            <a:spLocks/>
          </p:cNvSpPr>
          <p:nvPr/>
        </p:nvSpPr>
        <p:spPr>
          <a:xfrm>
            <a:off x="563447" y="1107999"/>
            <a:ext cx="8550275" cy="4862513"/>
          </a:xfrm>
          <a:prstGeom prst="rect">
            <a:avLst/>
          </a:prstGeom>
        </p:spPr>
        <p:txBody>
          <a:bodyPr/>
          <a:lstStyle>
            <a:lvl1pPr marL="173038" indent="-173038" algn="l" rtl="0" eaLnBrk="0" fontAlgn="base" hangingPunct="0">
              <a:lnSpc>
                <a:spcPct val="95000"/>
              </a:lnSpc>
              <a:spcBef>
                <a:spcPct val="0"/>
              </a:spcBef>
              <a:spcAft>
                <a:spcPct val="25000"/>
              </a:spcAft>
              <a:buChar char="•"/>
              <a:defRPr sz="2400">
                <a:solidFill>
                  <a:srgbClr val="000000"/>
                </a:solidFill>
                <a:latin typeface="+mn-lt"/>
                <a:ea typeface="+mn-ea"/>
                <a:cs typeface="+mn-cs"/>
              </a:defRPr>
            </a:lvl1pPr>
            <a:lvl2pPr marL="515938" indent="-228600" algn="l" rtl="0" eaLnBrk="0" fontAlgn="base" hangingPunct="0">
              <a:lnSpc>
                <a:spcPct val="95000"/>
              </a:lnSpc>
              <a:spcBef>
                <a:spcPct val="0"/>
              </a:spcBef>
              <a:spcAft>
                <a:spcPct val="25000"/>
              </a:spcAft>
              <a:buChar char="–"/>
              <a:defRPr sz="2400">
                <a:solidFill>
                  <a:srgbClr val="000000"/>
                </a:solidFill>
                <a:latin typeface="+mn-lt"/>
              </a:defRPr>
            </a:lvl2pPr>
            <a:lvl3pPr marL="798513" indent="-166688" algn="l" rtl="0" eaLnBrk="0" fontAlgn="base" hangingPunct="0">
              <a:lnSpc>
                <a:spcPct val="95000"/>
              </a:lnSpc>
              <a:spcBef>
                <a:spcPct val="0"/>
              </a:spcBef>
              <a:spcAft>
                <a:spcPct val="25000"/>
              </a:spcAft>
              <a:buChar char="•"/>
              <a:defRPr sz="2400">
                <a:solidFill>
                  <a:srgbClr val="000000"/>
                </a:solidFill>
                <a:latin typeface="+mn-lt"/>
              </a:defRPr>
            </a:lvl3pPr>
            <a:lvl4pPr marL="1196975" indent="-223838" algn="l" rtl="0" eaLnBrk="0" fontAlgn="base" hangingPunct="0">
              <a:lnSpc>
                <a:spcPct val="95000"/>
              </a:lnSpc>
              <a:spcBef>
                <a:spcPct val="0"/>
              </a:spcBef>
              <a:spcAft>
                <a:spcPct val="25000"/>
              </a:spcAft>
              <a:buChar char="–"/>
              <a:defRPr sz="2400">
                <a:solidFill>
                  <a:srgbClr val="000000"/>
                </a:solidFill>
                <a:latin typeface="+mn-lt"/>
              </a:defRPr>
            </a:lvl4pPr>
            <a:lvl5pPr marL="1487488" indent="-174625" algn="l" rtl="0" eaLnBrk="0" fontAlgn="base" hangingPunct="0">
              <a:lnSpc>
                <a:spcPct val="95000"/>
              </a:lnSpc>
              <a:spcBef>
                <a:spcPct val="0"/>
              </a:spcBef>
              <a:spcAft>
                <a:spcPct val="25000"/>
              </a:spcAft>
              <a:buChar char="•"/>
              <a:defRPr sz="2400">
                <a:solidFill>
                  <a:srgbClr val="000000"/>
                </a:solidFill>
                <a:latin typeface="+mn-lt"/>
              </a:defRPr>
            </a:lvl5pPr>
            <a:lvl6pPr marL="1944688" indent="-174625" algn="l" rtl="0" fontAlgn="base">
              <a:lnSpc>
                <a:spcPct val="95000"/>
              </a:lnSpc>
              <a:spcBef>
                <a:spcPct val="0"/>
              </a:spcBef>
              <a:spcAft>
                <a:spcPct val="25000"/>
              </a:spcAft>
              <a:buChar char="•"/>
              <a:defRPr sz="2400">
                <a:solidFill>
                  <a:srgbClr val="000000"/>
                </a:solidFill>
                <a:latin typeface="+mn-lt"/>
              </a:defRPr>
            </a:lvl6pPr>
            <a:lvl7pPr marL="2401888" indent="-174625" algn="l" rtl="0" fontAlgn="base">
              <a:lnSpc>
                <a:spcPct val="95000"/>
              </a:lnSpc>
              <a:spcBef>
                <a:spcPct val="0"/>
              </a:spcBef>
              <a:spcAft>
                <a:spcPct val="25000"/>
              </a:spcAft>
              <a:buChar char="•"/>
              <a:defRPr sz="2400">
                <a:solidFill>
                  <a:srgbClr val="000000"/>
                </a:solidFill>
                <a:latin typeface="+mn-lt"/>
              </a:defRPr>
            </a:lvl7pPr>
            <a:lvl8pPr marL="2859088" indent="-174625" algn="l" rtl="0" fontAlgn="base">
              <a:lnSpc>
                <a:spcPct val="95000"/>
              </a:lnSpc>
              <a:spcBef>
                <a:spcPct val="0"/>
              </a:spcBef>
              <a:spcAft>
                <a:spcPct val="25000"/>
              </a:spcAft>
              <a:buChar char="•"/>
              <a:defRPr sz="2400">
                <a:solidFill>
                  <a:srgbClr val="000000"/>
                </a:solidFill>
                <a:latin typeface="+mn-lt"/>
              </a:defRPr>
            </a:lvl8pPr>
            <a:lvl9pPr marL="3316288" indent="-174625" algn="l" rtl="0" fontAlgn="base">
              <a:lnSpc>
                <a:spcPct val="95000"/>
              </a:lnSpc>
              <a:spcBef>
                <a:spcPct val="0"/>
              </a:spcBef>
              <a:spcAft>
                <a:spcPct val="25000"/>
              </a:spcAft>
              <a:buChar char="•"/>
              <a:defRPr sz="2400">
                <a:solidFill>
                  <a:srgbClr val="000000"/>
                </a:solidFill>
                <a:latin typeface="+mn-lt"/>
              </a:defRPr>
            </a:lvl9pPr>
          </a:lstStyle>
          <a:p>
            <a:pPr marL="230188" indent="-242888">
              <a:lnSpc>
                <a:spcPct val="100000"/>
              </a:lnSpc>
              <a:spcAft>
                <a:spcPts val="300"/>
              </a:spcAft>
              <a:defRPr/>
            </a:pPr>
            <a:r>
              <a:rPr lang="en-US" b="1" kern="0" dirty="0" smtClean="0">
                <a:solidFill>
                  <a:schemeClr val="tx1"/>
                </a:solidFill>
              </a:rPr>
              <a:t>Hard Cost Reductions</a:t>
            </a:r>
          </a:p>
          <a:p>
            <a:pPr marL="573088" lvl="1" indent="-242888">
              <a:lnSpc>
                <a:spcPct val="100000"/>
              </a:lnSpc>
              <a:spcAft>
                <a:spcPts val="300"/>
              </a:spcAft>
              <a:defRPr/>
            </a:pPr>
            <a:r>
              <a:rPr lang="en-US" dirty="0" smtClean="0"/>
              <a:t>Person-hour Reduction due to </a:t>
            </a:r>
            <a:r>
              <a:rPr lang="en-US" b="1" u="sng" dirty="0" smtClean="0"/>
              <a:t>Direct Access to Accurate Data</a:t>
            </a:r>
          </a:p>
          <a:p>
            <a:pPr marL="573088" lvl="1" indent="-242888">
              <a:lnSpc>
                <a:spcPct val="100000"/>
              </a:lnSpc>
              <a:spcAft>
                <a:spcPts val="300"/>
              </a:spcAft>
              <a:defRPr/>
            </a:pPr>
            <a:r>
              <a:rPr lang="en-US" dirty="0" smtClean="0"/>
              <a:t>Person-hour Reduction from </a:t>
            </a:r>
            <a:r>
              <a:rPr lang="en-US" b="1" u="sng" dirty="0" smtClean="0"/>
              <a:t>Electronic Work Process Redesign </a:t>
            </a:r>
          </a:p>
          <a:p>
            <a:pPr marL="230188" indent="-242888">
              <a:lnSpc>
                <a:spcPct val="100000"/>
              </a:lnSpc>
              <a:spcAft>
                <a:spcPts val="300"/>
              </a:spcAft>
              <a:defRPr/>
            </a:pPr>
            <a:r>
              <a:rPr lang="en-US" b="1" dirty="0" smtClean="0"/>
              <a:t>Benefits</a:t>
            </a:r>
            <a:endParaRPr lang="en-US" kern="0" dirty="0" smtClean="0"/>
          </a:p>
          <a:p>
            <a:pPr marL="573088" lvl="1" indent="-242888">
              <a:lnSpc>
                <a:spcPct val="100000"/>
              </a:lnSpc>
              <a:spcAft>
                <a:spcPts val="300"/>
              </a:spcAft>
              <a:defRPr/>
            </a:pPr>
            <a:r>
              <a:rPr lang="en-US" dirty="0" smtClean="0"/>
              <a:t>E</a:t>
            </a:r>
            <a:r>
              <a:rPr lang="en-US" kern="0" dirty="0" smtClean="0">
                <a:solidFill>
                  <a:schemeClr val="tx1"/>
                </a:solidFill>
              </a:rPr>
              <a:t>ngineering changes</a:t>
            </a:r>
          </a:p>
          <a:p>
            <a:pPr marL="573088" lvl="1" indent="-242888">
              <a:lnSpc>
                <a:spcPct val="100000"/>
              </a:lnSpc>
              <a:spcAft>
                <a:spcPts val="300"/>
              </a:spcAft>
              <a:defRPr/>
            </a:pPr>
            <a:r>
              <a:rPr lang="en-US" kern="0" dirty="0" smtClean="0">
                <a:solidFill>
                  <a:schemeClr val="tx1"/>
                </a:solidFill>
              </a:rPr>
              <a:t>Operability Decisions</a:t>
            </a:r>
          </a:p>
          <a:p>
            <a:pPr marL="573088" lvl="1" indent="-242888">
              <a:lnSpc>
                <a:spcPct val="100000"/>
              </a:lnSpc>
              <a:spcAft>
                <a:spcPts val="300"/>
              </a:spcAft>
              <a:defRPr/>
            </a:pPr>
            <a:r>
              <a:rPr lang="en-US" kern="0" dirty="0" smtClean="0">
                <a:solidFill>
                  <a:schemeClr val="tx1"/>
                </a:solidFill>
              </a:rPr>
              <a:t>PRA</a:t>
            </a:r>
          </a:p>
          <a:p>
            <a:pPr marL="573088" lvl="1" indent="-242888">
              <a:lnSpc>
                <a:spcPct val="100000"/>
              </a:lnSpc>
              <a:spcAft>
                <a:spcPts val="300"/>
              </a:spcAft>
              <a:defRPr/>
            </a:pPr>
            <a:r>
              <a:rPr lang="en-US" kern="0" dirty="0" smtClean="0">
                <a:solidFill>
                  <a:schemeClr val="tx1"/>
                </a:solidFill>
              </a:rPr>
              <a:t>Equipment Reliability</a:t>
            </a:r>
          </a:p>
          <a:p>
            <a:pPr marL="573088" lvl="1" indent="-242888">
              <a:lnSpc>
                <a:spcPct val="100000"/>
              </a:lnSpc>
              <a:spcAft>
                <a:spcPts val="300"/>
              </a:spcAft>
              <a:defRPr/>
            </a:pPr>
            <a:r>
              <a:rPr lang="en-US" kern="0" dirty="0" smtClean="0">
                <a:solidFill>
                  <a:schemeClr val="tx1"/>
                </a:solidFill>
              </a:rPr>
              <a:t>Margin Management</a:t>
            </a:r>
          </a:p>
          <a:p>
            <a:pPr marL="573088" lvl="1" indent="-242888">
              <a:lnSpc>
                <a:spcPct val="100000"/>
              </a:lnSpc>
              <a:spcAft>
                <a:spcPts val="300"/>
              </a:spcAft>
              <a:defRPr/>
            </a:pPr>
            <a:r>
              <a:rPr lang="en-US" kern="0" dirty="0" smtClean="0">
                <a:solidFill>
                  <a:schemeClr val="tx1"/>
                </a:solidFill>
              </a:rPr>
              <a:t>Programs like Flow Accelerated Corrosion</a:t>
            </a:r>
          </a:p>
          <a:p>
            <a:pPr marL="573088" lvl="1" indent="-242888">
              <a:lnSpc>
                <a:spcPct val="100000"/>
              </a:lnSpc>
              <a:spcAft>
                <a:spcPts val="300"/>
              </a:spcAft>
              <a:defRPr/>
            </a:pPr>
            <a:r>
              <a:rPr lang="en-US" kern="0" dirty="0">
                <a:solidFill>
                  <a:schemeClr val="tx1"/>
                </a:solidFill>
              </a:rPr>
              <a:t>M</a:t>
            </a:r>
            <a:r>
              <a:rPr lang="en-US" kern="0" dirty="0" smtClean="0">
                <a:solidFill>
                  <a:schemeClr val="tx1"/>
                </a:solidFill>
              </a:rPr>
              <a:t>any others</a:t>
            </a:r>
          </a:p>
        </p:txBody>
      </p:sp>
      <p:sp>
        <p:nvSpPr>
          <p:cNvPr id="2" name="Slide Number Placeholder 1"/>
          <p:cNvSpPr>
            <a:spLocks noGrp="1"/>
          </p:cNvSpPr>
          <p:nvPr>
            <p:ph type="sldNum" sz="quarter" idx="12"/>
          </p:nvPr>
        </p:nvSpPr>
        <p:spPr/>
        <p:txBody>
          <a:bodyPr/>
          <a:lstStyle/>
          <a:p>
            <a:fld id="{D67680FD-F909-4D8E-9DA1-194A57F4BFD6}" type="slidenum">
              <a:rPr lang="en-US" smtClean="0"/>
              <a:pPr/>
              <a:t>26</a:t>
            </a:fld>
            <a:endParaRPr lang="en-US" dirty="0"/>
          </a:p>
        </p:txBody>
      </p:sp>
    </p:spTree>
    <p:extLst>
      <p:ext uri="{BB962C8B-B14F-4D97-AF65-F5344CB8AC3E}">
        <p14:creationId xmlns:p14="http://schemas.microsoft.com/office/powerpoint/2010/main" val="1168583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r>
              <a:rPr lang="en-US" sz="3600" dirty="0" smtClean="0"/>
              <a:t>Hard Cost Savings</a:t>
            </a:r>
            <a:endParaRPr lang="en-US" sz="3600" strike="sngStrike" dirty="0" smtClean="0"/>
          </a:p>
        </p:txBody>
      </p:sp>
      <p:sp>
        <p:nvSpPr>
          <p:cNvPr id="13" name="Content Placeholder 2"/>
          <p:cNvSpPr txBox="1">
            <a:spLocks/>
          </p:cNvSpPr>
          <p:nvPr/>
        </p:nvSpPr>
        <p:spPr>
          <a:xfrm>
            <a:off x="457200" y="1352550"/>
            <a:ext cx="8550275" cy="4862513"/>
          </a:xfrm>
          <a:prstGeom prst="rect">
            <a:avLst/>
          </a:prstGeom>
        </p:spPr>
        <p:txBody>
          <a:bodyPr/>
          <a:lstStyle>
            <a:lvl1pPr marL="173038" indent="-173038" algn="l" rtl="0" eaLnBrk="0" fontAlgn="base" hangingPunct="0">
              <a:lnSpc>
                <a:spcPct val="95000"/>
              </a:lnSpc>
              <a:spcBef>
                <a:spcPct val="0"/>
              </a:spcBef>
              <a:spcAft>
                <a:spcPct val="25000"/>
              </a:spcAft>
              <a:buChar char="•"/>
              <a:defRPr sz="2400">
                <a:solidFill>
                  <a:srgbClr val="000000"/>
                </a:solidFill>
                <a:latin typeface="+mn-lt"/>
                <a:ea typeface="+mn-ea"/>
                <a:cs typeface="+mn-cs"/>
              </a:defRPr>
            </a:lvl1pPr>
            <a:lvl2pPr marL="515938" indent="-228600" algn="l" rtl="0" eaLnBrk="0" fontAlgn="base" hangingPunct="0">
              <a:lnSpc>
                <a:spcPct val="95000"/>
              </a:lnSpc>
              <a:spcBef>
                <a:spcPct val="0"/>
              </a:spcBef>
              <a:spcAft>
                <a:spcPct val="25000"/>
              </a:spcAft>
              <a:buChar char="–"/>
              <a:defRPr sz="2400">
                <a:solidFill>
                  <a:srgbClr val="000000"/>
                </a:solidFill>
                <a:latin typeface="+mn-lt"/>
              </a:defRPr>
            </a:lvl2pPr>
            <a:lvl3pPr marL="798513" indent="-166688" algn="l" rtl="0" eaLnBrk="0" fontAlgn="base" hangingPunct="0">
              <a:lnSpc>
                <a:spcPct val="95000"/>
              </a:lnSpc>
              <a:spcBef>
                <a:spcPct val="0"/>
              </a:spcBef>
              <a:spcAft>
                <a:spcPct val="25000"/>
              </a:spcAft>
              <a:buChar char="•"/>
              <a:defRPr sz="2400">
                <a:solidFill>
                  <a:srgbClr val="000000"/>
                </a:solidFill>
                <a:latin typeface="+mn-lt"/>
              </a:defRPr>
            </a:lvl3pPr>
            <a:lvl4pPr marL="1196975" indent="-223838" algn="l" rtl="0" eaLnBrk="0" fontAlgn="base" hangingPunct="0">
              <a:lnSpc>
                <a:spcPct val="95000"/>
              </a:lnSpc>
              <a:spcBef>
                <a:spcPct val="0"/>
              </a:spcBef>
              <a:spcAft>
                <a:spcPct val="25000"/>
              </a:spcAft>
              <a:buChar char="–"/>
              <a:defRPr sz="2400">
                <a:solidFill>
                  <a:srgbClr val="000000"/>
                </a:solidFill>
                <a:latin typeface="+mn-lt"/>
              </a:defRPr>
            </a:lvl4pPr>
            <a:lvl5pPr marL="1487488" indent="-174625" algn="l" rtl="0" eaLnBrk="0" fontAlgn="base" hangingPunct="0">
              <a:lnSpc>
                <a:spcPct val="95000"/>
              </a:lnSpc>
              <a:spcBef>
                <a:spcPct val="0"/>
              </a:spcBef>
              <a:spcAft>
                <a:spcPct val="25000"/>
              </a:spcAft>
              <a:buChar char="•"/>
              <a:defRPr sz="2400">
                <a:solidFill>
                  <a:srgbClr val="000000"/>
                </a:solidFill>
                <a:latin typeface="+mn-lt"/>
              </a:defRPr>
            </a:lvl5pPr>
            <a:lvl6pPr marL="1944688" indent="-174625" algn="l" rtl="0" fontAlgn="base">
              <a:lnSpc>
                <a:spcPct val="95000"/>
              </a:lnSpc>
              <a:spcBef>
                <a:spcPct val="0"/>
              </a:spcBef>
              <a:spcAft>
                <a:spcPct val="25000"/>
              </a:spcAft>
              <a:buChar char="•"/>
              <a:defRPr sz="2400">
                <a:solidFill>
                  <a:srgbClr val="000000"/>
                </a:solidFill>
                <a:latin typeface="+mn-lt"/>
              </a:defRPr>
            </a:lvl6pPr>
            <a:lvl7pPr marL="2401888" indent="-174625" algn="l" rtl="0" fontAlgn="base">
              <a:lnSpc>
                <a:spcPct val="95000"/>
              </a:lnSpc>
              <a:spcBef>
                <a:spcPct val="0"/>
              </a:spcBef>
              <a:spcAft>
                <a:spcPct val="25000"/>
              </a:spcAft>
              <a:buChar char="•"/>
              <a:defRPr sz="2400">
                <a:solidFill>
                  <a:srgbClr val="000000"/>
                </a:solidFill>
                <a:latin typeface="+mn-lt"/>
              </a:defRPr>
            </a:lvl7pPr>
            <a:lvl8pPr marL="2859088" indent="-174625" algn="l" rtl="0" fontAlgn="base">
              <a:lnSpc>
                <a:spcPct val="95000"/>
              </a:lnSpc>
              <a:spcBef>
                <a:spcPct val="0"/>
              </a:spcBef>
              <a:spcAft>
                <a:spcPct val="25000"/>
              </a:spcAft>
              <a:buChar char="•"/>
              <a:defRPr sz="2400">
                <a:solidFill>
                  <a:srgbClr val="000000"/>
                </a:solidFill>
                <a:latin typeface="+mn-lt"/>
              </a:defRPr>
            </a:lvl8pPr>
            <a:lvl9pPr marL="3316288" indent="-174625" algn="l" rtl="0" fontAlgn="base">
              <a:lnSpc>
                <a:spcPct val="95000"/>
              </a:lnSpc>
              <a:spcBef>
                <a:spcPct val="0"/>
              </a:spcBef>
              <a:spcAft>
                <a:spcPct val="25000"/>
              </a:spcAft>
              <a:buChar char="•"/>
              <a:defRPr sz="2400">
                <a:solidFill>
                  <a:srgbClr val="000000"/>
                </a:solidFill>
                <a:latin typeface="+mn-lt"/>
              </a:defRPr>
            </a:lvl9pPr>
          </a:lstStyle>
          <a:p>
            <a:pPr marL="0" indent="0">
              <a:lnSpc>
                <a:spcPct val="100000"/>
              </a:lnSpc>
              <a:spcAft>
                <a:spcPts val="0"/>
              </a:spcAft>
              <a:buNone/>
              <a:defRPr/>
            </a:pPr>
            <a:r>
              <a:rPr lang="en-US" sz="3200" b="1" kern="0" dirty="0" smtClean="0">
                <a:solidFill>
                  <a:schemeClr val="tx1"/>
                </a:solidFill>
              </a:rPr>
              <a:t>Engineering Functions Considered</a:t>
            </a:r>
          </a:p>
          <a:p>
            <a:pPr marL="741362" lvl="0" indent="-457200">
              <a:lnSpc>
                <a:spcPct val="100000"/>
              </a:lnSpc>
              <a:spcAft>
                <a:spcPts val="0"/>
              </a:spcAft>
              <a:buFont typeface="Calibri" panose="020F0502020204030204" pitchFamily="34" charset="0"/>
              <a:buChar char="‒"/>
            </a:pPr>
            <a:r>
              <a:rPr lang="en-US" sz="3200" dirty="0"/>
              <a:t>Programs</a:t>
            </a:r>
          </a:p>
          <a:p>
            <a:pPr marL="741362" lvl="0" indent="-457200">
              <a:lnSpc>
                <a:spcPct val="100000"/>
              </a:lnSpc>
              <a:spcAft>
                <a:spcPts val="0"/>
              </a:spcAft>
              <a:buFont typeface="Calibri" panose="020F0502020204030204" pitchFamily="34" charset="0"/>
              <a:buChar char="‒"/>
            </a:pPr>
            <a:r>
              <a:rPr lang="en-US" sz="3200" dirty="0"/>
              <a:t>Systems Engineering</a:t>
            </a:r>
          </a:p>
          <a:p>
            <a:pPr marL="741362" lvl="0" indent="-457200">
              <a:lnSpc>
                <a:spcPct val="100000"/>
              </a:lnSpc>
              <a:spcAft>
                <a:spcPts val="0"/>
              </a:spcAft>
              <a:buFont typeface="Calibri" panose="020F0502020204030204" pitchFamily="34" charset="0"/>
              <a:buChar char="‒"/>
            </a:pPr>
            <a:r>
              <a:rPr lang="en-US" sz="3200" dirty="0"/>
              <a:t>Design Changes</a:t>
            </a:r>
          </a:p>
          <a:p>
            <a:pPr marL="741362" lvl="0" indent="-457200">
              <a:lnSpc>
                <a:spcPct val="100000"/>
              </a:lnSpc>
              <a:spcAft>
                <a:spcPts val="0"/>
              </a:spcAft>
              <a:buFont typeface="Calibri" panose="020F0502020204030204" pitchFamily="34" charset="0"/>
              <a:buChar char="‒"/>
            </a:pPr>
            <a:r>
              <a:rPr lang="en-US" sz="3200" dirty="0"/>
              <a:t>Engr. Evaluation (Operability, PRA Coding, OE Evaluations, etc.)</a:t>
            </a:r>
          </a:p>
          <a:p>
            <a:pPr marL="741362" lvl="0" indent="-457200">
              <a:lnSpc>
                <a:spcPct val="100000"/>
              </a:lnSpc>
              <a:spcAft>
                <a:spcPts val="0"/>
              </a:spcAft>
              <a:buFont typeface="Calibri" panose="020F0502020204030204" pitchFamily="34" charset="0"/>
              <a:buChar char="‒"/>
            </a:pPr>
            <a:r>
              <a:rPr lang="en-US" sz="3200" dirty="0"/>
              <a:t>Procurement Engineering</a:t>
            </a:r>
          </a:p>
          <a:p>
            <a:pPr marL="741362" lvl="0" indent="-457200">
              <a:lnSpc>
                <a:spcPct val="100000"/>
              </a:lnSpc>
              <a:spcAft>
                <a:spcPts val="0"/>
              </a:spcAft>
              <a:buFont typeface="Calibri" panose="020F0502020204030204" pitchFamily="34" charset="0"/>
              <a:buChar char="‒"/>
            </a:pPr>
            <a:r>
              <a:rPr lang="en-US" sz="3200" dirty="0"/>
              <a:t>Work Planning</a:t>
            </a:r>
          </a:p>
          <a:p>
            <a:pPr marL="741362" indent="-457200">
              <a:lnSpc>
                <a:spcPct val="100000"/>
              </a:lnSpc>
              <a:spcAft>
                <a:spcPts val="0"/>
              </a:spcAft>
              <a:buFont typeface="Calibri" panose="020F0502020204030204" pitchFamily="34" charset="0"/>
              <a:buChar char="‒"/>
            </a:pPr>
            <a:r>
              <a:rPr lang="en-US" sz="3200" dirty="0"/>
              <a:t>Outage </a:t>
            </a:r>
            <a:r>
              <a:rPr lang="en-US" sz="3200" dirty="0" smtClean="0"/>
              <a:t>Planning</a:t>
            </a:r>
            <a:endParaRPr lang="en-US" sz="3200" dirty="0"/>
          </a:p>
        </p:txBody>
      </p:sp>
      <p:sp>
        <p:nvSpPr>
          <p:cNvPr id="2" name="Slide Number Placeholder 1"/>
          <p:cNvSpPr>
            <a:spLocks noGrp="1"/>
          </p:cNvSpPr>
          <p:nvPr>
            <p:ph type="sldNum" sz="quarter" idx="12"/>
          </p:nvPr>
        </p:nvSpPr>
        <p:spPr/>
        <p:txBody>
          <a:bodyPr/>
          <a:lstStyle/>
          <a:p>
            <a:fld id="{D67680FD-F909-4D8E-9DA1-194A57F4BFD6}" type="slidenum">
              <a:rPr lang="en-US" smtClean="0"/>
              <a:pPr/>
              <a:t>27</a:t>
            </a:fld>
            <a:endParaRPr lang="en-US" dirty="0"/>
          </a:p>
        </p:txBody>
      </p:sp>
    </p:spTree>
    <p:extLst>
      <p:ext uri="{BB962C8B-B14F-4D97-AF65-F5344CB8AC3E}">
        <p14:creationId xmlns:p14="http://schemas.microsoft.com/office/powerpoint/2010/main" val="3196449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74"/>
            <a:ext cx="8229600" cy="848474"/>
          </a:xfrm>
        </p:spPr>
        <p:txBody>
          <a:bodyPr>
            <a:normAutofit/>
          </a:bodyPr>
          <a:lstStyle/>
          <a:p>
            <a:r>
              <a:rPr lang="en-US" sz="3600" dirty="0" smtClean="0"/>
              <a:t>Hard Savings Model</a:t>
            </a:r>
            <a:endParaRPr lang="en-US" sz="3600" dirty="0"/>
          </a:p>
        </p:txBody>
      </p:sp>
      <p:graphicFrame>
        <p:nvGraphicFramePr>
          <p:cNvPr id="8" name="Table 7"/>
          <p:cNvGraphicFramePr>
            <a:graphicFrameLocks noGrp="1"/>
          </p:cNvGraphicFramePr>
          <p:nvPr>
            <p:extLst>
              <p:ext uri="{D42A27DB-BD31-4B8C-83A1-F6EECF244321}">
                <p14:modId xmlns:p14="http://schemas.microsoft.com/office/powerpoint/2010/main" val="1788822424"/>
              </p:ext>
            </p:extLst>
          </p:nvPr>
        </p:nvGraphicFramePr>
        <p:xfrm>
          <a:off x="533400" y="762000"/>
          <a:ext cx="8429492" cy="5311433"/>
        </p:xfrm>
        <a:graphic>
          <a:graphicData uri="http://schemas.openxmlformats.org/drawingml/2006/table">
            <a:tbl>
              <a:tblPr>
                <a:tableStyleId>{5C22544A-7EE6-4342-B048-85BDC9FD1C3A}</a:tableStyleId>
              </a:tblPr>
              <a:tblGrid>
                <a:gridCol w="508612"/>
                <a:gridCol w="2644761"/>
                <a:gridCol w="864096"/>
                <a:gridCol w="576064"/>
                <a:gridCol w="1569618"/>
                <a:gridCol w="283700"/>
                <a:gridCol w="1669593"/>
                <a:gridCol w="313048"/>
              </a:tblGrid>
              <a:tr h="428303">
                <a:tc rowSpan="2" gridSpan="2">
                  <a:txBody>
                    <a:bodyPr/>
                    <a:lstStyle/>
                    <a:p>
                      <a:pPr algn="ctr" fontAlgn="ctr"/>
                      <a:r>
                        <a:rPr lang="en-US" sz="1400" u="none" strike="noStrike" dirty="0">
                          <a:effectLst/>
                        </a:rPr>
                        <a:t>SAVINGS</a:t>
                      </a:r>
                      <a:endParaRPr lang="en-US" sz="1400" b="1" i="0" u="none" strike="noStrike" dirty="0">
                        <a:solidFill>
                          <a:srgbClr val="000000"/>
                        </a:solidFill>
                        <a:effectLst/>
                        <a:latin typeface="Calibri" panose="020F0502020204030204" pitchFamily="34" charset="0"/>
                      </a:endParaRPr>
                    </a:p>
                  </a:txBody>
                  <a:tcPr marL="8711" marR="8711" marT="8711" marB="0" anchor="ctr"/>
                </a:tc>
                <a:tc rowSpan="2" hMerge="1">
                  <a:txBody>
                    <a:bodyPr/>
                    <a:lstStyle/>
                    <a:p>
                      <a:endParaRPr lang="en-US"/>
                    </a:p>
                  </a:txBody>
                  <a:tcPr/>
                </a:tc>
                <a:tc rowSpan="2" gridSpan="2">
                  <a:txBody>
                    <a:bodyPr/>
                    <a:lstStyle/>
                    <a:p>
                      <a:pPr algn="ctr" fontAlgn="ctr"/>
                      <a:r>
                        <a:rPr lang="en-US" sz="1400" u="none" strike="noStrike" dirty="0">
                          <a:effectLst/>
                        </a:rPr>
                        <a:t>Equiv. people per year</a:t>
                      </a:r>
                      <a:endParaRPr lang="en-US" sz="1400" b="1" i="0" u="none" strike="noStrike" dirty="0">
                        <a:solidFill>
                          <a:srgbClr val="000000"/>
                        </a:solidFill>
                        <a:effectLst/>
                        <a:latin typeface="Calibri" panose="020F0502020204030204" pitchFamily="34" charset="0"/>
                      </a:endParaRPr>
                    </a:p>
                  </a:txBody>
                  <a:tcPr marL="8711" marR="8711" marT="8711" marB="0" anchor="ctr"/>
                </a:tc>
                <a:tc rowSpan="2" hMerge="1">
                  <a:txBody>
                    <a:bodyPr/>
                    <a:lstStyle/>
                    <a:p>
                      <a:endParaRPr lang="en-US"/>
                    </a:p>
                  </a:txBody>
                  <a:tcPr/>
                </a:tc>
                <a:tc gridSpan="2">
                  <a:txBody>
                    <a:bodyPr/>
                    <a:lstStyle/>
                    <a:p>
                      <a:pPr algn="ctr" fontAlgn="ctr"/>
                      <a:r>
                        <a:rPr lang="en-US" sz="1400" u="none" strike="noStrike" dirty="0">
                          <a:effectLst/>
                        </a:rPr>
                        <a:t>MH Reduction with Data Retrieval (%)</a:t>
                      </a:r>
                      <a:endParaRPr lang="en-US" sz="1400" b="1" i="0" u="none" strike="noStrike" dirty="0">
                        <a:solidFill>
                          <a:srgbClr val="000000"/>
                        </a:solidFill>
                        <a:effectLst/>
                        <a:latin typeface="Calibri" panose="020F0502020204030204" pitchFamily="34" charset="0"/>
                      </a:endParaRPr>
                    </a:p>
                  </a:txBody>
                  <a:tcPr marL="8711" marR="8711" marT="8711" marB="0" anchor="ctr"/>
                </a:tc>
                <a:tc hMerge="1">
                  <a:txBody>
                    <a:bodyPr/>
                    <a:lstStyle/>
                    <a:p>
                      <a:endParaRPr lang="en-US"/>
                    </a:p>
                  </a:txBody>
                  <a:tcPr/>
                </a:tc>
                <a:tc gridSpan="2">
                  <a:txBody>
                    <a:bodyPr/>
                    <a:lstStyle/>
                    <a:p>
                      <a:pPr algn="ctr" fontAlgn="ctr"/>
                      <a:r>
                        <a:rPr lang="en-US" sz="1400" u="none" strike="noStrike" dirty="0">
                          <a:effectLst/>
                        </a:rPr>
                        <a:t>MH Reduction with Work Process Redesign (%)</a:t>
                      </a:r>
                      <a:endParaRPr lang="en-US" sz="1400" b="1" i="0" u="none" strike="noStrike" dirty="0">
                        <a:solidFill>
                          <a:srgbClr val="000000"/>
                        </a:solidFill>
                        <a:effectLst/>
                        <a:latin typeface="Calibri" panose="020F0502020204030204" pitchFamily="34" charset="0"/>
                      </a:endParaRPr>
                    </a:p>
                  </a:txBody>
                  <a:tcPr marL="8711" marR="8711" marT="8711" marB="0" anchor="ctr"/>
                </a:tc>
                <a:tc hMerge="1">
                  <a:txBody>
                    <a:bodyPr/>
                    <a:lstStyle/>
                    <a:p>
                      <a:endParaRPr lang="en-US"/>
                    </a:p>
                  </a:txBody>
                  <a:tcPr/>
                </a:tc>
              </a:tr>
              <a:tr h="847394">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ctr" fontAlgn="ctr"/>
                      <a:r>
                        <a:rPr lang="en-US" sz="1400" u="none" strike="noStrike" dirty="0">
                          <a:effectLst/>
                        </a:rPr>
                        <a:t>Get the data, resolve conflicts, verify, identify impacted disciplines</a:t>
                      </a:r>
                      <a:endParaRPr lang="en-US" sz="1400" b="0" i="0" u="none" strike="noStrike" dirty="0">
                        <a:solidFill>
                          <a:srgbClr val="000000"/>
                        </a:solidFill>
                        <a:effectLst/>
                        <a:latin typeface="Calibri" panose="020F0502020204030204" pitchFamily="34" charset="0"/>
                      </a:endParaRPr>
                    </a:p>
                  </a:txBody>
                  <a:tcPr marL="8711" marR="8711" marT="8711" marB="0" anchor="ctr"/>
                </a:tc>
                <a:tc hMerge="1">
                  <a:txBody>
                    <a:bodyPr/>
                    <a:lstStyle/>
                    <a:p>
                      <a:endParaRPr lang="en-US"/>
                    </a:p>
                  </a:txBody>
                  <a:tcPr/>
                </a:tc>
                <a:tc gridSpan="2">
                  <a:txBody>
                    <a:bodyPr/>
                    <a:lstStyle/>
                    <a:p>
                      <a:pPr algn="ctr" fontAlgn="ctr"/>
                      <a:r>
                        <a:rPr lang="en-US" sz="1400" u="none" strike="noStrike" dirty="0">
                          <a:effectLst/>
                        </a:rPr>
                        <a:t>Electronic Approvals, resource loading, 3D model, electronic mock-up, collaboration</a:t>
                      </a:r>
                      <a:endParaRPr lang="en-US" sz="1400" b="0" i="0" u="none" strike="noStrike" dirty="0">
                        <a:solidFill>
                          <a:srgbClr val="000000"/>
                        </a:solidFill>
                        <a:effectLst/>
                        <a:latin typeface="Calibri" panose="020F0502020204030204" pitchFamily="34" charset="0"/>
                      </a:endParaRPr>
                    </a:p>
                  </a:txBody>
                  <a:tcPr marL="8711" marR="8711" marT="8711" marB="0" anchor="ctr"/>
                </a:tc>
                <a:tc hMerge="1">
                  <a:txBody>
                    <a:bodyPr/>
                    <a:lstStyle/>
                    <a:p>
                      <a:endParaRPr lang="en-US"/>
                    </a:p>
                  </a:txBody>
                  <a:tcPr/>
                </a:tc>
              </a:tr>
              <a:tr h="700208">
                <a:tc gridSpan="2">
                  <a:txBody>
                    <a:bodyPr/>
                    <a:lstStyle/>
                    <a:p>
                      <a:pPr algn="ctr" fontAlgn="ctr"/>
                      <a:r>
                        <a:rPr lang="en-US" sz="1400" u="none" strike="noStrike" dirty="0" smtClean="0">
                          <a:effectLst/>
                        </a:rPr>
                        <a:t>Programs</a:t>
                      </a:r>
                      <a:endParaRPr lang="en-US" sz="1400" b="1" i="0" u="none" strike="noStrike" dirty="0">
                        <a:solidFill>
                          <a:srgbClr val="000000"/>
                        </a:solidFill>
                        <a:effectLst/>
                        <a:latin typeface="Calibri" panose="020F0502020204030204" pitchFamily="34" charset="0"/>
                      </a:endParaRPr>
                    </a:p>
                  </a:txBody>
                  <a:tcPr marL="8711" marR="8711" marT="8711" marB="0" anchor="ctr"/>
                </a:tc>
                <a:tc hMerge="1">
                  <a:txBody>
                    <a:bodyPr/>
                    <a:lstStyle/>
                    <a:p>
                      <a:endParaRPr lang="en-US"/>
                    </a:p>
                  </a:txBody>
                  <a:tcPr/>
                </a:tc>
                <a:tc>
                  <a:txBody>
                    <a:bodyPr/>
                    <a:lstStyle/>
                    <a:p>
                      <a:pPr algn="ctr" fontAlgn="ctr"/>
                      <a:r>
                        <a:rPr lang="en-US" sz="1400" u="none" strike="noStrike" dirty="0">
                          <a:effectLst/>
                        </a:rPr>
                        <a:t>#/Staff</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ctr"/>
                      <a:r>
                        <a:rPr lang="en-US" sz="1400" u="none" strike="noStrike" dirty="0">
                          <a:effectLst/>
                        </a:rPr>
                        <a:t>Distr</a:t>
                      </a:r>
                      <a:endParaRPr lang="en-US" sz="1400" b="0" i="0" u="none" strike="noStrike" dirty="0">
                        <a:solidFill>
                          <a:srgbClr val="000000"/>
                        </a:solidFill>
                        <a:effectLst/>
                        <a:latin typeface="Calibri" panose="020F0502020204030204" pitchFamily="34" charset="0"/>
                      </a:endParaRPr>
                    </a:p>
                  </a:txBody>
                  <a:tcPr marL="8711" marR="8711" marT="8711" marB="0" vert="vert" anchor="ctr"/>
                </a:tc>
                <a:tc>
                  <a:txBody>
                    <a:bodyPr/>
                    <a:lstStyle/>
                    <a:p>
                      <a:pPr algn="ctr" fontAlgn="ctr"/>
                      <a:r>
                        <a:rPr lang="en-US" sz="1400" u="none" strike="noStrike" dirty="0">
                          <a:effectLst/>
                        </a:rPr>
                        <a:t>MH Reduction with Data Retrieval (%)</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ctr"/>
                      <a:r>
                        <a:rPr lang="en-US" sz="1400" u="none" strike="noStrike" dirty="0">
                          <a:effectLst/>
                        </a:rPr>
                        <a:t>Distr</a:t>
                      </a:r>
                      <a:endParaRPr lang="en-US" sz="1400" b="0" i="0" u="none" strike="noStrike" dirty="0">
                        <a:solidFill>
                          <a:srgbClr val="000000"/>
                        </a:solidFill>
                        <a:effectLst/>
                        <a:latin typeface="Calibri" panose="020F0502020204030204" pitchFamily="34" charset="0"/>
                      </a:endParaRPr>
                    </a:p>
                  </a:txBody>
                  <a:tcPr marL="8711" marR="8711" marT="8711" marB="0" vert="vert" anchor="ctr"/>
                </a:tc>
                <a:tc>
                  <a:txBody>
                    <a:bodyPr/>
                    <a:lstStyle/>
                    <a:p>
                      <a:pPr algn="ctr" fontAlgn="ctr"/>
                      <a:r>
                        <a:rPr lang="en-US" sz="1400" u="none" strike="noStrike" dirty="0">
                          <a:effectLst/>
                        </a:rPr>
                        <a:t>MH Reduction with Work Process Redesign (%)</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ctr"/>
                      <a:r>
                        <a:rPr lang="en-US" sz="1400" u="none" strike="noStrike" dirty="0">
                          <a:effectLst/>
                        </a:rPr>
                        <a:t>Distr</a:t>
                      </a:r>
                      <a:endParaRPr lang="en-US" sz="1400" b="0" i="0" u="none" strike="noStrike" dirty="0">
                        <a:solidFill>
                          <a:srgbClr val="000000"/>
                        </a:solidFill>
                        <a:effectLst/>
                        <a:latin typeface="Calibri" panose="020F0502020204030204" pitchFamily="34" charset="0"/>
                      </a:endParaRPr>
                    </a:p>
                  </a:txBody>
                  <a:tcPr marL="8711" marR="8711" marT="8711" marB="0" vert="vert" anchor="ctr"/>
                </a:tc>
              </a:tr>
              <a:tr h="218758">
                <a:tc rowSpan="8">
                  <a:txBody>
                    <a:bodyPr/>
                    <a:lstStyle/>
                    <a:p>
                      <a:pPr algn="ctr" fontAlgn="ctr"/>
                      <a:r>
                        <a:rPr lang="en-US" sz="1400" u="none" strike="noStrike" dirty="0">
                          <a:effectLst/>
                        </a:rPr>
                        <a:t>Regulatory</a:t>
                      </a:r>
                      <a:endParaRPr lang="en-US" sz="1400" b="1" i="0" u="none" strike="noStrike" dirty="0">
                        <a:solidFill>
                          <a:srgbClr val="000000"/>
                        </a:solidFill>
                        <a:effectLst/>
                        <a:latin typeface="Calibri" panose="020F0502020204030204" pitchFamily="34" charset="0"/>
                      </a:endParaRPr>
                    </a:p>
                  </a:txBody>
                  <a:tcPr marL="8711" marR="8711" marT="8711" marB="0" vert="vert270" anchor="ctr"/>
                </a:tc>
                <a:tc>
                  <a:txBody>
                    <a:bodyPr/>
                    <a:lstStyle/>
                    <a:p>
                      <a:pPr algn="l" fontAlgn="b"/>
                      <a:r>
                        <a:rPr lang="en-US" sz="1400" u="none" strike="noStrike" dirty="0" smtClean="0">
                          <a:effectLst/>
                        </a:rPr>
                        <a:t>Environmental </a:t>
                      </a:r>
                      <a:r>
                        <a:rPr lang="en-US" sz="1400" u="none" strike="noStrike" dirty="0">
                          <a:effectLst/>
                        </a:rPr>
                        <a:t>Qualification</a:t>
                      </a:r>
                      <a:endParaRPr lang="en-US" sz="1400" b="0" i="0" u="none" strike="noStrike" dirty="0">
                        <a:solidFill>
                          <a:srgbClr val="000000"/>
                        </a:solidFill>
                        <a:effectLst/>
                        <a:latin typeface="Calibri" panose="020F0502020204030204" pitchFamily="34" charset="0"/>
                      </a:endParaRPr>
                    </a:p>
                  </a:txBody>
                  <a:tcPr marL="156797" marR="8711" marT="8711" marB="0" anchor="ctr"/>
                </a:tc>
                <a:tc>
                  <a:txBody>
                    <a:bodyPr/>
                    <a:lstStyle/>
                    <a:p>
                      <a:pPr algn="ctr" fontAlgn="b"/>
                      <a:r>
                        <a:rPr lang="en-US" sz="1400" u="none" strike="noStrike" dirty="0">
                          <a:effectLst/>
                        </a:rPr>
                        <a:t>0.25</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N2</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15%</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L-2</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8%</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L-3</a:t>
                      </a:r>
                      <a:endParaRPr lang="en-US" sz="1400" b="0" i="0" u="none" strike="noStrike" dirty="0">
                        <a:solidFill>
                          <a:srgbClr val="000000"/>
                        </a:solidFill>
                        <a:effectLst/>
                        <a:latin typeface="Calibri" panose="020F0502020204030204" pitchFamily="34" charset="0"/>
                      </a:endParaRPr>
                    </a:p>
                  </a:txBody>
                  <a:tcPr marL="8711" marR="8711" marT="8711" marB="0" anchor="ctr"/>
                </a:tc>
              </a:tr>
              <a:tr h="312934">
                <a:tc vMerge="1">
                  <a:txBody>
                    <a:bodyPr/>
                    <a:lstStyle/>
                    <a:p>
                      <a:endParaRPr lang="en-US"/>
                    </a:p>
                  </a:txBody>
                  <a:tcPr/>
                </a:tc>
                <a:tc>
                  <a:txBody>
                    <a:bodyPr/>
                    <a:lstStyle/>
                    <a:p>
                      <a:pPr algn="l" fontAlgn="ctr"/>
                      <a:r>
                        <a:rPr lang="en-US" sz="1400" u="none" strike="noStrike" dirty="0">
                          <a:effectLst/>
                        </a:rPr>
                        <a:t>MSPI (Mitigating System </a:t>
                      </a:r>
                      <a:r>
                        <a:rPr lang="en-US" sz="1400" u="none" strike="noStrike" dirty="0" smtClean="0">
                          <a:effectLst/>
                        </a:rPr>
                        <a:t>Perf. </a:t>
                      </a:r>
                      <a:r>
                        <a:rPr lang="en-US" sz="1400" u="none" strike="noStrike" dirty="0">
                          <a:effectLst/>
                        </a:rPr>
                        <a:t>Index )</a:t>
                      </a:r>
                      <a:endParaRPr lang="en-US" sz="1400" b="0" i="0" u="none" strike="noStrike" dirty="0">
                        <a:solidFill>
                          <a:srgbClr val="000000"/>
                        </a:solidFill>
                        <a:effectLst/>
                        <a:latin typeface="Calibri" panose="020F0502020204030204" pitchFamily="34" charset="0"/>
                      </a:endParaRPr>
                    </a:p>
                  </a:txBody>
                  <a:tcPr marL="156797" marR="8711" marT="8711" marB="0" anchor="ctr"/>
                </a:tc>
                <a:tc>
                  <a:txBody>
                    <a:bodyPr/>
                    <a:lstStyle/>
                    <a:p>
                      <a:pPr algn="ctr" fontAlgn="b"/>
                      <a:r>
                        <a:rPr lang="en-US" sz="1400" u="none" strike="noStrike" dirty="0">
                          <a:effectLst/>
                        </a:rPr>
                        <a:t>0.25</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N2</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8%</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L-2</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8%</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L-3</a:t>
                      </a:r>
                      <a:endParaRPr lang="en-US" sz="1400" b="0" i="0" u="none" strike="noStrike" dirty="0">
                        <a:solidFill>
                          <a:srgbClr val="000000"/>
                        </a:solidFill>
                        <a:effectLst/>
                        <a:latin typeface="Calibri" panose="020F0502020204030204" pitchFamily="34" charset="0"/>
                      </a:endParaRPr>
                    </a:p>
                  </a:txBody>
                  <a:tcPr marL="8711" marR="8711" marT="8711" marB="0" anchor="ctr"/>
                </a:tc>
              </a:tr>
              <a:tr h="218758">
                <a:tc vMerge="1">
                  <a:txBody>
                    <a:bodyPr/>
                    <a:lstStyle/>
                    <a:p>
                      <a:endParaRPr lang="en-US"/>
                    </a:p>
                  </a:txBody>
                  <a:tcPr/>
                </a:tc>
                <a:tc>
                  <a:txBody>
                    <a:bodyPr/>
                    <a:lstStyle/>
                    <a:p>
                      <a:pPr algn="l" fontAlgn="b"/>
                      <a:r>
                        <a:rPr lang="en-US" sz="1400" u="none" strike="noStrike" dirty="0">
                          <a:effectLst/>
                        </a:rPr>
                        <a:t>Station Blackout</a:t>
                      </a:r>
                      <a:endParaRPr lang="en-US" sz="1400" b="0" i="0" u="none" strike="noStrike" dirty="0">
                        <a:solidFill>
                          <a:srgbClr val="000000"/>
                        </a:solidFill>
                        <a:effectLst/>
                        <a:latin typeface="Calibri" panose="020F0502020204030204" pitchFamily="34" charset="0"/>
                      </a:endParaRPr>
                    </a:p>
                  </a:txBody>
                  <a:tcPr marL="156797" marR="8711" marT="8711" marB="0" anchor="ctr"/>
                </a:tc>
                <a:tc>
                  <a:txBody>
                    <a:bodyPr/>
                    <a:lstStyle/>
                    <a:p>
                      <a:pPr algn="ctr" fontAlgn="b"/>
                      <a:r>
                        <a:rPr lang="en-US" sz="1400" u="none" strike="noStrike" dirty="0">
                          <a:effectLst/>
                        </a:rPr>
                        <a:t>0.25</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N2</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8%</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L-2</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8%</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L-3</a:t>
                      </a:r>
                      <a:endParaRPr lang="en-US" sz="1400" b="0" i="0" u="none" strike="noStrike" dirty="0">
                        <a:solidFill>
                          <a:srgbClr val="000000"/>
                        </a:solidFill>
                        <a:effectLst/>
                        <a:latin typeface="Calibri" panose="020F0502020204030204" pitchFamily="34" charset="0"/>
                      </a:endParaRPr>
                    </a:p>
                  </a:txBody>
                  <a:tcPr marL="8711" marR="8711" marT="8711" marB="0" anchor="ctr"/>
                </a:tc>
              </a:tr>
              <a:tr h="218758">
                <a:tc vMerge="1">
                  <a:txBody>
                    <a:bodyPr/>
                    <a:lstStyle/>
                    <a:p>
                      <a:endParaRPr lang="en-US"/>
                    </a:p>
                  </a:txBody>
                  <a:tcPr/>
                </a:tc>
                <a:tc>
                  <a:txBody>
                    <a:bodyPr/>
                    <a:lstStyle/>
                    <a:p>
                      <a:pPr algn="l" fontAlgn="b"/>
                      <a:r>
                        <a:rPr lang="en-US" sz="1400" u="none" strike="noStrike" dirty="0">
                          <a:effectLst/>
                        </a:rPr>
                        <a:t>External Events</a:t>
                      </a:r>
                      <a:endParaRPr lang="en-US" sz="1400" b="0" i="0" u="none" strike="noStrike" dirty="0">
                        <a:solidFill>
                          <a:srgbClr val="000000"/>
                        </a:solidFill>
                        <a:effectLst/>
                        <a:latin typeface="Calibri" panose="020F0502020204030204" pitchFamily="34" charset="0"/>
                      </a:endParaRPr>
                    </a:p>
                  </a:txBody>
                  <a:tcPr marL="156797" marR="8711" marT="8711" marB="0" anchor="ctr"/>
                </a:tc>
                <a:tc>
                  <a:txBody>
                    <a:bodyPr/>
                    <a:lstStyle/>
                    <a:p>
                      <a:pPr algn="ctr" fontAlgn="b"/>
                      <a:r>
                        <a:rPr lang="en-US" sz="1400" u="none" strike="noStrike" dirty="0">
                          <a:effectLst/>
                        </a:rPr>
                        <a:t>0.50</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N2</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8%</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L-2</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8%</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L-3</a:t>
                      </a:r>
                      <a:endParaRPr lang="en-US" sz="1400" b="0" i="0" u="none" strike="noStrike" dirty="0">
                        <a:solidFill>
                          <a:srgbClr val="000000"/>
                        </a:solidFill>
                        <a:effectLst/>
                        <a:latin typeface="Calibri" panose="020F0502020204030204" pitchFamily="34" charset="0"/>
                      </a:endParaRPr>
                    </a:p>
                  </a:txBody>
                  <a:tcPr marL="8711" marR="8711" marT="8711" marB="0" anchor="ctr"/>
                </a:tc>
              </a:tr>
              <a:tr h="218758">
                <a:tc vMerge="1">
                  <a:txBody>
                    <a:bodyPr/>
                    <a:lstStyle/>
                    <a:p>
                      <a:endParaRPr lang="en-US"/>
                    </a:p>
                  </a:txBody>
                  <a:tcPr/>
                </a:tc>
                <a:tc>
                  <a:txBody>
                    <a:bodyPr/>
                    <a:lstStyle/>
                    <a:p>
                      <a:pPr algn="l" fontAlgn="b"/>
                      <a:r>
                        <a:rPr lang="en-US" sz="1400" u="none" strike="noStrike" dirty="0">
                          <a:effectLst/>
                        </a:rPr>
                        <a:t>Appendix J</a:t>
                      </a:r>
                      <a:endParaRPr lang="en-US" sz="1400" b="0" i="0" u="none" strike="noStrike" dirty="0">
                        <a:solidFill>
                          <a:srgbClr val="000000"/>
                        </a:solidFill>
                        <a:effectLst/>
                        <a:latin typeface="Calibri" panose="020F0502020204030204" pitchFamily="34" charset="0"/>
                      </a:endParaRPr>
                    </a:p>
                  </a:txBody>
                  <a:tcPr marL="156797" marR="8711" marT="8711" marB="0" anchor="ctr"/>
                </a:tc>
                <a:tc>
                  <a:txBody>
                    <a:bodyPr/>
                    <a:lstStyle/>
                    <a:p>
                      <a:pPr algn="ctr" fontAlgn="b"/>
                      <a:r>
                        <a:rPr lang="en-US" sz="1400" u="none" strike="noStrike" dirty="0">
                          <a:effectLst/>
                        </a:rPr>
                        <a:t>0.50</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N2</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8%</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L-2</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8%</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L-3</a:t>
                      </a:r>
                      <a:endParaRPr lang="en-US" sz="1400" b="0" i="0" u="none" strike="noStrike" dirty="0">
                        <a:solidFill>
                          <a:srgbClr val="000000"/>
                        </a:solidFill>
                        <a:effectLst/>
                        <a:latin typeface="Calibri" panose="020F0502020204030204" pitchFamily="34" charset="0"/>
                      </a:endParaRPr>
                    </a:p>
                  </a:txBody>
                  <a:tcPr marL="8711" marR="8711" marT="8711" marB="0" anchor="ctr"/>
                </a:tc>
              </a:tr>
              <a:tr h="218758">
                <a:tc vMerge="1">
                  <a:txBody>
                    <a:bodyPr/>
                    <a:lstStyle/>
                    <a:p>
                      <a:endParaRPr lang="en-US"/>
                    </a:p>
                  </a:txBody>
                  <a:tcPr/>
                </a:tc>
                <a:tc>
                  <a:txBody>
                    <a:bodyPr/>
                    <a:lstStyle/>
                    <a:p>
                      <a:pPr algn="l" fontAlgn="b"/>
                      <a:r>
                        <a:rPr lang="en-US" sz="1400" u="none" strike="noStrike" dirty="0">
                          <a:effectLst/>
                        </a:rPr>
                        <a:t>Maintenance Rule</a:t>
                      </a:r>
                      <a:endParaRPr lang="en-US" sz="1400" b="0" i="0" u="none" strike="noStrike" dirty="0">
                        <a:solidFill>
                          <a:srgbClr val="000000"/>
                        </a:solidFill>
                        <a:effectLst/>
                        <a:latin typeface="Calibri" panose="020F0502020204030204" pitchFamily="34" charset="0"/>
                      </a:endParaRPr>
                    </a:p>
                  </a:txBody>
                  <a:tcPr marL="156797" marR="8711" marT="8711" marB="0" anchor="ctr"/>
                </a:tc>
                <a:tc>
                  <a:txBody>
                    <a:bodyPr/>
                    <a:lstStyle/>
                    <a:p>
                      <a:pPr algn="ctr" fontAlgn="b"/>
                      <a:r>
                        <a:rPr lang="en-US" sz="1400" u="none" strike="noStrike" dirty="0">
                          <a:effectLst/>
                        </a:rPr>
                        <a:t>0.50</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N2</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8%</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L-2</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8%</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L-3</a:t>
                      </a:r>
                      <a:endParaRPr lang="en-US" sz="1400" b="0" i="0" u="none" strike="noStrike" dirty="0">
                        <a:solidFill>
                          <a:srgbClr val="000000"/>
                        </a:solidFill>
                        <a:effectLst/>
                        <a:latin typeface="Calibri" panose="020F0502020204030204" pitchFamily="34" charset="0"/>
                      </a:endParaRPr>
                    </a:p>
                  </a:txBody>
                  <a:tcPr marL="8711" marR="8711" marT="8711" marB="0" anchor="ctr"/>
                </a:tc>
              </a:tr>
              <a:tr h="218758">
                <a:tc vMerge="1">
                  <a:txBody>
                    <a:bodyPr/>
                    <a:lstStyle/>
                    <a:p>
                      <a:endParaRPr lang="en-US"/>
                    </a:p>
                  </a:txBody>
                  <a:tcPr/>
                </a:tc>
                <a:tc>
                  <a:txBody>
                    <a:bodyPr/>
                    <a:lstStyle/>
                    <a:p>
                      <a:pPr algn="l" fontAlgn="b"/>
                      <a:r>
                        <a:rPr lang="en-US" sz="1400" u="none" strike="noStrike" dirty="0">
                          <a:effectLst/>
                        </a:rPr>
                        <a:t>License Renewal/Aging Management</a:t>
                      </a:r>
                      <a:endParaRPr lang="en-US" sz="1400" b="0" i="0" u="none" strike="noStrike" dirty="0">
                        <a:solidFill>
                          <a:srgbClr val="000000"/>
                        </a:solidFill>
                        <a:effectLst/>
                        <a:latin typeface="Calibri" panose="020F0502020204030204" pitchFamily="34" charset="0"/>
                      </a:endParaRPr>
                    </a:p>
                  </a:txBody>
                  <a:tcPr marL="156797" marR="8711" marT="8711" marB="0" anchor="ctr"/>
                </a:tc>
                <a:tc>
                  <a:txBody>
                    <a:bodyPr/>
                    <a:lstStyle/>
                    <a:p>
                      <a:pPr algn="ctr" fontAlgn="b"/>
                      <a:r>
                        <a:rPr lang="en-US" sz="1400" u="none" strike="noStrike" dirty="0">
                          <a:effectLst/>
                        </a:rPr>
                        <a:t>0.25</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N2</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8%</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L-2</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8%</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L-3</a:t>
                      </a:r>
                      <a:endParaRPr lang="en-US" sz="1400" b="0" i="0" u="none" strike="noStrike" dirty="0">
                        <a:solidFill>
                          <a:srgbClr val="000000"/>
                        </a:solidFill>
                        <a:effectLst/>
                        <a:latin typeface="Calibri" panose="020F0502020204030204" pitchFamily="34" charset="0"/>
                      </a:endParaRPr>
                    </a:p>
                  </a:txBody>
                  <a:tcPr marL="8711" marR="8711" marT="8711" marB="0" anchor="ctr"/>
                </a:tc>
              </a:tr>
              <a:tr h="218758">
                <a:tc vMerge="1">
                  <a:txBody>
                    <a:bodyPr/>
                    <a:lstStyle/>
                    <a:p>
                      <a:endParaRPr lang="en-US"/>
                    </a:p>
                  </a:txBody>
                  <a:tcPr/>
                </a:tc>
                <a:tc>
                  <a:txBody>
                    <a:bodyPr/>
                    <a:lstStyle/>
                    <a:p>
                      <a:pPr algn="l" fontAlgn="b"/>
                      <a:r>
                        <a:rPr lang="en-US" sz="1400" u="none" strike="noStrike" dirty="0">
                          <a:effectLst/>
                        </a:rPr>
                        <a:t>NFPA 805</a:t>
                      </a:r>
                      <a:endParaRPr lang="en-US" sz="1400" b="0" i="0" u="none" strike="noStrike" dirty="0">
                        <a:solidFill>
                          <a:srgbClr val="000000"/>
                        </a:solidFill>
                        <a:effectLst/>
                        <a:latin typeface="Calibri" panose="020F0502020204030204" pitchFamily="34" charset="0"/>
                      </a:endParaRPr>
                    </a:p>
                  </a:txBody>
                  <a:tcPr marL="156797" marR="8711" marT="8711" marB="0" anchor="ctr"/>
                </a:tc>
                <a:tc>
                  <a:txBody>
                    <a:bodyPr/>
                    <a:lstStyle/>
                    <a:p>
                      <a:pPr algn="ctr" fontAlgn="b"/>
                      <a:r>
                        <a:rPr lang="en-US" sz="1400" u="none" strike="noStrike" dirty="0">
                          <a:effectLst/>
                        </a:rPr>
                        <a:t>1.00</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N2</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15%</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L-2</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L-3</a:t>
                      </a:r>
                      <a:endParaRPr lang="en-US" sz="1400" b="0" i="0" u="none" strike="noStrike" dirty="0">
                        <a:solidFill>
                          <a:srgbClr val="000000"/>
                        </a:solidFill>
                        <a:effectLst/>
                        <a:latin typeface="Calibri" panose="020F0502020204030204" pitchFamily="34" charset="0"/>
                      </a:endParaRPr>
                    </a:p>
                  </a:txBody>
                  <a:tcPr marL="8711" marR="8711" marT="8711" marB="0" anchor="ctr"/>
                </a:tc>
              </a:tr>
              <a:tr h="218758">
                <a:tc rowSpan="5">
                  <a:txBody>
                    <a:bodyPr/>
                    <a:lstStyle/>
                    <a:p>
                      <a:pPr algn="ctr" fontAlgn="ctr"/>
                      <a:r>
                        <a:rPr lang="en-US" sz="1400" u="none" strike="noStrike" dirty="0">
                          <a:effectLst/>
                        </a:rPr>
                        <a:t>ASME Code Programs </a:t>
                      </a:r>
                      <a:endParaRPr lang="en-US" sz="1400" b="1" i="0" u="none" strike="noStrike" dirty="0">
                        <a:solidFill>
                          <a:srgbClr val="000000"/>
                        </a:solidFill>
                        <a:effectLst/>
                        <a:latin typeface="Calibri" panose="020F0502020204030204" pitchFamily="34" charset="0"/>
                      </a:endParaRPr>
                    </a:p>
                  </a:txBody>
                  <a:tcPr marL="8711" marR="8711" marT="8711" marB="0" vert="vert270" anchor="ctr"/>
                </a:tc>
                <a:tc>
                  <a:txBody>
                    <a:bodyPr/>
                    <a:lstStyle/>
                    <a:p>
                      <a:pPr algn="l" fontAlgn="b"/>
                      <a:r>
                        <a:rPr lang="en-US" sz="1400" u="none" strike="noStrike" dirty="0">
                          <a:effectLst/>
                        </a:rPr>
                        <a:t>In-Service Testing</a:t>
                      </a:r>
                      <a:endParaRPr lang="en-US" sz="1400" b="0" i="0" u="none" strike="noStrike" dirty="0">
                        <a:solidFill>
                          <a:srgbClr val="000000"/>
                        </a:solidFill>
                        <a:effectLst/>
                        <a:latin typeface="Calibri" panose="020F0502020204030204" pitchFamily="34" charset="0"/>
                      </a:endParaRPr>
                    </a:p>
                  </a:txBody>
                  <a:tcPr marL="156797" marR="8711" marT="8711" marB="0" anchor="ctr"/>
                </a:tc>
                <a:tc>
                  <a:txBody>
                    <a:bodyPr/>
                    <a:lstStyle/>
                    <a:p>
                      <a:pPr algn="ctr" fontAlgn="b"/>
                      <a:r>
                        <a:rPr lang="en-US" sz="1400" u="none" strike="noStrike" dirty="0">
                          <a:effectLst/>
                        </a:rPr>
                        <a:t>0.50</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N2</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12%</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L-2</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8%</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L-3</a:t>
                      </a:r>
                      <a:endParaRPr lang="en-US" sz="1400" b="0" i="0" u="none" strike="noStrike" dirty="0">
                        <a:solidFill>
                          <a:srgbClr val="000000"/>
                        </a:solidFill>
                        <a:effectLst/>
                        <a:latin typeface="Calibri" panose="020F0502020204030204" pitchFamily="34" charset="0"/>
                      </a:endParaRPr>
                    </a:p>
                  </a:txBody>
                  <a:tcPr marL="8711" marR="8711" marT="8711" marB="0" anchor="ctr"/>
                </a:tc>
              </a:tr>
              <a:tr h="218758">
                <a:tc vMerge="1">
                  <a:txBody>
                    <a:bodyPr/>
                    <a:lstStyle/>
                    <a:p>
                      <a:endParaRPr lang="en-US"/>
                    </a:p>
                  </a:txBody>
                  <a:tcPr/>
                </a:tc>
                <a:tc>
                  <a:txBody>
                    <a:bodyPr/>
                    <a:lstStyle/>
                    <a:p>
                      <a:pPr algn="l" fontAlgn="b"/>
                      <a:r>
                        <a:rPr lang="en-US" sz="1400" u="none" strike="noStrike" dirty="0">
                          <a:effectLst/>
                        </a:rPr>
                        <a:t>IWE/IWL</a:t>
                      </a:r>
                      <a:endParaRPr lang="en-US" sz="1400" b="0" i="0" u="none" strike="noStrike" dirty="0">
                        <a:solidFill>
                          <a:srgbClr val="000000"/>
                        </a:solidFill>
                        <a:effectLst/>
                        <a:latin typeface="Calibri" panose="020F0502020204030204" pitchFamily="34" charset="0"/>
                      </a:endParaRPr>
                    </a:p>
                  </a:txBody>
                  <a:tcPr marL="156797" marR="8711" marT="8711" marB="0" anchor="ctr"/>
                </a:tc>
                <a:tc>
                  <a:txBody>
                    <a:bodyPr/>
                    <a:lstStyle/>
                    <a:p>
                      <a:pPr algn="ctr" fontAlgn="b"/>
                      <a:r>
                        <a:rPr lang="en-US" sz="1400" u="none" strike="noStrike" dirty="0">
                          <a:effectLst/>
                        </a:rPr>
                        <a:t>0.50</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N2</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12%</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L-2</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8%</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L-3</a:t>
                      </a:r>
                      <a:endParaRPr lang="en-US" sz="1400" b="0" i="0" u="none" strike="noStrike" dirty="0">
                        <a:solidFill>
                          <a:srgbClr val="000000"/>
                        </a:solidFill>
                        <a:effectLst/>
                        <a:latin typeface="Calibri" panose="020F0502020204030204" pitchFamily="34" charset="0"/>
                      </a:endParaRPr>
                    </a:p>
                  </a:txBody>
                  <a:tcPr marL="8711" marR="8711" marT="8711" marB="0" anchor="ctr"/>
                </a:tc>
              </a:tr>
              <a:tr h="218758">
                <a:tc vMerge="1">
                  <a:txBody>
                    <a:bodyPr/>
                    <a:lstStyle/>
                    <a:p>
                      <a:endParaRPr lang="en-US"/>
                    </a:p>
                  </a:txBody>
                  <a:tcPr/>
                </a:tc>
                <a:tc>
                  <a:txBody>
                    <a:bodyPr/>
                    <a:lstStyle/>
                    <a:p>
                      <a:pPr algn="l" fontAlgn="b"/>
                      <a:r>
                        <a:rPr lang="en-US" sz="1400" u="none" strike="noStrike" dirty="0">
                          <a:effectLst/>
                        </a:rPr>
                        <a:t>Pressure Testing</a:t>
                      </a:r>
                      <a:endParaRPr lang="en-US" sz="1400" b="0" i="0" u="none" strike="noStrike" dirty="0">
                        <a:solidFill>
                          <a:srgbClr val="000000"/>
                        </a:solidFill>
                        <a:effectLst/>
                        <a:latin typeface="Calibri" panose="020F0502020204030204" pitchFamily="34" charset="0"/>
                      </a:endParaRPr>
                    </a:p>
                  </a:txBody>
                  <a:tcPr marL="156797" marR="8711" marT="8711" marB="0" anchor="ctr"/>
                </a:tc>
                <a:tc>
                  <a:txBody>
                    <a:bodyPr/>
                    <a:lstStyle/>
                    <a:p>
                      <a:pPr algn="ctr" fontAlgn="b"/>
                      <a:r>
                        <a:rPr lang="en-US" sz="1400" u="none" strike="noStrike" dirty="0">
                          <a:effectLst/>
                        </a:rPr>
                        <a:t>0.50</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N2</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12%</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L-2</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8%</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L-3</a:t>
                      </a:r>
                      <a:endParaRPr lang="en-US" sz="1400" b="0" i="0" u="none" strike="noStrike" dirty="0">
                        <a:solidFill>
                          <a:srgbClr val="000000"/>
                        </a:solidFill>
                        <a:effectLst/>
                        <a:latin typeface="Calibri" panose="020F0502020204030204" pitchFamily="34" charset="0"/>
                      </a:endParaRPr>
                    </a:p>
                  </a:txBody>
                  <a:tcPr marL="8711" marR="8711" marT="8711" marB="0" anchor="ctr"/>
                </a:tc>
              </a:tr>
              <a:tr h="218758">
                <a:tc vMerge="1">
                  <a:txBody>
                    <a:bodyPr/>
                    <a:lstStyle/>
                    <a:p>
                      <a:endParaRPr lang="en-US"/>
                    </a:p>
                  </a:txBody>
                  <a:tcPr/>
                </a:tc>
                <a:tc>
                  <a:txBody>
                    <a:bodyPr/>
                    <a:lstStyle/>
                    <a:p>
                      <a:pPr algn="l" fontAlgn="b"/>
                      <a:r>
                        <a:rPr lang="en-US" sz="1400" u="none" strike="noStrike" dirty="0">
                          <a:effectLst/>
                        </a:rPr>
                        <a:t>Repair/Replacement</a:t>
                      </a:r>
                      <a:endParaRPr lang="en-US" sz="1400" b="0" i="0" u="none" strike="noStrike" dirty="0">
                        <a:solidFill>
                          <a:srgbClr val="000000"/>
                        </a:solidFill>
                        <a:effectLst/>
                        <a:latin typeface="Calibri" panose="020F0502020204030204" pitchFamily="34" charset="0"/>
                      </a:endParaRPr>
                    </a:p>
                  </a:txBody>
                  <a:tcPr marL="156797" marR="8711" marT="8711" marB="0" anchor="ctr"/>
                </a:tc>
                <a:tc>
                  <a:txBody>
                    <a:bodyPr/>
                    <a:lstStyle/>
                    <a:p>
                      <a:pPr algn="ctr" fontAlgn="b"/>
                      <a:r>
                        <a:rPr lang="en-US" sz="1400" u="none" strike="noStrike" dirty="0">
                          <a:effectLst/>
                        </a:rPr>
                        <a:t>0.00</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N2</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12%</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L-2</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8%</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L-3</a:t>
                      </a:r>
                      <a:endParaRPr lang="en-US" sz="1400" b="0" i="0" u="none" strike="noStrike" dirty="0">
                        <a:solidFill>
                          <a:srgbClr val="000000"/>
                        </a:solidFill>
                        <a:effectLst/>
                        <a:latin typeface="Calibri" panose="020F0502020204030204" pitchFamily="34" charset="0"/>
                      </a:endParaRPr>
                    </a:p>
                  </a:txBody>
                  <a:tcPr marL="8711" marR="8711" marT="8711" marB="0" anchor="ctr"/>
                </a:tc>
              </a:tr>
              <a:tr h="218758">
                <a:tc vMerge="1">
                  <a:txBody>
                    <a:bodyPr/>
                    <a:lstStyle/>
                    <a:p>
                      <a:endParaRPr lang="en-US"/>
                    </a:p>
                  </a:txBody>
                  <a:tcPr/>
                </a:tc>
                <a:tc>
                  <a:txBody>
                    <a:bodyPr/>
                    <a:lstStyle/>
                    <a:p>
                      <a:pPr algn="l" fontAlgn="b"/>
                      <a:r>
                        <a:rPr lang="en-US" sz="1400" u="none" strike="noStrike" dirty="0">
                          <a:effectLst/>
                        </a:rPr>
                        <a:t>Snubber Testing</a:t>
                      </a:r>
                      <a:endParaRPr lang="en-US" sz="1400" b="0" i="0" u="none" strike="noStrike" dirty="0">
                        <a:solidFill>
                          <a:srgbClr val="000000"/>
                        </a:solidFill>
                        <a:effectLst/>
                        <a:latin typeface="Calibri" panose="020F0502020204030204" pitchFamily="34" charset="0"/>
                      </a:endParaRPr>
                    </a:p>
                  </a:txBody>
                  <a:tcPr marL="156797" marR="8711" marT="8711" marB="0" anchor="ctr"/>
                </a:tc>
                <a:tc>
                  <a:txBody>
                    <a:bodyPr/>
                    <a:lstStyle/>
                    <a:p>
                      <a:pPr algn="ctr" fontAlgn="b"/>
                      <a:r>
                        <a:rPr lang="en-US" sz="1400" u="none" strike="noStrike" dirty="0">
                          <a:effectLst/>
                        </a:rPr>
                        <a:t>0.50</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N2</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12%</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L-2</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8%</a:t>
                      </a:r>
                      <a:endParaRPr lang="en-US" sz="1400" b="0" i="0" u="none" strike="noStrike" dirty="0">
                        <a:solidFill>
                          <a:srgbClr val="000000"/>
                        </a:solidFill>
                        <a:effectLst/>
                        <a:latin typeface="Calibri" panose="020F0502020204030204" pitchFamily="34" charset="0"/>
                      </a:endParaRPr>
                    </a:p>
                  </a:txBody>
                  <a:tcPr marL="8711" marR="8711" marT="8711" marB="0" anchor="ctr"/>
                </a:tc>
                <a:tc>
                  <a:txBody>
                    <a:bodyPr/>
                    <a:lstStyle/>
                    <a:p>
                      <a:pPr algn="ctr" fontAlgn="b"/>
                      <a:r>
                        <a:rPr lang="en-US" sz="1400" u="none" strike="noStrike" dirty="0">
                          <a:effectLst/>
                        </a:rPr>
                        <a:t>L-3</a:t>
                      </a:r>
                      <a:endParaRPr lang="en-US" sz="1400" b="0" i="0" u="none" strike="noStrike" dirty="0">
                        <a:solidFill>
                          <a:srgbClr val="000000"/>
                        </a:solidFill>
                        <a:effectLst/>
                        <a:latin typeface="Calibri" panose="020F0502020204030204" pitchFamily="34" charset="0"/>
                      </a:endParaRPr>
                    </a:p>
                  </a:txBody>
                  <a:tcPr marL="8711" marR="8711" marT="8711" marB="0" anchor="ctr"/>
                </a:tc>
              </a:tr>
            </a:tbl>
          </a:graphicData>
        </a:graphic>
      </p:graphicFrame>
      <p:sp>
        <p:nvSpPr>
          <p:cNvPr id="3" name="Slide Number Placeholder 2"/>
          <p:cNvSpPr>
            <a:spLocks noGrp="1"/>
          </p:cNvSpPr>
          <p:nvPr>
            <p:ph type="sldNum" sz="quarter" idx="12"/>
          </p:nvPr>
        </p:nvSpPr>
        <p:spPr/>
        <p:txBody>
          <a:bodyPr/>
          <a:lstStyle/>
          <a:p>
            <a:fld id="{D67680FD-F909-4D8E-9DA1-194A57F4BFD6}" type="slidenum">
              <a:rPr lang="en-US" smtClean="0"/>
              <a:pPr/>
              <a:t>28</a:t>
            </a:fld>
            <a:endParaRPr lang="en-US" dirty="0"/>
          </a:p>
        </p:txBody>
      </p:sp>
    </p:spTree>
    <p:extLst>
      <p:ext uri="{BB962C8B-B14F-4D97-AF65-F5344CB8AC3E}">
        <p14:creationId xmlns:p14="http://schemas.microsoft.com/office/powerpoint/2010/main" val="308928618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Savings Model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0616920"/>
              </p:ext>
            </p:extLst>
          </p:nvPr>
        </p:nvGraphicFramePr>
        <p:xfrm>
          <a:off x="0" y="1132726"/>
          <a:ext cx="9144002" cy="4680516"/>
        </p:xfrm>
        <a:graphic>
          <a:graphicData uri="http://schemas.openxmlformats.org/drawingml/2006/table">
            <a:tbl>
              <a:tblPr>
                <a:tableStyleId>{5C22544A-7EE6-4342-B048-85BDC9FD1C3A}</a:tableStyleId>
              </a:tblPr>
              <a:tblGrid>
                <a:gridCol w="2649853"/>
                <a:gridCol w="642389"/>
                <a:gridCol w="1154293"/>
                <a:gridCol w="267662"/>
                <a:gridCol w="1445375"/>
                <a:gridCol w="267662"/>
                <a:gridCol w="1605971"/>
                <a:gridCol w="267662"/>
                <a:gridCol w="843135"/>
              </a:tblGrid>
              <a:tr h="500405">
                <a:tc rowSpan="2">
                  <a:txBody>
                    <a:bodyPr/>
                    <a:lstStyle/>
                    <a:p>
                      <a:pPr algn="ctr" fontAlgn="ctr"/>
                      <a:r>
                        <a:rPr lang="en-US" sz="1400" b="1" u="none" strike="noStrike" dirty="0">
                          <a:effectLst/>
                        </a:rPr>
                        <a:t>SAVINGS</a:t>
                      </a:r>
                      <a:endParaRPr lang="en-US" sz="1400" b="1" i="0" u="none" strike="noStrike" dirty="0">
                        <a:solidFill>
                          <a:srgbClr val="000000"/>
                        </a:solidFill>
                        <a:effectLst/>
                        <a:latin typeface="Calibri" panose="020F0502020204030204" pitchFamily="34" charset="0"/>
                      </a:endParaRPr>
                    </a:p>
                  </a:txBody>
                  <a:tcPr marL="0" marR="0" marT="0" marB="0" anchor="ctr"/>
                </a:tc>
                <a:tc rowSpan="2" gridSpan="3">
                  <a:txBody>
                    <a:bodyPr/>
                    <a:lstStyle/>
                    <a:p>
                      <a:pPr algn="ctr" fontAlgn="ctr"/>
                      <a:r>
                        <a:rPr lang="en-US" sz="1400" u="none" strike="noStrike" dirty="0">
                          <a:effectLst/>
                        </a:rPr>
                        <a:t>Man-Hours per Year</a:t>
                      </a:r>
                      <a:endParaRPr lang="en-US" sz="1400" b="1" i="0" u="none" strike="noStrike" dirty="0">
                        <a:solidFill>
                          <a:srgbClr val="000000"/>
                        </a:solidFill>
                        <a:effectLst/>
                        <a:latin typeface="Calibri" panose="020F0502020204030204" pitchFamily="34" charset="0"/>
                      </a:endParaRPr>
                    </a:p>
                  </a:txBody>
                  <a:tcPr marL="0" marR="0" marT="0" marB="0" anchor="ctr"/>
                </a:tc>
                <a:tc rowSpan="2" hMerge="1">
                  <a:txBody>
                    <a:bodyPr/>
                    <a:lstStyle/>
                    <a:p>
                      <a:endParaRPr lang="en-US"/>
                    </a:p>
                  </a:txBody>
                  <a:tcPr/>
                </a:tc>
                <a:tc rowSpan="2" hMerge="1">
                  <a:txBody>
                    <a:bodyPr/>
                    <a:lstStyle/>
                    <a:p>
                      <a:endParaRPr lang="en-US"/>
                    </a:p>
                  </a:txBody>
                  <a:tcPr/>
                </a:tc>
                <a:tc gridSpan="2">
                  <a:txBody>
                    <a:bodyPr/>
                    <a:lstStyle/>
                    <a:p>
                      <a:pPr algn="ctr" fontAlgn="ctr"/>
                      <a:r>
                        <a:rPr lang="en-US" sz="1300" u="none" strike="noStrike" dirty="0">
                          <a:effectLst/>
                        </a:rPr>
                        <a:t>MH Reduction with Data Retrieval (%)</a:t>
                      </a:r>
                      <a:endParaRPr lang="en-US" sz="1300" b="1"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n-US"/>
                    </a:p>
                  </a:txBody>
                  <a:tcPr/>
                </a:tc>
                <a:tc gridSpan="2">
                  <a:txBody>
                    <a:bodyPr/>
                    <a:lstStyle/>
                    <a:p>
                      <a:pPr algn="ctr" fontAlgn="ctr"/>
                      <a:r>
                        <a:rPr lang="en-US" sz="1300" u="none" strike="noStrike" dirty="0">
                          <a:effectLst/>
                        </a:rPr>
                        <a:t>MH Reduction with Work Process Redesign (%)</a:t>
                      </a:r>
                      <a:endParaRPr lang="en-US" sz="1300" b="1"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n-US"/>
                    </a:p>
                  </a:txBody>
                  <a:tcPr/>
                </a:tc>
                <a:tc rowSpan="2">
                  <a:txBody>
                    <a:bodyPr/>
                    <a:lstStyle/>
                    <a:p>
                      <a:pPr algn="ctr" fontAlgn="ctr"/>
                      <a:r>
                        <a:rPr lang="en-US" sz="1400" u="none" strike="noStrike" dirty="0">
                          <a:effectLst/>
                        </a:rPr>
                        <a:t>Cost per Man-Hour</a:t>
                      </a:r>
                      <a:endParaRPr lang="en-US" sz="1400" b="1" i="0" u="none" strike="noStrike" dirty="0">
                        <a:solidFill>
                          <a:srgbClr val="000000"/>
                        </a:solidFill>
                        <a:effectLst/>
                        <a:latin typeface="Calibri" panose="020F0502020204030204" pitchFamily="34" charset="0"/>
                      </a:endParaRPr>
                    </a:p>
                  </a:txBody>
                  <a:tcPr marL="0" marR="0" marT="0" marB="0" anchor="ctr"/>
                </a:tc>
              </a:tr>
              <a:tr h="891417">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pPr algn="ctr" fontAlgn="ctr"/>
                      <a:r>
                        <a:rPr lang="en-US" sz="1400" u="none" strike="noStrike" dirty="0">
                          <a:effectLst/>
                        </a:rPr>
                        <a:t>Get the data, resolve conflicts, verify, identify impacted disciplines</a:t>
                      </a:r>
                      <a:endParaRPr lang="en-US" sz="14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n-US"/>
                    </a:p>
                  </a:txBody>
                  <a:tcPr/>
                </a:tc>
                <a:tc gridSpan="2">
                  <a:txBody>
                    <a:bodyPr/>
                    <a:lstStyle/>
                    <a:p>
                      <a:pPr algn="ctr" fontAlgn="ctr"/>
                      <a:r>
                        <a:rPr lang="en-US" sz="1400" u="none" strike="noStrike" dirty="0">
                          <a:effectLst/>
                        </a:rPr>
                        <a:t>Electronic Approvals, resource loading, 3D model, electronic mock-up, collaboration</a:t>
                      </a:r>
                      <a:endParaRPr lang="en-US" sz="14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n-US"/>
                    </a:p>
                  </a:txBody>
                  <a:tcPr/>
                </a:tc>
                <a:tc vMerge="1">
                  <a:txBody>
                    <a:bodyPr/>
                    <a:lstStyle/>
                    <a:p>
                      <a:endParaRPr lang="en-US"/>
                    </a:p>
                  </a:txBody>
                  <a:tcPr/>
                </a:tc>
              </a:tr>
              <a:tr h="771054">
                <a:tc>
                  <a:txBody>
                    <a:bodyPr/>
                    <a:lstStyle/>
                    <a:p>
                      <a:pPr algn="l" fontAlgn="ctr"/>
                      <a:r>
                        <a:rPr lang="en-US" sz="1400" u="none" strike="noStrike" dirty="0">
                          <a:effectLst/>
                        </a:rPr>
                        <a:t>Engineering Evaluations</a:t>
                      </a:r>
                      <a:endParaRPr lang="en-US" sz="1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dirty="0">
                          <a:effectLst/>
                        </a:rPr>
                        <a:t># Items/ Year</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dirty="0">
                          <a:effectLst/>
                        </a:rPr>
                        <a:t>Current MHs per Item (approx.)</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dirty="0">
                          <a:effectLst/>
                        </a:rPr>
                        <a:t>Distr</a:t>
                      </a:r>
                      <a:endParaRPr lang="en-US" sz="1400" b="0" i="0" u="none" strike="noStrike" dirty="0">
                        <a:solidFill>
                          <a:srgbClr val="000000"/>
                        </a:solidFill>
                        <a:effectLst/>
                        <a:latin typeface="Calibri" panose="020F0502020204030204" pitchFamily="34" charset="0"/>
                      </a:endParaRPr>
                    </a:p>
                  </a:txBody>
                  <a:tcPr marL="0" marR="0" marT="0" marB="0" vert="vert" anchor="ctr"/>
                </a:tc>
                <a:tc>
                  <a:txBody>
                    <a:bodyPr/>
                    <a:lstStyle/>
                    <a:p>
                      <a:pPr algn="ctr" fontAlgn="ctr"/>
                      <a:r>
                        <a:rPr lang="en-US" sz="1400" u="none" strike="noStrike" dirty="0">
                          <a:effectLst/>
                        </a:rPr>
                        <a:t>MH Reduction with Data Retrieval (%)</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dirty="0">
                          <a:effectLst/>
                        </a:rPr>
                        <a:t>Distr</a:t>
                      </a:r>
                      <a:endParaRPr lang="en-US" sz="1400" b="0" i="0" u="none" strike="noStrike" dirty="0">
                        <a:solidFill>
                          <a:srgbClr val="000000"/>
                        </a:solidFill>
                        <a:effectLst/>
                        <a:latin typeface="Calibri" panose="020F0502020204030204" pitchFamily="34" charset="0"/>
                      </a:endParaRPr>
                    </a:p>
                  </a:txBody>
                  <a:tcPr marL="0" marR="0" marT="0" marB="0" vert="vert" anchor="ctr"/>
                </a:tc>
                <a:tc>
                  <a:txBody>
                    <a:bodyPr/>
                    <a:lstStyle/>
                    <a:p>
                      <a:pPr algn="ctr" fontAlgn="ctr"/>
                      <a:r>
                        <a:rPr lang="en-US" sz="1400" u="none" strike="noStrike" dirty="0">
                          <a:effectLst/>
                        </a:rPr>
                        <a:t>MH Reduction with Work Process Redesign (%)</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dirty="0">
                          <a:effectLst/>
                        </a:rPr>
                        <a:t>Distr</a:t>
                      </a:r>
                      <a:endParaRPr lang="en-US" sz="1400" b="0" i="0" u="none" strike="noStrike" dirty="0">
                        <a:solidFill>
                          <a:srgbClr val="000000"/>
                        </a:solidFill>
                        <a:effectLst/>
                        <a:latin typeface="Calibri" panose="020F0502020204030204" pitchFamily="34" charset="0"/>
                      </a:endParaRPr>
                    </a:p>
                  </a:txBody>
                  <a:tcPr marL="0" marR="0" marT="0" marB="0" vert="vert" anchor="ctr"/>
                </a:tc>
                <a:tc>
                  <a:txBody>
                    <a:bodyPr/>
                    <a:lstStyle/>
                    <a:p>
                      <a:pPr algn="ctr" fontAlgn="ctr"/>
                      <a:r>
                        <a:rPr lang="en-US" sz="1400" u="none" strike="noStrike" dirty="0">
                          <a:effectLst/>
                        </a:rPr>
                        <a:t>Cost per MH</a:t>
                      </a:r>
                      <a:endParaRPr lang="en-US" sz="1400" b="0" i="0" u="none" strike="noStrike" dirty="0">
                        <a:solidFill>
                          <a:srgbClr val="000000"/>
                        </a:solidFill>
                        <a:effectLst/>
                        <a:latin typeface="Calibri" panose="020F0502020204030204" pitchFamily="34" charset="0"/>
                      </a:endParaRPr>
                    </a:p>
                  </a:txBody>
                  <a:tcPr marL="0" marR="0" marT="0" marB="0" anchor="ctr"/>
                </a:tc>
              </a:tr>
              <a:tr h="252805">
                <a:tc>
                  <a:txBody>
                    <a:bodyPr/>
                    <a:lstStyle/>
                    <a:p>
                      <a:pPr algn="l" fontAlgn="ctr"/>
                      <a:r>
                        <a:rPr lang="en-US" sz="1400" u="none" strike="noStrike" dirty="0">
                          <a:effectLst/>
                        </a:rPr>
                        <a:t>Operability Determinations</a:t>
                      </a:r>
                      <a:endParaRPr lang="en-US" sz="1400" b="0" i="0" u="none" strike="noStrike" dirty="0">
                        <a:solidFill>
                          <a:srgbClr val="000000"/>
                        </a:solidFill>
                        <a:effectLst/>
                        <a:latin typeface="Calibri" panose="020F0502020204030204" pitchFamily="34" charset="0"/>
                      </a:endParaRPr>
                    </a:p>
                  </a:txBody>
                  <a:tcPr marL="166304" marR="0" marT="0" marB="0" anchor="ctr"/>
                </a:tc>
                <a:tc>
                  <a:txBody>
                    <a:bodyPr/>
                    <a:lstStyle/>
                    <a:p>
                      <a:pPr algn="ctr" fontAlgn="b"/>
                      <a:r>
                        <a:rPr lang="en-US" sz="1400" u="none" strike="noStrike" dirty="0">
                          <a:effectLst/>
                        </a:rPr>
                        <a:t>20</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72</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dirty="0">
                          <a:effectLst/>
                        </a:rPr>
                        <a:t>N2</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23%</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L-2</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L-3</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$90</a:t>
                      </a:r>
                      <a:endParaRPr lang="en-US" sz="1400" b="0" i="0" u="none" strike="noStrike" dirty="0">
                        <a:solidFill>
                          <a:srgbClr val="000000"/>
                        </a:solidFill>
                        <a:effectLst/>
                        <a:latin typeface="Calibri" panose="020F0502020204030204" pitchFamily="34" charset="0"/>
                      </a:endParaRPr>
                    </a:p>
                  </a:txBody>
                  <a:tcPr marL="0" marR="0" marT="0" marB="0" anchor="ctr"/>
                </a:tc>
              </a:tr>
              <a:tr h="252805">
                <a:tc>
                  <a:txBody>
                    <a:bodyPr/>
                    <a:lstStyle/>
                    <a:p>
                      <a:pPr algn="l" fontAlgn="ctr"/>
                      <a:r>
                        <a:rPr lang="en-US" sz="1400" u="none" strike="noStrike" dirty="0">
                          <a:effectLst/>
                        </a:rPr>
                        <a:t>Work Week PRA Coding</a:t>
                      </a:r>
                      <a:endParaRPr lang="en-US" sz="1400" b="0" i="0" u="none" strike="noStrike" dirty="0">
                        <a:solidFill>
                          <a:srgbClr val="000000"/>
                        </a:solidFill>
                        <a:effectLst/>
                        <a:latin typeface="Calibri" panose="020F0502020204030204" pitchFamily="34" charset="0"/>
                      </a:endParaRPr>
                    </a:p>
                  </a:txBody>
                  <a:tcPr marL="166304" marR="0" marT="0" marB="0" anchor="ctr"/>
                </a:tc>
                <a:tc>
                  <a:txBody>
                    <a:bodyPr/>
                    <a:lstStyle/>
                    <a:p>
                      <a:pPr algn="ctr" fontAlgn="b"/>
                      <a:r>
                        <a:rPr lang="en-US" sz="1400" u="none" strike="noStrike" dirty="0">
                          <a:effectLst/>
                        </a:rPr>
                        <a:t>52</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30</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dirty="0">
                          <a:effectLst/>
                        </a:rPr>
                        <a:t>N2</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15%</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L-2</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L-3</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$90</a:t>
                      </a:r>
                      <a:endParaRPr lang="en-US" sz="1400" b="0" i="0" u="none" strike="noStrike" dirty="0">
                        <a:solidFill>
                          <a:srgbClr val="000000"/>
                        </a:solidFill>
                        <a:effectLst/>
                        <a:latin typeface="Calibri" panose="020F0502020204030204" pitchFamily="34" charset="0"/>
                      </a:endParaRPr>
                    </a:p>
                  </a:txBody>
                  <a:tcPr marL="0" marR="0" marT="0" marB="0" anchor="ctr"/>
                </a:tc>
              </a:tr>
              <a:tr h="500405">
                <a:tc>
                  <a:txBody>
                    <a:bodyPr/>
                    <a:lstStyle/>
                    <a:p>
                      <a:pPr algn="l" fontAlgn="ctr"/>
                      <a:r>
                        <a:rPr lang="en-US" sz="1400" u="none" strike="noStrike" dirty="0">
                          <a:effectLst/>
                        </a:rPr>
                        <a:t>Operating Experience Evaluations</a:t>
                      </a:r>
                      <a:endParaRPr lang="en-US" sz="1400" b="0" i="0" u="none" strike="noStrike" dirty="0">
                        <a:solidFill>
                          <a:srgbClr val="000000"/>
                        </a:solidFill>
                        <a:effectLst/>
                        <a:latin typeface="Calibri" panose="020F0502020204030204" pitchFamily="34" charset="0"/>
                      </a:endParaRPr>
                    </a:p>
                  </a:txBody>
                  <a:tcPr marL="166304" marR="0" marT="0" marB="0" anchor="ctr"/>
                </a:tc>
                <a:tc>
                  <a:txBody>
                    <a:bodyPr/>
                    <a:lstStyle/>
                    <a:p>
                      <a:pPr algn="ctr" fontAlgn="b"/>
                      <a:r>
                        <a:rPr lang="en-US" sz="1400" u="none" strike="noStrike" dirty="0">
                          <a:effectLst/>
                        </a:rPr>
                        <a:t>35</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40</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dirty="0">
                          <a:effectLst/>
                        </a:rPr>
                        <a:t>N2</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23%</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L-2</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L-3</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$90</a:t>
                      </a:r>
                      <a:endParaRPr lang="en-US" sz="1400" b="0" i="0" u="none" strike="noStrike" dirty="0">
                        <a:solidFill>
                          <a:srgbClr val="000000"/>
                        </a:solidFill>
                        <a:effectLst/>
                        <a:latin typeface="Calibri" panose="020F0502020204030204" pitchFamily="34" charset="0"/>
                      </a:endParaRPr>
                    </a:p>
                  </a:txBody>
                  <a:tcPr marL="0" marR="0" marT="0" marB="0" anchor="ctr"/>
                </a:tc>
              </a:tr>
              <a:tr h="252805">
                <a:tc>
                  <a:txBody>
                    <a:bodyPr/>
                    <a:lstStyle/>
                    <a:p>
                      <a:pPr algn="l" fontAlgn="ctr"/>
                      <a:r>
                        <a:rPr lang="en-US" sz="1400" u="none" strike="noStrike" dirty="0">
                          <a:effectLst/>
                        </a:rPr>
                        <a:t>Field Change Notices</a:t>
                      </a:r>
                      <a:endParaRPr lang="en-US" sz="1400" b="0" i="0" u="none" strike="noStrike" dirty="0">
                        <a:solidFill>
                          <a:srgbClr val="000000"/>
                        </a:solidFill>
                        <a:effectLst/>
                        <a:latin typeface="Calibri" panose="020F0502020204030204" pitchFamily="34" charset="0"/>
                      </a:endParaRPr>
                    </a:p>
                  </a:txBody>
                  <a:tcPr marL="166304" marR="0" marT="0" marB="0" anchor="ctr"/>
                </a:tc>
                <a:tc>
                  <a:txBody>
                    <a:bodyPr/>
                    <a:lstStyle/>
                    <a:p>
                      <a:pPr algn="ctr" fontAlgn="b"/>
                      <a:r>
                        <a:rPr lang="en-US" sz="1400" u="none" strike="noStrike" dirty="0">
                          <a:effectLst/>
                        </a:rPr>
                        <a:t>50</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72</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dirty="0">
                          <a:effectLst/>
                        </a:rPr>
                        <a:t>N2</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23%</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L-2</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L-3</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$90</a:t>
                      </a:r>
                      <a:endParaRPr lang="en-US" sz="1400" b="0" i="0" u="none" strike="noStrike" dirty="0">
                        <a:solidFill>
                          <a:srgbClr val="000000"/>
                        </a:solidFill>
                        <a:effectLst/>
                        <a:latin typeface="Calibri" panose="020F0502020204030204" pitchFamily="34" charset="0"/>
                      </a:endParaRPr>
                    </a:p>
                  </a:txBody>
                  <a:tcPr marL="0" marR="0" marT="0" marB="0" anchor="ctr"/>
                </a:tc>
              </a:tr>
              <a:tr h="252805">
                <a:tc>
                  <a:txBody>
                    <a:bodyPr/>
                    <a:lstStyle/>
                    <a:p>
                      <a:pPr algn="l" fontAlgn="ctr"/>
                      <a:r>
                        <a:rPr lang="en-US" sz="1400" u="none" strike="noStrike" dirty="0">
                          <a:effectLst/>
                        </a:rPr>
                        <a:t>Procedure Changes</a:t>
                      </a:r>
                      <a:endParaRPr lang="en-US" sz="1400" b="0" i="0" u="none" strike="noStrike" dirty="0">
                        <a:solidFill>
                          <a:srgbClr val="000000"/>
                        </a:solidFill>
                        <a:effectLst/>
                        <a:latin typeface="Calibri" panose="020F0502020204030204" pitchFamily="34" charset="0"/>
                      </a:endParaRPr>
                    </a:p>
                  </a:txBody>
                  <a:tcPr marL="166304" marR="0" marT="0" marB="0" anchor="ctr"/>
                </a:tc>
                <a:tc>
                  <a:txBody>
                    <a:bodyPr/>
                    <a:lstStyle/>
                    <a:p>
                      <a:pPr algn="ctr" fontAlgn="b"/>
                      <a:r>
                        <a:rPr lang="en-US" sz="1400" u="none" strike="noStrike" dirty="0">
                          <a:effectLst/>
                        </a:rPr>
                        <a:t>50</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72</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dirty="0">
                          <a:effectLst/>
                        </a:rPr>
                        <a:t>N2</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23%</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L-2</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L-3</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$90</a:t>
                      </a:r>
                      <a:endParaRPr lang="en-US" sz="1400" b="0" i="0" u="none" strike="noStrike" dirty="0">
                        <a:solidFill>
                          <a:srgbClr val="000000"/>
                        </a:solidFill>
                        <a:effectLst/>
                        <a:latin typeface="Calibri" panose="020F0502020204030204" pitchFamily="34" charset="0"/>
                      </a:endParaRPr>
                    </a:p>
                  </a:txBody>
                  <a:tcPr marL="0" marR="0" marT="0" marB="0" anchor="ctr"/>
                </a:tc>
              </a:tr>
              <a:tr h="500405">
                <a:tc>
                  <a:txBody>
                    <a:bodyPr/>
                    <a:lstStyle/>
                    <a:p>
                      <a:pPr algn="l" fontAlgn="ctr"/>
                      <a:r>
                        <a:rPr lang="en-US" sz="1400" u="none" strike="noStrike" dirty="0">
                          <a:effectLst/>
                        </a:rPr>
                        <a:t>Prepare response to urgent request</a:t>
                      </a:r>
                      <a:endParaRPr lang="en-US" sz="1400" b="0" i="0" u="none" strike="noStrike" dirty="0">
                        <a:solidFill>
                          <a:srgbClr val="000000"/>
                        </a:solidFill>
                        <a:effectLst/>
                        <a:latin typeface="Calibri" panose="020F0502020204030204" pitchFamily="34" charset="0"/>
                      </a:endParaRPr>
                    </a:p>
                  </a:txBody>
                  <a:tcPr marL="166304" marR="0" marT="0" marB="0" anchor="ctr"/>
                </a:tc>
                <a:tc>
                  <a:txBody>
                    <a:bodyPr/>
                    <a:lstStyle/>
                    <a:p>
                      <a:pPr algn="ctr" fontAlgn="b"/>
                      <a:r>
                        <a:rPr lang="en-US" sz="1400" u="none" strike="noStrike" dirty="0">
                          <a:effectLst/>
                        </a:rPr>
                        <a:t>60</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60</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dirty="0">
                          <a:effectLst/>
                        </a:rPr>
                        <a:t>N2</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23%</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L-2</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L-3</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$90</a:t>
                      </a:r>
                      <a:endParaRPr lang="en-US" sz="1400" b="0" i="0" u="none" strike="noStrike" dirty="0">
                        <a:solidFill>
                          <a:srgbClr val="000000"/>
                        </a:solidFill>
                        <a:effectLst/>
                        <a:latin typeface="Calibri" panose="020F0502020204030204" pitchFamily="34" charset="0"/>
                      </a:endParaRPr>
                    </a:p>
                  </a:txBody>
                  <a:tcPr marL="0" marR="0" marT="0" marB="0" anchor="ctr"/>
                </a:tc>
              </a:tr>
              <a:tr h="252805">
                <a:tc>
                  <a:txBody>
                    <a:bodyPr/>
                    <a:lstStyle/>
                    <a:p>
                      <a:pPr algn="l" fontAlgn="ctr"/>
                      <a:r>
                        <a:rPr lang="en-US" sz="1400" u="none" strike="noStrike" dirty="0">
                          <a:effectLst/>
                        </a:rPr>
                        <a:t>Condition Reports</a:t>
                      </a:r>
                      <a:endParaRPr lang="en-US" sz="1400" b="0" i="0" u="none" strike="noStrike" dirty="0">
                        <a:solidFill>
                          <a:srgbClr val="000000"/>
                        </a:solidFill>
                        <a:effectLst/>
                        <a:latin typeface="Calibri" panose="020F0502020204030204" pitchFamily="34" charset="0"/>
                      </a:endParaRPr>
                    </a:p>
                  </a:txBody>
                  <a:tcPr marL="166304" marR="0" marT="0" marB="0" anchor="ctr"/>
                </a:tc>
                <a:tc>
                  <a:txBody>
                    <a:bodyPr/>
                    <a:lstStyle/>
                    <a:p>
                      <a:pPr algn="ctr" fontAlgn="b"/>
                      <a:r>
                        <a:rPr lang="en-US" sz="1400" u="none" strike="noStrike" dirty="0">
                          <a:effectLst/>
                        </a:rPr>
                        <a:t>250</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40</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dirty="0">
                          <a:effectLst/>
                        </a:rPr>
                        <a:t>N2</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15%</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L-2</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L-3</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$90</a:t>
                      </a:r>
                      <a:endParaRPr lang="en-US" sz="1400" b="0" i="0" u="none" strike="noStrike" dirty="0">
                        <a:solidFill>
                          <a:srgbClr val="000000"/>
                        </a:solidFill>
                        <a:effectLst/>
                        <a:latin typeface="Calibri" panose="020F0502020204030204" pitchFamily="34" charset="0"/>
                      </a:endParaRPr>
                    </a:p>
                  </a:txBody>
                  <a:tcPr marL="0" marR="0" marT="0" marB="0" anchor="ctr"/>
                </a:tc>
              </a:tr>
              <a:tr h="252805">
                <a:tc>
                  <a:txBody>
                    <a:bodyPr/>
                    <a:lstStyle/>
                    <a:p>
                      <a:pPr algn="l" fontAlgn="ctr"/>
                      <a:r>
                        <a:rPr lang="en-US" sz="1400" u="none" strike="noStrike" dirty="0">
                          <a:effectLst/>
                        </a:rPr>
                        <a:t>Contractor Oversight</a:t>
                      </a:r>
                      <a:endParaRPr lang="en-US" sz="1400" b="0" i="0" u="none" strike="noStrike" dirty="0">
                        <a:solidFill>
                          <a:srgbClr val="000000"/>
                        </a:solidFill>
                        <a:effectLst/>
                        <a:latin typeface="Calibri" panose="020F0502020204030204" pitchFamily="34" charset="0"/>
                      </a:endParaRPr>
                    </a:p>
                  </a:txBody>
                  <a:tcPr marL="166304" marR="0" marT="0" marB="0" anchor="ctr"/>
                </a:tc>
                <a:tc>
                  <a:txBody>
                    <a:bodyPr/>
                    <a:lstStyle/>
                    <a:p>
                      <a:pPr algn="ctr" fontAlgn="b"/>
                      <a:r>
                        <a:rPr lang="en-US" sz="1400" u="none" strike="noStrike" dirty="0">
                          <a:effectLst/>
                        </a:rPr>
                        <a:t>25</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40</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dirty="0">
                          <a:effectLst/>
                        </a:rPr>
                        <a:t>N2</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15%</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L-2</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L-3</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dirty="0">
                          <a:effectLst/>
                        </a:rPr>
                        <a:t>$90</a:t>
                      </a:r>
                      <a:endParaRPr lang="en-US" sz="1400" b="0" i="0" u="none" strike="noStrike" dirty="0">
                        <a:solidFill>
                          <a:srgbClr val="000000"/>
                        </a:solidFill>
                        <a:effectLst/>
                        <a:latin typeface="Calibri" panose="020F0502020204030204" pitchFamily="34" charset="0"/>
                      </a:endParaRPr>
                    </a:p>
                  </a:txBody>
                  <a:tcPr marL="0" marR="0" marT="0" marB="0" anchor="ctr"/>
                </a:tc>
              </a:tr>
            </a:tbl>
          </a:graphicData>
        </a:graphic>
      </p:graphicFrame>
      <p:sp>
        <p:nvSpPr>
          <p:cNvPr id="3" name="Slide Number Placeholder 2"/>
          <p:cNvSpPr>
            <a:spLocks noGrp="1"/>
          </p:cNvSpPr>
          <p:nvPr>
            <p:ph type="sldNum" sz="quarter" idx="12"/>
          </p:nvPr>
        </p:nvSpPr>
        <p:spPr/>
        <p:txBody>
          <a:bodyPr/>
          <a:lstStyle/>
          <a:p>
            <a:fld id="{D67680FD-F909-4D8E-9DA1-194A57F4BFD6}" type="slidenum">
              <a:rPr lang="en-US" smtClean="0"/>
              <a:pPr/>
              <a:t>29</a:t>
            </a:fld>
            <a:endParaRPr lang="en-US" dirty="0"/>
          </a:p>
        </p:txBody>
      </p:sp>
    </p:spTree>
    <p:extLst>
      <p:ext uri="{BB962C8B-B14F-4D97-AF65-F5344CB8AC3E}">
        <p14:creationId xmlns:p14="http://schemas.microsoft.com/office/powerpoint/2010/main" val="2756908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Value Proposition</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94631667"/>
              </p:ext>
            </p:extLst>
          </p:nvPr>
        </p:nvGraphicFramePr>
        <p:xfrm>
          <a:off x="439538" y="914400"/>
          <a:ext cx="841375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D67680FD-F909-4D8E-9DA1-194A57F4BFD6}" type="slidenum">
              <a:rPr lang="en-US" smtClean="0"/>
              <a:pPr/>
              <a:t>3</a:t>
            </a:fld>
            <a:endParaRPr lang="en-US" dirty="0"/>
          </a:p>
        </p:txBody>
      </p:sp>
    </p:spTree>
    <p:extLst>
      <p:ext uri="{BB962C8B-B14F-4D97-AF65-F5344CB8AC3E}">
        <p14:creationId xmlns:p14="http://schemas.microsoft.com/office/powerpoint/2010/main" val="106073246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75656" y="1556792"/>
            <a:ext cx="5698732" cy="4210596"/>
            <a:chOff x="1825596" y="1752600"/>
            <a:chExt cx="4795258" cy="3654748"/>
          </a:xfrm>
        </p:grpSpPr>
        <p:sp>
          <p:nvSpPr>
            <p:cNvPr id="5" name="Oval 4"/>
            <p:cNvSpPr/>
            <p:nvPr/>
          </p:nvSpPr>
          <p:spPr>
            <a:xfrm>
              <a:off x="1825596" y="2971800"/>
              <a:ext cx="1447800" cy="1295400"/>
            </a:xfrm>
            <a:prstGeom prst="ellipse">
              <a:avLst/>
            </a:prstGeom>
            <a:solidFill>
              <a:srgbClr val="F79646">
                <a:lumMod val="75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Calibri"/>
                </a:rPr>
                <a:t>Insurance Premium</a:t>
              </a:r>
            </a:p>
          </p:txBody>
        </p:sp>
        <p:sp>
          <p:nvSpPr>
            <p:cNvPr id="6" name="Oval 5"/>
            <p:cNvSpPr/>
            <p:nvPr/>
          </p:nvSpPr>
          <p:spPr>
            <a:xfrm>
              <a:off x="2743200" y="3705312"/>
              <a:ext cx="1744054" cy="1702036"/>
            </a:xfrm>
            <a:prstGeom prst="ellipse">
              <a:avLst/>
            </a:prstGeom>
            <a:solidFill>
              <a:srgbClr val="F79646">
                <a:lumMod val="7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Calibri"/>
                </a:rPr>
                <a:t>Refueling Outage Time</a:t>
              </a:r>
            </a:p>
          </p:txBody>
        </p:sp>
        <p:sp>
          <p:nvSpPr>
            <p:cNvPr id="7" name="Oval 6"/>
            <p:cNvSpPr/>
            <p:nvPr/>
          </p:nvSpPr>
          <p:spPr>
            <a:xfrm>
              <a:off x="4343400" y="3172626"/>
              <a:ext cx="2057400" cy="1981200"/>
            </a:xfrm>
            <a:prstGeom prst="ellipse">
              <a:avLst/>
            </a:prstGeom>
            <a:solidFill>
              <a:srgbClr val="F79646">
                <a:lumMod val="7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Calibri"/>
                </a:rPr>
                <a:t>Reduce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Calibri"/>
                </a:rPr>
                <a:t>Rework</a:t>
              </a:r>
            </a:p>
          </p:txBody>
        </p:sp>
        <p:sp>
          <p:nvSpPr>
            <p:cNvPr id="8" name="Oval 7"/>
            <p:cNvSpPr/>
            <p:nvPr/>
          </p:nvSpPr>
          <p:spPr>
            <a:xfrm>
              <a:off x="2971800" y="1905000"/>
              <a:ext cx="2057400" cy="1981200"/>
            </a:xfrm>
            <a:prstGeom prst="ellipse">
              <a:avLst/>
            </a:prstGeom>
            <a:solidFill>
              <a:srgbClr val="F79646">
                <a:lumMod val="7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Calibri"/>
                </a:rPr>
                <a:t>Unplanned Outage Time</a:t>
              </a:r>
            </a:p>
          </p:txBody>
        </p:sp>
        <p:sp>
          <p:nvSpPr>
            <p:cNvPr id="9" name="Oval 8"/>
            <p:cNvSpPr/>
            <p:nvPr/>
          </p:nvSpPr>
          <p:spPr>
            <a:xfrm>
              <a:off x="4876800" y="1752600"/>
              <a:ext cx="1744054" cy="1702036"/>
            </a:xfrm>
            <a:prstGeom prst="ellipse">
              <a:avLst/>
            </a:prstGeom>
            <a:solidFill>
              <a:srgbClr val="F79646">
                <a:lumMod val="7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Calibri"/>
                </a:rPr>
                <a:t>NRC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Calibri"/>
                </a:rPr>
                <a:t>Green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Calibri"/>
                </a:rPr>
                <a:t>Rating</a:t>
              </a:r>
            </a:p>
          </p:txBody>
        </p:sp>
      </p:grpSp>
      <p:sp>
        <p:nvSpPr>
          <p:cNvPr id="3" name="Slide Number Placeholder 2"/>
          <p:cNvSpPr>
            <a:spLocks noGrp="1"/>
          </p:cNvSpPr>
          <p:nvPr>
            <p:ph type="sldNum" sz="quarter" idx="12"/>
          </p:nvPr>
        </p:nvSpPr>
        <p:spPr/>
        <p:txBody>
          <a:bodyPr/>
          <a:lstStyle/>
          <a:p>
            <a:fld id="{D67680FD-F909-4D8E-9DA1-194A57F4BFD6}" type="slidenum">
              <a:rPr lang="en-US" smtClean="0"/>
              <a:pPr/>
              <a:t>30</a:t>
            </a:fld>
            <a:endParaRPr lang="en-US" dirty="0"/>
          </a:p>
        </p:txBody>
      </p:sp>
      <p:sp>
        <p:nvSpPr>
          <p:cNvPr id="12" name="Title 1"/>
          <p:cNvSpPr>
            <a:spLocks noGrp="1"/>
          </p:cNvSpPr>
          <p:nvPr>
            <p:ph type="title"/>
          </p:nvPr>
        </p:nvSpPr>
        <p:spPr>
          <a:xfrm>
            <a:off x="533400" y="0"/>
            <a:ext cx="8229600" cy="1143000"/>
          </a:xfrm>
        </p:spPr>
        <p:txBody>
          <a:bodyPr>
            <a:normAutofit/>
          </a:bodyPr>
          <a:lstStyle/>
          <a:p>
            <a:r>
              <a:rPr lang="en-US" dirty="0" smtClean="0"/>
              <a:t>Soft Cost Savings</a:t>
            </a:r>
            <a:endParaRPr lang="en-US" strike="sngStrike" dirty="0" smtClean="0"/>
          </a:p>
        </p:txBody>
      </p:sp>
    </p:spTree>
    <p:extLst>
      <p:ext uri="{BB962C8B-B14F-4D97-AF65-F5344CB8AC3E}">
        <p14:creationId xmlns:p14="http://schemas.microsoft.com/office/powerpoint/2010/main" val="4072197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3400" y="0"/>
            <a:ext cx="8229600" cy="1143000"/>
          </a:xfrm>
        </p:spPr>
        <p:txBody>
          <a:bodyPr>
            <a:normAutofit/>
          </a:bodyPr>
          <a:lstStyle/>
          <a:p>
            <a:r>
              <a:rPr lang="en-US" dirty="0" smtClean="0"/>
              <a:t>Soft Cost Savings</a:t>
            </a:r>
            <a:endParaRPr lang="en-US" strike="sngStrike" dirty="0" smtClean="0"/>
          </a:p>
        </p:txBody>
      </p:sp>
      <p:sp>
        <p:nvSpPr>
          <p:cNvPr id="13" name="Content Placeholder 2"/>
          <p:cNvSpPr txBox="1">
            <a:spLocks/>
          </p:cNvSpPr>
          <p:nvPr/>
        </p:nvSpPr>
        <p:spPr>
          <a:xfrm>
            <a:off x="258019" y="1340768"/>
            <a:ext cx="8706469" cy="5184576"/>
          </a:xfrm>
          <a:prstGeom prst="rect">
            <a:avLst/>
          </a:prstGeom>
        </p:spPr>
        <p:txBody>
          <a:bodyPr/>
          <a:lstStyle>
            <a:lvl1pPr marL="173038" indent="-173038" algn="l" rtl="0" eaLnBrk="0" fontAlgn="base" hangingPunct="0">
              <a:lnSpc>
                <a:spcPct val="95000"/>
              </a:lnSpc>
              <a:spcBef>
                <a:spcPct val="0"/>
              </a:spcBef>
              <a:spcAft>
                <a:spcPct val="25000"/>
              </a:spcAft>
              <a:buChar char="•"/>
              <a:defRPr sz="2400">
                <a:solidFill>
                  <a:srgbClr val="000000"/>
                </a:solidFill>
                <a:latin typeface="+mn-lt"/>
                <a:ea typeface="+mn-ea"/>
                <a:cs typeface="+mn-cs"/>
              </a:defRPr>
            </a:lvl1pPr>
            <a:lvl2pPr marL="515938" indent="-228600" algn="l" rtl="0" eaLnBrk="0" fontAlgn="base" hangingPunct="0">
              <a:lnSpc>
                <a:spcPct val="95000"/>
              </a:lnSpc>
              <a:spcBef>
                <a:spcPct val="0"/>
              </a:spcBef>
              <a:spcAft>
                <a:spcPct val="25000"/>
              </a:spcAft>
              <a:buChar char="–"/>
              <a:defRPr sz="2400">
                <a:solidFill>
                  <a:srgbClr val="000000"/>
                </a:solidFill>
                <a:latin typeface="+mn-lt"/>
              </a:defRPr>
            </a:lvl2pPr>
            <a:lvl3pPr marL="798513" indent="-166688" algn="l" rtl="0" eaLnBrk="0" fontAlgn="base" hangingPunct="0">
              <a:lnSpc>
                <a:spcPct val="95000"/>
              </a:lnSpc>
              <a:spcBef>
                <a:spcPct val="0"/>
              </a:spcBef>
              <a:spcAft>
                <a:spcPct val="25000"/>
              </a:spcAft>
              <a:buChar char="•"/>
              <a:defRPr sz="2400">
                <a:solidFill>
                  <a:srgbClr val="000000"/>
                </a:solidFill>
                <a:latin typeface="+mn-lt"/>
              </a:defRPr>
            </a:lvl3pPr>
            <a:lvl4pPr marL="1196975" indent="-223838" algn="l" rtl="0" eaLnBrk="0" fontAlgn="base" hangingPunct="0">
              <a:lnSpc>
                <a:spcPct val="95000"/>
              </a:lnSpc>
              <a:spcBef>
                <a:spcPct val="0"/>
              </a:spcBef>
              <a:spcAft>
                <a:spcPct val="25000"/>
              </a:spcAft>
              <a:buChar char="–"/>
              <a:defRPr sz="2400">
                <a:solidFill>
                  <a:srgbClr val="000000"/>
                </a:solidFill>
                <a:latin typeface="+mn-lt"/>
              </a:defRPr>
            </a:lvl4pPr>
            <a:lvl5pPr marL="1487488" indent="-174625" algn="l" rtl="0" eaLnBrk="0" fontAlgn="base" hangingPunct="0">
              <a:lnSpc>
                <a:spcPct val="95000"/>
              </a:lnSpc>
              <a:spcBef>
                <a:spcPct val="0"/>
              </a:spcBef>
              <a:spcAft>
                <a:spcPct val="25000"/>
              </a:spcAft>
              <a:buChar char="•"/>
              <a:defRPr sz="2400">
                <a:solidFill>
                  <a:srgbClr val="000000"/>
                </a:solidFill>
                <a:latin typeface="+mn-lt"/>
              </a:defRPr>
            </a:lvl5pPr>
            <a:lvl6pPr marL="1944688" indent="-174625" algn="l" rtl="0" fontAlgn="base">
              <a:lnSpc>
                <a:spcPct val="95000"/>
              </a:lnSpc>
              <a:spcBef>
                <a:spcPct val="0"/>
              </a:spcBef>
              <a:spcAft>
                <a:spcPct val="25000"/>
              </a:spcAft>
              <a:buChar char="•"/>
              <a:defRPr sz="2400">
                <a:solidFill>
                  <a:srgbClr val="000000"/>
                </a:solidFill>
                <a:latin typeface="+mn-lt"/>
              </a:defRPr>
            </a:lvl6pPr>
            <a:lvl7pPr marL="2401888" indent="-174625" algn="l" rtl="0" fontAlgn="base">
              <a:lnSpc>
                <a:spcPct val="95000"/>
              </a:lnSpc>
              <a:spcBef>
                <a:spcPct val="0"/>
              </a:spcBef>
              <a:spcAft>
                <a:spcPct val="25000"/>
              </a:spcAft>
              <a:buChar char="•"/>
              <a:defRPr sz="2400">
                <a:solidFill>
                  <a:srgbClr val="000000"/>
                </a:solidFill>
                <a:latin typeface="+mn-lt"/>
              </a:defRPr>
            </a:lvl7pPr>
            <a:lvl8pPr marL="2859088" indent="-174625" algn="l" rtl="0" fontAlgn="base">
              <a:lnSpc>
                <a:spcPct val="95000"/>
              </a:lnSpc>
              <a:spcBef>
                <a:spcPct val="0"/>
              </a:spcBef>
              <a:spcAft>
                <a:spcPct val="25000"/>
              </a:spcAft>
              <a:buChar char="•"/>
              <a:defRPr sz="2400">
                <a:solidFill>
                  <a:srgbClr val="000000"/>
                </a:solidFill>
                <a:latin typeface="+mn-lt"/>
              </a:defRPr>
            </a:lvl8pPr>
            <a:lvl9pPr marL="3316288" indent="-174625" algn="l" rtl="0" fontAlgn="base">
              <a:lnSpc>
                <a:spcPct val="95000"/>
              </a:lnSpc>
              <a:spcBef>
                <a:spcPct val="0"/>
              </a:spcBef>
              <a:spcAft>
                <a:spcPct val="25000"/>
              </a:spcAft>
              <a:buChar char="•"/>
              <a:defRPr sz="2400">
                <a:solidFill>
                  <a:srgbClr val="000000"/>
                </a:solidFill>
                <a:latin typeface="+mn-lt"/>
              </a:defRPr>
            </a:lvl9pPr>
          </a:lstStyle>
          <a:p>
            <a:pPr marL="230188" indent="-242888">
              <a:lnSpc>
                <a:spcPct val="100000"/>
              </a:lnSpc>
              <a:spcAft>
                <a:spcPts val="600"/>
              </a:spcAft>
              <a:defRPr/>
            </a:pPr>
            <a:r>
              <a:rPr lang="en-US" sz="2800" dirty="0"/>
              <a:t>Soft savings </a:t>
            </a:r>
            <a:r>
              <a:rPr lang="en-US" sz="2800" dirty="0" smtClean="0"/>
              <a:t>should </a:t>
            </a:r>
            <a:r>
              <a:rPr lang="en-US" sz="2800" dirty="0"/>
              <a:t>be expected to occur </a:t>
            </a:r>
            <a:r>
              <a:rPr lang="en-US" sz="2800" dirty="0" smtClean="0"/>
              <a:t>with </a:t>
            </a:r>
            <a:r>
              <a:rPr lang="en-US" sz="2800" dirty="0"/>
              <a:t>improved access to accurate information and improvised work </a:t>
            </a:r>
            <a:r>
              <a:rPr lang="en-US" sz="2800" dirty="0" smtClean="0"/>
              <a:t>processes.  </a:t>
            </a:r>
          </a:p>
          <a:p>
            <a:pPr marL="230188" indent="-242888">
              <a:lnSpc>
                <a:spcPct val="100000"/>
              </a:lnSpc>
              <a:spcAft>
                <a:spcPts val="600"/>
              </a:spcAft>
              <a:defRPr/>
            </a:pPr>
            <a:r>
              <a:rPr lang="en-US" sz="2800" dirty="0" smtClean="0"/>
              <a:t>The </a:t>
            </a:r>
            <a:r>
              <a:rPr lang="en-US" sz="2800" dirty="0"/>
              <a:t>soft cost reductions could include items such </a:t>
            </a:r>
            <a:r>
              <a:rPr lang="en-US" sz="2800" dirty="0" smtClean="0"/>
              <a:t>as: </a:t>
            </a:r>
          </a:p>
          <a:p>
            <a:pPr marL="573088" lvl="1" indent="-242888">
              <a:lnSpc>
                <a:spcPct val="100000"/>
              </a:lnSpc>
              <a:spcAft>
                <a:spcPts val="600"/>
              </a:spcAft>
              <a:defRPr/>
            </a:pPr>
            <a:r>
              <a:rPr lang="en-US" sz="2800" dirty="0" smtClean="0"/>
              <a:t>reduction </a:t>
            </a:r>
            <a:r>
              <a:rPr lang="en-US" sz="2800" dirty="0"/>
              <a:t>of regulatory </a:t>
            </a:r>
            <a:r>
              <a:rPr lang="en-US" sz="2800" dirty="0" smtClean="0"/>
              <a:t>risk</a:t>
            </a:r>
          </a:p>
          <a:p>
            <a:pPr marL="573088" lvl="1" indent="-242888">
              <a:lnSpc>
                <a:spcPct val="100000"/>
              </a:lnSpc>
              <a:spcAft>
                <a:spcPts val="600"/>
              </a:spcAft>
              <a:defRPr/>
            </a:pPr>
            <a:r>
              <a:rPr lang="en-US" sz="2800" dirty="0" smtClean="0"/>
              <a:t>reduction </a:t>
            </a:r>
            <a:r>
              <a:rPr lang="en-US" sz="2800" dirty="0"/>
              <a:t>in forced outage </a:t>
            </a:r>
            <a:r>
              <a:rPr lang="en-US" sz="2800" dirty="0" smtClean="0"/>
              <a:t>times</a:t>
            </a:r>
          </a:p>
          <a:p>
            <a:pPr marL="573088" lvl="1" indent="-242888">
              <a:lnSpc>
                <a:spcPct val="100000"/>
              </a:lnSpc>
              <a:spcAft>
                <a:spcPts val="600"/>
              </a:spcAft>
              <a:defRPr/>
            </a:pPr>
            <a:r>
              <a:rPr lang="en-US" sz="2800" dirty="0" smtClean="0"/>
              <a:t>reduction </a:t>
            </a:r>
            <a:r>
              <a:rPr lang="en-US" sz="2800" dirty="0"/>
              <a:t>of refueling outage </a:t>
            </a:r>
            <a:r>
              <a:rPr lang="en-US" sz="2800" dirty="0" smtClean="0"/>
              <a:t>time</a:t>
            </a:r>
          </a:p>
          <a:p>
            <a:pPr marL="573088" lvl="1" indent="-242888">
              <a:lnSpc>
                <a:spcPct val="100000"/>
              </a:lnSpc>
              <a:spcAft>
                <a:spcPts val="600"/>
              </a:spcAft>
              <a:defRPr/>
            </a:pPr>
            <a:r>
              <a:rPr lang="en-US" sz="2800" dirty="0" smtClean="0"/>
              <a:t>Improved regulatory ratings</a:t>
            </a:r>
          </a:p>
          <a:p>
            <a:pPr marL="573088" lvl="1" indent="-242888">
              <a:lnSpc>
                <a:spcPct val="100000"/>
              </a:lnSpc>
              <a:spcAft>
                <a:spcPts val="600"/>
              </a:spcAft>
              <a:defRPr/>
            </a:pPr>
            <a:r>
              <a:rPr lang="en-US" sz="2800" dirty="0" smtClean="0"/>
              <a:t>others </a:t>
            </a:r>
            <a:endParaRPr lang="en-US" sz="2800" i="1" kern="0" dirty="0" smtClean="0"/>
          </a:p>
        </p:txBody>
      </p:sp>
      <p:sp>
        <p:nvSpPr>
          <p:cNvPr id="2" name="Slide Number Placeholder 1"/>
          <p:cNvSpPr>
            <a:spLocks noGrp="1"/>
          </p:cNvSpPr>
          <p:nvPr>
            <p:ph type="sldNum" sz="quarter" idx="12"/>
          </p:nvPr>
        </p:nvSpPr>
        <p:spPr/>
        <p:txBody>
          <a:bodyPr/>
          <a:lstStyle/>
          <a:p>
            <a:fld id="{D67680FD-F909-4D8E-9DA1-194A57F4BFD6}" type="slidenum">
              <a:rPr lang="en-US" smtClean="0"/>
              <a:pPr/>
              <a:t>31</a:t>
            </a:fld>
            <a:endParaRPr lang="en-US" dirty="0"/>
          </a:p>
        </p:txBody>
      </p:sp>
    </p:spTree>
    <p:extLst>
      <p:ext uri="{BB962C8B-B14F-4D97-AF65-F5344CB8AC3E}">
        <p14:creationId xmlns:p14="http://schemas.microsoft.com/office/powerpoint/2010/main" val="3739418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Distributions for Savings</a:t>
            </a:r>
            <a:endParaRPr lang="en-US" dirty="0"/>
          </a:p>
        </p:txBody>
      </p:sp>
      <p:sp>
        <p:nvSpPr>
          <p:cNvPr id="12" name="TextBox 11"/>
          <p:cNvSpPr txBox="1"/>
          <p:nvPr/>
        </p:nvSpPr>
        <p:spPr>
          <a:xfrm>
            <a:off x="990600" y="3534054"/>
            <a:ext cx="628698" cy="523220"/>
          </a:xfrm>
          <a:prstGeom prst="rect">
            <a:avLst/>
          </a:prstGeom>
          <a:noFill/>
          <a:ln>
            <a:solidFill>
              <a:schemeClr val="tx1"/>
            </a:solidFill>
          </a:ln>
        </p:spPr>
        <p:txBody>
          <a:bodyPr wrap="none" rtlCol="0">
            <a:spAutoFit/>
          </a:bodyPr>
          <a:lstStyle/>
          <a:p>
            <a:r>
              <a:rPr lang="en-US" sz="2800" dirty="0" smtClean="0"/>
              <a:t>L-1</a:t>
            </a:r>
            <a:endParaRPr lang="en-US" sz="2800" dirty="0"/>
          </a:p>
        </p:txBody>
      </p:sp>
      <p:sp>
        <p:nvSpPr>
          <p:cNvPr id="13" name="TextBox 12"/>
          <p:cNvSpPr txBox="1"/>
          <p:nvPr/>
        </p:nvSpPr>
        <p:spPr>
          <a:xfrm>
            <a:off x="7543800" y="3534054"/>
            <a:ext cx="628698" cy="523220"/>
          </a:xfrm>
          <a:prstGeom prst="rect">
            <a:avLst/>
          </a:prstGeom>
          <a:noFill/>
          <a:ln>
            <a:solidFill>
              <a:schemeClr val="tx1"/>
            </a:solidFill>
          </a:ln>
        </p:spPr>
        <p:txBody>
          <a:bodyPr wrap="none" rtlCol="0">
            <a:spAutoFit/>
          </a:bodyPr>
          <a:lstStyle/>
          <a:p>
            <a:r>
              <a:rPr lang="en-US" sz="2800" dirty="0" smtClean="0"/>
              <a:t>L-2</a:t>
            </a:r>
            <a:endParaRPr lang="en-US" sz="2800" dirty="0"/>
          </a:p>
        </p:txBody>
      </p:sp>
      <p:sp>
        <p:nvSpPr>
          <p:cNvPr id="14" name="TextBox 13"/>
          <p:cNvSpPr txBox="1"/>
          <p:nvPr/>
        </p:nvSpPr>
        <p:spPr>
          <a:xfrm>
            <a:off x="1676400" y="5105400"/>
            <a:ext cx="628698" cy="523220"/>
          </a:xfrm>
          <a:prstGeom prst="rect">
            <a:avLst/>
          </a:prstGeom>
          <a:noFill/>
          <a:ln>
            <a:solidFill>
              <a:schemeClr val="tx1"/>
            </a:solidFill>
          </a:ln>
        </p:spPr>
        <p:txBody>
          <a:bodyPr wrap="none" rtlCol="0">
            <a:spAutoFit/>
          </a:bodyPr>
          <a:lstStyle/>
          <a:p>
            <a:r>
              <a:rPr lang="en-US" sz="2800" dirty="0" smtClean="0"/>
              <a:t>L-3</a:t>
            </a:r>
            <a:endParaRPr lang="en-US" dirty="0"/>
          </a:p>
        </p:txBody>
      </p:sp>
      <p:graphicFrame>
        <p:nvGraphicFramePr>
          <p:cNvPr id="15" name="Chart 14"/>
          <p:cNvGraphicFramePr>
            <a:graphicFrameLocks noChangeAspect="1"/>
          </p:cNvGraphicFramePr>
          <p:nvPr>
            <p:extLst/>
          </p:nvPr>
        </p:nvGraphicFramePr>
        <p:xfrm>
          <a:off x="209550" y="1106548"/>
          <a:ext cx="4295215" cy="23195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a:graphicFrameLocks noChangeAspect="1"/>
          </p:cNvGraphicFramePr>
          <p:nvPr>
            <p:extLst/>
          </p:nvPr>
        </p:nvGraphicFramePr>
        <p:xfrm>
          <a:off x="4793317" y="1096963"/>
          <a:ext cx="4240410" cy="22899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noChangeAspect="1"/>
          </p:cNvGraphicFramePr>
          <p:nvPr>
            <p:extLst>
              <p:ext uri="{D42A27DB-BD31-4B8C-83A1-F6EECF244321}">
                <p14:modId xmlns:p14="http://schemas.microsoft.com/office/powerpoint/2010/main" val="3860543004"/>
              </p:ext>
            </p:extLst>
          </p:nvPr>
        </p:nvGraphicFramePr>
        <p:xfrm>
          <a:off x="2362200" y="3534054"/>
          <a:ext cx="4241426" cy="2290471"/>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6759504" y="4191000"/>
            <a:ext cx="2197290" cy="1569660"/>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en-US" sz="2400" dirty="0"/>
              <a:t>It is more likely that you will save less than expected.</a:t>
            </a:r>
          </a:p>
        </p:txBody>
      </p:sp>
      <p:sp>
        <p:nvSpPr>
          <p:cNvPr id="3" name="Slide Number Placeholder 2"/>
          <p:cNvSpPr>
            <a:spLocks noGrp="1"/>
          </p:cNvSpPr>
          <p:nvPr>
            <p:ph type="sldNum" sz="quarter" idx="12"/>
          </p:nvPr>
        </p:nvSpPr>
        <p:spPr/>
        <p:txBody>
          <a:bodyPr/>
          <a:lstStyle/>
          <a:p>
            <a:fld id="{D67680FD-F909-4D8E-9DA1-194A57F4BFD6}" type="slidenum">
              <a:rPr lang="en-US" smtClean="0"/>
              <a:pPr/>
              <a:t>32</a:t>
            </a:fld>
            <a:endParaRPr lang="en-US" dirty="0"/>
          </a:p>
        </p:txBody>
      </p:sp>
    </p:spTree>
    <p:extLst>
      <p:ext uri="{BB962C8B-B14F-4D97-AF65-F5344CB8AC3E}">
        <p14:creationId xmlns:p14="http://schemas.microsoft.com/office/powerpoint/2010/main" val="1352322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r>
              <a:rPr lang="en-US" sz="4000" dirty="0" smtClean="0"/>
              <a:t>Use Cases</a:t>
            </a:r>
            <a:endParaRPr lang="en-US" sz="4000" strike="sngStrike" dirty="0" smtClean="0"/>
          </a:p>
        </p:txBody>
      </p:sp>
      <p:sp>
        <p:nvSpPr>
          <p:cNvPr id="13" name="Content Placeholder 2"/>
          <p:cNvSpPr txBox="1">
            <a:spLocks/>
          </p:cNvSpPr>
          <p:nvPr/>
        </p:nvSpPr>
        <p:spPr>
          <a:xfrm>
            <a:off x="457200" y="1352550"/>
            <a:ext cx="8435280" cy="4862513"/>
          </a:xfrm>
          <a:prstGeom prst="rect">
            <a:avLst/>
          </a:prstGeom>
        </p:spPr>
        <p:txBody>
          <a:bodyPr/>
          <a:lstStyle>
            <a:lvl1pPr marL="173038" indent="-173038" algn="l" rtl="0" eaLnBrk="0" fontAlgn="base" hangingPunct="0">
              <a:lnSpc>
                <a:spcPct val="95000"/>
              </a:lnSpc>
              <a:spcBef>
                <a:spcPct val="0"/>
              </a:spcBef>
              <a:spcAft>
                <a:spcPct val="25000"/>
              </a:spcAft>
              <a:buChar char="•"/>
              <a:defRPr sz="2400">
                <a:solidFill>
                  <a:srgbClr val="000000"/>
                </a:solidFill>
                <a:latin typeface="+mn-lt"/>
                <a:ea typeface="+mn-ea"/>
                <a:cs typeface="+mn-cs"/>
              </a:defRPr>
            </a:lvl1pPr>
            <a:lvl2pPr marL="515938" indent="-228600" algn="l" rtl="0" eaLnBrk="0" fontAlgn="base" hangingPunct="0">
              <a:lnSpc>
                <a:spcPct val="95000"/>
              </a:lnSpc>
              <a:spcBef>
                <a:spcPct val="0"/>
              </a:spcBef>
              <a:spcAft>
                <a:spcPct val="25000"/>
              </a:spcAft>
              <a:buChar char="–"/>
              <a:defRPr sz="2400">
                <a:solidFill>
                  <a:srgbClr val="000000"/>
                </a:solidFill>
                <a:latin typeface="+mn-lt"/>
              </a:defRPr>
            </a:lvl2pPr>
            <a:lvl3pPr marL="798513" indent="-166688" algn="l" rtl="0" eaLnBrk="0" fontAlgn="base" hangingPunct="0">
              <a:lnSpc>
                <a:spcPct val="95000"/>
              </a:lnSpc>
              <a:spcBef>
                <a:spcPct val="0"/>
              </a:spcBef>
              <a:spcAft>
                <a:spcPct val="25000"/>
              </a:spcAft>
              <a:buChar char="•"/>
              <a:defRPr sz="2400">
                <a:solidFill>
                  <a:srgbClr val="000000"/>
                </a:solidFill>
                <a:latin typeface="+mn-lt"/>
              </a:defRPr>
            </a:lvl3pPr>
            <a:lvl4pPr marL="1196975" indent="-223838" algn="l" rtl="0" eaLnBrk="0" fontAlgn="base" hangingPunct="0">
              <a:lnSpc>
                <a:spcPct val="95000"/>
              </a:lnSpc>
              <a:spcBef>
                <a:spcPct val="0"/>
              </a:spcBef>
              <a:spcAft>
                <a:spcPct val="25000"/>
              </a:spcAft>
              <a:buChar char="–"/>
              <a:defRPr sz="2400">
                <a:solidFill>
                  <a:srgbClr val="000000"/>
                </a:solidFill>
                <a:latin typeface="+mn-lt"/>
              </a:defRPr>
            </a:lvl4pPr>
            <a:lvl5pPr marL="1487488" indent="-174625" algn="l" rtl="0" eaLnBrk="0" fontAlgn="base" hangingPunct="0">
              <a:lnSpc>
                <a:spcPct val="95000"/>
              </a:lnSpc>
              <a:spcBef>
                <a:spcPct val="0"/>
              </a:spcBef>
              <a:spcAft>
                <a:spcPct val="25000"/>
              </a:spcAft>
              <a:buChar char="•"/>
              <a:defRPr sz="2400">
                <a:solidFill>
                  <a:srgbClr val="000000"/>
                </a:solidFill>
                <a:latin typeface="+mn-lt"/>
              </a:defRPr>
            </a:lvl5pPr>
            <a:lvl6pPr marL="1944688" indent="-174625" algn="l" rtl="0" fontAlgn="base">
              <a:lnSpc>
                <a:spcPct val="95000"/>
              </a:lnSpc>
              <a:spcBef>
                <a:spcPct val="0"/>
              </a:spcBef>
              <a:spcAft>
                <a:spcPct val="25000"/>
              </a:spcAft>
              <a:buChar char="•"/>
              <a:defRPr sz="2400">
                <a:solidFill>
                  <a:srgbClr val="000000"/>
                </a:solidFill>
                <a:latin typeface="+mn-lt"/>
              </a:defRPr>
            </a:lvl6pPr>
            <a:lvl7pPr marL="2401888" indent="-174625" algn="l" rtl="0" fontAlgn="base">
              <a:lnSpc>
                <a:spcPct val="95000"/>
              </a:lnSpc>
              <a:spcBef>
                <a:spcPct val="0"/>
              </a:spcBef>
              <a:spcAft>
                <a:spcPct val="25000"/>
              </a:spcAft>
              <a:buChar char="•"/>
              <a:defRPr sz="2400">
                <a:solidFill>
                  <a:srgbClr val="000000"/>
                </a:solidFill>
                <a:latin typeface="+mn-lt"/>
              </a:defRPr>
            </a:lvl7pPr>
            <a:lvl8pPr marL="2859088" indent="-174625" algn="l" rtl="0" fontAlgn="base">
              <a:lnSpc>
                <a:spcPct val="95000"/>
              </a:lnSpc>
              <a:spcBef>
                <a:spcPct val="0"/>
              </a:spcBef>
              <a:spcAft>
                <a:spcPct val="25000"/>
              </a:spcAft>
              <a:buChar char="•"/>
              <a:defRPr sz="2400">
                <a:solidFill>
                  <a:srgbClr val="000000"/>
                </a:solidFill>
                <a:latin typeface="+mn-lt"/>
              </a:defRPr>
            </a:lvl8pPr>
            <a:lvl9pPr marL="3316288" indent="-174625" algn="l" rtl="0" fontAlgn="base">
              <a:lnSpc>
                <a:spcPct val="95000"/>
              </a:lnSpc>
              <a:spcBef>
                <a:spcPct val="0"/>
              </a:spcBef>
              <a:spcAft>
                <a:spcPct val="25000"/>
              </a:spcAft>
              <a:buChar char="•"/>
              <a:defRPr sz="2400">
                <a:solidFill>
                  <a:srgbClr val="000000"/>
                </a:solidFill>
                <a:latin typeface="+mn-lt"/>
              </a:defRPr>
            </a:lvl9pPr>
          </a:lstStyle>
          <a:p>
            <a:pPr marL="230188" indent="-242888">
              <a:lnSpc>
                <a:spcPct val="100000"/>
              </a:lnSpc>
              <a:defRPr/>
            </a:pPr>
            <a:r>
              <a:rPr lang="en-US" sz="2800" kern="0" dirty="0" smtClean="0">
                <a:solidFill>
                  <a:schemeClr val="tx1"/>
                </a:solidFill>
              </a:rPr>
              <a:t>Five Use Cases have been prepared based on the benchmarking.</a:t>
            </a:r>
          </a:p>
          <a:p>
            <a:pPr marL="612775" lvl="2" indent="-342900">
              <a:lnSpc>
                <a:spcPct val="100000"/>
              </a:lnSpc>
              <a:buFont typeface="Wingdings" panose="05000000000000000000" pitchFamily="2" charset="2"/>
              <a:buChar char="Ø"/>
              <a:defRPr/>
            </a:pPr>
            <a:r>
              <a:rPr lang="en-US" dirty="0"/>
              <a:t>Use Case 1:  End State 1</a:t>
            </a:r>
            <a:r>
              <a:rPr lang="en-US" baseline="30000" dirty="0"/>
              <a:t>+</a:t>
            </a:r>
            <a:r>
              <a:rPr lang="en-US" dirty="0"/>
              <a:t> to End State 3 </a:t>
            </a:r>
            <a:r>
              <a:rPr lang="en-US" dirty="0" smtClean="0"/>
              <a:t>(Operating Plant)</a:t>
            </a:r>
            <a:endParaRPr lang="en-US" i="1" dirty="0"/>
          </a:p>
          <a:p>
            <a:pPr marL="612775" lvl="2" indent="-342900">
              <a:lnSpc>
                <a:spcPct val="100000"/>
              </a:lnSpc>
              <a:buFont typeface="Wingdings" panose="05000000000000000000" pitchFamily="2" charset="2"/>
              <a:buChar char="Ø"/>
              <a:defRPr/>
            </a:pPr>
            <a:r>
              <a:rPr lang="en-US" dirty="0"/>
              <a:t>Use Case 2:  End State 1</a:t>
            </a:r>
            <a:r>
              <a:rPr lang="en-US" baseline="30000" dirty="0"/>
              <a:t>+</a:t>
            </a:r>
            <a:r>
              <a:rPr lang="en-US" dirty="0"/>
              <a:t> to End State 4 (Operating Plant)</a:t>
            </a:r>
            <a:endParaRPr lang="en-US" i="1" dirty="0"/>
          </a:p>
          <a:p>
            <a:pPr marL="612775" lvl="2" indent="-342900">
              <a:lnSpc>
                <a:spcPct val="100000"/>
              </a:lnSpc>
              <a:buFont typeface="Wingdings" panose="05000000000000000000" pitchFamily="2" charset="2"/>
              <a:buChar char="Ø"/>
              <a:defRPr/>
            </a:pPr>
            <a:r>
              <a:rPr lang="en-US" dirty="0"/>
              <a:t>Use Case 3:  End State 1</a:t>
            </a:r>
            <a:r>
              <a:rPr lang="en-US" baseline="30000" dirty="0"/>
              <a:t>+</a:t>
            </a:r>
            <a:r>
              <a:rPr lang="en-US" dirty="0"/>
              <a:t> to End State 5 (Operating Plant)</a:t>
            </a:r>
            <a:endParaRPr lang="en-US" i="1" dirty="0"/>
          </a:p>
          <a:p>
            <a:pPr marL="612775" lvl="2" indent="-342900">
              <a:lnSpc>
                <a:spcPct val="100000"/>
              </a:lnSpc>
              <a:buFont typeface="Wingdings" panose="05000000000000000000" pitchFamily="2" charset="2"/>
              <a:buChar char="Ø"/>
              <a:defRPr/>
            </a:pPr>
            <a:r>
              <a:rPr lang="en-US" dirty="0"/>
              <a:t>Use Case 4:  End State 1</a:t>
            </a:r>
            <a:r>
              <a:rPr lang="en-US" baseline="30000" dirty="0"/>
              <a:t>+</a:t>
            </a:r>
            <a:r>
              <a:rPr lang="en-US" dirty="0"/>
              <a:t> to End State 5 </a:t>
            </a:r>
            <a:r>
              <a:rPr lang="en-US" dirty="0" smtClean="0"/>
              <a:t>(New Plant)</a:t>
            </a:r>
            <a:endParaRPr lang="en-US" i="1" dirty="0"/>
          </a:p>
          <a:p>
            <a:pPr marL="612775" lvl="2" indent="-342900">
              <a:lnSpc>
                <a:spcPct val="100000"/>
              </a:lnSpc>
              <a:buFont typeface="Wingdings" panose="05000000000000000000" pitchFamily="2" charset="2"/>
              <a:buChar char="Ø"/>
              <a:defRPr/>
            </a:pPr>
            <a:r>
              <a:rPr lang="en-US" dirty="0"/>
              <a:t>Use Case 5:  End State 1</a:t>
            </a:r>
            <a:r>
              <a:rPr lang="en-US" baseline="30000" dirty="0"/>
              <a:t>+</a:t>
            </a:r>
            <a:r>
              <a:rPr lang="en-US" dirty="0"/>
              <a:t> to End State 5 (New Plant)</a:t>
            </a:r>
            <a:endParaRPr lang="en-US" dirty="0" smtClean="0"/>
          </a:p>
          <a:p>
            <a:pPr marL="330200" lvl="1" indent="-342900">
              <a:lnSpc>
                <a:spcPct val="100000"/>
              </a:lnSpc>
              <a:buFont typeface="Arial" panose="020B0604020202020204" pitchFamily="34" charset="0"/>
              <a:buChar char="•"/>
              <a:defRPr/>
            </a:pPr>
            <a:r>
              <a:rPr lang="en-US" sz="2800" kern="0" dirty="0" smtClean="0">
                <a:solidFill>
                  <a:schemeClr val="tx1"/>
                </a:solidFill>
              </a:rPr>
              <a:t>Each Use Case Model </a:t>
            </a:r>
            <a:r>
              <a:rPr lang="en-US" sz="2800" kern="0" dirty="0">
                <a:solidFill>
                  <a:schemeClr val="tx1"/>
                </a:solidFill>
              </a:rPr>
              <a:t>will be provided to a User so that their plant specific data can be entered and analyzed</a:t>
            </a:r>
            <a:r>
              <a:rPr lang="en-US" sz="2800" kern="0" dirty="0" smtClean="0">
                <a:solidFill>
                  <a:schemeClr val="tx1"/>
                </a:solidFill>
              </a:rPr>
              <a:t>.</a:t>
            </a:r>
            <a:endParaRPr lang="en-US" sz="2800" kern="0" dirty="0">
              <a:solidFill>
                <a:schemeClr val="tx1"/>
              </a:solidFill>
            </a:endParaRPr>
          </a:p>
        </p:txBody>
      </p:sp>
      <p:sp>
        <p:nvSpPr>
          <p:cNvPr id="2" name="Slide Number Placeholder 1"/>
          <p:cNvSpPr>
            <a:spLocks noGrp="1"/>
          </p:cNvSpPr>
          <p:nvPr>
            <p:ph type="sldNum" sz="quarter" idx="12"/>
          </p:nvPr>
        </p:nvSpPr>
        <p:spPr/>
        <p:txBody>
          <a:bodyPr/>
          <a:lstStyle/>
          <a:p>
            <a:fld id="{D67680FD-F909-4D8E-9DA1-194A57F4BFD6}" type="slidenum">
              <a:rPr lang="en-US" smtClean="0"/>
              <a:pPr/>
              <a:t>33</a:t>
            </a:fld>
            <a:endParaRPr lang="en-US" dirty="0"/>
          </a:p>
        </p:txBody>
      </p:sp>
    </p:spTree>
    <p:extLst>
      <p:ext uri="{BB962C8B-B14F-4D97-AF65-F5344CB8AC3E}">
        <p14:creationId xmlns:p14="http://schemas.microsoft.com/office/powerpoint/2010/main" val="451369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r>
              <a:rPr lang="en-US" sz="4000" dirty="0" smtClean="0"/>
              <a:t>Use Case 3 – Example</a:t>
            </a:r>
            <a:endParaRPr lang="en-US" sz="4000" strike="sngStrike" dirty="0" smtClean="0"/>
          </a:p>
        </p:txBody>
      </p:sp>
      <p:sp>
        <p:nvSpPr>
          <p:cNvPr id="13" name="Content Placeholder 2"/>
          <p:cNvSpPr txBox="1">
            <a:spLocks/>
          </p:cNvSpPr>
          <p:nvPr/>
        </p:nvSpPr>
        <p:spPr>
          <a:xfrm>
            <a:off x="457200" y="1352550"/>
            <a:ext cx="8550275" cy="4862513"/>
          </a:xfrm>
          <a:prstGeom prst="rect">
            <a:avLst/>
          </a:prstGeom>
        </p:spPr>
        <p:txBody>
          <a:bodyPr/>
          <a:lstStyle>
            <a:lvl1pPr marL="173038" indent="-173038" algn="l" rtl="0" eaLnBrk="0" fontAlgn="base" hangingPunct="0">
              <a:lnSpc>
                <a:spcPct val="95000"/>
              </a:lnSpc>
              <a:spcBef>
                <a:spcPct val="0"/>
              </a:spcBef>
              <a:spcAft>
                <a:spcPct val="25000"/>
              </a:spcAft>
              <a:buChar char="•"/>
              <a:defRPr sz="2400">
                <a:solidFill>
                  <a:srgbClr val="000000"/>
                </a:solidFill>
                <a:latin typeface="+mn-lt"/>
                <a:ea typeface="+mn-ea"/>
                <a:cs typeface="+mn-cs"/>
              </a:defRPr>
            </a:lvl1pPr>
            <a:lvl2pPr marL="515938" indent="-228600" algn="l" rtl="0" eaLnBrk="0" fontAlgn="base" hangingPunct="0">
              <a:lnSpc>
                <a:spcPct val="95000"/>
              </a:lnSpc>
              <a:spcBef>
                <a:spcPct val="0"/>
              </a:spcBef>
              <a:spcAft>
                <a:spcPct val="25000"/>
              </a:spcAft>
              <a:buChar char="–"/>
              <a:defRPr sz="2400">
                <a:solidFill>
                  <a:srgbClr val="000000"/>
                </a:solidFill>
                <a:latin typeface="+mn-lt"/>
              </a:defRPr>
            </a:lvl2pPr>
            <a:lvl3pPr marL="798513" indent="-166688" algn="l" rtl="0" eaLnBrk="0" fontAlgn="base" hangingPunct="0">
              <a:lnSpc>
                <a:spcPct val="95000"/>
              </a:lnSpc>
              <a:spcBef>
                <a:spcPct val="0"/>
              </a:spcBef>
              <a:spcAft>
                <a:spcPct val="25000"/>
              </a:spcAft>
              <a:buChar char="•"/>
              <a:defRPr sz="2400">
                <a:solidFill>
                  <a:srgbClr val="000000"/>
                </a:solidFill>
                <a:latin typeface="+mn-lt"/>
              </a:defRPr>
            </a:lvl3pPr>
            <a:lvl4pPr marL="1196975" indent="-223838" algn="l" rtl="0" eaLnBrk="0" fontAlgn="base" hangingPunct="0">
              <a:lnSpc>
                <a:spcPct val="95000"/>
              </a:lnSpc>
              <a:spcBef>
                <a:spcPct val="0"/>
              </a:spcBef>
              <a:spcAft>
                <a:spcPct val="25000"/>
              </a:spcAft>
              <a:buChar char="–"/>
              <a:defRPr sz="2400">
                <a:solidFill>
                  <a:srgbClr val="000000"/>
                </a:solidFill>
                <a:latin typeface="+mn-lt"/>
              </a:defRPr>
            </a:lvl4pPr>
            <a:lvl5pPr marL="1487488" indent="-174625" algn="l" rtl="0" eaLnBrk="0" fontAlgn="base" hangingPunct="0">
              <a:lnSpc>
                <a:spcPct val="95000"/>
              </a:lnSpc>
              <a:spcBef>
                <a:spcPct val="0"/>
              </a:spcBef>
              <a:spcAft>
                <a:spcPct val="25000"/>
              </a:spcAft>
              <a:buChar char="•"/>
              <a:defRPr sz="2400">
                <a:solidFill>
                  <a:srgbClr val="000000"/>
                </a:solidFill>
                <a:latin typeface="+mn-lt"/>
              </a:defRPr>
            </a:lvl5pPr>
            <a:lvl6pPr marL="1944688" indent="-174625" algn="l" rtl="0" fontAlgn="base">
              <a:lnSpc>
                <a:spcPct val="95000"/>
              </a:lnSpc>
              <a:spcBef>
                <a:spcPct val="0"/>
              </a:spcBef>
              <a:spcAft>
                <a:spcPct val="25000"/>
              </a:spcAft>
              <a:buChar char="•"/>
              <a:defRPr sz="2400">
                <a:solidFill>
                  <a:srgbClr val="000000"/>
                </a:solidFill>
                <a:latin typeface="+mn-lt"/>
              </a:defRPr>
            </a:lvl6pPr>
            <a:lvl7pPr marL="2401888" indent="-174625" algn="l" rtl="0" fontAlgn="base">
              <a:lnSpc>
                <a:spcPct val="95000"/>
              </a:lnSpc>
              <a:spcBef>
                <a:spcPct val="0"/>
              </a:spcBef>
              <a:spcAft>
                <a:spcPct val="25000"/>
              </a:spcAft>
              <a:buChar char="•"/>
              <a:defRPr sz="2400">
                <a:solidFill>
                  <a:srgbClr val="000000"/>
                </a:solidFill>
                <a:latin typeface="+mn-lt"/>
              </a:defRPr>
            </a:lvl7pPr>
            <a:lvl8pPr marL="2859088" indent="-174625" algn="l" rtl="0" fontAlgn="base">
              <a:lnSpc>
                <a:spcPct val="95000"/>
              </a:lnSpc>
              <a:spcBef>
                <a:spcPct val="0"/>
              </a:spcBef>
              <a:spcAft>
                <a:spcPct val="25000"/>
              </a:spcAft>
              <a:buChar char="•"/>
              <a:defRPr sz="2400">
                <a:solidFill>
                  <a:srgbClr val="000000"/>
                </a:solidFill>
                <a:latin typeface="+mn-lt"/>
              </a:defRPr>
            </a:lvl8pPr>
            <a:lvl9pPr marL="3316288" indent="-174625" algn="l" rtl="0" fontAlgn="base">
              <a:lnSpc>
                <a:spcPct val="95000"/>
              </a:lnSpc>
              <a:spcBef>
                <a:spcPct val="0"/>
              </a:spcBef>
              <a:spcAft>
                <a:spcPct val="25000"/>
              </a:spcAft>
              <a:buChar char="•"/>
              <a:defRPr sz="2400">
                <a:solidFill>
                  <a:srgbClr val="000000"/>
                </a:solidFill>
                <a:latin typeface="+mn-lt"/>
              </a:defRPr>
            </a:lvl9pPr>
          </a:lstStyle>
          <a:p>
            <a:pPr marL="230188" indent="-242888">
              <a:lnSpc>
                <a:spcPct val="100000"/>
              </a:lnSpc>
              <a:defRPr/>
            </a:pPr>
            <a:r>
              <a:rPr lang="en-US" sz="2800" kern="0" dirty="0" smtClean="0">
                <a:solidFill>
                  <a:schemeClr val="tx1"/>
                </a:solidFill>
              </a:rPr>
              <a:t>Use Case 3 will be shown as an example:</a:t>
            </a:r>
          </a:p>
          <a:p>
            <a:pPr marL="573088" lvl="1" indent="-242888">
              <a:lnSpc>
                <a:spcPct val="100000"/>
              </a:lnSpc>
              <a:defRPr/>
            </a:pPr>
            <a:r>
              <a:rPr lang="en-US" sz="2800" dirty="0" smtClean="0"/>
              <a:t>Existing Operating Plant</a:t>
            </a:r>
          </a:p>
          <a:p>
            <a:pPr marL="573088" lvl="1" indent="-242888">
              <a:lnSpc>
                <a:spcPct val="100000"/>
              </a:lnSpc>
              <a:defRPr/>
            </a:pPr>
            <a:r>
              <a:rPr lang="en-US" sz="2800" dirty="0" smtClean="0"/>
              <a:t>Current State is primarily </a:t>
            </a:r>
            <a:r>
              <a:rPr lang="en-US" sz="2800" dirty="0"/>
              <a:t>document-centric environment </a:t>
            </a:r>
            <a:r>
              <a:rPr lang="en-US" sz="2800" dirty="0" smtClean="0"/>
              <a:t>with some progress made to centralize data</a:t>
            </a:r>
          </a:p>
          <a:p>
            <a:pPr marL="573088" lvl="1" indent="-242888">
              <a:lnSpc>
                <a:spcPct val="100000"/>
              </a:lnSpc>
              <a:defRPr/>
            </a:pPr>
            <a:r>
              <a:rPr lang="en-US" sz="2800" dirty="0" smtClean="0"/>
              <a:t>Want to move to </a:t>
            </a:r>
            <a:r>
              <a:rPr lang="en-US" sz="2800" dirty="0"/>
              <a:t>End State </a:t>
            </a:r>
            <a:r>
              <a:rPr lang="en-US" sz="2800" dirty="0" smtClean="0"/>
              <a:t>5 – a 3D </a:t>
            </a:r>
            <a:r>
              <a:rPr lang="en-US" sz="2800" dirty="0"/>
              <a:t>Model of the Nuclear </a:t>
            </a:r>
            <a:r>
              <a:rPr lang="en-US" sz="2800" dirty="0" smtClean="0"/>
              <a:t>Island</a:t>
            </a:r>
            <a:r>
              <a:rPr lang="en-US" sz="2800" dirty="0"/>
              <a:t> </a:t>
            </a:r>
            <a:r>
              <a:rPr lang="en-US" sz="2800" dirty="0" smtClean="0"/>
              <a:t>with “hotspotting”.</a:t>
            </a:r>
          </a:p>
          <a:p>
            <a:pPr marL="573088" lvl="1" indent="-242888">
              <a:lnSpc>
                <a:spcPct val="100000"/>
              </a:lnSpc>
              <a:defRPr/>
            </a:pPr>
            <a:r>
              <a:rPr lang="en-US" sz="2800" dirty="0" smtClean="0"/>
              <a:t>Use 3D </a:t>
            </a:r>
            <a:r>
              <a:rPr lang="en-US" sz="2800" dirty="0"/>
              <a:t>laser </a:t>
            </a:r>
            <a:r>
              <a:rPr lang="en-US" sz="2800" dirty="0" smtClean="0"/>
              <a:t>scanning to capture geometry. </a:t>
            </a:r>
          </a:p>
        </p:txBody>
      </p:sp>
      <p:sp>
        <p:nvSpPr>
          <p:cNvPr id="2" name="Slide Number Placeholder 1"/>
          <p:cNvSpPr>
            <a:spLocks noGrp="1"/>
          </p:cNvSpPr>
          <p:nvPr>
            <p:ph type="sldNum" sz="quarter" idx="12"/>
          </p:nvPr>
        </p:nvSpPr>
        <p:spPr/>
        <p:txBody>
          <a:bodyPr/>
          <a:lstStyle/>
          <a:p>
            <a:fld id="{D67680FD-F909-4D8E-9DA1-194A57F4BFD6}" type="slidenum">
              <a:rPr lang="en-US" smtClean="0"/>
              <a:pPr/>
              <a:t>34</a:t>
            </a:fld>
            <a:endParaRPr lang="en-US" dirty="0"/>
          </a:p>
        </p:txBody>
      </p:sp>
    </p:spTree>
    <p:extLst>
      <p:ext uri="{BB962C8B-B14F-4D97-AF65-F5344CB8AC3E}">
        <p14:creationId xmlns:p14="http://schemas.microsoft.com/office/powerpoint/2010/main" val="2590177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a:lnSpc>
                <a:spcPct val="100000"/>
              </a:lnSpc>
            </a:pPr>
            <a:r>
              <a:rPr lang="en-US" sz="3600" b="1" dirty="0" smtClean="0">
                <a:solidFill>
                  <a:srgbClr val="0B45BB"/>
                </a:solidFill>
              </a:rPr>
              <a:t>Use Case 3 - Hard and Soft Savings</a:t>
            </a:r>
            <a:endParaRPr lang="en-US" sz="3600" b="1" dirty="0">
              <a:solidFill>
                <a:srgbClr val="0B45BB"/>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980728"/>
            <a:ext cx="7157454" cy="5184576"/>
          </a:xfrm>
          <a:prstGeom prst="rect">
            <a:avLst/>
          </a:prstGeom>
          <a:noFill/>
        </p:spPr>
      </p:pic>
      <p:sp>
        <p:nvSpPr>
          <p:cNvPr id="3" name="Slide Number Placeholder 2"/>
          <p:cNvSpPr>
            <a:spLocks noGrp="1"/>
          </p:cNvSpPr>
          <p:nvPr>
            <p:ph type="sldNum" sz="quarter" idx="12"/>
          </p:nvPr>
        </p:nvSpPr>
        <p:spPr/>
        <p:txBody>
          <a:bodyPr/>
          <a:lstStyle/>
          <a:p>
            <a:fld id="{D67680FD-F909-4D8E-9DA1-194A57F4BFD6}" type="slidenum">
              <a:rPr lang="en-US" smtClean="0"/>
              <a:pPr/>
              <a:t>35</a:t>
            </a:fld>
            <a:endParaRPr lang="en-US" dirty="0"/>
          </a:p>
        </p:txBody>
      </p:sp>
    </p:spTree>
    <p:extLst>
      <p:ext uri="{BB962C8B-B14F-4D97-AF65-F5344CB8AC3E}">
        <p14:creationId xmlns:p14="http://schemas.microsoft.com/office/powerpoint/2010/main" val="312143128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a:lnSpc>
                <a:spcPct val="100000"/>
              </a:lnSpc>
            </a:pPr>
            <a:r>
              <a:rPr lang="en-US" sz="3600" b="1" dirty="0" smtClean="0">
                <a:solidFill>
                  <a:srgbClr val="0B45BB"/>
                </a:solidFill>
                <a:latin typeface="Arial" panose="020B0604020202020204" pitchFamily="34" charset="0"/>
                <a:cs typeface="Arial" panose="020B0604020202020204" pitchFamily="34" charset="0"/>
              </a:rPr>
              <a:t>Use Case 3 - Hard and Soft Savings</a:t>
            </a:r>
            <a:endParaRPr lang="en-US" sz="3600" b="1" dirty="0">
              <a:solidFill>
                <a:srgbClr val="0B45BB"/>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990600"/>
            <a:ext cx="6934200" cy="5022860"/>
          </a:xfrm>
          <a:prstGeom prst="rect">
            <a:avLst/>
          </a:prstGeom>
          <a:noFill/>
        </p:spPr>
      </p:pic>
      <p:sp>
        <p:nvSpPr>
          <p:cNvPr id="3" name="Slide Number Placeholder 2"/>
          <p:cNvSpPr>
            <a:spLocks noGrp="1"/>
          </p:cNvSpPr>
          <p:nvPr>
            <p:ph type="sldNum" sz="quarter" idx="12"/>
          </p:nvPr>
        </p:nvSpPr>
        <p:spPr/>
        <p:txBody>
          <a:bodyPr/>
          <a:lstStyle/>
          <a:p>
            <a:fld id="{D67680FD-F909-4D8E-9DA1-194A57F4BFD6}" type="slidenum">
              <a:rPr lang="en-US" smtClean="0"/>
              <a:pPr/>
              <a:t>36</a:t>
            </a:fld>
            <a:endParaRPr lang="en-US" dirty="0"/>
          </a:p>
        </p:txBody>
      </p:sp>
    </p:spTree>
    <p:extLst>
      <p:ext uri="{BB962C8B-B14F-4D97-AF65-F5344CB8AC3E}">
        <p14:creationId xmlns:p14="http://schemas.microsoft.com/office/powerpoint/2010/main" val="273057976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a:lnSpc>
                <a:spcPct val="100000"/>
              </a:lnSpc>
            </a:pPr>
            <a:r>
              <a:rPr lang="en-US" sz="3600" b="1" dirty="0" smtClean="0">
                <a:solidFill>
                  <a:srgbClr val="0B45BB"/>
                </a:solidFill>
                <a:latin typeface="Arial" panose="020B0604020202020204" pitchFamily="34" charset="0"/>
                <a:cs typeface="Arial" panose="020B0604020202020204" pitchFamily="34" charset="0"/>
              </a:rPr>
              <a:t>Use Case 3 - Hard and Soft Savings</a:t>
            </a:r>
            <a:endParaRPr lang="en-US" sz="3600" b="1" dirty="0">
              <a:solidFill>
                <a:srgbClr val="0B45BB"/>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066800"/>
            <a:ext cx="6897713" cy="4996430"/>
          </a:xfrm>
          <a:prstGeom prst="rect">
            <a:avLst/>
          </a:prstGeom>
          <a:noFill/>
        </p:spPr>
      </p:pic>
      <p:sp>
        <p:nvSpPr>
          <p:cNvPr id="3" name="Slide Number Placeholder 2"/>
          <p:cNvSpPr>
            <a:spLocks noGrp="1"/>
          </p:cNvSpPr>
          <p:nvPr>
            <p:ph type="sldNum" sz="quarter" idx="12"/>
          </p:nvPr>
        </p:nvSpPr>
        <p:spPr/>
        <p:txBody>
          <a:bodyPr/>
          <a:lstStyle/>
          <a:p>
            <a:fld id="{D67680FD-F909-4D8E-9DA1-194A57F4BFD6}" type="slidenum">
              <a:rPr lang="en-US" smtClean="0"/>
              <a:pPr/>
              <a:t>37</a:t>
            </a:fld>
            <a:endParaRPr lang="en-US" dirty="0"/>
          </a:p>
        </p:txBody>
      </p:sp>
    </p:spTree>
    <p:extLst>
      <p:ext uri="{BB962C8B-B14F-4D97-AF65-F5344CB8AC3E}">
        <p14:creationId xmlns:p14="http://schemas.microsoft.com/office/powerpoint/2010/main" val="416289522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1196752"/>
            <a:ext cx="8640960" cy="4786328"/>
          </a:xfrm>
        </p:spPr>
        <p:txBody>
          <a:bodyPr>
            <a:normAutofit/>
          </a:bodyPr>
          <a:lstStyle/>
          <a:p>
            <a:r>
              <a:rPr lang="en-US" sz="3600" dirty="0" smtClean="0"/>
              <a:t>The EPRI Probabilistic Investment Model </a:t>
            </a:r>
          </a:p>
          <a:p>
            <a:pPr lvl="1">
              <a:lnSpc>
                <a:spcPct val="110000"/>
              </a:lnSpc>
            </a:pPr>
            <a:r>
              <a:rPr lang="en-US" sz="3200" dirty="0" smtClean="0"/>
              <a:t>Demonstrates that moving to a Data Centric Model can be </a:t>
            </a:r>
            <a:r>
              <a:rPr lang="en-US" sz="3200" b="1" dirty="0" smtClean="0"/>
              <a:t>cost beneficial.</a:t>
            </a:r>
          </a:p>
          <a:p>
            <a:pPr lvl="1">
              <a:lnSpc>
                <a:spcPct val="110000"/>
              </a:lnSpc>
            </a:pPr>
            <a:r>
              <a:rPr lang="en-US" sz="3200" dirty="0" smtClean="0"/>
              <a:t>Provides </a:t>
            </a:r>
            <a:r>
              <a:rPr lang="en-US" sz="3200" b="1" dirty="0" smtClean="0"/>
              <a:t>unlimited flexibility </a:t>
            </a:r>
            <a:r>
              <a:rPr lang="en-US" sz="3200" dirty="0" smtClean="0"/>
              <a:t>in changing cost and savings assumptions.</a:t>
            </a:r>
          </a:p>
          <a:p>
            <a:pPr lvl="1">
              <a:lnSpc>
                <a:spcPct val="110000"/>
              </a:lnSpc>
            </a:pPr>
            <a:r>
              <a:rPr lang="en-US" sz="3200" dirty="0" smtClean="0"/>
              <a:t>Is </a:t>
            </a:r>
            <a:r>
              <a:rPr lang="en-US" sz="3200" b="1" dirty="0" smtClean="0"/>
              <a:t>industry neutral</a:t>
            </a:r>
            <a:r>
              <a:rPr lang="en-US" sz="3200" dirty="0" smtClean="0"/>
              <a:t> and is available online to EPRI Members.</a:t>
            </a:r>
            <a:endParaRPr lang="en-US" sz="3200" dirty="0"/>
          </a:p>
        </p:txBody>
      </p:sp>
      <p:sp>
        <p:nvSpPr>
          <p:cNvPr id="2" name="Title 1"/>
          <p:cNvSpPr>
            <a:spLocks noGrp="1"/>
          </p:cNvSpPr>
          <p:nvPr>
            <p:ph type="title"/>
          </p:nvPr>
        </p:nvSpPr>
        <p:spPr/>
        <p:txBody>
          <a:bodyPr/>
          <a:lstStyle/>
          <a:p>
            <a:r>
              <a:rPr lang="en-US" sz="3600" dirty="0" smtClean="0"/>
              <a:t>Closing </a:t>
            </a:r>
            <a:endParaRPr lang="en-US" sz="3600" dirty="0"/>
          </a:p>
        </p:txBody>
      </p:sp>
      <p:sp>
        <p:nvSpPr>
          <p:cNvPr id="5" name="TextBox 4"/>
          <p:cNvSpPr txBox="1"/>
          <p:nvPr/>
        </p:nvSpPr>
        <p:spPr>
          <a:xfrm>
            <a:off x="5867400" y="6060360"/>
            <a:ext cx="2956387" cy="523220"/>
          </a:xfrm>
          <a:prstGeom prst="rect">
            <a:avLst/>
          </a:prstGeom>
          <a:noFill/>
        </p:spPr>
        <p:txBody>
          <a:bodyPr wrap="none" rtlCol="0">
            <a:spAutoFit/>
          </a:bodyPr>
          <a:lstStyle/>
          <a:p>
            <a:r>
              <a:rPr lang="en-US" sz="2800" i="1" dirty="0">
                <a:solidFill>
                  <a:schemeClr val="bg2">
                    <a:lumMod val="90000"/>
                  </a:schemeClr>
                </a:solidFill>
              </a:rPr>
              <a:t>Renuart </a:t>
            </a:r>
            <a:r>
              <a:rPr lang="en-US" sz="2800" i="1" dirty="0" smtClean="0">
                <a:solidFill>
                  <a:schemeClr val="bg2">
                    <a:lumMod val="90000"/>
                  </a:schemeClr>
                </a:solidFill>
              </a:rPr>
              <a:t>Consulting</a:t>
            </a:r>
            <a:endParaRPr lang="en-US" sz="2800" i="1" dirty="0">
              <a:solidFill>
                <a:schemeClr val="bg2">
                  <a:lumMod val="90000"/>
                </a:schemeClr>
              </a:solidFill>
            </a:endParaRPr>
          </a:p>
        </p:txBody>
      </p:sp>
    </p:spTree>
    <p:extLst>
      <p:ext uri="{BB962C8B-B14F-4D97-AF65-F5344CB8AC3E}">
        <p14:creationId xmlns:p14="http://schemas.microsoft.com/office/powerpoint/2010/main" val="683982283"/>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2855" y="1051235"/>
            <a:ext cx="8607151" cy="4130365"/>
          </a:xfrm>
        </p:spPr>
        <p:txBody>
          <a:bodyPr>
            <a:noAutofit/>
          </a:bodyPr>
          <a:lstStyle/>
          <a:p>
            <a:pPr marL="230188" indent="-230188"/>
            <a:r>
              <a:rPr lang="en-US" sz="2800" dirty="0" smtClean="0"/>
              <a:t>General Discussion on issues and challenges with moving to a data-centric system at current plants.</a:t>
            </a:r>
          </a:p>
          <a:p>
            <a:pPr marL="230188" indent="-230188"/>
            <a:r>
              <a:rPr lang="en-US" sz="2800" dirty="0"/>
              <a:t>R</a:t>
            </a:r>
            <a:r>
              <a:rPr lang="en-US" sz="2800" dirty="0" smtClean="0"/>
              <a:t>oadmap if interested in </a:t>
            </a:r>
            <a:r>
              <a:rPr lang="en-US" sz="2800" dirty="0"/>
              <a:t>developing a cost benefit model for a plant-specific Use Case</a:t>
            </a:r>
            <a:r>
              <a:rPr lang="en-US" sz="2800" dirty="0" smtClean="0"/>
              <a:t>.</a:t>
            </a:r>
          </a:p>
          <a:p>
            <a:pPr marL="630238" lvl="1" indent="-230188"/>
            <a:r>
              <a:rPr lang="en-US" dirty="0" smtClean="0"/>
              <a:t>How to determine where you are? </a:t>
            </a:r>
          </a:p>
          <a:p>
            <a:pPr marL="630238" lvl="1" indent="-230188"/>
            <a:r>
              <a:rPr lang="en-US" dirty="0" smtClean="0"/>
              <a:t>How to determine where you want to go?</a:t>
            </a:r>
          </a:p>
          <a:p>
            <a:pPr marL="630238" lvl="1" indent="-230188"/>
            <a:r>
              <a:rPr lang="en-US" dirty="0" smtClean="0"/>
              <a:t>How to get data?</a:t>
            </a:r>
          </a:p>
          <a:p>
            <a:pPr marL="630238" lvl="1" indent="-230188"/>
            <a:r>
              <a:rPr lang="en-US" dirty="0" smtClean="0"/>
              <a:t>How to populate the model and run it?</a:t>
            </a:r>
            <a:endParaRPr lang="en-US" dirty="0"/>
          </a:p>
        </p:txBody>
      </p:sp>
      <p:sp>
        <p:nvSpPr>
          <p:cNvPr id="4" name="Title 3"/>
          <p:cNvSpPr>
            <a:spLocks noGrp="1"/>
          </p:cNvSpPr>
          <p:nvPr>
            <p:ph type="title"/>
          </p:nvPr>
        </p:nvSpPr>
        <p:spPr/>
        <p:txBody>
          <a:bodyPr>
            <a:normAutofit fontScale="90000"/>
          </a:bodyPr>
          <a:lstStyle/>
          <a:p>
            <a:r>
              <a:rPr lang="en-US" dirty="0" smtClean="0"/>
              <a:t>Breakout Session TM-2 10:30 AM</a:t>
            </a:r>
            <a:endParaRPr lang="en-US" dirty="0"/>
          </a:p>
        </p:txBody>
      </p:sp>
      <p:sp>
        <p:nvSpPr>
          <p:cNvPr id="5" name="TextBox 4"/>
          <p:cNvSpPr txBox="1"/>
          <p:nvPr/>
        </p:nvSpPr>
        <p:spPr>
          <a:xfrm>
            <a:off x="5867400" y="6060360"/>
            <a:ext cx="2956387" cy="523220"/>
          </a:xfrm>
          <a:prstGeom prst="rect">
            <a:avLst/>
          </a:prstGeom>
          <a:noFill/>
        </p:spPr>
        <p:txBody>
          <a:bodyPr wrap="none" rtlCol="0">
            <a:spAutoFit/>
          </a:bodyPr>
          <a:lstStyle/>
          <a:p>
            <a:r>
              <a:rPr lang="en-US" sz="2800" i="1" dirty="0">
                <a:solidFill>
                  <a:schemeClr val="bg2">
                    <a:lumMod val="90000"/>
                  </a:schemeClr>
                </a:solidFill>
              </a:rPr>
              <a:t>Renuart </a:t>
            </a:r>
            <a:r>
              <a:rPr lang="en-US" sz="2800" i="1" dirty="0" smtClean="0">
                <a:solidFill>
                  <a:schemeClr val="bg2">
                    <a:lumMod val="90000"/>
                  </a:schemeClr>
                </a:solidFill>
              </a:rPr>
              <a:t>Consulting</a:t>
            </a:r>
            <a:endParaRPr lang="en-US" sz="2800" i="1" dirty="0">
              <a:solidFill>
                <a:schemeClr val="bg2">
                  <a:lumMod val="90000"/>
                </a:schemeClr>
              </a:solidFill>
            </a:endParaRPr>
          </a:p>
        </p:txBody>
      </p:sp>
    </p:spTree>
    <p:extLst>
      <p:ext uri="{BB962C8B-B14F-4D97-AF65-F5344CB8AC3E}">
        <p14:creationId xmlns:p14="http://schemas.microsoft.com/office/powerpoint/2010/main" val="22634821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4000" dirty="0" smtClean="0"/>
              <a:t>Project Description</a:t>
            </a:r>
          </a:p>
        </p:txBody>
      </p:sp>
      <p:sp>
        <p:nvSpPr>
          <p:cNvPr id="13315" name="Content Placeholder 2"/>
          <p:cNvSpPr>
            <a:spLocks noGrp="1"/>
          </p:cNvSpPr>
          <p:nvPr>
            <p:ph idx="1"/>
          </p:nvPr>
        </p:nvSpPr>
        <p:spPr>
          <a:xfrm>
            <a:off x="457200" y="1200902"/>
            <a:ext cx="8363272" cy="5234404"/>
          </a:xfrm>
        </p:spPr>
        <p:txBody>
          <a:bodyPr>
            <a:noAutofit/>
          </a:bodyPr>
          <a:lstStyle/>
          <a:p>
            <a:pPr marL="341313" indent="-341313">
              <a:spcBef>
                <a:spcPts val="600"/>
              </a:spcBef>
            </a:pPr>
            <a:r>
              <a:rPr lang="en-US" sz="2600" dirty="0" smtClean="0"/>
              <a:t>Decisions are made on </a:t>
            </a:r>
            <a:r>
              <a:rPr lang="en-US" sz="2600" b="1" dirty="0" smtClean="0"/>
              <a:t>data, not documents</a:t>
            </a:r>
            <a:r>
              <a:rPr lang="en-US" sz="2600" dirty="0" smtClean="0"/>
              <a:t>.  Data </a:t>
            </a:r>
            <a:r>
              <a:rPr lang="en-US" sz="2600" dirty="0" smtClean="0"/>
              <a:t>needed for day-to-day decisions should </a:t>
            </a:r>
            <a:r>
              <a:rPr lang="en-US" sz="2600" dirty="0" smtClean="0"/>
              <a:t>be centralized, accurate, change controlled, and </a:t>
            </a:r>
            <a:r>
              <a:rPr lang="en-US" sz="2600" dirty="0" smtClean="0"/>
              <a:t>easily accessible</a:t>
            </a:r>
            <a:r>
              <a:rPr lang="en-US" sz="2600" dirty="0" smtClean="0"/>
              <a:t>. </a:t>
            </a:r>
          </a:p>
          <a:p>
            <a:pPr marL="341313" indent="-341313">
              <a:spcBef>
                <a:spcPts val="600"/>
              </a:spcBef>
            </a:pPr>
            <a:r>
              <a:rPr lang="en-US" sz="2600" dirty="0" smtClean="0"/>
              <a:t>A “data-centric” CM system will provide all plant activities with reliable, controlled data – the “</a:t>
            </a:r>
            <a:r>
              <a:rPr lang="en-US" sz="2600" b="1" dirty="0" smtClean="0"/>
              <a:t>single source of truth</a:t>
            </a:r>
            <a:r>
              <a:rPr lang="en-US" sz="2600" dirty="0" smtClean="0"/>
              <a:t>”.</a:t>
            </a:r>
          </a:p>
          <a:p>
            <a:pPr marL="341313" indent="-341313">
              <a:spcBef>
                <a:spcPts val="600"/>
              </a:spcBef>
            </a:pPr>
            <a:r>
              <a:rPr lang="en-US" sz="2600" dirty="0" smtClean="0">
                <a:solidFill>
                  <a:schemeClr val="tx1"/>
                </a:solidFill>
              </a:rPr>
              <a:t>Need to define the </a:t>
            </a:r>
            <a:r>
              <a:rPr lang="en-US" sz="2600" b="1" u="sng" dirty="0" smtClean="0">
                <a:solidFill>
                  <a:schemeClr val="tx1"/>
                </a:solidFill>
              </a:rPr>
              <a:t>cost</a:t>
            </a:r>
            <a:r>
              <a:rPr lang="en-US" sz="2600" dirty="0" smtClean="0">
                <a:solidFill>
                  <a:schemeClr val="tx1"/>
                </a:solidFill>
              </a:rPr>
              <a:t> of installing and maintaining a data-centric system from different starting points.  </a:t>
            </a:r>
          </a:p>
          <a:p>
            <a:pPr marL="341313" indent="-341313">
              <a:spcBef>
                <a:spcPts val="600"/>
              </a:spcBef>
            </a:pPr>
            <a:r>
              <a:rPr lang="en-US" sz="2600" dirty="0" smtClean="0">
                <a:solidFill>
                  <a:schemeClr val="tx1"/>
                </a:solidFill>
              </a:rPr>
              <a:t>Need to define both the “</a:t>
            </a:r>
            <a:r>
              <a:rPr lang="en-US" sz="2600" b="1" dirty="0" smtClean="0">
                <a:solidFill>
                  <a:schemeClr val="tx1"/>
                </a:solidFill>
              </a:rPr>
              <a:t>hard” and “soft” </a:t>
            </a:r>
            <a:r>
              <a:rPr lang="en-US" sz="2600" b="1" u="sng" dirty="0" smtClean="0">
                <a:solidFill>
                  <a:schemeClr val="tx1"/>
                </a:solidFill>
              </a:rPr>
              <a:t>savings</a:t>
            </a:r>
            <a:r>
              <a:rPr lang="en-US" sz="2600" b="1" dirty="0" smtClean="0">
                <a:solidFill>
                  <a:schemeClr val="tx1"/>
                </a:solidFill>
              </a:rPr>
              <a:t> </a:t>
            </a:r>
            <a:r>
              <a:rPr lang="en-US" sz="2600" dirty="0" smtClean="0">
                <a:solidFill>
                  <a:schemeClr val="tx1"/>
                </a:solidFill>
              </a:rPr>
              <a:t>that will result from a data-centric system. </a:t>
            </a:r>
          </a:p>
        </p:txBody>
      </p:sp>
      <p:sp>
        <p:nvSpPr>
          <p:cNvPr id="2" name="Slide Number Placeholder 1"/>
          <p:cNvSpPr>
            <a:spLocks noGrp="1"/>
          </p:cNvSpPr>
          <p:nvPr>
            <p:ph type="sldNum" sz="quarter" idx="12"/>
          </p:nvPr>
        </p:nvSpPr>
        <p:spPr/>
        <p:txBody>
          <a:bodyPr/>
          <a:lstStyle/>
          <a:p>
            <a:fld id="{D67680FD-F909-4D8E-9DA1-194A57F4BFD6}" type="slidenum">
              <a:rPr lang="en-US" smtClean="0"/>
              <a:pPr/>
              <a:t>4</a:t>
            </a:fld>
            <a:endParaRPr lang="en-US" dirty="0"/>
          </a:p>
        </p:txBody>
      </p:sp>
    </p:spTree>
    <p:extLst>
      <p:ext uri="{BB962C8B-B14F-4D97-AF65-F5344CB8AC3E}">
        <p14:creationId xmlns:p14="http://schemas.microsoft.com/office/powerpoint/2010/main" val="59929339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smtClean="0"/>
              <a:t>EPRI Website - www.epri.com</a:t>
            </a:r>
            <a:r>
              <a:rPr lang="en-US" dirty="0"/>
              <a:t>, Report </a:t>
            </a:r>
            <a:r>
              <a:rPr lang="en-US" dirty="0" smtClean="0"/>
              <a:t>3002003126</a:t>
            </a:r>
          </a:p>
          <a:p>
            <a:r>
              <a:rPr lang="en-US" dirty="0" smtClean="0"/>
              <a:t>Bob Renuart – Renuart Consulting, renuartconsulting@gmail.com</a:t>
            </a:r>
          </a:p>
          <a:p>
            <a:r>
              <a:rPr lang="en-US" dirty="0" smtClean="0"/>
              <a:t>Tom Esselman – LPI, Inc. tesselman@lpiny.com</a:t>
            </a:r>
          </a:p>
        </p:txBody>
      </p:sp>
      <p:sp>
        <p:nvSpPr>
          <p:cNvPr id="2" name="Title 1"/>
          <p:cNvSpPr>
            <a:spLocks noGrp="1"/>
          </p:cNvSpPr>
          <p:nvPr>
            <p:ph type="title"/>
          </p:nvPr>
        </p:nvSpPr>
        <p:spPr/>
        <p:txBody>
          <a:bodyPr>
            <a:normAutofit/>
          </a:bodyPr>
          <a:lstStyle/>
          <a:p>
            <a:r>
              <a:rPr lang="en-US" sz="3600" dirty="0" smtClean="0"/>
              <a:t>Where to Get More Information?</a:t>
            </a:r>
            <a:endParaRPr lang="en-US" sz="3600" dirty="0"/>
          </a:p>
        </p:txBody>
      </p:sp>
      <p:sp>
        <p:nvSpPr>
          <p:cNvPr id="5" name="TextBox 4"/>
          <p:cNvSpPr txBox="1"/>
          <p:nvPr/>
        </p:nvSpPr>
        <p:spPr>
          <a:xfrm>
            <a:off x="5867400" y="6060360"/>
            <a:ext cx="2956387" cy="523220"/>
          </a:xfrm>
          <a:prstGeom prst="rect">
            <a:avLst/>
          </a:prstGeom>
          <a:noFill/>
        </p:spPr>
        <p:txBody>
          <a:bodyPr wrap="none" rtlCol="0">
            <a:spAutoFit/>
          </a:bodyPr>
          <a:lstStyle/>
          <a:p>
            <a:r>
              <a:rPr lang="en-US" sz="2800" i="1" dirty="0">
                <a:solidFill>
                  <a:schemeClr val="bg2">
                    <a:lumMod val="90000"/>
                  </a:schemeClr>
                </a:solidFill>
              </a:rPr>
              <a:t>Renuart </a:t>
            </a:r>
            <a:r>
              <a:rPr lang="en-US" sz="2800" i="1" dirty="0" smtClean="0">
                <a:solidFill>
                  <a:schemeClr val="bg2">
                    <a:lumMod val="90000"/>
                  </a:schemeClr>
                </a:solidFill>
              </a:rPr>
              <a:t>Consulting</a:t>
            </a:r>
            <a:endParaRPr lang="en-US" sz="2800" i="1" dirty="0">
              <a:solidFill>
                <a:schemeClr val="bg2">
                  <a:lumMod val="90000"/>
                </a:schemeClr>
              </a:solidFill>
            </a:endParaRPr>
          </a:p>
        </p:txBody>
      </p:sp>
    </p:spTree>
    <p:extLst>
      <p:ext uri="{BB962C8B-B14F-4D97-AF65-F5344CB8AC3E}">
        <p14:creationId xmlns:p14="http://schemas.microsoft.com/office/powerpoint/2010/main" val="364885592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098" y="214290"/>
            <a:ext cx="8739702" cy="785818"/>
          </a:xfrm>
        </p:spPr>
        <p:txBody>
          <a:bodyPr>
            <a:noAutofit/>
          </a:bodyPr>
          <a:lstStyle/>
          <a:p>
            <a:r>
              <a:rPr lang="en-US" sz="4000" dirty="0" smtClean="0"/>
              <a:t>Project Approach</a:t>
            </a:r>
            <a:endParaRPr lang="en-US" sz="4000" dirty="0"/>
          </a:p>
        </p:txBody>
      </p:sp>
      <p:sp>
        <p:nvSpPr>
          <p:cNvPr id="3" name="Content Placeholder 2"/>
          <p:cNvSpPr>
            <a:spLocks noGrp="1"/>
          </p:cNvSpPr>
          <p:nvPr>
            <p:ph idx="1"/>
          </p:nvPr>
        </p:nvSpPr>
        <p:spPr>
          <a:xfrm>
            <a:off x="311632" y="1124744"/>
            <a:ext cx="8453944" cy="5184576"/>
          </a:xfrm>
        </p:spPr>
        <p:txBody>
          <a:bodyPr>
            <a:noAutofit/>
          </a:bodyPr>
          <a:lstStyle/>
          <a:p>
            <a:pPr>
              <a:spcBef>
                <a:spcPts val="0"/>
              </a:spcBef>
              <a:spcAft>
                <a:spcPts val="600"/>
              </a:spcAft>
            </a:pPr>
            <a:r>
              <a:rPr lang="en-US" sz="2200" b="1" dirty="0" smtClean="0"/>
              <a:t>Benchmarking – </a:t>
            </a:r>
            <a:r>
              <a:rPr lang="en-US" sz="2200" dirty="0" smtClean="0"/>
              <a:t>9 Operating Nuclear Plants, 2 New Build Nuclear Plants, 3 International New Build Utilities, 3 Large High-Tech Data-Centric Non Power Industries, 4 Solution Providers, and the National Institute of Standards and Technology (NIST).</a:t>
            </a:r>
          </a:p>
          <a:p>
            <a:pPr>
              <a:spcBef>
                <a:spcPts val="0"/>
              </a:spcBef>
              <a:spcAft>
                <a:spcPts val="600"/>
              </a:spcAft>
            </a:pPr>
            <a:r>
              <a:rPr lang="en-US" sz="2200" b="1" dirty="0" smtClean="0"/>
              <a:t>Validate the costs </a:t>
            </a:r>
            <a:r>
              <a:rPr lang="en-US" sz="2200" dirty="0" smtClean="0"/>
              <a:t>to build a data centric model with different end states based on industry best practices.</a:t>
            </a:r>
          </a:p>
          <a:p>
            <a:pPr>
              <a:spcBef>
                <a:spcPts val="0"/>
              </a:spcBef>
              <a:spcAft>
                <a:spcPts val="600"/>
              </a:spcAft>
            </a:pPr>
            <a:r>
              <a:rPr lang="en-US" sz="2200" dirty="0"/>
              <a:t>B</a:t>
            </a:r>
            <a:r>
              <a:rPr lang="en-US" sz="2200" dirty="0" smtClean="0"/>
              <a:t>enchmarking defined the </a:t>
            </a:r>
            <a:r>
              <a:rPr lang="en-US" sz="2200" b="1" dirty="0" smtClean="0"/>
              <a:t>opportunity</a:t>
            </a:r>
            <a:r>
              <a:rPr lang="en-US" sz="2200" b="1" dirty="0" smtClean="0">
                <a:solidFill>
                  <a:srgbClr val="FF0000"/>
                </a:solidFill>
              </a:rPr>
              <a:t> </a:t>
            </a:r>
            <a:r>
              <a:rPr lang="en-US" sz="2200" b="1" dirty="0" smtClean="0"/>
              <a:t>for savings </a:t>
            </a:r>
            <a:r>
              <a:rPr lang="en-US" sz="2200" dirty="0" smtClean="0"/>
              <a:t>and validated data against other industry studies and experience.</a:t>
            </a:r>
          </a:p>
          <a:p>
            <a:pPr>
              <a:spcBef>
                <a:spcPts val="0"/>
              </a:spcBef>
              <a:spcAft>
                <a:spcPts val="600"/>
              </a:spcAft>
            </a:pPr>
            <a:r>
              <a:rPr lang="en-US" sz="2200" dirty="0" smtClean="0"/>
              <a:t>Create a </a:t>
            </a:r>
            <a:r>
              <a:rPr lang="en-US" sz="2200" b="1" dirty="0" smtClean="0"/>
              <a:t>Probabilistic Investment Model </a:t>
            </a:r>
            <a:r>
              <a:rPr lang="en-US" sz="2200" dirty="0" smtClean="0"/>
              <a:t>and validate results.</a:t>
            </a:r>
          </a:p>
          <a:p>
            <a:pPr>
              <a:spcBef>
                <a:spcPts val="0"/>
              </a:spcBef>
              <a:spcAft>
                <a:spcPts val="600"/>
              </a:spcAft>
            </a:pPr>
            <a:r>
              <a:rPr lang="en-US" sz="2200" dirty="0" smtClean="0"/>
              <a:t>Prepare </a:t>
            </a:r>
            <a:r>
              <a:rPr lang="en-US" sz="2200" b="1" dirty="0" smtClean="0"/>
              <a:t>Use Cases </a:t>
            </a:r>
            <a:r>
              <a:rPr lang="en-US" sz="2200" dirty="0" smtClean="0"/>
              <a:t>based on different plant current states and desired end states.</a:t>
            </a:r>
          </a:p>
          <a:p>
            <a:pPr>
              <a:spcBef>
                <a:spcPts val="0"/>
              </a:spcBef>
              <a:spcAft>
                <a:spcPts val="600"/>
              </a:spcAft>
            </a:pPr>
            <a:r>
              <a:rPr lang="en-US" sz="2200" dirty="0" smtClean="0"/>
              <a:t>Independent </a:t>
            </a:r>
            <a:r>
              <a:rPr lang="en-US" sz="2200" b="1" dirty="0" smtClean="0"/>
              <a:t>Expert Panel </a:t>
            </a:r>
            <a:r>
              <a:rPr lang="en-US" sz="2200" dirty="0" smtClean="0"/>
              <a:t>that provides input on the model and challenges the assumptions.</a:t>
            </a:r>
            <a:endParaRPr lang="en-US" sz="2200" dirty="0"/>
          </a:p>
        </p:txBody>
      </p:sp>
      <p:sp>
        <p:nvSpPr>
          <p:cNvPr id="4" name="Slide Number Placeholder 3"/>
          <p:cNvSpPr>
            <a:spLocks noGrp="1"/>
          </p:cNvSpPr>
          <p:nvPr>
            <p:ph type="sldNum" sz="quarter" idx="12"/>
          </p:nvPr>
        </p:nvSpPr>
        <p:spPr/>
        <p:txBody>
          <a:bodyPr/>
          <a:lstStyle/>
          <a:p>
            <a:fld id="{D67680FD-F909-4D8E-9DA1-194A57F4BFD6}" type="slidenum">
              <a:rPr lang="en-US" smtClean="0"/>
              <a:pPr/>
              <a:t>5</a:t>
            </a:fld>
            <a:endParaRPr lang="en-US" dirty="0"/>
          </a:p>
        </p:txBody>
      </p:sp>
    </p:spTree>
    <p:extLst>
      <p:ext uri="{BB962C8B-B14F-4D97-AF65-F5344CB8AC3E}">
        <p14:creationId xmlns:p14="http://schemas.microsoft.com/office/powerpoint/2010/main" val="121767821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3600" dirty="0" smtClean="0"/>
              <a:t>Potential CM End States – Each State Builds on the Prior State</a:t>
            </a:r>
            <a:endParaRPr lang="en-US" sz="2800" dirty="0"/>
          </a:p>
        </p:txBody>
      </p:sp>
      <p:sp>
        <p:nvSpPr>
          <p:cNvPr id="3" name="Content Placeholder 2"/>
          <p:cNvSpPr>
            <a:spLocks noGrp="1"/>
          </p:cNvSpPr>
          <p:nvPr>
            <p:ph idx="1"/>
          </p:nvPr>
        </p:nvSpPr>
        <p:spPr>
          <a:xfrm>
            <a:off x="250166" y="1554480"/>
            <a:ext cx="8548777" cy="4034760"/>
          </a:xfrm>
        </p:spPr>
        <p:txBody>
          <a:bodyPr>
            <a:normAutofit/>
          </a:bodyPr>
          <a:lstStyle/>
          <a:p>
            <a:pPr marL="457200" indent="-457200">
              <a:buFont typeface="+mj-lt"/>
              <a:buAutoNum type="arabicPeriod"/>
            </a:pPr>
            <a:r>
              <a:rPr lang="en-US" dirty="0" smtClean="0"/>
              <a:t>Electronic Document Centralization</a:t>
            </a:r>
          </a:p>
          <a:p>
            <a:pPr marL="457200" indent="-457200">
              <a:buFont typeface="+mj-lt"/>
              <a:buAutoNum type="arabicPeriod"/>
            </a:pPr>
            <a:r>
              <a:rPr lang="en-US" dirty="0" smtClean="0"/>
              <a:t>Documents -Tags Cross Referenced</a:t>
            </a:r>
          </a:p>
          <a:p>
            <a:pPr marL="457200" indent="-457200">
              <a:buFont typeface="+mj-lt"/>
              <a:buAutoNum type="arabicPeriod"/>
            </a:pPr>
            <a:r>
              <a:rPr lang="en-US" dirty="0" smtClean="0"/>
              <a:t>Data Centralization</a:t>
            </a:r>
          </a:p>
          <a:p>
            <a:pPr marL="457200" indent="-457200">
              <a:buFont typeface="+mj-lt"/>
              <a:buAutoNum type="arabicPeriod"/>
            </a:pPr>
            <a:r>
              <a:rPr lang="en-US" dirty="0" smtClean="0"/>
              <a:t>Relationship Model </a:t>
            </a:r>
          </a:p>
          <a:p>
            <a:pPr marL="457200" indent="-457200">
              <a:buFont typeface="+mj-lt"/>
              <a:buAutoNum type="arabicPeriod" startAt="5"/>
            </a:pPr>
            <a:r>
              <a:rPr lang="en-US" dirty="0" smtClean="0"/>
              <a:t>2D/3D Model Integration with data model</a:t>
            </a:r>
          </a:p>
          <a:p>
            <a:pPr marL="457200" indent="-457200">
              <a:buFont typeface="+mj-lt"/>
              <a:buAutoNum type="arabicPeriod" startAt="5"/>
            </a:pPr>
            <a:r>
              <a:rPr lang="en-US" dirty="0"/>
              <a:t>2D/3D Model Authoring Tool </a:t>
            </a:r>
            <a:r>
              <a:rPr lang="en-US" dirty="0" smtClean="0"/>
              <a:t>Integration</a:t>
            </a:r>
            <a:endParaRPr lang="en-US" b="1" dirty="0" smtClean="0"/>
          </a:p>
          <a:p>
            <a:pPr lvl="1"/>
            <a:endParaRPr lang="en-US" dirty="0"/>
          </a:p>
        </p:txBody>
      </p:sp>
      <p:sp>
        <p:nvSpPr>
          <p:cNvPr id="2" name="Slide Number Placeholder 1"/>
          <p:cNvSpPr>
            <a:spLocks noGrp="1"/>
          </p:cNvSpPr>
          <p:nvPr>
            <p:ph type="sldNum" sz="quarter" idx="12"/>
          </p:nvPr>
        </p:nvSpPr>
        <p:spPr/>
        <p:txBody>
          <a:bodyPr/>
          <a:lstStyle/>
          <a:p>
            <a:fld id="{D67680FD-F909-4D8E-9DA1-194A57F4BFD6}" type="slidenum">
              <a:rPr lang="en-US" smtClean="0"/>
              <a:pPr/>
              <a:t>6</a:t>
            </a:fld>
            <a:endParaRPr lang="en-US" dirty="0"/>
          </a:p>
        </p:txBody>
      </p:sp>
    </p:spTree>
    <p:extLst>
      <p:ext uri="{BB962C8B-B14F-4D97-AF65-F5344CB8AC3E}">
        <p14:creationId xmlns:p14="http://schemas.microsoft.com/office/powerpoint/2010/main" val="78833062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Autofit/>
          </a:bodyPr>
          <a:lstStyle/>
          <a:p>
            <a:r>
              <a:rPr lang="en-US" sz="4000" dirty="0"/>
              <a:t>Potential CM </a:t>
            </a:r>
            <a:r>
              <a:rPr lang="en-US" sz="4000" dirty="0" smtClean="0"/>
              <a:t>End States (cont.)</a:t>
            </a:r>
            <a:endParaRPr lang="en-US" sz="4000" dirty="0"/>
          </a:p>
        </p:txBody>
      </p:sp>
      <p:sp>
        <p:nvSpPr>
          <p:cNvPr id="3" name="Content Placeholder 2"/>
          <p:cNvSpPr>
            <a:spLocks noGrp="1"/>
          </p:cNvSpPr>
          <p:nvPr>
            <p:ph idx="1"/>
          </p:nvPr>
        </p:nvSpPr>
        <p:spPr>
          <a:xfrm>
            <a:off x="250166" y="1280160"/>
            <a:ext cx="8548777" cy="5379720"/>
          </a:xfrm>
        </p:spPr>
        <p:txBody>
          <a:bodyPr>
            <a:noAutofit/>
          </a:bodyPr>
          <a:lstStyle/>
          <a:p>
            <a:pPr marL="457200" indent="-457200">
              <a:buFont typeface="+mj-lt"/>
              <a:buAutoNum type="arabicPeriod"/>
            </a:pPr>
            <a:r>
              <a:rPr lang="en-US" sz="2800" b="1" dirty="0" smtClean="0"/>
              <a:t>Electronic Document Centralization</a:t>
            </a:r>
          </a:p>
          <a:p>
            <a:pPr marL="688975" lvl="1"/>
            <a:r>
              <a:rPr lang="en-US" dirty="0" smtClean="0"/>
              <a:t>Master Document List (MDL) – “</a:t>
            </a:r>
            <a:r>
              <a:rPr lang="en-US" dirty="0" smtClean="0">
                <a:solidFill>
                  <a:schemeClr val="tx1"/>
                </a:solidFill>
              </a:rPr>
              <a:t>Critical Documents</a:t>
            </a:r>
            <a:r>
              <a:rPr lang="en-US" dirty="0" smtClean="0"/>
              <a:t>” in electronic format; all documents indexed in a centralized document control system </a:t>
            </a:r>
          </a:p>
          <a:p>
            <a:pPr marL="457200" indent="-457200">
              <a:buFont typeface="+mj-lt"/>
              <a:buAutoNum type="arabicPeriod"/>
            </a:pPr>
            <a:r>
              <a:rPr lang="en-US" sz="2800" b="1" dirty="0" smtClean="0"/>
              <a:t>Documents -Tags </a:t>
            </a:r>
            <a:r>
              <a:rPr lang="en-US" sz="2800" b="1" dirty="0"/>
              <a:t>Cross Referenced</a:t>
            </a:r>
          </a:p>
          <a:p>
            <a:pPr marL="688975" lvl="1"/>
            <a:r>
              <a:rPr lang="en-US" dirty="0" smtClean="0"/>
              <a:t>Expand Master Equipment List (MEL) to include other tag types (piping components, cable #s, weld #s, etc.)</a:t>
            </a:r>
          </a:p>
          <a:p>
            <a:pPr marL="688975" lvl="1"/>
            <a:r>
              <a:rPr lang="en-US" dirty="0" smtClean="0"/>
              <a:t>Cross Reference Tags to Critical Documents</a:t>
            </a:r>
            <a:endParaRPr lang="en-US" sz="2000" dirty="0" smtClean="0"/>
          </a:p>
        </p:txBody>
      </p:sp>
      <p:sp>
        <p:nvSpPr>
          <p:cNvPr id="2" name="Slide Number Placeholder 1"/>
          <p:cNvSpPr>
            <a:spLocks noGrp="1"/>
          </p:cNvSpPr>
          <p:nvPr>
            <p:ph type="sldNum" sz="quarter" idx="12"/>
          </p:nvPr>
        </p:nvSpPr>
        <p:spPr/>
        <p:txBody>
          <a:bodyPr/>
          <a:lstStyle/>
          <a:p>
            <a:fld id="{D67680FD-F909-4D8E-9DA1-194A57F4BFD6}" type="slidenum">
              <a:rPr lang="en-US" smtClean="0"/>
              <a:pPr/>
              <a:t>7</a:t>
            </a:fld>
            <a:endParaRPr lang="en-US" dirty="0"/>
          </a:p>
        </p:txBody>
      </p:sp>
    </p:spTree>
    <p:extLst>
      <p:ext uri="{BB962C8B-B14F-4D97-AF65-F5344CB8AC3E}">
        <p14:creationId xmlns:p14="http://schemas.microsoft.com/office/powerpoint/2010/main" val="12930936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Autofit/>
          </a:bodyPr>
          <a:lstStyle/>
          <a:p>
            <a:r>
              <a:rPr lang="en-US" sz="4000" dirty="0"/>
              <a:t>Potential CM </a:t>
            </a:r>
            <a:r>
              <a:rPr lang="en-US" sz="4000" dirty="0" smtClean="0"/>
              <a:t>End States (cont.)</a:t>
            </a:r>
            <a:endParaRPr lang="en-US" sz="4000" dirty="0"/>
          </a:p>
        </p:txBody>
      </p:sp>
      <p:sp>
        <p:nvSpPr>
          <p:cNvPr id="3" name="Content Placeholder 2"/>
          <p:cNvSpPr>
            <a:spLocks noGrp="1"/>
          </p:cNvSpPr>
          <p:nvPr>
            <p:ph idx="1"/>
          </p:nvPr>
        </p:nvSpPr>
        <p:spPr>
          <a:xfrm>
            <a:off x="250166" y="1280160"/>
            <a:ext cx="8548777" cy="5379720"/>
          </a:xfrm>
        </p:spPr>
        <p:txBody>
          <a:bodyPr>
            <a:noAutofit/>
          </a:bodyPr>
          <a:lstStyle/>
          <a:p>
            <a:pPr marL="514350" lvl="0" indent="-514350">
              <a:buClr>
                <a:srgbClr val="005293"/>
              </a:buClr>
              <a:buFont typeface="+mj-lt"/>
              <a:buAutoNum type="arabicPeriod" startAt="3"/>
            </a:pPr>
            <a:r>
              <a:rPr lang="en-US" sz="2800" b="1" dirty="0" smtClean="0">
                <a:solidFill>
                  <a:prstClr val="black"/>
                </a:solidFill>
              </a:rPr>
              <a:t>Data </a:t>
            </a:r>
            <a:r>
              <a:rPr lang="en-US" sz="2800" b="1" dirty="0">
                <a:solidFill>
                  <a:prstClr val="black"/>
                </a:solidFill>
              </a:rPr>
              <a:t>Centralization</a:t>
            </a:r>
          </a:p>
          <a:p>
            <a:pPr marL="688975" lvl="1">
              <a:buClr>
                <a:srgbClr val="005293"/>
              </a:buClr>
            </a:pPr>
            <a:r>
              <a:rPr lang="en-US" dirty="0">
                <a:solidFill>
                  <a:prstClr val="black"/>
                </a:solidFill>
              </a:rPr>
              <a:t>Centralize siloed databases with the MEL Database.</a:t>
            </a:r>
          </a:p>
          <a:p>
            <a:pPr marL="688975" lvl="1">
              <a:buClr>
                <a:srgbClr val="005293"/>
              </a:buClr>
            </a:pPr>
            <a:r>
              <a:rPr lang="en-US" dirty="0">
                <a:solidFill>
                  <a:prstClr val="black"/>
                </a:solidFill>
              </a:rPr>
              <a:t>“Mine” and validate other mission critical data contained in documents</a:t>
            </a:r>
          </a:p>
          <a:p>
            <a:pPr marL="403225" indent="-457200">
              <a:buFont typeface="+mj-lt"/>
              <a:buAutoNum type="arabicPeriod" startAt="3"/>
            </a:pPr>
            <a:endParaRPr lang="en-US" sz="2000" dirty="0" smtClean="0"/>
          </a:p>
        </p:txBody>
      </p:sp>
      <p:sp>
        <p:nvSpPr>
          <p:cNvPr id="2" name="Slide Number Placeholder 1"/>
          <p:cNvSpPr>
            <a:spLocks noGrp="1"/>
          </p:cNvSpPr>
          <p:nvPr>
            <p:ph type="sldNum" sz="quarter" idx="12"/>
          </p:nvPr>
        </p:nvSpPr>
        <p:spPr/>
        <p:txBody>
          <a:bodyPr/>
          <a:lstStyle/>
          <a:p>
            <a:fld id="{D67680FD-F909-4D8E-9DA1-194A57F4BFD6}" type="slidenum">
              <a:rPr lang="en-US" smtClean="0"/>
              <a:pPr/>
              <a:t>8</a:t>
            </a:fld>
            <a:endParaRPr lang="en-US" dirty="0"/>
          </a:p>
        </p:txBody>
      </p:sp>
    </p:spTree>
    <p:extLst>
      <p:ext uri="{BB962C8B-B14F-4D97-AF65-F5344CB8AC3E}">
        <p14:creationId xmlns:p14="http://schemas.microsoft.com/office/powerpoint/2010/main" val="4487876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504" y="76200"/>
            <a:ext cx="8229600" cy="1143000"/>
          </a:xfrm>
        </p:spPr>
        <p:txBody>
          <a:bodyPr>
            <a:normAutofit/>
          </a:bodyPr>
          <a:lstStyle/>
          <a:p>
            <a:r>
              <a:rPr lang="en-US" sz="4000" dirty="0" smtClean="0"/>
              <a:t>Data Centralization</a:t>
            </a:r>
            <a:endParaRPr lang="en-US" sz="4000" strike="sngStrike" dirty="0"/>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990600"/>
            <a:ext cx="7405779" cy="5562600"/>
          </a:xfrm>
          <a:prstGeom prst="rect">
            <a:avLst/>
          </a:prstGeom>
        </p:spPr>
      </p:pic>
      <p:graphicFrame>
        <p:nvGraphicFramePr>
          <p:cNvPr id="36" name="Diagram 35"/>
          <p:cNvGraphicFramePr/>
          <p:nvPr>
            <p:extLst/>
          </p:nvPr>
        </p:nvGraphicFramePr>
        <p:xfrm>
          <a:off x="3334848" y="3170464"/>
          <a:ext cx="2146920" cy="19147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2" name="Group 21"/>
          <p:cNvGrpSpPr/>
          <p:nvPr/>
        </p:nvGrpSpPr>
        <p:grpSpPr>
          <a:xfrm>
            <a:off x="2843808" y="2276872"/>
            <a:ext cx="3600400" cy="3240360"/>
            <a:chOff x="2843808" y="2276872"/>
            <a:chExt cx="3600400" cy="3240360"/>
          </a:xfrm>
        </p:grpSpPr>
        <p:cxnSp>
          <p:nvCxnSpPr>
            <p:cNvPr id="9" name="Straight Arrow Connector 8"/>
            <p:cNvCxnSpPr/>
            <p:nvPr/>
          </p:nvCxnSpPr>
          <p:spPr>
            <a:xfrm>
              <a:off x="2843808" y="3628241"/>
              <a:ext cx="864096" cy="144016"/>
            </a:xfrm>
            <a:prstGeom prst="straightConnector1">
              <a:avLst/>
            </a:prstGeom>
            <a:ln w="1016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453408" y="2708920"/>
              <a:ext cx="398512" cy="720080"/>
            </a:xfrm>
            <a:prstGeom prst="straightConnector1">
              <a:avLst/>
            </a:prstGeom>
            <a:ln w="1016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622304" y="2276872"/>
              <a:ext cx="0" cy="757416"/>
            </a:xfrm>
            <a:prstGeom prst="straightConnector1">
              <a:avLst/>
            </a:prstGeom>
            <a:ln w="1016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713744" y="4797152"/>
              <a:ext cx="0" cy="720080"/>
            </a:xfrm>
            <a:prstGeom prst="straightConnector1">
              <a:avLst/>
            </a:prstGeom>
            <a:ln w="1016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131840" y="4509120"/>
              <a:ext cx="753616" cy="432048"/>
            </a:xfrm>
            <a:prstGeom prst="straightConnector1">
              <a:avLst/>
            </a:prstGeom>
            <a:ln w="1016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674608" y="3748619"/>
              <a:ext cx="769600" cy="40421"/>
            </a:xfrm>
            <a:prstGeom prst="straightConnector1">
              <a:avLst/>
            </a:prstGeom>
            <a:ln w="1016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242560" y="2746256"/>
              <a:ext cx="525760" cy="576064"/>
            </a:xfrm>
            <a:prstGeom prst="straightConnector1">
              <a:avLst/>
            </a:prstGeom>
            <a:ln w="1016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5436096" y="4581129"/>
              <a:ext cx="864096" cy="432047"/>
            </a:xfrm>
            <a:prstGeom prst="straightConnector1">
              <a:avLst/>
            </a:prstGeom>
            <a:ln w="101600">
              <a:headEnd type="triangl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39697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6"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4513</TotalTime>
  <Words>3620</Words>
  <Application>Microsoft Office PowerPoint</Application>
  <PresentationFormat>On-screen Show (4:3)</PresentationFormat>
  <Paragraphs>682</Paragraphs>
  <Slides>40</Slides>
  <Notes>30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43" baseType="lpstr">
      <vt:lpstr>Office Theme</vt:lpstr>
      <vt:lpstr>Custom Design</vt:lpstr>
      <vt:lpstr>Bitmap Image</vt:lpstr>
      <vt:lpstr>Investment Model for Moving to a Data–Centric Configuration and Asset Information Management System</vt:lpstr>
      <vt:lpstr>Agenda</vt:lpstr>
      <vt:lpstr>Value Proposition</vt:lpstr>
      <vt:lpstr>Project Description</vt:lpstr>
      <vt:lpstr>Project Approach</vt:lpstr>
      <vt:lpstr>Potential CM End States – Each State Builds on the Prior State</vt:lpstr>
      <vt:lpstr>Potential CM End States (cont.)</vt:lpstr>
      <vt:lpstr>Potential CM End States (cont.)</vt:lpstr>
      <vt:lpstr>Data Centralization</vt:lpstr>
      <vt:lpstr>Potential CM End States (cont.)</vt:lpstr>
      <vt:lpstr>Properties in an Object-Relationship Model</vt:lpstr>
      <vt:lpstr>Potential CM End States (cont.)</vt:lpstr>
      <vt:lpstr>Data/Documents Accessible from the 2D/3D Model</vt:lpstr>
      <vt:lpstr>Additional Opportunities</vt:lpstr>
      <vt:lpstr>Electronic Workflow</vt:lpstr>
      <vt:lpstr>Collaboration Among Teams</vt:lpstr>
      <vt:lpstr>Progressive Benefit for Each Information Management Improvement</vt:lpstr>
      <vt:lpstr>PowerPoint Presentation</vt:lpstr>
      <vt:lpstr>PowerPoint Presentation</vt:lpstr>
      <vt:lpstr>NPV (Savings) - NPV (Investment)</vt:lpstr>
      <vt:lpstr>…But It is not Deterministic</vt:lpstr>
      <vt:lpstr>Investment Categories </vt:lpstr>
      <vt:lpstr>Investment Model</vt:lpstr>
      <vt:lpstr>Distributions for Investments</vt:lpstr>
      <vt:lpstr>Savings</vt:lpstr>
      <vt:lpstr>Hard Cost Savings</vt:lpstr>
      <vt:lpstr>Hard Cost Savings</vt:lpstr>
      <vt:lpstr>Hard Savings Model</vt:lpstr>
      <vt:lpstr>Hard Savings Model</vt:lpstr>
      <vt:lpstr>Soft Cost Savings</vt:lpstr>
      <vt:lpstr>Soft Cost Savings</vt:lpstr>
      <vt:lpstr>Distributions for Savings</vt:lpstr>
      <vt:lpstr>Use Cases</vt:lpstr>
      <vt:lpstr>Use Case 3 – Example</vt:lpstr>
      <vt:lpstr>Use Case 3 - Hard and Soft Savings</vt:lpstr>
      <vt:lpstr>Use Case 3 - Hard and Soft Savings</vt:lpstr>
      <vt:lpstr>Use Case 3 - Hard and Soft Savings</vt:lpstr>
      <vt:lpstr>Closing </vt:lpstr>
      <vt:lpstr>Breakout Session TM-2 10:30 AM</vt:lpstr>
      <vt:lpstr>Where to Get More Information?</vt:lpstr>
    </vt:vector>
  </TitlesOfParts>
  <Company>LPI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 Schickel</dc:creator>
  <cp:lastModifiedBy>Rowbear</cp:lastModifiedBy>
  <cp:revision>175</cp:revision>
  <cp:lastPrinted>2015-06-02T14:11:07Z</cp:lastPrinted>
  <dcterms:created xsi:type="dcterms:W3CDTF">2014-01-22T15:50:14Z</dcterms:created>
  <dcterms:modified xsi:type="dcterms:W3CDTF">2015-06-03T11:12:17Z</dcterms:modified>
</cp:coreProperties>
</file>