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3" r:id="rId2"/>
  </p:sldMasterIdLst>
  <p:notesMasterIdLst>
    <p:notesMasterId r:id="rId26"/>
  </p:notesMasterIdLst>
  <p:handoutMasterIdLst>
    <p:handoutMasterId r:id="rId27"/>
  </p:handoutMasterIdLst>
  <p:sldIdLst>
    <p:sldId id="256" r:id="rId3"/>
    <p:sldId id="378" r:id="rId4"/>
    <p:sldId id="379" r:id="rId5"/>
    <p:sldId id="352" r:id="rId6"/>
    <p:sldId id="372" r:id="rId7"/>
    <p:sldId id="375" r:id="rId8"/>
    <p:sldId id="373" r:id="rId9"/>
    <p:sldId id="376" r:id="rId10"/>
    <p:sldId id="374" r:id="rId11"/>
    <p:sldId id="355" r:id="rId12"/>
    <p:sldId id="380" r:id="rId13"/>
    <p:sldId id="353" r:id="rId14"/>
    <p:sldId id="356" r:id="rId15"/>
    <p:sldId id="364" r:id="rId16"/>
    <p:sldId id="366" r:id="rId17"/>
    <p:sldId id="359" r:id="rId18"/>
    <p:sldId id="360" r:id="rId19"/>
    <p:sldId id="358" r:id="rId20"/>
    <p:sldId id="363" r:id="rId21"/>
    <p:sldId id="361" r:id="rId22"/>
    <p:sldId id="362" r:id="rId23"/>
    <p:sldId id="367" r:id="rId24"/>
    <p:sldId id="377" r:id="rId2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45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93" autoAdjust="0"/>
    <p:restoredTop sz="92998" autoAdjust="0"/>
  </p:normalViewPr>
  <p:slideViewPr>
    <p:cSldViewPr>
      <p:cViewPr>
        <p:scale>
          <a:sx n="96" d="100"/>
          <a:sy n="96" d="100"/>
        </p:scale>
        <p:origin x="-1046" y="-5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70" d="100"/>
          <a:sy n="70" d="100"/>
        </p:scale>
        <p:origin x="-2814"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tesselman.LUCIUSPITKIN\Desktop\A12323%20EPRI%20Data%20Centric\Distribution%20Examples%20Data%20Centric%20-%20te.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tesselman.LUCIUSPITKIN\Desktop\A12323%20EPRI%20Data%20Centric\Distribution%20Examples%20Data%20Centric%20-%20te.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tesselman.LUCIUSPITKIN\Desktop\A12323%20EPRI%20Data%20Centric\Distribution%20Examples%20Data%20Centric%20-%20t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9056493185575994E-2"/>
          <c:y val="0.10266160219994808"/>
          <c:w val="0.78833356309098057"/>
          <c:h val="0.72279569697574053"/>
        </c:manualLayout>
      </c:layout>
      <c:scatterChart>
        <c:scatterStyle val="smoothMarker"/>
        <c:varyColors val="0"/>
        <c:ser>
          <c:idx val="0"/>
          <c:order val="0"/>
          <c:tx>
            <c:v>pdf</c:v>
          </c:tx>
          <c:marker>
            <c:symbol val="none"/>
          </c:marker>
          <c:xVal>
            <c:numRef>
              <c:f>'Recip Trans Log-Normals L-1-L-3'!$C$23:$C$103</c:f>
              <c:numCache>
                <c:formatCode>0.00</c:formatCode>
                <c:ptCount val="81"/>
                <c:pt idx="0">
                  <c:v>1.0000000000000005E-8</c:v>
                </c:pt>
                <c:pt idx="1">
                  <c:v>1.5624994250000001E-2</c:v>
                </c:pt>
                <c:pt idx="2">
                  <c:v>3.1249978500000015E-2</c:v>
                </c:pt>
                <c:pt idx="3">
                  <c:v>4.6874962750000006E-2</c:v>
                </c:pt>
                <c:pt idx="4">
                  <c:v>6.2499947000000021E-2</c:v>
                </c:pt>
                <c:pt idx="5">
                  <c:v>7.8124931250000015E-2</c:v>
                </c:pt>
                <c:pt idx="6">
                  <c:v>9.3749915500000017E-2</c:v>
                </c:pt>
                <c:pt idx="7">
                  <c:v>0.10937489975</c:v>
                </c:pt>
                <c:pt idx="8">
                  <c:v>0.12499988400000002</c:v>
                </c:pt>
                <c:pt idx="9">
                  <c:v>0.14062486824999998</c:v>
                </c:pt>
                <c:pt idx="10">
                  <c:v>0.15624985250000006</c:v>
                </c:pt>
                <c:pt idx="11">
                  <c:v>0.17187483675000001</c:v>
                </c:pt>
                <c:pt idx="12">
                  <c:v>0.18749982100000004</c:v>
                </c:pt>
                <c:pt idx="13">
                  <c:v>0.20312480524999998</c:v>
                </c:pt>
                <c:pt idx="14">
                  <c:v>0.21874978950000007</c:v>
                </c:pt>
                <c:pt idx="15">
                  <c:v>0.23437477375000002</c:v>
                </c:pt>
                <c:pt idx="16">
                  <c:v>0.24999975800000007</c:v>
                </c:pt>
                <c:pt idx="17">
                  <c:v>0.26562474225000005</c:v>
                </c:pt>
                <c:pt idx="18">
                  <c:v>0.28124972649999996</c:v>
                </c:pt>
                <c:pt idx="19">
                  <c:v>0.29687471075000016</c:v>
                </c:pt>
                <c:pt idx="20">
                  <c:v>0.31249969500000013</c:v>
                </c:pt>
                <c:pt idx="21">
                  <c:v>0.32812467925000027</c:v>
                </c:pt>
                <c:pt idx="22">
                  <c:v>0.34374966350000019</c:v>
                </c:pt>
                <c:pt idx="23">
                  <c:v>0.35937464775000028</c:v>
                </c:pt>
                <c:pt idx="24">
                  <c:v>0.37499963200000025</c:v>
                </c:pt>
                <c:pt idx="25">
                  <c:v>0.39062461625000033</c:v>
                </c:pt>
                <c:pt idx="26">
                  <c:v>0.40624960050000025</c:v>
                </c:pt>
                <c:pt idx="27">
                  <c:v>0.42187458475000039</c:v>
                </c:pt>
                <c:pt idx="28">
                  <c:v>0.43749956900000037</c:v>
                </c:pt>
                <c:pt idx="29">
                  <c:v>0.45312455325000039</c:v>
                </c:pt>
                <c:pt idx="30">
                  <c:v>0.46874953750000031</c:v>
                </c:pt>
                <c:pt idx="31">
                  <c:v>0.48437452175000051</c:v>
                </c:pt>
                <c:pt idx="32">
                  <c:v>0.49999950600000048</c:v>
                </c:pt>
                <c:pt idx="33">
                  <c:v>0.51562449025000068</c:v>
                </c:pt>
                <c:pt idx="34">
                  <c:v>0.53124947450000071</c:v>
                </c:pt>
                <c:pt idx="35">
                  <c:v>0.54687445875000062</c:v>
                </c:pt>
                <c:pt idx="36">
                  <c:v>0.56249944300000065</c:v>
                </c:pt>
                <c:pt idx="37">
                  <c:v>0.57812442725000079</c:v>
                </c:pt>
                <c:pt idx="38">
                  <c:v>0.59374941150000071</c:v>
                </c:pt>
                <c:pt idx="39">
                  <c:v>0.60937439575000052</c:v>
                </c:pt>
                <c:pt idx="40">
                  <c:v>0.62499938000000077</c:v>
                </c:pt>
                <c:pt idx="41">
                  <c:v>0.6406243642500008</c:v>
                </c:pt>
                <c:pt idx="42">
                  <c:v>0.65624934850000083</c:v>
                </c:pt>
                <c:pt idx="43">
                  <c:v>0.67187433275000086</c:v>
                </c:pt>
                <c:pt idx="44">
                  <c:v>0.68749931700000089</c:v>
                </c:pt>
                <c:pt idx="45">
                  <c:v>0.7031243012500008</c:v>
                </c:pt>
                <c:pt idx="46">
                  <c:v>0.71874928550000095</c:v>
                </c:pt>
                <c:pt idx="47">
                  <c:v>0.73437426975000086</c:v>
                </c:pt>
                <c:pt idx="48">
                  <c:v>0.74999925400000111</c:v>
                </c:pt>
                <c:pt idx="49">
                  <c:v>0.76562423825000114</c:v>
                </c:pt>
                <c:pt idx="50">
                  <c:v>0.78124922250000106</c:v>
                </c:pt>
                <c:pt idx="51">
                  <c:v>0.79687420675000109</c:v>
                </c:pt>
                <c:pt idx="52">
                  <c:v>0.81249919100000101</c:v>
                </c:pt>
                <c:pt idx="53">
                  <c:v>0.82812417525000104</c:v>
                </c:pt>
                <c:pt idx="54">
                  <c:v>0.84374915950000129</c:v>
                </c:pt>
                <c:pt idx="55">
                  <c:v>0.8593741437500011</c:v>
                </c:pt>
                <c:pt idx="56">
                  <c:v>0.87499912800000124</c:v>
                </c:pt>
                <c:pt idx="57">
                  <c:v>0.89062411225000127</c:v>
                </c:pt>
                <c:pt idx="58">
                  <c:v>0.90624909650000141</c:v>
                </c:pt>
                <c:pt idx="59">
                  <c:v>0.92187408075000121</c:v>
                </c:pt>
                <c:pt idx="60">
                  <c:v>0.93749906500000124</c:v>
                </c:pt>
                <c:pt idx="61">
                  <c:v>0.95312404925000138</c:v>
                </c:pt>
                <c:pt idx="62">
                  <c:v>0.96874903350000163</c:v>
                </c:pt>
                <c:pt idx="63">
                  <c:v>0.98437401775000133</c:v>
                </c:pt>
                <c:pt idx="64">
                  <c:v>0.99999900200000158</c:v>
                </c:pt>
                <c:pt idx="65">
                  <c:v>1.0156239862500014</c:v>
                </c:pt>
                <c:pt idx="66">
                  <c:v>1.0312489705000016</c:v>
                </c:pt>
                <c:pt idx="67">
                  <c:v>1.0468739547500017</c:v>
                </c:pt>
                <c:pt idx="68">
                  <c:v>1.0624989390000017</c:v>
                </c:pt>
                <c:pt idx="69">
                  <c:v>1.0781239232500017</c:v>
                </c:pt>
                <c:pt idx="70">
                  <c:v>1.0937489075000015</c:v>
                </c:pt>
                <c:pt idx="71">
                  <c:v>1.1093738917500018</c:v>
                </c:pt>
                <c:pt idx="72">
                  <c:v>1.1249988760000018</c:v>
                </c:pt>
                <c:pt idx="73">
                  <c:v>1.1406238602500018</c:v>
                </c:pt>
                <c:pt idx="74">
                  <c:v>1.1562488445000021</c:v>
                </c:pt>
                <c:pt idx="75">
                  <c:v>1.1718738287500019</c:v>
                </c:pt>
                <c:pt idx="76">
                  <c:v>1.1874988130000017</c:v>
                </c:pt>
                <c:pt idx="77">
                  <c:v>1.2031237972500013</c:v>
                </c:pt>
                <c:pt idx="78">
                  <c:v>1.218748781500002</c:v>
                </c:pt>
                <c:pt idx="79">
                  <c:v>1.234373765750002</c:v>
                </c:pt>
                <c:pt idx="80">
                  <c:v>1.2499987499999996</c:v>
                </c:pt>
              </c:numCache>
            </c:numRef>
          </c:xVal>
          <c:yVal>
            <c:numRef>
              <c:f>'Recip Trans Log-Normals L-1-L-3'!$D$23:$D$103</c:f>
              <c:numCache>
                <c:formatCode>General</c:formatCode>
                <c:ptCount val="81"/>
                <c:pt idx="0">
                  <c:v>0</c:v>
                </c:pt>
                <c:pt idx="1">
                  <c:v>0</c:v>
                </c:pt>
                <c:pt idx="2">
                  <c:v>0</c:v>
                </c:pt>
                <c:pt idx="3">
                  <c:v>0</c:v>
                </c:pt>
                <c:pt idx="4">
                  <c:v>0</c:v>
                </c:pt>
                <c:pt idx="5">
                  <c:v>0</c:v>
                </c:pt>
                <c:pt idx="6">
                  <c:v>7.4607062458729537E-13</c:v>
                </c:pt>
                <c:pt idx="7">
                  <c:v>1.0274458315745038E-11</c:v>
                </c:pt>
                <c:pt idx="8">
                  <c:v>9.4871761709424428E-11</c:v>
                </c:pt>
                <c:pt idx="9">
                  <c:v>6.3315105919737807E-10</c:v>
                </c:pt>
                <c:pt idx="10">
                  <c:v>3.2931841586664007E-9</c:v>
                </c:pt>
                <c:pt idx="11">
                  <c:v>1.4071794369900407E-8</c:v>
                </c:pt>
                <c:pt idx="12">
                  <c:v>5.1317039719898594E-8</c:v>
                </c:pt>
                <c:pt idx="13">
                  <c:v>1.6431087821685198E-7</c:v>
                </c:pt>
                <c:pt idx="14">
                  <c:v>4.7200487756676939E-7</c:v>
                </c:pt>
                <c:pt idx="15">
                  <c:v>1.2370796902154979E-6</c:v>
                </c:pt>
                <c:pt idx="16">
                  <c:v>2.9977311674279911E-6</c:v>
                </c:pt>
                <c:pt idx="17">
                  <c:v>6.7884305965276843E-6</c:v>
                </c:pt>
                <c:pt idx="18">
                  <c:v>1.4491180989523625E-5</c:v>
                </c:pt>
                <c:pt idx="19">
                  <c:v>2.9370174953786869E-5</c:v>
                </c:pt>
                <c:pt idx="20">
                  <c:v>5.6854785474147409E-5</c:v>
                </c:pt>
                <c:pt idx="21">
                  <c:v>1.0564789245086081E-4</c:v>
                </c:pt>
                <c:pt idx="22">
                  <c:v>1.8924792400804103E-4</c:v>
                </c:pt>
                <c:pt idx="23">
                  <c:v>3.2798280248692581E-4</c:v>
                </c:pt>
                <c:pt idx="24">
                  <c:v>5.5166121403636399E-4</c:v>
                </c:pt>
                <c:pt idx="25">
                  <c:v>9.0295011312635336E-4</c:v>
                </c:pt>
                <c:pt idx="26">
                  <c:v>1.4415858255691868E-3</c:v>
                </c:pt>
                <c:pt idx="27">
                  <c:v>2.2495180731372621E-3</c:v>
                </c:pt>
                <c:pt idx="28">
                  <c:v>3.437070110929673E-3</c:v>
                </c:pt>
                <c:pt idx="29">
                  <c:v>5.1501722090981058E-3</c:v>
                </c:pt>
                <c:pt idx="30">
                  <c:v>7.5786880658936153E-3</c:v>
                </c:pt>
                <c:pt idx="31">
                  <c:v>1.0965802467551741E-2</c:v>
                </c:pt>
                <c:pt idx="32">
                  <c:v>1.561837163697615E-2</c:v>
                </c:pt>
                <c:pt idx="33">
                  <c:v>2.1918053307980044E-2</c:v>
                </c:pt>
                <c:pt idx="34">
                  <c:v>3.033292985807064E-2</c:v>
                </c:pt>
                <c:pt idx="35">
                  <c:v>4.142921338325728E-2</c:v>
                </c:pt>
                <c:pt idx="36">
                  <c:v>5.5882475491780097E-2</c:v>
                </c:pt>
                <c:pt idx="37">
                  <c:v>7.4487676742479816E-2</c:v>
                </c:pt>
                <c:pt idx="38">
                  <c:v>9.8167082167647884E-2</c:v>
                </c:pt>
                <c:pt idx="39">
                  <c:v>0.12797494298241216</c:v>
                </c:pt>
                <c:pt idx="40">
                  <c:v>0.16509760545765076</c:v>
                </c:pt>
                <c:pt idx="41">
                  <c:v>0.21084748410472864</c:v>
                </c:pt>
                <c:pt idx="42">
                  <c:v>0.26664911980319439</c:v>
                </c:pt>
                <c:pt idx="43">
                  <c:v>0.33401535130839755</c:v>
                </c:pt>
                <c:pt idx="44">
                  <c:v>0.41451148395417536</c:v>
                </c:pt>
                <c:pt idx="45">
                  <c:v>0.50970527317296854</c:v>
                </c:pt>
                <c:pt idx="46">
                  <c:v>0.62110059260302375</c:v>
                </c:pt>
                <c:pt idx="47">
                  <c:v>0.7500528773993721</c:v>
                </c:pt>
                <c:pt idx="48">
                  <c:v>0.89766488484917673</c:v>
                </c:pt>
                <c:pt idx="49">
                  <c:v>1.0646620705595737</c:v>
                </c:pt>
                <c:pt idx="50">
                  <c:v>1.2512480248697604</c:v>
                </c:pt>
                <c:pt idx="51">
                  <c:v>1.4569420452353132</c:v>
                </c:pt>
                <c:pt idx="52">
                  <c:v>1.6804031339631806</c:v>
                </c:pt>
                <c:pt idx="53">
                  <c:v>1.9192475976996066</c:v>
                </c:pt>
                <c:pt idx="54">
                  <c:v>2.169871052166656</c:v>
                </c:pt>
                <c:pt idx="55">
                  <c:v>2.4272900183534727</c:v>
                </c:pt>
                <c:pt idx="56">
                  <c:v>2.6850233587988841</c:v>
                </c:pt>
                <c:pt idx="57">
                  <c:v>2.9350393197165503</c:v>
                </c:pt>
                <c:pt idx="58">
                  <c:v>3.1677994631841773</c:v>
                </c:pt>
                <c:pt idx="59">
                  <c:v>3.3724355086747129</c:v>
                </c:pt>
                <c:pt idx="60">
                  <c:v>3.5370978129748529</c:v>
                </c:pt>
                <c:pt idx="61">
                  <c:v>3.6495130655940859</c:v>
                </c:pt>
                <c:pt idx="62">
                  <c:v>3.697781211547762</c:v>
                </c:pt>
                <c:pt idx="63">
                  <c:v>3.6714243255337817</c:v>
                </c:pt>
                <c:pt idx="64">
                  <c:v>3.5626692344034785</c:v>
                </c:pt>
                <c:pt idx="65">
                  <c:v>3.3678971387675292</c:v>
                </c:pt>
                <c:pt idx="66">
                  <c:v>3.0891245334333082</c:v>
                </c:pt>
                <c:pt idx="67">
                  <c:v>2.7352912043008391</c:v>
                </c:pt>
                <c:pt idx="68">
                  <c:v>2.3230315842609603</c:v>
                </c:pt>
                <c:pt idx="69">
                  <c:v>1.876517896067166</c:v>
                </c:pt>
                <c:pt idx="70">
                  <c:v>1.4259318137581269</c:v>
                </c:pt>
                <c:pt idx="71">
                  <c:v>1.0042187982820323</c:v>
                </c:pt>
                <c:pt idx="72">
                  <c:v>0.64210367758348641</c:v>
                </c:pt>
                <c:pt idx="73">
                  <c:v>0.36198725083331462</c:v>
                </c:pt>
                <c:pt idx="74">
                  <c:v>0.17228796178094521</c:v>
                </c:pt>
                <c:pt idx="75">
                  <c:v>6.4732636633750576E-2</c:v>
                </c:pt>
                <c:pt idx="76">
                  <c:v>1.7198111133313265E-2</c:v>
                </c:pt>
                <c:pt idx="77">
                  <c:v>2.6606370338341204E-3</c:v>
                </c:pt>
                <c:pt idx="78">
                  <c:v>1.6415742638236478E-4</c:v>
                </c:pt>
                <c:pt idx="79">
                  <c:v>1.6773247605142202E-6</c:v>
                </c:pt>
                <c:pt idx="80">
                  <c:v>1.2804703548275381E-10</c:v>
                </c:pt>
              </c:numCache>
            </c:numRef>
          </c:yVal>
          <c:smooth val="1"/>
        </c:ser>
        <c:dLbls>
          <c:showLegendKey val="0"/>
          <c:showVal val="0"/>
          <c:showCatName val="0"/>
          <c:showSerName val="0"/>
          <c:showPercent val="0"/>
          <c:showBubbleSize val="0"/>
        </c:dLbls>
        <c:axId val="52516736"/>
        <c:axId val="52518912"/>
      </c:scatterChart>
      <c:scatterChart>
        <c:scatterStyle val="smoothMarker"/>
        <c:varyColors val="0"/>
        <c:ser>
          <c:idx val="1"/>
          <c:order val="1"/>
          <c:tx>
            <c:v>CDF</c:v>
          </c:tx>
          <c:spPr>
            <a:ln>
              <a:solidFill>
                <a:srgbClr val="C00000"/>
              </a:solidFill>
            </a:ln>
          </c:spPr>
          <c:marker>
            <c:symbol val="none"/>
          </c:marker>
          <c:xVal>
            <c:numRef>
              <c:f>'Recip Trans Log-Normals L-1-L-3'!$C$109:$C$189</c:f>
              <c:numCache>
                <c:formatCode>0.00</c:formatCode>
                <c:ptCount val="81"/>
                <c:pt idx="0">
                  <c:v>1.0000000000000005E-8</c:v>
                </c:pt>
                <c:pt idx="1">
                  <c:v>1.5624994250000001E-2</c:v>
                </c:pt>
                <c:pt idx="2">
                  <c:v>3.1249978500000015E-2</c:v>
                </c:pt>
                <c:pt idx="3">
                  <c:v>4.6874962750000006E-2</c:v>
                </c:pt>
                <c:pt idx="4">
                  <c:v>6.2499947000000021E-2</c:v>
                </c:pt>
                <c:pt idx="5">
                  <c:v>7.8124931250000015E-2</c:v>
                </c:pt>
                <c:pt idx="6">
                  <c:v>9.3749915500000017E-2</c:v>
                </c:pt>
                <c:pt idx="7">
                  <c:v>0.10937489975</c:v>
                </c:pt>
                <c:pt idx="8">
                  <c:v>0.12499988400000002</c:v>
                </c:pt>
                <c:pt idx="9">
                  <c:v>0.14062486824999998</c:v>
                </c:pt>
                <c:pt idx="10">
                  <c:v>0.15624985250000006</c:v>
                </c:pt>
                <c:pt idx="11">
                  <c:v>0.17187483675000001</c:v>
                </c:pt>
                <c:pt idx="12">
                  <c:v>0.18749982100000004</c:v>
                </c:pt>
                <c:pt idx="13">
                  <c:v>0.20312480524999998</c:v>
                </c:pt>
                <c:pt idx="14">
                  <c:v>0.21874978950000007</c:v>
                </c:pt>
                <c:pt idx="15">
                  <c:v>0.23437477375000002</c:v>
                </c:pt>
                <c:pt idx="16">
                  <c:v>0.24999975800000007</c:v>
                </c:pt>
                <c:pt idx="17">
                  <c:v>0.26562474225000005</c:v>
                </c:pt>
                <c:pt idx="18">
                  <c:v>0.28124972649999996</c:v>
                </c:pt>
                <c:pt idx="19">
                  <c:v>0.29687471075000016</c:v>
                </c:pt>
                <c:pt idx="20">
                  <c:v>0.31249969500000013</c:v>
                </c:pt>
                <c:pt idx="21">
                  <c:v>0.32812467925000027</c:v>
                </c:pt>
                <c:pt idx="22">
                  <c:v>0.34374966350000019</c:v>
                </c:pt>
                <c:pt idx="23">
                  <c:v>0.35937464775000028</c:v>
                </c:pt>
                <c:pt idx="24">
                  <c:v>0.37499963200000025</c:v>
                </c:pt>
                <c:pt idx="25">
                  <c:v>0.39062461625000033</c:v>
                </c:pt>
                <c:pt idx="26">
                  <c:v>0.40624960050000025</c:v>
                </c:pt>
                <c:pt idx="27">
                  <c:v>0.42187458475000039</c:v>
                </c:pt>
                <c:pt idx="28">
                  <c:v>0.43749956900000037</c:v>
                </c:pt>
                <c:pt idx="29">
                  <c:v>0.45312455325000039</c:v>
                </c:pt>
                <c:pt idx="30">
                  <c:v>0.46874953750000031</c:v>
                </c:pt>
                <c:pt idx="31">
                  <c:v>0.48437452175000051</c:v>
                </c:pt>
                <c:pt idx="32">
                  <c:v>0.49999950600000048</c:v>
                </c:pt>
                <c:pt idx="33">
                  <c:v>0.51562449025000068</c:v>
                </c:pt>
                <c:pt idx="34">
                  <c:v>0.53124947450000071</c:v>
                </c:pt>
                <c:pt idx="35">
                  <c:v>0.54687445875000062</c:v>
                </c:pt>
                <c:pt idx="36">
                  <c:v>0.56249944300000065</c:v>
                </c:pt>
                <c:pt idx="37">
                  <c:v>0.57812442725000079</c:v>
                </c:pt>
                <c:pt idx="38">
                  <c:v>0.59374941150000071</c:v>
                </c:pt>
                <c:pt idx="39">
                  <c:v>0.60937439575000052</c:v>
                </c:pt>
                <c:pt idx="40">
                  <c:v>0.62499938000000077</c:v>
                </c:pt>
                <c:pt idx="41">
                  <c:v>0.6406243642500008</c:v>
                </c:pt>
                <c:pt idx="42">
                  <c:v>0.65624934850000083</c:v>
                </c:pt>
                <c:pt idx="43">
                  <c:v>0.67187433275000086</c:v>
                </c:pt>
                <c:pt idx="44">
                  <c:v>0.68749931700000089</c:v>
                </c:pt>
                <c:pt idx="45">
                  <c:v>0.7031243012500008</c:v>
                </c:pt>
                <c:pt idx="46">
                  <c:v>0.71874928550000095</c:v>
                </c:pt>
                <c:pt idx="47">
                  <c:v>0.73437426975000086</c:v>
                </c:pt>
                <c:pt idx="48">
                  <c:v>0.74999925400000111</c:v>
                </c:pt>
                <c:pt idx="49">
                  <c:v>0.76562423825000114</c:v>
                </c:pt>
                <c:pt idx="50">
                  <c:v>0.78124922250000106</c:v>
                </c:pt>
                <c:pt idx="51">
                  <c:v>0.79687420675000109</c:v>
                </c:pt>
                <c:pt idx="52">
                  <c:v>0.81249919100000101</c:v>
                </c:pt>
                <c:pt idx="53">
                  <c:v>0.82812417525000104</c:v>
                </c:pt>
                <c:pt idx="54">
                  <c:v>0.84374915950000129</c:v>
                </c:pt>
                <c:pt idx="55">
                  <c:v>0.8593741437500011</c:v>
                </c:pt>
                <c:pt idx="56">
                  <c:v>0.87499912800000124</c:v>
                </c:pt>
                <c:pt idx="57">
                  <c:v>0.89062411225000127</c:v>
                </c:pt>
                <c:pt idx="58">
                  <c:v>0.90624909650000141</c:v>
                </c:pt>
                <c:pt idx="59">
                  <c:v>0.92187408075000121</c:v>
                </c:pt>
                <c:pt idx="60">
                  <c:v>0.93749906500000124</c:v>
                </c:pt>
                <c:pt idx="61">
                  <c:v>0.95312404925000138</c:v>
                </c:pt>
                <c:pt idx="62">
                  <c:v>0.96874903350000163</c:v>
                </c:pt>
                <c:pt idx="63">
                  <c:v>0.98437401775000133</c:v>
                </c:pt>
                <c:pt idx="64">
                  <c:v>0.99999900200000158</c:v>
                </c:pt>
                <c:pt idx="65">
                  <c:v>1.0156239862500014</c:v>
                </c:pt>
                <c:pt idx="66">
                  <c:v>1.0312489705000016</c:v>
                </c:pt>
                <c:pt idx="67">
                  <c:v>1.0468739547500017</c:v>
                </c:pt>
                <c:pt idx="68">
                  <c:v>1.0624989390000017</c:v>
                </c:pt>
                <c:pt idx="69">
                  <c:v>1.0781239232500017</c:v>
                </c:pt>
                <c:pt idx="70">
                  <c:v>1.0937489075000015</c:v>
                </c:pt>
                <c:pt idx="71">
                  <c:v>1.1093738917500018</c:v>
                </c:pt>
                <c:pt idx="72">
                  <c:v>1.1249988760000018</c:v>
                </c:pt>
                <c:pt idx="73">
                  <c:v>1.1406238602500018</c:v>
                </c:pt>
                <c:pt idx="74">
                  <c:v>1.1562488445000021</c:v>
                </c:pt>
                <c:pt idx="75">
                  <c:v>1.1718738287500019</c:v>
                </c:pt>
                <c:pt idx="76">
                  <c:v>1.1874988130000017</c:v>
                </c:pt>
                <c:pt idx="77">
                  <c:v>1.2031237972500013</c:v>
                </c:pt>
                <c:pt idx="78">
                  <c:v>1.218748781500002</c:v>
                </c:pt>
                <c:pt idx="79">
                  <c:v>1.234373765750002</c:v>
                </c:pt>
                <c:pt idx="80">
                  <c:v>1.2499987499999996</c:v>
                </c:pt>
              </c:numCache>
            </c:numRef>
          </c:xVal>
          <c:yVal>
            <c:numRef>
              <c:f>'Recip Trans Log-Normals L-1-L-3'!$F$109:$F$189</c:f>
              <c:numCache>
                <c:formatCode>General</c:formatCode>
                <c:ptCount val="81"/>
                <c:pt idx="0">
                  <c:v>0</c:v>
                </c:pt>
                <c:pt idx="1">
                  <c:v>0</c:v>
                </c:pt>
                <c:pt idx="2">
                  <c:v>0</c:v>
                </c:pt>
                <c:pt idx="3">
                  <c:v>0</c:v>
                </c:pt>
                <c:pt idx="4">
                  <c:v>0</c:v>
                </c:pt>
                <c:pt idx="5">
                  <c:v>0</c:v>
                </c:pt>
                <c:pt idx="6">
                  <c:v>1.1657341758564153E-14</c:v>
                </c:pt>
                <c:pt idx="7">
                  <c:v>1.7219559111936193E-13</c:v>
                </c:pt>
                <c:pt idx="8">
                  <c:v>1.6545653735988722E-12</c:v>
                </c:pt>
                <c:pt idx="9">
                  <c:v>1.1547540701428725E-11</c:v>
                </c:pt>
                <c:pt idx="10">
                  <c:v>6.3003491312940748E-11</c:v>
                </c:pt>
                <c:pt idx="11">
                  <c:v>2.8287505671187334E-10</c:v>
                </c:pt>
                <c:pt idx="12">
                  <c:v>1.0847029940919137E-9</c:v>
                </c:pt>
                <c:pt idx="13">
                  <c:v>3.6520578783338932E-9</c:v>
                </c:pt>
                <c:pt idx="14">
                  <c:v>1.1027126656237847E-8</c:v>
                </c:pt>
                <c:pt idx="15">
                  <c:v>3.035647733184988E-8</c:v>
                </c:pt>
                <c:pt idx="16">
                  <c:v>7.7195979608646365E-8</c:v>
                </c:pt>
                <c:pt idx="17">
                  <c:v>1.8326510076160937E-7</c:v>
                </c:pt>
                <c:pt idx="18">
                  <c:v>4.0968957548681589E-7</c:v>
                </c:pt>
                <c:pt idx="19">
                  <c:v>8.6859809655948115E-7</c:v>
                </c:pt>
                <c:pt idx="20">
                  <c:v>1.7569532241301651E-6</c:v>
                </c:pt>
                <c:pt idx="21">
                  <c:v>3.4076998797205617E-6</c:v>
                </c:pt>
                <c:pt idx="22">
                  <c:v>6.3646957116914046E-6</c:v>
                </c:pt>
                <c:pt idx="23">
                  <c:v>1.1489421834820495E-5</c:v>
                </c:pt>
                <c:pt idx="24">
                  <c:v>2.0109119615474582E-5</c:v>
                </c:pt>
                <c:pt idx="25">
                  <c:v>3.4217700911609597E-5</c:v>
                </c:pt>
                <c:pt idx="26">
                  <c:v>5.6742456731151421E-5</c:v>
                </c:pt>
                <c:pt idx="27">
                  <c:v>9.1891141194011579E-5</c:v>
                </c:pt>
                <c:pt idx="28">
                  <c:v>1.4559530754343353E-4</c:v>
                </c:pt>
                <c:pt idx="29">
                  <c:v>2.2606666719537935E-4</c:v>
                </c:pt>
                <c:pt idx="30">
                  <c:v>3.4448354886063021E-4</c:v>
                </c:pt>
                <c:pt idx="31">
                  <c:v>5.1582403970473777E-4</c:v>
                </c:pt>
                <c:pt idx="32">
                  <c:v>7.5986085054313723E-4</c:v>
                </c:pt>
                <c:pt idx="33">
                  <c:v>1.1023300882709863E-3</c:v>
                </c:pt>
                <c:pt idx="34">
                  <c:v>1.5762816395596959E-3</c:v>
                </c:pt>
                <c:pt idx="35">
                  <c:v>2.2236124461629822E-3</c:v>
                </c:pt>
                <c:pt idx="36">
                  <c:v>3.0967752455730584E-3</c:v>
                </c:pt>
                <c:pt idx="37">
                  <c:v>4.2606440214933991E-3</c:v>
                </c:pt>
                <c:pt idx="38">
                  <c:v>5.7945031342313564E-3</c:v>
                </c:pt>
                <c:pt idx="39">
                  <c:v>7.7941096027261967E-3</c:v>
                </c:pt>
                <c:pt idx="40">
                  <c:v>1.037375708771471E-2</c:v>
                </c:pt>
                <c:pt idx="41">
                  <c:v>1.3668245706003225E-2</c:v>
                </c:pt>
                <c:pt idx="42">
                  <c:v>1.7834634003204508E-2</c:v>
                </c:pt>
                <c:pt idx="43">
                  <c:v>2.3053618606656449E-2</c:v>
                </c:pt>
                <c:pt idx="44">
                  <c:v>2.9530354014884578E-2</c:v>
                </c:pt>
                <c:pt idx="45">
                  <c:v>3.7494490880354177E-2</c:v>
                </c:pt>
                <c:pt idx="46">
                  <c:v>4.7199177857442112E-2</c:v>
                </c:pt>
                <c:pt idx="47">
                  <c:v>5.8918742253474488E-2</c:v>
                </c:pt>
                <c:pt idx="48">
                  <c:v>7.2944741941020977E-2</c:v>
                </c:pt>
                <c:pt idx="49">
                  <c:v>8.9580070025086736E-2</c:v>
                </c:pt>
                <c:pt idx="50">
                  <c:v>0.1091308007065204</c:v>
                </c:pt>
                <c:pt idx="51">
                  <c:v>0.131895497216485</c:v>
                </c:pt>
                <c:pt idx="52">
                  <c:v>0.15815176971831035</c:v>
                </c:pt>
                <c:pt idx="53">
                  <c:v>0.18813998320421713</c:v>
                </c:pt>
                <c:pt idx="54">
                  <c:v>0.22204418421885208</c:v>
                </c:pt>
                <c:pt idx="55">
                  <c:v>0.25997055252580736</c:v>
                </c:pt>
                <c:pt idx="56">
                  <c:v>0.30192400021792221</c:v>
                </c:pt>
                <c:pt idx="57">
                  <c:v>0.34778394336162405</c:v>
                </c:pt>
                <c:pt idx="58">
                  <c:v>0.39728076008103536</c:v>
                </c:pt>
                <c:pt idx="59">
                  <c:v>0.44997501178821858</c:v>
                </c:pt>
                <c:pt idx="60">
                  <c:v>0.50524210940665992</c:v>
                </c:pt>
                <c:pt idx="61">
                  <c:v>0.56226569357673717</c:v>
                </c:pt>
                <c:pt idx="62">
                  <c:v>0.62004346676711697</c:v>
                </c:pt>
                <c:pt idx="63">
                  <c:v>0.6774094140286494</c:v>
                </c:pt>
                <c:pt idx="64">
                  <c:v>0.7330760647041632</c:v>
                </c:pt>
                <c:pt idx="65">
                  <c:v>0.78569940445302622</c:v>
                </c:pt>
                <c:pt idx="66">
                  <c:v>0.83396692663421013</c:v>
                </c:pt>
                <c:pt idx="67">
                  <c:v>0.87670580862057468</c:v>
                </c:pt>
                <c:pt idx="68">
                  <c:v>0.91300314053690446</c:v>
                </c:pt>
                <c:pt idx="69">
                  <c:v>0.94232370310779712</c:v>
                </c:pt>
                <c:pt idx="70">
                  <c:v>0.96460386523934183</c:v>
                </c:pt>
                <c:pt idx="71">
                  <c:v>0.98029476814605243</c:v>
                </c:pt>
                <c:pt idx="72">
                  <c:v>0.9903276279951615</c:v>
                </c:pt>
                <c:pt idx="73">
                  <c:v>0.99598367308813307</c:v>
                </c:pt>
                <c:pt idx="74">
                  <c:v>0.99867566977742472</c:v>
                </c:pt>
                <c:pt idx="75">
                  <c:v>0.99968711620528827</c:v>
                </c:pt>
                <c:pt idx="76">
                  <c:v>0.99995583642087615</c:v>
                </c:pt>
                <c:pt idx="77">
                  <c:v>0.99999740883262456</c:v>
                </c:pt>
                <c:pt idx="78">
                  <c:v>0.99999997378982641</c:v>
                </c:pt>
                <c:pt idx="79">
                  <c:v>0.99999999999799927</c:v>
                </c:pt>
                <c:pt idx="80">
                  <c:v>1</c:v>
                </c:pt>
              </c:numCache>
            </c:numRef>
          </c:yVal>
          <c:smooth val="1"/>
        </c:ser>
        <c:ser>
          <c:idx val="2"/>
          <c:order val="2"/>
          <c:tx>
            <c:v>Select Points</c:v>
          </c:tx>
          <c:spPr>
            <a:ln>
              <a:noFill/>
            </a:ln>
          </c:spPr>
          <c:marker>
            <c:symbol val="circle"/>
            <c:size val="5"/>
            <c:spPr>
              <a:solidFill>
                <a:srgbClr val="C00000"/>
              </a:solidFill>
              <a:ln>
                <a:solidFill>
                  <a:srgbClr val="C00000"/>
                </a:solidFill>
              </a:ln>
            </c:spPr>
          </c:marker>
          <c:dLbls>
            <c:numFmt formatCode="#,##0.00" sourceLinked="0"/>
            <c:spPr>
              <a:solidFill>
                <a:schemeClr val="bg1"/>
              </a:solidFill>
              <a:ln>
                <a:solidFill>
                  <a:schemeClr val="tx1"/>
                </a:solidFill>
              </a:ln>
            </c:spPr>
            <c:showLegendKey val="0"/>
            <c:showVal val="1"/>
            <c:showCatName val="1"/>
            <c:showSerName val="0"/>
            <c:showPercent val="0"/>
            <c:showBubbleSize val="0"/>
            <c:showLeaderLines val="0"/>
            <c:extLst>
              <c:ext xmlns:c15="http://schemas.microsoft.com/office/drawing/2012/chart" uri="{CE6537A1-D6FC-4f65-9D91-7224C49458BB}">
                <c15:layout/>
                <c15:showLeaderLines val="0"/>
              </c:ext>
            </c:extLst>
          </c:dLbls>
          <c:xVal>
            <c:numRef>
              <c:f>'Recip Trans Log-Normals L-1-L-3'!$C$104:$C$107</c:f>
              <c:numCache>
                <c:formatCode>0.00</c:formatCode>
                <c:ptCount val="4"/>
                <c:pt idx="0">
                  <c:v>0.77425543849730905</c:v>
                </c:pt>
                <c:pt idx="1">
                  <c:v>0.93604197658455179</c:v>
                </c:pt>
                <c:pt idx="2">
                  <c:v>1.056555920376713</c:v>
                </c:pt>
                <c:pt idx="3" formatCode="General">
                  <c:v>1</c:v>
                </c:pt>
              </c:numCache>
            </c:numRef>
          </c:xVal>
          <c:yVal>
            <c:numRef>
              <c:f>'Recip Trans Log-Normals L-1-L-3'!$F$104:$F$107</c:f>
              <c:numCache>
                <c:formatCode>General</c:formatCode>
                <c:ptCount val="4"/>
                <c:pt idx="0">
                  <c:v>0.1</c:v>
                </c:pt>
                <c:pt idx="1">
                  <c:v>0.5</c:v>
                </c:pt>
                <c:pt idx="2">
                  <c:v>0.9</c:v>
                </c:pt>
                <c:pt idx="3">
                  <c:v>0.7330795374016168</c:v>
                </c:pt>
              </c:numCache>
            </c:numRef>
          </c:yVal>
          <c:smooth val="1"/>
        </c:ser>
        <c:dLbls>
          <c:showLegendKey val="0"/>
          <c:showVal val="0"/>
          <c:showCatName val="0"/>
          <c:showSerName val="0"/>
          <c:showPercent val="0"/>
          <c:showBubbleSize val="0"/>
        </c:dLbls>
        <c:axId val="52523008"/>
        <c:axId val="52520832"/>
      </c:scatterChart>
      <c:valAx>
        <c:axId val="52516736"/>
        <c:scaling>
          <c:orientation val="minMax"/>
          <c:max val="1.25"/>
          <c:min val="0"/>
        </c:scaling>
        <c:delete val="0"/>
        <c:axPos val="b"/>
        <c:majorGridlines/>
        <c:title>
          <c:tx>
            <c:rich>
              <a:bodyPr/>
              <a:lstStyle/>
              <a:p>
                <a:pPr>
                  <a:defRPr sz="1200"/>
                </a:pPr>
                <a:r>
                  <a:rPr lang="en-US" sz="1200" dirty="0"/>
                  <a:t>$ (Millions)</a:t>
                </a:r>
              </a:p>
            </c:rich>
          </c:tx>
          <c:overlay val="0"/>
        </c:title>
        <c:numFmt formatCode="#,##0.00" sourceLinked="0"/>
        <c:majorTickMark val="out"/>
        <c:minorTickMark val="none"/>
        <c:tickLblPos val="nextTo"/>
        <c:crossAx val="52518912"/>
        <c:crossesAt val="0"/>
        <c:crossBetween val="midCat"/>
        <c:majorUnit val="0.25"/>
      </c:valAx>
      <c:valAx>
        <c:axId val="52518912"/>
        <c:scaling>
          <c:orientation val="minMax"/>
          <c:max val="4"/>
          <c:min val="0"/>
        </c:scaling>
        <c:delete val="0"/>
        <c:axPos val="l"/>
        <c:majorGridlines/>
        <c:title>
          <c:tx>
            <c:rich>
              <a:bodyPr rot="-5400000" vert="horz"/>
              <a:lstStyle/>
              <a:p>
                <a:pPr>
                  <a:defRPr/>
                </a:pPr>
                <a:r>
                  <a:rPr lang="en-US" dirty="0"/>
                  <a:t>Probability Density (Prob/$)</a:t>
                </a:r>
              </a:p>
            </c:rich>
          </c:tx>
          <c:layout>
            <c:manualLayout>
              <c:xMode val="edge"/>
              <c:yMode val="edge"/>
              <c:x val="6.6717709181821202E-3"/>
              <c:y val="0.19278279292236047"/>
            </c:manualLayout>
          </c:layout>
          <c:overlay val="0"/>
        </c:title>
        <c:numFmt formatCode="#,##0.0" sourceLinked="0"/>
        <c:majorTickMark val="out"/>
        <c:minorTickMark val="none"/>
        <c:tickLblPos val="nextTo"/>
        <c:txPr>
          <a:bodyPr/>
          <a:lstStyle/>
          <a:p>
            <a:pPr>
              <a:defRPr b="1">
                <a:solidFill>
                  <a:srgbClr val="0070C0"/>
                </a:solidFill>
              </a:defRPr>
            </a:pPr>
            <a:endParaRPr lang="en-US"/>
          </a:p>
        </c:txPr>
        <c:crossAx val="52516736"/>
        <c:crosses val="autoZero"/>
        <c:crossBetween val="midCat"/>
        <c:majorUnit val="0.5"/>
      </c:valAx>
      <c:valAx>
        <c:axId val="52520832"/>
        <c:scaling>
          <c:orientation val="minMax"/>
          <c:max val="1"/>
          <c:min val="0"/>
        </c:scaling>
        <c:delete val="0"/>
        <c:axPos val="r"/>
        <c:title>
          <c:tx>
            <c:rich>
              <a:bodyPr rot="-5400000" vert="horz"/>
              <a:lstStyle/>
              <a:p>
                <a:pPr>
                  <a:defRPr/>
                </a:pPr>
                <a:r>
                  <a:rPr lang="en-US" dirty="0"/>
                  <a:t>Cumulative Probability</a:t>
                </a:r>
              </a:p>
            </c:rich>
          </c:tx>
          <c:layout>
            <c:manualLayout>
              <c:xMode val="edge"/>
              <c:yMode val="edge"/>
              <c:x val="0.95425403318450797"/>
              <c:y val="0.26712017919275505"/>
            </c:manualLayout>
          </c:layout>
          <c:overlay val="0"/>
        </c:title>
        <c:numFmt formatCode="0%" sourceLinked="0"/>
        <c:majorTickMark val="out"/>
        <c:minorTickMark val="none"/>
        <c:tickLblPos val="nextTo"/>
        <c:txPr>
          <a:bodyPr/>
          <a:lstStyle/>
          <a:p>
            <a:pPr>
              <a:defRPr b="1">
                <a:solidFill>
                  <a:srgbClr val="C00000"/>
                </a:solidFill>
              </a:defRPr>
            </a:pPr>
            <a:endParaRPr lang="en-US"/>
          </a:p>
        </c:txPr>
        <c:crossAx val="52523008"/>
        <c:crosses val="max"/>
        <c:crossBetween val="midCat"/>
        <c:majorUnit val="0.25"/>
      </c:valAx>
      <c:valAx>
        <c:axId val="52523008"/>
        <c:scaling>
          <c:orientation val="minMax"/>
        </c:scaling>
        <c:delete val="1"/>
        <c:axPos val="b"/>
        <c:numFmt formatCode="0.00" sourceLinked="1"/>
        <c:majorTickMark val="out"/>
        <c:minorTickMark val="none"/>
        <c:tickLblPos val="none"/>
        <c:crossAx val="52520832"/>
        <c:crosses val="autoZero"/>
        <c:crossBetween val="midCat"/>
      </c:valAx>
    </c:plotArea>
    <c:legend>
      <c:legendPos val="t"/>
      <c:legendEntry>
        <c:idx val="2"/>
        <c:delete val="1"/>
      </c:legendEntry>
      <c:layout>
        <c:manualLayout>
          <c:xMode val="edge"/>
          <c:yMode val="edge"/>
          <c:x val="4.2677902150043814E-2"/>
          <c:y val="4.7099402624070164E-3"/>
          <c:w val="0.23928115290286744"/>
          <c:h val="8.9744248106942676E-2"/>
        </c:manualLayout>
      </c:layout>
      <c:overlay val="0"/>
      <c:spPr>
        <a:noFill/>
      </c:spPr>
      <c:txPr>
        <a:bodyPr/>
        <a:lstStyle/>
        <a:p>
          <a:pPr>
            <a:defRPr sz="1200"/>
          </a:pPr>
          <a:endParaRPr lang="en-US"/>
        </a:p>
      </c:txPr>
    </c:legend>
    <c:plotVisOnly val="1"/>
    <c:dispBlanksAs val="gap"/>
    <c:showDLblsOverMax val="0"/>
  </c:chart>
  <c:spPr>
    <a:ln w="25400">
      <a:solidFill>
        <a:schemeClr val="tx1"/>
      </a:solid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382044768043254"/>
          <c:y val="0.10266160219994808"/>
          <c:w val="0.79309751758583891"/>
          <c:h val="0.72279569697574053"/>
        </c:manualLayout>
      </c:layout>
      <c:scatterChart>
        <c:scatterStyle val="smoothMarker"/>
        <c:varyColors val="0"/>
        <c:ser>
          <c:idx val="0"/>
          <c:order val="0"/>
          <c:tx>
            <c:v>pdf</c:v>
          </c:tx>
          <c:marker>
            <c:symbol val="none"/>
          </c:marker>
          <c:xVal>
            <c:numRef>
              <c:f>'Recip Trans Log-Normals L-1-L-3'!$I$109:$I$189</c:f>
              <c:numCache>
                <c:formatCode>0.00</c:formatCode>
                <c:ptCount val="81"/>
                <c:pt idx="0">
                  <c:v>1.0000000000000005E-8</c:v>
                </c:pt>
                <c:pt idx="1">
                  <c:v>1.5624994250000001E-2</c:v>
                </c:pt>
                <c:pt idx="2">
                  <c:v>3.1249978500000015E-2</c:v>
                </c:pt>
                <c:pt idx="3">
                  <c:v>4.6874962750000006E-2</c:v>
                </c:pt>
                <c:pt idx="4">
                  <c:v>6.2499947000000021E-2</c:v>
                </c:pt>
                <c:pt idx="5">
                  <c:v>7.8124931250000015E-2</c:v>
                </c:pt>
                <c:pt idx="6">
                  <c:v>9.3749915500000017E-2</c:v>
                </c:pt>
                <c:pt idx="7">
                  <c:v>0.10937489975</c:v>
                </c:pt>
                <c:pt idx="8">
                  <c:v>0.12499988400000002</c:v>
                </c:pt>
                <c:pt idx="9">
                  <c:v>0.14062486824999998</c:v>
                </c:pt>
                <c:pt idx="10">
                  <c:v>0.15624985250000006</c:v>
                </c:pt>
                <c:pt idx="11">
                  <c:v>0.17187483675000001</c:v>
                </c:pt>
                <c:pt idx="12">
                  <c:v>0.18749982100000004</c:v>
                </c:pt>
                <c:pt idx="13">
                  <c:v>0.20312480524999998</c:v>
                </c:pt>
                <c:pt idx="14">
                  <c:v>0.21874978950000007</c:v>
                </c:pt>
                <c:pt idx="15">
                  <c:v>0.23437477375000002</c:v>
                </c:pt>
                <c:pt idx="16">
                  <c:v>0.24999975800000007</c:v>
                </c:pt>
                <c:pt idx="17">
                  <c:v>0.26562474225000005</c:v>
                </c:pt>
                <c:pt idx="18">
                  <c:v>0.28124972649999996</c:v>
                </c:pt>
                <c:pt idx="19">
                  <c:v>0.29687471075000016</c:v>
                </c:pt>
                <c:pt idx="20">
                  <c:v>0.31249969500000013</c:v>
                </c:pt>
                <c:pt idx="21">
                  <c:v>0.32812467925000027</c:v>
                </c:pt>
                <c:pt idx="22">
                  <c:v>0.34374966350000019</c:v>
                </c:pt>
                <c:pt idx="23">
                  <c:v>0.35937464775000028</c:v>
                </c:pt>
                <c:pt idx="24">
                  <c:v>0.37499963200000025</c:v>
                </c:pt>
                <c:pt idx="25">
                  <c:v>0.39062461625000033</c:v>
                </c:pt>
                <c:pt idx="26">
                  <c:v>0.40624960050000025</c:v>
                </c:pt>
                <c:pt idx="27">
                  <c:v>0.42187458475000039</c:v>
                </c:pt>
                <c:pt idx="28">
                  <c:v>0.43749956900000037</c:v>
                </c:pt>
                <c:pt idx="29">
                  <c:v>0.45312455325000039</c:v>
                </c:pt>
                <c:pt idx="30">
                  <c:v>0.46874953750000031</c:v>
                </c:pt>
                <c:pt idx="31">
                  <c:v>0.48437452175000051</c:v>
                </c:pt>
                <c:pt idx="32">
                  <c:v>0.49999950600000048</c:v>
                </c:pt>
                <c:pt idx="33">
                  <c:v>0.51562449025000068</c:v>
                </c:pt>
                <c:pt idx="34">
                  <c:v>0.53124947450000071</c:v>
                </c:pt>
                <c:pt idx="35">
                  <c:v>0.54687445875000062</c:v>
                </c:pt>
                <c:pt idx="36">
                  <c:v>0.56249944300000065</c:v>
                </c:pt>
                <c:pt idx="37">
                  <c:v>0.57812442725000079</c:v>
                </c:pt>
                <c:pt idx="38">
                  <c:v>0.59374941150000071</c:v>
                </c:pt>
                <c:pt idx="39">
                  <c:v>0.60937439575000052</c:v>
                </c:pt>
                <c:pt idx="40">
                  <c:v>0.62499938000000077</c:v>
                </c:pt>
                <c:pt idx="41">
                  <c:v>0.6406243642500008</c:v>
                </c:pt>
                <c:pt idx="42">
                  <c:v>0.65624934850000083</c:v>
                </c:pt>
                <c:pt idx="43">
                  <c:v>0.67187433275000086</c:v>
                </c:pt>
                <c:pt idx="44">
                  <c:v>0.68749931700000089</c:v>
                </c:pt>
                <c:pt idx="45">
                  <c:v>0.7031243012500008</c:v>
                </c:pt>
                <c:pt idx="46">
                  <c:v>0.71874928550000095</c:v>
                </c:pt>
                <c:pt idx="47">
                  <c:v>0.73437426975000086</c:v>
                </c:pt>
                <c:pt idx="48">
                  <c:v>0.74999925400000111</c:v>
                </c:pt>
                <c:pt idx="49">
                  <c:v>0.76562423825000114</c:v>
                </c:pt>
                <c:pt idx="50">
                  <c:v>0.78124922250000106</c:v>
                </c:pt>
                <c:pt idx="51">
                  <c:v>0.79687420675000109</c:v>
                </c:pt>
                <c:pt idx="52">
                  <c:v>0.81249919100000101</c:v>
                </c:pt>
                <c:pt idx="53">
                  <c:v>0.82812417525000104</c:v>
                </c:pt>
                <c:pt idx="54">
                  <c:v>0.84374915950000129</c:v>
                </c:pt>
                <c:pt idx="55">
                  <c:v>0.8593741437500011</c:v>
                </c:pt>
                <c:pt idx="56">
                  <c:v>0.87499912800000124</c:v>
                </c:pt>
                <c:pt idx="57">
                  <c:v>0.89062411225000127</c:v>
                </c:pt>
                <c:pt idx="58">
                  <c:v>0.90624909650000141</c:v>
                </c:pt>
                <c:pt idx="59">
                  <c:v>0.92187408075000121</c:v>
                </c:pt>
                <c:pt idx="60">
                  <c:v>0.93749906500000124</c:v>
                </c:pt>
                <c:pt idx="61">
                  <c:v>0.95312404925000138</c:v>
                </c:pt>
                <c:pt idx="62">
                  <c:v>0.96874903350000163</c:v>
                </c:pt>
                <c:pt idx="63">
                  <c:v>0.98437401775000133</c:v>
                </c:pt>
                <c:pt idx="64">
                  <c:v>0.99999900200000158</c:v>
                </c:pt>
                <c:pt idx="65">
                  <c:v>1.0156239862500014</c:v>
                </c:pt>
                <c:pt idx="66">
                  <c:v>1.0312489705000016</c:v>
                </c:pt>
                <c:pt idx="67">
                  <c:v>1.0468739547500017</c:v>
                </c:pt>
                <c:pt idx="68">
                  <c:v>1.0624989390000017</c:v>
                </c:pt>
                <c:pt idx="69">
                  <c:v>1.0781239232500017</c:v>
                </c:pt>
                <c:pt idx="70">
                  <c:v>1.0937489075000015</c:v>
                </c:pt>
                <c:pt idx="71">
                  <c:v>1.1093738917500018</c:v>
                </c:pt>
                <c:pt idx="72">
                  <c:v>1.1249988760000018</c:v>
                </c:pt>
                <c:pt idx="73">
                  <c:v>1.1406238602500018</c:v>
                </c:pt>
                <c:pt idx="74">
                  <c:v>1.1562488445000021</c:v>
                </c:pt>
                <c:pt idx="75">
                  <c:v>1.1718738287500019</c:v>
                </c:pt>
                <c:pt idx="76">
                  <c:v>1.1874988130000017</c:v>
                </c:pt>
                <c:pt idx="77">
                  <c:v>1.2031237972500013</c:v>
                </c:pt>
                <c:pt idx="78">
                  <c:v>1.218748781500002</c:v>
                </c:pt>
                <c:pt idx="79">
                  <c:v>1.234373765750002</c:v>
                </c:pt>
                <c:pt idx="80">
                  <c:v>1.2499987499999996</c:v>
                </c:pt>
              </c:numCache>
            </c:numRef>
          </c:xVal>
          <c:yVal>
            <c:numRef>
              <c:f>'Recip Trans Log-Normals L-1-L-3'!$J$109:$J$189</c:f>
              <c:numCache>
                <c:formatCode>General</c:formatCode>
                <c:ptCount val="81"/>
                <c:pt idx="0">
                  <c:v>0</c:v>
                </c:pt>
                <c:pt idx="1">
                  <c:v>0</c:v>
                </c:pt>
                <c:pt idx="2">
                  <c:v>1.727331131782585E-11</c:v>
                </c:pt>
                <c:pt idx="3">
                  <c:v>1.7950885553641509E-9</c:v>
                </c:pt>
                <c:pt idx="4">
                  <c:v>3.7594406402305044E-8</c:v>
                </c:pt>
                <c:pt idx="5">
                  <c:v>3.4004695408081249E-7</c:v>
                </c:pt>
                <c:pt idx="6">
                  <c:v>1.852937194712103E-6</c:v>
                </c:pt>
                <c:pt idx="7">
                  <c:v>7.2318955300062526E-6</c:v>
                </c:pt>
                <c:pt idx="8">
                  <c:v>2.2342243145674809E-5</c:v>
                </c:pt>
                <c:pt idx="9">
                  <c:v>5.8145832403260984E-5</c:v>
                </c:pt>
                <c:pt idx="10">
                  <c:v>1.3281856925638822E-4</c:v>
                </c:pt>
                <c:pt idx="11">
                  <c:v>2.7393986518857688E-4</c:v>
                </c:pt>
                <c:pt idx="12">
                  <c:v>5.2062004952037636E-4</c:v>
                </c:pt>
                <c:pt idx="13">
                  <c:v>9.2546437862148733E-4</c:v>
                </c:pt>
                <c:pt idx="14">
                  <c:v>1.5563033945331932E-3</c:v>
                </c:pt>
                <c:pt idx="15">
                  <c:v>2.497645132496026E-3</c:v>
                </c:pt>
                <c:pt idx="16">
                  <c:v>3.851824151417028E-3</c:v>
                </c:pt>
                <c:pt idx="17">
                  <c:v>5.7398360448217356E-3</c:v>
                </c:pt>
                <c:pt idx="18">
                  <c:v>8.3018549717783219E-3</c:v>
                </c:pt>
                <c:pt idx="19">
                  <c:v>1.1697436891175729E-2</c:v>
                </c:pt>
                <c:pt idx="20">
                  <c:v>1.6105413538493919E-2</c:v>
                </c:pt>
                <c:pt idx="21">
                  <c:v>2.1723482531916936E-2</c:v>
                </c:pt>
                <c:pt idx="22">
                  <c:v>2.8767497936930803E-2</c:v>
                </c:pt>
                <c:pt idx="23">
                  <c:v>3.7470463611597317E-2</c:v>
                </c:pt>
                <c:pt idx="24">
                  <c:v>4.8081229029641674E-2</c:v>
                </c:pt>
                <c:pt idx="25">
                  <c:v>6.0862884274378123E-2</c:v>
                </c:pt>
                <c:pt idx="26">
                  <c:v>7.6090847685303581E-2</c:v>
                </c:pt>
                <c:pt idx="27">
                  <c:v>9.4050636341968044E-2</c:v>
                </c:pt>
                <c:pt idx="28">
                  <c:v>0.11503530627718057</c:v>
                </c:pt>
                <c:pt idx="29">
                  <c:v>0.13934254609423166</c:v>
                </c:pt>
                <c:pt idx="30">
                  <c:v>0.16727140458235237</c:v>
                </c:pt>
                <c:pt idx="31">
                  <c:v>0.19911863004253741</c:v>
                </c:pt>
                <c:pt idx="32">
                  <c:v>0.23517459642103958</c:v>
                </c:pt>
                <c:pt idx="33">
                  <c:v>0.27571878908372272</c:v>
                </c:pt>
                <c:pt idx="34">
                  <c:v>0.32101482125764252</c:v>
                </c:pt>
                <c:pt idx="35">
                  <c:v>0.37130495095089583</c:v>
                </c:pt>
                <c:pt idx="36">
                  <c:v>0.42680406771481982</c:v>
                </c:pt>
                <c:pt idx="37">
                  <c:v>0.48769311915650476</c:v>
                </c:pt>
                <c:pt idx="38">
                  <c:v>0.55411194893155902</c:v>
                </c:pt>
                <c:pt idx="39">
                  <c:v>0.62615152141115438</c:v>
                </c:pt>
                <c:pt idx="40">
                  <c:v>0.70384551378045923</c:v>
                </c:pt>
                <c:pt idx="41">
                  <c:v>0.78716126456723057</c:v>
                </c:pt>
                <c:pt idx="42">
                  <c:v>0.87599007923632055</c:v>
                </c:pt>
                <c:pt idx="43">
                  <c:v>0.97013690941980568</c:v>
                </c:pt>
                <c:pt idx="44">
                  <c:v>1.0693094436913135</c:v>
                </c:pt>
                <c:pt idx="45">
                  <c:v>1.1731066759127524</c:v>
                </c:pt>
                <c:pt idx="46">
                  <c:v>1.2810070537646658</c:v>
                </c:pt>
                <c:pt idx="47">
                  <c:v>1.3923563571787494</c:v>
                </c:pt>
                <c:pt idx="48">
                  <c:v>1.5063555165173037</c:v>
                </c:pt>
                <c:pt idx="49">
                  <c:v>1.6220486565011494</c:v>
                </c:pt>
                <c:pt idx="50">
                  <c:v>1.7383117476535681</c:v>
                </c:pt>
                <c:pt idx="51">
                  <c:v>1.8538423666258121</c:v>
                </c:pt>
                <c:pt idx="52">
                  <c:v>1.9671512150712056</c:v>
                </c:pt>
                <c:pt idx="53">
                  <c:v>2.076556229236985</c:v>
                </c:pt>
                <c:pt idx="54">
                  <c:v>2.1801803351211206</c:v>
                </c:pt>
                <c:pt idx="55">
                  <c:v>2.2759541730061126</c:v>
                </c:pt>
                <c:pt idx="56">
                  <c:v>2.3616254360278539</c:v>
                </c:pt>
                <c:pt idx="57">
                  <c:v>2.4347768440819961</c:v>
                </c:pt>
                <c:pt idx="58">
                  <c:v>2.492855207016329</c:v>
                </c:pt>
                <c:pt idx="59">
                  <c:v>2.5332145129139456</c:v>
                </c:pt>
                <c:pt idx="60">
                  <c:v>2.553176489124922</c:v>
                </c:pt>
                <c:pt idx="61">
                  <c:v>2.5501125853695408</c:v>
                </c:pt>
                <c:pt idx="62">
                  <c:v>2.5215517450650653</c:v>
                </c:pt>
                <c:pt idx="63">
                  <c:v>2.4653185331242295</c:v>
                </c:pt>
                <c:pt idx="64">
                  <c:v>2.3797059589717535</c:v>
                </c:pt>
                <c:pt idx="65">
                  <c:v>2.2636863215083309</c:v>
                </c:pt>
                <c:pt idx="66">
                  <c:v>2.1171610551403246</c:v>
                </c:pt>
                <c:pt idx="67">
                  <c:v>1.9412460241144909</c:v>
                </c:pt>
                <c:pt idx="68">
                  <c:v>1.73858073491495</c:v>
                </c:pt>
                <c:pt idx="69">
                  <c:v>1.5136367214651931</c:v>
                </c:pt>
                <c:pt idx="70">
                  <c:v>1.2729795433052464</c:v>
                </c:pt>
                <c:pt idx="71">
                  <c:v>1.0254077513702433</c:v>
                </c:pt>
                <c:pt idx="72">
                  <c:v>0.78184895789300479</c:v>
                </c:pt>
                <c:pt idx="73">
                  <c:v>0.55484003728379983</c:v>
                </c:pt>
                <c:pt idx="74">
                  <c:v>0.35737017784924935</c:v>
                </c:pt>
                <c:pt idx="75">
                  <c:v>0.20086816813723291</c:v>
                </c:pt>
                <c:pt idx="76">
                  <c:v>9.2284084497136695E-2</c:v>
                </c:pt>
                <c:pt idx="77">
                  <c:v>3.0785517215518428E-2</c:v>
                </c:pt>
                <c:pt idx="78">
                  <c:v>5.8706969576431383E-3</c:v>
                </c:pt>
                <c:pt idx="79">
                  <c:v>3.6484265752403293E-4</c:v>
                </c:pt>
                <c:pt idx="80">
                  <c:v>1.176090157487076E-6</c:v>
                </c:pt>
              </c:numCache>
            </c:numRef>
          </c:yVal>
          <c:smooth val="1"/>
        </c:ser>
        <c:dLbls>
          <c:showLegendKey val="0"/>
          <c:showVal val="0"/>
          <c:showCatName val="0"/>
          <c:showSerName val="0"/>
          <c:showPercent val="0"/>
          <c:showBubbleSize val="0"/>
        </c:dLbls>
        <c:axId val="52536448"/>
        <c:axId val="52538368"/>
      </c:scatterChart>
      <c:scatterChart>
        <c:scatterStyle val="smoothMarker"/>
        <c:varyColors val="0"/>
        <c:ser>
          <c:idx val="1"/>
          <c:order val="1"/>
          <c:tx>
            <c:v>CDF</c:v>
          </c:tx>
          <c:spPr>
            <a:ln>
              <a:solidFill>
                <a:srgbClr val="C00000"/>
              </a:solidFill>
            </a:ln>
          </c:spPr>
          <c:marker>
            <c:symbol val="none"/>
          </c:marker>
          <c:xVal>
            <c:numRef>
              <c:f>'Recip Trans Log-Normals L-1-L-3'!$I$109:$I$189</c:f>
              <c:numCache>
                <c:formatCode>0.00</c:formatCode>
                <c:ptCount val="81"/>
                <c:pt idx="0">
                  <c:v>1.0000000000000005E-8</c:v>
                </c:pt>
                <c:pt idx="1">
                  <c:v>1.5624994250000001E-2</c:v>
                </c:pt>
                <c:pt idx="2">
                  <c:v>3.1249978500000015E-2</c:v>
                </c:pt>
                <c:pt idx="3">
                  <c:v>4.6874962750000006E-2</c:v>
                </c:pt>
                <c:pt idx="4">
                  <c:v>6.2499947000000021E-2</c:v>
                </c:pt>
                <c:pt idx="5">
                  <c:v>7.8124931250000015E-2</c:v>
                </c:pt>
                <c:pt idx="6">
                  <c:v>9.3749915500000017E-2</c:v>
                </c:pt>
                <c:pt idx="7">
                  <c:v>0.10937489975</c:v>
                </c:pt>
                <c:pt idx="8">
                  <c:v>0.12499988400000002</c:v>
                </c:pt>
                <c:pt idx="9">
                  <c:v>0.14062486824999998</c:v>
                </c:pt>
                <c:pt idx="10">
                  <c:v>0.15624985250000006</c:v>
                </c:pt>
                <c:pt idx="11">
                  <c:v>0.17187483675000001</c:v>
                </c:pt>
                <c:pt idx="12">
                  <c:v>0.18749982100000004</c:v>
                </c:pt>
                <c:pt idx="13">
                  <c:v>0.20312480524999998</c:v>
                </c:pt>
                <c:pt idx="14">
                  <c:v>0.21874978950000007</c:v>
                </c:pt>
                <c:pt idx="15">
                  <c:v>0.23437477375000002</c:v>
                </c:pt>
                <c:pt idx="16">
                  <c:v>0.24999975800000007</c:v>
                </c:pt>
                <c:pt idx="17">
                  <c:v>0.26562474225000005</c:v>
                </c:pt>
                <c:pt idx="18">
                  <c:v>0.28124972649999996</c:v>
                </c:pt>
                <c:pt idx="19">
                  <c:v>0.29687471075000016</c:v>
                </c:pt>
                <c:pt idx="20">
                  <c:v>0.31249969500000013</c:v>
                </c:pt>
                <c:pt idx="21">
                  <c:v>0.32812467925000027</c:v>
                </c:pt>
                <c:pt idx="22">
                  <c:v>0.34374966350000019</c:v>
                </c:pt>
                <c:pt idx="23">
                  <c:v>0.35937464775000028</c:v>
                </c:pt>
                <c:pt idx="24">
                  <c:v>0.37499963200000025</c:v>
                </c:pt>
                <c:pt idx="25">
                  <c:v>0.39062461625000033</c:v>
                </c:pt>
                <c:pt idx="26">
                  <c:v>0.40624960050000025</c:v>
                </c:pt>
                <c:pt idx="27">
                  <c:v>0.42187458475000039</c:v>
                </c:pt>
                <c:pt idx="28">
                  <c:v>0.43749956900000037</c:v>
                </c:pt>
                <c:pt idx="29">
                  <c:v>0.45312455325000039</c:v>
                </c:pt>
                <c:pt idx="30">
                  <c:v>0.46874953750000031</c:v>
                </c:pt>
                <c:pt idx="31">
                  <c:v>0.48437452175000051</c:v>
                </c:pt>
                <c:pt idx="32">
                  <c:v>0.49999950600000048</c:v>
                </c:pt>
                <c:pt idx="33">
                  <c:v>0.51562449025000068</c:v>
                </c:pt>
                <c:pt idx="34">
                  <c:v>0.53124947450000071</c:v>
                </c:pt>
                <c:pt idx="35">
                  <c:v>0.54687445875000062</c:v>
                </c:pt>
                <c:pt idx="36">
                  <c:v>0.56249944300000065</c:v>
                </c:pt>
                <c:pt idx="37">
                  <c:v>0.57812442725000079</c:v>
                </c:pt>
                <c:pt idx="38">
                  <c:v>0.59374941150000071</c:v>
                </c:pt>
                <c:pt idx="39">
                  <c:v>0.60937439575000052</c:v>
                </c:pt>
                <c:pt idx="40">
                  <c:v>0.62499938000000077</c:v>
                </c:pt>
                <c:pt idx="41">
                  <c:v>0.6406243642500008</c:v>
                </c:pt>
                <c:pt idx="42">
                  <c:v>0.65624934850000083</c:v>
                </c:pt>
                <c:pt idx="43">
                  <c:v>0.67187433275000086</c:v>
                </c:pt>
                <c:pt idx="44">
                  <c:v>0.68749931700000089</c:v>
                </c:pt>
                <c:pt idx="45">
                  <c:v>0.7031243012500008</c:v>
                </c:pt>
                <c:pt idx="46">
                  <c:v>0.71874928550000095</c:v>
                </c:pt>
                <c:pt idx="47">
                  <c:v>0.73437426975000086</c:v>
                </c:pt>
                <c:pt idx="48">
                  <c:v>0.74999925400000111</c:v>
                </c:pt>
                <c:pt idx="49">
                  <c:v>0.76562423825000114</c:v>
                </c:pt>
                <c:pt idx="50">
                  <c:v>0.78124922250000106</c:v>
                </c:pt>
                <c:pt idx="51">
                  <c:v>0.79687420675000109</c:v>
                </c:pt>
                <c:pt idx="52">
                  <c:v>0.81249919100000101</c:v>
                </c:pt>
                <c:pt idx="53">
                  <c:v>0.82812417525000104</c:v>
                </c:pt>
                <c:pt idx="54">
                  <c:v>0.84374915950000129</c:v>
                </c:pt>
                <c:pt idx="55">
                  <c:v>0.8593741437500011</c:v>
                </c:pt>
                <c:pt idx="56">
                  <c:v>0.87499912800000124</c:v>
                </c:pt>
                <c:pt idx="57">
                  <c:v>0.89062411225000127</c:v>
                </c:pt>
                <c:pt idx="58">
                  <c:v>0.90624909650000141</c:v>
                </c:pt>
                <c:pt idx="59">
                  <c:v>0.92187408075000121</c:v>
                </c:pt>
                <c:pt idx="60">
                  <c:v>0.93749906500000124</c:v>
                </c:pt>
                <c:pt idx="61">
                  <c:v>0.95312404925000138</c:v>
                </c:pt>
                <c:pt idx="62">
                  <c:v>0.96874903350000163</c:v>
                </c:pt>
                <c:pt idx="63">
                  <c:v>0.98437401775000133</c:v>
                </c:pt>
                <c:pt idx="64">
                  <c:v>0.99999900200000158</c:v>
                </c:pt>
                <c:pt idx="65">
                  <c:v>1.0156239862500014</c:v>
                </c:pt>
                <c:pt idx="66">
                  <c:v>1.0312489705000016</c:v>
                </c:pt>
                <c:pt idx="67">
                  <c:v>1.0468739547500017</c:v>
                </c:pt>
                <c:pt idx="68">
                  <c:v>1.0624989390000017</c:v>
                </c:pt>
                <c:pt idx="69">
                  <c:v>1.0781239232500017</c:v>
                </c:pt>
                <c:pt idx="70">
                  <c:v>1.0937489075000015</c:v>
                </c:pt>
                <c:pt idx="71">
                  <c:v>1.1093738917500018</c:v>
                </c:pt>
                <c:pt idx="72">
                  <c:v>1.1249988760000018</c:v>
                </c:pt>
                <c:pt idx="73">
                  <c:v>1.1406238602500018</c:v>
                </c:pt>
                <c:pt idx="74">
                  <c:v>1.1562488445000021</c:v>
                </c:pt>
                <c:pt idx="75">
                  <c:v>1.1718738287500019</c:v>
                </c:pt>
                <c:pt idx="76">
                  <c:v>1.1874988130000017</c:v>
                </c:pt>
                <c:pt idx="77">
                  <c:v>1.2031237972500013</c:v>
                </c:pt>
                <c:pt idx="78">
                  <c:v>1.218748781500002</c:v>
                </c:pt>
                <c:pt idx="79">
                  <c:v>1.234373765750002</c:v>
                </c:pt>
                <c:pt idx="80">
                  <c:v>1.2499987499999996</c:v>
                </c:pt>
              </c:numCache>
            </c:numRef>
          </c:xVal>
          <c:yVal>
            <c:numRef>
              <c:f>'Recip Trans Log-Normals L-1-L-3'!$L$109:$L$189</c:f>
              <c:numCache>
                <c:formatCode>General</c:formatCode>
                <c:ptCount val="81"/>
                <c:pt idx="0">
                  <c:v>0</c:v>
                </c:pt>
                <c:pt idx="1">
                  <c:v>0</c:v>
                </c:pt>
                <c:pt idx="2">
                  <c:v>2.6989521728637571E-13</c:v>
                </c:pt>
                <c:pt idx="3">
                  <c:v>2.8318125622206493E-11</c:v>
                </c:pt>
                <c:pt idx="4">
                  <c:v>6.1573013354632198E-10</c:v>
                </c:pt>
                <c:pt idx="5">
                  <c:v>5.9289584353194902E-9</c:v>
                </c:pt>
                <c:pt idx="6">
                  <c:v>3.4881072918935294E-8</c:v>
                </c:pt>
                <c:pt idx="7">
                  <c:v>1.4787932667292841E-7</c:v>
                </c:pt>
                <c:pt idx="8">
                  <c:v>4.9697652393376788E-7</c:v>
                </c:pt>
                <c:pt idx="9">
                  <c:v>1.4055042394378603E-6</c:v>
                </c:pt>
                <c:pt idx="10">
                  <c:v>3.4807922921764617E-6</c:v>
                </c:pt>
                <c:pt idx="11">
                  <c:v>7.7610983711950999E-6</c:v>
                </c:pt>
                <c:pt idx="12">
                  <c:v>1.5895778445185204E-5</c:v>
                </c:pt>
                <c:pt idx="13">
                  <c:v>3.035614478508198E-5</c:v>
                </c:pt>
                <c:pt idx="14">
                  <c:v>5.4673360812884666E-5</c:v>
                </c:pt>
                <c:pt idx="15">
                  <c:v>9.3699026670224255E-5</c:v>
                </c:pt>
                <c:pt idx="16">
                  <c:v>1.5388371836988496E-4</c:v>
                </c:pt>
                <c:pt idx="17">
                  <c:v>2.4356856616780664E-4</c:v>
                </c:pt>
                <c:pt idx="18">
                  <c:v>3.7328491934762731E-4</c:v>
                </c:pt>
                <c:pt idx="19">
                  <c:v>5.5605718653761738E-4</c:v>
                </c:pt>
                <c:pt idx="20">
                  <c:v>8.077040194163223E-4</c:v>
                </c:pt>
                <c:pt idx="21">
                  <c:v>1.1471330918326752E-3</c:v>
                </c:pt>
                <c:pt idx="22">
                  <c:v>1.5966247940091272E-3</c:v>
                </c:pt>
                <c:pt idx="23">
                  <c:v>2.1821001977805352E-3</c:v>
                </c:pt>
                <c:pt idx="24">
                  <c:v>2.9333686440893292E-3</c:v>
                </c:pt>
                <c:pt idx="25">
                  <c:v>3.8843502522860631E-3</c:v>
                </c:pt>
                <c:pt idx="26">
                  <c:v>5.0732685489380822E-3</c:v>
                </c:pt>
                <c:pt idx="27">
                  <c:v>6.5428082604838123E-3</c:v>
                </c:pt>
                <c:pt idx="28">
                  <c:v>8.3402331092586896E-3</c:v>
                </c:pt>
                <c:pt idx="29">
                  <c:v>1.0517458197335962E-2</c:v>
                </c:pt>
                <c:pt idx="30">
                  <c:v>1.3131071259410603E-2</c:v>
                </c:pt>
                <c:pt idx="31">
                  <c:v>1.6242296717706831E-2</c:v>
                </c:pt>
                <c:pt idx="32">
                  <c:v>1.9916896082785688E-2</c:v>
                </c:pt>
                <c:pt idx="33">
                  <c:v>2.4224997819647934E-2</c:v>
                </c:pt>
                <c:pt idx="34">
                  <c:v>2.9240849345815174E-2</c:v>
                </c:pt>
                <c:pt idx="35">
                  <c:v>3.5042483356369954E-2</c:v>
                </c:pt>
                <c:pt idx="36">
                  <c:v>4.1711290192249957E-2</c:v>
                </c:pt>
                <c:pt idx="37">
                  <c:v>4.9331487497903746E-2</c:v>
                </c:pt>
                <c:pt idx="38">
                  <c:v>5.7989477972696171E-2</c:v>
                </c:pt>
                <c:pt idx="39">
                  <c:v>6.7773085632858998E-2</c:v>
                </c:pt>
                <c:pt idx="40">
                  <c:v>7.8770660700111864E-2</c:v>
                </c:pt>
                <c:pt idx="41">
                  <c:v>9.1070043061184949E-2</c:v>
                </c:pt>
                <c:pt idx="42">
                  <c:v>0.10475737425240871</c:v>
                </c:pt>
                <c:pt idx="43">
                  <c:v>0.1199157481824369</c:v>
                </c:pt>
                <c:pt idx="44">
                  <c:v>0.13662369139848993</c:v>
                </c:pt>
                <c:pt idx="45">
                  <c:v>0.15495346473319666</c:v>
                </c:pt>
                <c:pt idx="46">
                  <c:v>0.1749691797724085</c:v>
                </c:pt>
                <c:pt idx="47">
                  <c:v>0.19672472592371379</c:v>
                </c:pt>
                <c:pt idx="48">
                  <c:v>0.22026150714419734</c:v>
                </c:pt>
                <c:pt idx="49">
                  <c:v>0.24560599185476154</c:v>
                </c:pt>
                <c:pt idx="50">
                  <c:v>0.27276708553343854</c:v>
                </c:pt>
                <c:pt idx="51">
                  <c:v>0.30173334331394969</c:v>
                </c:pt>
                <c:pt idx="52">
                  <c:v>0.33247005006680574</c:v>
                </c:pt>
                <c:pt idx="53">
                  <c:v>0.36491620844287304</c:v>
                </c:pt>
                <c:pt idx="54">
                  <c:v>0.39898149184130038</c:v>
                </c:pt>
                <c:pt idx="55">
                  <c:v>0.43454323994824268</c:v>
                </c:pt>
                <c:pt idx="56">
                  <c:v>0.47144360019057735</c:v>
                </c:pt>
                <c:pt idx="57">
                  <c:v>0.50948695003162303</c:v>
                </c:pt>
                <c:pt idx="58">
                  <c:v>0.54843777337878408</c:v>
                </c:pt>
                <c:pt idx="59">
                  <c:v>0.58801921024493586</c:v>
                </c:pt>
                <c:pt idx="60">
                  <c:v>0.62791255267498325</c:v>
                </c:pt>
                <c:pt idx="61">
                  <c:v>0.66775802165710929</c:v>
                </c:pt>
                <c:pt idx="62">
                  <c:v>0.7071572279593108</c:v>
                </c:pt>
                <c:pt idx="63">
                  <c:v>0.74567779121061017</c:v>
                </c:pt>
                <c:pt idx="64">
                  <c:v>0.78286065933917504</c:v>
                </c:pt>
                <c:pt idx="65">
                  <c:v>0.8182307224596832</c:v>
                </c:pt>
                <c:pt idx="66">
                  <c:v>0.85131133060096409</c:v>
                </c:pt>
                <c:pt idx="67">
                  <c:v>0.8816432691531283</c:v>
                </c:pt>
                <c:pt idx="68">
                  <c:v>0.90880856575352764</c:v>
                </c:pt>
                <c:pt idx="69">
                  <c:v>0.93245911568664308</c:v>
                </c:pt>
                <c:pt idx="70">
                  <c:v>0.95234940100135979</c:v>
                </c:pt>
                <c:pt idx="71">
                  <c:v>0.96837138096634767</c:v>
                </c:pt>
                <c:pt idx="72">
                  <c:v>0.98058775861930481</c:v>
                </c:pt>
                <c:pt idx="73">
                  <c:v>0.9892571254631336</c:v>
                </c:pt>
                <c:pt idx="74">
                  <c:v>0.99484102886344794</c:v>
                </c:pt>
                <c:pt idx="75">
                  <c:v>0.99797959082691856</c:v>
                </c:pt>
                <c:pt idx="76">
                  <c:v>0.99942152819371199</c:v>
                </c:pt>
                <c:pt idx="77">
                  <c:v>0.99990255141533257</c:v>
                </c:pt>
                <c:pt idx="78">
                  <c:v>0.99999428096283227</c:v>
                </c:pt>
                <c:pt idx="79">
                  <c:v>0.99999998162360981</c:v>
                </c:pt>
                <c:pt idx="80">
                  <c:v>1</c:v>
                </c:pt>
              </c:numCache>
            </c:numRef>
          </c:yVal>
          <c:smooth val="1"/>
        </c:ser>
        <c:ser>
          <c:idx val="2"/>
          <c:order val="2"/>
          <c:tx>
            <c:v>Select Values</c:v>
          </c:tx>
          <c:spPr>
            <a:ln>
              <a:noFill/>
            </a:ln>
          </c:spPr>
          <c:marker>
            <c:symbol val="circle"/>
            <c:size val="5"/>
            <c:spPr>
              <a:solidFill>
                <a:srgbClr val="C00000"/>
              </a:solidFill>
              <a:ln>
                <a:solidFill>
                  <a:srgbClr val="C00000"/>
                </a:solidFill>
              </a:ln>
            </c:spPr>
          </c:marker>
          <c:dLbls>
            <c:numFmt formatCode="#,##0.00" sourceLinked="0"/>
            <c:spPr>
              <a:solidFill>
                <a:schemeClr val="bg1"/>
              </a:solidFill>
              <a:ln>
                <a:solidFill>
                  <a:schemeClr val="tx1"/>
                </a:solidFill>
              </a:ln>
            </c:spPr>
            <c:showLegendKey val="0"/>
            <c:showVal val="1"/>
            <c:showCatName val="1"/>
            <c:showSerName val="0"/>
            <c:showPercent val="0"/>
            <c:showBubbleSize val="0"/>
            <c:showLeaderLines val="0"/>
            <c:extLst>
              <c:ext xmlns:c15="http://schemas.microsoft.com/office/drawing/2012/chart" uri="{CE6537A1-D6FC-4f65-9D91-7224C49458BB}">
                <c15:layout/>
                <c15:showLeaderLines val="0"/>
              </c:ext>
            </c:extLst>
          </c:dLbls>
          <c:xVal>
            <c:numRef>
              <c:f>'Recip Trans Log-Normals L-1-L-3'!$I$104:$I$107</c:f>
              <c:numCache>
                <c:formatCode>0.00</c:formatCode>
                <c:ptCount val="4"/>
                <c:pt idx="0">
                  <c:v>0.65100116982763989</c:v>
                </c:pt>
                <c:pt idx="1">
                  <c:v>0.8867663500134223</c:v>
                </c:pt>
                <c:pt idx="2">
                  <c:v>1.0572151458197971</c:v>
                </c:pt>
                <c:pt idx="3" formatCode="General">
                  <c:v>1</c:v>
                </c:pt>
              </c:numCache>
            </c:numRef>
          </c:xVal>
          <c:yVal>
            <c:numRef>
              <c:f>'Recip Trans Log-Normals L-1-L-3'!$L$104:$L$107</c:f>
              <c:numCache>
                <c:formatCode>General</c:formatCode>
                <c:ptCount val="4"/>
                <c:pt idx="0">
                  <c:v>0.1</c:v>
                </c:pt>
                <c:pt idx="1">
                  <c:v>0.5</c:v>
                </c:pt>
                <c:pt idx="2">
                  <c:v>0.9</c:v>
                </c:pt>
                <c:pt idx="3">
                  <c:v>0.78286298148955491</c:v>
                </c:pt>
              </c:numCache>
            </c:numRef>
          </c:yVal>
          <c:smooth val="1"/>
        </c:ser>
        <c:dLbls>
          <c:showLegendKey val="0"/>
          <c:showVal val="0"/>
          <c:showCatName val="0"/>
          <c:showSerName val="0"/>
          <c:showPercent val="0"/>
          <c:showBubbleSize val="0"/>
        </c:dLbls>
        <c:axId val="52542464"/>
        <c:axId val="52540544"/>
      </c:scatterChart>
      <c:valAx>
        <c:axId val="52536448"/>
        <c:scaling>
          <c:orientation val="minMax"/>
          <c:max val="1.25"/>
          <c:min val="0"/>
        </c:scaling>
        <c:delete val="0"/>
        <c:axPos val="b"/>
        <c:majorGridlines/>
        <c:title>
          <c:tx>
            <c:rich>
              <a:bodyPr/>
              <a:lstStyle/>
              <a:p>
                <a:pPr>
                  <a:defRPr sz="1200"/>
                </a:pPr>
                <a:r>
                  <a:rPr lang="en-US" sz="1200" dirty="0"/>
                  <a:t>$ (Millions)</a:t>
                </a:r>
              </a:p>
            </c:rich>
          </c:tx>
          <c:overlay val="0"/>
        </c:title>
        <c:numFmt formatCode="#,##0.00" sourceLinked="0"/>
        <c:majorTickMark val="out"/>
        <c:minorTickMark val="none"/>
        <c:tickLblPos val="nextTo"/>
        <c:crossAx val="52538368"/>
        <c:crossesAt val="0"/>
        <c:crossBetween val="midCat"/>
        <c:majorUnit val="0.25"/>
      </c:valAx>
      <c:valAx>
        <c:axId val="52538368"/>
        <c:scaling>
          <c:orientation val="minMax"/>
          <c:max val="4"/>
          <c:min val="0"/>
        </c:scaling>
        <c:delete val="0"/>
        <c:axPos val="l"/>
        <c:majorGridlines/>
        <c:title>
          <c:tx>
            <c:rich>
              <a:bodyPr rot="-5400000" vert="horz"/>
              <a:lstStyle/>
              <a:p>
                <a:pPr>
                  <a:defRPr/>
                </a:pPr>
                <a:r>
                  <a:rPr lang="en-US" dirty="0"/>
                  <a:t>Probability Density (Prob/$)</a:t>
                </a:r>
              </a:p>
            </c:rich>
          </c:tx>
          <c:overlay val="0"/>
        </c:title>
        <c:numFmt formatCode="#,##0.0" sourceLinked="0"/>
        <c:majorTickMark val="out"/>
        <c:minorTickMark val="none"/>
        <c:tickLblPos val="nextTo"/>
        <c:txPr>
          <a:bodyPr/>
          <a:lstStyle/>
          <a:p>
            <a:pPr>
              <a:defRPr b="1">
                <a:solidFill>
                  <a:srgbClr val="0070C0"/>
                </a:solidFill>
              </a:defRPr>
            </a:pPr>
            <a:endParaRPr lang="en-US"/>
          </a:p>
        </c:txPr>
        <c:crossAx val="52536448"/>
        <c:crosses val="autoZero"/>
        <c:crossBetween val="midCat"/>
        <c:majorUnit val="0.5"/>
      </c:valAx>
      <c:valAx>
        <c:axId val="52540544"/>
        <c:scaling>
          <c:orientation val="minMax"/>
          <c:max val="1"/>
          <c:min val="0"/>
        </c:scaling>
        <c:delete val="0"/>
        <c:axPos val="r"/>
        <c:title>
          <c:tx>
            <c:rich>
              <a:bodyPr rot="-5400000" vert="horz"/>
              <a:lstStyle/>
              <a:p>
                <a:pPr>
                  <a:defRPr/>
                </a:pPr>
                <a:r>
                  <a:rPr lang="en-US" dirty="0"/>
                  <a:t>Cumulative Probability</a:t>
                </a:r>
              </a:p>
            </c:rich>
          </c:tx>
          <c:layout>
            <c:manualLayout>
              <c:xMode val="edge"/>
              <c:yMode val="edge"/>
              <c:x val="0.95663601043193502"/>
              <c:y val="0.26269334294456415"/>
            </c:manualLayout>
          </c:layout>
          <c:overlay val="0"/>
        </c:title>
        <c:numFmt formatCode="0%" sourceLinked="0"/>
        <c:majorTickMark val="out"/>
        <c:minorTickMark val="none"/>
        <c:tickLblPos val="nextTo"/>
        <c:txPr>
          <a:bodyPr/>
          <a:lstStyle/>
          <a:p>
            <a:pPr>
              <a:defRPr b="1">
                <a:solidFill>
                  <a:srgbClr val="C00000"/>
                </a:solidFill>
              </a:defRPr>
            </a:pPr>
            <a:endParaRPr lang="en-US"/>
          </a:p>
        </c:txPr>
        <c:crossAx val="52542464"/>
        <c:crosses val="max"/>
        <c:crossBetween val="midCat"/>
        <c:majorUnit val="0.25"/>
      </c:valAx>
      <c:valAx>
        <c:axId val="52542464"/>
        <c:scaling>
          <c:orientation val="minMax"/>
        </c:scaling>
        <c:delete val="1"/>
        <c:axPos val="b"/>
        <c:numFmt formatCode="0.00" sourceLinked="1"/>
        <c:majorTickMark val="out"/>
        <c:minorTickMark val="none"/>
        <c:tickLblPos val="none"/>
        <c:crossAx val="52540544"/>
        <c:crosses val="autoZero"/>
        <c:crossBetween val="midCat"/>
      </c:valAx>
    </c:plotArea>
    <c:legend>
      <c:legendPos val="t"/>
      <c:legendEntry>
        <c:idx val="2"/>
        <c:delete val="1"/>
      </c:legendEntry>
      <c:layout>
        <c:manualLayout>
          <c:xMode val="edge"/>
          <c:yMode val="edge"/>
          <c:x val="4.2677902150043814E-2"/>
          <c:y val="4.7099402624070164E-3"/>
          <c:w val="0.23928115290286744"/>
          <c:h val="8.9744248106942676E-2"/>
        </c:manualLayout>
      </c:layout>
      <c:overlay val="0"/>
      <c:spPr>
        <a:noFill/>
      </c:spPr>
      <c:txPr>
        <a:bodyPr/>
        <a:lstStyle/>
        <a:p>
          <a:pPr>
            <a:defRPr sz="1200"/>
          </a:pPr>
          <a:endParaRPr lang="en-US"/>
        </a:p>
      </c:txPr>
    </c:legend>
    <c:plotVisOnly val="1"/>
    <c:dispBlanksAs val="gap"/>
    <c:showDLblsOverMax val="0"/>
  </c:chart>
  <c:spPr>
    <a:ln w="25400">
      <a:solidFill>
        <a:schemeClr val="tx1"/>
      </a:solid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143847043300409"/>
          <c:y val="0.10266160219994808"/>
          <c:w val="0.78833356309098057"/>
          <c:h val="0.72722253322392894"/>
        </c:manualLayout>
      </c:layout>
      <c:scatterChart>
        <c:scatterStyle val="smoothMarker"/>
        <c:varyColors val="0"/>
        <c:ser>
          <c:idx val="0"/>
          <c:order val="0"/>
          <c:tx>
            <c:v>pdf</c:v>
          </c:tx>
          <c:marker>
            <c:symbol val="none"/>
          </c:marker>
          <c:xVal>
            <c:numRef>
              <c:f>'Recip Trans Log-Normals L-1-L-3'!$O$109:$O$189</c:f>
              <c:numCache>
                <c:formatCode>0.00</c:formatCode>
                <c:ptCount val="81"/>
                <c:pt idx="0">
                  <c:v>1.0000000000000005E-8</c:v>
                </c:pt>
                <c:pt idx="1">
                  <c:v>1.5624994250000001E-2</c:v>
                </c:pt>
                <c:pt idx="2">
                  <c:v>3.1249978500000015E-2</c:v>
                </c:pt>
                <c:pt idx="3">
                  <c:v>4.6874962750000006E-2</c:v>
                </c:pt>
                <c:pt idx="4">
                  <c:v>6.2499947000000021E-2</c:v>
                </c:pt>
                <c:pt idx="5">
                  <c:v>7.8124931250000015E-2</c:v>
                </c:pt>
                <c:pt idx="6">
                  <c:v>9.3749915500000017E-2</c:v>
                </c:pt>
                <c:pt idx="7">
                  <c:v>0.10937489975</c:v>
                </c:pt>
                <c:pt idx="8">
                  <c:v>0.12499988400000002</c:v>
                </c:pt>
                <c:pt idx="9">
                  <c:v>0.14062486824999998</c:v>
                </c:pt>
                <c:pt idx="10">
                  <c:v>0.15624985250000006</c:v>
                </c:pt>
                <c:pt idx="11">
                  <c:v>0.17187483675000001</c:v>
                </c:pt>
                <c:pt idx="12">
                  <c:v>0.18749982100000004</c:v>
                </c:pt>
                <c:pt idx="13">
                  <c:v>0.20312480524999998</c:v>
                </c:pt>
                <c:pt idx="14">
                  <c:v>0.21874978950000007</c:v>
                </c:pt>
                <c:pt idx="15">
                  <c:v>0.23437477375000002</c:v>
                </c:pt>
                <c:pt idx="16">
                  <c:v>0.24999975800000007</c:v>
                </c:pt>
                <c:pt idx="17">
                  <c:v>0.26562474225000005</c:v>
                </c:pt>
                <c:pt idx="18">
                  <c:v>0.28124972649999996</c:v>
                </c:pt>
                <c:pt idx="19">
                  <c:v>0.29687471075000016</c:v>
                </c:pt>
                <c:pt idx="20">
                  <c:v>0.31249969500000013</c:v>
                </c:pt>
                <c:pt idx="21">
                  <c:v>0.32812467925000027</c:v>
                </c:pt>
                <c:pt idx="22">
                  <c:v>0.34374966350000019</c:v>
                </c:pt>
                <c:pt idx="23">
                  <c:v>0.35937464775000028</c:v>
                </c:pt>
                <c:pt idx="24">
                  <c:v>0.37499963200000025</c:v>
                </c:pt>
                <c:pt idx="25">
                  <c:v>0.39062461625000033</c:v>
                </c:pt>
                <c:pt idx="26">
                  <c:v>0.40624960050000025</c:v>
                </c:pt>
                <c:pt idx="27">
                  <c:v>0.42187458475000039</c:v>
                </c:pt>
                <c:pt idx="28">
                  <c:v>0.43749956900000037</c:v>
                </c:pt>
                <c:pt idx="29">
                  <c:v>0.45312455325000039</c:v>
                </c:pt>
                <c:pt idx="30">
                  <c:v>0.46874953750000031</c:v>
                </c:pt>
                <c:pt idx="31">
                  <c:v>0.48437452175000051</c:v>
                </c:pt>
                <c:pt idx="32">
                  <c:v>0.49999950600000048</c:v>
                </c:pt>
                <c:pt idx="33">
                  <c:v>0.51562449025000068</c:v>
                </c:pt>
                <c:pt idx="34">
                  <c:v>0.53124947450000071</c:v>
                </c:pt>
                <c:pt idx="35">
                  <c:v>0.54687445875000062</c:v>
                </c:pt>
                <c:pt idx="36">
                  <c:v>0.56249944300000065</c:v>
                </c:pt>
                <c:pt idx="37">
                  <c:v>0.57812442725000079</c:v>
                </c:pt>
                <c:pt idx="38">
                  <c:v>0.59374941150000071</c:v>
                </c:pt>
                <c:pt idx="39">
                  <c:v>0.60937439575000052</c:v>
                </c:pt>
                <c:pt idx="40">
                  <c:v>0.62499938000000077</c:v>
                </c:pt>
                <c:pt idx="41">
                  <c:v>0.6406243642500008</c:v>
                </c:pt>
                <c:pt idx="42">
                  <c:v>0.65624934850000083</c:v>
                </c:pt>
                <c:pt idx="43">
                  <c:v>0.67187433275000086</c:v>
                </c:pt>
                <c:pt idx="44">
                  <c:v>0.68749931700000089</c:v>
                </c:pt>
                <c:pt idx="45">
                  <c:v>0.7031243012500008</c:v>
                </c:pt>
                <c:pt idx="46">
                  <c:v>0.71874928550000095</c:v>
                </c:pt>
                <c:pt idx="47">
                  <c:v>0.73437426975000086</c:v>
                </c:pt>
                <c:pt idx="48">
                  <c:v>0.74999925400000111</c:v>
                </c:pt>
                <c:pt idx="49">
                  <c:v>0.76562423825000114</c:v>
                </c:pt>
                <c:pt idx="50">
                  <c:v>0.78124922250000106</c:v>
                </c:pt>
                <c:pt idx="51">
                  <c:v>0.79687420675000109</c:v>
                </c:pt>
                <c:pt idx="52">
                  <c:v>0.81249919100000101</c:v>
                </c:pt>
                <c:pt idx="53">
                  <c:v>0.82812417525000104</c:v>
                </c:pt>
                <c:pt idx="54">
                  <c:v>0.84374915950000129</c:v>
                </c:pt>
                <c:pt idx="55">
                  <c:v>0.8593741437500011</c:v>
                </c:pt>
                <c:pt idx="56">
                  <c:v>0.87499912800000124</c:v>
                </c:pt>
                <c:pt idx="57">
                  <c:v>0.89062411225000127</c:v>
                </c:pt>
                <c:pt idx="58">
                  <c:v>0.90624909650000141</c:v>
                </c:pt>
                <c:pt idx="59">
                  <c:v>0.92187408075000121</c:v>
                </c:pt>
                <c:pt idx="60">
                  <c:v>0.93749906500000124</c:v>
                </c:pt>
                <c:pt idx="61">
                  <c:v>0.95312404925000138</c:v>
                </c:pt>
                <c:pt idx="62">
                  <c:v>0.96874903350000163</c:v>
                </c:pt>
                <c:pt idx="63">
                  <c:v>0.98437401775000133</c:v>
                </c:pt>
                <c:pt idx="64">
                  <c:v>0.99999900200000158</c:v>
                </c:pt>
                <c:pt idx="65">
                  <c:v>1.0156239862500014</c:v>
                </c:pt>
                <c:pt idx="66">
                  <c:v>1.0312489705000016</c:v>
                </c:pt>
                <c:pt idx="67">
                  <c:v>1.0468739547500017</c:v>
                </c:pt>
                <c:pt idx="68">
                  <c:v>1.0624989390000017</c:v>
                </c:pt>
                <c:pt idx="69">
                  <c:v>1.0781239232500017</c:v>
                </c:pt>
                <c:pt idx="70">
                  <c:v>1.0937489075000015</c:v>
                </c:pt>
                <c:pt idx="71">
                  <c:v>1.1093738917500018</c:v>
                </c:pt>
                <c:pt idx="72">
                  <c:v>1.1249988760000018</c:v>
                </c:pt>
                <c:pt idx="73">
                  <c:v>1.1406238602500018</c:v>
                </c:pt>
                <c:pt idx="74">
                  <c:v>1.1562488445000021</c:v>
                </c:pt>
                <c:pt idx="75">
                  <c:v>1.1718738287500019</c:v>
                </c:pt>
                <c:pt idx="76">
                  <c:v>1.1874988130000017</c:v>
                </c:pt>
                <c:pt idx="77">
                  <c:v>1.2031237972500013</c:v>
                </c:pt>
                <c:pt idx="78">
                  <c:v>1.218748781500002</c:v>
                </c:pt>
                <c:pt idx="79">
                  <c:v>1.234373765750002</c:v>
                </c:pt>
                <c:pt idx="80">
                  <c:v>1.2499987499999996</c:v>
                </c:pt>
              </c:numCache>
            </c:numRef>
          </c:xVal>
          <c:yVal>
            <c:numRef>
              <c:f>'Recip Trans Log-Normals L-1-L-3'!$P$109:$P$189</c:f>
              <c:numCache>
                <c:formatCode>General</c:formatCode>
                <c:ptCount val="81"/>
                <c:pt idx="0">
                  <c:v>0</c:v>
                </c:pt>
                <c:pt idx="1">
                  <c:v>1.9895216655661205E-13</c:v>
                </c:pt>
                <c:pt idx="2">
                  <c:v>5.836261805938214E-10</c:v>
                </c:pt>
                <c:pt idx="3">
                  <c:v>3.8186132778251527E-8</c:v>
                </c:pt>
                <c:pt idx="4">
                  <c:v>5.7901057559492218E-7</c:v>
                </c:pt>
                <c:pt idx="5">
                  <c:v>4.0910454286060821E-6</c:v>
                </c:pt>
                <c:pt idx="6">
                  <c:v>1.8281084659695151E-5</c:v>
                </c:pt>
                <c:pt idx="7">
                  <c:v>6.0506879263122265E-5</c:v>
                </c:pt>
                <c:pt idx="8">
                  <c:v>1.6242331383098217E-4</c:v>
                </c:pt>
                <c:pt idx="9">
                  <c:v>3.7407416076311453E-4</c:v>
                </c:pt>
                <c:pt idx="10">
                  <c:v>7.6698071260837704E-4</c:v>
                </c:pt>
                <c:pt idx="11">
                  <c:v>1.4360703086765609E-3</c:v>
                </c:pt>
                <c:pt idx="12">
                  <c:v>2.5004753809121628E-3</c:v>
                </c:pt>
                <c:pt idx="13">
                  <c:v>4.1033318249259002E-3</c:v>
                </c:pt>
                <c:pt idx="14">
                  <c:v>6.4107434522624913E-3</c:v>
                </c:pt>
                <c:pt idx="15">
                  <c:v>9.6100819153603981E-3</c:v>
                </c:pt>
                <c:pt idx="16">
                  <c:v>1.3907775954466363E-2</c:v>
                </c:pt>
                <c:pt idx="17">
                  <c:v>1.9526720647560284E-2</c:v>
                </c:pt>
                <c:pt idx="18">
                  <c:v>2.6703412529852057E-2</c:v>
                </c:pt>
                <c:pt idx="19">
                  <c:v>3.5684893080008592E-2</c:v>
                </c:pt>
                <c:pt idx="20">
                  <c:v>4.6725562524433467E-2</c:v>
                </c:pt>
                <c:pt idx="21">
                  <c:v>6.0083908612340343E-2</c:v>
                </c:pt>
                <c:pt idx="22">
                  <c:v>7.6019180884881299E-2</c:v>
                </c:pt>
                <c:pt idx="23">
                  <c:v>9.4788029695934264E-2</c:v>
                </c:pt>
                <c:pt idx="24">
                  <c:v>0.11664112044924146</c:v>
                </c:pt>
                <c:pt idx="25">
                  <c:v>0.14181972680812954</c:v>
                </c:pt>
                <c:pt idx="26">
                  <c:v>0.17055230165413593</c:v>
                </c:pt>
                <c:pt idx="27">
                  <c:v>0.20305102102138603</c:v>
                </c:pt>
                <c:pt idx="28">
                  <c:v>0.2395082938694133</c:v>
                </c:pt>
                <c:pt idx="29">
                  <c:v>0.28009322919205781</c:v>
                </c:pt>
                <c:pt idx="30">
                  <c:v>0.32494805145669048</c:v>
                </c:pt>
                <c:pt idx="31">
                  <c:v>0.37418445563762948</c:v>
                </c:pt>
                <c:pt idx="32">
                  <c:v>0.42787989410000515</c:v>
                </c:pt>
                <c:pt idx="33">
                  <c:v>0.48607378929941508</c:v>
                </c:pt>
                <c:pt idx="34">
                  <c:v>0.5487636687127464</c:v>
                </c:pt>
                <c:pt idx="35">
                  <c:v>0.61590122167152839</c:v>
                </c:pt>
                <c:pt idx="36">
                  <c:v>0.68738828192943324</c:v>
                </c:pt>
                <c:pt idx="37">
                  <c:v>0.76307274499618594</c:v>
                </c:pt>
                <c:pt idx="38">
                  <c:v>0.84274443568774782</c:v>
                </c:pt>
                <c:pt idx="39">
                  <c:v>0.926130949199924</c:v>
                </c:pt>
                <c:pt idx="40">
                  <c:v>1.0128934985768396</c:v>
                </c:pt>
                <c:pt idx="41">
                  <c:v>1.1026228130469273</c:v>
                </c:pt>
                <c:pt idx="42">
                  <c:v>1.1948351457229469</c:v>
                </c:pt>
                <c:pt idx="43">
                  <c:v>1.2889684660705474</c:v>
                </c:pt>
                <c:pt idx="44">
                  <c:v>1.384378932881331</c:v>
                </c:pt>
                <c:pt idx="45">
                  <c:v>1.4803377678639302</c:v>
                </c:pt>
                <c:pt idx="46">
                  <c:v>1.5760286791142022</c:v>
                </c:pt>
                <c:pt idx="47">
                  <c:v>1.6705460184525265</c:v>
                </c:pt>
                <c:pt idx="48">
                  <c:v>1.7628938978376565</c:v>
                </c:pt>
                <c:pt idx="49">
                  <c:v>1.8519865387672063</c:v>
                </c:pt>
                <c:pt idx="50">
                  <c:v>1.9366501857964149</c:v>
                </c:pt>
                <c:pt idx="51">
                  <c:v>2.0156269820821864</c:v>
                </c:pt>
                <c:pt idx="52">
                  <c:v>2.0875812821148716</c:v>
                </c:pt>
                <c:pt idx="53">
                  <c:v>2.1511089651943447</c:v>
                </c:pt>
                <c:pt idx="54">
                  <c:v>2.2047504128691546</c:v>
                </c:pt>
                <c:pt idx="55">
                  <c:v>2.247007923684563</c:v>
                </c:pt>
                <c:pt idx="56">
                  <c:v>2.2763684568040548</c:v>
                </c:pt>
                <c:pt idx="57">
                  <c:v>2.2913327175133946</c:v>
                </c:pt>
                <c:pt idx="58">
                  <c:v>2.2904517134594982</c:v>
                </c:pt>
                <c:pt idx="59">
                  <c:v>2.2723720058420054</c:v>
                </c:pt>
                <c:pt idx="60">
                  <c:v>2.2358909305531935</c:v>
                </c:pt>
                <c:pt idx="61">
                  <c:v>2.1800230325154031</c:v>
                </c:pt>
                <c:pt idx="62">
                  <c:v>2.1040787837260089</c:v>
                </c:pt>
                <c:pt idx="63">
                  <c:v>2.0077562532800743</c:v>
                </c:pt>
                <c:pt idx="64">
                  <c:v>1.8912456339920083</c:v>
                </c:pt>
                <c:pt idx="65">
                  <c:v>1.7553452119828057</c:v>
                </c:pt>
                <c:pt idx="66">
                  <c:v>1.6015852154074453</c:v>
                </c:pt>
                <c:pt idx="67">
                  <c:v>1.4323526092506</c:v>
                </c:pt>
                <c:pt idx="68">
                  <c:v>1.2510047969355602</c:v>
                </c:pt>
                <c:pt idx="69">
                  <c:v>1.0619527030765594</c:v>
                </c:pt>
                <c:pt idx="70">
                  <c:v>0.87068316119658207</c:v>
                </c:pt>
                <c:pt idx="71">
                  <c:v>0.68367647969262679</c:v>
                </c:pt>
                <c:pt idx="72">
                  <c:v>0.5081580880737776</c:v>
                </c:pt>
                <c:pt idx="73">
                  <c:v>0.3516066984878457</c:v>
                </c:pt>
                <c:pt idx="74">
                  <c:v>0.22093577250181951</c:v>
                </c:pt>
                <c:pt idx="75">
                  <c:v>0.12129567993474033</c:v>
                </c:pt>
                <c:pt idx="76">
                  <c:v>5.4565435759809489E-2</c:v>
                </c:pt>
                <c:pt idx="77">
                  <c:v>1.7912742178092557E-2</c:v>
                </c:pt>
                <c:pt idx="78">
                  <c:v>3.3968819089421937E-3</c:v>
                </c:pt>
                <c:pt idx="79">
                  <c:v>2.1489284881274961E-4</c:v>
                </c:pt>
                <c:pt idx="80">
                  <c:v>7.5759323063632118E-7</c:v>
                </c:pt>
              </c:numCache>
            </c:numRef>
          </c:yVal>
          <c:smooth val="1"/>
        </c:ser>
        <c:dLbls>
          <c:showLegendKey val="0"/>
          <c:showVal val="0"/>
          <c:showCatName val="0"/>
          <c:showSerName val="0"/>
          <c:showPercent val="0"/>
          <c:showBubbleSize val="0"/>
        </c:dLbls>
        <c:axId val="53305728"/>
        <c:axId val="53307648"/>
      </c:scatterChart>
      <c:scatterChart>
        <c:scatterStyle val="smoothMarker"/>
        <c:varyColors val="0"/>
        <c:ser>
          <c:idx val="1"/>
          <c:order val="1"/>
          <c:tx>
            <c:v>CDF</c:v>
          </c:tx>
          <c:marker>
            <c:symbol val="none"/>
          </c:marker>
          <c:xVal>
            <c:numRef>
              <c:f>'Recip Trans Log-Normals L-1-L-3'!$O$109:$O$189</c:f>
              <c:numCache>
                <c:formatCode>0.00</c:formatCode>
                <c:ptCount val="81"/>
                <c:pt idx="0">
                  <c:v>1.0000000000000005E-8</c:v>
                </c:pt>
                <c:pt idx="1">
                  <c:v>1.5624994250000001E-2</c:v>
                </c:pt>
                <c:pt idx="2">
                  <c:v>3.1249978500000015E-2</c:v>
                </c:pt>
                <c:pt idx="3">
                  <c:v>4.6874962750000006E-2</c:v>
                </c:pt>
                <c:pt idx="4">
                  <c:v>6.2499947000000021E-2</c:v>
                </c:pt>
                <c:pt idx="5">
                  <c:v>7.8124931250000015E-2</c:v>
                </c:pt>
                <c:pt idx="6">
                  <c:v>9.3749915500000017E-2</c:v>
                </c:pt>
                <c:pt idx="7">
                  <c:v>0.10937489975</c:v>
                </c:pt>
                <c:pt idx="8">
                  <c:v>0.12499988400000002</c:v>
                </c:pt>
                <c:pt idx="9">
                  <c:v>0.14062486824999998</c:v>
                </c:pt>
                <c:pt idx="10">
                  <c:v>0.15624985250000006</c:v>
                </c:pt>
                <c:pt idx="11">
                  <c:v>0.17187483675000001</c:v>
                </c:pt>
                <c:pt idx="12">
                  <c:v>0.18749982100000004</c:v>
                </c:pt>
                <c:pt idx="13">
                  <c:v>0.20312480524999998</c:v>
                </c:pt>
                <c:pt idx="14">
                  <c:v>0.21874978950000007</c:v>
                </c:pt>
                <c:pt idx="15">
                  <c:v>0.23437477375000002</c:v>
                </c:pt>
                <c:pt idx="16">
                  <c:v>0.24999975800000007</c:v>
                </c:pt>
                <c:pt idx="17">
                  <c:v>0.26562474225000005</c:v>
                </c:pt>
                <c:pt idx="18">
                  <c:v>0.28124972649999996</c:v>
                </c:pt>
                <c:pt idx="19">
                  <c:v>0.29687471075000016</c:v>
                </c:pt>
                <c:pt idx="20">
                  <c:v>0.31249969500000013</c:v>
                </c:pt>
                <c:pt idx="21">
                  <c:v>0.32812467925000027</c:v>
                </c:pt>
                <c:pt idx="22">
                  <c:v>0.34374966350000019</c:v>
                </c:pt>
                <c:pt idx="23">
                  <c:v>0.35937464775000028</c:v>
                </c:pt>
                <c:pt idx="24">
                  <c:v>0.37499963200000025</c:v>
                </c:pt>
                <c:pt idx="25">
                  <c:v>0.39062461625000033</c:v>
                </c:pt>
                <c:pt idx="26">
                  <c:v>0.40624960050000025</c:v>
                </c:pt>
                <c:pt idx="27">
                  <c:v>0.42187458475000039</c:v>
                </c:pt>
                <c:pt idx="28">
                  <c:v>0.43749956900000037</c:v>
                </c:pt>
                <c:pt idx="29">
                  <c:v>0.45312455325000039</c:v>
                </c:pt>
                <c:pt idx="30">
                  <c:v>0.46874953750000031</c:v>
                </c:pt>
                <c:pt idx="31">
                  <c:v>0.48437452175000051</c:v>
                </c:pt>
                <c:pt idx="32">
                  <c:v>0.49999950600000048</c:v>
                </c:pt>
                <c:pt idx="33">
                  <c:v>0.51562449025000068</c:v>
                </c:pt>
                <c:pt idx="34">
                  <c:v>0.53124947450000071</c:v>
                </c:pt>
                <c:pt idx="35">
                  <c:v>0.54687445875000062</c:v>
                </c:pt>
                <c:pt idx="36">
                  <c:v>0.56249944300000065</c:v>
                </c:pt>
                <c:pt idx="37">
                  <c:v>0.57812442725000079</c:v>
                </c:pt>
                <c:pt idx="38">
                  <c:v>0.59374941150000071</c:v>
                </c:pt>
                <c:pt idx="39">
                  <c:v>0.60937439575000052</c:v>
                </c:pt>
                <c:pt idx="40">
                  <c:v>0.62499938000000077</c:v>
                </c:pt>
                <c:pt idx="41">
                  <c:v>0.6406243642500008</c:v>
                </c:pt>
                <c:pt idx="42">
                  <c:v>0.65624934850000083</c:v>
                </c:pt>
                <c:pt idx="43">
                  <c:v>0.67187433275000086</c:v>
                </c:pt>
                <c:pt idx="44">
                  <c:v>0.68749931700000089</c:v>
                </c:pt>
                <c:pt idx="45">
                  <c:v>0.7031243012500008</c:v>
                </c:pt>
                <c:pt idx="46">
                  <c:v>0.71874928550000095</c:v>
                </c:pt>
                <c:pt idx="47">
                  <c:v>0.73437426975000086</c:v>
                </c:pt>
                <c:pt idx="48">
                  <c:v>0.74999925400000111</c:v>
                </c:pt>
                <c:pt idx="49">
                  <c:v>0.76562423825000114</c:v>
                </c:pt>
                <c:pt idx="50">
                  <c:v>0.78124922250000106</c:v>
                </c:pt>
                <c:pt idx="51">
                  <c:v>0.79687420675000109</c:v>
                </c:pt>
                <c:pt idx="52">
                  <c:v>0.81249919100000101</c:v>
                </c:pt>
                <c:pt idx="53">
                  <c:v>0.82812417525000104</c:v>
                </c:pt>
                <c:pt idx="54">
                  <c:v>0.84374915950000129</c:v>
                </c:pt>
                <c:pt idx="55">
                  <c:v>0.8593741437500011</c:v>
                </c:pt>
                <c:pt idx="56">
                  <c:v>0.87499912800000124</c:v>
                </c:pt>
                <c:pt idx="57">
                  <c:v>0.89062411225000127</c:v>
                </c:pt>
                <c:pt idx="58">
                  <c:v>0.90624909650000141</c:v>
                </c:pt>
                <c:pt idx="59">
                  <c:v>0.92187408075000121</c:v>
                </c:pt>
                <c:pt idx="60">
                  <c:v>0.93749906500000124</c:v>
                </c:pt>
                <c:pt idx="61">
                  <c:v>0.95312404925000138</c:v>
                </c:pt>
                <c:pt idx="62">
                  <c:v>0.96874903350000163</c:v>
                </c:pt>
                <c:pt idx="63">
                  <c:v>0.98437401775000133</c:v>
                </c:pt>
                <c:pt idx="64">
                  <c:v>0.99999900200000158</c:v>
                </c:pt>
                <c:pt idx="65">
                  <c:v>1.0156239862500014</c:v>
                </c:pt>
                <c:pt idx="66">
                  <c:v>1.0312489705000016</c:v>
                </c:pt>
                <c:pt idx="67">
                  <c:v>1.0468739547500017</c:v>
                </c:pt>
                <c:pt idx="68">
                  <c:v>1.0624989390000017</c:v>
                </c:pt>
                <c:pt idx="69">
                  <c:v>1.0781239232500017</c:v>
                </c:pt>
                <c:pt idx="70">
                  <c:v>1.0937489075000015</c:v>
                </c:pt>
                <c:pt idx="71">
                  <c:v>1.1093738917500018</c:v>
                </c:pt>
                <c:pt idx="72">
                  <c:v>1.1249988760000018</c:v>
                </c:pt>
                <c:pt idx="73">
                  <c:v>1.1406238602500018</c:v>
                </c:pt>
                <c:pt idx="74">
                  <c:v>1.1562488445000021</c:v>
                </c:pt>
                <c:pt idx="75">
                  <c:v>1.1718738287500019</c:v>
                </c:pt>
                <c:pt idx="76">
                  <c:v>1.1874988130000017</c:v>
                </c:pt>
                <c:pt idx="77">
                  <c:v>1.2031237972500013</c:v>
                </c:pt>
                <c:pt idx="78">
                  <c:v>1.218748781500002</c:v>
                </c:pt>
                <c:pt idx="79">
                  <c:v>1.234373765750002</c:v>
                </c:pt>
                <c:pt idx="80">
                  <c:v>1.2499987499999996</c:v>
                </c:pt>
              </c:numCache>
            </c:numRef>
          </c:xVal>
          <c:yVal>
            <c:numRef>
              <c:f>'Recip Trans Log-Normals L-1-L-3'!$R$109:$R$189</c:f>
              <c:numCache>
                <c:formatCode>General</c:formatCode>
                <c:ptCount val="81"/>
                <c:pt idx="0">
                  <c:v>0</c:v>
                </c:pt>
                <c:pt idx="1">
                  <c:v>3.1086244689504419E-15</c:v>
                </c:pt>
                <c:pt idx="2">
                  <c:v>9.1222585041350677E-12</c:v>
                </c:pt>
                <c:pt idx="3">
                  <c:v>6.0577998173272383E-10</c:v>
                </c:pt>
                <c:pt idx="4">
                  <c:v>9.6528111059868188E-9</c:v>
                </c:pt>
                <c:pt idx="5">
                  <c:v>7.357533149399134E-8</c:v>
                </c:pt>
                <c:pt idx="6">
                  <c:v>3.5921699137464468E-7</c:v>
                </c:pt>
                <c:pt idx="7">
                  <c:v>1.304636026877582E-6</c:v>
                </c:pt>
                <c:pt idx="8">
                  <c:v>3.842497747319486E-6</c:v>
                </c:pt>
                <c:pt idx="9">
                  <c:v>9.6874006175751182E-6</c:v>
                </c:pt>
                <c:pt idx="10">
                  <c:v>2.1671462172134791E-5</c:v>
                </c:pt>
                <c:pt idx="11">
                  <c:v>4.4110038127098703E-5</c:v>
                </c:pt>
                <c:pt idx="12">
                  <c:v>8.3179926571364012E-5</c:v>
                </c:pt>
                <c:pt idx="13">
                  <c:v>1.4729442170835494E-4</c:v>
                </c:pt>
                <c:pt idx="14">
                  <c:v>2.4746218718074708E-4</c:v>
                </c:pt>
                <c:pt idx="15">
                  <c:v>3.9761956574946311E-4</c:v>
                </c:pt>
                <c:pt idx="16">
                  <c:v>6.149283459905287E-4</c:v>
                </c:pt>
                <c:pt idx="17">
                  <c:v>9.2003304856280721E-4</c:v>
                </c:pt>
                <c:pt idx="18">
                  <c:v>1.3372734487629989E-3</c:v>
                </c:pt>
                <c:pt idx="19">
                  <c:v>1.8948493411010683E-3</c:v>
                </c:pt>
                <c:pt idx="20">
                  <c:v>2.6249355196177335E-3</c:v>
                </c:pt>
                <c:pt idx="21">
                  <c:v>3.563745645363992E-3</c:v>
                </c:pt>
                <c:pt idx="22">
                  <c:v>4.7515441493881667E-3</c:v>
                </c:pt>
                <c:pt idx="23">
                  <c:v>6.2326056204756739E-3</c:v>
                </c:pt>
                <c:pt idx="24">
                  <c:v>8.0551212903974267E-3</c:v>
                </c:pt>
                <c:pt idx="25">
                  <c:v>1.0271052288113761E-2</c:v>
                </c:pt>
                <c:pt idx="26">
                  <c:v>1.2935929315260889E-2</c:v>
                </c:pt>
                <c:pt idx="27">
                  <c:v>1.6108598320666471E-2</c:v>
                </c:pt>
                <c:pt idx="28">
                  <c:v>1.9850911640120431E-2</c:v>
                </c:pt>
                <c:pt idx="29">
                  <c:v>2.4227363934777982E-2</c:v>
                </c:pt>
                <c:pt idx="30">
                  <c:v>2.9304672120856974E-2</c:v>
                </c:pt>
                <c:pt idx="31">
                  <c:v>3.5151298346789768E-2</c:v>
                </c:pt>
                <c:pt idx="32">
                  <c:v>4.1836914952994034E-2</c:v>
                </c:pt>
                <c:pt idx="33">
                  <c:v>4.9431810255135225E-2</c:v>
                </c:pt>
                <c:pt idx="34">
                  <c:v>5.8006233935744125E-2</c:v>
                </c:pt>
                <c:pt idx="35">
                  <c:v>6.7629680823917529E-2</c:v>
                </c:pt>
                <c:pt idx="36">
                  <c:v>7.8370111902699491E-2</c:v>
                </c:pt>
                <c:pt idx="37">
                  <c:v>9.0293111524869199E-2</c:v>
                </c:pt>
                <c:pt idx="38">
                  <c:v>0.10346098005926542</c:v>
                </c:pt>
                <c:pt idx="39">
                  <c:v>0.11793176155395182</c:v>
                </c:pt>
                <c:pt idx="40">
                  <c:v>0.13375820651614237</c:v>
                </c:pt>
                <c:pt idx="41">
                  <c:v>0.15098667060369131</c:v>
                </c:pt>
                <c:pt idx="42">
                  <c:v>0.16965595093695882</c:v>
                </c:pt>
                <c:pt idx="43">
                  <c:v>0.18979606291805784</c:v>
                </c:pt>
                <c:pt idx="44">
                  <c:v>0.21142696194036051</c:v>
                </c:pt>
                <c:pt idx="45">
                  <c:v>0.23455721624791459</c:v>
                </c:pt>
                <c:pt idx="46">
                  <c:v>0.25918263953662235</c:v>
                </c:pt>
                <c:pt idx="47">
                  <c:v>0.28528489476384344</c:v>
                </c:pt>
                <c:pt idx="48">
                  <c:v>0.31283008415197788</c:v>
                </c:pt>
                <c:pt idx="49">
                  <c:v>0.3417673446514275</c:v>
                </c:pt>
                <c:pt idx="50">
                  <c:v>0.37202747330225633</c:v>
                </c:pt>
                <c:pt idx="51">
                  <c:v>0.40352161315116541</c:v>
                </c:pt>
                <c:pt idx="52">
                  <c:v>0.43614003780480526</c:v>
                </c:pt>
                <c:pt idx="53">
                  <c:v>0.46975108150600065</c:v>
                </c:pt>
                <c:pt idx="54">
                  <c:v>0.50420027198226203</c:v>
                </c:pt>
                <c:pt idx="55">
                  <c:v>0.53930973539945881</c:v>
                </c:pt>
                <c:pt idx="56">
                  <c:v>0.57487795668421915</c:v>
                </c:pt>
                <c:pt idx="57">
                  <c:v>0.61067999430687592</c:v>
                </c:pt>
                <c:pt idx="58">
                  <c:v>0.64646826625506582</c:v>
                </c:pt>
                <c:pt idx="59">
                  <c:v>0.68197404305648823</c:v>
                </c:pt>
                <c:pt idx="60">
                  <c:v>0.71690980363109991</c:v>
                </c:pt>
                <c:pt idx="61">
                  <c:v>0.75097262917879026</c:v>
                </c:pt>
                <c:pt idx="62">
                  <c:v>0.78384882703526837</c:v>
                </c:pt>
                <c:pt idx="63">
                  <c:v>0.81521998687060848</c:v>
                </c:pt>
                <c:pt idx="64">
                  <c:v>0.84477067011461504</c:v>
                </c:pt>
                <c:pt idx="65">
                  <c:v>0.87219791140515934</c:v>
                </c:pt>
                <c:pt idx="66">
                  <c:v>0.89722265517093347</c:v>
                </c:pt>
                <c:pt idx="67">
                  <c:v>0.91960314213092054</c:v>
                </c:pt>
                <c:pt idx="68">
                  <c:v>0.93915007237971326</c:v>
                </c:pt>
                <c:pt idx="69">
                  <c:v>0.95574306663952957</c:v>
                </c:pt>
                <c:pt idx="70">
                  <c:v>0.96934747731996629</c:v>
                </c:pt>
                <c:pt idx="71">
                  <c:v>0.98002991154725883</c:v>
                </c:pt>
                <c:pt idx="72">
                  <c:v>0.98796987366992184</c:v>
                </c:pt>
                <c:pt idx="73">
                  <c:v>0.99346372279598871</c:v>
                </c:pt>
                <c:pt idx="74">
                  <c:v>0.99691584076159145</c:v>
                </c:pt>
                <c:pt idx="75">
                  <c:v>0.9988110838501647</c:v>
                </c:pt>
                <c:pt idx="76">
                  <c:v>0.99966366792450623</c:v>
                </c:pt>
                <c:pt idx="77">
                  <c:v>0.99994355423891323</c:v>
                </c:pt>
                <c:pt idx="78">
                  <c:v>0.99999663046523968</c:v>
                </c:pt>
                <c:pt idx="79">
                  <c:v>0.99999998816261759</c:v>
                </c:pt>
                <c:pt idx="80">
                  <c:v>1</c:v>
                </c:pt>
              </c:numCache>
            </c:numRef>
          </c:yVal>
          <c:smooth val="1"/>
        </c:ser>
        <c:ser>
          <c:idx val="2"/>
          <c:order val="2"/>
          <c:tx>
            <c:v>Select Data</c:v>
          </c:tx>
          <c:spPr>
            <a:ln>
              <a:noFill/>
            </a:ln>
          </c:spPr>
          <c:marker>
            <c:symbol val="circle"/>
            <c:size val="5"/>
            <c:spPr>
              <a:solidFill>
                <a:srgbClr val="C00000"/>
              </a:solidFill>
              <a:ln>
                <a:solidFill>
                  <a:srgbClr val="C00000"/>
                </a:solidFill>
              </a:ln>
            </c:spPr>
          </c:marker>
          <c:dLbls>
            <c:numFmt formatCode="#,##0.00" sourceLinked="0"/>
            <c:spPr>
              <a:solidFill>
                <a:schemeClr val="bg1"/>
              </a:solidFill>
              <a:ln>
                <a:solidFill>
                  <a:schemeClr val="tx1"/>
                </a:solidFill>
              </a:ln>
            </c:spPr>
            <c:showLegendKey val="0"/>
            <c:showVal val="1"/>
            <c:showCatName val="1"/>
            <c:showSerName val="0"/>
            <c:showPercent val="0"/>
            <c:showBubbleSize val="0"/>
            <c:showLeaderLines val="0"/>
            <c:extLst>
              <c:ext xmlns:c15="http://schemas.microsoft.com/office/drawing/2012/chart" uri="{CE6537A1-D6FC-4f65-9D91-7224C49458BB}">
                <c15:layout/>
                <c15:showLeaderLines val="0"/>
              </c:ext>
            </c:extLst>
          </c:dLbls>
          <c:xVal>
            <c:numRef>
              <c:f>'Recip Trans Log-Normals L-1-L-3'!$O$104:$O$107</c:f>
              <c:numCache>
                <c:formatCode>0.00</c:formatCode>
                <c:ptCount val="4"/>
                <c:pt idx="0">
                  <c:v>0.58978632581534607</c:v>
                </c:pt>
                <c:pt idx="1">
                  <c:v>0.84186166241898819</c:v>
                </c:pt>
                <c:pt idx="2">
                  <c:v>1.033089139479898</c:v>
                </c:pt>
                <c:pt idx="3" formatCode="General">
                  <c:v>1</c:v>
                </c:pt>
              </c:numCache>
            </c:numRef>
          </c:xVal>
          <c:yVal>
            <c:numRef>
              <c:f>'Recip Trans Log-Normals L-1-L-3'!$R$104:$R$107</c:f>
              <c:numCache>
                <c:formatCode>General</c:formatCode>
                <c:ptCount val="4"/>
                <c:pt idx="0">
                  <c:v>0.1</c:v>
                </c:pt>
                <c:pt idx="1">
                  <c:v>0.5</c:v>
                </c:pt>
                <c:pt idx="2">
                  <c:v>0.9</c:v>
                </c:pt>
                <c:pt idx="3">
                  <c:v>0.84477249288346734</c:v>
                </c:pt>
              </c:numCache>
            </c:numRef>
          </c:yVal>
          <c:smooth val="1"/>
        </c:ser>
        <c:dLbls>
          <c:showLegendKey val="0"/>
          <c:showVal val="0"/>
          <c:showCatName val="0"/>
          <c:showSerName val="0"/>
          <c:showPercent val="0"/>
          <c:showBubbleSize val="0"/>
        </c:dLbls>
        <c:axId val="53328128"/>
        <c:axId val="53326208"/>
      </c:scatterChart>
      <c:valAx>
        <c:axId val="53305728"/>
        <c:scaling>
          <c:orientation val="minMax"/>
          <c:max val="1.25"/>
          <c:min val="0"/>
        </c:scaling>
        <c:delete val="0"/>
        <c:axPos val="b"/>
        <c:majorGridlines/>
        <c:title>
          <c:tx>
            <c:rich>
              <a:bodyPr/>
              <a:lstStyle/>
              <a:p>
                <a:pPr>
                  <a:defRPr sz="1200"/>
                </a:pPr>
                <a:r>
                  <a:rPr lang="en-US" sz="1200" dirty="0"/>
                  <a:t>$ (Millions)</a:t>
                </a:r>
              </a:p>
            </c:rich>
          </c:tx>
          <c:overlay val="0"/>
        </c:title>
        <c:numFmt formatCode="#,##0.00" sourceLinked="0"/>
        <c:majorTickMark val="out"/>
        <c:minorTickMark val="none"/>
        <c:tickLblPos val="nextTo"/>
        <c:crossAx val="53307648"/>
        <c:crossesAt val="0"/>
        <c:crossBetween val="midCat"/>
        <c:majorUnit val="0.25"/>
      </c:valAx>
      <c:valAx>
        <c:axId val="53307648"/>
        <c:scaling>
          <c:orientation val="minMax"/>
          <c:max val="4"/>
          <c:min val="0"/>
        </c:scaling>
        <c:delete val="0"/>
        <c:axPos val="l"/>
        <c:majorGridlines/>
        <c:title>
          <c:tx>
            <c:rich>
              <a:bodyPr rot="-5400000" vert="horz"/>
              <a:lstStyle/>
              <a:p>
                <a:pPr>
                  <a:defRPr/>
                </a:pPr>
                <a:r>
                  <a:rPr lang="en-US" dirty="0"/>
                  <a:t>Probability Density (Prob/$)</a:t>
                </a:r>
              </a:p>
            </c:rich>
          </c:tx>
          <c:overlay val="0"/>
        </c:title>
        <c:numFmt formatCode="#,##0.0" sourceLinked="0"/>
        <c:majorTickMark val="out"/>
        <c:minorTickMark val="none"/>
        <c:tickLblPos val="nextTo"/>
        <c:txPr>
          <a:bodyPr/>
          <a:lstStyle/>
          <a:p>
            <a:pPr>
              <a:defRPr b="1">
                <a:solidFill>
                  <a:srgbClr val="0070C0"/>
                </a:solidFill>
              </a:defRPr>
            </a:pPr>
            <a:endParaRPr lang="en-US"/>
          </a:p>
        </c:txPr>
        <c:crossAx val="53305728"/>
        <c:crosses val="autoZero"/>
        <c:crossBetween val="midCat"/>
        <c:majorUnit val="0.5"/>
      </c:valAx>
      <c:valAx>
        <c:axId val="53326208"/>
        <c:scaling>
          <c:orientation val="minMax"/>
          <c:max val="1"/>
          <c:min val="0"/>
        </c:scaling>
        <c:delete val="0"/>
        <c:axPos val="r"/>
        <c:title>
          <c:tx>
            <c:rich>
              <a:bodyPr rot="-5400000" vert="horz"/>
              <a:lstStyle/>
              <a:p>
                <a:pPr>
                  <a:defRPr/>
                </a:pPr>
                <a:r>
                  <a:rPr lang="en-US" dirty="0"/>
                  <a:t>Cumulative Probability</a:t>
                </a:r>
              </a:p>
            </c:rich>
          </c:tx>
          <c:layout>
            <c:manualLayout>
              <c:xMode val="edge"/>
              <c:yMode val="edge"/>
              <c:x val="0.95425403318450797"/>
              <c:y val="0.26712017919275505"/>
            </c:manualLayout>
          </c:layout>
          <c:overlay val="0"/>
        </c:title>
        <c:numFmt formatCode="0%" sourceLinked="0"/>
        <c:majorTickMark val="out"/>
        <c:minorTickMark val="none"/>
        <c:tickLblPos val="nextTo"/>
        <c:txPr>
          <a:bodyPr/>
          <a:lstStyle/>
          <a:p>
            <a:pPr>
              <a:defRPr b="1">
                <a:solidFill>
                  <a:srgbClr val="C00000"/>
                </a:solidFill>
              </a:defRPr>
            </a:pPr>
            <a:endParaRPr lang="en-US"/>
          </a:p>
        </c:txPr>
        <c:crossAx val="53328128"/>
        <c:crosses val="max"/>
        <c:crossBetween val="midCat"/>
        <c:majorUnit val="0.25"/>
      </c:valAx>
      <c:valAx>
        <c:axId val="53328128"/>
        <c:scaling>
          <c:orientation val="minMax"/>
        </c:scaling>
        <c:delete val="1"/>
        <c:axPos val="b"/>
        <c:numFmt formatCode="0.00" sourceLinked="1"/>
        <c:majorTickMark val="out"/>
        <c:minorTickMark val="none"/>
        <c:tickLblPos val="none"/>
        <c:crossAx val="53326208"/>
        <c:crosses val="autoZero"/>
        <c:crossBetween val="midCat"/>
      </c:valAx>
    </c:plotArea>
    <c:legend>
      <c:legendPos val="t"/>
      <c:legendEntry>
        <c:idx val="2"/>
        <c:delete val="1"/>
      </c:legendEntry>
      <c:layout>
        <c:manualLayout>
          <c:xMode val="edge"/>
          <c:yMode val="edge"/>
          <c:x val="4.2677902150043814E-2"/>
          <c:y val="4.7099402624070164E-3"/>
          <c:w val="0.23928119785827828"/>
          <c:h val="8.9744248106942676E-2"/>
        </c:manualLayout>
      </c:layout>
      <c:overlay val="0"/>
      <c:spPr>
        <a:noFill/>
      </c:spPr>
      <c:txPr>
        <a:bodyPr/>
        <a:lstStyle/>
        <a:p>
          <a:pPr>
            <a:defRPr sz="1200"/>
          </a:pPr>
          <a:endParaRPr lang="en-US"/>
        </a:p>
      </c:txPr>
    </c:legend>
    <c:plotVisOnly val="1"/>
    <c:dispBlanksAs val="gap"/>
    <c:showDLblsOverMax val="0"/>
  </c:chart>
  <c:spPr>
    <a:ln w="25400">
      <a:solidFill>
        <a:schemeClr val="tx1"/>
      </a:solidFill>
    </a:ln>
  </c:sp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6D731110-448E-496F-9E2D-B5B67B26EC53}" type="datetimeFigureOut">
              <a:rPr lang="en-US" smtClean="0"/>
              <a:t>6/4/2015</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A746F02C-F59A-4F3D-B13A-8AE06D7B9324}" type="slidenum">
              <a:rPr lang="en-US" smtClean="0"/>
              <a:t>‹#›</a:t>
            </a:fld>
            <a:endParaRPr lang="en-US"/>
          </a:p>
        </p:txBody>
      </p:sp>
    </p:spTree>
    <p:extLst>
      <p:ext uri="{BB962C8B-B14F-4D97-AF65-F5344CB8AC3E}">
        <p14:creationId xmlns:p14="http://schemas.microsoft.com/office/powerpoint/2010/main" val="36734714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9E2EACA-83B3-440F-A123-2159AE1B6F25}" type="datetimeFigureOut">
              <a:rPr lang="en-US" smtClean="0"/>
              <a:t>6/4/2015</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8905CA3-B874-4326-888E-4A538D0859DD}" type="slidenum">
              <a:rPr lang="en-US" smtClean="0"/>
              <a:t>‹#›</a:t>
            </a:fld>
            <a:endParaRPr lang="en-US"/>
          </a:p>
        </p:txBody>
      </p:sp>
    </p:spTree>
    <p:extLst>
      <p:ext uri="{BB962C8B-B14F-4D97-AF65-F5344CB8AC3E}">
        <p14:creationId xmlns:p14="http://schemas.microsoft.com/office/powerpoint/2010/main" val="26990825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a:t>The benchmarking </a:t>
            </a:r>
            <a:r>
              <a:rPr lang="en-US" sz="1400" dirty="0" smtClean="0"/>
              <a:t>of solution </a:t>
            </a:r>
            <a:r>
              <a:rPr lang="en-US" sz="1400" dirty="0"/>
              <a:t>providers and end users generated a huge amount of data.  </a:t>
            </a:r>
            <a:r>
              <a:rPr lang="en-US" sz="1400" dirty="0" smtClean="0"/>
              <a:t>Our challenge was how to </a:t>
            </a:r>
            <a:r>
              <a:rPr lang="en-US" sz="1400" dirty="0"/>
              <a:t>parse the benefit data in a way that it would be useful for both </a:t>
            </a:r>
            <a:r>
              <a:rPr lang="en-US" sz="1400" dirty="0" smtClean="0"/>
              <a:t>operating and new-build plants</a:t>
            </a:r>
            <a:r>
              <a:rPr lang="en-US" sz="1400" dirty="0"/>
              <a:t>.  We defined these 6 end states in the order that seemed most logical for implementation. While each end state would not have to be fully achieved before working on the next end state, they do build upon each other as I will describe next.</a:t>
            </a:r>
          </a:p>
        </p:txBody>
      </p:sp>
      <p:sp>
        <p:nvSpPr>
          <p:cNvPr id="4" name="Slide Number Placeholder 3"/>
          <p:cNvSpPr>
            <a:spLocks noGrp="1"/>
          </p:cNvSpPr>
          <p:nvPr>
            <p:ph type="sldNum" sz="quarter" idx="10"/>
          </p:nvPr>
        </p:nvSpPr>
        <p:spPr/>
        <p:txBody>
          <a:bodyPr/>
          <a:lstStyle/>
          <a:p>
            <a:fld id="{050E2491-71B9-463D-8191-E548DA908840}" type="slidenum">
              <a:rPr lang="en-GB" smtClean="0"/>
              <a:pPr/>
              <a:t>4</a:t>
            </a:fld>
            <a:endParaRPr lang="en-GB" dirty="0"/>
          </a:p>
        </p:txBody>
      </p:sp>
    </p:spTree>
    <p:extLst>
      <p:ext uri="{BB962C8B-B14F-4D97-AF65-F5344CB8AC3E}">
        <p14:creationId xmlns:p14="http://schemas.microsoft.com/office/powerpoint/2010/main" val="13235104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a:t>The benchmarking </a:t>
            </a:r>
            <a:r>
              <a:rPr lang="en-US" sz="1400" dirty="0" smtClean="0"/>
              <a:t>of solution </a:t>
            </a:r>
            <a:r>
              <a:rPr lang="en-US" sz="1400" dirty="0"/>
              <a:t>providers and end users generated a huge amount of data.  </a:t>
            </a:r>
            <a:r>
              <a:rPr lang="en-US" sz="1400" dirty="0" smtClean="0"/>
              <a:t>Our challenge was how to </a:t>
            </a:r>
            <a:r>
              <a:rPr lang="en-US" sz="1400" dirty="0"/>
              <a:t>parse the benefit data in a way that it would be useful for both </a:t>
            </a:r>
            <a:r>
              <a:rPr lang="en-US" sz="1400" dirty="0" smtClean="0"/>
              <a:t>operating and new-build plants</a:t>
            </a:r>
            <a:r>
              <a:rPr lang="en-US" sz="1400" dirty="0"/>
              <a:t>.  We defined these 6 end states in the order that seemed most logical for implementation. While each end state would not have to be fully achieved before working on the next end state, they do build upon each other as I will describe next.</a:t>
            </a:r>
          </a:p>
        </p:txBody>
      </p:sp>
      <p:sp>
        <p:nvSpPr>
          <p:cNvPr id="4" name="Slide Number Placeholder 3"/>
          <p:cNvSpPr>
            <a:spLocks noGrp="1"/>
          </p:cNvSpPr>
          <p:nvPr>
            <p:ph type="sldNum" sz="quarter" idx="10"/>
          </p:nvPr>
        </p:nvSpPr>
        <p:spPr/>
        <p:txBody>
          <a:bodyPr/>
          <a:lstStyle/>
          <a:p>
            <a:fld id="{050E2491-71B9-463D-8191-E548DA908840}" type="slidenum">
              <a:rPr lang="en-GB" smtClean="0"/>
              <a:pPr/>
              <a:t>10</a:t>
            </a:fld>
            <a:endParaRPr lang="en-GB" dirty="0"/>
          </a:p>
        </p:txBody>
      </p:sp>
    </p:spTree>
    <p:extLst>
      <p:ext uri="{BB962C8B-B14F-4D97-AF65-F5344CB8AC3E}">
        <p14:creationId xmlns:p14="http://schemas.microsoft.com/office/powerpoint/2010/main" val="9056371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0E2491-71B9-463D-8191-E548DA908840}" type="slidenum">
              <a:rPr lang="en-GB" smtClean="0"/>
              <a:pPr/>
              <a:t>16</a:t>
            </a:fld>
            <a:endParaRPr lang="en-GB" dirty="0"/>
          </a:p>
        </p:txBody>
      </p:sp>
    </p:spTree>
    <p:extLst>
      <p:ext uri="{BB962C8B-B14F-4D97-AF65-F5344CB8AC3E}">
        <p14:creationId xmlns:p14="http://schemas.microsoft.com/office/powerpoint/2010/main" val="2532687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0E2491-71B9-463D-8191-E548DA908840}" type="slidenum">
              <a:rPr lang="en-GB" smtClean="0"/>
              <a:pPr/>
              <a:t>22</a:t>
            </a:fld>
            <a:endParaRPr lang="en-GB" dirty="0"/>
          </a:p>
        </p:txBody>
      </p:sp>
    </p:spTree>
    <p:extLst>
      <p:ext uri="{BB962C8B-B14F-4D97-AF65-F5344CB8AC3E}">
        <p14:creationId xmlns:p14="http://schemas.microsoft.com/office/powerpoint/2010/main" val="15639962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98296" y="2514600"/>
            <a:ext cx="8112304" cy="685800"/>
          </a:xfrm>
        </p:spPr>
        <p:txBody>
          <a:bodyPr lIns="0" tIns="0" anchor="t"/>
          <a:lstStyle>
            <a:lvl1pPr algn="l">
              <a:defRPr/>
            </a:lvl1pPr>
          </a:lstStyle>
          <a:p>
            <a:r>
              <a:rPr lang="en-US" dirty="0" smtClean="0"/>
              <a:t>Click to edit Title</a:t>
            </a:r>
            <a:endParaRPr lang="en-US" dirty="0"/>
          </a:p>
        </p:txBody>
      </p:sp>
      <p:sp>
        <p:nvSpPr>
          <p:cNvPr id="10" name="Text Placeholder 9"/>
          <p:cNvSpPr>
            <a:spLocks noGrp="1"/>
          </p:cNvSpPr>
          <p:nvPr>
            <p:ph type="body" sz="quarter" idx="10" hasCustomPrompt="1"/>
          </p:nvPr>
        </p:nvSpPr>
        <p:spPr>
          <a:xfrm>
            <a:off x="492304" y="3200400"/>
            <a:ext cx="8118296" cy="914400"/>
          </a:xfrm>
        </p:spPr>
        <p:txBody>
          <a:bodyPr lIns="0">
            <a:normAutofit/>
          </a:bodyPr>
          <a:lstStyle>
            <a:lvl1pPr marL="0" indent="0">
              <a:buNone/>
              <a:defRPr sz="2400" baseline="0">
                <a:solidFill>
                  <a:schemeClr val="tx1"/>
                </a:solidFill>
              </a:defRPr>
            </a:lvl1pPr>
          </a:lstStyle>
          <a:p>
            <a:pPr lvl="0"/>
            <a:r>
              <a:rPr lang="en-US" dirty="0" smtClean="0"/>
              <a:t>Click to edit subtitle</a:t>
            </a:r>
          </a:p>
        </p:txBody>
      </p:sp>
      <p:sp>
        <p:nvSpPr>
          <p:cNvPr id="14" name="Text Placeholder 13"/>
          <p:cNvSpPr>
            <a:spLocks noGrp="1"/>
          </p:cNvSpPr>
          <p:nvPr>
            <p:ph type="body" sz="quarter" idx="11" hasCustomPrompt="1"/>
          </p:nvPr>
        </p:nvSpPr>
        <p:spPr>
          <a:xfrm>
            <a:off x="498296" y="4114800"/>
            <a:ext cx="8112304" cy="356170"/>
          </a:xfrm>
        </p:spPr>
        <p:txBody>
          <a:bodyPr lIns="0">
            <a:normAutofit/>
          </a:bodyPr>
          <a:lstStyle>
            <a:lvl1pPr marL="0" indent="0">
              <a:buNone/>
              <a:defRPr sz="1600"/>
            </a:lvl1pPr>
          </a:lstStyle>
          <a:p>
            <a:pPr lvl="0"/>
            <a:r>
              <a:rPr lang="en-US" dirty="0" smtClean="0"/>
              <a:t>January 22, 2014</a:t>
            </a:r>
            <a:endParaRPr lang="en-US" dirty="0"/>
          </a:p>
        </p:txBody>
      </p:sp>
      <p:sp>
        <p:nvSpPr>
          <p:cNvPr id="16" name="Text Placeholder 15"/>
          <p:cNvSpPr>
            <a:spLocks noGrp="1"/>
          </p:cNvSpPr>
          <p:nvPr>
            <p:ph type="body" sz="quarter" idx="12" hasCustomPrompt="1"/>
          </p:nvPr>
        </p:nvSpPr>
        <p:spPr>
          <a:xfrm>
            <a:off x="492304" y="5715000"/>
            <a:ext cx="8118296" cy="448636"/>
          </a:xfrm>
        </p:spPr>
        <p:txBody>
          <a:bodyPr lIns="0">
            <a:normAutofit/>
          </a:bodyPr>
          <a:lstStyle>
            <a:lvl1pPr marL="0" indent="0">
              <a:buNone/>
              <a:defRPr sz="2400" b="0" baseline="0"/>
            </a:lvl1pPr>
          </a:lstStyle>
          <a:p>
            <a:pPr lvl="0"/>
            <a:r>
              <a:rPr lang="en-US" dirty="0" smtClean="0"/>
              <a:t>Click to edit Employee Name</a:t>
            </a:r>
            <a:endParaRPr lang="en-US" dirty="0"/>
          </a:p>
        </p:txBody>
      </p:sp>
      <p:sp>
        <p:nvSpPr>
          <p:cNvPr id="18" name="Text Placeholder 17"/>
          <p:cNvSpPr>
            <a:spLocks noGrp="1"/>
          </p:cNvSpPr>
          <p:nvPr>
            <p:ph type="body" sz="quarter" idx="13" hasCustomPrompt="1"/>
          </p:nvPr>
        </p:nvSpPr>
        <p:spPr>
          <a:xfrm>
            <a:off x="492304" y="6172200"/>
            <a:ext cx="8118296" cy="304800"/>
          </a:xfrm>
        </p:spPr>
        <p:txBody>
          <a:bodyPr lIns="0">
            <a:normAutofit/>
          </a:bodyPr>
          <a:lstStyle>
            <a:lvl1pPr marL="0" indent="0">
              <a:buNone/>
              <a:defRPr sz="1600" baseline="0"/>
            </a:lvl1pPr>
          </a:lstStyle>
          <a:p>
            <a:pPr lvl="0"/>
            <a:r>
              <a:rPr lang="en-US" dirty="0" smtClean="0"/>
              <a:t>Click to edit Position</a:t>
            </a:r>
            <a:endParaRPr lang="en-US" dirty="0"/>
          </a:p>
        </p:txBody>
      </p:sp>
    </p:spTree>
    <p:extLst>
      <p:ext uri="{BB962C8B-B14F-4D97-AF65-F5344CB8AC3E}">
        <p14:creationId xmlns:p14="http://schemas.microsoft.com/office/powerpoint/2010/main" val="6934381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F6BE907-17FB-4098-8CE4-C973736F690B}" type="datetimeFigureOut">
              <a:rPr lang="en-US" smtClean="0"/>
              <a:t>6/4/2015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9D86F3-FC1A-46D8-93BB-EA1801720DD4}" type="slidenum">
              <a:rPr lang="en-US" smtClean="0"/>
              <a:t>‹#›</a:t>
            </a:fld>
            <a:endParaRPr lang="en-US"/>
          </a:p>
        </p:txBody>
      </p:sp>
    </p:spTree>
    <p:extLst>
      <p:ext uri="{BB962C8B-B14F-4D97-AF65-F5344CB8AC3E}">
        <p14:creationId xmlns:p14="http://schemas.microsoft.com/office/powerpoint/2010/main" val="40125213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6BE907-17FB-4098-8CE4-C973736F690B}" type="datetimeFigureOut">
              <a:rPr lang="en-US" smtClean="0"/>
              <a:t>6/4/2015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9D86F3-FC1A-46D8-93BB-EA1801720DD4}" type="slidenum">
              <a:rPr lang="en-US" smtClean="0"/>
              <a:t>‹#›</a:t>
            </a:fld>
            <a:endParaRPr lang="en-US"/>
          </a:p>
        </p:txBody>
      </p:sp>
    </p:spTree>
    <p:extLst>
      <p:ext uri="{BB962C8B-B14F-4D97-AF65-F5344CB8AC3E}">
        <p14:creationId xmlns:p14="http://schemas.microsoft.com/office/powerpoint/2010/main" val="26416763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F6BE907-17FB-4098-8CE4-C973736F690B}" type="datetimeFigureOut">
              <a:rPr lang="en-US" smtClean="0"/>
              <a:t>6/4/2015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9D86F3-FC1A-46D8-93BB-EA1801720DD4}" type="slidenum">
              <a:rPr lang="en-US" smtClean="0"/>
              <a:t>‹#›</a:t>
            </a:fld>
            <a:endParaRPr lang="en-US"/>
          </a:p>
        </p:txBody>
      </p:sp>
    </p:spTree>
    <p:extLst>
      <p:ext uri="{BB962C8B-B14F-4D97-AF65-F5344CB8AC3E}">
        <p14:creationId xmlns:p14="http://schemas.microsoft.com/office/powerpoint/2010/main" val="35788070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F6BE907-17FB-4098-8CE4-C973736F690B}" type="datetimeFigureOut">
              <a:rPr lang="en-US" smtClean="0"/>
              <a:t>6/4/2015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9D86F3-FC1A-46D8-93BB-EA1801720DD4}" type="slidenum">
              <a:rPr lang="en-US" smtClean="0"/>
              <a:t>‹#›</a:t>
            </a:fld>
            <a:endParaRPr lang="en-US"/>
          </a:p>
        </p:txBody>
      </p:sp>
    </p:spTree>
    <p:extLst>
      <p:ext uri="{BB962C8B-B14F-4D97-AF65-F5344CB8AC3E}">
        <p14:creationId xmlns:p14="http://schemas.microsoft.com/office/powerpoint/2010/main" val="15235182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F6BE907-17FB-4098-8CE4-C973736F690B}" type="datetimeFigureOut">
              <a:rPr lang="en-US" smtClean="0"/>
              <a:t>6/4/2015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9D86F3-FC1A-46D8-93BB-EA1801720DD4}" type="slidenum">
              <a:rPr lang="en-US" smtClean="0"/>
              <a:t>‹#›</a:t>
            </a:fld>
            <a:endParaRPr lang="en-US"/>
          </a:p>
        </p:txBody>
      </p:sp>
    </p:spTree>
    <p:extLst>
      <p:ext uri="{BB962C8B-B14F-4D97-AF65-F5344CB8AC3E}">
        <p14:creationId xmlns:p14="http://schemas.microsoft.com/office/powerpoint/2010/main" val="1086412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F6BE907-17FB-4098-8CE4-C973736F690B}" type="datetimeFigureOut">
              <a:rPr lang="en-US" smtClean="0"/>
              <a:t>6/4/2015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9D86F3-FC1A-46D8-93BB-EA1801720DD4}" type="slidenum">
              <a:rPr lang="en-US" smtClean="0"/>
              <a:t>‹#›</a:t>
            </a:fld>
            <a:endParaRPr lang="en-US"/>
          </a:p>
        </p:txBody>
      </p:sp>
    </p:spTree>
    <p:extLst>
      <p:ext uri="{BB962C8B-B14F-4D97-AF65-F5344CB8AC3E}">
        <p14:creationId xmlns:p14="http://schemas.microsoft.com/office/powerpoint/2010/main" val="7048881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6BE907-17FB-4098-8CE4-C973736F690B}" type="datetimeFigureOut">
              <a:rPr lang="en-US" smtClean="0"/>
              <a:t>6/4/2015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9D86F3-FC1A-46D8-93BB-EA1801720DD4}" type="slidenum">
              <a:rPr lang="en-US" smtClean="0"/>
              <a:t>‹#›</a:t>
            </a:fld>
            <a:endParaRPr lang="en-US"/>
          </a:p>
        </p:txBody>
      </p:sp>
    </p:spTree>
    <p:extLst>
      <p:ext uri="{BB962C8B-B14F-4D97-AF65-F5344CB8AC3E}">
        <p14:creationId xmlns:p14="http://schemas.microsoft.com/office/powerpoint/2010/main" val="8710277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6BE907-17FB-4098-8CE4-C973736F690B}" type="datetimeFigureOut">
              <a:rPr lang="en-US" smtClean="0"/>
              <a:t>6/4/2015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9D86F3-FC1A-46D8-93BB-EA1801720DD4}" type="slidenum">
              <a:rPr lang="en-US" smtClean="0"/>
              <a:t>‹#›</a:t>
            </a:fld>
            <a:endParaRPr lang="en-US"/>
          </a:p>
        </p:txBody>
      </p:sp>
    </p:spTree>
    <p:extLst>
      <p:ext uri="{BB962C8B-B14F-4D97-AF65-F5344CB8AC3E}">
        <p14:creationId xmlns:p14="http://schemas.microsoft.com/office/powerpoint/2010/main" val="28949851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6BE907-17FB-4098-8CE4-C973736F690B}" type="datetimeFigureOut">
              <a:rPr lang="en-US" smtClean="0"/>
              <a:t>6/4/2015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9D86F3-FC1A-46D8-93BB-EA1801720DD4}" type="slidenum">
              <a:rPr lang="en-US" smtClean="0"/>
              <a:t>‹#›</a:t>
            </a:fld>
            <a:endParaRPr lang="en-US"/>
          </a:p>
        </p:txBody>
      </p:sp>
    </p:spTree>
    <p:extLst>
      <p:ext uri="{BB962C8B-B14F-4D97-AF65-F5344CB8AC3E}">
        <p14:creationId xmlns:p14="http://schemas.microsoft.com/office/powerpoint/2010/main" val="16168359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6BE907-17FB-4098-8CE4-C973736F690B}" type="datetimeFigureOut">
              <a:rPr lang="en-US" smtClean="0"/>
              <a:t>6/4/2015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9D86F3-FC1A-46D8-93BB-EA1801720DD4}" type="slidenum">
              <a:rPr lang="en-US" smtClean="0"/>
              <a:t>‹#›</a:t>
            </a:fld>
            <a:endParaRPr lang="en-US"/>
          </a:p>
        </p:txBody>
      </p:sp>
    </p:spTree>
    <p:extLst>
      <p:ext uri="{BB962C8B-B14F-4D97-AF65-F5344CB8AC3E}">
        <p14:creationId xmlns:p14="http://schemas.microsoft.com/office/powerpoint/2010/main" val="3205721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2514600"/>
            <a:ext cx="7772400" cy="762000"/>
          </a:xfrm>
        </p:spPr>
        <p:txBody>
          <a:bodyPr anchor="t"/>
          <a:lstStyle>
            <a:lvl1pPr algn="ctr">
              <a:defRPr sz="4000" b="1" cap="none" baseline="0"/>
            </a:lvl1pPr>
          </a:lstStyle>
          <a:p>
            <a:r>
              <a:rPr lang="en-US" dirty="0" smtClean="0"/>
              <a:t>Click to edit Section Title</a:t>
            </a:r>
            <a:endParaRPr lang="en-US" dirty="0"/>
          </a:p>
        </p:txBody>
      </p:sp>
      <p:sp>
        <p:nvSpPr>
          <p:cNvPr id="3" name="Text Placeholder 2"/>
          <p:cNvSpPr>
            <a:spLocks noGrp="1"/>
          </p:cNvSpPr>
          <p:nvPr>
            <p:ph type="body" idx="1" hasCustomPrompt="1"/>
          </p:nvPr>
        </p:nvSpPr>
        <p:spPr>
          <a:xfrm>
            <a:off x="685800" y="3276600"/>
            <a:ext cx="7772400" cy="838200"/>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Subtitle</a:t>
            </a:r>
          </a:p>
        </p:txBody>
      </p:sp>
    </p:spTree>
    <p:extLst>
      <p:ext uri="{BB962C8B-B14F-4D97-AF65-F5344CB8AC3E}">
        <p14:creationId xmlns:p14="http://schemas.microsoft.com/office/powerpoint/2010/main" val="65294465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6BE907-17FB-4098-8CE4-C973736F690B}" type="datetimeFigureOut">
              <a:rPr lang="en-US" smtClean="0"/>
              <a:t>6/4/2015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9D86F3-FC1A-46D8-93BB-EA1801720DD4}" type="slidenum">
              <a:rPr lang="en-US" smtClean="0"/>
              <a:t>‹#›</a:t>
            </a:fld>
            <a:endParaRPr lang="en-US"/>
          </a:p>
        </p:txBody>
      </p:sp>
    </p:spTree>
    <p:extLst>
      <p:ext uri="{BB962C8B-B14F-4D97-AF65-F5344CB8AC3E}">
        <p14:creationId xmlns:p14="http://schemas.microsoft.com/office/powerpoint/2010/main" val="34228214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Title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2667000" y="6218455"/>
            <a:ext cx="2133600" cy="365125"/>
          </a:xfrm>
        </p:spPr>
        <p:txBody>
          <a:bodyPr/>
          <a:lstStyle>
            <a:lvl1pPr>
              <a:defRPr sz="1600">
                <a:solidFill>
                  <a:schemeClr val="bg1"/>
                </a:solidFill>
              </a:defRPr>
            </a:lvl1pPr>
          </a:lstStyle>
          <a:p>
            <a:fld id="{48EAB85E-6D51-4882-AD20-ADE828D791ED}" type="slidenum">
              <a:rPr lang="en-US" smtClean="0"/>
              <a:pPr/>
              <a:t>‹#›</a:t>
            </a:fld>
            <a:endParaRPr lang="en-US" dirty="0"/>
          </a:p>
        </p:txBody>
      </p:sp>
      <p:sp>
        <p:nvSpPr>
          <p:cNvPr id="5" name="TextBox 4"/>
          <p:cNvSpPr txBox="1"/>
          <p:nvPr userDrawn="1"/>
        </p:nvSpPr>
        <p:spPr>
          <a:xfrm>
            <a:off x="5867400" y="6060360"/>
            <a:ext cx="2956387" cy="523220"/>
          </a:xfrm>
          <a:prstGeom prst="rect">
            <a:avLst/>
          </a:prstGeom>
          <a:noFill/>
        </p:spPr>
        <p:txBody>
          <a:bodyPr wrap="none" rtlCol="0">
            <a:spAutoFit/>
          </a:bodyPr>
          <a:lstStyle/>
          <a:p>
            <a:r>
              <a:rPr lang="en-US" sz="2800" i="1" dirty="0">
                <a:solidFill>
                  <a:schemeClr val="bg2">
                    <a:lumMod val="90000"/>
                  </a:schemeClr>
                </a:solidFill>
              </a:rPr>
              <a:t>Renuart </a:t>
            </a:r>
            <a:r>
              <a:rPr lang="en-US" sz="2800" i="1" dirty="0" smtClean="0">
                <a:solidFill>
                  <a:schemeClr val="bg2">
                    <a:lumMod val="90000"/>
                  </a:schemeClr>
                </a:solidFill>
              </a:rPr>
              <a:t>Consulting</a:t>
            </a:r>
            <a:endParaRPr lang="en-US" sz="2800" i="1" dirty="0">
              <a:solidFill>
                <a:schemeClr val="bg2">
                  <a:lumMod val="90000"/>
                </a:schemeClr>
              </a:solidFill>
            </a:endParaRPr>
          </a:p>
        </p:txBody>
      </p:sp>
    </p:spTree>
    <p:extLst>
      <p:ext uri="{BB962C8B-B14F-4D97-AF65-F5344CB8AC3E}">
        <p14:creationId xmlns:p14="http://schemas.microsoft.com/office/powerpoint/2010/main" val="281976102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8834455-5869-438F-B51E-896F032F4FE6}" type="slidenum">
              <a:rPr lang="en-US" smtClean="0"/>
              <a:t>‹#›</a:t>
            </a:fld>
            <a:endParaRPr lang="en-US" dirty="0"/>
          </a:p>
        </p:txBody>
      </p:sp>
    </p:spTree>
    <p:extLst>
      <p:ext uri="{BB962C8B-B14F-4D97-AF65-F5344CB8AC3E}">
        <p14:creationId xmlns:p14="http://schemas.microsoft.com/office/powerpoint/2010/main" val="139924939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Last Slide N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955704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ast Slide M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91235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ast Slide W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542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ast Slide A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9812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Bullet - Single Line Spacing">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196752"/>
            <a:ext cx="8453944" cy="4786328"/>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Slide Number Placeholder 5"/>
          <p:cNvSpPr>
            <a:spLocks noGrp="1"/>
          </p:cNvSpPr>
          <p:nvPr>
            <p:ph type="sldNum" sz="quarter" idx="12"/>
          </p:nvPr>
        </p:nvSpPr>
        <p:spPr>
          <a:xfrm>
            <a:off x="6706407" y="6190823"/>
            <a:ext cx="2133600" cy="365125"/>
          </a:xfrm>
          <a:prstGeom prst="rect">
            <a:avLst/>
          </a:prstGeom>
        </p:spPr>
        <p:txBody>
          <a:bodyPr/>
          <a:lstStyle/>
          <a:p>
            <a:fld id="{3BDDA355-DE8D-49B6-B72B-9B84B24AB58E}" type="slidenum">
              <a:rPr lang="en-GB" smtClean="0"/>
              <a:pPr/>
              <a:t>‹#›</a:t>
            </a:fld>
            <a:endParaRPr lang="en-GB" dirty="0"/>
          </a:p>
        </p:txBody>
      </p:sp>
      <p:sp>
        <p:nvSpPr>
          <p:cNvPr id="4" name="Title 3"/>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53755684"/>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0274"/>
            <a:ext cx="8229600" cy="1143000"/>
          </a:xfrm>
          <a:prstGeom prst="rect">
            <a:avLst/>
          </a:prstGeom>
          <a:ln>
            <a:noFill/>
          </a:ln>
          <a:effectLst>
            <a:outerShdw sx="1000" sy="1000" algn="ctr" rotWithShape="0">
              <a:schemeClr val="bg1"/>
            </a:outerShdw>
          </a:effectLst>
        </p:spPr>
        <p:txBody>
          <a:bodyPr vert="horz" lIns="91440" tIns="9144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143000"/>
            <a:ext cx="8229600" cy="46482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4"/>
          </p:nvPr>
        </p:nvSpPr>
        <p:spPr>
          <a:xfrm>
            <a:off x="6858000" y="6233844"/>
            <a:ext cx="2133600" cy="365125"/>
          </a:xfrm>
          <a:prstGeom prst="rect">
            <a:avLst/>
          </a:prstGeom>
        </p:spPr>
        <p:txBody>
          <a:bodyPr vert="horz" lIns="91440" tIns="45720" rIns="91440" bIns="45720" rtlCol="0" anchor="ctr"/>
          <a:lstStyle>
            <a:lvl1pPr algn="r">
              <a:defRPr sz="1400" b="1" baseline="0">
                <a:solidFill>
                  <a:schemeClr val="bg1"/>
                </a:solidFill>
                <a:latin typeface="Arial" panose="020B0604020202020204" pitchFamily="34" charset="0"/>
                <a:cs typeface="Arial" panose="020B0604020202020204" pitchFamily="34" charset="0"/>
              </a:defRPr>
            </a:lvl1pPr>
          </a:lstStyle>
          <a:p>
            <a:fld id="{2BB2C772-495A-4525-A93E-EE8544FA66A4}" type="slidenum">
              <a:rPr lang="en-US" smtClean="0"/>
              <a:pPr/>
              <a:t>‹#›</a:t>
            </a:fld>
            <a:endParaRPr lang="en-US" dirty="0"/>
          </a:p>
        </p:txBody>
      </p:sp>
    </p:spTree>
    <p:extLst>
      <p:ext uri="{BB962C8B-B14F-4D97-AF65-F5344CB8AC3E}">
        <p14:creationId xmlns:p14="http://schemas.microsoft.com/office/powerpoint/2010/main" val="2278235660"/>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5" r:id="rId4"/>
    <p:sldLayoutId id="2147483656" r:id="rId5"/>
    <p:sldLayoutId id="2147483657" r:id="rId6"/>
    <p:sldLayoutId id="2147483658" r:id="rId7"/>
    <p:sldLayoutId id="2147483659" r:id="rId8"/>
    <p:sldLayoutId id="2147483662" r:id="rId9"/>
  </p:sldLayoutIdLst>
  <p:timing>
    <p:tnLst>
      <p:par>
        <p:cTn id="1" dur="indefinite" restart="never" nodeType="tmRoot"/>
      </p:par>
    </p:tnLst>
  </p:timing>
  <p:hf sldNum="0" hdr="0" ftr="0" dt="0"/>
  <p:txStyles>
    <p:titleStyle>
      <a:lvl1pPr algn="ctr" defTabSz="914400" rtl="0" eaLnBrk="1" latinLnBrk="0" hangingPunct="1">
        <a:spcBef>
          <a:spcPct val="0"/>
        </a:spcBef>
        <a:buNone/>
        <a:defRPr sz="4400" b="1" kern="1200">
          <a:solidFill>
            <a:srgbClr val="0B45BB"/>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6BE907-17FB-4098-8CE4-C973736F690B}" type="datetimeFigureOut">
              <a:rPr lang="en-US" smtClean="0"/>
              <a:t>6/4/2015</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9D86F3-FC1A-46D8-93BB-EA1801720DD4}" type="slidenum">
              <a:rPr lang="en-US" smtClean="0"/>
              <a:t>‹#›</a:t>
            </a:fld>
            <a:endParaRPr lang="en-US"/>
          </a:p>
        </p:txBody>
      </p:sp>
    </p:spTree>
    <p:extLst>
      <p:ext uri="{BB962C8B-B14F-4D97-AF65-F5344CB8AC3E}">
        <p14:creationId xmlns:p14="http://schemas.microsoft.com/office/powerpoint/2010/main" val="3828412615"/>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ctrTitle"/>
          </p:nvPr>
        </p:nvSpPr>
        <p:spPr>
          <a:xfrm>
            <a:off x="660568" y="2057400"/>
            <a:ext cx="8382000" cy="2057400"/>
          </a:xfrm>
        </p:spPr>
        <p:txBody>
          <a:bodyPr>
            <a:noAutofit/>
          </a:bodyPr>
          <a:lstStyle/>
          <a:p>
            <a:r>
              <a:rPr lang="en-GB" sz="3200" dirty="0"/>
              <a:t>Investment Model for Moving to a </a:t>
            </a:r>
            <a:r>
              <a:rPr lang="en-GB" sz="3200" dirty="0" smtClean="0"/>
              <a:t>Data–Centric </a:t>
            </a:r>
            <a:r>
              <a:rPr lang="en-GB" sz="3200" dirty="0"/>
              <a:t>Configuration and Asset Information Management </a:t>
            </a:r>
            <a:r>
              <a:rPr lang="en-GB" sz="3200" dirty="0" smtClean="0"/>
              <a:t>System</a:t>
            </a:r>
            <a:br>
              <a:rPr lang="en-GB" sz="3200" dirty="0" smtClean="0"/>
            </a:br>
            <a:r>
              <a:rPr lang="en-GB" sz="3200" dirty="0" smtClean="0"/>
              <a:t>Breakout Session</a:t>
            </a:r>
            <a:endParaRPr lang="en-US" sz="3200" dirty="0"/>
          </a:p>
        </p:txBody>
      </p:sp>
      <p:sp>
        <p:nvSpPr>
          <p:cNvPr id="8" name="Text Placeholder 7"/>
          <p:cNvSpPr>
            <a:spLocks noGrp="1"/>
          </p:cNvSpPr>
          <p:nvPr>
            <p:ph type="body" sz="quarter" idx="11"/>
          </p:nvPr>
        </p:nvSpPr>
        <p:spPr>
          <a:xfrm>
            <a:off x="660568" y="4114800"/>
            <a:ext cx="8112304" cy="1643742"/>
          </a:xfrm>
        </p:spPr>
        <p:txBody>
          <a:bodyPr>
            <a:noAutofit/>
          </a:bodyPr>
          <a:lstStyle/>
          <a:p>
            <a:r>
              <a:rPr lang="en-US" sz="3200" dirty="0" smtClean="0"/>
              <a:t>June 9, 2015</a:t>
            </a:r>
          </a:p>
          <a:p>
            <a:endParaRPr lang="en-GB" sz="3200" dirty="0" smtClean="0"/>
          </a:p>
          <a:p>
            <a:r>
              <a:rPr lang="en-GB" sz="3200" dirty="0" smtClean="0"/>
              <a:t>Bob </a:t>
            </a:r>
            <a:r>
              <a:rPr lang="en-GB" sz="3200" dirty="0"/>
              <a:t>Renuart – Renuart Consulting</a:t>
            </a:r>
            <a:br>
              <a:rPr lang="en-GB" sz="3200" dirty="0"/>
            </a:br>
            <a:r>
              <a:rPr lang="en-GB" sz="3200" dirty="0"/>
              <a:t>Tom Esselman – LPI, </a:t>
            </a:r>
            <a:r>
              <a:rPr lang="en-GB" sz="3200" dirty="0" smtClean="0"/>
              <a:t>Inc.</a:t>
            </a:r>
            <a:endParaRPr lang="en-US" sz="3200" dirty="0"/>
          </a:p>
        </p:txBody>
      </p:sp>
      <p:sp>
        <p:nvSpPr>
          <p:cNvPr id="2" name="TextBox 1"/>
          <p:cNvSpPr txBox="1"/>
          <p:nvPr/>
        </p:nvSpPr>
        <p:spPr>
          <a:xfrm>
            <a:off x="5982557" y="685800"/>
            <a:ext cx="2956387" cy="1077218"/>
          </a:xfrm>
          <a:prstGeom prst="rect">
            <a:avLst/>
          </a:prstGeom>
          <a:noFill/>
        </p:spPr>
        <p:txBody>
          <a:bodyPr wrap="none" rtlCol="0">
            <a:spAutoFit/>
          </a:bodyPr>
          <a:lstStyle/>
          <a:p>
            <a:r>
              <a:rPr lang="en-US" sz="2800" i="1" dirty="0">
                <a:solidFill>
                  <a:schemeClr val="bg2">
                    <a:lumMod val="25000"/>
                  </a:schemeClr>
                </a:solidFill>
              </a:rPr>
              <a:t>Renuart Consulting</a:t>
            </a:r>
          </a:p>
          <a:p>
            <a:r>
              <a:rPr lang="en-US" dirty="0"/>
              <a:t>4626 </a:t>
            </a:r>
            <a:r>
              <a:rPr lang="en-US" dirty="0" err="1"/>
              <a:t>Harbour</a:t>
            </a:r>
            <a:r>
              <a:rPr lang="en-US" dirty="0"/>
              <a:t> Village </a:t>
            </a:r>
            <a:r>
              <a:rPr lang="en-US" dirty="0" smtClean="0"/>
              <a:t>Blvd.</a:t>
            </a:r>
            <a:endParaRPr lang="en-US" dirty="0"/>
          </a:p>
          <a:p>
            <a:r>
              <a:rPr lang="en-US" dirty="0"/>
              <a:t>Ponce Inlet, FL </a:t>
            </a:r>
            <a:r>
              <a:rPr lang="en-US" dirty="0" smtClean="0"/>
              <a:t>32127</a:t>
            </a:r>
            <a:endParaRPr lang="en-US" dirty="0"/>
          </a:p>
        </p:txBody>
      </p:sp>
    </p:spTree>
    <p:extLst>
      <p:ext uri="{BB962C8B-B14F-4D97-AF65-F5344CB8AC3E}">
        <p14:creationId xmlns:p14="http://schemas.microsoft.com/office/powerpoint/2010/main" val="27562416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Autofit/>
          </a:bodyPr>
          <a:lstStyle/>
          <a:p>
            <a:r>
              <a:rPr lang="en-US" sz="3600" dirty="0" smtClean="0"/>
              <a:t>Future States</a:t>
            </a:r>
            <a:endParaRPr lang="en-US" sz="2800" dirty="0"/>
          </a:p>
        </p:txBody>
      </p:sp>
      <p:sp>
        <p:nvSpPr>
          <p:cNvPr id="3" name="Content Placeholder 2"/>
          <p:cNvSpPr>
            <a:spLocks noGrp="1"/>
          </p:cNvSpPr>
          <p:nvPr>
            <p:ph idx="1"/>
          </p:nvPr>
        </p:nvSpPr>
        <p:spPr>
          <a:xfrm>
            <a:off x="250166" y="1554480"/>
            <a:ext cx="8548777" cy="4034760"/>
          </a:xfrm>
        </p:spPr>
        <p:txBody>
          <a:bodyPr>
            <a:normAutofit/>
          </a:bodyPr>
          <a:lstStyle/>
          <a:p>
            <a:pPr marL="457200" indent="-457200">
              <a:buFont typeface="+mj-lt"/>
              <a:buAutoNum type="arabicPeriod"/>
            </a:pPr>
            <a:r>
              <a:rPr lang="en-US" dirty="0" smtClean="0">
                <a:solidFill>
                  <a:schemeClr val="bg1">
                    <a:lumMod val="75000"/>
                  </a:schemeClr>
                </a:solidFill>
              </a:rPr>
              <a:t>Electronic Document Centralization</a:t>
            </a:r>
          </a:p>
          <a:p>
            <a:pPr marL="457200" indent="-457200">
              <a:buFont typeface="+mj-lt"/>
              <a:buAutoNum type="arabicPeriod"/>
            </a:pPr>
            <a:r>
              <a:rPr lang="en-US" dirty="0" smtClean="0">
                <a:solidFill>
                  <a:schemeClr val="bg1">
                    <a:lumMod val="75000"/>
                  </a:schemeClr>
                </a:solidFill>
              </a:rPr>
              <a:t>Documents -Tags Cross Referenced</a:t>
            </a:r>
          </a:p>
          <a:p>
            <a:pPr marL="457200" indent="-457200">
              <a:buFont typeface="+mj-lt"/>
              <a:buAutoNum type="arabicPeriod"/>
            </a:pPr>
            <a:r>
              <a:rPr lang="en-US" dirty="0" smtClean="0"/>
              <a:t>Data Centralization</a:t>
            </a:r>
          </a:p>
          <a:p>
            <a:pPr marL="457200" indent="-457200">
              <a:buFont typeface="+mj-lt"/>
              <a:buAutoNum type="arabicPeriod"/>
            </a:pPr>
            <a:r>
              <a:rPr lang="en-US" dirty="0" smtClean="0"/>
              <a:t>Relationship Model </a:t>
            </a:r>
          </a:p>
          <a:p>
            <a:pPr marL="457200" indent="-457200">
              <a:buFont typeface="+mj-lt"/>
              <a:buAutoNum type="arabicPeriod" startAt="5"/>
            </a:pPr>
            <a:r>
              <a:rPr lang="en-US" dirty="0" smtClean="0"/>
              <a:t>2D/3D Model Integration with data model</a:t>
            </a:r>
          </a:p>
          <a:p>
            <a:pPr marL="457200" indent="-457200">
              <a:buFont typeface="+mj-lt"/>
              <a:buAutoNum type="arabicPeriod" startAt="5"/>
            </a:pPr>
            <a:r>
              <a:rPr lang="en-US" dirty="0"/>
              <a:t>2D/3D Model Authoring Tool </a:t>
            </a:r>
            <a:r>
              <a:rPr lang="en-US" dirty="0" smtClean="0"/>
              <a:t>Integration</a:t>
            </a:r>
            <a:endParaRPr lang="en-US" b="1" dirty="0" smtClean="0"/>
          </a:p>
          <a:p>
            <a:pPr lvl="1"/>
            <a:endParaRPr lang="en-US" dirty="0"/>
          </a:p>
        </p:txBody>
      </p:sp>
    </p:spTree>
    <p:extLst>
      <p:ext uri="{BB962C8B-B14F-4D97-AF65-F5344CB8AC3E}">
        <p14:creationId xmlns:p14="http://schemas.microsoft.com/office/powerpoint/2010/main" val="1182367886"/>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Roadmap</a:t>
            </a:r>
          </a:p>
        </p:txBody>
      </p:sp>
      <p:sp>
        <p:nvSpPr>
          <p:cNvPr id="4" name="Content Placeholder 1"/>
          <p:cNvSpPr>
            <a:spLocks noGrp="1"/>
          </p:cNvSpPr>
          <p:nvPr>
            <p:ph idx="1"/>
          </p:nvPr>
        </p:nvSpPr>
        <p:spPr>
          <a:xfrm>
            <a:off x="304800" y="3276600"/>
            <a:ext cx="8607151" cy="2685623"/>
          </a:xfrm>
        </p:spPr>
        <p:txBody>
          <a:bodyPr>
            <a:noAutofit/>
          </a:bodyPr>
          <a:lstStyle/>
          <a:p>
            <a:pPr marL="230188" indent="-230188"/>
            <a:r>
              <a:rPr lang="en-US" dirty="0"/>
              <a:t>Once “Current State” and “Future State” are defined, begin to define the path that you will follow.  </a:t>
            </a:r>
          </a:p>
          <a:p>
            <a:pPr marL="230188" indent="-230188"/>
            <a:r>
              <a:rPr lang="en-US" dirty="0"/>
              <a:t>Can include software, computer systems, staff, cultural changes, and others. </a:t>
            </a:r>
          </a:p>
        </p:txBody>
      </p:sp>
      <p:sp>
        <p:nvSpPr>
          <p:cNvPr id="5" name="Oval 4"/>
          <p:cNvSpPr>
            <a:spLocks noChangeAspect="1"/>
          </p:cNvSpPr>
          <p:nvPr/>
        </p:nvSpPr>
        <p:spPr>
          <a:xfrm>
            <a:off x="1447800" y="990600"/>
            <a:ext cx="2209800" cy="22128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Current State</a:t>
            </a:r>
            <a:endParaRPr lang="en-US" sz="3200" b="1" dirty="0"/>
          </a:p>
        </p:txBody>
      </p:sp>
      <p:sp>
        <p:nvSpPr>
          <p:cNvPr id="6" name="Oval 5"/>
          <p:cNvSpPr>
            <a:spLocks noChangeAspect="1"/>
          </p:cNvSpPr>
          <p:nvPr/>
        </p:nvSpPr>
        <p:spPr>
          <a:xfrm>
            <a:off x="5410200" y="990600"/>
            <a:ext cx="2209800" cy="22128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Future State</a:t>
            </a:r>
            <a:endParaRPr lang="en-US" sz="3200" b="1" dirty="0"/>
          </a:p>
        </p:txBody>
      </p:sp>
      <p:sp>
        <p:nvSpPr>
          <p:cNvPr id="7" name="Right Arrow 6"/>
          <p:cNvSpPr/>
          <p:nvPr/>
        </p:nvSpPr>
        <p:spPr>
          <a:xfrm>
            <a:off x="3733799" y="1773976"/>
            <a:ext cx="1601209" cy="762000"/>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138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3276600"/>
            <a:ext cx="8607151" cy="2685623"/>
          </a:xfrm>
        </p:spPr>
        <p:txBody>
          <a:bodyPr>
            <a:noAutofit/>
          </a:bodyPr>
          <a:lstStyle/>
          <a:p>
            <a:pPr marL="230188" indent="-230188"/>
            <a:r>
              <a:rPr lang="en-US" dirty="0" smtClean="0"/>
              <a:t>How do you get this done?</a:t>
            </a:r>
          </a:p>
          <a:p>
            <a:pPr marL="630238" lvl="1" indent="-230188"/>
            <a:r>
              <a:rPr lang="en-US" dirty="0"/>
              <a:t>G</a:t>
            </a:r>
            <a:r>
              <a:rPr lang="en-US" dirty="0" smtClean="0"/>
              <a:t>et data.</a:t>
            </a:r>
          </a:p>
          <a:p>
            <a:pPr marL="630238" lvl="1" indent="-230188"/>
            <a:r>
              <a:rPr lang="en-US" dirty="0" smtClean="0"/>
              <a:t>Populate the cost-benefit model and run it</a:t>
            </a:r>
            <a:r>
              <a:rPr lang="en-US" dirty="0"/>
              <a:t>.</a:t>
            </a:r>
            <a:endParaRPr lang="en-US" dirty="0" smtClean="0"/>
          </a:p>
          <a:p>
            <a:pPr marL="630238" lvl="1" indent="-230188"/>
            <a:r>
              <a:rPr lang="en-US" dirty="0" smtClean="0"/>
              <a:t>Present the results.</a:t>
            </a:r>
          </a:p>
          <a:p>
            <a:pPr marL="630238" lvl="1" indent="-230188"/>
            <a:r>
              <a:rPr lang="en-US" dirty="0" smtClean="0"/>
              <a:t>Get the money.</a:t>
            </a:r>
            <a:endParaRPr lang="en-US" dirty="0"/>
          </a:p>
        </p:txBody>
      </p:sp>
      <p:sp>
        <p:nvSpPr>
          <p:cNvPr id="3" name="Slide Number Placeholder 2"/>
          <p:cNvSpPr>
            <a:spLocks noGrp="1"/>
          </p:cNvSpPr>
          <p:nvPr>
            <p:ph type="sldNum" sz="quarter" idx="12"/>
          </p:nvPr>
        </p:nvSpPr>
        <p:spPr/>
        <p:txBody>
          <a:bodyPr/>
          <a:lstStyle/>
          <a:p>
            <a:fld id="{3BDDA355-DE8D-49B6-B72B-9B84B24AB58E}" type="slidenum">
              <a:rPr lang="en-GB" smtClean="0"/>
              <a:pPr/>
              <a:t>12</a:t>
            </a:fld>
            <a:endParaRPr lang="en-GB" dirty="0"/>
          </a:p>
        </p:txBody>
      </p:sp>
      <p:sp>
        <p:nvSpPr>
          <p:cNvPr id="4" name="Title 3"/>
          <p:cNvSpPr>
            <a:spLocks noGrp="1"/>
          </p:cNvSpPr>
          <p:nvPr>
            <p:ph type="title"/>
          </p:nvPr>
        </p:nvSpPr>
        <p:spPr/>
        <p:txBody>
          <a:bodyPr>
            <a:normAutofit/>
          </a:bodyPr>
          <a:lstStyle/>
          <a:p>
            <a:r>
              <a:rPr lang="en-US" dirty="0"/>
              <a:t>Roadmap</a:t>
            </a:r>
            <a:endParaRPr lang="en-US" b="0" dirty="0"/>
          </a:p>
        </p:txBody>
      </p:sp>
      <p:sp>
        <p:nvSpPr>
          <p:cNvPr id="5" name="Oval 4"/>
          <p:cNvSpPr>
            <a:spLocks noChangeAspect="1"/>
          </p:cNvSpPr>
          <p:nvPr/>
        </p:nvSpPr>
        <p:spPr>
          <a:xfrm>
            <a:off x="1447800" y="990600"/>
            <a:ext cx="2209800" cy="22128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Current State</a:t>
            </a:r>
            <a:endParaRPr lang="en-US" sz="3200" b="1" dirty="0"/>
          </a:p>
        </p:txBody>
      </p:sp>
      <p:sp>
        <p:nvSpPr>
          <p:cNvPr id="6" name="Oval 5"/>
          <p:cNvSpPr>
            <a:spLocks noChangeAspect="1"/>
          </p:cNvSpPr>
          <p:nvPr/>
        </p:nvSpPr>
        <p:spPr>
          <a:xfrm>
            <a:off x="5410200" y="990600"/>
            <a:ext cx="2209800" cy="22128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Future State</a:t>
            </a:r>
            <a:endParaRPr lang="en-US" sz="3200" b="1" dirty="0"/>
          </a:p>
        </p:txBody>
      </p:sp>
      <p:sp>
        <p:nvSpPr>
          <p:cNvPr id="7" name="Right Arrow 6"/>
          <p:cNvSpPr/>
          <p:nvPr/>
        </p:nvSpPr>
        <p:spPr>
          <a:xfrm>
            <a:off x="3733799" y="1773976"/>
            <a:ext cx="1601209" cy="762000"/>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5404665"/>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How </a:t>
            </a:r>
            <a:r>
              <a:rPr lang="en-US" dirty="0"/>
              <a:t>D</a:t>
            </a:r>
            <a:r>
              <a:rPr lang="en-US" dirty="0" smtClean="0"/>
              <a:t>o You Get Data?</a:t>
            </a:r>
            <a:endParaRPr lang="en-US" dirty="0"/>
          </a:p>
        </p:txBody>
      </p:sp>
      <p:sp>
        <p:nvSpPr>
          <p:cNvPr id="3" name="Content Placeholder 2"/>
          <p:cNvSpPr>
            <a:spLocks noGrp="1"/>
          </p:cNvSpPr>
          <p:nvPr>
            <p:ph idx="1"/>
          </p:nvPr>
        </p:nvSpPr>
        <p:spPr>
          <a:xfrm>
            <a:off x="457200" y="1143000"/>
            <a:ext cx="8229600" cy="4876800"/>
          </a:xfrm>
        </p:spPr>
        <p:txBody>
          <a:bodyPr>
            <a:normAutofit lnSpcReduction="10000"/>
          </a:bodyPr>
          <a:lstStyle/>
          <a:p>
            <a:pPr>
              <a:lnSpc>
                <a:spcPct val="110000"/>
              </a:lnSpc>
              <a:spcBef>
                <a:spcPts val="600"/>
              </a:spcBef>
            </a:pPr>
            <a:r>
              <a:rPr lang="en-US" dirty="0" smtClean="0"/>
              <a:t>Get endorsement from management for data collection.</a:t>
            </a:r>
          </a:p>
          <a:p>
            <a:pPr>
              <a:lnSpc>
                <a:spcPct val="110000"/>
              </a:lnSpc>
              <a:spcBef>
                <a:spcPts val="600"/>
              </a:spcBef>
            </a:pPr>
            <a:r>
              <a:rPr lang="en-US" dirty="0" smtClean="0"/>
              <a:t>Set up a broad range of interviews.  </a:t>
            </a:r>
            <a:endParaRPr lang="en-US" dirty="0"/>
          </a:p>
          <a:p>
            <a:pPr>
              <a:lnSpc>
                <a:spcPct val="110000"/>
              </a:lnSpc>
              <a:spcBef>
                <a:spcPts val="600"/>
              </a:spcBef>
            </a:pPr>
            <a:r>
              <a:rPr lang="en-US" dirty="0" smtClean="0"/>
              <a:t>Generally do interviews one person at a time.  Look for confirmatory or contradictory data.</a:t>
            </a:r>
          </a:p>
          <a:p>
            <a:pPr>
              <a:lnSpc>
                <a:spcPct val="110000"/>
              </a:lnSpc>
              <a:spcBef>
                <a:spcPts val="600"/>
              </a:spcBef>
            </a:pPr>
            <a:r>
              <a:rPr lang="en-US" dirty="0" smtClean="0"/>
              <a:t>“What do you do?  How much time do you spend?  How much time will we save if we move to the future state?”</a:t>
            </a:r>
          </a:p>
          <a:p>
            <a:endParaRPr lang="en-US" dirty="0" smtClean="0"/>
          </a:p>
          <a:p>
            <a:endParaRPr lang="en-US" dirty="0"/>
          </a:p>
        </p:txBody>
      </p:sp>
    </p:spTree>
    <p:extLst>
      <p:ext uri="{BB962C8B-B14F-4D97-AF65-F5344CB8AC3E}">
        <p14:creationId xmlns:p14="http://schemas.microsoft.com/office/powerpoint/2010/main" val="34449883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Input Worksheet</a:t>
            </a:r>
            <a:endParaRPr lang="en-US" dirty="0"/>
          </a:p>
        </p:txBody>
      </p:sp>
      <p:pic>
        <p:nvPicPr>
          <p:cNvPr id="4" name="Content Placeholder 3"/>
          <p:cNvPicPr>
            <a:picLocks noGrp="1" noChangeAspect="1"/>
          </p:cNvPicPr>
          <p:nvPr>
            <p:ph idx="1"/>
          </p:nvPr>
        </p:nvPicPr>
        <p:blipFill rotWithShape="1">
          <a:blip r:embed="rId2"/>
          <a:srcRect t="23045" r="14291" b="4170"/>
          <a:stretch/>
        </p:blipFill>
        <p:spPr>
          <a:xfrm>
            <a:off x="76200" y="1143000"/>
            <a:ext cx="8933737" cy="4267200"/>
          </a:xfrm>
          <a:prstGeom prst="rect">
            <a:avLst/>
          </a:prstGeom>
        </p:spPr>
      </p:pic>
    </p:spTree>
    <p:extLst>
      <p:ext uri="{BB962C8B-B14F-4D97-AF65-F5344CB8AC3E}">
        <p14:creationId xmlns:p14="http://schemas.microsoft.com/office/powerpoint/2010/main" val="33030328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0274"/>
            <a:ext cx="8651994" cy="1143000"/>
          </a:xfrm>
        </p:spPr>
        <p:txBody>
          <a:bodyPr>
            <a:normAutofit fontScale="90000"/>
          </a:bodyPr>
          <a:lstStyle/>
          <a:p>
            <a:r>
              <a:rPr lang="en-US" dirty="0" smtClean="0"/>
              <a:t>How Do You Define Distributions?</a:t>
            </a:r>
            <a:endParaRPr lang="en-US" dirty="0"/>
          </a:p>
        </p:txBody>
      </p:sp>
      <p:sp>
        <p:nvSpPr>
          <p:cNvPr id="12" name="TextBox 11"/>
          <p:cNvSpPr txBox="1"/>
          <p:nvPr/>
        </p:nvSpPr>
        <p:spPr>
          <a:xfrm>
            <a:off x="990600" y="3534054"/>
            <a:ext cx="628698" cy="523220"/>
          </a:xfrm>
          <a:prstGeom prst="rect">
            <a:avLst/>
          </a:prstGeom>
          <a:noFill/>
          <a:ln>
            <a:solidFill>
              <a:schemeClr val="tx1"/>
            </a:solidFill>
          </a:ln>
        </p:spPr>
        <p:txBody>
          <a:bodyPr wrap="none" rtlCol="0">
            <a:spAutoFit/>
          </a:bodyPr>
          <a:lstStyle/>
          <a:p>
            <a:r>
              <a:rPr lang="en-US" sz="2800" dirty="0" smtClean="0"/>
              <a:t>L-1</a:t>
            </a:r>
            <a:endParaRPr lang="en-US" sz="2800" dirty="0"/>
          </a:p>
        </p:txBody>
      </p:sp>
      <p:sp>
        <p:nvSpPr>
          <p:cNvPr id="13" name="TextBox 12"/>
          <p:cNvSpPr txBox="1"/>
          <p:nvPr/>
        </p:nvSpPr>
        <p:spPr>
          <a:xfrm>
            <a:off x="7543800" y="3534054"/>
            <a:ext cx="628698" cy="523220"/>
          </a:xfrm>
          <a:prstGeom prst="rect">
            <a:avLst/>
          </a:prstGeom>
          <a:noFill/>
          <a:ln>
            <a:solidFill>
              <a:schemeClr val="tx1"/>
            </a:solidFill>
          </a:ln>
        </p:spPr>
        <p:txBody>
          <a:bodyPr wrap="none" rtlCol="0">
            <a:spAutoFit/>
          </a:bodyPr>
          <a:lstStyle/>
          <a:p>
            <a:r>
              <a:rPr lang="en-US" sz="2800" dirty="0" smtClean="0"/>
              <a:t>L-2</a:t>
            </a:r>
            <a:endParaRPr lang="en-US" sz="2800" dirty="0"/>
          </a:p>
        </p:txBody>
      </p:sp>
      <p:sp>
        <p:nvSpPr>
          <p:cNvPr id="14" name="TextBox 13"/>
          <p:cNvSpPr txBox="1"/>
          <p:nvPr/>
        </p:nvSpPr>
        <p:spPr>
          <a:xfrm>
            <a:off x="1676400" y="5105400"/>
            <a:ext cx="628698" cy="523220"/>
          </a:xfrm>
          <a:prstGeom prst="rect">
            <a:avLst/>
          </a:prstGeom>
          <a:noFill/>
          <a:ln>
            <a:solidFill>
              <a:schemeClr val="tx1"/>
            </a:solidFill>
          </a:ln>
        </p:spPr>
        <p:txBody>
          <a:bodyPr wrap="none" rtlCol="0">
            <a:spAutoFit/>
          </a:bodyPr>
          <a:lstStyle/>
          <a:p>
            <a:r>
              <a:rPr lang="en-US" sz="2800" dirty="0" smtClean="0"/>
              <a:t>L-3</a:t>
            </a:r>
            <a:endParaRPr lang="en-US" dirty="0"/>
          </a:p>
        </p:txBody>
      </p:sp>
      <p:graphicFrame>
        <p:nvGraphicFramePr>
          <p:cNvPr id="15" name="Chart 14"/>
          <p:cNvGraphicFramePr>
            <a:graphicFrameLocks noChangeAspect="1"/>
          </p:cNvGraphicFramePr>
          <p:nvPr>
            <p:extLst/>
          </p:nvPr>
        </p:nvGraphicFramePr>
        <p:xfrm>
          <a:off x="209550" y="1106548"/>
          <a:ext cx="4295215" cy="231951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6" name="Chart 15"/>
          <p:cNvGraphicFramePr>
            <a:graphicFrameLocks noChangeAspect="1"/>
          </p:cNvGraphicFramePr>
          <p:nvPr>
            <p:extLst/>
          </p:nvPr>
        </p:nvGraphicFramePr>
        <p:xfrm>
          <a:off x="4793317" y="1096963"/>
          <a:ext cx="4240410" cy="22899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Chart 16"/>
          <p:cNvGraphicFramePr>
            <a:graphicFrameLocks noChangeAspect="1"/>
          </p:cNvGraphicFramePr>
          <p:nvPr>
            <p:extLst/>
          </p:nvPr>
        </p:nvGraphicFramePr>
        <p:xfrm>
          <a:off x="2362200" y="3534054"/>
          <a:ext cx="4241426" cy="2290471"/>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p:cNvSpPr txBox="1"/>
          <p:nvPr/>
        </p:nvSpPr>
        <p:spPr>
          <a:xfrm>
            <a:off x="6759504" y="4191000"/>
            <a:ext cx="2197290" cy="1569660"/>
          </a:xfrm>
          <a:prstGeom prst="rect">
            <a:avLst/>
          </a:prstGeom>
          <a:solidFill>
            <a:schemeClr val="accent1">
              <a:lumMod val="20000"/>
              <a:lumOff val="80000"/>
            </a:schemeClr>
          </a:solidFill>
          <a:ln w="19050">
            <a:solidFill>
              <a:schemeClr val="tx1"/>
            </a:solidFill>
          </a:ln>
        </p:spPr>
        <p:txBody>
          <a:bodyPr wrap="square" rtlCol="0">
            <a:spAutoFit/>
          </a:bodyPr>
          <a:lstStyle/>
          <a:p>
            <a:pPr algn="ctr"/>
            <a:r>
              <a:rPr lang="en-US" sz="2400" dirty="0"/>
              <a:t>It is more likely that you will save less than expected.</a:t>
            </a:r>
          </a:p>
        </p:txBody>
      </p:sp>
    </p:spTree>
    <p:extLst>
      <p:ext uri="{BB962C8B-B14F-4D97-AF65-F5344CB8AC3E}">
        <p14:creationId xmlns:p14="http://schemas.microsoft.com/office/powerpoint/2010/main" val="21653719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533400" y="0"/>
            <a:ext cx="8229600" cy="1143000"/>
          </a:xfrm>
        </p:spPr>
        <p:txBody>
          <a:bodyPr>
            <a:normAutofit fontScale="90000"/>
          </a:bodyPr>
          <a:lstStyle/>
          <a:p>
            <a:r>
              <a:rPr lang="en-US" dirty="0" smtClean="0"/>
              <a:t>How Do You Define Soft Cost Savings?</a:t>
            </a:r>
            <a:endParaRPr lang="en-US" strike="sngStrike" dirty="0" smtClean="0"/>
          </a:p>
        </p:txBody>
      </p:sp>
      <p:sp>
        <p:nvSpPr>
          <p:cNvPr id="13" name="Content Placeholder 2"/>
          <p:cNvSpPr txBox="1">
            <a:spLocks/>
          </p:cNvSpPr>
          <p:nvPr/>
        </p:nvSpPr>
        <p:spPr>
          <a:xfrm>
            <a:off x="258019" y="1340768"/>
            <a:ext cx="8706469" cy="5184576"/>
          </a:xfrm>
          <a:prstGeom prst="rect">
            <a:avLst/>
          </a:prstGeom>
        </p:spPr>
        <p:txBody>
          <a:bodyPr/>
          <a:lstStyle>
            <a:lvl1pPr marL="173038" indent="-173038" algn="l" rtl="0" eaLnBrk="0" fontAlgn="base" hangingPunct="0">
              <a:lnSpc>
                <a:spcPct val="95000"/>
              </a:lnSpc>
              <a:spcBef>
                <a:spcPct val="0"/>
              </a:spcBef>
              <a:spcAft>
                <a:spcPct val="25000"/>
              </a:spcAft>
              <a:buChar char="•"/>
              <a:defRPr sz="2400">
                <a:solidFill>
                  <a:srgbClr val="000000"/>
                </a:solidFill>
                <a:latin typeface="+mn-lt"/>
                <a:ea typeface="+mn-ea"/>
                <a:cs typeface="+mn-cs"/>
              </a:defRPr>
            </a:lvl1pPr>
            <a:lvl2pPr marL="515938" indent="-228600" algn="l" rtl="0" eaLnBrk="0" fontAlgn="base" hangingPunct="0">
              <a:lnSpc>
                <a:spcPct val="95000"/>
              </a:lnSpc>
              <a:spcBef>
                <a:spcPct val="0"/>
              </a:spcBef>
              <a:spcAft>
                <a:spcPct val="25000"/>
              </a:spcAft>
              <a:buChar char="–"/>
              <a:defRPr sz="2400">
                <a:solidFill>
                  <a:srgbClr val="000000"/>
                </a:solidFill>
                <a:latin typeface="+mn-lt"/>
              </a:defRPr>
            </a:lvl2pPr>
            <a:lvl3pPr marL="798513" indent="-166688" algn="l" rtl="0" eaLnBrk="0" fontAlgn="base" hangingPunct="0">
              <a:lnSpc>
                <a:spcPct val="95000"/>
              </a:lnSpc>
              <a:spcBef>
                <a:spcPct val="0"/>
              </a:spcBef>
              <a:spcAft>
                <a:spcPct val="25000"/>
              </a:spcAft>
              <a:buChar char="•"/>
              <a:defRPr sz="2400">
                <a:solidFill>
                  <a:srgbClr val="000000"/>
                </a:solidFill>
                <a:latin typeface="+mn-lt"/>
              </a:defRPr>
            </a:lvl3pPr>
            <a:lvl4pPr marL="1196975" indent="-223838" algn="l" rtl="0" eaLnBrk="0" fontAlgn="base" hangingPunct="0">
              <a:lnSpc>
                <a:spcPct val="95000"/>
              </a:lnSpc>
              <a:spcBef>
                <a:spcPct val="0"/>
              </a:spcBef>
              <a:spcAft>
                <a:spcPct val="25000"/>
              </a:spcAft>
              <a:buChar char="–"/>
              <a:defRPr sz="2400">
                <a:solidFill>
                  <a:srgbClr val="000000"/>
                </a:solidFill>
                <a:latin typeface="+mn-lt"/>
              </a:defRPr>
            </a:lvl4pPr>
            <a:lvl5pPr marL="1487488" indent="-174625" algn="l" rtl="0" eaLnBrk="0" fontAlgn="base" hangingPunct="0">
              <a:lnSpc>
                <a:spcPct val="95000"/>
              </a:lnSpc>
              <a:spcBef>
                <a:spcPct val="0"/>
              </a:spcBef>
              <a:spcAft>
                <a:spcPct val="25000"/>
              </a:spcAft>
              <a:buChar char="•"/>
              <a:defRPr sz="2400">
                <a:solidFill>
                  <a:srgbClr val="000000"/>
                </a:solidFill>
                <a:latin typeface="+mn-lt"/>
              </a:defRPr>
            </a:lvl5pPr>
            <a:lvl6pPr marL="1944688" indent="-174625" algn="l" rtl="0" fontAlgn="base">
              <a:lnSpc>
                <a:spcPct val="95000"/>
              </a:lnSpc>
              <a:spcBef>
                <a:spcPct val="0"/>
              </a:spcBef>
              <a:spcAft>
                <a:spcPct val="25000"/>
              </a:spcAft>
              <a:buChar char="•"/>
              <a:defRPr sz="2400">
                <a:solidFill>
                  <a:srgbClr val="000000"/>
                </a:solidFill>
                <a:latin typeface="+mn-lt"/>
              </a:defRPr>
            </a:lvl6pPr>
            <a:lvl7pPr marL="2401888" indent="-174625" algn="l" rtl="0" fontAlgn="base">
              <a:lnSpc>
                <a:spcPct val="95000"/>
              </a:lnSpc>
              <a:spcBef>
                <a:spcPct val="0"/>
              </a:spcBef>
              <a:spcAft>
                <a:spcPct val="25000"/>
              </a:spcAft>
              <a:buChar char="•"/>
              <a:defRPr sz="2400">
                <a:solidFill>
                  <a:srgbClr val="000000"/>
                </a:solidFill>
                <a:latin typeface="+mn-lt"/>
              </a:defRPr>
            </a:lvl7pPr>
            <a:lvl8pPr marL="2859088" indent="-174625" algn="l" rtl="0" fontAlgn="base">
              <a:lnSpc>
                <a:spcPct val="95000"/>
              </a:lnSpc>
              <a:spcBef>
                <a:spcPct val="0"/>
              </a:spcBef>
              <a:spcAft>
                <a:spcPct val="25000"/>
              </a:spcAft>
              <a:buChar char="•"/>
              <a:defRPr sz="2400">
                <a:solidFill>
                  <a:srgbClr val="000000"/>
                </a:solidFill>
                <a:latin typeface="+mn-lt"/>
              </a:defRPr>
            </a:lvl8pPr>
            <a:lvl9pPr marL="3316288" indent="-174625" algn="l" rtl="0" fontAlgn="base">
              <a:lnSpc>
                <a:spcPct val="95000"/>
              </a:lnSpc>
              <a:spcBef>
                <a:spcPct val="0"/>
              </a:spcBef>
              <a:spcAft>
                <a:spcPct val="25000"/>
              </a:spcAft>
              <a:buChar char="•"/>
              <a:defRPr sz="2400">
                <a:solidFill>
                  <a:srgbClr val="000000"/>
                </a:solidFill>
                <a:latin typeface="+mn-lt"/>
              </a:defRPr>
            </a:lvl9pPr>
          </a:lstStyle>
          <a:p>
            <a:pPr marL="230188" indent="-242888">
              <a:lnSpc>
                <a:spcPct val="100000"/>
              </a:lnSpc>
              <a:spcAft>
                <a:spcPts val="600"/>
              </a:spcAft>
              <a:defRPr/>
            </a:pPr>
            <a:r>
              <a:rPr lang="en-US" sz="2800" dirty="0"/>
              <a:t>Soft savings </a:t>
            </a:r>
            <a:r>
              <a:rPr lang="en-US" sz="2800" dirty="0" smtClean="0"/>
              <a:t>should </a:t>
            </a:r>
            <a:r>
              <a:rPr lang="en-US" sz="2800" dirty="0"/>
              <a:t>be expected to occur </a:t>
            </a:r>
            <a:r>
              <a:rPr lang="en-US" sz="2800" dirty="0" smtClean="0"/>
              <a:t>with </a:t>
            </a:r>
            <a:r>
              <a:rPr lang="en-US" sz="2800" dirty="0"/>
              <a:t>improved access to accurate information and improvised work </a:t>
            </a:r>
            <a:r>
              <a:rPr lang="en-US" sz="2800" dirty="0" smtClean="0"/>
              <a:t>processes.  </a:t>
            </a:r>
          </a:p>
          <a:p>
            <a:pPr marL="230188" indent="-242888">
              <a:lnSpc>
                <a:spcPct val="100000"/>
              </a:lnSpc>
              <a:spcAft>
                <a:spcPts val="600"/>
              </a:spcAft>
              <a:defRPr/>
            </a:pPr>
            <a:r>
              <a:rPr lang="en-US" sz="2800" dirty="0" smtClean="0"/>
              <a:t>The </a:t>
            </a:r>
            <a:r>
              <a:rPr lang="en-US" sz="2800" dirty="0"/>
              <a:t>soft cost reductions could include items such </a:t>
            </a:r>
            <a:r>
              <a:rPr lang="en-US" sz="2800" dirty="0" smtClean="0"/>
              <a:t>as: </a:t>
            </a:r>
          </a:p>
          <a:p>
            <a:pPr marL="573088" lvl="1" indent="-242888">
              <a:lnSpc>
                <a:spcPct val="100000"/>
              </a:lnSpc>
              <a:spcAft>
                <a:spcPts val="600"/>
              </a:spcAft>
              <a:defRPr/>
            </a:pPr>
            <a:r>
              <a:rPr lang="en-US" sz="2800" dirty="0" smtClean="0"/>
              <a:t>reduction </a:t>
            </a:r>
            <a:r>
              <a:rPr lang="en-US" sz="2800" dirty="0"/>
              <a:t>of regulatory </a:t>
            </a:r>
            <a:r>
              <a:rPr lang="en-US" sz="2800" dirty="0" smtClean="0"/>
              <a:t>risk</a:t>
            </a:r>
          </a:p>
          <a:p>
            <a:pPr marL="573088" lvl="1" indent="-242888">
              <a:lnSpc>
                <a:spcPct val="100000"/>
              </a:lnSpc>
              <a:spcAft>
                <a:spcPts val="600"/>
              </a:spcAft>
              <a:defRPr/>
            </a:pPr>
            <a:r>
              <a:rPr lang="en-US" sz="2800" dirty="0" smtClean="0"/>
              <a:t>reduction </a:t>
            </a:r>
            <a:r>
              <a:rPr lang="en-US" sz="2800" dirty="0"/>
              <a:t>in forced outage </a:t>
            </a:r>
            <a:r>
              <a:rPr lang="en-US" sz="2800" dirty="0" smtClean="0"/>
              <a:t>times</a:t>
            </a:r>
          </a:p>
          <a:p>
            <a:pPr marL="573088" lvl="1" indent="-242888">
              <a:lnSpc>
                <a:spcPct val="100000"/>
              </a:lnSpc>
              <a:spcAft>
                <a:spcPts val="600"/>
              </a:spcAft>
              <a:defRPr/>
            </a:pPr>
            <a:r>
              <a:rPr lang="en-US" sz="2800" dirty="0" smtClean="0"/>
              <a:t>reduction </a:t>
            </a:r>
            <a:r>
              <a:rPr lang="en-US" sz="2800" dirty="0"/>
              <a:t>of refueling outage </a:t>
            </a:r>
            <a:r>
              <a:rPr lang="en-US" sz="2800" dirty="0" smtClean="0"/>
              <a:t>time</a:t>
            </a:r>
          </a:p>
          <a:p>
            <a:pPr marL="573088" lvl="1" indent="-242888">
              <a:lnSpc>
                <a:spcPct val="100000"/>
              </a:lnSpc>
              <a:spcAft>
                <a:spcPts val="600"/>
              </a:spcAft>
              <a:defRPr/>
            </a:pPr>
            <a:r>
              <a:rPr lang="en-US" sz="2800" dirty="0" smtClean="0"/>
              <a:t>Improved regulatory ratings</a:t>
            </a:r>
          </a:p>
          <a:p>
            <a:pPr marL="573088" lvl="1" indent="-242888">
              <a:lnSpc>
                <a:spcPct val="100000"/>
              </a:lnSpc>
              <a:spcAft>
                <a:spcPts val="600"/>
              </a:spcAft>
              <a:defRPr/>
            </a:pPr>
            <a:r>
              <a:rPr lang="en-US" sz="2800" dirty="0" smtClean="0"/>
              <a:t>others </a:t>
            </a:r>
            <a:endParaRPr lang="en-US" sz="2800" i="1" kern="0" dirty="0" smtClean="0"/>
          </a:p>
        </p:txBody>
      </p:sp>
    </p:spTree>
    <p:extLst>
      <p:ext uri="{BB962C8B-B14F-4D97-AF65-F5344CB8AC3E}">
        <p14:creationId xmlns:p14="http://schemas.microsoft.com/office/powerpoint/2010/main" val="36480629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Enter Soft Savings</a:t>
            </a:r>
            <a:endParaRPr lang="en-US" dirty="0"/>
          </a:p>
        </p:txBody>
      </p:sp>
      <p:pic>
        <p:nvPicPr>
          <p:cNvPr id="4" name="Content Placeholder 3"/>
          <p:cNvPicPr>
            <a:picLocks noGrp="1" noChangeAspect="1"/>
          </p:cNvPicPr>
          <p:nvPr>
            <p:ph idx="1"/>
          </p:nvPr>
        </p:nvPicPr>
        <p:blipFill rotWithShape="1">
          <a:blip r:embed="rId2"/>
          <a:srcRect t="26132" r="14815" b="8025"/>
          <a:stretch/>
        </p:blipFill>
        <p:spPr>
          <a:xfrm>
            <a:off x="228600" y="1600200"/>
            <a:ext cx="8762999" cy="3810001"/>
          </a:xfrm>
          <a:prstGeom prst="rect">
            <a:avLst/>
          </a:prstGeom>
        </p:spPr>
      </p:pic>
    </p:spTree>
    <p:extLst>
      <p:ext uri="{BB962C8B-B14F-4D97-AF65-F5344CB8AC3E}">
        <p14:creationId xmlns:p14="http://schemas.microsoft.com/office/powerpoint/2010/main" val="9504766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Complete Data Input</a:t>
            </a:r>
            <a:endParaRPr lang="en-US" dirty="0"/>
          </a:p>
        </p:txBody>
      </p:sp>
      <p:sp>
        <p:nvSpPr>
          <p:cNvPr id="3" name="Content Placeholder 2"/>
          <p:cNvSpPr>
            <a:spLocks noGrp="1"/>
          </p:cNvSpPr>
          <p:nvPr>
            <p:ph idx="1"/>
          </p:nvPr>
        </p:nvSpPr>
        <p:spPr/>
        <p:txBody>
          <a:bodyPr/>
          <a:lstStyle/>
          <a:p>
            <a:r>
              <a:rPr lang="en-US" dirty="0" smtClean="0"/>
              <a:t>Assign Distributions.</a:t>
            </a:r>
          </a:p>
          <a:p>
            <a:r>
              <a:rPr lang="en-US" dirty="0" smtClean="0"/>
              <a:t>Use User’s Manual to select other input like number of iterations, discount rate, correlations between input and savings, and others.</a:t>
            </a:r>
          </a:p>
          <a:p>
            <a:endParaRPr lang="en-US" dirty="0"/>
          </a:p>
        </p:txBody>
      </p:sp>
    </p:spTree>
    <p:extLst>
      <p:ext uri="{BB962C8B-B14F-4D97-AF65-F5344CB8AC3E}">
        <p14:creationId xmlns:p14="http://schemas.microsoft.com/office/powerpoint/2010/main" val="13327052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274"/>
            <a:ext cx="9067800" cy="1143000"/>
          </a:xfrm>
        </p:spPr>
        <p:txBody>
          <a:bodyPr>
            <a:normAutofit/>
          </a:bodyPr>
          <a:lstStyle/>
          <a:p>
            <a:r>
              <a:rPr lang="en-US" dirty="0" smtClean="0"/>
              <a:t>How Do You Define Investments?</a:t>
            </a:r>
            <a:endParaRPr lang="en-US" dirty="0"/>
          </a:p>
        </p:txBody>
      </p:sp>
      <p:graphicFrame>
        <p:nvGraphicFramePr>
          <p:cNvPr id="4" name="Content Placeholder 3"/>
          <p:cNvGraphicFramePr>
            <a:graphicFrameLocks noGrp="1" noChangeAspect="1"/>
          </p:cNvGraphicFramePr>
          <p:nvPr>
            <p:ph idx="1"/>
            <p:extLst/>
          </p:nvPr>
        </p:nvGraphicFramePr>
        <p:xfrm>
          <a:off x="365760" y="1268760"/>
          <a:ext cx="8670738" cy="4813599"/>
        </p:xfrm>
        <a:graphic>
          <a:graphicData uri="http://schemas.openxmlformats.org/drawingml/2006/table">
            <a:tbl>
              <a:tblPr>
                <a:tableStyleId>{5C22544A-7EE6-4342-B048-85BDC9FD1C3A}</a:tableStyleId>
              </a:tblPr>
              <a:tblGrid>
                <a:gridCol w="2705074"/>
                <a:gridCol w="772880"/>
                <a:gridCol w="772880"/>
                <a:gridCol w="845337"/>
                <a:gridCol w="657337"/>
                <a:gridCol w="753643"/>
                <a:gridCol w="769345"/>
                <a:gridCol w="1394242"/>
              </a:tblGrid>
              <a:tr h="281604">
                <a:tc rowSpan="2">
                  <a:txBody>
                    <a:bodyPr/>
                    <a:lstStyle/>
                    <a:p>
                      <a:pPr algn="ctr" fontAlgn="ctr"/>
                      <a:r>
                        <a:rPr lang="en-US" sz="1800" u="none" strike="noStrike" dirty="0">
                          <a:effectLst/>
                        </a:rPr>
                        <a:t>LABOR COSTS</a:t>
                      </a:r>
                      <a:endParaRPr lang="en-US" sz="1800" b="1" i="0" u="none" strike="noStrike" dirty="0">
                        <a:solidFill>
                          <a:srgbClr val="000000"/>
                        </a:solidFill>
                        <a:effectLst/>
                        <a:latin typeface="Calibri" panose="020F0502020204030204" pitchFamily="34" charset="0"/>
                      </a:endParaRPr>
                    </a:p>
                  </a:txBody>
                  <a:tcPr marL="9525" marR="9525" marT="9525" marB="0" anchor="ctr"/>
                </a:tc>
                <a:tc gridSpan="7">
                  <a:txBody>
                    <a:bodyPr/>
                    <a:lstStyle/>
                    <a:p>
                      <a:pPr algn="ctr" fontAlgn="b"/>
                      <a:r>
                        <a:rPr lang="en-US" sz="1600" u="none" strike="noStrike" dirty="0">
                          <a:effectLst/>
                        </a:rPr>
                        <a:t>Start-Up (Staff per Year)</a:t>
                      </a:r>
                      <a:endParaRPr lang="en-US" sz="1600" b="1"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81604">
                <a:tc vMerge="1">
                  <a:txBody>
                    <a:bodyPr/>
                    <a:lstStyle/>
                    <a:p>
                      <a:endParaRPr lang="en-US"/>
                    </a:p>
                  </a:txBody>
                  <a:tcPr/>
                </a:tc>
                <a:tc gridSpan="5">
                  <a:txBody>
                    <a:bodyPr/>
                    <a:lstStyle/>
                    <a:p>
                      <a:pPr algn="ctr" fontAlgn="b"/>
                      <a:r>
                        <a:rPr lang="en-US" sz="1800" u="none" strike="noStrike" dirty="0">
                          <a:effectLst/>
                        </a:rPr>
                        <a:t>Year</a:t>
                      </a:r>
                      <a:endParaRPr lang="en-US" sz="1800" b="1"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algn="ctr" fontAlgn="ctr"/>
                      <a:r>
                        <a:rPr lang="en-US" sz="1800" u="none" strike="noStrike" dirty="0">
                          <a:effectLst/>
                        </a:rPr>
                        <a:t>Distr</a:t>
                      </a:r>
                      <a:endParaRPr lang="en-US" sz="1800" b="1" i="0" u="none" strike="noStrike" dirty="0">
                        <a:solidFill>
                          <a:srgbClr val="000000"/>
                        </a:solidFill>
                        <a:effectLst/>
                        <a:latin typeface="Calibri" panose="020F0502020204030204" pitchFamily="34" charset="0"/>
                      </a:endParaRPr>
                    </a:p>
                  </a:txBody>
                  <a:tcPr marL="9525" marR="9525" marT="9525" marB="0" anchor="ctr"/>
                </a:tc>
                <a:tc rowSpan="2">
                  <a:txBody>
                    <a:bodyPr/>
                    <a:lstStyle/>
                    <a:p>
                      <a:pPr algn="ctr" fontAlgn="ctr"/>
                      <a:r>
                        <a:rPr lang="en-US" sz="1800" u="none" strike="noStrike" dirty="0">
                          <a:effectLst/>
                        </a:rPr>
                        <a:t>$ per person</a:t>
                      </a:r>
                      <a:endParaRPr lang="en-US" sz="1800" b="1" i="0" u="none" strike="noStrike" dirty="0">
                        <a:solidFill>
                          <a:srgbClr val="000000"/>
                        </a:solidFill>
                        <a:effectLst/>
                        <a:latin typeface="Calibri" panose="020F0502020204030204" pitchFamily="34" charset="0"/>
                      </a:endParaRPr>
                    </a:p>
                  </a:txBody>
                  <a:tcPr marL="9525" marR="9525" marT="9525" marB="0" anchor="ctr"/>
                </a:tc>
              </a:tr>
              <a:tr h="281604">
                <a:tc>
                  <a:txBody>
                    <a:bodyPr/>
                    <a:lstStyle/>
                    <a:p>
                      <a:pPr algn="l" fontAlgn="b"/>
                      <a:r>
                        <a:rPr lang="en-US" sz="1800" u="none" strike="noStrike" dirty="0">
                          <a:effectLst/>
                        </a:rPr>
                        <a:t>Initial Set-Up</a:t>
                      </a:r>
                      <a:endParaRPr lang="en-US"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CY-4</a:t>
                      </a:r>
                      <a:endParaRPr lang="en-US"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CY-3</a:t>
                      </a:r>
                      <a:endParaRPr lang="en-US"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CY-2</a:t>
                      </a:r>
                      <a:endParaRPr lang="en-US"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CY-1</a:t>
                      </a:r>
                      <a:endParaRPr lang="en-US"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CY</a:t>
                      </a:r>
                      <a:endParaRPr lang="en-US" sz="1800" b="1" i="0" u="none" strike="noStrike" dirty="0">
                        <a:solidFill>
                          <a:srgbClr val="000000"/>
                        </a:solidFill>
                        <a:effectLst/>
                        <a:latin typeface="Calibri" panose="020F0502020204030204" pitchFamily="34" charset="0"/>
                      </a:endParaRPr>
                    </a:p>
                  </a:txBody>
                  <a:tcPr marL="9525" marR="9525" marT="9525" marB="0" anchor="b"/>
                </a:tc>
                <a:tc vMerge="1">
                  <a:txBody>
                    <a:bodyPr/>
                    <a:lstStyle/>
                    <a:p>
                      <a:endParaRPr lang="en-US"/>
                    </a:p>
                  </a:txBody>
                  <a:tcPr/>
                </a:tc>
                <a:tc vMerge="1">
                  <a:txBody>
                    <a:bodyPr/>
                    <a:lstStyle/>
                    <a:p>
                      <a:endParaRPr lang="en-US"/>
                    </a:p>
                  </a:txBody>
                  <a:tcPr/>
                </a:tc>
              </a:tr>
              <a:tr h="281604">
                <a:tc>
                  <a:txBody>
                    <a:bodyPr/>
                    <a:lstStyle/>
                    <a:p>
                      <a:pPr algn="l" fontAlgn="ctr"/>
                      <a:r>
                        <a:rPr lang="en-US" sz="1800" u="none" strike="noStrike" dirty="0">
                          <a:effectLst/>
                        </a:rPr>
                        <a:t>Configure Software</a:t>
                      </a:r>
                      <a:endParaRPr lang="en-US" sz="1800" b="0" i="0" u="none" strike="noStrike" dirty="0">
                        <a:solidFill>
                          <a:srgbClr val="000000"/>
                        </a:solidFill>
                        <a:effectLst/>
                        <a:latin typeface="Calibri" panose="020F0502020204030204" pitchFamily="34" charset="0"/>
                      </a:endParaRPr>
                    </a:p>
                  </a:txBody>
                  <a:tcPr marL="171450" marR="9525" marT="9525" marB="0" anchor="ctr"/>
                </a:tc>
                <a:tc>
                  <a:txBody>
                    <a:bodyPr/>
                    <a:lstStyle/>
                    <a:p>
                      <a:pPr algn="ctr" fontAlgn="b"/>
                      <a:r>
                        <a:rPr lang="en-US" sz="1800" u="none" strike="noStrike" dirty="0">
                          <a:effectLst/>
                        </a:rPr>
                        <a:t>3</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3</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3</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3</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3</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L3</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 </a:t>
                      </a:r>
                      <a:r>
                        <a:rPr lang="en-US" sz="1800" u="none" strike="noStrike" dirty="0" smtClean="0">
                          <a:effectLst/>
                        </a:rPr>
                        <a:t>$150,000 </a:t>
                      </a:r>
                      <a:endParaRPr lang="en-US" sz="1800" b="0" i="0" u="none" strike="noStrike" dirty="0">
                        <a:solidFill>
                          <a:srgbClr val="000000"/>
                        </a:solidFill>
                        <a:effectLst/>
                        <a:latin typeface="Calibri" panose="020F0502020204030204" pitchFamily="34" charset="0"/>
                      </a:endParaRPr>
                    </a:p>
                  </a:txBody>
                  <a:tcPr marL="9525" marR="9525" marT="9525" marB="0" anchor="b"/>
                </a:tc>
              </a:tr>
              <a:tr h="281604">
                <a:tc>
                  <a:txBody>
                    <a:bodyPr/>
                    <a:lstStyle/>
                    <a:p>
                      <a:pPr algn="l" fontAlgn="b"/>
                      <a:r>
                        <a:rPr lang="en-US" sz="1800" u="none" strike="noStrike" dirty="0">
                          <a:effectLst/>
                        </a:rPr>
                        <a:t>Data Mining</a:t>
                      </a:r>
                      <a:endParaRPr lang="en-US" sz="1800" b="0" i="0" u="none" strike="noStrike" dirty="0">
                        <a:solidFill>
                          <a:srgbClr val="000000"/>
                        </a:solidFill>
                        <a:effectLst/>
                        <a:latin typeface="Calibri" panose="020F0502020204030204" pitchFamily="34" charset="0"/>
                      </a:endParaRPr>
                    </a:p>
                  </a:txBody>
                  <a:tcPr marL="171450" marR="9525" marT="9525" marB="0" anchor="b"/>
                </a:tc>
                <a:tc>
                  <a:txBody>
                    <a:bodyPr/>
                    <a:lstStyle/>
                    <a:p>
                      <a:pPr algn="ctr" fontAlgn="b"/>
                      <a:r>
                        <a:rPr lang="en-US" sz="1800" u="none" strike="noStrike" dirty="0">
                          <a:effectLst/>
                        </a:rPr>
                        <a:t>0</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3</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3</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3</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3</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L3</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 </a:t>
                      </a:r>
                      <a:r>
                        <a:rPr lang="en-US" sz="1800" u="none" strike="noStrike" dirty="0" smtClean="0">
                          <a:effectLst/>
                        </a:rPr>
                        <a:t>$130,000 </a:t>
                      </a:r>
                      <a:endParaRPr lang="en-US" sz="1800" b="0" i="0" u="none" strike="noStrike" dirty="0">
                        <a:solidFill>
                          <a:srgbClr val="000000"/>
                        </a:solidFill>
                        <a:effectLst/>
                        <a:latin typeface="Calibri" panose="020F0502020204030204" pitchFamily="34" charset="0"/>
                      </a:endParaRPr>
                    </a:p>
                  </a:txBody>
                  <a:tcPr marL="9525" marR="9525" marT="9525" marB="0" anchor="b"/>
                </a:tc>
              </a:tr>
              <a:tr h="281604">
                <a:tc>
                  <a:txBody>
                    <a:bodyPr/>
                    <a:lstStyle/>
                    <a:p>
                      <a:pPr algn="l" fontAlgn="b"/>
                      <a:r>
                        <a:rPr lang="en-US" sz="1800" u="none" strike="noStrike" dirty="0">
                          <a:effectLst/>
                        </a:rPr>
                        <a:t>Data Validation</a:t>
                      </a:r>
                      <a:endParaRPr lang="en-US" sz="1800" b="0" i="0" u="none" strike="noStrike" dirty="0">
                        <a:solidFill>
                          <a:srgbClr val="000000"/>
                        </a:solidFill>
                        <a:effectLst/>
                        <a:latin typeface="Calibri" panose="020F0502020204030204" pitchFamily="34" charset="0"/>
                      </a:endParaRPr>
                    </a:p>
                  </a:txBody>
                  <a:tcPr marL="171450" marR="9525" marT="9525" marB="0" anchor="b"/>
                </a:tc>
                <a:tc>
                  <a:txBody>
                    <a:bodyPr/>
                    <a:lstStyle/>
                    <a:p>
                      <a:pPr algn="ctr" fontAlgn="b"/>
                      <a:r>
                        <a:rPr lang="en-US" sz="1800" u="none" strike="noStrike" dirty="0">
                          <a:effectLst/>
                        </a:rPr>
                        <a:t>0</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2</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2</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2</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2</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L3</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 </a:t>
                      </a:r>
                      <a:r>
                        <a:rPr lang="en-US" sz="1800" u="none" strike="noStrike" dirty="0" smtClean="0">
                          <a:effectLst/>
                        </a:rPr>
                        <a:t>$130,000 </a:t>
                      </a:r>
                      <a:endParaRPr lang="en-US" sz="1800" b="0" i="0" u="none" strike="noStrike" dirty="0">
                        <a:solidFill>
                          <a:srgbClr val="000000"/>
                        </a:solidFill>
                        <a:effectLst/>
                        <a:latin typeface="Calibri" panose="020F0502020204030204" pitchFamily="34" charset="0"/>
                      </a:endParaRPr>
                    </a:p>
                  </a:txBody>
                  <a:tcPr marL="9525" marR="9525" marT="9525" marB="0" anchor="b"/>
                </a:tc>
              </a:tr>
              <a:tr h="281604">
                <a:tc>
                  <a:txBody>
                    <a:bodyPr/>
                    <a:lstStyle/>
                    <a:p>
                      <a:pPr algn="l" fontAlgn="b"/>
                      <a:r>
                        <a:rPr lang="en-US" sz="1800" u="none" strike="noStrike" dirty="0">
                          <a:effectLst/>
                        </a:rPr>
                        <a:t>SME Evaluation and Input</a:t>
                      </a:r>
                      <a:endParaRPr lang="en-US" sz="1800" b="0" i="0" u="none" strike="noStrike" dirty="0">
                        <a:solidFill>
                          <a:srgbClr val="000000"/>
                        </a:solidFill>
                        <a:effectLst/>
                        <a:latin typeface="Calibri" panose="020F0502020204030204" pitchFamily="34" charset="0"/>
                      </a:endParaRPr>
                    </a:p>
                  </a:txBody>
                  <a:tcPr marL="171450" marR="9525" marT="9525" marB="0" anchor="b"/>
                </a:tc>
                <a:tc>
                  <a:txBody>
                    <a:bodyPr/>
                    <a:lstStyle/>
                    <a:p>
                      <a:pPr algn="ctr" fontAlgn="b"/>
                      <a:r>
                        <a:rPr lang="en-US" sz="1800" u="none" strike="noStrike" dirty="0">
                          <a:effectLst/>
                        </a:rPr>
                        <a:t>3</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800" u="none" strike="noStrike" dirty="0">
                          <a:effectLst/>
                        </a:rPr>
                        <a:t>3</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800" u="none" strike="noStrike" dirty="0">
                          <a:effectLst/>
                        </a:rPr>
                        <a:t>3</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800" u="none" strike="noStrike" dirty="0">
                          <a:effectLst/>
                        </a:rPr>
                        <a:t>3</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800" u="none" strike="noStrike" dirty="0">
                          <a:effectLst/>
                        </a:rPr>
                        <a:t>3</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800" u="none" strike="noStrike" dirty="0">
                          <a:effectLst/>
                        </a:rPr>
                        <a:t>L3</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800" u="none" strike="noStrike" dirty="0">
                          <a:effectLst/>
                        </a:rPr>
                        <a:t> </a:t>
                      </a:r>
                      <a:r>
                        <a:rPr lang="en-US" sz="1800" u="none" strike="noStrike" dirty="0" smtClean="0">
                          <a:effectLst/>
                        </a:rPr>
                        <a:t>$180,000 </a:t>
                      </a:r>
                      <a:endParaRPr lang="en-US" sz="1800" b="0" i="0" u="none" strike="noStrike" dirty="0">
                        <a:solidFill>
                          <a:srgbClr val="000000"/>
                        </a:solidFill>
                        <a:effectLst/>
                        <a:latin typeface="Calibri" panose="020F0502020204030204" pitchFamily="34" charset="0"/>
                      </a:endParaRPr>
                    </a:p>
                  </a:txBody>
                  <a:tcPr marL="9525" marR="9525" marT="9525" marB="0" anchor="ctr"/>
                </a:tc>
              </a:tr>
              <a:tr h="281604">
                <a:tc>
                  <a:txBody>
                    <a:bodyPr/>
                    <a:lstStyle/>
                    <a:p>
                      <a:pPr algn="l" fontAlgn="b"/>
                      <a:r>
                        <a:rPr lang="en-US" sz="1800" u="none" strike="noStrike" dirty="0">
                          <a:effectLst/>
                        </a:rPr>
                        <a:t>Software Validation</a:t>
                      </a:r>
                      <a:endParaRPr lang="en-US" sz="1800" b="0" i="0" u="none" strike="noStrike" dirty="0">
                        <a:solidFill>
                          <a:srgbClr val="000000"/>
                        </a:solidFill>
                        <a:effectLst/>
                        <a:latin typeface="Calibri" panose="020F0502020204030204" pitchFamily="34" charset="0"/>
                      </a:endParaRPr>
                    </a:p>
                  </a:txBody>
                  <a:tcPr marL="171450" marR="9525" marT="9525" marB="0" anchor="b"/>
                </a:tc>
                <a:tc>
                  <a:txBody>
                    <a:bodyPr/>
                    <a:lstStyle/>
                    <a:p>
                      <a:pPr algn="ctr" fontAlgn="b"/>
                      <a:r>
                        <a:rPr lang="en-US" sz="1800" u="none" strike="noStrike" dirty="0">
                          <a:effectLst/>
                        </a:rPr>
                        <a:t>2</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2</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2</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2</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2</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L3</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 </a:t>
                      </a:r>
                      <a:r>
                        <a:rPr lang="en-US" sz="1800" u="none" strike="noStrike" dirty="0" smtClean="0">
                          <a:effectLst/>
                        </a:rPr>
                        <a:t>$150,000 </a:t>
                      </a:r>
                      <a:endParaRPr lang="en-US" sz="1800" b="0" i="0" u="none" strike="noStrike" dirty="0">
                        <a:solidFill>
                          <a:srgbClr val="000000"/>
                        </a:solidFill>
                        <a:effectLst/>
                        <a:latin typeface="Calibri" panose="020F0502020204030204" pitchFamily="34" charset="0"/>
                      </a:endParaRPr>
                    </a:p>
                  </a:txBody>
                  <a:tcPr marL="9525" marR="9525" marT="9525" marB="0" anchor="b"/>
                </a:tc>
              </a:tr>
              <a:tr h="281604">
                <a:tc>
                  <a:txBody>
                    <a:bodyPr/>
                    <a:lstStyle/>
                    <a:p>
                      <a:pPr algn="l" fontAlgn="b"/>
                      <a:r>
                        <a:rPr lang="en-US" sz="1800" u="none" strike="noStrike" dirty="0">
                          <a:effectLst/>
                        </a:rPr>
                        <a:t>Scanning Documents</a:t>
                      </a:r>
                      <a:endParaRPr lang="en-US" sz="1800" b="0" i="0" u="none" strike="noStrike" dirty="0">
                        <a:solidFill>
                          <a:srgbClr val="000000"/>
                        </a:solidFill>
                        <a:effectLst/>
                        <a:latin typeface="Calibri" panose="020F0502020204030204" pitchFamily="34" charset="0"/>
                      </a:endParaRPr>
                    </a:p>
                  </a:txBody>
                  <a:tcPr marL="171450" marR="9525" marT="9525" marB="0" anchor="b"/>
                </a:tc>
                <a:tc>
                  <a:txBody>
                    <a:bodyPr/>
                    <a:lstStyle/>
                    <a:p>
                      <a:pPr algn="ctr" fontAlgn="b"/>
                      <a:r>
                        <a:rPr lang="en-US" sz="1800" u="none" strike="noStrike" dirty="0">
                          <a:effectLst/>
                        </a:rPr>
                        <a:t>0</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0</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0</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0</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0</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L3</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 </a:t>
                      </a:r>
                      <a:r>
                        <a:rPr lang="en-US" sz="1800" u="none" strike="noStrike" dirty="0" smtClean="0">
                          <a:effectLst/>
                        </a:rPr>
                        <a:t>$ 80,000 </a:t>
                      </a:r>
                      <a:endParaRPr lang="en-US" sz="1800" b="0" i="0" u="none" strike="noStrike" dirty="0">
                        <a:solidFill>
                          <a:srgbClr val="000000"/>
                        </a:solidFill>
                        <a:effectLst/>
                        <a:latin typeface="Calibri" panose="020F0502020204030204" pitchFamily="34" charset="0"/>
                      </a:endParaRPr>
                    </a:p>
                  </a:txBody>
                  <a:tcPr marL="9525" marR="9525" marT="9525" marB="0" anchor="b"/>
                </a:tc>
              </a:tr>
              <a:tr h="281604">
                <a:tc>
                  <a:txBody>
                    <a:bodyPr/>
                    <a:lstStyle/>
                    <a:p>
                      <a:pPr algn="l" fontAlgn="b"/>
                      <a:r>
                        <a:rPr lang="en-US" sz="1800" u="none" strike="noStrike" dirty="0">
                          <a:effectLst/>
                        </a:rPr>
                        <a:t>Training</a:t>
                      </a:r>
                      <a:endParaRPr lang="en-US" sz="1800" b="0" i="0" u="none" strike="noStrike" dirty="0">
                        <a:solidFill>
                          <a:srgbClr val="000000"/>
                        </a:solidFill>
                        <a:effectLst/>
                        <a:latin typeface="Calibri" panose="020F0502020204030204" pitchFamily="34" charset="0"/>
                      </a:endParaRPr>
                    </a:p>
                  </a:txBody>
                  <a:tcPr marL="171450" marR="9525" marT="9525" marB="0" anchor="b"/>
                </a:tc>
                <a:tc>
                  <a:txBody>
                    <a:bodyPr/>
                    <a:lstStyle/>
                    <a:p>
                      <a:pPr algn="ctr" fontAlgn="b"/>
                      <a:r>
                        <a:rPr lang="en-US" sz="1800" u="none" strike="noStrike" dirty="0">
                          <a:effectLst/>
                        </a:rPr>
                        <a:t>0</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0</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2</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2</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2</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L3</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 </a:t>
                      </a:r>
                      <a:r>
                        <a:rPr lang="en-US" sz="1800" u="none" strike="noStrike" dirty="0" smtClean="0">
                          <a:effectLst/>
                        </a:rPr>
                        <a:t>$200,000 </a:t>
                      </a:r>
                      <a:endParaRPr lang="en-US" sz="1800" b="0" i="0" u="none" strike="noStrike" dirty="0">
                        <a:solidFill>
                          <a:srgbClr val="000000"/>
                        </a:solidFill>
                        <a:effectLst/>
                        <a:latin typeface="Calibri" panose="020F0502020204030204" pitchFamily="34" charset="0"/>
                      </a:endParaRPr>
                    </a:p>
                  </a:txBody>
                  <a:tcPr marL="9525" marR="9525" marT="9525" marB="0" anchor="b"/>
                </a:tc>
              </a:tr>
              <a:tr h="281604">
                <a:tc>
                  <a:txBody>
                    <a:bodyPr/>
                    <a:lstStyle/>
                    <a:p>
                      <a:pPr algn="l" fontAlgn="b"/>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171450" marR="9525" marT="9525" marB="0" anchor="b"/>
                </a:tc>
                <a:tc>
                  <a:txBody>
                    <a:bodyPr/>
                    <a:lstStyle/>
                    <a:p>
                      <a:pPr algn="ctr" fontAlgn="b"/>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9525" marR="9525" marT="9525" marB="0" anchor="b"/>
                </a:tc>
              </a:tr>
              <a:tr h="281604">
                <a:tc>
                  <a:txBody>
                    <a:bodyPr/>
                    <a:lstStyle/>
                    <a:p>
                      <a:pPr algn="l" fontAlgn="b"/>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800" b="0" i="0" u="none" strike="noStrike" dirty="0">
                        <a:solidFill>
                          <a:srgbClr val="000000"/>
                        </a:solidFill>
                        <a:effectLst/>
                        <a:latin typeface="Calibri" panose="020F0502020204030204" pitchFamily="34" charset="0"/>
                      </a:endParaRPr>
                    </a:p>
                  </a:txBody>
                  <a:tcPr marL="9525" marR="9525" marT="9525" marB="0" anchor="b"/>
                </a:tc>
              </a:tr>
              <a:tr h="281604">
                <a:tc>
                  <a:txBody>
                    <a:bodyPr/>
                    <a:lstStyle/>
                    <a:p>
                      <a:pPr algn="r" fontAlgn="b"/>
                      <a:r>
                        <a:rPr lang="en-US" sz="1800" u="none" strike="noStrike" dirty="0">
                          <a:effectLst/>
                        </a:rPr>
                        <a:t>Year</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CY-4</a:t>
                      </a:r>
                      <a:endParaRPr lang="en-US"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CY-3</a:t>
                      </a:r>
                      <a:endParaRPr lang="en-US"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CY-2</a:t>
                      </a:r>
                      <a:endParaRPr lang="en-US"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CY-1</a:t>
                      </a:r>
                      <a:endParaRPr lang="en-US"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CY</a:t>
                      </a:r>
                      <a:endParaRPr lang="en-US"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800" b="0" i="0" u="none" strike="noStrike" dirty="0">
                        <a:solidFill>
                          <a:srgbClr val="000000"/>
                        </a:solidFill>
                        <a:effectLst/>
                        <a:latin typeface="Calibri" panose="020F0502020204030204" pitchFamily="34" charset="0"/>
                      </a:endParaRPr>
                    </a:p>
                  </a:txBody>
                  <a:tcPr marL="9525" marR="9525" marT="9525" marB="0" anchor="b"/>
                </a:tc>
              </a:tr>
              <a:tr h="551174">
                <a:tc>
                  <a:txBody>
                    <a:bodyPr/>
                    <a:lstStyle/>
                    <a:p>
                      <a:pPr algn="l" fontAlgn="b"/>
                      <a:r>
                        <a:rPr lang="en-US" sz="1800" u="none" strike="noStrike" dirty="0">
                          <a:effectLst/>
                        </a:rPr>
                        <a:t>Percentage Benefit of Savings</a:t>
                      </a:r>
                      <a:endParaRPr lang="en-US" sz="1800" b="0" i="0" u="none" strike="noStrike" dirty="0">
                        <a:solidFill>
                          <a:srgbClr val="000000"/>
                        </a:solidFill>
                        <a:effectLst/>
                        <a:latin typeface="Calibri" panose="020F0502020204030204" pitchFamily="34" charset="0"/>
                      </a:endParaRPr>
                    </a:p>
                  </a:txBody>
                  <a:tcPr marL="171450" marR="9525" marT="9525" marB="0" anchor="b"/>
                </a:tc>
                <a:tc>
                  <a:txBody>
                    <a:bodyPr/>
                    <a:lstStyle/>
                    <a:p>
                      <a:pPr algn="ctr" fontAlgn="b"/>
                      <a:r>
                        <a:rPr lang="en-US" sz="1800" u="none" strike="noStrike" dirty="0">
                          <a:effectLst/>
                        </a:rPr>
                        <a:t>0%</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0%</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0%</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20%</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35%</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800" b="0" i="0" u="none" strike="noStrike" dirty="0">
                        <a:solidFill>
                          <a:srgbClr val="000000"/>
                        </a:solidFill>
                        <a:effectLst/>
                        <a:latin typeface="Calibri" panose="020F0502020204030204" pitchFamily="34" charset="0"/>
                      </a:endParaRPr>
                    </a:p>
                  </a:txBody>
                  <a:tcPr marL="9525" marR="9525" marT="9525" marB="0" anchor="b"/>
                </a:tc>
              </a:tr>
              <a:tr h="281604">
                <a:tc>
                  <a:txBody>
                    <a:bodyPr/>
                    <a:lstStyle/>
                    <a:p>
                      <a:pPr algn="l" fontAlgn="b"/>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800" b="0" i="0" u="none" strike="noStrike" dirty="0">
                        <a:solidFill>
                          <a:srgbClr val="000000"/>
                        </a:solidFill>
                        <a:effectLst/>
                        <a:latin typeface="Calibri" panose="020F0502020204030204" pitchFamily="34" charset="0"/>
                      </a:endParaRPr>
                    </a:p>
                  </a:txBody>
                  <a:tcPr marL="9525" marR="9525" marT="9525" marB="0" anchor="b"/>
                </a:tc>
              </a:tr>
              <a:tr h="281604">
                <a:tc>
                  <a:txBody>
                    <a:bodyPr/>
                    <a:lstStyle/>
                    <a:p>
                      <a:pPr algn="l" fontAlgn="b"/>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CY = </a:t>
                      </a:r>
                      <a:endParaRPr lang="en-US" sz="1800" b="1" i="0" u="none" strike="noStrike" dirty="0">
                        <a:solidFill>
                          <a:srgbClr val="000000"/>
                        </a:solidFill>
                        <a:effectLst/>
                        <a:latin typeface="Calibri" panose="020F0502020204030204" pitchFamily="34" charset="0"/>
                      </a:endParaRPr>
                    </a:p>
                  </a:txBody>
                  <a:tcPr marL="9525" marR="9525" marT="9525" marB="0" anchor="ctr"/>
                </a:tc>
                <a:tc gridSpan="3">
                  <a:txBody>
                    <a:bodyPr/>
                    <a:lstStyle/>
                    <a:p>
                      <a:pPr algn="l" fontAlgn="b"/>
                      <a:r>
                        <a:rPr lang="en-US" sz="1800" u="none" strike="noStrike" dirty="0" smtClean="0">
                          <a:effectLst/>
                        </a:rPr>
                        <a:t> Completion </a:t>
                      </a:r>
                      <a:r>
                        <a:rPr lang="en-US" sz="1800" u="none" strike="noStrike" dirty="0">
                          <a:effectLst/>
                        </a:rPr>
                        <a:t>Year</a:t>
                      </a:r>
                      <a:endParaRPr lang="en-US" sz="1800" b="1" i="0" u="none" strike="noStrike" dirty="0">
                        <a:solidFill>
                          <a:srgbClr val="000000"/>
                        </a:solidFill>
                        <a:effectLst/>
                        <a:latin typeface="Calibri" panose="020F0502020204030204" pitchFamily="34" charset="0"/>
                      </a:endParaRPr>
                    </a:p>
                  </a:txBody>
                  <a:tcPr marL="9525" marR="9525" marT="9525" marB="0" anchor="ctr"/>
                </a:tc>
                <a:tc hMerge="1">
                  <a:txBody>
                    <a:bodyPr/>
                    <a:lstStyle/>
                    <a:p>
                      <a:endParaRPr lang="en-US"/>
                    </a:p>
                  </a:txBody>
                  <a:tcPr/>
                </a:tc>
                <a:tc hMerge="1">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tc>
              </a:tr>
            </a:tbl>
          </a:graphicData>
        </a:graphic>
      </p:graphicFrame>
    </p:spTree>
    <p:extLst>
      <p:ext uri="{BB962C8B-B14F-4D97-AF65-F5344CB8AC3E}">
        <p14:creationId xmlns:p14="http://schemas.microsoft.com/office/powerpoint/2010/main" val="4827598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Roadmap</a:t>
            </a:r>
          </a:p>
        </p:txBody>
      </p:sp>
      <p:sp>
        <p:nvSpPr>
          <p:cNvPr id="3" name="Content Placeholder 2"/>
          <p:cNvSpPr>
            <a:spLocks noGrp="1"/>
          </p:cNvSpPr>
          <p:nvPr>
            <p:ph idx="1"/>
          </p:nvPr>
        </p:nvSpPr>
        <p:spPr/>
        <p:txBody>
          <a:bodyPr/>
          <a:lstStyle/>
          <a:p>
            <a:pPr marL="230188" indent="-230188"/>
            <a:r>
              <a:rPr lang="en-US" dirty="0"/>
              <a:t>Where you are? </a:t>
            </a:r>
          </a:p>
          <a:p>
            <a:pPr marL="230188" indent="-230188"/>
            <a:r>
              <a:rPr lang="en-US" dirty="0"/>
              <a:t>Where do you want to be?</a:t>
            </a:r>
          </a:p>
          <a:p>
            <a:pPr marL="230188" indent="-230188"/>
            <a:r>
              <a:rPr lang="en-US" dirty="0"/>
              <a:t>How do you get data?</a:t>
            </a:r>
          </a:p>
          <a:p>
            <a:pPr marL="230188" indent="-230188"/>
            <a:r>
              <a:rPr lang="en-US" dirty="0"/>
              <a:t>How to populate the model and run it?</a:t>
            </a:r>
          </a:p>
          <a:p>
            <a:pPr marL="230188" indent="-230188"/>
            <a:r>
              <a:rPr lang="en-US" dirty="0"/>
              <a:t>How to get the money</a:t>
            </a:r>
            <a:r>
              <a:rPr lang="en-US" dirty="0" smtClean="0"/>
              <a:t>?</a:t>
            </a:r>
            <a:endParaRPr lang="en-US" dirty="0"/>
          </a:p>
        </p:txBody>
      </p:sp>
    </p:spTree>
    <p:extLst>
      <p:ext uri="{BB962C8B-B14F-4D97-AF65-F5344CB8AC3E}">
        <p14:creationId xmlns:p14="http://schemas.microsoft.com/office/powerpoint/2010/main" val="12878968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Make Runs</a:t>
            </a:r>
            <a:endParaRPr lang="en-US" dirty="0"/>
          </a:p>
        </p:txBody>
      </p:sp>
      <p:pic>
        <p:nvPicPr>
          <p:cNvPr id="4" name="Content Placeholder 3"/>
          <p:cNvPicPr>
            <a:picLocks noGrp="1" noChangeAspect="1"/>
          </p:cNvPicPr>
          <p:nvPr>
            <p:ph idx="1"/>
          </p:nvPr>
        </p:nvPicPr>
        <p:blipFill rotWithShape="1">
          <a:blip r:embed="rId2"/>
          <a:srcRect t="24691" r="22222" b="5001"/>
          <a:stretch/>
        </p:blipFill>
        <p:spPr>
          <a:xfrm>
            <a:off x="-1" y="990600"/>
            <a:ext cx="9219507" cy="4687885"/>
          </a:xfrm>
          <a:prstGeom prst="rect">
            <a:avLst/>
          </a:prstGeom>
        </p:spPr>
      </p:pic>
    </p:spTree>
    <p:extLst>
      <p:ext uri="{BB962C8B-B14F-4D97-AF65-F5344CB8AC3E}">
        <p14:creationId xmlns:p14="http://schemas.microsoft.com/office/powerpoint/2010/main" val="35535828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Output</a:t>
            </a:r>
            <a:endParaRPr lang="en-US" dirty="0"/>
          </a:p>
        </p:txBody>
      </p:sp>
      <p:pic>
        <p:nvPicPr>
          <p:cNvPr id="4" name="Content Placeholder 3"/>
          <p:cNvPicPr>
            <a:picLocks noGrp="1" noChangeAspect="1"/>
          </p:cNvPicPr>
          <p:nvPr>
            <p:ph idx="1"/>
          </p:nvPr>
        </p:nvPicPr>
        <p:blipFill rotWithShape="1">
          <a:blip r:embed="rId2"/>
          <a:srcRect t="17901" r="17315" b="4733"/>
          <a:stretch/>
        </p:blipFill>
        <p:spPr>
          <a:xfrm>
            <a:off x="0" y="990600"/>
            <a:ext cx="9140661" cy="4810874"/>
          </a:xfrm>
          <a:prstGeom prst="rect">
            <a:avLst/>
          </a:prstGeom>
        </p:spPr>
      </p:pic>
    </p:spTree>
    <p:extLst>
      <p:ext uri="{BB962C8B-B14F-4D97-AF65-F5344CB8AC3E}">
        <p14:creationId xmlns:p14="http://schemas.microsoft.com/office/powerpoint/2010/main" val="27688275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normAutofit/>
          </a:bodyPr>
          <a:lstStyle/>
          <a:p>
            <a:r>
              <a:rPr lang="en-US" sz="4000" dirty="0" smtClean="0"/>
              <a:t>Use Cases</a:t>
            </a:r>
            <a:endParaRPr lang="en-US" sz="4000" strike="sngStrike" dirty="0" smtClean="0"/>
          </a:p>
        </p:txBody>
      </p:sp>
      <p:sp>
        <p:nvSpPr>
          <p:cNvPr id="13" name="Content Placeholder 2"/>
          <p:cNvSpPr txBox="1">
            <a:spLocks/>
          </p:cNvSpPr>
          <p:nvPr/>
        </p:nvSpPr>
        <p:spPr>
          <a:xfrm>
            <a:off x="457200" y="1352550"/>
            <a:ext cx="8435280" cy="4862513"/>
          </a:xfrm>
          <a:prstGeom prst="rect">
            <a:avLst/>
          </a:prstGeom>
        </p:spPr>
        <p:txBody>
          <a:bodyPr/>
          <a:lstStyle>
            <a:lvl1pPr marL="173038" indent="-173038" algn="l" rtl="0" eaLnBrk="0" fontAlgn="base" hangingPunct="0">
              <a:lnSpc>
                <a:spcPct val="95000"/>
              </a:lnSpc>
              <a:spcBef>
                <a:spcPct val="0"/>
              </a:spcBef>
              <a:spcAft>
                <a:spcPct val="25000"/>
              </a:spcAft>
              <a:buChar char="•"/>
              <a:defRPr sz="2400">
                <a:solidFill>
                  <a:srgbClr val="000000"/>
                </a:solidFill>
                <a:latin typeface="+mn-lt"/>
                <a:ea typeface="+mn-ea"/>
                <a:cs typeface="+mn-cs"/>
              </a:defRPr>
            </a:lvl1pPr>
            <a:lvl2pPr marL="515938" indent="-228600" algn="l" rtl="0" eaLnBrk="0" fontAlgn="base" hangingPunct="0">
              <a:lnSpc>
                <a:spcPct val="95000"/>
              </a:lnSpc>
              <a:spcBef>
                <a:spcPct val="0"/>
              </a:spcBef>
              <a:spcAft>
                <a:spcPct val="25000"/>
              </a:spcAft>
              <a:buChar char="–"/>
              <a:defRPr sz="2400">
                <a:solidFill>
                  <a:srgbClr val="000000"/>
                </a:solidFill>
                <a:latin typeface="+mn-lt"/>
              </a:defRPr>
            </a:lvl2pPr>
            <a:lvl3pPr marL="798513" indent="-166688" algn="l" rtl="0" eaLnBrk="0" fontAlgn="base" hangingPunct="0">
              <a:lnSpc>
                <a:spcPct val="95000"/>
              </a:lnSpc>
              <a:spcBef>
                <a:spcPct val="0"/>
              </a:spcBef>
              <a:spcAft>
                <a:spcPct val="25000"/>
              </a:spcAft>
              <a:buChar char="•"/>
              <a:defRPr sz="2400">
                <a:solidFill>
                  <a:srgbClr val="000000"/>
                </a:solidFill>
                <a:latin typeface="+mn-lt"/>
              </a:defRPr>
            </a:lvl3pPr>
            <a:lvl4pPr marL="1196975" indent="-223838" algn="l" rtl="0" eaLnBrk="0" fontAlgn="base" hangingPunct="0">
              <a:lnSpc>
                <a:spcPct val="95000"/>
              </a:lnSpc>
              <a:spcBef>
                <a:spcPct val="0"/>
              </a:spcBef>
              <a:spcAft>
                <a:spcPct val="25000"/>
              </a:spcAft>
              <a:buChar char="–"/>
              <a:defRPr sz="2400">
                <a:solidFill>
                  <a:srgbClr val="000000"/>
                </a:solidFill>
                <a:latin typeface="+mn-lt"/>
              </a:defRPr>
            </a:lvl4pPr>
            <a:lvl5pPr marL="1487488" indent="-174625" algn="l" rtl="0" eaLnBrk="0" fontAlgn="base" hangingPunct="0">
              <a:lnSpc>
                <a:spcPct val="95000"/>
              </a:lnSpc>
              <a:spcBef>
                <a:spcPct val="0"/>
              </a:spcBef>
              <a:spcAft>
                <a:spcPct val="25000"/>
              </a:spcAft>
              <a:buChar char="•"/>
              <a:defRPr sz="2400">
                <a:solidFill>
                  <a:srgbClr val="000000"/>
                </a:solidFill>
                <a:latin typeface="+mn-lt"/>
              </a:defRPr>
            </a:lvl5pPr>
            <a:lvl6pPr marL="1944688" indent="-174625" algn="l" rtl="0" fontAlgn="base">
              <a:lnSpc>
                <a:spcPct val="95000"/>
              </a:lnSpc>
              <a:spcBef>
                <a:spcPct val="0"/>
              </a:spcBef>
              <a:spcAft>
                <a:spcPct val="25000"/>
              </a:spcAft>
              <a:buChar char="•"/>
              <a:defRPr sz="2400">
                <a:solidFill>
                  <a:srgbClr val="000000"/>
                </a:solidFill>
                <a:latin typeface="+mn-lt"/>
              </a:defRPr>
            </a:lvl6pPr>
            <a:lvl7pPr marL="2401888" indent="-174625" algn="l" rtl="0" fontAlgn="base">
              <a:lnSpc>
                <a:spcPct val="95000"/>
              </a:lnSpc>
              <a:spcBef>
                <a:spcPct val="0"/>
              </a:spcBef>
              <a:spcAft>
                <a:spcPct val="25000"/>
              </a:spcAft>
              <a:buChar char="•"/>
              <a:defRPr sz="2400">
                <a:solidFill>
                  <a:srgbClr val="000000"/>
                </a:solidFill>
                <a:latin typeface="+mn-lt"/>
              </a:defRPr>
            </a:lvl7pPr>
            <a:lvl8pPr marL="2859088" indent="-174625" algn="l" rtl="0" fontAlgn="base">
              <a:lnSpc>
                <a:spcPct val="95000"/>
              </a:lnSpc>
              <a:spcBef>
                <a:spcPct val="0"/>
              </a:spcBef>
              <a:spcAft>
                <a:spcPct val="25000"/>
              </a:spcAft>
              <a:buChar char="•"/>
              <a:defRPr sz="2400">
                <a:solidFill>
                  <a:srgbClr val="000000"/>
                </a:solidFill>
                <a:latin typeface="+mn-lt"/>
              </a:defRPr>
            </a:lvl8pPr>
            <a:lvl9pPr marL="3316288" indent="-174625" algn="l" rtl="0" fontAlgn="base">
              <a:lnSpc>
                <a:spcPct val="95000"/>
              </a:lnSpc>
              <a:spcBef>
                <a:spcPct val="0"/>
              </a:spcBef>
              <a:spcAft>
                <a:spcPct val="25000"/>
              </a:spcAft>
              <a:buChar char="•"/>
              <a:defRPr sz="2400">
                <a:solidFill>
                  <a:srgbClr val="000000"/>
                </a:solidFill>
                <a:latin typeface="+mn-lt"/>
              </a:defRPr>
            </a:lvl9pPr>
          </a:lstStyle>
          <a:p>
            <a:pPr marL="230188" indent="-242888">
              <a:lnSpc>
                <a:spcPct val="100000"/>
              </a:lnSpc>
              <a:defRPr/>
            </a:pPr>
            <a:r>
              <a:rPr lang="en-US" sz="2800" kern="0" dirty="0" smtClean="0">
                <a:solidFill>
                  <a:schemeClr val="tx1"/>
                </a:solidFill>
              </a:rPr>
              <a:t>Five Use Cases have been prepared based on the benchmarking.</a:t>
            </a:r>
          </a:p>
          <a:p>
            <a:pPr marL="612775" lvl="2" indent="-342900">
              <a:lnSpc>
                <a:spcPct val="100000"/>
              </a:lnSpc>
              <a:buFont typeface="Wingdings" panose="05000000000000000000" pitchFamily="2" charset="2"/>
              <a:buChar char="Ø"/>
              <a:defRPr/>
            </a:pPr>
            <a:r>
              <a:rPr lang="en-US" dirty="0"/>
              <a:t>Use Case 1:  End State 1</a:t>
            </a:r>
            <a:r>
              <a:rPr lang="en-US" baseline="30000" dirty="0"/>
              <a:t>+</a:t>
            </a:r>
            <a:r>
              <a:rPr lang="en-US" dirty="0"/>
              <a:t> to End State 3 </a:t>
            </a:r>
            <a:r>
              <a:rPr lang="en-US" dirty="0" smtClean="0"/>
              <a:t>(Operating Plant)</a:t>
            </a:r>
            <a:endParaRPr lang="en-US" i="1" dirty="0"/>
          </a:p>
          <a:p>
            <a:pPr marL="612775" lvl="2" indent="-342900">
              <a:lnSpc>
                <a:spcPct val="100000"/>
              </a:lnSpc>
              <a:buFont typeface="Wingdings" panose="05000000000000000000" pitchFamily="2" charset="2"/>
              <a:buChar char="Ø"/>
              <a:defRPr/>
            </a:pPr>
            <a:r>
              <a:rPr lang="en-US" dirty="0"/>
              <a:t>Use Case 2:  End State 1</a:t>
            </a:r>
            <a:r>
              <a:rPr lang="en-US" baseline="30000" dirty="0"/>
              <a:t>+</a:t>
            </a:r>
            <a:r>
              <a:rPr lang="en-US" dirty="0"/>
              <a:t> to End State 4 (Operating Plant)</a:t>
            </a:r>
            <a:endParaRPr lang="en-US" i="1" dirty="0"/>
          </a:p>
          <a:p>
            <a:pPr marL="612775" lvl="2" indent="-342900">
              <a:lnSpc>
                <a:spcPct val="100000"/>
              </a:lnSpc>
              <a:buFont typeface="Wingdings" panose="05000000000000000000" pitchFamily="2" charset="2"/>
              <a:buChar char="Ø"/>
              <a:defRPr/>
            </a:pPr>
            <a:r>
              <a:rPr lang="en-US" dirty="0"/>
              <a:t>Use Case 3:  End State 1</a:t>
            </a:r>
            <a:r>
              <a:rPr lang="en-US" baseline="30000" dirty="0"/>
              <a:t>+</a:t>
            </a:r>
            <a:r>
              <a:rPr lang="en-US" dirty="0"/>
              <a:t> to End State 5 (Operating Plant)</a:t>
            </a:r>
            <a:endParaRPr lang="en-US" i="1" dirty="0"/>
          </a:p>
          <a:p>
            <a:pPr marL="612775" lvl="2" indent="-342900">
              <a:lnSpc>
                <a:spcPct val="100000"/>
              </a:lnSpc>
              <a:buFont typeface="Wingdings" panose="05000000000000000000" pitchFamily="2" charset="2"/>
              <a:buChar char="Ø"/>
              <a:defRPr/>
            </a:pPr>
            <a:r>
              <a:rPr lang="en-US" dirty="0"/>
              <a:t>Use Case 4:  End State 1</a:t>
            </a:r>
            <a:r>
              <a:rPr lang="en-US" baseline="30000" dirty="0"/>
              <a:t>+</a:t>
            </a:r>
            <a:r>
              <a:rPr lang="en-US" dirty="0"/>
              <a:t> to End State 5 </a:t>
            </a:r>
            <a:r>
              <a:rPr lang="en-US" dirty="0" smtClean="0"/>
              <a:t>(New Plant)</a:t>
            </a:r>
            <a:endParaRPr lang="en-US" i="1" dirty="0"/>
          </a:p>
          <a:p>
            <a:pPr marL="612775" lvl="2" indent="-342900">
              <a:lnSpc>
                <a:spcPct val="100000"/>
              </a:lnSpc>
              <a:buFont typeface="Wingdings" panose="05000000000000000000" pitchFamily="2" charset="2"/>
              <a:buChar char="Ø"/>
              <a:defRPr/>
            </a:pPr>
            <a:r>
              <a:rPr lang="en-US" dirty="0"/>
              <a:t>Use Case 5:  End State 1</a:t>
            </a:r>
            <a:r>
              <a:rPr lang="en-US" baseline="30000" dirty="0"/>
              <a:t>+</a:t>
            </a:r>
            <a:r>
              <a:rPr lang="en-US" dirty="0"/>
              <a:t> to End State 5 (New Plant)</a:t>
            </a:r>
            <a:endParaRPr lang="en-US" dirty="0" smtClean="0"/>
          </a:p>
          <a:p>
            <a:pPr marL="330200" lvl="1" indent="-342900">
              <a:lnSpc>
                <a:spcPct val="100000"/>
              </a:lnSpc>
              <a:buFont typeface="Arial" panose="020B0604020202020204" pitchFamily="34" charset="0"/>
              <a:buChar char="•"/>
              <a:defRPr/>
            </a:pPr>
            <a:r>
              <a:rPr lang="en-US" sz="2800" kern="0" dirty="0" smtClean="0">
                <a:solidFill>
                  <a:schemeClr val="tx1"/>
                </a:solidFill>
              </a:rPr>
              <a:t>Each Use Case Model </a:t>
            </a:r>
            <a:r>
              <a:rPr lang="en-US" sz="2800" kern="0" dirty="0">
                <a:solidFill>
                  <a:schemeClr val="tx1"/>
                </a:solidFill>
              </a:rPr>
              <a:t>will be provided to a User so that their plant specific data can be entered and analyzed</a:t>
            </a:r>
            <a:r>
              <a:rPr lang="en-US" sz="2800" kern="0" dirty="0" smtClean="0">
                <a:solidFill>
                  <a:schemeClr val="tx1"/>
                </a:solidFill>
              </a:rPr>
              <a:t>.</a:t>
            </a:r>
            <a:endParaRPr lang="en-US" sz="2800" kern="0" dirty="0">
              <a:solidFill>
                <a:schemeClr val="tx1"/>
              </a:solidFill>
            </a:endParaRPr>
          </a:p>
        </p:txBody>
      </p:sp>
    </p:spTree>
    <p:extLst>
      <p:ext uri="{BB962C8B-B14F-4D97-AF65-F5344CB8AC3E}">
        <p14:creationId xmlns:p14="http://schemas.microsoft.com/office/powerpoint/2010/main" val="7544489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Where to Get More Information?</a:t>
            </a:r>
          </a:p>
        </p:txBody>
      </p:sp>
      <p:sp>
        <p:nvSpPr>
          <p:cNvPr id="3" name="Content Placeholder 2"/>
          <p:cNvSpPr>
            <a:spLocks noGrp="1"/>
          </p:cNvSpPr>
          <p:nvPr>
            <p:ph idx="1"/>
          </p:nvPr>
        </p:nvSpPr>
        <p:spPr/>
        <p:txBody>
          <a:bodyPr/>
          <a:lstStyle/>
          <a:p>
            <a:r>
              <a:rPr lang="en-US" dirty="0"/>
              <a:t>EPRI Website - www.epri.com, Report 3002003126</a:t>
            </a:r>
          </a:p>
          <a:p>
            <a:r>
              <a:rPr lang="en-US" dirty="0"/>
              <a:t>Bob Renuart – Renuart Consulting, renuartconsulting@gmail.com</a:t>
            </a:r>
          </a:p>
          <a:p>
            <a:r>
              <a:rPr lang="en-US" dirty="0"/>
              <a:t>Tom Esselman – LPI, Inc. </a:t>
            </a:r>
            <a:r>
              <a:rPr lang="en-US" dirty="0" smtClean="0"/>
              <a:t>tesselman@lpiny.com</a:t>
            </a:r>
            <a:endParaRPr lang="en-US" dirty="0"/>
          </a:p>
        </p:txBody>
      </p:sp>
    </p:spTree>
    <p:extLst>
      <p:ext uri="{BB962C8B-B14F-4D97-AF65-F5344CB8AC3E}">
        <p14:creationId xmlns:p14="http://schemas.microsoft.com/office/powerpoint/2010/main" val="2136148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Roadmap</a:t>
            </a:r>
          </a:p>
        </p:txBody>
      </p:sp>
      <p:sp>
        <p:nvSpPr>
          <p:cNvPr id="4" name="Content Placeholder 1"/>
          <p:cNvSpPr txBox="1">
            <a:spLocks/>
          </p:cNvSpPr>
          <p:nvPr/>
        </p:nvSpPr>
        <p:spPr>
          <a:xfrm>
            <a:off x="460649" y="3581401"/>
            <a:ext cx="8302351" cy="19049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30188" indent="-230188"/>
            <a:r>
              <a:rPr lang="en-US" smtClean="0"/>
              <a:t>Define “Current State” and “Future State”.  </a:t>
            </a:r>
          </a:p>
          <a:p>
            <a:pPr marL="230188" indent="-230188"/>
            <a:r>
              <a:rPr lang="en-US" u="sng" smtClean="0"/>
              <a:t>Don’t</a:t>
            </a:r>
            <a:r>
              <a:rPr lang="en-US" smtClean="0"/>
              <a:t> define how to get there.</a:t>
            </a:r>
          </a:p>
          <a:p>
            <a:pPr marL="230188" indent="-230188"/>
            <a:r>
              <a:rPr lang="en-US" smtClean="0"/>
              <a:t>Define this carefully.  Write it down.</a:t>
            </a:r>
            <a:endParaRPr lang="en-US" dirty="0"/>
          </a:p>
        </p:txBody>
      </p:sp>
      <p:sp>
        <p:nvSpPr>
          <p:cNvPr id="5" name="Oval 4"/>
          <p:cNvSpPr>
            <a:spLocks noChangeAspect="1"/>
          </p:cNvSpPr>
          <p:nvPr/>
        </p:nvSpPr>
        <p:spPr>
          <a:xfrm>
            <a:off x="1447800" y="1121624"/>
            <a:ext cx="2209800" cy="22128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Current State</a:t>
            </a:r>
            <a:endParaRPr lang="en-US" sz="3200" b="1" dirty="0"/>
          </a:p>
        </p:txBody>
      </p:sp>
      <p:sp>
        <p:nvSpPr>
          <p:cNvPr id="6" name="Oval 5"/>
          <p:cNvSpPr>
            <a:spLocks noChangeAspect="1"/>
          </p:cNvSpPr>
          <p:nvPr/>
        </p:nvSpPr>
        <p:spPr>
          <a:xfrm>
            <a:off x="5410200" y="1121624"/>
            <a:ext cx="2209800" cy="22128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Future State</a:t>
            </a:r>
            <a:endParaRPr lang="en-US" sz="3200" b="1" dirty="0"/>
          </a:p>
        </p:txBody>
      </p:sp>
    </p:spTree>
    <p:extLst>
      <p:ext uri="{BB962C8B-B14F-4D97-AF65-F5344CB8AC3E}">
        <p14:creationId xmlns:p14="http://schemas.microsoft.com/office/powerpoint/2010/main" val="31701294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Autofit/>
          </a:bodyPr>
          <a:lstStyle/>
          <a:p>
            <a:r>
              <a:rPr lang="en-US" sz="3600" dirty="0" smtClean="0"/>
              <a:t>Potential CM End States – Each State Builds on the Prior State</a:t>
            </a:r>
            <a:endParaRPr lang="en-US" sz="2800" dirty="0"/>
          </a:p>
        </p:txBody>
      </p:sp>
      <p:sp>
        <p:nvSpPr>
          <p:cNvPr id="3" name="Content Placeholder 2"/>
          <p:cNvSpPr>
            <a:spLocks noGrp="1"/>
          </p:cNvSpPr>
          <p:nvPr>
            <p:ph idx="1"/>
          </p:nvPr>
        </p:nvSpPr>
        <p:spPr>
          <a:xfrm>
            <a:off x="250166" y="1554480"/>
            <a:ext cx="8548777" cy="4034760"/>
          </a:xfrm>
        </p:spPr>
        <p:txBody>
          <a:bodyPr>
            <a:normAutofit/>
          </a:bodyPr>
          <a:lstStyle/>
          <a:p>
            <a:pPr marL="457200" indent="-457200">
              <a:buFont typeface="+mj-lt"/>
              <a:buAutoNum type="arabicPeriod"/>
            </a:pPr>
            <a:r>
              <a:rPr lang="en-US" dirty="0" smtClean="0"/>
              <a:t>Electronic Document Centralization</a:t>
            </a:r>
          </a:p>
          <a:p>
            <a:pPr marL="457200" indent="-457200">
              <a:buFont typeface="+mj-lt"/>
              <a:buAutoNum type="arabicPeriod"/>
            </a:pPr>
            <a:r>
              <a:rPr lang="en-US" dirty="0" smtClean="0"/>
              <a:t>Documents -Tags Cross Referenced</a:t>
            </a:r>
          </a:p>
          <a:p>
            <a:pPr marL="457200" indent="-457200">
              <a:buFont typeface="+mj-lt"/>
              <a:buAutoNum type="arabicPeriod"/>
            </a:pPr>
            <a:r>
              <a:rPr lang="en-US" dirty="0" smtClean="0"/>
              <a:t>Data Centralization</a:t>
            </a:r>
          </a:p>
          <a:p>
            <a:pPr marL="457200" indent="-457200">
              <a:buFont typeface="+mj-lt"/>
              <a:buAutoNum type="arabicPeriod"/>
            </a:pPr>
            <a:r>
              <a:rPr lang="en-US" dirty="0" smtClean="0"/>
              <a:t>Relationship Model </a:t>
            </a:r>
          </a:p>
          <a:p>
            <a:pPr marL="457200" indent="-457200">
              <a:buFont typeface="+mj-lt"/>
              <a:buAutoNum type="arabicPeriod" startAt="5"/>
            </a:pPr>
            <a:r>
              <a:rPr lang="en-US" dirty="0" smtClean="0"/>
              <a:t>2D/3D Model Integration with data model</a:t>
            </a:r>
          </a:p>
          <a:p>
            <a:pPr marL="457200" indent="-457200">
              <a:buFont typeface="+mj-lt"/>
              <a:buAutoNum type="arabicPeriod" startAt="5"/>
            </a:pPr>
            <a:r>
              <a:rPr lang="en-US" dirty="0"/>
              <a:t>2D/3D Model Authoring Tool </a:t>
            </a:r>
            <a:r>
              <a:rPr lang="en-US" dirty="0" smtClean="0"/>
              <a:t>Integration</a:t>
            </a:r>
            <a:endParaRPr lang="en-US" b="1" dirty="0" smtClean="0"/>
          </a:p>
          <a:p>
            <a:pPr lvl="1"/>
            <a:endParaRPr lang="en-US" dirty="0"/>
          </a:p>
        </p:txBody>
      </p:sp>
    </p:spTree>
    <p:extLst>
      <p:ext uri="{BB962C8B-B14F-4D97-AF65-F5344CB8AC3E}">
        <p14:creationId xmlns:p14="http://schemas.microsoft.com/office/powerpoint/2010/main" val="3529630895"/>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Are You?</a:t>
            </a:r>
            <a:endParaRPr lang="en-US" dirty="0"/>
          </a:p>
        </p:txBody>
      </p:sp>
      <p:sp>
        <p:nvSpPr>
          <p:cNvPr id="3" name="Content Placeholder 2"/>
          <p:cNvSpPr>
            <a:spLocks noGrp="1"/>
          </p:cNvSpPr>
          <p:nvPr>
            <p:ph idx="1"/>
          </p:nvPr>
        </p:nvSpPr>
        <p:spPr>
          <a:xfrm>
            <a:off x="457200" y="1143000"/>
            <a:ext cx="8382000" cy="4648201"/>
          </a:xfrm>
        </p:spPr>
        <p:txBody>
          <a:bodyPr>
            <a:noAutofit/>
          </a:bodyPr>
          <a:lstStyle/>
          <a:p>
            <a:pPr lvl="0"/>
            <a:r>
              <a:rPr lang="en-US" b="1" dirty="0"/>
              <a:t>End State </a:t>
            </a:r>
            <a:r>
              <a:rPr lang="en-US" b="1" dirty="0" smtClean="0"/>
              <a:t>1</a:t>
            </a:r>
          </a:p>
          <a:p>
            <a:pPr lvl="1"/>
            <a:r>
              <a:rPr lang="en-US" dirty="0" smtClean="0"/>
              <a:t>Have </a:t>
            </a:r>
            <a:r>
              <a:rPr lang="en-US" dirty="0"/>
              <a:t>you achieved electronic conversion of all the documents needed on a regular basis?  </a:t>
            </a:r>
          </a:p>
        </p:txBody>
      </p:sp>
    </p:spTree>
    <p:extLst>
      <p:ext uri="{BB962C8B-B14F-4D97-AF65-F5344CB8AC3E}">
        <p14:creationId xmlns:p14="http://schemas.microsoft.com/office/powerpoint/2010/main" val="30324680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Are You?</a:t>
            </a:r>
            <a:endParaRPr lang="en-US" dirty="0"/>
          </a:p>
        </p:txBody>
      </p:sp>
      <p:sp>
        <p:nvSpPr>
          <p:cNvPr id="3" name="Content Placeholder 2"/>
          <p:cNvSpPr>
            <a:spLocks noGrp="1"/>
          </p:cNvSpPr>
          <p:nvPr>
            <p:ph idx="1"/>
          </p:nvPr>
        </p:nvSpPr>
        <p:spPr>
          <a:xfrm>
            <a:off x="457200" y="1143000"/>
            <a:ext cx="8382000" cy="4648201"/>
          </a:xfrm>
        </p:spPr>
        <p:txBody>
          <a:bodyPr>
            <a:noAutofit/>
          </a:bodyPr>
          <a:lstStyle/>
          <a:p>
            <a:pPr lvl="0">
              <a:lnSpc>
                <a:spcPct val="90000"/>
              </a:lnSpc>
              <a:spcBef>
                <a:spcPts val="600"/>
              </a:spcBef>
            </a:pPr>
            <a:r>
              <a:rPr lang="en-US" b="1" dirty="0" smtClean="0"/>
              <a:t>End </a:t>
            </a:r>
            <a:r>
              <a:rPr lang="en-US" b="1" dirty="0"/>
              <a:t>State </a:t>
            </a:r>
            <a:r>
              <a:rPr lang="en-US" b="1" dirty="0" smtClean="0"/>
              <a:t>2</a:t>
            </a:r>
          </a:p>
          <a:p>
            <a:pPr lvl="1">
              <a:lnSpc>
                <a:spcPct val="90000"/>
              </a:lnSpc>
              <a:spcBef>
                <a:spcPts val="600"/>
              </a:spcBef>
            </a:pPr>
            <a:r>
              <a:rPr lang="en-US" dirty="0" smtClean="0"/>
              <a:t>To what extent have you cross referenced documents to tags?  </a:t>
            </a:r>
          </a:p>
          <a:p>
            <a:pPr lvl="1">
              <a:lnSpc>
                <a:spcPct val="90000"/>
              </a:lnSpc>
              <a:spcBef>
                <a:spcPts val="600"/>
              </a:spcBef>
            </a:pPr>
            <a:r>
              <a:rPr lang="en-US" dirty="0" smtClean="0"/>
              <a:t>Have you expanded the tag cross references beyond process tags, e.g., cable tags, weld number tags, electrical device tags, </a:t>
            </a:r>
            <a:r>
              <a:rPr lang="en-US" dirty="0" err="1" smtClean="0"/>
              <a:t>etc</a:t>
            </a:r>
            <a:r>
              <a:rPr lang="en-US" dirty="0" smtClean="0"/>
              <a:t>? </a:t>
            </a:r>
          </a:p>
          <a:p>
            <a:pPr lvl="1">
              <a:lnSpc>
                <a:spcPct val="90000"/>
              </a:lnSpc>
              <a:spcBef>
                <a:spcPts val="600"/>
              </a:spcBef>
            </a:pPr>
            <a:r>
              <a:rPr lang="en-US" dirty="0" smtClean="0"/>
              <a:t>Did you realize the benefits of finding the information for a particular tag better with the cross reference versus the old way of doing a text search for the tag in the document management system? </a:t>
            </a:r>
            <a:endParaRPr lang="en-US" dirty="0"/>
          </a:p>
        </p:txBody>
      </p:sp>
    </p:spTree>
    <p:extLst>
      <p:ext uri="{BB962C8B-B14F-4D97-AF65-F5344CB8AC3E}">
        <p14:creationId xmlns:p14="http://schemas.microsoft.com/office/powerpoint/2010/main" val="30992968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Are You?</a:t>
            </a:r>
          </a:p>
        </p:txBody>
      </p:sp>
      <p:sp>
        <p:nvSpPr>
          <p:cNvPr id="3" name="Content Placeholder 2"/>
          <p:cNvSpPr>
            <a:spLocks noGrp="1"/>
          </p:cNvSpPr>
          <p:nvPr>
            <p:ph idx="1"/>
          </p:nvPr>
        </p:nvSpPr>
        <p:spPr/>
        <p:txBody>
          <a:bodyPr>
            <a:noAutofit/>
          </a:bodyPr>
          <a:lstStyle/>
          <a:p>
            <a:pPr lvl="0"/>
            <a:r>
              <a:rPr lang="en-US" b="1" dirty="0" smtClean="0"/>
              <a:t>End </a:t>
            </a:r>
            <a:r>
              <a:rPr lang="en-US" b="1" dirty="0"/>
              <a:t>State </a:t>
            </a:r>
            <a:r>
              <a:rPr lang="en-US" b="1" dirty="0" smtClean="0"/>
              <a:t>3</a:t>
            </a:r>
          </a:p>
          <a:p>
            <a:pPr lvl="1"/>
            <a:r>
              <a:rPr lang="en-US" dirty="0" smtClean="0"/>
              <a:t>How </a:t>
            </a:r>
            <a:r>
              <a:rPr lang="en-US" dirty="0"/>
              <a:t>many </a:t>
            </a:r>
            <a:r>
              <a:rPr lang="en-US" dirty="0" err="1"/>
              <a:t>siloed</a:t>
            </a:r>
            <a:r>
              <a:rPr lang="en-US" dirty="0"/>
              <a:t> databases do you have?  </a:t>
            </a:r>
            <a:endParaRPr lang="en-US" dirty="0" smtClean="0"/>
          </a:p>
          <a:p>
            <a:pPr lvl="1"/>
            <a:r>
              <a:rPr lang="en-US" dirty="0" smtClean="0"/>
              <a:t>Do </a:t>
            </a:r>
            <a:r>
              <a:rPr lang="en-US" dirty="0"/>
              <a:t>you have issues maintaining them up to date when the plant is changed?  </a:t>
            </a:r>
            <a:endParaRPr lang="en-US" dirty="0" smtClean="0"/>
          </a:p>
          <a:p>
            <a:pPr lvl="1"/>
            <a:r>
              <a:rPr lang="en-US" dirty="0" smtClean="0"/>
              <a:t>Are </a:t>
            </a:r>
            <a:r>
              <a:rPr lang="en-US" dirty="0"/>
              <a:t>all the databases considered as affected information resources that need to evaluated in a design change impact review? </a:t>
            </a:r>
            <a:endParaRPr lang="en-US" dirty="0" smtClean="0"/>
          </a:p>
          <a:p>
            <a:pPr lvl="1"/>
            <a:r>
              <a:rPr lang="en-US" dirty="0" smtClean="0"/>
              <a:t>If the design and program data were centralized and </a:t>
            </a:r>
            <a:r>
              <a:rPr lang="en-US" smtClean="0"/>
              <a:t>change </a:t>
            </a:r>
            <a:r>
              <a:rPr lang="en-US" smtClean="0"/>
              <a:t>controlled, </a:t>
            </a:r>
            <a:r>
              <a:rPr lang="en-US" dirty="0" smtClean="0"/>
              <a:t>could you eliminate the need to publish in documents?</a:t>
            </a:r>
            <a:endParaRPr lang="en-US" dirty="0"/>
          </a:p>
        </p:txBody>
      </p:sp>
    </p:spTree>
    <p:extLst>
      <p:ext uri="{BB962C8B-B14F-4D97-AF65-F5344CB8AC3E}">
        <p14:creationId xmlns:p14="http://schemas.microsoft.com/office/powerpoint/2010/main" val="9360059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Are You?</a:t>
            </a:r>
          </a:p>
        </p:txBody>
      </p:sp>
      <p:sp>
        <p:nvSpPr>
          <p:cNvPr id="3" name="Content Placeholder 2"/>
          <p:cNvSpPr>
            <a:spLocks noGrp="1"/>
          </p:cNvSpPr>
          <p:nvPr>
            <p:ph idx="1"/>
          </p:nvPr>
        </p:nvSpPr>
        <p:spPr/>
        <p:txBody>
          <a:bodyPr>
            <a:noAutofit/>
          </a:bodyPr>
          <a:lstStyle/>
          <a:p>
            <a:pPr lvl="0"/>
            <a:r>
              <a:rPr lang="en-US" b="1" dirty="0" smtClean="0"/>
              <a:t>End </a:t>
            </a:r>
            <a:r>
              <a:rPr lang="en-US" b="1" dirty="0"/>
              <a:t>State </a:t>
            </a:r>
            <a:r>
              <a:rPr lang="en-US" b="1" dirty="0" smtClean="0"/>
              <a:t>4</a:t>
            </a:r>
          </a:p>
          <a:p>
            <a:pPr lvl="1"/>
            <a:r>
              <a:rPr lang="en-US" dirty="0" smtClean="0"/>
              <a:t>Who </a:t>
            </a:r>
            <a:r>
              <a:rPr lang="en-US" dirty="0"/>
              <a:t>has gone to </a:t>
            </a:r>
            <a:r>
              <a:rPr lang="en-US" dirty="0" smtClean="0"/>
              <a:t>an </a:t>
            </a:r>
            <a:r>
              <a:rPr lang="en-US" dirty="0"/>
              <a:t>object-relationship model</a:t>
            </a:r>
            <a:r>
              <a:rPr lang="en-US" dirty="0" smtClean="0"/>
              <a:t>?</a:t>
            </a:r>
          </a:p>
          <a:p>
            <a:pPr lvl="1"/>
            <a:r>
              <a:rPr lang="en-US" dirty="0" smtClean="0"/>
              <a:t>What </a:t>
            </a:r>
            <a:r>
              <a:rPr lang="en-US" dirty="0"/>
              <a:t>was the driving factor for going to relationship model?  </a:t>
            </a:r>
            <a:endParaRPr lang="en-US" dirty="0" smtClean="0"/>
          </a:p>
          <a:p>
            <a:pPr lvl="1"/>
            <a:r>
              <a:rPr lang="en-US" dirty="0" smtClean="0"/>
              <a:t>How </a:t>
            </a:r>
            <a:r>
              <a:rPr lang="en-US" dirty="0"/>
              <a:t>much time do you estimate an engineer saves doing an impact review with a relationship model? </a:t>
            </a:r>
          </a:p>
        </p:txBody>
      </p:sp>
    </p:spTree>
    <p:extLst>
      <p:ext uri="{BB962C8B-B14F-4D97-AF65-F5344CB8AC3E}">
        <p14:creationId xmlns:p14="http://schemas.microsoft.com/office/powerpoint/2010/main" val="8820946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Are You?</a:t>
            </a:r>
          </a:p>
        </p:txBody>
      </p:sp>
      <p:sp>
        <p:nvSpPr>
          <p:cNvPr id="3" name="Content Placeholder 2"/>
          <p:cNvSpPr>
            <a:spLocks noGrp="1"/>
          </p:cNvSpPr>
          <p:nvPr>
            <p:ph idx="1"/>
          </p:nvPr>
        </p:nvSpPr>
        <p:spPr>
          <a:xfrm>
            <a:off x="457200" y="1143000"/>
            <a:ext cx="8534400" cy="4648201"/>
          </a:xfrm>
        </p:spPr>
        <p:txBody>
          <a:bodyPr>
            <a:noAutofit/>
          </a:bodyPr>
          <a:lstStyle/>
          <a:p>
            <a:pPr lvl="0"/>
            <a:r>
              <a:rPr lang="en-US" b="1" dirty="0" smtClean="0"/>
              <a:t>End </a:t>
            </a:r>
            <a:r>
              <a:rPr lang="en-US" b="1" dirty="0"/>
              <a:t>State </a:t>
            </a:r>
            <a:r>
              <a:rPr lang="en-US" b="1" dirty="0" smtClean="0"/>
              <a:t>5</a:t>
            </a:r>
          </a:p>
          <a:p>
            <a:pPr lvl="1"/>
            <a:r>
              <a:rPr lang="en-US" dirty="0" smtClean="0"/>
              <a:t>How </a:t>
            </a:r>
            <a:r>
              <a:rPr lang="en-US" dirty="0"/>
              <a:t>many plants have integrated their 2D models with information access through the tag number?  </a:t>
            </a:r>
            <a:endParaRPr lang="en-US" dirty="0" smtClean="0"/>
          </a:p>
          <a:p>
            <a:pPr lvl="1"/>
            <a:r>
              <a:rPr lang="en-US" dirty="0" smtClean="0"/>
              <a:t>How </a:t>
            </a:r>
            <a:r>
              <a:rPr lang="en-US" dirty="0"/>
              <a:t>many plants have developed 3D models?  </a:t>
            </a:r>
            <a:endParaRPr lang="en-US" dirty="0" smtClean="0"/>
          </a:p>
          <a:p>
            <a:pPr lvl="1"/>
            <a:r>
              <a:rPr lang="en-US" dirty="0" smtClean="0"/>
              <a:t>For </a:t>
            </a:r>
            <a:r>
              <a:rPr lang="en-US" dirty="0"/>
              <a:t>what purpose?  </a:t>
            </a:r>
            <a:endParaRPr lang="en-US" dirty="0" smtClean="0"/>
          </a:p>
          <a:p>
            <a:pPr lvl="1"/>
            <a:r>
              <a:rPr lang="en-US" dirty="0" smtClean="0"/>
              <a:t>Are </a:t>
            </a:r>
            <a:r>
              <a:rPr lang="en-US" dirty="0"/>
              <a:t>they being maintained?  </a:t>
            </a:r>
            <a:endParaRPr lang="en-US" dirty="0" smtClean="0"/>
          </a:p>
          <a:p>
            <a:pPr lvl="1"/>
            <a:r>
              <a:rPr lang="en-US" dirty="0" smtClean="0"/>
              <a:t>Are </a:t>
            </a:r>
            <a:r>
              <a:rPr lang="en-US" dirty="0"/>
              <a:t>they hot spotted to the equipment database? </a:t>
            </a:r>
          </a:p>
        </p:txBody>
      </p:sp>
    </p:spTree>
    <p:extLst>
      <p:ext uri="{BB962C8B-B14F-4D97-AF65-F5344CB8AC3E}">
        <p14:creationId xmlns:p14="http://schemas.microsoft.com/office/powerpoint/2010/main" val="745813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4916</TotalTime>
  <Words>995</Words>
  <Application>Microsoft Office PowerPoint</Application>
  <PresentationFormat>On-screen Show (4:3)</PresentationFormat>
  <Paragraphs>215</Paragraphs>
  <Slides>23</Slides>
  <Notes>4</Notes>
  <HiddenSlides>0</HiddenSlides>
  <MMClips>0</MMClips>
  <ScaleCrop>false</ScaleCrop>
  <HeadingPairs>
    <vt:vector size="4" baseType="variant">
      <vt:variant>
        <vt:lpstr>Theme</vt:lpstr>
      </vt:variant>
      <vt:variant>
        <vt:i4>2</vt:i4>
      </vt:variant>
      <vt:variant>
        <vt:lpstr>Slide Titles</vt:lpstr>
      </vt:variant>
      <vt:variant>
        <vt:i4>23</vt:i4>
      </vt:variant>
    </vt:vector>
  </HeadingPairs>
  <TitlesOfParts>
    <vt:vector size="25" baseType="lpstr">
      <vt:lpstr>Office Theme</vt:lpstr>
      <vt:lpstr>Custom Design</vt:lpstr>
      <vt:lpstr>Investment Model for Moving to a Data–Centric Configuration and Asset Information Management System Breakout Session</vt:lpstr>
      <vt:lpstr>Roadmap</vt:lpstr>
      <vt:lpstr>Roadmap</vt:lpstr>
      <vt:lpstr>Potential CM End States – Each State Builds on the Prior State</vt:lpstr>
      <vt:lpstr>Where Are You?</vt:lpstr>
      <vt:lpstr>Where Are You?</vt:lpstr>
      <vt:lpstr>Where Are You?</vt:lpstr>
      <vt:lpstr>Where Are You?</vt:lpstr>
      <vt:lpstr>Where Are You?</vt:lpstr>
      <vt:lpstr>Future States</vt:lpstr>
      <vt:lpstr>Roadmap</vt:lpstr>
      <vt:lpstr>Roadmap</vt:lpstr>
      <vt:lpstr>How Do You Get Data?</vt:lpstr>
      <vt:lpstr>Input Worksheet</vt:lpstr>
      <vt:lpstr>How Do You Define Distributions?</vt:lpstr>
      <vt:lpstr>How Do You Define Soft Cost Savings?</vt:lpstr>
      <vt:lpstr>Enter Soft Savings</vt:lpstr>
      <vt:lpstr>Complete Data Input</vt:lpstr>
      <vt:lpstr>How Do You Define Investments?</vt:lpstr>
      <vt:lpstr>Make Runs</vt:lpstr>
      <vt:lpstr>Output</vt:lpstr>
      <vt:lpstr>Use Cases</vt:lpstr>
      <vt:lpstr>Where to Get More Information?</vt:lpstr>
    </vt:vector>
  </TitlesOfParts>
  <Company>LPI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Evan Schickel</dc:creator>
  <cp:lastModifiedBy>Rowbear</cp:lastModifiedBy>
  <cp:revision>189</cp:revision>
  <cp:lastPrinted>2015-01-29T14:34:00Z</cp:lastPrinted>
  <dcterms:created xsi:type="dcterms:W3CDTF">2014-01-22T15:50:14Z</dcterms:created>
  <dcterms:modified xsi:type="dcterms:W3CDTF">2015-06-04T14:59:12Z</dcterms:modified>
</cp:coreProperties>
</file>