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5"/>
    <p:sldMasterId id="2147483686" r:id="rId6"/>
    <p:sldMasterId id="2147483705" r:id="rId7"/>
  </p:sldMasterIdLst>
  <p:notesMasterIdLst>
    <p:notesMasterId r:id="rId63"/>
  </p:notesMasterIdLst>
  <p:handoutMasterIdLst>
    <p:handoutMasterId r:id="rId64"/>
  </p:handoutMasterIdLst>
  <p:sldIdLst>
    <p:sldId id="268" r:id="rId8"/>
    <p:sldId id="270" r:id="rId9"/>
    <p:sldId id="282" r:id="rId10"/>
    <p:sldId id="506" r:id="rId11"/>
    <p:sldId id="504" r:id="rId12"/>
    <p:sldId id="507" r:id="rId13"/>
    <p:sldId id="508" r:id="rId14"/>
    <p:sldId id="498" r:id="rId15"/>
    <p:sldId id="339" r:id="rId16"/>
    <p:sldId id="340" r:id="rId17"/>
    <p:sldId id="384" r:id="rId18"/>
    <p:sldId id="273" r:id="rId19"/>
    <p:sldId id="463" r:id="rId20"/>
    <p:sldId id="467" r:id="rId21"/>
    <p:sldId id="440" r:id="rId22"/>
    <p:sldId id="431" r:id="rId23"/>
    <p:sldId id="514" r:id="rId24"/>
    <p:sldId id="515" r:id="rId25"/>
    <p:sldId id="518" r:id="rId26"/>
    <p:sldId id="519" r:id="rId27"/>
    <p:sldId id="521" r:id="rId28"/>
    <p:sldId id="490" r:id="rId29"/>
    <p:sldId id="550" r:id="rId30"/>
    <p:sldId id="351" r:id="rId31"/>
    <p:sldId id="352" r:id="rId32"/>
    <p:sldId id="517" r:id="rId33"/>
    <p:sldId id="522" r:id="rId34"/>
    <p:sldId id="524" r:id="rId35"/>
    <p:sldId id="523" r:id="rId36"/>
    <p:sldId id="525" r:id="rId37"/>
    <p:sldId id="526" r:id="rId38"/>
    <p:sldId id="528" r:id="rId39"/>
    <p:sldId id="527" r:id="rId40"/>
    <p:sldId id="530" r:id="rId41"/>
    <p:sldId id="529" r:id="rId42"/>
    <p:sldId id="531" r:id="rId43"/>
    <p:sldId id="532" r:id="rId44"/>
    <p:sldId id="533" r:id="rId45"/>
    <p:sldId id="535" r:id="rId46"/>
    <p:sldId id="534" r:id="rId47"/>
    <p:sldId id="536" r:id="rId48"/>
    <p:sldId id="537" r:id="rId49"/>
    <p:sldId id="541" r:id="rId50"/>
    <p:sldId id="538" r:id="rId51"/>
    <p:sldId id="539" r:id="rId52"/>
    <p:sldId id="542" r:id="rId53"/>
    <p:sldId id="543" r:id="rId54"/>
    <p:sldId id="544" r:id="rId55"/>
    <p:sldId id="546" r:id="rId56"/>
    <p:sldId id="545" r:id="rId57"/>
    <p:sldId id="547" r:id="rId58"/>
    <p:sldId id="548" r:id="rId59"/>
    <p:sldId id="549" r:id="rId60"/>
    <p:sldId id="551" r:id="rId61"/>
    <p:sldId id="420" r:id="rId6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1535D"/>
    <a:srgbClr val="BED73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43" autoAdjust="0"/>
    <p:restoredTop sz="88261" autoAdjust="0"/>
  </p:normalViewPr>
  <p:slideViewPr>
    <p:cSldViewPr snapToGrid="0">
      <p:cViewPr>
        <p:scale>
          <a:sx n="90" d="100"/>
          <a:sy n="90" d="100"/>
        </p:scale>
        <p:origin x="-720" y="174"/>
      </p:cViewPr>
      <p:guideLst>
        <p:guide orient="horz" pos="2160"/>
        <p:guide orient="horz" pos="890"/>
        <p:guide orient="horz" pos="4319"/>
        <p:guide orient="horz" pos="824"/>
        <p:guide orient="horz" pos="3844"/>
        <p:guide pos="2979"/>
        <p:guide pos="357"/>
        <p:guide pos="576"/>
        <p:guide pos="55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3210" y="-96"/>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3312" tIns="46657" rIns="93312" bIns="46657" rtlCol="0"/>
          <a:lstStyle>
            <a:lvl1pPr algn="l">
              <a:defRPr sz="1200"/>
            </a:lvl1pPr>
          </a:lstStyle>
          <a:p>
            <a:pPr>
              <a:defRPr/>
            </a:pPr>
            <a:endParaRPr lang="en-US" dirty="0"/>
          </a:p>
        </p:txBody>
      </p:sp>
      <p:sp>
        <p:nvSpPr>
          <p:cNvPr id="3" name="Date Placeholder 2"/>
          <p:cNvSpPr>
            <a:spLocks noGrp="1"/>
          </p:cNvSpPr>
          <p:nvPr>
            <p:ph type="dt" sz="quarter" idx="1"/>
          </p:nvPr>
        </p:nvSpPr>
        <p:spPr>
          <a:xfrm>
            <a:off x="3978277" y="0"/>
            <a:ext cx="3043238" cy="465138"/>
          </a:xfrm>
          <a:prstGeom prst="rect">
            <a:avLst/>
          </a:prstGeom>
        </p:spPr>
        <p:txBody>
          <a:bodyPr vert="horz" lIns="93312" tIns="46657" rIns="93312" bIns="46657" rtlCol="0"/>
          <a:lstStyle>
            <a:lvl1pPr algn="r">
              <a:defRPr sz="1200"/>
            </a:lvl1pPr>
          </a:lstStyle>
          <a:p>
            <a:pPr>
              <a:defRPr/>
            </a:pPr>
            <a:fld id="{9A92E6B8-1BD4-41E0-BCCD-1BC4F60C945F}" type="datetimeFigureOut">
              <a:rPr lang="en-US"/>
              <a:pPr>
                <a:defRPr/>
              </a:pPr>
              <a:t>6/3/2015</a:t>
            </a:fld>
            <a:endParaRPr lang="en-US" dirty="0"/>
          </a:p>
        </p:txBody>
      </p:sp>
      <p:sp>
        <p:nvSpPr>
          <p:cNvPr id="4" name="Footer Placeholder 3"/>
          <p:cNvSpPr>
            <a:spLocks noGrp="1"/>
          </p:cNvSpPr>
          <p:nvPr>
            <p:ph type="ftr" sz="quarter" idx="2"/>
          </p:nvPr>
        </p:nvSpPr>
        <p:spPr>
          <a:xfrm>
            <a:off x="1" y="8842375"/>
            <a:ext cx="3043238" cy="465138"/>
          </a:xfrm>
          <a:prstGeom prst="rect">
            <a:avLst/>
          </a:prstGeom>
        </p:spPr>
        <p:txBody>
          <a:bodyPr vert="horz" lIns="93312" tIns="46657" rIns="93312" bIns="4665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8277" y="8842375"/>
            <a:ext cx="3043238" cy="465138"/>
          </a:xfrm>
          <a:prstGeom prst="rect">
            <a:avLst/>
          </a:prstGeom>
        </p:spPr>
        <p:txBody>
          <a:bodyPr vert="horz" lIns="93312" tIns="46657" rIns="93312" bIns="46657" rtlCol="0" anchor="b"/>
          <a:lstStyle>
            <a:lvl1pPr algn="r">
              <a:defRPr sz="1200"/>
            </a:lvl1pPr>
          </a:lstStyle>
          <a:p>
            <a:pPr>
              <a:defRPr/>
            </a:pPr>
            <a:fld id="{8C5C9314-3816-41D0-9822-B6AE4E61D1B2}" type="slidenum">
              <a:rPr lang="en-US"/>
              <a:pPr>
                <a:defRPr/>
              </a:pPr>
              <a:t>‹#›</a:t>
            </a:fld>
            <a:endParaRPr lang="en-US" dirty="0"/>
          </a:p>
        </p:txBody>
      </p:sp>
    </p:spTree>
    <p:extLst>
      <p:ext uri="{BB962C8B-B14F-4D97-AF65-F5344CB8AC3E}">
        <p14:creationId xmlns="" xmlns:p14="http://schemas.microsoft.com/office/powerpoint/2010/main" val="420472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3312" tIns="46657" rIns="93312" bIns="46657" rtlCol="0"/>
          <a:lstStyle>
            <a:lvl1pPr algn="l" fontAlgn="auto">
              <a:spcBef>
                <a:spcPts val="0"/>
              </a:spcBef>
              <a:spcAft>
                <a:spcPts val="0"/>
              </a:spcAft>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8277" y="0"/>
            <a:ext cx="3043238" cy="465138"/>
          </a:xfrm>
          <a:prstGeom prst="rect">
            <a:avLst/>
          </a:prstGeom>
        </p:spPr>
        <p:txBody>
          <a:bodyPr vert="horz" lIns="93312" tIns="46657" rIns="93312" bIns="46657" rtlCol="0"/>
          <a:lstStyle>
            <a:lvl1pPr algn="r" fontAlgn="auto">
              <a:spcBef>
                <a:spcPts val="0"/>
              </a:spcBef>
              <a:spcAft>
                <a:spcPts val="0"/>
              </a:spcAft>
              <a:defRPr sz="1200">
                <a:latin typeface="Arial" pitchFamily="34" charset="0"/>
              </a:defRPr>
            </a:lvl1pPr>
          </a:lstStyle>
          <a:p>
            <a:pPr>
              <a:defRPr/>
            </a:pPr>
            <a:fld id="{A94EE46D-A58B-4877-A456-261DB3A00F1F}" type="datetimeFigureOut">
              <a:rPr lang="en-US"/>
              <a:pPr>
                <a:defRPr/>
              </a:pPr>
              <a:t>6/3/2015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7" rIns="93312" bIns="46657" rtlCol="0" anchor="ctr"/>
          <a:lstStyle/>
          <a:p>
            <a:pPr lvl="0"/>
            <a:endParaRPr lang="en-US" noProof="0" dirty="0"/>
          </a:p>
        </p:txBody>
      </p:sp>
      <p:sp>
        <p:nvSpPr>
          <p:cNvPr id="5" name="Notes Placeholder 4"/>
          <p:cNvSpPr>
            <a:spLocks noGrp="1"/>
          </p:cNvSpPr>
          <p:nvPr>
            <p:ph type="body" sz="quarter" idx="3"/>
          </p:nvPr>
        </p:nvSpPr>
        <p:spPr>
          <a:xfrm>
            <a:off x="701677" y="4421188"/>
            <a:ext cx="5619750" cy="4189412"/>
          </a:xfrm>
          <a:prstGeom prst="rect">
            <a:avLst/>
          </a:prstGeom>
        </p:spPr>
        <p:txBody>
          <a:bodyPr vert="horz" lIns="93312" tIns="46657" rIns="93312" bIns="4665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8842375"/>
            <a:ext cx="3043238" cy="465138"/>
          </a:xfrm>
          <a:prstGeom prst="rect">
            <a:avLst/>
          </a:prstGeom>
        </p:spPr>
        <p:txBody>
          <a:bodyPr vert="horz" lIns="93312" tIns="46657" rIns="93312" bIns="46657" rtlCol="0" anchor="b"/>
          <a:lstStyle>
            <a:lvl1pPr algn="l" fontAlgn="auto">
              <a:spcBef>
                <a:spcPts val="0"/>
              </a:spcBef>
              <a:spcAft>
                <a:spcPts val="0"/>
              </a:spcAft>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8277" y="8842375"/>
            <a:ext cx="3043238" cy="465138"/>
          </a:xfrm>
          <a:prstGeom prst="rect">
            <a:avLst/>
          </a:prstGeom>
        </p:spPr>
        <p:txBody>
          <a:bodyPr vert="horz" lIns="93312" tIns="46657" rIns="93312" bIns="46657" rtlCol="0" anchor="b"/>
          <a:lstStyle>
            <a:lvl1pPr algn="r" fontAlgn="auto">
              <a:spcBef>
                <a:spcPts val="0"/>
              </a:spcBef>
              <a:spcAft>
                <a:spcPts val="0"/>
              </a:spcAft>
              <a:defRPr sz="1200">
                <a:latin typeface="Arial" pitchFamily="34" charset="0"/>
              </a:defRPr>
            </a:lvl1pPr>
          </a:lstStyle>
          <a:p>
            <a:pPr>
              <a:defRPr/>
            </a:pPr>
            <a:fld id="{8331CC3F-5F60-49CD-A541-60167753D741}" type="slidenum">
              <a:rPr lang="en-US"/>
              <a:pPr>
                <a:defRPr/>
              </a:pPr>
              <a:t>‹#›</a:t>
            </a:fld>
            <a:endParaRPr lang="en-US" dirty="0"/>
          </a:p>
        </p:txBody>
      </p:sp>
    </p:spTree>
    <p:extLst>
      <p:ext uri="{BB962C8B-B14F-4D97-AF65-F5344CB8AC3E}">
        <p14:creationId xmlns="" xmlns:p14="http://schemas.microsoft.com/office/powerpoint/2010/main" val="3588480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0" hangingPunct="0">
              <a:buClr>
                <a:srgbClr val="41535D"/>
              </a:buClr>
              <a:buFont typeface="Arial" charset="0"/>
              <a:buNone/>
              <a:defRPr/>
            </a:pPr>
            <a:r>
              <a:rPr lang="en-US" dirty="0" smtClean="0"/>
              <a:t>Repository</a:t>
            </a:r>
            <a:r>
              <a:rPr lang="en-US" baseline="0" dirty="0" smtClean="0"/>
              <a:t> concept: </a:t>
            </a:r>
            <a:endParaRPr lang="en-US" dirty="0" smtClean="0"/>
          </a:p>
          <a:p>
            <a:pPr eaLnBrk="0" hangingPunct="0">
              <a:buClr>
                <a:srgbClr val="41535D"/>
              </a:buClr>
              <a:buFont typeface="Arial" charset="0"/>
              <a:buChar char="•"/>
              <a:defRPr/>
            </a:pPr>
            <a:r>
              <a:rPr lang="en-US" dirty="0" smtClean="0"/>
              <a:t>Crystalline or sedimentary rock</a:t>
            </a:r>
          </a:p>
          <a:p>
            <a:pPr eaLnBrk="0" hangingPunct="0">
              <a:buClr>
                <a:srgbClr val="41535D"/>
              </a:buClr>
              <a:buFont typeface="Arial" charset="0"/>
              <a:buChar char="•"/>
              <a:defRPr/>
            </a:pPr>
            <a:r>
              <a:rPr lang="en-US" dirty="0" smtClean="0"/>
              <a:t>Underground demonstration of repository technology</a:t>
            </a:r>
          </a:p>
          <a:p>
            <a:pPr eaLnBrk="0" hangingPunct="0">
              <a:buClr>
                <a:srgbClr val="41535D"/>
              </a:buClr>
              <a:buFont typeface="Arial" charset="0"/>
              <a:buChar char="•"/>
              <a:defRPr/>
            </a:pPr>
            <a:r>
              <a:rPr lang="en-CA" dirty="0" smtClean="0"/>
              <a:t>Surface area ~100 hectares</a:t>
            </a:r>
          </a:p>
          <a:p>
            <a:pPr eaLnBrk="0" hangingPunct="0">
              <a:buClr>
                <a:srgbClr val="41535D"/>
              </a:buClr>
              <a:buFont typeface="Arial" charset="0"/>
              <a:buChar char="•"/>
              <a:defRPr/>
            </a:pPr>
            <a:r>
              <a:rPr lang="en-CA" dirty="0" smtClean="0"/>
              <a:t>Subsurface area ~2 km x 3 km</a:t>
            </a:r>
          </a:p>
          <a:p>
            <a:pPr eaLnBrk="0" hangingPunct="0">
              <a:buClr>
                <a:srgbClr val="41535D"/>
              </a:buClr>
              <a:buFont typeface="Arial" charset="0"/>
              <a:buChar char="•"/>
              <a:defRPr/>
            </a:pPr>
            <a:r>
              <a:rPr lang="en-US" dirty="0" smtClean="0"/>
              <a:t>Multiple-barrier system</a:t>
            </a:r>
          </a:p>
          <a:p>
            <a:pPr eaLnBrk="0" hangingPunct="0">
              <a:buClr>
                <a:srgbClr val="41535D"/>
              </a:buClr>
              <a:buFont typeface="Arial" charset="0"/>
              <a:buChar char="•"/>
              <a:defRPr/>
            </a:pPr>
            <a:r>
              <a:rPr lang="en-US" dirty="0" smtClean="0"/>
              <a:t>Long-lived containers</a:t>
            </a:r>
          </a:p>
          <a:p>
            <a:pPr eaLnBrk="0" hangingPunct="0">
              <a:buClr>
                <a:srgbClr val="41535D"/>
              </a:buClr>
              <a:buFont typeface="Arial" charset="0"/>
              <a:buChar char="•"/>
              <a:defRPr/>
            </a:pPr>
            <a:r>
              <a:rPr lang="en-US" dirty="0" smtClean="0"/>
              <a:t>Extended monitoring</a:t>
            </a:r>
          </a:p>
          <a:p>
            <a:pPr eaLnBrk="0" hangingPunct="0">
              <a:buClr>
                <a:srgbClr val="41535D"/>
              </a:buClr>
              <a:buFont typeface="Arial" charset="0"/>
              <a:buChar char="•"/>
              <a:defRPr/>
            </a:pPr>
            <a:r>
              <a:rPr lang="en-US" dirty="0" smtClean="0"/>
              <a:t>Used fuel retrievable</a:t>
            </a:r>
          </a:p>
          <a:p>
            <a:pPr eaLnBrk="0" hangingPunct="0">
              <a:buClr>
                <a:srgbClr val="41535D"/>
              </a:buClr>
              <a:buFont typeface="Arial" charset="0"/>
              <a:buNone/>
              <a:defRPr/>
            </a:pPr>
            <a:endParaRPr lang="en-US" dirty="0" smtClean="0"/>
          </a:p>
          <a:p>
            <a:pPr>
              <a:buClr>
                <a:srgbClr val="41535D"/>
              </a:buClr>
            </a:pPr>
            <a:r>
              <a:rPr lang="en-CA" dirty="0" smtClean="0"/>
              <a:t>Federally mandated: National infrastructure project</a:t>
            </a:r>
          </a:p>
          <a:p>
            <a:pPr>
              <a:buClr>
                <a:srgbClr val="41535D"/>
              </a:buClr>
              <a:buFont typeface="Arial" pitchFamily="34" charset="0"/>
              <a:buChar char="•"/>
            </a:pPr>
            <a:r>
              <a:rPr lang="en-CA" dirty="0" smtClean="0"/>
              <a:t>Investment of $16 to 24 billion</a:t>
            </a:r>
          </a:p>
          <a:p>
            <a:pPr>
              <a:buClr>
                <a:srgbClr val="41535D"/>
              </a:buClr>
              <a:buFont typeface="Arial" pitchFamily="34" charset="0"/>
              <a:buChar char="•"/>
            </a:pPr>
            <a:r>
              <a:rPr lang="en-CA" dirty="0" smtClean="0"/>
              <a:t>Will operate as a centre of expertise</a:t>
            </a:r>
          </a:p>
          <a:p>
            <a:pPr>
              <a:buClr>
                <a:srgbClr val="41535D"/>
              </a:buClr>
              <a:buFont typeface="Arial" pitchFamily="34" charset="0"/>
              <a:buChar char="•"/>
            </a:pPr>
            <a:r>
              <a:rPr lang="en-CA" dirty="0" smtClean="0"/>
              <a:t>Highly regulated </a:t>
            </a:r>
            <a:r>
              <a:rPr lang="en-CA" dirty="0" smtClean="0">
                <a:solidFill>
                  <a:srgbClr val="FF0000"/>
                </a:solidFill>
              </a:rPr>
              <a:t> </a:t>
            </a:r>
            <a:r>
              <a:rPr lang="en-CA" dirty="0" smtClean="0"/>
              <a:t>- ensure safety</a:t>
            </a:r>
          </a:p>
          <a:p>
            <a:pPr>
              <a:buClr>
                <a:srgbClr val="41535D"/>
              </a:buClr>
              <a:buFont typeface="Arial" pitchFamily="34" charset="0"/>
              <a:buChar char="•"/>
            </a:pPr>
            <a:r>
              <a:rPr lang="en-CA" dirty="0" smtClean="0"/>
              <a:t>High technology</a:t>
            </a:r>
          </a:p>
          <a:p>
            <a:pPr>
              <a:buClr>
                <a:srgbClr val="41535D"/>
              </a:buClr>
              <a:buFont typeface="Arial" pitchFamily="34" charset="0"/>
              <a:buChar char="•"/>
            </a:pPr>
            <a:r>
              <a:rPr lang="en-CA" dirty="0" smtClean="0"/>
              <a:t>Sustainable over more than 100 years</a:t>
            </a:r>
          </a:p>
          <a:p>
            <a:pPr>
              <a:buClr>
                <a:srgbClr val="41535D"/>
              </a:buClr>
              <a:buFont typeface="Arial" pitchFamily="34" charset="0"/>
              <a:buChar char="•"/>
            </a:pPr>
            <a:r>
              <a:rPr lang="en-CA" dirty="0" smtClean="0"/>
              <a:t>Long-term partnership between NWMO and community</a:t>
            </a:r>
          </a:p>
          <a:p>
            <a:pPr>
              <a:buClr>
                <a:srgbClr val="41535D"/>
              </a:buClr>
              <a:buFont typeface="Arial" pitchFamily="34" charset="0"/>
              <a:buChar char="•"/>
            </a:pPr>
            <a:r>
              <a:rPr lang="en-CA" dirty="0" smtClean="0"/>
              <a:t>Fosters community well-being</a:t>
            </a:r>
          </a:p>
          <a:p>
            <a:pPr eaLnBrk="0" hangingPunct="0">
              <a:buClr>
                <a:srgbClr val="41535D"/>
              </a:buClr>
              <a:buFont typeface="Arial" charset="0"/>
              <a:buNone/>
              <a:defRPr/>
            </a:pP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lIns="92155" tIns="46077" rIns="92155" bIns="46077"/>
          <a:lstStyle/>
          <a:p>
            <a:pPr marL="741363" lvl="1" indent="-284163">
              <a:lnSpc>
                <a:spcPct val="90000"/>
              </a:lnSpc>
            </a:pPr>
            <a:endParaRPr lang="en-CA" dirty="0" smtClean="0">
              <a:latin typeface="Arial" pitchFamily="34" charset="0"/>
              <a:cs typeface="Arial" pitchFamily="34" charset="0"/>
            </a:endParaRPr>
          </a:p>
        </p:txBody>
      </p:sp>
      <p:sp>
        <p:nvSpPr>
          <p:cNvPr id="5" name="Slide Number Placeholder 4"/>
          <p:cNvSpPr txBox="1">
            <a:spLocks noGrp="1"/>
          </p:cNvSpPr>
          <p:nvPr/>
        </p:nvSpPr>
        <p:spPr bwMode="auto">
          <a:xfrm>
            <a:off x="3978276" y="8842375"/>
            <a:ext cx="3043238" cy="465138"/>
          </a:xfrm>
          <a:prstGeom prst="rect">
            <a:avLst/>
          </a:prstGeom>
          <a:noFill/>
          <a:ln>
            <a:miter lim="800000"/>
            <a:headEnd/>
            <a:tailEnd/>
          </a:ln>
        </p:spPr>
        <p:txBody>
          <a:bodyPr lIns="92155" tIns="46077" rIns="92155" bIns="46077" anchor="b"/>
          <a:lstStyle/>
          <a:p>
            <a:pPr algn="r" defTabSz="921676" eaLnBrk="0" hangingPunct="0">
              <a:defRPr/>
            </a:pPr>
            <a:fld id="{5ECA1A98-D504-4A3E-9119-4675715B0476}" type="slidenum">
              <a:rPr lang="en-CA" sz="1200">
                <a:latin typeface="Times" charset="0"/>
                <a:cs typeface="+mn-cs"/>
              </a:rPr>
              <a:pPr algn="r" defTabSz="921676" eaLnBrk="0" hangingPunct="0">
                <a:defRPr/>
              </a:pPr>
              <a:t>22</a:t>
            </a:fld>
            <a:endParaRPr lang="en-CA" sz="1200" dirty="0">
              <a:latin typeface="Times"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800" dirty="0">
              <a:latin typeface="Arial" charset="0"/>
            </a:endParaRPr>
          </a:p>
        </p:txBody>
      </p:sp>
      <p:sp>
        <p:nvSpPr>
          <p:cNvPr id="2867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6DF790-1BF3-4D59-866D-A026B25F86D5}" type="slidenum">
              <a:rPr lang="en-CA" smtClean="0">
                <a:latin typeface="Arial" charset="0"/>
              </a:rPr>
              <a:pPr fontAlgn="base">
                <a:spcBef>
                  <a:spcPct val="0"/>
                </a:spcBef>
                <a:spcAft>
                  <a:spcPct val="0"/>
                </a:spcAft>
                <a:defRPr/>
              </a:pPr>
              <a:t>23</a:t>
            </a:fld>
            <a:endParaRPr lang="en-CA"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G</a:t>
            </a:r>
            <a:r>
              <a:rPr lang="en-US" dirty="0" smtClean="0"/>
              <a:t>et top of the house on your side, they are a good driving force for the user community to accept change.</a:t>
            </a:r>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35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52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smtClean="0">
              <a:latin typeface="Arial" charset="0"/>
            </a:endParaRP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0A1A2-4F1B-42C7-BA05-0215CF208E46}" type="slidenum">
              <a:rPr lang="en-US" smtClean="0">
                <a:latin typeface="Arial" charset="0"/>
              </a:rPr>
              <a:pPr fontAlgn="base">
                <a:spcBef>
                  <a:spcPct val="0"/>
                </a:spcBef>
                <a:spcAft>
                  <a:spcPct val="0"/>
                </a:spcAft>
              </a:pPr>
              <a:t>2</a:t>
            </a:fld>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225398" indent="-225398">
              <a:lnSpc>
                <a:spcPct val="120000"/>
              </a:lnSpc>
              <a:spcAft>
                <a:spcPts val="0"/>
              </a:spcAft>
              <a:buClr>
                <a:schemeClr val="accent1"/>
              </a:buClr>
              <a:buFont typeface="Arial" pitchFamily="34" charset="0"/>
              <a:buChar char="»"/>
              <a:defRPr/>
            </a:pPr>
            <a:r>
              <a:rPr lang="en-US" dirty="0" smtClean="0"/>
              <a:t>~ 20 kg n</a:t>
            </a:r>
            <a:r>
              <a:rPr lang="en-US" dirty="0" smtClean="0">
                <a:solidFill>
                  <a:srgbClr val="333333"/>
                </a:solidFill>
              </a:rPr>
              <a:t>atural uranium dioxide (UO</a:t>
            </a:r>
            <a:r>
              <a:rPr lang="en-US" baseline="-25000" dirty="0" smtClean="0">
                <a:solidFill>
                  <a:srgbClr val="333333"/>
                </a:solidFill>
              </a:rPr>
              <a:t>2</a:t>
            </a:r>
            <a:r>
              <a:rPr lang="en-US" dirty="0" smtClean="0">
                <a:solidFill>
                  <a:srgbClr val="333333"/>
                </a:solidFill>
              </a:rPr>
              <a:t>)</a:t>
            </a:r>
          </a:p>
          <a:p>
            <a:pPr marL="225398" indent="-225398">
              <a:lnSpc>
                <a:spcPct val="120000"/>
              </a:lnSpc>
              <a:spcAft>
                <a:spcPts val="0"/>
              </a:spcAft>
              <a:buClr>
                <a:schemeClr val="accent1"/>
              </a:buClr>
              <a:buFont typeface="Arial" pitchFamily="34" charset="0"/>
              <a:buChar char="»"/>
              <a:defRPr/>
            </a:pPr>
            <a:r>
              <a:rPr lang="en-US" dirty="0" smtClean="0"/>
              <a:t>~ 0.5 m length</a:t>
            </a:r>
          </a:p>
          <a:p>
            <a:pPr marL="225398" indent="-225398">
              <a:lnSpc>
                <a:spcPct val="120000"/>
              </a:lnSpc>
              <a:spcAft>
                <a:spcPts val="0"/>
              </a:spcAft>
              <a:buClr>
                <a:schemeClr val="accent1"/>
              </a:buClr>
              <a:buFont typeface="Arial" pitchFamily="34" charset="0"/>
              <a:buChar char="»"/>
              <a:defRPr/>
            </a:pPr>
            <a:r>
              <a:rPr lang="en-US" dirty="0" smtClean="0"/>
              <a:t>~ 1 million kWh ~ 100 homes for a year</a:t>
            </a:r>
            <a:endParaRPr lang="en-CA" dirty="0" smtClean="0">
              <a:latin typeface="Arial" charset="0"/>
            </a:endParaRP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0A1A2-4F1B-42C7-BA05-0215CF208E46}" type="slidenum">
              <a:rPr lang="en-US" smtClean="0">
                <a:latin typeface="Arial" charset="0"/>
              </a:rPr>
              <a:pPr fontAlgn="base">
                <a:spcBef>
                  <a:spcPct val="0"/>
                </a:spcBef>
                <a:spcAft>
                  <a:spcPct val="0"/>
                </a:spcAft>
              </a:pPr>
              <a:t>5</a:t>
            </a:fld>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14288"/>
            <a:fld id="{A65C2DCD-A922-4746-A4F3-77DAFF843738}" type="slidenum">
              <a:rPr lang="en-CA" smtClean="0">
                <a:latin typeface="Times" pitchFamily="18" charset="0"/>
                <a:cs typeface="Arial" pitchFamily="34" charset="0"/>
              </a:rPr>
              <a:pPr defTabSz="914288"/>
              <a:t>7</a:t>
            </a:fld>
            <a:endParaRPr lang="en-CA" dirty="0" smtClean="0">
              <a:latin typeface="Times" pitchFamily="18" charset="0"/>
              <a:cs typeface="Arial" pitchFamily="34" charset="0"/>
            </a:endParaRPr>
          </a:p>
        </p:txBody>
      </p:sp>
      <p:sp>
        <p:nvSpPr>
          <p:cNvPr id="110595" name="Rectangle 2"/>
          <p:cNvSpPr>
            <a:spLocks noGrp="1" noRot="1" noChangeAspect="1" noChangeArrowheads="1" noTextEdit="1"/>
          </p:cNvSpPr>
          <p:nvPr>
            <p:ph type="sldImg"/>
          </p:nvPr>
        </p:nvSpPr>
        <p:spPr>
          <a:xfrm>
            <a:off x="1184275" y="765175"/>
            <a:ext cx="4656138" cy="3492500"/>
          </a:xfrm>
          <a:ln/>
        </p:spPr>
      </p:sp>
      <p:sp>
        <p:nvSpPr>
          <p:cNvPr id="35844" name="Rectangle 3"/>
          <p:cNvSpPr>
            <a:spLocks noGrp="1" noChangeArrowheads="1"/>
          </p:cNvSpPr>
          <p:nvPr>
            <p:ph type="body" idx="1"/>
          </p:nvPr>
        </p:nvSpPr>
        <p:spPr>
          <a:xfrm>
            <a:off x="701677" y="4324351"/>
            <a:ext cx="5619750" cy="4286250"/>
          </a:xfrm>
          <a:ln/>
        </p:spPr>
        <p:txBody>
          <a:bodyPr>
            <a:normAutofit fontScale="92500" lnSpcReduction="10000"/>
          </a:bodyPr>
          <a:lstStyle/>
          <a:p>
            <a:pPr defTabSz="914288">
              <a:lnSpc>
                <a:spcPct val="150000"/>
              </a:lnSpc>
              <a:spcBef>
                <a:spcPct val="0"/>
              </a:spcBef>
              <a:buClr>
                <a:schemeClr val="accent1"/>
              </a:buClr>
              <a:defRPr/>
            </a:pPr>
            <a:r>
              <a:rPr lang="en-CA" dirty="0" smtClean="0"/>
              <a:t>Photo: </a:t>
            </a:r>
            <a:r>
              <a:rPr lang="en-US" b="1" dirty="0" smtClean="0">
                <a:cs typeface="Arial" charset="0"/>
              </a:rPr>
              <a:t>Used Fuel Storage at OPG western waste Management Facility – </a:t>
            </a:r>
            <a:r>
              <a:rPr lang="en-US" b="1" dirty="0" err="1" smtClean="0">
                <a:cs typeface="Arial" charset="0"/>
              </a:rPr>
              <a:t>Kincardine</a:t>
            </a:r>
            <a:r>
              <a:rPr lang="en-US" b="1" dirty="0" smtClean="0">
                <a:cs typeface="Arial" charset="0"/>
              </a:rPr>
              <a:t>, ON</a:t>
            </a:r>
          </a:p>
          <a:p>
            <a:pPr>
              <a:lnSpc>
                <a:spcPct val="150000"/>
              </a:lnSpc>
              <a:spcBef>
                <a:spcPct val="0"/>
              </a:spcBef>
              <a:buClr>
                <a:schemeClr val="accent1"/>
              </a:buClr>
              <a:defRPr/>
            </a:pPr>
            <a:endParaRPr lang="en-CA" dirty="0" smtClean="0"/>
          </a:p>
          <a:p>
            <a:pPr>
              <a:lnSpc>
                <a:spcPct val="150000"/>
              </a:lnSpc>
              <a:spcBef>
                <a:spcPct val="0"/>
              </a:spcBef>
              <a:buClr>
                <a:schemeClr val="accent1"/>
              </a:buClr>
              <a:defRPr/>
            </a:pPr>
            <a:endParaRPr lang="en-CA" dirty="0" smtClean="0"/>
          </a:p>
          <a:p>
            <a:pPr>
              <a:lnSpc>
                <a:spcPct val="150000"/>
              </a:lnSpc>
              <a:spcBef>
                <a:spcPct val="0"/>
              </a:spcBef>
              <a:buClr>
                <a:schemeClr val="accent1"/>
              </a:buClr>
              <a:defRPr/>
            </a:pPr>
            <a:r>
              <a:rPr lang="en-CA" dirty="0" smtClean="0"/>
              <a:t>To be clear we are talking about used nuclear fuel only (not other nuclear wastes such as low and intermediate level waste). </a:t>
            </a:r>
          </a:p>
          <a:p>
            <a:pPr>
              <a:lnSpc>
                <a:spcPct val="150000"/>
              </a:lnSpc>
              <a:spcBef>
                <a:spcPct val="0"/>
              </a:spcBef>
              <a:buClr>
                <a:schemeClr val="accent1"/>
              </a:buClr>
              <a:defRPr/>
            </a:pPr>
            <a:endParaRPr lang="en-US" dirty="0" smtClean="0"/>
          </a:p>
          <a:p>
            <a:pPr>
              <a:lnSpc>
                <a:spcPct val="150000"/>
              </a:lnSpc>
              <a:spcBef>
                <a:spcPct val="0"/>
              </a:spcBef>
              <a:buClr>
                <a:schemeClr val="accent1"/>
              </a:buClr>
              <a:defRPr/>
            </a:pPr>
            <a:r>
              <a:rPr lang="en-US" dirty="0" smtClean="0"/>
              <a:t>Used nuclear fuel  remains a potential health risk for  a very long time and it  must be safely contained and isolated from people and the environment, essentially indefinitely.</a:t>
            </a:r>
            <a:endParaRPr lang="en-CA" dirty="0" smtClean="0"/>
          </a:p>
          <a:p>
            <a:pPr>
              <a:lnSpc>
                <a:spcPct val="150000"/>
              </a:lnSpc>
              <a:spcBef>
                <a:spcPct val="0"/>
              </a:spcBef>
              <a:buClr>
                <a:schemeClr val="accent1"/>
              </a:buClr>
              <a:defRPr/>
            </a:pPr>
            <a:r>
              <a:rPr lang="en-CA" dirty="0" smtClean="0"/>
              <a:t>This material is the fuel source for nuclear power. This is an image of a nuclear fuel bundle. </a:t>
            </a:r>
          </a:p>
          <a:p>
            <a:pPr>
              <a:lnSpc>
                <a:spcPct val="150000"/>
              </a:lnSpc>
              <a:spcBef>
                <a:spcPct val="0"/>
              </a:spcBef>
              <a:buClr>
                <a:schemeClr val="accent1"/>
              </a:buClr>
              <a:defRPr/>
            </a:pPr>
            <a:endParaRPr lang="en-CA" dirty="0" smtClean="0"/>
          </a:p>
          <a:p>
            <a:pPr>
              <a:lnSpc>
                <a:spcPct val="150000"/>
              </a:lnSpc>
              <a:spcBef>
                <a:spcPct val="0"/>
              </a:spcBef>
              <a:buClr>
                <a:schemeClr val="accent1"/>
              </a:buClr>
              <a:defRPr/>
            </a:pPr>
            <a:r>
              <a:rPr lang="en-CA" dirty="0" smtClean="0"/>
              <a:t>Canada’s 2 + million used nuclear fuel bundles  - a by-product of nuclear electricity production  - are safely stored, on an interim basis, at </a:t>
            </a:r>
            <a:r>
              <a:rPr lang="en-CA" dirty="0" err="1" smtClean="0"/>
              <a:t>licenced</a:t>
            </a:r>
            <a:r>
              <a:rPr lang="en-CA" dirty="0" smtClean="0"/>
              <a:t> storage facilities in Canada. </a:t>
            </a:r>
          </a:p>
          <a:p>
            <a:pPr>
              <a:lnSpc>
                <a:spcPct val="150000"/>
              </a:lnSpc>
              <a:spcBef>
                <a:spcPct val="0"/>
              </a:spcBef>
              <a:buClr>
                <a:schemeClr val="accent1"/>
              </a:buClr>
              <a:defRPr/>
            </a:pPr>
            <a:endParaRPr lang="en-CA" dirty="0" smtClean="0"/>
          </a:p>
          <a:p>
            <a:pPr>
              <a:lnSpc>
                <a:spcPct val="150000"/>
              </a:lnSpc>
              <a:spcBef>
                <a:spcPct val="0"/>
              </a:spcBef>
              <a:buClr>
                <a:schemeClr val="accent1"/>
              </a:buClr>
              <a:defRPr/>
            </a:pPr>
            <a:r>
              <a:rPr lang="en-CA" dirty="0" smtClean="0"/>
              <a:t>Image to the right is of OPG’s WWMF in </a:t>
            </a:r>
            <a:r>
              <a:rPr lang="en-CA" dirty="0" err="1" smtClean="0"/>
              <a:t>Kincardine</a:t>
            </a:r>
            <a:r>
              <a:rPr lang="en-CA" dirty="0" smtClean="0"/>
              <a:t>...</a:t>
            </a:r>
          </a:p>
          <a:p>
            <a:pPr>
              <a:lnSpc>
                <a:spcPct val="150000"/>
              </a:lnSpc>
              <a:spcBef>
                <a:spcPct val="0"/>
              </a:spcBef>
              <a:buClr>
                <a:schemeClr val="accent1"/>
              </a:buClr>
              <a:defRPr/>
            </a:pPr>
            <a:endParaRPr lang="en-CA" dirty="0" smtClean="0"/>
          </a:p>
          <a:p>
            <a:pPr>
              <a:lnSpc>
                <a:spcPct val="150000"/>
              </a:lnSpc>
              <a:spcBef>
                <a:spcPct val="0"/>
              </a:spcBef>
              <a:buClr>
                <a:schemeClr val="accent1"/>
              </a:buClr>
              <a:defRPr/>
            </a:pPr>
            <a:endParaRPr lang="en-CA"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Wingdings" pitchFamily="2" charset="2"/>
              <a:buChar char="Ø"/>
            </a:pPr>
            <a:r>
              <a:rPr lang="en-US" dirty="0" smtClean="0">
                <a:latin typeface="Times" pitchFamily="18" charset="0"/>
                <a:cs typeface="Arial" pitchFamily="34" charset="0"/>
              </a:rPr>
              <a:t>The long-term management of used nuclear fuel has a long history in Canada.</a:t>
            </a:r>
          </a:p>
          <a:p>
            <a:pPr>
              <a:buFont typeface="Wingdings" pitchFamily="2" charset="2"/>
              <a:buChar char="Ø"/>
            </a:pPr>
            <a:r>
              <a:rPr lang="en-US" dirty="0" smtClean="0">
                <a:latin typeface="Times" pitchFamily="18" charset="0"/>
                <a:cs typeface="Arial" pitchFamily="34" charset="0"/>
              </a:rPr>
              <a:t>In 1978, the Ontario government appointed Arthur Porter to chair a Royal Commission on Electric Power Planning in Ontario.</a:t>
            </a:r>
          </a:p>
          <a:p>
            <a:pPr>
              <a:buFont typeface="Wingdings" pitchFamily="2" charset="2"/>
              <a:buChar char="Ø"/>
            </a:pPr>
            <a:r>
              <a:rPr lang="en-US" dirty="0" smtClean="0">
                <a:latin typeface="Times" pitchFamily="18" charset="0"/>
                <a:cs typeface="Arial" pitchFamily="34" charset="0"/>
              </a:rPr>
              <a:t>One of his recommendations called for a major program of research into the disposal of used nuclear fuel.  </a:t>
            </a:r>
          </a:p>
          <a:p>
            <a:pPr>
              <a:buFont typeface="Wingdings" pitchFamily="2" charset="2"/>
              <a:buChar char="Ø"/>
            </a:pPr>
            <a:r>
              <a:rPr lang="en-US" dirty="0" smtClean="0">
                <a:latin typeface="Times" pitchFamily="18" charset="0"/>
                <a:cs typeface="Arial" pitchFamily="34" charset="0"/>
              </a:rPr>
              <a:t>That led to the establishment of the Canada/Ontario Nuclear Fuel Waste Management Program which assigned responsibility to Atomic Energy of Canada Limited for researching and developing the immobilization and disposal of radioactive wastes.</a:t>
            </a:r>
          </a:p>
          <a:p>
            <a:pPr>
              <a:buFont typeface="Wingdings" pitchFamily="2" charset="2"/>
              <a:buChar char="Ø"/>
            </a:pPr>
            <a:r>
              <a:rPr lang="en-US" dirty="0" smtClean="0">
                <a:latin typeface="Times" pitchFamily="18" charset="0"/>
                <a:cs typeface="Arial" pitchFamily="34" charset="0"/>
              </a:rPr>
              <a:t>By 1989, AECL had developed the concept and it was referred to an Environmental Assessment Panel chaired by Blair </a:t>
            </a:r>
            <a:r>
              <a:rPr lang="en-US" dirty="0" err="1" smtClean="0">
                <a:latin typeface="Times" pitchFamily="18" charset="0"/>
                <a:cs typeface="Arial" pitchFamily="34" charset="0"/>
              </a:rPr>
              <a:t>Seaborn</a:t>
            </a:r>
            <a:endParaRPr lang="en-US" dirty="0" smtClean="0">
              <a:latin typeface="Times" pitchFamily="18" charset="0"/>
              <a:cs typeface="Arial" pitchFamily="34" charset="0"/>
            </a:endParaRPr>
          </a:p>
          <a:p>
            <a:pPr>
              <a:buFont typeface="Wingdings" pitchFamily="2" charset="2"/>
              <a:buChar char="Ø"/>
            </a:pPr>
            <a:r>
              <a:rPr lang="en-US" dirty="0" smtClean="0">
                <a:latin typeface="Times" pitchFamily="18" charset="0"/>
                <a:cs typeface="Arial" pitchFamily="34" charset="0"/>
              </a:rPr>
              <a:t>Over 10 years a series of workshops, open houses and three phases of public hearings were held, and a Scientific Review Group examined the scientific and engineering aspects of the disposal concept.  In 1998 </a:t>
            </a:r>
            <a:r>
              <a:rPr lang="en-US" dirty="0" err="1" smtClean="0">
                <a:latin typeface="Times" pitchFamily="18" charset="0"/>
                <a:cs typeface="Arial" pitchFamily="34" charset="0"/>
              </a:rPr>
              <a:t>Seaborn</a:t>
            </a:r>
            <a:r>
              <a:rPr lang="en-US" dirty="0" smtClean="0">
                <a:latin typeface="Times" pitchFamily="18" charset="0"/>
                <a:cs typeface="Arial" pitchFamily="34" charset="0"/>
              </a:rPr>
              <a:t> concluded that:</a:t>
            </a:r>
          </a:p>
          <a:p>
            <a:r>
              <a:rPr lang="en-US" dirty="0" smtClean="0">
                <a:latin typeface="Times" pitchFamily="18" charset="0"/>
                <a:cs typeface="Arial" pitchFamily="34" charset="0"/>
              </a:rPr>
              <a:t>- from a technical perspective, safety of Deep Geological Disposal had been on balance adequately demonstrated, but from a social 	perspective it had not.</a:t>
            </a:r>
          </a:p>
          <a:p>
            <a:r>
              <a:rPr lang="en-US" dirty="0" smtClean="0">
                <a:latin typeface="Times" pitchFamily="18" charset="0"/>
                <a:cs typeface="Arial" pitchFamily="34" charset="0"/>
              </a:rPr>
              <a:t>- The concept had not been demonstrated to have “broad public support.”</a:t>
            </a:r>
          </a:p>
          <a:p>
            <a:pPr>
              <a:buFont typeface="Wingdings" pitchFamily="2" charset="2"/>
              <a:buChar char="Ø"/>
            </a:pPr>
            <a:r>
              <a:rPr lang="en-US" dirty="0" smtClean="0">
                <a:latin typeface="Times" pitchFamily="18" charset="0"/>
                <a:cs typeface="Arial" pitchFamily="34" charset="0"/>
              </a:rPr>
              <a:t>The Panel recommended that a Nuclear Fuel Waste Management Agency be established to manage and coordinate the full range of activities relating to the long-term management of nuclear fuel wastes.   </a:t>
            </a:r>
          </a:p>
          <a:p>
            <a:pPr>
              <a:buFont typeface="Wingdings" pitchFamily="2" charset="2"/>
              <a:buChar char="Ø"/>
            </a:pPr>
            <a:r>
              <a:rPr lang="en-US" dirty="0" smtClean="0">
                <a:latin typeface="Times" pitchFamily="18" charset="0"/>
                <a:cs typeface="Arial" pitchFamily="34" charset="0"/>
              </a:rPr>
              <a:t>As a result, in 2002 the Government of Canada passed the Nuclear Fuel Waste Act.</a:t>
            </a:r>
            <a:endParaRPr lang="en-CA" dirty="0" smtClean="0">
              <a:latin typeface="Arial" charset="0"/>
            </a:endParaRP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0A1A2-4F1B-42C7-BA05-0215CF208E46}" type="slidenum">
              <a:rPr lang="en-US" smtClean="0">
                <a:latin typeface="Arial" charset="0"/>
              </a:rPr>
              <a:pPr fontAlgn="base">
                <a:spcBef>
                  <a:spcPct val="0"/>
                </a:spcBef>
                <a:spcAft>
                  <a:spcPct val="0"/>
                </a:spcAft>
              </a:pPr>
              <a:t>9</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Clr>
                <a:schemeClr val="accent1"/>
              </a:buClr>
              <a:buFont typeface="Arial" pitchFamily="34" charset="0"/>
              <a:buChar char="»"/>
            </a:pPr>
            <a:endParaRPr lang="en-CA" dirty="0" smtClean="0"/>
          </a:p>
          <a:p>
            <a:pPr>
              <a:buClr>
                <a:schemeClr val="accent1"/>
              </a:buClr>
              <a:buFont typeface="Arial" pitchFamily="34" charset="0"/>
              <a:buChar char="»"/>
            </a:pPr>
            <a:r>
              <a:rPr lang="en-US" i="1" dirty="0" smtClean="0"/>
              <a:t>Nuclear Fuel Waste Act (NFWA)</a:t>
            </a:r>
            <a:r>
              <a:rPr lang="en-US" dirty="0" smtClean="0"/>
              <a:t> required NWMO to engage Canadians in review of different approaches for managing used fuel</a:t>
            </a:r>
          </a:p>
          <a:p>
            <a:pPr>
              <a:buClr>
                <a:schemeClr val="accent1"/>
              </a:buClr>
              <a:buFont typeface="Arial" pitchFamily="34" charset="0"/>
              <a:buChar char="»"/>
            </a:pPr>
            <a:r>
              <a:rPr lang="en-US" dirty="0" smtClean="0">
                <a:latin typeface="Times" pitchFamily="18" charset="0"/>
                <a:cs typeface="Arial" pitchFamily="34" charset="0"/>
              </a:rPr>
              <a:t>To recommend an approach and </a:t>
            </a:r>
          </a:p>
          <a:p>
            <a:pPr>
              <a:buClr>
                <a:schemeClr val="accent1"/>
              </a:buClr>
              <a:buFont typeface="Arial" pitchFamily="34" charset="0"/>
              <a:buChar char="»"/>
            </a:pPr>
            <a:r>
              <a:rPr lang="en-US" dirty="0" smtClean="0">
                <a:latin typeface="Times" pitchFamily="18" charset="0"/>
                <a:cs typeface="Arial" pitchFamily="34" charset="0"/>
              </a:rPr>
              <a:t>To implement the approach selected by government</a:t>
            </a:r>
          </a:p>
          <a:p>
            <a:endParaRPr lang="en-CA" dirty="0"/>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latin typeface="Times" pitchFamily="18" charset="0"/>
              <a:cs typeface="Arial" pitchFamily="34" charset="0"/>
            </a:endParaRPr>
          </a:p>
          <a:p>
            <a:pPr>
              <a:buFont typeface="Wingdings" pitchFamily="2" charset="2"/>
              <a:buChar char="Ø"/>
            </a:pPr>
            <a:r>
              <a:rPr lang="en-US" dirty="0" smtClean="0">
                <a:latin typeface="Times" pitchFamily="18" charset="0"/>
                <a:cs typeface="Arial" pitchFamily="34" charset="0"/>
              </a:rPr>
              <a:t>Guided by the values and objectives Canadians said were important for decision-making about managing used nuclear fuel, a recommendation was put forward to Ottawa in 2005.  It is called Adaptive Phased Management, and it was approved by the government in June 2007.</a:t>
            </a:r>
          </a:p>
          <a:p>
            <a:pPr>
              <a:buFont typeface="Wingdings" pitchFamily="2" charset="2"/>
              <a:buChar char="Ø"/>
            </a:pPr>
            <a:r>
              <a:rPr lang="en-US" dirty="0" smtClean="0">
                <a:latin typeface="Times" pitchFamily="18" charset="0"/>
                <a:cs typeface="Arial" pitchFamily="34" charset="0"/>
              </a:rPr>
              <a:t>Adaptive Phased Management is both a technical method and a management system.  </a:t>
            </a:r>
          </a:p>
          <a:p>
            <a:pPr>
              <a:buFont typeface="Wingdings" pitchFamily="2" charset="2"/>
              <a:buChar char="Ø"/>
            </a:pPr>
            <a:r>
              <a:rPr lang="en-US" dirty="0" smtClean="0">
                <a:latin typeface="Times" pitchFamily="18" charset="0"/>
                <a:cs typeface="Arial" pitchFamily="34" charset="0"/>
              </a:rPr>
              <a:t>Technically it has as its end-point containment and isolation of used nuclear fuel in a deep geological repository in a suitable rock formation (such as the granite of the Canadian Shield, or </a:t>
            </a:r>
            <a:r>
              <a:rPr lang="en-US" dirty="0" err="1" smtClean="0">
                <a:latin typeface="Times" pitchFamily="18" charset="0"/>
                <a:cs typeface="Arial" pitchFamily="34" charset="0"/>
              </a:rPr>
              <a:t>Ordivician</a:t>
            </a:r>
            <a:r>
              <a:rPr lang="en-US" dirty="0" smtClean="0">
                <a:latin typeface="Times" pitchFamily="18" charset="0"/>
                <a:cs typeface="Arial" pitchFamily="34" charset="0"/>
              </a:rPr>
              <a:t> Sedimentary rock – which surrounds much of the Canadian Shield.); the used fuel should be continuously monitored, and it should be retrievable for an extended period of time.</a:t>
            </a:r>
          </a:p>
          <a:p>
            <a:pPr>
              <a:buFont typeface="Wingdings" pitchFamily="2" charset="2"/>
              <a:buChar char="Ø"/>
            </a:pPr>
            <a:r>
              <a:rPr lang="en-US" dirty="0" smtClean="0">
                <a:latin typeface="Times" pitchFamily="18" charset="0"/>
                <a:cs typeface="Arial" pitchFamily="34" charset="0"/>
              </a:rPr>
              <a:t>Just as important is the management system.  Canadians said it needs to be flexible in how it is implemented;  decision-making should be phased and adaptive so that it is responsive to advances in technology, new research, Aboriginal Traditional Knowledge or changing societal values;  the facility should be located in an informed and willing host community selected through an open, inclusive and fair </a:t>
            </a:r>
            <a:r>
              <a:rPr lang="en-US" dirty="0" err="1" smtClean="0">
                <a:latin typeface="Times" pitchFamily="18" charset="0"/>
                <a:cs typeface="Arial" pitchFamily="34" charset="0"/>
              </a:rPr>
              <a:t>siting</a:t>
            </a:r>
            <a:r>
              <a:rPr lang="en-US" dirty="0" smtClean="0">
                <a:latin typeface="Times" pitchFamily="18" charset="0"/>
                <a:cs typeface="Arial" pitchFamily="34" charset="0"/>
              </a:rPr>
              <a:t> process.  And, interested and potentially affected citizens and communities need to be engaged in decision-making throughout implementation of the plan.  </a:t>
            </a:r>
          </a:p>
          <a:p>
            <a:pPr>
              <a:buFont typeface="Wingdings" pitchFamily="2" charset="2"/>
              <a:buChar char="Ø"/>
            </a:pPr>
            <a:r>
              <a:rPr lang="en-US" dirty="0" smtClean="0">
                <a:latin typeface="Times" pitchFamily="18" charset="0"/>
                <a:cs typeface="Arial" pitchFamily="34" charset="0"/>
              </a:rPr>
              <a:t>This is the plan adopted by the Federal Cabinet in 2007 (order in council is on our wall).</a:t>
            </a:r>
          </a:p>
          <a:p>
            <a:pPr>
              <a:buFont typeface="Wingdings" pitchFamily="2" charset="2"/>
              <a:buChar char="Ø"/>
            </a:pPr>
            <a:r>
              <a:rPr lang="en-US" dirty="0" smtClean="0">
                <a:latin typeface="Times" pitchFamily="18" charset="0"/>
                <a:cs typeface="Arial" pitchFamily="34" charset="0"/>
              </a:rPr>
              <a:t>With that, NWMO was directed to begin implementation of the plan.</a:t>
            </a:r>
          </a:p>
          <a:p>
            <a:endParaRPr lang="en-US" dirty="0" smtClean="0">
              <a:latin typeface="Tahoma"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331CC3F-5F60-49CD-A541-60167753D741}"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14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424863"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67583" y="1821502"/>
            <a:ext cx="8425592" cy="4214172"/>
          </a:xfrm>
          <a:prstGeom prst="rect">
            <a:avLst/>
          </a:prstGeom>
        </p:spPr>
        <p:txBody>
          <a:bodyPr/>
          <a:lstStyle>
            <a:lvl1pPr>
              <a:spcBef>
                <a:spcPts val="1000"/>
              </a:spcBef>
              <a:defRPr/>
            </a:lvl1pPr>
            <a:lvl2pPr>
              <a:spcBef>
                <a:spcPts val="0"/>
              </a:spcBef>
              <a:defRPr/>
            </a:lvl2pPr>
            <a:lvl3pPr>
              <a:spcBef>
                <a:spcPts val="350"/>
              </a:spcBef>
              <a:defRPr/>
            </a:lvl3pPr>
            <a:lvl4pPr marL="911225" indent="-222250">
              <a:spcBef>
                <a:spcPts val="350"/>
              </a:spcBef>
              <a:defRPr/>
            </a:lvl4pPr>
            <a:lvl5pPr>
              <a:spcBef>
                <a:spcPts val="35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p:txBody>
          <a:bodyPr/>
          <a:lstStyle>
            <a:lvl1pPr>
              <a:defRPr/>
            </a:lvl1pPr>
          </a:lstStyle>
          <a:p>
            <a:pPr>
              <a:defRPr/>
            </a:pPr>
            <a:fld id="{00E9227D-54C3-4B06-941A-2AA0486A2E4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1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68000" y="612000"/>
            <a:ext cx="8424863" cy="838200"/>
          </a:xfrm>
          <a:prstGeom prst="rect">
            <a:avLst/>
          </a:prstGeom>
        </p:spPr>
        <p:txBody>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68000" y="1800000"/>
            <a:ext cx="8425592" cy="4214172"/>
          </a:xfrm>
          <a:prstGeom prst="rect">
            <a:avLst/>
          </a:prstGeom>
        </p:spPr>
        <p:txBody>
          <a:bodyPr/>
          <a:lstStyle>
            <a:lvl1pPr>
              <a:spcBef>
                <a:spcPts val="1000"/>
              </a:spcBef>
              <a:defRPr/>
            </a:lvl1pPr>
            <a:lvl2pPr>
              <a:spcBef>
                <a:spcPts val="1000"/>
              </a:spcBef>
              <a:defRPr/>
            </a:lvl2pPr>
            <a:lvl3pPr>
              <a:spcBef>
                <a:spcPts val="1000"/>
              </a:spcBef>
              <a:defRPr/>
            </a:lvl3pPr>
            <a:lvl4pPr marL="911225" indent="-222250">
              <a:spcBef>
                <a:spcPts val="1000"/>
              </a:spcBef>
              <a:defRPr/>
            </a:lvl4pPr>
            <a:lvl5pPr>
              <a:spcBef>
                <a:spcPts val="10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p:txBody>
          <a:bodyPr/>
          <a:lstStyle>
            <a:lvl1pPr>
              <a:defRPr/>
            </a:lvl1pPr>
          </a:lstStyle>
          <a:p>
            <a:pPr>
              <a:defRPr/>
            </a:pPr>
            <a:fld id="{D549D35E-EF44-45D6-A169-0458A12B24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14 Title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9743" y="5478995"/>
            <a:ext cx="6608600" cy="914383"/>
          </a:xfrm>
          <a:prstGeom prst="rect">
            <a:avLst/>
          </a:prstGeom>
        </p:spPr>
        <p:txBody>
          <a:bodyPr/>
          <a:lstStyle>
            <a:lvl1pPr marL="0" indent="0" algn="l">
              <a:spcBef>
                <a:spcPts val="0"/>
              </a:spcBef>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Placeholder 7"/>
          <p:cNvSpPr>
            <a:spLocks noGrp="1"/>
          </p:cNvSpPr>
          <p:nvPr>
            <p:ph type="title"/>
          </p:nvPr>
        </p:nvSpPr>
        <p:spPr bwMode="auto">
          <a:xfrm>
            <a:off x="2677537" y="2758291"/>
            <a:ext cx="6015202" cy="1140031"/>
          </a:xfrm>
          <a:prstGeom prst="rect">
            <a:avLst/>
          </a:prstGeom>
          <a:noFill/>
          <a:ln w="9525">
            <a:noFill/>
            <a:miter lim="800000"/>
            <a:headEnd/>
            <a:tailEnd/>
          </a:ln>
        </p:spPr>
        <p:txBody>
          <a:bodyPr/>
          <a:lstStyle/>
          <a:p>
            <a:pPr lvl="0"/>
            <a:r>
              <a:rPr lang="en-US" dirty="0" smtClean="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14 Subtitle Page">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bwMode="auto">
          <a:xfrm>
            <a:off x="2725162" y="3015466"/>
            <a:ext cx="6015202" cy="1140031"/>
          </a:xfrm>
          <a:prstGeom prst="rect">
            <a:avLst/>
          </a:prstGeom>
          <a:noFill/>
          <a:ln w="9525">
            <a:noFill/>
            <a:miter lim="800000"/>
            <a:headEnd/>
            <a:tailEnd/>
          </a:ln>
        </p:spPr>
        <p:txBody>
          <a:bodyPr/>
          <a:lstStyle>
            <a:lvl1pPr>
              <a:defRPr/>
            </a:lvl1pPr>
          </a:lstStyle>
          <a:p>
            <a:pPr lvl="0"/>
            <a:r>
              <a:rPr lang="en-US" dirty="0" smtClean="0"/>
              <a:t>Click to edit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4 One Column Lef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424863" cy="8382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79771" y="1840675"/>
            <a:ext cx="4019550" cy="4261674"/>
          </a:xfrm>
          <a:prstGeom prst="rect">
            <a:avLst/>
          </a:prstGeom>
        </p:spPr>
        <p:txBody>
          <a:bodyPr>
            <a:normAutofit/>
          </a:bodyPr>
          <a:lstStyle>
            <a:lvl1pPr>
              <a:spcBef>
                <a:spcPts val="1000"/>
              </a:spcBef>
              <a:defRPr sz="2000"/>
            </a:lvl1pPr>
            <a:lvl2pPr marL="463550" indent="-242888">
              <a:spcBef>
                <a:spcPts val="0"/>
              </a:spcBef>
              <a:defRPr sz="2000"/>
            </a:lvl2pPr>
            <a:lvl3pPr>
              <a:spcBef>
                <a:spcPts val="350"/>
              </a:spcBef>
              <a:defRPr sz="2000"/>
            </a:lvl3pPr>
            <a:lvl4pPr marL="911225" indent="-222250">
              <a:spcBef>
                <a:spcPts val="350"/>
              </a:spcBef>
              <a:defRPr sz="2000"/>
            </a:lvl4pPr>
            <a:lvl5pPr>
              <a:spcBef>
                <a:spcPts val="35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p:txBody>
          <a:bodyPr/>
          <a:lstStyle>
            <a:lvl1pPr>
              <a:defRPr/>
            </a:lvl1pPr>
          </a:lstStyle>
          <a:p>
            <a:pPr>
              <a:defRPr/>
            </a:pPr>
            <a:fld id="{AF3ADB94-BC16-4032-8308-4E849AF17F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14 One Column Righ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424863"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713894" y="1816925"/>
            <a:ext cx="4225925" cy="4380424"/>
          </a:xfrm>
          <a:prstGeom prst="rect">
            <a:avLst/>
          </a:prstGeom>
        </p:spPr>
        <p:txBody>
          <a:bodyPr rtlCol="0">
            <a:normAutofit/>
          </a:bodyPr>
          <a:lstStyle>
            <a:lvl1pPr algn="l" defTabSz="914400" rtl="0" eaLnBrk="1" latinLnBrk="0" hangingPunct="1">
              <a:spcBef>
                <a:spcPts val="1000"/>
              </a:spcBef>
              <a:buFont typeface="Arial" pitchFamily="34" charset="0"/>
              <a:defRPr lang="en-US" sz="2000" kern="1200" smtClean="0">
                <a:solidFill>
                  <a:schemeClr val="tx1"/>
                </a:solidFill>
                <a:latin typeface="+mn-lt"/>
                <a:ea typeface="+mn-ea"/>
                <a:cs typeface="+mn-cs"/>
              </a:defRPr>
            </a:lvl1pPr>
            <a:lvl2pPr marL="463550" indent="-242888" algn="l" defTabSz="914400" rtl="0" eaLnBrk="1" latinLnBrk="0" hangingPunct="1">
              <a:spcBef>
                <a:spcPts val="0"/>
              </a:spcBef>
              <a:buFont typeface="Arial" pitchFamily="34" charset="0"/>
              <a:defRPr lang="en-US" sz="2000" kern="1200" smtClean="0">
                <a:solidFill>
                  <a:schemeClr val="tx1"/>
                </a:solidFill>
                <a:latin typeface="+mn-lt"/>
                <a:ea typeface="+mn-ea"/>
                <a:cs typeface="+mn-cs"/>
              </a:defRPr>
            </a:lvl2pPr>
            <a:lvl3pPr algn="l" defTabSz="914400" rtl="0" eaLnBrk="1" latinLnBrk="0" hangingPunct="1">
              <a:spcBef>
                <a:spcPts val="350"/>
              </a:spcBef>
              <a:buFont typeface="Arial" pitchFamily="34" charset="0"/>
              <a:defRPr lang="en-US" sz="2000" kern="1200" smtClean="0">
                <a:solidFill>
                  <a:schemeClr val="tx1"/>
                </a:solidFill>
                <a:latin typeface="+mn-lt"/>
                <a:ea typeface="+mn-ea"/>
                <a:cs typeface="+mn-cs"/>
              </a:defRPr>
            </a:lvl3pPr>
            <a:lvl4pPr algn="l" defTabSz="914400" rtl="0" eaLnBrk="1" latinLnBrk="0" hangingPunct="1">
              <a:spcBef>
                <a:spcPts val="350"/>
              </a:spcBef>
              <a:buFont typeface="Arial" pitchFamily="34" charset="0"/>
              <a:defRPr lang="en-US" sz="2000" kern="1200" smtClean="0">
                <a:solidFill>
                  <a:schemeClr val="tx1"/>
                </a:solidFill>
                <a:latin typeface="+mn-lt"/>
                <a:ea typeface="+mn-ea"/>
                <a:cs typeface="+mn-cs"/>
              </a:defRPr>
            </a:lvl4pPr>
            <a:lvl5pPr algn="l" defTabSz="914400" rtl="0" eaLnBrk="1" latinLnBrk="0" hangingPunct="1">
              <a:spcBef>
                <a:spcPts val="350"/>
              </a:spcBef>
              <a:buFont typeface="Arial" pitchFamily="34" charset="0"/>
              <a:defRPr lang="en-US" sz="2000" kern="1200" dirty="0" smtClean="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p:txBody>
          <a:bodyPr/>
          <a:lstStyle>
            <a:lvl1pPr>
              <a:defRPr/>
            </a:lvl1pPr>
          </a:lstStyle>
          <a:p>
            <a:pPr>
              <a:defRPr/>
            </a:pPr>
            <a:fld id="{A65BC687-9717-470E-986C-766BFF585EE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14 Two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424863" cy="838200"/>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67833" y="1828800"/>
            <a:ext cx="4040188" cy="4273549"/>
          </a:xfrm>
          <a:prstGeom prst="rect">
            <a:avLst/>
          </a:prstGeom>
        </p:spPr>
        <p:txBody>
          <a:bodyPr>
            <a:normAutofit/>
          </a:bodyPr>
          <a:lstStyle>
            <a:lvl1pPr>
              <a:spcBef>
                <a:spcPts val="1000"/>
              </a:spcBef>
              <a:defRPr sz="2000"/>
            </a:lvl1pPr>
            <a:lvl2pPr marL="463550" indent="-242888">
              <a:spcBef>
                <a:spcPts val="0"/>
              </a:spcBef>
              <a:defRPr sz="2000"/>
            </a:lvl2pPr>
            <a:lvl3pPr>
              <a:spcBef>
                <a:spcPts val="350"/>
              </a:spcBef>
              <a:defRPr sz="2000"/>
            </a:lvl3pPr>
            <a:lvl4pPr>
              <a:spcBef>
                <a:spcPts val="350"/>
              </a:spcBef>
              <a:defRPr sz="2000"/>
            </a:lvl4pPr>
            <a:lvl5pPr>
              <a:spcBef>
                <a:spcPts val="350"/>
              </a:spcBef>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21225" y="1828800"/>
            <a:ext cx="4152900" cy="4273549"/>
          </a:xfrm>
          <a:prstGeom prst="rect">
            <a:avLst/>
          </a:prstGeom>
        </p:spPr>
        <p:txBody>
          <a:bodyPr>
            <a:normAutofit/>
          </a:bodyPr>
          <a:lstStyle>
            <a:lvl1pPr>
              <a:spcBef>
                <a:spcPts val="1000"/>
              </a:spcBef>
              <a:defRPr sz="2000"/>
            </a:lvl1pPr>
            <a:lvl2pPr marL="463550" indent="-242888">
              <a:spcBef>
                <a:spcPts val="0"/>
              </a:spcBef>
              <a:defRPr sz="2000"/>
            </a:lvl2pPr>
            <a:lvl3pPr>
              <a:spcBef>
                <a:spcPts val="350"/>
              </a:spcBef>
              <a:defRPr sz="2000"/>
            </a:lvl3pPr>
            <a:lvl4pPr>
              <a:spcBef>
                <a:spcPts val="350"/>
              </a:spcBef>
              <a:defRPr sz="2000"/>
            </a:lvl4pPr>
            <a:lvl5pPr>
              <a:spcBef>
                <a:spcPts val="350"/>
              </a:spcBef>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8"/>
          <p:cNvSpPr>
            <a:spLocks noGrp="1"/>
          </p:cNvSpPr>
          <p:nvPr>
            <p:ph type="sldNum" sz="quarter" idx="10"/>
          </p:nvPr>
        </p:nvSpPr>
        <p:spPr/>
        <p:txBody>
          <a:bodyPr/>
          <a:lstStyle>
            <a:lvl1pPr>
              <a:defRPr/>
            </a:lvl1pPr>
          </a:lstStyle>
          <a:p>
            <a:pPr>
              <a:defRPr/>
            </a:pPr>
            <a:fld id="{8E772995-109F-4583-A284-2D27BD257F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4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424863" cy="838200"/>
          </a:xfrm>
          <a:prstGeom prst="rect">
            <a:avLst/>
          </a:prstGeom>
        </p:spPr>
        <p:txBody>
          <a:bodyPr/>
          <a:lstStyle/>
          <a:p>
            <a:r>
              <a:rPr lang="en-US" smtClean="0"/>
              <a:t>Click to edit Master title style</a:t>
            </a:r>
            <a:endParaRPr lang="en-US"/>
          </a:p>
        </p:txBody>
      </p:sp>
      <p:sp>
        <p:nvSpPr>
          <p:cNvPr id="3" name="Slide Number Placeholder 8"/>
          <p:cNvSpPr>
            <a:spLocks noGrp="1"/>
          </p:cNvSpPr>
          <p:nvPr>
            <p:ph type="sldNum" sz="quarter" idx="10"/>
          </p:nvPr>
        </p:nvSpPr>
        <p:spPr/>
        <p:txBody>
          <a:bodyPr/>
          <a:lstStyle>
            <a:lvl1pPr>
              <a:defRPr/>
            </a:lvl1pPr>
          </a:lstStyle>
          <a:p>
            <a:pPr>
              <a:defRPr/>
            </a:pPr>
            <a:fld id="{94DA9CCD-76A1-401A-83AD-882B647570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008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460408" y="1205562"/>
            <a:ext cx="8315457" cy="5076485"/>
          </a:xfrm>
          <a:prstGeom prst="rect">
            <a:avLst/>
          </a:prstGeom>
        </p:spPr>
        <p:txBody>
          <a:bodyPr/>
          <a:lstStyle>
            <a:lvl1pPr marL="225425" indent="-225425">
              <a:spcBef>
                <a:spcPts val="1000"/>
              </a:spcBef>
              <a:defRPr/>
            </a:lvl1pPr>
            <a:lvl2pPr marL="463550" indent="-242888">
              <a:spcBef>
                <a:spcPts val="0"/>
              </a:spcBef>
              <a:defRPr/>
            </a:lvl2pPr>
            <a:lvl3pPr marL="692150" indent="-228600">
              <a:spcBef>
                <a:spcPts val="600"/>
              </a:spcBef>
              <a:defRPr/>
            </a:lvl3pPr>
            <a:lvl4pPr marL="911225" indent="-228600">
              <a:spcBef>
                <a:spcPts val="600"/>
              </a:spcBef>
              <a:defRPr/>
            </a:lvl4pPr>
            <a:lvl5pPr marL="1084263" indent="-228600">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8"/>
          <p:cNvSpPr>
            <a:spLocks noGrp="1"/>
          </p:cNvSpPr>
          <p:nvPr>
            <p:ph type="sldNum" sz="quarter" idx="12"/>
          </p:nvPr>
        </p:nvSpPr>
        <p:spPr/>
        <p:txBody>
          <a:bodyPr/>
          <a:lstStyle>
            <a:lvl1pPr>
              <a:defRPr/>
            </a:lvl1pPr>
          </a:lstStyle>
          <a:p>
            <a:pPr>
              <a:defRPr/>
            </a:pPr>
            <a:fld id="{1FED845C-BD3A-4A47-8DB6-BF76BEA75BB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013 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68000" y="612000"/>
            <a:ext cx="8424863" cy="838200"/>
          </a:xfrm>
          <a:prstGeom prst="rect">
            <a:avLst/>
          </a:prstGeom>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467205" y="1786533"/>
            <a:ext cx="8432246" cy="4422885"/>
          </a:xfrm>
          <a:prstGeom prst="rect">
            <a:avLst/>
          </a:prstGeom>
        </p:spPr>
        <p:txBody>
          <a:bodyPr/>
          <a:lstStyle>
            <a:lvl1pPr marL="225425" marR="0" indent="-225425" algn="l" defTabSz="914400" rtl="0" eaLnBrk="0" fontAlgn="base" latinLnBrk="0" hangingPunct="0">
              <a:lnSpc>
                <a:spcPct val="100000"/>
              </a:lnSpc>
              <a:spcBef>
                <a:spcPts val="1000"/>
              </a:spcBef>
              <a:spcAft>
                <a:spcPct val="0"/>
              </a:spcAft>
              <a:buClr>
                <a:srgbClr val="41535D"/>
              </a:buClr>
              <a:buSzTx/>
              <a:buFont typeface="Arial" charset="0"/>
              <a:buNone/>
              <a:tabLst/>
              <a:defRPr/>
            </a:lvl1pPr>
          </a:lstStyle>
          <a:p>
            <a:pPr lvl="0"/>
            <a:r>
              <a:rPr lang="en-US" dirty="0" smtClean="0"/>
              <a:t>Click to edit Master text styles</a:t>
            </a:r>
          </a:p>
          <a:p>
            <a:pPr lvl="0"/>
            <a:endParaRPr lang="en-US" dirty="0" smtClean="0"/>
          </a:p>
        </p:txBody>
      </p:sp>
      <p:sp>
        <p:nvSpPr>
          <p:cNvPr id="4" name="Slide Number Placeholder 8"/>
          <p:cNvSpPr>
            <a:spLocks noGrp="1"/>
          </p:cNvSpPr>
          <p:nvPr>
            <p:ph type="sldNum" sz="quarter" idx="13"/>
          </p:nvPr>
        </p:nvSpPr>
        <p:spPr/>
        <p:txBody>
          <a:bodyPr/>
          <a:lstStyle>
            <a:lvl1pPr>
              <a:defRPr/>
            </a:lvl1pPr>
          </a:lstStyle>
          <a:p>
            <a:pPr>
              <a:defRPr/>
            </a:pPr>
            <a:fld id="{A047A31E-4238-462F-8617-48DBD3441E0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charset="0"/>
              </a:defRPr>
            </a:lvl1pPr>
          </a:lstStyle>
          <a:p>
            <a:pPr>
              <a:defRPr/>
            </a:pPr>
            <a:endParaRPr lang="en-CA"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CA" dirty="0"/>
          </a:p>
        </p:txBody>
      </p:sp>
      <p:sp>
        <p:nvSpPr>
          <p:cNvPr id="4" name="Rectangle 6"/>
          <p:cNvSpPr>
            <a:spLocks noGrp="1" noChangeArrowheads="1"/>
          </p:cNvSpPr>
          <p:nvPr>
            <p:ph type="sldNum" sz="quarter" idx="12"/>
          </p:nvPr>
        </p:nvSpPr>
        <p:spPr/>
        <p:txBody>
          <a:bodyPr/>
          <a:lstStyle>
            <a:lvl1pPr>
              <a:defRPr/>
            </a:lvl1pPr>
          </a:lstStyle>
          <a:p>
            <a:pPr>
              <a:defRPr/>
            </a:pPr>
            <a:r>
              <a:rPr lang="en-CA" dirty="0"/>
              <a:t>Page </a:t>
            </a:r>
            <a:fld id="{64A9EF0A-4260-4B76-8D37-0F90E6A22C28}"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08 Two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67833" y="1249365"/>
            <a:ext cx="4040188" cy="5056431"/>
          </a:xfrm>
          <a:prstGeom prst="rect">
            <a:avLst/>
          </a:prstGeom>
        </p:spPr>
        <p:txBody>
          <a:bodyPr>
            <a:normAutofit/>
          </a:bodyPr>
          <a:lstStyle>
            <a:lvl1pPr>
              <a:spcBef>
                <a:spcPts val="1000"/>
              </a:spcBef>
              <a:defRPr sz="2000"/>
            </a:lvl1pPr>
            <a:lvl2pPr>
              <a:spcBef>
                <a:spcPts val="0"/>
              </a:spcBef>
              <a:defRPr sz="2000"/>
            </a:lvl2pPr>
            <a:lvl3pPr>
              <a:spcBef>
                <a:spcPts val="350"/>
              </a:spcBef>
              <a:defRPr sz="2000"/>
            </a:lvl3pPr>
            <a:lvl4pPr>
              <a:spcBef>
                <a:spcPts val="350"/>
              </a:spcBef>
              <a:defRPr sz="2000"/>
            </a:lvl4pPr>
            <a:lvl5pPr>
              <a:spcBef>
                <a:spcPts val="350"/>
              </a:spcBef>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21225" y="1249366"/>
            <a:ext cx="4041775" cy="5044556"/>
          </a:xfrm>
          <a:prstGeom prst="rect">
            <a:avLst/>
          </a:prstGeom>
        </p:spPr>
        <p:txBody>
          <a:bodyPr>
            <a:normAutofit/>
          </a:bodyPr>
          <a:lstStyle>
            <a:lvl1pPr>
              <a:spcBef>
                <a:spcPts val="350"/>
              </a:spcBef>
              <a:defRPr sz="2000"/>
            </a:lvl1pPr>
            <a:lvl2pPr>
              <a:spcBef>
                <a:spcPts val="0"/>
              </a:spcBef>
              <a:defRPr sz="2000"/>
            </a:lvl2pPr>
            <a:lvl3pPr>
              <a:spcBef>
                <a:spcPts val="350"/>
              </a:spcBef>
              <a:defRPr sz="2000"/>
            </a:lvl3pPr>
            <a:lvl4pPr>
              <a:spcBef>
                <a:spcPts val="350"/>
              </a:spcBef>
              <a:defRPr sz="2000"/>
            </a:lvl4pPr>
            <a:lvl5pPr>
              <a:spcBef>
                <a:spcPts val="350"/>
              </a:spcBef>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0"/>
          <p:cNvSpPr>
            <a:spLocks noGrp="1"/>
          </p:cNvSpPr>
          <p:nvPr>
            <p:ph type="sldNum" sz="quarter" idx="10"/>
          </p:nvPr>
        </p:nvSpPr>
        <p:spPr>
          <a:xfrm>
            <a:off x="6754813" y="6467475"/>
            <a:ext cx="2133600" cy="365125"/>
          </a:xfrm>
        </p:spPr>
        <p:txBody>
          <a:bodyPr/>
          <a:lstStyle>
            <a:lvl1pPr>
              <a:defRPr>
                <a:latin typeface="+mn-lt"/>
              </a:defRPr>
            </a:lvl1pPr>
          </a:lstStyle>
          <a:p>
            <a:pPr>
              <a:defRPr/>
            </a:pPr>
            <a:fld id="{6FFFD16F-D80B-4E5C-B61D-AC677EB0C2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mplate-01.jpg"/>
          <p:cNvPicPr>
            <a:picLocks noChangeAspect="1"/>
          </p:cNvPicPr>
          <p:nvPr userDrawn="1"/>
        </p:nvPicPr>
        <p:blipFill>
          <a:blip r:embed="rId12" cstate="screen"/>
          <a:stretch>
            <a:fillRect/>
          </a:stretch>
        </p:blipFill>
        <p:spPr>
          <a:xfrm>
            <a:off x="0" y="6367272"/>
            <a:ext cx="9144000" cy="490728"/>
          </a:xfrm>
          <a:prstGeom prst="rect">
            <a:avLst/>
          </a:prstGeom>
        </p:spPr>
      </p:pic>
      <p:sp>
        <p:nvSpPr>
          <p:cNvPr id="9" name="Slide Number Placeholder 8"/>
          <p:cNvSpPr>
            <a:spLocks noGrp="1"/>
          </p:cNvSpPr>
          <p:nvPr>
            <p:ph type="sldNum" sz="quarter" idx="4"/>
          </p:nvPr>
        </p:nvSpPr>
        <p:spPr>
          <a:xfrm>
            <a:off x="60325" y="6443663"/>
            <a:ext cx="6477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bg1"/>
                </a:solidFill>
                <a:latin typeface="+mn-lt"/>
              </a:defRPr>
            </a:lvl1pPr>
          </a:lstStyle>
          <a:p>
            <a:pPr>
              <a:defRPr/>
            </a:pPr>
            <a:fld id="{F676FC81-F70A-48D8-AC41-CBEE915973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88" r:id="rId5"/>
    <p:sldLayoutId id="2147483707" r:id="rId6"/>
    <p:sldLayoutId id="2147483717" r:id="rId7"/>
    <p:sldLayoutId id="2147483718" r:id="rId8"/>
    <p:sldLayoutId id="2147483720" r:id="rId9"/>
    <p:sldLayoutId id="2147483721" r:id="rId10"/>
  </p:sldLayoutIdLst>
  <p:hf hdr="0" ftr="0" dt="0"/>
  <p:txStyles>
    <p:titleStyle>
      <a:lvl1pPr algn="l" rtl="0" eaLnBrk="0" fontAlgn="base" hangingPunct="0">
        <a:spcBef>
          <a:spcPct val="0"/>
        </a:spcBef>
        <a:spcAft>
          <a:spcPct val="0"/>
        </a:spcAft>
        <a:defRPr lang="en-US" sz="3200" b="1" kern="1200" dirty="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p:titleStyle>
    <p:bodyStyle>
      <a:lvl1pPr marL="225425" indent="-225425" algn="l" rtl="0" eaLnBrk="0" fontAlgn="base" hangingPunct="0">
        <a:spcBef>
          <a:spcPts val="1000"/>
        </a:spcBef>
        <a:spcAft>
          <a:spcPct val="0"/>
        </a:spcAft>
        <a:buFont typeface="Arial" charset="0"/>
        <a:buChar char="•"/>
        <a:defRPr sz="2200" kern="1200">
          <a:solidFill>
            <a:schemeClr val="tx1"/>
          </a:solidFill>
          <a:latin typeface="+mn-lt"/>
          <a:ea typeface="+mn-ea"/>
          <a:cs typeface="+mn-cs"/>
        </a:defRPr>
      </a:lvl1pPr>
      <a:lvl2pPr marL="506413" indent="-28575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9215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3pPr>
      <a:lvl4pPr marL="911225"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4pPr>
      <a:lvl5pPr marL="114300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 final TEMPLATE-08.jpg"/>
          <p:cNvPicPr>
            <a:picLocks noChangeAspect="1"/>
          </p:cNvPicPr>
          <p:nvPr userDrawn="1"/>
        </p:nvPicPr>
        <p:blipFill>
          <a:blip r:embed="rId3" cstate="email"/>
          <a:srcRect/>
          <a:stretch>
            <a:fillRect/>
          </a:stretch>
        </p:blipFill>
        <p:spPr>
          <a:xfrm>
            <a:off x="0" y="5067300"/>
            <a:ext cx="9144000" cy="1790700"/>
          </a:xfrm>
          <a:prstGeom prst="rect">
            <a:avLst/>
          </a:prstGeom>
        </p:spPr>
      </p:pic>
      <p:pic>
        <p:nvPicPr>
          <p:cNvPr id="4" name="Picture 3" descr="logo-03.jpg"/>
          <p:cNvPicPr>
            <a:picLocks noChangeAspect="1"/>
          </p:cNvPicPr>
          <p:nvPr userDrawn="1"/>
        </p:nvPicPr>
        <p:blipFill>
          <a:blip r:embed="rId4" cstate="screen"/>
          <a:stretch>
            <a:fillRect/>
          </a:stretch>
        </p:blipFill>
        <p:spPr>
          <a:xfrm>
            <a:off x="5638799" y="589055"/>
            <a:ext cx="2880741" cy="741778"/>
          </a:xfrm>
          <a:prstGeom prst="rect">
            <a:avLst/>
          </a:prstGeom>
        </p:spPr>
      </p:pic>
      <p:pic>
        <p:nvPicPr>
          <p:cNvPr id="5" name="Picture 2"/>
          <p:cNvPicPr>
            <a:picLocks noChangeAspect="1" noChangeArrowheads="1"/>
          </p:cNvPicPr>
          <p:nvPr userDrawn="1"/>
        </p:nvPicPr>
        <p:blipFill>
          <a:blip r:embed="rId5" cstate="screen"/>
          <a:srcRect/>
          <a:stretch>
            <a:fillRect/>
          </a:stretch>
        </p:blipFill>
        <p:spPr bwMode="auto">
          <a:xfrm>
            <a:off x="1613552" y="2729152"/>
            <a:ext cx="1143000" cy="120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rtl="0" eaLnBrk="0" fontAlgn="base" hangingPunct="0">
        <a:spcBef>
          <a:spcPct val="0"/>
        </a:spcBef>
        <a:spcAft>
          <a:spcPct val="0"/>
        </a:spcAft>
        <a:defRPr lang="en-US" sz="3600" b="1" kern="1200" dirty="0">
          <a:solidFill>
            <a:srgbClr val="41535D"/>
          </a:solidFill>
          <a:latin typeface="Arial" pitchFamily="34" charset="0"/>
          <a:ea typeface="+mn-ea"/>
          <a:cs typeface="Arial" pitchFamily="34" charset="0"/>
        </a:defRPr>
      </a:lvl1pPr>
      <a:lvl2pPr algn="l" rtl="0" eaLnBrk="0" fontAlgn="base" hangingPunct="0">
        <a:spcBef>
          <a:spcPct val="0"/>
        </a:spcBef>
        <a:spcAft>
          <a:spcPct val="0"/>
        </a:spcAft>
        <a:defRPr sz="3600" b="1">
          <a:solidFill>
            <a:srgbClr val="41535D"/>
          </a:solidFill>
          <a:latin typeface="Arial" charset="0"/>
          <a:cs typeface="Arial" charset="0"/>
        </a:defRPr>
      </a:lvl2pPr>
      <a:lvl3pPr algn="l" rtl="0" eaLnBrk="0" fontAlgn="base" hangingPunct="0">
        <a:spcBef>
          <a:spcPct val="0"/>
        </a:spcBef>
        <a:spcAft>
          <a:spcPct val="0"/>
        </a:spcAft>
        <a:defRPr sz="3600" b="1">
          <a:solidFill>
            <a:srgbClr val="41535D"/>
          </a:solidFill>
          <a:latin typeface="Arial" charset="0"/>
          <a:cs typeface="Arial" charset="0"/>
        </a:defRPr>
      </a:lvl3pPr>
      <a:lvl4pPr algn="l" rtl="0" eaLnBrk="0" fontAlgn="base" hangingPunct="0">
        <a:spcBef>
          <a:spcPct val="0"/>
        </a:spcBef>
        <a:spcAft>
          <a:spcPct val="0"/>
        </a:spcAft>
        <a:defRPr sz="3600" b="1">
          <a:solidFill>
            <a:srgbClr val="41535D"/>
          </a:solidFill>
          <a:latin typeface="Arial" charset="0"/>
          <a:cs typeface="Arial" charset="0"/>
        </a:defRPr>
      </a:lvl4pPr>
      <a:lvl5pPr algn="l" rtl="0" eaLnBrk="0" fontAlgn="base" hangingPunct="0">
        <a:spcBef>
          <a:spcPct val="0"/>
        </a:spcBef>
        <a:spcAft>
          <a:spcPct val="0"/>
        </a:spcAft>
        <a:defRPr sz="3600" b="1">
          <a:solidFill>
            <a:srgbClr val="41535D"/>
          </a:solidFill>
          <a:latin typeface="Arial" charset="0"/>
          <a:cs typeface="Arial" charset="0"/>
        </a:defRPr>
      </a:lvl5pPr>
      <a:lvl6pPr marL="457200" algn="l" rtl="0" fontAlgn="base">
        <a:spcBef>
          <a:spcPct val="0"/>
        </a:spcBef>
        <a:spcAft>
          <a:spcPct val="0"/>
        </a:spcAft>
        <a:defRPr sz="3200">
          <a:solidFill>
            <a:srgbClr val="45545F"/>
          </a:solidFill>
          <a:latin typeface="Arial Black" pitchFamily="34" charset="0"/>
          <a:cs typeface="Arial" charset="0"/>
        </a:defRPr>
      </a:lvl6pPr>
      <a:lvl7pPr marL="914400" algn="l" rtl="0" fontAlgn="base">
        <a:spcBef>
          <a:spcPct val="0"/>
        </a:spcBef>
        <a:spcAft>
          <a:spcPct val="0"/>
        </a:spcAft>
        <a:defRPr sz="3200">
          <a:solidFill>
            <a:srgbClr val="45545F"/>
          </a:solidFill>
          <a:latin typeface="Arial Black" pitchFamily="34" charset="0"/>
          <a:cs typeface="Arial" charset="0"/>
        </a:defRPr>
      </a:lvl7pPr>
      <a:lvl8pPr marL="1371600" algn="l" rtl="0" fontAlgn="base">
        <a:spcBef>
          <a:spcPct val="0"/>
        </a:spcBef>
        <a:spcAft>
          <a:spcPct val="0"/>
        </a:spcAft>
        <a:defRPr sz="3200">
          <a:solidFill>
            <a:srgbClr val="45545F"/>
          </a:solidFill>
          <a:latin typeface="Arial Black" pitchFamily="34" charset="0"/>
          <a:cs typeface="Arial" charset="0"/>
        </a:defRPr>
      </a:lvl8pPr>
      <a:lvl9pPr marL="1828800" algn="l" rtl="0" fontAlgn="base">
        <a:spcBef>
          <a:spcPct val="0"/>
        </a:spcBef>
        <a:spcAft>
          <a:spcPct val="0"/>
        </a:spcAft>
        <a:defRPr sz="3200">
          <a:solidFill>
            <a:srgbClr val="45545F"/>
          </a:solidFill>
          <a:latin typeface="Arial Black"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template-01.jpg"/>
          <p:cNvPicPr>
            <a:picLocks noChangeAspect="1"/>
          </p:cNvPicPr>
          <p:nvPr userDrawn="1"/>
        </p:nvPicPr>
        <p:blipFill>
          <a:blip r:embed="rId3" cstate="screen"/>
          <a:stretch>
            <a:fillRect/>
          </a:stretch>
        </p:blipFill>
        <p:spPr>
          <a:xfrm>
            <a:off x="0" y="6367272"/>
            <a:ext cx="9144000" cy="490728"/>
          </a:xfrm>
          <a:prstGeom prst="rect">
            <a:avLst/>
          </a:prstGeom>
        </p:spPr>
      </p:pic>
      <p:pic>
        <p:nvPicPr>
          <p:cNvPr id="6" name="Picture 2"/>
          <p:cNvPicPr>
            <a:picLocks noChangeAspect="1" noChangeArrowheads="1"/>
          </p:cNvPicPr>
          <p:nvPr userDrawn="1"/>
        </p:nvPicPr>
        <p:blipFill>
          <a:blip r:embed="rId4" cstate="screen"/>
          <a:srcRect/>
          <a:stretch>
            <a:fillRect/>
          </a:stretch>
        </p:blipFill>
        <p:spPr bwMode="auto">
          <a:xfrm>
            <a:off x="1613552" y="2729152"/>
            <a:ext cx="1143000" cy="1209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rtl="0" eaLnBrk="0" fontAlgn="base" hangingPunct="0">
        <a:spcBef>
          <a:spcPct val="0"/>
        </a:spcBef>
        <a:spcAft>
          <a:spcPct val="0"/>
        </a:spcAft>
        <a:defRPr lang="en-US" sz="3200" b="1" kern="1200" dirty="0">
          <a:solidFill>
            <a:srgbClr val="41535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41535D"/>
          </a:solidFill>
          <a:latin typeface="Arial" charset="0"/>
          <a:cs typeface="Arial" charset="0"/>
        </a:defRPr>
      </a:lvl2pPr>
      <a:lvl3pPr algn="l" rtl="0" eaLnBrk="0" fontAlgn="base" hangingPunct="0">
        <a:spcBef>
          <a:spcPct val="0"/>
        </a:spcBef>
        <a:spcAft>
          <a:spcPct val="0"/>
        </a:spcAft>
        <a:defRPr sz="3200" b="1">
          <a:solidFill>
            <a:srgbClr val="41535D"/>
          </a:solidFill>
          <a:latin typeface="Arial" charset="0"/>
          <a:cs typeface="Arial" charset="0"/>
        </a:defRPr>
      </a:lvl3pPr>
      <a:lvl4pPr algn="l" rtl="0" eaLnBrk="0" fontAlgn="base" hangingPunct="0">
        <a:spcBef>
          <a:spcPct val="0"/>
        </a:spcBef>
        <a:spcAft>
          <a:spcPct val="0"/>
        </a:spcAft>
        <a:defRPr sz="3200" b="1">
          <a:solidFill>
            <a:srgbClr val="41535D"/>
          </a:solidFill>
          <a:latin typeface="Arial" charset="0"/>
          <a:cs typeface="Arial" charset="0"/>
        </a:defRPr>
      </a:lvl4pPr>
      <a:lvl5pPr algn="l" rtl="0" eaLnBrk="0" fontAlgn="base" hangingPunct="0">
        <a:spcBef>
          <a:spcPct val="0"/>
        </a:spcBef>
        <a:spcAft>
          <a:spcPct val="0"/>
        </a:spcAft>
        <a:defRPr sz="3200" b="1">
          <a:solidFill>
            <a:srgbClr val="41535D"/>
          </a:solidFill>
          <a:latin typeface="Arial" charset="0"/>
          <a:cs typeface="Arial" charset="0"/>
        </a:defRPr>
      </a:lvl5pPr>
      <a:lvl6pPr marL="457200" algn="l" rtl="0" fontAlgn="base">
        <a:spcBef>
          <a:spcPct val="0"/>
        </a:spcBef>
        <a:spcAft>
          <a:spcPct val="0"/>
        </a:spcAft>
        <a:defRPr sz="2800" b="1">
          <a:solidFill>
            <a:srgbClr val="FFC000"/>
          </a:solidFill>
          <a:latin typeface="Arial" charset="0"/>
          <a:cs typeface="Arial" charset="0"/>
        </a:defRPr>
      </a:lvl6pPr>
      <a:lvl7pPr marL="914400" algn="l" rtl="0" fontAlgn="base">
        <a:spcBef>
          <a:spcPct val="0"/>
        </a:spcBef>
        <a:spcAft>
          <a:spcPct val="0"/>
        </a:spcAft>
        <a:defRPr sz="2800" b="1">
          <a:solidFill>
            <a:srgbClr val="FFC000"/>
          </a:solidFill>
          <a:latin typeface="Arial" charset="0"/>
          <a:cs typeface="Arial" charset="0"/>
        </a:defRPr>
      </a:lvl7pPr>
      <a:lvl8pPr marL="1371600" algn="l" rtl="0" fontAlgn="base">
        <a:spcBef>
          <a:spcPct val="0"/>
        </a:spcBef>
        <a:spcAft>
          <a:spcPct val="0"/>
        </a:spcAft>
        <a:defRPr sz="2800" b="1">
          <a:solidFill>
            <a:srgbClr val="FFC000"/>
          </a:solidFill>
          <a:latin typeface="Arial" charset="0"/>
          <a:cs typeface="Arial" charset="0"/>
        </a:defRPr>
      </a:lvl8pPr>
      <a:lvl9pPr marL="1828800" algn="l" rtl="0" fontAlgn="base">
        <a:spcBef>
          <a:spcPct val="0"/>
        </a:spcBef>
        <a:spcAft>
          <a:spcPct val="0"/>
        </a:spcAft>
        <a:defRPr sz="2800" b="1">
          <a:solidFill>
            <a:srgbClr val="FFC000"/>
          </a:solidFill>
          <a:latin typeface="Arial" charset="0"/>
          <a:cs typeface="Arial" charset="0"/>
        </a:defRPr>
      </a:lvl9pPr>
    </p:titleStyle>
    <p:bodyStyle>
      <a:lvl1pPr marL="225425" indent="-225425" algn="l" rtl="0" eaLnBrk="0" fontAlgn="base" hangingPunct="0">
        <a:spcBef>
          <a:spcPts val="1000"/>
        </a:spcBef>
        <a:spcAft>
          <a:spcPct val="0"/>
        </a:spcAft>
        <a:buFont typeface="Arial" charset="0"/>
        <a:buChar char="•"/>
        <a:defRPr sz="2200" kern="1200">
          <a:solidFill>
            <a:schemeClr val="tx1"/>
          </a:solidFill>
          <a:latin typeface="+mn-lt"/>
          <a:ea typeface="+mn-ea"/>
          <a:cs typeface="+mn-cs"/>
        </a:defRPr>
      </a:lvl1pPr>
      <a:lvl2pPr marL="506413" indent="-28575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9215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3pPr>
      <a:lvl4pPr marL="911225"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4pPr>
      <a:lvl5pPr marL="1143000" indent="-22860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ubtitle 5"/>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spcBef>
                <a:spcPct val="0"/>
              </a:spcBef>
            </a:pPr>
            <a:r>
              <a:rPr lang="en-US" dirty="0" smtClean="0">
                <a:latin typeface="Arial" charset="0"/>
                <a:cs typeface="Arial" charset="0"/>
              </a:rPr>
              <a:t>CMBG 2015 Conference , Arizona</a:t>
            </a:r>
          </a:p>
          <a:p>
            <a:pPr>
              <a:spcBef>
                <a:spcPct val="0"/>
              </a:spcBef>
            </a:pPr>
            <a:r>
              <a:rPr lang="en-US" dirty="0" smtClean="0">
                <a:latin typeface="Arial" charset="0"/>
                <a:cs typeface="Arial" charset="0"/>
              </a:rPr>
              <a:t>10-June-2015</a:t>
            </a:r>
          </a:p>
          <a:p>
            <a:pPr>
              <a:spcBef>
                <a:spcPct val="0"/>
              </a:spcBef>
            </a:pPr>
            <a:endParaRPr lang="en-CA" dirty="0" smtClean="0">
              <a:latin typeface="Arial" charset="0"/>
              <a:cs typeface="Arial" charset="0"/>
            </a:endParaRPr>
          </a:p>
        </p:txBody>
      </p:sp>
      <p:sp>
        <p:nvSpPr>
          <p:cNvPr id="3074" name="Title 2"/>
          <p:cNvSpPr>
            <a:spLocks noGrp="1"/>
          </p:cNvSpPr>
          <p:nvPr>
            <p:ph type="title"/>
          </p:nvPr>
        </p:nvSpPr>
        <p:spPr>
          <a:xfrm>
            <a:off x="2835583" y="2497039"/>
            <a:ext cx="6015202" cy="1694956"/>
          </a:xfrm>
        </p:spPr>
        <p:txBody>
          <a:bodyPr/>
          <a:lstStyle/>
          <a:p>
            <a:r>
              <a:rPr lang="en-CA" sz="3200" dirty="0" smtClean="0">
                <a:latin typeface="Arial" charset="0"/>
                <a:cs typeface="Arial" charset="0"/>
              </a:rPr>
              <a:t>Implementation of a New Configuration Management System at NWMO</a:t>
            </a:r>
            <a:endParaRPr lang="en-US" sz="3200" dirty="0" smtClean="0">
              <a:latin typeface="Arial" charset="0"/>
              <a:cs typeface="Arial" charset="0"/>
            </a:endParaRPr>
          </a:p>
        </p:txBody>
      </p:sp>
      <p:sp>
        <p:nvSpPr>
          <p:cNvPr id="3075" name="Subtitle 2"/>
          <p:cNvSpPr txBox="1">
            <a:spLocks/>
          </p:cNvSpPr>
          <p:nvPr/>
        </p:nvSpPr>
        <p:spPr bwMode="auto">
          <a:xfrm>
            <a:off x="1870075" y="4927600"/>
            <a:ext cx="4114800" cy="1752600"/>
          </a:xfrm>
          <a:prstGeom prst="rect">
            <a:avLst/>
          </a:prstGeom>
          <a:noFill/>
          <a:ln w="9525">
            <a:noFill/>
            <a:miter lim="800000"/>
            <a:headEnd/>
            <a:tailEnd/>
          </a:ln>
        </p:spPr>
        <p:txBody>
          <a:bodyPr/>
          <a:lstStyle/>
          <a:p>
            <a:endParaRPr lang="en-US" sz="2000"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314220"/>
            <a:ext cx="8424863" cy="838200"/>
          </a:xfrm>
        </p:spPr>
        <p:txBody>
          <a:bodyPr/>
          <a:lstStyle/>
          <a:p>
            <a:r>
              <a:rPr lang="en-CA" dirty="0" smtClean="0"/>
              <a:t>NWMO: Who We Are</a:t>
            </a:r>
            <a:endParaRPr lang="en-CA" dirty="0"/>
          </a:p>
        </p:txBody>
      </p:sp>
      <p:sp>
        <p:nvSpPr>
          <p:cNvPr id="5" name="Text Placeholder 4"/>
          <p:cNvSpPr>
            <a:spLocks noGrp="1"/>
          </p:cNvSpPr>
          <p:nvPr>
            <p:ph type="body" sz="quarter" idx="11"/>
          </p:nvPr>
        </p:nvSpPr>
        <p:spPr>
          <a:xfrm>
            <a:off x="456711" y="1213600"/>
            <a:ext cx="8047767" cy="2827822"/>
          </a:xfrm>
        </p:spPr>
        <p:txBody>
          <a:bodyPr/>
          <a:lstStyle/>
          <a:p>
            <a:pPr eaLnBrk="0" hangingPunct="0">
              <a:buClr>
                <a:schemeClr val="tx1">
                  <a:lumMod val="75000"/>
                  <a:lumOff val="25000"/>
                </a:schemeClr>
              </a:buClr>
              <a:buSzPct val="120000"/>
              <a:tabLst>
                <a:tab pos="3432175" algn="l"/>
              </a:tabLst>
              <a:defRPr/>
            </a:pPr>
            <a:r>
              <a:rPr lang="en-US" dirty="0" smtClean="0"/>
              <a:t>Formed in 2002 as required by </a:t>
            </a:r>
            <a:r>
              <a:rPr lang="en-US" i="1" dirty="0" smtClean="0"/>
              <a:t>Nuclear Fuel Waste Act</a:t>
            </a:r>
          </a:p>
          <a:p>
            <a:pPr eaLnBrk="0" hangingPunct="0">
              <a:buClr>
                <a:schemeClr val="tx1">
                  <a:lumMod val="75000"/>
                  <a:lumOff val="25000"/>
                </a:schemeClr>
              </a:buClr>
              <a:buSzPct val="120000"/>
              <a:tabLst>
                <a:tab pos="3432175" algn="l"/>
              </a:tabLst>
              <a:defRPr/>
            </a:pPr>
            <a:r>
              <a:rPr lang="en-US" dirty="0" smtClean="0"/>
              <a:t>Funded by Canada’s nuclear energy corporations </a:t>
            </a:r>
          </a:p>
          <a:p>
            <a:pPr eaLnBrk="0" hangingPunct="0">
              <a:buClr>
                <a:schemeClr val="tx1">
                  <a:lumMod val="75000"/>
                  <a:lumOff val="25000"/>
                </a:schemeClr>
              </a:buClr>
              <a:buSzPct val="120000"/>
              <a:tabLst>
                <a:tab pos="3432175" algn="l"/>
              </a:tabLst>
              <a:defRPr/>
            </a:pPr>
            <a:r>
              <a:rPr lang="en-US" dirty="0" smtClean="0"/>
              <a:t>Operates on a not-for-profit basis</a:t>
            </a:r>
          </a:p>
          <a:p>
            <a:pPr eaLnBrk="0" hangingPunct="0">
              <a:buClr>
                <a:schemeClr val="tx1">
                  <a:lumMod val="75000"/>
                  <a:lumOff val="25000"/>
                </a:schemeClr>
              </a:buClr>
              <a:buSzPct val="120000"/>
              <a:tabLst>
                <a:tab pos="3432175" algn="l"/>
              </a:tabLst>
              <a:defRPr/>
            </a:pPr>
            <a:r>
              <a:rPr lang="en-US" dirty="0" smtClean="0"/>
              <a:t>Guiding Principles for site selection:</a:t>
            </a:r>
          </a:p>
          <a:p>
            <a:pPr eaLnBrk="0" hangingPunct="0">
              <a:buClr>
                <a:schemeClr val="tx1">
                  <a:lumMod val="75000"/>
                  <a:lumOff val="25000"/>
                </a:schemeClr>
              </a:buClr>
              <a:buSzPct val="120000"/>
              <a:buNone/>
              <a:tabLst>
                <a:tab pos="3432175" algn="l"/>
              </a:tabLst>
              <a:defRPr/>
            </a:pPr>
            <a:endParaRPr lang="en-US" sz="1000" dirty="0" smtClean="0"/>
          </a:p>
          <a:p>
            <a:pPr lvl="1">
              <a:buClr>
                <a:schemeClr val="tx1">
                  <a:lumMod val="75000"/>
                  <a:lumOff val="25000"/>
                </a:schemeClr>
              </a:buClr>
              <a:buSzPct val="120000"/>
              <a:tabLst>
                <a:tab pos="3432175" algn="l"/>
              </a:tabLst>
              <a:defRPr/>
            </a:pPr>
            <a:r>
              <a:rPr lang="en-US" dirty="0" smtClean="0"/>
              <a:t>Technical Safety</a:t>
            </a:r>
          </a:p>
          <a:p>
            <a:pPr lvl="1">
              <a:buClr>
                <a:schemeClr val="tx1">
                  <a:lumMod val="75000"/>
                  <a:lumOff val="25000"/>
                </a:schemeClr>
              </a:buClr>
              <a:buSzPct val="120000"/>
              <a:tabLst>
                <a:tab pos="3432175" algn="l"/>
              </a:tabLst>
              <a:defRPr/>
            </a:pPr>
            <a:r>
              <a:rPr lang="en-US" dirty="0" smtClean="0"/>
              <a:t>Informed and willing host community</a:t>
            </a:r>
          </a:p>
          <a:p>
            <a:pPr algn="ctr">
              <a:spcAft>
                <a:spcPts val="600"/>
              </a:spcAft>
              <a:buNone/>
            </a:pPr>
            <a:endParaRPr lang="en-US" sz="2000" b="1" dirty="0" smtClean="0"/>
          </a:p>
          <a:p>
            <a:pPr algn="ctr">
              <a:spcAft>
                <a:spcPts val="600"/>
              </a:spcAft>
              <a:buNone/>
            </a:pPr>
            <a:endParaRPr lang="en-US" sz="2000" b="1" dirty="0" smtClean="0"/>
          </a:p>
        </p:txBody>
      </p:sp>
      <p:sp>
        <p:nvSpPr>
          <p:cNvPr id="3" name="Slide Number Placeholder 2"/>
          <p:cNvSpPr>
            <a:spLocks noGrp="1"/>
          </p:cNvSpPr>
          <p:nvPr>
            <p:ph type="sldNum" sz="quarter" idx="12"/>
          </p:nvPr>
        </p:nvSpPr>
        <p:spPr/>
        <p:txBody>
          <a:bodyPr/>
          <a:lstStyle/>
          <a:p>
            <a:pPr>
              <a:defRPr/>
            </a:pPr>
            <a:fld id="{94DA9CCD-76A1-401A-83AD-882B64757001}" type="slidenum">
              <a:rPr lang="en-US" smtClean="0"/>
              <a:pPr>
                <a:defRPr/>
              </a:pPr>
              <a:t>10</a:t>
            </a:fld>
            <a:endParaRPr lang="en-US" dirty="0"/>
          </a:p>
        </p:txBody>
      </p:sp>
      <p:sp>
        <p:nvSpPr>
          <p:cNvPr id="7" name="Rectangle 6"/>
          <p:cNvSpPr/>
          <p:nvPr/>
        </p:nvSpPr>
        <p:spPr>
          <a:xfrm>
            <a:off x="0" y="4204394"/>
            <a:ext cx="9144000" cy="1835167"/>
          </a:xfrm>
          <a:prstGeom prst="rect">
            <a:avLst/>
          </a:prstGeom>
          <a:solidFill>
            <a:srgbClr val="BED7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360000" rIns="720000" bIns="360000" anchor="ctr"/>
          <a:lstStyle/>
          <a:p>
            <a:pPr algn="ctr">
              <a:spcAft>
                <a:spcPts val="600"/>
              </a:spcAft>
              <a:buNone/>
            </a:pPr>
            <a:r>
              <a:rPr lang="en-US" sz="2000" b="1" dirty="0" smtClean="0">
                <a:solidFill>
                  <a:srgbClr val="41535D"/>
                </a:solidFill>
                <a:latin typeface="+mn-lt"/>
              </a:rPr>
              <a:t>Our mission is to develop and implement collaboratively with Canadians, a management approach for the long-term care of Canada’s used nuclear fuel that is socially acceptable, technically sound, environmentally responsible, and economically feasible.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607" y="3071912"/>
            <a:ext cx="6015202" cy="676000"/>
          </a:xfrm>
        </p:spPr>
        <p:txBody>
          <a:bodyPr/>
          <a:lstStyle/>
          <a:p>
            <a:r>
              <a:rPr lang="en-CA" dirty="0" smtClean="0"/>
              <a:t>Canada’s Plan</a:t>
            </a:r>
            <a:endParaRPr lang="en-CA" dirty="0"/>
          </a:p>
        </p:txBody>
      </p:sp>
      <p:sp>
        <p:nvSpPr>
          <p:cNvPr id="3" name="Slide Number Placeholder 10"/>
          <p:cNvSpPr txBox="1">
            <a:spLocks/>
          </p:cNvSpPr>
          <p:nvPr/>
        </p:nvSpPr>
        <p:spPr>
          <a:xfrm>
            <a:off x="60325" y="6443663"/>
            <a:ext cx="647700" cy="36512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F5EED8C8-242F-40E2-B311-AAD45C1C8D76}" type="slidenum">
              <a:rPr kumimoji="0" lang="en-US" sz="1000" b="0" i="0" u="none" strike="noStrike" kern="1200" cap="none" spc="0" normalizeH="0" baseline="0" noProof="0" smtClean="0">
                <a:ln>
                  <a:noFill/>
                </a:ln>
                <a:solidFill>
                  <a:schemeClr val="bg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000" y="540000"/>
            <a:ext cx="8424863" cy="838200"/>
          </a:xfrm>
        </p:spPr>
        <p:txBody>
          <a:bodyPr/>
          <a:lstStyle/>
          <a:p>
            <a:r>
              <a:rPr lang="en-CA" dirty="0" smtClean="0">
                <a:latin typeface="Arial" charset="0"/>
                <a:cs typeface="Arial" charset="0"/>
              </a:rPr>
              <a:t>The NWMO Study</a:t>
            </a:r>
          </a:p>
        </p:txBody>
      </p:sp>
      <p:sp>
        <p:nvSpPr>
          <p:cNvPr id="3" name="Slide Number Placeholder 2"/>
          <p:cNvSpPr>
            <a:spLocks noGrp="1"/>
          </p:cNvSpPr>
          <p:nvPr>
            <p:ph type="sldNum" sz="quarter" idx="10"/>
          </p:nvPr>
        </p:nvSpPr>
        <p:spPr/>
        <p:txBody>
          <a:bodyPr/>
          <a:lstStyle/>
          <a:p>
            <a:pPr>
              <a:defRPr/>
            </a:pPr>
            <a:fld id="{9E257DF4-F4F7-4890-BC3A-09526F34328A}" type="slidenum">
              <a:rPr lang="en-US"/>
              <a:pPr>
                <a:defRPr/>
              </a:pPr>
              <a:t>12</a:t>
            </a:fld>
            <a:endParaRPr lang="en-US" dirty="0"/>
          </a:p>
        </p:txBody>
      </p:sp>
      <p:sp>
        <p:nvSpPr>
          <p:cNvPr id="6" name="Text Placeholder 17"/>
          <p:cNvSpPr txBox="1">
            <a:spLocks/>
          </p:cNvSpPr>
          <p:nvPr/>
        </p:nvSpPr>
        <p:spPr>
          <a:xfrm>
            <a:off x="366399" y="1405509"/>
            <a:ext cx="8676000" cy="4396981"/>
          </a:xfrm>
          <a:prstGeom prst="rect">
            <a:avLst/>
          </a:prstGeom>
        </p:spPr>
        <p:txBody>
          <a:bodyPr/>
          <a:lstStyle/>
          <a:p>
            <a:pPr marL="225425" indent="-225425" eaLnBrk="0" hangingPunct="0">
              <a:spcBef>
                <a:spcPts val="1000"/>
              </a:spcBef>
              <a:buClr>
                <a:schemeClr val="tx1">
                  <a:lumMod val="75000"/>
                  <a:lumOff val="25000"/>
                </a:schemeClr>
              </a:buClr>
              <a:buSzPct val="120000"/>
              <a:tabLst>
                <a:tab pos="3432175" algn="l"/>
              </a:tabLst>
              <a:defRPr/>
            </a:pPr>
            <a:r>
              <a:rPr lang="en-US" sz="2200" dirty="0" smtClean="0"/>
              <a:t>	</a:t>
            </a:r>
            <a:r>
              <a:rPr lang="en-US" sz="2000" b="1" dirty="0" smtClean="0"/>
              <a:t>NWMO conducted a 3 year national study to see what people think:</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t>More than18,000 Canadians contributed (2002 – 2005)</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t>2,500 Aboriginal people participated in the dialogues</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t>120 information and discussion sessions (every province and territory)</a:t>
            </a:r>
          </a:p>
          <a:p>
            <a:pPr marL="225425" indent="-225425" eaLnBrk="0" hangingPunct="0">
              <a:spcBef>
                <a:spcPts val="1000"/>
              </a:spcBef>
              <a:buClr>
                <a:schemeClr val="tx1">
                  <a:lumMod val="75000"/>
                  <a:lumOff val="25000"/>
                </a:schemeClr>
              </a:buClr>
              <a:buSzPct val="120000"/>
              <a:tabLst>
                <a:tab pos="3432175" algn="l"/>
              </a:tabLst>
              <a:defRPr/>
            </a:pPr>
            <a:endParaRPr lang="en-US" sz="2200" dirty="0" smtClean="0"/>
          </a:p>
          <a:p>
            <a:pPr marL="225425" indent="-225425" eaLnBrk="0" hangingPunct="0">
              <a:spcBef>
                <a:spcPts val="1000"/>
              </a:spcBef>
              <a:buClr>
                <a:schemeClr val="tx1">
                  <a:lumMod val="75000"/>
                  <a:lumOff val="25000"/>
                </a:schemeClr>
              </a:buClr>
              <a:buSzPct val="120000"/>
              <a:tabLst>
                <a:tab pos="3432175" algn="l"/>
              </a:tabLst>
              <a:defRPr/>
            </a:pPr>
            <a:r>
              <a:rPr lang="en-US" sz="2200" dirty="0" smtClean="0"/>
              <a:t>	</a:t>
            </a:r>
            <a:r>
              <a:rPr lang="en-US" sz="2000" b="1" dirty="0" smtClean="0"/>
              <a:t>What Canadians said:</a:t>
            </a:r>
          </a:p>
          <a:p>
            <a:pPr marL="225425" indent="-225425" eaLnBrk="0" hangingPunct="0">
              <a:spcBef>
                <a:spcPts val="1000"/>
              </a:spcBef>
              <a:buClr>
                <a:schemeClr val="tx1">
                  <a:lumMod val="75000"/>
                  <a:lumOff val="25000"/>
                </a:schemeClr>
              </a:buClr>
              <a:buSzPct val="120000"/>
              <a:buFont typeface="Arial" pitchFamily="34" charset="0"/>
              <a:buChar char="•"/>
              <a:tabLst>
                <a:tab pos="3432175" algn="l"/>
              </a:tabLst>
              <a:defRPr/>
            </a:pPr>
            <a:r>
              <a:rPr lang="en-US" sz="2000" dirty="0" smtClean="0"/>
              <a:t>Safety and security is the top priority</a:t>
            </a:r>
          </a:p>
          <a:p>
            <a:pPr marL="225425" indent="-225425" eaLnBrk="0" hangingPunct="0">
              <a:spcBef>
                <a:spcPts val="1000"/>
              </a:spcBef>
              <a:buClr>
                <a:schemeClr val="tx1">
                  <a:lumMod val="75000"/>
                  <a:lumOff val="25000"/>
                </a:schemeClr>
              </a:buClr>
              <a:buSzPct val="120000"/>
              <a:buFont typeface="Arial" pitchFamily="34" charset="0"/>
              <a:buChar char="•"/>
              <a:tabLst>
                <a:tab pos="3432175" algn="l"/>
              </a:tabLst>
              <a:defRPr/>
            </a:pPr>
            <a:r>
              <a:rPr lang="en-US" sz="2000" dirty="0" smtClean="0"/>
              <a:t>Action needs to taken by this Generation</a:t>
            </a:r>
          </a:p>
          <a:p>
            <a:pPr marL="225425" indent="-225425" eaLnBrk="0" hangingPunct="0">
              <a:spcBef>
                <a:spcPts val="1000"/>
              </a:spcBef>
              <a:buClr>
                <a:schemeClr val="tx1">
                  <a:lumMod val="75000"/>
                  <a:lumOff val="25000"/>
                </a:schemeClr>
              </a:buClr>
              <a:buSzPct val="120000"/>
              <a:buFont typeface="Arial" pitchFamily="34" charset="0"/>
              <a:buChar char="•"/>
              <a:tabLst>
                <a:tab pos="3432175" algn="l"/>
              </a:tabLst>
              <a:defRPr/>
            </a:pPr>
            <a:r>
              <a:rPr lang="en-US" sz="2000" dirty="0" smtClean="0"/>
              <a:t>Approach must be adaptable – allow improvements based on new knowledge or societal priorities</a:t>
            </a:r>
          </a:p>
          <a:p>
            <a:pPr marL="225425" indent="-225425" eaLnBrk="0" hangingPunct="0">
              <a:spcBef>
                <a:spcPts val="1000"/>
              </a:spcBef>
              <a:buClr>
                <a:schemeClr val="tx1">
                  <a:lumMod val="75000"/>
                  <a:lumOff val="25000"/>
                </a:schemeClr>
              </a:buClr>
              <a:buSzPct val="120000"/>
              <a:tabLst>
                <a:tab pos="3432175" algn="l"/>
              </a:tabLst>
              <a:defRPr/>
            </a:pPr>
            <a:endParaRPr lang="en-US" sz="2200" dirty="0"/>
          </a:p>
          <a:p>
            <a:pPr marL="682625" lvl="1" indent="-225425" eaLnBrk="0" hangingPunct="0">
              <a:spcBef>
                <a:spcPts val="1000"/>
              </a:spcBef>
              <a:buClr>
                <a:schemeClr val="tx1">
                  <a:lumMod val="75000"/>
                  <a:lumOff val="25000"/>
                </a:schemeClr>
              </a:buClr>
              <a:buSzPct val="120000"/>
              <a:buFont typeface="Arial" charset="0"/>
              <a:buChar char="•"/>
              <a:tabLst>
                <a:tab pos="3432175" algn="l"/>
              </a:tabLst>
              <a:defRPr/>
            </a:pP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10800000">
            <a:off x="3826218" y="2190748"/>
            <a:ext cx="5029200" cy="3514725"/>
          </a:xfrm>
          <a:prstGeom prst="homePlate">
            <a:avLst>
              <a:gd name="adj" fmla="val 25563"/>
            </a:avLst>
          </a:prstGeom>
          <a:solidFill>
            <a:srgbClr val="BED7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Pentagon 16"/>
          <p:cNvSpPr/>
          <p:nvPr/>
        </p:nvSpPr>
        <p:spPr>
          <a:xfrm>
            <a:off x="342900" y="2181225"/>
            <a:ext cx="4505325" cy="3514725"/>
          </a:xfrm>
          <a:prstGeom prst="homePlate">
            <a:avLst>
              <a:gd name="adj" fmla="val 2556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68000" y="540000"/>
            <a:ext cx="8424863" cy="838200"/>
          </a:xfrm>
        </p:spPr>
        <p:txBody>
          <a:bodyPr/>
          <a:lstStyle/>
          <a:p>
            <a:r>
              <a:rPr lang="en-CA" dirty="0" smtClean="0"/>
              <a:t>Adaptive Phased Management (APM)</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13</a:t>
            </a:fld>
            <a:endParaRPr lang="en-US" dirty="0"/>
          </a:p>
        </p:txBody>
      </p:sp>
      <p:sp>
        <p:nvSpPr>
          <p:cNvPr id="9" name="Text Box 2"/>
          <p:cNvSpPr txBox="1">
            <a:spLocks noChangeArrowheads="1"/>
          </p:cNvSpPr>
          <p:nvPr/>
        </p:nvSpPr>
        <p:spPr bwMode="auto">
          <a:xfrm>
            <a:off x="317500" y="1085850"/>
            <a:ext cx="8537575" cy="1250950"/>
          </a:xfrm>
          <a:prstGeom prst="rect">
            <a:avLst/>
          </a:prstGeom>
          <a:noFill/>
          <a:ln w="9525">
            <a:noFill/>
            <a:miter lim="800000"/>
            <a:headEnd/>
            <a:tailEnd/>
          </a:ln>
        </p:spPr>
        <p:txBody>
          <a:bodyPr>
            <a:spAutoFit/>
          </a:bodyPr>
          <a:lstStyle/>
          <a:p>
            <a:pPr marL="457200" indent="-457200" eaLnBrk="0" hangingPunct="0">
              <a:spcBef>
                <a:spcPct val="50000"/>
              </a:spcBef>
              <a:buClr>
                <a:srgbClr val="0066CC"/>
              </a:buClr>
              <a:buFont typeface="Wingdings" pitchFamily="2" charset="2"/>
              <a:buChar char="Ø"/>
              <a:defRPr/>
            </a:pPr>
            <a:endParaRPr lang="en-US" sz="1600" dirty="0">
              <a:latin typeface="+mn-lt"/>
            </a:endParaRPr>
          </a:p>
          <a:p>
            <a:pPr marL="914400" lvl="1" indent="-457200" eaLnBrk="0" hangingPunct="0">
              <a:spcBef>
                <a:spcPct val="50000"/>
              </a:spcBef>
              <a:buClr>
                <a:srgbClr val="0066CC"/>
              </a:buClr>
              <a:buFont typeface="Courier New" pitchFamily="49" charset="0"/>
              <a:buChar char="o"/>
              <a:defRPr/>
            </a:pPr>
            <a:endParaRPr lang="en-US" sz="2000" dirty="0">
              <a:latin typeface="Arial" charset="0"/>
            </a:endParaRPr>
          </a:p>
          <a:p>
            <a:pPr marL="914400" lvl="1" indent="-457200" eaLnBrk="0" hangingPunct="0">
              <a:spcBef>
                <a:spcPct val="50000"/>
              </a:spcBef>
              <a:buClr>
                <a:srgbClr val="0066CC"/>
              </a:buClr>
              <a:buFont typeface="Courier New" pitchFamily="49" charset="0"/>
              <a:buChar char="o"/>
              <a:defRPr/>
            </a:pPr>
            <a:endParaRPr lang="en-US" sz="2000" dirty="0">
              <a:solidFill>
                <a:srgbClr val="333333"/>
              </a:solidFill>
              <a:latin typeface="Helvetica" pitchFamily="52" charset="0"/>
            </a:endParaRPr>
          </a:p>
        </p:txBody>
      </p:sp>
      <p:sp>
        <p:nvSpPr>
          <p:cNvPr id="10" name="Text Box 10"/>
          <p:cNvSpPr txBox="1">
            <a:spLocks noChangeArrowheads="1"/>
          </p:cNvSpPr>
          <p:nvPr/>
        </p:nvSpPr>
        <p:spPr bwMode="auto">
          <a:xfrm>
            <a:off x="903288" y="1811338"/>
            <a:ext cx="2663825" cy="369332"/>
          </a:xfrm>
          <a:prstGeom prst="rect">
            <a:avLst/>
          </a:prstGeom>
          <a:noFill/>
          <a:ln w="9525">
            <a:noFill/>
            <a:miter lim="800000"/>
            <a:headEnd/>
            <a:tailEnd/>
          </a:ln>
        </p:spPr>
        <p:txBody>
          <a:bodyPr>
            <a:spAutoFit/>
          </a:bodyPr>
          <a:lstStyle/>
          <a:p>
            <a:pPr eaLnBrk="0" hangingPunct="0">
              <a:spcBef>
                <a:spcPct val="50000"/>
              </a:spcBef>
              <a:defRPr/>
            </a:pPr>
            <a:r>
              <a:rPr lang="en-CA" b="1" dirty="0">
                <a:latin typeface="+mj-lt"/>
              </a:rPr>
              <a:t>A Technical Method</a:t>
            </a:r>
          </a:p>
        </p:txBody>
      </p:sp>
      <p:sp>
        <p:nvSpPr>
          <p:cNvPr id="11" name="Text Box 11"/>
          <p:cNvSpPr txBox="1">
            <a:spLocks noChangeArrowheads="1"/>
          </p:cNvSpPr>
          <p:nvPr/>
        </p:nvSpPr>
        <p:spPr bwMode="auto">
          <a:xfrm>
            <a:off x="5227638" y="1811338"/>
            <a:ext cx="3024187" cy="369332"/>
          </a:xfrm>
          <a:prstGeom prst="rect">
            <a:avLst/>
          </a:prstGeom>
          <a:noFill/>
          <a:ln w="9525">
            <a:noFill/>
            <a:miter lim="800000"/>
            <a:headEnd/>
            <a:tailEnd/>
          </a:ln>
        </p:spPr>
        <p:txBody>
          <a:bodyPr>
            <a:spAutoFit/>
          </a:bodyPr>
          <a:lstStyle/>
          <a:p>
            <a:pPr eaLnBrk="0" hangingPunct="0">
              <a:spcBef>
                <a:spcPct val="50000"/>
              </a:spcBef>
            </a:pPr>
            <a:r>
              <a:rPr lang="en-CA" b="1" dirty="0">
                <a:latin typeface="+mj-lt"/>
              </a:rPr>
              <a:t>A Management System</a:t>
            </a:r>
          </a:p>
        </p:txBody>
      </p:sp>
      <p:sp>
        <p:nvSpPr>
          <p:cNvPr id="12" name="Text Box 12"/>
          <p:cNvSpPr txBox="1">
            <a:spLocks noChangeArrowheads="1"/>
          </p:cNvSpPr>
          <p:nvPr/>
        </p:nvSpPr>
        <p:spPr bwMode="auto">
          <a:xfrm>
            <a:off x="655638" y="2367137"/>
            <a:ext cx="3335337" cy="2508379"/>
          </a:xfrm>
          <a:prstGeom prst="rect">
            <a:avLst/>
          </a:prstGeom>
          <a:noFill/>
          <a:ln w="9525">
            <a:noFill/>
            <a:miter lim="800000"/>
            <a:headEnd/>
            <a:tailEnd/>
          </a:ln>
        </p:spPr>
        <p:txBody>
          <a:bodyPr wrap="square">
            <a:spAutoFit/>
          </a:bodyPr>
          <a:lstStyle/>
          <a:p>
            <a:pPr marL="266700" indent="-266700" eaLnBrk="0" hangingPunct="0">
              <a:spcBef>
                <a:spcPts val="1800"/>
              </a:spcBef>
              <a:buClr>
                <a:srgbClr val="41535D"/>
              </a:buClr>
              <a:buSzPct val="100000"/>
              <a:buFont typeface="Arial Black" pitchFamily="34" charset="0"/>
              <a:buChar char="»"/>
            </a:pPr>
            <a:r>
              <a:rPr lang="en-CA" sz="1600" dirty="0" smtClean="0">
                <a:latin typeface="Arial" pitchFamily="34" charset="0"/>
              </a:rPr>
              <a:t>Centralized </a:t>
            </a:r>
            <a:r>
              <a:rPr lang="en-CA" sz="1600" dirty="0">
                <a:latin typeface="Arial" pitchFamily="34" charset="0"/>
              </a:rPr>
              <a:t>containment and isolation of used nuclear fuel in deep geological repository</a:t>
            </a:r>
          </a:p>
          <a:p>
            <a:pPr marL="266700" indent="-266700" eaLnBrk="0" hangingPunct="0">
              <a:spcBef>
                <a:spcPts val="1800"/>
              </a:spcBef>
              <a:buClr>
                <a:srgbClr val="41535D"/>
              </a:buClr>
              <a:buSzPct val="100000"/>
              <a:buFont typeface="Arial Black" pitchFamily="34" charset="0"/>
              <a:buChar char="»"/>
            </a:pPr>
            <a:r>
              <a:rPr lang="en-CA" sz="1600" dirty="0">
                <a:latin typeface="Arial" pitchFamily="34" charset="0"/>
              </a:rPr>
              <a:t>Continuous monitoring</a:t>
            </a:r>
          </a:p>
          <a:p>
            <a:pPr marL="266700" indent="-266700" eaLnBrk="0" hangingPunct="0">
              <a:spcBef>
                <a:spcPts val="1800"/>
              </a:spcBef>
              <a:buClr>
                <a:srgbClr val="41535D"/>
              </a:buClr>
              <a:buSzPct val="100000"/>
              <a:buFont typeface="Arial Black" pitchFamily="34" charset="0"/>
              <a:buChar char="»"/>
            </a:pPr>
            <a:r>
              <a:rPr lang="en-CA" sz="1600" dirty="0">
                <a:latin typeface="Arial" pitchFamily="34" charset="0"/>
              </a:rPr>
              <a:t>Potential for </a:t>
            </a:r>
            <a:r>
              <a:rPr lang="en-CA" sz="1600" dirty="0" err="1">
                <a:latin typeface="Arial" pitchFamily="34" charset="0"/>
              </a:rPr>
              <a:t>retrievability</a:t>
            </a:r>
            <a:endParaRPr lang="en-CA" sz="1600" dirty="0">
              <a:latin typeface="Arial" pitchFamily="34" charset="0"/>
            </a:endParaRPr>
          </a:p>
          <a:p>
            <a:pPr marL="266700" indent="-266700" eaLnBrk="0" hangingPunct="0">
              <a:spcBef>
                <a:spcPts val="1800"/>
              </a:spcBef>
              <a:buClr>
                <a:srgbClr val="41535D"/>
              </a:buClr>
              <a:buSzPct val="100000"/>
              <a:buFont typeface="Arial Black" pitchFamily="34" charset="0"/>
              <a:buChar char="»"/>
            </a:pPr>
            <a:r>
              <a:rPr lang="en-CA" sz="1600" dirty="0">
                <a:latin typeface="Arial" pitchFamily="34" charset="0"/>
              </a:rPr>
              <a:t>Optional step of</a:t>
            </a:r>
            <a:r>
              <a:rPr lang="en-CA" sz="1600" dirty="0">
                <a:solidFill>
                  <a:srgbClr val="CC3300"/>
                </a:solidFill>
                <a:latin typeface="Arial" pitchFamily="34" charset="0"/>
              </a:rPr>
              <a:t> </a:t>
            </a:r>
            <a:r>
              <a:rPr lang="en-CA" sz="1600" dirty="0">
                <a:latin typeface="Arial" pitchFamily="34" charset="0"/>
              </a:rPr>
              <a:t>shallow underground </a:t>
            </a:r>
            <a:r>
              <a:rPr lang="en-CA" sz="1600" dirty="0" smtClean="0">
                <a:latin typeface="Arial" pitchFamily="34" charset="0"/>
              </a:rPr>
              <a:t>storage</a:t>
            </a:r>
            <a:endParaRPr lang="en-CA" sz="1600" dirty="0">
              <a:latin typeface="Arial" pitchFamily="34" charset="0"/>
            </a:endParaRPr>
          </a:p>
        </p:txBody>
      </p:sp>
      <p:sp>
        <p:nvSpPr>
          <p:cNvPr id="13" name="TextBox 12"/>
          <p:cNvSpPr txBox="1"/>
          <p:nvPr/>
        </p:nvSpPr>
        <p:spPr>
          <a:xfrm>
            <a:off x="361950" y="1397000"/>
            <a:ext cx="8510201" cy="338554"/>
          </a:xfrm>
          <a:prstGeom prst="rect">
            <a:avLst/>
          </a:prstGeom>
          <a:solidFill>
            <a:srgbClr val="41535D">
              <a:alpha val="75000"/>
            </a:srgbClr>
          </a:solidFill>
        </p:spPr>
        <p:txBody>
          <a:bodyPr wrap="square">
            <a:spAutoFit/>
          </a:bodyPr>
          <a:lstStyle/>
          <a:p>
            <a:pPr algn="ctr">
              <a:defRPr/>
            </a:pPr>
            <a:r>
              <a:rPr lang="en-CA" sz="1600" b="1" dirty="0">
                <a:solidFill>
                  <a:schemeClr val="bg1"/>
                </a:solidFill>
                <a:latin typeface="+mn-lt"/>
              </a:rPr>
              <a:t>APM emerged from dialogue with citizens and experts – best met key priorities</a:t>
            </a:r>
            <a:endParaRPr lang="en-US" sz="1600" b="1" dirty="0">
              <a:solidFill>
                <a:schemeClr val="bg1"/>
              </a:solidFill>
              <a:latin typeface="+mn-lt"/>
            </a:endParaRPr>
          </a:p>
        </p:txBody>
      </p:sp>
      <p:sp>
        <p:nvSpPr>
          <p:cNvPr id="15" name="Text Box 14"/>
          <p:cNvSpPr txBox="1">
            <a:spLocks noChangeArrowheads="1"/>
          </p:cNvSpPr>
          <p:nvPr/>
        </p:nvSpPr>
        <p:spPr bwMode="auto">
          <a:xfrm>
            <a:off x="4914899" y="2352851"/>
            <a:ext cx="3935590" cy="3293209"/>
          </a:xfrm>
          <a:prstGeom prst="rect">
            <a:avLst/>
          </a:prstGeom>
          <a:noFill/>
          <a:ln w="9525">
            <a:noFill/>
            <a:miter lim="800000"/>
            <a:headEnd/>
            <a:tailEnd/>
          </a:ln>
        </p:spPr>
        <p:txBody>
          <a:bodyPr wrap="square">
            <a:spAutoFit/>
          </a:bodyPr>
          <a:lstStyle/>
          <a:p>
            <a:pPr marL="266700" indent="-266700" eaLnBrk="0" hangingPunct="0">
              <a:spcBef>
                <a:spcPct val="50000"/>
              </a:spcBef>
              <a:buClr>
                <a:srgbClr val="41535D"/>
              </a:buClr>
              <a:buSzPct val="100000"/>
              <a:buFont typeface="Arial Black" pitchFamily="34" charset="0"/>
              <a:buChar char="»"/>
            </a:pPr>
            <a:r>
              <a:rPr lang="en-CA" sz="1600" dirty="0">
                <a:latin typeface="Arial" pitchFamily="34" charset="0"/>
              </a:rPr>
              <a:t>Flexibility in pace and manner of implementation</a:t>
            </a:r>
          </a:p>
          <a:p>
            <a:pPr marL="266700" indent="-266700" eaLnBrk="0" hangingPunct="0">
              <a:spcBef>
                <a:spcPct val="50000"/>
              </a:spcBef>
              <a:buClr>
                <a:srgbClr val="41535D"/>
              </a:buClr>
              <a:buSzPct val="100000"/>
              <a:buFont typeface="Arial Black" pitchFamily="34" charset="0"/>
              <a:buChar char="»"/>
            </a:pPr>
            <a:r>
              <a:rPr lang="en-CA" sz="1600" dirty="0">
                <a:latin typeface="Arial" pitchFamily="34" charset="0"/>
              </a:rPr>
              <a:t>Phased and adaptive decision-making</a:t>
            </a:r>
          </a:p>
          <a:p>
            <a:pPr marL="266700" indent="-266700" eaLnBrk="0" hangingPunct="0">
              <a:spcBef>
                <a:spcPct val="50000"/>
              </a:spcBef>
              <a:buClr>
                <a:srgbClr val="41535D"/>
              </a:buClr>
              <a:buSzPct val="100000"/>
              <a:buFont typeface="Arial Black" pitchFamily="34" charset="0"/>
              <a:buChar char="»"/>
            </a:pPr>
            <a:r>
              <a:rPr lang="en-CA" sz="1600" dirty="0">
                <a:latin typeface="Arial" pitchFamily="34" charset="0"/>
              </a:rPr>
              <a:t>Responsive to advances in technology, research, Aboriginal Traditional Knowledge, societal values</a:t>
            </a:r>
          </a:p>
          <a:p>
            <a:pPr marL="266700" indent="-266700" eaLnBrk="0" hangingPunct="0">
              <a:spcBef>
                <a:spcPct val="50000"/>
              </a:spcBef>
              <a:buClr>
                <a:srgbClr val="41535D"/>
              </a:buClr>
              <a:buSzPct val="100000"/>
              <a:buFont typeface="Arial Black" pitchFamily="34" charset="0"/>
              <a:buChar char="»"/>
            </a:pPr>
            <a:r>
              <a:rPr lang="en-CA" sz="1600" dirty="0">
                <a:latin typeface="Arial" pitchFamily="34" charset="0"/>
              </a:rPr>
              <a:t>Open, inclusive, fair </a:t>
            </a:r>
            <a:r>
              <a:rPr lang="en-CA" sz="1600" dirty="0" err="1">
                <a:latin typeface="Arial" pitchFamily="34" charset="0"/>
              </a:rPr>
              <a:t>siting</a:t>
            </a:r>
            <a:r>
              <a:rPr lang="en-CA" sz="1600" dirty="0">
                <a:latin typeface="Arial" pitchFamily="34" charset="0"/>
              </a:rPr>
              <a:t> process </a:t>
            </a:r>
            <a:r>
              <a:rPr lang="en-CA" sz="1600" dirty="0" smtClean="0">
                <a:latin typeface="Arial" pitchFamily="34" charset="0"/>
              </a:rPr>
              <a:t>– seek </a:t>
            </a:r>
            <a:r>
              <a:rPr lang="en-CA" sz="1600" dirty="0">
                <a:latin typeface="Arial" pitchFamily="34" charset="0"/>
              </a:rPr>
              <a:t>informed, willing host community</a:t>
            </a:r>
          </a:p>
          <a:p>
            <a:pPr marL="266700" indent="-266700" eaLnBrk="0" hangingPunct="0">
              <a:spcBef>
                <a:spcPct val="50000"/>
              </a:spcBef>
              <a:buClr>
                <a:srgbClr val="41535D"/>
              </a:buClr>
              <a:buSzPct val="100000"/>
              <a:buFont typeface="Arial Black" pitchFamily="34" charset="0"/>
              <a:buChar char="»"/>
            </a:pPr>
            <a:r>
              <a:rPr lang="en-CA" sz="1600" dirty="0">
                <a:latin typeface="Arial" pitchFamily="34" charset="0"/>
              </a:rPr>
              <a:t>Sustained engagement of people and communities throughout </a:t>
            </a:r>
            <a:r>
              <a:rPr lang="en-CA" sz="1600" dirty="0" smtClean="0">
                <a:latin typeface="Arial" pitchFamily="34" charset="0"/>
              </a:rPr>
              <a:t>implementation</a:t>
            </a:r>
            <a:endParaRPr lang="en-CA" sz="1600" dirty="0">
              <a:latin typeface="Arial" pitchFamily="34" charset="0"/>
            </a:endParaRPr>
          </a:p>
        </p:txBody>
      </p:sp>
      <p:sp>
        <p:nvSpPr>
          <p:cNvPr id="16" name="TextBox 15"/>
          <p:cNvSpPr txBox="1"/>
          <p:nvPr/>
        </p:nvSpPr>
        <p:spPr>
          <a:xfrm>
            <a:off x="352425" y="5857874"/>
            <a:ext cx="8524876" cy="338554"/>
          </a:xfrm>
          <a:prstGeom prst="rect">
            <a:avLst/>
          </a:prstGeom>
          <a:solidFill>
            <a:srgbClr val="41535D">
              <a:alpha val="75000"/>
            </a:srgbClr>
          </a:solidFill>
        </p:spPr>
        <p:txBody>
          <a:bodyPr wrap="square">
            <a:spAutoFit/>
          </a:bodyPr>
          <a:lstStyle/>
          <a:p>
            <a:pPr algn="ctr">
              <a:defRPr/>
            </a:pPr>
            <a:r>
              <a:rPr lang="en-US" sz="1600" b="1" dirty="0">
                <a:solidFill>
                  <a:schemeClr val="bg1"/>
                </a:solidFill>
                <a:latin typeface="+mn-lt"/>
              </a:rPr>
              <a:t>APM </a:t>
            </a:r>
            <a:r>
              <a:rPr lang="en-US" sz="1600" b="1" dirty="0" smtClean="0">
                <a:solidFill>
                  <a:schemeClr val="bg1"/>
                </a:solidFill>
                <a:latin typeface="+mn-lt"/>
              </a:rPr>
              <a:t>selected </a:t>
            </a:r>
            <a:r>
              <a:rPr lang="en-US" sz="1600" b="1" dirty="0">
                <a:solidFill>
                  <a:schemeClr val="bg1"/>
                </a:solidFill>
                <a:latin typeface="+mn-lt"/>
              </a:rPr>
              <a:t>by Federal government June 2007</a:t>
            </a:r>
            <a:endParaRPr lang="en-CA" sz="1600" b="1"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40000"/>
            <a:ext cx="8424863" cy="838200"/>
          </a:xfrm>
        </p:spPr>
        <p:txBody>
          <a:bodyPr/>
          <a:lstStyle/>
          <a:p>
            <a:r>
              <a:rPr lang="en-CA" dirty="0" smtClean="0"/>
              <a:t>Deep Geological Repository (DGR)</a:t>
            </a:r>
            <a:endParaRPr lang="en-CA" dirty="0"/>
          </a:p>
        </p:txBody>
      </p:sp>
      <p:sp>
        <p:nvSpPr>
          <p:cNvPr id="4" name="Slide Number Placeholder 3"/>
          <p:cNvSpPr>
            <a:spLocks noGrp="1"/>
          </p:cNvSpPr>
          <p:nvPr>
            <p:ph type="sldNum" sz="quarter" idx="12"/>
          </p:nvPr>
        </p:nvSpPr>
        <p:spPr/>
        <p:txBody>
          <a:bodyPr/>
          <a:lstStyle/>
          <a:p>
            <a:pPr>
              <a:defRPr/>
            </a:pPr>
            <a:fld id="{AF3ADB94-BC16-4032-8308-4E849AF17FA4}" type="slidenum">
              <a:rPr lang="en-US" smtClean="0"/>
              <a:pPr>
                <a:defRPr/>
              </a:pPr>
              <a:t>14</a:t>
            </a:fld>
            <a:endParaRPr lang="en-US" dirty="0"/>
          </a:p>
        </p:txBody>
      </p:sp>
      <p:pic>
        <p:nvPicPr>
          <p:cNvPr id="10" name="Picture 9" descr="APM_DGR_AR_Feb2015_-01.jpg"/>
          <p:cNvPicPr>
            <a:picLocks noChangeAspect="1"/>
          </p:cNvPicPr>
          <p:nvPr/>
        </p:nvPicPr>
        <p:blipFill>
          <a:blip r:embed="rId3" cstate="print"/>
          <a:stretch>
            <a:fillRect/>
          </a:stretch>
        </p:blipFill>
        <p:spPr>
          <a:xfrm>
            <a:off x="0" y="1262066"/>
            <a:ext cx="9144000" cy="5011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85" y="3038045"/>
            <a:ext cx="6015202" cy="642134"/>
          </a:xfrm>
        </p:spPr>
        <p:txBody>
          <a:bodyPr/>
          <a:lstStyle/>
          <a:p>
            <a:r>
              <a:rPr lang="en-CA" dirty="0" smtClean="0"/>
              <a:t>Safety and Security</a:t>
            </a:r>
            <a:endParaRPr lang="en-CA" dirty="0"/>
          </a:p>
        </p:txBody>
      </p:sp>
      <p:sp>
        <p:nvSpPr>
          <p:cNvPr id="3" name="Slide Number Placeholder 10"/>
          <p:cNvSpPr txBox="1">
            <a:spLocks/>
          </p:cNvSpPr>
          <p:nvPr/>
        </p:nvSpPr>
        <p:spPr>
          <a:xfrm>
            <a:off x="60325" y="6443663"/>
            <a:ext cx="647700" cy="36512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F5EED8C8-242F-40E2-B311-AAD45C1C8D76}" type="slidenum">
              <a:rPr kumimoji="0" lang="en-US" sz="1000" b="0" i="0" u="none" strike="noStrike" kern="1200" cap="none" spc="0" normalizeH="0" baseline="0" noProof="0" smtClean="0">
                <a:ln>
                  <a:noFill/>
                </a:ln>
                <a:solidFill>
                  <a:schemeClr val="bg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a:stretch>
            <a:fillRect/>
          </a:stretch>
        </p:blipFill>
        <p:spPr bwMode="auto">
          <a:xfrm>
            <a:off x="94129" y="370854"/>
            <a:ext cx="8915400" cy="5938525"/>
          </a:xfrm>
          <a:prstGeom prst="rect">
            <a:avLst/>
          </a:prstGeom>
          <a:noFill/>
          <a:ln w="9525">
            <a:noFill/>
            <a:miter lim="800000"/>
            <a:headEnd/>
            <a:tailEnd/>
          </a:ln>
          <a:effectLst/>
        </p:spPr>
      </p:pic>
      <p:sp>
        <p:nvSpPr>
          <p:cNvPr id="2" name="Title 1"/>
          <p:cNvSpPr>
            <a:spLocks noGrp="1"/>
          </p:cNvSpPr>
          <p:nvPr>
            <p:ph type="title"/>
          </p:nvPr>
        </p:nvSpPr>
        <p:spPr>
          <a:xfrm>
            <a:off x="468000" y="540000"/>
            <a:ext cx="8424863" cy="838200"/>
          </a:xfrm>
        </p:spPr>
        <p:txBody>
          <a:bodyPr/>
          <a:lstStyle/>
          <a:p>
            <a:r>
              <a:rPr lang="en-CA" dirty="0" smtClean="0"/>
              <a:t>Multiple Barriers to Contain and Isolate</a:t>
            </a:r>
            <a:endParaRPr lang="en-CA" dirty="0"/>
          </a:p>
        </p:txBody>
      </p:sp>
      <p:sp>
        <p:nvSpPr>
          <p:cNvPr id="5" name="Slide Number Placeholder 4"/>
          <p:cNvSpPr>
            <a:spLocks noGrp="1"/>
          </p:cNvSpPr>
          <p:nvPr>
            <p:ph type="sldNum" sz="quarter" idx="10"/>
          </p:nvPr>
        </p:nvSpPr>
        <p:spPr/>
        <p:txBody>
          <a:bodyPr/>
          <a:lstStyle/>
          <a:p>
            <a:pPr>
              <a:defRPr/>
            </a:pPr>
            <a:fld id="{E986552B-3471-42F7-A0CC-7EACC44FDC8B}" type="slidenum">
              <a:rPr lang="en-US" smtClean="0"/>
              <a:pPr>
                <a:defRPr/>
              </a:pPr>
              <a:t>16</a:t>
            </a:fld>
            <a:endParaRPr lang="en-US" dirty="0"/>
          </a:p>
        </p:txBody>
      </p:sp>
      <p:sp>
        <p:nvSpPr>
          <p:cNvPr id="6" name="TextBox 5"/>
          <p:cNvSpPr txBox="1"/>
          <p:nvPr/>
        </p:nvSpPr>
        <p:spPr>
          <a:xfrm>
            <a:off x="5847644" y="3070579"/>
            <a:ext cx="2144889" cy="553998"/>
          </a:xfrm>
          <a:prstGeom prst="rect">
            <a:avLst/>
          </a:prstGeom>
          <a:noFill/>
        </p:spPr>
        <p:txBody>
          <a:bodyPr wrap="square" rtlCol="0">
            <a:spAutoFit/>
          </a:bodyPr>
          <a:lstStyle/>
          <a:p>
            <a:pPr marL="228600" indent="-228600">
              <a:buAutoNum type="arabicPeriod"/>
            </a:pPr>
            <a:r>
              <a:rPr lang="en-CA" sz="1000" b="1" dirty="0" smtClean="0"/>
              <a:t>High Density Ceramic</a:t>
            </a:r>
          </a:p>
          <a:p>
            <a:pPr marL="228600" indent="-228600">
              <a:buAutoNum type="arabicPeriod"/>
            </a:pPr>
            <a:r>
              <a:rPr lang="en-CA" sz="1000" b="1" dirty="0" smtClean="0"/>
              <a:t>Extremely Durable</a:t>
            </a:r>
          </a:p>
          <a:p>
            <a:pPr marL="228600" indent="-228600">
              <a:buAutoNum type="arabicPeriod"/>
            </a:pPr>
            <a:r>
              <a:rPr lang="en-CA" sz="1000" b="1" dirty="0" smtClean="0"/>
              <a:t>Does not readily dissolve</a:t>
            </a:r>
            <a:endParaRPr lang="en-CA" sz="1000" b="1" dirty="0"/>
          </a:p>
        </p:txBody>
      </p:sp>
      <p:sp>
        <p:nvSpPr>
          <p:cNvPr id="7" name="TextBox 6"/>
          <p:cNvSpPr txBox="1"/>
          <p:nvPr/>
        </p:nvSpPr>
        <p:spPr>
          <a:xfrm>
            <a:off x="5582355" y="4826001"/>
            <a:ext cx="2432756" cy="553998"/>
          </a:xfrm>
          <a:prstGeom prst="rect">
            <a:avLst/>
          </a:prstGeom>
          <a:noFill/>
        </p:spPr>
        <p:txBody>
          <a:bodyPr wrap="square" rtlCol="0">
            <a:spAutoFit/>
          </a:bodyPr>
          <a:lstStyle/>
          <a:p>
            <a:pPr marL="228600" indent="-228600">
              <a:buAutoNum type="arabicPeriod"/>
            </a:pPr>
            <a:r>
              <a:rPr lang="en-CA" sz="1000" b="1" dirty="0" smtClean="0"/>
              <a:t>Fuel pallets held in sealed tubes</a:t>
            </a:r>
          </a:p>
          <a:p>
            <a:pPr marL="228600" indent="-228600">
              <a:buAutoNum type="arabicPeriod"/>
            </a:pPr>
            <a:r>
              <a:rPr lang="en-CA" sz="1000" b="1" dirty="0" err="1" smtClean="0"/>
              <a:t>Zircaloy</a:t>
            </a:r>
            <a:r>
              <a:rPr lang="en-CA" sz="1000" b="1" dirty="0" smtClean="0"/>
              <a:t> is extremely strong</a:t>
            </a:r>
          </a:p>
          <a:p>
            <a:pPr marL="228600" indent="-228600">
              <a:buAutoNum type="arabicPeriod"/>
            </a:pPr>
            <a:r>
              <a:rPr lang="en-CA" sz="1000" b="1" dirty="0" err="1" smtClean="0"/>
              <a:t>Zircaloy</a:t>
            </a:r>
            <a:r>
              <a:rPr lang="en-CA" sz="1000" b="1" dirty="0" smtClean="0"/>
              <a:t> is corrosion resistant</a:t>
            </a:r>
          </a:p>
        </p:txBody>
      </p:sp>
      <p:sp>
        <p:nvSpPr>
          <p:cNvPr id="8" name="TextBox 7"/>
          <p:cNvSpPr txBox="1"/>
          <p:nvPr/>
        </p:nvSpPr>
        <p:spPr>
          <a:xfrm>
            <a:off x="835370" y="5170312"/>
            <a:ext cx="2878673" cy="553998"/>
          </a:xfrm>
          <a:prstGeom prst="rect">
            <a:avLst/>
          </a:prstGeom>
          <a:noFill/>
        </p:spPr>
        <p:txBody>
          <a:bodyPr wrap="square" rtlCol="0">
            <a:spAutoFit/>
          </a:bodyPr>
          <a:lstStyle/>
          <a:p>
            <a:pPr marL="228600" indent="-228600">
              <a:buAutoNum type="arabicPeriod"/>
            </a:pPr>
            <a:r>
              <a:rPr lang="en-CA" sz="1000" b="1" dirty="0" smtClean="0"/>
              <a:t>Durable &amp; long lived deep underground</a:t>
            </a:r>
          </a:p>
          <a:p>
            <a:pPr marL="228600" indent="-228600">
              <a:buAutoNum type="arabicPeriod"/>
            </a:pPr>
            <a:r>
              <a:rPr lang="en-CA" sz="1000" b="1" dirty="0" smtClean="0"/>
              <a:t>Corrosion resistant outer shell (copper)</a:t>
            </a:r>
          </a:p>
          <a:p>
            <a:pPr marL="228600" indent="-228600">
              <a:buAutoNum type="arabicPeriod"/>
            </a:pPr>
            <a:r>
              <a:rPr lang="en-CA" sz="1000" b="1" dirty="0" smtClean="0"/>
              <a:t>Strong inner vessel (steel)</a:t>
            </a:r>
          </a:p>
        </p:txBody>
      </p:sp>
      <p:sp>
        <p:nvSpPr>
          <p:cNvPr id="9" name="TextBox 8"/>
          <p:cNvSpPr txBox="1"/>
          <p:nvPr/>
        </p:nvSpPr>
        <p:spPr>
          <a:xfrm>
            <a:off x="135468" y="3121380"/>
            <a:ext cx="2235199" cy="1169551"/>
          </a:xfrm>
          <a:prstGeom prst="rect">
            <a:avLst/>
          </a:prstGeom>
          <a:noFill/>
        </p:spPr>
        <p:txBody>
          <a:bodyPr wrap="square" rtlCol="0">
            <a:spAutoFit/>
          </a:bodyPr>
          <a:lstStyle/>
          <a:p>
            <a:pPr marL="228600" indent="-228600">
              <a:buAutoNum type="arabicPeriod"/>
            </a:pPr>
            <a:r>
              <a:rPr lang="en-CA" sz="1000" b="1" dirty="0" smtClean="0"/>
              <a:t>Formed millions of years ago</a:t>
            </a:r>
          </a:p>
          <a:p>
            <a:pPr marL="228600" indent="-228600">
              <a:buAutoNum type="arabicPeriod"/>
            </a:pPr>
            <a:r>
              <a:rPr lang="en-CA" sz="1000" b="1" dirty="0" smtClean="0"/>
              <a:t>Natural swelling clay, fills void spaces</a:t>
            </a:r>
          </a:p>
          <a:p>
            <a:pPr marL="228600" indent="-228600">
              <a:buAutoNum type="arabicPeriod"/>
            </a:pPr>
            <a:r>
              <a:rPr lang="en-CA" sz="1000" b="1" dirty="0" smtClean="0"/>
              <a:t>Reduces minute flow of groundwater</a:t>
            </a:r>
          </a:p>
          <a:p>
            <a:pPr marL="228600" indent="-228600">
              <a:buAutoNum type="arabicPeriod"/>
            </a:pPr>
            <a:r>
              <a:rPr lang="en-CA" sz="1000" b="1" dirty="0" smtClean="0"/>
              <a:t>Act as a sponge, if container fails</a:t>
            </a:r>
            <a:endParaRPr lang="en-CA" sz="1000" b="1" dirty="0"/>
          </a:p>
        </p:txBody>
      </p:sp>
      <p:sp>
        <p:nvSpPr>
          <p:cNvPr id="10" name="TextBox 9"/>
          <p:cNvSpPr txBox="1"/>
          <p:nvPr/>
        </p:nvSpPr>
        <p:spPr>
          <a:xfrm>
            <a:off x="1682044" y="1219199"/>
            <a:ext cx="2133600" cy="1015663"/>
          </a:xfrm>
          <a:prstGeom prst="rect">
            <a:avLst/>
          </a:prstGeom>
          <a:noFill/>
        </p:spPr>
        <p:txBody>
          <a:bodyPr wrap="square" rtlCol="0">
            <a:spAutoFit/>
          </a:bodyPr>
          <a:lstStyle/>
          <a:p>
            <a:pPr marL="228600" indent="-228600" eaLnBrk="0" hangingPunct="0">
              <a:buFont typeface="Arial" charset="0"/>
              <a:buAutoNum type="arabicPeriod"/>
            </a:pPr>
            <a:r>
              <a:rPr lang="en-CA" sz="1000" b="1" dirty="0" smtClean="0"/>
              <a:t>Natural barrier</a:t>
            </a:r>
          </a:p>
          <a:p>
            <a:pPr marL="228600" indent="-228600" eaLnBrk="0" hangingPunct="0">
              <a:buFont typeface="Arial" charset="0"/>
              <a:buAutoNum type="arabicPeriod"/>
            </a:pPr>
            <a:r>
              <a:rPr lang="en-CA" sz="1000" b="1" dirty="0" smtClean="0">
                <a:solidFill>
                  <a:schemeClr val="tx1">
                    <a:lumMod val="85000"/>
                    <a:lumOff val="15000"/>
                  </a:schemeClr>
                </a:solidFill>
              </a:rPr>
              <a:t>Protects repository from surface events (natural &amp; human)</a:t>
            </a:r>
          </a:p>
          <a:p>
            <a:pPr marL="228600" indent="-228600" eaLnBrk="0" hangingPunct="0">
              <a:buFont typeface="Arial" charset="0"/>
              <a:buAutoNum type="arabicPeriod"/>
            </a:pPr>
            <a:r>
              <a:rPr lang="en-CA" sz="1000" b="1" dirty="0" smtClean="0">
                <a:solidFill>
                  <a:schemeClr val="tx1">
                    <a:lumMod val="85000"/>
                    <a:lumOff val="15000"/>
                  </a:schemeClr>
                </a:solidFill>
              </a:rPr>
              <a:t>Isolates used fuel for very long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212" y="462844"/>
            <a:ext cx="4813033" cy="606248"/>
          </a:xfrm>
        </p:spPr>
        <p:txBody>
          <a:bodyPr/>
          <a:lstStyle/>
          <a:p>
            <a:r>
              <a:rPr lang="en-CA" dirty="0" smtClean="0"/>
              <a:t>Containers Investigated</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17</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99320" y="820209"/>
            <a:ext cx="2152650" cy="5353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1972"/>
          <a:stretch>
            <a:fillRect/>
          </a:stretch>
        </p:blipFill>
        <p:spPr bwMode="auto">
          <a:xfrm>
            <a:off x="2526770" y="0"/>
            <a:ext cx="1381125" cy="617184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001385" y="2789944"/>
            <a:ext cx="1457325" cy="34004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529970" y="3501849"/>
            <a:ext cx="1019175" cy="2676525"/>
          </a:xfrm>
          <a:prstGeom prst="rect">
            <a:avLst/>
          </a:prstGeom>
          <a:noFill/>
          <a:ln w="9525">
            <a:noFill/>
            <a:miter lim="800000"/>
            <a:headEnd/>
            <a:tailEnd/>
          </a:ln>
        </p:spPr>
      </p:pic>
      <p:sp>
        <p:nvSpPr>
          <p:cNvPr id="8" name="TextBox 7"/>
          <p:cNvSpPr txBox="1"/>
          <p:nvPr/>
        </p:nvSpPr>
        <p:spPr>
          <a:xfrm rot="16200000">
            <a:off x="-180622" y="3499556"/>
            <a:ext cx="2912534" cy="369332"/>
          </a:xfrm>
          <a:prstGeom prst="rect">
            <a:avLst/>
          </a:prstGeom>
          <a:noFill/>
        </p:spPr>
        <p:txBody>
          <a:bodyPr wrap="square" rtlCol="0">
            <a:spAutoFit/>
          </a:bodyPr>
          <a:lstStyle/>
          <a:p>
            <a:pPr algn="ctr"/>
            <a:r>
              <a:rPr lang="en-CA" b="1" dirty="0" smtClean="0"/>
              <a:t>Reference 360 Bundles</a:t>
            </a:r>
            <a:endParaRPr lang="en-CA" b="1" dirty="0"/>
          </a:p>
        </p:txBody>
      </p:sp>
      <p:sp>
        <p:nvSpPr>
          <p:cNvPr id="9" name="TextBox 8"/>
          <p:cNvSpPr txBox="1"/>
          <p:nvPr/>
        </p:nvSpPr>
        <p:spPr>
          <a:xfrm rot="16200000">
            <a:off x="1744134" y="3324579"/>
            <a:ext cx="2912534" cy="369332"/>
          </a:xfrm>
          <a:prstGeom prst="rect">
            <a:avLst/>
          </a:prstGeom>
          <a:noFill/>
        </p:spPr>
        <p:txBody>
          <a:bodyPr wrap="square" rtlCol="0">
            <a:spAutoFit/>
          </a:bodyPr>
          <a:lstStyle/>
          <a:p>
            <a:pPr algn="ctr"/>
            <a:r>
              <a:rPr lang="en-CA" b="1" dirty="0" smtClean="0"/>
              <a:t>European 288 Bundles</a:t>
            </a:r>
            <a:endParaRPr lang="en-CA" b="1" dirty="0"/>
          </a:p>
        </p:txBody>
      </p:sp>
      <p:sp>
        <p:nvSpPr>
          <p:cNvPr id="10" name="TextBox 9"/>
          <p:cNvSpPr txBox="1"/>
          <p:nvPr/>
        </p:nvSpPr>
        <p:spPr>
          <a:xfrm rot="16200000">
            <a:off x="3510045" y="4448625"/>
            <a:ext cx="2496443" cy="369332"/>
          </a:xfrm>
          <a:prstGeom prst="rect">
            <a:avLst/>
          </a:prstGeom>
          <a:noFill/>
        </p:spPr>
        <p:txBody>
          <a:bodyPr wrap="square" rtlCol="0">
            <a:spAutoFit/>
          </a:bodyPr>
          <a:lstStyle/>
          <a:p>
            <a:pPr algn="ctr"/>
            <a:r>
              <a:rPr lang="en-CA" b="1" dirty="0" smtClean="0"/>
              <a:t>Canadian 48 Bundles</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296861"/>
            <a:ext cx="8424863" cy="838200"/>
          </a:xfrm>
        </p:spPr>
        <p:txBody>
          <a:bodyPr/>
          <a:lstStyle/>
          <a:p>
            <a:r>
              <a:rPr lang="en-CA" dirty="0" smtClean="0"/>
              <a:t>Canadian Container</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18</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91823" y="1048455"/>
            <a:ext cx="7187142" cy="4781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16"/>
            <a:ext cx="8424863" cy="662695"/>
          </a:xfrm>
        </p:spPr>
        <p:txBody>
          <a:bodyPr/>
          <a:lstStyle/>
          <a:p>
            <a:r>
              <a:rPr lang="en-CA" dirty="0" smtClean="0"/>
              <a:t>Container Prototypes</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19</a:t>
            </a:fld>
            <a:endParaRPr lang="en-US" dirty="0"/>
          </a:p>
        </p:txBody>
      </p:sp>
      <p:pic>
        <p:nvPicPr>
          <p:cNvPr id="4098" name="Picture 2"/>
          <p:cNvPicPr>
            <a:picLocks noChangeAspect="1" noChangeArrowheads="1"/>
          </p:cNvPicPr>
          <p:nvPr/>
        </p:nvPicPr>
        <p:blipFill>
          <a:blip r:embed="rId2" cstate="print"/>
          <a:srcRect l="9508" t="29798" r="15543" b="18054"/>
          <a:stretch>
            <a:fillRect/>
          </a:stretch>
        </p:blipFill>
        <p:spPr bwMode="auto">
          <a:xfrm>
            <a:off x="485422" y="1049867"/>
            <a:ext cx="6175023" cy="241581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591" t="13415" r="7855"/>
          <a:stretch>
            <a:fillRect/>
          </a:stretch>
        </p:blipFill>
        <p:spPr bwMode="auto">
          <a:xfrm>
            <a:off x="3573702" y="3623733"/>
            <a:ext cx="5378387" cy="2664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BUNDLE"/>
          <p:cNvPicPr>
            <a:picLocks noChangeAspect="1" noChangeArrowheads="1"/>
          </p:cNvPicPr>
          <p:nvPr/>
        </p:nvPicPr>
        <p:blipFill>
          <a:blip r:embed="rId3" cstate="email"/>
          <a:stretch>
            <a:fillRect/>
          </a:stretch>
        </p:blipFill>
        <p:spPr bwMode="auto">
          <a:xfrm>
            <a:off x="4555183" y="1013797"/>
            <a:ext cx="4588817" cy="2722825"/>
          </a:xfrm>
          <a:prstGeom prst="rect">
            <a:avLst/>
          </a:prstGeom>
          <a:noFill/>
          <a:ln w="9525">
            <a:noFill/>
            <a:miter lim="800000"/>
            <a:headEnd/>
            <a:tailEnd/>
          </a:ln>
        </p:spPr>
      </p:pic>
      <p:sp>
        <p:nvSpPr>
          <p:cNvPr id="4099" name="Title 1"/>
          <p:cNvSpPr>
            <a:spLocks noGrp="1"/>
          </p:cNvSpPr>
          <p:nvPr>
            <p:ph type="title"/>
          </p:nvPr>
        </p:nvSpPr>
        <p:spPr>
          <a:xfrm>
            <a:off x="468000" y="540000"/>
            <a:ext cx="8424863" cy="838200"/>
          </a:xfrm>
        </p:spPr>
        <p:txBody>
          <a:bodyPr/>
          <a:lstStyle/>
          <a:p>
            <a:r>
              <a:rPr lang="en-CA" dirty="0" smtClean="0">
                <a:latin typeface="Arial" charset="0"/>
                <a:cs typeface="Arial" charset="0"/>
              </a:rPr>
              <a:t>Today’s Presentation</a:t>
            </a:r>
          </a:p>
        </p:txBody>
      </p:sp>
      <p:sp>
        <p:nvSpPr>
          <p:cNvPr id="3" name="Slide Number Placeholder 2"/>
          <p:cNvSpPr>
            <a:spLocks noGrp="1"/>
          </p:cNvSpPr>
          <p:nvPr>
            <p:ph type="sldNum" sz="quarter" idx="10"/>
          </p:nvPr>
        </p:nvSpPr>
        <p:spPr/>
        <p:txBody>
          <a:bodyPr/>
          <a:lstStyle/>
          <a:p>
            <a:pPr>
              <a:defRPr/>
            </a:pPr>
            <a:fld id="{9B71AB85-B7C9-426F-8CE3-F54F986C91A1}" type="slidenum">
              <a:rPr lang="en-US"/>
              <a:pPr>
                <a:defRPr/>
              </a:pPr>
              <a:t>2</a:t>
            </a:fld>
            <a:endParaRPr lang="en-US" dirty="0"/>
          </a:p>
        </p:txBody>
      </p:sp>
      <p:sp>
        <p:nvSpPr>
          <p:cNvPr id="5" name="Text Placeholder 17"/>
          <p:cNvSpPr txBox="1">
            <a:spLocks/>
          </p:cNvSpPr>
          <p:nvPr/>
        </p:nvSpPr>
        <p:spPr>
          <a:xfrm>
            <a:off x="434133" y="1371641"/>
            <a:ext cx="7920037" cy="4126049"/>
          </a:xfrm>
          <a:prstGeom prst="rect">
            <a:avLst/>
          </a:prstGeom>
        </p:spPr>
        <p:txBody>
          <a:bodyPr/>
          <a:lstStyle/>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t>Canada’s Civil Nuclear Program</a:t>
            </a:r>
            <a:endParaRPr lang="en-US" sz="2200" dirty="0" smtClean="0">
              <a:latin typeface="+mn-lt"/>
            </a:endParaRP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latin typeface="+mn-lt"/>
              </a:rPr>
              <a:t>About the NWMO</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latin typeface="+mn-lt"/>
              </a:rPr>
              <a:t>About nuclear fuel</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latin typeface="+mn-lt"/>
              </a:rPr>
              <a:t>Canada’s plan </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latin typeface="+mn-lt"/>
              </a:rPr>
              <a:t>Safety and security</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t>Selecting a site</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200" dirty="0" smtClean="0"/>
              <a:t>Implementation of CM system at NWMO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274285"/>
            <a:ext cx="8424863" cy="651404"/>
          </a:xfrm>
        </p:spPr>
        <p:txBody>
          <a:bodyPr/>
          <a:lstStyle/>
          <a:p>
            <a:r>
              <a:rPr lang="en-CA" dirty="0" smtClean="0"/>
              <a:t>Repository Emplacement</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20</a:t>
            </a:fld>
            <a:endParaRPr lang="en-US" dirty="0"/>
          </a:p>
        </p:txBody>
      </p:sp>
      <p:pic>
        <p:nvPicPr>
          <p:cNvPr id="5122" name="Picture 2"/>
          <p:cNvPicPr>
            <a:picLocks noChangeAspect="1" noChangeArrowheads="1"/>
          </p:cNvPicPr>
          <p:nvPr/>
        </p:nvPicPr>
        <p:blipFill>
          <a:blip r:embed="rId2" cstate="print"/>
          <a:srcRect t="15901"/>
          <a:stretch>
            <a:fillRect/>
          </a:stretch>
        </p:blipFill>
        <p:spPr bwMode="auto">
          <a:xfrm>
            <a:off x="769761" y="914399"/>
            <a:ext cx="7685617" cy="5209685"/>
          </a:xfrm>
          <a:prstGeom prst="rect">
            <a:avLst/>
          </a:prstGeom>
          <a:noFill/>
          <a:ln w="9525">
            <a:noFill/>
            <a:miter lim="800000"/>
            <a:headEnd/>
            <a:tailEnd/>
          </a:ln>
        </p:spPr>
      </p:pic>
      <p:sp>
        <p:nvSpPr>
          <p:cNvPr id="5" name="TextBox 4"/>
          <p:cNvSpPr txBox="1"/>
          <p:nvPr/>
        </p:nvSpPr>
        <p:spPr>
          <a:xfrm>
            <a:off x="2060224" y="4792135"/>
            <a:ext cx="3437465" cy="584775"/>
          </a:xfrm>
          <a:prstGeom prst="rect">
            <a:avLst/>
          </a:prstGeom>
          <a:noFill/>
        </p:spPr>
        <p:txBody>
          <a:bodyPr wrap="square" rtlCol="0">
            <a:spAutoFit/>
          </a:bodyPr>
          <a:lstStyle/>
          <a:p>
            <a:pPr algn="ctr"/>
            <a:r>
              <a:rPr lang="en-CA" sz="3200" b="1" dirty="0" smtClean="0">
                <a:solidFill>
                  <a:srgbClr val="FF0000"/>
                </a:solidFill>
              </a:rPr>
              <a:t>Drill and Blast</a:t>
            </a:r>
            <a:endParaRPr lang="en-CA" sz="32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262996"/>
            <a:ext cx="8424863" cy="838200"/>
          </a:xfrm>
        </p:spPr>
        <p:txBody>
          <a:bodyPr/>
          <a:lstStyle/>
          <a:p>
            <a:r>
              <a:rPr lang="en-CA" dirty="0" smtClean="0"/>
              <a:t>Emplacement  System</a:t>
            </a:r>
            <a:endParaRPr lang="en-CA" dirty="0"/>
          </a:p>
        </p:txBody>
      </p:sp>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21</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243014" y="3066951"/>
            <a:ext cx="4704084" cy="295108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42080" y="948801"/>
            <a:ext cx="3825884" cy="2963980"/>
          </a:xfrm>
          <a:prstGeom prst="rect">
            <a:avLst/>
          </a:prstGeom>
          <a:noFill/>
          <a:ln w="9525">
            <a:noFill/>
            <a:miter lim="800000"/>
            <a:headEnd/>
            <a:tailEnd/>
          </a:ln>
        </p:spPr>
      </p:pic>
      <p:sp>
        <p:nvSpPr>
          <p:cNvPr id="6" name="TextBox 5"/>
          <p:cNvSpPr txBox="1"/>
          <p:nvPr/>
        </p:nvSpPr>
        <p:spPr>
          <a:xfrm>
            <a:off x="582299" y="4047856"/>
            <a:ext cx="3437465" cy="400110"/>
          </a:xfrm>
          <a:prstGeom prst="rect">
            <a:avLst/>
          </a:prstGeom>
          <a:noFill/>
        </p:spPr>
        <p:txBody>
          <a:bodyPr wrap="square" rtlCol="0">
            <a:spAutoFit/>
          </a:bodyPr>
          <a:lstStyle/>
          <a:p>
            <a:pPr algn="ctr"/>
            <a:r>
              <a:rPr lang="en-CA" sz="2000" b="1" dirty="0" smtClean="0"/>
              <a:t>Emplacement Package</a:t>
            </a:r>
            <a:endParaRPr lang="en-CA" sz="2000" b="1" dirty="0"/>
          </a:p>
        </p:txBody>
      </p:sp>
      <p:sp>
        <p:nvSpPr>
          <p:cNvPr id="7" name="TextBox 6"/>
          <p:cNvSpPr txBox="1"/>
          <p:nvPr/>
        </p:nvSpPr>
        <p:spPr>
          <a:xfrm>
            <a:off x="4264706" y="2562842"/>
            <a:ext cx="4666647" cy="400110"/>
          </a:xfrm>
          <a:prstGeom prst="rect">
            <a:avLst/>
          </a:prstGeom>
          <a:noFill/>
        </p:spPr>
        <p:txBody>
          <a:bodyPr wrap="square" rtlCol="0">
            <a:spAutoFit/>
          </a:bodyPr>
          <a:lstStyle/>
          <a:p>
            <a:pPr algn="ctr"/>
            <a:r>
              <a:rPr lang="en-CA" sz="2000" b="1" dirty="0" smtClean="0"/>
              <a:t>Underground Emplacement System</a:t>
            </a:r>
            <a:endParaRPr lang="en-CA"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2"/>
          <p:cNvSpPr>
            <a:spLocks noGrp="1"/>
          </p:cNvSpPr>
          <p:nvPr>
            <p:ph type="title"/>
          </p:nvPr>
        </p:nvSpPr>
        <p:spPr>
          <a:prstGeom prst="rect">
            <a:avLst/>
          </a:prstGeom>
        </p:spPr>
        <p:txBody>
          <a:bodyPr/>
          <a:lstStyle/>
          <a:p>
            <a:r>
              <a:rPr lang="en-CA" dirty="0" smtClean="0"/>
              <a:t>Key suitable host rock characteristics</a:t>
            </a:r>
            <a:endParaRPr dirty="0" smtClean="0"/>
          </a:p>
        </p:txBody>
      </p:sp>
      <p:sp>
        <p:nvSpPr>
          <p:cNvPr id="10" name="Text Placeholder 9"/>
          <p:cNvSpPr>
            <a:spLocks noGrp="1"/>
          </p:cNvSpPr>
          <p:nvPr>
            <p:ph type="body" sz="quarter" idx="12"/>
          </p:nvPr>
        </p:nvSpPr>
        <p:spPr>
          <a:xfrm>
            <a:off x="496711" y="1415831"/>
            <a:ext cx="8026400" cy="3201326"/>
          </a:xfrm>
        </p:spPr>
        <p:txBody>
          <a:bodyPr/>
          <a:lstStyle/>
          <a:p>
            <a:pPr marL="225425" lvl="1" indent="-225425">
              <a:spcBef>
                <a:spcPts val="1000"/>
              </a:spcBef>
              <a:buClr>
                <a:srgbClr val="41535D"/>
              </a:buClr>
              <a:buFont typeface="Arial" charset="0"/>
              <a:buChar char="•"/>
              <a:tabLst>
                <a:tab pos="682625" algn="l"/>
              </a:tabLst>
            </a:pPr>
            <a:r>
              <a:rPr lang="en-CA" dirty="0" smtClean="0">
                <a:cs typeface="Arial" charset="0"/>
              </a:rPr>
              <a:t>Sufficient volume of competent rock at sufficient depth</a:t>
            </a:r>
          </a:p>
          <a:p>
            <a:pPr marL="225425" lvl="1" indent="-225425">
              <a:spcBef>
                <a:spcPts val="1000"/>
              </a:spcBef>
              <a:buClr>
                <a:srgbClr val="41535D"/>
              </a:buClr>
              <a:buFont typeface="Arial" charset="0"/>
              <a:buChar char="•"/>
              <a:tabLst>
                <a:tab pos="682625" algn="l"/>
              </a:tabLst>
            </a:pPr>
            <a:r>
              <a:rPr lang="en-CA" dirty="0" smtClean="0">
                <a:cs typeface="Arial" charset="0"/>
              </a:rPr>
              <a:t>Low groundwater movement  at repository depth</a:t>
            </a:r>
          </a:p>
          <a:p>
            <a:pPr marL="225425" lvl="1" indent="-225425">
              <a:spcBef>
                <a:spcPts val="1000"/>
              </a:spcBef>
              <a:buClr>
                <a:srgbClr val="41535D"/>
              </a:buClr>
              <a:buFont typeface="Arial" charset="0"/>
              <a:buChar char="•"/>
              <a:tabLst>
                <a:tab pos="682625" algn="l"/>
              </a:tabLst>
            </a:pPr>
            <a:r>
              <a:rPr lang="en-CA" dirty="0" smtClean="0">
                <a:cs typeface="Arial" charset="0"/>
              </a:rPr>
              <a:t>Resilience to earthquakes</a:t>
            </a:r>
          </a:p>
          <a:p>
            <a:pPr marL="225425" lvl="1" indent="-225425">
              <a:spcBef>
                <a:spcPts val="1000"/>
              </a:spcBef>
              <a:buClr>
                <a:srgbClr val="41535D"/>
              </a:buClr>
              <a:buFont typeface="Arial" charset="0"/>
              <a:buChar char="•"/>
              <a:tabLst>
                <a:tab pos="682625" algn="l"/>
              </a:tabLst>
            </a:pPr>
            <a:r>
              <a:rPr lang="en-CA" dirty="0" smtClean="0">
                <a:cs typeface="Arial" charset="0"/>
              </a:rPr>
              <a:t>Resilience to ice ages</a:t>
            </a:r>
          </a:p>
          <a:p>
            <a:pPr marL="225425" lvl="1" indent="-225425">
              <a:spcBef>
                <a:spcPts val="1000"/>
              </a:spcBef>
              <a:buClr>
                <a:srgbClr val="41535D"/>
              </a:buClr>
              <a:buFont typeface="Arial" charset="0"/>
              <a:buChar char="•"/>
              <a:tabLst>
                <a:tab pos="682625" algn="l"/>
              </a:tabLst>
            </a:pPr>
            <a:r>
              <a:rPr lang="en-CA" dirty="0" smtClean="0">
                <a:cs typeface="Arial" charset="0"/>
              </a:rPr>
              <a:t>Resilience to land movement (uplift, erosion etc.)</a:t>
            </a:r>
          </a:p>
          <a:p>
            <a:pPr marL="225425" lvl="1" indent="-225425">
              <a:spcBef>
                <a:spcPts val="1000"/>
              </a:spcBef>
              <a:buClr>
                <a:srgbClr val="41535D"/>
              </a:buClr>
              <a:buFont typeface="Arial" charset="0"/>
              <a:buChar char="•"/>
              <a:tabLst>
                <a:tab pos="682625" algn="l"/>
              </a:tabLst>
            </a:pPr>
            <a:r>
              <a:rPr lang="en-CA" dirty="0" smtClean="0">
                <a:cs typeface="Arial" charset="0"/>
              </a:rPr>
              <a:t>Favourable chemical composition of rock and water </a:t>
            </a:r>
            <a:br>
              <a:rPr lang="en-CA" dirty="0" smtClean="0">
                <a:cs typeface="Arial" charset="0"/>
              </a:rPr>
            </a:br>
            <a:r>
              <a:rPr lang="en-CA" dirty="0" smtClean="0">
                <a:cs typeface="Arial" charset="0"/>
              </a:rPr>
              <a:t>at repository depth etc.</a:t>
            </a:r>
          </a:p>
          <a:p>
            <a:pPr marL="682625" lvl="1" indent="-280988">
              <a:spcAft>
                <a:spcPts val="1200"/>
              </a:spcAft>
              <a:buClr>
                <a:schemeClr val="accent1"/>
              </a:buClr>
              <a:buFont typeface="Arial" pitchFamily="34" charset="0"/>
              <a:buChar char="»"/>
              <a:tabLst>
                <a:tab pos="682625" algn="l"/>
              </a:tabLst>
            </a:pPr>
            <a:endParaRPr lang="en-CA" sz="2200" dirty="0" smtClean="0"/>
          </a:p>
          <a:p>
            <a:endParaRPr lang="en-CA" dirty="0"/>
          </a:p>
        </p:txBody>
      </p:sp>
      <p:sp>
        <p:nvSpPr>
          <p:cNvPr id="68615" name="Slide Number Placeholder 10"/>
          <p:cNvSpPr>
            <a:spLocks noGrp="1"/>
          </p:cNvSpPr>
          <p:nvPr>
            <p:ph type="sldNum" sz="quarter" idx="13"/>
          </p:nvPr>
        </p:nvSpPr>
        <p:spPr bwMode="auto">
          <a:noFill/>
          <a:ln>
            <a:miter lim="800000"/>
            <a:headEnd/>
            <a:tailEnd/>
          </a:ln>
        </p:spPr>
        <p:txBody>
          <a:bodyPr wrap="square" numCol="1" anchorCtr="0" compatLnSpc="1">
            <a:prstTxWarp prst="textNoShape">
              <a:avLst/>
            </a:prstTxWarp>
          </a:bodyPr>
          <a:lstStyle/>
          <a:p>
            <a:fld id="{31840E9A-F0D9-4519-9A50-0B40AC3622EA}" type="slidenum">
              <a:rPr lang="en-CA" smtClean="0"/>
              <a:pPr/>
              <a:t>22</a:t>
            </a:fld>
            <a:endParaRPr lang="en-C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Up-Down Arrow 57"/>
          <p:cNvSpPr/>
          <p:nvPr/>
        </p:nvSpPr>
        <p:spPr>
          <a:xfrm>
            <a:off x="985529" y="3050758"/>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Up-Down Arrow 58"/>
          <p:cNvSpPr/>
          <p:nvPr/>
        </p:nvSpPr>
        <p:spPr>
          <a:xfrm>
            <a:off x="2769506" y="3059723"/>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Up-Down Arrow 59"/>
          <p:cNvSpPr/>
          <p:nvPr/>
        </p:nvSpPr>
        <p:spPr>
          <a:xfrm>
            <a:off x="4427977" y="3059723"/>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Up-Down Arrow 60"/>
          <p:cNvSpPr/>
          <p:nvPr/>
        </p:nvSpPr>
        <p:spPr>
          <a:xfrm>
            <a:off x="6229883" y="3059723"/>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Up-Down Arrow 61"/>
          <p:cNvSpPr/>
          <p:nvPr/>
        </p:nvSpPr>
        <p:spPr>
          <a:xfrm>
            <a:off x="8166260" y="3077652"/>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Up-Down Arrow 46"/>
          <p:cNvSpPr/>
          <p:nvPr/>
        </p:nvSpPr>
        <p:spPr>
          <a:xfrm>
            <a:off x="961465" y="4967776"/>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1" name="Straight Connector 40"/>
          <p:cNvCxnSpPr/>
          <p:nvPr/>
        </p:nvCxnSpPr>
        <p:spPr>
          <a:xfrm rot="5400000">
            <a:off x="7894158" y="1326621"/>
            <a:ext cx="317500" cy="0"/>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6126163" y="1283957"/>
            <a:ext cx="285750" cy="0"/>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557462" y="1308101"/>
            <a:ext cx="314325" cy="0"/>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81513" y="935668"/>
            <a:ext cx="0" cy="551820"/>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804549" y="1300956"/>
            <a:ext cx="280988" cy="3175"/>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sp>
        <p:nvSpPr>
          <p:cNvPr id="32" name="Slide Number Placeholder 31"/>
          <p:cNvSpPr>
            <a:spLocks noGrp="1"/>
          </p:cNvSpPr>
          <p:nvPr>
            <p:ph type="sldNum" sz="quarter" idx="12"/>
          </p:nvPr>
        </p:nvSpPr>
        <p:spPr/>
        <p:txBody>
          <a:bodyPr/>
          <a:lstStyle/>
          <a:p>
            <a:pPr>
              <a:defRPr/>
            </a:pPr>
            <a:fld id="{5E8D9115-4BAC-4187-9C72-701FED840502}" type="slidenum">
              <a:rPr lang="en-US" smtClean="0"/>
              <a:pPr>
                <a:defRPr/>
              </a:pPr>
              <a:t>23</a:t>
            </a:fld>
            <a:endParaRPr lang="en-US" dirty="0"/>
          </a:p>
        </p:txBody>
      </p:sp>
      <p:sp>
        <p:nvSpPr>
          <p:cNvPr id="7" name="Snip Same Side Corner Rectangle 6"/>
          <p:cNvSpPr/>
          <p:nvPr/>
        </p:nvSpPr>
        <p:spPr>
          <a:xfrm>
            <a:off x="2314575" y="287338"/>
            <a:ext cx="4398963" cy="477837"/>
          </a:xfrm>
          <a:prstGeom prst="snip2SameRect">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bg2"/>
                </a:solidFill>
              </a:rPr>
              <a:t>Preliminary </a:t>
            </a:r>
            <a:r>
              <a:rPr lang="en-US" sz="2000" b="1" dirty="0">
                <a:solidFill>
                  <a:schemeClr val="bg2"/>
                </a:solidFill>
              </a:rPr>
              <a:t>Assessments</a:t>
            </a:r>
          </a:p>
        </p:txBody>
      </p:sp>
      <p:sp>
        <p:nvSpPr>
          <p:cNvPr id="8" name="Snip Diagonal Corner Rectangle 7"/>
          <p:cNvSpPr/>
          <p:nvPr/>
        </p:nvSpPr>
        <p:spPr>
          <a:xfrm>
            <a:off x="161925" y="1340213"/>
            <a:ext cx="6608763" cy="466725"/>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600" b="1" dirty="0"/>
              <a:t>SAFETY </a:t>
            </a:r>
          </a:p>
        </p:txBody>
      </p:sp>
      <p:sp>
        <p:nvSpPr>
          <p:cNvPr id="10" name="Snip Diagonal Corner Rectangle 9"/>
          <p:cNvSpPr/>
          <p:nvPr/>
        </p:nvSpPr>
        <p:spPr>
          <a:xfrm>
            <a:off x="1911979" y="1930763"/>
            <a:ext cx="1697037" cy="1030288"/>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a:t>Engineering</a:t>
            </a:r>
          </a:p>
        </p:txBody>
      </p:sp>
      <p:sp>
        <p:nvSpPr>
          <p:cNvPr id="11" name="Snip Diagonal Corner Rectangle 10"/>
          <p:cNvSpPr/>
          <p:nvPr/>
        </p:nvSpPr>
        <p:spPr>
          <a:xfrm>
            <a:off x="3646967" y="1973146"/>
            <a:ext cx="1697038" cy="982663"/>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a:t>Transportation</a:t>
            </a:r>
          </a:p>
        </p:txBody>
      </p:sp>
      <p:sp>
        <p:nvSpPr>
          <p:cNvPr id="12" name="Snip Diagonal Corner Rectangle 11"/>
          <p:cNvSpPr/>
          <p:nvPr/>
        </p:nvSpPr>
        <p:spPr>
          <a:xfrm>
            <a:off x="5445903" y="1941396"/>
            <a:ext cx="1697037" cy="1052513"/>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a:t>Environment and Safety</a:t>
            </a:r>
          </a:p>
        </p:txBody>
      </p:sp>
      <p:sp>
        <p:nvSpPr>
          <p:cNvPr id="13" name="Snip Diagonal Corner Rectangle 12"/>
          <p:cNvSpPr/>
          <p:nvPr/>
        </p:nvSpPr>
        <p:spPr>
          <a:xfrm>
            <a:off x="7235825" y="1956391"/>
            <a:ext cx="1697038" cy="1042280"/>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defRPr/>
            </a:pPr>
            <a:r>
              <a:rPr lang="en-US" sz="1300" b="1" dirty="0"/>
              <a:t>Social, Economic and Cultural </a:t>
            </a:r>
          </a:p>
        </p:txBody>
      </p:sp>
      <p:sp>
        <p:nvSpPr>
          <p:cNvPr id="19" name="Rectangle 18"/>
          <p:cNvSpPr/>
          <p:nvPr/>
        </p:nvSpPr>
        <p:spPr>
          <a:xfrm>
            <a:off x="307975" y="3226294"/>
            <a:ext cx="1597025" cy="170180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en-US" sz="1400" b="1" dirty="0">
                <a:solidFill>
                  <a:srgbClr val="41535D"/>
                </a:solidFill>
              </a:rPr>
              <a:t>Potential to find a suitable site ?</a:t>
            </a:r>
            <a:endParaRPr lang="en-US" sz="1400" dirty="0">
              <a:solidFill>
                <a:srgbClr val="41535D"/>
              </a:solidFill>
            </a:endParaRPr>
          </a:p>
        </p:txBody>
      </p:sp>
      <p:cxnSp>
        <p:nvCxnSpPr>
          <p:cNvPr id="29" name="Straight Arrow Connector 28"/>
          <p:cNvCxnSpPr/>
          <p:nvPr/>
        </p:nvCxnSpPr>
        <p:spPr>
          <a:xfrm rot="5400000" flipH="1" flipV="1">
            <a:off x="4353256" y="1021419"/>
            <a:ext cx="250825" cy="1588"/>
          </a:xfrm>
          <a:prstGeom prst="straightConnector1">
            <a:avLst/>
          </a:prstGeom>
          <a:ln w="38100" cap="sq" cmpd="sng">
            <a:solidFill>
              <a:srgbClr val="41535D"/>
            </a:solidFill>
            <a:beve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5033" y="1161240"/>
            <a:ext cx="7143750" cy="0"/>
          </a:xfrm>
          <a:prstGeom prst="line">
            <a:avLst/>
          </a:prstGeom>
          <a:ln w="38100">
            <a:solidFill>
              <a:srgbClr val="41535D"/>
            </a:solidFill>
          </a:ln>
        </p:spPr>
        <p:style>
          <a:lnRef idx="1">
            <a:schemeClr val="accent1"/>
          </a:lnRef>
          <a:fillRef idx="0">
            <a:schemeClr val="accent1"/>
          </a:fillRef>
          <a:effectRef idx="0">
            <a:schemeClr val="accent1"/>
          </a:effectRef>
          <a:fontRef idx="minor">
            <a:schemeClr val="tx1"/>
          </a:fontRef>
        </p:style>
      </p:cxnSp>
      <p:sp>
        <p:nvSpPr>
          <p:cNvPr id="27" name="Snip Diagonal Corner Rectangle 26"/>
          <p:cNvSpPr/>
          <p:nvPr/>
        </p:nvSpPr>
        <p:spPr>
          <a:xfrm>
            <a:off x="160338" y="1898534"/>
            <a:ext cx="1697037" cy="1052512"/>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a:t>Geoscientific Suitability</a:t>
            </a:r>
          </a:p>
        </p:txBody>
      </p:sp>
      <p:sp>
        <p:nvSpPr>
          <p:cNvPr id="28" name="Snip Diagonal Corner Rectangle 27"/>
          <p:cNvSpPr/>
          <p:nvPr/>
        </p:nvSpPr>
        <p:spPr>
          <a:xfrm>
            <a:off x="6899275" y="1371963"/>
            <a:ext cx="2071688" cy="434975"/>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600" b="1" dirty="0"/>
              <a:t>BEYOND SAFETY </a:t>
            </a:r>
          </a:p>
        </p:txBody>
      </p:sp>
      <p:sp>
        <p:nvSpPr>
          <p:cNvPr id="30" name="Rectangle 29"/>
          <p:cNvSpPr/>
          <p:nvPr/>
        </p:nvSpPr>
        <p:spPr>
          <a:xfrm>
            <a:off x="1995488" y="3236777"/>
            <a:ext cx="1597025" cy="17232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en-US" sz="1400" b="1" dirty="0">
                <a:solidFill>
                  <a:srgbClr val="41535D"/>
                </a:solidFill>
              </a:rPr>
              <a:t>Potential </a:t>
            </a:r>
            <a:r>
              <a:rPr lang="en-US" sz="1400" b="1" dirty="0" smtClean="0">
                <a:solidFill>
                  <a:srgbClr val="41535D"/>
                </a:solidFill>
              </a:rPr>
              <a:t>to safely design and construct </a:t>
            </a:r>
            <a:r>
              <a:rPr lang="en-US" sz="1400" b="1" dirty="0">
                <a:solidFill>
                  <a:srgbClr val="41535D"/>
                </a:solidFill>
              </a:rPr>
              <a:t>the  facility?</a:t>
            </a:r>
            <a:endParaRPr lang="en-US" sz="1400" dirty="0">
              <a:solidFill>
                <a:srgbClr val="41535D"/>
              </a:solidFill>
            </a:endParaRPr>
          </a:p>
        </p:txBody>
      </p:sp>
      <p:sp>
        <p:nvSpPr>
          <p:cNvPr id="33" name="Rectangle 32"/>
          <p:cNvSpPr/>
          <p:nvPr/>
        </p:nvSpPr>
        <p:spPr>
          <a:xfrm>
            <a:off x="3687763" y="3247741"/>
            <a:ext cx="1597025" cy="17016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en-US" sz="1400" b="1" dirty="0">
                <a:solidFill>
                  <a:srgbClr val="41535D"/>
                </a:solidFill>
              </a:rPr>
              <a:t>Potential for safe and secure transportation?</a:t>
            </a:r>
            <a:endParaRPr lang="en-US" sz="1400" dirty="0">
              <a:solidFill>
                <a:srgbClr val="41535D"/>
              </a:solidFill>
            </a:endParaRPr>
          </a:p>
        </p:txBody>
      </p:sp>
      <p:sp>
        <p:nvSpPr>
          <p:cNvPr id="34" name="Rectangle 33"/>
          <p:cNvSpPr/>
          <p:nvPr/>
        </p:nvSpPr>
        <p:spPr>
          <a:xfrm>
            <a:off x="5453063" y="3248552"/>
            <a:ext cx="1597025" cy="171144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en-US" sz="1400" b="1" dirty="0">
                <a:solidFill>
                  <a:srgbClr val="41535D"/>
                </a:solidFill>
              </a:rPr>
              <a:t>Potential to manage any environmental effects, and ensure health and safety of people and the environment?</a:t>
            </a:r>
            <a:endParaRPr lang="en-US" sz="1400" dirty="0">
              <a:solidFill>
                <a:srgbClr val="41535D"/>
              </a:solidFill>
            </a:endParaRPr>
          </a:p>
          <a:p>
            <a:pPr>
              <a:lnSpc>
                <a:spcPts val="1200"/>
              </a:lnSpc>
              <a:defRPr/>
            </a:pPr>
            <a:endParaRPr lang="en-US" sz="1400" dirty="0">
              <a:solidFill>
                <a:srgbClr val="41535D"/>
              </a:solidFill>
            </a:endParaRPr>
          </a:p>
        </p:txBody>
      </p:sp>
      <p:sp>
        <p:nvSpPr>
          <p:cNvPr id="35" name="Rectangle 34"/>
          <p:cNvSpPr/>
          <p:nvPr/>
        </p:nvSpPr>
        <p:spPr>
          <a:xfrm>
            <a:off x="7297738" y="3273472"/>
            <a:ext cx="1597025" cy="170815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200"/>
              </a:lnSpc>
              <a:defRPr/>
            </a:pPr>
            <a:r>
              <a:rPr lang="en-US" sz="1400" b="1" dirty="0">
                <a:solidFill>
                  <a:srgbClr val="41535D"/>
                </a:solidFill>
              </a:rPr>
              <a:t>Potential to foster the </a:t>
            </a:r>
          </a:p>
          <a:p>
            <a:pPr>
              <a:lnSpc>
                <a:spcPts val="1200"/>
              </a:lnSpc>
              <a:defRPr/>
            </a:pPr>
            <a:r>
              <a:rPr lang="en-US" sz="1400" b="1" dirty="0">
                <a:solidFill>
                  <a:srgbClr val="41535D"/>
                </a:solidFill>
              </a:rPr>
              <a:t>well-being of the </a:t>
            </a:r>
          </a:p>
          <a:p>
            <a:pPr>
              <a:lnSpc>
                <a:spcPts val="1200"/>
              </a:lnSpc>
              <a:defRPr/>
            </a:pPr>
            <a:r>
              <a:rPr lang="en-US" sz="1400" b="1" dirty="0">
                <a:solidFill>
                  <a:srgbClr val="41535D"/>
                </a:solidFill>
              </a:rPr>
              <a:t>community and region, and to lay the foundation for moving forward?</a:t>
            </a:r>
            <a:endParaRPr lang="en-US" sz="1400" dirty="0">
              <a:solidFill>
                <a:srgbClr val="41535D"/>
              </a:solidFill>
            </a:endParaRPr>
          </a:p>
        </p:txBody>
      </p:sp>
      <p:sp>
        <p:nvSpPr>
          <p:cNvPr id="37" name="Snip Diagonal Corner Rectangle 36"/>
          <p:cNvSpPr/>
          <p:nvPr/>
        </p:nvSpPr>
        <p:spPr>
          <a:xfrm>
            <a:off x="297712" y="5337150"/>
            <a:ext cx="8591107" cy="468313"/>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a:t>ABORIGINAL TRADITIONAL KNOWLEDGE </a:t>
            </a:r>
          </a:p>
        </p:txBody>
      </p:sp>
      <p:sp>
        <p:nvSpPr>
          <p:cNvPr id="42" name="Snip Diagonal Corner Rectangle 41"/>
          <p:cNvSpPr/>
          <p:nvPr/>
        </p:nvSpPr>
        <p:spPr>
          <a:xfrm>
            <a:off x="308344" y="5875015"/>
            <a:ext cx="8591107" cy="393700"/>
          </a:xfrm>
          <a:prstGeom prst="snip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600"/>
              </a:lnSpc>
              <a:defRPr/>
            </a:pPr>
            <a:r>
              <a:rPr lang="en-US" sz="1400" b="1" dirty="0" smtClean="0"/>
              <a:t>DIALOGUE AND ENGAGEMENT</a:t>
            </a:r>
            <a:endParaRPr lang="en-US" sz="1400" b="1" dirty="0"/>
          </a:p>
        </p:txBody>
      </p:sp>
      <p:sp>
        <p:nvSpPr>
          <p:cNvPr id="48" name="Up-Down Arrow 47"/>
          <p:cNvSpPr/>
          <p:nvPr/>
        </p:nvSpPr>
        <p:spPr>
          <a:xfrm>
            <a:off x="2745442" y="4976741"/>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Up-Down Arrow 48"/>
          <p:cNvSpPr/>
          <p:nvPr/>
        </p:nvSpPr>
        <p:spPr>
          <a:xfrm>
            <a:off x="4403913" y="4976741"/>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Up-Down Arrow 49"/>
          <p:cNvSpPr/>
          <p:nvPr/>
        </p:nvSpPr>
        <p:spPr>
          <a:xfrm>
            <a:off x="6205819" y="4976741"/>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Up-Down Arrow 50"/>
          <p:cNvSpPr/>
          <p:nvPr/>
        </p:nvSpPr>
        <p:spPr>
          <a:xfrm>
            <a:off x="8142196" y="4994670"/>
            <a:ext cx="123265" cy="350184"/>
          </a:xfrm>
          <a:prstGeom prst="upDownArrow">
            <a:avLst/>
          </a:prstGeom>
          <a:solidFill>
            <a:srgbClr val="41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2781607" y="3038044"/>
            <a:ext cx="6015202" cy="687289"/>
          </a:xfrm>
        </p:spPr>
        <p:txBody>
          <a:bodyPr/>
          <a:lstStyle/>
          <a:p>
            <a:r>
              <a:rPr lang="en-CA" dirty="0" smtClean="0">
                <a:latin typeface="Arial" charset="0"/>
                <a:cs typeface="Arial" charset="0"/>
              </a:rPr>
              <a:t>Selecting a Site</a:t>
            </a:r>
          </a:p>
        </p:txBody>
      </p:sp>
      <p:sp>
        <p:nvSpPr>
          <p:cNvPr id="3" name="Slide Number Placeholder 4"/>
          <p:cNvSpPr txBox="1">
            <a:spLocks/>
          </p:cNvSpPr>
          <p:nvPr/>
        </p:nvSpPr>
        <p:spPr>
          <a:xfrm>
            <a:off x="60325" y="6443663"/>
            <a:ext cx="647700" cy="36512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8E772995-109F-4583-A284-2D27BD257F63}" type="slidenum">
              <a:rPr kumimoji="0" lang="en-US" sz="1000" b="0" i="0" u="none" strike="noStrike" kern="1200" cap="none" spc="0" normalizeH="0" baseline="0" noProof="0" smtClean="0">
                <a:ln>
                  <a:noFill/>
                </a:ln>
                <a:solidFill>
                  <a:schemeClr val="bg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chemeClr val="bg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40000"/>
            <a:ext cx="8424863" cy="838200"/>
          </a:xfrm>
        </p:spPr>
        <p:txBody>
          <a:bodyPr/>
          <a:lstStyle/>
          <a:p>
            <a:r>
              <a:rPr lang="en-CA" dirty="0" smtClean="0"/>
              <a:t>Site Selection Process: Initiated May 2010</a:t>
            </a:r>
            <a:endParaRPr lang="en-CA" dirty="0"/>
          </a:p>
        </p:txBody>
      </p:sp>
      <p:sp>
        <p:nvSpPr>
          <p:cNvPr id="4" name="Text Placeholder 3"/>
          <p:cNvSpPr>
            <a:spLocks noGrp="1"/>
          </p:cNvSpPr>
          <p:nvPr>
            <p:ph type="body" sz="quarter" idx="11"/>
          </p:nvPr>
        </p:nvSpPr>
        <p:spPr>
          <a:xfrm>
            <a:off x="467583" y="1368000"/>
            <a:ext cx="8425592" cy="4214172"/>
          </a:xfrm>
        </p:spPr>
        <p:txBody>
          <a:bodyPr/>
          <a:lstStyle/>
          <a:p>
            <a:pPr marL="0" indent="0">
              <a:buNone/>
            </a:pPr>
            <a:r>
              <a:rPr lang="en-US" sz="2000" b="1" dirty="0" smtClean="0"/>
              <a:t>Seeking an informed and willing host community with a suitable geologic formation</a:t>
            </a:r>
          </a:p>
          <a:p>
            <a:r>
              <a:rPr lang="en-CA" sz="2000" dirty="0" smtClean="0"/>
              <a:t>Developed through two-year public dialogue</a:t>
            </a:r>
          </a:p>
          <a:p>
            <a:r>
              <a:rPr lang="en-US" sz="2000" dirty="0" smtClean="0"/>
              <a:t>Multi-stage technical and socio-economic assessment approach</a:t>
            </a:r>
          </a:p>
          <a:p>
            <a:r>
              <a:rPr lang="en-US" sz="2000" dirty="0" smtClean="0"/>
              <a:t>Phased process over many years</a:t>
            </a:r>
          </a:p>
          <a:p>
            <a:r>
              <a:rPr lang="en-US" sz="2000" dirty="0" smtClean="0"/>
              <a:t>Communities expressed interest to participate</a:t>
            </a:r>
          </a:p>
          <a:p>
            <a:r>
              <a:rPr lang="en-US" sz="2000" dirty="0" smtClean="0"/>
              <a:t>Communities can choose to leave the process</a:t>
            </a:r>
          </a:p>
          <a:p>
            <a:endParaRPr lang="en-US" dirty="0" smtClean="0"/>
          </a:p>
          <a:p>
            <a:endParaRPr lang="en-US" dirty="0" smtClean="0"/>
          </a:p>
          <a:p>
            <a:endParaRPr lang="en-CA" dirty="0" smtClean="0"/>
          </a:p>
        </p:txBody>
      </p:sp>
      <p:sp>
        <p:nvSpPr>
          <p:cNvPr id="3" name="Slide Number Placeholder 2"/>
          <p:cNvSpPr>
            <a:spLocks noGrp="1"/>
          </p:cNvSpPr>
          <p:nvPr>
            <p:ph type="sldNum" sz="quarter" idx="12"/>
          </p:nvPr>
        </p:nvSpPr>
        <p:spPr/>
        <p:txBody>
          <a:bodyPr/>
          <a:lstStyle/>
          <a:p>
            <a:pPr>
              <a:defRPr/>
            </a:pPr>
            <a:fld id="{94DA9CCD-76A1-401A-83AD-882B64757001}" type="slidenum">
              <a:rPr lang="en-US" smtClean="0"/>
              <a:pPr>
                <a:defRPr/>
              </a:pPr>
              <a:t>25</a:t>
            </a:fld>
            <a:endParaRPr lang="en-US" dirty="0"/>
          </a:p>
        </p:txBody>
      </p:sp>
      <p:sp>
        <p:nvSpPr>
          <p:cNvPr id="5" name="Rectangle 4"/>
          <p:cNvSpPr/>
          <p:nvPr/>
        </p:nvSpPr>
        <p:spPr>
          <a:xfrm>
            <a:off x="0" y="4803294"/>
            <a:ext cx="9144000" cy="1554924"/>
          </a:xfrm>
          <a:prstGeom prst="rect">
            <a:avLst/>
          </a:prstGeom>
          <a:solidFill>
            <a:srgbClr val="BED7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360000" rIns="720000" bIns="360000" anchor="ctr"/>
          <a:lstStyle/>
          <a:p>
            <a:pPr algn="ctr"/>
            <a:r>
              <a:rPr lang="en-CA" sz="2000" b="1" dirty="0" smtClean="0">
                <a:solidFill>
                  <a:srgbClr val="41535D"/>
                </a:solidFill>
              </a:rPr>
              <a:t>The project will only proceed with interested community, First Nation and Métis communities and surrounding municipalities </a:t>
            </a:r>
          </a:p>
          <a:p>
            <a:pPr algn="ctr"/>
            <a:r>
              <a:rPr lang="en-CA" sz="2000" b="1" dirty="0" smtClean="0">
                <a:solidFill>
                  <a:srgbClr val="41535D"/>
                </a:solidFill>
              </a:rPr>
              <a:t>working in partnership.</a:t>
            </a:r>
            <a:endParaRPr lang="en-US" sz="2000" b="1" dirty="0" smtClean="0">
              <a:solidFill>
                <a:srgbClr val="41535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26</a:t>
            </a:fld>
            <a:endParaRPr lang="en-US" dirty="0"/>
          </a:p>
        </p:txBody>
      </p:sp>
      <p:pic>
        <p:nvPicPr>
          <p:cNvPr id="1026" name="Picture 2" descr="C:\Users\lfrizzell\AppData\Local\Microsoft\Windows\Temporary Internet Files\Content.Outlook\YP435SZM\map_9ALL_PPT_mar2015-01.jpg"/>
          <p:cNvPicPr>
            <a:picLocks noChangeAspect="1" noChangeArrowheads="1"/>
          </p:cNvPicPr>
          <p:nvPr/>
        </p:nvPicPr>
        <p:blipFill>
          <a:blip r:embed="rId2" cstate="print"/>
          <a:srcRect l="1258"/>
          <a:stretch>
            <a:fillRect/>
          </a:stretch>
        </p:blipFill>
        <p:spPr bwMode="auto">
          <a:xfrm>
            <a:off x="0" y="-5766"/>
            <a:ext cx="9144000" cy="63920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9448" y="2679270"/>
            <a:ext cx="5021485" cy="1316996"/>
          </a:xfrm>
        </p:spPr>
        <p:txBody>
          <a:bodyPr/>
          <a:lstStyle/>
          <a:p>
            <a:r>
              <a:rPr lang="en-CA" dirty="0" smtClean="0"/>
              <a:t>Implementation of a CM system at NWMO</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239466"/>
            <a:ext cx="8424863" cy="595912"/>
          </a:xfrm>
        </p:spPr>
        <p:txBody>
          <a:bodyPr/>
          <a:lstStyle/>
          <a:p>
            <a:r>
              <a:rPr lang="en-CA" dirty="0" smtClean="0"/>
              <a:t>Uniqueness</a:t>
            </a:r>
            <a:endParaRPr lang="en-CA" dirty="0"/>
          </a:p>
        </p:txBody>
      </p:sp>
      <p:sp>
        <p:nvSpPr>
          <p:cNvPr id="3" name="Text Placeholder 2"/>
          <p:cNvSpPr>
            <a:spLocks noGrp="1"/>
          </p:cNvSpPr>
          <p:nvPr>
            <p:ph type="body" sz="quarter" idx="12"/>
          </p:nvPr>
        </p:nvSpPr>
        <p:spPr>
          <a:xfrm>
            <a:off x="489783" y="906000"/>
            <a:ext cx="8432246" cy="5291600"/>
          </a:xfrm>
        </p:spPr>
        <p:txBody>
          <a:bodyPr/>
          <a:lstStyle/>
          <a:p>
            <a:r>
              <a:rPr lang="en-CA" dirty="0" smtClean="0"/>
              <a:t>Reactor Safety Commandment:</a:t>
            </a:r>
          </a:p>
          <a:p>
            <a:r>
              <a:rPr lang="en-CA" b="1" dirty="0" smtClean="0"/>
              <a:t>“Nuclear Energy is unique and special”</a:t>
            </a:r>
          </a:p>
          <a:p>
            <a:endParaRPr lang="en-CA" sz="1600" dirty="0" smtClean="0"/>
          </a:p>
          <a:p>
            <a:r>
              <a:rPr lang="en-CA" b="1" i="1" dirty="0" smtClean="0"/>
              <a:t>“Nuclear Repositories are more UNIQUER and SPECIAL”</a:t>
            </a:r>
          </a:p>
          <a:p>
            <a:pPr>
              <a:buFont typeface="Arial" pitchFamily="34" charset="0"/>
              <a:buChar char="•"/>
            </a:pPr>
            <a:r>
              <a:rPr lang="en-CA" sz="2000" dirty="0" smtClean="0"/>
              <a:t>Development of nuclear repositories is driven by overwhelming regulatory and societal requirements and considerations</a:t>
            </a:r>
          </a:p>
          <a:p>
            <a:pPr>
              <a:buFont typeface="Arial" pitchFamily="34" charset="0"/>
              <a:buChar char="•"/>
            </a:pPr>
            <a:r>
              <a:rPr lang="en-CA" sz="2000" dirty="0" smtClean="0"/>
              <a:t>Long term safety assessments are for </a:t>
            </a:r>
            <a:r>
              <a:rPr lang="en-CA" sz="2000" i="1" dirty="0" smtClean="0"/>
              <a:t>Really Long Time Periods </a:t>
            </a:r>
            <a:r>
              <a:rPr lang="en-CA" sz="2000" dirty="0" smtClean="0"/>
              <a:t> (e.g. Glaciations cycles which happens in thousand of years etc.)</a:t>
            </a:r>
          </a:p>
          <a:p>
            <a:pPr>
              <a:buFont typeface="Arial" pitchFamily="34" charset="0"/>
              <a:buChar char="•"/>
            </a:pPr>
            <a:r>
              <a:rPr lang="en-CA" sz="2000" dirty="0" smtClean="0"/>
              <a:t>Preservation of knowledge challenged by extra ordinarily long project cycles (~ 35 to 50 years)</a:t>
            </a:r>
          </a:p>
          <a:p>
            <a:pPr>
              <a:buFont typeface="Arial" pitchFamily="34" charset="0"/>
              <a:buChar char="•"/>
            </a:pPr>
            <a:r>
              <a:rPr lang="en-CA" sz="2000" dirty="0" smtClean="0"/>
              <a:t>Retention period for preserved knowledge – there is no end of life</a:t>
            </a:r>
          </a:p>
          <a:p>
            <a:pPr>
              <a:buFont typeface="Arial" pitchFamily="34" charset="0"/>
              <a:buChar char="•"/>
            </a:pPr>
            <a:r>
              <a:rPr lang="en-CA" sz="2000" dirty="0" smtClean="0"/>
              <a:t>Changing perception of stakeholders over time</a:t>
            </a:r>
          </a:p>
          <a:p>
            <a:pPr>
              <a:buFont typeface="Arial" pitchFamily="34" charset="0"/>
              <a:buChar char="•"/>
            </a:pPr>
            <a:r>
              <a:rPr lang="en-CA" sz="2000" dirty="0" smtClean="0"/>
              <a:t>Resiliency to future operational and societal changes</a:t>
            </a:r>
          </a:p>
          <a:p>
            <a:endParaRPr lang="en-CA" sz="2000" dirty="0" smtClean="0"/>
          </a:p>
          <a:p>
            <a:pPr>
              <a:buFont typeface="Arial" pitchFamily="34" charset="0"/>
              <a:buChar char="•"/>
            </a:pPr>
            <a:endParaRPr lang="en-CA" sz="2000" dirty="0" smtClean="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22" y="273333"/>
            <a:ext cx="8424863" cy="618489"/>
          </a:xfrm>
        </p:spPr>
        <p:txBody>
          <a:bodyPr/>
          <a:lstStyle/>
          <a:p>
            <a:r>
              <a:rPr lang="en-CA" dirty="0" smtClean="0"/>
              <a:t>Why does NWMO needs a CM system?</a:t>
            </a:r>
            <a:endParaRPr lang="en-CA" dirty="0"/>
          </a:p>
        </p:txBody>
      </p:sp>
      <p:sp>
        <p:nvSpPr>
          <p:cNvPr id="3" name="Text Placeholder 2"/>
          <p:cNvSpPr>
            <a:spLocks noGrp="1"/>
          </p:cNvSpPr>
          <p:nvPr>
            <p:ph type="body" sz="quarter" idx="11"/>
          </p:nvPr>
        </p:nvSpPr>
        <p:spPr>
          <a:xfrm>
            <a:off x="445422" y="987200"/>
            <a:ext cx="8425592" cy="4984622"/>
          </a:xfrm>
        </p:spPr>
        <p:txBody>
          <a:bodyPr/>
          <a:lstStyle/>
          <a:p>
            <a:r>
              <a:rPr lang="en-CA" dirty="0" smtClean="0"/>
              <a:t>Used SharePoint to manage documents, needed a CM system to manage SolidWorks 3D data</a:t>
            </a:r>
          </a:p>
          <a:p>
            <a:r>
              <a:rPr lang="en-CA" dirty="0" smtClean="0"/>
              <a:t>Needed a system that </a:t>
            </a:r>
            <a:r>
              <a:rPr lang="en-US" dirty="0" smtClean="0"/>
              <a:t>efficiently store and link engineering data (and its associated hierarchy) in a data-centric environment</a:t>
            </a:r>
            <a:endParaRPr lang="en-CA" dirty="0" smtClean="0"/>
          </a:p>
          <a:p>
            <a:r>
              <a:rPr lang="en-CA" dirty="0" smtClean="0"/>
              <a:t>Needed a system to manage requirements as an individual entity and not as a document</a:t>
            </a:r>
          </a:p>
          <a:p>
            <a:r>
              <a:rPr lang="en-US" dirty="0" smtClean="0"/>
              <a:t>Review/Verification/Approval process to be controlled via workflows within the system to provide traceability and maintain history (no more marked-up hard copies search missions)</a:t>
            </a:r>
          </a:p>
          <a:p>
            <a:r>
              <a:rPr lang="en-US" dirty="0" smtClean="0"/>
              <a:t>Application of digital signatures to be controlled via workflows within the system </a:t>
            </a:r>
          </a:p>
          <a:p>
            <a:r>
              <a:rPr lang="en-US" dirty="0" smtClean="0"/>
              <a:t>Extensive audit history for future reference</a:t>
            </a:r>
          </a:p>
          <a:p>
            <a:endParaRPr lang="en-US" dirty="0" smtClean="0"/>
          </a:p>
          <a:p>
            <a:endParaRPr lang="en-US" dirty="0" smtClean="0"/>
          </a:p>
          <a:p>
            <a:pPr>
              <a:buNone/>
            </a:pPr>
            <a:endParaRPr lang="en-CA" dirty="0" smtClean="0"/>
          </a:p>
          <a:p>
            <a:endParaRPr lang="en-CA" dirty="0"/>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2849341" y="2778397"/>
            <a:ext cx="6015202" cy="1140031"/>
          </a:xfrm>
        </p:spPr>
        <p:txBody>
          <a:bodyPr/>
          <a:lstStyle/>
          <a:p>
            <a:r>
              <a:rPr lang="en-CA" dirty="0" smtClean="0">
                <a:latin typeface="Arial" charset="0"/>
                <a:cs typeface="Arial" charset="0"/>
              </a:rPr>
              <a:t>Canada’s Civil Nuclear Program</a:t>
            </a:r>
          </a:p>
        </p:txBody>
      </p:sp>
      <p:sp>
        <p:nvSpPr>
          <p:cNvPr id="3" name="Slide Number Placeholder 2"/>
          <p:cNvSpPr txBox="1">
            <a:spLocks/>
          </p:cNvSpPr>
          <p:nvPr/>
        </p:nvSpPr>
        <p:spPr>
          <a:xfrm>
            <a:off x="60325" y="6443663"/>
            <a:ext cx="647700" cy="365125"/>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9B71AB85-B7C9-426F-8CE3-F54F986C91A1}" type="slidenum">
              <a:rPr kumimoji="0" lang="en-US" sz="1000" b="0" i="0" u="none" strike="noStrike" kern="1200" cap="none" spc="0" normalizeH="0" baseline="0" noProof="0" smtClean="0">
                <a:ln>
                  <a:noFill/>
                </a:ln>
                <a:solidFill>
                  <a:schemeClr val="bg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chemeClr val="bg2"/>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329778"/>
            <a:ext cx="8424863" cy="652356"/>
          </a:xfrm>
        </p:spPr>
        <p:txBody>
          <a:bodyPr/>
          <a:lstStyle/>
          <a:p>
            <a:r>
              <a:rPr lang="en-CA" dirty="0" smtClean="0"/>
              <a:t>Project Planning &amp; Scope Definition</a:t>
            </a:r>
            <a:endParaRPr lang="en-CA" dirty="0"/>
          </a:p>
        </p:txBody>
      </p:sp>
      <p:sp>
        <p:nvSpPr>
          <p:cNvPr id="3" name="Text Placeholder 2"/>
          <p:cNvSpPr>
            <a:spLocks noGrp="1"/>
          </p:cNvSpPr>
          <p:nvPr>
            <p:ph type="body" sz="quarter" idx="12"/>
          </p:nvPr>
        </p:nvSpPr>
        <p:spPr>
          <a:xfrm>
            <a:off x="467205" y="1007596"/>
            <a:ext cx="8432246" cy="5235160"/>
          </a:xfrm>
        </p:spPr>
        <p:txBody>
          <a:bodyPr/>
          <a:lstStyle/>
          <a:p>
            <a:pPr>
              <a:buFont typeface="Arial" pitchFamily="34" charset="0"/>
              <a:buChar char="•"/>
            </a:pPr>
            <a:r>
              <a:rPr lang="en-US" dirty="0" smtClean="0"/>
              <a:t>Budget allocation and project approval</a:t>
            </a:r>
          </a:p>
          <a:p>
            <a:pPr>
              <a:buFont typeface="Arial" pitchFamily="34" charset="0"/>
              <a:buChar char="•"/>
            </a:pPr>
            <a:r>
              <a:rPr lang="en-US" dirty="0" smtClean="0"/>
              <a:t>Creation of the Core Implementation Team which included members from:</a:t>
            </a:r>
            <a:endParaRPr lang="en-US" sz="1000" dirty="0" smtClean="0"/>
          </a:p>
          <a:p>
            <a:pPr lvl="2">
              <a:buFont typeface="Wingdings" pitchFamily="2" charset="2"/>
              <a:buChar char="Ø"/>
            </a:pPr>
            <a:r>
              <a:rPr lang="en-US" dirty="0" smtClean="0"/>
              <a:t>Management </a:t>
            </a:r>
          </a:p>
          <a:p>
            <a:pPr lvl="2">
              <a:buFont typeface="Wingdings" pitchFamily="2" charset="2"/>
              <a:buChar char="Ø"/>
            </a:pPr>
            <a:r>
              <a:rPr lang="en-US" dirty="0" smtClean="0"/>
              <a:t>Engineering</a:t>
            </a:r>
          </a:p>
          <a:p>
            <a:pPr lvl="2">
              <a:buFont typeface="Wingdings" pitchFamily="2" charset="2"/>
              <a:buChar char="Ø"/>
            </a:pPr>
            <a:r>
              <a:rPr lang="en-US" b="1" dirty="0" smtClean="0"/>
              <a:t>Information &amp; Technology </a:t>
            </a:r>
            <a:r>
              <a:rPr lang="en-US" dirty="0" smtClean="0"/>
              <a:t>(be good with them, they are your best friends, their involvement is key to project success)</a:t>
            </a:r>
          </a:p>
          <a:p>
            <a:pPr lvl="2">
              <a:buFont typeface="Wingdings" pitchFamily="2" charset="2"/>
              <a:buChar char="Ø"/>
            </a:pPr>
            <a:r>
              <a:rPr lang="en-US" dirty="0" smtClean="0"/>
              <a:t>Records Management</a:t>
            </a:r>
          </a:p>
          <a:p>
            <a:pPr lvl="2">
              <a:buFont typeface="Wingdings" pitchFamily="2" charset="2"/>
              <a:buChar char="Ø"/>
            </a:pPr>
            <a:r>
              <a:rPr lang="en-US" dirty="0" smtClean="0"/>
              <a:t>Performance Assurance</a:t>
            </a:r>
          </a:p>
          <a:p>
            <a:pPr>
              <a:buFont typeface="Arial" pitchFamily="34" charset="0"/>
              <a:buChar char="•"/>
            </a:pPr>
            <a:r>
              <a:rPr lang="en-US" dirty="0" smtClean="0"/>
              <a:t>Core Implementation Team jointly prepared a Scope of Work to document key project requirements and freeze project scope and project schedule.</a:t>
            </a:r>
          </a:p>
          <a:p>
            <a:endParaRPr lang="en-CA" dirty="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374931"/>
            <a:ext cx="8424863" cy="573333"/>
          </a:xfrm>
        </p:spPr>
        <p:txBody>
          <a:bodyPr/>
          <a:lstStyle/>
          <a:p>
            <a:r>
              <a:rPr lang="en-CA" dirty="0" smtClean="0"/>
              <a:t>Vendor Selection</a:t>
            </a:r>
            <a:endParaRPr lang="en-CA" dirty="0"/>
          </a:p>
        </p:txBody>
      </p:sp>
      <p:sp>
        <p:nvSpPr>
          <p:cNvPr id="3" name="Text Placeholder 2"/>
          <p:cNvSpPr>
            <a:spLocks noGrp="1"/>
          </p:cNvSpPr>
          <p:nvPr>
            <p:ph type="body" sz="quarter" idx="12"/>
          </p:nvPr>
        </p:nvSpPr>
        <p:spPr>
          <a:xfrm>
            <a:off x="455916" y="1199511"/>
            <a:ext cx="8432246" cy="4422885"/>
          </a:xfrm>
        </p:spPr>
        <p:txBody>
          <a:bodyPr/>
          <a:lstStyle/>
          <a:p>
            <a:pPr>
              <a:buFont typeface="Arial" pitchFamily="34" charset="0"/>
              <a:buChar char="•"/>
            </a:pPr>
            <a:r>
              <a:rPr lang="en-US" dirty="0" smtClean="0"/>
              <a:t>Request for Proposal (RFP) was placed on public domain to invite proposals from prospective vendors</a:t>
            </a:r>
          </a:p>
          <a:p>
            <a:pPr>
              <a:buFont typeface="Arial" pitchFamily="34" charset="0"/>
              <a:buChar char="•"/>
            </a:pPr>
            <a:r>
              <a:rPr lang="en-US" dirty="0" smtClean="0"/>
              <a:t>Vendors were provided with the SOW document and Requirements Checklist to prepare proposals</a:t>
            </a:r>
          </a:p>
          <a:p>
            <a:pPr>
              <a:buFont typeface="Arial" pitchFamily="34" charset="0"/>
              <a:buChar char="•"/>
            </a:pPr>
            <a:r>
              <a:rPr lang="en-US" dirty="0" smtClean="0"/>
              <a:t>Vendors were requested to provide presentation on how the proposed system satisfies the needs listed in the Requirements Checklist (demonstration of a facility lifecycle scenario)</a:t>
            </a:r>
          </a:p>
          <a:p>
            <a:pPr>
              <a:buFont typeface="Arial" pitchFamily="34" charset="0"/>
              <a:buChar char="•"/>
            </a:pPr>
            <a:r>
              <a:rPr lang="en-CA" dirty="0" smtClean="0"/>
              <a:t>Proposals submitted by the proponents were evaluated by representatives from management, engineering , IT, Procurement, Legal, Performance Assurance and Project Controls groups</a:t>
            </a:r>
            <a:endParaRPr lang="en-CA" dirty="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262044"/>
            <a:ext cx="8424863" cy="641067"/>
          </a:xfrm>
        </p:spPr>
        <p:txBody>
          <a:bodyPr/>
          <a:lstStyle/>
          <a:p>
            <a:r>
              <a:rPr lang="en-CA" dirty="0" smtClean="0"/>
              <a:t>Project Implementation Plan</a:t>
            </a:r>
            <a:endParaRPr lang="en-CA" dirty="0"/>
          </a:p>
        </p:txBody>
      </p:sp>
      <p:sp>
        <p:nvSpPr>
          <p:cNvPr id="3" name="Text Placeholder 2"/>
          <p:cNvSpPr>
            <a:spLocks noGrp="1"/>
          </p:cNvSpPr>
          <p:nvPr>
            <p:ph type="body" sz="quarter" idx="11"/>
          </p:nvPr>
        </p:nvSpPr>
        <p:spPr>
          <a:xfrm>
            <a:off x="468000" y="1021065"/>
            <a:ext cx="8425592" cy="5165245"/>
          </a:xfrm>
        </p:spPr>
        <p:txBody>
          <a:bodyPr/>
          <a:lstStyle/>
          <a:p>
            <a:pPr marL="396874" indent="-457200">
              <a:buFont typeface="Arial" pitchFamily="34" charset="0"/>
              <a:buChar char="•"/>
            </a:pPr>
            <a:r>
              <a:rPr lang="en-CA" b="1" dirty="0" smtClean="0"/>
              <a:t>Phase 1 – Sandbox Testing (Dec 2013 – Jun 2014)</a:t>
            </a:r>
            <a:endParaRPr lang="en-CA" dirty="0" smtClean="0"/>
          </a:p>
          <a:p>
            <a:pPr marL="720725" lvl="1" indent="-457200">
              <a:buFont typeface="+mj-lt"/>
              <a:buAutoNum type="alphaLcPeriod"/>
            </a:pPr>
            <a:r>
              <a:rPr lang="en-CA" dirty="0" smtClean="0"/>
              <a:t>Develop Data Model (metadata, document templates, document numbering schemes etc.)</a:t>
            </a:r>
          </a:p>
          <a:p>
            <a:pPr marL="720725" lvl="1" indent="-457200">
              <a:buFont typeface="+mj-lt"/>
              <a:buAutoNum type="alphaLcPeriod"/>
            </a:pPr>
            <a:r>
              <a:rPr lang="en-CA" dirty="0" smtClean="0"/>
              <a:t>Development of review/approval workflows by NWMO staff based on their current engineering management procedures</a:t>
            </a:r>
          </a:p>
          <a:p>
            <a:pPr marL="720725" lvl="1" indent="-457200">
              <a:buFont typeface="+mj-lt"/>
              <a:buAutoNum type="alphaLcPeriod"/>
            </a:pPr>
            <a:r>
              <a:rPr lang="en-CA" dirty="0" smtClean="0"/>
              <a:t>Review and approval of workflows by Design Authority and Performance Assurance Director</a:t>
            </a:r>
          </a:p>
          <a:p>
            <a:pPr marL="720725" lvl="1" indent="-457200">
              <a:buFont typeface="+mj-lt"/>
              <a:buAutoNum type="alphaLcPeriod"/>
            </a:pPr>
            <a:r>
              <a:rPr lang="en-CA" dirty="0" smtClean="0"/>
              <a:t>High level Software Configuration to support Phase 1 testing</a:t>
            </a:r>
          </a:p>
          <a:p>
            <a:pPr marL="720725" lvl="1" indent="-457200">
              <a:buFont typeface="+mj-lt"/>
              <a:buAutoNum type="alphaLcPeriod"/>
            </a:pPr>
            <a:r>
              <a:rPr lang="en-CA" dirty="0" smtClean="0"/>
              <a:t>User training for expanded team members</a:t>
            </a:r>
          </a:p>
          <a:p>
            <a:pPr marL="720725" lvl="1" indent="-457200">
              <a:buFont typeface="+mj-lt"/>
              <a:buAutoNum type="alphaLcPeriod"/>
            </a:pPr>
            <a:r>
              <a:rPr lang="en-CA" dirty="0" smtClean="0"/>
              <a:t>Functionality Testing</a:t>
            </a:r>
          </a:p>
          <a:p>
            <a:pPr marL="720725" lvl="1" indent="-457200">
              <a:buFont typeface="+mj-lt"/>
              <a:buAutoNum type="alphaLcPeriod"/>
            </a:pPr>
            <a:r>
              <a:rPr lang="en-CA" dirty="0" smtClean="0"/>
              <a:t>Core team recommendation</a:t>
            </a:r>
          </a:p>
          <a:p>
            <a:pPr marL="720725" lvl="1" indent="-457200">
              <a:buFont typeface="+mj-lt"/>
              <a:buAutoNum type="alphaLcPeriod"/>
            </a:pPr>
            <a:r>
              <a:rPr lang="en-CA" dirty="0" smtClean="0"/>
              <a:t>Management approval for implementation of phase 2</a:t>
            </a:r>
          </a:p>
          <a:p>
            <a:endParaRPr lang="en-CA" dirty="0"/>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08798"/>
            <a:ext cx="8424863" cy="652356"/>
          </a:xfrm>
        </p:spPr>
        <p:txBody>
          <a:bodyPr/>
          <a:lstStyle/>
          <a:p>
            <a:r>
              <a:rPr lang="en-CA" dirty="0" smtClean="0"/>
              <a:t>Project Implementation Plan</a:t>
            </a:r>
            <a:endParaRPr lang="en-CA" dirty="0"/>
          </a:p>
        </p:txBody>
      </p:sp>
      <p:sp>
        <p:nvSpPr>
          <p:cNvPr id="3" name="Text Placeholder 2"/>
          <p:cNvSpPr>
            <a:spLocks noGrp="1"/>
          </p:cNvSpPr>
          <p:nvPr>
            <p:ph type="body" sz="quarter" idx="11"/>
          </p:nvPr>
        </p:nvSpPr>
        <p:spPr>
          <a:xfrm>
            <a:off x="377689" y="1054930"/>
            <a:ext cx="8425592" cy="4973337"/>
          </a:xfrm>
        </p:spPr>
        <p:txBody>
          <a:bodyPr/>
          <a:lstStyle/>
          <a:p>
            <a:pPr marL="720725" lvl="1" indent="-457200">
              <a:buFont typeface="Arial" pitchFamily="34" charset="0"/>
              <a:buChar char="•"/>
            </a:pPr>
            <a:r>
              <a:rPr lang="en-CA" b="1" dirty="0" smtClean="0"/>
              <a:t>Phase 2 – Full Implementation (July 2014 – May 2015)</a:t>
            </a:r>
            <a:endParaRPr lang="en-CA" dirty="0" smtClean="0"/>
          </a:p>
          <a:p>
            <a:pPr marL="906462" lvl="2" indent="-457200">
              <a:buFont typeface="+mj-lt"/>
              <a:buAutoNum type="alphaLcPeriod"/>
            </a:pPr>
            <a:r>
              <a:rPr lang="en-CA" dirty="0" smtClean="0"/>
              <a:t>Confirm Requirements (detail out general requirements listed in SOW so it can be tested)</a:t>
            </a:r>
          </a:p>
          <a:p>
            <a:pPr marL="906462" lvl="2" indent="-457200">
              <a:buFont typeface="+mj-lt"/>
              <a:buAutoNum type="alphaLcPeriod"/>
            </a:pPr>
            <a:r>
              <a:rPr lang="en-CA" dirty="0" smtClean="0"/>
              <a:t>Freeze Phase-2 Requirements</a:t>
            </a:r>
          </a:p>
          <a:p>
            <a:pPr marL="906462" lvl="2" indent="-457200">
              <a:buFont typeface="+mj-lt"/>
              <a:buAutoNum type="alphaLcPeriod"/>
            </a:pPr>
            <a:r>
              <a:rPr lang="en-CA" dirty="0" smtClean="0"/>
              <a:t>Full fledge software configuration</a:t>
            </a:r>
          </a:p>
          <a:p>
            <a:pPr marL="906462" lvl="2" indent="-457200">
              <a:buFont typeface="+mj-lt"/>
              <a:buAutoNum type="alphaLcPeriod"/>
            </a:pPr>
            <a:r>
              <a:rPr lang="en-CA" dirty="0" smtClean="0"/>
              <a:t>Training of NWMO “Super-Users”</a:t>
            </a:r>
          </a:p>
          <a:p>
            <a:pPr marL="906462" lvl="2" indent="-457200">
              <a:buFont typeface="+mj-lt"/>
              <a:buAutoNum type="alphaLcPeriod"/>
            </a:pPr>
            <a:r>
              <a:rPr lang="en-CA" dirty="0" smtClean="0"/>
              <a:t>High level testing of configured system during development</a:t>
            </a:r>
          </a:p>
          <a:p>
            <a:pPr marL="906462" lvl="2" indent="-457200">
              <a:buFont typeface="+mj-lt"/>
              <a:buAutoNum type="alphaLcPeriod"/>
            </a:pPr>
            <a:r>
              <a:rPr lang="en-CA" dirty="0" smtClean="0"/>
              <a:t>User Acceptance Testing (module based)</a:t>
            </a:r>
          </a:p>
          <a:p>
            <a:pPr marL="906462" lvl="2" indent="-457200">
              <a:buFont typeface="+mj-lt"/>
              <a:buAutoNum type="alphaLcPeriod"/>
            </a:pPr>
            <a:r>
              <a:rPr lang="en-CA" dirty="0" smtClean="0"/>
              <a:t>Reconfiguration based on UAT results</a:t>
            </a:r>
          </a:p>
          <a:p>
            <a:pPr marL="906462" lvl="2" indent="-457200">
              <a:buFont typeface="+mj-lt"/>
              <a:buAutoNum type="alphaLcPeriod"/>
            </a:pPr>
            <a:r>
              <a:rPr lang="en-CA" dirty="0" smtClean="0"/>
              <a:t>NWMO “Super-Users” to train rest of NWMO users</a:t>
            </a:r>
          </a:p>
          <a:p>
            <a:pPr marL="906462" lvl="2" indent="-457200">
              <a:buFont typeface="+mj-lt"/>
              <a:buAutoNum type="alphaLcPeriod"/>
            </a:pPr>
            <a:r>
              <a:rPr lang="en-CA" dirty="0" smtClean="0"/>
              <a:t>Migration of the application from UAT to Production mode</a:t>
            </a:r>
          </a:p>
          <a:p>
            <a:endParaRPr lang="en-CA" dirty="0" smtClean="0"/>
          </a:p>
          <a:p>
            <a:endParaRPr lang="en-CA" dirty="0"/>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88" y="374933"/>
            <a:ext cx="8424863" cy="708800"/>
          </a:xfrm>
        </p:spPr>
        <p:txBody>
          <a:bodyPr/>
          <a:lstStyle/>
          <a:p>
            <a:r>
              <a:rPr lang="en-CA" dirty="0" smtClean="0"/>
              <a:t>CM System – Brief Synopsis</a:t>
            </a:r>
            <a:endParaRPr lang="en-CA" dirty="0"/>
          </a:p>
        </p:txBody>
      </p:sp>
      <p:sp>
        <p:nvSpPr>
          <p:cNvPr id="3" name="Text Placeholder 2"/>
          <p:cNvSpPr>
            <a:spLocks noGrp="1"/>
          </p:cNvSpPr>
          <p:nvPr>
            <p:ph type="body" sz="quarter" idx="11"/>
          </p:nvPr>
        </p:nvSpPr>
        <p:spPr>
          <a:xfrm>
            <a:off x="468000" y="1800000"/>
            <a:ext cx="8425592" cy="3900889"/>
          </a:xfrm>
        </p:spPr>
        <p:txBody>
          <a:bodyPr/>
          <a:lstStyle/>
          <a:p>
            <a:r>
              <a:rPr lang="en-CA" dirty="0" smtClean="0"/>
              <a:t>Software modules that are currently implemented to support configuration management at NWMO are:</a:t>
            </a:r>
          </a:p>
          <a:p>
            <a:pPr>
              <a:buNone/>
            </a:pPr>
            <a:endParaRPr lang="en-CA" dirty="0" smtClean="0"/>
          </a:p>
          <a:p>
            <a:pPr marL="738188" lvl="1" indent="-457200">
              <a:buFont typeface="+mj-lt"/>
              <a:buAutoNum type="alphaLcPeriod"/>
            </a:pPr>
            <a:r>
              <a:rPr lang="en-CA" dirty="0" smtClean="0"/>
              <a:t>Document Control Module</a:t>
            </a:r>
          </a:p>
          <a:p>
            <a:pPr marL="738188" lvl="1" indent="-457200">
              <a:buFont typeface="+mj-lt"/>
              <a:buAutoNum type="alphaLcPeriod"/>
            </a:pPr>
            <a:r>
              <a:rPr lang="en-CA" dirty="0" smtClean="0"/>
              <a:t>Engineering Change Control Module</a:t>
            </a:r>
          </a:p>
          <a:p>
            <a:pPr marL="738188" lvl="1" indent="-457200">
              <a:buFont typeface="+mj-lt"/>
              <a:buAutoNum type="alphaLcPeriod"/>
            </a:pPr>
            <a:r>
              <a:rPr lang="en-CA" dirty="0" smtClean="0"/>
              <a:t>Master Equipment List Module</a:t>
            </a:r>
          </a:p>
          <a:p>
            <a:pPr marL="738188" lvl="1" indent="-457200">
              <a:buFont typeface="+mj-lt"/>
              <a:buAutoNum type="alphaLcPeriod"/>
            </a:pPr>
            <a:r>
              <a:rPr lang="en-CA" dirty="0" smtClean="0"/>
              <a:t>Requirements Management Module</a:t>
            </a:r>
            <a:endParaRPr lang="en-CA" dirty="0"/>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22" y="397511"/>
            <a:ext cx="8424863" cy="708800"/>
          </a:xfrm>
        </p:spPr>
        <p:txBody>
          <a:bodyPr/>
          <a:lstStyle/>
          <a:p>
            <a:r>
              <a:rPr lang="en-CA" dirty="0" smtClean="0"/>
              <a:t>“HUB” Architecture</a:t>
            </a:r>
            <a:endParaRPr lang="en-CA" dirty="0"/>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35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128888" y="1270250"/>
            <a:ext cx="6730893" cy="3651703"/>
          </a:xfrm>
          <a:prstGeom prst="rect">
            <a:avLst/>
          </a:prstGeom>
          <a:noFill/>
          <a:ln w="9525">
            <a:noFill/>
            <a:miter lim="800000"/>
            <a:headEnd/>
            <a:tailEnd/>
          </a:ln>
        </p:spPr>
      </p:pic>
      <p:sp>
        <p:nvSpPr>
          <p:cNvPr id="6" name="TextBox 5"/>
          <p:cNvSpPr txBox="1"/>
          <p:nvPr/>
        </p:nvSpPr>
        <p:spPr>
          <a:xfrm>
            <a:off x="1580444" y="5204178"/>
            <a:ext cx="5813778" cy="646331"/>
          </a:xfrm>
          <a:prstGeom prst="rect">
            <a:avLst/>
          </a:prstGeom>
          <a:noFill/>
        </p:spPr>
        <p:txBody>
          <a:bodyPr wrap="square" rtlCol="0">
            <a:spAutoFit/>
          </a:bodyPr>
          <a:lstStyle/>
          <a:p>
            <a:pPr algn="ctr"/>
            <a:r>
              <a:rPr lang="en-CA" b="1" dirty="0" smtClean="0"/>
              <a:t>Interconnected relationship between the modules to create Relationships (or Links) between objects</a:t>
            </a:r>
            <a:endParaRPr lang="en-CA" b="1" dirty="0"/>
          </a:p>
        </p:txBody>
      </p:sp>
      <p:sp>
        <p:nvSpPr>
          <p:cNvPr id="7" name="TextBox 6"/>
          <p:cNvSpPr txBox="1"/>
          <p:nvPr/>
        </p:nvSpPr>
        <p:spPr>
          <a:xfrm>
            <a:off x="6457245" y="2799644"/>
            <a:ext cx="1185333" cy="584775"/>
          </a:xfrm>
          <a:prstGeom prst="rect">
            <a:avLst/>
          </a:prstGeom>
          <a:solidFill>
            <a:schemeClr val="accent3"/>
          </a:solidFill>
        </p:spPr>
        <p:txBody>
          <a:bodyPr wrap="square" rtlCol="0">
            <a:spAutoFit/>
          </a:bodyPr>
          <a:lstStyle/>
          <a:p>
            <a:endParaRPr lang="en-CA" sz="1200" b="1" dirty="0" smtClean="0"/>
          </a:p>
          <a:p>
            <a:r>
              <a:rPr lang="en-CA" sz="1200" b="1" dirty="0" smtClean="0"/>
              <a:t>ECC Module</a:t>
            </a:r>
          </a:p>
          <a:p>
            <a:endParaRPr lang="en-CA" sz="800" b="1" dirty="0"/>
          </a:p>
        </p:txBody>
      </p:sp>
      <p:sp>
        <p:nvSpPr>
          <p:cNvPr id="8" name="Rounded Rectangle 7"/>
          <p:cNvSpPr/>
          <p:nvPr/>
        </p:nvSpPr>
        <p:spPr>
          <a:xfrm>
            <a:off x="3454400" y="1061155"/>
            <a:ext cx="2111022" cy="1106311"/>
          </a:xfrm>
          <a:prstGeom prst="roundRect">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471334" y="4013200"/>
            <a:ext cx="2111022" cy="1106311"/>
          </a:xfrm>
          <a:prstGeom prst="roundRect">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363645"/>
            <a:ext cx="8424863" cy="697511"/>
          </a:xfrm>
        </p:spPr>
        <p:txBody>
          <a:bodyPr/>
          <a:lstStyle/>
          <a:p>
            <a:r>
              <a:rPr lang="en-CA" dirty="0" smtClean="0"/>
              <a:t>Document Control Module</a:t>
            </a:r>
            <a:endParaRPr lang="en-CA" dirty="0"/>
          </a:p>
        </p:txBody>
      </p:sp>
      <p:sp>
        <p:nvSpPr>
          <p:cNvPr id="3" name="Text Placeholder 2"/>
          <p:cNvSpPr>
            <a:spLocks noGrp="1"/>
          </p:cNvSpPr>
          <p:nvPr>
            <p:ph type="body" sz="quarter" idx="11"/>
          </p:nvPr>
        </p:nvSpPr>
        <p:spPr>
          <a:xfrm>
            <a:off x="445422" y="1021066"/>
            <a:ext cx="8425592" cy="5086223"/>
          </a:xfrm>
        </p:spPr>
        <p:txBody>
          <a:bodyPr/>
          <a:lstStyle/>
          <a:p>
            <a:r>
              <a:rPr lang="en-CA" sz="2000" dirty="0" smtClean="0"/>
              <a:t>Single unified information repository for all document types</a:t>
            </a:r>
          </a:p>
          <a:p>
            <a:r>
              <a:rPr lang="en-CA" sz="2000" dirty="0" smtClean="0"/>
              <a:t>Integration with MS Word, Adobe PDF and SolidWorks</a:t>
            </a:r>
          </a:p>
          <a:p>
            <a:r>
              <a:rPr lang="en-CA" sz="2000" dirty="0" smtClean="0"/>
              <a:t>Version and Revision Control</a:t>
            </a:r>
          </a:p>
          <a:p>
            <a:pPr lvl="1"/>
            <a:r>
              <a:rPr lang="en-CA" dirty="0" smtClean="0"/>
              <a:t>Version: RA, RB, R000A etc. for C&amp;D process</a:t>
            </a:r>
          </a:p>
          <a:p>
            <a:pPr lvl="1"/>
            <a:r>
              <a:rPr lang="en-CA" dirty="0" smtClean="0"/>
              <a:t>Revision: R000, R001 etc. for digital signatures and Release </a:t>
            </a:r>
          </a:p>
          <a:p>
            <a:pPr>
              <a:buFont typeface="Arial" pitchFamily="34" charset="0"/>
              <a:buChar char="•"/>
            </a:pPr>
            <a:r>
              <a:rPr lang="en-CA" sz="2000" dirty="0" smtClean="0"/>
              <a:t>“Google” like search features (text and wild character searches)</a:t>
            </a:r>
          </a:p>
          <a:p>
            <a:pPr>
              <a:buFont typeface="Arial" pitchFamily="34" charset="0"/>
              <a:buChar char="•"/>
            </a:pPr>
            <a:r>
              <a:rPr lang="en-CA" sz="2000" dirty="0" smtClean="0"/>
              <a:t>Maturity Statuses assigned based on Workflow advancement</a:t>
            </a:r>
          </a:p>
          <a:p>
            <a:pPr>
              <a:buFont typeface="Arial" pitchFamily="34" charset="0"/>
              <a:buChar char="•"/>
            </a:pPr>
            <a:r>
              <a:rPr lang="en-CA" sz="2000" dirty="0" smtClean="0"/>
              <a:t>Manage comments, dispositions and disposition acceptance</a:t>
            </a:r>
          </a:p>
          <a:p>
            <a:pPr>
              <a:buFont typeface="Arial" pitchFamily="34" charset="0"/>
              <a:buChar char="•"/>
            </a:pPr>
            <a:r>
              <a:rPr lang="en-CA" sz="2000" dirty="0" smtClean="0"/>
              <a:t>Smart distribution – MS Outlook email notification with Live Link sent to the task owing user </a:t>
            </a:r>
          </a:p>
          <a:p>
            <a:r>
              <a:rPr lang="en-CA" sz="2000" dirty="0" smtClean="0"/>
              <a:t>“Check-in” and “Check-out” controls to maintain data integrity</a:t>
            </a:r>
          </a:p>
          <a:p>
            <a:r>
              <a:rPr lang="en-CA" sz="2000" dirty="0" smtClean="0"/>
              <a:t>Initiate and auto populate metadata on MS Word document templates</a:t>
            </a:r>
          </a:p>
        </p:txBody>
      </p:sp>
      <p:sp>
        <p:nvSpPr>
          <p:cNvPr id="4" name="Slide Number Placeholder 3"/>
          <p:cNvSpPr>
            <a:spLocks noGrp="1"/>
          </p:cNvSpPr>
          <p:nvPr>
            <p:ph type="sldNum" sz="quarter" idx="12"/>
          </p:nvPr>
        </p:nvSpPr>
        <p:spPr/>
        <p:txBody>
          <a:bodyPr/>
          <a:lstStyle/>
          <a:p>
            <a:pPr>
              <a:defRPr/>
            </a:pPr>
            <a:fld id="{D549D35E-EF44-45D6-A169-0458A12B2497}"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173"/>
            <a:ext cx="8424863" cy="628826"/>
          </a:xfrm>
        </p:spPr>
        <p:txBody>
          <a:bodyPr/>
          <a:lstStyle/>
          <a:p>
            <a:r>
              <a:rPr lang="en-CA" dirty="0" smtClean="0"/>
              <a:t>Document Control Module - Workflows</a:t>
            </a:r>
            <a:endParaRPr lang="en-CA" dirty="0"/>
          </a:p>
        </p:txBody>
      </p:sp>
      <p:sp>
        <p:nvSpPr>
          <p:cNvPr id="3" name="Text Placeholder 2"/>
          <p:cNvSpPr>
            <a:spLocks noGrp="1"/>
          </p:cNvSpPr>
          <p:nvPr>
            <p:ph type="body" sz="quarter" idx="11"/>
          </p:nvPr>
        </p:nvSpPr>
        <p:spPr>
          <a:xfrm>
            <a:off x="1123244" y="5588003"/>
            <a:ext cx="3945474" cy="785282"/>
          </a:xfrm>
        </p:spPr>
        <p:txBody>
          <a:bodyPr>
            <a:normAutofit fontScale="92500" lnSpcReduction="10000"/>
          </a:bodyPr>
          <a:lstStyle/>
          <a:p>
            <a:r>
              <a:rPr lang="en-CA" dirty="0" smtClean="0"/>
              <a:t>Internal Document Workflow	</a:t>
            </a:r>
          </a:p>
          <a:p>
            <a:r>
              <a:rPr lang="en-CA" dirty="0" smtClean="0"/>
              <a:t>External Document Workflow</a:t>
            </a:r>
            <a:endParaRPr lang="en-CA" dirty="0"/>
          </a:p>
        </p:txBody>
      </p:sp>
      <p:sp>
        <p:nvSpPr>
          <p:cNvPr id="4" name="Slide Number Placeholder 3"/>
          <p:cNvSpPr>
            <a:spLocks noGrp="1"/>
          </p:cNvSpPr>
          <p:nvPr>
            <p:ph type="sldNum" sz="quarter" idx="12"/>
          </p:nvPr>
        </p:nvSpPr>
        <p:spPr/>
        <p:txBody>
          <a:bodyPr/>
          <a:lstStyle/>
          <a:p>
            <a:pPr>
              <a:defRPr/>
            </a:pPr>
            <a:fld id="{AF3ADB94-BC16-4032-8308-4E849AF17FA4}" type="slidenum">
              <a:rPr lang="en-US" smtClean="0"/>
              <a:pPr>
                <a:defRPr/>
              </a:pPr>
              <a:t>37</a:t>
            </a:fld>
            <a:endParaRPr lang="en-US" dirty="0"/>
          </a:p>
        </p:txBody>
      </p:sp>
      <p:pic>
        <p:nvPicPr>
          <p:cNvPr id="1026" name="Picture 2"/>
          <p:cNvPicPr>
            <a:picLocks noChangeAspect="1" noChangeArrowheads="1"/>
          </p:cNvPicPr>
          <p:nvPr/>
        </p:nvPicPr>
        <p:blipFill>
          <a:blip r:embed="rId2" cstate="print"/>
          <a:srcRect l="1181" t="5493" r="3621" b="3846"/>
          <a:stretch>
            <a:fillRect/>
          </a:stretch>
        </p:blipFill>
        <p:spPr bwMode="auto">
          <a:xfrm>
            <a:off x="756356" y="1004706"/>
            <a:ext cx="7281333" cy="4041422"/>
          </a:xfrm>
          <a:prstGeom prst="rect">
            <a:avLst/>
          </a:prstGeom>
          <a:noFill/>
          <a:ln w="9525">
            <a:noFill/>
            <a:miter lim="800000"/>
            <a:headEnd/>
            <a:tailEnd/>
          </a:ln>
        </p:spPr>
      </p:pic>
      <p:sp>
        <p:nvSpPr>
          <p:cNvPr id="6" name="Text Placeholder 2"/>
          <p:cNvSpPr txBox="1">
            <a:spLocks/>
          </p:cNvSpPr>
          <p:nvPr/>
        </p:nvSpPr>
        <p:spPr>
          <a:xfrm>
            <a:off x="4831642" y="5571069"/>
            <a:ext cx="3352802" cy="785282"/>
          </a:xfrm>
          <a:prstGeom prst="rect">
            <a:avLst/>
          </a:prstGeom>
        </p:spPr>
        <p:txBody>
          <a:bodyPr>
            <a:normAutofit/>
          </a:bodyPr>
          <a:lstStyle/>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1900" dirty="0" smtClean="0">
                <a:latin typeface="+mn-lt"/>
              </a:rPr>
              <a:t>Quick Release Workflow</a:t>
            </a:r>
            <a:endParaRPr kumimoji="0" lang="en-CA" sz="19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2785004" y="5125685"/>
            <a:ext cx="3438525"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308152"/>
            <a:ext cx="8424863" cy="606248"/>
          </a:xfrm>
        </p:spPr>
        <p:txBody>
          <a:bodyPr/>
          <a:lstStyle/>
          <a:p>
            <a:r>
              <a:rPr lang="en-CA" sz="3000" dirty="0" smtClean="0"/>
              <a:t>Document Control Module – Folder Structure</a:t>
            </a:r>
            <a:endParaRPr lang="en-CA" sz="3000" dirty="0"/>
          </a:p>
        </p:txBody>
      </p:sp>
      <p:sp>
        <p:nvSpPr>
          <p:cNvPr id="4" name="Slide Number Placeholder 3"/>
          <p:cNvSpPr>
            <a:spLocks noGrp="1"/>
          </p:cNvSpPr>
          <p:nvPr>
            <p:ph type="sldNum" sz="quarter" idx="12"/>
          </p:nvPr>
        </p:nvSpPr>
        <p:spPr/>
        <p:txBody>
          <a:bodyPr/>
          <a:lstStyle/>
          <a:p>
            <a:pPr>
              <a:defRPr/>
            </a:pPr>
            <a:fld id="{A65BC687-9717-470E-986C-766BFF585EE7}" type="slidenum">
              <a:rPr lang="en-US" smtClean="0"/>
              <a:pPr>
                <a:defRPr/>
              </a:pPr>
              <a:t>38</a:t>
            </a:fld>
            <a:endParaRPr lang="en-US" dirty="0"/>
          </a:p>
        </p:txBody>
      </p:sp>
      <p:pic>
        <p:nvPicPr>
          <p:cNvPr id="3074" name="Picture 2"/>
          <p:cNvPicPr>
            <a:picLocks noChangeAspect="1" noChangeArrowheads="1"/>
          </p:cNvPicPr>
          <p:nvPr/>
        </p:nvPicPr>
        <p:blipFill>
          <a:blip r:embed="rId2" cstate="print"/>
          <a:srcRect l="2974" r="1967"/>
          <a:stretch>
            <a:fillRect/>
          </a:stretch>
        </p:blipFill>
        <p:spPr bwMode="auto">
          <a:xfrm>
            <a:off x="138223" y="1036009"/>
            <a:ext cx="8857015" cy="4865061"/>
          </a:xfrm>
          <a:prstGeom prst="rect">
            <a:avLst/>
          </a:prstGeom>
          <a:noFill/>
          <a:ln w="9525">
            <a:noFill/>
            <a:miter lim="800000"/>
            <a:headEnd/>
            <a:tailEnd/>
          </a:ln>
        </p:spPr>
      </p:pic>
      <p:sp>
        <p:nvSpPr>
          <p:cNvPr id="16" name="Rectangle 15"/>
          <p:cNvSpPr/>
          <p:nvPr/>
        </p:nvSpPr>
        <p:spPr>
          <a:xfrm>
            <a:off x="92409" y="968481"/>
            <a:ext cx="6344355" cy="282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60850" y="1354536"/>
            <a:ext cx="6344355" cy="219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363345" y="1541720"/>
            <a:ext cx="4474469" cy="202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363082" y="1740721"/>
            <a:ext cx="4527895" cy="704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357570" y="2447064"/>
            <a:ext cx="4533407" cy="306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358226" y="2762497"/>
            <a:ext cx="4532752" cy="172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362557" y="2950207"/>
            <a:ext cx="8643220" cy="3014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39</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Document Control Module – Workflow Task</a:t>
            </a:r>
            <a:endParaRPr lang="en-CA" sz="3000" dirty="0"/>
          </a:p>
        </p:txBody>
      </p:sp>
      <p:grpSp>
        <p:nvGrpSpPr>
          <p:cNvPr id="7" name="Group 6"/>
          <p:cNvGrpSpPr/>
          <p:nvPr/>
        </p:nvGrpSpPr>
        <p:grpSpPr>
          <a:xfrm>
            <a:off x="578028" y="2141896"/>
            <a:ext cx="8063344" cy="3078725"/>
            <a:chOff x="599293" y="1408215"/>
            <a:chExt cx="8063344" cy="2814454"/>
          </a:xfrm>
        </p:grpSpPr>
        <p:pic>
          <p:nvPicPr>
            <p:cNvPr id="5" name="Picture 4"/>
            <p:cNvPicPr/>
            <p:nvPr/>
          </p:nvPicPr>
          <p:blipFill>
            <a:blip r:embed="rId2" cstate="print"/>
            <a:srcRect t="11335" b="-3520"/>
            <a:stretch>
              <a:fillRect/>
            </a:stretch>
          </p:blipFill>
          <p:spPr bwMode="auto">
            <a:xfrm>
              <a:off x="599293" y="1408215"/>
              <a:ext cx="8063344" cy="281445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675" r="5144"/>
            <a:stretch>
              <a:fillRect/>
            </a:stretch>
          </p:blipFill>
          <p:spPr bwMode="auto">
            <a:xfrm>
              <a:off x="2368550" y="2684463"/>
              <a:ext cx="2844800" cy="676275"/>
            </a:xfrm>
            <a:prstGeom prst="rect">
              <a:avLst/>
            </a:prstGeom>
            <a:noFill/>
            <a:ln w="9525">
              <a:noFill/>
              <a:miter lim="800000"/>
              <a:headEnd/>
              <a:tailEnd/>
            </a:ln>
          </p:spPr>
        </p:pic>
      </p:grpSp>
      <p:sp>
        <p:nvSpPr>
          <p:cNvPr id="8" name="Text Placeholder 2"/>
          <p:cNvSpPr txBox="1">
            <a:spLocks/>
          </p:cNvSpPr>
          <p:nvPr/>
        </p:nvSpPr>
        <p:spPr>
          <a:xfrm>
            <a:off x="612882" y="1122329"/>
            <a:ext cx="7925062" cy="785282"/>
          </a:xfrm>
          <a:prstGeom prst="rect">
            <a:avLst/>
          </a:prstGeom>
        </p:spPr>
        <p:txBody>
          <a:bodyPr>
            <a:normAutofit/>
          </a:bodyPr>
          <a:lstStyle/>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dirty="0" smtClean="0">
                <a:latin typeface="+mn-lt"/>
              </a:rPr>
              <a:t>Assigned participant receives a MS Outlook email with a link for the task that is to performed.</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8"/>
          <p:cNvSpPr/>
          <p:nvPr/>
        </p:nvSpPr>
        <p:spPr>
          <a:xfrm>
            <a:off x="552893" y="3359888"/>
            <a:ext cx="1010093" cy="329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512829" y="2913322"/>
            <a:ext cx="2994836" cy="4465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5511209" y="4309730"/>
            <a:ext cx="1974112" cy="825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665229" y="3317358"/>
            <a:ext cx="2597887" cy="542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7627089" y="4299098"/>
            <a:ext cx="793898" cy="6237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2"/>
                                        </p:tgtEl>
                                        <p:attrNameLst>
                                          <p:attrName>ppt_x</p:attrName>
                                        </p:attrNameLst>
                                      </p:cBhvr>
                                      <p:tavLst>
                                        <p:tav tm="0">
                                          <p:val>
                                            <p:strVal val="ppt_x"/>
                                          </p:val>
                                        </p:tav>
                                        <p:tav tm="100000">
                                          <p:val>
                                            <p:strVal val="ppt_x"/>
                                          </p:val>
                                        </p:tav>
                                      </p:tavLst>
                                    </p:anim>
                                    <p:anim calcmode="lin" valueType="num">
                                      <p:cBhvr additive="base">
                                        <p:cTn id="41" dur="500"/>
                                        <p:tgtEl>
                                          <p:spTgt spid="12"/>
                                        </p:tgtEl>
                                        <p:attrNameLst>
                                          <p:attrName>ppt_y</p:attrName>
                                        </p:attrNameLst>
                                      </p:cBhvr>
                                      <p:tavLst>
                                        <p:tav tm="0">
                                          <p:val>
                                            <p:strVal val="ppt_y"/>
                                          </p:val>
                                        </p:tav>
                                        <p:tav tm="100000">
                                          <p:val>
                                            <p:strVal val="1+ppt_h/2"/>
                                          </p:val>
                                        </p:tav>
                                      </p:tavLst>
                                    </p:anim>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40000"/>
            <a:ext cx="8424863" cy="838200"/>
          </a:xfrm>
        </p:spPr>
        <p:txBody>
          <a:bodyPr/>
          <a:lstStyle/>
          <a:p>
            <a:r>
              <a:rPr lang="en-CA" dirty="0" smtClean="0"/>
              <a:t>CANDU Reactor</a:t>
            </a:r>
            <a:endParaRPr lang="en-CA" dirty="0"/>
          </a:p>
        </p:txBody>
      </p:sp>
      <p:sp>
        <p:nvSpPr>
          <p:cNvPr id="4" name="Text Placeholder 3"/>
          <p:cNvSpPr>
            <a:spLocks noGrp="1"/>
          </p:cNvSpPr>
          <p:nvPr>
            <p:ph type="body" sz="quarter" idx="11"/>
          </p:nvPr>
        </p:nvSpPr>
        <p:spPr>
          <a:xfrm>
            <a:off x="468000" y="1620000"/>
            <a:ext cx="3386665" cy="4261674"/>
          </a:xfrm>
        </p:spPr>
        <p:txBody>
          <a:bodyPr>
            <a:normAutofit/>
          </a:bodyPr>
          <a:lstStyle/>
          <a:p>
            <a:r>
              <a:rPr lang="en-CA" sz="2400" dirty="0" smtClean="0"/>
              <a:t>22 CANDU Reactors</a:t>
            </a:r>
          </a:p>
          <a:p>
            <a:r>
              <a:rPr lang="en-CA" sz="2400" dirty="0" smtClean="0"/>
              <a:t>Number of Research Reactors</a:t>
            </a:r>
          </a:p>
          <a:p>
            <a:pPr>
              <a:buClr>
                <a:srgbClr val="41535D"/>
              </a:buClr>
            </a:pPr>
            <a:r>
              <a:rPr lang="en-CA" sz="2400" dirty="0" smtClean="0"/>
              <a:t>About </a:t>
            </a:r>
            <a:r>
              <a:rPr lang="en-US" sz="2400" dirty="0" smtClean="0">
                <a:cs typeface="Arial" charset="0"/>
              </a:rPr>
              <a:t>5,000 fuel bundles per reactor</a:t>
            </a:r>
          </a:p>
          <a:p>
            <a:pPr>
              <a:buClr>
                <a:srgbClr val="41535D"/>
              </a:buClr>
            </a:pPr>
            <a:r>
              <a:rPr lang="en-US" sz="2400" dirty="0" smtClean="0">
                <a:cs typeface="Arial" charset="0"/>
              </a:rPr>
              <a:t>Each bundle stays in reactor for about 15 to 18 months</a:t>
            </a:r>
          </a:p>
          <a:p>
            <a:pPr>
              <a:buClr>
                <a:srgbClr val="41535D"/>
              </a:buClr>
              <a:buNone/>
            </a:pPr>
            <a:endParaRPr lang="en-US" sz="2400" dirty="0" smtClean="0">
              <a:cs typeface="Arial" charset="0"/>
            </a:endParaRPr>
          </a:p>
        </p:txBody>
      </p:sp>
      <p:sp>
        <p:nvSpPr>
          <p:cNvPr id="3" name="Slide Number Placeholder 2"/>
          <p:cNvSpPr>
            <a:spLocks noGrp="1"/>
          </p:cNvSpPr>
          <p:nvPr>
            <p:ph type="sldNum" sz="quarter" idx="12"/>
          </p:nvPr>
        </p:nvSpPr>
        <p:spPr/>
        <p:txBody>
          <a:bodyPr/>
          <a:lstStyle/>
          <a:p>
            <a:pPr>
              <a:defRPr/>
            </a:pPr>
            <a:fld id="{94DA9CCD-76A1-401A-83AD-882B64757001}" type="slidenum">
              <a:rPr lang="en-US" smtClean="0"/>
              <a:pPr>
                <a:defRPr/>
              </a:pPr>
              <a:t>4</a:t>
            </a:fld>
            <a:endParaRPr lang="en-US" dirty="0"/>
          </a:p>
        </p:txBody>
      </p:sp>
      <p:pic>
        <p:nvPicPr>
          <p:cNvPr id="5" name="Picture 7" descr="clndria"/>
          <p:cNvPicPr>
            <a:picLocks noChangeAspect="1" noChangeArrowheads="1"/>
          </p:cNvPicPr>
          <p:nvPr/>
        </p:nvPicPr>
        <p:blipFill>
          <a:blip r:embed="rId2" cstate="screen"/>
          <a:srcRect/>
          <a:stretch>
            <a:fillRect/>
          </a:stretch>
        </p:blipFill>
        <p:spPr bwMode="auto">
          <a:xfrm>
            <a:off x="4245160" y="0"/>
            <a:ext cx="4898840" cy="634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40</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Document Control Module – C&amp;D Process</a:t>
            </a:r>
            <a:endParaRPr lang="en-CA" sz="3000" dirty="0"/>
          </a:p>
        </p:txBody>
      </p:sp>
      <p:grpSp>
        <p:nvGrpSpPr>
          <p:cNvPr id="9" name="Group 8"/>
          <p:cNvGrpSpPr/>
          <p:nvPr/>
        </p:nvGrpSpPr>
        <p:grpSpPr>
          <a:xfrm>
            <a:off x="497114" y="1008073"/>
            <a:ext cx="8217907" cy="4207394"/>
            <a:chOff x="497114" y="1008073"/>
            <a:chExt cx="8217907" cy="4207394"/>
          </a:xfrm>
        </p:grpSpPr>
        <p:pic>
          <p:nvPicPr>
            <p:cNvPr id="5" name="Picture 4"/>
            <p:cNvPicPr/>
            <p:nvPr/>
          </p:nvPicPr>
          <p:blipFill>
            <a:blip r:embed="rId2" cstate="print"/>
            <a:srcRect b="24266"/>
            <a:stretch>
              <a:fillRect/>
            </a:stretch>
          </p:blipFill>
          <p:spPr bwMode="auto">
            <a:xfrm>
              <a:off x="497114" y="1008073"/>
              <a:ext cx="8217907" cy="4207394"/>
            </a:xfrm>
            <a:prstGeom prst="rect">
              <a:avLst/>
            </a:prstGeom>
            <a:noFill/>
            <a:ln w="9525">
              <a:noFill/>
              <a:miter lim="800000"/>
              <a:headEnd/>
              <a:tailEnd/>
            </a:ln>
          </p:spPr>
        </p:pic>
        <p:sp>
          <p:nvSpPr>
            <p:cNvPr id="7" name="Rectangle 6"/>
            <p:cNvSpPr/>
            <p:nvPr/>
          </p:nvSpPr>
          <p:spPr>
            <a:xfrm>
              <a:off x="4538133" y="1286934"/>
              <a:ext cx="666045" cy="2257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090356" y="2319868"/>
              <a:ext cx="450144" cy="2314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p:cNvGrpSpPr/>
          <p:nvPr/>
        </p:nvGrpSpPr>
        <p:grpSpPr>
          <a:xfrm>
            <a:off x="1904814" y="862959"/>
            <a:ext cx="5659766" cy="5169705"/>
            <a:chOff x="2106695" y="2038617"/>
            <a:chExt cx="5659766" cy="5169705"/>
          </a:xfrm>
        </p:grpSpPr>
        <p:pic>
          <p:nvPicPr>
            <p:cNvPr id="10" name="Picture 9"/>
            <p:cNvPicPr/>
            <p:nvPr/>
          </p:nvPicPr>
          <p:blipFill>
            <a:blip r:embed="rId3" cstate="print"/>
            <a:srcRect b="8552"/>
            <a:stretch>
              <a:fillRect/>
            </a:stretch>
          </p:blipFill>
          <p:spPr bwMode="auto">
            <a:xfrm>
              <a:off x="2106695" y="2038617"/>
              <a:ext cx="5659766" cy="5169705"/>
            </a:xfrm>
            <a:prstGeom prst="rect">
              <a:avLst/>
            </a:prstGeom>
            <a:noFill/>
            <a:ln w="9525">
              <a:noFill/>
              <a:miter lim="800000"/>
              <a:headEnd/>
              <a:tailEnd/>
            </a:ln>
          </p:spPr>
        </p:pic>
        <p:sp>
          <p:nvSpPr>
            <p:cNvPr id="11" name="Rectangle 10"/>
            <p:cNvSpPr/>
            <p:nvPr/>
          </p:nvSpPr>
          <p:spPr>
            <a:xfrm>
              <a:off x="2135567" y="2043203"/>
              <a:ext cx="750934" cy="223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Rectangle 13"/>
          <p:cNvSpPr/>
          <p:nvPr/>
        </p:nvSpPr>
        <p:spPr>
          <a:xfrm>
            <a:off x="2018805" y="4156364"/>
            <a:ext cx="2185060" cy="3918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969324" y="4736276"/>
            <a:ext cx="2816431" cy="3918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2076205" y="4524496"/>
            <a:ext cx="1237010" cy="2493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631377" y="4142510"/>
            <a:ext cx="1793174" cy="8095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2028702" y="1351809"/>
            <a:ext cx="2353293" cy="916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187537" y="1078675"/>
            <a:ext cx="678873" cy="31073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7"/>
                                        </p:tgtEl>
                                        <p:attrNameLst>
                                          <p:attrName>ppt_x</p:attrName>
                                        </p:attrNameLst>
                                      </p:cBhvr>
                                      <p:tavLst>
                                        <p:tav tm="0">
                                          <p:val>
                                            <p:strVal val="ppt_x"/>
                                          </p:val>
                                        </p:tav>
                                        <p:tav tm="100000">
                                          <p:val>
                                            <p:strVal val="ppt_x"/>
                                          </p:val>
                                        </p:tav>
                                      </p:tavLst>
                                    </p:anim>
                                    <p:anim calcmode="lin" valueType="num">
                                      <p:cBhvr additive="base">
                                        <p:cTn id="67" dur="500"/>
                                        <p:tgtEl>
                                          <p:spTgt spid="17"/>
                                        </p:tgtEl>
                                        <p:attrNameLst>
                                          <p:attrName>ppt_y</p:attrName>
                                        </p:attrNameLst>
                                      </p:cBhvr>
                                      <p:tavLst>
                                        <p:tav tm="0">
                                          <p:val>
                                            <p:strVal val="ppt_y"/>
                                          </p:val>
                                        </p:tav>
                                        <p:tav tm="100000">
                                          <p:val>
                                            <p:strVal val="1+ppt_h/2"/>
                                          </p:val>
                                        </p:tav>
                                      </p:tavLst>
                                    </p:anim>
                                    <p:set>
                                      <p:cBhvr>
                                        <p:cTn id="68" dur="1" fill="hold">
                                          <p:stCondLst>
                                            <p:cond delay="4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19"/>
                                        </p:tgtEl>
                                        <p:attrNameLst>
                                          <p:attrName>ppt_x</p:attrName>
                                        </p:attrNameLst>
                                      </p:cBhvr>
                                      <p:tavLst>
                                        <p:tav tm="0">
                                          <p:val>
                                            <p:strVal val="ppt_x"/>
                                          </p:val>
                                        </p:tav>
                                        <p:tav tm="100000">
                                          <p:val>
                                            <p:strVal val="ppt_x"/>
                                          </p:val>
                                        </p:tav>
                                      </p:tavLst>
                                    </p:anim>
                                    <p:anim calcmode="lin" valueType="num">
                                      <p:cBhvr additive="base">
                                        <p:cTn id="79" dur="500"/>
                                        <p:tgtEl>
                                          <p:spTgt spid="19"/>
                                        </p:tgtEl>
                                        <p:attrNameLst>
                                          <p:attrName>ppt_y</p:attrName>
                                        </p:attrNameLst>
                                      </p:cBhvr>
                                      <p:tavLst>
                                        <p:tav tm="0">
                                          <p:val>
                                            <p:strVal val="ppt_y"/>
                                          </p:val>
                                        </p:tav>
                                        <p:tav tm="100000">
                                          <p:val>
                                            <p:strVal val="1+ppt_h/2"/>
                                          </p:val>
                                        </p:tav>
                                      </p:tavLst>
                                    </p:anim>
                                    <p:set>
                                      <p:cBhvr>
                                        <p:cTn id="80" dur="1" fill="hold">
                                          <p:stCondLst>
                                            <p:cond delay="499"/>
                                          </p:stCondLst>
                                        </p:cTn>
                                        <p:tgtEl>
                                          <p:spTgt spid="1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20"/>
                                        </p:tgtEl>
                                        <p:attrNameLst>
                                          <p:attrName>ppt_x</p:attrName>
                                        </p:attrNameLst>
                                      </p:cBhvr>
                                      <p:tavLst>
                                        <p:tav tm="0">
                                          <p:val>
                                            <p:strVal val="ppt_x"/>
                                          </p:val>
                                        </p:tav>
                                        <p:tav tm="100000">
                                          <p:val>
                                            <p:strVal val="ppt_x"/>
                                          </p:val>
                                        </p:tav>
                                      </p:tavLst>
                                    </p:anim>
                                    <p:anim calcmode="lin" valueType="num">
                                      <p:cBhvr additive="base">
                                        <p:cTn id="91" dur="500"/>
                                        <p:tgtEl>
                                          <p:spTgt spid="20"/>
                                        </p:tgtEl>
                                        <p:attrNameLst>
                                          <p:attrName>ppt_y</p:attrName>
                                        </p:attrNameLst>
                                      </p:cBhvr>
                                      <p:tavLst>
                                        <p:tav tm="0">
                                          <p:val>
                                            <p:strVal val="ppt_y"/>
                                          </p:val>
                                        </p:tav>
                                        <p:tav tm="100000">
                                          <p:val>
                                            <p:strVal val="1+ppt_h/2"/>
                                          </p:val>
                                        </p:tav>
                                      </p:tavLst>
                                    </p:anim>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9" grpId="0" animBg="1"/>
      <p:bldP spid="19" grpId="1" animBg="1"/>
      <p:bldP spid="20" grpId="0" animBg="1"/>
      <p:bldP spid="2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41</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Document Control Module – C&amp;D Process</a:t>
            </a:r>
            <a:endParaRPr lang="en-CA" sz="3000" dirty="0"/>
          </a:p>
        </p:txBody>
      </p:sp>
      <p:pic>
        <p:nvPicPr>
          <p:cNvPr id="1026" name="Picture 2"/>
          <p:cNvPicPr>
            <a:picLocks noChangeAspect="1" noChangeArrowheads="1"/>
          </p:cNvPicPr>
          <p:nvPr/>
        </p:nvPicPr>
        <p:blipFill>
          <a:blip r:embed="rId2" cstate="print"/>
          <a:srcRect/>
          <a:stretch>
            <a:fillRect/>
          </a:stretch>
        </p:blipFill>
        <p:spPr bwMode="auto">
          <a:xfrm>
            <a:off x="1138237" y="1036704"/>
            <a:ext cx="6251391" cy="511477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406206" y="1129931"/>
            <a:ext cx="5664446" cy="4749874"/>
          </a:xfrm>
          <a:prstGeom prst="rect">
            <a:avLst/>
          </a:prstGeom>
          <a:noFill/>
          <a:ln w="9525">
            <a:noFill/>
            <a:miter lim="800000"/>
            <a:headEnd/>
            <a:tailEnd/>
          </a:ln>
        </p:spPr>
      </p:pic>
      <p:sp>
        <p:nvSpPr>
          <p:cNvPr id="7" name="Rectangle 6"/>
          <p:cNvSpPr/>
          <p:nvPr/>
        </p:nvSpPr>
        <p:spPr>
          <a:xfrm>
            <a:off x="4678326" y="2313709"/>
            <a:ext cx="2115878" cy="167349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p:cNvPicPr>
            <a:picLocks noChangeAspect="1" noChangeArrowheads="1"/>
          </p:cNvPicPr>
          <p:nvPr/>
        </p:nvPicPr>
        <p:blipFill>
          <a:blip r:embed="rId4" cstate="print"/>
          <a:srcRect/>
          <a:stretch>
            <a:fillRect/>
          </a:stretch>
        </p:blipFill>
        <p:spPr bwMode="auto">
          <a:xfrm>
            <a:off x="1488558" y="676054"/>
            <a:ext cx="5167424" cy="5212358"/>
          </a:xfrm>
          <a:prstGeom prst="rect">
            <a:avLst/>
          </a:prstGeom>
          <a:noFill/>
          <a:ln w="9525">
            <a:noFill/>
            <a:miter lim="800000"/>
            <a:headEnd/>
            <a:tailEnd/>
          </a:ln>
        </p:spPr>
      </p:pic>
      <p:sp>
        <p:nvSpPr>
          <p:cNvPr id="12" name="Rectangle 11"/>
          <p:cNvSpPr/>
          <p:nvPr/>
        </p:nvSpPr>
        <p:spPr>
          <a:xfrm>
            <a:off x="1571502" y="1415603"/>
            <a:ext cx="4999419" cy="12638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571502" y="2734041"/>
            <a:ext cx="4978154" cy="162530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571502" y="4413986"/>
            <a:ext cx="4999419" cy="141265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7"/>
                                        </p:tgtEl>
                                        <p:attrNameLst>
                                          <p:attrName>ppt_x</p:attrName>
                                        </p:attrNameLst>
                                      </p:cBhvr>
                                      <p:tavLst>
                                        <p:tav tm="0">
                                          <p:val>
                                            <p:strVal val="ppt_x"/>
                                          </p:val>
                                        </p:tav>
                                        <p:tav tm="100000">
                                          <p:val>
                                            <p:strVal val="ppt_x"/>
                                          </p:val>
                                        </p:tav>
                                      </p:tavLst>
                                    </p:anim>
                                    <p:anim calcmode="lin" valueType="num">
                                      <p:cBhvr additive="base">
                                        <p:cTn id="19" dur="500"/>
                                        <p:tgtEl>
                                          <p:spTgt spid="1027"/>
                                        </p:tgtEl>
                                        <p:attrNameLst>
                                          <p:attrName>ppt_y</p:attrName>
                                        </p:attrNameLst>
                                      </p:cBhvr>
                                      <p:tavLst>
                                        <p:tav tm="0">
                                          <p:val>
                                            <p:strVal val="ppt_y"/>
                                          </p:val>
                                        </p:tav>
                                        <p:tav tm="100000">
                                          <p:val>
                                            <p:strVal val="1+ppt_h/2"/>
                                          </p:val>
                                        </p:tav>
                                      </p:tavLst>
                                    </p:anim>
                                    <p:set>
                                      <p:cBhvr>
                                        <p:cTn id="20" dur="1" fill="hold">
                                          <p:stCondLst>
                                            <p:cond delay="499"/>
                                          </p:stCondLst>
                                        </p:cTn>
                                        <p:tgtEl>
                                          <p:spTgt spid="1027"/>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2"/>
                                        </p:tgtEl>
                                        <p:attrNameLst>
                                          <p:attrName>ppt_x</p:attrName>
                                        </p:attrNameLst>
                                      </p:cBhvr>
                                      <p:tavLst>
                                        <p:tav tm="0">
                                          <p:val>
                                            <p:strVal val="ppt_x"/>
                                          </p:val>
                                        </p:tav>
                                        <p:tav tm="100000">
                                          <p:val>
                                            <p:strVal val="ppt_x"/>
                                          </p:val>
                                        </p:tav>
                                      </p:tavLst>
                                    </p:anim>
                                    <p:anim calcmode="lin" valueType="num">
                                      <p:cBhvr additive="base">
                                        <p:cTn id="41" dur="500"/>
                                        <p:tgtEl>
                                          <p:spTgt spid="12"/>
                                        </p:tgtEl>
                                        <p:attrNameLst>
                                          <p:attrName>ppt_y</p:attrName>
                                        </p:attrNameLst>
                                      </p:cBhvr>
                                      <p:tavLst>
                                        <p:tav tm="0">
                                          <p:val>
                                            <p:strVal val="ppt_y"/>
                                          </p:val>
                                        </p:tav>
                                        <p:tav tm="100000">
                                          <p:val>
                                            <p:strVal val="1+ppt_h/2"/>
                                          </p:val>
                                        </p:tav>
                                      </p:tavLst>
                                    </p:anim>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4"/>
                                        </p:tgtEl>
                                        <p:attrNameLst>
                                          <p:attrName>ppt_x</p:attrName>
                                        </p:attrNameLst>
                                      </p:cBhvr>
                                      <p:tavLst>
                                        <p:tav tm="0">
                                          <p:val>
                                            <p:strVal val="ppt_x"/>
                                          </p:val>
                                        </p:tav>
                                        <p:tav tm="100000">
                                          <p:val>
                                            <p:strVal val="ppt_x"/>
                                          </p:val>
                                        </p:tav>
                                      </p:tavLst>
                                    </p:anim>
                                    <p:anim calcmode="lin" valueType="num">
                                      <p:cBhvr additive="base">
                                        <p:cTn id="65" dur="500"/>
                                        <p:tgtEl>
                                          <p:spTgt spid="14"/>
                                        </p:tgtEl>
                                        <p:attrNameLst>
                                          <p:attrName>ppt_y</p:attrName>
                                        </p:attrNameLst>
                                      </p:cBhvr>
                                      <p:tavLst>
                                        <p:tav tm="0">
                                          <p:val>
                                            <p:strVal val="ppt_y"/>
                                          </p:val>
                                        </p:tav>
                                        <p:tav tm="100000">
                                          <p:val>
                                            <p:strVal val="1+ppt_h/2"/>
                                          </p:val>
                                        </p:tav>
                                      </p:tavLst>
                                    </p:anim>
                                    <p:set>
                                      <p:cBhvr>
                                        <p:cTn id="66" dur="1" fill="hold">
                                          <p:stCondLst>
                                            <p:cond delay="499"/>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1028"/>
                                        </p:tgtEl>
                                        <p:attrNameLst>
                                          <p:attrName>ppt_x</p:attrName>
                                        </p:attrNameLst>
                                      </p:cBhvr>
                                      <p:tavLst>
                                        <p:tav tm="0">
                                          <p:val>
                                            <p:strVal val="ppt_x"/>
                                          </p:val>
                                        </p:tav>
                                        <p:tav tm="100000">
                                          <p:val>
                                            <p:strVal val="ppt_x"/>
                                          </p:val>
                                        </p:tav>
                                      </p:tavLst>
                                    </p:anim>
                                    <p:anim calcmode="lin" valueType="num">
                                      <p:cBhvr additive="base">
                                        <p:cTn id="71" dur="500"/>
                                        <p:tgtEl>
                                          <p:spTgt spid="1028"/>
                                        </p:tgtEl>
                                        <p:attrNameLst>
                                          <p:attrName>ppt_y</p:attrName>
                                        </p:attrNameLst>
                                      </p:cBhvr>
                                      <p:tavLst>
                                        <p:tav tm="0">
                                          <p:val>
                                            <p:strVal val="ppt_y"/>
                                          </p:val>
                                        </p:tav>
                                        <p:tav tm="100000">
                                          <p:val>
                                            <p:strVal val="1+ppt_h/2"/>
                                          </p:val>
                                        </p:tav>
                                      </p:tavLst>
                                    </p:anim>
                                    <p:set>
                                      <p:cBhvr>
                                        <p:cTn id="72"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3" grpId="0" animBg="1"/>
      <p:bldP spid="13"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42</a:t>
            </a:fld>
            <a:endParaRPr lang="en-US" dirty="0"/>
          </a:p>
        </p:txBody>
      </p:sp>
      <p:sp>
        <p:nvSpPr>
          <p:cNvPr id="4" name="Title 1"/>
          <p:cNvSpPr>
            <a:spLocks noGrp="1"/>
          </p:cNvSpPr>
          <p:nvPr>
            <p:ph type="title"/>
          </p:nvPr>
        </p:nvSpPr>
        <p:spPr>
          <a:xfrm>
            <a:off x="445911" y="308152"/>
            <a:ext cx="8424863" cy="606248"/>
          </a:xfrm>
        </p:spPr>
        <p:txBody>
          <a:bodyPr/>
          <a:lstStyle/>
          <a:p>
            <a:r>
              <a:rPr lang="en-CA" sz="2900" dirty="0" smtClean="0"/>
              <a:t>Document Control Module – Digital Signatures</a:t>
            </a:r>
            <a:endParaRPr lang="en-CA" sz="2900" dirty="0"/>
          </a:p>
        </p:txBody>
      </p:sp>
      <p:pic>
        <p:nvPicPr>
          <p:cNvPr id="1026" name="Picture 2"/>
          <p:cNvPicPr>
            <a:picLocks noChangeAspect="1" noChangeArrowheads="1"/>
          </p:cNvPicPr>
          <p:nvPr/>
        </p:nvPicPr>
        <p:blipFill>
          <a:blip r:embed="rId3" cstate="print"/>
          <a:srcRect/>
          <a:stretch>
            <a:fillRect/>
          </a:stretch>
        </p:blipFill>
        <p:spPr bwMode="auto">
          <a:xfrm>
            <a:off x="1819165" y="873641"/>
            <a:ext cx="4741124" cy="514438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545" t="8997" r="17933" b="11191"/>
          <a:stretch>
            <a:fillRect/>
          </a:stretch>
        </p:blipFill>
        <p:spPr bwMode="auto">
          <a:xfrm>
            <a:off x="2402958" y="1765004"/>
            <a:ext cx="3572540" cy="3673531"/>
          </a:xfrm>
          <a:prstGeom prst="rect">
            <a:avLst/>
          </a:prstGeom>
          <a:noFill/>
          <a:ln w="9525">
            <a:noFill/>
            <a:miter lim="800000"/>
            <a:headEnd/>
            <a:tailEnd/>
          </a:ln>
        </p:spPr>
      </p:pic>
      <p:sp>
        <p:nvSpPr>
          <p:cNvPr id="6" name="Rectangle 5"/>
          <p:cNvSpPr/>
          <p:nvPr/>
        </p:nvSpPr>
        <p:spPr>
          <a:xfrm>
            <a:off x="2030819" y="1967023"/>
            <a:ext cx="4008474" cy="33917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7"/>
                                        </p:tgtEl>
                                        <p:attrNameLst>
                                          <p:attrName>ppt_x</p:attrName>
                                        </p:attrNameLst>
                                      </p:cBhvr>
                                      <p:tavLst>
                                        <p:tav tm="0">
                                          <p:val>
                                            <p:strVal val="ppt_x"/>
                                          </p:val>
                                        </p:tav>
                                        <p:tav tm="100000">
                                          <p:val>
                                            <p:strVal val="ppt_x"/>
                                          </p:val>
                                        </p:tav>
                                      </p:tavLst>
                                    </p:anim>
                                    <p:anim calcmode="lin" valueType="num">
                                      <p:cBhvr additive="base">
                                        <p:cTn id="19" dur="500"/>
                                        <p:tgtEl>
                                          <p:spTgt spid="1027"/>
                                        </p:tgtEl>
                                        <p:attrNameLst>
                                          <p:attrName>ppt_y</p:attrName>
                                        </p:attrNameLst>
                                      </p:cBhvr>
                                      <p:tavLst>
                                        <p:tav tm="0">
                                          <p:val>
                                            <p:strVal val="ppt_y"/>
                                          </p:val>
                                        </p:tav>
                                        <p:tav tm="100000">
                                          <p:val>
                                            <p:strVal val="1+ppt_h/2"/>
                                          </p:val>
                                        </p:tav>
                                      </p:tavLst>
                                    </p:anim>
                                    <p:set>
                                      <p:cBhvr>
                                        <p:cTn id="20" dur="1" fill="hold">
                                          <p:stCondLst>
                                            <p:cond delay="499"/>
                                          </p:stCondLst>
                                        </p:cTn>
                                        <p:tgtEl>
                                          <p:spTgt spid="1027"/>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43</a:t>
            </a:fld>
            <a:endParaRPr lang="en-US" dirty="0"/>
          </a:p>
        </p:txBody>
      </p:sp>
      <p:sp>
        <p:nvSpPr>
          <p:cNvPr id="4" name="Title 1"/>
          <p:cNvSpPr>
            <a:spLocks noGrp="1"/>
          </p:cNvSpPr>
          <p:nvPr>
            <p:ph type="title"/>
          </p:nvPr>
        </p:nvSpPr>
        <p:spPr>
          <a:xfrm>
            <a:off x="445911" y="308152"/>
            <a:ext cx="8424863" cy="606248"/>
          </a:xfrm>
        </p:spPr>
        <p:txBody>
          <a:bodyPr/>
          <a:lstStyle/>
          <a:p>
            <a:r>
              <a:rPr lang="en-CA" sz="2900" dirty="0" smtClean="0"/>
              <a:t>Document Control Module – Digital Signatures</a:t>
            </a:r>
            <a:endParaRPr lang="en-CA" sz="2900" dirty="0"/>
          </a:p>
        </p:txBody>
      </p:sp>
      <p:pic>
        <p:nvPicPr>
          <p:cNvPr id="1026" name="Picture 2"/>
          <p:cNvPicPr>
            <a:picLocks noChangeAspect="1" noChangeArrowheads="1"/>
          </p:cNvPicPr>
          <p:nvPr/>
        </p:nvPicPr>
        <p:blipFill>
          <a:blip r:embed="rId2" cstate="print"/>
          <a:srcRect/>
          <a:stretch>
            <a:fillRect/>
          </a:stretch>
        </p:blipFill>
        <p:spPr bwMode="auto">
          <a:xfrm>
            <a:off x="871869" y="1011377"/>
            <a:ext cx="7740503" cy="5072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81424" y="871205"/>
            <a:ext cx="3139927" cy="5010522"/>
          </a:xfrm>
          <a:prstGeom prst="rect">
            <a:avLst/>
          </a:prstGeom>
          <a:noFill/>
          <a:ln w="9525">
            <a:noFill/>
            <a:miter lim="800000"/>
            <a:headEnd/>
            <a:tailEnd/>
          </a:ln>
        </p:spPr>
      </p:pic>
      <p:sp>
        <p:nvSpPr>
          <p:cNvPr id="7" name="Rectangle 6"/>
          <p:cNvSpPr/>
          <p:nvPr/>
        </p:nvSpPr>
        <p:spPr>
          <a:xfrm>
            <a:off x="2860157" y="2498651"/>
            <a:ext cx="3179135" cy="253054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7"/>
                                        </p:tgtEl>
                                        <p:attrNameLst>
                                          <p:attrName>ppt_x</p:attrName>
                                        </p:attrNameLst>
                                      </p:cBhvr>
                                      <p:tavLst>
                                        <p:tav tm="0">
                                          <p:val>
                                            <p:strVal val="ppt_x"/>
                                          </p:val>
                                        </p:tav>
                                        <p:tav tm="100000">
                                          <p:val>
                                            <p:strVal val="ppt_x"/>
                                          </p:val>
                                        </p:tav>
                                      </p:tavLst>
                                    </p:anim>
                                    <p:anim calcmode="lin" valueType="num">
                                      <p:cBhvr additive="base">
                                        <p:cTn id="19" dur="500"/>
                                        <p:tgtEl>
                                          <p:spTgt spid="1027"/>
                                        </p:tgtEl>
                                        <p:attrNameLst>
                                          <p:attrName>ppt_y</p:attrName>
                                        </p:attrNameLst>
                                      </p:cBhvr>
                                      <p:tavLst>
                                        <p:tav tm="0">
                                          <p:val>
                                            <p:strVal val="ppt_y"/>
                                          </p:val>
                                        </p:tav>
                                        <p:tav tm="100000">
                                          <p:val>
                                            <p:strVal val="1+ppt_h/2"/>
                                          </p:val>
                                        </p:tav>
                                      </p:tavLst>
                                    </p:anim>
                                    <p:set>
                                      <p:cBhvr>
                                        <p:cTn id="20" dur="1" fill="hold">
                                          <p:stCondLst>
                                            <p:cond delay="499"/>
                                          </p:stCondLst>
                                        </p:cTn>
                                        <p:tgtEl>
                                          <p:spTgt spid="1027"/>
                                        </p:tgtEl>
                                        <p:attrNameLst>
                                          <p:attrName>style.visibility</p:attrName>
                                        </p:attrNameLst>
                                      </p:cBhvr>
                                      <p:to>
                                        <p:strVal val="hidden"/>
                                      </p:to>
                                    </p:set>
                                  </p:childTnLst>
                                </p:cTn>
                              </p:par>
                              <p:par>
                                <p:cTn id="21" presetID="2" presetClass="exit" presetSubtype="4" fill="hold" grpId="2"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44</a:t>
            </a:fld>
            <a:endParaRPr lang="en-US" dirty="0"/>
          </a:p>
        </p:txBody>
      </p:sp>
      <p:sp>
        <p:nvSpPr>
          <p:cNvPr id="4" name="Title 1"/>
          <p:cNvSpPr>
            <a:spLocks noGrp="1"/>
          </p:cNvSpPr>
          <p:nvPr>
            <p:ph type="title"/>
          </p:nvPr>
        </p:nvSpPr>
        <p:spPr>
          <a:xfrm>
            <a:off x="445911" y="308152"/>
            <a:ext cx="8424863" cy="606248"/>
          </a:xfrm>
        </p:spPr>
        <p:txBody>
          <a:bodyPr/>
          <a:lstStyle/>
          <a:p>
            <a:r>
              <a:rPr lang="en-CA" sz="2900" dirty="0" smtClean="0"/>
              <a:t>Document Control Module – Audit History</a:t>
            </a:r>
            <a:endParaRPr lang="en-CA" sz="2900" dirty="0"/>
          </a:p>
        </p:txBody>
      </p:sp>
      <p:pic>
        <p:nvPicPr>
          <p:cNvPr id="2050" name="Picture 2"/>
          <p:cNvPicPr>
            <a:picLocks noChangeAspect="1" noChangeArrowheads="1"/>
          </p:cNvPicPr>
          <p:nvPr/>
        </p:nvPicPr>
        <p:blipFill>
          <a:blip r:embed="rId2" cstate="print"/>
          <a:srcRect/>
          <a:stretch>
            <a:fillRect/>
          </a:stretch>
        </p:blipFill>
        <p:spPr bwMode="auto">
          <a:xfrm>
            <a:off x="318976" y="824863"/>
            <a:ext cx="8644271" cy="5316657"/>
          </a:xfrm>
          <a:prstGeom prst="rect">
            <a:avLst/>
          </a:prstGeom>
          <a:noFill/>
          <a:ln w="9525">
            <a:noFill/>
            <a:miter lim="800000"/>
            <a:headEnd/>
            <a:tailEnd/>
          </a:ln>
        </p:spPr>
      </p:pic>
      <p:sp>
        <p:nvSpPr>
          <p:cNvPr id="5" name="Oval 4"/>
          <p:cNvSpPr/>
          <p:nvPr/>
        </p:nvSpPr>
        <p:spPr>
          <a:xfrm>
            <a:off x="7410893" y="797442"/>
            <a:ext cx="425302" cy="41467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1" name="Picture 3"/>
          <p:cNvPicPr>
            <a:picLocks noChangeAspect="1" noChangeArrowheads="1"/>
          </p:cNvPicPr>
          <p:nvPr/>
        </p:nvPicPr>
        <p:blipFill>
          <a:blip r:embed="rId3" cstate="print"/>
          <a:srcRect/>
          <a:stretch>
            <a:fillRect/>
          </a:stretch>
        </p:blipFill>
        <p:spPr bwMode="auto">
          <a:xfrm>
            <a:off x="457199" y="978194"/>
            <a:ext cx="8377348" cy="48909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051"/>
                                        </p:tgtEl>
                                        <p:attrNameLst>
                                          <p:attrName>ppt_x</p:attrName>
                                        </p:attrNameLst>
                                      </p:cBhvr>
                                      <p:tavLst>
                                        <p:tav tm="0">
                                          <p:val>
                                            <p:strVal val="ppt_x"/>
                                          </p:val>
                                        </p:tav>
                                        <p:tav tm="100000">
                                          <p:val>
                                            <p:strVal val="ppt_x"/>
                                          </p:val>
                                        </p:tav>
                                      </p:tavLst>
                                    </p:anim>
                                    <p:anim calcmode="lin" valueType="num">
                                      <p:cBhvr additive="base">
                                        <p:cTn id="19" dur="500"/>
                                        <p:tgtEl>
                                          <p:spTgt spid="2051"/>
                                        </p:tgtEl>
                                        <p:attrNameLst>
                                          <p:attrName>ppt_y</p:attrName>
                                        </p:attrNameLst>
                                      </p:cBhvr>
                                      <p:tavLst>
                                        <p:tav tm="0">
                                          <p:val>
                                            <p:strVal val="ppt_y"/>
                                          </p:val>
                                        </p:tav>
                                        <p:tav tm="100000">
                                          <p:val>
                                            <p:strVal val="1+ppt_h/2"/>
                                          </p:val>
                                        </p:tav>
                                      </p:tavLst>
                                    </p:anim>
                                    <p:set>
                                      <p:cBhvr>
                                        <p:cTn id="20"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45</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Document Control Module – Impact Analysis</a:t>
            </a:r>
            <a:endParaRPr lang="en-CA" sz="3000" dirty="0"/>
          </a:p>
        </p:txBody>
      </p:sp>
      <p:pic>
        <p:nvPicPr>
          <p:cNvPr id="6" name="Picture 5"/>
          <p:cNvPicPr/>
          <p:nvPr/>
        </p:nvPicPr>
        <p:blipFill>
          <a:blip r:embed="rId2" cstate="print"/>
          <a:srcRect/>
          <a:stretch>
            <a:fillRect/>
          </a:stretch>
        </p:blipFill>
        <p:spPr bwMode="auto">
          <a:xfrm>
            <a:off x="21561" y="2512290"/>
            <a:ext cx="4550433" cy="2830591"/>
          </a:xfrm>
          <a:prstGeom prst="rect">
            <a:avLst/>
          </a:prstGeom>
          <a:noFill/>
          <a:ln w="9525">
            <a:noFill/>
            <a:miter lim="800000"/>
            <a:headEnd/>
            <a:tailEnd/>
          </a:ln>
        </p:spPr>
      </p:pic>
      <p:sp>
        <p:nvSpPr>
          <p:cNvPr id="8" name="Curved Right Arrow 7"/>
          <p:cNvSpPr/>
          <p:nvPr/>
        </p:nvSpPr>
        <p:spPr>
          <a:xfrm>
            <a:off x="1981069" y="4291541"/>
            <a:ext cx="1630392" cy="1457865"/>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Oval 2"/>
          <p:cNvSpPr>
            <a:spLocks noChangeArrowheads="1"/>
          </p:cNvSpPr>
          <p:nvPr/>
        </p:nvSpPr>
        <p:spPr bwMode="auto">
          <a:xfrm>
            <a:off x="185363" y="2749319"/>
            <a:ext cx="3950697" cy="261937"/>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Oval 2"/>
          <p:cNvSpPr>
            <a:spLocks noChangeArrowheads="1"/>
          </p:cNvSpPr>
          <p:nvPr/>
        </p:nvSpPr>
        <p:spPr bwMode="auto">
          <a:xfrm>
            <a:off x="404037" y="3466214"/>
            <a:ext cx="2126512" cy="457200"/>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Text Placeholder 2"/>
          <p:cNvSpPr txBox="1">
            <a:spLocks/>
          </p:cNvSpPr>
          <p:nvPr/>
        </p:nvSpPr>
        <p:spPr>
          <a:xfrm>
            <a:off x="612882" y="1122329"/>
            <a:ext cx="7925062" cy="785282"/>
          </a:xfrm>
          <a:prstGeom prst="rect">
            <a:avLst/>
          </a:prstGeom>
        </p:spPr>
        <p:txBody>
          <a:bodyPr>
            <a:normAutofit/>
          </a:bodyPr>
          <a:lstStyle/>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dirty="0" smtClean="0">
                <a:latin typeface="+mn-lt"/>
              </a:rPr>
              <a:t>Links can be created between document objects, requirement object, change objects and MEL objects</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13"/>
          <p:cNvPicPr/>
          <p:nvPr/>
        </p:nvPicPr>
        <p:blipFill>
          <a:blip r:embed="rId3" cstate="print"/>
          <a:srcRect/>
          <a:stretch>
            <a:fillRect/>
          </a:stretch>
        </p:blipFill>
        <p:spPr bwMode="auto">
          <a:xfrm>
            <a:off x="4556248" y="1774034"/>
            <a:ext cx="4481422" cy="4166559"/>
          </a:xfrm>
          <a:prstGeom prst="rect">
            <a:avLst/>
          </a:prstGeom>
          <a:noFill/>
          <a:ln w="9525">
            <a:noFill/>
            <a:miter lim="800000"/>
            <a:headEnd/>
            <a:tailEnd/>
          </a:ln>
        </p:spPr>
      </p:pic>
      <p:sp>
        <p:nvSpPr>
          <p:cNvPr id="15" name="Curved Left Arrow 14"/>
          <p:cNvSpPr/>
          <p:nvPr/>
        </p:nvSpPr>
        <p:spPr>
          <a:xfrm>
            <a:off x="3403016" y="3801849"/>
            <a:ext cx="1742536" cy="1570008"/>
          </a:xfrm>
          <a:prstGeom prst="curved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Oval 2"/>
          <p:cNvSpPr>
            <a:spLocks noChangeArrowheads="1"/>
          </p:cNvSpPr>
          <p:nvPr/>
        </p:nvSpPr>
        <p:spPr bwMode="auto">
          <a:xfrm>
            <a:off x="4803438" y="3529040"/>
            <a:ext cx="2256581" cy="261937"/>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Oval 2"/>
          <p:cNvSpPr>
            <a:spLocks noChangeArrowheads="1"/>
          </p:cNvSpPr>
          <p:nvPr/>
        </p:nvSpPr>
        <p:spPr bwMode="auto">
          <a:xfrm>
            <a:off x="4845968" y="4911271"/>
            <a:ext cx="3777037" cy="341211"/>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Oval 2"/>
          <p:cNvSpPr>
            <a:spLocks noChangeArrowheads="1"/>
          </p:cNvSpPr>
          <p:nvPr/>
        </p:nvSpPr>
        <p:spPr bwMode="auto">
          <a:xfrm>
            <a:off x="5806444" y="1969598"/>
            <a:ext cx="1072822" cy="358932"/>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animBg="1"/>
      <p:bldP spid="10" grpId="0" animBg="1"/>
      <p:bldP spid="15" grpId="0" animBg="1"/>
      <p:bldP spid="16" grpId="0" animBg="1"/>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5940" y="1095417"/>
            <a:ext cx="8432246" cy="4422885"/>
          </a:xfrm>
        </p:spPr>
        <p:txBody>
          <a:bodyPr/>
          <a:lstStyle/>
          <a:p>
            <a:pPr>
              <a:buClrTx/>
              <a:buFont typeface="Arial" charset="0"/>
              <a:buChar char="•"/>
              <a:defRPr/>
            </a:pPr>
            <a:r>
              <a:rPr lang="en-US" sz="2000" dirty="0" smtClean="0"/>
              <a:t>Design requirements are initiated in MS Word and then imported in the CM system where they are decomposed into individual requirements and paragraphs with unique IDs</a:t>
            </a:r>
          </a:p>
          <a:p>
            <a:pPr>
              <a:buClrTx/>
              <a:buFont typeface="Arial" charset="0"/>
              <a:buChar char="•"/>
              <a:defRPr/>
            </a:pPr>
            <a:r>
              <a:rPr lang="en-US" sz="2000" dirty="0" smtClean="0"/>
              <a:t>Cross linking capability – Each requirement can be linked to other requirement, document objects, MEL objects and change objects</a:t>
            </a:r>
          </a:p>
          <a:p>
            <a:pPr lvl="0">
              <a:buClrTx/>
              <a:buFont typeface="Arial" charset="0"/>
              <a:buChar char="•"/>
              <a:defRPr/>
            </a:pPr>
            <a:r>
              <a:rPr lang="en-CA" sz="2000" dirty="0" smtClean="0"/>
              <a:t>Hierarchical tree structure produced in the RM module</a:t>
            </a:r>
          </a:p>
          <a:p>
            <a:pPr lvl="0">
              <a:buClrTx/>
              <a:buFont typeface="Arial" charset="0"/>
              <a:buChar char="•"/>
              <a:defRPr/>
            </a:pPr>
            <a:r>
              <a:rPr lang="en-CA" sz="2000" dirty="0" smtClean="0"/>
              <a:t>The tree structure can be exported out in NWMO DR template to produce a DR document that can signed/sealed and issued to regulatory bodies</a:t>
            </a:r>
          </a:p>
          <a:p>
            <a:endParaRPr lang="en-CA" dirty="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46</a:t>
            </a:fld>
            <a:endParaRPr lang="en-US" dirty="0"/>
          </a:p>
        </p:txBody>
      </p:sp>
      <p:sp>
        <p:nvSpPr>
          <p:cNvPr id="5" name="Title 1"/>
          <p:cNvSpPr>
            <a:spLocks noGrp="1"/>
          </p:cNvSpPr>
          <p:nvPr>
            <p:ph type="title"/>
          </p:nvPr>
        </p:nvSpPr>
        <p:spPr>
          <a:xfrm>
            <a:off x="445911" y="308152"/>
            <a:ext cx="8424863" cy="606248"/>
          </a:xfrm>
        </p:spPr>
        <p:txBody>
          <a:bodyPr/>
          <a:lstStyle/>
          <a:p>
            <a:r>
              <a:rPr lang="en-CA" sz="3000" dirty="0" smtClean="0"/>
              <a:t>Requirements Management (RM) Module</a:t>
            </a:r>
            <a:endParaRPr lang="en-CA" sz="3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47</a:t>
            </a:fld>
            <a:endParaRPr lang="en-US" dirty="0"/>
          </a:p>
        </p:txBody>
      </p:sp>
      <p:pic>
        <p:nvPicPr>
          <p:cNvPr id="4" name="Picture 3"/>
          <p:cNvPicPr/>
          <p:nvPr/>
        </p:nvPicPr>
        <p:blipFill>
          <a:blip r:embed="rId2" cstate="print"/>
          <a:srcRect/>
          <a:stretch>
            <a:fillRect/>
          </a:stretch>
        </p:blipFill>
        <p:spPr bwMode="auto">
          <a:xfrm>
            <a:off x="390967" y="1131259"/>
            <a:ext cx="8487219" cy="4791076"/>
          </a:xfrm>
          <a:prstGeom prst="rect">
            <a:avLst/>
          </a:prstGeom>
          <a:noFill/>
          <a:ln w="9525">
            <a:noFill/>
            <a:miter lim="800000"/>
            <a:headEnd/>
            <a:tailEnd/>
          </a:ln>
        </p:spPr>
      </p:pic>
      <p:sp>
        <p:nvSpPr>
          <p:cNvPr id="5" name="Title 1"/>
          <p:cNvSpPr>
            <a:spLocks noGrp="1"/>
          </p:cNvSpPr>
          <p:nvPr>
            <p:ph type="title"/>
          </p:nvPr>
        </p:nvSpPr>
        <p:spPr>
          <a:xfrm>
            <a:off x="445911" y="308152"/>
            <a:ext cx="8424863" cy="606248"/>
          </a:xfrm>
        </p:spPr>
        <p:txBody>
          <a:bodyPr/>
          <a:lstStyle/>
          <a:p>
            <a:r>
              <a:rPr lang="en-CA" sz="3000" dirty="0" smtClean="0"/>
              <a:t>Requirements Lifecycle Traceability</a:t>
            </a:r>
            <a:endParaRPr lang="en-CA" sz="3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48</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42912" y="1031358"/>
            <a:ext cx="8894758" cy="4869712"/>
          </a:xfrm>
          <a:prstGeom prst="rect">
            <a:avLst/>
          </a:prstGeom>
          <a:noFill/>
          <a:ln w="9525">
            <a:noFill/>
            <a:miter lim="800000"/>
            <a:headEnd/>
            <a:tailEnd/>
          </a:ln>
        </p:spPr>
      </p:pic>
      <p:sp>
        <p:nvSpPr>
          <p:cNvPr id="5" name="Title 1"/>
          <p:cNvSpPr>
            <a:spLocks noGrp="1"/>
          </p:cNvSpPr>
          <p:nvPr>
            <p:ph type="title"/>
          </p:nvPr>
        </p:nvSpPr>
        <p:spPr>
          <a:xfrm>
            <a:off x="445911" y="308152"/>
            <a:ext cx="8424863" cy="606248"/>
          </a:xfrm>
        </p:spPr>
        <p:txBody>
          <a:bodyPr/>
          <a:lstStyle/>
          <a:p>
            <a:r>
              <a:rPr lang="en-CA" sz="3000" dirty="0" smtClean="0"/>
              <a:t>Requirements Structure Manager</a:t>
            </a:r>
            <a:endParaRPr lang="en-CA" sz="3000" dirty="0"/>
          </a:p>
        </p:txBody>
      </p:sp>
      <p:sp>
        <p:nvSpPr>
          <p:cNvPr id="6" name="Oval 2"/>
          <p:cNvSpPr>
            <a:spLocks noChangeArrowheads="1"/>
          </p:cNvSpPr>
          <p:nvPr/>
        </p:nvSpPr>
        <p:spPr bwMode="auto">
          <a:xfrm>
            <a:off x="-1" y="1722474"/>
            <a:ext cx="3476847" cy="669852"/>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Oval 2"/>
          <p:cNvSpPr>
            <a:spLocks noChangeArrowheads="1"/>
          </p:cNvSpPr>
          <p:nvPr/>
        </p:nvSpPr>
        <p:spPr bwMode="auto">
          <a:xfrm>
            <a:off x="297712" y="2948762"/>
            <a:ext cx="1137683"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Oval 2"/>
          <p:cNvSpPr>
            <a:spLocks noChangeArrowheads="1"/>
          </p:cNvSpPr>
          <p:nvPr/>
        </p:nvSpPr>
        <p:spPr bwMode="auto">
          <a:xfrm>
            <a:off x="1757917" y="2941673"/>
            <a:ext cx="1137683"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Oval 2"/>
          <p:cNvSpPr>
            <a:spLocks noChangeArrowheads="1"/>
          </p:cNvSpPr>
          <p:nvPr/>
        </p:nvSpPr>
        <p:spPr bwMode="auto">
          <a:xfrm>
            <a:off x="3671777" y="2952307"/>
            <a:ext cx="1548809"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Oval 2"/>
          <p:cNvSpPr>
            <a:spLocks noChangeArrowheads="1"/>
          </p:cNvSpPr>
          <p:nvPr/>
        </p:nvSpPr>
        <p:spPr bwMode="auto">
          <a:xfrm>
            <a:off x="4830726" y="2962939"/>
            <a:ext cx="1137683"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Oval 2"/>
          <p:cNvSpPr>
            <a:spLocks noChangeArrowheads="1"/>
          </p:cNvSpPr>
          <p:nvPr/>
        </p:nvSpPr>
        <p:spPr bwMode="auto">
          <a:xfrm>
            <a:off x="5691964" y="2952306"/>
            <a:ext cx="1708296"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Oval 2"/>
          <p:cNvSpPr>
            <a:spLocks noChangeArrowheads="1"/>
          </p:cNvSpPr>
          <p:nvPr/>
        </p:nvSpPr>
        <p:spPr bwMode="auto">
          <a:xfrm>
            <a:off x="7244317" y="2941673"/>
            <a:ext cx="1899683"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Oval 2"/>
          <p:cNvSpPr>
            <a:spLocks noChangeArrowheads="1"/>
          </p:cNvSpPr>
          <p:nvPr/>
        </p:nvSpPr>
        <p:spPr bwMode="auto">
          <a:xfrm>
            <a:off x="3118884" y="1368055"/>
            <a:ext cx="1137683" cy="368596"/>
          </a:xfrm>
          <a:prstGeom prst="ellipse">
            <a:avLst/>
          </a:prstGeom>
          <a:solidFill>
            <a:srgbClr val="FFFFFF">
              <a:alpha val="0"/>
            </a:srgb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xit" presetSubtype="10" fill="hold" grpId="1" nodeType="clickEffect">
                                  <p:stCondLst>
                                    <p:cond delay="0"/>
                                  </p:stCondLst>
                                  <p:childTnLst>
                                    <p:animEffect transition="out" filter="checkerboard(across)">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 presetClass="exit" presetSubtype="10" fill="hold" grpId="1" nodeType="clickEffect">
                                  <p:stCondLst>
                                    <p:cond delay="0"/>
                                  </p:stCondLst>
                                  <p:childTnLst>
                                    <p:animEffect transition="out" filter="checkerboard(across)">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49</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RM Module – Trace Links</a:t>
            </a:r>
            <a:endParaRPr lang="en-CA" sz="3000" dirty="0"/>
          </a:p>
        </p:txBody>
      </p:sp>
      <p:sp>
        <p:nvSpPr>
          <p:cNvPr id="5" name="Text Placeholder 2"/>
          <p:cNvSpPr txBox="1">
            <a:spLocks/>
          </p:cNvSpPr>
          <p:nvPr/>
        </p:nvSpPr>
        <p:spPr>
          <a:xfrm>
            <a:off x="445940" y="1095417"/>
            <a:ext cx="8432246" cy="4422885"/>
          </a:xfrm>
          <a:prstGeom prst="rect">
            <a:avLst/>
          </a:prstGeom>
        </p:spPr>
        <p:txBody>
          <a:bodyPr/>
          <a:lstStyle/>
          <a:p>
            <a:pPr marL="225425" indent="-225425" eaLnBrk="0" hangingPunct="0">
              <a:spcBef>
                <a:spcPts val="1000"/>
              </a:spcBef>
              <a:buFont typeface="Arial" charset="0"/>
              <a:buChar char="•"/>
              <a:defRPr/>
            </a:pPr>
            <a:r>
              <a:rPr lang="en-CA" sz="2000" dirty="0" smtClean="0">
                <a:latin typeface="+mn-lt"/>
              </a:rPr>
              <a:t>A trace link establishes a directional relationship between two business objects (requirement, document, MEL and DCN objects)</a:t>
            </a:r>
          </a:p>
          <a:p>
            <a:pPr marL="225425" indent="-225425" eaLnBrk="0" hangingPunct="0">
              <a:spcBef>
                <a:spcPts val="1000"/>
              </a:spcBef>
              <a:buFont typeface="Arial" charset="0"/>
              <a:buChar char="•"/>
              <a:defRPr/>
            </a:pPr>
            <a:r>
              <a:rPr lang="en-CA" sz="2000" dirty="0" smtClean="0">
                <a:latin typeface="+mn-lt"/>
              </a:rPr>
              <a:t>In this relationship, one business object </a:t>
            </a:r>
            <a:r>
              <a:rPr lang="en-CA" sz="2000" b="1" dirty="0" smtClean="0">
                <a:latin typeface="+mn-lt"/>
              </a:rPr>
              <a:t>Defines </a:t>
            </a:r>
            <a:r>
              <a:rPr lang="en-CA" sz="2000" dirty="0" smtClean="0">
                <a:latin typeface="+mn-lt"/>
              </a:rPr>
              <a:t>a condition with which the other business object(s) must </a:t>
            </a:r>
            <a:r>
              <a:rPr lang="en-CA" sz="2000" b="1" dirty="0" smtClean="0">
                <a:latin typeface="+mn-lt"/>
              </a:rPr>
              <a:t>Comply</a:t>
            </a:r>
            <a:endParaRPr lang="en-CA" sz="2000" dirty="0" smtClean="0">
              <a:latin typeface="+mn-lt"/>
            </a:endParaRPr>
          </a:p>
          <a:p>
            <a:pPr marL="225425" indent="-225425" eaLnBrk="0" hangingPunct="0">
              <a:spcBef>
                <a:spcPts val="1000"/>
              </a:spcBef>
              <a:buFont typeface="Arial" charset="0"/>
              <a:buChar char="•"/>
              <a:defRPr/>
            </a:pPr>
            <a:r>
              <a:rPr lang="en-CA" sz="2000" dirty="0" smtClean="0">
                <a:latin typeface="+mn-lt"/>
              </a:rPr>
              <a:t>A given business object may define some objects and itself may also comply with other objects</a:t>
            </a:r>
            <a:endParaRPr lang="en-CA" sz="2000"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2019855" y="3371297"/>
            <a:ext cx="5230416" cy="165790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16573" y="3024526"/>
            <a:ext cx="4429985" cy="324449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058759" y="3076798"/>
            <a:ext cx="4617410" cy="30284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nodeType="clickEffect">
                                  <p:stCondLst>
                                    <p:cond delay="0"/>
                                  </p:stCondLst>
                                  <p:childTnLst>
                                    <p:animEffect transition="out" filter="checkerboard(across)">
                                      <p:cBhvr>
                                        <p:cTn id="23" dur="500"/>
                                        <p:tgtEl>
                                          <p:spTgt spid="1027"/>
                                        </p:tgtEl>
                                      </p:cBhvr>
                                    </p:animEffect>
                                    <p:set>
                                      <p:cBhvr>
                                        <p:cTn id="24" dur="1" fill="hold">
                                          <p:stCondLst>
                                            <p:cond delay="499"/>
                                          </p:stCondLst>
                                        </p:cTn>
                                        <p:tgtEl>
                                          <p:spTgt spid="10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39503" y="1411941"/>
            <a:ext cx="3119250" cy="4719918"/>
          </a:xfrm>
          <a:prstGeom prst="rect">
            <a:avLst/>
          </a:prstGeom>
          <a:noFill/>
          <a:ln w="9525">
            <a:noFill/>
            <a:miter lim="800000"/>
            <a:headEnd/>
            <a:tailEnd/>
          </a:ln>
          <a:effectLst/>
        </p:spPr>
      </p:pic>
      <p:sp>
        <p:nvSpPr>
          <p:cNvPr id="4099" name="Title 1"/>
          <p:cNvSpPr>
            <a:spLocks noGrp="1"/>
          </p:cNvSpPr>
          <p:nvPr>
            <p:ph type="title"/>
          </p:nvPr>
        </p:nvSpPr>
        <p:spPr>
          <a:xfrm>
            <a:off x="468000" y="540000"/>
            <a:ext cx="8424863" cy="838200"/>
          </a:xfrm>
        </p:spPr>
        <p:txBody>
          <a:bodyPr/>
          <a:lstStyle/>
          <a:p>
            <a:r>
              <a:rPr lang="en-CA" dirty="0" smtClean="0">
                <a:latin typeface="Arial" charset="0"/>
                <a:cs typeface="Arial" charset="0"/>
              </a:rPr>
              <a:t>CANDU Fuel</a:t>
            </a:r>
          </a:p>
        </p:txBody>
      </p:sp>
      <p:sp>
        <p:nvSpPr>
          <p:cNvPr id="3" name="Slide Number Placeholder 2"/>
          <p:cNvSpPr>
            <a:spLocks noGrp="1"/>
          </p:cNvSpPr>
          <p:nvPr>
            <p:ph type="sldNum" sz="quarter" idx="10"/>
          </p:nvPr>
        </p:nvSpPr>
        <p:spPr/>
        <p:txBody>
          <a:bodyPr/>
          <a:lstStyle/>
          <a:p>
            <a:pPr>
              <a:defRPr/>
            </a:pPr>
            <a:fld id="{9B71AB85-B7C9-426F-8CE3-F54F986C91A1}" type="slidenum">
              <a:rPr lang="en-US"/>
              <a:pPr>
                <a:defRPr/>
              </a:pPr>
              <a:t>5</a:t>
            </a:fld>
            <a:endParaRPr lang="en-US" dirty="0"/>
          </a:p>
        </p:txBody>
      </p:sp>
      <p:sp>
        <p:nvSpPr>
          <p:cNvPr id="5" name="Text Placeholder 17"/>
          <p:cNvSpPr txBox="1">
            <a:spLocks/>
          </p:cNvSpPr>
          <p:nvPr/>
        </p:nvSpPr>
        <p:spPr>
          <a:xfrm>
            <a:off x="3939988" y="1440000"/>
            <a:ext cx="4800599" cy="2056235"/>
          </a:xfrm>
          <a:prstGeom prst="rect">
            <a:avLst/>
          </a:prstGeom>
        </p:spPr>
        <p:txBody>
          <a:bodyPr/>
          <a:lstStyle/>
          <a:p>
            <a:pPr marL="225425" indent="-225425" eaLnBrk="0" hangingPunct="0">
              <a:spcBef>
                <a:spcPts val="1000"/>
              </a:spcBef>
              <a:buClr>
                <a:schemeClr val="tx1">
                  <a:lumMod val="75000"/>
                  <a:lumOff val="25000"/>
                </a:schemeClr>
              </a:buClr>
              <a:buSzPct val="120000"/>
              <a:tabLst>
                <a:tab pos="3432175" algn="l"/>
              </a:tabLst>
              <a:defRPr/>
            </a:pPr>
            <a:r>
              <a:rPr lang="en-US" sz="2000" dirty="0" smtClean="0">
                <a:latin typeface="+mn-lt"/>
              </a:rPr>
              <a:t>One fuel bundle . . .</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latin typeface="+mn-lt"/>
              </a:rPr>
              <a:t>Is about the size of a fireplace log</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latin typeface="+mn-lt"/>
              </a:rPr>
              <a:t>Can power 100 homes for a year</a:t>
            </a: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r>
              <a:rPr lang="en-US" sz="2000" dirty="0" smtClean="0">
                <a:latin typeface="+mn-lt"/>
              </a:rPr>
              <a:t>Contains about 20 kg uranium</a:t>
            </a:r>
          </a:p>
        </p:txBody>
      </p:sp>
      <p:sp>
        <p:nvSpPr>
          <p:cNvPr id="8" name="Rectangle 7"/>
          <p:cNvSpPr/>
          <p:nvPr/>
        </p:nvSpPr>
        <p:spPr>
          <a:xfrm>
            <a:off x="3536576" y="3455893"/>
            <a:ext cx="5607424" cy="2931459"/>
          </a:xfrm>
          <a:prstGeom prst="rect">
            <a:avLst/>
          </a:prstGeom>
          <a:solidFill>
            <a:srgbClr val="BED7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360000" rIns="720000" bIns="360000" anchor="ctr"/>
          <a:lstStyle/>
          <a:p>
            <a:pPr>
              <a:spcAft>
                <a:spcPts val="1800"/>
              </a:spcAft>
            </a:pPr>
            <a:r>
              <a:rPr lang="en-US" sz="2000" b="1" dirty="0" smtClean="0">
                <a:solidFill>
                  <a:srgbClr val="41535D"/>
                </a:solidFill>
                <a:latin typeface="+mn-lt"/>
              </a:rPr>
              <a:t>Used nuclear fuel is a </a:t>
            </a:r>
            <a:r>
              <a:rPr lang="en-US" sz="2000" b="1" dirty="0" smtClean="0">
                <a:solidFill>
                  <a:srgbClr val="41535D"/>
                </a:solidFill>
              </a:rPr>
              <a:t>potential health risk for  a very long time. </a:t>
            </a:r>
          </a:p>
          <a:p>
            <a:pPr>
              <a:spcAft>
                <a:spcPts val="1800"/>
              </a:spcAft>
            </a:pPr>
            <a:r>
              <a:rPr lang="en-US" sz="2000" b="1" dirty="0" smtClean="0">
                <a:solidFill>
                  <a:srgbClr val="41535D"/>
                </a:solidFill>
              </a:rPr>
              <a:t>It must be safely contained and isolated from people and the environment, essentially indefinitely.</a:t>
            </a:r>
            <a:endParaRPr lang="en-CA" sz="2000" b="1" dirty="0" smtClean="0">
              <a:solidFill>
                <a:srgbClr val="41535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50</a:t>
            </a:fld>
            <a:endParaRPr lang="en-US" dirty="0"/>
          </a:p>
        </p:txBody>
      </p:sp>
      <p:sp>
        <p:nvSpPr>
          <p:cNvPr id="4" name="Title 1"/>
          <p:cNvSpPr>
            <a:spLocks noGrp="1"/>
          </p:cNvSpPr>
          <p:nvPr>
            <p:ph type="title"/>
          </p:nvPr>
        </p:nvSpPr>
        <p:spPr>
          <a:xfrm>
            <a:off x="445911" y="308152"/>
            <a:ext cx="8424863" cy="606248"/>
          </a:xfrm>
        </p:spPr>
        <p:txBody>
          <a:bodyPr/>
          <a:lstStyle/>
          <a:p>
            <a:r>
              <a:rPr lang="en-CA" sz="3000" dirty="0" smtClean="0"/>
              <a:t>Requirements Review and Approval</a:t>
            </a:r>
            <a:endParaRPr lang="en-CA" sz="3000" dirty="0"/>
          </a:p>
        </p:txBody>
      </p:sp>
      <p:sp>
        <p:nvSpPr>
          <p:cNvPr id="5" name="Text Placeholder 2"/>
          <p:cNvSpPr txBox="1">
            <a:spLocks/>
          </p:cNvSpPr>
          <p:nvPr/>
        </p:nvSpPr>
        <p:spPr>
          <a:xfrm>
            <a:off x="445940" y="1095417"/>
            <a:ext cx="8432246" cy="4422885"/>
          </a:xfrm>
          <a:prstGeom prst="rect">
            <a:avLst/>
          </a:prstGeom>
        </p:spPr>
        <p:txBody>
          <a:bodyPr/>
          <a:lstStyle/>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US" sz="2000" dirty="0" smtClean="0">
                <a:latin typeface="+mn-lt"/>
              </a:rPr>
              <a:t>When the requirement structure is ready for review, it is exported out in NWMO’s Design Requirement template in MS Word. Then it is sent out for review using the Document Release workflow discussed in previous slides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Reviewers provide comments on the MS</a:t>
            </a:r>
            <a:r>
              <a:rPr kumimoji="0" lang="en-US" sz="2000" b="0" i="0" u="none" strike="noStrike" kern="1200" cap="none" spc="0" normalizeH="0" noProof="0" dirty="0" smtClean="0">
                <a:ln>
                  <a:noFill/>
                </a:ln>
                <a:solidFill>
                  <a:schemeClr val="tx1"/>
                </a:solidFill>
                <a:effectLst/>
                <a:uLnTx/>
                <a:uFillTx/>
                <a:latin typeface="+mn-lt"/>
                <a:ea typeface="+mn-ea"/>
                <a:cs typeface="+mn-cs"/>
              </a:rPr>
              <a:t> Word export file, which are </a:t>
            </a:r>
            <a:r>
              <a:rPr kumimoji="0" lang="en-US" sz="2000" b="0" i="0" u="none" strike="noStrike" kern="1200" cap="none" spc="0" normalizeH="0" noProof="0" dirty="0" err="1" smtClean="0">
                <a:ln>
                  <a:noFill/>
                </a:ln>
                <a:solidFill>
                  <a:schemeClr val="tx1"/>
                </a:solidFill>
                <a:effectLst/>
                <a:uLnTx/>
                <a:uFillTx/>
                <a:latin typeface="+mn-lt"/>
                <a:ea typeface="+mn-ea"/>
                <a:cs typeface="+mn-cs"/>
              </a:rPr>
              <a:t>dispositioned</a:t>
            </a:r>
            <a:r>
              <a:rPr kumimoji="0" lang="en-US" sz="2000" b="0" i="0" u="none" strike="noStrike" kern="1200" cap="none" spc="0" normalizeH="0" noProof="0" dirty="0" smtClean="0">
                <a:ln>
                  <a:noFill/>
                </a:ln>
                <a:solidFill>
                  <a:schemeClr val="tx1"/>
                </a:solidFill>
                <a:effectLst/>
                <a:uLnTx/>
                <a:uFillTx/>
                <a:latin typeface="+mn-lt"/>
                <a:ea typeface="+mn-ea"/>
                <a:cs typeface="+mn-cs"/>
              </a:rPr>
              <a:t> by the author and then resent back to the reviewers for disposition acceptance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dirty="0" smtClean="0">
                <a:latin typeface="+mn-lt"/>
              </a:rPr>
              <a:t>The requirement structure is then updated based on comments, re-exported in MS Word and finally Adobe PDF is created, which sent out for digital signatures</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dirty="0" smtClean="0">
                <a:latin typeface="+mn-lt"/>
              </a:rPr>
              <a:t>There is a provision in the workflow to export the document out for application of Professional Engineer’s seal</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endParaRPr kumimoji="0" lang="en-CA"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51</a:t>
            </a:fld>
            <a:endParaRPr lang="en-US" dirty="0"/>
          </a:p>
        </p:txBody>
      </p:sp>
      <p:sp>
        <p:nvSpPr>
          <p:cNvPr id="4" name="Title 1"/>
          <p:cNvSpPr>
            <a:spLocks noGrp="1"/>
          </p:cNvSpPr>
          <p:nvPr>
            <p:ph type="title"/>
          </p:nvPr>
        </p:nvSpPr>
        <p:spPr>
          <a:xfrm>
            <a:off x="445911" y="169923"/>
            <a:ext cx="8424863" cy="606248"/>
          </a:xfrm>
        </p:spPr>
        <p:txBody>
          <a:bodyPr/>
          <a:lstStyle/>
          <a:p>
            <a:r>
              <a:rPr lang="en-CA" sz="3000" dirty="0" smtClean="0"/>
              <a:t>Advantages of Managing Requirements</a:t>
            </a:r>
            <a:endParaRPr lang="en-CA" sz="3000" dirty="0"/>
          </a:p>
        </p:txBody>
      </p:sp>
      <p:sp>
        <p:nvSpPr>
          <p:cNvPr id="5" name="Text Placeholder 2"/>
          <p:cNvSpPr txBox="1">
            <a:spLocks/>
          </p:cNvSpPr>
          <p:nvPr/>
        </p:nvSpPr>
        <p:spPr>
          <a:xfrm>
            <a:off x="445940" y="1095417"/>
            <a:ext cx="8432246" cy="4422885"/>
          </a:xfrm>
          <a:prstGeom prst="rect">
            <a:avLst/>
          </a:prstGeom>
        </p:spPr>
        <p:txBody>
          <a:bodyPr/>
          <a:lstStyle/>
          <a:p>
            <a:pPr marL="225425" marR="0" lvl="0" indent="-225425" algn="l" defTabSz="914400" rtl="0" eaLnBrk="0" fontAlgn="base" latinLnBrk="0" hangingPunct="0">
              <a:lnSpc>
                <a:spcPct val="100000"/>
              </a:lnSpc>
              <a:spcBef>
                <a:spcPts val="1000"/>
              </a:spcBef>
              <a:spcAft>
                <a:spcPct val="0"/>
              </a:spcAft>
              <a:buClrTx/>
              <a:buSzTx/>
              <a:tabLst/>
              <a:defRPr/>
            </a:pPr>
            <a:r>
              <a:rPr lang="en-US" sz="2000" dirty="0" smtClean="0">
                <a:latin typeface="+mn-lt"/>
              </a:rPr>
              <a:t>Organizing Requirements into a structure can assist in:</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US" sz="2000" i="1" dirty="0" smtClean="0">
                <a:latin typeface="+mn-lt"/>
              </a:rPr>
              <a:t>Minimizing</a:t>
            </a:r>
            <a:r>
              <a:rPr lang="en-US" sz="2000" dirty="0" smtClean="0">
                <a:latin typeface="+mn-lt"/>
              </a:rPr>
              <a:t> the number of requirements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Understanding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large</a:t>
            </a:r>
            <a:r>
              <a:rPr kumimoji="0" lang="en-US" sz="2000" b="0" i="0" u="none" strike="noStrike" kern="1200" cap="none" spc="0" normalizeH="0" noProof="0" dirty="0" smtClean="0">
                <a:ln>
                  <a:noFill/>
                </a:ln>
                <a:solidFill>
                  <a:schemeClr val="tx1"/>
                </a:solidFill>
                <a:effectLst/>
                <a:uLnTx/>
                <a:uFillTx/>
                <a:latin typeface="+mn-lt"/>
                <a:ea typeface="+mn-ea"/>
                <a:cs typeface="+mn-cs"/>
              </a:rPr>
              <a:t> amount of data efficiently (data is decomposed into bits of information)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i="1" dirty="0" smtClean="0">
                <a:latin typeface="+mn-lt"/>
              </a:rPr>
              <a:t>Grouping</a:t>
            </a:r>
            <a:r>
              <a:rPr lang="en-CA" sz="2000" dirty="0" smtClean="0">
                <a:latin typeface="+mn-lt"/>
              </a:rPr>
              <a:t> of similar or standard requirements (consistency)</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i="1" dirty="0" smtClean="0">
                <a:latin typeface="+mn-lt"/>
              </a:rPr>
              <a:t>Detecting</a:t>
            </a:r>
            <a:r>
              <a:rPr lang="en-CA" sz="2000" dirty="0" smtClean="0">
                <a:latin typeface="+mn-lt"/>
              </a:rPr>
              <a:t> duplications and irrelevant data</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kumimoji="0" lang="en-CA" sz="2000" b="0" i="1" u="none" strike="noStrike" kern="1200" cap="none" spc="0" normalizeH="0" baseline="0" noProof="0" dirty="0" smtClean="0">
                <a:ln>
                  <a:noFill/>
                </a:ln>
                <a:solidFill>
                  <a:schemeClr val="tx1"/>
                </a:solidFill>
                <a:effectLst/>
                <a:uLnTx/>
                <a:uFillTx/>
                <a:latin typeface="+mn-lt"/>
                <a:ea typeface="+mn-ea"/>
                <a:cs typeface="+mn-cs"/>
              </a:rPr>
              <a:t>Eliminating</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conflicts between requirements</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i="1" dirty="0" smtClean="0">
                <a:latin typeface="+mn-lt"/>
              </a:rPr>
              <a:t>Maintaining</a:t>
            </a:r>
            <a:r>
              <a:rPr lang="en-CA" sz="2000" dirty="0" smtClean="0">
                <a:latin typeface="+mn-lt"/>
              </a:rPr>
              <a:t> requirements iteration (revisions) efficiently</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i="1" dirty="0" smtClean="0">
                <a:latin typeface="+mn-lt"/>
              </a:rPr>
              <a:t>Evaluating, Categorizing and Linking of </a:t>
            </a:r>
            <a:r>
              <a:rPr lang="en-CA" sz="2000" dirty="0" smtClean="0">
                <a:latin typeface="+mn-lt"/>
              </a:rPr>
              <a:t>requirements </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i="1" dirty="0" smtClean="0">
                <a:latin typeface="+mn-lt"/>
              </a:rPr>
              <a:t>Reusing</a:t>
            </a:r>
            <a:r>
              <a:rPr lang="en-CA" sz="2000" dirty="0" smtClean="0">
                <a:latin typeface="+mn-lt"/>
              </a:rPr>
              <a:t> of standard requirements across various project</a:t>
            </a:r>
          </a:p>
        </p:txBody>
      </p:sp>
      <p:sp>
        <p:nvSpPr>
          <p:cNvPr id="6" name="TextBox 5"/>
          <p:cNvSpPr txBox="1"/>
          <p:nvPr/>
        </p:nvSpPr>
        <p:spPr>
          <a:xfrm>
            <a:off x="404038" y="5837274"/>
            <a:ext cx="7070650" cy="307777"/>
          </a:xfrm>
          <a:prstGeom prst="rect">
            <a:avLst/>
          </a:prstGeom>
          <a:noFill/>
        </p:spPr>
        <p:txBody>
          <a:bodyPr wrap="square" rtlCol="0">
            <a:spAutoFit/>
          </a:bodyPr>
          <a:lstStyle/>
          <a:p>
            <a:r>
              <a:rPr lang="en-CA" sz="1400" dirty="0" smtClean="0"/>
              <a:t>Ref: Hull, E., Jackson, K and Dick, J (2011) – Requirements Engineering (Third Edition) </a:t>
            </a:r>
            <a:endParaRPr lang="en-CA"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DA9CCD-76A1-401A-83AD-882B64757001}" type="slidenum">
              <a:rPr lang="en-US" smtClean="0"/>
              <a:pPr>
                <a:defRPr/>
              </a:pPr>
              <a:t>52</a:t>
            </a:fld>
            <a:endParaRPr lang="en-US" dirty="0"/>
          </a:p>
        </p:txBody>
      </p:sp>
      <p:sp>
        <p:nvSpPr>
          <p:cNvPr id="4" name="Title 1"/>
          <p:cNvSpPr>
            <a:spLocks noGrp="1"/>
          </p:cNvSpPr>
          <p:nvPr>
            <p:ph type="title"/>
          </p:nvPr>
        </p:nvSpPr>
        <p:spPr>
          <a:xfrm>
            <a:off x="445911" y="201822"/>
            <a:ext cx="8424863" cy="606248"/>
          </a:xfrm>
        </p:spPr>
        <p:txBody>
          <a:bodyPr/>
          <a:lstStyle/>
          <a:p>
            <a:r>
              <a:rPr lang="en-CA" sz="3000" dirty="0" smtClean="0"/>
              <a:t>Overall Lessons Learned</a:t>
            </a:r>
            <a:endParaRPr lang="en-CA" sz="3000" dirty="0"/>
          </a:p>
        </p:txBody>
      </p:sp>
      <p:sp>
        <p:nvSpPr>
          <p:cNvPr id="5" name="Text Placeholder 2"/>
          <p:cNvSpPr txBox="1">
            <a:spLocks/>
          </p:cNvSpPr>
          <p:nvPr/>
        </p:nvSpPr>
        <p:spPr>
          <a:xfrm>
            <a:off x="445940" y="1116683"/>
            <a:ext cx="8432246" cy="4454788"/>
          </a:xfrm>
          <a:prstGeom prst="rect">
            <a:avLst/>
          </a:prstGeom>
        </p:spPr>
        <p:txBody>
          <a:bodyPr/>
          <a:lstStyle/>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US" sz="2000" dirty="0" smtClean="0">
                <a:latin typeface="+mn-lt"/>
              </a:rPr>
              <a:t>Top Down Approach is essential for project success </a:t>
            </a:r>
            <a:endParaRPr kumimoji="0" lang="en-US" sz="2000" b="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kumimoji="0" lang="en-US" sz="2000" b="0" u="none" strike="noStrike" kern="1200" cap="none" spc="0" normalizeH="0" baseline="0" noProof="0" dirty="0" smtClean="0">
                <a:ln>
                  <a:noFill/>
                </a:ln>
                <a:solidFill>
                  <a:schemeClr val="tx1"/>
                </a:solidFill>
                <a:effectLst/>
                <a:uLnTx/>
                <a:uFillTx/>
                <a:latin typeface="+mn-lt"/>
                <a:ea typeface="+mn-ea"/>
                <a:cs typeface="+mn-cs"/>
              </a:rPr>
              <a:t>Regular communication with project team and future user community</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US" sz="2000" dirty="0" smtClean="0">
                <a:latin typeface="+mn-lt"/>
              </a:rPr>
              <a:t>Included core project team in development of requirements and Sandbox Phase testing</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kumimoji="0" lang="en-US" sz="2000" b="0" u="none" strike="noStrike" kern="1200" cap="none" spc="0" normalizeH="0" baseline="0" noProof="0" dirty="0" smtClean="0">
                <a:ln>
                  <a:noFill/>
                </a:ln>
                <a:solidFill>
                  <a:schemeClr val="tx1"/>
                </a:solidFill>
                <a:effectLst/>
                <a:uLnTx/>
                <a:uFillTx/>
                <a:latin typeface="+mn-lt"/>
                <a:ea typeface="+mn-ea"/>
                <a:cs typeface="+mn-cs"/>
              </a:rPr>
              <a:t>Include core</a:t>
            </a:r>
            <a:r>
              <a:rPr kumimoji="0" lang="en-US" sz="2000" b="0" u="none" strike="noStrike" kern="1200" cap="none" spc="0" normalizeH="0" noProof="0" dirty="0" smtClean="0">
                <a:ln>
                  <a:noFill/>
                </a:ln>
                <a:solidFill>
                  <a:schemeClr val="tx1"/>
                </a:solidFill>
                <a:effectLst/>
                <a:uLnTx/>
                <a:uFillTx/>
                <a:latin typeface="+mn-lt"/>
                <a:ea typeface="+mn-ea"/>
                <a:cs typeface="+mn-cs"/>
              </a:rPr>
              <a:t> project team in decision making (i.e. vendor selection)</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US" sz="2000" baseline="0" dirty="0" smtClean="0">
                <a:latin typeface="+mn-lt"/>
              </a:rPr>
              <a:t>Promptly</a:t>
            </a:r>
            <a:r>
              <a:rPr lang="en-US" sz="2000" dirty="0" smtClean="0">
                <a:latin typeface="+mn-lt"/>
              </a:rPr>
              <a:t> respond and disposition issues initiated by core project </a:t>
            </a:r>
            <a:r>
              <a:rPr lang="en-US" sz="2000" dirty="0" err="1" smtClean="0">
                <a:latin typeface="+mn-lt"/>
              </a:rPr>
              <a:t>tean</a:t>
            </a:r>
            <a:endParaRPr kumimoji="0" lang="en-US" sz="2000" b="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noProof="0" dirty="0" smtClean="0">
                <a:latin typeface="+mn-lt"/>
              </a:rPr>
              <a:t>Targeted training sessions – only train what is required</a:t>
            </a:r>
            <a:endParaRPr kumimoji="0" lang="en-CA" sz="2000" b="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dirty="0" smtClean="0">
                <a:latin typeface="+mn-lt"/>
              </a:rPr>
              <a:t>Support Squads to provide user support after deployment (in most cases issues are user related; resolve them before they blow-up)</a:t>
            </a:r>
          </a:p>
          <a:p>
            <a:pPr marL="225425" marR="0" lvl="0" indent="-225425" algn="l" defTabSz="914400" rtl="0" eaLnBrk="0" fontAlgn="base" latinLnBrk="0" hangingPunct="0">
              <a:lnSpc>
                <a:spcPct val="100000"/>
              </a:lnSpc>
              <a:spcBef>
                <a:spcPts val="1000"/>
              </a:spcBef>
              <a:spcAft>
                <a:spcPct val="0"/>
              </a:spcAft>
              <a:buClrTx/>
              <a:buSzTx/>
              <a:buFont typeface="Arial" charset="0"/>
              <a:buChar char="•"/>
              <a:tabLst/>
              <a:defRPr/>
            </a:pPr>
            <a:r>
              <a:rPr lang="en-CA" sz="2000" noProof="0" dirty="0" smtClean="0">
                <a:latin typeface="+mn-lt"/>
              </a:rPr>
              <a:t>Issue user friendly manuals (use case based with snapshots and detailed instructions)</a:t>
            </a:r>
            <a:endParaRPr kumimoji="0" lang="en-CA" sz="2000" b="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14043" y="1180482"/>
            <a:ext cx="8432246" cy="4401615"/>
          </a:xfrm>
        </p:spPr>
        <p:txBody>
          <a:bodyPr/>
          <a:lstStyle/>
          <a:p>
            <a:pPr>
              <a:buClrTx/>
              <a:buFont typeface="Arial" charset="0"/>
              <a:buChar char="•"/>
              <a:defRPr/>
            </a:pPr>
            <a:r>
              <a:rPr lang="en-CA" sz="2000" i="1" dirty="0" smtClean="0"/>
              <a:t>“Change is difficult to Accept”, </a:t>
            </a:r>
            <a:r>
              <a:rPr lang="en-CA" sz="2000" dirty="0" smtClean="0"/>
              <a:t>remind users frequently of why we are using the CM system (this will keep the morale high during initial teething pains)</a:t>
            </a:r>
          </a:p>
          <a:p>
            <a:pPr lvl="0">
              <a:buClrTx/>
              <a:buFont typeface="Arial" charset="0"/>
              <a:buChar char="•"/>
              <a:defRPr/>
            </a:pPr>
            <a:r>
              <a:rPr lang="en-CA" sz="2000" dirty="0" smtClean="0"/>
              <a:t>Not all users learn at the same pace. Be patient with users who need more attention and practise</a:t>
            </a:r>
          </a:p>
          <a:p>
            <a:pPr>
              <a:buClrTx/>
              <a:buFont typeface="Arial" charset="0"/>
              <a:buChar char="•"/>
              <a:defRPr/>
            </a:pPr>
            <a:r>
              <a:rPr lang="en-CA" sz="2000" dirty="0" smtClean="0"/>
              <a:t>Ensure workflows to be configured are reviewed and approved by all required stakeholders (making </a:t>
            </a:r>
            <a:r>
              <a:rPr lang="en-CA" sz="2000" dirty="0" err="1" smtClean="0"/>
              <a:t>adhoc</a:t>
            </a:r>
            <a:r>
              <a:rPr lang="en-CA" sz="2000" dirty="0" smtClean="0"/>
              <a:t> changes is time consuming and expensive)</a:t>
            </a:r>
          </a:p>
          <a:p>
            <a:pPr>
              <a:buClrTx/>
              <a:buFont typeface="Arial" charset="0"/>
              <a:buChar char="•"/>
              <a:defRPr/>
            </a:pPr>
            <a:r>
              <a:rPr lang="en-CA" sz="2000" dirty="0" smtClean="0"/>
              <a:t>If permitted, perform preliminary testing on the workflows during development</a:t>
            </a:r>
          </a:p>
          <a:p>
            <a:pPr>
              <a:buClrTx/>
              <a:buFont typeface="Arial" charset="0"/>
              <a:buChar char="•"/>
              <a:defRPr/>
            </a:pPr>
            <a:r>
              <a:rPr lang="en-CA" sz="2000" dirty="0" smtClean="0"/>
              <a:t>Thoroughly test the configured workflows thru all negation loops (negation loops are most prone to errors and issues)</a:t>
            </a:r>
          </a:p>
          <a:p>
            <a:endParaRPr lang="en-CA" dirty="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53</a:t>
            </a:fld>
            <a:endParaRPr lang="en-US" dirty="0"/>
          </a:p>
        </p:txBody>
      </p:sp>
      <p:sp>
        <p:nvSpPr>
          <p:cNvPr id="5" name="Title 1"/>
          <p:cNvSpPr>
            <a:spLocks noGrp="1"/>
          </p:cNvSpPr>
          <p:nvPr>
            <p:ph type="title"/>
          </p:nvPr>
        </p:nvSpPr>
        <p:spPr>
          <a:xfrm>
            <a:off x="445911" y="308152"/>
            <a:ext cx="8424863" cy="606248"/>
          </a:xfrm>
        </p:spPr>
        <p:txBody>
          <a:bodyPr/>
          <a:lstStyle/>
          <a:p>
            <a:r>
              <a:rPr lang="en-CA" sz="3000" dirty="0" smtClean="0"/>
              <a:t>Overall Lessons Learned</a:t>
            </a:r>
            <a:endParaRPr lang="en-CA" sz="3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5941" y="1116682"/>
            <a:ext cx="8432246" cy="4422885"/>
          </a:xfrm>
        </p:spPr>
        <p:txBody>
          <a:bodyPr/>
          <a:lstStyle/>
          <a:p>
            <a:pPr>
              <a:buClrTx/>
              <a:buFont typeface="Arial" charset="0"/>
              <a:buChar char="•"/>
              <a:defRPr/>
            </a:pPr>
            <a:r>
              <a:rPr lang="en-CA" sz="2000" dirty="0" smtClean="0"/>
              <a:t>Allot ample time for system testing and fixing of issues discovered during testing</a:t>
            </a:r>
          </a:p>
          <a:p>
            <a:pPr>
              <a:buClrTx/>
              <a:buFont typeface="Arial" charset="0"/>
              <a:buChar char="•"/>
              <a:defRPr/>
            </a:pPr>
            <a:r>
              <a:rPr lang="en-CA" sz="2000" dirty="0" smtClean="0"/>
              <a:t>Ensure programmers perform a sanity test on the configured workflows prior to issuing it for UAT testing</a:t>
            </a:r>
          </a:p>
          <a:p>
            <a:pPr>
              <a:buClrTx/>
              <a:buFont typeface="Arial" charset="0"/>
              <a:buChar char="•"/>
              <a:defRPr/>
            </a:pPr>
            <a:r>
              <a:rPr lang="en-CA" sz="2000" dirty="0" smtClean="0"/>
              <a:t>Ensure vendor is contractually obliged to maintain the project team</a:t>
            </a:r>
          </a:p>
          <a:p>
            <a:pPr>
              <a:buClrTx/>
              <a:buFont typeface="Arial" charset="0"/>
              <a:buChar char="•"/>
              <a:defRPr/>
            </a:pPr>
            <a:r>
              <a:rPr lang="en-CA" sz="2000" dirty="0" smtClean="0"/>
              <a:t>Clearly define IT and Business Admin boundaries (pen it down in the form of a procedure)</a:t>
            </a:r>
          </a:p>
          <a:p>
            <a:pPr>
              <a:buClrTx/>
              <a:buFont typeface="Arial" charset="0"/>
              <a:buChar char="•"/>
              <a:defRPr/>
            </a:pPr>
            <a:r>
              <a:rPr lang="en-CA" sz="2000" dirty="0" smtClean="0"/>
              <a:t>If possible, use local vendors to minimize logistical issues</a:t>
            </a:r>
          </a:p>
          <a:p>
            <a:endParaRPr lang="en-CA" dirty="0"/>
          </a:p>
        </p:txBody>
      </p:sp>
      <p:sp>
        <p:nvSpPr>
          <p:cNvPr id="4" name="Slide Number Placeholder 3"/>
          <p:cNvSpPr>
            <a:spLocks noGrp="1"/>
          </p:cNvSpPr>
          <p:nvPr>
            <p:ph type="sldNum" sz="quarter" idx="13"/>
          </p:nvPr>
        </p:nvSpPr>
        <p:spPr/>
        <p:txBody>
          <a:bodyPr/>
          <a:lstStyle/>
          <a:p>
            <a:pPr>
              <a:defRPr/>
            </a:pPr>
            <a:fld id="{A047A31E-4238-462F-8617-48DBD3441E00}" type="slidenum">
              <a:rPr lang="en-US" smtClean="0"/>
              <a:pPr>
                <a:defRPr/>
              </a:pPr>
              <a:t>54</a:t>
            </a:fld>
            <a:endParaRPr lang="en-US" dirty="0"/>
          </a:p>
        </p:txBody>
      </p:sp>
      <p:sp>
        <p:nvSpPr>
          <p:cNvPr id="5" name="Title 1"/>
          <p:cNvSpPr>
            <a:spLocks noGrp="1"/>
          </p:cNvSpPr>
          <p:nvPr>
            <p:ph type="title"/>
          </p:nvPr>
        </p:nvSpPr>
        <p:spPr>
          <a:xfrm>
            <a:off x="445911" y="308152"/>
            <a:ext cx="8424863" cy="606248"/>
          </a:xfrm>
        </p:spPr>
        <p:txBody>
          <a:bodyPr/>
          <a:lstStyle/>
          <a:p>
            <a:r>
              <a:rPr lang="en-CA" sz="3000" dirty="0" smtClean="0"/>
              <a:t>Overall Lessons Learned</a:t>
            </a:r>
            <a:endParaRPr lang="en-CA" sz="3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896" y="3049333"/>
            <a:ext cx="6015202" cy="1140031"/>
          </a:xfrm>
        </p:spPr>
        <p:txBody>
          <a:bodyPr/>
          <a:lstStyle/>
          <a:p>
            <a:r>
              <a:rPr lang="en-CA" dirty="0" smtClean="0"/>
              <a:t>Questions?</a:t>
            </a:r>
            <a:endParaRPr lang="en-CA" dirty="0"/>
          </a:p>
        </p:txBody>
      </p:sp>
      <p:sp>
        <p:nvSpPr>
          <p:cNvPr id="3" name="Rectangle 2"/>
          <p:cNvSpPr/>
          <p:nvPr/>
        </p:nvSpPr>
        <p:spPr>
          <a:xfrm>
            <a:off x="185351" y="6451142"/>
            <a:ext cx="325730" cy="246221"/>
          </a:xfrm>
          <a:prstGeom prst="rect">
            <a:avLst/>
          </a:prstGeom>
        </p:spPr>
        <p:txBody>
          <a:bodyPr wrap="none" anchor="ctr">
            <a:spAutoFit/>
          </a:bodyPr>
          <a:lstStyle/>
          <a:p>
            <a:pPr algn="ctr"/>
            <a:fld id="{AF3ADB94-BC16-4032-8308-4E849AF17FA4}" type="slidenum">
              <a:rPr lang="en-US" sz="1000" smtClean="0">
                <a:solidFill>
                  <a:schemeClr val="bg2"/>
                </a:solidFill>
              </a:rPr>
              <a:pPr algn="ctr"/>
              <a:t>55</a:t>
            </a:fld>
            <a:endParaRPr lang="en-CA" sz="1000" dirty="0">
              <a:solidFill>
                <a:schemeClr val="bg2"/>
              </a:solidFill>
            </a:endParaRPr>
          </a:p>
        </p:txBody>
      </p:sp>
      <p:sp>
        <p:nvSpPr>
          <p:cNvPr id="4" name="Title 1"/>
          <p:cNvSpPr txBox="1">
            <a:spLocks/>
          </p:cNvSpPr>
          <p:nvPr/>
        </p:nvSpPr>
        <p:spPr bwMode="auto">
          <a:xfrm>
            <a:off x="445911" y="308152"/>
            <a:ext cx="8424863" cy="606248"/>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3000" b="1" i="0" u="none" strike="noStrike" kern="1200" cap="none" spc="0" normalizeH="0" baseline="0" noProof="0" dirty="0" smtClean="0">
                <a:ln>
                  <a:noFill/>
                </a:ln>
                <a:solidFill>
                  <a:srgbClr val="41535D"/>
                </a:solidFill>
                <a:effectLst/>
                <a:uLnTx/>
                <a:uFillTx/>
                <a:latin typeface="Arial" pitchFamily="34" charset="0"/>
                <a:ea typeface="+mj-ea"/>
                <a:cs typeface="Arial" pitchFamily="34" charset="0"/>
              </a:rPr>
              <a:t>Thank</a:t>
            </a:r>
            <a:r>
              <a:rPr kumimoji="0" lang="en-CA" sz="3000" b="1" i="0" u="none" strike="noStrike" kern="1200" cap="none" spc="0" normalizeH="0" noProof="0" dirty="0" smtClean="0">
                <a:ln>
                  <a:noFill/>
                </a:ln>
                <a:solidFill>
                  <a:srgbClr val="41535D"/>
                </a:solidFill>
                <a:effectLst/>
                <a:uLnTx/>
                <a:uFillTx/>
                <a:latin typeface="Arial" pitchFamily="34" charset="0"/>
                <a:ea typeface="+mj-ea"/>
                <a:cs typeface="Arial" pitchFamily="34" charset="0"/>
              </a:rPr>
              <a:t> You </a:t>
            </a:r>
            <a:endParaRPr kumimoji="0" lang="en-CA" sz="3000" b="1" i="0" u="none" strike="noStrike" kern="1200" cap="none" spc="0" normalizeH="0" baseline="0" noProof="0" dirty="0">
              <a:ln>
                <a:noFill/>
              </a:ln>
              <a:solidFill>
                <a:srgbClr val="41535D"/>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00" y="540000"/>
            <a:ext cx="4148698" cy="838200"/>
          </a:xfrm>
        </p:spPr>
        <p:txBody>
          <a:bodyPr/>
          <a:lstStyle/>
          <a:p>
            <a:r>
              <a:rPr lang="en-CA" dirty="0" smtClean="0"/>
              <a:t>Wet Storage</a:t>
            </a:r>
            <a:endParaRPr lang="en-CA" dirty="0"/>
          </a:p>
        </p:txBody>
      </p:sp>
      <p:sp>
        <p:nvSpPr>
          <p:cNvPr id="6" name="Text Placeholder 5"/>
          <p:cNvSpPr>
            <a:spLocks noGrp="1"/>
          </p:cNvSpPr>
          <p:nvPr>
            <p:ph type="body" sz="quarter" idx="11"/>
          </p:nvPr>
        </p:nvSpPr>
        <p:spPr>
          <a:xfrm>
            <a:off x="4893184" y="1620000"/>
            <a:ext cx="4225925" cy="4380424"/>
          </a:xfrm>
        </p:spPr>
        <p:txBody>
          <a:bodyPr/>
          <a:lstStyle/>
          <a:p>
            <a:pPr eaLnBrk="0" hangingPunct="0">
              <a:buClr>
                <a:srgbClr val="41535D"/>
              </a:buClr>
              <a:buFont typeface="Arial" charset="0"/>
              <a:buChar char="•"/>
            </a:pPr>
            <a:r>
              <a:rPr lang="en-US" dirty="0"/>
              <a:t>Used nuclear fuel initially very hot and highly radioactive</a:t>
            </a:r>
          </a:p>
          <a:p>
            <a:pPr eaLnBrk="0" hangingPunct="0">
              <a:buClr>
                <a:srgbClr val="41535D"/>
              </a:buClr>
              <a:buFont typeface="Arial" charset="0"/>
              <a:buChar char="•"/>
            </a:pPr>
            <a:r>
              <a:rPr lang="en-US" dirty="0"/>
              <a:t>Stored in water pools for cooling and shielding</a:t>
            </a:r>
          </a:p>
          <a:p>
            <a:pPr eaLnBrk="0" hangingPunct="0">
              <a:buClr>
                <a:srgbClr val="41535D"/>
              </a:buClr>
              <a:buFont typeface="Arial" charset="0"/>
              <a:buChar char="•"/>
            </a:pPr>
            <a:r>
              <a:rPr lang="en-US" dirty="0"/>
              <a:t>Pool water kept separate from other </a:t>
            </a:r>
            <a:r>
              <a:rPr lang="en-US" dirty="0" smtClean="0"/>
              <a:t>water</a:t>
            </a:r>
          </a:p>
          <a:p>
            <a:pPr eaLnBrk="0" hangingPunct="0">
              <a:buClr>
                <a:srgbClr val="41535D"/>
              </a:buClr>
              <a:buFont typeface="Arial" charset="0"/>
              <a:buChar char="•"/>
            </a:pPr>
            <a:r>
              <a:rPr lang="en-US" dirty="0" smtClean="0"/>
              <a:t>After 7 to 10 years, used fuel cool enough to move to dry storage</a:t>
            </a:r>
            <a:endParaRPr lang="en-US" dirty="0"/>
          </a:p>
          <a:p>
            <a:endParaRPr lang="en-CA" dirty="0"/>
          </a:p>
        </p:txBody>
      </p:sp>
      <p:sp>
        <p:nvSpPr>
          <p:cNvPr id="4" name="Slide Number Placeholder 3"/>
          <p:cNvSpPr>
            <a:spLocks noGrp="1"/>
          </p:cNvSpPr>
          <p:nvPr>
            <p:ph type="sldNum" sz="quarter" idx="12"/>
          </p:nvPr>
        </p:nvSpPr>
        <p:spPr/>
        <p:txBody>
          <a:bodyPr/>
          <a:lstStyle/>
          <a:p>
            <a:pPr>
              <a:defRPr/>
            </a:pPr>
            <a:fld id="{AF3ADB94-BC16-4032-8308-4E849AF17FA4}" type="slidenum">
              <a:rPr lang="en-US" smtClean="0"/>
              <a:pPr>
                <a:defRPr/>
              </a:pPr>
              <a:t>6</a:t>
            </a:fld>
            <a:endParaRPr lang="en-US" dirty="0"/>
          </a:p>
        </p:txBody>
      </p:sp>
      <p:pic>
        <p:nvPicPr>
          <p:cNvPr id="5" name="Picture 8" descr="WET"/>
          <p:cNvPicPr>
            <a:picLocks noChangeAspect="1" noChangeArrowheads="1"/>
          </p:cNvPicPr>
          <p:nvPr/>
        </p:nvPicPr>
        <p:blipFill>
          <a:blip r:embed="rId3" cstate="screen"/>
          <a:srcRect/>
          <a:stretch>
            <a:fillRect/>
          </a:stretch>
        </p:blipFill>
        <p:spPr bwMode="auto">
          <a:xfrm>
            <a:off x="0" y="0"/>
            <a:ext cx="4751294" cy="6375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4" descr="WUFDSF"/>
          <p:cNvPicPr>
            <a:picLocks noChangeAspect="1" noChangeArrowheads="1"/>
          </p:cNvPicPr>
          <p:nvPr/>
        </p:nvPicPr>
        <p:blipFill>
          <a:blip r:embed="rId3" cstate="screen">
            <a:lum bright="-10000" contrast="26000"/>
          </a:blip>
          <a:srcRect/>
          <a:stretch>
            <a:fillRect/>
          </a:stretch>
        </p:blipFill>
        <p:spPr bwMode="auto">
          <a:xfrm>
            <a:off x="0" y="0"/>
            <a:ext cx="9144000" cy="636104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0"/>
          </p:nvPr>
        </p:nvSpPr>
        <p:spPr>
          <a:xfrm>
            <a:off x="225631" y="6492875"/>
            <a:ext cx="2133600" cy="365125"/>
          </a:xfrm>
        </p:spPr>
        <p:txBody>
          <a:bodyPr/>
          <a:lstStyle/>
          <a:p>
            <a:pPr algn="l">
              <a:defRPr/>
            </a:pPr>
            <a:fld id="{F54747CE-773B-4421-8AB8-0016111053F3}" type="slidenum">
              <a:rPr lang="en-US" smtClean="0"/>
              <a:pPr algn="l">
                <a:defRPr/>
              </a:pPr>
              <a:t>7</a:t>
            </a:fld>
            <a:endParaRPr lang="en-US" dirty="0"/>
          </a:p>
        </p:txBody>
      </p:sp>
      <p:sp>
        <p:nvSpPr>
          <p:cNvPr id="4" name="Title 1"/>
          <p:cNvSpPr>
            <a:spLocks noGrp="1"/>
          </p:cNvSpPr>
          <p:nvPr>
            <p:ph type="title"/>
          </p:nvPr>
        </p:nvSpPr>
        <p:spPr>
          <a:xfrm>
            <a:off x="4516330" y="5576105"/>
            <a:ext cx="4148698" cy="838200"/>
          </a:xfrm>
        </p:spPr>
        <p:txBody>
          <a:bodyPr/>
          <a:lstStyle/>
          <a:p>
            <a:pPr algn="r"/>
            <a:r>
              <a:rPr lang="en-CA" dirty="0" smtClean="0"/>
              <a:t>Dry Storage</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606" y="3071912"/>
            <a:ext cx="3946572" cy="664712"/>
          </a:xfrm>
        </p:spPr>
        <p:txBody>
          <a:bodyPr/>
          <a:lstStyle/>
          <a:p>
            <a:r>
              <a:rPr lang="en-CA" dirty="0" smtClean="0">
                <a:latin typeface="Arial" charset="0"/>
                <a:cs typeface="Arial" charset="0"/>
              </a:rPr>
              <a:t>About the NWMO</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68000" y="540000"/>
            <a:ext cx="8424863" cy="838200"/>
          </a:xfrm>
        </p:spPr>
        <p:txBody>
          <a:bodyPr/>
          <a:lstStyle/>
          <a:p>
            <a:r>
              <a:rPr lang="en-CA" dirty="0" smtClean="0">
                <a:latin typeface="Arial" charset="0"/>
                <a:cs typeface="Arial" charset="0"/>
              </a:rPr>
              <a:t>How We Got Here</a:t>
            </a:r>
          </a:p>
        </p:txBody>
      </p:sp>
      <p:sp>
        <p:nvSpPr>
          <p:cNvPr id="3" name="Slide Number Placeholder 2"/>
          <p:cNvSpPr>
            <a:spLocks noGrp="1"/>
          </p:cNvSpPr>
          <p:nvPr>
            <p:ph type="sldNum" sz="quarter" idx="10"/>
          </p:nvPr>
        </p:nvSpPr>
        <p:spPr/>
        <p:txBody>
          <a:bodyPr/>
          <a:lstStyle/>
          <a:p>
            <a:pPr>
              <a:defRPr/>
            </a:pPr>
            <a:fld id="{9B71AB85-B7C9-426F-8CE3-F54F986C91A1}" type="slidenum">
              <a:rPr lang="en-US"/>
              <a:pPr>
                <a:defRPr/>
              </a:pPr>
              <a:t>9</a:t>
            </a:fld>
            <a:endParaRPr lang="en-US" dirty="0"/>
          </a:p>
        </p:txBody>
      </p:sp>
      <p:sp>
        <p:nvSpPr>
          <p:cNvPr id="5" name="Text Placeholder 17"/>
          <p:cNvSpPr txBox="1">
            <a:spLocks/>
          </p:cNvSpPr>
          <p:nvPr/>
        </p:nvSpPr>
        <p:spPr>
          <a:xfrm>
            <a:off x="504000" y="1440000"/>
            <a:ext cx="7920037" cy="4916488"/>
          </a:xfrm>
          <a:prstGeom prst="rect">
            <a:avLst/>
          </a:prstGeom>
        </p:spPr>
        <p:txBody>
          <a:bodyPr/>
          <a:lstStyle/>
          <a:p>
            <a:pPr marL="231775" indent="-231775">
              <a:spcBef>
                <a:spcPts val="0"/>
              </a:spcBef>
              <a:spcAft>
                <a:spcPts val="0"/>
              </a:spcAft>
              <a:buClr>
                <a:schemeClr val="accent1"/>
              </a:buClr>
              <a:buFont typeface="Tahoma" pitchFamily="34" charset="0"/>
              <a:buChar char="»"/>
              <a:tabLst>
                <a:tab pos="976313" algn="l"/>
              </a:tabLst>
              <a:defRPr/>
            </a:pPr>
            <a:endParaRPr lang="en-CA" sz="2000" dirty="0" smtClean="0">
              <a:latin typeface="+mn-lt"/>
            </a:endParaRPr>
          </a:p>
          <a:p>
            <a:pPr marL="231775" indent="-231775">
              <a:spcBef>
                <a:spcPts val="0"/>
              </a:spcBef>
              <a:spcAft>
                <a:spcPts val="0"/>
              </a:spcAft>
              <a:buClr>
                <a:schemeClr val="accent1"/>
              </a:buClr>
              <a:buFont typeface="Tahoma" pitchFamily="34" charset="0"/>
              <a:buChar char="»"/>
              <a:tabLst>
                <a:tab pos="976313" algn="l"/>
              </a:tabLst>
              <a:defRPr/>
            </a:pPr>
            <a:endParaRPr lang="en-CA" sz="2000" dirty="0" smtClean="0">
              <a:latin typeface="+mn-lt"/>
            </a:endParaRPr>
          </a:p>
          <a:p>
            <a:pPr marL="231775" indent="-231775">
              <a:spcBef>
                <a:spcPts val="0"/>
              </a:spcBef>
              <a:spcAft>
                <a:spcPts val="0"/>
              </a:spcAft>
              <a:buClr>
                <a:schemeClr val="accent1"/>
              </a:buClr>
              <a:buFont typeface="Arial" pitchFamily="34" charset="0"/>
              <a:buNone/>
              <a:tabLst>
                <a:tab pos="976313" algn="l"/>
              </a:tabLst>
              <a:defRPr/>
            </a:pPr>
            <a:endParaRPr lang="en-CA" sz="2000" dirty="0" smtClean="0">
              <a:latin typeface="+mn-lt"/>
            </a:endParaRPr>
          </a:p>
          <a:p>
            <a:pPr marL="231775" indent="-231775">
              <a:spcBef>
                <a:spcPts val="0"/>
              </a:spcBef>
              <a:spcAft>
                <a:spcPts val="0"/>
              </a:spcAft>
              <a:buClr>
                <a:schemeClr val="accent1"/>
              </a:buClr>
              <a:buFont typeface="Arial" charset="0"/>
              <a:buNone/>
              <a:tabLst>
                <a:tab pos="976313" algn="l"/>
              </a:tabLst>
              <a:defRPr/>
            </a:pPr>
            <a:endParaRPr lang="en-CA" sz="2000" dirty="0" smtClean="0">
              <a:latin typeface="+mn-lt"/>
            </a:endParaRPr>
          </a:p>
          <a:p>
            <a:pPr marL="231775" indent="-231775">
              <a:spcBef>
                <a:spcPts val="0"/>
              </a:spcBef>
              <a:spcAft>
                <a:spcPts val="0"/>
              </a:spcAft>
              <a:buClr>
                <a:schemeClr val="accent1"/>
              </a:buClr>
              <a:buFont typeface="Tahoma" pitchFamily="34" charset="0"/>
              <a:buChar char="»"/>
              <a:tabLst>
                <a:tab pos="976313" algn="l"/>
              </a:tabLst>
              <a:defRPr/>
            </a:pPr>
            <a:endParaRPr lang="en-US" sz="2000" dirty="0" smtClean="0">
              <a:latin typeface="+mn-lt"/>
            </a:endParaRPr>
          </a:p>
          <a:p>
            <a:pPr marL="225425" indent="-225425" eaLnBrk="0" hangingPunct="0">
              <a:spcBef>
                <a:spcPts val="1000"/>
              </a:spcBef>
              <a:buClr>
                <a:schemeClr val="tx1">
                  <a:lumMod val="75000"/>
                  <a:lumOff val="25000"/>
                </a:schemeClr>
              </a:buClr>
              <a:buSzPct val="120000"/>
              <a:buFont typeface="Arial" charset="0"/>
              <a:buChar char="•"/>
              <a:tabLst>
                <a:tab pos="3432175" algn="l"/>
              </a:tabLst>
              <a:defRPr/>
            </a:pPr>
            <a:endParaRPr lang="en-US" sz="2000" dirty="0">
              <a:latin typeface="+mn-lt"/>
            </a:endParaRPr>
          </a:p>
          <a:p>
            <a:pPr marL="225425" indent="-225425">
              <a:spcBef>
                <a:spcPts val="1000"/>
              </a:spcBef>
              <a:buClr>
                <a:schemeClr val="tx1">
                  <a:lumMod val="75000"/>
                  <a:lumOff val="25000"/>
                </a:schemeClr>
              </a:buClr>
              <a:buFont typeface="Arial" charset="0"/>
              <a:buChar char="•"/>
              <a:defRPr/>
            </a:pPr>
            <a:endParaRPr lang="en-US" sz="2000" dirty="0">
              <a:latin typeface="+mn-lt"/>
            </a:endParaRPr>
          </a:p>
          <a:p>
            <a:pPr marL="225425" indent="-225425">
              <a:spcBef>
                <a:spcPts val="1000"/>
              </a:spcBef>
              <a:buFont typeface="Arial" charset="0"/>
              <a:buChar char="•"/>
              <a:defRPr/>
            </a:pPr>
            <a:endParaRPr lang="en-US" sz="2000" dirty="0">
              <a:latin typeface="+mn-lt"/>
            </a:endParaRPr>
          </a:p>
        </p:txBody>
      </p:sp>
      <p:pic>
        <p:nvPicPr>
          <p:cNvPr id="2051" name="Picture 3"/>
          <p:cNvPicPr>
            <a:picLocks noChangeAspect="1" noChangeArrowheads="1"/>
          </p:cNvPicPr>
          <p:nvPr/>
        </p:nvPicPr>
        <p:blipFill>
          <a:blip r:embed="rId3" cstate="print"/>
          <a:stretch>
            <a:fillRect/>
          </a:stretch>
        </p:blipFill>
        <p:spPr bwMode="auto">
          <a:xfrm>
            <a:off x="121248" y="1720499"/>
            <a:ext cx="8886825" cy="4245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4 Title and Content Slide">
  <a:themeElements>
    <a:clrScheme name="Custom 1">
      <a:dk1>
        <a:sysClr val="windowText" lastClr="000000"/>
      </a:dk1>
      <a:lt1>
        <a:srgbClr val="FFFFFF"/>
      </a:lt1>
      <a:dk2>
        <a:srgbClr val="000000"/>
      </a:dk2>
      <a:lt2>
        <a:srgbClr val="FFFFFF"/>
      </a:lt2>
      <a:accent1>
        <a:srgbClr val="4F81BD"/>
      </a:accent1>
      <a:accent2>
        <a:srgbClr val="B8CCE4"/>
      </a:accent2>
      <a:accent3>
        <a:srgbClr val="FFC000"/>
      </a:accent3>
      <a:accent4>
        <a:srgbClr val="FFE599"/>
      </a:accent4>
      <a:accent5>
        <a:srgbClr val="9BBB59"/>
      </a:accent5>
      <a:accent6>
        <a:srgbClr val="D7E3BC"/>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4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4 Subtitle Page">
  <a:themeElements>
    <a:clrScheme name="Custom 1">
      <a:dk1>
        <a:sysClr val="windowText" lastClr="000000"/>
      </a:dk1>
      <a:lt1>
        <a:srgbClr val="FFFFFF"/>
      </a:lt1>
      <a:dk2>
        <a:srgbClr val="000000"/>
      </a:dk2>
      <a:lt2>
        <a:srgbClr val="FFFFFF"/>
      </a:lt2>
      <a:accent1>
        <a:srgbClr val="4F81BD"/>
      </a:accent1>
      <a:accent2>
        <a:srgbClr val="B8CCE4"/>
      </a:accent2>
      <a:accent3>
        <a:srgbClr val="FFC000"/>
      </a:accent3>
      <a:accent4>
        <a:srgbClr val="FFE599"/>
      </a:accent4>
      <a:accent5>
        <a:srgbClr val="9BBB59"/>
      </a:accent5>
      <a:accent6>
        <a:srgbClr val="D7E3BC"/>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A60DDA70ABF4409BF8E3B1DA02490C" ma:contentTypeVersion="0" ma:contentTypeDescription="Create a new document." ma:contentTypeScope="" ma:versionID="e3c9f696f83bb6140bfc2b6d475c64f2">
  <xsd:schema xmlns:xsd="http://www.w3.org/2001/XMLSchema" xmlns:p="http://schemas.microsoft.com/office/2006/metadata/properties" xmlns:ns1="http://schemas.microsoft.com/sharepoint/v3" targetNamespace="http://schemas.microsoft.com/office/2006/metadata/properties" ma:root="true" ma:fieldsID="f08a5826197152f2ea17090b0a2363f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774690B-FA0B-42A7-A109-3560959EC5BD}">
  <ds:schemaRefs>
    <ds:schemaRef ds:uri="http://schemas.microsoft.com/office/2006/metadata/properties"/>
    <ds:schemaRef ds:uri="http://purl.org/dc/terms/"/>
    <ds:schemaRef ds:uri="http://www.w3.org/XML/1998/namespace"/>
    <ds:schemaRef ds:uri="http://purl.org/dc/dcmitype/"/>
    <ds:schemaRef ds:uri="http://schemas.microsoft.com/sharepoint/v3"/>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F517BA34-AC24-437E-B07B-39EEF6683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EC1659-06A2-48C4-93B4-6733DA95DBC7}">
  <ds:schemaRefs>
    <ds:schemaRef ds:uri="http://schemas.microsoft.com/sharepoint/v3/contenttype/forms"/>
  </ds:schemaRefs>
</ds:datastoreItem>
</file>

<file path=customXml/itemProps4.xml><?xml version="1.0" encoding="utf-8"?>
<ds:datastoreItem xmlns:ds="http://schemas.openxmlformats.org/officeDocument/2006/customXml" ds:itemID="{B1855AD9-8146-486D-9740-3CF84F67581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5532</TotalTime>
  <Words>2899</Words>
  <Application>Microsoft Office PowerPoint</Application>
  <PresentationFormat>On-screen Show (4:3)</PresentationFormat>
  <Paragraphs>403</Paragraphs>
  <Slides>55</Slides>
  <Notes>16</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2014 Title and Content Slide</vt:lpstr>
      <vt:lpstr>2014 Title Page</vt:lpstr>
      <vt:lpstr>2014 Subtitle Page</vt:lpstr>
      <vt:lpstr>Implementation of a New Configuration Management System at NWMO</vt:lpstr>
      <vt:lpstr>Today’s Presentation</vt:lpstr>
      <vt:lpstr>Canada’s Civil Nuclear Program</vt:lpstr>
      <vt:lpstr>CANDU Reactor</vt:lpstr>
      <vt:lpstr>CANDU Fuel</vt:lpstr>
      <vt:lpstr>Wet Storage</vt:lpstr>
      <vt:lpstr>Dry Storage</vt:lpstr>
      <vt:lpstr>About the NWMO</vt:lpstr>
      <vt:lpstr>How We Got Here</vt:lpstr>
      <vt:lpstr>NWMO: Who We Are</vt:lpstr>
      <vt:lpstr>Canada’s Plan</vt:lpstr>
      <vt:lpstr>The NWMO Study</vt:lpstr>
      <vt:lpstr>Adaptive Phased Management (APM)</vt:lpstr>
      <vt:lpstr>Deep Geological Repository (DGR)</vt:lpstr>
      <vt:lpstr>Safety and Security</vt:lpstr>
      <vt:lpstr>Multiple Barriers to Contain and Isolate</vt:lpstr>
      <vt:lpstr>Containers Investigated</vt:lpstr>
      <vt:lpstr>Canadian Container</vt:lpstr>
      <vt:lpstr>Container Prototypes</vt:lpstr>
      <vt:lpstr>Repository Emplacement</vt:lpstr>
      <vt:lpstr>Emplacement  System</vt:lpstr>
      <vt:lpstr>Key suitable host rock characteristics</vt:lpstr>
      <vt:lpstr>Slide 23</vt:lpstr>
      <vt:lpstr>Selecting a Site</vt:lpstr>
      <vt:lpstr>Site Selection Process: Initiated May 2010</vt:lpstr>
      <vt:lpstr>Slide 26</vt:lpstr>
      <vt:lpstr>Implementation of a CM system at NWMO</vt:lpstr>
      <vt:lpstr>Uniqueness</vt:lpstr>
      <vt:lpstr>Why does NWMO needs a CM system?</vt:lpstr>
      <vt:lpstr>Project Planning &amp; Scope Definition</vt:lpstr>
      <vt:lpstr>Vendor Selection</vt:lpstr>
      <vt:lpstr>Project Implementation Plan</vt:lpstr>
      <vt:lpstr>Project Implementation Plan</vt:lpstr>
      <vt:lpstr>CM System – Brief Synopsis</vt:lpstr>
      <vt:lpstr>“HUB” Architecture</vt:lpstr>
      <vt:lpstr>Document Control Module</vt:lpstr>
      <vt:lpstr>Document Control Module - Workflows</vt:lpstr>
      <vt:lpstr>Document Control Module – Folder Structure</vt:lpstr>
      <vt:lpstr>Document Control Module – Workflow Task</vt:lpstr>
      <vt:lpstr>Document Control Module – C&amp;D Process</vt:lpstr>
      <vt:lpstr>Document Control Module – C&amp;D Process</vt:lpstr>
      <vt:lpstr>Document Control Module – Digital Signatures</vt:lpstr>
      <vt:lpstr>Document Control Module – Digital Signatures</vt:lpstr>
      <vt:lpstr>Document Control Module – Audit History</vt:lpstr>
      <vt:lpstr>Document Control Module – Impact Analysis</vt:lpstr>
      <vt:lpstr>Requirements Management (RM) Module</vt:lpstr>
      <vt:lpstr>Requirements Lifecycle Traceability</vt:lpstr>
      <vt:lpstr>Requirements Structure Manager</vt:lpstr>
      <vt:lpstr>RM Module – Trace Links</vt:lpstr>
      <vt:lpstr>Requirements Review and Approval</vt:lpstr>
      <vt:lpstr>Advantages of Managing Requirements</vt:lpstr>
      <vt:lpstr>Overall Lessons Learned</vt:lpstr>
      <vt:lpstr>Overall Lessons Learned</vt:lpstr>
      <vt:lpstr>Overall Lessons Learned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Frizzell, Lisa</dc:creator>
  <cp:lastModifiedBy>sshaikh</cp:lastModifiedBy>
  <cp:revision>564</cp:revision>
  <dcterms:created xsi:type="dcterms:W3CDTF">2008-09-23T16:07:55Z</dcterms:created>
  <dcterms:modified xsi:type="dcterms:W3CDTF">2015-06-03T12:10:17Z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