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notesMasterIdLst>
    <p:notesMasterId r:id="rId29"/>
  </p:notesMasterIdLst>
  <p:handoutMasterIdLst>
    <p:handoutMasterId r:id="rId30"/>
  </p:handoutMasterIdLst>
  <p:sldIdLst>
    <p:sldId id="259" r:id="rId3"/>
    <p:sldId id="304" r:id="rId4"/>
    <p:sldId id="305" r:id="rId5"/>
    <p:sldId id="275" r:id="rId6"/>
    <p:sldId id="276" r:id="rId7"/>
    <p:sldId id="258" r:id="rId8"/>
    <p:sldId id="316" r:id="rId9"/>
    <p:sldId id="318" r:id="rId10"/>
    <p:sldId id="319" r:id="rId11"/>
    <p:sldId id="306" r:id="rId12"/>
    <p:sldId id="262" r:id="rId13"/>
    <p:sldId id="278" r:id="rId14"/>
    <p:sldId id="320" r:id="rId15"/>
    <p:sldId id="279" r:id="rId16"/>
    <p:sldId id="323" r:id="rId17"/>
    <p:sldId id="296" r:id="rId18"/>
    <p:sldId id="307" r:id="rId19"/>
    <p:sldId id="300" r:id="rId20"/>
    <p:sldId id="302" r:id="rId21"/>
    <p:sldId id="277" r:id="rId22"/>
    <p:sldId id="310" r:id="rId23"/>
    <p:sldId id="311" r:id="rId24"/>
    <p:sldId id="313" r:id="rId25"/>
    <p:sldId id="312" r:id="rId26"/>
    <p:sldId id="303" r:id="rId27"/>
    <p:sldId id="324" r:id="rId2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CC"/>
    <a:srgbClr val="FFFF66"/>
    <a:srgbClr val="FFCC66"/>
    <a:srgbClr val="FF9933"/>
    <a:srgbClr val="4D4D4D"/>
    <a:srgbClr val="FF0000"/>
    <a:srgbClr val="FF7C80"/>
    <a:srgbClr val="0000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7" autoAdjust="0"/>
    <p:restoredTop sz="75549" autoAdjust="0"/>
  </p:normalViewPr>
  <p:slideViewPr>
    <p:cSldViewPr>
      <p:cViewPr>
        <p:scale>
          <a:sx n="75" d="100"/>
          <a:sy n="75" d="100"/>
        </p:scale>
        <p:origin x="-2388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80" d="100"/>
          <a:sy n="80" d="100"/>
        </p:scale>
        <p:origin x="-1992" y="13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F7B85-20F9-42C8-81DD-3581BB718CB0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B4FA136-7559-4DA6-B4DF-96DE0FEEDB18}">
      <dgm:prSet phldrT="[텍스트]" custT="1"/>
      <dgm:spPr>
        <a:solidFill>
          <a:srgbClr val="002060"/>
        </a:solidFill>
      </dgm:spPr>
      <dgm:t>
        <a:bodyPr/>
        <a:lstStyle/>
        <a:p>
          <a:pPr latinLnBrk="1">
            <a:lnSpc>
              <a:spcPct val="100000"/>
            </a:lnSpc>
            <a:spcAft>
              <a:spcPts val="0"/>
            </a:spcAft>
          </a:pPr>
          <a:r>
            <a:rPr lang="en-US" altLang="ko-KR" sz="1600" b="1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rPr>
            <a:t>Energy Demand Forecast</a:t>
          </a:r>
          <a:endParaRPr lang="ko-KR" altLang="en-US" sz="1600" b="1" dirty="0"/>
        </a:p>
      </dgm:t>
    </dgm:pt>
    <dgm:pt modelId="{6FBFE200-BFEE-4B41-A127-CEB596EE2545}" type="parTrans" cxnId="{7D24EE0B-4217-4122-B5A0-A356B0187403}">
      <dgm:prSet/>
      <dgm:spPr/>
      <dgm:t>
        <a:bodyPr/>
        <a:lstStyle/>
        <a:p>
          <a:pPr latinLnBrk="1"/>
          <a:endParaRPr lang="ko-KR" altLang="en-US" b="1"/>
        </a:p>
      </dgm:t>
    </dgm:pt>
    <dgm:pt modelId="{1D96009B-AC86-4D1C-9460-CE52D3AA4EAE}" type="sibTrans" cxnId="{7D24EE0B-4217-4122-B5A0-A356B0187403}">
      <dgm:prSet/>
      <dgm:spPr/>
      <dgm:t>
        <a:bodyPr/>
        <a:lstStyle/>
        <a:p>
          <a:pPr latinLnBrk="1"/>
          <a:endParaRPr lang="ko-KR" altLang="en-US" b="1"/>
        </a:p>
      </dgm:t>
    </dgm:pt>
    <dgm:pt modelId="{C525000B-1CCD-4FBC-B904-6FB0F3E214AF}">
      <dgm:prSet phldrT="[텍스트]"/>
      <dgm:spPr>
        <a:solidFill>
          <a:srgbClr val="00B050"/>
        </a:solidFill>
      </dgm:spPr>
      <dgm:t>
        <a:bodyPr/>
        <a:lstStyle/>
        <a:p>
          <a:pPr latinLnBrk="1"/>
          <a:r>
            <a:rPr lang="en-US" altLang="ko-KR" b="1" dirty="0" smtClean="0"/>
            <a:t>GHG-Free</a:t>
          </a:r>
        </a:p>
        <a:p>
          <a:pPr latinLnBrk="1"/>
          <a:r>
            <a:rPr lang="en-US" altLang="ko-KR" b="1" dirty="0" smtClean="0"/>
            <a:t>Energy</a:t>
          </a:r>
          <a:endParaRPr lang="ko-KR" altLang="en-US" b="1" dirty="0"/>
        </a:p>
      </dgm:t>
    </dgm:pt>
    <dgm:pt modelId="{7A92AF03-2155-4E01-A2F1-7CA5C1508239}" type="parTrans" cxnId="{07C152B8-0A60-4AD5-866E-08D0885EEA12}">
      <dgm:prSet/>
      <dgm:spPr/>
      <dgm:t>
        <a:bodyPr/>
        <a:lstStyle/>
        <a:p>
          <a:pPr latinLnBrk="1"/>
          <a:endParaRPr lang="ko-KR" altLang="en-US" b="1"/>
        </a:p>
      </dgm:t>
    </dgm:pt>
    <dgm:pt modelId="{8AC5BCD2-C04B-4BCC-8A5C-A56629F47B39}" type="sibTrans" cxnId="{07C152B8-0A60-4AD5-866E-08D0885EEA12}">
      <dgm:prSet/>
      <dgm:spPr/>
      <dgm:t>
        <a:bodyPr/>
        <a:lstStyle/>
        <a:p>
          <a:pPr latinLnBrk="1"/>
          <a:endParaRPr lang="ko-KR" altLang="en-US" b="1"/>
        </a:p>
      </dgm:t>
    </dgm:pt>
    <dgm:pt modelId="{385D27DD-9175-4010-9445-7B417E59D363}">
      <dgm:prSet phldrT="[텍스트]"/>
      <dgm:spPr>
        <a:solidFill>
          <a:srgbClr val="FF0000"/>
        </a:solidFill>
      </dgm:spPr>
      <dgm:t>
        <a:bodyPr/>
        <a:lstStyle/>
        <a:p>
          <a:pPr latinLnBrk="1"/>
          <a:r>
            <a:rPr lang="en-US" altLang="ko-KR" b="1" dirty="0" smtClean="0"/>
            <a:t>Energy Security</a:t>
          </a:r>
          <a:endParaRPr lang="ko-KR" altLang="en-US" b="1" dirty="0"/>
        </a:p>
      </dgm:t>
    </dgm:pt>
    <dgm:pt modelId="{16BA3566-736A-4241-A6B3-70FA795DD18D}" type="parTrans" cxnId="{16D98B2C-1A1A-4817-9300-920A5B05E3B7}">
      <dgm:prSet/>
      <dgm:spPr/>
      <dgm:t>
        <a:bodyPr/>
        <a:lstStyle/>
        <a:p>
          <a:pPr latinLnBrk="1"/>
          <a:endParaRPr lang="ko-KR" altLang="en-US" b="1"/>
        </a:p>
      </dgm:t>
    </dgm:pt>
    <dgm:pt modelId="{D350BD36-EA6E-46C5-8D57-A932B7A90121}" type="sibTrans" cxnId="{16D98B2C-1A1A-4817-9300-920A5B05E3B7}">
      <dgm:prSet/>
      <dgm:spPr/>
      <dgm:t>
        <a:bodyPr/>
        <a:lstStyle/>
        <a:p>
          <a:pPr latinLnBrk="1"/>
          <a:endParaRPr lang="ko-KR" altLang="en-US" b="1"/>
        </a:p>
      </dgm:t>
    </dgm:pt>
    <dgm:pt modelId="{2EF147A5-97C9-4108-A6E3-59AC90DDCEFA}">
      <dgm:prSet phldrT="[텍스트]"/>
      <dgm:spPr>
        <a:solidFill>
          <a:srgbClr val="4D4D4D"/>
        </a:solidFill>
      </dgm:spPr>
      <dgm:t>
        <a:bodyPr/>
        <a:lstStyle/>
        <a:p>
          <a:pPr latinLnBrk="1"/>
          <a:r>
            <a:rPr lang="en-US" altLang="ko-KR" b="1" dirty="0" smtClean="0"/>
            <a:t>Cheap Energy</a:t>
          </a:r>
          <a:endParaRPr lang="ko-KR" altLang="en-US" b="1" dirty="0"/>
        </a:p>
      </dgm:t>
    </dgm:pt>
    <dgm:pt modelId="{F6FAE4F5-93A4-46EC-AC76-52A8AAEDA6AE}" type="parTrans" cxnId="{99B2926F-1FA3-47F6-8577-16FE99AF96CD}">
      <dgm:prSet/>
      <dgm:spPr/>
      <dgm:t>
        <a:bodyPr/>
        <a:lstStyle/>
        <a:p>
          <a:pPr latinLnBrk="1"/>
          <a:endParaRPr lang="ko-KR" altLang="en-US" b="1"/>
        </a:p>
      </dgm:t>
    </dgm:pt>
    <dgm:pt modelId="{4F0429F4-7088-4123-984C-95251A080D69}" type="sibTrans" cxnId="{99B2926F-1FA3-47F6-8577-16FE99AF96CD}">
      <dgm:prSet/>
      <dgm:spPr/>
      <dgm:t>
        <a:bodyPr/>
        <a:lstStyle/>
        <a:p>
          <a:pPr latinLnBrk="1"/>
          <a:endParaRPr lang="ko-KR" altLang="en-US" b="1"/>
        </a:p>
      </dgm:t>
    </dgm:pt>
    <dgm:pt modelId="{18376E42-07CB-49D3-85C6-E72A7554BC74}" type="pres">
      <dgm:prSet presAssocID="{966F7B85-20F9-42C8-81DD-3581BB718C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13E182-4AB3-45A9-8B33-38DE8D179654}" type="pres">
      <dgm:prSet presAssocID="{AB4FA136-7559-4DA6-B4DF-96DE0FEEDB18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D038EFCF-DA8F-48E1-9908-E57A6A059A6A}" type="pres">
      <dgm:prSet presAssocID="{C525000B-1CCD-4FBC-B904-6FB0F3E214AF}" presName="node" presStyleLbl="node1" presStyleIdx="0" presStyleCnt="3" custScaleX="119151" custScaleY="1102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B529B2-9E80-46D1-8239-415CDCD60A49}" type="pres">
      <dgm:prSet presAssocID="{C525000B-1CCD-4FBC-B904-6FB0F3E214AF}" presName="dummy" presStyleCnt="0"/>
      <dgm:spPr/>
    </dgm:pt>
    <dgm:pt modelId="{AB0CF889-ADA5-45A7-918F-F13EE176BD2D}" type="pres">
      <dgm:prSet presAssocID="{8AC5BCD2-C04B-4BCC-8A5C-A56629F47B39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A71D0A4-4673-43EE-92F8-F1C1F48D8F5A}" type="pres">
      <dgm:prSet presAssocID="{385D27DD-9175-4010-9445-7B417E59D363}" presName="node" presStyleLbl="node1" presStyleIdx="1" presStyleCnt="3" custScaleX="119151" custScaleY="1102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701BD8-182E-443A-A346-D2EEC77EAFE6}" type="pres">
      <dgm:prSet presAssocID="{385D27DD-9175-4010-9445-7B417E59D363}" presName="dummy" presStyleCnt="0"/>
      <dgm:spPr/>
    </dgm:pt>
    <dgm:pt modelId="{9AE2D276-E8EB-4715-A590-5891E08BE474}" type="pres">
      <dgm:prSet presAssocID="{D350BD36-EA6E-46C5-8D57-A932B7A90121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C9AB52D-54CD-4BE5-B1DE-4E2BA3FAE731}" type="pres">
      <dgm:prSet presAssocID="{2EF147A5-97C9-4108-A6E3-59AC90DDCEFA}" presName="node" presStyleLbl="node1" presStyleIdx="2" presStyleCnt="3" custScaleX="119151" custScaleY="1102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0C81EE-75BD-46D5-862A-03CEF76C4927}" type="pres">
      <dgm:prSet presAssocID="{2EF147A5-97C9-4108-A6E3-59AC90DDCEFA}" presName="dummy" presStyleCnt="0"/>
      <dgm:spPr/>
    </dgm:pt>
    <dgm:pt modelId="{AE670B40-3D97-4708-8231-6DBFFB31F89E}" type="pres">
      <dgm:prSet presAssocID="{4F0429F4-7088-4123-984C-95251A080D69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FB645849-35DB-413D-8DB8-8FE2E64FB986}" type="presOf" srcId="{2EF147A5-97C9-4108-A6E3-59AC90DDCEFA}" destId="{2C9AB52D-54CD-4BE5-B1DE-4E2BA3FAE731}" srcOrd="0" destOrd="0" presId="urn:microsoft.com/office/officeart/2005/8/layout/radial6"/>
    <dgm:cxn modelId="{99B2926F-1FA3-47F6-8577-16FE99AF96CD}" srcId="{AB4FA136-7559-4DA6-B4DF-96DE0FEEDB18}" destId="{2EF147A5-97C9-4108-A6E3-59AC90DDCEFA}" srcOrd="2" destOrd="0" parTransId="{F6FAE4F5-93A4-46EC-AC76-52A8AAEDA6AE}" sibTransId="{4F0429F4-7088-4123-984C-95251A080D69}"/>
    <dgm:cxn modelId="{9F326516-DA1A-4A1D-B82C-E0D349289094}" type="presOf" srcId="{AB4FA136-7559-4DA6-B4DF-96DE0FEEDB18}" destId="{F813E182-4AB3-45A9-8B33-38DE8D179654}" srcOrd="0" destOrd="0" presId="urn:microsoft.com/office/officeart/2005/8/layout/radial6"/>
    <dgm:cxn modelId="{603765F6-095A-4A8A-88B7-66661A7ABB20}" type="presOf" srcId="{4F0429F4-7088-4123-984C-95251A080D69}" destId="{AE670B40-3D97-4708-8231-6DBFFB31F89E}" srcOrd="0" destOrd="0" presId="urn:microsoft.com/office/officeart/2005/8/layout/radial6"/>
    <dgm:cxn modelId="{DCF4E329-6465-4AD2-9BBF-76A584C5FEBD}" type="presOf" srcId="{D350BD36-EA6E-46C5-8D57-A932B7A90121}" destId="{9AE2D276-E8EB-4715-A590-5891E08BE474}" srcOrd="0" destOrd="0" presId="urn:microsoft.com/office/officeart/2005/8/layout/radial6"/>
    <dgm:cxn modelId="{A3EA8B56-BFCE-49F7-9B99-D3D4F2805E34}" type="presOf" srcId="{C525000B-1CCD-4FBC-B904-6FB0F3E214AF}" destId="{D038EFCF-DA8F-48E1-9908-E57A6A059A6A}" srcOrd="0" destOrd="0" presId="urn:microsoft.com/office/officeart/2005/8/layout/radial6"/>
    <dgm:cxn modelId="{2850470E-4EAE-439F-9682-5C4D331C77BC}" type="presOf" srcId="{385D27DD-9175-4010-9445-7B417E59D363}" destId="{5A71D0A4-4673-43EE-92F8-F1C1F48D8F5A}" srcOrd="0" destOrd="0" presId="urn:microsoft.com/office/officeart/2005/8/layout/radial6"/>
    <dgm:cxn modelId="{A0E9C9EC-46C1-4C65-906F-3D7BF7DDDCB3}" type="presOf" srcId="{8AC5BCD2-C04B-4BCC-8A5C-A56629F47B39}" destId="{AB0CF889-ADA5-45A7-918F-F13EE176BD2D}" srcOrd="0" destOrd="0" presId="urn:microsoft.com/office/officeart/2005/8/layout/radial6"/>
    <dgm:cxn modelId="{FF3FCFF1-AA41-4C6F-B17F-AC9AC9DB6A55}" type="presOf" srcId="{966F7B85-20F9-42C8-81DD-3581BB718CB0}" destId="{18376E42-07CB-49D3-85C6-E72A7554BC74}" srcOrd="0" destOrd="0" presId="urn:microsoft.com/office/officeart/2005/8/layout/radial6"/>
    <dgm:cxn modelId="{16D98B2C-1A1A-4817-9300-920A5B05E3B7}" srcId="{AB4FA136-7559-4DA6-B4DF-96DE0FEEDB18}" destId="{385D27DD-9175-4010-9445-7B417E59D363}" srcOrd="1" destOrd="0" parTransId="{16BA3566-736A-4241-A6B3-70FA795DD18D}" sibTransId="{D350BD36-EA6E-46C5-8D57-A932B7A90121}"/>
    <dgm:cxn modelId="{7D24EE0B-4217-4122-B5A0-A356B0187403}" srcId="{966F7B85-20F9-42C8-81DD-3581BB718CB0}" destId="{AB4FA136-7559-4DA6-B4DF-96DE0FEEDB18}" srcOrd="0" destOrd="0" parTransId="{6FBFE200-BFEE-4B41-A127-CEB596EE2545}" sibTransId="{1D96009B-AC86-4D1C-9460-CE52D3AA4EAE}"/>
    <dgm:cxn modelId="{07C152B8-0A60-4AD5-866E-08D0885EEA12}" srcId="{AB4FA136-7559-4DA6-B4DF-96DE0FEEDB18}" destId="{C525000B-1CCD-4FBC-B904-6FB0F3E214AF}" srcOrd="0" destOrd="0" parTransId="{7A92AF03-2155-4E01-A2F1-7CA5C1508239}" sibTransId="{8AC5BCD2-C04B-4BCC-8A5C-A56629F47B39}"/>
    <dgm:cxn modelId="{096AB2C9-127F-4615-A1BE-4F3A9CCEB54A}" type="presParOf" srcId="{18376E42-07CB-49D3-85C6-E72A7554BC74}" destId="{F813E182-4AB3-45A9-8B33-38DE8D179654}" srcOrd="0" destOrd="0" presId="urn:microsoft.com/office/officeart/2005/8/layout/radial6"/>
    <dgm:cxn modelId="{01B5AD42-2141-416F-A2BA-EA7100045FFF}" type="presParOf" srcId="{18376E42-07CB-49D3-85C6-E72A7554BC74}" destId="{D038EFCF-DA8F-48E1-9908-E57A6A059A6A}" srcOrd="1" destOrd="0" presId="urn:microsoft.com/office/officeart/2005/8/layout/radial6"/>
    <dgm:cxn modelId="{74924ED8-FAA4-48DA-84AB-115F9E979563}" type="presParOf" srcId="{18376E42-07CB-49D3-85C6-E72A7554BC74}" destId="{84B529B2-9E80-46D1-8239-415CDCD60A49}" srcOrd="2" destOrd="0" presId="urn:microsoft.com/office/officeart/2005/8/layout/radial6"/>
    <dgm:cxn modelId="{C4038300-AA42-44C8-9014-7C0B4686BC34}" type="presParOf" srcId="{18376E42-07CB-49D3-85C6-E72A7554BC74}" destId="{AB0CF889-ADA5-45A7-918F-F13EE176BD2D}" srcOrd="3" destOrd="0" presId="urn:microsoft.com/office/officeart/2005/8/layout/radial6"/>
    <dgm:cxn modelId="{1D29DDFC-FA21-4F58-B31E-FE39FC5BFE01}" type="presParOf" srcId="{18376E42-07CB-49D3-85C6-E72A7554BC74}" destId="{5A71D0A4-4673-43EE-92F8-F1C1F48D8F5A}" srcOrd="4" destOrd="0" presId="urn:microsoft.com/office/officeart/2005/8/layout/radial6"/>
    <dgm:cxn modelId="{93282921-AD3D-49F0-A8FE-A35FEA8BE676}" type="presParOf" srcId="{18376E42-07CB-49D3-85C6-E72A7554BC74}" destId="{C6701BD8-182E-443A-A346-D2EEC77EAFE6}" srcOrd="5" destOrd="0" presId="urn:microsoft.com/office/officeart/2005/8/layout/radial6"/>
    <dgm:cxn modelId="{B440858C-870E-4C83-B026-708BDCB2A5B0}" type="presParOf" srcId="{18376E42-07CB-49D3-85C6-E72A7554BC74}" destId="{9AE2D276-E8EB-4715-A590-5891E08BE474}" srcOrd="6" destOrd="0" presId="urn:microsoft.com/office/officeart/2005/8/layout/radial6"/>
    <dgm:cxn modelId="{AFD0F7D4-170F-44C1-B762-CBB86B10B3F3}" type="presParOf" srcId="{18376E42-07CB-49D3-85C6-E72A7554BC74}" destId="{2C9AB52D-54CD-4BE5-B1DE-4E2BA3FAE731}" srcOrd="7" destOrd="0" presId="urn:microsoft.com/office/officeart/2005/8/layout/radial6"/>
    <dgm:cxn modelId="{346E2E8F-C3C3-4053-939F-0C0691D38EE9}" type="presParOf" srcId="{18376E42-07CB-49D3-85C6-E72A7554BC74}" destId="{070C81EE-75BD-46D5-862A-03CEF76C4927}" srcOrd="8" destOrd="0" presId="urn:microsoft.com/office/officeart/2005/8/layout/radial6"/>
    <dgm:cxn modelId="{464A427E-8316-450D-A979-D36331D4A4B5}" type="presParOf" srcId="{18376E42-07CB-49D3-85C6-E72A7554BC74}" destId="{AE670B40-3D97-4708-8231-6DBFFB31F89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670B40-3D97-4708-8231-6DBFFB31F89E}">
      <dsp:nvSpPr>
        <dsp:cNvPr id="0" name=""/>
        <dsp:cNvSpPr/>
      </dsp:nvSpPr>
      <dsp:spPr>
        <a:xfrm>
          <a:off x="629033" y="500983"/>
          <a:ext cx="3171056" cy="3171056"/>
        </a:xfrm>
        <a:prstGeom prst="blockArc">
          <a:avLst>
            <a:gd name="adj1" fmla="val 9000000"/>
            <a:gd name="adj2" fmla="val 16200000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0000"/>
                <a:hueMod val="100000"/>
                <a:sat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  <a:ln>
          <a:noFill/>
        </a:ln>
        <a:effectLst>
          <a:outerShdw blurRad="63500" dist="63500" dir="3000000" algn="tl" rotWithShape="0">
            <a:srgbClr val="000000">
              <a:alpha val="50196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8600000"/>
          </a:lightRig>
        </a:scene3d>
        <a:sp3d prstMaterial="plastic">
          <a:bevelT w="101600" h="63500"/>
          <a:contourClr>
            <a:srgbClr val="000000">
              <a:alpha val="40784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E2D276-E8EB-4715-A590-5891E08BE474}">
      <dsp:nvSpPr>
        <dsp:cNvPr id="0" name=""/>
        <dsp:cNvSpPr/>
      </dsp:nvSpPr>
      <dsp:spPr>
        <a:xfrm>
          <a:off x="629033" y="500983"/>
          <a:ext cx="3171056" cy="3171056"/>
        </a:xfrm>
        <a:prstGeom prst="blockArc">
          <a:avLst>
            <a:gd name="adj1" fmla="val 1800000"/>
            <a:gd name="adj2" fmla="val 9000000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0000"/>
                <a:hueMod val="100000"/>
                <a:sat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  <a:ln>
          <a:noFill/>
        </a:ln>
        <a:effectLst>
          <a:outerShdw blurRad="63500" dist="63500" dir="3000000" algn="tl" rotWithShape="0">
            <a:srgbClr val="000000">
              <a:alpha val="50196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8600000"/>
          </a:lightRig>
        </a:scene3d>
        <a:sp3d prstMaterial="plastic">
          <a:bevelT w="101600" h="63500"/>
          <a:contourClr>
            <a:srgbClr val="000000">
              <a:alpha val="40784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0CF889-ADA5-45A7-918F-F13EE176BD2D}">
      <dsp:nvSpPr>
        <dsp:cNvPr id="0" name=""/>
        <dsp:cNvSpPr/>
      </dsp:nvSpPr>
      <dsp:spPr>
        <a:xfrm>
          <a:off x="629033" y="500983"/>
          <a:ext cx="3171056" cy="3171056"/>
        </a:xfrm>
        <a:prstGeom prst="blockArc">
          <a:avLst>
            <a:gd name="adj1" fmla="val 16200000"/>
            <a:gd name="adj2" fmla="val 1800000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0000"/>
                <a:hueMod val="100000"/>
                <a:sat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  <a:ln>
          <a:noFill/>
        </a:ln>
        <a:effectLst>
          <a:outerShdw blurRad="63500" dist="63500" dir="3000000" algn="tl" rotWithShape="0">
            <a:srgbClr val="000000">
              <a:alpha val="50196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8600000"/>
          </a:lightRig>
        </a:scene3d>
        <a:sp3d prstMaterial="plastic">
          <a:bevelT w="101600" h="63500"/>
          <a:contourClr>
            <a:srgbClr val="000000">
              <a:alpha val="40784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13E182-4AB3-45A9-8B33-38DE8D179654}">
      <dsp:nvSpPr>
        <dsp:cNvPr id="0" name=""/>
        <dsp:cNvSpPr/>
      </dsp:nvSpPr>
      <dsp:spPr>
        <a:xfrm>
          <a:off x="1485746" y="1357695"/>
          <a:ext cx="1457631" cy="1457631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63500" dist="63500" dir="3000000" algn="tl" rotWithShape="0">
            <a:srgbClr val="000000">
              <a:alpha val="50196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8600000"/>
          </a:lightRig>
        </a:scene3d>
        <a:sp3d prstMaterial="plastic">
          <a:bevelT w="101600" h="63500"/>
          <a:contourClr>
            <a:srgbClr val="000000">
              <a:alpha val="40784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1600" b="1" kern="12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rPr>
            <a:t>Energy Demand Forecast</a:t>
          </a:r>
          <a:endParaRPr lang="ko-KR" altLang="en-US" sz="1600" b="1" kern="1200" dirty="0"/>
        </a:p>
      </dsp:txBody>
      <dsp:txXfrm>
        <a:off x="1485746" y="1357695"/>
        <a:ext cx="1457631" cy="1457631"/>
      </dsp:txXfrm>
    </dsp:sp>
    <dsp:sp modelId="{D038EFCF-DA8F-48E1-9908-E57A6A059A6A}">
      <dsp:nvSpPr>
        <dsp:cNvPr id="0" name=""/>
        <dsp:cNvSpPr/>
      </dsp:nvSpPr>
      <dsp:spPr>
        <a:xfrm>
          <a:off x="1606688" y="-24579"/>
          <a:ext cx="1215747" cy="1124590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63500" dist="63500" dir="3000000" algn="tl" rotWithShape="0">
            <a:srgbClr val="000000">
              <a:alpha val="50196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8600000"/>
          </a:lightRig>
        </a:scene3d>
        <a:sp3d prstMaterial="plastic">
          <a:bevelT w="101600" h="63500"/>
          <a:contourClr>
            <a:srgbClr val="000000">
              <a:alpha val="40784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GHG-Free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Energy</a:t>
          </a:r>
          <a:endParaRPr lang="ko-KR" altLang="en-US" sz="1400" b="1" kern="1200" dirty="0"/>
        </a:p>
      </dsp:txBody>
      <dsp:txXfrm>
        <a:off x="1606688" y="-24579"/>
        <a:ext cx="1215747" cy="1124590"/>
      </dsp:txXfrm>
    </dsp:sp>
    <dsp:sp modelId="{5A71D0A4-4673-43EE-92F8-F1C1F48D8F5A}">
      <dsp:nvSpPr>
        <dsp:cNvPr id="0" name=""/>
        <dsp:cNvSpPr/>
      </dsp:nvSpPr>
      <dsp:spPr>
        <a:xfrm>
          <a:off x="2947984" y="2298614"/>
          <a:ext cx="1215747" cy="1124590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63500" dist="63500" dir="3000000" algn="tl" rotWithShape="0">
            <a:srgbClr val="000000">
              <a:alpha val="50196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8600000"/>
          </a:lightRig>
        </a:scene3d>
        <a:sp3d prstMaterial="plastic">
          <a:bevelT w="101600" h="63500"/>
          <a:contourClr>
            <a:srgbClr val="000000">
              <a:alpha val="40784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Energy Security</a:t>
          </a:r>
          <a:endParaRPr lang="ko-KR" altLang="en-US" sz="1400" b="1" kern="1200" dirty="0"/>
        </a:p>
      </dsp:txBody>
      <dsp:txXfrm>
        <a:off x="2947984" y="2298614"/>
        <a:ext cx="1215747" cy="1124590"/>
      </dsp:txXfrm>
    </dsp:sp>
    <dsp:sp modelId="{2C9AB52D-54CD-4BE5-B1DE-4E2BA3FAE731}">
      <dsp:nvSpPr>
        <dsp:cNvPr id="0" name=""/>
        <dsp:cNvSpPr/>
      </dsp:nvSpPr>
      <dsp:spPr>
        <a:xfrm>
          <a:off x="265391" y="2298614"/>
          <a:ext cx="1215747" cy="1124590"/>
        </a:xfrm>
        <a:prstGeom prst="ellipse">
          <a:avLst/>
        </a:prstGeom>
        <a:solidFill>
          <a:srgbClr val="4D4D4D"/>
        </a:solidFill>
        <a:ln>
          <a:noFill/>
        </a:ln>
        <a:effectLst>
          <a:outerShdw blurRad="63500" dist="63500" dir="3000000" algn="tl" rotWithShape="0">
            <a:srgbClr val="000000">
              <a:alpha val="50196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18600000"/>
          </a:lightRig>
        </a:scene3d>
        <a:sp3d prstMaterial="plastic">
          <a:bevelT w="101600" h="63500"/>
          <a:contourClr>
            <a:srgbClr val="000000">
              <a:alpha val="40784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Cheap Energy</a:t>
          </a:r>
          <a:endParaRPr lang="ko-KR" altLang="en-US" sz="1400" b="1" kern="1200" dirty="0"/>
        </a:p>
      </dsp:txBody>
      <dsp:txXfrm>
        <a:off x="265391" y="2298614"/>
        <a:ext cx="1215747" cy="1124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984" cy="496574"/>
          </a:xfrm>
          <a:prstGeom prst="rect">
            <a:avLst/>
          </a:prstGeom>
        </p:spPr>
        <p:txBody>
          <a:bodyPr vert="horz" lIns="93101" tIns="46551" rIns="93101" bIns="4655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070" y="0"/>
            <a:ext cx="2945984" cy="496574"/>
          </a:xfrm>
          <a:prstGeom prst="rect">
            <a:avLst/>
          </a:prstGeom>
        </p:spPr>
        <p:txBody>
          <a:bodyPr vert="horz" lIns="93101" tIns="46551" rIns="93101" bIns="46551" rtlCol="0"/>
          <a:lstStyle>
            <a:lvl1pPr algn="r">
              <a:defRPr sz="1200"/>
            </a:lvl1pPr>
          </a:lstStyle>
          <a:p>
            <a:fld id="{76CEB760-5ED4-4356-8048-527D6DF0F207}" type="datetimeFigureOut">
              <a:rPr lang="ko-KR" altLang="en-US" smtClean="0"/>
              <a:pPr/>
              <a:t>2015-06-03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28451"/>
            <a:ext cx="2945984" cy="496574"/>
          </a:xfrm>
          <a:prstGeom prst="rect">
            <a:avLst/>
          </a:prstGeom>
        </p:spPr>
        <p:txBody>
          <a:bodyPr vert="horz" lIns="93101" tIns="46551" rIns="93101" bIns="4655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070" y="9428451"/>
            <a:ext cx="2945984" cy="496574"/>
          </a:xfrm>
          <a:prstGeom prst="rect">
            <a:avLst/>
          </a:prstGeom>
        </p:spPr>
        <p:txBody>
          <a:bodyPr vert="horz" lIns="93101" tIns="46551" rIns="93101" bIns="46551" rtlCol="0" anchor="b"/>
          <a:lstStyle>
            <a:lvl1pPr algn="r">
              <a:defRPr sz="1200"/>
            </a:lvl1pPr>
          </a:lstStyle>
          <a:p>
            <a:fld id="{68BC79B3-F4D6-4D89-BE01-A17C1AB7FF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448" cy="496253"/>
          </a:xfrm>
          <a:prstGeom prst="rect">
            <a:avLst/>
          </a:prstGeom>
        </p:spPr>
        <p:txBody>
          <a:bodyPr vert="horz" lIns="91288" tIns="45644" rIns="91288" bIns="4564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643" y="2"/>
            <a:ext cx="2945448" cy="496253"/>
          </a:xfrm>
          <a:prstGeom prst="rect">
            <a:avLst/>
          </a:prstGeom>
        </p:spPr>
        <p:txBody>
          <a:bodyPr vert="horz" lIns="91288" tIns="45644" rIns="91288" bIns="45644" rtlCol="0"/>
          <a:lstStyle>
            <a:lvl1pPr algn="r">
              <a:defRPr sz="1200"/>
            </a:lvl1pPr>
          </a:lstStyle>
          <a:p>
            <a:fld id="{BD92F73D-51B8-402C-8EF0-80348D7E8F67}" type="datetimeFigureOut">
              <a:rPr lang="ko-KR" altLang="en-US" smtClean="0"/>
              <a:pPr/>
              <a:t>2015-06-03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8" tIns="45644" rIns="91288" bIns="4564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288" tIns="45644" rIns="91288" bIns="4564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288" tIns="45644" rIns="91288" bIns="4564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288" tIns="45644" rIns="91288" bIns="45644" rtlCol="0" anchor="b"/>
          <a:lstStyle>
            <a:lvl1pPr algn="r">
              <a:defRPr sz="1200"/>
            </a:lvl1pPr>
          </a:lstStyle>
          <a:p>
            <a:fld id="{CA3CADFD-3AE5-4546-8693-29D082177E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ko-K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400" dirty="0" smtClean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400" dirty="0" smtClean="0">
                <a:ea typeface="굴림" charset="-127"/>
                <a:cs typeface="Times New Roman" pitchFamily="18" charset="0"/>
              </a:rPr>
              <a:t>The capital cost of nuclear power generation is a huge expenditure. However, Korea has been able to reduce this by 30% over the past ten years through repetitive construction of NPPs and applying new construction technologies.</a:t>
            </a:r>
            <a:endParaRPr lang="ko-KR" altLang="en-US" sz="1400" dirty="0" smtClean="0">
              <a:cs typeface="Times New Roman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160"/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endParaRPr lang="en-US" altLang="ko-KR" sz="1400" b="1" dirty="0" smtClean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400" dirty="0" smtClean="0">
              <a:ea typeface="+mj-ea"/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1E16D2-7AC0-4B53-95B2-DD526B16F0D1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0"/>
            <a:endParaRPr lang="ko-KR" altLang="ko-KR" sz="1400" kern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atinLnBrk="0"/>
            <a:endParaRPr lang="ko-KR" altLang="ko-KR" sz="1400" kern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ko-KR" altLang="en-US" sz="1400" dirty="0" smtClean="0">
              <a:cs typeface="Times New Roman" pitchFamily="18" charset="0"/>
            </a:endParaRPr>
          </a:p>
          <a:p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ko-KR" altLang="en-US" sz="1400" dirty="0">
              <a:cs typeface="Times New Roman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en-US" altLang="ko-KR" sz="1400" dirty="0" smtClean="0">
              <a:ea typeface="굴림" charset="-127"/>
              <a:cs typeface="Times New Roman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altLang="ko-KR" sz="1400" dirty="0" smtClean="0"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134">
              <a:defRPr/>
            </a:pPr>
            <a:endParaRPr lang="en-US" altLang="ko-KR" sz="1400" dirty="0" smtClean="0">
              <a:cs typeface="Times New Roman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ADFD-3AE5-4546-8693-29D082177E7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4421-0005-4215-B4C6-E0097F807415}" type="datetimeFigureOut">
              <a:rPr lang="ko-KR" altLang="en-US" smtClean="0"/>
              <a:pPr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10432" y="6429396"/>
            <a:ext cx="2133600" cy="365125"/>
          </a:xfrm>
        </p:spPr>
        <p:txBody>
          <a:bodyPr/>
          <a:lstStyle/>
          <a:p>
            <a:fld id="{CD45C756-8483-49FF-9CCB-C0BD2C5CEEA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pic>
        <p:nvPicPr>
          <p:cNvPr id="17" name="그림 16" descr="칼라영문로고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536" y="6426546"/>
            <a:ext cx="15089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8794605" y="6398581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모서리가 둥근 직사각형 18"/>
          <p:cNvSpPr/>
          <p:nvPr userDrawn="1"/>
        </p:nvSpPr>
        <p:spPr bwMode="auto">
          <a:xfrm>
            <a:off x="8643743" y="6450942"/>
            <a:ext cx="582613" cy="292100"/>
          </a:xfrm>
          <a:prstGeom prst="roundRect">
            <a:avLst>
              <a:gd name="adj" fmla="val 50000"/>
            </a:avLst>
          </a:prstGeom>
          <a:solidFill>
            <a:srgbClr val="000000">
              <a:lumMod val="50000"/>
              <a:lumOff val="50000"/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0">
              <a:defRPr/>
            </a:pPr>
            <a:endParaRPr kumimoji="0" lang="ko-KR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4421-0005-4215-B4C6-E0097F807415}" type="datetimeFigureOut">
              <a:rPr lang="ko-KR" altLang="en-US" smtClean="0"/>
              <a:pPr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357313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4" name="Picture 2" descr="D:\KEPCO\02_파워포인트\2010_파워포인트\1분기\원자력사업처\02_list_1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-360362" y="-388"/>
            <a:ext cx="9864724" cy="6858775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1976" y="6572272"/>
            <a:ext cx="685776" cy="261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BB37725C-74B5-4EA1-B6D0-D80B0A5AC39F}" type="slidenum">
              <a:rPr lang="en-US" altLang="ko-KR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20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rgbClr val="808080">
                <a:shade val="45000"/>
                <a:satMod val="135000"/>
              </a:srgbClr>
              <a:prstClr val="white"/>
            </a:duotone>
            <a:lum contrast="20000"/>
          </a:blip>
          <a:srcRect/>
          <a:stretch>
            <a:fillRect/>
          </a:stretch>
        </p:blipFill>
        <p:spPr bwMode="auto">
          <a:xfrm>
            <a:off x="1" y="2571744"/>
            <a:ext cx="9152260" cy="4286256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1976" y="6572272"/>
            <a:ext cx="685776" cy="261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BB37725C-74B5-4EA1-B6D0-D80B0A5AC39F}" type="slidenum">
              <a:rPr lang="en-US" altLang="ko-KR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55648"/>
            <a:ext cx="9144000" cy="450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1976" y="6572272"/>
            <a:ext cx="685776" cy="261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BB37725C-74B5-4EA1-B6D0-D80B0A5AC39F}" type="slidenum">
              <a:rPr lang="en-US" altLang="ko-KR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0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9313"/>
            <a:ext cx="7275513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1976" y="6572272"/>
            <a:ext cx="685776" cy="261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BB37725C-74B5-4EA1-B6D0-D80B0A5AC39F}" type="slidenum">
              <a:rPr lang="en-US" altLang="ko-KR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9778"/>
            <a:ext cx="9144000" cy="241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10432" y="6429396"/>
            <a:ext cx="2133600" cy="365125"/>
          </a:xfrm>
        </p:spPr>
        <p:txBody>
          <a:bodyPr/>
          <a:lstStyle/>
          <a:p>
            <a:fld id="{CD45C756-8483-49FF-9CCB-C0BD2C5CEEA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그림 6" descr="칼라영문로고3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3536" y="6426546"/>
            <a:ext cx="15089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 userDrawn="1"/>
        </p:nvSpPr>
        <p:spPr bwMode="auto">
          <a:xfrm>
            <a:off x="8632857" y="6461828"/>
            <a:ext cx="582613" cy="292100"/>
          </a:xfrm>
          <a:prstGeom prst="roundRect">
            <a:avLst>
              <a:gd name="adj" fmla="val 50000"/>
            </a:avLst>
          </a:prstGeom>
          <a:solidFill>
            <a:srgbClr val="000000">
              <a:lumMod val="50000"/>
              <a:lumOff val="50000"/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0">
              <a:defRPr/>
            </a:pPr>
            <a:endParaRPr kumimoji="0" lang="ko-KR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cip_all\영문좌우조합3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184" y="6429396"/>
            <a:ext cx="2417816" cy="374476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1976" y="6572272"/>
            <a:ext cx="685776" cy="261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BB37725C-74B5-4EA1-B6D0-D80B0A5AC39F}" type="slidenum">
              <a:rPr lang="en-US" altLang="ko-KR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4800" t="37955" r="6400" b="34176"/>
          <a:stretch>
            <a:fillRect/>
          </a:stretch>
        </p:blipFill>
        <p:spPr bwMode="auto">
          <a:xfrm>
            <a:off x="0" y="4572008"/>
            <a:ext cx="9144032" cy="17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 userDrawn="1"/>
        </p:nvSpPr>
        <p:spPr>
          <a:xfrm>
            <a:off x="0" y="0"/>
            <a:ext cx="9144000" cy="2428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ㄱㄱㄱ.jpg"/>
          <p:cNvPicPr>
            <a:picLocks noChangeAspect="1"/>
          </p:cNvPicPr>
          <p:nvPr userDrawn="1"/>
        </p:nvPicPr>
        <p:blipFill>
          <a:blip r:embed="rId2" cstate="print"/>
          <a:srcRect b="1123"/>
          <a:stretch>
            <a:fillRect/>
          </a:stretch>
        </p:blipFill>
        <p:spPr>
          <a:xfrm>
            <a:off x="9481" y="142852"/>
            <a:ext cx="9134519" cy="6286544"/>
          </a:xfrm>
          <a:prstGeom prst="rect">
            <a:avLst/>
          </a:prstGeom>
          <a:ln>
            <a:noFill/>
          </a:ln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1976" y="6572272"/>
            <a:ext cx="685776" cy="261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BB37725C-74B5-4EA1-B6D0-D80B0A5AC39F}" type="slidenum">
              <a:rPr lang="en-US" altLang="ko-KR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4421-0005-4215-B4C6-E0097F807415}" type="datetimeFigureOut">
              <a:rPr lang="ko-KR" altLang="en-US" smtClean="0"/>
              <a:pPr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4421-0005-4215-B4C6-E0097F807415}" type="datetimeFigureOut">
              <a:rPr lang="ko-KR" altLang="en-US" smtClean="0"/>
              <a:pPr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4421-0005-4215-B4C6-E0097F807415}" type="datetimeFigureOut">
              <a:rPr lang="ko-KR" altLang="en-US" smtClean="0"/>
              <a:pPr/>
              <a:t>2015-06-03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4421-0005-4215-B4C6-E0097F807415}" type="datetimeFigureOut">
              <a:rPr lang="ko-KR" altLang="en-US" smtClean="0"/>
              <a:pPr/>
              <a:t>2015-06-03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4421-0005-4215-B4C6-E0097F807415}" type="datetimeFigureOut">
              <a:rPr lang="ko-KR" altLang="en-US" smtClean="0"/>
              <a:pPr/>
              <a:t>2015-06-03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4421-0005-4215-B4C6-E0097F807415}" type="datetimeFigureOut">
              <a:rPr lang="ko-KR" altLang="en-US" smtClean="0"/>
              <a:pPr/>
              <a:t>2015-06-03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4421-0005-4215-B4C6-E0097F807415}" type="datetimeFigureOut">
              <a:rPr lang="ko-KR" altLang="en-US" smtClean="0"/>
              <a:pPr/>
              <a:t>2015-06-03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4421-0005-4215-B4C6-E0097F807415}" type="datetimeFigureOut">
              <a:rPr lang="ko-KR" altLang="en-US" smtClean="0"/>
              <a:pPr/>
              <a:t>2015-06-03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C974421-0005-4215-B4C6-E0097F807415}" type="datetimeFigureOut">
              <a:rPr lang="ko-KR" altLang="en-US" smtClean="0"/>
              <a:pPr/>
              <a:t>2015-06-03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D45C756-8483-49FF-9CCB-C0BD2C5CEEA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357313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4099" name="Picture 3" descr="C:\Users\user\Downloads\cip_all\영문좌우조합3.gif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19973" y="6429395"/>
            <a:ext cx="2224059" cy="344467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1976" y="6572272"/>
            <a:ext cx="685776" cy="261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7725C-74B5-4EA1-B6D0-D80B0A5AC39F}" type="slidenum">
              <a:rPr kumimoji="1" lang="en-US" altLang="ko-KR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0066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0066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0066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0066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0066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0066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0066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0066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66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0066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000066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000066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rgbClr val="000066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rgbClr val="000066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rgbClr val="000066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9.png"/><Relationship Id="rId21" Type="http://schemas.openxmlformats.org/officeDocument/2006/relationships/image" Target="../media/image56.png"/><Relationship Id="rId7" Type="http://schemas.openxmlformats.org/officeDocument/2006/relationships/image" Target="../media/image43.jpeg"/><Relationship Id="rId12" Type="http://schemas.openxmlformats.org/officeDocument/2006/relationships/hyperlink" Target="http://www.daewooenc.com/index.asp" TargetMode="External"/><Relationship Id="rId17" Type="http://schemas.openxmlformats.org/officeDocument/2006/relationships/image" Target="../media/image52.jpe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1.jpe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24" Type="http://schemas.openxmlformats.org/officeDocument/2006/relationships/image" Target="../media/image59.png"/><Relationship Id="rId5" Type="http://schemas.openxmlformats.org/officeDocument/2006/relationships/image" Target="../media/image41.jpeg"/><Relationship Id="rId15" Type="http://schemas.openxmlformats.org/officeDocument/2006/relationships/image" Target="../media/image50.jpeg"/><Relationship Id="rId23" Type="http://schemas.openxmlformats.org/officeDocument/2006/relationships/image" Target="../media/image58.jpeg"/><Relationship Id="rId10" Type="http://schemas.openxmlformats.org/officeDocument/2006/relationships/image" Target="../media/image46.png"/><Relationship Id="rId19" Type="http://schemas.openxmlformats.org/officeDocument/2006/relationships/image" Target="../media/image54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49.jpeg"/><Relationship Id="rId22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5.png"/><Relationship Id="rId11" Type="http://schemas.microsoft.com/office/2007/relationships/hdphoto" Target="../media/hdphoto2.wdp"/><Relationship Id="rId5" Type="http://schemas.openxmlformats.org/officeDocument/2006/relationships/image" Target="../media/image64.png"/><Relationship Id="rId15" Type="http://schemas.openxmlformats.org/officeDocument/2006/relationships/image" Target="../media/image71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microsoft.com/office/2007/relationships/hdphoto" Target="../media/hdphoto6.wdp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17" Type="http://schemas.openxmlformats.org/officeDocument/2006/relationships/image" Target="../media/image85.png"/><Relationship Id="rId2" Type="http://schemas.openxmlformats.org/officeDocument/2006/relationships/image" Target="../media/image75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11" Type="http://schemas.openxmlformats.org/officeDocument/2006/relationships/image" Target="../media/image81.png"/><Relationship Id="rId15" Type="http://schemas.openxmlformats.org/officeDocument/2006/relationships/image" Target="../media/image83.png"/><Relationship Id="rId10" Type="http://schemas.openxmlformats.org/officeDocument/2006/relationships/image" Target="../media/image80.png"/><Relationship Id="rId4" Type="http://schemas.openxmlformats.org/officeDocument/2006/relationships/image" Target="../media/image77.png"/><Relationship Id="rId9" Type="http://schemas.microsoft.com/office/2007/relationships/hdphoto" Target="../media/hdphoto5.wdp"/><Relationship Id="rId1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9.png"/><Relationship Id="rId5" Type="http://schemas.openxmlformats.org/officeDocument/2006/relationships/image" Target="../media/image14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jpe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jpe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101.jpeg"/><Relationship Id="rId9" Type="http://schemas.openxmlformats.org/officeDocument/2006/relationships/image" Target="../media/image106.png"/><Relationship Id="rId14" Type="http://schemas.openxmlformats.org/officeDocument/2006/relationships/image" Target="../media/image1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w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3154672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The Status and Prospect of Nuclear Power in Korea</a:t>
            </a:r>
            <a:endParaRPr lang="ko-KR" altLang="en-US" sz="2800" i="1" dirty="0"/>
          </a:p>
        </p:txBody>
      </p:sp>
      <p:sp>
        <p:nvSpPr>
          <p:cNvPr id="4" name="부제목 5"/>
          <p:cNvSpPr>
            <a:spLocks noGrp="1"/>
          </p:cNvSpPr>
          <p:nvPr/>
        </p:nvSpPr>
        <p:spPr>
          <a:xfrm>
            <a:off x="1428728" y="3714752"/>
            <a:ext cx="6400800" cy="500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000066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0066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rgbClr val="000066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0066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0066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0066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0066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0066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ko-KR" b="1" dirty="0" smtClean="0">
                <a:solidFill>
                  <a:schemeClr val="tx1"/>
                </a:solidFill>
                <a:latin typeface="Arial" charset="0"/>
                <a:ea typeface="휴먼둥근헤드라인" pitchFamily="18" charset="-127"/>
                <a:cs typeface="Arial" charset="0"/>
              </a:rPr>
              <a:t>June 8, 2015</a:t>
            </a:r>
            <a:endParaRPr lang="ko-KR" altLang="en-US" b="1" dirty="0" smtClean="0">
              <a:solidFill>
                <a:schemeClr val="tx1"/>
              </a:solidFill>
              <a:latin typeface="Arial" charset="0"/>
              <a:ea typeface="휴먼둥근헤드라인" pitchFamily="18" charset="-127"/>
              <a:cs typeface="Arial" charset="0"/>
            </a:endParaRPr>
          </a:p>
        </p:txBody>
      </p:sp>
      <p:pic>
        <p:nvPicPr>
          <p:cNvPr id="5" name="Picture 2" descr="C:\Users\user\Downloads\cip_all\영문좌우조합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6272570"/>
            <a:ext cx="3318762" cy="514016"/>
          </a:xfrm>
          <a:prstGeom prst="rect">
            <a:avLst/>
          </a:prstGeom>
          <a:noFill/>
        </p:spPr>
      </p:pic>
      <p:sp>
        <p:nvSpPr>
          <p:cNvPr id="6" name="제목 2"/>
          <p:cNvSpPr txBox="1">
            <a:spLocks/>
          </p:cNvSpPr>
          <p:nvPr/>
        </p:nvSpPr>
        <p:spPr>
          <a:xfrm>
            <a:off x="0" y="4143380"/>
            <a:ext cx="9144000" cy="20002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50" normalizeH="0" baseline="0" noProof="0" dirty="0" err="1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Sungun</a:t>
            </a:r>
            <a:r>
              <a:rPr kumimoji="0" lang="en-US" altLang="ko-KR" sz="2400" b="1" i="0" u="none" strike="noStrike" kern="1200" cap="none" spc="50" normalizeH="0" noProof="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Cho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1" u="none" strike="noStrike" kern="1200" cap="none" spc="50" normalizeH="0" noProof="0" dirty="0" err="1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rootof</a:t>
            </a:r>
            <a:r>
              <a:rPr lang="en-US" altLang="ko-KR" sz="1200" b="1" i="1" spc="5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chosun@gmail.com</a:t>
            </a:r>
            <a:endParaRPr kumimoji="0" lang="ko-KR" altLang="en-US" sz="1200" b="1" i="1" u="none" strike="noStrike" kern="1200" cap="none" spc="50" normalizeH="0" baseline="0" noProof="0" dirty="0">
              <a:ln>
                <a:noFill/>
                <a:prstDash val="solid"/>
              </a:ln>
              <a:gradFill flip="none" rotWithShape="1">
                <a:gsLst>
                  <a:gs pos="0">
                    <a:schemeClr val="tx2"/>
                  </a:gs>
                  <a:gs pos="26000">
                    <a:schemeClr val="tx2"/>
                  </a:gs>
                  <a:gs pos="41000">
                    <a:schemeClr val="tx2">
                      <a:shade val="90000"/>
                    </a:schemeClr>
                  </a:gs>
                  <a:gs pos="67000">
                    <a:schemeClr val="tx2">
                      <a:shade val="50000"/>
                    </a:schemeClr>
                  </a:gs>
                  <a:gs pos="95000">
                    <a:schemeClr val="tx2"/>
                  </a:gs>
                </a:gsLst>
                <a:lin ang="5400000" scaled="1"/>
                <a:tileRect/>
              </a:gradFill>
              <a:effectLst>
                <a:outerShdw blurRad="50800" dist="50800" dir="54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부제목 5"/>
          <p:cNvSpPr>
            <a:spLocks noGrp="1"/>
          </p:cNvSpPr>
          <p:nvPr/>
        </p:nvSpPr>
        <p:spPr>
          <a:xfrm>
            <a:off x="5143504" y="214290"/>
            <a:ext cx="3714776" cy="3571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000066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0066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rgbClr val="000066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0066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0066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0066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0066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000066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ko-KR" sz="2000" b="1" i="1" dirty="0" smtClean="0">
                <a:solidFill>
                  <a:schemeClr val="tx1"/>
                </a:solidFill>
                <a:latin typeface="Arial" charset="0"/>
                <a:ea typeface="휴먼둥근헤드라인" pitchFamily="18" charset="-127"/>
                <a:cs typeface="Arial" charset="0"/>
              </a:rPr>
              <a:t>2015 CMBG Conference</a:t>
            </a:r>
            <a:endParaRPr lang="ko-KR" altLang="en-US" sz="2000" b="1" i="1" dirty="0" smtClean="0">
              <a:solidFill>
                <a:schemeClr val="tx1"/>
              </a:solidFill>
              <a:latin typeface="Arial" charset="0"/>
              <a:ea typeface="휴먼둥근헤드라인" pitchFamily="18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171976" y="6572272"/>
            <a:ext cx="685776" cy="261912"/>
          </a:xfrm>
        </p:spPr>
        <p:txBody>
          <a:bodyPr/>
          <a:lstStyle/>
          <a:p>
            <a:pPr>
              <a:defRPr/>
            </a:pPr>
            <a:fld id="{BB37725C-74B5-4EA1-B6D0-D80B0A5AC39F}" type="slidenum">
              <a:rPr lang="en-US" altLang="ko-KR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>
                <a:defRPr/>
              </a:pPr>
              <a:t>10</a:t>
            </a:fld>
            <a:endParaRPr lang="en-US" altLang="ko-KR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214282" y="3269885"/>
            <a:ext cx="78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3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Status of Korea’s Nuclear Industry 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250037" y="2714620"/>
            <a:ext cx="183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ko-K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1"/>
          <p:cNvSpPr>
            <a:spLocks noGrp="1"/>
          </p:cNvSpPr>
          <p:nvPr>
            <p:ph type="title" idx="4294967295"/>
          </p:nvPr>
        </p:nvSpPr>
        <p:spPr>
          <a:xfrm>
            <a:off x="928662" y="204156"/>
            <a:ext cx="8048633" cy="72451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ko-KR" sz="300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Generation Mix in Korea</a:t>
            </a:r>
          </a:p>
        </p:txBody>
      </p:sp>
      <p:sp>
        <p:nvSpPr>
          <p:cNvPr id="25" name="AutoShape 87"/>
          <p:cNvSpPr>
            <a:spLocks noChangeArrowheads="1"/>
          </p:cNvSpPr>
          <p:nvPr/>
        </p:nvSpPr>
        <p:spPr bwMode="auto">
          <a:xfrm>
            <a:off x="322263" y="1693848"/>
            <a:ext cx="4160838" cy="3965575"/>
          </a:xfrm>
          <a:prstGeom prst="roundRect">
            <a:avLst>
              <a:gd name="adj" fmla="val 4356"/>
            </a:avLst>
          </a:prstGeom>
          <a:solidFill>
            <a:schemeClr val="bg1"/>
          </a:solidFill>
          <a:ln w="38100" algn="ctr">
            <a:solidFill>
              <a:srgbClr val="7389BB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1393825" latinLnBrk="0"/>
            <a:endParaRPr kumimoji="0" lang="ko-KR" altLang="en-US" sz="900">
              <a:solidFill>
                <a:srgbClr val="00466D"/>
              </a:solidFill>
              <a:latin typeface="Arial" pitchFamily="34" charset="0"/>
              <a:ea typeface="산돌고딕B" pitchFamily="18" charset="-127"/>
            </a:endParaRPr>
          </a:p>
        </p:txBody>
      </p:sp>
      <p:sp>
        <p:nvSpPr>
          <p:cNvPr id="26" name="AutoShape 93"/>
          <p:cNvSpPr>
            <a:spLocks noChangeArrowheads="1"/>
          </p:cNvSpPr>
          <p:nvPr/>
        </p:nvSpPr>
        <p:spPr bwMode="auto">
          <a:xfrm>
            <a:off x="4683126" y="1665273"/>
            <a:ext cx="4119562" cy="3994150"/>
          </a:xfrm>
          <a:prstGeom prst="roundRect">
            <a:avLst>
              <a:gd name="adj" fmla="val 4773"/>
            </a:avLst>
          </a:prstGeom>
          <a:solidFill>
            <a:schemeClr val="bg1"/>
          </a:solidFill>
          <a:ln w="38100">
            <a:solidFill>
              <a:srgbClr val="B38A37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1393825" latinLnBrk="0"/>
            <a:endParaRPr kumimoji="0" lang="ko-KR" altLang="en-US">
              <a:latin typeface="Arial" pitchFamily="34" charset="0"/>
              <a:ea typeface="산돌고딕B" pitchFamily="18" charset="-127"/>
            </a:endParaRPr>
          </a:p>
        </p:txBody>
      </p:sp>
      <p:grpSp>
        <p:nvGrpSpPr>
          <p:cNvPr id="27" name="Group 111"/>
          <p:cNvGrpSpPr>
            <a:grpSpLocks/>
          </p:cNvGrpSpPr>
          <p:nvPr/>
        </p:nvGrpSpPr>
        <p:grpSpPr bwMode="auto">
          <a:xfrm>
            <a:off x="303213" y="1357298"/>
            <a:ext cx="4224338" cy="461962"/>
            <a:chOff x="194" y="1143"/>
            <a:chExt cx="2661" cy="291"/>
          </a:xfrm>
        </p:grpSpPr>
        <p:pic>
          <p:nvPicPr>
            <p:cNvPr id="90" name="Picture 101" descr="Untitled-1 copy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</a:blip>
            <a:srcRect l="61810"/>
            <a:stretch>
              <a:fillRect/>
            </a:stretch>
          </p:blipFill>
          <p:spPr bwMode="auto">
            <a:xfrm>
              <a:off x="1675" y="1143"/>
              <a:ext cx="11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102" descr="Untitled-1 copy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</a:blip>
            <a:srcRect r="63206"/>
            <a:stretch>
              <a:fillRect/>
            </a:stretch>
          </p:blipFill>
          <p:spPr bwMode="auto">
            <a:xfrm>
              <a:off x="194" y="1143"/>
              <a:ext cx="113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108" descr="Untitled-1 copy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</a:blip>
            <a:srcRect l="18349" r="63206"/>
            <a:stretch>
              <a:fillRect/>
            </a:stretch>
          </p:blipFill>
          <p:spPr bwMode="auto">
            <a:xfrm>
              <a:off x="1224" y="1143"/>
              <a:ext cx="5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110"/>
          <p:cNvGrpSpPr>
            <a:grpSpLocks/>
          </p:cNvGrpSpPr>
          <p:nvPr/>
        </p:nvGrpSpPr>
        <p:grpSpPr bwMode="auto">
          <a:xfrm>
            <a:off x="4652965" y="1365235"/>
            <a:ext cx="4187826" cy="488950"/>
            <a:chOff x="2942" y="1143"/>
            <a:chExt cx="2637" cy="289"/>
          </a:xfrm>
        </p:grpSpPr>
        <p:pic>
          <p:nvPicPr>
            <p:cNvPr id="87" name="Picture 105" descr="qk"/>
            <p:cNvPicPr>
              <a:picLocks noChangeAspect="1" noChangeArrowheads="1"/>
            </p:cNvPicPr>
            <p:nvPr/>
          </p:nvPicPr>
          <p:blipFill>
            <a:blip r:embed="rId4" cstate="print"/>
            <a:srcRect l="60851"/>
            <a:stretch>
              <a:fillRect/>
            </a:stretch>
          </p:blipFill>
          <p:spPr bwMode="auto">
            <a:xfrm>
              <a:off x="4396" y="1143"/>
              <a:ext cx="118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06" descr="qk"/>
            <p:cNvPicPr>
              <a:picLocks noChangeAspect="1" noChangeArrowheads="1"/>
            </p:cNvPicPr>
            <p:nvPr/>
          </p:nvPicPr>
          <p:blipFill>
            <a:blip r:embed="rId4" cstate="print"/>
            <a:srcRect r="59874"/>
            <a:stretch>
              <a:fillRect/>
            </a:stretch>
          </p:blipFill>
          <p:spPr bwMode="auto">
            <a:xfrm>
              <a:off x="2942" y="1143"/>
              <a:ext cx="1212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09" descr="qk"/>
            <p:cNvPicPr>
              <a:picLocks noChangeAspect="1" noChangeArrowheads="1"/>
            </p:cNvPicPr>
            <p:nvPr/>
          </p:nvPicPr>
          <p:blipFill>
            <a:blip r:embed="rId4" cstate="print"/>
            <a:srcRect l="20296" r="59874"/>
            <a:stretch>
              <a:fillRect/>
            </a:stretch>
          </p:blipFill>
          <p:spPr bwMode="auto">
            <a:xfrm>
              <a:off x="3969" y="1143"/>
              <a:ext cx="59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 Box 113"/>
          <p:cNvSpPr txBox="1">
            <a:spLocks noChangeArrowheads="1"/>
          </p:cNvSpPr>
          <p:nvPr/>
        </p:nvSpPr>
        <p:spPr bwMode="auto">
          <a:xfrm>
            <a:off x="4733926" y="1476360"/>
            <a:ext cx="399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1393825" latinLnBrk="0">
              <a:spcBef>
                <a:spcPct val="50000"/>
              </a:spcBef>
              <a:defRPr/>
            </a:pPr>
            <a:r>
              <a:rPr kumimoji="0"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맑은 고딕" pitchFamily="50" charset="-127"/>
                <a:cs typeface="Vrinda" pitchFamily="34" charset="0"/>
              </a:rPr>
              <a:t>Electricity Generation</a:t>
            </a:r>
            <a:endParaRPr kumimoji="0"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rinda" pitchFamily="34" charset="0"/>
              <a:ea typeface="맑은 고딕" pitchFamily="50" charset="-127"/>
              <a:cs typeface="Vrinda" pitchFamily="34" charset="0"/>
            </a:endParaRPr>
          </a:p>
        </p:txBody>
      </p:sp>
      <p:sp>
        <p:nvSpPr>
          <p:cNvPr id="30" name="AutoShape 153"/>
          <p:cNvSpPr>
            <a:spLocks noChangeArrowheads="1"/>
          </p:cNvSpPr>
          <p:nvPr/>
        </p:nvSpPr>
        <p:spPr bwMode="auto">
          <a:xfrm>
            <a:off x="4751388" y="5191110"/>
            <a:ext cx="3965575" cy="396875"/>
          </a:xfrm>
          <a:prstGeom prst="roundRect">
            <a:avLst>
              <a:gd name="adj" fmla="val 50000"/>
            </a:avLst>
          </a:prstGeom>
          <a:solidFill>
            <a:srgbClr val="E1D2BD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1393825" latinLnBrk="0"/>
            <a:endParaRPr kumimoji="0" lang="ko-KR" altLang="en-US" sz="1500">
              <a:solidFill>
                <a:srgbClr val="00466D"/>
              </a:solidFill>
              <a:latin typeface="Arial" pitchFamily="34" charset="0"/>
              <a:ea typeface="산돌고딕B" pitchFamily="18" charset="-127"/>
            </a:endParaRPr>
          </a:p>
        </p:txBody>
      </p:sp>
      <p:sp>
        <p:nvSpPr>
          <p:cNvPr id="31" name="AutoShape 156"/>
          <p:cNvSpPr>
            <a:spLocks noChangeArrowheads="1"/>
          </p:cNvSpPr>
          <p:nvPr/>
        </p:nvSpPr>
        <p:spPr bwMode="auto">
          <a:xfrm>
            <a:off x="428626" y="5191110"/>
            <a:ext cx="3965575" cy="396875"/>
          </a:xfrm>
          <a:prstGeom prst="roundRect">
            <a:avLst>
              <a:gd name="adj" fmla="val 50000"/>
            </a:avLst>
          </a:prstGeom>
          <a:solidFill>
            <a:srgbClr val="748EB8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874713" latinLnBrk="0"/>
            <a:endParaRPr kumimoji="0" lang="ko-KR" altLang="en-US" sz="15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161" descr="그림4-1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7963" y="2416160"/>
            <a:ext cx="248285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2971801" y="3186098"/>
            <a:ext cx="61436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</a:pPr>
            <a:r>
              <a:rPr lang="ko-KR" altLang="en-US" sz="1200" dirty="0">
                <a:solidFill>
                  <a:srgbClr val="000000"/>
                </a:solidFill>
                <a:latin typeface="Arial" pitchFamily="34" charset="0"/>
                <a:ea typeface="산돌고딕 L" pitchFamily="18" charset="-127"/>
              </a:rPr>
              <a:t/>
            </a:r>
            <a:br>
              <a:rPr lang="ko-KR" altLang="en-US" sz="1200" dirty="0">
                <a:solidFill>
                  <a:srgbClr val="000000"/>
                </a:solidFill>
                <a:latin typeface="Arial" pitchFamily="34" charset="0"/>
                <a:ea typeface="산돌고딕 L" pitchFamily="18" charset="-127"/>
              </a:rPr>
            </a:br>
            <a:r>
              <a:rPr lang="en-US" altLang="ko-KR" sz="1200" dirty="0" smtClean="0">
                <a:latin typeface="Arial" pitchFamily="34" charset="0"/>
                <a:ea typeface="산돌고딕 L" pitchFamily="18" charset="-127"/>
              </a:rPr>
              <a:t>(29.0%)</a:t>
            </a:r>
            <a:endParaRPr lang="ko-KR" altLang="en-US" sz="1200" dirty="0">
              <a:solidFill>
                <a:srgbClr val="000000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950913" y="3929082"/>
            <a:ext cx="452047" cy="1874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</a:pPr>
            <a:r>
              <a:rPr lang="en-US" altLang="ko-KR" sz="1200" dirty="0" smtClean="0">
                <a:latin typeface="Arial" pitchFamily="34" charset="0"/>
                <a:ea typeface="산돌고딕 L" pitchFamily="18" charset="-127"/>
              </a:rPr>
              <a:t>(4.6%)</a:t>
            </a:r>
            <a:endParaRPr lang="ko-KR" altLang="en-US" sz="1200" dirty="0">
              <a:solidFill>
                <a:srgbClr val="000000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2079626" y="4154507"/>
            <a:ext cx="537006" cy="203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</a:pPr>
            <a:r>
              <a:rPr lang="en-US" altLang="ko-KR" sz="1200" dirty="0" smtClean="0">
                <a:latin typeface="Arial" pitchFamily="34" charset="0"/>
                <a:ea typeface="산돌고딕 L" pitchFamily="18" charset="-127"/>
              </a:rPr>
              <a:t>(32.5%)</a:t>
            </a:r>
            <a:endParaRPr lang="ko-KR" altLang="en-US" sz="1200" dirty="0">
              <a:solidFill>
                <a:srgbClr val="000000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1023938" y="3232169"/>
            <a:ext cx="525593" cy="203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</a:pPr>
            <a:r>
              <a:rPr lang="en-US" altLang="ko-KR" sz="1200" dirty="0" smtClean="0">
                <a:latin typeface="Arial" pitchFamily="34" charset="0"/>
                <a:ea typeface="산돌고딕 L" pitchFamily="18" charset="-127"/>
              </a:rPr>
              <a:t>(11.7%)</a:t>
            </a:r>
            <a:endParaRPr lang="ko-KR" altLang="en-US" sz="1200" dirty="0">
              <a:solidFill>
                <a:srgbClr val="000000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2393837" y="2536810"/>
            <a:ext cx="811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ko-KR" b="1" dirty="0">
                <a:solidFill>
                  <a:srgbClr val="FFFFFF"/>
                </a:solidFill>
                <a:latin typeface="Arial" pitchFamily="34" charset="0"/>
                <a:ea typeface="맑은 고딕" pitchFamily="50" charset="-127"/>
              </a:rPr>
              <a:t>(</a:t>
            </a:r>
            <a:r>
              <a:rPr kumimoji="0" lang="en-US" altLang="ko-KR" b="1" dirty="0" smtClean="0">
                <a:solidFill>
                  <a:srgbClr val="FFFFFF"/>
                </a:solidFill>
                <a:latin typeface="Arial" pitchFamily="34" charset="0"/>
                <a:ea typeface="맑은 고딕" pitchFamily="50" charset="-127"/>
              </a:rPr>
              <a:t>22.2%)</a:t>
            </a:r>
            <a:endParaRPr kumimoji="0" lang="en-US" altLang="ko-KR" b="1" dirty="0">
              <a:solidFill>
                <a:srgbClr val="FFFFFF"/>
              </a:solidFill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38" name="Rectangle 189"/>
          <p:cNvSpPr>
            <a:spLocks noChangeArrowheads="1"/>
          </p:cNvSpPr>
          <p:nvPr/>
        </p:nvSpPr>
        <p:spPr bwMode="auto">
          <a:xfrm>
            <a:off x="2282826" y="2058973"/>
            <a:ext cx="1300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800" b="1">
                <a:solidFill>
                  <a:srgbClr val="FF0000"/>
                </a:solidFill>
                <a:latin typeface="Arial" pitchFamily="34" charset="0"/>
                <a:ea typeface="산돌고딕 L" pitchFamily="18" charset="-127"/>
              </a:rPr>
              <a:t>20,716MW</a:t>
            </a:r>
          </a:p>
        </p:txBody>
      </p:sp>
      <p:pic>
        <p:nvPicPr>
          <p:cNvPr id="39" name="Picture 162" descr="그림5-1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1801" y="2312973"/>
            <a:ext cx="264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6584951" y="4076685"/>
            <a:ext cx="537006" cy="203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</a:pPr>
            <a:r>
              <a:rPr lang="en-US" altLang="ko-KR" sz="1200" dirty="0">
                <a:latin typeface="Arial" pitchFamily="34" charset="0"/>
                <a:ea typeface="산돌고딕 L" pitchFamily="18" charset="-127"/>
              </a:rPr>
              <a:t>(</a:t>
            </a:r>
            <a:r>
              <a:rPr lang="en-US" altLang="ko-KR" sz="1200" dirty="0" smtClean="0">
                <a:latin typeface="Arial" pitchFamily="34" charset="0"/>
                <a:ea typeface="산돌고딕 L" pitchFamily="18" charset="-127"/>
              </a:rPr>
              <a:t>39.0%)</a:t>
            </a:r>
            <a:endParaRPr lang="ko-KR" altLang="en-US" sz="1100" dirty="0">
              <a:solidFill>
                <a:srgbClr val="000000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5156201" y="3344848"/>
            <a:ext cx="452437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</a:pPr>
            <a:r>
              <a:rPr lang="en-US" altLang="ko-KR" sz="1200" dirty="0">
                <a:latin typeface="Arial" pitchFamily="34" charset="0"/>
                <a:ea typeface="산돌고딕 L" pitchFamily="18" charset="-127"/>
              </a:rPr>
              <a:t>(6.0%)</a:t>
            </a:r>
            <a:endParaRPr lang="ko-KR" altLang="en-US" sz="1100" dirty="0">
              <a:solidFill>
                <a:srgbClr val="000000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5008563" y="4017982"/>
            <a:ext cx="537006" cy="1874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</a:pPr>
            <a:r>
              <a:rPr lang="en-US" altLang="ko-KR" sz="1200" dirty="0">
                <a:latin typeface="Arial" pitchFamily="34" charset="0"/>
                <a:ea typeface="산돌고딕 L" pitchFamily="18" charset="-127"/>
              </a:rPr>
              <a:t>(</a:t>
            </a:r>
            <a:r>
              <a:rPr lang="en-US" altLang="ko-KR" sz="1200" dirty="0" smtClean="0">
                <a:latin typeface="Arial" pitchFamily="34" charset="0"/>
                <a:ea typeface="산돌고딕 L" pitchFamily="18" charset="-127"/>
              </a:rPr>
              <a:t>22.0%)</a:t>
            </a:r>
            <a:endParaRPr lang="ko-KR" altLang="en-US" sz="1100" dirty="0">
              <a:solidFill>
                <a:srgbClr val="000000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5457826" y="2914635"/>
            <a:ext cx="452047" cy="203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Clr>
                <a:srgbClr val="FF0000"/>
              </a:buClr>
            </a:pPr>
            <a:r>
              <a:rPr lang="en-US" altLang="ko-KR" sz="1200" dirty="0" smtClean="0">
                <a:latin typeface="Arial" pitchFamily="34" charset="0"/>
                <a:ea typeface="산돌고딕 L" pitchFamily="18" charset="-127"/>
              </a:rPr>
              <a:t>(3.0%)</a:t>
            </a:r>
            <a:endParaRPr lang="ko-KR" altLang="en-US" sz="1100" dirty="0">
              <a:solidFill>
                <a:srgbClr val="000000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6718186" y="2520935"/>
            <a:ext cx="811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ko-KR" b="1" dirty="0" smtClean="0">
                <a:solidFill>
                  <a:srgbClr val="FFFFFF"/>
                </a:solidFill>
                <a:latin typeface="Arial" pitchFamily="34" charset="0"/>
                <a:ea typeface="맑은 고딕" pitchFamily="50" charset="-127"/>
              </a:rPr>
              <a:t>(30.0%)</a:t>
            </a:r>
            <a:endParaRPr kumimoji="0" lang="en-US" altLang="ko-KR" b="1" dirty="0">
              <a:solidFill>
                <a:srgbClr val="FFFFFF"/>
              </a:solidFill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45" name="Rectangle 195"/>
          <p:cNvSpPr>
            <a:spLocks noChangeArrowheads="1"/>
          </p:cNvSpPr>
          <p:nvPr/>
        </p:nvSpPr>
        <p:spPr bwMode="auto">
          <a:xfrm>
            <a:off x="6489951" y="2041510"/>
            <a:ext cx="1556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800" b="1" dirty="0" smtClean="0">
                <a:solidFill>
                  <a:srgbClr val="FF0000"/>
                </a:solidFill>
                <a:latin typeface="Arial" pitchFamily="34" charset="0"/>
                <a:ea typeface="산돌고딕 L" pitchFamily="18" charset="-127"/>
              </a:rPr>
              <a:t>156,407GWh</a:t>
            </a:r>
            <a:endParaRPr lang="en-US" altLang="ko-KR" sz="1800" b="1" dirty="0">
              <a:solidFill>
                <a:srgbClr val="FF0000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46" name="Line 205"/>
          <p:cNvSpPr>
            <a:spLocks noChangeShapeType="1"/>
          </p:cNvSpPr>
          <p:nvPr/>
        </p:nvSpPr>
        <p:spPr bwMode="auto">
          <a:xfrm>
            <a:off x="1936751" y="2298685"/>
            <a:ext cx="206375" cy="442913"/>
          </a:xfrm>
          <a:custGeom>
            <a:avLst/>
            <a:gdLst>
              <a:gd name="T0" fmla="*/ 0 w 133"/>
              <a:gd name="T1" fmla="*/ 0 h 310"/>
              <a:gd name="T2" fmla="*/ 2147483647 w 133"/>
              <a:gd name="T3" fmla="*/ 0 h 310"/>
              <a:gd name="T4" fmla="*/ 2147483647 w 133"/>
              <a:gd name="T5" fmla="*/ 2147483647 h 310"/>
              <a:gd name="T6" fmla="*/ 0 60000 65536"/>
              <a:gd name="T7" fmla="*/ 0 60000 65536"/>
              <a:gd name="T8" fmla="*/ 0 60000 65536"/>
              <a:gd name="T9" fmla="*/ 0 w 133"/>
              <a:gd name="T10" fmla="*/ 0 h 310"/>
              <a:gd name="T11" fmla="*/ 133 w 133"/>
              <a:gd name="T12" fmla="*/ 310 h 3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310">
                <a:moveTo>
                  <a:pt x="0" y="0"/>
                </a:moveTo>
                <a:lnTo>
                  <a:pt x="133" y="0"/>
                </a:lnTo>
                <a:lnTo>
                  <a:pt x="133" y="310"/>
                </a:lnTo>
              </a:path>
            </a:pathLst>
          </a:custGeom>
          <a:noFill/>
          <a:ln w="12700">
            <a:solidFill>
              <a:srgbClr val="003366"/>
            </a:solidFill>
            <a:round/>
            <a:headEnd/>
            <a:tailEnd type="oval" w="med" len="med"/>
          </a:ln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7" name="Line 205"/>
          <p:cNvSpPr>
            <a:spLocks noChangeShapeType="1"/>
          </p:cNvSpPr>
          <p:nvPr/>
        </p:nvSpPr>
        <p:spPr bwMode="auto">
          <a:xfrm>
            <a:off x="6149976" y="2298685"/>
            <a:ext cx="293687" cy="307975"/>
          </a:xfrm>
          <a:custGeom>
            <a:avLst/>
            <a:gdLst>
              <a:gd name="T0" fmla="*/ 0 w 133"/>
              <a:gd name="T1" fmla="*/ 0 h 310"/>
              <a:gd name="T2" fmla="*/ 2147483647 w 133"/>
              <a:gd name="T3" fmla="*/ 0 h 310"/>
              <a:gd name="T4" fmla="*/ 2147483647 w 133"/>
              <a:gd name="T5" fmla="*/ 2147483647 h 310"/>
              <a:gd name="T6" fmla="*/ 0 60000 65536"/>
              <a:gd name="T7" fmla="*/ 0 60000 65536"/>
              <a:gd name="T8" fmla="*/ 0 60000 65536"/>
              <a:gd name="T9" fmla="*/ 0 w 133"/>
              <a:gd name="T10" fmla="*/ 0 h 310"/>
              <a:gd name="T11" fmla="*/ 133 w 133"/>
              <a:gd name="T12" fmla="*/ 310 h 3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310">
                <a:moveTo>
                  <a:pt x="0" y="0"/>
                </a:moveTo>
                <a:lnTo>
                  <a:pt x="133" y="0"/>
                </a:lnTo>
                <a:lnTo>
                  <a:pt x="133" y="310"/>
                </a:lnTo>
              </a:path>
            </a:pathLst>
          </a:custGeom>
          <a:noFill/>
          <a:ln w="12700">
            <a:solidFill>
              <a:srgbClr val="003366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8" name="AutoShape 154"/>
          <p:cNvSpPr>
            <a:spLocks noChangeArrowheads="1"/>
          </p:cNvSpPr>
          <p:nvPr/>
        </p:nvSpPr>
        <p:spPr bwMode="auto">
          <a:xfrm>
            <a:off x="889001" y="2103423"/>
            <a:ext cx="1081087" cy="360362"/>
          </a:xfrm>
          <a:prstGeom prst="roundRect">
            <a:avLst>
              <a:gd name="adj" fmla="val 50000"/>
            </a:avLst>
          </a:prstGeom>
          <a:solidFill>
            <a:srgbClr val="003366"/>
          </a:solidFill>
          <a:ln w="19050">
            <a:solidFill>
              <a:srgbClr val="FFFFFF"/>
            </a:solidFill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kumimoji="0" lang="ko-KR" altLang="en-US">
              <a:solidFill>
                <a:srgbClr val="000000"/>
              </a:solidFill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49" name="AutoShape 157"/>
          <p:cNvSpPr>
            <a:spLocks noChangeArrowheads="1"/>
          </p:cNvSpPr>
          <p:nvPr/>
        </p:nvSpPr>
        <p:spPr bwMode="auto">
          <a:xfrm>
            <a:off x="5057776" y="2103423"/>
            <a:ext cx="1081087" cy="360362"/>
          </a:xfrm>
          <a:prstGeom prst="roundRect">
            <a:avLst>
              <a:gd name="adj" fmla="val 50000"/>
            </a:avLst>
          </a:prstGeom>
          <a:solidFill>
            <a:srgbClr val="003366"/>
          </a:solidFill>
          <a:ln w="19050">
            <a:solidFill>
              <a:srgbClr val="FFFFFF"/>
            </a:solidFill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kumimoji="0" lang="ko-KR" altLang="en-US">
              <a:solidFill>
                <a:srgbClr val="000000"/>
              </a:solidFill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50" name="TextBox 37"/>
          <p:cNvSpPr txBox="1"/>
          <p:nvPr/>
        </p:nvSpPr>
        <p:spPr>
          <a:xfrm>
            <a:off x="924212" y="2109955"/>
            <a:ext cx="990600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 pitchFamily="34" charset="0"/>
                <a:ea typeface="맑은 고딕"/>
                <a:cs typeface="Arial" pitchFamily="34" charset="0"/>
              </a:rPr>
              <a:t>Nuclear</a:t>
            </a:r>
            <a:endParaRPr kumimoji="0" lang="ko-KR" altLang="en-US" sz="160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73" name="TextBox 38"/>
          <p:cNvSpPr txBox="1"/>
          <p:nvPr/>
        </p:nvSpPr>
        <p:spPr>
          <a:xfrm>
            <a:off x="5128227" y="2109955"/>
            <a:ext cx="990600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맑은 고딕"/>
                <a:cs typeface="Arial" pitchFamily="34" charset="0"/>
              </a:rPr>
              <a:t>Nuclear</a:t>
            </a:r>
            <a:endParaRPr kumimoji="0" lang="ko-KR" altLang="en-US" sz="160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74" name="TextBox 39"/>
          <p:cNvSpPr txBox="1">
            <a:spLocks noChangeArrowheads="1"/>
          </p:cNvSpPr>
          <p:nvPr/>
        </p:nvSpPr>
        <p:spPr bwMode="auto">
          <a:xfrm>
            <a:off x="2871788" y="3128948"/>
            <a:ext cx="814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 dirty="0">
                <a:latin typeface="Arial" pitchFamily="34" charset="0"/>
                <a:ea typeface="산돌고딕 L" pitchFamily="18" charset="-127"/>
              </a:rPr>
              <a:t>Coal</a:t>
            </a:r>
            <a:endParaRPr lang="ko-KR" altLang="en-US" sz="1600" dirty="0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75" name="TextBox 40"/>
          <p:cNvSpPr txBox="1">
            <a:spLocks noChangeArrowheads="1"/>
          </p:cNvSpPr>
          <p:nvPr/>
        </p:nvSpPr>
        <p:spPr bwMode="auto">
          <a:xfrm>
            <a:off x="1920876" y="3895710"/>
            <a:ext cx="8143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 dirty="0">
                <a:latin typeface="Arial" pitchFamily="34" charset="0"/>
                <a:ea typeface="산돌고딕 L" pitchFamily="18" charset="-127"/>
              </a:rPr>
              <a:t>Gas</a:t>
            </a:r>
            <a:endParaRPr lang="ko-KR" altLang="en-US" sz="1600" dirty="0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76" name="TextBox 41"/>
          <p:cNvSpPr txBox="1">
            <a:spLocks noChangeArrowheads="1"/>
          </p:cNvSpPr>
          <p:nvPr/>
        </p:nvSpPr>
        <p:spPr bwMode="auto">
          <a:xfrm>
            <a:off x="760413" y="3670285"/>
            <a:ext cx="814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latin typeface="Arial" pitchFamily="34" charset="0"/>
                <a:ea typeface="산돌고딕 L" pitchFamily="18" charset="-127"/>
              </a:rPr>
              <a:t>Oil</a:t>
            </a:r>
            <a:endParaRPr lang="ko-KR" altLang="en-US" sz="1600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77" name="TextBox 42"/>
          <p:cNvSpPr txBox="1">
            <a:spLocks noChangeArrowheads="1"/>
          </p:cNvSpPr>
          <p:nvPr/>
        </p:nvSpPr>
        <p:spPr bwMode="auto">
          <a:xfrm>
            <a:off x="760413" y="2979723"/>
            <a:ext cx="1016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latin typeface="Arial" pitchFamily="34" charset="0"/>
                <a:ea typeface="산돌고딕 L" pitchFamily="18" charset="-127"/>
              </a:rPr>
              <a:t>Others</a:t>
            </a:r>
            <a:endParaRPr lang="ko-KR" altLang="en-US" sz="1600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78" name="TextBox 43"/>
          <p:cNvSpPr txBox="1">
            <a:spLocks noChangeArrowheads="1"/>
          </p:cNvSpPr>
          <p:nvPr/>
        </p:nvSpPr>
        <p:spPr bwMode="auto">
          <a:xfrm>
            <a:off x="6459538" y="3787760"/>
            <a:ext cx="812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latin typeface="Arial" pitchFamily="34" charset="0"/>
                <a:ea typeface="산돌고딕 L" pitchFamily="18" charset="-127"/>
              </a:rPr>
              <a:t>Coal</a:t>
            </a:r>
            <a:endParaRPr lang="ko-KR" altLang="en-US" sz="1600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79" name="TextBox 44"/>
          <p:cNvSpPr txBox="1">
            <a:spLocks noChangeArrowheads="1"/>
          </p:cNvSpPr>
          <p:nvPr/>
        </p:nvSpPr>
        <p:spPr bwMode="auto">
          <a:xfrm>
            <a:off x="4872038" y="3732198"/>
            <a:ext cx="812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 dirty="0">
                <a:latin typeface="Arial" pitchFamily="34" charset="0"/>
                <a:ea typeface="산돌고딕 L" pitchFamily="18" charset="-127"/>
              </a:rPr>
              <a:t>Gas</a:t>
            </a:r>
            <a:endParaRPr lang="ko-KR" altLang="en-US" sz="1600" dirty="0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80" name="TextBox 45"/>
          <p:cNvSpPr txBox="1">
            <a:spLocks noChangeArrowheads="1"/>
          </p:cNvSpPr>
          <p:nvPr/>
        </p:nvSpPr>
        <p:spPr bwMode="auto">
          <a:xfrm>
            <a:off x="4922838" y="3097198"/>
            <a:ext cx="814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latin typeface="Arial" pitchFamily="34" charset="0"/>
                <a:ea typeface="산돌고딕 L" pitchFamily="18" charset="-127"/>
              </a:rPr>
              <a:t>Others</a:t>
            </a:r>
            <a:endParaRPr lang="ko-KR" altLang="en-US" sz="1600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81" name="TextBox 46"/>
          <p:cNvSpPr txBox="1">
            <a:spLocks noChangeArrowheads="1"/>
          </p:cNvSpPr>
          <p:nvPr/>
        </p:nvSpPr>
        <p:spPr bwMode="auto">
          <a:xfrm>
            <a:off x="5094288" y="2674923"/>
            <a:ext cx="1016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latin typeface="Arial" pitchFamily="34" charset="0"/>
                <a:ea typeface="산돌고딕 L" pitchFamily="18" charset="-127"/>
              </a:rPr>
              <a:t>Oil</a:t>
            </a:r>
            <a:endParaRPr lang="ko-KR" altLang="en-US" sz="1600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82" name="Text Box 43"/>
          <p:cNvSpPr txBox="1">
            <a:spLocks noChangeArrowheads="1"/>
          </p:cNvSpPr>
          <p:nvPr/>
        </p:nvSpPr>
        <p:spPr bwMode="auto">
          <a:xfrm>
            <a:off x="522288" y="4894248"/>
            <a:ext cx="3311525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 dirty="0">
                <a:latin typeface="Arial" pitchFamily="34" charset="0"/>
                <a:ea typeface="산돌고딕 L" pitchFamily="18" charset="-127"/>
              </a:rPr>
              <a:t> Others : Hydroelectric, Renewable, etc. </a:t>
            </a:r>
            <a:endParaRPr lang="ko-KR" altLang="en-US" sz="1200" dirty="0">
              <a:solidFill>
                <a:srgbClr val="000000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83" name="Text Box 43"/>
          <p:cNvSpPr txBox="1">
            <a:spLocks noChangeArrowheads="1"/>
          </p:cNvSpPr>
          <p:nvPr/>
        </p:nvSpPr>
        <p:spPr bwMode="auto">
          <a:xfrm>
            <a:off x="4878388" y="4906948"/>
            <a:ext cx="3175000" cy="23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en-US" altLang="ko-KR">
                <a:latin typeface="Arial" pitchFamily="34" charset="0"/>
                <a:ea typeface="산돌고딕 L" pitchFamily="18" charset="-127"/>
              </a:rPr>
              <a:t> Others : Hydroelectric, Renewable, etc.</a:t>
            </a:r>
            <a:endParaRPr lang="ko-KR" altLang="en-US" sz="1200">
              <a:solidFill>
                <a:srgbClr val="000000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84" name="WordArt 167"/>
          <p:cNvSpPr>
            <a:spLocks noChangeArrowheads="1" noChangeShapeType="1" noTextEdit="1"/>
          </p:cNvSpPr>
          <p:nvPr/>
        </p:nvSpPr>
        <p:spPr bwMode="auto">
          <a:xfrm>
            <a:off x="1422401" y="5264135"/>
            <a:ext cx="1979612" cy="2873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800" b="1" kern="10" dirty="0">
                <a:ln w="25400">
                  <a:noFill/>
                  <a:round/>
                  <a:headEnd/>
                  <a:tailEnd/>
                </a:ln>
                <a:solidFill>
                  <a:srgbClr val="031159"/>
                </a:solidFill>
                <a:latin typeface="Arial"/>
                <a:cs typeface="Arial"/>
              </a:rPr>
              <a:t>TOTAL: </a:t>
            </a:r>
            <a:r>
              <a:rPr lang="en-US" altLang="ko-KR" sz="1800" b="1" kern="10" dirty="0" smtClean="0">
                <a:ln w="25400">
                  <a:noFill/>
                  <a:round/>
                  <a:headEnd/>
                  <a:tailEnd/>
                </a:ln>
                <a:solidFill>
                  <a:srgbClr val="031159"/>
                </a:solidFill>
                <a:latin typeface="Arial"/>
                <a:cs typeface="Arial"/>
              </a:rPr>
              <a:t>93,216MW</a:t>
            </a:r>
            <a:endParaRPr lang="ko-KR" altLang="en-US" sz="1800" b="1" kern="10" dirty="0">
              <a:ln w="25400">
                <a:noFill/>
                <a:round/>
                <a:headEnd/>
                <a:tailEnd/>
              </a:ln>
              <a:solidFill>
                <a:srgbClr val="031159"/>
              </a:solidFill>
              <a:latin typeface="Arial"/>
              <a:cs typeface="Arial"/>
            </a:endParaRPr>
          </a:p>
        </p:txBody>
      </p:sp>
      <p:sp>
        <p:nvSpPr>
          <p:cNvPr id="85" name="WordArt 167"/>
          <p:cNvSpPr>
            <a:spLocks noChangeArrowheads="1" noChangeShapeType="1" noTextEdit="1"/>
          </p:cNvSpPr>
          <p:nvPr/>
        </p:nvSpPr>
        <p:spPr bwMode="auto">
          <a:xfrm>
            <a:off x="5651501" y="5264135"/>
            <a:ext cx="2305050" cy="2873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800" b="1" kern="10" dirty="0">
                <a:ln w="25400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TOTAL: </a:t>
            </a:r>
            <a:r>
              <a:rPr lang="en-US" altLang="ko-KR" sz="1800" b="1" kern="10" dirty="0" smtClean="0">
                <a:ln w="25400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521,971GWh</a:t>
            </a:r>
            <a:endParaRPr lang="ko-KR" altLang="en-US" sz="1800" b="1" kern="10" dirty="0">
              <a:ln w="25400">
                <a:noFill/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86" name="Text Box 113"/>
          <p:cNvSpPr txBox="1">
            <a:spLocks noChangeArrowheads="1"/>
          </p:cNvSpPr>
          <p:nvPr/>
        </p:nvSpPr>
        <p:spPr bwMode="auto">
          <a:xfrm>
            <a:off x="414338" y="1444610"/>
            <a:ext cx="39957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1393825" latinLnBrk="0">
              <a:spcBef>
                <a:spcPct val="50000"/>
              </a:spcBef>
              <a:defRPr/>
            </a:pPr>
            <a:r>
              <a:rPr kumimoji="0"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itchFamily="34" charset="0"/>
                <a:ea typeface="맑은 고딕" pitchFamily="50" charset="-127"/>
                <a:cs typeface="Vrinda" pitchFamily="34" charset="0"/>
              </a:rPr>
              <a:t>Installed Capacity</a:t>
            </a:r>
            <a:endParaRPr kumimoji="0"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rinda" pitchFamily="34" charset="0"/>
              <a:ea typeface="맑은 고딕" pitchFamily="50" charset="-127"/>
              <a:cs typeface="Vrinda" pitchFamily="34" charset="0"/>
            </a:endParaRPr>
          </a:p>
        </p:txBody>
      </p:sp>
      <p:sp>
        <p:nvSpPr>
          <p:cNvPr id="55" name="슬라이드 번호 개체 틀 54"/>
          <p:cNvSpPr>
            <a:spLocks noGrp="1"/>
          </p:cNvSpPr>
          <p:nvPr>
            <p:ph type="sldNum" sz="quarter" idx="12"/>
          </p:nvPr>
        </p:nvSpPr>
        <p:spPr>
          <a:xfrm>
            <a:off x="7010400" y="6421461"/>
            <a:ext cx="2133600" cy="365125"/>
          </a:xfrm>
        </p:spPr>
        <p:txBody>
          <a:bodyPr/>
          <a:lstStyle/>
          <a:p>
            <a:fld id="{CD45C756-8483-49FF-9CCB-C0BD2C5CEEAB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51" name="AutoShape 21"/>
          <p:cNvSpPr>
            <a:spLocks noChangeArrowheads="1"/>
          </p:cNvSpPr>
          <p:nvPr/>
        </p:nvSpPr>
        <p:spPr bwMode="auto">
          <a:xfrm>
            <a:off x="1819087" y="5786454"/>
            <a:ext cx="5505826" cy="428628"/>
          </a:xfrm>
          <a:prstGeom prst="roundRect">
            <a:avLst>
              <a:gd name="adj" fmla="val 3403"/>
            </a:avLst>
          </a:prstGeom>
          <a:solidFill>
            <a:srgbClr val="FFFFFF">
              <a:lumMod val="20000"/>
              <a:lumOff val="80000"/>
            </a:srgbClr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</p:spPr>
        <p:txBody>
          <a:bodyPr wrap="square" lIns="63738" tIns="31869" rIns="63738" bIns="31869" anchor="ctr">
            <a:no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7"/>
              </a:buBlip>
              <a:tabLst/>
              <a:defRPr/>
            </a:pPr>
            <a:r>
              <a:rPr kumimoji="1" lang="ko-KR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1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rPr>
              <a:t>Nuclear power is used as a </a:t>
            </a:r>
            <a:r>
              <a:rPr kumimoji="1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Arial" pitchFamily="34" charset="0"/>
              </a:rPr>
              <a:t>base load</a:t>
            </a:r>
            <a:endParaRPr kumimoji="0" lang="ko-KR" altLang="en-US" sz="2000" b="0" i="0" u="none" strike="noStrike" kern="0" cap="none" spc="0" normalizeH="0" baseline="0" noProof="0">
              <a:ln>
                <a:noFill/>
              </a:ln>
              <a:solidFill>
                <a:srgbClr val="157A10"/>
              </a:solidFill>
              <a:effectLst/>
              <a:uLnTx/>
              <a:uFillTx/>
              <a:latin typeface="Arial" pitchFamily="34" charset="0"/>
              <a:ea typeface="굴림"/>
              <a:cs typeface="Arial" pitchFamily="34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7000892" y="1000108"/>
            <a:ext cx="1656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1200" i="1" dirty="0" smtClean="0">
                <a:solidFill>
                  <a:prstClr val="white"/>
                </a:solidFill>
              </a:rPr>
              <a:t>(as of  Dec. 2014)</a:t>
            </a:r>
            <a:endParaRPr lang="ko-KR" altLang="en-US" sz="1200" i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96"/>
          <p:cNvSpPr txBox="1">
            <a:spLocks noChangeArrowheads="1"/>
          </p:cNvSpPr>
          <p:nvPr/>
        </p:nvSpPr>
        <p:spPr bwMode="auto">
          <a:xfrm>
            <a:off x="214282" y="1214422"/>
            <a:ext cx="871540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1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맑은 고딕" pitchFamily="50" charset="-127"/>
                <a:cs typeface="+mn-cs"/>
              </a:rPr>
              <a:t>Korea is one of 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맑은 고딕" pitchFamily="50" charset="-127"/>
                <a:cs typeface="+mn-cs"/>
              </a:rPr>
              <a:t>the </a:t>
            </a: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맑은 고딕" pitchFamily="50" charset="-127"/>
                <a:cs typeface="+mn-cs"/>
              </a:rPr>
              <a:t>few countries in the world that have continuously 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맑은 고딕" pitchFamily="50" charset="-127"/>
                <a:cs typeface="+mn-cs"/>
              </a:rPr>
              <a:t>and aggressively </a:t>
            </a: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맑은 고딕" pitchFamily="50" charset="-127"/>
                <a:cs typeface="+mn-cs"/>
              </a:rPr>
              <a:t>implemented NPP projects 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맑은 고딕" pitchFamily="50" charset="-127"/>
                <a:cs typeface="+mn-cs"/>
              </a:rPr>
              <a:t>since the 1970s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맑은 고딕" pitchFamily="50" charset="-127"/>
              <a:cs typeface="+mn-cs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4501756" y="3589658"/>
            <a:ext cx="0" cy="93388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  <a:lumOff val="25000"/>
              </a:srgbClr>
            </a:solidFill>
            <a:prstDash val="solid"/>
          </a:ln>
          <a:effectLst/>
        </p:spPr>
      </p:cxnSp>
      <p:cxnSp>
        <p:nvCxnSpPr>
          <p:cNvPr id="76" name="직선 연결선 75"/>
          <p:cNvCxnSpPr/>
          <p:nvPr/>
        </p:nvCxnSpPr>
        <p:spPr>
          <a:xfrm>
            <a:off x="1431903" y="4672021"/>
            <a:ext cx="0" cy="228391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  <a:lumOff val="25000"/>
              </a:srgbClr>
            </a:solidFill>
            <a:prstDash val="solid"/>
          </a:ln>
          <a:effectLst/>
        </p:spPr>
      </p:cxnSp>
      <p:cxnSp>
        <p:nvCxnSpPr>
          <p:cNvPr id="77" name="직선 연결선 76"/>
          <p:cNvCxnSpPr/>
          <p:nvPr/>
        </p:nvCxnSpPr>
        <p:spPr>
          <a:xfrm>
            <a:off x="3026968" y="4677095"/>
            <a:ext cx="0" cy="193365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  <a:lumOff val="25000"/>
              </a:srgbClr>
            </a:solidFill>
            <a:prstDash val="solid"/>
          </a:ln>
          <a:effectLst/>
        </p:spPr>
      </p:cxnSp>
      <p:cxnSp>
        <p:nvCxnSpPr>
          <p:cNvPr id="78" name="직선 연결선 77"/>
          <p:cNvCxnSpPr/>
          <p:nvPr/>
        </p:nvCxnSpPr>
        <p:spPr>
          <a:xfrm>
            <a:off x="4501756" y="4683445"/>
            <a:ext cx="0" cy="193365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  <a:lumOff val="25000"/>
              </a:srgbClr>
            </a:solidFill>
            <a:prstDash val="solid"/>
          </a:ln>
          <a:effectLst/>
        </p:spPr>
      </p:cxnSp>
      <p:cxnSp>
        <p:nvCxnSpPr>
          <p:cNvPr id="79" name="직선 연결선 78"/>
          <p:cNvCxnSpPr/>
          <p:nvPr/>
        </p:nvCxnSpPr>
        <p:spPr>
          <a:xfrm>
            <a:off x="6006706" y="4677095"/>
            <a:ext cx="0" cy="193365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  <a:lumOff val="25000"/>
              </a:srgbClr>
            </a:solidFill>
            <a:prstDash val="solid"/>
          </a:ln>
          <a:effectLst/>
        </p:spPr>
      </p:cxnSp>
      <p:cxnSp>
        <p:nvCxnSpPr>
          <p:cNvPr id="80" name="직선 연결선 79"/>
          <p:cNvCxnSpPr/>
          <p:nvPr/>
        </p:nvCxnSpPr>
        <p:spPr>
          <a:xfrm>
            <a:off x="7652943" y="4675196"/>
            <a:ext cx="0" cy="193365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  <a:lumOff val="25000"/>
              </a:srgbClr>
            </a:solidFill>
            <a:prstDash val="solid"/>
          </a:ln>
          <a:effectLst/>
        </p:spPr>
      </p:cxnSp>
      <p:grpSp>
        <p:nvGrpSpPr>
          <p:cNvPr id="81" name="그룹 80"/>
          <p:cNvGrpSpPr>
            <a:grpSpLocks/>
          </p:cNvGrpSpPr>
          <p:nvPr/>
        </p:nvGrpSpPr>
        <p:grpSpPr bwMode="auto">
          <a:xfrm>
            <a:off x="817169" y="4800399"/>
            <a:ext cx="1255920" cy="1486120"/>
            <a:chOff x="2022815" y="4496289"/>
            <a:chExt cx="1337911" cy="1625749"/>
          </a:xfrm>
        </p:grpSpPr>
        <p:sp>
          <p:nvSpPr>
            <p:cNvPr id="137" name="모서리가 둥근 직사각형 136"/>
            <p:cNvSpPr/>
            <p:nvPr/>
          </p:nvSpPr>
          <p:spPr>
            <a:xfrm>
              <a:off x="2024403" y="4496289"/>
              <a:ext cx="1318865" cy="1104302"/>
            </a:xfrm>
            <a:prstGeom prst="roundRect">
              <a:avLst>
                <a:gd name="adj" fmla="val 7406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0066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맑은 고딕"/>
                <a:cs typeface="Calibri" pitchFamily="34" charset="0"/>
              </a:endParaRPr>
            </a:p>
          </p:txBody>
        </p:sp>
        <p:sp>
          <p:nvSpPr>
            <p:cNvPr id="138" name="모서리가 둥근 직사각형 137"/>
            <p:cNvSpPr/>
            <p:nvPr/>
          </p:nvSpPr>
          <p:spPr>
            <a:xfrm>
              <a:off x="2024403" y="5734898"/>
              <a:ext cx="1307756" cy="387140"/>
            </a:xfrm>
            <a:prstGeom prst="roundRect">
              <a:avLst>
                <a:gd name="adj" fmla="val 7406"/>
              </a:avLst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8063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Calibri" pitchFamily="34" charset="0"/>
                </a:rPr>
                <a:t>Design and Engineering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맑은 고딕"/>
                <a:cs typeface="Calibri" pitchFamily="34" charset="0"/>
              </a:endParaRPr>
            </a:p>
          </p:txBody>
        </p:sp>
        <p:pic>
          <p:nvPicPr>
            <p:cNvPr id="139" name="Picture 33" descr="apr1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22815" y="4860430"/>
              <a:ext cx="1337911" cy="699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" name="모서리가 둥근 직사각형 81"/>
          <p:cNvSpPr/>
          <p:nvPr/>
        </p:nvSpPr>
        <p:spPr bwMode="auto">
          <a:xfrm>
            <a:off x="2337994" y="4811011"/>
            <a:ext cx="1236552" cy="1009458"/>
          </a:xfrm>
          <a:prstGeom prst="roundRect">
            <a:avLst>
              <a:gd name="adj" fmla="val 7406"/>
            </a:avLst>
          </a:prstGeom>
          <a:solidFill>
            <a:sysClr val="window" lastClr="FFFFFF"/>
          </a:solidFill>
          <a:ln w="19050" cap="flat" cmpd="sng" algn="ctr">
            <a:solidFill>
              <a:srgbClr val="006600"/>
            </a:solidFill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맑은 고딕"/>
              <a:cs typeface="Calibri" pitchFamily="34" charset="0"/>
            </a:endParaRPr>
          </a:p>
        </p:txBody>
      </p:sp>
      <p:sp>
        <p:nvSpPr>
          <p:cNvPr id="83" name="모서리가 둥근 직사각형 82"/>
          <p:cNvSpPr/>
          <p:nvPr/>
        </p:nvSpPr>
        <p:spPr bwMode="auto">
          <a:xfrm>
            <a:off x="2337994" y="5932629"/>
            <a:ext cx="1226124" cy="353891"/>
          </a:xfrm>
          <a:prstGeom prst="roundRect">
            <a:avLst>
              <a:gd name="adj" fmla="val 7406"/>
            </a:avLst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8063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맑은 고딕" pitchFamily="50" charset="-127"/>
                <a:cs typeface="Calibri" pitchFamily="34" charset="0"/>
              </a:rPr>
              <a:t>Nuclear Fuel</a:t>
            </a:r>
          </a:p>
        </p:txBody>
      </p:sp>
      <p:pic>
        <p:nvPicPr>
          <p:cNvPr id="84" name="Picture 8" descr="D:\Photo\원전관련사진\canflex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411" y="5119484"/>
            <a:ext cx="1145673" cy="662819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</p:pic>
      <p:grpSp>
        <p:nvGrpSpPr>
          <p:cNvPr id="85" name="그룹 84"/>
          <p:cNvGrpSpPr>
            <a:grpSpLocks/>
          </p:cNvGrpSpPr>
          <p:nvPr/>
        </p:nvGrpSpPr>
        <p:grpSpPr bwMode="auto">
          <a:xfrm>
            <a:off x="3827753" y="4811010"/>
            <a:ext cx="1236552" cy="1475509"/>
            <a:chOff x="5042749" y="4496289"/>
            <a:chExt cx="1318373" cy="1614141"/>
          </a:xfrm>
        </p:grpSpPr>
        <p:sp>
          <p:nvSpPr>
            <p:cNvPr id="134" name="모서리가 둥근 직사각형 133"/>
            <p:cNvSpPr/>
            <p:nvPr/>
          </p:nvSpPr>
          <p:spPr>
            <a:xfrm>
              <a:off x="5042749" y="4496289"/>
              <a:ext cx="1318373" cy="1104302"/>
            </a:xfrm>
            <a:prstGeom prst="roundRect">
              <a:avLst>
                <a:gd name="adj" fmla="val 7406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0066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맑은 고딕"/>
                <a:cs typeface="Calibri" pitchFamily="34" charset="0"/>
              </a:endParaRPr>
            </a:p>
          </p:txBody>
        </p:sp>
        <p:sp>
          <p:nvSpPr>
            <p:cNvPr id="135" name="모서리가 둥근 직사각형 134"/>
            <p:cNvSpPr/>
            <p:nvPr/>
          </p:nvSpPr>
          <p:spPr>
            <a:xfrm>
              <a:off x="5042749" y="5723290"/>
              <a:ext cx="1307254" cy="387140"/>
            </a:xfrm>
            <a:prstGeom prst="roundRect">
              <a:avLst>
                <a:gd name="adj" fmla="val 7406"/>
              </a:avLst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8063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Calibri" pitchFamily="34" charset="0"/>
                </a:rPr>
                <a:t>Maintenance and Services</a:t>
              </a:r>
            </a:p>
          </p:txBody>
        </p:sp>
        <p:pic>
          <p:nvPicPr>
            <p:cNvPr id="136" name="Picture 6" descr="D:\Photo\원전관련사진\gen.jpg"/>
            <p:cNvPicPr preferRelativeResize="0">
              <a:picLocks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5081663" y="4847154"/>
              <a:ext cx="1239260" cy="719177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</p:pic>
      </p:grpSp>
      <p:grpSp>
        <p:nvGrpSpPr>
          <p:cNvPr id="86" name="그룹 85"/>
          <p:cNvGrpSpPr>
            <a:grpSpLocks/>
          </p:cNvGrpSpPr>
          <p:nvPr/>
        </p:nvGrpSpPr>
        <p:grpSpPr bwMode="auto">
          <a:xfrm>
            <a:off x="5354555" y="4811010"/>
            <a:ext cx="1370636" cy="1475509"/>
            <a:chOff x="6542947" y="4496289"/>
            <a:chExt cx="1461249" cy="1614141"/>
          </a:xfrm>
        </p:grpSpPr>
        <p:sp>
          <p:nvSpPr>
            <p:cNvPr id="130" name="모서리가 둥근 직사각형 129"/>
            <p:cNvSpPr/>
            <p:nvPr/>
          </p:nvSpPr>
          <p:spPr>
            <a:xfrm>
              <a:off x="6542947" y="4496289"/>
              <a:ext cx="1461249" cy="1104302"/>
            </a:xfrm>
            <a:prstGeom prst="roundRect">
              <a:avLst>
                <a:gd name="adj" fmla="val 7406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0066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맑은 고딕"/>
                <a:cs typeface="Calibri" pitchFamily="34" charset="0"/>
              </a:endParaRPr>
            </a:p>
          </p:txBody>
        </p:sp>
        <p:sp>
          <p:nvSpPr>
            <p:cNvPr id="131" name="모서리가 둥근 직사각형 130"/>
            <p:cNvSpPr/>
            <p:nvPr/>
          </p:nvSpPr>
          <p:spPr>
            <a:xfrm>
              <a:off x="6542947" y="5723290"/>
              <a:ext cx="1448542" cy="387140"/>
            </a:xfrm>
            <a:prstGeom prst="roundRect">
              <a:avLst>
                <a:gd name="adj" fmla="val 7406"/>
              </a:avLst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8063" rtl="0" eaLnBrk="1" fontAlgn="auto" latinLnBrk="1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Calibri" pitchFamily="34" charset="0"/>
                </a:rPr>
                <a:t>Equipment Manufacturing</a:t>
              </a:r>
            </a:p>
          </p:txBody>
        </p:sp>
        <p:pic>
          <p:nvPicPr>
            <p:cNvPr id="132" name="Picture 27" descr="사본 - 두중-칼라국문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32141" y="4551582"/>
              <a:ext cx="723270" cy="256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2" descr="D:\Photo\원전관련사진\리액터.jpg"/>
            <p:cNvPicPr preferRelativeResize="0">
              <a:picLocks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6587420" y="4862803"/>
              <a:ext cx="1375480" cy="666389"/>
            </a:xfrm>
            <a:prstGeom prst="rect">
              <a:avLst/>
            </a:prstGeom>
            <a:noFill/>
            <a:ln w="19050">
              <a:solidFill>
                <a:srgbClr val="C0504D">
                  <a:lumMod val="75000"/>
                </a:srgbClr>
              </a:solidFill>
            </a:ln>
          </p:spPr>
        </p:pic>
      </p:grpSp>
      <p:cxnSp>
        <p:nvCxnSpPr>
          <p:cNvPr id="87" name="직선 연결선 86"/>
          <p:cNvCxnSpPr/>
          <p:nvPr/>
        </p:nvCxnSpPr>
        <p:spPr>
          <a:xfrm>
            <a:off x="1428728" y="4677095"/>
            <a:ext cx="6224215" cy="0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  <a:lumOff val="25000"/>
              </a:srgbClr>
            </a:solidFill>
            <a:prstDash val="solid"/>
          </a:ln>
          <a:effectLst/>
        </p:spPr>
      </p:cxnSp>
      <p:grpSp>
        <p:nvGrpSpPr>
          <p:cNvPr id="90" name="그룹 89"/>
          <p:cNvGrpSpPr>
            <a:grpSpLocks/>
          </p:cNvGrpSpPr>
          <p:nvPr/>
        </p:nvGrpSpPr>
        <p:grpSpPr bwMode="auto">
          <a:xfrm>
            <a:off x="6981432" y="4800399"/>
            <a:ext cx="1415074" cy="1486120"/>
            <a:chOff x="8186546" y="4496289"/>
            <a:chExt cx="1317848" cy="1625749"/>
          </a:xfrm>
        </p:grpSpPr>
        <p:sp>
          <p:nvSpPr>
            <p:cNvPr id="122" name="모서리가 둥근 직사각형 121"/>
            <p:cNvSpPr/>
            <p:nvPr/>
          </p:nvSpPr>
          <p:spPr>
            <a:xfrm>
              <a:off x="8186546" y="4496289"/>
              <a:ext cx="1317848" cy="1104302"/>
            </a:xfrm>
            <a:prstGeom prst="roundRect">
              <a:avLst>
                <a:gd name="adj" fmla="val 7406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0066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맑은 고딕"/>
                <a:cs typeface="Calibri" pitchFamily="34" charset="0"/>
              </a:endParaRPr>
            </a:p>
          </p:txBody>
        </p:sp>
        <p:sp>
          <p:nvSpPr>
            <p:cNvPr id="123" name="모서리가 둥근 직사각형 122"/>
            <p:cNvSpPr/>
            <p:nvPr/>
          </p:nvSpPr>
          <p:spPr>
            <a:xfrm>
              <a:off x="8186546" y="5734898"/>
              <a:ext cx="1307145" cy="387140"/>
            </a:xfrm>
            <a:prstGeom prst="roundRect">
              <a:avLst>
                <a:gd name="adj" fmla="val 7406"/>
              </a:avLst>
            </a:prstGeom>
            <a:solidFill>
              <a:sysClr val="window" lastClr="FFFFFF">
                <a:lumMod val="85000"/>
              </a:sysClr>
            </a:solidFill>
            <a:ln w="190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080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Calibri" pitchFamily="34" charset="0"/>
                </a:rPr>
                <a:t>Construction</a:t>
              </a:r>
            </a:p>
          </p:txBody>
        </p:sp>
        <p:pic>
          <p:nvPicPr>
            <p:cNvPr id="124" name="Picture 20" descr="C:\Documents and Settings\Administrator\My Documents\My Pictures\대림산업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845470" y="5150332"/>
              <a:ext cx="569134" cy="21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3" descr="C:\Documents and Settings\Administrator\My Documents\My Pictures\0811PT제작사진\로고\GS.jpg"/>
            <p:cNvPicPr>
              <a:picLocks noChangeAspect="1" noChangeArrowheads="1"/>
            </p:cNvPicPr>
            <p:nvPr/>
          </p:nvPicPr>
          <p:blipFill>
            <a:blip r:embed="rId9" cstate="print"/>
            <a:srcRect l="5032"/>
            <a:stretch>
              <a:fillRect/>
            </a:stretch>
          </p:blipFill>
          <p:spPr bwMode="auto">
            <a:xfrm>
              <a:off x="8235446" y="5347128"/>
              <a:ext cx="520004" cy="215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그림 125" descr="삼성_2.gif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235446" y="4869447"/>
              <a:ext cx="520004" cy="22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" name="Picture 9" descr="C:\Documents and Settings\Administrator\My Documents\My Pictures\현대영.jpg"/>
            <p:cNvPicPr>
              <a:picLocks noChangeAspect="1" noChangeArrowheads="1"/>
            </p:cNvPicPr>
            <p:nvPr/>
          </p:nvPicPr>
          <p:blipFill>
            <a:blip r:embed="rId11" cstate="print"/>
            <a:srcRect r="5721" b="20839"/>
            <a:stretch>
              <a:fillRect/>
            </a:stretch>
          </p:blipFill>
          <p:spPr bwMode="auto">
            <a:xfrm>
              <a:off x="8235446" y="5150332"/>
              <a:ext cx="520004" cy="16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" name="Picture 4" descr="http://www.daewooenc.com/includes/images/logo.gif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863002" y="4509602"/>
              <a:ext cx="594334" cy="28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6" descr="http://postfiles1.naver.net/20091201_80/hotshot96_12596510101943s9lr_jpg/skb0c7bcb3_b7ceb0ed_heynam80_hotshot96.jpg?type=w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838848" y="4834418"/>
              <a:ext cx="524586" cy="236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16"/>
          <p:cNvGrpSpPr>
            <a:grpSpLocks/>
          </p:cNvGrpSpPr>
          <p:nvPr/>
        </p:nvGrpSpPr>
        <p:grpSpPr bwMode="auto">
          <a:xfrm>
            <a:off x="507399" y="3400695"/>
            <a:ext cx="2340291" cy="521802"/>
            <a:chOff x="-444" y="4456"/>
            <a:chExt cx="2597" cy="263"/>
          </a:xfrm>
        </p:grpSpPr>
        <p:sp>
          <p:nvSpPr>
            <p:cNvPr id="119" name="AutoShape 18"/>
            <p:cNvSpPr>
              <a:spLocks noChangeArrowheads="1"/>
            </p:cNvSpPr>
            <p:nvPr/>
          </p:nvSpPr>
          <p:spPr bwMode="auto">
            <a:xfrm>
              <a:off x="-444" y="4456"/>
              <a:ext cx="2557" cy="26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282A2"/>
                </a:gs>
                <a:gs pos="100000">
                  <a:srgbClr val="CCCCFF"/>
                </a:gs>
              </a:gsLst>
              <a:lin ang="5400000" scaled="1"/>
            </a:gra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맑은 고딕"/>
                <a:cs typeface="Calibri" pitchFamily="34" charset="0"/>
              </a:endParaRPr>
            </a:p>
          </p:txBody>
        </p:sp>
        <p:sp>
          <p:nvSpPr>
            <p:cNvPr id="120" name="AutoShape 20"/>
            <p:cNvSpPr>
              <a:spLocks noChangeArrowheads="1"/>
            </p:cNvSpPr>
            <p:nvPr/>
          </p:nvSpPr>
          <p:spPr bwMode="auto">
            <a:xfrm>
              <a:off x="-337" y="4476"/>
              <a:ext cx="2317" cy="22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맑은 고딕"/>
                <a:cs typeface="Calibri" pitchFamily="34" charset="0"/>
              </a:endParaRPr>
            </a:p>
          </p:txBody>
        </p:sp>
        <p:sp>
          <p:nvSpPr>
            <p:cNvPr id="121" name="Rectangle 21"/>
            <p:cNvSpPr>
              <a:spLocks noChangeArrowheads="1"/>
            </p:cNvSpPr>
            <p:nvPr/>
          </p:nvSpPr>
          <p:spPr bwMode="auto">
            <a:xfrm>
              <a:off x="-248" y="4476"/>
              <a:ext cx="240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맑은 고딕"/>
                  <a:cs typeface="Calibri" pitchFamily="34" charset="0"/>
                  <a:sym typeface="Symbol" pitchFamily="18" charset="2"/>
                </a:rPr>
                <a:t>NSSC (Nuclear Safety &amp; Security Commission)</a:t>
              </a:r>
              <a:endPara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Calibri" pitchFamily="34" charset="0"/>
                <a:ea typeface="맑은 고딕"/>
                <a:cs typeface="Calibri" pitchFamily="34" charset="0"/>
                <a:sym typeface="Symbol" pitchFamily="18" charset="2"/>
              </a:endParaRPr>
            </a:p>
          </p:txBody>
        </p:sp>
      </p:grpSp>
      <p:sp>
        <p:nvSpPr>
          <p:cNvPr id="92" name="TextBox 61"/>
          <p:cNvSpPr txBox="1"/>
          <p:nvPr/>
        </p:nvSpPr>
        <p:spPr>
          <a:xfrm>
            <a:off x="656340" y="3984005"/>
            <a:ext cx="1863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ko-KR" sz="1200" dirty="0" smtClean="0">
                <a:latin typeface="Calibri" pitchFamily="34" charset="0"/>
                <a:ea typeface="HY중고딕" pitchFamily="18" charset="-127"/>
                <a:cs typeface="Calibri" pitchFamily="34" charset="0"/>
              </a:rPr>
              <a:t>Licensing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ko-KR" sz="1200" dirty="0">
                <a:latin typeface="Calibri" pitchFamily="34" charset="0"/>
                <a:ea typeface="HY중고딕" pitchFamily="18" charset="-127"/>
                <a:cs typeface="Calibri" pitchFamily="34" charset="0"/>
              </a:rPr>
              <a:t>Nuclear </a:t>
            </a:r>
            <a:r>
              <a:rPr lang="en-US" altLang="ko-KR" sz="1200" dirty="0" smtClean="0">
                <a:latin typeface="Calibri" pitchFamily="34" charset="0"/>
                <a:ea typeface="HY중고딕" pitchFamily="18" charset="-127"/>
                <a:cs typeface="Calibri" pitchFamily="34" charset="0"/>
              </a:rPr>
              <a:t>Safety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ko-KR" sz="1200" dirty="0" smtClean="0">
                <a:latin typeface="Calibri" pitchFamily="34" charset="0"/>
                <a:ea typeface="HY중고딕" pitchFamily="18" charset="-127"/>
                <a:cs typeface="Calibri" pitchFamily="34" charset="0"/>
              </a:rPr>
              <a:t>Inspection</a:t>
            </a:r>
            <a:endParaRPr lang="ko-KR" altLang="en-US" sz="1200" dirty="0">
              <a:latin typeface="Calibri" pitchFamily="34" charset="0"/>
              <a:ea typeface="HY중고딕" pitchFamily="18" charset="-127"/>
              <a:cs typeface="Calibri" pitchFamily="34" charset="0"/>
            </a:endParaRPr>
          </a:p>
        </p:txBody>
      </p:sp>
      <p:pic>
        <p:nvPicPr>
          <p:cNvPr id="93" name="그림 92" descr="KEPCO ENC.jpg"/>
          <p:cNvPicPr>
            <a:picLocks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9556" y="4910524"/>
            <a:ext cx="1130774" cy="29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그림 93" descr="KEPCO_NF_logo-01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31656" y="4861440"/>
            <a:ext cx="989242" cy="24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7" descr="사본 - 두중-칼라국문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58952" y="4884276"/>
            <a:ext cx="533356" cy="23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68"/>
          <p:cNvSpPr txBox="1">
            <a:spLocks noChangeArrowheads="1"/>
          </p:cNvSpPr>
          <p:nvPr/>
        </p:nvSpPr>
        <p:spPr bwMode="auto">
          <a:xfrm>
            <a:off x="5183987" y="3550216"/>
            <a:ext cx="20983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>
              <a:buFont typeface="Wingdings" pitchFamily="2" charset="2"/>
              <a:buChar char="§"/>
            </a:pPr>
            <a:r>
              <a:rPr lang="en-US" altLang="ko-KR" sz="1200" dirty="0">
                <a:latin typeface="Calibri" pitchFamily="34" charset="0"/>
                <a:ea typeface="HY중고딕" pitchFamily="18" charset="-127"/>
                <a:cs typeface="Calibri" pitchFamily="34" charset="0"/>
              </a:rPr>
              <a:t> Utility Project Management</a:t>
            </a:r>
          </a:p>
          <a:p>
            <a:pPr marL="101600">
              <a:buFont typeface="Wingdings" pitchFamily="2" charset="2"/>
              <a:buChar char="§"/>
            </a:pPr>
            <a:r>
              <a:rPr lang="en-US" altLang="ko-KR" sz="1200" dirty="0">
                <a:latin typeface="Calibri" pitchFamily="34" charset="0"/>
                <a:ea typeface="HY중고딕" pitchFamily="18" charset="-127"/>
                <a:cs typeface="Calibri" pitchFamily="34" charset="0"/>
              </a:rPr>
              <a:t> Commissioning </a:t>
            </a:r>
          </a:p>
          <a:p>
            <a:pPr marL="101600">
              <a:buFont typeface="Wingdings" pitchFamily="2" charset="2"/>
              <a:buChar char="§"/>
            </a:pPr>
            <a:r>
              <a:rPr lang="en-US" altLang="ko-KR" sz="1200" dirty="0">
                <a:latin typeface="Calibri" pitchFamily="34" charset="0"/>
                <a:ea typeface="HY중고딕" pitchFamily="18" charset="-127"/>
                <a:cs typeface="Calibri" pitchFamily="34" charset="0"/>
              </a:rPr>
              <a:t> O&amp;M </a:t>
            </a:r>
          </a:p>
        </p:txBody>
      </p:sp>
      <p:grpSp>
        <p:nvGrpSpPr>
          <p:cNvPr id="97" name="그룹 96"/>
          <p:cNvGrpSpPr/>
          <p:nvPr/>
        </p:nvGrpSpPr>
        <p:grpSpPr>
          <a:xfrm>
            <a:off x="3770042" y="3386961"/>
            <a:ext cx="1397947" cy="1167896"/>
            <a:chOff x="3823439" y="2804451"/>
            <a:chExt cx="1489602" cy="1278317"/>
          </a:xfrm>
        </p:grpSpPr>
        <p:sp>
          <p:nvSpPr>
            <p:cNvPr id="116" name="모서리가 둥근 직사각형 115"/>
            <p:cNvSpPr/>
            <p:nvPr/>
          </p:nvSpPr>
          <p:spPr>
            <a:xfrm>
              <a:off x="3823439" y="2804451"/>
              <a:ext cx="1489602" cy="1278317"/>
            </a:xfrm>
            <a:prstGeom prst="roundRect">
              <a:avLst>
                <a:gd name="adj" fmla="val 7406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맑은 고딕"/>
                <a:cs typeface="Calibri" pitchFamily="34" charset="0"/>
              </a:endParaRPr>
            </a:p>
          </p:txBody>
        </p:sp>
        <p:pic>
          <p:nvPicPr>
            <p:cNvPr id="117" name="그림 116" descr="영문로고타입3.gif"/>
            <p:cNvPicPr>
              <a:picLocks noChangeAspect="1"/>
            </p:cNvPicPr>
            <p:nvPr/>
          </p:nvPicPr>
          <p:blipFill>
            <a:blip r:embed="rId18" cstate="print"/>
            <a:srcRect l="36520" t="19775" r="8743" b="14735"/>
            <a:stretch>
              <a:fillRect/>
            </a:stretch>
          </p:blipFill>
          <p:spPr bwMode="auto">
            <a:xfrm>
              <a:off x="3992174" y="3658113"/>
              <a:ext cx="1152129" cy="356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67" descr="http://www.ti3.co.kr/upload/3-56.jpg"/>
            <p:cNvPicPr>
              <a:picLocks noChangeAspect="1" noChangeArrowheads="1"/>
            </p:cNvPicPr>
            <p:nvPr/>
          </p:nvPicPr>
          <p:blipFill>
            <a:blip r:embed="rId19" cstate="print"/>
            <a:srcRect l="23395" t="26485" r="24159" b="43559"/>
            <a:stretch>
              <a:fillRect/>
            </a:stretch>
          </p:blipFill>
          <p:spPr bwMode="auto">
            <a:xfrm>
              <a:off x="3894876" y="2921492"/>
              <a:ext cx="1266824" cy="723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8" name="그룹 97"/>
          <p:cNvGrpSpPr/>
          <p:nvPr/>
        </p:nvGrpSpPr>
        <p:grpSpPr>
          <a:xfrm>
            <a:off x="6880159" y="3347981"/>
            <a:ext cx="1554240" cy="1066333"/>
            <a:chOff x="7689304" y="1383622"/>
            <a:chExt cx="1656141" cy="1167151"/>
          </a:xfrm>
        </p:grpSpPr>
        <p:pic>
          <p:nvPicPr>
            <p:cNvPr id="111" name="그림 110" descr="KAERI LOGO.jpg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65120" y="1383622"/>
              <a:ext cx="1096679" cy="280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" name="Group 16"/>
            <p:cNvGrpSpPr>
              <a:grpSpLocks/>
            </p:cNvGrpSpPr>
            <p:nvPr/>
          </p:nvGrpSpPr>
          <p:grpSpPr bwMode="auto">
            <a:xfrm>
              <a:off x="7689304" y="1762146"/>
              <a:ext cx="1656141" cy="788627"/>
              <a:chOff x="-528" y="4456"/>
              <a:chExt cx="1809" cy="346"/>
            </a:xfrm>
          </p:grpSpPr>
          <p:sp>
            <p:nvSpPr>
              <p:cNvPr id="113" name="AutoShape 18"/>
              <p:cNvSpPr>
                <a:spLocks noChangeArrowheads="1"/>
              </p:cNvSpPr>
              <p:nvPr/>
            </p:nvSpPr>
            <p:spPr bwMode="auto">
              <a:xfrm>
                <a:off x="-528" y="4456"/>
                <a:ext cx="1804" cy="2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282A2"/>
                  </a:gs>
                  <a:gs pos="100000">
                    <a:srgbClr val="CCCCFF"/>
                  </a:gs>
                </a:gsLst>
                <a:lin ang="5400000" scaled="1"/>
              </a:gra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맑은 고딕"/>
                  <a:cs typeface="Calibri" pitchFamily="34" charset="0"/>
                </a:endParaRPr>
              </a:p>
            </p:txBody>
          </p:sp>
          <p:sp>
            <p:nvSpPr>
              <p:cNvPr id="114" name="AutoShape 20"/>
              <p:cNvSpPr>
                <a:spLocks noChangeArrowheads="1"/>
              </p:cNvSpPr>
              <p:nvPr/>
            </p:nvSpPr>
            <p:spPr bwMode="auto">
              <a:xfrm>
                <a:off x="-417" y="4496"/>
                <a:ext cx="1582" cy="193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맑은 고딕"/>
                  <a:cs typeface="Calibri" pitchFamily="34" charset="0"/>
                </a:endParaRPr>
              </a:p>
            </p:txBody>
          </p:sp>
          <p:sp>
            <p:nvSpPr>
              <p:cNvPr id="115" name="Rectangle 21"/>
              <p:cNvSpPr>
                <a:spLocks noChangeArrowheads="1"/>
              </p:cNvSpPr>
              <p:nvPr/>
            </p:nvSpPr>
            <p:spPr bwMode="auto">
              <a:xfrm>
                <a:off x="-523" y="4478"/>
                <a:ext cx="1804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맑은 고딕" pitchFamily="50" charset="-127"/>
                    <a:cs typeface="Calibri" pitchFamily="34" charset="0"/>
                  </a:rPr>
                  <a:t>Research and Development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Calibri" pitchFamily="34" charset="0"/>
                  <a:sym typeface="Symbol" pitchFamily="18" charset="2"/>
                </a:endParaRPr>
              </a:p>
            </p:txBody>
          </p:sp>
        </p:grpSp>
      </p:grpSp>
      <p:pic>
        <p:nvPicPr>
          <p:cNvPr id="99" name="Picture 2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3992" y="4857760"/>
            <a:ext cx="1149744" cy="26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" name="그룹 99"/>
          <p:cNvGrpSpPr/>
          <p:nvPr/>
        </p:nvGrpSpPr>
        <p:grpSpPr>
          <a:xfrm>
            <a:off x="6876256" y="2267652"/>
            <a:ext cx="1549943" cy="884470"/>
            <a:chOff x="7693925" y="2676931"/>
            <a:chExt cx="1651563" cy="968093"/>
          </a:xfrm>
        </p:grpSpPr>
        <p:pic>
          <p:nvPicPr>
            <p:cNvPr id="106" name="Picture 54" descr="C:\Users\김정민\Desktop\로고와영문 (1).jp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clrChange>
                <a:clrFrom>
                  <a:srgbClr val="FDFDFB"/>
                </a:clrFrom>
                <a:clrTo>
                  <a:srgbClr val="FDFDFB">
                    <a:alpha val="0"/>
                  </a:srgbClr>
                </a:clrTo>
              </a:clrChange>
              <a:extLst>
                <a:ext uri="{28A0092B-C50C-407E-A947-70E740481C1C}">
                  <a14:useLocalDpi xmlns:lc="http://schemas.openxmlformats.org/drawingml/2006/lockedCanvas" xmlns:a14="http://schemas.microsoft.com/office/drawing/2010/main" xmlns="" val="0"/>
                </a:ext>
              </a:extLst>
            </a:blip>
            <a:srcRect l="3455" t="19579" r="66072" b="21356"/>
            <a:stretch/>
          </p:blipFill>
          <p:spPr bwMode="auto">
            <a:xfrm>
              <a:off x="8064447" y="2676931"/>
              <a:ext cx="795356" cy="276385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7" name="Group 16"/>
            <p:cNvGrpSpPr>
              <a:grpSpLocks/>
            </p:cNvGrpSpPr>
            <p:nvPr/>
          </p:nvGrpSpPr>
          <p:grpSpPr bwMode="auto">
            <a:xfrm>
              <a:off x="7693925" y="3045576"/>
              <a:ext cx="1651563" cy="599448"/>
              <a:chOff x="-528" y="4456"/>
              <a:chExt cx="1804" cy="263"/>
            </a:xfrm>
          </p:grpSpPr>
          <p:sp>
            <p:nvSpPr>
              <p:cNvPr id="108" name="AutoShape 18"/>
              <p:cNvSpPr>
                <a:spLocks noChangeArrowheads="1"/>
              </p:cNvSpPr>
              <p:nvPr/>
            </p:nvSpPr>
            <p:spPr bwMode="auto">
              <a:xfrm>
                <a:off x="-528" y="4456"/>
                <a:ext cx="1804" cy="2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282A2"/>
                  </a:gs>
                  <a:gs pos="100000">
                    <a:srgbClr val="CCCCFF"/>
                  </a:gs>
                </a:gsLst>
                <a:lin ang="5400000" scaled="1"/>
              </a:gra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맑은 고딕"/>
                  <a:cs typeface="Calibri" pitchFamily="34" charset="0"/>
                </a:endParaRPr>
              </a:p>
            </p:txBody>
          </p:sp>
          <p:sp>
            <p:nvSpPr>
              <p:cNvPr id="109" name="AutoShape 20"/>
              <p:cNvSpPr>
                <a:spLocks noChangeArrowheads="1"/>
              </p:cNvSpPr>
              <p:nvPr/>
            </p:nvSpPr>
            <p:spPr bwMode="auto">
              <a:xfrm>
                <a:off x="-417" y="4496"/>
                <a:ext cx="1582" cy="193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7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맑은 고딕"/>
                  <a:cs typeface="Calibri" pitchFamily="34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-528" y="4478"/>
                <a:ext cx="180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맑은 고딕" pitchFamily="50" charset="-127"/>
                    <a:cs typeface="Calibri" pitchFamily="34" charset="0"/>
                    <a:sym typeface="Symbol" pitchFamily="18" charset="2"/>
                  </a:rPr>
                  <a:t>International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맑은 고딕" pitchFamily="50" charset="-127"/>
                    <a:cs typeface="Calibri" pitchFamily="34" charset="0"/>
                    <a:sym typeface="Symbol" pitchFamily="18" charset="2"/>
                  </a:rPr>
                  <a:t>Cooperation</a:t>
                </a:r>
                <a:endPara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맑은 고딕" pitchFamily="50" charset="-127"/>
                  <a:cs typeface="Calibri" pitchFamily="34" charset="0"/>
                  <a:sym typeface="Symbol" pitchFamily="18" charset="2"/>
                </a:endParaRPr>
              </a:p>
            </p:txBody>
          </p:sp>
        </p:grpSp>
      </p:grpSp>
      <p:cxnSp>
        <p:nvCxnSpPr>
          <p:cNvPr id="101" name="직선 연결선 100"/>
          <p:cNvCxnSpPr/>
          <p:nvPr/>
        </p:nvCxnSpPr>
        <p:spPr>
          <a:xfrm>
            <a:off x="1676548" y="2639474"/>
            <a:ext cx="0" cy="801326"/>
          </a:xfrm>
          <a:prstGeom prst="line">
            <a:avLst/>
          </a:prstGeom>
          <a:noFill/>
          <a:ln w="19050" cap="flat" cmpd="sng" algn="ctr">
            <a:solidFill>
              <a:srgbClr val="1F497D">
                <a:lumMod val="75000"/>
                <a:lumOff val="25000"/>
              </a:srgbClr>
            </a:solidFill>
            <a:prstDash val="solid"/>
          </a:ln>
          <a:effectLst/>
        </p:spPr>
      </p:cxnSp>
      <p:pic>
        <p:nvPicPr>
          <p:cNvPr id="102" name="Picture 5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802" y="2144656"/>
            <a:ext cx="690910" cy="539072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Object 2"/>
          <p:cNvPicPr>
            <a:picLocks noGrp="1"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82700" y="2767132"/>
            <a:ext cx="685800" cy="46990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5" name="Picture 57" descr="그림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90" y="1285860"/>
            <a:ext cx="279958" cy="29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슬라이드 번호 개체 틀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144" name="제목 1"/>
          <p:cNvSpPr txBox="1">
            <a:spLocks/>
          </p:cNvSpPr>
          <p:nvPr/>
        </p:nvSpPr>
        <p:spPr>
          <a:xfrm>
            <a:off x="928694" y="142852"/>
            <a:ext cx="8286776" cy="77567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Structure of Korea’s Nuclear Industry</a:t>
            </a:r>
            <a:endParaRPr kumimoji="1" lang="en-US" altLang="ko-KR" sz="3000" b="1" dirty="0">
              <a:ln>
                <a:solidFill>
                  <a:sysClr val="windowText" lastClr="000000"/>
                </a:solidFill>
              </a:ln>
              <a:gradFill>
                <a:gsLst>
                  <a:gs pos="39000">
                    <a:prstClr val="white"/>
                  </a:gs>
                  <a:gs pos="59000">
                    <a:srgbClr val="FFFF99"/>
                  </a:gs>
                  <a:gs pos="100000">
                    <a:srgbClr val="FF9900"/>
                  </a:gs>
                </a:gsLst>
                <a:lin ang="5400000" scaled="0"/>
              </a:gradFill>
              <a:effectLst>
                <a:outerShdw blurRad="127000" dist="38100" dir="2700000" algn="tl" rotWithShape="0">
                  <a:prstClr val="black">
                    <a:alpha val="9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382635" y="1209675"/>
            <a:ext cx="3203473" cy="5243661"/>
          </a:xfrm>
          <a:prstGeom prst="roundRect">
            <a:avLst>
              <a:gd name="adj" fmla="val 266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1961126" y="1209675"/>
            <a:ext cx="3203472" cy="5243661"/>
          </a:xfrm>
          <a:prstGeom prst="roundRect">
            <a:avLst>
              <a:gd name="adj" fmla="val 266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961126" y="5618617"/>
            <a:ext cx="160746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모서리가 둥근 직사각형 5"/>
          <p:cNvSpPr/>
          <p:nvPr/>
        </p:nvSpPr>
        <p:spPr>
          <a:xfrm>
            <a:off x="544646" y="1209676"/>
            <a:ext cx="1251808" cy="3886200"/>
          </a:xfrm>
          <a:prstGeom prst="roundRect">
            <a:avLst>
              <a:gd name="adj" fmla="val 6014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961126" y="3265704"/>
            <a:ext cx="2683702" cy="0"/>
          </a:xfrm>
          <a:prstGeom prst="line">
            <a:avLst/>
          </a:prstGeom>
          <a:ln w="76200">
            <a:solidFill>
              <a:srgbClr val="01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961126" y="4449811"/>
            <a:ext cx="401748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961126" y="2098813"/>
            <a:ext cx="1324999" cy="0"/>
          </a:xfrm>
          <a:prstGeom prst="line">
            <a:avLst/>
          </a:prstGeom>
          <a:ln w="762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72"/>
          <p:cNvSpPr txBox="1"/>
          <p:nvPr/>
        </p:nvSpPr>
        <p:spPr>
          <a:xfrm>
            <a:off x="482131" y="1340768"/>
            <a:ext cx="13783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latin typeface="Arial" pitchFamily="34" charset="0"/>
                <a:ea typeface="산돌고딕 L" pitchFamily="18" charset="-127"/>
              </a:rPr>
              <a:t>KOREA</a:t>
            </a:r>
            <a:endParaRPr lang="ko-KR" altLang="en-US" sz="1600" b="1" dirty="0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267166" y="1719139"/>
            <a:ext cx="649538" cy="1698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TextBox 59"/>
          <p:cNvSpPr txBox="1">
            <a:spLocks noChangeArrowheads="1"/>
          </p:cNvSpPr>
          <p:nvPr/>
        </p:nvSpPr>
        <p:spPr bwMode="auto">
          <a:xfrm>
            <a:off x="2934121" y="1532868"/>
            <a:ext cx="728221" cy="23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00" b="1" dirty="0">
                <a:latin typeface="Arial" pitchFamily="34" charset="0"/>
                <a:ea typeface="산돌고딕 L" pitchFamily="18" charset="-127"/>
              </a:rPr>
              <a:t>Sep. </a:t>
            </a:r>
            <a:r>
              <a:rPr lang="en-US" altLang="ko-KR" sz="900" b="1" dirty="0" smtClean="0">
                <a:latin typeface="Arial" pitchFamily="34" charset="0"/>
                <a:ea typeface="산돌고딕 L" pitchFamily="18" charset="-127"/>
              </a:rPr>
              <a:t>2016</a:t>
            </a:r>
            <a:endParaRPr lang="ko-KR" altLang="en-US" sz="900" b="1" dirty="0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974224" y="1719139"/>
            <a:ext cx="648014" cy="16986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915796" y="3781676"/>
            <a:ext cx="1055118" cy="582537"/>
            <a:chOff x="2161724" y="4510555"/>
            <a:chExt cx="1055118" cy="582537"/>
          </a:xfrm>
        </p:grpSpPr>
        <p:sp>
          <p:nvSpPr>
            <p:cNvPr id="16" name="TextBox 165"/>
            <p:cNvSpPr txBox="1"/>
            <p:nvPr/>
          </p:nvSpPr>
          <p:spPr>
            <a:xfrm>
              <a:off x="2234150" y="4704230"/>
              <a:ext cx="910267" cy="2157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defRPr/>
              </a:pPr>
              <a:endParaRPr lang="ko-KR" altLang="en-US" sz="100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endParaRPr>
            </a:p>
          </p:txBody>
        </p:sp>
        <p:sp>
          <p:nvSpPr>
            <p:cNvPr id="17" name="TextBox 166"/>
            <p:cNvSpPr txBox="1">
              <a:spLocks noChangeArrowheads="1"/>
            </p:cNvSpPr>
            <p:nvPr/>
          </p:nvSpPr>
          <p:spPr bwMode="auto">
            <a:xfrm>
              <a:off x="2355366" y="4878779"/>
              <a:ext cx="66783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800" b="1">
                  <a:latin typeface="Arial" pitchFamily="34" charset="0"/>
                  <a:ea typeface="산돌고딕 L" pitchFamily="18" charset="-127"/>
                </a:rPr>
                <a:t>OPR1000</a:t>
              </a:r>
            </a:p>
          </p:txBody>
        </p:sp>
        <p:sp>
          <p:nvSpPr>
            <p:cNvPr id="18" name="TextBox 167"/>
            <p:cNvSpPr txBox="1">
              <a:spLocks noChangeArrowheads="1"/>
            </p:cNvSpPr>
            <p:nvPr/>
          </p:nvSpPr>
          <p:spPr bwMode="auto">
            <a:xfrm>
              <a:off x="2161724" y="4701055"/>
              <a:ext cx="105511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Shin-</a:t>
              </a:r>
              <a:r>
                <a:rPr lang="en-US" altLang="ko-KR" sz="800" b="1" dirty="0" err="1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Wolsong</a:t>
              </a:r>
              <a:r>
                <a:rPr lang="ko-KR" altLang="en-US" sz="800" b="1" dirty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 </a:t>
              </a:r>
              <a:r>
                <a:rPr lang="en-US" altLang="ko-KR" sz="800" b="1" dirty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2</a:t>
              </a:r>
              <a:endParaRPr lang="ko-KR" altLang="en-US" sz="8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endParaRPr>
            </a:p>
          </p:txBody>
        </p:sp>
        <p:sp>
          <p:nvSpPr>
            <p:cNvPr id="19" name="TextBox 69"/>
            <p:cNvSpPr txBox="1">
              <a:spLocks noChangeArrowheads="1"/>
            </p:cNvSpPr>
            <p:nvPr/>
          </p:nvSpPr>
          <p:spPr bwMode="auto">
            <a:xfrm>
              <a:off x="2324871" y="4510555"/>
              <a:ext cx="72882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900" b="1" dirty="0" smtClean="0">
                  <a:latin typeface="Arial" pitchFamily="34" charset="0"/>
                  <a:ea typeface="산돌고딕 L" pitchFamily="18" charset="-127"/>
                </a:rPr>
                <a:t>July 2015</a:t>
              </a:r>
              <a:endParaRPr lang="ko-KR" altLang="en-US" sz="900" b="1" dirty="0">
                <a:latin typeface="Arial" pitchFamily="34" charset="0"/>
                <a:ea typeface="산돌고딕 L" pitchFamily="18" charset="-127"/>
              </a:endParaRPr>
            </a:p>
          </p:txBody>
        </p:sp>
      </p:grpSp>
      <p:pic>
        <p:nvPicPr>
          <p:cNvPr id="20" name="Picture 2" descr="G:\개인자료실\바_아이콘_소스\kk_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9422" y="1116806"/>
            <a:ext cx="2805708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:\개인자료실\바_아이콘_소스\kk_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867" y="1116805"/>
            <a:ext cx="2805708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24"/>
          <p:cNvSpPr>
            <a:spLocks noChangeArrowheads="1"/>
          </p:cNvSpPr>
          <p:nvPr/>
        </p:nvSpPr>
        <p:spPr bwMode="gray">
          <a:xfrm>
            <a:off x="2469989" y="1125040"/>
            <a:ext cx="2217464" cy="43204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45714" tIns="45714" rIns="45714" bIns="45714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Construction</a:t>
            </a: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gray">
          <a:xfrm>
            <a:off x="5893544" y="1125040"/>
            <a:ext cx="2217464" cy="43204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45714" tIns="45714" rIns="45714" bIns="45714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Planning</a:t>
            </a:r>
          </a:p>
        </p:txBody>
      </p:sp>
      <p:pic>
        <p:nvPicPr>
          <p:cNvPr id="24" name="Picture 19" descr="G:\개인자료실\바_아이콘_소스\아이콘\ball-1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166" y="196903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G:\개인자료실\바_아이콘_소스\아이콘\ball-1-1.pn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6381" y="313287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9" descr="G:\개인자료실\바_아이콘_소스\아이콘\ball-1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0329" y="196903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G:\개인자료실\바_아이콘_소스\아이콘\ball-1-1.pn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756" y="313287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G:\개인자료실\바_아이콘_소스\아이콘\ball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9368" y="548509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G:\개인자료실\바_아이콘_소스\아이콘\ball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343" y="548509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115"/>
          <p:cNvSpPr txBox="1">
            <a:spLocks noChangeArrowheads="1"/>
          </p:cNvSpPr>
          <p:nvPr/>
        </p:nvSpPr>
        <p:spPr bwMode="auto">
          <a:xfrm>
            <a:off x="5490446" y="2016980"/>
            <a:ext cx="64343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800" b="1" dirty="0">
                <a:latin typeface="Arial" pitchFamily="34" charset="0"/>
                <a:ea typeface="산돌고딕 L" pitchFamily="18" charset="-127"/>
              </a:rPr>
              <a:t>APR1400</a:t>
            </a:r>
          </a:p>
        </p:txBody>
      </p:sp>
      <p:sp>
        <p:nvSpPr>
          <p:cNvPr id="31" name="TextBox 60"/>
          <p:cNvSpPr txBox="1">
            <a:spLocks noChangeArrowheads="1"/>
          </p:cNvSpPr>
          <p:nvPr/>
        </p:nvSpPr>
        <p:spPr bwMode="auto">
          <a:xfrm>
            <a:off x="5454065" y="1668578"/>
            <a:ext cx="7281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산돌고딕 L" pitchFamily="18" charset="-127"/>
              </a:rPr>
              <a:t>Mar. 2021</a:t>
            </a:r>
            <a:endParaRPr lang="ko-KR" altLang="en-US" sz="900" b="1" dirty="0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32" name="TextBox 133"/>
          <p:cNvSpPr txBox="1">
            <a:spLocks noChangeArrowheads="1"/>
          </p:cNvSpPr>
          <p:nvPr/>
        </p:nvSpPr>
        <p:spPr bwMode="auto">
          <a:xfrm>
            <a:off x="5479655" y="1851675"/>
            <a:ext cx="655637" cy="195609"/>
          </a:xfrm>
          <a:prstGeom prst="rect">
            <a:avLst/>
          </a:prstGeom>
          <a:solidFill>
            <a:srgbClr val="00206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ko-KR" altLang="en-US" sz="1000">
              <a:solidFill>
                <a:schemeClr val="bg1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33" name="TextBox 61"/>
          <p:cNvSpPr txBox="1">
            <a:spLocks noChangeArrowheads="1"/>
          </p:cNvSpPr>
          <p:nvPr/>
        </p:nvSpPr>
        <p:spPr bwMode="auto">
          <a:xfrm>
            <a:off x="6131228" y="1668580"/>
            <a:ext cx="7281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산돌고딕 L" pitchFamily="18" charset="-127"/>
              </a:rPr>
              <a:t>Mar. 2022</a:t>
            </a:r>
            <a:endParaRPr lang="ko-KR" altLang="en-US" sz="900" b="1" dirty="0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34" name="TextBox 125"/>
          <p:cNvSpPr txBox="1">
            <a:spLocks noChangeArrowheads="1"/>
          </p:cNvSpPr>
          <p:nvPr/>
        </p:nvSpPr>
        <p:spPr bwMode="auto">
          <a:xfrm>
            <a:off x="6168249" y="1851675"/>
            <a:ext cx="654113" cy="195609"/>
          </a:xfrm>
          <a:prstGeom prst="rect">
            <a:avLst/>
          </a:prstGeom>
          <a:solidFill>
            <a:srgbClr val="00206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ko-KR" altLang="en-US" sz="1000">
              <a:solidFill>
                <a:schemeClr val="bg1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35" name="TextBox 115"/>
          <p:cNvSpPr txBox="1">
            <a:spLocks noChangeArrowheads="1"/>
          </p:cNvSpPr>
          <p:nvPr/>
        </p:nvSpPr>
        <p:spPr bwMode="auto">
          <a:xfrm>
            <a:off x="6178976" y="2016980"/>
            <a:ext cx="64343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800" b="1" dirty="0">
                <a:latin typeface="Arial" pitchFamily="34" charset="0"/>
                <a:ea typeface="산돌고딕 L" pitchFamily="18" charset="-127"/>
              </a:rPr>
              <a:t>APR1400</a:t>
            </a:r>
          </a:p>
        </p:txBody>
      </p:sp>
      <p:sp>
        <p:nvSpPr>
          <p:cNvPr id="36" name="TextBox 114"/>
          <p:cNvSpPr txBox="1">
            <a:spLocks noChangeArrowheads="1"/>
          </p:cNvSpPr>
          <p:nvPr/>
        </p:nvSpPr>
        <p:spPr bwMode="auto">
          <a:xfrm>
            <a:off x="2228844" y="1694260"/>
            <a:ext cx="7261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Shin-</a:t>
            </a:r>
            <a:r>
              <a:rPr lang="en-US" altLang="ko-KR" sz="800" b="1" dirty="0" err="1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Kori</a:t>
            </a:r>
            <a:r>
              <a:rPr lang="en-US" altLang="ko-KR" sz="8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 3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37" name="TextBox 118"/>
          <p:cNvSpPr txBox="1">
            <a:spLocks noChangeArrowheads="1"/>
          </p:cNvSpPr>
          <p:nvPr/>
        </p:nvSpPr>
        <p:spPr bwMode="auto">
          <a:xfrm>
            <a:off x="2928477" y="1694260"/>
            <a:ext cx="7395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Shin-</a:t>
            </a:r>
            <a:r>
              <a:rPr lang="en-US" altLang="ko-KR" sz="800" b="1" dirty="0" err="1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Kori</a:t>
            </a:r>
            <a:r>
              <a:rPr lang="en-US" altLang="ko-KR" sz="8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 4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산돌고딕 L" pitchFamily="18" charset="-127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>
            <a:off x="1961126" y="2311745"/>
            <a:ext cx="4431582" cy="0"/>
          </a:xfrm>
          <a:prstGeom prst="line">
            <a:avLst/>
          </a:prstGeom>
          <a:ln w="762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9" descr="G:\개인자료실\바_아이콘_소스\아이콘\ball-1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3979" y="21819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9" descr="G:\개인자료실\바_아이콘_소스\아이콘\ball-1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529" y="218196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135"/>
          <p:cNvSpPr txBox="1">
            <a:spLocks noChangeArrowheads="1"/>
          </p:cNvSpPr>
          <p:nvPr/>
        </p:nvSpPr>
        <p:spPr bwMode="auto">
          <a:xfrm>
            <a:off x="5396456" y="1842150"/>
            <a:ext cx="8222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Shin-</a:t>
            </a:r>
            <a:r>
              <a:rPr lang="en-US" altLang="ko-KR" sz="800" b="1" dirty="0" err="1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Kori</a:t>
            </a:r>
            <a:r>
              <a:rPr lang="en-US" altLang="ko-KR" sz="8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 5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42" name="TextBox 128"/>
          <p:cNvSpPr txBox="1">
            <a:spLocks noChangeArrowheads="1"/>
          </p:cNvSpPr>
          <p:nvPr/>
        </p:nvSpPr>
        <p:spPr bwMode="auto">
          <a:xfrm>
            <a:off x="6084168" y="1850088"/>
            <a:ext cx="8222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800" b="1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Shin-Kori 6</a:t>
            </a:r>
            <a:endParaRPr lang="ko-KR" altLang="en-US" sz="800" b="1">
              <a:solidFill>
                <a:schemeClr val="bg1"/>
              </a:solidFill>
              <a:latin typeface="Arial" pitchFamily="34" charset="0"/>
              <a:ea typeface="산돌고딕 L" pitchFamily="18" charset="-127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961126" y="2535959"/>
            <a:ext cx="6147093" cy="0"/>
          </a:xfrm>
          <a:prstGeom prst="line">
            <a:avLst/>
          </a:prstGeom>
          <a:ln w="762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37"/>
          <p:cNvSpPr txBox="1">
            <a:spLocks noChangeArrowheads="1"/>
          </p:cNvSpPr>
          <p:nvPr/>
        </p:nvSpPr>
        <p:spPr bwMode="auto">
          <a:xfrm>
            <a:off x="7091891" y="2091694"/>
            <a:ext cx="654113" cy="198352"/>
          </a:xfrm>
          <a:prstGeom prst="rect">
            <a:avLst/>
          </a:prstGeom>
          <a:solidFill>
            <a:srgbClr val="00206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ko-KR" altLang="en-US" sz="1000">
              <a:solidFill>
                <a:schemeClr val="bg1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47" name="TextBox 137"/>
          <p:cNvSpPr txBox="1">
            <a:spLocks noChangeArrowheads="1"/>
          </p:cNvSpPr>
          <p:nvPr/>
        </p:nvSpPr>
        <p:spPr bwMode="auto">
          <a:xfrm>
            <a:off x="7787706" y="2091694"/>
            <a:ext cx="655637" cy="198352"/>
          </a:xfrm>
          <a:prstGeom prst="rect">
            <a:avLst/>
          </a:prstGeom>
          <a:solidFill>
            <a:srgbClr val="00206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ko-KR" altLang="en-US" sz="1000">
              <a:solidFill>
                <a:schemeClr val="bg1"/>
              </a:solidFill>
              <a:latin typeface="Arial" pitchFamily="34" charset="0"/>
              <a:ea typeface="산돌고딕 L" pitchFamily="18" charset="-127"/>
            </a:endParaRPr>
          </a:p>
        </p:txBody>
      </p:sp>
      <p:pic>
        <p:nvPicPr>
          <p:cNvPr id="48" name="Picture 19" descr="G:\개인자료실\바_아이콘_소스\아이콘\ball-1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0379" y="238999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9" descr="G:\개인자료실\바_아이콘_소스\아이콘\ball-1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404" y="238999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그룹 49"/>
          <p:cNvGrpSpPr/>
          <p:nvPr/>
        </p:nvGrpSpPr>
        <p:grpSpPr>
          <a:xfrm>
            <a:off x="620254" y="1721170"/>
            <a:ext cx="1124384" cy="1440000"/>
            <a:chOff x="620254" y="1721170"/>
            <a:chExt cx="1124384" cy="1440000"/>
          </a:xfrm>
        </p:grpSpPr>
        <p:pic>
          <p:nvPicPr>
            <p:cNvPr id="51" name="Picture 11" descr="G:\개인자료실\바_아이콘_소스\볼\b001___.png"/>
            <p:cNvPicPr>
              <a:picLocks noChangeAspect="1" noChangeArrowheads="1"/>
            </p:cNvPicPr>
            <p:nvPr/>
          </p:nvPicPr>
          <p:blipFill>
            <a:blip r:embed="rId7" cstate="print">
              <a:lum bright="-10000"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254" y="1721170"/>
              <a:ext cx="112438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D:\01_컨텐츠제작\2011_파워포인트\2분기\6월\전략기획팀(주재각차장님)\CI 디자인원본 20110620\006_04.png"/>
            <p:cNvPicPr>
              <a:picLocks noChangeAspect="1" noChangeArrowheads="1"/>
            </p:cNvPicPr>
            <p:nvPr/>
          </p:nvPicPr>
          <p:blipFill>
            <a:blip r:embed="rId8" cstate="print"/>
            <a:srcRect b="21500"/>
            <a:stretch>
              <a:fillRect/>
            </a:stretch>
          </p:blipFill>
          <p:spPr bwMode="auto">
            <a:xfrm>
              <a:off x="704692" y="1966913"/>
              <a:ext cx="916367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70"/>
            <p:cNvSpPr txBox="1">
              <a:spLocks noChangeArrowheads="1"/>
            </p:cNvSpPr>
            <p:nvPr/>
          </p:nvSpPr>
          <p:spPr bwMode="auto">
            <a:xfrm>
              <a:off x="702387" y="2438400"/>
              <a:ext cx="94533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산돌고딕 L" pitchFamily="18" charset="-127"/>
                </a:rPr>
                <a:t>Shin-</a:t>
              </a:r>
              <a:r>
                <a:rPr lang="en-US" altLang="ko-KR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산돌고딕 L" pitchFamily="18" charset="-127"/>
                </a:rPr>
                <a:t>Kori</a:t>
              </a:r>
              <a:endPara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산돌고딕 L" pitchFamily="18" charset="-127"/>
              </a:endParaRPr>
            </a:p>
          </p:txBody>
        </p:sp>
      </p:grpSp>
      <p:sp>
        <p:nvSpPr>
          <p:cNvPr id="54" name="TextBox 139"/>
          <p:cNvSpPr txBox="1">
            <a:spLocks noChangeArrowheads="1"/>
          </p:cNvSpPr>
          <p:nvPr/>
        </p:nvSpPr>
        <p:spPr bwMode="auto">
          <a:xfrm>
            <a:off x="7026773" y="2085343"/>
            <a:ext cx="78434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Shin-</a:t>
            </a:r>
            <a:r>
              <a:rPr lang="en-US" altLang="ko-KR" sz="800" b="1" dirty="0" err="1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Kori</a:t>
            </a:r>
            <a:r>
              <a:rPr lang="ko-KR" altLang="en-US" sz="8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7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55" name="TextBox 139"/>
          <p:cNvSpPr txBox="1">
            <a:spLocks noChangeArrowheads="1"/>
          </p:cNvSpPr>
          <p:nvPr/>
        </p:nvSpPr>
        <p:spPr bwMode="auto">
          <a:xfrm>
            <a:off x="7722719" y="2085343"/>
            <a:ext cx="78561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800" b="1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Shin-Kori</a:t>
            </a:r>
            <a:r>
              <a:rPr lang="ko-KR" altLang="en-US" sz="800" b="1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 </a:t>
            </a:r>
            <a:r>
              <a:rPr lang="en-US" altLang="ko-KR" sz="800" b="1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8</a:t>
            </a:r>
            <a:endParaRPr lang="ko-KR" altLang="en-US" sz="800" b="1">
              <a:solidFill>
                <a:schemeClr val="bg1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56" name="TextBox 115"/>
          <p:cNvSpPr txBox="1">
            <a:spLocks noChangeArrowheads="1"/>
          </p:cNvSpPr>
          <p:nvPr/>
        </p:nvSpPr>
        <p:spPr bwMode="auto">
          <a:xfrm>
            <a:off x="7165623" y="2251649"/>
            <a:ext cx="4813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 smtClean="0">
                <a:latin typeface="Arial" pitchFamily="34" charset="0"/>
                <a:ea typeface="산돌고딕 L" pitchFamily="18" charset="-127"/>
              </a:rPr>
              <a:t>APR+</a:t>
            </a:r>
            <a:endParaRPr lang="en-US" altLang="ko-KR" sz="800" b="1" dirty="0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57" name="TextBox 115"/>
          <p:cNvSpPr txBox="1">
            <a:spLocks noChangeArrowheads="1"/>
          </p:cNvSpPr>
          <p:nvPr/>
        </p:nvSpPr>
        <p:spPr bwMode="auto">
          <a:xfrm>
            <a:off x="7869630" y="2251649"/>
            <a:ext cx="4813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 smtClean="0">
                <a:latin typeface="Arial" pitchFamily="34" charset="0"/>
                <a:ea typeface="산돌고딕 L" pitchFamily="18" charset="-127"/>
              </a:rPr>
              <a:t>APR+</a:t>
            </a:r>
            <a:endParaRPr lang="en-US" altLang="ko-KR" sz="800" b="1" dirty="0">
              <a:latin typeface="Arial" pitchFamily="34" charset="0"/>
              <a:ea typeface="산돌고딕 L" pitchFamily="18" charset="-127"/>
            </a:endParaRPr>
          </a:p>
        </p:txBody>
      </p:sp>
      <p:pic>
        <p:nvPicPr>
          <p:cNvPr id="58" name="Picture 20" descr="G:\개인자료실\바_아이콘_소스\아이콘\ball-1-1.png"/>
          <p:cNvPicPr>
            <a:picLocks noChangeAspect="1" noChangeArrowheads="1"/>
          </p:cNvPicPr>
          <p:nvPr/>
        </p:nvPicPr>
        <p:blipFill>
          <a:blip r:embed="rId9" cstate="print">
            <a:lum bright="10000" contrast="20000"/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993" y="43059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직선 연결선 58"/>
          <p:cNvCxnSpPr/>
          <p:nvPr/>
        </p:nvCxnSpPr>
        <p:spPr>
          <a:xfrm>
            <a:off x="1961126" y="3500438"/>
            <a:ext cx="5410718" cy="0"/>
          </a:xfrm>
          <a:prstGeom prst="line">
            <a:avLst/>
          </a:prstGeom>
          <a:ln w="76200">
            <a:solidFill>
              <a:srgbClr val="01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0" descr="G:\개인자료실\바_아이콘_소스\아이콘\ball-1-1.pn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7681" y="336761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0" descr="G:\개인자료실\바_아이콘_소스\아이콘\ball-1-1.pn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381" y="336761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4"/>
          <p:cNvSpPr txBox="1">
            <a:spLocks noChangeArrowheads="1"/>
          </p:cNvSpPr>
          <p:nvPr/>
        </p:nvSpPr>
        <p:spPr bwMode="auto">
          <a:xfrm>
            <a:off x="3567525" y="2622032"/>
            <a:ext cx="7290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산돌고딕 L" pitchFamily="18" charset="-127"/>
              </a:rPr>
              <a:t>Apr. 2017</a:t>
            </a:r>
            <a:endParaRPr lang="ko-KR" altLang="en-US" sz="900" b="1" dirty="0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63" name="TextBox 153"/>
          <p:cNvSpPr txBox="1">
            <a:spLocks noChangeArrowheads="1"/>
          </p:cNvSpPr>
          <p:nvPr/>
        </p:nvSpPr>
        <p:spPr bwMode="auto">
          <a:xfrm>
            <a:off x="3585952" y="2799843"/>
            <a:ext cx="692231" cy="216229"/>
          </a:xfrm>
          <a:prstGeom prst="rect">
            <a:avLst/>
          </a:prstGeom>
          <a:solidFill>
            <a:srgbClr val="00ADEA"/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ko-KR" altLang="en-US" sz="1000">
              <a:solidFill>
                <a:schemeClr val="bg1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64" name="TextBox 170"/>
          <p:cNvSpPr txBox="1">
            <a:spLocks noChangeArrowheads="1"/>
          </p:cNvSpPr>
          <p:nvPr/>
        </p:nvSpPr>
        <p:spPr bwMode="auto">
          <a:xfrm>
            <a:off x="3608061" y="3000694"/>
            <a:ext cx="648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800" b="1">
                <a:latin typeface="Arial" pitchFamily="34" charset="0"/>
                <a:ea typeface="산돌고딕 L" pitchFamily="18" charset="-127"/>
              </a:rPr>
              <a:t>APR1400</a:t>
            </a:r>
          </a:p>
        </p:txBody>
      </p:sp>
      <p:sp>
        <p:nvSpPr>
          <p:cNvPr id="65" name="TextBox 65"/>
          <p:cNvSpPr txBox="1">
            <a:spLocks noChangeArrowheads="1"/>
          </p:cNvSpPr>
          <p:nvPr/>
        </p:nvSpPr>
        <p:spPr bwMode="auto">
          <a:xfrm>
            <a:off x="4287756" y="2622036"/>
            <a:ext cx="729085" cy="2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00" b="1">
                <a:latin typeface="Arial" pitchFamily="34" charset="0"/>
                <a:ea typeface="산돌고딕 L" pitchFamily="18" charset="-127"/>
              </a:rPr>
              <a:t>Apr. 2018</a:t>
            </a:r>
            <a:endParaRPr lang="ko-KR" altLang="en-US" sz="900" b="1"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66" name="TextBox 157"/>
          <p:cNvSpPr txBox="1">
            <a:spLocks noChangeArrowheads="1"/>
          </p:cNvSpPr>
          <p:nvPr/>
        </p:nvSpPr>
        <p:spPr bwMode="auto">
          <a:xfrm>
            <a:off x="4306183" y="2799843"/>
            <a:ext cx="692231" cy="216229"/>
          </a:xfrm>
          <a:prstGeom prst="rect">
            <a:avLst/>
          </a:prstGeom>
          <a:solidFill>
            <a:srgbClr val="00ADEA"/>
          </a:soli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ko-KR" altLang="en-US" sz="1000">
              <a:solidFill>
                <a:schemeClr val="bg1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67" name="TextBox 170"/>
          <p:cNvSpPr txBox="1">
            <a:spLocks noChangeArrowheads="1"/>
          </p:cNvSpPr>
          <p:nvPr/>
        </p:nvSpPr>
        <p:spPr bwMode="auto">
          <a:xfrm>
            <a:off x="4328292" y="2992707"/>
            <a:ext cx="648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800" b="1" dirty="0">
                <a:latin typeface="Arial" pitchFamily="34" charset="0"/>
                <a:ea typeface="산돌고딕 L" pitchFamily="18" charset="-127"/>
              </a:rPr>
              <a:t>APR1400</a:t>
            </a:r>
          </a:p>
        </p:txBody>
      </p:sp>
      <p:sp>
        <p:nvSpPr>
          <p:cNvPr id="68" name="TextBox 155"/>
          <p:cNvSpPr txBox="1">
            <a:spLocks noChangeArrowheads="1"/>
          </p:cNvSpPr>
          <p:nvPr/>
        </p:nvSpPr>
        <p:spPr bwMode="auto">
          <a:xfrm>
            <a:off x="3515336" y="2807141"/>
            <a:ext cx="8334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Shin-</a:t>
            </a:r>
            <a:r>
              <a:rPr lang="en-US" altLang="ko-KR" sz="800" b="1" dirty="0" err="1" smtClean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Hanul</a:t>
            </a:r>
            <a:r>
              <a:rPr lang="ko-KR" altLang="en-US" sz="800" b="1" dirty="0" smtClean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1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산돌고딕 L" pitchFamily="18" charset="-127"/>
            </a:endParaRPr>
          </a:p>
        </p:txBody>
      </p:sp>
      <p:sp>
        <p:nvSpPr>
          <p:cNvPr id="69" name="TextBox 159"/>
          <p:cNvSpPr txBox="1">
            <a:spLocks noChangeArrowheads="1"/>
          </p:cNvSpPr>
          <p:nvPr/>
        </p:nvSpPr>
        <p:spPr bwMode="auto">
          <a:xfrm>
            <a:off x="4236236" y="2807141"/>
            <a:ext cx="8321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Shin-</a:t>
            </a:r>
            <a:r>
              <a:rPr lang="en-US" altLang="ko-KR" sz="800" b="1" dirty="0" err="1" smtClean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Hanul</a:t>
            </a:r>
            <a:r>
              <a:rPr lang="en-US" altLang="ko-KR" sz="800" b="1" dirty="0" smtClean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 </a:t>
            </a:r>
            <a:r>
              <a:rPr lang="en-US" altLang="ko-KR" sz="8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rPr>
              <a:t>2</a:t>
            </a:r>
            <a:endParaRPr lang="ko-KR" altLang="en-US" sz="800" b="1" dirty="0">
              <a:solidFill>
                <a:schemeClr val="bg1"/>
              </a:solidFill>
              <a:latin typeface="Arial" pitchFamily="34" charset="0"/>
              <a:ea typeface="산돌고딕 L" pitchFamily="18" charset="-127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608358" y="2794314"/>
            <a:ext cx="1124384" cy="1440000"/>
            <a:chOff x="608358" y="2794314"/>
            <a:chExt cx="1124384" cy="1440000"/>
          </a:xfrm>
        </p:grpSpPr>
        <p:pic>
          <p:nvPicPr>
            <p:cNvPr id="71" name="Picture 9" descr="G:\개인자료실\바_아이콘_소스\볼\b001.png"/>
            <p:cNvPicPr>
              <a:picLocks noChangeAspect="1" noChangeArrowheads="1"/>
            </p:cNvPicPr>
            <p:nvPr/>
          </p:nvPicPr>
          <p:blipFill>
            <a:blip r:embed="rId12" cstate="print">
              <a:lum bright="-10000" contrast="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58" y="2794314"/>
              <a:ext cx="112438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그룹 9"/>
            <p:cNvGrpSpPr/>
            <p:nvPr/>
          </p:nvGrpSpPr>
          <p:grpSpPr>
            <a:xfrm>
              <a:off x="697069" y="2993854"/>
              <a:ext cx="951417" cy="776444"/>
              <a:chOff x="697069" y="2993854"/>
              <a:chExt cx="951417" cy="776444"/>
            </a:xfrm>
          </p:grpSpPr>
          <p:pic>
            <p:nvPicPr>
              <p:cNvPr id="73" name="Picture 6" descr="D:\01_컨텐츠제작\2011_파워포인트\2분기\6월\전략기획팀(주재각차장님)\CI 디자인원본 20110620\006_04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b="21500"/>
              <a:stretch>
                <a:fillRect/>
              </a:stretch>
            </p:blipFill>
            <p:spPr bwMode="auto">
              <a:xfrm>
                <a:off x="697069" y="2993854"/>
                <a:ext cx="916366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TextBox 72"/>
              <p:cNvSpPr txBox="1">
                <a:spLocks noChangeArrowheads="1"/>
              </p:cNvSpPr>
              <p:nvPr/>
            </p:nvSpPr>
            <p:spPr bwMode="auto">
              <a:xfrm>
                <a:off x="701625" y="3508688"/>
                <a:ext cx="946861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산돌고딕 L" pitchFamily="18" charset="-127"/>
                  </a:rPr>
                  <a:t>Shin-</a:t>
                </a:r>
                <a:r>
                  <a:rPr lang="en-US" altLang="ko-KR" sz="11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산돌고딕 L" pitchFamily="18" charset="-127"/>
                  </a:rPr>
                  <a:t>Hanul</a:t>
                </a:r>
                <a:endParaRPr lang="ko-KR" alt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산돌고딕 L" pitchFamily="18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578121" y="3867458"/>
            <a:ext cx="1193869" cy="1227251"/>
            <a:chOff x="578121" y="3867458"/>
            <a:chExt cx="1193869" cy="1227251"/>
          </a:xfrm>
        </p:grpSpPr>
        <p:pic>
          <p:nvPicPr>
            <p:cNvPr id="76" name="Picture 9" descr="G:\개인자료실\바_아이콘_소스\볼\b001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lum bright="-20000" contrast="30000"/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4774"/>
            <a:stretch/>
          </p:blipFill>
          <p:spPr bwMode="auto">
            <a:xfrm>
              <a:off x="620254" y="3867458"/>
              <a:ext cx="1124384" cy="122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6" descr="D:\01_컨텐츠제작\2011_파워포인트\2분기\6월\전략기획팀(주재각차장님)\CI 디자인원본 20110620\006_04.png"/>
            <p:cNvPicPr>
              <a:picLocks noChangeAspect="1" noChangeArrowheads="1"/>
            </p:cNvPicPr>
            <p:nvPr/>
          </p:nvPicPr>
          <p:blipFill>
            <a:blip r:embed="rId8" cstate="print"/>
            <a:srcRect b="21500"/>
            <a:stretch>
              <a:fillRect/>
            </a:stretch>
          </p:blipFill>
          <p:spPr bwMode="auto">
            <a:xfrm>
              <a:off x="704692" y="4033886"/>
              <a:ext cx="916367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Box 71"/>
            <p:cNvSpPr txBox="1">
              <a:spLocks noChangeArrowheads="1"/>
            </p:cNvSpPr>
            <p:nvPr/>
          </p:nvSpPr>
          <p:spPr bwMode="auto">
            <a:xfrm>
              <a:off x="578121" y="4588173"/>
              <a:ext cx="1193869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산돌고딕 L" pitchFamily="18" charset="-127"/>
                </a:rPr>
                <a:t>Shin-</a:t>
              </a:r>
              <a:r>
                <a:rPr lang="en-US" altLang="ko-KR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산돌고딕 L" pitchFamily="18" charset="-127"/>
                </a:rPr>
                <a:t>Wolsong</a:t>
              </a:r>
              <a:endPara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산돌고딕 L" pitchFamily="18" charset="-127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6188544" y="2870496"/>
            <a:ext cx="946861" cy="574564"/>
            <a:chOff x="6347794" y="-33836"/>
            <a:chExt cx="946861" cy="574564"/>
          </a:xfrm>
        </p:grpSpPr>
        <p:sp>
          <p:nvSpPr>
            <p:cNvPr id="80" name="TextBox 66"/>
            <p:cNvSpPr txBox="1">
              <a:spLocks noChangeArrowheads="1"/>
            </p:cNvSpPr>
            <p:nvPr/>
          </p:nvSpPr>
          <p:spPr bwMode="auto">
            <a:xfrm>
              <a:off x="6456933" y="-33836"/>
              <a:ext cx="72858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900" b="1" dirty="0" smtClean="0">
                  <a:latin typeface="Arial" pitchFamily="34" charset="0"/>
                  <a:ea typeface="산돌고딕 L" pitchFamily="18" charset="-127"/>
                </a:rPr>
                <a:t>Sep. 2022</a:t>
              </a:r>
              <a:endParaRPr lang="ko-KR" altLang="en-US" sz="900" b="1" dirty="0">
                <a:latin typeface="Arial" pitchFamily="34" charset="0"/>
                <a:ea typeface="산돌고딕 L" pitchFamily="18" charset="-127"/>
              </a:endParaRPr>
            </a:p>
          </p:txBody>
        </p:sp>
        <p:sp>
          <p:nvSpPr>
            <p:cNvPr id="81" name="TextBox 145"/>
            <p:cNvSpPr txBox="1">
              <a:spLocks noChangeArrowheads="1"/>
            </p:cNvSpPr>
            <p:nvPr/>
          </p:nvSpPr>
          <p:spPr bwMode="auto">
            <a:xfrm>
              <a:off x="6475109" y="145657"/>
              <a:ext cx="692231" cy="212600"/>
            </a:xfrm>
            <a:prstGeom prst="rect">
              <a:avLst/>
            </a:prstGeom>
            <a:solidFill>
              <a:srgbClr val="00AD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ko-KR" altLang="en-US" sz="100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endParaRPr>
            </a:p>
          </p:txBody>
        </p:sp>
        <p:sp>
          <p:nvSpPr>
            <p:cNvPr id="82" name="TextBox 170"/>
            <p:cNvSpPr txBox="1">
              <a:spLocks noChangeArrowheads="1"/>
            </p:cNvSpPr>
            <p:nvPr/>
          </p:nvSpPr>
          <p:spPr bwMode="auto">
            <a:xfrm>
              <a:off x="6497217" y="324828"/>
              <a:ext cx="648014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800" b="1" dirty="0">
                  <a:latin typeface="Arial" pitchFamily="34" charset="0"/>
                  <a:ea typeface="산돌고딕 L" pitchFamily="18" charset="-127"/>
                </a:rPr>
                <a:t>APR1400</a:t>
              </a:r>
            </a:p>
          </p:txBody>
        </p:sp>
        <p:sp>
          <p:nvSpPr>
            <p:cNvPr id="83" name="TextBox 147"/>
            <p:cNvSpPr txBox="1">
              <a:spLocks noChangeArrowheads="1"/>
            </p:cNvSpPr>
            <p:nvPr/>
          </p:nvSpPr>
          <p:spPr bwMode="auto">
            <a:xfrm>
              <a:off x="6347794" y="139491"/>
              <a:ext cx="94686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800" b="1" dirty="0" smtClean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Shin-</a:t>
              </a:r>
              <a:r>
                <a:rPr lang="en-US" altLang="ko-KR" sz="800" b="1" dirty="0" err="1" smtClean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Hanul</a:t>
              </a:r>
              <a:r>
                <a:rPr lang="en-US" altLang="ko-KR" sz="800" b="1" dirty="0" smtClean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 </a:t>
              </a:r>
              <a:r>
                <a:rPr lang="en-US" altLang="ko-KR" sz="800" b="1" dirty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3</a:t>
              </a:r>
              <a:endParaRPr lang="ko-KR" altLang="en-US" sz="8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6962234" y="2870496"/>
            <a:ext cx="846580" cy="574564"/>
            <a:chOff x="7146580" y="-33836"/>
            <a:chExt cx="846580" cy="574564"/>
          </a:xfrm>
        </p:grpSpPr>
        <p:sp>
          <p:nvSpPr>
            <p:cNvPr id="85" name="TextBox 67"/>
            <p:cNvSpPr txBox="1">
              <a:spLocks noChangeArrowheads="1"/>
            </p:cNvSpPr>
            <p:nvPr/>
          </p:nvSpPr>
          <p:spPr bwMode="auto">
            <a:xfrm>
              <a:off x="7205579" y="-33836"/>
              <a:ext cx="72858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900" b="1" dirty="0" smtClean="0">
                  <a:latin typeface="Arial" pitchFamily="34" charset="0"/>
                  <a:ea typeface="산돌고딕 L" pitchFamily="18" charset="-127"/>
                </a:rPr>
                <a:t>Sep. 2023</a:t>
              </a:r>
              <a:endParaRPr lang="ko-KR" altLang="en-US" sz="900" b="1" dirty="0">
                <a:latin typeface="Arial" pitchFamily="34" charset="0"/>
                <a:ea typeface="산돌고딕 L" pitchFamily="18" charset="-127"/>
              </a:endParaRPr>
            </a:p>
          </p:txBody>
        </p:sp>
        <p:sp>
          <p:nvSpPr>
            <p:cNvPr id="86" name="TextBox 149"/>
            <p:cNvSpPr txBox="1">
              <a:spLocks noChangeArrowheads="1"/>
            </p:cNvSpPr>
            <p:nvPr/>
          </p:nvSpPr>
          <p:spPr bwMode="auto">
            <a:xfrm>
              <a:off x="7223755" y="145657"/>
              <a:ext cx="692231" cy="212600"/>
            </a:xfrm>
            <a:prstGeom prst="rect">
              <a:avLst/>
            </a:prstGeom>
            <a:solidFill>
              <a:srgbClr val="00AD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ko-KR" altLang="en-US" sz="100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endParaRPr>
            </a:p>
          </p:txBody>
        </p:sp>
        <p:sp>
          <p:nvSpPr>
            <p:cNvPr id="87" name="TextBox 170"/>
            <p:cNvSpPr txBox="1">
              <a:spLocks noChangeArrowheads="1"/>
            </p:cNvSpPr>
            <p:nvPr/>
          </p:nvSpPr>
          <p:spPr bwMode="auto">
            <a:xfrm>
              <a:off x="7245864" y="324828"/>
              <a:ext cx="64801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800" b="1" dirty="0">
                  <a:latin typeface="Arial" pitchFamily="34" charset="0"/>
                  <a:ea typeface="산돌고딕 L" pitchFamily="18" charset="-127"/>
                </a:rPr>
                <a:t>APR1400</a:t>
              </a:r>
            </a:p>
          </p:txBody>
        </p:sp>
        <p:sp>
          <p:nvSpPr>
            <p:cNvPr id="88" name="TextBox 151"/>
            <p:cNvSpPr txBox="1">
              <a:spLocks noChangeArrowheads="1"/>
            </p:cNvSpPr>
            <p:nvPr/>
          </p:nvSpPr>
          <p:spPr bwMode="auto">
            <a:xfrm>
              <a:off x="7146580" y="139491"/>
              <a:ext cx="8465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800" b="1" dirty="0" smtClean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Shin-</a:t>
              </a:r>
              <a:r>
                <a:rPr lang="en-US" altLang="ko-KR" sz="800" b="1" dirty="0" err="1" smtClean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Hanul</a:t>
              </a:r>
              <a:r>
                <a:rPr lang="en-US" altLang="ko-KR" sz="800" b="1" dirty="0" smtClean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 </a:t>
              </a:r>
              <a:r>
                <a:rPr lang="en-US" altLang="ko-KR" sz="800" b="1" dirty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4</a:t>
              </a:r>
              <a:endParaRPr lang="ko-KR" altLang="en-US" sz="8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endParaRPr>
            </a:p>
          </p:txBody>
        </p:sp>
      </p:grpSp>
      <p:cxnSp>
        <p:nvCxnSpPr>
          <p:cNvPr id="89" name="직선 연결선 88"/>
          <p:cNvCxnSpPr/>
          <p:nvPr/>
        </p:nvCxnSpPr>
        <p:spPr>
          <a:xfrm>
            <a:off x="1961126" y="5948750"/>
            <a:ext cx="278080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18" descr="G:\개인자료실\바_아이콘_소스\아이콘\ball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0943" y="5815229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8" descr="G:\개인자료실\바_아이콘_소스\아이콘\ball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0543" y="5815229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그룹 91"/>
          <p:cNvGrpSpPr/>
          <p:nvPr/>
        </p:nvGrpSpPr>
        <p:grpSpPr>
          <a:xfrm>
            <a:off x="3724088" y="5285091"/>
            <a:ext cx="728824" cy="608055"/>
            <a:chOff x="3884581" y="7227179"/>
            <a:chExt cx="728824" cy="608055"/>
          </a:xfrm>
        </p:grpSpPr>
        <p:sp>
          <p:nvSpPr>
            <p:cNvPr id="93" name="TextBox 69"/>
            <p:cNvSpPr txBox="1">
              <a:spLocks noChangeArrowheads="1"/>
            </p:cNvSpPr>
            <p:nvPr/>
          </p:nvSpPr>
          <p:spPr bwMode="auto">
            <a:xfrm>
              <a:off x="3884581" y="7227179"/>
              <a:ext cx="728824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dirty="0">
                  <a:latin typeface="Arial" pitchFamily="34" charset="0"/>
                  <a:ea typeface="산돌고딕 L" pitchFamily="18" charset="-127"/>
                </a:rPr>
                <a:t>May 2019</a:t>
              </a:r>
              <a:endParaRPr lang="ko-KR" altLang="en-US" sz="900" b="1" dirty="0">
                <a:latin typeface="Arial" pitchFamily="34" charset="0"/>
                <a:ea typeface="산돌고딕 L" pitchFamily="18" charset="-127"/>
              </a:endParaRPr>
            </a:p>
          </p:txBody>
        </p:sp>
        <p:sp>
          <p:nvSpPr>
            <p:cNvPr id="94" name="TextBox 177"/>
            <p:cNvSpPr txBox="1">
              <a:spLocks noChangeArrowheads="1"/>
            </p:cNvSpPr>
            <p:nvPr/>
          </p:nvSpPr>
          <p:spPr bwMode="auto">
            <a:xfrm>
              <a:off x="3976065" y="7417215"/>
              <a:ext cx="545856" cy="229758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algn="ctr"/>
              <a:endParaRPr lang="ko-KR" altLang="en-US" sz="100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endParaRPr>
            </a:p>
          </p:txBody>
        </p:sp>
        <p:sp>
          <p:nvSpPr>
            <p:cNvPr id="95" name="TextBox 170"/>
            <p:cNvSpPr txBox="1">
              <a:spLocks noChangeArrowheads="1"/>
            </p:cNvSpPr>
            <p:nvPr/>
          </p:nvSpPr>
          <p:spPr bwMode="auto">
            <a:xfrm>
              <a:off x="3924986" y="7619334"/>
              <a:ext cx="648014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800" b="1">
                  <a:latin typeface="Arial" pitchFamily="34" charset="0"/>
                  <a:ea typeface="산돌고딕 L" pitchFamily="18" charset="-127"/>
                </a:rPr>
                <a:t>APR1400</a:t>
              </a:r>
            </a:p>
          </p:txBody>
        </p:sp>
        <p:sp>
          <p:nvSpPr>
            <p:cNvPr id="96" name="TextBox 179"/>
            <p:cNvSpPr txBox="1">
              <a:spLocks noChangeArrowheads="1"/>
            </p:cNvSpPr>
            <p:nvPr/>
          </p:nvSpPr>
          <p:spPr bwMode="auto">
            <a:xfrm>
              <a:off x="3972367" y="7419927"/>
              <a:ext cx="55325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UAE 3</a:t>
              </a:r>
              <a:endParaRPr lang="ko-KR" altLang="en-US" sz="9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endParaRPr>
            </a:p>
          </p:txBody>
        </p:sp>
      </p:grpSp>
      <p:grpSp>
        <p:nvGrpSpPr>
          <p:cNvPr id="97" name="그룹 96"/>
          <p:cNvGrpSpPr/>
          <p:nvPr/>
        </p:nvGrpSpPr>
        <p:grpSpPr>
          <a:xfrm>
            <a:off x="4329115" y="5285091"/>
            <a:ext cx="728824" cy="608055"/>
            <a:chOff x="4481516" y="7227179"/>
            <a:chExt cx="728824" cy="608055"/>
          </a:xfrm>
        </p:grpSpPr>
        <p:sp>
          <p:nvSpPr>
            <p:cNvPr id="98" name="TextBox 69"/>
            <p:cNvSpPr txBox="1">
              <a:spLocks noChangeArrowheads="1"/>
            </p:cNvSpPr>
            <p:nvPr/>
          </p:nvSpPr>
          <p:spPr bwMode="auto">
            <a:xfrm>
              <a:off x="4481516" y="7227179"/>
              <a:ext cx="728824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>
                  <a:latin typeface="Arial" pitchFamily="34" charset="0"/>
                  <a:ea typeface="산돌고딕 L" pitchFamily="18" charset="-127"/>
                </a:rPr>
                <a:t>May 2020</a:t>
              </a:r>
              <a:endParaRPr lang="ko-KR" altLang="en-US" sz="900" b="1">
                <a:latin typeface="Arial" pitchFamily="34" charset="0"/>
                <a:ea typeface="산돌고딕 L" pitchFamily="18" charset="-127"/>
              </a:endParaRPr>
            </a:p>
          </p:txBody>
        </p:sp>
        <p:sp>
          <p:nvSpPr>
            <p:cNvPr id="99" name="TextBox 181"/>
            <p:cNvSpPr txBox="1">
              <a:spLocks noChangeArrowheads="1"/>
            </p:cNvSpPr>
            <p:nvPr/>
          </p:nvSpPr>
          <p:spPr bwMode="auto">
            <a:xfrm>
              <a:off x="4573000" y="7417215"/>
              <a:ext cx="545856" cy="229758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algn="ctr"/>
              <a:endParaRPr lang="ko-KR" altLang="en-US" sz="100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endParaRPr>
            </a:p>
          </p:txBody>
        </p:sp>
        <p:sp>
          <p:nvSpPr>
            <p:cNvPr id="100" name="TextBox 170"/>
            <p:cNvSpPr txBox="1">
              <a:spLocks noChangeArrowheads="1"/>
            </p:cNvSpPr>
            <p:nvPr/>
          </p:nvSpPr>
          <p:spPr bwMode="auto">
            <a:xfrm>
              <a:off x="4521921" y="7619334"/>
              <a:ext cx="648014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800" b="1">
                  <a:latin typeface="Arial" pitchFamily="34" charset="0"/>
                  <a:ea typeface="산돌고딕 L" pitchFamily="18" charset="-127"/>
                </a:rPr>
                <a:t>APR1400</a:t>
              </a:r>
            </a:p>
          </p:txBody>
        </p:sp>
        <p:sp>
          <p:nvSpPr>
            <p:cNvPr id="101" name="TextBox 183"/>
            <p:cNvSpPr txBox="1">
              <a:spLocks noChangeArrowheads="1"/>
            </p:cNvSpPr>
            <p:nvPr/>
          </p:nvSpPr>
          <p:spPr bwMode="auto">
            <a:xfrm>
              <a:off x="4569746" y="7419927"/>
              <a:ext cx="552364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UAE 4</a:t>
              </a:r>
              <a:endParaRPr lang="ko-KR" altLang="en-US" sz="9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endParaRPr>
            </a:p>
          </p:txBody>
        </p:sp>
      </p:grpSp>
      <p:grpSp>
        <p:nvGrpSpPr>
          <p:cNvPr id="102" name="그룹 101"/>
          <p:cNvGrpSpPr/>
          <p:nvPr/>
        </p:nvGrpSpPr>
        <p:grpSpPr>
          <a:xfrm>
            <a:off x="2547684" y="4950080"/>
            <a:ext cx="728824" cy="610591"/>
            <a:chOff x="2607614" y="5794889"/>
            <a:chExt cx="728824" cy="610591"/>
          </a:xfrm>
        </p:grpSpPr>
        <p:sp>
          <p:nvSpPr>
            <p:cNvPr id="103" name="TextBox 69"/>
            <p:cNvSpPr txBox="1">
              <a:spLocks noChangeArrowheads="1"/>
            </p:cNvSpPr>
            <p:nvPr/>
          </p:nvSpPr>
          <p:spPr bwMode="auto">
            <a:xfrm>
              <a:off x="2607614" y="5794889"/>
              <a:ext cx="728824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dirty="0">
                  <a:latin typeface="Arial" pitchFamily="34" charset="0"/>
                  <a:ea typeface="산돌고딕 L" pitchFamily="18" charset="-127"/>
                </a:rPr>
                <a:t>May 2017</a:t>
              </a:r>
              <a:endParaRPr lang="ko-KR" altLang="en-US" sz="900" b="1" dirty="0">
                <a:latin typeface="Arial" pitchFamily="34" charset="0"/>
                <a:ea typeface="산돌고딕 L" pitchFamily="18" charset="-127"/>
              </a:endParaRPr>
            </a:p>
          </p:txBody>
        </p:sp>
        <p:sp>
          <p:nvSpPr>
            <p:cNvPr id="104" name="TextBox 169"/>
            <p:cNvSpPr txBox="1">
              <a:spLocks noChangeArrowheads="1"/>
            </p:cNvSpPr>
            <p:nvPr/>
          </p:nvSpPr>
          <p:spPr bwMode="auto">
            <a:xfrm>
              <a:off x="2699098" y="5991275"/>
              <a:ext cx="545856" cy="229758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ko-KR" altLang="en-US" sz="100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endParaRPr>
            </a:p>
          </p:txBody>
        </p:sp>
        <p:sp>
          <p:nvSpPr>
            <p:cNvPr id="105" name="TextBox 170"/>
            <p:cNvSpPr txBox="1">
              <a:spLocks noChangeArrowheads="1"/>
            </p:cNvSpPr>
            <p:nvPr/>
          </p:nvSpPr>
          <p:spPr bwMode="auto">
            <a:xfrm>
              <a:off x="2648020" y="6189580"/>
              <a:ext cx="64801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800" b="1" dirty="0">
                  <a:latin typeface="Arial" pitchFamily="34" charset="0"/>
                  <a:ea typeface="산돌고딕 L" pitchFamily="18" charset="-127"/>
                </a:rPr>
                <a:t>APR1400</a:t>
              </a:r>
            </a:p>
          </p:txBody>
        </p:sp>
        <p:sp>
          <p:nvSpPr>
            <p:cNvPr id="106" name="TextBox 171"/>
            <p:cNvSpPr txBox="1">
              <a:spLocks noChangeArrowheads="1"/>
            </p:cNvSpPr>
            <p:nvPr/>
          </p:nvSpPr>
          <p:spPr bwMode="auto">
            <a:xfrm>
              <a:off x="2695844" y="5987637"/>
              <a:ext cx="552364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UAE 1</a:t>
              </a:r>
              <a:endParaRPr lang="ko-KR" altLang="en-US" sz="9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endParaRPr>
            </a:p>
          </p:txBody>
        </p:sp>
      </p:grpSp>
      <p:grpSp>
        <p:nvGrpSpPr>
          <p:cNvPr id="107" name="그룹 106"/>
          <p:cNvGrpSpPr/>
          <p:nvPr/>
        </p:nvGrpSpPr>
        <p:grpSpPr>
          <a:xfrm>
            <a:off x="3139932" y="4958172"/>
            <a:ext cx="728824" cy="602499"/>
            <a:chOff x="3243430" y="5013176"/>
            <a:chExt cx="728824" cy="602499"/>
          </a:xfrm>
        </p:grpSpPr>
        <p:sp>
          <p:nvSpPr>
            <p:cNvPr id="108" name="TextBox 69"/>
            <p:cNvSpPr txBox="1">
              <a:spLocks noChangeArrowheads="1"/>
            </p:cNvSpPr>
            <p:nvPr/>
          </p:nvSpPr>
          <p:spPr bwMode="auto">
            <a:xfrm>
              <a:off x="3243430" y="5013176"/>
              <a:ext cx="728824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900" b="1" dirty="0">
                  <a:latin typeface="Arial" pitchFamily="34" charset="0"/>
                  <a:ea typeface="산돌고딕 L" pitchFamily="18" charset="-127"/>
                </a:rPr>
                <a:t>May 2018</a:t>
              </a:r>
              <a:endParaRPr lang="ko-KR" altLang="en-US" sz="900" b="1" dirty="0">
                <a:latin typeface="Arial" pitchFamily="34" charset="0"/>
                <a:ea typeface="산돌고딕 L" pitchFamily="18" charset="-127"/>
              </a:endParaRPr>
            </a:p>
          </p:txBody>
        </p:sp>
        <p:sp>
          <p:nvSpPr>
            <p:cNvPr id="109" name="TextBox 173"/>
            <p:cNvSpPr txBox="1">
              <a:spLocks noChangeArrowheads="1"/>
            </p:cNvSpPr>
            <p:nvPr/>
          </p:nvSpPr>
          <p:spPr bwMode="auto">
            <a:xfrm>
              <a:off x="3334914" y="5203212"/>
              <a:ext cx="545856" cy="229758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ko-KR" altLang="en-US" sz="100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endParaRPr>
            </a:p>
          </p:txBody>
        </p:sp>
        <p:sp>
          <p:nvSpPr>
            <p:cNvPr id="110" name="TextBox 170"/>
            <p:cNvSpPr txBox="1">
              <a:spLocks noChangeArrowheads="1"/>
            </p:cNvSpPr>
            <p:nvPr/>
          </p:nvSpPr>
          <p:spPr bwMode="auto">
            <a:xfrm>
              <a:off x="3283835" y="5399775"/>
              <a:ext cx="648014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800" b="1" dirty="0">
                  <a:latin typeface="Arial" pitchFamily="34" charset="0"/>
                  <a:ea typeface="산돌고딕 L" pitchFamily="18" charset="-127"/>
                </a:rPr>
                <a:t>APR1400</a:t>
              </a:r>
            </a:p>
          </p:txBody>
        </p:sp>
        <p:sp>
          <p:nvSpPr>
            <p:cNvPr id="111" name="TextBox 175"/>
            <p:cNvSpPr txBox="1">
              <a:spLocks noChangeArrowheads="1"/>
            </p:cNvSpPr>
            <p:nvPr/>
          </p:nvSpPr>
          <p:spPr bwMode="auto">
            <a:xfrm>
              <a:off x="3331216" y="5205924"/>
              <a:ext cx="55325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Arial" pitchFamily="34" charset="0"/>
                  <a:ea typeface="산돌고딕 L" pitchFamily="18" charset="-127"/>
                </a:rPr>
                <a:t>UAE 2</a:t>
              </a:r>
              <a:endParaRPr lang="ko-KR" altLang="en-US" sz="900" b="1" dirty="0">
                <a:solidFill>
                  <a:schemeClr val="bg1"/>
                </a:solidFill>
                <a:latin typeface="Arial" pitchFamily="34" charset="0"/>
                <a:ea typeface="산돌고딕 L" pitchFamily="18" charset="-127"/>
              </a:endParaRPr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620984" y="5162418"/>
            <a:ext cx="1124384" cy="1440000"/>
            <a:chOff x="620984" y="5138142"/>
            <a:chExt cx="1124384" cy="1440000"/>
          </a:xfrm>
        </p:grpSpPr>
        <p:pic>
          <p:nvPicPr>
            <p:cNvPr id="113" name="Picture 10" descr="G:\개인자료실\바_아이콘_소스\볼\b007_.png"/>
            <p:cNvPicPr>
              <a:picLocks noChangeAspect="1" noChangeArrowheads="1"/>
            </p:cNvPicPr>
            <p:nvPr/>
          </p:nvPicPr>
          <p:blipFill>
            <a:blip r:embed="rId15" cstate="print">
              <a:lum bright="-10000" contrast="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84" y="5138142"/>
              <a:ext cx="112438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6" descr="D:\01_컨텐츠제작\2011_파워포인트\2분기\6월\전략기획팀(주재각차장님)\CI 디자인원본 20110620\006_04.png"/>
            <p:cNvPicPr>
              <a:picLocks noChangeAspect="1" noChangeArrowheads="1"/>
            </p:cNvPicPr>
            <p:nvPr/>
          </p:nvPicPr>
          <p:blipFill>
            <a:blip r:embed="rId8" cstate="print"/>
            <a:srcRect b="21500"/>
            <a:stretch>
              <a:fillRect/>
            </a:stretch>
          </p:blipFill>
          <p:spPr bwMode="auto">
            <a:xfrm>
              <a:off x="730613" y="5316588"/>
              <a:ext cx="916366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TextBox 73"/>
            <p:cNvSpPr txBox="1">
              <a:spLocks noChangeArrowheads="1"/>
            </p:cNvSpPr>
            <p:nvPr/>
          </p:nvSpPr>
          <p:spPr bwMode="auto">
            <a:xfrm>
              <a:off x="765663" y="5833516"/>
              <a:ext cx="818784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산돌고딕 L" pitchFamily="18" charset="-127"/>
                </a:rPr>
                <a:t>UAE</a:t>
              </a:r>
              <a:endParaRPr lang="ko-KR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산돌고딕 L" pitchFamily="18" charset="-127"/>
              </a:endParaRPr>
            </a:p>
          </p:txBody>
        </p:sp>
      </p:grpSp>
      <p:sp>
        <p:nvSpPr>
          <p:cNvPr id="116" name="직사각형 115"/>
          <p:cNvSpPr/>
          <p:nvPr/>
        </p:nvSpPr>
        <p:spPr>
          <a:xfrm>
            <a:off x="1000100" y="0"/>
            <a:ext cx="589135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3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Reactors under Construction &amp;</a:t>
            </a:r>
          </a:p>
          <a:p>
            <a:pPr lvl="0">
              <a:defRPr/>
            </a:pPr>
            <a:r>
              <a:rPr lang="en-US" altLang="ko-KR" sz="3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506442" y="1767665"/>
            <a:ext cx="8280400" cy="35433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  <a:headEnd/>
            <a:tailEnd/>
          </a:ln>
          <a:effectLst/>
          <a:ex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맑은 고딕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506442" y="5435619"/>
            <a:ext cx="8280400" cy="779463"/>
          </a:xfrm>
          <a:prstGeom prst="round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ctr">
              <a:spcAft>
                <a:spcPct val="25000"/>
              </a:spcAft>
              <a:buClr>
                <a:srgbClr val="C0504D"/>
              </a:buClr>
              <a:buSzPct val="110000"/>
              <a:buFont typeface="Wingdings" pitchFamily="2" charset="2"/>
              <a:buNone/>
            </a:pPr>
            <a:r>
              <a:rPr lang="en-US" altLang="ko-KR" sz="2000" b="1" dirty="0"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Korea has completed </a:t>
            </a:r>
            <a:r>
              <a:rPr lang="en-US" altLang="ko-KR" sz="2000" b="1" dirty="0" smtClean="0"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23 </a:t>
            </a:r>
            <a:r>
              <a:rPr lang="en-US" altLang="ko-KR" sz="2000" b="1" dirty="0"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NPP </a:t>
            </a:r>
            <a:r>
              <a:rPr lang="en-US" altLang="ko-KR" sz="2000" b="1" dirty="0" smtClean="0"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projects within </a:t>
            </a:r>
            <a:r>
              <a:rPr lang="en-US" altLang="ko-KR" sz="2000" b="1" dirty="0"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the planned </a:t>
            </a:r>
            <a:r>
              <a:rPr lang="en-US" altLang="ko-KR" sz="2000" b="1" dirty="0" smtClean="0"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schedules </a:t>
            </a:r>
            <a:r>
              <a:rPr lang="en-US" altLang="ko-KR" sz="2000" b="1" dirty="0"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&amp; </a:t>
            </a:r>
            <a:r>
              <a:rPr lang="en-US" altLang="ko-KR" sz="2000" b="1" dirty="0" smtClean="0">
                <a:latin typeface="Calibri" pitchFamily="34" charset="0"/>
                <a:ea typeface="맑은 고딕" pitchFamily="50" charset="-127"/>
                <a:cs typeface="Times New Roman" pitchFamily="18" charset="0"/>
              </a:rPr>
              <a:t>costs</a:t>
            </a:r>
            <a:endParaRPr lang="en-US" altLang="ko-KR" sz="2000" b="1" dirty="0">
              <a:latin typeface="Calibri" pitchFamily="34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31" name="Picture 4" descr="thin red 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1" y="2029603"/>
            <a:ext cx="1013172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thin gold arr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697" y="4183840"/>
            <a:ext cx="692368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836469" y="2139140"/>
            <a:ext cx="955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ko-KR" sz="1600" b="1" kern="0" dirty="0">
                <a:solidFill>
                  <a:sysClr val="window" lastClr="FFFFFF"/>
                </a:solidFill>
                <a:latin typeface="Calibri" pitchFamily="34" charset="0"/>
                <a:ea typeface="굴림" pitchFamily="50" charset="-127"/>
              </a:rPr>
              <a:t>Cost</a:t>
            </a:r>
          </a:p>
        </p:txBody>
      </p:sp>
      <p:sp>
        <p:nvSpPr>
          <p:cNvPr id="34" name="Arc 11"/>
          <p:cNvSpPr>
            <a:spLocks/>
          </p:cNvSpPr>
          <p:nvPr/>
        </p:nvSpPr>
        <p:spPr bwMode="auto">
          <a:xfrm rot="16200000" flipH="1">
            <a:off x="3460780" y="1050115"/>
            <a:ext cx="823912" cy="3786188"/>
          </a:xfrm>
          <a:custGeom>
            <a:avLst/>
            <a:gdLst>
              <a:gd name="T0" fmla="*/ 0 w 21600"/>
              <a:gd name="T1" fmla="*/ 0 h 21647"/>
              <a:gd name="T2" fmla="*/ 2147483647 w 21600"/>
              <a:gd name="T3" fmla="*/ 2147483647 h 21647"/>
              <a:gd name="T4" fmla="*/ 0 w 21600"/>
              <a:gd name="T5" fmla="*/ 2147483647 h 21647"/>
              <a:gd name="T6" fmla="*/ 0 60000 65536"/>
              <a:gd name="T7" fmla="*/ 0 60000 65536"/>
              <a:gd name="T8" fmla="*/ 0 60000 65536"/>
              <a:gd name="T9" fmla="*/ 0 w 21600"/>
              <a:gd name="T10" fmla="*/ 0 h 21647"/>
              <a:gd name="T11" fmla="*/ 21600 w 21600"/>
              <a:gd name="T12" fmla="*/ 21647 h 216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4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15"/>
                  <a:pt x="21599" y="21631"/>
                  <a:pt x="21599" y="21646"/>
                </a:cubicBezTo>
              </a:path>
              <a:path w="21600" h="2164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15"/>
                  <a:pt x="21599" y="21631"/>
                  <a:pt x="21599" y="2164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ko-KR" sz="1200">
              <a:latin typeface="Calibri" pitchFamily="34" charset="0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143030" y="4725178"/>
            <a:ext cx="1624012" cy="40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60000"/>
              </a:lnSpc>
              <a:spcAft>
                <a:spcPts val="0"/>
              </a:spcAft>
              <a:defRPr/>
            </a:pPr>
            <a:r>
              <a:rPr lang="en-US" altLang="ko-KR" sz="1600" b="1" kern="0" dirty="0" smtClean="0">
                <a:latin typeface="Calibri" pitchFamily="34" charset="0"/>
                <a:ea typeface="굴림" pitchFamily="50" charset="-127"/>
              </a:rPr>
              <a:t>YGN </a:t>
            </a:r>
            <a:r>
              <a:rPr lang="en-US" altLang="ko-KR" sz="1600" b="1" kern="0" dirty="0">
                <a:latin typeface="Calibri" pitchFamily="34" charset="0"/>
                <a:ea typeface="굴림" pitchFamily="50" charset="-127"/>
              </a:rPr>
              <a:t>#3,4</a:t>
            </a:r>
          </a:p>
          <a:p>
            <a:pPr algn="ctr" fontAlgn="auto">
              <a:lnSpc>
                <a:spcPct val="60000"/>
              </a:lnSpc>
              <a:spcAft>
                <a:spcPts val="0"/>
              </a:spcAft>
              <a:defRPr/>
            </a:pPr>
            <a:r>
              <a:rPr lang="en-US" altLang="ko-KR" sz="1600" b="1" kern="0" dirty="0">
                <a:latin typeface="Calibri" pitchFamily="34" charset="0"/>
                <a:ea typeface="굴림" pitchFamily="50" charset="-127"/>
              </a:rPr>
              <a:t>(’95, ’96)</a:t>
            </a:r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>
            <a:off x="2325717" y="2682065"/>
            <a:ext cx="3382963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ysClr val="windowText" lastClr="000000"/>
              </a:solidFill>
              <a:latin typeface="Calibri" pitchFamily="34" charset="0"/>
              <a:ea typeface="굴림" pitchFamily="50" charset="-127"/>
            </a:endParaRPr>
          </a:p>
        </p:txBody>
      </p:sp>
      <p:cxnSp>
        <p:nvCxnSpPr>
          <p:cNvPr id="37" name="직선 연결선 36"/>
          <p:cNvCxnSpPr>
            <a:cxnSpLocks noChangeShapeType="1"/>
          </p:cNvCxnSpPr>
          <p:nvPr/>
        </p:nvCxnSpPr>
        <p:spPr bwMode="auto">
          <a:xfrm rot="5400000">
            <a:off x="5268149" y="3836971"/>
            <a:ext cx="996950" cy="1587"/>
          </a:xfrm>
          <a:prstGeom prst="line">
            <a:avLst/>
          </a:prstGeom>
          <a:noFill/>
          <a:ln w="9525" algn="ctr">
            <a:solidFill>
              <a:srgbClr val="EEECE1">
                <a:lumMod val="25000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직선 연결선 37"/>
          <p:cNvCxnSpPr>
            <a:cxnSpLocks noChangeShapeType="1"/>
            <a:stCxn id="34" idx="0"/>
          </p:cNvCxnSpPr>
          <p:nvPr/>
        </p:nvCxnSpPr>
        <p:spPr bwMode="auto">
          <a:xfrm rot="5400000">
            <a:off x="1080324" y="3451209"/>
            <a:ext cx="1801812" cy="0"/>
          </a:xfrm>
          <a:prstGeom prst="line">
            <a:avLst/>
          </a:prstGeom>
          <a:noFill/>
          <a:ln w="9525" algn="ctr">
            <a:solidFill>
              <a:srgbClr val="EEECE1">
                <a:lumMod val="25000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706294" y="2942415"/>
            <a:ext cx="1216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굴림" pitchFamily="50" charset="-127"/>
                <a:cs typeface="+mn-cs"/>
              </a:rPr>
              <a:t>Period</a:t>
            </a:r>
          </a:p>
        </p:txBody>
      </p:sp>
      <p:sp>
        <p:nvSpPr>
          <p:cNvPr id="40" name="Arc 11"/>
          <p:cNvSpPr>
            <a:spLocks/>
          </p:cNvSpPr>
          <p:nvPr/>
        </p:nvSpPr>
        <p:spPr bwMode="auto">
          <a:xfrm rot="16200000" flipH="1">
            <a:off x="4055298" y="693722"/>
            <a:ext cx="855663" cy="4978400"/>
          </a:xfrm>
          <a:custGeom>
            <a:avLst/>
            <a:gdLst>
              <a:gd name="T0" fmla="*/ 0 w 21600"/>
              <a:gd name="T1" fmla="*/ 0 h 21647"/>
              <a:gd name="T2" fmla="*/ 2147483647 w 21600"/>
              <a:gd name="T3" fmla="*/ 2147483647 h 21647"/>
              <a:gd name="T4" fmla="*/ 0 w 21600"/>
              <a:gd name="T5" fmla="*/ 2147483647 h 21647"/>
              <a:gd name="T6" fmla="*/ 0 60000 65536"/>
              <a:gd name="T7" fmla="*/ 0 60000 65536"/>
              <a:gd name="T8" fmla="*/ 0 60000 65536"/>
              <a:gd name="T9" fmla="*/ 0 w 21600"/>
              <a:gd name="T10" fmla="*/ 0 h 21647"/>
              <a:gd name="T11" fmla="*/ 21600 w 21600"/>
              <a:gd name="T12" fmla="*/ 21647 h 216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4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15"/>
                  <a:pt x="21599" y="21631"/>
                  <a:pt x="21599" y="21646"/>
                </a:cubicBezTo>
              </a:path>
              <a:path w="21600" h="2164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15"/>
                  <a:pt x="21599" y="21631"/>
                  <a:pt x="21599" y="2164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ko-KR" sz="1200">
              <a:latin typeface="Calibri" pitchFamily="34" charset="0"/>
            </a:endParaRPr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2508280" y="3894915"/>
            <a:ext cx="432752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sysClr val="windowText" lastClr="000000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400205" y="3586940"/>
            <a:ext cx="48926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ko-KR" b="1" dirty="0">
                <a:solidFill>
                  <a:srgbClr val="FF9900"/>
                </a:solidFill>
                <a:latin typeface="Calibri" pitchFamily="34" charset="0"/>
              </a:rPr>
              <a:t>     </a:t>
            </a:r>
            <a:r>
              <a:rPr lang="en-US" altLang="ko-KR" b="1" dirty="0">
                <a:solidFill>
                  <a:srgbClr val="FF9900"/>
                </a:solidFill>
                <a:latin typeface="Calibri" pitchFamily="34" charset="0"/>
                <a:cs typeface="Arial" charset="0"/>
              </a:rPr>
              <a:t>From </a:t>
            </a:r>
            <a:r>
              <a:rPr lang="en-US" altLang="ko-KR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64</a:t>
            </a:r>
            <a:r>
              <a:rPr lang="en-US" altLang="ko-KR" b="1" dirty="0">
                <a:solidFill>
                  <a:srgbClr val="FF9900"/>
                </a:solidFill>
                <a:latin typeface="Calibri" pitchFamily="34" charset="0"/>
                <a:cs typeface="Arial" charset="0"/>
              </a:rPr>
              <a:t> months to </a:t>
            </a:r>
            <a:r>
              <a:rPr lang="en-US" altLang="ko-KR" b="1" dirty="0">
                <a:latin typeface="Calibri" pitchFamily="34" charset="0"/>
                <a:cs typeface="Arial" charset="0"/>
              </a:rPr>
              <a:t>52</a:t>
            </a:r>
            <a:r>
              <a:rPr lang="en-US" altLang="ko-KR" b="1" dirty="0">
                <a:solidFill>
                  <a:srgbClr val="FF9900"/>
                </a:solidFill>
                <a:latin typeface="Calibri" pitchFamily="34" charset="0"/>
                <a:cs typeface="Arial" charset="0"/>
              </a:rPr>
              <a:t> months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ko-KR" b="1" dirty="0">
                <a:solidFill>
                  <a:srgbClr val="FF9900"/>
                </a:solidFill>
                <a:latin typeface="Calibri" pitchFamily="34" charset="0"/>
                <a:cs typeface="Arial" charset="0"/>
              </a:rPr>
              <a:t>  Period Reduction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5199092" y="4725178"/>
            <a:ext cx="1157288" cy="4049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60000"/>
              </a:lnSpc>
              <a:spcAft>
                <a:spcPts val="0"/>
              </a:spcAft>
              <a:defRPr/>
            </a:pPr>
            <a:r>
              <a:rPr lang="en-US" altLang="ko-KR" sz="1600" b="1" kern="0" dirty="0" smtClean="0">
                <a:latin typeface="Calibri" pitchFamily="34" charset="0"/>
                <a:ea typeface="굴림" pitchFamily="50" charset="-127"/>
              </a:rPr>
              <a:t>UCN #5,6</a:t>
            </a:r>
            <a:endParaRPr lang="en-US" altLang="ko-KR" sz="1600" b="1" kern="0" dirty="0">
              <a:latin typeface="Calibri" pitchFamily="34" charset="0"/>
              <a:ea typeface="굴림" pitchFamily="50" charset="-127"/>
            </a:endParaRPr>
          </a:p>
          <a:p>
            <a:pPr algn="ctr" fontAlgn="auto">
              <a:lnSpc>
                <a:spcPct val="60000"/>
              </a:lnSpc>
              <a:spcAft>
                <a:spcPts val="0"/>
              </a:spcAft>
              <a:defRPr/>
            </a:pPr>
            <a:r>
              <a:rPr lang="en-US" altLang="ko-KR" sz="1600" b="1" kern="0" dirty="0">
                <a:latin typeface="Calibri" pitchFamily="34" charset="0"/>
                <a:ea typeface="굴림" pitchFamily="50" charset="-127"/>
              </a:rPr>
              <a:t>(’04,’05)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6350030" y="4722003"/>
            <a:ext cx="1252537" cy="4049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60000"/>
              </a:lnSpc>
              <a:spcAft>
                <a:spcPts val="0"/>
              </a:spcAft>
              <a:defRPr/>
            </a:pPr>
            <a:r>
              <a:rPr lang="en-US" altLang="ko-KR" sz="1600" b="1" kern="0" dirty="0" smtClean="0">
                <a:latin typeface="Calibri" pitchFamily="34" charset="0"/>
                <a:ea typeface="굴림" pitchFamily="50" charset="-127"/>
              </a:rPr>
              <a:t>SWN </a:t>
            </a:r>
            <a:r>
              <a:rPr lang="en-US" altLang="ko-KR" sz="1600" b="1" kern="0" dirty="0">
                <a:latin typeface="Calibri" pitchFamily="34" charset="0"/>
                <a:ea typeface="굴림" pitchFamily="50" charset="-127"/>
              </a:rPr>
              <a:t>#1,2</a:t>
            </a:r>
          </a:p>
          <a:p>
            <a:pPr algn="ctr" fontAlgn="auto">
              <a:lnSpc>
                <a:spcPct val="60000"/>
              </a:lnSpc>
              <a:spcAft>
                <a:spcPts val="0"/>
              </a:spcAft>
              <a:defRPr/>
            </a:pPr>
            <a:r>
              <a:rPr lang="en-US" altLang="ko-KR" sz="1600" b="1" kern="0" dirty="0">
                <a:latin typeface="Calibri" pitchFamily="34" charset="0"/>
                <a:ea typeface="굴림" pitchFamily="50" charset="-127"/>
              </a:rPr>
              <a:t>(’12,’13)</a:t>
            </a:r>
          </a:p>
        </p:txBody>
      </p:sp>
      <p:cxnSp>
        <p:nvCxnSpPr>
          <p:cNvPr id="45" name="직선 연결선 44"/>
          <p:cNvCxnSpPr>
            <a:cxnSpLocks noChangeShapeType="1"/>
          </p:cNvCxnSpPr>
          <p:nvPr/>
        </p:nvCxnSpPr>
        <p:spPr bwMode="auto">
          <a:xfrm rot="5400000">
            <a:off x="6616730" y="3964765"/>
            <a:ext cx="712787" cy="4763"/>
          </a:xfrm>
          <a:prstGeom prst="line">
            <a:avLst/>
          </a:prstGeom>
          <a:noFill/>
          <a:ln w="9525" algn="ctr">
            <a:solidFill>
              <a:srgbClr val="EEECE1">
                <a:lumMod val="25000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</p:cxnSp>
      <p:grpSp>
        <p:nvGrpSpPr>
          <p:cNvPr id="46" name="Group 134"/>
          <p:cNvGrpSpPr>
            <a:grpSpLocks/>
          </p:cNvGrpSpPr>
          <p:nvPr/>
        </p:nvGrpSpPr>
        <p:grpSpPr bwMode="auto">
          <a:xfrm>
            <a:off x="1787555" y="1488265"/>
            <a:ext cx="5673725" cy="554038"/>
            <a:chOff x="1598" y="754"/>
            <a:chExt cx="2540" cy="339"/>
          </a:xfrm>
        </p:grpSpPr>
        <p:pic>
          <p:nvPicPr>
            <p:cNvPr id="50" name="Picture 135" descr="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8" y="754"/>
              <a:ext cx="2540" cy="339"/>
            </a:xfrm>
            <a:prstGeom prst="rect">
              <a:avLst/>
            </a:prstGeom>
            <a:noFill/>
            <a:effectLst>
              <a:outerShdw dist="35921" dir="2700000" algn="ctr" rotWithShape="0">
                <a:srgbClr val="EEECE1"/>
              </a:outerShdw>
            </a:effectLst>
          </p:spPr>
        </p:pic>
        <p:sp>
          <p:nvSpPr>
            <p:cNvPr id="51" name="Rectangle 136"/>
            <p:cNvSpPr>
              <a:spLocks noChangeArrowheads="1"/>
            </p:cNvSpPr>
            <p:nvPr/>
          </p:nvSpPr>
          <p:spPr bwMode="auto">
            <a:xfrm>
              <a:off x="1883" y="804"/>
              <a:ext cx="1969" cy="226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ct val="25000"/>
                </a:spcAft>
                <a:buClr>
                  <a:srgbClr val="C0504D"/>
                </a:buClr>
                <a:buSzPct val="110000"/>
                <a:buFont typeface="Wingdings" pitchFamily="2" charset="2"/>
                <a:buNone/>
                <a:defRPr/>
              </a:pPr>
              <a:r>
                <a:rPr lang="en-US" altLang="ko-KR" sz="2000" b="1" kern="0" dirty="0">
                  <a:solidFill>
                    <a:srgbClr val="4F039B"/>
                  </a:solidFill>
                  <a:latin typeface="Helvetica" pitchFamily="34" charset="0"/>
                  <a:ea typeface="굴림" pitchFamily="50" charset="-127"/>
                </a:rPr>
                <a:t>Project Cost &amp; Period Reduction</a:t>
              </a:r>
            </a:p>
          </p:txBody>
        </p:sp>
      </p:grp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2846417" y="2375678"/>
            <a:ext cx="24844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ko-KR" b="1" kern="0" dirty="0">
                <a:solidFill>
                  <a:srgbClr val="993300"/>
                </a:solidFill>
                <a:latin typeface="Calibri" pitchFamily="34" charset="0"/>
                <a:ea typeface="굴림" pitchFamily="50" charset="-127"/>
              </a:rPr>
              <a:t>About 30%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ko-KR" b="1" kern="0" dirty="0">
                <a:solidFill>
                  <a:srgbClr val="993300"/>
                </a:solidFill>
                <a:latin typeface="Calibri" pitchFamily="34" charset="0"/>
                <a:ea typeface="굴림" pitchFamily="50" charset="-127"/>
              </a:rPr>
              <a:t>Cost Reduction</a:t>
            </a:r>
          </a:p>
        </p:txBody>
      </p:sp>
      <p:pic>
        <p:nvPicPr>
          <p:cNvPr id="49" name="Picture 57" descr="그림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434" y="5633930"/>
            <a:ext cx="382141" cy="4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1071538" y="262574"/>
            <a:ext cx="6617517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3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Construction Performance of NPPs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546100" y="1844825"/>
            <a:ext cx="3962400" cy="4394050"/>
          </a:xfrm>
          <a:prstGeom prst="roundRect">
            <a:avLst>
              <a:gd name="adj" fmla="val 611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641850" y="4000500"/>
            <a:ext cx="3962400" cy="2247900"/>
          </a:xfrm>
          <a:prstGeom prst="roundRect">
            <a:avLst>
              <a:gd name="adj" fmla="val 611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641850" y="1844825"/>
            <a:ext cx="3962400" cy="2041375"/>
          </a:xfrm>
          <a:prstGeom prst="roundRect">
            <a:avLst>
              <a:gd name="adj" fmla="val 611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125"/>
          <p:cNvSpPr>
            <a:spLocks noChangeArrowheads="1"/>
          </p:cNvSpPr>
          <p:nvPr/>
        </p:nvSpPr>
        <p:spPr bwMode="auto">
          <a:xfrm>
            <a:off x="728283" y="4115172"/>
            <a:ext cx="3803257" cy="134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1800"/>
              </a:lnSpc>
              <a:spcBef>
                <a:spcPts val="800"/>
              </a:spcBef>
            </a:pP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Korea </a:t>
            </a:r>
            <a:r>
              <a:rPr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ranks 5th in the world in terms </a:t>
            </a: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of</a:t>
            </a:r>
            <a:b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</a:b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generation </a:t>
            </a:r>
            <a:r>
              <a:rPr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capacity.</a:t>
            </a:r>
          </a:p>
          <a:p>
            <a:pPr>
              <a:lnSpc>
                <a:spcPts val="1800"/>
              </a:lnSpc>
              <a:spcBef>
                <a:spcPts val="800"/>
              </a:spcBef>
            </a:pP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KHNP </a:t>
            </a:r>
            <a:r>
              <a:rPr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maintains close insight </a:t>
            </a: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&amp; regulation</a:t>
            </a:r>
            <a:b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</a:b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circumstance </a:t>
            </a:r>
            <a:r>
              <a:rPr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regulatory agencies </a:t>
            </a: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/>
            </a:r>
            <a:b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</a:br>
            <a:r>
              <a:rPr lang="en-US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(</a:t>
            </a:r>
            <a:r>
              <a:rPr lang="en-US" altLang="ko-K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NSSC, MOTIE,  IAEA, INPO,  WANO, </a:t>
            </a:r>
            <a:r>
              <a:rPr lang="en-US" altLang="ko-KR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etc</a:t>
            </a:r>
            <a:r>
              <a:rPr lang="en-US" altLang="ko-K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).</a:t>
            </a:r>
            <a:endParaRPr lang="en-US" altLang="ko-KR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Text Box 249"/>
          <p:cNvSpPr txBox="1">
            <a:spLocks noChangeArrowheads="1"/>
          </p:cNvSpPr>
          <p:nvPr/>
        </p:nvSpPr>
        <p:spPr bwMode="gray">
          <a:xfrm>
            <a:off x="513780" y="6430490"/>
            <a:ext cx="7586612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eaLnBrk="0" hangingPunct="0">
              <a:buClr>
                <a:srgbClr val="0066CC"/>
              </a:buClr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1.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IAEA Load Factor as of June 2014. Company data, as of  June 2014     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2. World Nuclear Association. Company data for Korea.   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424" y="3650357"/>
            <a:ext cx="3958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Germany Ukraine  Canada    China     </a:t>
            </a:r>
            <a:r>
              <a:rPr lang="en-US" altLang="ko-KR" sz="800" b="1" dirty="0" smtClean="0">
                <a:solidFill>
                  <a:srgbClr val="0C4DA2"/>
                </a:solidFill>
                <a:latin typeface="Arial" pitchFamily="34" charset="0"/>
                <a:cs typeface="Arial" pitchFamily="34" charset="0"/>
              </a:rPr>
              <a:t>Korea</a:t>
            </a:r>
            <a:r>
              <a:rPr lang="en-US" altLang="ko-KR" sz="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Russia    Japan   France      USA</a:t>
            </a:r>
            <a:endParaRPr lang="ko-KR" altLang="en-US" sz="8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646477" y="2238992"/>
            <a:ext cx="933247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/>
                <a:cs typeface="Arial" pitchFamily="34" charset="0"/>
              </a:rPr>
              <a:t>(Unit :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/>
                <a:cs typeface="Arial" pitchFamily="34" charset="0"/>
              </a:rPr>
              <a:t>MW) 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grpSp>
        <p:nvGrpSpPr>
          <p:cNvPr id="10" name="그룹 115"/>
          <p:cNvGrpSpPr>
            <a:grpSpLocks/>
          </p:cNvGrpSpPr>
          <p:nvPr/>
        </p:nvGrpSpPr>
        <p:grpSpPr bwMode="auto">
          <a:xfrm>
            <a:off x="4975471" y="5439260"/>
            <a:ext cx="718652" cy="224582"/>
            <a:chOff x="956476" y="4349371"/>
            <a:chExt cx="472046" cy="252889"/>
          </a:xfrm>
        </p:grpSpPr>
        <p:sp>
          <p:nvSpPr>
            <p:cNvPr id="11" name="Text Box 59"/>
            <p:cNvSpPr txBox="1">
              <a:spLocks noChangeArrowheads="1"/>
            </p:cNvSpPr>
            <p:nvPr/>
          </p:nvSpPr>
          <p:spPr bwMode="auto">
            <a:xfrm>
              <a:off x="956476" y="4349371"/>
              <a:ext cx="198780" cy="173358"/>
            </a:xfrm>
            <a:prstGeom prst="rect">
              <a:avLst/>
            </a:prstGeom>
            <a:ln w="76200"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lIns="0" tIns="0" rIns="0" bIns="0">
              <a:spAutoFit/>
            </a:bodyPr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0.53</a:t>
              </a:r>
              <a:endParaRPr lang="en-US" altLang="ko-KR" sz="1000" b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12" name="Text Box 59"/>
            <p:cNvSpPr txBox="1">
              <a:spLocks noChangeArrowheads="1"/>
            </p:cNvSpPr>
            <p:nvPr/>
          </p:nvSpPr>
          <p:spPr bwMode="auto">
            <a:xfrm>
              <a:off x="1223778" y="4428902"/>
              <a:ext cx="204744" cy="173358"/>
            </a:xfrm>
            <a:prstGeom prst="rect">
              <a:avLst/>
            </a:prstGeom>
            <a:ln w="76200"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lIns="0" tIns="0" rIns="0" bIns="0">
              <a:spAutoFit/>
            </a:bodyPr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0.46</a:t>
              </a:r>
              <a:endParaRPr lang="en-US" altLang="ko-KR" sz="1000" b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</p:grpSp>
      <p:grpSp>
        <p:nvGrpSpPr>
          <p:cNvPr id="13" name="그룹 151"/>
          <p:cNvGrpSpPr>
            <a:grpSpLocks/>
          </p:cNvGrpSpPr>
          <p:nvPr/>
        </p:nvGrpSpPr>
        <p:grpSpPr bwMode="auto">
          <a:xfrm>
            <a:off x="5972491" y="5347829"/>
            <a:ext cx="692416" cy="315085"/>
            <a:chOff x="965092" y="4355502"/>
            <a:chExt cx="454812" cy="304911"/>
          </a:xfrm>
        </p:grpSpPr>
        <p:sp>
          <p:nvSpPr>
            <p:cNvPr id="14" name="Text Box 59"/>
            <p:cNvSpPr txBox="1">
              <a:spLocks noChangeArrowheads="1"/>
            </p:cNvSpPr>
            <p:nvPr/>
          </p:nvSpPr>
          <p:spPr bwMode="auto">
            <a:xfrm>
              <a:off x="965092" y="4355502"/>
              <a:ext cx="198780" cy="148986"/>
            </a:xfrm>
            <a:prstGeom prst="rect">
              <a:avLst/>
            </a:prstGeom>
            <a:ln w="76200"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lIns="0" tIns="0" rIns="0" bIns="0">
              <a:spAutoFit/>
            </a:bodyPr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0.56</a:t>
              </a:r>
              <a:endParaRPr lang="en-US" altLang="ko-KR" sz="1000" b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15" name="Text Box 59"/>
            <p:cNvSpPr txBox="1">
              <a:spLocks noChangeArrowheads="1"/>
            </p:cNvSpPr>
            <p:nvPr/>
          </p:nvSpPr>
          <p:spPr bwMode="auto">
            <a:xfrm>
              <a:off x="1215160" y="4511428"/>
              <a:ext cx="204744" cy="148985"/>
            </a:xfrm>
            <a:prstGeom prst="rect">
              <a:avLst/>
            </a:prstGeom>
            <a:ln w="76200"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lIns="0" tIns="0" rIns="0" bIns="0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0.43</a:t>
              </a:r>
              <a:endParaRPr lang="en-US" altLang="ko-KR" sz="1000" b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</p:grpSp>
      <p:grpSp>
        <p:nvGrpSpPr>
          <p:cNvPr id="16" name="그룹 157"/>
          <p:cNvGrpSpPr>
            <a:grpSpLocks/>
          </p:cNvGrpSpPr>
          <p:nvPr/>
        </p:nvGrpSpPr>
        <p:grpSpPr bwMode="auto">
          <a:xfrm>
            <a:off x="6912036" y="4821113"/>
            <a:ext cx="693830" cy="297975"/>
            <a:chOff x="963476" y="3689934"/>
            <a:chExt cx="455742" cy="327509"/>
          </a:xfrm>
        </p:grpSpPr>
        <p:sp>
          <p:nvSpPr>
            <p:cNvPr id="17" name="Text Box 59"/>
            <p:cNvSpPr txBox="1">
              <a:spLocks noChangeArrowheads="1"/>
            </p:cNvSpPr>
            <p:nvPr/>
          </p:nvSpPr>
          <p:spPr bwMode="auto">
            <a:xfrm>
              <a:off x="963476" y="3848228"/>
              <a:ext cx="198780" cy="169215"/>
            </a:xfrm>
            <a:prstGeom prst="rect">
              <a:avLst/>
            </a:prstGeom>
            <a:ln w="76200"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lIns="0" tIns="0" rIns="0" bIns="0">
              <a:spAutoFit/>
            </a:bodyPr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0.72</a:t>
              </a:r>
              <a:endParaRPr lang="en-US" altLang="ko-KR" sz="1000" b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18" name="Text Box 59"/>
            <p:cNvSpPr txBox="1">
              <a:spLocks noChangeArrowheads="1"/>
            </p:cNvSpPr>
            <p:nvPr/>
          </p:nvSpPr>
          <p:spPr bwMode="auto">
            <a:xfrm>
              <a:off x="1214474" y="3689934"/>
              <a:ext cx="204744" cy="169213"/>
            </a:xfrm>
            <a:prstGeom prst="rect">
              <a:avLst/>
            </a:prstGeom>
            <a:ln w="76200"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lIns="0" tIns="0" rIns="0" bIns="0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0.80</a:t>
              </a:r>
              <a:endParaRPr lang="en-US" altLang="ko-KR" sz="1000" b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</p:grpSp>
      <p:grpSp>
        <p:nvGrpSpPr>
          <p:cNvPr id="19" name="그룹 163"/>
          <p:cNvGrpSpPr>
            <a:grpSpLocks/>
          </p:cNvGrpSpPr>
          <p:nvPr/>
        </p:nvGrpSpPr>
        <p:grpSpPr bwMode="auto">
          <a:xfrm>
            <a:off x="7810705" y="5373202"/>
            <a:ext cx="739630" cy="288413"/>
            <a:chOff x="958530" y="4296669"/>
            <a:chExt cx="474494" cy="316995"/>
          </a:xfrm>
        </p:grpSpPr>
        <p:sp>
          <p:nvSpPr>
            <p:cNvPr id="20" name="Text Box 59"/>
            <p:cNvSpPr txBox="1">
              <a:spLocks noChangeArrowheads="1"/>
            </p:cNvSpPr>
            <p:nvPr/>
          </p:nvSpPr>
          <p:spPr bwMode="auto">
            <a:xfrm>
              <a:off x="958530" y="4296669"/>
              <a:ext cx="198780" cy="169213"/>
            </a:xfrm>
            <a:prstGeom prst="rect">
              <a:avLst/>
            </a:prstGeom>
            <a:ln w="76200"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lIns="0" tIns="0" rIns="0" bIns="0"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0.55</a:t>
              </a:r>
              <a:endParaRPr lang="en-US" altLang="ko-KR" sz="1000" b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21" name="Text Box 59"/>
            <p:cNvSpPr txBox="1">
              <a:spLocks noChangeArrowheads="1"/>
            </p:cNvSpPr>
            <p:nvPr/>
          </p:nvSpPr>
          <p:spPr bwMode="auto">
            <a:xfrm>
              <a:off x="1228280" y="4444452"/>
              <a:ext cx="204744" cy="169212"/>
            </a:xfrm>
            <a:prstGeom prst="rect">
              <a:avLst/>
            </a:prstGeom>
            <a:ln w="76200"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lIns="0" tIns="0" rIns="0" bIns="0">
              <a:spAutoFit/>
            </a:bodyPr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Arial" pitchFamily="34" charset="0"/>
                  <a:ea typeface="맑은 고딕"/>
                  <a:cs typeface="Arial" pitchFamily="34" charset="0"/>
                </a:rPr>
                <a:t>0.41</a:t>
              </a:r>
              <a:endParaRPr lang="en-US" altLang="ko-KR" sz="1000" b="1" dirty="0">
                <a:solidFill>
                  <a:prstClr val="black"/>
                </a:solidFill>
                <a:latin typeface="Arial" pitchFamily="34" charset="0"/>
                <a:ea typeface="맑은 고딕"/>
                <a:cs typeface="Arial" pitchFamily="34" charset="0"/>
              </a:endParaRPr>
            </a:p>
          </p:txBody>
        </p:sp>
      </p:grpSp>
      <p:pic>
        <p:nvPicPr>
          <p:cNvPr id="22" name="그림 91"/>
          <p:cNvPicPr>
            <a:picLocks noChangeAspect="1"/>
          </p:cNvPicPr>
          <p:nvPr/>
        </p:nvPicPr>
        <p:blipFill>
          <a:blip r:embed="rId2" cstate="print"/>
          <a:srcRect r="82335" b="-11111"/>
          <a:stretch>
            <a:fillRect/>
          </a:stretch>
        </p:blipFill>
        <p:spPr bwMode="auto">
          <a:xfrm>
            <a:off x="5082017" y="6045671"/>
            <a:ext cx="490859" cy="11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95"/>
          <p:cNvPicPr>
            <a:picLocks noChangeAspect="1"/>
          </p:cNvPicPr>
          <p:nvPr/>
        </p:nvPicPr>
        <p:blipFill>
          <a:blip r:embed="rId2" cstate="print"/>
          <a:srcRect l="26071" t="317" r="59329" b="549"/>
          <a:stretch>
            <a:fillRect/>
          </a:stretch>
        </p:blipFill>
        <p:spPr bwMode="auto">
          <a:xfrm>
            <a:off x="6128154" y="6055632"/>
            <a:ext cx="405709" cy="7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96"/>
          <p:cNvPicPr>
            <a:picLocks noChangeAspect="1"/>
          </p:cNvPicPr>
          <p:nvPr/>
        </p:nvPicPr>
        <p:blipFill>
          <a:blip r:embed="rId2" cstate="print"/>
          <a:srcRect l="56598" t="-11346" r="33005" b="-11111"/>
          <a:stretch>
            <a:fillRect/>
          </a:stretch>
        </p:blipFill>
        <p:spPr bwMode="auto">
          <a:xfrm>
            <a:off x="7081927" y="6055632"/>
            <a:ext cx="288914" cy="9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97"/>
          <p:cNvPicPr>
            <a:picLocks noChangeAspect="1"/>
          </p:cNvPicPr>
          <p:nvPr/>
        </p:nvPicPr>
        <p:blipFill>
          <a:blip r:embed="rId2" cstate="print"/>
          <a:srcRect l="78719" t="-17178" r="2" b="-3"/>
          <a:stretch>
            <a:fillRect/>
          </a:stretch>
        </p:blipFill>
        <p:spPr bwMode="auto">
          <a:xfrm>
            <a:off x="7895495" y="6036146"/>
            <a:ext cx="591316" cy="9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그룹 118"/>
          <p:cNvGrpSpPr>
            <a:grpSpLocks/>
          </p:cNvGrpSpPr>
          <p:nvPr/>
        </p:nvGrpSpPr>
        <p:grpSpPr bwMode="auto">
          <a:xfrm>
            <a:off x="4937037" y="4409573"/>
            <a:ext cx="84572" cy="111759"/>
            <a:chOff x="5162782" y="1869287"/>
            <a:chExt cx="87333" cy="111337"/>
          </a:xfrm>
        </p:grpSpPr>
        <p:sp>
          <p:nvSpPr>
            <p:cNvPr id="27" name="자유형 26"/>
            <p:cNvSpPr/>
            <p:nvPr/>
          </p:nvSpPr>
          <p:spPr bwMode="auto">
            <a:xfrm>
              <a:off x="5162782" y="1980624"/>
              <a:ext cx="87333" cy="0"/>
            </a:xfrm>
            <a:custGeom>
              <a:avLst/>
              <a:gdLst>
                <a:gd name="connsiteX0" fmla="*/ 0 w 4229100"/>
                <a:gd name="connsiteY0" fmla="*/ 0 h 60960"/>
                <a:gd name="connsiteX1" fmla="*/ 868680 w 4229100"/>
                <a:gd name="connsiteY1" fmla="*/ 0 h 60960"/>
                <a:gd name="connsiteX2" fmla="*/ 1661160 w 4229100"/>
                <a:gd name="connsiteY2" fmla="*/ 15240 h 60960"/>
                <a:gd name="connsiteX3" fmla="*/ 2545080 w 4229100"/>
                <a:gd name="connsiteY3" fmla="*/ 0 h 60960"/>
                <a:gd name="connsiteX4" fmla="*/ 3375660 w 4229100"/>
                <a:gd name="connsiteY4" fmla="*/ 45720 h 60960"/>
                <a:gd name="connsiteX5" fmla="*/ 4229100 w 4229100"/>
                <a:gd name="connsiteY5" fmla="*/ 60960 h 60960"/>
                <a:gd name="connsiteX0" fmla="*/ 0 w 4229100"/>
                <a:gd name="connsiteY0" fmla="*/ 0 h 81438"/>
                <a:gd name="connsiteX1" fmla="*/ 868680 w 4229100"/>
                <a:gd name="connsiteY1" fmla="*/ 0 h 81438"/>
                <a:gd name="connsiteX2" fmla="*/ 1661160 w 4229100"/>
                <a:gd name="connsiteY2" fmla="*/ 15240 h 81438"/>
                <a:gd name="connsiteX3" fmla="*/ 2545080 w 4229100"/>
                <a:gd name="connsiteY3" fmla="*/ 0 h 81438"/>
                <a:gd name="connsiteX4" fmla="*/ 3375660 w 4229100"/>
                <a:gd name="connsiteY4" fmla="*/ 81438 h 81438"/>
                <a:gd name="connsiteX5" fmla="*/ 4229100 w 4229100"/>
                <a:gd name="connsiteY5" fmla="*/ 60960 h 81438"/>
                <a:gd name="connsiteX0" fmla="*/ 0 w 4236244"/>
                <a:gd name="connsiteY0" fmla="*/ 0 h 103822"/>
                <a:gd name="connsiteX1" fmla="*/ 868680 w 4236244"/>
                <a:gd name="connsiteY1" fmla="*/ 0 h 103822"/>
                <a:gd name="connsiteX2" fmla="*/ 1661160 w 4236244"/>
                <a:gd name="connsiteY2" fmla="*/ 15240 h 103822"/>
                <a:gd name="connsiteX3" fmla="*/ 2545080 w 4236244"/>
                <a:gd name="connsiteY3" fmla="*/ 0 h 103822"/>
                <a:gd name="connsiteX4" fmla="*/ 3375660 w 4236244"/>
                <a:gd name="connsiteY4" fmla="*/ 81438 h 103822"/>
                <a:gd name="connsiteX5" fmla="*/ 4236244 w 4236244"/>
                <a:gd name="connsiteY5" fmla="*/ 103822 h 103822"/>
                <a:gd name="connsiteX0" fmla="*/ 0 w 4229101"/>
                <a:gd name="connsiteY0" fmla="*/ 0 h 82391"/>
                <a:gd name="connsiteX1" fmla="*/ 868680 w 4229101"/>
                <a:gd name="connsiteY1" fmla="*/ 0 h 82391"/>
                <a:gd name="connsiteX2" fmla="*/ 1661160 w 4229101"/>
                <a:gd name="connsiteY2" fmla="*/ 15240 h 82391"/>
                <a:gd name="connsiteX3" fmla="*/ 2545080 w 4229101"/>
                <a:gd name="connsiteY3" fmla="*/ 0 h 82391"/>
                <a:gd name="connsiteX4" fmla="*/ 3375660 w 4229101"/>
                <a:gd name="connsiteY4" fmla="*/ 81438 h 82391"/>
                <a:gd name="connsiteX5" fmla="*/ 4229101 w 4229101"/>
                <a:gd name="connsiteY5" fmla="*/ 82391 h 82391"/>
                <a:gd name="connsiteX0" fmla="*/ 0 w 4229101"/>
                <a:gd name="connsiteY0" fmla="*/ 0 h 82391"/>
                <a:gd name="connsiteX1" fmla="*/ 1661160 w 4229101"/>
                <a:gd name="connsiteY1" fmla="*/ 15240 h 82391"/>
                <a:gd name="connsiteX2" fmla="*/ 2545080 w 4229101"/>
                <a:gd name="connsiteY2" fmla="*/ 0 h 82391"/>
                <a:gd name="connsiteX3" fmla="*/ 3375660 w 4229101"/>
                <a:gd name="connsiteY3" fmla="*/ 81438 h 82391"/>
                <a:gd name="connsiteX4" fmla="*/ 4229101 w 4229101"/>
                <a:gd name="connsiteY4" fmla="*/ 82391 h 82391"/>
                <a:gd name="connsiteX0" fmla="*/ 0 w 4229101"/>
                <a:gd name="connsiteY0" fmla="*/ 0 h 82391"/>
                <a:gd name="connsiteX1" fmla="*/ 2545080 w 4229101"/>
                <a:gd name="connsiteY1" fmla="*/ 0 h 82391"/>
                <a:gd name="connsiteX2" fmla="*/ 3375660 w 4229101"/>
                <a:gd name="connsiteY2" fmla="*/ 81438 h 82391"/>
                <a:gd name="connsiteX3" fmla="*/ 4229101 w 4229101"/>
                <a:gd name="connsiteY3" fmla="*/ 82391 h 82391"/>
                <a:gd name="connsiteX0" fmla="*/ 0 w 4229101"/>
                <a:gd name="connsiteY0" fmla="*/ 0 h 82391"/>
                <a:gd name="connsiteX1" fmla="*/ 3375660 w 4229101"/>
                <a:gd name="connsiteY1" fmla="*/ 81438 h 82391"/>
                <a:gd name="connsiteX2" fmla="*/ 4229101 w 4229101"/>
                <a:gd name="connsiteY2" fmla="*/ 82391 h 82391"/>
                <a:gd name="connsiteX0" fmla="*/ 0 w 4229101"/>
                <a:gd name="connsiteY0" fmla="*/ 0 h 82391"/>
                <a:gd name="connsiteX1" fmla="*/ 4229101 w 4229101"/>
                <a:gd name="connsiteY1" fmla="*/ 82391 h 8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29101" h="82391">
                  <a:moveTo>
                    <a:pt x="0" y="0"/>
                  </a:moveTo>
                  <a:lnTo>
                    <a:pt x="4229101" y="82391"/>
                  </a:lnTo>
                </a:path>
              </a:pathLst>
            </a:custGeom>
            <a:ln w="28575">
              <a:solidFill>
                <a:srgbClr val="0C4DA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 b="1">
                <a:solidFill>
                  <a:prstClr val="black"/>
                </a:solidFill>
              </a:endParaRPr>
            </a:p>
          </p:txBody>
        </p:sp>
        <p:sp>
          <p:nvSpPr>
            <p:cNvPr id="28" name="자유형 27"/>
            <p:cNvSpPr/>
            <p:nvPr/>
          </p:nvSpPr>
          <p:spPr bwMode="auto">
            <a:xfrm>
              <a:off x="5162782" y="1869287"/>
              <a:ext cx="87333" cy="0"/>
            </a:xfrm>
            <a:custGeom>
              <a:avLst/>
              <a:gdLst>
                <a:gd name="connsiteX0" fmla="*/ 0 w 4229100"/>
                <a:gd name="connsiteY0" fmla="*/ 0 h 60960"/>
                <a:gd name="connsiteX1" fmla="*/ 868680 w 4229100"/>
                <a:gd name="connsiteY1" fmla="*/ 0 h 60960"/>
                <a:gd name="connsiteX2" fmla="*/ 1661160 w 4229100"/>
                <a:gd name="connsiteY2" fmla="*/ 15240 h 60960"/>
                <a:gd name="connsiteX3" fmla="*/ 2545080 w 4229100"/>
                <a:gd name="connsiteY3" fmla="*/ 0 h 60960"/>
                <a:gd name="connsiteX4" fmla="*/ 3375660 w 4229100"/>
                <a:gd name="connsiteY4" fmla="*/ 45720 h 60960"/>
                <a:gd name="connsiteX5" fmla="*/ 4229100 w 4229100"/>
                <a:gd name="connsiteY5" fmla="*/ 60960 h 60960"/>
                <a:gd name="connsiteX0" fmla="*/ 0 w 4229100"/>
                <a:gd name="connsiteY0" fmla="*/ 0 h 81438"/>
                <a:gd name="connsiteX1" fmla="*/ 868680 w 4229100"/>
                <a:gd name="connsiteY1" fmla="*/ 0 h 81438"/>
                <a:gd name="connsiteX2" fmla="*/ 1661160 w 4229100"/>
                <a:gd name="connsiteY2" fmla="*/ 15240 h 81438"/>
                <a:gd name="connsiteX3" fmla="*/ 2545080 w 4229100"/>
                <a:gd name="connsiteY3" fmla="*/ 0 h 81438"/>
                <a:gd name="connsiteX4" fmla="*/ 3375660 w 4229100"/>
                <a:gd name="connsiteY4" fmla="*/ 81438 h 81438"/>
                <a:gd name="connsiteX5" fmla="*/ 4229100 w 4229100"/>
                <a:gd name="connsiteY5" fmla="*/ 60960 h 81438"/>
                <a:gd name="connsiteX0" fmla="*/ 0 w 4236244"/>
                <a:gd name="connsiteY0" fmla="*/ 0 h 103822"/>
                <a:gd name="connsiteX1" fmla="*/ 868680 w 4236244"/>
                <a:gd name="connsiteY1" fmla="*/ 0 h 103822"/>
                <a:gd name="connsiteX2" fmla="*/ 1661160 w 4236244"/>
                <a:gd name="connsiteY2" fmla="*/ 15240 h 103822"/>
                <a:gd name="connsiteX3" fmla="*/ 2545080 w 4236244"/>
                <a:gd name="connsiteY3" fmla="*/ 0 h 103822"/>
                <a:gd name="connsiteX4" fmla="*/ 3375660 w 4236244"/>
                <a:gd name="connsiteY4" fmla="*/ 81438 h 103822"/>
                <a:gd name="connsiteX5" fmla="*/ 4236244 w 4236244"/>
                <a:gd name="connsiteY5" fmla="*/ 103822 h 103822"/>
                <a:gd name="connsiteX0" fmla="*/ 0 w 4229101"/>
                <a:gd name="connsiteY0" fmla="*/ 0 h 82391"/>
                <a:gd name="connsiteX1" fmla="*/ 868680 w 4229101"/>
                <a:gd name="connsiteY1" fmla="*/ 0 h 82391"/>
                <a:gd name="connsiteX2" fmla="*/ 1661160 w 4229101"/>
                <a:gd name="connsiteY2" fmla="*/ 15240 h 82391"/>
                <a:gd name="connsiteX3" fmla="*/ 2545080 w 4229101"/>
                <a:gd name="connsiteY3" fmla="*/ 0 h 82391"/>
                <a:gd name="connsiteX4" fmla="*/ 3375660 w 4229101"/>
                <a:gd name="connsiteY4" fmla="*/ 81438 h 82391"/>
                <a:gd name="connsiteX5" fmla="*/ 4229101 w 4229101"/>
                <a:gd name="connsiteY5" fmla="*/ 82391 h 82391"/>
                <a:gd name="connsiteX0" fmla="*/ 0 w 4229101"/>
                <a:gd name="connsiteY0" fmla="*/ 0 h 82391"/>
                <a:gd name="connsiteX1" fmla="*/ 1661160 w 4229101"/>
                <a:gd name="connsiteY1" fmla="*/ 15240 h 82391"/>
                <a:gd name="connsiteX2" fmla="*/ 2545080 w 4229101"/>
                <a:gd name="connsiteY2" fmla="*/ 0 h 82391"/>
                <a:gd name="connsiteX3" fmla="*/ 3375660 w 4229101"/>
                <a:gd name="connsiteY3" fmla="*/ 81438 h 82391"/>
                <a:gd name="connsiteX4" fmla="*/ 4229101 w 4229101"/>
                <a:gd name="connsiteY4" fmla="*/ 82391 h 82391"/>
                <a:gd name="connsiteX0" fmla="*/ 0 w 4229101"/>
                <a:gd name="connsiteY0" fmla="*/ 0 h 82391"/>
                <a:gd name="connsiteX1" fmla="*/ 2545080 w 4229101"/>
                <a:gd name="connsiteY1" fmla="*/ 0 h 82391"/>
                <a:gd name="connsiteX2" fmla="*/ 3375660 w 4229101"/>
                <a:gd name="connsiteY2" fmla="*/ 81438 h 82391"/>
                <a:gd name="connsiteX3" fmla="*/ 4229101 w 4229101"/>
                <a:gd name="connsiteY3" fmla="*/ 82391 h 82391"/>
                <a:gd name="connsiteX0" fmla="*/ 0 w 4229101"/>
                <a:gd name="connsiteY0" fmla="*/ 0 h 82391"/>
                <a:gd name="connsiteX1" fmla="*/ 3375660 w 4229101"/>
                <a:gd name="connsiteY1" fmla="*/ 81438 h 82391"/>
                <a:gd name="connsiteX2" fmla="*/ 4229101 w 4229101"/>
                <a:gd name="connsiteY2" fmla="*/ 82391 h 82391"/>
                <a:gd name="connsiteX0" fmla="*/ 0 w 4229101"/>
                <a:gd name="connsiteY0" fmla="*/ 0 h 82391"/>
                <a:gd name="connsiteX1" fmla="*/ 4229101 w 4229101"/>
                <a:gd name="connsiteY1" fmla="*/ 82391 h 8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29101" h="82391">
                  <a:moveTo>
                    <a:pt x="0" y="0"/>
                  </a:moveTo>
                  <a:lnTo>
                    <a:pt x="4229101" y="82391"/>
                  </a:lnTo>
                </a:path>
              </a:pathLst>
            </a:custGeom>
            <a:ln w="28575">
              <a:solidFill>
                <a:srgbClr val="C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그룹 138"/>
          <p:cNvGrpSpPr>
            <a:grpSpLocks/>
          </p:cNvGrpSpPr>
          <p:nvPr/>
        </p:nvGrpSpPr>
        <p:grpSpPr bwMode="auto">
          <a:xfrm flipH="1">
            <a:off x="4859908" y="4627717"/>
            <a:ext cx="3690428" cy="174958"/>
            <a:chOff x="899592" y="3861064"/>
            <a:chExt cx="3505068" cy="155295"/>
          </a:xfrm>
        </p:grpSpPr>
        <p:sp>
          <p:nvSpPr>
            <p:cNvPr id="30" name="자유형 29"/>
            <p:cNvSpPr/>
            <p:nvPr/>
          </p:nvSpPr>
          <p:spPr>
            <a:xfrm>
              <a:off x="899592" y="4016359"/>
              <a:ext cx="3455413" cy="0"/>
            </a:xfrm>
            <a:custGeom>
              <a:avLst/>
              <a:gdLst>
                <a:gd name="connsiteX0" fmla="*/ 0 w 4229100"/>
                <a:gd name="connsiteY0" fmla="*/ 0 h 60960"/>
                <a:gd name="connsiteX1" fmla="*/ 868680 w 4229100"/>
                <a:gd name="connsiteY1" fmla="*/ 0 h 60960"/>
                <a:gd name="connsiteX2" fmla="*/ 1661160 w 4229100"/>
                <a:gd name="connsiteY2" fmla="*/ 15240 h 60960"/>
                <a:gd name="connsiteX3" fmla="*/ 2545080 w 4229100"/>
                <a:gd name="connsiteY3" fmla="*/ 0 h 60960"/>
                <a:gd name="connsiteX4" fmla="*/ 3375660 w 4229100"/>
                <a:gd name="connsiteY4" fmla="*/ 45720 h 60960"/>
                <a:gd name="connsiteX5" fmla="*/ 4229100 w 4229100"/>
                <a:gd name="connsiteY5" fmla="*/ 60960 h 60960"/>
                <a:gd name="connsiteX0" fmla="*/ 0 w 4229100"/>
                <a:gd name="connsiteY0" fmla="*/ 0 h 81438"/>
                <a:gd name="connsiteX1" fmla="*/ 868680 w 4229100"/>
                <a:gd name="connsiteY1" fmla="*/ 0 h 81438"/>
                <a:gd name="connsiteX2" fmla="*/ 1661160 w 4229100"/>
                <a:gd name="connsiteY2" fmla="*/ 15240 h 81438"/>
                <a:gd name="connsiteX3" fmla="*/ 2545080 w 4229100"/>
                <a:gd name="connsiteY3" fmla="*/ 0 h 81438"/>
                <a:gd name="connsiteX4" fmla="*/ 3375660 w 4229100"/>
                <a:gd name="connsiteY4" fmla="*/ 81438 h 81438"/>
                <a:gd name="connsiteX5" fmla="*/ 4229100 w 4229100"/>
                <a:gd name="connsiteY5" fmla="*/ 60960 h 81438"/>
                <a:gd name="connsiteX0" fmla="*/ 0 w 4236244"/>
                <a:gd name="connsiteY0" fmla="*/ 0 h 103822"/>
                <a:gd name="connsiteX1" fmla="*/ 868680 w 4236244"/>
                <a:gd name="connsiteY1" fmla="*/ 0 h 103822"/>
                <a:gd name="connsiteX2" fmla="*/ 1661160 w 4236244"/>
                <a:gd name="connsiteY2" fmla="*/ 15240 h 103822"/>
                <a:gd name="connsiteX3" fmla="*/ 2545080 w 4236244"/>
                <a:gd name="connsiteY3" fmla="*/ 0 h 103822"/>
                <a:gd name="connsiteX4" fmla="*/ 3375660 w 4236244"/>
                <a:gd name="connsiteY4" fmla="*/ 81438 h 103822"/>
                <a:gd name="connsiteX5" fmla="*/ 4236244 w 4236244"/>
                <a:gd name="connsiteY5" fmla="*/ 103822 h 103822"/>
                <a:gd name="connsiteX0" fmla="*/ 0 w 4229101"/>
                <a:gd name="connsiteY0" fmla="*/ 0 h 82391"/>
                <a:gd name="connsiteX1" fmla="*/ 868680 w 4229101"/>
                <a:gd name="connsiteY1" fmla="*/ 0 h 82391"/>
                <a:gd name="connsiteX2" fmla="*/ 1661160 w 4229101"/>
                <a:gd name="connsiteY2" fmla="*/ 15240 h 82391"/>
                <a:gd name="connsiteX3" fmla="*/ 2545080 w 4229101"/>
                <a:gd name="connsiteY3" fmla="*/ 0 h 82391"/>
                <a:gd name="connsiteX4" fmla="*/ 3375660 w 4229101"/>
                <a:gd name="connsiteY4" fmla="*/ 81438 h 82391"/>
                <a:gd name="connsiteX5" fmla="*/ 4229101 w 4229101"/>
                <a:gd name="connsiteY5" fmla="*/ 82391 h 82391"/>
                <a:gd name="connsiteX0" fmla="*/ 0 w 4229101"/>
                <a:gd name="connsiteY0" fmla="*/ 0 h 82391"/>
                <a:gd name="connsiteX1" fmla="*/ 1661160 w 4229101"/>
                <a:gd name="connsiteY1" fmla="*/ 15240 h 82391"/>
                <a:gd name="connsiteX2" fmla="*/ 2545080 w 4229101"/>
                <a:gd name="connsiteY2" fmla="*/ 0 h 82391"/>
                <a:gd name="connsiteX3" fmla="*/ 3375660 w 4229101"/>
                <a:gd name="connsiteY3" fmla="*/ 81438 h 82391"/>
                <a:gd name="connsiteX4" fmla="*/ 4229101 w 4229101"/>
                <a:gd name="connsiteY4" fmla="*/ 82391 h 82391"/>
                <a:gd name="connsiteX0" fmla="*/ 0 w 4229101"/>
                <a:gd name="connsiteY0" fmla="*/ 0 h 82391"/>
                <a:gd name="connsiteX1" fmla="*/ 2545080 w 4229101"/>
                <a:gd name="connsiteY1" fmla="*/ 0 h 82391"/>
                <a:gd name="connsiteX2" fmla="*/ 3375660 w 4229101"/>
                <a:gd name="connsiteY2" fmla="*/ 81438 h 82391"/>
                <a:gd name="connsiteX3" fmla="*/ 4229101 w 4229101"/>
                <a:gd name="connsiteY3" fmla="*/ 82391 h 82391"/>
                <a:gd name="connsiteX0" fmla="*/ 0 w 4229101"/>
                <a:gd name="connsiteY0" fmla="*/ 0 h 82391"/>
                <a:gd name="connsiteX1" fmla="*/ 3375660 w 4229101"/>
                <a:gd name="connsiteY1" fmla="*/ 81438 h 82391"/>
                <a:gd name="connsiteX2" fmla="*/ 4229101 w 4229101"/>
                <a:gd name="connsiteY2" fmla="*/ 82391 h 82391"/>
                <a:gd name="connsiteX0" fmla="*/ 0 w 4229101"/>
                <a:gd name="connsiteY0" fmla="*/ 0 h 82391"/>
                <a:gd name="connsiteX1" fmla="*/ 4229101 w 4229101"/>
                <a:gd name="connsiteY1" fmla="*/ 82391 h 8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29101" h="82391">
                  <a:moveTo>
                    <a:pt x="0" y="0"/>
                  </a:moveTo>
                  <a:lnTo>
                    <a:pt x="4229101" y="82391"/>
                  </a:lnTo>
                </a:path>
              </a:pathLst>
            </a:custGeom>
            <a:ln w="28575">
              <a:solidFill>
                <a:srgbClr val="C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56588" y="3861064"/>
              <a:ext cx="648072" cy="14401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altLang="ko-KR" sz="900" b="1" dirty="0" smtClean="0">
                  <a:solidFill>
                    <a:srgbClr val="C00000"/>
                  </a:solidFill>
                  <a:latin typeface="Arial" pitchFamily="34" charset="0"/>
                </a:rPr>
                <a:t>World </a:t>
              </a:r>
              <a:r>
                <a:rPr lang="en-US" altLang="ko-KR" sz="900" b="1" dirty="0" err="1" smtClean="0">
                  <a:solidFill>
                    <a:srgbClr val="C00000"/>
                  </a:solidFill>
                  <a:latin typeface="Arial" pitchFamily="34" charset="0"/>
                </a:rPr>
                <a:t>Avg</a:t>
              </a:r>
              <a:endParaRPr lang="en-US" altLang="ko-KR" sz="900" b="1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061896" y="4343542"/>
            <a:ext cx="2558104" cy="247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atinLnBrk="1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World Avg. 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2010.01 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~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2013.12)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0.81</a:t>
            </a:r>
          </a:p>
          <a:p>
            <a:pPr latinLnBrk="1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KHNP Avg.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(2010.01 ~ 2013.12) = 0.57 (48 months)</a:t>
            </a:r>
            <a:endParaRPr lang="en-US" altLang="ko-KR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48182" y="6233217"/>
            <a:ext cx="51603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맑은 고딕"/>
                <a:cs typeface="Arial" pitchFamily="34" charset="0"/>
              </a:rPr>
              <a:t>※ NSSC: Nuclear Safety &amp; Security Commission, MOTIE: Ministry of Trade, Industry &amp; Energy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34" name="그림 166" descr="그림6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75339" y="2228081"/>
            <a:ext cx="1113085" cy="31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51"/>
          <p:cNvSpPr txBox="1">
            <a:spLocks noChangeArrowheads="1"/>
          </p:cNvSpPr>
          <p:nvPr/>
        </p:nvSpPr>
        <p:spPr bwMode="auto">
          <a:xfrm>
            <a:off x="4874965" y="3652053"/>
            <a:ext cx="35028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00" b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2009           </a:t>
            </a:r>
            <a:r>
              <a:rPr lang="en-US" altLang="ko-KR" dirty="0" smtClean="0"/>
              <a:t>   2010              2011              2012              </a:t>
            </a:r>
            <a:r>
              <a:rPr lang="en-US" altLang="ko-KR" dirty="0"/>
              <a:t>2013        </a:t>
            </a:r>
            <a:r>
              <a:rPr lang="en-US" altLang="ko-KR" dirty="0" smtClean="0"/>
              <a:t>    2014</a:t>
            </a:r>
            <a:endParaRPr lang="ko-KR" altLang="en-US" dirty="0"/>
          </a:p>
        </p:txBody>
      </p:sp>
      <p:sp>
        <p:nvSpPr>
          <p:cNvPr id="36" name="TextBox 54"/>
          <p:cNvSpPr txBox="1">
            <a:spLocks noChangeArrowheads="1"/>
          </p:cNvSpPr>
          <p:nvPr/>
        </p:nvSpPr>
        <p:spPr bwMode="auto">
          <a:xfrm>
            <a:off x="7321190" y="2876408"/>
            <a:ext cx="4889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latinLnBrk="1"/>
            <a:r>
              <a:rPr lang="en-US" altLang="ko-KR" sz="1100" b="1" dirty="0">
                <a:solidFill>
                  <a:srgbClr val="0C4DA2"/>
                </a:solidFill>
                <a:latin typeface="Arial" pitchFamily="34" charset="0"/>
              </a:rPr>
              <a:t>75.5%</a:t>
            </a:r>
            <a:endParaRPr lang="ko-KR" altLang="en-US" sz="1100" b="1" dirty="0">
              <a:solidFill>
                <a:srgbClr val="0C4DA2"/>
              </a:solidFill>
              <a:latin typeface="Arial" pitchFamily="34" charset="0"/>
            </a:endParaRPr>
          </a:p>
        </p:txBody>
      </p:sp>
      <p:sp>
        <p:nvSpPr>
          <p:cNvPr id="37" name="TextBox 55"/>
          <p:cNvSpPr txBox="1">
            <a:spLocks noChangeArrowheads="1"/>
          </p:cNvSpPr>
          <p:nvPr/>
        </p:nvSpPr>
        <p:spPr bwMode="auto">
          <a:xfrm>
            <a:off x="5428190" y="2350485"/>
            <a:ext cx="54292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latinLnBrk="1"/>
            <a:r>
              <a:rPr lang="en-US" altLang="ko-KR" sz="1100" b="1" dirty="0">
                <a:solidFill>
                  <a:srgbClr val="0C4DA2"/>
                </a:solidFill>
                <a:latin typeface="Arial" pitchFamily="34" charset="0"/>
              </a:rPr>
              <a:t>91.2%</a:t>
            </a:r>
            <a:endParaRPr lang="ko-KR" altLang="en-US" sz="1100" b="1" dirty="0">
              <a:solidFill>
                <a:srgbClr val="0C4DA2"/>
              </a:solidFill>
              <a:latin typeface="Arial" pitchFamily="34" charset="0"/>
            </a:endParaRPr>
          </a:p>
        </p:txBody>
      </p:sp>
      <p:sp>
        <p:nvSpPr>
          <p:cNvPr id="38" name="TextBox 58"/>
          <p:cNvSpPr txBox="1">
            <a:spLocks noChangeArrowheads="1"/>
          </p:cNvSpPr>
          <p:nvPr/>
        </p:nvSpPr>
        <p:spPr bwMode="auto">
          <a:xfrm>
            <a:off x="6666985" y="2711864"/>
            <a:ext cx="54451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latinLnBrk="1"/>
            <a:r>
              <a:rPr lang="en-US" altLang="ko-KR" sz="1100" b="1" dirty="0" smtClean="0">
                <a:solidFill>
                  <a:srgbClr val="0C4DA2"/>
                </a:solidFill>
                <a:latin typeface="Arial" pitchFamily="34" charset="0"/>
              </a:rPr>
              <a:t>82.3</a:t>
            </a:r>
            <a:r>
              <a:rPr lang="en-US" altLang="ko-KR" sz="1100" b="1" dirty="0">
                <a:solidFill>
                  <a:srgbClr val="0C4DA2"/>
                </a:solidFill>
                <a:latin typeface="Arial" pitchFamily="34" charset="0"/>
              </a:rPr>
              <a:t>%</a:t>
            </a:r>
            <a:endParaRPr lang="ko-KR" altLang="en-US" sz="1100" b="1" dirty="0">
              <a:solidFill>
                <a:srgbClr val="0C4DA2"/>
              </a:solidFill>
              <a:latin typeface="Arial" pitchFamily="34" charset="0"/>
            </a:endParaRPr>
          </a:p>
        </p:txBody>
      </p:sp>
      <p:sp>
        <p:nvSpPr>
          <p:cNvPr id="39" name="TextBox 59"/>
          <p:cNvSpPr txBox="1">
            <a:spLocks noChangeArrowheads="1"/>
          </p:cNvSpPr>
          <p:nvPr/>
        </p:nvSpPr>
        <p:spPr bwMode="auto">
          <a:xfrm>
            <a:off x="4808625" y="2283993"/>
            <a:ext cx="54451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latinLnBrk="1"/>
            <a:r>
              <a:rPr lang="en-US" altLang="ko-KR" sz="1100" b="1" dirty="0">
                <a:solidFill>
                  <a:srgbClr val="0C4DA2"/>
                </a:solidFill>
                <a:latin typeface="Arial" pitchFamily="34" charset="0"/>
              </a:rPr>
              <a:t>91.7%</a:t>
            </a:r>
            <a:endParaRPr lang="ko-KR" altLang="en-US" sz="1100" b="1" dirty="0">
              <a:solidFill>
                <a:srgbClr val="0C4DA2"/>
              </a:solidFill>
              <a:latin typeface="Arial" pitchFamily="34" charset="0"/>
            </a:endParaRPr>
          </a:p>
        </p:txBody>
      </p:sp>
      <p:sp>
        <p:nvSpPr>
          <p:cNvPr id="40" name="자유형 39"/>
          <p:cNvSpPr/>
          <p:nvPr/>
        </p:nvSpPr>
        <p:spPr>
          <a:xfrm>
            <a:off x="5087397" y="2539343"/>
            <a:ext cx="3103792" cy="572317"/>
          </a:xfrm>
          <a:custGeom>
            <a:avLst/>
            <a:gdLst>
              <a:gd name="connsiteX0" fmla="*/ 0 w 4229100"/>
              <a:gd name="connsiteY0" fmla="*/ 0 h 60960"/>
              <a:gd name="connsiteX1" fmla="*/ 868680 w 4229100"/>
              <a:gd name="connsiteY1" fmla="*/ 0 h 60960"/>
              <a:gd name="connsiteX2" fmla="*/ 1661160 w 4229100"/>
              <a:gd name="connsiteY2" fmla="*/ 15240 h 60960"/>
              <a:gd name="connsiteX3" fmla="*/ 2545080 w 4229100"/>
              <a:gd name="connsiteY3" fmla="*/ 0 h 60960"/>
              <a:gd name="connsiteX4" fmla="*/ 3375660 w 4229100"/>
              <a:gd name="connsiteY4" fmla="*/ 45720 h 60960"/>
              <a:gd name="connsiteX5" fmla="*/ 4229100 w 4229100"/>
              <a:gd name="connsiteY5" fmla="*/ 60960 h 60960"/>
              <a:gd name="connsiteX0" fmla="*/ 0 w 4229100"/>
              <a:gd name="connsiteY0" fmla="*/ 0 h 81438"/>
              <a:gd name="connsiteX1" fmla="*/ 868680 w 4229100"/>
              <a:gd name="connsiteY1" fmla="*/ 0 h 81438"/>
              <a:gd name="connsiteX2" fmla="*/ 1661160 w 4229100"/>
              <a:gd name="connsiteY2" fmla="*/ 15240 h 81438"/>
              <a:gd name="connsiteX3" fmla="*/ 2545080 w 4229100"/>
              <a:gd name="connsiteY3" fmla="*/ 0 h 81438"/>
              <a:gd name="connsiteX4" fmla="*/ 3375660 w 4229100"/>
              <a:gd name="connsiteY4" fmla="*/ 81438 h 81438"/>
              <a:gd name="connsiteX5" fmla="*/ 4229100 w 4229100"/>
              <a:gd name="connsiteY5" fmla="*/ 60960 h 81438"/>
              <a:gd name="connsiteX0" fmla="*/ 0 w 4236244"/>
              <a:gd name="connsiteY0" fmla="*/ 0 h 103822"/>
              <a:gd name="connsiteX1" fmla="*/ 868680 w 4236244"/>
              <a:gd name="connsiteY1" fmla="*/ 0 h 103822"/>
              <a:gd name="connsiteX2" fmla="*/ 1661160 w 4236244"/>
              <a:gd name="connsiteY2" fmla="*/ 15240 h 103822"/>
              <a:gd name="connsiteX3" fmla="*/ 2545080 w 4236244"/>
              <a:gd name="connsiteY3" fmla="*/ 0 h 103822"/>
              <a:gd name="connsiteX4" fmla="*/ 3375660 w 4236244"/>
              <a:gd name="connsiteY4" fmla="*/ 81438 h 103822"/>
              <a:gd name="connsiteX5" fmla="*/ 4236244 w 4236244"/>
              <a:gd name="connsiteY5" fmla="*/ 103822 h 103822"/>
              <a:gd name="connsiteX0" fmla="*/ 0 w 4229101"/>
              <a:gd name="connsiteY0" fmla="*/ 0 h 82391"/>
              <a:gd name="connsiteX1" fmla="*/ 868680 w 4229101"/>
              <a:gd name="connsiteY1" fmla="*/ 0 h 82391"/>
              <a:gd name="connsiteX2" fmla="*/ 1661160 w 4229101"/>
              <a:gd name="connsiteY2" fmla="*/ 15240 h 82391"/>
              <a:gd name="connsiteX3" fmla="*/ 2545080 w 4229101"/>
              <a:gd name="connsiteY3" fmla="*/ 0 h 82391"/>
              <a:gd name="connsiteX4" fmla="*/ 3375660 w 4229101"/>
              <a:gd name="connsiteY4" fmla="*/ 81438 h 82391"/>
              <a:gd name="connsiteX5" fmla="*/ 4229101 w 4229101"/>
              <a:gd name="connsiteY5" fmla="*/ 82391 h 82391"/>
              <a:gd name="connsiteX0" fmla="*/ 0 w 3375660"/>
              <a:gd name="connsiteY0" fmla="*/ 0 h 81438"/>
              <a:gd name="connsiteX1" fmla="*/ 868680 w 3375660"/>
              <a:gd name="connsiteY1" fmla="*/ 0 h 81438"/>
              <a:gd name="connsiteX2" fmla="*/ 1661160 w 3375660"/>
              <a:gd name="connsiteY2" fmla="*/ 15240 h 81438"/>
              <a:gd name="connsiteX3" fmla="*/ 2545080 w 3375660"/>
              <a:gd name="connsiteY3" fmla="*/ 0 h 81438"/>
              <a:gd name="connsiteX4" fmla="*/ 3375660 w 3375660"/>
              <a:gd name="connsiteY4" fmla="*/ 81438 h 81438"/>
              <a:gd name="connsiteX0" fmla="*/ 0 w 3375660"/>
              <a:gd name="connsiteY0" fmla="*/ 0 h 81438"/>
              <a:gd name="connsiteX1" fmla="*/ 867788 w 3375660"/>
              <a:gd name="connsiteY1" fmla="*/ 81438 h 81438"/>
              <a:gd name="connsiteX2" fmla="*/ 1661160 w 3375660"/>
              <a:gd name="connsiteY2" fmla="*/ 15240 h 81438"/>
              <a:gd name="connsiteX3" fmla="*/ 2545080 w 3375660"/>
              <a:gd name="connsiteY3" fmla="*/ 0 h 81438"/>
              <a:gd name="connsiteX4" fmla="*/ 3375660 w 3375660"/>
              <a:gd name="connsiteY4" fmla="*/ 81438 h 81438"/>
              <a:gd name="connsiteX0" fmla="*/ 0 w 3375660"/>
              <a:gd name="connsiteY0" fmla="*/ 0 h 81438"/>
              <a:gd name="connsiteX1" fmla="*/ 867788 w 3375660"/>
              <a:gd name="connsiteY1" fmla="*/ 81438 h 81438"/>
              <a:gd name="connsiteX2" fmla="*/ 1661160 w 3375660"/>
              <a:gd name="connsiteY2" fmla="*/ 15240 h 81438"/>
              <a:gd name="connsiteX3" fmla="*/ 2604007 w 3375660"/>
              <a:gd name="connsiteY3" fmla="*/ 81438 h 81438"/>
              <a:gd name="connsiteX4" fmla="*/ 3375660 w 3375660"/>
              <a:gd name="connsiteY4" fmla="*/ 81438 h 81438"/>
              <a:gd name="connsiteX0" fmla="*/ 0 w 3375660"/>
              <a:gd name="connsiteY0" fmla="*/ 9 h 81447"/>
              <a:gd name="connsiteX1" fmla="*/ 867788 w 3375660"/>
              <a:gd name="connsiteY1" fmla="*/ 81447 h 81447"/>
              <a:gd name="connsiteX2" fmla="*/ 1661160 w 3375660"/>
              <a:gd name="connsiteY2" fmla="*/ 15249 h 81447"/>
              <a:gd name="connsiteX3" fmla="*/ 2604007 w 3375660"/>
              <a:gd name="connsiteY3" fmla="*/ 81447 h 81447"/>
              <a:gd name="connsiteX4" fmla="*/ 3375660 w 3375660"/>
              <a:gd name="connsiteY4" fmla="*/ 0 h 81447"/>
              <a:gd name="connsiteX0" fmla="*/ 0 w 3375660"/>
              <a:gd name="connsiteY0" fmla="*/ 9 h 81447"/>
              <a:gd name="connsiteX1" fmla="*/ 867788 w 3375660"/>
              <a:gd name="connsiteY1" fmla="*/ 81447 h 81447"/>
              <a:gd name="connsiteX2" fmla="*/ 1661160 w 3375660"/>
              <a:gd name="connsiteY2" fmla="*/ 15249 h 81447"/>
              <a:gd name="connsiteX3" fmla="*/ 1662627 w 3375660"/>
              <a:gd name="connsiteY3" fmla="*/ 46573 h 81447"/>
              <a:gd name="connsiteX4" fmla="*/ 2604007 w 3375660"/>
              <a:gd name="connsiteY4" fmla="*/ 81447 h 81447"/>
              <a:gd name="connsiteX5" fmla="*/ 3375660 w 3375660"/>
              <a:gd name="connsiteY5" fmla="*/ 0 h 81447"/>
              <a:gd name="connsiteX0" fmla="*/ 0 w 3375660"/>
              <a:gd name="connsiteY0" fmla="*/ 9 h 81447"/>
              <a:gd name="connsiteX1" fmla="*/ 867788 w 3375660"/>
              <a:gd name="connsiteY1" fmla="*/ 81447 h 81447"/>
              <a:gd name="connsiteX2" fmla="*/ 1661160 w 3375660"/>
              <a:gd name="connsiteY2" fmla="*/ 15249 h 81447"/>
              <a:gd name="connsiteX3" fmla="*/ 1981366 w 3375660"/>
              <a:gd name="connsiteY3" fmla="*/ 81447 h 81447"/>
              <a:gd name="connsiteX4" fmla="*/ 2604007 w 3375660"/>
              <a:gd name="connsiteY4" fmla="*/ 81447 h 81447"/>
              <a:gd name="connsiteX5" fmla="*/ 3375660 w 3375660"/>
              <a:gd name="connsiteY5" fmla="*/ 0 h 81447"/>
              <a:gd name="connsiteX0" fmla="*/ 0 w 3375660"/>
              <a:gd name="connsiteY0" fmla="*/ 0 h 162894"/>
              <a:gd name="connsiteX1" fmla="*/ 867788 w 3375660"/>
              <a:gd name="connsiteY1" fmla="*/ 162894 h 162894"/>
              <a:gd name="connsiteX2" fmla="*/ 1661160 w 3375660"/>
              <a:gd name="connsiteY2" fmla="*/ 96696 h 162894"/>
              <a:gd name="connsiteX3" fmla="*/ 1981366 w 3375660"/>
              <a:gd name="connsiteY3" fmla="*/ 162894 h 162894"/>
              <a:gd name="connsiteX4" fmla="*/ 2604007 w 3375660"/>
              <a:gd name="connsiteY4" fmla="*/ 162894 h 162894"/>
              <a:gd name="connsiteX5" fmla="*/ 3375660 w 3375660"/>
              <a:gd name="connsiteY5" fmla="*/ 81447 h 162894"/>
              <a:gd name="connsiteX0" fmla="*/ 0 w 3375660"/>
              <a:gd name="connsiteY0" fmla="*/ 0 h 162894"/>
              <a:gd name="connsiteX1" fmla="*/ 733839 w 3375660"/>
              <a:gd name="connsiteY1" fmla="*/ 162894 h 162894"/>
              <a:gd name="connsiteX2" fmla="*/ 1661160 w 3375660"/>
              <a:gd name="connsiteY2" fmla="*/ 96696 h 162894"/>
              <a:gd name="connsiteX3" fmla="*/ 1981366 w 3375660"/>
              <a:gd name="connsiteY3" fmla="*/ 162894 h 162894"/>
              <a:gd name="connsiteX4" fmla="*/ 2604007 w 3375660"/>
              <a:gd name="connsiteY4" fmla="*/ 162894 h 162894"/>
              <a:gd name="connsiteX5" fmla="*/ 3375660 w 3375660"/>
              <a:gd name="connsiteY5" fmla="*/ 81447 h 162894"/>
              <a:gd name="connsiteX0" fmla="*/ 0 w 3375660"/>
              <a:gd name="connsiteY0" fmla="*/ 0 h 162894"/>
              <a:gd name="connsiteX1" fmla="*/ 733839 w 3375660"/>
              <a:gd name="connsiteY1" fmla="*/ 162894 h 162894"/>
              <a:gd name="connsiteX2" fmla="*/ 1394294 w 3375660"/>
              <a:gd name="connsiteY2" fmla="*/ 0 h 162894"/>
              <a:gd name="connsiteX3" fmla="*/ 1981366 w 3375660"/>
              <a:gd name="connsiteY3" fmla="*/ 162894 h 162894"/>
              <a:gd name="connsiteX4" fmla="*/ 2604007 w 3375660"/>
              <a:gd name="connsiteY4" fmla="*/ 162894 h 162894"/>
              <a:gd name="connsiteX5" fmla="*/ 3375660 w 3375660"/>
              <a:gd name="connsiteY5" fmla="*/ 81447 h 162894"/>
              <a:gd name="connsiteX0" fmla="*/ 0 w 3375660"/>
              <a:gd name="connsiteY0" fmla="*/ 0 h 162894"/>
              <a:gd name="connsiteX1" fmla="*/ 733839 w 3375660"/>
              <a:gd name="connsiteY1" fmla="*/ 162894 h 162894"/>
              <a:gd name="connsiteX2" fmla="*/ 1394294 w 3375660"/>
              <a:gd name="connsiteY2" fmla="*/ 0 h 162894"/>
              <a:gd name="connsiteX3" fmla="*/ 2128133 w 3375660"/>
              <a:gd name="connsiteY3" fmla="*/ 81447 h 162894"/>
              <a:gd name="connsiteX4" fmla="*/ 2604007 w 3375660"/>
              <a:gd name="connsiteY4" fmla="*/ 162894 h 162894"/>
              <a:gd name="connsiteX5" fmla="*/ 3375660 w 3375660"/>
              <a:gd name="connsiteY5" fmla="*/ 81447 h 162894"/>
              <a:gd name="connsiteX0" fmla="*/ 0 w 3375660"/>
              <a:gd name="connsiteY0" fmla="*/ 0 h 162894"/>
              <a:gd name="connsiteX1" fmla="*/ 733839 w 3375660"/>
              <a:gd name="connsiteY1" fmla="*/ 162894 h 162894"/>
              <a:gd name="connsiteX2" fmla="*/ 1394294 w 3375660"/>
              <a:gd name="connsiteY2" fmla="*/ 0 h 162894"/>
              <a:gd name="connsiteX3" fmla="*/ 2128133 w 3375660"/>
              <a:gd name="connsiteY3" fmla="*/ 81447 h 162894"/>
              <a:gd name="connsiteX4" fmla="*/ 2788589 w 3375660"/>
              <a:gd name="connsiteY4" fmla="*/ 162894 h 162894"/>
              <a:gd name="connsiteX5" fmla="*/ 3375660 w 3375660"/>
              <a:gd name="connsiteY5" fmla="*/ 81447 h 162894"/>
              <a:gd name="connsiteX0" fmla="*/ 0 w 3375660"/>
              <a:gd name="connsiteY0" fmla="*/ 0 h 162894"/>
              <a:gd name="connsiteX1" fmla="*/ 733839 w 3375660"/>
              <a:gd name="connsiteY1" fmla="*/ 162894 h 162894"/>
              <a:gd name="connsiteX2" fmla="*/ 1394294 w 3375660"/>
              <a:gd name="connsiteY2" fmla="*/ 0 h 162894"/>
              <a:gd name="connsiteX3" fmla="*/ 2128133 w 3375660"/>
              <a:gd name="connsiteY3" fmla="*/ 81447 h 162894"/>
              <a:gd name="connsiteX4" fmla="*/ 2641821 w 3375660"/>
              <a:gd name="connsiteY4" fmla="*/ 162894 h 162894"/>
              <a:gd name="connsiteX5" fmla="*/ 3375660 w 3375660"/>
              <a:gd name="connsiteY5" fmla="*/ 81447 h 162894"/>
              <a:gd name="connsiteX0" fmla="*/ 0 w 3375660"/>
              <a:gd name="connsiteY0" fmla="*/ 0 h 162894"/>
              <a:gd name="connsiteX1" fmla="*/ 733839 w 3375660"/>
              <a:gd name="connsiteY1" fmla="*/ 162894 h 162894"/>
              <a:gd name="connsiteX2" fmla="*/ 1394294 w 3375660"/>
              <a:gd name="connsiteY2" fmla="*/ 0 h 162894"/>
              <a:gd name="connsiteX3" fmla="*/ 2128133 w 3375660"/>
              <a:gd name="connsiteY3" fmla="*/ 81447 h 162894"/>
              <a:gd name="connsiteX4" fmla="*/ 2641821 w 3375660"/>
              <a:gd name="connsiteY4" fmla="*/ 162894 h 162894"/>
              <a:gd name="connsiteX5" fmla="*/ 3375660 w 3375660"/>
              <a:gd name="connsiteY5" fmla="*/ 162894 h 162894"/>
              <a:gd name="connsiteX0" fmla="*/ 0 w 3375660"/>
              <a:gd name="connsiteY0" fmla="*/ 0 h 162894"/>
              <a:gd name="connsiteX1" fmla="*/ 733839 w 3375660"/>
              <a:gd name="connsiteY1" fmla="*/ 162894 h 162894"/>
              <a:gd name="connsiteX2" fmla="*/ 1394294 w 3375660"/>
              <a:gd name="connsiteY2" fmla="*/ 0 h 162894"/>
              <a:gd name="connsiteX3" fmla="*/ 2128133 w 3375660"/>
              <a:gd name="connsiteY3" fmla="*/ 81447 h 162894"/>
              <a:gd name="connsiteX4" fmla="*/ 2788589 w 3375660"/>
              <a:gd name="connsiteY4" fmla="*/ 162894 h 162894"/>
              <a:gd name="connsiteX5" fmla="*/ 3375660 w 3375660"/>
              <a:gd name="connsiteY5" fmla="*/ 162894 h 162894"/>
              <a:gd name="connsiteX0" fmla="*/ 0 w 3375660"/>
              <a:gd name="connsiteY0" fmla="*/ 0 h 162894"/>
              <a:gd name="connsiteX1" fmla="*/ 733839 w 3375660"/>
              <a:gd name="connsiteY1" fmla="*/ 162894 h 162894"/>
              <a:gd name="connsiteX2" fmla="*/ 1394294 w 3375660"/>
              <a:gd name="connsiteY2" fmla="*/ 0 h 162894"/>
              <a:gd name="connsiteX3" fmla="*/ 2128133 w 3375660"/>
              <a:gd name="connsiteY3" fmla="*/ 81447 h 162894"/>
              <a:gd name="connsiteX4" fmla="*/ 2715205 w 3375660"/>
              <a:gd name="connsiteY4" fmla="*/ 81447 h 162894"/>
              <a:gd name="connsiteX5" fmla="*/ 3375660 w 3375660"/>
              <a:gd name="connsiteY5" fmla="*/ 162894 h 162894"/>
              <a:gd name="connsiteX0" fmla="*/ 0 w 3375660"/>
              <a:gd name="connsiteY0" fmla="*/ 81447 h 244341"/>
              <a:gd name="connsiteX1" fmla="*/ 733839 w 3375660"/>
              <a:gd name="connsiteY1" fmla="*/ 244341 h 244341"/>
              <a:gd name="connsiteX2" fmla="*/ 1394294 w 3375660"/>
              <a:gd name="connsiteY2" fmla="*/ 0 h 244341"/>
              <a:gd name="connsiteX3" fmla="*/ 2128133 w 3375660"/>
              <a:gd name="connsiteY3" fmla="*/ 162894 h 244341"/>
              <a:gd name="connsiteX4" fmla="*/ 2715205 w 3375660"/>
              <a:gd name="connsiteY4" fmla="*/ 162894 h 244341"/>
              <a:gd name="connsiteX5" fmla="*/ 3375660 w 3375660"/>
              <a:gd name="connsiteY5" fmla="*/ 244341 h 244341"/>
              <a:gd name="connsiteX0" fmla="*/ 0 w 3375660"/>
              <a:gd name="connsiteY0" fmla="*/ 162894 h 325788"/>
              <a:gd name="connsiteX1" fmla="*/ 733839 w 3375660"/>
              <a:gd name="connsiteY1" fmla="*/ 325788 h 325788"/>
              <a:gd name="connsiteX2" fmla="*/ 1350264 w 3375660"/>
              <a:gd name="connsiteY2" fmla="*/ 0 h 325788"/>
              <a:gd name="connsiteX3" fmla="*/ 2128133 w 3375660"/>
              <a:gd name="connsiteY3" fmla="*/ 244341 h 325788"/>
              <a:gd name="connsiteX4" fmla="*/ 2715205 w 3375660"/>
              <a:gd name="connsiteY4" fmla="*/ 244341 h 325788"/>
              <a:gd name="connsiteX5" fmla="*/ 3375660 w 3375660"/>
              <a:gd name="connsiteY5" fmla="*/ 325788 h 325788"/>
              <a:gd name="connsiteX0" fmla="*/ 0 w 3375660"/>
              <a:gd name="connsiteY0" fmla="*/ 162894 h 325788"/>
              <a:gd name="connsiteX1" fmla="*/ 733839 w 3375660"/>
              <a:gd name="connsiteY1" fmla="*/ 325788 h 325788"/>
              <a:gd name="connsiteX2" fmla="*/ 1350264 w 3375660"/>
              <a:gd name="connsiteY2" fmla="*/ 0 h 325788"/>
              <a:gd name="connsiteX3" fmla="*/ 2175425 w 3375660"/>
              <a:gd name="connsiteY3" fmla="*/ 162894 h 325788"/>
              <a:gd name="connsiteX4" fmla="*/ 2715205 w 3375660"/>
              <a:gd name="connsiteY4" fmla="*/ 244341 h 325788"/>
              <a:gd name="connsiteX5" fmla="*/ 3375660 w 3375660"/>
              <a:gd name="connsiteY5" fmla="*/ 325788 h 325788"/>
              <a:gd name="connsiteX0" fmla="*/ 0 w 3340336"/>
              <a:gd name="connsiteY0" fmla="*/ 162894 h 404493"/>
              <a:gd name="connsiteX1" fmla="*/ 733839 w 3340336"/>
              <a:gd name="connsiteY1" fmla="*/ 325788 h 404493"/>
              <a:gd name="connsiteX2" fmla="*/ 1350264 w 3340336"/>
              <a:gd name="connsiteY2" fmla="*/ 0 h 404493"/>
              <a:gd name="connsiteX3" fmla="*/ 2175425 w 3340336"/>
              <a:gd name="connsiteY3" fmla="*/ 162894 h 404493"/>
              <a:gd name="connsiteX4" fmla="*/ 2715205 w 3340336"/>
              <a:gd name="connsiteY4" fmla="*/ 244341 h 404493"/>
              <a:gd name="connsiteX5" fmla="*/ 3340336 w 3340336"/>
              <a:gd name="connsiteY5" fmla="*/ 404493 h 404493"/>
              <a:gd name="connsiteX0" fmla="*/ 0 w 3415351"/>
              <a:gd name="connsiteY0" fmla="*/ 162894 h 567387"/>
              <a:gd name="connsiteX1" fmla="*/ 733839 w 3415351"/>
              <a:gd name="connsiteY1" fmla="*/ 325788 h 567387"/>
              <a:gd name="connsiteX2" fmla="*/ 1350264 w 3415351"/>
              <a:gd name="connsiteY2" fmla="*/ 0 h 567387"/>
              <a:gd name="connsiteX3" fmla="*/ 2175425 w 3415351"/>
              <a:gd name="connsiteY3" fmla="*/ 162894 h 567387"/>
              <a:gd name="connsiteX4" fmla="*/ 2715205 w 3415351"/>
              <a:gd name="connsiteY4" fmla="*/ 244341 h 567387"/>
              <a:gd name="connsiteX5" fmla="*/ 3415351 w 3415351"/>
              <a:gd name="connsiteY5" fmla="*/ 567387 h 567387"/>
              <a:gd name="connsiteX0" fmla="*/ 0 w 3415351"/>
              <a:gd name="connsiteY0" fmla="*/ 162894 h 567387"/>
              <a:gd name="connsiteX1" fmla="*/ 733839 w 3415351"/>
              <a:gd name="connsiteY1" fmla="*/ 325788 h 567387"/>
              <a:gd name="connsiteX2" fmla="*/ 1350264 w 3415351"/>
              <a:gd name="connsiteY2" fmla="*/ 0 h 567387"/>
              <a:gd name="connsiteX3" fmla="*/ 2715205 w 3415351"/>
              <a:gd name="connsiteY3" fmla="*/ 244341 h 567387"/>
              <a:gd name="connsiteX4" fmla="*/ 3415351 w 3415351"/>
              <a:gd name="connsiteY4" fmla="*/ 567387 h 567387"/>
              <a:gd name="connsiteX0" fmla="*/ 0 w 3415351"/>
              <a:gd name="connsiteY0" fmla="*/ 162894 h 567387"/>
              <a:gd name="connsiteX1" fmla="*/ 733839 w 3415351"/>
              <a:gd name="connsiteY1" fmla="*/ 325788 h 567387"/>
              <a:gd name="connsiteX2" fmla="*/ 1350264 w 3415351"/>
              <a:gd name="connsiteY2" fmla="*/ 0 h 567387"/>
              <a:gd name="connsiteX3" fmla="*/ 2065087 w 3415351"/>
              <a:gd name="connsiteY3" fmla="*/ 160152 h 567387"/>
              <a:gd name="connsiteX4" fmla="*/ 3415351 w 3415351"/>
              <a:gd name="connsiteY4" fmla="*/ 567387 h 567387"/>
              <a:gd name="connsiteX0" fmla="*/ 0 w 2665204"/>
              <a:gd name="connsiteY0" fmla="*/ 162894 h 404493"/>
              <a:gd name="connsiteX1" fmla="*/ 733839 w 2665204"/>
              <a:gd name="connsiteY1" fmla="*/ 325788 h 404493"/>
              <a:gd name="connsiteX2" fmla="*/ 1350264 w 2665204"/>
              <a:gd name="connsiteY2" fmla="*/ 0 h 404493"/>
              <a:gd name="connsiteX3" fmla="*/ 2065087 w 2665204"/>
              <a:gd name="connsiteY3" fmla="*/ 160152 h 404493"/>
              <a:gd name="connsiteX4" fmla="*/ 2665204 w 2665204"/>
              <a:gd name="connsiteY4" fmla="*/ 404493 h 404493"/>
              <a:gd name="connsiteX0" fmla="*/ 0 w 3300645"/>
              <a:gd name="connsiteY0" fmla="*/ 485940 h 485940"/>
              <a:gd name="connsiteX1" fmla="*/ 1369280 w 3300645"/>
              <a:gd name="connsiteY1" fmla="*/ 325788 h 485940"/>
              <a:gd name="connsiteX2" fmla="*/ 1985705 w 3300645"/>
              <a:gd name="connsiteY2" fmla="*/ 0 h 485940"/>
              <a:gd name="connsiteX3" fmla="*/ 2700528 w 3300645"/>
              <a:gd name="connsiteY3" fmla="*/ 160152 h 485940"/>
              <a:gd name="connsiteX4" fmla="*/ 3300645 w 3300645"/>
              <a:gd name="connsiteY4" fmla="*/ 404493 h 485940"/>
              <a:gd name="connsiteX0" fmla="*/ 0 w 1931365"/>
              <a:gd name="connsiteY0" fmla="*/ 325788 h 404493"/>
              <a:gd name="connsiteX1" fmla="*/ 616425 w 1931365"/>
              <a:gd name="connsiteY1" fmla="*/ 0 h 404493"/>
              <a:gd name="connsiteX2" fmla="*/ 1331248 w 1931365"/>
              <a:gd name="connsiteY2" fmla="*/ 160152 h 404493"/>
              <a:gd name="connsiteX3" fmla="*/ 1931365 w 1931365"/>
              <a:gd name="connsiteY3" fmla="*/ 404493 h 404493"/>
              <a:gd name="connsiteX0" fmla="*/ 0 w 1931365"/>
              <a:gd name="connsiteY0" fmla="*/ 325788 h 325788"/>
              <a:gd name="connsiteX1" fmla="*/ 616425 w 1931365"/>
              <a:gd name="connsiteY1" fmla="*/ 0 h 325788"/>
              <a:gd name="connsiteX2" fmla="*/ 1331248 w 1931365"/>
              <a:gd name="connsiteY2" fmla="*/ 160152 h 325788"/>
              <a:gd name="connsiteX3" fmla="*/ 1931365 w 1931365"/>
              <a:gd name="connsiteY3" fmla="*/ 241599 h 325788"/>
              <a:gd name="connsiteX0" fmla="*/ 0 w 2031916"/>
              <a:gd name="connsiteY0" fmla="*/ 325788 h 325788"/>
              <a:gd name="connsiteX1" fmla="*/ 616425 w 2031916"/>
              <a:gd name="connsiteY1" fmla="*/ 0 h 325788"/>
              <a:gd name="connsiteX2" fmla="*/ 1331248 w 2031916"/>
              <a:gd name="connsiteY2" fmla="*/ 160152 h 325788"/>
              <a:gd name="connsiteX3" fmla="*/ 1931365 w 2031916"/>
              <a:gd name="connsiteY3" fmla="*/ 241599 h 325788"/>
              <a:gd name="connsiteX4" fmla="*/ 1934553 w 2031916"/>
              <a:gd name="connsiteY4" fmla="*/ 238689 h 325788"/>
              <a:gd name="connsiteX0" fmla="*/ 0 w 2606497"/>
              <a:gd name="connsiteY0" fmla="*/ 325788 h 567994"/>
              <a:gd name="connsiteX1" fmla="*/ 616425 w 2606497"/>
              <a:gd name="connsiteY1" fmla="*/ 0 h 567994"/>
              <a:gd name="connsiteX2" fmla="*/ 1331248 w 2606497"/>
              <a:gd name="connsiteY2" fmla="*/ 160152 h 567994"/>
              <a:gd name="connsiteX3" fmla="*/ 1931365 w 2606497"/>
              <a:gd name="connsiteY3" fmla="*/ 241599 h 567994"/>
              <a:gd name="connsiteX4" fmla="*/ 2606497 w 2606497"/>
              <a:gd name="connsiteY4" fmla="*/ 567387 h 567994"/>
              <a:gd name="connsiteX0" fmla="*/ 0 w 2681511"/>
              <a:gd name="connsiteY0" fmla="*/ 325788 h 567994"/>
              <a:gd name="connsiteX1" fmla="*/ 616425 w 2681511"/>
              <a:gd name="connsiteY1" fmla="*/ 0 h 567994"/>
              <a:gd name="connsiteX2" fmla="*/ 1331248 w 2681511"/>
              <a:gd name="connsiteY2" fmla="*/ 160152 h 567994"/>
              <a:gd name="connsiteX3" fmla="*/ 1931365 w 2681511"/>
              <a:gd name="connsiteY3" fmla="*/ 241599 h 567994"/>
              <a:gd name="connsiteX4" fmla="*/ 2681511 w 2681511"/>
              <a:gd name="connsiteY4" fmla="*/ 567388 h 567994"/>
              <a:gd name="connsiteX0" fmla="*/ 0 w 2681511"/>
              <a:gd name="connsiteY0" fmla="*/ 357418 h 599624"/>
              <a:gd name="connsiteX1" fmla="*/ 616425 w 2681511"/>
              <a:gd name="connsiteY1" fmla="*/ 31630 h 599624"/>
              <a:gd name="connsiteX2" fmla="*/ 657228 w 2681511"/>
              <a:gd name="connsiteY2" fmla="*/ 0 h 599624"/>
              <a:gd name="connsiteX3" fmla="*/ 1331248 w 2681511"/>
              <a:gd name="connsiteY3" fmla="*/ 191782 h 599624"/>
              <a:gd name="connsiteX4" fmla="*/ 1931365 w 2681511"/>
              <a:gd name="connsiteY4" fmla="*/ 273229 h 599624"/>
              <a:gd name="connsiteX5" fmla="*/ 2681511 w 2681511"/>
              <a:gd name="connsiteY5" fmla="*/ 599018 h 599624"/>
              <a:gd name="connsiteX0" fmla="*/ 0 w 2681511"/>
              <a:gd name="connsiteY0" fmla="*/ 325788 h 567994"/>
              <a:gd name="connsiteX1" fmla="*/ 616425 w 2681511"/>
              <a:gd name="connsiteY1" fmla="*/ 0 h 567994"/>
              <a:gd name="connsiteX2" fmla="*/ 956174 w 2681511"/>
              <a:gd name="connsiteY2" fmla="*/ 160152 h 567994"/>
              <a:gd name="connsiteX3" fmla="*/ 1331248 w 2681511"/>
              <a:gd name="connsiteY3" fmla="*/ 160152 h 567994"/>
              <a:gd name="connsiteX4" fmla="*/ 1931365 w 2681511"/>
              <a:gd name="connsiteY4" fmla="*/ 241599 h 567994"/>
              <a:gd name="connsiteX5" fmla="*/ 2681511 w 2681511"/>
              <a:gd name="connsiteY5" fmla="*/ 567388 h 567994"/>
              <a:gd name="connsiteX0" fmla="*/ 0 w 2681511"/>
              <a:gd name="connsiteY0" fmla="*/ 325788 h 567994"/>
              <a:gd name="connsiteX1" fmla="*/ 616425 w 2681511"/>
              <a:gd name="connsiteY1" fmla="*/ 0 h 567994"/>
              <a:gd name="connsiteX2" fmla="*/ 956174 w 2681511"/>
              <a:gd name="connsiteY2" fmla="*/ 160152 h 567994"/>
              <a:gd name="connsiteX3" fmla="*/ 1331248 w 2681511"/>
              <a:gd name="connsiteY3" fmla="*/ 160152 h 567994"/>
              <a:gd name="connsiteX4" fmla="*/ 2125729 w 2681511"/>
              <a:gd name="connsiteY4" fmla="*/ 229846 h 567994"/>
              <a:gd name="connsiteX5" fmla="*/ 2681511 w 2681511"/>
              <a:gd name="connsiteY5" fmla="*/ 567388 h 567994"/>
              <a:gd name="connsiteX0" fmla="*/ 0 w 2681511"/>
              <a:gd name="connsiteY0" fmla="*/ 325788 h 567994"/>
              <a:gd name="connsiteX1" fmla="*/ 616425 w 2681511"/>
              <a:gd name="connsiteY1" fmla="*/ 0 h 567994"/>
              <a:gd name="connsiteX2" fmla="*/ 956174 w 2681511"/>
              <a:gd name="connsiteY2" fmla="*/ 160152 h 567994"/>
              <a:gd name="connsiteX3" fmla="*/ 1693454 w 2681511"/>
              <a:gd name="connsiteY3" fmla="*/ 229846 h 567994"/>
              <a:gd name="connsiteX4" fmla="*/ 2125729 w 2681511"/>
              <a:gd name="connsiteY4" fmla="*/ 229846 h 567994"/>
              <a:gd name="connsiteX5" fmla="*/ 2681511 w 2681511"/>
              <a:gd name="connsiteY5" fmla="*/ 567388 h 567994"/>
              <a:gd name="connsiteX0" fmla="*/ 0 w 2681511"/>
              <a:gd name="connsiteY0" fmla="*/ 325788 h 567994"/>
              <a:gd name="connsiteX1" fmla="*/ 616425 w 2681511"/>
              <a:gd name="connsiteY1" fmla="*/ 0 h 567994"/>
              <a:gd name="connsiteX2" fmla="*/ 1137672 w 2681511"/>
              <a:gd name="connsiteY2" fmla="*/ 148399 h 567994"/>
              <a:gd name="connsiteX3" fmla="*/ 1693454 w 2681511"/>
              <a:gd name="connsiteY3" fmla="*/ 229846 h 567994"/>
              <a:gd name="connsiteX4" fmla="*/ 2125729 w 2681511"/>
              <a:gd name="connsiteY4" fmla="*/ 229846 h 567994"/>
              <a:gd name="connsiteX5" fmla="*/ 2681511 w 2681511"/>
              <a:gd name="connsiteY5" fmla="*/ 567388 h 567994"/>
              <a:gd name="connsiteX0" fmla="*/ 0 w 2674976"/>
              <a:gd name="connsiteY0" fmla="*/ 325788 h 654326"/>
              <a:gd name="connsiteX1" fmla="*/ 616425 w 2674976"/>
              <a:gd name="connsiteY1" fmla="*/ 0 h 654326"/>
              <a:gd name="connsiteX2" fmla="*/ 1137672 w 2674976"/>
              <a:gd name="connsiteY2" fmla="*/ 148399 h 654326"/>
              <a:gd name="connsiteX3" fmla="*/ 1693454 w 2674976"/>
              <a:gd name="connsiteY3" fmla="*/ 229846 h 654326"/>
              <a:gd name="connsiteX4" fmla="*/ 2125729 w 2674976"/>
              <a:gd name="connsiteY4" fmla="*/ 229846 h 654326"/>
              <a:gd name="connsiteX5" fmla="*/ 2674976 w 2674976"/>
              <a:gd name="connsiteY5" fmla="*/ 653720 h 654326"/>
              <a:gd name="connsiteX0" fmla="*/ 0 w 2674976"/>
              <a:gd name="connsiteY0" fmla="*/ 325788 h 654326"/>
              <a:gd name="connsiteX1" fmla="*/ 81327 w 2674976"/>
              <a:gd name="connsiteY1" fmla="*/ 246485 h 654326"/>
              <a:gd name="connsiteX2" fmla="*/ 616425 w 2674976"/>
              <a:gd name="connsiteY2" fmla="*/ 0 h 654326"/>
              <a:gd name="connsiteX3" fmla="*/ 1137672 w 2674976"/>
              <a:gd name="connsiteY3" fmla="*/ 148399 h 654326"/>
              <a:gd name="connsiteX4" fmla="*/ 1693454 w 2674976"/>
              <a:gd name="connsiteY4" fmla="*/ 229846 h 654326"/>
              <a:gd name="connsiteX5" fmla="*/ 2125729 w 2674976"/>
              <a:gd name="connsiteY5" fmla="*/ 229846 h 654326"/>
              <a:gd name="connsiteX6" fmla="*/ 2674976 w 2674976"/>
              <a:gd name="connsiteY6" fmla="*/ 653720 h 654326"/>
              <a:gd name="connsiteX0" fmla="*/ 0 w 2674976"/>
              <a:gd name="connsiteY0" fmla="*/ 325788 h 654326"/>
              <a:gd name="connsiteX1" fmla="*/ 616425 w 2674976"/>
              <a:gd name="connsiteY1" fmla="*/ 0 h 654326"/>
              <a:gd name="connsiteX2" fmla="*/ 1137672 w 2674976"/>
              <a:gd name="connsiteY2" fmla="*/ 148399 h 654326"/>
              <a:gd name="connsiteX3" fmla="*/ 1693454 w 2674976"/>
              <a:gd name="connsiteY3" fmla="*/ 229846 h 654326"/>
              <a:gd name="connsiteX4" fmla="*/ 2125729 w 2674976"/>
              <a:gd name="connsiteY4" fmla="*/ 229846 h 654326"/>
              <a:gd name="connsiteX5" fmla="*/ 2674976 w 2674976"/>
              <a:gd name="connsiteY5" fmla="*/ 653720 h 654326"/>
              <a:gd name="connsiteX0" fmla="*/ 0 w 2058551"/>
              <a:gd name="connsiteY0" fmla="*/ 0 h 654326"/>
              <a:gd name="connsiteX1" fmla="*/ 521247 w 2058551"/>
              <a:gd name="connsiteY1" fmla="*/ 148399 h 654326"/>
              <a:gd name="connsiteX2" fmla="*/ 1077029 w 2058551"/>
              <a:gd name="connsiteY2" fmla="*/ 229846 h 654326"/>
              <a:gd name="connsiteX3" fmla="*/ 1509304 w 2058551"/>
              <a:gd name="connsiteY3" fmla="*/ 229846 h 654326"/>
              <a:gd name="connsiteX4" fmla="*/ 2058551 w 2058551"/>
              <a:gd name="connsiteY4" fmla="*/ 653720 h 654326"/>
              <a:gd name="connsiteX0" fmla="*/ 0 w 2150319"/>
              <a:gd name="connsiteY0" fmla="*/ 0 h 721714"/>
              <a:gd name="connsiteX1" fmla="*/ 521247 w 2150319"/>
              <a:gd name="connsiteY1" fmla="*/ 148399 h 721714"/>
              <a:gd name="connsiteX2" fmla="*/ 1077029 w 2150319"/>
              <a:gd name="connsiteY2" fmla="*/ 229846 h 721714"/>
              <a:gd name="connsiteX3" fmla="*/ 1509304 w 2150319"/>
              <a:gd name="connsiteY3" fmla="*/ 229846 h 721714"/>
              <a:gd name="connsiteX4" fmla="*/ 2058551 w 2150319"/>
              <a:gd name="connsiteY4" fmla="*/ 653720 h 721714"/>
              <a:gd name="connsiteX5" fmla="*/ 2059913 w 2150319"/>
              <a:gd name="connsiteY5" fmla="*/ 637812 h 721714"/>
              <a:gd name="connsiteX0" fmla="*/ 0 w 2601930"/>
              <a:gd name="connsiteY0" fmla="*/ 0 h 721714"/>
              <a:gd name="connsiteX1" fmla="*/ 521247 w 2601930"/>
              <a:gd name="connsiteY1" fmla="*/ 148399 h 721714"/>
              <a:gd name="connsiteX2" fmla="*/ 1077029 w 2601930"/>
              <a:gd name="connsiteY2" fmla="*/ 229846 h 721714"/>
              <a:gd name="connsiteX3" fmla="*/ 1509304 w 2601930"/>
              <a:gd name="connsiteY3" fmla="*/ 229846 h 721714"/>
              <a:gd name="connsiteX4" fmla="*/ 2058551 w 2601930"/>
              <a:gd name="connsiteY4" fmla="*/ 653720 h 721714"/>
              <a:gd name="connsiteX5" fmla="*/ 2601930 w 2601930"/>
              <a:gd name="connsiteY5" fmla="*/ 653720 h 721714"/>
              <a:gd name="connsiteX0" fmla="*/ 0 w 2601930"/>
              <a:gd name="connsiteY0" fmla="*/ 0 h 721714"/>
              <a:gd name="connsiteX1" fmla="*/ 521247 w 2601930"/>
              <a:gd name="connsiteY1" fmla="*/ 148399 h 721714"/>
              <a:gd name="connsiteX2" fmla="*/ 1077029 w 2601930"/>
              <a:gd name="connsiteY2" fmla="*/ 229846 h 721714"/>
              <a:gd name="connsiteX3" fmla="*/ 1509304 w 2601930"/>
              <a:gd name="connsiteY3" fmla="*/ 229846 h 721714"/>
              <a:gd name="connsiteX4" fmla="*/ 2058551 w 2601930"/>
              <a:gd name="connsiteY4" fmla="*/ 653720 h 721714"/>
              <a:gd name="connsiteX5" fmla="*/ 2601930 w 2601930"/>
              <a:gd name="connsiteY5" fmla="*/ 653720 h 721714"/>
              <a:gd name="connsiteX0" fmla="*/ 0 w 2601930"/>
              <a:gd name="connsiteY0" fmla="*/ 0 h 721714"/>
              <a:gd name="connsiteX1" fmla="*/ 521247 w 2601930"/>
              <a:gd name="connsiteY1" fmla="*/ 148399 h 721714"/>
              <a:gd name="connsiteX2" fmla="*/ 1077029 w 2601930"/>
              <a:gd name="connsiteY2" fmla="*/ 229846 h 721714"/>
              <a:gd name="connsiteX3" fmla="*/ 1509304 w 2601930"/>
              <a:gd name="connsiteY3" fmla="*/ 229846 h 721714"/>
              <a:gd name="connsiteX4" fmla="*/ 2058551 w 2601930"/>
              <a:gd name="connsiteY4" fmla="*/ 653720 h 721714"/>
              <a:gd name="connsiteX5" fmla="*/ 2601930 w 2601930"/>
              <a:gd name="connsiteY5" fmla="*/ 653720 h 721714"/>
              <a:gd name="connsiteX0" fmla="*/ 0 w 2601930"/>
              <a:gd name="connsiteY0" fmla="*/ 0 h 721714"/>
              <a:gd name="connsiteX1" fmla="*/ 521247 w 2601930"/>
              <a:gd name="connsiteY1" fmla="*/ 148399 h 721714"/>
              <a:gd name="connsiteX2" fmla="*/ 1077029 w 2601930"/>
              <a:gd name="connsiteY2" fmla="*/ 229846 h 721714"/>
              <a:gd name="connsiteX3" fmla="*/ 1509304 w 2601930"/>
              <a:gd name="connsiteY3" fmla="*/ 229846 h 721714"/>
              <a:gd name="connsiteX4" fmla="*/ 2058551 w 2601930"/>
              <a:gd name="connsiteY4" fmla="*/ 653720 h 721714"/>
              <a:gd name="connsiteX5" fmla="*/ 2601930 w 2601930"/>
              <a:gd name="connsiteY5" fmla="*/ 653720 h 721714"/>
              <a:gd name="connsiteX0" fmla="*/ 0 w 2601930"/>
              <a:gd name="connsiteY0" fmla="*/ 0 h 721714"/>
              <a:gd name="connsiteX1" fmla="*/ 521247 w 2601930"/>
              <a:gd name="connsiteY1" fmla="*/ 148399 h 721714"/>
              <a:gd name="connsiteX2" fmla="*/ 1077029 w 2601930"/>
              <a:gd name="connsiteY2" fmla="*/ 229846 h 721714"/>
              <a:gd name="connsiteX3" fmla="*/ 1509304 w 2601930"/>
              <a:gd name="connsiteY3" fmla="*/ 229846 h 721714"/>
              <a:gd name="connsiteX4" fmla="*/ 2058551 w 2601930"/>
              <a:gd name="connsiteY4" fmla="*/ 653720 h 721714"/>
              <a:gd name="connsiteX5" fmla="*/ 2601930 w 2601930"/>
              <a:gd name="connsiteY5" fmla="*/ 653720 h 721714"/>
              <a:gd name="connsiteX0" fmla="*/ 0 w 2601930"/>
              <a:gd name="connsiteY0" fmla="*/ 0 h 738481"/>
              <a:gd name="connsiteX1" fmla="*/ 521247 w 2601930"/>
              <a:gd name="connsiteY1" fmla="*/ 148399 h 738481"/>
              <a:gd name="connsiteX2" fmla="*/ 1077029 w 2601930"/>
              <a:gd name="connsiteY2" fmla="*/ 229846 h 738481"/>
              <a:gd name="connsiteX3" fmla="*/ 1509304 w 2601930"/>
              <a:gd name="connsiteY3" fmla="*/ 229846 h 738481"/>
              <a:gd name="connsiteX4" fmla="*/ 2058551 w 2601930"/>
              <a:gd name="connsiteY4" fmla="*/ 653720 h 738481"/>
              <a:gd name="connsiteX5" fmla="*/ 2601930 w 2601930"/>
              <a:gd name="connsiteY5" fmla="*/ 735167 h 738481"/>
              <a:gd name="connsiteX0" fmla="*/ 0 w 2693373"/>
              <a:gd name="connsiteY0" fmla="*/ 0 h 746882"/>
              <a:gd name="connsiteX1" fmla="*/ 521247 w 2693373"/>
              <a:gd name="connsiteY1" fmla="*/ 148399 h 746882"/>
              <a:gd name="connsiteX2" fmla="*/ 1077029 w 2693373"/>
              <a:gd name="connsiteY2" fmla="*/ 229846 h 746882"/>
              <a:gd name="connsiteX3" fmla="*/ 1509304 w 2693373"/>
              <a:gd name="connsiteY3" fmla="*/ 229846 h 746882"/>
              <a:gd name="connsiteX4" fmla="*/ 2058551 w 2693373"/>
              <a:gd name="connsiteY4" fmla="*/ 653720 h 746882"/>
              <a:gd name="connsiteX5" fmla="*/ 2601930 w 2693373"/>
              <a:gd name="connsiteY5" fmla="*/ 735167 h 746882"/>
              <a:gd name="connsiteX6" fmla="*/ 2607206 w 2693373"/>
              <a:gd name="connsiteY6" fmla="*/ 724001 h 746882"/>
              <a:gd name="connsiteX0" fmla="*/ 0 w 2607206"/>
              <a:gd name="connsiteY0" fmla="*/ 0 h 738481"/>
              <a:gd name="connsiteX1" fmla="*/ 521247 w 2607206"/>
              <a:gd name="connsiteY1" fmla="*/ 148399 h 738481"/>
              <a:gd name="connsiteX2" fmla="*/ 1077029 w 2607206"/>
              <a:gd name="connsiteY2" fmla="*/ 229846 h 738481"/>
              <a:gd name="connsiteX3" fmla="*/ 1509304 w 2607206"/>
              <a:gd name="connsiteY3" fmla="*/ 229846 h 738481"/>
              <a:gd name="connsiteX4" fmla="*/ 2058551 w 2607206"/>
              <a:gd name="connsiteY4" fmla="*/ 653720 h 738481"/>
              <a:gd name="connsiteX5" fmla="*/ 2601930 w 2607206"/>
              <a:gd name="connsiteY5" fmla="*/ 735167 h 738481"/>
              <a:gd name="connsiteX6" fmla="*/ 2607206 w 2607206"/>
              <a:gd name="connsiteY6" fmla="*/ 724001 h 738481"/>
              <a:gd name="connsiteX0" fmla="*/ 0 w 2910697"/>
              <a:gd name="connsiteY0" fmla="*/ 0 h 979508"/>
              <a:gd name="connsiteX1" fmla="*/ 521247 w 2910697"/>
              <a:gd name="connsiteY1" fmla="*/ 148399 h 979508"/>
              <a:gd name="connsiteX2" fmla="*/ 1077029 w 2910697"/>
              <a:gd name="connsiteY2" fmla="*/ 229846 h 979508"/>
              <a:gd name="connsiteX3" fmla="*/ 1509304 w 2910697"/>
              <a:gd name="connsiteY3" fmla="*/ 229846 h 979508"/>
              <a:gd name="connsiteX4" fmla="*/ 2058551 w 2910697"/>
              <a:gd name="connsiteY4" fmla="*/ 653720 h 979508"/>
              <a:gd name="connsiteX5" fmla="*/ 2601930 w 2910697"/>
              <a:gd name="connsiteY5" fmla="*/ 735167 h 979508"/>
              <a:gd name="connsiteX6" fmla="*/ 2910697 w 2910697"/>
              <a:gd name="connsiteY6" fmla="*/ 979508 h 979508"/>
              <a:gd name="connsiteX0" fmla="*/ 0 w 2910697"/>
              <a:gd name="connsiteY0" fmla="*/ 0 h 979508"/>
              <a:gd name="connsiteX1" fmla="*/ 521247 w 2910697"/>
              <a:gd name="connsiteY1" fmla="*/ 148399 h 979508"/>
              <a:gd name="connsiteX2" fmla="*/ 1077029 w 2910697"/>
              <a:gd name="connsiteY2" fmla="*/ 229846 h 979508"/>
              <a:gd name="connsiteX3" fmla="*/ 1509304 w 2910697"/>
              <a:gd name="connsiteY3" fmla="*/ 229846 h 979508"/>
              <a:gd name="connsiteX4" fmla="*/ 2058551 w 2910697"/>
              <a:gd name="connsiteY4" fmla="*/ 653720 h 979508"/>
              <a:gd name="connsiteX5" fmla="*/ 2910697 w 2910697"/>
              <a:gd name="connsiteY5" fmla="*/ 979508 h 979508"/>
              <a:gd name="connsiteX0" fmla="*/ 0 w 2663683"/>
              <a:gd name="connsiteY0" fmla="*/ 0 h 979508"/>
              <a:gd name="connsiteX1" fmla="*/ 521247 w 2663683"/>
              <a:gd name="connsiteY1" fmla="*/ 148399 h 979508"/>
              <a:gd name="connsiteX2" fmla="*/ 1077029 w 2663683"/>
              <a:gd name="connsiteY2" fmla="*/ 229846 h 979508"/>
              <a:gd name="connsiteX3" fmla="*/ 1509304 w 2663683"/>
              <a:gd name="connsiteY3" fmla="*/ 229846 h 979508"/>
              <a:gd name="connsiteX4" fmla="*/ 2058551 w 2663683"/>
              <a:gd name="connsiteY4" fmla="*/ 653720 h 979508"/>
              <a:gd name="connsiteX5" fmla="*/ 2663683 w 2663683"/>
              <a:gd name="connsiteY5" fmla="*/ 979508 h 979508"/>
              <a:gd name="connsiteX0" fmla="*/ 0 w 2601929"/>
              <a:gd name="connsiteY0" fmla="*/ 0 h 898061"/>
              <a:gd name="connsiteX1" fmla="*/ 521247 w 2601929"/>
              <a:gd name="connsiteY1" fmla="*/ 148399 h 898061"/>
              <a:gd name="connsiteX2" fmla="*/ 1077029 w 2601929"/>
              <a:gd name="connsiteY2" fmla="*/ 229846 h 898061"/>
              <a:gd name="connsiteX3" fmla="*/ 1509304 w 2601929"/>
              <a:gd name="connsiteY3" fmla="*/ 229846 h 898061"/>
              <a:gd name="connsiteX4" fmla="*/ 2058551 w 2601929"/>
              <a:gd name="connsiteY4" fmla="*/ 653720 h 898061"/>
              <a:gd name="connsiteX5" fmla="*/ 2601929 w 2601929"/>
              <a:gd name="connsiteY5" fmla="*/ 898061 h 898061"/>
              <a:gd name="connsiteX0" fmla="*/ 0 w 2080682"/>
              <a:gd name="connsiteY0" fmla="*/ 0 h 749662"/>
              <a:gd name="connsiteX1" fmla="*/ 555782 w 2080682"/>
              <a:gd name="connsiteY1" fmla="*/ 81447 h 749662"/>
              <a:gd name="connsiteX2" fmla="*/ 988057 w 2080682"/>
              <a:gd name="connsiteY2" fmla="*/ 81447 h 749662"/>
              <a:gd name="connsiteX3" fmla="*/ 1537304 w 2080682"/>
              <a:gd name="connsiteY3" fmla="*/ 505321 h 749662"/>
              <a:gd name="connsiteX4" fmla="*/ 2080682 w 2080682"/>
              <a:gd name="connsiteY4" fmla="*/ 749662 h 749662"/>
              <a:gd name="connsiteX0" fmla="*/ 0 w 2117894"/>
              <a:gd name="connsiteY0" fmla="*/ 0 h 770602"/>
              <a:gd name="connsiteX1" fmla="*/ 555782 w 2117894"/>
              <a:gd name="connsiteY1" fmla="*/ 81447 h 770602"/>
              <a:gd name="connsiteX2" fmla="*/ 988057 w 2117894"/>
              <a:gd name="connsiteY2" fmla="*/ 81447 h 770602"/>
              <a:gd name="connsiteX3" fmla="*/ 1537304 w 2117894"/>
              <a:gd name="connsiteY3" fmla="*/ 505321 h 770602"/>
              <a:gd name="connsiteX4" fmla="*/ 2080682 w 2117894"/>
              <a:gd name="connsiteY4" fmla="*/ 749662 h 770602"/>
              <a:gd name="connsiteX5" fmla="*/ 2069622 w 2117894"/>
              <a:gd name="connsiteY5" fmla="*/ 758751 h 770602"/>
              <a:gd name="connsiteX0" fmla="*/ 0 w 2660582"/>
              <a:gd name="connsiteY0" fmla="*/ 0 h 770602"/>
              <a:gd name="connsiteX1" fmla="*/ 555782 w 2660582"/>
              <a:gd name="connsiteY1" fmla="*/ 81447 h 770602"/>
              <a:gd name="connsiteX2" fmla="*/ 988057 w 2660582"/>
              <a:gd name="connsiteY2" fmla="*/ 81447 h 770602"/>
              <a:gd name="connsiteX3" fmla="*/ 1537304 w 2660582"/>
              <a:gd name="connsiteY3" fmla="*/ 505321 h 770602"/>
              <a:gd name="connsiteX4" fmla="*/ 2652482 w 2660582"/>
              <a:gd name="connsiteY4" fmla="*/ 749662 h 770602"/>
              <a:gd name="connsiteX5" fmla="*/ 2069622 w 2660582"/>
              <a:gd name="connsiteY5" fmla="*/ 758751 h 770602"/>
              <a:gd name="connsiteX0" fmla="*/ 0 w 3294914"/>
              <a:gd name="connsiteY0" fmla="*/ 0 h 757017"/>
              <a:gd name="connsiteX1" fmla="*/ 555782 w 3294914"/>
              <a:gd name="connsiteY1" fmla="*/ 81447 h 757017"/>
              <a:gd name="connsiteX2" fmla="*/ 988057 w 3294914"/>
              <a:gd name="connsiteY2" fmla="*/ 81447 h 757017"/>
              <a:gd name="connsiteX3" fmla="*/ 1537304 w 3294914"/>
              <a:gd name="connsiteY3" fmla="*/ 505321 h 757017"/>
              <a:gd name="connsiteX4" fmla="*/ 2652482 w 3294914"/>
              <a:gd name="connsiteY4" fmla="*/ 749662 h 757017"/>
              <a:gd name="connsiteX5" fmla="*/ 3294907 w 3294914"/>
              <a:gd name="connsiteY5" fmla="*/ 640241 h 757017"/>
              <a:gd name="connsiteX0" fmla="*/ 0 w 3294910"/>
              <a:gd name="connsiteY0" fmla="*/ 0 h 736455"/>
              <a:gd name="connsiteX1" fmla="*/ 555782 w 3294910"/>
              <a:gd name="connsiteY1" fmla="*/ 81447 h 736455"/>
              <a:gd name="connsiteX2" fmla="*/ 988057 w 3294910"/>
              <a:gd name="connsiteY2" fmla="*/ 81447 h 736455"/>
              <a:gd name="connsiteX3" fmla="*/ 1537304 w 3294910"/>
              <a:gd name="connsiteY3" fmla="*/ 505321 h 736455"/>
              <a:gd name="connsiteX4" fmla="*/ 2072513 w 3294910"/>
              <a:gd name="connsiteY4" fmla="*/ 728114 h 736455"/>
              <a:gd name="connsiteX5" fmla="*/ 3294907 w 3294910"/>
              <a:gd name="connsiteY5" fmla="*/ 640241 h 736455"/>
              <a:gd name="connsiteX0" fmla="*/ 0 w 2600587"/>
              <a:gd name="connsiteY0" fmla="*/ 0 h 746061"/>
              <a:gd name="connsiteX1" fmla="*/ 555782 w 2600587"/>
              <a:gd name="connsiteY1" fmla="*/ 81447 h 746061"/>
              <a:gd name="connsiteX2" fmla="*/ 988057 w 2600587"/>
              <a:gd name="connsiteY2" fmla="*/ 81447 h 746061"/>
              <a:gd name="connsiteX3" fmla="*/ 1537304 w 2600587"/>
              <a:gd name="connsiteY3" fmla="*/ 505321 h 746061"/>
              <a:gd name="connsiteX4" fmla="*/ 2072513 w 2600587"/>
              <a:gd name="connsiteY4" fmla="*/ 728114 h 746061"/>
              <a:gd name="connsiteX5" fmla="*/ 2600579 w 2600587"/>
              <a:gd name="connsiteY5" fmla="*/ 726430 h 746061"/>
              <a:gd name="connsiteX0" fmla="*/ 0 w 2641430"/>
              <a:gd name="connsiteY0" fmla="*/ 0 h 730944"/>
              <a:gd name="connsiteX1" fmla="*/ 555782 w 2641430"/>
              <a:gd name="connsiteY1" fmla="*/ 81447 h 730944"/>
              <a:gd name="connsiteX2" fmla="*/ 988057 w 2641430"/>
              <a:gd name="connsiteY2" fmla="*/ 81447 h 730944"/>
              <a:gd name="connsiteX3" fmla="*/ 1537304 w 2641430"/>
              <a:gd name="connsiteY3" fmla="*/ 505321 h 730944"/>
              <a:gd name="connsiteX4" fmla="*/ 2072513 w 2641430"/>
              <a:gd name="connsiteY4" fmla="*/ 728114 h 730944"/>
              <a:gd name="connsiteX5" fmla="*/ 2641422 w 2641430"/>
              <a:gd name="connsiteY5" fmla="*/ 327807 h 730944"/>
              <a:gd name="connsiteX0" fmla="*/ 0 w 2641430"/>
              <a:gd name="connsiteY0" fmla="*/ 0 h 730944"/>
              <a:gd name="connsiteX1" fmla="*/ 555782 w 2641430"/>
              <a:gd name="connsiteY1" fmla="*/ 81447 h 730944"/>
              <a:gd name="connsiteX2" fmla="*/ 988057 w 2641430"/>
              <a:gd name="connsiteY2" fmla="*/ 81447 h 730944"/>
              <a:gd name="connsiteX3" fmla="*/ 1537304 w 2641430"/>
              <a:gd name="connsiteY3" fmla="*/ 505321 h 730944"/>
              <a:gd name="connsiteX4" fmla="*/ 2072513 w 2641430"/>
              <a:gd name="connsiteY4" fmla="*/ 728114 h 730944"/>
              <a:gd name="connsiteX5" fmla="*/ 2641422 w 2641430"/>
              <a:gd name="connsiteY5" fmla="*/ 327807 h 730944"/>
              <a:gd name="connsiteX0" fmla="*/ 0 w 2641422"/>
              <a:gd name="connsiteY0" fmla="*/ 0 h 728114"/>
              <a:gd name="connsiteX1" fmla="*/ 555782 w 2641422"/>
              <a:gd name="connsiteY1" fmla="*/ 81447 h 728114"/>
              <a:gd name="connsiteX2" fmla="*/ 988057 w 2641422"/>
              <a:gd name="connsiteY2" fmla="*/ 81447 h 728114"/>
              <a:gd name="connsiteX3" fmla="*/ 1537304 w 2641422"/>
              <a:gd name="connsiteY3" fmla="*/ 505321 h 728114"/>
              <a:gd name="connsiteX4" fmla="*/ 2072513 w 2641422"/>
              <a:gd name="connsiteY4" fmla="*/ 728114 h 728114"/>
              <a:gd name="connsiteX5" fmla="*/ 2641422 w 2641422"/>
              <a:gd name="connsiteY5" fmla="*/ 327807 h 728114"/>
              <a:gd name="connsiteX0" fmla="*/ 0 w 2641422"/>
              <a:gd name="connsiteY0" fmla="*/ 0 h 728114"/>
              <a:gd name="connsiteX1" fmla="*/ 555782 w 2641422"/>
              <a:gd name="connsiteY1" fmla="*/ 81447 h 728114"/>
              <a:gd name="connsiteX2" fmla="*/ 988057 w 2641422"/>
              <a:gd name="connsiteY2" fmla="*/ 81447 h 728114"/>
              <a:gd name="connsiteX3" fmla="*/ 1537304 w 2641422"/>
              <a:gd name="connsiteY3" fmla="*/ 505321 h 728114"/>
              <a:gd name="connsiteX4" fmla="*/ 2072513 w 2641422"/>
              <a:gd name="connsiteY4" fmla="*/ 728114 h 728114"/>
              <a:gd name="connsiteX5" fmla="*/ 2641422 w 2641422"/>
              <a:gd name="connsiteY5" fmla="*/ 327807 h 728114"/>
              <a:gd name="connsiteX0" fmla="*/ 0 w 2641422"/>
              <a:gd name="connsiteY0" fmla="*/ 0 h 728114"/>
              <a:gd name="connsiteX1" fmla="*/ 555782 w 2641422"/>
              <a:gd name="connsiteY1" fmla="*/ 81447 h 728114"/>
              <a:gd name="connsiteX2" fmla="*/ 988057 w 2641422"/>
              <a:gd name="connsiteY2" fmla="*/ 81447 h 728114"/>
              <a:gd name="connsiteX3" fmla="*/ 1537304 w 2641422"/>
              <a:gd name="connsiteY3" fmla="*/ 505321 h 728114"/>
              <a:gd name="connsiteX4" fmla="*/ 2072513 w 2641422"/>
              <a:gd name="connsiteY4" fmla="*/ 728114 h 728114"/>
              <a:gd name="connsiteX5" fmla="*/ 2641422 w 2641422"/>
              <a:gd name="connsiteY5" fmla="*/ 327807 h 728114"/>
              <a:gd name="connsiteX0" fmla="*/ 0 w 2661790"/>
              <a:gd name="connsiteY0" fmla="*/ 0 h 728114"/>
              <a:gd name="connsiteX1" fmla="*/ 555782 w 2661790"/>
              <a:gd name="connsiteY1" fmla="*/ 81447 h 728114"/>
              <a:gd name="connsiteX2" fmla="*/ 988057 w 2661790"/>
              <a:gd name="connsiteY2" fmla="*/ 81447 h 728114"/>
              <a:gd name="connsiteX3" fmla="*/ 1537304 w 2661790"/>
              <a:gd name="connsiteY3" fmla="*/ 505321 h 728114"/>
              <a:gd name="connsiteX4" fmla="*/ 2072513 w 2661790"/>
              <a:gd name="connsiteY4" fmla="*/ 728114 h 728114"/>
              <a:gd name="connsiteX5" fmla="*/ 2661790 w 2661790"/>
              <a:gd name="connsiteY5" fmla="*/ 435263 h 728114"/>
              <a:gd name="connsiteX0" fmla="*/ 0 w 2661790"/>
              <a:gd name="connsiteY0" fmla="*/ 0 h 728114"/>
              <a:gd name="connsiteX1" fmla="*/ 555782 w 2661790"/>
              <a:gd name="connsiteY1" fmla="*/ 81447 h 728114"/>
              <a:gd name="connsiteX2" fmla="*/ 988057 w 2661790"/>
              <a:gd name="connsiteY2" fmla="*/ 81447 h 728114"/>
              <a:gd name="connsiteX3" fmla="*/ 1537304 w 2661790"/>
              <a:gd name="connsiteY3" fmla="*/ 505321 h 728114"/>
              <a:gd name="connsiteX4" fmla="*/ 2072513 w 2661790"/>
              <a:gd name="connsiteY4" fmla="*/ 728114 h 728114"/>
              <a:gd name="connsiteX5" fmla="*/ 2661790 w 2661790"/>
              <a:gd name="connsiteY5" fmla="*/ 381535 h 728114"/>
              <a:gd name="connsiteX0" fmla="*/ 0 w 2661790"/>
              <a:gd name="connsiteY0" fmla="*/ 0 h 728114"/>
              <a:gd name="connsiteX1" fmla="*/ 555782 w 2661790"/>
              <a:gd name="connsiteY1" fmla="*/ 81447 h 728114"/>
              <a:gd name="connsiteX2" fmla="*/ 1061574 w 2661790"/>
              <a:gd name="connsiteY2" fmla="*/ 104902 h 728114"/>
              <a:gd name="connsiteX3" fmla="*/ 1537304 w 2661790"/>
              <a:gd name="connsiteY3" fmla="*/ 505321 h 728114"/>
              <a:gd name="connsiteX4" fmla="*/ 2072513 w 2661790"/>
              <a:gd name="connsiteY4" fmla="*/ 728114 h 728114"/>
              <a:gd name="connsiteX5" fmla="*/ 2661790 w 2661790"/>
              <a:gd name="connsiteY5" fmla="*/ 381535 h 728114"/>
              <a:gd name="connsiteX0" fmla="*/ 0 w 2661790"/>
              <a:gd name="connsiteY0" fmla="*/ 0 h 728114"/>
              <a:gd name="connsiteX1" fmla="*/ 555782 w 2661790"/>
              <a:gd name="connsiteY1" fmla="*/ 81447 h 728114"/>
              <a:gd name="connsiteX2" fmla="*/ 1061574 w 2661790"/>
              <a:gd name="connsiteY2" fmla="*/ 104902 h 728114"/>
              <a:gd name="connsiteX3" fmla="*/ 1569978 w 2661790"/>
              <a:gd name="connsiteY3" fmla="*/ 517049 h 728114"/>
              <a:gd name="connsiteX4" fmla="*/ 2072513 w 2661790"/>
              <a:gd name="connsiteY4" fmla="*/ 728114 h 728114"/>
              <a:gd name="connsiteX5" fmla="*/ 2661790 w 2661790"/>
              <a:gd name="connsiteY5" fmla="*/ 381535 h 728114"/>
              <a:gd name="connsiteX0" fmla="*/ 0 w 2661790"/>
              <a:gd name="connsiteY0" fmla="*/ 0 h 704659"/>
              <a:gd name="connsiteX1" fmla="*/ 555782 w 2661790"/>
              <a:gd name="connsiteY1" fmla="*/ 81447 h 704659"/>
              <a:gd name="connsiteX2" fmla="*/ 1061574 w 2661790"/>
              <a:gd name="connsiteY2" fmla="*/ 104902 h 704659"/>
              <a:gd name="connsiteX3" fmla="*/ 1569978 w 2661790"/>
              <a:gd name="connsiteY3" fmla="*/ 517049 h 704659"/>
              <a:gd name="connsiteX4" fmla="*/ 2113356 w 2661790"/>
              <a:gd name="connsiteY4" fmla="*/ 704659 h 704659"/>
              <a:gd name="connsiteX5" fmla="*/ 2661790 w 2661790"/>
              <a:gd name="connsiteY5" fmla="*/ 381535 h 7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790" h="704659">
                <a:moveTo>
                  <a:pt x="0" y="0"/>
                </a:moveTo>
                <a:lnTo>
                  <a:pt x="555782" y="81447"/>
                </a:lnTo>
                <a:lnTo>
                  <a:pt x="1061574" y="104902"/>
                </a:lnTo>
                <a:lnTo>
                  <a:pt x="1569978" y="517049"/>
                </a:lnTo>
                <a:lnTo>
                  <a:pt x="2113356" y="704659"/>
                </a:lnTo>
                <a:cubicBezTo>
                  <a:pt x="2302992" y="571223"/>
                  <a:pt x="2472154" y="514971"/>
                  <a:pt x="2661790" y="381535"/>
                </a:cubicBezTo>
              </a:path>
            </a:pathLst>
          </a:custGeom>
          <a:ln w="38100">
            <a:solidFill>
              <a:srgbClr val="0C4DA2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1" name="TextBox 55"/>
          <p:cNvSpPr txBox="1">
            <a:spLocks noChangeArrowheads="1"/>
          </p:cNvSpPr>
          <p:nvPr/>
        </p:nvSpPr>
        <p:spPr bwMode="auto">
          <a:xfrm>
            <a:off x="6051724" y="2379653"/>
            <a:ext cx="54292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latinLnBrk="1"/>
            <a:r>
              <a:rPr lang="en-US" altLang="ko-KR" sz="1100" b="1" dirty="0">
                <a:solidFill>
                  <a:srgbClr val="0C4DA2"/>
                </a:solidFill>
                <a:latin typeface="Arial" pitchFamily="34" charset="0"/>
              </a:rPr>
              <a:t>90.7%</a:t>
            </a:r>
            <a:endParaRPr lang="ko-KR" altLang="en-US" sz="1100" b="1" dirty="0">
              <a:solidFill>
                <a:srgbClr val="0C4DA2"/>
              </a:solidFill>
              <a:latin typeface="Arial" pitchFamily="34" charset="0"/>
            </a:endParaRPr>
          </a:p>
        </p:txBody>
      </p:sp>
      <p:sp>
        <p:nvSpPr>
          <p:cNvPr id="42" name="TextBox 70"/>
          <p:cNvSpPr txBox="1">
            <a:spLocks noChangeArrowheads="1"/>
          </p:cNvSpPr>
          <p:nvPr/>
        </p:nvSpPr>
        <p:spPr bwMode="auto">
          <a:xfrm>
            <a:off x="5427433" y="2836508"/>
            <a:ext cx="54443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latinLnBrk="1"/>
            <a:r>
              <a:rPr lang="en-US" altLang="ko-KR" sz="1100" b="1" dirty="0" smtClean="0">
                <a:solidFill>
                  <a:srgbClr val="404040"/>
                </a:solidFill>
                <a:latin typeface="Arial" pitchFamily="34" charset="0"/>
              </a:rPr>
              <a:t>80.5%</a:t>
            </a:r>
            <a:endParaRPr lang="ko-KR" altLang="en-US" sz="1100" b="1" dirty="0">
              <a:solidFill>
                <a:srgbClr val="404040"/>
              </a:solidFill>
              <a:latin typeface="Arial" pitchFamily="34" charset="0"/>
            </a:endParaRPr>
          </a:p>
        </p:txBody>
      </p:sp>
      <p:sp>
        <p:nvSpPr>
          <p:cNvPr id="43" name="TextBox 71"/>
          <p:cNvSpPr txBox="1">
            <a:spLocks noChangeArrowheads="1"/>
          </p:cNvSpPr>
          <p:nvPr/>
        </p:nvSpPr>
        <p:spPr bwMode="auto">
          <a:xfrm>
            <a:off x="4807074" y="2959284"/>
            <a:ext cx="54761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latinLnBrk="1"/>
            <a:r>
              <a:rPr lang="en-US" altLang="ko-KR" sz="1100" b="1" dirty="0" smtClean="0">
                <a:solidFill>
                  <a:srgbClr val="404040"/>
                </a:solidFill>
                <a:latin typeface="Arial" pitchFamily="34" charset="0"/>
              </a:rPr>
              <a:t>78.7%</a:t>
            </a:r>
            <a:endParaRPr lang="ko-KR" altLang="en-US" sz="1100" b="1" dirty="0">
              <a:solidFill>
                <a:srgbClr val="404040"/>
              </a:solidFill>
              <a:latin typeface="Arial" pitchFamily="34" charset="0"/>
            </a:endParaRPr>
          </a:p>
        </p:txBody>
      </p:sp>
      <p:sp>
        <p:nvSpPr>
          <p:cNvPr id="44" name="자유형 43"/>
          <p:cNvSpPr/>
          <p:nvPr/>
        </p:nvSpPr>
        <p:spPr bwMode="auto">
          <a:xfrm>
            <a:off x="5127042" y="3075542"/>
            <a:ext cx="2413407" cy="316572"/>
          </a:xfrm>
          <a:custGeom>
            <a:avLst/>
            <a:gdLst>
              <a:gd name="connsiteX0" fmla="*/ 0 w 4229100"/>
              <a:gd name="connsiteY0" fmla="*/ 0 h 60960"/>
              <a:gd name="connsiteX1" fmla="*/ 868680 w 4229100"/>
              <a:gd name="connsiteY1" fmla="*/ 0 h 60960"/>
              <a:gd name="connsiteX2" fmla="*/ 1661160 w 4229100"/>
              <a:gd name="connsiteY2" fmla="*/ 15240 h 60960"/>
              <a:gd name="connsiteX3" fmla="*/ 2545080 w 4229100"/>
              <a:gd name="connsiteY3" fmla="*/ 0 h 60960"/>
              <a:gd name="connsiteX4" fmla="*/ 3375660 w 4229100"/>
              <a:gd name="connsiteY4" fmla="*/ 45720 h 60960"/>
              <a:gd name="connsiteX5" fmla="*/ 4229100 w 4229100"/>
              <a:gd name="connsiteY5" fmla="*/ 60960 h 60960"/>
              <a:gd name="connsiteX0" fmla="*/ 0 w 4229100"/>
              <a:gd name="connsiteY0" fmla="*/ 0 h 81438"/>
              <a:gd name="connsiteX1" fmla="*/ 868680 w 4229100"/>
              <a:gd name="connsiteY1" fmla="*/ 0 h 81438"/>
              <a:gd name="connsiteX2" fmla="*/ 1661160 w 4229100"/>
              <a:gd name="connsiteY2" fmla="*/ 15240 h 81438"/>
              <a:gd name="connsiteX3" fmla="*/ 2545080 w 4229100"/>
              <a:gd name="connsiteY3" fmla="*/ 0 h 81438"/>
              <a:gd name="connsiteX4" fmla="*/ 3375660 w 4229100"/>
              <a:gd name="connsiteY4" fmla="*/ 81438 h 81438"/>
              <a:gd name="connsiteX5" fmla="*/ 4229100 w 4229100"/>
              <a:gd name="connsiteY5" fmla="*/ 60960 h 81438"/>
              <a:gd name="connsiteX0" fmla="*/ 0 w 4236244"/>
              <a:gd name="connsiteY0" fmla="*/ 0 h 103822"/>
              <a:gd name="connsiteX1" fmla="*/ 868680 w 4236244"/>
              <a:gd name="connsiteY1" fmla="*/ 0 h 103822"/>
              <a:gd name="connsiteX2" fmla="*/ 1661160 w 4236244"/>
              <a:gd name="connsiteY2" fmla="*/ 15240 h 103822"/>
              <a:gd name="connsiteX3" fmla="*/ 2545080 w 4236244"/>
              <a:gd name="connsiteY3" fmla="*/ 0 h 103822"/>
              <a:gd name="connsiteX4" fmla="*/ 3375660 w 4236244"/>
              <a:gd name="connsiteY4" fmla="*/ 81438 h 103822"/>
              <a:gd name="connsiteX5" fmla="*/ 4236244 w 4236244"/>
              <a:gd name="connsiteY5" fmla="*/ 103822 h 103822"/>
              <a:gd name="connsiteX0" fmla="*/ 0 w 4229101"/>
              <a:gd name="connsiteY0" fmla="*/ 0 h 82391"/>
              <a:gd name="connsiteX1" fmla="*/ 868680 w 4229101"/>
              <a:gd name="connsiteY1" fmla="*/ 0 h 82391"/>
              <a:gd name="connsiteX2" fmla="*/ 1661160 w 4229101"/>
              <a:gd name="connsiteY2" fmla="*/ 15240 h 82391"/>
              <a:gd name="connsiteX3" fmla="*/ 2545080 w 4229101"/>
              <a:gd name="connsiteY3" fmla="*/ 0 h 82391"/>
              <a:gd name="connsiteX4" fmla="*/ 3375660 w 4229101"/>
              <a:gd name="connsiteY4" fmla="*/ 81438 h 82391"/>
              <a:gd name="connsiteX5" fmla="*/ 4229101 w 4229101"/>
              <a:gd name="connsiteY5" fmla="*/ 82391 h 82391"/>
              <a:gd name="connsiteX0" fmla="*/ 0 w 3375660"/>
              <a:gd name="connsiteY0" fmla="*/ 0 h 81438"/>
              <a:gd name="connsiteX1" fmla="*/ 868680 w 3375660"/>
              <a:gd name="connsiteY1" fmla="*/ 0 h 81438"/>
              <a:gd name="connsiteX2" fmla="*/ 1661160 w 3375660"/>
              <a:gd name="connsiteY2" fmla="*/ 15240 h 81438"/>
              <a:gd name="connsiteX3" fmla="*/ 2545080 w 3375660"/>
              <a:gd name="connsiteY3" fmla="*/ 0 h 81438"/>
              <a:gd name="connsiteX4" fmla="*/ 3375660 w 3375660"/>
              <a:gd name="connsiteY4" fmla="*/ 81438 h 81438"/>
              <a:gd name="connsiteX0" fmla="*/ 0 w 3375660"/>
              <a:gd name="connsiteY0" fmla="*/ 0 h 81438"/>
              <a:gd name="connsiteX1" fmla="*/ 867788 w 3375660"/>
              <a:gd name="connsiteY1" fmla="*/ 81438 h 81438"/>
              <a:gd name="connsiteX2" fmla="*/ 1661160 w 3375660"/>
              <a:gd name="connsiteY2" fmla="*/ 15240 h 81438"/>
              <a:gd name="connsiteX3" fmla="*/ 2545080 w 3375660"/>
              <a:gd name="connsiteY3" fmla="*/ 0 h 81438"/>
              <a:gd name="connsiteX4" fmla="*/ 3375660 w 3375660"/>
              <a:gd name="connsiteY4" fmla="*/ 81438 h 81438"/>
              <a:gd name="connsiteX0" fmla="*/ 0 w 3375660"/>
              <a:gd name="connsiteY0" fmla="*/ 0 h 81438"/>
              <a:gd name="connsiteX1" fmla="*/ 867788 w 3375660"/>
              <a:gd name="connsiteY1" fmla="*/ 81438 h 81438"/>
              <a:gd name="connsiteX2" fmla="*/ 1661160 w 3375660"/>
              <a:gd name="connsiteY2" fmla="*/ 15240 h 81438"/>
              <a:gd name="connsiteX3" fmla="*/ 2604007 w 3375660"/>
              <a:gd name="connsiteY3" fmla="*/ 81438 h 81438"/>
              <a:gd name="connsiteX4" fmla="*/ 3375660 w 3375660"/>
              <a:gd name="connsiteY4" fmla="*/ 81438 h 81438"/>
              <a:gd name="connsiteX0" fmla="*/ 0 w 3375660"/>
              <a:gd name="connsiteY0" fmla="*/ 9 h 81447"/>
              <a:gd name="connsiteX1" fmla="*/ 867788 w 3375660"/>
              <a:gd name="connsiteY1" fmla="*/ 81447 h 81447"/>
              <a:gd name="connsiteX2" fmla="*/ 1661160 w 3375660"/>
              <a:gd name="connsiteY2" fmla="*/ 15249 h 81447"/>
              <a:gd name="connsiteX3" fmla="*/ 2604007 w 3375660"/>
              <a:gd name="connsiteY3" fmla="*/ 81447 h 81447"/>
              <a:gd name="connsiteX4" fmla="*/ 3375660 w 3375660"/>
              <a:gd name="connsiteY4" fmla="*/ 0 h 81447"/>
              <a:gd name="connsiteX0" fmla="*/ 0 w 3375660"/>
              <a:gd name="connsiteY0" fmla="*/ 9 h 162894"/>
              <a:gd name="connsiteX1" fmla="*/ 861871 w 3375660"/>
              <a:gd name="connsiteY1" fmla="*/ 162894 h 162894"/>
              <a:gd name="connsiteX2" fmla="*/ 1661160 w 3375660"/>
              <a:gd name="connsiteY2" fmla="*/ 15249 h 162894"/>
              <a:gd name="connsiteX3" fmla="*/ 2604007 w 3375660"/>
              <a:gd name="connsiteY3" fmla="*/ 81447 h 162894"/>
              <a:gd name="connsiteX4" fmla="*/ 3375660 w 3375660"/>
              <a:gd name="connsiteY4" fmla="*/ 0 h 162894"/>
              <a:gd name="connsiteX0" fmla="*/ 0 w 3375660"/>
              <a:gd name="connsiteY0" fmla="*/ 9 h 162894"/>
              <a:gd name="connsiteX1" fmla="*/ 861871 w 3375660"/>
              <a:gd name="connsiteY1" fmla="*/ 162894 h 162894"/>
              <a:gd name="connsiteX2" fmla="*/ 1723741 w 3375660"/>
              <a:gd name="connsiteY2" fmla="*/ 0 h 162894"/>
              <a:gd name="connsiteX3" fmla="*/ 2604007 w 3375660"/>
              <a:gd name="connsiteY3" fmla="*/ 81447 h 162894"/>
              <a:gd name="connsiteX4" fmla="*/ 3375660 w 3375660"/>
              <a:gd name="connsiteY4" fmla="*/ 0 h 162894"/>
              <a:gd name="connsiteX0" fmla="*/ 0 w 3375660"/>
              <a:gd name="connsiteY0" fmla="*/ 9 h 325788"/>
              <a:gd name="connsiteX1" fmla="*/ 861871 w 3375660"/>
              <a:gd name="connsiteY1" fmla="*/ 162894 h 325788"/>
              <a:gd name="connsiteX2" fmla="*/ 1723741 w 3375660"/>
              <a:gd name="connsiteY2" fmla="*/ 0 h 325788"/>
              <a:gd name="connsiteX3" fmla="*/ 2657434 w 3375660"/>
              <a:gd name="connsiteY3" fmla="*/ 325788 h 325788"/>
              <a:gd name="connsiteX4" fmla="*/ 3375660 w 3375660"/>
              <a:gd name="connsiteY4" fmla="*/ 0 h 325788"/>
              <a:gd name="connsiteX0" fmla="*/ 0 w 3375660"/>
              <a:gd name="connsiteY0" fmla="*/ 9 h 325788"/>
              <a:gd name="connsiteX1" fmla="*/ 861871 w 3375660"/>
              <a:gd name="connsiteY1" fmla="*/ 162894 h 325788"/>
              <a:gd name="connsiteX2" fmla="*/ 1723741 w 3375660"/>
              <a:gd name="connsiteY2" fmla="*/ 0 h 325788"/>
              <a:gd name="connsiteX3" fmla="*/ 2657434 w 3375660"/>
              <a:gd name="connsiteY3" fmla="*/ 325788 h 325788"/>
              <a:gd name="connsiteX4" fmla="*/ 3375660 w 3375660"/>
              <a:gd name="connsiteY4" fmla="*/ 0 h 325788"/>
              <a:gd name="connsiteX0" fmla="*/ 0 w 3375660"/>
              <a:gd name="connsiteY0" fmla="*/ 9 h 325788"/>
              <a:gd name="connsiteX1" fmla="*/ 1919 w 3375660"/>
              <a:gd name="connsiteY1" fmla="*/ 11851 h 325788"/>
              <a:gd name="connsiteX2" fmla="*/ 861871 w 3375660"/>
              <a:gd name="connsiteY2" fmla="*/ 162894 h 325788"/>
              <a:gd name="connsiteX3" fmla="*/ 1723741 w 3375660"/>
              <a:gd name="connsiteY3" fmla="*/ 0 h 325788"/>
              <a:gd name="connsiteX4" fmla="*/ 2657434 w 3375660"/>
              <a:gd name="connsiteY4" fmla="*/ 325788 h 325788"/>
              <a:gd name="connsiteX5" fmla="*/ 3375660 w 3375660"/>
              <a:gd name="connsiteY5" fmla="*/ 0 h 325788"/>
              <a:gd name="connsiteX0" fmla="*/ 354166 w 3729826"/>
              <a:gd name="connsiteY0" fmla="*/ 9 h 325788"/>
              <a:gd name="connsiteX1" fmla="*/ 0 w 3729826"/>
              <a:gd name="connsiteY1" fmla="*/ 5780 h 325788"/>
              <a:gd name="connsiteX2" fmla="*/ 1216037 w 3729826"/>
              <a:gd name="connsiteY2" fmla="*/ 162894 h 325788"/>
              <a:gd name="connsiteX3" fmla="*/ 2077907 w 3729826"/>
              <a:gd name="connsiteY3" fmla="*/ 0 h 325788"/>
              <a:gd name="connsiteX4" fmla="*/ 3011600 w 3729826"/>
              <a:gd name="connsiteY4" fmla="*/ 325788 h 325788"/>
              <a:gd name="connsiteX5" fmla="*/ 3729826 w 3729826"/>
              <a:gd name="connsiteY5" fmla="*/ 0 h 325788"/>
              <a:gd name="connsiteX0" fmla="*/ 0 w 3729826"/>
              <a:gd name="connsiteY0" fmla="*/ 5780 h 325788"/>
              <a:gd name="connsiteX1" fmla="*/ 1216037 w 3729826"/>
              <a:gd name="connsiteY1" fmla="*/ 162894 h 325788"/>
              <a:gd name="connsiteX2" fmla="*/ 2077907 w 3729826"/>
              <a:gd name="connsiteY2" fmla="*/ 0 h 325788"/>
              <a:gd name="connsiteX3" fmla="*/ 3011600 w 3729826"/>
              <a:gd name="connsiteY3" fmla="*/ 325788 h 325788"/>
              <a:gd name="connsiteX4" fmla="*/ 3729826 w 3729826"/>
              <a:gd name="connsiteY4" fmla="*/ 0 h 325788"/>
              <a:gd name="connsiteX0" fmla="*/ 0 w 4017116"/>
              <a:gd name="connsiteY0" fmla="*/ 87227 h 325788"/>
              <a:gd name="connsiteX1" fmla="*/ 1503327 w 4017116"/>
              <a:gd name="connsiteY1" fmla="*/ 162894 h 325788"/>
              <a:gd name="connsiteX2" fmla="*/ 2365197 w 4017116"/>
              <a:gd name="connsiteY2" fmla="*/ 0 h 325788"/>
              <a:gd name="connsiteX3" fmla="*/ 3298890 w 4017116"/>
              <a:gd name="connsiteY3" fmla="*/ 325788 h 325788"/>
              <a:gd name="connsiteX4" fmla="*/ 4017116 w 4017116"/>
              <a:gd name="connsiteY4" fmla="*/ 0 h 325788"/>
              <a:gd name="connsiteX0" fmla="*/ 0 w 2513789"/>
              <a:gd name="connsiteY0" fmla="*/ 162894 h 325788"/>
              <a:gd name="connsiteX1" fmla="*/ 861870 w 2513789"/>
              <a:gd name="connsiteY1" fmla="*/ 0 h 325788"/>
              <a:gd name="connsiteX2" fmla="*/ 1795563 w 2513789"/>
              <a:gd name="connsiteY2" fmla="*/ 325788 h 325788"/>
              <a:gd name="connsiteX3" fmla="*/ 2513789 w 2513789"/>
              <a:gd name="connsiteY3" fmla="*/ 0 h 325788"/>
              <a:gd name="connsiteX0" fmla="*/ 0 w 2513789"/>
              <a:gd name="connsiteY0" fmla="*/ 162894 h 333650"/>
              <a:gd name="connsiteX1" fmla="*/ 861870 w 2513789"/>
              <a:gd name="connsiteY1" fmla="*/ 0 h 333650"/>
              <a:gd name="connsiteX2" fmla="*/ 1698078 w 2513789"/>
              <a:gd name="connsiteY2" fmla="*/ 333650 h 333650"/>
              <a:gd name="connsiteX3" fmla="*/ 2513789 w 2513789"/>
              <a:gd name="connsiteY3" fmla="*/ 0 h 333650"/>
              <a:gd name="connsiteX0" fmla="*/ 0 w 1651919"/>
              <a:gd name="connsiteY0" fmla="*/ 0 h 333650"/>
              <a:gd name="connsiteX1" fmla="*/ 836208 w 1651919"/>
              <a:gd name="connsiteY1" fmla="*/ 333650 h 333650"/>
              <a:gd name="connsiteX2" fmla="*/ 1651919 w 1651919"/>
              <a:gd name="connsiteY2" fmla="*/ 0 h 333650"/>
              <a:gd name="connsiteX0" fmla="*/ 0 w 1710980"/>
              <a:gd name="connsiteY0" fmla="*/ 21190 h 354840"/>
              <a:gd name="connsiteX1" fmla="*/ 836208 w 1710980"/>
              <a:gd name="connsiteY1" fmla="*/ 354840 h 354840"/>
              <a:gd name="connsiteX2" fmla="*/ 1651919 w 1710980"/>
              <a:gd name="connsiteY2" fmla="*/ 21190 h 354840"/>
              <a:gd name="connsiteX3" fmla="*/ 1647114 w 1710980"/>
              <a:gd name="connsiteY3" fmla="*/ 34558 h 354840"/>
              <a:gd name="connsiteX0" fmla="*/ 0 w 2750238"/>
              <a:gd name="connsiteY0" fmla="*/ 8510 h 342160"/>
              <a:gd name="connsiteX1" fmla="*/ 836208 w 2750238"/>
              <a:gd name="connsiteY1" fmla="*/ 342160 h 342160"/>
              <a:gd name="connsiteX2" fmla="*/ 1651919 w 2750238"/>
              <a:gd name="connsiteY2" fmla="*/ 8510 h 342160"/>
              <a:gd name="connsiteX3" fmla="*/ 2750238 w 2750238"/>
              <a:gd name="connsiteY3" fmla="*/ 212422 h 342160"/>
              <a:gd name="connsiteX4" fmla="*/ 1647114 w 2750238"/>
              <a:gd name="connsiteY4" fmla="*/ 21878 h 342160"/>
              <a:gd name="connsiteX0" fmla="*/ 0 w 3757511"/>
              <a:gd name="connsiteY0" fmla="*/ 8510 h 342160"/>
              <a:gd name="connsiteX1" fmla="*/ 836208 w 3757511"/>
              <a:gd name="connsiteY1" fmla="*/ 342160 h 342160"/>
              <a:gd name="connsiteX2" fmla="*/ 1651919 w 3757511"/>
              <a:gd name="connsiteY2" fmla="*/ 8510 h 342160"/>
              <a:gd name="connsiteX3" fmla="*/ 2750238 w 3757511"/>
              <a:gd name="connsiteY3" fmla="*/ 212422 h 342160"/>
              <a:gd name="connsiteX4" fmla="*/ 3757438 w 3757511"/>
              <a:gd name="connsiteY4" fmla="*/ 109821 h 342160"/>
              <a:gd name="connsiteX0" fmla="*/ 0 w 3757511"/>
              <a:gd name="connsiteY0" fmla="*/ 0 h 333650"/>
              <a:gd name="connsiteX1" fmla="*/ 836208 w 3757511"/>
              <a:gd name="connsiteY1" fmla="*/ 333650 h 333650"/>
              <a:gd name="connsiteX2" fmla="*/ 1651919 w 3757511"/>
              <a:gd name="connsiteY2" fmla="*/ 0 h 333650"/>
              <a:gd name="connsiteX3" fmla="*/ 2750238 w 3757511"/>
              <a:gd name="connsiteY3" fmla="*/ 203912 h 333650"/>
              <a:gd name="connsiteX4" fmla="*/ 3757438 w 3757511"/>
              <a:gd name="connsiteY4" fmla="*/ 101311 h 333650"/>
              <a:gd name="connsiteX0" fmla="*/ 0 w 3757490"/>
              <a:gd name="connsiteY0" fmla="*/ 0 h 333650"/>
              <a:gd name="connsiteX1" fmla="*/ 836208 w 3757490"/>
              <a:gd name="connsiteY1" fmla="*/ 333650 h 333650"/>
              <a:gd name="connsiteX2" fmla="*/ 1651919 w 3757490"/>
              <a:gd name="connsiteY2" fmla="*/ 0 h 333650"/>
              <a:gd name="connsiteX3" fmla="*/ 2354552 w 3757490"/>
              <a:gd name="connsiteY3" fmla="*/ 174598 h 333650"/>
              <a:gd name="connsiteX4" fmla="*/ 3757438 w 3757490"/>
              <a:gd name="connsiteY4" fmla="*/ 101311 h 333650"/>
              <a:gd name="connsiteX0" fmla="*/ 0 w 3757491"/>
              <a:gd name="connsiteY0" fmla="*/ 0 h 335841"/>
              <a:gd name="connsiteX1" fmla="*/ 836208 w 3757491"/>
              <a:gd name="connsiteY1" fmla="*/ 333650 h 335841"/>
              <a:gd name="connsiteX2" fmla="*/ 1651919 w 3757491"/>
              <a:gd name="connsiteY2" fmla="*/ 0 h 335841"/>
              <a:gd name="connsiteX3" fmla="*/ 2366543 w 3757491"/>
              <a:gd name="connsiteY3" fmla="*/ 335827 h 335841"/>
              <a:gd name="connsiteX4" fmla="*/ 3757438 w 3757491"/>
              <a:gd name="connsiteY4" fmla="*/ 101311 h 335841"/>
              <a:gd name="connsiteX0" fmla="*/ 0 w 3757486"/>
              <a:gd name="connsiteY0" fmla="*/ 0 h 335843"/>
              <a:gd name="connsiteX1" fmla="*/ 836208 w 3757486"/>
              <a:gd name="connsiteY1" fmla="*/ 333650 h 335843"/>
              <a:gd name="connsiteX2" fmla="*/ 1651919 w 3757486"/>
              <a:gd name="connsiteY2" fmla="*/ 0 h 335843"/>
              <a:gd name="connsiteX3" fmla="*/ 2234647 w 3757486"/>
              <a:gd name="connsiteY3" fmla="*/ 335827 h 335843"/>
              <a:gd name="connsiteX4" fmla="*/ 3757438 w 3757486"/>
              <a:gd name="connsiteY4" fmla="*/ 101311 h 335843"/>
              <a:gd name="connsiteX0" fmla="*/ 0 w 3757486"/>
              <a:gd name="connsiteY0" fmla="*/ 0 h 335841"/>
              <a:gd name="connsiteX1" fmla="*/ 836208 w 3757486"/>
              <a:gd name="connsiteY1" fmla="*/ 333650 h 335841"/>
              <a:gd name="connsiteX2" fmla="*/ 1484052 w 3757486"/>
              <a:gd name="connsiteY2" fmla="*/ 0 h 335841"/>
              <a:gd name="connsiteX3" fmla="*/ 2234647 w 3757486"/>
              <a:gd name="connsiteY3" fmla="*/ 335827 h 335841"/>
              <a:gd name="connsiteX4" fmla="*/ 3757438 w 3757486"/>
              <a:gd name="connsiteY4" fmla="*/ 101311 h 335841"/>
              <a:gd name="connsiteX0" fmla="*/ 0 w 3038100"/>
              <a:gd name="connsiteY0" fmla="*/ 0 h 336272"/>
              <a:gd name="connsiteX1" fmla="*/ 836208 w 3038100"/>
              <a:gd name="connsiteY1" fmla="*/ 333650 h 336272"/>
              <a:gd name="connsiteX2" fmla="*/ 1484052 w 3038100"/>
              <a:gd name="connsiteY2" fmla="*/ 0 h 336272"/>
              <a:gd name="connsiteX3" fmla="*/ 2234647 w 3038100"/>
              <a:gd name="connsiteY3" fmla="*/ 335827 h 336272"/>
              <a:gd name="connsiteX4" fmla="*/ 3038009 w 3038100"/>
              <a:gd name="connsiteY4" fmla="*/ 335827 h 336272"/>
              <a:gd name="connsiteX0" fmla="*/ 0 w 3038100"/>
              <a:gd name="connsiteY0" fmla="*/ 194011 h 530283"/>
              <a:gd name="connsiteX1" fmla="*/ 788246 w 3038100"/>
              <a:gd name="connsiteY1" fmla="*/ 0 h 530283"/>
              <a:gd name="connsiteX2" fmla="*/ 1484052 w 3038100"/>
              <a:gd name="connsiteY2" fmla="*/ 194011 h 530283"/>
              <a:gd name="connsiteX3" fmla="*/ 2234647 w 3038100"/>
              <a:gd name="connsiteY3" fmla="*/ 529838 h 530283"/>
              <a:gd name="connsiteX4" fmla="*/ 3038009 w 3038100"/>
              <a:gd name="connsiteY4" fmla="*/ 529838 h 53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100" h="530283">
                <a:moveTo>
                  <a:pt x="0" y="194011"/>
                </a:moveTo>
                <a:lnTo>
                  <a:pt x="788246" y="0"/>
                </a:lnTo>
                <a:lnTo>
                  <a:pt x="1484052" y="194011"/>
                </a:lnTo>
                <a:lnTo>
                  <a:pt x="2234647" y="529838"/>
                </a:lnTo>
                <a:cubicBezTo>
                  <a:pt x="2233846" y="532066"/>
                  <a:pt x="3048001" y="524952"/>
                  <a:pt x="3038009" y="529838"/>
                </a:cubicBezTo>
              </a:path>
            </a:pathLst>
          </a:custGeom>
          <a:ln w="3810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5" name="TextBox 70"/>
          <p:cNvSpPr txBox="1">
            <a:spLocks noChangeArrowheads="1"/>
          </p:cNvSpPr>
          <p:nvPr/>
        </p:nvSpPr>
        <p:spPr bwMode="auto">
          <a:xfrm>
            <a:off x="6050967" y="2965983"/>
            <a:ext cx="54443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latinLnBrk="1"/>
            <a:r>
              <a:rPr lang="en-US" altLang="ko-KR" sz="1100" b="1" dirty="0" smtClean="0">
                <a:solidFill>
                  <a:srgbClr val="404040"/>
                </a:solidFill>
                <a:latin typeface="Arial" pitchFamily="34" charset="0"/>
              </a:rPr>
              <a:t>77.4%</a:t>
            </a:r>
            <a:endParaRPr lang="ko-KR" altLang="en-US" sz="1100" b="1" dirty="0">
              <a:solidFill>
                <a:srgbClr val="404040"/>
              </a:solidFill>
              <a:latin typeface="Arial" pitchFamily="34" charset="0"/>
            </a:endParaRPr>
          </a:p>
        </p:txBody>
      </p:sp>
      <p:sp>
        <p:nvSpPr>
          <p:cNvPr id="46" name="TextBox 54"/>
          <p:cNvSpPr txBox="1">
            <a:spLocks noChangeArrowheads="1"/>
          </p:cNvSpPr>
          <p:nvPr/>
        </p:nvSpPr>
        <p:spPr bwMode="auto">
          <a:xfrm>
            <a:off x="7948438" y="2624503"/>
            <a:ext cx="4889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latinLnBrk="1"/>
            <a:r>
              <a:rPr lang="en-US" altLang="ko-KR" sz="1100" b="1" dirty="0" smtClean="0">
                <a:solidFill>
                  <a:srgbClr val="0C4DA2"/>
                </a:solidFill>
                <a:latin typeface="Arial" pitchFamily="34" charset="0"/>
              </a:rPr>
              <a:t>84.99%</a:t>
            </a:r>
            <a:endParaRPr lang="ko-KR" altLang="en-US" sz="1100" b="1" dirty="0">
              <a:solidFill>
                <a:srgbClr val="0C4DA2"/>
              </a:solidFill>
              <a:latin typeface="Arial" pitchFamily="34" charset="0"/>
            </a:endParaRPr>
          </a:p>
        </p:txBody>
      </p:sp>
      <p:sp>
        <p:nvSpPr>
          <p:cNvPr id="47" name="TextBox 70"/>
          <p:cNvSpPr txBox="1">
            <a:spLocks noChangeArrowheads="1"/>
          </p:cNvSpPr>
          <p:nvPr/>
        </p:nvSpPr>
        <p:spPr bwMode="auto">
          <a:xfrm>
            <a:off x="6667022" y="3163753"/>
            <a:ext cx="54443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latinLnBrk="1"/>
            <a:r>
              <a:rPr lang="en-US" altLang="ko-KR" sz="1100" b="1" dirty="0" smtClean="0">
                <a:solidFill>
                  <a:srgbClr val="404040"/>
                </a:solidFill>
                <a:latin typeface="Arial" pitchFamily="34" charset="0"/>
              </a:rPr>
              <a:t>72.2%</a:t>
            </a:r>
            <a:endParaRPr lang="ko-KR" altLang="en-US" sz="1100" b="1" dirty="0">
              <a:solidFill>
                <a:srgbClr val="404040"/>
              </a:solidFill>
              <a:latin typeface="Arial" pitchFamily="34" charset="0"/>
            </a:endParaRPr>
          </a:p>
        </p:txBody>
      </p:sp>
      <p:sp>
        <p:nvSpPr>
          <p:cNvPr id="48" name="TextBox 70"/>
          <p:cNvSpPr txBox="1">
            <a:spLocks noChangeArrowheads="1"/>
          </p:cNvSpPr>
          <p:nvPr/>
        </p:nvSpPr>
        <p:spPr bwMode="auto">
          <a:xfrm>
            <a:off x="7293446" y="3177036"/>
            <a:ext cx="54443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latinLnBrk="1"/>
            <a:r>
              <a:rPr lang="en-US" altLang="ko-KR" sz="1100" b="1" dirty="0" smtClean="0">
                <a:solidFill>
                  <a:srgbClr val="404040"/>
                </a:solidFill>
                <a:latin typeface="Arial" pitchFamily="34" charset="0"/>
              </a:rPr>
              <a:t>72.6%</a:t>
            </a:r>
            <a:endParaRPr lang="ko-KR" altLang="en-US" sz="1100" b="1" dirty="0">
              <a:solidFill>
                <a:srgbClr val="404040"/>
              </a:solidFill>
              <a:latin typeface="Arial" pitchFamily="34" charset="0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657225" y="1134096"/>
            <a:ext cx="7829550" cy="566712"/>
            <a:chOff x="657225" y="1052538"/>
            <a:chExt cx="7829550" cy="566712"/>
          </a:xfrm>
        </p:grpSpPr>
        <p:pic>
          <p:nvPicPr>
            <p:cNvPr id="50" name="Picture 2" descr="G:\개인자료실\바_아이콘_소스\01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57225" y="1052538"/>
              <a:ext cx="7829550" cy="566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직사각형 65"/>
            <p:cNvSpPr>
              <a:spLocks noChangeArrowheads="1"/>
            </p:cNvSpPr>
            <p:nvPr/>
          </p:nvSpPr>
          <p:spPr bwMode="auto">
            <a:xfrm>
              <a:off x="985267" y="1149360"/>
              <a:ext cx="71776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000000"/>
                  </a:solidFill>
                  <a:latin typeface="Arial" pitchFamily="34" charset="0"/>
                  <a:ea typeface="휴먼엑스포" pitchFamily="18" charset="-127"/>
                  <a:cs typeface="Arial" pitchFamily="34" charset="0"/>
                  <a:sym typeface="Wingdings" pitchFamily="2" charset="2"/>
                </a:rPr>
                <a:t>KHNP’s operational capability competes with top global players</a:t>
              </a:r>
            </a:p>
          </p:txBody>
        </p:sp>
      </p:grpSp>
      <p:pic>
        <p:nvPicPr>
          <p:cNvPr id="52" name="Picture 2" descr="G:\개인자료실\바_아이콘_소스\png_img\말풍선\aa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9818" y="2398239"/>
            <a:ext cx="897689" cy="8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G:\개인자료실\바_아이콘_소스\그래프\p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1859" y="3371869"/>
            <a:ext cx="147462" cy="4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G:\개인자료실\바_아이콘_소스\그래프\p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04072" y="3364982"/>
            <a:ext cx="161236" cy="4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G:\개인자료실\바_아이콘_소스\그래프\p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7664" y="3359474"/>
            <a:ext cx="172253" cy="4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G:\개인자료실\바_아이콘_소스\그래프\p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4731" y="3337440"/>
            <a:ext cx="216320" cy="4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G:\개인자료실\바_아이콘_소스\그래프\p-1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10421" y="3314029"/>
            <a:ext cx="263142" cy="42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G:\개인자료실\바_아이콘_소스\그래프\p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10242" y="3294750"/>
            <a:ext cx="301701" cy="4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G:\개인자료실\바_아이콘_소스\그래프\p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3665" y="3179072"/>
            <a:ext cx="533055" cy="4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G:\개인자료실\바_아이콘_소스\그래프\p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00563" y="3046869"/>
            <a:ext cx="797459" cy="4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G:\개인자료실\바_아이콘_소스\그래프\p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93819" y="2821024"/>
            <a:ext cx="1249150" cy="4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 Box 189"/>
          <p:cNvSpPr txBox="1">
            <a:spLocks noChangeArrowheads="1"/>
          </p:cNvSpPr>
          <p:nvPr/>
        </p:nvSpPr>
        <p:spPr bwMode="auto">
          <a:xfrm>
            <a:off x="628381" y="3344140"/>
            <a:ext cx="474146" cy="1384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</a:sp3d>
        </p:spPr>
        <p:txBody>
          <a:bodyPr wrap="square" lIns="0" tIns="0" rIns="0" bIns="0" anchor="ctr" anchorCtr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>
              <a:spcBef>
                <a:spcPct val="50000"/>
              </a:spcBef>
              <a:defRPr sz="2200" spc="-15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itchFamily="18" charset="-127"/>
                <a:ea typeface="HY견고딕" pitchFamily="18" charset="-127"/>
              </a:defRPr>
            </a:lvl1pPr>
          </a:lstStyle>
          <a:p>
            <a:pPr algn="ctr"/>
            <a:r>
              <a:rPr lang="en-US" altLang="ko-KR" sz="9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12,003</a:t>
            </a:r>
            <a:endParaRPr lang="en-US" altLang="ko-KR" sz="900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189"/>
          <p:cNvSpPr txBox="1">
            <a:spLocks noChangeArrowheads="1"/>
          </p:cNvSpPr>
          <p:nvPr/>
        </p:nvSpPr>
        <p:spPr bwMode="auto">
          <a:xfrm>
            <a:off x="1047778" y="3340582"/>
            <a:ext cx="474146" cy="1384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</a:sp3d>
        </p:spPr>
        <p:txBody>
          <a:bodyPr wrap="square" lIns="0" tIns="0" rIns="0" bIns="0" anchor="ctr" anchorCtr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>
              <a:spcBef>
                <a:spcPct val="50000"/>
              </a:spcBef>
              <a:defRPr sz="2200" spc="-15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itchFamily="18" charset="-127"/>
                <a:ea typeface="HY견고딕" pitchFamily="18" charset="-127"/>
              </a:defRPr>
            </a:lvl1pPr>
          </a:lstStyle>
          <a:p>
            <a:pPr algn="ctr"/>
            <a:r>
              <a:rPr lang="en-US" altLang="ko-KR" sz="9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13,168</a:t>
            </a:r>
            <a:endParaRPr lang="en-US" altLang="ko-KR" sz="900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189"/>
          <p:cNvSpPr txBox="1">
            <a:spLocks noChangeArrowheads="1"/>
          </p:cNvSpPr>
          <p:nvPr/>
        </p:nvSpPr>
        <p:spPr bwMode="auto">
          <a:xfrm>
            <a:off x="1467175" y="3321142"/>
            <a:ext cx="474146" cy="1384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</a:sp3d>
        </p:spPr>
        <p:txBody>
          <a:bodyPr wrap="square" lIns="0" tIns="0" rIns="0" bIns="0" anchor="ctr" anchorCtr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>
              <a:spcBef>
                <a:spcPct val="50000"/>
              </a:spcBef>
              <a:defRPr sz="2200" spc="-15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itchFamily="18" charset="-127"/>
                <a:ea typeface="HY견고딕" pitchFamily="18" charset="-127"/>
              </a:defRPr>
            </a:lvl1pPr>
          </a:lstStyle>
          <a:p>
            <a:pPr algn="ctr"/>
            <a:r>
              <a:rPr lang="en-US" altLang="ko-KR" sz="9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13,553</a:t>
            </a:r>
            <a:endParaRPr lang="en-US" altLang="ko-KR" sz="900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189"/>
          <p:cNvSpPr txBox="1">
            <a:spLocks noChangeArrowheads="1"/>
          </p:cNvSpPr>
          <p:nvPr/>
        </p:nvSpPr>
        <p:spPr bwMode="auto">
          <a:xfrm>
            <a:off x="1886572" y="3279248"/>
            <a:ext cx="474146" cy="1384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</a:sp3d>
        </p:spPr>
        <p:txBody>
          <a:bodyPr wrap="square" lIns="0" tIns="0" rIns="0" bIns="0" anchor="ctr" anchorCtr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>
              <a:spcBef>
                <a:spcPct val="50000"/>
              </a:spcBef>
              <a:defRPr sz="2200" spc="-15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itchFamily="18" charset="-127"/>
                <a:ea typeface="HY견고딕" pitchFamily="18" charset="-127"/>
              </a:defRPr>
            </a:lvl1pPr>
          </a:lstStyle>
          <a:p>
            <a:pPr algn="ctr"/>
            <a:r>
              <a:rPr lang="en-US" altLang="ko-KR" sz="9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17,042</a:t>
            </a:r>
            <a:endParaRPr lang="en-US" altLang="ko-KR" sz="900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189"/>
          <p:cNvSpPr txBox="1">
            <a:spLocks noChangeArrowheads="1"/>
          </p:cNvSpPr>
          <p:nvPr/>
        </p:nvSpPr>
        <p:spPr bwMode="auto">
          <a:xfrm>
            <a:off x="3564160" y="2699626"/>
            <a:ext cx="474146" cy="1384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</a:sp3d>
        </p:spPr>
        <p:txBody>
          <a:bodyPr wrap="square" lIns="0" tIns="0" rIns="0" bIns="0" anchor="ctr" anchorCtr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>
              <a:spcBef>
                <a:spcPct val="50000"/>
              </a:spcBef>
              <a:defRPr sz="2200" spc="-15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itchFamily="18" charset="-127"/>
                <a:ea typeface="HY견고딕" pitchFamily="18" charset="-127"/>
              </a:defRPr>
            </a:lvl1pPr>
          </a:lstStyle>
          <a:p>
            <a:pPr algn="ctr"/>
            <a:r>
              <a:rPr lang="en-US" altLang="ko-KR" sz="9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63,130</a:t>
            </a:r>
            <a:endParaRPr lang="en-US" altLang="ko-KR" sz="900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189"/>
          <p:cNvSpPr txBox="1">
            <a:spLocks noChangeArrowheads="1"/>
          </p:cNvSpPr>
          <p:nvPr/>
        </p:nvSpPr>
        <p:spPr bwMode="auto">
          <a:xfrm>
            <a:off x="3983555" y="2249788"/>
            <a:ext cx="474146" cy="1384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</a:sp3d>
        </p:spPr>
        <p:txBody>
          <a:bodyPr wrap="square" lIns="0" tIns="0" rIns="0" bIns="0" anchor="ctr" anchorCtr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>
              <a:spcBef>
                <a:spcPct val="50000"/>
              </a:spcBef>
              <a:defRPr sz="2200" spc="-15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itchFamily="18" charset="-127"/>
                <a:ea typeface="HY견고딕" pitchFamily="18" charset="-127"/>
              </a:defRPr>
            </a:lvl1pPr>
          </a:lstStyle>
          <a:p>
            <a:pPr algn="ctr"/>
            <a:r>
              <a:rPr lang="en-US" altLang="ko-KR" sz="9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99,098</a:t>
            </a:r>
            <a:endParaRPr lang="en-US" altLang="ko-KR" sz="900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189"/>
          <p:cNvSpPr txBox="1">
            <a:spLocks noChangeArrowheads="1"/>
          </p:cNvSpPr>
          <p:nvPr/>
        </p:nvSpPr>
        <p:spPr bwMode="auto">
          <a:xfrm>
            <a:off x="2305969" y="3224452"/>
            <a:ext cx="474146" cy="1538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</a:sp3d>
        </p:spPr>
        <p:txBody>
          <a:bodyPr wrap="square" lIns="0" tIns="0" rIns="0" bIns="0" anchor="ctr" anchorCtr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>
              <a:spcBef>
                <a:spcPct val="50000"/>
              </a:spcBef>
              <a:defRPr sz="2200" spc="-15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itchFamily="18" charset="-127"/>
                <a:ea typeface="HY견고딕" pitchFamily="18" charset="-127"/>
              </a:defRPr>
            </a:lvl1pPr>
          </a:lstStyle>
          <a:p>
            <a:pPr algn="ctr"/>
            <a:r>
              <a:rPr lang="en-US" altLang="ko-KR" sz="1000" b="1" spc="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20,716</a:t>
            </a:r>
            <a:endParaRPr lang="en-US" altLang="ko-KR" sz="1000" b="1" spc="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189"/>
          <p:cNvSpPr txBox="1">
            <a:spLocks noChangeArrowheads="1"/>
          </p:cNvSpPr>
          <p:nvPr/>
        </p:nvSpPr>
        <p:spPr bwMode="auto">
          <a:xfrm>
            <a:off x="2725366" y="3189450"/>
            <a:ext cx="474146" cy="1384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</a:sp3d>
        </p:spPr>
        <p:txBody>
          <a:bodyPr wrap="square" lIns="0" tIns="0" rIns="0" bIns="0" anchor="ctr" anchorCtr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>
              <a:spcBef>
                <a:spcPct val="50000"/>
              </a:spcBef>
              <a:defRPr sz="2200" spc="-15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itchFamily="18" charset="-127"/>
                <a:ea typeface="HY견고딕" pitchFamily="18" charset="-127"/>
              </a:defRPr>
            </a:lvl1pPr>
          </a:lstStyle>
          <a:p>
            <a:pPr algn="ctr"/>
            <a:r>
              <a:rPr lang="en-US" altLang="ko-KR" sz="9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24,253</a:t>
            </a:r>
            <a:endParaRPr lang="en-US" altLang="ko-KR" sz="900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 Box 189"/>
          <p:cNvSpPr txBox="1">
            <a:spLocks noChangeArrowheads="1"/>
          </p:cNvSpPr>
          <p:nvPr/>
        </p:nvSpPr>
        <p:spPr bwMode="auto">
          <a:xfrm>
            <a:off x="3144763" y="2959194"/>
            <a:ext cx="474146" cy="1384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</a:sp3d>
        </p:spPr>
        <p:txBody>
          <a:bodyPr wrap="square" lIns="0" tIns="0" rIns="0" bIns="0" anchor="ctr" anchorCtr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>
              <a:spcBef>
                <a:spcPct val="50000"/>
              </a:spcBef>
              <a:defRPr sz="2200" spc="-150">
                <a:gradFill>
                  <a:gsLst>
                    <a:gs pos="10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latin typeface="HY견고딕" pitchFamily="18" charset="-127"/>
                <a:ea typeface="HY견고딕" pitchFamily="18" charset="-127"/>
              </a:defRPr>
            </a:lvl1pPr>
          </a:lstStyle>
          <a:p>
            <a:pPr algn="ctr"/>
            <a:r>
              <a:rPr lang="en-US" altLang="ko-KR" sz="900" spc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42,569</a:t>
            </a:r>
            <a:endParaRPr lang="en-US" altLang="ko-KR" sz="900" spc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1781162" y="2594861"/>
            <a:ext cx="864096" cy="50405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>
              <a:lnSpc>
                <a:spcPts val="1800"/>
              </a:lnSpc>
            </a:pP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Ranked</a:t>
            </a:r>
            <a:b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5th</a:t>
            </a:r>
            <a:endParaRPr lang="ko-KR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2" name="Picture 3" descr="G:\개인자료실\바_아이콘_소스\아이콘\ball-1-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675" y="24669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G:\개인자료실\바_아이콘_소스\아이콘\ball-1-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1242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G:\개인자료실\바_아이콘_소스\아이콘\ball-1-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241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G:\개인자료실\바_아이콘_소스\아이콘\ball-1-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5622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G:\개인자료실\바_아이콘_소스\아이콘\ball-1-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89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G:\개인자료실\바_아이콘_소스\아이콘\ball-1-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6175" y="30384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G:\개인자료실\바_아이콘_소스\아이콘\ball-1-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7908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G:\개인자료실\바_아이콘_소스\아이콘\ball-1-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003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G:\개인자료실\바_아이콘_소스\아이콘\ball-1-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242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 descr="G:\개인자료실\바_아이콘_소스\아이콘\ball-1-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324107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 descr="G:\개인자료실\바_아이콘_소스\아이콘\ball-1-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6175" y="3324107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G:\개인자료실\바_아이콘_소스\kk_01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677" y="1776412"/>
            <a:ext cx="3714896" cy="42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5" descr="G:\개인자료실\바_아이콘_소스\kk_01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215" y="1776412"/>
            <a:ext cx="3714896" cy="42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G:\개인자료실\바_아이콘_소스\kk_01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215" y="3933825"/>
            <a:ext cx="3714896" cy="42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58"/>
          <p:cNvSpPr>
            <a:spLocks noChangeArrowheads="1"/>
          </p:cNvSpPr>
          <p:nvPr/>
        </p:nvSpPr>
        <p:spPr bwMode="gray">
          <a:xfrm>
            <a:off x="947834" y="1809056"/>
            <a:ext cx="3152582" cy="3032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45714" tIns="45714" rIns="45714" bIns="45714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Worldwide Nuclear Generation Capacity¹</a:t>
            </a:r>
          </a:p>
        </p:txBody>
      </p:sp>
      <p:sp>
        <p:nvSpPr>
          <p:cNvPr id="87" name="Rectangle 58"/>
          <p:cNvSpPr>
            <a:spLocks noChangeArrowheads="1"/>
          </p:cNvSpPr>
          <p:nvPr/>
        </p:nvSpPr>
        <p:spPr bwMode="gray">
          <a:xfrm>
            <a:off x="5663753" y="1809055"/>
            <a:ext cx="2137222" cy="3032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45714" tIns="45714" rIns="45714" bIns="45714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Nuclear Capacity Factor</a:t>
            </a:r>
            <a:r>
              <a:rPr lang="en-US" altLang="ko-KR" sz="12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88" name="직선 연결선 87"/>
          <p:cNvCxnSpPr/>
          <p:nvPr/>
        </p:nvCxnSpPr>
        <p:spPr>
          <a:xfrm>
            <a:off x="561975" y="3657600"/>
            <a:ext cx="3933825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58"/>
          <p:cNvSpPr>
            <a:spLocks noChangeArrowheads="1"/>
          </p:cNvSpPr>
          <p:nvPr/>
        </p:nvSpPr>
        <p:spPr bwMode="gray">
          <a:xfrm>
            <a:off x="5502078" y="3970486"/>
            <a:ext cx="2229170" cy="3032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45714" tIns="45714" rIns="45714" bIns="45714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Collective Radiation Dose</a:t>
            </a:r>
            <a:r>
              <a:rPr lang="en-US" altLang="ko-KR" sz="12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4981278" y="5600700"/>
            <a:ext cx="288032" cy="38604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endParaRPr lang="ko-KR" altLang="en-US" sz="1600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5981403" y="5514975"/>
            <a:ext cx="288032" cy="47176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endParaRPr lang="ko-KR" altLang="en-US" sz="1600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6924378" y="5114925"/>
            <a:ext cx="288032" cy="87181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endParaRPr lang="ko-KR" altLang="en-US" sz="1600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7829253" y="5514975"/>
            <a:ext cx="288032" cy="47176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endParaRPr lang="ko-KR" altLang="en-US" sz="1600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5371803" y="5657850"/>
            <a:ext cx="288032" cy="328890"/>
          </a:xfrm>
          <a:prstGeom prst="rect">
            <a:avLst/>
          </a:prstGeom>
          <a:gradFill>
            <a:gsLst>
              <a:gs pos="0">
                <a:srgbClr val="AC7F00"/>
              </a:gs>
              <a:gs pos="100000">
                <a:srgbClr val="DFAA41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endParaRPr lang="ko-KR" altLang="en-US" sz="1600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6371928" y="5667375"/>
            <a:ext cx="288032" cy="319365"/>
          </a:xfrm>
          <a:prstGeom prst="rect">
            <a:avLst/>
          </a:prstGeom>
          <a:gradFill>
            <a:gsLst>
              <a:gs pos="0">
                <a:srgbClr val="AC7F00"/>
              </a:gs>
              <a:gs pos="100000">
                <a:srgbClr val="DFAA41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endParaRPr lang="ko-KR" altLang="en-US" sz="1600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7305378" y="4981575"/>
            <a:ext cx="288032" cy="1005165"/>
          </a:xfrm>
          <a:prstGeom prst="rect">
            <a:avLst/>
          </a:prstGeom>
          <a:gradFill>
            <a:gsLst>
              <a:gs pos="0">
                <a:srgbClr val="AC7F00"/>
              </a:gs>
              <a:gs pos="100000">
                <a:srgbClr val="DFAA41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endParaRPr lang="ko-KR" altLang="en-US" sz="1600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8191203" y="5676900"/>
            <a:ext cx="288032" cy="309840"/>
          </a:xfrm>
          <a:prstGeom prst="rect">
            <a:avLst/>
          </a:prstGeom>
          <a:gradFill>
            <a:gsLst>
              <a:gs pos="0">
                <a:srgbClr val="AC7F00"/>
              </a:gs>
              <a:gs pos="100000">
                <a:srgbClr val="DFAA41"/>
              </a:gs>
            </a:gsLst>
            <a:lin ang="54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endParaRPr lang="ko-KR" altLang="en-US" sz="1600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98" name="직선 연결선 97"/>
          <p:cNvCxnSpPr/>
          <p:nvPr/>
        </p:nvCxnSpPr>
        <p:spPr>
          <a:xfrm>
            <a:off x="4876800" y="6000750"/>
            <a:ext cx="3629025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그룹 141"/>
          <p:cNvGrpSpPr>
            <a:grpSpLocks/>
          </p:cNvGrpSpPr>
          <p:nvPr/>
        </p:nvGrpSpPr>
        <p:grpSpPr bwMode="auto">
          <a:xfrm flipH="1">
            <a:off x="4912189" y="5157192"/>
            <a:ext cx="3638147" cy="182562"/>
            <a:chOff x="899592" y="4254458"/>
            <a:chExt cx="3456000" cy="161727"/>
          </a:xfrm>
        </p:grpSpPr>
        <p:sp>
          <p:nvSpPr>
            <p:cNvPr id="100" name="자유형 99"/>
            <p:cNvSpPr/>
            <p:nvPr/>
          </p:nvSpPr>
          <p:spPr>
            <a:xfrm>
              <a:off x="899592" y="4412633"/>
              <a:ext cx="3456000" cy="0"/>
            </a:xfrm>
            <a:custGeom>
              <a:avLst/>
              <a:gdLst>
                <a:gd name="connsiteX0" fmla="*/ 0 w 4229100"/>
                <a:gd name="connsiteY0" fmla="*/ 0 h 60960"/>
                <a:gd name="connsiteX1" fmla="*/ 868680 w 4229100"/>
                <a:gd name="connsiteY1" fmla="*/ 0 h 60960"/>
                <a:gd name="connsiteX2" fmla="*/ 1661160 w 4229100"/>
                <a:gd name="connsiteY2" fmla="*/ 15240 h 60960"/>
                <a:gd name="connsiteX3" fmla="*/ 2545080 w 4229100"/>
                <a:gd name="connsiteY3" fmla="*/ 0 h 60960"/>
                <a:gd name="connsiteX4" fmla="*/ 3375660 w 4229100"/>
                <a:gd name="connsiteY4" fmla="*/ 45720 h 60960"/>
                <a:gd name="connsiteX5" fmla="*/ 4229100 w 4229100"/>
                <a:gd name="connsiteY5" fmla="*/ 60960 h 60960"/>
                <a:gd name="connsiteX0" fmla="*/ 0 w 4229100"/>
                <a:gd name="connsiteY0" fmla="*/ 0 h 81438"/>
                <a:gd name="connsiteX1" fmla="*/ 868680 w 4229100"/>
                <a:gd name="connsiteY1" fmla="*/ 0 h 81438"/>
                <a:gd name="connsiteX2" fmla="*/ 1661160 w 4229100"/>
                <a:gd name="connsiteY2" fmla="*/ 15240 h 81438"/>
                <a:gd name="connsiteX3" fmla="*/ 2545080 w 4229100"/>
                <a:gd name="connsiteY3" fmla="*/ 0 h 81438"/>
                <a:gd name="connsiteX4" fmla="*/ 3375660 w 4229100"/>
                <a:gd name="connsiteY4" fmla="*/ 81438 h 81438"/>
                <a:gd name="connsiteX5" fmla="*/ 4229100 w 4229100"/>
                <a:gd name="connsiteY5" fmla="*/ 60960 h 81438"/>
                <a:gd name="connsiteX0" fmla="*/ 0 w 4236244"/>
                <a:gd name="connsiteY0" fmla="*/ 0 h 103822"/>
                <a:gd name="connsiteX1" fmla="*/ 868680 w 4236244"/>
                <a:gd name="connsiteY1" fmla="*/ 0 h 103822"/>
                <a:gd name="connsiteX2" fmla="*/ 1661160 w 4236244"/>
                <a:gd name="connsiteY2" fmla="*/ 15240 h 103822"/>
                <a:gd name="connsiteX3" fmla="*/ 2545080 w 4236244"/>
                <a:gd name="connsiteY3" fmla="*/ 0 h 103822"/>
                <a:gd name="connsiteX4" fmla="*/ 3375660 w 4236244"/>
                <a:gd name="connsiteY4" fmla="*/ 81438 h 103822"/>
                <a:gd name="connsiteX5" fmla="*/ 4236244 w 4236244"/>
                <a:gd name="connsiteY5" fmla="*/ 103822 h 103822"/>
                <a:gd name="connsiteX0" fmla="*/ 0 w 4229101"/>
                <a:gd name="connsiteY0" fmla="*/ 0 h 82391"/>
                <a:gd name="connsiteX1" fmla="*/ 868680 w 4229101"/>
                <a:gd name="connsiteY1" fmla="*/ 0 h 82391"/>
                <a:gd name="connsiteX2" fmla="*/ 1661160 w 4229101"/>
                <a:gd name="connsiteY2" fmla="*/ 15240 h 82391"/>
                <a:gd name="connsiteX3" fmla="*/ 2545080 w 4229101"/>
                <a:gd name="connsiteY3" fmla="*/ 0 h 82391"/>
                <a:gd name="connsiteX4" fmla="*/ 3375660 w 4229101"/>
                <a:gd name="connsiteY4" fmla="*/ 81438 h 82391"/>
                <a:gd name="connsiteX5" fmla="*/ 4229101 w 4229101"/>
                <a:gd name="connsiteY5" fmla="*/ 82391 h 82391"/>
                <a:gd name="connsiteX0" fmla="*/ 0 w 4229101"/>
                <a:gd name="connsiteY0" fmla="*/ 0 h 82391"/>
                <a:gd name="connsiteX1" fmla="*/ 1661160 w 4229101"/>
                <a:gd name="connsiteY1" fmla="*/ 15240 h 82391"/>
                <a:gd name="connsiteX2" fmla="*/ 2545080 w 4229101"/>
                <a:gd name="connsiteY2" fmla="*/ 0 h 82391"/>
                <a:gd name="connsiteX3" fmla="*/ 3375660 w 4229101"/>
                <a:gd name="connsiteY3" fmla="*/ 81438 h 82391"/>
                <a:gd name="connsiteX4" fmla="*/ 4229101 w 4229101"/>
                <a:gd name="connsiteY4" fmla="*/ 82391 h 82391"/>
                <a:gd name="connsiteX0" fmla="*/ 0 w 4229101"/>
                <a:gd name="connsiteY0" fmla="*/ 0 h 82391"/>
                <a:gd name="connsiteX1" fmla="*/ 2545080 w 4229101"/>
                <a:gd name="connsiteY1" fmla="*/ 0 h 82391"/>
                <a:gd name="connsiteX2" fmla="*/ 3375660 w 4229101"/>
                <a:gd name="connsiteY2" fmla="*/ 81438 h 82391"/>
                <a:gd name="connsiteX3" fmla="*/ 4229101 w 4229101"/>
                <a:gd name="connsiteY3" fmla="*/ 82391 h 82391"/>
                <a:gd name="connsiteX0" fmla="*/ 0 w 4229101"/>
                <a:gd name="connsiteY0" fmla="*/ 0 h 82391"/>
                <a:gd name="connsiteX1" fmla="*/ 3375660 w 4229101"/>
                <a:gd name="connsiteY1" fmla="*/ 81438 h 82391"/>
                <a:gd name="connsiteX2" fmla="*/ 4229101 w 4229101"/>
                <a:gd name="connsiteY2" fmla="*/ 82391 h 82391"/>
                <a:gd name="connsiteX0" fmla="*/ 0 w 4229101"/>
                <a:gd name="connsiteY0" fmla="*/ 0 h 82391"/>
                <a:gd name="connsiteX1" fmla="*/ 4229101 w 4229101"/>
                <a:gd name="connsiteY1" fmla="*/ 82391 h 8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29101" h="82391">
                  <a:moveTo>
                    <a:pt x="0" y="0"/>
                  </a:moveTo>
                  <a:lnTo>
                    <a:pt x="4229101" y="82391"/>
                  </a:lnTo>
                </a:path>
              </a:pathLst>
            </a:custGeom>
            <a:ln w="28575">
              <a:solidFill>
                <a:srgbClr val="0C4DA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Text Box 4"/>
            <p:cNvSpPr txBox="1">
              <a:spLocks noChangeArrowheads="1"/>
            </p:cNvSpPr>
            <p:nvPr/>
          </p:nvSpPr>
          <p:spPr bwMode="auto">
            <a:xfrm>
              <a:off x="3752148" y="4254458"/>
              <a:ext cx="576064" cy="16172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US" altLang="ko-KR" sz="900" b="1" dirty="0" smtClean="0">
                  <a:solidFill>
                    <a:srgbClr val="0C4DA2"/>
                  </a:solidFill>
                  <a:latin typeface="Arial" pitchFamily="34" charset="0"/>
                </a:rPr>
                <a:t>KHNP </a:t>
              </a:r>
              <a:r>
                <a:rPr lang="en-US" altLang="ko-KR" sz="900" b="1" dirty="0" err="1" smtClean="0">
                  <a:solidFill>
                    <a:srgbClr val="0C4DA2"/>
                  </a:solidFill>
                  <a:latin typeface="Arial" pitchFamily="34" charset="0"/>
                </a:rPr>
                <a:t>Avg</a:t>
              </a:r>
              <a:endParaRPr lang="en-US" altLang="ko-KR" sz="900" b="1" dirty="0">
                <a:solidFill>
                  <a:srgbClr val="0C4DA2"/>
                </a:solidFill>
                <a:latin typeface="Arial" pitchFamily="34" charset="0"/>
              </a:endParaRPr>
            </a:p>
          </p:txBody>
        </p:sp>
      </p:grpSp>
      <p:sp>
        <p:nvSpPr>
          <p:cNvPr id="102" name="직사각형 101"/>
          <p:cNvSpPr>
            <a:spLocks noChangeArrowheads="1"/>
          </p:cNvSpPr>
          <p:nvPr/>
        </p:nvSpPr>
        <p:spPr bwMode="auto">
          <a:xfrm>
            <a:off x="4913428" y="4619625"/>
            <a:ext cx="792047" cy="1568425"/>
          </a:xfrm>
          <a:prstGeom prst="rect">
            <a:avLst/>
          </a:prstGeom>
          <a:noFill/>
          <a:ln w="19050" algn="ctr">
            <a:solidFill>
              <a:srgbClr val="990000"/>
            </a:solidFill>
            <a:prstDash val="sysDash"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b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103" name="Picture 2" descr="G:\개인자료실\바_아이콘_소스\아이콘\338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79" y="4685554"/>
            <a:ext cx="363322" cy="2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G:\개인자료실\바_아이콘_소스\아이콘\338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79" y="4114054"/>
            <a:ext cx="363322" cy="2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모서리가 둥근 직사각형 104"/>
          <p:cNvSpPr/>
          <p:nvPr/>
        </p:nvSpPr>
        <p:spPr>
          <a:xfrm>
            <a:off x="613867" y="5581650"/>
            <a:ext cx="3843833" cy="586065"/>
          </a:xfrm>
          <a:prstGeom prst="roundRect">
            <a:avLst/>
          </a:prstGeom>
          <a:solidFill>
            <a:srgbClr val="0033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endParaRPr lang="ko-KR" altLang="en-US" sz="1600" dirty="0" err="1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6" name="직사각형 101"/>
          <p:cNvSpPr>
            <a:spLocks noChangeArrowheads="1"/>
          </p:cNvSpPr>
          <p:nvPr/>
        </p:nvSpPr>
        <p:spPr bwMode="auto">
          <a:xfrm>
            <a:off x="704503" y="5571652"/>
            <a:ext cx="3662561" cy="60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>
              <a:lnSpc>
                <a:spcPts val="2000"/>
              </a:lnSpc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KHNP has a record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of over </a:t>
            </a:r>
            <a:r>
              <a:rPr lang="en-US" altLang="ko-K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35 </a:t>
            </a:r>
            <a:r>
              <a:rPr lang="en-US" altLang="ko-K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years </a:t>
            </a: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of</a:t>
            </a:r>
            <a:b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altLang="ko-K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operation </a:t>
            </a: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without higher level accident by INES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107" name="그룹 106"/>
          <p:cNvGrpSpPr/>
          <p:nvPr/>
        </p:nvGrpSpPr>
        <p:grpSpPr>
          <a:xfrm>
            <a:off x="8040355" y="4304680"/>
            <a:ext cx="541190" cy="338554"/>
            <a:chOff x="8040355" y="4304680"/>
            <a:chExt cx="541190" cy="338554"/>
          </a:xfrm>
        </p:grpSpPr>
        <p:sp>
          <p:nvSpPr>
            <p:cNvPr id="108" name="TextBox 107"/>
            <p:cNvSpPr txBox="1"/>
            <p:nvPr/>
          </p:nvSpPr>
          <p:spPr>
            <a:xfrm>
              <a:off x="8166047" y="4304680"/>
              <a:ext cx="415498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2013</a:t>
              </a:r>
              <a:endPara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2012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8040355" y="4386295"/>
              <a:ext cx="188713" cy="72172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/>
              <a:endParaRPr lang="ko-KR" altLang="en-US" sz="16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8040355" y="4505965"/>
              <a:ext cx="188713" cy="72172"/>
            </a:xfrm>
            <a:prstGeom prst="rect">
              <a:avLst/>
            </a:prstGeom>
            <a:gradFill>
              <a:gsLst>
                <a:gs pos="0">
                  <a:srgbClr val="AC7F00"/>
                </a:gs>
                <a:gs pos="100000">
                  <a:srgbClr val="DFAA41"/>
                </a:gs>
              </a:gsLst>
              <a:lin ang="54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/>
              <a:endParaRPr lang="ko-KR" altLang="en-US" sz="16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11" name="직사각형 110"/>
          <p:cNvSpPr/>
          <p:nvPr/>
        </p:nvSpPr>
        <p:spPr>
          <a:xfrm>
            <a:off x="966242" y="272457"/>
            <a:ext cx="6040436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3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Operation Performance of NPPs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 rot="16200000">
            <a:off x="285700" y="2428876"/>
            <a:ext cx="5143537" cy="2571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0" y="10800"/>
                </a:moveTo>
                <a:cubicBezTo>
                  <a:pt x="10740" y="10766"/>
                  <a:pt x="10766" y="10740"/>
                  <a:pt x="10800" y="10740"/>
                </a:cubicBezTo>
                <a:cubicBezTo>
                  <a:pt x="10833" y="10739"/>
                  <a:pt x="10859" y="10766"/>
                  <a:pt x="1086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EDF2F9"/>
              </a:gs>
              <a:gs pos="100000">
                <a:srgbClr val="A2C2E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 rot="10800000" flipV="1">
            <a:off x="2250649" y="3257324"/>
            <a:ext cx="600061" cy="972000"/>
          </a:xfrm>
          <a:prstGeom prst="flowChartDelay">
            <a:avLst/>
          </a:prstGeom>
          <a:solidFill>
            <a:srgbClr val="D4971C">
              <a:alpha val="55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en-US" altLang="ko-KR" sz="2800" i="1" dirty="0">
                <a:latin typeface="HY울릉도M" pitchFamily="18" charset="-127"/>
                <a:ea typeface="HY울릉도M" pitchFamily="18" charset="-127"/>
              </a:rPr>
              <a:t>3</a:t>
            </a:r>
            <a:endParaRPr kumimoji="0" lang="ko-KR" altLang="en-US" sz="2800" i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 rot="10800000" flipV="1">
            <a:off x="2264677" y="1172218"/>
            <a:ext cx="600061" cy="972000"/>
          </a:xfrm>
          <a:prstGeom prst="flowChartDelay">
            <a:avLst/>
          </a:prstGeom>
          <a:solidFill>
            <a:srgbClr val="1AAFBA">
              <a:alpha val="55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en-US" altLang="ko-KR" sz="2800" i="1" dirty="0">
                <a:latin typeface="HY울릉도M" pitchFamily="18" charset="-127"/>
                <a:ea typeface="HY울릉도M" pitchFamily="18" charset="-127"/>
              </a:rPr>
              <a:t>1</a:t>
            </a:r>
            <a:endParaRPr kumimoji="0" lang="ko-KR" altLang="en-US" sz="2800" i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 rot="10800000" flipV="1">
            <a:off x="2250649" y="2214553"/>
            <a:ext cx="600061" cy="972000"/>
          </a:xfrm>
          <a:prstGeom prst="flowChartDelay">
            <a:avLst/>
          </a:prstGeom>
          <a:solidFill>
            <a:srgbClr val="89BA00">
              <a:alpha val="55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en-US" altLang="ko-KR" sz="2800" i="1" dirty="0">
                <a:latin typeface="HY울릉도M" pitchFamily="18" charset="-127"/>
                <a:ea typeface="HY울릉도M" pitchFamily="18" charset="-127"/>
              </a:rPr>
              <a:t>2</a:t>
            </a:r>
            <a:endParaRPr kumimoji="0" lang="ko-KR" altLang="en-US" sz="2800" i="1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979060" y="1172218"/>
            <a:ext cx="5741397" cy="972000"/>
          </a:xfrm>
          <a:prstGeom prst="rect">
            <a:avLst/>
          </a:prstGeom>
          <a:solidFill>
            <a:srgbClr val="127C84">
              <a:alpha val="27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atinLnBrk="0">
              <a:defRPr/>
            </a:pPr>
            <a:r>
              <a:rPr kumimoji="0" lang="en-US" altLang="ko-KR" sz="2400" b="1" i="1" kern="10" dirty="0" smtClean="0">
                <a:ln w="9525">
                  <a:noFill/>
                  <a:round/>
                  <a:headEnd/>
                  <a:tailEnd/>
                </a:ln>
                <a:latin typeface="Arial" pitchFamily="34" charset="0"/>
                <a:ea typeface="맑은 고딕" pitchFamily="50" charset="-127"/>
                <a:cs typeface="Arial" pitchFamily="34" charset="0"/>
              </a:rPr>
              <a:t>Government’s Strong Policy</a:t>
            </a:r>
          </a:p>
          <a:p>
            <a:pPr latinLnBrk="0">
              <a:defRPr/>
            </a:pPr>
            <a:r>
              <a:rPr kumimoji="0" lang="en-US" altLang="ko-KR" sz="2400" b="1" i="1" kern="10" dirty="0" smtClean="0">
                <a:ln w="9525">
                  <a:noFill/>
                  <a:round/>
                  <a:headEnd/>
                  <a:tailEnd/>
                </a:ln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2000" kern="10" dirty="0" smtClean="0">
                <a:ln w="9525">
                  <a:noFill/>
                  <a:round/>
                  <a:headEnd/>
                  <a:tailEnd/>
                </a:ln>
                <a:latin typeface="Arial" pitchFamily="34" charset="0"/>
                <a:ea typeface="맑은 고딕" pitchFamily="50" charset="-127"/>
                <a:cs typeface="Arial" pitchFamily="34" charset="0"/>
              </a:rPr>
              <a:t>ensures consistency in nuclear projects</a:t>
            </a:r>
            <a:endParaRPr kumimoji="0" lang="ko-KR" altLang="en-US" sz="2000" kern="10" dirty="0" smtClean="0">
              <a:ln w="9525">
                <a:noFill/>
                <a:round/>
                <a:headEnd/>
                <a:tailEnd/>
              </a:ln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965032" y="2214553"/>
            <a:ext cx="5750892" cy="972000"/>
          </a:xfrm>
          <a:prstGeom prst="rect">
            <a:avLst/>
          </a:prstGeom>
          <a:solidFill>
            <a:srgbClr val="118522">
              <a:alpha val="34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atinLnBrk="0">
              <a:defRPr/>
            </a:pPr>
            <a:r>
              <a:rPr kumimoji="0" lang="en-US" altLang="ko-KR" sz="2400" b="1" i="1" kern="10" dirty="0" smtClean="0">
                <a:ln w="9525">
                  <a:noFill/>
                  <a:round/>
                  <a:headEnd/>
                  <a:tailEnd/>
                </a:ln>
                <a:latin typeface="Arial" pitchFamily="34" charset="0"/>
                <a:ea typeface="맑은 고딕" pitchFamily="50" charset="-127"/>
                <a:cs typeface="Arial" pitchFamily="34" charset="0"/>
              </a:rPr>
              <a:t>Robust Supply Chain</a:t>
            </a:r>
          </a:p>
          <a:p>
            <a:pPr latinLnBrk="0">
              <a:defRPr/>
            </a:pPr>
            <a:r>
              <a:rPr kumimoji="0" lang="en-US" altLang="ko-KR" sz="2000" b="1" i="1" kern="10" dirty="0" smtClean="0">
                <a:ln w="9525">
                  <a:noFill/>
                  <a:round/>
                  <a:headEnd/>
                  <a:tailEnd/>
                </a:ln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2000" kern="10" dirty="0" smtClean="0">
                <a:ln w="9525">
                  <a:noFill/>
                  <a:round/>
                  <a:headEnd/>
                  <a:tailEnd/>
                </a:ln>
                <a:latin typeface="Arial" pitchFamily="34" charset="0"/>
                <a:ea typeface="맑은 고딕" pitchFamily="50" charset="-127"/>
                <a:cs typeface="Arial" pitchFamily="34" charset="0"/>
              </a:rPr>
              <a:t>for the entire NPP life cycle</a:t>
            </a:r>
            <a:endParaRPr kumimoji="0" lang="ko-KR" altLang="en-US" sz="2000" kern="10" dirty="0">
              <a:ln w="9525">
                <a:noFill/>
                <a:round/>
                <a:headEnd/>
                <a:tailEnd/>
              </a:ln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965033" y="3257324"/>
            <a:ext cx="5750371" cy="972000"/>
          </a:xfrm>
          <a:prstGeom prst="rect">
            <a:avLst/>
          </a:prstGeom>
          <a:solidFill>
            <a:srgbClr val="8A600C">
              <a:alpha val="34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atinLnBrk="0">
              <a:defRPr/>
            </a:pPr>
            <a:r>
              <a:rPr kumimoji="0" lang="en-US" altLang="ko-KR" sz="2400" b="1" i="1" kern="10" dirty="0" smtClean="0">
                <a:ln w="9525">
                  <a:noFill/>
                  <a:round/>
                  <a:headEnd/>
                  <a:tailEnd/>
                </a:ln>
                <a:latin typeface="Arial" pitchFamily="34" charset="0"/>
                <a:ea typeface="맑은 고딕" pitchFamily="50" charset="-127"/>
                <a:cs typeface="Arial" pitchFamily="34" charset="0"/>
              </a:rPr>
              <a:t>Qualified Human Resources</a:t>
            </a:r>
          </a:p>
          <a:p>
            <a:pPr latinLnBrk="0">
              <a:defRPr/>
            </a:pPr>
            <a:r>
              <a:rPr kumimoji="0" lang="en-US" altLang="ko-KR" sz="1900" kern="10" dirty="0" smtClean="0">
                <a:ln w="9525">
                  <a:noFill/>
                  <a:round/>
                  <a:headEnd/>
                  <a:tailEnd/>
                </a:ln>
                <a:latin typeface="Arial" pitchFamily="34" charset="0"/>
                <a:ea typeface="맑은 고딕" pitchFamily="50" charset="-127"/>
                <a:cs typeface="Arial" pitchFamily="34" charset="0"/>
              </a:rPr>
              <a:t>investing in HRD from early stages of NPP adoption</a:t>
            </a:r>
            <a:endParaRPr kumimoji="0" lang="ko-KR" altLang="en-US" sz="1900" kern="10" dirty="0">
              <a:ln w="9525">
                <a:noFill/>
                <a:round/>
                <a:headEnd/>
                <a:tailEnd/>
              </a:ln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 rot="10800000" flipV="1">
            <a:off x="2264676" y="4286255"/>
            <a:ext cx="600061" cy="972000"/>
          </a:xfrm>
          <a:prstGeom prst="flowChartDelay">
            <a:avLst/>
          </a:prstGeom>
          <a:solidFill>
            <a:srgbClr val="000000">
              <a:lumMod val="40000"/>
              <a:lumOff val="60000"/>
              <a:alpha val="55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4</a:t>
            </a:r>
            <a:endParaRPr kumimoji="0" lang="ko-KR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979059" y="4286255"/>
            <a:ext cx="5750892" cy="972000"/>
          </a:xfrm>
          <a:prstGeom prst="rect">
            <a:avLst/>
          </a:prstGeom>
          <a:solidFill>
            <a:srgbClr val="000000">
              <a:lumMod val="75000"/>
              <a:alpha val="34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atinLnBrk="0">
              <a:defRPr/>
            </a:pPr>
            <a:r>
              <a:rPr kumimoji="0" lang="en-US" altLang="ko-KR" sz="2400" kern="10" dirty="0" smtClean="0">
                <a:ln w="9525">
                  <a:noFill/>
                  <a:round/>
                  <a:headEnd/>
                  <a:tailEnd/>
                </a:ln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2400" b="1" i="1" kern="10" dirty="0" smtClean="0">
                <a:ln w="9525">
                  <a:noFill/>
                  <a:round/>
                  <a:headEnd/>
                  <a:tailEnd/>
                </a:ln>
                <a:latin typeface="Arial" pitchFamily="34" charset="0"/>
                <a:ea typeface="맑은 고딕" pitchFamily="50" charset="-127"/>
                <a:cs typeface="Arial" pitchFamily="34" charset="0"/>
              </a:rPr>
              <a:t>Reliability</a:t>
            </a:r>
          </a:p>
          <a:p>
            <a:pPr latinLnBrk="0">
              <a:defRPr/>
            </a:pPr>
            <a:r>
              <a:rPr kumimoji="0" lang="en-US" altLang="ko-KR" sz="2400" b="1" i="1" kern="10" dirty="0" smtClean="0">
                <a:ln w="9525">
                  <a:noFill/>
                  <a:round/>
                  <a:headEnd/>
                  <a:tailEnd/>
                </a:ln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2000" kern="10" dirty="0" smtClean="0">
                <a:ln w="9525">
                  <a:noFill/>
                  <a:round/>
                  <a:headEnd/>
                  <a:tailEnd/>
                </a:ln>
                <a:latin typeface="Arial" pitchFamily="34" charset="0"/>
                <a:ea typeface="맑은 고딕" pitchFamily="50" charset="-127"/>
                <a:cs typeface="Arial" pitchFamily="34" charset="0"/>
              </a:rPr>
              <a:t>proven by the world’s best operation performance </a:t>
            </a:r>
            <a:endParaRPr kumimoji="0" lang="ko-KR" altLang="en-US" sz="2000" kern="10" dirty="0">
              <a:ln w="9525">
                <a:noFill/>
                <a:round/>
                <a:headEnd/>
                <a:tailEnd/>
              </a:ln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25" name="그룹 24"/>
          <p:cNvGrpSpPr>
            <a:grpSpLocks/>
          </p:cNvGrpSpPr>
          <p:nvPr/>
        </p:nvGrpSpPr>
        <p:grpSpPr bwMode="auto">
          <a:xfrm>
            <a:off x="71406" y="2509847"/>
            <a:ext cx="2357438" cy="2276475"/>
            <a:chOff x="1672241" y="4757353"/>
            <a:chExt cx="1948287" cy="1927652"/>
          </a:xfrm>
        </p:grpSpPr>
        <p:pic>
          <p:nvPicPr>
            <p:cNvPr id="27" name="Picture 63" descr="p06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2876" y="4757353"/>
              <a:ext cx="1927652" cy="192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1672241" y="5367642"/>
              <a:ext cx="1902367" cy="79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1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HY울릉도M" pitchFamily="18" charset="-127"/>
                  <a:cs typeface="Arial" pitchFamily="34" charset="0"/>
                </a:rPr>
                <a:t>Premier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1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HY울릉도M" pitchFamily="18" charset="-127"/>
                  <a:cs typeface="Arial" pitchFamily="34" charset="0"/>
                </a:rPr>
                <a:t>NPP</a:t>
              </a: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883227" y="214290"/>
            <a:ext cx="7095340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3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Strengths of Korea’s Nuclear Industry</a:t>
            </a: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 rot="10800000" flipV="1">
            <a:off x="2265445" y="5314519"/>
            <a:ext cx="600061" cy="972000"/>
          </a:xfrm>
          <a:prstGeom prst="flowChartDelay">
            <a:avLst/>
          </a:prstGeom>
          <a:solidFill>
            <a:srgbClr val="FFC000">
              <a:alpha val="55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  <a:cs typeface="+mn-cs"/>
              </a:rPr>
              <a:t>5</a:t>
            </a:r>
            <a:endParaRPr kumimoji="0" lang="ko-KR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2979828" y="5314519"/>
            <a:ext cx="5750892" cy="972000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vl="0" latinLnBrk="0">
              <a:defRPr/>
            </a:pPr>
            <a:r>
              <a:rPr kumimoji="0" lang="en-US" altLang="ko-KR" sz="2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24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Economic advantage</a:t>
            </a:r>
          </a:p>
          <a:p>
            <a:pPr lvl="0" latinLnBrk="0">
              <a:defRPr/>
            </a:pPr>
            <a:r>
              <a:rPr kumimoji="0" lang="en-US" altLang="ko-KR" sz="24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with optimized construction duration and costs</a:t>
            </a:r>
            <a:endParaRPr kumimoji="0" lang="ko-KR" altLang="en-US" sz="2000" b="0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4171976" y="6572272"/>
            <a:ext cx="685776" cy="261912"/>
          </a:xfrm>
        </p:spPr>
        <p:txBody>
          <a:bodyPr/>
          <a:lstStyle/>
          <a:p>
            <a:pPr>
              <a:defRPr/>
            </a:pPr>
            <a:fld id="{BB37725C-74B5-4EA1-B6D0-D80B0A5AC39F}" type="slidenum">
              <a:rPr lang="en-US" altLang="ko-KR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214282" y="3269885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3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Prospect of Nuclear Power in Korea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250037" y="2714620"/>
            <a:ext cx="183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ko-K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 descr="15_화석연료의 대안-3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9454" y="5143512"/>
            <a:ext cx="1643074" cy="38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1" name="TextBox 5"/>
          <p:cNvSpPr txBox="1"/>
          <p:nvPr/>
        </p:nvSpPr>
        <p:spPr>
          <a:xfrm>
            <a:off x="801893" y="285728"/>
            <a:ext cx="825258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lvl="0" algn="l" eaLnBrk="1" hangingPunct="1">
              <a:defRPr/>
            </a:pPr>
            <a:r>
              <a:rPr lang="en-US" altLang="ko-KR" sz="28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ea typeface="HY견고딕" pitchFamily="18" charset="-127"/>
                <a:cs typeface="Arial" pitchFamily="34" charset="0"/>
              </a:rPr>
              <a:t>Global Nuclear Industry Environmental Change</a:t>
            </a:r>
            <a:endParaRPr lang="ko-KR" altLang="en-US" sz="2800" b="1" dirty="0" smtClean="0">
              <a:ln>
                <a:solidFill>
                  <a:sysClr val="windowText" lastClr="000000"/>
                </a:solidFill>
              </a:ln>
              <a:gradFill>
                <a:gsLst>
                  <a:gs pos="39000">
                    <a:prstClr val="white"/>
                  </a:gs>
                  <a:gs pos="59000">
                    <a:srgbClr val="FFFF99"/>
                  </a:gs>
                  <a:gs pos="100000">
                    <a:srgbClr val="FF9900"/>
                  </a:gs>
                </a:gsLst>
                <a:lin ang="5400000" scaled="0"/>
              </a:gradFill>
              <a:effectLst>
                <a:outerShdw blurRad="127000" dist="38100" dir="2700000" algn="tl" rotWithShape="0">
                  <a:prstClr val="black">
                    <a:alpha val="90000"/>
                  </a:prstClr>
                </a:outerShdw>
              </a:effectLst>
              <a:ea typeface="HY견고딕" pitchFamily="18" charset="-127"/>
              <a:cs typeface="Arial" pitchFamily="34" charset="0"/>
            </a:endParaRPr>
          </a:p>
        </p:txBody>
      </p:sp>
      <p:grpSp>
        <p:nvGrpSpPr>
          <p:cNvPr id="22" name="그룹 21"/>
          <p:cNvGrpSpPr>
            <a:grpSpLocks/>
          </p:cNvGrpSpPr>
          <p:nvPr/>
        </p:nvGrpSpPr>
        <p:grpSpPr bwMode="auto">
          <a:xfrm>
            <a:off x="733676" y="1071546"/>
            <a:ext cx="2190750" cy="1482725"/>
            <a:chOff x="471638" y="1571613"/>
            <a:chExt cx="2190570" cy="1483010"/>
          </a:xfrm>
        </p:grpSpPr>
        <p:pic>
          <p:nvPicPr>
            <p:cNvPr id="37" name="Picture 14" descr="메모장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38" y="1571613"/>
              <a:ext cx="2190570" cy="148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" descr="D:\원전관련사진\체르노빌원전사고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1895" y="1751798"/>
              <a:ext cx="1799924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그룹 22"/>
          <p:cNvGrpSpPr>
            <a:grpSpLocks/>
          </p:cNvGrpSpPr>
          <p:nvPr/>
        </p:nvGrpSpPr>
        <p:grpSpPr bwMode="auto">
          <a:xfrm>
            <a:off x="733676" y="2428868"/>
            <a:ext cx="2190750" cy="1482725"/>
            <a:chOff x="471638" y="2957651"/>
            <a:chExt cx="2190570" cy="1483010"/>
          </a:xfrm>
        </p:grpSpPr>
        <p:pic>
          <p:nvPicPr>
            <p:cNvPr id="35" name="Picture 14" descr="메모장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38" y="2957651"/>
              <a:ext cx="2190570" cy="148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 descr="http://imgnews.naver.com/image/busan/2007/10/16/10131601i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5494" y="3147301"/>
              <a:ext cx="1757074" cy="110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그룹 23"/>
          <p:cNvGrpSpPr>
            <a:grpSpLocks/>
          </p:cNvGrpSpPr>
          <p:nvPr/>
        </p:nvGrpSpPr>
        <p:grpSpPr bwMode="auto">
          <a:xfrm>
            <a:off x="733676" y="3732225"/>
            <a:ext cx="2190750" cy="1482725"/>
            <a:chOff x="471638" y="4382190"/>
            <a:chExt cx="2190570" cy="1483010"/>
          </a:xfrm>
        </p:grpSpPr>
        <p:pic>
          <p:nvPicPr>
            <p:cNvPr id="33" name="Picture 14" descr="메모장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38" y="4382190"/>
              <a:ext cx="2190570" cy="148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7352" t="13068" r="16689" b="17233"/>
            <a:stretch>
              <a:fillRect/>
            </a:stretch>
          </p:blipFill>
          <p:spPr bwMode="auto">
            <a:xfrm>
              <a:off x="745493" y="4601323"/>
              <a:ext cx="1747449" cy="105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14" descr="메모장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995" y="5089547"/>
            <a:ext cx="21907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 descr="F:\일본대지진\02 일본 원전사고 동향 정보 입수 및 보고\사진_지도\fukushima1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4309" y="5317198"/>
            <a:ext cx="1798698" cy="1022941"/>
          </a:xfrm>
          <a:prstGeom prst="rect">
            <a:avLst/>
          </a:prstGeom>
          <a:noFill/>
        </p:spPr>
      </p:pic>
      <p:sp>
        <p:nvSpPr>
          <p:cNvPr id="31" name="TextBox 54"/>
          <p:cNvSpPr txBox="1">
            <a:spLocks noChangeArrowheads="1"/>
          </p:cNvSpPr>
          <p:nvPr/>
        </p:nvSpPr>
        <p:spPr bwMode="auto">
          <a:xfrm>
            <a:off x="2876816" y="1225495"/>
            <a:ext cx="5481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C00000"/>
                </a:solidFill>
              </a:rPr>
              <a:t>Slowdown of the Nuclear Industry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32" name="TextBox 55"/>
          <p:cNvSpPr txBox="1">
            <a:spLocks noChangeArrowheads="1"/>
          </p:cNvSpPr>
          <p:nvPr/>
        </p:nvSpPr>
        <p:spPr bwMode="auto">
          <a:xfrm>
            <a:off x="2929792" y="2378264"/>
            <a:ext cx="3713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C00000"/>
                </a:solidFill>
              </a:rPr>
              <a:t>Environmental Change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39" name="TextBox 60"/>
          <p:cNvSpPr txBox="1">
            <a:spLocks noChangeArrowheads="1"/>
          </p:cNvSpPr>
          <p:nvPr/>
        </p:nvSpPr>
        <p:spPr bwMode="auto">
          <a:xfrm>
            <a:off x="2915569" y="3759801"/>
            <a:ext cx="4301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C00000"/>
                </a:solidFill>
              </a:rPr>
              <a:t>The 2</a:t>
            </a:r>
            <a:r>
              <a:rPr lang="en-US" altLang="ko-KR" sz="2000" b="1" baseline="30000" dirty="0" smtClean="0">
                <a:solidFill>
                  <a:srgbClr val="C00000"/>
                </a:solidFill>
              </a:rPr>
              <a:t>nd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 Nuclear Renaissance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41" name="직사각형 40"/>
          <p:cNvSpPr>
            <a:spLocks noChangeArrowheads="1"/>
          </p:cNvSpPr>
          <p:nvPr/>
        </p:nvSpPr>
        <p:spPr bwMode="auto">
          <a:xfrm>
            <a:off x="2890627" y="1587339"/>
            <a:ext cx="5824777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sz="16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US TMI accident(1979</a:t>
            </a:r>
            <a:r>
              <a:rPr lang="en-US" altLang="ko-KR" sz="16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), </a:t>
            </a:r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Chernobyl accident(1986)</a:t>
            </a:r>
          </a:p>
          <a:p>
            <a:pPr algn="l"/>
            <a:r>
              <a:rPr lang="ko-KR" altLang="en-US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  </a:t>
            </a:r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 US and Europe stopped new builds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Wingdings" pitchFamily="2" charset="2"/>
            </a:endParaRPr>
          </a:p>
        </p:txBody>
      </p:sp>
      <p:sp>
        <p:nvSpPr>
          <p:cNvPr id="45" name="직사각형 44"/>
          <p:cNvSpPr>
            <a:spLocks noChangeArrowheads="1"/>
          </p:cNvSpPr>
          <p:nvPr/>
        </p:nvSpPr>
        <p:spPr bwMode="auto">
          <a:xfrm>
            <a:off x="2890627" y="2695792"/>
            <a:ext cx="620129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sz="1600" b="1" spc="-70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Rising demands on alternative energy due to high oil prices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Enhanced awareness of international community and </a:t>
            </a:r>
          </a:p>
          <a:p>
            <a:pPr algn="l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environmental organizations to prevent global warming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6" name="직사각형 45"/>
          <p:cNvSpPr>
            <a:spLocks noChangeArrowheads="1"/>
          </p:cNvSpPr>
          <p:nvPr/>
        </p:nvSpPr>
        <p:spPr bwMode="auto">
          <a:xfrm>
            <a:off x="2890627" y="4120164"/>
            <a:ext cx="570123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sz="1600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Increased global use of nuclear power </a:t>
            </a:r>
          </a:p>
          <a:p>
            <a:pPr algn="l">
              <a:lnSpc>
                <a:spcPct val="130000"/>
              </a:lnSpc>
            </a:pPr>
            <a:r>
              <a:rPr lang="ko-KR" altLang="en-US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   </a:t>
            </a:r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Existing nuclear holders resumed new builds and </a:t>
            </a:r>
          </a:p>
          <a:p>
            <a:pPr algn="l"/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  <a:sym typeface="Wingdings" pitchFamily="2" charset="2"/>
              </a:rPr>
              <a:t>     more countries introduced initial nuclear power</a:t>
            </a:r>
            <a:endParaRPr lang="ko-KR" altLang="en-US" sz="160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  <a:sym typeface="Wingdings" pitchFamily="2" charset="2"/>
            </a:endParaRPr>
          </a:p>
        </p:txBody>
      </p:sp>
      <p:sp>
        <p:nvSpPr>
          <p:cNvPr id="47" name="TextBox 60"/>
          <p:cNvSpPr txBox="1">
            <a:spLocks noChangeArrowheads="1"/>
          </p:cNvSpPr>
          <p:nvPr/>
        </p:nvSpPr>
        <p:spPr bwMode="auto">
          <a:xfrm>
            <a:off x="2936535" y="5129814"/>
            <a:ext cx="4850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smtClean="0">
                <a:solidFill>
                  <a:srgbClr val="C00000"/>
                </a:solidFill>
              </a:rPr>
              <a:t>Fukushima Nuclear Accident</a:t>
            </a:r>
            <a:endParaRPr lang="ko-KR" altLang="en-US" sz="2000" b="1" dirty="0">
              <a:solidFill>
                <a:srgbClr val="C00000"/>
              </a:solidFill>
            </a:endParaRPr>
          </a:p>
        </p:txBody>
      </p:sp>
      <p:sp>
        <p:nvSpPr>
          <p:cNvPr id="48" name="직사각형 47"/>
          <p:cNvSpPr>
            <a:spLocks noChangeArrowheads="1"/>
          </p:cNvSpPr>
          <p:nvPr/>
        </p:nvSpPr>
        <p:spPr bwMode="auto">
          <a:xfrm>
            <a:off x="2898385" y="5487004"/>
            <a:ext cx="590778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Low impact on other countries’ nuclear policies except </a:t>
            </a:r>
          </a:p>
          <a:p>
            <a:pPr>
              <a:lnSpc>
                <a:spcPct val="120000"/>
              </a:lnSpc>
            </a:pPr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for Germany, Italy, Switzerland and Japan according to a   </a:t>
            </a:r>
          </a:p>
          <a:p>
            <a:pPr>
              <a:lnSpc>
                <a:spcPct val="120000"/>
              </a:lnSpc>
            </a:pPr>
            <a:r>
              <a:rPr lang="en-US" altLang="ko-KR" sz="16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survey from the World Energy Council</a:t>
            </a:r>
            <a:endParaRPr lang="ko-KR" altLang="en-US" sz="16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1" name="그림 50" descr="15_화석연료의 대안-3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29256" y="2285992"/>
            <a:ext cx="1500198" cy="38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 descr="15_화석연료의 대안-3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72198" y="3714752"/>
            <a:ext cx="1714512" cy="38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grpSp>
        <p:nvGrpSpPr>
          <p:cNvPr id="36" name="그룹 35"/>
          <p:cNvGrpSpPr>
            <a:grpSpLocks/>
          </p:cNvGrpSpPr>
          <p:nvPr/>
        </p:nvGrpSpPr>
        <p:grpSpPr bwMode="auto">
          <a:xfrm>
            <a:off x="817563" y="2946617"/>
            <a:ext cx="7258055" cy="3160810"/>
            <a:chOff x="160086" y="1133776"/>
            <a:chExt cx="5644510" cy="2280996"/>
          </a:xfrm>
        </p:grpSpPr>
        <p:pic>
          <p:nvPicPr>
            <p:cNvPr id="39" name="Picture 8" descr="D:\WORK\82_isotech\png\3-5.png"/>
            <p:cNvPicPr>
              <a:picLocks noChangeAspect="1" noChangeArrowheads="1"/>
            </p:cNvPicPr>
            <p:nvPr/>
          </p:nvPicPr>
          <p:blipFill>
            <a:blip r:embed="rId3" cstate="print"/>
            <a:srcRect l="4044" t="79597" r="92990"/>
            <a:stretch>
              <a:fillRect/>
            </a:stretch>
          </p:blipFill>
          <p:spPr bwMode="auto">
            <a:xfrm>
              <a:off x="5128604" y="3219450"/>
              <a:ext cx="432000" cy="128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직선 연결선 39"/>
            <p:cNvCxnSpPr/>
            <p:nvPr/>
          </p:nvCxnSpPr>
          <p:spPr>
            <a:xfrm>
              <a:off x="656388" y="3359714"/>
              <a:ext cx="514820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1" name="직선 연결선 40"/>
            <p:cNvCxnSpPr/>
            <p:nvPr/>
          </p:nvCxnSpPr>
          <p:spPr>
            <a:xfrm rot="5400000">
              <a:off x="-257077" y="2471287"/>
              <a:ext cx="1799768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42" name="Picture 8" descr="D:\WORK\82_isotech\png\3-5.png"/>
            <p:cNvPicPr>
              <a:picLocks noChangeAspect="1" noChangeArrowheads="1"/>
            </p:cNvPicPr>
            <p:nvPr/>
          </p:nvPicPr>
          <p:blipFill>
            <a:blip r:embed="rId3" cstate="print"/>
            <a:srcRect t="78758" r="97121" b="1471"/>
            <a:stretch>
              <a:fillRect/>
            </a:stretch>
          </p:blipFill>
          <p:spPr bwMode="auto">
            <a:xfrm>
              <a:off x="2380529" y="2276475"/>
              <a:ext cx="432000" cy="106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8" descr="D:\WORK\82_isotech\png\3-5.png"/>
            <p:cNvPicPr>
              <a:picLocks noChangeAspect="1" noChangeArrowheads="1"/>
            </p:cNvPicPr>
            <p:nvPr/>
          </p:nvPicPr>
          <p:blipFill>
            <a:blip r:embed="rId3" cstate="print"/>
            <a:srcRect t="78758" r="97121" b="1471"/>
            <a:stretch>
              <a:fillRect/>
            </a:stretch>
          </p:blipFill>
          <p:spPr bwMode="auto">
            <a:xfrm>
              <a:off x="1693510" y="2009775"/>
              <a:ext cx="432000" cy="1327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8" descr="D:\WORK\82_isotech\png\3-5.png"/>
            <p:cNvPicPr>
              <a:picLocks noChangeAspect="1" noChangeArrowheads="1"/>
            </p:cNvPicPr>
            <p:nvPr/>
          </p:nvPicPr>
          <p:blipFill>
            <a:blip r:embed="rId3" cstate="print"/>
            <a:srcRect t="78758" r="97121" b="1471"/>
            <a:stretch>
              <a:fillRect/>
            </a:stretch>
          </p:blipFill>
          <p:spPr bwMode="auto">
            <a:xfrm>
              <a:off x="1006491" y="1638301"/>
              <a:ext cx="432000" cy="1699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8" descr="D:\WORK\82_isotech\png\3-5.png"/>
            <p:cNvPicPr>
              <a:picLocks noChangeAspect="1" noChangeArrowheads="1"/>
            </p:cNvPicPr>
            <p:nvPr/>
          </p:nvPicPr>
          <p:blipFill>
            <a:blip r:embed="rId3" cstate="print"/>
            <a:srcRect t="78758" r="97121" b="1471"/>
            <a:stretch>
              <a:fillRect/>
            </a:stretch>
          </p:blipFill>
          <p:spPr bwMode="auto">
            <a:xfrm>
              <a:off x="3067548" y="3038475"/>
              <a:ext cx="432000" cy="299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8" descr="D:\WORK\82_isotech\png\3-5.png"/>
            <p:cNvPicPr>
              <a:picLocks noChangeAspect="1" noChangeArrowheads="1"/>
            </p:cNvPicPr>
            <p:nvPr/>
          </p:nvPicPr>
          <p:blipFill>
            <a:blip r:embed="rId3" cstate="print"/>
            <a:srcRect t="78758" r="97121" b="1471"/>
            <a:stretch>
              <a:fillRect/>
            </a:stretch>
          </p:blipFill>
          <p:spPr bwMode="auto">
            <a:xfrm>
              <a:off x="3754567" y="3086100"/>
              <a:ext cx="432000" cy="25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8" descr="D:\WORK\82_isotech\png\3-5.png"/>
            <p:cNvPicPr>
              <a:picLocks noChangeAspect="1" noChangeArrowheads="1"/>
            </p:cNvPicPr>
            <p:nvPr/>
          </p:nvPicPr>
          <p:blipFill>
            <a:blip r:embed="rId3" cstate="print"/>
            <a:srcRect t="78758" r="97121" b="1471"/>
            <a:stretch>
              <a:fillRect/>
            </a:stretch>
          </p:blipFill>
          <p:spPr bwMode="auto">
            <a:xfrm>
              <a:off x="4441586" y="3209924"/>
              <a:ext cx="432000" cy="127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Box 32"/>
            <p:cNvSpPr txBox="1">
              <a:spLocks noChangeArrowheads="1"/>
            </p:cNvSpPr>
            <p:nvPr/>
          </p:nvSpPr>
          <p:spPr bwMode="auto">
            <a:xfrm>
              <a:off x="1029985" y="1478149"/>
              <a:ext cx="375475" cy="22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굴림" pitchFamily="50" charset="-127"/>
                  <a:cs typeface="Arial" pitchFamily="34" charset="0"/>
                </a:rPr>
                <a:t>991</a:t>
              </a:r>
              <a:endPara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56" name="TextBox 34"/>
            <p:cNvSpPr txBox="1">
              <a:spLocks noChangeArrowheads="1"/>
            </p:cNvSpPr>
            <p:nvPr/>
          </p:nvSpPr>
          <p:spPr bwMode="auto">
            <a:xfrm>
              <a:off x="1715785" y="1821049"/>
              <a:ext cx="375475" cy="22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굴림" pitchFamily="50" charset="-127"/>
                  <a:cs typeface="Arial" pitchFamily="34" charset="0"/>
                </a:rPr>
                <a:t>782</a:t>
              </a:r>
              <a:endPara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57" name="TextBox 35"/>
            <p:cNvSpPr txBox="1">
              <a:spLocks noChangeArrowheads="1"/>
            </p:cNvSpPr>
            <p:nvPr/>
          </p:nvSpPr>
          <p:spPr bwMode="auto">
            <a:xfrm>
              <a:off x="2428338" y="2059174"/>
              <a:ext cx="375475" cy="22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굴림" pitchFamily="50" charset="-127"/>
                  <a:cs typeface="Arial" pitchFamily="34" charset="0"/>
                </a:rPr>
                <a:t>549</a:t>
              </a:r>
              <a:endPara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58" name="TextBox 36"/>
            <p:cNvSpPr txBox="1">
              <a:spLocks noChangeArrowheads="1"/>
            </p:cNvSpPr>
            <p:nvPr/>
          </p:nvSpPr>
          <p:spPr bwMode="auto">
            <a:xfrm>
              <a:off x="3114428" y="2783074"/>
              <a:ext cx="298186" cy="22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굴림" pitchFamily="50" charset="-127"/>
                  <a:cs typeface="Arial" pitchFamily="34" charset="0"/>
                </a:rPr>
                <a:t>70</a:t>
              </a:r>
              <a:endPara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59" name="TextBox 37"/>
            <p:cNvSpPr txBox="1">
              <a:spLocks noChangeArrowheads="1"/>
            </p:cNvSpPr>
            <p:nvPr/>
          </p:nvSpPr>
          <p:spPr bwMode="auto">
            <a:xfrm>
              <a:off x="3819278" y="2783074"/>
              <a:ext cx="298186" cy="22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굴림" pitchFamily="50" charset="-127"/>
                  <a:cs typeface="Arial" pitchFamily="34" charset="0"/>
                </a:rPr>
                <a:t>57</a:t>
              </a:r>
              <a:endPara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60" name="TextBox 38"/>
            <p:cNvSpPr txBox="1">
              <a:spLocks noChangeArrowheads="1"/>
            </p:cNvSpPr>
            <p:nvPr/>
          </p:nvSpPr>
          <p:spPr bwMode="auto">
            <a:xfrm>
              <a:off x="4505078" y="2906909"/>
              <a:ext cx="298186" cy="22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굴림" pitchFamily="50" charset="-127"/>
                  <a:cs typeface="Arial" pitchFamily="34" charset="0"/>
                </a:rPr>
                <a:t>14</a:t>
              </a:r>
              <a:endPara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61" name="TextBox 39"/>
            <p:cNvSpPr txBox="1">
              <a:spLocks noChangeArrowheads="1"/>
            </p:cNvSpPr>
            <p:nvPr/>
          </p:nvSpPr>
          <p:spPr bwMode="auto">
            <a:xfrm>
              <a:off x="5209928" y="2906909"/>
              <a:ext cx="298186" cy="22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굴림" pitchFamily="50" charset="-127"/>
                  <a:cs typeface="Arial" pitchFamily="34" charset="0"/>
                </a:rPr>
                <a:t>10</a:t>
              </a:r>
              <a:endPara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62" name="TextBox 40"/>
            <p:cNvSpPr txBox="1">
              <a:spLocks noChangeArrowheads="1"/>
            </p:cNvSpPr>
            <p:nvPr/>
          </p:nvSpPr>
          <p:spPr bwMode="auto">
            <a:xfrm>
              <a:off x="390435" y="3192661"/>
              <a:ext cx="220897" cy="22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굴림" pitchFamily="50" charset="-127"/>
                  <a:cs typeface="Arial" pitchFamily="34" charset="0"/>
                </a:rPr>
                <a:t>0</a:t>
              </a:r>
              <a:endPara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cxnSp>
          <p:nvCxnSpPr>
            <p:cNvPr id="63" name="직선 연결선 62"/>
            <p:cNvCxnSpPr/>
            <p:nvPr/>
          </p:nvCxnSpPr>
          <p:spPr>
            <a:xfrm>
              <a:off x="642807" y="1581713"/>
              <a:ext cx="216052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4" name="직선 연결선 63"/>
            <p:cNvCxnSpPr/>
            <p:nvPr/>
          </p:nvCxnSpPr>
          <p:spPr>
            <a:xfrm>
              <a:off x="642807" y="2171707"/>
              <a:ext cx="216052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5" name="직선 연결선 64"/>
            <p:cNvCxnSpPr/>
            <p:nvPr/>
          </p:nvCxnSpPr>
          <p:spPr>
            <a:xfrm>
              <a:off x="642807" y="2734206"/>
              <a:ext cx="216052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66" name="TextBox 44"/>
            <p:cNvSpPr txBox="1">
              <a:spLocks noChangeArrowheads="1"/>
            </p:cNvSpPr>
            <p:nvPr/>
          </p:nvSpPr>
          <p:spPr bwMode="auto">
            <a:xfrm>
              <a:off x="160086" y="2573536"/>
              <a:ext cx="4828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굴림" pitchFamily="50" charset="-127"/>
                  <a:cs typeface="Arial" pitchFamily="34" charset="0"/>
                </a:rPr>
                <a:t>400</a:t>
              </a:r>
              <a:endPara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67" name="TextBox 45"/>
            <p:cNvSpPr txBox="1">
              <a:spLocks noChangeArrowheads="1"/>
            </p:cNvSpPr>
            <p:nvPr/>
          </p:nvSpPr>
          <p:spPr bwMode="auto">
            <a:xfrm>
              <a:off x="213760" y="2021086"/>
              <a:ext cx="375475" cy="22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굴림" pitchFamily="50" charset="-127"/>
                  <a:cs typeface="Arial" pitchFamily="34" charset="0"/>
                </a:rPr>
                <a:t>800</a:t>
              </a:r>
              <a:endPara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68" name="TextBox 46"/>
            <p:cNvSpPr txBox="1">
              <a:spLocks noChangeArrowheads="1"/>
            </p:cNvSpPr>
            <p:nvPr/>
          </p:nvSpPr>
          <p:spPr bwMode="auto">
            <a:xfrm>
              <a:off x="427641" y="1133776"/>
              <a:ext cx="502628" cy="3331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굴림" pitchFamily="50" charset="-127"/>
                  <a:cs typeface="Arial" pitchFamily="34" charset="0"/>
                </a:rPr>
                <a:t>CO</a:t>
              </a:r>
              <a:r>
                <a:rPr kumimoji="0" lang="en-US" altLang="ko-KR" sz="1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굴림" pitchFamily="50" charset="-127"/>
                  <a:cs typeface="Arial" pitchFamily="34" charset="0"/>
                </a:rPr>
                <a:t>2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굴림" pitchFamily="50" charset="-127"/>
                  <a:cs typeface="Arial" pitchFamily="34" charset="0"/>
                </a:rPr>
                <a:t>(g/kWh)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굴림" pitchFamily="50" charset="-127"/>
                <a:cs typeface="Arial" pitchFamily="34" charset="0"/>
              </a:endParaRPr>
            </a:p>
          </p:txBody>
        </p:sp>
      </p:grpSp>
      <p:sp>
        <p:nvSpPr>
          <p:cNvPr id="37" name="TextBox 115"/>
          <p:cNvSpPr txBox="1"/>
          <p:nvPr/>
        </p:nvSpPr>
        <p:spPr>
          <a:xfrm>
            <a:off x="2989263" y="3167279"/>
            <a:ext cx="2046287" cy="33813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/>
                <a:cs typeface="Arial" pitchFamily="34" charset="0"/>
              </a:rPr>
              <a:t>Low CO</a:t>
            </a:r>
            <a:r>
              <a:rPr lang="en-US" altLang="ko-KR" sz="1600" b="1" kern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/>
                <a:cs typeface="Arial" pitchFamily="34" charset="0"/>
              </a:rPr>
              <a:t>2</a:t>
            </a:r>
            <a:r>
              <a:rPr lang="en-US" altLang="ko-KR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/>
                <a:cs typeface="Arial" pitchFamily="34" charset="0"/>
              </a:rPr>
              <a:t> Emission</a:t>
            </a:r>
          </a:p>
        </p:txBody>
      </p:sp>
      <p:pic>
        <p:nvPicPr>
          <p:cNvPr id="38" name="그림 37" descr="그림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388" y="3095841"/>
            <a:ext cx="319405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AutoShape 21"/>
          <p:cNvSpPr>
            <a:spLocks noChangeArrowheads="1"/>
          </p:cNvSpPr>
          <p:nvPr/>
        </p:nvSpPr>
        <p:spPr bwMode="auto">
          <a:xfrm>
            <a:off x="515967" y="1285860"/>
            <a:ext cx="8270875" cy="1368151"/>
          </a:xfrm>
          <a:prstGeom prst="roundRect">
            <a:avLst>
              <a:gd name="adj" fmla="val 3403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/>
        </p:spPr>
        <p:txBody>
          <a:bodyPr lIns="63738" tIns="31869" rIns="63738" bIns="31869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latinLnBrk="0">
              <a:lnSpc>
                <a:spcPct val="130000"/>
              </a:lnSpc>
              <a:buBlip>
                <a:blip r:embed="rId5"/>
              </a:buBlip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Nuclear : A 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clean energy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with low CO</a:t>
            </a:r>
            <a:r>
              <a:rPr lang="en-US" altLang="ko-KR" sz="2000" b="1" kern="0" baseline="-25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missions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78511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lv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 </a:t>
            </a:r>
            <a:r>
              <a:rPr lang="en-US" altLang="ko-KR" sz="2000" b="1" dirty="0" smtClean="0">
                <a:solidFill>
                  <a:srgbClr val="0066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realistic alternative </a:t>
            </a:r>
            <a:r>
              <a:rPr lang="en-US" altLang="ko-KR" sz="2000" b="1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to address environmental problems  </a:t>
            </a:r>
          </a:p>
          <a:p>
            <a:pPr lv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000" b="1" dirty="0" smtClean="0">
                <a:solidFill>
                  <a:srgbClr val="00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caused by </a:t>
            </a:r>
            <a:r>
              <a:rPr lang="en-US" altLang="ko-KR" sz="2000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global warming</a:t>
            </a:r>
            <a:endParaRPr lang="ko-KR" altLang="en-US" sz="2000" b="1" kern="0" dirty="0">
              <a:solidFill>
                <a:srgbClr val="FF000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1" name="TextBox 25"/>
          <p:cNvSpPr txBox="1">
            <a:spLocks noChangeArrowheads="1"/>
          </p:cNvSpPr>
          <p:nvPr/>
        </p:nvSpPr>
        <p:spPr bwMode="auto">
          <a:xfrm>
            <a:off x="1880750" y="6050181"/>
            <a:ext cx="5581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Coal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2" name="TextBox 26"/>
          <p:cNvSpPr txBox="1">
            <a:spLocks noChangeArrowheads="1"/>
          </p:cNvSpPr>
          <p:nvPr/>
        </p:nvSpPr>
        <p:spPr bwMode="auto">
          <a:xfrm>
            <a:off x="2876855" y="6050181"/>
            <a:ext cx="3786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Oil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3" name="TextBox 27"/>
          <p:cNvSpPr txBox="1">
            <a:spLocks noChangeArrowheads="1"/>
          </p:cNvSpPr>
          <p:nvPr/>
        </p:nvSpPr>
        <p:spPr bwMode="auto">
          <a:xfrm>
            <a:off x="3687768" y="6050181"/>
            <a:ext cx="498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Gas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4" name="TextBox 28"/>
          <p:cNvSpPr txBox="1">
            <a:spLocks noChangeArrowheads="1"/>
          </p:cNvSpPr>
          <p:nvPr/>
        </p:nvSpPr>
        <p:spPr bwMode="auto">
          <a:xfrm>
            <a:off x="4621739" y="6050181"/>
            <a:ext cx="4539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Bio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5" name="TextBox 29"/>
          <p:cNvSpPr txBox="1">
            <a:spLocks noChangeArrowheads="1"/>
          </p:cNvSpPr>
          <p:nvPr/>
        </p:nvSpPr>
        <p:spPr bwMode="auto">
          <a:xfrm>
            <a:off x="5405573" y="6050181"/>
            <a:ext cx="6254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Solar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6" name="TextBox 30"/>
          <p:cNvSpPr txBox="1">
            <a:spLocks noChangeArrowheads="1"/>
          </p:cNvSpPr>
          <p:nvPr/>
        </p:nvSpPr>
        <p:spPr bwMode="auto">
          <a:xfrm>
            <a:off x="6304658" y="6050181"/>
            <a:ext cx="6030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Wind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7" name="TextBox 31"/>
          <p:cNvSpPr txBox="1">
            <a:spLocks noChangeArrowheads="1"/>
          </p:cNvSpPr>
          <p:nvPr/>
        </p:nvSpPr>
        <p:spPr bwMode="auto">
          <a:xfrm>
            <a:off x="7095703" y="6050181"/>
            <a:ext cx="83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Nuclear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8" name="TextBox 5"/>
          <p:cNvSpPr txBox="1"/>
          <p:nvPr/>
        </p:nvSpPr>
        <p:spPr>
          <a:xfrm>
            <a:off x="801893" y="285728"/>
            <a:ext cx="776366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lvl="0" algn="l" eaLnBrk="1" hangingPunct="1">
              <a:defRPr/>
            </a:pPr>
            <a:r>
              <a:rPr lang="en-US" altLang="ko-KR" sz="28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ea typeface="HY견고딕" pitchFamily="18" charset="-127"/>
                <a:cs typeface="Arial" pitchFamily="34" charset="0"/>
              </a:rPr>
              <a:t>CO</a:t>
            </a:r>
            <a:r>
              <a:rPr lang="en-US" altLang="ko-KR" sz="2800" b="1" baseline="-2500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ea typeface="HY견고딕" pitchFamily="18" charset="-127"/>
                <a:cs typeface="Arial" pitchFamily="34" charset="0"/>
              </a:rPr>
              <a:t>2</a:t>
            </a:r>
            <a:r>
              <a:rPr lang="en-US" altLang="ko-KR" sz="28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ea typeface="HY견고딕" pitchFamily="18" charset="-127"/>
                <a:cs typeface="Arial" pitchFamily="34" charset="0"/>
              </a:rPr>
              <a:t> Emissions by</a:t>
            </a:r>
            <a:r>
              <a:rPr lang="ko-KR" altLang="en-US" sz="28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28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ea typeface="HY견고딕" pitchFamily="18" charset="-127"/>
                <a:cs typeface="Arial" pitchFamily="34" charset="0"/>
              </a:rPr>
              <a:t>Power Generation Source</a:t>
            </a:r>
            <a:endParaRPr lang="ko-KR" altLang="en-US" sz="2800" b="1" dirty="0" smtClean="0">
              <a:ln>
                <a:solidFill>
                  <a:sysClr val="windowText" lastClr="000000"/>
                </a:solidFill>
              </a:ln>
              <a:gradFill>
                <a:gsLst>
                  <a:gs pos="39000">
                    <a:prstClr val="white"/>
                  </a:gs>
                  <a:gs pos="59000">
                    <a:srgbClr val="FFFF99"/>
                  </a:gs>
                  <a:gs pos="100000">
                    <a:srgbClr val="FF9900"/>
                  </a:gs>
                </a:gsLst>
                <a:lin ang="5400000" scaled="0"/>
              </a:gradFill>
              <a:effectLst>
                <a:outerShdw blurRad="127000" dist="38100" dir="2700000" algn="tl" rotWithShape="0">
                  <a:prstClr val="black">
                    <a:alpha val="90000"/>
                  </a:prstClr>
                </a:outerShdw>
              </a:effectLst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0"/>
          <p:cNvSpPr txBox="1"/>
          <p:nvPr/>
        </p:nvSpPr>
        <p:spPr>
          <a:xfrm>
            <a:off x="3286116" y="571480"/>
            <a:ext cx="2392362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rgbClr val="1F497D">
                      <a:lumMod val="50000"/>
                      <a:alpha val="6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40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rgbClr val="1F497D">
                    <a:lumMod val="50000"/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1392780" y="1928802"/>
            <a:ext cx="6800213" cy="547687"/>
            <a:chOff x="1490014" y="857232"/>
            <a:chExt cx="6637254" cy="619125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1490014" y="857232"/>
              <a:ext cx="6238051" cy="619125"/>
            </a:xfrm>
            <a:prstGeom prst="roundRect">
              <a:avLst>
                <a:gd name="adj" fmla="val 41282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  <a:alpha val="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kern="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740488" y="920450"/>
              <a:ext cx="6386780" cy="452299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000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 History of Nuclear Power in Korea</a:t>
              </a:r>
              <a:endParaRPr lang="en-US" altLang="ko-KR" sz="2000" b="1" strike="sngStrike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357290" y="2857496"/>
            <a:ext cx="7147917" cy="547687"/>
            <a:chOff x="1490012" y="1780934"/>
            <a:chExt cx="6936366" cy="619125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1490012" y="1780934"/>
              <a:ext cx="6238053" cy="619125"/>
            </a:xfrm>
            <a:prstGeom prst="roundRect">
              <a:avLst>
                <a:gd name="adj" fmla="val 41282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  <a:alpha val="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kern="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750012" y="1841805"/>
              <a:ext cx="6676366" cy="452299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000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 Status of Korea’s Nuclear Industry </a:t>
              </a: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392780" y="4721239"/>
            <a:ext cx="7179748" cy="547687"/>
            <a:chOff x="1490011" y="2666115"/>
            <a:chExt cx="6970421" cy="619125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1490011" y="2666115"/>
              <a:ext cx="6238054" cy="619125"/>
            </a:xfrm>
            <a:prstGeom prst="roundRect">
              <a:avLst>
                <a:gd name="adj" fmla="val 41282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  <a:alpha val="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kern="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740486" y="2729333"/>
              <a:ext cx="6719946" cy="452299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000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4. Summary</a:t>
              </a: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357290" y="3792545"/>
            <a:ext cx="7147917" cy="547687"/>
            <a:chOff x="1490012" y="1780934"/>
            <a:chExt cx="6936366" cy="619125"/>
          </a:xfrm>
        </p:grpSpPr>
        <p:sp>
          <p:nvSpPr>
            <p:cNvPr id="51" name="모서리가 둥근 직사각형 50"/>
            <p:cNvSpPr/>
            <p:nvPr/>
          </p:nvSpPr>
          <p:spPr>
            <a:xfrm>
              <a:off x="1490012" y="1780934"/>
              <a:ext cx="6238053" cy="619125"/>
            </a:xfrm>
            <a:prstGeom prst="roundRect">
              <a:avLst>
                <a:gd name="adj" fmla="val 41282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  <a:alpha val="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kern="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750012" y="1841803"/>
              <a:ext cx="6676366" cy="452298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000" b="1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3. Prospect of Nuclear Power in Korea</a:t>
              </a:r>
            </a:p>
          </p:txBody>
        </p:sp>
      </p:grpSp>
      <p:sp>
        <p:nvSpPr>
          <p:cNvPr id="17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7010432" y="6429396"/>
            <a:ext cx="2133600" cy="365125"/>
          </a:xfrm>
        </p:spPr>
        <p:txBody>
          <a:bodyPr/>
          <a:lstStyle/>
          <a:p>
            <a:fld id="{CD45C756-8483-49FF-9CCB-C0BD2C5CEEAB}" type="slidenum">
              <a:rPr lang="ko-KR" altLang="en-US" smtClean="0">
                <a:solidFill>
                  <a:prstClr val="black"/>
                </a:solidFill>
                <a:latin typeface="Verdana"/>
              </a:rPr>
              <a:pPr/>
              <a:t>2</a:t>
            </a:fld>
            <a:endParaRPr lang="ko-KR" altLang="en-US" dirty="0">
              <a:solidFill>
                <a:prstClr val="black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3613" t="14279" r="2426" b="45523"/>
          <a:stretch>
            <a:fillRect/>
          </a:stretch>
        </p:blipFill>
        <p:spPr bwMode="auto">
          <a:xfrm>
            <a:off x="601663" y="928664"/>
            <a:ext cx="81851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8" descr="그림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857226"/>
            <a:ext cx="2686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40"/>
          <p:cNvSpPr>
            <a:spLocks noChangeArrowheads="1"/>
          </p:cNvSpPr>
          <p:nvPr/>
        </p:nvSpPr>
        <p:spPr bwMode="auto">
          <a:xfrm>
            <a:off x="785813" y="928664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HY헤드라인M" pitchFamily="18" charset="-127"/>
                <a:cs typeface="Times New Roman" pitchFamily="18" charset="0"/>
              </a:rPr>
              <a:t>Economic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HY헤드라인M" pitchFamily="18" charset="-127"/>
                <a:cs typeface="Times New Roman" pitchFamily="18" charset="0"/>
              </a:rPr>
              <a:t>efficiency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1000125" y="1357289"/>
            <a:ext cx="66373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813">
              <a:spcBef>
                <a:spcPct val="30000"/>
              </a:spcBef>
              <a:buFontTx/>
              <a:buBlip>
                <a:blip r:embed="rId5"/>
              </a:buBlip>
            </a:pPr>
            <a:r>
              <a:rPr kumimoji="0" lang="ko-KR" altLang="en-US" sz="1600" b="1" dirty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sz="1600" b="1" dirty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Sales price (</a:t>
            </a:r>
            <a:r>
              <a:rPr lang="en-US" altLang="ko-KR" sz="1600" b="1" dirty="0">
                <a:latin typeface="Calibri" pitchFamily="34" charset="0"/>
              </a:rPr>
              <a:t>¢</a:t>
            </a:r>
            <a:r>
              <a:rPr kumimoji="0" lang="en-US" altLang="ko-KR" sz="1600" b="1" dirty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/kWh</a:t>
            </a:r>
            <a:r>
              <a:rPr kumimoji="0"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): </a:t>
            </a:r>
            <a:r>
              <a:rPr kumimoji="0" lang="en-US" altLang="ko-KR" sz="1600" dirty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Nuclear is the </a:t>
            </a:r>
            <a:r>
              <a:rPr kumimoji="0" lang="en-US" altLang="ko-KR" sz="16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cheapest</a:t>
            </a:r>
            <a:endParaRPr kumimoji="0" lang="en-US" altLang="ko-KR" sz="1400" dirty="0">
              <a:solidFill>
                <a:srgbClr val="000000"/>
              </a:solidFill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54" name="Picture 21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l="3613" t="55324" r="2426" b="15561"/>
          <a:stretch>
            <a:fillRect/>
          </a:stretch>
        </p:blipFill>
        <p:spPr bwMode="auto">
          <a:xfrm>
            <a:off x="631825" y="3962443"/>
            <a:ext cx="81280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21"/>
          <p:cNvSpPr txBox="1">
            <a:spLocks noChangeArrowheads="1"/>
          </p:cNvSpPr>
          <p:nvPr/>
        </p:nvSpPr>
        <p:spPr bwMode="auto">
          <a:xfrm rot="20043528">
            <a:off x="3394847" y="4640342"/>
            <a:ext cx="3732140" cy="734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spcFirstLastPara="1" numCol="1">
            <a:prstTxWarp prst="textArchDown">
              <a:avLst>
                <a:gd name="adj" fmla="val 616378"/>
              </a:avLst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US" altLang="ko-KR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217</a:t>
            </a:r>
            <a:r>
              <a:rPr lang="en-US" altLang="ko-KR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% </a:t>
            </a:r>
            <a:r>
              <a:rPr lang="en-US" altLang="ko-KR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rise in consumer price</a:t>
            </a:r>
            <a:endParaRPr lang="ko-KR" altLang="en-US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7616825" y="6026052"/>
            <a:ext cx="785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2011</a:t>
            </a:r>
            <a:endParaRPr lang="en-US" altLang="ko-KR" sz="1600" b="1" dirty="0">
              <a:solidFill>
                <a:srgbClr val="00000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7" name="Rectangle 47"/>
          <p:cNvSpPr>
            <a:spLocks noChangeArrowheads="1"/>
          </p:cNvSpPr>
          <p:nvPr/>
        </p:nvSpPr>
        <p:spPr bwMode="auto">
          <a:xfrm>
            <a:off x="1187450" y="6026052"/>
            <a:ext cx="785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1982</a:t>
            </a:r>
          </a:p>
        </p:txBody>
      </p:sp>
      <p:cxnSp>
        <p:nvCxnSpPr>
          <p:cNvPr id="58" name="직선 화살표 연결선 57"/>
          <p:cNvCxnSpPr>
            <a:stCxn id="57" idx="3"/>
            <a:endCxn id="56" idx="1"/>
          </p:cNvCxnSpPr>
          <p:nvPr/>
        </p:nvCxnSpPr>
        <p:spPr>
          <a:xfrm>
            <a:off x="1973263" y="6194327"/>
            <a:ext cx="5643562" cy="1587"/>
          </a:xfrm>
          <a:prstGeom prst="straightConnector1">
            <a:avLst/>
          </a:prstGeom>
          <a:noFill/>
          <a:ln w="57150" cap="flat" cmpd="sng" algn="ctr">
            <a:solidFill>
              <a:srgbClr val="0070C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9" name="자유형 58"/>
          <p:cNvSpPr/>
          <p:nvPr/>
        </p:nvSpPr>
        <p:spPr>
          <a:xfrm>
            <a:off x="1973262" y="4662388"/>
            <a:ext cx="5086945" cy="1431925"/>
          </a:xfrm>
          <a:custGeom>
            <a:avLst/>
            <a:gdLst>
              <a:gd name="connsiteX0" fmla="*/ 0 w 5054600"/>
              <a:gd name="connsiteY0" fmla="*/ 1384300 h 1384300"/>
              <a:gd name="connsiteX1" fmla="*/ 2717800 w 5054600"/>
              <a:gd name="connsiteY1" fmla="*/ 1130300 h 1384300"/>
              <a:gd name="connsiteX2" fmla="*/ 5054600 w 5054600"/>
              <a:gd name="connsiteY2" fmla="*/ 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4600" h="1384300">
                <a:moveTo>
                  <a:pt x="0" y="1384300"/>
                </a:moveTo>
                <a:cubicBezTo>
                  <a:pt x="937683" y="1372658"/>
                  <a:pt x="1875367" y="1361017"/>
                  <a:pt x="2717800" y="1130300"/>
                </a:cubicBezTo>
                <a:cubicBezTo>
                  <a:pt x="3560233" y="899583"/>
                  <a:pt x="4307416" y="449791"/>
                  <a:pt x="5054600" y="0"/>
                </a:cubicBezTo>
              </a:path>
            </a:pathLst>
          </a:custGeom>
          <a:noFill/>
          <a:ln w="76200" cap="flat" cmpd="sng" algn="ctr">
            <a:solidFill>
              <a:srgbClr val="FF99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맑은 고딕"/>
              <a:cs typeface="+mn-cs"/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5259388" y="5818089"/>
            <a:ext cx="2598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 smtClean="0">
                <a:solidFill>
                  <a:srgbClr val="0070C0"/>
                </a:solidFill>
                <a:latin typeface="Calibri" pitchFamily="34" charset="0"/>
                <a:ea typeface="HY헤드라인M" pitchFamily="18" charset="-127"/>
                <a:cs typeface="Calibri" pitchFamily="34" charset="0"/>
              </a:rPr>
              <a:t>23.3</a:t>
            </a:r>
            <a:r>
              <a:rPr lang="en-US" altLang="ko-KR" sz="1600" b="1" dirty="0">
                <a:solidFill>
                  <a:srgbClr val="0070C0"/>
                </a:solidFill>
                <a:latin typeface="Calibri" pitchFamily="34" charset="0"/>
                <a:ea typeface="HY헤드라인M" pitchFamily="18" charset="-127"/>
                <a:cs typeface="Calibri" pitchFamily="34" charset="0"/>
              </a:rPr>
              <a:t>% </a:t>
            </a:r>
            <a:r>
              <a:rPr lang="en-US" altLang="ko-KR" sz="1600" b="1" dirty="0" smtClean="0">
                <a:solidFill>
                  <a:srgbClr val="0070C0"/>
                </a:solidFill>
                <a:latin typeface="Calibri" pitchFamily="34" charset="0"/>
                <a:ea typeface="HY헤드라인M" pitchFamily="18" charset="-127"/>
                <a:cs typeface="Calibri" pitchFamily="34" charset="0"/>
              </a:rPr>
              <a:t>rise in electricity price</a:t>
            </a:r>
            <a:endParaRPr lang="en-US" altLang="ko-KR" sz="1600" b="1" dirty="0">
              <a:solidFill>
                <a:srgbClr val="0070C0"/>
              </a:solidFill>
              <a:latin typeface="Calibri" pitchFamily="34" charset="0"/>
              <a:ea typeface="HY헤드라인M" pitchFamily="18" charset="-127"/>
              <a:cs typeface="Calibri" pitchFamily="34" charset="0"/>
            </a:endParaRPr>
          </a:p>
        </p:txBody>
      </p:sp>
      <p:sp>
        <p:nvSpPr>
          <p:cNvPr id="61" name="Freeform 5"/>
          <p:cNvSpPr>
            <a:spLocks/>
          </p:cNvSpPr>
          <p:nvPr/>
        </p:nvSpPr>
        <p:spPr bwMode="auto">
          <a:xfrm>
            <a:off x="3330575" y="5506939"/>
            <a:ext cx="642938" cy="642938"/>
          </a:xfrm>
          <a:custGeom>
            <a:avLst/>
            <a:gdLst>
              <a:gd name="T0" fmla="*/ 2147483647 w 1142"/>
              <a:gd name="T1" fmla="*/ 2147483647 h 1142"/>
              <a:gd name="T2" fmla="*/ 2147483647 w 1142"/>
              <a:gd name="T3" fmla="*/ 2147483647 h 1142"/>
              <a:gd name="T4" fmla="*/ 2147483647 w 1142"/>
              <a:gd name="T5" fmla="*/ 2147483647 h 1142"/>
              <a:gd name="T6" fmla="*/ 2147483647 w 1142"/>
              <a:gd name="T7" fmla="*/ 2147483647 h 1142"/>
              <a:gd name="T8" fmla="*/ 2147483647 w 1142"/>
              <a:gd name="T9" fmla="*/ 2147483647 h 1142"/>
              <a:gd name="T10" fmla="*/ 2147483647 w 1142"/>
              <a:gd name="T11" fmla="*/ 2147483647 h 1142"/>
              <a:gd name="T12" fmla="*/ 2147483647 w 1142"/>
              <a:gd name="T13" fmla="*/ 2147483647 h 1142"/>
              <a:gd name="T14" fmla="*/ 2147483647 w 1142"/>
              <a:gd name="T15" fmla="*/ 2147483647 h 1142"/>
              <a:gd name="T16" fmla="*/ 2147483647 w 1142"/>
              <a:gd name="T17" fmla="*/ 2147483647 h 1142"/>
              <a:gd name="T18" fmla="*/ 2147483647 w 1142"/>
              <a:gd name="T19" fmla="*/ 2147483647 h 1142"/>
              <a:gd name="T20" fmla="*/ 2147483647 w 1142"/>
              <a:gd name="T21" fmla="*/ 2147483647 h 1142"/>
              <a:gd name="T22" fmla="*/ 2147483647 w 1142"/>
              <a:gd name="T23" fmla="*/ 2147483647 h 1142"/>
              <a:gd name="T24" fmla="*/ 2147483647 w 1142"/>
              <a:gd name="T25" fmla="*/ 2147483647 h 1142"/>
              <a:gd name="T26" fmla="*/ 2147483647 w 1142"/>
              <a:gd name="T27" fmla="*/ 2147483647 h 1142"/>
              <a:gd name="T28" fmla="*/ 2147483647 w 1142"/>
              <a:gd name="T29" fmla="*/ 2147483647 h 1142"/>
              <a:gd name="T30" fmla="*/ 2147483647 w 1142"/>
              <a:gd name="T31" fmla="*/ 2147483647 h 1142"/>
              <a:gd name="T32" fmla="*/ 2147483647 w 1142"/>
              <a:gd name="T33" fmla="*/ 2147483647 h 1142"/>
              <a:gd name="T34" fmla="*/ 2147483647 w 1142"/>
              <a:gd name="T35" fmla="*/ 2147483647 h 1142"/>
              <a:gd name="T36" fmla="*/ 2147483647 w 1142"/>
              <a:gd name="T37" fmla="*/ 2147483647 h 1142"/>
              <a:gd name="T38" fmla="*/ 2147483647 w 1142"/>
              <a:gd name="T39" fmla="*/ 2147483647 h 1142"/>
              <a:gd name="T40" fmla="*/ 2147483647 w 1142"/>
              <a:gd name="T41" fmla="*/ 2147483647 h 1142"/>
              <a:gd name="T42" fmla="*/ 2147483647 w 1142"/>
              <a:gd name="T43" fmla="*/ 2147483647 h 1142"/>
              <a:gd name="T44" fmla="*/ 2147483647 w 1142"/>
              <a:gd name="T45" fmla="*/ 2147483647 h 1142"/>
              <a:gd name="T46" fmla="*/ 2147483647 w 1142"/>
              <a:gd name="T47" fmla="*/ 2147483647 h 1142"/>
              <a:gd name="T48" fmla="*/ 2147483647 w 1142"/>
              <a:gd name="T49" fmla="*/ 2147483647 h 1142"/>
              <a:gd name="T50" fmla="*/ 2147483647 w 1142"/>
              <a:gd name="T51" fmla="*/ 2147483647 h 1142"/>
              <a:gd name="T52" fmla="*/ 2147483647 w 1142"/>
              <a:gd name="T53" fmla="*/ 2147483647 h 1142"/>
              <a:gd name="T54" fmla="*/ 2147483647 w 1142"/>
              <a:gd name="T55" fmla="*/ 2147483647 h 1142"/>
              <a:gd name="T56" fmla="*/ 2147483647 w 1142"/>
              <a:gd name="T57" fmla="*/ 2147483647 h 1142"/>
              <a:gd name="T58" fmla="*/ 2147483647 w 1142"/>
              <a:gd name="T59" fmla="*/ 2147483647 h 1142"/>
              <a:gd name="T60" fmla="*/ 2147483647 w 1142"/>
              <a:gd name="T61" fmla="*/ 2147483647 h 1142"/>
              <a:gd name="T62" fmla="*/ 2147483647 w 1142"/>
              <a:gd name="T63" fmla="*/ 2147483647 h 1142"/>
              <a:gd name="T64" fmla="*/ 2147483647 w 1142"/>
              <a:gd name="T65" fmla="*/ 2147483647 h 1142"/>
              <a:gd name="T66" fmla="*/ 2147483647 w 1142"/>
              <a:gd name="T67" fmla="*/ 2147483647 h 1142"/>
              <a:gd name="T68" fmla="*/ 2147483647 w 1142"/>
              <a:gd name="T69" fmla="*/ 2147483647 h 1142"/>
              <a:gd name="T70" fmla="*/ 2147483647 w 1142"/>
              <a:gd name="T71" fmla="*/ 2147483647 h 1142"/>
              <a:gd name="T72" fmla="*/ 2147483647 w 1142"/>
              <a:gd name="T73" fmla="*/ 2147483647 h 1142"/>
              <a:gd name="T74" fmla="*/ 2147483647 w 1142"/>
              <a:gd name="T75" fmla="*/ 2147483647 h 1142"/>
              <a:gd name="T76" fmla="*/ 2147483647 w 1142"/>
              <a:gd name="T77" fmla="*/ 2147483647 h 1142"/>
              <a:gd name="T78" fmla="*/ 2147483647 w 1142"/>
              <a:gd name="T79" fmla="*/ 2147483647 h 1142"/>
              <a:gd name="T80" fmla="*/ 2147483647 w 1142"/>
              <a:gd name="T81" fmla="*/ 2147483647 h 1142"/>
              <a:gd name="T82" fmla="*/ 2147483647 w 1142"/>
              <a:gd name="T83" fmla="*/ 2147483647 h 1142"/>
              <a:gd name="T84" fmla="*/ 2147483647 w 1142"/>
              <a:gd name="T85" fmla="*/ 2147483647 h 1142"/>
              <a:gd name="T86" fmla="*/ 2147483647 w 1142"/>
              <a:gd name="T87" fmla="*/ 2147483647 h 1142"/>
              <a:gd name="T88" fmla="*/ 2147483647 w 1142"/>
              <a:gd name="T89" fmla="*/ 2147483647 h 1142"/>
              <a:gd name="T90" fmla="*/ 2147483647 w 1142"/>
              <a:gd name="T91" fmla="*/ 2147483647 h 1142"/>
              <a:gd name="T92" fmla="*/ 2147483647 w 1142"/>
              <a:gd name="T93" fmla="*/ 2147483647 h 1142"/>
              <a:gd name="T94" fmla="*/ 2147483647 w 1142"/>
              <a:gd name="T95" fmla="*/ 2147483647 h 1142"/>
              <a:gd name="T96" fmla="*/ 2147483647 w 1142"/>
              <a:gd name="T97" fmla="*/ 2147483647 h 1142"/>
              <a:gd name="T98" fmla="*/ 2147483647 w 1142"/>
              <a:gd name="T99" fmla="*/ 2147483647 h 1142"/>
              <a:gd name="T100" fmla="*/ 2147483647 w 1142"/>
              <a:gd name="T101" fmla="*/ 2147483647 h 1142"/>
              <a:gd name="T102" fmla="*/ 2147483647 w 1142"/>
              <a:gd name="T103" fmla="*/ 2147483647 h 1142"/>
              <a:gd name="T104" fmla="*/ 2147483647 w 1142"/>
              <a:gd name="T105" fmla="*/ 2147483647 h 1142"/>
              <a:gd name="T106" fmla="*/ 2147483647 w 1142"/>
              <a:gd name="T107" fmla="*/ 2147483647 h 1142"/>
              <a:gd name="T108" fmla="*/ 2147483647 w 1142"/>
              <a:gd name="T109" fmla="*/ 2147483647 h 1142"/>
              <a:gd name="T110" fmla="*/ 2147483647 w 1142"/>
              <a:gd name="T111" fmla="*/ 2147483647 h 1142"/>
              <a:gd name="T112" fmla="*/ 2147483647 w 1142"/>
              <a:gd name="T113" fmla="*/ 2147483647 h 11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42"/>
              <a:gd name="T172" fmla="*/ 0 h 1142"/>
              <a:gd name="T173" fmla="*/ 1142 w 1142"/>
              <a:gd name="T174" fmla="*/ 1142 h 11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42" h="1142">
                <a:moveTo>
                  <a:pt x="571" y="0"/>
                </a:moveTo>
                <a:lnTo>
                  <a:pt x="535" y="1"/>
                </a:lnTo>
                <a:lnTo>
                  <a:pt x="501" y="5"/>
                </a:lnTo>
                <a:lnTo>
                  <a:pt x="466" y="9"/>
                </a:lnTo>
                <a:lnTo>
                  <a:pt x="433" y="16"/>
                </a:lnTo>
                <a:lnTo>
                  <a:pt x="401" y="25"/>
                </a:lnTo>
                <a:lnTo>
                  <a:pt x="368" y="37"/>
                </a:lnTo>
                <a:lnTo>
                  <a:pt x="337" y="50"/>
                </a:lnTo>
                <a:lnTo>
                  <a:pt x="307" y="63"/>
                </a:lnTo>
                <a:lnTo>
                  <a:pt x="279" y="81"/>
                </a:lnTo>
                <a:lnTo>
                  <a:pt x="250" y="98"/>
                </a:lnTo>
                <a:lnTo>
                  <a:pt x="223" y="117"/>
                </a:lnTo>
                <a:lnTo>
                  <a:pt x="198" y="138"/>
                </a:lnTo>
                <a:lnTo>
                  <a:pt x="174" y="160"/>
                </a:lnTo>
                <a:lnTo>
                  <a:pt x="151" y="184"/>
                </a:lnTo>
                <a:lnTo>
                  <a:pt x="129" y="208"/>
                </a:lnTo>
                <a:lnTo>
                  <a:pt x="109" y="235"/>
                </a:lnTo>
                <a:lnTo>
                  <a:pt x="224" y="235"/>
                </a:lnTo>
                <a:lnTo>
                  <a:pt x="230" y="236"/>
                </a:lnTo>
                <a:lnTo>
                  <a:pt x="235" y="238"/>
                </a:lnTo>
                <a:lnTo>
                  <a:pt x="238" y="241"/>
                </a:lnTo>
                <a:lnTo>
                  <a:pt x="242" y="245"/>
                </a:lnTo>
                <a:lnTo>
                  <a:pt x="244" y="250"/>
                </a:lnTo>
                <a:lnTo>
                  <a:pt x="250" y="262"/>
                </a:lnTo>
                <a:lnTo>
                  <a:pt x="259" y="281"/>
                </a:lnTo>
                <a:lnTo>
                  <a:pt x="269" y="302"/>
                </a:lnTo>
                <a:lnTo>
                  <a:pt x="280" y="325"/>
                </a:lnTo>
                <a:lnTo>
                  <a:pt x="289" y="345"/>
                </a:lnTo>
                <a:lnTo>
                  <a:pt x="297" y="363"/>
                </a:lnTo>
                <a:lnTo>
                  <a:pt x="303" y="373"/>
                </a:lnTo>
                <a:lnTo>
                  <a:pt x="314" y="373"/>
                </a:lnTo>
                <a:lnTo>
                  <a:pt x="337" y="373"/>
                </a:lnTo>
                <a:lnTo>
                  <a:pt x="372" y="373"/>
                </a:lnTo>
                <a:lnTo>
                  <a:pt x="414" y="373"/>
                </a:lnTo>
                <a:lnTo>
                  <a:pt x="464" y="373"/>
                </a:lnTo>
                <a:lnTo>
                  <a:pt x="519" y="373"/>
                </a:lnTo>
                <a:lnTo>
                  <a:pt x="578" y="373"/>
                </a:lnTo>
                <a:lnTo>
                  <a:pt x="638" y="373"/>
                </a:lnTo>
                <a:lnTo>
                  <a:pt x="696" y="373"/>
                </a:lnTo>
                <a:lnTo>
                  <a:pt x="754" y="373"/>
                </a:lnTo>
                <a:lnTo>
                  <a:pt x="808" y="373"/>
                </a:lnTo>
                <a:lnTo>
                  <a:pt x="855" y="373"/>
                </a:lnTo>
                <a:lnTo>
                  <a:pt x="896" y="373"/>
                </a:lnTo>
                <a:lnTo>
                  <a:pt x="928" y="373"/>
                </a:lnTo>
                <a:lnTo>
                  <a:pt x="947" y="373"/>
                </a:lnTo>
                <a:lnTo>
                  <a:pt x="954" y="373"/>
                </a:lnTo>
                <a:lnTo>
                  <a:pt x="959" y="374"/>
                </a:lnTo>
                <a:lnTo>
                  <a:pt x="962" y="375"/>
                </a:lnTo>
                <a:lnTo>
                  <a:pt x="967" y="378"/>
                </a:lnTo>
                <a:lnTo>
                  <a:pt x="970" y="381"/>
                </a:lnTo>
                <a:lnTo>
                  <a:pt x="972" y="383"/>
                </a:lnTo>
                <a:lnTo>
                  <a:pt x="973" y="387"/>
                </a:lnTo>
                <a:lnTo>
                  <a:pt x="974" y="389"/>
                </a:lnTo>
                <a:lnTo>
                  <a:pt x="974" y="393"/>
                </a:lnTo>
                <a:lnTo>
                  <a:pt x="974" y="394"/>
                </a:lnTo>
                <a:lnTo>
                  <a:pt x="974" y="395"/>
                </a:lnTo>
                <a:lnTo>
                  <a:pt x="973" y="397"/>
                </a:lnTo>
                <a:lnTo>
                  <a:pt x="973" y="398"/>
                </a:lnTo>
                <a:lnTo>
                  <a:pt x="854" y="768"/>
                </a:lnTo>
                <a:lnTo>
                  <a:pt x="852" y="772"/>
                </a:lnTo>
                <a:lnTo>
                  <a:pt x="847" y="777"/>
                </a:lnTo>
                <a:lnTo>
                  <a:pt x="842" y="779"/>
                </a:lnTo>
                <a:lnTo>
                  <a:pt x="836" y="781"/>
                </a:lnTo>
                <a:lnTo>
                  <a:pt x="831" y="781"/>
                </a:lnTo>
                <a:lnTo>
                  <a:pt x="820" y="781"/>
                </a:lnTo>
                <a:lnTo>
                  <a:pt x="801" y="781"/>
                </a:lnTo>
                <a:lnTo>
                  <a:pt x="777" y="781"/>
                </a:lnTo>
                <a:lnTo>
                  <a:pt x="748" y="781"/>
                </a:lnTo>
                <a:lnTo>
                  <a:pt x="716" y="781"/>
                </a:lnTo>
                <a:lnTo>
                  <a:pt x="682" y="781"/>
                </a:lnTo>
                <a:lnTo>
                  <a:pt x="645" y="781"/>
                </a:lnTo>
                <a:lnTo>
                  <a:pt x="608" y="781"/>
                </a:lnTo>
                <a:lnTo>
                  <a:pt x="572" y="781"/>
                </a:lnTo>
                <a:lnTo>
                  <a:pt x="538" y="781"/>
                </a:lnTo>
                <a:lnTo>
                  <a:pt x="507" y="781"/>
                </a:lnTo>
                <a:lnTo>
                  <a:pt x="479" y="781"/>
                </a:lnTo>
                <a:lnTo>
                  <a:pt x="456" y="781"/>
                </a:lnTo>
                <a:lnTo>
                  <a:pt x="439" y="781"/>
                </a:lnTo>
                <a:lnTo>
                  <a:pt x="428" y="781"/>
                </a:lnTo>
                <a:lnTo>
                  <a:pt x="428" y="798"/>
                </a:lnTo>
                <a:lnTo>
                  <a:pt x="428" y="817"/>
                </a:lnTo>
                <a:lnTo>
                  <a:pt x="428" y="837"/>
                </a:lnTo>
                <a:lnTo>
                  <a:pt x="428" y="854"/>
                </a:lnTo>
                <a:lnTo>
                  <a:pt x="437" y="854"/>
                </a:lnTo>
                <a:lnTo>
                  <a:pt x="454" y="854"/>
                </a:lnTo>
                <a:lnTo>
                  <a:pt x="474" y="854"/>
                </a:lnTo>
                <a:lnTo>
                  <a:pt x="500" y="854"/>
                </a:lnTo>
                <a:lnTo>
                  <a:pt x="527" y="854"/>
                </a:lnTo>
                <a:lnTo>
                  <a:pt x="558" y="854"/>
                </a:lnTo>
                <a:lnTo>
                  <a:pt x="589" y="854"/>
                </a:lnTo>
                <a:lnTo>
                  <a:pt x="622" y="854"/>
                </a:lnTo>
                <a:lnTo>
                  <a:pt x="654" y="854"/>
                </a:lnTo>
                <a:lnTo>
                  <a:pt x="685" y="854"/>
                </a:lnTo>
                <a:lnTo>
                  <a:pt x="713" y="854"/>
                </a:lnTo>
                <a:lnTo>
                  <a:pt x="738" y="854"/>
                </a:lnTo>
                <a:lnTo>
                  <a:pt x="760" y="854"/>
                </a:lnTo>
                <a:lnTo>
                  <a:pt x="776" y="854"/>
                </a:lnTo>
                <a:lnTo>
                  <a:pt x="786" y="854"/>
                </a:lnTo>
                <a:lnTo>
                  <a:pt x="790" y="854"/>
                </a:lnTo>
                <a:lnTo>
                  <a:pt x="797" y="855"/>
                </a:lnTo>
                <a:lnTo>
                  <a:pt x="802" y="860"/>
                </a:lnTo>
                <a:lnTo>
                  <a:pt x="807" y="867"/>
                </a:lnTo>
                <a:lnTo>
                  <a:pt x="808" y="874"/>
                </a:lnTo>
                <a:lnTo>
                  <a:pt x="807" y="881"/>
                </a:lnTo>
                <a:lnTo>
                  <a:pt x="802" y="886"/>
                </a:lnTo>
                <a:lnTo>
                  <a:pt x="797" y="891"/>
                </a:lnTo>
                <a:lnTo>
                  <a:pt x="790" y="892"/>
                </a:lnTo>
                <a:lnTo>
                  <a:pt x="737" y="892"/>
                </a:lnTo>
                <a:lnTo>
                  <a:pt x="748" y="897"/>
                </a:lnTo>
                <a:lnTo>
                  <a:pt x="759" y="903"/>
                </a:lnTo>
                <a:lnTo>
                  <a:pt x="768" y="909"/>
                </a:lnTo>
                <a:lnTo>
                  <a:pt x="776" y="919"/>
                </a:lnTo>
                <a:lnTo>
                  <a:pt x="782" y="929"/>
                </a:lnTo>
                <a:lnTo>
                  <a:pt x="786" y="939"/>
                </a:lnTo>
                <a:lnTo>
                  <a:pt x="790" y="951"/>
                </a:lnTo>
                <a:lnTo>
                  <a:pt x="791" y="964"/>
                </a:lnTo>
                <a:lnTo>
                  <a:pt x="790" y="979"/>
                </a:lnTo>
                <a:lnTo>
                  <a:pt x="785" y="992"/>
                </a:lnTo>
                <a:lnTo>
                  <a:pt x="778" y="1005"/>
                </a:lnTo>
                <a:lnTo>
                  <a:pt x="769" y="1015"/>
                </a:lnTo>
                <a:lnTo>
                  <a:pt x="759" y="1025"/>
                </a:lnTo>
                <a:lnTo>
                  <a:pt x="746" y="1031"/>
                </a:lnTo>
                <a:lnTo>
                  <a:pt x="732" y="1036"/>
                </a:lnTo>
                <a:lnTo>
                  <a:pt x="717" y="1037"/>
                </a:lnTo>
                <a:lnTo>
                  <a:pt x="702" y="1036"/>
                </a:lnTo>
                <a:lnTo>
                  <a:pt x="688" y="1031"/>
                </a:lnTo>
                <a:lnTo>
                  <a:pt x="676" y="1025"/>
                </a:lnTo>
                <a:lnTo>
                  <a:pt x="665" y="1015"/>
                </a:lnTo>
                <a:lnTo>
                  <a:pt x="656" y="1005"/>
                </a:lnTo>
                <a:lnTo>
                  <a:pt x="649" y="992"/>
                </a:lnTo>
                <a:lnTo>
                  <a:pt x="645" y="979"/>
                </a:lnTo>
                <a:lnTo>
                  <a:pt x="644" y="964"/>
                </a:lnTo>
                <a:lnTo>
                  <a:pt x="645" y="951"/>
                </a:lnTo>
                <a:lnTo>
                  <a:pt x="648" y="939"/>
                </a:lnTo>
                <a:lnTo>
                  <a:pt x="653" y="929"/>
                </a:lnTo>
                <a:lnTo>
                  <a:pt x="658" y="919"/>
                </a:lnTo>
                <a:lnTo>
                  <a:pt x="667" y="909"/>
                </a:lnTo>
                <a:lnTo>
                  <a:pt x="676" y="903"/>
                </a:lnTo>
                <a:lnTo>
                  <a:pt x="686" y="897"/>
                </a:lnTo>
                <a:lnTo>
                  <a:pt x="698" y="892"/>
                </a:lnTo>
                <a:lnTo>
                  <a:pt x="493" y="892"/>
                </a:lnTo>
                <a:lnTo>
                  <a:pt x="504" y="897"/>
                </a:lnTo>
                <a:lnTo>
                  <a:pt x="515" y="903"/>
                </a:lnTo>
                <a:lnTo>
                  <a:pt x="524" y="909"/>
                </a:lnTo>
                <a:lnTo>
                  <a:pt x="532" y="919"/>
                </a:lnTo>
                <a:lnTo>
                  <a:pt x="538" y="929"/>
                </a:lnTo>
                <a:lnTo>
                  <a:pt x="542" y="939"/>
                </a:lnTo>
                <a:lnTo>
                  <a:pt x="546" y="951"/>
                </a:lnTo>
                <a:lnTo>
                  <a:pt x="547" y="964"/>
                </a:lnTo>
                <a:lnTo>
                  <a:pt x="546" y="979"/>
                </a:lnTo>
                <a:lnTo>
                  <a:pt x="541" y="992"/>
                </a:lnTo>
                <a:lnTo>
                  <a:pt x="534" y="1005"/>
                </a:lnTo>
                <a:lnTo>
                  <a:pt x="525" y="1015"/>
                </a:lnTo>
                <a:lnTo>
                  <a:pt x="515" y="1025"/>
                </a:lnTo>
                <a:lnTo>
                  <a:pt x="502" y="1031"/>
                </a:lnTo>
                <a:lnTo>
                  <a:pt x="488" y="1036"/>
                </a:lnTo>
                <a:lnTo>
                  <a:pt x="473" y="1037"/>
                </a:lnTo>
                <a:lnTo>
                  <a:pt x="458" y="1036"/>
                </a:lnTo>
                <a:lnTo>
                  <a:pt x="444" y="1031"/>
                </a:lnTo>
                <a:lnTo>
                  <a:pt x="432" y="1025"/>
                </a:lnTo>
                <a:lnTo>
                  <a:pt x="421" y="1015"/>
                </a:lnTo>
                <a:lnTo>
                  <a:pt x="412" y="1005"/>
                </a:lnTo>
                <a:lnTo>
                  <a:pt x="405" y="992"/>
                </a:lnTo>
                <a:lnTo>
                  <a:pt x="401" y="979"/>
                </a:lnTo>
                <a:lnTo>
                  <a:pt x="399" y="964"/>
                </a:lnTo>
                <a:lnTo>
                  <a:pt x="401" y="951"/>
                </a:lnTo>
                <a:lnTo>
                  <a:pt x="404" y="939"/>
                </a:lnTo>
                <a:lnTo>
                  <a:pt x="409" y="929"/>
                </a:lnTo>
                <a:lnTo>
                  <a:pt x="414" y="919"/>
                </a:lnTo>
                <a:lnTo>
                  <a:pt x="422" y="909"/>
                </a:lnTo>
                <a:lnTo>
                  <a:pt x="432" y="903"/>
                </a:lnTo>
                <a:lnTo>
                  <a:pt x="442" y="897"/>
                </a:lnTo>
                <a:lnTo>
                  <a:pt x="454" y="892"/>
                </a:lnTo>
                <a:lnTo>
                  <a:pt x="410" y="892"/>
                </a:lnTo>
                <a:lnTo>
                  <a:pt x="402" y="891"/>
                </a:lnTo>
                <a:lnTo>
                  <a:pt x="396" y="886"/>
                </a:lnTo>
                <a:lnTo>
                  <a:pt x="391" y="881"/>
                </a:lnTo>
                <a:lnTo>
                  <a:pt x="390" y="874"/>
                </a:lnTo>
                <a:lnTo>
                  <a:pt x="390" y="762"/>
                </a:lnTo>
                <a:lnTo>
                  <a:pt x="391" y="754"/>
                </a:lnTo>
                <a:lnTo>
                  <a:pt x="396" y="748"/>
                </a:lnTo>
                <a:lnTo>
                  <a:pt x="402" y="744"/>
                </a:lnTo>
                <a:lnTo>
                  <a:pt x="410" y="743"/>
                </a:lnTo>
                <a:lnTo>
                  <a:pt x="414" y="743"/>
                </a:lnTo>
                <a:lnTo>
                  <a:pt x="426" y="743"/>
                </a:lnTo>
                <a:lnTo>
                  <a:pt x="446" y="743"/>
                </a:lnTo>
                <a:lnTo>
                  <a:pt x="471" y="743"/>
                </a:lnTo>
                <a:lnTo>
                  <a:pt x="501" y="743"/>
                </a:lnTo>
                <a:lnTo>
                  <a:pt x="533" y="743"/>
                </a:lnTo>
                <a:lnTo>
                  <a:pt x="570" y="743"/>
                </a:lnTo>
                <a:lnTo>
                  <a:pt x="607" y="743"/>
                </a:lnTo>
                <a:lnTo>
                  <a:pt x="644" y="743"/>
                </a:lnTo>
                <a:lnTo>
                  <a:pt x="680" y="743"/>
                </a:lnTo>
                <a:lnTo>
                  <a:pt x="715" y="743"/>
                </a:lnTo>
                <a:lnTo>
                  <a:pt x="747" y="743"/>
                </a:lnTo>
                <a:lnTo>
                  <a:pt x="775" y="743"/>
                </a:lnTo>
                <a:lnTo>
                  <a:pt x="797" y="743"/>
                </a:lnTo>
                <a:lnTo>
                  <a:pt x="813" y="743"/>
                </a:lnTo>
                <a:lnTo>
                  <a:pt x="822" y="743"/>
                </a:lnTo>
                <a:lnTo>
                  <a:pt x="828" y="723"/>
                </a:lnTo>
                <a:lnTo>
                  <a:pt x="839" y="687"/>
                </a:lnTo>
                <a:lnTo>
                  <a:pt x="855" y="639"/>
                </a:lnTo>
                <a:lnTo>
                  <a:pt x="873" y="584"/>
                </a:lnTo>
                <a:lnTo>
                  <a:pt x="891" y="528"/>
                </a:lnTo>
                <a:lnTo>
                  <a:pt x="907" y="477"/>
                </a:lnTo>
                <a:lnTo>
                  <a:pt x="921" y="436"/>
                </a:lnTo>
                <a:lnTo>
                  <a:pt x="929" y="411"/>
                </a:lnTo>
                <a:lnTo>
                  <a:pt x="914" y="411"/>
                </a:lnTo>
                <a:lnTo>
                  <a:pt x="888" y="411"/>
                </a:lnTo>
                <a:lnTo>
                  <a:pt x="852" y="411"/>
                </a:lnTo>
                <a:lnTo>
                  <a:pt x="809" y="411"/>
                </a:lnTo>
                <a:lnTo>
                  <a:pt x="760" y="411"/>
                </a:lnTo>
                <a:lnTo>
                  <a:pt x="706" y="411"/>
                </a:lnTo>
                <a:lnTo>
                  <a:pt x="649" y="411"/>
                </a:lnTo>
                <a:lnTo>
                  <a:pt x="592" y="411"/>
                </a:lnTo>
                <a:lnTo>
                  <a:pt x="534" y="411"/>
                </a:lnTo>
                <a:lnTo>
                  <a:pt x="480" y="411"/>
                </a:lnTo>
                <a:lnTo>
                  <a:pt x="428" y="411"/>
                </a:lnTo>
                <a:lnTo>
                  <a:pt x="383" y="411"/>
                </a:lnTo>
                <a:lnTo>
                  <a:pt x="345" y="411"/>
                </a:lnTo>
                <a:lnTo>
                  <a:pt x="315" y="411"/>
                </a:lnTo>
                <a:lnTo>
                  <a:pt x="297" y="411"/>
                </a:lnTo>
                <a:lnTo>
                  <a:pt x="290" y="411"/>
                </a:lnTo>
                <a:lnTo>
                  <a:pt x="286" y="410"/>
                </a:lnTo>
                <a:lnTo>
                  <a:pt x="281" y="409"/>
                </a:lnTo>
                <a:lnTo>
                  <a:pt x="276" y="405"/>
                </a:lnTo>
                <a:lnTo>
                  <a:pt x="274" y="401"/>
                </a:lnTo>
                <a:lnTo>
                  <a:pt x="272" y="396"/>
                </a:lnTo>
                <a:lnTo>
                  <a:pt x="266" y="383"/>
                </a:lnTo>
                <a:lnTo>
                  <a:pt x="257" y="365"/>
                </a:lnTo>
                <a:lnTo>
                  <a:pt x="246" y="343"/>
                </a:lnTo>
                <a:lnTo>
                  <a:pt x="236" y="321"/>
                </a:lnTo>
                <a:lnTo>
                  <a:pt x="226" y="300"/>
                </a:lnTo>
                <a:lnTo>
                  <a:pt x="218" y="283"/>
                </a:lnTo>
                <a:lnTo>
                  <a:pt x="213" y="273"/>
                </a:lnTo>
                <a:lnTo>
                  <a:pt x="206" y="273"/>
                </a:lnTo>
                <a:lnTo>
                  <a:pt x="195" y="273"/>
                </a:lnTo>
                <a:lnTo>
                  <a:pt x="180" y="273"/>
                </a:lnTo>
                <a:lnTo>
                  <a:pt x="162" y="273"/>
                </a:lnTo>
                <a:lnTo>
                  <a:pt x="144" y="273"/>
                </a:lnTo>
                <a:lnTo>
                  <a:pt x="124" y="273"/>
                </a:lnTo>
                <a:lnTo>
                  <a:pt x="104" y="273"/>
                </a:lnTo>
                <a:lnTo>
                  <a:pt x="84" y="273"/>
                </a:lnTo>
                <a:lnTo>
                  <a:pt x="66" y="306"/>
                </a:lnTo>
                <a:lnTo>
                  <a:pt x="48" y="341"/>
                </a:lnTo>
                <a:lnTo>
                  <a:pt x="35" y="376"/>
                </a:lnTo>
                <a:lnTo>
                  <a:pt x="22" y="413"/>
                </a:lnTo>
                <a:lnTo>
                  <a:pt x="13" y="451"/>
                </a:lnTo>
                <a:lnTo>
                  <a:pt x="6" y="490"/>
                </a:lnTo>
                <a:lnTo>
                  <a:pt x="1" y="530"/>
                </a:lnTo>
                <a:lnTo>
                  <a:pt x="0" y="570"/>
                </a:lnTo>
                <a:lnTo>
                  <a:pt x="1" y="609"/>
                </a:lnTo>
                <a:lnTo>
                  <a:pt x="5" y="647"/>
                </a:lnTo>
                <a:lnTo>
                  <a:pt x="12" y="685"/>
                </a:lnTo>
                <a:lnTo>
                  <a:pt x="21" y="721"/>
                </a:lnTo>
                <a:lnTo>
                  <a:pt x="31" y="756"/>
                </a:lnTo>
                <a:lnTo>
                  <a:pt x="45" y="791"/>
                </a:lnTo>
                <a:lnTo>
                  <a:pt x="60" y="824"/>
                </a:lnTo>
                <a:lnTo>
                  <a:pt x="77" y="857"/>
                </a:lnTo>
                <a:lnTo>
                  <a:pt x="97" y="888"/>
                </a:lnTo>
                <a:lnTo>
                  <a:pt x="117" y="918"/>
                </a:lnTo>
                <a:lnTo>
                  <a:pt x="140" y="945"/>
                </a:lnTo>
                <a:lnTo>
                  <a:pt x="165" y="972"/>
                </a:lnTo>
                <a:lnTo>
                  <a:pt x="191" y="997"/>
                </a:lnTo>
                <a:lnTo>
                  <a:pt x="219" y="1020"/>
                </a:lnTo>
                <a:lnTo>
                  <a:pt x="249" y="1042"/>
                </a:lnTo>
                <a:lnTo>
                  <a:pt x="279" y="1061"/>
                </a:lnTo>
                <a:lnTo>
                  <a:pt x="279" y="470"/>
                </a:lnTo>
                <a:lnTo>
                  <a:pt x="280" y="464"/>
                </a:lnTo>
                <a:lnTo>
                  <a:pt x="282" y="458"/>
                </a:lnTo>
                <a:lnTo>
                  <a:pt x="286" y="455"/>
                </a:lnTo>
                <a:lnTo>
                  <a:pt x="290" y="451"/>
                </a:lnTo>
                <a:lnTo>
                  <a:pt x="296" y="450"/>
                </a:lnTo>
                <a:lnTo>
                  <a:pt x="302" y="450"/>
                </a:lnTo>
                <a:lnTo>
                  <a:pt x="306" y="452"/>
                </a:lnTo>
                <a:lnTo>
                  <a:pt x="311" y="456"/>
                </a:lnTo>
                <a:lnTo>
                  <a:pt x="313" y="458"/>
                </a:lnTo>
                <a:lnTo>
                  <a:pt x="318" y="463"/>
                </a:lnTo>
                <a:lnTo>
                  <a:pt x="326" y="472"/>
                </a:lnTo>
                <a:lnTo>
                  <a:pt x="336" y="484"/>
                </a:lnTo>
                <a:lnTo>
                  <a:pt x="349" y="497"/>
                </a:lnTo>
                <a:lnTo>
                  <a:pt x="363" y="512"/>
                </a:lnTo>
                <a:lnTo>
                  <a:pt x="378" y="528"/>
                </a:lnTo>
                <a:lnTo>
                  <a:pt x="394" y="546"/>
                </a:lnTo>
                <a:lnTo>
                  <a:pt x="410" y="563"/>
                </a:lnTo>
                <a:lnTo>
                  <a:pt x="426" y="580"/>
                </a:lnTo>
                <a:lnTo>
                  <a:pt x="441" y="597"/>
                </a:lnTo>
                <a:lnTo>
                  <a:pt x="456" y="614"/>
                </a:lnTo>
                <a:lnTo>
                  <a:pt x="469" y="627"/>
                </a:lnTo>
                <a:lnTo>
                  <a:pt x="480" y="640"/>
                </a:lnTo>
                <a:lnTo>
                  <a:pt x="489" y="649"/>
                </a:lnTo>
                <a:lnTo>
                  <a:pt x="495" y="656"/>
                </a:lnTo>
                <a:lnTo>
                  <a:pt x="509" y="640"/>
                </a:lnTo>
                <a:lnTo>
                  <a:pt x="530" y="616"/>
                </a:lnTo>
                <a:lnTo>
                  <a:pt x="555" y="586"/>
                </a:lnTo>
                <a:lnTo>
                  <a:pt x="583" y="554"/>
                </a:lnTo>
                <a:lnTo>
                  <a:pt x="608" y="524"/>
                </a:lnTo>
                <a:lnTo>
                  <a:pt x="631" y="497"/>
                </a:lnTo>
                <a:lnTo>
                  <a:pt x="646" y="480"/>
                </a:lnTo>
                <a:lnTo>
                  <a:pt x="652" y="473"/>
                </a:lnTo>
                <a:lnTo>
                  <a:pt x="654" y="470"/>
                </a:lnTo>
                <a:lnTo>
                  <a:pt x="657" y="467"/>
                </a:lnTo>
                <a:lnTo>
                  <a:pt x="661" y="466"/>
                </a:lnTo>
                <a:lnTo>
                  <a:pt x="665" y="466"/>
                </a:lnTo>
                <a:lnTo>
                  <a:pt x="670" y="466"/>
                </a:lnTo>
                <a:lnTo>
                  <a:pt x="673" y="467"/>
                </a:lnTo>
                <a:lnTo>
                  <a:pt x="677" y="470"/>
                </a:lnTo>
                <a:lnTo>
                  <a:pt x="680" y="473"/>
                </a:lnTo>
                <a:lnTo>
                  <a:pt x="824" y="642"/>
                </a:lnTo>
                <a:lnTo>
                  <a:pt x="828" y="649"/>
                </a:lnTo>
                <a:lnTo>
                  <a:pt x="829" y="656"/>
                </a:lnTo>
                <a:lnTo>
                  <a:pt x="828" y="663"/>
                </a:lnTo>
                <a:lnTo>
                  <a:pt x="823" y="669"/>
                </a:lnTo>
                <a:lnTo>
                  <a:pt x="816" y="672"/>
                </a:lnTo>
                <a:lnTo>
                  <a:pt x="809" y="673"/>
                </a:lnTo>
                <a:lnTo>
                  <a:pt x="801" y="671"/>
                </a:lnTo>
                <a:lnTo>
                  <a:pt x="795" y="667"/>
                </a:lnTo>
                <a:lnTo>
                  <a:pt x="791" y="661"/>
                </a:lnTo>
                <a:lnTo>
                  <a:pt x="778" y="647"/>
                </a:lnTo>
                <a:lnTo>
                  <a:pt x="761" y="626"/>
                </a:lnTo>
                <a:lnTo>
                  <a:pt x="739" y="601"/>
                </a:lnTo>
                <a:lnTo>
                  <a:pt x="717" y="574"/>
                </a:lnTo>
                <a:lnTo>
                  <a:pt x="695" y="550"/>
                </a:lnTo>
                <a:lnTo>
                  <a:pt x="678" y="530"/>
                </a:lnTo>
                <a:lnTo>
                  <a:pt x="665" y="515"/>
                </a:lnTo>
                <a:lnTo>
                  <a:pt x="652" y="531"/>
                </a:lnTo>
                <a:lnTo>
                  <a:pt x="631" y="555"/>
                </a:lnTo>
                <a:lnTo>
                  <a:pt x="606" y="585"/>
                </a:lnTo>
                <a:lnTo>
                  <a:pt x="579" y="616"/>
                </a:lnTo>
                <a:lnTo>
                  <a:pt x="553" y="647"/>
                </a:lnTo>
                <a:lnTo>
                  <a:pt x="531" y="672"/>
                </a:lnTo>
                <a:lnTo>
                  <a:pt x="516" y="690"/>
                </a:lnTo>
                <a:lnTo>
                  <a:pt x="510" y="696"/>
                </a:lnTo>
                <a:lnTo>
                  <a:pt x="507" y="700"/>
                </a:lnTo>
                <a:lnTo>
                  <a:pt x="503" y="701"/>
                </a:lnTo>
                <a:lnTo>
                  <a:pt x="500" y="703"/>
                </a:lnTo>
                <a:lnTo>
                  <a:pt x="495" y="703"/>
                </a:lnTo>
                <a:lnTo>
                  <a:pt x="492" y="703"/>
                </a:lnTo>
                <a:lnTo>
                  <a:pt x="488" y="702"/>
                </a:lnTo>
                <a:lnTo>
                  <a:pt x="485" y="700"/>
                </a:lnTo>
                <a:lnTo>
                  <a:pt x="481" y="698"/>
                </a:lnTo>
                <a:lnTo>
                  <a:pt x="475" y="692"/>
                </a:lnTo>
                <a:lnTo>
                  <a:pt x="462" y="677"/>
                </a:lnTo>
                <a:lnTo>
                  <a:pt x="441" y="654"/>
                </a:lnTo>
                <a:lnTo>
                  <a:pt x="416" y="626"/>
                </a:lnTo>
                <a:lnTo>
                  <a:pt x="388" y="596"/>
                </a:lnTo>
                <a:lnTo>
                  <a:pt x="361" y="568"/>
                </a:lnTo>
                <a:lnTo>
                  <a:pt x="336" y="540"/>
                </a:lnTo>
                <a:lnTo>
                  <a:pt x="317" y="518"/>
                </a:lnTo>
                <a:lnTo>
                  <a:pt x="317" y="621"/>
                </a:lnTo>
                <a:lnTo>
                  <a:pt x="317" y="786"/>
                </a:lnTo>
                <a:lnTo>
                  <a:pt x="317" y="958"/>
                </a:lnTo>
                <a:lnTo>
                  <a:pt x="317" y="1082"/>
                </a:lnTo>
                <a:lnTo>
                  <a:pt x="330" y="1089"/>
                </a:lnTo>
                <a:lnTo>
                  <a:pt x="345" y="1096"/>
                </a:lnTo>
                <a:lnTo>
                  <a:pt x="360" y="1102"/>
                </a:lnTo>
                <a:lnTo>
                  <a:pt x="375" y="1107"/>
                </a:lnTo>
                <a:lnTo>
                  <a:pt x="390" y="1113"/>
                </a:lnTo>
                <a:lnTo>
                  <a:pt x="406" y="1118"/>
                </a:lnTo>
                <a:lnTo>
                  <a:pt x="421" y="1122"/>
                </a:lnTo>
                <a:lnTo>
                  <a:pt x="437" y="1126"/>
                </a:lnTo>
                <a:lnTo>
                  <a:pt x="454" y="1130"/>
                </a:lnTo>
                <a:lnTo>
                  <a:pt x="470" y="1133"/>
                </a:lnTo>
                <a:lnTo>
                  <a:pt x="487" y="1136"/>
                </a:lnTo>
                <a:lnTo>
                  <a:pt x="503" y="1139"/>
                </a:lnTo>
                <a:lnTo>
                  <a:pt x="520" y="1140"/>
                </a:lnTo>
                <a:lnTo>
                  <a:pt x="536" y="1141"/>
                </a:lnTo>
                <a:lnTo>
                  <a:pt x="554" y="1142"/>
                </a:lnTo>
                <a:lnTo>
                  <a:pt x="571" y="1142"/>
                </a:lnTo>
                <a:lnTo>
                  <a:pt x="630" y="1139"/>
                </a:lnTo>
                <a:lnTo>
                  <a:pt x="686" y="1130"/>
                </a:lnTo>
                <a:lnTo>
                  <a:pt x="741" y="1117"/>
                </a:lnTo>
                <a:lnTo>
                  <a:pt x="793" y="1097"/>
                </a:lnTo>
                <a:lnTo>
                  <a:pt x="843" y="1073"/>
                </a:lnTo>
                <a:lnTo>
                  <a:pt x="890" y="1044"/>
                </a:lnTo>
                <a:lnTo>
                  <a:pt x="935" y="1012"/>
                </a:lnTo>
                <a:lnTo>
                  <a:pt x="975" y="975"/>
                </a:lnTo>
                <a:lnTo>
                  <a:pt x="1012" y="934"/>
                </a:lnTo>
                <a:lnTo>
                  <a:pt x="1044" y="890"/>
                </a:lnTo>
                <a:lnTo>
                  <a:pt x="1073" y="843"/>
                </a:lnTo>
                <a:lnTo>
                  <a:pt x="1097" y="793"/>
                </a:lnTo>
                <a:lnTo>
                  <a:pt x="1117" y="740"/>
                </a:lnTo>
                <a:lnTo>
                  <a:pt x="1130" y="685"/>
                </a:lnTo>
                <a:lnTo>
                  <a:pt x="1139" y="629"/>
                </a:lnTo>
                <a:lnTo>
                  <a:pt x="1142" y="570"/>
                </a:lnTo>
                <a:lnTo>
                  <a:pt x="1139" y="511"/>
                </a:lnTo>
                <a:lnTo>
                  <a:pt x="1130" y="455"/>
                </a:lnTo>
                <a:lnTo>
                  <a:pt x="1117" y="401"/>
                </a:lnTo>
                <a:lnTo>
                  <a:pt x="1097" y="348"/>
                </a:lnTo>
                <a:lnTo>
                  <a:pt x="1073" y="298"/>
                </a:lnTo>
                <a:lnTo>
                  <a:pt x="1044" y="251"/>
                </a:lnTo>
                <a:lnTo>
                  <a:pt x="1012" y="207"/>
                </a:lnTo>
                <a:lnTo>
                  <a:pt x="975" y="167"/>
                </a:lnTo>
                <a:lnTo>
                  <a:pt x="935" y="130"/>
                </a:lnTo>
                <a:lnTo>
                  <a:pt x="890" y="97"/>
                </a:lnTo>
                <a:lnTo>
                  <a:pt x="843" y="69"/>
                </a:lnTo>
                <a:lnTo>
                  <a:pt x="793" y="45"/>
                </a:lnTo>
                <a:lnTo>
                  <a:pt x="741" y="25"/>
                </a:lnTo>
                <a:lnTo>
                  <a:pt x="686" y="12"/>
                </a:lnTo>
                <a:lnTo>
                  <a:pt x="630" y="3"/>
                </a:lnTo>
                <a:lnTo>
                  <a:pt x="571" y="0"/>
                </a:lnTo>
                <a:close/>
              </a:path>
            </a:pathLst>
          </a:custGeom>
          <a:solidFill>
            <a:srgbClr val="C15707"/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latin typeface="Calibri" pitchFamily="34" charset="0"/>
            </a:endParaRPr>
          </a:p>
        </p:txBody>
      </p:sp>
      <p:pic>
        <p:nvPicPr>
          <p:cNvPr id="62" name="Picture 8" descr="C:\Documents and Settings\user\Local Settings\Temporary Internet Files\Content.IE5\SDMJWDEF\MCj0433843000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700" y="5649814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8" descr="그림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21064"/>
            <a:ext cx="4000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40"/>
          <p:cNvSpPr>
            <a:spLocks noChangeArrowheads="1"/>
          </p:cNvSpPr>
          <p:nvPr/>
        </p:nvSpPr>
        <p:spPr bwMode="auto">
          <a:xfrm>
            <a:off x="857250" y="4292502"/>
            <a:ext cx="378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HY헤드라인M" pitchFamily="18" charset="-127"/>
                <a:cs typeface="Times New Roman" pitchFamily="18" charset="0"/>
              </a:rPr>
              <a:t>Contribution to national economy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HY헤드라인M" pitchFamily="18" charset="-127"/>
              <a:cs typeface="Times New Roman" pitchFamily="18" charset="0"/>
            </a:endParaRPr>
          </a:p>
        </p:txBody>
      </p:sp>
      <p:grpSp>
        <p:nvGrpSpPr>
          <p:cNvPr id="65" name="그룹 64"/>
          <p:cNvGrpSpPr>
            <a:grpSpLocks/>
          </p:cNvGrpSpPr>
          <p:nvPr/>
        </p:nvGrpSpPr>
        <p:grpSpPr bwMode="auto">
          <a:xfrm>
            <a:off x="923925" y="1857349"/>
            <a:ext cx="7215188" cy="2013207"/>
            <a:chOff x="923925" y="1928802"/>
            <a:chExt cx="7215188" cy="1733290"/>
          </a:xfrm>
        </p:grpSpPr>
        <p:sp>
          <p:nvSpPr>
            <p:cNvPr id="67" name="AutoShape 35"/>
            <p:cNvSpPr>
              <a:spLocks noChangeArrowheads="1"/>
            </p:cNvSpPr>
            <p:nvPr/>
          </p:nvSpPr>
          <p:spPr bwMode="auto">
            <a:xfrm>
              <a:off x="923925" y="3186232"/>
              <a:ext cx="7215188" cy="299323"/>
            </a:xfrm>
            <a:prstGeom prst="cube">
              <a:avLst>
                <a:gd name="adj" fmla="val 48495"/>
              </a:avLst>
            </a:prstGeom>
            <a:gradFill rotWithShape="1">
              <a:gsLst>
                <a:gs pos="0">
                  <a:sysClr val="window" lastClr="FFFFFF">
                    <a:lumMod val="75000"/>
                  </a:sysClr>
                </a:gs>
                <a:gs pos="100000">
                  <a:srgbClr val="EEECE1"/>
                </a:gs>
              </a:gsLst>
              <a:lin ang="5400000" scaled="1"/>
            </a:gradFill>
            <a:ln w="9525">
              <a:solidFill>
                <a:srgbClr val="FFFFFF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 kern="0"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68" name="Rectangle 155"/>
            <p:cNvSpPr>
              <a:spLocks noChangeArrowheads="1"/>
            </p:cNvSpPr>
            <p:nvPr/>
          </p:nvSpPr>
          <p:spPr bwMode="white">
            <a:xfrm>
              <a:off x="1138238" y="2163765"/>
              <a:ext cx="7000875" cy="10175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ko-KR" sz="2400"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69" name="Line 158"/>
            <p:cNvSpPr>
              <a:spLocks noChangeShapeType="1"/>
            </p:cNvSpPr>
            <p:nvPr/>
          </p:nvSpPr>
          <p:spPr bwMode="auto">
            <a:xfrm>
              <a:off x="1138238" y="2974383"/>
              <a:ext cx="6929437" cy="0"/>
            </a:xfrm>
            <a:prstGeom prst="line">
              <a:avLst/>
            </a:prstGeom>
            <a:noFill/>
            <a:ln w="9525">
              <a:solidFill>
                <a:sysClr val="window" lastClr="FFFFFF">
                  <a:lumMod val="65000"/>
                </a:sysClr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 kern="0">
                <a:solidFill>
                  <a:sysClr val="windowText" lastClr="000000"/>
                </a:solidFill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70" name="Line 158"/>
            <p:cNvSpPr>
              <a:spLocks noChangeShapeType="1"/>
            </p:cNvSpPr>
            <p:nvPr/>
          </p:nvSpPr>
          <p:spPr bwMode="auto">
            <a:xfrm>
              <a:off x="1138238" y="2696928"/>
              <a:ext cx="6929437" cy="0"/>
            </a:xfrm>
            <a:prstGeom prst="line">
              <a:avLst/>
            </a:prstGeom>
            <a:noFill/>
            <a:ln w="9525">
              <a:solidFill>
                <a:sysClr val="window" lastClr="FFFFFF">
                  <a:lumMod val="65000"/>
                </a:sysClr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 kern="0">
                <a:solidFill>
                  <a:sysClr val="windowText" lastClr="000000"/>
                </a:solidFill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71" name="Line 158"/>
            <p:cNvSpPr>
              <a:spLocks noChangeShapeType="1"/>
            </p:cNvSpPr>
            <p:nvPr/>
          </p:nvSpPr>
          <p:spPr bwMode="auto">
            <a:xfrm>
              <a:off x="1138238" y="2418106"/>
              <a:ext cx="6929437" cy="0"/>
            </a:xfrm>
            <a:prstGeom prst="line">
              <a:avLst/>
            </a:prstGeom>
            <a:noFill/>
            <a:ln w="9525">
              <a:solidFill>
                <a:sysClr val="window" lastClr="FFFFFF">
                  <a:lumMod val="65000"/>
                </a:sysClr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 kern="0">
                <a:solidFill>
                  <a:sysClr val="windowText" lastClr="000000"/>
                </a:solidFill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72" name="AutoShape 30"/>
            <p:cNvSpPr>
              <a:spLocks noChangeArrowheads="1"/>
            </p:cNvSpPr>
            <p:nvPr/>
          </p:nvSpPr>
          <p:spPr bwMode="auto">
            <a:xfrm>
              <a:off x="6762596" y="3402074"/>
              <a:ext cx="1085842" cy="24642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>
                <a:latin typeface="Calibri" pitchFamily="34" charset="0"/>
              </a:endParaRPr>
            </a:p>
          </p:txBody>
        </p:sp>
        <p:sp>
          <p:nvSpPr>
            <p:cNvPr id="73" name="Text Box 42"/>
            <p:cNvSpPr txBox="1">
              <a:spLocks noChangeArrowheads="1"/>
            </p:cNvSpPr>
            <p:nvPr/>
          </p:nvSpPr>
          <p:spPr bwMode="auto">
            <a:xfrm>
              <a:off x="6840538" y="3344112"/>
              <a:ext cx="1007900" cy="31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ko-KR" b="1" dirty="0">
                  <a:solidFill>
                    <a:srgbClr val="C00000"/>
                  </a:solidFill>
                  <a:latin typeface="Calibri" pitchFamily="34" charset="0"/>
                  <a:ea typeface="HY헤드라인M" pitchFamily="18" charset="-127"/>
                </a:rPr>
                <a:t>Nuclear</a:t>
              </a:r>
              <a:endParaRPr lang="ko-KR" altLang="en-US" b="1" dirty="0">
                <a:solidFill>
                  <a:srgbClr val="C00000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74" name="AutoShape 40"/>
            <p:cNvSpPr>
              <a:spLocks noChangeArrowheads="1"/>
            </p:cNvSpPr>
            <p:nvPr/>
          </p:nvSpPr>
          <p:spPr bwMode="auto">
            <a:xfrm>
              <a:off x="7060208" y="3106694"/>
              <a:ext cx="392112" cy="173029"/>
            </a:xfrm>
            <a:prstGeom prst="can">
              <a:avLst>
                <a:gd name="adj" fmla="val 24134"/>
              </a:avLst>
            </a:prstGeom>
            <a:gradFill rotWithShape="1">
              <a:gsLst>
                <a:gs pos="0">
                  <a:srgbClr val="6D8B00"/>
                </a:gs>
                <a:gs pos="53000">
                  <a:srgbClr val="AAC80D"/>
                </a:gs>
                <a:gs pos="67999">
                  <a:srgbClr val="CFDD63"/>
                </a:gs>
                <a:gs pos="85001">
                  <a:srgbClr val="CDD961"/>
                </a:gs>
                <a:gs pos="100000">
                  <a:srgbClr val="CDD961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ko-KR" sz="1400">
                <a:solidFill>
                  <a:srgbClr val="FFFFFF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75" name="Text Box 53"/>
            <p:cNvSpPr txBox="1">
              <a:spLocks noChangeArrowheads="1"/>
            </p:cNvSpPr>
            <p:nvPr/>
          </p:nvSpPr>
          <p:spPr bwMode="auto">
            <a:xfrm>
              <a:off x="7004050" y="2849532"/>
              <a:ext cx="520278" cy="31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ko-KR" dirty="0" smtClean="0">
                  <a:solidFill>
                    <a:srgbClr val="C00000"/>
                  </a:solidFill>
                  <a:latin typeface="Calibri" pitchFamily="34" charset="0"/>
                  <a:ea typeface="HY견고딕" pitchFamily="18" charset="-127"/>
                </a:rPr>
                <a:t>3.2</a:t>
              </a:r>
              <a:endParaRPr lang="en-US" altLang="ko-KR" dirty="0">
                <a:solidFill>
                  <a:srgbClr val="C00000"/>
                </a:solidFill>
                <a:latin typeface="Calibri" pitchFamily="34" charset="0"/>
                <a:ea typeface="HY견고딕" pitchFamily="18" charset="-127"/>
              </a:endParaRPr>
            </a:p>
          </p:txBody>
        </p:sp>
        <p:sp>
          <p:nvSpPr>
            <p:cNvPr id="76" name="AutoShape 49"/>
            <p:cNvSpPr>
              <a:spLocks noChangeArrowheads="1"/>
            </p:cNvSpPr>
            <p:nvPr/>
          </p:nvSpPr>
          <p:spPr bwMode="auto">
            <a:xfrm>
              <a:off x="3399879" y="2636497"/>
              <a:ext cx="392113" cy="644813"/>
            </a:xfrm>
            <a:prstGeom prst="can">
              <a:avLst>
                <a:gd name="adj" fmla="val 26608"/>
              </a:avLst>
            </a:prstGeom>
            <a:gradFill rotWithShape="1">
              <a:gsLst>
                <a:gs pos="0">
                  <a:srgbClr val="CC5B38"/>
                </a:gs>
                <a:gs pos="53000">
                  <a:srgbClr val="FF9900"/>
                </a:gs>
                <a:gs pos="67999">
                  <a:srgbClr val="FFD54F"/>
                </a:gs>
                <a:gs pos="85001">
                  <a:srgbClr val="FFC000"/>
                </a:gs>
                <a:gs pos="100000">
                  <a:srgbClr val="FFC000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ko-KR" sz="2000">
                <a:solidFill>
                  <a:srgbClr val="FFFFFF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77" name="Text Box 55"/>
            <p:cNvSpPr txBox="1">
              <a:spLocks noChangeArrowheads="1"/>
            </p:cNvSpPr>
            <p:nvPr/>
          </p:nvSpPr>
          <p:spPr bwMode="auto">
            <a:xfrm>
              <a:off x="3297235" y="2331642"/>
              <a:ext cx="989013" cy="31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ko-KR">
                  <a:latin typeface="Calibri" pitchFamily="34" charset="0"/>
                  <a:ea typeface="HY견고딕" pitchFamily="18" charset="-127"/>
                </a:rPr>
                <a:t>11.0</a:t>
              </a:r>
            </a:p>
          </p:txBody>
        </p:sp>
        <p:sp>
          <p:nvSpPr>
            <p:cNvPr id="78" name="AutoShape 51"/>
            <p:cNvSpPr>
              <a:spLocks noChangeArrowheads="1"/>
            </p:cNvSpPr>
            <p:nvPr/>
          </p:nvSpPr>
          <p:spPr bwMode="auto">
            <a:xfrm>
              <a:off x="4252367" y="2662254"/>
              <a:ext cx="392112" cy="622231"/>
            </a:xfrm>
            <a:prstGeom prst="can">
              <a:avLst>
                <a:gd name="adj" fmla="val 25919"/>
              </a:avLst>
            </a:prstGeom>
            <a:gradFill rotWithShape="1">
              <a:gsLst>
                <a:gs pos="0">
                  <a:srgbClr val="CC5B38"/>
                </a:gs>
                <a:gs pos="53000">
                  <a:srgbClr val="FF9900"/>
                </a:gs>
                <a:gs pos="67999">
                  <a:srgbClr val="FFD54F"/>
                </a:gs>
                <a:gs pos="85001">
                  <a:srgbClr val="FFC000"/>
                </a:gs>
                <a:gs pos="100000">
                  <a:srgbClr val="FFC000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ko-KR" sz="2000">
                <a:solidFill>
                  <a:srgbClr val="FFFFFF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79" name="Text Box 57"/>
            <p:cNvSpPr txBox="1">
              <a:spLocks noChangeArrowheads="1"/>
            </p:cNvSpPr>
            <p:nvPr/>
          </p:nvSpPr>
          <p:spPr bwMode="auto">
            <a:xfrm>
              <a:off x="4133855" y="2368150"/>
              <a:ext cx="1081087" cy="31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ko-KR">
                  <a:latin typeface="Calibri" pitchFamily="34" charset="0"/>
                  <a:ea typeface="HY견고딕" pitchFamily="18" charset="-127"/>
                </a:rPr>
                <a:t>10.3</a:t>
              </a:r>
            </a:p>
          </p:txBody>
        </p:sp>
        <p:sp>
          <p:nvSpPr>
            <p:cNvPr id="80" name="AutoShape 60"/>
            <p:cNvSpPr>
              <a:spLocks noChangeArrowheads="1"/>
            </p:cNvSpPr>
            <p:nvPr/>
          </p:nvSpPr>
          <p:spPr bwMode="auto">
            <a:xfrm>
              <a:off x="6056313" y="2872718"/>
              <a:ext cx="392112" cy="407004"/>
            </a:xfrm>
            <a:prstGeom prst="can">
              <a:avLst>
                <a:gd name="adj" fmla="val 49069"/>
              </a:avLst>
            </a:prstGeom>
            <a:gradFill rotWithShape="1">
              <a:gsLst>
                <a:gs pos="0">
                  <a:srgbClr val="CC5B38"/>
                </a:gs>
                <a:gs pos="53000">
                  <a:srgbClr val="FF9900"/>
                </a:gs>
                <a:gs pos="67999">
                  <a:srgbClr val="FFD54F"/>
                </a:gs>
                <a:gs pos="85001">
                  <a:srgbClr val="FFC000"/>
                </a:gs>
                <a:gs pos="100000">
                  <a:srgbClr val="FFC000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ko-KR" sz="2000">
                <a:solidFill>
                  <a:srgbClr val="FFFFFF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81" name="Text Box 61"/>
            <p:cNvSpPr txBox="1">
              <a:spLocks noChangeArrowheads="1"/>
            </p:cNvSpPr>
            <p:nvPr/>
          </p:nvSpPr>
          <p:spPr bwMode="auto">
            <a:xfrm>
              <a:off x="5994416" y="2529955"/>
              <a:ext cx="863600" cy="31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ko-KR" dirty="0" smtClean="0">
                  <a:latin typeface="Calibri" pitchFamily="34" charset="0"/>
                  <a:ea typeface="HY견고딕" pitchFamily="18" charset="-127"/>
                </a:rPr>
                <a:t>6.7</a:t>
              </a:r>
              <a:endParaRPr lang="en-US" altLang="ko-KR" dirty="0">
                <a:latin typeface="Calibri" pitchFamily="34" charset="0"/>
                <a:ea typeface="HY견고딕" pitchFamily="18" charset="-127"/>
              </a:endParaRPr>
            </a:p>
          </p:txBody>
        </p:sp>
        <p:sp>
          <p:nvSpPr>
            <p:cNvPr id="82" name="AutoShape 52"/>
            <p:cNvSpPr>
              <a:spLocks noChangeArrowheads="1"/>
            </p:cNvSpPr>
            <p:nvPr/>
          </p:nvSpPr>
          <p:spPr bwMode="auto">
            <a:xfrm>
              <a:off x="5160920" y="2752405"/>
              <a:ext cx="392112" cy="591708"/>
            </a:xfrm>
            <a:prstGeom prst="can">
              <a:avLst>
                <a:gd name="adj" fmla="val 18374"/>
              </a:avLst>
            </a:prstGeom>
            <a:gradFill rotWithShape="1">
              <a:gsLst>
                <a:gs pos="0">
                  <a:srgbClr val="CC5B38"/>
                </a:gs>
                <a:gs pos="53000">
                  <a:srgbClr val="FF9900"/>
                </a:gs>
                <a:gs pos="67999">
                  <a:srgbClr val="FFD54F"/>
                </a:gs>
                <a:gs pos="85001">
                  <a:srgbClr val="FFC000"/>
                </a:gs>
                <a:gs pos="100000">
                  <a:srgbClr val="FFC000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ko-KR" sz="2000">
                <a:solidFill>
                  <a:srgbClr val="FFFFFF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83" name="Text Box 48"/>
            <p:cNvSpPr txBox="1">
              <a:spLocks noChangeArrowheads="1"/>
            </p:cNvSpPr>
            <p:nvPr/>
          </p:nvSpPr>
          <p:spPr bwMode="auto">
            <a:xfrm>
              <a:off x="1534034" y="3343903"/>
              <a:ext cx="1008062" cy="31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ko-KR" b="1">
                  <a:latin typeface="Calibri" pitchFamily="34" charset="0"/>
                  <a:ea typeface="HY헤드라인M" pitchFamily="18" charset="-127"/>
                  <a:cs typeface="Times New Roman" pitchFamily="18" charset="0"/>
                </a:rPr>
                <a:t>Solar</a:t>
              </a:r>
              <a:endParaRPr lang="ko-KR" altLang="en-US" b="1">
                <a:latin typeface="Calibri" pitchFamily="34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84" name="AutoShape 59"/>
            <p:cNvSpPr>
              <a:spLocks noChangeArrowheads="1"/>
            </p:cNvSpPr>
            <p:nvPr/>
          </p:nvSpPr>
          <p:spPr bwMode="auto">
            <a:xfrm>
              <a:off x="1798638" y="2185736"/>
              <a:ext cx="392112" cy="1098750"/>
            </a:xfrm>
            <a:prstGeom prst="can">
              <a:avLst>
                <a:gd name="adj" fmla="val 23857"/>
              </a:avLst>
            </a:prstGeom>
            <a:gradFill rotWithShape="1">
              <a:gsLst>
                <a:gs pos="0">
                  <a:srgbClr val="CC5B38"/>
                </a:gs>
                <a:gs pos="53000">
                  <a:srgbClr val="FF9900"/>
                </a:gs>
                <a:gs pos="67999">
                  <a:srgbClr val="FFD54F"/>
                </a:gs>
                <a:gs pos="85001">
                  <a:srgbClr val="FFC000"/>
                </a:gs>
                <a:gs pos="100000">
                  <a:srgbClr val="FFC000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ko-KR" sz="2000">
                <a:solidFill>
                  <a:srgbClr val="FFFFFF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85" name="Text Box 65"/>
            <p:cNvSpPr txBox="1">
              <a:spLocks noChangeArrowheads="1"/>
            </p:cNvSpPr>
            <p:nvPr/>
          </p:nvSpPr>
          <p:spPr bwMode="auto">
            <a:xfrm>
              <a:off x="1635113" y="1928802"/>
              <a:ext cx="1150937" cy="31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ko-KR">
                  <a:latin typeface="Calibri" pitchFamily="34" charset="0"/>
                  <a:ea typeface="HY견고딕" pitchFamily="18" charset="-127"/>
                </a:rPr>
                <a:t>49.8</a:t>
              </a:r>
            </a:p>
          </p:txBody>
        </p:sp>
        <p:sp>
          <p:nvSpPr>
            <p:cNvPr id="86" name="AutoShape 52"/>
            <p:cNvSpPr>
              <a:spLocks noChangeArrowheads="1"/>
            </p:cNvSpPr>
            <p:nvPr/>
          </p:nvSpPr>
          <p:spPr bwMode="auto">
            <a:xfrm>
              <a:off x="2613374" y="2456191"/>
              <a:ext cx="392113" cy="833055"/>
            </a:xfrm>
            <a:prstGeom prst="can">
              <a:avLst>
                <a:gd name="adj" fmla="val 18383"/>
              </a:avLst>
            </a:prstGeom>
            <a:gradFill rotWithShape="1">
              <a:gsLst>
                <a:gs pos="0">
                  <a:srgbClr val="CC5B38"/>
                </a:gs>
                <a:gs pos="53000">
                  <a:srgbClr val="FF9900"/>
                </a:gs>
                <a:gs pos="67999">
                  <a:srgbClr val="FFD54F"/>
                </a:gs>
                <a:gs pos="85001">
                  <a:srgbClr val="FFC000"/>
                </a:gs>
                <a:gs pos="100000">
                  <a:srgbClr val="FFC000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ko-KR" sz="2000">
                <a:solidFill>
                  <a:srgbClr val="FFFFFF"/>
                </a:solidFill>
                <a:latin typeface="Calibri" pitchFamily="34" charset="0"/>
                <a:ea typeface="맑은 고딕" pitchFamily="50" charset="-127"/>
              </a:endParaRPr>
            </a:p>
          </p:txBody>
        </p:sp>
        <p:sp>
          <p:nvSpPr>
            <p:cNvPr id="87" name="Text Box 63"/>
            <p:cNvSpPr txBox="1">
              <a:spLocks noChangeArrowheads="1"/>
            </p:cNvSpPr>
            <p:nvPr/>
          </p:nvSpPr>
          <p:spPr bwMode="auto">
            <a:xfrm>
              <a:off x="2492369" y="2148011"/>
              <a:ext cx="1222375" cy="31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ko-KR">
                  <a:latin typeface="Calibri" pitchFamily="34" charset="0"/>
                  <a:ea typeface="HY견고딕" pitchFamily="18" charset="-127"/>
                </a:rPr>
                <a:t>14.8</a:t>
              </a:r>
            </a:p>
          </p:txBody>
        </p:sp>
        <p:sp>
          <p:nvSpPr>
            <p:cNvPr id="88" name="Text Box 65"/>
            <p:cNvSpPr txBox="1">
              <a:spLocks noChangeArrowheads="1"/>
            </p:cNvSpPr>
            <p:nvPr/>
          </p:nvSpPr>
          <p:spPr bwMode="auto">
            <a:xfrm>
              <a:off x="5072066" y="2447544"/>
              <a:ext cx="1150938" cy="31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ko-KR">
                  <a:latin typeface="Calibri" pitchFamily="34" charset="0"/>
                  <a:ea typeface="HY견고딕" pitchFamily="18" charset="-127"/>
                </a:rPr>
                <a:t>9.7</a:t>
              </a:r>
            </a:p>
          </p:txBody>
        </p:sp>
        <p:sp>
          <p:nvSpPr>
            <p:cNvPr id="89" name="Text Box 48"/>
            <p:cNvSpPr txBox="1">
              <a:spLocks noChangeArrowheads="1"/>
            </p:cNvSpPr>
            <p:nvPr/>
          </p:nvSpPr>
          <p:spPr bwMode="auto">
            <a:xfrm>
              <a:off x="4862089" y="3343904"/>
              <a:ext cx="1008063" cy="31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ko-KR" b="1" dirty="0">
                  <a:latin typeface="Calibri" pitchFamily="34" charset="0"/>
                  <a:ea typeface="HY헤드라인M" pitchFamily="18" charset="-127"/>
                  <a:cs typeface="Times New Roman" pitchFamily="18" charset="0"/>
                </a:rPr>
                <a:t>Wind</a:t>
              </a:r>
              <a:endParaRPr lang="ko-KR" altLang="en-US" b="1" dirty="0">
                <a:latin typeface="Calibri" pitchFamily="34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90" name="Text Box 48"/>
            <p:cNvSpPr txBox="1">
              <a:spLocks noChangeArrowheads="1"/>
            </p:cNvSpPr>
            <p:nvPr/>
          </p:nvSpPr>
          <p:spPr bwMode="auto">
            <a:xfrm>
              <a:off x="2427435" y="3343903"/>
              <a:ext cx="714375" cy="31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ko-KR" b="1">
                  <a:latin typeface="Calibri" pitchFamily="34" charset="0"/>
                  <a:ea typeface="HY헤드라인M" pitchFamily="18" charset="-127"/>
                  <a:cs typeface="Times New Roman" pitchFamily="18" charset="0"/>
                </a:rPr>
                <a:t>Oil</a:t>
              </a:r>
              <a:endParaRPr lang="ko-KR" altLang="en-US" b="1">
                <a:latin typeface="Calibri" pitchFamily="34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91" name="Text Box 48"/>
            <p:cNvSpPr txBox="1">
              <a:spLocks noChangeArrowheads="1"/>
            </p:cNvSpPr>
            <p:nvPr/>
          </p:nvSpPr>
          <p:spPr bwMode="auto">
            <a:xfrm>
              <a:off x="3250095" y="3343903"/>
              <a:ext cx="714375" cy="31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ko-KR" b="1">
                  <a:latin typeface="Calibri" pitchFamily="34" charset="0"/>
                  <a:ea typeface="HY헤드라인M" pitchFamily="18" charset="-127"/>
                  <a:cs typeface="Times New Roman" pitchFamily="18" charset="0"/>
                </a:rPr>
                <a:t>Gas</a:t>
              </a:r>
              <a:endParaRPr lang="ko-KR" altLang="en-US" b="1">
                <a:latin typeface="Calibri" pitchFamily="34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92" name="Text Box 48"/>
            <p:cNvSpPr txBox="1">
              <a:spLocks noChangeArrowheads="1"/>
            </p:cNvSpPr>
            <p:nvPr/>
          </p:nvSpPr>
          <p:spPr bwMode="auto">
            <a:xfrm>
              <a:off x="3962033" y="3343903"/>
              <a:ext cx="885454" cy="31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ko-KR" b="1">
                  <a:latin typeface="Calibri" pitchFamily="34" charset="0"/>
                  <a:ea typeface="HY헤드라인M" pitchFamily="18" charset="-127"/>
                  <a:cs typeface="Times New Roman" pitchFamily="18" charset="0"/>
                </a:rPr>
                <a:t>Hydro</a:t>
              </a:r>
              <a:endParaRPr lang="ko-KR" altLang="en-US" b="1">
                <a:latin typeface="Calibri" pitchFamily="34" charset="0"/>
                <a:ea typeface="HY헤드라인M" pitchFamily="18" charset="-127"/>
                <a:cs typeface="Times New Roman" pitchFamily="18" charset="0"/>
              </a:endParaRPr>
            </a:p>
          </p:txBody>
        </p:sp>
        <p:sp>
          <p:nvSpPr>
            <p:cNvPr id="93" name="Text Box 48"/>
            <p:cNvSpPr txBox="1">
              <a:spLocks noChangeArrowheads="1"/>
            </p:cNvSpPr>
            <p:nvPr/>
          </p:nvSpPr>
          <p:spPr bwMode="auto">
            <a:xfrm>
              <a:off x="6000750" y="3343903"/>
              <a:ext cx="785813" cy="31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ko-KR" b="1" dirty="0">
                  <a:latin typeface="Calibri" pitchFamily="34" charset="0"/>
                  <a:ea typeface="HY헤드라인M" pitchFamily="18" charset="-127"/>
                  <a:cs typeface="Times New Roman" pitchFamily="18" charset="0"/>
                </a:rPr>
                <a:t>Coal</a:t>
              </a:r>
              <a:endParaRPr lang="ko-KR" altLang="en-US" b="1" dirty="0">
                <a:latin typeface="Calibri" pitchFamily="34" charset="0"/>
                <a:ea typeface="HY헤드라인M" pitchFamily="18" charset="-127"/>
                <a:cs typeface="Times New Roman" pitchFamily="18" charset="0"/>
              </a:endParaRPr>
            </a:p>
          </p:txBody>
        </p:sp>
      </p:grpSp>
      <p:sp>
        <p:nvSpPr>
          <p:cNvPr id="47" name="슬라이드 번호 개체 틀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48" name="직사각형 47"/>
          <p:cNvSpPr/>
          <p:nvPr/>
        </p:nvSpPr>
        <p:spPr>
          <a:xfrm>
            <a:off x="932717" y="231796"/>
            <a:ext cx="8074646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3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Low Price of Electricity with Nuclear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표 81"/>
          <p:cNvGraphicFramePr>
            <a:graphicFrameLocks noGrp="1"/>
          </p:cNvGraphicFramePr>
          <p:nvPr/>
        </p:nvGraphicFramePr>
        <p:xfrm>
          <a:off x="142844" y="1285860"/>
          <a:ext cx="3357586" cy="205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118"/>
                <a:gridCol w="1710468"/>
              </a:tblGrid>
              <a:tr h="183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200" dirty="0" smtClean="0">
                          <a:latin typeface="Arial" pitchFamily="34" charset="0"/>
                          <a:cs typeface="Arial" pitchFamily="34" charset="0"/>
                        </a:rPr>
                        <a:t>Classification</a:t>
                      </a:r>
                      <a:endParaRPr lang="en-US" altLang="ko-KR" sz="13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Contents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</a:tr>
              <a:tr h="183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No. of Parts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5 million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</a:tr>
              <a:tr h="183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 pitchFamily="34" charset="0"/>
                          <a:cs typeface="Arial" pitchFamily="34" charset="0"/>
                        </a:rPr>
                        <a:t>No. of Work Activities</a:t>
                      </a:r>
                      <a:endParaRPr lang="en-US" sz="13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80,000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</a:tr>
              <a:tr h="183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Project Period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10 years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</a:tr>
              <a:tr h="183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Manpower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10 million MD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</a:tr>
              <a:tr h="183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 pitchFamily="34" charset="0"/>
                          <a:cs typeface="Arial" pitchFamily="34" charset="0"/>
                        </a:rPr>
                        <a:t>Concrete</a:t>
                      </a:r>
                      <a:endParaRPr lang="en-US" sz="13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880,000 m</a:t>
                      </a:r>
                      <a:r>
                        <a:rPr lang="en-US" sz="1300" baseline="30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300" baseline="30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</a:tr>
              <a:tr h="183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 pitchFamily="34" charset="0"/>
                          <a:cs typeface="Arial" pitchFamily="34" charset="0"/>
                        </a:rPr>
                        <a:t>Reinforced Bar</a:t>
                      </a:r>
                      <a:endParaRPr lang="en-US" sz="13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140,000 </a:t>
                      </a: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ton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932717" y="231796"/>
            <a:ext cx="6400598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3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Ripple Effect of NPP Construction</a:t>
            </a:r>
          </a:p>
        </p:txBody>
      </p:sp>
      <p:grpSp>
        <p:nvGrpSpPr>
          <p:cNvPr id="41" name="그룹 40"/>
          <p:cNvGrpSpPr>
            <a:grpSpLocks/>
          </p:cNvGrpSpPr>
          <p:nvPr/>
        </p:nvGrpSpPr>
        <p:grpSpPr bwMode="auto">
          <a:xfrm>
            <a:off x="4525843" y="4929470"/>
            <a:ext cx="1760669" cy="1732351"/>
            <a:chOff x="3786182" y="4786322"/>
            <a:chExt cx="1799091" cy="1759132"/>
          </a:xfrm>
        </p:grpSpPr>
        <p:sp>
          <p:nvSpPr>
            <p:cNvPr id="71" name="Rectangle 202"/>
            <p:cNvSpPr>
              <a:spLocks noChangeArrowheads="1"/>
            </p:cNvSpPr>
            <p:nvPr/>
          </p:nvSpPr>
          <p:spPr bwMode="blackWhite">
            <a:xfrm>
              <a:off x="4034775" y="6240282"/>
              <a:ext cx="1295554" cy="305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kern="0" dirty="0">
                  <a:solidFill>
                    <a:srgbClr val="000000"/>
                  </a:solidFill>
                  <a:latin typeface="Arial" charset="0"/>
                </a:rPr>
                <a:t>Construction</a:t>
              </a:r>
              <a:endParaRPr kumimoji="0" lang="en-US" altLang="ko-KR" sz="1400" b="1" kern="0" dirty="0">
                <a:solidFill>
                  <a:srgbClr val="000000"/>
                </a:solidFill>
                <a:latin typeface="Arial" charset="0"/>
                <a:ea typeface="돋움체" pitchFamily="49" charset="-127"/>
              </a:endParaRPr>
            </a:p>
          </p:txBody>
        </p:sp>
        <p:grpSp>
          <p:nvGrpSpPr>
            <p:cNvPr id="72" name="그룹 71"/>
            <p:cNvGrpSpPr>
              <a:grpSpLocks/>
            </p:cNvGrpSpPr>
            <p:nvPr/>
          </p:nvGrpSpPr>
          <p:grpSpPr bwMode="auto">
            <a:xfrm>
              <a:off x="3786182" y="4786322"/>
              <a:ext cx="1799091" cy="1457134"/>
              <a:chOff x="4000496" y="5286388"/>
              <a:chExt cx="1799091" cy="1457134"/>
            </a:xfrm>
          </p:grpSpPr>
          <p:sp>
            <p:nvSpPr>
              <p:cNvPr id="73" name="Oval 136"/>
              <p:cNvSpPr>
                <a:spLocks noChangeArrowheads="1"/>
              </p:cNvSpPr>
              <p:nvPr/>
            </p:nvSpPr>
            <p:spPr bwMode="gray">
              <a:xfrm>
                <a:off x="4000496" y="5286388"/>
                <a:ext cx="1799091" cy="1457134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ko-KR" sz="800" ker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Oval 137"/>
              <p:cNvSpPr>
                <a:spLocks noChangeArrowheads="1"/>
              </p:cNvSpPr>
              <p:nvPr/>
            </p:nvSpPr>
            <p:spPr bwMode="gray">
              <a:xfrm>
                <a:off x="4119589" y="5343531"/>
                <a:ext cx="1584724" cy="133173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ko-KR" sz="800" ker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2" name="그룹 41"/>
          <p:cNvGrpSpPr>
            <a:grpSpLocks/>
          </p:cNvGrpSpPr>
          <p:nvPr/>
        </p:nvGrpSpPr>
        <p:grpSpPr bwMode="auto">
          <a:xfrm>
            <a:off x="71406" y="3396043"/>
            <a:ext cx="1760669" cy="1754236"/>
            <a:chOff x="185714" y="4086701"/>
            <a:chExt cx="1798743" cy="1780676"/>
          </a:xfrm>
        </p:grpSpPr>
        <p:grpSp>
          <p:nvGrpSpPr>
            <p:cNvPr id="67" name="그룹 66"/>
            <p:cNvGrpSpPr>
              <a:grpSpLocks/>
            </p:cNvGrpSpPr>
            <p:nvPr/>
          </p:nvGrpSpPr>
          <p:grpSpPr bwMode="auto">
            <a:xfrm>
              <a:off x="185714" y="4086701"/>
              <a:ext cx="1798743" cy="1456579"/>
              <a:chOff x="185714" y="4086701"/>
              <a:chExt cx="1798743" cy="1456579"/>
            </a:xfrm>
          </p:grpSpPr>
          <p:sp>
            <p:nvSpPr>
              <p:cNvPr id="69" name="Oval 136"/>
              <p:cNvSpPr>
                <a:spLocks noChangeArrowheads="1"/>
              </p:cNvSpPr>
              <p:nvPr/>
            </p:nvSpPr>
            <p:spPr bwMode="gray">
              <a:xfrm>
                <a:off x="185714" y="4086701"/>
                <a:ext cx="1798743" cy="1456579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ko-KR" sz="800" ker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137"/>
              <p:cNvSpPr>
                <a:spLocks noChangeArrowheads="1"/>
              </p:cNvSpPr>
              <p:nvPr/>
            </p:nvSpPr>
            <p:spPr bwMode="gray">
              <a:xfrm>
                <a:off x="285733" y="4143822"/>
                <a:ext cx="1584417" cy="1331230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ko-KR" sz="800" ker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8" name="Rectangle 185"/>
            <p:cNvSpPr>
              <a:spLocks noChangeArrowheads="1"/>
            </p:cNvSpPr>
            <p:nvPr/>
          </p:nvSpPr>
          <p:spPr bwMode="blackWhite">
            <a:xfrm>
              <a:off x="405829" y="5562321"/>
              <a:ext cx="1264845" cy="305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kern="0" dirty="0">
                  <a:solidFill>
                    <a:sysClr val="windowText" lastClr="000000"/>
                  </a:solidFill>
                  <a:latin typeface="Arial" charset="0"/>
                </a:rPr>
                <a:t>Shipbuilding</a:t>
              </a:r>
              <a:endParaRPr kumimoji="0" lang="en-US" altLang="ko-KR" sz="1400" b="1" kern="0" dirty="0">
                <a:solidFill>
                  <a:sysClr val="windowText" lastClr="000000"/>
                </a:solidFill>
                <a:latin typeface="Arial" charset="0"/>
                <a:ea typeface="돋움체" pitchFamily="49" charset="-127"/>
              </a:endParaRPr>
            </a:p>
          </p:txBody>
        </p:sp>
      </p:grpSp>
      <p:grpSp>
        <p:nvGrpSpPr>
          <p:cNvPr id="43" name="그룹 42"/>
          <p:cNvGrpSpPr>
            <a:grpSpLocks/>
          </p:cNvGrpSpPr>
          <p:nvPr/>
        </p:nvGrpSpPr>
        <p:grpSpPr bwMode="auto">
          <a:xfrm>
            <a:off x="3340438" y="1285860"/>
            <a:ext cx="2874636" cy="1944905"/>
            <a:chOff x="4311921" y="2196185"/>
            <a:chExt cx="4423641" cy="1595366"/>
          </a:xfrm>
        </p:grpSpPr>
        <p:sp>
          <p:nvSpPr>
            <p:cNvPr id="65" name="직사각형 64"/>
            <p:cNvSpPr/>
            <p:nvPr/>
          </p:nvSpPr>
          <p:spPr>
            <a:xfrm>
              <a:off x="4616596" y="2248502"/>
              <a:ext cx="4118966" cy="1543049"/>
            </a:xfrm>
            <a:prstGeom prst="rect">
              <a:avLst/>
            </a:prstGeom>
            <a:solidFill>
              <a:srgbClr val="948A5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Y신명조"/>
                <a:cs typeface="+mn-cs"/>
              </a:endParaRPr>
            </a:p>
          </p:txBody>
        </p:sp>
        <p:pic>
          <p:nvPicPr>
            <p:cNvPr id="66" name="Picture 3" descr="D:\Photo\원전관련사진\고리건설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1921" y="2196185"/>
              <a:ext cx="4287370" cy="15306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44" name="Rectangle 196"/>
          <p:cNvSpPr>
            <a:spLocks noChangeArrowheads="1"/>
          </p:cNvSpPr>
          <p:nvPr/>
        </p:nvSpPr>
        <p:spPr bwMode="blackWhite">
          <a:xfrm>
            <a:off x="6305998" y="5984582"/>
            <a:ext cx="1123522" cy="3005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atinLnBrk="0"/>
            <a:r>
              <a:rPr kumimoji="0" lang="en-US" altLang="ko-KR" sz="1400" b="1" dirty="0">
                <a:solidFill>
                  <a:srgbClr val="000000"/>
                </a:solidFill>
                <a:latin typeface="Arial" pitchFamily="34" charset="0"/>
              </a:rPr>
              <a:t>Electronics</a:t>
            </a:r>
            <a:endParaRPr kumimoji="0" lang="en-US" altLang="ko-KR" sz="1400" b="1" dirty="0">
              <a:solidFill>
                <a:srgbClr val="000000"/>
              </a:solidFill>
              <a:latin typeface="Arial" pitchFamily="34" charset="0"/>
              <a:ea typeface="돋움체" pitchFamily="49" charset="-127"/>
            </a:endParaRPr>
          </a:p>
        </p:txBody>
      </p:sp>
      <p:grpSp>
        <p:nvGrpSpPr>
          <p:cNvPr id="45" name="그룹 44"/>
          <p:cNvGrpSpPr>
            <a:grpSpLocks/>
          </p:cNvGrpSpPr>
          <p:nvPr/>
        </p:nvGrpSpPr>
        <p:grpSpPr bwMode="auto">
          <a:xfrm>
            <a:off x="6347581" y="4643446"/>
            <a:ext cx="1653443" cy="1295834"/>
            <a:chOff x="1071538" y="2214554"/>
            <a:chExt cx="1799091" cy="1456741"/>
          </a:xfrm>
        </p:grpSpPr>
        <p:sp>
          <p:nvSpPr>
            <p:cNvPr id="63" name="Oval 136"/>
            <p:cNvSpPr>
              <a:spLocks noChangeArrowheads="1"/>
            </p:cNvSpPr>
            <p:nvPr/>
          </p:nvSpPr>
          <p:spPr bwMode="gray">
            <a:xfrm>
              <a:off x="1071538" y="2214554"/>
              <a:ext cx="1799091" cy="145674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sz="800" kern="0">
                <a:solidFill>
                  <a:srgbClr val="000000"/>
                </a:solidFill>
                <a:ea typeface="굴림" charset="-127"/>
              </a:endParaRPr>
            </a:p>
          </p:txBody>
        </p:sp>
        <p:sp>
          <p:nvSpPr>
            <p:cNvPr id="64" name="Oval 137" descr="그림3"/>
            <p:cNvSpPr>
              <a:spLocks noChangeArrowheads="1"/>
            </p:cNvSpPr>
            <p:nvPr/>
          </p:nvSpPr>
          <p:spPr bwMode="gray">
            <a:xfrm>
              <a:off x="1179754" y="2267271"/>
              <a:ext cx="1586041" cy="1330221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sz="800" kern="0">
                <a:solidFill>
                  <a:srgbClr val="000000"/>
                </a:solidFill>
                <a:ea typeface="굴림" charset="-127"/>
              </a:endParaRPr>
            </a:p>
          </p:txBody>
        </p:sp>
      </p:grpSp>
      <p:grpSp>
        <p:nvGrpSpPr>
          <p:cNvPr id="46" name="Group 54"/>
          <p:cNvGrpSpPr>
            <a:grpSpLocks/>
          </p:cNvGrpSpPr>
          <p:nvPr/>
        </p:nvGrpSpPr>
        <p:grpSpPr bwMode="auto">
          <a:xfrm>
            <a:off x="3126882" y="5143512"/>
            <a:ext cx="1302242" cy="1214531"/>
            <a:chOff x="3345" y="210"/>
            <a:chExt cx="1152" cy="1023"/>
          </a:xfrm>
        </p:grpSpPr>
        <p:sp>
          <p:nvSpPr>
            <p:cNvPr id="60" name="Oval 136"/>
            <p:cNvSpPr>
              <a:spLocks noChangeArrowheads="1"/>
            </p:cNvSpPr>
            <p:nvPr/>
          </p:nvSpPr>
          <p:spPr bwMode="gray">
            <a:xfrm>
              <a:off x="3345" y="210"/>
              <a:ext cx="1152" cy="77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sz="800" kern="0">
                <a:solidFill>
                  <a:srgbClr val="000000"/>
                </a:solidFill>
                <a:ea typeface="굴림" charset="-127"/>
              </a:endParaRPr>
            </a:p>
          </p:txBody>
        </p:sp>
        <p:sp>
          <p:nvSpPr>
            <p:cNvPr id="61" name="Oval 137" descr="주조공장"/>
            <p:cNvSpPr>
              <a:spLocks noChangeArrowheads="1"/>
            </p:cNvSpPr>
            <p:nvPr/>
          </p:nvSpPr>
          <p:spPr bwMode="gray">
            <a:xfrm>
              <a:off x="3421" y="243"/>
              <a:ext cx="1016" cy="703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sz="800" kern="0">
                <a:solidFill>
                  <a:srgbClr val="000000"/>
                </a:solidFill>
                <a:ea typeface="굴림" charset="-127"/>
              </a:endParaRPr>
            </a:p>
          </p:txBody>
        </p:sp>
        <p:sp>
          <p:nvSpPr>
            <p:cNvPr id="62" name="Rectangle 196"/>
            <p:cNvSpPr>
              <a:spLocks noChangeArrowheads="1"/>
            </p:cNvSpPr>
            <p:nvPr/>
          </p:nvSpPr>
          <p:spPr bwMode="blackWhite">
            <a:xfrm>
              <a:off x="3628" y="980"/>
              <a:ext cx="554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/>
              <a:r>
                <a:rPr kumimoji="0" lang="en-US" altLang="ko-KR" sz="1400" b="1" dirty="0">
                  <a:solidFill>
                    <a:srgbClr val="000000"/>
                  </a:solidFill>
                  <a:latin typeface="Arial" pitchFamily="34" charset="0"/>
                </a:rPr>
                <a:t>Metal</a:t>
              </a:r>
              <a:endParaRPr kumimoji="0" lang="en-US" altLang="ko-KR" sz="1400" b="1" dirty="0">
                <a:solidFill>
                  <a:srgbClr val="000000"/>
                </a:solidFill>
                <a:latin typeface="Arial" pitchFamily="34" charset="0"/>
                <a:ea typeface="돋움체" pitchFamily="49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7356013" y="3429000"/>
            <a:ext cx="1573705" cy="1347147"/>
            <a:chOff x="403938" y="5368001"/>
            <a:chExt cx="1573705" cy="1347147"/>
          </a:xfrm>
        </p:grpSpPr>
        <p:sp>
          <p:nvSpPr>
            <p:cNvPr id="47" name="Oval 136"/>
            <p:cNvSpPr>
              <a:spLocks noChangeArrowheads="1"/>
            </p:cNvSpPr>
            <p:nvPr/>
          </p:nvSpPr>
          <p:spPr bwMode="gray">
            <a:xfrm>
              <a:off x="403938" y="5368001"/>
              <a:ext cx="1573705" cy="1073723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sz="800" kern="0">
                <a:solidFill>
                  <a:srgbClr val="000000"/>
                </a:solidFill>
                <a:ea typeface="굴림" charset="-127"/>
              </a:endParaRPr>
            </a:p>
          </p:txBody>
        </p:sp>
        <p:sp>
          <p:nvSpPr>
            <p:cNvPr id="48" name="Oval 137" descr="주조공장"/>
            <p:cNvSpPr>
              <a:spLocks noChangeArrowheads="1"/>
            </p:cNvSpPr>
            <p:nvPr/>
          </p:nvSpPr>
          <p:spPr bwMode="gray">
            <a:xfrm>
              <a:off x="521722" y="5427999"/>
              <a:ext cx="1387866" cy="978738"/>
            </a:xfrm>
            <a:prstGeom prst="ellipse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sz="800" kern="0">
                <a:solidFill>
                  <a:srgbClr val="000000"/>
                </a:solidFill>
                <a:ea typeface="굴림" charset="-127"/>
              </a:endParaRPr>
            </a:p>
          </p:txBody>
        </p:sp>
        <p:sp>
          <p:nvSpPr>
            <p:cNvPr id="49" name="Rectangle 196"/>
            <p:cNvSpPr>
              <a:spLocks noChangeArrowheads="1"/>
            </p:cNvSpPr>
            <p:nvPr/>
          </p:nvSpPr>
          <p:spPr bwMode="blackWhite">
            <a:xfrm>
              <a:off x="638372" y="6414622"/>
              <a:ext cx="1037218" cy="3005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atinLnBrk="0"/>
              <a:r>
                <a:rPr kumimoji="0" lang="en-US" altLang="ko-KR" sz="1400" b="1" dirty="0">
                  <a:solidFill>
                    <a:srgbClr val="000000"/>
                  </a:solidFill>
                  <a:latin typeface="Arial" pitchFamily="34" charset="0"/>
                </a:rPr>
                <a:t>Chemistry</a:t>
              </a:r>
              <a:endParaRPr kumimoji="0" lang="en-US" altLang="ko-KR" sz="1400" b="1" dirty="0">
                <a:solidFill>
                  <a:srgbClr val="000000"/>
                </a:solidFill>
                <a:latin typeface="Arial" pitchFamily="34" charset="0"/>
                <a:ea typeface="돋움체" pitchFamily="49" charset="-127"/>
              </a:endParaRPr>
            </a:p>
          </p:txBody>
        </p:sp>
      </p:grpSp>
      <p:pic>
        <p:nvPicPr>
          <p:cNvPr id="50" name="Picture 57" descr="na_h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724276" y="3968735"/>
            <a:ext cx="1333348" cy="21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0" descr="na_h3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4961599" flipH="1">
            <a:off x="5377724" y="3942556"/>
            <a:ext cx="1323970" cy="33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61" descr="na_h3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3398875" flipH="1">
            <a:off x="5875948" y="3470904"/>
            <a:ext cx="1555238" cy="4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58" descr="na_h3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8127160">
            <a:off x="2356619" y="3598143"/>
            <a:ext cx="1229091" cy="37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9" descr="na_h3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371307">
            <a:off x="4612601" y="4068553"/>
            <a:ext cx="1241284" cy="14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</p:pic>
      <p:grpSp>
        <p:nvGrpSpPr>
          <p:cNvPr id="55" name="그룹 54"/>
          <p:cNvGrpSpPr>
            <a:grpSpLocks/>
          </p:cNvGrpSpPr>
          <p:nvPr/>
        </p:nvGrpSpPr>
        <p:grpSpPr bwMode="auto">
          <a:xfrm>
            <a:off x="1357290" y="4652797"/>
            <a:ext cx="1723373" cy="1588859"/>
            <a:chOff x="1714480" y="4152893"/>
            <a:chExt cx="1798056" cy="1826507"/>
          </a:xfrm>
        </p:grpSpPr>
        <p:sp>
          <p:nvSpPr>
            <p:cNvPr id="56" name="Oval 136"/>
            <p:cNvSpPr>
              <a:spLocks noChangeArrowheads="1"/>
            </p:cNvSpPr>
            <p:nvPr/>
          </p:nvSpPr>
          <p:spPr bwMode="gray">
            <a:xfrm>
              <a:off x="1714480" y="4152893"/>
              <a:ext cx="1798056" cy="1457308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sz="800" kern="0">
                <a:solidFill>
                  <a:srgbClr val="000000"/>
                </a:solidFill>
                <a:latin typeface="Times New Roman" pitchFamily="18" charset="0"/>
                <a:ea typeface="굴림" charset="-127"/>
              </a:endParaRPr>
            </a:p>
          </p:txBody>
        </p:sp>
        <p:grpSp>
          <p:nvGrpSpPr>
            <p:cNvPr id="57" name="그룹 56"/>
            <p:cNvGrpSpPr>
              <a:grpSpLocks/>
            </p:cNvGrpSpPr>
            <p:nvPr/>
          </p:nvGrpSpPr>
          <p:grpSpPr bwMode="auto">
            <a:xfrm>
              <a:off x="1823110" y="4201409"/>
              <a:ext cx="1584039" cy="1777991"/>
              <a:chOff x="1823110" y="4201409"/>
              <a:chExt cx="1584039" cy="1777991"/>
            </a:xfrm>
          </p:grpSpPr>
          <p:sp>
            <p:nvSpPr>
              <p:cNvPr id="58" name="Rectangle 190"/>
              <p:cNvSpPr>
                <a:spLocks noChangeArrowheads="1"/>
              </p:cNvSpPr>
              <p:nvPr/>
            </p:nvSpPr>
            <p:spPr bwMode="blackWhite">
              <a:xfrm>
                <a:off x="2176277" y="5633924"/>
                <a:ext cx="1200953" cy="3454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latinLnBrk="0"/>
                <a:r>
                  <a:rPr kumimoji="0" lang="en-US" altLang="ko-KR" sz="1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Machinery</a:t>
                </a:r>
                <a:endParaRPr kumimoji="0" lang="en-US" altLang="ko-KR" sz="1400" b="1" dirty="0">
                  <a:solidFill>
                    <a:srgbClr val="000000"/>
                  </a:solidFill>
                  <a:latin typeface="Arial" pitchFamily="34" charset="0"/>
                  <a:ea typeface="돋움체" pitchFamily="49" charset="-127"/>
                </a:endParaRPr>
              </a:p>
            </p:txBody>
          </p:sp>
          <p:sp>
            <p:nvSpPr>
              <p:cNvPr id="59" name="Oval 137" descr="그림4"/>
              <p:cNvSpPr>
                <a:spLocks noChangeArrowheads="1"/>
              </p:cNvSpPr>
              <p:nvPr/>
            </p:nvSpPr>
            <p:spPr bwMode="gray">
              <a:xfrm>
                <a:off x="1823110" y="4201409"/>
                <a:ext cx="1584039" cy="1331524"/>
              </a:xfrm>
              <a:prstGeom prst="ellipse">
                <a:avLst/>
              </a:prstGeom>
              <a:blipFill dpi="0" rotWithShape="1">
                <a:blip r:embed="rId14" cstate="print"/>
                <a:srcRect/>
                <a:stretch>
                  <a:fillRect/>
                </a:stretch>
              </a:blip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eaLnBrk="0" fontAlgn="auto" latinLnBrk="0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ko-KR" sz="800" kern="0">
                  <a:solidFill>
                    <a:srgbClr val="000000"/>
                  </a:solidFill>
                  <a:latin typeface="Times New Roman" pitchFamily="18" charset="0"/>
                  <a:ea typeface="굴림" charset="-127"/>
                </a:endParaRPr>
              </a:p>
            </p:txBody>
          </p:sp>
        </p:grpSp>
      </p:grpSp>
      <p:sp>
        <p:nvSpPr>
          <p:cNvPr id="83" name="TextBox 11"/>
          <p:cNvSpPr txBox="1"/>
          <p:nvPr/>
        </p:nvSpPr>
        <p:spPr>
          <a:xfrm>
            <a:off x="6500858" y="3000372"/>
            <a:ext cx="278605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200" dirty="0" smtClean="0">
                <a:latin typeface="Arial" pitchFamily="34" charset="0"/>
                <a:ea typeface="바탕"/>
                <a:cs typeface="Arial" pitchFamily="34" charset="0"/>
              </a:rPr>
              <a:t>※ Construction of 2 Units (APR1400)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5" name="표 74"/>
          <p:cNvGraphicFramePr>
            <a:graphicFrameLocks noGrp="1"/>
          </p:cNvGraphicFramePr>
          <p:nvPr/>
        </p:nvGraphicFramePr>
        <p:xfrm>
          <a:off x="6286480" y="1285860"/>
          <a:ext cx="2786114" cy="17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773"/>
                <a:gridCol w="1419341"/>
              </a:tblGrid>
              <a:tr h="227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200" dirty="0" smtClean="0">
                          <a:latin typeface="Arial" pitchFamily="34" charset="0"/>
                          <a:cs typeface="Arial" pitchFamily="34" charset="0"/>
                        </a:rPr>
                        <a:t>Classification</a:t>
                      </a:r>
                      <a:endParaRPr lang="en-US" altLang="ko-KR" sz="13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Contents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</a:tr>
              <a:tr h="227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Reinforced Bar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140,000 </a:t>
                      </a: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ton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</a:tr>
              <a:tr h="227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Cable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6,100 </a:t>
                      </a: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㎞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</a:tr>
              <a:tr h="227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 pitchFamily="34" charset="0"/>
                          <a:cs typeface="Arial" pitchFamily="34" charset="0"/>
                        </a:rPr>
                        <a:t>Pipe</a:t>
                      </a:r>
                      <a:endParaRPr lang="en-US" sz="13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416 </a:t>
                      </a: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㎞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</a:tr>
              <a:tr h="227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cs typeface="Arial" pitchFamily="34" charset="0"/>
                        </a:rPr>
                        <a:t>No. of Companies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</a:tr>
              <a:tr h="227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  <a: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  <a:t> Area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880,000 m</a:t>
                      </a:r>
                      <a:r>
                        <a:rPr lang="en-US" sz="13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300" baseline="30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7907" marR="17907" marT="17907" marB="17907" anchor="ctr"/>
                </a:tc>
              </a:tr>
            </a:tbl>
          </a:graphicData>
        </a:graphic>
      </p:graphicFrame>
      <p:pic>
        <p:nvPicPr>
          <p:cNvPr id="76" name="Picture 57" descr="na_h3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261798">
            <a:off x="2929901" y="3873695"/>
            <a:ext cx="1333348" cy="3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827310" y="1295063"/>
            <a:ext cx="7670370" cy="776615"/>
            <a:chOff x="849625" y="2339438"/>
            <a:chExt cx="1871699" cy="1977242"/>
          </a:xfrm>
        </p:grpSpPr>
        <p:sp>
          <p:nvSpPr>
            <p:cNvPr id="8" name="모서리가 둥근 직사각형 7"/>
            <p:cNvSpPr/>
            <p:nvPr/>
          </p:nvSpPr>
          <p:spPr bwMode="auto">
            <a:xfrm>
              <a:off x="866857" y="2382912"/>
              <a:ext cx="1829963" cy="1912055"/>
            </a:xfrm>
            <a:prstGeom prst="roundRect">
              <a:avLst>
                <a:gd name="adj" fmla="val 2386"/>
              </a:avLst>
            </a:prstGeom>
            <a:solidFill>
              <a:sysClr val="window" lastClr="FFFFFF">
                <a:lumMod val="85000"/>
                <a:alpha val="69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flat">
              <a:bevelT w="38100" h="25400"/>
            </a:sp3d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0000"/>
                <a:buFontTx/>
                <a:buChar char="-"/>
                <a:tabLst/>
                <a:defRPr/>
              </a:pPr>
              <a:endParaRPr kumimoji="1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pic>
          <p:nvPicPr>
            <p:cNvPr id="9" name="Picture 7" descr="H:\홍구성\박스\box3 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625" y="2339438"/>
              <a:ext cx="1871699" cy="1977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그룹 3"/>
          <p:cNvGrpSpPr/>
          <p:nvPr/>
        </p:nvGrpSpPr>
        <p:grpSpPr>
          <a:xfrm>
            <a:off x="1133168" y="1071546"/>
            <a:ext cx="4858819" cy="552450"/>
            <a:chOff x="615704" y="1533525"/>
            <a:chExt cx="3703377" cy="552450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615704" y="1533525"/>
              <a:ext cx="3703377" cy="552450"/>
            </a:xfrm>
            <a:prstGeom prst="roundRect">
              <a:avLst>
                <a:gd name="adj" fmla="val 50000"/>
              </a:avLst>
            </a:prstGeom>
            <a:solidFill>
              <a:srgbClr val="353D7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0000"/>
                <a:buFontTx/>
                <a:buChar char="-"/>
                <a:tabLst/>
                <a:defRPr/>
              </a:pPr>
              <a:endParaRPr kumimoji="1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7" name="TextBox 40"/>
            <p:cNvSpPr txBox="1"/>
            <p:nvPr/>
          </p:nvSpPr>
          <p:spPr>
            <a:xfrm>
              <a:off x="965998" y="1598577"/>
              <a:ext cx="1630130" cy="400110"/>
            </a:xfrm>
            <a:prstGeom prst="rect">
              <a:avLst/>
            </a:prstGeom>
            <a:noFill/>
            <a:effectLst/>
          </p:spPr>
          <p:txBody>
            <a:bodyPr wrap="none" anchor="ctr" anchorCtr="0">
              <a:spAutoFit/>
              <a:scene3d>
                <a:camera prst="orthographicFront"/>
                <a:lightRig rig="threePt" dir="t"/>
              </a:scene3d>
              <a:sp3d contourW="31750">
                <a:bevelT w="0" h="25400"/>
                <a:contourClr>
                  <a:srgbClr val="262E68"/>
                </a:contourClr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vl="0" algn="ctr" latinLnBrk="0">
                <a:spcBef>
                  <a:spcPct val="20000"/>
                </a:spcBef>
                <a:buSzPct val="70000"/>
                <a:defRPr/>
              </a:pPr>
              <a:r>
                <a:rPr lang="en-US" altLang="ko-KR" sz="2000" b="1" kern="0" dirty="0" smtClean="0">
                  <a:ln w="12700">
                    <a:noFill/>
                    <a:prstDash val="solid"/>
                  </a:ln>
                  <a:solidFill>
                    <a:sysClr val="window" lastClr="FFFFFF">
                      <a:lumMod val="9500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Energy Demand</a:t>
              </a:r>
            </a:p>
          </p:txBody>
        </p:sp>
      </p:grp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981667" y="1702356"/>
            <a:ext cx="7271660" cy="369322"/>
          </a:xfrm>
          <a:prstGeom prst="rect">
            <a:avLst/>
          </a:prstGeom>
          <a:effectLst/>
        </p:spPr>
        <p:txBody>
          <a:bodyPr wrap="square" lIns="91429" tIns="45715" rIns="91429" bIns="45715" anchor="ctr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80975" indent="-180975">
              <a:spcBef>
                <a:spcPts val="0"/>
              </a:spcBef>
              <a:buSzPct val="100000"/>
              <a:buBlip>
                <a:blip r:embed="rId4"/>
              </a:buBlip>
              <a:defRPr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Steady growth in electricity capacity </a:t>
            </a:r>
            <a:r>
              <a:rPr lang="ko-KR" altLang="en-US" b="1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  </a:t>
            </a:r>
            <a:endParaRPr lang="en-US" altLang="ko-KR" sz="1600" b="1" dirty="0" smtClean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829078" y="2438071"/>
            <a:ext cx="7670370" cy="1062367"/>
            <a:chOff x="849625" y="2339438"/>
            <a:chExt cx="1871699" cy="1977242"/>
          </a:xfrm>
        </p:grpSpPr>
        <p:sp>
          <p:nvSpPr>
            <p:cNvPr id="11" name="모서리가 둥근 직사각형 10"/>
            <p:cNvSpPr/>
            <p:nvPr/>
          </p:nvSpPr>
          <p:spPr bwMode="auto">
            <a:xfrm>
              <a:off x="866857" y="2382912"/>
              <a:ext cx="1829963" cy="1912055"/>
            </a:xfrm>
            <a:prstGeom prst="roundRect">
              <a:avLst>
                <a:gd name="adj" fmla="val 2386"/>
              </a:avLst>
            </a:prstGeom>
            <a:solidFill>
              <a:sysClr val="window" lastClr="FFFFFF">
                <a:lumMod val="85000"/>
                <a:alpha val="69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flat">
              <a:bevelT w="38100" h="25400"/>
            </a:sp3d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0000"/>
                <a:buFontTx/>
                <a:buChar char="-"/>
                <a:tabLst/>
                <a:defRPr/>
              </a:pPr>
              <a:endParaRPr kumimoji="1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pic>
          <p:nvPicPr>
            <p:cNvPr id="12" name="Picture 7" descr="H:\홍구성\박스\box3 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625" y="2339438"/>
              <a:ext cx="1871699" cy="1977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그룹 12"/>
          <p:cNvGrpSpPr/>
          <p:nvPr/>
        </p:nvGrpSpPr>
        <p:grpSpPr>
          <a:xfrm>
            <a:off x="1134936" y="2214554"/>
            <a:ext cx="4858819" cy="552450"/>
            <a:chOff x="615704" y="1533525"/>
            <a:chExt cx="3703377" cy="552450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615704" y="1533525"/>
              <a:ext cx="3703377" cy="552450"/>
            </a:xfrm>
            <a:prstGeom prst="roundRect">
              <a:avLst>
                <a:gd name="adj" fmla="val 50000"/>
              </a:avLst>
            </a:prstGeom>
            <a:solidFill>
              <a:srgbClr val="353D7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0000"/>
                <a:buFontTx/>
                <a:buChar char="-"/>
                <a:tabLst/>
                <a:defRPr/>
              </a:pPr>
              <a:endParaRPr kumimoji="1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15" name="TextBox 40"/>
            <p:cNvSpPr txBox="1"/>
            <p:nvPr/>
          </p:nvSpPr>
          <p:spPr>
            <a:xfrm>
              <a:off x="1117574" y="1598577"/>
              <a:ext cx="1021672" cy="400110"/>
            </a:xfrm>
            <a:prstGeom prst="rect">
              <a:avLst/>
            </a:prstGeom>
            <a:noFill/>
            <a:effectLst/>
          </p:spPr>
          <p:txBody>
            <a:bodyPr wrap="none" anchor="ctr" anchorCtr="0">
              <a:spAutoFit/>
              <a:scene3d>
                <a:camera prst="orthographicFront"/>
                <a:lightRig rig="threePt" dir="t"/>
              </a:scene3d>
              <a:sp3d contourW="31750">
                <a:bevelT w="0" h="25400"/>
                <a:contourClr>
                  <a:srgbClr val="262E68"/>
                </a:contourClr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vl="0" algn="ctr" latinLnBrk="0">
                <a:spcBef>
                  <a:spcPct val="20000"/>
                </a:spcBef>
                <a:buSzPct val="70000"/>
                <a:defRPr/>
              </a:pPr>
              <a:r>
                <a:rPr lang="en-US" altLang="ko-KR" sz="2000" b="1" kern="0" dirty="0" smtClean="0">
                  <a:ln w="12700">
                    <a:noFill/>
                    <a:prstDash val="solid"/>
                  </a:ln>
                  <a:solidFill>
                    <a:sysClr val="window" lastClr="FFFFFF">
                      <a:lumMod val="9500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Economy</a:t>
              </a:r>
            </a:p>
          </p:txBody>
        </p:sp>
      </p:grpSp>
      <p:sp>
        <p:nvSpPr>
          <p:cNvPr id="16" name="AutoShape 6"/>
          <p:cNvSpPr>
            <a:spLocks noChangeArrowheads="1"/>
          </p:cNvSpPr>
          <p:nvPr/>
        </p:nvSpPr>
        <p:spPr bwMode="gray">
          <a:xfrm>
            <a:off x="983435" y="2857496"/>
            <a:ext cx="7271660" cy="584765"/>
          </a:xfrm>
          <a:prstGeom prst="rect">
            <a:avLst/>
          </a:prstGeom>
          <a:effectLst/>
        </p:spPr>
        <p:txBody>
          <a:bodyPr wrap="square" lIns="91429" tIns="45715" rIns="91429" bIns="45715" anchor="ctr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80975" indent="-180975">
              <a:spcBef>
                <a:spcPts val="0"/>
              </a:spcBef>
              <a:buSzPct val="100000"/>
              <a:buBlip>
                <a:blip r:embed="rId4"/>
              </a:buBlip>
              <a:defRPr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Low price of electricity and high capacity factor</a:t>
            </a:r>
          </a:p>
          <a:p>
            <a:pPr marL="180975" indent="-180975">
              <a:spcBef>
                <a:spcPts val="0"/>
              </a:spcBef>
              <a:buSzPct val="100000"/>
              <a:buBlip>
                <a:blip r:embed="rId4"/>
              </a:buBlip>
              <a:defRPr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Great ripple effect from NPP construction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830720" y="3866831"/>
            <a:ext cx="7670370" cy="776615"/>
            <a:chOff x="849625" y="2339438"/>
            <a:chExt cx="1871699" cy="1977242"/>
          </a:xfrm>
        </p:grpSpPr>
        <p:sp>
          <p:nvSpPr>
            <p:cNvPr id="18" name="모서리가 둥근 직사각형 17"/>
            <p:cNvSpPr/>
            <p:nvPr/>
          </p:nvSpPr>
          <p:spPr bwMode="auto">
            <a:xfrm>
              <a:off x="866857" y="2382912"/>
              <a:ext cx="1829963" cy="1912055"/>
            </a:xfrm>
            <a:prstGeom prst="roundRect">
              <a:avLst>
                <a:gd name="adj" fmla="val 2386"/>
              </a:avLst>
            </a:prstGeom>
            <a:solidFill>
              <a:sysClr val="window" lastClr="FFFFFF">
                <a:lumMod val="85000"/>
                <a:alpha val="69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flat">
              <a:bevelT w="38100" h="25400"/>
            </a:sp3d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0000"/>
                <a:buFontTx/>
                <a:buChar char="-"/>
                <a:tabLst/>
                <a:defRPr/>
              </a:pPr>
              <a:endParaRPr kumimoji="1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pic>
          <p:nvPicPr>
            <p:cNvPr id="19" name="Picture 7" descr="H:\홍구성\박스\box3 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625" y="2339438"/>
              <a:ext cx="1871699" cy="1977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그룹 19"/>
          <p:cNvGrpSpPr/>
          <p:nvPr/>
        </p:nvGrpSpPr>
        <p:grpSpPr>
          <a:xfrm>
            <a:off x="1136578" y="3643314"/>
            <a:ext cx="4858819" cy="552450"/>
            <a:chOff x="615704" y="1533525"/>
            <a:chExt cx="3703377" cy="552450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615704" y="1533525"/>
              <a:ext cx="3703377" cy="552450"/>
            </a:xfrm>
            <a:prstGeom prst="roundRect">
              <a:avLst>
                <a:gd name="adj" fmla="val 50000"/>
              </a:avLst>
            </a:prstGeom>
            <a:solidFill>
              <a:srgbClr val="353D7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0000"/>
                <a:buFontTx/>
                <a:buChar char="-"/>
                <a:tabLst/>
                <a:defRPr/>
              </a:pPr>
              <a:endParaRPr kumimoji="1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22" name="TextBox 40"/>
            <p:cNvSpPr txBox="1"/>
            <p:nvPr/>
          </p:nvSpPr>
          <p:spPr>
            <a:xfrm>
              <a:off x="1019831" y="1598577"/>
              <a:ext cx="1617913" cy="400110"/>
            </a:xfrm>
            <a:prstGeom prst="rect">
              <a:avLst/>
            </a:prstGeom>
            <a:noFill/>
            <a:effectLst/>
          </p:spPr>
          <p:txBody>
            <a:bodyPr wrap="none" anchor="ctr" anchorCtr="0">
              <a:spAutoFit/>
              <a:scene3d>
                <a:camera prst="orthographicFront"/>
                <a:lightRig rig="threePt" dir="t"/>
              </a:scene3d>
              <a:sp3d contourW="31750">
                <a:bevelT w="0" h="25400"/>
                <a:contourClr>
                  <a:srgbClr val="262E68"/>
                </a:contourClr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vl="0" algn="ctr" latinLnBrk="0">
                <a:spcBef>
                  <a:spcPct val="20000"/>
                </a:spcBef>
                <a:buSzPct val="70000"/>
                <a:defRPr/>
              </a:pPr>
              <a:r>
                <a:rPr lang="en-US" altLang="ko-KR" sz="2000" b="1" kern="0" dirty="0" smtClean="0">
                  <a:ln w="12700">
                    <a:noFill/>
                    <a:prstDash val="solid"/>
                  </a:ln>
                  <a:solidFill>
                    <a:sysClr val="window" lastClr="FFFFFF">
                      <a:lumMod val="9500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Climate Change</a:t>
              </a:r>
            </a:p>
          </p:txBody>
        </p:sp>
      </p:grpSp>
      <p:sp>
        <p:nvSpPr>
          <p:cNvPr id="23" name="AutoShape 6"/>
          <p:cNvSpPr>
            <a:spLocks noChangeArrowheads="1"/>
          </p:cNvSpPr>
          <p:nvPr/>
        </p:nvSpPr>
        <p:spPr bwMode="gray">
          <a:xfrm>
            <a:off x="985077" y="4289513"/>
            <a:ext cx="7271660" cy="338544"/>
          </a:xfrm>
          <a:prstGeom prst="rect">
            <a:avLst/>
          </a:prstGeom>
          <a:effectLst/>
        </p:spPr>
        <p:txBody>
          <a:bodyPr wrap="square" lIns="91429" tIns="45715" rIns="91429" bIns="45715" anchor="ctr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80975" indent="-180975">
              <a:spcBef>
                <a:spcPts val="0"/>
              </a:spcBef>
              <a:buSzPct val="100000"/>
              <a:buBlip>
                <a:blip r:embed="rId4"/>
              </a:buBlip>
              <a:defRPr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Low CO2 emissions</a:t>
            </a:r>
            <a:endParaRPr lang="en-US" altLang="ko-KR" sz="1600" b="1" dirty="0" smtClean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825542" y="5036109"/>
            <a:ext cx="7670370" cy="1321849"/>
            <a:chOff x="849625" y="2339438"/>
            <a:chExt cx="1871699" cy="1977242"/>
          </a:xfrm>
        </p:grpSpPr>
        <p:sp>
          <p:nvSpPr>
            <p:cNvPr id="25" name="모서리가 둥근 직사각형 24"/>
            <p:cNvSpPr/>
            <p:nvPr/>
          </p:nvSpPr>
          <p:spPr bwMode="auto">
            <a:xfrm>
              <a:off x="866857" y="2382912"/>
              <a:ext cx="1829963" cy="1912055"/>
            </a:xfrm>
            <a:prstGeom prst="roundRect">
              <a:avLst>
                <a:gd name="adj" fmla="val 2386"/>
              </a:avLst>
            </a:prstGeom>
            <a:solidFill>
              <a:sysClr val="window" lastClr="FFFFFF">
                <a:lumMod val="85000"/>
                <a:alpha val="69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flat">
              <a:bevelT w="38100" h="25400"/>
            </a:sp3d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0000"/>
                <a:buFontTx/>
                <a:buChar char="-"/>
                <a:tabLst/>
                <a:defRPr/>
              </a:pPr>
              <a:endParaRPr kumimoji="1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pic>
          <p:nvPicPr>
            <p:cNvPr id="26" name="Picture 7" descr="H:\홍구성\박스\box3 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625" y="2339438"/>
              <a:ext cx="1871699" cy="1977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그룹 26"/>
          <p:cNvGrpSpPr/>
          <p:nvPr/>
        </p:nvGrpSpPr>
        <p:grpSpPr>
          <a:xfrm>
            <a:off x="1131400" y="4812592"/>
            <a:ext cx="4858819" cy="552450"/>
            <a:chOff x="615704" y="1533525"/>
            <a:chExt cx="3703377" cy="552450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615704" y="1533525"/>
              <a:ext cx="3703377" cy="552450"/>
            </a:xfrm>
            <a:prstGeom prst="roundRect">
              <a:avLst>
                <a:gd name="adj" fmla="val 50000"/>
              </a:avLst>
            </a:prstGeom>
            <a:solidFill>
              <a:srgbClr val="353D7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70000"/>
                <a:buFontTx/>
                <a:buChar char="-"/>
                <a:tabLst/>
                <a:defRPr/>
              </a:pPr>
              <a:endParaRPr kumimoji="1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29" name="TextBox 40"/>
            <p:cNvSpPr txBox="1"/>
            <p:nvPr/>
          </p:nvSpPr>
          <p:spPr>
            <a:xfrm>
              <a:off x="1095656" y="1598577"/>
              <a:ext cx="1856165" cy="400110"/>
            </a:xfrm>
            <a:prstGeom prst="rect">
              <a:avLst/>
            </a:prstGeom>
            <a:noFill/>
            <a:effectLst/>
          </p:spPr>
          <p:txBody>
            <a:bodyPr wrap="none" anchor="ctr" anchorCtr="0">
              <a:spAutoFit/>
              <a:scene3d>
                <a:camera prst="orthographicFront"/>
                <a:lightRig rig="threePt" dir="t"/>
              </a:scene3d>
              <a:sp3d contourW="31750">
                <a:bevelT w="0" h="25400"/>
                <a:contourClr>
                  <a:srgbClr val="262E68"/>
                </a:contourClr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lvl="0" algn="ctr" latinLnBrk="0">
                <a:spcBef>
                  <a:spcPct val="20000"/>
                </a:spcBef>
                <a:buSzPct val="70000"/>
                <a:defRPr/>
              </a:pPr>
              <a:r>
                <a:rPr lang="en-US" altLang="ko-KR" sz="2000" b="1" kern="0" dirty="0" smtClean="0">
                  <a:ln w="12700">
                    <a:noFill/>
                    <a:prstDash val="solid"/>
                  </a:ln>
                  <a:solidFill>
                    <a:sysClr val="window" lastClr="FFFFFF">
                      <a:lumMod val="9500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Security of Supply</a:t>
              </a:r>
            </a:p>
          </p:txBody>
        </p:sp>
      </p:grpSp>
      <p:sp>
        <p:nvSpPr>
          <p:cNvPr id="30" name="AutoShape 6"/>
          <p:cNvSpPr>
            <a:spLocks noChangeArrowheads="1"/>
          </p:cNvSpPr>
          <p:nvPr/>
        </p:nvSpPr>
        <p:spPr bwMode="gray">
          <a:xfrm>
            <a:off x="979899" y="5500702"/>
            <a:ext cx="7271660" cy="830987"/>
          </a:xfrm>
          <a:prstGeom prst="rect">
            <a:avLst/>
          </a:prstGeom>
          <a:effectLst/>
        </p:spPr>
        <p:txBody>
          <a:bodyPr wrap="square" lIns="91429" tIns="45715" rIns="91429" bIns="45715" anchor="ctr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80975" indent="-180975">
              <a:spcBef>
                <a:spcPts val="0"/>
              </a:spcBef>
              <a:buSzPct val="100000"/>
              <a:buBlip>
                <a:blip r:embed="rId4"/>
              </a:buBlip>
              <a:defRPr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Several years’ supply of fuel can be easily and inexpensively stored</a:t>
            </a:r>
          </a:p>
          <a:p>
            <a:pPr marL="180975" indent="-180975">
              <a:spcBef>
                <a:spcPts val="0"/>
              </a:spcBef>
              <a:buSzPct val="100000"/>
              <a:buBlip>
                <a:blip r:embed="rId4"/>
              </a:buBlip>
              <a:defRPr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Uranium available in number of countries</a:t>
            </a:r>
          </a:p>
          <a:p>
            <a:pPr marL="180975" indent="-180975">
              <a:spcBef>
                <a:spcPts val="0"/>
              </a:spcBef>
              <a:buSzPct val="100000"/>
              <a:buBlip>
                <a:blip r:embed="rId4"/>
              </a:buBlip>
              <a:defRPr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 Exhaustion of fossil fuels</a:t>
            </a: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928662" y="142852"/>
            <a:ext cx="8001024" cy="77567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Drivers for Nuclear Energy</a:t>
            </a:r>
            <a:endParaRPr lang="ko-KR" altLang="en-US" sz="3000" b="1" dirty="0" smtClean="0">
              <a:ln>
                <a:solidFill>
                  <a:sysClr val="windowText" lastClr="000000"/>
                </a:solidFill>
              </a:ln>
              <a:gradFill>
                <a:gsLst>
                  <a:gs pos="39000">
                    <a:prstClr val="white"/>
                  </a:gs>
                  <a:gs pos="59000">
                    <a:srgbClr val="FFFF99"/>
                  </a:gs>
                  <a:gs pos="100000">
                    <a:srgbClr val="FF9900"/>
                  </a:gs>
                </a:gsLst>
                <a:lin ang="5400000" scaled="0"/>
              </a:gradFill>
              <a:effectLst>
                <a:outerShdw blurRad="127000" dist="38100" dir="2700000" algn="tl" rotWithShape="0">
                  <a:prstClr val="black">
                    <a:alpha val="9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3" name="제목 1"/>
          <p:cNvSpPr>
            <a:spLocks noGrp="1"/>
          </p:cNvSpPr>
          <p:nvPr/>
        </p:nvSpPr>
        <p:spPr>
          <a:xfrm>
            <a:off x="806840" y="41038"/>
            <a:ext cx="8048633" cy="104261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1" kern="1200" spc="5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altLang="ko-KR" sz="300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Recent Issues against Nuclear in Korea</a:t>
            </a:r>
            <a:endParaRPr lang="ko-KR" altLang="en-US" sz="3000" dirty="0">
              <a:ln>
                <a:solidFill>
                  <a:sysClr val="windowText" lastClr="000000"/>
                </a:solidFill>
              </a:ln>
              <a:gradFill>
                <a:gsLst>
                  <a:gs pos="39000">
                    <a:prstClr val="white"/>
                  </a:gs>
                  <a:gs pos="59000">
                    <a:srgbClr val="FFFF99"/>
                  </a:gs>
                  <a:gs pos="100000">
                    <a:srgbClr val="FF9900"/>
                  </a:gs>
                </a:gsLst>
                <a:lin ang="5400000" scaled="0"/>
              </a:gradFill>
              <a:effectLst>
                <a:outerShdw blurRad="127000" dist="38100" dir="2700000" algn="tl" rotWithShape="0">
                  <a:prstClr val="black">
                    <a:alpha val="9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576559" y="1299680"/>
            <a:ext cx="7920880" cy="1986444"/>
          </a:xfrm>
          <a:prstGeom prst="roundRect">
            <a:avLst>
              <a:gd name="adj" fmla="val 3014"/>
            </a:avLst>
          </a:prstGeom>
          <a:solidFill>
            <a:schemeClr val="accent3">
              <a:lumMod val="75000"/>
              <a:alpha val="50980"/>
            </a:schemeClr>
          </a:solidFill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lnSpc>
                <a:spcPct val="130000"/>
              </a:lnSpc>
              <a:buBlip>
                <a:blip r:embed="rId3"/>
              </a:buBlip>
              <a:defRPr/>
            </a:pP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</a:rPr>
              <a:t>Effects of Fukushima nuclear accident in 2011</a:t>
            </a:r>
          </a:p>
          <a:p>
            <a:pPr lvl="0" latinLnBrk="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2000" b="1" dirty="0" smtClean="0">
                <a:solidFill>
                  <a:srgbClr val="000000"/>
                </a:solidFill>
                <a:ea typeface="맑은 고딕" pitchFamily="50" charset="-127"/>
              </a:rPr>
              <a:t> Frequent failures in NPP Equipment</a:t>
            </a:r>
          </a:p>
          <a:p>
            <a:pPr lvl="0" latinLnBrk="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2000" b="1" dirty="0" smtClean="0">
                <a:solidFill>
                  <a:srgbClr val="000000"/>
                </a:solidFill>
                <a:ea typeface="맑은 고딕" pitchFamily="50" charset="-127"/>
              </a:rPr>
              <a:t> CGID Counterfeited Certificate in 2012, 2013</a:t>
            </a:r>
          </a:p>
          <a:p>
            <a:pPr lvl="0" latinLnBrk="0">
              <a:lnSpc>
                <a:spcPct val="130000"/>
              </a:lnSpc>
              <a:buBlip>
                <a:blip r:embed="rId3"/>
              </a:buBlip>
              <a:defRPr/>
            </a:pPr>
            <a:r>
              <a:rPr lang="en-US" altLang="ko-KR" sz="2000" b="1" dirty="0" smtClean="0">
                <a:solidFill>
                  <a:srgbClr val="000000"/>
                </a:solidFill>
                <a:ea typeface="맑은 고딕" pitchFamily="50" charset="-127"/>
              </a:rPr>
              <a:t> Penalty for Inadequate Configuration Management</a:t>
            </a:r>
            <a:endParaRPr lang="ko-KR" altLang="en-US" sz="2000" dirty="0">
              <a:ea typeface="맑은 고딕" pitchFamily="50" charset="-127"/>
            </a:endParaRPr>
          </a:p>
        </p:txBody>
      </p:sp>
      <p:pic>
        <p:nvPicPr>
          <p:cNvPr id="5" name="그림 4" descr="15_화석연료의 대안-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74" y="3500438"/>
            <a:ext cx="34850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1285852" y="5214950"/>
            <a:ext cx="6493787" cy="1214446"/>
          </a:xfrm>
          <a:prstGeom prst="rect">
            <a:avLst/>
          </a:prstGeom>
          <a:noFill/>
          <a:ln w="63500" cmpd="dbl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rtlCol="0" anchor="ctr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altLang="ko-KR" sz="2400" b="1" i="1" kern="0" spc="50" dirty="0" smtClean="0">
                <a:ln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pitchFamily="18" charset="-127"/>
                <a:cs typeface="Arial" pitchFamily="34" charset="0"/>
              </a:rPr>
              <a:t>Difficulties in maintaining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kumimoji="0" lang="en-US" altLang="ko-KR" sz="2400" b="1" i="1" kern="0" spc="50" dirty="0" smtClean="0">
                <a:ln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pitchFamily="18" charset="-127"/>
                <a:cs typeface="Arial" pitchFamily="34" charset="0"/>
              </a:rPr>
              <a:t>public trust and acceptance</a:t>
            </a:r>
            <a:endParaRPr kumimoji="0" lang="ko-KR" altLang="en-US" sz="2400" b="1" i="1" spc="50" dirty="0">
              <a:ln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Y견명조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17809" y="1114760"/>
            <a:ext cx="9144000" cy="0"/>
          </a:xfrm>
          <a:prstGeom prst="line">
            <a:avLst/>
          </a:prstGeom>
          <a:ln w="25400"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3"/>
          <p:cNvSpPr txBox="1"/>
          <p:nvPr/>
        </p:nvSpPr>
        <p:spPr>
          <a:xfrm>
            <a:off x="341337" y="5694908"/>
            <a:ext cx="373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latin typeface="+mn-lt"/>
                <a:ea typeface="+mn-ea"/>
              </a:rPr>
              <a:t>Prerequisites for Optimum Energy Mix</a:t>
            </a:r>
          </a:p>
        </p:txBody>
      </p:sp>
      <p:sp>
        <p:nvSpPr>
          <p:cNvPr id="10" name="아래쪽 화살표 설명선 9"/>
          <p:cNvSpPr/>
          <p:nvPr/>
        </p:nvSpPr>
        <p:spPr>
          <a:xfrm>
            <a:off x="4315342" y="1214422"/>
            <a:ext cx="4685781" cy="1785950"/>
          </a:xfrm>
          <a:prstGeom prst="downArrowCallout">
            <a:avLst>
              <a:gd name="adj1" fmla="val 33926"/>
              <a:gd name="adj2" fmla="val 26940"/>
              <a:gd name="adj3" fmla="val 7598"/>
              <a:gd name="adj4" fmla="val 84697"/>
            </a:avLst>
          </a:prstGeom>
          <a:solidFill>
            <a:srgbClr val="FFFFCC"/>
          </a:solidFill>
          <a:ln w="38100">
            <a:solidFill>
              <a:srgbClr val="002060"/>
            </a:solidFill>
          </a:ln>
          <a:effectLst>
            <a:outerShdw blurRad="88900" dist="1143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rgbClr val="1909E5"/>
                </a:solidFill>
                <a:latin typeface="+mj-lt"/>
              </a:rPr>
              <a:t>Increase Safety of NPPs</a:t>
            </a:r>
          </a:p>
          <a:p>
            <a:pPr algn="ctr"/>
            <a:endParaRPr lang="en-US" altLang="ko-KR" sz="800" b="1" dirty="0" smtClean="0">
              <a:solidFill>
                <a:srgbClr val="1909E5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en-US" altLang="ko-KR" sz="1600" b="1" dirty="0" smtClean="0">
                <a:solidFill>
                  <a:schemeClr val="tx1"/>
                </a:solidFill>
                <a:latin typeface="+mj-lt"/>
              </a:rPr>
              <a:t>Practicing Safety-First Management</a:t>
            </a:r>
          </a:p>
          <a:p>
            <a:pPr>
              <a:buFontTx/>
              <a:buChar char="-"/>
            </a:pPr>
            <a:r>
              <a:rPr lang="en-US" altLang="ko-KR" sz="1600" b="1" dirty="0" smtClean="0">
                <a:solidFill>
                  <a:schemeClr val="tx1"/>
                </a:solidFill>
                <a:latin typeface="+mj-lt"/>
              </a:rPr>
              <a:t>Implementing Post-Fukushima Measures</a:t>
            </a:r>
          </a:p>
          <a:p>
            <a:pPr>
              <a:buFontTx/>
              <a:buChar char="-"/>
            </a:pPr>
            <a:r>
              <a:rPr lang="en-US" altLang="ko-KR" sz="1600" b="1" dirty="0" smtClean="0">
                <a:solidFill>
                  <a:schemeClr val="tx1"/>
                </a:solidFill>
                <a:latin typeface="+mj-lt"/>
              </a:rPr>
              <a:t>Applying advanced engineering program</a:t>
            </a:r>
            <a:endParaRPr lang="ko-KR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위쪽 화살표 설명선 10"/>
          <p:cNvSpPr/>
          <p:nvPr/>
        </p:nvSpPr>
        <p:spPr>
          <a:xfrm>
            <a:off x="4315342" y="4595948"/>
            <a:ext cx="4685781" cy="1833448"/>
          </a:xfrm>
          <a:prstGeom prst="upArrowCallout">
            <a:avLst>
              <a:gd name="adj1" fmla="val 31565"/>
              <a:gd name="adj2" fmla="val 29543"/>
              <a:gd name="adj3" fmla="val 11095"/>
              <a:gd name="adj4" fmla="val 82057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88900" dist="1143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rgbClr val="1909E5"/>
                </a:solidFill>
              </a:rPr>
              <a:t>Secure Public Acceptance</a:t>
            </a:r>
          </a:p>
          <a:p>
            <a:pPr algn="ctr"/>
            <a:endParaRPr lang="en-US" altLang="ko-KR" sz="600" b="1" dirty="0" smtClean="0">
              <a:solidFill>
                <a:srgbClr val="1909E5"/>
              </a:solidFill>
            </a:endParaRPr>
          </a:p>
          <a:p>
            <a:r>
              <a:rPr lang="en-US" altLang="ko-KR" sz="1600" b="1" dirty="0" smtClean="0">
                <a:solidFill>
                  <a:schemeClr val="tx1"/>
                </a:solidFill>
              </a:rPr>
              <a:t>-Enhancing safety culture</a:t>
            </a:r>
          </a:p>
          <a:p>
            <a:r>
              <a:rPr lang="en-US" altLang="ko-KR" sz="1600" b="1" spc="-20" dirty="0" smtClean="0">
                <a:solidFill>
                  <a:schemeClr val="tx1"/>
                </a:solidFill>
              </a:rPr>
              <a:t>-Reinforcing internal/external</a:t>
            </a:r>
          </a:p>
          <a:p>
            <a:r>
              <a:rPr lang="en-US" altLang="ko-KR" sz="1600" b="1" spc="-20" dirty="0" smtClean="0">
                <a:solidFill>
                  <a:schemeClr val="tx1"/>
                </a:solidFill>
              </a:rPr>
              <a:t>  communications</a:t>
            </a:r>
          </a:p>
          <a:p>
            <a:r>
              <a:rPr lang="en-US" altLang="ko-KR" sz="1600" b="1" spc="-20" dirty="0" smtClean="0">
                <a:solidFill>
                  <a:schemeClr val="tx1"/>
                </a:solidFill>
              </a:rPr>
              <a:t>-Improve work transparency</a:t>
            </a:r>
            <a:endParaRPr lang="ko-KR" altLang="en-US" sz="1600" b="1" spc="-2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6" name="다이어그램 15"/>
          <p:cNvGraphicFramePr/>
          <p:nvPr/>
        </p:nvGraphicFramePr>
        <p:xfrm>
          <a:off x="-142876" y="1865330"/>
          <a:ext cx="4429124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모서리가 둥근 직사각형 18"/>
          <p:cNvSpPr/>
          <p:nvPr/>
        </p:nvSpPr>
        <p:spPr>
          <a:xfrm>
            <a:off x="4286248" y="3101895"/>
            <a:ext cx="4714875" cy="13986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88900" dist="1143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286248" y="3161742"/>
            <a:ext cx="47863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Until New &amp; Renewable energy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 fully replace fossil energy,</a:t>
            </a:r>
          </a:p>
          <a:p>
            <a:pPr algn="ctr"/>
            <a:endParaRPr lang="en-US" altLang="ko-KR" sz="5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altLang="ko-KR" sz="2200" b="1" dirty="0" smtClean="0">
                <a:solidFill>
                  <a:srgbClr val="FF0000"/>
                </a:solidFill>
              </a:rPr>
              <a:t>Continuous “Nuclear Power Generation” is Necessary</a:t>
            </a:r>
            <a:endParaRPr lang="ko-KR" altLang="en-US" sz="2200" b="1" dirty="0">
              <a:solidFill>
                <a:srgbClr val="FF0000"/>
              </a:solidFill>
            </a:endParaRPr>
          </a:p>
        </p:txBody>
      </p:sp>
      <p:sp>
        <p:nvSpPr>
          <p:cNvPr id="12" name="제목 1"/>
          <p:cNvSpPr>
            <a:spLocks noGrp="1"/>
          </p:cNvSpPr>
          <p:nvPr/>
        </p:nvSpPr>
        <p:spPr>
          <a:xfrm>
            <a:off x="806840" y="41038"/>
            <a:ext cx="8337160" cy="104261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1" kern="1200" spc="50" dirty="0" smtClean="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altLang="ko-KR" sz="300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Efforts to Continue Nuclear Power</a:t>
            </a:r>
            <a:endParaRPr lang="ko-KR" altLang="en-US" sz="3000" dirty="0">
              <a:ln>
                <a:solidFill>
                  <a:sysClr val="windowText" lastClr="000000"/>
                </a:solidFill>
              </a:ln>
              <a:gradFill>
                <a:gsLst>
                  <a:gs pos="39000">
                    <a:prstClr val="white"/>
                  </a:gs>
                  <a:gs pos="59000">
                    <a:srgbClr val="FFFF99"/>
                  </a:gs>
                  <a:gs pos="100000">
                    <a:srgbClr val="FF9900"/>
                  </a:gs>
                </a:gsLst>
                <a:lin ang="5400000" scaled="0"/>
              </a:gradFill>
              <a:effectLst>
                <a:outerShdw blurRad="127000" dist="38100" dir="2700000" algn="tl" rotWithShape="0">
                  <a:prstClr val="black">
                    <a:alpha val="9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17" name="그림 16" descr="15_화석연료의 대안-3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3055927" y="3556001"/>
            <a:ext cx="2357454" cy="53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023961" y="214290"/>
            <a:ext cx="8048633" cy="72451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3000" b="1" spc="5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Summary</a:t>
            </a:r>
            <a:endParaRPr kumimoji="0" lang="ko-KR" altLang="en-US" sz="3000" b="1" i="0" u="none" strike="noStrike" kern="1200" cap="none" spc="50" normalizeH="0" baseline="0" noProof="0" dirty="0">
              <a:ln>
                <a:solidFill>
                  <a:sysClr val="windowText" lastClr="000000"/>
                </a:solidFill>
              </a:ln>
              <a:gradFill>
                <a:gsLst>
                  <a:gs pos="39000">
                    <a:prstClr val="white"/>
                  </a:gs>
                  <a:gs pos="59000">
                    <a:srgbClr val="FFFF99"/>
                  </a:gs>
                  <a:gs pos="100000">
                    <a:srgbClr val="FF9900"/>
                  </a:gs>
                </a:gsLst>
                <a:lin ang="5400000" scaled="0"/>
              </a:gradFill>
              <a:effectLst>
                <a:outerShdw blurRad="127000" dist="38100" dir="2700000" algn="tl" rotWithShape="0">
                  <a:prstClr val="black">
                    <a:alpha val="90000"/>
                  </a:prstClr>
                </a:outerShdw>
              </a:effectLst>
              <a:uLnTx/>
              <a:uFillTx/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-16" y="1000106"/>
            <a:ext cx="9144001" cy="1357322"/>
          </a:xfrm>
          <a:prstGeom prst="rect">
            <a:avLst/>
          </a:prstGeom>
          <a:solidFill>
            <a:srgbClr val="7F7F7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214298" y="1071544"/>
            <a:ext cx="8929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Since first introducing NPPs in the 1970s, Korea has continuously constructed NPPs for 40 years</a:t>
            </a:r>
          </a:p>
          <a:p>
            <a:pPr marL="261938" indent="-26193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This has contributed to the nation’s economic development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15" y="4500570"/>
            <a:ext cx="9144001" cy="1928826"/>
            <a:chOff x="-1" y="3368725"/>
            <a:chExt cx="9144001" cy="1571295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-1" y="3368725"/>
              <a:ext cx="9144001" cy="1571295"/>
            </a:xfrm>
            <a:prstGeom prst="rect">
              <a:avLst/>
            </a:prstGeom>
            <a:solidFill>
              <a:srgbClr val="7F7F7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24" name="TextBox 12"/>
            <p:cNvSpPr txBox="1"/>
            <p:nvPr/>
          </p:nvSpPr>
          <p:spPr>
            <a:xfrm>
              <a:off x="214282" y="3466614"/>
              <a:ext cx="8715436" cy="1278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1938" indent="-2619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en-US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pitchFamily="34" charset="0"/>
                </a:rPr>
                <a:t>Nuclear power is crucial to secure economical, stable, and environment-friendly energy</a:t>
              </a:r>
            </a:p>
            <a:p>
              <a:pPr marL="261938" indent="-2619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en-US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pitchFamily="34" charset="0"/>
                </a:rPr>
                <a:t>Korea will continue to pursue nuclear power by reinforcing NPP safety and increasing public acceptance</a:t>
              </a: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-16" y="2500305"/>
            <a:ext cx="9144001" cy="1828025"/>
            <a:chOff x="-1" y="3286124"/>
            <a:chExt cx="9144001" cy="1643074"/>
          </a:xfrm>
        </p:grpSpPr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-1" y="3286124"/>
              <a:ext cx="9144001" cy="1643074"/>
            </a:xfrm>
            <a:prstGeom prst="rect">
              <a:avLst/>
            </a:prstGeom>
            <a:solidFill>
              <a:srgbClr val="7F7F7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22" name="TextBox 12"/>
            <p:cNvSpPr txBox="1"/>
            <p:nvPr/>
          </p:nvSpPr>
          <p:spPr>
            <a:xfrm>
              <a:off x="214313" y="3350334"/>
              <a:ext cx="8715436" cy="1410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1938" indent="-2619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kumimoji="0" lang="en-US" altLang="ko-K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Arial" pitchFamily="34" charset="0"/>
                </a:rPr>
                <a:t>Korea has achieved technology independence, and has become a world-class nuclear power nation through its strong supply chain, qualified human resources, and outstanding operational performance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pic>
        <p:nvPicPr>
          <p:cNvPr id="3" name="Picture 19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감사"/>
          <p:cNvPicPr>
            <a:picLocks noChangeAspect="1" noChangeArrowheads="1"/>
          </p:cNvPicPr>
          <p:nvPr/>
        </p:nvPicPr>
        <p:blipFill>
          <a:blip r:embed="rId3" cstate="print"/>
          <a:srcRect t="21164" b="30812"/>
          <a:stretch>
            <a:fillRect/>
          </a:stretch>
        </p:blipFill>
        <p:spPr bwMode="auto">
          <a:xfrm>
            <a:off x="1804988" y="1662113"/>
            <a:ext cx="5503862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6"/>
          <p:cNvSpPr txBox="1"/>
          <p:nvPr/>
        </p:nvSpPr>
        <p:spPr>
          <a:xfrm>
            <a:off x="214282" y="3269885"/>
            <a:ext cx="78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3600" b="1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History of Nuclear Power in Korea</a:t>
            </a:r>
            <a:endParaRPr lang="en-US" altLang="ko-KR" sz="3600" b="1" strike="sngStrike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0037" y="2714620"/>
            <a:ext cx="183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1</a:t>
            </a:r>
            <a:endParaRPr lang="en-US" altLang="ko-K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pitchFamily="18" charset="0"/>
            </a:endParaRPr>
          </a:p>
        </p:txBody>
      </p:sp>
      <p:sp>
        <p:nvSpPr>
          <p:cNvPr id="8" name="슬라이드 번호 개체 틀 7"/>
          <p:cNvSpPr txBox="1">
            <a:spLocks/>
          </p:cNvSpPr>
          <p:nvPr/>
        </p:nvSpPr>
        <p:spPr>
          <a:xfrm>
            <a:off x="7010432" y="6429396"/>
            <a:ext cx="21336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5C756-8483-49FF-9CCB-C0BD2C5CEEA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1154868" y="214290"/>
            <a:ext cx="7989132" cy="775676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kumimoji="1" lang="en-US" altLang="ko-KR" sz="3000" spc="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Introduction of </a:t>
            </a:r>
            <a:r>
              <a:rPr kumimoji="1" lang="en-US" altLang="ko-KR" sz="3000" spc="0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KHNP</a:t>
            </a:r>
            <a:endParaRPr kumimoji="1" lang="ko-KR" altLang="en-US" sz="2000" spc="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0" dist="38100" dir="2700000" algn="tl" rotWithShape="0">
                  <a:prstClr val="black">
                    <a:alpha val="9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526606"/>
            <a:ext cx="8352928" cy="154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353972" y="3221190"/>
            <a:ext cx="8424936" cy="3136768"/>
          </a:xfrm>
          <a:prstGeom prst="roundRect">
            <a:avLst>
              <a:gd name="adj" fmla="val 3014"/>
            </a:avLst>
          </a:prstGeom>
          <a:solidFill>
            <a:schemeClr val="accent3">
              <a:lumMod val="60000"/>
              <a:lumOff val="40000"/>
              <a:alpha val="50980"/>
            </a:schemeClr>
          </a:solidFill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4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ko-KR" sz="2000" b="1" i="1" dirty="0" smtClean="0">
                <a:latin typeface="+mn-lt"/>
                <a:ea typeface="맑은 고딕" pitchFamily="50" charset="-127"/>
              </a:rPr>
              <a:t>What is </a:t>
            </a:r>
            <a:r>
              <a:rPr lang="en-US" altLang="ko-KR" sz="2000" b="1" i="1" dirty="0" smtClean="0">
                <a:solidFill>
                  <a:srgbClr val="006600"/>
                </a:solidFill>
                <a:latin typeface="+mn-lt"/>
                <a:ea typeface="맑은 고딕" pitchFamily="50" charset="-127"/>
              </a:rPr>
              <a:t>KHNP</a:t>
            </a:r>
            <a:r>
              <a:rPr lang="en-US" altLang="ko-KR" sz="2000" b="1" i="1" dirty="0" smtClean="0">
                <a:latin typeface="+mn-lt"/>
                <a:ea typeface="맑은 고딕" pitchFamily="50" charset="-127"/>
              </a:rPr>
              <a:t>?</a:t>
            </a:r>
          </a:p>
          <a:p>
            <a:pPr lvl="0" fontAlgn="auto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ko-KR" sz="2000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altLang="ko-KR" sz="2000" dirty="0" smtClean="0">
                <a:solidFill>
                  <a:srgbClr val="006600"/>
                </a:solidFill>
                <a:latin typeface="+mn-lt"/>
              </a:rPr>
              <a:t>KHNP</a:t>
            </a:r>
            <a:r>
              <a:rPr lang="en-US" altLang="ko-KR" sz="2000" dirty="0" smtClean="0">
                <a:latin typeface="+mn-lt"/>
              </a:rPr>
              <a:t> : </a:t>
            </a:r>
            <a:r>
              <a:rPr lang="en-US" altLang="ko-KR" sz="2000" dirty="0" smtClean="0">
                <a:solidFill>
                  <a:srgbClr val="006600"/>
                </a:solidFill>
                <a:latin typeface="+mn-lt"/>
              </a:rPr>
              <a:t>K</a:t>
            </a:r>
            <a:r>
              <a:rPr lang="en-US" altLang="ko-KR" sz="2000" dirty="0" smtClean="0">
                <a:latin typeface="+mn-lt"/>
              </a:rPr>
              <a:t>orea </a:t>
            </a:r>
            <a:r>
              <a:rPr lang="en-US" altLang="ko-KR" sz="2000" dirty="0" smtClean="0">
                <a:solidFill>
                  <a:srgbClr val="006600"/>
                </a:solidFill>
                <a:latin typeface="+mn-lt"/>
              </a:rPr>
              <a:t>H</a:t>
            </a:r>
            <a:r>
              <a:rPr lang="en-US" altLang="ko-KR" sz="2000" dirty="0" smtClean="0">
                <a:latin typeface="+mn-lt"/>
              </a:rPr>
              <a:t>ydro &amp; </a:t>
            </a:r>
            <a:r>
              <a:rPr lang="en-US" altLang="ko-KR" sz="2000" dirty="0" smtClean="0">
                <a:solidFill>
                  <a:srgbClr val="006600"/>
                </a:solidFill>
                <a:latin typeface="+mn-lt"/>
              </a:rPr>
              <a:t>N</a:t>
            </a:r>
            <a:r>
              <a:rPr lang="en-US" altLang="ko-KR" sz="2000" dirty="0" smtClean="0">
                <a:latin typeface="+mn-lt"/>
              </a:rPr>
              <a:t>uclear </a:t>
            </a:r>
            <a:r>
              <a:rPr lang="en-US" altLang="ko-KR" sz="2000" dirty="0" smtClean="0">
                <a:solidFill>
                  <a:srgbClr val="006600"/>
                </a:solidFill>
                <a:latin typeface="+mn-lt"/>
              </a:rPr>
              <a:t>P</a:t>
            </a:r>
            <a:r>
              <a:rPr lang="en-US" altLang="ko-KR" sz="2000" dirty="0" smtClean="0">
                <a:latin typeface="+mn-lt"/>
              </a:rPr>
              <a:t>ower Company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en-US" altLang="ko-KR" sz="2000" dirty="0" smtClean="0">
                <a:ea typeface="맑은 고딕" pitchFamily="50" charset="-127"/>
              </a:rPr>
              <a:t>  </a:t>
            </a:r>
            <a:r>
              <a:rPr lang="en-US" altLang="ko-KR" sz="2000" dirty="0" smtClean="0"/>
              <a:t>   - </a:t>
            </a:r>
            <a:r>
              <a:rPr lang="en-US" altLang="ko-KR" sz="1800" dirty="0" smtClean="0">
                <a:latin typeface="+mn-lt"/>
              </a:rPr>
              <a:t>Korea’s largest power generator, sole utility for nuclear power </a:t>
            </a:r>
          </a:p>
          <a:p>
            <a:pPr lvl="0" fontAlgn="auto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ko-KR" sz="2000" dirty="0" smtClean="0">
                <a:latin typeface="+mn-lt"/>
              </a:rPr>
              <a:t> Established: April 2001 (separated from KEPCO) </a:t>
            </a:r>
          </a:p>
          <a:p>
            <a:pPr fontAlgn="auto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ko-KR" sz="2000" dirty="0" smtClean="0">
                <a:latin typeface="+mn-lt"/>
              </a:rPr>
              <a:t> Facilities: Nuclear, Hydro, Pumped Storage, Renewable</a:t>
            </a:r>
          </a:p>
          <a:p>
            <a:pPr lvl="0" fontAlgn="auto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en-US" altLang="ko-KR" sz="2000" dirty="0" smtClean="0">
                <a:latin typeface="+mn-lt"/>
              </a:rPr>
              <a:t> Employees: 9,808 (as of Dec. 2014)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25"/>
          <p:cNvSpPr/>
          <p:nvPr/>
        </p:nvSpPr>
        <p:spPr>
          <a:xfrm>
            <a:off x="219521" y="2294274"/>
            <a:ext cx="5286375" cy="1812750"/>
          </a:xfrm>
          <a:prstGeom prst="roundRect">
            <a:avLst>
              <a:gd name="adj" fmla="val 6577"/>
            </a:avLst>
          </a:prstGeom>
          <a:solidFill>
            <a:srgbClr val="4F81BD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291083" y="1658752"/>
            <a:ext cx="4214813" cy="500063"/>
          </a:xfrm>
          <a:prstGeom prst="roundRect">
            <a:avLst/>
          </a:prstGeom>
          <a:solidFill>
            <a:srgbClr val="DCDEC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1219646" y="1082688"/>
            <a:ext cx="4286250" cy="500063"/>
          </a:xfrm>
          <a:prstGeom prst="roundRect">
            <a:avLst/>
          </a:prstGeom>
          <a:solidFill>
            <a:srgbClr val="DCDEC0"/>
          </a:solidFill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2612676" y="1144601"/>
            <a:ext cx="2893219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ts val="2400"/>
              </a:lnSpc>
            </a:pPr>
            <a:r>
              <a:rPr lang="ko-KR" altLang="en-US" dirty="0">
                <a:latin typeface="Calibri" pitchFamily="34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b="1" dirty="0">
                <a:latin typeface="Calibri" pitchFamily="34" charset="0"/>
                <a:ea typeface="HY헤드라인M" pitchFamily="18" charset="-127"/>
                <a:cs typeface="Arial" charset="0"/>
              </a:rPr>
              <a:t>TRIGA MARK</a:t>
            </a:r>
            <a:r>
              <a:rPr lang="en-US" altLang="ko-KR" sz="1600" b="1" dirty="0">
                <a:latin typeface="Calibri" pitchFamily="34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1600" b="1" dirty="0" smtClean="0">
                <a:latin typeface="Calibri" pitchFamily="34" charset="0"/>
                <a:ea typeface="HY헤드라인M" pitchFamily="18" charset="-127"/>
                <a:cs typeface="Arial" charset="0"/>
              </a:rPr>
              <a:t>Ⅱ(Jul. ‘59)</a:t>
            </a:r>
            <a:endParaRPr lang="ko-KR" altLang="en-US" sz="1600" b="1" dirty="0">
              <a:latin typeface="Calibri" pitchFamily="34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30" name="TextBox 45"/>
          <p:cNvSpPr txBox="1">
            <a:spLocks noChangeArrowheads="1"/>
          </p:cNvSpPr>
          <p:nvPr/>
        </p:nvSpPr>
        <p:spPr bwMode="auto">
          <a:xfrm>
            <a:off x="344029" y="3687329"/>
            <a:ext cx="5572125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US" altLang="ko-KR" sz="1600" b="1" dirty="0">
                <a:latin typeface="Calibri" pitchFamily="34" charset="0"/>
                <a:ea typeface="HY헤드라인M" pitchFamily="18" charset="-127"/>
                <a:cs typeface="Arial" charset="0"/>
              </a:rPr>
              <a:t>※</a:t>
            </a:r>
            <a:r>
              <a:rPr lang="en-US" altLang="ko-KR" sz="1600" dirty="0">
                <a:latin typeface="Calibri" pitchFamily="34" charset="0"/>
                <a:ea typeface="HY헤드라인M" pitchFamily="18" charset="-127"/>
                <a:cs typeface="Arial" charset="0"/>
              </a:rPr>
              <a:t> Life-extended after 30 years </a:t>
            </a:r>
            <a:r>
              <a:rPr lang="en-US" altLang="ko-KR" sz="1600" dirty="0" smtClean="0">
                <a:latin typeface="Calibri" pitchFamily="34" charset="0"/>
                <a:ea typeface="HY헤드라인M" pitchFamily="18" charset="-127"/>
                <a:cs typeface="Arial" charset="0"/>
              </a:rPr>
              <a:t>of operation (Dec. ‘07)</a:t>
            </a:r>
            <a:endParaRPr lang="ko-KR" altLang="en-US" sz="1600" dirty="0">
              <a:latin typeface="Calibri" pitchFamily="34" charset="0"/>
              <a:ea typeface="HY헤드라인M" pitchFamily="18" charset="-127"/>
              <a:cs typeface="Arial" charset="0"/>
            </a:endParaRPr>
          </a:p>
        </p:txBody>
      </p:sp>
      <p:grpSp>
        <p:nvGrpSpPr>
          <p:cNvPr id="31" name="그룹 30"/>
          <p:cNvGrpSpPr>
            <a:grpSpLocks/>
          </p:cNvGrpSpPr>
          <p:nvPr/>
        </p:nvGrpSpPr>
        <p:grpSpPr bwMode="auto">
          <a:xfrm>
            <a:off x="176111" y="1082688"/>
            <a:ext cx="2391323" cy="500063"/>
            <a:chOff x="1163602" y="3643314"/>
            <a:chExt cx="1759823" cy="500066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1163602" y="3643314"/>
              <a:ext cx="1739770" cy="500066"/>
            </a:xfrm>
            <a:prstGeom prst="roundRect">
              <a:avLst/>
            </a:prstGeom>
            <a:gradFill flip="none" rotWithShape="1">
              <a:gsLst>
                <a:gs pos="0">
                  <a:srgbClr val="196A19"/>
                </a:gs>
                <a:gs pos="50000">
                  <a:srgbClr val="68A268"/>
                </a:gs>
                <a:gs pos="100000">
                  <a:srgbClr val="196A19"/>
                </a:gs>
              </a:gsLst>
              <a:lin ang="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dist="25400" dir="2700000" algn="tl" rotWithShape="0">
                <a:prstClr val="black"/>
              </a:outerShdw>
            </a:effectLst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1190875" y="3683002"/>
              <a:ext cx="1732550" cy="44450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>
                    <a:alpha val="82000"/>
                  </a:sysClr>
                </a:gs>
                <a:gs pos="5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3" name="TextBox 48"/>
            <p:cNvSpPr txBox="1">
              <a:spLocks noChangeArrowheads="1"/>
            </p:cNvSpPr>
            <p:nvPr/>
          </p:nvSpPr>
          <p:spPr bwMode="auto">
            <a:xfrm>
              <a:off x="1181319" y="3765450"/>
              <a:ext cx="1722053" cy="29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ea typeface="HY헤드라인M" pitchFamily="18" charset="-127"/>
                  <a:cs typeface="Arial" charset="0"/>
                </a:rPr>
                <a:t>  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ea typeface="HY헤드라인M" pitchFamily="18" charset="-127"/>
                  <a:cs typeface="Arial" charset="0"/>
                </a:rPr>
                <a:t>Research reactor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32" name="그룹 31"/>
          <p:cNvGrpSpPr>
            <a:grpSpLocks/>
          </p:cNvGrpSpPr>
          <p:nvPr/>
        </p:nvGrpSpPr>
        <p:grpSpPr bwMode="auto">
          <a:xfrm>
            <a:off x="176111" y="1658752"/>
            <a:ext cx="2385444" cy="500063"/>
            <a:chOff x="1142984" y="3643314"/>
            <a:chExt cx="1730001" cy="500066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1142984" y="3643314"/>
              <a:ext cx="1714504" cy="500066"/>
            </a:xfrm>
            <a:prstGeom prst="roundRect">
              <a:avLst/>
            </a:prstGeom>
            <a:gradFill flip="none" rotWithShape="1">
              <a:gsLst>
                <a:gs pos="0">
                  <a:srgbClr val="0F6779"/>
                </a:gs>
                <a:gs pos="50000">
                  <a:srgbClr val="1CAECB"/>
                </a:gs>
                <a:gs pos="100000">
                  <a:srgbClr val="0F6779"/>
                </a:gs>
              </a:gsLst>
              <a:lin ang="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dist="25400" dir="2700000" algn="tl" rotWithShape="0">
                <a:prstClr val="black"/>
              </a:outerShdw>
            </a:effectLst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1190751" y="3683002"/>
              <a:ext cx="1618971" cy="187326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>
                    <a:alpha val="82000"/>
                  </a:sysClr>
                </a:gs>
                <a:gs pos="5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맑은 고딕"/>
                <a:cs typeface="Arial" pitchFamily="34" charset="0"/>
              </a:endParaRPr>
            </a:p>
          </p:txBody>
        </p:sp>
        <p:sp>
          <p:nvSpPr>
            <p:cNvPr id="40" name="TextBox 54"/>
            <p:cNvSpPr txBox="1"/>
            <p:nvPr/>
          </p:nvSpPr>
          <p:spPr>
            <a:xfrm>
              <a:off x="1183889" y="3786190"/>
              <a:ext cx="1689096" cy="295277"/>
            </a:xfrm>
            <a:prstGeom prst="rect">
              <a:avLst/>
            </a:prstGeom>
            <a:noFill/>
          </p:spPr>
          <p:txBody>
            <a:bodyPr lIns="0" tIns="0" rIns="0" bIns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  <a:ea typeface="HY헤드라인M" pitchFamily="18" charset="-127"/>
                  <a:cs typeface="Arial" pitchFamily="34" charset="0"/>
                </a:rPr>
                <a:t>Commercial reactor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sp>
        <p:nvSpPr>
          <p:cNvPr id="33" name="TextBox 54"/>
          <p:cNvSpPr txBox="1">
            <a:spLocks noChangeArrowheads="1"/>
          </p:cNvSpPr>
          <p:nvPr/>
        </p:nvSpPr>
        <p:spPr bwMode="auto">
          <a:xfrm>
            <a:off x="433834" y="2438487"/>
            <a:ext cx="4357687" cy="130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n-US" altLang="ko-KR" sz="1600" b="1" dirty="0">
                <a:latin typeface="Calibri" pitchFamily="34" charset="0"/>
                <a:ea typeface="HY헤드라인M" pitchFamily="18" charset="-127"/>
                <a:cs typeface="Arial" charset="0"/>
              </a:rPr>
              <a:t>Capacity </a:t>
            </a:r>
            <a:r>
              <a:rPr lang="en-US" altLang="ko-KR" sz="1600" b="1" dirty="0" smtClean="0">
                <a:latin typeface="Calibri" pitchFamily="34" charset="0"/>
                <a:ea typeface="HY헤드라인M" pitchFamily="18" charset="-127"/>
                <a:cs typeface="Arial" charset="0"/>
              </a:rPr>
              <a:t>:  </a:t>
            </a:r>
            <a:r>
              <a:rPr lang="en-US" altLang="ko-KR" sz="1600" dirty="0">
                <a:latin typeface="Calibri" pitchFamily="34" charset="0"/>
                <a:ea typeface="HY헤드라인M" pitchFamily="18" charset="-127"/>
                <a:cs typeface="Arial" charset="0"/>
              </a:rPr>
              <a:t>587MW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ko-KR" sz="1600" b="1" dirty="0">
                <a:latin typeface="Calibri" pitchFamily="34" charset="0"/>
                <a:ea typeface="HY헤드라인M" pitchFamily="18" charset="-127"/>
                <a:cs typeface="Arial" charset="0"/>
              </a:rPr>
              <a:t>Construction </a:t>
            </a:r>
            <a:r>
              <a:rPr lang="en-US" altLang="ko-KR" sz="1600" b="1" dirty="0" smtClean="0">
                <a:latin typeface="Calibri" pitchFamily="34" charset="0"/>
                <a:ea typeface="HY헤드라인M" pitchFamily="18" charset="-127"/>
                <a:cs typeface="Arial" charset="0"/>
              </a:rPr>
              <a:t>period:  </a:t>
            </a:r>
            <a:r>
              <a:rPr lang="en-US" altLang="ko-KR" sz="1600" dirty="0" smtClean="0">
                <a:latin typeface="Calibri" pitchFamily="34" charset="0"/>
                <a:ea typeface="HY헤드라인M" pitchFamily="18" charset="-127"/>
                <a:cs typeface="Arial" charset="0"/>
              </a:rPr>
              <a:t>7 </a:t>
            </a:r>
            <a:r>
              <a:rPr lang="en-US" altLang="ko-KR" sz="1600" dirty="0">
                <a:latin typeface="Calibri" pitchFamily="34" charset="0"/>
                <a:ea typeface="HY헤드라인M" pitchFamily="18" charset="-127"/>
                <a:cs typeface="Arial" charset="0"/>
              </a:rPr>
              <a:t>years</a:t>
            </a:r>
            <a:r>
              <a:rPr lang="ko-KR" altLang="en-US" sz="1600" dirty="0">
                <a:latin typeface="Calibri" pitchFamily="34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1600" dirty="0" smtClean="0">
                <a:latin typeface="Calibri" pitchFamily="34" charset="0"/>
                <a:ea typeface="HY헤드라인M" pitchFamily="18" charset="-127"/>
                <a:cs typeface="Arial" charset="0"/>
              </a:rPr>
              <a:t>(Mar. ’71 </a:t>
            </a:r>
            <a:r>
              <a:rPr lang="en-US" altLang="ko-KR" sz="1600" dirty="0" smtClean="0">
                <a:latin typeface="바탕"/>
                <a:ea typeface="바탕"/>
                <a:cs typeface="Arial" charset="0"/>
              </a:rPr>
              <a:t>~</a:t>
            </a:r>
            <a:r>
              <a:rPr lang="en-US" altLang="ko-KR" sz="1600" dirty="0" smtClean="0">
                <a:latin typeface="Calibri" pitchFamily="34" charset="0"/>
                <a:ea typeface="HY헤드라인M" pitchFamily="18" charset="-127"/>
                <a:cs typeface="Arial" charset="0"/>
              </a:rPr>
              <a:t> Apr. ’78)</a:t>
            </a:r>
            <a:endParaRPr lang="en-US" altLang="ko-KR" sz="1600" dirty="0">
              <a:latin typeface="Calibri" pitchFamily="34" charset="0"/>
              <a:ea typeface="HY헤드라인M" pitchFamily="18" charset="-127"/>
              <a:cs typeface="Arial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ko-KR" sz="1600" b="1" dirty="0">
                <a:latin typeface="Calibri" pitchFamily="34" charset="0"/>
                <a:ea typeface="HY헤드라인M" pitchFamily="18" charset="-127"/>
                <a:cs typeface="Arial" charset="0"/>
              </a:rPr>
              <a:t>Project </a:t>
            </a:r>
            <a:r>
              <a:rPr lang="en-US" altLang="ko-KR" sz="1600" b="1" dirty="0" smtClean="0">
                <a:latin typeface="Calibri" pitchFamily="34" charset="0"/>
                <a:ea typeface="HY헤드라인M" pitchFamily="18" charset="-127"/>
                <a:cs typeface="Arial" charset="0"/>
              </a:rPr>
              <a:t>type:  </a:t>
            </a:r>
            <a:r>
              <a:rPr lang="ko-KR" altLang="en-US" sz="1600" b="1" dirty="0" smtClean="0">
                <a:latin typeface="Calibri" pitchFamily="34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1600" dirty="0" smtClean="0">
                <a:latin typeface="Calibri" pitchFamily="34" charset="0"/>
                <a:ea typeface="HY헤드라인M" pitchFamily="18" charset="-127"/>
                <a:cs typeface="Arial" charset="0"/>
              </a:rPr>
              <a:t>Turnkey </a:t>
            </a:r>
            <a:r>
              <a:rPr lang="en-US" altLang="ko-KR" sz="1600" dirty="0">
                <a:latin typeface="Calibri" pitchFamily="34" charset="0"/>
                <a:ea typeface="HY헤드라인M" pitchFamily="18" charset="-127"/>
                <a:cs typeface="Arial" charset="0"/>
              </a:rPr>
              <a:t>(Westinghouse/USA</a:t>
            </a:r>
            <a:r>
              <a:rPr lang="en-US" altLang="ko-KR" sz="1600" b="1" dirty="0">
                <a:latin typeface="Calibri" pitchFamily="34" charset="0"/>
                <a:ea typeface="HY헤드라인M" pitchFamily="18" charset="-127"/>
                <a:cs typeface="Arial" charset="0"/>
              </a:rPr>
              <a:t>)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ko-KR" sz="1600" b="1" dirty="0">
                <a:latin typeface="Calibri" pitchFamily="34" charset="0"/>
                <a:ea typeface="HY헤드라인M" pitchFamily="18" charset="-127"/>
                <a:cs typeface="Arial" charset="0"/>
              </a:rPr>
              <a:t>Construction </a:t>
            </a:r>
            <a:r>
              <a:rPr lang="en-US" altLang="ko-KR" sz="1600" b="1" dirty="0" smtClean="0">
                <a:latin typeface="Calibri" pitchFamily="34" charset="0"/>
                <a:ea typeface="HY헤드라인M" pitchFamily="18" charset="-127"/>
                <a:cs typeface="Arial" charset="0"/>
              </a:rPr>
              <a:t>cost:  </a:t>
            </a:r>
            <a:r>
              <a:rPr lang="en-US" altLang="ko-KR" sz="1600" dirty="0" smtClean="0">
                <a:latin typeface="Calibri" pitchFamily="34" charset="0"/>
                <a:ea typeface="HY헤드라인M" pitchFamily="18" charset="-127"/>
                <a:cs typeface="Arial" charset="0"/>
              </a:rPr>
              <a:t>320 </a:t>
            </a:r>
            <a:r>
              <a:rPr lang="en-US" altLang="ko-KR" sz="1600" dirty="0">
                <a:latin typeface="Calibri" pitchFamily="34" charset="0"/>
                <a:ea typeface="HY헤드라인M" pitchFamily="18" charset="-127"/>
                <a:cs typeface="Arial" charset="0"/>
              </a:rPr>
              <a:t>million $</a:t>
            </a:r>
          </a:p>
          <a:p>
            <a:pPr eaLnBrk="1" hangingPunct="1"/>
            <a:r>
              <a:rPr lang="en-US" altLang="ko-KR" sz="1600" dirty="0">
                <a:latin typeface="Calibri" pitchFamily="34" charset="0"/>
                <a:ea typeface="HY헤드라인M" pitchFamily="18" charset="-127"/>
                <a:cs typeface="Arial" charset="0"/>
              </a:rPr>
              <a:t>     (foreign </a:t>
            </a:r>
            <a:r>
              <a:rPr lang="en-US" altLang="ko-KR" sz="1600" dirty="0" smtClean="0">
                <a:latin typeface="Calibri" pitchFamily="34" charset="0"/>
                <a:ea typeface="HY헤드라인M" pitchFamily="18" charset="-127"/>
                <a:cs typeface="Arial" charset="0"/>
              </a:rPr>
              <a:t>capital: </a:t>
            </a:r>
            <a:r>
              <a:rPr lang="en-US" altLang="ko-KR" sz="1600" dirty="0">
                <a:latin typeface="Calibri" pitchFamily="34" charset="0"/>
                <a:ea typeface="HY헤드라인M" pitchFamily="18" charset="-127"/>
                <a:cs typeface="Arial" charset="0"/>
              </a:rPr>
              <a:t>170 million </a:t>
            </a:r>
            <a:r>
              <a:rPr lang="en-US" altLang="ko-KR" sz="1600" dirty="0" smtClean="0">
                <a:latin typeface="Calibri" pitchFamily="34" charset="0"/>
                <a:ea typeface="HY헤드라인M" pitchFamily="18" charset="-127"/>
                <a:cs typeface="Arial" charset="0"/>
              </a:rPr>
              <a:t>$)</a:t>
            </a:r>
            <a:endParaRPr lang="ko-KR" altLang="en-US" sz="1600" dirty="0">
              <a:latin typeface="Calibri" pitchFamily="34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34" name="TextBox 49"/>
          <p:cNvSpPr txBox="1">
            <a:spLocks noChangeArrowheads="1"/>
          </p:cNvSpPr>
          <p:nvPr/>
        </p:nvSpPr>
        <p:spPr bwMode="auto">
          <a:xfrm>
            <a:off x="241975" y="4318533"/>
            <a:ext cx="5263921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ts val="2400"/>
              </a:lnSpc>
            </a:pPr>
            <a:r>
              <a:rPr lang="en-US" altLang="ko-KR" sz="1700" b="1" dirty="0">
                <a:latin typeface="Calibri" pitchFamily="34" charset="0"/>
                <a:ea typeface="HY헤드라인M" pitchFamily="18" charset="-127"/>
                <a:cs typeface="Arial" charset="0"/>
              </a:rPr>
              <a:t>&lt;1971 vs. </a:t>
            </a:r>
            <a:r>
              <a:rPr lang="en-US" altLang="ko-KR" sz="1700" b="1" dirty="0" smtClean="0">
                <a:latin typeface="Calibri" pitchFamily="34" charset="0"/>
                <a:ea typeface="HY헤드라인M" pitchFamily="18" charset="-127"/>
                <a:cs typeface="Arial" charset="0"/>
              </a:rPr>
              <a:t>2012, </a:t>
            </a:r>
            <a:r>
              <a:rPr lang="en-US" altLang="ko-KR" sz="1700" b="1" dirty="0">
                <a:latin typeface="Calibri" pitchFamily="34" charset="0"/>
                <a:ea typeface="HY헤드라인M" pitchFamily="18" charset="-127"/>
                <a:cs typeface="Arial" charset="0"/>
              </a:rPr>
              <a:t>Korea&gt;</a:t>
            </a:r>
            <a:endParaRPr lang="ko-KR" altLang="en-US" sz="1700" b="1" dirty="0">
              <a:latin typeface="Calibri" pitchFamily="34" charset="0"/>
              <a:ea typeface="HY헤드라인M" pitchFamily="18" charset="-127"/>
              <a:cs typeface="Arial" charset="0"/>
            </a:endParaRPr>
          </a:p>
        </p:txBody>
      </p:sp>
      <p:pic>
        <p:nvPicPr>
          <p:cNvPr id="35" name="tabl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55" y="4827104"/>
            <a:ext cx="5401524" cy="1450974"/>
          </a:xfrm>
          <a:prstGeom prst="rect">
            <a:avLst/>
          </a:prstGeom>
        </p:spPr>
      </p:pic>
      <p:sp>
        <p:nvSpPr>
          <p:cNvPr id="36" name="TextBox 28"/>
          <p:cNvSpPr txBox="1">
            <a:spLocks noChangeArrowheads="1"/>
          </p:cNvSpPr>
          <p:nvPr/>
        </p:nvSpPr>
        <p:spPr bwMode="auto">
          <a:xfrm>
            <a:off x="2561554" y="1712727"/>
            <a:ext cx="2944341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ts val="2400"/>
              </a:lnSpc>
            </a:pPr>
            <a:r>
              <a:rPr lang="en-US" altLang="ko-KR" b="1" dirty="0" err="1" smtClean="0">
                <a:latin typeface="Calibri" pitchFamily="34" charset="0"/>
                <a:ea typeface="HY헤드라인M" pitchFamily="18" charset="-127"/>
                <a:cs typeface="Arial" charset="0"/>
              </a:rPr>
              <a:t>Kori</a:t>
            </a:r>
            <a:r>
              <a:rPr lang="en-US" altLang="ko-KR" b="1" dirty="0" smtClean="0">
                <a:latin typeface="Calibri" pitchFamily="34" charset="0"/>
                <a:ea typeface="HY헤드라인M" pitchFamily="18" charset="-127"/>
                <a:cs typeface="Arial" charset="0"/>
              </a:rPr>
              <a:t>  </a:t>
            </a:r>
            <a:r>
              <a:rPr lang="en-US" altLang="ko-KR" b="1" dirty="0">
                <a:latin typeface="Calibri" pitchFamily="34" charset="0"/>
                <a:ea typeface="HY헤드라인M" pitchFamily="18" charset="-127"/>
                <a:cs typeface="Arial" charset="0"/>
              </a:rPr>
              <a:t>#1</a:t>
            </a:r>
            <a:endParaRPr lang="ko-KR" altLang="en-US" b="1" dirty="0">
              <a:latin typeface="Calibri" pitchFamily="34" charset="0"/>
              <a:ea typeface="HY헤드라인M" pitchFamily="18" charset="-127"/>
              <a:cs typeface="Arial" charset="0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/>
          <a:srcRect l="57813" t="15683" r="3906" b="19625"/>
          <a:stretch>
            <a:fillRect/>
          </a:stretch>
        </p:blipFill>
        <p:spPr bwMode="auto">
          <a:xfrm>
            <a:off x="5009827" y="1698440"/>
            <a:ext cx="4200403" cy="50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966242" y="272457"/>
            <a:ext cx="6963766" cy="55399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3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Beginning of Nuclear Power in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슬라이드 번호 개체 틀 21"/>
          <p:cNvSpPr>
            <a:spLocks noGrp="1"/>
          </p:cNvSpPr>
          <p:nvPr>
            <p:ph type="sldNum" sz="quarter" idx="12"/>
          </p:nvPr>
        </p:nvSpPr>
        <p:spPr>
          <a:xfrm>
            <a:off x="7010432" y="6429396"/>
            <a:ext cx="2133600" cy="365125"/>
          </a:xfrm>
        </p:spPr>
        <p:txBody>
          <a:bodyPr/>
          <a:lstStyle/>
          <a:p>
            <a:fld id="{CD45C756-8483-49FF-9CCB-C0BD2C5CEEAB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104" name="AutoShape 59"/>
          <p:cNvSpPr>
            <a:spLocks noChangeArrowheads="1"/>
          </p:cNvSpPr>
          <p:nvPr/>
        </p:nvSpPr>
        <p:spPr bwMode="auto">
          <a:xfrm>
            <a:off x="5546999" y="1385907"/>
            <a:ext cx="1692000" cy="4829175"/>
          </a:xfrm>
          <a:prstGeom prst="roundRect">
            <a:avLst>
              <a:gd name="adj" fmla="val 4481"/>
            </a:avLst>
          </a:prstGeom>
          <a:gradFill rotWithShape="1">
            <a:gsLst>
              <a:gs pos="0">
                <a:srgbClr val="9BBB59">
                  <a:lumMod val="60000"/>
                  <a:lumOff val="4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050">
            <a:solidFill>
              <a:srgbClr val="00CC99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ko-KR" altLang="ko-K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1903661" y="1385907"/>
            <a:ext cx="1692000" cy="4829175"/>
          </a:xfrm>
          <a:prstGeom prst="roundRect">
            <a:avLst>
              <a:gd name="adj" fmla="val 4481"/>
            </a:avLst>
          </a:prstGeom>
          <a:gradFill rotWithShape="1">
            <a:gsLst>
              <a:gs pos="0">
                <a:srgbClr val="C5E0F1">
                  <a:alpha val="79999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050">
            <a:solidFill>
              <a:srgbClr val="00CC99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ko-KR" altLang="ko-K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106" name="AutoShape 54"/>
          <p:cNvSpPr>
            <a:spLocks noChangeArrowheads="1"/>
          </p:cNvSpPr>
          <p:nvPr/>
        </p:nvSpPr>
        <p:spPr bwMode="auto">
          <a:xfrm>
            <a:off x="3725330" y="1385907"/>
            <a:ext cx="1692000" cy="4829175"/>
          </a:xfrm>
          <a:prstGeom prst="roundRect">
            <a:avLst>
              <a:gd name="adj" fmla="val 4481"/>
            </a:avLst>
          </a:prstGeom>
          <a:gradFill rotWithShape="1">
            <a:gsLst>
              <a:gs pos="0">
                <a:srgbClr val="D3D4F5">
                  <a:alpha val="79999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050">
            <a:solidFill>
              <a:srgbClr val="00CC99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ko-KR" altLang="ko-K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107" name="AutoShape 56"/>
          <p:cNvSpPr>
            <a:spLocks noChangeArrowheads="1"/>
          </p:cNvSpPr>
          <p:nvPr/>
        </p:nvSpPr>
        <p:spPr bwMode="auto">
          <a:xfrm>
            <a:off x="81992" y="1385907"/>
            <a:ext cx="1692000" cy="4829175"/>
          </a:xfrm>
          <a:prstGeom prst="roundRect">
            <a:avLst>
              <a:gd name="adj" fmla="val 4481"/>
            </a:avLst>
          </a:prstGeom>
          <a:gradFill rotWithShape="1">
            <a:gsLst>
              <a:gs pos="0">
                <a:srgbClr val="E4E7B7">
                  <a:alpha val="79999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050">
            <a:solidFill>
              <a:srgbClr val="00CC99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ko-KR" altLang="ko-K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108" name="TextBox 66"/>
          <p:cNvSpPr txBox="1">
            <a:spLocks noChangeArrowheads="1"/>
          </p:cNvSpPr>
          <p:nvPr/>
        </p:nvSpPr>
        <p:spPr bwMode="auto">
          <a:xfrm>
            <a:off x="224867" y="1415465"/>
            <a:ext cx="132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3200" b="1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1970s</a:t>
            </a:r>
            <a:endParaRPr lang="ko-KR" altLang="en-US" sz="1000" b="1">
              <a:solidFill>
                <a:srgbClr val="000000"/>
              </a:solidFill>
              <a:latin typeface="HY중고딕" pitchFamily="18" charset="-127"/>
              <a:ea typeface="HY중고딕" pitchFamily="18" charset="-127"/>
              <a:cs typeface="Arial" pitchFamily="34" charset="0"/>
            </a:endParaRPr>
          </a:p>
        </p:txBody>
      </p:sp>
      <p:sp>
        <p:nvSpPr>
          <p:cNvPr id="109" name="TextBox 67"/>
          <p:cNvSpPr txBox="1">
            <a:spLocks noChangeArrowheads="1"/>
          </p:cNvSpPr>
          <p:nvPr/>
        </p:nvSpPr>
        <p:spPr bwMode="auto">
          <a:xfrm>
            <a:off x="2082255" y="1415465"/>
            <a:ext cx="132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3200" b="1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1980s</a:t>
            </a:r>
            <a:endParaRPr lang="ko-KR" altLang="en-US" sz="1000" b="1">
              <a:solidFill>
                <a:srgbClr val="000000"/>
              </a:solidFill>
              <a:latin typeface="HY중고딕" pitchFamily="18" charset="-127"/>
              <a:ea typeface="HY중고딕" pitchFamily="18" charset="-127"/>
              <a:cs typeface="Arial" pitchFamily="34" charset="0"/>
            </a:endParaRPr>
          </a:p>
        </p:txBody>
      </p:sp>
      <p:sp>
        <p:nvSpPr>
          <p:cNvPr id="110" name="TextBox 68"/>
          <p:cNvSpPr txBox="1">
            <a:spLocks noChangeArrowheads="1"/>
          </p:cNvSpPr>
          <p:nvPr/>
        </p:nvSpPr>
        <p:spPr bwMode="auto">
          <a:xfrm>
            <a:off x="3939643" y="1415465"/>
            <a:ext cx="132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3200" b="1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1990s</a:t>
            </a:r>
            <a:endParaRPr lang="ko-KR" altLang="en-US" sz="1000" b="1">
              <a:solidFill>
                <a:srgbClr val="000000"/>
              </a:solidFill>
              <a:latin typeface="HY중고딕" pitchFamily="18" charset="-127"/>
              <a:ea typeface="HY중고딕" pitchFamily="18" charset="-127"/>
              <a:cs typeface="Arial" pitchFamily="34" charset="0"/>
            </a:endParaRPr>
          </a:p>
        </p:txBody>
      </p:sp>
      <p:sp>
        <p:nvSpPr>
          <p:cNvPr id="111" name="TextBox 69"/>
          <p:cNvSpPr txBox="1">
            <a:spLocks noChangeArrowheads="1"/>
          </p:cNvSpPr>
          <p:nvPr/>
        </p:nvSpPr>
        <p:spPr bwMode="auto">
          <a:xfrm>
            <a:off x="5760528" y="1415465"/>
            <a:ext cx="132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3200" b="1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2000s</a:t>
            </a:r>
            <a:endParaRPr lang="ko-KR" altLang="en-US" sz="1000" b="1">
              <a:solidFill>
                <a:srgbClr val="000000"/>
              </a:solidFill>
              <a:latin typeface="HY중고딕" pitchFamily="18" charset="-127"/>
              <a:ea typeface="HY중고딕" pitchFamily="18" charset="-127"/>
              <a:cs typeface="Arial" pitchFamily="34" charset="0"/>
            </a:endParaRPr>
          </a:p>
        </p:txBody>
      </p:sp>
      <p:cxnSp>
        <p:nvCxnSpPr>
          <p:cNvPr id="112" name="직선 연결선 111"/>
          <p:cNvCxnSpPr/>
          <p:nvPr/>
        </p:nvCxnSpPr>
        <p:spPr>
          <a:xfrm>
            <a:off x="91516" y="1949450"/>
            <a:ext cx="2014537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ysDot"/>
          </a:ln>
          <a:effectLst/>
        </p:spPr>
      </p:cxnSp>
      <p:cxnSp>
        <p:nvCxnSpPr>
          <p:cNvPr id="113" name="직선 연결선 112"/>
          <p:cNvCxnSpPr/>
          <p:nvPr/>
        </p:nvCxnSpPr>
        <p:spPr>
          <a:xfrm>
            <a:off x="1812394" y="1949450"/>
            <a:ext cx="2016125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ysDot"/>
          </a:ln>
          <a:effectLst/>
        </p:spPr>
      </p:cxnSp>
      <p:cxnSp>
        <p:nvCxnSpPr>
          <p:cNvPr id="114" name="직선 연결선 113"/>
          <p:cNvCxnSpPr/>
          <p:nvPr/>
        </p:nvCxnSpPr>
        <p:spPr>
          <a:xfrm>
            <a:off x="3518952" y="1949450"/>
            <a:ext cx="2016125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ysDot"/>
          </a:ln>
          <a:effectLst/>
        </p:spPr>
      </p:cxnSp>
      <p:cxnSp>
        <p:nvCxnSpPr>
          <p:cNvPr id="115" name="직선 연결선 114"/>
          <p:cNvCxnSpPr/>
          <p:nvPr/>
        </p:nvCxnSpPr>
        <p:spPr>
          <a:xfrm>
            <a:off x="5243004" y="1949450"/>
            <a:ext cx="2016125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ysDot"/>
          </a:ln>
          <a:effectLst/>
        </p:spPr>
      </p:cxnSp>
      <p:pic>
        <p:nvPicPr>
          <p:cNvPr id="116" name="Picture 47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9873" y="2665409"/>
            <a:ext cx="1555747" cy="104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" name="Picture 73" descr="EMB000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429" y="2665409"/>
            <a:ext cx="1547812" cy="103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8" name="Picture 77" descr="원자력발전소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21" y="2665409"/>
            <a:ext cx="1574015" cy="104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9" name="Picture 54" descr="j02268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791" y="5952817"/>
            <a:ext cx="442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54" descr="j02268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8007" y="5788356"/>
            <a:ext cx="8318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4" descr="j02268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1081" y="5715016"/>
            <a:ext cx="1071572" cy="45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54" descr="j02268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0105" y="5463009"/>
            <a:ext cx="1571636" cy="69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AutoShape 2"/>
          <p:cNvSpPr>
            <a:spLocks noChangeAspect="1" noChangeArrowheads="1"/>
          </p:cNvSpPr>
          <p:nvPr/>
        </p:nvSpPr>
        <p:spPr bwMode="auto">
          <a:xfrm>
            <a:off x="5311267" y="5307013"/>
            <a:ext cx="18272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 sz="100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4" name="Text Box 6"/>
          <p:cNvSpPr txBox="1">
            <a:spLocks noChangeArrowheads="1"/>
          </p:cNvSpPr>
          <p:nvPr/>
        </p:nvSpPr>
        <p:spPr bwMode="auto">
          <a:xfrm>
            <a:off x="3939643" y="2049463"/>
            <a:ext cx="1308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 b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Technology</a:t>
            </a:r>
            <a:endParaRPr lang="en-US" altLang="ko-KR" sz="1400" b="1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algn="ctr"/>
            <a:r>
              <a:rPr lang="en-US" altLang="ko-KR" sz="1400" b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Self-Reliance</a:t>
            </a:r>
            <a:endParaRPr lang="ko-KR" altLang="en-US" sz="1400" b="1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25" name="Text Box 6"/>
          <p:cNvSpPr txBox="1">
            <a:spLocks noChangeArrowheads="1"/>
          </p:cNvSpPr>
          <p:nvPr/>
        </p:nvSpPr>
        <p:spPr bwMode="auto">
          <a:xfrm>
            <a:off x="5724851" y="2049463"/>
            <a:ext cx="1358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 b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Technology</a:t>
            </a:r>
            <a:endParaRPr lang="en-US" altLang="ko-KR" sz="1400" b="1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algn="ctr"/>
            <a:r>
              <a:rPr lang="en-US" altLang="ko-KR" sz="1400" b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Advancement</a:t>
            </a:r>
            <a:endParaRPr lang="ko-KR" altLang="en-US" sz="1400" b="1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26" name="Rectangle 2"/>
          <p:cNvSpPr txBox="1">
            <a:spLocks noChangeArrowheads="1"/>
          </p:cNvSpPr>
          <p:nvPr/>
        </p:nvSpPr>
        <p:spPr bwMode="auto">
          <a:xfrm>
            <a:off x="1071538" y="214290"/>
            <a:ext cx="685804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GB" altLang="ko-KR" sz="3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History of Nuclear Power in Korea</a:t>
            </a:r>
            <a:endParaRPr lang="en-GB" altLang="ko-KR" sz="3000" b="1" dirty="0">
              <a:ln>
                <a:solidFill>
                  <a:sysClr val="windowText" lastClr="000000"/>
                </a:solidFill>
              </a:ln>
              <a:gradFill>
                <a:gsLst>
                  <a:gs pos="39000">
                    <a:prstClr val="white"/>
                  </a:gs>
                  <a:gs pos="59000">
                    <a:srgbClr val="FFFF99"/>
                  </a:gs>
                  <a:gs pos="100000">
                    <a:srgbClr val="FF9900"/>
                  </a:gs>
                </a:gsLst>
                <a:lin ang="5400000" scaled="0"/>
              </a:gradFill>
              <a:effectLst>
                <a:outerShdw blurRad="127000" dist="38100" dir="2700000" algn="tl" rotWithShape="0">
                  <a:prstClr val="black">
                    <a:alpha val="9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127" name="_x169916056" descr="EMB00001ce84830"/>
          <p:cNvPicPr>
            <a:picLocks noChangeAspect="1" noChangeArrowheads="1"/>
          </p:cNvPicPr>
          <p:nvPr/>
        </p:nvPicPr>
        <p:blipFill>
          <a:blip r:embed="rId7" cstate="print"/>
          <a:srcRect l="5886" r="26423"/>
          <a:stretch>
            <a:fillRect/>
          </a:stretch>
        </p:blipFill>
        <p:spPr bwMode="auto">
          <a:xfrm>
            <a:off x="5636111" y="2665409"/>
            <a:ext cx="1531890" cy="98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8" name="Text Box 6"/>
          <p:cNvSpPr txBox="1">
            <a:spLocks noChangeArrowheads="1"/>
          </p:cNvSpPr>
          <p:nvPr/>
        </p:nvSpPr>
        <p:spPr bwMode="auto">
          <a:xfrm>
            <a:off x="-10586" y="2071678"/>
            <a:ext cx="18785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Foreign Technology</a:t>
            </a:r>
          </a:p>
          <a:p>
            <a:pPr algn="ctr"/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Dependence</a:t>
            </a:r>
            <a:endParaRPr lang="ko-KR" altLang="en-US" sz="1400" b="1" dirty="0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29" name="Text Box 6"/>
          <p:cNvSpPr txBox="1">
            <a:spLocks noChangeArrowheads="1"/>
          </p:cNvSpPr>
          <p:nvPr/>
        </p:nvSpPr>
        <p:spPr bwMode="auto">
          <a:xfrm>
            <a:off x="2071895" y="2048524"/>
            <a:ext cx="13676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 b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Technology</a:t>
            </a:r>
            <a:endParaRPr lang="en-US" altLang="ko-KR" sz="1400" b="1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algn="ctr"/>
            <a:r>
              <a:rPr lang="en-US" altLang="ko-KR" sz="1400" b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Accumulation</a:t>
            </a:r>
            <a:endParaRPr lang="ko-KR" altLang="en-US" sz="1400" b="1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30" name="AutoShape 59"/>
          <p:cNvSpPr>
            <a:spLocks noChangeArrowheads="1"/>
          </p:cNvSpPr>
          <p:nvPr/>
        </p:nvSpPr>
        <p:spPr bwMode="auto">
          <a:xfrm>
            <a:off x="7368667" y="1385907"/>
            <a:ext cx="1692000" cy="4829175"/>
          </a:xfrm>
          <a:prstGeom prst="roundRect">
            <a:avLst>
              <a:gd name="adj" fmla="val 4481"/>
            </a:avLst>
          </a:prstGeom>
          <a:gradFill rotWithShape="1">
            <a:gsLst>
              <a:gs pos="0">
                <a:srgbClr val="EFD9DF">
                  <a:alpha val="79999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050">
            <a:solidFill>
              <a:srgbClr val="00CC99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0">
              <a:buSzPct val="60000"/>
              <a:defRPr/>
            </a:pPr>
            <a:endParaRPr kumimoji="0" lang="ko-KR" altLang="ko-KR" sz="1000">
              <a:solidFill>
                <a:srgbClr val="FFFFFF"/>
              </a:solidFill>
              <a:latin typeface="Arial" pitchFamily="34" charset="0"/>
              <a:ea typeface="굴림" pitchFamily="50" charset="-127"/>
            </a:endParaRPr>
          </a:p>
        </p:txBody>
      </p:sp>
      <p:pic>
        <p:nvPicPr>
          <p:cNvPr id="131" name="Picture 41" descr="APR1400_2"/>
          <p:cNvPicPr>
            <a:picLocks noChangeAspect="1" noChangeArrowheads="1"/>
          </p:cNvPicPr>
          <p:nvPr/>
        </p:nvPicPr>
        <p:blipFill>
          <a:blip r:embed="rId8" cstate="print"/>
          <a:srcRect l="20200" t="32510" r="24352" b="25053"/>
          <a:stretch>
            <a:fillRect/>
          </a:stretch>
        </p:blipFill>
        <p:spPr bwMode="auto">
          <a:xfrm>
            <a:off x="7511543" y="2665409"/>
            <a:ext cx="1439863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2" name="직선 연결선 131"/>
          <p:cNvCxnSpPr/>
          <p:nvPr/>
        </p:nvCxnSpPr>
        <p:spPr>
          <a:xfrm>
            <a:off x="7082915" y="1956098"/>
            <a:ext cx="2016125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ysDot"/>
          </a:ln>
          <a:effectLst/>
        </p:spPr>
      </p:cxnSp>
      <p:sp>
        <p:nvSpPr>
          <p:cNvPr id="133" name="TextBox 67"/>
          <p:cNvSpPr txBox="1">
            <a:spLocks noChangeArrowheads="1"/>
          </p:cNvSpPr>
          <p:nvPr/>
        </p:nvSpPr>
        <p:spPr bwMode="auto">
          <a:xfrm>
            <a:off x="7702255" y="1415465"/>
            <a:ext cx="109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3200" b="1" smtClean="0">
                <a:solidFill>
                  <a:srgbClr val="000000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2012</a:t>
            </a:r>
            <a:endParaRPr lang="ko-KR" altLang="en-US" sz="3200" b="1">
              <a:solidFill>
                <a:srgbClr val="000000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34" name="Text Box 6"/>
          <p:cNvSpPr txBox="1">
            <a:spLocks noChangeArrowheads="1"/>
          </p:cNvSpPr>
          <p:nvPr/>
        </p:nvSpPr>
        <p:spPr bwMode="auto">
          <a:xfrm>
            <a:off x="7497917" y="2000240"/>
            <a:ext cx="1385316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1400" b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Complete</a:t>
            </a:r>
          </a:p>
          <a:p>
            <a:pPr algn="ctr">
              <a:lnSpc>
                <a:spcPct val="80000"/>
              </a:lnSpc>
            </a:pPr>
            <a:r>
              <a:rPr lang="en-US" altLang="ko-KR" sz="1400" b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Technology</a:t>
            </a:r>
            <a:endParaRPr lang="en-US" altLang="ko-KR" sz="1400" b="1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  <a:p>
            <a:pPr algn="ctr">
              <a:lnSpc>
                <a:spcPct val="80000"/>
              </a:lnSpc>
            </a:pPr>
            <a:r>
              <a:rPr lang="en-US" altLang="ko-KR" sz="1400" b="1" smtClea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Independence</a:t>
            </a:r>
            <a:endParaRPr lang="ko-KR" altLang="en-US" sz="1400" b="1">
              <a:solidFill>
                <a:srgbClr val="000000"/>
              </a:solidFill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35" name="Text Box 12"/>
          <p:cNvSpPr txBox="1">
            <a:spLocks noChangeArrowheads="1"/>
          </p:cNvSpPr>
          <p:nvPr/>
        </p:nvSpPr>
        <p:spPr bwMode="auto">
          <a:xfrm>
            <a:off x="55449" y="3875134"/>
            <a:ext cx="174105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/>
                <a:uLnTx/>
                <a:uFillTx/>
                <a:latin typeface="Arial" pitchFamily="34" charset="0"/>
                <a:ea typeface="HY헤드라인M" pitchFamily="18" charset="-127"/>
                <a:cs typeface="+mn-cs"/>
              </a:rPr>
              <a:t>Turnkey Approach</a:t>
            </a:r>
            <a:endParaRPr kumimoji="0" lang="en-US" altLang="ko-KR" sz="1500" b="0" i="0" u="none" strike="noStrike" kern="1200" cap="none" spc="0" normalizeH="0" baseline="0" noProof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/>
              <a:uLnTx/>
              <a:uFillTx/>
              <a:latin typeface="Arial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36" name="Text Box 12"/>
          <p:cNvSpPr txBox="1">
            <a:spLocks noChangeArrowheads="1"/>
          </p:cNvSpPr>
          <p:nvPr/>
        </p:nvSpPr>
        <p:spPr bwMode="auto">
          <a:xfrm>
            <a:off x="2119038" y="3875134"/>
            <a:ext cx="12916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/>
                <a:uLnTx/>
                <a:uFillTx/>
                <a:latin typeface="Arial" pitchFamily="34" charset="0"/>
                <a:ea typeface="HY헤드라인M" pitchFamily="18" charset="-127"/>
                <a:cs typeface="+mn-cs"/>
              </a:rPr>
              <a:t>Non-Turnkey</a:t>
            </a:r>
          </a:p>
          <a:p>
            <a:pPr marL="0" marR="0" lvl="0" indent="0" algn="ctr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/>
                <a:uLnTx/>
                <a:uFillTx/>
                <a:latin typeface="Arial" pitchFamily="34" charset="0"/>
                <a:ea typeface="HY헤드라인M" pitchFamily="18" charset="-127"/>
                <a:cs typeface="+mn-cs"/>
              </a:rPr>
              <a:t>Approach</a:t>
            </a:r>
            <a:endParaRPr kumimoji="0" lang="en-US" altLang="ko-KR" sz="1500" b="0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/>
              <a:uLnTx/>
              <a:uFillTx/>
              <a:latin typeface="Arial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37" name="Text Box 12"/>
          <p:cNvSpPr txBox="1">
            <a:spLocks noChangeArrowheads="1"/>
          </p:cNvSpPr>
          <p:nvPr/>
        </p:nvSpPr>
        <p:spPr bwMode="auto">
          <a:xfrm>
            <a:off x="3873875" y="3875134"/>
            <a:ext cx="13516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/>
                <a:uLnTx/>
                <a:uFillTx/>
                <a:latin typeface="Arial" pitchFamily="34" charset="0"/>
                <a:ea typeface="HY헤드라인M" pitchFamily="18" charset="-127"/>
                <a:cs typeface="+mn-cs"/>
              </a:rPr>
              <a:t>Development</a:t>
            </a:r>
          </a:p>
          <a:p>
            <a:pPr marL="0" marR="0" lvl="0" indent="0" algn="ctr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/>
                <a:uLnTx/>
                <a:uFillTx/>
                <a:latin typeface="Arial" pitchFamily="34" charset="0"/>
                <a:ea typeface="HY헤드라인M" pitchFamily="18" charset="-127"/>
                <a:cs typeface="+mn-cs"/>
              </a:rPr>
              <a:t>of OPR1000</a:t>
            </a:r>
            <a:endParaRPr kumimoji="0" lang="en-US" altLang="ko-KR" sz="1500" b="0" i="0" u="none" strike="noStrike" kern="1200" cap="none" spc="0" normalizeH="0" baseline="0" noProof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/>
              <a:uLnTx/>
              <a:uFillTx/>
              <a:latin typeface="Arial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38" name="Text Box 12"/>
          <p:cNvSpPr txBox="1">
            <a:spLocks noChangeArrowheads="1"/>
          </p:cNvSpPr>
          <p:nvPr/>
        </p:nvSpPr>
        <p:spPr bwMode="auto">
          <a:xfrm>
            <a:off x="5731263" y="3875134"/>
            <a:ext cx="13516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/>
                <a:uLnTx/>
                <a:uFillTx/>
                <a:latin typeface="Arial" pitchFamily="34" charset="0"/>
                <a:ea typeface="HY헤드라인M" pitchFamily="18" charset="-127"/>
                <a:cs typeface="+mn-cs"/>
              </a:rPr>
              <a:t>Development</a:t>
            </a:r>
          </a:p>
          <a:p>
            <a:pPr marL="0" marR="0" lvl="0" indent="0" algn="ctr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/>
                <a:uLnTx/>
                <a:uFillTx/>
                <a:latin typeface="Arial" pitchFamily="34" charset="0"/>
                <a:ea typeface="HY헤드라인M" pitchFamily="18" charset="-127"/>
                <a:cs typeface="+mn-cs"/>
              </a:rPr>
              <a:t>of APR1400</a:t>
            </a:r>
            <a:endParaRPr kumimoji="0" lang="en-US" altLang="ko-KR" sz="1500" b="0" i="0" u="none" strike="noStrike" kern="1200" cap="none" spc="0" normalizeH="0" baseline="0" noProof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/>
              <a:uLnTx/>
              <a:uFillTx/>
              <a:latin typeface="Arial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39" name="Text Box 12"/>
          <p:cNvSpPr txBox="1">
            <a:spLocks noChangeArrowheads="1"/>
          </p:cNvSpPr>
          <p:nvPr/>
        </p:nvSpPr>
        <p:spPr bwMode="auto">
          <a:xfrm>
            <a:off x="7555500" y="3875134"/>
            <a:ext cx="138480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/>
                <a:uLnTx/>
                <a:uFillTx/>
                <a:latin typeface="Arial" pitchFamily="34" charset="0"/>
                <a:ea typeface="HY헤드라인M" pitchFamily="18" charset="-127"/>
                <a:cs typeface="+mn-cs"/>
              </a:rPr>
              <a:t>Nu-Tech 2012</a:t>
            </a:r>
            <a:endParaRPr kumimoji="0" lang="en-US" altLang="ko-KR" sz="1500" b="0" i="0" u="none" strike="noStrike" kern="1200" cap="none" spc="0" normalizeH="0" baseline="0" noProof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/>
              <a:uLnTx/>
              <a:uFillTx/>
              <a:latin typeface="Arial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auto">
          <a:xfrm>
            <a:off x="296305" y="4212559"/>
            <a:ext cx="12811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smtClean="0">
                <a:ln w="18000">
                  <a:noFill/>
                  <a:prstDash val="solid"/>
                  <a:miter lim="800000"/>
                </a:ln>
                <a:solidFill>
                  <a:srgbClr val="C0504D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n-cs"/>
              </a:rPr>
              <a:t>- Led by Foreign</a:t>
            </a:r>
          </a:p>
          <a:p>
            <a:pPr marL="0" marR="0" lvl="0" indent="0" algn="ctr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smtClean="0">
                <a:ln w="18000">
                  <a:noFill/>
                  <a:prstDash val="solid"/>
                  <a:miter lim="800000"/>
                </a:ln>
                <a:solidFill>
                  <a:srgbClr val="C0504D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n-cs"/>
              </a:rPr>
              <a:t>Contractors</a:t>
            </a:r>
            <a:endParaRPr kumimoji="0" lang="en-US" altLang="ko-KR" sz="1100" b="1" i="0" u="none" strike="noStrike" kern="1200" cap="none" spc="0" normalizeH="0" baseline="0" noProof="0">
              <a:ln w="18000">
                <a:noFill/>
                <a:prstDash val="solid"/>
                <a:miter lim="800000"/>
              </a:ln>
              <a:solidFill>
                <a:srgbClr val="C0504D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41" name="Text Box 12"/>
          <p:cNvSpPr txBox="1">
            <a:spLocks noChangeArrowheads="1"/>
          </p:cNvSpPr>
          <p:nvPr/>
        </p:nvSpPr>
        <p:spPr bwMode="auto">
          <a:xfrm>
            <a:off x="2187984" y="4426873"/>
            <a:ext cx="14015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l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smtClean="0">
                <a:ln w="18000">
                  <a:noFill/>
                  <a:prstDash val="solid"/>
                  <a:miter lim="800000"/>
                </a:ln>
                <a:solidFill>
                  <a:srgbClr val="C0504D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n-cs"/>
              </a:rPr>
              <a:t>- Joint</a:t>
            </a:r>
          </a:p>
          <a:p>
            <a:pPr marL="0" marR="0" lvl="0" indent="0" algn="l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smtClean="0">
                <a:ln w="18000">
                  <a:noFill/>
                  <a:prstDash val="solid"/>
                  <a:miter lim="800000"/>
                </a:ln>
                <a:solidFill>
                  <a:srgbClr val="C0504D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n-cs"/>
              </a:rPr>
              <a:t>  Implementation</a:t>
            </a:r>
            <a:endParaRPr kumimoji="0" lang="en-US" altLang="ko-KR" sz="1100" b="1" i="0" u="none" strike="noStrike" kern="1200" cap="none" spc="0" normalizeH="0" baseline="0" noProof="0">
              <a:ln w="18000">
                <a:noFill/>
                <a:prstDash val="solid"/>
                <a:miter lim="800000"/>
              </a:ln>
              <a:solidFill>
                <a:srgbClr val="C0504D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42" name="Text Box 12"/>
          <p:cNvSpPr txBox="1">
            <a:spLocks noChangeArrowheads="1"/>
          </p:cNvSpPr>
          <p:nvPr/>
        </p:nvSpPr>
        <p:spPr bwMode="auto">
          <a:xfrm>
            <a:off x="4022048" y="4357694"/>
            <a:ext cx="11320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smtClean="0">
                <a:ln w="18000">
                  <a:noFill/>
                  <a:prstDash val="solid"/>
                  <a:miter lim="800000"/>
                </a:ln>
                <a:solidFill>
                  <a:srgbClr val="C0504D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n-cs"/>
              </a:rPr>
              <a:t>- Led by Local</a:t>
            </a:r>
          </a:p>
          <a:p>
            <a:pPr marL="0" marR="0" lvl="0" indent="0" algn="ctr" defTabSz="914400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smtClean="0">
                <a:ln w="18000">
                  <a:noFill/>
                  <a:prstDash val="solid"/>
                  <a:miter lim="800000"/>
                </a:ln>
                <a:solidFill>
                  <a:srgbClr val="C0504D"/>
                </a:solidFill>
                <a:effectLst/>
                <a:uLnTx/>
                <a:uFillTx/>
                <a:latin typeface="Arial" pitchFamily="34" charset="0"/>
                <a:ea typeface="HY헤드라인M" pitchFamily="18" charset="-127"/>
                <a:cs typeface="+mn-cs"/>
              </a:rPr>
              <a:t>  Contractors</a:t>
            </a:r>
            <a:endParaRPr kumimoji="0" lang="en-US" altLang="ko-KR" sz="1100" b="1" i="0" u="none" strike="noStrike" kern="1200" cap="none" spc="0" normalizeH="0" baseline="0" noProof="0">
              <a:ln w="18000">
                <a:noFill/>
                <a:prstDash val="solid"/>
                <a:miter lim="800000"/>
              </a:ln>
              <a:solidFill>
                <a:srgbClr val="C0504D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43" name="Text Box 12"/>
          <p:cNvSpPr txBox="1">
            <a:spLocks noChangeArrowheads="1"/>
          </p:cNvSpPr>
          <p:nvPr/>
        </p:nvSpPr>
        <p:spPr bwMode="auto">
          <a:xfrm>
            <a:off x="262597" y="4643446"/>
            <a:ext cx="13195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hangingPunct="0">
              <a:buFont typeface="Wingdings" pitchFamily="2" charset="2"/>
              <a:buChar char="ü"/>
            </a:pPr>
            <a:r>
              <a:rPr lang="en-US" altLang="ko-KR" sz="1100" b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HY헤드라인M" pitchFamily="18" charset="-127"/>
              </a:rPr>
              <a:t> Completion of</a:t>
            </a:r>
          </a:p>
          <a:p>
            <a:pPr eaLnBrk="0" hangingPunct="0"/>
            <a:r>
              <a:rPr lang="en-US" altLang="ko-KR" sz="1100" b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HY헤드라인M" pitchFamily="18" charset="-127"/>
              </a:rPr>
              <a:t>   Kori #1 (1978)</a:t>
            </a:r>
            <a:endParaRPr lang="en-US" altLang="ko-KR" sz="1100" b="1">
              <a:ln w="18000">
                <a:noFill/>
                <a:prstDash val="solid"/>
                <a:miter lim="800000"/>
              </a:ln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144" name="Text Box 12"/>
          <p:cNvSpPr txBox="1">
            <a:spLocks noChangeArrowheads="1"/>
          </p:cNvSpPr>
          <p:nvPr/>
        </p:nvSpPr>
        <p:spPr bwMode="auto">
          <a:xfrm>
            <a:off x="3725329" y="4714884"/>
            <a:ext cx="1747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hangingPunct="0">
              <a:buFont typeface="Wingdings" pitchFamily="2" charset="2"/>
              <a:buChar char="ü"/>
            </a:pPr>
            <a:r>
              <a:rPr lang="en-US" altLang="ko-KR" sz="1100" b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HY헤드라인M" pitchFamily="18" charset="-127"/>
              </a:rPr>
              <a:t> Completion of</a:t>
            </a:r>
          </a:p>
          <a:p>
            <a:pPr eaLnBrk="0" hangingPunct="0"/>
            <a:r>
              <a:rPr lang="en-US" altLang="ko-KR" sz="1100" b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HY헤드라인M" pitchFamily="18" charset="-127"/>
              </a:rPr>
              <a:t>    First OPR1000 (1995)</a:t>
            </a:r>
            <a:endParaRPr lang="en-US" altLang="ko-KR" sz="1100" b="1">
              <a:ln w="18000">
                <a:noFill/>
                <a:prstDash val="solid"/>
                <a:miter lim="800000"/>
              </a:ln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145" name="Text Box 12"/>
          <p:cNvSpPr txBox="1">
            <a:spLocks noChangeArrowheads="1"/>
          </p:cNvSpPr>
          <p:nvPr/>
        </p:nvSpPr>
        <p:spPr bwMode="auto">
          <a:xfrm>
            <a:off x="5549635" y="4400472"/>
            <a:ext cx="174759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hangingPunct="0">
              <a:buFont typeface="Wingdings" pitchFamily="2" charset="2"/>
              <a:buChar char="ü"/>
            </a:pPr>
            <a:r>
              <a:rPr lang="en-US" altLang="ko-KR" sz="1100" b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HY헤드라인M" pitchFamily="18" charset="-127"/>
              </a:rPr>
              <a:t>Export  to UAE (2010)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US" altLang="ko-KR" sz="1100" b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HY헤드라인M" pitchFamily="18" charset="-127"/>
              </a:rPr>
              <a:t>Completion of</a:t>
            </a:r>
          </a:p>
          <a:p>
            <a:pPr eaLnBrk="0" hangingPunct="0"/>
            <a:r>
              <a:rPr lang="en-US" altLang="ko-KR" sz="1100" b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HY헤드라인M" pitchFamily="18" charset="-127"/>
              </a:rPr>
              <a:t>    First APR1400 (2013)</a:t>
            </a:r>
            <a:endParaRPr lang="en-US" altLang="ko-KR" sz="1100" b="1">
              <a:ln w="18000">
                <a:noFill/>
                <a:prstDash val="solid"/>
                <a:miter lim="800000"/>
              </a:ln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146" name="Text Box 12"/>
          <p:cNvSpPr txBox="1">
            <a:spLocks noChangeArrowheads="1"/>
          </p:cNvSpPr>
          <p:nvPr/>
        </p:nvSpPr>
        <p:spPr bwMode="auto">
          <a:xfrm>
            <a:off x="7423259" y="4286256"/>
            <a:ext cx="173132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hangingPunct="0">
              <a:buFont typeface="Wingdings" pitchFamily="2" charset="2"/>
              <a:buChar char="ü"/>
            </a:pPr>
            <a:r>
              <a:rPr lang="en-US" altLang="ko-KR" sz="1100" b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HY헤드라인M" pitchFamily="18" charset="-127"/>
              </a:rPr>
              <a:t>Development of APR+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US" altLang="ko-KR" sz="1100" b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HY헤드라인M" pitchFamily="18" charset="-127"/>
              </a:rPr>
              <a:t>Localization of Core </a:t>
            </a:r>
          </a:p>
          <a:p>
            <a:pPr eaLnBrk="0" hangingPunct="0"/>
            <a:r>
              <a:rPr lang="en-US" altLang="ko-KR" sz="1100" b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HY헤드라인M" pitchFamily="18" charset="-127"/>
              </a:rPr>
              <a:t>   Technologies</a:t>
            </a:r>
          </a:p>
          <a:p>
            <a:pPr eaLnBrk="0" hangingPunct="0"/>
            <a:r>
              <a:rPr lang="en-US" altLang="ko-KR" sz="1100" b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HY헤드라인M" pitchFamily="18" charset="-127"/>
              </a:rPr>
              <a:t>   [RCP, MMIS, Core</a:t>
            </a:r>
          </a:p>
          <a:p>
            <a:pPr eaLnBrk="0" hangingPunct="0"/>
            <a:r>
              <a:rPr lang="en-US" altLang="ko-KR" sz="1100" b="1" smtClean="0">
                <a:ln w="18000">
                  <a:noFill/>
                  <a:prstDash val="solid"/>
                  <a:miter lim="800000"/>
                </a:ln>
                <a:latin typeface="Arial" pitchFamily="34" charset="0"/>
                <a:ea typeface="HY헤드라인M" pitchFamily="18" charset="-127"/>
              </a:rPr>
              <a:t>   Design Codes]</a:t>
            </a:r>
          </a:p>
          <a:p>
            <a:pPr eaLnBrk="0" hangingPunct="0">
              <a:buFont typeface="Wingdings" pitchFamily="2" charset="2"/>
              <a:buChar char="ü"/>
            </a:pPr>
            <a:endParaRPr lang="en-US" altLang="ko-KR" sz="1100" b="1">
              <a:ln w="18000">
                <a:noFill/>
                <a:prstDash val="solid"/>
                <a:miter lim="800000"/>
              </a:ln>
              <a:latin typeface="Arial" pitchFamily="34" charset="0"/>
              <a:ea typeface="HY헤드라인M" pitchFamily="18" charset="-127"/>
            </a:endParaRPr>
          </a:p>
        </p:txBody>
      </p:sp>
      <p:pic>
        <p:nvPicPr>
          <p:cNvPr id="147" name="Picture 54" descr="j022683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6537" y="5623674"/>
            <a:ext cx="1285884" cy="55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3" name="Picture 2" descr="G:\개인자료실\바_아이콘_소스\png_img\지도,지구\s_03_15.png"/>
          <p:cNvPicPr>
            <a:picLocks noChangeAspect="1" noChangeArrowheads="1"/>
          </p:cNvPicPr>
          <p:nvPr/>
        </p:nvPicPr>
        <p:blipFill>
          <a:blip r:embed="rId3" cstate="print">
            <a:lum bright="20000" contrast="-1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5113" y="2288763"/>
            <a:ext cx="3577402" cy="403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8141327"/>
              </p:ext>
            </p:extLst>
          </p:nvPr>
        </p:nvGraphicFramePr>
        <p:xfrm>
          <a:off x="697956" y="1380376"/>
          <a:ext cx="358601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756"/>
                <a:gridCol w="936104"/>
                <a:gridCol w="1368153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660839" y="4362450"/>
            <a:ext cx="2674728" cy="1276350"/>
            <a:chOff x="660839" y="4362450"/>
            <a:chExt cx="2674728" cy="1276350"/>
          </a:xfrm>
        </p:grpSpPr>
        <p:sp>
          <p:nvSpPr>
            <p:cNvPr id="6" name="Freeform 56"/>
            <p:cNvSpPr>
              <a:spLocks/>
            </p:cNvSpPr>
            <p:nvPr/>
          </p:nvSpPr>
          <p:spPr bwMode="auto">
            <a:xfrm flipH="1">
              <a:off x="2124390" y="4802199"/>
              <a:ext cx="647383" cy="596877"/>
            </a:xfrm>
            <a:custGeom>
              <a:avLst/>
              <a:gdLst>
                <a:gd name="T0" fmla="*/ 2147483647 w 363"/>
                <a:gd name="T1" fmla="*/ 2147483647 h 340"/>
                <a:gd name="T2" fmla="*/ 0 w 363"/>
                <a:gd name="T3" fmla="*/ 0 h 340"/>
                <a:gd name="T4" fmla="*/ 2147483647 w 363"/>
                <a:gd name="T5" fmla="*/ 2147483647 h 340"/>
                <a:gd name="T6" fmla="*/ 2147483647 w 363"/>
                <a:gd name="T7" fmla="*/ 2147483647 h 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340"/>
                <a:gd name="T14" fmla="*/ 363 w 363"/>
                <a:gd name="T15" fmla="*/ 340 h 340"/>
                <a:gd name="connsiteX0" fmla="*/ 11706 w 11706"/>
                <a:gd name="connsiteY0" fmla="*/ 9137 h 9137"/>
                <a:gd name="connsiteX1" fmla="*/ 0 w 11706"/>
                <a:gd name="connsiteY1" fmla="*/ 0 h 9137"/>
                <a:gd name="connsiteX2" fmla="*/ 11072 w 11706"/>
                <a:gd name="connsiteY2" fmla="*/ 5784 h 9137"/>
                <a:gd name="connsiteX3" fmla="*/ 11706 w 11706"/>
                <a:gd name="connsiteY3" fmla="*/ 9137 h 9137"/>
                <a:gd name="connsiteX0" fmla="*/ 9514 w 9514"/>
                <a:gd name="connsiteY0" fmla="*/ 9409 h 9409"/>
                <a:gd name="connsiteX1" fmla="*/ 0 w 9514"/>
                <a:gd name="connsiteY1" fmla="*/ 0 h 9409"/>
                <a:gd name="connsiteX2" fmla="*/ 8972 w 9514"/>
                <a:gd name="connsiteY2" fmla="*/ 5739 h 9409"/>
                <a:gd name="connsiteX3" fmla="*/ 9514 w 9514"/>
                <a:gd name="connsiteY3" fmla="*/ 9409 h 9409"/>
                <a:gd name="connsiteX0" fmla="*/ 9489 w 9493"/>
                <a:gd name="connsiteY0" fmla="*/ 8870 h 8870"/>
                <a:gd name="connsiteX1" fmla="*/ 0 w 9493"/>
                <a:gd name="connsiteY1" fmla="*/ 0 h 8870"/>
                <a:gd name="connsiteX2" fmla="*/ 9430 w 9493"/>
                <a:gd name="connsiteY2" fmla="*/ 6099 h 8870"/>
                <a:gd name="connsiteX3" fmla="*/ 9489 w 9493"/>
                <a:gd name="connsiteY3" fmla="*/ 8870 h 8870"/>
                <a:gd name="connsiteX0" fmla="*/ 9862 w 9984"/>
                <a:gd name="connsiteY0" fmla="*/ 8868 h 8868"/>
                <a:gd name="connsiteX1" fmla="*/ 0 w 9984"/>
                <a:gd name="connsiteY1" fmla="*/ 0 h 8868"/>
                <a:gd name="connsiteX2" fmla="*/ 9934 w 9984"/>
                <a:gd name="connsiteY2" fmla="*/ 6876 h 8868"/>
                <a:gd name="connsiteX3" fmla="*/ 9862 w 9984"/>
                <a:gd name="connsiteY3" fmla="*/ 8868 h 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4" h="8868">
                  <a:moveTo>
                    <a:pt x="9862" y="8868"/>
                  </a:moveTo>
                  <a:lnTo>
                    <a:pt x="0" y="0"/>
                  </a:lnTo>
                  <a:lnTo>
                    <a:pt x="9934" y="6876"/>
                  </a:lnTo>
                  <a:cubicBezTo>
                    <a:pt x="10135" y="8342"/>
                    <a:pt x="9662" y="7402"/>
                    <a:pt x="9862" y="88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" name="Rectangle 53"/>
            <p:cNvSpPr>
              <a:spLocks noChangeArrowheads="1"/>
            </p:cNvSpPr>
            <p:nvPr/>
          </p:nvSpPr>
          <p:spPr bwMode="auto">
            <a:xfrm>
              <a:off x="697956" y="4362450"/>
              <a:ext cx="1515600" cy="1276350"/>
            </a:xfrm>
            <a:prstGeom prst="roundRect">
              <a:avLst>
                <a:gd name="adj" fmla="val 398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atinLnBrk="0"/>
              <a:endParaRPr lang="ko-KR" altLang="en-US" sz="120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8" name="Picture 5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143" y="4402716"/>
              <a:ext cx="1465081" cy="900000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660839" y="5324390"/>
              <a:ext cx="167891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latinLnBrk="0"/>
              <a:r>
                <a:rPr lang="en-US" altLang="ko-KR" sz="1200" dirty="0" err="1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Hanbit</a:t>
              </a:r>
              <a:r>
                <a:rPr lang="en-US" altLang="ko-KR" sz="1200" spc="-15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 </a:t>
              </a:r>
              <a:r>
                <a:rPr lang="ko-KR" altLang="ko-KR" sz="120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1,2,3,4</a:t>
              </a:r>
              <a:r>
                <a:rPr lang="en-US" altLang="ko-KR" sz="120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,5,6</a:t>
              </a:r>
              <a:endParaRPr lang="ko-KR" altLang="ko-KR" sz="120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pic>
          <p:nvPicPr>
            <p:cNvPr id="10" name="Picture 5" descr="G:\개인자료실\바_아이콘_소스\아이콘\110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999" y="4670021"/>
              <a:ext cx="291552" cy="280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2199166" y="4436417"/>
              <a:ext cx="1136401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/>
              <a:r>
                <a:rPr lang="en-US" altLang="ko-KR" sz="1200" b="1" dirty="0" err="1">
                  <a:latin typeface="Arial" pitchFamily="34" charset="0"/>
                  <a:cs typeface="Arial" pitchFamily="34" charset="0"/>
                </a:rPr>
                <a:t>Yeonggwang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413949" y="1314449"/>
            <a:ext cx="4406523" cy="2664230"/>
            <a:chOff x="4413949" y="1314449"/>
            <a:chExt cx="4406523" cy="2664230"/>
          </a:xfrm>
        </p:grpSpPr>
        <p:sp>
          <p:nvSpPr>
            <p:cNvPr id="13" name="Freeform 48"/>
            <p:cNvSpPr>
              <a:spLocks/>
            </p:cNvSpPr>
            <p:nvPr/>
          </p:nvSpPr>
          <p:spPr bwMode="auto">
            <a:xfrm flipV="1">
              <a:off x="4810125" y="2028824"/>
              <a:ext cx="691598" cy="1838323"/>
            </a:xfrm>
            <a:custGeom>
              <a:avLst/>
              <a:gdLst>
                <a:gd name="T0" fmla="*/ 2147483647 w 363"/>
                <a:gd name="T1" fmla="*/ 2147483647 h 340"/>
                <a:gd name="T2" fmla="*/ 0 w 363"/>
                <a:gd name="T3" fmla="*/ 0 h 340"/>
                <a:gd name="T4" fmla="*/ 2147483647 w 363"/>
                <a:gd name="T5" fmla="*/ 2147483647 h 340"/>
                <a:gd name="T6" fmla="*/ 2147483647 w 363"/>
                <a:gd name="T7" fmla="*/ 2147483647 h 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340"/>
                <a:gd name="T14" fmla="*/ 363 w 363"/>
                <a:gd name="T15" fmla="*/ 340 h 340"/>
                <a:gd name="connsiteX0" fmla="*/ 9575 w 9575"/>
                <a:gd name="connsiteY0" fmla="*/ 8349 h 8349"/>
                <a:gd name="connsiteX1" fmla="*/ 0 w 9575"/>
                <a:gd name="connsiteY1" fmla="*/ 0 h 8349"/>
                <a:gd name="connsiteX2" fmla="*/ 9366 w 9575"/>
                <a:gd name="connsiteY2" fmla="*/ 6647 h 8349"/>
                <a:gd name="connsiteX3" fmla="*/ 9575 w 9575"/>
                <a:gd name="connsiteY3" fmla="*/ 8349 h 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5" h="8349">
                  <a:moveTo>
                    <a:pt x="9575" y="8349"/>
                  </a:moveTo>
                  <a:lnTo>
                    <a:pt x="0" y="0"/>
                  </a:lnTo>
                  <a:lnTo>
                    <a:pt x="9366" y="6647"/>
                  </a:lnTo>
                  <a:cubicBezTo>
                    <a:pt x="9436" y="7214"/>
                    <a:pt x="9505" y="7782"/>
                    <a:pt x="9575" y="83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14" name="그룹 50"/>
            <p:cNvGrpSpPr/>
            <p:nvPr/>
          </p:nvGrpSpPr>
          <p:grpSpPr>
            <a:xfrm>
              <a:off x="5436096" y="1314449"/>
              <a:ext cx="3384376" cy="1482725"/>
              <a:chOff x="5436096" y="1314449"/>
              <a:chExt cx="3384376" cy="1482725"/>
            </a:xfrm>
          </p:grpSpPr>
          <p:sp>
            <p:nvSpPr>
              <p:cNvPr id="17" name="Rectangle 40"/>
              <p:cNvSpPr>
                <a:spLocks noChangeArrowheads="1"/>
              </p:cNvSpPr>
              <p:nvPr/>
            </p:nvSpPr>
            <p:spPr bwMode="auto">
              <a:xfrm>
                <a:off x="7067741" y="1317037"/>
                <a:ext cx="1515600" cy="1480137"/>
              </a:xfrm>
              <a:prstGeom prst="roundRect">
                <a:avLst>
                  <a:gd name="adj" fmla="val 3153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latinLnBrk="0"/>
                <a:endParaRPr lang="ko-KR" altLang="en-US" sz="1200">
                  <a:solidFill>
                    <a:prstClr val="black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8" name="Rectangle 40"/>
              <p:cNvSpPr>
                <a:spLocks noChangeArrowheads="1"/>
              </p:cNvSpPr>
              <p:nvPr/>
            </p:nvSpPr>
            <p:spPr bwMode="auto">
              <a:xfrm>
                <a:off x="5450426" y="1314449"/>
                <a:ext cx="1515600" cy="1482725"/>
              </a:xfrm>
              <a:prstGeom prst="roundRect">
                <a:avLst>
                  <a:gd name="adj" fmla="val 3819"/>
                </a:avLst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latinLnBrk="0"/>
                <a:endParaRPr lang="ko-KR" altLang="en-US" sz="1200">
                  <a:solidFill>
                    <a:prstClr val="black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pic>
            <p:nvPicPr>
              <p:cNvPr id="19" name="그림 18"/>
              <p:cNvPicPr preferRelativeResize="0">
                <a:picLocks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>
                <a:off x="5488500" y="1355725"/>
                <a:ext cx="1440000" cy="900000"/>
              </a:xfrm>
              <a:prstGeom prst="rect">
                <a:avLst/>
              </a:prstGeom>
              <a:ln>
                <a:noFill/>
              </a:ln>
              <a:effectLst>
                <a:softEdge rad="31750"/>
              </a:effectLst>
            </p:spPr>
          </p:pic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>
                <a:off x="5436096" y="2276957"/>
                <a:ext cx="164331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algn="just" latinLnBrk="0"/>
                <a:r>
                  <a:rPr lang="en-US" altLang="ko-KR" sz="1200" dirty="0" err="1">
                    <a:solidFill>
                      <a:srgbClr val="663300"/>
                    </a:solidFill>
                    <a:latin typeface="HY견고딕" pitchFamily="18" charset="-127"/>
                    <a:ea typeface="HY견고딕" pitchFamily="18" charset="-127"/>
                  </a:rPr>
                  <a:t>Hanul</a:t>
                </a:r>
                <a:r>
                  <a:rPr lang="en-US" altLang="ko-KR" sz="1200" dirty="0">
                    <a:solidFill>
                      <a:srgbClr val="663300"/>
                    </a:solidFill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lang="ko-KR" altLang="ko-KR" sz="1200" dirty="0">
                    <a:solidFill>
                      <a:srgbClr val="663300"/>
                    </a:solidFill>
                    <a:latin typeface="HY견고딕" pitchFamily="18" charset="-127"/>
                    <a:ea typeface="HY견고딕" pitchFamily="18" charset="-127"/>
                  </a:rPr>
                  <a:t>1,2,3,4</a:t>
                </a:r>
                <a:r>
                  <a:rPr lang="en-US" altLang="ko-KR" sz="1200" dirty="0">
                    <a:solidFill>
                      <a:srgbClr val="663300"/>
                    </a:solidFill>
                    <a:latin typeface="HY견고딕" pitchFamily="18" charset="-127"/>
                    <a:ea typeface="HY견고딕" pitchFamily="18" charset="-127"/>
                  </a:rPr>
                  <a:t>,5,6</a:t>
                </a:r>
                <a:endParaRPr lang="ko-KR" altLang="ko-KR" sz="120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pic>
            <p:nvPicPr>
              <p:cNvPr id="21" name="그림 7"/>
              <p:cNvPicPr preferRelativeResize="0">
                <a:picLocks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115009" y="1355725"/>
                <a:ext cx="1440000" cy="900000"/>
              </a:xfrm>
              <a:prstGeom prst="rect">
                <a:avLst/>
              </a:prstGeom>
              <a:ln>
                <a:noFill/>
              </a:ln>
              <a:effectLst>
                <a:softEdge rad="31750"/>
              </a:effectLst>
            </p:spPr>
          </p:pic>
          <p:sp>
            <p:nvSpPr>
              <p:cNvPr id="22" name="Rectangle 25"/>
              <p:cNvSpPr>
                <a:spLocks noChangeArrowheads="1"/>
              </p:cNvSpPr>
              <p:nvPr/>
            </p:nvSpPr>
            <p:spPr bwMode="auto">
              <a:xfrm>
                <a:off x="7164288" y="2334010"/>
                <a:ext cx="1656184" cy="384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algn="just" latinLnBrk="0">
                  <a:lnSpc>
                    <a:spcPts val="1500"/>
                  </a:lnSpc>
                </a:pPr>
                <a:r>
                  <a:rPr lang="en-US" altLang="ko-KR" sz="1200" dirty="0" smtClean="0">
                    <a:solidFill>
                      <a:srgbClr val="006600"/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Shin-</a:t>
                </a:r>
                <a:r>
                  <a:rPr lang="en-US" altLang="ko-KR" sz="1200" dirty="0" err="1" smtClean="0">
                    <a:solidFill>
                      <a:srgbClr val="006600"/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Hanul</a:t>
                </a:r>
                <a:r>
                  <a:rPr lang="ko-KR" altLang="ko-KR" sz="1200" dirty="0" smtClean="0">
                    <a:solidFill>
                      <a:srgbClr val="006600"/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 1,2</a:t>
                </a:r>
                <a:endParaRPr lang="en-US" altLang="ko-KR" sz="1200" dirty="0">
                  <a:solidFill>
                    <a:srgbClr val="0066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  <a:p>
                <a:pPr algn="just" latinLnBrk="0">
                  <a:lnSpc>
                    <a:spcPts val="1500"/>
                  </a:lnSpc>
                </a:pPr>
                <a:r>
                  <a:rPr lang="en-US" altLang="ko-KR" sz="1200" dirty="0" smtClean="0"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Shin-</a:t>
                </a:r>
                <a:r>
                  <a:rPr lang="en-US" altLang="ko-KR" sz="1200" dirty="0" err="1" smtClean="0"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Hanul</a:t>
                </a:r>
                <a:r>
                  <a:rPr lang="ko-KR" altLang="ko-KR" sz="1200" dirty="0" smtClean="0"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 </a:t>
                </a:r>
                <a:r>
                  <a:rPr lang="en-US" altLang="ko-KR" sz="1200" dirty="0" smtClean="0">
                    <a:solidFill>
                      <a:srgbClr val="0070C0"/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3,4</a:t>
                </a:r>
                <a:endParaRPr lang="ko-KR" altLang="ko-KR" sz="1200" spc="-150" dirty="0">
                  <a:solidFill>
                    <a:srgbClr val="0070C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pic>
          <p:nvPicPr>
            <p:cNvPr id="15" name="Picture 5" descr="G:\개인자료실\바_아이콘_소스\아이콘\110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399" y="3698471"/>
              <a:ext cx="291552" cy="280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직사각형 15"/>
            <p:cNvSpPr/>
            <p:nvPr/>
          </p:nvSpPr>
          <p:spPr>
            <a:xfrm>
              <a:off x="4413949" y="3481958"/>
              <a:ext cx="519694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/>
              <a:r>
                <a:rPr lang="en-US" altLang="ko-KR" sz="1200" b="1" dirty="0" err="1">
                  <a:latin typeface="Arial" pitchFamily="34" charset="0"/>
                  <a:cs typeface="Arial" pitchFamily="34" charset="0"/>
                </a:rPr>
                <a:t>Uljin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441354" y="2977902"/>
            <a:ext cx="4163094" cy="1791352"/>
            <a:chOff x="4441354" y="2977902"/>
            <a:chExt cx="4163094" cy="1791352"/>
          </a:xfrm>
        </p:grpSpPr>
        <p:sp>
          <p:nvSpPr>
            <p:cNvPr id="24" name="Freeform 49"/>
            <p:cNvSpPr>
              <a:spLocks/>
            </p:cNvSpPr>
            <p:nvPr/>
          </p:nvSpPr>
          <p:spPr bwMode="auto">
            <a:xfrm flipV="1">
              <a:off x="5177881" y="3952874"/>
              <a:ext cx="346619" cy="695323"/>
            </a:xfrm>
            <a:custGeom>
              <a:avLst/>
              <a:gdLst>
                <a:gd name="T0" fmla="*/ 2147483647 w 363"/>
                <a:gd name="T1" fmla="*/ 2147483647 h 340"/>
                <a:gd name="T2" fmla="*/ 0 w 363"/>
                <a:gd name="T3" fmla="*/ 0 h 340"/>
                <a:gd name="T4" fmla="*/ 2147483647 w 363"/>
                <a:gd name="T5" fmla="*/ 2147483647 h 340"/>
                <a:gd name="T6" fmla="*/ 2147483647 w 363"/>
                <a:gd name="T7" fmla="*/ 2147483647 h 3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340"/>
                <a:gd name="T14" fmla="*/ 363 w 363"/>
                <a:gd name="T15" fmla="*/ 340 h 3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340">
                  <a:moveTo>
                    <a:pt x="363" y="340"/>
                  </a:moveTo>
                  <a:lnTo>
                    <a:pt x="0" y="0"/>
                  </a:lnTo>
                  <a:lnTo>
                    <a:pt x="340" y="226"/>
                  </a:lnTo>
                  <a:lnTo>
                    <a:pt x="363" y="34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Rectangle 40"/>
            <p:cNvSpPr>
              <a:spLocks noChangeArrowheads="1"/>
            </p:cNvSpPr>
            <p:nvPr/>
          </p:nvSpPr>
          <p:spPr bwMode="auto">
            <a:xfrm>
              <a:off x="7067741" y="2977902"/>
              <a:ext cx="1515600" cy="1499220"/>
            </a:xfrm>
            <a:prstGeom prst="roundRect">
              <a:avLst>
                <a:gd name="adj" fmla="val 3325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atinLnBrk="0"/>
              <a:endParaRPr lang="ko-KR" altLang="en-US" sz="120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5450426" y="2977902"/>
              <a:ext cx="1515600" cy="1499220"/>
            </a:xfrm>
            <a:prstGeom prst="roundRect">
              <a:avLst>
                <a:gd name="adj" fmla="val 3325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atinLnBrk="0"/>
              <a:endParaRPr lang="ko-KR" altLang="en-US" sz="120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27" name="Picture 3"/>
            <p:cNvPicPr preferRelativeResize="0"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88500" y="3020764"/>
              <a:ext cx="1440000" cy="92258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5471691" y="3959266"/>
              <a:ext cx="15960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just" latinLnBrk="0"/>
              <a:r>
                <a:rPr lang="en-US" altLang="ko-KR" sz="1200" dirty="0" err="1" smtClean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Wolsong</a:t>
              </a:r>
              <a:r>
                <a:rPr lang="en-US" altLang="ko-KR" sz="120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 </a:t>
              </a:r>
              <a:r>
                <a:rPr lang="ko-KR" altLang="ko-KR" sz="1200" dirty="0" smtClean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1,2,3,4</a:t>
              </a:r>
              <a:endParaRPr lang="en-US" altLang="ko-KR" sz="120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  <a:p>
              <a:pPr algn="just" latinLnBrk="0"/>
              <a:r>
                <a:rPr lang="en-US" altLang="ko-KR" sz="120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(PHWR)</a:t>
              </a:r>
              <a:endParaRPr lang="ko-KR" altLang="ko-KR" sz="120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pic>
          <p:nvPicPr>
            <p:cNvPr id="29" name="그림 6"/>
            <p:cNvPicPr preferRelativeResize="0">
              <a:picLocks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15009" y="3020764"/>
              <a:ext cx="1440000" cy="922585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7141719" y="3965327"/>
              <a:ext cx="1462729" cy="44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just" latinLnBrk="0">
                <a:lnSpc>
                  <a:spcPct val="120000"/>
                </a:lnSpc>
              </a:pPr>
              <a:r>
                <a:rPr lang="en-US" altLang="ko-KR" sz="120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</a:rPr>
                <a:t>Shin-</a:t>
              </a:r>
              <a:r>
                <a:rPr lang="en-US" altLang="ko-KR" sz="1200" dirty="0" err="1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</a:rPr>
                <a:t>Wolsong</a:t>
              </a:r>
              <a:r>
                <a:rPr lang="en-US" altLang="ko-KR" sz="120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ko-KR" altLang="ko-KR" sz="120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  <a:endParaRPr lang="en-US" altLang="ko-KR" sz="120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endParaRPr>
            </a:p>
            <a:p>
              <a:pPr algn="just" latinLnBrk="0">
                <a:lnSpc>
                  <a:spcPct val="120000"/>
                </a:lnSpc>
              </a:pPr>
              <a:r>
                <a:rPr lang="en-US" altLang="ko-KR" sz="1200" dirty="0" smtClean="0">
                  <a:solidFill>
                    <a:srgbClr val="006600"/>
                  </a:solidFill>
                  <a:latin typeface="HY견고딕" pitchFamily="18" charset="-127"/>
                  <a:ea typeface="HY견고딕" pitchFamily="18" charset="-127"/>
                </a:rPr>
                <a:t>Shin-</a:t>
              </a:r>
              <a:r>
                <a:rPr lang="en-US" altLang="ko-KR" sz="1200" dirty="0" err="1" smtClean="0">
                  <a:solidFill>
                    <a:srgbClr val="006600"/>
                  </a:solidFill>
                  <a:latin typeface="HY견고딕" pitchFamily="18" charset="-127"/>
                  <a:ea typeface="HY견고딕" pitchFamily="18" charset="-127"/>
                </a:rPr>
                <a:t>Wolsong</a:t>
              </a:r>
              <a:r>
                <a:rPr lang="en-US" altLang="ko-KR" sz="1200" dirty="0" smtClean="0">
                  <a:solidFill>
                    <a:srgbClr val="006600"/>
                  </a:solidFill>
                  <a:latin typeface="HY견고딕" pitchFamily="18" charset="-127"/>
                  <a:ea typeface="HY견고딕" pitchFamily="18" charset="-127"/>
                </a:rPr>
                <a:t> 2</a:t>
              </a:r>
              <a:endParaRPr lang="en-US" altLang="ko-KR" sz="1200" dirty="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31" name="Picture 5" descr="G:\개인자료실\바_아이콘_소스\아이콘\110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874" y="4489046"/>
              <a:ext cx="291552" cy="280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직사각형 31"/>
            <p:cNvSpPr/>
            <p:nvPr/>
          </p:nvSpPr>
          <p:spPr>
            <a:xfrm>
              <a:off x="4441354" y="4267582"/>
              <a:ext cx="834331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/>
              <a:r>
                <a:rPr lang="en-US" altLang="ko-KR" sz="1200" b="1" dirty="0" err="1">
                  <a:latin typeface="Arial" pitchFamily="34" charset="0"/>
                  <a:cs typeface="Arial" pitchFamily="34" charset="0"/>
                </a:rPr>
                <a:t>Wolsong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4656784" y="4644008"/>
            <a:ext cx="3991916" cy="1555849"/>
            <a:chOff x="4656784" y="4644008"/>
            <a:chExt cx="3991916" cy="1555849"/>
          </a:xfrm>
        </p:grpSpPr>
        <p:sp>
          <p:nvSpPr>
            <p:cNvPr id="34" name="Freeform 50"/>
            <p:cNvSpPr>
              <a:spLocks/>
            </p:cNvSpPr>
            <p:nvPr/>
          </p:nvSpPr>
          <p:spPr bwMode="auto">
            <a:xfrm>
              <a:off x="4977433" y="4988793"/>
              <a:ext cx="546318" cy="276200"/>
            </a:xfrm>
            <a:custGeom>
              <a:avLst/>
              <a:gdLst>
                <a:gd name="T0" fmla="*/ 2147483647 w 482"/>
                <a:gd name="T1" fmla="*/ 2147483647 h 537"/>
                <a:gd name="T2" fmla="*/ 0 w 482"/>
                <a:gd name="T3" fmla="*/ 0 h 537"/>
                <a:gd name="T4" fmla="*/ 2147483647 w 482"/>
                <a:gd name="T5" fmla="*/ 2147483647 h 537"/>
                <a:gd name="T6" fmla="*/ 2147483647 w 482"/>
                <a:gd name="T7" fmla="*/ 2147483647 h 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2"/>
                <a:gd name="T13" fmla="*/ 0 h 537"/>
                <a:gd name="T14" fmla="*/ 482 w 482"/>
                <a:gd name="T15" fmla="*/ 537 h 537"/>
                <a:gd name="connsiteX0" fmla="*/ 10000 w 10000"/>
                <a:gd name="connsiteY0" fmla="*/ 10000 h 10000"/>
                <a:gd name="connsiteX1" fmla="*/ 0 w 10000"/>
                <a:gd name="connsiteY1" fmla="*/ 0 h 10000"/>
                <a:gd name="connsiteX2" fmla="*/ 7875 w 10000"/>
                <a:gd name="connsiteY2" fmla="*/ 1855 h 10000"/>
                <a:gd name="connsiteX3" fmla="*/ 10000 w 10000"/>
                <a:gd name="connsiteY3" fmla="*/ 10000 h 10000"/>
                <a:gd name="connsiteX0" fmla="*/ 7254 w 7875"/>
                <a:gd name="connsiteY0" fmla="*/ 3118 h 3118"/>
                <a:gd name="connsiteX1" fmla="*/ 0 w 7875"/>
                <a:gd name="connsiteY1" fmla="*/ 0 h 3118"/>
                <a:gd name="connsiteX2" fmla="*/ 7875 w 7875"/>
                <a:gd name="connsiteY2" fmla="*/ 1855 h 3118"/>
                <a:gd name="connsiteX3" fmla="*/ 7254 w 7875"/>
                <a:gd name="connsiteY3" fmla="*/ 3118 h 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5" h="3118">
                  <a:moveTo>
                    <a:pt x="7254" y="3118"/>
                  </a:moveTo>
                  <a:lnTo>
                    <a:pt x="0" y="0"/>
                  </a:lnTo>
                  <a:lnTo>
                    <a:pt x="7875" y="1855"/>
                  </a:lnTo>
                  <a:lnTo>
                    <a:pt x="7254" y="31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7067741" y="4667250"/>
              <a:ext cx="1515600" cy="1532607"/>
            </a:xfrm>
            <a:prstGeom prst="roundRect">
              <a:avLst>
                <a:gd name="adj" fmla="val 3469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atinLnBrk="0"/>
              <a:endParaRPr lang="ko-KR" altLang="en-US" sz="120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5450426" y="4667251"/>
              <a:ext cx="1515600" cy="1532606"/>
            </a:xfrm>
            <a:prstGeom prst="roundRect">
              <a:avLst>
                <a:gd name="adj" fmla="val 3469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atinLnBrk="0"/>
              <a:endParaRPr lang="ko-KR" altLang="en-US" sz="120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37" name="Picture 4"/>
            <p:cNvPicPr preferRelativeResize="0"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88500" y="4700588"/>
              <a:ext cx="1440000" cy="900000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5471691" y="5594573"/>
              <a:ext cx="14273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just" latinLnBrk="0"/>
              <a:r>
                <a:rPr lang="en-US" altLang="ko-KR" sz="120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Kori </a:t>
              </a:r>
              <a:r>
                <a:rPr lang="ko-KR" altLang="ko-KR" sz="120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1,2,3,4</a:t>
              </a:r>
            </a:p>
          </p:txBody>
        </p:sp>
        <p:pic>
          <p:nvPicPr>
            <p:cNvPr id="39" name="그림 5"/>
            <p:cNvPicPr preferRelativeResize="0">
              <a:picLocks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15009" y="4700588"/>
              <a:ext cx="1440000" cy="900000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7092280" y="5613623"/>
              <a:ext cx="1556420" cy="538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latinLnBrk="0">
                <a:lnSpc>
                  <a:spcPts val="1400"/>
                </a:lnSpc>
              </a:pPr>
              <a:r>
                <a:rPr lang="en-US" altLang="ko-KR" sz="120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Shin-Kori </a:t>
              </a:r>
              <a:r>
                <a:rPr lang="ko-KR" altLang="ko-KR" sz="120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1</a:t>
              </a:r>
              <a:r>
                <a:rPr lang="en-US" altLang="ko-KR" sz="120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,2</a:t>
              </a:r>
            </a:p>
            <a:p>
              <a:pPr latinLnBrk="0">
                <a:lnSpc>
                  <a:spcPts val="1400"/>
                </a:lnSpc>
              </a:pPr>
              <a:r>
                <a:rPr lang="en-US" altLang="ko-KR" sz="1200" dirty="0">
                  <a:solidFill>
                    <a:srgbClr val="0066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Shin-Kori </a:t>
              </a:r>
              <a:r>
                <a:rPr lang="en-US" altLang="ko-KR" sz="1200" dirty="0" smtClean="0">
                  <a:solidFill>
                    <a:srgbClr val="0066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3,4</a:t>
              </a:r>
              <a:endParaRPr lang="en-US" altLang="ko-KR" sz="1200" dirty="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  <a:p>
              <a:pPr algn="just" latinLnBrk="0">
                <a:lnSpc>
                  <a:spcPts val="1400"/>
                </a:lnSpc>
              </a:pPr>
              <a:r>
                <a:rPr lang="en-US" altLang="ko-KR" sz="1200" dirty="0">
                  <a:solidFill>
                    <a:srgbClr val="0070C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Shin-Kori </a:t>
              </a:r>
              <a:r>
                <a:rPr lang="en-US" altLang="ko-KR" sz="1200" dirty="0" smtClean="0">
                  <a:solidFill>
                    <a:srgbClr val="0070C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5,6</a:t>
              </a:r>
              <a:endParaRPr lang="en-US" altLang="ko-KR" sz="12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pic>
          <p:nvPicPr>
            <p:cNvPr id="41" name="Picture 5" descr="G:\개인자료실\바_아이콘_소스\아이콘\1105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799" y="4850996"/>
              <a:ext cx="291552" cy="280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직사각형 41"/>
            <p:cNvSpPr/>
            <p:nvPr/>
          </p:nvSpPr>
          <p:spPr>
            <a:xfrm>
              <a:off x="4656784" y="4644008"/>
              <a:ext cx="654346" cy="27699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Busan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그룹 1"/>
          <p:cNvGrpSpPr/>
          <p:nvPr/>
        </p:nvGrpSpPr>
        <p:grpSpPr>
          <a:xfrm>
            <a:off x="683567" y="1408005"/>
            <a:ext cx="3528393" cy="1053492"/>
            <a:chOff x="798204" y="1350855"/>
            <a:chExt cx="2840769" cy="1053492"/>
          </a:xfrm>
        </p:grpSpPr>
        <p:sp>
          <p:nvSpPr>
            <p:cNvPr id="44" name="Rectangle 62"/>
            <p:cNvSpPr>
              <a:spLocks noChangeArrowheads="1"/>
            </p:cNvSpPr>
            <p:nvPr/>
          </p:nvSpPr>
          <p:spPr bwMode="auto">
            <a:xfrm>
              <a:off x="798204" y="1350855"/>
              <a:ext cx="101460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just" latinLnBrk="0"/>
              <a:r>
                <a:rPr lang="en-US" altLang="ko-KR" sz="1400" spc="-150" dirty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</a:rPr>
                <a:t>Operating</a:t>
              </a:r>
              <a:endParaRPr lang="ko-KR" altLang="en-US" sz="1400" spc="-15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5" name="Rectangle 74"/>
            <p:cNvSpPr>
              <a:spLocks noChangeArrowheads="1"/>
            </p:cNvSpPr>
            <p:nvPr/>
          </p:nvSpPr>
          <p:spPr bwMode="auto">
            <a:xfrm>
              <a:off x="798205" y="2096570"/>
              <a:ext cx="10435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just" latinLnBrk="0"/>
              <a:r>
                <a:rPr lang="en-US" altLang="ko-KR" sz="1400" spc="-150" dirty="0">
                  <a:solidFill>
                    <a:srgbClr val="0070C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Planning</a:t>
              </a:r>
              <a:endParaRPr lang="ko-KR" altLang="en-US" sz="1400" spc="-15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6" name="Rectangle 68"/>
            <p:cNvSpPr>
              <a:spLocks noChangeArrowheads="1"/>
            </p:cNvSpPr>
            <p:nvPr/>
          </p:nvSpPr>
          <p:spPr bwMode="auto">
            <a:xfrm>
              <a:off x="798204" y="1721117"/>
              <a:ext cx="11600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just" latinLnBrk="0"/>
              <a:r>
                <a:rPr lang="en-US" altLang="ko-KR" sz="1400" spc="-150" dirty="0">
                  <a:solidFill>
                    <a:srgbClr val="0066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Constructing</a:t>
              </a:r>
              <a:endParaRPr lang="ko-KR" altLang="en-US" sz="1400" spc="-150" dirty="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1761299" y="1350855"/>
              <a:ext cx="8355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r" latinLnBrk="0"/>
              <a:r>
                <a:rPr lang="en-US" altLang="ko-KR" sz="1400" dirty="0" smtClean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</a:rPr>
                <a:t>23</a:t>
              </a:r>
              <a:r>
                <a:rPr lang="en-US" altLang="ko-KR" sz="1400" spc="-300" dirty="0" smtClean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1400" dirty="0" smtClean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</a:rPr>
                <a:t>Units</a:t>
              </a:r>
              <a:endParaRPr lang="en-US" altLang="ko-KR" sz="140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Rectangle 75"/>
            <p:cNvSpPr>
              <a:spLocks noChangeArrowheads="1"/>
            </p:cNvSpPr>
            <p:nvPr/>
          </p:nvSpPr>
          <p:spPr bwMode="auto">
            <a:xfrm>
              <a:off x="1812811" y="2096570"/>
              <a:ext cx="7840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r" latinLnBrk="0"/>
              <a:r>
                <a:rPr lang="en-US" altLang="ko-KR" sz="1400" dirty="0">
                  <a:solidFill>
                    <a:srgbClr val="0070C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4</a:t>
              </a:r>
              <a:r>
                <a:rPr lang="en-US" altLang="ko-KR" sz="1400" dirty="0" smtClean="0">
                  <a:solidFill>
                    <a:srgbClr val="0070C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Units</a:t>
              </a:r>
              <a:endParaRPr lang="en-US" altLang="ko-KR" sz="1400" dirty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49" name="Rectangle 69"/>
            <p:cNvSpPr>
              <a:spLocks noChangeArrowheads="1"/>
            </p:cNvSpPr>
            <p:nvPr/>
          </p:nvSpPr>
          <p:spPr bwMode="auto">
            <a:xfrm>
              <a:off x="1812811" y="1721117"/>
              <a:ext cx="7840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r" latinLnBrk="0"/>
              <a:r>
                <a:rPr lang="en-US" altLang="ko-KR" sz="1400" spc="-300" dirty="0" smtClean="0">
                  <a:solidFill>
                    <a:srgbClr val="0066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5  </a:t>
              </a:r>
              <a:r>
                <a:rPr lang="en-US" altLang="ko-KR" sz="1400" dirty="0" smtClean="0">
                  <a:solidFill>
                    <a:srgbClr val="0066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Units</a:t>
              </a:r>
              <a:endParaRPr lang="en-US" altLang="ko-KR" sz="1400" dirty="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50" name="Rectangle 63"/>
            <p:cNvSpPr>
              <a:spLocks noChangeArrowheads="1"/>
            </p:cNvSpPr>
            <p:nvPr/>
          </p:nvSpPr>
          <p:spPr bwMode="auto">
            <a:xfrm>
              <a:off x="2483768" y="1350855"/>
              <a:ext cx="11552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r" latinLnBrk="0"/>
              <a:r>
                <a:rPr lang="en-US" altLang="ko-KR" sz="1400" dirty="0" smtClean="0">
                  <a:solidFill>
                    <a:srgbClr val="663300"/>
                  </a:solidFill>
                  <a:latin typeface="HY견고딕" pitchFamily="18" charset="-127"/>
                  <a:ea typeface="HY견고딕" pitchFamily="18" charset="-127"/>
                </a:rPr>
                <a:t>20,716MW</a:t>
              </a:r>
              <a:endParaRPr lang="en-US" altLang="ko-KR" sz="1400" dirty="0">
                <a:solidFill>
                  <a:srgbClr val="6633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1" name="Rectangle 75"/>
            <p:cNvSpPr>
              <a:spLocks noChangeArrowheads="1"/>
            </p:cNvSpPr>
            <p:nvPr/>
          </p:nvSpPr>
          <p:spPr bwMode="auto">
            <a:xfrm>
              <a:off x="2521145" y="2096570"/>
              <a:ext cx="11178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r" latinLnBrk="0"/>
              <a:r>
                <a:rPr lang="en-US" altLang="ko-KR" sz="1400" dirty="0">
                  <a:solidFill>
                    <a:srgbClr val="0070C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5,600MW</a:t>
              </a:r>
            </a:p>
          </p:txBody>
        </p:sp>
        <p:sp>
          <p:nvSpPr>
            <p:cNvPr id="52" name="Rectangle 69"/>
            <p:cNvSpPr>
              <a:spLocks noChangeArrowheads="1"/>
            </p:cNvSpPr>
            <p:nvPr/>
          </p:nvSpPr>
          <p:spPr bwMode="auto">
            <a:xfrm>
              <a:off x="2521145" y="1721117"/>
              <a:ext cx="11178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r" latinLnBrk="0"/>
              <a:r>
                <a:rPr lang="en-US" altLang="ko-KR" sz="1400" dirty="0" smtClean="0">
                  <a:solidFill>
                    <a:srgbClr val="0066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6,600MW</a:t>
              </a:r>
              <a:endParaRPr lang="en-US" altLang="ko-KR" sz="1400" dirty="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1071538" y="214290"/>
            <a:ext cx="685804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GB" altLang="ko-KR" sz="3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Nuclear Sites in Korea</a:t>
            </a:r>
            <a:endParaRPr lang="en-GB" altLang="ko-KR" sz="3000" b="1" dirty="0">
              <a:ln>
                <a:solidFill>
                  <a:sysClr val="windowText" lastClr="000000"/>
                </a:solidFill>
              </a:ln>
              <a:gradFill>
                <a:gsLst>
                  <a:gs pos="39000">
                    <a:prstClr val="white"/>
                  </a:gs>
                  <a:gs pos="59000">
                    <a:srgbClr val="FFFF99"/>
                  </a:gs>
                  <a:gs pos="100000">
                    <a:srgbClr val="FF9900"/>
                  </a:gs>
                </a:gsLst>
                <a:lin ang="5400000" scaled="0"/>
              </a:gradFill>
              <a:effectLst>
                <a:outerShdw blurRad="127000" dist="38100" dir="2700000" algn="tl" rotWithShape="0">
                  <a:prstClr val="black">
                    <a:alpha val="9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643174" y="1071546"/>
            <a:ext cx="164307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i="1" dirty="0" smtClean="0"/>
              <a:t>(as of  May 2015)</a:t>
            </a:r>
            <a:endParaRPr lang="ko-KR" alt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539751" y="1340768"/>
            <a:ext cx="8064499" cy="5029466"/>
            <a:chOff x="620154" y="1364687"/>
            <a:chExt cx="7849274" cy="5029466"/>
          </a:xfrm>
        </p:grpSpPr>
        <p:grpSp>
          <p:nvGrpSpPr>
            <p:cNvPr id="5" name="그룹 38"/>
            <p:cNvGrpSpPr/>
            <p:nvPr/>
          </p:nvGrpSpPr>
          <p:grpSpPr>
            <a:xfrm>
              <a:off x="620154" y="1380408"/>
              <a:ext cx="7849274" cy="5013745"/>
              <a:chOff x="647363" y="1484784"/>
              <a:chExt cx="7849274" cy="5013745"/>
            </a:xfrm>
          </p:grpSpPr>
          <p:pic>
            <p:nvPicPr>
              <p:cNvPr id="9" name="그림 8" descr="169.png"/>
              <p:cNvPicPr>
                <a:picLocks noChangeAspect="1"/>
              </p:cNvPicPr>
              <p:nvPr/>
            </p:nvPicPr>
            <p:blipFill>
              <a:blip r:embed="rId2" cstate="print">
                <a:lum bright="70000"/>
              </a:blip>
              <a:srcRect t="29999"/>
              <a:stretch>
                <a:fillRect/>
              </a:stretch>
            </p:blipFill>
            <p:spPr bwMode="auto">
              <a:xfrm>
                <a:off x="647363" y="5589240"/>
                <a:ext cx="7849274" cy="909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모서리가 둥근 직사각형 9"/>
              <p:cNvSpPr/>
              <p:nvPr/>
            </p:nvSpPr>
            <p:spPr>
              <a:xfrm>
                <a:off x="774609" y="1484784"/>
                <a:ext cx="7649200" cy="496855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innerShdw blurRad="1143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white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6" name="그룹 39"/>
            <p:cNvGrpSpPr/>
            <p:nvPr/>
          </p:nvGrpSpPr>
          <p:grpSpPr>
            <a:xfrm>
              <a:off x="728283" y="1364687"/>
              <a:ext cx="7687435" cy="5007537"/>
              <a:chOff x="728283" y="1364688"/>
              <a:chExt cx="7687435" cy="4976602"/>
            </a:xfrm>
          </p:grpSpPr>
          <p:sp>
            <p:nvSpPr>
              <p:cNvPr id="7" name="자유형 6"/>
              <p:cNvSpPr/>
              <p:nvPr/>
            </p:nvSpPr>
            <p:spPr>
              <a:xfrm>
                <a:off x="728283" y="1364688"/>
                <a:ext cx="161842" cy="4976602"/>
              </a:xfrm>
              <a:custGeom>
                <a:avLst/>
                <a:gdLst>
                  <a:gd name="connsiteX0" fmla="*/ 194208 w 194208"/>
                  <a:gd name="connsiteY0" fmla="*/ 0 h 542166"/>
                  <a:gd name="connsiteX1" fmla="*/ 0 w 194208"/>
                  <a:gd name="connsiteY1" fmla="*/ 0 h 542166"/>
                  <a:gd name="connsiteX2" fmla="*/ 0 w 194208"/>
                  <a:gd name="connsiteY2" fmla="*/ 542166 h 542166"/>
                  <a:gd name="connsiteX3" fmla="*/ 169932 w 194208"/>
                  <a:gd name="connsiteY3" fmla="*/ 542166 h 54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08" h="542166">
                    <a:moveTo>
                      <a:pt x="194208" y="0"/>
                    </a:moveTo>
                    <a:lnTo>
                      <a:pt x="0" y="0"/>
                    </a:lnTo>
                    <a:lnTo>
                      <a:pt x="0" y="542166"/>
                    </a:lnTo>
                    <a:lnTo>
                      <a:pt x="169932" y="542166"/>
                    </a:lnTo>
                  </a:path>
                </a:pathLst>
              </a:cu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자유형 7"/>
              <p:cNvSpPr/>
              <p:nvPr/>
            </p:nvSpPr>
            <p:spPr>
              <a:xfrm flipH="1">
                <a:off x="8253876" y="1364688"/>
                <a:ext cx="161842" cy="4976602"/>
              </a:xfrm>
              <a:custGeom>
                <a:avLst/>
                <a:gdLst>
                  <a:gd name="connsiteX0" fmla="*/ 194208 w 194208"/>
                  <a:gd name="connsiteY0" fmla="*/ 0 h 542166"/>
                  <a:gd name="connsiteX1" fmla="*/ 0 w 194208"/>
                  <a:gd name="connsiteY1" fmla="*/ 0 h 542166"/>
                  <a:gd name="connsiteX2" fmla="*/ 0 w 194208"/>
                  <a:gd name="connsiteY2" fmla="*/ 542166 h 542166"/>
                  <a:gd name="connsiteX3" fmla="*/ 169932 w 194208"/>
                  <a:gd name="connsiteY3" fmla="*/ 542166 h 54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208" h="542166">
                    <a:moveTo>
                      <a:pt x="194208" y="0"/>
                    </a:moveTo>
                    <a:lnTo>
                      <a:pt x="0" y="0"/>
                    </a:lnTo>
                    <a:lnTo>
                      <a:pt x="0" y="542166"/>
                    </a:lnTo>
                    <a:lnTo>
                      <a:pt x="169932" y="542166"/>
                    </a:lnTo>
                  </a:path>
                </a:pathLst>
              </a:cu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1" name="Picture 2" descr="G:\개인자료실\바_아이콘_소스\그래프\c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702" y="1568618"/>
            <a:ext cx="6928706" cy="45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2"/>
          <p:cNvGrpSpPr/>
          <p:nvPr/>
        </p:nvGrpSpPr>
        <p:grpSpPr>
          <a:xfrm>
            <a:off x="711524" y="1388857"/>
            <a:ext cx="7155592" cy="4811057"/>
            <a:chOff x="683568" y="1412776"/>
            <a:chExt cx="7155592" cy="4811057"/>
          </a:xfrm>
        </p:grpSpPr>
        <p:grpSp>
          <p:nvGrpSpPr>
            <p:cNvPr id="13" name="그룹 21"/>
            <p:cNvGrpSpPr/>
            <p:nvPr/>
          </p:nvGrpSpPr>
          <p:grpSpPr>
            <a:xfrm>
              <a:off x="683568" y="1412776"/>
              <a:ext cx="1512168" cy="4496732"/>
              <a:chOff x="789484" y="1412776"/>
              <a:chExt cx="1512168" cy="4496732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789484" y="1412776"/>
                <a:ext cx="1512168" cy="288534"/>
              </a:xfrm>
              <a:prstGeom prst="rect">
                <a:avLst/>
              </a:prstGeom>
              <a:noFill/>
            </p:spPr>
            <p:txBody>
              <a:bodyPr wrap="square" lIns="102865" tIns="51432" rIns="102865" bIns="51432" anchor="ctr" anchorCtr="0">
                <a:spAutoFit/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200" dirty="0" smtClean="0"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Capacity[</a:t>
                </a:r>
                <a:r>
                  <a:rPr kumimoji="1" lang="en-US" altLang="ko-KR" sz="1200" dirty="0" err="1" smtClean="0"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MWe</a:t>
                </a:r>
                <a:r>
                  <a:rPr kumimoji="1" lang="en-US" altLang="ko-KR" sz="1200" dirty="0" smtClean="0"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]</a:t>
                </a:r>
                <a:endParaRPr kumimoji="1" lang="en-US" altLang="ko-KR" sz="1200" dirty="0"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25" name="TextBox 58"/>
              <p:cNvSpPr txBox="1"/>
              <p:nvPr/>
            </p:nvSpPr>
            <p:spPr bwMode="auto">
              <a:xfrm>
                <a:off x="1311364" y="5724842"/>
                <a:ext cx="65723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altLang="ko-KR" sz="12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0</a:t>
                </a:r>
                <a:endParaRPr lang="ko-KR" altLang="en-US" sz="12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26" name="TextBox 59"/>
              <p:cNvSpPr txBox="1"/>
              <p:nvPr/>
            </p:nvSpPr>
            <p:spPr bwMode="auto">
              <a:xfrm>
                <a:off x="1090150" y="4958625"/>
                <a:ext cx="286937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US" altLang="ko-KR" sz="1200" spc="-1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5,000</a:t>
                </a:r>
                <a:endParaRPr lang="ko-KR" altLang="en-US" sz="12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27" name="TextBox 60"/>
              <p:cNvSpPr txBox="1"/>
              <p:nvPr/>
            </p:nvSpPr>
            <p:spPr bwMode="auto">
              <a:xfrm>
                <a:off x="953894" y="4192407"/>
                <a:ext cx="468077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 smtClean="0">
                    <a:latin typeface="Arial" pitchFamily="34" charset="0"/>
                    <a:cs typeface="Arial" pitchFamily="34" charset="0"/>
                  </a:rPr>
                  <a:t>10,000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Box 61"/>
              <p:cNvSpPr txBox="1"/>
              <p:nvPr/>
            </p:nvSpPr>
            <p:spPr bwMode="auto">
              <a:xfrm>
                <a:off x="953894" y="3426189"/>
                <a:ext cx="468077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 smtClean="0">
                    <a:latin typeface="Arial" pitchFamily="34" charset="0"/>
                    <a:cs typeface="Arial" pitchFamily="34" charset="0"/>
                  </a:rPr>
                  <a:t>15,000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62"/>
              <p:cNvSpPr txBox="1"/>
              <p:nvPr/>
            </p:nvSpPr>
            <p:spPr bwMode="auto">
              <a:xfrm>
                <a:off x="953894" y="2659971"/>
                <a:ext cx="468077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 smtClean="0">
                    <a:latin typeface="Arial" pitchFamily="34" charset="0"/>
                    <a:cs typeface="Arial" pitchFamily="34" charset="0"/>
                  </a:rPr>
                  <a:t>20,000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63"/>
              <p:cNvSpPr txBox="1"/>
              <p:nvPr/>
            </p:nvSpPr>
            <p:spPr bwMode="auto">
              <a:xfrm>
                <a:off x="953894" y="1893753"/>
                <a:ext cx="468077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 smtClean="0">
                    <a:latin typeface="Arial" pitchFamily="34" charset="0"/>
                    <a:cs typeface="Arial" pitchFamily="34" charset="0"/>
                  </a:rPr>
                  <a:t>25,000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그룹 22"/>
            <p:cNvGrpSpPr/>
            <p:nvPr/>
          </p:nvGrpSpPr>
          <p:grpSpPr>
            <a:xfrm>
              <a:off x="1591119" y="6039167"/>
              <a:ext cx="6248041" cy="184666"/>
              <a:chOff x="1697035" y="6039167"/>
              <a:chExt cx="6248041" cy="184666"/>
            </a:xfrm>
          </p:grpSpPr>
          <p:sp>
            <p:nvSpPr>
              <p:cNvPr id="15" name="TextBox 64"/>
              <p:cNvSpPr txBox="1"/>
              <p:nvPr/>
            </p:nvSpPr>
            <p:spPr bwMode="auto">
              <a:xfrm>
                <a:off x="1697035" y="6039167"/>
                <a:ext cx="198772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'78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16" name="TextBox 65"/>
              <p:cNvSpPr txBox="1"/>
              <p:nvPr/>
            </p:nvSpPr>
            <p:spPr bwMode="auto">
              <a:xfrm>
                <a:off x="2451626" y="6039167"/>
                <a:ext cx="198772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'83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17" name="TextBox 66"/>
              <p:cNvSpPr txBox="1"/>
              <p:nvPr/>
            </p:nvSpPr>
            <p:spPr bwMode="auto">
              <a:xfrm>
                <a:off x="3206822" y="6039167"/>
                <a:ext cx="198772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'88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18" name="TextBox 67"/>
              <p:cNvSpPr txBox="1"/>
              <p:nvPr/>
            </p:nvSpPr>
            <p:spPr bwMode="auto">
              <a:xfrm>
                <a:off x="3962018" y="6039167"/>
                <a:ext cx="198772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'93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19" name="TextBox 68"/>
              <p:cNvSpPr txBox="1"/>
              <p:nvPr/>
            </p:nvSpPr>
            <p:spPr bwMode="auto">
              <a:xfrm>
                <a:off x="4717214" y="6039167"/>
                <a:ext cx="198772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'98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20" name="TextBox 69"/>
              <p:cNvSpPr txBox="1"/>
              <p:nvPr/>
            </p:nvSpPr>
            <p:spPr bwMode="auto">
              <a:xfrm>
                <a:off x="5472410" y="6039167"/>
                <a:ext cx="198772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'03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21" name="TextBox 70"/>
              <p:cNvSpPr txBox="1"/>
              <p:nvPr/>
            </p:nvSpPr>
            <p:spPr bwMode="auto">
              <a:xfrm>
                <a:off x="6227606" y="6039167"/>
                <a:ext cx="198772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'08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22" name="TextBox 71"/>
              <p:cNvSpPr txBox="1"/>
              <p:nvPr/>
            </p:nvSpPr>
            <p:spPr bwMode="auto">
              <a:xfrm>
                <a:off x="6982804" y="6039167"/>
                <a:ext cx="198772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'12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23" name="TextBox 71"/>
              <p:cNvSpPr txBox="1"/>
              <p:nvPr/>
            </p:nvSpPr>
            <p:spPr bwMode="auto">
              <a:xfrm>
                <a:off x="7746304" y="6039167"/>
                <a:ext cx="198772" cy="18466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'15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</p:grpSp>
      </p:grpSp>
      <p:grpSp>
        <p:nvGrpSpPr>
          <p:cNvPr id="31" name="그룹 4"/>
          <p:cNvGrpSpPr/>
          <p:nvPr/>
        </p:nvGrpSpPr>
        <p:grpSpPr>
          <a:xfrm>
            <a:off x="1605095" y="2183779"/>
            <a:ext cx="6365571" cy="3626598"/>
            <a:chOff x="1577139" y="-660564"/>
            <a:chExt cx="6365571" cy="3626598"/>
          </a:xfrm>
        </p:grpSpPr>
        <p:sp>
          <p:nvSpPr>
            <p:cNvPr id="32" name="자유형 11"/>
            <p:cNvSpPr/>
            <p:nvPr/>
          </p:nvSpPr>
          <p:spPr>
            <a:xfrm>
              <a:off x="1684785" y="-660564"/>
              <a:ext cx="6257925" cy="3505200"/>
            </a:xfrm>
            <a:custGeom>
              <a:avLst/>
              <a:gdLst>
                <a:gd name="connsiteX0" fmla="*/ 0 w 5286375"/>
                <a:gd name="connsiteY0" fmla="*/ 3057525 h 3057525"/>
                <a:gd name="connsiteX1" fmla="*/ 714375 w 5286375"/>
                <a:gd name="connsiteY1" fmla="*/ 2886075 h 3057525"/>
                <a:gd name="connsiteX2" fmla="*/ 1457325 w 5286375"/>
                <a:gd name="connsiteY2" fmla="*/ 2143125 h 3057525"/>
                <a:gd name="connsiteX3" fmla="*/ 2238375 w 5286375"/>
                <a:gd name="connsiteY3" fmla="*/ 2019300 h 3057525"/>
                <a:gd name="connsiteX4" fmla="*/ 3038475 w 5286375"/>
                <a:gd name="connsiteY4" fmla="*/ 1295400 h 3057525"/>
                <a:gd name="connsiteX5" fmla="*/ 3752850 w 5286375"/>
                <a:gd name="connsiteY5" fmla="*/ 762000 h 3057525"/>
                <a:gd name="connsiteX6" fmla="*/ 4552950 w 5286375"/>
                <a:gd name="connsiteY6" fmla="*/ 466725 h 3057525"/>
                <a:gd name="connsiteX7" fmla="*/ 5286375 w 5286375"/>
                <a:gd name="connsiteY7" fmla="*/ 0 h 3057525"/>
                <a:gd name="connsiteX0" fmla="*/ 0 w 5372100"/>
                <a:gd name="connsiteY0" fmla="*/ 3114675 h 3114675"/>
                <a:gd name="connsiteX1" fmla="*/ 714375 w 5372100"/>
                <a:gd name="connsiteY1" fmla="*/ 2943225 h 3114675"/>
                <a:gd name="connsiteX2" fmla="*/ 1457325 w 5372100"/>
                <a:gd name="connsiteY2" fmla="*/ 2200275 h 3114675"/>
                <a:gd name="connsiteX3" fmla="*/ 2238375 w 5372100"/>
                <a:gd name="connsiteY3" fmla="*/ 2076450 h 3114675"/>
                <a:gd name="connsiteX4" fmla="*/ 3038475 w 5372100"/>
                <a:gd name="connsiteY4" fmla="*/ 1352550 h 3114675"/>
                <a:gd name="connsiteX5" fmla="*/ 3752850 w 5372100"/>
                <a:gd name="connsiteY5" fmla="*/ 819150 h 3114675"/>
                <a:gd name="connsiteX6" fmla="*/ 4552950 w 5372100"/>
                <a:gd name="connsiteY6" fmla="*/ 523875 h 3114675"/>
                <a:gd name="connsiteX7" fmla="*/ 5372100 w 5372100"/>
                <a:gd name="connsiteY7" fmla="*/ 0 h 3114675"/>
                <a:gd name="connsiteX0" fmla="*/ 0 w 5372100"/>
                <a:gd name="connsiteY0" fmla="*/ 3114675 h 3114675"/>
                <a:gd name="connsiteX1" fmla="*/ 714375 w 5372100"/>
                <a:gd name="connsiteY1" fmla="*/ 2943225 h 3114675"/>
                <a:gd name="connsiteX2" fmla="*/ 1504950 w 5372100"/>
                <a:gd name="connsiteY2" fmla="*/ 2209800 h 3114675"/>
                <a:gd name="connsiteX3" fmla="*/ 2238375 w 5372100"/>
                <a:gd name="connsiteY3" fmla="*/ 2076450 h 3114675"/>
                <a:gd name="connsiteX4" fmla="*/ 3038475 w 5372100"/>
                <a:gd name="connsiteY4" fmla="*/ 1352550 h 3114675"/>
                <a:gd name="connsiteX5" fmla="*/ 3752850 w 5372100"/>
                <a:gd name="connsiteY5" fmla="*/ 819150 h 3114675"/>
                <a:gd name="connsiteX6" fmla="*/ 4552950 w 5372100"/>
                <a:gd name="connsiteY6" fmla="*/ 523875 h 3114675"/>
                <a:gd name="connsiteX7" fmla="*/ 5372100 w 5372100"/>
                <a:gd name="connsiteY7" fmla="*/ 0 h 3114675"/>
                <a:gd name="connsiteX0" fmla="*/ 0 w 5419725"/>
                <a:gd name="connsiteY0" fmla="*/ 3143250 h 3143250"/>
                <a:gd name="connsiteX1" fmla="*/ 714375 w 5419725"/>
                <a:gd name="connsiteY1" fmla="*/ 2971800 h 3143250"/>
                <a:gd name="connsiteX2" fmla="*/ 1504950 w 5419725"/>
                <a:gd name="connsiteY2" fmla="*/ 2238375 h 3143250"/>
                <a:gd name="connsiteX3" fmla="*/ 2238375 w 5419725"/>
                <a:gd name="connsiteY3" fmla="*/ 2105025 h 3143250"/>
                <a:gd name="connsiteX4" fmla="*/ 3038475 w 5419725"/>
                <a:gd name="connsiteY4" fmla="*/ 1381125 h 3143250"/>
                <a:gd name="connsiteX5" fmla="*/ 3752850 w 5419725"/>
                <a:gd name="connsiteY5" fmla="*/ 847725 h 3143250"/>
                <a:gd name="connsiteX6" fmla="*/ 4552950 w 5419725"/>
                <a:gd name="connsiteY6" fmla="*/ 552450 h 3143250"/>
                <a:gd name="connsiteX7" fmla="*/ 5419725 w 5419725"/>
                <a:gd name="connsiteY7" fmla="*/ 0 h 3143250"/>
                <a:gd name="connsiteX0" fmla="*/ 0 w 5476875"/>
                <a:gd name="connsiteY0" fmla="*/ 3171825 h 3171825"/>
                <a:gd name="connsiteX1" fmla="*/ 714375 w 5476875"/>
                <a:gd name="connsiteY1" fmla="*/ 3000375 h 3171825"/>
                <a:gd name="connsiteX2" fmla="*/ 1504950 w 5476875"/>
                <a:gd name="connsiteY2" fmla="*/ 2266950 h 3171825"/>
                <a:gd name="connsiteX3" fmla="*/ 2238375 w 5476875"/>
                <a:gd name="connsiteY3" fmla="*/ 2133600 h 3171825"/>
                <a:gd name="connsiteX4" fmla="*/ 3038475 w 5476875"/>
                <a:gd name="connsiteY4" fmla="*/ 1409700 h 3171825"/>
                <a:gd name="connsiteX5" fmla="*/ 3752850 w 5476875"/>
                <a:gd name="connsiteY5" fmla="*/ 876300 h 3171825"/>
                <a:gd name="connsiteX6" fmla="*/ 4552950 w 5476875"/>
                <a:gd name="connsiteY6" fmla="*/ 581025 h 3171825"/>
                <a:gd name="connsiteX7" fmla="*/ 5476875 w 5476875"/>
                <a:gd name="connsiteY7" fmla="*/ 0 h 3171825"/>
                <a:gd name="connsiteX0" fmla="*/ 0 w 5534025"/>
                <a:gd name="connsiteY0" fmla="*/ 3200400 h 3200400"/>
                <a:gd name="connsiteX1" fmla="*/ 714375 w 5534025"/>
                <a:gd name="connsiteY1" fmla="*/ 3028950 h 3200400"/>
                <a:gd name="connsiteX2" fmla="*/ 1504950 w 5534025"/>
                <a:gd name="connsiteY2" fmla="*/ 2295525 h 3200400"/>
                <a:gd name="connsiteX3" fmla="*/ 2238375 w 5534025"/>
                <a:gd name="connsiteY3" fmla="*/ 2162175 h 3200400"/>
                <a:gd name="connsiteX4" fmla="*/ 3038475 w 5534025"/>
                <a:gd name="connsiteY4" fmla="*/ 1438275 h 3200400"/>
                <a:gd name="connsiteX5" fmla="*/ 3752850 w 5534025"/>
                <a:gd name="connsiteY5" fmla="*/ 904875 h 3200400"/>
                <a:gd name="connsiteX6" fmla="*/ 4552950 w 5534025"/>
                <a:gd name="connsiteY6" fmla="*/ 609600 h 3200400"/>
                <a:gd name="connsiteX7" fmla="*/ 5534025 w 5534025"/>
                <a:gd name="connsiteY7" fmla="*/ 0 h 3200400"/>
                <a:gd name="connsiteX0" fmla="*/ 0 w 5534025"/>
                <a:gd name="connsiteY0" fmla="*/ 3200400 h 3200400"/>
                <a:gd name="connsiteX1" fmla="*/ 714375 w 5534025"/>
                <a:gd name="connsiteY1" fmla="*/ 3028950 h 3200400"/>
                <a:gd name="connsiteX2" fmla="*/ 1504950 w 5534025"/>
                <a:gd name="connsiteY2" fmla="*/ 2295525 h 3200400"/>
                <a:gd name="connsiteX3" fmla="*/ 2238375 w 5534025"/>
                <a:gd name="connsiteY3" fmla="*/ 2162175 h 3200400"/>
                <a:gd name="connsiteX4" fmla="*/ 3038475 w 5534025"/>
                <a:gd name="connsiteY4" fmla="*/ 1438275 h 3200400"/>
                <a:gd name="connsiteX5" fmla="*/ 3752850 w 5534025"/>
                <a:gd name="connsiteY5" fmla="*/ 904875 h 3200400"/>
                <a:gd name="connsiteX6" fmla="*/ 4552950 w 5534025"/>
                <a:gd name="connsiteY6" fmla="*/ 609600 h 3200400"/>
                <a:gd name="connsiteX7" fmla="*/ 5475459 w 5534025"/>
                <a:gd name="connsiteY7" fmla="*/ 19671 h 3200400"/>
                <a:gd name="connsiteX8" fmla="*/ 5534025 w 5534025"/>
                <a:gd name="connsiteY8" fmla="*/ 0 h 3200400"/>
                <a:gd name="connsiteX0" fmla="*/ 0 w 5534025"/>
                <a:gd name="connsiteY0" fmla="*/ 3200400 h 3200400"/>
                <a:gd name="connsiteX1" fmla="*/ 714375 w 5534025"/>
                <a:gd name="connsiteY1" fmla="*/ 3028950 h 3200400"/>
                <a:gd name="connsiteX2" fmla="*/ 1504950 w 5534025"/>
                <a:gd name="connsiteY2" fmla="*/ 2295525 h 3200400"/>
                <a:gd name="connsiteX3" fmla="*/ 2238375 w 5534025"/>
                <a:gd name="connsiteY3" fmla="*/ 2162175 h 3200400"/>
                <a:gd name="connsiteX4" fmla="*/ 3038475 w 5534025"/>
                <a:gd name="connsiteY4" fmla="*/ 1438275 h 3200400"/>
                <a:gd name="connsiteX5" fmla="*/ 3752850 w 5534025"/>
                <a:gd name="connsiteY5" fmla="*/ 904875 h 3200400"/>
                <a:gd name="connsiteX6" fmla="*/ 4552950 w 5534025"/>
                <a:gd name="connsiteY6" fmla="*/ 609600 h 3200400"/>
                <a:gd name="connsiteX7" fmla="*/ 5475459 w 5534025"/>
                <a:gd name="connsiteY7" fmla="*/ 19671 h 3200400"/>
                <a:gd name="connsiteX8" fmla="*/ 5534025 w 5534025"/>
                <a:gd name="connsiteY8" fmla="*/ 0 h 3200400"/>
                <a:gd name="connsiteX0" fmla="*/ 0 w 6372225"/>
                <a:gd name="connsiteY0" fmla="*/ 3543300 h 3543300"/>
                <a:gd name="connsiteX1" fmla="*/ 714375 w 6372225"/>
                <a:gd name="connsiteY1" fmla="*/ 3371850 h 3543300"/>
                <a:gd name="connsiteX2" fmla="*/ 1504950 w 6372225"/>
                <a:gd name="connsiteY2" fmla="*/ 2638425 h 3543300"/>
                <a:gd name="connsiteX3" fmla="*/ 2238375 w 6372225"/>
                <a:gd name="connsiteY3" fmla="*/ 2505075 h 3543300"/>
                <a:gd name="connsiteX4" fmla="*/ 3038475 w 6372225"/>
                <a:gd name="connsiteY4" fmla="*/ 1781175 h 3543300"/>
                <a:gd name="connsiteX5" fmla="*/ 3752850 w 6372225"/>
                <a:gd name="connsiteY5" fmla="*/ 1247775 h 3543300"/>
                <a:gd name="connsiteX6" fmla="*/ 4552950 w 6372225"/>
                <a:gd name="connsiteY6" fmla="*/ 952500 h 3543300"/>
                <a:gd name="connsiteX7" fmla="*/ 5475459 w 6372225"/>
                <a:gd name="connsiteY7" fmla="*/ 362571 h 3543300"/>
                <a:gd name="connsiteX8" fmla="*/ 6372225 w 6372225"/>
                <a:gd name="connsiteY8" fmla="*/ 0 h 3543300"/>
                <a:gd name="connsiteX0" fmla="*/ 0 w 6372225"/>
                <a:gd name="connsiteY0" fmla="*/ 3543300 h 3543300"/>
                <a:gd name="connsiteX1" fmla="*/ 714375 w 6372225"/>
                <a:gd name="connsiteY1" fmla="*/ 3371850 h 3543300"/>
                <a:gd name="connsiteX2" fmla="*/ 1504950 w 6372225"/>
                <a:gd name="connsiteY2" fmla="*/ 2638425 h 3543300"/>
                <a:gd name="connsiteX3" fmla="*/ 2238375 w 6372225"/>
                <a:gd name="connsiteY3" fmla="*/ 2505075 h 3543300"/>
                <a:gd name="connsiteX4" fmla="*/ 3038475 w 6372225"/>
                <a:gd name="connsiteY4" fmla="*/ 1781175 h 3543300"/>
                <a:gd name="connsiteX5" fmla="*/ 3752850 w 6372225"/>
                <a:gd name="connsiteY5" fmla="*/ 1247775 h 3543300"/>
                <a:gd name="connsiteX6" fmla="*/ 4552950 w 6372225"/>
                <a:gd name="connsiteY6" fmla="*/ 952500 h 3543300"/>
                <a:gd name="connsiteX7" fmla="*/ 5278609 w 6372225"/>
                <a:gd name="connsiteY7" fmla="*/ 495921 h 3543300"/>
                <a:gd name="connsiteX8" fmla="*/ 6372225 w 6372225"/>
                <a:gd name="connsiteY8" fmla="*/ 0 h 3543300"/>
                <a:gd name="connsiteX0" fmla="*/ 0 w 6372225"/>
                <a:gd name="connsiteY0" fmla="*/ 3543300 h 3543300"/>
                <a:gd name="connsiteX1" fmla="*/ 714375 w 6372225"/>
                <a:gd name="connsiteY1" fmla="*/ 3371850 h 3543300"/>
                <a:gd name="connsiteX2" fmla="*/ 1504950 w 6372225"/>
                <a:gd name="connsiteY2" fmla="*/ 2638425 h 3543300"/>
                <a:gd name="connsiteX3" fmla="*/ 2238375 w 6372225"/>
                <a:gd name="connsiteY3" fmla="*/ 2505075 h 3543300"/>
                <a:gd name="connsiteX4" fmla="*/ 3038475 w 6372225"/>
                <a:gd name="connsiteY4" fmla="*/ 1781175 h 3543300"/>
                <a:gd name="connsiteX5" fmla="*/ 3752850 w 6372225"/>
                <a:gd name="connsiteY5" fmla="*/ 1247775 h 3543300"/>
                <a:gd name="connsiteX6" fmla="*/ 4552950 w 6372225"/>
                <a:gd name="connsiteY6" fmla="*/ 952500 h 3543300"/>
                <a:gd name="connsiteX7" fmla="*/ 5278609 w 6372225"/>
                <a:gd name="connsiteY7" fmla="*/ 495921 h 3543300"/>
                <a:gd name="connsiteX8" fmla="*/ 6372225 w 6372225"/>
                <a:gd name="connsiteY8" fmla="*/ 0 h 3543300"/>
                <a:gd name="connsiteX0" fmla="*/ 0 w 6302375"/>
                <a:gd name="connsiteY0" fmla="*/ 3543300 h 3543300"/>
                <a:gd name="connsiteX1" fmla="*/ 714375 w 6302375"/>
                <a:gd name="connsiteY1" fmla="*/ 3371850 h 3543300"/>
                <a:gd name="connsiteX2" fmla="*/ 1504950 w 6302375"/>
                <a:gd name="connsiteY2" fmla="*/ 2638425 h 3543300"/>
                <a:gd name="connsiteX3" fmla="*/ 2238375 w 6302375"/>
                <a:gd name="connsiteY3" fmla="*/ 2505075 h 3543300"/>
                <a:gd name="connsiteX4" fmla="*/ 3038475 w 6302375"/>
                <a:gd name="connsiteY4" fmla="*/ 1781175 h 3543300"/>
                <a:gd name="connsiteX5" fmla="*/ 3752850 w 6302375"/>
                <a:gd name="connsiteY5" fmla="*/ 1247775 h 3543300"/>
                <a:gd name="connsiteX6" fmla="*/ 4552950 w 6302375"/>
                <a:gd name="connsiteY6" fmla="*/ 952500 h 3543300"/>
                <a:gd name="connsiteX7" fmla="*/ 5278609 w 6302375"/>
                <a:gd name="connsiteY7" fmla="*/ 495921 h 3543300"/>
                <a:gd name="connsiteX8" fmla="*/ 6302375 w 6302375"/>
                <a:gd name="connsiteY8" fmla="*/ 0 h 3543300"/>
                <a:gd name="connsiteX0" fmla="*/ 0 w 6283325"/>
                <a:gd name="connsiteY0" fmla="*/ 3492500 h 3492500"/>
                <a:gd name="connsiteX1" fmla="*/ 714375 w 6283325"/>
                <a:gd name="connsiteY1" fmla="*/ 3321050 h 3492500"/>
                <a:gd name="connsiteX2" fmla="*/ 1504950 w 6283325"/>
                <a:gd name="connsiteY2" fmla="*/ 2587625 h 3492500"/>
                <a:gd name="connsiteX3" fmla="*/ 2238375 w 6283325"/>
                <a:gd name="connsiteY3" fmla="*/ 2454275 h 3492500"/>
                <a:gd name="connsiteX4" fmla="*/ 3038475 w 6283325"/>
                <a:gd name="connsiteY4" fmla="*/ 1730375 h 3492500"/>
                <a:gd name="connsiteX5" fmla="*/ 3752850 w 6283325"/>
                <a:gd name="connsiteY5" fmla="*/ 1196975 h 3492500"/>
                <a:gd name="connsiteX6" fmla="*/ 4552950 w 6283325"/>
                <a:gd name="connsiteY6" fmla="*/ 901700 h 3492500"/>
                <a:gd name="connsiteX7" fmla="*/ 5278609 w 6283325"/>
                <a:gd name="connsiteY7" fmla="*/ 445121 h 3492500"/>
                <a:gd name="connsiteX8" fmla="*/ 6283325 w 6283325"/>
                <a:gd name="connsiteY8" fmla="*/ 0 h 3492500"/>
                <a:gd name="connsiteX0" fmla="*/ 0 w 6232525"/>
                <a:gd name="connsiteY0" fmla="*/ 3505200 h 3505200"/>
                <a:gd name="connsiteX1" fmla="*/ 714375 w 6232525"/>
                <a:gd name="connsiteY1" fmla="*/ 3333750 h 3505200"/>
                <a:gd name="connsiteX2" fmla="*/ 1504950 w 6232525"/>
                <a:gd name="connsiteY2" fmla="*/ 2600325 h 3505200"/>
                <a:gd name="connsiteX3" fmla="*/ 2238375 w 6232525"/>
                <a:gd name="connsiteY3" fmla="*/ 2466975 h 3505200"/>
                <a:gd name="connsiteX4" fmla="*/ 3038475 w 6232525"/>
                <a:gd name="connsiteY4" fmla="*/ 1743075 h 3505200"/>
                <a:gd name="connsiteX5" fmla="*/ 3752850 w 6232525"/>
                <a:gd name="connsiteY5" fmla="*/ 1209675 h 3505200"/>
                <a:gd name="connsiteX6" fmla="*/ 4552950 w 6232525"/>
                <a:gd name="connsiteY6" fmla="*/ 914400 h 3505200"/>
                <a:gd name="connsiteX7" fmla="*/ 5278609 w 6232525"/>
                <a:gd name="connsiteY7" fmla="*/ 457821 h 3505200"/>
                <a:gd name="connsiteX8" fmla="*/ 6232525 w 6232525"/>
                <a:gd name="connsiteY8" fmla="*/ 0 h 3505200"/>
                <a:gd name="connsiteX0" fmla="*/ 0 w 6257925"/>
                <a:gd name="connsiteY0" fmla="*/ 3505200 h 3505200"/>
                <a:gd name="connsiteX1" fmla="*/ 714375 w 6257925"/>
                <a:gd name="connsiteY1" fmla="*/ 3333750 h 3505200"/>
                <a:gd name="connsiteX2" fmla="*/ 1504950 w 6257925"/>
                <a:gd name="connsiteY2" fmla="*/ 2600325 h 3505200"/>
                <a:gd name="connsiteX3" fmla="*/ 2238375 w 6257925"/>
                <a:gd name="connsiteY3" fmla="*/ 2466975 h 3505200"/>
                <a:gd name="connsiteX4" fmla="*/ 3038475 w 6257925"/>
                <a:gd name="connsiteY4" fmla="*/ 1743075 h 3505200"/>
                <a:gd name="connsiteX5" fmla="*/ 3752850 w 6257925"/>
                <a:gd name="connsiteY5" fmla="*/ 1209675 h 3505200"/>
                <a:gd name="connsiteX6" fmla="*/ 4552950 w 6257925"/>
                <a:gd name="connsiteY6" fmla="*/ 914400 h 3505200"/>
                <a:gd name="connsiteX7" fmla="*/ 5278609 w 6257925"/>
                <a:gd name="connsiteY7" fmla="*/ 457821 h 3505200"/>
                <a:gd name="connsiteX8" fmla="*/ 6257925 w 6257925"/>
                <a:gd name="connsiteY8" fmla="*/ 0 h 3505200"/>
                <a:gd name="connsiteX0" fmla="*/ 0 w 6257925"/>
                <a:gd name="connsiteY0" fmla="*/ 3505200 h 3505200"/>
                <a:gd name="connsiteX1" fmla="*/ 714375 w 6257925"/>
                <a:gd name="connsiteY1" fmla="*/ 3333750 h 3505200"/>
                <a:gd name="connsiteX2" fmla="*/ 1504950 w 6257925"/>
                <a:gd name="connsiteY2" fmla="*/ 2600325 h 3505200"/>
                <a:gd name="connsiteX3" fmla="*/ 2238375 w 6257925"/>
                <a:gd name="connsiteY3" fmla="*/ 2466975 h 3505200"/>
                <a:gd name="connsiteX4" fmla="*/ 3038475 w 6257925"/>
                <a:gd name="connsiteY4" fmla="*/ 1743075 h 3505200"/>
                <a:gd name="connsiteX5" fmla="*/ 3752850 w 6257925"/>
                <a:gd name="connsiteY5" fmla="*/ 1209675 h 3505200"/>
                <a:gd name="connsiteX6" fmla="*/ 4552950 w 6257925"/>
                <a:gd name="connsiteY6" fmla="*/ 914400 h 3505200"/>
                <a:gd name="connsiteX7" fmla="*/ 5278609 w 6257925"/>
                <a:gd name="connsiteY7" fmla="*/ 457821 h 3505200"/>
                <a:gd name="connsiteX8" fmla="*/ 6257925 w 6257925"/>
                <a:gd name="connsiteY8" fmla="*/ 0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7925" h="3505200">
                  <a:moveTo>
                    <a:pt x="0" y="3505200"/>
                  </a:moveTo>
                  <a:lnTo>
                    <a:pt x="714375" y="3333750"/>
                  </a:lnTo>
                  <a:lnTo>
                    <a:pt x="1504950" y="2600325"/>
                  </a:lnTo>
                  <a:lnTo>
                    <a:pt x="2238375" y="2466975"/>
                  </a:lnTo>
                  <a:lnTo>
                    <a:pt x="3038475" y="1743075"/>
                  </a:lnTo>
                  <a:lnTo>
                    <a:pt x="3752850" y="1209675"/>
                  </a:lnTo>
                  <a:lnTo>
                    <a:pt x="4552950" y="914400"/>
                  </a:lnTo>
                  <a:cubicBezTo>
                    <a:pt x="4860453" y="717757"/>
                    <a:pt x="5066356" y="571914"/>
                    <a:pt x="5278609" y="457821"/>
                  </a:cubicBezTo>
                  <a:cubicBezTo>
                    <a:pt x="5966998" y="171864"/>
                    <a:pt x="5950536" y="165307"/>
                    <a:pt x="6257925" y="0"/>
                  </a:cubicBezTo>
                </a:path>
              </a:pathLst>
            </a:custGeom>
            <a:ln w="76200">
              <a:solidFill>
                <a:srgbClr val="0067DB"/>
              </a:solidFill>
              <a:tailEnd type="triangle" w="sm" len="sm"/>
            </a:ln>
            <a:scene3d>
              <a:camera prst="orthographicFront"/>
              <a:lightRig rig="threePt" dir="t"/>
            </a:scene3d>
            <a:sp3d contourW="12700" prstMaterial="matte">
              <a:bevelT w="44450" h="273050"/>
              <a:contourClr>
                <a:srgbClr val="000099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7" descr="G:\개인자료실\바_아이콘_소스\아이콘\한의학연구원부부부부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577139" y="2718384"/>
              <a:ext cx="238125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G:\개인자료실\바_아이콘_소스\아이콘\한의학연구원부부부부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328604" y="2526502"/>
              <a:ext cx="238125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 descr="G:\개인자료실\바_아이콘_소스\아이콘\한의학연구원부부부부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3080069" y="1817008"/>
              <a:ext cx="238125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G:\개인자료실\바_아이콘_소스\아이콘\한의학연구원부부부부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3831534" y="1681758"/>
              <a:ext cx="238125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7" descr="G:\개인자료실\바_아이콘_소스\아이콘\한의학연구원부부부부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582999" y="996787"/>
              <a:ext cx="238125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7" descr="G:\개인자료실\바_아이콘_소스\아이콘\한의학연구원부부부부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5334464" y="432131"/>
              <a:ext cx="238125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7" descr="G:\개인자료실\바_아이콘_소스\아이콘\한의학연구원부부부부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085929" y="123705"/>
              <a:ext cx="238125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 descr="G:\개인자료실\바_아이콘_소스\아이콘\한의학연구원부부부부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837394" y="-336834"/>
              <a:ext cx="238125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 descr="G:\개인자료실\바_아이콘_소스\아이콘\한의학연구원부부부부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521325" y="-622960"/>
              <a:ext cx="238125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그룹 5"/>
          <p:cNvGrpSpPr/>
          <p:nvPr/>
        </p:nvGrpSpPr>
        <p:grpSpPr>
          <a:xfrm>
            <a:off x="2363863" y="2119870"/>
            <a:ext cx="2558033" cy="288534"/>
            <a:chOff x="2239169" y="1999773"/>
            <a:chExt cx="2129999" cy="288534"/>
          </a:xfrm>
        </p:grpSpPr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2690536" y="1999773"/>
              <a:ext cx="1678632" cy="288534"/>
            </a:xfrm>
            <a:prstGeom prst="rect">
              <a:avLst/>
            </a:prstGeom>
            <a:noFill/>
          </p:spPr>
          <p:txBody>
            <a:bodyPr wrap="square" lIns="102865" tIns="51432" rIns="102865" bIns="51432" anchor="ctr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200" b="1" dirty="0" smtClean="0">
                  <a:latin typeface="Arial" pitchFamily="34" charset="0"/>
                  <a:ea typeface="HY견고딕" pitchFamily="18" charset="-127"/>
                  <a:cs typeface="Arial" pitchFamily="34" charset="0"/>
                </a:rPr>
                <a:t>NPP Capacity [</a:t>
              </a:r>
              <a:r>
                <a:rPr kumimoji="1" lang="en-US" altLang="ko-KR" sz="1200" b="1" dirty="0" err="1" smtClean="0">
                  <a:latin typeface="Arial" pitchFamily="34" charset="0"/>
                  <a:ea typeface="HY견고딕" pitchFamily="18" charset="-127"/>
                  <a:cs typeface="Arial" pitchFamily="34" charset="0"/>
                </a:rPr>
                <a:t>MWe</a:t>
              </a:r>
              <a:r>
                <a:rPr kumimoji="1" lang="en-US" altLang="ko-KR" sz="1200" b="1" dirty="0" smtClean="0">
                  <a:latin typeface="Arial" pitchFamily="34" charset="0"/>
                  <a:ea typeface="HY견고딕" pitchFamily="18" charset="-127"/>
                  <a:cs typeface="Arial" pitchFamily="34" charset="0"/>
                </a:rPr>
                <a:t>]</a:t>
              </a:r>
              <a:endParaRPr kumimoji="1" lang="en-US" altLang="ko-KR" sz="1200" b="1" dirty="0"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grpSp>
          <p:nvGrpSpPr>
            <p:cNvPr id="44" name="그룹 8"/>
            <p:cNvGrpSpPr/>
            <p:nvPr/>
          </p:nvGrpSpPr>
          <p:grpSpPr>
            <a:xfrm>
              <a:off x="2239169" y="2029073"/>
              <a:ext cx="489645" cy="247650"/>
              <a:chOff x="2076450" y="1885559"/>
              <a:chExt cx="489645" cy="247650"/>
            </a:xfrm>
          </p:grpSpPr>
          <p:cxnSp>
            <p:nvCxnSpPr>
              <p:cNvPr id="45" name="직선 연결선 44"/>
              <p:cNvCxnSpPr/>
              <p:nvPr/>
            </p:nvCxnSpPr>
            <p:spPr>
              <a:xfrm>
                <a:off x="2076450" y="1999220"/>
                <a:ext cx="489645" cy="0"/>
              </a:xfrm>
              <a:prstGeom prst="line">
                <a:avLst/>
              </a:prstGeom>
              <a:ln w="76200">
                <a:solidFill>
                  <a:srgbClr val="0067DB"/>
                </a:solidFill>
                <a:tailEnd type="triangle" w="sm" len="sm"/>
              </a:ln>
              <a:effectLst>
                <a:outerShdw dist="254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contourW="12700" prstMaterial="matte">
                <a:bevelT w="44450" h="273050"/>
                <a:contourClr>
                  <a:srgbClr val="000099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Picture 7" descr="G:\개인자료실\바_아이콘_소스\아이콘\한의학연구원부부부부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23427" y="1885559"/>
                <a:ext cx="197438" cy="2476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1071538" y="214290"/>
            <a:ext cx="685804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GB" altLang="ko-KR" sz="3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NPP Capacity in Korea</a:t>
            </a:r>
            <a:endParaRPr lang="en-GB" altLang="ko-KR" sz="3000" b="1" dirty="0">
              <a:ln>
                <a:solidFill>
                  <a:sysClr val="windowText" lastClr="000000"/>
                </a:solidFill>
              </a:ln>
              <a:gradFill>
                <a:gsLst>
                  <a:gs pos="39000">
                    <a:prstClr val="white"/>
                  </a:gs>
                  <a:gs pos="59000">
                    <a:srgbClr val="FFFF99"/>
                  </a:gs>
                  <a:gs pos="100000">
                    <a:srgbClr val="FF9900"/>
                  </a:gs>
                </a:gsLst>
                <a:lin ang="5400000" scaled="0"/>
              </a:gradFill>
              <a:effectLst>
                <a:outerShdw blurRad="127000" dist="38100" dir="2700000" algn="tl" rotWithShape="0">
                  <a:prstClr val="black">
                    <a:alpha val="9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C756-8483-49FF-9CCB-C0BD2C5CEEAB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39750" y="1052736"/>
            <a:ext cx="8064500" cy="54726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2519965"/>
              </p:ext>
            </p:extLst>
          </p:nvPr>
        </p:nvGraphicFramePr>
        <p:xfrm>
          <a:off x="576262" y="1090836"/>
          <a:ext cx="7986713" cy="5372871"/>
        </p:xfrm>
        <a:graphic>
          <a:graphicData uri="http://schemas.openxmlformats.org/drawingml/2006/table">
            <a:tbl>
              <a:tblPr/>
              <a:tblGrid>
                <a:gridCol w="1316760"/>
                <a:gridCol w="484605"/>
                <a:gridCol w="908633"/>
                <a:gridCol w="807782"/>
                <a:gridCol w="908633"/>
                <a:gridCol w="848057"/>
                <a:gridCol w="1561309"/>
                <a:gridCol w="1150934"/>
              </a:tblGrid>
              <a:tr h="271967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NPPs</a:t>
                      </a:r>
                    </a:p>
                  </a:txBody>
                  <a:tcPr marL="0" marR="0" marT="18000" marB="18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Capacity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(MW)</a:t>
                      </a:r>
                    </a:p>
                  </a:txBody>
                  <a:tcPr marL="0" marR="0" marT="18000" marB="18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Type</a:t>
                      </a:r>
                    </a:p>
                  </a:txBody>
                  <a:tcPr marL="0" marR="0" marT="18000" marB="18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Suppliers</a:t>
                      </a:r>
                    </a:p>
                  </a:txBody>
                  <a:tcPr marL="0" marR="0" marT="36000" marB="36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Plant A/E</a:t>
                      </a:r>
                    </a:p>
                  </a:txBody>
                  <a:tcPr marL="0" marR="0" marT="18000" marB="18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Commercial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Operation</a:t>
                      </a:r>
                    </a:p>
                  </a:txBody>
                  <a:tcPr marL="0" marR="0" marT="18000" marB="18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16620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NSSS</a:t>
                      </a:r>
                    </a:p>
                  </a:txBody>
                  <a:tcPr marL="0" marR="0" marT="36000" marB="36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7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TBN </a:t>
                      </a:r>
                    </a:p>
                  </a:txBody>
                  <a:tcPr marL="0" marR="0" marT="36000" marB="3600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7D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157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Ⅰ.</a:t>
                      </a:r>
                      <a:r>
                        <a:rPr kumimoji="0" lang="en-US" altLang="ko-K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Kori</a:t>
                      </a:r>
                      <a:endParaRPr kumimoji="0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#2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#4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SK #1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SK #2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  587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  650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  950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  950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1000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1000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PWR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W</a:t>
                      </a:r>
                      <a:endParaRPr kumimoji="0" lang="ko-KR" altLang="en-US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GEC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Gilbert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'78.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'83. 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'85. 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'86. 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99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Bechtel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508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DHIC/WH</a:t>
                      </a:r>
                      <a:endParaRPr kumimoji="0" lang="en-US" altLang="ko-KR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DHIC/GE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KOPEC/S&amp;L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11. 2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12. 7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4282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Ⅱ. </a:t>
                      </a:r>
                      <a:r>
                        <a:rPr kumimoji="0" lang="en-US" altLang="ko-K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Wolsong</a:t>
                      </a:r>
                      <a:endParaRPr kumimoji="0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#2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#4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  679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  700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  700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   700 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PHWR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AECL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Parsons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Canatom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'83. 4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'97. 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'98. 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'99. 9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72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DHIC/AECL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DHIC/GE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AECL/KOPEC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074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SW #1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1000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PWR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DHIC/WH</a:t>
                      </a:r>
                      <a:endParaRPr kumimoji="0" lang="en-US" altLang="ko-KR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DHIC/GE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KOPEC/S&amp;L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'12. 7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SW #2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1000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PWR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DHIC/WH</a:t>
                      </a:r>
                      <a:endParaRPr kumimoji="0" lang="en-US" altLang="ko-KR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DHIC/GE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KOPEC/S&amp;L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'15. 7(Plan)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146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Ⅲ. </a:t>
                      </a:r>
                      <a:r>
                        <a:rPr kumimoji="0" lang="en-US" altLang="ko-K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Hanbit</a:t>
                      </a:r>
                      <a:endParaRPr kumimoji="0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#2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  950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  950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1,000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1,000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1,000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1,000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PWR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W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W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Bechtel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'86. 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'87. 6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'95.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'96. 1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'02.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'02.12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1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  <a:cs typeface="한컴바탕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DHIC/CE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DHIC/GE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KOPEC/S&amp;L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</a:tr>
              <a:tr h="4303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  <a:cs typeface="한컴바탕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DHIC/WH</a:t>
                      </a:r>
                      <a:endParaRPr kumimoji="0" lang="en-US" altLang="ko-KR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DHIC/GE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</a:tr>
              <a:tr h="388564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Ⅳ. </a:t>
                      </a:r>
                      <a:r>
                        <a:rPr kumimoji="0" lang="en-US" altLang="ko-K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Hanul</a:t>
                      </a:r>
                      <a:endParaRPr kumimoji="0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#6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  950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  950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1,000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1,000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1,000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1,000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PWR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Framatome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Alstom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Framatome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/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Alstom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'88. 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'89. 9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1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  <a:cs typeface="한컴바탕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DHIC/CE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DHIC/GE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KOPEC/ S&amp;L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'98. 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'99.12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'04. 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'05. 4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30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  <a:cs typeface="한컴바탕" pitchFamily="18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DHIC/WH</a:t>
                      </a:r>
                      <a:endParaRPr kumimoji="0" lang="en-US" altLang="ko-KR" sz="11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휴먼엑스포" pitchFamily="18" charset="-127"/>
                          <a:cs typeface="Arial" pitchFamily="34" charset="0"/>
                        </a:rPr>
                        <a:t>DHIC/GE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휴먼엑스포" pitchFamily="18" charset="-127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604838" y="1099270"/>
            <a:ext cx="7934325" cy="45719"/>
          </a:xfrm>
          <a:prstGeom prst="rect">
            <a:avLst/>
          </a:prstGeom>
          <a:gradFill rotWithShape="1">
            <a:gsLst>
              <a:gs pos="0">
                <a:schemeClr val="bg1">
                  <a:lumMod val="0"/>
                  <a:lumOff val="100000"/>
                  <a:alpha val="70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600">
              <a:latin typeface="Arial" pitchFamily="34" charset="0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6" name="Rectangle 55"/>
          <p:cNvSpPr>
            <a:spLocks noChangeArrowheads="1"/>
          </p:cNvSpPr>
          <p:nvPr/>
        </p:nvSpPr>
        <p:spPr bwMode="auto">
          <a:xfrm>
            <a:off x="576263" y="1645568"/>
            <a:ext cx="7986712" cy="54868"/>
          </a:xfrm>
          <a:prstGeom prst="rect">
            <a:avLst/>
          </a:prstGeom>
          <a:gradFill rotWithShape="1">
            <a:gsLst>
              <a:gs pos="0">
                <a:schemeClr val="tx1">
                  <a:alpha val="30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600">
              <a:latin typeface="Arial" pitchFamily="34" charset="0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1538" y="214290"/>
            <a:ext cx="685804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GB" altLang="ko-KR" sz="3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39000">
                      <a:prstClr val="white"/>
                    </a:gs>
                    <a:gs pos="59000">
                      <a:srgbClr val="FFFF99"/>
                    </a:gs>
                    <a:gs pos="100000">
                      <a:srgbClr val="FF9900"/>
                    </a:gs>
                  </a:gsLst>
                  <a:lin ang="5400000" scaled="0"/>
                </a:gradFill>
                <a:effectLst>
                  <a:outerShdw blurRad="1270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Reactor Types &amp; Suppliers</a:t>
            </a:r>
            <a:endParaRPr lang="en-GB" altLang="ko-KR" sz="3000" b="1" dirty="0">
              <a:ln>
                <a:solidFill>
                  <a:sysClr val="windowText" lastClr="000000"/>
                </a:solidFill>
              </a:ln>
              <a:gradFill>
                <a:gsLst>
                  <a:gs pos="39000">
                    <a:prstClr val="white"/>
                  </a:gs>
                  <a:gs pos="59000">
                    <a:srgbClr val="FFFF99"/>
                  </a:gs>
                  <a:gs pos="100000">
                    <a:srgbClr val="FF9900"/>
                  </a:gs>
                </a:gsLst>
                <a:lin ang="5400000" scaled="0"/>
              </a:gradFill>
              <a:effectLst>
                <a:outerShdw blurRad="127000" dist="38100" dir="2700000" algn="tl" rotWithShape="0">
                  <a:prstClr val="black">
                    <a:alpha val="90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3555</TotalTime>
  <Words>1783</Words>
  <Application>Microsoft Office PowerPoint</Application>
  <PresentationFormat>화면 슬라이드 쇼(4:3)</PresentationFormat>
  <Paragraphs>622</Paragraphs>
  <Slides>26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28" baseType="lpstr">
      <vt:lpstr>고려청자</vt:lpstr>
      <vt:lpstr>3_기본 디자인</vt:lpstr>
      <vt:lpstr>The Status and Prospect of Nuclear Power in Korea</vt:lpstr>
      <vt:lpstr>슬라이드 2</vt:lpstr>
      <vt:lpstr>슬라이드 3</vt:lpstr>
      <vt:lpstr>Introduction of KHNP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Generation Mix in Korea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PPTLauncher_virgo81</dc:creator>
  <cp:lastModifiedBy>auney</cp:lastModifiedBy>
  <cp:revision>177</cp:revision>
  <dcterms:created xsi:type="dcterms:W3CDTF">2013-03-12T04:53:15Z</dcterms:created>
  <dcterms:modified xsi:type="dcterms:W3CDTF">2015-06-03T13:06:09Z</dcterms:modified>
</cp:coreProperties>
</file>