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6"/>
  </p:notesMasterIdLst>
  <p:handoutMasterIdLst>
    <p:handoutMasterId r:id="rId17"/>
  </p:handoutMasterIdLst>
  <p:sldIdLst>
    <p:sldId id="363" r:id="rId5"/>
    <p:sldId id="452" r:id="rId6"/>
    <p:sldId id="455" r:id="rId7"/>
    <p:sldId id="473" r:id="rId8"/>
    <p:sldId id="474" r:id="rId9"/>
    <p:sldId id="464" r:id="rId10"/>
    <p:sldId id="475" r:id="rId11"/>
    <p:sldId id="478" r:id="rId12"/>
    <p:sldId id="476" r:id="rId13"/>
    <p:sldId id="447" r:id="rId14"/>
    <p:sldId id="378" r:id="rId15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2" autoAdjust="0"/>
    <p:restoredTop sz="66667" autoAdjust="0"/>
  </p:normalViewPr>
  <p:slideViewPr>
    <p:cSldViewPr>
      <p:cViewPr varScale="1">
        <p:scale>
          <a:sx n="56" d="100"/>
          <a:sy n="56" d="100"/>
        </p:scale>
        <p:origin x="-174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78" y="6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31263"/>
            <a:ext cx="303784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39975D-6005-410D-B155-EF9EE63F6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61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20" tIns="46609" rIns="93220" bIns="46609" numCol="1" anchor="t" anchorCtr="0" compatLnSpc="1">
            <a:prstTxWarp prst="textNoShape">
              <a:avLst/>
            </a:prstTxWarp>
          </a:bodyPr>
          <a:lstStyle>
            <a:lvl1pPr algn="l" defTabSz="93241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20" tIns="46609" rIns="93220" bIns="46609" numCol="1" anchor="t" anchorCtr="0" compatLnSpc="1">
            <a:prstTxWarp prst="textNoShape">
              <a:avLst/>
            </a:prstTxWarp>
          </a:bodyPr>
          <a:lstStyle>
            <a:lvl1pPr algn="r" defTabSz="93241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658938" y="757238"/>
            <a:ext cx="3762375" cy="2822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93162" y="3579941"/>
            <a:ext cx="6347599" cy="571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20" tIns="46609" rIns="93220" bIns="46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20" tIns="46609" rIns="93220" bIns="46609" numCol="1" anchor="b" anchorCtr="0" compatLnSpc="1">
            <a:prstTxWarp prst="textNoShape">
              <a:avLst/>
            </a:prstTxWarp>
          </a:bodyPr>
          <a:lstStyle>
            <a:lvl1pPr algn="l" defTabSz="93241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20" tIns="46609" rIns="93220" bIns="46609" numCol="1" anchor="b" anchorCtr="0" compatLnSpc="1">
            <a:prstTxWarp prst="textNoShape">
              <a:avLst/>
            </a:prstTxWarp>
          </a:bodyPr>
          <a:lstStyle>
            <a:lvl1pPr algn="r" defTabSz="932415" eaLnBrk="1" hangingPunct="1">
              <a:defRPr sz="1200"/>
            </a:lvl1pPr>
          </a:lstStyle>
          <a:p>
            <a:pPr>
              <a:defRPr/>
            </a:pPr>
            <a:fld id="{FB8A797B-BAE8-4458-BD54-A67D8CED0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32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0BF38D-D823-4201-B630-53842A5D791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2013" y="0"/>
            <a:ext cx="2746375" cy="2060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" y="2130162"/>
            <a:ext cx="7010399" cy="7166239"/>
          </a:xfrm>
        </p:spPr>
        <p:txBody>
          <a:bodyPr>
            <a:normAutofit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AF050-340C-4EC9-86D6-A5723CD383B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58938" y="757238"/>
            <a:ext cx="3762375" cy="2822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66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58938" y="757238"/>
            <a:ext cx="3762375" cy="2822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itchFamily="34" charset="0"/>
              <a:buNone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A797B-BAE8-4458-BD54-A67D8CED019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6503">
              <a:defRPr/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6E511-E8D5-4B79-9A35-14021E4EEE5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58938" y="757238"/>
            <a:ext cx="3762375" cy="282257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9in-color-wh-nrc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1550" y="257175"/>
            <a:ext cx="4440238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0" y="2362200"/>
            <a:ext cx="6705600" cy="1371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29600" y="6477000"/>
            <a:ext cx="6858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16845-3767-4783-8380-B00E8F00F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355F-D889-427E-A553-87C74E786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20193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19200"/>
            <a:ext cx="59055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FE41-20B6-4EA8-BCA6-5EA7ABB1D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0772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7BE7B-2CAE-4865-BEF6-24346E0E4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BBDBD-29A7-43FA-92D8-DE4F2F9D1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69B7D-5A60-403C-9467-509F3B107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96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639FE-5AF8-4FF1-976E-CADE22554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E9312-CEC1-48FF-9130-D9EA28817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D900-33F9-4DDB-A6B0-2957F450E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0D120-D2E1-43C3-927D-DCBF7FFA0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D47E-0C15-4E41-A7F6-8813835A4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91EE-6CC8-40D9-B585-A894B2EED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13E"/>
            </a:gs>
            <a:gs pos="100000">
              <a:srgbClr val="00258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in-color-wh-nrc-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76238" y="100013"/>
            <a:ext cx="243840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999413" y="5791200"/>
            <a:ext cx="1143000" cy="1058863"/>
          </a:xfrm>
          <a:prstGeom prst="rect">
            <a:avLst/>
          </a:prstGeom>
          <a:gradFill rotWithShape="0">
            <a:gsLst>
              <a:gs pos="0">
                <a:srgbClr val="002585"/>
              </a:gs>
              <a:gs pos="100000">
                <a:srgbClr val="002585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219200"/>
            <a:ext cx="8077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1825" y="6477000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92DD9F-A09F-4845-83F7-398202A7F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CB63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eff.Clark@nrc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rc.go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c.gov/about-nrc/regulatory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2209800"/>
            <a:ext cx="67818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NRC Views On Configuration Management Issues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213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Jeff Clark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Deputy Director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Division of Reactor Safety, Region IV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June 2015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CMBG Conference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16845-3767-4783-8380-B00E8F00F1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5334000" cy="990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Take </a:t>
            </a:r>
            <a:r>
              <a:rPr lang="en-US" dirty="0" err="1" smtClean="0"/>
              <a:t>Aways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Configuration Management Encompasses Many Aspects – Design Control is a Major Focus for the NRC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We Continue to See Examples of Inadequate Design Control – Both Current and Latent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Changes are inevitable, but you need to do so under appropriate controls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009633"/>
            <a:ext cx="7135812" cy="4121150"/>
          </a:xfrm>
        </p:spPr>
        <p:txBody>
          <a:bodyPr/>
          <a:lstStyle/>
          <a:p>
            <a:pPr eaLnBrk="1" hangingPunct="1"/>
            <a:r>
              <a:rPr lang="en-US" dirty="0" smtClean="0"/>
              <a:t>Questions?</a:t>
            </a:r>
          </a:p>
          <a:p>
            <a:pPr eaLnBrk="1" hangingPunct="1"/>
            <a:r>
              <a:rPr lang="en-US" b="1" dirty="0" smtClean="0"/>
              <a:t>Comments?</a:t>
            </a:r>
          </a:p>
          <a:p>
            <a:pPr eaLnBrk="1" hangingPunct="1"/>
            <a:endParaRPr lang="en-US" sz="1100" b="1" dirty="0"/>
          </a:p>
          <a:p>
            <a:pPr eaLnBrk="1" hangingPunct="1"/>
            <a:r>
              <a:rPr lang="en-US" sz="1800" b="1" dirty="0" smtClean="0"/>
              <a:t>Jeff Clark</a:t>
            </a:r>
          </a:p>
          <a:p>
            <a:pPr eaLnBrk="1" hangingPunct="1"/>
            <a:r>
              <a:rPr lang="en-US" sz="1800" b="1" dirty="0" smtClean="0"/>
              <a:t>Deputy Director</a:t>
            </a:r>
          </a:p>
          <a:p>
            <a:pPr eaLnBrk="1" hangingPunct="1"/>
            <a:r>
              <a:rPr lang="en-US" sz="1800" b="1" dirty="0" smtClean="0"/>
              <a:t>Division of Reactor Safety</a:t>
            </a:r>
          </a:p>
          <a:p>
            <a:pPr eaLnBrk="1" hangingPunct="1"/>
            <a:r>
              <a:rPr lang="en-US" sz="1800" b="1" dirty="0" smtClean="0"/>
              <a:t>Region IV</a:t>
            </a:r>
          </a:p>
          <a:p>
            <a:pPr eaLnBrk="1" hangingPunct="1"/>
            <a:r>
              <a:rPr lang="en-US" sz="1800" b="1" dirty="0" smtClean="0"/>
              <a:t>(817) 200-1180 (office)</a:t>
            </a:r>
          </a:p>
          <a:p>
            <a:pPr eaLnBrk="1" hangingPunct="1"/>
            <a:r>
              <a:rPr lang="en-US" sz="1800" b="1" dirty="0" smtClean="0"/>
              <a:t>(817) 301-5041 (mobile)</a:t>
            </a:r>
          </a:p>
          <a:p>
            <a:pPr eaLnBrk="1" hangingPunct="1"/>
            <a:r>
              <a:rPr lang="en-US" sz="1800" b="1" dirty="0" smtClean="0">
                <a:hlinkClick r:id="rId3"/>
              </a:rPr>
              <a:t>Jeff.Clark@nrc.gov</a:t>
            </a:r>
            <a:endParaRPr lang="en-US" sz="1800" b="1" dirty="0" smtClean="0"/>
          </a:p>
          <a:p>
            <a:pPr eaLnBrk="1" hangingPunct="1"/>
            <a:r>
              <a:rPr lang="en-US" sz="1800" b="1" dirty="0" smtClean="0">
                <a:hlinkClick r:id="rId4"/>
              </a:rPr>
              <a:t>WWW.NRC.GOV</a:t>
            </a:r>
            <a:endParaRPr lang="en-US" sz="1800" b="1" dirty="0" smtClean="0"/>
          </a:p>
          <a:p>
            <a:pPr eaLnBrk="1" hangingPunct="1"/>
            <a:endParaRPr lang="en-US" sz="1800" b="1" dirty="0"/>
          </a:p>
          <a:p>
            <a:pPr eaLnBrk="1" hangingPunct="1"/>
            <a:endParaRPr lang="en-US" sz="1800" b="1" dirty="0" smtClean="0"/>
          </a:p>
          <a:p>
            <a:pPr eaLnBrk="1" hangingPunct="1"/>
            <a:endParaRPr lang="en-US" b="1" dirty="0" smtClean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52450" y="838200"/>
            <a:ext cx="7867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b="1" dirty="0">
                <a:solidFill>
                  <a:srgbClr val="FFCB63"/>
                </a:solidFill>
              </a:rPr>
              <a:t/>
            </a:r>
            <a:br>
              <a:rPr lang="en-US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>           </a:t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r>
              <a:rPr lang="en-US" sz="1800" b="1" dirty="0">
                <a:solidFill>
                  <a:srgbClr val="FFCB63"/>
                </a:solidFill>
              </a:rPr>
              <a:t/>
            </a:r>
            <a:br>
              <a:rPr lang="en-US" sz="1800" b="1" dirty="0">
                <a:solidFill>
                  <a:srgbClr val="FFCB63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A16845-3767-4783-8380-B00E8F00F18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5715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	Focus Areas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What is the NRC’s (Regional) role?</a:t>
            </a:r>
          </a:p>
          <a:p>
            <a:pPr marL="0" indent="0" eaLnBrk="1" hangingPunct="1">
              <a:spcBef>
                <a:spcPts val="600"/>
              </a:spcBef>
              <a:buNone/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What are the Bases?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/>
              <a:t>The Configuration Management </a:t>
            </a:r>
            <a:r>
              <a:rPr lang="en-US" sz="2800" dirty="0" smtClean="0"/>
              <a:t>concept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The concepts of “Change”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b="1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971800"/>
            <a:ext cx="8382000" cy="3352800"/>
          </a:xfrm>
        </p:spPr>
        <p:txBody>
          <a:bodyPr>
            <a:normAutofit lnSpcReduction="10000"/>
          </a:bodyPr>
          <a:lstStyle/>
          <a:p>
            <a:pPr marL="365760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Inspections / Allegations</a:t>
            </a:r>
          </a:p>
          <a:p>
            <a:pPr marL="365760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Assessment</a:t>
            </a:r>
          </a:p>
          <a:p>
            <a:pPr marL="365760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365760" indent="-365760">
              <a:spcBef>
                <a:spcPts val="600"/>
              </a:spcBef>
            </a:pPr>
            <a:r>
              <a:rPr lang="en-US" dirty="0" smtClean="0">
                <a:cs typeface="Arial" pitchFamily="34" charset="0"/>
              </a:rPr>
              <a:t>Enforcement</a:t>
            </a:r>
          </a:p>
          <a:p>
            <a:pPr marL="365760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400050" lvl="1" indent="0">
              <a:spcBef>
                <a:spcPts val="600"/>
              </a:spcBef>
              <a:buNone/>
            </a:pPr>
            <a:endParaRPr lang="en-US" sz="3200" dirty="0" smtClean="0">
              <a:cs typeface="Arial" pitchFamily="34" charset="0"/>
            </a:endParaRPr>
          </a:p>
          <a:p>
            <a:pPr marL="765810" lvl="1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765810" lvl="1" indent="-365760">
              <a:spcBef>
                <a:spcPts val="600"/>
              </a:spcBef>
            </a:pPr>
            <a:endParaRPr lang="en-US" dirty="0" smtClean="0">
              <a:cs typeface="Arial" pitchFamily="34" charset="0"/>
            </a:endParaRPr>
          </a:p>
          <a:p>
            <a:pPr marL="365760" indent="-365760">
              <a:spcBef>
                <a:spcPts val="1200"/>
              </a:spcBef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AE1689-7F9B-4EE9-B463-87AC13EB2F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10600" cy="1524000"/>
          </a:xfrm>
        </p:spPr>
        <p:txBody>
          <a:bodyPr/>
          <a:lstStyle/>
          <a:p>
            <a:pPr algn="ctr"/>
            <a:r>
              <a:rPr lang="en-US" sz="3200" dirty="0" smtClean="0"/>
              <a:t>What Is the NRC’s Regional Role?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000" dirty="0">
                <a:cs typeface="Arial" pitchFamily="34" charset="0"/>
                <a:hlinkClick r:id="rId3"/>
              </a:rPr>
              <a:t>http://www.nrc.gov/about-nrc/regulatory.html</a:t>
            </a:r>
            <a:r>
              <a:rPr lang="en-US" sz="3200" dirty="0">
                <a:cs typeface="Arial" pitchFamily="34" charset="0"/>
              </a:rPr>
              <a:t/>
            </a:r>
            <a:br>
              <a:rPr lang="en-US" sz="3200" dirty="0">
                <a:cs typeface="Arial" pitchFamily="34" charset="0"/>
              </a:rPr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Design Bases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Design basis is the information that identifies the specific functions that a facility’s SSCs are to perform, and the specific values or range of values chosen for controlling parameters as reference bounds for design.  These values may be:</a:t>
            </a:r>
          </a:p>
          <a:p>
            <a:r>
              <a:rPr lang="en-US" sz="2400" dirty="0" smtClean="0"/>
              <a:t>Restraints derived from generally accepted “state-of-the-art” practices for achieving functional goals or</a:t>
            </a:r>
          </a:p>
          <a:p>
            <a:r>
              <a:rPr lang="en-US" sz="2400" dirty="0" smtClean="0"/>
              <a:t>Requirements derived from analysis of the effects of a postulated accident for which the SSC must meet its functional goals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610600" cy="914400"/>
          </a:xfrm>
        </p:spPr>
        <p:txBody>
          <a:bodyPr/>
          <a:lstStyle/>
          <a:p>
            <a:pPr algn="ctr"/>
            <a:r>
              <a:rPr lang="en-US" sz="3200" dirty="0" smtClean="0"/>
              <a:t>Licensing Basis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876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Current Licensing Basis (</a:t>
            </a:r>
            <a:r>
              <a:rPr lang="en-US" sz="2400" dirty="0" smtClean="0">
                <a:solidFill>
                  <a:srgbClr val="FF0000"/>
                </a:solidFill>
              </a:rPr>
              <a:t>CLB</a:t>
            </a:r>
            <a:r>
              <a:rPr lang="en-US" sz="2400" dirty="0" smtClean="0"/>
              <a:t>) is the set of NRC requirements applicable to a </a:t>
            </a:r>
            <a:r>
              <a:rPr lang="en-US" sz="2400" dirty="0" smtClean="0">
                <a:solidFill>
                  <a:srgbClr val="FF0000"/>
                </a:solidFill>
              </a:rPr>
              <a:t>specific</a:t>
            </a:r>
            <a:r>
              <a:rPr lang="en-US" sz="2400" dirty="0" smtClean="0"/>
              <a:t> plant, and the licensee’s written </a:t>
            </a:r>
            <a:r>
              <a:rPr lang="en-US" sz="2400" dirty="0" smtClean="0">
                <a:solidFill>
                  <a:srgbClr val="FF0000"/>
                </a:solidFill>
              </a:rPr>
              <a:t>commitments</a:t>
            </a:r>
            <a:r>
              <a:rPr lang="en-US" sz="2400" dirty="0" smtClean="0"/>
              <a:t> for ensuring compliance with and operation within applicable NRC requirements, and the </a:t>
            </a:r>
            <a:r>
              <a:rPr lang="en-US" sz="2400" dirty="0" smtClean="0">
                <a:solidFill>
                  <a:srgbClr val="FF0000"/>
                </a:solidFill>
              </a:rPr>
              <a:t>plant-specific design basis</a:t>
            </a:r>
            <a:r>
              <a:rPr lang="en-US" sz="2400" dirty="0" smtClean="0"/>
              <a:t> (including all modifications and additions to such commitments over the life of the license) that are </a:t>
            </a:r>
            <a:r>
              <a:rPr lang="en-US" sz="2400" dirty="0" smtClean="0">
                <a:solidFill>
                  <a:srgbClr val="FF0000"/>
                </a:solidFill>
              </a:rPr>
              <a:t>docketed</a:t>
            </a:r>
            <a:r>
              <a:rPr lang="en-US" sz="2400" dirty="0" smtClean="0"/>
              <a:t> and in </a:t>
            </a:r>
            <a:r>
              <a:rPr lang="en-US" sz="2400" dirty="0" smtClean="0">
                <a:solidFill>
                  <a:srgbClr val="FF0000"/>
                </a:solidFill>
              </a:rPr>
              <a:t>effect</a:t>
            </a:r>
            <a:r>
              <a:rPr lang="en-US" sz="24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Changes to the Licensing Basis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- 10 CFR 50.59, “Changes, Tests, and 	Experiments”</a:t>
            </a:r>
          </a:p>
          <a:p>
            <a:pPr marL="457200" lvl="1" indent="0">
              <a:buNone/>
            </a:pPr>
            <a:r>
              <a:rPr lang="en-US" sz="2400" dirty="0" smtClean="0"/>
              <a:t>	- License Amendment Requests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BDBD-29A7-43FA-92D8-DE4F2F9D18D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8458200" cy="100584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Configuration Management Concept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10 </a:t>
            </a:r>
            <a:r>
              <a:rPr lang="en-US" sz="2400" dirty="0"/>
              <a:t>CFR Part 50, Appendix B, Criterion III, </a:t>
            </a:r>
            <a:r>
              <a:rPr lang="en-US" sz="2400" dirty="0" smtClean="0"/>
              <a:t>“Design Control” (Motherhood)</a:t>
            </a:r>
          </a:p>
          <a:p>
            <a:pPr>
              <a:spcBef>
                <a:spcPts val="600"/>
              </a:spcBef>
              <a:defRPr/>
            </a:pPr>
            <a:endParaRPr lang="en-US" sz="2400" dirty="0" smtClean="0"/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10 CFR 50.59, “Changes, Tests, and Experiments”</a:t>
            </a:r>
          </a:p>
          <a:p>
            <a:pPr>
              <a:spcBef>
                <a:spcPts val="600"/>
              </a:spcBef>
              <a:defRPr/>
            </a:pPr>
            <a:endParaRPr lang="en-US" sz="2400" dirty="0"/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10 CFR 73.58, “Safety Security Interface Requirements for Nuclear Power Reactors”</a:t>
            </a:r>
          </a:p>
          <a:p>
            <a:pPr>
              <a:spcBef>
                <a:spcPts val="600"/>
              </a:spcBef>
              <a:defRPr/>
            </a:pPr>
            <a:endParaRPr lang="en-US" sz="2400" dirty="0" smtClean="0"/>
          </a:p>
          <a:p>
            <a:pPr>
              <a:spcBef>
                <a:spcPts val="600"/>
              </a:spcBef>
              <a:defRPr/>
            </a:pPr>
            <a:r>
              <a:rPr lang="en-US" sz="2400" dirty="0" smtClean="0"/>
              <a:t>So, the NRC </a:t>
            </a:r>
            <a:r>
              <a:rPr lang="en-US" sz="2400" u="sng" dirty="0" smtClean="0"/>
              <a:t>DOES</a:t>
            </a:r>
            <a:r>
              <a:rPr lang="en-US" sz="2400" dirty="0" smtClean="0"/>
              <a:t> have an interest in the concepts of Configuration Management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676400"/>
            <a:ext cx="6781800" cy="1295400"/>
          </a:xfrm>
        </p:spPr>
        <p:txBody>
          <a:bodyPr/>
          <a:lstStyle/>
          <a:p>
            <a:pPr eaLnBrk="1" hangingPunct="1"/>
            <a:r>
              <a:rPr lang="en-US" dirty="0" smtClean="0"/>
              <a:t>	What’s the Difference?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276600"/>
            <a:ext cx="2733675" cy="2857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2766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0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676400"/>
            <a:ext cx="6781800" cy="1295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How Many Pieces of Pie?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348" y="2590801"/>
            <a:ext cx="2609850" cy="28575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585548"/>
            <a:ext cx="2604485" cy="28620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180355" y="3758243"/>
                <a:ext cx="67678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↔</m:t>
                      </m:r>
                    </m:oMath>
                  </m:oMathPara>
                </a14:m>
                <a:endParaRPr lang="en-US" sz="3200" dirty="0">
                  <a:solidFill>
                    <a:srgbClr val="FFFF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355" y="3758243"/>
                <a:ext cx="676788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990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85800"/>
            <a:ext cx="5715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	Morphing?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The tire analogy</a:t>
            </a:r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Multiple changes</a:t>
            </a: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Like for Like</a:t>
            </a: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endParaRPr lang="en-US" sz="2800" dirty="0" smtClean="0"/>
          </a:p>
          <a:p>
            <a:pPr marL="365760" indent="-365760" eaLnBrk="1" hangingPunct="1">
              <a:spcBef>
                <a:spcPts val="600"/>
              </a:spcBef>
            </a:pPr>
            <a:r>
              <a:rPr lang="en-US" sz="2800" dirty="0" smtClean="0"/>
              <a:t>Not “as tested”</a:t>
            </a:r>
            <a:endParaRPr lang="en-US" sz="2800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b="1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29600" y="6400800"/>
            <a:ext cx="647700" cy="304800"/>
          </a:xfrm>
        </p:spPr>
        <p:txBody>
          <a:bodyPr/>
          <a:lstStyle/>
          <a:p>
            <a:pPr>
              <a:defRPr/>
            </a:pPr>
            <a:fld id="{E326B9FA-9258-44B5-A1AC-41F4474C55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8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056BBB0D08FD4B9AE81690F9B0709B" ma:contentTypeVersion="0" ma:contentTypeDescription="Create a new document." ma:contentTypeScope="" ma:versionID="7a7fd0ea031b99b4f57563eb7508a74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BBAD1EF-3FB2-4F53-8EE7-DAF035B81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63A80C8-EAD4-4BB0-A5C2-F2A73F0E08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D4541B-8C5E-4877-9DB0-8946E9D8F4E9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newbranding-blue-bkgd</Template>
  <TotalTime>9548</TotalTime>
  <Words>380</Words>
  <Application>Microsoft Office PowerPoint</Application>
  <PresentationFormat>On-screen Show (4:3)</PresentationFormat>
  <Paragraphs>100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NRC Views On Configuration Management Issues</vt:lpstr>
      <vt:lpstr> Focus Areas</vt:lpstr>
      <vt:lpstr>What Is the NRC’s Regional Role?  http://www.nrc.gov/about-nrc/regulatory.html   </vt:lpstr>
      <vt:lpstr>Design Bases</vt:lpstr>
      <vt:lpstr>Licensing Basis</vt:lpstr>
      <vt:lpstr>Configuration Management Concept</vt:lpstr>
      <vt:lpstr> What’s the Difference?</vt:lpstr>
      <vt:lpstr>How Many Pieces of Pie?</vt:lpstr>
      <vt:lpstr> Morphing?</vt:lpstr>
      <vt:lpstr>Take Aways</vt:lpstr>
      <vt:lpstr>PowerPoint Presentation</vt:lpstr>
    </vt:vector>
  </TitlesOfParts>
  <Company>USNRC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Counterparts</dc:title>
  <dc:creator>cat2</dc:creator>
  <cp:lastModifiedBy>Clark, Jeff</cp:lastModifiedBy>
  <cp:revision>543</cp:revision>
  <cp:lastPrinted>2015-05-14T21:27:18Z</cp:lastPrinted>
  <dcterms:created xsi:type="dcterms:W3CDTF">2008-11-04T12:43:36Z</dcterms:created>
  <dcterms:modified xsi:type="dcterms:W3CDTF">2015-05-29T20:41:42Z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0x0101007C056BBB0D08FD4B9AE81690F9B0709B</vt:lpwstr>
  </property>
</Properties>
</file>