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7" r:id="rId6"/>
    <p:sldId id="260" r:id="rId7"/>
    <p:sldId id="269" r:id="rId8"/>
    <p:sldId id="261" r:id="rId9"/>
    <p:sldId id="268" r:id="rId10"/>
    <p:sldId id="265" r:id="rId11"/>
    <p:sldId id="262" r:id="rId12"/>
    <p:sldId id="263" r:id="rId13"/>
    <p:sldId id="270" r:id="rId14"/>
    <p:sldId id="264" r:id="rId15"/>
    <p:sldId id="272" r:id="rId16"/>
    <p:sldId id="266" r:id="rId17"/>
    <p:sldId id="273" r:id="rId18"/>
    <p:sldId id="271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0" d="100"/>
          <a:sy n="90" d="100"/>
        </p:scale>
        <p:origin x="-26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4862-0081-4AE7-85E3-477EB4FAF996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405B37-164E-4316-AF90-F3CD47BAEC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99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97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22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804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3179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9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40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33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55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1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96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65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0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1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4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0C7FB2-0967-4FA3-A935-7F43F46BAF9B}" type="datetimeFigureOut">
              <a:rPr lang="en-US" smtClean="0"/>
              <a:t>6/1/2016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9A855-419D-419D-A817-56E4FD1C1C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350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eschinzel@stpegs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498" y="391887"/>
            <a:ext cx="10552922" cy="2286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n-lt"/>
              </a:rPr>
              <a:t>Pilot </a:t>
            </a:r>
            <a:r>
              <a:rPr lang="en-US" sz="4000" dirty="0">
                <a:latin typeface="+mn-lt"/>
              </a:rPr>
              <a:t>Component Design Basis </a:t>
            </a:r>
            <a:r>
              <a:rPr lang="en-US" sz="4000" dirty="0" smtClean="0">
                <a:latin typeface="+mn-lt"/>
              </a:rPr>
              <a:t>Inspection (CDBI) and Equipment Qualification (EQ) Program Inspection Feedback</a:t>
            </a:r>
            <a:endParaRPr lang="en-US" sz="4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22914"/>
            <a:ext cx="9144000" cy="2276670"/>
          </a:xfrm>
        </p:spPr>
        <p:txBody>
          <a:bodyPr>
            <a:normAutofit fontScale="77500" lnSpcReduction="20000"/>
          </a:bodyPr>
          <a:lstStyle/>
          <a:p>
            <a:r>
              <a:rPr lang="en-US" sz="2000" dirty="0" smtClean="0"/>
              <a:t>Configuration Management Benchmarking Group (CMBG)</a:t>
            </a:r>
          </a:p>
          <a:p>
            <a:r>
              <a:rPr lang="en-US" sz="2000" dirty="0" smtClean="0"/>
              <a:t>Palm Beach Gardens, FL</a:t>
            </a:r>
            <a:endParaRPr lang="en-US" sz="2000" dirty="0"/>
          </a:p>
          <a:p>
            <a:r>
              <a:rPr lang="en-US" sz="2000" dirty="0" smtClean="0"/>
              <a:t>June 7, 2016</a:t>
            </a:r>
          </a:p>
          <a:p>
            <a:endParaRPr lang="en-US" sz="2000" dirty="0"/>
          </a:p>
          <a:p>
            <a:r>
              <a:rPr lang="en-US" sz="2000" dirty="0" smtClean="0"/>
              <a:t>Glen E. Schinzel</a:t>
            </a:r>
          </a:p>
          <a:p>
            <a:r>
              <a:rPr lang="en-US" sz="2000" dirty="0" smtClean="0"/>
              <a:t>STPNOC, Design Engineering</a:t>
            </a:r>
          </a:p>
          <a:p>
            <a:r>
              <a:rPr lang="en-US" sz="2000" dirty="0" smtClean="0">
                <a:hlinkClick r:id="rId2"/>
              </a:rPr>
              <a:t>geschinzel@stpegs.com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484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EQ Program 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8718"/>
            <a:ext cx="10515600" cy="3724296"/>
          </a:xfrm>
        </p:spPr>
        <p:txBody>
          <a:bodyPr>
            <a:normAutofit/>
          </a:bodyPr>
          <a:lstStyle/>
          <a:p>
            <a:r>
              <a:rPr lang="en-US" dirty="0" smtClean="0"/>
              <a:t>Initial information requests</a:t>
            </a:r>
          </a:p>
          <a:p>
            <a:r>
              <a:rPr lang="en-US" dirty="0" smtClean="0"/>
              <a:t>Onsite Visit “Bagman Trip”</a:t>
            </a:r>
          </a:p>
          <a:p>
            <a:r>
              <a:rPr lang="en-US" dirty="0" smtClean="0"/>
              <a:t>In-office preparations</a:t>
            </a:r>
          </a:p>
          <a:p>
            <a:r>
              <a:rPr lang="en-US" dirty="0" smtClean="0"/>
              <a:t>Onsite inspection of selected samples (one week)</a:t>
            </a:r>
          </a:p>
          <a:p>
            <a:r>
              <a:rPr lang="en-US" dirty="0" smtClean="0"/>
              <a:t>Documentation/Report development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468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STP </a:t>
            </a:r>
            <a:r>
              <a:rPr lang="en-US" dirty="0" smtClean="0"/>
              <a:t>Experience/Feedback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2106"/>
            <a:ext cx="10515600" cy="3910908"/>
          </a:xfrm>
        </p:spPr>
        <p:txBody>
          <a:bodyPr>
            <a:normAutofit/>
          </a:bodyPr>
          <a:lstStyle/>
          <a:p>
            <a:r>
              <a:rPr lang="en-US" dirty="0" smtClean="0"/>
              <a:t>Pilot CDBI scope mimicked the 5-week CDBI inspection scope</a:t>
            </a:r>
          </a:p>
          <a:p>
            <a:r>
              <a:rPr lang="en-US" dirty="0" smtClean="0"/>
              <a:t>Component scoping included some systems/sub-systems</a:t>
            </a:r>
            <a:endParaRPr lang="en-US" dirty="0"/>
          </a:p>
          <a:p>
            <a:r>
              <a:rPr lang="en-US" dirty="0" smtClean="0"/>
              <a:t>NRC </a:t>
            </a:r>
            <a:r>
              <a:rPr lang="en-US" dirty="0"/>
              <a:t>information request was extensive and similar to past CDBI </a:t>
            </a:r>
            <a:r>
              <a:rPr lang="en-US" dirty="0" smtClean="0"/>
              <a:t>requests</a:t>
            </a:r>
          </a:p>
          <a:p>
            <a:r>
              <a:rPr lang="en-US" dirty="0" smtClean="0"/>
              <a:t>Additional information requests from NRC were provided late</a:t>
            </a:r>
          </a:p>
          <a:p>
            <a:r>
              <a:rPr lang="en-US" dirty="0" smtClean="0"/>
              <a:t>Inspection activities began on the first day of the Prep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050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STP Experience/Feedback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09438"/>
          </a:xfrm>
        </p:spPr>
        <p:txBody>
          <a:bodyPr>
            <a:normAutofit/>
          </a:bodyPr>
          <a:lstStyle/>
          <a:p>
            <a:r>
              <a:rPr lang="en-US" dirty="0" smtClean="0"/>
              <a:t>Scope and rigor of the inspection was challenging</a:t>
            </a:r>
          </a:p>
          <a:p>
            <a:r>
              <a:rPr lang="en-US" dirty="0" smtClean="0"/>
              <a:t>Inspection activities continued during the ‘Off’ Week</a:t>
            </a:r>
          </a:p>
          <a:p>
            <a:r>
              <a:rPr lang="en-US" dirty="0" smtClean="0"/>
              <a:t>More documented NRC requests than previous 5-week inspection</a:t>
            </a:r>
          </a:p>
          <a:p>
            <a:r>
              <a:rPr lang="en-US" dirty="0" smtClean="0"/>
              <a:t>Potential findings were communicated late in the process</a:t>
            </a:r>
          </a:p>
          <a:p>
            <a:r>
              <a:rPr lang="en-US" dirty="0" smtClean="0"/>
              <a:t>Inspection activities continued for several weeks post-Exit</a:t>
            </a:r>
          </a:p>
          <a:p>
            <a:r>
              <a:rPr lang="en-US" dirty="0" smtClean="0"/>
              <a:t>Initial exit was on 02/11; a telephone re-Exit occurred on 03/09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46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STP </a:t>
            </a:r>
            <a:r>
              <a:rPr lang="en-US" dirty="0" smtClean="0"/>
              <a:t>Experience/Feedback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 Program Inspection:</a:t>
            </a:r>
            <a:endParaRPr lang="en-US" dirty="0"/>
          </a:p>
          <a:p>
            <a:pPr lvl="1"/>
            <a:r>
              <a:rPr lang="en-US" dirty="0" smtClean="0"/>
              <a:t>Initial information request mimicked or exceeded the CDBI initial information request</a:t>
            </a:r>
            <a:endParaRPr lang="en-US" dirty="0"/>
          </a:p>
          <a:p>
            <a:pPr lvl="1"/>
            <a:r>
              <a:rPr lang="en-US" dirty="0" smtClean="0"/>
              <a:t>EQ Bag Trip occurred during last week of the CDBI</a:t>
            </a:r>
            <a:endParaRPr lang="en-US" dirty="0"/>
          </a:p>
          <a:p>
            <a:pPr lvl="1"/>
            <a:r>
              <a:rPr lang="en-US" dirty="0" smtClean="0"/>
              <a:t>Some challenges with inspector knowledge of this new inspection scope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617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Overall Experience/Feedback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overall industry pilot experience wasn’t as bad as STP’s </a:t>
            </a:r>
          </a:p>
          <a:p>
            <a:r>
              <a:rPr lang="en-US" dirty="0" smtClean="0"/>
              <a:t>General feedback is that the pilot approach shows promise:</a:t>
            </a:r>
            <a:endParaRPr lang="en-US" dirty="0"/>
          </a:p>
          <a:p>
            <a:pPr lvl="1"/>
            <a:r>
              <a:rPr lang="en-US" dirty="0" smtClean="0"/>
              <a:t>Reduced inspection ‘footprint’ and the ‘levelization’ of inspection scope provides benefit</a:t>
            </a:r>
          </a:p>
          <a:p>
            <a:pPr lvl="1"/>
            <a:r>
              <a:rPr lang="en-US" dirty="0" smtClean="0"/>
              <a:t>However, the aggregate impact of the design and program inspections has resulted in an increased burden on plant resources as compared to the original baseline CDBI</a:t>
            </a:r>
            <a:endParaRPr lang="en-US" dirty="0"/>
          </a:p>
          <a:p>
            <a:pPr lvl="1"/>
            <a:r>
              <a:rPr lang="en-US" dirty="0" smtClean="0"/>
              <a:t>Modest changes to the pilot approach can successfully address this concern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85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 Overall Experience/Feedback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Overall positives:</a:t>
            </a:r>
            <a:endParaRPr lang="en-US" dirty="0"/>
          </a:p>
          <a:p>
            <a:pPr lvl="1"/>
            <a:r>
              <a:rPr lang="en-US" dirty="0" smtClean="0"/>
              <a:t>Adherence to inspection procedures and Team Lead performance</a:t>
            </a:r>
            <a:endParaRPr lang="en-US" dirty="0"/>
          </a:p>
          <a:p>
            <a:pPr lvl="1"/>
            <a:r>
              <a:rPr lang="en-US" dirty="0" smtClean="0"/>
              <a:t>Ability to complete deep dives into complex issues within the inspection timeframe</a:t>
            </a:r>
            <a:endParaRPr lang="en-US" dirty="0"/>
          </a:p>
          <a:p>
            <a:r>
              <a:rPr lang="en-US" dirty="0" smtClean="0"/>
              <a:t>Opportunities to improve:</a:t>
            </a:r>
            <a:endParaRPr lang="en-US" dirty="0"/>
          </a:p>
          <a:p>
            <a:pPr lvl="1"/>
            <a:r>
              <a:rPr lang="en-US" dirty="0" smtClean="0"/>
              <a:t>Sample size</a:t>
            </a:r>
          </a:p>
          <a:p>
            <a:pPr lvl="1"/>
            <a:r>
              <a:rPr lang="en-US" dirty="0" smtClean="0"/>
              <a:t>Sample selection</a:t>
            </a:r>
          </a:p>
          <a:p>
            <a:pPr lvl="1"/>
            <a:r>
              <a:rPr lang="en-US" dirty="0" smtClean="0"/>
              <a:t>Inspection focus area</a:t>
            </a:r>
          </a:p>
          <a:p>
            <a:pPr lvl="1"/>
            <a:r>
              <a:rPr lang="en-US" dirty="0" smtClean="0"/>
              <a:t>Data requests</a:t>
            </a:r>
          </a:p>
          <a:p>
            <a:pPr lvl="1"/>
            <a:r>
              <a:rPr lang="en-US" dirty="0" smtClean="0"/>
              <a:t>Inspection scheduling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39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Adjustments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CDBI sample size to 7-10 components</a:t>
            </a:r>
          </a:p>
          <a:p>
            <a:r>
              <a:rPr lang="en-US" dirty="0" smtClean="0"/>
              <a:t>Select samples at the component level; eliminate systems and groupings of components as a single sample</a:t>
            </a:r>
          </a:p>
          <a:p>
            <a:r>
              <a:rPr lang="en-US" dirty="0" smtClean="0"/>
              <a:t>Minimize re-inspection of components</a:t>
            </a:r>
          </a:p>
          <a:p>
            <a:r>
              <a:rPr lang="en-US" dirty="0" smtClean="0"/>
              <a:t>Refocus on licensee ability to maintain design and design margins over time (reduce focus on challenging the original design)</a:t>
            </a:r>
          </a:p>
          <a:p>
            <a:r>
              <a:rPr lang="en-US" dirty="0" smtClean="0"/>
              <a:t>Re-examine the need for extensive data requests</a:t>
            </a:r>
          </a:p>
          <a:p>
            <a:r>
              <a:rPr lang="en-US" dirty="0" smtClean="0"/>
              <a:t>Eliminate schedule overlap with CDBI and Program inspections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4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Industry/NRC meeting was held on May 13 to discuss the to-date feedback</a:t>
            </a:r>
          </a:p>
          <a:p>
            <a:r>
              <a:rPr lang="en-US" dirty="0" smtClean="0"/>
              <a:t>Industry roll-up of pilot program results will occur in the June/July timeframe</a:t>
            </a:r>
          </a:p>
          <a:p>
            <a:r>
              <a:rPr lang="en-US" dirty="0" smtClean="0"/>
              <a:t>NRC pilot CDBI/Program review meeting scheduled for July 19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16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Going-Forward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60" y="1690688"/>
            <a:ext cx="10420739" cy="4075214"/>
          </a:xfrm>
        </p:spPr>
        <p:txBody>
          <a:bodyPr>
            <a:normAutofit/>
          </a:bodyPr>
          <a:lstStyle/>
          <a:p>
            <a:r>
              <a:rPr lang="en-US" dirty="0" smtClean="0"/>
              <a:t>NEI to create an industry focus group to pursue further changes to the CDBI process:</a:t>
            </a:r>
            <a:endParaRPr lang="en-US" dirty="0"/>
          </a:p>
          <a:p>
            <a:pPr lvl="1"/>
            <a:r>
              <a:rPr lang="en-US" dirty="0" smtClean="0"/>
              <a:t>Improve CDBI sample selection criteria</a:t>
            </a:r>
            <a:endParaRPr lang="en-US" dirty="0"/>
          </a:p>
          <a:p>
            <a:pPr lvl="1"/>
            <a:r>
              <a:rPr lang="en-US" dirty="0" smtClean="0"/>
              <a:t>Focus the CDBI on design control</a:t>
            </a:r>
          </a:p>
          <a:p>
            <a:pPr lvl="1"/>
            <a:r>
              <a:rPr lang="en-US" dirty="0" smtClean="0"/>
              <a:t>Streamline/focus document requests and data collection</a:t>
            </a:r>
          </a:p>
          <a:p>
            <a:pPr lvl="1"/>
            <a:r>
              <a:rPr lang="en-US" dirty="0" smtClean="0"/>
              <a:t>(Long-term consideration) Develop strategy to eliminate the triennial Fire Protection inspection by including fire risk components within the CDBI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5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CDBI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Purpose </a:t>
            </a:r>
            <a:r>
              <a:rPr lang="en-US" dirty="0"/>
              <a:t>of </a:t>
            </a:r>
            <a:r>
              <a:rPr lang="en-US" dirty="0" smtClean="0"/>
              <a:t>the NRC </a:t>
            </a:r>
            <a:r>
              <a:rPr lang="en-US" dirty="0"/>
              <a:t>Component Design </a:t>
            </a:r>
            <a:r>
              <a:rPr lang="en-US" dirty="0" smtClean="0"/>
              <a:t>Basis Inspection </a:t>
            </a:r>
            <a:r>
              <a:rPr lang="en-US" dirty="0"/>
              <a:t>(CDBI) is to:</a:t>
            </a:r>
          </a:p>
          <a:p>
            <a:pPr lvl="1"/>
            <a:r>
              <a:rPr lang="en-US" dirty="0"/>
              <a:t>Verify that plant components are maintained within their design basis</a:t>
            </a:r>
          </a:p>
          <a:p>
            <a:pPr lvl="1"/>
            <a:r>
              <a:rPr lang="en-US" dirty="0"/>
              <a:t>Monitor the capability of the selected components and operator actions to perform their design </a:t>
            </a:r>
            <a:r>
              <a:rPr lang="en-US" dirty="0" smtClean="0"/>
              <a:t>basis </a:t>
            </a:r>
            <a:r>
              <a:rPr lang="en-US" dirty="0"/>
              <a:t>functions</a:t>
            </a:r>
          </a:p>
          <a:p>
            <a:r>
              <a:rPr lang="en-US" dirty="0"/>
              <a:t> Inspection Scope</a:t>
            </a:r>
          </a:p>
          <a:p>
            <a:pPr lvl="1"/>
            <a:r>
              <a:rPr lang="en-US" dirty="0"/>
              <a:t>Typically eleven to sixteen components are selected </a:t>
            </a:r>
          </a:p>
          <a:p>
            <a:pPr lvl="1"/>
            <a:r>
              <a:rPr lang="en-US" dirty="0"/>
              <a:t>One to three components are typically associated with containment-related SSCs which are considered for Large Early Release Frequency, and </a:t>
            </a:r>
          </a:p>
          <a:p>
            <a:pPr lvl="1"/>
            <a:r>
              <a:rPr lang="en-US" dirty="0"/>
              <a:t>Three to six components associated with issues identified through the operating experience feedback process</a:t>
            </a:r>
          </a:p>
        </p:txBody>
      </p:sp>
    </p:spTree>
    <p:extLst>
      <p:ext uri="{BB962C8B-B14F-4D97-AF65-F5344CB8AC3E}">
        <p14:creationId xmlns:p14="http://schemas.microsoft.com/office/powerpoint/2010/main" val="1285985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CDBI </a:t>
            </a:r>
            <a:r>
              <a:rPr lang="en-US" dirty="0" smtClean="0"/>
              <a:t>Insights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CDBI is a baseline inspection in the NRC Regulatory Oversight Process (ROP)</a:t>
            </a:r>
          </a:p>
          <a:p>
            <a:r>
              <a:rPr lang="en-US" dirty="0"/>
              <a:t>The inspection is nominally performed on a triennial frequency</a:t>
            </a:r>
          </a:p>
          <a:p>
            <a:r>
              <a:rPr lang="en-US" dirty="0"/>
              <a:t>The NRC previously estimated inspection hours at about:</a:t>
            </a:r>
          </a:p>
          <a:p>
            <a:pPr lvl="1"/>
            <a:r>
              <a:rPr lang="en-US" dirty="0"/>
              <a:t>475 hours (single unit sites)</a:t>
            </a:r>
          </a:p>
          <a:p>
            <a:pPr lvl="1"/>
            <a:r>
              <a:rPr lang="en-US" dirty="0"/>
              <a:t>500 hours (multi-unit sites)</a:t>
            </a:r>
          </a:p>
          <a:p>
            <a:pPr lvl="1"/>
            <a:r>
              <a:rPr lang="en-US" dirty="0"/>
              <a:t>In actuality, many sites experienced many more hours of inspection</a:t>
            </a:r>
          </a:p>
          <a:p>
            <a:r>
              <a:rPr lang="en-US" dirty="0"/>
              <a:t>NRC Inspection Fees</a:t>
            </a:r>
          </a:p>
          <a:p>
            <a:pPr lvl="1"/>
            <a:r>
              <a:rPr lang="en-US" dirty="0"/>
              <a:t>Industry survey indicated NRC Inspection fees averaged $361,000 and ranged up to $500,000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0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CDBI </a:t>
            </a:r>
            <a:r>
              <a:rPr lang="en-US" dirty="0" smtClean="0"/>
              <a:t>Insights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NRC inspection team </a:t>
            </a:r>
            <a:r>
              <a:rPr lang="en-US" dirty="0" smtClean="0"/>
              <a:t>is </a:t>
            </a:r>
            <a:r>
              <a:rPr lang="en-US" dirty="0"/>
              <a:t>typically comprised of 6 inspectors (including contractors)</a:t>
            </a:r>
          </a:p>
          <a:p>
            <a:r>
              <a:rPr lang="en-US" dirty="0"/>
              <a:t>Licensee costs for pre-inspection preparation, direct inspection support and post-inspection activities ranged up to $650,000 excluding contractor </a:t>
            </a:r>
            <a:r>
              <a:rPr lang="en-US" dirty="0" smtClean="0"/>
              <a:t>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19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CDBI Inspection Schedule (typical)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US" dirty="0" smtClean="0"/>
              <a:t>Initial information requests</a:t>
            </a:r>
          </a:p>
          <a:p>
            <a:r>
              <a:rPr lang="en-US" dirty="0" smtClean="0"/>
              <a:t>On-site </a:t>
            </a:r>
            <a:r>
              <a:rPr lang="en-US" dirty="0"/>
              <a:t>Visit </a:t>
            </a:r>
            <a:r>
              <a:rPr lang="en-US" dirty="0" smtClean="0"/>
              <a:t>(Bagman Trip)</a:t>
            </a:r>
            <a:endParaRPr lang="en-US" dirty="0"/>
          </a:p>
          <a:p>
            <a:r>
              <a:rPr lang="en-US" dirty="0"/>
              <a:t>In-office preparations (2</a:t>
            </a:r>
            <a:r>
              <a:rPr lang="en-US" baseline="30000" dirty="0"/>
              <a:t>nd</a:t>
            </a:r>
            <a:r>
              <a:rPr lang="en-US" dirty="0"/>
              <a:t> week may be added)</a:t>
            </a:r>
          </a:p>
          <a:p>
            <a:r>
              <a:rPr lang="en-US" dirty="0"/>
              <a:t>Week 1: Onsite inspection of selected samples</a:t>
            </a:r>
          </a:p>
          <a:p>
            <a:r>
              <a:rPr lang="en-US" dirty="0"/>
              <a:t>Week 2: In-office inspection</a:t>
            </a:r>
          </a:p>
          <a:p>
            <a:r>
              <a:rPr lang="en-US" dirty="0"/>
              <a:t>Week 3: Onsite inspection</a:t>
            </a:r>
          </a:p>
          <a:p>
            <a:r>
              <a:rPr lang="en-US" dirty="0"/>
              <a:t>Week 4: In-office inspection</a:t>
            </a:r>
          </a:p>
          <a:p>
            <a:r>
              <a:rPr lang="en-US" dirty="0"/>
              <a:t>Week 5: Onsite inspection</a:t>
            </a:r>
          </a:p>
          <a:p>
            <a:r>
              <a:rPr lang="en-US" dirty="0" smtClean="0"/>
              <a:t>Documentation/Report Development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81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4196"/>
            <a:ext cx="10515600" cy="4562767"/>
          </a:xfrm>
        </p:spPr>
        <p:txBody>
          <a:bodyPr/>
          <a:lstStyle/>
          <a:p>
            <a:r>
              <a:rPr lang="en-US" dirty="0" smtClean="0"/>
              <a:t>Beginning in 2014, industry and NRC engaged in dialog on how to improve the effectiveness of current CDBIs</a:t>
            </a:r>
          </a:p>
          <a:p>
            <a:r>
              <a:rPr lang="en-US" dirty="0" smtClean="0"/>
              <a:t>Due </a:t>
            </a:r>
            <a:r>
              <a:rPr lang="en-US" dirty="0"/>
              <a:t>to industry concerns with the cost and scope of </a:t>
            </a:r>
            <a:r>
              <a:rPr lang="en-US" dirty="0" smtClean="0"/>
              <a:t>CDBIs, </a:t>
            </a:r>
            <a:r>
              <a:rPr lang="en-US" dirty="0"/>
              <a:t>the Regulatory Issues Working Group (RIWG) </a:t>
            </a:r>
            <a:r>
              <a:rPr lang="en-US" dirty="0" smtClean="0"/>
              <a:t>along with the </a:t>
            </a:r>
            <a:r>
              <a:rPr lang="en-US" dirty="0"/>
              <a:t>Nuclear Energy Institute (NEI) recommended changes to the CDBI program</a:t>
            </a:r>
          </a:p>
          <a:p>
            <a:r>
              <a:rPr lang="en-US" dirty="0"/>
              <a:t>As a result of industry and NRC internal interest, a new CDBI pilot program (IP 71111.21T) was </a:t>
            </a:r>
            <a:r>
              <a:rPr lang="en-US" dirty="0" smtClean="0"/>
              <a:t>developed</a:t>
            </a:r>
            <a:endParaRPr lang="en-US" dirty="0"/>
          </a:p>
          <a:p>
            <a:pPr lvl="2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875918"/>
              </p:ext>
            </p:extLst>
          </p:nvPr>
        </p:nvGraphicFramePr>
        <p:xfrm>
          <a:off x="2374085" y="4840448"/>
          <a:ext cx="6946084" cy="1676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8417">
                  <a:extLst>
                    <a:ext uri="{9D8B030D-6E8A-4147-A177-3AD203B41FA5}">
                      <a16:colId xmlns:a16="http://schemas.microsoft.com/office/drawing/2014/main" xmlns="" val="3407678102"/>
                    </a:ext>
                  </a:extLst>
                </a:gridCol>
                <a:gridCol w="2457110">
                  <a:extLst>
                    <a:ext uri="{9D8B030D-6E8A-4147-A177-3AD203B41FA5}">
                      <a16:colId xmlns:a16="http://schemas.microsoft.com/office/drawing/2014/main" xmlns="" val="2010189735"/>
                    </a:ext>
                  </a:extLst>
                </a:gridCol>
                <a:gridCol w="2490557">
                  <a:extLst>
                    <a:ext uri="{9D8B030D-6E8A-4147-A177-3AD203B41FA5}">
                      <a16:colId xmlns:a16="http://schemas.microsoft.com/office/drawing/2014/main" xmlns="" val="1030524367"/>
                    </a:ext>
                  </a:extLst>
                </a:gridCol>
              </a:tblGrid>
              <a:tr h="55034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IP 71111.21 (Baseline) Components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IP 71111.21T (Pilot)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Components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95972038"/>
                  </a:ext>
                </a:extLst>
              </a:tr>
              <a:tr h="19311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Components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 to 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 to 12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5317856"/>
                  </a:ext>
                </a:extLst>
              </a:tr>
              <a:tr h="3641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Containment SSCs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to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to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00706233"/>
                  </a:ext>
                </a:extLst>
              </a:tr>
              <a:tr h="3641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Operating </a:t>
                      </a:r>
                      <a:r>
                        <a:rPr lang="en-US" sz="1100" dirty="0" smtClean="0">
                          <a:effectLst/>
                        </a:rPr>
                        <a:t>Experience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 to 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to 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87094665"/>
                  </a:ext>
                </a:extLst>
              </a:tr>
              <a:tr h="20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Level of Effort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15 to 25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 to 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39872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66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</a:t>
            </a:r>
            <a:r>
              <a:rPr lang="en-US" dirty="0" smtClean="0"/>
              <a:t>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CDBI Inspection</a:t>
            </a:r>
            <a:endParaRPr lang="en-US" dirty="0"/>
          </a:p>
          <a:p>
            <a:pPr lvl="1"/>
            <a:r>
              <a:rPr lang="en-US" dirty="0"/>
              <a:t>Reduce </a:t>
            </a:r>
            <a:r>
              <a:rPr lang="en-US" dirty="0" smtClean="0"/>
              <a:t>the sample size and </a:t>
            </a:r>
            <a:r>
              <a:rPr lang="en-US" dirty="0"/>
              <a:t>amount of inspection time on components</a:t>
            </a:r>
          </a:p>
          <a:p>
            <a:pPr lvl="1"/>
            <a:r>
              <a:rPr lang="en-US" dirty="0"/>
              <a:t>Reduce the impact on licensees </a:t>
            </a:r>
            <a:r>
              <a:rPr lang="en-US" dirty="0" smtClean="0"/>
              <a:t>while </a:t>
            </a:r>
            <a:r>
              <a:rPr lang="en-US" dirty="0"/>
              <a:t>still </a:t>
            </a:r>
            <a:r>
              <a:rPr lang="en-US" dirty="0" smtClean="0"/>
              <a:t>providing the inspection value</a:t>
            </a:r>
            <a:endParaRPr lang="en-US" dirty="0"/>
          </a:p>
          <a:p>
            <a:pPr lvl="1"/>
            <a:r>
              <a:rPr lang="en-US" dirty="0"/>
              <a:t>2 pilot inspections from each region</a:t>
            </a:r>
          </a:p>
          <a:p>
            <a:pPr lvl="1"/>
            <a:r>
              <a:rPr lang="en-US" dirty="0"/>
              <a:t>Take lessons learned from the pilots and develop a revised CDBI inspection </a:t>
            </a:r>
            <a:r>
              <a:rPr lang="en-US" dirty="0" smtClean="0"/>
              <a:t>approach </a:t>
            </a:r>
            <a:r>
              <a:rPr lang="en-US" dirty="0"/>
              <a:t>to be implemented at all licensee starting calendar year 2017</a:t>
            </a:r>
          </a:p>
          <a:p>
            <a:r>
              <a:rPr lang="en-US" dirty="0"/>
              <a:t>Added </a:t>
            </a:r>
            <a:r>
              <a:rPr lang="en-US" dirty="0" smtClean="0"/>
              <a:t>an engineering program inspection </a:t>
            </a:r>
            <a:r>
              <a:rPr lang="en-US" dirty="0"/>
              <a:t>into the </a:t>
            </a:r>
            <a:r>
              <a:rPr lang="en-US" dirty="0" smtClean="0"/>
              <a:t>process</a:t>
            </a:r>
            <a:endParaRPr lang="en-US" dirty="0"/>
          </a:p>
          <a:p>
            <a:pPr lvl="2"/>
            <a:r>
              <a:rPr lang="en-US" dirty="0"/>
              <a:t>Pilot </a:t>
            </a:r>
            <a:r>
              <a:rPr lang="en-US" dirty="0" smtClean="0"/>
              <a:t>inspection of the </a:t>
            </a:r>
            <a:r>
              <a:rPr lang="en-US" dirty="0"/>
              <a:t>Equipment Qualification (EQ) program</a:t>
            </a:r>
          </a:p>
        </p:txBody>
      </p:sp>
    </p:spTree>
    <p:extLst>
      <p:ext uri="{BB962C8B-B14F-4D97-AF65-F5344CB8AC3E}">
        <p14:creationId xmlns:p14="http://schemas.microsoft.com/office/powerpoint/2010/main" val="224398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</a:t>
            </a:r>
            <a:r>
              <a:rPr lang="en-US" dirty="0" smtClean="0"/>
              <a:t>CDBIs/Program 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5782"/>
            <a:ext cx="10515600" cy="4351338"/>
          </a:xfrm>
        </p:spPr>
        <p:txBody>
          <a:bodyPr/>
          <a:lstStyle/>
          <a:p>
            <a:r>
              <a:rPr lang="en-US" dirty="0"/>
              <a:t>Pilot </a:t>
            </a:r>
            <a:r>
              <a:rPr lang="en-US" dirty="0" smtClean="0"/>
              <a:t>inspections held </a:t>
            </a:r>
            <a:r>
              <a:rPr lang="en-US" dirty="0"/>
              <a:t>at: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436362"/>
              </p:ext>
            </p:extLst>
          </p:nvPr>
        </p:nvGraphicFramePr>
        <p:xfrm>
          <a:off x="1726135" y="2556487"/>
          <a:ext cx="6201461" cy="2829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6842">
                  <a:extLst>
                    <a:ext uri="{9D8B030D-6E8A-4147-A177-3AD203B41FA5}">
                      <a16:colId xmlns:a16="http://schemas.microsoft.com/office/drawing/2014/main" xmlns="" val="2187966814"/>
                    </a:ext>
                  </a:extLst>
                </a:gridCol>
                <a:gridCol w="4694619">
                  <a:extLst>
                    <a:ext uri="{9D8B030D-6E8A-4147-A177-3AD203B41FA5}">
                      <a16:colId xmlns:a16="http://schemas.microsoft.com/office/drawing/2014/main" xmlns="" val="844606283"/>
                    </a:ext>
                  </a:extLst>
                </a:gridCol>
              </a:tblGrid>
              <a:tr h="315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NRC Region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Plants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94668681"/>
                  </a:ext>
                </a:extLst>
              </a:tr>
              <a:tr h="6318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Calvert Cliffs </a:t>
                      </a:r>
                      <a:r>
                        <a:rPr lang="en-US" sz="1100" dirty="0" smtClean="0">
                          <a:effectLst/>
                        </a:rPr>
                        <a:t>– CDBI and EQ Inspection Complete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Fitzpatrick – CDBI and EQ Inspection Complete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82769375"/>
                  </a:ext>
                </a:extLst>
              </a:tr>
              <a:tr h="6318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Browns </a:t>
                      </a:r>
                      <a:r>
                        <a:rPr lang="en-US" sz="1100" dirty="0" smtClean="0">
                          <a:effectLst/>
                        </a:rPr>
                        <a:t>Ferry – CDBI and EQ Inspection Complete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St. Lucie </a:t>
                      </a:r>
                      <a:r>
                        <a:rPr lang="en-US" sz="1100" dirty="0" smtClean="0">
                          <a:effectLst/>
                        </a:rPr>
                        <a:t>– CDBI and EQ Inspection Complete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38062971"/>
                  </a:ext>
                </a:extLst>
              </a:tr>
              <a:tr h="6178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D.C. Cook </a:t>
                      </a:r>
                      <a:r>
                        <a:rPr lang="en-US" sz="1100" dirty="0" smtClean="0">
                          <a:effectLst/>
                        </a:rPr>
                        <a:t>– CDBI and EQ Inspection Complete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Dresden – CDBI Complete; EQ Inspection on 06/20-24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15361586"/>
                  </a:ext>
                </a:extLst>
              </a:tr>
              <a:tr h="6318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IV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South Texas Project </a:t>
                      </a:r>
                      <a:r>
                        <a:rPr lang="en-US" sz="1100" dirty="0" smtClean="0">
                          <a:effectLst/>
                        </a:rPr>
                        <a:t>– CDBI and EQ Inspection Complete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Columbia Generating </a:t>
                      </a:r>
                      <a:r>
                        <a:rPr lang="en-US" sz="1100" dirty="0" smtClean="0">
                          <a:effectLst/>
                        </a:rPr>
                        <a:t>Station – EQ Inspection Complete; CDBI on 06/06-24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08063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261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</a:t>
            </a:r>
            <a:r>
              <a:rPr lang="en-US" dirty="0" smtClean="0"/>
              <a:t>CDBI Inspections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information requests</a:t>
            </a:r>
          </a:p>
          <a:p>
            <a:r>
              <a:rPr lang="en-US" dirty="0" smtClean="0"/>
              <a:t>Onsite </a:t>
            </a:r>
            <a:r>
              <a:rPr lang="en-US" dirty="0"/>
              <a:t>Visit “Bagman Trip”</a:t>
            </a:r>
          </a:p>
          <a:p>
            <a:r>
              <a:rPr lang="en-US" dirty="0"/>
              <a:t>In-office </a:t>
            </a:r>
            <a:r>
              <a:rPr lang="en-US" dirty="0" smtClean="0"/>
              <a:t>preparations</a:t>
            </a:r>
          </a:p>
          <a:p>
            <a:r>
              <a:rPr lang="en-US" dirty="0" smtClean="0"/>
              <a:t>Week 1: Onsite inspection of selected samples</a:t>
            </a:r>
          </a:p>
          <a:p>
            <a:r>
              <a:rPr lang="en-US" dirty="0" smtClean="0"/>
              <a:t>Week </a:t>
            </a:r>
            <a:r>
              <a:rPr lang="en-US" dirty="0"/>
              <a:t>2: In-office inspection</a:t>
            </a:r>
          </a:p>
          <a:p>
            <a:r>
              <a:rPr lang="en-US" dirty="0"/>
              <a:t>Week 3: Onsite inspection</a:t>
            </a:r>
          </a:p>
          <a:p>
            <a:r>
              <a:rPr lang="en-US" dirty="0" smtClean="0"/>
              <a:t>Documentation/Report development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83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1360</TotalTime>
  <Words>1046</Words>
  <Application>Microsoft Office PowerPoint</Application>
  <PresentationFormat>Custom</PresentationFormat>
  <Paragraphs>148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Ion</vt:lpstr>
      <vt:lpstr>Pilot Component Design Basis Inspection (CDBI) and Equipment Qualification (EQ) Program Inspection Feedback</vt:lpstr>
      <vt:lpstr>CDBI Background</vt:lpstr>
      <vt:lpstr>CDBI Insights</vt:lpstr>
      <vt:lpstr>CDBI Insights</vt:lpstr>
      <vt:lpstr>Baseline CDBI Inspection Schedule (typical)</vt:lpstr>
      <vt:lpstr>Pilot Approach</vt:lpstr>
      <vt:lpstr>Pilot Approach </vt:lpstr>
      <vt:lpstr>Pilot CDBIs/Program Inspections</vt:lpstr>
      <vt:lpstr>Pilot CDBI Inspections</vt:lpstr>
      <vt:lpstr>Pilot EQ Program Inspections</vt:lpstr>
      <vt:lpstr>STP Experience/Feedback</vt:lpstr>
      <vt:lpstr>STP Experience/Feedback</vt:lpstr>
      <vt:lpstr>STP Experience/Feedback</vt:lpstr>
      <vt:lpstr>Industry Overall Experience/Feedback</vt:lpstr>
      <vt:lpstr>Industry Overall Experience/Feedback</vt:lpstr>
      <vt:lpstr>Adjustments for Success</vt:lpstr>
      <vt:lpstr>Next Steps</vt:lpstr>
      <vt:lpstr>Going-Forward Actions</vt:lpstr>
    </vt:vector>
  </TitlesOfParts>
  <Company>STPNOC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Component Design Basis Inspection</dc:title>
  <dc:creator>Connolly, Jim</dc:creator>
  <cp:lastModifiedBy>FPL_User</cp:lastModifiedBy>
  <cp:revision>51</cp:revision>
  <cp:lastPrinted>2016-05-23T23:31:37Z</cp:lastPrinted>
  <dcterms:created xsi:type="dcterms:W3CDTF">2016-03-16T18:23:21Z</dcterms:created>
  <dcterms:modified xsi:type="dcterms:W3CDTF">2016-06-01T21:48:07Z</dcterms:modified>
</cp:coreProperties>
</file>