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1" r:id="rId3"/>
    <p:sldId id="259" r:id="rId4"/>
    <p:sldId id="260" r:id="rId5"/>
    <p:sldId id="257" r:id="rId6"/>
    <p:sldId id="258" r:id="rId7"/>
    <p:sldId id="265" r:id="rId8"/>
    <p:sldId id="266" r:id="rId9"/>
    <p:sldId id="268" r:id="rId10"/>
    <p:sldId id="267" r:id="rId11"/>
    <p:sldId id="262" r:id="rId12"/>
    <p:sldId id="264"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2" autoAdjust="0"/>
    <p:restoredTop sz="91087" autoAdjust="0"/>
  </p:normalViewPr>
  <p:slideViewPr>
    <p:cSldViewPr snapToGrid="0">
      <p:cViewPr varScale="1">
        <p:scale>
          <a:sx n="82" d="100"/>
          <a:sy n="82" d="100"/>
        </p:scale>
        <p:origin x="-720"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73ACC-0F33-4645-89DD-F99A64336E49}"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18A4E-5B54-45CB-9124-AF488382F22B}" type="slidenum">
              <a:rPr lang="en-US" smtClean="0"/>
              <a:t>‹#›</a:t>
            </a:fld>
            <a:endParaRPr lang="en-US"/>
          </a:p>
        </p:txBody>
      </p:sp>
    </p:spTree>
    <p:extLst>
      <p:ext uri="{BB962C8B-B14F-4D97-AF65-F5344CB8AC3E}">
        <p14:creationId xmlns:p14="http://schemas.microsoft.com/office/powerpoint/2010/main" val="170087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18A4E-5B54-45CB-9124-AF488382F22B}" type="slidenum">
              <a:rPr lang="en-US" smtClean="0"/>
              <a:t>1</a:t>
            </a:fld>
            <a:endParaRPr lang="en-US"/>
          </a:p>
        </p:txBody>
      </p:sp>
    </p:spTree>
    <p:extLst>
      <p:ext uri="{BB962C8B-B14F-4D97-AF65-F5344CB8AC3E}">
        <p14:creationId xmlns:p14="http://schemas.microsoft.com/office/powerpoint/2010/main" val="339077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Problem Statement</a:t>
            </a:r>
          </a:p>
          <a:p>
            <a:pPr lvl="1"/>
            <a:r>
              <a:rPr lang="en-US" sz="1200" kern="1200" dirty="0" smtClean="0">
                <a:solidFill>
                  <a:schemeClr val="tx1"/>
                </a:solidFill>
                <a:effectLst/>
                <a:latin typeface="+mn-lt"/>
                <a:ea typeface="+mn-ea"/>
                <a:cs typeface="+mn-cs"/>
              </a:rPr>
              <a:t>-NQA-1 and typical QA Program Documents do not provide specific guidance on certifying and maintaining controlled databases containing design data for ongoing direct use without validation to the source document.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-NRC RIS 2000-018, Guidance on Managing Quality Assurance Records in Electronic Media, endorses NIRMA guidelines on electronic records.  The NIRMA guidelines do not fully address requirements for ongoing direct us of data from controlled databases.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-Benchmarking reveals that despite some consolidation of controlled data in the Master Equipment List at the operating plants there are still multiple </a:t>
            </a:r>
            <a:r>
              <a:rPr lang="en-US" sz="1200" kern="1200" dirty="0" err="1" smtClean="0">
                <a:solidFill>
                  <a:schemeClr val="tx1"/>
                </a:solidFill>
                <a:effectLst/>
                <a:latin typeface="+mn-lt"/>
                <a:ea typeface="+mn-ea"/>
                <a:cs typeface="+mn-cs"/>
              </a:rPr>
              <a:t>siloed</a:t>
            </a:r>
            <a:r>
              <a:rPr lang="en-US" sz="1200" kern="1200" dirty="0" smtClean="0">
                <a:solidFill>
                  <a:schemeClr val="tx1"/>
                </a:solidFill>
                <a:effectLst/>
                <a:latin typeface="+mn-lt"/>
                <a:ea typeface="+mn-ea"/>
                <a:cs typeface="+mn-cs"/>
              </a:rPr>
              <a:t> databases that store data that should be under formal change control.</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-Six of seven utilities surveyed feel the data in their MEL is controlled adequately and can be used for direct use.</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survey revealed that Utilities don’t have a consistent method for certifying the MEL and control of data in the MEL.</a:t>
            </a:r>
          </a:p>
          <a:p>
            <a:endParaRPr lang="en-US" dirty="0"/>
          </a:p>
        </p:txBody>
      </p:sp>
      <p:sp>
        <p:nvSpPr>
          <p:cNvPr id="4" name="Slide Number Placeholder 3"/>
          <p:cNvSpPr>
            <a:spLocks noGrp="1"/>
          </p:cNvSpPr>
          <p:nvPr>
            <p:ph type="sldNum" sz="quarter" idx="10"/>
          </p:nvPr>
        </p:nvSpPr>
        <p:spPr/>
        <p:txBody>
          <a:bodyPr/>
          <a:lstStyle/>
          <a:p>
            <a:fld id="{DFF18A4E-5B54-45CB-9124-AF488382F22B}" type="slidenum">
              <a:rPr lang="en-US" smtClean="0"/>
              <a:t>5</a:t>
            </a:fld>
            <a:endParaRPr lang="en-US"/>
          </a:p>
        </p:txBody>
      </p:sp>
    </p:spTree>
    <p:extLst>
      <p:ext uri="{BB962C8B-B14F-4D97-AF65-F5344CB8AC3E}">
        <p14:creationId xmlns:p14="http://schemas.microsoft.com/office/powerpoint/2010/main" val="409358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18A4E-5B54-45CB-9124-AF488382F22B}" type="slidenum">
              <a:rPr lang="en-US" smtClean="0"/>
              <a:t>9</a:t>
            </a:fld>
            <a:endParaRPr lang="en-US"/>
          </a:p>
        </p:txBody>
      </p:sp>
    </p:spTree>
    <p:extLst>
      <p:ext uri="{BB962C8B-B14F-4D97-AF65-F5344CB8AC3E}">
        <p14:creationId xmlns:p14="http://schemas.microsoft.com/office/powerpoint/2010/main" val="345372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6/1/2016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6/1/2016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325" y="395377"/>
            <a:ext cx="8825658" cy="3329581"/>
          </a:xfrm>
        </p:spPr>
        <p:txBody>
          <a:bodyPr/>
          <a:lstStyle/>
          <a:p>
            <a:pPr algn="ctr"/>
            <a:r>
              <a:rPr lang="en-US" sz="6300" dirty="0" smtClean="0"/>
              <a:t>Certifying Data in Controlled Databases for Direct Use</a:t>
            </a:r>
            <a:endParaRPr lang="en-US" sz="6300" dirty="0"/>
          </a:p>
        </p:txBody>
      </p:sp>
      <p:sp>
        <p:nvSpPr>
          <p:cNvPr id="3" name="Subtitle 2"/>
          <p:cNvSpPr>
            <a:spLocks noGrp="1"/>
          </p:cNvSpPr>
          <p:nvPr>
            <p:ph type="subTitle" idx="1"/>
          </p:nvPr>
        </p:nvSpPr>
        <p:spPr>
          <a:xfrm>
            <a:off x="516601" y="3914739"/>
            <a:ext cx="8825658" cy="1226604"/>
          </a:xfrm>
        </p:spPr>
        <p:txBody>
          <a:bodyPr>
            <a:normAutofit lnSpcReduction="10000"/>
          </a:bodyPr>
          <a:lstStyle/>
          <a:p>
            <a:pPr algn="ctr"/>
            <a:endParaRPr lang="en-US" dirty="0" smtClean="0"/>
          </a:p>
          <a:p>
            <a:pPr algn="ctr"/>
            <a:r>
              <a:rPr lang="en-US" dirty="0" smtClean="0">
                <a:solidFill>
                  <a:schemeClr val="tx1">
                    <a:lumMod val="75000"/>
                  </a:schemeClr>
                </a:solidFill>
              </a:rPr>
              <a:t>Eric Pace </a:t>
            </a:r>
          </a:p>
          <a:p>
            <a:pPr algn="ctr"/>
            <a:r>
              <a:rPr lang="en-US" dirty="0" smtClean="0">
                <a:solidFill>
                  <a:schemeClr val="tx1">
                    <a:lumMod val="75000"/>
                  </a:schemeClr>
                </a:solidFill>
              </a:rPr>
              <a:t>CM Group Supervisor</a:t>
            </a:r>
            <a:endParaRPr lang="en-US" dirty="0">
              <a:solidFill>
                <a:schemeClr val="tx1">
                  <a:lumMod val="75000"/>
                </a:schemeClr>
              </a:solidFill>
            </a:endParaRPr>
          </a:p>
        </p:txBody>
      </p:sp>
      <p:pic>
        <p:nvPicPr>
          <p:cNvPr id="4" name="Picture 3"/>
          <p:cNvPicPr>
            <a:picLocks noChangeAspect="1"/>
          </p:cNvPicPr>
          <p:nvPr/>
        </p:nvPicPr>
        <p:blipFill>
          <a:blip r:embed="rId3"/>
          <a:stretch>
            <a:fillRect/>
          </a:stretch>
        </p:blipFill>
        <p:spPr>
          <a:xfrm>
            <a:off x="8511666" y="2801321"/>
            <a:ext cx="3410040" cy="3949676"/>
          </a:xfrm>
          <a:prstGeom prst="rect">
            <a:avLst/>
          </a:prstGeom>
        </p:spPr>
      </p:pic>
      <p:sp>
        <p:nvSpPr>
          <p:cNvPr id="5" name="Slide Number Placeholder 4"/>
          <p:cNvSpPr>
            <a:spLocks noGrp="1"/>
          </p:cNvSpPr>
          <p:nvPr>
            <p:ph type="sldNum" sz="quarter" idx="12"/>
          </p:nvPr>
        </p:nvSpPr>
        <p:spPr/>
        <p:txBody>
          <a:bodyPr/>
          <a:lstStyle/>
          <a:p>
            <a:fld id="{D57F1E4F-1CFF-5643-939E-02111984F565}" type="slidenum">
              <a:rPr lang="en-US" smtClean="0"/>
              <a:t>1</a:t>
            </a:fld>
            <a:endParaRPr lang="en-US" dirty="0"/>
          </a:p>
        </p:txBody>
      </p:sp>
      <p:pic>
        <p:nvPicPr>
          <p:cNvPr id="6" name="Picture 5"/>
          <p:cNvPicPr>
            <a:picLocks noChangeAspect="1"/>
          </p:cNvPicPr>
          <p:nvPr/>
        </p:nvPicPr>
        <p:blipFill>
          <a:blip r:embed="rId4"/>
          <a:stretch>
            <a:fillRect/>
          </a:stretch>
        </p:blipFill>
        <p:spPr>
          <a:xfrm>
            <a:off x="3431669" y="5451894"/>
            <a:ext cx="3087950" cy="802867"/>
          </a:xfrm>
          <a:prstGeom prst="rect">
            <a:avLst/>
          </a:prstGeom>
        </p:spPr>
      </p:pic>
    </p:spTree>
    <p:extLst>
      <p:ext uri="{BB962C8B-B14F-4D97-AF65-F5344CB8AC3E}">
        <p14:creationId xmlns:p14="http://schemas.microsoft.com/office/powerpoint/2010/main" val="100372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Summer New Build Approach</a:t>
            </a:r>
            <a:br>
              <a:rPr lang="en-US" dirty="0" smtClean="0"/>
            </a:br>
            <a:r>
              <a:rPr lang="en-US" dirty="0" smtClean="0"/>
              <a:t>to Certifying MEL and Other Data</a:t>
            </a:r>
            <a:endParaRPr lang="en-US" dirty="0"/>
          </a:p>
        </p:txBody>
      </p:sp>
      <p:sp>
        <p:nvSpPr>
          <p:cNvPr id="3" name="Content Placeholder 2"/>
          <p:cNvSpPr>
            <a:spLocks noGrp="1"/>
          </p:cNvSpPr>
          <p:nvPr>
            <p:ph idx="1"/>
          </p:nvPr>
        </p:nvSpPr>
        <p:spPr/>
        <p:txBody>
          <a:bodyPr>
            <a:normAutofit/>
          </a:bodyPr>
          <a:lstStyle/>
          <a:p>
            <a:r>
              <a:rPr lang="en-US" sz="2800" dirty="0" smtClean="0"/>
              <a:t>Elimination of:</a:t>
            </a:r>
          </a:p>
          <a:p>
            <a:pPr lvl="1"/>
            <a:r>
              <a:rPr lang="en-US" sz="2000" dirty="0" smtClean="0"/>
              <a:t>Multiple Databases with Duplicate Information</a:t>
            </a:r>
          </a:p>
          <a:p>
            <a:pPr lvl="1"/>
            <a:r>
              <a:rPr lang="en-US" sz="2000" dirty="0" smtClean="0"/>
              <a:t>Overlap of Design Basis and Other Data</a:t>
            </a:r>
          </a:p>
          <a:p>
            <a:pPr lvl="1"/>
            <a:r>
              <a:rPr lang="en-US" sz="2000" dirty="0" smtClean="0"/>
              <a:t>Controlled List Documents</a:t>
            </a:r>
          </a:p>
          <a:p>
            <a:pPr lvl="1"/>
            <a:r>
              <a:rPr lang="en-US" sz="2000" dirty="0" smtClean="0"/>
              <a:t>Data Tables in Design Basis and Other Similar Documents</a:t>
            </a:r>
          </a:p>
          <a:p>
            <a:pPr lvl="1"/>
            <a:r>
              <a:rPr lang="en-US" sz="2000" dirty="0" smtClean="0"/>
              <a:t>Data Tables in Program Procedures</a:t>
            </a:r>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648137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to Consider</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Data </a:t>
            </a:r>
            <a:r>
              <a:rPr lang="en-US" sz="3000" dirty="0"/>
              <a:t>Change Process/Strategy</a:t>
            </a:r>
          </a:p>
          <a:p>
            <a:pPr lvl="1"/>
            <a:r>
              <a:rPr lang="en-US" sz="2200" dirty="0" smtClean="0"/>
              <a:t>Data Translation from EPC to SCANA</a:t>
            </a:r>
          </a:p>
          <a:p>
            <a:pPr lvl="1"/>
            <a:r>
              <a:rPr lang="en-US" sz="2200" dirty="0" smtClean="0"/>
              <a:t>Data </a:t>
            </a:r>
            <a:r>
              <a:rPr lang="en-US" sz="2200" dirty="0"/>
              <a:t>Record Baseline</a:t>
            </a:r>
          </a:p>
          <a:p>
            <a:pPr lvl="1"/>
            <a:r>
              <a:rPr lang="en-US" sz="2200" dirty="0"/>
              <a:t>Data Change Control Process</a:t>
            </a:r>
          </a:p>
          <a:p>
            <a:pPr lvl="1"/>
            <a:r>
              <a:rPr lang="en-US" sz="2200" dirty="0"/>
              <a:t>Data Change Software Controls</a:t>
            </a:r>
          </a:p>
          <a:p>
            <a:pPr lvl="1"/>
            <a:r>
              <a:rPr lang="en-US" sz="2200" dirty="0"/>
              <a:t>Ongoing Updates to Baseline </a:t>
            </a:r>
            <a:r>
              <a:rPr lang="en-US" sz="2200" dirty="0" smtClean="0"/>
              <a:t>Record</a:t>
            </a:r>
          </a:p>
          <a:p>
            <a:r>
              <a:rPr lang="en-US" sz="3000" dirty="0"/>
              <a:t>Graded </a:t>
            </a:r>
            <a:r>
              <a:rPr lang="en-US" sz="3000" dirty="0" smtClean="0"/>
              <a:t>Approach</a:t>
            </a:r>
            <a:endParaRPr lang="en-US" sz="3000" dirty="0"/>
          </a:p>
          <a:p>
            <a:pPr lvl="1"/>
            <a:r>
              <a:rPr lang="en-US" sz="2200" dirty="0"/>
              <a:t>Design Basis Data - Controlled</a:t>
            </a:r>
          </a:p>
          <a:p>
            <a:pPr lvl="1"/>
            <a:r>
              <a:rPr lang="en-US" sz="2200" dirty="0"/>
              <a:t>Program or Test Data - Transactional</a:t>
            </a:r>
          </a:p>
          <a:p>
            <a:pPr lvl="1"/>
            <a:r>
              <a:rPr lang="en-US" sz="2200" dirty="0"/>
              <a:t>Administrative Data - </a:t>
            </a:r>
            <a:r>
              <a:rPr lang="en-US" sz="2200" dirty="0" smtClean="0"/>
              <a:t>Administrative</a:t>
            </a:r>
            <a:endParaRPr lang="en-US" sz="2200" dirty="0"/>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7605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to Consider</a:t>
            </a:r>
            <a:endParaRPr lang="en-US" dirty="0"/>
          </a:p>
        </p:txBody>
      </p:sp>
      <p:sp>
        <p:nvSpPr>
          <p:cNvPr id="3" name="Content Placeholder 2"/>
          <p:cNvSpPr>
            <a:spLocks noGrp="1"/>
          </p:cNvSpPr>
          <p:nvPr>
            <p:ph idx="1"/>
          </p:nvPr>
        </p:nvSpPr>
        <p:spPr/>
        <p:txBody>
          <a:bodyPr>
            <a:normAutofit lnSpcReduction="10000"/>
          </a:bodyPr>
          <a:lstStyle/>
          <a:p>
            <a:r>
              <a:rPr lang="en-US" sz="2800" dirty="0"/>
              <a:t>Change Control Software Development </a:t>
            </a:r>
          </a:p>
          <a:p>
            <a:pPr lvl="1"/>
            <a:r>
              <a:rPr lang="en-US" sz="2000" dirty="0"/>
              <a:t>Workflows to manage changes and capture approvals</a:t>
            </a:r>
          </a:p>
          <a:p>
            <a:pPr lvl="1"/>
            <a:r>
              <a:rPr lang="en-US" sz="2000" dirty="0" smtClean="0"/>
              <a:t>Workflows </a:t>
            </a:r>
            <a:r>
              <a:rPr lang="en-US" sz="2000" dirty="0"/>
              <a:t>that </a:t>
            </a:r>
            <a:r>
              <a:rPr lang="en-US" sz="2000" dirty="0" smtClean="0"/>
              <a:t>store </a:t>
            </a:r>
            <a:r>
              <a:rPr lang="en-US" sz="2000" dirty="0"/>
              <a:t>change data and displays in </a:t>
            </a:r>
            <a:r>
              <a:rPr lang="en-US" sz="2000" dirty="0" smtClean="0"/>
              <a:t>reports</a:t>
            </a:r>
          </a:p>
          <a:p>
            <a:pPr lvl="1"/>
            <a:r>
              <a:rPr lang="en-US" sz="2000" dirty="0" smtClean="0"/>
              <a:t>Workflows that provide an updated change record to satisfy QA record requirements</a:t>
            </a:r>
            <a:endParaRPr lang="en-US" sz="2000" dirty="0"/>
          </a:p>
          <a:p>
            <a:pPr lvl="1"/>
            <a:r>
              <a:rPr lang="en-US" sz="2000" dirty="0"/>
              <a:t>Software </a:t>
            </a:r>
            <a:r>
              <a:rPr lang="en-US" sz="2000" dirty="0" smtClean="0"/>
              <a:t>interfaces </a:t>
            </a:r>
            <a:r>
              <a:rPr lang="en-US" sz="2000" dirty="0"/>
              <a:t>both TO and FROM external software </a:t>
            </a:r>
            <a:r>
              <a:rPr lang="en-US" sz="2000" dirty="0" smtClean="0"/>
              <a:t>platforms</a:t>
            </a:r>
          </a:p>
          <a:p>
            <a:pPr lvl="1"/>
            <a:r>
              <a:rPr lang="en-US" sz="2000" dirty="0" smtClean="0"/>
              <a:t>Securities to prevent uncontrolled changes to controlled data</a:t>
            </a:r>
          </a:p>
          <a:p>
            <a:pPr lvl="1"/>
            <a:r>
              <a:rPr lang="en-US" sz="2000" dirty="0" smtClean="0"/>
              <a:t>Relationships to tie information together in a coherent and meaningful way</a:t>
            </a:r>
          </a:p>
          <a:p>
            <a:pPr lvl="1"/>
            <a:r>
              <a:rPr lang="en-US" sz="2000" dirty="0"/>
              <a:t>Relationship to connect the data to the controlled data </a:t>
            </a:r>
            <a:r>
              <a:rPr lang="en-US" sz="2000" dirty="0" smtClean="0"/>
              <a:t>source</a:t>
            </a:r>
            <a:endParaRPr lang="en-US" sz="2000" dirty="0"/>
          </a:p>
          <a:p>
            <a:endParaRPr lang="en-US" sz="2000"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928379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Certifying the MEL Workshop</a:t>
            </a:r>
            <a:endParaRPr lang="en-US" dirty="0"/>
          </a:p>
        </p:txBody>
      </p:sp>
      <p:sp>
        <p:nvSpPr>
          <p:cNvPr id="3" name="Content Placeholder 2"/>
          <p:cNvSpPr>
            <a:spLocks noGrp="1"/>
          </p:cNvSpPr>
          <p:nvPr>
            <p:ph idx="1"/>
          </p:nvPr>
        </p:nvSpPr>
        <p:spPr/>
        <p:txBody>
          <a:bodyPr>
            <a:normAutofit/>
          </a:bodyPr>
          <a:lstStyle/>
          <a:p>
            <a:r>
              <a:rPr lang="en-US" sz="2000" dirty="0" smtClean="0"/>
              <a:t>CMBG Survey on MEL Certification </a:t>
            </a:r>
          </a:p>
          <a:p>
            <a:pPr lvl="1"/>
            <a:r>
              <a:rPr lang="en-US" sz="1800" dirty="0" smtClean="0"/>
              <a:t>7 Respondents </a:t>
            </a:r>
          </a:p>
          <a:p>
            <a:pPr lvl="1"/>
            <a:r>
              <a:rPr lang="en-US" dirty="0" smtClean="0"/>
              <a:t>Responses Varied</a:t>
            </a:r>
          </a:p>
          <a:p>
            <a:r>
              <a:rPr lang="en-US" sz="2000" dirty="0" smtClean="0"/>
              <a:t>Workshop Will Review and Critique Responses</a:t>
            </a:r>
          </a:p>
          <a:p>
            <a:pPr lvl="1"/>
            <a:r>
              <a:rPr lang="en-US" sz="1800" dirty="0" smtClean="0"/>
              <a:t>Methods of Changing the MEL and Other Data Sources</a:t>
            </a:r>
          </a:p>
          <a:p>
            <a:pPr lvl="1"/>
            <a:r>
              <a:rPr lang="en-US" dirty="0" smtClean="0"/>
              <a:t>Methods of Baselining the MEL as a QA Record</a:t>
            </a:r>
          </a:p>
          <a:p>
            <a:pPr lvl="1"/>
            <a:r>
              <a:rPr lang="en-US" sz="1800" dirty="0" smtClean="0"/>
              <a:t>Method of Software Certification</a:t>
            </a:r>
          </a:p>
          <a:p>
            <a:pPr lvl="1"/>
            <a:r>
              <a:rPr lang="en-US" dirty="0" smtClean="0"/>
              <a:t>Audits, Self Assessments, Benchmarks of the MEL and Other Lessons Learned</a:t>
            </a:r>
          </a:p>
          <a:p>
            <a:pPr lvl="1"/>
            <a:r>
              <a:rPr lang="en-US" sz="1800" dirty="0" smtClean="0"/>
              <a:t>Potential of a NIRMA Guideline for a Consistent </a:t>
            </a:r>
            <a:r>
              <a:rPr lang="en-US" sz="1800" smtClean="0"/>
              <a:t>Industry Response</a:t>
            </a:r>
            <a:endParaRPr lang="en-US" sz="1800"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025802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4987972" cy="4636397"/>
          </a:xfrm>
          <a:prstGeom prst="rect">
            <a:avLst/>
          </a:prstGeom>
        </p:spPr>
      </p:pic>
      <p:pic>
        <p:nvPicPr>
          <p:cNvPr id="5" name="Picture 4"/>
          <p:cNvPicPr>
            <a:picLocks noChangeAspect="1"/>
          </p:cNvPicPr>
          <p:nvPr/>
        </p:nvPicPr>
        <p:blipFill>
          <a:blip r:embed="rId3"/>
          <a:stretch>
            <a:fillRect/>
          </a:stretch>
        </p:blipFill>
        <p:spPr>
          <a:xfrm>
            <a:off x="3276600" y="4133452"/>
            <a:ext cx="8915400" cy="2684471"/>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800036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48575" y="1063416"/>
            <a:ext cx="11372940" cy="5794584"/>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697776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46111" y="1063416"/>
            <a:ext cx="10878780" cy="5794583"/>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46791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rmAutofit/>
          </a:bodyPr>
          <a:lstStyle/>
          <a:p>
            <a:pPr marL="0" indent="0" algn="ctr">
              <a:buNone/>
            </a:pPr>
            <a:r>
              <a:rPr lang="en-US" sz="2500" dirty="0" smtClean="0"/>
              <a:t>How do you consolidate and certify data for direct use?</a:t>
            </a:r>
          </a:p>
          <a:p>
            <a:endParaRPr lang="en-US" dirty="0"/>
          </a:p>
          <a:p>
            <a:r>
              <a:rPr lang="en-US" dirty="0"/>
              <a:t>Not fully addressed by existing NIRMA guidelines or NRC RIS 2000-018</a:t>
            </a:r>
          </a:p>
          <a:p>
            <a:r>
              <a:rPr lang="en-US" dirty="0" smtClean="0"/>
              <a:t>Lack of specific guidance in NQA-1 or QA Program Documents</a:t>
            </a:r>
          </a:p>
          <a:p>
            <a:r>
              <a:rPr lang="en-US" dirty="0" smtClean="0"/>
              <a:t>Benchmarking shows varying degrees of data centralization and control across the industry</a:t>
            </a:r>
          </a:p>
          <a:p>
            <a:r>
              <a:rPr lang="en-US" dirty="0" smtClean="0"/>
              <a:t>Many feel that their Master Equipment List data can be used for direct use without revalidating against the data source document</a:t>
            </a:r>
          </a:p>
          <a:p>
            <a:r>
              <a:rPr lang="en-US" dirty="0" smtClean="0"/>
              <a:t>Methods of documentation, record storage, and change control of data varies across the industry.</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74421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p:txBody>
          <a:bodyPr/>
          <a:lstStyle/>
          <a:p>
            <a:r>
              <a:rPr lang="en-US" dirty="0" smtClean="0"/>
              <a:t>Regulatory Scrutiny</a:t>
            </a:r>
          </a:p>
          <a:p>
            <a:r>
              <a:rPr lang="en-US" dirty="0" smtClean="0"/>
              <a:t>Squandered resources for </a:t>
            </a:r>
            <a:r>
              <a:rPr lang="en-US" dirty="0"/>
              <a:t>v</a:t>
            </a:r>
            <a:r>
              <a:rPr lang="en-US" dirty="0" smtClean="0"/>
              <a:t>alidation of data prior to use from multiple sources of data</a:t>
            </a:r>
          </a:p>
          <a:p>
            <a:r>
              <a:rPr lang="en-US" dirty="0" smtClean="0"/>
              <a:t>Configuration challenges managing multiple databases with multiple points of data entry</a:t>
            </a:r>
          </a:p>
          <a:p>
            <a:r>
              <a:rPr lang="en-US" dirty="0" smtClean="0"/>
              <a:t>Wasted resources on publication of uncontrolled data to documents to validate data for use</a:t>
            </a:r>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336327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Summer New Build Approach</a:t>
            </a:r>
            <a:br>
              <a:rPr lang="en-US" dirty="0" smtClean="0"/>
            </a:br>
            <a:r>
              <a:rPr lang="en-US" dirty="0" smtClean="0"/>
              <a:t>to Certifying MEL and Other Data</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Data Turnover and Developing a Baseline	</a:t>
            </a:r>
          </a:p>
          <a:p>
            <a:pPr lvl="1"/>
            <a:r>
              <a:rPr lang="en-US" sz="2000" dirty="0" smtClean="0"/>
              <a:t>Control Turned Over Data</a:t>
            </a:r>
          </a:p>
          <a:p>
            <a:pPr lvl="1"/>
            <a:r>
              <a:rPr lang="en-US" sz="2000" dirty="0" smtClean="0"/>
              <a:t>Consolidate All Data Sources into a Single Station MEL</a:t>
            </a:r>
          </a:p>
          <a:p>
            <a:pPr lvl="1"/>
            <a:r>
              <a:rPr lang="en-US" sz="2000" dirty="0" smtClean="0"/>
              <a:t>Create Baseline Record of MEL</a:t>
            </a:r>
          </a:p>
          <a:p>
            <a:pPr lvl="1"/>
            <a:r>
              <a:rPr lang="en-US" sz="2000" dirty="0" smtClean="0"/>
              <a:t>Track </a:t>
            </a:r>
            <a:r>
              <a:rPr lang="en-US" sz="2000" dirty="0" err="1" smtClean="0"/>
              <a:t>Unvalidated</a:t>
            </a:r>
            <a:r>
              <a:rPr lang="en-US" sz="2000" dirty="0" smtClean="0"/>
              <a:t> Data</a:t>
            </a:r>
          </a:p>
          <a:p>
            <a:pPr lvl="1"/>
            <a:r>
              <a:rPr lang="en-US" sz="2000" dirty="0" smtClean="0"/>
              <a:t>Process for Validation of Data on “First Use”</a:t>
            </a:r>
          </a:p>
          <a:p>
            <a:r>
              <a:rPr lang="en-US" sz="2800" dirty="0"/>
              <a:t>MEL Change Control Process</a:t>
            </a:r>
          </a:p>
          <a:p>
            <a:pPr lvl="1">
              <a:lnSpc>
                <a:spcPct val="110000"/>
              </a:lnSpc>
            </a:pPr>
            <a:r>
              <a:rPr lang="en-US" sz="2000" dirty="0"/>
              <a:t>Design Controlled Data</a:t>
            </a:r>
          </a:p>
          <a:p>
            <a:pPr lvl="1">
              <a:lnSpc>
                <a:spcPct val="110000"/>
              </a:lnSpc>
            </a:pPr>
            <a:r>
              <a:rPr lang="en-US" sz="2000" dirty="0"/>
              <a:t>Program Controlled Data</a:t>
            </a:r>
          </a:p>
          <a:p>
            <a:pPr lvl="1">
              <a:lnSpc>
                <a:spcPct val="110000"/>
              </a:lnSpc>
            </a:pPr>
            <a:r>
              <a:rPr lang="en-US" sz="2000" dirty="0"/>
              <a:t>Administrative </a:t>
            </a:r>
            <a:r>
              <a:rPr lang="en-US" sz="2000" dirty="0" smtClean="0"/>
              <a:t>Data</a:t>
            </a:r>
            <a:endParaRPr lang="en-US" sz="2000" dirty="0"/>
          </a:p>
        </p:txBody>
      </p:sp>
      <p:sp>
        <p:nvSpPr>
          <p:cNvPr id="4" name="TextBox 3"/>
          <p:cNvSpPr txBox="1"/>
          <p:nvPr/>
        </p:nvSpPr>
        <p:spPr>
          <a:xfrm>
            <a:off x="6538822" y="4865298"/>
            <a:ext cx="4140679" cy="1200329"/>
          </a:xfrm>
          <a:prstGeom prst="rect">
            <a:avLst/>
          </a:prstGeom>
          <a:noFill/>
        </p:spPr>
        <p:txBody>
          <a:bodyPr wrap="square" rtlCol="0">
            <a:spAutoFit/>
          </a:bodyPr>
          <a:lstStyle/>
          <a:p>
            <a:pPr marL="285750" indent="-285750">
              <a:lnSpc>
                <a:spcPct val="150000"/>
              </a:lnSpc>
              <a:buClr>
                <a:srgbClr val="99FF33"/>
              </a:buClr>
              <a:buSzPct val="80000"/>
              <a:buFont typeface="Century Gothic" panose="020B0502020202020204" pitchFamily="34" charset="0"/>
              <a:buChar char="►"/>
            </a:pPr>
            <a:r>
              <a:rPr lang="en-US" dirty="0" smtClean="0"/>
              <a:t>Relationship Management</a:t>
            </a:r>
          </a:p>
          <a:p>
            <a:pPr marL="285750" indent="-285750">
              <a:lnSpc>
                <a:spcPct val="150000"/>
              </a:lnSpc>
              <a:buClr>
                <a:srgbClr val="99FF33"/>
              </a:buClr>
              <a:buSzPct val="80000"/>
              <a:buFont typeface="Century Gothic" panose="020B0502020202020204" pitchFamily="34" charset="0"/>
              <a:buChar char="►"/>
            </a:pPr>
            <a:r>
              <a:rPr lang="en-US" dirty="0" smtClean="0"/>
              <a:t>Official Record Maintenance </a:t>
            </a:r>
          </a:p>
          <a:p>
            <a:pPr marL="285750" indent="-285750">
              <a:buClr>
                <a:schemeClr val="accent1">
                  <a:lumMod val="60000"/>
                  <a:lumOff val="40000"/>
                </a:schemeClr>
              </a:buClr>
              <a:buFont typeface="Century Gothic" panose="020B0502020202020204" pitchFamily="34" charset="0"/>
              <a:buChar char="►"/>
            </a:pP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2692602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Summer New Build Approach</a:t>
            </a:r>
            <a:br>
              <a:rPr lang="en-US" dirty="0" smtClean="0"/>
            </a:br>
            <a:r>
              <a:rPr lang="en-US" dirty="0" smtClean="0"/>
              <a:t>to Certifying MEL and Other Data</a:t>
            </a:r>
            <a:endParaRPr lang="en-US" dirty="0"/>
          </a:p>
        </p:txBody>
      </p:sp>
      <p:sp>
        <p:nvSpPr>
          <p:cNvPr id="3" name="Content Placeholder 2"/>
          <p:cNvSpPr>
            <a:spLocks noGrp="1"/>
          </p:cNvSpPr>
          <p:nvPr>
            <p:ph idx="1"/>
          </p:nvPr>
        </p:nvSpPr>
        <p:spPr/>
        <p:txBody>
          <a:bodyPr>
            <a:normAutofit/>
          </a:bodyPr>
          <a:lstStyle/>
          <a:p>
            <a:r>
              <a:rPr lang="en-US" sz="2800" dirty="0" smtClean="0"/>
              <a:t>System Relationships</a:t>
            </a:r>
          </a:p>
          <a:p>
            <a:pPr lvl="1"/>
            <a:r>
              <a:rPr lang="en-US" sz="2000" dirty="0" smtClean="0"/>
              <a:t>Validation Relationships</a:t>
            </a:r>
          </a:p>
          <a:p>
            <a:pPr lvl="1"/>
            <a:r>
              <a:rPr lang="en-US" sz="2000" dirty="0" smtClean="0"/>
              <a:t>Program Relationships</a:t>
            </a:r>
          </a:p>
          <a:p>
            <a:pPr lvl="1"/>
            <a:r>
              <a:rPr lang="en-US" sz="2000" dirty="0" smtClean="0"/>
              <a:t>Document Relationships</a:t>
            </a:r>
          </a:p>
          <a:p>
            <a:pPr lvl="1"/>
            <a:r>
              <a:rPr lang="en-US" sz="2000" dirty="0" smtClean="0"/>
              <a:t>Procurement &amp; Asset Relationships</a:t>
            </a:r>
          </a:p>
          <a:p>
            <a:r>
              <a:rPr lang="en-US" sz="2800" dirty="0" smtClean="0"/>
              <a:t>MEL Record Maintenance</a:t>
            </a:r>
            <a:endParaRPr lang="en-US" sz="2800" dirty="0"/>
          </a:p>
          <a:p>
            <a:pPr lvl="1"/>
            <a:r>
              <a:rPr lang="en-US" sz="2000" dirty="0" smtClean="0"/>
              <a:t>Record Updated by Completed </a:t>
            </a:r>
            <a:br>
              <a:rPr lang="en-US" sz="2000" dirty="0" smtClean="0"/>
            </a:br>
            <a:r>
              <a:rPr lang="en-US" sz="2000" dirty="0" smtClean="0"/>
              <a:t>Engineering Changes</a:t>
            </a:r>
            <a:endParaRPr lang="en-US" sz="2000" dirty="0"/>
          </a:p>
          <a:p>
            <a:pPr lvl="1"/>
            <a:r>
              <a:rPr lang="en-US" sz="2000" dirty="0" smtClean="0"/>
              <a:t>Periodic Re-Baseline</a:t>
            </a:r>
            <a:endParaRPr lang="en-US" sz="2000" dirty="0"/>
          </a:p>
        </p:txBody>
      </p:sp>
      <p:sp>
        <p:nvSpPr>
          <p:cNvPr id="5" name="Slide Number Placeholder 4"/>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363021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3"/>
          <p:cNvSpPr txBox="1">
            <a:spLocks/>
          </p:cNvSpPr>
          <p:nvPr/>
        </p:nvSpPr>
        <p:spPr>
          <a:xfrm>
            <a:off x="8385175" y="5742268"/>
            <a:ext cx="2133600"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A0124F-AC72-49A5-9B15-E4D425ACED25}" type="slidenum">
              <a:rPr lang="en-US" smtClean="0"/>
              <a:pPr/>
              <a:t>9</a:t>
            </a:fld>
            <a:endParaRPr lang="en-US" dirty="0"/>
          </a:p>
        </p:txBody>
      </p:sp>
      <p:grpSp>
        <p:nvGrpSpPr>
          <p:cNvPr id="6" name="Group 2"/>
          <p:cNvGrpSpPr>
            <a:grpSpLocks/>
          </p:cNvGrpSpPr>
          <p:nvPr/>
        </p:nvGrpSpPr>
        <p:grpSpPr bwMode="auto">
          <a:xfrm>
            <a:off x="3872276" y="34463"/>
            <a:ext cx="4740275" cy="4191000"/>
            <a:chOff x="1277" y="953"/>
            <a:chExt cx="2986" cy="2576"/>
          </a:xfrm>
        </p:grpSpPr>
        <p:sp>
          <p:nvSpPr>
            <p:cNvPr id="7" name="AutoShape 3"/>
            <p:cNvSpPr>
              <a:spLocks noChangeArrowheads="1"/>
            </p:cNvSpPr>
            <p:nvPr/>
          </p:nvSpPr>
          <p:spPr bwMode="auto">
            <a:xfrm>
              <a:off x="1277" y="953"/>
              <a:ext cx="2986" cy="2576"/>
            </a:xfrm>
            <a:prstGeom prst="cloudCallout">
              <a:avLst>
                <a:gd name="adj1" fmla="val 273"/>
                <a:gd name="adj2" fmla="val 18269"/>
              </a:avLst>
            </a:prstGeom>
            <a:solidFill>
              <a:schemeClr val="accent2">
                <a:lumMod val="75000"/>
              </a:schemeClr>
            </a:solidFill>
            <a:ln w="9525">
              <a:noFill/>
              <a:round/>
              <a:headEnd/>
              <a:tailEnd/>
            </a:ln>
            <a:effectLst/>
          </p:spPr>
          <p:txBody>
            <a:bodyPr lIns="84216" tIns="42108" rIns="84216" bIns="42108"/>
            <a:lstStyle/>
            <a:p>
              <a:endParaRPr lang="en-US" sz="2800" b="0">
                <a:latin typeface="Times New Roman" charset="0"/>
              </a:endParaRPr>
            </a:p>
          </p:txBody>
        </p:sp>
        <p:sp>
          <p:nvSpPr>
            <p:cNvPr id="8" name="Text Box 4"/>
            <p:cNvSpPr txBox="1">
              <a:spLocks noChangeArrowheads="1"/>
            </p:cNvSpPr>
            <p:nvPr/>
          </p:nvSpPr>
          <p:spPr bwMode="auto">
            <a:xfrm>
              <a:off x="2064" y="1123"/>
              <a:ext cx="1670" cy="346"/>
            </a:xfrm>
            <a:prstGeom prst="rect">
              <a:avLst/>
            </a:prstGeom>
            <a:noFill/>
            <a:ln w="12700">
              <a:noFill/>
              <a:miter lim="800000"/>
              <a:headEnd/>
              <a:tailEnd/>
            </a:ln>
            <a:effectLst/>
          </p:spPr>
          <p:txBody>
            <a:bodyPr lIns="0" tIns="0" rIns="0" bIns="0" anchor="ctr">
              <a:spAutoFit/>
            </a:bodyPr>
            <a:lstStyle/>
            <a:p>
              <a:pPr algn="ctr" defTabSz="841375" eaLnBrk="0" hangingPunct="0"/>
              <a:r>
                <a:rPr lang="en-US" dirty="0">
                  <a:solidFill>
                    <a:schemeClr val="bg1"/>
                  </a:solidFill>
                  <a:effectLst>
                    <a:outerShdw blurRad="38100" dist="38100" dir="2700000" algn="tl">
                      <a:srgbClr val="C0C0C0"/>
                    </a:outerShdw>
                  </a:effectLst>
                </a:rPr>
                <a:t>Model</a:t>
              </a:r>
            </a:p>
            <a:p>
              <a:pPr algn="ctr" defTabSz="841375" eaLnBrk="0" hangingPunct="0"/>
              <a:r>
                <a:rPr lang="en-US" dirty="0" smtClean="0">
                  <a:solidFill>
                    <a:schemeClr val="bg1"/>
                  </a:solidFill>
                  <a:effectLst>
                    <a:outerShdw blurRad="38100" dist="38100" dir="2700000" algn="tl">
                      <a:srgbClr val="C0C0C0"/>
                    </a:outerShdw>
                  </a:effectLst>
                </a:rPr>
                <a:t>(standard </a:t>
              </a:r>
              <a:r>
                <a:rPr lang="en-US" dirty="0">
                  <a:solidFill>
                    <a:schemeClr val="bg1"/>
                  </a:solidFill>
                  <a:effectLst>
                    <a:outerShdw blurRad="38100" dist="38100" dir="2700000" algn="tl">
                      <a:srgbClr val="C0C0C0"/>
                    </a:outerShdw>
                  </a:effectLst>
                </a:rPr>
                <a:t>e</a:t>
              </a:r>
              <a:r>
                <a:rPr lang="en-US" dirty="0" smtClean="0">
                  <a:solidFill>
                    <a:schemeClr val="bg1"/>
                  </a:solidFill>
                  <a:effectLst>
                    <a:outerShdw blurRad="38100" dist="38100" dir="2700000" algn="tl">
                      <a:srgbClr val="C0C0C0"/>
                    </a:outerShdw>
                  </a:effectLst>
                </a:rPr>
                <a:t>quipment</a:t>
              </a:r>
              <a:r>
                <a:rPr lang="en-US" dirty="0">
                  <a:solidFill>
                    <a:schemeClr val="bg1"/>
                  </a:solidFill>
                  <a:effectLst>
                    <a:outerShdw blurRad="38100" dist="38100" dir="2700000" algn="tl">
                      <a:srgbClr val="C0C0C0"/>
                    </a:outerShdw>
                  </a:effectLst>
                </a:rPr>
                <a:t>)</a:t>
              </a:r>
            </a:p>
          </p:txBody>
        </p:sp>
        <p:grpSp>
          <p:nvGrpSpPr>
            <p:cNvPr id="9" name="Group 5"/>
            <p:cNvGrpSpPr>
              <a:grpSpLocks/>
            </p:cNvGrpSpPr>
            <p:nvPr/>
          </p:nvGrpSpPr>
          <p:grpSpPr bwMode="auto">
            <a:xfrm>
              <a:off x="2401" y="1482"/>
              <a:ext cx="987" cy="1357"/>
              <a:chOff x="2400" y="1973"/>
              <a:chExt cx="1037" cy="1490"/>
            </a:xfrm>
          </p:grpSpPr>
          <p:sp>
            <p:nvSpPr>
              <p:cNvPr id="11" name="Rectangle 6"/>
              <p:cNvSpPr>
                <a:spLocks noChangeArrowheads="1"/>
              </p:cNvSpPr>
              <p:nvPr/>
            </p:nvSpPr>
            <p:spPr bwMode="auto">
              <a:xfrm>
                <a:off x="2400" y="1973"/>
                <a:ext cx="996" cy="1477"/>
              </a:xfrm>
              <a:prstGeom prst="rect">
                <a:avLst/>
              </a:prstGeom>
              <a:solidFill>
                <a:schemeClr val="accent1"/>
              </a:solidFill>
              <a:ln w="12700">
                <a:solidFill>
                  <a:schemeClr val="tx1"/>
                </a:solidFill>
                <a:miter lim="800000"/>
                <a:headEnd type="none" w="sm" len="sm"/>
                <a:tailEnd type="none" w="sm" len="sm"/>
              </a:ln>
              <a:effectLst/>
            </p:spPr>
            <p:txBody>
              <a:bodyPr wrap="none" lIns="84216" tIns="42108" rIns="84216" bIns="42108" anchor="ctr"/>
              <a:lstStyle/>
              <a:p>
                <a:pPr defTabSz="841375" eaLnBrk="0" hangingPunct="0"/>
                <a:endParaRPr lang="en-GB" sz="2200"/>
              </a:p>
            </p:txBody>
          </p:sp>
          <p:pic>
            <p:nvPicPr>
              <p:cNvPr id="12" name="Picture 7" descr="Pump1"/>
              <p:cNvPicPr>
                <a:picLocks noChangeAspect="1" noChangeArrowheads="1"/>
              </p:cNvPicPr>
              <p:nvPr/>
            </p:nvPicPr>
            <p:blipFill>
              <a:blip r:embed="rId3" cstate="print"/>
              <a:srcRect/>
              <a:stretch>
                <a:fillRect/>
              </a:stretch>
            </p:blipFill>
            <p:spPr bwMode="auto">
              <a:xfrm>
                <a:off x="2589" y="2533"/>
                <a:ext cx="616" cy="656"/>
              </a:xfrm>
              <a:prstGeom prst="rect">
                <a:avLst/>
              </a:prstGeom>
              <a:noFill/>
            </p:spPr>
          </p:pic>
          <p:sp>
            <p:nvSpPr>
              <p:cNvPr id="13" name="Text Box 8"/>
              <p:cNvSpPr txBox="1">
                <a:spLocks noChangeArrowheads="1"/>
              </p:cNvSpPr>
              <p:nvPr/>
            </p:nvSpPr>
            <p:spPr bwMode="auto">
              <a:xfrm>
                <a:off x="2407" y="2007"/>
                <a:ext cx="1030" cy="234"/>
              </a:xfrm>
              <a:prstGeom prst="rect">
                <a:avLst/>
              </a:prstGeom>
              <a:noFill/>
              <a:ln w="12700">
                <a:noFill/>
                <a:miter lim="800000"/>
                <a:headEnd type="none" w="sm" len="sm"/>
                <a:tailEnd type="none" w="sm" len="sm"/>
              </a:ln>
              <a:effectLst/>
            </p:spPr>
            <p:txBody>
              <a:bodyPr wrap="none" lIns="84216" tIns="42108" rIns="84216" bIns="42108">
                <a:spAutoFit/>
              </a:bodyPr>
              <a:lstStyle/>
              <a:p>
                <a:pPr algn="ctr" defTabSz="841375" eaLnBrk="0" hangingPunct="0"/>
                <a:r>
                  <a:rPr lang="en-US" sz="1700" b="0" dirty="0">
                    <a:solidFill>
                      <a:schemeClr val="bg1"/>
                    </a:solidFill>
                  </a:rPr>
                  <a:t>Pump Catalog</a:t>
                </a:r>
                <a:endParaRPr lang="en-US" sz="2200" b="0" dirty="0">
                  <a:solidFill>
                    <a:schemeClr val="bg1"/>
                  </a:solidFill>
                </a:endParaRPr>
              </a:p>
            </p:txBody>
          </p:sp>
          <p:sp>
            <p:nvSpPr>
              <p:cNvPr id="14" name="Text Box 9"/>
              <p:cNvSpPr txBox="1">
                <a:spLocks noChangeArrowheads="1"/>
              </p:cNvSpPr>
              <p:nvPr/>
            </p:nvSpPr>
            <p:spPr bwMode="auto">
              <a:xfrm>
                <a:off x="2409" y="2215"/>
                <a:ext cx="1021" cy="297"/>
              </a:xfrm>
              <a:prstGeom prst="rect">
                <a:avLst/>
              </a:prstGeom>
              <a:noFill/>
              <a:ln w="12700">
                <a:noFill/>
                <a:miter lim="800000"/>
                <a:headEnd type="none" w="sm" len="sm"/>
                <a:tailEnd type="none" w="sm" len="sm"/>
              </a:ln>
              <a:effectLst/>
            </p:spPr>
            <p:txBody>
              <a:bodyPr lIns="84216" tIns="42108" rIns="84216" bIns="42108">
                <a:spAutoFit/>
              </a:bodyPr>
              <a:lstStyle/>
              <a:p>
                <a:pPr algn="ctr" defTabSz="841375" eaLnBrk="0" hangingPunct="0"/>
                <a:r>
                  <a:rPr lang="en-US" sz="1100" dirty="0">
                    <a:solidFill>
                      <a:schemeClr val="bg1"/>
                    </a:solidFill>
                  </a:rPr>
                  <a:t>Centrifugal</a:t>
                </a:r>
              </a:p>
              <a:p>
                <a:pPr algn="ctr" defTabSz="841375" eaLnBrk="0" hangingPunct="0"/>
                <a:r>
                  <a:rPr lang="en-US" sz="1100" dirty="0">
                    <a:solidFill>
                      <a:schemeClr val="bg1"/>
                    </a:solidFill>
                  </a:rPr>
                  <a:t>Model # CP-C-4020</a:t>
                </a:r>
                <a:endParaRPr lang="en-US" sz="2200" dirty="0">
                  <a:solidFill>
                    <a:schemeClr val="bg1"/>
                  </a:solidFill>
                </a:endParaRPr>
              </a:p>
            </p:txBody>
          </p:sp>
          <p:sp>
            <p:nvSpPr>
              <p:cNvPr id="15" name="Text Box 10"/>
              <p:cNvSpPr txBox="1">
                <a:spLocks noChangeArrowheads="1"/>
              </p:cNvSpPr>
              <p:nvPr/>
            </p:nvSpPr>
            <p:spPr bwMode="auto">
              <a:xfrm>
                <a:off x="2502" y="3187"/>
                <a:ext cx="747" cy="276"/>
              </a:xfrm>
              <a:prstGeom prst="rect">
                <a:avLst/>
              </a:prstGeom>
              <a:noFill/>
              <a:ln w="12700">
                <a:noFill/>
                <a:miter lim="800000"/>
                <a:headEnd type="none" w="sm" len="sm"/>
                <a:tailEnd type="none" w="sm" len="sm"/>
              </a:ln>
              <a:effectLst/>
            </p:spPr>
            <p:txBody>
              <a:bodyPr wrap="none" lIns="84216" tIns="42108" rIns="84216" bIns="42108">
                <a:spAutoFit/>
              </a:bodyPr>
              <a:lstStyle/>
              <a:p>
                <a:pPr algn="ctr" defTabSz="841375" eaLnBrk="0" hangingPunct="0"/>
                <a:r>
                  <a:rPr lang="en-US" sz="700" dirty="0">
                    <a:solidFill>
                      <a:schemeClr val="bg1"/>
                    </a:solidFill>
                  </a:rPr>
                  <a:t>Specifications:</a:t>
                </a:r>
              </a:p>
              <a:p>
                <a:pPr algn="ctr" defTabSz="841375" eaLnBrk="0" hangingPunct="0"/>
                <a:r>
                  <a:rPr lang="en-US" sz="700" dirty="0">
                    <a:solidFill>
                      <a:schemeClr val="bg1"/>
                    </a:solidFill>
                  </a:rPr>
                  <a:t>RPM: 1500</a:t>
                </a:r>
              </a:p>
              <a:p>
                <a:pPr algn="ctr" defTabSz="841375" eaLnBrk="0" hangingPunct="0"/>
                <a:r>
                  <a:rPr lang="en-US" sz="700" dirty="0">
                    <a:solidFill>
                      <a:schemeClr val="bg1"/>
                    </a:solidFill>
                  </a:rPr>
                  <a:t>Material: Cast Steel 316</a:t>
                </a:r>
              </a:p>
            </p:txBody>
          </p:sp>
        </p:grpSp>
        <p:sp>
          <p:nvSpPr>
            <p:cNvPr id="10" name="Rectangle 9"/>
            <p:cNvSpPr>
              <a:spLocks noChangeArrowheads="1"/>
            </p:cNvSpPr>
            <p:nvPr/>
          </p:nvSpPr>
          <p:spPr bwMode="auto">
            <a:xfrm>
              <a:off x="2160" y="2825"/>
              <a:ext cx="1409" cy="506"/>
            </a:xfrm>
            <a:prstGeom prst="rect">
              <a:avLst/>
            </a:prstGeom>
            <a:noFill/>
            <a:ln w="9525">
              <a:noFill/>
              <a:miter lim="800000"/>
              <a:headEnd/>
              <a:tailEnd/>
            </a:ln>
            <a:effectLst/>
          </p:spPr>
          <p:txBody>
            <a:bodyPr wrap="none" lIns="84216" tIns="42108" rIns="84216" bIns="42108">
              <a:spAutoFit/>
            </a:bodyPr>
            <a:lstStyle/>
            <a:p>
              <a:pPr algn="ctr" defTabSz="841375" eaLnBrk="0" hangingPunct="0"/>
              <a:r>
                <a:rPr lang="en-US" sz="1500" dirty="0">
                  <a:solidFill>
                    <a:schemeClr val="bg1"/>
                  </a:solidFill>
                </a:rPr>
                <a:t>Model or Std Equipment</a:t>
              </a:r>
            </a:p>
            <a:p>
              <a:pPr algn="ctr" defTabSz="841375" eaLnBrk="0" hangingPunct="0"/>
              <a:r>
                <a:rPr lang="en-US" sz="1100" dirty="0">
                  <a:solidFill>
                    <a:schemeClr val="bg1"/>
                  </a:solidFill>
                </a:rPr>
                <a:t>“what we can purchase</a:t>
              </a:r>
            </a:p>
            <a:p>
              <a:pPr algn="ctr" defTabSz="841375" eaLnBrk="0" hangingPunct="0"/>
              <a:r>
                <a:rPr lang="en-US" sz="1100" dirty="0">
                  <a:solidFill>
                    <a:schemeClr val="bg1"/>
                  </a:solidFill>
                </a:rPr>
                <a:t>to fulfill the </a:t>
              </a:r>
              <a:r>
                <a:rPr lang="en-US" sz="1100" dirty="0" smtClean="0">
                  <a:solidFill>
                    <a:schemeClr val="bg1"/>
                  </a:solidFill>
                </a:rPr>
                <a:t/>
              </a:r>
              <a:br>
                <a:rPr lang="en-US" sz="1100" dirty="0" smtClean="0">
                  <a:solidFill>
                    <a:schemeClr val="bg1"/>
                  </a:solidFill>
                </a:rPr>
              </a:br>
              <a:r>
                <a:rPr lang="en-US" sz="1100" dirty="0" smtClean="0">
                  <a:solidFill>
                    <a:schemeClr val="bg1"/>
                  </a:solidFill>
                </a:rPr>
                <a:t>process </a:t>
              </a:r>
              <a:r>
                <a:rPr lang="en-US" sz="1100" dirty="0">
                  <a:solidFill>
                    <a:schemeClr val="bg1"/>
                  </a:solidFill>
                </a:rPr>
                <a:t>need”</a:t>
              </a:r>
            </a:p>
          </p:txBody>
        </p:sp>
      </p:grpSp>
      <p:grpSp>
        <p:nvGrpSpPr>
          <p:cNvPr id="16" name="Group 13"/>
          <p:cNvGrpSpPr>
            <a:grpSpLocks/>
          </p:cNvGrpSpPr>
          <p:nvPr/>
        </p:nvGrpSpPr>
        <p:grpSpPr bwMode="auto">
          <a:xfrm>
            <a:off x="512782" y="2955054"/>
            <a:ext cx="4251326" cy="3576638"/>
            <a:chOff x="-459" y="2306"/>
            <a:chExt cx="2678" cy="2253"/>
          </a:xfrm>
        </p:grpSpPr>
        <p:sp>
          <p:nvSpPr>
            <p:cNvPr id="17" name="AutoShape 14"/>
            <p:cNvSpPr>
              <a:spLocks noChangeArrowheads="1"/>
            </p:cNvSpPr>
            <p:nvPr/>
          </p:nvSpPr>
          <p:spPr bwMode="auto">
            <a:xfrm>
              <a:off x="-459" y="2306"/>
              <a:ext cx="2678" cy="2253"/>
            </a:xfrm>
            <a:prstGeom prst="cloudCallout">
              <a:avLst>
                <a:gd name="adj1" fmla="val -47421"/>
                <a:gd name="adj2" fmla="val 61694"/>
              </a:avLst>
            </a:prstGeom>
            <a:solidFill>
              <a:srgbClr val="0000FF"/>
            </a:solidFill>
            <a:ln w="9525">
              <a:noFill/>
              <a:round/>
              <a:headEnd/>
              <a:tailEnd/>
            </a:ln>
            <a:effectLst/>
          </p:spPr>
          <p:txBody>
            <a:bodyPr lIns="84216" tIns="42108" rIns="84216" bIns="42108"/>
            <a:lstStyle/>
            <a:p>
              <a:endParaRPr lang="en-US" sz="2800" b="0">
                <a:latin typeface="Times New Roman" charset="0"/>
              </a:endParaRPr>
            </a:p>
          </p:txBody>
        </p:sp>
        <p:sp>
          <p:nvSpPr>
            <p:cNvPr id="18" name="Text Box 15"/>
            <p:cNvSpPr txBox="1">
              <a:spLocks noChangeArrowheads="1"/>
            </p:cNvSpPr>
            <p:nvPr/>
          </p:nvSpPr>
          <p:spPr bwMode="auto">
            <a:xfrm>
              <a:off x="83" y="2554"/>
              <a:ext cx="1669" cy="346"/>
            </a:xfrm>
            <a:prstGeom prst="rect">
              <a:avLst/>
            </a:prstGeom>
            <a:noFill/>
            <a:ln w="12700">
              <a:noFill/>
              <a:miter lim="800000"/>
              <a:headEnd/>
              <a:tailEnd/>
            </a:ln>
            <a:effectLst/>
          </p:spPr>
          <p:txBody>
            <a:bodyPr lIns="0" tIns="0" rIns="0" bIns="0" anchor="ctr">
              <a:spAutoFit/>
            </a:bodyPr>
            <a:lstStyle/>
            <a:p>
              <a:pPr algn="ctr" defTabSz="841375" eaLnBrk="0" hangingPunct="0">
                <a:spcBef>
                  <a:spcPct val="50000"/>
                </a:spcBef>
              </a:pPr>
              <a:r>
                <a:rPr lang="en-US" dirty="0">
                  <a:solidFill>
                    <a:schemeClr val="bg1"/>
                  </a:solidFill>
                  <a:effectLst>
                    <a:outerShdw blurRad="38100" dist="38100" dir="2700000" algn="tl">
                      <a:srgbClr val="C0C0C0"/>
                    </a:outerShdw>
                  </a:effectLst>
                </a:rPr>
                <a:t>Tag</a:t>
              </a:r>
            </a:p>
            <a:p>
              <a:pPr algn="ctr" defTabSz="841375" eaLnBrk="0" hangingPunct="0"/>
              <a:r>
                <a:rPr lang="en-US" dirty="0">
                  <a:solidFill>
                    <a:schemeClr val="bg1"/>
                  </a:solidFill>
                  <a:effectLst>
                    <a:outerShdw blurRad="38100" dist="38100" dir="2700000" algn="tl">
                      <a:srgbClr val="C0C0C0"/>
                    </a:outerShdw>
                  </a:effectLst>
                </a:rPr>
                <a:t>(functional location)</a:t>
              </a:r>
            </a:p>
          </p:txBody>
        </p:sp>
        <p:grpSp>
          <p:nvGrpSpPr>
            <p:cNvPr id="19" name="Group 16"/>
            <p:cNvGrpSpPr>
              <a:grpSpLocks/>
            </p:cNvGrpSpPr>
            <p:nvPr/>
          </p:nvGrpSpPr>
          <p:grpSpPr bwMode="auto">
            <a:xfrm>
              <a:off x="423" y="2931"/>
              <a:ext cx="1068" cy="842"/>
              <a:chOff x="1648" y="1785"/>
              <a:chExt cx="1280" cy="1044"/>
            </a:xfrm>
          </p:grpSpPr>
          <p:sp>
            <p:nvSpPr>
              <p:cNvPr id="21" name="Rectangle 17"/>
              <p:cNvSpPr>
                <a:spLocks noChangeArrowheads="1"/>
              </p:cNvSpPr>
              <p:nvPr/>
            </p:nvSpPr>
            <p:spPr bwMode="auto">
              <a:xfrm>
                <a:off x="1648" y="1791"/>
                <a:ext cx="1280" cy="998"/>
              </a:xfrm>
              <a:prstGeom prst="rect">
                <a:avLst/>
              </a:prstGeom>
              <a:solidFill>
                <a:schemeClr val="tx1"/>
              </a:solidFill>
              <a:ln w="9525">
                <a:solidFill>
                  <a:schemeClr val="tx1"/>
                </a:solidFill>
                <a:miter lim="800000"/>
                <a:headEnd/>
                <a:tailEnd/>
              </a:ln>
              <a:effectLst/>
            </p:spPr>
            <p:txBody>
              <a:bodyPr wrap="none" lIns="84216" tIns="42108" rIns="84216" bIns="42108" anchor="ctr"/>
              <a:lstStyle/>
              <a:p>
                <a:pPr defTabSz="841375" eaLnBrk="0" hangingPunct="0"/>
                <a:endParaRPr lang="en-US" sz="2200" b="0">
                  <a:latin typeface="Times New Roman" charset="0"/>
                </a:endParaRPr>
              </a:p>
            </p:txBody>
          </p:sp>
          <p:sp>
            <p:nvSpPr>
              <p:cNvPr id="22" name="Oval 18"/>
              <p:cNvSpPr>
                <a:spLocks noChangeArrowheads="1"/>
              </p:cNvSpPr>
              <p:nvPr/>
            </p:nvSpPr>
            <p:spPr bwMode="auto">
              <a:xfrm>
                <a:off x="2134" y="2057"/>
                <a:ext cx="417" cy="417"/>
              </a:xfrm>
              <a:prstGeom prst="ellipse">
                <a:avLst/>
              </a:prstGeom>
              <a:noFill/>
              <a:ln w="38100">
                <a:solidFill>
                  <a:schemeClr val="bg1"/>
                </a:solidFill>
                <a:round/>
                <a:headEnd/>
                <a:tailEnd/>
              </a:ln>
              <a:effectLst/>
            </p:spPr>
            <p:txBody>
              <a:bodyPr wrap="none" anchor="ctr"/>
              <a:lstStyle/>
              <a:p>
                <a:endParaRPr lang="en-US"/>
              </a:p>
            </p:txBody>
          </p:sp>
          <p:sp>
            <p:nvSpPr>
              <p:cNvPr id="23" name="Line 19"/>
              <p:cNvSpPr>
                <a:spLocks noChangeShapeType="1"/>
              </p:cNvSpPr>
              <p:nvPr/>
            </p:nvSpPr>
            <p:spPr bwMode="auto">
              <a:xfrm>
                <a:off x="2248" y="2080"/>
                <a:ext cx="303" cy="189"/>
              </a:xfrm>
              <a:prstGeom prst="line">
                <a:avLst/>
              </a:prstGeom>
              <a:noFill/>
              <a:ln w="38100">
                <a:solidFill>
                  <a:schemeClr val="bg1"/>
                </a:solidFill>
                <a:round/>
                <a:headEnd/>
                <a:tailEnd/>
              </a:ln>
              <a:effectLst/>
            </p:spPr>
            <p:txBody>
              <a:bodyPr/>
              <a:lstStyle/>
              <a:p>
                <a:endParaRPr lang="en-US"/>
              </a:p>
            </p:txBody>
          </p:sp>
          <p:sp>
            <p:nvSpPr>
              <p:cNvPr id="24" name="Line 20"/>
              <p:cNvSpPr>
                <a:spLocks noChangeShapeType="1"/>
              </p:cNvSpPr>
              <p:nvPr/>
            </p:nvSpPr>
            <p:spPr bwMode="auto">
              <a:xfrm flipH="1">
                <a:off x="2231" y="2263"/>
                <a:ext cx="308" cy="166"/>
              </a:xfrm>
              <a:prstGeom prst="line">
                <a:avLst/>
              </a:prstGeom>
              <a:noFill/>
              <a:ln w="38100">
                <a:solidFill>
                  <a:schemeClr val="bg1"/>
                </a:solidFill>
                <a:round/>
                <a:headEnd/>
                <a:tailEnd/>
              </a:ln>
              <a:effectLst/>
            </p:spPr>
            <p:txBody>
              <a:bodyPr/>
              <a:lstStyle/>
              <a:p>
                <a:endParaRPr lang="en-US"/>
              </a:p>
            </p:txBody>
          </p:sp>
          <p:sp>
            <p:nvSpPr>
              <p:cNvPr id="25" name="Freeform 21"/>
              <p:cNvSpPr>
                <a:spLocks/>
              </p:cNvSpPr>
              <p:nvPr/>
            </p:nvSpPr>
            <p:spPr bwMode="auto">
              <a:xfrm>
                <a:off x="2471" y="1785"/>
                <a:ext cx="348" cy="312"/>
              </a:xfrm>
              <a:custGeom>
                <a:avLst/>
                <a:gdLst/>
                <a:ahLst/>
                <a:cxnLst>
                  <a:cxn ang="0">
                    <a:pos x="0" y="480"/>
                  </a:cxn>
                  <a:cxn ang="0">
                    <a:pos x="488" y="480"/>
                  </a:cxn>
                  <a:cxn ang="0">
                    <a:pos x="488" y="0"/>
                  </a:cxn>
                </a:cxnLst>
                <a:rect l="0" t="0" r="r" b="b"/>
                <a:pathLst>
                  <a:path w="488" h="480">
                    <a:moveTo>
                      <a:pt x="0" y="480"/>
                    </a:moveTo>
                    <a:lnTo>
                      <a:pt x="488" y="480"/>
                    </a:lnTo>
                    <a:lnTo>
                      <a:pt x="488" y="0"/>
                    </a:lnTo>
                  </a:path>
                </a:pathLst>
              </a:custGeom>
              <a:noFill/>
              <a:ln w="38100" cmpd="sng">
                <a:solidFill>
                  <a:schemeClr val="bg1"/>
                </a:solidFill>
                <a:round/>
                <a:headEnd/>
                <a:tailEnd/>
              </a:ln>
              <a:effectLst/>
            </p:spPr>
            <p:txBody>
              <a:bodyPr/>
              <a:lstStyle/>
              <a:p>
                <a:endParaRPr lang="en-US"/>
              </a:p>
            </p:txBody>
          </p:sp>
          <p:sp>
            <p:nvSpPr>
              <p:cNvPr id="26" name="Line 22"/>
              <p:cNvSpPr>
                <a:spLocks noChangeShapeType="1"/>
              </p:cNvSpPr>
              <p:nvPr/>
            </p:nvSpPr>
            <p:spPr bwMode="auto">
              <a:xfrm flipH="1">
                <a:off x="1648" y="2400"/>
                <a:ext cx="543" cy="0"/>
              </a:xfrm>
              <a:prstGeom prst="line">
                <a:avLst/>
              </a:prstGeom>
              <a:noFill/>
              <a:ln w="38100">
                <a:solidFill>
                  <a:schemeClr val="bg1"/>
                </a:solidFill>
                <a:round/>
                <a:headEnd/>
                <a:tailEnd/>
              </a:ln>
              <a:effectLst/>
            </p:spPr>
            <p:txBody>
              <a:bodyPr/>
              <a:lstStyle/>
              <a:p>
                <a:endParaRPr lang="en-US"/>
              </a:p>
            </p:txBody>
          </p:sp>
          <p:sp>
            <p:nvSpPr>
              <p:cNvPr id="27" name="Line 23"/>
              <p:cNvSpPr>
                <a:spLocks noChangeShapeType="1"/>
              </p:cNvSpPr>
              <p:nvPr/>
            </p:nvSpPr>
            <p:spPr bwMode="auto">
              <a:xfrm>
                <a:off x="2597" y="2046"/>
                <a:ext cx="0" cy="97"/>
              </a:xfrm>
              <a:prstGeom prst="line">
                <a:avLst/>
              </a:prstGeom>
              <a:noFill/>
              <a:ln w="38100">
                <a:solidFill>
                  <a:schemeClr val="bg1"/>
                </a:solidFill>
                <a:round/>
                <a:headEnd/>
                <a:tailEnd/>
              </a:ln>
              <a:effectLst/>
            </p:spPr>
            <p:txBody>
              <a:bodyPr/>
              <a:lstStyle/>
              <a:p>
                <a:endParaRPr lang="en-US"/>
              </a:p>
            </p:txBody>
          </p:sp>
          <p:sp>
            <p:nvSpPr>
              <p:cNvPr id="28" name="Line 24"/>
              <p:cNvSpPr>
                <a:spLocks noChangeShapeType="1"/>
              </p:cNvSpPr>
              <p:nvPr/>
            </p:nvSpPr>
            <p:spPr bwMode="auto">
              <a:xfrm>
                <a:off x="2071" y="2349"/>
                <a:ext cx="0" cy="97"/>
              </a:xfrm>
              <a:prstGeom prst="line">
                <a:avLst/>
              </a:prstGeom>
              <a:noFill/>
              <a:ln w="38100">
                <a:solidFill>
                  <a:schemeClr val="bg1"/>
                </a:solidFill>
                <a:round/>
                <a:headEnd/>
                <a:tailEnd/>
              </a:ln>
              <a:effectLst/>
            </p:spPr>
            <p:txBody>
              <a:bodyPr/>
              <a:lstStyle/>
              <a:p>
                <a:endParaRPr lang="en-US"/>
              </a:p>
            </p:txBody>
          </p:sp>
          <p:sp>
            <p:nvSpPr>
              <p:cNvPr id="29" name="Text Box 25"/>
              <p:cNvSpPr txBox="1">
                <a:spLocks noChangeArrowheads="1"/>
              </p:cNvSpPr>
              <p:nvPr/>
            </p:nvSpPr>
            <p:spPr bwMode="auto">
              <a:xfrm>
                <a:off x="1973" y="2500"/>
                <a:ext cx="690" cy="329"/>
              </a:xfrm>
              <a:prstGeom prst="rect">
                <a:avLst/>
              </a:prstGeom>
              <a:noFill/>
              <a:ln w="9525">
                <a:noFill/>
                <a:miter lim="800000"/>
                <a:headEnd/>
                <a:tailEnd/>
              </a:ln>
              <a:effectLst/>
            </p:spPr>
            <p:txBody>
              <a:bodyPr wrap="none" lIns="84216" tIns="42108" rIns="84216" bIns="42108">
                <a:spAutoFit/>
              </a:bodyPr>
              <a:lstStyle/>
              <a:p>
                <a:pPr algn="l" defTabSz="841375" eaLnBrk="0" hangingPunct="0"/>
                <a:r>
                  <a:rPr lang="en-GB" sz="2200">
                    <a:solidFill>
                      <a:schemeClr val="bg1"/>
                    </a:solidFill>
                  </a:rPr>
                  <a:t>P-101</a:t>
                </a:r>
                <a:endParaRPr lang="en-US" sz="2200">
                  <a:solidFill>
                    <a:schemeClr val="bg1"/>
                  </a:solidFill>
                </a:endParaRPr>
              </a:p>
            </p:txBody>
          </p:sp>
        </p:grpSp>
        <p:sp>
          <p:nvSpPr>
            <p:cNvPr id="20" name="Rectangle 26"/>
            <p:cNvSpPr>
              <a:spLocks noChangeArrowheads="1"/>
            </p:cNvSpPr>
            <p:nvPr/>
          </p:nvSpPr>
          <p:spPr bwMode="auto">
            <a:xfrm>
              <a:off x="-37" y="3780"/>
              <a:ext cx="1908" cy="410"/>
            </a:xfrm>
            <a:prstGeom prst="rect">
              <a:avLst/>
            </a:prstGeom>
            <a:noFill/>
            <a:ln w="9525">
              <a:noFill/>
              <a:miter lim="800000"/>
              <a:headEnd/>
              <a:tailEnd/>
            </a:ln>
            <a:effectLst/>
          </p:spPr>
          <p:txBody>
            <a:bodyPr lIns="84216" tIns="42108" rIns="84216" bIns="42108">
              <a:spAutoFit/>
            </a:bodyPr>
            <a:lstStyle/>
            <a:p>
              <a:pPr algn="ctr" defTabSz="841375" eaLnBrk="0" hangingPunct="0"/>
              <a:r>
                <a:rPr lang="en-US" sz="1500" dirty="0">
                  <a:solidFill>
                    <a:schemeClr val="bg1"/>
                  </a:solidFill>
                </a:rPr>
                <a:t>Logical or Functional Location</a:t>
              </a:r>
            </a:p>
            <a:p>
              <a:pPr algn="ctr" defTabSz="841375" eaLnBrk="0" hangingPunct="0"/>
              <a:r>
                <a:rPr lang="en-US" sz="1100" b="1" dirty="0">
                  <a:solidFill>
                    <a:schemeClr val="bg1"/>
                  </a:solidFill>
                </a:rPr>
                <a:t>“what are the characteristics to fulfill the process need”</a:t>
              </a:r>
            </a:p>
          </p:txBody>
        </p:sp>
      </p:grpSp>
      <p:grpSp>
        <p:nvGrpSpPr>
          <p:cNvPr id="30" name="Group 29"/>
          <p:cNvGrpSpPr>
            <a:grpSpLocks/>
          </p:cNvGrpSpPr>
          <p:nvPr/>
        </p:nvGrpSpPr>
        <p:grpSpPr bwMode="auto">
          <a:xfrm>
            <a:off x="3880664" y="2214842"/>
            <a:ext cx="1647012" cy="1870075"/>
            <a:chOff x="1534" y="2063"/>
            <a:chExt cx="794" cy="1115"/>
          </a:xfrm>
        </p:grpSpPr>
        <p:sp>
          <p:nvSpPr>
            <p:cNvPr id="31" name="AutoShape 30"/>
            <p:cNvSpPr>
              <a:spLocks noChangeShapeType="1"/>
            </p:cNvSpPr>
            <p:nvPr/>
          </p:nvSpPr>
          <p:spPr bwMode="auto">
            <a:xfrm flipV="1">
              <a:off x="1556" y="2203"/>
              <a:ext cx="772" cy="975"/>
            </a:xfrm>
            <a:prstGeom prst="straightConnector1">
              <a:avLst/>
            </a:prstGeom>
            <a:noFill/>
            <a:ln w="38100">
              <a:solidFill>
                <a:schemeClr val="tx1"/>
              </a:solidFill>
              <a:round/>
              <a:headEnd type="triangle" w="med" len="med"/>
              <a:tailEnd type="triangle" w="med" len="med"/>
            </a:ln>
            <a:effectLst/>
          </p:spPr>
          <p:txBody>
            <a:bodyPr/>
            <a:lstStyle/>
            <a:p>
              <a:endParaRPr lang="en-US"/>
            </a:p>
          </p:txBody>
        </p:sp>
        <p:sp>
          <p:nvSpPr>
            <p:cNvPr id="32" name="Text Box 31"/>
            <p:cNvSpPr txBox="1">
              <a:spLocks noChangeArrowheads="1"/>
            </p:cNvSpPr>
            <p:nvPr/>
          </p:nvSpPr>
          <p:spPr bwMode="auto">
            <a:xfrm>
              <a:off x="1534" y="2870"/>
              <a:ext cx="178" cy="216"/>
            </a:xfrm>
            <a:prstGeom prst="rect">
              <a:avLst/>
            </a:prstGeom>
            <a:noFill/>
            <a:ln w="9525" algn="ctr">
              <a:noFill/>
              <a:miter lim="800000"/>
              <a:headEnd/>
              <a:tailEnd/>
            </a:ln>
            <a:effectLst/>
          </p:spPr>
          <p:txBody>
            <a:bodyPr wrap="none" lIns="84216" tIns="42108" rIns="84216" bIns="42108">
              <a:spAutoFit/>
            </a:bodyPr>
            <a:lstStyle/>
            <a:p>
              <a:pPr algn="l" defTabSz="841375"/>
              <a:r>
                <a:rPr lang="en-US" sz="1700" dirty="0">
                  <a:solidFill>
                    <a:srgbClr val="FFFF00"/>
                  </a:solidFill>
                </a:rPr>
                <a:t>1</a:t>
              </a:r>
            </a:p>
          </p:txBody>
        </p:sp>
        <p:sp>
          <p:nvSpPr>
            <p:cNvPr id="33" name="Text Box 32"/>
            <p:cNvSpPr txBox="1">
              <a:spLocks noChangeArrowheads="1"/>
            </p:cNvSpPr>
            <p:nvPr/>
          </p:nvSpPr>
          <p:spPr bwMode="auto">
            <a:xfrm>
              <a:off x="2114" y="2063"/>
              <a:ext cx="200" cy="217"/>
            </a:xfrm>
            <a:prstGeom prst="rect">
              <a:avLst/>
            </a:prstGeom>
            <a:noFill/>
            <a:ln w="9525" algn="ctr">
              <a:noFill/>
              <a:miter lim="800000"/>
              <a:headEnd/>
              <a:tailEnd/>
            </a:ln>
            <a:effectLst/>
          </p:spPr>
          <p:txBody>
            <a:bodyPr wrap="none" lIns="84216" tIns="42108" rIns="84216" bIns="42108">
              <a:spAutoFit/>
            </a:bodyPr>
            <a:lstStyle/>
            <a:p>
              <a:pPr algn="l" defTabSz="841375"/>
              <a:r>
                <a:rPr lang="en-US" sz="1700">
                  <a:solidFill>
                    <a:srgbClr val="FFFF00"/>
                  </a:solidFill>
                </a:rPr>
                <a:t>N</a:t>
              </a:r>
            </a:p>
          </p:txBody>
        </p:sp>
      </p:grpSp>
      <p:grpSp>
        <p:nvGrpSpPr>
          <p:cNvPr id="34" name="Group 33"/>
          <p:cNvGrpSpPr>
            <a:grpSpLocks/>
          </p:cNvGrpSpPr>
          <p:nvPr/>
        </p:nvGrpSpPr>
        <p:grpSpPr bwMode="auto">
          <a:xfrm>
            <a:off x="7844934" y="2484718"/>
            <a:ext cx="4367212" cy="3808412"/>
            <a:chOff x="3525" y="2289"/>
            <a:chExt cx="2751" cy="2399"/>
          </a:xfrm>
        </p:grpSpPr>
        <p:sp>
          <p:nvSpPr>
            <p:cNvPr id="35" name="AutoShape 34"/>
            <p:cNvSpPr>
              <a:spLocks noChangeArrowheads="1"/>
            </p:cNvSpPr>
            <p:nvPr/>
          </p:nvSpPr>
          <p:spPr bwMode="auto">
            <a:xfrm>
              <a:off x="3525" y="2289"/>
              <a:ext cx="2751" cy="2399"/>
            </a:xfrm>
            <a:prstGeom prst="cloudCallout">
              <a:avLst>
                <a:gd name="adj1" fmla="val -39921"/>
                <a:gd name="adj2" fmla="val 60986"/>
              </a:avLst>
            </a:prstGeom>
            <a:solidFill>
              <a:srgbClr val="FF6600"/>
            </a:solidFill>
            <a:ln w="9525">
              <a:noFill/>
              <a:round/>
              <a:headEnd/>
              <a:tailEnd/>
            </a:ln>
            <a:effectLst/>
          </p:spPr>
          <p:txBody>
            <a:bodyPr lIns="84216" tIns="42108" rIns="84216" bIns="42108"/>
            <a:lstStyle/>
            <a:p>
              <a:endParaRPr lang="en-US" sz="2800" b="0">
                <a:latin typeface="Times New Roman" charset="0"/>
              </a:endParaRPr>
            </a:p>
          </p:txBody>
        </p:sp>
        <p:sp>
          <p:nvSpPr>
            <p:cNvPr id="36" name="Text Box 35"/>
            <p:cNvSpPr txBox="1">
              <a:spLocks noChangeArrowheads="1"/>
            </p:cNvSpPr>
            <p:nvPr/>
          </p:nvSpPr>
          <p:spPr bwMode="auto">
            <a:xfrm>
              <a:off x="3968" y="2583"/>
              <a:ext cx="1578" cy="346"/>
            </a:xfrm>
            <a:prstGeom prst="rect">
              <a:avLst/>
            </a:prstGeom>
            <a:noFill/>
            <a:ln w="12700">
              <a:noFill/>
              <a:miter lim="800000"/>
              <a:headEnd/>
              <a:tailEnd/>
            </a:ln>
            <a:effectLst/>
          </p:spPr>
          <p:txBody>
            <a:bodyPr lIns="0" tIns="0" rIns="0" bIns="0" anchor="ctr">
              <a:spAutoFit/>
            </a:bodyPr>
            <a:lstStyle/>
            <a:p>
              <a:pPr algn="ctr" defTabSz="841375" eaLnBrk="0" hangingPunct="0"/>
              <a:r>
                <a:rPr lang="en-US" dirty="0">
                  <a:solidFill>
                    <a:schemeClr val="bg1"/>
                  </a:solidFill>
                  <a:effectLst>
                    <a:outerShdw blurRad="38100" dist="38100" dir="2700000" algn="tl">
                      <a:srgbClr val="C0C0C0"/>
                    </a:outerShdw>
                  </a:effectLst>
                </a:rPr>
                <a:t>Asset</a:t>
              </a:r>
            </a:p>
            <a:p>
              <a:pPr algn="ctr" defTabSz="841375" eaLnBrk="0" hangingPunct="0"/>
              <a:r>
                <a:rPr lang="en-US" dirty="0">
                  <a:solidFill>
                    <a:schemeClr val="bg1"/>
                  </a:solidFill>
                  <a:effectLst>
                    <a:outerShdw blurRad="38100" dist="38100" dir="2700000" algn="tl">
                      <a:srgbClr val="C0C0C0"/>
                    </a:outerShdw>
                  </a:effectLst>
                </a:rPr>
                <a:t>(inventoried item)</a:t>
              </a:r>
            </a:p>
          </p:txBody>
        </p:sp>
        <p:pic>
          <p:nvPicPr>
            <p:cNvPr id="37" name="Picture 36" descr="PumpAsset"/>
            <p:cNvPicPr>
              <a:picLocks noChangeArrowheads="1"/>
            </p:cNvPicPr>
            <p:nvPr/>
          </p:nvPicPr>
          <p:blipFill>
            <a:blip r:embed="rId4" cstate="print"/>
            <a:srcRect t="27795"/>
            <a:stretch>
              <a:fillRect/>
            </a:stretch>
          </p:blipFill>
          <p:spPr bwMode="auto">
            <a:xfrm>
              <a:off x="4269" y="2969"/>
              <a:ext cx="1043" cy="808"/>
            </a:xfrm>
            <a:prstGeom prst="rect">
              <a:avLst/>
            </a:prstGeom>
            <a:noFill/>
          </p:spPr>
        </p:pic>
        <p:sp>
          <p:nvSpPr>
            <p:cNvPr id="38" name="Rectangle 37"/>
            <p:cNvSpPr>
              <a:spLocks noChangeArrowheads="1"/>
            </p:cNvSpPr>
            <p:nvPr/>
          </p:nvSpPr>
          <p:spPr bwMode="auto">
            <a:xfrm>
              <a:off x="4178" y="3847"/>
              <a:ext cx="1225" cy="412"/>
            </a:xfrm>
            <a:prstGeom prst="rect">
              <a:avLst/>
            </a:prstGeom>
            <a:noFill/>
            <a:ln w="9525">
              <a:noFill/>
              <a:miter lim="800000"/>
              <a:headEnd/>
              <a:tailEnd/>
            </a:ln>
            <a:effectLst/>
          </p:spPr>
          <p:txBody>
            <a:bodyPr wrap="none" lIns="84216" tIns="42108" rIns="84216" bIns="42108">
              <a:spAutoFit/>
            </a:bodyPr>
            <a:lstStyle/>
            <a:p>
              <a:pPr algn="ctr" defTabSz="841375" eaLnBrk="0" hangingPunct="0"/>
              <a:r>
                <a:rPr lang="en-US" sz="1500" dirty="0">
                  <a:solidFill>
                    <a:schemeClr val="bg1"/>
                  </a:solidFill>
                </a:rPr>
                <a:t>Actual or Physical</a:t>
              </a:r>
            </a:p>
            <a:p>
              <a:pPr algn="ctr" defTabSz="841375" eaLnBrk="0" hangingPunct="0"/>
              <a:r>
                <a:rPr lang="en-US" sz="1100" b="1" dirty="0">
                  <a:solidFill>
                    <a:schemeClr val="bg1"/>
                  </a:solidFill>
                </a:rPr>
                <a:t>“what we have installed</a:t>
              </a:r>
            </a:p>
            <a:p>
              <a:pPr algn="ctr" defTabSz="841375" eaLnBrk="0" hangingPunct="0"/>
              <a:r>
                <a:rPr lang="en-US" sz="1100" b="1" dirty="0">
                  <a:solidFill>
                    <a:schemeClr val="bg1"/>
                  </a:solidFill>
                </a:rPr>
                <a:t>to fulfill the process need”</a:t>
              </a:r>
            </a:p>
          </p:txBody>
        </p:sp>
      </p:grpSp>
      <p:grpSp>
        <p:nvGrpSpPr>
          <p:cNvPr id="39" name="Group 39"/>
          <p:cNvGrpSpPr>
            <a:grpSpLocks/>
          </p:cNvGrpSpPr>
          <p:nvPr/>
        </p:nvGrpSpPr>
        <p:grpSpPr bwMode="auto">
          <a:xfrm>
            <a:off x="7305674" y="2195793"/>
            <a:ext cx="1562357" cy="1899495"/>
            <a:chOff x="3448" y="2051"/>
            <a:chExt cx="836" cy="1206"/>
          </a:xfrm>
        </p:grpSpPr>
        <p:sp>
          <p:nvSpPr>
            <p:cNvPr id="40" name="AutoShape 40"/>
            <p:cNvSpPr>
              <a:spLocks noChangeShapeType="1"/>
            </p:cNvSpPr>
            <p:nvPr/>
          </p:nvSpPr>
          <p:spPr bwMode="auto">
            <a:xfrm flipH="1" flipV="1">
              <a:off x="3448" y="2228"/>
              <a:ext cx="731" cy="1029"/>
            </a:xfrm>
            <a:prstGeom prst="straightConnector1">
              <a:avLst/>
            </a:prstGeom>
            <a:noFill/>
            <a:ln w="38100">
              <a:solidFill>
                <a:schemeClr val="tx1"/>
              </a:solidFill>
              <a:round/>
              <a:headEnd type="triangle" w="med" len="med"/>
              <a:tailEnd type="triangle" w="med" len="med"/>
            </a:ln>
            <a:effectLst/>
          </p:spPr>
          <p:txBody>
            <a:bodyPr/>
            <a:lstStyle/>
            <a:p>
              <a:endParaRPr lang="en-US"/>
            </a:p>
          </p:txBody>
        </p:sp>
        <p:sp>
          <p:nvSpPr>
            <p:cNvPr id="41" name="Text Box 41"/>
            <p:cNvSpPr txBox="1">
              <a:spLocks noChangeArrowheads="1"/>
            </p:cNvSpPr>
            <p:nvPr/>
          </p:nvSpPr>
          <p:spPr bwMode="auto">
            <a:xfrm>
              <a:off x="3504" y="2051"/>
              <a:ext cx="182" cy="217"/>
            </a:xfrm>
            <a:prstGeom prst="rect">
              <a:avLst/>
            </a:prstGeom>
            <a:noFill/>
            <a:ln w="9525" algn="ctr">
              <a:noFill/>
              <a:miter lim="800000"/>
              <a:headEnd/>
              <a:tailEnd/>
            </a:ln>
            <a:effectLst/>
          </p:spPr>
          <p:txBody>
            <a:bodyPr wrap="none" lIns="84216" tIns="42108" rIns="84216" bIns="42108">
              <a:spAutoFit/>
            </a:bodyPr>
            <a:lstStyle/>
            <a:p>
              <a:pPr algn="l" defTabSz="841375"/>
              <a:r>
                <a:rPr lang="en-US" sz="1700">
                  <a:solidFill>
                    <a:srgbClr val="FFFF00"/>
                  </a:solidFill>
                </a:rPr>
                <a:t>1</a:t>
              </a:r>
            </a:p>
          </p:txBody>
        </p:sp>
        <p:sp>
          <p:nvSpPr>
            <p:cNvPr id="42" name="Text Box 42"/>
            <p:cNvSpPr txBox="1">
              <a:spLocks noChangeArrowheads="1"/>
            </p:cNvSpPr>
            <p:nvPr/>
          </p:nvSpPr>
          <p:spPr bwMode="auto">
            <a:xfrm>
              <a:off x="4080" y="2976"/>
              <a:ext cx="204" cy="217"/>
            </a:xfrm>
            <a:prstGeom prst="rect">
              <a:avLst/>
            </a:prstGeom>
            <a:noFill/>
            <a:ln w="9525">
              <a:noFill/>
              <a:miter lim="800000"/>
              <a:headEnd/>
              <a:tailEnd/>
            </a:ln>
            <a:effectLst/>
          </p:spPr>
          <p:txBody>
            <a:bodyPr wrap="none" lIns="84216" tIns="42108" rIns="84216" bIns="42108">
              <a:spAutoFit/>
            </a:bodyPr>
            <a:lstStyle/>
            <a:p>
              <a:pPr algn="l" defTabSz="841375"/>
              <a:r>
                <a:rPr lang="en-US" sz="1700">
                  <a:solidFill>
                    <a:srgbClr val="FFFF00"/>
                  </a:solidFill>
                </a:rPr>
                <a:t>N</a:t>
              </a:r>
            </a:p>
          </p:txBody>
        </p:sp>
      </p:grpSp>
      <p:grpSp>
        <p:nvGrpSpPr>
          <p:cNvPr id="43" name="Group 43"/>
          <p:cNvGrpSpPr>
            <a:grpSpLocks/>
          </p:cNvGrpSpPr>
          <p:nvPr/>
        </p:nvGrpSpPr>
        <p:grpSpPr bwMode="auto">
          <a:xfrm>
            <a:off x="3769841" y="4207155"/>
            <a:ext cx="5111730" cy="528645"/>
            <a:chOff x="1537" y="3420"/>
            <a:chExt cx="2643" cy="231"/>
          </a:xfrm>
        </p:grpSpPr>
        <p:sp>
          <p:nvSpPr>
            <p:cNvPr id="44" name="Line 44"/>
            <p:cNvSpPr>
              <a:spLocks noChangeShapeType="1"/>
            </p:cNvSpPr>
            <p:nvPr/>
          </p:nvSpPr>
          <p:spPr bwMode="auto">
            <a:xfrm flipV="1">
              <a:off x="1537" y="3643"/>
              <a:ext cx="2643" cy="8"/>
            </a:xfrm>
            <a:prstGeom prst="line">
              <a:avLst/>
            </a:prstGeom>
            <a:noFill/>
            <a:ln w="38100">
              <a:solidFill>
                <a:schemeClr val="tx1"/>
              </a:solidFill>
              <a:round/>
              <a:headEnd type="triangle" w="med" len="med"/>
              <a:tailEnd type="triangle" w="med" len="med"/>
            </a:ln>
            <a:effectLst/>
          </p:spPr>
          <p:txBody>
            <a:bodyPr wrap="none" anchor="ctr"/>
            <a:lstStyle/>
            <a:p>
              <a:endParaRPr lang="en-US"/>
            </a:p>
          </p:txBody>
        </p:sp>
        <p:sp>
          <p:nvSpPr>
            <p:cNvPr id="45" name="Text Box 45"/>
            <p:cNvSpPr txBox="1">
              <a:spLocks noChangeArrowheads="1"/>
            </p:cNvSpPr>
            <p:nvPr/>
          </p:nvSpPr>
          <p:spPr bwMode="auto">
            <a:xfrm>
              <a:off x="3995" y="3428"/>
              <a:ext cx="178" cy="216"/>
            </a:xfrm>
            <a:prstGeom prst="rect">
              <a:avLst/>
            </a:prstGeom>
            <a:noFill/>
            <a:ln w="9525" algn="ctr">
              <a:noFill/>
              <a:miter lim="800000"/>
              <a:headEnd/>
              <a:tailEnd/>
            </a:ln>
            <a:effectLst/>
          </p:spPr>
          <p:txBody>
            <a:bodyPr wrap="none" lIns="84216" tIns="42108" rIns="84216" bIns="42108">
              <a:spAutoFit/>
            </a:bodyPr>
            <a:lstStyle/>
            <a:p>
              <a:pPr algn="l" defTabSz="841375"/>
              <a:r>
                <a:rPr lang="en-US" sz="1700">
                  <a:solidFill>
                    <a:srgbClr val="FFFF00"/>
                  </a:solidFill>
                </a:rPr>
                <a:t>1</a:t>
              </a:r>
            </a:p>
          </p:txBody>
        </p:sp>
        <p:sp>
          <p:nvSpPr>
            <p:cNvPr id="46" name="Text Box 46"/>
            <p:cNvSpPr txBox="1">
              <a:spLocks noChangeArrowheads="1"/>
            </p:cNvSpPr>
            <p:nvPr/>
          </p:nvSpPr>
          <p:spPr bwMode="auto">
            <a:xfrm>
              <a:off x="1563" y="3420"/>
              <a:ext cx="178" cy="217"/>
            </a:xfrm>
            <a:prstGeom prst="rect">
              <a:avLst/>
            </a:prstGeom>
            <a:noFill/>
            <a:ln w="9525" algn="ctr">
              <a:noFill/>
              <a:miter lim="800000"/>
              <a:headEnd/>
              <a:tailEnd/>
            </a:ln>
            <a:effectLst/>
          </p:spPr>
          <p:txBody>
            <a:bodyPr wrap="none" lIns="84216" tIns="42108" rIns="84216" bIns="42108">
              <a:spAutoFit/>
            </a:bodyPr>
            <a:lstStyle/>
            <a:p>
              <a:pPr algn="l" defTabSz="841375"/>
              <a:r>
                <a:rPr lang="en-US" sz="1700">
                  <a:solidFill>
                    <a:srgbClr val="FFFF00"/>
                  </a:solidFill>
                </a:rPr>
                <a:t>1</a:t>
              </a:r>
            </a:p>
          </p:txBody>
        </p:sp>
      </p:grpSp>
      <p:sp>
        <p:nvSpPr>
          <p:cNvPr id="47" name="Slide Number Placeholder 46"/>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43604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 presetClass="entr" presetSubtype="16" fill="hold" nodeType="after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box(in)">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1+#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4" presetClass="entr" presetSubtype="16" fill="hold" nodeType="afterEffect">
                                  <p:stCondLst>
                                    <p:cond delay="1500"/>
                                  </p:stCondLst>
                                  <p:childTnLst>
                                    <p:set>
                                      <p:cBhvr>
                                        <p:cTn id="27" dur="1" fill="hold">
                                          <p:stCondLst>
                                            <p:cond delay="0"/>
                                          </p:stCondLst>
                                        </p:cTn>
                                        <p:tgtEl>
                                          <p:spTgt spid="39"/>
                                        </p:tgtEl>
                                        <p:attrNameLst>
                                          <p:attrName>style.visibility</p:attrName>
                                        </p:attrNameLst>
                                      </p:cBhvr>
                                      <p:to>
                                        <p:strVal val="visible"/>
                                      </p:to>
                                    </p:set>
                                    <p:animEffect transition="in" filter="box(in)">
                                      <p:cBhvr>
                                        <p:cTn id="28" dur="500"/>
                                        <p:tgtEl>
                                          <p:spTgt spid="39"/>
                                        </p:tgtEl>
                                      </p:cBhvr>
                                    </p:animEffect>
                                  </p:childTnLst>
                                </p:cTn>
                              </p:par>
                            </p:childTnLst>
                          </p:cTn>
                        </p:par>
                        <p:par>
                          <p:cTn id="29" fill="hold">
                            <p:stCondLst>
                              <p:cond delay="2500"/>
                            </p:stCondLst>
                            <p:childTnLst>
                              <p:par>
                                <p:cTn id="30" presetID="4" presetClass="entr" presetSubtype="16" fill="hold" nodeType="afterEffect">
                                  <p:stCondLst>
                                    <p:cond delay="1500"/>
                                  </p:stCondLst>
                                  <p:childTnLst>
                                    <p:set>
                                      <p:cBhvr>
                                        <p:cTn id="31" dur="1" fill="hold">
                                          <p:stCondLst>
                                            <p:cond delay="0"/>
                                          </p:stCondLst>
                                        </p:cTn>
                                        <p:tgtEl>
                                          <p:spTgt spid="43"/>
                                        </p:tgtEl>
                                        <p:attrNameLst>
                                          <p:attrName>style.visibility</p:attrName>
                                        </p:attrNameLst>
                                      </p:cBhvr>
                                      <p:to>
                                        <p:strVal val="visible"/>
                                      </p:to>
                                    </p:set>
                                    <p:animEffect transition="in" filter="box(in)">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391</TotalTime>
  <Words>653</Words>
  <Application>Microsoft Office PowerPoint</Application>
  <PresentationFormat>Custom</PresentationFormat>
  <Paragraphs>130</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vt:lpstr>
      <vt:lpstr>Certifying Data in Controlled Databases for Direct Use</vt:lpstr>
      <vt:lpstr>PowerPoint Presentation</vt:lpstr>
      <vt:lpstr>PowerPoint Presentation</vt:lpstr>
      <vt:lpstr>PowerPoint Presentation</vt:lpstr>
      <vt:lpstr>Problem Statement</vt:lpstr>
      <vt:lpstr>Consequences</vt:lpstr>
      <vt:lpstr>V.C. Summer New Build Approach to Certifying MEL and Other Data</vt:lpstr>
      <vt:lpstr>V.C. Summer New Build Approach to Certifying MEL and Other Data</vt:lpstr>
      <vt:lpstr>PowerPoint Presentation</vt:lpstr>
      <vt:lpstr>V.C. Summer New Build Approach to Certifying MEL and Other Data</vt:lpstr>
      <vt:lpstr>Elements to Consider</vt:lpstr>
      <vt:lpstr>Elements to Consider</vt:lpstr>
      <vt:lpstr>Certifying the MEL Workshop</vt:lpstr>
    </vt:vector>
  </TitlesOfParts>
  <Company>SCANA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Certifying Data in Controlled Databases for Direct Use</dc:title>
  <dc:creator>PACE, ERIC</dc:creator>
  <cp:lastModifiedBy>FPL_User</cp:lastModifiedBy>
  <cp:revision>30</cp:revision>
  <dcterms:created xsi:type="dcterms:W3CDTF">2016-05-16T03:25:33Z</dcterms:created>
  <dcterms:modified xsi:type="dcterms:W3CDTF">2016-06-01T21:49:44Z</dcterms:modified>
</cp:coreProperties>
</file>