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34" r:id="rId2"/>
    <p:sldId id="335" r:id="rId3"/>
    <p:sldId id="336" r:id="rId4"/>
    <p:sldId id="372" r:id="rId5"/>
    <p:sldId id="373" r:id="rId6"/>
    <p:sldId id="363" r:id="rId7"/>
    <p:sldId id="361" r:id="rId8"/>
    <p:sldId id="376" r:id="rId9"/>
    <p:sldId id="375" r:id="rId10"/>
    <p:sldId id="351" r:id="rId11"/>
    <p:sldId id="385" r:id="rId12"/>
    <p:sldId id="383" r:id="rId13"/>
    <p:sldId id="340" r:id="rId14"/>
    <p:sldId id="348" r:id="rId15"/>
    <p:sldId id="354" r:id="rId16"/>
    <p:sldId id="379" r:id="rId17"/>
    <p:sldId id="380" r:id="rId18"/>
    <p:sldId id="382" r:id="rId19"/>
    <p:sldId id="359" r:id="rId20"/>
    <p:sldId id="384" r:id="rId21"/>
    <p:sldId id="360" r:id="rId22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03">
          <p15:clr>
            <a:srgbClr val="A4A3A4"/>
          </p15:clr>
        </p15:guide>
        <p15:guide id="2" orient="horz" pos="929">
          <p15:clr>
            <a:srgbClr val="A4A3A4"/>
          </p15:clr>
        </p15:guide>
        <p15:guide id="3" orient="horz" pos="3061">
          <p15:clr>
            <a:srgbClr val="A4A3A4"/>
          </p15:clr>
        </p15:guide>
        <p15:guide id="4" orient="horz" pos="1278">
          <p15:clr>
            <a:srgbClr val="A4A3A4"/>
          </p15:clr>
        </p15:guide>
        <p15:guide id="5" orient="horz" pos="1323">
          <p15:clr>
            <a:srgbClr val="A4A3A4"/>
          </p15:clr>
        </p15:guide>
        <p15:guide id="6" orient="horz" pos="2857">
          <p15:clr>
            <a:srgbClr val="A4A3A4"/>
          </p15:clr>
        </p15:guide>
        <p15:guide id="7" orient="horz" pos="3050">
          <p15:clr>
            <a:srgbClr val="A4A3A4"/>
          </p15:clr>
        </p15:guide>
        <p15:guide id="8" pos="1378">
          <p15:clr>
            <a:srgbClr val="A4A3A4"/>
          </p15:clr>
        </p15:guide>
        <p15:guide id="9" pos="42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ad Diggans" initials="BD" lastIdx="1" clrIdx="0"/>
  <p:cmAuthor id="1" name="Gillis, Mark R" initials="GMR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43063"/>
    <a:srgbClr val="FFA300"/>
    <a:srgbClr val="22BCB9"/>
    <a:srgbClr val="A7A9AC"/>
    <a:srgbClr val="004990"/>
    <a:srgbClr val="6894B2"/>
    <a:srgbClr val="505050"/>
    <a:srgbClr val="00A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8" autoAdjust="0"/>
    <p:restoredTop sz="54233" autoAdjust="0"/>
  </p:normalViewPr>
  <p:slideViewPr>
    <p:cSldViewPr snapToGrid="0">
      <p:cViewPr varScale="1">
        <p:scale>
          <a:sx n="90" d="100"/>
          <a:sy n="90" d="100"/>
        </p:scale>
        <p:origin x="-1205" y="-72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780" y="-7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4914" cy="46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33" tIns="44466" rIns="88933" bIns="44466" numCol="1" anchor="t" anchorCtr="0" compatLnSpc="1">
            <a:prstTxWarp prst="textNoShape">
              <a:avLst/>
            </a:prstTxWarp>
          </a:bodyPr>
          <a:lstStyle>
            <a:lvl1pPr defTabSz="889949">
              <a:defRPr sz="110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486" y="0"/>
            <a:ext cx="3034914" cy="465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33" tIns="44466" rIns="88933" bIns="44466" numCol="1" anchor="t" anchorCtr="0" compatLnSpc="1">
            <a:prstTxWarp prst="textNoShape">
              <a:avLst/>
            </a:prstTxWarp>
          </a:bodyPr>
          <a:lstStyle>
            <a:lvl1pPr algn="r" defTabSz="889949">
              <a:defRPr sz="110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715"/>
            <a:ext cx="3034914" cy="46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33" tIns="44466" rIns="88933" bIns="44466" numCol="1" anchor="b" anchorCtr="0" compatLnSpc="1">
            <a:prstTxWarp prst="textNoShape">
              <a:avLst/>
            </a:prstTxWarp>
          </a:bodyPr>
          <a:lstStyle>
            <a:lvl1pPr defTabSz="889949">
              <a:defRPr sz="1100" i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486" y="8830715"/>
            <a:ext cx="3034914" cy="465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933" tIns="44466" rIns="88933" bIns="44466" numCol="1" anchor="b" anchorCtr="0" compatLnSpc="1">
            <a:prstTxWarp prst="textNoShape">
              <a:avLst/>
            </a:prstTxWarp>
          </a:bodyPr>
          <a:lstStyle>
            <a:lvl1pPr algn="r" defTabSz="889949">
              <a:defRPr sz="1100" i="0"/>
            </a:lvl1pPr>
          </a:lstStyle>
          <a:p>
            <a:pPr>
              <a:defRPr/>
            </a:pPr>
            <a:fld id="{D0AF1110-6356-4137-8631-40AE721F36A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018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302" y="4416079"/>
            <a:ext cx="5141796" cy="29786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88933" tIns="44466" rIns="88933" bIns="444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3401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9"/>
          <p:cNvSpPr>
            <a:spLocks noChangeArrowheads="1"/>
          </p:cNvSpPr>
          <p:nvPr userDrawn="1"/>
        </p:nvSpPr>
        <p:spPr bwMode="black">
          <a:xfrm>
            <a:off x="0" y="6210300"/>
            <a:ext cx="9144000" cy="6477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4000">
                <a:schemeClr val="bg1"/>
              </a:gs>
              <a:gs pos="100000">
                <a:schemeClr val="accent6">
                  <a:lumMod val="75000"/>
                </a:schemeClr>
              </a:gs>
            </a:gsLst>
            <a:lin ang="0" scaled="0"/>
            <a:tileRect/>
          </a:gradFill>
          <a:ln>
            <a:noFill/>
          </a:ln>
          <a:extLst/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43B594"/>
              </a:buClr>
              <a:buSzPct val="75000"/>
              <a:buFont typeface="Wingdings" pitchFamily="2" charset="2"/>
              <a:buChar char="l"/>
            </a:pPr>
            <a:endParaRPr lang="en-US" sz="2200" i="0" dirty="0">
              <a:solidFill>
                <a:schemeClr val="bg2"/>
              </a:solidFill>
              <a:latin typeface="MyriaMM" charset="0"/>
            </a:endParaRPr>
          </a:p>
        </p:txBody>
      </p:sp>
      <p:sp>
        <p:nvSpPr>
          <p:cNvPr id="7" name="Rectangle 20"/>
          <p:cNvSpPr>
            <a:spLocks noChangeArrowheads="1"/>
          </p:cNvSpPr>
          <p:nvPr/>
        </p:nvSpPr>
        <p:spPr bwMode="black">
          <a:xfrm>
            <a:off x="0" y="6019800"/>
            <a:ext cx="9144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43B594"/>
              </a:buClr>
              <a:buSzPct val="75000"/>
              <a:buFont typeface="Wingdings" pitchFamily="2" charset="2"/>
              <a:buChar char="l"/>
            </a:pPr>
            <a:endParaRPr lang="en-US" sz="2200" i="0" dirty="0">
              <a:solidFill>
                <a:schemeClr val="bg2"/>
              </a:solidFill>
              <a:latin typeface="MyriaMM" charset="0"/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905000"/>
            <a:ext cx="741045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2667000"/>
            <a:ext cx="7410450" cy="106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600" b="0"/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85848508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55955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773089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457200"/>
            <a:ext cx="1962150" cy="5278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734050" cy="5278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26087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6578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89916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48100" cy="436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3848100" cy="436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90793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6975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2853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55955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779250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55955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57656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32460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ftr" sz="quarter" idx="11"/>
          </p:nvPr>
        </p:nvSpPr>
        <p:spPr>
          <a:xfrm>
            <a:off x="609600" y="6559550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529814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9"/>
          <p:cNvSpPr>
            <a:spLocks noChangeArrowheads="1"/>
          </p:cNvSpPr>
          <p:nvPr userDrawn="1"/>
        </p:nvSpPr>
        <p:spPr bwMode="black">
          <a:xfrm>
            <a:off x="0" y="6210300"/>
            <a:ext cx="9144000" cy="6477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60000">
                <a:schemeClr val="bg1"/>
              </a:gs>
              <a:gs pos="100000">
                <a:schemeClr val="accent6">
                  <a:lumMod val="75000"/>
                </a:schemeClr>
              </a:gs>
            </a:gsLst>
            <a:lin ang="0" scaled="0"/>
            <a:tileRect/>
          </a:gradFill>
          <a:ln>
            <a:noFill/>
          </a:ln>
          <a:extLst/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43B594"/>
              </a:buClr>
              <a:buSzPct val="75000"/>
              <a:buFont typeface="Wingdings" pitchFamily="2" charset="2"/>
              <a:buChar char="l"/>
            </a:pPr>
            <a:endParaRPr lang="en-US" sz="2200" i="0" dirty="0">
              <a:solidFill>
                <a:schemeClr val="bg2"/>
              </a:solidFill>
              <a:latin typeface="MyriaMM" charset="0"/>
            </a:endParaRPr>
          </a:p>
        </p:txBody>
      </p:sp>
      <p:sp>
        <p:nvSpPr>
          <p:cNvPr id="1027" name="Rectangle 36"/>
          <p:cNvSpPr>
            <a:spLocks noChangeArrowheads="1"/>
          </p:cNvSpPr>
          <p:nvPr userDrawn="1"/>
        </p:nvSpPr>
        <p:spPr bwMode="black">
          <a:xfrm>
            <a:off x="0" y="6019800"/>
            <a:ext cx="9144000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xtLst/>
        </p:spPr>
        <p:txBody>
          <a:bodyPr wrap="none" lIns="90488" tIns="44450" rIns="90488" bIns="44450" anchor="ctr"/>
          <a:lstStyle/>
          <a:p>
            <a:pPr algn="ctr" eaLnBrk="0" hangingPunct="0">
              <a:spcBef>
                <a:spcPct val="20000"/>
              </a:spcBef>
              <a:buClr>
                <a:srgbClr val="43B594"/>
              </a:buClr>
              <a:buSzPct val="75000"/>
              <a:buFont typeface="Wingdings" pitchFamily="2" charset="2"/>
              <a:buChar char="l"/>
            </a:pPr>
            <a:endParaRPr lang="en-US" sz="2200" i="0" dirty="0">
              <a:solidFill>
                <a:schemeClr val="bg2"/>
              </a:solidFill>
              <a:latin typeface="MyriaMM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78422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848600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050" name="Picture 2" descr="C:\Projects\ER Dev\CMIS\CMBG 2016 Presentation\FE-logo-w-padding-6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429" y="6084536"/>
            <a:ext cx="19716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jects\ER Dev\CMIS\CMBG 2016 Presentation\dominion-logo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942" y="6151801"/>
            <a:ext cx="16383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1" descr="Rolls-Royc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780" y="6344156"/>
            <a:ext cx="1618841" cy="38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ransition spd="med"/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Clr>
          <a:srgbClr val="002B7C"/>
        </a:buClr>
        <a:buFont typeface="Wingdings" pitchFamily="2" charset="2"/>
        <a:buChar char="l"/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850900" indent="-279400" algn="l" rtl="0" eaLnBrk="0" fontAlgn="base" hangingPunct="0">
        <a:spcBef>
          <a:spcPct val="20000"/>
        </a:spcBef>
        <a:spcAft>
          <a:spcPct val="0"/>
        </a:spcAft>
        <a:buClr>
          <a:srgbClr val="3BB9B8"/>
        </a:buClr>
        <a:buSzPct val="70000"/>
        <a:buFont typeface="Monotype Sorts" pitchFamily="64" charset="2"/>
        <a:buChar char="l"/>
        <a:defRPr sz="2800" b="1">
          <a:solidFill>
            <a:schemeClr val="tx1"/>
          </a:solidFill>
          <a:latin typeface="+mn-lt"/>
        </a:defRPr>
      </a:lvl2pPr>
      <a:lvl3pPr marL="1230313" indent="-188913" algn="l" rtl="0" eaLnBrk="0" fontAlgn="base" hangingPunct="0">
        <a:spcBef>
          <a:spcPct val="20000"/>
        </a:spcBef>
        <a:spcAft>
          <a:spcPct val="0"/>
        </a:spcAft>
        <a:buClr>
          <a:srgbClr val="3BB9B8"/>
        </a:buClr>
        <a:buSzPct val="85000"/>
        <a:buChar char="-"/>
        <a:defRPr sz="2600" b="1">
          <a:solidFill>
            <a:schemeClr val="tx1"/>
          </a:solidFill>
          <a:latin typeface="+mn-lt"/>
        </a:defRPr>
      </a:lvl3pPr>
      <a:lvl4pPr marL="1666875" indent="-1714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</a:defRPr>
      </a:lvl4pPr>
      <a:lvl5pPr marL="2028825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5pPr>
      <a:lvl6pPr marL="2486025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6pPr>
      <a:lvl7pPr marL="2943225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7pPr>
      <a:lvl8pPr marL="3400425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8pPr>
      <a:lvl9pPr marL="3857625" indent="-17145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 sz="quarter"/>
          </p:nvPr>
        </p:nvSpPr>
        <p:spPr>
          <a:xfrm>
            <a:off x="609599" y="472397"/>
            <a:ext cx="7873497" cy="1202494"/>
          </a:xfrm>
        </p:spPr>
        <p:txBody>
          <a:bodyPr lIns="91440" tIns="45720" rIns="91440" bIns="45720"/>
          <a:lstStyle/>
          <a:p>
            <a:pPr algn="ctr"/>
            <a:r>
              <a:rPr lang="en-GB" dirty="0" smtClean="0"/>
              <a:t>Introduction to CMIS, an</a:t>
            </a:r>
            <a:br>
              <a:rPr lang="en-GB" dirty="0" smtClean="0"/>
            </a:br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dirty="0" smtClean="0"/>
              <a:t>Electronic Design Change Process</a:t>
            </a:r>
            <a:br>
              <a:rPr lang="en-GB" dirty="0" smtClean="0"/>
            </a:br>
            <a:endParaRPr lang="en-GB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sz="quarter" idx="1"/>
          </p:nvPr>
        </p:nvSpPr>
        <p:spPr>
          <a:xfrm>
            <a:off x="634093" y="1817938"/>
            <a:ext cx="8339786" cy="1066800"/>
          </a:xfrm>
        </p:spPr>
        <p:txBody>
          <a:bodyPr lIns="91440" tIns="45720" rIns="91440" bIns="45720"/>
          <a:lstStyle/>
          <a:p>
            <a:r>
              <a:rPr lang="en-GB" sz="2400" dirty="0" smtClean="0"/>
              <a:t>Presented by:</a:t>
            </a:r>
          </a:p>
          <a:p>
            <a:r>
              <a:rPr lang="en-GB" sz="2400" dirty="0" smtClean="0"/>
              <a:t>Mark Gillis (FirstEnergy) and Brad Diggans (Rolls-Royce)</a:t>
            </a:r>
          </a:p>
        </p:txBody>
      </p:sp>
      <p:pic>
        <p:nvPicPr>
          <p:cNvPr id="8" name="Picture 21" descr="Rolls-Roy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823" y="4906736"/>
            <a:ext cx="2539233" cy="6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lakepointenergy.com/wp-content/uploads/2013/05/Dominion-Logo-20110728_dominion_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2700" y="3586986"/>
            <a:ext cx="2917180" cy="89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upload.wikimedia.org/wikipedia/commons/thumb/a/a4/FirstEnergy_Logo.svg/1000px-FirstEnergy_Logo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27" y="3616848"/>
            <a:ext cx="3545013" cy="86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 – Auto Save / Abort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340" y="1181487"/>
            <a:ext cx="7082860" cy="4703275"/>
          </a:xfrm>
        </p:spPr>
        <p:txBody>
          <a:bodyPr/>
          <a:lstStyle/>
          <a:p>
            <a:r>
              <a:rPr lang="en-US" sz="2400" dirty="0" smtClean="0"/>
              <a:t>CMIS makes a copy of form data when a form is “checked out”.  Original data is not disturbed during editing</a:t>
            </a:r>
          </a:p>
          <a:p>
            <a:r>
              <a:rPr lang="en-US" sz="2400" dirty="0" smtClean="0"/>
              <a:t>All changes on the copy are auto-saved every 60 seconds</a:t>
            </a:r>
          </a:p>
          <a:p>
            <a:r>
              <a:rPr lang="en-US" sz="2400" dirty="0" smtClean="0"/>
              <a:t>User can “Check In” to replace the original form data with their changes OR “Abort” to discard all changes</a:t>
            </a:r>
          </a:p>
          <a:p>
            <a:r>
              <a:rPr lang="en-US" sz="2400" dirty="0" smtClean="0"/>
              <a:t>Form remains “Checked Out” with all changes saved in CMIS, even if user is disconnected or shuts down their computer</a:t>
            </a:r>
          </a:p>
          <a:p>
            <a:r>
              <a:rPr lang="en-US" sz="2400" dirty="0" smtClean="0"/>
              <a:t>Other users only see “Checked In” data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15219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 – Electronic 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6982" y="1322614"/>
            <a:ext cx="7495326" cy="1112938"/>
          </a:xfrm>
        </p:spPr>
        <p:txBody>
          <a:bodyPr/>
          <a:lstStyle/>
          <a:p>
            <a:r>
              <a:rPr lang="en-US" sz="2600" dirty="0" smtClean="0">
                <a:ea typeface="MS PGothic" pitchFamily="34" charset="-128"/>
              </a:rPr>
              <a:t>Ability to electronically sign documents without having to print it out first</a:t>
            </a:r>
            <a:endParaRPr lang="en-US" sz="2600" dirty="0"/>
          </a:p>
        </p:txBody>
      </p:sp>
      <p:pic>
        <p:nvPicPr>
          <p:cNvPr id="5" name="Picture 2" descr="C:\Users\nasek\Desktop\Screenshots\Signatur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950" y="2592729"/>
            <a:ext cx="3649663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nasek\Desktop\Screenshots\Signature Menu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349" y="2346895"/>
            <a:ext cx="2095500" cy="252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177" y="4911241"/>
            <a:ext cx="7062788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345740" y="4871020"/>
            <a:ext cx="16352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See signature appear on printed PDF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5820" y="2857489"/>
            <a:ext cx="1935580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Select signature option on form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Upload and crop signature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799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 – Modification Manager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33" y="1203193"/>
            <a:ext cx="5120746" cy="2557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030" y="3578310"/>
            <a:ext cx="5674735" cy="243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27221" y="1323848"/>
            <a:ext cx="3371084" cy="194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Single data entry point for common data used on multiple forms, ensures consistency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Change Type &amp; Classification drives required Forms on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Matrix (required  vs optional vs N/A)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3085" y="3928819"/>
            <a:ext cx="2992945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Manage affected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SSCs in </a:t>
            </a: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one location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Automatically generate BOM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Initiates Master Equipment List Updates</a:t>
            </a:r>
          </a:p>
        </p:txBody>
      </p:sp>
    </p:spTree>
    <p:extLst>
      <p:ext uri="{BB962C8B-B14F-4D97-AF65-F5344CB8AC3E}">
        <p14:creationId xmlns:p14="http://schemas.microsoft.com/office/powerpoint/2010/main" val="29247302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 – Document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683" y="1118111"/>
            <a:ext cx="7781939" cy="1751839"/>
          </a:xfrm>
        </p:spPr>
        <p:txBody>
          <a:bodyPr/>
          <a:lstStyle/>
          <a:p>
            <a:r>
              <a:rPr lang="en-US" sz="2800" b="0" dirty="0" smtClean="0"/>
              <a:t>Document/Drawing Search Capabilities</a:t>
            </a:r>
          </a:p>
          <a:p>
            <a:pPr lvl="1"/>
            <a:r>
              <a:rPr lang="en-US" sz="2400" b="0" dirty="0" smtClean="0"/>
              <a:t>One-stop document searching capability</a:t>
            </a:r>
          </a:p>
          <a:p>
            <a:pPr lvl="1"/>
            <a:r>
              <a:rPr lang="en-US" sz="2400" b="0" dirty="0" smtClean="0"/>
              <a:t>Integrates with multiple Document Management Systems</a:t>
            </a:r>
            <a:endParaRPr lang="en-US" sz="2400" b="0" dirty="0"/>
          </a:p>
        </p:txBody>
      </p:sp>
      <p:pic>
        <p:nvPicPr>
          <p:cNvPr id="5" name="Picture 2" descr="C:\Users\nasek\Desktop\Screenshots\One Stop Document Search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93" y="3099411"/>
            <a:ext cx="6130019" cy="2767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68541" y="3245781"/>
            <a:ext cx="2607726" cy="2811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Selecting from site databases eliminates manual entry errors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Documents auto-sort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Documents will show on required Forms as appropriate 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Click to view Documents directly</a:t>
            </a:r>
          </a:p>
          <a:p>
            <a:endParaRPr lang="en-US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731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 –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687" y="1119818"/>
            <a:ext cx="7541538" cy="1943100"/>
          </a:xfrm>
        </p:spPr>
        <p:txBody>
          <a:bodyPr/>
          <a:lstStyle/>
          <a:p>
            <a:r>
              <a:rPr lang="en-US" sz="2800" b="0" dirty="0" smtClean="0"/>
              <a:t>Built in Work Flow to send and receive notifications for Program/Department Review</a:t>
            </a:r>
          </a:p>
          <a:p>
            <a:pPr lvl="1"/>
            <a:r>
              <a:rPr lang="en-US" sz="2400" b="0" dirty="0" smtClean="0"/>
              <a:t>Email or in-app notifications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552" y="3019255"/>
            <a:ext cx="4849420" cy="2758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836262" y="3351057"/>
            <a:ext cx="3117960" cy="194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Gather impacted document lists from appropriate Program or Department SME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Resp. Engr. Accepts feedback and it is automatically incorporated into Modification</a:t>
            </a:r>
          </a:p>
          <a:p>
            <a:endParaRPr lang="en-US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378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90368" cy="800100"/>
          </a:xfrm>
        </p:spPr>
        <p:txBody>
          <a:bodyPr/>
          <a:lstStyle/>
          <a:p>
            <a:r>
              <a:rPr lang="en-US" dirty="0" smtClean="0"/>
              <a:t>Key Feature – Package Generation: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8240487" cy="4364038"/>
          </a:xfrm>
        </p:spPr>
        <p:txBody>
          <a:bodyPr/>
          <a:lstStyle/>
          <a:p>
            <a:pPr marL="381000" lvl="1" indent="-381000">
              <a:buClr>
                <a:srgbClr val="002B7C"/>
              </a:buClr>
              <a:buFont typeface="Wingdings" pitchFamily="2" charset="2"/>
              <a:buChar char="l"/>
            </a:pPr>
            <a:r>
              <a:rPr lang="en-US" sz="2400" b="0" dirty="0" smtClean="0">
                <a:ea typeface="+mn-ea"/>
                <a:cs typeface="+mn-cs"/>
              </a:rPr>
              <a:t>All </a:t>
            </a:r>
            <a:r>
              <a:rPr lang="en-US" sz="2400" b="0" dirty="0">
                <a:ea typeface="+mn-ea"/>
                <a:cs typeface="+mn-cs"/>
              </a:rPr>
              <a:t>required reviews and forms must be completed prior to final package generation</a:t>
            </a:r>
          </a:p>
          <a:p>
            <a:pPr marL="381000" lvl="1" indent="-381000">
              <a:buClr>
                <a:srgbClr val="002B7C"/>
              </a:buClr>
              <a:buFont typeface="Wingdings" pitchFamily="2" charset="2"/>
              <a:buChar char="l"/>
            </a:pPr>
            <a:r>
              <a:rPr lang="en-US" sz="2400" b="0" dirty="0" smtClean="0">
                <a:ea typeface="+mn-ea"/>
                <a:cs typeface="+mn-cs"/>
              </a:rPr>
              <a:t>CMIS combines </a:t>
            </a:r>
            <a:r>
              <a:rPr lang="en-US" sz="2400" b="0" dirty="0">
                <a:ea typeface="+mn-ea"/>
                <a:cs typeface="+mn-cs"/>
              </a:rPr>
              <a:t>Forms in the </a:t>
            </a:r>
            <a:r>
              <a:rPr lang="en-US" sz="2400" b="0" dirty="0" smtClean="0">
                <a:ea typeface="+mn-ea"/>
                <a:cs typeface="+mn-cs"/>
              </a:rPr>
              <a:t>standard order / sequence, user attaches </a:t>
            </a:r>
            <a:r>
              <a:rPr lang="en-US" sz="2400" b="0" dirty="0">
                <a:ea typeface="+mn-ea"/>
                <a:cs typeface="+mn-cs"/>
              </a:rPr>
              <a:t>additional documents and </a:t>
            </a:r>
            <a:r>
              <a:rPr lang="en-US" sz="2400" b="0" dirty="0" smtClean="0">
                <a:ea typeface="+mn-ea"/>
                <a:cs typeface="+mn-cs"/>
              </a:rPr>
              <a:t>drawings, then CMIS </a:t>
            </a:r>
            <a:r>
              <a:rPr lang="en-US" sz="2400" b="0" dirty="0">
                <a:ea typeface="+mn-ea"/>
                <a:cs typeface="+mn-cs"/>
              </a:rPr>
              <a:t>publishes as one single PDF file</a:t>
            </a:r>
          </a:p>
          <a:p>
            <a:pPr marL="381000" lvl="1" indent="-381000">
              <a:buClr>
                <a:srgbClr val="002B7C"/>
              </a:buClr>
              <a:buFont typeface="Wingdings" pitchFamily="2" charset="2"/>
              <a:buChar char="l"/>
            </a:pPr>
            <a:r>
              <a:rPr lang="en-US" sz="2400" b="0" dirty="0" smtClean="0">
                <a:ea typeface="+mn-ea"/>
                <a:cs typeface="+mn-cs"/>
              </a:rPr>
              <a:t>CMIS affixes a header to each page to align with Utility Records requirements including mod title</a:t>
            </a:r>
            <a:r>
              <a:rPr lang="en-US" sz="2400" b="0" dirty="0">
                <a:ea typeface="+mn-ea"/>
                <a:cs typeface="+mn-cs"/>
              </a:rPr>
              <a:t>, </a:t>
            </a:r>
            <a:r>
              <a:rPr lang="en-US" sz="2400" b="0" dirty="0" smtClean="0">
                <a:ea typeface="+mn-ea"/>
                <a:cs typeface="+mn-cs"/>
              </a:rPr>
              <a:t>mod/doc</a:t>
            </a:r>
            <a:r>
              <a:rPr lang="en-US" sz="2400" b="0" dirty="0">
                <a:ea typeface="+mn-ea"/>
                <a:cs typeface="+mn-cs"/>
              </a:rPr>
              <a:t>. </a:t>
            </a:r>
            <a:r>
              <a:rPr lang="en-US" sz="2400" b="0" dirty="0" smtClean="0">
                <a:ea typeface="+mn-ea"/>
                <a:cs typeface="+mn-cs"/>
              </a:rPr>
              <a:t>#, </a:t>
            </a:r>
            <a:r>
              <a:rPr lang="en-US" sz="2400" b="0" dirty="0">
                <a:ea typeface="+mn-ea"/>
                <a:cs typeface="+mn-cs"/>
              </a:rPr>
              <a:t>and page </a:t>
            </a:r>
            <a:r>
              <a:rPr lang="en-US" sz="2400" b="0" dirty="0" smtClean="0">
                <a:ea typeface="+mn-ea"/>
                <a:cs typeface="+mn-cs"/>
              </a:rPr>
              <a:t>numbers for overall PDF</a:t>
            </a:r>
          </a:p>
          <a:p>
            <a:pPr marL="381000" lvl="1" indent="-381000">
              <a:buClr>
                <a:srgbClr val="002B7C"/>
              </a:buClr>
              <a:buFont typeface="Wingdings" pitchFamily="2" charset="2"/>
              <a:buChar char="l"/>
            </a:pPr>
            <a:r>
              <a:rPr lang="en-US" sz="2400" b="0" dirty="0">
                <a:ea typeface="MS PGothic" pitchFamily="34" charset="-128"/>
              </a:rPr>
              <a:t>Send Modification package electronically (paperless) to document management department</a:t>
            </a:r>
            <a:endParaRPr lang="en-US" sz="2400" b="0" dirty="0"/>
          </a:p>
          <a:p>
            <a:pPr marL="381000" lvl="1" indent="-381000">
              <a:buClr>
                <a:srgbClr val="002B7C"/>
              </a:buClr>
              <a:buFont typeface="Wingdings" pitchFamily="2" charset="2"/>
              <a:buChar char="l"/>
            </a:pPr>
            <a:endParaRPr lang="en-US" sz="2400" b="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441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 – Cloning: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96" y="1371600"/>
            <a:ext cx="7290303" cy="4364038"/>
          </a:xfrm>
        </p:spPr>
        <p:txBody>
          <a:bodyPr/>
          <a:lstStyle/>
          <a:p>
            <a:pPr>
              <a:defRPr/>
            </a:pPr>
            <a:r>
              <a:rPr lang="en-US" sz="2800" b="0" dirty="0">
                <a:ea typeface="ＭＳ Ｐゴシック" pitchFamily="34" charset="-128"/>
              </a:rPr>
              <a:t>Create Standard Templates to be used </a:t>
            </a:r>
            <a:r>
              <a:rPr lang="en-US" sz="2800" b="0" dirty="0" smtClean="0">
                <a:ea typeface="ＭＳ Ｐゴシック" pitchFamily="34" charset="-128"/>
              </a:rPr>
              <a:t>for multiple modifications</a:t>
            </a:r>
            <a:endParaRPr lang="en-US" sz="2800" b="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800" b="0" dirty="0" smtClean="0">
                <a:ea typeface="ＭＳ Ｐゴシック" pitchFamily="34" charset="-128"/>
              </a:rPr>
              <a:t>Clone Template or existing Modification into a new Modification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891" y="3541891"/>
            <a:ext cx="5196272" cy="1765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34680" y="3589030"/>
            <a:ext cx="3117960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Eliminates Copy/Paste Errors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Saves considerable engineering time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Ensures Data Integrity and Consistency</a:t>
            </a:r>
          </a:p>
        </p:txBody>
      </p:sp>
    </p:spTree>
    <p:extLst>
      <p:ext uri="{BB962C8B-B14F-4D97-AF65-F5344CB8AC3E}">
        <p14:creationId xmlns:p14="http://schemas.microsoft.com/office/powerpoint/2010/main" val="37920994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Sharing –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0737" y="1371600"/>
            <a:ext cx="7317462" cy="4364038"/>
          </a:xfrm>
        </p:spPr>
        <p:txBody>
          <a:bodyPr/>
          <a:lstStyle/>
          <a:p>
            <a:r>
              <a:rPr lang="en-US" sz="2800" b="0" dirty="0" smtClean="0">
                <a:ea typeface="MS PGothic" pitchFamily="34" charset="-128"/>
              </a:rPr>
              <a:t>Ability to search, view and clone modifications from other fleets and sites</a:t>
            </a:r>
          </a:p>
          <a:p>
            <a:r>
              <a:rPr lang="en-US" sz="2800" b="0" dirty="0" smtClean="0">
                <a:ea typeface="MS PGothic" pitchFamily="34" charset="-128"/>
              </a:rPr>
              <a:t>Eliminates Research time and provides up to a 70% head start to Station Modification Forms</a:t>
            </a:r>
          </a:p>
          <a:p>
            <a:r>
              <a:rPr lang="en-US" sz="2800" b="0" dirty="0">
                <a:ea typeface="MS PGothic" pitchFamily="34" charset="-128"/>
              </a:rPr>
              <a:t>Currently contains over 3,700 industry </a:t>
            </a:r>
            <a:r>
              <a:rPr lang="en-US" sz="2800" b="0" dirty="0" err="1">
                <a:ea typeface="MS PGothic" pitchFamily="34" charset="-128"/>
              </a:rPr>
              <a:t>industry</a:t>
            </a:r>
            <a:r>
              <a:rPr lang="en-US" sz="2800" b="0" dirty="0">
                <a:ea typeface="MS PGothic" pitchFamily="34" charset="-128"/>
              </a:rPr>
              <a:t> </a:t>
            </a:r>
            <a:r>
              <a:rPr lang="en-US" sz="2800" b="0" dirty="0" smtClean="0">
                <a:ea typeface="MS PGothic" pitchFamily="34" charset="-128"/>
              </a:rPr>
              <a:t>solutions, and growing…</a:t>
            </a:r>
          </a:p>
        </p:txBody>
      </p:sp>
    </p:spTree>
    <p:extLst>
      <p:ext uri="{BB962C8B-B14F-4D97-AF65-F5344CB8AC3E}">
        <p14:creationId xmlns:p14="http://schemas.microsoft.com/office/powerpoint/2010/main" val="309289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63620" cy="800100"/>
          </a:xfrm>
        </p:spPr>
        <p:txBody>
          <a:bodyPr/>
          <a:lstStyle/>
          <a:p>
            <a:r>
              <a:rPr lang="en-US" dirty="0"/>
              <a:t>Industry </a:t>
            </a:r>
            <a:r>
              <a:rPr lang="en-US" dirty="0" smtClean="0"/>
              <a:t>Sharing – Solution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642" y="1371600"/>
            <a:ext cx="7558464" cy="612322"/>
          </a:xfrm>
        </p:spPr>
        <p:txBody>
          <a:bodyPr/>
          <a:lstStyle/>
          <a:p>
            <a:r>
              <a:rPr lang="en-US" b="0" dirty="0" smtClean="0"/>
              <a:t>Utilities sharing solutions include:</a:t>
            </a:r>
          </a:p>
          <a:p>
            <a:pPr marL="0" indent="0">
              <a:buNone/>
            </a:pPr>
            <a:endParaRPr lang="en-US" b="0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14756" y="1913163"/>
            <a:ext cx="7558464" cy="2874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2" anchor="t" anchorCtr="0" compatLnSpc="1">
            <a:prstTxWarp prst="textNoShape">
              <a:avLst/>
            </a:prstTxWarp>
          </a:bodyPr>
          <a:lstStyle>
            <a:lvl1pPr marL="3810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B7C"/>
              </a:buClr>
              <a:buFont typeface="Wingdings" pitchFamily="2" charset="2"/>
              <a:buChar char="l"/>
              <a:defRPr sz="3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0900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B9B8"/>
              </a:buClr>
              <a:buSzPct val="70000"/>
              <a:buFont typeface="Monotype Sorts" pitchFamily="64" charset="2"/>
              <a:buChar char="l"/>
              <a:defRPr sz="2800" b="1">
                <a:solidFill>
                  <a:schemeClr val="tx1"/>
                </a:solidFill>
                <a:latin typeface="+mn-lt"/>
              </a:defRPr>
            </a:lvl2pPr>
            <a:lvl3pPr marL="1230313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B9B8"/>
              </a:buClr>
              <a:buSzPct val="85000"/>
              <a:buChar char="-"/>
              <a:defRPr sz="2600" b="1">
                <a:solidFill>
                  <a:schemeClr val="tx1"/>
                </a:solidFill>
                <a:latin typeface="+mn-lt"/>
              </a:defRPr>
            </a:lvl3pPr>
            <a:lvl4pPr marL="16668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288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4860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432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004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576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1"/>
            <a:r>
              <a:rPr lang="en-US" b="0" i="0" kern="0" dirty="0" smtClean="0"/>
              <a:t>Constellation</a:t>
            </a:r>
          </a:p>
          <a:p>
            <a:pPr lvl="1"/>
            <a:r>
              <a:rPr lang="en-US" b="0" i="0" kern="0" dirty="0" smtClean="0"/>
              <a:t>DTE</a:t>
            </a:r>
          </a:p>
          <a:p>
            <a:pPr lvl="1"/>
            <a:r>
              <a:rPr lang="en-US" b="0" i="0" kern="0" dirty="0" smtClean="0"/>
              <a:t>Energy Northwest</a:t>
            </a:r>
          </a:p>
          <a:p>
            <a:pPr lvl="1"/>
            <a:r>
              <a:rPr lang="en-US" b="0" i="0" kern="0" dirty="0" smtClean="0"/>
              <a:t>FENOC</a:t>
            </a:r>
          </a:p>
          <a:p>
            <a:pPr lvl="1"/>
            <a:r>
              <a:rPr lang="en-US" b="0" i="0" kern="0" dirty="0" smtClean="0"/>
              <a:t>PGE</a:t>
            </a:r>
          </a:p>
          <a:p>
            <a:pPr lvl="1"/>
            <a:endParaRPr lang="en-US" b="0" i="0" kern="0" dirty="0"/>
          </a:p>
          <a:p>
            <a:pPr lvl="1"/>
            <a:r>
              <a:rPr lang="en-US" b="0" i="0" kern="0" dirty="0" smtClean="0"/>
              <a:t>PPL</a:t>
            </a:r>
          </a:p>
          <a:p>
            <a:pPr lvl="1"/>
            <a:r>
              <a:rPr lang="en-US" b="0" i="0" kern="0" dirty="0" smtClean="0"/>
              <a:t>PSEG</a:t>
            </a:r>
          </a:p>
          <a:p>
            <a:pPr lvl="1"/>
            <a:r>
              <a:rPr lang="en-US" b="0" i="0" kern="0" dirty="0" smtClean="0"/>
              <a:t>TVA</a:t>
            </a:r>
          </a:p>
          <a:p>
            <a:pPr lvl="1"/>
            <a:r>
              <a:rPr lang="en-US" b="0" i="0" kern="0" dirty="0" smtClean="0"/>
              <a:t>Xcel Energy</a:t>
            </a:r>
          </a:p>
          <a:p>
            <a:endParaRPr lang="en-US" b="0" i="0" kern="0" dirty="0" smtClean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14756" y="4689894"/>
            <a:ext cx="7558464" cy="61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81000" indent="-381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B7C"/>
              </a:buClr>
              <a:buFont typeface="Wingdings" pitchFamily="2" charset="2"/>
              <a:buChar char="l"/>
              <a:defRPr sz="3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50900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B9B8"/>
              </a:buClr>
              <a:buSzPct val="70000"/>
              <a:buFont typeface="Monotype Sorts" pitchFamily="64" charset="2"/>
              <a:buChar char="l"/>
              <a:defRPr sz="2800" b="1">
                <a:solidFill>
                  <a:schemeClr val="tx1"/>
                </a:solidFill>
                <a:latin typeface="+mn-lt"/>
              </a:defRPr>
            </a:lvl2pPr>
            <a:lvl3pPr marL="1230313" indent="-188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BB9B8"/>
              </a:buClr>
              <a:buSzPct val="85000"/>
              <a:buChar char="-"/>
              <a:defRPr sz="2600" b="1">
                <a:solidFill>
                  <a:schemeClr val="tx1"/>
                </a:solidFill>
                <a:latin typeface="+mn-lt"/>
              </a:defRPr>
            </a:lvl3pPr>
            <a:lvl4pPr marL="166687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288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4860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432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004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57625" indent="-17145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b="0" i="0" kern="0" dirty="0" smtClean="0"/>
              <a:t>Vendor solutions through Rolls-Royce engineering are also included</a:t>
            </a:r>
          </a:p>
          <a:p>
            <a:pPr marL="0" indent="0">
              <a:buFont typeface="Wingdings" pitchFamily="2" charset="2"/>
              <a:buNone/>
            </a:pPr>
            <a:endParaRPr lang="en-US" b="0" i="0" kern="0" dirty="0" smtClean="0"/>
          </a:p>
        </p:txBody>
      </p:sp>
    </p:spTree>
    <p:extLst>
      <p:ext uri="{BB962C8B-B14F-4D97-AF65-F5344CB8AC3E}">
        <p14:creationId xmlns:p14="http://schemas.microsoft.com/office/powerpoint/2010/main" val="2029430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– CMIS Key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575" y="996042"/>
            <a:ext cx="7940617" cy="5004707"/>
          </a:xfrm>
        </p:spPr>
        <p:txBody>
          <a:bodyPr/>
          <a:lstStyle/>
          <a:p>
            <a:r>
              <a:rPr lang="en-US" sz="2200" b="0" dirty="0" smtClean="0"/>
              <a:t>Improves Data Integrity and Efficiencies</a:t>
            </a:r>
          </a:p>
          <a:p>
            <a:r>
              <a:rPr lang="en-US" sz="2200" b="0" dirty="0" smtClean="0"/>
              <a:t>Reduces Human Performance Errors</a:t>
            </a:r>
          </a:p>
          <a:p>
            <a:pPr marL="760413" lvl="2" indent="-381000">
              <a:buClr>
                <a:srgbClr val="002B7C"/>
              </a:buClr>
              <a:buSzTx/>
              <a:buFont typeface="Wingdings" pitchFamily="2" charset="2"/>
              <a:buChar char="l"/>
            </a:pPr>
            <a:r>
              <a:rPr lang="en-US" sz="2000" b="0" dirty="0" smtClean="0"/>
              <a:t>Eliminates administrative burden</a:t>
            </a:r>
          </a:p>
          <a:p>
            <a:pPr marL="760413" lvl="2" indent="-381000">
              <a:buClr>
                <a:srgbClr val="002B7C"/>
              </a:buClr>
              <a:buSzTx/>
              <a:buFont typeface="Wingdings" pitchFamily="2" charset="2"/>
              <a:buChar char="l"/>
            </a:pPr>
            <a:r>
              <a:rPr lang="en-US" sz="2000" b="0" dirty="0" smtClean="0"/>
              <a:t>Enter once - use often, minimizes copy-paste errors</a:t>
            </a:r>
          </a:p>
          <a:p>
            <a:pPr marL="760413" lvl="2" indent="-381000">
              <a:buClr>
                <a:srgbClr val="002B7C"/>
              </a:buClr>
              <a:buSzTx/>
              <a:buFont typeface="Wingdings" pitchFamily="2" charset="2"/>
              <a:buChar char="l"/>
            </a:pPr>
            <a:r>
              <a:rPr lang="en-US" sz="2000" b="0" dirty="0" smtClean="0"/>
              <a:t>Pull data from site data stores, minimizes typos</a:t>
            </a:r>
          </a:p>
          <a:p>
            <a:r>
              <a:rPr lang="en-US" sz="2200" b="0" dirty="0" smtClean="0"/>
              <a:t>All users can see all mods, even those in development</a:t>
            </a:r>
          </a:p>
          <a:p>
            <a:r>
              <a:rPr lang="en-US" sz="2200" b="0" dirty="0" smtClean="0"/>
              <a:t>Standard look &amp; feel helps end users (Planners, Installers)</a:t>
            </a:r>
          </a:p>
          <a:p>
            <a:r>
              <a:rPr lang="en-US" sz="2200" b="0" dirty="0" smtClean="0"/>
              <a:t>Established </a:t>
            </a:r>
            <a:r>
              <a:rPr lang="en-US" sz="2200" b="0" dirty="0"/>
              <a:t>tool in use by the Nuclear Industry for over 15 years</a:t>
            </a:r>
          </a:p>
          <a:p>
            <a:r>
              <a:rPr lang="en-US" sz="2200" b="0" dirty="0"/>
              <a:t>31 Participating Units </a:t>
            </a:r>
          </a:p>
          <a:p>
            <a:r>
              <a:rPr lang="en-US" sz="2200" b="0" dirty="0"/>
              <a:t>Platform </a:t>
            </a:r>
            <a:r>
              <a:rPr lang="en-US" sz="2200" b="0" dirty="0" smtClean="0"/>
              <a:t>Independent – integrates </a:t>
            </a:r>
            <a:r>
              <a:rPr lang="en-US" sz="2200" b="0" dirty="0"/>
              <a:t>with Enterprise Management </a:t>
            </a:r>
            <a:r>
              <a:rPr lang="en-US" sz="2200" b="0" dirty="0" smtClean="0"/>
              <a:t>Systems </a:t>
            </a:r>
            <a:r>
              <a:rPr lang="en-US" sz="2200" b="0" dirty="0"/>
              <a:t>and Document Management </a:t>
            </a:r>
            <a:r>
              <a:rPr lang="en-US" sz="2200" b="0" dirty="0" smtClean="0"/>
              <a:t>Systems  </a:t>
            </a:r>
            <a:endParaRPr lang="en-US" sz="2200" b="0" dirty="0"/>
          </a:p>
          <a:p>
            <a:r>
              <a:rPr lang="en-US" sz="2200" b="0" dirty="0"/>
              <a:t>Leverages existing interfaces with </a:t>
            </a:r>
            <a:r>
              <a:rPr lang="en-US" sz="2200" b="0" dirty="0" smtClean="0"/>
              <a:t>POMS</a:t>
            </a: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7106134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6950" y="1371599"/>
            <a:ext cx="7281250" cy="4540313"/>
          </a:xfrm>
        </p:spPr>
        <p:txBody>
          <a:bodyPr/>
          <a:lstStyle/>
          <a:p>
            <a:r>
              <a:rPr lang="en-US" sz="2800" dirty="0" smtClean="0"/>
              <a:t>What is CMIS?</a:t>
            </a:r>
          </a:p>
          <a:p>
            <a:r>
              <a:rPr lang="en-US" sz="2800" dirty="0" smtClean="0"/>
              <a:t>General Capabilities</a:t>
            </a:r>
          </a:p>
          <a:p>
            <a:r>
              <a:rPr lang="en-US" sz="2800" dirty="0" smtClean="0"/>
              <a:t>Key Features</a:t>
            </a:r>
          </a:p>
          <a:p>
            <a:r>
              <a:rPr lang="en-US" sz="2800" dirty="0" smtClean="0"/>
              <a:t>Industry Sharing</a:t>
            </a:r>
          </a:p>
          <a:p>
            <a:r>
              <a:rPr lang="en-US" sz="2800" dirty="0" smtClean="0"/>
              <a:t>Data </a:t>
            </a:r>
            <a:r>
              <a:rPr lang="en-US" sz="2800" dirty="0"/>
              <a:t>Integration</a:t>
            </a:r>
          </a:p>
          <a:p>
            <a:r>
              <a:rPr lang="en-US" sz="2800" dirty="0" smtClean="0"/>
              <a:t>Summary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658948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Nuclear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218" y="1100003"/>
            <a:ext cx="7505402" cy="4884337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Standard Design Modification Goals:</a:t>
            </a:r>
          </a:p>
          <a:p>
            <a:r>
              <a:rPr lang="en-US" sz="2400" b="0" dirty="0" smtClean="0"/>
              <a:t>Standard Process and Forms for the Industry</a:t>
            </a:r>
          </a:p>
          <a:p>
            <a:r>
              <a:rPr lang="en-US" sz="2400" b="0" dirty="0"/>
              <a:t>Standard Designs/Templates (design </a:t>
            </a:r>
            <a:r>
              <a:rPr lang="en-US" sz="2400" b="0" dirty="0" smtClean="0"/>
              <a:t>once / implement </a:t>
            </a:r>
            <a:r>
              <a:rPr lang="en-US" sz="2400" b="0" dirty="0"/>
              <a:t>many concept)</a:t>
            </a:r>
            <a:endParaRPr lang="en-US" sz="2400" b="0" dirty="0" smtClean="0"/>
          </a:p>
          <a:p>
            <a:r>
              <a:rPr lang="en-US" sz="2400" b="0" dirty="0" smtClean="0"/>
              <a:t>Standard Electronic web-based internet platform to host Forms, accessible to all utilities and vendors</a:t>
            </a:r>
          </a:p>
          <a:p>
            <a:r>
              <a:rPr lang="en-US" sz="2400" b="0" dirty="0" smtClean="0"/>
              <a:t>Ability to share solutions</a:t>
            </a:r>
          </a:p>
          <a:p>
            <a:r>
              <a:rPr lang="en-US" sz="2400" b="0" dirty="0" smtClean="0"/>
              <a:t>Improve efficiencies </a:t>
            </a:r>
          </a:p>
          <a:p>
            <a:pPr lvl="1"/>
            <a:r>
              <a:rPr lang="en-US" sz="2200" b="0" dirty="0" smtClean="0"/>
              <a:t>Common Qualification across industry for utilities and vendors</a:t>
            </a:r>
          </a:p>
          <a:p>
            <a:pPr lvl="1"/>
            <a:r>
              <a:rPr lang="en-US" sz="2200" b="0" dirty="0" smtClean="0"/>
              <a:t>Minimize administrative burden</a:t>
            </a:r>
          </a:p>
          <a:p>
            <a:pPr lvl="1"/>
            <a:r>
              <a:rPr lang="en-US" sz="2200" b="0" dirty="0" smtClean="0"/>
              <a:t>Standard look &amp; feel for end-users (Planners, etc.)</a:t>
            </a:r>
          </a:p>
        </p:txBody>
      </p:sp>
    </p:spTree>
    <p:extLst>
      <p:ext uri="{BB962C8B-B14F-4D97-AF65-F5344CB8AC3E}">
        <p14:creationId xmlns:p14="http://schemas.microsoft.com/office/powerpoint/2010/main" val="7136120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4274" name="Picture 2" descr="https://www.fluentstream.com/wp-content/uploads/2012/07/question-m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0596" y="1083128"/>
            <a:ext cx="4566557" cy="4566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4621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CMIS?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7" y="1371599"/>
            <a:ext cx="7979231" cy="4604657"/>
          </a:xfrm>
        </p:spPr>
        <p:txBody>
          <a:bodyPr/>
          <a:lstStyle/>
          <a:p>
            <a:r>
              <a:rPr lang="en-US" sz="2800" dirty="0" smtClean="0">
                <a:ea typeface="MS PGothic" pitchFamily="34" charset="-128"/>
              </a:rPr>
              <a:t>Configuration Management Interface System</a:t>
            </a:r>
          </a:p>
          <a:p>
            <a:pPr lvl="1"/>
            <a:r>
              <a:rPr lang="en-US" sz="2400" dirty="0" smtClean="0">
                <a:ea typeface="MS PGothic" pitchFamily="34" charset="-128"/>
              </a:rPr>
              <a:t>A paperless, web-based solution to manage the engineering design change and equivalent change process</a:t>
            </a:r>
          </a:p>
          <a:p>
            <a:pPr lvl="1"/>
            <a:r>
              <a:rPr lang="en-US" sz="2400" dirty="0" smtClean="0">
                <a:ea typeface="MS PGothic" pitchFamily="34" charset="-128"/>
              </a:rPr>
              <a:t>Standard Platform in use by 31 Units</a:t>
            </a:r>
          </a:p>
          <a:p>
            <a:pPr lvl="1"/>
            <a:r>
              <a:rPr lang="en-US" sz="2400" dirty="0" smtClean="0">
                <a:ea typeface="MS PGothic" pitchFamily="34" charset="-128"/>
              </a:rPr>
              <a:t>In use since 2001</a:t>
            </a:r>
          </a:p>
        </p:txBody>
      </p:sp>
    </p:spTree>
    <p:extLst>
      <p:ext uri="{BB962C8B-B14F-4D97-AF65-F5344CB8AC3E}">
        <p14:creationId xmlns:p14="http://schemas.microsoft.com/office/powerpoint/2010/main" val="23317380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Capabilities: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8844" y="1371599"/>
            <a:ext cx="7610686" cy="3988051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Creation Wizard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Search for Modifications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Matrix of Forms to work with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Digital Forms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User Security</a:t>
            </a:r>
            <a:endParaRPr lang="en-US" sz="2800" strike="sngStrike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52147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57200"/>
            <a:ext cx="8436429" cy="800100"/>
          </a:xfrm>
        </p:spPr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Capabilities – Create Wizard: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1271" y="1094014"/>
            <a:ext cx="7642763" cy="2808026"/>
          </a:xfrm>
        </p:spPr>
        <p:txBody>
          <a:bodyPr/>
          <a:lstStyle/>
          <a:p>
            <a:pPr lvl="0"/>
            <a:r>
              <a:rPr lang="en-US" sz="2800" dirty="0" smtClean="0"/>
              <a:t>Auto generated modification numbers</a:t>
            </a:r>
          </a:p>
          <a:p>
            <a:pPr lvl="0"/>
            <a:r>
              <a:rPr lang="en-US" sz="2800" dirty="0" smtClean="0"/>
              <a:t>Creation </a:t>
            </a:r>
            <a:r>
              <a:rPr lang="en-US" sz="2800" dirty="0"/>
              <a:t>Wizard </a:t>
            </a:r>
            <a:r>
              <a:rPr lang="en-US" sz="2800" dirty="0" smtClean="0"/>
              <a:t>walks </a:t>
            </a:r>
            <a:r>
              <a:rPr lang="en-US" sz="2800" dirty="0"/>
              <a:t>users through a set of questions on the creation of a Modification to determine type of change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713" y="2968736"/>
            <a:ext cx="4376057" cy="28888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817140" y="3268495"/>
            <a:ext cx="3200399" cy="299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Step-by-step wizard guides the user through entering in the baseline information needed to create a Modification 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Information entered through the wizard can be updated after the modification is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created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Baseline information is replicated on many forms (enter once, use often)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987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Capabilities – Matrix: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432" y="1136217"/>
            <a:ext cx="7615602" cy="1389699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Index of required and optional forms with links to view / edit</a:t>
            </a:r>
          </a:p>
          <a:p>
            <a:pPr>
              <a:defRPr/>
            </a:pPr>
            <a:r>
              <a:rPr lang="en-US" sz="2400" dirty="0" smtClean="0">
                <a:ea typeface="ＭＳ Ｐゴシック" pitchFamily="34" charset="-128"/>
              </a:rPr>
              <a:t>Represents sequence of forms in final package</a:t>
            </a:r>
            <a:endParaRPr lang="en-US" sz="2400" dirty="0">
              <a:ea typeface="ＭＳ Ｐゴシック" pitchFamily="34" charset="-128"/>
            </a:endParaRPr>
          </a:p>
        </p:txBody>
      </p:sp>
      <p:pic>
        <p:nvPicPr>
          <p:cNvPr id="5" name="Picture 2" descr="C:\Users\nasek\Desktop\Screenshots\Matri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737" y="2499538"/>
            <a:ext cx="7598954" cy="34206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5425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Capabilities </a:t>
            </a:r>
            <a:r>
              <a:rPr lang="en-US" dirty="0" smtClean="0"/>
              <a:t>– Forms: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8432" y="1154325"/>
            <a:ext cx="7199768" cy="1885406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CMIS replaces MS Word templates with a paperless</a:t>
            </a:r>
            <a:r>
              <a:rPr lang="en-US" sz="2400" dirty="0">
                <a:ea typeface="ＭＳ Ｐゴシック" pitchFamily="34" charset="-128"/>
              </a:rPr>
              <a:t>, web-based </a:t>
            </a:r>
            <a:r>
              <a:rPr lang="en-US" sz="2400" dirty="0" smtClean="0">
                <a:ea typeface="ＭＳ Ｐゴシック" pitchFamily="34" charset="-128"/>
              </a:rPr>
              <a:t>format</a:t>
            </a:r>
          </a:p>
          <a:p>
            <a:r>
              <a:rPr lang="en-US" sz="2400" dirty="0" smtClean="0">
                <a:ea typeface="ＭＳ Ｐゴシック" pitchFamily="34" charset="-128"/>
              </a:rPr>
              <a:t>Information stored in tables vs traditional form</a:t>
            </a:r>
            <a:endParaRPr lang="en-US" sz="2400" dirty="0"/>
          </a:p>
          <a:p>
            <a:r>
              <a:rPr lang="en-US" sz="2400" dirty="0" smtClean="0">
                <a:ea typeface="ＭＳ Ｐゴシック" pitchFamily="34" charset="-128"/>
              </a:rPr>
              <a:t>CMIS becomes official version of form with backup word templates available on site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664" y="3251294"/>
            <a:ext cx="4935023" cy="27177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5942" y="3251294"/>
            <a:ext cx="3894365" cy="2628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Fields display or hide based on Modification Status, Revision and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Type</a:t>
            </a:r>
            <a:endParaRPr lang="en-US" sz="5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No data loss with form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revisions</a:t>
            </a:r>
            <a:endParaRPr lang="en-US" sz="5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History </a:t>
            </a: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Tracking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CMIS helps enforce procedural compliance</a:t>
            </a:r>
            <a:endParaRPr lang="en-US" sz="1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Titles adapt to form purpose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Helpful hints display on screen but do not print</a:t>
            </a:r>
          </a:p>
        </p:txBody>
      </p:sp>
    </p:spTree>
    <p:extLst>
      <p:ext uri="{BB962C8B-B14F-4D97-AF65-F5344CB8AC3E}">
        <p14:creationId xmlns:p14="http://schemas.microsoft.com/office/powerpoint/2010/main" val="30590530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63208" cy="800100"/>
          </a:xfrm>
        </p:spPr>
        <p:txBody>
          <a:bodyPr/>
          <a:lstStyle/>
          <a:p>
            <a:r>
              <a:rPr lang="en-US" dirty="0"/>
              <a:t>General </a:t>
            </a:r>
            <a:r>
              <a:rPr lang="en-US" dirty="0" smtClean="0"/>
              <a:t>Capabilities – User Security: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121" y="1311334"/>
            <a:ext cx="6270234" cy="136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11676" y="1366189"/>
            <a:ext cx="2575306" cy="1205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Define Security Access for each Individual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 Site Access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0" y="2823692"/>
            <a:ext cx="2897187" cy="1260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45" y="4118898"/>
            <a:ext cx="2634721" cy="188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334939" y="2905277"/>
            <a:ext cx="3598323" cy="1451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Assign Principal individuals responsible for Modification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Names auto-populate on Forms as applicable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54750" y="4356956"/>
            <a:ext cx="2575306" cy="1387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Manage addition Team Members with full edit capability</a:t>
            </a:r>
          </a:p>
          <a:p>
            <a:pPr marL="171450" indent="-17145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If not associated, User will be read-only</a:t>
            </a:r>
          </a:p>
        </p:txBody>
      </p:sp>
    </p:spTree>
    <p:extLst>
      <p:ext uri="{BB962C8B-B14F-4D97-AF65-F5344CB8AC3E}">
        <p14:creationId xmlns:p14="http://schemas.microsoft.com/office/powerpoint/2010/main" val="10186280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Features: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378" y="1371599"/>
            <a:ext cx="7520152" cy="3969945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Frequent Auto-Save / Master Abort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Electronic Signatures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Modification Manager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Document Manager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Review Process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Generate Modification Package</a:t>
            </a:r>
          </a:p>
          <a:p>
            <a:pPr>
              <a:defRPr/>
            </a:pPr>
            <a:r>
              <a:rPr lang="en-US" sz="2800" dirty="0" smtClean="0">
                <a:ea typeface="ＭＳ Ｐゴシック" pitchFamily="34" charset="-128"/>
              </a:rPr>
              <a:t>Cloning</a:t>
            </a:r>
          </a:p>
          <a:p>
            <a:pPr marL="0" indent="0">
              <a:buNone/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 smtClean="0">
              <a:ea typeface="ＭＳ Ｐゴシック" pitchFamily="34" charset="-128"/>
            </a:endParaRP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4910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R_new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15089"/>
      </a:accent1>
      <a:accent2>
        <a:srgbClr val="00279F"/>
      </a:accent2>
      <a:accent3>
        <a:srgbClr val="FFFFFF"/>
      </a:accent3>
      <a:accent4>
        <a:srgbClr val="000000"/>
      </a:accent4>
      <a:accent5>
        <a:srgbClr val="B0B3C4"/>
      </a:accent5>
      <a:accent6>
        <a:srgbClr val="002290"/>
      </a:accent6>
      <a:hlink>
        <a:srgbClr val="00B4B3"/>
      </a:hlink>
      <a:folHlink>
        <a:srgbClr val="CECECE"/>
      </a:folHlink>
    </a:clrScheme>
    <a:fontScheme name="RR_n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RR_new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82173"/>
        </a:accent1>
        <a:accent2>
          <a:srgbClr val="00279F"/>
        </a:accent2>
        <a:accent3>
          <a:srgbClr val="FFFFFF"/>
        </a:accent3>
        <a:accent4>
          <a:srgbClr val="000000"/>
        </a:accent4>
        <a:accent5>
          <a:srgbClr val="AAABBC"/>
        </a:accent5>
        <a:accent6>
          <a:srgbClr val="002290"/>
        </a:accent6>
        <a:hlink>
          <a:srgbClr val="1DD3CF"/>
        </a:hlink>
        <a:folHlink>
          <a:srgbClr val="CEC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9844</TotalTime>
  <Words>932</Words>
  <Application>Microsoft Office PowerPoint</Application>
  <PresentationFormat>On-screen Show (4:3)</PresentationFormat>
  <Paragraphs>138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RR_new</vt:lpstr>
      <vt:lpstr>Introduction to CMIS, an  Electronic Design Change Process </vt:lpstr>
      <vt:lpstr>Topics of Discussion</vt:lpstr>
      <vt:lpstr>What is CMIS?</vt:lpstr>
      <vt:lpstr>General Capabilities:</vt:lpstr>
      <vt:lpstr>General Capabilities – Create Wizard:</vt:lpstr>
      <vt:lpstr>General Capabilities – Matrix:</vt:lpstr>
      <vt:lpstr>General Capabilities – Forms:</vt:lpstr>
      <vt:lpstr>General Capabilities – User Security:</vt:lpstr>
      <vt:lpstr>Key Features:</vt:lpstr>
      <vt:lpstr>Key Feature – Auto Save / Abort</vt:lpstr>
      <vt:lpstr>Key Feature – Electronic Signatures</vt:lpstr>
      <vt:lpstr>Key Feature – Modification Manager</vt:lpstr>
      <vt:lpstr>Key Feature – Document Manager</vt:lpstr>
      <vt:lpstr>Key Feature – Review Process</vt:lpstr>
      <vt:lpstr>Key Feature – Package Generation:</vt:lpstr>
      <vt:lpstr>Key Features – Cloning:</vt:lpstr>
      <vt:lpstr>Industry Sharing – Features</vt:lpstr>
      <vt:lpstr>Industry Sharing – Solution Sources</vt:lpstr>
      <vt:lpstr>Summary – CMIS Key Benefits</vt:lpstr>
      <vt:lpstr>Summary – Nuclear Promise</vt:lpstr>
      <vt:lpstr>Questions?</vt:lpstr>
    </vt:vector>
  </TitlesOfParts>
  <Company>Rolls-Royce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FPL_User</cp:lastModifiedBy>
  <cp:revision>590</cp:revision>
  <cp:lastPrinted>2016-05-25T17:14:13Z</cp:lastPrinted>
  <dcterms:created xsi:type="dcterms:W3CDTF">2004-01-23T18:06:09Z</dcterms:created>
  <dcterms:modified xsi:type="dcterms:W3CDTF">2016-06-01T21:40:08Z</dcterms:modified>
</cp:coreProperties>
</file>