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4435" r:id="rId2"/>
    <p:sldMasterId id="2147484423" r:id="rId3"/>
    <p:sldMasterId id="2147483677" r:id="rId4"/>
  </p:sldMasterIdLst>
  <p:notesMasterIdLst>
    <p:notesMasterId r:id="rId28"/>
  </p:notesMasterIdLst>
  <p:handoutMasterIdLst>
    <p:handoutMasterId r:id="rId29"/>
  </p:handoutMasterIdLst>
  <p:sldIdLst>
    <p:sldId id="299" r:id="rId5"/>
    <p:sldId id="300" r:id="rId6"/>
    <p:sldId id="315" r:id="rId7"/>
    <p:sldId id="301" r:id="rId8"/>
    <p:sldId id="302" r:id="rId9"/>
    <p:sldId id="303" r:id="rId10"/>
    <p:sldId id="304" r:id="rId11"/>
    <p:sldId id="305" r:id="rId12"/>
    <p:sldId id="306" r:id="rId13"/>
    <p:sldId id="307" r:id="rId14"/>
    <p:sldId id="308" r:id="rId15"/>
    <p:sldId id="310" r:id="rId16"/>
    <p:sldId id="311" r:id="rId17"/>
    <p:sldId id="309" r:id="rId18"/>
    <p:sldId id="298" r:id="rId19"/>
    <p:sldId id="295" r:id="rId20"/>
    <p:sldId id="296" r:id="rId21"/>
    <p:sldId id="291" r:id="rId22"/>
    <p:sldId id="294" r:id="rId23"/>
    <p:sldId id="292" r:id="rId24"/>
    <p:sldId id="312" r:id="rId25"/>
    <p:sldId id="313" r:id="rId26"/>
    <p:sldId id="318" r:id="rId27"/>
  </p:sldIdLst>
  <p:sldSz cx="9144000" cy="6858000" type="screen4x3"/>
  <p:notesSz cx="7010400" cy="9296400"/>
  <p:defaultTextStyle>
    <a:defPPr>
      <a:defRPr lang="en-GB"/>
    </a:defPPr>
    <a:lvl1pPr algn="ctr" rtl="0" eaLnBrk="0" fontAlgn="base" hangingPunct="0">
      <a:spcBef>
        <a:spcPct val="5000"/>
      </a:spcBef>
      <a:spcAft>
        <a:spcPct val="0"/>
      </a:spcAft>
      <a:defRPr sz="1200" kern="1200">
        <a:solidFill>
          <a:srgbClr val="000000"/>
        </a:solidFill>
        <a:latin typeface="Arial" charset="0"/>
        <a:ea typeface="+mn-ea"/>
        <a:cs typeface="+mn-cs"/>
      </a:defRPr>
    </a:lvl1pPr>
    <a:lvl2pPr marL="457200" algn="ctr" rtl="0" eaLnBrk="0" fontAlgn="base" hangingPunct="0">
      <a:spcBef>
        <a:spcPct val="5000"/>
      </a:spcBef>
      <a:spcAft>
        <a:spcPct val="0"/>
      </a:spcAft>
      <a:defRPr sz="1200" kern="1200">
        <a:solidFill>
          <a:srgbClr val="000000"/>
        </a:solidFill>
        <a:latin typeface="Arial" charset="0"/>
        <a:ea typeface="+mn-ea"/>
        <a:cs typeface="+mn-cs"/>
      </a:defRPr>
    </a:lvl2pPr>
    <a:lvl3pPr marL="914400" algn="ctr" rtl="0" eaLnBrk="0" fontAlgn="base" hangingPunct="0">
      <a:spcBef>
        <a:spcPct val="5000"/>
      </a:spcBef>
      <a:spcAft>
        <a:spcPct val="0"/>
      </a:spcAft>
      <a:defRPr sz="1200" kern="1200">
        <a:solidFill>
          <a:srgbClr val="000000"/>
        </a:solidFill>
        <a:latin typeface="Arial" charset="0"/>
        <a:ea typeface="+mn-ea"/>
        <a:cs typeface="+mn-cs"/>
      </a:defRPr>
    </a:lvl3pPr>
    <a:lvl4pPr marL="1371600" algn="ctr" rtl="0" eaLnBrk="0" fontAlgn="base" hangingPunct="0">
      <a:spcBef>
        <a:spcPct val="5000"/>
      </a:spcBef>
      <a:spcAft>
        <a:spcPct val="0"/>
      </a:spcAft>
      <a:defRPr sz="1200" kern="1200">
        <a:solidFill>
          <a:srgbClr val="000000"/>
        </a:solidFill>
        <a:latin typeface="Arial" charset="0"/>
        <a:ea typeface="+mn-ea"/>
        <a:cs typeface="+mn-cs"/>
      </a:defRPr>
    </a:lvl4pPr>
    <a:lvl5pPr marL="1828800" algn="ctr" rtl="0" eaLnBrk="0" fontAlgn="base" hangingPunct="0">
      <a:spcBef>
        <a:spcPct val="5000"/>
      </a:spcBef>
      <a:spcAft>
        <a:spcPct val="0"/>
      </a:spcAft>
      <a:defRPr sz="1200" kern="1200">
        <a:solidFill>
          <a:srgbClr val="000000"/>
        </a:solidFill>
        <a:latin typeface="Arial" charset="0"/>
        <a:ea typeface="+mn-ea"/>
        <a:cs typeface="+mn-cs"/>
      </a:defRPr>
    </a:lvl5pPr>
    <a:lvl6pPr marL="2286000" algn="l" defTabSz="914400" rtl="0" eaLnBrk="1" latinLnBrk="0" hangingPunct="1">
      <a:defRPr sz="1200" kern="1200">
        <a:solidFill>
          <a:srgbClr val="000000"/>
        </a:solidFill>
        <a:latin typeface="Arial" charset="0"/>
        <a:ea typeface="+mn-ea"/>
        <a:cs typeface="+mn-cs"/>
      </a:defRPr>
    </a:lvl6pPr>
    <a:lvl7pPr marL="2743200" algn="l" defTabSz="914400" rtl="0" eaLnBrk="1" latinLnBrk="0" hangingPunct="1">
      <a:defRPr sz="1200" kern="1200">
        <a:solidFill>
          <a:srgbClr val="000000"/>
        </a:solidFill>
        <a:latin typeface="Arial" charset="0"/>
        <a:ea typeface="+mn-ea"/>
        <a:cs typeface="+mn-cs"/>
      </a:defRPr>
    </a:lvl7pPr>
    <a:lvl8pPr marL="3200400" algn="l" defTabSz="914400" rtl="0" eaLnBrk="1" latinLnBrk="0" hangingPunct="1">
      <a:defRPr sz="1200" kern="1200">
        <a:solidFill>
          <a:srgbClr val="000000"/>
        </a:solidFill>
        <a:latin typeface="Arial" charset="0"/>
        <a:ea typeface="+mn-ea"/>
        <a:cs typeface="+mn-cs"/>
      </a:defRPr>
    </a:lvl8pPr>
    <a:lvl9pPr marL="3657600" algn="l" defTabSz="914400" rtl="0" eaLnBrk="1" latinLnBrk="0" hangingPunct="1">
      <a:defRPr sz="1200"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112">
          <p15:clr>
            <a:srgbClr val="A4A3A4"/>
          </p15:clr>
        </p15:guide>
        <p15:guide id="2" orient="horz" pos="958">
          <p15:clr>
            <a:srgbClr val="A4A3A4"/>
          </p15:clr>
        </p15:guide>
        <p15:guide id="3" orient="horz" pos="3970">
          <p15:clr>
            <a:srgbClr val="A4A3A4"/>
          </p15:clr>
        </p15:guide>
        <p15:guide id="4" orient="horz" pos="820">
          <p15:clr>
            <a:srgbClr val="A4A3A4"/>
          </p15:clr>
        </p15:guide>
        <p15:guide id="5" orient="horz" pos="1181">
          <p15:clr>
            <a:srgbClr val="A4A3A4"/>
          </p15:clr>
        </p15:guide>
        <p15:guide id="6" pos="2880">
          <p15:clr>
            <a:srgbClr val="A4A3A4"/>
          </p15:clr>
        </p15:guide>
        <p15:guide id="7" pos="348">
          <p15:clr>
            <a:srgbClr val="A4A3A4"/>
          </p15:clr>
        </p15:guide>
        <p15:guide id="8" pos="5670">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Rajkumar"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65"/>
    <a:srgbClr val="2110FC"/>
    <a:srgbClr val="FFFFFF"/>
    <a:srgbClr val="B22A1C"/>
    <a:srgbClr val="00ADF7"/>
    <a:srgbClr val="73AD4A"/>
    <a:srgbClr val="00AD93"/>
    <a:srgbClr val="A50021"/>
    <a:srgbClr val="952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85611" autoAdjust="0"/>
  </p:normalViewPr>
  <p:slideViewPr>
    <p:cSldViewPr snapToGrid="0">
      <p:cViewPr varScale="1">
        <p:scale>
          <a:sx n="90" d="100"/>
          <a:sy n="90" d="100"/>
        </p:scale>
        <p:origin x="-1267" y="-72"/>
      </p:cViewPr>
      <p:guideLst>
        <p:guide orient="horz" pos="2112"/>
        <p:guide orient="horz" pos="958"/>
        <p:guide orient="horz" pos="3970"/>
        <p:guide orient="horz" pos="820"/>
        <p:guide orient="horz" pos="1181"/>
        <p:guide pos="2880"/>
        <p:guide pos="348"/>
        <p:guide pos="567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3" d="100"/>
          <a:sy n="43" d="100"/>
        </p:scale>
        <p:origin x="-2562" y="-120"/>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3036888" cy="463382"/>
          </a:xfrm>
          <a:prstGeom prst="rect">
            <a:avLst/>
          </a:prstGeom>
          <a:noFill/>
          <a:ln>
            <a:noFill/>
          </a:ln>
          <a:effectLst/>
          <a:extLst/>
        </p:spPr>
        <p:txBody>
          <a:bodyPr vert="horz" wrap="square" lIns="94525" tIns="47260" rIns="94525" bIns="47260" numCol="1" anchor="t" anchorCtr="0" compatLnSpc="1">
            <a:prstTxWarp prst="textNoShape">
              <a:avLst/>
            </a:prstTxWarp>
          </a:bodyPr>
          <a:lstStyle>
            <a:lvl1pPr algn="l" defTabSz="944789" eaLnBrk="1" hangingPunct="1">
              <a:spcBef>
                <a:spcPct val="0"/>
              </a:spcBef>
              <a:defRPr sz="1100">
                <a:solidFill>
                  <a:schemeClr val="tx1"/>
                </a:solidFill>
              </a:defRPr>
            </a:lvl1pPr>
          </a:lstStyle>
          <a:p>
            <a:pPr>
              <a:defRPr/>
            </a:pPr>
            <a:r>
              <a:rPr lang="en-GB" dirty="0"/>
              <a:t>Holtec - Commercial in Confidence</a:t>
            </a:r>
          </a:p>
        </p:txBody>
      </p:sp>
      <p:sp>
        <p:nvSpPr>
          <p:cNvPr id="103427" name="Rectangle 3"/>
          <p:cNvSpPr>
            <a:spLocks noGrp="1" noChangeArrowheads="1"/>
          </p:cNvSpPr>
          <p:nvPr>
            <p:ph type="dt" sz="quarter" idx="1"/>
          </p:nvPr>
        </p:nvSpPr>
        <p:spPr bwMode="auto">
          <a:xfrm>
            <a:off x="3971925" y="1"/>
            <a:ext cx="3036888" cy="463382"/>
          </a:xfrm>
          <a:prstGeom prst="rect">
            <a:avLst/>
          </a:prstGeom>
          <a:noFill/>
          <a:ln>
            <a:noFill/>
          </a:ln>
          <a:effectLst/>
          <a:extLst/>
        </p:spPr>
        <p:txBody>
          <a:bodyPr vert="horz" wrap="square" lIns="94525" tIns="47260" rIns="94525" bIns="47260" numCol="1" anchor="t" anchorCtr="0" compatLnSpc="1">
            <a:prstTxWarp prst="textNoShape">
              <a:avLst/>
            </a:prstTxWarp>
          </a:bodyPr>
          <a:lstStyle>
            <a:lvl1pPr algn="r" defTabSz="944789" eaLnBrk="1" hangingPunct="1">
              <a:spcBef>
                <a:spcPct val="0"/>
              </a:spcBef>
              <a:defRPr sz="1100">
                <a:solidFill>
                  <a:schemeClr val="tx1"/>
                </a:solidFill>
              </a:defRPr>
            </a:lvl1pPr>
          </a:lstStyle>
          <a:p>
            <a:pPr>
              <a:defRPr/>
            </a:pPr>
            <a:endParaRPr lang="en-GB" dirty="0"/>
          </a:p>
        </p:txBody>
      </p:sp>
      <p:sp>
        <p:nvSpPr>
          <p:cNvPr id="103428" name="Rectangle 4"/>
          <p:cNvSpPr>
            <a:spLocks noGrp="1" noChangeArrowheads="1"/>
          </p:cNvSpPr>
          <p:nvPr>
            <p:ph type="ftr" sz="quarter" idx="2"/>
          </p:nvPr>
        </p:nvSpPr>
        <p:spPr bwMode="auto">
          <a:xfrm>
            <a:off x="1" y="8831422"/>
            <a:ext cx="3036888" cy="463382"/>
          </a:xfrm>
          <a:prstGeom prst="rect">
            <a:avLst/>
          </a:prstGeom>
          <a:noFill/>
          <a:ln>
            <a:noFill/>
          </a:ln>
          <a:effectLst/>
          <a:extLst/>
        </p:spPr>
        <p:txBody>
          <a:bodyPr vert="horz" wrap="square" lIns="94525" tIns="47260" rIns="94525" bIns="47260" numCol="1" anchor="b" anchorCtr="0" compatLnSpc="1">
            <a:prstTxWarp prst="textNoShape">
              <a:avLst/>
            </a:prstTxWarp>
          </a:bodyPr>
          <a:lstStyle>
            <a:lvl1pPr algn="l" defTabSz="944789" eaLnBrk="1" hangingPunct="1">
              <a:spcBef>
                <a:spcPct val="0"/>
              </a:spcBef>
              <a:defRPr sz="1100">
                <a:solidFill>
                  <a:schemeClr val="tx1"/>
                </a:solidFill>
              </a:defRPr>
            </a:lvl1pPr>
          </a:lstStyle>
          <a:p>
            <a:pPr>
              <a:defRPr/>
            </a:pPr>
            <a:r>
              <a:rPr lang="en-US" dirty="0" smtClean="0"/>
              <a:t>This presentation material’s ownership by Holtec International is protected by international laws on intellectual properties.</a:t>
            </a:r>
            <a:endParaRPr lang="en-GB" dirty="0"/>
          </a:p>
        </p:txBody>
      </p:sp>
      <p:sp>
        <p:nvSpPr>
          <p:cNvPr id="103429" name="Rectangle 5"/>
          <p:cNvSpPr>
            <a:spLocks noGrp="1" noChangeArrowheads="1"/>
          </p:cNvSpPr>
          <p:nvPr>
            <p:ph type="sldNum" sz="quarter" idx="3"/>
          </p:nvPr>
        </p:nvSpPr>
        <p:spPr bwMode="auto">
          <a:xfrm>
            <a:off x="3971925" y="8831422"/>
            <a:ext cx="3036888" cy="463382"/>
          </a:xfrm>
          <a:prstGeom prst="rect">
            <a:avLst/>
          </a:prstGeom>
          <a:noFill/>
          <a:ln>
            <a:noFill/>
          </a:ln>
          <a:effectLst/>
          <a:extLst/>
        </p:spPr>
        <p:txBody>
          <a:bodyPr vert="horz" wrap="square" lIns="94525" tIns="47260" rIns="94525" bIns="47260" numCol="1" anchor="b" anchorCtr="0" compatLnSpc="1">
            <a:prstTxWarp prst="textNoShape">
              <a:avLst/>
            </a:prstTxWarp>
          </a:bodyPr>
          <a:lstStyle>
            <a:lvl1pPr algn="r" defTabSz="944789" eaLnBrk="1" hangingPunct="1">
              <a:spcBef>
                <a:spcPct val="0"/>
              </a:spcBef>
              <a:defRPr sz="1100">
                <a:solidFill>
                  <a:schemeClr val="tx1"/>
                </a:solidFill>
              </a:defRPr>
            </a:lvl1pPr>
          </a:lstStyle>
          <a:p>
            <a:pPr>
              <a:defRPr/>
            </a:pPr>
            <a:fld id="{E78C997F-BFE6-43F7-A2FE-C0F7C438A816}" type="slidenum">
              <a:rPr lang="en-GB"/>
              <a:pPr>
                <a:defRPr/>
              </a:pPr>
              <a:t>‹#›</a:t>
            </a:fld>
            <a:endParaRPr lang="en-GB" dirty="0"/>
          </a:p>
        </p:txBody>
      </p:sp>
    </p:spTree>
    <p:extLst>
      <p:ext uri="{BB962C8B-B14F-4D97-AF65-F5344CB8AC3E}">
        <p14:creationId xmlns:p14="http://schemas.microsoft.com/office/powerpoint/2010/main" val="22623229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1"/>
            <a:ext cx="3036888" cy="463382"/>
          </a:xfrm>
          <a:prstGeom prst="rect">
            <a:avLst/>
          </a:prstGeom>
          <a:noFill/>
          <a:ln>
            <a:noFill/>
          </a:ln>
          <a:effectLst/>
          <a:extLst/>
        </p:spPr>
        <p:txBody>
          <a:bodyPr vert="horz" wrap="square" lIns="94525" tIns="47260" rIns="94525" bIns="47260" numCol="1" anchor="t" anchorCtr="0" compatLnSpc="1">
            <a:prstTxWarp prst="textNoShape">
              <a:avLst/>
            </a:prstTxWarp>
          </a:bodyPr>
          <a:lstStyle>
            <a:lvl1pPr algn="l" defTabSz="944789" eaLnBrk="1" hangingPunct="1">
              <a:spcBef>
                <a:spcPct val="0"/>
              </a:spcBef>
              <a:defRPr sz="1100">
                <a:solidFill>
                  <a:schemeClr val="tx1"/>
                </a:solidFill>
              </a:defRPr>
            </a:lvl1pPr>
          </a:lstStyle>
          <a:p>
            <a:pPr>
              <a:defRPr/>
            </a:pPr>
            <a:r>
              <a:rPr lang="en-GB" dirty="0"/>
              <a:t>Holtec - Commercial in Confidence</a:t>
            </a:r>
          </a:p>
        </p:txBody>
      </p:sp>
      <p:sp>
        <p:nvSpPr>
          <p:cNvPr id="52227" name="Rectangle 3"/>
          <p:cNvSpPr>
            <a:spLocks noGrp="1" noChangeArrowheads="1"/>
          </p:cNvSpPr>
          <p:nvPr>
            <p:ph type="dt" idx="1"/>
          </p:nvPr>
        </p:nvSpPr>
        <p:spPr bwMode="auto">
          <a:xfrm>
            <a:off x="3971925" y="1"/>
            <a:ext cx="3036888" cy="463382"/>
          </a:xfrm>
          <a:prstGeom prst="rect">
            <a:avLst/>
          </a:prstGeom>
          <a:noFill/>
          <a:ln>
            <a:noFill/>
          </a:ln>
          <a:effectLst/>
          <a:extLst/>
        </p:spPr>
        <p:txBody>
          <a:bodyPr vert="horz" wrap="square" lIns="94525" tIns="47260" rIns="94525" bIns="47260" numCol="1" anchor="t" anchorCtr="0" compatLnSpc="1">
            <a:prstTxWarp prst="textNoShape">
              <a:avLst/>
            </a:prstTxWarp>
          </a:bodyPr>
          <a:lstStyle>
            <a:lvl1pPr algn="r" defTabSz="944789" eaLnBrk="1" hangingPunct="1">
              <a:spcBef>
                <a:spcPct val="0"/>
              </a:spcBef>
              <a:defRPr sz="1100">
                <a:solidFill>
                  <a:schemeClr val="tx1"/>
                </a:solidFill>
              </a:defRPr>
            </a:lvl1pPr>
          </a:lstStyle>
          <a:p>
            <a:pPr>
              <a:defRPr/>
            </a:pPr>
            <a:endParaRPr lang="en-GB" dirty="0"/>
          </a:p>
        </p:txBody>
      </p:sp>
      <p:sp>
        <p:nvSpPr>
          <p:cNvPr id="47108" name="Rectangle 4"/>
          <p:cNvSpPr>
            <a:spLocks noGrp="1" noRot="1" noChangeAspect="1" noChangeArrowheads="1" noTextEdit="1"/>
          </p:cNvSpPr>
          <p:nvPr>
            <p:ph type="sldImg" idx="2"/>
          </p:nvPr>
        </p:nvSpPr>
        <p:spPr bwMode="auto">
          <a:xfrm>
            <a:off x="1182688" y="698500"/>
            <a:ext cx="4648200"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701676" y="4414912"/>
            <a:ext cx="5607050" cy="4183220"/>
          </a:xfrm>
          <a:prstGeom prst="rect">
            <a:avLst/>
          </a:prstGeom>
          <a:noFill/>
          <a:ln>
            <a:noFill/>
          </a:ln>
          <a:effectLst/>
          <a:extLst/>
        </p:spPr>
        <p:txBody>
          <a:bodyPr vert="horz" wrap="square" lIns="94525" tIns="47260" rIns="94525" bIns="4726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2230" name="Rectangle 6"/>
          <p:cNvSpPr>
            <a:spLocks noGrp="1" noChangeArrowheads="1"/>
          </p:cNvSpPr>
          <p:nvPr>
            <p:ph type="ftr" sz="quarter" idx="4"/>
          </p:nvPr>
        </p:nvSpPr>
        <p:spPr bwMode="auto">
          <a:xfrm>
            <a:off x="1" y="8831422"/>
            <a:ext cx="3036888" cy="463382"/>
          </a:xfrm>
          <a:prstGeom prst="rect">
            <a:avLst/>
          </a:prstGeom>
          <a:noFill/>
          <a:ln>
            <a:noFill/>
          </a:ln>
          <a:effectLst/>
          <a:extLst/>
        </p:spPr>
        <p:txBody>
          <a:bodyPr vert="horz" wrap="square" lIns="94525" tIns="47260" rIns="94525" bIns="47260" numCol="1" anchor="b" anchorCtr="0" compatLnSpc="1">
            <a:prstTxWarp prst="textNoShape">
              <a:avLst/>
            </a:prstTxWarp>
          </a:bodyPr>
          <a:lstStyle>
            <a:lvl1pPr algn="l" defTabSz="944789" eaLnBrk="1" hangingPunct="1">
              <a:spcBef>
                <a:spcPct val="0"/>
              </a:spcBef>
              <a:defRPr sz="1100">
                <a:solidFill>
                  <a:schemeClr val="tx1"/>
                </a:solidFill>
              </a:defRPr>
            </a:lvl1pPr>
          </a:lstStyle>
          <a:p>
            <a:pPr>
              <a:defRPr/>
            </a:pPr>
            <a:r>
              <a:rPr lang="en-US" dirty="0" smtClean="0"/>
              <a:t>This presentation material’s ownership by Holtec International is protected by international laws on intellectual properties.</a:t>
            </a:r>
            <a:endParaRPr lang="en-GB" dirty="0"/>
          </a:p>
        </p:txBody>
      </p:sp>
      <p:sp>
        <p:nvSpPr>
          <p:cNvPr id="52231" name="Rectangle 7"/>
          <p:cNvSpPr>
            <a:spLocks noGrp="1" noChangeArrowheads="1"/>
          </p:cNvSpPr>
          <p:nvPr>
            <p:ph type="sldNum" sz="quarter" idx="5"/>
          </p:nvPr>
        </p:nvSpPr>
        <p:spPr bwMode="auto">
          <a:xfrm>
            <a:off x="3971925" y="8831422"/>
            <a:ext cx="3036888" cy="463382"/>
          </a:xfrm>
          <a:prstGeom prst="rect">
            <a:avLst/>
          </a:prstGeom>
          <a:noFill/>
          <a:ln>
            <a:noFill/>
          </a:ln>
          <a:effectLst/>
          <a:extLst/>
        </p:spPr>
        <p:txBody>
          <a:bodyPr vert="horz" wrap="square" lIns="94525" tIns="47260" rIns="94525" bIns="47260" numCol="1" anchor="b" anchorCtr="0" compatLnSpc="1">
            <a:prstTxWarp prst="textNoShape">
              <a:avLst/>
            </a:prstTxWarp>
          </a:bodyPr>
          <a:lstStyle>
            <a:lvl1pPr algn="r" defTabSz="944789" eaLnBrk="1" hangingPunct="1">
              <a:spcBef>
                <a:spcPct val="0"/>
              </a:spcBef>
              <a:defRPr sz="1100">
                <a:solidFill>
                  <a:schemeClr val="tx1"/>
                </a:solidFill>
              </a:defRPr>
            </a:lvl1pPr>
          </a:lstStyle>
          <a:p>
            <a:pPr>
              <a:defRPr/>
            </a:pPr>
            <a:fld id="{414E96F9-4C9E-414C-9417-D5A784298CD1}" type="slidenum">
              <a:rPr lang="en-GB"/>
              <a:pPr>
                <a:defRPr/>
              </a:pPr>
              <a:t>‹#›</a:t>
            </a:fld>
            <a:endParaRPr lang="en-GB" dirty="0"/>
          </a:p>
        </p:txBody>
      </p:sp>
    </p:spTree>
    <p:extLst>
      <p:ext uri="{BB962C8B-B14F-4D97-AF65-F5344CB8AC3E}">
        <p14:creationId xmlns:p14="http://schemas.microsoft.com/office/powerpoint/2010/main" val="41359306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6396">
              <a:defRPr sz="2300">
                <a:solidFill>
                  <a:schemeClr val="tx1"/>
                </a:solidFill>
                <a:latin typeface="Helvetica" pitchFamily="34" charset="0"/>
              </a:defRPr>
            </a:lvl1pPr>
            <a:lvl2pPr marL="711911" indent="-273811" defTabSz="926396">
              <a:defRPr sz="2300">
                <a:solidFill>
                  <a:schemeClr val="tx1"/>
                </a:solidFill>
                <a:latin typeface="Helvetica" pitchFamily="34" charset="0"/>
              </a:defRPr>
            </a:lvl2pPr>
            <a:lvl3pPr marL="1095245" indent="-219049" defTabSz="926396">
              <a:defRPr sz="2300">
                <a:solidFill>
                  <a:schemeClr val="tx1"/>
                </a:solidFill>
                <a:latin typeface="Helvetica" pitchFamily="34" charset="0"/>
              </a:defRPr>
            </a:lvl3pPr>
            <a:lvl4pPr marL="1533343" indent="-219049" defTabSz="926396">
              <a:defRPr sz="2300">
                <a:solidFill>
                  <a:schemeClr val="tx1"/>
                </a:solidFill>
                <a:latin typeface="Helvetica" pitchFamily="34" charset="0"/>
              </a:defRPr>
            </a:lvl4pPr>
            <a:lvl5pPr marL="1971441" indent="-219049" defTabSz="926396">
              <a:defRPr sz="2300">
                <a:solidFill>
                  <a:schemeClr val="tx1"/>
                </a:solidFill>
                <a:latin typeface="Helvetica" pitchFamily="34" charset="0"/>
              </a:defRPr>
            </a:lvl5pPr>
            <a:lvl6pPr marL="2409541" indent="-219049" defTabSz="926396" eaLnBrk="0" fontAlgn="base" hangingPunct="0">
              <a:spcBef>
                <a:spcPct val="0"/>
              </a:spcBef>
              <a:spcAft>
                <a:spcPct val="0"/>
              </a:spcAft>
              <a:defRPr sz="2300">
                <a:solidFill>
                  <a:schemeClr val="tx1"/>
                </a:solidFill>
                <a:latin typeface="Helvetica" pitchFamily="34" charset="0"/>
              </a:defRPr>
            </a:lvl6pPr>
            <a:lvl7pPr marL="2847638" indent="-219049" defTabSz="926396" eaLnBrk="0" fontAlgn="base" hangingPunct="0">
              <a:spcBef>
                <a:spcPct val="0"/>
              </a:spcBef>
              <a:spcAft>
                <a:spcPct val="0"/>
              </a:spcAft>
              <a:defRPr sz="2300">
                <a:solidFill>
                  <a:schemeClr val="tx1"/>
                </a:solidFill>
                <a:latin typeface="Helvetica" pitchFamily="34" charset="0"/>
              </a:defRPr>
            </a:lvl7pPr>
            <a:lvl8pPr marL="3285736" indent="-219049" defTabSz="926396" eaLnBrk="0" fontAlgn="base" hangingPunct="0">
              <a:spcBef>
                <a:spcPct val="0"/>
              </a:spcBef>
              <a:spcAft>
                <a:spcPct val="0"/>
              </a:spcAft>
              <a:defRPr sz="2300">
                <a:solidFill>
                  <a:schemeClr val="tx1"/>
                </a:solidFill>
                <a:latin typeface="Helvetica" pitchFamily="34" charset="0"/>
              </a:defRPr>
            </a:lvl8pPr>
            <a:lvl9pPr marL="3723833" indent="-219049" defTabSz="926396" eaLnBrk="0" fontAlgn="base" hangingPunct="0">
              <a:spcBef>
                <a:spcPct val="0"/>
              </a:spcBef>
              <a:spcAft>
                <a:spcPct val="0"/>
              </a:spcAft>
              <a:defRPr sz="2300">
                <a:solidFill>
                  <a:schemeClr val="tx1"/>
                </a:solidFill>
                <a:latin typeface="Helvetica" pitchFamily="34" charset="0"/>
              </a:defRPr>
            </a:lvl9pPr>
          </a:lstStyle>
          <a:p>
            <a:fld id="{6FB89082-1378-4881-BD30-1496DB1056CC}" type="slidenum">
              <a:rPr lang="en-US" sz="1300">
                <a:latin typeface="Times New Roman" pitchFamily="18" charset="0"/>
              </a:rPr>
              <a:pPr/>
              <a:t>1</a:t>
            </a:fld>
            <a:endParaRPr lang="en-US" sz="1300" dirty="0">
              <a:latin typeface="Times New Roman" pitchFamily="18" charset="0"/>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0876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4E96F9-4C9E-414C-9417-D5A784298CD1}" type="slidenum">
              <a:rPr lang="en-GB" smtClean="0"/>
              <a:pPr>
                <a:defRPr/>
              </a:pPr>
              <a:t>8</a:t>
            </a:fld>
            <a:endParaRPr lang="en-GB" dirty="0"/>
          </a:p>
        </p:txBody>
      </p:sp>
    </p:spTree>
    <p:extLst>
      <p:ext uri="{BB962C8B-B14F-4D97-AF65-F5344CB8AC3E}">
        <p14:creationId xmlns:p14="http://schemas.microsoft.com/office/powerpoint/2010/main" val="381096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31047-3742-4BC4-A12B-14B43058F032}" type="slidenum">
              <a:rPr lang="en-GB" smtClean="0"/>
              <a:pPr>
                <a:defRPr/>
              </a:pPr>
              <a:t>12</a:t>
            </a:fld>
            <a:endParaRPr lang="en-GB" dirty="0"/>
          </a:p>
        </p:txBody>
      </p:sp>
    </p:spTree>
    <p:extLst>
      <p:ext uri="{BB962C8B-B14F-4D97-AF65-F5344CB8AC3E}">
        <p14:creationId xmlns:p14="http://schemas.microsoft.com/office/powerpoint/2010/main" val="128449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31047-3742-4BC4-A12B-14B43058F032}" type="slidenum">
              <a:rPr lang="en-GB" smtClean="0"/>
              <a:pPr>
                <a:defRPr/>
              </a:pPr>
              <a:t>13</a:t>
            </a:fld>
            <a:endParaRPr lang="en-GB" dirty="0"/>
          </a:p>
        </p:txBody>
      </p:sp>
    </p:spTree>
    <p:extLst>
      <p:ext uri="{BB962C8B-B14F-4D97-AF65-F5344CB8AC3E}">
        <p14:creationId xmlns:p14="http://schemas.microsoft.com/office/powerpoint/2010/main" val="128449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This presentation material’s ownership by Holtec International is protected by international laws on intellectual properties.</a:t>
            </a:r>
            <a:endParaRPr lang="en-GB" dirty="0"/>
          </a:p>
        </p:txBody>
      </p:sp>
      <p:sp>
        <p:nvSpPr>
          <p:cNvPr id="5" name="Slide Number Placeholder 4"/>
          <p:cNvSpPr>
            <a:spLocks noGrp="1"/>
          </p:cNvSpPr>
          <p:nvPr>
            <p:ph type="sldNum" sz="quarter" idx="11"/>
          </p:nvPr>
        </p:nvSpPr>
        <p:spPr/>
        <p:txBody>
          <a:bodyPr/>
          <a:lstStyle/>
          <a:p>
            <a:pPr>
              <a:defRPr/>
            </a:pPr>
            <a:fld id="{414E96F9-4C9E-414C-9417-D5A784298CD1}" type="slidenum">
              <a:rPr lang="en-GB" smtClean="0"/>
              <a:pPr>
                <a:defRPr/>
              </a:pPr>
              <a:t>19</a:t>
            </a:fld>
            <a:endParaRPr lang="en-GB" dirty="0"/>
          </a:p>
        </p:txBody>
      </p:sp>
    </p:spTree>
    <p:extLst>
      <p:ext uri="{BB962C8B-B14F-4D97-AF65-F5344CB8AC3E}">
        <p14:creationId xmlns:p14="http://schemas.microsoft.com/office/powerpoint/2010/main" val="27483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listed items are the general design criteria for designing</a:t>
            </a:r>
            <a:r>
              <a:rPr lang="en-US" baseline="0" dirty="0" smtClean="0"/>
              <a:t> SMR-160 SSCs</a:t>
            </a:r>
            <a:endParaRPr lang="en-US" dirty="0"/>
          </a:p>
        </p:txBody>
      </p:sp>
      <p:sp>
        <p:nvSpPr>
          <p:cNvPr id="4" name="Footer Placeholder 3"/>
          <p:cNvSpPr>
            <a:spLocks noGrp="1"/>
          </p:cNvSpPr>
          <p:nvPr>
            <p:ph type="ftr" sz="quarter" idx="10"/>
          </p:nvPr>
        </p:nvSpPr>
        <p:spPr/>
        <p:txBody>
          <a:bodyPr/>
          <a:lstStyle/>
          <a:p>
            <a:pPr>
              <a:defRPr/>
            </a:pPr>
            <a:r>
              <a:rPr lang="en-US" dirty="0" smtClean="0"/>
              <a:t>This presentation material’s ownership by Holtec International is protected by international laws on intellectual properties.</a:t>
            </a:r>
            <a:endParaRPr lang="en-GB" dirty="0"/>
          </a:p>
        </p:txBody>
      </p:sp>
      <p:sp>
        <p:nvSpPr>
          <p:cNvPr id="5" name="Slide Number Placeholder 4"/>
          <p:cNvSpPr>
            <a:spLocks noGrp="1"/>
          </p:cNvSpPr>
          <p:nvPr>
            <p:ph type="sldNum" sz="quarter" idx="11"/>
          </p:nvPr>
        </p:nvSpPr>
        <p:spPr/>
        <p:txBody>
          <a:bodyPr/>
          <a:lstStyle/>
          <a:p>
            <a:pPr>
              <a:defRPr/>
            </a:pPr>
            <a:fld id="{414E96F9-4C9E-414C-9417-D5A784298CD1}" type="slidenum">
              <a:rPr lang="en-GB" smtClean="0"/>
              <a:pPr>
                <a:defRPr/>
              </a:pPr>
              <a:t>20</a:t>
            </a:fld>
            <a:endParaRPr lang="en-GB" dirty="0"/>
          </a:p>
        </p:txBody>
      </p:sp>
    </p:spTree>
    <p:extLst>
      <p:ext uri="{BB962C8B-B14F-4D97-AF65-F5344CB8AC3E}">
        <p14:creationId xmlns:p14="http://schemas.microsoft.com/office/powerpoint/2010/main" val="267518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listed items are the general design criteria for designing</a:t>
            </a:r>
            <a:r>
              <a:rPr lang="en-US" baseline="0" dirty="0" smtClean="0"/>
              <a:t> SMR-160 SSCs</a:t>
            </a:r>
            <a:endParaRPr lang="en-US" dirty="0"/>
          </a:p>
        </p:txBody>
      </p:sp>
      <p:sp>
        <p:nvSpPr>
          <p:cNvPr id="4" name="Footer Placeholder 3"/>
          <p:cNvSpPr>
            <a:spLocks noGrp="1"/>
          </p:cNvSpPr>
          <p:nvPr>
            <p:ph type="ftr" sz="quarter" idx="10"/>
          </p:nvPr>
        </p:nvSpPr>
        <p:spPr/>
        <p:txBody>
          <a:bodyPr/>
          <a:lstStyle/>
          <a:p>
            <a:pPr>
              <a:defRPr/>
            </a:pPr>
            <a:r>
              <a:rPr lang="en-US" dirty="0" smtClean="0"/>
              <a:t>This presentation material’s ownership by Holtec International is protected by international laws on intellectual properties.</a:t>
            </a:r>
            <a:endParaRPr lang="en-GB" dirty="0"/>
          </a:p>
        </p:txBody>
      </p:sp>
      <p:sp>
        <p:nvSpPr>
          <p:cNvPr id="5" name="Slide Number Placeholder 4"/>
          <p:cNvSpPr>
            <a:spLocks noGrp="1"/>
          </p:cNvSpPr>
          <p:nvPr>
            <p:ph type="sldNum" sz="quarter" idx="11"/>
          </p:nvPr>
        </p:nvSpPr>
        <p:spPr/>
        <p:txBody>
          <a:bodyPr/>
          <a:lstStyle/>
          <a:p>
            <a:pPr>
              <a:defRPr/>
            </a:pPr>
            <a:fld id="{414E96F9-4C9E-414C-9417-D5A784298CD1}" type="slidenum">
              <a:rPr lang="en-GB" smtClean="0"/>
              <a:pPr>
                <a:defRPr/>
              </a:pPr>
              <a:t>21</a:t>
            </a:fld>
            <a:endParaRPr lang="en-GB" dirty="0"/>
          </a:p>
        </p:txBody>
      </p:sp>
    </p:spTree>
    <p:extLst>
      <p:ext uri="{BB962C8B-B14F-4D97-AF65-F5344CB8AC3E}">
        <p14:creationId xmlns:p14="http://schemas.microsoft.com/office/powerpoint/2010/main" val="267518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listed items are the general design criteria for designing</a:t>
            </a:r>
            <a:r>
              <a:rPr lang="en-US" baseline="0" dirty="0" smtClean="0"/>
              <a:t> SMR-160 SSCs</a:t>
            </a:r>
            <a:endParaRPr lang="en-US" dirty="0"/>
          </a:p>
        </p:txBody>
      </p:sp>
      <p:sp>
        <p:nvSpPr>
          <p:cNvPr id="4" name="Footer Placeholder 3"/>
          <p:cNvSpPr>
            <a:spLocks noGrp="1"/>
          </p:cNvSpPr>
          <p:nvPr>
            <p:ph type="ftr" sz="quarter" idx="10"/>
          </p:nvPr>
        </p:nvSpPr>
        <p:spPr/>
        <p:txBody>
          <a:bodyPr/>
          <a:lstStyle/>
          <a:p>
            <a:pPr>
              <a:defRPr/>
            </a:pPr>
            <a:r>
              <a:rPr lang="en-US" dirty="0" smtClean="0"/>
              <a:t>This presentation material’s ownership by Holtec International is protected by international laws on intellectual properties.</a:t>
            </a:r>
            <a:endParaRPr lang="en-GB" dirty="0"/>
          </a:p>
        </p:txBody>
      </p:sp>
      <p:sp>
        <p:nvSpPr>
          <p:cNvPr id="5" name="Slide Number Placeholder 4"/>
          <p:cNvSpPr>
            <a:spLocks noGrp="1"/>
          </p:cNvSpPr>
          <p:nvPr>
            <p:ph type="sldNum" sz="quarter" idx="11"/>
          </p:nvPr>
        </p:nvSpPr>
        <p:spPr/>
        <p:txBody>
          <a:bodyPr/>
          <a:lstStyle/>
          <a:p>
            <a:pPr>
              <a:defRPr/>
            </a:pPr>
            <a:fld id="{414E96F9-4C9E-414C-9417-D5A784298CD1}" type="slidenum">
              <a:rPr lang="en-GB" smtClean="0"/>
              <a:pPr>
                <a:defRPr/>
              </a:pPr>
              <a:t>22</a:t>
            </a:fld>
            <a:endParaRPr lang="en-GB" dirty="0"/>
          </a:p>
        </p:txBody>
      </p:sp>
    </p:spTree>
    <p:extLst>
      <p:ext uri="{BB962C8B-B14F-4D97-AF65-F5344CB8AC3E}">
        <p14:creationId xmlns:p14="http://schemas.microsoft.com/office/powerpoint/2010/main" val="2675184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Line 7"/>
          <p:cNvSpPr>
            <a:spLocks noChangeShapeType="1"/>
          </p:cNvSpPr>
          <p:nvPr userDrawn="1"/>
        </p:nvSpPr>
        <p:spPr bwMode="auto">
          <a:xfrm>
            <a:off x="906546" y="3641393"/>
            <a:ext cx="2247900" cy="85725"/>
          </a:xfrm>
          <a:prstGeom prst="line">
            <a:avLst/>
          </a:prstGeom>
          <a:noFill/>
          <a:ln w="203200">
            <a:solidFill>
              <a:srgbClr val="00006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Line 6"/>
          <p:cNvSpPr>
            <a:spLocks noChangeShapeType="1"/>
          </p:cNvSpPr>
          <p:nvPr userDrawn="1"/>
        </p:nvSpPr>
        <p:spPr bwMode="auto">
          <a:xfrm>
            <a:off x="-7952" y="3675926"/>
            <a:ext cx="3824578" cy="138468"/>
          </a:xfrm>
          <a:prstGeom prst="line">
            <a:avLst/>
          </a:prstGeom>
          <a:noFill/>
          <a:ln w="152400">
            <a:solidFill>
              <a:srgbClr val="00006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Line 7"/>
          <p:cNvSpPr>
            <a:spLocks noChangeShapeType="1"/>
          </p:cNvSpPr>
          <p:nvPr userDrawn="1"/>
        </p:nvSpPr>
        <p:spPr bwMode="auto">
          <a:xfrm>
            <a:off x="0" y="3526701"/>
            <a:ext cx="2247900" cy="85725"/>
          </a:xfrm>
          <a:prstGeom prst="line">
            <a:avLst/>
          </a:prstGeom>
          <a:noFill/>
          <a:ln w="203200">
            <a:solidFill>
              <a:srgbClr val="00006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Freeform 11"/>
          <p:cNvSpPr>
            <a:spLocks/>
          </p:cNvSpPr>
          <p:nvPr userDrawn="1"/>
        </p:nvSpPr>
        <p:spPr bwMode="auto">
          <a:xfrm>
            <a:off x="-20472" y="3400425"/>
            <a:ext cx="9182100" cy="228600"/>
          </a:xfrm>
          <a:custGeom>
            <a:avLst/>
            <a:gdLst>
              <a:gd name="T0" fmla="*/ 0 w 5784"/>
              <a:gd name="T1" fmla="*/ 0 h 144"/>
              <a:gd name="T2" fmla="*/ 2147483647 w 5784"/>
              <a:gd name="T3" fmla="*/ 2147483647 h 144"/>
              <a:gd name="T4" fmla="*/ 2147483647 w 5784"/>
              <a:gd name="T5" fmla="*/ 2147483647 h 144"/>
              <a:gd name="T6" fmla="*/ 2147483647 w 5784"/>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84" h="144">
                <a:moveTo>
                  <a:pt x="0" y="0"/>
                </a:moveTo>
                <a:lnTo>
                  <a:pt x="1806" y="126"/>
                </a:lnTo>
                <a:cubicBezTo>
                  <a:pt x="2525" y="129"/>
                  <a:pt x="3651" y="15"/>
                  <a:pt x="4314" y="18"/>
                </a:cubicBezTo>
                <a:cubicBezTo>
                  <a:pt x="4977" y="21"/>
                  <a:pt x="5478" y="118"/>
                  <a:pt x="5784" y="144"/>
                </a:cubicBezTo>
              </a:path>
            </a:pathLst>
          </a:custGeom>
          <a:noFill/>
          <a:ln w="241300" cap="flat" cmpd="sng">
            <a:solidFill>
              <a:srgbClr val="B22A1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Line 12"/>
          <p:cNvSpPr>
            <a:spLocks noChangeShapeType="1"/>
          </p:cNvSpPr>
          <p:nvPr userDrawn="1"/>
        </p:nvSpPr>
        <p:spPr bwMode="auto">
          <a:xfrm>
            <a:off x="-6824" y="3797016"/>
            <a:ext cx="9164472" cy="0"/>
          </a:xfrm>
          <a:prstGeom prst="line">
            <a:avLst/>
          </a:prstGeom>
          <a:noFill/>
          <a:ln w="127000">
            <a:solidFill>
              <a:srgbClr val="00006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Text Box 13"/>
          <p:cNvSpPr txBox="1">
            <a:spLocks noChangeArrowheads="1"/>
          </p:cNvSpPr>
          <p:nvPr userDrawn="1"/>
        </p:nvSpPr>
        <p:spPr bwMode="auto">
          <a:xfrm>
            <a:off x="5876925" y="3517426"/>
            <a:ext cx="2028825" cy="244475"/>
          </a:xfrm>
          <a:prstGeom prst="rect">
            <a:avLst/>
          </a:prstGeom>
          <a:noFill/>
          <a:ln>
            <a:noFill/>
          </a:ln>
          <a:effectLst/>
          <a:extLst/>
        </p:spPr>
        <p:txBody>
          <a:bodyPr>
            <a:spAutoFit/>
          </a:bodyPr>
          <a:lstStyle>
            <a:lvl1pPr>
              <a:defRPr sz="1200">
                <a:solidFill>
                  <a:srgbClr val="000000"/>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pPr algn="l" eaLnBrk="1" hangingPunct="1">
              <a:spcBef>
                <a:spcPct val="50000"/>
              </a:spcBef>
              <a:defRPr/>
            </a:pPr>
            <a:r>
              <a:rPr lang="en-US" sz="1000" dirty="0" smtClean="0">
                <a:solidFill>
                  <a:schemeClr val="tx1"/>
                </a:solidFill>
              </a:rPr>
              <a:t>a generation ahead by design</a:t>
            </a:r>
          </a:p>
        </p:txBody>
      </p:sp>
      <p:sp>
        <p:nvSpPr>
          <p:cNvPr id="10" name="Line 14"/>
          <p:cNvSpPr>
            <a:spLocks noChangeShapeType="1"/>
          </p:cNvSpPr>
          <p:nvPr userDrawn="1"/>
        </p:nvSpPr>
        <p:spPr bwMode="auto">
          <a:xfrm>
            <a:off x="-6825" y="3902075"/>
            <a:ext cx="9164473" cy="0"/>
          </a:xfrm>
          <a:prstGeom prst="line">
            <a:avLst/>
          </a:prstGeom>
          <a:noFill/>
          <a:ln w="127000">
            <a:solidFill>
              <a:srgbClr val="000065"/>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Rectangle 16"/>
          <p:cNvSpPr>
            <a:spLocks noChangeArrowheads="1"/>
          </p:cNvSpPr>
          <p:nvPr userDrawn="1"/>
        </p:nvSpPr>
        <p:spPr bwMode="auto">
          <a:xfrm>
            <a:off x="885825" y="62992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0"/>
              </a:spcBef>
            </a:pPr>
            <a:endParaRPr lang="en-US" sz="1000" dirty="0">
              <a:solidFill>
                <a:schemeClr val="tx1"/>
              </a:solidFill>
            </a:endParaRPr>
          </a:p>
        </p:txBody>
      </p:sp>
      <p:pic>
        <p:nvPicPr>
          <p:cNvPr id="12" name="Picture 2" descr="G:\Generic\Marketing\LOGOS\SMR Logos\SMR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14097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5" name="Rectangle 3"/>
          <p:cNvSpPr>
            <a:spLocks noGrp="1" noChangeArrowheads="1"/>
          </p:cNvSpPr>
          <p:nvPr>
            <p:ph type="ctrTitle" hasCustomPrompt="1"/>
          </p:nvPr>
        </p:nvSpPr>
        <p:spPr>
          <a:xfrm>
            <a:off x="455613" y="1301750"/>
            <a:ext cx="8312150" cy="574675"/>
          </a:xfrm>
          <a:ln>
            <a:noFill/>
          </a:ln>
          <a:extLst/>
        </p:spPr>
        <p:txBody>
          <a:bodyPr anchor="b"/>
          <a:lstStyle>
            <a:lvl1pPr>
              <a:lnSpc>
                <a:spcPct val="85000"/>
              </a:lnSpc>
              <a:defRPr sz="2800" baseline="0">
                <a:solidFill>
                  <a:srgbClr val="000065"/>
                </a:solidFill>
              </a:defRPr>
            </a:lvl1pPr>
          </a:lstStyle>
          <a:p>
            <a:pPr lvl="0"/>
            <a:r>
              <a:rPr lang="en-US" noProof="0" dirty="0" smtClean="0"/>
              <a:t>Click to Edit Master Title Style</a:t>
            </a:r>
          </a:p>
        </p:txBody>
      </p:sp>
      <p:sp>
        <p:nvSpPr>
          <p:cNvPr id="663556" name="Rectangle 4"/>
          <p:cNvSpPr>
            <a:spLocks noGrp="1" noChangeArrowheads="1"/>
          </p:cNvSpPr>
          <p:nvPr>
            <p:ph type="subTitle" idx="1"/>
          </p:nvPr>
        </p:nvSpPr>
        <p:spPr>
          <a:xfrm>
            <a:off x="452438" y="1995758"/>
            <a:ext cx="5638800" cy="946150"/>
          </a:xfrm>
          <a:extLst/>
        </p:spPr>
        <p:txBody>
          <a:bodyPr/>
          <a:lstStyle>
            <a:lvl1pPr marL="0" indent="0">
              <a:spcBef>
                <a:spcPct val="0"/>
              </a:spcBef>
              <a:buFontTx/>
              <a:buNone/>
              <a:defRPr sz="2000">
                <a:solidFill>
                  <a:schemeClr val="tx1"/>
                </a:solidFill>
              </a:defRPr>
            </a:lvl1pPr>
          </a:lstStyle>
          <a:p>
            <a:pPr lvl="0"/>
            <a:r>
              <a:rPr lang="en-US" noProof="0" dirty="0" smtClean="0"/>
              <a:t>Click to edit Master subtitle style</a:t>
            </a:r>
          </a:p>
        </p:txBody>
      </p:sp>
      <p:pic>
        <p:nvPicPr>
          <p:cNvPr id="16" name="Picture 15" descr="G:\Generic\Marketing\NPD\LOGOS\Holtec Logos\Holtec Logo per Am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191" y="134919"/>
            <a:ext cx="1940512" cy="893781"/>
          </a:xfrm>
          <a:prstGeom prst="rect">
            <a:avLst/>
          </a:prstGeom>
          <a:noFill/>
          <a:ln>
            <a:noFill/>
          </a:ln>
        </p:spPr>
      </p:pic>
    </p:spTree>
    <p:extLst>
      <p:ext uri="{BB962C8B-B14F-4D97-AF65-F5344CB8AC3E}">
        <p14:creationId xmlns:p14="http://schemas.microsoft.com/office/powerpoint/2010/main" val="3130707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FD79E6A-03CD-48DB-96A7-5B48C58738F9}" type="slidenum">
              <a:rPr lang="en-US" smtClean="0"/>
              <a:pPr>
                <a:defRPr/>
              </a:pPr>
              <a:t>‹#›</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275092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1352682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408733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344215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42286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253554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33261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128536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167911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241214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1463" indent="-271463">
              <a:buClr>
                <a:srgbClr val="000065"/>
              </a:buClr>
              <a:buFont typeface="Wingdings" panose="05000000000000000000" pitchFamily="2" charset="2"/>
              <a:buChar char="q"/>
              <a:defRPr>
                <a:solidFill>
                  <a:srgbClr val="000065"/>
                </a:solidFill>
              </a:defRPr>
            </a:lvl1pPr>
            <a:lvl2pPr marL="628650" indent="-265113">
              <a:buClr>
                <a:srgbClr val="000065"/>
              </a:buClr>
              <a:buSzPct val="150000"/>
              <a:buFont typeface="Courier New" panose="02070309020205020404" pitchFamily="49" charset="0"/>
              <a:buChar char="o"/>
              <a:defRPr/>
            </a:lvl2pPr>
            <a:lvl3pPr marL="914400" indent="-192088">
              <a:buClr>
                <a:srgbClr val="000065"/>
              </a:buClr>
              <a:buSzPct val="150000"/>
              <a:buFont typeface="Wingdings" panose="05000000000000000000" pitchFamily="2" charset="2"/>
              <a:buChar char="§"/>
              <a:defRPr/>
            </a:lvl3pPr>
            <a:lvl4pPr marL="1144588" indent="-127000">
              <a:buClr>
                <a:srgbClr val="000065"/>
              </a:buClr>
              <a:buSzPct val="150000"/>
              <a:buFont typeface="Arial" panose="020B0604020202020204" pitchFamily="34" charset="0"/>
              <a:buChar char="•"/>
              <a:defRPr/>
            </a:lvl4pPr>
            <a:lvl5pPr marL="1376363" indent="-128588">
              <a:buClr>
                <a:srgbClr val="000065"/>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4"/>
          <p:cNvSpPr>
            <a:spLocks noGrp="1" noChangeArrowheads="1"/>
          </p:cNvSpPr>
          <p:nvPr>
            <p:ph type="sldNum" sz="quarter" idx="10"/>
          </p:nvPr>
        </p:nvSpPr>
        <p:spPr/>
        <p:txBody>
          <a:bodyPr/>
          <a:lstStyle>
            <a:lvl1pPr>
              <a:defRPr sz="1000"/>
            </a:lvl1pPr>
          </a:lstStyle>
          <a:p>
            <a:pPr>
              <a:defRPr/>
            </a:pPr>
            <a:fld id="{8833E3A1-9CF0-43B5-B49F-6B31D38AFA73}" type="slidenum">
              <a:rPr lang="en-US"/>
              <a:pPr>
                <a:defRPr/>
              </a:pPr>
              <a:t>‹#›</a:t>
            </a:fld>
            <a:endParaRPr lang="en-US" dirty="0"/>
          </a:p>
        </p:txBody>
      </p:sp>
      <p:sp>
        <p:nvSpPr>
          <p:cNvPr id="6" name="Footer Placeholder 4"/>
          <p:cNvSpPr>
            <a:spLocks noGrp="1"/>
          </p:cNvSpPr>
          <p:nvPr>
            <p:ph type="ftr" sz="quarter" idx="11"/>
          </p:nvPr>
        </p:nvSpPr>
        <p:spPr>
          <a:xfrm>
            <a:off x="1094590" y="6562725"/>
            <a:ext cx="7020710" cy="295275"/>
          </a:xfrm>
        </p:spPr>
        <p:txBody>
          <a:bodyPr/>
          <a:lstStyle>
            <a:lvl1pPr algn="ctr">
              <a:defRPr sz="1000">
                <a:solidFill>
                  <a:schemeClr val="tx1"/>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pPr>
              <a:defRPr/>
            </a:pPr>
            <a:r>
              <a:rPr lang="en-US" dirty="0"/>
              <a:t>This presentation material’s ownership by Holtec International is protected by international laws on intellectual properties.</a:t>
            </a:r>
          </a:p>
        </p:txBody>
      </p:sp>
      <p:sp>
        <p:nvSpPr>
          <p:cNvPr id="2" name="Title 1"/>
          <p:cNvSpPr>
            <a:spLocks noGrp="1"/>
          </p:cNvSpPr>
          <p:nvPr>
            <p:ph type="title" hasCustomPrompt="1"/>
          </p:nvPr>
        </p:nvSpPr>
        <p:spPr>
          <a:xfrm>
            <a:off x="473075" y="182792"/>
            <a:ext cx="6704013" cy="666750"/>
          </a:xfrm>
          <a:ln>
            <a:noFill/>
          </a:ln>
        </p:spPr>
        <p:txBody>
          <a:bodyPr/>
          <a:lstStyle>
            <a:lvl1pPr>
              <a:defRPr>
                <a:solidFill>
                  <a:srgbClr val="00006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77530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175191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B3FA8-9261-4687-A9DB-45C7EAD18932}" type="datetimeFigureOut">
              <a:rPr lang="en-US" smtClean="0"/>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F249F-B8FE-4732-B71C-C7C22C711BAE}" type="slidenum">
              <a:rPr lang="en-US" smtClean="0"/>
              <a:t>‹#›</a:t>
            </a:fld>
            <a:endParaRPr lang="en-US" dirty="0"/>
          </a:p>
        </p:txBody>
      </p:sp>
    </p:spTree>
    <p:extLst>
      <p:ext uri="{BB962C8B-B14F-4D97-AF65-F5344CB8AC3E}">
        <p14:creationId xmlns:p14="http://schemas.microsoft.com/office/powerpoint/2010/main" val="158347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6" name="Rectangle 6"/>
          <p:cNvSpPr>
            <a:spLocks noGrp="1" noChangeArrowheads="1"/>
          </p:cNvSpPr>
          <p:nvPr>
            <p:ph type="sldNum" sz="quarter" idx="12"/>
          </p:nvPr>
        </p:nvSpPr>
        <p:spPr>
          <a:ln/>
        </p:spPr>
        <p:txBody>
          <a:bodyPr/>
          <a:lstStyle>
            <a:lvl1pPr>
              <a:defRPr/>
            </a:lvl1pPr>
          </a:lstStyle>
          <a:p>
            <a:pPr>
              <a:defRPr/>
            </a:pPr>
            <a:fld id="{9DF069E0-63D9-4EB6-B01E-9911F5354B09}" type="slidenum">
              <a:rPr lang="en-US"/>
              <a:pPr>
                <a:defRPr/>
              </a:pPr>
              <a:t>‹#›</a:t>
            </a:fld>
            <a:endParaRPr lang="en-US" dirty="0"/>
          </a:p>
        </p:txBody>
      </p:sp>
    </p:spTree>
    <p:extLst>
      <p:ext uri="{BB962C8B-B14F-4D97-AF65-F5344CB8AC3E}">
        <p14:creationId xmlns:p14="http://schemas.microsoft.com/office/powerpoint/2010/main" val="367992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6" name="Rectangle 6"/>
          <p:cNvSpPr>
            <a:spLocks noGrp="1" noChangeArrowheads="1"/>
          </p:cNvSpPr>
          <p:nvPr>
            <p:ph type="sldNum" sz="quarter" idx="12"/>
          </p:nvPr>
        </p:nvSpPr>
        <p:spPr>
          <a:ln/>
        </p:spPr>
        <p:txBody>
          <a:bodyPr/>
          <a:lstStyle>
            <a:lvl1pPr>
              <a:defRPr/>
            </a:lvl1pPr>
          </a:lstStyle>
          <a:p>
            <a:pPr>
              <a:defRPr/>
            </a:pPr>
            <a:fld id="{B6B0D4FD-64C3-4DA2-AA94-2F5B4344B1F9}" type="slidenum">
              <a:rPr lang="en-US"/>
              <a:pPr>
                <a:defRPr/>
              </a:pPr>
              <a:t>‹#›</a:t>
            </a:fld>
            <a:endParaRPr lang="en-US" dirty="0"/>
          </a:p>
        </p:txBody>
      </p:sp>
    </p:spTree>
    <p:extLst>
      <p:ext uri="{BB962C8B-B14F-4D97-AF65-F5344CB8AC3E}">
        <p14:creationId xmlns:p14="http://schemas.microsoft.com/office/powerpoint/2010/main" val="2338569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6" name="Rectangle 6"/>
          <p:cNvSpPr>
            <a:spLocks noGrp="1" noChangeArrowheads="1"/>
          </p:cNvSpPr>
          <p:nvPr>
            <p:ph type="sldNum" sz="quarter" idx="12"/>
          </p:nvPr>
        </p:nvSpPr>
        <p:spPr>
          <a:ln/>
        </p:spPr>
        <p:txBody>
          <a:bodyPr/>
          <a:lstStyle>
            <a:lvl1pPr>
              <a:defRPr/>
            </a:lvl1pPr>
          </a:lstStyle>
          <a:p>
            <a:pPr>
              <a:defRPr/>
            </a:pPr>
            <a:fld id="{A8438571-21B4-4BF3-B6AF-86CC444B6FE8}" type="slidenum">
              <a:rPr lang="en-US"/>
              <a:pPr>
                <a:defRPr/>
              </a:pPr>
              <a:t>‹#›</a:t>
            </a:fld>
            <a:endParaRPr lang="en-US" dirty="0"/>
          </a:p>
        </p:txBody>
      </p:sp>
    </p:spTree>
    <p:extLst>
      <p:ext uri="{BB962C8B-B14F-4D97-AF65-F5344CB8AC3E}">
        <p14:creationId xmlns:p14="http://schemas.microsoft.com/office/powerpoint/2010/main" val="195224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7" name="Rectangle 6"/>
          <p:cNvSpPr>
            <a:spLocks noGrp="1" noChangeArrowheads="1"/>
          </p:cNvSpPr>
          <p:nvPr>
            <p:ph type="sldNum" sz="quarter" idx="12"/>
          </p:nvPr>
        </p:nvSpPr>
        <p:spPr>
          <a:ln/>
        </p:spPr>
        <p:txBody>
          <a:bodyPr/>
          <a:lstStyle>
            <a:lvl1pPr>
              <a:defRPr/>
            </a:lvl1pPr>
          </a:lstStyle>
          <a:p>
            <a:pPr>
              <a:defRPr/>
            </a:pPr>
            <a:fld id="{EA881B72-4FF7-40D5-953E-6995A3484ECE}" type="slidenum">
              <a:rPr lang="en-US"/>
              <a:pPr>
                <a:defRPr/>
              </a:pPr>
              <a:t>‹#›</a:t>
            </a:fld>
            <a:endParaRPr lang="en-US" dirty="0"/>
          </a:p>
        </p:txBody>
      </p:sp>
    </p:spTree>
    <p:extLst>
      <p:ext uri="{BB962C8B-B14F-4D97-AF65-F5344CB8AC3E}">
        <p14:creationId xmlns:p14="http://schemas.microsoft.com/office/powerpoint/2010/main" val="1368571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9" name="Rectangle 6"/>
          <p:cNvSpPr>
            <a:spLocks noGrp="1" noChangeArrowheads="1"/>
          </p:cNvSpPr>
          <p:nvPr>
            <p:ph type="sldNum" sz="quarter" idx="12"/>
          </p:nvPr>
        </p:nvSpPr>
        <p:spPr>
          <a:ln/>
        </p:spPr>
        <p:txBody>
          <a:bodyPr/>
          <a:lstStyle>
            <a:lvl1pPr>
              <a:defRPr/>
            </a:lvl1pPr>
          </a:lstStyle>
          <a:p>
            <a:pPr>
              <a:defRPr/>
            </a:pPr>
            <a:fld id="{64AA7F1D-060B-4778-BC6D-3B899D3377FC}" type="slidenum">
              <a:rPr lang="en-US"/>
              <a:pPr>
                <a:defRPr/>
              </a:pPr>
              <a:t>‹#›</a:t>
            </a:fld>
            <a:endParaRPr lang="en-US" dirty="0"/>
          </a:p>
        </p:txBody>
      </p:sp>
    </p:spTree>
    <p:extLst>
      <p:ext uri="{BB962C8B-B14F-4D97-AF65-F5344CB8AC3E}">
        <p14:creationId xmlns:p14="http://schemas.microsoft.com/office/powerpoint/2010/main" val="48250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5" name="Rectangle 6"/>
          <p:cNvSpPr>
            <a:spLocks noGrp="1" noChangeArrowheads="1"/>
          </p:cNvSpPr>
          <p:nvPr>
            <p:ph type="sldNum" sz="quarter" idx="12"/>
          </p:nvPr>
        </p:nvSpPr>
        <p:spPr>
          <a:ln/>
        </p:spPr>
        <p:txBody>
          <a:bodyPr/>
          <a:lstStyle>
            <a:lvl1pPr>
              <a:defRPr/>
            </a:lvl1pPr>
          </a:lstStyle>
          <a:p>
            <a:pPr>
              <a:defRPr/>
            </a:pPr>
            <a:fld id="{885B58FE-459A-4C2D-80A6-545FFE760474}" type="slidenum">
              <a:rPr lang="en-US"/>
              <a:pPr>
                <a:defRPr/>
              </a:pPr>
              <a:t>‹#›</a:t>
            </a:fld>
            <a:endParaRPr lang="en-US" dirty="0"/>
          </a:p>
        </p:txBody>
      </p:sp>
    </p:spTree>
    <p:extLst>
      <p:ext uri="{BB962C8B-B14F-4D97-AF65-F5344CB8AC3E}">
        <p14:creationId xmlns:p14="http://schemas.microsoft.com/office/powerpoint/2010/main" val="2952838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4" name="Rectangle 6"/>
          <p:cNvSpPr>
            <a:spLocks noGrp="1" noChangeArrowheads="1"/>
          </p:cNvSpPr>
          <p:nvPr>
            <p:ph type="sldNum" sz="quarter" idx="12"/>
          </p:nvPr>
        </p:nvSpPr>
        <p:spPr>
          <a:ln/>
        </p:spPr>
        <p:txBody>
          <a:bodyPr/>
          <a:lstStyle>
            <a:lvl1pPr>
              <a:defRPr/>
            </a:lvl1pPr>
          </a:lstStyle>
          <a:p>
            <a:pPr>
              <a:defRPr/>
            </a:pPr>
            <a:fld id="{F54F2874-1D3B-4187-84A4-22CE17C48F67}" type="slidenum">
              <a:rPr lang="en-US"/>
              <a:pPr>
                <a:defRPr/>
              </a:pPr>
              <a:t>‹#›</a:t>
            </a:fld>
            <a:endParaRPr lang="en-US" dirty="0"/>
          </a:p>
        </p:txBody>
      </p:sp>
    </p:spTree>
    <p:extLst>
      <p:ext uri="{BB962C8B-B14F-4D97-AF65-F5344CB8AC3E}">
        <p14:creationId xmlns:p14="http://schemas.microsoft.com/office/powerpoint/2010/main" val="88363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7" name="Rectangle 6"/>
          <p:cNvSpPr>
            <a:spLocks noGrp="1" noChangeArrowheads="1"/>
          </p:cNvSpPr>
          <p:nvPr>
            <p:ph type="sldNum" sz="quarter" idx="12"/>
          </p:nvPr>
        </p:nvSpPr>
        <p:spPr>
          <a:ln/>
        </p:spPr>
        <p:txBody>
          <a:bodyPr/>
          <a:lstStyle>
            <a:lvl1pPr>
              <a:defRPr/>
            </a:lvl1pPr>
          </a:lstStyle>
          <a:p>
            <a:pPr>
              <a:defRPr/>
            </a:pPr>
            <a:fld id="{8D52FFAB-F068-4BE8-B7FA-D1B789D34AC6}" type="slidenum">
              <a:rPr lang="en-US"/>
              <a:pPr>
                <a:defRPr/>
              </a:pPr>
              <a:t>‹#›</a:t>
            </a:fld>
            <a:endParaRPr lang="en-US" dirty="0"/>
          </a:p>
        </p:txBody>
      </p:sp>
    </p:spTree>
    <p:extLst>
      <p:ext uri="{BB962C8B-B14F-4D97-AF65-F5344CB8AC3E}">
        <p14:creationId xmlns:p14="http://schemas.microsoft.com/office/powerpoint/2010/main" val="31387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12725" y="1519238"/>
            <a:ext cx="4262438" cy="4837112"/>
          </a:xfrm>
        </p:spPr>
        <p:txBody>
          <a:bodyPr/>
          <a:lstStyle>
            <a:lvl1pPr marL="214313" indent="-214313">
              <a:buClr>
                <a:srgbClr val="000065"/>
              </a:buClr>
              <a:buFont typeface="Wingdings" panose="05000000000000000000" pitchFamily="2" charset="2"/>
              <a:buChar char="q"/>
              <a:defRPr sz="1800">
                <a:solidFill>
                  <a:srgbClr val="000065"/>
                </a:solidFill>
              </a:defRPr>
            </a:lvl1pPr>
            <a:lvl2pPr marL="339725" indent="-227013">
              <a:buClr>
                <a:srgbClr val="000065"/>
              </a:buClr>
              <a:buFont typeface="Courier New" panose="02070309020205020404" pitchFamily="49" charset="0"/>
              <a:buChar char="o"/>
              <a:defRPr sz="1600"/>
            </a:lvl2pPr>
            <a:lvl3pPr marL="461963" indent="-227013">
              <a:buClr>
                <a:srgbClr val="000065"/>
              </a:buClr>
              <a:buFont typeface="Wingdings" panose="05000000000000000000" pitchFamily="2" charset="2"/>
              <a:buChar char="§"/>
              <a:defRPr sz="1400"/>
            </a:lvl3pPr>
            <a:lvl4pPr marL="574675" indent="-234950">
              <a:buClr>
                <a:srgbClr val="000065"/>
              </a:buClr>
              <a:buFont typeface="Arial" panose="020B0604020202020204" pitchFamily="34" charset="0"/>
              <a:buChar char="•"/>
              <a:defRPr sz="1200"/>
            </a:lvl4pPr>
            <a:lvl5pPr marL="687388" indent="-228600">
              <a:buClr>
                <a:srgbClr val="000065"/>
              </a:buCl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4"/>
          <p:cNvSpPr>
            <a:spLocks noGrp="1" noChangeArrowheads="1"/>
          </p:cNvSpPr>
          <p:nvPr>
            <p:ph type="sldNum" sz="quarter" idx="10"/>
          </p:nvPr>
        </p:nvSpPr>
        <p:spPr/>
        <p:txBody>
          <a:bodyPr/>
          <a:lstStyle>
            <a:lvl1pPr>
              <a:defRPr sz="1000"/>
            </a:lvl1pPr>
          </a:lstStyle>
          <a:p>
            <a:pPr>
              <a:defRPr/>
            </a:pPr>
            <a:fld id="{8E9B531A-EDA6-4DA7-93ED-5A31A74A33F6}" type="slidenum">
              <a:rPr lang="en-US" smtClean="0"/>
              <a:pPr>
                <a:defRPr/>
              </a:pPr>
              <a:t>‹#›</a:t>
            </a:fld>
            <a:endParaRPr lang="en-US" dirty="0"/>
          </a:p>
        </p:txBody>
      </p:sp>
      <p:sp>
        <p:nvSpPr>
          <p:cNvPr id="6" name="Rectangle 25"/>
          <p:cNvSpPr>
            <a:spLocks noGrp="1" noChangeArrowheads="1"/>
          </p:cNvSpPr>
          <p:nvPr>
            <p:ph type="ftr" sz="quarter" idx="11"/>
          </p:nvPr>
        </p:nvSpPr>
        <p:spPr>
          <a:xfrm>
            <a:off x="590550" y="6562725"/>
            <a:ext cx="7642225" cy="301625"/>
          </a:xfrm>
        </p:spPr>
        <p:txBody>
          <a:bodyPr/>
          <a:lstStyle>
            <a:lvl1pPr>
              <a:defRPr sz="1000">
                <a:solidFill>
                  <a:srgbClr val="000000"/>
                </a:solidFill>
              </a:defRPr>
            </a:lvl1pPr>
          </a:lstStyle>
          <a:p>
            <a:pPr>
              <a:defRPr/>
            </a:pPr>
            <a:r>
              <a:rPr lang="en-US" dirty="0" smtClean="0"/>
              <a:t>This presentation material’s ownership by Holtec International is protected by international laws on intellectual properties.</a:t>
            </a:r>
            <a:endParaRPr lang="en-US" dirty="0"/>
          </a:p>
        </p:txBody>
      </p:sp>
      <p:sp>
        <p:nvSpPr>
          <p:cNvPr id="7" name="Content Placeholder 2"/>
          <p:cNvSpPr>
            <a:spLocks noGrp="1"/>
          </p:cNvSpPr>
          <p:nvPr>
            <p:ph sz="half" idx="12"/>
          </p:nvPr>
        </p:nvSpPr>
        <p:spPr>
          <a:xfrm>
            <a:off x="4627563" y="1519238"/>
            <a:ext cx="4262438" cy="4837112"/>
          </a:xfrm>
        </p:spPr>
        <p:txBody>
          <a:bodyPr/>
          <a:lstStyle>
            <a:lvl1pPr marL="214313" indent="-214313">
              <a:buClr>
                <a:srgbClr val="000065"/>
              </a:buClr>
              <a:buFont typeface="Wingdings" panose="05000000000000000000" pitchFamily="2" charset="2"/>
              <a:buChar char="q"/>
              <a:defRPr sz="1800">
                <a:solidFill>
                  <a:srgbClr val="000065"/>
                </a:solidFill>
              </a:defRPr>
            </a:lvl1pPr>
            <a:lvl2pPr marL="339725" indent="-227013">
              <a:buClr>
                <a:srgbClr val="000065"/>
              </a:buClr>
              <a:buFont typeface="Courier New" panose="02070309020205020404" pitchFamily="49" charset="0"/>
              <a:buChar char="o"/>
              <a:defRPr sz="1600"/>
            </a:lvl2pPr>
            <a:lvl3pPr marL="461963" indent="-227013">
              <a:buClr>
                <a:srgbClr val="000065"/>
              </a:buClr>
              <a:buFont typeface="Wingdings" panose="05000000000000000000" pitchFamily="2" charset="2"/>
              <a:buChar char="§"/>
              <a:defRPr sz="1400"/>
            </a:lvl3pPr>
            <a:lvl4pPr marL="574675" indent="-234950">
              <a:buClr>
                <a:srgbClr val="000065"/>
              </a:buClr>
              <a:buFont typeface="Arial" panose="020B0604020202020204" pitchFamily="34" charset="0"/>
              <a:buChar char="•"/>
              <a:defRPr sz="1200"/>
            </a:lvl4pPr>
            <a:lvl5pPr marL="687388" indent="-228600">
              <a:buClr>
                <a:srgbClr val="000065"/>
              </a:buCl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8950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7" name="Rectangle 6"/>
          <p:cNvSpPr>
            <a:spLocks noGrp="1" noChangeArrowheads="1"/>
          </p:cNvSpPr>
          <p:nvPr>
            <p:ph type="sldNum" sz="quarter" idx="12"/>
          </p:nvPr>
        </p:nvSpPr>
        <p:spPr>
          <a:ln/>
        </p:spPr>
        <p:txBody>
          <a:bodyPr/>
          <a:lstStyle>
            <a:lvl1pPr>
              <a:defRPr/>
            </a:lvl1pPr>
          </a:lstStyle>
          <a:p>
            <a:pPr>
              <a:defRPr/>
            </a:pPr>
            <a:fld id="{39289D01-E099-49C7-B634-17EDBFC6E23A}" type="slidenum">
              <a:rPr lang="en-US"/>
              <a:pPr>
                <a:defRPr/>
              </a:pPr>
              <a:t>‹#›</a:t>
            </a:fld>
            <a:endParaRPr lang="en-US" dirty="0"/>
          </a:p>
        </p:txBody>
      </p:sp>
    </p:spTree>
    <p:extLst>
      <p:ext uri="{BB962C8B-B14F-4D97-AF65-F5344CB8AC3E}">
        <p14:creationId xmlns:p14="http://schemas.microsoft.com/office/powerpoint/2010/main" val="3594141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6" name="Rectangle 6"/>
          <p:cNvSpPr>
            <a:spLocks noGrp="1" noChangeArrowheads="1"/>
          </p:cNvSpPr>
          <p:nvPr>
            <p:ph type="sldNum" sz="quarter" idx="12"/>
          </p:nvPr>
        </p:nvSpPr>
        <p:spPr>
          <a:ln/>
        </p:spPr>
        <p:txBody>
          <a:bodyPr/>
          <a:lstStyle>
            <a:lvl1pPr>
              <a:defRPr/>
            </a:lvl1pPr>
          </a:lstStyle>
          <a:p>
            <a:pPr>
              <a:defRPr/>
            </a:pPr>
            <a:fld id="{E76D3125-849F-4795-8CB1-BFA3D31EA5C8}" type="slidenum">
              <a:rPr lang="en-US"/>
              <a:pPr>
                <a:defRPr/>
              </a:pPr>
              <a:t>‹#›</a:t>
            </a:fld>
            <a:endParaRPr lang="en-US" dirty="0"/>
          </a:p>
        </p:txBody>
      </p:sp>
    </p:spTree>
    <p:extLst>
      <p:ext uri="{BB962C8B-B14F-4D97-AF65-F5344CB8AC3E}">
        <p14:creationId xmlns:p14="http://schemas.microsoft.com/office/powerpoint/2010/main" val="4133368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This presentation material’s ownership by Holtec International is protected by international laws on intellectual properties.</a:t>
            </a:r>
          </a:p>
        </p:txBody>
      </p:sp>
      <p:sp>
        <p:nvSpPr>
          <p:cNvPr id="6" name="Rectangle 6"/>
          <p:cNvSpPr>
            <a:spLocks noGrp="1" noChangeArrowheads="1"/>
          </p:cNvSpPr>
          <p:nvPr>
            <p:ph type="sldNum" sz="quarter" idx="12"/>
          </p:nvPr>
        </p:nvSpPr>
        <p:spPr>
          <a:ln/>
        </p:spPr>
        <p:txBody>
          <a:bodyPr/>
          <a:lstStyle>
            <a:lvl1pPr>
              <a:defRPr/>
            </a:lvl1pPr>
          </a:lstStyle>
          <a:p>
            <a:pPr>
              <a:defRPr/>
            </a:pPr>
            <a:fld id="{42A7C162-E565-42EE-96EE-8E4808A450B4}" type="slidenum">
              <a:rPr lang="en-US"/>
              <a:pPr>
                <a:defRPr/>
              </a:pPr>
              <a:t>‹#›</a:t>
            </a:fld>
            <a:endParaRPr lang="en-US" dirty="0"/>
          </a:p>
        </p:txBody>
      </p:sp>
    </p:spTree>
    <p:extLst>
      <p:ext uri="{BB962C8B-B14F-4D97-AF65-F5344CB8AC3E}">
        <p14:creationId xmlns:p14="http://schemas.microsoft.com/office/powerpoint/2010/main" val="134859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sldNum" sz="quarter" idx="10"/>
          </p:nvPr>
        </p:nvSpPr>
        <p:spPr/>
        <p:txBody>
          <a:bodyPr/>
          <a:lstStyle>
            <a:lvl1pPr>
              <a:defRPr sz="1000"/>
            </a:lvl1pPr>
          </a:lstStyle>
          <a:p>
            <a:pPr>
              <a:defRPr/>
            </a:pPr>
            <a:fld id="{244C70C7-FC0D-43B7-9B11-541E84AD2FCA}" type="slidenum">
              <a:rPr lang="en-US" smtClean="0"/>
              <a:pPr>
                <a:defRPr/>
              </a:pPr>
              <a:t>‹#›</a:t>
            </a:fld>
            <a:endParaRPr lang="en-US" dirty="0"/>
          </a:p>
        </p:txBody>
      </p:sp>
      <p:sp>
        <p:nvSpPr>
          <p:cNvPr id="4" name="Rectangle 25"/>
          <p:cNvSpPr>
            <a:spLocks noGrp="1" noChangeArrowheads="1"/>
          </p:cNvSpPr>
          <p:nvPr>
            <p:ph type="ftr" sz="quarter" idx="11"/>
          </p:nvPr>
        </p:nvSpPr>
        <p:spPr>
          <a:xfrm>
            <a:off x="590550" y="6562725"/>
            <a:ext cx="7642225" cy="301625"/>
          </a:xfrm>
        </p:spPr>
        <p:txBody>
          <a:bodyPr/>
          <a:lstStyle>
            <a:lvl1pPr>
              <a:defRPr sz="1000">
                <a:solidFill>
                  <a:srgbClr val="000000"/>
                </a:solidFill>
              </a:defRPr>
            </a:lvl1p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266781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p:txBody>
          <a:bodyPr/>
          <a:lstStyle>
            <a:lvl1pPr>
              <a:defRPr sz="1000"/>
            </a:lvl1pPr>
          </a:lstStyle>
          <a:p>
            <a:pPr>
              <a:defRPr/>
            </a:pPr>
            <a:fld id="{2CB81BEF-D9EF-4286-9A5A-D2C226990753}" type="slidenum">
              <a:rPr lang="en-US" smtClean="0"/>
              <a:pPr>
                <a:defRPr/>
              </a:pPr>
              <a:t>‹#›</a:t>
            </a:fld>
            <a:endParaRPr lang="en-US" dirty="0"/>
          </a:p>
        </p:txBody>
      </p:sp>
      <p:sp>
        <p:nvSpPr>
          <p:cNvPr id="3" name="Rectangle 25"/>
          <p:cNvSpPr>
            <a:spLocks noGrp="1" noChangeArrowheads="1"/>
          </p:cNvSpPr>
          <p:nvPr>
            <p:ph type="ftr" sz="quarter" idx="11"/>
          </p:nvPr>
        </p:nvSpPr>
        <p:spPr>
          <a:xfrm>
            <a:off x="590550" y="6562725"/>
            <a:ext cx="7642225" cy="301625"/>
          </a:xfrm>
        </p:spPr>
        <p:txBody>
          <a:bodyPr/>
          <a:lstStyle>
            <a:lvl1pPr>
              <a:defRPr sz="900">
                <a:solidFill>
                  <a:srgbClr val="000000"/>
                </a:solidFill>
              </a:defRPr>
            </a:lvl1p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375938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FD79E6A-03CD-48DB-96A7-5B48C58738F9}" type="slidenum">
              <a:rPr lang="en-US" smtClean="0"/>
              <a:pPr>
                <a:defRPr/>
              </a:pPr>
              <a:t>‹#›</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20687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65"/>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sldNum" sz="quarter" idx="10"/>
          </p:nvPr>
        </p:nvSpPr>
        <p:spPr/>
        <p:txBody>
          <a:bodyPr/>
          <a:lstStyle>
            <a:lvl1pPr>
              <a:defRPr sz="1000"/>
            </a:lvl1pPr>
          </a:lstStyle>
          <a:p>
            <a:pPr>
              <a:defRPr/>
            </a:pPr>
            <a:fld id="{F3969BE3-4885-4403-8839-C5DD2A300C48}" type="slidenum">
              <a:rPr lang="en-US" smtClean="0"/>
              <a:pPr>
                <a:defRPr/>
              </a:pPr>
              <a:t>‹#›</a:t>
            </a:fld>
            <a:endParaRPr lang="en-US" dirty="0"/>
          </a:p>
        </p:txBody>
      </p:sp>
      <p:sp>
        <p:nvSpPr>
          <p:cNvPr id="6" name="Rectangle 25"/>
          <p:cNvSpPr>
            <a:spLocks noGrp="1" noChangeArrowheads="1"/>
          </p:cNvSpPr>
          <p:nvPr>
            <p:ph type="ftr" sz="quarter" idx="11"/>
          </p:nvPr>
        </p:nvSpPr>
        <p:spPr>
          <a:xfrm>
            <a:off x="590550" y="6562725"/>
            <a:ext cx="7642225" cy="301625"/>
          </a:xfrm>
        </p:spPr>
        <p:txBody>
          <a:bodyPr/>
          <a:lstStyle>
            <a:lvl1pPr>
              <a:defRPr sz="1000">
                <a:solidFill>
                  <a:srgbClr val="000000"/>
                </a:solidFill>
              </a:defRPr>
            </a:lvl1p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235563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p:txBody>
          <a:bodyPr/>
          <a:lstStyle>
            <a:lvl1pPr>
              <a:defRPr sz="1000"/>
            </a:lvl1pPr>
          </a:lstStyle>
          <a:p>
            <a:pPr>
              <a:defRPr/>
            </a:pPr>
            <a:fld id="{6680D28A-5F9E-46DD-BCD8-D9FA4606F054}" type="slidenum">
              <a:rPr lang="en-US" smtClean="0"/>
              <a:pPr>
                <a:defRPr/>
              </a:pPr>
              <a:t>‹#›</a:t>
            </a:fld>
            <a:endParaRPr lang="en-US" dirty="0"/>
          </a:p>
        </p:txBody>
      </p:sp>
      <p:sp>
        <p:nvSpPr>
          <p:cNvPr id="5" name="Rectangle 25"/>
          <p:cNvSpPr>
            <a:spLocks noGrp="1" noChangeArrowheads="1"/>
          </p:cNvSpPr>
          <p:nvPr>
            <p:ph type="ftr" sz="quarter" idx="11"/>
          </p:nvPr>
        </p:nvSpPr>
        <p:spPr>
          <a:xfrm>
            <a:off x="590550" y="6562725"/>
            <a:ext cx="7642225" cy="301625"/>
          </a:xfrm>
        </p:spPr>
        <p:txBody>
          <a:bodyPr/>
          <a:lstStyle>
            <a:lvl1pPr>
              <a:defRPr sz="1000">
                <a:solidFill>
                  <a:srgbClr val="000000"/>
                </a:solidFill>
              </a:defRPr>
            </a:lvl1p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404830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47625"/>
            <a:ext cx="2168525" cy="6308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725" y="47625"/>
            <a:ext cx="6357938" cy="630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p:txBody>
          <a:bodyPr/>
          <a:lstStyle>
            <a:lvl1pPr>
              <a:defRPr sz="1000"/>
            </a:lvl1pPr>
          </a:lstStyle>
          <a:p>
            <a:pPr>
              <a:defRPr/>
            </a:pPr>
            <a:fld id="{7B104E88-6FFD-4C38-9BAF-4E32B3EA1300}" type="slidenum">
              <a:rPr lang="en-US" smtClean="0"/>
              <a:pPr>
                <a:defRPr/>
              </a:pPr>
              <a:t>‹#›</a:t>
            </a:fld>
            <a:endParaRPr lang="en-US" dirty="0"/>
          </a:p>
        </p:txBody>
      </p:sp>
      <p:sp>
        <p:nvSpPr>
          <p:cNvPr id="5" name="Rectangle 25"/>
          <p:cNvSpPr>
            <a:spLocks noGrp="1" noChangeArrowheads="1"/>
          </p:cNvSpPr>
          <p:nvPr>
            <p:ph type="ftr" sz="quarter" idx="11"/>
          </p:nvPr>
        </p:nvSpPr>
        <p:spPr>
          <a:xfrm>
            <a:off x="590550" y="6562725"/>
            <a:ext cx="7642225" cy="301625"/>
          </a:xfrm>
        </p:spPr>
        <p:txBody>
          <a:bodyPr/>
          <a:lstStyle>
            <a:lvl1pPr>
              <a:defRPr sz="1000">
                <a:solidFill>
                  <a:srgbClr val="000000"/>
                </a:solidFill>
              </a:defRPr>
            </a:lvl1p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73820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Line 18"/>
          <p:cNvSpPr>
            <a:spLocks noChangeShapeType="1"/>
          </p:cNvSpPr>
          <p:nvPr/>
        </p:nvSpPr>
        <p:spPr bwMode="auto">
          <a:xfrm>
            <a:off x="0" y="1179395"/>
            <a:ext cx="2686050" cy="19050"/>
          </a:xfrm>
          <a:prstGeom prst="line">
            <a:avLst/>
          </a:prstGeom>
          <a:noFill/>
          <a:ln w="152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17"/>
          <p:cNvSpPr>
            <a:spLocks noChangeShapeType="1"/>
          </p:cNvSpPr>
          <p:nvPr/>
        </p:nvSpPr>
        <p:spPr bwMode="auto">
          <a:xfrm>
            <a:off x="0" y="1087320"/>
            <a:ext cx="2247900" cy="85725"/>
          </a:xfrm>
          <a:prstGeom prst="line">
            <a:avLst/>
          </a:prstGeom>
          <a:noFill/>
          <a:ln w="203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9" name="Rectangle 3"/>
          <p:cNvSpPr>
            <a:spLocks noGrp="1" noChangeArrowheads="1"/>
          </p:cNvSpPr>
          <p:nvPr>
            <p:ph type="title"/>
          </p:nvPr>
        </p:nvSpPr>
        <p:spPr bwMode="auto">
          <a:xfrm>
            <a:off x="322243" y="166890"/>
            <a:ext cx="6847926" cy="666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4"/>
          <p:cNvSpPr>
            <a:spLocks noGrp="1" noChangeArrowheads="1"/>
          </p:cNvSpPr>
          <p:nvPr>
            <p:ph type="body" idx="1"/>
          </p:nvPr>
        </p:nvSpPr>
        <p:spPr bwMode="auto">
          <a:xfrm>
            <a:off x="212725" y="1398614"/>
            <a:ext cx="8678863" cy="49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Freeform 9"/>
          <p:cNvSpPr>
            <a:spLocks/>
          </p:cNvSpPr>
          <p:nvPr/>
        </p:nvSpPr>
        <p:spPr bwMode="auto">
          <a:xfrm>
            <a:off x="0" y="992070"/>
            <a:ext cx="9144000" cy="204788"/>
          </a:xfrm>
          <a:custGeom>
            <a:avLst/>
            <a:gdLst>
              <a:gd name="T0" fmla="*/ 0 w 5760"/>
              <a:gd name="T1" fmla="*/ 0 h 129"/>
              <a:gd name="T2" fmla="*/ 2147483647 w 5760"/>
              <a:gd name="T3" fmla="*/ 2147483647 h 129"/>
              <a:gd name="T4" fmla="*/ 2147483647 w 5760"/>
              <a:gd name="T5" fmla="*/ 2147483647 h 129"/>
              <a:gd name="T6" fmla="*/ 2147483647 w 5760"/>
              <a:gd name="T7" fmla="*/ 2147483647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0" h="129">
                <a:moveTo>
                  <a:pt x="0" y="0"/>
                </a:moveTo>
                <a:lnTo>
                  <a:pt x="1806" y="126"/>
                </a:lnTo>
                <a:cubicBezTo>
                  <a:pt x="2525" y="129"/>
                  <a:pt x="3655" y="21"/>
                  <a:pt x="4314" y="18"/>
                </a:cubicBezTo>
                <a:cubicBezTo>
                  <a:pt x="4973" y="15"/>
                  <a:pt x="5459" y="89"/>
                  <a:pt x="5760" y="108"/>
                </a:cubicBezTo>
              </a:path>
            </a:pathLst>
          </a:custGeom>
          <a:noFill/>
          <a:ln w="127000" cap="flat" cmpd="sng">
            <a:solidFill>
              <a:srgbClr val="B22A1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3" name="Line 15"/>
          <p:cNvSpPr>
            <a:spLocks noChangeShapeType="1"/>
          </p:cNvSpPr>
          <p:nvPr/>
        </p:nvSpPr>
        <p:spPr bwMode="auto">
          <a:xfrm>
            <a:off x="0" y="1268295"/>
            <a:ext cx="9144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4" name="Text Box 16"/>
          <p:cNvSpPr txBox="1">
            <a:spLocks noChangeArrowheads="1"/>
          </p:cNvSpPr>
          <p:nvPr/>
        </p:nvSpPr>
        <p:spPr bwMode="auto">
          <a:xfrm>
            <a:off x="6057900" y="1049220"/>
            <a:ext cx="2028825" cy="244475"/>
          </a:xfrm>
          <a:prstGeom prst="rect">
            <a:avLst/>
          </a:prstGeom>
          <a:noFill/>
          <a:ln>
            <a:noFill/>
          </a:ln>
          <a:effectLst/>
          <a:extLst/>
        </p:spPr>
        <p:txBody>
          <a:bodyPr>
            <a:spAutoFit/>
          </a:bodyPr>
          <a:lstStyle>
            <a:lvl1pPr>
              <a:defRPr sz="1200">
                <a:solidFill>
                  <a:srgbClr val="000000"/>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pPr algn="l" eaLnBrk="1" hangingPunct="1">
              <a:spcBef>
                <a:spcPct val="50000"/>
              </a:spcBef>
              <a:defRPr/>
            </a:pPr>
            <a:r>
              <a:rPr lang="en-US" sz="1000" dirty="0" smtClean="0">
                <a:solidFill>
                  <a:schemeClr val="tx1"/>
                </a:solidFill>
              </a:rPr>
              <a:t>a generation ahead by design</a:t>
            </a:r>
          </a:p>
        </p:txBody>
      </p:sp>
      <p:sp>
        <p:nvSpPr>
          <p:cNvPr id="662552" name="Rectangle 24"/>
          <p:cNvSpPr>
            <a:spLocks noGrp="1" noChangeArrowheads="1"/>
          </p:cNvSpPr>
          <p:nvPr>
            <p:ph type="sldNum" sz="quarter" idx="4"/>
          </p:nvPr>
        </p:nvSpPr>
        <p:spPr bwMode="auto">
          <a:xfrm>
            <a:off x="8521831" y="6631069"/>
            <a:ext cx="369757" cy="1585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900">
                <a:solidFill>
                  <a:schemeClr val="tx1"/>
                </a:solidFill>
              </a:defRPr>
            </a:lvl1pPr>
          </a:lstStyle>
          <a:p>
            <a:pPr>
              <a:defRPr/>
            </a:pPr>
            <a:fld id="{5FD79E6A-03CD-48DB-96A7-5B48C58738F9}" type="slidenum">
              <a:rPr lang="en-US" smtClean="0"/>
              <a:pPr>
                <a:defRPr/>
              </a:pPr>
              <a:t>‹#›</a:t>
            </a:fld>
            <a:endParaRPr lang="en-US" dirty="0"/>
          </a:p>
        </p:txBody>
      </p:sp>
      <p:sp>
        <p:nvSpPr>
          <p:cNvPr id="17" name="Footer Placeholder 4"/>
          <p:cNvSpPr>
            <a:spLocks noGrp="1"/>
          </p:cNvSpPr>
          <p:nvPr>
            <p:ph type="ftr" sz="quarter" idx="3"/>
          </p:nvPr>
        </p:nvSpPr>
        <p:spPr>
          <a:xfrm>
            <a:off x="1399390" y="6562725"/>
            <a:ext cx="6345221" cy="29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900">
                <a:solidFill>
                  <a:schemeClr val="tx1"/>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pPr>
              <a:defRPr/>
            </a:pPr>
            <a:r>
              <a:rPr lang="en-US" dirty="0" smtClean="0"/>
              <a:t>This presentation material’s ownership by Holtec International is protected by international laws on intellectual properties.</a:t>
            </a:r>
            <a:endParaRPr lang="en-US" dirty="0"/>
          </a:p>
        </p:txBody>
      </p:sp>
      <p:grpSp>
        <p:nvGrpSpPr>
          <p:cNvPr id="12" name="Group 11"/>
          <p:cNvGrpSpPr/>
          <p:nvPr/>
        </p:nvGrpSpPr>
        <p:grpSpPr>
          <a:xfrm>
            <a:off x="7170169" y="210215"/>
            <a:ext cx="1721419" cy="580099"/>
            <a:chOff x="4706302" y="2960687"/>
            <a:chExt cx="2779395" cy="936625"/>
          </a:xfrm>
        </p:grpSpPr>
        <p:pic>
          <p:nvPicPr>
            <p:cNvPr id="13" name="Picture 12" descr="G:\Generic\Marketing\NPD\LOGOS\Holtec Logos\Holtec Logo per Amy.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3612" y="3096894"/>
              <a:ext cx="1442085" cy="664210"/>
            </a:xfrm>
            <a:prstGeom prst="rect">
              <a:avLst/>
            </a:prstGeom>
            <a:noFill/>
            <a:ln>
              <a:noFill/>
            </a:ln>
          </p:spPr>
        </p:pic>
        <p:pic>
          <p:nvPicPr>
            <p:cNvPr id="14" name="Picture 13" descr="G:\Generic\Marketing\NPD\LOGOS\SMR Logos\SMR 1.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6302" y="2960687"/>
              <a:ext cx="1146810" cy="936625"/>
            </a:xfrm>
            <a:prstGeom prst="rect">
              <a:avLst/>
            </a:prstGeom>
            <a:noFill/>
            <a:ln>
              <a:noFill/>
            </a:ln>
          </p:spPr>
        </p:pic>
      </p:grpSp>
      <p:sp>
        <p:nvSpPr>
          <p:cNvPr id="15" name="Footer Placeholder 4"/>
          <p:cNvSpPr txBox="1">
            <a:spLocks/>
          </p:cNvSpPr>
          <p:nvPr/>
        </p:nvSpPr>
        <p:spPr>
          <a:xfrm>
            <a:off x="100250" y="6562725"/>
            <a:ext cx="936789" cy="29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rtl="0" eaLnBrk="0" fontAlgn="base" hangingPunct="0">
              <a:spcBef>
                <a:spcPct val="5000"/>
              </a:spcBef>
              <a:spcAft>
                <a:spcPct val="0"/>
              </a:spcAft>
              <a:defRPr sz="900" kern="1200">
                <a:solidFill>
                  <a:schemeClr val="tx1"/>
                </a:solidFill>
                <a:latin typeface="Arial" charset="0"/>
                <a:ea typeface="+mn-ea"/>
                <a:cs typeface="+mn-cs"/>
              </a:defRPr>
            </a:lvl1pPr>
            <a:lvl2pPr marL="742950" indent="-285750" algn="ctr" rtl="0" eaLnBrk="0" fontAlgn="base" hangingPunct="0">
              <a:spcBef>
                <a:spcPct val="5000"/>
              </a:spcBef>
              <a:spcAft>
                <a:spcPct val="0"/>
              </a:spcAft>
              <a:defRPr sz="1200" kern="1200">
                <a:solidFill>
                  <a:srgbClr val="000000"/>
                </a:solidFill>
                <a:latin typeface="Arial" charset="0"/>
                <a:ea typeface="+mn-ea"/>
                <a:cs typeface="+mn-cs"/>
              </a:defRPr>
            </a:lvl2pPr>
            <a:lvl3pPr marL="1143000" indent="-228600" algn="ctr" rtl="0" eaLnBrk="0" fontAlgn="base" hangingPunct="0">
              <a:spcBef>
                <a:spcPct val="5000"/>
              </a:spcBef>
              <a:spcAft>
                <a:spcPct val="0"/>
              </a:spcAft>
              <a:defRPr sz="1200" kern="1200">
                <a:solidFill>
                  <a:srgbClr val="000000"/>
                </a:solidFill>
                <a:latin typeface="Arial" charset="0"/>
                <a:ea typeface="+mn-ea"/>
                <a:cs typeface="+mn-cs"/>
              </a:defRPr>
            </a:lvl3pPr>
            <a:lvl4pPr marL="1600200" indent="-228600" algn="ctr" rtl="0" eaLnBrk="0" fontAlgn="base" hangingPunct="0">
              <a:spcBef>
                <a:spcPct val="5000"/>
              </a:spcBef>
              <a:spcAft>
                <a:spcPct val="0"/>
              </a:spcAft>
              <a:defRPr sz="1200" kern="1200">
                <a:solidFill>
                  <a:srgbClr val="000000"/>
                </a:solidFill>
                <a:latin typeface="Arial" charset="0"/>
                <a:ea typeface="+mn-ea"/>
                <a:cs typeface="+mn-cs"/>
              </a:defRPr>
            </a:lvl4pPr>
            <a:lvl5pPr marL="2057400" indent="-228600" algn="ctr" rtl="0" eaLnBrk="0" fontAlgn="base" hangingPunct="0">
              <a:spcBef>
                <a:spcPct val="5000"/>
              </a:spcBef>
              <a:spcAft>
                <a:spcPct val="0"/>
              </a:spcAft>
              <a:defRPr sz="1200" kern="1200">
                <a:solidFill>
                  <a:srgbClr val="000000"/>
                </a:solidFill>
                <a:latin typeface="Arial" charset="0"/>
                <a:ea typeface="+mn-ea"/>
                <a:cs typeface="+mn-cs"/>
              </a:defRPr>
            </a:lvl5pPr>
            <a:lvl6pPr marL="2514600" indent="-228600" algn="ctr" defTabSz="914400" rtl="0" eaLnBrk="0" fontAlgn="base" latinLnBrk="0" hangingPunct="0">
              <a:spcBef>
                <a:spcPct val="5000"/>
              </a:spcBef>
              <a:spcAft>
                <a:spcPct val="0"/>
              </a:spcAft>
              <a:defRPr sz="1200" kern="1200">
                <a:solidFill>
                  <a:srgbClr val="000000"/>
                </a:solidFill>
                <a:latin typeface="Arial" charset="0"/>
                <a:ea typeface="+mn-ea"/>
                <a:cs typeface="+mn-cs"/>
              </a:defRPr>
            </a:lvl6pPr>
            <a:lvl7pPr marL="2971800" indent="-228600" algn="ctr" defTabSz="914400" rtl="0" eaLnBrk="0" fontAlgn="base" latinLnBrk="0" hangingPunct="0">
              <a:spcBef>
                <a:spcPct val="5000"/>
              </a:spcBef>
              <a:spcAft>
                <a:spcPct val="0"/>
              </a:spcAft>
              <a:defRPr sz="1200" kern="1200">
                <a:solidFill>
                  <a:srgbClr val="000000"/>
                </a:solidFill>
                <a:latin typeface="Arial" charset="0"/>
                <a:ea typeface="+mn-ea"/>
                <a:cs typeface="+mn-cs"/>
              </a:defRPr>
            </a:lvl7pPr>
            <a:lvl8pPr marL="3429000" indent="-228600" algn="ctr" defTabSz="914400" rtl="0" eaLnBrk="0" fontAlgn="base" latinLnBrk="0" hangingPunct="0">
              <a:spcBef>
                <a:spcPct val="5000"/>
              </a:spcBef>
              <a:spcAft>
                <a:spcPct val="0"/>
              </a:spcAft>
              <a:defRPr sz="1200" kern="1200">
                <a:solidFill>
                  <a:srgbClr val="000000"/>
                </a:solidFill>
                <a:latin typeface="Arial" charset="0"/>
                <a:ea typeface="+mn-ea"/>
                <a:cs typeface="+mn-cs"/>
              </a:defRPr>
            </a:lvl8pPr>
            <a:lvl9pPr marL="3886200" indent="-228600" algn="ctr" defTabSz="914400" rtl="0" eaLnBrk="0" fontAlgn="base" latinLnBrk="0" hangingPunct="0">
              <a:spcBef>
                <a:spcPct val="5000"/>
              </a:spcBef>
              <a:spcAft>
                <a:spcPct val="0"/>
              </a:spcAft>
              <a:defRPr sz="1200" kern="1200">
                <a:solidFill>
                  <a:srgbClr val="000000"/>
                </a:solidFill>
                <a:latin typeface="Arial" charset="0"/>
                <a:ea typeface="+mn-ea"/>
                <a:cs typeface="+mn-cs"/>
              </a:defRPr>
            </a:lvl9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411" r:id="rId1"/>
    <p:sldLayoutId id="2147484412" r:id="rId2"/>
    <p:sldLayoutId id="2147484414" r:id="rId3"/>
    <p:sldLayoutId id="2147484416" r:id="rId4"/>
    <p:sldLayoutId id="2147484417" r:id="rId5"/>
    <p:sldLayoutId id="2147484422" r:id="rId6"/>
    <p:sldLayoutId id="2147484419" r:id="rId7"/>
    <p:sldLayoutId id="2147484420" r:id="rId8"/>
    <p:sldLayoutId id="2147484421" r:id="rId9"/>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400" b="1">
          <a:solidFill>
            <a:srgbClr val="000065"/>
          </a:solidFill>
          <a:latin typeface="+mj-lt"/>
          <a:ea typeface="+mj-ea"/>
          <a:cs typeface="+mj-cs"/>
        </a:defRPr>
      </a:lvl1pPr>
      <a:lvl2pPr algn="l" rtl="0" eaLnBrk="0" fontAlgn="base" hangingPunct="0">
        <a:lnSpc>
          <a:spcPct val="90000"/>
        </a:lnSpc>
        <a:spcBef>
          <a:spcPct val="0"/>
        </a:spcBef>
        <a:spcAft>
          <a:spcPct val="0"/>
        </a:spcAft>
        <a:defRPr sz="2400" b="1">
          <a:solidFill>
            <a:srgbClr val="A50021"/>
          </a:solidFill>
          <a:latin typeface="Arial" charset="0"/>
        </a:defRPr>
      </a:lvl2pPr>
      <a:lvl3pPr algn="l" rtl="0" eaLnBrk="0" fontAlgn="base" hangingPunct="0">
        <a:lnSpc>
          <a:spcPct val="90000"/>
        </a:lnSpc>
        <a:spcBef>
          <a:spcPct val="0"/>
        </a:spcBef>
        <a:spcAft>
          <a:spcPct val="0"/>
        </a:spcAft>
        <a:defRPr sz="2400" b="1">
          <a:solidFill>
            <a:srgbClr val="A50021"/>
          </a:solidFill>
          <a:latin typeface="Arial" charset="0"/>
        </a:defRPr>
      </a:lvl3pPr>
      <a:lvl4pPr algn="l" rtl="0" eaLnBrk="0" fontAlgn="base" hangingPunct="0">
        <a:lnSpc>
          <a:spcPct val="90000"/>
        </a:lnSpc>
        <a:spcBef>
          <a:spcPct val="0"/>
        </a:spcBef>
        <a:spcAft>
          <a:spcPct val="0"/>
        </a:spcAft>
        <a:defRPr sz="2400" b="1">
          <a:solidFill>
            <a:srgbClr val="A50021"/>
          </a:solidFill>
          <a:latin typeface="Arial" charset="0"/>
        </a:defRPr>
      </a:lvl4pPr>
      <a:lvl5pPr algn="l" rtl="0" eaLnBrk="0" fontAlgn="base" hangingPunct="0">
        <a:lnSpc>
          <a:spcPct val="90000"/>
        </a:lnSpc>
        <a:spcBef>
          <a:spcPct val="0"/>
        </a:spcBef>
        <a:spcAft>
          <a:spcPct val="0"/>
        </a:spcAft>
        <a:defRPr sz="2400" b="1">
          <a:solidFill>
            <a:srgbClr val="A50021"/>
          </a:solidFill>
          <a:latin typeface="Arial" charset="0"/>
        </a:defRPr>
      </a:lvl5pPr>
      <a:lvl6pPr marL="457200" algn="l" rtl="0" fontAlgn="base">
        <a:lnSpc>
          <a:spcPct val="90000"/>
        </a:lnSpc>
        <a:spcBef>
          <a:spcPct val="0"/>
        </a:spcBef>
        <a:spcAft>
          <a:spcPct val="0"/>
        </a:spcAft>
        <a:defRPr sz="2400" b="1">
          <a:solidFill>
            <a:srgbClr val="A50021"/>
          </a:solidFill>
          <a:latin typeface="Arial" charset="0"/>
        </a:defRPr>
      </a:lvl6pPr>
      <a:lvl7pPr marL="914400" algn="l" rtl="0" fontAlgn="base">
        <a:lnSpc>
          <a:spcPct val="90000"/>
        </a:lnSpc>
        <a:spcBef>
          <a:spcPct val="0"/>
        </a:spcBef>
        <a:spcAft>
          <a:spcPct val="0"/>
        </a:spcAft>
        <a:defRPr sz="2400" b="1">
          <a:solidFill>
            <a:srgbClr val="A50021"/>
          </a:solidFill>
          <a:latin typeface="Arial" charset="0"/>
        </a:defRPr>
      </a:lvl7pPr>
      <a:lvl8pPr marL="1371600" algn="l" rtl="0" fontAlgn="base">
        <a:lnSpc>
          <a:spcPct val="90000"/>
        </a:lnSpc>
        <a:spcBef>
          <a:spcPct val="0"/>
        </a:spcBef>
        <a:spcAft>
          <a:spcPct val="0"/>
        </a:spcAft>
        <a:defRPr sz="2400" b="1">
          <a:solidFill>
            <a:srgbClr val="A50021"/>
          </a:solidFill>
          <a:latin typeface="Arial" charset="0"/>
        </a:defRPr>
      </a:lvl8pPr>
      <a:lvl9pPr marL="1828800" algn="l" rtl="0" fontAlgn="base">
        <a:lnSpc>
          <a:spcPct val="90000"/>
        </a:lnSpc>
        <a:spcBef>
          <a:spcPct val="0"/>
        </a:spcBef>
        <a:spcAft>
          <a:spcPct val="0"/>
        </a:spcAft>
        <a:defRPr sz="2400" b="1">
          <a:solidFill>
            <a:srgbClr val="A50021"/>
          </a:solidFill>
          <a:latin typeface="Arial" charset="0"/>
        </a:defRPr>
      </a:lvl9pPr>
    </p:titleStyle>
    <p:bodyStyle>
      <a:lvl1pPr marL="271463" indent="-271463" algn="l" rtl="0" eaLnBrk="0" fontAlgn="base" hangingPunct="0">
        <a:spcBef>
          <a:spcPct val="60000"/>
        </a:spcBef>
        <a:spcAft>
          <a:spcPct val="0"/>
        </a:spcAft>
        <a:buClr>
          <a:schemeClr val="tx1"/>
        </a:buClr>
        <a:buChar char="•"/>
        <a:defRPr>
          <a:solidFill>
            <a:srgbClr val="000000"/>
          </a:solidFill>
          <a:latin typeface="+mn-lt"/>
          <a:ea typeface="+mn-ea"/>
          <a:cs typeface="+mn-cs"/>
        </a:defRPr>
      </a:lvl1pPr>
      <a:lvl2pPr marL="715963" indent="-265113" algn="l" rtl="0" eaLnBrk="0" fontAlgn="base" hangingPunct="0">
        <a:spcBef>
          <a:spcPct val="30000"/>
        </a:spcBef>
        <a:spcAft>
          <a:spcPct val="0"/>
        </a:spcAft>
        <a:buClrTx/>
        <a:buFont typeface="Arial" charset="0"/>
        <a:buChar char="–"/>
        <a:defRPr sz="1600">
          <a:solidFill>
            <a:srgbClr val="000000"/>
          </a:solidFill>
          <a:latin typeface="+mn-lt"/>
        </a:defRPr>
      </a:lvl2pPr>
      <a:lvl3pPr marL="1162050" indent="-266700" algn="l" rtl="0" eaLnBrk="0" fontAlgn="base" hangingPunct="0">
        <a:spcBef>
          <a:spcPct val="30000"/>
        </a:spcBef>
        <a:spcAft>
          <a:spcPct val="0"/>
        </a:spcAft>
        <a:buClrTx/>
        <a:buFont typeface="Arial" charset="0"/>
        <a:buChar char="&gt;"/>
        <a:defRPr sz="1400">
          <a:solidFill>
            <a:srgbClr val="000000"/>
          </a:solidFill>
          <a:latin typeface="+mn-lt"/>
        </a:defRPr>
      </a:lvl3pPr>
      <a:lvl4pPr marL="1614488" indent="-273050" algn="l" rtl="0" eaLnBrk="0" fontAlgn="base" hangingPunct="0">
        <a:spcBef>
          <a:spcPct val="30000"/>
        </a:spcBef>
        <a:spcAft>
          <a:spcPct val="0"/>
        </a:spcAft>
        <a:buClrTx/>
        <a:buFont typeface="Arial" charset="0"/>
        <a:buChar char="&gt;"/>
        <a:defRPr sz="1200">
          <a:solidFill>
            <a:srgbClr val="000000"/>
          </a:solidFill>
          <a:latin typeface="+mn-lt"/>
        </a:defRPr>
      </a:lvl4pPr>
      <a:lvl5pPr marL="2068513" indent="-228600" algn="l" rtl="0" eaLnBrk="0" fontAlgn="base" hangingPunct="0">
        <a:spcBef>
          <a:spcPct val="30000"/>
        </a:spcBef>
        <a:spcAft>
          <a:spcPct val="0"/>
        </a:spcAft>
        <a:buClrTx/>
        <a:buFont typeface="Arial" charset="0"/>
        <a:buChar char="&gt;"/>
        <a:defRPr sz="1200">
          <a:solidFill>
            <a:srgbClr val="000000"/>
          </a:solidFill>
          <a:latin typeface="+mn-lt"/>
        </a:defRPr>
      </a:lvl5pPr>
      <a:lvl6pPr marL="2525713" indent="-228600" algn="l" rtl="0" fontAlgn="base">
        <a:spcBef>
          <a:spcPct val="30000"/>
        </a:spcBef>
        <a:spcAft>
          <a:spcPct val="0"/>
        </a:spcAft>
        <a:buClr>
          <a:srgbClr val="A50021"/>
        </a:buClr>
        <a:buFont typeface="Arial" charset="0"/>
        <a:buChar char="&gt;"/>
        <a:defRPr sz="1200">
          <a:solidFill>
            <a:srgbClr val="000000"/>
          </a:solidFill>
          <a:latin typeface="+mn-lt"/>
        </a:defRPr>
      </a:lvl6pPr>
      <a:lvl7pPr marL="2982913" indent="-228600" algn="l" rtl="0" fontAlgn="base">
        <a:spcBef>
          <a:spcPct val="30000"/>
        </a:spcBef>
        <a:spcAft>
          <a:spcPct val="0"/>
        </a:spcAft>
        <a:buClr>
          <a:srgbClr val="A50021"/>
        </a:buClr>
        <a:buFont typeface="Arial" charset="0"/>
        <a:buChar char="&gt;"/>
        <a:defRPr sz="1200">
          <a:solidFill>
            <a:srgbClr val="000000"/>
          </a:solidFill>
          <a:latin typeface="+mn-lt"/>
        </a:defRPr>
      </a:lvl7pPr>
      <a:lvl8pPr marL="3440113" indent="-228600" algn="l" rtl="0" fontAlgn="base">
        <a:spcBef>
          <a:spcPct val="30000"/>
        </a:spcBef>
        <a:spcAft>
          <a:spcPct val="0"/>
        </a:spcAft>
        <a:buClr>
          <a:srgbClr val="A50021"/>
        </a:buClr>
        <a:buFont typeface="Arial" charset="0"/>
        <a:buChar char="&gt;"/>
        <a:defRPr sz="1200">
          <a:solidFill>
            <a:srgbClr val="000000"/>
          </a:solidFill>
          <a:latin typeface="+mn-lt"/>
        </a:defRPr>
      </a:lvl8pPr>
      <a:lvl9pPr marL="3897313" indent="-228600" algn="l" rtl="0" fontAlgn="base">
        <a:spcBef>
          <a:spcPct val="30000"/>
        </a:spcBef>
        <a:spcAft>
          <a:spcPct val="0"/>
        </a:spcAft>
        <a:buClr>
          <a:srgbClr val="A50021"/>
        </a:buClr>
        <a:buFont typeface="Arial" charset="0"/>
        <a:buChar char="&gt;"/>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title"/>
          </p:nvPr>
        </p:nvSpPr>
        <p:spPr bwMode="auto">
          <a:xfrm>
            <a:off x="322243" y="166890"/>
            <a:ext cx="6847926" cy="666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62552" name="Rectangle 24"/>
          <p:cNvSpPr>
            <a:spLocks noGrp="1" noChangeArrowheads="1"/>
          </p:cNvSpPr>
          <p:nvPr>
            <p:ph type="sldNum" sz="quarter" idx="4"/>
          </p:nvPr>
        </p:nvSpPr>
        <p:spPr bwMode="auto">
          <a:xfrm>
            <a:off x="8469313" y="6562725"/>
            <a:ext cx="479425" cy="1873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a:solidFill>
                  <a:schemeClr val="tx1"/>
                </a:solidFill>
              </a:defRPr>
            </a:lvl1pPr>
          </a:lstStyle>
          <a:p>
            <a:pPr>
              <a:defRPr/>
            </a:pPr>
            <a:fld id="{5FD79E6A-03CD-48DB-96A7-5B48C58738F9}" type="slidenum">
              <a:rPr lang="en-US"/>
              <a:pPr>
                <a:defRPr/>
              </a:pPr>
              <a:t>‹#›</a:t>
            </a:fld>
            <a:endParaRPr lang="en-US" dirty="0"/>
          </a:p>
        </p:txBody>
      </p:sp>
      <p:sp>
        <p:nvSpPr>
          <p:cNvPr id="17" name="Footer Placeholder 4"/>
          <p:cNvSpPr>
            <a:spLocks noGrp="1"/>
          </p:cNvSpPr>
          <p:nvPr>
            <p:ph type="ftr" sz="quarter" idx="3"/>
          </p:nvPr>
        </p:nvSpPr>
        <p:spPr>
          <a:xfrm>
            <a:off x="682625" y="6562725"/>
            <a:ext cx="7642225" cy="30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000">
                <a:solidFill>
                  <a:schemeClr val="tx1"/>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pPr>
              <a:defRPr/>
            </a:pPr>
            <a:r>
              <a:rPr lang="en-US" dirty="0"/>
              <a:t>This presentation material’s ownership by Holtec International is protected by international laws on intellectual properties.</a:t>
            </a:r>
          </a:p>
        </p:txBody>
      </p:sp>
      <p:grpSp>
        <p:nvGrpSpPr>
          <p:cNvPr id="12" name="Group 11"/>
          <p:cNvGrpSpPr/>
          <p:nvPr/>
        </p:nvGrpSpPr>
        <p:grpSpPr>
          <a:xfrm>
            <a:off x="7170169" y="210215"/>
            <a:ext cx="1721419" cy="580099"/>
            <a:chOff x="4706302" y="2960687"/>
            <a:chExt cx="2779395" cy="936625"/>
          </a:xfrm>
        </p:grpSpPr>
        <p:pic>
          <p:nvPicPr>
            <p:cNvPr id="13" name="Picture 12" descr="G:\Generic\Marketing\NPD\LOGOS\Holtec Logos\Holtec Logo per Am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612" y="3096894"/>
              <a:ext cx="1442085" cy="664210"/>
            </a:xfrm>
            <a:prstGeom prst="rect">
              <a:avLst/>
            </a:prstGeom>
            <a:noFill/>
            <a:ln>
              <a:noFill/>
            </a:ln>
          </p:spPr>
        </p:pic>
        <p:pic>
          <p:nvPicPr>
            <p:cNvPr id="14" name="Picture 13" descr="G:\Generic\Marketing\NPD\LOGOS\SMR Logos\SMR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302" y="2960687"/>
              <a:ext cx="1146810" cy="936625"/>
            </a:xfrm>
            <a:prstGeom prst="rect">
              <a:avLst/>
            </a:prstGeom>
            <a:noFill/>
            <a:ln>
              <a:noFill/>
            </a:ln>
          </p:spPr>
        </p:pic>
      </p:grpSp>
    </p:spTree>
    <p:extLst>
      <p:ext uri="{BB962C8B-B14F-4D97-AF65-F5344CB8AC3E}">
        <p14:creationId xmlns:p14="http://schemas.microsoft.com/office/powerpoint/2010/main" val="2992742720"/>
      </p:ext>
    </p:extLst>
  </p:cSld>
  <p:clrMap bg1="lt1" tx1="dk1" bg2="lt2" tx2="dk2" accent1="accent1" accent2="accent2" accent3="accent3" accent4="accent4" accent5="accent5" accent6="accent6" hlink="hlink" folHlink="folHlink"/>
  <p:sldLayoutIdLst>
    <p:sldLayoutId id="2147484436" r:id="rId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400" b="1">
          <a:solidFill>
            <a:srgbClr val="000065"/>
          </a:solidFill>
          <a:latin typeface="+mj-lt"/>
          <a:ea typeface="+mj-ea"/>
          <a:cs typeface="+mj-cs"/>
        </a:defRPr>
      </a:lvl1pPr>
      <a:lvl2pPr algn="l" rtl="0" eaLnBrk="0" fontAlgn="base" hangingPunct="0">
        <a:lnSpc>
          <a:spcPct val="90000"/>
        </a:lnSpc>
        <a:spcBef>
          <a:spcPct val="0"/>
        </a:spcBef>
        <a:spcAft>
          <a:spcPct val="0"/>
        </a:spcAft>
        <a:defRPr sz="2400" b="1">
          <a:solidFill>
            <a:srgbClr val="A50021"/>
          </a:solidFill>
          <a:latin typeface="Arial" charset="0"/>
        </a:defRPr>
      </a:lvl2pPr>
      <a:lvl3pPr algn="l" rtl="0" eaLnBrk="0" fontAlgn="base" hangingPunct="0">
        <a:lnSpc>
          <a:spcPct val="90000"/>
        </a:lnSpc>
        <a:spcBef>
          <a:spcPct val="0"/>
        </a:spcBef>
        <a:spcAft>
          <a:spcPct val="0"/>
        </a:spcAft>
        <a:defRPr sz="2400" b="1">
          <a:solidFill>
            <a:srgbClr val="A50021"/>
          </a:solidFill>
          <a:latin typeface="Arial" charset="0"/>
        </a:defRPr>
      </a:lvl3pPr>
      <a:lvl4pPr algn="l" rtl="0" eaLnBrk="0" fontAlgn="base" hangingPunct="0">
        <a:lnSpc>
          <a:spcPct val="90000"/>
        </a:lnSpc>
        <a:spcBef>
          <a:spcPct val="0"/>
        </a:spcBef>
        <a:spcAft>
          <a:spcPct val="0"/>
        </a:spcAft>
        <a:defRPr sz="2400" b="1">
          <a:solidFill>
            <a:srgbClr val="A50021"/>
          </a:solidFill>
          <a:latin typeface="Arial" charset="0"/>
        </a:defRPr>
      </a:lvl4pPr>
      <a:lvl5pPr algn="l" rtl="0" eaLnBrk="0" fontAlgn="base" hangingPunct="0">
        <a:lnSpc>
          <a:spcPct val="90000"/>
        </a:lnSpc>
        <a:spcBef>
          <a:spcPct val="0"/>
        </a:spcBef>
        <a:spcAft>
          <a:spcPct val="0"/>
        </a:spcAft>
        <a:defRPr sz="2400" b="1">
          <a:solidFill>
            <a:srgbClr val="A50021"/>
          </a:solidFill>
          <a:latin typeface="Arial" charset="0"/>
        </a:defRPr>
      </a:lvl5pPr>
      <a:lvl6pPr marL="457200" algn="l" rtl="0" fontAlgn="base">
        <a:lnSpc>
          <a:spcPct val="90000"/>
        </a:lnSpc>
        <a:spcBef>
          <a:spcPct val="0"/>
        </a:spcBef>
        <a:spcAft>
          <a:spcPct val="0"/>
        </a:spcAft>
        <a:defRPr sz="2400" b="1">
          <a:solidFill>
            <a:srgbClr val="A50021"/>
          </a:solidFill>
          <a:latin typeface="Arial" charset="0"/>
        </a:defRPr>
      </a:lvl6pPr>
      <a:lvl7pPr marL="914400" algn="l" rtl="0" fontAlgn="base">
        <a:lnSpc>
          <a:spcPct val="90000"/>
        </a:lnSpc>
        <a:spcBef>
          <a:spcPct val="0"/>
        </a:spcBef>
        <a:spcAft>
          <a:spcPct val="0"/>
        </a:spcAft>
        <a:defRPr sz="2400" b="1">
          <a:solidFill>
            <a:srgbClr val="A50021"/>
          </a:solidFill>
          <a:latin typeface="Arial" charset="0"/>
        </a:defRPr>
      </a:lvl7pPr>
      <a:lvl8pPr marL="1371600" algn="l" rtl="0" fontAlgn="base">
        <a:lnSpc>
          <a:spcPct val="90000"/>
        </a:lnSpc>
        <a:spcBef>
          <a:spcPct val="0"/>
        </a:spcBef>
        <a:spcAft>
          <a:spcPct val="0"/>
        </a:spcAft>
        <a:defRPr sz="2400" b="1">
          <a:solidFill>
            <a:srgbClr val="A50021"/>
          </a:solidFill>
          <a:latin typeface="Arial" charset="0"/>
        </a:defRPr>
      </a:lvl8pPr>
      <a:lvl9pPr marL="1828800" algn="l" rtl="0" fontAlgn="base">
        <a:lnSpc>
          <a:spcPct val="90000"/>
        </a:lnSpc>
        <a:spcBef>
          <a:spcPct val="0"/>
        </a:spcBef>
        <a:spcAft>
          <a:spcPct val="0"/>
        </a:spcAft>
        <a:defRPr sz="2400" b="1">
          <a:solidFill>
            <a:srgbClr val="A50021"/>
          </a:solidFill>
          <a:latin typeface="Arial" charset="0"/>
        </a:defRPr>
      </a:lvl9pPr>
    </p:titleStyle>
    <p:bodyStyle>
      <a:lvl1pPr marL="271463" indent="-271463" algn="l" rtl="0" eaLnBrk="0" fontAlgn="base" hangingPunct="0">
        <a:spcBef>
          <a:spcPct val="60000"/>
        </a:spcBef>
        <a:spcAft>
          <a:spcPct val="0"/>
        </a:spcAft>
        <a:buClr>
          <a:schemeClr val="tx1"/>
        </a:buClr>
        <a:buChar char="•"/>
        <a:defRPr>
          <a:solidFill>
            <a:srgbClr val="000000"/>
          </a:solidFill>
          <a:latin typeface="+mn-lt"/>
          <a:ea typeface="+mn-ea"/>
          <a:cs typeface="+mn-cs"/>
        </a:defRPr>
      </a:lvl1pPr>
      <a:lvl2pPr marL="715963" indent="-265113" algn="l" rtl="0" eaLnBrk="0" fontAlgn="base" hangingPunct="0">
        <a:spcBef>
          <a:spcPct val="30000"/>
        </a:spcBef>
        <a:spcAft>
          <a:spcPct val="0"/>
        </a:spcAft>
        <a:buClrTx/>
        <a:buFont typeface="Arial" charset="0"/>
        <a:buChar char="–"/>
        <a:defRPr sz="1600">
          <a:solidFill>
            <a:srgbClr val="000000"/>
          </a:solidFill>
          <a:latin typeface="+mn-lt"/>
        </a:defRPr>
      </a:lvl2pPr>
      <a:lvl3pPr marL="1162050" indent="-266700" algn="l" rtl="0" eaLnBrk="0" fontAlgn="base" hangingPunct="0">
        <a:spcBef>
          <a:spcPct val="30000"/>
        </a:spcBef>
        <a:spcAft>
          <a:spcPct val="0"/>
        </a:spcAft>
        <a:buClrTx/>
        <a:buFont typeface="Arial" charset="0"/>
        <a:buChar char="&gt;"/>
        <a:defRPr sz="1400">
          <a:solidFill>
            <a:srgbClr val="000000"/>
          </a:solidFill>
          <a:latin typeface="+mn-lt"/>
        </a:defRPr>
      </a:lvl3pPr>
      <a:lvl4pPr marL="1614488" indent="-273050" algn="l" rtl="0" eaLnBrk="0" fontAlgn="base" hangingPunct="0">
        <a:spcBef>
          <a:spcPct val="30000"/>
        </a:spcBef>
        <a:spcAft>
          <a:spcPct val="0"/>
        </a:spcAft>
        <a:buClrTx/>
        <a:buFont typeface="Arial" charset="0"/>
        <a:buChar char="&gt;"/>
        <a:defRPr sz="1200">
          <a:solidFill>
            <a:srgbClr val="000000"/>
          </a:solidFill>
          <a:latin typeface="+mn-lt"/>
        </a:defRPr>
      </a:lvl4pPr>
      <a:lvl5pPr marL="2068513" indent="-228600" algn="l" rtl="0" eaLnBrk="0" fontAlgn="base" hangingPunct="0">
        <a:spcBef>
          <a:spcPct val="30000"/>
        </a:spcBef>
        <a:spcAft>
          <a:spcPct val="0"/>
        </a:spcAft>
        <a:buClrTx/>
        <a:buFont typeface="Arial" charset="0"/>
        <a:buChar char="&gt;"/>
        <a:defRPr sz="1200">
          <a:solidFill>
            <a:srgbClr val="000000"/>
          </a:solidFill>
          <a:latin typeface="+mn-lt"/>
        </a:defRPr>
      </a:lvl5pPr>
      <a:lvl6pPr marL="2525713" indent="-228600" algn="l" rtl="0" fontAlgn="base">
        <a:spcBef>
          <a:spcPct val="30000"/>
        </a:spcBef>
        <a:spcAft>
          <a:spcPct val="0"/>
        </a:spcAft>
        <a:buClr>
          <a:srgbClr val="A50021"/>
        </a:buClr>
        <a:buFont typeface="Arial" charset="0"/>
        <a:buChar char="&gt;"/>
        <a:defRPr sz="1200">
          <a:solidFill>
            <a:srgbClr val="000000"/>
          </a:solidFill>
          <a:latin typeface="+mn-lt"/>
        </a:defRPr>
      </a:lvl6pPr>
      <a:lvl7pPr marL="2982913" indent="-228600" algn="l" rtl="0" fontAlgn="base">
        <a:spcBef>
          <a:spcPct val="30000"/>
        </a:spcBef>
        <a:spcAft>
          <a:spcPct val="0"/>
        </a:spcAft>
        <a:buClr>
          <a:srgbClr val="A50021"/>
        </a:buClr>
        <a:buFont typeface="Arial" charset="0"/>
        <a:buChar char="&gt;"/>
        <a:defRPr sz="1200">
          <a:solidFill>
            <a:srgbClr val="000000"/>
          </a:solidFill>
          <a:latin typeface="+mn-lt"/>
        </a:defRPr>
      </a:lvl7pPr>
      <a:lvl8pPr marL="3440113" indent="-228600" algn="l" rtl="0" fontAlgn="base">
        <a:spcBef>
          <a:spcPct val="30000"/>
        </a:spcBef>
        <a:spcAft>
          <a:spcPct val="0"/>
        </a:spcAft>
        <a:buClr>
          <a:srgbClr val="A50021"/>
        </a:buClr>
        <a:buFont typeface="Arial" charset="0"/>
        <a:buChar char="&gt;"/>
        <a:defRPr sz="1200">
          <a:solidFill>
            <a:srgbClr val="000000"/>
          </a:solidFill>
          <a:latin typeface="+mn-lt"/>
        </a:defRPr>
      </a:lvl8pPr>
      <a:lvl9pPr marL="3897313" indent="-228600" algn="l" rtl="0" fontAlgn="base">
        <a:spcBef>
          <a:spcPct val="30000"/>
        </a:spcBef>
        <a:spcAft>
          <a:spcPct val="0"/>
        </a:spcAft>
        <a:buClr>
          <a:srgbClr val="A50021"/>
        </a:buClr>
        <a:buFont typeface="Arial" charset="0"/>
        <a:buChar char="&gt;"/>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B3FA8-9261-4687-A9DB-45C7EAD18932}" type="datetimeFigureOut">
              <a:rPr lang="en-US" smtClean="0"/>
              <a:t>6/1/2016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F249F-B8FE-4732-B71C-C7C22C711BAE}" type="slidenum">
              <a:rPr lang="en-US" smtClean="0"/>
              <a:t>‹#›</a:t>
            </a:fld>
            <a:endParaRPr lang="en-US" dirty="0"/>
          </a:p>
        </p:txBody>
      </p:sp>
    </p:spTree>
    <p:extLst>
      <p:ext uri="{BB962C8B-B14F-4D97-AF65-F5344CB8AC3E}">
        <p14:creationId xmlns:p14="http://schemas.microsoft.com/office/powerpoint/2010/main" val="12955200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86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defRPr>
            </a:lvl1pPr>
          </a:lstStyle>
          <a:p>
            <a:pPr>
              <a:defRPr/>
            </a:pPr>
            <a:endParaRPr lang="en-US" dirty="0"/>
          </a:p>
        </p:txBody>
      </p:sp>
      <p:sp>
        <p:nvSpPr>
          <p:cNvPr id="11786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defRPr>
            </a:lvl1pPr>
          </a:lstStyle>
          <a:p>
            <a:pPr>
              <a:defRPr/>
            </a:pPr>
            <a:r>
              <a:rPr lang="en-US" dirty="0"/>
              <a:t>This presentation material’s ownership by Holtec International is protected by international laws on intellectual properties.</a:t>
            </a:r>
          </a:p>
        </p:txBody>
      </p:sp>
      <p:sp>
        <p:nvSpPr>
          <p:cNvPr id="11786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pPr>
              <a:defRPr/>
            </a:pPr>
            <a:fld id="{B5691830-1238-4DBE-8506-4E846D2922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13728" y="4387272"/>
            <a:ext cx="7546975" cy="2032834"/>
          </a:xfrm>
        </p:spPr>
        <p:txBody>
          <a:bodyPr>
            <a:noAutofit/>
          </a:bodyPr>
          <a:lstStyle/>
          <a:p>
            <a:r>
              <a:rPr lang="en-US" sz="1800" b="1" dirty="0"/>
              <a:t>Pierre </a:t>
            </a:r>
            <a:r>
              <a:rPr lang="en-US" sz="1800" b="1" dirty="0" smtClean="0"/>
              <a:t>Oneid</a:t>
            </a:r>
            <a:r>
              <a:rPr lang="en-US" sz="1800" dirty="0" smtClean="0"/>
              <a:t>,</a:t>
            </a:r>
            <a:br>
              <a:rPr lang="en-US" sz="1800" dirty="0" smtClean="0"/>
            </a:br>
            <a:r>
              <a:rPr lang="en-US" sz="1800" dirty="0" smtClean="0"/>
              <a:t>Holtec International, Chief Nuclear Officer</a:t>
            </a:r>
            <a:br>
              <a:rPr lang="en-US" sz="1800" dirty="0" smtClean="0"/>
            </a:br>
            <a:r>
              <a:rPr lang="en-US" sz="1800" dirty="0" smtClean="0"/>
              <a:t>SMR, LLC, President</a:t>
            </a:r>
          </a:p>
          <a:p>
            <a:endParaRPr lang="en-US" sz="1800" i="1" dirty="0"/>
          </a:p>
          <a:p>
            <a:r>
              <a:rPr lang="en-US" sz="1800" b="1" i="1" dirty="0" smtClean="0"/>
              <a:t>CMBG</a:t>
            </a:r>
            <a:r>
              <a:rPr lang="en-US" sz="1800" i="1" dirty="0" smtClean="0"/>
              <a:t>: Monday, June 6, </a:t>
            </a:r>
            <a:r>
              <a:rPr lang="en-US" sz="1800" i="1" dirty="0"/>
              <a:t>2016</a:t>
            </a:r>
          </a:p>
        </p:txBody>
      </p:sp>
      <p:sp>
        <p:nvSpPr>
          <p:cNvPr id="6147" name="Rectangle 2"/>
          <p:cNvSpPr>
            <a:spLocks noGrp="1" noChangeArrowheads="1"/>
          </p:cNvSpPr>
          <p:nvPr>
            <p:ph type="ctrTitle"/>
          </p:nvPr>
        </p:nvSpPr>
        <p:spPr>
          <a:xfrm>
            <a:off x="434709" y="1267620"/>
            <a:ext cx="8094929" cy="1404460"/>
          </a:xfrm>
        </p:spPr>
        <p:txBody>
          <a:bodyPr/>
          <a:lstStyle/>
          <a:p>
            <a:pPr algn="ctr" eaLnBrk="1" hangingPunct="1"/>
            <a:r>
              <a:rPr lang="en-US" sz="3600" dirty="0" smtClean="0"/>
              <a:t>Introduction and Overview</a:t>
            </a:r>
            <a:br>
              <a:rPr lang="en-US" sz="3600" dirty="0" smtClean="0"/>
            </a:br>
            <a:r>
              <a:rPr lang="en-US" sz="3600" dirty="0" smtClean="0"/>
              <a:t>SMR-160</a:t>
            </a:r>
            <a:endParaRPr sz="3200" dirty="0" smtClean="0"/>
          </a:p>
        </p:txBody>
      </p:sp>
      <p:sp>
        <p:nvSpPr>
          <p:cNvPr id="4" name="Rectangle 4"/>
          <p:cNvSpPr txBox="1">
            <a:spLocks noChangeArrowheads="1"/>
          </p:cNvSpPr>
          <p:nvPr/>
        </p:nvSpPr>
        <p:spPr bwMode="auto">
          <a:xfrm>
            <a:off x="556153" y="2211656"/>
            <a:ext cx="7131580" cy="6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buClr>
                <a:srgbClr val="A50021"/>
              </a:buClr>
              <a:buFontTx/>
              <a:buNone/>
              <a:defRPr sz="900">
                <a:solidFill>
                  <a:srgbClr val="4D4D4D"/>
                </a:solidFill>
                <a:latin typeface="+mn-lt"/>
                <a:ea typeface="+mn-ea"/>
                <a:cs typeface="+mn-cs"/>
              </a:defRPr>
            </a:lvl1pPr>
            <a:lvl2pPr marL="715963" indent="-265113" algn="l" rtl="0" eaLnBrk="0" fontAlgn="base" hangingPunct="0">
              <a:spcBef>
                <a:spcPct val="30000"/>
              </a:spcBef>
              <a:spcAft>
                <a:spcPct val="0"/>
              </a:spcAft>
              <a:buClr>
                <a:srgbClr val="A50021"/>
              </a:buClr>
              <a:buFont typeface="Arial" charset="0"/>
              <a:buChar char="–"/>
              <a:defRPr>
                <a:solidFill>
                  <a:srgbClr val="000000"/>
                </a:solidFill>
                <a:latin typeface="+mn-lt"/>
              </a:defRPr>
            </a:lvl2pPr>
            <a:lvl3pPr marL="1162050" indent="-266700" algn="l" rtl="0" eaLnBrk="0" fontAlgn="base" hangingPunct="0">
              <a:spcBef>
                <a:spcPct val="30000"/>
              </a:spcBef>
              <a:spcAft>
                <a:spcPct val="0"/>
              </a:spcAft>
              <a:buClr>
                <a:srgbClr val="A50021"/>
              </a:buClr>
              <a:buFont typeface="Arial" charset="0"/>
              <a:buChar char="&gt;"/>
              <a:defRPr sz="1600">
                <a:solidFill>
                  <a:srgbClr val="000000"/>
                </a:solidFill>
                <a:latin typeface="+mn-lt"/>
              </a:defRPr>
            </a:lvl3pPr>
            <a:lvl4pPr marL="1614488" indent="-273050" algn="l" rtl="0" eaLnBrk="0" fontAlgn="base" hangingPunct="0">
              <a:spcBef>
                <a:spcPct val="30000"/>
              </a:spcBef>
              <a:spcAft>
                <a:spcPct val="0"/>
              </a:spcAft>
              <a:buClr>
                <a:srgbClr val="A50021"/>
              </a:buClr>
              <a:buFont typeface="Arial" charset="0"/>
              <a:buChar char="&gt;"/>
              <a:defRPr sz="1200">
                <a:solidFill>
                  <a:srgbClr val="000000"/>
                </a:solidFill>
                <a:latin typeface="+mn-lt"/>
              </a:defRPr>
            </a:lvl4pPr>
            <a:lvl5pPr marL="2068513" indent="-228600" algn="l" rtl="0" eaLnBrk="0" fontAlgn="base" hangingPunct="0">
              <a:spcBef>
                <a:spcPct val="30000"/>
              </a:spcBef>
              <a:spcAft>
                <a:spcPct val="0"/>
              </a:spcAft>
              <a:buClr>
                <a:srgbClr val="A50021"/>
              </a:buClr>
              <a:buFont typeface="Arial" charset="0"/>
              <a:buChar char="&gt;"/>
              <a:defRPr sz="1200">
                <a:solidFill>
                  <a:srgbClr val="000000"/>
                </a:solidFill>
                <a:latin typeface="+mn-lt"/>
              </a:defRPr>
            </a:lvl5pPr>
            <a:lvl6pPr marL="2525713" indent="-228600" algn="l" rtl="0" fontAlgn="base">
              <a:spcBef>
                <a:spcPct val="30000"/>
              </a:spcBef>
              <a:spcAft>
                <a:spcPct val="0"/>
              </a:spcAft>
              <a:buClr>
                <a:srgbClr val="A50021"/>
              </a:buClr>
              <a:buFont typeface="Arial" charset="0"/>
              <a:buChar char="&gt;"/>
              <a:defRPr sz="1200">
                <a:solidFill>
                  <a:srgbClr val="000000"/>
                </a:solidFill>
                <a:latin typeface="+mn-lt"/>
              </a:defRPr>
            </a:lvl6pPr>
            <a:lvl7pPr marL="2982913" indent="-228600" algn="l" rtl="0" fontAlgn="base">
              <a:spcBef>
                <a:spcPct val="30000"/>
              </a:spcBef>
              <a:spcAft>
                <a:spcPct val="0"/>
              </a:spcAft>
              <a:buClr>
                <a:srgbClr val="A50021"/>
              </a:buClr>
              <a:buFont typeface="Arial" charset="0"/>
              <a:buChar char="&gt;"/>
              <a:defRPr sz="1200">
                <a:solidFill>
                  <a:srgbClr val="000000"/>
                </a:solidFill>
                <a:latin typeface="+mn-lt"/>
              </a:defRPr>
            </a:lvl7pPr>
            <a:lvl8pPr marL="3440113" indent="-228600" algn="l" rtl="0" fontAlgn="base">
              <a:spcBef>
                <a:spcPct val="30000"/>
              </a:spcBef>
              <a:spcAft>
                <a:spcPct val="0"/>
              </a:spcAft>
              <a:buClr>
                <a:srgbClr val="A50021"/>
              </a:buClr>
              <a:buFont typeface="Arial" charset="0"/>
              <a:buChar char="&gt;"/>
              <a:defRPr sz="1200">
                <a:solidFill>
                  <a:srgbClr val="000000"/>
                </a:solidFill>
                <a:latin typeface="+mn-lt"/>
              </a:defRPr>
            </a:lvl8pPr>
            <a:lvl9pPr marL="3897313" indent="-228600" algn="l" rtl="0" fontAlgn="base">
              <a:spcBef>
                <a:spcPct val="30000"/>
              </a:spcBef>
              <a:spcAft>
                <a:spcPct val="0"/>
              </a:spcAft>
              <a:buClr>
                <a:srgbClr val="A50021"/>
              </a:buClr>
              <a:buFont typeface="Arial" charset="0"/>
              <a:buChar char="&gt;"/>
              <a:defRPr sz="1200">
                <a:solidFill>
                  <a:srgbClr val="000000"/>
                </a:solidFill>
                <a:latin typeface="+mn-lt"/>
              </a:defRPr>
            </a:lvl9pPr>
          </a:lstStyle>
          <a:p>
            <a:pPr>
              <a:lnSpc>
                <a:spcPct val="90000"/>
              </a:lnSpc>
            </a:pPr>
            <a:endParaRPr lang="en-US" sz="1400" b="0" kern="0" dirty="0" smtClean="0"/>
          </a:p>
          <a:p>
            <a:pPr>
              <a:lnSpc>
                <a:spcPct val="90000"/>
              </a:lnSpc>
            </a:pPr>
            <a:endParaRPr lang="en-US" sz="1400" b="0" kern="0" dirty="0" smtClean="0"/>
          </a:p>
          <a:p>
            <a:pPr>
              <a:lnSpc>
                <a:spcPct val="90000"/>
              </a:lnSpc>
            </a:pPr>
            <a:endParaRPr lang="en-US" sz="1400" b="0" kern="0" dirty="0" smtClean="0"/>
          </a:p>
        </p:txBody>
      </p:sp>
    </p:spTree>
    <p:extLst>
      <p:ext uri="{BB962C8B-B14F-4D97-AF65-F5344CB8AC3E}">
        <p14:creationId xmlns:p14="http://schemas.microsoft.com/office/powerpoint/2010/main" val="291722490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700" y="1675593"/>
            <a:ext cx="5312564" cy="4581381"/>
          </a:xfrm>
        </p:spPr>
        <p:txBody>
          <a:bodyPr/>
          <a:lstStyle/>
          <a:p>
            <a:pPr>
              <a:buFont typeface="Arial" panose="020B0604020202020204" pitchFamily="34" charset="0"/>
              <a:buChar char="•"/>
            </a:pPr>
            <a:r>
              <a:rPr lang="en-US" dirty="0" smtClean="0">
                <a:solidFill>
                  <a:srgbClr val="000066"/>
                </a:solidFill>
              </a:rPr>
              <a:t>RCS riser is nearly 105’ tall</a:t>
            </a:r>
            <a:r>
              <a:rPr lang="en-US" dirty="0">
                <a:solidFill>
                  <a:srgbClr val="000066"/>
                </a:solidFill>
              </a:rPr>
              <a:t> </a:t>
            </a:r>
            <a:r>
              <a:rPr lang="en-US" dirty="0" smtClean="0">
                <a:solidFill>
                  <a:srgbClr val="000066"/>
                </a:solidFill>
              </a:rPr>
              <a:t>which facilitates a large thermo-siphon </a:t>
            </a:r>
            <a:r>
              <a:rPr lang="en-US" dirty="0">
                <a:solidFill>
                  <a:srgbClr val="000066"/>
                </a:solidFill>
              </a:rPr>
              <a:t>pressure head (aggregate pressure driver </a:t>
            </a:r>
            <a:r>
              <a:rPr lang="en-US" dirty="0">
                <a:solidFill>
                  <a:srgbClr val="000066"/>
                </a:solidFill>
                <a:sym typeface="Symbol"/>
              </a:rPr>
              <a:t> 5 psi). A high pressure head guarantees turbulent flow in the reactor core (essential for predictable </a:t>
            </a:r>
            <a:r>
              <a:rPr lang="en-US" dirty="0" smtClean="0">
                <a:solidFill>
                  <a:srgbClr val="000066"/>
                </a:solidFill>
                <a:sym typeface="Symbol"/>
              </a:rPr>
              <a:t>fuel performance) (Holtec patent).</a:t>
            </a:r>
            <a:endParaRPr lang="en-US" dirty="0" smtClean="0">
              <a:solidFill>
                <a:srgbClr val="000066"/>
              </a:solidFill>
            </a:endParaRPr>
          </a:p>
          <a:p>
            <a:pPr>
              <a:buFont typeface="Arial" panose="020B0604020202020204" pitchFamily="34" charset="0"/>
              <a:buChar char="•"/>
            </a:pPr>
            <a:r>
              <a:rPr lang="en-US" dirty="0">
                <a:solidFill>
                  <a:srgbClr val="000066"/>
                </a:solidFill>
              </a:rPr>
              <a:t>S</a:t>
            </a:r>
            <a:r>
              <a:rPr lang="en-US" dirty="0" smtClean="0">
                <a:solidFill>
                  <a:srgbClr val="000066"/>
                </a:solidFill>
              </a:rPr>
              <a:t>team Generator (SG) secondary side consists of pre-heating, boiling and superheating sections arranged in counter-current flow with the reactor coolant, with design features to minimize internal stresses (Holtec Patent).</a:t>
            </a:r>
          </a:p>
          <a:p>
            <a:pPr>
              <a:buFont typeface="Arial" panose="020B0604020202020204" pitchFamily="34" charset="0"/>
              <a:buChar char="•"/>
            </a:pPr>
            <a:r>
              <a:rPr lang="en-US" dirty="0" smtClean="0">
                <a:solidFill>
                  <a:srgbClr val="000066"/>
                </a:solidFill>
                <a:sym typeface="Symbol"/>
              </a:rPr>
              <a:t>All major components (RPV, SG) are designed to practical transportation limits (less than 12 ft. diameter, less than 350 tons).</a:t>
            </a:r>
            <a:endParaRPr lang="en-US" dirty="0" smtClean="0">
              <a:solidFill>
                <a:srgbClr val="000066"/>
              </a:solidFill>
            </a:endParaRPr>
          </a:p>
          <a:p>
            <a:pPr>
              <a:buFont typeface="Arial" panose="020B0604020202020204" pitchFamily="34" charset="0"/>
              <a:buChar char="•"/>
            </a:pPr>
            <a:endParaRPr lang="en-US" sz="2000" dirty="0" smtClean="0">
              <a:solidFill>
                <a:srgbClr val="000066"/>
              </a:solidFill>
            </a:endParaRPr>
          </a:p>
          <a:p>
            <a:endParaRPr lang="en-US" sz="2000" dirty="0"/>
          </a:p>
        </p:txBody>
      </p:sp>
      <p:sp>
        <p:nvSpPr>
          <p:cNvPr id="3" name="Title 2"/>
          <p:cNvSpPr>
            <a:spLocks noGrp="1"/>
          </p:cNvSpPr>
          <p:nvPr>
            <p:ph type="title"/>
          </p:nvPr>
        </p:nvSpPr>
        <p:spPr>
          <a:xfrm>
            <a:off x="206187" y="192405"/>
            <a:ext cx="6293021" cy="666750"/>
          </a:xfrm>
        </p:spPr>
        <p:txBody>
          <a:bodyPr/>
          <a:lstStyle/>
          <a:p>
            <a:r>
              <a:rPr lang="en-US" dirty="0" smtClean="0"/>
              <a:t>NSSS Operational Reliability</a:t>
            </a:r>
            <a:endParaRPr lang="en-US" dirty="0"/>
          </a:p>
        </p:txBody>
      </p:sp>
      <p:sp>
        <p:nvSpPr>
          <p:cNvPr id="4" name="Slide Number Placeholder 3"/>
          <p:cNvSpPr>
            <a:spLocks noGrp="1"/>
          </p:cNvSpPr>
          <p:nvPr>
            <p:ph type="sldNum" sz="quarter" idx="10"/>
          </p:nvPr>
        </p:nvSpPr>
        <p:spPr/>
        <p:txBody>
          <a:bodyPr/>
          <a:lstStyle/>
          <a:p>
            <a:pPr>
              <a:defRPr/>
            </a:pPr>
            <a:fld id="{8833E3A1-9CF0-43B5-B49F-6B31D38AFA73}" type="slidenum">
              <a:rPr lang="en-US" smtClean="0">
                <a:solidFill>
                  <a:srgbClr val="000000"/>
                </a:solidFill>
              </a:rPr>
              <a:pPr>
                <a:defRPr/>
              </a:pPr>
              <a:t>10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This presentation material’s ownership by Holtec International is protected by international laws on intellectual properties.</a:t>
            </a:r>
            <a:endParaRPr lang="en-US" dirty="0">
              <a:solidFill>
                <a:srgbClr val="000000"/>
              </a:solidFill>
            </a:endParaRPr>
          </a:p>
        </p:txBody>
      </p:sp>
      <p:grpSp>
        <p:nvGrpSpPr>
          <p:cNvPr id="2065" name="Group 2064"/>
          <p:cNvGrpSpPr/>
          <p:nvPr/>
        </p:nvGrpSpPr>
        <p:grpSpPr>
          <a:xfrm>
            <a:off x="5165767" y="1767610"/>
            <a:ext cx="3656922" cy="4692567"/>
            <a:chOff x="5846133" y="1890935"/>
            <a:chExt cx="2952071" cy="4105297"/>
          </a:xfrm>
        </p:grpSpPr>
        <p:cxnSp>
          <p:nvCxnSpPr>
            <p:cNvPr id="12" name="Straight Arrow Connector 11"/>
            <p:cNvCxnSpPr>
              <a:stCxn id="46" idx="3"/>
            </p:cNvCxnSpPr>
            <p:nvPr/>
          </p:nvCxnSpPr>
          <p:spPr>
            <a:xfrm>
              <a:off x="6842928" y="4815651"/>
              <a:ext cx="259504" cy="313266"/>
            </a:xfrm>
            <a:prstGeom prst="straightConnector1">
              <a:avLst/>
            </a:prstGeom>
            <a:noFill/>
            <a:ln w="9525" cap="flat" cmpd="sng" algn="ctr">
              <a:solidFill>
                <a:sysClr val="windowText" lastClr="000000"/>
              </a:solidFill>
              <a:prstDash val="solid"/>
              <a:headEnd type="none" w="med" len="med"/>
              <a:tailEnd type="triangle" w="med" len="med"/>
            </a:ln>
            <a:effectLst/>
          </p:spPr>
        </p:cxnSp>
        <p:sp>
          <p:nvSpPr>
            <p:cNvPr id="27" name="Rectangle 26"/>
            <p:cNvSpPr/>
            <p:nvPr/>
          </p:nvSpPr>
          <p:spPr>
            <a:xfrm>
              <a:off x="5946100" y="3943583"/>
              <a:ext cx="651139" cy="307777"/>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0000FF"/>
                  </a:solidFill>
                  <a:effectLst/>
                  <a:uLnTx/>
                  <a:uFillTx/>
                  <a:latin typeface="Arial Narrow" pitchFamily="34" charset="0"/>
                </a:rPr>
                <a:t>FEEDWATER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0000FF"/>
                  </a:solidFill>
                  <a:effectLst/>
                  <a:uLnTx/>
                  <a:uFillTx/>
                  <a:latin typeface="Arial Narrow" pitchFamily="34" charset="0"/>
                </a:rPr>
                <a:t>IN</a:t>
              </a:r>
              <a:endParaRPr kumimoji="0" lang="en-US" sz="1600" b="0" i="0" u="none" strike="noStrike" kern="0" cap="none" spc="0" normalizeH="0" baseline="0" noProof="0" dirty="0" smtClean="0">
                <a:ln>
                  <a:noFill/>
                </a:ln>
                <a:solidFill>
                  <a:srgbClr val="0000FF"/>
                </a:solidFill>
                <a:effectLst/>
                <a:uLnTx/>
                <a:uFillTx/>
                <a:latin typeface="Calibri"/>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485" y="1890935"/>
              <a:ext cx="1424145" cy="410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 name="Group 2047"/>
            <p:cNvGrpSpPr/>
            <p:nvPr/>
          </p:nvGrpSpPr>
          <p:grpSpPr>
            <a:xfrm>
              <a:off x="5846133" y="2654459"/>
              <a:ext cx="1187953" cy="523220"/>
              <a:chOff x="5301892" y="2435914"/>
              <a:chExt cx="1187953" cy="523220"/>
            </a:xfrm>
          </p:grpSpPr>
          <p:sp>
            <p:nvSpPr>
              <p:cNvPr id="30" name="TextBox 29"/>
              <p:cNvSpPr txBox="1"/>
              <p:nvPr/>
            </p:nvSpPr>
            <p:spPr>
              <a:xfrm>
                <a:off x="5301892" y="2435914"/>
                <a:ext cx="1021904"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COOLANT COOLS FLOWING DOWN SUPERHEATER TUBES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smtClean="0">
                    <a:ln>
                      <a:noFill/>
                    </a:ln>
                    <a:solidFill>
                      <a:srgbClr val="C00000"/>
                    </a:solidFill>
                    <a:effectLst/>
                    <a:uLnTx/>
                    <a:uFillTx/>
                    <a:latin typeface="Arial Narrow" pitchFamily="34" charset="0"/>
                  </a:rPr>
                  <a:t>(SUPERHEATING STEAM ON SHELLSIDE)</a:t>
                </a:r>
              </a:p>
            </p:txBody>
          </p:sp>
          <p:cxnSp>
            <p:nvCxnSpPr>
              <p:cNvPr id="31" name="Straight Arrow Connector 30"/>
              <p:cNvCxnSpPr/>
              <p:nvPr/>
            </p:nvCxnSpPr>
            <p:spPr>
              <a:xfrm>
                <a:off x="6266850" y="2697524"/>
                <a:ext cx="222995" cy="175405"/>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9" name="Group 8"/>
            <p:cNvGrpSpPr/>
            <p:nvPr/>
          </p:nvGrpSpPr>
          <p:grpSpPr>
            <a:xfrm>
              <a:off x="7346653" y="2081874"/>
              <a:ext cx="1163856" cy="461665"/>
              <a:chOff x="413474" y="1671712"/>
              <a:chExt cx="1419144" cy="447520"/>
            </a:xfrm>
          </p:grpSpPr>
          <p:sp>
            <p:nvSpPr>
              <p:cNvPr id="48" name="TextBox 47"/>
              <p:cNvSpPr txBox="1"/>
              <p:nvPr/>
            </p:nvSpPr>
            <p:spPr>
              <a:xfrm>
                <a:off x="822677" y="1671712"/>
                <a:ext cx="1009941" cy="4475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FLOW TURNS INTO THE TUBES OF THE HEAT EXCHANGER STACK</a:t>
                </a:r>
              </a:p>
            </p:txBody>
          </p:sp>
          <p:cxnSp>
            <p:nvCxnSpPr>
              <p:cNvPr id="49" name="Straight Arrow Connector 48"/>
              <p:cNvCxnSpPr>
                <a:stCxn id="48" idx="1"/>
              </p:cNvCxnSpPr>
              <p:nvPr/>
            </p:nvCxnSpPr>
            <p:spPr>
              <a:xfrm flipH="1">
                <a:off x="413474" y="1895472"/>
                <a:ext cx="409203" cy="146195"/>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18" name="Group 17"/>
            <p:cNvGrpSpPr/>
            <p:nvPr/>
          </p:nvGrpSpPr>
          <p:grpSpPr>
            <a:xfrm>
              <a:off x="5981401" y="3349810"/>
              <a:ext cx="1052683" cy="499573"/>
              <a:chOff x="2409528" y="2769766"/>
              <a:chExt cx="1102073" cy="374714"/>
            </a:xfrm>
          </p:grpSpPr>
          <p:sp>
            <p:nvSpPr>
              <p:cNvPr id="36" name="TextBox 35"/>
              <p:cNvSpPr txBox="1"/>
              <p:nvPr/>
            </p:nvSpPr>
            <p:spPr>
              <a:xfrm>
                <a:off x="2409528" y="2769766"/>
                <a:ext cx="928234" cy="37471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COOLANT COOLS FLOWING DOWN STEAM GENERATOR TUBES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smtClean="0">
                    <a:ln>
                      <a:noFill/>
                    </a:ln>
                    <a:solidFill>
                      <a:srgbClr val="C00000"/>
                    </a:solidFill>
                    <a:effectLst/>
                    <a:uLnTx/>
                    <a:uFillTx/>
                    <a:latin typeface="Arial Narrow" pitchFamily="34" charset="0"/>
                  </a:rPr>
                  <a:t>(PRODUCING STEAM ON SHELLSIDE)</a:t>
                </a:r>
              </a:p>
            </p:txBody>
          </p:sp>
          <p:cxnSp>
            <p:nvCxnSpPr>
              <p:cNvPr id="37" name="Straight Arrow Connector 36"/>
              <p:cNvCxnSpPr/>
              <p:nvPr/>
            </p:nvCxnSpPr>
            <p:spPr>
              <a:xfrm>
                <a:off x="3278144" y="2973398"/>
                <a:ext cx="233457" cy="165701"/>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2049" name="Group 2048"/>
            <p:cNvGrpSpPr/>
            <p:nvPr/>
          </p:nvGrpSpPr>
          <p:grpSpPr>
            <a:xfrm>
              <a:off x="6081673" y="4420741"/>
              <a:ext cx="1432776" cy="1104314"/>
              <a:chOff x="8806749" y="4832256"/>
              <a:chExt cx="1432776" cy="1104314"/>
            </a:xfrm>
          </p:grpSpPr>
          <p:grpSp>
            <p:nvGrpSpPr>
              <p:cNvPr id="11" name="Group 10"/>
              <p:cNvGrpSpPr/>
              <p:nvPr/>
            </p:nvGrpSpPr>
            <p:grpSpPr>
              <a:xfrm>
                <a:off x="8806749" y="4832256"/>
                <a:ext cx="920519" cy="671908"/>
                <a:chOff x="2467482" y="3720939"/>
                <a:chExt cx="1122432" cy="651322"/>
              </a:xfrm>
            </p:grpSpPr>
            <p:sp>
              <p:nvSpPr>
                <p:cNvPr id="46" name="TextBox 45"/>
                <p:cNvSpPr txBox="1"/>
                <p:nvPr/>
              </p:nvSpPr>
              <p:spPr>
                <a:xfrm>
                  <a:off x="2467482" y="3835237"/>
                  <a:ext cx="928234" cy="53702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COLD COOLANT FLOWS BACK DOWN THROUGH DOWNCOMER REGION</a:t>
                  </a:r>
                </a:p>
              </p:txBody>
            </p:sp>
            <p:cxnSp>
              <p:nvCxnSpPr>
                <p:cNvPr id="47" name="Straight Arrow Connector 46"/>
                <p:cNvCxnSpPr>
                  <a:stCxn id="46" idx="3"/>
                </p:cNvCxnSpPr>
                <p:nvPr/>
              </p:nvCxnSpPr>
              <p:spPr>
                <a:xfrm flipV="1">
                  <a:off x="3395717" y="3720939"/>
                  <a:ext cx="194197" cy="382811"/>
                </a:xfrm>
                <a:prstGeom prst="straightConnector1">
                  <a:avLst/>
                </a:prstGeom>
                <a:noFill/>
                <a:ln w="9525" cap="flat" cmpd="sng" algn="ctr">
                  <a:solidFill>
                    <a:sysClr val="windowText" lastClr="000000"/>
                  </a:solidFill>
                  <a:prstDash val="solid"/>
                  <a:headEnd type="none" w="med" len="med"/>
                  <a:tailEnd type="triangle" w="med" len="med"/>
                </a:ln>
                <a:effectLst/>
              </p:spPr>
            </p:cxnSp>
          </p:grpSp>
          <p:cxnSp>
            <p:nvCxnSpPr>
              <p:cNvPr id="13" name="Straight Arrow Connector 12"/>
              <p:cNvCxnSpPr>
                <a:stCxn id="46" idx="3"/>
              </p:cNvCxnSpPr>
              <p:nvPr/>
            </p:nvCxnSpPr>
            <p:spPr>
              <a:xfrm>
                <a:off x="9568004" y="5227166"/>
                <a:ext cx="671521" cy="709404"/>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8" name="Group 7"/>
            <p:cNvGrpSpPr/>
            <p:nvPr/>
          </p:nvGrpSpPr>
          <p:grpSpPr>
            <a:xfrm>
              <a:off x="7151705" y="3347087"/>
              <a:ext cx="1240824" cy="309247"/>
              <a:chOff x="3973405" y="2743200"/>
              <a:chExt cx="1512995" cy="299772"/>
            </a:xfrm>
          </p:grpSpPr>
          <p:sp>
            <p:nvSpPr>
              <p:cNvPr id="50" name="TextBox 49"/>
              <p:cNvSpPr txBox="1"/>
              <p:nvPr/>
            </p:nvSpPr>
            <p:spPr>
              <a:xfrm>
                <a:off x="4558166" y="2743200"/>
                <a:ext cx="928234" cy="29977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HOT COOLANT RISES TO THE TOP OF STACK THROUGH CENTRAL RISER</a:t>
                </a:r>
              </a:p>
            </p:txBody>
          </p:sp>
          <p:cxnSp>
            <p:nvCxnSpPr>
              <p:cNvPr id="51" name="Straight Arrow Connector 50"/>
              <p:cNvCxnSpPr/>
              <p:nvPr/>
            </p:nvCxnSpPr>
            <p:spPr>
              <a:xfrm flipH="1">
                <a:off x="3973405" y="2988262"/>
                <a:ext cx="662705" cy="54097"/>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nvGrpSpPr>
            <p:cNvPr id="23" name="Group 22"/>
            <p:cNvGrpSpPr/>
            <p:nvPr/>
          </p:nvGrpSpPr>
          <p:grpSpPr>
            <a:xfrm>
              <a:off x="7682244" y="5168708"/>
              <a:ext cx="1115960" cy="284993"/>
              <a:chOff x="4311969" y="4569832"/>
              <a:chExt cx="1479674" cy="276261"/>
            </a:xfrm>
          </p:grpSpPr>
          <p:sp>
            <p:nvSpPr>
              <p:cNvPr id="32" name="TextBox 31"/>
              <p:cNvSpPr txBox="1"/>
              <p:nvPr/>
            </p:nvSpPr>
            <p:spPr>
              <a:xfrm>
                <a:off x="4724842" y="4621264"/>
                <a:ext cx="1066801" cy="22482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HOT COOLANT RISES FROM THE CORE</a:t>
                </a:r>
              </a:p>
            </p:txBody>
          </p:sp>
          <p:cxnSp>
            <p:nvCxnSpPr>
              <p:cNvPr id="33" name="Straight Arrow Connector 32"/>
              <p:cNvCxnSpPr>
                <a:stCxn id="32" idx="1"/>
              </p:cNvCxnSpPr>
              <p:nvPr/>
            </p:nvCxnSpPr>
            <p:spPr>
              <a:xfrm flipH="1" flipV="1">
                <a:off x="4311969" y="4569832"/>
                <a:ext cx="412873" cy="163847"/>
              </a:xfrm>
              <a:prstGeom prst="straightConnector1">
                <a:avLst/>
              </a:prstGeom>
              <a:noFill/>
              <a:ln w="9525" cap="flat" cmpd="sng" algn="ctr">
                <a:solidFill>
                  <a:sysClr val="windowText" lastClr="000000"/>
                </a:solidFill>
                <a:prstDash val="solid"/>
                <a:headEnd type="none" w="med" len="med"/>
                <a:tailEnd type="triangle" w="med" len="med"/>
              </a:ln>
              <a:effectLst/>
            </p:spPr>
          </p:cxnSp>
        </p:grpSp>
        <p:sp>
          <p:nvSpPr>
            <p:cNvPr id="29" name="Rectangle 28"/>
            <p:cNvSpPr/>
            <p:nvPr/>
          </p:nvSpPr>
          <p:spPr>
            <a:xfrm>
              <a:off x="7699802" y="2695000"/>
              <a:ext cx="742511" cy="307777"/>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0000FF"/>
                  </a:solidFill>
                  <a:effectLst/>
                  <a:uLnTx/>
                  <a:uFillTx/>
                  <a:latin typeface="Arial Narrow" pitchFamily="34" charset="0"/>
                </a:rPr>
                <a:t>SUPERHEATED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0000FF"/>
                  </a:solidFill>
                  <a:effectLst/>
                  <a:uLnTx/>
                  <a:uFillTx/>
                  <a:latin typeface="Arial Narrow" pitchFamily="34" charset="0"/>
                </a:rPr>
                <a:t>STEAM OUT</a:t>
              </a:r>
              <a:endParaRPr kumimoji="0" lang="en-US" sz="1600" b="0" i="0" u="none" strike="noStrike" kern="0" cap="none" spc="0" normalizeH="0" baseline="0" noProof="0" dirty="0" smtClean="0">
                <a:ln>
                  <a:noFill/>
                </a:ln>
                <a:solidFill>
                  <a:srgbClr val="0000FF"/>
                </a:solidFill>
                <a:effectLst/>
                <a:uLnTx/>
                <a:uFillTx/>
                <a:latin typeface="Calibri"/>
              </a:endParaRPr>
            </a:p>
          </p:txBody>
        </p:sp>
        <p:grpSp>
          <p:nvGrpSpPr>
            <p:cNvPr id="22" name="Group 21"/>
            <p:cNvGrpSpPr/>
            <p:nvPr/>
          </p:nvGrpSpPr>
          <p:grpSpPr>
            <a:xfrm>
              <a:off x="7682246" y="4350392"/>
              <a:ext cx="1094298" cy="231934"/>
              <a:chOff x="4228222" y="3649646"/>
              <a:chExt cx="1334329" cy="224828"/>
            </a:xfrm>
          </p:grpSpPr>
          <p:sp>
            <p:nvSpPr>
              <p:cNvPr id="34" name="TextBox 33"/>
              <p:cNvSpPr txBox="1"/>
              <p:nvPr/>
            </p:nvSpPr>
            <p:spPr>
              <a:xfrm>
                <a:off x="4634316" y="3649646"/>
                <a:ext cx="928235" cy="224828"/>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C00000"/>
                    </a:solidFill>
                    <a:effectLst/>
                    <a:uLnTx/>
                    <a:uFillTx/>
                    <a:latin typeface="Arial Narrow" pitchFamily="34" charset="0"/>
                  </a:rPr>
                  <a:t>HOT COOLANT ENTERS THE HEAT EXCHANGER STACK</a:t>
                </a:r>
              </a:p>
            </p:txBody>
          </p:sp>
          <p:cxnSp>
            <p:nvCxnSpPr>
              <p:cNvPr id="35" name="Straight Arrow Connector 34"/>
              <p:cNvCxnSpPr/>
              <p:nvPr/>
            </p:nvCxnSpPr>
            <p:spPr>
              <a:xfrm flipH="1" flipV="1">
                <a:off x="4228222" y="3832007"/>
                <a:ext cx="504971" cy="132"/>
              </a:xfrm>
              <a:prstGeom prst="straightConnector1">
                <a:avLst/>
              </a:prstGeom>
              <a:noFill/>
              <a:ln w="9525" cap="flat" cmpd="sng" algn="ctr">
                <a:solidFill>
                  <a:sysClr val="windowText" lastClr="000000"/>
                </a:solidFill>
                <a:prstDash val="solid"/>
                <a:headEnd type="none" w="med" len="med"/>
                <a:tailEnd type="triangle" w="med" len="med"/>
              </a:ln>
              <a:effectLst/>
            </p:spPr>
          </p:cxnSp>
        </p:grpSp>
      </p:grpSp>
    </p:spTree>
    <p:extLst>
      <p:ext uri="{BB962C8B-B14F-4D97-AF65-F5344CB8AC3E}">
        <p14:creationId xmlns:p14="http://schemas.microsoft.com/office/powerpoint/2010/main" val="2516449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962" y="1518360"/>
            <a:ext cx="4986595" cy="4747745"/>
          </a:xfrm>
        </p:spPr>
        <p:txBody>
          <a:bodyPr/>
          <a:lstStyle/>
          <a:p>
            <a:pPr>
              <a:buFont typeface="Arial" panose="020B0604020202020204" pitchFamily="34" charset="0"/>
              <a:buChar char="•"/>
            </a:pPr>
            <a:r>
              <a:rPr lang="en-US" dirty="0" smtClean="0"/>
              <a:t>The </a:t>
            </a:r>
            <a:r>
              <a:rPr lang="en-US" dirty="0"/>
              <a:t>steam generator and the superheater have been integrated into one heat exchanger</a:t>
            </a:r>
          </a:p>
          <a:p>
            <a:pPr>
              <a:buFont typeface="Arial" panose="020B0604020202020204" pitchFamily="34" charset="0"/>
              <a:buChar char="•"/>
            </a:pPr>
            <a:r>
              <a:rPr lang="en-US" dirty="0"/>
              <a:t>Use </a:t>
            </a:r>
            <a:r>
              <a:rPr lang="en-US" dirty="0" smtClean="0"/>
              <a:t>of </a:t>
            </a:r>
            <a:r>
              <a:rPr lang="en-US" dirty="0"/>
              <a:t>straight tubes (plain surface)</a:t>
            </a:r>
          </a:p>
          <a:p>
            <a:pPr>
              <a:buFont typeface="Arial" panose="020B0604020202020204" pitchFamily="34" charset="0"/>
              <a:buChar char="•"/>
            </a:pPr>
            <a:r>
              <a:rPr lang="en-US" dirty="0"/>
              <a:t>Easy </a:t>
            </a:r>
            <a:r>
              <a:rPr lang="en-US" dirty="0" smtClean="0"/>
              <a:t>inspection </a:t>
            </a:r>
            <a:r>
              <a:rPr lang="en-US" dirty="0"/>
              <a:t>access to the tubesheet</a:t>
            </a:r>
          </a:p>
          <a:p>
            <a:pPr>
              <a:buFont typeface="Arial" panose="020B0604020202020204" pitchFamily="34" charset="0"/>
              <a:buChar char="•"/>
            </a:pPr>
            <a:r>
              <a:rPr lang="en-US" dirty="0" smtClean="0"/>
              <a:t>Shipping </a:t>
            </a:r>
            <a:r>
              <a:rPr lang="en-US" dirty="0"/>
              <a:t>weight is </a:t>
            </a:r>
            <a:r>
              <a:rPr lang="en-US" dirty="0" smtClean="0"/>
              <a:t>less than 350 </a:t>
            </a:r>
            <a:r>
              <a:rPr lang="en-US" dirty="0"/>
              <a:t>tons</a:t>
            </a:r>
          </a:p>
          <a:p>
            <a:pPr>
              <a:buFont typeface="Arial" panose="020B0604020202020204" pitchFamily="34" charset="0"/>
              <a:buChar char="•"/>
            </a:pPr>
            <a:r>
              <a:rPr lang="en-US" dirty="0"/>
              <a:t>Rail shippable based on our transportation study</a:t>
            </a:r>
          </a:p>
          <a:p>
            <a:pPr>
              <a:buFont typeface="Arial" panose="020B0604020202020204" pitchFamily="34" charset="0"/>
              <a:buChar char="•"/>
            </a:pPr>
            <a:r>
              <a:rPr lang="en-US" dirty="0"/>
              <a:t>The pressurizer is flanged and bolted to the top of the steam generator/superheater</a:t>
            </a:r>
          </a:p>
          <a:p>
            <a:pPr>
              <a:buFont typeface="Arial" panose="020B0604020202020204" pitchFamily="34" charset="0"/>
              <a:buChar char="•"/>
            </a:pPr>
            <a:r>
              <a:rPr lang="en-US" dirty="0" smtClean="0"/>
              <a:t>½ inch Inconel 690 [TT] tubes have </a:t>
            </a:r>
            <a:r>
              <a:rPr lang="en-US" dirty="0"/>
              <a:t>been produced and used in nuclear steam </a:t>
            </a:r>
            <a:r>
              <a:rPr lang="en-US" dirty="0" smtClean="0"/>
              <a:t>generators</a:t>
            </a:r>
            <a:endParaRPr lang="en-US" dirty="0"/>
          </a:p>
        </p:txBody>
      </p:sp>
      <p:sp>
        <p:nvSpPr>
          <p:cNvPr id="3" name="Slide Number Placeholder 2"/>
          <p:cNvSpPr>
            <a:spLocks noGrp="1"/>
          </p:cNvSpPr>
          <p:nvPr>
            <p:ph type="sldNum" sz="quarter" idx="10"/>
          </p:nvPr>
        </p:nvSpPr>
        <p:spPr/>
        <p:txBody>
          <a:bodyPr/>
          <a:lstStyle/>
          <a:p>
            <a:pPr>
              <a:defRPr/>
            </a:pPr>
            <a:fld id="{8833E3A1-9CF0-43B5-B49F-6B31D38AFA73}"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a:xfrm>
            <a:off x="200140" y="135760"/>
            <a:ext cx="5500688" cy="666750"/>
          </a:xfrm>
        </p:spPr>
        <p:txBody>
          <a:bodyPr/>
          <a:lstStyle/>
          <a:p>
            <a:r>
              <a:rPr lang="en-US" dirty="0"/>
              <a:t>Steam Generator </a:t>
            </a:r>
            <a:r>
              <a:rPr lang="en-US" dirty="0" smtClean="0"/>
              <a:t>Design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557" y="1647678"/>
            <a:ext cx="3968750" cy="4133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192" y="5787626"/>
            <a:ext cx="4983480" cy="276999"/>
          </a:xfrm>
          <a:prstGeom prst="rect">
            <a:avLst/>
          </a:prstGeom>
          <a:noFill/>
        </p:spPr>
        <p:txBody>
          <a:bodyPr wrap="square" rtlCol="0">
            <a:spAutoFit/>
          </a:bodyPr>
          <a:lstStyle/>
          <a:p>
            <a:r>
              <a:rPr lang="en-US" b="1" dirty="0" smtClean="0">
                <a:solidFill>
                  <a:srgbClr val="FF0000"/>
                </a:solidFill>
                <a:latin typeface="+mj-lt"/>
              </a:rPr>
              <a:t>Re-circulating Feature of the Steam Generator</a:t>
            </a:r>
            <a:endParaRPr lang="en-US" b="1" dirty="0">
              <a:solidFill>
                <a:srgbClr val="FF0000"/>
              </a:solidFill>
              <a:latin typeface="+mj-lt"/>
            </a:endParaRPr>
          </a:p>
        </p:txBody>
      </p:sp>
    </p:spTree>
    <p:extLst>
      <p:ext uri="{BB962C8B-B14F-4D97-AF65-F5344CB8AC3E}">
        <p14:creationId xmlns:p14="http://schemas.microsoft.com/office/powerpoint/2010/main" val="2540677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23770" y="1404198"/>
            <a:ext cx="8205830" cy="1065154"/>
          </a:xfrm>
        </p:spPr>
        <p:txBody>
          <a:bodyPr/>
          <a:lstStyle/>
          <a:p>
            <a:pPr>
              <a:buFont typeface="Arial" panose="020B0604020202020204" pitchFamily="34" charset="0"/>
              <a:buChar char="•"/>
            </a:pPr>
            <a:r>
              <a:rPr lang="en-US" sz="2000" b="1" dirty="0" smtClean="0"/>
              <a:t>Passive </a:t>
            </a:r>
            <a:r>
              <a:rPr lang="en-US" sz="2000" b="1" dirty="0"/>
              <a:t>Core Cooling System.</a:t>
            </a:r>
            <a:r>
              <a:rPr lang="en-US" sz="2000" dirty="0"/>
              <a:t> Two independent subsystems are used to efficiently dissipate residual heat when the normal heat rejection path from the core is lost. </a:t>
            </a:r>
            <a:endParaRPr lang="en-US" sz="2000" b="1" i="1" dirty="0" smtClean="0">
              <a:solidFill>
                <a:srgbClr val="FF0000"/>
              </a:solidFill>
            </a:endParaRPr>
          </a:p>
        </p:txBody>
      </p:sp>
      <p:sp>
        <p:nvSpPr>
          <p:cNvPr id="16387" name="Title 2"/>
          <p:cNvSpPr>
            <a:spLocks noGrp="1"/>
          </p:cNvSpPr>
          <p:nvPr>
            <p:ph type="title"/>
          </p:nvPr>
        </p:nvSpPr>
        <p:spPr>
          <a:xfrm>
            <a:off x="1549399" y="213435"/>
            <a:ext cx="6210301" cy="677833"/>
          </a:xfrm>
        </p:spPr>
        <p:txBody>
          <a:bodyPr/>
          <a:lstStyle/>
          <a:p>
            <a:r>
              <a:rPr lang="en-US" sz="2800" b="0" kern="1200" dirty="0">
                <a:latin typeface="Arial" charset="0"/>
              </a:rPr>
              <a:t> </a:t>
            </a:r>
            <a:r>
              <a:rPr lang="en-US" sz="2800" b="0" kern="1200" dirty="0" smtClean="0">
                <a:latin typeface="Arial" charset="0"/>
              </a:rPr>
              <a:t>   </a:t>
            </a:r>
            <a:endParaRPr lang="en-US" dirty="0" smtClean="0"/>
          </a:p>
        </p:txBody>
      </p:sp>
      <p:sp>
        <p:nvSpPr>
          <p:cNvPr id="163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fld id="{EC50FA48-6C53-4057-8115-CA8183146789}" type="slidenum">
              <a:rPr lang="en-US" sz="1000" smtClean="0">
                <a:solidFill>
                  <a:schemeClr val="tx1"/>
                </a:solidFill>
              </a:rPr>
              <a:pPr/>
              <a:t>12</a:t>
            </a:fld>
            <a:endParaRPr lang="en-US" sz="1000" dirty="0" smtClean="0">
              <a:solidFill>
                <a:schemeClr val="tx1"/>
              </a:solidFill>
            </a:endParaRPr>
          </a:p>
        </p:txBody>
      </p:sp>
      <p:sp>
        <p:nvSpPr>
          <p:cNvPr id="16389"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a:defRPr sz="1200">
                <a:solidFill>
                  <a:srgbClr val="000000"/>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r>
              <a:rPr lang="en-US" sz="1000" dirty="0" smtClean="0">
                <a:solidFill>
                  <a:schemeClr val="tx1"/>
                </a:solidFill>
              </a:rPr>
              <a:t>This presentation material’s ownership by Holtec International is protected by international laws on intellectual properties.</a:t>
            </a:r>
          </a:p>
        </p:txBody>
      </p:sp>
      <p:sp>
        <p:nvSpPr>
          <p:cNvPr id="9" name="Title 2"/>
          <p:cNvSpPr txBox="1">
            <a:spLocks/>
          </p:cNvSpPr>
          <p:nvPr/>
        </p:nvSpPr>
        <p:spPr bwMode="auto">
          <a:xfrm>
            <a:off x="222770" y="149490"/>
            <a:ext cx="546704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rgbClr val="A50021"/>
                </a:solidFill>
                <a:latin typeface="+mj-lt"/>
                <a:ea typeface="+mj-ea"/>
                <a:cs typeface="+mj-cs"/>
              </a:defRPr>
            </a:lvl1pPr>
            <a:lvl2pPr algn="l" rtl="0" eaLnBrk="0" fontAlgn="base" hangingPunct="0">
              <a:lnSpc>
                <a:spcPct val="90000"/>
              </a:lnSpc>
              <a:spcBef>
                <a:spcPct val="0"/>
              </a:spcBef>
              <a:spcAft>
                <a:spcPct val="0"/>
              </a:spcAft>
              <a:defRPr sz="2400" b="1">
                <a:solidFill>
                  <a:srgbClr val="A50021"/>
                </a:solidFill>
                <a:latin typeface="Arial" charset="0"/>
              </a:defRPr>
            </a:lvl2pPr>
            <a:lvl3pPr algn="l" rtl="0" eaLnBrk="0" fontAlgn="base" hangingPunct="0">
              <a:lnSpc>
                <a:spcPct val="90000"/>
              </a:lnSpc>
              <a:spcBef>
                <a:spcPct val="0"/>
              </a:spcBef>
              <a:spcAft>
                <a:spcPct val="0"/>
              </a:spcAft>
              <a:defRPr sz="2400" b="1">
                <a:solidFill>
                  <a:srgbClr val="A50021"/>
                </a:solidFill>
                <a:latin typeface="Arial" charset="0"/>
              </a:defRPr>
            </a:lvl3pPr>
            <a:lvl4pPr algn="l" rtl="0" eaLnBrk="0" fontAlgn="base" hangingPunct="0">
              <a:lnSpc>
                <a:spcPct val="90000"/>
              </a:lnSpc>
              <a:spcBef>
                <a:spcPct val="0"/>
              </a:spcBef>
              <a:spcAft>
                <a:spcPct val="0"/>
              </a:spcAft>
              <a:defRPr sz="2400" b="1">
                <a:solidFill>
                  <a:srgbClr val="A50021"/>
                </a:solidFill>
                <a:latin typeface="Arial" charset="0"/>
              </a:defRPr>
            </a:lvl4pPr>
            <a:lvl5pPr algn="l" rtl="0" eaLnBrk="0" fontAlgn="base" hangingPunct="0">
              <a:lnSpc>
                <a:spcPct val="90000"/>
              </a:lnSpc>
              <a:spcBef>
                <a:spcPct val="0"/>
              </a:spcBef>
              <a:spcAft>
                <a:spcPct val="0"/>
              </a:spcAft>
              <a:defRPr sz="2400" b="1">
                <a:solidFill>
                  <a:srgbClr val="A50021"/>
                </a:solidFill>
                <a:latin typeface="Arial" charset="0"/>
              </a:defRPr>
            </a:lvl5pPr>
            <a:lvl6pPr marL="457200" algn="l" rtl="0" fontAlgn="base">
              <a:lnSpc>
                <a:spcPct val="90000"/>
              </a:lnSpc>
              <a:spcBef>
                <a:spcPct val="0"/>
              </a:spcBef>
              <a:spcAft>
                <a:spcPct val="0"/>
              </a:spcAft>
              <a:defRPr sz="2400" b="1">
                <a:solidFill>
                  <a:srgbClr val="A50021"/>
                </a:solidFill>
                <a:latin typeface="Arial" charset="0"/>
              </a:defRPr>
            </a:lvl6pPr>
            <a:lvl7pPr marL="914400" algn="l" rtl="0" fontAlgn="base">
              <a:lnSpc>
                <a:spcPct val="90000"/>
              </a:lnSpc>
              <a:spcBef>
                <a:spcPct val="0"/>
              </a:spcBef>
              <a:spcAft>
                <a:spcPct val="0"/>
              </a:spcAft>
              <a:defRPr sz="2400" b="1">
                <a:solidFill>
                  <a:srgbClr val="A50021"/>
                </a:solidFill>
                <a:latin typeface="Arial" charset="0"/>
              </a:defRPr>
            </a:lvl7pPr>
            <a:lvl8pPr marL="1371600" algn="l" rtl="0" fontAlgn="base">
              <a:lnSpc>
                <a:spcPct val="90000"/>
              </a:lnSpc>
              <a:spcBef>
                <a:spcPct val="0"/>
              </a:spcBef>
              <a:spcAft>
                <a:spcPct val="0"/>
              </a:spcAft>
              <a:defRPr sz="2400" b="1">
                <a:solidFill>
                  <a:srgbClr val="A50021"/>
                </a:solidFill>
                <a:latin typeface="Arial" charset="0"/>
              </a:defRPr>
            </a:lvl8pPr>
            <a:lvl9pPr marL="1828800" algn="l" rtl="0" fontAlgn="base">
              <a:lnSpc>
                <a:spcPct val="90000"/>
              </a:lnSpc>
              <a:spcBef>
                <a:spcPct val="0"/>
              </a:spcBef>
              <a:spcAft>
                <a:spcPct val="0"/>
              </a:spcAft>
              <a:defRPr sz="2400" b="1">
                <a:solidFill>
                  <a:srgbClr val="A50021"/>
                </a:solidFill>
                <a:latin typeface="Arial" charset="0"/>
              </a:defRPr>
            </a:lvl9pPr>
          </a:lstStyle>
          <a:p>
            <a:r>
              <a:rPr lang="en-US" dirty="0" smtClean="0">
                <a:solidFill>
                  <a:srgbClr val="000065"/>
                </a:solidFill>
              </a:rPr>
              <a:t>Decay Heat Removal </a:t>
            </a:r>
            <a:endParaRPr lang="en-US" dirty="0">
              <a:solidFill>
                <a:srgbClr val="000065"/>
              </a:solidFill>
            </a:endParaRPr>
          </a:p>
        </p:txBody>
      </p:sp>
      <p:sp>
        <p:nvSpPr>
          <p:cNvPr id="2" name="TextBox 1"/>
          <p:cNvSpPr txBox="1"/>
          <p:nvPr/>
        </p:nvSpPr>
        <p:spPr>
          <a:xfrm>
            <a:off x="464712" y="2742951"/>
            <a:ext cx="3170711" cy="2603790"/>
          </a:xfrm>
          <a:prstGeom prst="rect">
            <a:avLst/>
          </a:prstGeom>
          <a:noFill/>
        </p:spPr>
        <p:txBody>
          <a:bodyPr wrap="square" rtlCol="0">
            <a:spAutoFit/>
          </a:bodyPr>
          <a:lstStyle/>
          <a:p>
            <a:pPr marL="285750" indent="-285750" algn="l">
              <a:buFont typeface="Arial" pitchFamily="34" charset="0"/>
              <a:buChar char="•"/>
            </a:pPr>
            <a:r>
              <a:rPr lang="en-US" sz="1800" dirty="0" smtClean="0">
                <a:solidFill>
                  <a:srgbClr val="000066"/>
                </a:solidFill>
              </a:rPr>
              <a:t>Submerged Bundle Cooling </a:t>
            </a:r>
            <a:r>
              <a:rPr lang="en-US" sz="1800" dirty="0">
                <a:solidFill>
                  <a:srgbClr val="000066"/>
                </a:solidFill>
              </a:rPr>
              <a:t>System (SBCS</a:t>
            </a:r>
            <a:r>
              <a:rPr lang="en-US" sz="1800" dirty="0" smtClean="0">
                <a:solidFill>
                  <a:srgbClr val="000066"/>
                </a:solidFill>
              </a:rPr>
              <a:t>)</a:t>
            </a:r>
          </a:p>
          <a:p>
            <a:pPr marL="285750" indent="-285750" algn="l">
              <a:buFont typeface="Arial" pitchFamily="34" charset="0"/>
              <a:buChar char="•"/>
            </a:pPr>
            <a:endParaRPr lang="en-US" sz="1800" dirty="0">
              <a:solidFill>
                <a:srgbClr val="000066"/>
              </a:solidFill>
            </a:endParaRPr>
          </a:p>
          <a:p>
            <a:pPr marL="285750" indent="-285750" algn="l">
              <a:buFont typeface="Arial" pitchFamily="34" charset="0"/>
              <a:buChar char="•"/>
            </a:pPr>
            <a:r>
              <a:rPr lang="en-US" sz="1800" dirty="0" smtClean="0">
                <a:solidFill>
                  <a:srgbClr val="000066"/>
                </a:solidFill>
              </a:rPr>
              <a:t>Passive Core Makeup Water System (PCMWS)</a:t>
            </a:r>
          </a:p>
          <a:p>
            <a:pPr marL="742950" lvl="1" indent="-285750" algn="l">
              <a:buFont typeface="Wingdings" panose="05000000000000000000" pitchFamily="2" charset="2"/>
              <a:buChar char="§"/>
            </a:pPr>
            <a:r>
              <a:rPr lang="en-US" sz="1400" i="1" dirty="0" smtClean="0">
                <a:solidFill>
                  <a:srgbClr val="000066"/>
                </a:solidFill>
              </a:rPr>
              <a:t>Passive Core Makeup Water Tanks and Recirculation Sumps</a:t>
            </a:r>
          </a:p>
          <a:p>
            <a:pPr marL="742950" lvl="1" indent="-285750" algn="l">
              <a:buFont typeface="Wingdings" panose="05000000000000000000" pitchFamily="2" charset="2"/>
              <a:buChar char="§"/>
            </a:pPr>
            <a:r>
              <a:rPr lang="en-US" sz="1400" i="1" dirty="0" smtClean="0">
                <a:solidFill>
                  <a:srgbClr val="000066"/>
                </a:solidFill>
              </a:rPr>
              <a:t>Automatic Depressurization with Gravity Injection Lines</a:t>
            </a:r>
            <a:endParaRPr lang="en-US" sz="1400" dirty="0">
              <a:solidFill>
                <a:srgbClr val="0000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460" y="2236423"/>
            <a:ext cx="4272832" cy="431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997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6980" y="1350358"/>
            <a:ext cx="5140550" cy="5030686"/>
          </a:xfrm>
        </p:spPr>
        <p:txBody>
          <a:bodyPr/>
          <a:lstStyle/>
          <a:p>
            <a:pPr>
              <a:buFont typeface="Arial" panose="020B0604020202020204" pitchFamily="34" charset="0"/>
              <a:buChar char="•"/>
            </a:pPr>
            <a:r>
              <a:rPr lang="en-US" b="1" dirty="0">
                <a:solidFill>
                  <a:srgbClr val="000066"/>
                </a:solidFill>
              </a:rPr>
              <a:t>Submerged Bundle Cooling </a:t>
            </a:r>
            <a:r>
              <a:rPr lang="en-US" b="1" dirty="0" smtClean="0">
                <a:solidFill>
                  <a:srgbClr val="000066"/>
                </a:solidFill>
              </a:rPr>
              <a:t>System (SBCS) </a:t>
            </a:r>
            <a:r>
              <a:rPr lang="en-US" dirty="0" smtClean="0">
                <a:solidFill>
                  <a:srgbClr val="000066"/>
                </a:solidFill>
              </a:rPr>
              <a:t>is </a:t>
            </a:r>
            <a:r>
              <a:rPr lang="en-US" dirty="0">
                <a:solidFill>
                  <a:srgbClr val="000066"/>
                </a:solidFill>
              </a:rPr>
              <a:t>a closed loop, pressurized system comprised of three major </a:t>
            </a:r>
            <a:r>
              <a:rPr lang="en-US" dirty="0" smtClean="0">
                <a:solidFill>
                  <a:srgbClr val="000066"/>
                </a:solidFill>
              </a:rPr>
              <a:t>parts:</a:t>
            </a:r>
          </a:p>
          <a:p>
            <a:pPr marL="895350" lvl="2" indent="0">
              <a:buNone/>
            </a:pPr>
            <a:r>
              <a:rPr lang="en-US" dirty="0" smtClean="0">
                <a:solidFill>
                  <a:srgbClr val="000066"/>
                </a:solidFill>
              </a:rPr>
              <a:t>1</a:t>
            </a:r>
            <a:r>
              <a:rPr lang="en-US" dirty="0">
                <a:solidFill>
                  <a:srgbClr val="000066"/>
                </a:solidFill>
              </a:rPr>
              <a:t>) </a:t>
            </a:r>
            <a:r>
              <a:rPr lang="en-US" dirty="0" smtClean="0">
                <a:solidFill>
                  <a:srgbClr val="000066"/>
                </a:solidFill>
              </a:rPr>
              <a:t>Submerged </a:t>
            </a:r>
            <a:r>
              <a:rPr lang="en-US" dirty="0">
                <a:solidFill>
                  <a:srgbClr val="000066"/>
                </a:solidFill>
              </a:rPr>
              <a:t>Bundle Heat Exchanger (SBHX</a:t>
            </a:r>
            <a:r>
              <a:rPr lang="en-US" dirty="0" smtClean="0">
                <a:solidFill>
                  <a:srgbClr val="000066"/>
                </a:solidFill>
              </a:rPr>
              <a:t>) </a:t>
            </a:r>
          </a:p>
          <a:p>
            <a:pPr marL="895350" lvl="2" indent="0">
              <a:buNone/>
            </a:pPr>
            <a:r>
              <a:rPr lang="en-US" dirty="0" smtClean="0">
                <a:solidFill>
                  <a:srgbClr val="000066"/>
                </a:solidFill>
              </a:rPr>
              <a:t>2</a:t>
            </a:r>
            <a:r>
              <a:rPr lang="en-US" dirty="0">
                <a:solidFill>
                  <a:srgbClr val="000066"/>
                </a:solidFill>
              </a:rPr>
              <a:t>) D</a:t>
            </a:r>
            <a:r>
              <a:rPr lang="en-US" dirty="0" smtClean="0">
                <a:solidFill>
                  <a:srgbClr val="000066"/>
                </a:solidFill>
              </a:rPr>
              <a:t>iscrete </a:t>
            </a:r>
            <a:r>
              <a:rPr lang="en-US" dirty="0">
                <a:solidFill>
                  <a:srgbClr val="000066"/>
                </a:solidFill>
              </a:rPr>
              <a:t>set of HDDs integrally connected to the inner wall of the </a:t>
            </a:r>
            <a:r>
              <a:rPr lang="en-US" dirty="0" smtClean="0">
                <a:solidFill>
                  <a:srgbClr val="000066"/>
                </a:solidFill>
              </a:rPr>
              <a:t>Containment Structure</a:t>
            </a:r>
          </a:p>
          <a:p>
            <a:pPr marL="895350" lvl="2" indent="0">
              <a:buNone/>
            </a:pPr>
            <a:r>
              <a:rPr lang="en-US" dirty="0" smtClean="0">
                <a:solidFill>
                  <a:srgbClr val="000066"/>
                </a:solidFill>
              </a:rPr>
              <a:t>3</a:t>
            </a:r>
            <a:r>
              <a:rPr lang="en-US" dirty="0">
                <a:solidFill>
                  <a:srgbClr val="000066"/>
                </a:solidFill>
              </a:rPr>
              <a:t>) </a:t>
            </a:r>
            <a:r>
              <a:rPr lang="en-US" dirty="0" smtClean="0">
                <a:solidFill>
                  <a:srgbClr val="000066"/>
                </a:solidFill>
              </a:rPr>
              <a:t>Reactor Pressure Vessel</a:t>
            </a:r>
          </a:p>
          <a:p>
            <a:pPr marL="538163" indent="-285750">
              <a:buFont typeface="Arial" panose="020B0604020202020204" pitchFamily="34" charset="0"/>
              <a:buChar char="•"/>
            </a:pPr>
            <a:r>
              <a:rPr lang="en-US" dirty="0" smtClean="0">
                <a:solidFill>
                  <a:srgbClr val="000066"/>
                </a:solidFill>
              </a:rPr>
              <a:t>SBCS </a:t>
            </a:r>
            <a:r>
              <a:rPr lang="en-US" dirty="0">
                <a:solidFill>
                  <a:srgbClr val="000066"/>
                </a:solidFill>
              </a:rPr>
              <a:t>uses primary coolant in the RCS to extract the thermal energy from the core </a:t>
            </a:r>
            <a:r>
              <a:rPr lang="en-US" dirty="0" smtClean="0">
                <a:solidFill>
                  <a:srgbClr val="000066"/>
                </a:solidFill>
              </a:rPr>
              <a:t>while </a:t>
            </a:r>
            <a:r>
              <a:rPr lang="en-US" dirty="0">
                <a:solidFill>
                  <a:srgbClr val="000066"/>
                </a:solidFill>
              </a:rPr>
              <a:t>completely residing within the </a:t>
            </a:r>
            <a:r>
              <a:rPr lang="en-US" dirty="0" smtClean="0">
                <a:solidFill>
                  <a:srgbClr val="000066"/>
                </a:solidFill>
              </a:rPr>
              <a:t>containment.</a:t>
            </a:r>
          </a:p>
          <a:p>
            <a:pPr marL="230188" indent="-230188">
              <a:buFont typeface="Arial" panose="020B0604020202020204" pitchFamily="34" charset="0"/>
              <a:buChar char="•"/>
            </a:pPr>
            <a:r>
              <a:rPr lang="en-US" b="1" dirty="0" smtClean="0">
                <a:solidFill>
                  <a:srgbClr val="000066"/>
                </a:solidFill>
              </a:rPr>
              <a:t>Heat </a:t>
            </a:r>
            <a:r>
              <a:rPr lang="en-US" b="1" dirty="0">
                <a:solidFill>
                  <a:srgbClr val="000066"/>
                </a:solidFill>
              </a:rPr>
              <a:t>Dissipater Ducts (</a:t>
            </a:r>
            <a:r>
              <a:rPr lang="en-US" b="1" dirty="0" smtClean="0">
                <a:solidFill>
                  <a:srgbClr val="000066"/>
                </a:solidFill>
              </a:rPr>
              <a:t>HDDs)</a:t>
            </a:r>
            <a:r>
              <a:rPr lang="en-US" dirty="0" smtClean="0">
                <a:solidFill>
                  <a:srgbClr val="000066"/>
                </a:solidFill>
              </a:rPr>
              <a:t> are simple heat exchangers made from </a:t>
            </a:r>
            <a:r>
              <a:rPr lang="en-US" dirty="0">
                <a:solidFill>
                  <a:srgbClr val="000066"/>
                </a:solidFill>
              </a:rPr>
              <a:t>extruded </a:t>
            </a:r>
            <a:r>
              <a:rPr lang="en-US" dirty="0" smtClean="0">
                <a:solidFill>
                  <a:srgbClr val="000066"/>
                </a:solidFill>
              </a:rPr>
              <a:t>anodized steel half pipes. </a:t>
            </a:r>
            <a:r>
              <a:rPr lang="en-US" dirty="0">
                <a:solidFill>
                  <a:srgbClr val="000066"/>
                </a:solidFill>
              </a:rPr>
              <a:t>D</a:t>
            </a:r>
            <a:r>
              <a:rPr lang="en-US" dirty="0" smtClean="0">
                <a:solidFill>
                  <a:srgbClr val="000066"/>
                </a:solidFill>
              </a:rPr>
              <a:t>iscrete </a:t>
            </a:r>
            <a:r>
              <a:rPr lang="en-US" dirty="0">
                <a:solidFill>
                  <a:srgbClr val="000066"/>
                </a:solidFill>
              </a:rPr>
              <a:t>sets of HDDs are welded </a:t>
            </a:r>
            <a:r>
              <a:rPr lang="en-US" dirty="0" smtClean="0">
                <a:solidFill>
                  <a:srgbClr val="000066"/>
                </a:solidFill>
              </a:rPr>
              <a:t>on </a:t>
            </a:r>
            <a:r>
              <a:rPr lang="en-US" dirty="0">
                <a:solidFill>
                  <a:srgbClr val="000066"/>
                </a:solidFill>
              </a:rPr>
              <a:t>the inside surface of the </a:t>
            </a:r>
            <a:r>
              <a:rPr lang="en-US" b="1" dirty="0" smtClean="0">
                <a:solidFill>
                  <a:srgbClr val="000066"/>
                </a:solidFill>
              </a:rPr>
              <a:t>Containment Structure</a:t>
            </a:r>
            <a:r>
              <a:rPr lang="en-US" dirty="0" smtClean="0">
                <a:solidFill>
                  <a:srgbClr val="000066"/>
                </a:solidFill>
              </a:rPr>
              <a:t> to </a:t>
            </a:r>
            <a:r>
              <a:rPr lang="en-US" dirty="0">
                <a:solidFill>
                  <a:srgbClr val="000066"/>
                </a:solidFill>
              </a:rPr>
              <a:t>transmit heat from inside the ducts to </a:t>
            </a:r>
            <a:r>
              <a:rPr lang="en-US" dirty="0" smtClean="0">
                <a:solidFill>
                  <a:srgbClr val="000066"/>
                </a:solidFill>
              </a:rPr>
              <a:t>the </a:t>
            </a:r>
            <a:r>
              <a:rPr lang="en-US" b="1" dirty="0" smtClean="0">
                <a:solidFill>
                  <a:srgbClr val="000066"/>
                </a:solidFill>
              </a:rPr>
              <a:t>Containment Reservoir </a:t>
            </a:r>
            <a:r>
              <a:rPr lang="en-US" dirty="0" smtClean="0">
                <a:solidFill>
                  <a:srgbClr val="000066"/>
                </a:solidFill>
              </a:rPr>
              <a:t>(Holtec patent).</a:t>
            </a:r>
          </a:p>
          <a:p>
            <a:endParaRPr lang="en-US" dirty="0"/>
          </a:p>
        </p:txBody>
      </p:sp>
      <p:sp>
        <p:nvSpPr>
          <p:cNvPr id="16387" name="Title 2"/>
          <p:cNvSpPr>
            <a:spLocks noGrp="1"/>
          </p:cNvSpPr>
          <p:nvPr>
            <p:ph type="title"/>
          </p:nvPr>
        </p:nvSpPr>
        <p:spPr>
          <a:xfrm>
            <a:off x="1549399" y="213435"/>
            <a:ext cx="6210301" cy="677833"/>
          </a:xfrm>
        </p:spPr>
        <p:txBody>
          <a:bodyPr/>
          <a:lstStyle/>
          <a:p>
            <a:r>
              <a:rPr lang="en-US" sz="2800" b="0" kern="1200" dirty="0">
                <a:latin typeface="Arial" charset="0"/>
              </a:rPr>
              <a:t> </a:t>
            </a:r>
            <a:r>
              <a:rPr lang="en-US" sz="2800" b="0" kern="1200" dirty="0" smtClean="0">
                <a:latin typeface="Arial" charset="0"/>
              </a:rPr>
              <a:t>   </a:t>
            </a:r>
            <a:endParaRPr lang="en-US" dirty="0" smtClean="0"/>
          </a:p>
        </p:txBody>
      </p:sp>
      <p:sp>
        <p:nvSpPr>
          <p:cNvPr id="163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fld id="{EC50FA48-6C53-4057-8115-CA8183146789}" type="slidenum">
              <a:rPr lang="en-US" sz="1000" smtClean="0">
                <a:solidFill>
                  <a:schemeClr val="tx1"/>
                </a:solidFill>
              </a:rPr>
              <a:pPr/>
              <a:t>13</a:t>
            </a:fld>
            <a:endParaRPr lang="en-US" sz="1000" dirty="0" smtClean="0">
              <a:solidFill>
                <a:schemeClr val="tx1"/>
              </a:solidFill>
            </a:endParaRPr>
          </a:p>
        </p:txBody>
      </p:sp>
      <p:sp>
        <p:nvSpPr>
          <p:cNvPr id="16389"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a:defRPr sz="1200">
                <a:solidFill>
                  <a:srgbClr val="000000"/>
                </a:solidFill>
                <a:latin typeface="Arial" charset="0"/>
              </a:defRPr>
            </a:lvl1pPr>
            <a:lvl2pPr marL="742950" indent="-285750">
              <a:defRPr sz="1200">
                <a:solidFill>
                  <a:srgbClr val="000000"/>
                </a:solidFill>
                <a:latin typeface="Arial" charset="0"/>
              </a:defRPr>
            </a:lvl2pPr>
            <a:lvl3pPr marL="1143000" indent="-228600">
              <a:defRPr sz="1200">
                <a:solidFill>
                  <a:srgbClr val="000000"/>
                </a:solidFill>
                <a:latin typeface="Arial" charset="0"/>
              </a:defRPr>
            </a:lvl3pPr>
            <a:lvl4pPr marL="1600200" indent="-228600">
              <a:defRPr sz="1200">
                <a:solidFill>
                  <a:srgbClr val="000000"/>
                </a:solidFill>
                <a:latin typeface="Arial" charset="0"/>
              </a:defRPr>
            </a:lvl4pPr>
            <a:lvl5pPr marL="2057400" indent="-228600">
              <a:defRPr sz="1200">
                <a:solidFill>
                  <a:srgbClr val="000000"/>
                </a:solidFill>
                <a:latin typeface="Arial" charset="0"/>
              </a:defRPr>
            </a:lvl5pPr>
            <a:lvl6pPr marL="2514600" indent="-228600" algn="ctr" eaLnBrk="0" fontAlgn="base" hangingPunct="0">
              <a:spcBef>
                <a:spcPct val="5000"/>
              </a:spcBef>
              <a:spcAft>
                <a:spcPct val="0"/>
              </a:spcAft>
              <a:defRPr sz="1200">
                <a:solidFill>
                  <a:srgbClr val="000000"/>
                </a:solidFill>
                <a:latin typeface="Arial" charset="0"/>
              </a:defRPr>
            </a:lvl6pPr>
            <a:lvl7pPr marL="2971800" indent="-228600" algn="ctr" eaLnBrk="0" fontAlgn="base" hangingPunct="0">
              <a:spcBef>
                <a:spcPct val="5000"/>
              </a:spcBef>
              <a:spcAft>
                <a:spcPct val="0"/>
              </a:spcAft>
              <a:defRPr sz="1200">
                <a:solidFill>
                  <a:srgbClr val="000000"/>
                </a:solidFill>
                <a:latin typeface="Arial" charset="0"/>
              </a:defRPr>
            </a:lvl7pPr>
            <a:lvl8pPr marL="3429000" indent="-228600" algn="ctr" eaLnBrk="0" fontAlgn="base" hangingPunct="0">
              <a:spcBef>
                <a:spcPct val="5000"/>
              </a:spcBef>
              <a:spcAft>
                <a:spcPct val="0"/>
              </a:spcAft>
              <a:defRPr sz="1200">
                <a:solidFill>
                  <a:srgbClr val="000000"/>
                </a:solidFill>
                <a:latin typeface="Arial" charset="0"/>
              </a:defRPr>
            </a:lvl8pPr>
            <a:lvl9pPr marL="3886200" indent="-228600" algn="ctr" eaLnBrk="0" fontAlgn="base" hangingPunct="0">
              <a:spcBef>
                <a:spcPct val="5000"/>
              </a:spcBef>
              <a:spcAft>
                <a:spcPct val="0"/>
              </a:spcAft>
              <a:defRPr sz="1200">
                <a:solidFill>
                  <a:srgbClr val="000000"/>
                </a:solidFill>
                <a:latin typeface="Arial" charset="0"/>
              </a:defRPr>
            </a:lvl9pPr>
          </a:lstStyle>
          <a:p>
            <a:r>
              <a:rPr lang="en-US" sz="1000" dirty="0" smtClean="0">
                <a:solidFill>
                  <a:schemeClr val="tx1"/>
                </a:solidFill>
              </a:rPr>
              <a:t>This presentation material’s ownership by Holtec International is protected by international laws on intellectual properties.</a:t>
            </a:r>
          </a:p>
        </p:txBody>
      </p:sp>
      <p:sp>
        <p:nvSpPr>
          <p:cNvPr id="9" name="Title 2"/>
          <p:cNvSpPr txBox="1">
            <a:spLocks/>
          </p:cNvSpPr>
          <p:nvPr/>
        </p:nvSpPr>
        <p:spPr bwMode="auto">
          <a:xfrm>
            <a:off x="222770" y="132342"/>
            <a:ext cx="587549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rgbClr val="A50021"/>
                </a:solidFill>
                <a:latin typeface="+mj-lt"/>
                <a:ea typeface="+mj-ea"/>
                <a:cs typeface="+mj-cs"/>
              </a:defRPr>
            </a:lvl1pPr>
            <a:lvl2pPr algn="l" rtl="0" eaLnBrk="0" fontAlgn="base" hangingPunct="0">
              <a:lnSpc>
                <a:spcPct val="90000"/>
              </a:lnSpc>
              <a:spcBef>
                <a:spcPct val="0"/>
              </a:spcBef>
              <a:spcAft>
                <a:spcPct val="0"/>
              </a:spcAft>
              <a:defRPr sz="2400" b="1">
                <a:solidFill>
                  <a:srgbClr val="A50021"/>
                </a:solidFill>
                <a:latin typeface="Arial" charset="0"/>
              </a:defRPr>
            </a:lvl2pPr>
            <a:lvl3pPr algn="l" rtl="0" eaLnBrk="0" fontAlgn="base" hangingPunct="0">
              <a:lnSpc>
                <a:spcPct val="90000"/>
              </a:lnSpc>
              <a:spcBef>
                <a:spcPct val="0"/>
              </a:spcBef>
              <a:spcAft>
                <a:spcPct val="0"/>
              </a:spcAft>
              <a:defRPr sz="2400" b="1">
                <a:solidFill>
                  <a:srgbClr val="A50021"/>
                </a:solidFill>
                <a:latin typeface="Arial" charset="0"/>
              </a:defRPr>
            </a:lvl3pPr>
            <a:lvl4pPr algn="l" rtl="0" eaLnBrk="0" fontAlgn="base" hangingPunct="0">
              <a:lnSpc>
                <a:spcPct val="90000"/>
              </a:lnSpc>
              <a:spcBef>
                <a:spcPct val="0"/>
              </a:spcBef>
              <a:spcAft>
                <a:spcPct val="0"/>
              </a:spcAft>
              <a:defRPr sz="2400" b="1">
                <a:solidFill>
                  <a:srgbClr val="A50021"/>
                </a:solidFill>
                <a:latin typeface="Arial" charset="0"/>
              </a:defRPr>
            </a:lvl4pPr>
            <a:lvl5pPr algn="l" rtl="0" eaLnBrk="0" fontAlgn="base" hangingPunct="0">
              <a:lnSpc>
                <a:spcPct val="90000"/>
              </a:lnSpc>
              <a:spcBef>
                <a:spcPct val="0"/>
              </a:spcBef>
              <a:spcAft>
                <a:spcPct val="0"/>
              </a:spcAft>
              <a:defRPr sz="2400" b="1">
                <a:solidFill>
                  <a:srgbClr val="A50021"/>
                </a:solidFill>
                <a:latin typeface="Arial" charset="0"/>
              </a:defRPr>
            </a:lvl5pPr>
            <a:lvl6pPr marL="457200" algn="l" rtl="0" fontAlgn="base">
              <a:lnSpc>
                <a:spcPct val="90000"/>
              </a:lnSpc>
              <a:spcBef>
                <a:spcPct val="0"/>
              </a:spcBef>
              <a:spcAft>
                <a:spcPct val="0"/>
              </a:spcAft>
              <a:defRPr sz="2400" b="1">
                <a:solidFill>
                  <a:srgbClr val="A50021"/>
                </a:solidFill>
                <a:latin typeface="Arial" charset="0"/>
              </a:defRPr>
            </a:lvl6pPr>
            <a:lvl7pPr marL="914400" algn="l" rtl="0" fontAlgn="base">
              <a:lnSpc>
                <a:spcPct val="90000"/>
              </a:lnSpc>
              <a:spcBef>
                <a:spcPct val="0"/>
              </a:spcBef>
              <a:spcAft>
                <a:spcPct val="0"/>
              </a:spcAft>
              <a:defRPr sz="2400" b="1">
                <a:solidFill>
                  <a:srgbClr val="A50021"/>
                </a:solidFill>
                <a:latin typeface="Arial" charset="0"/>
              </a:defRPr>
            </a:lvl7pPr>
            <a:lvl8pPr marL="1371600" algn="l" rtl="0" fontAlgn="base">
              <a:lnSpc>
                <a:spcPct val="90000"/>
              </a:lnSpc>
              <a:spcBef>
                <a:spcPct val="0"/>
              </a:spcBef>
              <a:spcAft>
                <a:spcPct val="0"/>
              </a:spcAft>
              <a:defRPr sz="2400" b="1">
                <a:solidFill>
                  <a:srgbClr val="A50021"/>
                </a:solidFill>
                <a:latin typeface="Arial" charset="0"/>
              </a:defRPr>
            </a:lvl8pPr>
            <a:lvl9pPr marL="1828800" algn="l" rtl="0" fontAlgn="base">
              <a:lnSpc>
                <a:spcPct val="90000"/>
              </a:lnSpc>
              <a:spcBef>
                <a:spcPct val="0"/>
              </a:spcBef>
              <a:spcAft>
                <a:spcPct val="0"/>
              </a:spcAft>
              <a:defRPr sz="2400" b="1">
                <a:solidFill>
                  <a:srgbClr val="A50021"/>
                </a:solidFill>
                <a:latin typeface="Arial" charset="0"/>
              </a:defRPr>
            </a:lvl9pPr>
          </a:lstStyle>
          <a:p>
            <a:r>
              <a:rPr lang="en-US" dirty="0" smtClean="0">
                <a:solidFill>
                  <a:srgbClr val="000065"/>
                </a:solidFill>
              </a:rPr>
              <a:t>Submerged Bundle Cooling System</a:t>
            </a:r>
            <a:endParaRPr lang="en-US" dirty="0">
              <a:solidFill>
                <a:srgbClr val="000065"/>
              </a:solidFill>
            </a:endParaRPr>
          </a:p>
        </p:txBody>
      </p:sp>
      <p:pic>
        <p:nvPicPr>
          <p:cNvPr id="2" name="Picture 1"/>
          <p:cNvPicPr>
            <a:picLocks noChangeAspect="1"/>
          </p:cNvPicPr>
          <p:nvPr/>
        </p:nvPicPr>
        <p:blipFill>
          <a:blip r:embed="rId3"/>
          <a:stretch>
            <a:fillRect/>
          </a:stretch>
        </p:blipFill>
        <p:spPr>
          <a:xfrm>
            <a:off x="5327813" y="2080494"/>
            <a:ext cx="3224222" cy="3949196"/>
          </a:xfrm>
          <a:prstGeom prst="rect">
            <a:avLst/>
          </a:prstGeom>
        </p:spPr>
      </p:pic>
    </p:spTree>
    <p:extLst>
      <p:ext uri="{BB962C8B-B14F-4D97-AF65-F5344CB8AC3E}">
        <p14:creationId xmlns:p14="http://schemas.microsoft.com/office/powerpoint/2010/main" val="401442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2934" y="1519238"/>
            <a:ext cx="7714725" cy="4837112"/>
          </a:xfrm>
        </p:spPr>
        <p:txBody>
          <a:bodyPr/>
          <a:lstStyle/>
          <a:p>
            <a:pPr marL="0" indent="0">
              <a:buNone/>
            </a:pPr>
            <a:endParaRPr lang="en-US" dirty="0" smtClean="0"/>
          </a:p>
          <a:p>
            <a:pPr>
              <a:buFont typeface="Arial" panose="020B0604020202020204" pitchFamily="34" charset="0"/>
              <a:buChar char="•"/>
            </a:pPr>
            <a:r>
              <a:rPr lang="en-US" sz="2000" dirty="0" smtClean="0"/>
              <a:t>Nominal </a:t>
            </a:r>
            <a:r>
              <a:rPr lang="en-US" sz="2000" dirty="0"/>
              <a:t>e</a:t>
            </a:r>
            <a:r>
              <a:rPr lang="en-US" sz="2000" dirty="0" smtClean="0"/>
              <a:t>lectric power output:    	160 MW(e)</a:t>
            </a:r>
          </a:p>
          <a:p>
            <a:pPr>
              <a:buFont typeface="Arial" panose="020B0604020202020204" pitchFamily="34" charset="0"/>
              <a:buChar char="•"/>
            </a:pPr>
            <a:r>
              <a:rPr lang="en-US" sz="2000" dirty="0" smtClean="0"/>
              <a:t>Reactor thermal </a:t>
            </a:r>
            <a:r>
              <a:rPr lang="en-US" sz="2000" dirty="0"/>
              <a:t>p</a:t>
            </a:r>
            <a:r>
              <a:rPr lang="en-US" sz="2000" dirty="0" smtClean="0"/>
              <a:t>ower:  		525 MW(t)</a:t>
            </a:r>
          </a:p>
          <a:p>
            <a:pPr>
              <a:buFont typeface="Arial" panose="020B0604020202020204" pitchFamily="34" charset="0"/>
              <a:buChar char="•"/>
            </a:pPr>
            <a:r>
              <a:rPr lang="en-US" sz="2000" dirty="0" smtClean="0"/>
              <a:t>Reactor coolant inlet temperature:  	384.5</a:t>
            </a:r>
            <a:r>
              <a:rPr lang="en-US" sz="2000" dirty="0" smtClean="0">
                <a:sym typeface="Symbol" panose="05050102010706020507" pitchFamily="18" charset="2"/>
              </a:rPr>
              <a:t>F</a:t>
            </a:r>
            <a:endParaRPr lang="en-US" sz="2000" dirty="0" smtClean="0"/>
          </a:p>
          <a:p>
            <a:pPr>
              <a:buFont typeface="Arial" panose="020B0604020202020204" pitchFamily="34" charset="0"/>
              <a:buChar char="•"/>
            </a:pPr>
            <a:r>
              <a:rPr lang="en-US" sz="2000" dirty="0" smtClean="0"/>
              <a:t>Reactor coolant outlet temperature:	600.0</a:t>
            </a:r>
            <a:r>
              <a:rPr lang="en-US" sz="2000" dirty="0" smtClean="0">
                <a:sym typeface="Symbol" panose="05050102010706020507" pitchFamily="18" charset="2"/>
              </a:rPr>
              <a:t></a:t>
            </a:r>
            <a:r>
              <a:rPr lang="en-US" sz="2000" dirty="0">
                <a:sym typeface="Symbol" panose="05050102010706020507" pitchFamily="18" charset="2"/>
              </a:rPr>
              <a:t>F</a:t>
            </a:r>
            <a:endParaRPr lang="en-US" sz="2000" dirty="0" smtClean="0"/>
          </a:p>
          <a:p>
            <a:pPr>
              <a:buFont typeface="Arial" panose="020B0604020202020204" pitchFamily="34" charset="0"/>
              <a:buChar char="•"/>
            </a:pPr>
            <a:r>
              <a:rPr lang="en-US" sz="2000" dirty="0" smtClean="0"/>
              <a:t>Reactor coolant flow rate:		7.1 Mlb/hr </a:t>
            </a:r>
          </a:p>
          <a:p>
            <a:pPr>
              <a:buFont typeface="Arial" panose="020B0604020202020204" pitchFamily="34" charset="0"/>
              <a:buChar char="•"/>
            </a:pPr>
            <a:r>
              <a:rPr lang="en-US" sz="2000" dirty="0" smtClean="0"/>
              <a:t>Steam generation rate:		1.55 Mlb/hr</a:t>
            </a:r>
          </a:p>
          <a:p>
            <a:pPr>
              <a:buFont typeface="Arial" panose="020B0604020202020204" pitchFamily="34" charset="0"/>
              <a:buChar char="•"/>
            </a:pPr>
            <a:r>
              <a:rPr lang="en-US" sz="2000" dirty="0" smtClean="0"/>
              <a:t>Cycle steam pressure and superheat:	335 psia, 167.4</a:t>
            </a:r>
            <a:r>
              <a:rPr lang="en-US" sz="2000" dirty="0" smtClean="0">
                <a:sym typeface="Symbol" panose="05050102010706020507" pitchFamily="18" charset="2"/>
              </a:rPr>
              <a:t></a:t>
            </a:r>
            <a:r>
              <a:rPr lang="en-US" sz="2000" dirty="0">
                <a:sym typeface="Symbol" panose="05050102010706020507" pitchFamily="18" charset="2"/>
              </a:rPr>
              <a:t>F</a:t>
            </a:r>
            <a:r>
              <a:rPr lang="en-US" sz="2000" dirty="0" smtClean="0"/>
              <a:t> </a:t>
            </a:r>
          </a:p>
          <a:p>
            <a:pPr>
              <a:buFont typeface="Arial" panose="020B0604020202020204" pitchFamily="34" charset="0"/>
              <a:buChar char="•"/>
            </a:pPr>
            <a:r>
              <a:rPr lang="en-US" sz="2000" dirty="0" smtClean="0"/>
              <a:t>Refueling cycle length:		18-24 mths </a:t>
            </a:r>
          </a:p>
          <a:p>
            <a:pPr>
              <a:buFont typeface="Arial" panose="020B0604020202020204" pitchFamily="34" charset="0"/>
              <a:buChar char="•"/>
            </a:pPr>
            <a:endParaRPr lang="en-US" dirty="0" smtClean="0"/>
          </a:p>
          <a:p>
            <a:endParaRPr lang="en-US" dirty="0"/>
          </a:p>
        </p:txBody>
      </p:sp>
      <p:sp>
        <p:nvSpPr>
          <p:cNvPr id="3" name="Title 2"/>
          <p:cNvSpPr>
            <a:spLocks noGrp="1"/>
          </p:cNvSpPr>
          <p:nvPr>
            <p:ph type="title"/>
          </p:nvPr>
        </p:nvSpPr>
        <p:spPr>
          <a:xfrm>
            <a:off x="200124" y="119265"/>
            <a:ext cx="5772647" cy="666750"/>
          </a:xfrm>
        </p:spPr>
        <p:txBody>
          <a:bodyPr/>
          <a:lstStyle/>
          <a:p>
            <a:r>
              <a:rPr lang="en-US" dirty="0" smtClean="0"/>
              <a:t>Essential SMR-160 Plant Data</a:t>
            </a:r>
            <a:endParaRPr lang="en-US" dirty="0"/>
          </a:p>
        </p:txBody>
      </p:sp>
      <p:sp>
        <p:nvSpPr>
          <p:cNvPr id="4" name="Slide Number Placeholder 3"/>
          <p:cNvSpPr>
            <a:spLocks noGrp="1"/>
          </p:cNvSpPr>
          <p:nvPr>
            <p:ph type="sldNum" sz="quarter" idx="10"/>
          </p:nvPr>
        </p:nvSpPr>
        <p:spPr/>
        <p:txBody>
          <a:bodyPr/>
          <a:lstStyle/>
          <a:p>
            <a:pPr>
              <a:defRPr/>
            </a:pPr>
            <a:fld id="{8833E3A1-9CF0-43B5-B49F-6B31D38AFA73}"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Tree>
    <p:extLst>
      <p:ext uri="{BB962C8B-B14F-4D97-AF65-F5344CB8AC3E}">
        <p14:creationId xmlns:p14="http://schemas.microsoft.com/office/powerpoint/2010/main" val="2701296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285" y="2281551"/>
            <a:ext cx="5104942" cy="299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41754" y="1456671"/>
            <a:ext cx="4029303" cy="4863106"/>
          </a:xfrm>
        </p:spPr>
        <p:txBody>
          <a:bodyPr/>
          <a:lstStyle/>
          <a:p>
            <a:pPr>
              <a:buFont typeface="Arial" panose="020B0604020202020204" pitchFamily="34" charset="0"/>
              <a:buChar char="•"/>
            </a:pPr>
            <a:r>
              <a:rPr lang="en-US" dirty="0" smtClean="0"/>
              <a:t>The </a:t>
            </a:r>
            <a:r>
              <a:rPr lang="en-US" dirty="0"/>
              <a:t>primary coolant is driven by natural </a:t>
            </a:r>
            <a:r>
              <a:rPr lang="en-US" dirty="0" smtClean="0"/>
              <a:t>circulation without the use of RCPs.</a:t>
            </a:r>
          </a:p>
          <a:p>
            <a:pPr>
              <a:buFont typeface="Arial" panose="020B0604020202020204" pitchFamily="34" charset="0"/>
              <a:buChar char="•"/>
            </a:pPr>
            <a:r>
              <a:rPr lang="en-US" dirty="0" smtClean="0"/>
              <a:t>The </a:t>
            </a:r>
            <a:r>
              <a:rPr lang="en-US" dirty="0"/>
              <a:t>secondary side </a:t>
            </a:r>
            <a:r>
              <a:rPr lang="en-US" dirty="0" smtClean="0"/>
              <a:t>is driven by </a:t>
            </a:r>
            <a:r>
              <a:rPr lang="en-US" dirty="0"/>
              <a:t>forced circulation using the feed water pumps.</a:t>
            </a:r>
          </a:p>
          <a:p>
            <a:pPr>
              <a:buFont typeface="Arial" panose="020B0604020202020204" pitchFamily="34" charset="0"/>
              <a:buChar char="•"/>
            </a:pPr>
            <a:r>
              <a:rPr lang="en-US" dirty="0"/>
              <a:t>Steam is produced at a relatively low pressure, 335 psi, but with considerable superheat, 170°F.  </a:t>
            </a:r>
          </a:p>
          <a:p>
            <a:pPr>
              <a:buFont typeface="Arial" panose="020B0604020202020204" pitchFamily="34" charset="0"/>
              <a:buChar char="•"/>
            </a:pPr>
            <a:r>
              <a:rPr lang="en-US" dirty="0"/>
              <a:t>Due to </a:t>
            </a:r>
            <a:r>
              <a:rPr lang="en-US" dirty="0" smtClean="0"/>
              <a:t>the significant superheat</a:t>
            </a:r>
            <a:r>
              <a:rPr lang="en-US" dirty="0"/>
              <a:t>, Moisture Separator Reheaters are completely eliminated.  </a:t>
            </a:r>
          </a:p>
          <a:p>
            <a:pPr>
              <a:buFont typeface="Arial" panose="020B0604020202020204" pitchFamily="34" charset="0"/>
              <a:buChar char="•"/>
            </a:pPr>
            <a:r>
              <a:rPr lang="en-US" dirty="0"/>
              <a:t>Minimum feed heating </a:t>
            </a:r>
            <a:r>
              <a:rPr lang="en-US" dirty="0" smtClean="0"/>
              <a:t>(two </a:t>
            </a:r>
            <a:r>
              <a:rPr lang="en-US" dirty="0"/>
              <a:t>feedwater heaters</a:t>
            </a:r>
            <a:r>
              <a:rPr lang="en-US" dirty="0" smtClean="0"/>
              <a:t>) is used which simplifies plant operation.</a:t>
            </a:r>
            <a:endParaRPr lang="en-US" dirty="0"/>
          </a:p>
          <a:p>
            <a:endParaRPr lang="en-US" dirty="0"/>
          </a:p>
        </p:txBody>
      </p:sp>
      <p:sp>
        <p:nvSpPr>
          <p:cNvPr id="3" name="Slide Number Placeholder 2"/>
          <p:cNvSpPr>
            <a:spLocks noGrp="1"/>
          </p:cNvSpPr>
          <p:nvPr>
            <p:ph type="sldNum" sz="quarter" idx="10"/>
          </p:nvPr>
        </p:nvSpPr>
        <p:spPr/>
        <p:txBody>
          <a:bodyPr/>
          <a:lstStyle/>
          <a:p>
            <a:pPr>
              <a:defRPr/>
            </a:pPr>
            <a:fld id="{8833E3A1-9CF0-43B5-B49F-6B31D38AFA73}" type="slidenum">
              <a:rPr lang="en-US" smtClean="0"/>
              <a:pPr>
                <a:defRPr/>
              </a:pPr>
              <a:t>15</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p:txBody>
          <a:bodyPr/>
          <a:lstStyle/>
          <a:p>
            <a:r>
              <a:rPr lang="en-US" dirty="0" smtClean="0"/>
              <a:t>Normal Operations</a:t>
            </a:r>
            <a:endParaRPr lang="en-US" dirty="0"/>
          </a:p>
        </p:txBody>
      </p:sp>
    </p:spTree>
    <p:extLst>
      <p:ext uri="{BB962C8B-B14F-4D97-AF65-F5344CB8AC3E}">
        <p14:creationId xmlns:p14="http://schemas.microsoft.com/office/powerpoint/2010/main" val="2296262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725" y="1398614"/>
            <a:ext cx="4664075" cy="4957736"/>
          </a:xfrm>
        </p:spPr>
        <p:txBody>
          <a:bodyPr/>
          <a:lstStyle/>
          <a:p>
            <a:pPr>
              <a:buFont typeface="Arial" panose="020B0604020202020204" pitchFamily="34" charset="0"/>
              <a:buChar char="•"/>
            </a:pPr>
            <a:r>
              <a:rPr lang="en-US" dirty="0" smtClean="0"/>
              <a:t>Start-up with nuclear heat and forced circulation </a:t>
            </a:r>
          </a:p>
          <a:p>
            <a:pPr lvl="1"/>
            <a:r>
              <a:rPr lang="en-US" dirty="0" smtClean="0">
                <a:solidFill>
                  <a:srgbClr val="002060"/>
                </a:solidFill>
              </a:rPr>
              <a:t>Forced circulation (20% rated full power flow) is established using the start-up pump.</a:t>
            </a:r>
          </a:p>
          <a:p>
            <a:pPr lvl="1"/>
            <a:r>
              <a:rPr lang="en-US" dirty="0" smtClean="0">
                <a:solidFill>
                  <a:srgbClr val="002060"/>
                </a:solidFill>
              </a:rPr>
              <a:t>The control rods are withdrawn to point of adding heat and the heat up rate is controlled by rod position.</a:t>
            </a:r>
          </a:p>
          <a:p>
            <a:pPr lvl="1"/>
            <a:r>
              <a:rPr lang="en-US" dirty="0" smtClean="0">
                <a:solidFill>
                  <a:srgbClr val="002060"/>
                </a:solidFill>
              </a:rPr>
              <a:t>The startup pump is secured when the RCS flow exceeds 40%.</a:t>
            </a:r>
          </a:p>
          <a:p>
            <a:pPr lvl="1"/>
            <a:r>
              <a:rPr lang="en-US" dirty="0" smtClean="0">
                <a:solidFill>
                  <a:srgbClr val="002060"/>
                </a:solidFill>
              </a:rPr>
              <a:t>When the SG secondary side temperature is greater than 240°F, steam is bypassed around the MSIV to warmup the steam lines and the steam turbine.</a:t>
            </a:r>
            <a:endParaRPr lang="en-US" dirty="0">
              <a:solidFill>
                <a:srgbClr val="002060"/>
              </a:solidFill>
            </a:endParaRPr>
          </a:p>
          <a:p>
            <a:pPr lvl="1"/>
            <a:r>
              <a:rPr lang="en-US" dirty="0" smtClean="0">
                <a:solidFill>
                  <a:srgbClr val="002060"/>
                </a:solidFill>
              </a:rPr>
              <a:t>When the SG is at normal operating pressure / temperature, steam is admitted to steam turbine to produce power.</a:t>
            </a:r>
          </a:p>
        </p:txBody>
      </p:sp>
      <p:sp>
        <p:nvSpPr>
          <p:cNvPr id="3" name="Slide Number Placeholder 2"/>
          <p:cNvSpPr>
            <a:spLocks noGrp="1"/>
          </p:cNvSpPr>
          <p:nvPr>
            <p:ph type="sldNum" sz="quarter" idx="10"/>
          </p:nvPr>
        </p:nvSpPr>
        <p:spPr/>
        <p:txBody>
          <a:bodyPr/>
          <a:lstStyle/>
          <a:p>
            <a:pPr>
              <a:defRPr/>
            </a:pPr>
            <a:fld id="{8833E3A1-9CF0-43B5-B49F-6B31D38AFA73}" type="slidenum">
              <a:rPr lang="en-US" smtClean="0"/>
              <a:pPr>
                <a:defRPr/>
              </a:pPr>
              <a:t>16</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a:xfrm>
            <a:off x="473075" y="182792"/>
            <a:ext cx="6704013" cy="666750"/>
          </a:xfrm>
        </p:spPr>
        <p:txBody>
          <a:bodyPr/>
          <a:lstStyle/>
          <a:p>
            <a:r>
              <a:rPr lang="en-US" dirty="0" smtClean="0"/>
              <a:t>Start-Up	</a:t>
            </a:r>
            <a:endParaRPr lang="en-US" dirty="0"/>
          </a:p>
        </p:txBody>
      </p:sp>
      <p:pic>
        <p:nvPicPr>
          <p:cNvPr id="1028" name="Picture 4" descr="C:\Working\General\Start-Up System Rv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369" y="1348772"/>
            <a:ext cx="3446915" cy="510549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bwMode="auto">
          <a:xfrm flipH="1">
            <a:off x="6878635" y="5061472"/>
            <a:ext cx="200026" cy="0"/>
          </a:xfrm>
          <a:prstGeom prst="straightConnector1">
            <a:avLst/>
          </a:prstGeom>
          <a:noFill/>
          <a:ln w="12700" cap="sq"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a:off x="6446835" y="5051944"/>
            <a:ext cx="200026" cy="0"/>
          </a:xfrm>
          <a:prstGeom prst="straightConnector1">
            <a:avLst/>
          </a:prstGeom>
          <a:noFill/>
          <a:ln w="12700" cap="sq"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6170609" y="4667963"/>
            <a:ext cx="0" cy="168281"/>
          </a:xfrm>
          <a:prstGeom prst="straightConnector1">
            <a:avLst/>
          </a:prstGeom>
          <a:noFill/>
          <a:ln w="12700" cap="sq"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V="1">
            <a:off x="6323009" y="4553469"/>
            <a:ext cx="173041" cy="1"/>
          </a:xfrm>
          <a:prstGeom prst="straightConnector1">
            <a:avLst/>
          </a:prstGeom>
          <a:noFill/>
          <a:ln w="12700" cap="sq"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6648450" y="4553469"/>
            <a:ext cx="173041" cy="1"/>
          </a:xfrm>
          <a:prstGeom prst="straightConnector1">
            <a:avLst/>
          </a:prstGeom>
          <a:noFill/>
          <a:ln w="12700" cap="sq"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0821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725" y="1398614"/>
            <a:ext cx="5146353" cy="5059336"/>
          </a:xfrm>
        </p:spPr>
        <p:txBody>
          <a:bodyPr/>
          <a:lstStyle/>
          <a:p>
            <a:pPr>
              <a:buFont typeface="Arial" panose="020B0604020202020204" pitchFamily="34" charset="0"/>
              <a:buChar char="•"/>
            </a:pPr>
            <a:r>
              <a:rPr lang="en-US" dirty="0" smtClean="0"/>
              <a:t>The control rods are fully inserted to shutdown the core.</a:t>
            </a:r>
          </a:p>
          <a:p>
            <a:pPr>
              <a:buFont typeface="Arial" panose="020B0604020202020204" pitchFamily="34" charset="0"/>
              <a:buChar char="•"/>
            </a:pPr>
            <a:r>
              <a:rPr lang="en-US" dirty="0" smtClean="0"/>
              <a:t>The steam generator is initially used to remove the decay heat.</a:t>
            </a:r>
          </a:p>
          <a:p>
            <a:pPr lvl="1">
              <a:buFont typeface="Arial" panose="020B0604020202020204" pitchFamily="34" charset="0"/>
              <a:buChar char="•"/>
            </a:pPr>
            <a:r>
              <a:rPr lang="en-US" dirty="0" smtClean="0">
                <a:solidFill>
                  <a:srgbClr val="002060"/>
                </a:solidFill>
              </a:rPr>
              <a:t>The steam produced by the steam generator after reactor shutdown is sent to the condenser (bypass mode).</a:t>
            </a:r>
          </a:p>
          <a:p>
            <a:pPr lvl="1">
              <a:buFont typeface="Arial" panose="020B0604020202020204" pitchFamily="34" charset="0"/>
              <a:buChar char="•"/>
            </a:pPr>
            <a:r>
              <a:rPr lang="en-US" dirty="0" smtClean="0">
                <a:solidFill>
                  <a:srgbClr val="002060"/>
                </a:solidFill>
              </a:rPr>
              <a:t>The condensate from the condenser is returned to the steam generator using the main feedwater system.</a:t>
            </a:r>
          </a:p>
          <a:p>
            <a:pPr>
              <a:buFont typeface="Arial" panose="020B0604020202020204" pitchFamily="34" charset="0"/>
              <a:buChar char="•"/>
            </a:pPr>
            <a:r>
              <a:rPr lang="en-US" dirty="0"/>
              <a:t>The start-up pump is used to ensure thermal equilibrium of </a:t>
            </a:r>
            <a:r>
              <a:rPr lang="en-US" dirty="0" smtClean="0"/>
              <a:t>RCS and transfers heat to the residual heat removal heat exchanger.</a:t>
            </a:r>
          </a:p>
          <a:p>
            <a:pPr>
              <a:buFont typeface="Arial" panose="020B0604020202020204" pitchFamily="34" charset="0"/>
              <a:buChar char="•"/>
            </a:pPr>
            <a:r>
              <a:rPr lang="en-US" dirty="0" smtClean="0"/>
              <a:t>The residual heat removal heat exchanger is sized to cooldown the RCS to less than 125°F within 96 hours after shutdown.</a:t>
            </a:r>
            <a:endParaRPr lang="en-US" dirty="0"/>
          </a:p>
        </p:txBody>
      </p:sp>
      <p:sp>
        <p:nvSpPr>
          <p:cNvPr id="3" name="Slide Number Placeholder 2"/>
          <p:cNvSpPr>
            <a:spLocks noGrp="1"/>
          </p:cNvSpPr>
          <p:nvPr>
            <p:ph type="sldNum" sz="quarter" idx="10"/>
          </p:nvPr>
        </p:nvSpPr>
        <p:spPr/>
        <p:txBody>
          <a:bodyPr/>
          <a:lstStyle/>
          <a:p>
            <a:pPr>
              <a:defRPr/>
            </a:pPr>
            <a:fld id="{8833E3A1-9CF0-43B5-B49F-6B31D38AFA73}" type="slidenum">
              <a:rPr lang="en-US" smtClean="0"/>
              <a:pPr>
                <a:defRPr/>
              </a:pPr>
              <a:t>17</a:t>
            </a:fld>
            <a:endParaRPr lang="en-US" dirty="0"/>
          </a:p>
        </p:txBody>
      </p:sp>
      <p:sp>
        <p:nvSpPr>
          <p:cNvPr id="4" name="Footer Placeholder 3"/>
          <p:cNvSpPr>
            <a:spLocks noGrp="1"/>
          </p:cNvSpPr>
          <p:nvPr>
            <p:ph type="ftr" sz="quarter" idx="11"/>
          </p:nvPr>
        </p:nvSpPr>
        <p:spPr>
          <a:xfrm>
            <a:off x="1355847" y="6412763"/>
            <a:ext cx="6345221" cy="295275"/>
          </a:xfrm>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a:xfrm>
            <a:off x="473075" y="182792"/>
            <a:ext cx="6704013" cy="666750"/>
          </a:xfrm>
        </p:spPr>
        <p:txBody>
          <a:bodyPr/>
          <a:lstStyle/>
          <a:p>
            <a:r>
              <a:rPr lang="en-US" dirty="0" smtClean="0"/>
              <a:t>Shutdown</a:t>
            </a:r>
            <a:endParaRPr lang="en-US" dirty="0"/>
          </a:p>
        </p:txBody>
      </p:sp>
      <p:pic>
        <p:nvPicPr>
          <p:cNvPr id="2051" name="Picture 3" descr="C:\Working\General\RHR shutdown System Rv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371" y="1407885"/>
            <a:ext cx="3686629" cy="500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75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335533"/>
            <a:ext cx="4255806" cy="520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12725" y="1398614"/>
            <a:ext cx="4376367" cy="4957736"/>
          </a:xfrm>
        </p:spPr>
        <p:txBody>
          <a:bodyPr/>
          <a:lstStyle/>
          <a:p>
            <a:pPr>
              <a:buFont typeface="Arial" panose="020B0604020202020204" pitchFamily="34" charset="0"/>
              <a:buChar char="•"/>
            </a:pPr>
            <a:r>
              <a:rPr lang="en-US" dirty="0" smtClean="0"/>
              <a:t>SMR-160 safety logic will detect a LOCA, signal reactor trip, and initiate Engineering Safety Feature Actuation</a:t>
            </a:r>
          </a:p>
          <a:p>
            <a:pPr>
              <a:buFont typeface="Arial" panose="020B0604020202020204" pitchFamily="34" charset="0"/>
              <a:buChar char="•"/>
            </a:pPr>
            <a:r>
              <a:rPr lang="en-US" dirty="0" smtClean="0"/>
              <a:t>Safety features include injection from Passive Core Makeup Water Tanks (PCMWT) and opening of Automatic Depressurization System (ADS)</a:t>
            </a:r>
          </a:p>
          <a:p>
            <a:pPr>
              <a:buFont typeface="Arial" panose="020B0604020202020204" pitchFamily="34" charset="0"/>
              <a:buChar char="•"/>
            </a:pPr>
            <a:r>
              <a:rPr lang="en-US" dirty="0" smtClean="0"/>
              <a:t>Long-term water recirculation is provided by opening of a Gravity Injection Line (GIL) after RCS depressurization</a:t>
            </a:r>
          </a:p>
          <a:p>
            <a:pPr>
              <a:buFont typeface="Arial" panose="020B0604020202020204" pitchFamily="34" charset="0"/>
              <a:buChar char="•"/>
            </a:pPr>
            <a:r>
              <a:rPr lang="en-US" dirty="0" smtClean="0"/>
              <a:t>The reactor core remains covered for the full spectrum of breaks from blowdown to passive injection through recirculation phases</a:t>
            </a:r>
          </a:p>
          <a:p>
            <a:pPr>
              <a:buFont typeface="Arial" panose="020B0604020202020204" pitchFamily="34" charset="0"/>
              <a:buChar char="•"/>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p:txBody>
          <a:bodyPr/>
          <a:lstStyle/>
          <a:p>
            <a:r>
              <a:rPr lang="en-US" dirty="0" smtClean="0"/>
              <a:t>Loss of Coolant Accident (LOCA)</a:t>
            </a:r>
            <a:endParaRPr lang="en-US" dirty="0"/>
          </a:p>
        </p:txBody>
      </p:sp>
      <p:sp>
        <p:nvSpPr>
          <p:cNvPr id="8" name="TextBox 7"/>
          <p:cNvSpPr txBox="1"/>
          <p:nvPr/>
        </p:nvSpPr>
        <p:spPr>
          <a:xfrm>
            <a:off x="6320796" y="2249150"/>
            <a:ext cx="683664" cy="246221"/>
          </a:xfrm>
          <a:prstGeom prst="rect">
            <a:avLst/>
          </a:prstGeom>
          <a:noFill/>
        </p:spPr>
        <p:txBody>
          <a:bodyPr wrap="square" rtlCol="0">
            <a:spAutoFit/>
          </a:bodyPr>
          <a:lstStyle/>
          <a:p>
            <a:r>
              <a:rPr lang="en-US" sz="1000" b="1" dirty="0" smtClean="0"/>
              <a:t>ADS1</a:t>
            </a:r>
            <a:endParaRPr lang="en-US" sz="1000" b="1" dirty="0"/>
          </a:p>
        </p:txBody>
      </p:sp>
      <p:sp>
        <p:nvSpPr>
          <p:cNvPr id="13" name="TextBox 12"/>
          <p:cNvSpPr txBox="1"/>
          <p:nvPr/>
        </p:nvSpPr>
        <p:spPr>
          <a:xfrm>
            <a:off x="7857614" y="2776396"/>
            <a:ext cx="683664" cy="246221"/>
          </a:xfrm>
          <a:prstGeom prst="rect">
            <a:avLst/>
          </a:prstGeom>
          <a:noFill/>
        </p:spPr>
        <p:txBody>
          <a:bodyPr wrap="square" rtlCol="0">
            <a:spAutoFit/>
          </a:bodyPr>
          <a:lstStyle/>
          <a:p>
            <a:r>
              <a:rPr lang="en-US" sz="1000" b="1" dirty="0" smtClean="0"/>
              <a:t>ADS2</a:t>
            </a:r>
            <a:endParaRPr lang="en-US" sz="1000" b="1" dirty="0"/>
          </a:p>
        </p:txBody>
      </p:sp>
      <p:cxnSp>
        <p:nvCxnSpPr>
          <p:cNvPr id="11" name="Straight Arrow Connector 10"/>
          <p:cNvCxnSpPr/>
          <p:nvPr/>
        </p:nvCxnSpPr>
        <p:spPr bwMode="auto">
          <a:xfrm flipH="1">
            <a:off x="6187155" y="2451163"/>
            <a:ext cx="264922" cy="180942"/>
          </a:xfrm>
          <a:prstGeom prst="straightConnector1">
            <a:avLst/>
          </a:prstGeom>
          <a:noFill/>
          <a:ln w="12700" cap="sq"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a:off x="7857614" y="3000012"/>
            <a:ext cx="119641" cy="280148"/>
          </a:xfrm>
          <a:prstGeom prst="straightConnector1">
            <a:avLst/>
          </a:prstGeom>
          <a:noFill/>
          <a:ln w="12700" cap="sq"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5578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833E3A1-9CF0-43B5-B49F-6B31D38AFA73}" type="slidenum">
              <a:rPr lang="en-US" smtClean="0"/>
              <a:pPr>
                <a:defRPr/>
              </a:pPr>
              <a:t>19</a:t>
            </a:fld>
            <a:endParaRPr lang="en-US" dirty="0"/>
          </a:p>
        </p:txBody>
      </p:sp>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p:txBody>
          <a:bodyPr/>
          <a:lstStyle/>
          <a:p>
            <a:r>
              <a:rPr lang="en-US" dirty="0" smtClean="0"/>
              <a:t>Non-LOCA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640" y="1335195"/>
            <a:ext cx="2880828" cy="2798640"/>
          </a:xfrm>
          <a:prstGeom prst="rect">
            <a:avLst/>
          </a:prstGeom>
        </p:spPr>
      </p:pic>
      <p:sp>
        <p:nvSpPr>
          <p:cNvPr id="7" name="Content Placeholder 1"/>
          <p:cNvSpPr>
            <a:spLocks noGrp="1"/>
          </p:cNvSpPr>
          <p:nvPr>
            <p:ph idx="1"/>
          </p:nvPr>
        </p:nvSpPr>
        <p:spPr>
          <a:xfrm>
            <a:off x="212725" y="1475733"/>
            <a:ext cx="4643054" cy="4957736"/>
          </a:xfrm>
        </p:spPr>
        <p:txBody>
          <a:bodyPr/>
          <a:lstStyle/>
          <a:p>
            <a:pPr>
              <a:buFont typeface="Arial" panose="020B0604020202020204" pitchFamily="34" charset="0"/>
              <a:buChar char="•"/>
            </a:pPr>
            <a:r>
              <a:rPr lang="en-US" dirty="0"/>
              <a:t>An example of this kind of accident is a Loss of Load event, resulting in the sudden isolation of secondary and reactor </a:t>
            </a:r>
            <a:r>
              <a:rPr lang="en-US" dirty="0" smtClean="0"/>
              <a:t>trip.</a:t>
            </a:r>
          </a:p>
          <a:p>
            <a:pPr>
              <a:buFont typeface="Arial" panose="020B0604020202020204" pitchFamily="34" charset="0"/>
              <a:buChar char="•"/>
            </a:pPr>
            <a:r>
              <a:rPr lang="en-US" dirty="0" smtClean="0"/>
              <a:t>The Submerged Bundle Cooling System (SBCS) is used for decay heat removal.</a:t>
            </a:r>
          </a:p>
          <a:p>
            <a:pPr>
              <a:buFont typeface="Arial" panose="020B0604020202020204" pitchFamily="34" charset="0"/>
              <a:buChar char="•"/>
            </a:pPr>
            <a:r>
              <a:rPr lang="en-US" dirty="0" smtClean="0"/>
              <a:t>The SBCS is a closed loop pressurized system that rejects heat passively to the Containment Reservoir.</a:t>
            </a:r>
          </a:p>
          <a:p>
            <a:pPr>
              <a:buFont typeface="Arial" panose="020B0604020202020204" pitchFamily="34" charset="0"/>
              <a:buChar char="•"/>
            </a:pPr>
            <a:r>
              <a:rPr lang="en-US" dirty="0" smtClean="0"/>
              <a:t>The Loss of Load event demonstrates that safe shutdown can be achieved without venting the RCS to containment.</a:t>
            </a:r>
          </a:p>
          <a:p>
            <a:endParaRPr lang="en-US" dirty="0" smtClean="0"/>
          </a:p>
          <a:p>
            <a:endParaRPr lang="en-US"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95" y="3989779"/>
            <a:ext cx="3896882" cy="250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705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SMR-160</a:t>
            </a:r>
            <a:endParaRPr lang="en-US" dirty="0"/>
          </a:p>
        </p:txBody>
      </p:sp>
      <p:sp>
        <p:nvSpPr>
          <p:cNvPr id="3" name="Content Placeholder 2"/>
          <p:cNvSpPr>
            <a:spLocks noGrp="1"/>
          </p:cNvSpPr>
          <p:nvPr>
            <p:ph idx="1"/>
          </p:nvPr>
        </p:nvSpPr>
        <p:spPr>
          <a:xfrm>
            <a:off x="212726" y="1540042"/>
            <a:ext cx="7992812" cy="4816308"/>
          </a:xfrm>
        </p:spPr>
        <p:txBody>
          <a:bodyPr/>
          <a:lstStyle/>
          <a:p>
            <a:pPr marL="0" indent="0">
              <a:buNone/>
            </a:pPr>
            <a:r>
              <a:rPr lang="en-US" dirty="0"/>
              <a: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2</a:t>
            </a:fld>
            <a:endParaRPr lang="en-GB" dirty="0"/>
          </a:p>
        </p:txBody>
      </p:sp>
      <p:grpSp>
        <p:nvGrpSpPr>
          <p:cNvPr id="5" name="Group 4"/>
          <p:cNvGrpSpPr/>
          <p:nvPr/>
        </p:nvGrpSpPr>
        <p:grpSpPr>
          <a:xfrm>
            <a:off x="446880" y="1520328"/>
            <a:ext cx="8168309" cy="5105329"/>
            <a:chOff x="-83441" y="259114"/>
            <a:chExt cx="5952490" cy="434567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l="4301" t="10201" r="4079" b="45921"/>
            <a:stretch>
              <a:fillRect/>
            </a:stretch>
          </p:blipFill>
          <p:spPr bwMode="auto">
            <a:xfrm>
              <a:off x="-83441" y="259114"/>
              <a:ext cx="5952490" cy="4054832"/>
            </a:xfrm>
            <a:prstGeom prst="rect">
              <a:avLst/>
            </a:prstGeom>
            <a:noFill/>
            <a:ln>
              <a:noFill/>
            </a:ln>
          </p:spPr>
        </p:pic>
        <p:sp>
          <p:nvSpPr>
            <p:cNvPr id="7" name="Text Box 2"/>
            <p:cNvSpPr txBox="1">
              <a:spLocks noChangeArrowheads="1"/>
            </p:cNvSpPr>
            <p:nvPr/>
          </p:nvSpPr>
          <p:spPr bwMode="auto">
            <a:xfrm>
              <a:off x="1178678" y="4350007"/>
              <a:ext cx="3593465" cy="254784"/>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Frutiger LT Std 57 Cn"/>
                </a:rPr>
                <a:t> </a:t>
              </a:r>
            </a:p>
          </p:txBody>
        </p:sp>
      </p:grpSp>
    </p:spTree>
    <p:extLst>
      <p:ext uri="{BB962C8B-B14F-4D97-AF65-F5344CB8AC3E}">
        <p14:creationId xmlns:p14="http://schemas.microsoft.com/office/powerpoint/2010/main" val="209265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p:txBody>
          <a:bodyPr/>
          <a:lstStyle/>
          <a:p>
            <a:r>
              <a:rPr lang="en-US" dirty="0" smtClean="0"/>
              <a:t>Steam Generator Tube Rupture (SGTR)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477" y="1835125"/>
            <a:ext cx="4232972" cy="254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
          <p:cNvSpPr>
            <a:spLocks noGrp="1"/>
          </p:cNvSpPr>
          <p:nvPr>
            <p:ph idx="1"/>
          </p:nvPr>
        </p:nvSpPr>
        <p:spPr>
          <a:xfrm>
            <a:off x="212725" y="1398614"/>
            <a:ext cx="4376367" cy="4957736"/>
          </a:xfrm>
        </p:spPr>
        <p:txBody>
          <a:bodyPr/>
          <a:lstStyle/>
          <a:p>
            <a:pPr>
              <a:buFont typeface="Arial" panose="020B0604020202020204" pitchFamily="34" charset="0"/>
              <a:buChar char="•"/>
            </a:pPr>
            <a:r>
              <a:rPr lang="en-US" dirty="0" smtClean="0"/>
              <a:t>An SGTR is an accident at normal operating conditions involving the complete severance of a single SG tube.</a:t>
            </a:r>
          </a:p>
          <a:p>
            <a:pPr>
              <a:buFont typeface="Arial" panose="020B0604020202020204" pitchFamily="34" charset="0"/>
              <a:buChar char="•"/>
            </a:pPr>
            <a:r>
              <a:rPr lang="en-US" dirty="0" smtClean="0"/>
              <a:t>The Submerged Bundle Cooling System (SBCS) is actuated to mitigate this accident on the signal of either low Pressurizer pressure or level.</a:t>
            </a:r>
          </a:p>
          <a:p>
            <a:pPr>
              <a:buFont typeface="Arial" panose="020B0604020202020204" pitchFamily="34" charset="0"/>
              <a:buChar char="•"/>
            </a:pPr>
            <a:r>
              <a:rPr lang="en-US" dirty="0" smtClean="0"/>
              <a:t>The SBCS is capable of quickly depressurizing below the secondary safety valve setpoint terminating the  flow from primary to secondary.</a:t>
            </a:r>
          </a:p>
          <a:p>
            <a:pPr>
              <a:buFont typeface="Arial" panose="020B0604020202020204" pitchFamily="34" charset="0"/>
              <a:buChar char="•"/>
            </a:pPr>
            <a:r>
              <a:rPr lang="en-US" dirty="0" smtClean="0"/>
              <a:t>The SMR-160 passively mitigates an SGTR event without a significant off-site radioactive mass release.</a:t>
            </a:r>
          </a:p>
          <a:p>
            <a:endParaRPr lang="en-US" dirty="0" smtClean="0"/>
          </a:p>
          <a:p>
            <a:endParaRPr lang="en-US" dirty="0" smtClean="0"/>
          </a:p>
        </p:txBody>
      </p:sp>
      <p:sp>
        <p:nvSpPr>
          <p:cNvPr id="2" name="TextBox 1"/>
          <p:cNvSpPr txBox="1"/>
          <p:nvPr/>
        </p:nvSpPr>
        <p:spPr>
          <a:xfrm>
            <a:off x="5763490" y="1708726"/>
            <a:ext cx="1560946" cy="378691"/>
          </a:xfrm>
          <a:prstGeom prst="rect">
            <a:avLst/>
          </a:prstGeom>
          <a:solidFill>
            <a:schemeClr val="bg1"/>
          </a:solidFill>
          <a:ln>
            <a:solidFill>
              <a:schemeClr val="tx1"/>
            </a:solidFill>
          </a:ln>
        </p:spPr>
        <p:txBody>
          <a:bodyPr wrap="square" rtlCol="0">
            <a:spAutoFit/>
          </a:bodyPr>
          <a:lstStyle/>
          <a:p>
            <a:pPr algn="l"/>
            <a:r>
              <a:rPr lang="en-US" sz="900" dirty="0" smtClean="0"/>
              <a:t>Termination of Radioactive Release to Environment</a:t>
            </a:r>
            <a:endParaRPr lang="en-US" sz="900" dirty="0"/>
          </a:p>
        </p:txBody>
      </p:sp>
      <p:cxnSp>
        <p:nvCxnSpPr>
          <p:cNvPr id="6" name="Straight Arrow Connector 5"/>
          <p:cNvCxnSpPr/>
          <p:nvPr/>
        </p:nvCxnSpPr>
        <p:spPr bwMode="auto">
          <a:xfrm flipV="1">
            <a:off x="5680364" y="2096655"/>
            <a:ext cx="277091" cy="295564"/>
          </a:xfrm>
          <a:prstGeom prst="straightConnector1">
            <a:avLst/>
          </a:prstGeom>
          <a:noFill/>
          <a:ln w="12700" cap="sq"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11424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p:txBody>
          <a:bodyPr/>
          <a:lstStyle/>
          <a:p>
            <a:r>
              <a:rPr lang="en-US" dirty="0" smtClean="0"/>
              <a:t>Holtec Technology Center</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838" y="1261037"/>
            <a:ext cx="6716387" cy="533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60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5" name="Title 4"/>
          <p:cNvSpPr>
            <a:spLocks noGrp="1"/>
          </p:cNvSpPr>
          <p:nvPr>
            <p:ph type="title"/>
          </p:nvPr>
        </p:nvSpPr>
        <p:spPr/>
        <p:txBody>
          <a:bodyPr/>
          <a:lstStyle/>
          <a:p>
            <a:r>
              <a:rPr lang="en-US" dirty="0" smtClean="0"/>
              <a:t>Holtec Technology Center</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57" y="1502961"/>
            <a:ext cx="4782601" cy="266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254" y="3459296"/>
            <a:ext cx="4937983" cy="292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tmarcille\AppData\Local\Microsoft\Windows\Temporary Internet Files\Content.Outlook\93MA31G8\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083" y="1905918"/>
            <a:ext cx="4442261" cy="333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09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51" y="201516"/>
            <a:ext cx="5895975" cy="666750"/>
          </a:xfrm>
        </p:spPr>
        <p:txBody>
          <a:bodyPr/>
          <a:lstStyle/>
          <a:p>
            <a:r>
              <a:rPr lang="en-US" dirty="0" smtClean="0"/>
              <a:t>Overview of SMR-160</a:t>
            </a:r>
            <a:endParaRPr lang="en-US" dirty="0"/>
          </a:p>
        </p:txBody>
      </p:sp>
      <p:sp>
        <p:nvSpPr>
          <p:cNvPr id="3" name="Content Placeholder 2"/>
          <p:cNvSpPr>
            <a:spLocks noGrp="1"/>
          </p:cNvSpPr>
          <p:nvPr>
            <p:ph idx="1"/>
          </p:nvPr>
        </p:nvSpPr>
        <p:spPr>
          <a:xfrm>
            <a:off x="256793" y="1607935"/>
            <a:ext cx="8678863" cy="4957736"/>
          </a:xfrm>
        </p:spPr>
        <p:txBody>
          <a:bodyPr/>
          <a:lstStyle/>
          <a:p>
            <a:pPr lvl="0">
              <a:buFont typeface="Arial" panose="020B0604020202020204" pitchFamily="34" charset="0"/>
              <a:buChar char="•"/>
            </a:pPr>
            <a:r>
              <a:rPr lang="en-US" sz="1600" dirty="0" smtClean="0"/>
              <a:t>SIMPLER – far less equipment and commodities than other LLWRs or SMRs</a:t>
            </a:r>
          </a:p>
          <a:p>
            <a:pPr marL="722312" lvl="2" indent="0">
              <a:buNone/>
            </a:pPr>
            <a:r>
              <a:rPr lang="en-US" sz="1600" i="1" dirty="0" smtClean="0"/>
              <a:t>With Integrated Spent Fuel </a:t>
            </a:r>
            <a:r>
              <a:rPr lang="en-US" sz="1600" i="1" dirty="0"/>
              <a:t>M</a:t>
            </a:r>
            <a:r>
              <a:rPr lang="en-US" sz="1600" i="1" dirty="0" smtClean="0"/>
              <a:t>anagement, unlike any other NPP in the world or design</a:t>
            </a:r>
          </a:p>
          <a:p>
            <a:pPr lvl="0">
              <a:buFont typeface="Arial" panose="020B0604020202020204" pitchFamily="34" charset="0"/>
              <a:buChar char="•"/>
            </a:pPr>
            <a:r>
              <a:rPr lang="en-US" sz="1600" dirty="0"/>
              <a:t>SAFER – core damage frequency orders of magnitude smaller than Gen-III LWRs</a:t>
            </a:r>
          </a:p>
          <a:p>
            <a:pPr marL="722312" lvl="2" indent="0">
              <a:buNone/>
            </a:pPr>
            <a:r>
              <a:rPr lang="en-US" sz="1600" i="1" dirty="0"/>
              <a:t>With the Holtec International Integrated Containment System</a:t>
            </a:r>
          </a:p>
          <a:p>
            <a:pPr lvl="0">
              <a:buFont typeface="Arial" panose="020B0604020202020204" pitchFamily="34" charset="0"/>
              <a:buChar char="•"/>
            </a:pPr>
            <a:r>
              <a:rPr lang="en-US" sz="1600" dirty="0" smtClean="0"/>
              <a:t>COST EFFECTIVE – less than half the price of current new build LLWRs</a:t>
            </a:r>
          </a:p>
          <a:p>
            <a:pPr marL="722312" lvl="2" indent="0">
              <a:buNone/>
            </a:pPr>
            <a:r>
              <a:rPr lang="en-US" sz="1600" i="1" dirty="0" smtClean="0"/>
              <a:t>Based on Level-II commodity cost estimate and construction schedule</a:t>
            </a:r>
          </a:p>
          <a:p>
            <a:pPr lvl="0">
              <a:buFont typeface="Arial" panose="020B0604020202020204" pitchFamily="34" charset="0"/>
              <a:buChar char="•"/>
            </a:pPr>
            <a:r>
              <a:rPr lang="en-US" sz="1600" dirty="0" smtClean="0"/>
              <a:t>PRACTICAL – no new materials (MSRs, LMRs, </a:t>
            </a:r>
            <a:r>
              <a:rPr lang="en-US" sz="1600" dirty="0" err="1" smtClean="0"/>
              <a:t>GasRs</a:t>
            </a:r>
            <a:r>
              <a:rPr lang="en-US" sz="1600" dirty="0" smtClean="0"/>
              <a:t>), no new fuel cycles, no new reprocessing techniques, technologies or facilities</a:t>
            </a:r>
          </a:p>
          <a:p>
            <a:pPr lvl="0">
              <a:buFont typeface="Arial" panose="020B0604020202020204" pitchFamily="34" charset="0"/>
              <a:buChar char="•"/>
            </a:pPr>
            <a:r>
              <a:rPr lang="en-US" sz="1600" dirty="0" smtClean="0"/>
              <a:t>CERTAIN – Holtec International is the largest capital nuclear equipment exporter in the US</a:t>
            </a:r>
          </a:p>
          <a:p>
            <a:pPr marL="722312" lvl="2" indent="0">
              <a:buNone/>
            </a:pPr>
            <a:r>
              <a:rPr lang="en-US" sz="1600" i="1" dirty="0" smtClean="0"/>
              <a:t>SMR manufacturing with the new Holtec Technology Center, HMD, others</a:t>
            </a:r>
            <a:r>
              <a:rPr lang="en-US" sz="1200" dirty="0" smtClean="0"/>
              <a:t> </a:t>
            </a:r>
          </a:p>
          <a:p>
            <a:pPr>
              <a:buFont typeface="Arial" panose="020B0604020202020204" pitchFamily="34" charset="0"/>
              <a:buChar char="•"/>
            </a:pPr>
            <a:r>
              <a:rPr lang="en-US" sz="1600" dirty="0" smtClean="0"/>
              <a:t>INVESTED PARTNERS – Mitsubishi Electric, PSEG Power, URS, others</a:t>
            </a:r>
            <a:endParaRPr lang="en-US" sz="1600" dirty="0">
              <a:solidFill>
                <a:srgbClr val="000065"/>
              </a:solidFill>
            </a:endParaRPr>
          </a:p>
          <a:p>
            <a:pPr lvl="0">
              <a:buFont typeface="Arial" panose="020B0604020202020204" pitchFamily="34" charset="0"/>
              <a:buChar char="•"/>
            </a:pPr>
            <a:r>
              <a:rPr lang="en-US" sz="1600" dirty="0" smtClean="0"/>
              <a:t>QUALITY – ask our clients: PSEG, EDF, Southern, TVA, CFE, others</a:t>
            </a:r>
          </a:p>
          <a:p>
            <a:pPr marL="722312" lvl="2" indent="0">
              <a:buNone/>
            </a:pPr>
            <a:r>
              <a:rPr lang="en-US" sz="1600" i="1" dirty="0" smtClean="0"/>
              <a:t>They will tell you – Holtec delivers, every time</a:t>
            </a:r>
          </a:p>
          <a:p>
            <a:pPr>
              <a:buFont typeface="Arial" panose="020B0604020202020204" pitchFamily="34" charset="0"/>
              <a:buChar char="•"/>
            </a:pPr>
            <a:endParaRPr lang="en-US" sz="2000" dirty="0">
              <a:solidFill>
                <a:srgbClr val="000065"/>
              </a:solidFill>
              <a:ea typeface="+mn-ea"/>
              <a:cs typeface="+mn-cs"/>
            </a:endParaRPr>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23</a:t>
            </a:fld>
            <a:endParaRPr lang="en-GB" dirty="0"/>
          </a:p>
        </p:txBody>
      </p:sp>
    </p:spTree>
    <p:extLst>
      <p:ext uri="{BB962C8B-B14F-4D97-AF65-F5344CB8AC3E}">
        <p14:creationId xmlns:p14="http://schemas.microsoft.com/office/powerpoint/2010/main" val="2100503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51" y="201516"/>
            <a:ext cx="5895975" cy="666750"/>
          </a:xfrm>
        </p:spPr>
        <p:txBody>
          <a:bodyPr/>
          <a:lstStyle/>
          <a:p>
            <a:r>
              <a:rPr lang="en-US" dirty="0" smtClean="0"/>
              <a:t>Overview of SMR-160</a:t>
            </a:r>
            <a:endParaRPr lang="en-US" dirty="0"/>
          </a:p>
        </p:txBody>
      </p:sp>
      <p:sp>
        <p:nvSpPr>
          <p:cNvPr id="3" name="Content Placeholder 2"/>
          <p:cNvSpPr>
            <a:spLocks noGrp="1"/>
          </p:cNvSpPr>
          <p:nvPr>
            <p:ph idx="1"/>
          </p:nvPr>
        </p:nvSpPr>
        <p:spPr>
          <a:xfrm>
            <a:off x="256793" y="1607935"/>
            <a:ext cx="8678863" cy="4957736"/>
          </a:xfrm>
        </p:spPr>
        <p:txBody>
          <a:bodyPr/>
          <a:lstStyle/>
          <a:p>
            <a:pPr lvl="0">
              <a:buFont typeface="Arial" panose="020B0604020202020204" pitchFamily="34" charset="0"/>
              <a:buChar char="•"/>
            </a:pPr>
            <a:r>
              <a:rPr lang="en-US" sz="1600" dirty="0" smtClean="0"/>
              <a:t>SIMPLER – far less equipment and commodities than other LLWRs or SMRs</a:t>
            </a:r>
          </a:p>
          <a:p>
            <a:pPr marL="722312" lvl="2" indent="0">
              <a:buNone/>
            </a:pPr>
            <a:r>
              <a:rPr lang="en-US" sz="1600" i="1" dirty="0" smtClean="0"/>
              <a:t>With Integrated Spent Fuel </a:t>
            </a:r>
            <a:r>
              <a:rPr lang="en-US" sz="1600" i="1" dirty="0"/>
              <a:t>M</a:t>
            </a:r>
            <a:r>
              <a:rPr lang="en-US" sz="1600" i="1" dirty="0" smtClean="0"/>
              <a:t>anagement, unlike any other NPP in the world or design</a:t>
            </a:r>
          </a:p>
          <a:p>
            <a:pPr lvl="0">
              <a:buFont typeface="Arial" panose="020B0604020202020204" pitchFamily="34" charset="0"/>
              <a:buChar char="•"/>
            </a:pPr>
            <a:r>
              <a:rPr lang="en-US" sz="1600" dirty="0"/>
              <a:t>SAFER – core damage frequency orders of magnitude smaller than Gen-III LWRs</a:t>
            </a:r>
          </a:p>
          <a:p>
            <a:pPr marL="722312" lvl="2" indent="0">
              <a:buNone/>
            </a:pPr>
            <a:r>
              <a:rPr lang="en-US" sz="1600" i="1" dirty="0"/>
              <a:t>With the Holtec International Integrated Containment System</a:t>
            </a:r>
          </a:p>
          <a:p>
            <a:pPr lvl="0">
              <a:buFont typeface="Arial" panose="020B0604020202020204" pitchFamily="34" charset="0"/>
              <a:buChar char="•"/>
            </a:pPr>
            <a:r>
              <a:rPr lang="en-US" sz="1600" dirty="0" smtClean="0"/>
              <a:t>COST EFFECTIVE – less than half the price of current new build LLWRs</a:t>
            </a:r>
          </a:p>
          <a:p>
            <a:pPr marL="722312" lvl="2" indent="0">
              <a:buNone/>
            </a:pPr>
            <a:r>
              <a:rPr lang="en-US" sz="1600" i="1" dirty="0" smtClean="0"/>
              <a:t>Based on Level-II commodity cost estimate and construction schedule</a:t>
            </a:r>
          </a:p>
          <a:p>
            <a:pPr lvl="0">
              <a:buFont typeface="Arial" panose="020B0604020202020204" pitchFamily="34" charset="0"/>
              <a:buChar char="•"/>
            </a:pPr>
            <a:r>
              <a:rPr lang="en-US" sz="1600" dirty="0" smtClean="0"/>
              <a:t>PRACTICAL – no new materials (MSRs, LMRs, </a:t>
            </a:r>
            <a:r>
              <a:rPr lang="en-US" sz="1600" dirty="0" err="1" smtClean="0"/>
              <a:t>GasRs</a:t>
            </a:r>
            <a:r>
              <a:rPr lang="en-US" sz="1600" dirty="0" smtClean="0"/>
              <a:t>), no new fuel cycles, no new reprocessing techniques, technologies or facilities</a:t>
            </a:r>
          </a:p>
          <a:p>
            <a:pPr lvl="0">
              <a:buFont typeface="Arial" panose="020B0604020202020204" pitchFamily="34" charset="0"/>
              <a:buChar char="•"/>
            </a:pPr>
            <a:r>
              <a:rPr lang="en-US" sz="1600" dirty="0" smtClean="0"/>
              <a:t>CERTAIN – Holtec International is the largest capital nuclear equipment exporter in the US</a:t>
            </a:r>
          </a:p>
          <a:p>
            <a:pPr marL="722312" lvl="2" indent="0">
              <a:buNone/>
            </a:pPr>
            <a:r>
              <a:rPr lang="en-US" sz="1600" i="1" dirty="0" smtClean="0"/>
              <a:t>SMR manufacturing with the new Holtec Technology Center, HMD, others</a:t>
            </a:r>
            <a:r>
              <a:rPr lang="en-US" sz="1200" dirty="0" smtClean="0"/>
              <a:t> </a:t>
            </a:r>
          </a:p>
          <a:p>
            <a:pPr>
              <a:buFont typeface="Arial" panose="020B0604020202020204" pitchFamily="34" charset="0"/>
              <a:buChar char="•"/>
            </a:pPr>
            <a:r>
              <a:rPr lang="en-US" sz="1600" dirty="0" smtClean="0"/>
              <a:t>INVESTED PARTNERS – Mitsubishi Electric, PSEG Power, URS, others</a:t>
            </a:r>
            <a:endParaRPr lang="en-US" sz="1600" dirty="0">
              <a:solidFill>
                <a:srgbClr val="000065"/>
              </a:solidFill>
            </a:endParaRPr>
          </a:p>
          <a:p>
            <a:pPr lvl="0">
              <a:buFont typeface="Arial" panose="020B0604020202020204" pitchFamily="34" charset="0"/>
              <a:buChar char="•"/>
            </a:pPr>
            <a:r>
              <a:rPr lang="en-US" sz="1600" dirty="0" smtClean="0"/>
              <a:t>QUALITY – ask our clients: PSEG, EDF, Southern, TVA, CFE, others</a:t>
            </a:r>
          </a:p>
          <a:p>
            <a:pPr marL="722312" lvl="2" indent="0">
              <a:buNone/>
            </a:pPr>
            <a:r>
              <a:rPr lang="en-US" sz="1600" i="1" dirty="0" smtClean="0"/>
              <a:t>They will tell you – Holtec delivers, every time</a:t>
            </a:r>
          </a:p>
          <a:p>
            <a:pPr>
              <a:buFont typeface="Arial" panose="020B0604020202020204" pitchFamily="34" charset="0"/>
              <a:buChar char="•"/>
            </a:pPr>
            <a:endParaRPr lang="en-US" sz="2000" dirty="0">
              <a:solidFill>
                <a:srgbClr val="000065"/>
              </a:solidFill>
              <a:ea typeface="+mn-ea"/>
              <a:cs typeface="+mn-cs"/>
            </a:endParaRPr>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3</a:t>
            </a:fld>
            <a:endParaRPr lang="en-GB" dirty="0"/>
          </a:p>
        </p:txBody>
      </p:sp>
    </p:spTree>
    <p:extLst>
      <p:ext uri="{BB962C8B-B14F-4D97-AF65-F5344CB8AC3E}">
        <p14:creationId xmlns:p14="http://schemas.microsoft.com/office/powerpoint/2010/main" val="178372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sz="1800" dirty="0" smtClean="0"/>
              <a:t>SMR-160 </a:t>
            </a:r>
            <a:r>
              <a:rPr lang="en-US" sz="1800" dirty="0"/>
              <a:t>is a 160 </a:t>
            </a:r>
            <a:r>
              <a:rPr lang="en-US" sz="1800" dirty="0" smtClean="0"/>
              <a:t>MWe </a:t>
            </a:r>
            <a:r>
              <a:rPr lang="en-US" sz="1800" dirty="0"/>
              <a:t>light water reactor that </a:t>
            </a:r>
            <a:r>
              <a:rPr lang="en-US" sz="1800" dirty="0" smtClean="0"/>
              <a:t>uses </a:t>
            </a:r>
            <a:r>
              <a:rPr lang="en-US" sz="1800" dirty="0"/>
              <a:t>lightly enriched uranium to produce </a:t>
            </a:r>
            <a:r>
              <a:rPr lang="en-US" sz="1800" dirty="0" smtClean="0"/>
              <a:t>525 </a:t>
            </a:r>
            <a:r>
              <a:rPr lang="en-US" sz="1800" dirty="0"/>
              <a:t>MW of </a:t>
            </a:r>
            <a:r>
              <a:rPr lang="en-US" sz="1800" dirty="0" smtClean="0"/>
              <a:t>thermal </a:t>
            </a:r>
            <a:r>
              <a:rPr lang="en-US" sz="1800" dirty="0"/>
              <a:t>energy in a reactor core that employs 96 full </a:t>
            </a:r>
            <a:r>
              <a:rPr lang="en-US" sz="1800" dirty="0" smtClean="0"/>
              <a:t>length </a:t>
            </a:r>
            <a:r>
              <a:rPr lang="en-US" sz="1800" dirty="0"/>
              <a:t>fuel assemblies.</a:t>
            </a:r>
          </a:p>
          <a:p>
            <a:pPr algn="just">
              <a:buFont typeface="Arial" panose="020B0604020202020204" pitchFamily="34" charset="0"/>
              <a:buChar char="•"/>
            </a:pPr>
            <a:r>
              <a:rPr lang="en-US" sz="1800" dirty="0"/>
              <a:t>SMR-160</a:t>
            </a:r>
            <a:r>
              <a:rPr lang="en-US" sz="1800" dirty="0" smtClean="0"/>
              <a:t> </a:t>
            </a:r>
            <a:r>
              <a:rPr lang="en-US" sz="1800" dirty="0"/>
              <a:t>is intended to serve as a distributed energy </a:t>
            </a:r>
            <a:r>
              <a:rPr lang="en-US" sz="1800" dirty="0" smtClean="0"/>
              <a:t>source </a:t>
            </a:r>
            <a:r>
              <a:rPr lang="en-US" sz="1800" dirty="0"/>
              <a:t>that dispenses with the need for expensive high </a:t>
            </a:r>
            <a:r>
              <a:rPr lang="en-US" sz="1800" dirty="0" smtClean="0"/>
              <a:t>capacity </a:t>
            </a:r>
            <a:r>
              <a:rPr lang="en-US" sz="1800" dirty="0"/>
              <a:t>transmission lines over long distances, making </a:t>
            </a:r>
            <a:r>
              <a:rPr lang="en-US" sz="1800" dirty="0" smtClean="0"/>
              <a:t>the </a:t>
            </a:r>
            <a:r>
              <a:rPr lang="en-US" sz="1800" dirty="0"/>
              <a:t>electric grid more resistant to natural disasters or </a:t>
            </a:r>
            <a:r>
              <a:rPr lang="en-US" sz="1800" dirty="0" smtClean="0"/>
              <a:t>acts </a:t>
            </a:r>
            <a:r>
              <a:rPr lang="en-US" sz="1800" dirty="0"/>
              <a:t>of sabotage. </a:t>
            </a:r>
          </a:p>
          <a:p>
            <a:pPr algn="just">
              <a:buFont typeface="Arial" panose="020B0604020202020204" pitchFamily="34" charset="0"/>
              <a:buChar char="•"/>
            </a:pPr>
            <a:r>
              <a:rPr lang="en-US" sz="1800" dirty="0" smtClean="0"/>
              <a:t>A </a:t>
            </a:r>
            <a:r>
              <a:rPr lang="en-US" sz="1800" dirty="0"/>
              <a:t>typical SMR-160 uses cooling water from a local natural source such as a lake, river or ocean to condense its exhaust steam. However, it can also be deployed in water-challenged regions by </a:t>
            </a:r>
            <a:r>
              <a:rPr lang="en-US" sz="1800" i="1" dirty="0"/>
              <a:t>using air as the condensing medium</a:t>
            </a:r>
            <a:r>
              <a:rPr lang="en-US" sz="1800" dirty="0" smtClean="0"/>
              <a:t>.</a:t>
            </a:r>
            <a:endParaRPr lang="en-US" sz="1800" dirty="0"/>
          </a:p>
          <a:p>
            <a:pPr algn="just">
              <a:buFont typeface="Arial" panose="020B0604020202020204" pitchFamily="34" charset="0"/>
              <a:buChar char="•"/>
            </a:pPr>
            <a:r>
              <a:rPr lang="en-US" sz="1800" dirty="0" smtClean="0"/>
              <a:t>Because </a:t>
            </a:r>
            <a:r>
              <a:rPr lang="en-US" sz="1800" dirty="0"/>
              <a:t>SMR-160 is </a:t>
            </a:r>
            <a:r>
              <a:rPr lang="en-US" sz="1800" i="1" dirty="0"/>
              <a:t>walk away</a:t>
            </a:r>
            <a:r>
              <a:rPr lang="en-US" sz="1800" dirty="0"/>
              <a:t> safe, it can be sited next to population centers without any threat to the local environment or populace. Placing SMR-160 close to cities and towns will reduce transmission losses and enable the plant’s workers to live in the local community. An SMR-160 installation takes up less than 4.5 acres of </a:t>
            </a:r>
            <a:r>
              <a:rPr lang="en-US" sz="1800" dirty="0" smtClean="0"/>
              <a:t>land</a:t>
            </a:r>
            <a:r>
              <a:rPr lang="en-US" sz="1800" dirty="0"/>
              <a:t> </a:t>
            </a:r>
            <a:r>
              <a:rPr lang="en-US" sz="1800" dirty="0" smtClean="0"/>
              <a:t>- </a:t>
            </a:r>
            <a:r>
              <a:rPr lang="en-US" sz="1800" dirty="0"/>
              <a:t>a fraction of the land area required by other </a:t>
            </a:r>
            <a:r>
              <a:rPr lang="en-US" sz="1800" dirty="0" smtClean="0"/>
              <a:t>NPPs </a:t>
            </a:r>
            <a:r>
              <a:rPr lang="en-US" sz="1800" dirty="0"/>
              <a:t>on a per megawatt basis.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4</a:t>
            </a:fld>
            <a:endParaRPr lang="en-GB" dirty="0"/>
          </a:p>
        </p:txBody>
      </p:sp>
    </p:spTree>
    <p:extLst>
      <p:ext uri="{BB962C8B-B14F-4D97-AF65-F5344CB8AC3E}">
        <p14:creationId xmlns:p14="http://schemas.microsoft.com/office/powerpoint/2010/main" val="617100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65100" y="1462088"/>
            <a:ext cx="8678863" cy="4837112"/>
          </a:xfrm>
        </p:spPr>
        <p:txBody>
          <a:bodyPr/>
          <a:lstStyle/>
          <a:p>
            <a:pPr algn="just">
              <a:buFont typeface="Arial" panose="020B0604020202020204" pitchFamily="34" charset="0"/>
              <a:buChar char="•"/>
            </a:pPr>
            <a:r>
              <a:rPr lang="en-US" sz="1800" dirty="0" smtClean="0"/>
              <a:t>SMR-160 </a:t>
            </a:r>
            <a:r>
              <a:rPr lang="en-US" sz="1800" dirty="0"/>
              <a:t>achieves </a:t>
            </a:r>
            <a:r>
              <a:rPr lang="en-US" sz="1800" dirty="0" smtClean="0"/>
              <a:t>extreme </a:t>
            </a:r>
            <a:r>
              <a:rPr lang="en-US" sz="1800" dirty="0"/>
              <a:t>safety by eliminating vulnerabilities that have been the source of prior accidents in nuclear plants, namely pumps and motors to run the plant's safety systems. Instead of </a:t>
            </a:r>
            <a:r>
              <a:rPr lang="en-US" sz="1800" dirty="0" smtClean="0"/>
              <a:t>pumps and motors, </a:t>
            </a:r>
            <a:r>
              <a:rPr lang="en-US" sz="1800" dirty="0"/>
              <a:t>SMR-160 relies on </a:t>
            </a:r>
            <a:r>
              <a:rPr lang="en-US" sz="1800" i="1" dirty="0" smtClean="0"/>
              <a:t>gravity </a:t>
            </a:r>
            <a:r>
              <a:rPr lang="en-US" sz="1800" i="1" dirty="0"/>
              <a:t>to run all safety significant systems in the plant. </a:t>
            </a:r>
            <a:r>
              <a:rPr lang="en-US" sz="1800" dirty="0"/>
              <a:t>Because </a:t>
            </a:r>
            <a:r>
              <a:rPr lang="en-US" sz="1800" i="1" dirty="0"/>
              <a:t>gravity can't fail</a:t>
            </a:r>
            <a:r>
              <a:rPr lang="en-US" sz="1800" dirty="0"/>
              <a:t>, </a:t>
            </a:r>
            <a:r>
              <a:rPr lang="en-US" sz="1800" dirty="0" smtClean="0"/>
              <a:t>an </a:t>
            </a:r>
            <a:r>
              <a:rPr lang="en-US" sz="1800" dirty="0"/>
              <a:t>SMR-160 plant is assured to remain safe under every operating and accident scenario. </a:t>
            </a:r>
          </a:p>
          <a:p>
            <a:pPr algn="just">
              <a:buFont typeface="Arial" panose="020B0604020202020204" pitchFamily="34" charset="0"/>
              <a:buChar char="•"/>
            </a:pPr>
            <a:r>
              <a:rPr lang="en-US" sz="1800" dirty="0" smtClean="0"/>
              <a:t>Replacing </a:t>
            </a:r>
            <a:r>
              <a:rPr lang="en-US" sz="1800" dirty="0"/>
              <a:t>motors and pumps (that make a nuclear plant a menagerie of piping loops and networks) with gravity driven fluid flow systems not only hardens the plant against disasters like those that befell Fukushima, Chernobyl and TMI, but leads to huge reductions in the plant's overnight, operating and maintenance costs. </a:t>
            </a:r>
          </a:p>
          <a:p>
            <a:pPr algn="just">
              <a:buFont typeface="Arial" panose="020B0604020202020204" pitchFamily="34" charset="0"/>
              <a:buChar char="•"/>
            </a:pPr>
            <a:r>
              <a:rPr lang="en-US" sz="1800" dirty="0"/>
              <a:t>The core strengths and innovation of SMR-160 are </a:t>
            </a:r>
            <a:r>
              <a:rPr lang="en-US" sz="1800" dirty="0" smtClean="0"/>
              <a:t>inherent </a:t>
            </a:r>
            <a:r>
              <a:rPr lang="en-US" sz="1800" dirty="0"/>
              <a:t>safety, security, constructability and simplicity of operation. The d</a:t>
            </a:r>
            <a:r>
              <a:rPr lang="en-US" sz="1800" dirty="0" smtClean="0"/>
              <a:t>esign </a:t>
            </a:r>
            <a:r>
              <a:rPr lang="en-US" sz="1800" dirty="0"/>
              <a:t>is driven by the principal criterion that </a:t>
            </a:r>
            <a:r>
              <a:rPr lang="en-US" sz="1800" i="1" u="sng" dirty="0"/>
              <a:t>all safety </a:t>
            </a:r>
            <a:r>
              <a:rPr lang="en-US" sz="1800" i="1" u="sng" dirty="0" smtClean="0"/>
              <a:t>systems </a:t>
            </a:r>
            <a:r>
              <a:rPr lang="en-US" sz="1800" i="1" u="sng" dirty="0"/>
              <a:t>must be powered by natural </a:t>
            </a:r>
            <a:r>
              <a:rPr lang="en-US" sz="1800" i="1" u="sng" dirty="0" smtClean="0"/>
              <a:t>circulation.</a:t>
            </a:r>
            <a:r>
              <a:rPr lang="en-US" sz="1800" dirty="0" smtClean="0"/>
              <a:t> The </a:t>
            </a:r>
            <a:r>
              <a:rPr lang="en-US" sz="1800" dirty="0"/>
              <a:t>passive design feature is effective in all operational modes, including off-normal and accident conditions, and applies to all safety-related systems of SMR-160.</a:t>
            </a: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5</a:t>
            </a:fld>
            <a:endParaRPr lang="en-GB" dirty="0"/>
          </a:p>
        </p:txBody>
      </p:sp>
    </p:spTree>
    <p:extLst>
      <p:ext uri="{BB962C8B-B14F-4D97-AF65-F5344CB8AC3E}">
        <p14:creationId xmlns:p14="http://schemas.microsoft.com/office/powerpoint/2010/main" val="3656117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19" y="190500"/>
            <a:ext cx="5895975" cy="666750"/>
          </a:xfrm>
        </p:spPr>
        <p:txBody>
          <a:bodyPr/>
          <a:lstStyle/>
          <a:p>
            <a:r>
              <a:rPr lang="en-US" dirty="0" smtClean="0"/>
              <a:t>Innovative Features of </a:t>
            </a:r>
            <a:br>
              <a:rPr lang="en-US" dirty="0" smtClean="0"/>
            </a:br>
            <a:r>
              <a:rPr lang="en-US" dirty="0" smtClean="0"/>
              <a:t>SMR-160</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1600" dirty="0"/>
              <a:t>Core located deep underground.</a:t>
            </a:r>
          </a:p>
          <a:p>
            <a:pPr lvl="0" algn="just">
              <a:buFont typeface="Arial" panose="020B0604020202020204" pitchFamily="34" charset="0"/>
              <a:buChar char="•"/>
            </a:pPr>
            <a:r>
              <a:rPr lang="en-US" sz="1600" dirty="0"/>
              <a:t>A Passive Containment Cooling System integrates decay heat removal from the spent fuel pool and reactor core under off-normal conditions, including station blackout.</a:t>
            </a:r>
          </a:p>
          <a:p>
            <a:pPr lvl="0" algn="just">
              <a:buFont typeface="Arial" panose="020B0604020202020204" pitchFamily="34" charset="0"/>
              <a:buChar char="•"/>
            </a:pPr>
            <a:r>
              <a:rPr lang="en-US" sz="1600" dirty="0" smtClean="0"/>
              <a:t>A unique Integrated Containment System, providing </a:t>
            </a:r>
            <a:r>
              <a:rPr lang="en-US" sz="1600" b="1" u="sng" dirty="0" smtClean="0"/>
              <a:t>certain unlimited cooling for postulated transients and beyond design basis accidents</a:t>
            </a:r>
            <a:r>
              <a:rPr lang="en-US" sz="1600" dirty="0" smtClean="0"/>
              <a:t>, with robust protection against natural disasters (flood, wind, storm) and man-made attacks (aircraft and missiles). </a:t>
            </a:r>
          </a:p>
          <a:p>
            <a:pPr lvl="0" algn="just">
              <a:buFont typeface="Arial" panose="020B0604020202020204" pitchFamily="34" charset="0"/>
              <a:buChar char="•"/>
            </a:pPr>
            <a:r>
              <a:rPr lang="en-US" sz="1600" dirty="0" smtClean="0"/>
              <a:t>The </a:t>
            </a:r>
            <a:r>
              <a:rPr lang="en-US" sz="1600" dirty="0"/>
              <a:t>plant can be started without off-site power (i.e., it is "Black start" capable).</a:t>
            </a:r>
          </a:p>
          <a:p>
            <a:pPr lvl="0" algn="just">
              <a:buFont typeface="Arial" panose="020B0604020202020204" pitchFamily="34" charset="0"/>
              <a:buChar char="•"/>
            </a:pPr>
            <a:r>
              <a:rPr lang="en-US" sz="1600" dirty="0"/>
              <a:t>A large inventory of water around and over the reactor </a:t>
            </a:r>
            <a:r>
              <a:rPr lang="en-US" sz="1600" dirty="0" smtClean="0"/>
              <a:t>core, </a:t>
            </a:r>
            <a:r>
              <a:rPr lang="en-US" sz="1600" dirty="0"/>
              <a:t>with a gravity driven water replenishment </a:t>
            </a:r>
            <a:r>
              <a:rPr lang="en-US" sz="1600" dirty="0" smtClean="0"/>
              <a:t>system, </a:t>
            </a:r>
            <a:r>
              <a:rPr lang="en-US" sz="1600" b="1" u="sng" dirty="0"/>
              <a:t>makes the scenario of an uncovered reactor core non-credible</a:t>
            </a:r>
            <a:r>
              <a:rPr lang="en-US" sz="1600" dirty="0"/>
              <a:t>.</a:t>
            </a:r>
          </a:p>
          <a:p>
            <a:pPr lvl="0" algn="just">
              <a:buFont typeface="Arial" panose="020B0604020202020204" pitchFamily="34" charset="0"/>
              <a:buChar char="•"/>
            </a:pPr>
            <a:r>
              <a:rPr lang="en-US" sz="1600" dirty="0"/>
              <a:t>Easy access to critical components for in-service inspection and testing in compliance with the Code.</a:t>
            </a:r>
          </a:p>
          <a:p>
            <a:pPr lvl="0" algn="just">
              <a:buFont typeface="Arial" panose="020B0604020202020204" pitchFamily="34" charset="0"/>
              <a:buChar char="•"/>
            </a:pPr>
            <a:r>
              <a:rPr lang="en-US" sz="1600" dirty="0"/>
              <a:t>No penetrations in the lower region of the Reactor Vessel; hence no pathway for inadvertent or accidental drainage of reactor water</a:t>
            </a:r>
            <a:r>
              <a:rPr lang="en-US" sz="1600" dirty="0" smtClean="0"/>
              <a:t>.</a:t>
            </a:r>
          </a:p>
          <a:p>
            <a:pPr lvl="0" algn="just">
              <a:buFont typeface="Arial" panose="020B0604020202020204" pitchFamily="34" charset="0"/>
              <a:buChar char="•"/>
            </a:pPr>
            <a:r>
              <a:rPr lang="en-US" sz="1600" dirty="0" smtClean="0"/>
              <a:t>Absence </a:t>
            </a:r>
            <a:r>
              <a:rPr lang="en-US" sz="1600" dirty="0"/>
              <a:t>of boric acid in the plant helps increase the plant's service life (longevity) which is estimated to be well over 100 years.</a:t>
            </a:r>
          </a:p>
          <a:p>
            <a:pPr lvl="0" algn="just">
              <a:buFont typeface="Arial" panose="020B0604020202020204" pitchFamily="34" charset="0"/>
              <a:buChar char="•"/>
            </a:pPr>
            <a:r>
              <a:rPr lang="en-US" sz="1600" dirty="0"/>
              <a:t>On-site </a:t>
            </a:r>
            <a:r>
              <a:rPr lang="en-US" sz="1600" i="1" dirty="0"/>
              <a:t>underground</a:t>
            </a:r>
            <a:r>
              <a:rPr lang="en-US" sz="1600" dirty="0"/>
              <a:t> storage of used fuel in welded multi-purpose canisters.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6</a:t>
            </a:fld>
            <a:endParaRPr lang="en-GB" dirty="0"/>
          </a:p>
        </p:txBody>
      </p:sp>
    </p:spTree>
    <p:extLst>
      <p:ext uri="{BB962C8B-B14F-4D97-AF65-F5344CB8AC3E}">
        <p14:creationId xmlns:p14="http://schemas.microsoft.com/office/powerpoint/2010/main" val="1643915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Features of </a:t>
            </a:r>
            <a:br>
              <a:rPr lang="en-US" dirty="0" smtClean="0"/>
            </a:br>
            <a:r>
              <a:rPr lang="en-US" dirty="0" smtClean="0"/>
              <a:t>SMR-160</a:t>
            </a:r>
            <a:endParaRPr lang="en-US" dirty="0"/>
          </a:p>
        </p:txBody>
      </p:sp>
      <p:sp>
        <p:nvSpPr>
          <p:cNvPr id="3" name="Content Placeholder 2"/>
          <p:cNvSpPr>
            <a:spLocks noGrp="1"/>
          </p:cNvSpPr>
          <p:nvPr>
            <p:ph idx="1"/>
          </p:nvPr>
        </p:nvSpPr>
        <p:spPr>
          <a:xfrm>
            <a:off x="212725" y="1519238"/>
            <a:ext cx="3683000" cy="4837112"/>
          </a:xfrm>
        </p:spPr>
        <p:txBody>
          <a:bodyPr/>
          <a:lstStyle/>
          <a:p>
            <a:pPr>
              <a:buFont typeface="Arial" panose="020B0604020202020204" pitchFamily="34" charset="0"/>
              <a:buChar char="•"/>
            </a:pPr>
            <a:r>
              <a:rPr lang="en-US" sz="1800" dirty="0"/>
              <a:t>No large diameter piping in the reactor coolant </a:t>
            </a:r>
            <a:r>
              <a:rPr lang="en-US" sz="1800" dirty="0" smtClean="0"/>
              <a:t>loop, </a:t>
            </a:r>
            <a:r>
              <a:rPr lang="en-US" sz="1800" dirty="0"/>
              <a:t>rendering a large break loss </a:t>
            </a:r>
            <a:r>
              <a:rPr lang="en-US" sz="1800" dirty="0" smtClean="0"/>
              <a:t>of cooling </a:t>
            </a:r>
            <a:r>
              <a:rPr lang="en-US" sz="1800" dirty="0"/>
              <a:t>accident </a:t>
            </a:r>
            <a:r>
              <a:rPr lang="en-US" sz="1800" dirty="0" smtClean="0"/>
              <a:t>non-credible</a:t>
            </a:r>
            <a:r>
              <a:rPr lang="en-US" sz="1800" dirty="0"/>
              <a:t>.</a:t>
            </a:r>
          </a:p>
          <a:p>
            <a:pPr>
              <a:buFont typeface="Arial" panose="020B0604020202020204" pitchFamily="34" charset="0"/>
              <a:buChar char="•"/>
            </a:pPr>
            <a:r>
              <a:rPr lang="en-US" sz="1800" dirty="0" smtClean="0"/>
              <a:t>All </a:t>
            </a:r>
            <a:r>
              <a:rPr lang="en-US" sz="1800" dirty="0"/>
              <a:t>vital </a:t>
            </a:r>
            <a:r>
              <a:rPr lang="en-US" sz="1800" dirty="0" smtClean="0"/>
              <a:t>components</a:t>
            </a:r>
            <a:r>
              <a:rPr lang="en-US" sz="1800" dirty="0"/>
              <a:t>, including the Steam Generator, the Pressurizer and the Control Rod Drive Mechanisms (CRDMs) readily accessible</a:t>
            </a:r>
            <a:r>
              <a:rPr lang="en-US" sz="1800" dirty="0" smtClean="0"/>
              <a:t>.</a:t>
            </a:r>
          </a:p>
          <a:p>
            <a:pPr algn="just">
              <a:buFont typeface="Arial" panose="020B0604020202020204" pitchFamily="34" charset="0"/>
              <a:buChar char="•"/>
            </a:pPr>
            <a:r>
              <a:rPr lang="en-US" sz="1800" dirty="0"/>
              <a:t>An unlimited coping period that secures the SMR-160 from human performance errors and from Fukushima or 9/11-type events.</a:t>
            </a:r>
          </a:p>
          <a:p>
            <a:pPr>
              <a:buFont typeface="Arial" panose="020B0604020202020204" pitchFamily="34" charset="0"/>
              <a:buChar char="•"/>
            </a:pPr>
            <a:r>
              <a:rPr lang="en-US" sz="1800" dirty="0"/>
              <a:t>Fewer auxiliary systems greatly reducing capital and operational costs.</a:t>
            </a:r>
          </a:p>
          <a:p>
            <a:pPr>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E7294017-0E6A-443E-9198-248A946D0D19}" type="slidenum">
              <a:rPr lang="en-GB" smtClean="0"/>
              <a:pPr>
                <a:defRPr/>
              </a:pPr>
              <a:t>7</a:t>
            </a:fld>
            <a:endParaRPr lang="en-GB" dirty="0"/>
          </a:p>
        </p:txBody>
      </p:sp>
      <p:grpSp>
        <p:nvGrpSpPr>
          <p:cNvPr id="5" name="Group 4"/>
          <p:cNvGrpSpPr>
            <a:grpSpLocks/>
          </p:cNvGrpSpPr>
          <p:nvPr/>
        </p:nvGrpSpPr>
        <p:grpSpPr>
          <a:xfrm>
            <a:off x="4419600" y="1564643"/>
            <a:ext cx="4438649" cy="5102857"/>
            <a:chOff x="0" y="0"/>
            <a:chExt cx="2834640" cy="3785743"/>
          </a:xfrm>
        </p:grpSpPr>
        <p:sp>
          <p:nvSpPr>
            <p:cNvPr id="6" name="Text Box 2"/>
            <p:cNvSpPr txBox="1">
              <a:spLocks noChangeArrowheads="1"/>
            </p:cNvSpPr>
            <p:nvPr/>
          </p:nvSpPr>
          <p:spPr bwMode="auto">
            <a:xfrm>
              <a:off x="0" y="3584448"/>
              <a:ext cx="2834640" cy="201295"/>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gn="ctr">
                <a:spcBef>
                  <a:spcPts val="0"/>
                </a:spcBef>
                <a:spcAft>
                  <a:spcPts val="0"/>
                </a:spcAft>
              </a:pPr>
              <a:r>
                <a:rPr lang="en-US" sz="1100" dirty="0">
                  <a:solidFill>
                    <a:srgbClr val="000000"/>
                  </a:solidFill>
                  <a:effectLst/>
                  <a:latin typeface="Arial Narrow" panose="020B0606020202030204" pitchFamily="34" charset="0"/>
                  <a:ea typeface="Calibri" panose="020F0502020204030204" pitchFamily="34" charset="0"/>
                  <a:cs typeface="Frutiger LT Std 57 Cn"/>
                </a:rPr>
                <a:t>Major Systems in Containment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336" t="16763" r="3483" b="5505"/>
            <a:stretch/>
          </p:blipFill>
          <p:spPr bwMode="auto">
            <a:xfrm>
              <a:off x="0" y="0"/>
              <a:ext cx="2830830" cy="36195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48028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127456"/>
            <a:ext cx="5467041" cy="666750"/>
          </a:xfrm>
        </p:spPr>
        <p:txBody>
          <a:bodyPr/>
          <a:lstStyle/>
          <a:p>
            <a:r>
              <a:rPr lang="en-US" dirty="0" smtClean="0"/>
              <a:t>Integrated </a:t>
            </a:r>
            <a:r>
              <a:rPr lang="en-US" dirty="0"/>
              <a:t>Containment </a:t>
            </a:r>
            <a:r>
              <a:rPr lang="en-US" dirty="0" smtClean="0"/>
              <a:t>System</a:t>
            </a:r>
            <a:endParaRPr lang="en-US" dirty="0"/>
          </a:p>
        </p:txBody>
      </p:sp>
      <p:sp>
        <p:nvSpPr>
          <p:cNvPr id="4" name="Slide Number Placeholder 3"/>
          <p:cNvSpPr>
            <a:spLocks noGrp="1"/>
          </p:cNvSpPr>
          <p:nvPr>
            <p:ph type="sldNum" sz="quarter" idx="10"/>
          </p:nvPr>
        </p:nvSpPr>
        <p:spPr/>
        <p:txBody>
          <a:bodyPr/>
          <a:lstStyle/>
          <a:p>
            <a:pPr>
              <a:defRPr/>
            </a:pPr>
            <a:fld id="{8833E3A1-9CF0-43B5-B49F-6B31D38AFA73}"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This presentation material’s ownership by Holtec International is protected by international laws on intellectual properties.</a:t>
            </a:r>
            <a:endParaRPr lang="en-US" dirty="0"/>
          </a:p>
        </p:txBody>
      </p:sp>
      <p:sp>
        <p:nvSpPr>
          <p:cNvPr id="9" name="Content Placeholder 1"/>
          <p:cNvSpPr txBox="1">
            <a:spLocks/>
          </p:cNvSpPr>
          <p:nvPr/>
        </p:nvSpPr>
        <p:spPr bwMode="auto">
          <a:xfrm>
            <a:off x="247650" y="1749607"/>
            <a:ext cx="4754182" cy="443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1463" indent="-271463" algn="l" rtl="0" eaLnBrk="0" fontAlgn="base" hangingPunct="0">
              <a:spcBef>
                <a:spcPct val="60000"/>
              </a:spcBef>
              <a:spcAft>
                <a:spcPct val="0"/>
              </a:spcAft>
              <a:buClr>
                <a:srgbClr val="A50021"/>
              </a:buClr>
              <a:buChar char="•"/>
              <a:defRPr>
                <a:solidFill>
                  <a:srgbClr val="000000"/>
                </a:solidFill>
                <a:latin typeface="+mn-lt"/>
                <a:ea typeface="+mn-ea"/>
                <a:cs typeface="+mn-cs"/>
              </a:defRPr>
            </a:lvl1pPr>
            <a:lvl2pPr marL="715963" indent="-265113" algn="l" rtl="0" eaLnBrk="0" fontAlgn="base" hangingPunct="0">
              <a:spcBef>
                <a:spcPct val="30000"/>
              </a:spcBef>
              <a:spcAft>
                <a:spcPct val="0"/>
              </a:spcAft>
              <a:buClr>
                <a:srgbClr val="A50021"/>
              </a:buClr>
              <a:buFont typeface="Arial" charset="0"/>
              <a:buChar char="–"/>
              <a:defRPr sz="1600">
                <a:solidFill>
                  <a:srgbClr val="000000"/>
                </a:solidFill>
                <a:latin typeface="+mn-lt"/>
              </a:defRPr>
            </a:lvl2pPr>
            <a:lvl3pPr marL="1162050" indent="-266700" algn="l" rtl="0" eaLnBrk="0" fontAlgn="base" hangingPunct="0">
              <a:spcBef>
                <a:spcPct val="30000"/>
              </a:spcBef>
              <a:spcAft>
                <a:spcPct val="0"/>
              </a:spcAft>
              <a:buClr>
                <a:srgbClr val="A50021"/>
              </a:buClr>
              <a:buFont typeface="Arial" charset="0"/>
              <a:buChar char="&gt;"/>
              <a:defRPr sz="1400">
                <a:solidFill>
                  <a:srgbClr val="000000"/>
                </a:solidFill>
                <a:latin typeface="+mn-lt"/>
              </a:defRPr>
            </a:lvl3pPr>
            <a:lvl4pPr marL="1614488" indent="-273050" algn="l" rtl="0" eaLnBrk="0" fontAlgn="base" hangingPunct="0">
              <a:spcBef>
                <a:spcPct val="30000"/>
              </a:spcBef>
              <a:spcAft>
                <a:spcPct val="0"/>
              </a:spcAft>
              <a:buClr>
                <a:srgbClr val="A50021"/>
              </a:buClr>
              <a:buFont typeface="Arial" charset="0"/>
              <a:buChar char="&gt;"/>
              <a:defRPr sz="1200">
                <a:solidFill>
                  <a:srgbClr val="000000"/>
                </a:solidFill>
                <a:latin typeface="+mn-lt"/>
              </a:defRPr>
            </a:lvl4pPr>
            <a:lvl5pPr marL="2068513" indent="-228600" algn="l" rtl="0" eaLnBrk="0" fontAlgn="base" hangingPunct="0">
              <a:spcBef>
                <a:spcPct val="30000"/>
              </a:spcBef>
              <a:spcAft>
                <a:spcPct val="0"/>
              </a:spcAft>
              <a:buClr>
                <a:srgbClr val="A50021"/>
              </a:buClr>
              <a:buFont typeface="Arial" charset="0"/>
              <a:buChar char="&gt;"/>
              <a:defRPr sz="1200">
                <a:solidFill>
                  <a:srgbClr val="000000"/>
                </a:solidFill>
                <a:latin typeface="+mn-lt"/>
              </a:defRPr>
            </a:lvl5pPr>
            <a:lvl6pPr marL="2525713" indent="-228600" algn="l" rtl="0" fontAlgn="base">
              <a:spcBef>
                <a:spcPct val="30000"/>
              </a:spcBef>
              <a:spcAft>
                <a:spcPct val="0"/>
              </a:spcAft>
              <a:buClr>
                <a:srgbClr val="A50021"/>
              </a:buClr>
              <a:buFont typeface="Arial" charset="0"/>
              <a:buChar char="&gt;"/>
              <a:defRPr sz="1200">
                <a:solidFill>
                  <a:srgbClr val="000000"/>
                </a:solidFill>
                <a:latin typeface="+mn-lt"/>
              </a:defRPr>
            </a:lvl6pPr>
            <a:lvl7pPr marL="2982913" indent="-228600" algn="l" rtl="0" fontAlgn="base">
              <a:spcBef>
                <a:spcPct val="30000"/>
              </a:spcBef>
              <a:spcAft>
                <a:spcPct val="0"/>
              </a:spcAft>
              <a:buClr>
                <a:srgbClr val="A50021"/>
              </a:buClr>
              <a:buFont typeface="Arial" charset="0"/>
              <a:buChar char="&gt;"/>
              <a:defRPr sz="1200">
                <a:solidFill>
                  <a:srgbClr val="000000"/>
                </a:solidFill>
                <a:latin typeface="+mn-lt"/>
              </a:defRPr>
            </a:lvl7pPr>
            <a:lvl8pPr marL="3440113" indent="-228600" algn="l" rtl="0" fontAlgn="base">
              <a:spcBef>
                <a:spcPct val="30000"/>
              </a:spcBef>
              <a:spcAft>
                <a:spcPct val="0"/>
              </a:spcAft>
              <a:buClr>
                <a:srgbClr val="A50021"/>
              </a:buClr>
              <a:buFont typeface="Arial" charset="0"/>
              <a:buChar char="&gt;"/>
              <a:defRPr sz="1200">
                <a:solidFill>
                  <a:srgbClr val="000000"/>
                </a:solidFill>
                <a:latin typeface="+mn-lt"/>
              </a:defRPr>
            </a:lvl8pPr>
            <a:lvl9pPr marL="3897313" indent="-228600" algn="l" rtl="0" fontAlgn="base">
              <a:spcBef>
                <a:spcPct val="30000"/>
              </a:spcBef>
              <a:spcAft>
                <a:spcPct val="0"/>
              </a:spcAft>
              <a:buClr>
                <a:srgbClr val="A50021"/>
              </a:buClr>
              <a:buFont typeface="Arial" charset="0"/>
              <a:buChar char="&gt;"/>
              <a:defRPr sz="1200">
                <a:solidFill>
                  <a:srgbClr val="000000"/>
                </a:solidFill>
                <a:latin typeface="+mn-lt"/>
              </a:defRPr>
            </a:lvl9pPr>
          </a:lstStyle>
          <a:p>
            <a:pPr>
              <a:buClr>
                <a:schemeClr val="tx2"/>
              </a:buClr>
            </a:pPr>
            <a:r>
              <a:rPr lang="en-US" sz="2000" b="1" dirty="0" smtClean="0">
                <a:solidFill>
                  <a:srgbClr val="000066"/>
                </a:solidFill>
              </a:rPr>
              <a:t>Integrated </a:t>
            </a:r>
            <a:r>
              <a:rPr lang="en-US" sz="2000" b="1" dirty="0">
                <a:solidFill>
                  <a:srgbClr val="000066"/>
                </a:solidFill>
              </a:rPr>
              <a:t>Containment Cooling </a:t>
            </a:r>
            <a:r>
              <a:rPr lang="en-US" sz="2000" b="1" dirty="0" smtClean="0">
                <a:solidFill>
                  <a:srgbClr val="000066"/>
                </a:solidFill>
              </a:rPr>
              <a:t>System</a:t>
            </a:r>
          </a:p>
          <a:p>
            <a:pPr lvl="1">
              <a:buClr>
                <a:schemeClr val="bg2"/>
              </a:buClr>
              <a:buFont typeface="Courier New" panose="02070309020205020404" pitchFamily="49" charset="0"/>
              <a:buChar char="o"/>
            </a:pPr>
            <a:r>
              <a:rPr lang="en-US" sz="1800" dirty="0" smtClean="0">
                <a:solidFill>
                  <a:srgbClr val="000066"/>
                </a:solidFill>
              </a:rPr>
              <a:t>Uses </a:t>
            </a:r>
            <a:r>
              <a:rPr lang="en-US" sz="1800" dirty="0">
                <a:solidFill>
                  <a:srgbClr val="000066"/>
                </a:solidFill>
              </a:rPr>
              <a:t>convective and conductive heat transfer modes to efficiently reject heat for </a:t>
            </a:r>
            <a:r>
              <a:rPr lang="en-US" sz="1800" dirty="0" smtClean="0">
                <a:solidFill>
                  <a:srgbClr val="000066"/>
                </a:solidFill>
              </a:rPr>
              <a:t>off-normal transients, </a:t>
            </a:r>
            <a:r>
              <a:rPr lang="en-US" sz="1800" dirty="0">
                <a:solidFill>
                  <a:srgbClr val="000066"/>
                </a:solidFill>
              </a:rPr>
              <a:t>providing for an </a:t>
            </a:r>
            <a:r>
              <a:rPr lang="en-US" sz="1800" i="1" dirty="0">
                <a:solidFill>
                  <a:srgbClr val="000066"/>
                </a:solidFill>
              </a:rPr>
              <a:t>unlimited plant coping </a:t>
            </a:r>
            <a:r>
              <a:rPr lang="en-US" sz="1800" i="1" dirty="0" smtClean="0">
                <a:solidFill>
                  <a:srgbClr val="000066"/>
                </a:solidFill>
              </a:rPr>
              <a:t>period</a:t>
            </a:r>
            <a:endParaRPr lang="en-US" sz="1800" dirty="0">
              <a:solidFill>
                <a:srgbClr val="000066"/>
              </a:solidFill>
            </a:endParaRPr>
          </a:p>
          <a:p>
            <a:pPr>
              <a:buClr>
                <a:schemeClr val="tx2"/>
              </a:buClr>
              <a:buFont typeface="Arial" panose="020B0604020202020204" pitchFamily="34" charset="0"/>
              <a:buChar char="•"/>
            </a:pPr>
            <a:r>
              <a:rPr lang="en-US" sz="2000" b="1" dirty="0">
                <a:solidFill>
                  <a:srgbClr val="000066"/>
                </a:solidFill>
              </a:rPr>
              <a:t>Comprised of</a:t>
            </a:r>
          </a:p>
          <a:p>
            <a:pPr lvl="1">
              <a:buClr>
                <a:schemeClr val="bg2"/>
              </a:buClr>
              <a:buFont typeface="Courier New" panose="02070309020205020404" pitchFamily="49" charset="0"/>
              <a:buChar char="o"/>
            </a:pPr>
            <a:r>
              <a:rPr lang="en-US" sz="1800" dirty="0" smtClean="0">
                <a:solidFill>
                  <a:srgbClr val="000066"/>
                </a:solidFill>
              </a:rPr>
              <a:t>Inner </a:t>
            </a:r>
            <a:r>
              <a:rPr lang="en-US" sz="1800" dirty="0">
                <a:solidFill>
                  <a:srgbClr val="000066"/>
                </a:solidFill>
              </a:rPr>
              <a:t>Containment </a:t>
            </a:r>
            <a:r>
              <a:rPr lang="en-US" sz="1800" dirty="0" smtClean="0">
                <a:solidFill>
                  <a:srgbClr val="000066"/>
                </a:solidFill>
              </a:rPr>
              <a:t>Structure</a:t>
            </a:r>
          </a:p>
          <a:p>
            <a:pPr lvl="1">
              <a:buClr>
                <a:schemeClr val="bg2"/>
              </a:buClr>
              <a:buFont typeface="Courier New" panose="02070309020205020404" pitchFamily="49" charset="0"/>
              <a:buChar char="o"/>
            </a:pPr>
            <a:r>
              <a:rPr lang="en-US" sz="1800" dirty="0">
                <a:solidFill>
                  <a:srgbClr val="000066"/>
                </a:solidFill>
              </a:rPr>
              <a:t>A</a:t>
            </a:r>
            <a:r>
              <a:rPr lang="en-US" sz="1800" dirty="0" smtClean="0">
                <a:solidFill>
                  <a:srgbClr val="000066"/>
                </a:solidFill>
              </a:rPr>
              <a:t>nnular Containment Reservoir</a:t>
            </a:r>
          </a:p>
          <a:p>
            <a:pPr lvl="1">
              <a:buClr>
                <a:schemeClr val="bg2"/>
              </a:buClr>
              <a:buFont typeface="Courier New" panose="02070309020205020404" pitchFamily="49" charset="0"/>
              <a:buChar char="o"/>
            </a:pPr>
            <a:r>
              <a:rPr lang="en-US" sz="1800" dirty="0">
                <a:solidFill>
                  <a:srgbClr val="000066"/>
                </a:solidFill>
              </a:rPr>
              <a:t>O</a:t>
            </a:r>
            <a:r>
              <a:rPr lang="en-US" sz="1800" dirty="0" smtClean="0">
                <a:solidFill>
                  <a:srgbClr val="000066"/>
                </a:solidFill>
              </a:rPr>
              <a:t>uter </a:t>
            </a:r>
            <a:r>
              <a:rPr lang="en-US" sz="1800" dirty="0">
                <a:solidFill>
                  <a:srgbClr val="000066"/>
                </a:solidFill>
              </a:rPr>
              <a:t>Containment Enclosure </a:t>
            </a:r>
            <a:r>
              <a:rPr lang="en-US" sz="1800" dirty="0" smtClean="0">
                <a:solidFill>
                  <a:srgbClr val="000066"/>
                </a:solidFill>
              </a:rPr>
              <a:t>Structure</a:t>
            </a:r>
          </a:p>
          <a:p>
            <a:pPr marL="0" indent="0">
              <a:buFontTx/>
              <a:buNone/>
            </a:pPr>
            <a:endParaRPr lang="en-US" sz="2000" dirty="0" smtClean="0"/>
          </a:p>
          <a:p>
            <a:endParaRPr lang="en-US" sz="2000"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647" y="1639440"/>
            <a:ext cx="4183422" cy="473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01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006" y="1525814"/>
            <a:ext cx="4802382" cy="4886861"/>
          </a:xfrm>
        </p:spPr>
        <p:txBody>
          <a:bodyPr/>
          <a:lstStyle/>
          <a:p>
            <a:pPr>
              <a:buFont typeface="Arial" panose="020B0604020202020204" pitchFamily="34" charset="0"/>
              <a:buChar char="•"/>
            </a:pPr>
            <a:r>
              <a:rPr lang="en-US" dirty="0"/>
              <a:t>SMR-160 incorporates a </a:t>
            </a:r>
            <a:r>
              <a:rPr lang="en-US" b="1" dirty="0"/>
              <a:t>large </a:t>
            </a:r>
            <a:r>
              <a:rPr lang="en-US" b="1" dirty="0" smtClean="0"/>
              <a:t>diameter, </a:t>
            </a:r>
            <a:r>
              <a:rPr lang="en-US" b="1" dirty="0"/>
              <a:t>tall </a:t>
            </a:r>
            <a:r>
              <a:rPr lang="en-US" b="1" dirty="0" smtClean="0"/>
              <a:t>riser within </a:t>
            </a:r>
            <a:r>
              <a:rPr lang="en-US" b="1" dirty="0"/>
              <a:t>a reactor vessel/steam generator stack</a:t>
            </a:r>
            <a:r>
              <a:rPr lang="en-US" dirty="0"/>
              <a:t>, with an extremely simple reactor core and </a:t>
            </a:r>
            <a:r>
              <a:rPr lang="en-US" dirty="0" smtClean="0"/>
              <a:t>reactor vessel internals that </a:t>
            </a:r>
            <a:r>
              <a:rPr lang="en-US" dirty="0"/>
              <a:t>eliminates all large pipes and reactor coolant </a:t>
            </a:r>
            <a:r>
              <a:rPr lang="en-US" dirty="0" smtClean="0"/>
              <a:t>pumps.</a:t>
            </a:r>
          </a:p>
          <a:p>
            <a:pPr>
              <a:buFont typeface="Arial" panose="020B0604020202020204" pitchFamily="34" charset="0"/>
              <a:buChar char="•"/>
            </a:pPr>
            <a:r>
              <a:rPr lang="en-US" dirty="0" smtClean="0"/>
              <a:t>The design incorporates a unique  evolutionary </a:t>
            </a:r>
            <a:r>
              <a:rPr lang="en-US" b="1" dirty="0" smtClean="0"/>
              <a:t>vessel-to-vessel connection (Holtec patent)</a:t>
            </a:r>
            <a:r>
              <a:rPr lang="en-US" dirty="0" smtClean="0"/>
              <a:t>, designed to ASME Section III, Class I code requirements, to eliminate large piping in the RCS.</a:t>
            </a:r>
          </a:p>
          <a:p>
            <a:pPr>
              <a:buFont typeface="Arial" panose="020B0604020202020204" pitchFamily="34" charset="0"/>
              <a:buChar char="•"/>
            </a:pPr>
            <a:r>
              <a:rPr lang="en-US" dirty="0" smtClean="0"/>
              <a:t>The offset vessel-to-vessel configuration provides </a:t>
            </a:r>
            <a:r>
              <a:rPr lang="en-US" b="1" dirty="0" smtClean="0"/>
              <a:t>simple access </a:t>
            </a:r>
            <a:r>
              <a:rPr lang="en-US" dirty="0" smtClean="0"/>
              <a:t>to both reactor and steam generator components and internals for refueling and Section XI inspections.</a:t>
            </a:r>
            <a:endParaRPr lang="en-US" dirty="0"/>
          </a:p>
        </p:txBody>
      </p:sp>
      <p:sp>
        <p:nvSpPr>
          <p:cNvPr id="3" name="Title 2"/>
          <p:cNvSpPr>
            <a:spLocks noGrp="1"/>
          </p:cNvSpPr>
          <p:nvPr>
            <p:ph type="title"/>
          </p:nvPr>
        </p:nvSpPr>
        <p:spPr>
          <a:xfrm>
            <a:off x="214675" y="148338"/>
            <a:ext cx="6293021" cy="666750"/>
          </a:xfrm>
        </p:spPr>
        <p:txBody>
          <a:bodyPr/>
          <a:lstStyle/>
          <a:p>
            <a:r>
              <a:rPr lang="en-US" dirty="0" smtClean="0"/>
              <a:t>NSSS Operational Reliability</a:t>
            </a:r>
            <a:endParaRPr lang="en-US" dirty="0"/>
          </a:p>
        </p:txBody>
      </p:sp>
      <p:sp>
        <p:nvSpPr>
          <p:cNvPr id="4" name="Slide Number Placeholder 3"/>
          <p:cNvSpPr>
            <a:spLocks noGrp="1"/>
          </p:cNvSpPr>
          <p:nvPr>
            <p:ph type="sldNum" sz="quarter" idx="10"/>
          </p:nvPr>
        </p:nvSpPr>
        <p:spPr/>
        <p:txBody>
          <a:bodyPr/>
          <a:lstStyle/>
          <a:p>
            <a:pPr>
              <a:defRPr/>
            </a:pPr>
            <a:fld id="{8833E3A1-9CF0-43B5-B49F-6B31D38AFA73}" type="slidenum">
              <a:rPr lang="en-US" smtClean="0">
                <a:solidFill>
                  <a:srgbClr val="000000"/>
                </a:solidFill>
              </a:rPr>
              <a:pPr>
                <a:defRPr/>
              </a:pPr>
              <a:t>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This presentation material’s ownership by Holtec International is protected by international laws on intellectual properties.</a:t>
            </a:r>
            <a:endParaRPr lang="en-US"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275" y="1525813"/>
            <a:ext cx="2983057" cy="506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420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FORM-COMM-006 PPT Non-Animated  BLUE">
  <a:themeElements>
    <a:clrScheme name="SMR-160">
      <a:dk1>
        <a:sysClr val="windowText" lastClr="000000"/>
      </a:dk1>
      <a:lt1>
        <a:sysClr val="window" lastClr="FFFFFF"/>
      </a:lt1>
      <a:dk2>
        <a:srgbClr val="44546A"/>
      </a:dk2>
      <a:lt2>
        <a:srgbClr val="E7E6E6"/>
      </a:lt2>
      <a:accent1>
        <a:srgbClr val="00ADF7"/>
      </a:accent1>
      <a:accent2>
        <a:srgbClr val="73AD4A"/>
      </a:accent2>
      <a:accent3>
        <a:srgbClr val="A5A5A5"/>
      </a:accent3>
      <a:accent4>
        <a:srgbClr val="FFC000"/>
      </a:accent4>
      <a:accent5>
        <a:srgbClr val="4472C4"/>
      </a:accent5>
      <a:accent6>
        <a:srgbClr val="70AD47"/>
      </a:accent6>
      <a:hlink>
        <a:srgbClr val="0563C1"/>
      </a:hlink>
      <a:folHlink>
        <a:srgbClr val="954F72"/>
      </a:folHlink>
    </a:clrScheme>
    <a:fontScheme name="BE-FORM-COMM-006 PPT Non-Animated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
          </a:spcBef>
          <a:spcAft>
            <a:spcPct val="0"/>
          </a:spcAft>
          <a:buClrTx/>
          <a:buSzTx/>
          <a:buFontTx/>
          <a:buNone/>
          <a:tabLst/>
          <a:defRPr kumimoji="0" lang="en-GB" sz="1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
          </a:spcBef>
          <a:spcAft>
            <a:spcPct val="0"/>
          </a:spcAft>
          <a:buClrTx/>
          <a:buSzTx/>
          <a:buFontTx/>
          <a:buNone/>
          <a:tabLst/>
          <a:defRPr kumimoji="0" lang="en-GB" sz="1200" b="0" i="0" u="none" strike="noStrike" cap="none" normalizeH="0" baseline="0" smtClean="0">
            <a:ln>
              <a:noFill/>
            </a:ln>
            <a:solidFill>
              <a:srgbClr val="000000"/>
            </a:solidFill>
            <a:effectLst/>
            <a:latin typeface="Arial" charset="0"/>
          </a:defRPr>
        </a:defPPr>
      </a:lstStyle>
    </a:lnDef>
  </a:objectDefaults>
  <a:extraClrSchemeLst>
    <a:extraClrScheme>
      <a:clrScheme name="BE-FORM-COMM-006 PPT Non-Animated  BLUE 1">
        <a:dk1>
          <a:srgbClr val="4D4D4D"/>
        </a:dk1>
        <a:lt1>
          <a:srgbClr val="FFFFFF"/>
        </a:lt1>
        <a:dk2>
          <a:srgbClr val="E98300"/>
        </a:dk2>
        <a:lt2>
          <a:srgbClr val="240078"/>
        </a:lt2>
        <a:accent1>
          <a:srgbClr val="C50084"/>
        </a:accent1>
        <a:accent2>
          <a:srgbClr val="009FDA"/>
        </a:accent2>
        <a:accent3>
          <a:srgbClr val="FFFFFF"/>
        </a:accent3>
        <a:accent4>
          <a:srgbClr val="404040"/>
        </a:accent4>
        <a:accent5>
          <a:srgbClr val="DFAAC2"/>
        </a:accent5>
        <a:accent6>
          <a:srgbClr val="0090C5"/>
        </a:accent6>
        <a:hlink>
          <a:srgbClr val="69BE28"/>
        </a:hlink>
        <a:folHlink>
          <a:srgbClr val="952D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FORM-COMM-006 PPT Non-Animated  BLUE">
  <a:themeElements>
    <a:clrScheme name="SMR-160">
      <a:dk1>
        <a:sysClr val="windowText" lastClr="000000"/>
      </a:dk1>
      <a:lt1>
        <a:sysClr val="window" lastClr="FFFFFF"/>
      </a:lt1>
      <a:dk2>
        <a:srgbClr val="44546A"/>
      </a:dk2>
      <a:lt2>
        <a:srgbClr val="E7E6E6"/>
      </a:lt2>
      <a:accent1>
        <a:srgbClr val="00ADF7"/>
      </a:accent1>
      <a:accent2>
        <a:srgbClr val="73AD4A"/>
      </a:accent2>
      <a:accent3>
        <a:srgbClr val="A5A5A5"/>
      </a:accent3>
      <a:accent4>
        <a:srgbClr val="FFC000"/>
      </a:accent4>
      <a:accent5>
        <a:srgbClr val="4472C4"/>
      </a:accent5>
      <a:accent6>
        <a:srgbClr val="70AD47"/>
      </a:accent6>
      <a:hlink>
        <a:srgbClr val="0563C1"/>
      </a:hlink>
      <a:folHlink>
        <a:srgbClr val="954F72"/>
      </a:folHlink>
    </a:clrScheme>
    <a:fontScheme name="BE-FORM-COMM-006 PPT Non-Animated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
          </a:spcBef>
          <a:spcAft>
            <a:spcPct val="0"/>
          </a:spcAft>
          <a:buClrTx/>
          <a:buSzTx/>
          <a:buFontTx/>
          <a:buNone/>
          <a:tabLst/>
          <a:defRPr kumimoji="0" lang="en-GB" sz="1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
          </a:spcBef>
          <a:spcAft>
            <a:spcPct val="0"/>
          </a:spcAft>
          <a:buClrTx/>
          <a:buSzTx/>
          <a:buFontTx/>
          <a:buNone/>
          <a:tabLst/>
          <a:defRPr kumimoji="0" lang="en-GB" sz="1200" b="0" i="0" u="none" strike="noStrike" cap="none" normalizeH="0" baseline="0" smtClean="0">
            <a:ln>
              <a:noFill/>
            </a:ln>
            <a:solidFill>
              <a:srgbClr val="000000"/>
            </a:solidFill>
            <a:effectLst/>
            <a:latin typeface="Arial" charset="0"/>
          </a:defRPr>
        </a:defPPr>
      </a:lstStyle>
    </a:lnDef>
  </a:objectDefaults>
  <a:extraClrSchemeLst>
    <a:extraClrScheme>
      <a:clrScheme name="BE-FORM-COMM-006 PPT Non-Animated  BLUE 1">
        <a:dk1>
          <a:srgbClr val="4D4D4D"/>
        </a:dk1>
        <a:lt1>
          <a:srgbClr val="FFFFFF"/>
        </a:lt1>
        <a:dk2>
          <a:srgbClr val="E98300"/>
        </a:dk2>
        <a:lt2>
          <a:srgbClr val="240078"/>
        </a:lt2>
        <a:accent1>
          <a:srgbClr val="C50084"/>
        </a:accent1>
        <a:accent2>
          <a:srgbClr val="009FDA"/>
        </a:accent2>
        <a:accent3>
          <a:srgbClr val="FFFFFF"/>
        </a:accent3>
        <a:accent4>
          <a:srgbClr val="404040"/>
        </a:accent4>
        <a:accent5>
          <a:srgbClr val="DFAAC2"/>
        </a:accent5>
        <a:accent6>
          <a:srgbClr val="0090C5"/>
        </a:accent6>
        <a:hlink>
          <a:srgbClr val="69BE28"/>
        </a:hlink>
        <a:folHlink>
          <a:srgbClr val="952D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
          </a:spcBef>
          <a:spcAft>
            <a:spcPct val="0"/>
          </a:spcAft>
          <a:buClrTx/>
          <a:buSzTx/>
          <a:buFontTx/>
          <a:buNone/>
          <a:tabLst/>
          <a:defRPr kumimoji="0" lang="en-GB" sz="1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
          </a:spcBef>
          <a:spcAft>
            <a:spcPct val="0"/>
          </a:spcAft>
          <a:buClrTx/>
          <a:buSzTx/>
          <a:buFontTx/>
          <a:buNone/>
          <a:tabLst/>
          <a:defRPr kumimoji="0" lang="en-GB" sz="1200" b="0" i="0" u="none" strike="noStrike" cap="none" normalizeH="0" baseline="0" smtClean="0">
            <a:ln>
              <a:noFill/>
            </a:ln>
            <a:solidFill>
              <a:srgbClr val="000000"/>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30591</TotalTime>
  <Words>2491</Words>
  <Application>Microsoft Office PowerPoint</Application>
  <PresentationFormat>On-screen Show (4:3)</PresentationFormat>
  <Paragraphs>210</Paragraphs>
  <Slides>23</Slides>
  <Notes>8</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BE-FORM-COMM-006 PPT Non-Animated  BLUE</vt:lpstr>
      <vt:lpstr>1_BE-FORM-COMM-006 PPT Non-Animated  BLUE</vt:lpstr>
      <vt:lpstr>1_Custom Design</vt:lpstr>
      <vt:lpstr>Custom Design</vt:lpstr>
      <vt:lpstr>Introduction and Overview SMR-160</vt:lpstr>
      <vt:lpstr>SMR-160</vt:lpstr>
      <vt:lpstr>Overview of SMR-160</vt:lpstr>
      <vt:lpstr>Overview</vt:lpstr>
      <vt:lpstr>Overview</vt:lpstr>
      <vt:lpstr>Innovative Features of  SMR-160</vt:lpstr>
      <vt:lpstr>Innovative Features of  SMR-160</vt:lpstr>
      <vt:lpstr>Integrated Containment System</vt:lpstr>
      <vt:lpstr>NSSS Operational Reliability</vt:lpstr>
      <vt:lpstr>NSSS Operational Reliability</vt:lpstr>
      <vt:lpstr>Steam Generator Design</vt:lpstr>
      <vt:lpstr>    </vt:lpstr>
      <vt:lpstr>    </vt:lpstr>
      <vt:lpstr>Essential SMR-160 Plant Data</vt:lpstr>
      <vt:lpstr>Normal Operations</vt:lpstr>
      <vt:lpstr>Start-Up </vt:lpstr>
      <vt:lpstr>Shutdown</vt:lpstr>
      <vt:lpstr>Loss of Coolant Accident (LOCA)</vt:lpstr>
      <vt:lpstr>Non-LOCA </vt:lpstr>
      <vt:lpstr>Steam Generator Tube Rupture (SGTR)</vt:lpstr>
      <vt:lpstr>Holtec Technology Center</vt:lpstr>
      <vt:lpstr>Holtec Technology Center</vt:lpstr>
      <vt:lpstr>Overview of SMR-160</vt:lpstr>
    </vt:vector>
  </TitlesOfParts>
  <Company>Holtec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non-animated at 24 point]</dc:title>
  <dc:creator>Rick Springman</dc:creator>
  <cp:lastModifiedBy>FPL_User</cp:lastModifiedBy>
  <cp:revision>1414</cp:revision>
  <cp:lastPrinted>2015-01-05T20:05:13Z</cp:lastPrinted>
  <dcterms:created xsi:type="dcterms:W3CDTF">2008-02-28T14:53:16Z</dcterms:created>
  <dcterms:modified xsi:type="dcterms:W3CDTF">2016-06-01T22:28:49Z</dcterms:modified>
</cp:coreProperties>
</file>