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1" r:id="rId1"/>
  </p:sldMasterIdLst>
  <p:notesMasterIdLst>
    <p:notesMasterId r:id="rId8"/>
  </p:notesMasterIdLst>
  <p:handoutMasterIdLst>
    <p:handoutMasterId r:id="rId9"/>
  </p:handoutMasterIdLst>
  <p:sldIdLst>
    <p:sldId id="370" r:id="rId2"/>
    <p:sldId id="371" r:id="rId3"/>
    <p:sldId id="372" r:id="rId4"/>
    <p:sldId id="373" r:id="rId5"/>
    <p:sldId id="374" r:id="rId6"/>
    <p:sldId id="37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87A"/>
    <a:srgbClr val="006546"/>
    <a:srgbClr val="CC0033"/>
    <a:srgbClr val="0099CC"/>
    <a:srgbClr val="81CFE7"/>
    <a:srgbClr val="FFFFFF"/>
    <a:srgbClr val="B9C53A"/>
    <a:srgbClr val="F47B27"/>
    <a:srgbClr val="45ABD5"/>
    <a:srgbClr val="007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666" y="-293"/>
      </p:cViewPr>
      <p:guideLst>
        <p:guide orient="horz" pos="201"/>
        <p:guide orient="horz" pos="4033"/>
        <p:guide orient="horz" pos="719"/>
        <p:guide orient="horz" pos="763"/>
        <p:guide orient="horz" pos="1294"/>
        <p:guide orient="horz" pos="3829"/>
        <p:guide orient="horz" pos="2562"/>
        <p:guide orient="horz" pos="1010"/>
        <p:guide orient="horz" pos="3976"/>
        <p:guide orient="horz" pos="508"/>
        <p:guide orient="horz" pos="484"/>
        <p:guide pos="229"/>
        <p:guide pos="2878"/>
        <p:guide pos="5528"/>
        <p:guide pos="2823"/>
        <p:guide pos="29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197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199851-DF5C-446E-9E8D-D2A686A4D068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8755A-BABC-4660-B485-714E724CD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03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C4C7A4-5524-4A21-9D0D-38895D6EAB8C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C5AF36-6E7E-4E13-B1B0-A5B973D50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05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63538" y="748138"/>
            <a:ext cx="7772400" cy="1470025"/>
          </a:xfrm>
        </p:spPr>
        <p:txBody>
          <a:bodyPr anchor="b" anchorCtr="0"/>
          <a:lstStyle>
            <a:lvl1pPr>
              <a:lnSpc>
                <a:spcPct val="90000"/>
              </a:lnSpc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63538" y="2217213"/>
            <a:ext cx="6400800" cy="448294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510" y="6151419"/>
            <a:ext cx="345439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36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587424" y="2054225"/>
            <a:ext cx="2188276" cy="840489"/>
          </a:xfrm>
          <a:prstGeom prst="homePlate">
            <a:avLst>
              <a:gd name="adj" fmla="val 38615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txBody>
          <a:bodyPr vert="horz" lIns="731520" tIns="91440" rIns="91440" bIns="91440" rtlCol="0" anchor="ctr" anchorCtr="0">
            <a:noAutofit/>
          </a:bodyPr>
          <a:lstStyle>
            <a:lvl1pPr>
              <a:defRPr lang="en-US" sz="16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1400" dirty="0" smtClean="0">
                <a:solidFill>
                  <a:schemeClr val="bg1"/>
                </a:solidFill>
              </a:defRPr>
            </a:lvl2pPr>
            <a:lvl3pPr>
              <a:defRPr lang="en-US" sz="1200" dirty="0" smtClean="0">
                <a:solidFill>
                  <a:schemeClr val="bg1"/>
                </a:solidFill>
              </a:defRPr>
            </a:lvl3pPr>
            <a:lvl4pPr>
              <a:defRPr lang="en-US" sz="1100" dirty="0" smtClean="0">
                <a:solidFill>
                  <a:schemeClr val="bg1"/>
                </a:solidFill>
              </a:defRPr>
            </a:lvl4pPr>
            <a:lvl5pPr>
              <a:defRPr lang="en-US" sz="105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964111" y="2054225"/>
            <a:ext cx="2188276" cy="840489"/>
          </a:xfrm>
          <a:prstGeom prst="homePlate">
            <a:avLst>
              <a:gd name="adj" fmla="val 38615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txBody>
          <a:bodyPr vert="horz" lIns="731520" tIns="91440" rIns="91440" bIns="91440" rtlCol="0" anchor="ctr" anchorCtr="0">
            <a:noAutofit/>
          </a:bodyPr>
          <a:lstStyle>
            <a:lvl1pPr>
              <a:defRPr lang="en-US" sz="16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1400" dirty="0" smtClean="0">
                <a:solidFill>
                  <a:schemeClr val="bg1"/>
                </a:solidFill>
              </a:defRPr>
            </a:lvl2pPr>
            <a:lvl3pPr>
              <a:defRPr lang="en-US" sz="1200" dirty="0" smtClean="0">
                <a:solidFill>
                  <a:schemeClr val="bg1"/>
                </a:solidFill>
              </a:defRPr>
            </a:lvl3pPr>
            <a:lvl4pPr>
              <a:defRPr lang="en-US" sz="1100" dirty="0" smtClean="0">
                <a:solidFill>
                  <a:schemeClr val="bg1"/>
                </a:solidFill>
              </a:defRPr>
            </a:lvl4pPr>
            <a:lvl5pPr>
              <a:defRPr lang="en-US" sz="105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340797" y="2054225"/>
            <a:ext cx="2188276" cy="840489"/>
          </a:xfrm>
          <a:prstGeom prst="homePlate">
            <a:avLst>
              <a:gd name="adj" fmla="val 38615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txBody>
          <a:bodyPr vert="horz" lIns="731520" tIns="91440" rIns="91440" bIns="91440" rtlCol="0" anchor="ctr" anchorCtr="0">
            <a:noAutofit/>
          </a:bodyPr>
          <a:lstStyle>
            <a:lvl1pPr>
              <a:defRPr lang="en-US" sz="16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1400" dirty="0" smtClean="0">
                <a:solidFill>
                  <a:schemeClr val="bg1"/>
                </a:solidFill>
              </a:defRPr>
            </a:lvl2pPr>
            <a:lvl3pPr>
              <a:defRPr lang="en-US" sz="1200" dirty="0" smtClean="0">
                <a:solidFill>
                  <a:schemeClr val="bg1"/>
                </a:solidFill>
              </a:defRPr>
            </a:lvl3pPr>
            <a:lvl4pPr>
              <a:defRPr lang="en-US" sz="1100" dirty="0" smtClean="0">
                <a:solidFill>
                  <a:schemeClr val="bg1"/>
                </a:solidFill>
              </a:defRPr>
            </a:lvl4pPr>
            <a:lvl5pPr>
              <a:defRPr lang="en-US" sz="105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717483" y="2054225"/>
            <a:ext cx="2188276" cy="840489"/>
          </a:xfrm>
          <a:prstGeom prst="homePlate">
            <a:avLst>
              <a:gd name="adj" fmla="val 38615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txBody>
          <a:bodyPr vert="horz" lIns="731520" tIns="91440" rIns="91440" bIns="91440" rtlCol="0" anchor="ctr" anchorCtr="0">
            <a:noAutofit/>
          </a:bodyPr>
          <a:lstStyle>
            <a:lvl1pPr>
              <a:defRPr lang="en-US" sz="1600" dirty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sz="1400" dirty="0" smtClean="0">
                <a:solidFill>
                  <a:schemeClr val="bg1"/>
                </a:solidFill>
              </a:defRPr>
            </a:lvl2pPr>
            <a:lvl3pPr>
              <a:defRPr lang="en-US" sz="1200" dirty="0" smtClean="0">
                <a:solidFill>
                  <a:schemeClr val="bg1"/>
                </a:solidFill>
              </a:defRPr>
            </a:lvl3pPr>
            <a:lvl4pPr>
              <a:defRPr lang="en-US" sz="1100" dirty="0" smtClean="0">
                <a:solidFill>
                  <a:schemeClr val="bg1"/>
                </a:solidFill>
              </a:defRPr>
            </a:lvl4pPr>
            <a:lvl5pPr>
              <a:defRPr lang="en-US" sz="105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63538" y="2054225"/>
            <a:ext cx="1890563" cy="840489"/>
          </a:xfrm>
          <a:prstGeom prst="homePlate">
            <a:avLst>
              <a:gd name="adj" fmla="val 31025"/>
            </a:avLst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txBody>
          <a:bodyPr lIns="91440" tIns="91440" rIns="91440" bIns="91440" anchor="ctr" anchorCtr="0"/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363538" y="3169352"/>
            <a:ext cx="1567047" cy="290918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2033985" y="3169352"/>
            <a:ext cx="1567047" cy="290918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0"/>
          </p:nvPr>
        </p:nvSpPr>
        <p:spPr>
          <a:xfrm>
            <a:off x="3704432" y="3169352"/>
            <a:ext cx="1567047" cy="290918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5374879" y="3169352"/>
            <a:ext cx="1567047" cy="290918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7045325" y="3169352"/>
            <a:ext cx="1567047" cy="290918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1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4"/>
          </p:nvPr>
        </p:nvSpPr>
        <p:spPr>
          <a:xfrm>
            <a:off x="363538" y="1733108"/>
            <a:ext cx="8412162" cy="21578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38" y="314506"/>
            <a:ext cx="8412162" cy="86995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1201738"/>
            <a:ext cx="8412162" cy="365805"/>
          </a:xfrm>
        </p:spPr>
        <p:txBody>
          <a:bodyPr/>
          <a:lstStyle>
            <a:lvl1pPr>
              <a:defRPr sz="1800">
                <a:solidFill>
                  <a:schemeClr val="accent3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63538" y="4067174"/>
            <a:ext cx="8412162" cy="20113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83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Bleed Image">
    <p:bg bwMode="ltGray"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4" y="6278753"/>
            <a:ext cx="262534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3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mage Title Slide">
    <p:bg bwMode="ltGray"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849624" y="4261104"/>
            <a:ext cx="4281487" cy="1470025"/>
          </a:xfrm>
        </p:spPr>
        <p:txBody>
          <a:bodyPr anchor="t" anchorCtr="0"/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849624" y="5257800"/>
            <a:ext cx="2771547" cy="448294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8" y="319088"/>
            <a:ext cx="345439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5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38" y="1141413"/>
            <a:ext cx="8412162" cy="46196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2054225"/>
            <a:ext cx="8412162" cy="4024313"/>
          </a:xfrm>
        </p:spPr>
        <p:txBody>
          <a:bodyPr/>
          <a:lstStyle>
            <a:lvl1pPr>
              <a:spcBef>
                <a:spcPts val="600"/>
              </a:spcBef>
              <a:defRPr sz="3000"/>
            </a:lvl1pPr>
            <a:lvl2pPr marL="225425" indent="-225425">
              <a:defRPr sz="2800"/>
            </a:lvl2pPr>
            <a:lvl3pPr marL="461963" indent="-231775">
              <a:defRPr/>
            </a:lvl3pPr>
            <a:lvl4pPr marL="625475" indent="-171450">
              <a:defRPr/>
            </a:lvl4pPr>
            <a:lvl5pPr marL="739775" indent="-1143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4" y="6278753"/>
            <a:ext cx="262534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able of Contents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38" y="319087"/>
            <a:ext cx="8412162" cy="822325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1211263"/>
            <a:ext cx="8412162" cy="4867275"/>
          </a:xfrm>
        </p:spPr>
        <p:txBody>
          <a:bodyPr/>
          <a:lstStyle>
            <a:lvl1pPr marL="1033463" indent="-1033463">
              <a:spcBef>
                <a:spcPts val="600"/>
              </a:spcBef>
              <a:tabLst>
                <a:tab pos="796925" algn="r"/>
                <a:tab pos="1033463" algn="l"/>
              </a:tabLst>
              <a:defRPr sz="3000"/>
            </a:lvl1pPr>
            <a:lvl2pPr marL="1258888" indent="-225425">
              <a:defRPr sz="2400"/>
            </a:lvl2pPr>
            <a:lvl3pPr marL="1423988" indent="-171450">
              <a:defRPr/>
            </a:lvl3pPr>
            <a:lvl4pPr marL="1606550" indent="-171450">
              <a:defRPr/>
            </a:lvl4pPr>
            <a:lvl5pPr marL="1709738" indent="-1143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4" y="6278753"/>
            <a:ext cx="262534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ection Divider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38" y="1157287"/>
            <a:ext cx="8412162" cy="446088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2054225"/>
            <a:ext cx="8412162" cy="4024313"/>
          </a:xfrm>
        </p:spPr>
        <p:txBody>
          <a:bodyPr/>
          <a:lstStyle>
            <a:lvl1pPr>
              <a:spcBef>
                <a:spcPts val="600"/>
              </a:spcBef>
              <a:defRPr sz="3000"/>
            </a:lvl1pPr>
            <a:lvl2pPr marL="225425" indent="-225425">
              <a:defRPr sz="2400"/>
            </a:lvl2pPr>
            <a:lvl3pPr marL="401638" indent="-171450">
              <a:defRPr/>
            </a:lvl3pPr>
            <a:lvl4pPr marL="573088" indent="-171450">
              <a:defRPr/>
            </a:lvl4pPr>
            <a:lvl5pPr marL="688975" indent="-1143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4" y="6278753"/>
            <a:ext cx="262534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6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2054225"/>
            <a:ext cx="8412162" cy="40243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2054225"/>
            <a:ext cx="4117975" cy="40243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5662" y="2054225"/>
            <a:ext cx="4110037" cy="40243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3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Quadr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1606362"/>
            <a:ext cx="4117975" cy="334963"/>
          </a:xfrm>
        </p:spPr>
        <p:txBody>
          <a:bodyPr anchor="b" anchorCtr="0"/>
          <a:lstStyle>
            <a:lvl1pPr>
              <a:defRPr lang="en-US" sz="1400" kern="1200" dirty="0" smtClean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5662" y="1606362"/>
            <a:ext cx="4110037" cy="334963"/>
          </a:xfrm>
        </p:spPr>
        <p:txBody>
          <a:bodyPr anchor="b" anchorCtr="0"/>
          <a:lstStyle>
            <a:lvl1pPr>
              <a:defRPr lang="en-US" sz="1400" kern="1200" dirty="0" smtClean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l" defTabSz="914400" rtl="0" eaLnBrk="1" latinLnBrk="0" hangingPunct="1">
              <a:spcBef>
                <a:spcPts val="900"/>
              </a:spcBef>
              <a:buFontTx/>
              <a:buNone/>
            </a:pPr>
            <a:r>
              <a:rPr lang="en-US" smtClean="0"/>
              <a:t>Click to edit Master text styles</a:t>
            </a:r>
          </a:p>
          <a:p>
            <a:pPr marL="0" lvl="1" indent="0" algn="l" defTabSz="914400" rtl="0" eaLnBrk="1" latinLnBrk="0" hangingPunct="1">
              <a:spcBef>
                <a:spcPts val="900"/>
              </a:spcBef>
              <a:buFontTx/>
              <a:buNone/>
            </a:pPr>
            <a:r>
              <a:rPr lang="en-US" smtClean="0"/>
              <a:t>Second level</a:t>
            </a:r>
          </a:p>
          <a:p>
            <a:pPr marL="0" lvl="2" indent="0" algn="l" defTabSz="914400" rtl="0" eaLnBrk="1" latinLnBrk="0" hangingPunct="1">
              <a:spcBef>
                <a:spcPts val="900"/>
              </a:spcBef>
              <a:buFontTx/>
              <a:buNone/>
            </a:pPr>
            <a:r>
              <a:rPr lang="en-US" smtClean="0"/>
              <a:t>Third level</a:t>
            </a:r>
          </a:p>
          <a:p>
            <a:pPr marL="0" lvl="3" indent="0" algn="l" defTabSz="914400" rtl="0" eaLnBrk="1" latinLnBrk="0" hangingPunct="1">
              <a:spcBef>
                <a:spcPts val="900"/>
              </a:spcBef>
              <a:buFontTx/>
              <a:buNone/>
            </a:pPr>
            <a:r>
              <a:rPr lang="en-US" smtClean="0"/>
              <a:t>Fourth level</a:t>
            </a:r>
          </a:p>
          <a:p>
            <a:pPr marL="0" lvl="4" indent="0" algn="l" defTabSz="914400" rtl="0" eaLnBrk="1" latinLnBrk="0" hangingPunct="1">
              <a:spcBef>
                <a:spcPts val="900"/>
              </a:spcBef>
              <a:buFontTx/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665663" y="1966773"/>
            <a:ext cx="4110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71476" y="1966773"/>
            <a:ext cx="4110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63538" y="3812853"/>
            <a:ext cx="4117975" cy="334963"/>
          </a:xfrm>
        </p:spPr>
        <p:txBody>
          <a:bodyPr anchor="b" anchorCtr="0"/>
          <a:lstStyle>
            <a:lvl1pPr>
              <a:defRPr lang="en-US" sz="1400" kern="1200" dirty="0" smtClean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4665662" y="3812853"/>
            <a:ext cx="4110037" cy="334963"/>
          </a:xfrm>
        </p:spPr>
        <p:txBody>
          <a:bodyPr anchor="b" anchorCtr="0"/>
          <a:lstStyle>
            <a:lvl1pPr>
              <a:defRPr lang="en-US" sz="1400" kern="1200" dirty="0" smtClean="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65663" y="4173264"/>
            <a:ext cx="4110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71476" y="4173264"/>
            <a:ext cx="4110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72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8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25000">
              <a:schemeClr val="bg1"/>
            </a:gs>
            <a:gs pos="100000">
              <a:srgbClr val="CCD6E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8" y="733425"/>
            <a:ext cx="8412162" cy="86995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38" y="2054225"/>
            <a:ext cx="8412162" cy="40243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578237"/>
            <a:ext cx="2895600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538" y="6578236"/>
            <a:ext cx="490855" cy="2130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3"/>
                </a:solidFill>
              </a:defRPr>
            </a:lvl1pPr>
          </a:lstStyle>
          <a:p>
            <a:fld id="{2ED86176-D6A4-43D8-BE13-F18245AD9D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24" y="6278753"/>
            <a:ext cx="262534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9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9" r:id="rId3"/>
    <p:sldLayoutId id="2147483700" r:id="rId4"/>
    <p:sldLayoutId id="2147483701" r:id="rId5"/>
    <p:sldLayoutId id="2147483694" r:id="rId6"/>
    <p:sldLayoutId id="2147483695" r:id="rId7"/>
    <p:sldLayoutId id="2147483708" r:id="rId8"/>
    <p:sldLayoutId id="2147483696" r:id="rId9"/>
    <p:sldLayoutId id="2147483697" r:id="rId10"/>
    <p:sldLayoutId id="2147483702" r:id="rId11"/>
    <p:sldLayoutId id="2147483698" r:id="rId12"/>
    <p:sldLayoutId id="2147483703" r:id="rId13"/>
  </p:sldLayoutIdLst>
  <p:hf hdr="0" ft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0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9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14400" rtl="0" eaLnBrk="1" latinLnBrk="0" hangingPunct="1">
        <a:spcBef>
          <a:spcPts val="6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171450" algn="l" defTabSz="914400" rtl="0" eaLnBrk="1" latinLnBrk="0" hangingPunct="1">
        <a:spcBef>
          <a:spcPts val="300"/>
        </a:spcBef>
        <a:buFont typeface="Franklin Gothic Book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indent="-171450" algn="l" defTabSz="914400" rtl="0" eaLnBrk="1" latinLnBrk="0" hangingPunct="1">
        <a:spcBef>
          <a:spcPts val="2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28650" indent="-114300" algn="l" defTabSz="914400" rtl="0" eaLnBrk="1" latinLnBrk="0" hangingPunct="1">
        <a:spcBef>
          <a:spcPts val="0"/>
        </a:spcBef>
        <a:buFont typeface="Arial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Industry Standard CM Indicators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2217213"/>
            <a:ext cx="6400800" cy="1541988"/>
          </a:xfrm>
        </p:spPr>
        <p:txBody>
          <a:bodyPr/>
          <a:lstStyle/>
          <a:p>
            <a:r>
              <a:rPr lang="en-US" dirty="0"/>
              <a:t>Mike Hayes</a:t>
            </a:r>
          </a:p>
          <a:p>
            <a:r>
              <a:rPr lang="en-US" dirty="0"/>
              <a:t>Exelon </a:t>
            </a:r>
            <a:r>
              <a:rPr lang="en-US" dirty="0" smtClean="0"/>
              <a:t>Nuclear CM SME</a:t>
            </a:r>
            <a:endParaRPr lang="en-US" dirty="0"/>
          </a:p>
          <a:p>
            <a:r>
              <a:rPr lang="en-US" dirty="0"/>
              <a:t>CMBG Steering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Quality Control (also called Mod </a:t>
            </a:r>
            <a:r>
              <a:rPr lang="en-US" dirty="0" smtClean="0"/>
              <a:t>Quality</a:t>
            </a:r>
            <a:r>
              <a:rPr lang="en-US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Consequential errors (incl. 50.59)</a:t>
            </a:r>
          </a:p>
          <a:p>
            <a:pPr lvl="1"/>
            <a:r>
              <a:rPr lang="en-US" sz="2400" dirty="0" smtClean="0"/>
              <a:t>Utility </a:t>
            </a:r>
            <a:r>
              <a:rPr lang="en-US" sz="2400" dirty="0"/>
              <a:t>design quality</a:t>
            </a:r>
          </a:p>
          <a:p>
            <a:pPr lvl="1"/>
            <a:r>
              <a:rPr lang="en-US" sz="2400" dirty="0" smtClean="0"/>
              <a:t>Vendor </a:t>
            </a:r>
            <a:r>
              <a:rPr lang="en-US" sz="2400" dirty="0"/>
              <a:t>design quality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58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Temp Mods; total number (a blue window)</a:t>
            </a:r>
          </a:p>
          <a:p>
            <a:pPr lvl="1"/>
            <a:r>
              <a:rPr lang="en-US" sz="2400" dirty="0" smtClean="0"/>
              <a:t>Temp </a:t>
            </a:r>
            <a:r>
              <a:rPr lang="en-US" sz="2400" dirty="0"/>
              <a:t>Mods; greater than 1 operating cycle</a:t>
            </a:r>
          </a:p>
          <a:p>
            <a:pPr lvl="1"/>
            <a:r>
              <a:rPr lang="en-US" sz="2400" dirty="0" smtClean="0"/>
              <a:t>Document </a:t>
            </a:r>
            <a:r>
              <a:rPr lang="en-US" sz="2400" dirty="0"/>
              <a:t>Updates</a:t>
            </a:r>
          </a:p>
          <a:p>
            <a:pPr lvl="2"/>
            <a:r>
              <a:rPr lang="en-US" sz="2400" dirty="0"/>
              <a:t>     </a:t>
            </a:r>
            <a:r>
              <a:rPr lang="en-US" sz="2400" dirty="0" smtClean="0"/>
              <a:t>vendor </a:t>
            </a:r>
            <a:r>
              <a:rPr lang="en-US" sz="2400" dirty="0"/>
              <a:t>manuals</a:t>
            </a:r>
          </a:p>
          <a:p>
            <a:pPr lvl="2"/>
            <a:r>
              <a:rPr lang="en-US" sz="2400" dirty="0"/>
              <a:t>     </a:t>
            </a:r>
            <a:r>
              <a:rPr lang="en-US" sz="2400" dirty="0" err="1" smtClean="0"/>
              <a:t>calcs</a:t>
            </a:r>
            <a:endParaRPr lang="en-US" sz="2400" dirty="0"/>
          </a:p>
          <a:p>
            <a:pPr lvl="2"/>
            <a:r>
              <a:rPr lang="en-US" sz="2400" dirty="0"/>
              <a:t>     </a:t>
            </a:r>
            <a:r>
              <a:rPr lang="en-US" sz="2400" dirty="0" smtClean="0"/>
              <a:t>drawings </a:t>
            </a:r>
            <a:endParaRPr lang="en-US" sz="2400" dirty="0"/>
          </a:p>
          <a:p>
            <a:pPr lvl="2"/>
            <a:r>
              <a:rPr lang="en-US" sz="2400" dirty="0"/>
              <a:t>     </a:t>
            </a:r>
            <a:r>
              <a:rPr lang="en-US" sz="2400" dirty="0" smtClean="0"/>
              <a:t>design </a:t>
            </a:r>
            <a:r>
              <a:rPr lang="en-US" sz="2400" dirty="0"/>
              <a:t>package closure (or days to mod closure)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Scope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Outage or T-week milestone adherence</a:t>
            </a:r>
          </a:p>
          <a:p>
            <a:pPr lvl="1"/>
            <a:r>
              <a:rPr lang="en-US" sz="2400" dirty="0" smtClean="0"/>
              <a:t>Design </a:t>
            </a:r>
            <a:r>
              <a:rPr lang="en-US" sz="2400" dirty="0"/>
              <a:t>changes off track (in recovery)</a:t>
            </a:r>
          </a:p>
          <a:p>
            <a:pPr lvl="1"/>
            <a:r>
              <a:rPr lang="en-US" sz="2400" dirty="0" smtClean="0"/>
              <a:t>Production </a:t>
            </a:r>
            <a:r>
              <a:rPr lang="en-US" sz="2400" dirty="0"/>
              <a:t>monitoring (study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8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Cross-Functional Organizational Behaviors </a:t>
            </a:r>
            <a:r>
              <a:rPr lang="en-US" dirty="0"/>
              <a:t>in 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Partially </a:t>
            </a:r>
            <a:r>
              <a:rPr lang="en-US" sz="2400" dirty="0"/>
              <a:t>implemented Mods</a:t>
            </a:r>
          </a:p>
          <a:p>
            <a:pPr lvl="1"/>
            <a:r>
              <a:rPr lang="en-US" sz="2400" dirty="0" smtClean="0"/>
              <a:t>Design </a:t>
            </a:r>
            <a:r>
              <a:rPr lang="en-US" sz="2400" dirty="0"/>
              <a:t>complete but not scheduled</a:t>
            </a:r>
          </a:p>
          <a:p>
            <a:pPr lvl="1"/>
            <a:r>
              <a:rPr lang="en-US" sz="2400" dirty="0" smtClean="0"/>
              <a:t>Designs </a:t>
            </a:r>
            <a:r>
              <a:rPr lang="en-US" sz="2400" dirty="0"/>
              <a:t>added after milestone (fast track)</a:t>
            </a:r>
          </a:p>
          <a:p>
            <a:pPr lvl="1"/>
            <a:r>
              <a:rPr lang="en-US" sz="2400" dirty="0" smtClean="0"/>
              <a:t>Number </a:t>
            </a:r>
            <a:r>
              <a:rPr lang="en-US" sz="2400" dirty="0"/>
              <a:t>of top plant health issues (for example margin issues, Top 10, degraded/NC etc.) &gt; X years old since original submittal that require a design solution [timeliness metric for important CM/design issue resolution]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7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200025"/>
            <a:ext cx="8412162" cy="447675"/>
          </a:xfrm>
        </p:spPr>
        <p:txBody>
          <a:bodyPr/>
          <a:lstStyle/>
          <a:p>
            <a:r>
              <a:rPr lang="en-US" dirty="0"/>
              <a:t>Indicator Basis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6176-D6A4-43D8-BE13-F18245AD9D3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90958"/>
              </p:ext>
            </p:extLst>
          </p:nvPr>
        </p:nvGraphicFramePr>
        <p:xfrm>
          <a:off x="368300" y="889001"/>
          <a:ext cx="8420102" cy="52256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90700"/>
                <a:gridCol w="1125905"/>
                <a:gridCol w="1236295"/>
                <a:gridCol w="800100"/>
                <a:gridCol w="815736"/>
                <a:gridCol w="252506"/>
                <a:gridCol w="252506"/>
                <a:gridCol w="252506"/>
                <a:gridCol w="252506"/>
                <a:gridCol w="1641342"/>
              </a:tblGrid>
              <a:tr h="31288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Indicator Title: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Revision No.: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Group Leads: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Description: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888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Applicable Industry Documents (INPO, NRC, etc.):</a:t>
                      </a:r>
                      <a:endParaRPr lang="en-US" sz="1400" b="1">
                        <a:solidFill>
                          <a:schemeClr val="tx2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Trajectory Driving Forces: Org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effectLst/>
                        </a:rPr>
                        <a:t>Eff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 / Workload / Proficiency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88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Indicator Reporting Levels: Unit / Station/ Fleet 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Input Period: Monthly / Quarterly / Biannually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Graded/Colored or Information Only (select one)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Leading or Lagging(select one)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2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Raw Data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Element: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Data Units: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Data Source: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Calculations: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Performance Criteria: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gridSpan="9">
                  <a:txBody>
                    <a:bodyPr/>
                    <a:lstStyle/>
                    <a:p>
                      <a:pPr marL="323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Identify data series (raw data or calculated) that will be colored by performance criteria: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23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Data to Display on Chart: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5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Site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4" marR="612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Fleet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4" marR="612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Data to Display on Table: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054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Site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4" marR="612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/>
                          </a:solidFill>
                          <a:effectLst/>
                        </a:rPr>
                        <a:t>Fleet</a:t>
                      </a:r>
                      <a:endParaRPr lang="en-US" sz="140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4" marR="612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marL="81712" marR="81712" marT="40856" marB="40856"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Additional Comments Fields Required: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Indicator Uses: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2602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What is the basis or source of the data elements selected? 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What is the basis or source of the calculations? 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What is the basis or source of the performance criteria? 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Reason for Current Revision (if applicable)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Date of Revision (if applicable):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444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Industry Peer Reviewers: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2344" marR="3234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663459"/>
      </p:ext>
    </p:extLst>
  </p:cSld>
  <p:clrMapOvr>
    <a:masterClrMapping/>
  </p:clrMapOvr>
</p:sld>
</file>

<file path=ppt/theme/theme1.xml><?xml version="1.0" encoding="utf-8"?>
<a:theme xmlns:a="http://schemas.openxmlformats.org/drawingml/2006/main" name="Exelon Generation Grey Presentation">
  <a:themeElements>
    <a:clrScheme name="Custom 4">
      <a:dk1>
        <a:srgbClr val="595959"/>
      </a:dk1>
      <a:lt1>
        <a:sysClr val="window" lastClr="FFFFFF"/>
      </a:lt1>
      <a:dk2>
        <a:srgbClr val="000000"/>
      </a:dk2>
      <a:lt2>
        <a:srgbClr val="A1ADB5"/>
      </a:lt2>
      <a:accent1>
        <a:srgbClr val="008D48"/>
      </a:accent1>
      <a:accent2>
        <a:srgbClr val="B9C53A"/>
      </a:accent2>
      <a:accent3>
        <a:srgbClr val="2372B9"/>
      </a:accent3>
      <a:accent4>
        <a:srgbClr val="81CFE7"/>
      </a:accent4>
      <a:accent5>
        <a:srgbClr val="F15323"/>
      </a:accent5>
      <a:accent6>
        <a:srgbClr val="F99B2F"/>
      </a:accent6>
      <a:hlink>
        <a:srgbClr val="0000FF"/>
      </a:hlink>
      <a:folHlink>
        <a:srgbClr val="800080"/>
      </a:folHlink>
    </a:clrScheme>
    <a:fontScheme name="Exelon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smtClean="0">
            <a:solidFill>
              <a:schemeClr val="bg1"/>
            </a:solidFill>
          </a:defRPr>
        </a:defPPr>
      </a:lst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Exelon Generation Grey Presentation</Template>
  <TotalTime>377</TotalTime>
  <Words>332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Exelon Generation Grey Presentation</vt:lpstr>
      <vt:lpstr>Industry Standard CM Indicators</vt:lpstr>
      <vt:lpstr>Design Quality Control (also called Mod Quality)</vt:lpstr>
      <vt:lpstr>Configuration Control</vt:lpstr>
      <vt:lpstr>Work Scope Control</vt:lpstr>
      <vt:lpstr>Cross-Functional Organizational Behaviors in CM</vt:lpstr>
      <vt:lpstr>Indicator Basis Document</vt:lpstr>
    </vt:vector>
  </TitlesOfParts>
  <Company>Constellation Energy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Management Fundamentals</dc:title>
  <dc:creator>hayesmj</dc:creator>
  <cp:keywords>Exelon Generation; Business Materials; PowerPoint Presentation; Internal; RGB;</cp:keywords>
  <dc:description>Exelon Generation Grey Background PowerPoint Template</dc:description>
  <cp:lastModifiedBy>FPL_User</cp:lastModifiedBy>
  <cp:revision>26</cp:revision>
  <cp:lastPrinted>2012-03-23T17:32:22Z</cp:lastPrinted>
  <dcterms:created xsi:type="dcterms:W3CDTF">2016-05-18T17:01:19Z</dcterms:created>
  <dcterms:modified xsi:type="dcterms:W3CDTF">2016-06-01T21:43:51Z</dcterms:modified>
  <cp:category>Business Materials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filetime>2012-05-01T04:00:00Z</vt:filetime>
  </property>
</Properties>
</file>