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pptx" ContentType="application/vnd.openxmlformats-officedocument.presentationml.presentation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19"/>
  </p:notesMasterIdLst>
  <p:sldIdLst>
    <p:sldId id="256" r:id="rId6"/>
    <p:sldId id="257" r:id="rId7"/>
    <p:sldId id="278" r:id="rId8"/>
    <p:sldId id="275" r:id="rId9"/>
    <p:sldId id="271" r:id="rId10"/>
    <p:sldId id="272" r:id="rId11"/>
    <p:sldId id="259" r:id="rId12"/>
    <p:sldId id="270" r:id="rId13"/>
    <p:sldId id="279" r:id="rId14"/>
    <p:sldId id="277" r:id="rId15"/>
    <p:sldId id="274" r:id="rId16"/>
    <p:sldId id="263" r:id="rId17"/>
    <p:sldId id="26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ders, Erin" initials="SE" lastIdx="1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165"/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>
        <p:scale>
          <a:sx n="97" d="100"/>
          <a:sy n="97" d="100"/>
        </p:scale>
        <p:origin x="-979" y="-2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F327A2-A8B7-4B1A-9886-81A863596609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D50D90-8B2D-487D-866C-94019DB6C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062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F1127-D8BD-417B-83BC-E4C36D2B83E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409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91C85-C7FD-446C-B4A5-9C5DAFED0E4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56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JH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685800" y="0"/>
            <a:ext cx="77724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JH-Lockup-Right-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438400" y="0"/>
            <a:ext cx="6198680" cy="2819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7784" y="5074920"/>
            <a:ext cx="7900416" cy="1097280"/>
          </a:xfrm>
          <a:prstGeom prst="rect">
            <a:avLst/>
          </a:prstGeom>
        </p:spPr>
        <p:txBody>
          <a:bodyPr anchor="t">
            <a:normAutofit/>
          </a:bodyPr>
          <a:lstStyle>
            <a:lvl1pPr algn="r">
              <a:defRPr lang="en-US" sz="2400" b="1" kern="1200" cap="all" baseline="0" dirty="0">
                <a:solidFill>
                  <a:srgbClr val="004165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8168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3008376" cy="722376"/>
          </a:xfrm>
        </p:spPr>
        <p:txBody>
          <a:bodyPr anchor="ctr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5888" y="1316736"/>
            <a:ext cx="4626864" cy="48097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2376" y="1316736"/>
            <a:ext cx="2743200" cy="4809744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04165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3675888" y="274320"/>
            <a:ext cx="4626864" cy="722376"/>
          </a:xfrm>
        </p:spPr>
        <p:txBody>
          <a:bodyPr anchor="ctr">
            <a:normAutofit/>
          </a:bodyPr>
          <a:lstStyle>
            <a:lvl1pPr marL="0" indent="0">
              <a:buNone/>
              <a:defRPr sz="3200" b="1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3663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24" y="4800600"/>
            <a:ext cx="5486400" cy="566928"/>
          </a:xfrm>
        </p:spPr>
        <p:txBody>
          <a:bodyPr anchor="b">
            <a:normAutofit/>
          </a:bodyPr>
          <a:lstStyle>
            <a:lvl1pPr>
              <a:defRPr sz="2000" b="1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24" y="612648"/>
            <a:ext cx="5486400" cy="4114800"/>
          </a:xfrm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5367528"/>
            <a:ext cx="5486400" cy="804672"/>
          </a:xfrm>
        </p:spPr>
        <p:txBody>
          <a:bodyPr/>
          <a:lstStyle>
            <a:lvl1pPr marL="0" indent="0">
              <a:buNone/>
              <a:defRPr sz="1600">
                <a:solidFill>
                  <a:srgbClr val="004165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1341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0936" y="1261872"/>
            <a:ext cx="7598664" cy="49377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474628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33488" y="1289304"/>
            <a:ext cx="932688" cy="4892040"/>
          </a:xfrm>
        </p:spPr>
        <p:txBody>
          <a:bodyPr vert="eaVert">
            <a:noAutofit/>
          </a:bodyPr>
          <a:lstStyle>
            <a:lvl1pPr>
              <a:defRPr sz="2400">
                <a:solidFill>
                  <a:srgbClr val="00416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49" y="1289304"/>
            <a:ext cx="6711696" cy="489204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31391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274320"/>
            <a:ext cx="8503920" cy="640080"/>
          </a:xfrm>
        </p:spPr>
        <p:txBody>
          <a:bodyPr>
            <a:normAutofit/>
          </a:bodyPr>
          <a:lstStyle>
            <a:lvl1pPr>
              <a:defRPr sz="3200" cap="all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944" y="1810512"/>
            <a:ext cx="7616952" cy="4937760"/>
          </a:xfrm>
        </p:spPr>
        <p:txBody>
          <a:bodyPr/>
          <a:lstStyle>
            <a:lvl1pPr marL="228600" indent="-228600">
              <a:buClr>
                <a:srgbClr val="AA272C"/>
              </a:buClr>
              <a:buFont typeface="Wingdings 2" panose="05020102010507070707" pitchFamily="18" charset="2"/>
              <a:buChar char="®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−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»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Content Placeholder 17"/>
          <p:cNvSpPr>
            <a:spLocks noGrp="1"/>
          </p:cNvSpPr>
          <p:nvPr>
            <p:ph sz="quarter" idx="13"/>
          </p:nvPr>
        </p:nvSpPr>
        <p:spPr>
          <a:xfrm>
            <a:off x="693420" y="1261872"/>
            <a:ext cx="7616952" cy="54864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2400" cap="all" baseline="0">
                <a:solidFill>
                  <a:srgbClr val="AA272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1655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694944" y="1261872"/>
            <a:ext cx="7616952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730320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76" y="4407408"/>
            <a:ext cx="7772400" cy="1362456"/>
          </a:xfrm>
        </p:spPr>
        <p:txBody>
          <a:bodyPr anchor="b">
            <a:normAutofit/>
          </a:bodyPr>
          <a:lstStyle>
            <a:lvl1pPr>
              <a:defRPr sz="4000" b="1">
                <a:solidFill>
                  <a:srgbClr val="004165"/>
                </a:solidFill>
              </a:defRPr>
            </a:lvl1pPr>
          </a:lstStyle>
          <a:p>
            <a:r>
              <a:rPr lang="en-US" dirty="0" smtClean="0"/>
              <a:t>Click to edit Master </a:t>
            </a:r>
            <a:r>
              <a:rPr lang="en-US" dirty="0" err="1" smtClean="0"/>
              <a:t>SUBtitle</a:t>
            </a:r>
            <a:r>
              <a:rPr lang="en-US" dirty="0" smtClean="0"/>
              <a:t>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76" y="2907792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000" cap="all" baseline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2481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7512" y="1298448"/>
            <a:ext cx="3749040" cy="48280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4568" y="1298448"/>
            <a:ext cx="3749040" cy="48280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185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274320"/>
            <a:ext cx="8503920" cy="6400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8368" y="1261872"/>
            <a:ext cx="3749040" cy="484632"/>
          </a:xfrm>
        </p:spPr>
        <p:txBody>
          <a:bodyPr anchor="ctr">
            <a:noAutofit/>
          </a:bodyPr>
          <a:lstStyle>
            <a:lvl1pPr marL="0" indent="0">
              <a:buNone/>
              <a:defRPr sz="2000" b="1">
                <a:solidFill>
                  <a:srgbClr val="00416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8368" y="1755648"/>
            <a:ext cx="3749040" cy="43708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2856" y="1261872"/>
            <a:ext cx="3749040" cy="484632"/>
          </a:xfrm>
        </p:spPr>
        <p:txBody>
          <a:bodyPr anchor="ctr">
            <a:noAutofit/>
          </a:bodyPr>
          <a:lstStyle>
            <a:lvl1pPr marL="0" indent="0">
              <a:buNone/>
              <a:defRPr sz="2000" b="1">
                <a:solidFill>
                  <a:srgbClr val="00416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62856" y="1755648"/>
            <a:ext cx="3749040" cy="43708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47123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Layout_Single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61872"/>
            <a:ext cx="7616952" cy="484632"/>
          </a:xfrm>
        </p:spPr>
        <p:txBody>
          <a:bodyPr anchor="ctr">
            <a:noAutofit/>
          </a:bodyPr>
          <a:lstStyle>
            <a:lvl1pPr marL="0" indent="0">
              <a:buNone/>
              <a:defRPr sz="2400" b="0" cap="all" baseline="0">
                <a:solidFill>
                  <a:srgbClr val="00416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8368" y="1755648"/>
            <a:ext cx="3749040" cy="43708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Content Placeholder 5"/>
          <p:cNvSpPr>
            <a:spLocks noGrp="1"/>
          </p:cNvSpPr>
          <p:nvPr>
            <p:ph sz="quarter" idx="4"/>
          </p:nvPr>
        </p:nvSpPr>
        <p:spPr>
          <a:xfrm>
            <a:off x="4562856" y="1755648"/>
            <a:ext cx="3749040" cy="43708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46741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146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91953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685800" y="0"/>
            <a:ext cx="77724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1188720"/>
          </a:xfrm>
          <a:prstGeom prst="rect">
            <a:avLst/>
          </a:prstGeom>
          <a:solidFill>
            <a:srgbClr val="00416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685800" y="6400800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41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www.jensenhughes.com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 descr="JH Icon 4c.pn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7772400" y="6324600"/>
            <a:ext cx="656083" cy="481585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2492943" y="6553200"/>
            <a:ext cx="5203257" cy="0"/>
          </a:xfrm>
          <a:prstGeom prst="line">
            <a:avLst/>
          </a:prstGeom>
          <a:ln>
            <a:solidFill>
              <a:srgbClr val="0041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040" y="274320"/>
            <a:ext cx="8503920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4944" y="1261872"/>
            <a:ext cx="7616952" cy="4937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430768" y="6355080"/>
            <a:ext cx="713232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0926CE1-1C74-462D-91DF-7EFA94DF145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421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73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cap="all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AA272C"/>
        </a:buClr>
        <a:buFont typeface="Wingdings 2" panose="05020102010507070707" pitchFamily="18" charset="2"/>
        <a:buChar char="®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9.xml"/><Relationship Id="rId6" Type="http://schemas.openxmlformats.org/officeDocument/2006/relationships/image" Target="../media/image6.png"/><Relationship Id="rId5" Type="http://schemas.openxmlformats.org/officeDocument/2006/relationships/hyperlink" Target="http://www.jensenhughes.com/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PowerPoint_Presentation1.pptx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2192482" y="2992582"/>
            <a:ext cx="4686300" cy="317961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/>
              <a:t>NFPA 805 and CONFIGURATION MANAGEMENT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jim</a:t>
            </a:r>
            <a:r>
              <a:rPr lang="en-US" dirty="0" smtClean="0"/>
              <a:t> </a:t>
            </a:r>
            <a:r>
              <a:rPr lang="en-US" dirty="0" err="1" smtClean="0"/>
              <a:t>lechner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June 7, 2016</a:t>
            </a:r>
            <a:endParaRPr lang="en-US" sz="2000" cap="none" dirty="0"/>
          </a:p>
        </p:txBody>
      </p:sp>
    </p:spTree>
    <p:extLst>
      <p:ext uri="{BB962C8B-B14F-4D97-AF65-F5344CB8AC3E}">
        <p14:creationId xmlns:p14="http://schemas.microsoft.com/office/powerpoint/2010/main" val="398254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GOOD look Like?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Understood by Fire Protection Program Owner at Site</a:t>
            </a:r>
          </a:p>
          <a:p>
            <a:r>
              <a:rPr lang="en-US" dirty="0" smtClean="0"/>
              <a:t>Repeatable by Site Engineers</a:t>
            </a:r>
          </a:p>
          <a:p>
            <a:r>
              <a:rPr lang="en-US" dirty="0" smtClean="0"/>
              <a:t>In a format that explains any assumptions made</a:t>
            </a:r>
          </a:p>
          <a:p>
            <a:r>
              <a:rPr lang="en-US" dirty="0" smtClean="0"/>
              <a:t>Provides documented basis for decisions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Good Documentation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36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944" y="1244600"/>
            <a:ext cx="7616952" cy="5503672"/>
          </a:xfrm>
        </p:spPr>
        <p:txBody>
          <a:bodyPr/>
          <a:lstStyle/>
          <a:p>
            <a:pPr lvl="2"/>
            <a:endParaRPr lang="en-US" dirty="0" smtClean="0"/>
          </a:p>
          <a:p>
            <a:r>
              <a:rPr lang="en-US" dirty="0" smtClean="0"/>
              <a:t>NFPA 805 Not Resource Neutral</a:t>
            </a:r>
          </a:p>
          <a:p>
            <a:pPr lvl="1"/>
            <a:r>
              <a:rPr lang="en-US" dirty="0" smtClean="0"/>
              <a:t>Higher burden on FP analytical staff</a:t>
            </a:r>
          </a:p>
          <a:p>
            <a:r>
              <a:rPr lang="en-US" dirty="0" smtClean="0"/>
              <a:t>FPRA Now Part of License Basis</a:t>
            </a:r>
          </a:p>
          <a:p>
            <a:pPr lvl="1"/>
            <a:r>
              <a:rPr lang="en-US" dirty="0" smtClean="0"/>
              <a:t>PRA No longer beyond design basis and exempt from QA, etc.</a:t>
            </a:r>
            <a:endParaRPr lang="en-US" dirty="0"/>
          </a:p>
          <a:p>
            <a:r>
              <a:rPr lang="en-US" dirty="0" smtClean="0"/>
              <a:t>Culture Change Required from all staff</a:t>
            </a:r>
          </a:p>
          <a:p>
            <a:pPr lvl="1"/>
            <a:r>
              <a:rPr lang="en-US" dirty="0"/>
              <a:t>Recognition of the many ways to change the plant</a:t>
            </a:r>
          </a:p>
          <a:p>
            <a:pPr lvl="1"/>
            <a:r>
              <a:rPr lang="en-US" dirty="0" smtClean="0"/>
              <a:t>Much </a:t>
            </a:r>
            <a:r>
              <a:rPr lang="en-US" dirty="0"/>
              <a:t>l</a:t>
            </a:r>
            <a:r>
              <a:rPr lang="en-US" dirty="0" smtClean="0"/>
              <a:t>ower threshold for FP License to be impacted</a:t>
            </a:r>
          </a:p>
          <a:p>
            <a:pPr lvl="1"/>
            <a:r>
              <a:rPr lang="en-US" dirty="0" smtClean="0"/>
              <a:t>Not all Fire Locations created equally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37328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Documentation of process is KEY</a:t>
            </a:r>
          </a:p>
          <a:p>
            <a:pPr lvl="1"/>
            <a:r>
              <a:rPr lang="en-US" dirty="0" smtClean="0"/>
              <a:t>Comprehensive Lists of Supporting Analyses</a:t>
            </a:r>
          </a:p>
          <a:p>
            <a:pPr lvl="2"/>
            <a:r>
              <a:rPr lang="en-US" dirty="0" smtClean="0"/>
              <a:t>Detailed listing of Assumptions</a:t>
            </a:r>
          </a:p>
          <a:p>
            <a:pPr lvl="1"/>
            <a:r>
              <a:rPr lang="en-US" dirty="0" smtClean="0"/>
              <a:t>Fire Protection DBD Document of License Bases</a:t>
            </a:r>
          </a:p>
          <a:p>
            <a:pPr lvl="2"/>
            <a:r>
              <a:rPr lang="en-US" dirty="0" smtClean="0"/>
              <a:t>How do you comply area by area?</a:t>
            </a:r>
          </a:p>
          <a:p>
            <a:r>
              <a:rPr lang="en-US" dirty="0" smtClean="0"/>
              <a:t>Having Good Tools</a:t>
            </a:r>
          </a:p>
          <a:p>
            <a:pPr lvl="1"/>
            <a:r>
              <a:rPr lang="en-US" dirty="0" smtClean="0"/>
              <a:t>Databases and Software Tools</a:t>
            </a:r>
          </a:p>
          <a:p>
            <a:pPr lvl="1"/>
            <a:r>
              <a:rPr lang="en-US" dirty="0" smtClean="0"/>
              <a:t>FPRA Scenario Drawings</a:t>
            </a:r>
          </a:p>
          <a:p>
            <a:pPr lvl="2"/>
            <a:r>
              <a:rPr lang="en-US" dirty="0" smtClean="0"/>
              <a:t>Ignition Sources</a:t>
            </a:r>
          </a:p>
          <a:p>
            <a:pPr lvl="2"/>
            <a:r>
              <a:rPr lang="en-US" dirty="0" smtClean="0"/>
              <a:t>Fuel Packages</a:t>
            </a:r>
          </a:p>
          <a:p>
            <a:pPr lvl="2"/>
            <a:r>
              <a:rPr lang="en-US" dirty="0" smtClean="0"/>
              <a:t>Target Sets (Equipment, Cables and Raceways)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5251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685800" y="1385888"/>
            <a:ext cx="7772400" cy="4740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004165"/>
              </a:solidFill>
              <a:effectLst/>
              <a:uLnTx/>
              <a:uFillTx/>
              <a:latin typeface="Gotham Medium" pitchFamily="50" charset="0"/>
            </a:endParaRPr>
          </a:p>
        </p:txBody>
      </p:sp>
      <p:pic>
        <p:nvPicPr>
          <p:cNvPr id="16" name="Picture 15" descr="JH Icon 4c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72400" y="6324600"/>
            <a:ext cx="656083" cy="481585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>
          <a:xfrm>
            <a:off x="2667000" y="6553200"/>
            <a:ext cx="5029200" cy="0"/>
          </a:xfrm>
          <a:prstGeom prst="line">
            <a:avLst/>
          </a:prstGeom>
          <a:ln>
            <a:solidFill>
              <a:srgbClr val="0041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286000" y="1676400"/>
            <a:ext cx="4572000" cy="245605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buClr>
                <a:schemeClr val="tx2"/>
              </a:buClr>
              <a:buSzPct val="75000"/>
              <a:defRPr/>
            </a:pPr>
            <a:r>
              <a:rPr lang="en-US" sz="2400" dirty="0">
                <a:solidFill>
                  <a:srgbClr val="AA27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endParaRPr lang="en-US" dirty="0">
              <a:solidFill>
                <a:srgbClr val="AA272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tx2"/>
              </a:buClr>
              <a:buSzPct val="75000"/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Jim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Lechner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tx2"/>
              </a:buClr>
              <a:buSzPct val="75000"/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+1 402 672-0503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tx2"/>
              </a:buClr>
              <a:buSzPct val="75000"/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jlechner@jensenhughes.com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tx2"/>
              </a:buClr>
              <a:buSzPct val="75000"/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tx2"/>
              </a:buClr>
              <a:buSzPct val="75000"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 More Information Visit</a:t>
            </a:r>
          </a:p>
          <a:p>
            <a:pPr marL="342900" indent="-342900" algn="ctr">
              <a:spcBef>
                <a:spcPct val="20000"/>
              </a:spcBef>
              <a:buClr>
                <a:schemeClr val="tx2"/>
              </a:buClr>
              <a:buSzPct val="75000"/>
              <a:defRPr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www.jensenhughes.com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QUESTIONS?</a:t>
            </a:r>
            <a:endParaRPr lang="en-US" dirty="0"/>
          </a:p>
        </p:txBody>
      </p:sp>
      <p:pic>
        <p:nvPicPr>
          <p:cNvPr id="14" name="Picture 13" descr="JH-Lockup-Centered-RGB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357438" y="4191000"/>
            <a:ext cx="4429125" cy="201453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4309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944" y="2410690"/>
            <a:ext cx="7616952" cy="3418609"/>
          </a:xfrm>
        </p:spPr>
        <p:txBody>
          <a:bodyPr/>
          <a:lstStyle/>
          <a:p>
            <a:r>
              <a:rPr lang="en-US" dirty="0" smtClean="0"/>
              <a:t>The Actual Physical Configuration of SSCs</a:t>
            </a:r>
          </a:p>
          <a:p>
            <a:pPr lvl="1"/>
            <a:r>
              <a:rPr lang="en-US" dirty="0" smtClean="0"/>
              <a:t>What the plant really looks like</a:t>
            </a:r>
          </a:p>
          <a:p>
            <a:r>
              <a:rPr lang="en-US" dirty="0" smtClean="0"/>
              <a:t>The Facility Configuration Information</a:t>
            </a:r>
          </a:p>
          <a:p>
            <a:pPr lvl="1"/>
            <a:r>
              <a:rPr lang="en-US" dirty="0" smtClean="0"/>
              <a:t>What the drawings, specifications and other documentation says</a:t>
            </a:r>
          </a:p>
          <a:p>
            <a:r>
              <a:rPr lang="en-US" dirty="0" smtClean="0"/>
              <a:t>The Design Requirements</a:t>
            </a:r>
          </a:p>
          <a:p>
            <a:pPr lvl="1"/>
            <a:r>
              <a:rPr lang="en-US" dirty="0" smtClean="0"/>
              <a:t>What needs to be there</a:t>
            </a:r>
          </a:p>
          <a:p>
            <a:pPr lvl="1"/>
            <a:r>
              <a:rPr lang="en-US" dirty="0" smtClean="0"/>
              <a:t>(What the NRC Thinks is there)</a:t>
            </a:r>
          </a:p>
          <a:p>
            <a:r>
              <a:rPr lang="en-US" dirty="0" smtClean="0"/>
              <a:t>How does that apply to Fire Protection?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“three ball model”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8548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39" y="274320"/>
            <a:ext cx="8626533" cy="640080"/>
          </a:xfrm>
        </p:spPr>
        <p:txBody>
          <a:bodyPr>
            <a:noAutofit/>
          </a:bodyPr>
          <a:lstStyle/>
          <a:p>
            <a:r>
              <a:rPr lang="en-US" sz="2600" dirty="0" smtClean="0"/>
              <a:t>What is our job as configuration managers?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419" y="2201668"/>
            <a:ext cx="4917671" cy="4188742"/>
          </a:xfrm>
        </p:spPr>
        <p:txBody>
          <a:bodyPr/>
          <a:lstStyle/>
          <a:p>
            <a:r>
              <a:rPr lang="en-US" dirty="0" smtClean="0"/>
              <a:t>Appendix R has a relatively small scope of SSCs and design requirements.</a:t>
            </a:r>
          </a:p>
          <a:p>
            <a:pPr lvl="1"/>
            <a:r>
              <a:rPr lang="en-US" dirty="0" smtClean="0"/>
              <a:t>Typically ECCS and Onsite Power/Support Systems and some administrative controls</a:t>
            </a:r>
          </a:p>
          <a:p>
            <a:r>
              <a:rPr lang="en-US" dirty="0" smtClean="0"/>
              <a:t>NFPA 805 requires a much larger scope of SSCs, design requirements and programmatic elements to demonstrate compliance.</a:t>
            </a:r>
          </a:p>
          <a:p>
            <a:pPr lvl="1"/>
            <a:r>
              <a:rPr lang="en-US" dirty="0" smtClean="0"/>
              <a:t>Fire PRA credits most possible ways to get “water in the pot” and any available Power/Support systems along with numerous administrative controls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Keeping the documentation aligned with the plant and the license requirements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0788" y="2537464"/>
            <a:ext cx="2017083" cy="3253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95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 control scope</a:t>
            </a:r>
            <a:endParaRPr lang="en-US" dirty="0"/>
          </a:p>
        </p:txBody>
      </p:sp>
      <p:graphicFrame>
        <p:nvGraphicFramePr>
          <p:cNvPr id="6" name="Content Placeholder 5">
            <a:hlinkClick r:id="" action="ppaction://ole?verb=0"/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6995505"/>
              </p:ext>
            </p:extLst>
          </p:nvPr>
        </p:nvGraphicFramePr>
        <p:xfrm>
          <a:off x="2613314" y="1381993"/>
          <a:ext cx="5205844" cy="50188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Presentation" r:id="rId4" imgW="3428132" imgH="4571345" progId="PowerPoint.Show.12">
                  <p:embed/>
                </p:oleObj>
              </mc:Choice>
              <mc:Fallback>
                <p:oleObj name="Presentation" r:id="rId4" imgW="3428132" imgH="4571345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613314" y="1381993"/>
                        <a:ext cx="5205844" cy="50188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230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Documentation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944" y="1244600"/>
            <a:ext cx="7616952" cy="5503672"/>
          </a:xfrm>
        </p:spPr>
        <p:txBody>
          <a:bodyPr/>
          <a:lstStyle/>
          <a:p>
            <a:r>
              <a:rPr lang="en-US" sz="2400" b="1" dirty="0" smtClean="0"/>
              <a:t>Scope</a:t>
            </a:r>
            <a:endParaRPr lang="en-US" sz="2400" b="1" dirty="0"/>
          </a:p>
          <a:p>
            <a:r>
              <a:rPr lang="en-US" dirty="0"/>
              <a:t>FPRA Assumptions</a:t>
            </a:r>
          </a:p>
          <a:p>
            <a:pPr lvl="1"/>
            <a:r>
              <a:rPr lang="en-US" dirty="0" smtClean="0"/>
              <a:t>Fire Modeling Zones of Influence (how they are derived)</a:t>
            </a:r>
          </a:p>
          <a:p>
            <a:pPr lvl="1"/>
            <a:r>
              <a:rPr lang="en-US" dirty="0" smtClean="0"/>
              <a:t>Credit </a:t>
            </a:r>
            <a:r>
              <a:rPr lang="en-US" dirty="0"/>
              <a:t>is taken for Operating Procedures and How Operators “Respond”</a:t>
            </a:r>
          </a:p>
          <a:p>
            <a:pPr lvl="1"/>
            <a:r>
              <a:rPr lang="en-US" dirty="0"/>
              <a:t>Very tight reliability and availability values of FP Systems</a:t>
            </a:r>
          </a:p>
          <a:p>
            <a:r>
              <a:rPr lang="en-US" dirty="0" smtClean="0"/>
              <a:t>Programmatic </a:t>
            </a:r>
            <a:r>
              <a:rPr lang="en-US" dirty="0"/>
              <a:t>Elements</a:t>
            </a:r>
          </a:p>
          <a:p>
            <a:pPr lvl="1"/>
            <a:r>
              <a:rPr lang="en-US" dirty="0" smtClean="0"/>
              <a:t>Credit is taken for Administrative Controls (i.e. transient combustibles)</a:t>
            </a:r>
          </a:p>
          <a:p>
            <a:pPr lvl="1"/>
            <a:r>
              <a:rPr lang="en-US" dirty="0" smtClean="0"/>
              <a:t>Fire Brigade Performance</a:t>
            </a:r>
            <a:endParaRPr lang="en-US" dirty="0"/>
          </a:p>
          <a:p>
            <a:r>
              <a:rPr lang="en-US" dirty="0" smtClean="0"/>
              <a:t>NFPA Code Conformance</a:t>
            </a:r>
            <a:endParaRPr lang="en-US" dirty="0"/>
          </a:p>
          <a:p>
            <a:pPr lvl="1"/>
            <a:r>
              <a:rPr lang="en-US" dirty="0" smtClean="0"/>
              <a:t>Surveillance Requirements and Acceptance Criteria defined</a:t>
            </a:r>
          </a:p>
          <a:p>
            <a:r>
              <a:rPr lang="en-US" dirty="0" smtClean="0"/>
              <a:t>Safe Shutdown SSCs, Circuit Analysis, and Assumptions</a:t>
            </a:r>
            <a:endParaRPr lang="en-US" dirty="0"/>
          </a:p>
          <a:p>
            <a:pPr lvl="1"/>
            <a:r>
              <a:rPr lang="en-US" dirty="0" smtClean="0"/>
              <a:t>Spurious Operations Combinations and Probabilities</a:t>
            </a:r>
          </a:p>
          <a:p>
            <a:pPr lvl="1"/>
            <a:r>
              <a:rPr lang="en-US" dirty="0" smtClean="0"/>
              <a:t>Non-Power Operations concerns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3167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Documentation Concerns </a:t>
            </a:r>
            <a:r>
              <a:rPr lang="en-US" sz="2000" dirty="0" smtClean="0"/>
              <a:t>CONT.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944" y="1244600"/>
            <a:ext cx="7616952" cy="5503672"/>
          </a:xfrm>
        </p:spPr>
        <p:txBody>
          <a:bodyPr/>
          <a:lstStyle/>
          <a:p>
            <a:pPr lvl="2"/>
            <a:endParaRPr lang="en-US" dirty="0" smtClean="0"/>
          </a:p>
          <a:p>
            <a:r>
              <a:rPr lang="en-US" dirty="0"/>
              <a:t>Radioactive Release</a:t>
            </a:r>
          </a:p>
          <a:p>
            <a:pPr lvl="1"/>
            <a:r>
              <a:rPr lang="en-US" dirty="0"/>
              <a:t>Engineered features like floor drains and HVAC credited</a:t>
            </a:r>
          </a:p>
          <a:p>
            <a:pPr lvl="1"/>
            <a:r>
              <a:rPr lang="en-US" dirty="0"/>
              <a:t>Storage limits imposed on contaminated </a:t>
            </a:r>
            <a:r>
              <a:rPr lang="en-US" dirty="0" smtClean="0"/>
              <a:t>materials</a:t>
            </a:r>
          </a:p>
          <a:p>
            <a:pPr lvl="1"/>
            <a:r>
              <a:rPr lang="en-US" dirty="0" smtClean="0"/>
              <a:t>Fire Brigade Training</a:t>
            </a:r>
            <a:endParaRPr lang="en-US" dirty="0"/>
          </a:p>
          <a:p>
            <a:r>
              <a:rPr lang="en-US" dirty="0" smtClean="0"/>
              <a:t>System Performance</a:t>
            </a:r>
          </a:p>
          <a:p>
            <a:pPr lvl="1"/>
            <a:r>
              <a:rPr lang="en-US" dirty="0" smtClean="0"/>
              <a:t>MAPP runs etc. to define specific system response to events</a:t>
            </a:r>
          </a:p>
          <a:p>
            <a:pPr lvl="1"/>
            <a:r>
              <a:rPr lang="en-US" dirty="0" smtClean="0"/>
              <a:t>Timelines developed</a:t>
            </a:r>
          </a:p>
          <a:p>
            <a:pPr lvl="1"/>
            <a:r>
              <a:rPr lang="en-US" dirty="0" smtClean="0"/>
              <a:t>Onsite/Offsite </a:t>
            </a:r>
            <a:r>
              <a:rPr lang="en-US" dirty="0"/>
              <a:t>Power credit</a:t>
            </a:r>
          </a:p>
          <a:p>
            <a:pPr lvl="1"/>
            <a:r>
              <a:rPr lang="en-US" dirty="0"/>
              <a:t>Availability of Instrument Air</a:t>
            </a:r>
          </a:p>
          <a:p>
            <a:pPr lvl="1"/>
            <a:r>
              <a:rPr lang="en-US" dirty="0" smtClean="0"/>
              <a:t>Etc.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3535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 Change process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2400" b="1" dirty="0" smtClean="0"/>
              <a:t>Point of Entry</a:t>
            </a:r>
          </a:p>
          <a:p>
            <a:r>
              <a:rPr lang="en-US" dirty="0" smtClean="0"/>
              <a:t>Fire Protection is Part of Applicability Determination Process</a:t>
            </a:r>
          </a:p>
          <a:p>
            <a:pPr lvl="1"/>
            <a:r>
              <a:rPr lang="en-US" dirty="0" smtClean="0"/>
              <a:t>When is 10 CFR 50.48 the “YES</a:t>
            </a:r>
            <a:r>
              <a:rPr lang="en-US" dirty="0"/>
              <a:t>” </a:t>
            </a:r>
            <a:r>
              <a:rPr lang="en-US" dirty="0" smtClean="0"/>
              <a:t> Answer for Licensing Process?</a:t>
            </a:r>
          </a:p>
          <a:p>
            <a:pPr lvl="2"/>
            <a:endParaRPr lang="en-US" dirty="0"/>
          </a:p>
          <a:p>
            <a:r>
              <a:rPr lang="en-US" dirty="0" smtClean="0"/>
              <a:t>Appendix R concerned with no adverse impact to safe shutdown.</a:t>
            </a:r>
          </a:p>
          <a:p>
            <a:pPr lvl="1"/>
            <a:r>
              <a:rPr lang="en-US" dirty="0" smtClean="0"/>
              <a:t>Very few License Amendments using 10 CFR 50.48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NFPA 805 concerned with increases in Fire Risk</a:t>
            </a:r>
          </a:p>
          <a:p>
            <a:pPr lvl="1"/>
            <a:r>
              <a:rPr lang="en-US" dirty="0" smtClean="0"/>
              <a:t>Easier to get to “YES” 10 CFR 50.48 is applicable process</a:t>
            </a:r>
          </a:p>
          <a:p>
            <a:endParaRPr lang="en-US" dirty="0"/>
          </a:p>
          <a:p>
            <a:r>
              <a:rPr lang="en-US" dirty="0" smtClean="0"/>
              <a:t>Under NFPA 805 the Process is called Change Evaluation</a:t>
            </a:r>
          </a:p>
          <a:p>
            <a:pPr lvl="1"/>
            <a:r>
              <a:rPr lang="en-US" dirty="0" smtClean="0"/>
              <a:t>FAQ 12-061 to NEI 04-002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7399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evaluation process</a:t>
            </a:r>
            <a:endParaRPr lang="en-US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39921" y="-1059873"/>
            <a:ext cx="1042883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3629910"/>
              </p:ext>
            </p:extLst>
          </p:nvPr>
        </p:nvGraphicFramePr>
        <p:xfrm>
          <a:off x="1039921" y="1257299"/>
          <a:ext cx="6867561" cy="52058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r:id="rId4" imgW="7447295" imgH="9159480" progId="Visio.Drawing.11">
                  <p:embed/>
                </p:oleObj>
              </mc:Choice>
              <mc:Fallback>
                <p:oleObj r:id="rId4" imgW="7447295" imgH="9159480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9921" y="1257299"/>
                        <a:ext cx="6867561" cy="520584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61154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944" y="1244600"/>
            <a:ext cx="7616952" cy="5503672"/>
          </a:xfrm>
        </p:spPr>
        <p:txBody>
          <a:bodyPr/>
          <a:lstStyle/>
          <a:p>
            <a:r>
              <a:rPr lang="en-US" dirty="0" smtClean="0"/>
              <a:t>Design Engineers and other “Originators” of Changes</a:t>
            </a:r>
          </a:p>
          <a:p>
            <a:pPr lvl="1"/>
            <a:r>
              <a:rPr lang="en-US" dirty="0" smtClean="0"/>
              <a:t>Use of FP Impact Screening Process to provide initial assessment of FP Licensing Basis “touchpoints”</a:t>
            </a:r>
          </a:p>
          <a:p>
            <a:r>
              <a:rPr lang="en-US" dirty="0" smtClean="0"/>
              <a:t>Fire </a:t>
            </a:r>
            <a:r>
              <a:rPr lang="en-US" dirty="0"/>
              <a:t>Protection Program Owners</a:t>
            </a:r>
          </a:p>
          <a:p>
            <a:pPr lvl="1"/>
            <a:r>
              <a:rPr lang="en-US" dirty="0" smtClean="0"/>
              <a:t>FP Systems and Programmatic Elements</a:t>
            </a:r>
          </a:p>
          <a:p>
            <a:r>
              <a:rPr lang="en-US" dirty="0"/>
              <a:t>Safe Shutdown (NSCA) Engineers</a:t>
            </a:r>
          </a:p>
          <a:p>
            <a:pPr lvl="1"/>
            <a:r>
              <a:rPr lang="en-US" dirty="0" smtClean="0"/>
              <a:t>NSCA/Safe Shutdown Databases and Analyses</a:t>
            </a:r>
            <a:endParaRPr lang="en-US" dirty="0"/>
          </a:p>
          <a:p>
            <a:r>
              <a:rPr lang="en-US" dirty="0" smtClean="0"/>
              <a:t>FPRA Practitioners</a:t>
            </a:r>
          </a:p>
          <a:p>
            <a:pPr lvl="1"/>
            <a:r>
              <a:rPr lang="en-US" dirty="0" smtClean="0"/>
              <a:t>Fire Modeling</a:t>
            </a:r>
          </a:p>
          <a:p>
            <a:pPr lvl="1"/>
            <a:r>
              <a:rPr lang="en-US" dirty="0" smtClean="0"/>
              <a:t>Qualitative Risk Evaluations</a:t>
            </a:r>
          </a:p>
          <a:p>
            <a:pPr lvl="1"/>
            <a:r>
              <a:rPr lang="en-US" dirty="0" smtClean="0"/>
              <a:t>Quantification</a:t>
            </a:r>
            <a:endParaRPr lang="en-US" dirty="0"/>
          </a:p>
          <a:p>
            <a:r>
              <a:rPr lang="en-US" dirty="0" smtClean="0"/>
              <a:t>Regulatory Affairs</a:t>
            </a:r>
          </a:p>
          <a:p>
            <a:pPr lvl="1"/>
            <a:r>
              <a:rPr lang="en-US" dirty="0" smtClean="0"/>
              <a:t>License Amendments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69878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JENSEN HUGHES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1" id="{57376E82-1F59-45FE-BD2F-8962A207FC9D}" vid="{D1CE303F-6440-42EE-B039-8981D5BA1E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3534003-af68-4e89-bedc-bd154390abaf">SEPFFQMJPVNQ-15-449</_dlc_DocId>
    <_dlc_DocIdUrl xmlns="73534003-af68-4e89-bedc-bd154390abaf">
      <Url>http://erinshare/Admin/_layouts/DocIdRedir.aspx?ID=SEPFFQMJPVNQ-15-449</Url>
      <Description>SEPFFQMJPVNQ-15-449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4337088B3ECE48919CAD1858DDD5A1" ma:contentTypeVersion="1" ma:contentTypeDescription="Create a new document." ma:contentTypeScope="" ma:versionID="afa9c7d6e07f10747ce60b0906929dd3">
  <xsd:schema xmlns:xsd="http://www.w3.org/2001/XMLSchema" xmlns:xs="http://www.w3.org/2001/XMLSchema" xmlns:p="http://schemas.microsoft.com/office/2006/metadata/properties" xmlns:ns2="73534003-af68-4e89-bedc-bd154390abaf" targetNamespace="http://schemas.microsoft.com/office/2006/metadata/properties" ma:root="true" ma:fieldsID="e7a92c6e13138689e4ed38c68845e45e" ns2:_="">
    <xsd:import namespace="73534003-af68-4e89-bedc-bd154390aba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534003-af68-4e89-bedc-bd154390aba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957E70-B9E6-4775-A5A4-1975C7CEE8F4}">
  <ds:schemaRefs>
    <ds:schemaRef ds:uri="http://schemas.openxmlformats.org/package/2006/metadata/core-properties"/>
    <ds:schemaRef ds:uri="http://purl.org/dc/terms/"/>
    <ds:schemaRef ds:uri="http://purl.org/dc/elements/1.1/"/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73534003-af68-4e89-bedc-bd154390abaf"/>
  </ds:schemaRefs>
</ds:datastoreItem>
</file>

<file path=customXml/itemProps2.xml><?xml version="1.0" encoding="utf-8"?>
<ds:datastoreItem xmlns:ds="http://schemas.openxmlformats.org/officeDocument/2006/customXml" ds:itemID="{A7DD3652-6B80-44D1-95FE-F5B30E828B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534003-af68-4e89-bedc-bd154390ab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C728252-C925-4959-9726-92A1E3E13370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6CA42A8E-A5E0-47A1-A047-AFA20708AB3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JH_Powerpoint Presentation Template 02-05-2015</Template>
  <TotalTime>578</TotalTime>
  <Words>585</Words>
  <Application>Microsoft Office PowerPoint</Application>
  <PresentationFormat>On-screen Show (4:3)</PresentationFormat>
  <Paragraphs>109</Paragraphs>
  <Slides>13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JENSEN HUGHES</vt:lpstr>
      <vt:lpstr>Presentation</vt:lpstr>
      <vt:lpstr>Microsoft Visio Drawing</vt:lpstr>
      <vt:lpstr>NFPA 805 and CONFIGURATION MANAGEMENT   jim lechner June 7, 2016</vt:lpstr>
      <vt:lpstr>Configuration management</vt:lpstr>
      <vt:lpstr>What is our job as configuration managers?</vt:lpstr>
      <vt:lpstr>Configuration control scope</vt:lpstr>
      <vt:lpstr>Documentation Concerns</vt:lpstr>
      <vt:lpstr>Documentation Concerns CONT.</vt:lpstr>
      <vt:lpstr>Configuration Change process</vt:lpstr>
      <vt:lpstr>Change evaluation process</vt:lpstr>
      <vt:lpstr>Responsibilities</vt:lpstr>
      <vt:lpstr>What does GOOD look Like? </vt:lpstr>
      <vt:lpstr>Lessons Learned</vt:lpstr>
      <vt:lpstr>Conclusion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 FPP-02 Overview Jessica Walker 2/15, 2/18 or 2/22 2016</dc:title>
  <dc:creator>Walker, Jessica</dc:creator>
  <cp:lastModifiedBy>FPL_User</cp:lastModifiedBy>
  <cp:revision>37</cp:revision>
  <dcterms:created xsi:type="dcterms:W3CDTF">2016-02-11T15:27:32Z</dcterms:created>
  <dcterms:modified xsi:type="dcterms:W3CDTF">2016-06-01T22:11:20Z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3A316FA4-BD02-4662-AF95-4D88B64B4450</vt:lpwstr>
  </property>
  <property fmtid="{D5CDD505-2E9C-101B-9397-08002B2CF9AE}" pid="3" name="ArticulatePath">
    <vt:lpwstr>Presentation2</vt:lpwstr>
  </property>
  <property fmtid="{D5CDD505-2E9C-101B-9397-08002B2CF9AE}" pid="4" name="ContentTypeId">
    <vt:lpwstr>0x010100B94337088B3ECE48919CAD1858DDD5A1</vt:lpwstr>
  </property>
  <property fmtid="{D5CDD505-2E9C-101B-9397-08002B2CF9AE}" pid="5" name="_dlc_DocIdItemGuid">
    <vt:lpwstr>01aab902-1765-488f-a353-391c0c2675cb</vt:lpwstr>
  </property>
</Properties>
</file>