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6"/>
    <p:sldMasterId id="2147483740" r:id="rId7"/>
  </p:sldMasterIdLst>
  <p:notesMasterIdLst>
    <p:notesMasterId r:id="rId24"/>
  </p:notesMasterIdLst>
  <p:handoutMasterIdLst>
    <p:handoutMasterId r:id="rId25"/>
  </p:handoutMasterIdLst>
  <p:sldIdLst>
    <p:sldId id="406" r:id="rId8"/>
    <p:sldId id="505" r:id="rId9"/>
    <p:sldId id="521" r:id="rId10"/>
    <p:sldId id="522" r:id="rId11"/>
    <p:sldId id="523" r:id="rId12"/>
    <p:sldId id="520" r:id="rId13"/>
    <p:sldId id="515" r:id="rId14"/>
    <p:sldId id="506" r:id="rId15"/>
    <p:sldId id="524" r:id="rId16"/>
    <p:sldId id="508" r:id="rId17"/>
    <p:sldId id="516" r:id="rId18"/>
    <p:sldId id="517" r:id="rId19"/>
    <p:sldId id="518" r:id="rId20"/>
    <p:sldId id="519" r:id="rId21"/>
    <p:sldId id="525" r:id="rId22"/>
    <p:sldId id="526" r:id="rId2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FF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autoAdjust="0"/>
    <p:restoredTop sz="76996" autoAdjust="0"/>
  </p:normalViewPr>
  <p:slideViewPr>
    <p:cSldViewPr snapToGrid="0">
      <p:cViewPr varScale="1">
        <p:scale>
          <a:sx n="90" d="100"/>
          <a:sy n="90" d="100"/>
        </p:scale>
        <p:origin x="-1406" y="-72"/>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snapToGrid="0">
      <p:cViewPr>
        <p:scale>
          <a:sx n="100" d="100"/>
          <a:sy n="100" d="100"/>
        </p:scale>
        <p:origin x="-1968" y="-72"/>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lIns="91404" tIns="45702" rIns="91404" bIns="45702" rtlCol="0"/>
          <a:lstStyle>
            <a:lvl1pPr algn="l">
              <a:defRPr sz="1200"/>
            </a:lvl1pPr>
          </a:lstStyle>
          <a:p>
            <a:pPr>
              <a:defRPr/>
            </a:pPr>
            <a:endParaRPr lang="en-US"/>
          </a:p>
        </p:txBody>
      </p:sp>
      <p:sp>
        <p:nvSpPr>
          <p:cNvPr id="3" name="Date Placeholder 2"/>
          <p:cNvSpPr>
            <a:spLocks noGrp="1"/>
          </p:cNvSpPr>
          <p:nvPr>
            <p:ph type="dt" sz="quarter" idx="1"/>
          </p:nvPr>
        </p:nvSpPr>
        <p:spPr>
          <a:xfrm>
            <a:off x="3978276" y="0"/>
            <a:ext cx="3043238" cy="465138"/>
          </a:xfrm>
          <a:prstGeom prst="rect">
            <a:avLst/>
          </a:prstGeom>
        </p:spPr>
        <p:txBody>
          <a:bodyPr vert="horz" lIns="91404" tIns="45702" rIns="91404" bIns="45702" rtlCol="0"/>
          <a:lstStyle>
            <a:lvl1pPr algn="r">
              <a:defRPr sz="1200" smtClean="0"/>
            </a:lvl1pPr>
          </a:lstStyle>
          <a:p>
            <a:pPr>
              <a:defRPr/>
            </a:pPr>
            <a:fld id="{62C1A9F8-7AA6-4B06-B862-BDB37EF1333E}" type="datetimeFigureOut">
              <a:rPr lang="en-US"/>
              <a:pPr>
                <a:defRPr/>
              </a:pPr>
              <a:t>6/2/2016</a:t>
            </a:fld>
            <a:endParaRPr lang="en-US"/>
          </a:p>
        </p:txBody>
      </p:sp>
      <p:sp>
        <p:nvSpPr>
          <p:cNvPr id="4" name="Footer Placeholder 3"/>
          <p:cNvSpPr>
            <a:spLocks noGrp="1"/>
          </p:cNvSpPr>
          <p:nvPr>
            <p:ph type="ftr" sz="quarter" idx="2"/>
          </p:nvPr>
        </p:nvSpPr>
        <p:spPr>
          <a:xfrm>
            <a:off x="1" y="8842375"/>
            <a:ext cx="3043238" cy="465138"/>
          </a:xfrm>
          <a:prstGeom prst="rect">
            <a:avLst/>
          </a:prstGeom>
        </p:spPr>
        <p:txBody>
          <a:bodyPr vert="horz" lIns="91404" tIns="45702" rIns="91404" bIns="4570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276" y="8842375"/>
            <a:ext cx="3043238" cy="465138"/>
          </a:xfrm>
          <a:prstGeom prst="rect">
            <a:avLst/>
          </a:prstGeom>
        </p:spPr>
        <p:txBody>
          <a:bodyPr vert="horz" lIns="91404" tIns="45702" rIns="91404" bIns="45702" rtlCol="0" anchor="b"/>
          <a:lstStyle>
            <a:lvl1pPr algn="r">
              <a:defRPr sz="1200" smtClean="0"/>
            </a:lvl1pPr>
          </a:lstStyle>
          <a:p>
            <a:pPr>
              <a:defRPr/>
            </a:pPr>
            <a:fld id="{C673DFED-6FCC-4192-BB38-0D6518FCEBA6}" type="slidenum">
              <a:rPr lang="en-US"/>
              <a:pPr>
                <a:defRPr/>
              </a:pPr>
              <a:t>‹#›</a:t>
            </a:fld>
            <a:endParaRPr lang="en-US"/>
          </a:p>
        </p:txBody>
      </p:sp>
    </p:spTree>
    <p:extLst>
      <p:ext uri="{BB962C8B-B14F-4D97-AF65-F5344CB8AC3E}">
        <p14:creationId xmlns:p14="http://schemas.microsoft.com/office/powerpoint/2010/main" val="2586364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lIns="91404" tIns="45702" rIns="91404" bIns="45702" rtlCol="0"/>
          <a:lstStyle>
            <a:lvl1pPr algn="l">
              <a:defRPr sz="1200"/>
            </a:lvl1pPr>
          </a:lstStyle>
          <a:p>
            <a:pPr>
              <a:defRPr/>
            </a:pPr>
            <a:endParaRPr lang="en-US"/>
          </a:p>
        </p:txBody>
      </p:sp>
      <p:sp>
        <p:nvSpPr>
          <p:cNvPr id="3" name="Date Placeholder 2"/>
          <p:cNvSpPr>
            <a:spLocks noGrp="1"/>
          </p:cNvSpPr>
          <p:nvPr>
            <p:ph type="dt" idx="1"/>
          </p:nvPr>
        </p:nvSpPr>
        <p:spPr>
          <a:xfrm>
            <a:off x="3978276" y="0"/>
            <a:ext cx="3043238" cy="465138"/>
          </a:xfrm>
          <a:prstGeom prst="rect">
            <a:avLst/>
          </a:prstGeom>
        </p:spPr>
        <p:txBody>
          <a:bodyPr vert="horz" lIns="91404" tIns="45702" rIns="91404" bIns="45702" rtlCol="0"/>
          <a:lstStyle>
            <a:lvl1pPr algn="r">
              <a:defRPr sz="1200" smtClean="0"/>
            </a:lvl1pPr>
          </a:lstStyle>
          <a:p>
            <a:pPr>
              <a:defRPr/>
            </a:pPr>
            <a:fld id="{70E935B8-0E07-48E1-8FC2-DCF0A00DF26C}" type="datetimeFigureOut">
              <a:rPr lang="en-US"/>
              <a:pPr>
                <a:defRPr/>
              </a:pPr>
              <a:t>6/2/2016</a:t>
            </a:fld>
            <a:endParaRPr lang="en-US"/>
          </a:p>
        </p:txBody>
      </p:sp>
      <p:sp>
        <p:nvSpPr>
          <p:cNvPr id="4" name="Slide Image Placeholder 3"/>
          <p:cNvSpPr>
            <a:spLocks noGrp="1" noRot="1" noChangeAspect="1"/>
          </p:cNvSpPr>
          <p:nvPr>
            <p:ph type="sldImg" idx="2"/>
          </p:nvPr>
        </p:nvSpPr>
        <p:spPr>
          <a:xfrm>
            <a:off x="263525" y="7938"/>
            <a:ext cx="6489700" cy="4867275"/>
          </a:xfrm>
          <a:prstGeom prst="rect">
            <a:avLst/>
          </a:prstGeom>
          <a:noFill/>
          <a:ln w="12700">
            <a:solidFill>
              <a:prstClr val="black"/>
            </a:solidFill>
          </a:ln>
        </p:spPr>
        <p:txBody>
          <a:bodyPr vert="horz" lIns="91404" tIns="45702" rIns="91404" bIns="45702" rtlCol="0" anchor="ctr"/>
          <a:lstStyle/>
          <a:p>
            <a:pPr lvl="0"/>
            <a:endParaRPr lang="en-US" noProof="0"/>
          </a:p>
        </p:txBody>
      </p:sp>
      <p:sp>
        <p:nvSpPr>
          <p:cNvPr id="5" name="Notes Placeholder 4"/>
          <p:cNvSpPr>
            <a:spLocks noGrp="1"/>
          </p:cNvSpPr>
          <p:nvPr>
            <p:ph type="body" sz="quarter" idx="3"/>
          </p:nvPr>
        </p:nvSpPr>
        <p:spPr>
          <a:xfrm>
            <a:off x="271464" y="4933950"/>
            <a:ext cx="6465887" cy="3676650"/>
          </a:xfrm>
          <a:prstGeom prst="rect">
            <a:avLst/>
          </a:prstGeom>
        </p:spPr>
        <p:txBody>
          <a:bodyPr vert="horz" lIns="91404" tIns="45702" rIns="91404" bIns="4570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42375"/>
            <a:ext cx="3043238" cy="465138"/>
          </a:xfrm>
          <a:prstGeom prst="rect">
            <a:avLst/>
          </a:prstGeom>
        </p:spPr>
        <p:txBody>
          <a:bodyPr vert="horz" lIns="91404" tIns="45702" rIns="91404" bIns="4570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276" y="8842375"/>
            <a:ext cx="3043238" cy="465138"/>
          </a:xfrm>
          <a:prstGeom prst="rect">
            <a:avLst/>
          </a:prstGeom>
        </p:spPr>
        <p:txBody>
          <a:bodyPr vert="horz" lIns="91404" tIns="45702" rIns="91404" bIns="45702" rtlCol="0" anchor="b"/>
          <a:lstStyle>
            <a:lvl1pPr algn="r">
              <a:defRPr sz="1200" smtClean="0"/>
            </a:lvl1pPr>
          </a:lstStyle>
          <a:p>
            <a:pPr>
              <a:defRPr/>
            </a:pPr>
            <a:fld id="{B960554F-AE6C-40A6-8844-36B2246F146F}" type="slidenum">
              <a:rPr lang="en-US"/>
              <a:pPr>
                <a:defRPr/>
              </a:pPr>
              <a:t>‹#›</a:t>
            </a:fld>
            <a:endParaRPr lang="en-US"/>
          </a:p>
        </p:txBody>
      </p:sp>
    </p:spTree>
    <p:extLst>
      <p:ext uri="{BB962C8B-B14F-4D97-AF65-F5344CB8AC3E}">
        <p14:creationId xmlns:p14="http://schemas.microsoft.com/office/powerpoint/2010/main" val="7668305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60554F-AE6C-40A6-8844-36B2246F146F}" type="slidenum">
              <a:rPr lang="en-US" smtClean="0"/>
              <a:pPr>
                <a:defRPr/>
              </a:pPr>
              <a:t>1</a:t>
            </a:fld>
            <a:endParaRPr lang="en-US"/>
          </a:p>
        </p:txBody>
      </p:sp>
    </p:spTree>
    <p:extLst>
      <p:ext uri="{BB962C8B-B14F-4D97-AF65-F5344CB8AC3E}">
        <p14:creationId xmlns:p14="http://schemas.microsoft.com/office/powerpoint/2010/main" val="736180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Training and Qualifications on track.  Support being provided by several utilities (Xcel,</a:t>
            </a:r>
            <a:r>
              <a:rPr lang="en-US" baseline="0" dirty="0" smtClean="0"/>
              <a:t> TVA).</a:t>
            </a:r>
          </a:p>
          <a:p>
            <a:pPr marL="171450" indent="-171450">
              <a:buFont typeface="Arial" panose="020B0604020202020204" pitchFamily="34" charset="0"/>
              <a:buChar char="•"/>
            </a:pPr>
            <a:r>
              <a:rPr lang="en-US" baseline="0" dirty="0" smtClean="0"/>
              <a:t>Training working group coordinating with INPO ACAD on ongoing revision to maintain alignment.</a:t>
            </a:r>
          </a:p>
          <a:p>
            <a:pPr marL="171450" indent="-171450">
              <a:buFont typeface="Arial" panose="020B0604020202020204" pitchFamily="34" charset="0"/>
              <a:buChar char="•"/>
            </a:pPr>
            <a:r>
              <a:rPr lang="en-US" baseline="0" dirty="0" smtClean="0"/>
              <a:t>Expect cost and schedule information for software to be more clear by June.</a:t>
            </a:r>
          </a:p>
          <a:p>
            <a:pPr marL="171450" indent="-171450">
              <a:buFont typeface="Arial" panose="020B0604020202020204" pitchFamily="34" charset="0"/>
              <a:buChar char="•"/>
            </a:pPr>
            <a:r>
              <a:rPr lang="en-US" baseline="0" dirty="0" smtClean="0"/>
              <a:t>$50k per utility cost is just for the stand-alone software.  Additional costs is needed to establish interfaces with other utility software such as document control, work management, etc.</a:t>
            </a:r>
            <a:endParaRPr lang="en-US" dirty="0"/>
          </a:p>
        </p:txBody>
      </p:sp>
      <p:sp>
        <p:nvSpPr>
          <p:cNvPr id="4" name="Slide Number Placeholder 3"/>
          <p:cNvSpPr>
            <a:spLocks noGrp="1"/>
          </p:cNvSpPr>
          <p:nvPr>
            <p:ph type="sldNum" sz="quarter" idx="10"/>
          </p:nvPr>
        </p:nvSpPr>
        <p:spPr/>
        <p:txBody>
          <a:bodyPr/>
          <a:lstStyle/>
          <a:p>
            <a:pPr>
              <a:defRPr/>
            </a:pPr>
            <a:fld id="{B960554F-AE6C-40A6-8844-36B2246F146F}" type="slidenum">
              <a:rPr lang="en-US" smtClean="0"/>
              <a:pPr>
                <a:defRPr/>
              </a:pPr>
              <a:t>10</a:t>
            </a:fld>
            <a:endParaRPr lang="en-US"/>
          </a:p>
        </p:txBody>
      </p:sp>
    </p:spTree>
    <p:extLst>
      <p:ext uri="{BB962C8B-B14F-4D97-AF65-F5344CB8AC3E}">
        <p14:creationId xmlns:p14="http://schemas.microsoft.com/office/powerpoint/2010/main" val="377672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Design Equivalent Change example</a:t>
            </a:r>
            <a:r>
              <a:rPr lang="en-US" baseline="0" dirty="0" smtClean="0"/>
              <a:t> – MOV changes that does not change stroke time or other licensing requirements</a:t>
            </a:r>
          </a:p>
          <a:p>
            <a:pPr marL="171450" indent="-171450">
              <a:buFont typeface="Arial" panose="020B0604020202020204" pitchFamily="34" charset="0"/>
              <a:buChar char="•"/>
            </a:pPr>
            <a:r>
              <a:rPr lang="en-US" baseline="0" dirty="0" smtClean="0"/>
              <a:t>Commercial Change examples – HVAC units in the power block, drain pipe change in the Turbine Building</a:t>
            </a:r>
          </a:p>
          <a:p>
            <a:pPr marL="171450" indent="-171450">
              <a:buFont typeface="Arial" panose="020B0604020202020204" pitchFamily="34" charset="0"/>
              <a:buChar char="•"/>
            </a:pPr>
            <a:r>
              <a:rPr lang="en-US" baseline="0" dirty="0" smtClean="0"/>
              <a:t>Design Change Package – if seismic is not needed there is no review performed. If you had a Design change and a limited design process they will now be combined in the Design change process of SDP.</a:t>
            </a:r>
          </a:p>
        </p:txBody>
      </p:sp>
      <p:sp>
        <p:nvSpPr>
          <p:cNvPr id="4" name="Slide Number Placeholder 3"/>
          <p:cNvSpPr>
            <a:spLocks noGrp="1"/>
          </p:cNvSpPr>
          <p:nvPr>
            <p:ph type="sldNum" sz="quarter" idx="10"/>
          </p:nvPr>
        </p:nvSpPr>
        <p:spPr/>
        <p:txBody>
          <a:bodyPr/>
          <a:lstStyle/>
          <a:p>
            <a:pPr>
              <a:defRPr/>
            </a:pPr>
            <a:fld id="{B960554F-AE6C-40A6-8844-36B2246F146F}" type="slidenum">
              <a:rPr lang="en-US" smtClean="0"/>
              <a:pPr>
                <a:defRPr/>
              </a:pPr>
              <a:t>13</a:t>
            </a:fld>
            <a:endParaRPr lang="en-US"/>
          </a:p>
        </p:txBody>
      </p:sp>
    </p:spTree>
    <p:extLst>
      <p:ext uri="{BB962C8B-B14F-4D97-AF65-F5344CB8AC3E}">
        <p14:creationId xmlns:p14="http://schemas.microsoft.com/office/powerpoint/2010/main" val="85067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0554F-AE6C-40A6-8844-36B2246F146F}" type="slidenum">
              <a:rPr lang="en-US" smtClean="0"/>
              <a:pPr>
                <a:defRPr/>
              </a:pPr>
              <a:t>2</a:t>
            </a:fld>
            <a:endParaRPr lang="en-US"/>
          </a:p>
        </p:txBody>
      </p:sp>
    </p:spTree>
    <p:extLst>
      <p:ext uri="{BB962C8B-B14F-4D97-AF65-F5344CB8AC3E}">
        <p14:creationId xmlns:p14="http://schemas.microsoft.com/office/powerpoint/2010/main" val="75599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procedure</a:t>
            </a:r>
            <a:r>
              <a:rPr lang="en-US" baseline="0" dirty="0" smtClean="0"/>
              <a:t> will be managed by a Design Oversight Working Group with an Executive Oversight Committee similar to the ERWG structure.</a:t>
            </a:r>
          </a:p>
          <a:p>
            <a:pPr marL="628650" lvl="1" indent="-171450">
              <a:buFont typeface="Arial" panose="020B0604020202020204" pitchFamily="34" charset="0"/>
              <a:buChar char="•"/>
            </a:pPr>
            <a:r>
              <a:rPr lang="en-US" baseline="0" dirty="0" smtClean="0"/>
              <a:t>Utilities will implement the SDP Procedure “as written” by reference through their utility specific Interface Procedure.  Meets Appendix B requirements.</a:t>
            </a:r>
          </a:p>
          <a:p>
            <a:pPr marL="628650" lvl="1" indent="-171450">
              <a:buFont typeface="Arial" panose="020B0604020202020204" pitchFamily="34" charset="0"/>
              <a:buChar char="•"/>
            </a:pPr>
            <a:r>
              <a:rPr lang="en-US" baseline="0" dirty="0" smtClean="0"/>
              <a:t>Process flow charts identify the interface processes such as document control and work management.  Some such as 50.59, calculations, are shown as interfaces now but may be targets for standardization in a later phase.</a:t>
            </a:r>
          </a:p>
          <a:p>
            <a:pPr marL="171450" indent="-171450">
              <a:buFont typeface="Arial" panose="020B0604020202020204" pitchFamily="34" charset="0"/>
              <a:buChar char="•"/>
            </a:pPr>
            <a:r>
              <a:rPr lang="en-US" baseline="0" dirty="0" smtClean="0"/>
              <a:t>Due to legal implications, sharing actual designs </a:t>
            </a:r>
            <a:endParaRPr lang="en-US" dirty="0"/>
          </a:p>
        </p:txBody>
      </p:sp>
      <p:sp>
        <p:nvSpPr>
          <p:cNvPr id="4" name="Slide Number Placeholder 3"/>
          <p:cNvSpPr>
            <a:spLocks noGrp="1"/>
          </p:cNvSpPr>
          <p:nvPr>
            <p:ph type="sldNum" sz="quarter" idx="10"/>
          </p:nvPr>
        </p:nvSpPr>
        <p:spPr/>
        <p:txBody>
          <a:bodyPr/>
          <a:lstStyle/>
          <a:p>
            <a:pPr>
              <a:defRPr/>
            </a:pPr>
            <a:fld id="{B960554F-AE6C-40A6-8844-36B2246F146F}" type="slidenum">
              <a:rPr lang="en-US" smtClean="0"/>
              <a:pPr>
                <a:defRPr/>
              </a:pPr>
              <a:t>3</a:t>
            </a:fld>
            <a:endParaRPr lang="en-US"/>
          </a:p>
        </p:txBody>
      </p:sp>
    </p:spTree>
    <p:extLst>
      <p:ext uri="{BB962C8B-B14F-4D97-AF65-F5344CB8AC3E}">
        <p14:creationId xmlns:p14="http://schemas.microsoft.com/office/powerpoint/2010/main" val="335770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Cost benefits are being captured as the process is being developed.  Actions are also in place to back-fit previous mods to determine which new mod type would be applicable allowing an accurate estimate of savings with the new process.</a:t>
            </a:r>
          </a:p>
          <a:p>
            <a:endParaRPr lang="en-US" dirty="0"/>
          </a:p>
        </p:txBody>
      </p:sp>
      <p:sp>
        <p:nvSpPr>
          <p:cNvPr id="4" name="Slide Number Placeholder 3"/>
          <p:cNvSpPr>
            <a:spLocks noGrp="1"/>
          </p:cNvSpPr>
          <p:nvPr>
            <p:ph type="sldNum" sz="quarter" idx="10"/>
          </p:nvPr>
        </p:nvSpPr>
        <p:spPr/>
        <p:txBody>
          <a:bodyPr/>
          <a:lstStyle/>
          <a:p>
            <a:pPr>
              <a:defRPr/>
            </a:pPr>
            <a:fld id="{B960554F-AE6C-40A6-8844-36B2246F146F}" type="slidenum">
              <a:rPr lang="en-US" smtClean="0"/>
              <a:pPr>
                <a:defRPr/>
              </a:pPr>
              <a:t>4</a:t>
            </a:fld>
            <a:endParaRPr lang="en-US"/>
          </a:p>
        </p:txBody>
      </p:sp>
    </p:spTree>
    <p:extLst>
      <p:ext uri="{BB962C8B-B14F-4D97-AF65-F5344CB8AC3E}">
        <p14:creationId xmlns:p14="http://schemas.microsoft.com/office/powerpoint/2010/main" val="21318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The Resource Manual will accompany the SDP procedure. This will be a job aide/FAQ that will be easily revised.</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Will not require justifications.</a:t>
            </a:r>
          </a:p>
          <a:p>
            <a:endParaRPr lang="en-US" dirty="0"/>
          </a:p>
        </p:txBody>
      </p:sp>
      <p:sp>
        <p:nvSpPr>
          <p:cNvPr id="4" name="Slide Number Placeholder 3"/>
          <p:cNvSpPr>
            <a:spLocks noGrp="1"/>
          </p:cNvSpPr>
          <p:nvPr>
            <p:ph type="sldNum" sz="quarter" idx="10"/>
          </p:nvPr>
        </p:nvSpPr>
        <p:spPr/>
        <p:txBody>
          <a:bodyPr/>
          <a:lstStyle/>
          <a:p>
            <a:pPr>
              <a:defRPr/>
            </a:pPr>
            <a:fld id="{B960554F-AE6C-40A6-8844-36B2246F146F}" type="slidenum">
              <a:rPr lang="en-US" smtClean="0"/>
              <a:pPr>
                <a:defRPr/>
              </a:pPr>
              <a:t>5</a:t>
            </a:fld>
            <a:endParaRPr lang="en-US"/>
          </a:p>
        </p:txBody>
      </p:sp>
    </p:spTree>
    <p:extLst>
      <p:ext uri="{BB962C8B-B14F-4D97-AF65-F5344CB8AC3E}">
        <p14:creationId xmlns:p14="http://schemas.microsoft.com/office/powerpoint/2010/main" val="122252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960554F-AE6C-40A6-8844-36B2246F146F}" type="slidenum">
              <a:rPr lang="en-US" smtClean="0"/>
              <a:pPr>
                <a:defRPr/>
              </a:pPr>
              <a:t>6</a:t>
            </a:fld>
            <a:endParaRPr lang="en-US"/>
          </a:p>
        </p:txBody>
      </p:sp>
    </p:spTree>
    <p:extLst>
      <p:ext uri="{BB962C8B-B14F-4D97-AF65-F5344CB8AC3E}">
        <p14:creationId xmlns:p14="http://schemas.microsoft.com/office/powerpoint/2010/main" val="15649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960554F-AE6C-40A6-8844-36B2246F146F}" type="slidenum">
              <a:rPr lang="en-US" smtClean="0"/>
              <a:pPr>
                <a:defRPr/>
              </a:pPr>
              <a:t>7</a:t>
            </a:fld>
            <a:endParaRPr lang="en-US"/>
          </a:p>
        </p:txBody>
      </p:sp>
    </p:spTree>
    <p:extLst>
      <p:ext uri="{BB962C8B-B14F-4D97-AF65-F5344CB8AC3E}">
        <p14:creationId xmlns:p14="http://schemas.microsoft.com/office/powerpoint/2010/main" val="3811807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Process working group is completing working group reviews on May 20.  </a:t>
            </a:r>
          </a:p>
          <a:p>
            <a:pPr marL="171450" indent="-171450">
              <a:buFont typeface="Arial" panose="020B0604020202020204" pitchFamily="34" charset="0"/>
              <a:buChar char="•"/>
            </a:pPr>
            <a:r>
              <a:rPr lang="en-US" dirty="0" smtClean="0"/>
              <a:t>May</a:t>
            </a:r>
            <a:r>
              <a:rPr lang="en-US" baseline="0" dirty="0" smtClean="0"/>
              <a:t> 20 to May 31 will be to finalize the Procedure and get it to the SC for approval for the Table Top.</a:t>
            </a:r>
          </a:p>
          <a:p>
            <a:pPr marL="171450" indent="-171450">
              <a:buFont typeface="Arial" panose="020B0604020202020204" pitchFamily="34" charset="0"/>
              <a:buChar char="•"/>
            </a:pPr>
            <a:r>
              <a:rPr lang="en-US" baseline="0" dirty="0" smtClean="0"/>
              <a:t>SDP Procedure is provided to the Table Top SMEs on June 14 for their review ahead of the Table Top.  We’ll conduct a WebEx pre-job brief with the reviewers on June 15.</a:t>
            </a:r>
          </a:p>
          <a:p>
            <a:pPr marL="171450" indent="-171450">
              <a:buFont typeface="Arial" panose="020B0604020202020204" pitchFamily="34" charset="0"/>
              <a:buChar char="•"/>
            </a:pPr>
            <a:r>
              <a:rPr lang="en-US" baseline="0" dirty="0" smtClean="0"/>
              <a:t>Structure and protocol is established to document and manage pilot and industry comments.</a:t>
            </a:r>
            <a:endParaRPr lang="en-US" dirty="0"/>
          </a:p>
        </p:txBody>
      </p:sp>
      <p:sp>
        <p:nvSpPr>
          <p:cNvPr id="4" name="Slide Number Placeholder 3"/>
          <p:cNvSpPr>
            <a:spLocks noGrp="1"/>
          </p:cNvSpPr>
          <p:nvPr>
            <p:ph type="sldNum" sz="quarter" idx="10"/>
          </p:nvPr>
        </p:nvSpPr>
        <p:spPr/>
        <p:txBody>
          <a:bodyPr/>
          <a:lstStyle/>
          <a:p>
            <a:pPr>
              <a:defRPr/>
            </a:pPr>
            <a:fld id="{B960554F-AE6C-40A6-8844-36B2246F146F}" type="slidenum">
              <a:rPr lang="en-US" smtClean="0"/>
              <a:pPr>
                <a:defRPr/>
              </a:pPr>
              <a:t>8</a:t>
            </a:fld>
            <a:endParaRPr lang="en-US"/>
          </a:p>
        </p:txBody>
      </p:sp>
    </p:spTree>
    <p:extLst>
      <p:ext uri="{BB962C8B-B14F-4D97-AF65-F5344CB8AC3E}">
        <p14:creationId xmlns:p14="http://schemas.microsoft.com/office/powerpoint/2010/main" val="115027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Process working group is completing working group reviews on May 20.  </a:t>
            </a:r>
          </a:p>
          <a:p>
            <a:pPr marL="171450" indent="-171450">
              <a:buFont typeface="Arial" panose="020B0604020202020204" pitchFamily="34" charset="0"/>
              <a:buChar char="•"/>
            </a:pPr>
            <a:r>
              <a:rPr lang="en-US" dirty="0" smtClean="0"/>
              <a:t>May</a:t>
            </a:r>
            <a:r>
              <a:rPr lang="en-US" baseline="0" dirty="0" smtClean="0"/>
              <a:t> 20 to May 31 will be to finalize the Procedure and get it to the SC for approval for the Table Top.</a:t>
            </a:r>
          </a:p>
          <a:p>
            <a:pPr marL="171450" indent="-171450">
              <a:buFont typeface="Arial" panose="020B0604020202020204" pitchFamily="34" charset="0"/>
              <a:buChar char="•"/>
            </a:pPr>
            <a:r>
              <a:rPr lang="en-US" baseline="0" dirty="0" smtClean="0"/>
              <a:t>SDP Procedure is provided to the Table Top SMEs on June 14 for their review ahead of the Table Top.  We’ll conduct a WebEx pre-job brief with the reviewers on June 15.</a:t>
            </a:r>
          </a:p>
          <a:p>
            <a:pPr marL="171450" indent="-171450">
              <a:buFont typeface="Arial" panose="020B0604020202020204" pitchFamily="34" charset="0"/>
              <a:buChar char="•"/>
            </a:pPr>
            <a:r>
              <a:rPr lang="en-US" baseline="0" dirty="0" smtClean="0"/>
              <a:t>Structure and protocol is established to document and manage pilot and industry comments.</a:t>
            </a:r>
          </a:p>
          <a:p>
            <a:pPr marL="171450" indent="-171450">
              <a:buFont typeface="Arial" panose="020B0604020202020204" pitchFamily="34" charset="0"/>
              <a:buChar char="•"/>
            </a:pPr>
            <a:r>
              <a:rPr lang="en-US" baseline="0" dirty="0" smtClean="0"/>
              <a:t>The SDP team will address comments during the pilot to ensure roll out in February.</a:t>
            </a:r>
            <a:endParaRPr lang="en-US" dirty="0"/>
          </a:p>
        </p:txBody>
      </p:sp>
      <p:sp>
        <p:nvSpPr>
          <p:cNvPr id="4" name="Slide Number Placeholder 3"/>
          <p:cNvSpPr>
            <a:spLocks noGrp="1"/>
          </p:cNvSpPr>
          <p:nvPr>
            <p:ph type="sldNum" sz="quarter" idx="10"/>
          </p:nvPr>
        </p:nvSpPr>
        <p:spPr/>
        <p:txBody>
          <a:bodyPr/>
          <a:lstStyle/>
          <a:p>
            <a:pPr>
              <a:defRPr/>
            </a:pPr>
            <a:fld id="{B960554F-AE6C-40A6-8844-36B2246F146F}" type="slidenum">
              <a:rPr lang="en-US" smtClean="0"/>
              <a:pPr>
                <a:defRPr/>
              </a:pPr>
              <a:t>9</a:t>
            </a:fld>
            <a:endParaRPr lang="en-US"/>
          </a:p>
        </p:txBody>
      </p:sp>
    </p:spTree>
    <p:extLst>
      <p:ext uri="{BB962C8B-B14F-4D97-AF65-F5344CB8AC3E}">
        <p14:creationId xmlns:p14="http://schemas.microsoft.com/office/powerpoint/2010/main" val="1554009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sldNum" sz="quarter" idx="4"/>
          </p:nvPr>
        </p:nvSpPr>
        <p:spPr>
          <a:xfrm>
            <a:off x="7196138" y="6546850"/>
            <a:ext cx="1643062" cy="234950"/>
          </a:xfrm>
        </p:spPr>
        <p:txBody>
          <a:bodyPr/>
          <a:lstStyle>
            <a:lvl1pPr>
              <a:defRPr sz="1000">
                <a:solidFill>
                  <a:schemeClr val="bg1"/>
                </a:solidFill>
              </a:defRPr>
            </a:lvl1pPr>
          </a:lstStyle>
          <a:p>
            <a:fld id="{FF98CB9A-2E6E-413F-823A-E09035285AE3}" type="slidenum">
              <a:rPr lang="en-US" altLang="en-US"/>
              <a:pPr/>
              <a:t>‹#›</a:t>
            </a:fld>
            <a:endParaRPr lang="en-US" altLang="en-US"/>
          </a:p>
        </p:txBody>
      </p:sp>
      <p:sp>
        <p:nvSpPr>
          <p:cNvPr id="140291" name="Rectangle 3"/>
          <p:cNvSpPr>
            <a:spLocks noGrp="1" noChangeArrowheads="1"/>
          </p:cNvSpPr>
          <p:nvPr>
            <p:ph type="subTitle" idx="1"/>
          </p:nvPr>
        </p:nvSpPr>
        <p:spPr>
          <a:xfrm>
            <a:off x="271463" y="2409825"/>
            <a:ext cx="8556625" cy="1600200"/>
          </a:xfrm>
          <a:effectLst>
            <a:outerShdw dist="20138"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lIns="0" rIns="0" bIns="0"/>
          <a:lstStyle>
            <a:lvl1pPr>
              <a:defRPr sz="2800">
                <a:solidFill>
                  <a:schemeClr val="bg1"/>
                </a:solidFill>
              </a:defRPr>
            </a:lvl1pPr>
          </a:lstStyle>
          <a:p>
            <a:pPr lvl="0"/>
            <a:r>
              <a:rPr lang="en-US" altLang="en-US" noProof="0" smtClean="0"/>
              <a:t>Click to edit Master subtitle style</a:t>
            </a:r>
          </a:p>
        </p:txBody>
      </p:sp>
      <p:sp>
        <p:nvSpPr>
          <p:cNvPr id="140292" name="Rectangle 4"/>
          <p:cNvSpPr>
            <a:spLocks noGrp="1" noChangeArrowheads="1"/>
          </p:cNvSpPr>
          <p:nvPr>
            <p:ph type="ctrTitle"/>
          </p:nvPr>
        </p:nvSpPr>
        <p:spPr>
          <a:xfrm>
            <a:off x="271463" y="1857375"/>
            <a:ext cx="8556625" cy="441325"/>
          </a:xfrm>
          <a:effectLst>
            <a:outerShdw dist="20138" dir="2700000" algn="ctr" rotWithShape="0">
              <a:schemeClr val="tx1"/>
            </a:outerShdw>
          </a:effectLst>
        </p:spPr>
        <p:txBody>
          <a:bodyPr lIns="0" tIns="0" rIns="0" bIns="0" anchor="b"/>
          <a:lstStyle>
            <a:lvl1pPr>
              <a:defRPr sz="4000"/>
            </a:lvl1pPr>
          </a:lstStyle>
          <a:p>
            <a:pPr lvl="0"/>
            <a:r>
              <a:rPr lang="en-US" altLang="en-US" noProof="0" smtClean="0"/>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297AA68-DA0F-4F8F-97DE-2C8297C79179}" type="slidenum">
              <a:rPr lang="en-US" altLang="en-US"/>
              <a:pPr/>
              <a:t>‹#›</a:t>
            </a:fld>
            <a:endParaRPr lang="en-US" altLang="en-US"/>
          </a:p>
        </p:txBody>
      </p:sp>
    </p:spTree>
    <p:extLst>
      <p:ext uri="{BB962C8B-B14F-4D97-AF65-F5344CB8AC3E}">
        <p14:creationId xmlns:p14="http://schemas.microsoft.com/office/powerpoint/2010/main" val="109041991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325"/>
            <a:ext cx="2133600"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3213" y="60325"/>
            <a:ext cx="6249987"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91F8BE6-DE75-4CB7-B6AA-93A3AF2655CC}" type="slidenum">
              <a:rPr lang="en-US" altLang="en-US"/>
              <a:pPr/>
              <a:t>‹#›</a:t>
            </a:fld>
            <a:endParaRPr lang="en-US" altLang="en-US"/>
          </a:p>
        </p:txBody>
      </p:sp>
    </p:spTree>
    <p:extLst>
      <p:ext uri="{BB962C8B-B14F-4D97-AF65-F5344CB8AC3E}">
        <p14:creationId xmlns:p14="http://schemas.microsoft.com/office/powerpoint/2010/main" val="5917861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tom-7447.png"/>
          <p:cNvPicPr>
            <a:picLocks noChangeAspect="1"/>
          </p:cNvPicPr>
          <p:nvPr/>
        </p:nvPicPr>
        <p:blipFill rotWithShape="1">
          <a:blip r:embed="rId2">
            <a:alphaModFix amt="10000"/>
            <a:extLst>
              <a:ext uri="{28A0092B-C50C-407E-A947-70E740481C1C}">
                <a14:useLocalDpi xmlns:a14="http://schemas.microsoft.com/office/drawing/2010/main" val="0"/>
              </a:ext>
            </a:extLst>
          </a:blip>
          <a:srcRect l="27950"/>
          <a:stretch/>
        </p:blipFill>
        <p:spPr>
          <a:xfrm rot="10800000">
            <a:off x="3903134" y="0"/>
            <a:ext cx="5228771" cy="6858000"/>
          </a:xfrm>
          <a:prstGeom prst="rect">
            <a:avLst/>
          </a:prstGeom>
        </p:spPr>
      </p:pic>
      <p:sp>
        <p:nvSpPr>
          <p:cNvPr id="2" name="Title 1"/>
          <p:cNvSpPr>
            <a:spLocks noGrp="1"/>
          </p:cNvSpPr>
          <p:nvPr>
            <p:ph type="ctrTitle"/>
          </p:nvPr>
        </p:nvSpPr>
        <p:spPr>
          <a:xfrm>
            <a:off x="2133600" y="1219200"/>
            <a:ext cx="6187440" cy="2152650"/>
          </a:xfrm>
        </p:spPr>
        <p:txBody>
          <a:bodyPr>
            <a:noAutofit/>
          </a:bodyPr>
          <a:lstStyle>
            <a:lvl1pPr>
              <a:defRPr sz="6000">
                <a:solidFill>
                  <a:srgbClr val="47316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PPT-background.jpg"/>
          <p:cNvPicPr>
            <a:picLocks noChangeAspect="1"/>
          </p:cNvPicPr>
          <p:nvPr/>
        </p:nvPicPr>
        <p:blipFill rotWithShape="1">
          <a:blip r:embed="rId3" cstate="print">
            <a:extLst>
              <a:ext uri="{28A0092B-C50C-407E-A947-70E740481C1C}">
                <a14:useLocalDpi xmlns:a14="http://schemas.microsoft.com/office/drawing/2010/main" val="0"/>
              </a:ext>
            </a:extLst>
          </a:blip>
          <a:srcRect l="53911" r="27470"/>
          <a:stretch/>
        </p:blipFill>
        <p:spPr>
          <a:xfrm>
            <a:off x="-1" y="-5128"/>
            <a:ext cx="1959429" cy="6863128"/>
          </a:xfrm>
          <a:prstGeom prst="rect">
            <a:avLst/>
          </a:prstGeom>
          <a:ln>
            <a:solidFill>
              <a:schemeClr val="bg1"/>
            </a:solidFill>
          </a:ln>
        </p:spPr>
      </p:pic>
      <p:pic>
        <p:nvPicPr>
          <p:cNvPr id="8" name="Picture 7" descr="SoNuclear_black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132" y="5702264"/>
            <a:ext cx="1626029" cy="737467"/>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089" y="1230087"/>
            <a:ext cx="7077405" cy="4790703"/>
          </a:xfrm>
        </p:spPr>
        <p:txBody>
          <a:bodyPr/>
          <a:lstStyle>
            <a:lvl1pPr marL="274320" indent="-256032">
              <a:buFont typeface="Wingdings" panose="05000000000000000000" pitchFamily="2" charset="2"/>
              <a:buChar char="Ø"/>
              <a:defRPr sz="2400">
                <a:solidFill>
                  <a:schemeClr val="bg1"/>
                </a:solidFill>
                <a:effectLst/>
              </a:defRPr>
            </a:lvl1pPr>
            <a:lvl2pPr marL="640080" indent="-256032">
              <a:buFont typeface="Wingdings" panose="05000000000000000000" pitchFamily="2" charset="2"/>
              <a:buChar char="v"/>
              <a:defRPr sz="2000">
                <a:solidFill>
                  <a:schemeClr val="bg1"/>
                </a:solidFill>
                <a:effectLst/>
              </a:defRPr>
            </a:lvl2pPr>
            <a:lvl3pPr marL="1005840" indent="-256032">
              <a:buFont typeface="Arial" panose="020B0604020202020204" pitchFamily="34" charset="0"/>
              <a:buChar char="•"/>
              <a:defRPr sz="1800">
                <a:solidFill>
                  <a:schemeClr val="bg1"/>
                </a:solidFill>
                <a:effectLst/>
              </a:defRPr>
            </a:lvl3pPr>
            <a:lvl4pPr marL="1371600" indent="-256032">
              <a:buFont typeface="Arial" panose="020B0604020202020204" pitchFamily="34" charset="0"/>
              <a:buChar char="•"/>
              <a:defRPr sz="1800">
                <a:solidFill>
                  <a:schemeClr val="bg1"/>
                </a:solidFill>
                <a:effectLst/>
              </a:defRPr>
            </a:lvl4pPr>
            <a:lvl5pPr marL="1645920" indent="-256032">
              <a:buFont typeface="Arial" panose="020B0604020202020204" pitchFamily="34" charset="0"/>
              <a:buChar char="•"/>
              <a:defRPr sz="1800">
                <a:solidFill>
                  <a:schemeClr val="bg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547431" y="131839"/>
            <a:ext cx="7543800" cy="914400"/>
          </a:xfrm>
        </p:spPr>
        <p:txBody>
          <a:bodyPr/>
          <a:lstStyle>
            <a:lvl1pPr>
              <a:defRPr sz="3600" b="1">
                <a:solidFill>
                  <a:srgbClr val="473167"/>
                </a:solidFill>
                <a:effectLst/>
              </a:defRPr>
            </a:lvl1pPr>
          </a:lstStyle>
          <a:p>
            <a:r>
              <a:rPr lang="en-US" dirty="0" smtClean="0"/>
              <a:t>Click to edit Master title style</a:t>
            </a:r>
            <a:endParaRPr lang="en-US" dirty="0"/>
          </a:p>
        </p:txBody>
      </p:sp>
      <p:pic>
        <p:nvPicPr>
          <p:cNvPr id="9" name="Picture 8" descr="PPT-background.jpg"/>
          <p:cNvPicPr>
            <a:picLocks noChangeAspect="1"/>
          </p:cNvPicPr>
          <p:nvPr/>
        </p:nvPicPr>
        <p:blipFill rotWithShape="1">
          <a:blip r:embed="rId2" cstate="print">
            <a:extLst>
              <a:ext uri="{28A0092B-C50C-407E-A947-70E740481C1C}">
                <a14:useLocalDpi xmlns:a14="http://schemas.microsoft.com/office/drawing/2010/main" val="0"/>
              </a:ext>
            </a:extLst>
          </a:blip>
          <a:srcRect l="53911" r="44537"/>
          <a:stretch/>
        </p:blipFill>
        <p:spPr>
          <a:xfrm>
            <a:off x="-1" y="-5128"/>
            <a:ext cx="163287" cy="6863128"/>
          </a:xfrm>
          <a:prstGeom prst="rect">
            <a:avLst/>
          </a:prstGeom>
          <a:ln>
            <a:solidFill>
              <a:schemeClr val="bg1"/>
            </a:solidFill>
          </a:ln>
        </p:spPr>
      </p:pic>
      <p:pic>
        <p:nvPicPr>
          <p:cNvPr id="11" name="Picture 10" descr="Atom-7447.png"/>
          <p:cNvPicPr>
            <a:picLocks noChangeAspect="1"/>
          </p:cNvPicPr>
          <p:nvPr/>
        </p:nvPicPr>
        <p:blipFill rotWithShape="1">
          <a:blip r:embed="rId3" cstate="print">
            <a:alphaModFix amt="4000"/>
            <a:extLst>
              <a:ext uri="{28A0092B-C50C-407E-A947-70E740481C1C}">
                <a14:useLocalDpi xmlns:a14="http://schemas.microsoft.com/office/drawing/2010/main" val="0"/>
              </a:ext>
            </a:extLst>
          </a:blip>
          <a:srcRect l="27950" b="44036"/>
          <a:stretch/>
        </p:blipFill>
        <p:spPr>
          <a:xfrm rot="10800000">
            <a:off x="6167088" y="-5129"/>
            <a:ext cx="2964815" cy="2176223"/>
          </a:xfrm>
          <a:prstGeom prst="rect">
            <a:avLst/>
          </a:prstGeom>
        </p:spPr>
      </p:pic>
      <p:pic>
        <p:nvPicPr>
          <p:cNvPr id="7" name="Picture 6" descr="SoNuclear_black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062" y="6280337"/>
            <a:ext cx="810124" cy="367422"/>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13829" y="4656982"/>
            <a:ext cx="4288852" cy="731520"/>
          </a:xfrm>
        </p:spPr>
        <p:txBody>
          <a:bodyPr anchor="ctr">
            <a:normAutofit/>
          </a:bodyPr>
          <a:lstStyle>
            <a:lvl1pPr marL="0" indent="0">
              <a:buNone/>
              <a:defRPr lang="en-US" sz="2100" kern="1200" dirty="0" smtClean="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Date Placeholder 11"/>
          <p:cNvSpPr>
            <a:spLocks noGrp="1"/>
          </p:cNvSpPr>
          <p:nvPr>
            <p:ph type="dt" sz="half" idx="10"/>
          </p:nvPr>
        </p:nvSpPr>
        <p:spPr/>
        <p:txBody>
          <a:bodyPr/>
          <a:lstStyle/>
          <a:p>
            <a:endParaRPr lang="en-US" altLang="en-US" dirty="0"/>
          </a:p>
        </p:txBody>
      </p:sp>
      <p:sp>
        <p:nvSpPr>
          <p:cNvPr id="13" name="Slide Number Placeholder 12"/>
          <p:cNvSpPr>
            <a:spLocks noGrp="1"/>
          </p:cNvSpPr>
          <p:nvPr>
            <p:ph type="sldNum" sz="quarter" idx="11"/>
          </p:nvPr>
        </p:nvSpPr>
        <p:spPr>
          <a:xfrm>
            <a:off x="2015656" y="5849952"/>
            <a:ext cx="2133600" cy="304800"/>
          </a:xfrm>
        </p:spPr>
        <p:txBody>
          <a:bodyPr/>
          <a:lstStyle/>
          <a:p>
            <a:fld id="{A6BBAC3A-FA65-43ED-A30D-26F0E0F17914}" type="slidenum">
              <a:rPr lang="en-US" altLang="en-US" smtClean="0"/>
              <a:pPr/>
              <a:t>‹#›</a:t>
            </a:fld>
            <a:endParaRPr lang="en-US" altLang="en-US" dirty="0"/>
          </a:p>
        </p:txBody>
      </p:sp>
      <p:sp>
        <p:nvSpPr>
          <p:cNvPr id="14" name="Footer Placeholder 13"/>
          <p:cNvSpPr>
            <a:spLocks noGrp="1"/>
          </p:cNvSpPr>
          <p:nvPr>
            <p:ph type="ftr" sz="quarter" idx="12"/>
          </p:nvPr>
        </p:nvSpPr>
        <p:spPr>
          <a:xfrm>
            <a:off x="2027582" y="6154738"/>
            <a:ext cx="3367377" cy="365125"/>
          </a:xfrm>
        </p:spPr>
        <p:txBody>
          <a:bodyPr/>
          <a:lstStyle/>
          <a:p>
            <a:endParaRPr lang="en-US" alt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6000" kern="1200" dirty="0">
                <a:solidFill>
                  <a:srgbClr val="473167"/>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pic>
        <p:nvPicPr>
          <p:cNvPr id="10" name="Picture 9" descr="PPT-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53911" r="27470"/>
          <a:stretch/>
        </p:blipFill>
        <p:spPr>
          <a:xfrm>
            <a:off x="-1" y="-5128"/>
            <a:ext cx="1959429" cy="6863128"/>
          </a:xfrm>
          <a:prstGeom prst="rect">
            <a:avLst/>
          </a:prstGeom>
          <a:ln>
            <a:solidFill>
              <a:schemeClr val="bg1"/>
            </a:solidFill>
          </a:ln>
        </p:spPr>
      </p:pic>
      <p:pic>
        <p:nvPicPr>
          <p:cNvPr id="11" name="Picture 10" descr="SoNuclear_black 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3016" y="174312"/>
            <a:ext cx="1626029" cy="737467"/>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altLang="en-US"/>
          </a:p>
        </p:txBody>
      </p:sp>
      <p:sp>
        <p:nvSpPr>
          <p:cNvPr id="9" name="Slide Number Placeholder 8"/>
          <p:cNvSpPr>
            <a:spLocks noGrp="1"/>
          </p:cNvSpPr>
          <p:nvPr>
            <p:ph type="sldNum" sz="quarter" idx="11"/>
          </p:nvPr>
        </p:nvSpPr>
        <p:spPr/>
        <p:txBody>
          <a:bodyPr/>
          <a:lstStyle/>
          <a:p>
            <a:fld id="{D4C4F004-5CD0-4D51-A3DC-3D8B84540CAD}" type="slidenum">
              <a:rPr lang="en-US" altLang="en-US" smtClean="0"/>
              <a:pPr/>
              <a:t>‹#›</a:t>
            </a:fld>
            <a:endParaRPr lang="en-US" altLang="en-US"/>
          </a:p>
        </p:txBody>
      </p:sp>
      <p:sp>
        <p:nvSpPr>
          <p:cNvPr id="10" name="Footer Placeholder 9"/>
          <p:cNvSpPr>
            <a:spLocks noGrp="1"/>
          </p:cNvSpPr>
          <p:nvPr>
            <p:ph type="ftr" sz="quarter" idx="12"/>
          </p:nvPr>
        </p:nvSpPr>
        <p:spPr/>
        <p:txBody>
          <a:bodyPr/>
          <a:lstStyle/>
          <a:p>
            <a:endParaRPr lang="en-US" altLang="en-US"/>
          </a:p>
        </p:txBody>
      </p:sp>
      <p:sp>
        <p:nvSpPr>
          <p:cNvPr id="11" name="Title 10"/>
          <p:cNvSpPr>
            <a:spLocks noGrp="1"/>
          </p:cNvSpPr>
          <p:nvPr>
            <p:ph type="title"/>
          </p:nvPr>
        </p:nvSpPr>
        <p:spPr>
          <a:xfrm>
            <a:off x="840850" y="344556"/>
            <a:ext cx="7543800" cy="914400"/>
          </a:xfrm>
        </p:spPr>
        <p:txBody>
          <a:bodyPr/>
          <a:lstStyle>
            <a:lvl1pPr>
              <a:defRPr sz="3600">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3"/>
          </p:nvPr>
        </p:nvSpPr>
        <p:spPr>
          <a:xfrm>
            <a:off x="1002261" y="1779501"/>
            <a:ext cx="3273552" cy="3429000"/>
          </a:xfrm>
        </p:spPr>
        <p:txBody>
          <a:bodyPr>
            <a:normAutofit/>
          </a:bodyPr>
          <a:lstStyle>
            <a:lvl1pPr marL="274320" indent="-256032" algn="l" defTabSz="914400" rtl="0" eaLnBrk="1" latinLnBrk="0" hangingPunct="1">
              <a:spcBef>
                <a:spcPct val="20000"/>
              </a:spcBef>
              <a:buSzPct val="60000"/>
              <a:buFont typeface="Wingdings" panose="05000000000000000000" pitchFamily="2" charset="2"/>
              <a:buChar char="Ø"/>
              <a:defRPr lang="en-US" sz="2400" kern="1200" dirty="0" smtClean="0">
                <a:solidFill>
                  <a:schemeClr val="bg1"/>
                </a:solidFill>
                <a:effectLst/>
                <a:latin typeface="+mn-lt"/>
                <a:ea typeface="+mn-ea"/>
                <a:cs typeface="+mn-cs"/>
              </a:defRPr>
            </a:lvl1pPr>
            <a:lvl2pPr marL="640080" indent="-256032" algn="l" defTabSz="914400" rtl="0" eaLnBrk="1" latinLnBrk="0" hangingPunct="1">
              <a:spcBef>
                <a:spcPct val="20000"/>
              </a:spcBef>
              <a:buSzPct val="60000"/>
              <a:buFont typeface="Wingdings" panose="05000000000000000000" pitchFamily="2" charset="2"/>
              <a:buChar char="v"/>
              <a:defRPr lang="en-US" sz="2400" kern="1200" dirty="0" smtClean="0">
                <a:solidFill>
                  <a:schemeClr val="bg1"/>
                </a:solidFill>
                <a:effectLst/>
                <a:latin typeface="+mn-lt"/>
                <a:ea typeface="+mn-ea"/>
                <a:cs typeface="+mn-cs"/>
              </a:defRPr>
            </a:lvl2pPr>
            <a:lvl3pPr marL="1005840" indent="-256032" algn="l" defTabSz="914400" rtl="0" eaLnBrk="1" latinLnBrk="0" hangingPunct="1">
              <a:spcBef>
                <a:spcPct val="20000"/>
              </a:spcBef>
              <a:buSzPct val="60000"/>
              <a:buFont typeface="Arial" panose="020B0604020202020204" pitchFamily="34" charset="0"/>
              <a:buChar char="•"/>
              <a:defRPr lang="en-US" sz="2400" kern="1200" dirty="0" smtClean="0">
                <a:solidFill>
                  <a:schemeClr val="bg1"/>
                </a:solidFill>
                <a:effectLst/>
                <a:latin typeface="+mn-lt"/>
                <a:ea typeface="+mn-ea"/>
                <a:cs typeface="+mn-cs"/>
              </a:defRPr>
            </a:lvl3pPr>
            <a:lvl4pPr marL="1371600" indent="-256032" algn="l" defTabSz="914400" rtl="0" eaLnBrk="1" latinLnBrk="0" hangingPunct="1">
              <a:spcBef>
                <a:spcPct val="20000"/>
              </a:spcBef>
              <a:buSzPct val="60000"/>
              <a:buFont typeface="Arial" panose="020B0604020202020204" pitchFamily="34" charset="0"/>
              <a:buChar char="•"/>
              <a:defRPr lang="en-US" sz="2400" kern="1200" dirty="0" smtClean="0">
                <a:solidFill>
                  <a:schemeClr val="bg1"/>
                </a:solidFill>
                <a:effectLst/>
                <a:latin typeface="+mn-lt"/>
                <a:ea typeface="+mn-ea"/>
                <a:cs typeface="+mn-cs"/>
              </a:defRPr>
            </a:lvl4pPr>
            <a:lvl5pPr marL="1645920" indent="-256032" algn="l" defTabSz="914400" rtl="0" eaLnBrk="1" latinLnBrk="0" hangingPunct="1">
              <a:spcBef>
                <a:spcPct val="20000"/>
              </a:spcBef>
              <a:buSzPct val="60000"/>
              <a:buFont typeface="Arial" panose="020B0604020202020204" pitchFamily="34" charset="0"/>
              <a:buChar char="•"/>
              <a:defRPr lang="en-US" sz="2400" kern="1200" dirty="0">
                <a:solidFill>
                  <a:schemeClr val="bg1"/>
                </a:solidFill>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4828164" y="1780826"/>
            <a:ext cx="3273552" cy="3429000"/>
          </a:xfrm>
        </p:spPr>
        <p:txBody>
          <a:bodyPr>
            <a:normAutofit/>
          </a:bodyPr>
          <a:lstStyle>
            <a:lvl1pPr marL="274320" indent="-256032" algn="l" defTabSz="914400" rtl="0" eaLnBrk="1" latinLnBrk="0" hangingPunct="1">
              <a:spcBef>
                <a:spcPct val="20000"/>
              </a:spcBef>
              <a:buSzPct val="60000"/>
              <a:buFont typeface="Wingdings" panose="05000000000000000000" pitchFamily="2" charset="2"/>
              <a:buChar char="Ø"/>
              <a:defRPr lang="en-US" sz="2400" kern="1200" dirty="0" smtClean="0">
                <a:solidFill>
                  <a:schemeClr val="bg1"/>
                </a:solidFill>
                <a:effectLst/>
                <a:latin typeface="+mn-lt"/>
                <a:ea typeface="+mn-ea"/>
                <a:cs typeface="+mn-cs"/>
              </a:defRPr>
            </a:lvl1pPr>
            <a:lvl2pPr marL="640080" indent="-256032" algn="l" defTabSz="914400" rtl="0" eaLnBrk="1" latinLnBrk="0" hangingPunct="1">
              <a:spcBef>
                <a:spcPct val="20000"/>
              </a:spcBef>
              <a:buSzPct val="60000"/>
              <a:buFont typeface="Wingdings" panose="05000000000000000000" pitchFamily="2" charset="2"/>
              <a:buChar char="v"/>
              <a:defRPr lang="en-US" sz="2400" kern="1200" dirty="0" smtClean="0">
                <a:solidFill>
                  <a:schemeClr val="bg1"/>
                </a:solidFill>
                <a:effectLst/>
                <a:latin typeface="+mn-lt"/>
                <a:ea typeface="+mn-ea"/>
                <a:cs typeface="+mn-cs"/>
              </a:defRPr>
            </a:lvl2pPr>
            <a:lvl3pPr marL="1005840" indent="-256032" algn="l" defTabSz="914400" rtl="0" eaLnBrk="1" latinLnBrk="0" hangingPunct="1">
              <a:spcBef>
                <a:spcPct val="20000"/>
              </a:spcBef>
              <a:buSzPct val="60000"/>
              <a:buFont typeface="Arial" panose="020B0604020202020204" pitchFamily="34" charset="0"/>
              <a:buChar char="•"/>
              <a:defRPr lang="en-US" sz="2400" kern="1200" dirty="0" smtClean="0">
                <a:solidFill>
                  <a:schemeClr val="bg1"/>
                </a:solidFill>
                <a:effectLst/>
                <a:latin typeface="+mn-lt"/>
                <a:ea typeface="+mn-ea"/>
                <a:cs typeface="+mn-cs"/>
              </a:defRPr>
            </a:lvl3pPr>
            <a:lvl4pPr marL="1371600" indent="-256032" algn="l" defTabSz="914400" rtl="0" eaLnBrk="1" latinLnBrk="0" hangingPunct="1">
              <a:spcBef>
                <a:spcPct val="20000"/>
              </a:spcBef>
              <a:buSzPct val="60000"/>
              <a:buFont typeface="Arial" panose="020B0604020202020204" pitchFamily="34" charset="0"/>
              <a:buChar char="•"/>
              <a:defRPr lang="en-US" sz="2400" kern="1200" dirty="0" smtClean="0">
                <a:solidFill>
                  <a:schemeClr val="bg1"/>
                </a:solidFill>
                <a:effectLst/>
                <a:latin typeface="+mn-lt"/>
                <a:ea typeface="+mn-ea"/>
                <a:cs typeface="+mn-cs"/>
              </a:defRPr>
            </a:lvl4pPr>
            <a:lvl5pPr marL="1645920" indent="-256032" algn="l" defTabSz="914400" rtl="0" eaLnBrk="1" latinLnBrk="0" hangingPunct="1">
              <a:spcBef>
                <a:spcPct val="20000"/>
              </a:spcBef>
              <a:buSzPct val="60000"/>
              <a:buFont typeface="Arial" panose="020B0604020202020204" pitchFamily="34" charset="0"/>
              <a:buChar char="•"/>
              <a:defRPr lang="en-US" sz="2400" kern="1200" dirty="0">
                <a:solidFill>
                  <a:schemeClr val="bg1"/>
                </a:solidFill>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PPT-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53911" r="44537"/>
          <a:stretch/>
        </p:blipFill>
        <p:spPr>
          <a:xfrm>
            <a:off x="-1" y="-5128"/>
            <a:ext cx="163287" cy="6863128"/>
          </a:xfrm>
          <a:prstGeom prst="rect">
            <a:avLst/>
          </a:prstGeom>
          <a:ln>
            <a:solidFill>
              <a:schemeClr val="bg1"/>
            </a:solidFill>
          </a:ln>
        </p:spPr>
      </p:pic>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14" name="Date Placeholder 13"/>
          <p:cNvSpPr>
            <a:spLocks noGrp="1"/>
          </p:cNvSpPr>
          <p:nvPr>
            <p:ph type="dt" sz="half" idx="10"/>
          </p:nvPr>
        </p:nvSpPr>
        <p:spPr/>
        <p:txBody>
          <a:bodyPr/>
          <a:lstStyle/>
          <a:p>
            <a:endParaRPr lang="en-US" altLang="en-US"/>
          </a:p>
        </p:txBody>
      </p:sp>
      <p:sp>
        <p:nvSpPr>
          <p:cNvPr id="15" name="Slide Number Placeholder 14"/>
          <p:cNvSpPr>
            <a:spLocks noGrp="1"/>
          </p:cNvSpPr>
          <p:nvPr>
            <p:ph type="sldNum" sz="quarter" idx="11"/>
          </p:nvPr>
        </p:nvSpPr>
        <p:spPr/>
        <p:txBody>
          <a:bodyPr/>
          <a:lstStyle/>
          <a:p>
            <a:fld id="{590CC7B2-68D0-46C4-AA00-1185D0B6EF1D}" type="slidenum">
              <a:rPr lang="en-US" altLang="en-US" smtClean="0"/>
              <a:pPr/>
              <a:t>‹#›</a:t>
            </a:fld>
            <a:endParaRPr lang="en-US" altLang="en-US"/>
          </a:p>
        </p:txBody>
      </p:sp>
      <p:sp>
        <p:nvSpPr>
          <p:cNvPr id="16" name="Footer Placeholder 15"/>
          <p:cNvSpPr>
            <a:spLocks noGrp="1"/>
          </p:cNvSpPr>
          <p:nvPr>
            <p:ph type="ftr" sz="quarter" idx="12"/>
          </p:nvPr>
        </p:nvSpPr>
        <p:spPr/>
        <p:txBody>
          <a:bodyPr/>
          <a:lstStyle/>
          <a:p>
            <a:endParaRPr lang="en-US" altLang="en-US"/>
          </a:p>
        </p:txBody>
      </p:sp>
      <p:pic>
        <p:nvPicPr>
          <p:cNvPr id="17" name="Picture 16" descr="PPT-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53911" r="44537"/>
          <a:stretch/>
        </p:blipFill>
        <p:spPr>
          <a:xfrm>
            <a:off x="-1" y="-5128"/>
            <a:ext cx="163287" cy="6863128"/>
          </a:xfrm>
          <a:prstGeom prst="rect">
            <a:avLst/>
          </a:prstGeom>
          <a:ln>
            <a:solidFill>
              <a:schemeClr val="bg1"/>
            </a:solidFill>
          </a:ln>
        </p:spPr>
      </p:pic>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endParaRPr lang="en-US" altLang="en-US"/>
          </a:p>
        </p:txBody>
      </p:sp>
      <p:sp>
        <p:nvSpPr>
          <p:cNvPr id="8" name="Slide Number Placeholder 7"/>
          <p:cNvSpPr>
            <a:spLocks noGrp="1"/>
          </p:cNvSpPr>
          <p:nvPr>
            <p:ph type="sldNum" sz="quarter" idx="11"/>
          </p:nvPr>
        </p:nvSpPr>
        <p:spPr/>
        <p:txBody>
          <a:bodyPr/>
          <a:lstStyle/>
          <a:p>
            <a:fld id="{430438A6-FB43-4102-9881-E4A176E90F0C}" type="slidenum">
              <a:rPr lang="en-US" altLang="en-US" smtClean="0"/>
              <a:pPr/>
              <a:t>‹#›</a:t>
            </a:fld>
            <a:endParaRPr lang="en-US" altLang="en-US"/>
          </a:p>
        </p:txBody>
      </p:sp>
      <p:sp>
        <p:nvSpPr>
          <p:cNvPr id="9" name="Footer Placeholder 8"/>
          <p:cNvSpPr>
            <a:spLocks noGrp="1"/>
          </p:cNvSpPr>
          <p:nvPr>
            <p:ph type="ftr" sz="quarter" idx="12"/>
          </p:nvPr>
        </p:nvSpPr>
        <p:spPr/>
        <p:txBody>
          <a:bodyPr/>
          <a:lstStyle/>
          <a:p>
            <a:endParaRPr lang="en-US" alt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ltLang="en-US"/>
          </a:p>
        </p:txBody>
      </p:sp>
      <p:sp>
        <p:nvSpPr>
          <p:cNvPr id="6" name="Slide Number Placeholder 5"/>
          <p:cNvSpPr>
            <a:spLocks noGrp="1"/>
          </p:cNvSpPr>
          <p:nvPr>
            <p:ph type="sldNum" sz="quarter" idx="11"/>
          </p:nvPr>
        </p:nvSpPr>
        <p:spPr/>
        <p:txBody>
          <a:bodyPr/>
          <a:lstStyle/>
          <a:p>
            <a:fld id="{9E617DCC-6884-4654-A3EA-46ACC3E327C4}" type="slidenum">
              <a:rPr lang="en-US" altLang="en-US" smtClean="0"/>
              <a:pPr/>
              <a:t>‹#›</a:t>
            </a:fld>
            <a:endParaRPr lang="en-US" altLang="en-US"/>
          </a:p>
        </p:txBody>
      </p:sp>
      <p:sp>
        <p:nvSpPr>
          <p:cNvPr id="7" name="Footer Placeholder 6"/>
          <p:cNvSpPr>
            <a:spLocks noGrp="1"/>
          </p:cNvSpPr>
          <p:nvPr>
            <p:ph type="ftr" sz="quarter" idx="12"/>
          </p:nvPr>
        </p:nvSpPr>
        <p:spPr/>
        <p:txBody>
          <a:bodyPr/>
          <a:lstStyle/>
          <a:p>
            <a:endParaRPr lang="en-US" alt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endParaRPr lang="en-US" altLang="en-US"/>
          </a:p>
        </p:txBody>
      </p:sp>
      <p:sp>
        <p:nvSpPr>
          <p:cNvPr id="16" name="Slide Number Placeholder 15"/>
          <p:cNvSpPr>
            <a:spLocks noGrp="1"/>
          </p:cNvSpPr>
          <p:nvPr>
            <p:ph type="sldNum" sz="quarter" idx="11"/>
          </p:nvPr>
        </p:nvSpPr>
        <p:spPr/>
        <p:txBody>
          <a:bodyPr/>
          <a:lstStyle/>
          <a:p>
            <a:fld id="{9B25909C-8D47-4DBD-92FF-DC66EC1FAD44}" type="slidenum">
              <a:rPr lang="en-US" altLang="en-US" smtClean="0"/>
              <a:pPr/>
              <a:t>‹#›</a:t>
            </a:fld>
            <a:endParaRPr lang="en-US" altLang="en-US"/>
          </a:p>
        </p:txBody>
      </p:sp>
      <p:sp>
        <p:nvSpPr>
          <p:cNvPr id="17" name="Footer Placeholder 16"/>
          <p:cNvSpPr>
            <a:spLocks noGrp="1"/>
          </p:cNvSpPr>
          <p:nvPr>
            <p:ph type="ftr" sz="quarter" idx="12"/>
          </p:nvPr>
        </p:nvSpPr>
        <p:spPr/>
        <p:txBody>
          <a:bodyPr/>
          <a:lstStyle/>
          <a:p>
            <a:endParaRPr lang="en-US" alt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8592D78-420A-4A9D-B46F-596AF71C469F}" type="slidenum">
              <a:rPr lang="en-US" altLang="en-US"/>
              <a:pPr/>
              <a:t>‹#›</a:t>
            </a:fld>
            <a:endParaRPr lang="en-US" altLang="en-US"/>
          </a:p>
        </p:txBody>
      </p:sp>
    </p:spTree>
    <p:extLst>
      <p:ext uri="{BB962C8B-B14F-4D97-AF65-F5344CB8AC3E}">
        <p14:creationId xmlns:p14="http://schemas.microsoft.com/office/powerpoint/2010/main" val="140483033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endParaRPr lang="en-US" altLang="en-US"/>
          </a:p>
        </p:txBody>
      </p:sp>
      <p:sp>
        <p:nvSpPr>
          <p:cNvPr id="14" name="Slide Number Placeholder 13"/>
          <p:cNvSpPr>
            <a:spLocks noGrp="1"/>
          </p:cNvSpPr>
          <p:nvPr>
            <p:ph type="sldNum" sz="quarter" idx="11"/>
          </p:nvPr>
        </p:nvSpPr>
        <p:spPr/>
        <p:txBody>
          <a:bodyPr/>
          <a:lstStyle/>
          <a:p>
            <a:fld id="{D3948E57-9DC1-48F0-989E-A72003C77F1B}" type="slidenum">
              <a:rPr lang="en-US" altLang="en-US" smtClean="0"/>
              <a:pPr/>
              <a:t>‹#›</a:t>
            </a:fld>
            <a:endParaRPr lang="en-US" altLang="en-US"/>
          </a:p>
        </p:txBody>
      </p:sp>
      <p:sp>
        <p:nvSpPr>
          <p:cNvPr id="15" name="Footer Placeholder 14"/>
          <p:cNvSpPr>
            <a:spLocks noGrp="1"/>
          </p:cNvSpPr>
          <p:nvPr>
            <p:ph type="ftr" sz="quarter" idx="12"/>
          </p:nvPr>
        </p:nvSpPr>
        <p:spPr/>
        <p:txBody>
          <a:bodyPr/>
          <a:lstStyle/>
          <a:p>
            <a:endParaRPr lang="en-US" alt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6D04373-86BE-4144-BEA7-49CB1E9365A6}" type="slidenum">
              <a:rPr lang="en-US" altLang="en-US" smtClean="0"/>
              <a:pPr/>
              <a:t>‹#›</a:t>
            </a:fld>
            <a:endParaRPr lang="en-US" altLang="en-US"/>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3EC355A-09C5-4DB7-949C-F235B718BCD8}" type="slidenum">
              <a:rPr lang="en-US" altLang="en-US" smtClean="0"/>
              <a:pPr/>
              <a:t>‹#›</a:t>
            </a:fld>
            <a:endParaRPr lang="en-US" alt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085F84A-F927-4F36-B6BE-84918A3170C0}" type="slidenum">
              <a:rPr lang="en-US" altLang="en-US"/>
              <a:pPr/>
              <a:t>‹#›</a:t>
            </a:fld>
            <a:endParaRPr lang="en-US" altLang="en-US"/>
          </a:p>
        </p:txBody>
      </p:sp>
    </p:spTree>
    <p:extLst>
      <p:ext uri="{BB962C8B-B14F-4D97-AF65-F5344CB8AC3E}">
        <p14:creationId xmlns:p14="http://schemas.microsoft.com/office/powerpoint/2010/main" val="39565028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38200"/>
            <a:ext cx="4191000" cy="546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191000" cy="546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1640060-D736-46EB-B2BF-073C0B5BB703}" type="slidenum">
              <a:rPr lang="en-US" altLang="en-US"/>
              <a:pPr/>
              <a:t>‹#›</a:t>
            </a:fld>
            <a:endParaRPr lang="en-US" altLang="en-US"/>
          </a:p>
        </p:txBody>
      </p:sp>
    </p:spTree>
    <p:extLst>
      <p:ext uri="{BB962C8B-B14F-4D97-AF65-F5344CB8AC3E}">
        <p14:creationId xmlns:p14="http://schemas.microsoft.com/office/powerpoint/2010/main" val="20816390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41EC0FE-1502-4E20-A4C4-5543B4110CC4}" type="slidenum">
              <a:rPr lang="en-US" altLang="en-US"/>
              <a:pPr/>
              <a:t>‹#›</a:t>
            </a:fld>
            <a:endParaRPr lang="en-US" altLang="en-US"/>
          </a:p>
        </p:txBody>
      </p:sp>
    </p:spTree>
    <p:extLst>
      <p:ext uri="{BB962C8B-B14F-4D97-AF65-F5344CB8AC3E}">
        <p14:creationId xmlns:p14="http://schemas.microsoft.com/office/powerpoint/2010/main" val="34135530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35F3B45-C586-4842-935B-CF97C57F24A7}" type="slidenum">
              <a:rPr lang="en-US" altLang="en-US"/>
              <a:pPr/>
              <a:t>‹#›</a:t>
            </a:fld>
            <a:endParaRPr lang="en-US" altLang="en-US"/>
          </a:p>
        </p:txBody>
      </p:sp>
    </p:spTree>
    <p:extLst>
      <p:ext uri="{BB962C8B-B14F-4D97-AF65-F5344CB8AC3E}">
        <p14:creationId xmlns:p14="http://schemas.microsoft.com/office/powerpoint/2010/main" val="22056383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05D88CE-ADD7-46AA-AA5E-1EFFDD5AAA41}" type="slidenum">
              <a:rPr lang="en-US" altLang="en-US"/>
              <a:pPr/>
              <a:t>‹#›</a:t>
            </a:fld>
            <a:endParaRPr lang="en-US" altLang="en-US"/>
          </a:p>
        </p:txBody>
      </p:sp>
    </p:spTree>
    <p:extLst>
      <p:ext uri="{BB962C8B-B14F-4D97-AF65-F5344CB8AC3E}">
        <p14:creationId xmlns:p14="http://schemas.microsoft.com/office/powerpoint/2010/main" val="267506119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0D5BBA9-006C-47E8-B7F8-262E9715F54F}" type="slidenum">
              <a:rPr lang="en-US" altLang="en-US"/>
              <a:pPr/>
              <a:t>‹#›</a:t>
            </a:fld>
            <a:endParaRPr lang="en-US" altLang="en-US"/>
          </a:p>
        </p:txBody>
      </p:sp>
    </p:spTree>
    <p:extLst>
      <p:ext uri="{BB962C8B-B14F-4D97-AF65-F5344CB8AC3E}">
        <p14:creationId xmlns:p14="http://schemas.microsoft.com/office/powerpoint/2010/main" val="154505374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EF95716-B54C-4932-A059-DA55C59BD3F5}" type="slidenum">
              <a:rPr lang="en-US" altLang="en-US"/>
              <a:pPr/>
              <a:t>‹#›</a:t>
            </a:fld>
            <a:endParaRPr lang="en-US" altLang="en-US"/>
          </a:p>
        </p:txBody>
      </p:sp>
    </p:spTree>
    <p:extLst>
      <p:ext uri="{BB962C8B-B14F-4D97-AF65-F5344CB8AC3E}">
        <p14:creationId xmlns:p14="http://schemas.microsoft.com/office/powerpoint/2010/main" val="24166610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bwMode="auto">
          <a:xfrm>
            <a:off x="304800" y="838200"/>
            <a:ext cx="85344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126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9267" name="Rectangle 3"/>
          <p:cNvSpPr>
            <a:spLocks noGrp="1" noChangeArrowheads="1"/>
          </p:cNvSpPr>
          <p:nvPr>
            <p:ph type="sldNum" sz="quarter" idx="4"/>
          </p:nvPr>
        </p:nvSpPr>
        <p:spPr bwMode="auto">
          <a:xfrm>
            <a:off x="7150100" y="6470650"/>
            <a:ext cx="1643063"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D87376CF-FD52-446F-9D73-A244BB087AE0}" type="slidenum">
              <a:rPr lang="en-US" altLang="en-US"/>
              <a:pPr/>
              <a:t>‹#›</a:t>
            </a:fld>
            <a:endParaRPr lang="en-US" altLang="en-US"/>
          </a:p>
        </p:txBody>
      </p:sp>
      <p:sp>
        <p:nvSpPr>
          <p:cNvPr id="139268" name="Rectangle 4"/>
          <p:cNvSpPr>
            <a:spLocks noGrp="1" noChangeArrowheads="1"/>
          </p:cNvSpPr>
          <p:nvPr>
            <p:ph type="title"/>
          </p:nvPr>
        </p:nvSpPr>
        <p:spPr bwMode="auto">
          <a:xfrm>
            <a:off x="303213" y="60325"/>
            <a:ext cx="8535987" cy="64135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39270" name="Text Box 6"/>
          <p:cNvSpPr txBox="1">
            <a:spLocks noChangeArrowheads="1"/>
          </p:cNvSpPr>
          <p:nvPr userDrawn="1"/>
        </p:nvSpPr>
        <p:spPr bwMode="auto">
          <a:xfrm>
            <a:off x="3263900" y="64770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NES1Q11TECON                              Rev. 0</a:t>
            </a:r>
          </a:p>
        </p:txBody>
      </p:sp>
    </p:spTree>
  </p:cSld>
  <p:clrMap bg1="lt1" tx1="dk1" bg2="lt2" tx2="dk2" accent1="accent1" accent2="accent2" accent3="accent3" accent4="accent4" accent5="accent5" accent6="accent6" hlink="hlink" folHlink="folHlink"/>
  <p:sldLayoutIdLst>
    <p:sldLayoutId id="2147483701"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iming>
    <p:tnLst>
      <p:par>
        <p:cTn id="1" dur="indefinite" restart="never" nodeType="tmRoot"/>
      </p:par>
    </p:tnLst>
  </p:timing>
  <p:hf hdr="0" ftr="0" dt="0"/>
  <p:txStyles>
    <p:title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Narrow" pitchFamily="34" charset="0"/>
        </a:defRPr>
      </a:lvl2pPr>
      <a:lvl3pPr algn="l" rtl="0" fontAlgn="base">
        <a:spcBef>
          <a:spcPct val="0"/>
        </a:spcBef>
        <a:spcAft>
          <a:spcPct val="0"/>
        </a:spcAft>
        <a:defRPr sz="3600" b="1">
          <a:solidFill>
            <a:schemeClr val="bg1"/>
          </a:solidFill>
          <a:latin typeface="Arial Narrow" pitchFamily="34" charset="0"/>
        </a:defRPr>
      </a:lvl3pPr>
      <a:lvl4pPr algn="l" rtl="0" fontAlgn="base">
        <a:spcBef>
          <a:spcPct val="0"/>
        </a:spcBef>
        <a:spcAft>
          <a:spcPct val="0"/>
        </a:spcAft>
        <a:defRPr sz="3600" b="1">
          <a:solidFill>
            <a:schemeClr val="bg1"/>
          </a:solidFill>
          <a:latin typeface="Arial Narrow" pitchFamily="34" charset="0"/>
        </a:defRPr>
      </a:lvl4pPr>
      <a:lvl5pPr algn="l" rtl="0" fontAlgn="base">
        <a:spcBef>
          <a:spcPct val="0"/>
        </a:spcBef>
        <a:spcAft>
          <a:spcPct val="0"/>
        </a:spcAft>
        <a:defRPr sz="3600" b="1">
          <a:solidFill>
            <a:schemeClr val="bg1"/>
          </a:solidFill>
          <a:latin typeface="Arial Narrow" pitchFamily="34" charset="0"/>
        </a:defRPr>
      </a:lvl5pPr>
      <a:lvl6pPr marL="457200" algn="l" rtl="0" fontAlgn="base">
        <a:spcBef>
          <a:spcPct val="0"/>
        </a:spcBef>
        <a:spcAft>
          <a:spcPct val="0"/>
        </a:spcAft>
        <a:defRPr sz="3600" b="1">
          <a:solidFill>
            <a:schemeClr val="bg1"/>
          </a:solidFill>
          <a:latin typeface="Arial Narrow" pitchFamily="34" charset="0"/>
        </a:defRPr>
      </a:lvl6pPr>
      <a:lvl7pPr marL="914400" algn="l" rtl="0" fontAlgn="base">
        <a:spcBef>
          <a:spcPct val="0"/>
        </a:spcBef>
        <a:spcAft>
          <a:spcPct val="0"/>
        </a:spcAft>
        <a:defRPr sz="3600" b="1">
          <a:solidFill>
            <a:schemeClr val="bg1"/>
          </a:solidFill>
          <a:latin typeface="Arial Narrow" pitchFamily="34" charset="0"/>
        </a:defRPr>
      </a:lvl7pPr>
      <a:lvl8pPr marL="1371600" algn="l" rtl="0" fontAlgn="base">
        <a:spcBef>
          <a:spcPct val="0"/>
        </a:spcBef>
        <a:spcAft>
          <a:spcPct val="0"/>
        </a:spcAft>
        <a:defRPr sz="3600" b="1">
          <a:solidFill>
            <a:schemeClr val="bg1"/>
          </a:solidFill>
          <a:latin typeface="Arial Narrow" pitchFamily="34" charset="0"/>
        </a:defRPr>
      </a:lvl8pPr>
      <a:lvl9pPr marL="1828800" algn="l" rtl="0" fontAlgn="base">
        <a:spcBef>
          <a:spcPct val="0"/>
        </a:spcBef>
        <a:spcAft>
          <a:spcPct val="0"/>
        </a:spcAft>
        <a:defRPr sz="3600" b="1">
          <a:solidFill>
            <a:schemeClr val="bg1"/>
          </a:solidFill>
          <a:latin typeface="Arial Narrow" pitchFamily="34" charset="0"/>
        </a:defRPr>
      </a:lvl9pPr>
    </p:titleStyle>
    <p:bodyStyle>
      <a:lvl1pPr marL="457200" indent="-457200" algn="l" rtl="0" fontAlgn="base">
        <a:spcBef>
          <a:spcPct val="20000"/>
        </a:spcBef>
        <a:spcAft>
          <a:spcPct val="0"/>
        </a:spcAft>
        <a:buClr>
          <a:schemeClr val="accent2"/>
        </a:buClr>
        <a:buFont typeface="Wingdings" pitchFamily="2" charset="2"/>
        <a:buChar char="§"/>
        <a:defRPr sz="3600" b="1">
          <a:solidFill>
            <a:schemeClr val="tx1"/>
          </a:solidFill>
          <a:latin typeface="+mn-lt"/>
          <a:ea typeface="+mn-ea"/>
          <a:cs typeface="+mn-cs"/>
        </a:defRPr>
      </a:lvl1pPr>
      <a:lvl2pPr marL="857250" indent="-285750" algn="l" rtl="0" fontAlgn="base">
        <a:spcBef>
          <a:spcPct val="20000"/>
        </a:spcBef>
        <a:spcAft>
          <a:spcPct val="0"/>
        </a:spcAft>
        <a:buClr>
          <a:srgbClr val="4A9D31"/>
        </a:buClr>
        <a:buFont typeface="Wingdings" pitchFamily="2" charset="2"/>
        <a:buChar char="§"/>
        <a:defRPr sz="3200">
          <a:solidFill>
            <a:schemeClr val="tx1"/>
          </a:solidFill>
          <a:latin typeface="+mn-lt"/>
        </a:defRPr>
      </a:lvl2pPr>
      <a:lvl3pPr marL="1200150" indent="-228600" algn="l" rtl="0" fontAlgn="base">
        <a:spcBef>
          <a:spcPct val="20000"/>
        </a:spcBef>
        <a:spcAft>
          <a:spcPct val="0"/>
        </a:spcAft>
        <a:buClr>
          <a:srgbClr val="4A9D31"/>
        </a:buClr>
        <a:buChar char="•"/>
        <a:defRPr sz="2800">
          <a:solidFill>
            <a:schemeClr val="tx1"/>
          </a:solidFill>
          <a:latin typeface="+mn-lt"/>
        </a:defRPr>
      </a:lvl3pPr>
      <a:lvl4pPr marL="1600200" indent="-228600" algn="l" rtl="0" fontAlgn="base">
        <a:spcBef>
          <a:spcPct val="20000"/>
        </a:spcBef>
        <a:spcAft>
          <a:spcPct val="0"/>
        </a:spcAft>
        <a:buClr>
          <a:srgbClr val="4A9D31"/>
        </a:buClr>
        <a:buChar char="–"/>
        <a:defRPr sz="2400">
          <a:solidFill>
            <a:schemeClr val="tx1"/>
          </a:solidFill>
          <a:latin typeface="+mn-lt"/>
        </a:defRPr>
      </a:lvl4pPr>
      <a:lvl5pPr marL="2057400" indent="-228600" algn="l" rtl="0" fontAlgn="base">
        <a:spcBef>
          <a:spcPct val="20000"/>
        </a:spcBef>
        <a:spcAft>
          <a:spcPct val="0"/>
        </a:spcAft>
        <a:buClr>
          <a:srgbClr val="4A9D31"/>
        </a:buClr>
        <a:buChar char="»"/>
        <a:defRPr sz="2000">
          <a:solidFill>
            <a:schemeClr val="tx1"/>
          </a:solidFill>
          <a:latin typeface="+mn-lt"/>
        </a:defRPr>
      </a:lvl5pPr>
      <a:lvl6pPr marL="2514600" indent="-228600" algn="l" rtl="0" fontAlgn="base">
        <a:spcBef>
          <a:spcPct val="20000"/>
        </a:spcBef>
        <a:spcAft>
          <a:spcPct val="0"/>
        </a:spcAft>
        <a:buClr>
          <a:srgbClr val="4A9D31"/>
        </a:buClr>
        <a:buChar char="»"/>
        <a:defRPr sz="2000">
          <a:solidFill>
            <a:schemeClr val="tx1"/>
          </a:solidFill>
          <a:latin typeface="+mn-lt"/>
        </a:defRPr>
      </a:lvl6pPr>
      <a:lvl7pPr marL="2971800" indent="-228600" algn="l" rtl="0" fontAlgn="base">
        <a:spcBef>
          <a:spcPct val="20000"/>
        </a:spcBef>
        <a:spcAft>
          <a:spcPct val="0"/>
        </a:spcAft>
        <a:buClr>
          <a:srgbClr val="4A9D31"/>
        </a:buClr>
        <a:buChar char="»"/>
        <a:defRPr sz="2000">
          <a:solidFill>
            <a:schemeClr val="tx1"/>
          </a:solidFill>
          <a:latin typeface="+mn-lt"/>
        </a:defRPr>
      </a:lvl7pPr>
      <a:lvl8pPr marL="3429000" indent="-228600" algn="l" rtl="0" fontAlgn="base">
        <a:spcBef>
          <a:spcPct val="20000"/>
        </a:spcBef>
        <a:spcAft>
          <a:spcPct val="0"/>
        </a:spcAft>
        <a:buClr>
          <a:srgbClr val="4A9D31"/>
        </a:buClr>
        <a:buChar char="»"/>
        <a:defRPr sz="2000">
          <a:solidFill>
            <a:schemeClr val="tx1"/>
          </a:solidFill>
          <a:latin typeface="+mn-lt"/>
        </a:defRPr>
      </a:lvl8pPr>
      <a:lvl9pPr marL="3886200" indent="-228600" algn="l" rtl="0" fontAlgn="base">
        <a:spcBef>
          <a:spcPct val="20000"/>
        </a:spcBef>
        <a:spcAft>
          <a:spcPct val="0"/>
        </a:spcAft>
        <a:buClr>
          <a:srgbClr val="4A9D3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 name="Rectangle 10"/>
          <p:cNvSpPr/>
          <p:nvPr/>
        </p:nvSpPr>
        <p:spPr>
          <a:xfrm>
            <a:off x="0" y="0"/>
            <a:ext cx="9144000" cy="68515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87376CF-FD52-446F-9D73-A244BB087AE0}"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313828" y="4922874"/>
            <a:ext cx="5087635" cy="946298"/>
          </a:xfrm>
        </p:spPr>
        <p:txBody>
          <a:bodyPr>
            <a:normAutofit/>
          </a:bodyPr>
          <a:lstStyle/>
          <a:p>
            <a:r>
              <a:rPr lang="en-US" dirty="0" smtClean="0"/>
              <a:t>May 24, 2016</a:t>
            </a:r>
            <a:endParaRPr lang="en-US" dirty="0"/>
          </a:p>
        </p:txBody>
      </p:sp>
      <p:sp>
        <p:nvSpPr>
          <p:cNvPr id="6" name="Title 5"/>
          <p:cNvSpPr>
            <a:spLocks noGrp="1"/>
          </p:cNvSpPr>
          <p:nvPr>
            <p:ph type="title"/>
          </p:nvPr>
        </p:nvSpPr>
        <p:spPr/>
        <p:txBody>
          <a:bodyPr/>
          <a:lstStyle/>
          <a:p>
            <a:r>
              <a:rPr lang="en-US" sz="4400" dirty="0" smtClean="0"/>
              <a:t>Standard Design Process Overview</a:t>
            </a:r>
            <a:endParaRPr lang="en-US" sz="4400" dirty="0"/>
          </a:p>
        </p:txBody>
      </p:sp>
      <p:sp>
        <p:nvSpPr>
          <p:cNvPr id="2" name="Slide Number Placeholder 1"/>
          <p:cNvSpPr>
            <a:spLocks noGrp="1"/>
          </p:cNvSpPr>
          <p:nvPr>
            <p:ph type="sldNum" sz="quarter" idx="11"/>
          </p:nvPr>
        </p:nvSpPr>
        <p:spPr/>
        <p:txBody>
          <a:bodyPr/>
          <a:lstStyle/>
          <a:p>
            <a:fld id="{A6BBAC3A-FA65-43ED-A30D-26F0E0F17914}" type="slidenum">
              <a:rPr lang="en-US" altLang="en-US" smtClean="0"/>
              <a:pPr/>
              <a:t>1</a:t>
            </a:fld>
            <a:endParaRPr lang="en-US" altLang="en-US"/>
          </a:p>
        </p:txBody>
      </p:sp>
    </p:spTree>
    <p:extLst>
      <p:ext uri="{BB962C8B-B14F-4D97-AF65-F5344CB8AC3E}">
        <p14:creationId xmlns:p14="http://schemas.microsoft.com/office/powerpoint/2010/main" val="36256785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Training</a:t>
            </a:r>
          </a:p>
          <a:p>
            <a:pPr lvl="1"/>
            <a:r>
              <a:rPr lang="en-US" dirty="0" smtClean="0"/>
              <a:t>Training plans being developed for Pilot Plant training</a:t>
            </a:r>
          </a:p>
          <a:p>
            <a:pPr lvl="1"/>
            <a:r>
              <a:rPr lang="en-US" dirty="0" smtClean="0"/>
              <a:t>Later will transition to CBT / NANTEL</a:t>
            </a:r>
          </a:p>
          <a:p>
            <a:r>
              <a:rPr lang="en-US" dirty="0" smtClean="0"/>
              <a:t>Qualifications</a:t>
            </a:r>
          </a:p>
          <a:p>
            <a:pPr lvl="1"/>
            <a:r>
              <a:rPr lang="en-US" dirty="0" smtClean="0"/>
              <a:t>Steering Committee aligned on single qualification</a:t>
            </a:r>
          </a:p>
          <a:p>
            <a:pPr lvl="1"/>
            <a:r>
              <a:rPr lang="en-US" dirty="0" smtClean="0"/>
              <a:t>Uses NANTEL for transportability</a:t>
            </a:r>
          </a:p>
          <a:p>
            <a:r>
              <a:rPr lang="en-US" dirty="0" smtClean="0"/>
              <a:t>Software</a:t>
            </a:r>
          </a:p>
          <a:p>
            <a:pPr lvl="1"/>
            <a:r>
              <a:rPr lang="en-US" dirty="0" smtClean="0"/>
              <a:t>Common Platform for developing the modification package</a:t>
            </a:r>
          </a:p>
          <a:p>
            <a:pPr lvl="2"/>
            <a:r>
              <a:rPr lang="en-US" dirty="0" smtClean="0"/>
              <a:t>It will interface with the utilities software to assemble the entire package.</a:t>
            </a:r>
          </a:p>
          <a:p>
            <a:pPr lvl="1"/>
            <a:r>
              <a:rPr lang="en-US" dirty="0" smtClean="0"/>
              <a:t>Expected to pilot in mid-2017</a:t>
            </a:r>
          </a:p>
          <a:p>
            <a:pPr lvl="1"/>
            <a:r>
              <a:rPr lang="en-US" dirty="0" smtClean="0"/>
              <a:t>The SDP team is meeting this week to discuss the schedule</a:t>
            </a:r>
          </a:p>
          <a:p>
            <a:pPr lvl="1"/>
            <a:endParaRPr lang="en-US" dirty="0" smtClean="0"/>
          </a:p>
        </p:txBody>
      </p:sp>
      <p:sp>
        <p:nvSpPr>
          <p:cNvPr id="3" name="Title 2"/>
          <p:cNvSpPr>
            <a:spLocks noGrp="1"/>
          </p:cNvSpPr>
          <p:nvPr>
            <p:ph type="title"/>
          </p:nvPr>
        </p:nvSpPr>
        <p:spPr/>
        <p:txBody>
          <a:bodyPr/>
          <a:lstStyle/>
          <a:p>
            <a:r>
              <a:rPr lang="en-US" dirty="0" smtClean="0"/>
              <a:t>Training &amp; Software Status</a:t>
            </a:r>
            <a:endParaRPr lang="en-US" dirty="0"/>
          </a:p>
        </p:txBody>
      </p:sp>
    </p:spTree>
    <p:extLst>
      <p:ext uri="{BB962C8B-B14F-4D97-AF65-F5344CB8AC3E}">
        <p14:creationId xmlns:p14="http://schemas.microsoft.com/office/powerpoint/2010/main" val="2764700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Utilities will use their existing Plant Health Procedures to enter the process.</a:t>
            </a:r>
          </a:p>
          <a:p>
            <a:r>
              <a:rPr lang="en-US" dirty="0" smtClean="0"/>
              <a:t>If a Documentation Only Change is needed, the utilities will use their existing processes to update documents.</a:t>
            </a:r>
          </a:p>
          <a:p>
            <a:r>
              <a:rPr lang="en-US" dirty="0" smtClean="0"/>
              <a:t>The SDP is currently considering 4 products</a:t>
            </a:r>
          </a:p>
          <a:p>
            <a:pPr lvl="1"/>
            <a:r>
              <a:rPr lang="en-US" dirty="0" smtClean="0"/>
              <a:t>Common Design Package</a:t>
            </a:r>
          </a:p>
          <a:p>
            <a:pPr lvl="1"/>
            <a:r>
              <a:rPr lang="en-US" dirty="0" smtClean="0"/>
              <a:t>Design Equivalent Change</a:t>
            </a:r>
          </a:p>
          <a:p>
            <a:pPr lvl="1"/>
            <a:r>
              <a:rPr lang="en-US" dirty="0" smtClean="0"/>
              <a:t>Commercial Change</a:t>
            </a:r>
          </a:p>
          <a:p>
            <a:pPr lvl="1"/>
            <a:r>
              <a:rPr lang="en-US" dirty="0" smtClean="0"/>
              <a:t>Design Change</a:t>
            </a:r>
          </a:p>
          <a:p>
            <a:r>
              <a:rPr lang="en-US" dirty="0" smtClean="0"/>
              <a:t>The type of change will be determined by using the guidance in the SDP.</a:t>
            </a:r>
            <a:endParaRPr lang="en-US" dirty="0"/>
          </a:p>
        </p:txBody>
      </p:sp>
      <p:sp>
        <p:nvSpPr>
          <p:cNvPr id="3" name="Title 2"/>
          <p:cNvSpPr>
            <a:spLocks noGrp="1"/>
          </p:cNvSpPr>
          <p:nvPr>
            <p:ph type="title"/>
          </p:nvPr>
        </p:nvSpPr>
        <p:spPr/>
        <p:txBody>
          <a:bodyPr/>
          <a:lstStyle/>
          <a:p>
            <a:r>
              <a:rPr lang="en-US" dirty="0" smtClean="0"/>
              <a:t>Draft Process flow</a:t>
            </a:r>
            <a:endParaRPr lang="en-US" dirty="0"/>
          </a:p>
        </p:txBody>
      </p:sp>
    </p:spTree>
    <p:extLst>
      <p:ext uri="{BB962C8B-B14F-4D97-AF65-F5344CB8AC3E}">
        <p14:creationId xmlns:p14="http://schemas.microsoft.com/office/powerpoint/2010/main" val="24919477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Once the type is determined, a Common Design package will be developed.</a:t>
            </a:r>
          </a:p>
          <a:p>
            <a:pPr lvl="1"/>
            <a:r>
              <a:rPr lang="en-US" dirty="0" smtClean="0"/>
              <a:t>The common design package will consist of parameters and concepts that can be implemented at more than one plant.</a:t>
            </a:r>
          </a:p>
          <a:p>
            <a:pPr lvl="2"/>
            <a:r>
              <a:rPr lang="en-US" dirty="0" smtClean="0"/>
              <a:t>Contains instructions similar to the DCP product type</a:t>
            </a:r>
          </a:p>
          <a:p>
            <a:pPr lvl="2"/>
            <a:r>
              <a:rPr lang="en-US" dirty="0" smtClean="0"/>
              <a:t>Identifies/evaluates Design Requirements/Inputs that are common to all potentially impacted plants.</a:t>
            </a:r>
          </a:p>
          <a:p>
            <a:pPr lvl="2"/>
            <a:r>
              <a:rPr lang="en-US" dirty="0" smtClean="0"/>
              <a:t>Identifies common affected documents, special installation, and testing considerations.</a:t>
            </a:r>
          </a:p>
          <a:p>
            <a:pPr lvl="1"/>
            <a:r>
              <a:rPr lang="en-US" dirty="0" smtClean="0"/>
              <a:t>A plant specific design package will be required for implementation. </a:t>
            </a:r>
          </a:p>
          <a:p>
            <a:pPr lvl="1"/>
            <a:r>
              <a:rPr lang="en-US" dirty="0" smtClean="0"/>
              <a:t>It will not include plant specific licensing requirements.</a:t>
            </a:r>
          </a:p>
          <a:p>
            <a:r>
              <a:rPr lang="en-US" dirty="0" smtClean="0"/>
              <a:t>A modification list will be maintained to assist in sharing across utilities</a:t>
            </a:r>
          </a:p>
        </p:txBody>
      </p:sp>
      <p:sp>
        <p:nvSpPr>
          <p:cNvPr id="3" name="Title 2"/>
          <p:cNvSpPr>
            <a:spLocks noGrp="1"/>
          </p:cNvSpPr>
          <p:nvPr>
            <p:ph type="title"/>
          </p:nvPr>
        </p:nvSpPr>
        <p:spPr/>
        <p:txBody>
          <a:bodyPr/>
          <a:lstStyle/>
          <a:p>
            <a:r>
              <a:rPr lang="en-US" dirty="0" smtClean="0"/>
              <a:t>Draft Process Flow continued</a:t>
            </a:r>
            <a:endParaRPr lang="en-US" dirty="0"/>
          </a:p>
        </p:txBody>
      </p:sp>
    </p:spTree>
    <p:extLst>
      <p:ext uri="{BB962C8B-B14F-4D97-AF65-F5344CB8AC3E}">
        <p14:creationId xmlns:p14="http://schemas.microsoft.com/office/powerpoint/2010/main" val="7726772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Design Equivalent Changes will include:</a:t>
            </a:r>
          </a:p>
          <a:p>
            <a:pPr lvl="1"/>
            <a:r>
              <a:rPr lang="en-US" dirty="0" smtClean="0"/>
              <a:t>Item and part equivalences (same fit form and function) will follow existing plant processes.</a:t>
            </a:r>
          </a:p>
          <a:p>
            <a:pPr lvl="1"/>
            <a:r>
              <a:rPr lang="en-US" dirty="0" smtClean="0"/>
              <a:t>Equivalent component changes, which requires some engineering analysis.</a:t>
            </a:r>
          </a:p>
          <a:p>
            <a:pPr lvl="1"/>
            <a:r>
              <a:rPr lang="en-US" dirty="0" smtClean="0"/>
              <a:t>Modifications that do not change the Bounding Technical Requirements.</a:t>
            </a:r>
          </a:p>
          <a:p>
            <a:r>
              <a:rPr lang="en-US" dirty="0" smtClean="0"/>
              <a:t>Commercial Change Packages will include:</a:t>
            </a:r>
          </a:p>
          <a:p>
            <a:pPr lvl="1"/>
            <a:r>
              <a:rPr lang="en-US" dirty="0" smtClean="0"/>
              <a:t>Non Safety Significant modifications</a:t>
            </a:r>
          </a:p>
          <a:p>
            <a:pPr lvl="1"/>
            <a:r>
              <a:rPr lang="en-US" dirty="0" smtClean="0"/>
              <a:t>May be used for modifications within the power block</a:t>
            </a:r>
          </a:p>
          <a:p>
            <a:r>
              <a:rPr lang="en-US" dirty="0" smtClean="0"/>
              <a:t>Design Change Package</a:t>
            </a:r>
          </a:p>
          <a:p>
            <a:pPr lvl="1"/>
            <a:r>
              <a:rPr lang="en-US" dirty="0" smtClean="0"/>
              <a:t>Higher complexity changes and/or changes design or licensing basis functions or bounding technical requirements.</a:t>
            </a:r>
          </a:p>
          <a:p>
            <a:pPr lvl="1"/>
            <a:r>
              <a:rPr lang="en-US" dirty="0" smtClean="0"/>
              <a:t>Cafeteria Style, only use the forms necessary for the design.</a:t>
            </a:r>
          </a:p>
        </p:txBody>
      </p:sp>
      <p:sp>
        <p:nvSpPr>
          <p:cNvPr id="3" name="Title 2"/>
          <p:cNvSpPr>
            <a:spLocks noGrp="1"/>
          </p:cNvSpPr>
          <p:nvPr>
            <p:ph type="title"/>
          </p:nvPr>
        </p:nvSpPr>
        <p:spPr/>
        <p:txBody>
          <a:bodyPr/>
          <a:lstStyle/>
          <a:p>
            <a:r>
              <a:rPr lang="en-US" dirty="0" smtClean="0"/>
              <a:t>Draft Process Flow continued</a:t>
            </a:r>
            <a:endParaRPr lang="en-US" dirty="0"/>
          </a:p>
        </p:txBody>
      </p:sp>
    </p:spTree>
    <p:extLst>
      <p:ext uri="{BB962C8B-B14F-4D97-AF65-F5344CB8AC3E}">
        <p14:creationId xmlns:p14="http://schemas.microsoft.com/office/powerpoint/2010/main" val="40523214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utilities will use their existing Temporary Configuration Change (TCC) Process to identify the correct type of TCC.</a:t>
            </a:r>
          </a:p>
          <a:p>
            <a:r>
              <a:rPr lang="en-US" dirty="0" smtClean="0"/>
              <a:t>If a Temporary Modification is required by the TCC process, it will be evaluated using the SDP process.</a:t>
            </a:r>
          </a:p>
          <a:p>
            <a:pPr lvl="1"/>
            <a:r>
              <a:rPr lang="en-US" dirty="0" smtClean="0"/>
              <a:t>Depending on the type of change it will become an Equivalent Change, Commercial Change or Design Change package.</a:t>
            </a:r>
          </a:p>
        </p:txBody>
      </p:sp>
      <p:sp>
        <p:nvSpPr>
          <p:cNvPr id="3" name="Title 2"/>
          <p:cNvSpPr>
            <a:spLocks noGrp="1"/>
          </p:cNvSpPr>
          <p:nvPr>
            <p:ph type="title"/>
          </p:nvPr>
        </p:nvSpPr>
        <p:spPr/>
        <p:txBody>
          <a:bodyPr/>
          <a:lstStyle/>
          <a:p>
            <a:r>
              <a:rPr lang="en-US" dirty="0" smtClean="0"/>
              <a:t>Temporary Modifications</a:t>
            </a:r>
            <a:endParaRPr lang="en-US" dirty="0"/>
          </a:p>
        </p:txBody>
      </p:sp>
    </p:spTree>
    <p:extLst>
      <p:ext uri="{BB962C8B-B14F-4D97-AF65-F5344CB8AC3E}">
        <p14:creationId xmlns:p14="http://schemas.microsoft.com/office/powerpoint/2010/main" val="41863966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SDP team is transmitting Newsletters periodically to update the industry on the progress. </a:t>
            </a:r>
          </a:p>
          <a:p>
            <a:pPr lvl="1"/>
            <a:r>
              <a:rPr lang="en-US" dirty="0" smtClean="0"/>
              <a:t>Last newsletter sent on 5/31/16</a:t>
            </a:r>
          </a:p>
          <a:p>
            <a:r>
              <a:rPr lang="en-US" dirty="0" smtClean="0"/>
              <a:t>SDP team will give presentations at the Design, Systems, Programs, and Engineering Directors INPO meetings.</a:t>
            </a:r>
          </a:p>
          <a:p>
            <a:r>
              <a:rPr lang="en-US" dirty="0" smtClean="0"/>
              <a:t>A series of regional workshops are planned for the Fall of 2016. These will be used to ensure understanding of the process and to train key individuals from each site.</a:t>
            </a:r>
          </a:p>
        </p:txBody>
      </p:sp>
      <p:sp>
        <p:nvSpPr>
          <p:cNvPr id="3" name="Title 2"/>
          <p:cNvSpPr>
            <a:spLocks noGrp="1"/>
          </p:cNvSpPr>
          <p:nvPr>
            <p:ph type="title"/>
          </p:nvPr>
        </p:nvSpPr>
        <p:spPr/>
        <p:txBody>
          <a:bodyPr/>
          <a:lstStyle/>
          <a:p>
            <a:r>
              <a:rPr lang="en-US" dirty="0" smtClean="0"/>
              <a:t>Implementation</a:t>
            </a:r>
            <a:endParaRPr lang="en-US" dirty="0"/>
          </a:p>
        </p:txBody>
      </p:sp>
    </p:spTree>
    <p:extLst>
      <p:ext uri="{BB962C8B-B14F-4D97-AF65-F5344CB8AC3E}">
        <p14:creationId xmlns:p14="http://schemas.microsoft.com/office/powerpoint/2010/main" val="24090881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9619" y="2220203"/>
            <a:ext cx="6394700"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dirty="0" smtClean="0">
                <a:ln/>
                <a:solidFill>
                  <a:schemeClr val="accent3"/>
                </a:solidFill>
              </a:rPr>
              <a:t>Questions?</a:t>
            </a:r>
            <a:endParaRPr lang="en-US" sz="8800" b="1" dirty="0">
              <a:ln/>
              <a:solidFill>
                <a:schemeClr val="accent3"/>
              </a:solidFill>
            </a:endParaRPr>
          </a:p>
        </p:txBody>
      </p:sp>
    </p:spTree>
    <p:extLst>
      <p:ext uri="{BB962C8B-B14F-4D97-AF65-F5344CB8AC3E}">
        <p14:creationId xmlns:p14="http://schemas.microsoft.com/office/powerpoint/2010/main" val="24424342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SDP Overview</a:t>
            </a:r>
          </a:p>
          <a:p>
            <a:r>
              <a:rPr lang="en-US" dirty="0" smtClean="0"/>
              <a:t>SDP Milestone / Schedule</a:t>
            </a:r>
          </a:p>
          <a:p>
            <a:r>
              <a:rPr lang="en-US" dirty="0" smtClean="0"/>
              <a:t>Align on Resources</a:t>
            </a:r>
          </a:p>
          <a:p>
            <a:r>
              <a:rPr lang="en-US" dirty="0" smtClean="0"/>
              <a:t>High Level overview of the draft process</a:t>
            </a:r>
          </a:p>
          <a:p>
            <a:r>
              <a:rPr lang="en-US" dirty="0" smtClean="0"/>
              <a:t>Temporary Modifications</a:t>
            </a:r>
          </a:p>
        </p:txBody>
      </p:sp>
      <p:sp>
        <p:nvSpPr>
          <p:cNvPr id="5" name="Title 4"/>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4294967295"/>
          </p:nvPr>
        </p:nvSpPr>
        <p:spPr>
          <a:xfrm>
            <a:off x="0" y="5849938"/>
            <a:ext cx="2133600" cy="304800"/>
          </a:xfrm>
        </p:spPr>
        <p:txBody>
          <a:bodyPr/>
          <a:lstStyle/>
          <a:p>
            <a:fld id="{A6BBAC3A-FA65-43ED-A30D-26F0E0F17914}" type="slidenum">
              <a:rPr lang="en-US" altLang="en-US" smtClean="0"/>
              <a:pPr/>
              <a:t>2</a:t>
            </a:fld>
            <a:endParaRPr lang="en-US" altLang="en-US" dirty="0"/>
          </a:p>
        </p:txBody>
      </p:sp>
    </p:spTree>
    <p:extLst>
      <p:ext uri="{BB962C8B-B14F-4D97-AF65-F5344CB8AC3E}">
        <p14:creationId xmlns:p14="http://schemas.microsoft.com/office/powerpoint/2010/main" val="38987182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SDP Development Committee: includes all domestic utilities, INPO, &amp; NEI (~18 members)</a:t>
            </a:r>
          </a:p>
          <a:p>
            <a:pPr lvl="1"/>
            <a:r>
              <a:rPr lang="en-US" dirty="0" smtClean="0"/>
              <a:t>Executive Oversight Committee made up of 6 industry Engineering VPs</a:t>
            </a:r>
          </a:p>
          <a:p>
            <a:pPr lvl="1"/>
            <a:r>
              <a:rPr lang="en-US" dirty="0" smtClean="0"/>
              <a:t>About 2 man-years spent, to date, developing the procedure</a:t>
            </a:r>
          </a:p>
          <a:p>
            <a:pPr lvl="1"/>
            <a:r>
              <a:rPr lang="en-US" dirty="0" smtClean="0"/>
              <a:t>Table Top review by industry SMEs (including pilot plants and EOCs) to be conducted June 21</a:t>
            </a:r>
            <a:r>
              <a:rPr lang="en-US" baseline="30000" dirty="0" smtClean="0"/>
              <a:t>st</a:t>
            </a:r>
            <a:r>
              <a:rPr lang="en-US" dirty="0" smtClean="0"/>
              <a:t> to 23</a:t>
            </a:r>
            <a:r>
              <a:rPr lang="en-US" baseline="30000" dirty="0" smtClean="0"/>
              <a:t>rd</a:t>
            </a:r>
          </a:p>
          <a:p>
            <a:pPr lvl="1"/>
            <a:r>
              <a:rPr lang="en-US" dirty="0"/>
              <a:t>Pilot will be performed by 4 plants (McGuire, Sequoyah, Surry, and Vogtle) </a:t>
            </a:r>
            <a:r>
              <a:rPr lang="en-US" dirty="0" smtClean="0"/>
              <a:t>from October 2016 – February 2017</a:t>
            </a:r>
            <a:endParaRPr lang="en-US" dirty="0"/>
          </a:p>
        </p:txBody>
      </p:sp>
      <p:sp>
        <p:nvSpPr>
          <p:cNvPr id="3" name="Title 2"/>
          <p:cNvSpPr>
            <a:spLocks noGrp="1"/>
          </p:cNvSpPr>
          <p:nvPr>
            <p:ph type="title"/>
          </p:nvPr>
        </p:nvSpPr>
        <p:spPr/>
        <p:txBody>
          <a:bodyPr/>
          <a:lstStyle/>
          <a:p>
            <a:r>
              <a:rPr lang="en-US" dirty="0" smtClean="0"/>
              <a:t>SDP Overview</a:t>
            </a:r>
            <a:endParaRPr lang="en-US" dirty="0"/>
          </a:p>
        </p:txBody>
      </p:sp>
    </p:spTree>
    <p:extLst>
      <p:ext uri="{BB962C8B-B14F-4D97-AF65-F5344CB8AC3E}">
        <p14:creationId xmlns:p14="http://schemas.microsoft.com/office/powerpoint/2010/main" val="15368163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Cost Benefits</a:t>
            </a:r>
          </a:p>
          <a:p>
            <a:pPr lvl="1"/>
            <a:r>
              <a:rPr lang="en-US" dirty="0"/>
              <a:t>Process - Pushes Lower Complexity Changes To Lower Complexity Processes (e.g., more commercial mods)</a:t>
            </a:r>
          </a:p>
          <a:p>
            <a:pPr lvl="1"/>
            <a:r>
              <a:rPr lang="en-US" dirty="0"/>
              <a:t>Emphasis on supporting cross-functional behaviors</a:t>
            </a:r>
          </a:p>
          <a:p>
            <a:pPr lvl="1"/>
            <a:r>
              <a:rPr lang="en-US" dirty="0"/>
              <a:t>Software </a:t>
            </a:r>
            <a:r>
              <a:rPr lang="en-US" dirty="0" smtClean="0"/>
              <a:t>Efficiency</a:t>
            </a:r>
          </a:p>
          <a:p>
            <a:pPr lvl="2"/>
            <a:r>
              <a:rPr lang="en-US" dirty="0" smtClean="0"/>
              <a:t>This is part of the objective for the SDP. </a:t>
            </a:r>
          </a:p>
          <a:p>
            <a:pPr lvl="2"/>
            <a:r>
              <a:rPr lang="en-US" dirty="0" smtClean="0"/>
              <a:t>The Schedule and selection of the software has not been finalized. </a:t>
            </a:r>
          </a:p>
          <a:p>
            <a:pPr lvl="2"/>
            <a:r>
              <a:rPr lang="en-US" dirty="0" smtClean="0"/>
              <a:t>This may be deployed after the SDP process is implemented across the industry</a:t>
            </a:r>
          </a:p>
          <a:p>
            <a:pPr lvl="1"/>
            <a:r>
              <a:rPr lang="en-US" dirty="0" smtClean="0"/>
              <a:t>Design Attribute Review replaces large checklists </a:t>
            </a:r>
            <a:endParaRPr lang="en-US" dirty="0"/>
          </a:p>
          <a:p>
            <a:pPr lvl="2"/>
            <a:endParaRPr lang="en-US" dirty="0"/>
          </a:p>
          <a:p>
            <a:endParaRPr lang="en-US" dirty="0"/>
          </a:p>
        </p:txBody>
      </p:sp>
      <p:sp>
        <p:nvSpPr>
          <p:cNvPr id="3" name="Title 2"/>
          <p:cNvSpPr>
            <a:spLocks noGrp="1"/>
          </p:cNvSpPr>
          <p:nvPr>
            <p:ph type="title"/>
          </p:nvPr>
        </p:nvSpPr>
        <p:spPr/>
        <p:txBody>
          <a:bodyPr/>
          <a:lstStyle/>
          <a:p>
            <a:r>
              <a:rPr lang="en-US" dirty="0"/>
              <a:t>SDP Overview</a:t>
            </a:r>
          </a:p>
        </p:txBody>
      </p:sp>
    </p:spTree>
    <p:extLst>
      <p:ext uri="{BB962C8B-B14F-4D97-AF65-F5344CB8AC3E}">
        <p14:creationId xmlns:p14="http://schemas.microsoft.com/office/powerpoint/2010/main" val="38789266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Design Attributes Review (DAR)</a:t>
            </a:r>
          </a:p>
          <a:p>
            <a:pPr lvl="1"/>
            <a:r>
              <a:rPr lang="en-US" dirty="0" smtClean="0"/>
              <a:t>Tier one topics (44) identify participating and impacted individuals/areas/functions.</a:t>
            </a:r>
          </a:p>
          <a:p>
            <a:pPr lvl="1"/>
            <a:r>
              <a:rPr lang="en-US" dirty="0" smtClean="0"/>
              <a:t>Applicable Tier one topics are identified in the change package.</a:t>
            </a:r>
          </a:p>
          <a:p>
            <a:pPr lvl="1"/>
            <a:r>
              <a:rPr lang="en-US" dirty="0" smtClean="0"/>
              <a:t>Tier two questions (353 questions) aide in identification and selection of the Tier one topics and the applicable Design Inputs.</a:t>
            </a:r>
          </a:p>
          <a:p>
            <a:pPr lvl="1"/>
            <a:r>
              <a:rPr lang="en-US" dirty="0" smtClean="0"/>
              <a:t>Excel spreadsheet developed as a tool/job aide and will be linked within the SDP and maintained in the “Resource Manual”.</a:t>
            </a:r>
          </a:p>
          <a:p>
            <a:pPr lvl="2"/>
            <a:r>
              <a:rPr lang="en-US" dirty="0" smtClean="0"/>
              <a:t>Allows for less impactful revisions</a:t>
            </a:r>
          </a:p>
          <a:p>
            <a:pPr lvl="2"/>
            <a:r>
              <a:rPr lang="en-US" dirty="0" smtClean="0"/>
              <a:t>Reduces size/length of the actual SDP</a:t>
            </a:r>
            <a:endParaRPr lang="en-US" dirty="0"/>
          </a:p>
          <a:p>
            <a:endParaRPr lang="en-US" dirty="0"/>
          </a:p>
        </p:txBody>
      </p:sp>
      <p:sp>
        <p:nvSpPr>
          <p:cNvPr id="3" name="Title 2"/>
          <p:cNvSpPr>
            <a:spLocks noGrp="1"/>
          </p:cNvSpPr>
          <p:nvPr>
            <p:ph type="title"/>
          </p:nvPr>
        </p:nvSpPr>
        <p:spPr/>
        <p:txBody>
          <a:bodyPr/>
          <a:lstStyle/>
          <a:p>
            <a:r>
              <a:rPr lang="en-US" dirty="0"/>
              <a:t>SDP Overview</a:t>
            </a:r>
          </a:p>
        </p:txBody>
      </p:sp>
    </p:spTree>
    <p:extLst>
      <p:ext uri="{BB962C8B-B14F-4D97-AF65-F5344CB8AC3E}">
        <p14:creationId xmlns:p14="http://schemas.microsoft.com/office/powerpoint/2010/main" val="15554797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SDP Development Committee will provide the following to the industry</a:t>
            </a:r>
          </a:p>
          <a:p>
            <a:pPr lvl="1"/>
            <a:r>
              <a:rPr lang="en-US" dirty="0" smtClean="0"/>
              <a:t>A Standard Design Process that will be used by all utilities.</a:t>
            </a:r>
          </a:p>
          <a:p>
            <a:pPr lvl="2"/>
            <a:r>
              <a:rPr lang="en-US" dirty="0" smtClean="0"/>
              <a:t>Terminology will be consistent across the industry</a:t>
            </a:r>
          </a:p>
          <a:p>
            <a:pPr lvl="1"/>
            <a:r>
              <a:rPr lang="en-US" dirty="0" smtClean="0"/>
              <a:t>A Change Management Plan to aid the utilities in transitioning to the new process.</a:t>
            </a:r>
          </a:p>
          <a:p>
            <a:pPr lvl="1"/>
            <a:r>
              <a:rPr lang="en-US" dirty="0" smtClean="0"/>
              <a:t>A common software to be used for development of the Engineering Change package.</a:t>
            </a:r>
          </a:p>
          <a:p>
            <a:pPr lvl="2"/>
            <a:r>
              <a:rPr lang="en-US" dirty="0" smtClean="0"/>
              <a:t>The software will be able to interface with all utilities work management software.</a:t>
            </a:r>
          </a:p>
          <a:p>
            <a:pPr lvl="1"/>
            <a:r>
              <a:rPr lang="en-US" dirty="0" smtClean="0"/>
              <a:t>A common qualification</a:t>
            </a:r>
            <a:endParaRPr lang="en-US" dirty="0"/>
          </a:p>
        </p:txBody>
      </p:sp>
      <p:sp>
        <p:nvSpPr>
          <p:cNvPr id="3" name="Title 2"/>
          <p:cNvSpPr>
            <a:spLocks noGrp="1"/>
          </p:cNvSpPr>
          <p:nvPr>
            <p:ph type="title"/>
          </p:nvPr>
        </p:nvSpPr>
        <p:spPr/>
        <p:txBody>
          <a:bodyPr/>
          <a:lstStyle/>
          <a:p>
            <a:r>
              <a:rPr lang="en-US" dirty="0" smtClean="0"/>
              <a:t>SDP Overview</a:t>
            </a:r>
            <a:endParaRPr lang="en-US" dirty="0"/>
          </a:p>
        </p:txBody>
      </p:sp>
    </p:spTree>
    <p:extLst>
      <p:ext uri="{BB962C8B-B14F-4D97-AF65-F5344CB8AC3E}">
        <p14:creationId xmlns:p14="http://schemas.microsoft.com/office/powerpoint/2010/main" val="10634847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committee noted that a key contributor to process inefficiencies was poor supporting behaviors. </a:t>
            </a:r>
            <a:endParaRPr lang="en-US" dirty="0" smtClean="0"/>
          </a:p>
          <a:p>
            <a:pPr lvl="1"/>
            <a:r>
              <a:rPr lang="en-US" dirty="0" smtClean="0"/>
              <a:t>An example </a:t>
            </a:r>
            <a:r>
              <a:rPr lang="en-US" dirty="0"/>
              <a:t>of this would be poor attendance at a design review </a:t>
            </a:r>
            <a:r>
              <a:rPr lang="en-US" dirty="0" smtClean="0"/>
              <a:t>meeting.</a:t>
            </a:r>
          </a:p>
          <a:p>
            <a:r>
              <a:rPr lang="en-US" dirty="0"/>
              <a:t>To address this issue and others, a set of expectations and behaviors will be developed that apply to engineering, supporting organizations (including vendors), and management. </a:t>
            </a:r>
            <a:endParaRPr lang="en-US" dirty="0" smtClean="0"/>
          </a:p>
          <a:p>
            <a:r>
              <a:rPr lang="en-US" dirty="0"/>
              <a:t>This is key to success and will be reinforced by the management teams during the roll out.</a:t>
            </a:r>
            <a:endParaRPr lang="en-US" dirty="0" smtClean="0"/>
          </a:p>
        </p:txBody>
      </p:sp>
      <p:sp>
        <p:nvSpPr>
          <p:cNvPr id="3" name="Title 2"/>
          <p:cNvSpPr>
            <a:spLocks noGrp="1"/>
          </p:cNvSpPr>
          <p:nvPr>
            <p:ph type="title"/>
          </p:nvPr>
        </p:nvSpPr>
        <p:spPr/>
        <p:txBody>
          <a:bodyPr/>
          <a:lstStyle/>
          <a:p>
            <a:r>
              <a:rPr lang="en-US" dirty="0" smtClean="0"/>
              <a:t>SDP Overview</a:t>
            </a:r>
            <a:endParaRPr lang="en-US" dirty="0"/>
          </a:p>
        </p:txBody>
      </p:sp>
    </p:spTree>
    <p:extLst>
      <p:ext uri="{BB962C8B-B14F-4D97-AF65-F5344CB8AC3E}">
        <p14:creationId xmlns:p14="http://schemas.microsoft.com/office/powerpoint/2010/main" val="16953359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SDP Procedure Status &amp; Schedule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78245060"/>
              </p:ext>
            </p:extLst>
          </p:nvPr>
        </p:nvGraphicFramePr>
        <p:xfrm>
          <a:off x="547431" y="1397000"/>
          <a:ext cx="8150520" cy="3134360"/>
        </p:xfrm>
        <a:graphic>
          <a:graphicData uri="http://schemas.openxmlformats.org/drawingml/2006/table">
            <a:tbl>
              <a:tblPr firstRow="1" bandRow="1">
                <a:tableStyleId>{5C22544A-7EE6-4342-B048-85BDC9FD1C3A}</a:tableStyleId>
              </a:tblPr>
              <a:tblGrid>
                <a:gridCol w="1928140"/>
                <a:gridCol w="6222380"/>
              </a:tblGrid>
              <a:tr h="370840">
                <a:tc gridSpan="2">
                  <a:txBody>
                    <a:bodyPr/>
                    <a:lstStyle/>
                    <a:p>
                      <a:pPr algn="ctr"/>
                      <a:r>
                        <a:rPr lang="en-US" dirty="0" smtClean="0"/>
                        <a:t>ENG-003</a:t>
                      </a:r>
                      <a:r>
                        <a:rPr lang="en-US" baseline="0" dirty="0" smtClean="0"/>
                        <a:t> High Level Schedule</a:t>
                      </a:r>
                      <a:endParaRPr lang="en-US" dirty="0"/>
                    </a:p>
                  </a:txBody>
                  <a:tcPr/>
                </a:tc>
                <a:tc hMerge="1">
                  <a:txBody>
                    <a:bodyPr/>
                    <a:lstStyle/>
                    <a:p>
                      <a:endParaRPr lang="en-US" dirty="0"/>
                    </a:p>
                  </a:txBody>
                  <a:tcPr/>
                </a:tc>
              </a:tr>
              <a:tr h="370840">
                <a:tc>
                  <a:txBody>
                    <a:bodyPr/>
                    <a:lstStyle/>
                    <a:p>
                      <a:r>
                        <a:rPr lang="en-US" dirty="0" smtClean="0"/>
                        <a:t>July </a:t>
                      </a:r>
                      <a:r>
                        <a:rPr lang="en-US" baseline="0" dirty="0" smtClean="0"/>
                        <a:t>2016</a:t>
                      </a:r>
                      <a:endParaRPr lang="en-US" dirty="0"/>
                    </a:p>
                  </a:txBody>
                  <a:tcPr anchor="ctr"/>
                </a:tc>
                <a:tc>
                  <a:txBody>
                    <a:bodyPr/>
                    <a:lstStyle/>
                    <a:p>
                      <a:r>
                        <a:rPr lang="en-US" dirty="0" smtClean="0"/>
                        <a:t>Draft Procedure ready for utility review</a:t>
                      </a:r>
                      <a:endParaRPr lang="en-US" dirty="0"/>
                    </a:p>
                  </a:txBody>
                  <a:tcPr anchor="ctr"/>
                </a:tc>
              </a:tr>
              <a:tr h="370840">
                <a:tc>
                  <a:txBody>
                    <a:bodyPr/>
                    <a:lstStyle/>
                    <a:p>
                      <a:r>
                        <a:rPr lang="en-US" dirty="0" smtClean="0"/>
                        <a:t>August 2016</a:t>
                      </a:r>
                      <a:endParaRPr lang="en-US" dirty="0"/>
                    </a:p>
                  </a:txBody>
                  <a:tcPr anchor="ctr"/>
                </a:tc>
                <a:tc>
                  <a:txBody>
                    <a:bodyPr/>
                    <a:lstStyle/>
                    <a:p>
                      <a:r>
                        <a:rPr lang="en-US" dirty="0" smtClean="0"/>
                        <a:t>Change Management Plan Developed</a:t>
                      </a:r>
                      <a:endParaRPr lang="en-US" dirty="0"/>
                    </a:p>
                  </a:txBody>
                  <a:tcPr anchor="ctr"/>
                </a:tc>
              </a:tr>
              <a:tr h="370840">
                <a:tc>
                  <a:txBody>
                    <a:bodyPr/>
                    <a:lstStyle/>
                    <a:p>
                      <a:r>
                        <a:rPr lang="en-US" dirty="0" smtClean="0"/>
                        <a:t>September 2016</a:t>
                      </a:r>
                      <a:endParaRPr lang="en-US" dirty="0"/>
                    </a:p>
                  </a:txBody>
                  <a:tcPr anchor="ctr"/>
                </a:tc>
                <a:tc>
                  <a:txBody>
                    <a:bodyPr/>
                    <a:lstStyle/>
                    <a:p>
                      <a:r>
                        <a:rPr lang="en-US" dirty="0" smtClean="0"/>
                        <a:t>Training for Pilot Plants </a:t>
                      </a:r>
                      <a:endParaRPr lang="en-US" dirty="0"/>
                    </a:p>
                  </a:txBody>
                  <a:tcPr anchor="ctr"/>
                </a:tc>
              </a:tr>
              <a:tr h="370840">
                <a:tc>
                  <a:txBody>
                    <a:bodyPr/>
                    <a:lstStyle/>
                    <a:p>
                      <a:r>
                        <a:rPr lang="en-US" dirty="0" smtClean="0"/>
                        <a:t>October</a:t>
                      </a:r>
                      <a:r>
                        <a:rPr lang="en-US" baseline="0" dirty="0" smtClean="0"/>
                        <a:t> 2016 – February 2017</a:t>
                      </a:r>
                      <a:endParaRPr lang="en-US" dirty="0"/>
                    </a:p>
                  </a:txBody>
                  <a:tcPr anchor="ctr"/>
                </a:tc>
                <a:tc>
                  <a:txBody>
                    <a:bodyPr/>
                    <a:lstStyle/>
                    <a:p>
                      <a:r>
                        <a:rPr lang="en-US" dirty="0" smtClean="0"/>
                        <a:t>Pilot Plants implement new SDP</a:t>
                      </a:r>
                      <a:endParaRPr lang="en-US" dirty="0"/>
                    </a:p>
                  </a:txBody>
                  <a:tcPr anchor="ctr"/>
                </a:tc>
              </a:tr>
              <a:tr h="370840">
                <a:tc>
                  <a:txBody>
                    <a:bodyPr/>
                    <a:lstStyle/>
                    <a:p>
                      <a:r>
                        <a:rPr lang="en-US" dirty="0" smtClean="0"/>
                        <a:t>February 2016 – July 2017</a:t>
                      </a:r>
                      <a:endParaRPr lang="en-US" dirty="0"/>
                    </a:p>
                  </a:txBody>
                  <a:tcPr anchor="ctr"/>
                </a:tc>
                <a:tc>
                  <a:txBody>
                    <a:bodyPr/>
                    <a:lstStyle/>
                    <a:p>
                      <a:r>
                        <a:rPr lang="en-US" dirty="0" smtClean="0"/>
                        <a:t>Regional workshops and training. Utilities train and update</a:t>
                      </a:r>
                      <a:r>
                        <a:rPr lang="en-US" baseline="0" dirty="0" smtClean="0"/>
                        <a:t> procedures.</a:t>
                      </a:r>
                      <a:endParaRPr lang="en-US" dirty="0"/>
                    </a:p>
                  </a:txBody>
                  <a:tcPr anchor="ctr"/>
                </a:tc>
              </a:tr>
              <a:tr h="370840">
                <a:tc>
                  <a:txBody>
                    <a:bodyPr/>
                    <a:lstStyle/>
                    <a:p>
                      <a:r>
                        <a:rPr lang="en-US" dirty="0" smtClean="0"/>
                        <a:t>July 28, 2017</a:t>
                      </a:r>
                      <a:endParaRPr lang="en-US" dirty="0"/>
                    </a:p>
                  </a:txBody>
                  <a:tcPr anchor="ctr"/>
                </a:tc>
                <a:tc>
                  <a:txBody>
                    <a:bodyPr/>
                    <a:lstStyle/>
                    <a:p>
                      <a:r>
                        <a:rPr lang="en-US" dirty="0" smtClean="0"/>
                        <a:t>Utilities implement new SDP</a:t>
                      </a:r>
                      <a:endParaRPr lang="en-US" dirty="0"/>
                    </a:p>
                  </a:txBody>
                  <a:tcPr anchor="ctr"/>
                </a:tc>
              </a:tr>
            </a:tbl>
          </a:graphicData>
        </a:graphic>
      </p:graphicFrame>
    </p:spTree>
    <p:extLst>
      <p:ext uri="{BB962C8B-B14F-4D97-AF65-F5344CB8AC3E}">
        <p14:creationId xmlns:p14="http://schemas.microsoft.com/office/powerpoint/2010/main" val="23761921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SDP Procedure Status &amp; Schedule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82740034"/>
              </p:ext>
            </p:extLst>
          </p:nvPr>
        </p:nvGraphicFramePr>
        <p:xfrm>
          <a:off x="599507" y="1555628"/>
          <a:ext cx="7726983" cy="4056173"/>
        </p:xfrm>
        <a:graphic>
          <a:graphicData uri="http://schemas.openxmlformats.org/drawingml/2006/table">
            <a:tbl>
              <a:tblPr firstRow="1" firstCol="1" bandRow="1">
                <a:tableStyleId>{5C22544A-7EE6-4342-B048-85BDC9FD1C3A}</a:tableStyleId>
              </a:tblPr>
              <a:tblGrid>
                <a:gridCol w="1841195"/>
                <a:gridCol w="3977518"/>
                <a:gridCol w="1908270"/>
              </a:tblGrid>
              <a:tr h="400053">
                <a:tc>
                  <a:txBody>
                    <a:bodyPr/>
                    <a:lstStyle/>
                    <a:p>
                      <a:pPr marL="0" marR="0">
                        <a:lnSpc>
                          <a:spcPct val="115000"/>
                        </a:lnSpc>
                        <a:spcBef>
                          <a:spcPts val="0"/>
                        </a:spcBef>
                        <a:spcAft>
                          <a:spcPts val="1000"/>
                        </a:spcAft>
                      </a:pPr>
                      <a:r>
                        <a:rPr lang="en-US" sz="1400" dirty="0">
                          <a:effectLst/>
                        </a:rPr>
                        <a:t>Date</a:t>
                      </a:r>
                      <a:endParaRPr lang="en-US" sz="1400" dirty="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400" dirty="0">
                          <a:effectLst/>
                        </a:rPr>
                        <a:t>Activity</a:t>
                      </a:r>
                      <a:endParaRPr lang="en-US" sz="1400" dirty="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400" dirty="0">
                          <a:effectLst/>
                        </a:rPr>
                        <a:t>Status</a:t>
                      </a:r>
                      <a:endParaRPr lang="en-US" sz="1400" dirty="0">
                        <a:effectLst/>
                        <a:latin typeface="Calibri"/>
                        <a:ea typeface="Calibri"/>
                        <a:cs typeface="Times New Roman"/>
                      </a:endParaRPr>
                    </a:p>
                  </a:txBody>
                  <a:tcPr marL="57150" marR="57150" marT="7937" marB="0"/>
                </a:tc>
              </a:tr>
              <a:tr h="363763">
                <a:tc>
                  <a:txBody>
                    <a:bodyPr/>
                    <a:lstStyle/>
                    <a:p>
                      <a:pPr marL="0" marR="0">
                        <a:lnSpc>
                          <a:spcPct val="115000"/>
                        </a:lnSpc>
                        <a:spcBef>
                          <a:spcPts val="0"/>
                        </a:spcBef>
                        <a:spcAft>
                          <a:spcPts val="1000"/>
                        </a:spcAft>
                      </a:pPr>
                      <a:r>
                        <a:rPr lang="en-US" sz="1200" dirty="0">
                          <a:effectLst/>
                        </a:rPr>
                        <a:t>05/31</a:t>
                      </a:r>
                      <a:endParaRPr lang="en-US" sz="1200" dirty="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dirty="0">
                          <a:effectLst/>
                        </a:rPr>
                        <a:t>Final Procedure Draft to Steering Committee</a:t>
                      </a:r>
                      <a:endParaRPr lang="en-US" sz="1200" dirty="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dirty="0" smtClean="0">
                          <a:effectLst/>
                        </a:rPr>
                        <a:t>Complete</a:t>
                      </a:r>
                      <a:endParaRPr lang="en-US" sz="1200" dirty="0">
                        <a:effectLst/>
                        <a:latin typeface="Calibri"/>
                        <a:ea typeface="Calibri"/>
                        <a:cs typeface="Times New Roman"/>
                      </a:endParaRPr>
                    </a:p>
                  </a:txBody>
                  <a:tcPr marL="57150" marR="57150" marT="7937" marB="0"/>
                </a:tc>
              </a:tr>
              <a:tr h="363763">
                <a:tc>
                  <a:txBody>
                    <a:bodyPr/>
                    <a:lstStyle/>
                    <a:p>
                      <a:pPr marL="0" marR="0">
                        <a:lnSpc>
                          <a:spcPct val="115000"/>
                        </a:lnSpc>
                        <a:spcBef>
                          <a:spcPts val="0"/>
                        </a:spcBef>
                        <a:spcAft>
                          <a:spcPts val="1000"/>
                        </a:spcAft>
                      </a:pPr>
                      <a:r>
                        <a:rPr lang="en-US" sz="1200">
                          <a:effectLst/>
                        </a:rPr>
                        <a:t>06/21 to 06/23</a:t>
                      </a:r>
                      <a:endParaRPr lang="en-US" sz="120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dirty="0">
                          <a:effectLst/>
                        </a:rPr>
                        <a:t>SME Table Top Review</a:t>
                      </a:r>
                      <a:endParaRPr lang="en-US" sz="1200" dirty="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a:effectLst/>
                        </a:rPr>
                        <a:t>Scheduled</a:t>
                      </a:r>
                      <a:endParaRPr lang="en-US" sz="1200">
                        <a:effectLst/>
                        <a:latin typeface="Calibri"/>
                        <a:ea typeface="Calibri"/>
                        <a:cs typeface="Times New Roman"/>
                      </a:endParaRPr>
                    </a:p>
                  </a:txBody>
                  <a:tcPr marL="57150" marR="57150" marT="7937" marB="0"/>
                </a:tc>
              </a:tr>
              <a:tr h="363763">
                <a:tc>
                  <a:txBody>
                    <a:bodyPr/>
                    <a:lstStyle/>
                    <a:p>
                      <a:pPr marL="0" marR="0">
                        <a:lnSpc>
                          <a:spcPct val="115000"/>
                        </a:lnSpc>
                        <a:spcBef>
                          <a:spcPts val="0"/>
                        </a:spcBef>
                        <a:spcAft>
                          <a:spcPts val="1000"/>
                        </a:spcAft>
                      </a:pPr>
                      <a:r>
                        <a:rPr lang="en-US" sz="1200">
                          <a:effectLst/>
                        </a:rPr>
                        <a:t>06/28</a:t>
                      </a:r>
                      <a:endParaRPr lang="en-US" sz="120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dirty="0">
                          <a:effectLst/>
                        </a:rPr>
                        <a:t>Process Working Group Resolve Comments</a:t>
                      </a:r>
                      <a:endParaRPr lang="en-US" sz="1200" dirty="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a:effectLst/>
                        </a:rPr>
                        <a:t>Scheduled</a:t>
                      </a:r>
                      <a:endParaRPr lang="en-US" sz="1200">
                        <a:effectLst/>
                        <a:latin typeface="Calibri"/>
                        <a:ea typeface="Calibri"/>
                        <a:cs typeface="Times New Roman"/>
                      </a:endParaRPr>
                    </a:p>
                  </a:txBody>
                  <a:tcPr marL="57150" marR="57150" marT="7937" marB="0"/>
                </a:tc>
              </a:tr>
              <a:tr h="537608">
                <a:tc>
                  <a:txBody>
                    <a:bodyPr/>
                    <a:lstStyle/>
                    <a:p>
                      <a:pPr marL="0" marR="0">
                        <a:lnSpc>
                          <a:spcPct val="115000"/>
                        </a:lnSpc>
                        <a:spcBef>
                          <a:spcPts val="0"/>
                        </a:spcBef>
                        <a:spcAft>
                          <a:spcPts val="1000"/>
                        </a:spcAft>
                      </a:pPr>
                      <a:r>
                        <a:rPr lang="en-US" sz="1200">
                          <a:effectLst/>
                        </a:rPr>
                        <a:t>07/12</a:t>
                      </a:r>
                      <a:endParaRPr lang="en-US" sz="120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dirty="0">
                          <a:effectLst/>
                        </a:rPr>
                        <a:t>Steering Committee Approve Procedure and Finalize Qualification and Software Plan</a:t>
                      </a:r>
                      <a:endParaRPr lang="en-US" sz="1200" dirty="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a:effectLst/>
                        </a:rPr>
                        <a:t>On Track</a:t>
                      </a:r>
                      <a:endParaRPr lang="en-US" sz="1200">
                        <a:effectLst/>
                        <a:latin typeface="Calibri"/>
                        <a:ea typeface="Calibri"/>
                        <a:cs typeface="Times New Roman"/>
                      </a:endParaRPr>
                    </a:p>
                  </a:txBody>
                  <a:tcPr marL="57150" marR="57150" marT="7937" marB="0"/>
                </a:tc>
              </a:tr>
              <a:tr h="363763">
                <a:tc>
                  <a:txBody>
                    <a:bodyPr/>
                    <a:lstStyle/>
                    <a:p>
                      <a:pPr marL="0" marR="0">
                        <a:lnSpc>
                          <a:spcPct val="115000"/>
                        </a:lnSpc>
                        <a:spcBef>
                          <a:spcPts val="0"/>
                        </a:spcBef>
                        <a:spcAft>
                          <a:spcPts val="1000"/>
                        </a:spcAft>
                      </a:pPr>
                      <a:r>
                        <a:rPr lang="en-US" sz="1200" dirty="0">
                          <a:effectLst/>
                        </a:rPr>
                        <a:t>07/29 to </a:t>
                      </a:r>
                      <a:r>
                        <a:rPr lang="en-US" sz="1200" dirty="0" smtClean="0">
                          <a:effectLst/>
                        </a:rPr>
                        <a:t>08/31</a:t>
                      </a:r>
                      <a:endParaRPr lang="en-US" sz="1200" dirty="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dirty="0">
                          <a:effectLst/>
                        </a:rPr>
                        <a:t>Perform Utility Procedure Review (Fatal Flaw Review)</a:t>
                      </a:r>
                      <a:endParaRPr lang="en-US" sz="1200" dirty="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a:effectLst/>
                        </a:rPr>
                        <a:t>Scheduled</a:t>
                      </a:r>
                      <a:endParaRPr lang="en-US" sz="1200">
                        <a:effectLst/>
                        <a:latin typeface="Calibri"/>
                        <a:ea typeface="Calibri"/>
                        <a:cs typeface="Times New Roman"/>
                      </a:endParaRPr>
                    </a:p>
                  </a:txBody>
                  <a:tcPr marL="57150" marR="57150" marT="7937" marB="0"/>
                </a:tc>
              </a:tr>
              <a:tr h="472268">
                <a:tc>
                  <a:txBody>
                    <a:bodyPr/>
                    <a:lstStyle/>
                    <a:p>
                      <a:pPr marL="0" marR="0">
                        <a:lnSpc>
                          <a:spcPct val="115000"/>
                        </a:lnSpc>
                        <a:spcBef>
                          <a:spcPts val="0"/>
                        </a:spcBef>
                        <a:spcAft>
                          <a:spcPts val="1000"/>
                        </a:spcAft>
                      </a:pPr>
                      <a:r>
                        <a:rPr lang="en-US" sz="1200">
                          <a:effectLst/>
                        </a:rPr>
                        <a:t>08/31</a:t>
                      </a:r>
                      <a:endParaRPr lang="en-US" sz="120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dirty="0">
                          <a:effectLst/>
                        </a:rPr>
                        <a:t>Pilot Plants </a:t>
                      </a:r>
                      <a:r>
                        <a:rPr lang="en-US" sz="1200" dirty="0" smtClean="0">
                          <a:effectLst/>
                        </a:rPr>
                        <a:t> (McGuire, Sequoyah, Surry, </a:t>
                      </a:r>
                      <a:r>
                        <a:rPr lang="en-US" sz="1200" dirty="0" err="1" smtClean="0">
                          <a:effectLst/>
                        </a:rPr>
                        <a:t>Vogtle</a:t>
                      </a:r>
                      <a:r>
                        <a:rPr lang="en-US" sz="1200" dirty="0" smtClean="0">
                          <a:effectLst/>
                        </a:rPr>
                        <a:t>) Complete </a:t>
                      </a:r>
                      <a:r>
                        <a:rPr lang="en-US" sz="1200" dirty="0">
                          <a:effectLst/>
                        </a:rPr>
                        <a:t>Change Management Plan</a:t>
                      </a:r>
                      <a:endParaRPr lang="en-US" sz="1200" dirty="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a:effectLst/>
                        </a:rPr>
                        <a:t>Scheduled</a:t>
                      </a:r>
                      <a:endParaRPr lang="en-US" sz="1200">
                        <a:effectLst/>
                        <a:latin typeface="Calibri"/>
                        <a:ea typeface="Calibri"/>
                        <a:cs typeface="Times New Roman"/>
                      </a:endParaRPr>
                    </a:p>
                  </a:txBody>
                  <a:tcPr marL="57150" marR="57150" marT="7937" marB="0"/>
                </a:tc>
              </a:tr>
              <a:tr h="339116">
                <a:tc>
                  <a:txBody>
                    <a:bodyPr/>
                    <a:lstStyle/>
                    <a:p>
                      <a:pPr marL="0" marR="0">
                        <a:lnSpc>
                          <a:spcPct val="115000"/>
                        </a:lnSpc>
                        <a:spcBef>
                          <a:spcPts val="0"/>
                        </a:spcBef>
                        <a:spcAft>
                          <a:spcPts val="1000"/>
                        </a:spcAft>
                      </a:pPr>
                      <a:r>
                        <a:rPr lang="en-US" sz="1200">
                          <a:effectLst/>
                        </a:rPr>
                        <a:t>09/30</a:t>
                      </a:r>
                      <a:endParaRPr lang="en-US" sz="120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dirty="0">
                          <a:effectLst/>
                        </a:rPr>
                        <a:t>Pilot Plants Complete SDP Procedure Training</a:t>
                      </a:r>
                      <a:endParaRPr lang="en-US" sz="1200" dirty="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dirty="0">
                          <a:effectLst/>
                        </a:rPr>
                        <a:t>Scheduled</a:t>
                      </a:r>
                      <a:endParaRPr lang="en-US" sz="1200" dirty="0">
                        <a:effectLst/>
                        <a:latin typeface="Calibri"/>
                        <a:ea typeface="Calibri"/>
                        <a:cs typeface="Times New Roman"/>
                      </a:endParaRPr>
                    </a:p>
                  </a:txBody>
                  <a:tcPr marL="57150" marR="57150" marT="7937" marB="0"/>
                </a:tc>
              </a:tr>
              <a:tr h="314468">
                <a:tc>
                  <a:txBody>
                    <a:bodyPr/>
                    <a:lstStyle/>
                    <a:p>
                      <a:pPr marL="0" marR="0">
                        <a:lnSpc>
                          <a:spcPct val="115000"/>
                        </a:lnSpc>
                        <a:spcBef>
                          <a:spcPts val="0"/>
                        </a:spcBef>
                        <a:spcAft>
                          <a:spcPts val="1000"/>
                        </a:spcAft>
                      </a:pPr>
                      <a:r>
                        <a:rPr lang="en-US" sz="1200">
                          <a:effectLst/>
                        </a:rPr>
                        <a:t>09/30 to 02/2017</a:t>
                      </a:r>
                      <a:endParaRPr lang="en-US" sz="120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a:effectLst/>
                        </a:rPr>
                        <a:t>Pilot Period</a:t>
                      </a:r>
                      <a:endParaRPr lang="en-US" sz="120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dirty="0">
                          <a:effectLst/>
                        </a:rPr>
                        <a:t>Scheduled</a:t>
                      </a:r>
                      <a:endParaRPr lang="en-US" sz="1200" dirty="0">
                        <a:effectLst/>
                        <a:latin typeface="Calibri"/>
                        <a:ea typeface="Calibri"/>
                        <a:cs typeface="Times New Roman"/>
                      </a:endParaRPr>
                    </a:p>
                  </a:txBody>
                  <a:tcPr marL="57150" marR="57150" marT="7937" marB="0"/>
                </a:tc>
              </a:tr>
              <a:tr h="537608">
                <a:tc>
                  <a:txBody>
                    <a:bodyPr/>
                    <a:lstStyle/>
                    <a:p>
                      <a:pPr marL="0" marR="0">
                        <a:lnSpc>
                          <a:spcPct val="115000"/>
                        </a:lnSpc>
                        <a:spcBef>
                          <a:spcPts val="0"/>
                        </a:spcBef>
                        <a:spcAft>
                          <a:spcPts val="1000"/>
                        </a:spcAft>
                      </a:pPr>
                      <a:r>
                        <a:rPr lang="en-US" sz="1200">
                          <a:effectLst/>
                        </a:rPr>
                        <a:t>02/2017 </a:t>
                      </a:r>
                      <a:endParaRPr lang="en-US" sz="120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a:effectLst/>
                        </a:rPr>
                        <a:t>Roll Up Industry and Pilot Comments – Issue Revision 0 SDP Procedure</a:t>
                      </a:r>
                      <a:endParaRPr lang="en-US" sz="1200">
                        <a:effectLst/>
                        <a:latin typeface="Calibri"/>
                        <a:ea typeface="Calibri"/>
                        <a:cs typeface="Times New Roman"/>
                      </a:endParaRPr>
                    </a:p>
                  </a:txBody>
                  <a:tcPr marL="57150" marR="57150" marT="7937" marB="0"/>
                </a:tc>
                <a:tc>
                  <a:txBody>
                    <a:bodyPr/>
                    <a:lstStyle/>
                    <a:p>
                      <a:pPr marL="0" marR="0">
                        <a:lnSpc>
                          <a:spcPct val="115000"/>
                        </a:lnSpc>
                        <a:spcBef>
                          <a:spcPts val="0"/>
                        </a:spcBef>
                        <a:spcAft>
                          <a:spcPts val="1000"/>
                        </a:spcAft>
                      </a:pPr>
                      <a:r>
                        <a:rPr lang="en-US" sz="1200" dirty="0">
                          <a:effectLst/>
                        </a:rPr>
                        <a:t>Scheduled</a:t>
                      </a:r>
                      <a:endParaRPr lang="en-US" sz="1200" dirty="0">
                        <a:effectLst/>
                        <a:latin typeface="Calibri"/>
                        <a:ea typeface="Calibri"/>
                        <a:cs typeface="Times New Roman"/>
                      </a:endParaRPr>
                    </a:p>
                  </a:txBody>
                  <a:tcPr marL="57150" marR="57150" marT="7937" marB="0"/>
                </a:tc>
              </a:tr>
            </a:tbl>
          </a:graphicData>
        </a:graphic>
      </p:graphicFrame>
    </p:spTree>
    <p:extLst>
      <p:ext uri="{BB962C8B-B14F-4D97-AF65-F5344CB8AC3E}">
        <p14:creationId xmlns:p14="http://schemas.microsoft.com/office/powerpoint/2010/main" val="1639284434"/>
      </p:ext>
    </p:extLst>
  </p:cSld>
  <p:clrMapOvr>
    <a:masterClrMapping/>
  </p:clrMapOvr>
  <p:transition>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alem Template V2">
  <a:themeElements>
    <a:clrScheme name="Salem Template V2 8">
      <a:dk1>
        <a:srgbClr val="000000"/>
      </a:dk1>
      <a:lt1>
        <a:srgbClr val="FFFFFF"/>
      </a:lt1>
      <a:dk2>
        <a:srgbClr val="FFFFFF"/>
      </a:dk2>
      <a:lt2>
        <a:srgbClr val="808080"/>
      </a:lt2>
      <a:accent1>
        <a:srgbClr val="41265A"/>
      </a:accent1>
      <a:accent2>
        <a:srgbClr val="4A9D31"/>
      </a:accent2>
      <a:accent3>
        <a:srgbClr val="FFFFFF"/>
      </a:accent3>
      <a:accent4>
        <a:srgbClr val="000000"/>
      </a:accent4>
      <a:accent5>
        <a:srgbClr val="B0ACB5"/>
      </a:accent5>
      <a:accent6>
        <a:srgbClr val="428E2B"/>
      </a:accent6>
      <a:hlink>
        <a:srgbClr val="7325B1"/>
      </a:hlink>
      <a:folHlink>
        <a:srgbClr val="DCD3E5"/>
      </a:folHlink>
    </a:clrScheme>
    <a:fontScheme name="Salem Template V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lem Template V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lem Template V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lem Template V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lem Template V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lem Template V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lem Template V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lem Template V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lem Template V2 8">
        <a:dk1>
          <a:srgbClr val="000000"/>
        </a:dk1>
        <a:lt1>
          <a:srgbClr val="FFFFFF"/>
        </a:lt1>
        <a:dk2>
          <a:srgbClr val="FFFFFF"/>
        </a:dk2>
        <a:lt2>
          <a:srgbClr val="808080"/>
        </a:lt2>
        <a:accent1>
          <a:srgbClr val="41265A"/>
        </a:accent1>
        <a:accent2>
          <a:srgbClr val="4A9D31"/>
        </a:accent2>
        <a:accent3>
          <a:srgbClr val="FFFFFF"/>
        </a:accent3>
        <a:accent4>
          <a:srgbClr val="000000"/>
        </a:accent4>
        <a:accent5>
          <a:srgbClr val="B0ACB5"/>
        </a:accent5>
        <a:accent6>
          <a:srgbClr val="428E2B"/>
        </a:accent6>
        <a:hlink>
          <a:srgbClr val="7325B1"/>
        </a:hlink>
        <a:folHlink>
          <a:srgbClr val="DCD3E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Links xmlns="51090a03-7a60-4624-bf28-1f15b690d620" xsi:nil="true"/>
    <l518d785d1f6450893f191ba25c9e1d4 xmlns="51090a03-7a60-4624-bf28-1f15b690d620">
      <Terms xmlns="http://schemas.microsoft.com/office/infopath/2007/PartnerControls"/>
    </l518d785d1f6450893f191ba25c9e1d4>
    <ie13ccb02e90409ab6ff73547a122d59 xmlns="51090a03-7a60-4624-bf28-1f15b690d620">
      <Terms xmlns="http://schemas.microsoft.com/office/infopath/2007/PartnerControls">
        <TermInfo xmlns="http://schemas.microsoft.com/office/infopath/2007/PartnerControls">
          <TermName xmlns="http://schemas.microsoft.com/office/infopath/2007/PartnerControls">Operations</TermName>
          <TermId xmlns="http://schemas.microsoft.com/office/infopath/2007/PartnerControls">578e9307-042d-403d-a0b4-753b4a592648</TermId>
        </TermInfo>
      </Terms>
    </ie13ccb02e90409ab6ff73547a122d59>
    <Published_x0020_Date xmlns="51090a03-7a60-4624-bf28-1f15b690d620">2011-03-10T06:00:00+00:00</Published_x0020_Date>
    <CategoryDescription xmlns="http://schemas.microsoft.com/sharepoint.v3" xsi:nil="true"/>
    <ofe1e5f760384ea8b17c1d112338df9a xmlns="51090a03-7a60-4624-bf28-1f15b690d620">
      <Terms xmlns="http://schemas.microsoft.com/office/infopath/2007/PartnerControls"/>
    </ofe1e5f760384ea8b17c1d112338df9a>
    <e5733707efdf4f1fa5697613d23b6d40 xmlns="51090a03-7a60-4624-bf28-1f15b690d620">
      <Terms xmlns="http://schemas.microsoft.com/office/infopath/2007/PartnerControls"/>
    </e5733707efdf4f1fa5697613d23b6d40>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0A038EFD181094ABF08A5BCC341E871" ma:contentTypeVersion="12" ma:contentTypeDescription="Create a new document." ma:contentTypeScope="" ma:versionID="9cc8addecd4f6cbc66fdfce009450591">
  <xsd:schema xmlns:xsd="http://www.w3.org/2001/XMLSchema" xmlns:xs="http://www.w3.org/2001/XMLSchema" xmlns:p="http://schemas.microsoft.com/office/2006/metadata/properties" xmlns:ns2="51090a03-7a60-4624-bf28-1f15b690d620" xmlns:ns3="http://schemas.microsoft.com/sharepoint.v3" targetNamespace="http://schemas.microsoft.com/office/2006/metadata/properties" ma:root="true" ma:fieldsID="ab2fe875fcf3b7f916846f55095a0e3b" ns2:_="" ns3:_="">
    <xsd:import namespace="51090a03-7a60-4624-bf28-1f15b690d620"/>
    <xsd:import namespace="http://schemas.microsoft.com/sharepoint.v3"/>
    <xsd:element name="properties">
      <xsd:complexType>
        <xsd:sequence>
          <xsd:element name="documentManagement">
            <xsd:complexType>
              <xsd:all>
                <xsd:element ref="ns2:Published_x0020_Date" minOccurs="0"/>
                <xsd:element ref="ns3:CategoryDescription" minOccurs="0"/>
                <xsd:element ref="ns2:_dlc_DocId" minOccurs="0"/>
                <xsd:element ref="ns2:_dlc_DocIdUrl" minOccurs="0"/>
                <xsd:element ref="ns2:_dlc_DocIdPersistId" minOccurs="0"/>
                <xsd:element ref="ns2:ofe1e5f760384ea8b17c1d112338df9a" minOccurs="0"/>
                <xsd:element ref="ns2:e5733707efdf4f1fa5697613d23b6d40" minOccurs="0"/>
                <xsd:element ref="ns2:l518d785d1f6450893f191ba25c9e1d4" minOccurs="0"/>
                <xsd:element ref="ns2:ie13ccb02e90409ab6ff73547a122d59" minOccurs="0"/>
                <xsd:element ref="ns2: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090a03-7a60-4624-bf28-1f15b690d620" elementFormDefault="qualified">
    <xsd:import namespace="http://schemas.microsoft.com/office/2006/documentManagement/types"/>
    <xsd:import namespace="http://schemas.microsoft.com/office/infopath/2007/PartnerControls"/>
    <xsd:element name="Published_x0020_Date" ma:index="4" nillable="true" ma:displayName="Published Date" ma:format="DateOnly" ma:internalName="Published_x0020_Date">
      <xsd:simpleType>
        <xsd:restriction base="dms:DateTime"/>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ofe1e5f760384ea8b17c1d112338df9a" ma:index="14" nillable="true" ma:taxonomy="true" ma:internalName="ofe1e5f760384ea8b17c1d112338df9a" ma:taxonomyFieldName="Application_x0020_Tag" ma:displayName="Application Tag" ma:default="" ma:fieldId="{8fe1e5f7-6038-4ea8-b17c-1d112338df9a}" ma:taxonomyMulti="true" ma:sspId="48f6b058-b928-4e84-880e-b84496a9dab7" ma:termSetId="8740aff0-3b83-4254-b39a-4625313f4d8d" ma:anchorId="00000000-0000-0000-0000-000000000000" ma:open="false" ma:isKeyword="false">
      <xsd:complexType>
        <xsd:sequence>
          <xsd:element ref="pc:Terms" minOccurs="0" maxOccurs="1"/>
        </xsd:sequence>
      </xsd:complexType>
    </xsd:element>
    <xsd:element name="e5733707efdf4f1fa5697613d23b6d40" ma:index="15" nillable="true" ma:taxonomy="true" ma:internalName="e5733707efdf4f1fa5697613d23b6d40" ma:taxonomyFieldName="Landing_x0020_Pages" ma:displayName="Landing Pages" ma:default="" ma:fieldId="{e5733707-efdf-4f1f-a569-7613d23b6d40}" ma:taxonomyMulti="true" ma:sspId="48f6b058-b928-4e84-880e-b84496a9dab7" ma:termSetId="16f39f03-d03f-4ea4-b688-36f017553891" ma:anchorId="00000000-0000-0000-0000-000000000000" ma:open="false" ma:isKeyword="false">
      <xsd:complexType>
        <xsd:sequence>
          <xsd:element ref="pc:Terms" minOccurs="0" maxOccurs="1"/>
        </xsd:sequence>
      </xsd:complexType>
    </xsd:element>
    <xsd:element name="l518d785d1f6450893f191ba25c9e1d4" ma:index="16" nillable="true" ma:taxonomy="true" ma:internalName="l518d785d1f6450893f191ba25c9e1d4" ma:taxonomyFieldName="Component_x0020_of_x0020_Interest" ma:displayName="Component Of Interest" ma:default="" ma:fieldId="{5518d785-d1f6-4508-93f1-91ba25c9e1d4}" ma:taxonomyMulti="true" ma:sspId="48f6b058-b928-4e84-880e-b84496a9dab7" ma:termSetId="c691ab51-7c86-4aab-95ef-48f20756096d" ma:anchorId="00000000-0000-0000-0000-000000000000" ma:open="false" ma:isKeyword="false">
      <xsd:complexType>
        <xsd:sequence>
          <xsd:element ref="pc:Terms" minOccurs="0" maxOccurs="1"/>
        </xsd:sequence>
      </xsd:complexType>
    </xsd:element>
    <xsd:element name="ie13ccb02e90409ab6ff73547a122d59" ma:index="17" nillable="true" ma:taxonomy="true" ma:internalName="ie13ccb02e90409ab6ff73547a122d59" ma:taxonomyFieldName="Functional_x0020_Area" ma:displayName="Functional Area" ma:default="" ma:fieldId="{2e13ccb0-2e90-409a-b6ff-73547a122d59}" ma:taxonomyMulti="true" ma:sspId="48f6b058-b928-4e84-880e-b84496a9dab7" ma:termSetId="b09ff9e6-2e66-4595-b0e0-33c36259e246" ma:anchorId="00000000-0000-0000-0000-000000000000" ma:open="false" ma:isKeyword="false">
      <xsd:complexType>
        <xsd:sequence>
          <xsd:element ref="pc:Terms" minOccurs="0" maxOccurs="1"/>
        </xsd:sequence>
      </xsd:complexType>
    </xsd:element>
    <xsd:element name="Links" ma:index="22" nillable="true" ma:displayName="Links" ma:format="Dropdown" ma:internalName="Links">
      <xsd:simpleType>
        <xsd:restriction base="dms:Choice">
          <xsd:enumeration value="Links present - Not fixed"/>
          <xsd:enumeration value="Links present - 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nillable="true" ma:displayName="Description" ma:internalName="Category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9D4F5B-CBF7-48C1-940C-5F6A0D02DCD1}">
  <ds:schemaRefs>
    <ds:schemaRef ds:uri="http://schemas.microsoft.com/sharepoint/events"/>
  </ds:schemaRefs>
</ds:datastoreItem>
</file>

<file path=customXml/itemProps2.xml><?xml version="1.0" encoding="utf-8"?>
<ds:datastoreItem xmlns:ds="http://schemas.openxmlformats.org/officeDocument/2006/customXml" ds:itemID="{AD04FDEB-BCBE-4C38-9F75-B0E4C1E729A8}">
  <ds:schemaRefs>
    <ds:schemaRef ds:uri="http://schemas.microsoft.com/office/2006/metadata/longProperties"/>
  </ds:schemaRefs>
</ds:datastoreItem>
</file>

<file path=customXml/itemProps3.xml><?xml version="1.0" encoding="utf-8"?>
<ds:datastoreItem xmlns:ds="http://schemas.openxmlformats.org/officeDocument/2006/customXml" ds:itemID="{D4E4CC49-D7E5-4DFC-A61D-D75D8A637A46}">
  <ds:schemaRefs>
    <ds:schemaRef ds:uri="http://purl.org/dc/terms/"/>
    <ds:schemaRef ds:uri="http://purl.org/dc/elements/1.1/"/>
    <ds:schemaRef ds:uri="http://schemas.microsoft.com/office/2006/documentManagement/types"/>
    <ds:schemaRef ds:uri="http://schemas.microsoft.com/office/2006/metadata/properties"/>
    <ds:schemaRef ds:uri="http://schemas.microsoft.com/sharepoint.v3"/>
    <ds:schemaRef ds:uri="http://www.w3.org/XML/1998/namespace"/>
    <ds:schemaRef ds:uri="http://purl.org/dc/dcmitype/"/>
    <ds:schemaRef ds:uri="http://schemas.microsoft.com/office/infopath/2007/PartnerControls"/>
    <ds:schemaRef ds:uri="http://schemas.openxmlformats.org/package/2006/metadata/core-properties"/>
    <ds:schemaRef ds:uri="51090a03-7a60-4624-bf28-1f15b690d620"/>
  </ds:schemaRefs>
</ds:datastoreItem>
</file>

<file path=customXml/itemProps4.xml><?xml version="1.0" encoding="utf-8"?>
<ds:datastoreItem xmlns:ds="http://schemas.openxmlformats.org/officeDocument/2006/customXml" ds:itemID="{5E68E067-C662-4869-9C3A-6D6550AE06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090a03-7a60-4624-bf28-1f15b690d620"/>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7367F6B-A73D-418A-9613-748C832196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 Sept2010</Template>
  <TotalTime>29764</TotalTime>
  <Words>1565</Words>
  <Application>Microsoft Office PowerPoint</Application>
  <PresentationFormat>On-screen Show (4:3)</PresentationFormat>
  <Paragraphs>176</Paragraphs>
  <Slides>16</Slides>
  <Notes>11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Salem Template V2</vt:lpstr>
      <vt:lpstr>Elemental</vt:lpstr>
      <vt:lpstr>Standard Design Process Overview</vt:lpstr>
      <vt:lpstr>Agenda</vt:lpstr>
      <vt:lpstr>SDP Overview</vt:lpstr>
      <vt:lpstr>SDP Overview</vt:lpstr>
      <vt:lpstr>SDP Overview</vt:lpstr>
      <vt:lpstr>SDP Overview</vt:lpstr>
      <vt:lpstr>SDP Overview</vt:lpstr>
      <vt:lpstr>SDP Procedure Status &amp; Schedule</vt:lpstr>
      <vt:lpstr>SDP Procedure Status &amp; Schedule</vt:lpstr>
      <vt:lpstr>Training &amp; Software Status</vt:lpstr>
      <vt:lpstr>Draft Process flow</vt:lpstr>
      <vt:lpstr>Draft Process Flow continued</vt:lpstr>
      <vt:lpstr>Draft Process Flow continued</vt:lpstr>
      <vt:lpstr>Temporary Modifications</vt:lpstr>
      <vt:lpstr>Implementation</vt:lpstr>
      <vt:lpstr>PowerPoint Presentation</vt:lpstr>
    </vt:vector>
  </TitlesOfParts>
  <Company>INPO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for Maintaining an Effective Technical Conscience</dc:title>
  <dc:creator>INPO User</dc:creator>
  <cp:lastModifiedBy>FPL_User</cp:lastModifiedBy>
  <cp:revision>362</cp:revision>
  <cp:lastPrinted>2016-05-19T18:46:08Z</cp:lastPrinted>
  <dcterms:created xsi:type="dcterms:W3CDTF">2010-08-30T17:12:44Z</dcterms:created>
  <dcterms:modified xsi:type="dcterms:W3CDTF">2016-06-02T15:07:17Z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portOwner">
    <vt:lpwstr/>
  </property>
  <property fmtid="{D5CDD505-2E9C-101B-9397-08002B2CF9AE}" pid="3" name="ContentTypeId">
    <vt:lpwstr>0x010100B773F7FD067E804E9F55C84D71D2EA0F00E32651FC155B4E4B8346058F7B3CA929</vt:lpwstr>
  </property>
  <property fmtid="{D5CDD505-2E9C-101B-9397-08002B2CF9AE}" pid="4" name="About This">
    <vt:lpwstr>INPO Blue PowerPoint template for creating presentations w/INPO mirror-image logo</vt:lpwstr>
  </property>
  <property fmtid="{D5CDD505-2E9C-101B-9397-08002B2CF9AE}" pid="5" name="Content Category">
    <vt:lpwstr>;#communication material;#meeting material;#</vt:lpwstr>
  </property>
  <property fmtid="{D5CDD505-2E9C-101B-9397-08002B2CF9AE}" pid="6" name="Content Audience">
    <vt:lpwstr>;#All-employees;#Support Staff;#</vt:lpwstr>
  </property>
  <property fmtid="{D5CDD505-2E9C-101B-9397-08002B2CF9AE}" pid="7" name="Template Category">
    <vt:lpwstr>INPO PowerPoint</vt:lpwstr>
  </property>
  <property fmtid="{D5CDD505-2E9C-101B-9397-08002B2CF9AE}" pid="8" name="ol_Department">
    <vt:lpwstr/>
  </property>
  <property fmtid="{D5CDD505-2E9C-101B-9397-08002B2CF9AE}" pid="9" name="Internal Organization">
    <vt:lpwstr>;#Communications Services;#</vt:lpwstr>
  </property>
  <property fmtid="{D5CDD505-2E9C-101B-9397-08002B2CF9AE}" pid="10" name="Date">
    <vt:lpwstr/>
  </property>
  <property fmtid="{D5CDD505-2E9C-101B-9397-08002B2CF9AE}" pid="11" name="Eval Team Member Type">
    <vt:lpwstr/>
  </property>
  <property fmtid="{D5CDD505-2E9C-101B-9397-08002B2CF9AE}" pid="12" name="Component of Interest">
    <vt:lpwstr/>
  </property>
  <property fmtid="{D5CDD505-2E9C-101B-9397-08002B2CF9AE}" pid="13" name="Landing Pages">
    <vt:lpwstr/>
  </property>
  <property fmtid="{D5CDD505-2E9C-101B-9397-08002B2CF9AE}" pid="14" name="Application Tag">
    <vt:lpwstr/>
  </property>
  <property fmtid="{D5CDD505-2E9C-101B-9397-08002B2CF9AE}" pid="15" name="Functional Area">
    <vt:lpwstr>32;#Operations|578e9307-042d-403d-a0b4-753b4a592648</vt:lpwstr>
  </property>
  <property fmtid="{D5CDD505-2E9C-101B-9397-08002B2CF9AE}" pid="16" name="TaxCatchAll">
    <vt:lpwstr>32;#Operations|578e9307-042d-403d-a0b4-753b4a592648</vt:lpwstr>
  </property>
  <property fmtid="{D5CDD505-2E9C-101B-9397-08002B2CF9AE}" pid="17" name="_dlc_DocId">
    <vt:lpwstr>INPO-31-11102</vt:lpwstr>
  </property>
  <property fmtid="{D5CDD505-2E9C-101B-9397-08002B2CF9AE}" pid="18" name="_dlc_DocIdUrl">
    <vt:lpwstr>https://web.inpo.org/_layouts/15/DocIdRedir.aspx?ID=INPO-31-11102, INPO-31-11102</vt:lpwstr>
  </property>
  <property fmtid="{D5CDD505-2E9C-101B-9397-08002B2CF9AE}" pid="19" name="MWSPOEType">
    <vt:lpwstr>Others</vt:lpwstr>
  </property>
  <property fmtid="{D5CDD505-2E9C-101B-9397-08002B2CF9AE}" pid="20" name="xd_Signature">
    <vt:lpwstr/>
  </property>
  <property fmtid="{D5CDD505-2E9C-101B-9397-08002B2CF9AE}" pid="21" name="display_urn:schemas-microsoft-com:office:office#Editor">
    <vt:lpwstr>Slomovic, Debra J. (INPO)</vt:lpwstr>
  </property>
  <property fmtid="{D5CDD505-2E9C-101B-9397-08002B2CF9AE}" pid="22" name="xd_ProgID">
    <vt:lpwstr/>
  </property>
  <property fmtid="{D5CDD505-2E9C-101B-9397-08002B2CF9AE}" pid="23" name="_dlc_DocIdPersistId">
    <vt:lpwstr>1</vt:lpwstr>
  </property>
  <property fmtid="{D5CDD505-2E9C-101B-9397-08002B2CF9AE}" pid="24" name="display_urn:schemas-microsoft-com:office:office#Author">
    <vt:lpwstr>Lybbert, Ivan S. (INPO)</vt:lpwstr>
  </property>
  <property fmtid="{D5CDD505-2E9C-101B-9397-08002B2CF9AE}" pid="25" name="TemplateUrl">
    <vt:lpwstr/>
  </property>
  <property fmtid="{D5CDD505-2E9C-101B-9397-08002B2CF9AE}" pid="26" name="_dlc_DocIdItemGuid">
    <vt:lpwstr>1a1209cf-0c10-42e4-9529-600008b9b39d</vt:lpwstr>
  </property>
  <property fmtid="{D5CDD505-2E9C-101B-9397-08002B2CF9AE}" pid="27" name="RoutingRuleDescription">
    <vt:lpwstr/>
  </property>
  <property fmtid="{D5CDD505-2E9C-101B-9397-08002B2CF9AE}" pid="28" name="Links0">
    <vt:lpwstr/>
  </property>
  <property fmtid="{D5CDD505-2E9C-101B-9397-08002B2CF9AE}" pid="29" name="CEOConferenceMaterial">
    <vt:lpwstr/>
  </property>
  <property fmtid="{D5CDD505-2E9C-101B-9397-08002B2CF9AE}" pid="30" name="_SourceUrl">
    <vt:lpwstr/>
  </property>
  <property fmtid="{D5CDD505-2E9C-101B-9397-08002B2CF9AE}" pid="31" name="_SharedFileIndex">
    <vt:lpwstr/>
  </property>
  <property fmtid="{D5CDD505-2E9C-101B-9397-08002B2CF9AE}" pid="32" name="CEOConferenceYear">
    <vt:lpwstr/>
  </property>
  <property fmtid="{D5CDD505-2E9C-101B-9397-08002B2CF9AE}" pid="34" name="_NewReviewCycle">
    <vt:lpwstr/>
  </property>
</Properties>
</file>