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4027" r:id="rId6"/>
  </p:sldMasterIdLst>
  <p:notesMasterIdLst>
    <p:notesMasterId r:id="rId48"/>
  </p:notesMasterIdLst>
  <p:handoutMasterIdLst>
    <p:handoutMasterId r:id="rId49"/>
  </p:handoutMasterIdLst>
  <p:sldIdLst>
    <p:sldId id="281" r:id="rId7"/>
    <p:sldId id="475" r:id="rId8"/>
    <p:sldId id="480" r:id="rId9"/>
    <p:sldId id="477" r:id="rId10"/>
    <p:sldId id="494" r:id="rId11"/>
    <p:sldId id="417" r:id="rId12"/>
    <p:sldId id="474" r:id="rId13"/>
    <p:sldId id="406" r:id="rId14"/>
    <p:sldId id="492" r:id="rId15"/>
    <p:sldId id="395" r:id="rId16"/>
    <p:sldId id="366" r:id="rId17"/>
    <p:sldId id="413" r:id="rId18"/>
    <p:sldId id="401" r:id="rId19"/>
    <p:sldId id="481" r:id="rId20"/>
    <p:sldId id="398" r:id="rId21"/>
    <p:sldId id="421" r:id="rId22"/>
    <p:sldId id="370" r:id="rId23"/>
    <p:sldId id="367" r:id="rId24"/>
    <p:sldId id="399" r:id="rId25"/>
    <p:sldId id="448" r:id="rId26"/>
    <p:sldId id="403" r:id="rId27"/>
    <p:sldId id="404" r:id="rId28"/>
    <p:sldId id="426" r:id="rId29"/>
    <p:sldId id="368" r:id="rId30"/>
    <p:sldId id="402" r:id="rId31"/>
    <p:sldId id="425" r:id="rId32"/>
    <p:sldId id="422" r:id="rId33"/>
    <p:sldId id="463" r:id="rId34"/>
    <p:sldId id="479" r:id="rId35"/>
    <p:sldId id="445" r:id="rId36"/>
    <p:sldId id="452" r:id="rId37"/>
    <p:sldId id="447" r:id="rId38"/>
    <p:sldId id="470" r:id="rId39"/>
    <p:sldId id="493" r:id="rId40"/>
    <p:sldId id="495" r:id="rId41"/>
    <p:sldId id="455" r:id="rId42"/>
    <p:sldId id="456" r:id="rId43"/>
    <p:sldId id="375" r:id="rId44"/>
    <p:sldId id="352" r:id="rId45"/>
    <p:sldId id="374" r:id="rId46"/>
    <p:sldId id="361" r:id="rId47"/>
  </p:sldIdLst>
  <p:sldSz cx="9144000" cy="6858000" type="screen4x3"/>
  <p:notesSz cx="7010400" cy="9223375"/>
  <p:defaultTextStyle>
    <a:defPPr>
      <a:defRPr lang="en-US"/>
    </a:defPPr>
    <a:lvl1pPr algn="l" rtl="0" fontAlgn="base">
      <a:lnSpc>
        <a:spcPct val="80000"/>
      </a:lnSpc>
      <a:spcBef>
        <a:spcPct val="20000"/>
      </a:spcBef>
      <a:spcAft>
        <a:spcPct val="20000"/>
      </a:spcAft>
      <a:buChar char="•"/>
      <a:defRPr kern="1200">
        <a:solidFill>
          <a:srgbClr val="0048B9"/>
        </a:solidFill>
        <a:latin typeface="Arial" pitchFamily="34" charset="0"/>
        <a:ea typeface="+mn-ea"/>
        <a:cs typeface="+mn-cs"/>
      </a:defRPr>
    </a:lvl1pPr>
    <a:lvl2pPr marL="457200" algn="l" rtl="0" fontAlgn="base">
      <a:lnSpc>
        <a:spcPct val="80000"/>
      </a:lnSpc>
      <a:spcBef>
        <a:spcPct val="20000"/>
      </a:spcBef>
      <a:spcAft>
        <a:spcPct val="20000"/>
      </a:spcAft>
      <a:buChar char="•"/>
      <a:defRPr kern="1200">
        <a:solidFill>
          <a:srgbClr val="0048B9"/>
        </a:solidFill>
        <a:latin typeface="Arial" pitchFamily="34" charset="0"/>
        <a:ea typeface="+mn-ea"/>
        <a:cs typeface="+mn-cs"/>
      </a:defRPr>
    </a:lvl2pPr>
    <a:lvl3pPr marL="914400" algn="l" rtl="0" fontAlgn="base">
      <a:lnSpc>
        <a:spcPct val="80000"/>
      </a:lnSpc>
      <a:spcBef>
        <a:spcPct val="20000"/>
      </a:spcBef>
      <a:spcAft>
        <a:spcPct val="20000"/>
      </a:spcAft>
      <a:buChar char="•"/>
      <a:defRPr kern="1200">
        <a:solidFill>
          <a:srgbClr val="0048B9"/>
        </a:solidFill>
        <a:latin typeface="Arial" pitchFamily="34" charset="0"/>
        <a:ea typeface="+mn-ea"/>
        <a:cs typeface="+mn-cs"/>
      </a:defRPr>
    </a:lvl3pPr>
    <a:lvl4pPr marL="1371600" algn="l" rtl="0" fontAlgn="base">
      <a:lnSpc>
        <a:spcPct val="80000"/>
      </a:lnSpc>
      <a:spcBef>
        <a:spcPct val="20000"/>
      </a:spcBef>
      <a:spcAft>
        <a:spcPct val="20000"/>
      </a:spcAft>
      <a:buChar char="•"/>
      <a:defRPr kern="1200">
        <a:solidFill>
          <a:srgbClr val="0048B9"/>
        </a:solidFill>
        <a:latin typeface="Arial" pitchFamily="34" charset="0"/>
        <a:ea typeface="+mn-ea"/>
        <a:cs typeface="+mn-cs"/>
      </a:defRPr>
    </a:lvl4pPr>
    <a:lvl5pPr marL="1828800" algn="l" rtl="0" fontAlgn="base">
      <a:lnSpc>
        <a:spcPct val="80000"/>
      </a:lnSpc>
      <a:spcBef>
        <a:spcPct val="20000"/>
      </a:spcBef>
      <a:spcAft>
        <a:spcPct val="20000"/>
      </a:spcAft>
      <a:buChar char="•"/>
      <a:defRPr kern="1200">
        <a:solidFill>
          <a:srgbClr val="0048B9"/>
        </a:solidFill>
        <a:latin typeface="Arial" pitchFamily="34" charset="0"/>
        <a:ea typeface="+mn-ea"/>
        <a:cs typeface="+mn-cs"/>
      </a:defRPr>
    </a:lvl5pPr>
    <a:lvl6pPr marL="2286000" algn="l" defTabSz="914400" rtl="0" eaLnBrk="1" latinLnBrk="0" hangingPunct="1">
      <a:defRPr kern="1200">
        <a:solidFill>
          <a:srgbClr val="0048B9"/>
        </a:solidFill>
        <a:latin typeface="Arial" pitchFamily="34" charset="0"/>
        <a:ea typeface="+mn-ea"/>
        <a:cs typeface="+mn-cs"/>
      </a:defRPr>
    </a:lvl6pPr>
    <a:lvl7pPr marL="2743200" algn="l" defTabSz="914400" rtl="0" eaLnBrk="1" latinLnBrk="0" hangingPunct="1">
      <a:defRPr kern="1200">
        <a:solidFill>
          <a:srgbClr val="0048B9"/>
        </a:solidFill>
        <a:latin typeface="Arial" pitchFamily="34" charset="0"/>
        <a:ea typeface="+mn-ea"/>
        <a:cs typeface="+mn-cs"/>
      </a:defRPr>
    </a:lvl7pPr>
    <a:lvl8pPr marL="3200400" algn="l" defTabSz="914400" rtl="0" eaLnBrk="1" latinLnBrk="0" hangingPunct="1">
      <a:defRPr kern="1200">
        <a:solidFill>
          <a:srgbClr val="0048B9"/>
        </a:solidFill>
        <a:latin typeface="Arial" pitchFamily="34" charset="0"/>
        <a:ea typeface="+mn-ea"/>
        <a:cs typeface="+mn-cs"/>
      </a:defRPr>
    </a:lvl8pPr>
    <a:lvl9pPr marL="3657600" algn="l" defTabSz="914400" rtl="0" eaLnBrk="1" latinLnBrk="0" hangingPunct="1">
      <a:defRPr kern="1200">
        <a:solidFill>
          <a:srgbClr val="0048B9"/>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ey Schoonover" initials="KE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00"/>
    <a:srgbClr val="0048B9"/>
    <a:srgbClr val="ADADCF"/>
    <a:srgbClr val="99FF99"/>
    <a:srgbClr val="BDF7FF"/>
    <a:srgbClr val="DDDDDD"/>
    <a:srgbClr val="E6E6E6"/>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3482" autoAdjust="0"/>
  </p:normalViewPr>
  <p:slideViewPr>
    <p:cSldViewPr snapToGrid="0">
      <p:cViewPr varScale="1">
        <p:scale>
          <a:sx n="84" d="100"/>
          <a:sy n="84" d="100"/>
        </p:scale>
        <p:origin x="-1507" y="-67"/>
      </p:cViewPr>
      <p:guideLst>
        <p:guide orient="horz" pos="2160"/>
        <p:guide pos="2880"/>
      </p:guideLst>
    </p:cSldViewPr>
  </p:slideViewPr>
  <p:outlineViewPr>
    <p:cViewPr>
      <p:scale>
        <a:sx n="33" d="100"/>
        <a:sy n="33" d="100"/>
      </p:scale>
      <p:origin x="156" y="6834"/>
    </p:cViewPr>
  </p:outlineViewPr>
  <p:notesTextViewPr>
    <p:cViewPr>
      <p:scale>
        <a:sx n="1" d="1"/>
        <a:sy n="1" d="1"/>
      </p:scale>
      <p:origin x="0" y="0"/>
    </p:cViewPr>
  </p:notesTextViewPr>
  <p:sorterViewPr>
    <p:cViewPr>
      <p:scale>
        <a:sx n="100" d="100"/>
        <a:sy n="100" d="100"/>
      </p:scale>
      <p:origin x="0" y="5946"/>
    </p:cViewPr>
  </p:sorterViewPr>
  <p:notesViewPr>
    <p:cSldViewPr snapToGrid="0">
      <p:cViewPr>
        <p:scale>
          <a:sx n="100" d="100"/>
          <a:sy n="100" d="100"/>
        </p:scale>
        <p:origin x="-1758" y="606"/>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E8C44-0B87-488A-B6DF-B215A1C7826A}" type="doc">
      <dgm:prSet loTypeId="urn:microsoft.com/office/officeart/2005/8/layout/bProcess4" loCatId="process" qsTypeId="urn:microsoft.com/office/officeart/2005/8/quickstyle/3d1" qsCatId="3D" csTypeId="urn:microsoft.com/office/officeart/2005/8/colors/accent6_3" csCatId="accent6" phldr="1"/>
      <dgm:spPr/>
      <dgm:t>
        <a:bodyPr/>
        <a:lstStyle/>
        <a:p>
          <a:endParaRPr lang="en-US"/>
        </a:p>
      </dgm:t>
    </dgm:pt>
    <dgm:pt modelId="{63EDF418-E111-433E-A51C-5D0187FD0DE7}">
      <dgm:prSet phldrT="[Text]" custT="1"/>
      <dgm:spPr/>
      <dgm:t>
        <a:bodyPr/>
        <a:lstStyle/>
        <a:p>
          <a:r>
            <a:rPr lang="en-US" sz="1400" dirty="0" smtClean="0"/>
            <a:t>2012</a:t>
          </a:r>
        </a:p>
        <a:p>
          <a:r>
            <a:rPr lang="en-US" sz="1400" dirty="0" smtClean="0"/>
            <a:t>Document Management Process MILAR </a:t>
          </a:r>
        </a:p>
        <a:p>
          <a:r>
            <a:rPr lang="en-US" sz="1100" dirty="0" smtClean="0"/>
            <a:t>(Map, Improve, Lean, Automate, Replicate)</a:t>
          </a:r>
          <a:endParaRPr lang="en-US" sz="1100" dirty="0"/>
        </a:p>
      </dgm:t>
    </dgm:pt>
    <dgm:pt modelId="{9D1D5A79-13D6-4E5A-AA41-03A7DD545E80}" type="parTrans" cxnId="{4308D08F-77DB-495C-9DDD-5FC407602AFF}">
      <dgm:prSet/>
      <dgm:spPr/>
      <dgm:t>
        <a:bodyPr/>
        <a:lstStyle/>
        <a:p>
          <a:endParaRPr lang="en-US"/>
        </a:p>
      </dgm:t>
    </dgm:pt>
    <dgm:pt modelId="{7DFCDB75-FC6D-49D0-A169-FFBA3F123F81}" type="sibTrans" cxnId="{4308D08F-77DB-495C-9DDD-5FC407602AFF}">
      <dgm:prSet/>
      <dgm:spPr/>
      <dgm:t>
        <a:bodyPr/>
        <a:lstStyle/>
        <a:p>
          <a:endParaRPr lang="en-US"/>
        </a:p>
      </dgm:t>
    </dgm:pt>
    <dgm:pt modelId="{395C7994-89BC-430F-9797-6661234FCC1A}">
      <dgm:prSet phldrT="[Text]" custT="1"/>
      <dgm:spPr/>
      <dgm:t>
        <a:bodyPr/>
        <a:lstStyle/>
        <a:p>
          <a:r>
            <a:rPr lang="en-US" sz="1400" dirty="0" smtClean="0"/>
            <a:t>Q2 2012</a:t>
          </a:r>
        </a:p>
        <a:p>
          <a:r>
            <a:rPr lang="en-US" sz="1400" dirty="0" smtClean="0"/>
            <a:t>Document Management System and OpModel Voice of the Customer Survey</a:t>
          </a:r>
          <a:endParaRPr lang="en-US" sz="1400" dirty="0"/>
        </a:p>
      </dgm:t>
    </dgm:pt>
    <dgm:pt modelId="{57815BBB-6037-4180-BE34-1C7F489D7064}" type="parTrans" cxnId="{2FC55564-23F0-462B-8BB5-29F249EF86FC}">
      <dgm:prSet/>
      <dgm:spPr/>
      <dgm:t>
        <a:bodyPr/>
        <a:lstStyle/>
        <a:p>
          <a:endParaRPr lang="en-US"/>
        </a:p>
      </dgm:t>
    </dgm:pt>
    <dgm:pt modelId="{8B9BD478-707A-466E-A74F-A9BF7E4DFD89}" type="sibTrans" cxnId="{2FC55564-23F0-462B-8BB5-29F249EF86FC}">
      <dgm:prSet/>
      <dgm:spPr/>
      <dgm:t>
        <a:bodyPr/>
        <a:lstStyle/>
        <a:p>
          <a:endParaRPr lang="en-US"/>
        </a:p>
      </dgm:t>
    </dgm:pt>
    <dgm:pt modelId="{B86C0ECD-DB9D-4901-94DF-095828F2DBF3}">
      <dgm:prSet phldrT="[Text]" custT="1"/>
      <dgm:spPr/>
      <dgm:t>
        <a:bodyPr/>
        <a:lstStyle/>
        <a:p>
          <a:r>
            <a:rPr lang="en-US" sz="1400" dirty="0" smtClean="0"/>
            <a:t>Q4 2012</a:t>
          </a:r>
        </a:p>
        <a:p>
          <a:r>
            <a:rPr lang="en-US" sz="1400" dirty="0" smtClean="0"/>
            <a:t>PGD Knowledge Management Maturity Assessment</a:t>
          </a:r>
          <a:endParaRPr lang="en-US" sz="1400" dirty="0"/>
        </a:p>
      </dgm:t>
    </dgm:pt>
    <dgm:pt modelId="{08606E80-1FCC-416E-974B-D729CB05D729}" type="parTrans" cxnId="{7F673375-B917-494F-BCBC-ACBA1E1C1C39}">
      <dgm:prSet/>
      <dgm:spPr/>
      <dgm:t>
        <a:bodyPr/>
        <a:lstStyle/>
        <a:p>
          <a:endParaRPr lang="en-US"/>
        </a:p>
      </dgm:t>
    </dgm:pt>
    <dgm:pt modelId="{763B222E-E5BA-4300-A2C2-0E84F10062CA}" type="sibTrans" cxnId="{7F673375-B917-494F-BCBC-ACBA1E1C1C39}">
      <dgm:prSet/>
      <dgm:spPr/>
      <dgm:t>
        <a:bodyPr/>
        <a:lstStyle/>
        <a:p>
          <a:endParaRPr lang="en-US"/>
        </a:p>
      </dgm:t>
    </dgm:pt>
    <dgm:pt modelId="{85487E65-98F8-4B55-9A62-E19355D7D67B}">
      <dgm:prSet phldrT="[Text]" custT="1"/>
      <dgm:spPr/>
      <dgm:t>
        <a:bodyPr/>
        <a:lstStyle/>
        <a:p>
          <a:r>
            <a:rPr lang="en-US" sz="1400" dirty="0" smtClean="0"/>
            <a:t>2013 </a:t>
          </a:r>
        </a:p>
        <a:p>
          <a:r>
            <a:rPr lang="en-US" sz="1400" dirty="0" smtClean="0"/>
            <a:t>Definition of OpModel Project Mission, Functional Requirements, Software Selection </a:t>
          </a:r>
          <a:endParaRPr lang="en-US" sz="1400" dirty="0"/>
        </a:p>
      </dgm:t>
    </dgm:pt>
    <dgm:pt modelId="{3A5F1993-D161-4F85-9623-52A1569DC347}" type="parTrans" cxnId="{CC2C5242-240B-4BA3-9F52-BF8921570584}">
      <dgm:prSet/>
      <dgm:spPr/>
      <dgm:t>
        <a:bodyPr/>
        <a:lstStyle/>
        <a:p>
          <a:endParaRPr lang="en-US"/>
        </a:p>
      </dgm:t>
    </dgm:pt>
    <dgm:pt modelId="{5085EAF9-BCA8-40CD-B3D7-95415E555724}" type="sibTrans" cxnId="{CC2C5242-240B-4BA3-9F52-BF8921570584}">
      <dgm:prSet/>
      <dgm:spPr/>
      <dgm:t>
        <a:bodyPr/>
        <a:lstStyle/>
        <a:p>
          <a:endParaRPr lang="en-US"/>
        </a:p>
      </dgm:t>
    </dgm:pt>
    <dgm:pt modelId="{B26591B5-718B-4556-8366-09B28FD0CB02}">
      <dgm:prSet phldrT="[Text]" custT="1"/>
      <dgm:spPr/>
      <dgm:t>
        <a:bodyPr/>
        <a:lstStyle/>
        <a:p>
          <a:r>
            <a:rPr lang="en-US" sz="1400" dirty="0" smtClean="0"/>
            <a:t>Q1 2014</a:t>
          </a:r>
        </a:p>
        <a:p>
          <a:r>
            <a:rPr lang="en-US" sz="1400" dirty="0" smtClean="0"/>
            <a:t>Process Reviews, SME Focus Groups, Structure Development, Change Management</a:t>
          </a:r>
          <a:endParaRPr lang="en-US" sz="1400" dirty="0"/>
        </a:p>
      </dgm:t>
    </dgm:pt>
    <dgm:pt modelId="{D29B31B8-D545-4E9F-95D1-82B40BDE5C01}" type="parTrans" cxnId="{B21BBADC-A74D-4922-90F7-6C8DD216E215}">
      <dgm:prSet/>
      <dgm:spPr/>
      <dgm:t>
        <a:bodyPr/>
        <a:lstStyle/>
        <a:p>
          <a:endParaRPr lang="en-US"/>
        </a:p>
      </dgm:t>
    </dgm:pt>
    <dgm:pt modelId="{1A0499FF-1820-4C55-B025-FC7C5267D649}" type="sibTrans" cxnId="{B21BBADC-A74D-4922-90F7-6C8DD216E215}">
      <dgm:prSet/>
      <dgm:spPr/>
      <dgm:t>
        <a:bodyPr/>
        <a:lstStyle/>
        <a:p>
          <a:endParaRPr lang="en-US"/>
        </a:p>
      </dgm:t>
    </dgm:pt>
    <dgm:pt modelId="{C17E1722-B115-4123-B89C-07BE6AAE671C}">
      <dgm:prSet phldrT="[Text]" custT="1"/>
      <dgm:spPr/>
      <dgm:t>
        <a:bodyPr/>
        <a:lstStyle/>
        <a:p>
          <a:r>
            <a:rPr lang="en-US" sz="1400" dirty="0" smtClean="0"/>
            <a:t>Q2 and Q3 2014</a:t>
          </a:r>
        </a:p>
        <a:p>
          <a:r>
            <a:rPr lang="en-US" sz="1400" dirty="0" smtClean="0"/>
            <a:t>Document Migration, BETA  Testing, Training, Roadshows, Change Management</a:t>
          </a:r>
          <a:endParaRPr lang="en-US" sz="1400" dirty="0"/>
        </a:p>
      </dgm:t>
    </dgm:pt>
    <dgm:pt modelId="{BD3DF018-A0B8-4818-8E5C-D4E9D53E4B22}" type="parTrans" cxnId="{34C8BBAB-ACDD-421A-B3C3-8ECAA4A4FB71}">
      <dgm:prSet/>
      <dgm:spPr/>
      <dgm:t>
        <a:bodyPr/>
        <a:lstStyle/>
        <a:p>
          <a:endParaRPr lang="en-US"/>
        </a:p>
      </dgm:t>
    </dgm:pt>
    <dgm:pt modelId="{EE6C8459-357E-4E6B-9EC6-2877E4B2C756}" type="sibTrans" cxnId="{34C8BBAB-ACDD-421A-B3C3-8ECAA4A4FB71}">
      <dgm:prSet/>
      <dgm:spPr/>
      <dgm:t>
        <a:bodyPr/>
        <a:lstStyle/>
        <a:p>
          <a:endParaRPr lang="en-US"/>
        </a:p>
      </dgm:t>
    </dgm:pt>
    <dgm:pt modelId="{D16E9A54-B623-4A01-A59E-6DCD1B4C0CA9}">
      <dgm:prSet phldrT="[Text]" custT="1"/>
      <dgm:spPr/>
      <dgm:t>
        <a:bodyPr/>
        <a:lstStyle/>
        <a:p>
          <a:r>
            <a:rPr lang="en-US" sz="1400" dirty="0" smtClean="0"/>
            <a:t>Oct. 15, 2014</a:t>
          </a:r>
        </a:p>
        <a:p>
          <a:r>
            <a:rPr lang="en-US" sz="1400" dirty="0" smtClean="0"/>
            <a:t>OpModel </a:t>
          </a:r>
        </a:p>
        <a:p>
          <a:r>
            <a:rPr lang="en-US" sz="1000" dirty="0" smtClean="0"/>
            <a:t>powered by D2 </a:t>
          </a:r>
        </a:p>
        <a:p>
          <a:r>
            <a:rPr lang="en-US" sz="1400" dirty="0" smtClean="0"/>
            <a:t>Go-live!!</a:t>
          </a:r>
          <a:endParaRPr lang="en-US" sz="1400" dirty="0"/>
        </a:p>
      </dgm:t>
    </dgm:pt>
    <dgm:pt modelId="{FD74A97F-59E5-429C-8FDA-B0D383A6D6BA}" type="parTrans" cxnId="{EAA11E8D-91F4-433D-9690-1CAA9F59B115}">
      <dgm:prSet/>
      <dgm:spPr/>
      <dgm:t>
        <a:bodyPr/>
        <a:lstStyle/>
        <a:p>
          <a:endParaRPr lang="en-US"/>
        </a:p>
      </dgm:t>
    </dgm:pt>
    <dgm:pt modelId="{FE01D092-809B-483B-B368-761C0374DA58}" type="sibTrans" cxnId="{EAA11E8D-91F4-433D-9690-1CAA9F59B115}">
      <dgm:prSet/>
      <dgm:spPr/>
      <dgm:t>
        <a:bodyPr/>
        <a:lstStyle/>
        <a:p>
          <a:endParaRPr lang="en-US"/>
        </a:p>
      </dgm:t>
    </dgm:pt>
    <dgm:pt modelId="{5366ABDB-339F-40A2-B0F1-19550413730A}">
      <dgm:prSet phldrT="[Text]" custT="1"/>
      <dgm:spPr/>
      <dgm:t>
        <a:bodyPr/>
        <a:lstStyle/>
        <a:p>
          <a:r>
            <a:rPr lang="en-US" sz="1400" dirty="0" smtClean="0"/>
            <a:t>2015</a:t>
          </a:r>
        </a:p>
        <a:p>
          <a:r>
            <a:rPr lang="en-US" sz="1400" dirty="0" smtClean="0"/>
            <a:t>Running the Business, Change Management  and Continuous Improvement</a:t>
          </a:r>
          <a:endParaRPr lang="en-US" sz="1400" dirty="0"/>
        </a:p>
      </dgm:t>
    </dgm:pt>
    <dgm:pt modelId="{DA1E96A6-EF68-4B63-A8ED-6F776CE83FF0}" type="parTrans" cxnId="{CBDC462A-1584-4EC0-81B0-9100A88D3099}">
      <dgm:prSet/>
      <dgm:spPr/>
      <dgm:t>
        <a:bodyPr/>
        <a:lstStyle/>
        <a:p>
          <a:endParaRPr lang="en-US"/>
        </a:p>
      </dgm:t>
    </dgm:pt>
    <dgm:pt modelId="{7E060589-4D8D-4EBE-97C4-E722A4E41D11}" type="sibTrans" cxnId="{CBDC462A-1584-4EC0-81B0-9100A88D3099}">
      <dgm:prSet/>
      <dgm:spPr/>
      <dgm:t>
        <a:bodyPr/>
        <a:lstStyle/>
        <a:p>
          <a:endParaRPr lang="en-US"/>
        </a:p>
      </dgm:t>
    </dgm:pt>
    <dgm:pt modelId="{3C2E02E5-0B00-42D0-8573-584AAA321D78}">
      <dgm:prSet phldrT="[Text]" custT="1"/>
      <dgm:spPr/>
      <dgm:t>
        <a:bodyPr/>
        <a:lstStyle/>
        <a:p>
          <a:r>
            <a:rPr lang="en-US" sz="1400" dirty="0" smtClean="0"/>
            <a:t>2008-2011 </a:t>
          </a:r>
        </a:p>
        <a:p>
          <a:r>
            <a:rPr lang="en-US" sz="1400" dirty="0" smtClean="0"/>
            <a:t>Employee Engagement Surveys</a:t>
          </a:r>
        </a:p>
        <a:p>
          <a:r>
            <a:rPr lang="en-US" sz="1100" dirty="0" smtClean="0"/>
            <a:t>Opportunities: Work Processes, Tools, Resources</a:t>
          </a:r>
          <a:endParaRPr lang="en-US" sz="1100" dirty="0"/>
        </a:p>
      </dgm:t>
    </dgm:pt>
    <dgm:pt modelId="{4759EA89-03CD-4134-8E0A-9E896D5AD732}" type="sibTrans" cxnId="{4CCD400F-84B1-4E85-8F00-3B49EB652209}">
      <dgm:prSet/>
      <dgm:spPr/>
      <dgm:t>
        <a:bodyPr/>
        <a:lstStyle/>
        <a:p>
          <a:endParaRPr lang="en-US"/>
        </a:p>
      </dgm:t>
    </dgm:pt>
    <dgm:pt modelId="{9209DDEA-7313-4F99-8EF5-DCAB926017F5}" type="parTrans" cxnId="{4CCD400F-84B1-4E85-8F00-3B49EB652209}">
      <dgm:prSet/>
      <dgm:spPr/>
      <dgm:t>
        <a:bodyPr/>
        <a:lstStyle/>
        <a:p>
          <a:endParaRPr lang="en-US"/>
        </a:p>
      </dgm:t>
    </dgm:pt>
    <dgm:pt modelId="{3AD67E60-B390-416E-8993-46714AA544FF}" type="pres">
      <dgm:prSet presAssocID="{15CE8C44-0B87-488A-B6DF-B215A1C7826A}" presName="Name0" presStyleCnt="0">
        <dgm:presLayoutVars>
          <dgm:dir/>
          <dgm:resizeHandles/>
        </dgm:presLayoutVars>
      </dgm:prSet>
      <dgm:spPr/>
      <dgm:t>
        <a:bodyPr/>
        <a:lstStyle/>
        <a:p>
          <a:endParaRPr lang="en-US"/>
        </a:p>
      </dgm:t>
    </dgm:pt>
    <dgm:pt modelId="{212745B0-D91E-46DA-9DFF-2258DBB83C60}" type="pres">
      <dgm:prSet presAssocID="{3C2E02E5-0B00-42D0-8573-584AAA321D78}" presName="compNode" presStyleCnt="0"/>
      <dgm:spPr/>
    </dgm:pt>
    <dgm:pt modelId="{2BF5B02A-B881-443E-A579-ED50D0A1BC15}" type="pres">
      <dgm:prSet presAssocID="{3C2E02E5-0B00-42D0-8573-584AAA321D78}" presName="dummyConnPt" presStyleCnt="0"/>
      <dgm:spPr/>
    </dgm:pt>
    <dgm:pt modelId="{8BDF3D15-E9CE-45CD-88FD-406FC88A3E60}" type="pres">
      <dgm:prSet presAssocID="{3C2E02E5-0B00-42D0-8573-584AAA321D78}" presName="node" presStyleLbl="node1" presStyleIdx="0" presStyleCnt="9">
        <dgm:presLayoutVars>
          <dgm:bulletEnabled val="1"/>
        </dgm:presLayoutVars>
      </dgm:prSet>
      <dgm:spPr/>
      <dgm:t>
        <a:bodyPr/>
        <a:lstStyle/>
        <a:p>
          <a:endParaRPr lang="en-US"/>
        </a:p>
      </dgm:t>
    </dgm:pt>
    <dgm:pt modelId="{D2E3E506-4FD2-4FB9-9427-4C79665F5C62}" type="pres">
      <dgm:prSet presAssocID="{4759EA89-03CD-4134-8E0A-9E896D5AD732}" presName="sibTrans" presStyleLbl="bgSibTrans2D1" presStyleIdx="0" presStyleCnt="8"/>
      <dgm:spPr/>
      <dgm:t>
        <a:bodyPr/>
        <a:lstStyle/>
        <a:p>
          <a:endParaRPr lang="en-US"/>
        </a:p>
      </dgm:t>
    </dgm:pt>
    <dgm:pt modelId="{7C477727-7678-4A89-9BF3-94AB1242EBEF}" type="pres">
      <dgm:prSet presAssocID="{63EDF418-E111-433E-A51C-5D0187FD0DE7}" presName="compNode" presStyleCnt="0"/>
      <dgm:spPr/>
    </dgm:pt>
    <dgm:pt modelId="{CFBADC70-E5DE-4670-B89F-CC1A3B8182FF}" type="pres">
      <dgm:prSet presAssocID="{63EDF418-E111-433E-A51C-5D0187FD0DE7}" presName="dummyConnPt" presStyleCnt="0"/>
      <dgm:spPr/>
    </dgm:pt>
    <dgm:pt modelId="{AFCA3278-04D6-487E-B761-81FE98EED503}" type="pres">
      <dgm:prSet presAssocID="{63EDF418-E111-433E-A51C-5D0187FD0DE7}" presName="node" presStyleLbl="node1" presStyleIdx="1" presStyleCnt="9">
        <dgm:presLayoutVars>
          <dgm:bulletEnabled val="1"/>
        </dgm:presLayoutVars>
      </dgm:prSet>
      <dgm:spPr/>
      <dgm:t>
        <a:bodyPr/>
        <a:lstStyle/>
        <a:p>
          <a:endParaRPr lang="en-US"/>
        </a:p>
      </dgm:t>
    </dgm:pt>
    <dgm:pt modelId="{E2D82E91-082B-4DD7-A385-01048E39D919}" type="pres">
      <dgm:prSet presAssocID="{7DFCDB75-FC6D-49D0-A169-FFBA3F123F81}" presName="sibTrans" presStyleLbl="bgSibTrans2D1" presStyleIdx="1" presStyleCnt="8"/>
      <dgm:spPr/>
      <dgm:t>
        <a:bodyPr/>
        <a:lstStyle/>
        <a:p>
          <a:endParaRPr lang="en-US"/>
        </a:p>
      </dgm:t>
    </dgm:pt>
    <dgm:pt modelId="{C2DD2D1B-13D3-448A-89FC-DADB3A3E4B3E}" type="pres">
      <dgm:prSet presAssocID="{395C7994-89BC-430F-9797-6661234FCC1A}" presName="compNode" presStyleCnt="0"/>
      <dgm:spPr/>
    </dgm:pt>
    <dgm:pt modelId="{DE6DE9DB-517A-4A24-AB2D-EAFEA9D37C92}" type="pres">
      <dgm:prSet presAssocID="{395C7994-89BC-430F-9797-6661234FCC1A}" presName="dummyConnPt" presStyleCnt="0"/>
      <dgm:spPr/>
    </dgm:pt>
    <dgm:pt modelId="{50334103-F09B-4F6C-894C-474AF957A963}" type="pres">
      <dgm:prSet presAssocID="{395C7994-89BC-430F-9797-6661234FCC1A}" presName="node" presStyleLbl="node1" presStyleIdx="2" presStyleCnt="9">
        <dgm:presLayoutVars>
          <dgm:bulletEnabled val="1"/>
        </dgm:presLayoutVars>
      </dgm:prSet>
      <dgm:spPr/>
      <dgm:t>
        <a:bodyPr/>
        <a:lstStyle/>
        <a:p>
          <a:endParaRPr lang="en-US"/>
        </a:p>
      </dgm:t>
    </dgm:pt>
    <dgm:pt modelId="{CC02E0C5-753D-4E26-B081-A1DAAAA59574}" type="pres">
      <dgm:prSet presAssocID="{8B9BD478-707A-466E-A74F-A9BF7E4DFD89}" presName="sibTrans" presStyleLbl="bgSibTrans2D1" presStyleIdx="2" presStyleCnt="8"/>
      <dgm:spPr/>
      <dgm:t>
        <a:bodyPr/>
        <a:lstStyle/>
        <a:p>
          <a:endParaRPr lang="en-US"/>
        </a:p>
      </dgm:t>
    </dgm:pt>
    <dgm:pt modelId="{D379C2FF-8DF2-43D6-AFC4-F8398096A70D}" type="pres">
      <dgm:prSet presAssocID="{B86C0ECD-DB9D-4901-94DF-095828F2DBF3}" presName="compNode" presStyleCnt="0"/>
      <dgm:spPr/>
    </dgm:pt>
    <dgm:pt modelId="{591AD52A-3A7D-4683-8502-72D3BA516945}" type="pres">
      <dgm:prSet presAssocID="{B86C0ECD-DB9D-4901-94DF-095828F2DBF3}" presName="dummyConnPt" presStyleCnt="0"/>
      <dgm:spPr/>
    </dgm:pt>
    <dgm:pt modelId="{4B0D0C96-F2AB-4C17-8526-214702802875}" type="pres">
      <dgm:prSet presAssocID="{B86C0ECD-DB9D-4901-94DF-095828F2DBF3}" presName="node" presStyleLbl="node1" presStyleIdx="3" presStyleCnt="9">
        <dgm:presLayoutVars>
          <dgm:bulletEnabled val="1"/>
        </dgm:presLayoutVars>
      </dgm:prSet>
      <dgm:spPr/>
      <dgm:t>
        <a:bodyPr/>
        <a:lstStyle/>
        <a:p>
          <a:endParaRPr lang="en-US"/>
        </a:p>
      </dgm:t>
    </dgm:pt>
    <dgm:pt modelId="{8673E3E9-D62A-49C1-9A1A-B4396E873867}" type="pres">
      <dgm:prSet presAssocID="{763B222E-E5BA-4300-A2C2-0E84F10062CA}" presName="sibTrans" presStyleLbl="bgSibTrans2D1" presStyleIdx="3" presStyleCnt="8"/>
      <dgm:spPr/>
      <dgm:t>
        <a:bodyPr/>
        <a:lstStyle/>
        <a:p>
          <a:endParaRPr lang="en-US"/>
        </a:p>
      </dgm:t>
    </dgm:pt>
    <dgm:pt modelId="{D078E021-6AA4-4781-B300-90848DCEBB7C}" type="pres">
      <dgm:prSet presAssocID="{85487E65-98F8-4B55-9A62-E19355D7D67B}" presName="compNode" presStyleCnt="0"/>
      <dgm:spPr/>
    </dgm:pt>
    <dgm:pt modelId="{ED8A7BE1-4633-47C4-9505-589B04B83B77}" type="pres">
      <dgm:prSet presAssocID="{85487E65-98F8-4B55-9A62-E19355D7D67B}" presName="dummyConnPt" presStyleCnt="0"/>
      <dgm:spPr/>
    </dgm:pt>
    <dgm:pt modelId="{4FB381A7-B9A8-49F9-B681-684F94E1C345}" type="pres">
      <dgm:prSet presAssocID="{85487E65-98F8-4B55-9A62-E19355D7D67B}" presName="node" presStyleLbl="node1" presStyleIdx="4" presStyleCnt="9">
        <dgm:presLayoutVars>
          <dgm:bulletEnabled val="1"/>
        </dgm:presLayoutVars>
      </dgm:prSet>
      <dgm:spPr/>
      <dgm:t>
        <a:bodyPr/>
        <a:lstStyle/>
        <a:p>
          <a:endParaRPr lang="en-US"/>
        </a:p>
      </dgm:t>
    </dgm:pt>
    <dgm:pt modelId="{20540F98-29F6-4FC7-92F2-FC5B6C2F920B}" type="pres">
      <dgm:prSet presAssocID="{5085EAF9-BCA8-40CD-B3D7-95415E555724}" presName="sibTrans" presStyleLbl="bgSibTrans2D1" presStyleIdx="4" presStyleCnt="8"/>
      <dgm:spPr/>
      <dgm:t>
        <a:bodyPr/>
        <a:lstStyle/>
        <a:p>
          <a:endParaRPr lang="en-US"/>
        </a:p>
      </dgm:t>
    </dgm:pt>
    <dgm:pt modelId="{C214CEFD-6FCF-429B-8F2F-9992881FE0D8}" type="pres">
      <dgm:prSet presAssocID="{B26591B5-718B-4556-8366-09B28FD0CB02}" presName="compNode" presStyleCnt="0"/>
      <dgm:spPr/>
    </dgm:pt>
    <dgm:pt modelId="{F19B167A-F8F3-424D-AB83-0BF7A3290D03}" type="pres">
      <dgm:prSet presAssocID="{B26591B5-718B-4556-8366-09B28FD0CB02}" presName="dummyConnPt" presStyleCnt="0"/>
      <dgm:spPr/>
    </dgm:pt>
    <dgm:pt modelId="{DEF76681-5B68-43E9-8E26-88C29030BF1F}" type="pres">
      <dgm:prSet presAssocID="{B26591B5-718B-4556-8366-09B28FD0CB02}" presName="node" presStyleLbl="node1" presStyleIdx="5" presStyleCnt="9">
        <dgm:presLayoutVars>
          <dgm:bulletEnabled val="1"/>
        </dgm:presLayoutVars>
      </dgm:prSet>
      <dgm:spPr/>
      <dgm:t>
        <a:bodyPr/>
        <a:lstStyle/>
        <a:p>
          <a:endParaRPr lang="en-US"/>
        </a:p>
      </dgm:t>
    </dgm:pt>
    <dgm:pt modelId="{82B5DC6D-05DB-4792-9EEF-AB4009690488}" type="pres">
      <dgm:prSet presAssocID="{1A0499FF-1820-4C55-B025-FC7C5267D649}" presName="sibTrans" presStyleLbl="bgSibTrans2D1" presStyleIdx="5" presStyleCnt="8"/>
      <dgm:spPr/>
      <dgm:t>
        <a:bodyPr/>
        <a:lstStyle/>
        <a:p>
          <a:endParaRPr lang="en-US"/>
        </a:p>
      </dgm:t>
    </dgm:pt>
    <dgm:pt modelId="{97DE8A46-59BE-4B52-A11C-83ED2EE2D50E}" type="pres">
      <dgm:prSet presAssocID="{C17E1722-B115-4123-B89C-07BE6AAE671C}" presName="compNode" presStyleCnt="0"/>
      <dgm:spPr/>
    </dgm:pt>
    <dgm:pt modelId="{97E9D957-ADE6-40E9-A8B7-73B1452407E6}" type="pres">
      <dgm:prSet presAssocID="{C17E1722-B115-4123-B89C-07BE6AAE671C}" presName="dummyConnPt" presStyleCnt="0"/>
      <dgm:spPr/>
    </dgm:pt>
    <dgm:pt modelId="{75938A6D-7374-4838-AE31-E1DD1FDC84B3}" type="pres">
      <dgm:prSet presAssocID="{C17E1722-B115-4123-B89C-07BE6AAE671C}" presName="node" presStyleLbl="node1" presStyleIdx="6" presStyleCnt="9">
        <dgm:presLayoutVars>
          <dgm:bulletEnabled val="1"/>
        </dgm:presLayoutVars>
      </dgm:prSet>
      <dgm:spPr/>
      <dgm:t>
        <a:bodyPr/>
        <a:lstStyle/>
        <a:p>
          <a:endParaRPr lang="en-US"/>
        </a:p>
      </dgm:t>
    </dgm:pt>
    <dgm:pt modelId="{59A7216D-9E30-45FB-BA19-AB727489176A}" type="pres">
      <dgm:prSet presAssocID="{EE6C8459-357E-4E6B-9EC6-2877E4B2C756}" presName="sibTrans" presStyleLbl="bgSibTrans2D1" presStyleIdx="6" presStyleCnt="8" custLinFactNeighborX="68796" custLinFactNeighborY="38518"/>
      <dgm:spPr/>
      <dgm:t>
        <a:bodyPr/>
        <a:lstStyle/>
        <a:p>
          <a:endParaRPr lang="en-US"/>
        </a:p>
      </dgm:t>
    </dgm:pt>
    <dgm:pt modelId="{9629B3C4-B9D7-4DD4-9F8A-107D19C407B4}" type="pres">
      <dgm:prSet presAssocID="{D16E9A54-B623-4A01-A59E-6DCD1B4C0CA9}" presName="compNode" presStyleCnt="0"/>
      <dgm:spPr/>
    </dgm:pt>
    <dgm:pt modelId="{550B62E8-9568-4CC1-A46D-22DF0BB70B7F}" type="pres">
      <dgm:prSet presAssocID="{D16E9A54-B623-4A01-A59E-6DCD1B4C0CA9}" presName="dummyConnPt" presStyleCnt="0"/>
      <dgm:spPr/>
    </dgm:pt>
    <dgm:pt modelId="{2A50A198-0AD0-41CC-9101-9F533BA93A11}" type="pres">
      <dgm:prSet presAssocID="{D16E9A54-B623-4A01-A59E-6DCD1B4C0CA9}" presName="node" presStyleLbl="node1" presStyleIdx="7" presStyleCnt="9">
        <dgm:presLayoutVars>
          <dgm:bulletEnabled val="1"/>
        </dgm:presLayoutVars>
      </dgm:prSet>
      <dgm:spPr/>
      <dgm:t>
        <a:bodyPr/>
        <a:lstStyle/>
        <a:p>
          <a:endParaRPr lang="en-US"/>
        </a:p>
      </dgm:t>
    </dgm:pt>
    <dgm:pt modelId="{6953E082-53C0-40D4-9258-DE2F2B66705B}" type="pres">
      <dgm:prSet presAssocID="{FE01D092-809B-483B-B368-761C0374DA58}" presName="sibTrans" presStyleLbl="bgSibTrans2D1" presStyleIdx="7" presStyleCnt="8" custLinFactNeighborX="68796" custLinFactNeighborY="7704"/>
      <dgm:spPr/>
      <dgm:t>
        <a:bodyPr/>
        <a:lstStyle/>
        <a:p>
          <a:endParaRPr lang="en-US"/>
        </a:p>
      </dgm:t>
    </dgm:pt>
    <dgm:pt modelId="{676D87BA-5CFE-41F8-932E-67BC4D23A74F}" type="pres">
      <dgm:prSet presAssocID="{5366ABDB-339F-40A2-B0F1-19550413730A}" presName="compNode" presStyleCnt="0"/>
      <dgm:spPr/>
    </dgm:pt>
    <dgm:pt modelId="{E8116AEC-7743-4375-96C7-35E46AC71532}" type="pres">
      <dgm:prSet presAssocID="{5366ABDB-339F-40A2-B0F1-19550413730A}" presName="dummyConnPt" presStyleCnt="0"/>
      <dgm:spPr/>
    </dgm:pt>
    <dgm:pt modelId="{A197FAEF-8D92-4A96-B638-F64F3070BCE8}" type="pres">
      <dgm:prSet presAssocID="{5366ABDB-339F-40A2-B0F1-19550413730A}" presName="node" presStyleLbl="node1" presStyleIdx="8" presStyleCnt="9">
        <dgm:presLayoutVars>
          <dgm:bulletEnabled val="1"/>
        </dgm:presLayoutVars>
      </dgm:prSet>
      <dgm:spPr/>
      <dgm:t>
        <a:bodyPr/>
        <a:lstStyle/>
        <a:p>
          <a:endParaRPr lang="en-US"/>
        </a:p>
      </dgm:t>
    </dgm:pt>
  </dgm:ptLst>
  <dgm:cxnLst>
    <dgm:cxn modelId="{E4403F86-6064-481D-87A8-8814889B6A62}" type="presOf" srcId="{8B9BD478-707A-466E-A74F-A9BF7E4DFD89}" destId="{CC02E0C5-753D-4E26-B081-A1DAAAA59574}" srcOrd="0" destOrd="0" presId="urn:microsoft.com/office/officeart/2005/8/layout/bProcess4"/>
    <dgm:cxn modelId="{4308D08F-77DB-495C-9DDD-5FC407602AFF}" srcId="{15CE8C44-0B87-488A-B6DF-B215A1C7826A}" destId="{63EDF418-E111-433E-A51C-5D0187FD0DE7}" srcOrd="1" destOrd="0" parTransId="{9D1D5A79-13D6-4E5A-AA41-03A7DD545E80}" sibTransId="{7DFCDB75-FC6D-49D0-A169-FFBA3F123F81}"/>
    <dgm:cxn modelId="{CC2C5242-240B-4BA3-9F52-BF8921570584}" srcId="{15CE8C44-0B87-488A-B6DF-B215A1C7826A}" destId="{85487E65-98F8-4B55-9A62-E19355D7D67B}" srcOrd="4" destOrd="0" parTransId="{3A5F1993-D161-4F85-9623-52A1569DC347}" sibTransId="{5085EAF9-BCA8-40CD-B3D7-95415E555724}"/>
    <dgm:cxn modelId="{CBDC462A-1584-4EC0-81B0-9100A88D3099}" srcId="{15CE8C44-0B87-488A-B6DF-B215A1C7826A}" destId="{5366ABDB-339F-40A2-B0F1-19550413730A}" srcOrd="8" destOrd="0" parTransId="{DA1E96A6-EF68-4B63-A8ED-6F776CE83FF0}" sibTransId="{7E060589-4D8D-4EBE-97C4-E722A4E41D11}"/>
    <dgm:cxn modelId="{EAA11E8D-91F4-433D-9690-1CAA9F59B115}" srcId="{15CE8C44-0B87-488A-B6DF-B215A1C7826A}" destId="{D16E9A54-B623-4A01-A59E-6DCD1B4C0CA9}" srcOrd="7" destOrd="0" parTransId="{FD74A97F-59E5-429C-8FDA-B0D383A6D6BA}" sibTransId="{FE01D092-809B-483B-B368-761C0374DA58}"/>
    <dgm:cxn modelId="{D674950F-082B-4911-A4C9-F25C8B31E43F}" type="presOf" srcId="{15CE8C44-0B87-488A-B6DF-B215A1C7826A}" destId="{3AD67E60-B390-416E-8993-46714AA544FF}" srcOrd="0" destOrd="0" presId="urn:microsoft.com/office/officeart/2005/8/layout/bProcess4"/>
    <dgm:cxn modelId="{B21BBADC-A74D-4922-90F7-6C8DD216E215}" srcId="{15CE8C44-0B87-488A-B6DF-B215A1C7826A}" destId="{B26591B5-718B-4556-8366-09B28FD0CB02}" srcOrd="5" destOrd="0" parTransId="{D29B31B8-D545-4E9F-95D1-82B40BDE5C01}" sibTransId="{1A0499FF-1820-4C55-B025-FC7C5267D649}"/>
    <dgm:cxn modelId="{D2CDC8DA-06F6-432A-AD6B-CDFF2D6B102D}" type="presOf" srcId="{B26591B5-718B-4556-8366-09B28FD0CB02}" destId="{DEF76681-5B68-43E9-8E26-88C29030BF1F}" srcOrd="0" destOrd="0" presId="urn:microsoft.com/office/officeart/2005/8/layout/bProcess4"/>
    <dgm:cxn modelId="{24C5AB0E-6BA3-4404-BF90-796FE23D3FA2}" type="presOf" srcId="{FE01D092-809B-483B-B368-761C0374DA58}" destId="{6953E082-53C0-40D4-9258-DE2F2B66705B}" srcOrd="0" destOrd="0" presId="urn:microsoft.com/office/officeart/2005/8/layout/bProcess4"/>
    <dgm:cxn modelId="{A3D6C3E5-66D9-495E-9B17-81745E7768DE}" type="presOf" srcId="{C17E1722-B115-4123-B89C-07BE6AAE671C}" destId="{75938A6D-7374-4838-AE31-E1DD1FDC84B3}" srcOrd="0" destOrd="0" presId="urn:microsoft.com/office/officeart/2005/8/layout/bProcess4"/>
    <dgm:cxn modelId="{DAA3EEAD-B265-4416-97D6-5DA7866257E9}" type="presOf" srcId="{5366ABDB-339F-40A2-B0F1-19550413730A}" destId="{A197FAEF-8D92-4A96-B638-F64F3070BCE8}" srcOrd="0" destOrd="0" presId="urn:microsoft.com/office/officeart/2005/8/layout/bProcess4"/>
    <dgm:cxn modelId="{FB643482-93F9-4548-951F-5E1237A97BEE}" type="presOf" srcId="{7DFCDB75-FC6D-49D0-A169-FFBA3F123F81}" destId="{E2D82E91-082B-4DD7-A385-01048E39D919}" srcOrd="0" destOrd="0" presId="urn:microsoft.com/office/officeart/2005/8/layout/bProcess4"/>
    <dgm:cxn modelId="{34C8BBAB-ACDD-421A-B3C3-8ECAA4A4FB71}" srcId="{15CE8C44-0B87-488A-B6DF-B215A1C7826A}" destId="{C17E1722-B115-4123-B89C-07BE6AAE671C}" srcOrd="6" destOrd="0" parTransId="{BD3DF018-A0B8-4818-8E5C-D4E9D53E4B22}" sibTransId="{EE6C8459-357E-4E6B-9EC6-2877E4B2C756}"/>
    <dgm:cxn modelId="{2FC55564-23F0-462B-8BB5-29F249EF86FC}" srcId="{15CE8C44-0B87-488A-B6DF-B215A1C7826A}" destId="{395C7994-89BC-430F-9797-6661234FCC1A}" srcOrd="2" destOrd="0" parTransId="{57815BBB-6037-4180-BE34-1C7F489D7064}" sibTransId="{8B9BD478-707A-466E-A74F-A9BF7E4DFD89}"/>
    <dgm:cxn modelId="{DDAE60B8-2E4C-4D93-B812-2B8E41B6A0ED}" type="presOf" srcId="{85487E65-98F8-4B55-9A62-E19355D7D67B}" destId="{4FB381A7-B9A8-49F9-B681-684F94E1C345}" srcOrd="0" destOrd="0" presId="urn:microsoft.com/office/officeart/2005/8/layout/bProcess4"/>
    <dgm:cxn modelId="{7F673375-B917-494F-BCBC-ACBA1E1C1C39}" srcId="{15CE8C44-0B87-488A-B6DF-B215A1C7826A}" destId="{B86C0ECD-DB9D-4901-94DF-095828F2DBF3}" srcOrd="3" destOrd="0" parTransId="{08606E80-1FCC-416E-974B-D729CB05D729}" sibTransId="{763B222E-E5BA-4300-A2C2-0E84F10062CA}"/>
    <dgm:cxn modelId="{6EF4AE97-707E-4D3B-AE1C-4164052E696C}" type="presOf" srcId="{1A0499FF-1820-4C55-B025-FC7C5267D649}" destId="{82B5DC6D-05DB-4792-9EEF-AB4009690488}" srcOrd="0" destOrd="0" presId="urn:microsoft.com/office/officeart/2005/8/layout/bProcess4"/>
    <dgm:cxn modelId="{18ADF9D3-866F-4B7F-8A9F-404FC475AD56}" type="presOf" srcId="{63EDF418-E111-433E-A51C-5D0187FD0DE7}" destId="{AFCA3278-04D6-487E-B761-81FE98EED503}" srcOrd="0" destOrd="0" presId="urn:microsoft.com/office/officeart/2005/8/layout/bProcess4"/>
    <dgm:cxn modelId="{38E52278-79B3-4A6B-9902-E746AC1A93B6}" type="presOf" srcId="{5085EAF9-BCA8-40CD-B3D7-95415E555724}" destId="{20540F98-29F6-4FC7-92F2-FC5B6C2F920B}" srcOrd="0" destOrd="0" presId="urn:microsoft.com/office/officeart/2005/8/layout/bProcess4"/>
    <dgm:cxn modelId="{4CCD400F-84B1-4E85-8F00-3B49EB652209}" srcId="{15CE8C44-0B87-488A-B6DF-B215A1C7826A}" destId="{3C2E02E5-0B00-42D0-8573-584AAA321D78}" srcOrd="0" destOrd="0" parTransId="{9209DDEA-7313-4F99-8EF5-DCAB926017F5}" sibTransId="{4759EA89-03CD-4134-8E0A-9E896D5AD732}"/>
    <dgm:cxn modelId="{717E29A4-455E-4C92-B69E-F4676CC62558}" type="presOf" srcId="{D16E9A54-B623-4A01-A59E-6DCD1B4C0CA9}" destId="{2A50A198-0AD0-41CC-9101-9F533BA93A11}" srcOrd="0" destOrd="0" presId="urn:microsoft.com/office/officeart/2005/8/layout/bProcess4"/>
    <dgm:cxn modelId="{4547C9C1-B2BA-4587-B194-2CA89BDCE45C}" type="presOf" srcId="{3C2E02E5-0B00-42D0-8573-584AAA321D78}" destId="{8BDF3D15-E9CE-45CD-88FD-406FC88A3E60}" srcOrd="0" destOrd="0" presId="urn:microsoft.com/office/officeart/2005/8/layout/bProcess4"/>
    <dgm:cxn modelId="{564479B0-4D2E-468C-9923-8B9D7AF535EB}" type="presOf" srcId="{395C7994-89BC-430F-9797-6661234FCC1A}" destId="{50334103-F09B-4F6C-894C-474AF957A963}" srcOrd="0" destOrd="0" presId="urn:microsoft.com/office/officeart/2005/8/layout/bProcess4"/>
    <dgm:cxn modelId="{F774B99B-F216-4523-A133-32777CA81CA9}" type="presOf" srcId="{4759EA89-03CD-4134-8E0A-9E896D5AD732}" destId="{D2E3E506-4FD2-4FB9-9427-4C79665F5C62}" srcOrd="0" destOrd="0" presId="urn:microsoft.com/office/officeart/2005/8/layout/bProcess4"/>
    <dgm:cxn modelId="{0594D2AC-2ADB-4CD7-8AD7-CF926D475B0F}" type="presOf" srcId="{B86C0ECD-DB9D-4901-94DF-095828F2DBF3}" destId="{4B0D0C96-F2AB-4C17-8526-214702802875}" srcOrd="0" destOrd="0" presId="urn:microsoft.com/office/officeart/2005/8/layout/bProcess4"/>
    <dgm:cxn modelId="{37C50884-2A99-4463-8554-B2A66BF42728}" type="presOf" srcId="{EE6C8459-357E-4E6B-9EC6-2877E4B2C756}" destId="{59A7216D-9E30-45FB-BA19-AB727489176A}" srcOrd="0" destOrd="0" presId="urn:microsoft.com/office/officeart/2005/8/layout/bProcess4"/>
    <dgm:cxn modelId="{E1BC545F-2B6F-410C-8E13-B23D1E5ECFF9}" type="presOf" srcId="{763B222E-E5BA-4300-A2C2-0E84F10062CA}" destId="{8673E3E9-D62A-49C1-9A1A-B4396E873867}" srcOrd="0" destOrd="0" presId="urn:microsoft.com/office/officeart/2005/8/layout/bProcess4"/>
    <dgm:cxn modelId="{DF0906F7-C0C0-4FA1-8488-3ED4DA633070}" type="presParOf" srcId="{3AD67E60-B390-416E-8993-46714AA544FF}" destId="{212745B0-D91E-46DA-9DFF-2258DBB83C60}" srcOrd="0" destOrd="0" presId="urn:microsoft.com/office/officeart/2005/8/layout/bProcess4"/>
    <dgm:cxn modelId="{D9D643D9-DE7C-4494-B050-658604EFB217}" type="presParOf" srcId="{212745B0-D91E-46DA-9DFF-2258DBB83C60}" destId="{2BF5B02A-B881-443E-A579-ED50D0A1BC15}" srcOrd="0" destOrd="0" presId="urn:microsoft.com/office/officeart/2005/8/layout/bProcess4"/>
    <dgm:cxn modelId="{17222595-B00E-4226-B9C8-CB225B3FE0A7}" type="presParOf" srcId="{212745B0-D91E-46DA-9DFF-2258DBB83C60}" destId="{8BDF3D15-E9CE-45CD-88FD-406FC88A3E60}" srcOrd="1" destOrd="0" presId="urn:microsoft.com/office/officeart/2005/8/layout/bProcess4"/>
    <dgm:cxn modelId="{7847F953-A3F8-4560-A4A3-438FD2D0BA93}" type="presParOf" srcId="{3AD67E60-B390-416E-8993-46714AA544FF}" destId="{D2E3E506-4FD2-4FB9-9427-4C79665F5C62}" srcOrd="1" destOrd="0" presId="urn:microsoft.com/office/officeart/2005/8/layout/bProcess4"/>
    <dgm:cxn modelId="{5A72AF0C-70DC-4AED-B0E2-CD13F52E8C1B}" type="presParOf" srcId="{3AD67E60-B390-416E-8993-46714AA544FF}" destId="{7C477727-7678-4A89-9BF3-94AB1242EBEF}" srcOrd="2" destOrd="0" presId="urn:microsoft.com/office/officeart/2005/8/layout/bProcess4"/>
    <dgm:cxn modelId="{8E1C0A78-D738-4977-899D-09823A0A97B7}" type="presParOf" srcId="{7C477727-7678-4A89-9BF3-94AB1242EBEF}" destId="{CFBADC70-E5DE-4670-B89F-CC1A3B8182FF}" srcOrd="0" destOrd="0" presId="urn:microsoft.com/office/officeart/2005/8/layout/bProcess4"/>
    <dgm:cxn modelId="{1CEE2FC1-4D1A-4AC7-AAAE-C9ACD846107F}" type="presParOf" srcId="{7C477727-7678-4A89-9BF3-94AB1242EBEF}" destId="{AFCA3278-04D6-487E-B761-81FE98EED503}" srcOrd="1" destOrd="0" presId="urn:microsoft.com/office/officeart/2005/8/layout/bProcess4"/>
    <dgm:cxn modelId="{43D1F3C3-67AF-4CC2-ABDA-035A5448F409}" type="presParOf" srcId="{3AD67E60-B390-416E-8993-46714AA544FF}" destId="{E2D82E91-082B-4DD7-A385-01048E39D919}" srcOrd="3" destOrd="0" presId="urn:microsoft.com/office/officeart/2005/8/layout/bProcess4"/>
    <dgm:cxn modelId="{8056AC37-63BA-42BC-B4C3-003C82250644}" type="presParOf" srcId="{3AD67E60-B390-416E-8993-46714AA544FF}" destId="{C2DD2D1B-13D3-448A-89FC-DADB3A3E4B3E}" srcOrd="4" destOrd="0" presId="urn:microsoft.com/office/officeart/2005/8/layout/bProcess4"/>
    <dgm:cxn modelId="{A1BF2A81-78E3-4BCD-9248-7BD9BAC5095A}" type="presParOf" srcId="{C2DD2D1B-13D3-448A-89FC-DADB3A3E4B3E}" destId="{DE6DE9DB-517A-4A24-AB2D-EAFEA9D37C92}" srcOrd="0" destOrd="0" presId="urn:microsoft.com/office/officeart/2005/8/layout/bProcess4"/>
    <dgm:cxn modelId="{A0C971BE-01F2-45CF-BB83-0B89D09B166B}" type="presParOf" srcId="{C2DD2D1B-13D3-448A-89FC-DADB3A3E4B3E}" destId="{50334103-F09B-4F6C-894C-474AF957A963}" srcOrd="1" destOrd="0" presId="urn:microsoft.com/office/officeart/2005/8/layout/bProcess4"/>
    <dgm:cxn modelId="{BF91EC84-3627-4161-A65F-5209EB1DB007}" type="presParOf" srcId="{3AD67E60-B390-416E-8993-46714AA544FF}" destId="{CC02E0C5-753D-4E26-B081-A1DAAAA59574}" srcOrd="5" destOrd="0" presId="urn:microsoft.com/office/officeart/2005/8/layout/bProcess4"/>
    <dgm:cxn modelId="{59FF847B-5AEC-4EAE-A8DF-E9F65A46E8E6}" type="presParOf" srcId="{3AD67E60-B390-416E-8993-46714AA544FF}" destId="{D379C2FF-8DF2-43D6-AFC4-F8398096A70D}" srcOrd="6" destOrd="0" presId="urn:microsoft.com/office/officeart/2005/8/layout/bProcess4"/>
    <dgm:cxn modelId="{45973144-4079-4F1B-8EFC-1E6F679F208D}" type="presParOf" srcId="{D379C2FF-8DF2-43D6-AFC4-F8398096A70D}" destId="{591AD52A-3A7D-4683-8502-72D3BA516945}" srcOrd="0" destOrd="0" presId="urn:microsoft.com/office/officeart/2005/8/layout/bProcess4"/>
    <dgm:cxn modelId="{B738E301-34B4-4437-BEAC-73F1D7B72E9F}" type="presParOf" srcId="{D379C2FF-8DF2-43D6-AFC4-F8398096A70D}" destId="{4B0D0C96-F2AB-4C17-8526-214702802875}" srcOrd="1" destOrd="0" presId="urn:microsoft.com/office/officeart/2005/8/layout/bProcess4"/>
    <dgm:cxn modelId="{914D4788-C2BE-46A1-A76C-AE0C1AF181DB}" type="presParOf" srcId="{3AD67E60-B390-416E-8993-46714AA544FF}" destId="{8673E3E9-D62A-49C1-9A1A-B4396E873867}" srcOrd="7" destOrd="0" presId="urn:microsoft.com/office/officeart/2005/8/layout/bProcess4"/>
    <dgm:cxn modelId="{3DBFABD9-A2DE-4D3F-A516-C8561236AB78}" type="presParOf" srcId="{3AD67E60-B390-416E-8993-46714AA544FF}" destId="{D078E021-6AA4-4781-B300-90848DCEBB7C}" srcOrd="8" destOrd="0" presId="urn:microsoft.com/office/officeart/2005/8/layout/bProcess4"/>
    <dgm:cxn modelId="{6C599253-073D-4F82-ACF2-F49999EBBF8B}" type="presParOf" srcId="{D078E021-6AA4-4781-B300-90848DCEBB7C}" destId="{ED8A7BE1-4633-47C4-9505-589B04B83B77}" srcOrd="0" destOrd="0" presId="urn:microsoft.com/office/officeart/2005/8/layout/bProcess4"/>
    <dgm:cxn modelId="{5047909D-F1B0-4917-84FF-4329028E1AF4}" type="presParOf" srcId="{D078E021-6AA4-4781-B300-90848DCEBB7C}" destId="{4FB381A7-B9A8-49F9-B681-684F94E1C345}" srcOrd="1" destOrd="0" presId="urn:microsoft.com/office/officeart/2005/8/layout/bProcess4"/>
    <dgm:cxn modelId="{FED158A9-2A15-428A-8572-D7EA9CE17AF3}" type="presParOf" srcId="{3AD67E60-B390-416E-8993-46714AA544FF}" destId="{20540F98-29F6-4FC7-92F2-FC5B6C2F920B}" srcOrd="9" destOrd="0" presId="urn:microsoft.com/office/officeart/2005/8/layout/bProcess4"/>
    <dgm:cxn modelId="{604BA1BF-0BDD-485E-8CF7-43F9B5F1EB76}" type="presParOf" srcId="{3AD67E60-B390-416E-8993-46714AA544FF}" destId="{C214CEFD-6FCF-429B-8F2F-9992881FE0D8}" srcOrd="10" destOrd="0" presId="urn:microsoft.com/office/officeart/2005/8/layout/bProcess4"/>
    <dgm:cxn modelId="{ED5DD9E4-DB69-4465-9BBF-7297ABC1D11B}" type="presParOf" srcId="{C214CEFD-6FCF-429B-8F2F-9992881FE0D8}" destId="{F19B167A-F8F3-424D-AB83-0BF7A3290D03}" srcOrd="0" destOrd="0" presId="urn:microsoft.com/office/officeart/2005/8/layout/bProcess4"/>
    <dgm:cxn modelId="{C0549147-77CB-44E3-9E23-93ADF1766636}" type="presParOf" srcId="{C214CEFD-6FCF-429B-8F2F-9992881FE0D8}" destId="{DEF76681-5B68-43E9-8E26-88C29030BF1F}" srcOrd="1" destOrd="0" presId="urn:microsoft.com/office/officeart/2005/8/layout/bProcess4"/>
    <dgm:cxn modelId="{5DAB62DE-736B-46B2-949C-75861FBE20B6}" type="presParOf" srcId="{3AD67E60-B390-416E-8993-46714AA544FF}" destId="{82B5DC6D-05DB-4792-9EEF-AB4009690488}" srcOrd="11" destOrd="0" presId="urn:microsoft.com/office/officeart/2005/8/layout/bProcess4"/>
    <dgm:cxn modelId="{2575D989-65C5-476E-B6AF-7DFF5D8D0DB0}" type="presParOf" srcId="{3AD67E60-B390-416E-8993-46714AA544FF}" destId="{97DE8A46-59BE-4B52-A11C-83ED2EE2D50E}" srcOrd="12" destOrd="0" presId="urn:microsoft.com/office/officeart/2005/8/layout/bProcess4"/>
    <dgm:cxn modelId="{D8476B8F-5C3E-4A98-80AA-4C119D0FEA95}" type="presParOf" srcId="{97DE8A46-59BE-4B52-A11C-83ED2EE2D50E}" destId="{97E9D957-ADE6-40E9-A8B7-73B1452407E6}" srcOrd="0" destOrd="0" presId="urn:microsoft.com/office/officeart/2005/8/layout/bProcess4"/>
    <dgm:cxn modelId="{C34F3DBB-2AEA-4F29-BC1B-01B47CFC3C2C}" type="presParOf" srcId="{97DE8A46-59BE-4B52-A11C-83ED2EE2D50E}" destId="{75938A6D-7374-4838-AE31-E1DD1FDC84B3}" srcOrd="1" destOrd="0" presId="urn:microsoft.com/office/officeart/2005/8/layout/bProcess4"/>
    <dgm:cxn modelId="{A1077A95-06D1-4597-9013-707632855262}" type="presParOf" srcId="{3AD67E60-B390-416E-8993-46714AA544FF}" destId="{59A7216D-9E30-45FB-BA19-AB727489176A}" srcOrd="13" destOrd="0" presId="urn:microsoft.com/office/officeart/2005/8/layout/bProcess4"/>
    <dgm:cxn modelId="{1F0739D9-F93A-4F42-A98E-1D67E77DB956}" type="presParOf" srcId="{3AD67E60-B390-416E-8993-46714AA544FF}" destId="{9629B3C4-B9D7-4DD4-9F8A-107D19C407B4}" srcOrd="14" destOrd="0" presId="urn:microsoft.com/office/officeart/2005/8/layout/bProcess4"/>
    <dgm:cxn modelId="{E49C997C-6073-416C-A5BF-BDAE20C8A743}" type="presParOf" srcId="{9629B3C4-B9D7-4DD4-9F8A-107D19C407B4}" destId="{550B62E8-9568-4CC1-A46D-22DF0BB70B7F}" srcOrd="0" destOrd="0" presId="urn:microsoft.com/office/officeart/2005/8/layout/bProcess4"/>
    <dgm:cxn modelId="{310B02B3-3159-4378-8A44-6385BA03E8ED}" type="presParOf" srcId="{9629B3C4-B9D7-4DD4-9F8A-107D19C407B4}" destId="{2A50A198-0AD0-41CC-9101-9F533BA93A11}" srcOrd="1" destOrd="0" presId="urn:microsoft.com/office/officeart/2005/8/layout/bProcess4"/>
    <dgm:cxn modelId="{678340BA-951F-48CB-84A9-FE05F8B85887}" type="presParOf" srcId="{3AD67E60-B390-416E-8993-46714AA544FF}" destId="{6953E082-53C0-40D4-9258-DE2F2B66705B}" srcOrd="15" destOrd="0" presId="urn:microsoft.com/office/officeart/2005/8/layout/bProcess4"/>
    <dgm:cxn modelId="{3E8EEEB4-F35F-4138-8737-26093F0D1212}" type="presParOf" srcId="{3AD67E60-B390-416E-8993-46714AA544FF}" destId="{676D87BA-5CFE-41F8-932E-67BC4D23A74F}" srcOrd="16" destOrd="0" presId="urn:microsoft.com/office/officeart/2005/8/layout/bProcess4"/>
    <dgm:cxn modelId="{E10A272C-6B6E-47CA-AB3B-797C66DDB3C7}" type="presParOf" srcId="{676D87BA-5CFE-41F8-932E-67BC4D23A74F}" destId="{E8116AEC-7743-4375-96C7-35E46AC71532}" srcOrd="0" destOrd="0" presId="urn:microsoft.com/office/officeart/2005/8/layout/bProcess4"/>
    <dgm:cxn modelId="{C8296005-BFF8-467E-B43A-03426BBD9532}" type="presParOf" srcId="{676D87BA-5CFE-41F8-932E-67BC4D23A74F}" destId="{A197FAEF-8D92-4A96-B638-F64F3070BCE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CE8C44-0B87-488A-B6DF-B215A1C7826A}" type="doc">
      <dgm:prSet loTypeId="urn:microsoft.com/office/officeart/2005/8/layout/bProcess4" loCatId="process" qsTypeId="urn:microsoft.com/office/officeart/2005/8/quickstyle/3d1" qsCatId="3D" csTypeId="urn:microsoft.com/office/officeart/2005/8/colors/accent6_3" csCatId="accent6" phldr="1"/>
      <dgm:spPr/>
      <dgm:t>
        <a:bodyPr/>
        <a:lstStyle/>
        <a:p>
          <a:endParaRPr lang="en-US"/>
        </a:p>
      </dgm:t>
    </dgm:pt>
    <dgm:pt modelId="{63EDF418-E111-433E-A51C-5D0187FD0DE7}">
      <dgm:prSet phldrT="[Text]" custT="1"/>
      <dgm:spPr/>
      <dgm:t>
        <a:bodyPr/>
        <a:lstStyle/>
        <a:p>
          <a:r>
            <a:rPr lang="en-US" sz="1400" dirty="0" smtClean="0"/>
            <a:t>2012</a:t>
          </a:r>
        </a:p>
        <a:p>
          <a:r>
            <a:rPr lang="en-US" sz="1400" dirty="0" smtClean="0"/>
            <a:t>Document Management Process MILAR </a:t>
          </a:r>
        </a:p>
        <a:p>
          <a:r>
            <a:rPr lang="en-US" sz="1100" dirty="0" smtClean="0"/>
            <a:t>(Map, Improve, Lean, Automate, Replicate)</a:t>
          </a:r>
          <a:endParaRPr lang="en-US" sz="1100" dirty="0"/>
        </a:p>
      </dgm:t>
    </dgm:pt>
    <dgm:pt modelId="{9D1D5A79-13D6-4E5A-AA41-03A7DD545E80}" type="parTrans" cxnId="{4308D08F-77DB-495C-9DDD-5FC407602AFF}">
      <dgm:prSet/>
      <dgm:spPr/>
      <dgm:t>
        <a:bodyPr/>
        <a:lstStyle/>
        <a:p>
          <a:endParaRPr lang="en-US"/>
        </a:p>
      </dgm:t>
    </dgm:pt>
    <dgm:pt modelId="{7DFCDB75-FC6D-49D0-A169-FFBA3F123F81}" type="sibTrans" cxnId="{4308D08F-77DB-495C-9DDD-5FC407602AFF}">
      <dgm:prSet/>
      <dgm:spPr/>
      <dgm:t>
        <a:bodyPr/>
        <a:lstStyle/>
        <a:p>
          <a:endParaRPr lang="en-US"/>
        </a:p>
      </dgm:t>
    </dgm:pt>
    <dgm:pt modelId="{395C7994-89BC-430F-9797-6661234FCC1A}">
      <dgm:prSet phldrT="[Text]" custT="1"/>
      <dgm:spPr/>
      <dgm:t>
        <a:bodyPr/>
        <a:lstStyle/>
        <a:p>
          <a:r>
            <a:rPr lang="en-US" sz="1400" dirty="0" smtClean="0"/>
            <a:t>Q2 2012</a:t>
          </a:r>
        </a:p>
        <a:p>
          <a:r>
            <a:rPr lang="en-US" sz="1400" dirty="0" smtClean="0"/>
            <a:t>Document Management System and OpModel Voice of the Customer Survey</a:t>
          </a:r>
          <a:endParaRPr lang="en-US" sz="1400" dirty="0"/>
        </a:p>
      </dgm:t>
    </dgm:pt>
    <dgm:pt modelId="{57815BBB-6037-4180-BE34-1C7F489D7064}" type="parTrans" cxnId="{2FC55564-23F0-462B-8BB5-29F249EF86FC}">
      <dgm:prSet/>
      <dgm:spPr/>
      <dgm:t>
        <a:bodyPr/>
        <a:lstStyle/>
        <a:p>
          <a:endParaRPr lang="en-US"/>
        </a:p>
      </dgm:t>
    </dgm:pt>
    <dgm:pt modelId="{8B9BD478-707A-466E-A74F-A9BF7E4DFD89}" type="sibTrans" cxnId="{2FC55564-23F0-462B-8BB5-29F249EF86FC}">
      <dgm:prSet/>
      <dgm:spPr/>
      <dgm:t>
        <a:bodyPr/>
        <a:lstStyle/>
        <a:p>
          <a:endParaRPr lang="en-US"/>
        </a:p>
      </dgm:t>
    </dgm:pt>
    <dgm:pt modelId="{B86C0ECD-DB9D-4901-94DF-095828F2DBF3}">
      <dgm:prSet phldrT="[Text]" custT="1"/>
      <dgm:spPr/>
      <dgm:t>
        <a:bodyPr/>
        <a:lstStyle/>
        <a:p>
          <a:r>
            <a:rPr lang="en-US" sz="1400" dirty="0" smtClean="0"/>
            <a:t>Q4 2012</a:t>
          </a:r>
        </a:p>
        <a:p>
          <a:r>
            <a:rPr lang="en-US" sz="1400" dirty="0" smtClean="0"/>
            <a:t>PGD Knowledge Management Maturity Assessment</a:t>
          </a:r>
          <a:endParaRPr lang="en-US" sz="1400" dirty="0"/>
        </a:p>
      </dgm:t>
    </dgm:pt>
    <dgm:pt modelId="{08606E80-1FCC-416E-974B-D729CB05D729}" type="parTrans" cxnId="{7F673375-B917-494F-BCBC-ACBA1E1C1C39}">
      <dgm:prSet/>
      <dgm:spPr/>
      <dgm:t>
        <a:bodyPr/>
        <a:lstStyle/>
        <a:p>
          <a:endParaRPr lang="en-US"/>
        </a:p>
      </dgm:t>
    </dgm:pt>
    <dgm:pt modelId="{763B222E-E5BA-4300-A2C2-0E84F10062CA}" type="sibTrans" cxnId="{7F673375-B917-494F-BCBC-ACBA1E1C1C39}">
      <dgm:prSet/>
      <dgm:spPr/>
      <dgm:t>
        <a:bodyPr/>
        <a:lstStyle/>
        <a:p>
          <a:endParaRPr lang="en-US"/>
        </a:p>
      </dgm:t>
    </dgm:pt>
    <dgm:pt modelId="{85487E65-98F8-4B55-9A62-E19355D7D67B}">
      <dgm:prSet phldrT="[Text]" custT="1"/>
      <dgm:spPr/>
      <dgm:t>
        <a:bodyPr/>
        <a:lstStyle/>
        <a:p>
          <a:r>
            <a:rPr lang="en-US" sz="1400" dirty="0" smtClean="0"/>
            <a:t>2013 </a:t>
          </a:r>
        </a:p>
        <a:p>
          <a:r>
            <a:rPr lang="en-US" sz="1400" dirty="0" smtClean="0"/>
            <a:t>Definition of OpModel Project Mission, Functional Requirements, Software Selection </a:t>
          </a:r>
          <a:endParaRPr lang="en-US" sz="1400" dirty="0"/>
        </a:p>
      </dgm:t>
    </dgm:pt>
    <dgm:pt modelId="{3A5F1993-D161-4F85-9623-52A1569DC347}" type="parTrans" cxnId="{CC2C5242-240B-4BA3-9F52-BF8921570584}">
      <dgm:prSet/>
      <dgm:spPr/>
      <dgm:t>
        <a:bodyPr/>
        <a:lstStyle/>
        <a:p>
          <a:endParaRPr lang="en-US"/>
        </a:p>
      </dgm:t>
    </dgm:pt>
    <dgm:pt modelId="{5085EAF9-BCA8-40CD-B3D7-95415E555724}" type="sibTrans" cxnId="{CC2C5242-240B-4BA3-9F52-BF8921570584}">
      <dgm:prSet/>
      <dgm:spPr/>
      <dgm:t>
        <a:bodyPr/>
        <a:lstStyle/>
        <a:p>
          <a:endParaRPr lang="en-US"/>
        </a:p>
      </dgm:t>
    </dgm:pt>
    <dgm:pt modelId="{B26591B5-718B-4556-8366-09B28FD0CB02}">
      <dgm:prSet phldrT="[Text]" custT="1"/>
      <dgm:spPr/>
      <dgm:t>
        <a:bodyPr/>
        <a:lstStyle/>
        <a:p>
          <a:r>
            <a:rPr lang="en-US" sz="1400" dirty="0" smtClean="0"/>
            <a:t>Q1 2014</a:t>
          </a:r>
        </a:p>
        <a:p>
          <a:r>
            <a:rPr lang="en-US" sz="1400" dirty="0" smtClean="0"/>
            <a:t>Process Reviews, SME Focus Groups, Structure Development, Change Management</a:t>
          </a:r>
          <a:endParaRPr lang="en-US" sz="1400" dirty="0"/>
        </a:p>
      </dgm:t>
    </dgm:pt>
    <dgm:pt modelId="{D29B31B8-D545-4E9F-95D1-82B40BDE5C01}" type="parTrans" cxnId="{B21BBADC-A74D-4922-90F7-6C8DD216E215}">
      <dgm:prSet/>
      <dgm:spPr/>
      <dgm:t>
        <a:bodyPr/>
        <a:lstStyle/>
        <a:p>
          <a:endParaRPr lang="en-US"/>
        </a:p>
      </dgm:t>
    </dgm:pt>
    <dgm:pt modelId="{1A0499FF-1820-4C55-B025-FC7C5267D649}" type="sibTrans" cxnId="{B21BBADC-A74D-4922-90F7-6C8DD216E215}">
      <dgm:prSet/>
      <dgm:spPr/>
      <dgm:t>
        <a:bodyPr/>
        <a:lstStyle/>
        <a:p>
          <a:endParaRPr lang="en-US"/>
        </a:p>
      </dgm:t>
    </dgm:pt>
    <dgm:pt modelId="{C17E1722-B115-4123-B89C-07BE6AAE671C}">
      <dgm:prSet phldrT="[Text]" custT="1"/>
      <dgm:spPr/>
      <dgm:t>
        <a:bodyPr/>
        <a:lstStyle/>
        <a:p>
          <a:r>
            <a:rPr lang="en-US" sz="1400" dirty="0" smtClean="0"/>
            <a:t>Q2 and Q3 2014</a:t>
          </a:r>
        </a:p>
        <a:p>
          <a:r>
            <a:rPr lang="en-US" sz="1400" dirty="0" smtClean="0"/>
            <a:t>Document Migration, BETA  Testing, Training, Roadshows, Change Management </a:t>
          </a:r>
          <a:endParaRPr lang="en-US" sz="1400" dirty="0"/>
        </a:p>
      </dgm:t>
    </dgm:pt>
    <dgm:pt modelId="{BD3DF018-A0B8-4818-8E5C-D4E9D53E4B22}" type="parTrans" cxnId="{34C8BBAB-ACDD-421A-B3C3-8ECAA4A4FB71}">
      <dgm:prSet/>
      <dgm:spPr/>
      <dgm:t>
        <a:bodyPr/>
        <a:lstStyle/>
        <a:p>
          <a:endParaRPr lang="en-US"/>
        </a:p>
      </dgm:t>
    </dgm:pt>
    <dgm:pt modelId="{EE6C8459-357E-4E6B-9EC6-2877E4B2C756}" type="sibTrans" cxnId="{34C8BBAB-ACDD-421A-B3C3-8ECAA4A4FB71}">
      <dgm:prSet/>
      <dgm:spPr/>
      <dgm:t>
        <a:bodyPr/>
        <a:lstStyle/>
        <a:p>
          <a:endParaRPr lang="en-US"/>
        </a:p>
      </dgm:t>
    </dgm:pt>
    <dgm:pt modelId="{D16E9A54-B623-4A01-A59E-6DCD1B4C0CA9}">
      <dgm:prSet phldrT="[Text]" custT="1"/>
      <dgm:spPr/>
      <dgm:t>
        <a:bodyPr/>
        <a:lstStyle/>
        <a:p>
          <a:r>
            <a:rPr lang="en-US" sz="1400" dirty="0" smtClean="0"/>
            <a:t>Oct. 15, 2014</a:t>
          </a:r>
        </a:p>
        <a:p>
          <a:r>
            <a:rPr lang="en-US" sz="1400" dirty="0" smtClean="0"/>
            <a:t>OpModel </a:t>
          </a:r>
        </a:p>
        <a:p>
          <a:r>
            <a:rPr lang="en-US" sz="1000" dirty="0" smtClean="0"/>
            <a:t>powered by D2 </a:t>
          </a:r>
        </a:p>
        <a:p>
          <a:r>
            <a:rPr lang="en-US" sz="1400" dirty="0" smtClean="0"/>
            <a:t>Go-live!!</a:t>
          </a:r>
          <a:endParaRPr lang="en-US" sz="1400" dirty="0"/>
        </a:p>
      </dgm:t>
    </dgm:pt>
    <dgm:pt modelId="{FD74A97F-59E5-429C-8FDA-B0D383A6D6BA}" type="parTrans" cxnId="{EAA11E8D-91F4-433D-9690-1CAA9F59B115}">
      <dgm:prSet/>
      <dgm:spPr/>
      <dgm:t>
        <a:bodyPr/>
        <a:lstStyle/>
        <a:p>
          <a:endParaRPr lang="en-US"/>
        </a:p>
      </dgm:t>
    </dgm:pt>
    <dgm:pt modelId="{FE01D092-809B-483B-B368-761C0374DA58}" type="sibTrans" cxnId="{EAA11E8D-91F4-433D-9690-1CAA9F59B115}">
      <dgm:prSet/>
      <dgm:spPr/>
      <dgm:t>
        <a:bodyPr/>
        <a:lstStyle/>
        <a:p>
          <a:endParaRPr lang="en-US"/>
        </a:p>
      </dgm:t>
    </dgm:pt>
    <dgm:pt modelId="{5366ABDB-339F-40A2-B0F1-19550413730A}">
      <dgm:prSet phldrT="[Text]" custT="1"/>
      <dgm:spPr/>
      <dgm:t>
        <a:bodyPr/>
        <a:lstStyle/>
        <a:p>
          <a:r>
            <a:rPr lang="en-US" sz="1400" dirty="0" smtClean="0"/>
            <a:t>2015</a:t>
          </a:r>
        </a:p>
        <a:p>
          <a:r>
            <a:rPr lang="en-US" sz="1400" dirty="0" smtClean="0"/>
            <a:t>Running the Business, Change Management  and Continuous Improvement</a:t>
          </a:r>
          <a:endParaRPr lang="en-US" sz="1400" dirty="0"/>
        </a:p>
      </dgm:t>
    </dgm:pt>
    <dgm:pt modelId="{DA1E96A6-EF68-4B63-A8ED-6F776CE83FF0}" type="parTrans" cxnId="{CBDC462A-1584-4EC0-81B0-9100A88D3099}">
      <dgm:prSet/>
      <dgm:spPr/>
      <dgm:t>
        <a:bodyPr/>
        <a:lstStyle/>
        <a:p>
          <a:endParaRPr lang="en-US"/>
        </a:p>
      </dgm:t>
    </dgm:pt>
    <dgm:pt modelId="{7E060589-4D8D-4EBE-97C4-E722A4E41D11}" type="sibTrans" cxnId="{CBDC462A-1584-4EC0-81B0-9100A88D3099}">
      <dgm:prSet/>
      <dgm:spPr/>
      <dgm:t>
        <a:bodyPr/>
        <a:lstStyle/>
        <a:p>
          <a:endParaRPr lang="en-US"/>
        </a:p>
      </dgm:t>
    </dgm:pt>
    <dgm:pt modelId="{3C2E02E5-0B00-42D0-8573-584AAA321D78}">
      <dgm:prSet phldrT="[Text]" custT="1"/>
      <dgm:spPr/>
      <dgm:t>
        <a:bodyPr/>
        <a:lstStyle/>
        <a:p>
          <a:r>
            <a:rPr lang="en-US" sz="1400" dirty="0" smtClean="0"/>
            <a:t>2008-2011 </a:t>
          </a:r>
        </a:p>
        <a:p>
          <a:r>
            <a:rPr lang="en-US" sz="1400" dirty="0" smtClean="0"/>
            <a:t>Employee Engagement Surveys</a:t>
          </a:r>
        </a:p>
        <a:p>
          <a:r>
            <a:rPr lang="en-US" sz="1100" dirty="0" smtClean="0"/>
            <a:t>Opportunities: Work Processes, Tools, Resources</a:t>
          </a:r>
          <a:endParaRPr lang="en-US" sz="1100" dirty="0"/>
        </a:p>
      </dgm:t>
    </dgm:pt>
    <dgm:pt modelId="{4759EA89-03CD-4134-8E0A-9E896D5AD732}" type="sibTrans" cxnId="{4CCD400F-84B1-4E85-8F00-3B49EB652209}">
      <dgm:prSet/>
      <dgm:spPr/>
      <dgm:t>
        <a:bodyPr/>
        <a:lstStyle/>
        <a:p>
          <a:endParaRPr lang="en-US"/>
        </a:p>
      </dgm:t>
    </dgm:pt>
    <dgm:pt modelId="{9209DDEA-7313-4F99-8EF5-DCAB926017F5}" type="parTrans" cxnId="{4CCD400F-84B1-4E85-8F00-3B49EB652209}">
      <dgm:prSet/>
      <dgm:spPr/>
      <dgm:t>
        <a:bodyPr/>
        <a:lstStyle/>
        <a:p>
          <a:endParaRPr lang="en-US"/>
        </a:p>
      </dgm:t>
    </dgm:pt>
    <dgm:pt modelId="{3AD67E60-B390-416E-8993-46714AA544FF}" type="pres">
      <dgm:prSet presAssocID="{15CE8C44-0B87-488A-B6DF-B215A1C7826A}" presName="Name0" presStyleCnt="0">
        <dgm:presLayoutVars>
          <dgm:dir/>
          <dgm:resizeHandles/>
        </dgm:presLayoutVars>
      </dgm:prSet>
      <dgm:spPr/>
      <dgm:t>
        <a:bodyPr/>
        <a:lstStyle/>
        <a:p>
          <a:endParaRPr lang="en-US"/>
        </a:p>
      </dgm:t>
    </dgm:pt>
    <dgm:pt modelId="{212745B0-D91E-46DA-9DFF-2258DBB83C60}" type="pres">
      <dgm:prSet presAssocID="{3C2E02E5-0B00-42D0-8573-584AAA321D78}" presName="compNode" presStyleCnt="0"/>
      <dgm:spPr/>
    </dgm:pt>
    <dgm:pt modelId="{2BF5B02A-B881-443E-A579-ED50D0A1BC15}" type="pres">
      <dgm:prSet presAssocID="{3C2E02E5-0B00-42D0-8573-584AAA321D78}" presName="dummyConnPt" presStyleCnt="0"/>
      <dgm:spPr/>
    </dgm:pt>
    <dgm:pt modelId="{8BDF3D15-E9CE-45CD-88FD-406FC88A3E60}" type="pres">
      <dgm:prSet presAssocID="{3C2E02E5-0B00-42D0-8573-584AAA321D78}" presName="node" presStyleLbl="node1" presStyleIdx="0" presStyleCnt="9">
        <dgm:presLayoutVars>
          <dgm:bulletEnabled val="1"/>
        </dgm:presLayoutVars>
      </dgm:prSet>
      <dgm:spPr/>
      <dgm:t>
        <a:bodyPr/>
        <a:lstStyle/>
        <a:p>
          <a:endParaRPr lang="en-US"/>
        </a:p>
      </dgm:t>
    </dgm:pt>
    <dgm:pt modelId="{D2E3E506-4FD2-4FB9-9427-4C79665F5C62}" type="pres">
      <dgm:prSet presAssocID="{4759EA89-03CD-4134-8E0A-9E896D5AD732}" presName="sibTrans" presStyleLbl="bgSibTrans2D1" presStyleIdx="0" presStyleCnt="8"/>
      <dgm:spPr/>
      <dgm:t>
        <a:bodyPr/>
        <a:lstStyle/>
        <a:p>
          <a:endParaRPr lang="en-US"/>
        </a:p>
      </dgm:t>
    </dgm:pt>
    <dgm:pt modelId="{7C477727-7678-4A89-9BF3-94AB1242EBEF}" type="pres">
      <dgm:prSet presAssocID="{63EDF418-E111-433E-A51C-5D0187FD0DE7}" presName="compNode" presStyleCnt="0"/>
      <dgm:spPr/>
    </dgm:pt>
    <dgm:pt modelId="{CFBADC70-E5DE-4670-B89F-CC1A3B8182FF}" type="pres">
      <dgm:prSet presAssocID="{63EDF418-E111-433E-A51C-5D0187FD0DE7}" presName="dummyConnPt" presStyleCnt="0"/>
      <dgm:spPr/>
    </dgm:pt>
    <dgm:pt modelId="{AFCA3278-04D6-487E-B761-81FE98EED503}" type="pres">
      <dgm:prSet presAssocID="{63EDF418-E111-433E-A51C-5D0187FD0DE7}" presName="node" presStyleLbl="node1" presStyleIdx="1" presStyleCnt="9" custLinFactNeighborY="4000">
        <dgm:presLayoutVars>
          <dgm:bulletEnabled val="1"/>
        </dgm:presLayoutVars>
      </dgm:prSet>
      <dgm:spPr/>
      <dgm:t>
        <a:bodyPr/>
        <a:lstStyle/>
        <a:p>
          <a:endParaRPr lang="en-US"/>
        </a:p>
      </dgm:t>
    </dgm:pt>
    <dgm:pt modelId="{E2D82E91-082B-4DD7-A385-01048E39D919}" type="pres">
      <dgm:prSet presAssocID="{7DFCDB75-FC6D-49D0-A169-FFBA3F123F81}" presName="sibTrans" presStyleLbl="bgSibTrans2D1" presStyleIdx="1" presStyleCnt="8"/>
      <dgm:spPr/>
      <dgm:t>
        <a:bodyPr/>
        <a:lstStyle/>
        <a:p>
          <a:endParaRPr lang="en-US"/>
        </a:p>
      </dgm:t>
    </dgm:pt>
    <dgm:pt modelId="{C2DD2D1B-13D3-448A-89FC-DADB3A3E4B3E}" type="pres">
      <dgm:prSet presAssocID="{395C7994-89BC-430F-9797-6661234FCC1A}" presName="compNode" presStyleCnt="0"/>
      <dgm:spPr/>
    </dgm:pt>
    <dgm:pt modelId="{DE6DE9DB-517A-4A24-AB2D-EAFEA9D37C92}" type="pres">
      <dgm:prSet presAssocID="{395C7994-89BC-430F-9797-6661234FCC1A}" presName="dummyConnPt" presStyleCnt="0"/>
      <dgm:spPr/>
    </dgm:pt>
    <dgm:pt modelId="{50334103-F09B-4F6C-894C-474AF957A963}" type="pres">
      <dgm:prSet presAssocID="{395C7994-89BC-430F-9797-6661234FCC1A}" presName="node" presStyleLbl="node1" presStyleIdx="2" presStyleCnt="9">
        <dgm:presLayoutVars>
          <dgm:bulletEnabled val="1"/>
        </dgm:presLayoutVars>
      </dgm:prSet>
      <dgm:spPr/>
      <dgm:t>
        <a:bodyPr/>
        <a:lstStyle/>
        <a:p>
          <a:endParaRPr lang="en-US"/>
        </a:p>
      </dgm:t>
    </dgm:pt>
    <dgm:pt modelId="{CC02E0C5-753D-4E26-B081-A1DAAAA59574}" type="pres">
      <dgm:prSet presAssocID="{8B9BD478-707A-466E-A74F-A9BF7E4DFD89}" presName="sibTrans" presStyleLbl="bgSibTrans2D1" presStyleIdx="2" presStyleCnt="8"/>
      <dgm:spPr/>
      <dgm:t>
        <a:bodyPr/>
        <a:lstStyle/>
        <a:p>
          <a:endParaRPr lang="en-US"/>
        </a:p>
      </dgm:t>
    </dgm:pt>
    <dgm:pt modelId="{D379C2FF-8DF2-43D6-AFC4-F8398096A70D}" type="pres">
      <dgm:prSet presAssocID="{B86C0ECD-DB9D-4901-94DF-095828F2DBF3}" presName="compNode" presStyleCnt="0"/>
      <dgm:spPr/>
    </dgm:pt>
    <dgm:pt modelId="{591AD52A-3A7D-4683-8502-72D3BA516945}" type="pres">
      <dgm:prSet presAssocID="{B86C0ECD-DB9D-4901-94DF-095828F2DBF3}" presName="dummyConnPt" presStyleCnt="0"/>
      <dgm:spPr/>
    </dgm:pt>
    <dgm:pt modelId="{4B0D0C96-F2AB-4C17-8526-214702802875}" type="pres">
      <dgm:prSet presAssocID="{B86C0ECD-DB9D-4901-94DF-095828F2DBF3}" presName="node" presStyleLbl="node1" presStyleIdx="3" presStyleCnt="9">
        <dgm:presLayoutVars>
          <dgm:bulletEnabled val="1"/>
        </dgm:presLayoutVars>
      </dgm:prSet>
      <dgm:spPr/>
      <dgm:t>
        <a:bodyPr/>
        <a:lstStyle/>
        <a:p>
          <a:endParaRPr lang="en-US"/>
        </a:p>
      </dgm:t>
    </dgm:pt>
    <dgm:pt modelId="{8673E3E9-D62A-49C1-9A1A-B4396E873867}" type="pres">
      <dgm:prSet presAssocID="{763B222E-E5BA-4300-A2C2-0E84F10062CA}" presName="sibTrans" presStyleLbl="bgSibTrans2D1" presStyleIdx="3" presStyleCnt="8"/>
      <dgm:spPr/>
      <dgm:t>
        <a:bodyPr/>
        <a:lstStyle/>
        <a:p>
          <a:endParaRPr lang="en-US"/>
        </a:p>
      </dgm:t>
    </dgm:pt>
    <dgm:pt modelId="{D078E021-6AA4-4781-B300-90848DCEBB7C}" type="pres">
      <dgm:prSet presAssocID="{85487E65-98F8-4B55-9A62-E19355D7D67B}" presName="compNode" presStyleCnt="0"/>
      <dgm:spPr/>
    </dgm:pt>
    <dgm:pt modelId="{ED8A7BE1-4633-47C4-9505-589B04B83B77}" type="pres">
      <dgm:prSet presAssocID="{85487E65-98F8-4B55-9A62-E19355D7D67B}" presName="dummyConnPt" presStyleCnt="0"/>
      <dgm:spPr/>
    </dgm:pt>
    <dgm:pt modelId="{4FB381A7-B9A8-49F9-B681-684F94E1C345}" type="pres">
      <dgm:prSet presAssocID="{85487E65-98F8-4B55-9A62-E19355D7D67B}" presName="node" presStyleLbl="node1" presStyleIdx="4" presStyleCnt="9" custLinFactNeighborY="3470">
        <dgm:presLayoutVars>
          <dgm:bulletEnabled val="1"/>
        </dgm:presLayoutVars>
      </dgm:prSet>
      <dgm:spPr/>
      <dgm:t>
        <a:bodyPr/>
        <a:lstStyle/>
        <a:p>
          <a:endParaRPr lang="en-US"/>
        </a:p>
      </dgm:t>
    </dgm:pt>
    <dgm:pt modelId="{20540F98-29F6-4FC7-92F2-FC5B6C2F920B}" type="pres">
      <dgm:prSet presAssocID="{5085EAF9-BCA8-40CD-B3D7-95415E555724}" presName="sibTrans" presStyleLbl="bgSibTrans2D1" presStyleIdx="4" presStyleCnt="8"/>
      <dgm:spPr/>
      <dgm:t>
        <a:bodyPr/>
        <a:lstStyle/>
        <a:p>
          <a:endParaRPr lang="en-US"/>
        </a:p>
      </dgm:t>
    </dgm:pt>
    <dgm:pt modelId="{C214CEFD-6FCF-429B-8F2F-9992881FE0D8}" type="pres">
      <dgm:prSet presAssocID="{B26591B5-718B-4556-8366-09B28FD0CB02}" presName="compNode" presStyleCnt="0"/>
      <dgm:spPr/>
    </dgm:pt>
    <dgm:pt modelId="{F19B167A-F8F3-424D-AB83-0BF7A3290D03}" type="pres">
      <dgm:prSet presAssocID="{B26591B5-718B-4556-8366-09B28FD0CB02}" presName="dummyConnPt" presStyleCnt="0"/>
      <dgm:spPr/>
    </dgm:pt>
    <dgm:pt modelId="{DEF76681-5B68-43E9-8E26-88C29030BF1F}" type="pres">
      <dgm:prSet presAssocID="{B26591B5-718B-4556-8366-09B28FD0CB02}" presName="node" presStyleLbl="node1" presStyleIdx="5" presStyleCnt="9">
        <dgm:presLayoutVars>
          <dgm:bulletEnabled val="1"/>
        </dgm:presLayoutVars>
      </dgm:prSet>
      <dgm:spPr/>
      <dgm:t>
        <a:bodyPr/>
        <a:lstStyle/>
        <a:p>
          <a:endParaRPr lang="en-US"/>
        </a:p>
      </dgm:t>
    </dgm:pt>
    <dgm:pt modelId="{82B5DC6D-05DB-4792-9EEF-AB4009690488}" type="pres">
      <dgm:prSet presAssocID="{1A0499FF-1820-4C55-B025-FC7C5267D649}" presName="sibTrans" presStyleLbl="bgSibTrans2D1" presStyleIdx="5" presStyleCnt="8"/>
      <dgm:spPr/>
      <dgm:t>
        <a:bodyPr/>
        <a:lstStyle/>
        <a:p>
          <a:endParaRPr lang="en-US"/>
        </a:p>
      </dgm:t>
    </dgm:pt>
    <dgm:pt modelId="{97DE8A46-59BE-4B52-A11C-83ED2EE2D50E}" type="pres">
      <dgm:prSet presAssocID="{C17E1722-B115-4123-B89C-07BE6AAE671C}" presName="compNode" presStyleCnt="0"/>
      <dgm:spPr/>
    </dgm:pt>
    <dgm:pt modelId="{97E9D957-ADE6-40E9-A8B7-73B1452407E6}" type="pres">
      <dgm:prSet presAssocID="{C17E1722-B115-4123-B89C-07BE6AAE671C}" presName="dummyConnPt" presStyleCnt="0"/>
      <dgm:spPr/>
    </dgm:pt>
    <dgm:pt modelId="{75938A6D-7374-4838-AE31-E1DD1FDC84B3}" type="pres">
      <dgm:prSet presAssocID="{C17E1722-B115-4123-B89C-07BE6AAE671C}" presName="node" presStyleLbl="node1" presStyleIdx="6" presStyleCnt="9">
        <dgm:presLayoutVars>
          <dgm:bulletEnabled val="1"/>
        </dgm:presLayoutVars>
      </dgm:prSet>
      <dgm:spPr/>
      <dgm:t>
        <a:bodyPr/>
        <a:lstStyle/>
        <a:p>
          <a:endParaRPr lang="en-US"/>
        </a:p>
      </dgm:t>
    </dgm:pt>
    <dgm:pt modelId="{59A7216D-9E30-45FB-BA19-AB727489176A}" type="pres">
      <dgm:prSet presAssocID="{EE6C8459-357E-4E6B-9EC6-2877E4B2C756}" presName="sibTrans" presStyleLbl="bgSibTrans2D1" presStyleIdx="6" presStyleCnt="8" custLinFactNeighborX="76234" custLinFactNeighborY="15407"/>
      <dgm:spPr/>
      <dgm:t>
        <a:bodyPr/>
        <a:lstStyle/>
        <a:p>
          <a:endParaRPr lang="en-US"/>
        </a:p>
      </dgm:t>
    </dgm:pt>
    <dgm:pt modelId="{9629B3C4-B9D7-4DD4-9F8A-107D19C407B4}" type="pres">
      <dgm:prSet presAssocID="{D16E9A54-B623-4A01-A59E-6DCD1B4C0CA9}" presName="compNode" presStyleCnt="0"/>
      <dgm:spPr/>
    </dgm:pt>
    <dgm:pt modelId="{550B62E8-9568-4CC1-A46D-22DF0BB70B7F}" type="pres">
      <dgm:prSet presAssocID="{D16E9A54-B623-4A01-A59E-6DCD1B4C0CA9}" presName="dummyConnPt" presStyleCnt="0"/>
      <dgm:spPr/>
    </dgm:pt>
    <dgm:pt modelId="{2A50A198-0AD0-41CC-9101-9F533BA93A11}" type="pres">
      <dgm:prSet presAssocID="{D16E9A54-B623-4A01-A59E-6DCD1B4C0CA9}" presName="node" presStyleLbl="node1" presStyleIdx="7" presStyleCnt="9" custLinFactNeighborY="3000">
        <dgm:presLayoutVars>
          <dgm:bulletEnabled val="1"/>
        </dgm:presLayoutVars>
      </dgm:prSet>
      <dgm:spPr/>
      <dgm:t>
        <a:bodyPr/>
        <a:lstStyle/>
        <a:p>
          <a:endParaRPr lang="en-US"/>
        </a:p>
      </dgm:t>
    </dgm:pt>
    <dgm:pt modelId="{6953E082-53C0-40D4-9258-DE2F2B66705B}" type="pres">
      <dgm:prSet presAssocID="{FE01D092-809B-483B-B368-761C0374DA58}" presName="sibTrans" presStyleLbl="bgSibTrans2D1" presStyleIdx="7" presStyleCnt="8" custLinFactNeighborX="78093" custLinFactNeighborY="-7704"/>
      <dgm:spPr/>
      <dgm:t>
        <a:bodyPr/>
        <a:lstStyle/>
        <a:p>
          <a:endParaRPr lang="en-US"/>
        </a:p>
      </dgm:t>
    </dgm:pt>
    <dgm:pt modelId="{676D87BA-5CFE-41F8-932E-67BC4D23A74F}" type="pres">
      <dgm:prSet presAssocID="{5366ABDB-339F-40A2-B0F1-19550413730A}" presName="compNode" presStyleCnt="0"/>
      <dgm:spPr/>
    </dgm:pt>
    <dgm:pt modelId="{E8116AEC-7743-4375-96C7-35E46AC71532}" type="pres">
      <dgm:prSet presAssocID="{5366ABDB-339F-40A2-B0F1-19550413730A}" presName="dummyConnPt" presStyleCnt="0"/>
      <dgm:spPr/>
    </dgm:pt>
    <dgm:pt modelId="{A197FAEF-8D92-4A96-B638-F64F3070BCE8}" type="pres">
      <dgm:prSet presAssocID="{5366ABDB-339F-40A2-B0F1-19550413730A}" presName="node" presStyleLbl="node1" presStyleIdx="8" presStyleCnt="9">
        <dgm:presLayoutVars>
          <dgm:bulletEnabled val="1"/>
        </dgm:presLayoutVars>
      </dgm:prSet>
      <dgm:spPr/>
      <dgm:t>
        <a:bodyPr/>
        <a:lstStyle/>
        <a:p>
          <a:endParaRPr lang="en-US"/>
        </a:p>
      </dgm:t>
    </dgm:pt>
  </dgm:ptLst>
  <dgm:cxnLst>
    <dgm:cxn modelId="{4308D08F-77DB-495C-9DDD-5FC407602AFF}" srcId="{15CE8C44-0B87-488A-B6DF-B215A1C7826A}" destId="{63EDF418-E111-433E-A51C-5D0187FD0DE7}" srcOrd="1" destOrd="0" parTransId="{9D1D5A79-13D6-4E5A-AA41-03A7DD545E80}" sibTransId="{7DFCDB75-FC6D-49D0-A169-FFBA3F123F81}"/>
    <dgm:cxn modelId="{EA63E92C-5900-447B-BD0F-0C0C81A5E6EF}" type="presOf" srcId="{5366ABDB-339F-40A2-B0F1-19550413730A}" destId="{A197FAEF-8D92-4A96-B638-F64F3070BCE8}" srcOrd="0" destOrd="0" presId="urn:microsoft.com/office/officeart/2005/8/layout/bProcess4"/>
    <dgm:cxn modelId="{BA40F6AE-6018-451D-B62B-AE59F9CA2DD7}" type="presOf" srcId="{4759EA89-03CD-4134-8E0A-9E896D5AD732}" destId="{D2E3E506-4FD2-4FB9-9427-4C79665F5C62}" srcOrd="0" destOrd="0" presId="urn:microsoft.com/office/officeart/2005/8/layout/bProcess4"/>
    <dgm:cxn modelId="{CC2C5242-240B-4BA3-9F52-BF8921570584}" srcId="{15CE8C44-0B87-488A-B6DF-B215A1C7826A}" destId="{85487E65-98F8-4B55-9A62-E19355D7D67B}" srcOrd="4" destOrd="0" parTransId="{3A5F1993-D161-4F85-9623-52A1569DC347}" sibTransId="{5085EAF9-BCA8-40CD-B3D7-95415E555724}"/>
    <dgm:cxn modelId="{8F651DF6-F409-4286-9F6A-B6E956E18031}" type="presOf" srcId="{15CE8C44-0B87-488A-B6DF-B215A1C7826A}" destId="{3AD67E60-B390-416E-8993-46714AA544FF}" srcOrd="0" destOrd="0" presId="urn:microsoft.com/office/officeart/2005/8/layout/bProcess4"/>
    <dgm:cxn modelId="{CBDC462A-1584-4EC0-81B0-9100A88D3099}" srcId="{15CE8C44-0B87-488A-B6DF-B215A1C7826A}" destId="{5366ABDB-339F-40A2-B0F1-19550413730A}" srcOrd="8" destOrd="0" parTransId="{DA1E96A6-EF68-4B63-A8ED-6F776CE83FF0}" sibTransId="{7E060589-4D8D-4EBE-97C4-E722A4E41D11}"/>
    <dgm:cxn modelId="{EAA11E8D-91F4-433D-9690-1CAA9F59B115}" srcId="{15CE8C44-0B87-488A-B6DF-B215A1C7826A}" destId="{D16E9A54-B623-4A01-A59E-6DCD1B4C0CA9}" srcOrd="7" destOrd="0" parTransId="{FD74A97F-59E5-429C-8FDA-B0D383A6D6BA}" sibTransId="{FE01D092-809B-483B-B368-761C0374DA58}"/>
    <dgm:cxn modelId="{CCAC6476-D6F3-4E61-8323-99C62D484F15}" type="presOf" srcId="{B26591B5-718B-4556-8366-09B28FD0CB02}" destId="{DEF76681-5B68-43E9-8E26-88C29030BF1F}" srcOrd="0" destOrd="0" presId="urn:microsoft.com/office/officeart/2005/8/layout/bProcess4"/>
    <dgm:cxn modelId="{750999FA-5595-48E7-9E40-92F420DE7424}" type="presOf" srcId="{8B9BD478-707A-466E-A74F-A9BF7E4DFD89}" destId="{CC02E0C5-753D-4E26-B081-A1DAAAA59574}" srcOrd="0" destOrd="0" presId="urn:microsoft.com/office/officeart/2005/8/layout/bProcess4"/>
    <dgm:cxn modelId="{6EF88294-0769-40BB-AE03-E79B3DA3C2A4}" type="presOf" srcId="{5085EAF9-BCA8-40CD-B3D7-95415E555724}" destId="{20540F98-29F6-4FC7-92F2-FC5B6C2F920B}" srcOrd="0" destOrd="0" presId="urn:microsoft.com/office/officeart/2005/8/layout/bProcess4"/>
    <dgm:cxn modelId="{B21BBADC-A74D-4922-90F7-6C8DD216E215}" srcId="{15CE8C44-0B87-488A-B6DF-B215A1C7826A}" destId="{B26591B5-718B-4556-8366-09B28FD0CB02}" srcOrd="5" destOrd="0" parTransId="{D29B31B8-D545-4E9F-95D1-82B40BDE5C01}" sibTransId="{1A0499FF-1820-4C55-B025-FC7C5267D649}"/>
    <dgm:cxn modelId="{289E4363-62F9-4FB2-B69D-E6712E2A7341}" type="presOf" srcId="{395C7994-89BC-430F-9797-6661234FCC1A}" destId="{50334103-F09B-4F6C-894C-474AF957A963}" srcOrd="0" destOrd="0" presId="urn:microsoft.com/office/officeart/2005/8/layout/bProcess4"/>
    <dgm:cxn modelId="{FBC69C21-8495-4975-A392-B71C2BCEFD42}" type="presOf" srcId="{7DFCDB75-FC6D-49D0-A169-FFBA3F123F81}" destId="{E2D82E91-082B-4DD7-A385-01048E39D919}" srcOrd="0" destOrd="0" presId="urn:microsoft.com/office/officeart/2005/8/layout/bProcess4"/>
    <dgm:cxn modelId="{9E27E30E-2A55-48A9-8224-3F9EAE49F38E}" type="presOf" srcId="{D16E9A54-B623-4A01-A59E-6DCD1B4C0CA9}" destId="{2A50A198-0AD0-41CC-9101-9F533BA93A11}" srcOrd="0" destOrd="0" presId="urn:microsoft.com/office/officeart/2005/8/layout/bProcess4"/>
    <dgm:cxn modelId="{7BEBA9BD-41C1-4317-AA67-000DFD8913CA}" type="presOf" srcId="{EE6C8459-357E-4E6B-9EC6-2877E4B2C756}" destId="{59A7216D-9E30-45FB-BA19-AB727489176A}" srcOrd="0" destOrd="0" presId="urn:microsoft.com/office/officeart/2005/8/layout/bProcess4"/>
    <dgm:cxn modelId="{7468B343-E3B1-4016-BE93-7B02590EB6A5}" type="presOf" srcId="{1A0499FF-1820-4C55-B025-FC7C5267D649}" destId="{82B5DC6D-05DB-4792-9EEF-AB4009690488}" srcOrd="0" destOrd="0" presId="urn:microsoft.com/office/officeart/2005/8/layout/bProcess4"/>
    <dgm:cxn modelId="{687B0251-CB26-48F1-8502-973A1B52CACC}" type="presOf" srcId="{763B222E-E5BA-4300-A2C2-0E84F10062CA}" destId="{8673E3E9-D62A-49C1-9A1A-B4396E873867}" srcOrd="0" destOrd="0" presId="urn:microsoft.com/office/officeart/2005/8/layout/bProcess4"/>
    <dgm:cxn modelId="{77FF8474-0808-4B9B-A661-B8C6789AC969}" type="presOf" srcId="{C17E1722-B115-4123-B89C-07BE6AAE671C}" destId="{75938A6D-7374-4838-AE31-E1DD1FDC84B3}" srcOrd="0" destOrd="0" presId="urn:microsoft.com/office/officeart/2005/8/layout/bProcess4"/>
    <dgm:cxn modelId="{12749E5B-B6FC-4F78-A7DD-B5BD7D142157}" type="presOf" srcId="{B86C0ECD-DB9D-4901-94DF-095828F2DBF3}" destId="{4B0D0C96-F2AB-4C17-8526-214702802875}" srcOrd="0" destOrd="0" presId="urn:microsoft.com/office/officeart/2005/8/layout/bProcess4"/>
    <dgm:cxn modelId="{34C8BBAB-ACDD-421A-B3C3-8ECAA4A4FB71}" srcId="{15CE8C44-0B87-488A-B6DF-B215A1C7826A}" destId="{C17E1722-B115-4123-B89C-07BE6AAE671C}" srcOrd="6" destOrd="0" parTransId="{BD3DF018-A0B8-4818-8E5C-D4E9D53E4B22}" sibTransId="{EE6C8459-357E-4E6B-9EC6-2877E4B2C756}"/>
    <dgm:cxn modelId="{4590E3BE-CC36-409C-972C-EBCEB54F97D6}" type="presOf" srcId="{3C2E02E5-0B00-42D0-8573-584AAA321D78}" destId="{8BDF3D15-E9CE-45CD-88FD-406FC88A3E60}" srcOrd="0" destOrd="0" presId="urn:microsoft.com/office/officeart/2005/8/layout/bProcess4"/>
    <dgm:cxn modelId="{2FC55564-23F0-462B-8BB5-29F249EF86FC}" srcId="{15CE8C44-0B87-488A-B6DF-B215A1C7826A}" destId="{395C7994-89BC-430F-9797-6661234FCC1A}" srcOrd="2" destOrd="0" parTransId="{57815BBB-6037-4180-BE34-1C7F489D7064}" sibTransId="{8B9BD478-707A-466E-A74F-A9BF7E4DFD89}"/>
    <dgm:cxn modelId="{7F673375-B917-494F-BCBC-ACBA1E1C1C39}" srcId="{15CE8C44-0B87-488A-B6DF-B215A1C7826A}" destId="{B86C0ECD-DB9D-4901-94DF-095828F2DBF3}" srcOrd="3" destOrd="0" parTransId="{08606E80-1FCC-416E-974B-D729CB05D729}" sibTransId="{763B222E-E5BA-4300-A2C2-0E84F10062CA}"/>
    <dgm:cxn modelId="{4CCD400F-84B1-4E85-8F00-3B49EB652209}" srcId="{15CE8C44-0B87-488A-B6DF-B215A1C7826A}" destId="{3C2E02E5-0B00-42D0-8573-584AAA321D78}" srcOrd="0" destOrd="0" parTransId="{9209DDEA-7313-4F99-8EF5-DCAB926017F5}" sibTransId="{4759EA89-03CD-4134-8E0A-9E896D5AD732}"/>
    <dgm:cxn modelId="{9F1C3529-640C-41A3-AD3C-AB6FC4577D9C}" type="presOf" srcId="{FE01D092-809B-483B-B368-761C0374DA58}" destId="{6953E082-53C0-40D4-9258-DE2F2B66705B}" srcOrd="0" destOrd="0" presId="urn:microsoft.com/office/officeart/2005/8/layout/bProcess4"/>
    <dgm:cxn modelId="{848F0D4E-BDFC-4302-877C-145014C21190}" type="presOf" srcId="{85487E65-98F8-4B55-9A62-E19355D7D67B}" destId="{4FB381A7-B9A8-49F9-B681-684F94E1C345}" srcOrd="0" destOrd="0" presId="urn:microsoft.com/office/officeart/2005/8/layout/bProcess4"/>
    <dgm:cxn modelId="{1D1B5074-8610-4165-AA86-1A32D2BBA0D4}" type="presOf" srcId="{63EDF418-E111-433E-A51C-5D0187FD0DE7}" destId="{AFCA3278-04D6-487E-B761-81FE98EED503}" srcOrd="0" destOrd="0" presId="urn:microsoft.com/office/officeart/2005/8/layout/bProcess4"/>
    <dgm:cxn modelId="{89282487-E981-4DC6-893C-2C8834504C0E}" type="presParOf" srcId="{3AD67E60-B390-416E-8993-46714AA544FF}" destId="{212745B0-D91E-46DA-9DFF-2258DBB83C60}" srcOrd="0" destOrd="0" presId="urn:microsoft.com/office/officeart/2005/8/layout/bProcess4"/>
    <dgm:cxn modelId="{298FD66C-ED4E-4D49-8890-8133CC79513A}" type="presParOf" srcId="{212745B0-D91E-46DA-9DFF-2258DBB83C60}" destId="{2BF5B02A-B881-443E-A579-ED50D0A1BC15}" srcOrd="0" destOrd="0" presId="urn:microsoft.com/office/officeart/2005/8/layout/bProcess4"/>
    <dgm:cxn modelId="{2B03A26F-C21B-4BC7-875E-B4819C85D673}" type="presParOf" srcId="{212745B0-D91E-46DA-9DFF-2258DBB83C60}" destId="{8BDF3D15-E9CE-45CD-88FD-406FC88A3E60}" srcOrd="1" destOrd="0" presId="urn:microsoft.com/office/officeart/2005/8/layout/bProcess4"/>
    <dgm:cxn modelId="{095BD1FF-B562-43B5-8DFB-B15CFBD52344}" type="presParOf" srcId="{3AD67E60-B390-416E-8993-46714AA544FF}" destId="{D2E3E506-4FD2-4FB9-9427-4C79665F5C62}" srcOrd="1" destOrd="0" presId="urn:microsoft.com/office/officeart/2005/8/layout/bProcess4"/>
    <dgm:cxn modelId="{7335168F-B0D9-4750-AF8C-7F0602C94D12}" type="presParOf" srcId="{3AD67E60-B390-416E-8993-46714AA544FF}" destId="{7C477727-7678-4A89-9BF3-94AB1242EBEF}" srcOrd="2" destOrd="0" presId="urn:microsoft.com/office/officeart/2005/8/layout/bProcess4"/>
    <dgm:cxn modelId="{1F979BBA-02D8-464D-9C48-9015E6803676}" type="presParOf" srcId="{7C477727-7678-4A89-9BF3-94AB1242EBEF}" destId="{CFBADC70-E5DE-4670-B89F-CC1A3B8182FF}" srcOrd="0" destOrd="0" presId="urn:microsoft.com/office/officeart/2005/8/layout/bProcess4"/>
    <dgm:cxn modelId="{1A5AC7B2-3953-4E2D-8806-18B16CECF5E4}" type="presParOf" srcId="{7C477727-7678-4A89-9BF3-94AB1242EBEF}" destId="{AFCA3278-04D6-487E-B761-81FE98EED503}" srcOrd="1" destOrd="0" presId="urn:microsoft.com/office/officeart/2005/8/layout/bProcess4"/>
    <dgm:cxn modelId="{51934C48-85DD-44C1-8833-6F9F7FE4A902}" type="presParOf" srcId="{3AD67E60-B390-416E-8993-46714AA544FF}" destId="{E2D82E91-082B-4DD7-A385-01048E39D919}" srcOrd="3" destOrd="0" presId="urn:microsoft.com/office/officeart/2005/8/layout/bProcess4"/>
    <dgm:cxn modelId="{243432FE-21BE-4988-A33D-F6CA95AAF1E6}" type="presParOf" srcId="{3AD67E60-B390-416E-8993-46714AA544FF}" destId="{C2DD2D1B-13D3-448A-89FC-DADB3A3E4B3E}" srcOrd="4" destOrd="0" presId="urn:microsoft.com/office/officeart/2005/8/layout/bProcess4"/>
    <dgm:cxn modelId="{C7D8B329-4A35-4F11-B137-B871E5179EA7}" type="presParOf" srcId="{C2DD2D1B-13D3-448A-89FC-DADB3A3E4B3E}" destId="{DE6DE9DB-517A-4A24-AB2D-EAFEA9D37C92}" srcOrd="0" destOrd="0" presId="urn:microsoft.com/office/officeart/2005/8/layout/bProcess4"/>
    <dgm:cxn modelId="{AF8F2EC1-B5E7-4D8E-A01A-E0ABE9AB4968}" type="presParOf" srcId="{C2DD2D1B-13D3-448A-89FC-DADB3A3E4B3E}" destId="{50334103-F09B-4F6C-894C-474AF957A963}" srcOrd="1" destOrd="0" presId="urn:microsoft.com/office/officeart/2005/8/layout/bProcess4"/>
    <dgm:cxn modelId="{A748580C-FA79-4744-A226-D5055A85FA9A}" type="presParOf" srcId="{3AD67E60-B390-416E-8993-46714AA544FF}" destId="{CC02E0C5-753D-4E26-B081-A1DAAAA59574}" srcOrd="5" destOrd="0" presId="urn:microsoft.com/office/officeart/2005/8/layout/bProcess4"/>
    <dgm:cxn modelId="{C7F27967-BD8E-4BB8-9269-C059C683CF63}" type="presParOf" srcId="{3AD67E60-B390-416E-8993-46714AA544FF}" destId="{D379C2FF-8DF2-43D6-AFC4-F8398096A70D}" srcOrd="6" destOrd="0" presId="urn:microsoft.com/office/officeart/2005/8/layout/bProcess4"/>
    <dgm:cxn modelId="{43E0B06F-0DDD-41A2-A716-FBC8DA630E5D}" type="presParOf" srcId="{D379C2FF-8DF2-43D6-AFC4-F8398096A70D}" destId="{591AD52A-3A7D-4683-8502-72D3BA516945}" srcOrd="0" destOrd="0" presId="urn:microsoft.com/office/officeart/2005/8/layout/bProcess4"/>
    <dgm:cxn modelId="{394E7C4F-5416-4248-932F-41CF8356C683}" type="presParOf" srcId="{D379C2FF-8DF2-43D6-AFC4-F8398096A70D}" destId="{4B0D0C96-F2AB-4C17-8526-214702802875}" srcOrd="1" destOrd="0" presId="urn:microsoft.com/office/officeart/2005/8/layout/bProcess4"/>
    <dgm:cxn modelId="{AC8C310F-F9C2-49C5-BB47-FE18510E899B}" type="presParOf" srcId="{3AD67E60-B390-416E-8993-46714AA544FF}" destId="{8673E3E9-D62A-49C1-9A1A-B4396E873867}" srcOrd="7" destOrd="0" presId="urn:microsoft.com/office/officeart/2005/8/layout/bProcess4"/>
    <dgm:cxn modelId="{7CE04219-6BC4-4D37-8B46-8B5A5800F159}" type="presParOf" srcId="{3AD67E60-B390-416E-8993-46714AA544FF}" destId="{D078E021-6AA4-4781-B300-90848DCEBB7C}" srcOrd="8" destOrd="0" presId="urn:microsoft.com/office/officeart/2005/8/layout/bProcess4"/>
    <dgm:cxn modelId="{FC006A93-3614-428B-96EB-A1CBD9C3232B}" type="presParOf" srcId="{D078E021-6AA4-4781-B300-90848DCEBB7C}" destId="{ED8A7BE1-4633-47C4-9505-589B04B83B77}" srcOrd="0" destOrd="0" presId="urn:microsoft.com/office/officeart/2005/8/layout/bProcess4"/>
    <dgm:cxn modelId="{F7A0FF1F-6144-4FD0-8065-EB1495B0D0B0}" type="presParOf" srcId="{D078E021-6AA4-4781-B300-90848DCEBB7C}" destId="{4FB381A7-B9A8-49F9-B681-684F94E1C345}" srcOrd="1" destOrd="0" presId="urn:microsoft.com/office/officeart/2005/8/layout/bProcess4"/>
    <dgm:cxn modelId="{D829EC50-C863-4F1C-B01C-FAE72965A84C}" type="presParOf" srcId="{3AD67E60-B390-416E-8993-46714AA544FF}" destId="{20540F98-29F6-4FC7-92F2-FC5B6C2F920B}" srcOrd="9" destOrd="0" presId="urn:microsoft.com/office/officeart/2005/8/layout/bProcess4"/>
    <dgm:cxn modelId="{EBB27E04-FB2A-4C7C-8400-B7B442BDFC6D}" type="presParOf" srcId="{3AD67E60-B390-416E-8993-46714AA544FF}" destId="{C214CEFD-6FCF-429B-8F2F-9992881FE0D8}" srcOrd="10" destOrd="0" presId="urn:microsoft.com/office/officeart/2005/8/layout/bProcess4"/>
    <dgm:cxn modelId="{0EFC58B9-3B28-45D5-A72E-8883F7F5EA83}" type="presParOf" srcId="{C214CEFD-6FCF-429B-8F2F-9992881FE0D8}" destId="{F19B167A-F8F3-424D-AB83-0BF7A3290D03}" srcOrd="0" destOrd="0" presId="urn:microsoft.com/office/officeart/2005/8/layout/bProcess4"/>
    <dgm:cxn modelId="{A7E1B5FC-BC09-41BC-9A5D-957C69AB786E}" type="presParOf" srcId="{C214CEFD-6FCF-429B-8F2F-9992881FE0D8}" destId="{DEF76681-5B68-43E9-8E26-88C29030BF1F}" srcOrd="1" destOrd="0" presId="urn:microsoft.com/office/officeart/2005/8/layout/bProcess4"/>
    <dgm:cxn modelId="{2011831F-AD5D-470F-A6E2-6FD6A328365D}" type="presParOf" srcId="{3AD67E60-B390-416E-8993-46714AA544FF}" destId="{82B5DC6D-05DB-4792-9EEF-AB4009690488}" srcOrd="11" destOrd="0" presId="urn:microsoft.com/office/officeart/2005/8/layout/bProcess4"/>
    <dgm:cxn modelId="{E70E1D96-052B-4539-887C-AC25657C3396}" type="presParOf" srcId="{3AD67E60-B390-416E-8993-46714AA544FF}" destId="{97DE8A46-59BE-4B52-A11C-83ED2EE2D50E}" srcOrd="12" destOrd="0" presId="urn:microsoft.com/office/officeart/2005/8/layout/bProcess4"/>
    <dgm:cxn modelId="{49C23032-E6B9-4AE6-B1B7-FDE5AEEB6663}" type="presParOf" srcId="{97DE8A46-59BE-4B52-A11C-83ED2EE2D50E}" destId="{97E9D957-ADE6-40E9-A8B7-73B1452407E6}" srcOrd="0" destOrd="0" presId="urn:microsoft.com/office/officeart/2005/8/layout/bProcess4"/>
    <dgm:cxn modelId="{723D2938-8E3E-4039-8970-F4B2EF6A2DD0}" type="presParOf" srcId="{97DE8A46-59BE-4B52-A11C-83ED2EE2D50E}" destId="{75938A6D-7374-4838-AE31-E1DD1FDC84B3}" srcOrd="1" destOrd="0" presId="urn:microsoft.com/office/officeart/2005/8/layout/bProcess4"/>
    <dgm:cxn modelId="{625C5874-4477-4624-A171-BE2EDEF0C0EB}" type="presParOf" srcId="{3AD67E60-B390-416E-8993-46714AA544FF}" destId="{59A7216D-9E30-45FB-BA19-AB727489176A}" srcOrd="13" destOrd="0" presId="urn:microsoft.com/office/officeart/2005/8/layout/bProcess4"/>
    <dgm:cxn modelId="{0F112214-FD8C-45D5-9977-D1A8E79DC358}" type="presParOf" srcId="{3AD67E60-B390-416E-8993-46714AA544FF}" destId="{9629B3C4-B9D7-4DD4-9F8A-107D19C407B4}" srcOrd="14" destOrd="0" presId="urn:microsoft.com/office/officeart/2005/8/layout/bProcess4"/>
    <dgm:cxn modelId="{49E83A0E-8F26-4046-A170-5D62880636FE}" type="presParOf" srcId="{9629B3C4-B9D7-4DD4-9F8A-107D19C407B4}" destId="{550B62E8-9568-4CC1-A46D-22DF0BB70B7F}" srcOrd="0" destOrd="0" presId="urn:microsoft.com/office/officeart/2005/8/layout/bProcess4"/>
    <dgm:cxn modelId="{247DD5AD-3D95-468A-976C-045822797895}" type="presParOf" srcId="{9629B3C4-B9D7-4DD4-9F8A-107D19C407B4}" destId="{2A50A198-0AD0-41CC-9101-9F533BA93A11}" srcOrd="1" destOrd="0" presId="urn:microsoft.com/office/officeart/2005/8/layout/bProcess4"/>
    <dgm:cxn modelId="{6952575C-A751-4F0D-990E-D49E05676D44}" type="presParOf" srcId="{3AD67E60-B390-416E-8993-46714AA544FF}" destId="{6953E082-53C0-40D4-9258-DE2F2B66705B}" srcOrd="15" destOrd="0" presId="urn:microsoft.com/office/officeart/2005/8/layout/bProcess4"/>
    <dgm:cxn modelId="{8095CC5D-0BC4-44B8-A0B7-AA5E1383E363}" type="presParOf" srcId="{3AD67E60-B390-416E-8993-46714AA544FF}" destId="{676D87BA-5CFE-41F8-932E-67BC4D23A74F}" srcOrd="16" destOrd="0" presId="urn:microsoft.com/office/officeart/2005/8/layout/bProcess4"/>
    <dgm:cxn modelId="{186CED65-1CB7-4E7B-B806-9CD9007693FD}" type="presParOf" srcId="{676D87BA-5CFE-41F8-932E-67BC4D23A74F}" destId="{E8116AEC-7743-4375-96C7-35E46AC71532}" srcOrd="0" destOrd="0" presId="urn:microsoft.com/office/officeart/2005/8/layout/bProcess4"/>
    <dgm:cxn modelId="{F4E5E4AF-FCB3-40F5-B0E0-5737E55ADD1C}" type="presParOf" srcId="{676D87BA-5CFE-41F8-932E-67BC4D23A74F}" destId="{A197FAEF-8D92-4A96-B638-F64F3070BCE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E8C44-0B87-488A-B6DF-B215A1C7826A}" type="doc">
      <dgm:prSet loTypeId="urn:microsoft.com/office/officeart/2005/8/layout/bProcess4" loCatId="process" qsTypeId="urn:microsoft.com/office/officeart/2005/8/quickstyle/3d1" qsCatId="3D" csTypeId="urn:microsoft.com/office/officeart/2005/8/colors/accent6_3" csCatId="accent6" phldr="1"/>
      <dgm:spPr/>
      <dgm:t>
        <a:bodyPr/>
        <a:lstStyle/>
        <a:p>
          <a:endParaRPr lang="en-US"/>
        </a:p>
      </dgm:t>
    </dgm:pt>
    <dgm:pt modelId="{63EDF418-E111-433E-A51C-5D0187FD0DE7}">
      <dgm:prSet phldrT="[Text]" custT="1"/>
      <dgm:spPr/>
      <dgm:t>
        <a:bodyPr/>
        <a:lstStyle/>
        <a:p>
          <a:r>
            <a:rPr lang="en-US" sz="1400" dirty="0" smtClean="0"/>
            <a:t>2012</a:t>
          </a:r>
        </a:p>
        <a:p>
          <a:r>
            <a:rPr lang="en-US" sz="1400" dirty="0" smtClean="0"/>
            <a:t>Document Management Process MILAR </a:t>
          </a:r>
        </a:p>
        <a:p>
          <a:r>
            <a:rPr lang="en-US" sz="1100" dirty="0" smtClean="0"/>
            <a:t>(Map, Improve, Lean, Automate, Replicate)</a:t>
          </a:r>
          <a:endParaRPr lang="en-US" sz="1100" dirty="0"/>
        </a:p>
      </dgm:t>
    </dgm:pt>
    <dgm:pt modelId="{9D1D5A79-13D6-4E5A-AA41-03A7DD545E80}" type="parTrans" cxnId="{4308D08F-77DB-495C-9DDD-5FC407602AFF}">
      <dgm:prSet/>
      <dgm:spPr/>
      <dgm:t>
        <a:bodyPr/>
        <a:lstStyle/>
        <a:p>
          <a:endParaRPr lang="en-US"/>
        </a:p>
      </dgm:t>
    </dgm:pt>
    <dgm:pt modelId="{7DFCDB75-FC6D-49D0-A169-FFBA3F123F81}" type="sibTrans" cxnId="{4308D08F-77DB-495C-9DDD-5FC407602AFF}">
      <dgm:prSet/>
      <dgm:spPr/>
      <dgm:t>
        <a:bodyPr/>
        <a:lstStyle/>
        <a:p>
          <a:endParaRPr lang="en-US"/>
        </a:p>
      </dgm:t>
    </dgm:pt>
    <dgm:pt modelId="{395C7994-89BC-430F-9797-6661234FCC1A}">
      <dgm:prSet phldrT="[Text]" custT="1"/>
      <dgm:spPr/>
      <dgm:t>
        <a:bodyPr/>
        <a:lstStyle/>
        <a:p>
          <a:r>
            <a:rPr lang="en-US" sz="1400" dirty="0" smtClean="0"/>
            <a:t>Q2 2012</a:t>
          </a:r>
        </a:p>
        <a:p>
          <a:r>
            <a:rPr lang="en-US" sz="1400" dirty="0" smtClean="0"/>
            <a:t>Document Management System and OpModel Voice of the Customer Survey</a:t>
          </a:r>
          <a:endParaRPr lang="en-US" sz="1400" dirty="0"/>
        </a:p>
      </dgm:t>
    </dgm:pt>
    <dgm:pt modelId="{57815BBB-6037-4180-BE34-1C7F489D7064}" type="parTrans" cxnId="{2FC55564-23F0-462B-8BB5-29F249EF86FC}">
      <dgm:prSet/>
      <dgm:spPr/>
      <dgm:t>
        <a:bodyPr/>
        <a:lstStyle/>
        <a:p>
          <a:endParaRPr lang="en-US"/>
        </a:p>
      </dgm:t>
    </dgm:pt>
    <dgm:pt modelId="{8B9BD478-707A-466E-A74F-A9BF7E4DFD89}" type="sibTrans" cxnId="{2FC55564-23F0-462B-8BB5-29F249EF86FC}">
      <dgm:prSet/>
      <dgm:spPr/>
      <dgm:t>
        <a:bodyPr/>
        <a:lstStyle/>
        <a:p>
          <a:endParaRPr lang="en-US"/>
        </a:p>
      </dgm:t>
    </dgm:pt>
    <dgm:pt modelId="{B86C0ECD-DB9D-4901-94DF-095828F2DBF3}">
      <dgm:prSet phldrT="[Text]" custT="1"/>
      <dgm:spPr/>
      <dgm:t>
        <a:bodyPr/>
        <a:lstStyle/>
        <a:p>
          <a:r>
            <a:rPr lang="en-US" sz="1400" dirty="0" smtClean="0"/>
            <a:t>Q4 2012</a:t>
          </a:r>
        </a:p>
        <a:p>
          <a:r>
            <a:rPr lang="en-US" sz="1400" dirty="0" smtClean="0"/>
            <a:t>PGD Knowledge Management Maturity Assessment</a:t>
          </a:r>
          <a:endParaRPr lang="en-US" sz="1400" dirty="0"/>
        </a:p>
      </dgm:t>
    </dgm:pt>
    <dgm:pt modelId="{08606E80-1FCC-416E-974B-D729CB05D729}" type="parTrans" cxnId="{7F673375-B917-494F-BCBC-ACBA1E1C1C39}">
      <dgm:prSet/>
      <dgm:spPr/>
      <dgm:t>
        <a:bodyPr/>
        <a:lstStyle/>
        <a:p>
          <a:endParaRPr lang="en-US"/>
        </a:p>
      </dgm:t>
    </dgm:pt>
    <dgm:pt modelId="{763B222E-E5BA-4300-A2C2-0E84F10062CA}" type="sibTrans" cxnId="{7F673375-B917-494F-BCBC-ACBA1E1C1C39}">
      <dgm:prSet/>
      <dgm:spPr/>
      <dgm:t>
        <a:bodyPr/>
        <a:lstStyle/>
        <a:p>
          <a:endParaRPr lang="en-US"/>
        </a:p>
      </dgm:t>
    </dgm:pt>
    <dgm:pt modelId="{85487E65-98F8-4B55-9A62-E19355D7D67B}">
      <dgm:prSet phldrT="[Text]" custT="1"/>
      <dgm:spPr/>
      <dgm:t>
        <a:bodyPr/>
        <a:lstStyle/>
        <a:p>
          <a:r>
            <a:rPr lang="en-US" sz="1400" dirty="0" smtClean="0"/>
            <a:t>2013 </a:t>
          </a:r>
        </a:p>
        <a:p>
          <a:r>
            <a:rPr lang="en-US" sz="1400" dirty="0" smtClean="0"/>
            <a:t>Definition of OpModel Project Mission, Functional Requirements, Software Selection </a:t>
          </a:r>
          <a:endParaRPr lang="en-US" sz="1400" dirty="0"/>
        </a:p>
      </dgm:t>
    </dgm:pt>
    <dgm:pt modelId="{3A5F1993-D161-4F85-9623-52A1569DC347}" type="parTrans" cxnId="{CC2C5242-240B-4BA3-9F52-BF8921570584}">
      <dgm:prSet/>
      <dgm:spPr/>
      <dgm:t>
        <a:bodyPr/>
        <a:lstStyle/>
        <a:p>
          <a:endParaRPr lang="en-US"/>
        </a:p>
      </dgm:t>
    </dgm:pt>
    <dgm:pt modelId="{5085EAF9-BCA8-40CD-B3D7-95415E555724}" type="sibTrans" cxnId="{CC2C5242-240B-4BA3-9F52-BF8921570584}">
      <dgm:prSet/>
      <dgm:spPr/>
      <dgm:t>
        <a:bodyPr/>
        <a:lstStyle/>
        <a:p>
          <a:endParaRPr lang="en-US"/>
        </a:p>
      </dgm:t>
    </dgm:pt>
    <dgm:pt modelId="{B26591B5-718B-4556-8366-09B28FD0CB02}">
      <dgm:prSet phldrT="[Text]" custT="1"/>
      <dgm:spPr/>
      <dgm:t>
        <a:bodyPr/>
        <a:lstStyle/>
        <a:p>
          <a:r>
            <a:rPr lang="en-US" sz="1400" dirty="0" smtClean="0"/>
            <a:t>Q1 2014</a:t>
          </a:r>
        </a:p>
        <a:p>
          <a:r>
            <a:rPr lang="en-US" sz="1400" dirty="0" smtClean="0"/>
            <a:t>Process Reviews, SME Focus Groups, Structure Development, Change Management</a:t>
          </a:r>
          <a:endParaRPr lang="en-US" sz="1400" dirty="0"/>
        </a:p>
      </dgm:t>
    </dgm:pt>
    <dgm:pt modelId="{D29B31B8-D545-4E9F-95D1-82B40BDE5C01}" type="parTrans" cxnId="{B21BBADC-A74D-4922-90F7-6C8DD216E215}">
      <dgm:prSet/>
      <dgm:spPr/>
      <dgm:t>
        <a:bodyPr/>
        <a:lstStyle/>
        <a:p>
          <a:endParaRPr lang="en-US"/>
        </a:p>
      </dgm:t>
    </dgm:pt>
    <dgm:pt modelId="{1A0499FF-1820-4C55-B025-FC7C5267D649}" type="sibTrans" cxnId="{B21BBADC-A74D-4922-90F7-6C8DD216E215}">
      <dgm:prSet/>
      <dgm:spPr/>
      <dgm:t>
        <a:bodyPr/>
        <a:lstStyle/>
        <a:p>
          <a:endParaRPr lang="en-US"/>
        </a:p>
      </dgm:t>
    </dgm:pt>
    <dgm:pt modelId="{C17E1722-B115-4123-B89C-07BE6AAE671C}">
      <dgm:prSet phldrT="[Text]" custT="1"/>
      <dgm:spPr/>
      <dgm:t>
        <a:bodyPr/>
        <a:lstStyle/>
        <a:p>
          <a:r>
            <a:rPr lang="en-US" sz="1400" dirty="0" smtClean="0"/>
            <a:t>Q2 and Q3 2014</a:t>
          </a:r>
        </a:p>
        <a:p>
          <a:r>
            <a:rPr lang="en-US" sz="1400" dirty="0" smtClean="0"/>
            <a:t>Document Migration, BETA  Testing, Training, Roadshows, Change Management </a:t>
          </a:r>
          <a:endParaRPr lang="en-US" sz="1400" dirty="0"/>
        </a:p>
      </dgm:t>
    </dgm:pt>
    <dgm:pt modelId="{BD3DF018-A0B8-4818-8E5C-D4E9D53E4B22}" type="parTrans" cxnId="{34C8BBAB-ACDD-421A-B3C3-8ECAA4A4FB71}">
      <dgm:prSet/>
      <dgm:spPr/>
      <dgm:t>
        <a:bodyPr/>
        <a:lstStyle/>
        <a:p>
          <a:endParaRPr lang="en-US"/>
        </a:p>
      </dgm:t>
    </dgm:pt>
    <dgm:pt modelId="{EE6C8459-357E-4E6B-9EC6-2877E4B2C756}" type="sibTrans" cxnId="{34C8BBAB-ACDD-421A-B3C3-8ECAA4A4FB71}">
      <dgm:prSet/>
      <dgm:spPr/>
      <dgm:t>
        <a:bodyPr/>
        <a:lstStyle/>
        <a:p>
          <a:endParaRPr lang="en-US"/>
        </a:p>
      </dgm:t>
    </dgm:pt>
    <dgm:pt modelId="{D16E9A54-B623-4A01-A59E-6DCD1B4C0CA9}">
      <dgm:prSet phldrT="[Text]" custT="1"/>
      <dgm:spPr/>
      <dgm:t>
        <a:bodyPr/>
        <a:lstStyle/>
        <a:p>
          <a:r>
            <a:rPr lang="en-US" sz="1400" dirty="0" smtClean="0"/>
            <a:t>Oct. 15, 2014</a:t>
          </a:r>
        </a:p>
        <a:p>
          <a:r>
            <a:rPr lang="en-US" sz="1400" dirty="0" smtClean="0"/>
            <a:t>OpModel </a:t>
          </a:r>
        </a:p>
        <a:p>
          <a:r>
            <a:rPr lang="en-US" sz="1000" dirty="0" smtClean="0"/>
            <a:t>powered by D2 </a:t>
          </a:r>
        </a:p>
        <a:p>
          <a:r>
            <a:rPr lang="en-US" sz="1400" dirty="0" smtClean="0"/>
            <a:t>Go-live!!</a:t>
          </a:r>
          <a:endParaRPr lang="en-US" sz="1400" dirty="0"/>
        </a:p>
      </dgm:t>
    </dgm:pt>
    <dgm:pt modelId="{FD74A97F-59E5-429C-8FDA-B0D383A6D6BA}" type="parTrans" cxnId="{EAA11E8D-91F4-433D-9690-1CAA9F59B115}">
      <dgm:prSet/>
      <dgm:spPr/>
      <dgm:t>
        <a:bodyPr/>
        <a:lstStyle/>
        <a:p>
          <a:endParaRPr lang="en-US"/>
        </a:p>
      </dgm:t>
    </dgm:pt>
    <dgm:pt modelId="{FE01D092-809B-483B-B368-761C0374DA58}" type="sibTrans" cxnId="{EAA11E8D-91F4-433D-9690-1CAA9F59B115}">
      <dgm:prSet/>
      <dgm:spPr/>
      <dgm:t>
        <a:bodyPr/>
        <a:lstStyle/>
        <a:p>
          <a:endParaRPr lang="en-US"/>
        </a:p>
      </dgm:t>
    </dgm:pt>
    <dgm:pt modelId="{5366ABDB-339F-40A2-B0F1-19550413730A}">
      <dgm:prSet phldrT="[Text]" custT="1"/>
      <dgm:spPr/>
      <dgm:t>
        <a:bodyPr/>
        <a:lstStyle/>
        <a:p>
          <a:r>
            <a:rPr lang="en-US" sz="1400" dirty="0" smtClean="0"/>
            <a:t>2015</a:t>
          </a:r>
        </a:p>
        <a:p>
          <a:r>
            <a:rPr lang="en-US" sz="1400" dirty="0" smtClean="0"/>
            <a:t>Running the Business, Change Management  and Continuous Improvement</a:t>
          </a:r>
          <a:endParaRPr lang="en-US" sz="1400" dirty="0"/>
        </a:p>
      </dgm:t>
    </dgm:pt>
    <dgm:pt modelId="{DA1E96A6-EF68-4B63-A8ED-6F776CE83FF0}" type="parTrans" cxnId="{CBDC462A-1584-4EC0-81B0-9100A88D3099}">
      <dgm:prSet/>
      <dgm:spPr/>
      <dgm:t>
        <a:bodyPr/>
        <a:lstStyle/>
        <a:p>
          <a:endParaRPr lang="en-US"/>
        </a:p>
      </dgm:t>
    </dgm:pt>
    <dgm:pt modelId="{7E060589-4D8D-4EBE-97C4-E722A4E41D11}" type="sibTrans" cxnId="{CBDC462A-1584-4EC0-81B0-9100A88D3099}">
      <dgm:prSet/>
      <dgm:spPr/>
      <dgm:t>
        <a:bodyPr/>
        <a:lstStyle/>
        <a:p>
          <a:endParaRPr lang="en-US"/>
        </a:p>
      </dgm:t>
    </dgm:pt>
    <dgm:pt modelId="{3C2E02E5-0B00-42D0-8573-584AAA321D78}">
      <dgm:prSet phldrT="[Text]" custT="1"/>
      <dgm:spPr/>
      <dgm:t>
        <a:bodyPr/>
        <a:lstStyle/>
        <a:p>
          <a:r>
            <a:rPr lang="en-US" sz="1400" dirty="0" smtClean="0"/>
            <a:t>2008-2011 </a:t>
          </a:r>
        </a:p>
        <a:p>
          <a:r>
            <a:rPr lang="en-US" sz="1400" dirty="0" smtClean="0"/>
            <a:t>Employee Engagement Surveys</a:t>
          </a:r>
        </a:p>
        <a:p>
          <a:r>
            <a:rPr lang="en-US" sz="1100" dirty="0" smtClean="0"/>
            <a:t>Opportunities: Work Processes, Tools, Resources</a:t>
          </a:r>
          <a:endParaRPr lang="en-US" sz="1100" dirty="0"/>
        </a:p>
      </dgm:t>
    </dgm:pt>
    <dgm:pt modelId="{4759EA89-03CD-4134-8E0A-9E896D5AD732}" type="sibTrans" cxnId="{4CCD400F-84B1-4E85-8F00-3B49EB652209}">
      <dgm:prSet/>
      <dgm:spPr/>
      <dgm:t>
        <a:bodyPr/>
        <a:lstStyle/>
        <a:p>
          <a:endParaRPr lang="en-US"/>
        </a:p>
      </dgm:t>
    </dgm:pt>
    <dgm:pt modelId="{9209DDEA-7313-4F99-8EF5-DCAB926017F5}" type="parTrans" cxnId="{4CCD400F-84B1-4E85-8F00-3B49EB652209}">
      <dgm:prSet/>
      <dgm:spPr/>
      <dgm:t>
        <a:bodyPr/>
        <a:lstStyle/>
        <a:p>
          <a:endParaRPr lang="en-US"/>
        </a:p>
      </dgm:t>
    </dgm:pt>
    <dgm:pt modelId="{3AD67E60-B390-416E-8993-46714AA544FF}" type="pres">
      <dgm:prSet presAssocID="{15CE8C44-0B87-488A-B6DF-B215A1C7826A}" presName="Name0" presStyleCnt="0">
        <dgm:presLayoutVars>
          <dgm:dir/>
          <dgm:resizeHandles/>
        </dgm:presLayoutVars>
      </dgm:prSet>
      <dgm:spPr/>
      <dgm:t>
        <a:bodyPr/>
        <a:lstStyle/>
        <a:p>
          <a:endParaRPr lang="en-US"/>
        </a:p>
      </dgm:t>
    </dgm:pt>
    <dgm:pt modelId="{212745B0-D91E-46DA-9DFF-2258DBB83C60}" type="pres">
      <dgm:prSet presAssocID="{3C2E02E5-0B00-42D0-8573-584AAA321D78}" presName="compNode" presStyleCnt="0"/>
      <dgm:spPr/>
    </dgm:pt>
    <dgm:pt modelId="{2BF5B02A-B881-443E-A579-ED50D0A1BC15}" type="pres">
      <dgm:prSet presAssocID="{3C2E02E5-0B00-42D0-8573-584AAA321D78}" presName="dummyConnPt" presStyleCnt="0"/>
      <dgm:spPr/>
    </dgm:pt>
    <dgm:pt modelId="{8BDF3D15-E9CE-45CD-88FD-406FC88A3E60}" type="pres">
      <dgm:prSet presAssocID="{3C2E02E5-0B00-42D0-8573-584AAA321D78}" presName="node" presStyleLbl="node1" presStyleIdx="0" presStyleCnt="9">
        <dgm:presLayoutVars>
          <dgm:bulletEnabled val="1"/>
        </dgm:presLayoutVars>
      </dgm:prSet>
      <dgm:spPr/>
      <dgm:t>
        <a:bodyPr/>
        <a:lstStyle/>
        <a:p>
          <a:endParaRPr lang="en-US"/>
        </a:p>
      </dgm:t>
    </dgm:pt>
    <dgm:pt modelId="{D2E3E506-4FD2-4FB9-9427-4C79665F5C62}" type="pres">
      <dgm:prSet presAssocID="{4759EA89-03CD-4134-8E0A-9E896D5AD732}" presName="sibTrans" presStyleLbl="bgSibTrans2D1" presStyleIdx="0" presStyleCnt="8"/>
      <dgm:spPr/>
      <dgm:t>
        <a:bodyPr/>
        <a:lstStyle/>
        <a:p>
          <a:endParaRPr lang="en-US"/>
        </a:p>
      </dgm:t>
    </dgm:pt>
    <dgm:pt modelId="{7C477727-7678-4A89-9BF3-94AB1242EBEF}" type="pres">
      <dgm:prSet presAssocID="{63EDF418-E111-433E-A51C-5D0187FD0DE7}" presName="compNode" presStyleCnt="0"/>
      <dgm:spPr/>
    </dgm:pt>
    <dgm:pt modelId="{CFBADC70-E5DE-4670-B89F-CC1A3B8182FF}" type="pres">
      <dgm:prSet presAssocID="{63EDF418-E111-433E-A51C-5D0187FD0DE7}" presName="dummyConnPt" presStyleCnt="0"/>
      <dgm:spPr/>
    </dgm:pt>
    <dgm:pt modelId="{AFCA3278-04D6-487E-B761-81FE98EED503}" type="pres">
      <dgm:prSet presAssocID="{63EDF418-E111-433E-A51C-5D0187FD0DE7}" presName="node" presStyleLbl="node1" presStyleIdx="1" presStyleCnt="9">
        <dgm:presLayoutVars>
          <dgm:bulletEnabled val="1"/>
        </dgm:presLayoutVars>
      </dgm:prSet>
      <dgm:spPr/>
      <dgm:t>
        <a:bodyPr/>
        <a:lstStyle/>
        <a:p>
          <a:endParaRPr lang="en-US"/>
        </a:p>
      </dgm:t>
    </dgm:pt>
    <dgm:pt modelId="{E2D82E91-082B-4DD7-A385-01048E39D919}" type="pres">
      <dgm:prSet presAssocID="{7DFCDB75-FC6D-49D0-A169-FFBA3F123F81}" presName="sibTrans" presStyleLbl="bgSibTrans2D1" presStyleIdx="1" presStyleCnt="8"/>
      <dgm:spPr/>
      <dgm:t>
        <a:bodyPr/>
        <a:lstStyle/>
        <a:p>
          <a:endParaRPr lang="en-US"/>
        </a:p>
      </dgm:t>
    </dgm:pt>
    <dgm:pt modelId="{C2DD2D1B-13D3-448A-89FC-DADB3A3E4B3E}" type="pres">
      <dgm:prSet presAssocID="{395C7994-89BC-430F-9797-6661234FCC1A}" presName="compNode" presStyleCnt="0"/>
      <dgm:spPr/>
    </dgm:pt>
    <dgm:pt modelId="{DE6DE9DB-517A-4A24-AB2D-EAFEA9D37C92}" type="pres">
      <dgm:prSet presAssocID="{395C7994-89BC-430F-9797-6661234FCC1A}" presName="dummyConnPt" presStyleCnt="0"/>
      <dgm:spPr/>
    </dgm:pt>
    <dgm:pt modelId="{50334103-F09B-4F6C-894C-474AF957A963}" type="pres">
      <dgm:prSet presAssocID="{395C7994-89BC-430F-9797-6661234FCC1A}" presName="node" presStyleLbl="node1" presStyleIdx="2" presStyleCnt="9">
        <dgm:presLayoutVars>
          <dgm:bulletEnabled val="1"/>
        </dgm:presLayoutVars>
      </dgm:prSet>
      <dgm:spPr/>
      <dgm:t>
        <a:bodyPr/>
        <a:lstStyle/>
        <a:p>
          <a:endParaRPr lang="en-US"/>
        </a:p>
      </dgm:t>
    </dgm:pt>
    <dgm:pt modelId="{CC02E0C5-753D-4E26-B081-A1DAAAA59574}" type="pres">
      <dgm:prSet presAssocID="{8B9BD478-707A-466E-A74F-A9BF7E4DFD89}" presName="sibTrans" presStyleLbl="bgSibTrans2D1" presStyleIdx="2" presStyleCnt="8"/>
      <dgm:spPr/>
      <dgm:t>
        <a:bodyPr/>
        <a:lstStyle/>
        <a:p>
          <a:endParaRPr lang="en-US"/>
        </a:p>
      </dgm:t>
    </dgm:pt>
    <dgm:pt modelId="{D379C2FF-8DF2-43D6-AFC4-F8398096A70D}" type="pres">
      <dgm:prSet presAssocID="{B86C0ECD-DB9D-4901-94DF-095828F2DBF3}" presName="compNode" presStyleCnt="0"/>
      <dgm:spPr/>
    </dgm:pt>
    <dgm:pt modelId="{591AD52A-3A7D-4683-8502-72D3BA516945}" type="pres">
      <dgm:prSet presAssocID="{B86C0ECD-DB9D-4901-94DF-095828F2DBF3}" presName="dummyConnPt" presStyleCnt="0"/>
      <dgm:spPr/>
    </dgm:pt>
    <dgm:pt modelId="{4B0D0C96-F2AB-4C17-8526-214702802875}" type="pres">
      <dgm:prSet presAssocID="{B86C0ECD-DB9D-4901-94DF-095828F2DBF3}" presName="node" presStyleLbl="node1" presStyleIdx="3" presStyleCnt="9">
        <dgm:presLayoutVars>
          <dgm:bulletEnabled val="1"/>
        </dgm:presLayoutVars>
      </dgm:prSet>
      <dgm:spPr/>
      <dgm:t>
        <a:bodyPr/>
        <a:lstStyle/>
        <a:p>
          <a:endParaRPr lang="en-US"/>
        </a:p>
      </dgm:t>
    </dgm:pt>
    <dgm:pt modelId="{8673E3E9-D62A-49C1-9A1A-B4396E873867}" type="pres">
      <dgm:prSet presAssocID="{763B222E-E5BA-4300-A2C2-0E84F10062CA}" presName="sibTrans" presStyleLbl="bgSibTrans2D1" presStyleIdx="3" presStyleCnt="8"/>
      <dgm:spPr/>
      <dgm:t>
        <a:bodyPr/>
        <a:lstStyle/>
        <a:p>
          <a:endParaRPr lang="en-US"/>
        </a:p>
      </dgm:t>
    </dgm:pt>
    <dgm:pt modelId="{D078E021-6AA4-4781-B300-90848DCEBB7C}" type="pres">
      <dgm:prSet presAssocID="{85487E65-98F8-4B55-9A62-E19355D7D67B}" presName="compNode" presStyleCnt="0"/>
      <dgm:spPr/>
    </dgm:pt>
    <dgm:pt modelId="{ED8A7BE1-4633-47C4-9505-589B04B83B77}" type="pres">
      <dgm:prSet presAssocID="{85487E65-98F8-4B55-9A62-E19355D7D67B}" presName="dummyConnPt" presStyleCnt="0"/>
      <dgm:spPr/>
    </dgm:pt>
    <dgm:pt modelId="{4FB381A7-B9A8-49F9-B681-684F94E1C345}" type="pres">
      <dgm:prSet presAssocID="{85487E65-98F8-4B55-9A62-E19355D7D67B}" presName="node" presStyleLbl="node1" presStyleIdx="4" presStyleCnt="9" custLinFactNeighborX="-693" custLinFactNeighborY="6933">
        <dgm:presLayoutVars>
          <dgm:bulletEnabled val="1"/>
        </dgm:presLayoutVars>
      </dgm:prSet>
      <dgm:spPr/>
      <dgm:t>
        <a:bodyPr/>
        <a:lstStyle/>
        <a:p>
          <a:endParaRPr lang="en-US"/>
        </a:p>
      </dgm:t>
    </dgm:pt>
    <dgm:pt modelId="{20540F98-29F6-4FC7-92F2-FC5B6C2F920B}" type="pres">
      <dgm:prSet presAssocID="{5085EAF9-BCA8-40CD-B3D7-95415E555724}" presName="sibTrans" presStyleLbl="bgSibTrans2D1" presStyleIdx="4" presStyleCnt="8" custLinFactNeighborX="-3513" custLinFactNeighborY="7704"/>
      <dgm:spPr/>
      <dgm:t>
        <a:bodyPr/>
        <a:lstStyle/>
        <a:p>
          <a:endParaRPr lang="en-US"/>
        </a:p>
      </dgm:t>
    </dgm:pt>
    <dgm:pt modelId="{C214CEFD-6FCF-429B-8F2F-9992881FE0D8}" type="pres">
      <dgm:prSet presAssocID="{B26591B5-718B-4556-8366-09B28FD0CB02}" presName="compNode" presStyleCnt="0"/>
      <dgm:spPr/>
    </dgm:pt>
    <dgm:pt modelId="{F19B167A-F8F3-424D-AB83-0BF7A3290D03}" type="pres">
      <dgm:prSet presAssocID="{B26591B5-718B-4556-8366-09B28FD0CB02}" presName="dummyConnPt" presStyleCnt="0"/>
      <dgm:spPr/>
    </dgm:pt>
    <dgm:pt modelId="{DEF76681-5B68-43E9-8E26-88C29030BF1F}" type="pres">
      <dgm:prSet presAssocID="{B26591B5-718B-4556-8366-09B28FD0CB02}" presName="node" presStyleLbl="node1" presStyleIdx="5" presStyleCnt="9">
        <dgm:presLayoutVars>
          <dgm:bulletEnabled val="1"/>
        </dgm:presLayoutVars>
      </dgm:prSet>
      <dgm:spPr/>
      <dgm:t>
        <a:bodyPr/>
        <a:lstStyle/>
        <a:p>
          <a:endParaRPr lang="en-US"/>
        </a:p>
      </dgm:t>
    </dgm:pt>
    <dgm:pt modelId="{82B5DC6D-05DB-4792-9EEF-AB4009690488}" type="pres">
      <dgm:prSet presAssocID="{1A0499FF-1820-4C55-B025-FC7C5267D649}" presName="sibTrans" presStyleLbl="bgSibTrans2D1" presStyleIdx="5" presStyleCnt="8"/>
      <dgm:spPr/>
      <dgm:t>
        <a:bodyPr/>
        <a:lstStyle/>
        <a:p>
          <a:endParaRPr lang="en-US"/>
        </a:p>
      </dgm:t>
    </dgm:pt>
    <dgm:pt modelId="{97DE8A46-59BE-4B52-A11C-83ED2EE2D50E}" type="pres">
      <dgm:prSet presAssocID="{C17E1722-B115-4123-B89C-07BE6AAE671C}" presName="compNode" presStyleCnt="0"/>
      <dgm:spPr/>
    </dgm:pt>
    <dgm:pt modelId="{97E9D957-ADE6-40E9-A8B7-73B1452407E6}" type="pres">
      <dgm:prSet presAssocID="{C17E1722-B115-4123-B89C-07BE6AAE671C}" presName="dummyConnPt" presStyleCnt="0"/>
      <dgm:spPr/>
    </dgm:pt>
    <dgm:pt modelId="{75938A6D-7374-4838-AE31-E1DD1FDC84B3}" type="pres">
      <dgm:prSet presAssocID="{C17E1722-B115-4123-B89C-07BE6AAE671C}" presName="node" presStyleLbl="node1" presStyleIdx="6" presStyleCnt="9">
        <dgm:presLayoutVars>
          <dgm:bulletEnabled val="1"/>
        </dgm:presLayoutVars>
      </dgm:prSet>
      <dgm:spPr/>
      <dgm:t>
        <a:bodyPr/>
        <a:lstStyle/>
        <a:p>
          <a:endParaRPr lang="en-US"/>
        </a:p>
      </dgm:t>
    </dgm:pt>
    <dgm:pt modelId="{59A7216D-9E30-45FB-BA19-AB727489176A}" type="pres">
      <dgm:prSet presAssocID="{EE6C8459-357E-4E6B-9EC6-2877E4B2C756}" presName="sibTrans" presStyleLbl="bgSibTrans2D1" presStyleIdx="6" presStyleCnt="8" custLinFactNeighborX="62520" custLinFactNeighborY="1"/>
      <dgm:spPr/>
      <dgm:t>
        <a:bodyPr/>
        <a:lstStyle/>
        <a:p>
          <a:endParaRPr lang="en-US"/>
        </a:p>
      </dgm:t>
    </dgm:pt>
    <dgm:pt modelId="{9629B3C4-B9D7-4DD4-9F8A-107D19C407B4}" type="pres">
      <dgm:prSet presAssocID="{D16E9A54-B623-4A01-A59E-6DCD1B4C0CA9}" presName="compNode" presStyleCnt="0"/>
      <dgm:spPr/>
    </dgm:pt>
    <dgm:pt modelId="{550B62E8-9568-4CC1-A46D-22DF0BB70B7F}" type="pres">
      <dgm:prSet presAssocID="{D16E9A54-B623-4A01-A59E-6DCD1B4C0CA9}" presName="dummyConnPt" presStyleCnt="0"/>
      <dgm:spPr/>
    </dgm:pt>
    <dgm:pt modelId="{2A50A198-0AD0-41CC-9101-9F533BA93A11}" type="pres">
      <dgm:prSet presAssocID="{D16E9A54-B623-4A01-A59E-6DCD1B4C0CA9}" presName="node" presStyleLbl="node1" presStyleIdx="7" presStyleCnt="9" custLinFactNeighborY="6933">
        <dgm:presLayoutVars>
          <dgm:bulletEnabled val="1"/>
        </dgm:presLayoutVars>
      </dgm:prSet>
      <dgm:spPr/>
      <dgm:t>
        <a:bodyPr/>
        <a:lstStyle/>
        <a:p>
          <a:endParaRPr lang="en-US"/>
        </a:p>
      </dgm:t>
    </dgm:pt>
    <dgm:pt modelId="{6953E082-53C0-40D4-9258-DE2F2B66705B}" type="pres">
      <dgm:prSet presAssocID="{FE01D092-809B-483B-B368-761C0374DA58}" presName="sibTrans" presStyleLbl="bgSibTrans2D1" presStyleIdx="7" presStyleCnt="8" custLinFactNeighborX="71875" custLinFactNeighborY="-1"/>
      <dgm:spPr/>
      <dgm:t>
        <a:bodyPr/>
        <a:lstStyle/>
        <a:p>
          <a:endParaRPr lang="en-US"/>
        </a:p>
      </dgm:t>
    </dgm:pt>
    <dgm:pt modelId="{676D87BA-5CFE-41F8-932E-67BC4D23A74F}" type="pres">
      <dgm:prSet presAssocID="{5366ABDB-339F-40A2-B0F1-19550413730A}" presName="compNode" presStyleCnt="0"/>
      <dgm:spPr/>
    </dgm:pt>
    <dgm:pt modelId="{E8116AEC-7743-4375-96C7-35E46AC71532}" type="pres">
      <dgm:prSet presAssocID="{5366ABDB-339F-40A2-B0F1-19550413730A}" presName="dummyConnPt" presStyleCnt="0"/>
      <dgm:spPr/>
    </dgm:pt>
    <dgm:pt modelId="{A197FAEF-8D92-4A96-B638-F64F3070BCE8}" type="pres">
      <dgm:prSet presAssocID="{5366ABDB-339F-40A2-B0F1-19550413730A}" presName="node" presStyleLbl="node1" presStyleIdx="8" presStyleCnt="9">
        <dgm:presLayoutVars>
          <dgm:bulletEnabled val="1"/>
        </dgm:presLayoutVars>
      </dgm:prSet>
      <dgm:spPr/>
      <dgm:t>
        <a:bodyPr/>
        <a:lstStyle/>
        <a:p>
          <a:endParaRPr lang="en-US"/>
        </a:p>
      </dgm:t>
    </dgm:pt>
  </dgm:ptLst>
  <dgm:cxnLst>
    <dgm:cxn modelId="{4308D08F-77DB-495C-9DDD-5FC407602AFF}" srcId="{15CE8C44-0B87-488A-B6DF-B215A1C7826A}" destId="{63EDF418-E111-433E-A51C-5D0187FD0DE7}" srcOrd="1" destOrd="0" parTransId="{9D1D5A79-13D6-4E5A-AA41-03A7DD545E80}" sibTransId="{7DFCDB75-FC6D-49D0-A169-FFBA3F123F81}"/>
    <dgm:cxn modelId="{22BEF1EA-E6AA-47E4-B40E-0C5AC565349C}" type="presOf" srcId="{395C7994-89BC-430F-9797-6661234FCC1A}" destId="{50334103-F09B-4F6C-894C-474AF957A963}" srcOrd="0" destOrd="0" presId="urn:microsoft.com/office/officeart/2005/8/layout/bProcess4"/>
    <dgm:cxn modelId="{A4AE8175-9DF4-4CD4-AFAE-A49A41873AA1}" type="presOf" srcId="{3C2E02E5-0B00-42D0-8573-584AAA321D78}" destId="{8BDF3D15-E9CE-45CD-88FD-406FC88A3E60}" srcOrd="0" destOrd="0" presId="urn:microsoft.com/office/officeart/2005/8/layout/bProcess4"/>
    <dgm:cxn modelId="{CC2C5242-240B-4BA3-9F52-BF8921570584}" srcId="{15CE8C44-0B87-488A-B6DF-B215A1C7826A}" destId="{85487E65-98F8-4B55-9A62-E19355D7D67B}" srcOrd="4" destOrd="0" parTransId="{3A5F1993-D161-4F85-9623-52A1569DC347}" sibTransId="{5085EAF9-BCA8-40CD-B3D7-95415E555724}"/>
    <dgm:cxn modelId="{EAA11E8D-91F4-433D-9690-1CAA9F59B115}" srcId="{15CE8C44-0B87-488A-B6DF-B215A1C7826A}" destId="{D16E9A54-B623-4A01-A59E-6DCD1B4C0CA9}" srcOrd="7" destOrd="0" parTransId="{FD74A97F-59E5-429C-8FDA-B0D383A6D6BA}" sibTransId="{FE01D092-809B-483B-B368-761C0374DA58}"/>
    <dgm:cxn modelId="{CBDC462A-1584-4EC0-81B0-9100A88D3099}" srcId="{15CE8C44-0B87-488A-B6DF-B215A1C7826A}" destId="{5366ABDB-339F-40A2-B0F1-19550413730A}" srcOrd="8" destOrd="0" parTransId="{DA1E96A6-EF68-4B63-A8ED-6F776CE83FF0}" sibTransId="{7E060589-4D8D-4EBE-97C4-E722A4E41D11}"/>
    <dgm:cxn modelId="{32B8EAC7-7C0C-4006-BA8A-D93CFF2D0ED6}" type="presOf" srcId="{15CE8C44-0B87-488A-B6DF-B215A1C7826A}" destId="{3AD67E60-B390-416E-8993-46714AA544FF}" srcOrd="0" destOrd="0" presId="urn:microsoft.com/office/officeart/2005/8/layout/bProcess4"/>
    <dgm:cxn modelId="{A58E565D-AAA5-42DC-AEA3-F02E5998B88B}" type="presOf" srcId="{B26591B5-718B-4556-8366-09B28FD0CB02}" destId="{DEF76681-5B68-43E9-8E26-88C29030BF1F}" srcOrd="0" destOrd="0" presId="urn:microsoft.com/office/officeart/2005/8/layout/bProcess4"/>
    <dgm:cxn modelId="{7E104232-C3A4-4807-88FB-5D73A950CD1C}" type="presOf" srcId="{63EDF418-E111-433E-A51C-5D0187FD0DE7}" destId="{AFCA3278-04D6-487E-B761-81FE98EED503}" srcOrd="0" destOrd="0" presId="urn:microsoft.com/office/officeart/2005/8/layout/bProcess4"/>
    <dgm:cxn modelId="{98266E40-1940-4687-8072-45E74F768DD1}" type="presOf" srcId="{EE6C8459-357E-4E6B-9EC6-2877E4B2C756}" destId="{59A7216D-9E30-45FB-BA19-AB727489176A}" srcOrd="0" destOrd="0" presId="urn:microsoft.com/office/officeart/2005/8/layout/bProcess4"/>
    <dgm:cxn modelId="{B21BBADC-A74D-4922-90F7-6C8DD216E215}" srcId="{15CE8C44-0B87-488A-B6DF-B215A1C7826A}" destId="{B26591B5-718B-4556-8366-09B28FD0CB02}" srcOrd="5" destOrd="0" parTransId="{D29B31B8-D545-4E9F-95D1-82B40BDE5C01}" sibTransId="{1A0499FF-1820-4C55-B025-FC7C5267D649}"/>
    <dgm:cxn modelId="{1791EE61-9413-4D2D-B136-45C9C583F53A}" type="presOf" srcId="{5085EAF9-BCA8-40CD-B3D7-95415E555724}" destId="{20540F98-29F6-4FC7-92F2-FC5B6C2F920B}" srcOrd="0" destOrd="0" presId="urn:microsoft.com/office/officeart/2005/8/layout/bProcess4"/>
    <dgm:cxn modelId="{CAE7944A-E559-46B6-AE06-FA1843752293}" type="presOf" srcId="{C17E1722-B115-4123-B89C-07BE6AAE671C}" destId="{75938A6D-7374-4838-AE31-E1DD1FDC84B3}" srcOrd="0" destOrd="0" presId="urn:microsoft.com/office/officeart/2005/8/layout/bProcess4"/>
    <dgm:cxn modelId="{79BFB1A7-7F27-4447-8B35-5C41C6ED51C7}" type="presOf" srcId="{1A0499FF-1820-4C55-B025-FC7C5267D649}" destId="{82B5DC6D-05DB-4792-9EEF-AB4009690488}" srcOrd="0" destOrd="0" presId="urn:microsoft.com/office/officeart/2005/8/layout/bProcess4"/>
    <dgm:cxn modelId="{8ADFDD21-842F-4506-A589-1AC9C091F9FB}" type="presOf" srcId="{B86C0ECD-DB9D-4901-94DF-095828F2DBF3}" destId="{4B0D0C96-F2AB-4C17-8526-214702802875}" srcOrd="0" destOrd="0" presId="urn:microsoft.com/office/officeart/2005/8/layout/bProcess4"/>
    <dgm:cxn modelId="{34C8BBAB-ACDD-421A-B3C3-8ECAA4A4FB71}" srcId="{15CE8C44-0B87-488A-B6DF-B215A1C7826A}" destId="{C17E1722-B115-4123-B89C-07BE6AAE671C}" srcOrd="6" destOrd="0" parTransId="{BD3DF018-A0B8-4818-8E5C-D4E9D53E4B22}" sibTransId="{EE6C8459-357E-4E6B-9EC6-2877E4B2C756}"/>
    <dgm:cxn modelId="{2FC55564-23F0-462B-8BB5-29F249EF86FC}" srcId="{15CE8C44-0B87-488A-B6DF-B215A1C7826A}" destId="{395C7994-89BC-430F-9797-6661234FCC1A}" srcOrd="2" destOrd="0" parTransId="{57815BBB-6037-4180-BE34-1C7F489D7064}" sibTransId="{8B9BD478-707A-466E-A74F-A9BF7E4DFD89}"/>
    <dgm:cxn modelId="{7F673375-B917-494F-BCBC-ACBA1E1C1C39}" srcId="{15CE8C44-0B87-488A-B6DF-B215A1C7826A}" destId="{B86C0ECD-DB9D-4901-94DF-095828F2DBF3}" srcOrd="3" destOrd="0" parTransId="{08606E80-1FCC-416E-974B-D729CB05D729}" sibTransId="{763B222E-E5BA-4300-A2C2-0E84F10062CA}"/>
    <dgm:cxn modelId="{2E8C8DC7-23A2-4547-874E-FF8925E67F1E}" type="presOf" srcId="{D16E9A54-B623-4A01-A59E-6DCD1B4C0CA9}" destId="{2A50A198-0AD0-41CC-9101-9F533BA93A11}" srcOrd="0" destOrd="0" presId="urn:microsoft.com/office/officeart/2005/8/layout/bProcess4"/>
    <dgm:cxn modelId="{E4D92CBB-82E9-41CA-BA94-4A9F029C11E1}" type="presOf" srcId="{763B222E-E5BA-4300-A2C2-0E84F10062CA}" destId="{8673E3E9-D62A-49C1-9A1A-B4396E873867}" srcOrd="0" destOrd="0" presId="urn:microsoft.com/office/officeart/2005/8/layout/bProcess4"/>
    <dgm:cxn modelId="{4CCD400F-84B1-4E85-8F00-3B49EB652209}" srcId="{15CE8C44-0B87-488A-B6DF-B215A1C7826A}" destId="{3C2E02E5-0B00-42D0-8573-584AAA321D78}" srcOrd="0" destOrd="0" parTransId="{9209DDEA-7313-4F99-8EF5-DCAB926017F5}" sibTransId="{4759EA89-03CD-4134-8E0A-9E896D5AD732}"/>
    <dgm:cxn modelId="{6C7E9F40-8106-484D-8243-15623320132E}" type="presOf" srcId="{7DFCDB75-FC6D-49D0-A169-FFBA3F123F81}" destId="{E2D82E91-082B-4DD7-A385-01048E39D919}" srcOrd="0" destOrd="0" presId="urn:microsoft.com/office/officeart/2005/8/layout/bProcess4"/>
    <dgm:cxn modelId="{D0382AD9-88ED-449D-A1E4-D556ECEA954B}" type="presOf" srcId="{4759EA89-03CD-4134-8E0A-9E896D5AD732}" destId="{D2E3E506-4FD2-4FB9-9427-4C79665F5C62}" srcOrd="0" destOrd="0" presId="urn:microsoft.com/office/officeart/2005/8/layout/bProcess4"/>
    <dgm:cxn modelId="{76DBB56E-DF90-40FE-95F8-0C5159ED1CDF}" type="presOf" srcId="{FE01D092-809B-483B-B368-761C0374DA58}" destId="{6953E082-53C0-40D4-9258-DE2F2B66705B}" srcOrd="0" destOrd="0" presId="urn:microsoft.com/office/officeart/2005/8/layout/bProcess4"/>
    <dgm:cxn modelId="{0ED97AAA-5988-4387-8747-FD0DBE07F09A}" type="presOf" srcId="{5366ABDB-339F-40A2-B0F1-19550413730A}" destId="{A197FAEF-8D92-4A96-B638-F64F3070BCE8}" srcOrd="0" destOrd="0" presId="urn:microsoft.com/office/officeart/2005/8/layout/bProcess4"/>
    <dgm:cxn modelId="{0D68D044-CB4E-42FD-8138-E853F989F1B8}" type="presOf" srcId="{85487E65-98F8-4B55-9A62-E19355D7D67B}" destId="{4FB381A7-B9A8-49F9-B681-684F94E1C345}" srcOrd="0" destOrd="0" presId="urn:microsoft.com/office/officeart/2005/8/layout/bProcess4"/>
    <dgm:cxn modelId="{9AAC43A4-BEC1-42BB-8969-E373A60FE883}" type="presOf" srcId="{8B9BD478-707A-466E-A74F-A9BF7E4DFD89}" destId="{CC02E0C5-753D-4E26-B081-A1DAAAA59574}" srcOrd="0" destOrd="0" presId="urn:microsoft.com/office/officeart/2005/8/layout/bProcess4"/>
    <dgm:cxn modelId="{96873DAB-3A50-4371-B85C-4DB5BE747374}" type="presParOf" srcId="{3AD67E60-B390-416E-8993-46714AA544FF}" destId="{212745B0-D91E-46DA-9DFF-2258DBB83C60}" srcOrd="0" destOrd="0" presId="urn:microsoft.com/office/officeart/2005/8/layout/bProcess4"/>
    <dgm:cxn modelId="{42A8E36F-45FF-42F9-9297-FA45A3718E6D}" type="presParOf" srcId="{212745B0-D91E-46DA-9DFF-2258DBB83C60}" destId="{2BF5B02A-B881-443E-A579-ED50D0A1BC15}" srcOrd="0" destOrd="0" presId="urn:microsoft.com/office/officeart/2005/8/layout/bProcess4"/>
    <dgm:cxn modelId="{BDB938AD-BD05-4E1B-AF61-349D6A76B851}" type="presParOf" srcId="{212745B0-D91E-46DA-9DFF-2258DBB83C60}" destId="{8BDF3D15-E9CE-45CD-88FD-406FC88A3E60}" srcOrd="1" destOrd="0" presId="urn:microsoft.com/office/officeart/2005/8/layout/bProcess4"/>
    <dgm:cxn modelId="{EA10F365-93FC-449F-BCC3-D16C0B023278}" type="presParOf" srcId="{3AD67E60-B390-416E-8993-46714AA544FF}" destId="{D2E3E506-4FD2-4FB9-9427-4C79665F5C62}" srcOrd="1" destOrd="0" presId="urn:microsoft.com/office/officeart/2005/8/layout/bProcess4"/>
    <dgm:cxn modelId="{0D2A65E8-E0E6-4382-AE1A-89981DB4A4DB}" type="presParOf" srcId="{3AD67E60-B390-416E-8993-46714AA544FF}" destId="{7C477727-7678-4A89-9BF3-94AB1242EBEF}" srcOrd="2" destOrd="0" presId="urn:microsoft.com/office/officeart/2005/8/layout/bProcess4"/>
    <dgm:cxn modelId="{4C8FD8C2-16EC-4004-8CB2-7F19CC8E4AEB}" type="presParOf" srcId="{7C477727-7678-4A89-9BF3-94AB1242EBEF}" destId="{CFBADC70-E5DE-4670-B89F-CC1A3B8182FF}" srcOrd="0" destOrd="0" presId="urn:microsoft.com/office/officeart/2005/8/layout/bProcess4"/>
    <dgm:cxn modelId="{938E38AF-0E4C-45C5-8ACC-A0DF9C63935E}" type="presParOf" srcId="{7C477727-7678-4A89-9BF3-94AB1242EBEF}" destId="{AFCA3278-04D6-487E-B761-81FE98EED503}" srcOrd="1" destOrd="0" presId="urn:microsoft.com/office/officeart/2005/8/layout/bProcess4"/>
    <dgm:cxn modelId="{79F16E6B-611F-427F-B461-8D382FFAC8EE}" type="presParOf" srcId="{3AD67E60-B390-416E-8993-46714AA544FF}" destId="{E2D82E91-082B-4DD7-A385-01048E39D919}" srcOrd="3" destOrd="0" presId="urn:microsoft.com/office/officeart/2005/8/layout/bProcess4"/>
    <dgm:cxn modelId="{76D53457-A9DD-4678-9D03-1B9B0B861CF7}" type="presParOf" srcId="{3AD67E60-B390-416E-8993-46714AA544FF}" destId="{C2DD2D1B-13D3-448A-89FC-DADB3A3E4B3E}" srcOrd="4" destOrd="0" presId="urn:microsoft.com/office/officeart/2005/8/layout/bProcess4"/>
    <dgm:cxn modelId="{7BB36246-DEDB-4417-AA62-1BF62F8BB8D2}" type="presParOf" srcId="{C2DD2D1B-13D3-448A-89FC-DADB3A3E4B3E}" destId="{DE6DE9DB-517A-4A24-AB2D-EAFEA9D37C92}" srcOrd="0" destOrd="0" presId="urn:microsoft.com/office/officeart/2005/8/layout/bProcess4"/>
    <dgm:cxn modelId="{336FAB28-57AC-43BC-9902-D382635F7089}" type="presParOf" srcId="{C2DD2D1B-13D3-448A-89FC-DADB3A3E4B3E}" destId="{50334103-F09B-4F6C-894C-474AF957A963}" srcOrd="1" destOrd="0" presId="urn:microsoft.com/office/officeart/2005/8/layout/bProcess4"/>
    <dgm:cxn modelId="{940EC31C-F254-43DA-9F95-7F50F3BF3D9E}" type="presParOf" srcId="{3AD67E60-B390-416E-8993-46714AA544FF}" destId="{CC02E0C5-753D-4E26-B081-A1DAAAA59574}" srcOrd="5" destOrd="0" presId="urn:microsoft.com/office/officeart/2005/8/layout/bProcess4"/>
    <dgm:cxn modelId="{BC7732F4-9BCE-4B9F-9D97-ECB70127652C}" type="presParOf" srcId="{3AD67E60-B390-416E-8993-46714AA544FF}" destId="{D379C2FF-8DF2-43D6-AFC4-F8398096A70D}" srcOrd="6" destOrd="0" presId="urn:microsoft.com/office/officeart/2005/8/layout/bProcess4"/>
    <dgm:cxn modelId="{0FEFE780-F0F8-46F6-8199-83C49F6F99D8}" type="presParOf" srcId="{D379C2FF-8DF2-43D6-AFC4-F8398096A70D}" destId="{591AD52A-3A7D-4683-8502-72D3BA516945}" srcOrd="0" destOrd="0" presId="urn:microsoft.com/office/officeart/2005/8/layout/bProcess4"/>
    <dgm:cxn modelId="{B9E6E7B7-87D6-4B2E-8BC4-C23AB2F6CB2C}" type="presParOf" srcId="{D379C2FF-8DF2-43D6-AFC4-F8398096A70D}" destId="{4B0D0C96-F2AB-4C17-8526-214702802875}" srcOrd="1" destOrd="0" presId="urn:microsoft.com/office/officeart/2005/8/layout/bProcess4"/>
    <dgm:cxn modelId="{56F1E357-DDA3-42D1-92DD-6159DD721DE9}" type="presParOf" srcId="{3AD67E60-B390-416E-8993-46714AA544FF}" destId="{8673E3E9-D62A-49C1-9A1A-B4396E873867}" srcOrd="7" destOrd="0" presId="urn:microsoft.com/office/officeart/2005/8/layout/bProcess4"/>
    <dgm:cxn modelId="{8675EF8F-14FE-4938-8F26-CEB7F2E8A15A}" type="presParOf" srcId="{3AD67E60-B390-416E-8993-46714AA544FF}" destId="{D078E021-6AA4-4781-B300-90848DCEBB7C}" srcOrd="8" destOrd="0" presId="urn:microsoft.com/office/officeart/2005/8/layout/bProcess4"/>
    <dgm:cxn modelId="{E78892EB-98E8-43C6-94CE-A56EDC0980EE}" type="presParOf" srcId="{D078E021-6AA4-4781-B300-90848DCEBB7C}" destId="{ED8A7BE1-4633-47C4-9505-589B04B83B77}" srcOrd="0" destOrd="0" presId="urn:microsoft.com/office/officeart/2005/8/layout/bProcess4"/>
    <dgm:cxn modelId="{73A07AA0-6BB2-4BB0-8914-D1ABBE93D346}" type="presParOf" srcId="{D078E021-6AA4-4781-B300-90848DCEBB7C}" destId="{4FB381A7-B9A8-49F9-B681-684F94E1C345}" srcOrd="1" destOrd="0" presId="urn:microsoft.com/office/officeart/2005/8/layout/bProcess4"/>
    <dgm:cxn modelId="{ED73132C-96CB-4799-A059-88B372DB10EA}" type="presParOf" srcId="{3AD67E60-B390-416E-8993-46714AA544FF}" destId="{20540F98-29F6-4FC7-92F2-FC5B6C2F920B}" srcOrd="9" destOrd="0" presId="urn:microsoft.com/office/officeart/2005/8/layout/bProcess4"/>
    <dgm:cxn modelId="{D67F8CA1-AE12-4AA0-868E-A51FFB2848AE}" type="presParOf" srcId="{3AD67E60-B390-416E-8993-46714AA544FF}" destId="{C214CEFD-6FCF-429B-8F2F-9992881FE0D8}" srcOrd="10" destOrd="0" presId="urn:microsoft.com/office/officeart/2005/8/layout/bProcess4"/>
    <dgm:cxn modelId="{AA07AA7C-5BC0-4624-A6F3-C712090559CF}" type="presParOf" srcId="{C214CEFD-6FCF-429B-8F2F-9992881FE0D8}" destId="{F19B167A-F8F3-424D-AB83-0BF7A3290D03}" srcOrd="0" destOrd="0" presId="urn:microsoft.com/office/officeart/2005/8/layout/bProcess4"/>
    <dgm:cxn modelId="{AAF58967-E255-4D28-B6BD-52EA126A3AAA}" type="presParOf" srcId="{C214CEFD-6FCF-429B-8F2F-9992881FE0D8}" destId="{DEF76681-5B68-43E9-8E26-88C29030BF1F}" srcOrd="1" destOrd="0" presId="urn:microsoft.com/office/officeart/2005/8/layout/bProcess4"/>
    <dgm:cxn modelId="{CAC1E319-7289-4302-96FC-99AE601D3BDB}" type="presParOf" srcId="{3AD67E60-B390-416E-8993-46714AA544FF}" destId="{82B5DC6D-05DB-4792-9EEF-AB4009690488}" srcOrd="11" destOrd="0" presId="urn:microsoft.com/office/officeart/2005/8/layout/bProcess4"/>
    <dgm:cxn modelId="{BF41A680-5FCA-4743-AAF6-1142E5D21DE1}" type="presParOf" srcId="{3AD67E60-B390-416E-8993-46714AA544FF}" destId="{97DE8A46-59BE-4B52-A11C-83ED2EE2D50E}" srcOrd="12" destOrd="0" presId="urn:microsoft.com/office/officeart/2005/8/layout/bProcess4"/>
    <dgm:cxn modelId="{61571B94-1150-4C07-B325-13DBD56CFB22}" type="presParOf" srcId="{97DE8A46-59BE-4B52-A11C-83ED2EE2D50E}" destId="{97E9D957-ADE6-40E9-A8B7-73B1452407E6}" srcOrd="0" destOrd="0" presId="urn:microsoft.com/office/officeart/2005/8/layout/bProcess4"/>
    <dgm:cxn modelId="{971056C0-112C-421E-AAB3-788843E69EC6}" type="presParOf" srcId="{97DE8A46-59BE-4B52-A11C-83ED2EE2D50E}" destId="{75938A6D-7374-4838-AE31-E1DD1FDC84B3}" srcOrd="1" destOrd="0" presId="urn:microsoft.com/office/officeart/2005/8/layout/bProcess4"/>
    <dgm:cxn modelId="{9A3EDF32-4517-4E27-850C-126C89F368C9}" type="presParOf" srcId="{3AD67E60-B390-416E-8993-46714AA544FF}" destId="{59A7216D-9E30-45FB-BA19-AB727489176A}" srcOrd="13" destOrd="0" presId="urn:microsoft.com/office/officeart/2005/8/layout/bProcess4"/>
    <dgm:cxn modelId="{0D336817-CEE6-4FF7-912E-BE7777C79C41}" type="presParOf" srcId="{3AD67E60-B390-416E-8993-46714AA544FF}" destId="{9629B3C4-B9D7-4DD4-9F8A-107D19C407B4}" srcOrd="14" destOrd="0" presId="urn:microsoft.com/office/officeart/2005/8/layout/bProcess4"/>
    <dgm:cxn modelId="{C6CFBEC7-80B6-45D7-A39D-1F721A2AAD6B}" type="presParOf" srcId="{9629B3C4-B9D7-4DD4-9F8A-107D19C407B4}" destId="{550B62E8-9568-4CC1-A46D-22DF0BB70B7F}" srcOrd="0" destOrd="0" presId="urn:microsoft.com/office/officeart/2005/8/layout/bProcess4"/>
    <dgm:cxn modelId="{6D8B6404-C581-442C-BA6B-9081C9F5296C}" type="presParOf" srcId="{9629B3C4-B9D7-4DD4-9F8A-107D19C407B4}" destId="{2A50A198-0AD0-41CC-9101-9F533BA93A11}" srcOrd="1" destOrd="0" presId="urn:microsoft.com/office/officeart/2005/8/layout/bProcess4"/>
    <dgm:cxn modelId="{7F7D9911-1455-4D1B-B73C-E5312FF5BD2E}" type="presParOf" srcId="{3AD67E60-B390-416E-8993-46714AA544FF}" destId="{6953E082-53C0-40D4-9258-DE2F2B66705B}" srcOrd="15" destOrd="0" presId="urn:microsoft.com/office/officeart/2005/8/layout/bProcess4"/>
    <dgm:cxn modelId="{B2CA5214-BC67-49E3-8B26-FD72CA7CC263}" type="presParOf" srcId="{3AD67E60-B390-416E-8993-46714AA544FF}" destId="{676D87BA-5CFE-41F8-932E-67BC4D23A74F}" srcOrd="16" destOrd="0" presId="urn:microsoft.com/office/officeart/2005/8/layout/bProcess4"/>
    <dgm:cxn modelId="{9A1069EA-0CDF-40B3-96FF-2274AC24A3AC}" type="presParOf" srcId="{676D87BA-5CFE-41F8-932E-67BC4D23A74F}" destId="{E8116AEC-7743-4375-96C7-35E46AC71532}" srcOrd="0" destOrd="0" presId="urn:microsoft.com/office/officeart/2005/8/layout/bProcess4"/>
    <dgm:cxn modelId="{ECB63A81-81A0-4C65-963B-5DF4CE70CFCC}" type="presParOf" srcId="{676D87BA-5CFE-41F8-932E-67BC4D23A74F}" destId="{A197FAEF-8D92-4A96-B638-F64F3070BCE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CE8C44-0B87-488A-B6DF-B215A1C7826A}" type="doc">
      <dgm:prSet loTypeId="urn:microsoft.com/office/officeart/2005/8/layout/bProcess4" loCatId="process" qsTypeId="urn:microsoft.com/office/officeart/2005/8/quickstyle/3d1" qsCatId="3D" csTypeId="urn:microsoft.com/office/officeart/2005/8/colors/accent6_3" csCatId="accent6" phldr="1"/>
      <dgm:spPr/>
      <dgm:t>
        <a:bodyPr/>
        <a:lstStyle/>
        <a:p>
          <a:endParaRPr lang="en-US"/>
        </a:p>
      </dgm:t>
    </dgm:pt>
    <dgm:pt modelId="{63EDF418-E111-433E-A51C-5D0187FD0DE7}">
      <dgm:prSet phldrT="[Text]" custT="1"/>
      <dgm:spPr/>
      <dgm:t>
        <a:bodyPr/>
        <a:lstStyle/>
        <a:p>
          <a:r>
            <a:rPr lang="en-US" sz="1400" dirty="0" smtClean="0"/>
            <a:t>2012</a:t>
          </a:r>
        </a:p>
        <a:p>
          <a:r>
            <a:rPr lang="en-US" sz="1400" dirty="0" smtClean="0"/>
            <a:t>Document Management Process MILAR </a:t>
          </a:r>
        </a:p>
        <a:p>
          <a:r>
            <a:rPr lang="en-US" sz="1100" dirty="0" smtClean="0"/>
            <a:t>(Map, Improve, Lean, Automate, Replicate)</a:t>
          </a:r>
          <a:endParaRPr lang="en-US" sz="1100" dirty="0"/>
        </a:p>
      </dgm:t>
    </dgm:pt>
    <dgm:pt modelId="{9D1D5A79-13D6-4E5A-AA41-03A7DD545E80}" type="parTrans" cxnId="{4308D08F-77DB-495C-9DDD-5FC407602AFF}">
      <dgm:prSet/>
      <dgm:spPr/>
      <dgm:t>
        <a:bodyPr/>
        <a:lstStyle/>
        <a:p>
          <a:endParaRPr lang="en-US"/>
        </a:p>
      </dgm:t>
    </dgm:pt>
    <dgm:pt modelId="{7DFCDB75-FC6D-49D0-A169-FFBA3F123F81}" type="sibTrans" cxnId="{4308D08F-77DB-495C-9DDD-5FC407602AFF}">
      <dgm:prSet/>
      <dgm:spPr/>
      <dgm:t>
        <a:bodyPr/>
        <a:lstStyle/>
        <a:p>
          <a:endParaRPr lang="en-US"/>
        </a:p>
      </dgm:t>
    </dgm:pt>
    <dgm:pt modelId="{395C7994-89BC-430F-9797-6661234FCC1A}">
      <dgm:prSet phldrT="[Text]" custT="1"/>
      <dgm:spPr/>
      <dgm:t>
        <a:bodyPr/>
        <a:lstStyle/>
        <a:p>
          <a:r>
            <a:rPr lang="en-US" sz="1400" dirty="0" smtClean="0"/>
            <a:t>Q2 2012</a:t>
          </a:r>
        </a:p>
        <a:p>
          <a:r>
            <a:rPr lang="en-US" sz="1400" dirty="0" smtClean="0"/>
            <a:t>Document Management System and OpModel Voice of the Customer Survey</a:t>
          </a:r>
          <a:endParaRPr lang="en-US" sz="1400" dirty="0"/>
        </a:p>
      </dgm:t>
    </dgm:pt>
    <dgm:pt modelId="{57815BBB-6037-4180-BE34-1C7F489D7064}" type="parTrans" cxnId="{2FC55564-23F0-462B-8BB5-29F249EF86FC}">
      <dgm:prSet/>
      <dgm:spPr/>
      <dgm:t>
        <a:bodyPr/>
        <a:lstStyle/>
        <a:p>
          <a:endParaRPr lang="en-US"/>
        </a:p>
      </dgm:t>
    </dgm:pt>
    <dgm:pt modelId="{8B9BD478-707A-466E-A74F-A9BF7E4DFD89}" type="sibTrans" cxnId="{2FC55564-23F0-462B-8BB5-29F249EF86FC}">
      <dgm:prSet/>
      <dgm:spPr/>
      <dgm:t>
        <a:bodyPr/>
        <a:lstStyle/>
        <a:p>
          <a:endParaRPr lang="en-US"/>
        </a:p>
      </dgm:t>
    </dgm:pt>
    <dgm:pt modelId="{B86C0ECD-DB9D-4901-94DF-095828F2DBF3}">
      <dgm:prSet phldrT="[Text]" custT="1"/>
      <dgm:spPr/>
      <dgm:t>
        <a:bodyPr/>
        <a:lstStyle/>
        <a:p>
          <a:r>
            <a:rPr lang="en-US" sz="1400" dirty="0" smtClean="0"/>
            <a:t>Q4 2012</a:t>
          </a:r>
        </a:p>
        <a:p>
          <a:r>
            <a:rPr lang="en-US" sz="1400" dirty="0" smtClean="0"/>
            <a:t>PGD Knowledge Management Maturity Assessment</a:t>
          </a:r>
          <a:endParaRPr lang="en-US" sz="1400" dirty="0"/>
        </a:p>
      </dgm:t>
    </dgm:pt>
    <dgm:pt modelId="{08606E80-1FCC-416E-974B-D729CB05D729}" type="parTrans" cxnId="{7F673375-B917-494F-BCBC-ACBA1E1C1C39}">
      <dgm:prSet/>
      <dgm:spPr/>
      <dgm:t>
        <a:bodyPr/>
        <a:lstStyle/>
        <a:p>
          <a:endParaRPr lang="en-US"/>
        </a:p>
      </dgm:t>
    </dgm:pt>
    <dgm:pt modelId="{763B222E-E5BA-4300-A2C2-0E84F10062CA}" type="sibTrans" cxnId="{7F673375-B917-494F-BCBC-ACBA1E1C1C39}">
      <dgm:prSet/>
      <dgm:spPr/>
      <dgm:t>
        <a:bodyPr/>
        <a:lstStyle/>
        <a:p>
          <a:endParaRPr lang="en-US"/>
        </a:p>
      </dgm:t>
    </dgm:pt>
    <dgm:pt modelId="{85487E65-98F8-4B55-9A62-E19355D7D67B}">
      <dgm:prSet phldrT="[Text]" custT="1"/>
      <dgm:spPr/>
      <dgm:t>
        <a:bodyPr/>
        <a:lstStyle/>
        <a:p>
          <a:r>
            <a:rPr lang="en-US" sz="1400" dirty="0" smtClean="0"/>
            <a:t>2013 </a:t>
          </a:r>
        </a:p>
        <a:p>
          <a:r>
            <a:rPr lang="en-US" sz="1400" dirty="0" smtClean="0"/>
            <a:t>Definition of OpModel Project Mission, Functional Requirements, Software Selection </a:t>
          </a:r>
          <a:endParaRPr lang="en-US" sz="1400" dirty="0"/>
        </a:p>
      </dgm:t>
    </dgm:pt>
    <dgm:pt modelId="{3A5F1993-D161-4F85-9623-52A1569DC347}" type="parTrans" cxnId="{CC2C5242-240B-4BA3-9F52-BF8921570584}">
      <dgm:prSet/>
      <dgm:spPr/>
      <dgm:t>
        <a:bodyPr/>
        <a:lstStyle/>
        <a:p>
          <a:endParaRPr lang="en-US"/>
        </a:p>
      </dgm:t>
    </dgm:pt>
    <dgm:pt modelId="{5085EAF9-BCA8-40CD-B3D7-95415E555724}" type="sibTrans" cxnId="{CC2C5242-240B-4BA3-9F52-BF8921570584}">
      <dgm:prSet/>
      <dgm:spPr/>
      <dgm:t>
        <a:bodyPr/>
        <a:lstStyle/>
        <a:p>
          <a:endParaRPr lang="en-US"/>
        </a:p>
      </dgm:t>
    </dgm:pt>
    <dgm:pt modelId="{B26591B5-718B-4556-8366-09B28FD0CB02}">
      <dgm:prSet phldrT="[Text]" custT="1"/>
      <dgm:spPr/>
      <dgm:t>
        <a:bodyPr/>
        <a:lstStyle/>
        <a:p>
          <a:r>
            <a:rPr lang="en-US" sz="1400" dirty="0" smtClean="0"/>
            <a:t>Q1 2014</a:t>
          </a:r>
        </a:p>
        <a:p>
          <a:r>
            <a:rPr lang="en-US" sz="1400" dirty="0" smtClean="0"/>
            <a:t>Process Reviews, SME Focus Groups, Structure Development, Change Management</a:t>
          </a:r>
          <a:endParaRPr lang="en-US" sz="1400" dirty="0"/>
        </a:p>
      </dgm:t>
    </dgm:pt>
    <dgm:pt modelId="{D29B31B8-D545-4E9F-95D1-82B40BDE5C01}" type="parTrans" cxnId="{B21BBADC-A74D-4922-90F7-6C8DD216E215}">
      <dgm:prSet/>
      <dgm:spPr/>
      <dgm:t>
        <a:bodyPr/>
        <a:lstStyle/>
        <a:p>
          <a:endParaRPr lang="en-US"/>
        </a:p>
      </dgm:t>
    </dgm:pt>
    <dgm:pt modelId="{1A0499FF-1820-4C55-B025-FC7C5267D649}" type="sibTrans" cxnId="{B21BBADC-A74D-4922-90F7-6C8DD216E215}">
      <dgm:prSet/>
      <dgm:spPr/>
      <dgm:t>
        <a:bodyPr/>
        <a:lstStyle/>
        <a:p>
          <a:endParaRPr lang="en-US"/>
        </a:p>
      </dgm:t>
    </dgm:pt>
    <dgm:pt modelId="{C17E1722-B115-4123-B89C-07BE6AAE671C}">
      <dgm:prSet phldrT="[Text]" custT="1"/>
      <dgm:spPr/>
      <dgm:t>
        <a:bodyPr/>
        <a:lstStyle/>
        <a:p>
          <a:r>
            <a:rPr lang="en-US" sz="1400" dirty="0" smtClean="0"/>
            <a:t>Q2 and Q3 2014</a:t>
          </a:r>
        </a:p>
        <a:p>
          <a:r>
            <a:rPr lang="en-US" sz="1400" dirty="0" smtClean="0"/>
            <a:t>Document Migration, BETA  Testing, Training, Roadshows, Change Management </a:t>
          </a:r>
          <a:endParaRPr lang="en-US" sz="1400" dirty="0"/>
        </a:p>
      </dgm:t>
    </dgm:pt>
    <dgm:pt modelId="{BD3DF018-A0B8-4818-8E5C-D4E9D53E4B22}" type="parTrans" cxnId="{34C8BBAB-ACDD-421A-B3C3-8ECAA4A4FB71}">
      <dgm:prSet/>
      <dgm:spPr/>
      <dgm:t>
        <a:bodyPr/>
        <a:lstStyle/>
        <a:p>
          <a:endParaRPr lang="en-US"/>
        </a:p>
      </dgm:t>
    </dgm:pt>
    <dgm:pt modelId="{EE6C8459-357E-4E6B-9EC6-2877E4B2C756}" type="sibTrans" cxnId="{34C8BBAB-ACDD-421A-B3C3-8ECAA4A4FB71}">
      <dgm:prSet/>
      <dgm:spPr/>
      <dgm:t>
        <a:bodyPr/>
        <a:lstStyle/>
        <a:p>
          <a:endParaRPr lang="en-US"/>
        </a:p>
      </dgm:t>
    </dgm:pt>
    <dgm:pt modelId="{D16E9A54-B623-4A01-A59E-6DCD1B4C0CA9}">
      <dgm:prSet phldrT="[Text]" custT="1"/>
      <dgm:spPr/>
      <dgm:t>
        <a:bodyPr/>
        <a:lstStyle/>
        <a:p>
          <a:r>
            <a:rPr lang="en-US" sz="1400" dirty="0" smtClean="0"/>
            <a:t>Oct. 15, 2014</a:t>
          </a:r>
        </a:p>
        <a:p>
          <a:r>
            <a:rPr lang="en-US" sz="1400" dirty="0" smtClean="0"/>
            <a:t>OpModel </a:t>
          </a:r>
        </a:p>
        <a:p>
          <a:r>
            <a:rPr lang="en-US" sz="1000" dirty="0" smtClean="0"/>
            <a:t>powered by D2 </a:t>
          </a:r>
        </a:p>
        <a:p>
          <a:r>
            <a:rPr lang="en-US" sz="1400" dirty="0" smtClean="0"/>
            <a:t>Go-live!!</a:t>
          </a:r>
          <a:endParaRPr lang="en-US" sz="1400" dirty="0"/>
        </a:p>
      </dgm:t>
    </dgm:pt>
    <dgm:pt modelId="{FD74A97F-59E5-429C-8FDA-B0D383A6D6BA}" type="parTrans" cxnId="{EAA11E8D-91F4-433D-9690-1CAA9F59B115}">
      <dgm:prSet/>
      <dgm:spPr/>
      <dgm:t>
        <a:bodyPr/>
        <a:lstStyle/>
        <a:p>
          <a:endParaRPr lang="en-US"/>
        </a:p>
      </dgm:t>
    </dgm:pt>
    <dgm:pt modelId="{FE01D092-809B-483B-B368-761C0374DA58}" type="sibTrans" cxnId="{EAA11E8D-91F4-433D-9690-1CAA9F59B115}">
      <dgm:prSet/>
      <dgm:spPr/>
      <dgm:t>
        <a:bodyPr/>
        <a:lstStyle/>
        <a:p>
          <a:endParaRPr lang="en-US"/>
        </a:p>
      </dgm:t>
    </dgm:pt>
    <dgm:pt modelId="{5366ABDB-339F-40A2-B0F1-19550413730A}">
      <dgm:prSet phldrT="[Text]" custT="1"/>
      <dgm:spPr/>
      <dgm:t>
        <a:bodyPr/>
        <a:lstStyle/>
        <a:p>
          <a:r>
            <a:rPr lang="en-US" sz="1400" dirty="0" smtClean="0"/>
            <a:t>2015</a:t>
          </a:r>
        </a:p>
        <a:p>
          <a:r>
            <a:rPr lang="en-US" sz="1400" dirty="0" smtClean="0"/>
            <a:t>Running the Business, Change Management and Continuous Improvement</a:t>
          </a:r>
          <a:endParaRPr lang="en-US" sz="1400" dirty="0"/>
        </a:p>
      </dgm:t>
    </dgm:pt>
    <dgm:pt modelId="{DA1E96A6-EF68-4B63-A8ED-6F776CE83FF0}" type="parTrans" cxnId="{CBDC462A-1584-4EC0-81B0-9100A88D3099}">
      <dgm:prSet/>
      <dgm:spPr/>
      <dgm:t>
        <a:bodyPr/>
        <a:lstStyle/>
        <a:p>
          <a:endParaRPr lang="en-US"/>
        </a:p>
      </dgm:t>
    </dgm:pt>
    <dgm:pt modelId="{7E060589-4D8D-4EBE-97C4-E722A4E41D11}" type="sibTrans" cxnId="{CBDC462A-1584-4EC0-81B0-9100A88D3099}">
      <dgm:prSet/>
      <dgm:spPr/>
      <dgm:t>
        <a:bodyPr/>
        <a:lstStyle/>
        <a:p>
          <a:endParaRPr lang="en-US"/>
        </a:p>
      </dgm:t>
    </dgm:pt>
    <dgm:pt modelId="{3C2E02E5-0B00-42D0-8573-584AAA321D78}">
      <dgm:prSet phldrT="[Text]" custT="1"/>
      <dgm:spPr/>
      <dgm:t>
        <a:bodyPr/>
        <a:lstStyle/>
        <a:p>
          <a:r>
            <a:rPr lang="en-US" sz="1400" dirty="0" smtClean="0"/>
            <a:t>2008-2011 </a:t>
          </a:r>
        </a:p>
        <a:p>
          <a:r>
            <a:rPr lang="en-US" sz="1400" dirty="0" smtClean="0"/>
            <a:t>Employee Engagement Surveys</a:t>
          </a:r>
        </a:p>
        <a:p>
          <a:r>
            <a:rPr lang="en-US" sz="1100" dirty="0" smtClean="0"/>
            <a:t>Opportunities: Work Processes, Tools, Resources</a:t>
          </a:r>
          <a:endParaRPr lang="en-US" sz="1100" dirty="0"/>
        </a:p>
      </dgm:t>
    </dgm:pt>
    <dgm:pt modelId="{4759EA89-03CD-4134-8E0A-9E896D5AD732}" type="sibTrans" cxnId="{4CCD400F-84B1-4E85-8F00-3B49EB652209}">
      <dgm:prSet/>
      <dgm:spPr/>
      <dgm:t>
        <a:bodyPr/>
        <a:lstStyle/>
        <a:p>
          <a:endParaRPr lang="en-US"/>
        </a:p>
      </dgm:t>
    </dgm:pt>
    <dgm:pt modelId="{9209DDEA-7313-4F99-8EF5-DCAB926017F5}" type="parTrans" cxnId="{4CCD400F-84B1-4E85-8F00-3B49EB652209}">
      <dgm:prSet/>
      <dgm:spPr/>
      <dgm:t>
        <a:bodyPr/>
        <a:lstStyle/>
        <a:p>
          <a:endParaRPr lang="en-US"/>
        </a:p>
      </dgm:t>
    </dgm:pt>
    <dgm:pt modelId="{3AD67E60-B390-416E-8993-46714AA544FF}" type="pres">
      <dgm:prSet presAssocID="{15CE8C44-0B87-488A-B6DF-B215A1C7826A}" presName="Name0" presStyleCnt="0">
        <dgm:presLayoutVars>
          <dgm:dir/>
          <dgm:resizeHandles/>
        </dgm:presLayoutVars>
      </dgm:prSet>
      <dgm:spPr/>
      <dgm:t>
        <a:bodyPr/>
        <a:lstStyle/>
        <a:p>
          <a:endParaRPr lang="en-US"/>
        </a:p>
      </dgm:t>
    </dgm:pt>
    <dgm:pt modelId="{212745B0-D91E-46DA-9DFF-2258DBB83C60}" type="pres">
      <dgm:prSet presAssocID="{3C2E02E5-0B00-42D0-8573-584AAA321D78}" presName="compNode" presStyleCnt="0"/>
      <dgm:spPr/>
    </dgm:pt>
    <dgm:pt modelId="{2BF5B02A-B881-443E-A579-ED50D0A1BC15}" type="pres">
      <dgm:prSet presAssocID="{3C2E02E5-0B00-42D0-8573-584AAA321D78}" presName="dummyConnPt" presStyleCnt="0"/>
      <dgm:spPr/>
    </dgm:pt>
    <dgm:pt modelId="{8BDF3D15-E9CE-45CD-88FD-406FC88A3E60}" type="pres">
      <dgm:prSet presAssocID="{3C2E02E5-0B00-42D0-8573-584AAA321D78}" presName="node" presStyleLbl="node1" presStyleIdx="0" presStyleCnt="9">
        <dgm:presLayoutVars>
          <dgm:bulletEnabled val="1"/>
        </dgm:presLayoutVars>
      </dgm:prSet>
      <dgm:spPr/>
      <dgm:t>
        <a:bodyPr/>
        <a:lstStyle/>
        <a:p>
          <a:endParaRPr lang="en-US"/>
        </a:p>
      </dgm:t>
    </dgm:pt>
    <dgm:pt modelId="{D2E3E506-4FD2-4FB9-9427-4C79665F5C62}" type="pres">
      <dgm:prSet presAssocID="{4759EA89-03CD-4134-8E0A-9E896D5AD732}" presName="sibTrans" presStyleLbl="bgSibTrans2D1" presStyleIdx="0" presStyleCnt="8"/>
      <dgm:spPr/>
      <dgm:t>
        <a:bodyPr/>
        <a:lstStyle/>
        <a:p>
          <a:endParaRPr lang="en-US"/>
        </a:p>
      </dgm:t>
    </dgm:pt>
    <dgm:pt modelId="{7C477727-7678-4A89-9BF3-94AB1242EBEF}" type="pres">
      <dgm:prSet presAssocID="{63EDF418-E111-433E-A51C-5D0187FD0DE7}" presName="compNode" presStyleCnt="0"/>
      <dgm:spPr/>
    </dgm:pt>
    <dgm:pt modelId="{CFBADC70-E5DE-4670-B89F-CC1A3B8182FF}" type="pres">
      <dgm:prSet presAssocID="{63EDF418-E111-433E-A51C-5D0187FD0DE7}" presName="dummyConnPt" presStyleCnt="0"/>
      <dgm:spPr/>
    </dgm:pt>
    <dgm:pt modelId="{AFCA3278-04D6-487E-B761-81FE98EED503}" type="pres">
      <dgm:prSet presAssocID="{63EDF418-E111-433E-A51C-5D0187FD0DE7}" presName="node" presStyleLbl="node1" presStyleIdx="1" presStyleCnt="9">
        <dgm:presLayoutVars>
          <dgm:bulletEnabled val="1"/>
        </dgm:presLayoutVars>
      </dgm:prSet>
      <dgm:spPr/>
      <dgm:t>
        <a:bodyPr/>
        <a:lstStyle/>
        <a:p>
          <a:endParaRPr lang="en-US"/>
        </a:p>
      </dgm:t>
    </dgm:pt>
    <dgm:pt modelId="{E2D82E91-082B-4DD7-A385-01048E39D919}" type="pres">
      <dgm:prSet presAssocID="{7DFCDB75-FC6D-49D0-A169-FFBA3F123F81}" presName="sibTrans" presStyleLbl="bgSibTrans2D1" presStyleIdx="1" presStyleCnt="8"/>
      <dgm:spPr/>
      <dgm:t>
        <a:bodyPr/>
        <a:lstStyle/>
        <a:p>
          <a:endParaRPr lang="en-US"/>
        </a:p>
      </dgm:t>
    </dgm:pt>
    <dgm:pt modelId="{C2DD2D1B-13D3-448A-89FC-DADB3A3E4B3E}" type="pres">
      <dgm:prSet presAssocID="{395C7994-89BC-430F-9797-6661234FCC1A}" presName="compNode" presStyleCnt="0"/>
      <dgm:spPr/>
    </dgm:pt>
    <dgm:pt modelId="{DE6DE9DB-517A-4A24-AB2D-EAFEA9D37C92}" type="pres">
      <dgm:prSet presAssocID="{395C7994-89BC-430F-9797-6661234FCC1A}" presName="dummyConnPt" presStyleCnt="0"/>
      <dgm:spPr/>
    </dgm:pt>
    <dgm:pt modelId="{50334103-F09B-4F6C-894C-474AF957A963}" type="pres">
      <dgm:prSet presAssocID="{395C7994-89BC-430F-9797-6661234FCC1A}" presName="node" presStyleLbl="node1" presStyleIdx="2" presStyleCnt="9">
        <dgm:presLayoutVars>
          <dgm:bulletEnabled val="1"/>
        </dgm:presLayoutVars>
      </dgm:prSet>
      <dgm:spPr/>
      <dgm:t>
        <a:bodyPr/>
        <a:lstStyle/>
        <a:p>
          <a:endParaRPr lang="en-US"/>
        </a:p>
      </dgm:t>
    </dgm:pt>
    <dgm:pt modelId="{CC02E0C5-753D-4E26-B081-A1DAAAA59574}" type="pres">
      <dgm:prSet presAssocID="{8B9BD478-707A-466E-A74F-A9BF7E4DFD89}" presName="sibTrans" presStyleLbl="bgSibTrans2D1" presStyleIdx="2" presStyleCnt="8"/>
      <dgm:spPr/>
      <dgm:t>
        <a:bodyPr/>
        <a:lstStyle/>
        <a:p>
          <a:endParaRPr lang="en-US"/>
        </a:p>
      </dgm:t>
    </dgm:pt>
    <dgm:pt modelId="{D379C2FF-8DF2-43D6-AFC4-F8398096A70D}" type="pres">
      <dgm:prSet presAssocID="{B86C0ECD-DB9D-4901-94DF-095828F2DBF3}" presName="compNode" presStyleCnt="0"/>
      <dgm:spPr/>
    </dgm:pt>
    <dgm:pt modelId="{591AD52A-3A7D-4683-8502-72D3BA516945}" type="pres">
      <dgm:prSet presAssocID="{B86C0ECD-DB9D-4901-94DF-095828F2DBF3}" presName="dummyConnPt" presStyleCnt="0"/>
      <dgm:spPr/>
    </dgm:pt>
    <dgm:pt modelId="{4B0D0C96-F2AB-4C17-8526-214702802875}" type="pres">
      <dgm:prSet presAssocID="{B86C0ECD-DB9D-4901-94DF-095828F2DBF3}" presName="node" presStyleLbl="node1" presStyleIdx="3" presStyleCnt="9">
        <dgm:presLayoutVars>
          <dgm:bulletEnabled val="1"/>
        </dgm:presLayoutVars>
      </dgm:prSet>
      <dgm:spPr/>
      <dgm:t>
        <a:bodyPr/>
        <a:lstStyle/>
        <a:p>
          <a:endParaRPr lang="en-US"/>
        </a:p>
      </dgm:t>
    </dgm:pt>
    <dgm:pt modelId="{8673E3E9-D62A-49C1-9A1A-B4396E873867}" type="pres">
      <dgm:prSet presAssocID="{763B222E-E5BA-4300-A2C2-0E84F10062CA}" presName="sibTrans" presStyleLbl="bgSibTrans2D1" presStyleIdx="3" presStyleCnt="8"/>
      <dgm:spPr/>
      <dgm:t>
        <a:bodyPr/>
        <a:lstStyle/>
        <a:p>
          <a:endParaRPr lang="en-US"/>
        </a:p>
      </dgm:t>
    </dgm:pt>
    <dgm:pt modelId="{D078E021-6AA4-4781-B300-90848DCEBB7C}" type="pres">
      <dgm:prSet presAssocID="{85487E65-98F8-4B55-9A62-E19355D7D67B}" presName="compNode" presStyleCnt="0"/>
      <dgm:spPr/>
    </dgm:pt>
    <dgm:pt modelId="{ED8A7BE1-4633-47C4-9505-589B04B83B77}" type="pres">
      <dgm:prSet presAssocID="{85487E65-98F8-4B55-9A62-E19355D7D67B}" presName="dummyConnPt" presStyleCnt="0"/>
      <dgm:spPr/>
    </dgm:pt>
    <dgm:pt modelId="{4FB381A7-B9A8-49F9-B681-684F94E1C345}" type="pres">
      <dgm:prSet presAssocID="{85487E65-98F8-4B55-9A62-E19355D7D67B}" presName="node" presStyleLbl="node1" presStyleIdx="4" presStyleCnt="9">
        <dgm:presLayoutVars>
          <dgm:bulletEnabled val="1"/>
        </dgm:presLayoutVars>
      </dgm:prSet>
      <dgm:spPr/>
      <dgm:t>
        <a:bodyPr/>
        <a:lstStyle/>
        <a:p>
          <a:endParaRPr lang="en-US"/>
        </a:p>
      </dgm:t>
    </dgm:pt>
    <dgm:pt modelId="{20540F98-29F6-4FC7-92F2-FC5B6C2F920B}" type="pres">
      <dgm:prSet presAssocID="{5085EAF9-BCA8-40CD-B3D7-95415E555724}" presName="sibTrans" presStyleLbl="bgSibTrans2D1" presStyleIdx="4" presStyleCnt="8"/>
      <dgm:spPr/>
      <dgm:t>
        <a:bodyPr/>
        <a:lstStyle/>
        <a:p>
          <a:endParaRPr lang="en-US"/>
        </a:p>
      </dgm:t>
    </dgm:pt>
    <dgm:pt modelId="{C214CEFD-6FCF-429B-8F2F-9992881FE0D8}" type="pres">
      <dgm:prSet presAssocID="{B26591B5-718B-4556-8366-09B28FD0CB02}" presName="compNode" presStyleCnt="0"/>
      <dgm:spPr/>
    </dgm:pt>
    <dgm:pt modelId="{F19B167A-F8F3-424D-AB83-0BF7A3290D03}" type="pres">
      <dgm:prSet presAssocID="{B26591B5-718B-4556-8366-09B28FD0CB02}" presName="dummyConnPt" presStyleCnt="0"/>
      <dgm:spPr/>
    </dgm:pt>
    <dgm:pt modelId="{DEF76681-5B68-43E9-8E26-88C29030BF1F}" type="pres">
      <dgm:prSet presAssocID="{B26591B5-718B-4556-8366-09B28FD0CB02}" presName="node" presStyleLbl="node1" presStyleIdx="5" presStyleCnt="9">
        <dgm:presLayoutVars>
          <dgm:bulletEnabled val="1"/>
        </dgm:presLayoutVars>
      </dgm:prSet>
      <dgm:spPr/>
      <dgm:t>
        <a:bodyPr/>
        <a:lstStyle/>
        <a:p>
          <a:endParaRPr lang="en-US"/>
        </a:p>
      </dgm:t>
    </dgm:pt>
    <dgm:pt modelId="{82B5DC6D-05DB-4792-9EEF-AB4009690488}" type="pres">
      <dgm:prSet presAssocID="{1A0499FF-1820-4C55-B025-FC7C5267D649}" presName="sibTrans" presStyleLbl="bgSibTrans2D1" presStyleIdx="5" presStyleCnt="8"/>
      <dgm:spPr/>
      <dgm:t>
        <a:bodyPr/>
        <a:lstStyle/>
        <a:p>
          <a:endParaRPr lang="en-US"/>
        </a:p>
      </dgm:t>
    </dgm:pt>
    <dgm:pt modelId="{97DE8A46-59BE-4B52-A11C-83ED2EE2D50E}" type="pres">
      <dgm:prSet presAssocID="{C17E1722-B115-4123-B89C-07BE6AAE671C}" presName="compNode" presStyleCnt="0"/>
      <dgm:spPr/>
    </dgm:pt>
    <dgm:pt modelId="{97E9D957-ADE6-40E9-A8B7-73B1452407E6}" type="pres">
      <dgm:prSet presAssocID="{C17E1722-B115-4123-B89C-07BE6AAE671C}" presName="dummyConnPt" presStyleCnt="0"/>
      <dgm:spPr/>
    </dgm:pt>
    <dgm:pt modelId="{75938A6D-7374-4838-AE31-E1DD1FDC84B3}" type="pres">
      <dgm:prSet presAssocID="{C17E1722-B115-4123-B89C-07BE6AAE671C}" presName="node" presStyleLbl="node1" presStyleIdx="6" presStyleCnt="9">
        <dgm:presLayoutVars>
          <dgm:bulletEnabled val="1"/>
        </dgm:presLayoutVars>
      </dgm:prSet>
      <dgm:spPr/>
      <dgm:t>
        <a:bodyPr/>
        <a:lstStyle/>
        <a:p>
          <a:endParaRPr lang="en-US"/>
        </a:p>
      </dgm:t>
    </dgm:pt>
    <dgm:pt modelId="{59A7216D-9E30-45FB-BA19-AB727489176A}" type="pres">
      <dgm:prSet presAssocID="{EE6C8459-357E-4E6B-9EC6-2877E4B2C756}" presName="sibTrans" presStyleLbl="bgSibTrans2D1" presStyleIdx="6" presStyleCnt="8" custLinFactNeighborX="71585" custLinFactNeighborY="53925"/>
      <dgm:spPr/>
      <dgm:t>
        <a:bodyPr/>
        <a:lstStyle/>
        <a:p>
          <a:endParaRPr lang="en-US"/>
        </a:p>
      </dgm:t>
    </dgm:pt>
    <dgm:pt modelId="{9629B3C4-B9D7-4DD4-9F8A-107D19C407B4}" type="pres">
      <dgm:prSet presAssocID="{D16E9A54-B623-4A01-A59E-6DCD1B4C0CA9}" presName="compNode" presStyleCnt="0"/>
      <dgm:spPr/>
    </dgm:pt>
    <dgm:pt modelId="{550B62E8-9568-4CC1-A46D-22DF0BB70B7F}" type="pres">
      <dgm:prSet presAssocID="{D16E9A54-B623-4A01-A59E-6DCD1B4C0CA9}" presName="dummyConnPt" presStyleCnt="0"/>
      <dgm:spPr/>
    </dgm:pt>
    <dgm:pt modelId="{2A50A198-0AD0-41CC-9101-9F533BA93A11}" type="pres">
      <dgm:prSet presAssocID="{D16E9A54-B623-4A01-A59E-6DCD1B4C0CA9}" presName="node" presStyleLbl="node1" presStyleIdx="7" presStyleCnt="9">
        <dgm:presLayoutVars>
          <dgm:bulletEnabled val="1"/>
        </dgm:presLayoutVars>
      </dgm:prSet>
      <dgm:spPr/>
      <dgm:t>
        <a:bodyPr/>
        <a:lstStyle/>
        <a:p>
          <a:endParaRPr lang="en-US"/>
        </a:p>
      </dgm:t>
    </dgm:pt>
    <dgm:pt modelId="{6953E082-53C0-40D4-9258-DE2F2B66705B}" type="pres">
      <dgm:prSet presAssocID="{FE01D092-809B-483B-B368-761C0374DA58}" presName="sibTrans" presStyleLbl="bgSibTrans2D1" presStyleIdx="7" presStyleCnt="8" custLinFactNeighborX="72515" custLinFactNeighborY="-15407"/>
      <dgm:spPr/>
      <dgm:t>
        <a:bodyPr/>
        <a:lstStyle/>
        <a:p>
          <a:endParaRPr lang="en-US"/>
        </a:p>
      </dgm:t>
    </dgm:pt>
    <dgm:pt modelId="{676D87BA-5CFE-41F8-932E-67BC4D23A74F}" type="pres">
      <dgm:prSet presAssocID="{5366ABDB-339F-40A2-B0F1-19550413730A}" presName="compNode" presStyleCnt="0"/>
      <dgm:spPr/>
    </dgm:pt>
    <dgm:pt modelId="{E8116AEC-7743-4375-96C7-35E46AC71532}" type="pres">
      <dgm:prSet presAssocID="{5366ABDB-339F-40A2-B0F1-19550413730A}" presName="dummyConnPt" presStyleCnt="0"/>
      <dgm:spPr/>
    </dgm:pt>
    <dgm:pt modelId="{A197FAEF-8D92-4A96-B638-F64F3070BCE8}" type="pres">
      <dgm:prSet presAssocID="{5366ABDB-339F-40A2-B0F1-19550413730A}" presName="node" presStyleLbl="node1" presStyleIdx="8" presStyleCnt="9">
        <dgm:presLayoutVars>
          <dgm:bulletEnabled val="1"/>
        </dgm:presLayoutVars>
      </dgm:prSet>
      <dgm:spPr/>
      <dgm:t>
        <a:bodyPr/>
        <a:lstStyle/>
        <a:p>
          <a:endParaRPr lang="en-US"/>
        </a:p>
      </dgm:t>
    </dgm:pt>
  </dgm:ptLst>
  <dgm:cxnLst>
    <dgm:cxn modelId="{0EE6D2F1-F36C-49F8-9C72-CD61A4840984}" type="presOf" srcId="{B26591B5-718B-4556-8366-09B28FD0CB02}" destId="{DEF76681-5B68-43E9-8E26-88C29030BF1F}" srcOrd="0" destOrd="0" presId="urn:microsoft.com/office/officeart/2005/8/layout/bProcess4"/>
    <dgm:cxn modelId="{A5F436BB-7407-49BB-B365-15F607821B5D}" type="presOf" srcId="{85487E65-98F8-4B55-9A62-E19355D7D67B}" destId="{4FB381A7-B9A8-49F9-B681-684F94E1C345}" srcOrd="0" destOrd="0" presId="urn:microsoft.com/office/officeart/2005/8/layout/bProcess4"/>
    <dgm:cxn modelId="{41927CD5-4EDE-49F6-BAC4-32BD64FB80FA}" type="presOf" srcId="{D16E9A54-B623-4A01-A59E-6DCD1B4C0CA9}" destId="{2A50A198-0AD0-41CC-9101-9F533BA93A11}" srcOrd="0" destOrd="0" presId="urn:microsoft.com/office/officeart/2005/8/layout/bProcess4"/>
    <dgm:cxn modelId="{EAA11E8D-91F4-433D-9690-1CAA9F59B115}" srcId="{15CE8C44-0B87-488A-B6DF-B215A1C7826A}" destId="{D16E9A54-B623-4A01-A59E-6DCD1B4C0CA9}" srcOrd="7" destOrd="0" parTransId="{FD74A97F-59E5-429C-8FDA-B0D383A6D6BA}" sibTransId="{FE01D092-809B-483B-B368-761C0374DA58}"/>
    <dgm:cxn modelId="{738FB53A-AC3C-4B4F-A402-9A82725E3B70}" type="presOf" srcId="{4759EA89-03CD-4134-8E0A-9E896D5AD732}" destId="{D2E3E506-4FD2-4FB9-9427-4C79665F5C62}" srcOrd="0" destOrd="0" presId="urn:microsoft.com/office/officeart/2005/8/layout/bProcess4"/>
    <dgm:cxn modelId="{B21BBADC-A74D-4922-90F7-6C8DD216E215}" srcId="{15CE8C44-0B87-488A-B6DF-B215A1C7826A}" destId="{B26591B5-718B-4556-8366-09B28FD0CB02}" srcOrd="5" destOrd="0" parTransId="{D29B31B8-D545-4E9F-95D1-82B40BDE5C01}" sibTransId="{1A0499FF-1820-4C55-B025-FC7C5267D649}"/>
    <dgm:cxn modelId="{D954E7BE-ED8D-4112-A425-13970D76C42F}" type="presOf" srcId="{7DFCDB75-FC6D-49D0-A169-FFBA3F123F81}" destId="{E2D82E91-082B-4DD7-A385-01048E39D919}" srcOrd="0" destOrd="0" presId="urn:microsoft.com/office/officeart/2005/8/layout/bProcess4"/>
    <dgm:cxn modelId="{24387275-DD19-4C43-85B5-2E31573E27FF}" type="presOf" srcId="{C17E1722-B115-4123-B89C-07BE6AAE671C}" destId="{75938A6D-7374-4838-AE31-E1DD1FDC84B3}" srcOrd="0" destOrd="0" presId="urn:microsoft.com/office/officeart/2005/8/layout/bProcess4"/>
    <dgm:cxn modelId="{CC2C5242-240B-4BA3-9F52-BF8921570584}" srcId="{15CE8C44-0B87-488A-B6DF-B215A1C7826A}" destId="{85487E65-98F8-4B55-9A62-E19355D7D67B}" srcOrd="4" destOrd="0" parTransId="{3A5F1993-D161-4F85-9623-52A1569DC347}" sibTransId="{5085EAF9-BCA8-40CD-B3D7-95415E555724}"/>
    <dgm:cxn modelId="{973E8D9E-1D74-4359-B48C-11DFAB9F4833}" type="presOf" srcId="{15CE8C44-0B87-488A-B6DF-B215A1C7826A}" destId="{3AD67E60-B390-416E-8993-46714AA544FF}" srcOrd="0" destOrd="0" presId="urn:microsoft.com/office/officeart/2005/8/layout/bProcess4"/>
    <dgm:cxn modelId="{4308D08F-77DB-495C-9DDD-5FC407602AFF}" srcId="{15CE8C44-0B87-488A-B6DF-B215A1C7826A}" destId="{63EDF418-E111-433E-A51C-5D0187FD0DE7}" srcOrd="1" destOrd="0" parTransId="{9D1D5A79-13D6-4E5A-AA41-03A7DD545E80}" sibTransId="{7DFCDB75-FC6D-49D0-A169-FFBA3F123F81}"/>
    <dgm:cxn modelId="{460A251B-BB28-4D74-B6C9-D1C8C7107025}" type="presOf" srcId="{FE01D092-809B-483B-B368-761C0374DA58}" destId="{6953E082-53C0-40D4-9258-DE2F2B66705B}" srcOrd="0" destOrd="0" presId="urn:microsoft.com/office/officeart/2005/8/layout/bProcess4"/>
    <dgm:cxn modelId="{C5643E7C-3D5D-4E34-BA65-443C0330C760}" type="presOf" srcId="{395C7994-89BC-430F-9797-6661234FCC1A}" destId="{50334103-F09B-4F6C-894C-474AF957A963}" srcOrd="0" destOrd="0" presId="urn:microsoft.com/office/officeart/2005/8/layout/bProcess4"/>
    <dgm:cxn modelId="{3E1BD5E7-21B5-44FC-A097-2D8AF6A16411}" type="presOf" srcId="{8B9BD478-707A-466E-A74F-A9BF7E4DFD89}" destId="{CC02E0C5-753D-4E26-B081-A1DAAAA59574}" srcOrd="0" destOrd="0" presId="urn:microsoft.com/office/officeart/2005/8/layout/bProcess4"/>
    <dgm:cxn modelId="{2FC55564-23F0-462B-8BB5-29F249EF86FC}" srcId="{15CE8C44-0B87-488A-B6DF-B215A1C7826A}" destId="{395C7994-89BC-430F-9797-6661234FCC1A}" srcOrd="2" destOrd="0" parTransId="{57815BBB-6037-4180-BE34-1C7F489D7064}" sibTransId="{8B9BD478-707A-466E-A74F-A9BF7E4DFD89}"/>
    <dgm:cxn modelId="{8C2DB388-8943-4AEA-A9A7-888AC17A0BB0}" type="presOf" srcId="{763B222E-E5BA-4300-A2C2-0E84F10062CA}" destId="{8673E3E9-D62A-49C1-9A1A-B4396E873867}" srcOrd="0" destOrd="0" presId="urn:microsoft.com/office/officeart/2005/8/layout/bProcess4"/>
    <dgm:cxn modelId="{39D77A49-DFF8-4E5E-864A-1966953AFE43}" type="presOf" srcId="{5366ABDB-339F-40A2-B0F1-19550413730A}" destId="{A197FAEF-8D92-4A96-B638-F64F3070BCE8}" srcOrd="0" destOrd="0" presId="urn:microsoft.com/office/officeart/2005/8/layout/bProcess4"/>
    <dgm:cxn modelId="{2F0B97BD-8399-488A-BC1D-6C0A029EC2E7}" type="presOf" srcId="{63EDF418-E111-433E-A51C-5D0187FD0DE7}" destId="{AFCA3278-04D6-487E-B761-81FE98EED503}" srcOrd="0" destOrd="0" presId="urn:microsoft.com/office/officeart/2005/8/layout/bProcess4"/>
    <dgm:cxn modelId="{CBDC462A-1584-4EC0-81B0-9100A88D3099}" srcId="{15CE8C44-0B87-488A-B6DF-B215A1C7826A}" destId="{5366ABDB-339F-40A2-B0F1-19550413730A}" srcOrd="8" destOrd="0" parTransId="{DA1E96A6-EF68-4B63-A8ED-6F776CE83FF0}" sibTransId="{7E060589-4D8D-4EBE-97C4-E722A4E41D11}"/>
    <dgm:cxn modelId="{7955999D-AB3A-41E5-9D7D-3F191BF75C0E}" type="presOf" srcId="{EE6C8459-357E-4E6B-9EC6-2877E4B2C756}" destId="{59A7216D-9E30-45FB-BA19-AB727489176A}" srcOrd="0" destOrd="0" presId="urn:microsoft.com/office/officeart/2005/8/layout/bProcess4"/>
    <dgm:cxn modelId="{8FE3919D-619D-48F7-9680-34B30953F92A}" type="presOf" srcId="{5085EAF9-BCA8-40CD-B3D7-95415E555724}" destId="{20540F98-29F6-4FC7-92F2-FC5B6C2F920B}" srcOrd="0" destOrd="0" presId="urn:microsoft.com/office/officeart/2005/8/layout/bProcess4"/>
    <dgm:cxn modelId="{34C8BBAB-ACDD-421A-B3C3-8ECAA4A4FB71}" srcId="{15CE8C44-0B87-488A-B6DF-B215A1C7826A}" destId="{C17E1722-B115-4123-B89C-07BE6AAE671C}" srcOrd="6" destOrd="0" parTransId="{BD3DF018-A0B8-4818-8E5C-D4E9D53E4B22}" sibTransId="{EE6C8459-357E-4E6B-9EC6-2877E4B2C756}"/>
    <dgm:cxn modelId="{4CCD400F-84B1-4E85-8F00-3B49EB652209}" srcId="{15CE8C44-0B87-488A-B6DF-B215A1C7826A}" destId="{3C2E02E5-0B00-42D0-8573-584AAA321D78}" srcOrd="0" destOrd="0" parTransId="{9209DDEA-7313-4F99-8EF5-DCAB926017F5}" sibTransId="{4759EA89-03CD-4134-8E0A-9E896D5AD732}"/>
    <dgm:cxn modelId="{7F673375-B917-494F-BCBC-ACBA1E1C1C39}" srcId="{15CE8C44-0B87-488A-B6DF-B215A1C7826A}" destId="{B86C0ECD-DB9D-4901-94DF-095828F2DBF3}" srcOrd="3" destOrd="0" parTransId="{08606E80-1FCC-416E-974B-D729CB05D729}" sibTransId="{763B222E-E5BA-4300-A2C2-0E84F10062CA}"/>
    <dgm:cxn modelId="{CD0B1814-F2A4-4D58-8857-92B772CEFB1A}" type="presOf" srcId="{1A0499FF-1820-4C55-B025-FC7C5267D649}" destId="{82B5DC6D-05DB-4792-9EEF-AB4009690488}" srcOrd="0" destOrd="0" presId="urn:microsoft.com/office/officeart/2005/8/layout/bProcess4"/>
    <dgm:cxn modelId="{D25E340B-5C28-43CF-A87A-159932C665CF}" type="presOf" srcId="{B86C0ECD-DB9D-4901-94DF-095828F2DBF3}" destId="{4B0D0C96-F2AB-4C17-8526-214702802875}" srcOrd="0" destOrd="0" presId="urn:microsoft.com/office/officeart/2005/8/layout/bProcess4"/>
    <dgm:cxn modelId="{F2854E1B-CB3A-4C34-A131-E149B81BB915}" type="presOf" srcId="{3C2E02E5-0B00-42D0-8573-584AAA321D78}" destId="{8BDF3D15-E9CE-45CD-88FD-406FC88A3E60}" srcOrd="0" destOrd="0" presId="urn:microsoft.com/office/officeart/2005/8/layout/bProcess4"/>
    <dgm:cxn modelId="{F36F5177-7D99-41F7-9473-3CBD373F7B23}" type="presParOf" srcId="{3AD67E60-B390-416E-8993-46714AA544FF}" destId="{212745B0-D91E-46DA-9DFF-2258DBB83C60}" srcOrd="0" destOrd="0" presId="urn:microsoft.com/office/officeart/2005/8/layout/bProcess4"/>
    <dgm:cxn modelId="{924480B2-A6F0-47C5-B8DD-44ACCCCFADEE}" type="presParOf" srcId="{212745B0-D91E-46DA-9DFF-2258DBB83C60}" destId="{2BF5B02A-B881-443E-A579-ED50D0A1BC15}" srcOrd="0" destOrd="0" presId="urn:microsoft.com/office/officeart/2005/8/layout/bProcess4"/>
    <dgm:cxn modelId="{EA462892-75FA-4F21-8846-B3C50330D1B1}" type="presParOf" srcId="{212745B0-D91E-46DA-9DFF-2258DBB83C60}" destId="{8BDF3D15-E9CE-45CD-88FD-406FC88A3E60}" srcOrd="1" destOrd="0" presId="urn:microsoft.com/office/officeart/2005/8/layout/bProcess4"/>
    <dgm:cxn modelId="{0C07B892-547A-4332-A5F9-6A5F92DCBC52}" type="presParOf" srcId="{3AD67E60-B390-416E-8993-46714AA544FF}" destId="{D2E3E506-4FD2-4FB9-9427-4C79665F5C62}" srcOrd="1" destOrd="0" presId="urn:microsoft.com/office/officeart/2005/8/layout/bProcess4"/>
    <dgm:cxn modelId="{3F9DCD9A-CEA1-4861-A164-40E1DB6EF73F}" type="presParOf" srcId="{3AD67E60-B390-416E-8993-46714AA544FF}" destId="{7C477727-7678-4A89-9BF3-94AB1242EBEF}" srcOrd="2" destOrd="0" presId="urn:microsoft.com/office/officeart/2005/8/layout/bProcess4"/>
    <dgm:cxn modelId="{DA9B5E95-DDC7-478F-BB1C-DD4FD4E39422}" type="presParOf" srcId="{7C477727-7678-4A89-9BF3-94AB1242EBEF}" destId="{CFBADC70-E5DE-4670-B89F-CC1A3B8182FF}" srcOrd="0" destOrd="0" presId="urn:microsoft.com/office/officeart/2005/8/layout/bProcess4"/>
    <dgm:cxn modelId="{07E4F46E-FD94-44A2-8D93-1B73130EE98E}" type="presParOf" srcId="{7C477727-7678-4A89-9BF3-94AB1242EBEF}" destId="{AFCA3278-04D6-487E-B761-81FE98EED503}" srcOrd="1" destOrd="0" presId="urn:microsoft.com/office/officeart/2005/8/layout/bProcess4"/>
    <dgm:cxn modelId="{B0000A83-EC52-4A3A-A645-E2FF0B28512E}" type="presParOf" srcId="{3AD67E60-B390-416E-8993-46714AA544FF}" destId="{E2D82E91-082B-4DD7-A385-01048E39D919}" srcOrd="3" destOrd="0" presId="urn:microsoft.com/office/officeart/2005/8/layout/bProcess4"/>
    <dgm:cxn modelId="{09455168-C252-4ACE-892F-4081BCF4C5CB}" type="presParOf" srcId="{3AD67E60-B390-416E-8993-46714AA544FF}" destId="{C2DD2D1B-13D3-448A-89FC-DADB3A3E4B3E}" srcOrd="4" destOrd="0" presId="urn:microsoft.com/office/officeart/2005/8/layout/bProcess4"/>
    <dgm:cxn modelId="{6278BFD3-4F6F-46C4-B428-E0FC16546DCA}" type="presParOf" srcId="{C2DD2D1B-13D3-448A-89FC-DADB3A3E4B3E}" destId="{DE6DE9DB-517A-4A24-AB2D-EAFEA9D37C92}" srcOrd="0" destOrd="0" presId="urn:microsoft.com/office/officeart/2005/8/layout/bProcess4"/>
    <dgm:cxn modelId="{860F71F2-8CF2-4AC0-8AAC-F188D0372774}" type="presParOf" srcId="{C2DD2D1B-13D3-448A-89FC-DADB3A3E4B3E}" destId="{50334103-F09B-4F6C-894C-474AF957A963}" srcOrd="1" destOrd="0" presId="urn:microsoft.com/office/officeart/2005/8/layout/bProcess4"/>
    <dgm:cxn modelId="{60AC10EF-A92B-4B77-B3B4-AD3A0DC94897}" type="presParOf" srcId="{3AD67E60-B390-416E-8993-46714AA544FF}" destId="{CC02E0C5-753D-4E26-B081-A1DAAAA59574}" srcOrd="5" destOrd="0" presId="urn:microsoft.com/office/officeart/2005/8/layout/bProcess4"/>
    <dgm:cxn modelId="{7620E37E-86DD-4086-B793-7E0927281CDF}" type="presParOf" srcId="{3AD67E60-B390-416E-8993-46714AA544FF}" destId="{D379C2FF-8DF2-43D6-AFC4-F8398096A70D}" srcOrd="6" destOrd="0" presId="urn:microsoft.com/office/officeart/2005/8/layout/bProcess4"/>
    <dgm:cxn modelId="{59DE86E0-720E-4247-8451-F906ACD30478}" type="presParOf" srcId="{D379C2FF-8DF2-43D6-AFC4-F8398096A70D}" destId="{591AD52A-3A7D-4683-8502-72D3BA516945}" srcOrd="0" destOrd="0" presId="urn:microsoft.com/office/officeart/2005/8/layout/bProcess4"/>
    <dgm:cxn modelId="{0DC54BBC-9A66-4382-B064-A50A7C0D1763}" type="presParOf" srcId="{D379C2FF-8DF2-43D6-AFC4-F8398096A70D}" destId="{4B0D0C96-F2AB-4C17-8526-214702802875}" srcOrd="1" destOrd="0" presId="urn:microsoft.com/office/officeart/2005/8/layout/bProcess4"/>
    <dgm:cxn modelId="{7BBC0F37-8C49-4614-B238-3AAA47A4F5A7}" type="presParOf" srcId="{3AD67E60-B390-416E-8993-46714AA544FF}" destId="{8673E3E9-D62A-49C1-9A1A-B4396E873867}" srcOrd="7" destOrd="0" presId="urn:microsoft.com/office/officeart/2005/8/layout/bProcess4"/>
    <dgm:cxn modelId="{7D59A412-8DA7-4A5F-8C24-74A54CCD9F35}" type="presParOf" srcId="{3AD67E60-B390-416E-8993-46714AA544FF}" destId="{D078E021-6AA4-4781-B300-90848DCEBB7C}" srcOrd="8" destOrd="0" presId="urn:microsoft.com/office/officeart/2005/8/layout/bProcess4"/>
    <dgm:cxn modelId="{763E840F-CC61-4626-A53B-1B6C62B460A8}" type="presParOf" srcId="{D078E021-6AA4-4781-B300-90848DCEBB7C}" destId="{ED8A7BE1-4633-47C4-9505-589B04B83B77}" srcOrd="0" destOrd="0" presId="urn:microsoft.com/office/officeart/2005/8/layout/bProcess4"/>
    <dgm:cxn modelId="{074C8218-0636-40C5-B0DF-855559A356AB}" type="presParOf" srcId="{D078E021-6AA4-4781-B300-90848DCEBB7C}" destId="{4FB381A7-B9A8-49F9-B681-684F94E1C345}" srcOrd="1" destOrd="0" presId="urn:microsoft.com/office/officeart/2005/8/layout/bProcess4"/>
    <dgm:cxn modelId="{4ECAAA76-B980-48D6-9BEE-2E9055118525}" type="presParOf" srcId="{3AD67E60-B390-416E-8993-46714AA544FF}" destId="{20540F98-29F6-4FC7-92F2-FC5B6C2F920B}" srcOrd="9" destOrd="0" presId="urn:microsoft.com/office/officeart/2005/8/layout/bProcess4"/>
    <dgm:cxn modelId="{8C71D436-D946-4EFB-97BC-8965C73A950A}" type="presParOf" srcId="{3AD67E60-B390-416E-8993-46714AA544FF}" destId="{C214CEFD-6FCF-429B-8F2F-9992881FE0D8}" srcOrd="10" destOrd="0" presId="urn:microsoft.com/office/officeart/2005/8/layout/bProcess4"/>
    <dgm:cxn modelId="{110E3CED-0C13-4D54-A6C7-A0A7DD20297D}" type="presParOf" srcId="{C214CEFD-6FCF-429B-8F2F-9992881FE0D8}" destId="{F19B167A-F8F3-424D-AB83-0BF7A3290D03}" srcOrd="0" destOrd="0" presId="urn:microsoft.com/office/officeart/2005/8/layout/bProcess4"/>
    <dgm:cxn modelId="{F639EF8B-4D2A-43E4-B0FD-66CBF4EECE0E}" type="presParOf" srcId="{C214CEFD-6FCF-429B-8F2F-9992881FE0D8}" destId="{DEF76681-5B68-43E9-8E26-88C29030BF1F}" srcOrd="1" destOrd="0" presId="urn:microsoft.com/office/officeart/2005/8/layout/bProcess4"/>
    <dgm:cxn modelId="{FC21EFF6-CB56-4945-986A-D382B6B9D7BB}" type="presParOf" srcId="{3AD67E60-B390-416E-8993-46714AA544FF}" destId="{82B5DC6D-05DB-4792-9EEF-AB4009690488}" srcOrd="11" destOrd="0" presId="urn:microsoft.com/office/officeart/2005/8/layout/bProcess4"/>
    <dgm:cxn modelId="{77C72CB9-67C1-425C-91B9-A35F494C7AD9}" type="presParOf" srcId="{3AD67E60-B390-416E-8993-46714AA544FF}" destId="{97DE8A46-59BE-4B52-A11C-83ED2EE2D50E}" srcOrd="12" destOrd="0" presId="urn:microsoft.com/office/officeart/2005/8/layout/bProcess4"/>
    <dgm:cxn modelId="{8208E425-D88B-4535-BF01-568E455728DB}" type="presParOf" srcId="{97DE8A46-59BE-4B52-A11C-83ED2EE2D50E}" destId="{97E9D957-ADE6-40E9-A8B7-73B1452407E6}" srcOrd="0" destOrd="0" presId="urn:microsoft.com/office/officeart/2005/8/layout/bProcess4"/>
    <dgm:cxn modelId="{7AEBB098-DC91-42AC-A680-5780DD699E98}" type="presParOf" srcId="{97DE8A46-59BE-4B52-A11C-83ED2EE2D50E}" destId="{75938A6D-7374-4838-AE31-E1DD1FDC84B3}" srcOrd="1" destOrd="0" presId="urn:microsoft.com/office/officeart/2005/8/layout/bProcess4"/>
    <dgm:cxn modelId="{CCBB8D7E-7C97-4ECC-80E0-3FD3C1279AEB}" type="presParOf" srcId="{3AD67E60-B390-416E-8993-46714AA544FF}" destId="{59A7216D-9E30-45FB-BA19-AB727489176A}" srcOrd="13" destOrd="0" presId="urn:microsoft.com/office/officeart/2005/8/layout/bProcess4"/>
    <dgm:cxn modelId="{7917E6CA-7050-4798-BF6C-BE9F0D8A2F2C}" type="presParOf" srcId="{3AD67E60-B390-416E-8993-46714AA544FF}" destId="{9629B3C4-B9D7-4DD4-9F8A-107D19C407B4}" srcOrd="14" destOrd="0" presId="urn:microsoft.com/office/officeart/2005/8/layout/bProcess4"/>
    <dgm:cxn modelId="{5E4C5D35-6CE9-49B6-AB67-447691EDFCE0}" type="presParOf" srcId="{9629B3C4-B9D7-4DD4-9F8A-107D19C407B4}" destId="{550B62E8-9568-4CC1-A46D-22DF0BB70B7F}" srcOrd="0" destOrd="0" presId="urn:microsoft.com/office/officeart/2005/8/layout/bProcess4"/>
    <dgm:cxn modelId="{0268865E-7BA3-458E-AFEA-7936F9DE1022}" type="presParOf" srcId="{9629B3C4-B9D7-4DD4-9F8A-107D19C407B4}" destId="{2A50A198-0AD0-41CC-9101-9F533BA93A11}" srcOrd="1" destOrd="0" presId="urn:microsoft.com/office/officeart/2005/8/layout/bProcess4"/>
    <dgm:cxn modelId="{1DC1A269-CB37-4C7D-87A7-BF9C7059B9D9}" type="presParOf" srcId="{3AD67E60-B390-416E-8993-46714AA544FF}" destId="{6953E082-53C0-40D4-9258-DE2F2B66705B}" srcOrd="15" destOrd="0" presId="urn:microsoft.com/office/officeart/2005/8/layout/bProcess4"/>
    <dgm:cxn modelId="{9E0D60C3-0DF9-441B-B011-264AB665F2F4}" type="presParOf" srcId="{3AD67E60-B390-416E-8993-46714AA544FF}" destId="{676D87BA-5CFE-41F8-932E-67BC4D23A74F}" srcOrd="16" destOrd="0" presId="urn:microsoft.com/office/officeart/2005/8/layout/bProcess4"/>
    <dgm:cxn modelId="{93E67983-32C0-48C0-8A93-556A8FBFB0F0}" type="presParOf" srcId="{676D87BA-5CFE-41F8-932E-67BC4D23A74F}" destId="{E8116AEC-7743-4375-96C7-35E46AC71532}" srcOrd="0" destOrd="0" presId="urn:microsoft.com/office/officeart/2005/8/layout/bProcess4"/>
    <dgm:cxn modelId="{C5BE2963-BFDA-4BF3-908B-211CC71DB047}" type="presParOf" srcId="{676D87BA-5CFE-41F8-932E-67BC4D23A74F}" destId="{A197FAEF-8D92-4A96-B638-F64F3070BCE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CE8C44-0B87-488A-B6DF-B215A1C7826A}" type="doc">
      <dgm:prSet loTypeId="urn:microsoft.com/office/officeart/2005/8/layout/bProcess4" loCatId="process" qsTypeId="urn:microsoft.com/office/officeart/2005/8/quickstyle/3d1" qsCatId="3D" csTypeId="urn:microsoft.com/office/officeart/2005/8/colors/accent6_3" csCatId="accent6" phldr="1"/>
      <dgm:spPr/>
      <dgm:t>
        <a:bodyPr/>
        <a:lstStyle/>
        <a:p>
          <a:endParaRPr lang="en-US"/>
        </a:p>
      </dgm:t>
    </dgm:pt>
    <dgm:pt modelId="{63EDF418-E111-433E-A51C-5D0187FD0DE7}">
      <dgm:prSet phldrT="[Text]" custT="1"/>
      <dgm:spPr/>
      <dgm:t>
        <a:bodyPr/>
        <a:lstStyle/>
        <a:p>
          <a:r>
            <a:rPr lang="en-US" sz="1400" dirty="0" smtClean="0"/>
            <a:t>2012</a:t>
          </a:r>
        </a:p>
        <a:p>
          <a:r>
            <a:rPr lang="en-US" sz="1400" dirty="0" smtClean="0"/>
            <a:t>Document Management Process MILAR </a:t>
          </a:r>
        </a:p>
        <a:p>
          <a:r>
            <a:rPr lang="en-US" sz="1100" dirty="0" smtClean="0"/>
            <a:t>(Map, Improve, Lean, Automate, Replicate)</a:t>
          </a:r>
          <a:endParaRPr lang="en-US" sz="1100" dirty="0"/>
        </a:p>
      </dgm:t>
    </dgm:pt>
    <dgm:pt modelId="{9D1D5A79-13D6-4E5A-AA41-03A7DD545E80}" type="parTrans" cxnId="{4308D08F-77DB-495C-9DDD-5FC407602AFF}">
      <dgm:prSet/>
      <dgm:spPr/>
      <dgm:t>
        <a:bodyPr/>
        <a:lstStyle/>
        <a:p>
          <a:endParaRPr lang="en-US"/>
        </a:p>
      </dgm:t>
    </dgm:pt>
    <dgm:pt modelId="{7DFCDB75-FC6D-49D0-A169-FFBA3F123F81}" type="sibTrans" cxnId="{4308D08F-77DB-495C-9DDD-5FC407602AFF}">
      <dgm:prSet/>
      <dgm:spPr/>
      <dgm:t>
        <a:bodyPr/>
        <a:lstStyle/>
        <a:p>
          <a:endParaRPr lang="en-US"/>
        </a:p>
      </dgm:t>
    </dgm:pt>
    <dgm:pt modelId="{395C7994-89BC-430F-9797-6661234FCC1A}">
      <dgm:prSet phldrT="[Text]" custT="1"/>
      <dgm:spPr/>
      <dgm:t>
        <a:bodyPr/>
        <a:lstStyle/>
        <a:p>
          <a:r>
            <a:rPr lang="en-US" sz="1400" dirty="0" smtClean="0"/>
            <a:t>Q2 2012</a:t>
          </a:r>
        </a:p>
        <a:p>
          <a:r>
            <a:rPr lang="en-US" sz="1400" dirty="0" smtClean="0"/>
            <a:t>Document Management System and OpModel Voice of the Customer Survey</a:t>
          </a:r>
          <a:endParaRPr lang="en-US" sz="1400" dirty="0"/>
        </a:p>
      </dgm:t>
    </dgm:pt>
    <dgm:pt modelId="{57815BBB-6037-4180-BE34-1C7F489D7064}" type="parTrans" cxnId="{2FC55564-23F0-462B-8BB5-29F249EF86FC}">
      <dgm:prSet/>
      <dgm:spPr/>
      <dgm:t>
        <a:bodyPr/>
        <a:lstStyle/>
        <a:p>
          <a:endParaRPr lang="en-US"/>
        </a:p>
      </dgm:t>
    </dgm:pt>
    <dgm:pt modelId="{8B9BD478-707A-466E-A74F-A9BF7E4DFD89}" type="sibTrans" cxnId="{2FC55564-23F0-462B-8BB5-29F249EF86FC}">
      <dgm:prSet/>
      <dgm:spPr/>
      <dgm:t>
        <a:bodyPr/>
        <a:lstStyle/>
        <a:p>
          <a:endParaRPr lang="en-US"/>
        </a:p>
      </dgm:t>
    </dgm:pt>
    <dgm:pt modelId="{B86C0ECD-DB9D-4901-94DF-095828F2DBF3}">
      <dgm:prSet phldrT="[Text]" custT="1"/>
      <dgm:spPr/>
      <dgm:t>
        <a:bodyPr/>
        <a:lstStyle/>
        <a:p>
          <a:r>
            <a:rPr lang="en-US" sz="1400" dirty="0" smtClean="0"/>
            <a:t>Q4 2012</a:t>
          </a:r>
        </a:p>
        <a:p>
          <a:r>
            <a:rPr lang="en-US" sz="1400" dirty="0" smtClean="0"/>
            <a:t>PGD Knowledge Management Maturity Assessment</a:t>
          </a:r>
          <a:endParaRPr lang="en-US" sz="1400" dirty="0"/>
        </a:p>
      </dgm:t>
    </dgm:pt>
    <dgm:pt modelId="{08606E80-1FCC-416E-974B-D729CB05D729}" type="parTrans" cxnId="{7F673375-B917-494F-BCBC-ACBA1E1C1C39}">
      <dgm:prSet/>
      <dgm:spPr/>
      <dgm:t>
        <a:bodyPr/>
        <a:lstStyle/>
        <a:p>
          <a:endParaRPr lang="en-US"/>
        </a:p>
      </dgm:t>
    </dgm:pt>
    <dgm:pt modelId="{763B222E-E5BA-4300-A2C2-0E84F10062CA}" type="sibTrans" cxnId="{7F673375-B917-494F-BCBC-ACBA1E1C1C39}">
      <dgm:prSet/>
      <dgm:spPr/>
      <dgm:t>
        <a:bodyPr/>
        <a:lstStyle/>
        <a:p>
          <a:endParaRPr lang="en-US"/>
        </a:p>
      </dgm:t>
    </dgm:pt>
    <dgm:pt modelId="{85487E65-98F8-4B55-9A62-E19355D7D67B}">
      <dgm:prSet phldrT="[Text]" custT="1"/>
      <dgm:spPr/>
      <dgm:t>
        <a:bodyPr/>
        <a:lstStyle/>
        <a:p>
          <a:r>
            <a:rPr lang="en-US" sz="1400" dirty="0" smtClean="0"/>
            <a:t>2013 </a:t>
          </a:r>
        </a:p>
        <a:p>
          <a:r>
            <a:rPr lang="en-US" sz="1400" dirty="0" smtClean="0"/>
            <a:t>Definition of OpModel Project Mission, Functional Requirements, Software Selection </a:t>
          </a:r>
          <a:endParaRPr lang="en-US" sz="1400" dirty="0"/>
        </a:p>
      </dgm:t>
    </dgm:pt>
    <dgm:pt modelId="{3A5F1993-D161-4F85-9623-52A1569DC347}" type="parTrans" cxnId="{CC2C5242-240B-4BA3-9F52-BF8921570584}">
      <dgm:prSet/>
      <dgm:spPr/>
      <dgm:t>
        <a:bodyPr/>
        <a:lstStyle/>
        <a:p>
          <a:endParaRPr lang="en-US"/>
        </a:p>
      </dgm:t>
    </dgm:pt>
    <dgm:pt modelId="{5085EAF9-BCA8-40CD-B3D7-95415E555724}" type="sibTrans" cxnId="{CC2C5242-240B-4BA3-9F52-BF8921570584}">
      <dgm:prSet/>
      <dgm:spPr/>
      <dgm:t>
        <a:bodyPr/>
        <a:lstStyle/>
        <a:p>
          <a:endParaRPr lang="en-US"/>
        </a:p>
      </dgm:t>
    </dgm:pt>
    <dgm:pt modelId="{B26591B5-718B-4556-8366-09B28FD0CB02}">
      <dgm:prSet phldrT="[Text]" custT="1"/>
      <dgm:spPr/>
      <dgm:t>
        <a:bodyPr/>
        <a:lstStyle/>
        <a:p>
          <a:r>
            <a:rPr lang="en-US" sz="1400" dirty="0" smtClean="0"/>
            <a:t>Q1 2014</a:t>
          </a:r>
        </a:p>
        <a:p>
          <a:r>
            <a:rPr lang="en-US" sz="1400" dirty="0" smtClean="0"/>
            <a:t>Process Reviews, SME Focus Groups, Structure Development, Change Management</a:t>
          </a:r>
          <a:endParaRPr lang="en-US" sz="1400" dirty="0"/>
        </a:p>
      </dgm:t>
    </dgm:pt>
    <dgm:pt modelId="{D29B31B8-D545-4E9F-95D1-82B40BDE5C01}" type="parTrans" cxnId="{B21BBADC-A74D-4922-90F7-6C8DD216E215}">
      <dgm:prSet/>
      <dgm:spPr/>
      <dgm:t>
        <a:bodyPr/>
        <a:lstStyle/>
        <a:p>
          <a:endParaRPr lang="en-US"/>
        </a:p>
      </dgm:t>
    </dgm:pt>
    <dgm:pt modelId="{1A0499FF-1820-4C55-B025-FC7C5267D649}" type="sibTrans" cxnId="{B21BBADC-A74D-4922-90F7-6C8DD216E215}">
      <dgm:prSet/>
      <dgm:spPr/>
      <dgm:t>
        <a:bodyPr/>
        <a:lstStyle/>
        <a:p>
          <a:endParaRPr lang="en-US"/>
        </a:p>
      </dgm:t>
    </dgm:pt>
    <dgm:pt modelId="{C17E1722-B115-4123-B89C-07BE6AAE671C}">
      <dgm:prSet phldrT="[Text]" custT="1"/>
      <dgm:spPr/>
      <dgm:t>
        <a:bodyPr/>
        <a:lstStyle/>
        <a:p>
          <a:r>
            <a:rPr lang="en-US" sz="1400" dirty="0" smtClean="0"/>
            <a:t>Q2 and Q3 2014</a:t>
          </a:r>
        </a:p>
        <a:p>
          <a:r>
            <a:rPr lang="en-US" sz="1400" dirty="0" smtClean="0"/>
            <a:t>Document Migration, BETA  Testing, Training, Roadshows, Change Management </a:t>
          </a:r>
          <a:endParaRPr lang="en-US" sz="1400" dirty="0"/>
        </a:p>
      </dgm:t>
    </dgm:pt>
    <dgm:pt modelId="{BD3DF018-A0B8-4818-8E5C-D4E9D53E4B22}" type="parTrans" cxnId="{34C8BBAB-ACDD-421A-B3C3-8ECAA4A4FB71}">
      <dgm:prSet/>
      <dgm:spPr/>
      <dgm:t>
        <a:bodyPr/>
        <a:lstStyle/>
        <a:p>
          <a:endParaRPr lang="en-US"/>
        </a:p>
      </dgm:t>
    </dgm:pt>
    <dgm:pt modelId="{EE6C8459-357E-4E6B-9EC6-2877E4B2C756}" type="sibTrans" cxnId="{34C8BBAB-ACDD-421A-B3C3-8ECAA4A4FB71}">
      <dgm:prSet/>
      <dgm:spPr/>
      <dgm:t>
        <a:bodyPr/>
        <a:lstStyle/>
        <a:p>
          <a:endParaRPr lang="en-US"/>
        </a:p>
      </dgm:t>
    </dgm:pt>
    <dgm:pt modelId="{D16E9A54-B623-4A01-A59E-6DCD1B4C0CA9}">
      <dgm:prSet phldrT="[Text]" custT="1"/>
      <dgm:spPr/>
      <dgm:t>
        <a:bodyPr/>
        <a:lstStyle/>
        <a:p>
          <a:r>
            <a:rPr lang="en-US" sz="1400" dirty="0" smtClean="0"/>
            <a:t>Oct. 15, 2014</a:t>
          </a:r>
        </a:p>
        <a:p>
          <a:r>
            <a:rPr lang="en-US" sz="1400" dirty="0" smtClean="0"/>
            <a:t>OpModel </a:t>
          </a:r>
        </a:p>
        <a:p>
          <a:r>
            <a:rPr lang="en-US" sz="1000" dirty="0" smtClean="0"/>
            <a:t>powered by D2 </a:t>
          </a:r>
        </a:p>
        <a:p>
          <a:r>
            <a:rPr lang="en-US" sz="1400" dirty="0" smtClean="0"/>
            <a:t>Go-live!!</a:t>
          </a:r>
          <a:endParaRPr lang="en-US" sz="1400" dirty="0"/>
        </a:p>
      </dgm:t>
    </dgm:pt>
    <dgm:pt modelId="{FD74A97F-59E5-429C-8FDA-B0D383A6D6BA}" type="parTrans" cxnId="{EAA11E8D-91F4-433D-9690-1CAA9F59B115}">
      <dgm:prSet/>
      <dgm:spPr/>
      <dgm:t>
        <a:bodyPr/>
        <a:lstStyle/>
        <a:p>
          <a:endParaRPr lang="en-US"/>
        </a:p>
      </dgm:t>
    </dgm:pt>
    <dgm:pt modelId="{FE01D092-809B-483B-B368-761C0374DA58}" type="sibTrans" cxnId="{EAA11E8D-91F4-433D-9690-1CAA9F59B115}">
      <dgm:prSet/>
      <dgm:spPr/>
      <dgm:t>
        <a:bodyPr/>
        <a:lstStyle/>
        <a:p>
          <a:endParaRPr lang="en-US"/>
        </a:p>
      </dgm:t>
    </dgm:pt>
    <dgm:pt modelId="{5366ABDB-339F-40A2-B0F1-19550413730A}">
      <dgm:prSet phldrT="[Text]" custT="1"/>
      <dgm:spPr/>
      <dgm:t>
        <a:bodyPr/>
        <a:lstStyle/>
        <a:p>
          <a:r>
            <a:rPr lang="en-US" sz="1400" dirty="0" smtClean="0"/>
            <a:t>2015</a:t>
          </a:r>
        </a:p>
        <a:p>
          <a:r>
            <a:rPr lang="en-US" sz="1400" dirty="0" smtClean="0"/>
            <a:t>Running the Business, Change Management  and Continuous Improvement</a:t>
          </a:r>
          <a:endParaRPr lang="en-US" sz="1400" dirty="0"/>
        </a:p>
      </dgm:t>
    </dgm:pt>
    <dgm:pt modelId="{DA1E96A6-EF68-4B63-A8ED-6F776CE83FF0}" type="parTrans" cxnId="{CBDC462A-1584-4EC0-81B0-9100A88D3099}">
      <dgm:prSet/>
      <dgm:spPr/>
      <dgm:t>
        <a:bodyPr/>
        <a:lstStyle/>
        <a:p>
          <a:endParaRPr lang="en-US"/>
        </a:p>
      </dgm:t>
    </dgm:pt>
    <dgm:pt modelId="{7E060589-4D8D-4EBE-97C4-E722A4E41D11}" type="sibTrans" cxnId="{CBDC462A-1584-4EC0-81B0-9100A88D3099}">
      <dgm:prSet/>
      <dgm:spPr/>
      <dgm:t>
        <a:bodyPr/>
        <a:lstStyle/>
        <a:p>
          <a:endParaRPr lang="en-US"/>
        </a:p>
      </dgm:t>
    </dgm:pt>
    <dgm:pt modelId="{3C2E02E5-0B00-42D0-8573-584AAA321D78}">
      <dgm:prSet phldrT="[Text]" custT="1"/>
      <dgm:spPr/>
      <dgm:t>
        <a:bodyPr/>
        <a:lstStyle/>
        <a:p>
          <a:r>
            <a:rPr lang="en-US" sz="1400" dirty="0" smtClean="0"/>
            <a:t>2008-2011 </a:t>
          </a:r>
        </a:p>
        <a:p>
          <a:r>
            <a:rPr lang="en-US" sz="1400" dirty="0" smtClean="0"/>
            <a:t>Employee Engagement Surveys</a:t>
          </a:r>
        </a:p>
        <a:p>
          <a:r>
            <a:rPr lang="en-US" sz="1100" dirty="0" smtClean="0"/>
            <a:t>Opportunities: Work Processes, Tools, Resources</a:t>
          </a:r>
          <a:endParaRPr lang="en-US" sz="1100" dirty="0"/>
        </a:p>
      </dgm:t>
    </dgm:pt>
    <dgm:pt modelId="{4759EA89-03CD-4134-8E0A-9E896D5AD732}" type="sibTrans" cxnId="{4CCD400F-84B1-4E85-8F00-3B49EB652209}">
      <dgm:prSet/>
      <dgm:spPr/>
      <dgm:t>
        <a:bodyPr/>
        <a:lstStyle/>
        <a:p>
          <a:endParaRPr lang="en-US"/>
        </a:p>
      </dgm:t>
    </dgm:pt>
    <dgm:pt modelId="{9209DDEA-7313-4F99-8EF5-DCAB926017F5}" type="parTrans" cxnId="{4CCD400F-84B1-4E85-8F00-3B49EB652209}">
      <dgm:prSet/>
      <dgm:spPr/>
      <dgm:t>
        <a:bodyPr/>
        <a:lstStyle/>
        <a:p>
          <a:endParaRPr lang="en-US"/>
        </a:p>
      </dgm:t>
    </dgm:pt>
    <dgm:pt modelId="{3AD67E60-B390-416E-8993-46714AA544FF}" type="pres">
      <dgm:prSet presAssocID="{15CE8C44-0B87-488A-B6DF-B215A1C7826A}" presName="Name0" presStyleCnt="0">
        <dgm:presLayoutVars>
          <dgm:dir/>
          <dgm:resizeHandles/>
        </dgm:presLayoutVars>
      </dgm:prSet>
      <dgm:spPr/>
      <dgm:t>
        <a:bodyPr/>
        <a:lstStyle/>
        <a:p>
          <a:endParaRPr lang="en-US"/>
        </a:p>
      </dgm:t>
    </dgm:pt>
    <dgm:pt modelId="{212745B0-D91E-46DA-9DFF-2258DBB83C60}" type="pres">
      <dgm:prSet presAssocID="{3C2E02E5-0B00-42D0-8573-584AAA321D78}" presName="compNode" presStyleCnt="0"/>
      <dgm:spPr/>
    </dgm:pt>
    <dgm:pt modelId="{2BF5B02A-B881-443E-A579-ED50D0A1BC15}" type="pres">
      <dgm:prSet presAssocID="{3C2E02E5-0B00-42D0-8573-584AAA321D78}" presName="dummyConnPt" presStyleCnt="0"/>
      <dgm:spPr/>
    </dgm:pt>
    <dgm:pt modelId="{8BDF3D15-E9CE-45CD-88FD-406FC88A3E60}" type="pres">
      <dgm:prSet presAssocID="{3C2E02E5-0B00-42D0-8573-584AAA321D78}" presName="node" presStyleLbl="node1" presStyleIdx="0" presStyleCnt="9">
        <dgm:presLayoutVars>
          <dgm:bulletEnabled val="1"/>
        </dgm:presLayoutVars>
      </dgm:prSet>
      <dgm:spPr/>
      <dgm:t>
        <a:bodyPr/>
        <a:lstStyle/>
        <a:p>
          <a:endParaRPr lang="en-US"/>
        </a:p>
      </dgm:t>
    </dgm:pt>
    <dgm:pt modelId="{D2E3E506-4FD2-4FB9-9427-4C79665F5C62}" type="pres">
      <dgm:prSet presAssocID="{4759EA89-03CD-4134-8E0A-9E896D5AD732}" presName="sibTrans" presStyleLbl="bgSibTrans2D1" presStyleIdx="0" presStyleCnt="8"/>
      <dgm:spPr/>
      <dgm:t>
        <a:bodyPr/>
        <a:lstStyle/>
        <a:p>
          <a:endParaRPr lang="en-US"/>
        </a:p>
      </dgm:t>
    </dgm:pt>
    <dgm:pt modelId="{7C477727-7678-4A89-9BF3-94AB1242EBEF}" type="pres">
      <dgm:prSet presAssocID="{63EDF418-E111-433E-A51C-5D0187FD0DE7}" presName="compNode" presStyleCnt="0"/>
      <dgm:spPr/>
    </dgm:pt>
    <dgm:pt modelId="{CFBADC70-E5DE-4670-B89F-CC1A3B8182FF}" type="pres">
      <dgm:prSet presAssocID="{63EDF418-E111-433E-A51C-5D0187FD0DE7}" presName="dummyConnPt" presStyleCnt="0"/>
      <dgm:spPr/>
    </dgm:pt>
    <dgm:pt modelId="{AFCA3278-04D6-487E-B761-81FE98EED503}" type="pres">
      <dgm:prSet presAssocID="{63EDF418-E111-433E-A51C-5D0187FD0DE7}" presName="node" presStyleLbl="node1" presStyleIdx="1" presStyleCnt="9">
        <dgm:presLayoutVars>
          <dgm:bulletEnabled val="1"/>
        </dgm:presLayoutVars>
      </dgm:prSet>
      <dgm:spPr/>
      <dgm:t>
        <a:bodyPr/>
        <a:lstStyle/>
        <a:p>
          <a:endParaRPr lang="en-US"/>
        </a:p>
      </dgm:t>
    </dgm:pt>
    <dgm:pt modelId="{E2D82E91-082B-4DD7-A385-01048E39D919}" type="pres">
      <dgm:prSet presAssocID="{7DFCDB75-FC6D-49D0-A169-FFBA3F123F81}" presName="sibTrans" presStyleLbl="bgSibTrans2D1" presStyleIdx="1" presStyleCnt="8"/>
      <dgm:spPr/>
      <dgm:t>
        <a:bodyPr/>
        <a:lstStyle/>
        <a:p>
          <a:endParaRPr lang="en-US"/>
        </a:p>
      </dgm:t>
    </dgm:pt>
    <dgm:pt modelId="{C2DD2D1B-13D3-448A-89FC-DADB3A3E4B3E}" type="pres">
      <dgm:prSet presAssocID="{395C7994-89BC-430F-9797-6661234FCC1A}" presName="compNode" presStyleCnt="0"/>
      <dgm:spPr/>
    </dgm:pt>
    <dgm:pt modelId="{DE6DE9DB-517A-4A24-AB2D-EAFEA9D37C92}" type="pres">
      <dgm:prSet presAssocID="{395C7994-89BC-430F-9797-6661234FCC1A}" presName="dummyConnPt" presStyleCnt="0"/>
      <dgm:spPr/>
    </dgm:pt>
    <dgm:pt modelId="{50334103-F09B-4F6C-894C-474AF957A963}" type="pres">
      <dgm:prSet presAssocID="{395C7994-89BC-430F-9797-6661234FCC1A}" presName="node" presStyleLbl="node1" presStyleIdx="2" presStyleCnt="9">
        <dgm:presLayoutVars>
          <dgm:bulletEnabled val="1"/>
        </dgm:presLayoutVars>
      </dgm:prSet>
      <dgm:spPr/>
      <dgm:t>
        <a:bodyPr/>
        <a:lstStyle/>
        <a:p>
          <a:endParaRPr lang="en-US"/>
        </a:p>
      </dgm:t>
    </dgm:pt>
    <dgm:pt modelId="{CC02E0C5-753D-4E26-B081-A1DAAAA59574}" type="pres">
      <dgm:prSet presAssocID="{8B9BD478-707A-466E-A74F-A9BF7E4DFD89}" presName="sibTrans" presStyleLbl="bgSibTrans2D1" presStyleIdx="2" presStyleCnt="8"/>
      <dgm:spPr/>
      <dgm:t>
        <a:bodyPr/>
        <a:lstStyle/>
        <a:p>
          <a:endParaRPr lang="en-US"/>
        </a:p>
      </dgm:t>
    </dgm:pt>
    <dgm:pt modelId="{D379C2FF-8DF2-43D6-AFC4-F8398096A70D}" type="pres">
      <dgm:prSet presAssocID="{B86C0ECD-DB9D-4901-94DF-095828F2DBF3}" presName="compNode" presStyleCnt="0"/>
      <dgm:spPr/>
    </dgm:pt>
    <dgm:pt modelId="{591AD52A-3A7D-4683-8502-72D3BA516945}" type="pres">
      <dgm:prSet presAssocID="{B86C0ECD-DB9D-4901-94DF-095828F2DBF3}" presName="dummyConnPt" presStyleCnt="0"/>
      <dgm:spPr/>
    </dgm:pt>
    <dgm:pt modelId="{4B0D0C96-F2AB-4C17-8526-214702802875}" type="pres">
      <dgm:prSet presAssocID="{B86C0ECD-DB9D-4901-94DF-095828F2DBF3}" presName="node" presStyleLbl="node1" presStyleIdx="3" presStyleCnt="9">
        <dgm:presLayoutVars>
          <dgm:bulletEnabled val="1"/>
        </dgm:presLayoutVars>
      </dgm:prSet>
      <dgm:spPr/>
      <dgm:t>
        <a:bodyPr/>
        <a:lstStyle/>
        <a:p>
          <a:endParaRPr lang="en-US"/>
        </a:p>
      </dgm:t>
    </dgm:pt>
    <dgm:pt modelId="{8673E3E9-D62A-49C1-9A1A-B4396E873867}" type="pres">
      <dgm:prSet presAssocID="{763B222E-E5BA-4300-A2C2-0E84F10062CA}" presName="sibTrans" presStyleLbl="bgSibTrans2D1" presStyleIdx="3" presStyleCnt="8"/>
      <dgm:spPr/>
      <dgm:t>
        <a:bodyPr/>
        <a:lstStyle/>
        <a:p>
          <a:endParaRPr lang="en-US"/>
        </a:p>
      </dgm:t>
    </dgm:pt>
    <dgm:pt modelId="{D078E021-6AA4-4781-B300-90848DCEBB7C}" type="pres">
      <dgm:prSet presAssocID="{85487E65-98F8-4B55-9A62-E19355D7D67B}" presName="compNode" presStyleCnt="0"/>
      <dgm:spPr/>
    </dgm:pt>
    <dgm:pt modelId="{ED8A7BE1-4633-47C4-9505-589B04B83B77}" type="pres">
      <dgm:prSet presAssocID="{85487E65-98F8-4B55-9A62-E19355D7D67B}" presName="dummyConnPt" presStyleCnt="0"/>
      <dgm:spPr/>
    </dgm:pt>
    <dgm:pt modelId="{4FB381A7-B9A8-49F9-B681-684F94E1C345}" type="pres">
      <dgm:prSet presAssocID="{85487E65-98F8-4B55-9A62-E19355D7D67B}" presName="node" presStyleLbl="node1" presStyleIdx="4" presStyleCnt="9">
        <dgm:presLayoutVars>
          <dgm:bulletEnabled val="1"/>
        </dgm:presLayoutVars>
      </dgm:prSet>
      <dgm:spPr/>
      <dgm:t>
        <a:bodyPr/>
        <a:lstStyle/>
        <a:p>
          <a:endParaRPr lang="en-US"/>
        </a:p>
      </dgm:t>
    </dgm:pt>
    <dgm:pt modelId="{20540F98-29F6-4FC7-92F2-FC5B6C2F920B}" type="pres">
      <dgm:prSet presAssocID="{5085EAF9-BCA8-40CD-B3D7-95415E555724}" presName="sibTrans" presStyleLbl="bgSibTrans2D1" presStyleIdx="4" presStyleCnt="8"/>
      <dgm:spPr/>
      <dgm:t>
        <a:bodyPr/>
        <a:lstStyle/>
        <a:p>
          <a:endParaRPr lang="en-US"/>
        </a:p>
      </dgm:t>
    </dgm:pt>
    <dgm:pt modelId="{C214CEFD-6FCF-429B-8F2F-9992881FE0D8}" type="pres">
      <dgm:prSet presAssocID="{B26591B5-718B-4556-8366-09B28FD0CB02}" presName="compNode" presStyleCnt="0"/>
      <dgm:spPr/>
    </dgm:pt>
    <dgm:pt modelId="{F19B167A-F8F3-424D-AB83-0BF7A3290D03}" type="pres">
      <dgm:prSet presAssocID="{B26591B5-718B-4556-8366-09B28FD0CB02}" presName="dummyConnPt" presStyleCnt="0"/>
      <dgm:spPr/>
    </dgm:pt>
    <dgm:pt modelId="{DEF76681-5B68-43E9-8E26-88C29030BF1F}" type="pres">
      <dgm:prSet presAssocID="{B26591B5-718B-4556-8366-09B28FD0CB02}" presName="node" presStyleLbl="node1" presStyleIdx="5" presStyleCnt="9">
        <dgm:presLayoutVars>
          <dgm:bulletEnabled val="1"/>
        </dgm:presLayoutVars>
      </dgm:prSet>
      <dgm:spPr/>
      <dgm:t>
        <a:bodyPr/>
        <a:lstStyle/>
        <a:p>
          <a:endParaRPr lang="en-US"/>
        </a:p>
      </dgm:t>
    </dgm:pt>
    <dgm:pt modelId="{82B5DC6D-05DB-4792-9EEF-AB4009690488}" type="pres">
      <dgm:prSet presAssocID="{1A0499FF-1820-4C55-B025-FC7C5267D649}" presName="sibTrans" presStyleLbl="bgSibTrans2D1" presStyleIdx="5" presStyleCnt="8"/>
      <dgm:spPr/>
      <dgm:t>
        <a:bodyPr/>
        <a:lstStyle/>
        <a:p>
          <a:endParaRPr lang="en-US"/>
        </a:p>
      </dgm:t>
    </dgm:pt>
    <dgm:pt modelId="{97DE8A46-59BE-4B52-A11C-83ED2EE2D50E}" type="pres">
      <dgm:prSet presAssocID="{C17E1722-B115-4123-B89C-07BE6AAE671C}" presName="compNode" presStyleCnt="0"/>
      <dgm:spPr/>
    </dgm:pt>
    <dgm:pt modelId="{97E9D957-ADE6-40E9-A8B7-73B1452407E6}" type="pres">
      <dgm:prSet presAssocID="{C17E1722-B115-4123-B89C-07BE6AAE671C}" presName="dummyConnPt" presStyleCnt="0"/>
      <dgm:spPr/>
    </dgm:pt>
    <dgm:pt modelId="{75938A6D-7374-4838-AE31-E1DD1FDC84B3}" type="pres">
      <dgm:prSet presAssocID="{C17E1722-B115-4123-B89C-07BE6AAE671C}" presName="node" presStyleLbl="node1" presStyleIdx="6" presStyleCnt="9">
        <dgm:presLayoutVars>
          <dgm:bulletEnabled val="1"/>
        </dgm:presLayoutVars>
      </dgm:prSet>
      <dgm:spPr/>
      <dgm:t>
        <a:bodyPr/>
        <a:lstStyle/>
        <a:p>
          <a:endParaRPr lang="en-US"/>
        </a:p>
      </dgm:t>
    </dgm:pt>
    <dgm:pt modelId="{59A7216D-9E30-45FB-BA19-AB727489176A}" type="pres">
      <dgm:prSet presAssocID="{EE6C8459-357E-4E6B-9EC6-2877E4B2C756}" presName="sibTrans" presStyleLbl="bgSibTrans2D1" presStyleIdx="6" presStyleCnt="8" custLinFactNeighborX="71585" custLinFactNeighborY="84739"/>
      <dgm:spPr/>
      <dgm:t>
        <a:bodyPr/>
        <a:lstStyle/>
        <a:p>
          <a:endParaRPr lang="en-US"/>
        </a:p>
      </dgm:t>
    </dgm:pt>
    <dgm:pt modelId="{9629B3C4-B9D7-4DD4-9F8A-107D19C407B4}" type="pres">
      <dgm:prSet presAssocID="{D16E9A54-B623-4A01-A59E-6DCD1B4C0CA9}" presName="compNode" presStyleCnt="0"/>
      <dgm:spPr/>
    </dgm:pt>
    <dgm:pt modelId="{550B62E8-9568-4CC1-A46D-22DF0BB70B7F}" type="pres">
      <dgm:prSet presAssocID="{D16E9A54-B623-4A01-A59E-6DCD1B4C0CA9}" presName="dummyConnPt" presStyleCnt="0"/>
      <dgm:spPr/>
    </dgm:pt>
    <dgm:pt modelId="{2A50A198-0AD0-41CC-9101-9F533BA93A11}" type="pres">
      <dgm:prSet presAssocID="{D16E9A54-B623-4A01-A59E-6DCD1B4C0CA9}" presName="node" presStyleLbl="node1" presStyleIdx="7" presStyleCnt="9">
        <dgm:presLayoutVars>
          <dgm:bulletEnabled val="1"/>
        </dgm:presLayoutVars>
      </dgm:prSet>
      <dgm:spPr/>
      <dgm:t>
        <a:bodyPr/>
        <a:lstStyle/>
        <a:p>
          <a:endParaRPr lang="en-US"/>
        </a:p>
      </dgm:t>
    </dgm:pt>
    <dgm:pt modelId="{6953E082-53C0-40D4-9258-DE2F2B66705B}" type="pres">
      <dgm:prSet presAssocID="{FE01D092-809B-483B-B368-761C0374DA58}" presName="sibTrans" presStyleLbl="bgSibTrans2D1" presStyleIdx="7" presStyleCnt="8" custLinFactNeighborX="72515" custLinFactNeighborY="-23110"/>
      <dgm:spPr/>
      <dgm:t>
        <a:bodyPr/>
        <a:lstStyle/>
        <a:p>
          <a:endParaRPr lang="en-US"/>
        </a:p>
      </dgm:t>
    </dgm:pt>
    <dgm:pt modelId="{676D87BA-5CFE-41F8-932E-67BC4D23A74F}" type="pres">
      <dgm:prSet presAssocID="{5366ABDB-339F-40A2-B0F1-19550413730A}" presName="compNode" presStyleCnt="0"/>
      <dgm:spPr/>
    </dgm:pt>
    <dgm:pt modelId="{E8116AEC-7743-4375-96C7-35E46AC71532}" type="pres">
      <dgm:prSet presAssocID="{5366ABDB-339F-40A2-B0F1-19550413730A}" presName="dummyConnPt" presStyleCnt="0"/>
      <dgm:spPr/>
    </dgm:pt>
    <dgm:pt modelId="{A197FAEF-8D92-4A96-B638-F64F3070BCE8}" type="pres">
      <dgm:prSet presAssocID="{5366ABDB-339F-40A2-B0F1-19550413730A}" presName="node" presStyleLbl="node1" presStyleIdx="8" presStyleCnt="9">
        <dgm:presLayoutVars>
          <dgm:bulletEnabled val="1"/>
        </dgm:presLayoutVars>
      </dgm:prSet>
      <dgm:spPr/>
      <dgm:t>
        <a:bodyPr/>
        <a:lstStyle/>
        <a:p>
          <a:endParaRPr lang="en-US"/>
        </a:p>
      </dgm:t>
    </dgm:pt>
  </dgm:ptLst>
  <dgm:cxnLst>
    <dgm:cxn modelId="{4308D08F-77DB-495C-9DDD-5FC407602AFF}" srcId="{15CE8C44-0B87-488A-B6DF-B215A1C7826A}" destId="{63EDF418-E111-433E-A51C-5D0187FD0DE7}" srcOrd="1" destOrd="0" parTransId="{9D1D5A79-13D6-4E5A-AA41-03A7DD545E80}" sibTransId="{7DFCDB75-FC6D-49D0-A169-FFBA3F123F81}"/>
    <dgm:cxn modelId="{CC2C5242-240B-4BA3-9F52-BF8921570584}" srcId="{15CE8C44-0B87-488A-B6DF-B215A1C7826A}" destId="{85487E65-98F8-4B55-9A62-E19355D7D67B}" srcOrd="4" destOrd="0" parTransId="{3A5F1993-D161-4F85-9623-52A1569DC347}" sibTransId="{5085EAF9-BCA8-40CD-B3D7-95415E555724}"/>
    <dgm:cxn modelId="{EAA11E8D-91F4-433D-9690-1CAA9F59B115}" srcId="{15CE8C44-0B87-488A-B6DF-B215A1C7826A}" destId="{D16E9A54-B623-4A01-A59E-6DCD1B4C0CA9}" srcOrd="7" destOrd="0" parTransId="{FD74A97F-59E5-429C-8FDA-B0D383A6D6BA}" sibTransId="{FE01D092-809B-483B-B368-761C0374DA58}"/>
    <dgm:cxn modelId="{CBDC462A-1584-4EC0-81B0-9100A88D3099}" srcId="{15CE8C44-0B87-488A-B6DF-B215A1C7826A}" destId="{5366ABDB-339F-40A2-B0F1-19550413730A}" srcOrd="8" destOrd="0" parTransId="{DA1E96A6-EF68-4B63-A8ED-6F776CE83FF0}" sibTransId="{7E060589-4D8D-4EBE-97C4-E722A4E41D11}"/>
    <dgm:cxn modelId="{637EB74E-4CD9-4E90-A1C2-BA632CAE135E}" type="presOf" srcId="{5085EAF9-BCA8-40CD-B3D7-95415E555724}" destId="{20540F98-29F6-4FC7-92F2-FC5B6C2F920B}" srcOrd="0" destOrd="0" presId="urn:microsoft.com/office/officeart/2005/8/layout/bProcess4"/>
    <dgm:cxn modelId="{6C20920E-765A-4FD3-9775-7CEA35CFB4CF}" type="presOf" srcId="{8B9BD478-707A-466E-A74F-A9BF7E4DFD89}" destId="{CC02E0C5-753D-4E26-B081-A1DAAAA59574}" srcOrd="0" destOrd="0" presId="urn:microsoft.com/office/officeart/2005/8/layout/bProcess4"/>
    <dgm:cxn modelId="{2AF00CB1-E47B-4461-B985-690B9CBA7CB6}" type="presOf" srcId="{FE01D092-809B-483B-B368-761C0374DA58}" destId="{6953E082-53C0-40D4-9258-DE2F2B66705B}" srcOrd="0" destOrd="0" presId="urn:microsoft.com/office/officeart/2005/8/layout/bProcess4"/>
    <dgm:cxn modelId="{FB7F55F1-1A43-444F-9118-C5738952AAD7}" type="presOf" srcId="{D16E9A54-B623-4A01-A59E-6DCD1B4C0CA9}" destId="{2A50A198-0AD0-41CC-9101-9F533BA93A11}" srcOrd="0" destOrd="0" presId="urn:microsoft.com/office/officeart/2005/8/layout/bProcess4"/>
    <dgm:cxn modelId="{B21BBADC-A74D-4922-90F7-6C8DD216E215}" srcId="{15CE8C44-0B87-488A-B6DF-B215A1C7826A}" destId="{B26591B5-718B-4556-8366-09B28FD0CB02}" srcOrd="5" destOrd="0" parTransId="{D29B31B8-D545-4E9F-95D1-82B40BDE5C01}" sibTransId="{1A0499FF-1820-4C55-B025-FC7C5267D649}"/>
    <dgm:cxn modelId="{801D7530-62D5-41A9-941E-9AB10E0DCD5E}" type="presOf" srcId="{63EDF418-E111-433E-A51C-5D0187FD0DE7}" destId="{AFCA3278-04D6-487E-B761-81FE98EED503}" srcOrd="0" destOrd="0" presId="urn:microsoft.com/office/officeart/2005/8/layout/bProcess4"/>
    <dgm:cxn modelId="{686CD65B-9577-4204-9521-06FE09A899AB}" type="presOf" srcId="{C17E1722-B115-4123-B89C-07BE6AAE671C}" destId="{75938A6D-7374-4838-AE31-E1DD1FDC84B3}" srcOrd="0" destOrd="0" presId="urn:microsoft.com/office/officeart/2005/8/layout/bProcess4"/>
    <dgm:cxn modelId="{7AF53B82-006A-423B-9CAC-B390F2800C1A}" type="presOf" srcId="{B86C0ECD-DB9D-4901-94DF-095828F2DBF3}" destId="{4B0D0C96-F2AB-4C17-8526-214702802875}" srcOrd="0" destOrd="0" presId="urn:microsoft.com/office/officeart/2005/8/layout/bProcess4"/>
    <dgm:cxn modelId="{34C8BBAB-ACDD-421A-B3C3-8ECAA4A4FB71}" srcId="{15CE8C44-0B87-488A-B6DF-B215A1C7826A}" destId="{C17E1722-B115-4123-B89C-07BE6AAE671C}" srcOrd="6" destOrd="0" parTransId="{BD3DF018-A0B8-4818-8E5C-D4E9D53E4B22}" sibTransId="{EE6C8459-357E-4E6B-9EC6-2877E4B2C756}"/>
    <dgm:cxn modelId="{2FC55564-23F0-462B-8BB5-29F249EF86FC}" srcId="{15CE8C44-0B87-488A-B6DF-B215A1C7826A}" destId="{395C7994-89BC-430F-9797-6661234FCC1A}" srcOrd="2" destOrd="0" parTransId="{57815BBB-6037-4180-BE34-1C7F489D7064}" sibTransId="{8B9BD478-707A-466E-A74F-A9BF7E4DFD89}"/>
    <dgm:cxn modelId="{12093DFF-F70E-4664-A208-BE6A8EF6738C}" type="presOf" srcId="{5366ABDB-339F-40A2-B0F1-19550413730A}" destId="{A197FAEF-8D92-4A96-B638-F64F3070BCE8}" srcOrd="0" destOrd="0" presId="urn:microsoft.com/office/officeart/2005/8/layout/bProcess4"/>
    <dgm:cxn modelId="{7F673375-B917-494F-BCBC-ACBA1E1C1C39}" srcId="{15CE8C44-0B87-488A-B6DF-B215A1C7826A}" destId="{B86C0ECD-DB9D-4901-94DF-095828F2DBF3}" srcOrd="3" destOrd="0" parTransId="{08606E80-1FCC-416E-974B-D729CB05D729}" sibTransId="{763B222E-E5BA-4300-A2C2-0E84F10062CA}"/>
    <dgm:cxn modelId="{4CCD400F-84B1-4E85-8F00-3B49EB652209}" srcId="{15CE8C44-0B87-488A-B6DF-B215A1C7826A}" destId="{3C2E02E5-0B00-42D0-8573-584AAA321D78}" srcOrd="0" destOrd="0" parTransId="{9209DDEA-7313-4F99-8EF5-DCAB926017F5}" sibTransId="{4759EA89-03CD-4134-8E0A-9E896D5AD732}"/>
    <dgm:cxn modelId="{B2B2BF97-B678-4098-8006-D19E47FE813F}" type="presOf" srcId="{7DFCDB75-FC6D-49D0-A169-FFBA3F123F81}" destId="{E2D82E91-082B-4DD7-A385-01048E39D919}" srcOrd="0" destOrd="0" presId="urn:microsoft.com/office/officeart/2005/8/layout/bProcess4"/>
    <dgm:cxn modelId="{45AB965F-E48C-4791-B5F6-5C6680361267}" type="presOf" srcId="{EE6C8459-357E-4E6B-9EC6-2877E4B2C756}" destId="{59A7216D-9E30-45FB-BA19-AB727489176A}" srcOrd="0" destOrd="0" presId="urn:microsoft.com/office/officeart/2005/8/layout/bProcess4"/>
    <dgm:cxn modelId="{470BFFCD-89A3-4D9D-A9B7-175DE28B4807}" type="presOf" srcId="{B26591B5-718B-4556-8366-09B28FD0CB02}" destId="{DEF76681-5B68-43E9-8E26-88C29030BF1F}" srcOrd="0" destOrd="0" presId="urn:microsoft.com/office/officeart/2005/8/layout/bProcess4"/>
    <dgm:cxn modelId="{15451F8B-D301-4524-9496-D6D1EEFC633A}" type="presOf" srcId="{763B222E-E5BA-4300-A2C2-0E84F10062CA}" destId="{8673E3E9-D62A-49C1-9A1A-B4396E873867}" srcOrd="0" destOrd="0" presId="urn:microsoft.com/office/officeart/2005/8/layout/bProcess4"/>
    <dgm:cxn modelId="{90E06451-B274-4DCE-A732-1E7DFD6CFCCC}" type="presOf" srcId="{85487E65-98F8-4B55-9A62-E19355D7D67B}" destId="{4FB381A7-B9A8-49F9-B681-684F94E1C345}" srcOrd="0" destOrd="0" presId="urn:microsoft.com/office/officeart/2005/8/layout/bProcess4"/>
    <dgm:cxn modelId="{7CB3A4C0-B8DD-4867-B2E9-EA6F7EFD112D}" type="presOf" srcId="{3C2E02E5-0B00-42D0-8573-584AAA321D78}" destId="{8BDF3D15-E9CE-45CD-88FD-406FC88A3E60}" srcOrd="0" destOrd="0" presId="urn:microsoft.com/office/officeart/2005/8/layout/bProcess4"/>
    <dgm:cxn modelId="{385DAA5B-4CCE-44F7-832C-B18B5A20D626}" type="presOf" srcId="{395C7994-89BC-430F-9797-6661234FCC1A}" destId="{50334103-F09B-4F6C-894C-474AF957A963}" srcOrd="0" destOrd="0" presId="urn:microsoft.com/office/officeart/2005/8/layout/bProcess4"/>
    <dgm:cxn modelId="{899A063D-5F82-424E-95FF-ECB896DD0998}" type="presOf" srcId="{4759EA89-03CD-4134-8E0A-9E896D5AD732}" destId="{D2E3E506-4FD2-4FB9-9427-4C79665F5C62}" srcOrd="0" destOrd="0" presId="urn:microsoft.com/office/officeart/2005/8/layout/bProcess4"/>
    <dgm:cxn modelId="{6DBA8C10-9B80-4C93-B58D-ABEB20B4146A}" type="presOf" srcId="{15CE8C44-0B87-488A-B6DF-B215A1C7826A}" destId="{3AD67E60-B390-416E-8993-46714AA544FF}" srcOrd="0" destOrd="0" presId="urn:microsoft.com/office/officeart/2005/8/layout/bProcess4"/>
    <dgm:cxn modelId="{31F7E581-B631-4080-8CF0-0D5CE1E2D406}" type="presOf" srcId="{1A0499FF-1820-4C55-B025-FC7C5267D649}" destId="{82B5DC6D-05DB-4792-9EEF-AB4009690488}" srcOrd="0" destOrd="0" presId="urn:microsoft.com/office/officeart/2005/8/layout/bProcess4"/>
    <dgm:cxn modelId="{EF3408D2-D8A5-405D-B925-77E3DFE8270B}" type="presParOf" srcId="{3AD67E60-B390-416E-8993-46714AA544FF}" destId="{212745B0-D91E-46DA-9DFF-2258DBB83C60}" srcOrd="0" destOrd="0" presId="urn:microsoft.com/office/officeart/2005/8/layout/bProcess4"/>
    <dgm:cxn modelId="{98E0E11D-A0BF-4856-9222-62BC6AF0218E}" type="presParOf" srcId="{212745B0-D91E-46DA-9DFF-2258DBB83C60}" destId="{2BF5B02A-B881-443E-A579-ED50D0A1BC15}" srcOrd="0" destOrd="0" presId="urn:microsoft.com/office/officeart/2005/8/layout/bProcess4"/>
    <dgm:cxn modelId="{51F941E0-B289-4615-88E7-0275C23C9002}" type="presParOf" srcId="{212745B0-D91E-46DA-9DFF-2258DBB83C60}" destId="{8BDF3D15-E9CE-45CD-88FD-406FC88A3E60}" srcOrd="1" destOrd="0" presId="urn:microsoft.com/office/officeart/2005/8/layout/bProcess4"/>
    <dgm:cxn modelId="{F3699790-0D03-42BC-861E-1F6D372EB813}" type="presParOf" srcId="{3AD67E60-B390-416E-8993-46714AA544FF}" destId="{D2E3E506-4FD2-4FB9-9427-4C79665F5C62}" srcOrd="1" destOrd="0" presId="urn:microsoft.com/office/officeart/2005/8/layout/bProcess4"/>
    <dgm:cxn modelId="{764F4FD3-B256-4146-8A55-BEC674400C50}" type="presParOf" srcId="{3AD67E60-B390-416E-8993-46714AA544FF}" destId="{7C477727-7678-4A89-9BF3-94AB1242EBEF}" srcOrd="2" destOrd="0" presId="urn:microsoft.com/office/officeart/2005/8/layout/bProcess4"/>
    <dgm:cxn modelId="{296A2C8E-99F7-4FCB-9ADB-E6908C6E4A89}" type="presParOf" srcId="{7C477727-7678-4A89-9BF3-94AB1242EBEF}" destId="{CFBADC70-E5DE-4670-B89F-CC1A3B8182FF}" srcOrd="0" destOrd="0" presId="urn:microsoft.com/office/officeart/2005/8/layout/bProcess4"/>
    <dgm:cxn modelId="{19812378-4FB3-4A5C-A4B5-55955C2C268F}" type="presParOf" srcId="{7C477727-7678-4A89-9BF3-94AB1242EBEF}" destId="{AFCA3278-04D6-487E-B761-81FE98EED503}" srcOrd="1" destOrd="0" presId="urn:microsoft.com/office/officeart/2005/8/layout/bProcess4"/>
    <dgm:cxn modelId="{DA708BC7-488A-4859-9179-5352B83DC337}" type="presParOf" srcId="{3AD67E60-B390-416E-8993-46714AA544FF}" destId="{E2D82E91-082B-4DD7-A385-01048E39D919}" srcOrd="3" destOrd="0" presId="urn:microsoft.com/office/officeart/2005/8/layout/bProcess4"/>
    <dgm:cxn modelId="{C78EE189-C1FD-4D29-867B-B172508189A6}" type="presParOf" srcId="{3AD67E60-B390-416E-8993-46714AA544FF}" destId="{C2DD2D1B-13D3-448A-89FC-DADB3A3E4B3E}" srcOrd="4" destOrd="0" presId="urn:microsoft.com/office/officeart/2005/8/layout/bProcess4"/>
    <dgm:cxn modelId="{13DA297F-FE72-4935-98B7-F752D5185F4A}" type="presParOf" srcId="{C2DD2D1B-13D3-448A-89FC-DADB3A3E4B3E}" destId="{DE6DE9DB-517A-4A24-AB2D-EAFEA9D37C92}" srcOrd="0" destOrd="0" presId="urn:microsoft.com/office/officeart/2005/8/layout/bProcess4"/>
    <dgm:cxn modelId="{6AB8ADED-5F4B-4B8A-88B3-050A117AA964}" type="presParOf" srcId="{C2DD2D1B-13D3-448A-89FC-DADB3A3E4B3E}" destId="{50334103-F09B-4F6C-894C-474AF957A963}" srcOrd="1" destOrd="0" presId="urn:microsoft.com/office/officeart/2005/8/layout/bProcess4"/>
    <dgm:cxn modelId="{6FE6D6D0-A856-4FD7-9C4F-D5FCF361791B}" type="presParOf" srcId="{3AD67E60-B390-416E-8993-46714AA544FF}" destId="{CC02E0C5-753D-4E26-B081-A1DAAAA59574}" srcOrd="5" destOrd="0" presId="urn:microsoft.com/office/officeart/2005/8/layout/bProcess4"/>
    <dgm:cxn modelId="{C8082C95-2D18-40D6-960D-846E73D3A3DC}" type="presParOf" srcId="{3AD67E60-B390-416E-8993-46714AA544FF}" destId="{D379C2FF-8DF2-43D6-AFC4-F8398096A70D}" srcOrd="6" destOrd="0" presId="urn:microsoft.com/office/officeart/2005/8/layout/bProcess4"/>
    <dgm:cxn modelId="{69866421-07AE-4A9A-89CF-360C4860CB26}" type="presParOf" srcId="{D379C2FF-8DF2-43D6-AFC4-F8398096A70D}" destId="{591AD52A-3A7D-4683-8502-72D3BA516945}" srcOrd="0" destOrd="0" presId="urn:microsoft.com/office/officeart/2005/8/layout/bProcess4"/>
    <dgm:cxn modelId="{465CC3A6-A427-4C8C-8672-A997A22188EB}" type="presParOf" srcId="{D379C2FF-8DF2-43D6-AFC4-F8398096A70D}" destId="{4B0D0C96-F2AB-4C17-8526-214702802875}" srcOrd="1" destOrd="0" presId="urn:microsoft.com/office/officeart/2005/8/layout/bProcess4"/>
    <dgm:cxn modelId="{3DD741BA-68B2-471A-BF21-FB96F2773C3F}" type="presParOf" srcId="{3AD67E60-B390-416E-8993-46714AA544FF}" destId="{8673E3E9-D62A-49C1-9A1A-B4396E873867}" srcOrd="7" destOrd="0" presId="urn:microsoft.com/office/officeart/2005/8/layout/bProcess4"/>
    <dgm:cxn modelId="{9C97303F-1DC8-4414-8881-3308A964FE2B}" type="presParOf" srcId="{3AD67E60-B390-416E-8993-46714AA544FF}" destId="{D078E021-6AA4-4781-B300-90848DCEBB7C}" srcOrd="8" destOrd="0" presId="urn:microsoft.com/office/officeart/2005/8/layout/bProcess4"/>
    <dgm:cxn modelId="{E02A1248-408E-4483-98D6-18B72369F1E4}" type="presParOf" srcId="{D078E021-6AA4-4781-B300-90848DCEBB7C}" destId="{ED8A7BE1-4633-47C4-9505-589B04B83B77}" srcOrd="0" destOrd="0" presId="urn:microsoft.com/office/officeart/2005/8/layout/bProcess4"/>
    <dgm:cxn modelId="{107F0BD9-E11E-42E4-A22A-AC806AA44DB9}" type="presParOf" srcId="{D078E021-6AA4-4781-B300-90848DCEBB7C}" destId="{4FB381A7-B9A8-49F9-B681-684F94E1C345}" srcOrd="1" destOrd="0" presId="urn:microsoft.com/office/officeart/2005/8/layout/bProcess4"/>
    <dgm:cxn modelId="{4492A83C-B5FE-4F77-8147-E242AA36991D}" type="presParOf" srcId="{3AD67E60-B390-416E-8993-46714AA544FF}" destId="{20540F98-29F6-4FC7-92F2-FC5B6C2F920B}" srcOrd="9" destOrd="0" presId="urn:microsoft.com/office/officeart/2005/8/layout/bProcess4"/>
    <dgm:cxn modelId="{53079A09-4528-47E6-A38E-BC2C722C6C87}" type="presParOf" srcId="{3AD67E60-B390-416E-8993-46714AA544FF}" destId="{C214CEFD-6FCF-429B-8F2F-9992881FE0D8}" srcOrd="10" destOrd="0" presId="urn:microsoft.com/office/officeart/2005/8/layout/bProcess4"/>
    <dgm:cxn modelId="{B24EB5E2-7E89-4608-9003-2951178483BB}" type="presParOf" srcId="{C214CEFD-6FCF-429B-8F2F-9992881FE0D8}" destId="{F19B167A-F8F3-424D-AB83-0BF7A3290D03}" srcOrd="0" destOrd="0" presId="urn:microsoft.com/office/officeart/2005/8/layout/bProcess4"/>
    <dgm:cxn modelId="{25E36298-80D6-458C-916F-C86306E4CAE3}" type="presParOf" srcId="{C214CEFD-6FCF-429B-8F2F-9992881FE0D8}" destId="{DEF76681-5B68-43E9-8E26-88C29030BF1F}" srcOrd="1" destOrd="0" presId="urn:microsoft.com/office/officeart/2005/8/layout/bProcess4"/>
    <dgm:cxn modelId="{59137E6D-862F-4A7B-B680-02326F01781D}" type="presParOf" srcId="{3AD67E60-B390-416E-8993-46714AA544FF}" destId="{82B5DC6D-05DB-4792-9EEF-AB4009690488}" srcOrd="11" destOrd="0" presId="urn:microsoft.com/office/officeart/2005/8/layout/bProcess4"/>
    <dgm:cxn modelId="{CBA47C83-28D2-4100-9C37-3EDA29D11A0F}" type="presParOf" srcId="{3AD67E60-B390-416E-8993-46714AA544FF}" destId="{97DE8A46-59BE-4B52-A11C-83ED2EE2D50E}" srcOrd="12" destOrd="0" presId="urn:microsoft.com/office/officeart/2005/8/layout/bProcess4"/>
    <dgm:cxn modelId="{E9AC29CD-BE3E-4E3E-B643-69CDAF92744E}" type="presParOf" srcId="{97DE8A46-59BE-4B52-A11C-83ED2EE2D50E}" destId="{97E9D957-ADE6-40E9-A8B7-73B1452407E6}" srcOrd="0" destOrd="0" presId="urn:microsoft.com/office/officeart/2005/8/layout/bProcess4"/>
    <dgm:cxn modelId="{CDF2A8DB-BBE4-4D95-9E3F-EAD446BDA108}" type="presParOf" srcId="{97DE8A46-59BE-4B52-A11C-83ED2EE2D50E}" destId="{75938A6D-7374-4838-AE31-E1DD1FDC84B3}" srcOrd="1" destOrd="0" presId="urn:microsoft.com/office/officeart/2005/8/layout/bProcess4"/>
    <dgm:cxn modelId="{398793E9-25E2-4900-A1DA-AEED61DEE3B6}" type="presParOf" srcId="{3AD67E60-B390-416E-8993-46714AA544FF}" destId="{59A7216D-9E30-45FB-BA19-AB727489176A}" srcOrd="13" destOrd="0" presId="urn:microsoft.com/office/officeart/2005/8/layout/bProcess4"/>
    <dgm:cxn modelId="{580C68E2-62FE-4FA3-BADC-C1239BC4008E}" type="presParOf" srcId="{3AD67E60-B390-416E-8993-46714AA544FF}" destId="{9629B3C4-B9D7-4DD4-9F8A-107D19C407B4}" srcOrd="14" destOrd="0" presId="urn:microsoft.com/office/officeart/2005/8/layout/bProcess4"/>
    <dgm:cxn modelId="{1915FC33-C04D-47E6-A45B-72CE0EA88EAB}" type="presParOf" srcId="{9629B3C4-B9D7-4DD4-9F8A-107D19C407B4}" destId="{550B62E8-9568-4CC1-A46D-22DF0BB70B7F}" srcOrd="0" destOrd="0" presId="urn:microsoft.com/office/officeart/2005/8/layout/bProcess4"/>
    <dgm:cxn modelId="{8C2BFF3E-902E-41FE-89D7-BB776F9DA51A}" type="presParOf" srcId="{9629B3C4-B9D7-4DD4-9F8A-107D19C407B4}" destId="{2A50A198-0AD0-41CC-9101-9F533BA93A11}" srcOrd="1" destOrd="0" presId="urn:microsoft.com/office/officeart/2005/8/layout/bProcess4"/>
    <dgm:cxn modelId="{8AB6AE50-60E8-4041-9023-4347C6771F07}" type="presParOf" srcId="{3AD67E60-B390-416E-8993-46714AA544FF}" destId="{6953E082-53C0-40D4-9258-DE2F2B66705B}" srcOrd="15" destOrd="0" presId="urn:microsoft.com/office/officeart/2005/8/layout/bProcess4"/>
    <dgm:cxn modelId="{E16046CB-BE5D-4435-AD32-B110A7C7D5BB}" type="presParOf" srcId="{3AD67E60-B390-416E-8993-46714AA544FF}" destId="{676D87BA-5CFE-41F8-932E-67BC4D23A74F}" srcOrd="16" destOrd="0" presId="urn:microsoft.com/office/officeart/2005/8/layout/bProcess4"/>
    <dgm:cxn modelId="{20E97DE2-6121-4465-85A0-DCA0DBFB3285}" type="presParOf" srcId="{676D87BA-5CFE-41F8-932E-67BC4D23A74F}" destId="{E8116AEC-7743-4375-96C7-35E46AC71532}" srcOrd="0" destOrd="0" presId="urn:microsoft.com/office/officeart/2005/8/layout/bProcess4"/>
    <dgm:cxn modelId="{FF6082D5-8572-42AF-8A98-07F1D585758B}" type="presParOf" srcId="{676D87BA-5CFE-41F8-932E-67BC4D23A74F}" destId="{A197FAEF-8D92-4A96-B638-F64F3070BCE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3E506-4FD2-4FB9-9427-4C79665F5C62}">
      <dsp:nvSpPr>
        <dsp:cNvPr id="0" name=""/>
        <dsp:cNvSpPr/>
      </dsp:nvSpPr>
      <dsp:spPr>
        <a:xfrm rot="5400000">
          <a:off x="-300499" y="1085892"/>
          <a:ext cx="1695802" cy="204652"/>
        </a:xfrm>
        <a:prstGeom prst="rect">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DF3D15-E9CE-45CD-88FD-406FC88A3E60}">
      <dsp:nvSpPr>
        <dsp:cNvPr id="0" name=""/>
        <dsp:cNvSpPr/>
      </dsp:nvSpPr>
      <dsp:spPr>
        <a:xfrm>
          <a:off x="87802" y="967"/>
          <a:ext cx="2273914" cy="1364348"/>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2008-2011 </a:t>
          </a:r>
        </a:p>
        <a:p>
          <a:pPr lvl="0" algn="ctr" defTabSz="622300">
            <a:lnSpc>
              <a:spcPct val="90000"/>
            </a:lnSpc>
            <a:spcBef>
              <a:spcPct val="0"/>
            </a:spcBef>
            <a:spcAft>
              <a:spcPct val="35000"/>
            </a:spcAft>
          </a:pPr>
          <a:r>
            <a:rPr lang="en-US" sz="1400" kern="1200" dirty="0" smtClean="0"/>
            <a:t>Employee Engagement Surveys</a:t>
          </a:r>
        </a:p>
        <a:p>
          <a:pPr lvl="0" algn="ctr" defTabSz="622300">
            <a:lnSpc>
              <a:spcPct val="90000"/>
            </a:lnSpc>
            <a:spcBef>
              <a:spcPct val="0"/>
            </a:spcBef>
            <a:spcAft>
              <a:spcPct val="35000"/>
            </a:spcAft>
          </a:pPr>
          <a:r>
            <a:rPr lang="en-US" sz="1100" kern="1200" dirty="0" smtClean="0"/>
            <a:t>Opportunities: Work Processes, Tools, Resources</a:t>
          </a:r>
          <a:endParaRPr lang="en-US" sz="1100" kern="1200" dirty="0"/>
        </a:p>
      </dsp:txBody>
      <dsp:txXfrm>
        <a:off x="127762" y="40927"/>
        <a:ext cx="2193994" cy="1284428"/>
      </dsp:txXfrm>
    </dsp:sp>
    <dsp:sp modelId="{E2D82E91-082B-4DD7-A385-01048E39D919}">
      <dsp:nvSpPr>
        <dsp:cNvPr id="0" name=""/>
        <dsp:cNvSpPr/>
      </dsp:nvSpPr>
      <dsp:spPr>
        <a:xfrm rot="5400000">
          <a:off x="-300499" y="2791328"/>
          <a:ext cx="1695802" cy="204652"/>
        </a:xfrm>
        <a:prstGeom prst="rect">
          <a:avLst/>
        </a:prstGeom>
        <a:gradFill rotWithShape="0">
          <a:gsLst>
            <a:gs pos="0">
              <a:schemeClr val="accent6">
                <a:shade val="90000"/>
                <a:hueOff val="115148"/>
                <a:satOff val="-9880"/>
                <a:lumOff val="5282"/>
                <a:alphaOff val="0"/>
                <a:shade val="51000"/>
                <a:satMod val="130000"/>
              </a:schemeClr>
            </a:gs>
            <a:gs pos="80000">
              <a:schemeClr val="accent6">
                <a:shade val="90000"/>
                <a:hueOff val="115148"/>
                <a:satOff val="-9880"/>
                <a:lumOff val="5282"/>
                <a:alphaOff val="0"/>
                <a:shade val="93000"/>
                <a:satMod val="130000"/>
              </a:schemeClr>
            </a:gs>
            <a:gs pos="100000">
              <a:schemeClr val="accent6">
                <a:shade val="90000"/>
                <a:hueOff val="115148"/>
                <a:satOff val="-9880"/>
                <a:lumOff val="52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CA3278-04D6-487E-B761-81FE98EED503}">
      <dsp:nvSpPr>
        <dsp:cNvPr id="0" name=""/>
        <dsp:cNvSpPr/>
      </dsp:nvSpPr>
      <dsp:spPr>
        <a:xfrm>
          <a:off x="87802" y="1706402"/>
          <a:ext cx="2273914" cy="1364348"/>
        </a:xfrm>
        <a:prstGeom prst="roundRect">
          <a:avLst>
            <a:gd name="adj" fmla="val 10000"/>
          </a:avLst>
        </a:prstGeom>
        <a:gradFill rotWithShape="0">
          <a:gsLst>
            <a:gs pos="0">
              <a:schemeClr val="accent6">
                <a:shade val="80000"/>
                <a:hueOff val="99531"/>
                <a:satOff val="-8645"/>
                <a:lumOff val="4825"/>
                <a:alphaOff val="0"/>
                <a:shade val="51000"/>
                <a:satMod val="130000"/>
              </a:schemeClr>
            </a:gs>
            <a:gs pos="80000">
              <a:schemeClr val="accent6">
                <a:shade val="80000"/>
                <a:hueOff val="99531"/>
                <a:satOff val="-8645"/>
                <a:lumOff val="4825"/>
                <a:alphaOff val="0"/>
                <a:shade val="93000"/>
                <a:satMod val="130000"/>
              </a:schemeClr>
            </a:gs>
            <a:gs pos="100000">
              <a:schemeClr val="accent6">
                <a:shade val="80000"/>
                <a:hueOff val="99531"/>
                <a:satOff val="-8645"/>
                <a:lumOff val="4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2012</a:t>
          </a:r>
        </a:p>
        <a:p>
          <a:pPr lvl="0" algn="ctr" defTabSz="622300">
            <a:lnSpc>
              <a:spcPct val="90000"/>
            </a:lnSpc>
            <a:spcBef>
              <a:spcPct val="0"/>
            </a:spcBef>
            <a:spcAft>
              <a:spcPct val="35000"/>
            </a:spcAft>
          </a:pPr>
          <a:r>
            <a:rPr lang="en-US" sz="1400" kern="1200" dirty="0" smtClean="0"/>
            <a:t>Document Management Process MILAR </a:t>
          </a:r>
        </a:p>
        <a:p>
          <a:pPr lvl="0" algn="ctr" defTabSz="622300">
            <a:lnSpc>
              <a:spcPct val="90000"/>
            </a:lnSpc>
            <a:spcBef>
              <a:spcPct val="0"/>
            </a:spcBef>
            <a:spcAft>
              <a:spcPct val="35000"/>
            </a:spcAft>
          </a:pPr>
          <a:r>
            <a:rPr lang="en-US" sz="1100" kern="1200" dirty="0" smtClean="0"/>
            <a:t>(Map, Improve, Lean, Automate, Replicate)</a:t>
          </a:r>
          <a:endParaRPr lang="en-US" sz="1100" kern="1200" dirty="0"/>
        </a:p>
      </dsp:txBody>
      <dsp:txXfrm>
        <a:off x="127762" y="1746362"/>
        <a:ext cx="2193994" cy="1284428"/>
      </dsp:txXfrm>
    </dsp:sp>
    <dsp:sp modelId="{CC02E0C5-753D-4E26-B081-A1DAAAA59574}">
      <dsp:nvSpPr>
        <dsp:cNvPr id="0" name=""/>
        <dsp:cNvSpPr/>
      </dsp:nvSpPr>
      <dsp:spPr>
        <a:xfrm>
          <a:off x="552218" y="3644046"/>
          <a:ext cx="3014673" cy="204652"/>
        </a:xfrm>
        <a:prstGeom prst="rect">
          <a:avLst/>
        </a:prstGeom>
        <a:gradFill rotWithShape="0">
          <a:gsLst>
            <a:gs pos="0">
              <a:schemeClr val="accent6">
                <a:shade val="90000"/>
                <a:hueOff val="230296"/>
                <a:satOff val="-19761"/>
                <a:lumOff val="10563"/>
                <a:alphaOff val="0"/>
                <a:shade val="51000"/>
                <a:satMod val="130000"/>
              </a:schemeClr>
            </a:gs>
            <a:gs pos="80000">
              <a:schemeClr val="accent6">
                <a:shade val="90000"/>
                <a:hueOff val="230296"/>
                <a:satOff val="-19761"/>
                <a:lumOff val="10563"/>
                <a:alphaOff val="0"/>
                <a:shade val="93000"/>
                <a:satMod val="130000"/>
              </a:schemeClr>
            </a:gs>
            <a:gs pos="100000">
              <a:schemeClr val="accent6">
                <a:shade val="90000"/>
                <a:hueOff val="230296"/>
                <a:satOff val="-19761"/>
                <a:lumOff val="105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334103-F09B-4F6C-894C-474AF957A963}">
      <dsp:nvSpPr>
        <dsp:cNvPr id="0" name=""/>
        <dsp:cNvSpPr/>
      </dsp:nvSpPr>
      <dsp:spPr>
        <a:xfrm>
          <a:off x="87802" y="3411838"/>
          <a:ext cx="2273914" cy="1364348"/>
        </a:xfrm>
        <a:prstGeom prst="roundRect">
          <a:avLst>
            <a:gd name="adj" fmla="val 10000"/>
          </a:avLst>
        </a:prstGeom>
        <a:gradFill rotWithShape="0">
          <a:gsLst>
            <a:gs pos="0">
              <a:schemeClr val="accent6">
                <a:shade val="80000"/>
                <a:hueOff val="199062"/>
                <a:satOff val="-17290"/>
                <a:lumOff val="9649"/>
                <a:alphaOff val="0"/>
                <a:shade val="51000"/>
                <a:satMod val="130000"/>
              </a:schemeClr>
            </a:gs>
            <a:gs pos="80000">
              <a:schemeClr val="accent6">
                <a:shade val="80000"/>
                <a:hueOff val="199062"/>
                <a:satOff val="-17290"/>
                <a:lumOff val="9649"/>
                <a:alphaOff val="0"/>
                <a:shade val="93000"/>
                <a:satMod val="130000"/>
              </a:schemeClr>
            </a:gs>
            <a:gs pos="100000">
              <a:schemeClr val="accent6">
                <a:shade val="80000"/>
                <a:hueOff val="199062"/>
                <a:satOff val="-17290"/>
                <a:lumOff val="96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2012</a:t>
          </a:r>
        </a:p>
        <a:p>
          <a:pPr lvl="0" algn="ctr" defTabSz="622300">
            <a:lnSpc>
              <a:spcPct val="90000"/>
            </a:lnSpc>
            <a:spcBef>
              <a:spcPct val="0"/>
            </a:spcBef>
            <a:spcAft>
              <a:spcPct val="35000"/>
            </a:spcAft>
          </a:pPr>
          <a:r>
            <a:rPr lang="en-US" sz="1400" kern="1200" dirty="0" smtClean="0"/>
            <a:t>Document Management System and OpModel Voice of the Customer Survey</a:t>
          </a:r>
          <a:endParaRPr lang="en-US" sz="1400" kern="1200" dirty="0"/>
        </a:p>
      </dsp:txBody>
      <dsp:txXfrm>
        <a:off x="127762" y="3451798"/>
        <a:ext cx="2193994" cy="1284428"/>
      </dsp:txXfrm>
    </dsp:sp>
    <dsp:sp modelId="{8673E3E9-D62A-49C1-9A1A-B4396E873867}">
      <dsp:nvSpPr>
        <dsp:cNvPr id="0" name=""/>
        <dsp:cNvSpPr/>
      </dsp:nvSpPr>
      <dsp:spPr>
        <a:xfrm rot="16200000">
          <a:off x="2723806" y="2791328"/>
          <a:ext cx="1695802" cy="204652"/>
        </a:xfrm>
        <a:prstGeom prst="rect">
          <a:avLst/>
        </a:prstGeom>
        <a:gradFill rotWithShape="0">
          <a:gsLst>
            <a:gs pos="0">
              <a:schemeClr val="accent6">
                <a:shade val="90000"/>
                <a:hueOff val="345445"/>
                <a:satOff val="-29641"/>
                <a:lumOff val="15845"/>
                <a:alphaOff val="0"/>
                <a:shade val="51000"/>
                <a:satMod val="130000"/>
              </a:schemeClr>
            </a:gs>
            <a:gs pos="80000">
              <a:schemeClr val="accent6">
                <a:shade val="90000"/>
                <a:hueOff val="345445"/>
                <a:satOff val="-29641"/>
                <a:lumOff val="15845"/>
                <a:alphaOff val="0"/>
                <a:shade val="93000"/>
                <a:satMod val="130000"/>
              </a:schemeClr>
            </a:gs>
            <a:gs pos="100000">
              <a:schemeClr val="accent6">
                <a:shade val="90000"/>
                <a:hueOff val="345445"/>
                <a:satOff val="-29641"/>
                <a:lumOff val="158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0D0C96-F2AB-4C17-8526-214702802875}">
      <dsp:nvSpPr>
        <dsp:cNvPr id="0" name=""/>
        <dsp:cNvSpPr/>
      </dsp:nvSpPr>
      <dsp:spPr>
        <a:xfrm>
          <a:off x="3112108" y="3411838"/>
          <a:ext cx="2273914" cy="1364348"/>
        </a:xfrm>
        <a:prstGeom prst="roundRect">
          <a:avLst>
            <a:gd name="adj" fmla="val 10000"/>
          </a:avLst>
        </a:prstGeom>
        <a:gradFill rotWithShape="0">
          <a:gsLst>
            <a:gs pos="0">
              <a:schemeClr val="accent6">
                <a:shade val="80000"/>
                <a:hueOff val="298593"/>
                <a:satOff val="-25936"/>
                <a:lumOff val="14474"/>
                <a:alphaOff val="0"/>
                <a:shade val="51000"/>
                <a:satMod val="130000"/>
              </a:schemeClr>
            </a:gs>
            <a:gs pos="80000">
              <a:schemeClr val="accent6">
                <a:shade val="80000"/>
                <a:hueOff val="298593"/>
                <a:satOff val="-25936"/>
                <a:lumOff val="14474"/>
                <a:alphaOff val="0"/>
                <a:shade val="93000"/>
                <a:satMod val="130000"/>
              </a:schemeClr>
            </a:gs>
            <a:gs pos="100000">
              <a:schemeClr val="accent6">
                <a:shade val="80000"/>
                <a:hueOff val="298593"/>
                <a:satOff val="-25936"/>
                <a:lumOff val="144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Q4 2012</a:t>
          </a:r>
        </a:p>
        <a:p>
          <a:pPr lvl="0" algn="ctr" defTabSz="622300">
            <a:lnSpc>
              <a:spcPct val="90000"/>
            </a:lnSpc>
            <a:spcBef>
              <a:spcPct val="0"/>
            </a:spcBef>
            <a:spcAft>
              <a:spcPct val="35000"/>
            </a:spcAft>
          </a:pPr>
          <a:r>
            <a:rPr lang="en-US" sz="1400" kern="1200" dirty="0" smtClean="0"/>
            <a:t>PGD Knowledge Management Maturity Assessment</a:t>
          </a:r>
          <a:endParaRPr lang="en-US" sz="1400" kern="1200" dirty="0"/>
        </a:p>
      </dsp:txBody>
      <dsp:txXfrm>
        <a:off x="3152068" y="3451798"/>
        <a:ext cx="2193994" cy="1284428"/>
      </dsp:txXfrm>
    </dsp:sp>
    <dsp:sp modelId="{20540F98-29F6-4FC7-92F2-FC5B6C2F920B}">
      <dsp:nvSpPr>
        <dsp:cNvPr id="0" name=""/>
        <dsp:cNvSpPr/>
      </dsp:nvSpPr>
      <dsp:spPr>
        <a:xfrm rot="16200000">
          <a:off x="2723806" y="1085892"/>
          <a:ext cx="1695802" cy="204652"/>
        </a:xfrm>
        <a:prstGeom prst="rect">
          <a:avLst/>
        </a:prstGeom>
        <a:gradFill rotWithShape="0">
          <a:gsLst>
            <a:gs pos="0">
              <a:schemeClr val="accent6">
                <a:shade val="90000"/>
                <a:hueOff val="460593"/>
                <a:satOff val="-39521"/>
                <a:lumOff val="21126"/>
                <a:alphaOff val="0"/>
                <a:shade val="51000"/>
                <a:satMod val="130000"/>
              </a:schemeClr>
            </a:gs>
            <a:gs pos="80000">
              <a:schemeClr val="accent6">
                <a:shade val="90000"/>
                <a:hueOff val="460593"/>
                <a:satOff val="-39521"/>
                <a:lumOff val="21126"/>
                <a:alphaOff val="0"/>
                <a:shade val="93000"/>
                <a:satMod val="130000"/>
              </a:schemeClr>
            </a:gs>
            <a:gs pos="100000">
              <a:schemeClr val="accent6">
                <a:shade val="90000"/>
                <a:hueOff val="460593"/>
                <a:satOff val="-39521"/>
                <a:lumOff val="211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B381A7-B9A8-49F9-B681-684F94E1C345}">
      <dsp:nvSpPr>
        <dsp:cNvPr id="0" name=""/>
        <dsp:cNvSpPr/>
      </dsp:nvSpPr>
      <dsp:spPr>
        <a:xfrm>
          <a:off x="3112108" y="1706402"/>
          <a:ext cx="2273914" cy="1364348"/>
        </a:xfrm>
        <a:prstGeom prst="roundRect">
          <a:avLst>
            <a:gd name="adj" fmla="val 10000"/>
          </a:avLst>
        </a:prstGeom>
        <a:gradFill rotWithShape="0">
          <a:gsLst>
            <a:gs pos="0">
              <a:schemeClr val="accent6">
                <a:shade val="80000"/>
                <a:hueOff val="398123"/>
                <a:satOff val="-34581"/>
                <a:lumOff val="19299"/>
                <a:alphaOff val="0"/>
                <a:shade val="51000"/>
                <a:satMod val="130000"/>
              </a:schemeClr>
            </a:gs>
            <a:gs pos="80000">
              <a:schemeClr val="accent6">
                <a:shade val="80000"/>
                <a:hueOff val="398123"/>
                <a:satOff val="-34581"/>
                <a:lumOff val="19299"/>
                <a:alphaOff val="0"/>
                <a:shade val="93000"/>
                <a:satMod val="130000"/>
              </a:schemeClr>
            </a:gs>
            <a:gs pos="100000">
              <a:schemeClr val="accent6">
                <a:shade val="80000"/>
                <a:hueOff val="398123"/>
                <a:satOff val="-34581"/>
                <a:lumOff val="192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2013 </a:t>
          </a:r>
        </a:p>
        <a:p>
          <a:pPr lvl="0" algn="ctr" defTabSz="622300">
            <a:lnSpc>
              <a:spcPct val="90000"/>
            </a:lnSpc>
            <a:spcBef>
              <a:spcPct val="0"/>
            </a:spcBef>
            <a:spcAft>
              <a:spcPct val="35000"/>
            </a:spcAft>
          </a:pPr>
          <a:r>
            <a:rPr lang="en-US" sz="1400" kern="1200" dirty="0" smtClean="0"/>
            <a:t>Definition of OpModel Project Mission, Functional Requirements, Software Selection </a:t>
          </a:r>
          <a:endParaRPr lang="en-US" sz="1400" kern="1200" dirty="0"/>
        </a:p>
      </dsp:txBody>
      <dsp:txXfrm>
        <a:off x="3152068" y="1746362"/>
        <a:ext cx="2193994" cy="1284428"/>
      </dsp:txXfrm>
    </dsp:sp>
    <dsp:sp modelId="{82B5DC6D-05DB-4792-9EEF-AB4009690488}">
      <dsp:nvSpPr>
        <dsp:cNvPr id="0" name=""/>
        <dsp:cNvSpPr/>
      </dsp:nvSpPr>
      <dsp:spPr>
        <a:xfrm>
          <a:off x="3576524" y="233174"/>
          <a:ext cx="3014673" cy="204652"/>
        </a:xfrm>
        <a:prstGeom prst="rect">
          <a:avLst/>
        </a:prstGeom>
        <a:gradFill rotWithShape="0">
          <a:gsLst>
            <a:gs pos="0">
              <a:schemeClr val="accent6">
                <a:shade val="90000"/>
                <a:hueOff val="575741"/>
                <a:satOff val="-49401"/>
                <a:lumOff val="26408"/>
                <a:alphaOff val="0"/>
                <a:shade val="51000"/>
                <a:satMod val="130000"/>
              </a:schemeClr>
            </a:gs>
            <a:gs pos="80000">
              <a:schemeClr val="accent6">
                <a:shade val="90000"/>
                <a:hueOff val="575741"/>
                <a:satOff val="-49401"/>
                <a:lumOff val="26408"/>
                <a:alphaOff val="0"/>
                <a:shade val="93000"/>
                <a:satMod val="130000"/>
              </a:schemeClr>
            </a:gs>
            <a:gs pos="100000">
              <a:schemeClr val="accent6">
                <a:shade val="90000"/>
                <a:hueOff val="575741"/>
                <a:satOff val="-49401"/>
                <a:lumOff val="26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F76681-5B68-43E9-8E26-88C29030BF1F}">
      <dsp:nvSpPr>
        <dsp:cNvPr id="0" name=""/>
        <dsp:cNvSpPr/>
      </dsp:nvSpPr>
      <dsp:spPr>
        <a:xfrm>
          <a:off x="3112108" y="967"/>
          <a:ext cx="2273914" cy="1364348"/>
        </a:xfrm>
        <a:prstGeom prst="roundRect">
          <a:avLst>
            <a:gd name="adj" fmla="val 10000"/>
          </a:avLst>
        </a:prstGeom>
        <a:gradFill rotWithShape="0">
          <a:gsLst>
            <a:gs pos="0">
              <a:schemeClr val="accent6">
                <a:shade val="80000"/>
                <a:hueOff val="497654"/>
                <a:satOff val="-43226"/>
                <a:lumOff val="24124"/>
                <a:alphaOff val="0"/>
                <a:shade val="51000"/>
                <a:satMod val="130000"/>
              </a:schemeClr>
            </a:gs>
            <a:gs pos="80000">
              <a:schemeClr val="accent6">
                <a:shade val="80000"/>
                <a:hueOff val="497654"/>
                <a:satOff val="-43226"/>
                <a:lumOff val="24124"/>
                <a:alphaOff val="0"/>
                <a:shade val="93000"/>
                <a:satMod val="130000"/>
              </a:schemeClr>
            </a:gs>
            <a:gs pos="100000">
              <a:schemeClr val="accent6">
                <a:shade val="80000"/>
                <a:hueOff val="497654"/>
                <a:satOff val="-43226"/>
                <a:lumOff val="24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Q1 2014</a:t>
          </a:r>
        </a:p>
        <a:p>
          <a:pPr lvl="0" algn="ctr" defTabSz="622300">
            <a:lnSpc>
              <a:spcPct val="90000"/>
            </a:lnSpc>
            <a:spcBef>
              <a:spcPct val="0"/>
            </a:spcBef>
            <a:spcAft>
              <a:spcPct val="35000"/>
            </a:spcAft>
          </a:pPr>
          <a:r>
            <a:rPr lang="en-US" sz="1400" kern="1200" dirty="0" smtClean="0"/>
            <a:t>Process Reviews, SME Focus Groups, Structure Development, Change Management</a:t>
          </a:r>
          <a:endParaRPr lang="en-US" sz="1400" kern="1200" dirty="0"/>
        </a:p>
      </dsp:txBody>
      <dsp:txXfrm>
        <a:off x="3152068" y="40927"/>
        <a:ext cx="2193994" cy="1284428"/>
      </dsp:txXfrm>
    </dsp:sp>
    <dsp:sp modelId="{59A7216D-9E30-45FB-BA19-AB727489176A}">
      <dsp:nvSpPr>
        <dsp:cNvPr id="0" name=""/>
        <dsp:cNvSpPr/>
      </dsp:nvSpPr>
      <dsp:spPr>
        <a:xfrm rot="5400000">
          <a:off x="6914757" y="1164720"/>
          <a:ext cx="1695802" cy="204652"/>
        </a:xfrm>
        <a:prstGeom prst="rect">
          <a:avLst/>
        </a:prstGeom>
        <a:gradFill rotWithShape="0">
          <a:gsLst>
            <a:gs pos="0">
              <a:schemeClr val="accent6">
                <a:shade val="90000"/>
                <a:hueOff val="690889"/>
                <a:satOff val="-59282"/>
                <a:lumOff val="31689"/>
                <a:alphaOff val="0"/>
                <a:shade val="51000"/>
                <a:satMod val="130000"/>
              </a:schemeClr>
            </a:gs>
            <a:gs pos="80000">
              <a:schemeClr val="accent6">
                <a:shade val="90000"/>
                <a:hueOff val="690889"/>
                <a:satOff val="-59282"/>
                <a:lumOff val="31689"/>
                <a:alphaOff val="0"/>
                <a:shade val="93000"/>
                <a:satMod val="130000"/>
              </a:schemeClr>
            </a:gs>
            <a:gs pos="100000">
              <a:schemeClr val="accent6">
                <a:shade val="90000"/>
                <a:hueOff val="690889"/>
                <a:satOff val="-59282"/>
                <a:lumOff val="31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938A6D-7374-4838-AE31-E1DD1FDC84B3}">
      <dsp:nvSpPr>
        <dsp:cNvPr id="0" name=""/>
        <dsp:cNvSpPr/>
      </dsp:nvSpPr>
      <dsp:spPr>
        <a:xfrm>
          <a:off x="6136414" y="967"/>
          <a:ext cx="2273914" cy="1364348"/>
        </a:xfrm>
        <a:prstGeom prst="roundRect">
          <a:avLst>
            <a:gd name="adj" fmla="val 10000"/>
          </a:avLst>
        </a:prstGeom>
        <a:gradFill rotWithShape="0">
          <a:gsLst>
            <a:gs pos="0">
              <a:schemeClr val="accent6">
                <a:shade val="80000"/>
                <a:hueOff val="597185"/>
                <a:satOff val="-51872"/>
                <a:lumOff val="28948"/>
                <a:alphaOff val="0"/>
                <a:shade val="51000"/>
                <a:satMod val="130000"/>
              </a:schemeClr>
            </a:gs>
            <a:gs pos="80000">
              <a:schemeClr val="accent6">
                <a:shade val="80000"/>
                <a:hueOff val="597185"/>
                <a:satOff val="-51872"/>
                <a:lumOff val="28948"/>
                <a:alphaOff val="0"/>
                <a:shade val="93000"/>
                <a:satMod val="130000"/>
              </a:schemeClr>
            </a:gs>
            <a:gs pos="100000">
              <a:schemeClr val="accent6">
                <a:shade val="80000"/>
                <a:hueOff val="597185"/>
                <a:satOff val="-51872"/>
                <a:lumOff val="28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and Q3 2014</a:t>
          </a:r>
        </a:p>
        <a:p>
          <a:pPr lvl="0" algn="ctr" defTabSz="622300">
            <a:lnSpc>
              <a:spcPct val="90000"/>
            </a:lnSpc>
            <a:spcBef>
              <a:spcPct val="0"/>
            </a:spcBef>
            <a:spcAft>
              <a:spcPct val="35000"/>
            </a:spcAft>
          </a:pPr>
          <a:r>
            <a:rPr lang="en-US" sz="1400" kern="1200" dirty="0" smtClean="0"/>
            <a:t>Document Migration, BETA  Testing, Training, Roadshows, Change Management</a:t>
          </a:r>
          <a:endParaRPr lang="en-US" sz="1400" kern="1200" dirty="0"/>
        </a:p>
      </dsp:txBody>
      <dsp:txXfrm>
        <a:off x="6176374" y="40927"/>
        <a:ext cx="2193994" cy="1284428"/>
      </dsp:txXfrm>
    </dsp:sp>
    <dsp:sp modelId="{6953E082-53C0-40D4-9258-DE2F2B66705B}">
      <dsp:nvSpPr>
        <dsp:cNvPr id="0" name=""/>
        <dsp:cNvSpPr/>
      </dsp:nvSpPr>
      <dsp:spPr>
        <a:xfrm rot="5400000">
          <a:off x="6914757" y="2807094"/>
          <a:ext cx="1695802" cy="204652"/>
        </a:xfrm>
        <a:prstGeom prst="rect">
          <a:avLst/>
        </a:prstGeom>
        <a:gradFill rotWithShape="0">
          <a:gsLst>
            <a:gs pos="0">
              <a:schemeClr val="accent6">
                <a:shade val="90000"/>
                <a:hueOff val="806038"/>
                <a:satOff val="-69162"/>
                <a:lumOff val="36971"/>
                <a:alphaOff val="0"/>
                <a:shade val="51000"/>
                <a:satMod val="130000"/>
              </a:schemeClr>
            </a:gs>
            <a:gs pos="80000">
              <a:schemeClr val="accent6">
                <a:shade val="90000"/>
                <a:hueOff val="806038"/>
                <a:satOff val="-69162"/>
                <a:lumOff val="36971"/>
                <a:alphaOff val="0"/>
                <a:shade val="93000"/>
                <a:satMod val="130000"/>
              </a:schemeClr>
            </a:gs>
            <a:gs pos="100000">
              <a:schemeClr val="accent6">
                <a:shade val="90000"/>
                <a:hueOff val="806038"/>
                <a:satOff val="-69162"/>
                <a:lumOff val="369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50A198-0AD0-41CC-9101-9F533BA93A11}">
      <dsp:nvSpPr>
        <dsp:cNvPr id="0" name=""/>
        <dsp:cNvSpPr/>
      </dsp:nvSpPr>
      <dsp:spPr>
        <a:xfrm>
          <a:off x="6136414" y="1706402"/>
          <a:ext cx="2273914" cy="1364348"/>
        </a:xfrm>
        <a:prstGeom prst="roundRect">
          <a:avLst>
            <a:gd name="adj" fmla="val 10000"/>
          </a:avLst>
        </a:prstGeom>
        <a:gradFill rotWithShape="0">
          <a:gsLst>
            <a:gs pos="0">
              <a:schemeClr val="accent6">
                <a:shade val="80000"/>
                <a:hueOff val="696716"/>
                <a:satOff val="-60517"/>
                <a:lumOff val="33773"/>
                <a:alphaOff val="0"/>
                <a:shade val="51000"/>
                <a:satMod val="130000"/>
              </a:schemeClr>
            </a:gs>
            <a:gs pos="80000">
              <a:schemeClr val="accent6">
                <a:shade val="80000"/>
                <a:hueOff val="696716"/>
                <a:satOff val="-60517"/>
                <a:lumOff val="33773"/>
                <a:alphaOff val="0"/>
                <a:shade val="93000"/>
                <a:satMod val="130000"/>
              </a:schemeClr>
            </a:gs>
            <a:gs pos="100000">
              <a:schemeClr val="accent6">
                <a:shade val="80000"/>
                <a:hueOff val="696716"/>
                <a:satOff val="-60517"/>
                <a:lumOff val="337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Oct. 15, 2014</a:t>
          </a:r>
        </a:p>
        <a:p>
          <a:pPr lvl="0" algn="ctr" defTabSz="622300">
            <a:lnSpc>
              <a:spcPct val="90000"/>
            </a:lnSpc>
            <a:spcBef>
              <a:spcPct val="0"/>
            </a:spcBef>
            <a:spcAft>
              <a:spcPct val="35000"/>
            </a:spcAft>
          </a:pPr>
          <a:r>
            <a:rPr lang="en-US" sz="1400" kern="1200" dirty="0" smtClean="0"/>
            <a:t>OpModel </a:t>
          </a:r>
        </a:p>
        <a:p>
          <a:pPr lvl="0" algn="ctr" defTabSz="622300">
            <a:lnSpc>
              <a:spcPct val="90000"/>
            </a:lnSpc>
            <a:spcBef>
              <a:spcPct val="0"/>
            </a:spcBef>
            <a:spcAft>
              <a:spcPct val="35000"/>
            </a:spcAft>
          </a:pPr>
          <a:r>
            <a:rPr lang="en-US" sz="1000" kern="1200" dirty="0" smtClean="0"/>
            <a:t>powered by D2 </a:t>
          </a:r>
        </a:p>
        <a:p>
          <a:pPr lvl="0" algn="ctr" defTabSz="622300">
            <a:lnSpc>
              <a:spcPct val="90000"/>
            </a:lnSpc>
            <a:spcBef>
              <a:spcPct val="0"/>
            </a:spcBef>
            <a:spcAft>
              <a:spcPct val="35000"/>
            </a:spcAft>
          </a:pPr>
          <a:r>
            <a:rPr lang="en-US" sz="1400" kern="1200" dirty="0" smtClean="0"/>
            <a:t>Go-live!!</a:t>
          </a:r>
          <a:endParaRPr lang="en-US" sz="1400" kern="1200" dirty="0"/>
        </a:p>
      </dsp:txBody>
      <dsp:txXfrm>
        <a:off x="6176374" y="1746362"/>
        <a:ext cx="2193994" cy="1284428"/>
      </dsp:txXfrm>
    </dsp:sp>
    <dsp:sp modelId="{A197FAEF-8D92-4A96-B638-F64F3070BCE8}">
      <dsp:nvSpPr>
        <dsp:cNvPr id="0" name=""/>
        <dsp:cNvSpPr/>
      </dsp:nvSpPr>
      <dsp:spPr>
        <a:xfrm>
          <a:off x="6136414" y="3411838"/>
          <a:ext cx="2273914" cy="1364348"/>
        </a:xfrm>
        <a:prstGeom prst="roundRect">
          <a:avLst>
            <a:gd name="adj" fmla="val 10000"/>
          </a:avLst>
        </a:prstGeom>
        <a:gradFill rotWithShape="0">
          <a:gsLst>
            <a:gs pos="0">
              <a:schemeClr val="accent6">
                <a:shade val="80000"/>
                <a:hueOff val="796247"/>
                <a:satOff val="-69162"/>
                <a:lumOff val="38598"/>
                <a:alphaOff val="0"/>
                <a:shade val="51000"/>
                <a:satMod val="130000"/>
              </a:schemeClr>
            </a:gs>
            <a:gs pos="80000">
              <a:schemeClr val="accent6">
                <a:shade val="80000"/>
                <a:hueOff val="796247"/>
                <a:satOff val="-69162"/>
                <a:lumOff val="38598"/>
                <a:alphaOff val="0"/>
                <a:shade val="93000"/>
                <a:satMod val="130000"/>
              </a:schemeClr>
            </a:gs>
            <a:gs pos="100000">
              <a:schemeClr val="accent6">
                <a:shade val="80000"/>
                <a:hueOff val="796247"/>
                <a:satOff val="-69162"/>
                <a:lumOff val="385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2015</a:t>
          </a:r>
        </a:p>
        <a:p>
          <a:pPr lvl="0" algn="ctr" defTabSz="622300">
            <a:lnSpc>
              <a:spcPct val="90000"/>
            </a:lnSpc>
            <a:spcBef>
              <a:spcPct val="0"/>
            </a:spcBef>
            <a:spcAft>
              <a:spcPct val="35000"/>
            </a:spcAft>
          </a:pPr>
          <a:r>
            <a:rPr lang="en-US" sz="1400" kern="1200" dirty="0" smtClean="0"/>
            <a:t>Running the Business, Change Management  and Continuous Improvement</a:t>
          </a:r>
          <a:endParaRPr lang="en-US" sz="1400" kern="1200" dirty="0"/>
        </a:p>
      </dsp:txBody>
      <dsp:txXfrm>
        <a:off x="6176374" y="3451798"/>
        <a:ext cx="2193994" cy="12844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3E506-4FD2-4FB9-9427-4C79665F5C62}">
      <dsp:nvSpPr>
        <dsp:cNvPr id="0" name=""/>
        <dsp:cNvSpPr/>
      </dsp:nvSpPr>
      <dsp:spPr>
        <a:xfrm rot="5400000">
          <a:off x="-327786" y="1113179"/>
          <a:ext cx="1750376" cy="204652"/>
        </a:xfrm>
        <a:prstGeom prst="rect">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DF3D15-E9CE-45CD-88FD-406FC88A3E60}">
      <dsp:nvSpPr>
        <dsp:cNvPr id="0" name=""/>
        <dsp:cNvSpPr/>
      </dsp:nvSpPr>
      <dsp:spPr>
        <a:xfrm>
          <a:off x="87802" y="967"/>
          <a:ext cx="2273914" cy="1364348"/>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2008-2011 </a:t>
          </a:r>
        </a:p>
        <a:p>
          <a:pPr lvl="0" algn="ctr" defTabSz="622300">
            <a:lnSpc>
              <a:spcPct val="90000"/>
            </a:lnSpc>
            <a:spcBef>
              <a:spcPct val="0"/>
            </a:spcBef>
            <a:spcAft>
              <a:spcPct val="35000"/>
            </a:spcAft>
          </a:pPr>
          <a:r>
            <a:rPr lang="en-US" sz="1400" kern="1200" dirty="0" smtClean="0"/>
            <a:t>Employee Engagement Surveys</a:t>
          </a:r>
        </a:p>
        <a:p>
          <a:pPr lvl="0" algn="ctr" defTabSz="622300">
            <a:lnSpc>
              <a:spcPct val="90000"/>
            </a:lnSpc>
            <a:spcBef>
              <a:spcPct val="0"/>
            </a:spcBef>
            <a:spcAft>
              <a:spcPct val="35000"/>
            </a:spcAft>
          </a:pPr>
          <a:r>
            <a:rPr lang="en-US" sz="1100" kern="1200" dirty="0" smtClean="0"/>
            <a:t>Opportunities: Work Processes, Tools, Resources</a:t>
          </a:r>
          <a:endParaRPr lang="en-US" sz="1100" kern="1200" dirty="0"/>
        </a:p>
      </dsp:txBody>
      <dsp:txXfrm>
        <a:off x="127762" y="40927"/>
        <a:ext cx="2193994" cy="1284428"/>
      </dsp:txXfrm>
    </dsp:sp>
    <dsp:sp modelId="{E2D82E91-082B-4DD7-A385-01048E39D919}">
      <dsp:nvSpPr>
        <dsp:cNvPr id="0" name=""/>
        <dsp:cNvSpPr/>
      </dsp:nvSpPr>
      <dsp:spPr>
        <a:xfrm rot="5400000">
          <a:off x="-273212" y="2818615"/>
          <a:ext cx="1641228" cy="204652"/>
        </a:xfrm>
        <a:prstGeom prst="rect">
          <a:avLst/>
        </a:prstGeom>
        <a:gradFill rotWithShape="0">
          <a:gsLst>
            <a:gs pos="0">
              <a:schemeClr val="accent6">
                <a:shade val="90000"/>
                <a:hueOff val="115148"/>
                <a:satOff val="-9880"/>
                <a:lumOff val="5282"/>
                <a:alphaOff val="0"/>
                <a:shade val="51000"/>
                <a:satMod val="130000"/>
              </a:schemeClr>
            </a:gs>
            <a:gs pos="80000">
              <a:schemeClr val="accent6">
                <a:shade val="90000"/>
                <a:hueOff val="115148"/>
                <a:satOff val="-9880"/>
                <a:lumOff val="5282"/>
                <a:alphaOff val="0"/>
                <a:shade val="93000"/>
                <a:satMod val="130000"/>
              </a:schemeClr>
            </a:gs>
            <a:gs pos="100000">
              <a:schemeClr val="accent6">
                <a:shade val="90000"/>
                <a:hueOff val="115148"/>
                <a:satOff val="-9880"/>
                <a:lumOff val="52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CA3278-04D6-487E-B761-81FE98EED503}">
      <dsp:nvSpPr>
        <dsp:cNvPr id="0" name=""/>
        <dsp:cNvSpPr/>
      </dsp:nvSpPr>
      <dsp:spPr>
        <a:xfrm>
          <a:off x="87802" y="1760976"/>
          <a:ext cx="2273914" cy="1364348"/>
        </a:xfrm>
        <a:prstGeom prst="roundRect">
          <a:avLst>
            <a:gd name="adj" fmla="val 10000"/>
          </a:avLst>
        </a:prstGeom>
        <a:gradFill rotWithShape="0">
          <a:gsLst>
            <a:gs pos="0">
              <a:schemeClr val="accent6">
                <a:shade val="80000"/>
                <a:hueOff val="99531"/>
                <a:satOff val="-8645"/>
                <a:lumOff val="4825"/>
                <a:alphaOff val="0"/>
                <a:shade val="51000"/>
                <a:satMod val="130000"/>
              </a:schemeClr>
            </a:gs>
            <a:gs pos="80000">
              <a:schemeClr val="accent6">
                <a:shade val="80000"/>
                <a:hueOff val="99531"/>
                <a:satOff val="-8645"/>
                <a:lumOff val="4825"/>
                <a:alphaOff val="0"/>
                <a:shade val="93000"/>
                <a:satMod val="130000"/>
              </a:schemeClr>
            </a:gs>
            <a:gs pos="100000">
              <a:schemeClr val="accent6">
                <a:shade val="80000"/>
                <a:hueOff val="99531"/>
                <a:satOff val="-8645"/>
                <a:lumOff val="4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2012</a:t>
          </a:r>
        </a:p>
        <a:p>
          <a:pPr lvl="0" algn="ctr" defTabSz="622300">
            <a:lnSpc>
              <a:spcPct val="90000"/>
            </a:lnSpc>
            <a:spcBef>
              <a:spcPct val="0"/>
            </a:spcBef>
            <a:spcAft>
              <a:spcPct val="35000"/>
            </a:spcAft>
          </a:pPr>
          <a:r>
            <a:rPr lang="en-US" sz="1400" kern="1200" dirty="0" smtClean="0"/>
            <a:t>Document Management Process MILAR </a:t>
          </a:r>
        </a:p>
        <a:p>
          <a:pPr lvl="0" algn="ctr" defTabSz="622300">
            <a:lnSpc>
              <a:spcPct val="90000"/>
            </a:lnSpc>
            <a:spcBef>
              <a:spcPct val="0"/>
            </a:spcBef>
            <a:spcAft>
              <a:spcPct val="35000"/>
            </a:spcAft>
          </a:pPr>
          <a:r>
            <a:rPr lang="en-US" sz="1100" kern="1200" dirty="0" smtClean="0"/>
            <a:t>(Map, Improve, Lean, Automate, Replicate)</a:t>
          </a:r>
          <a:endParaRPr lang="en-US" sz="1100" kern="1200" dirty="0"/>
        </a:p>
      </dsp:txBody>
      <dsp:txXfrm>
        <a:off x="127762" y="1800936"/>
        <a:ext cx="2193994" cy="1284428"/>
      </dsp:txXfrm>
    </dsp:sp>
    <dsp:sp modelId="{CC02E0C5-753D-4E26-B081-A1DAAAA59574}">
      <dsp:nvSpPr>
        <dsp:cNvPr id="0" name=""/>
        <dsp:cNvSpPr/>
      </dsp:nvSpPr>
      <dsp:spPr>
        <a:xfrm>
          <a:off x="552218" y="3644046"/>
          <a:ext cx="3014673" cy="204652"/>
        </a:xfrm>
        <a:prstGeom prst="rect">
          <a:avLst/>
        </a:prstGeom>
        <a:gradFill rotWithShape="0">
          <a:gsLst>
            <a:gs pos="0">
              <a:schemeClr val="accent6">
                <a:shade val="90000"/>
                <a:hueOff val="230296"/>
                <a:satOff val="-19761"/>
                <a:lumOff val="10563"/>
                <a:alphaOff val="0"/>
                <a:shade val="51000"/>
                <a:satMod val="130000"/>
              </a:schemeClr>
            </a:gs>
            <a:gs pos="80000">
              <a:schemeClr val="accent6">
                <a:shade val="90000"/>
                <a:hueOff val="230296"/>
                <a:satOff val="-19761"/>
                <a:lumOff val="10563"/>
                <a:alphaOff val="0"/>
                <a:shade val="93000"/>
                <a:satMod val="130000"/>
              </a:schemeClr>
            </a:gs>
            <a:gs pos="100000">
              <a:schemeClr val="accent6">
                <a:shade val="90000"/>
                <a:hueOff val="230296"/>
                <a:satOff val="-19761"/>
                <a:lumOff val="105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334103-F09B-4F6C-894C-474AF957A963}">
      <dsp:nvSpPr>
        <dsp:cNvPr id="0" name=""/>
        <dsp:cNvSpPr/>
      </dsp:nvSpPr>
      <dsp:spPr>
        <a:xfrm>
          <a:off x="87802" y="3411838"/>
          <a:ext cx="2273914" cy="1364348"/>
        </a:xfrm>
        <a:prstGeom prst="roundRect">
          <a:avLst>
            <a:gd name="adj" fmla="val 10000"/>
          </a:avLst>
        </a:prstGeom>
        <a:gradFill rotWithShape="0">
          <a:gsLst>
            <a:gs pos="0">
              <a:schemeClr val="accent6">
                <a:shade val="80000"/>
                <a:hueOff val="199062"/>
                <a:satOff val="-17290"/>
                <a:lumOff val="9649"/>
                <a:alphaOff val="0"/>
                <a:shade val="51000"/>
                <a:satMod val="130000"/>
              </a:schemeClr>
            </a:gs>
            <a:gs pos="80000">
              <a:schemeClr val="accent6">
                <a:shade val="80000"/>
                <a:hueOff val="199062"/>
                <a:satOff val="-17290"/>
                <a:lumOff val="9649"/>
                <a:alphaOff val="0"/>
                <a:shade val="93000"/>
                <a:satMod val="130000"/>
              </a:schemeClr>
            </a:gs>
            <a:gs pos="100000">
              <a:schemeClr val="accent6">
                <a:shade val="80000"/>
                <a:hueOff val="199062"/>
                <a:satOff val="-17290"/>
                <a:lumOff val="96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2012</a:t>
          </a:r>
        </a:p>
        <a:p>
          <a:pPr lvl="0" algn="ctr" defTabSz="622300">
            <a:lnSpc>
              <a:spcPct val="90000"/>
            </a:lnSpc>
            <a:spcBef>
              <a:spcPct val="0"/>
            </a:spcBef>
            <a:spcAft>
              <a:spcPct val="35000"/>
            </a:spcAft>
          </a:pPr>
          <a:r>
            <a:rPr lang="en-US" sz="1400" kern="1200" dirty="0" smtClean="0"/>
            <a:t>Document Management System and OpModel Voice of the Customer Survey</a:t>
          </a:r>
          <a:endParaRPr lang="en-US" sz="1400" kern="1200" dirty="0"/>
        </a:p>
      </dsp:txBody>
      <dsp:txXfrm>
        <a:off x="127762" y="3451798"/>
        <a:ext cx="2193994" cy="1284428"/>
      </dsp:txXfrm>
    </dsp:sp>
    <dsp:sp modelId="{8673E3E9-D62A-49C1-9A1A-B4396E873867}">
      <dsp:nvSpPr>
        <dsp:cNvPr id="0" name=""/>
        <dsp:cNvSpPr/>
      </dsp:nvSpPr>
      <dsp:spPr>
        <a:xfrm rot="16200000">
          <a:off x="2747478" y="2814999"/>
          <a:ext cx="1648459" cy="204652"/>
        </a:xfrm>
        <a:prstGeom prst="rect">
          <a:avLst/>
        </a:prstGeom>
        <a:gradFill rotWithShape="0">
          <a:gsLst>
            <a:gs pos="0">
              <a:schemeClr val="accent6">
                <a:shade val="90000"/>
                <a:hueOff val="345445"/>
                <a:satOff val="-29641"/>
                <a:lumOff val="15845"/>
                <a:alphaOff val="0"/>
                <a:shade val="51000"/>
                <a:satMod val="130000"/>
              </a:schemeClr>
            </a:gs>
            <a:gs pos="80000">
              <a:schemeClr val="accent6">
                <a:shade val="90000"/>
                <a:hueOff val="345445"/>
                <a:satOff val="-29641"/>
                <a:lumOff val="15845"/>
                <a:alphaOff val="0"/>
                <a:shade val="93000"/>
                <a:satMod val="130000"/>
              </a:schemeClr>
            </a:gs>
            <a:gs pos="100000">
              <a:schemeClr val="accent6">
                <a:shade val="90000"/>
                <a:hueOff val="345445"/>
                <a:satOff val="-29641"/>
                <a:lumOff val="158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0D0C96-F2AB-4C17-8526-214702802875}">
      <dsp:nvSpPr>
        <dsp:cNvPr id="0" name=""/>
        <dsp:cNvSpPr/>
      </dsp:nvSpPr>
      <dsp:spPr>
        <a:xfrm>
          <a:off x="3112108" y="3411838"/>
          <a:ext cx="2273914" cy="1364348"/>
        </a:xfrm>
        <a:prstGeom prst="roundRect">
          <a:avLst>
            <a:gd name="adj" fmla="val 10000"/>
          </a:avLst>
        </a:prstGeom>
        <a:gradFill rotWithShape="0">
          <a:gsLst>
            <a:gs pos="0">
              <a:schemeClr val="accent6">
                <a:shade val="80000"/>
                <a:hueOff val="298593"/>
                <a:satOff val="-25936"/>
                <a:lumOff val="14474"/>
                <a:alphaOff val="0"/>
                <a:shade val="51000"/>
                <a:satMod val="130000"/>
              </a:schemeClr>
            </a:gs>
            <a:gs pos="80000">
              <a:schemeClr val="accent6">
                <a:shade val="80000"/>
                <a:hueOff val="298593"/>
                <a:satOff val="-25936"/>
                <a:lumOff val="14474"/>
                <a:alphaOff val="0"/>
                <a:shade val="93000"/>
                <a:satMod val="130000"/>
              </a:schemeClr>
            </a:gs>
            <a:gs pos="100000">
              <a:schemeClr val="accent6">
                <a:shade val="80000"/>
                <a:hueOff val="298593"/>
                <a:satOff val="-25936"/>
                <a:lumOff val="144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Q4 2012</a:t>
          </a:r>
        </a:p>
        <a:p>
          <a:pPr lvl="0" algn="ctr" defTabSz="622300">
            <a:lnSpc>
              <a:spcPct val="90000"/>
            </a:lnSpc>
            <a:spcBef>
              <a:spcPct val="0"/>
            </a:spcBef>
            <a:spcAft>
              <a:spcPct val="35000"/>
            </a:spcAft>
          </a:pPr>
          <a:r>
            <a:rPr lang="en-US" sz="1400" kern="1200" dirty="0" smtClean="0"/>
            <a:t>PGD Knowledge Management Maturity Assessment</a:t>
          </a:r>
          <a:endParaRPr lang="en-US" sz="1400" kern="1200" dirty="0"/>
        </a:p>
      </dsp:txBody>
      <dsp:txXfrm>
        <a:off x="3152068" y="3451798"/>
        <a:ext cx="2193994" cy="1284428"/>
      </dsp:txXfrm>
    </dsp:sp>
    <dsp:sp modelId="{20540F98-29F6-4FC7-92F2-FC5B6C2F920B}">
      <dsp:nvSpPr>
        <dsp:cNvPr id="0" name=""/>
        <dsp:cNvSpPr/>
      </dsp:nvSpPr>
      <dsp:spPr>
        <a:xfrm rot="16200000">
          <a:off x="2700135" y="1109564"/>
          <a:ext cx="1743145" cy="204652"/>
        </a:xfrm>
        <a:prstGeom prst="rect">
          <a:avLst/>
        </a:prstGeom>
        <a:gradFill rotWithShape="0">
          <a:gsLst>
            <a:gs pos="0">
              <a:schemeClr val="accent6">
                <a:shade val="90000"/>
                <a:hueOff val="460593"/>
                <a:satOff val="-39521"/>
                <a:lumOff val="21126"/>
                <a:alphaOff val="0"/>
                <a:shade val="51000"/>
                <a:satMod val="130000"/>
              </a:schemeClr>
            </a:gs>
            <a:gs pos="80000">
              <a:schemeClr val="accent6">
                <a:shade val="90000"/>
                <a:hueOff val="460593"/>
                <a:satOff val="-39521"/>
                <a:lumOff val="21126"/>
                <a:alphaOff val="0"/>
                <a:shade val="93000"/>
                <a:satMod val="130000"/>
              </a:schemeClr>
            </a:gs>
            <a:gs pos="100000">
              <a:schemeClr val="accent6">
                <a:shade val="90000"/>
                <a:hueOff val="460593"/>
                <a:satOff val="-39521"/>
                <a:lumOff val="211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B381A7-B9A8-49F9-B681-684F94E1C345}">
      <dsp:nvSpPr>
        <dsp:cNvPr id="0" name=""/>
        <dsp:cNvSpPr/>
      </dsp:nvSpPr>
      <dsp:spPr>
        <a:xfrm>
          <a:off x="3112108" y="1753745"/>
          <a:ext cx="2273914" cy="1364348"/>
        </a:xfrm>
        <a:prstGeom prst="roundRect">
          <a:avLst>
            <a:gd name="adj" fmla="val 10000"/>
          </a:avLst>
        </a:prstGeom>
        <a:gradFill rotWithShape="0">
          <a:gsLst>
            <a:gs pos="0">
              <a:schemeClr val="accent6">
                <a:shade val="80000"/>
                <a:hueOff val="398123"/>
                <a:satOff val="-34581"/>
                <a:lumOff val="19299"/>
                <a:alphaOff val="0"/>
                <a:shade val="51000"/>
                <a:satMod val="130000"/>
              </a:schemeClr>
            </a:gs>
            <a:gs pos="80000">
              <a:schemeClr val="accent6">
                <a:shade val="80000"/>
                <a:hueOff val="398123"/>
                <a:satOff val="-34581"/>
                <a:lumOff val="19299"/>
                <a:alphaOff val="0"/>
                <a:shade val="93000"/>
                <a:satMod val="130000"/>
              </a:schemeClr>
            </a:gs>
            <a:gs pos="100000">
              <a:schemeClr val="accent6">
                <a:shade val="80000"/>
                <a:hueOff val="398123"/>
                <a:satOff val="-34581"/>
                <a:lumOff val="192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2013 </a:t>
          </a:r>
        </a:p>
        <a:p>
          <a:pPr lvl="0" algn="ctr" defTabSz="622300">
            <a:lnSpc>
              <a:spcPct val="90000"/>
            </a:lnSpc>
            <a:spcBef>
              <a:spcPct val="0"/>
            </a:spcBef>
            <a:spcAft>
              <a:spcPct val="35000"/>
            </a:spcAft>
          </a:pPr>
          <a:r>
            <a:rPr lang="en-US" sz="1400" kern="1200" dirty="0" smtClean="0"/>
            <a:t>Definition of OpModel Project Mission, Functional Requirements, Software Selection </a:t>
          </a:r>
          <a:endParaRPr lang="en-US" sz="1400" kern="1200" dirty="0"/>
        </a:p>
      </dsp:txBody>
      <dsp:txXfrm>
        <a:off x="3152068" y="1793705"/>
        <a:ext cx="2193994" cy="1284428"/>
      </dsp:txXfrm>
    </dsp:sp>
    <dsp:sp modelId="{82B5DC6D-05DB-4792-9EEF-AB4009690488}">
      <dsp:nvSpPr>
        <dsp:cNvPr id="0" name=""/>
        <dsp:cNvSpPr/>
      </dsp:nvSpPr>
      <dsp:spPr>
        <a:xfrm>
          <a:off x="3576524" y="233174"/>
          <a:ext cx="3014673" cy="204652"/>
        </a:xfrm>
        <a:prstGeom prst="rect">
          <a:avLst/>
        </a:prstGeom>
        <a:gradFill rotWithShape="0">
          <a:gsLst>
            <a:gs pos="0">
              <a:schemeClr val="accent6">
                <a:shade val="90000"/>
                <a:hueOff val="575741"/>
                <a:satOff val="-49401"/>
                <a:lumOff val="26408"/>
                <a:alphaOff val="0"/>
                <a:shade val="51000"/>
                <a:satMod val="130000"/>
              </a:schemeClr>
            </a:gs>
            <a:gs pos="80000">
              <a:schemeClr val="accent6">
                <a:shade val="90000"/>
                <a:hueOff val="575741"/>
                <a:satOff val="-49401"/>
                <a:lumOff val="26408"/>
                <a:alphaOff val="0"/>
                <a:shade val="93000"/>
                <a:satMod val="130000"/>
              </a:schemeClr>
            </a:gs>
            <a:gs pos="100000">
              <a:schemeClr val="accent6">
                <a:shade val="90000"/>
                <a:hueOff val="575741"/>
                <a:satOff val="-49401"/>
                <a:lumOff val="26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F76681-5B68-43E9-8E26-88C29030BF1F}">
      <dsp:nvSpPr>
        <dsp:cNvPr id="0" name=""/>
        <dsp:cNvSpPr/>
      </dsp:nvSpPr>
      <dsp:spPr>
        <a:xfrm>
          <a:off x="3112108" y="967"/>
          <a:ext cx="2273914" cy="1364348"/>
        </a:xfrm>
        <a:prstGeom prst="roundRect">
          <a:avLst>
            <a:gd name="adj" fmla="val 10000"/>
          </a:avLst>
        </a:prstGeom>
        <a:gradFill rotWithShape="0">
          <a:gsLst>
            <a:gs pos="0">
              <a:schemeClr val="accent6">
                <a:shade val="80000"/>
                <a:hueOff val="497654"/>
                <a:satOff val="-43226"/>
                <a:lumOff val="24124"/>
                <a:alphaOff val="0"/>
                <a:shade val="51000"/>
                <a:satMod val="130000"/>
              </a:schemeClr>
            </a:gs>
            <a:gs pos="80000">
              <a:schemeClr val="accent6">
                <a:shade val="80000"/>
                <a:hueOff val="497654"/>
                <a:satOff val="-43226"/>
                <a:lumOff val="24124"/>
                <a:alphaOff val="0"/>
                <a:shade val="93000"/>
                <a:satMod val="130000"/>
              </a:schemeClr>
            </a:gs>
            <a:gs pos="100000">
              <a:schemeClr val="accent6">
                <a:shade val="80000"/>
                <a:hueOff val="497654"/>
                <a:satOff val="-43226"/>
                <a:lumOff val="24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Q1 2014</a:t>
          </a:r>
        </a:p>
        <a:p>
          <a:pPr lvl="0" algn="ctr" defTabSz="622300">
            <a:lnSpc>
              <a:spcPct val="90000"/>
            </a:lnSpc>
            <a:spcBef>
              <a:spcPct val="0"/>
            </a:spcBef>
            <a:spcAft>
              <a:spcPct val="35000"/>
            </a:spcAft>
          </a:pPr>
          <a:r>
            <a:rPr lang="en-US" sz="1400" kern="1200" dirty="0" smtClean="0"/>
            <a:t>Process Reviews, SME Focus Groups, Structure Development, Change Management</a:t>
          </a:r>
          <a:endParaRPr lang="en-US" sz="1400" kern="1200" dirty="0"/>
        </a:p>
      </dsp:txBody>
      <dsp:txXfrm>
        <a:off x="3152068" y="40927"/>
        <a:ext cx="2193994" cy="1284428"/>
      </dsp:txXfrm>
    </dsp:sp>
    <dsp:sp modelId="{59A7216D-9E30-45FB-BA19-AB727489176A}">
      <dsp:nvSpPr>
        <dsp:cNvPr id="0" name=""/>
        <dsp:cNvSpPr/>
      </dsp:nvSpPr>
      <dsp:spPr>
        <a:xfrm rot="5400000">
          <a:off x="7051628" y="1137888"/>
          <a:ext cx="1736733" cy="204652"/>
        </a:xfrm>
        <a:prstGeom prst="rect">
          <a:avLst/>
        </a:prstGeom>
        <a:gradFill rotWithShape="0">
          <a:gsLst>
            <a:gs pos="0">
              <a:schemeClr val="accent6">
                <a:shade val="90000"/>
                <a:hueOff val="690889"/>
                <a:satOff val="-59282"/>
                <a:lumOff val="31689"/>
                <a:alphaOff val="0"/>
                <a:shade val="51000"/>
                <a:satMod val="130000"/>
              </a:schemeClr>
            </a:gs>
            <a:gs pos="80000">
              <a:schemeClr val="accent6">
                <a:shade val="90000"/>
                <a:hueOff val="690889"/>
                <a:satOff val="-59282"/>
                <a:lumOff val="31689"/>
                <a:alphaOff val="0"/>
                <a:shade val="93000"/>
                <a:satMod val="130000"/>
              </a:schemeClr>
            </a:gs>
            <a:gs pos="100000">
              <a:schemeClr val="accent6">
                <a:shade val="90000"/>
                <a:hueOff val="690889"/>
                <a:satOff val="-59282"/>
                <a:lumOff val="31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938A6D-7374-4838-AE31-E1DD1FDC84B3}">
      <dsp:nvSpPr>
        <dsp:cNvPr id="0" name=""/>
        <dsp:cNvSpPr/>
      </dsp:nvSpPr>
      <dsp:spPr>
        <a:xfrm>
          <a:off x="6136414" y="967"/>
          <a:ext cx="2273914" cy="1364348"/>
        </a:xfrm>
        <a:prstGeom prst="roundRect">
          <a:avLst>
            <a:gd name="adj" fmla="val 10000"/>
          </a:avLst>
        </a:prstGeom>
        <a:gradFill rotWithShape="0">
          <a:gsLst>
            <a:gs pos="0">
              <a:schemeClr val="accent6">
                <a:shade val="80000"/>
                <a:hueOff val="597185"/>
                <a:satOff val="-51872"/>
                <a:lumOff val="28948"/>
                <a:alphaOff val="0"/>
                <a:shade val="51000"/>
                <a:satMod val="130000"/>
              </a:schemeClr>
            </a:gs>
            <a:gs pos="80000">
              <a:schemeClr val="accent6">
                <a:shade val="80000"/>
                <a:hueOff val="597185"/>
                <a:satOff val="-51872"/>
                <a:lumOff val="28948"/>
                <a:alphaOff val="0"/>
                <a:shade val="93000"/>
                <a:satMod val="130000"/>
              </a:schemeClr>
            </a:gs>
            <a:gs pos="100000">
              <a:schemeClr val="accent6">
                <a:shade val="80000"/>
                <a:hueOff val="597185"/>
                <a:satOff val="-51872"/>
                <a:lumOff val="28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and Q3 2014</a:t>
          </a:r>
        </a:p>
        <a:p>
          <a:pPr lvl="0" algn="ctr" defTabSz="622300">
            <a:lnSpc>
              <a:spcPct val="90000"/>
            </a:lnSpc>
            <a:spcBef>
              <a:spcPct val="0"/>
            </a:spcBef>
            <a:spcAft>
              <a:spcPct val="35000"/>
            </a:spcAft>
          </a:pPr>
          <a:r>
            <a:rPr lang="en-US" sz="1400" kern="1200" dirty="0" smtClean="0"/>
            <a:t>Document Migration, BETA  Testing, Training, Roadshows, Change Management </a:t>
          </a:r>
          <a:endParaRPr lang="en-US" sz="1400" kern="1200" dirty="0"/>
        </a:p>
      </dsp:txBody>
      <dsp:txXfrm>
        <a:off x="6176374" y="40927"/>
        <a:ext cx="2193994" cy="1284428"/>
      </dsp:txXfrm>
    </dsp:sp>
    <dsp:sp modelId="{6953E082-53C0-40D4-9258-DE2F2B66705B}">
      <dsp:nvSpPr>
        <dsp:cNvPr id="0" name=""/>
        <dsp:cNvSpPr/>
      </dsp:nvSpPr>
      <dsp:spPr>
        <a:xfrm rot="5400000">
          <a:off x="7060917" y="2796027"/>
          <a:ext cx="1654872" cy="204652"/>
        </a:xfrm>
        <a:prstGeom prst="rect">
          <a:avLst/>
        </a:prstGeom>
        <a:gradFill rotWithShape="0">
          <a:gsLst>
            <a:gs pos="0">
              <a:schemeClr val="accent6">
                <a:shade val="90000"/>
                <a:hueOff val="806038"/>
                <a:satOff val="-69162"/>
                <a:lumOff val="36971"/>
                <a:alphaOff val="0"/>
                <a:shade val="51000"/>
                <a:satMod val="130000"/>
              </a:schemeClr>
            </a:gs>
            <a:gs pos="80000">
              <a:schemeClr val="accent6">
                <a:shade val="90000"/>
                <a:hueOff val="806038"/>
                <a:satOff val="-69162"/>
                <a:lumOff val="36971"/>
                <a:alphaOff val="0"/>
                <a:shade val="93000"/>
                <a:satMod val="130000"/>
              </a:schemeClr>
            </a:gs>
            <a:gs pos="100000">
              <a:schemeClr val="accent6">
                <a:shade val="90000"/>
                <a:hueOff val="806038"/>
                <a:satOff val="-69162"/>
                <a:lumOff val="369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50A198-0AD0-41CC-9101-9F533BA93A11}">
      <dsp:nvSpPr>
        <dsp:cNvPr id="0" name=""/>
        <dsp:cNvSpPr/>
      </dsp:nvSpPr>
      <dsp:spPr>
        <a:xfrm>
          <a:off x="6136414" y="1747333"/>
          <a:ext cx="2273914" cy="1364348"/>
        </a:xfrm>
        <a:prstGeom prst="roundRect">
          <a:avLst>
            <a:gd name="adj" fmla="val 10000"/>
          </a:avLst>
        </a:prstGeom>
        <a:gradFill rotWithShape="0">
          <a:gsLst>
            <a:gs pos="0">
              <a:schemeClr val="accent6">
                <a:shade val="80000"/>
                <a:hueOff val="696716"/>
                <a:satOff val="-60517"/>
                <a:lumOff val="33773"/>
                <a:alphaOff val="0"/>
                <a:shade val="51000"/>
                <a:satMod val="130000"/>
              </a:schemeClr>
            </a:gs>
            <a:gs pos="80000">
              <a:schemeClr val="accent6">
                <a:shade val="80000"/>
                <a:hueOff val="696716"/>
                <a:satOff val="-60517"/>
                <a:lumOff val="33773"/>
                <a:alphaOff val="0"/>
                <a:shade val="93000"/>
                <a:satMod val="130000"/>
              </a:schemeClr>
            </a:gs>
            <a:gs pos="100000">
              <a:schemeClr val="accent6">
                <a:shade val="80000"/>
                <a:hueOff val="696716"/>
                <a:satOff val="-60517"/>
                <a:lumOff val="337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Oct. 15, 2014</a:t>
          </a:r>
        </a:p>
        <a:p>
          <a:pPr lvl="0" algn="ctr" defTabSz="622300">
            <a:lnSpc>
              <a:spcPct val="90000"/>
            </a:lnSpc>
            <a:spcBef>
              <a:spcPct val="0"/>
            </a:spcBef>
            <a:spcAft>
              <a:spcPct val="35000"/>
            </a:spcAft>
          </a:pPr>
          <a:r>
            <a:rPr lang="en-US" sz="1400" kern="1200" dirty="0" smtClean="0"/>
            <a:t>OpModel </a:t>
          </a:r>
        </a:p>
        <a:p>
          <a:pPr lvl="0" algn="ctr" defTabSz="622300">
            <a:lnSpc>
              <a:spcPct val="90000"/>
            </a:lnSpc>
            <a:spcBef>
              <a:spcPct val="0"/>
            </a:spcBef>
            <a:spcAft>
              <a:spcPct val="35000"/>
            </a:spcAft>
          </a:pPr>
          <a:r>
            <a:rPr lang="en-US" sz="1000" kern="1200" dirty="0" smtClean="0"/>
            <a:t>powered by D2 </a:t>
          </a:r>
        </a:p>
        <a:p>
          <a:pPr lvl="0" algn="ctr" defTabSz="622300">
            <a:lnSpc>
              <a:spcPct val="90000"/>
            </a:lnSpc>
            <a:spcBef>
              <a:spcPct val="0"/>
            </a:spcBef>
            <a:spcAft>
              <a:spcPct val="35000"/>
            </a:spcAft>
          </a:pPr>
          <a:r>
            <a:rPr lang="en-US" sz="1400" kern="1200" dirty="0" smtClean="0"/>
            <a:t>Go-live!!</a:t>
          </a:r>
          <a:endParaRPr lang="en-US" sz="1400" kern="1200" dirty="0"/>
        </a:p>
      </dsp:txBody>
      <dsp:txXfrm>
        <a:off x="6176374" y="1787293"/>
        <a:ext cx="2193994" cy="1284428"/>
      </dsp:txXfrm>
    </dsp:sp>
    <dsp:sp modelId="{A197FAEF-8D92-4A96-B638-F64F3070BCE8}">
      <dsp:nvSpPr>
        <dsp:cNvPr id="0" name=""/>
        <dsp:cNvSpPr/>
      </dsp:nvSpPr>
      <dsp:spPr>
        <a:xfrm>
          <a:off x="6136414" y="3411838"/>
          <a:ext cx="2273914" cy="1364348"/>
        </a:xfrm>
        <a:prstGeom prst="roundRect">
          <a:avLst>
            <a:gd name="adj" fmla="val 10000"/>
          </a:avLst>
        </a:prstGeom>
        <a:gradFill rotWithShape="0">
          <a:gsLst>
            <a:gs pos="0">
              <a:schemeClr val="accent6">
                <a:shade val="80000"/>
                <a:hueOff val="796247"/>
                <a:satOff val="-69162"/>
                <a:lumOff val="38598"/>
                <a:alphaOff val="0"/>
                <a:shade val="51000"/>
                <a:satMod val="130000"/>
              </a:schemeClr>
            </a:gs>
            <a:gs pos="80000">
              <a:schemeClr val="accent6">
                <a:shade val="80000"/>
                <a:hueOff val="796247"/>
                <a:satOff val="-69162"/>
                <a:lumOff val="38598"/>
                <a:alphaOff val="0"/>
                <a:shade val="93000"/>
                <a:satMod val="130000"/>
              </a:schemeClr>
            </a:gs>
            <a:gs pos="100000">
              <a:schemeClr val="accent6">
                <a:shade val="80000"/>
                <a:hueOff val="796247"/>
                <a:satOff val="-69162"/>
                <a:lumOff val="385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2015</a:t>
          </a:r>
        </a:p>
        <a:p>
          <a:pPr lvl="0" algn="ctr" defTabSz="622300">
            <a:lnSpc>
              <a:spcPct val="90000"/>
            </a:lnSpc>
            <a:spcBef>
              <a:spcPct val="0"/>
            </a:spcBef>
            <a:spcAft>
              <a:spcPct val="35000"/>
            </a:spcAft>
          </a:pPr>
          <a:r>
            <a:rPr lang="en-US" sz="1400" kern="1200" dirty="0" smtClean="0"/>
            <a:t>Running the Business, Change Management  and Continuous Improvement</a:t>
          </a:r>
          <a:endParaRPr lang="en-US" sz="1400" kern="1200" dirty="0"/>
        </a:p>
      </dsp:txBody>
      <dsp:txXfrm>
        <a:off x="6176374" y="3451798"/>
        <a:ext cx="2193994" cy="12844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3E506-4FD2-4FB9-9427-4C79665F5C62}">
      <dsp:nvSpPr>
        <dsp:cNvPr id="0" name=""/>
        <dsp:cNvSpPr/>
      </dsp:nvSpPr>
      <dsp:spPr>
        <a:xfrm rot="5400000">
          <a:off x="-300499" y="1085892"/>
          <a:ext cx="1695802" cy="204652"/>
        </a:xfrm>
        <a:prstGeom prst="rect">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DF3D15-E9CE-45CD-88FD-406FC88A3E60}">
      <dsp:nvSpPr>
        <dsp:cNvPr id="0" name=""/>
        <dsp:cNvSpPr/>
      </dsp:nvSpPr>
      <dsp:spPr>
        <a:xfrm>
          <a:off x="87802" y="967"/>
          <a:ext cx="2273914" cy="1364348"/>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2008-2011 </a:t>
          </a:r>
        </a:p>
        <a:p>
          <a:pPr lvl="0" algn="ctr" defTabSz="622300">
            <a:lnSpc>
              <a:spcPct val="90000"/>
            </a:lnSpc>
            <a:spcBef>
              <a:spcPct val="0"/>
            </a:spcBef>
            <a:spcAft>
              <a:spcPct val="35000"/>
            </a:spcAft>
          </a:pPr>
          <a:r>
            <a:rPr lang="en-US" sz="1400" kern="1200" dirty="0" smtClean="0"/>
            <a:t>Employee Engagement Surveys</a:t>
          </a:r>
        </a:p>
        <a:p>
          <a:pPr lvl="0" algn="ctr" defTabSz="622300">
            <a:lnSpc>
              <a:spcPct val="90000"/>
            </a:lnSpc>
            <a:spcBef>
              <a:spcPct val="0"/>
            </a:spcBef>
            <a:spcAft>
              <a:spcPct val="35000"/>
            </a:spcAft>
          </a:pPr>
          <a:r>
            <a:rPr lang="en-US" sz="1100" kern="1200" dirty="0" smtClean="0"/>
            <a:t>Opportunities: Work Processes, Tools, Resources</a:t>
          </a:r>
          <a:endParaRPr lang="en-US" sz="1100" kern="1200" dirty="0"/>
        </a:p>
      </dsp:txBody>
      <dsp:txXfrm>
        <a:off x="127762" y="40927"/>
        <a:ext cx="2193994" cy="1284428"/>
      </dsp:txXfrm>
    </dsp:sp>
    <dsp:sp modelId="{E2D82E91-082B-4DD7-A385-01048E39D919}">
      <dsp:nvSpPr>
        <dsp:cNvPr id="0" name=""/>
        <dsp:cNvSpPr/>
      </dsp:nvSpPr>
      <dsp:spPr>
        <a:xfrm rot="5400000">
          <a:off x="-300499" y="2791328"/>
          <a:ext cx="1695802" cy="204652"/>
        </a:xfrm>
        <a:prstGeom prst="rect">
          <a:avLst/>
        </a:prstGeom>
        <a:gradFill rotWithShape="0">
          <a:gsLst>
            <a:gs pos="0">
              <a:schemeClr val="accent6">
                <a:shade val="90000"/>
                <a:hueOff val="115148"/>
                <a:satOff val="-9880"/>
                <a:lumOff val="5282"/>
                <a:alphaOff val="0"/>
                <a:shade val="51000"/>
                <a:satMod val="130000"/>
              </a:schemeClr>
            </a:gs>
            <a:gs pos="80000">
              <a:schemeClr val="accent6">
                <a:shade val="90000"/>
                <a:hueOff val="115148"/>
                <a:satOff val="-9880"/>
                <a:lumOff val="5282"/>
                <a:alphaOff val="0"/>
                <a:shade val="93000"/>
                <a:satMod val="130000"/>
              </a:schemeClr>
            </a:gs>
            <a:gs pos="100000">
              <a:schemeClr val="accent6">
                <a:shade val="90000"/>
                <a:hueOff val="115148"/>
                <a:satOff val="-9880"/>
                <a:lumOff val="52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CA3278-04D6-487E-B761-81FE98EED503}">
      <dsp:nvSpPr>
        <dsp:cNvPr id="0" name=""/>
        <dsp:cNvSpPr/>
      </dsp:nvSpPr>
      <dsp:spPr>
        <a:xfrm>
          <a:off x="87802" y="1706402"/>
          <a:ext cx="2273914" cy="1364348"/>
        </a:xfrm>
        <a:prstGeom prst="roundRect">
          <a:avLst>
            <a:gd name="adj" fmla="val 10000"/>
          </a:avLst>
        </a:prstGeom>
        <a:gradFill rotWithShape="0">
          <a:gsLst>
            <a:gs pos="0">
              <a:schemeClr val="accent6">
                <a:shade val="80000"/>
                <a:hueOff val="99531"/>
                <a:satOff val="-8645"/>
                <a:lumOff val="4825"/>
                <a:alphaOff val="0"/>
                <a:shade val="51000"/>
                <a:satMod val="130000"/>
              </a:schemeClr>
            </a:gs>
            <a:gs pos="80000">
              <a:schemeClr val="accent6">
                <a:shade val="80000"/>
                <a:hueOff val="99531"/>
                <a:satOff val="-8645"/>
                <a:lumOff val="4825"/>
                <a:alphaOff val="0"/>
                <a:shade val="93000"/>
                <a:satMod val="130000"/>
              </a:schemeClr>
            </a:gs>
            <a:gs pos="100000">
              <a:schemeClr val="accent6">
                <a:shade val="80000"/>
                <a:hueOff val="99531"/>
                <a:satOff val="-8645"/>
                <a:lumOff val="4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2012</a:t>
          </a:r>
        </a:p>
        <a:p>
          <a:pPr lvl="0" algn="ctr" defTabSz="622300">
            <a:lnSpc>
              <a:spcPct val="90000"/>
            </a:lnSpc>
            <a:spcBef>
              <a:spcPct val="0"/>
            </a:spcBef>
            <a:spcAft>
              <a:spcPct val="35000"/>
            </a:spcAft>
          </a:pPr>
          <a:r>
            <a:rPr lang="en-US" sz="1400" kern="1200" dirty="0" smtClean="0"/>
            <a:t>Document Management Process MILAR </a:t>
          </a:r>
        </a:p>
        <a:p>
          <a:pPr lvl="0" algn="ctr" defTabSz="622300">
            <a:lnSpc>
              <a:spcPct val="90000"/>
            </a:lnSpc>
            <a:spcBef>
              <a:spcPct val="0"/>
            </a:spcBef>
            <a:spcAft>
              <a:spcPct val="35000"/>
            </a:spcAft>
          </a:pPr>
          <a:r>
            <a:rPr lang="en-US" sz="1100" kern="1200" dirty="0" smtClean="0"/>
            <a:t>(Map, Improve, Lean, Automate, Replicate)</a:t>
          </a:r>
          <a:endParaRPr lang="en-US" sz="1100" kern="1200" dirty="0"/>
        </a:p>
      </dsp:txBody>
      <dsp:txXfrm>
        <a:off x="127762" y="1746362"/>
        <a:ext cx="2193994" cy="1284428"/>
      </dsp:txXfrm>
    </dsp:sp>
    <dsp:sp modelId="{CC02E0C5-753D-4E26-B081-A1DAAAA59574}">
      <dsp:nvSpPr>
        <dsp:cNvPr id="0" name=""/>
        <dsp:cNvSpPr/>
      </dsp:nvSpPr>
      <dsp:spPr>
        <a:xfrm>
          <a:off x="552218" y="3644046"/>
          <a:ext cx="3014673" cy="204652"/>
        </a:xfrm>
        <a:prstGeom prst="rect">
          <a:avLst/>
        </a:prstGeom>
        <a:gradFill rotWithShape="0">
          <a:gsLst>
            <a:gs pos="0">
              <a:schemeClr val="accent6">
                <a:shade val="90000"/>
                <a:hueOff val="230296"/>
                <a:satOff val="-19761"/>
                <a:lumOff val="10563"/>
                <a:alphaOff val="0"/>
                <a:shade val="51000"/>
                <a:satMod val="130000"/>
              </a:schemeClr>
            </a:gs>
            <a:gs pos="80000">
              <a:schemeClr val="accent6">
                <a:shade val="90000"/>
                <a:hueOff val="230296"/>
                <a:satOff val="-19761"/>
                <a:lumOff val="10563"/>
                <a:alphaOff val="0"/>
                <a:shade val="93000"/>
                <a:satMod val="130000"/>
              </a:schemeClr>
            </a:gs>
            <a:gs pos="100000">
              <a:schemeClr val="accent6">
                <a:shade val="90000"/>
                <a:hueOff val="230296"/>
                <a:satOff val="-19761"/>
                <a:lumOff val="105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334103-F09B-4F6C-894C-474AF957A963}">
      <dsp:nvSpPr>
        <dsp:cNvPr id="0" name=""/>
        <dsp:cNvSpPr/>
      </dsp:nvSpPr>
      <dsp:spPr>
        <a:xfrm>
          <a:off x="87802" y="3411838"/>
          <a:ext cx="2273914" cy="1364348"/>
        </a:xfrm>
        <a:prstGeom prst="roundRect">
          <a:avLst>
            <a:gd name="adj" fmla="val 10000"/>
          </a:avLst>
        </a:prstGeom>
        <a:gradFill rotWithShape="0">
          <a:gsLst>
            <a:gs pos="0">
              <a:schemeClr val="accent6">
                <a:shade val="80000"/>
                <a:hueOff val="199062"/>
                <a:satOff val="-17290"/>
                <a:lumOff val="9649"/>
                <a:alphaOff val="0"/>
                <a:shade val="51000"/>
                <a:satMod val="130000"/>
              </a:schemeClr>
            </a:gs>
            <a:gs pos="80000">
              <a:schemeClr val="accent6">
                <a:shade val="80000"/>
                <a:hueOff val="199062"/>
                <a:satOff val="-17290"/>
                <a:lumOff val="9649"/>
                <a:alphaOff val="0"/>
                <a:shade val="93000"/>
                <a:satMod val="130000"/>
              </a:schemeClr>
            </a:gs>
            <a:gs pos="100000">
              <a:schemeClr val="accent6">
                <a:shade val="80000"/>
                <a:hueOff val="199062"/>
                <a:satOff val="-17290"/>
                <a:lumOff val="96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2012</a:t>
          </a:r>
        </a:p>
        <a:p>
          <a:pPr lvl="0" algn="ctr" defTabSz="622300">
            <a:lnSpc>
              <a:spcPct val="90000"/>
            </a:lnSpc>
            <a:spcBef>
              <a:spcPct val="0"/>
            </a:spcBef>
            <a:spcAft>
              <a:spcPct val="35000"/>
            </a:spcAft>
          </a:pPr>
          <a:r>
            <a:rPr lang="en-US" sz="1400" kern="1200" dirty="0" smtClean="0"/>
            <a:t>Document Management System and OpModel Voice of the Customer Survey</a:t>
          </a:r>
          <a:endParaRPr lang="en-US" sz="1400" kern="1200" dirty="0"/>
        </a:p>
      </dsp:txBody>
      <dsp:txXfrm>
        <a:off x="127762" y="3451798"/>
        <a:ext cx="2193994" cy="1284428"/>
      </dsp:txXfrm>
    </dsp:sp>
    <dsp:sp modelId="{8673E3E9-D62A-49C1-9A1A-B4396E873867}">
      <dsp:nvSpPr>
        <dsp:cNvPr id="0" name=""/>
        <dsp:cNvSpPr/>
      </dsp:nvSpPr>
      <dsp:spPr>
        <a:xfrm rot="16166169">
          <a:off x="2763183" y="2838623"/>
          <a:ext cx="1601290" cy="204652"/>
        </a:xfrm>
        <a:prstGeom prst="rect">
          <a:avLst/>
        </a:prstGeom>
        <a:gradFill rotWithShape="0">
          <a:gsLst>
            <a:gs pos="0">
              <a:schemeClr val="accent6">
                <a:shade val="90000"/>
                <a:hueOff val="345445"/>
                <a:satOff val="-29641"/>
                <a:lumOff val="15845"/>
                <a:alphaOff val="0"/>
                <a:shade val="51000"/>
                <a:satMod val="130000"/>
              </a:schemeClr>
            </a:gs>
            <a:gs pos="80000">
              <a:schemeClr val="accent6">
                <a:shade val="90000"/>
                <a:hueOff val="345445"/>
                <a:satOff val="-29641"/>
                <a:lumOff val="15845"/>
                <a:alphaOff val="0"/>
                <a:shade val="93000"/>
                <a:satMod val="130000"/>
              </a:schemeClr>
            </a:gs>
            <a:gs pos="100000">
              <a:schemeClr val="accent6">
                <a:shade val="90000"/>
                <a:hueOff val="345445"/>
                <a:satOff val="-29641"/>
                <a:lumOff val="158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0D0C96-F2AB-4C17-8526-214702802875}">
      <dsp:nvSpPr>
        <dsp:cNvPr id="0" name=""/>
        <dsp:cNvSpPr/>
      </dsp:nvSpPr>
      <dsp:spPr>
        <a:xfrm>
          <a:off x="3112108" y="3411838"/>
          <a:ext cx="2273914" cy="1364348"/>
        </a:xfrm>
        <a:prstGeom prst="roundRect">
          <a:avLst>
            <a:gd name="adj" fmla="val 10000"/>
          </a:avLst>
        </a:prstGeom>
        <a:gradFill rotWithShape="0">
          <a:gsLst>
            <a:gs pos="0">
              <a:schemeClr val="accent6">
                <a:shade val="80000"/>
                <a:hueOff val="298593"/>
                <a:satOff val="-25936"/>
                <a:lumOff val="14474"/>
                <a:alphaOff val="0"/>
                <a:shade val="51000"/>
                <a:satMod val="130000"/>
              </a:schemeClr>
            </a:gs>
            <a:gs pos="80000">
              <a:schemeClr val="accent6">
                <a:shade val="80000"/>
                <a:hueOff val="298593"/>
                <a:satOff val="-25936"/>
                <a:lumOff val="14474"/>
                <a:alphaOff val="0"/>
                <a:shade val="93000"/>
                <a:satMod val="130000"/>
              </a:schemeClr>
            </a:gs>
            <a:gs pos="100000">
              <a:schemeClr val="accent6">
                <a:shade val="80000"/>
                <a:hueOff val="298593"/>
                <a:satOff val="-25936"/>
                <a:lumOff val="144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Q4 2012</a:t>
          </a:r>
        </a:p>
        <a:p>
          <a:pPr lvl="0" algn="ctr" defTabSz="622300">
            <a:lnSpc>
              <a:spcPct val="90000"/>
            </a:lnSpc>
            <a:spcBef>
              <a:spcPct val="0"/>
            </a:spcBef>
            <a:spcAft>
              <a:spcPct val="35000"/>
            </a:spcAft>
          </a:pPr>
          <a:r>
            <a:rPr lang="en-US" sz="1400" kern="1200" dirty="0" smtClean="0"/>
            <a:t>PGD Knowledge Management Maturity Assessment</a:t>
          </a:r>
          <a:endParaRPr lang="en-US" sz="1400" kern="1200" dirty="0"/>
        </a:p>
      </dsp:txBody>
      <dsp:txXfrm>
        <a:off x="3152068" y="3451798"/>
        <a:ext cx="2193994" cy="1284428"/>
      </dsp:txXfrm>
    </dsp:sp>
    <dsp:sp modelId="{20540F98-29F6-4FC7-92F2-FC5B6C2F920B}">
      <dsp:nvSpPr>
        <dsp:cNvPr id="0" name=""/>
        <dsp:cNvSpPr/>
      </dsp:nvSpPr>
      <dsp:spPr>
        <a:xfrm rot="16220953">
          <a:off x="2605548" y="1151362"/>
          <a:ext cx="1795242" cy="204652"/>
        </a:xfrm>
        <a:prstGeom prst="rect">
          <a:avLst/>
        </a:prstGeom>
        <a:gradFill rotWithShape="0">
          <a:gsLst>
            <a:gs pos="0">
              <a:schemeClr val="accent6">
                <a:shade val="90000"/>
                <a:hueOff val="460593"/>
                <a:satOff val="-39521"/>
                <a:lumOff val="21126"/>
                <a:alphaOff val="0"/>
                <a:shade val="51000"/>
                <a:satMod val="130000"/>
              </a:schemeClr>
            </a:gs>
            <a:gs pos="80000">
              <a:schemeClr val="accent6">
                <a:shade val="90000"/>
                <a:hueOff val="460593"/>
                <a:satOff val="-39521"/>
                <a:lumOff val="21126"/>
                <a:alphaOff val="0"/>
                <a:shade val="93000"/>
                <a:satMod val="130000"/>
              </a:schemeClr>
            </a:gs>
            <a:gs pos="100000">
              <a:schemeClr val="accent6">
                <a:shade val="90000"/>
                <a:hueOff val="460593"/>
                <a:satOff val="-39521"/>
                <a:lumOff val="211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B381A7-B9A8-49F9-B681-684F94E1C345}">
      <dsp:nvSpPr>
        <dsp:cNvPr id="0" name=""/>
        <dsp:cNvSpPr/>
      </dsp:nvSpPr>
      <dsp:spPr>
        <a:xfrm>
          <a:off x="3096350" y="1800993"/>
          <a:ext cx="2273914" cy="1364348"/>
        </a:xfrm>
        <a:prstGeom prst="roundRect">
          <a:avLst>
            <a:gd name="adj" fmla="val 10000"/>
          </a:avLst>
        </a:prstGeom>
        <a:gradFill rotWithShape="0">
          <a:gsLst>
            <a:gs pos="0">
              <a:schemeClr val="accent6">
                <a:shade val="80000"/>
                <a:hueOff val="398123"/>
                <a:satOff val="-34581"/>
                <a:lumOff val="19299"/>
                <a:alphaOff val="0"/>
                <a:shade val="51000"/>
                <a:satMod val="130000"/>
              </a:schemeClr>
            </a:gs>
            <a:gs pos="80000">
              <a:schemeClr val="accent6">
                <a:shade val="80000"/>
                <a:hueOff val="398123"/>
                <a:satOff val="-34581"/>
                <a:lumOff val="19299"/>
                <a:alphaOff val="0"/>
                <a:shade val="93000"/>
                <a:satMod val="130000"/>
              </a:schemeClr>
            </a:gs>
            <a:gs pos="100000">
              <a:schemeClr val="accent6">
                <a:shade val="80000"/>
                <a:hueOff val="398123"/>
                <a:satOff val="-34581"/>
                <a:lumOff val="192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2013 </a:t>
          </a:r>
        </a:p>
        <a:p>
          <a:pPr lvl="0" algn="ctr" defTabSz="622300">
            <a:lnSpc>
              <a:spcPct val="90000"/>
            </a:lnSpc>
            <a:spcBef>
              <a:spcPct val="0"/>
            </a:spcBef>
            <a:spcAft>
              <a:spcPct val="35000"/>
            </a:spcAft>
          </a:pPr>
          <a:r>
            <a:rPr lang="en-US" sz="1400" kern="1200" dirty="0" smtClean="0"/>
            <a:t>Definition of OpModel Project Mission, Functional Requirements, Software Selection </a:t>
          </a:r>
          <a:endParaRPr lang="en-US" sz="1400" kern="1200" dirty="0"/>
        </a:p>
      </dsp:txBody>
      <dsp:txXfrm>
        <a:off x="3136310" y="1840953"/>
        <a:ext cx="2193994" cy="1284428"/>
      </dsp:txXfrm>
    </dsp:sp>
    <dsp:sp modelId="{82B5DC6D-05DB-4792-9EEF-AB4009690488}">
      <dsp:nvSpPr>
        <dsp:cNvPr id="0" name=""/>
        <dsp:cNvSpPr/>
      </dsp:nvSpPr>
      <dsp:spPr>
        <a:xfrm>
          <a:off x="3576524" y="233174"/>
          <a:ext cx="3014673" cy="204652"/>
        </a:xfrm>
        <a:prstGeom prst="rect">
          <a:avLst/>
        </a:prstGeom>
        <a:gradFill rotWithShape="0">
          <a:gsLst>
            <a:gs pos="0">
              <a:schemeClr val="accent6">
                <a:shade val="90000"/>
                <a:hueOff val="575741"/>
                <a:satOff val="-49401"/>
                <a:lumOff val="26408"/>
                <a:alphaOff val="0"/>
                <a:shade val="51000"/>
                <a:satMod val="130000"/>
              </a:schemeClr>
            </a:gs>
            <a:gs pos="80000">
              <a:schemeClr val="accent6">
                <a:shade val="90000"/>
                <a:hueOff val="575741"/>
                <a:satOff val="-49401"/>
                <a:lumOff val="26408"/>
                <a:alphaOff val="0"/>
                <a:shade val="93000"/>
                <a:satMod val="130000"/>
              </a:schemeClr>
            </a:gs>
            <a:gs pos="100000">
              <a:schemeClr val="accent6">
                <a:shade val="90000"/>
                <a:hueOff val="575741"/>
                <a:satOff val="-49401"/>
                <a:lumOff val="26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F76681-5B68-43E9-8E26-88C29030BF1F}">
      <dsp:nvSpPr>
        <dsp:cNvPr id="0" name=""/>
        <dsp:cNvSpPr/>
      </dsp:nvSpPr>
      <dsp:spPr>
        <a:xfrm>
          <a:off x="3112108" y="967"/>
          <a:ext cx="2273914" cy="1364348"/>
        </a:xfrm>
        <a:prstGeom prst="roundRect">
          <a:avLst>
            <a:gd name="adj" fmla="val 10000"/>
          </a:avLst>
        </a:prstGeom>
        <a:gradFill rotWithShape="0">
          <a:gsLst>
            <a:gs pos="0">
              <a:schemeClr val="accent6">
                <a:shade val="80000"/>
                <a:hueOff val="497654"/>
                <a:satOff val="-43226"/>
                <a:lumOff val="24124"/>
                <a:alphaOff val="0"/>
                <a:shade val="51000"/>
                <a:satMod val="130000"/>
              </a:schemeClr>
            </a:gs>
            <a:gs pos="80000">
              <a:schemeClr val="accent6">
                <a:shade val="80000"/>
                <a:hueOff val="497654"/>
                <a:satOff val="-43226"/>
                <a:lumOff val="24124"/>
                <a:alphaOff val="0"/>
                <a:shade val="93000"/>
                <a:satMod val="130000"/>
              </a:schemeClr>
            </a:gs>
            <a:gs pos="100000">
              <a:schemeClr val="accent6">
                <a:shade val="80000"/>
                <a:hueOff val="497654"/>
                <a:satOff val="-43226"/>
                <a:lumOff val="24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Q1 2014</a:t>
          </a:r>
        </a:p>
        <a:p>
          <a:pPr lvl="0" algn="ctr" defTabSz="622300">
            <a:lnSpc>
              <a:spcPct val="90000"/>
            </a:lnSpc>
            <a:spcBef>
              <a:spcPct val="0"/>
            </a:spcBef>
            <a:spcAft>
              <a:spcPct val="35000"/>
            </a:spcAft>
          </a:pPr>
          <a:r>
            <a:rPr lang="en-US" sz="1400" kern="1200" dirty="0" smtClean="0"/>
            <a:t>Process Reviews, SME Focus Groups, Structure Development, Change Management</a:t>
          </a:r>
          <a:endParaRPr lang="en-US" sz="1400" kern="1200" dirty="0"/>
        </a:p>
      </dsp:txBody>
      <dsp:txXfrm>
        <a:off x="3152068" y="40927"/>
        <a:ext cx="2193994" cy="1284428"/>
      </dsp:txXfrm>
    </dsp:sp>
    <dsp:sp modelId="{59A7216D-9E30-45FB-BA19-AB727489176A}">
      <dsp:nvSpPr>
        <dsp:cNvPr id="0" name=""/>
        <dsp:cNvSpPr/>
      </dsp:nvSpPr>
      <dsp:spPr>
        <a:xfrm rot="5400000">
          <a:off x="6820171" y="1133189"/>
          <a:ext cx="1790393" cy="204652"/>
        </a:xfrm>
        <a:prstGeom prst="rect">
          <a:avLst/>
        </a:prstGeom>
        <a:gradFill rotWithShape="0">
          <a:gsLst>
            <a:gs pos="0">
              <a:schemeClr val="accent6">
                <a:shade val="90000"/>
                <a:hueOff val="690889"/>
                <a:satOff val="-59282"/>
                <a:lumOff val="31689"/>
                <a:alphaOff val="0"/>
                <a:shade val="51000"/>
                <a:satMod val="130000"/>
              </a:schemeClr>
            </a:gs>
            <a:gs pos="80000">
              <a:schemeClr val="accent6">
                <a:shade val="90000"/>
                <a:hueOff val="690889"/>
                <a:satOff val="-59282"/>
                <a:lumOff val="31689"/>
                <a:alphaOff val="0"/>
                <a:shade val="93000"/>
                <a:satMod val="130000"/>
              </a:schemeClr>
            </a:gs>
            <a:gs pos="100000">
              <a:schemeClr val="accent6">
                <a:shade val="90000"/>
                <a:hueOff val="690889"/>
                <a:satOff val="-59282"/>
                <a:lumOff val="31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938A6D-7374-4838-AE31-E1DD1FDC84B3}">
      <dsp:nvSpPr>
        <dsp:cNvPr id="0" name=""/>
        <dsp:cNvSpPr/>
      </dsp:nvSpPr>
      <dsp:spPr>
        <a:xfrm>
          <a:off x="6136414" y="967"/>
          <a:ext cx="2273914" cy="1364348"/>
        </a:xfrm>
        <a:prstGeom prst="roundRect">
          <a:avLst>
            <a:gd name="adj" fmla="val 10000"/>
          </a:avLst>
        </a:prstGeom>
        <a:gradFill rotWithShape="0">
          <a:gsLst>
            <a:gs pos="0">
              <a:schemeClr val="accent6">
                <a:shade val="80000"/>
                <a:hueOff val="597185"/>
                <a:satOff val="-51872"/>
                <a:lumOff val="28948"/>
                <a:alphaOff val="0"/>
                <a:shade val="51000"/>
                <a:satMod val="130000"/>
              </a:schemeClr>
            </a:gs>
            <a:gs pos="80000">
              <a:schemeClr val="accent6">
                <a:shade val="80000"/>
                <a:hueOff val="597185"/>
                <a:satOff val="-51872"/>
                <a:lumOff val="28948"/>
                <a:alphaOff val="0"/>
                <a:shade val="93000"/>
                <a:satMod val="130000"/>
              </a:schemeClr>
            </a:gs>
            <a:gs pos="100000">
              <a:schemeClr val="accent6">
                <a:shade val="80000"/>
                <a:hueOff val="597185"/>
                <a:satOff val="-51872"/>
                <a:lumOff val="28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and Q3 2014</a:t>
          </a:r>
        </a:p>
        <a:p>
          <a:pPr lvl="0" algn="ctr" defTabSz="622300">
            <a:lnSpc>
              <a:spcPct val="90000"/>
            </a:lnSpc>
            <a:spcBef>
              <a:spcPct val="0"/>
            </a:spcBef>
            <a:spcAft>
              <a:spcPct val="35000"/>
            </a:spcAft>
          </a:pPr>
          <a:r>
            <a:rPr lang="en-US" sz="1400" kern="1200" dirty="0" smtClean="0"/>
            <a:t>Document Migration, BETA  Testing, Training, Roadshows, Change Management </a:t>
          </a:r>
          <a:endParaRPr lang="en-US" sz="1400" kern="1200" dirty="0"/>
        </a:p>
      </dsp:txBody>
      <dsp:txXfrm>
        <a:off x="6176374" y="40927"/>
        <a:ext cx="2193994" cy="1284428"/>
      </dsp:txXfrm>
    </dsp:sp>
    <dsp:sp modelId="{6953E082-53C0-40D4-9258-DE2F2B66705B}">
      <dsp:nvSpPr>
        <dsp:cNvPr id="0" name=""/>
        <dsp:cNvSpPr/>
      </dsp:nvSpPr>
      <dsp:spPr>
        <a:xfrm rot="5400000">
          <a:off x="6946279" y="2838621"/>
          <a:ext cx="1601212" cy="204652"/>
        </a:xfrm>
        <a:prstGeom prst="rect">
          <a:avLst/>
        </a:prstGeom>
        <a:gradFill rotWithShape="0">
          <a:gsLst>
            <a:gs pos="0">
              <a:schemeClr val="accent6">
                <a:shade val="90000"/>
                <a:hueOff val="806038"/>
                <a:satOff val="-69162"/>
                <a:lumOff val="36971"/>
                <a:alphaOff val="0"/>
                <a:shade val="51000"/>
                <a:satMod val="130000"/>
              </a:schemeClr>
            </a:gs>
            <a:gs pos="80000">
              <a:schemeClr val="accent6">
                <a:shade val="90000"/>
                <a:hueOff val="806038"/>
                <a:satOff val="-69162"/>
                <a:lumOff val="36971"/>
                <a:alphaOff val="0"/>
                <a:shade val="93000"/>
                <a:satMod val="130000"/>
              </a:schemeClr>
            </a:gs>
            <a:gs pos="100000">
              <a:schemeClr val="accent6">
                <a:shade val="90000"/>
                <a:hueOff val="806038"/>
                <a:satOff val="-69162"/>
                <a:lumOff val="369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50A198-0AD0-41CC-9101-9F533BA93A11}">
      <dsp:nvSpPr>
        <dsp:cNvPr id="0" name=""/>
        <dsp:cNvSpPr/>
      </dsp:nvSpPr>
      <dsp:spPr>
        <a:xfrm>
          <a:off x="6136414" y="1800993"/>
          <a:ext cx="2273914" cy="1364348"/>
        </a:xfrm>
        <a:prstGeom prst="roundRect">
          <a:avLst>
            <a:gd name="adj" fmla="val 10000"/>
          </a:avLst>
        </a:prstGeom>
        <a:gradFill rotWithShape="0">
          <a:gsLst>
            <a:gs pos="0">
              <a:schemeClr val="accent6">
                <a:shade val="80000"/>
                <a:hueOff val="696716"/>
                <a:satOff val="-60517"/>
                <a:lumOff val="33773"/>
                <a:alphaOff val="0"/>
                <a:shade val="51000"/>
                <a:satMod val="130000"/>
              </a:schemeClr>
            </a:gs>
            <a:gs pos="80000">
              <a:schemeClr val="accent6">
                <a:shade val="80000"/>
                <a:hueOff val="696716"/>
                <a:satOff val="-60517"/>
                <a:lumOff val="33773"/>
                <a:alphaOff val="0"/>
                <a:shade val="93000"/>
                <a:satMod val="130000"/>
              </a:schemeClr>
            </a:gs>
            <a:gs pos="100000">
              <a:schemeClr val="accent6">
                <a:shade val="80000"/>
                <a:hueOff val="696716"/>
                <a:satOff val="-60517"/>
                <a:lumOff val="337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Oct. 15, 2014</a:t>
          </a:r>
        </a:p>
        <a:p>
          <a:pPr lvl="0" algn="ctr" defTabSz="622300">
            <a:lnSpc>
              <a:spcPct val="90000"/>
            </a:lnSpc>
            <a:spcBef>
              <a:spcPct val="0"/>
            </a:spcBef>
            <a:spcAft>
              <a:spcPct val="35000"/>
            </a:spcAft>
          </a:pPr>
          <a:r>
            <a:rPr lang="en-US" sz="1400" kern="1200" dirty="0" smtClean="0"/>
            <a:t>OpModel </a:t>
          </a:r>
        </a:p>
        <a:p>
          <a:pPr lvl="0" algn="ctr" defTabSz="622300">
            <a:lnSpc>
              <a:spcPct val="90000"/>
            </a:lnSpc>
            <a:spcBef>
              <a:spcPct val="0"/>
            </a:spcBef>
            <a:spcAft>
              <a:spcPct val="35000"/>
            </a:spcAft>
          </a:pPr>
          <a:r>
            <a:rPr lang="en-US" sz="1000" kern="1200" dirty="0" smtClean="0"/>
            <a:t>powered by D2 </a:t>
          </a:r>
        </a:p>
        <a:p>
          <a:pPr lvl="0" algn="ctr" defTabSz="622300">
            <a:lnSpc>
              <a:spcPct val="90000"/>
            </a:lnSpc>
            <a:spcBef>
              <a:spcPct val="0"/>
            </a:spcBef>
            <a:spcAft>
              <a:spcPct val="35000"/>
            </a:spcAft>
          </a:pPr>
          <a:r>
            <a:rPr lang="en-US" sz="1400" kern="1200" dirty="0" smtClean="0"/>
            <a:t>Go-live!!</a:t>
          </a:r>
          <a:endParaRPr lang="en-US" sz="1400" kern="1200" dirty="0"/>
        </a:p>
      </dsp:txBody>
      <dsp:txXfrm>
        <a:off x="6176374" y="1840953"/>
        <a:ext cx="2193994" cy="1284428"/>
      </dsp:txXfrm>
    </dsp:sp>
    <dsp:sp modelId="{A197FAEF-8D92-4A96-B638-F64F3070BCE8}">
      <dsp:nvSpPr>
        <dsp:cNvPr id="0" name=""/>
        <dsp:cNvSpPr/>
      </dsp:nvSpPr>
      <dsp:spPr>
        <a:xfrm>
          <a:off x="6136414" y="3411838"/>
          <a:ext cx="2273914" cy="1364348"/>
        </a:xfrm>
        <a:prstGeom prst="roundRect">
          <a:avLst>
            <a:gd name="adj" fmla="val 10000"/>
          </a:avLst>
        </a:prstGeom>
        <a:gradFill rotWithShape="0">
          <a:gsLst>
            <a:gs pos="0">
              <a:schemeClr val="accent6">
                <a:shade val="80000"/>
                <a:hueOff val="796247"/>
                <a:satOff val="-69162"/>
                <a:lumOff val="38598"/>
                <a:alphaOff val="0"/>
                <a:shade val="51000"/>
                <a:satMod val="130000"/>
              </a:schemeClr>
            </a:gs>
            <a:gs pos="80000">
              <a:schemeClr val="accent6">
                <a:shade val="80000"/>
                <a:hueOff val="796247"/>
                <a:satOff val="-69162"/>
                <a:lumOff val="38598"/>
                <a:alphaOff val="0"/>
                <a:shade val="93000"/>
                <a:satMod val="130000"/>
              </a:schemeClr>
            </a:gs>
            <a:gs pos="100000">
              <a:schemeClr val="accent6">
                <a:shade val="80000"/>
                <a:hueOff val="796247"/>
                <a:satOff val="-69162"/>
                <a:lumOff val="385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2015</a:t>
          </a:r>
        </a:p>
        <a:p>
          <a:pPr lvl="0" algn="ctr" defTabSz="622300">
            <a:lnSpc>
              <a:spcPct val="90000"/>
            </a:lnSpc>
            <a:spcBef>
              <a:spcPct val="0"/>
            </a:spcBef>
            <a:spcAft>
              <a:spcPct val="35000"/>
            </a:spcAft>
          </a:pPr>
          <a:r>
            <a:rPr lang="en-US" sz="1400" kern="1200" dirty="0" smtClean="0"/>
            <a:t>Running the Business, Change Management  and Continuous Improvement</a:t>
          </a:r>
          <a:endParaRPr lang="en-US" sz="1400" kern="1200" dirty="0"/>
        </a:p>
      </dsp:txBody>
      <dsp:txXfrm>
        <a:off x="6176374" y="3451798"/>
        <a:ext cx="2193994" cy="12844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3E506-4FD2-4FB9-9427-4C79665F5C62}">
      <dsp:nvSpPr>
        <dsp:cNvPr id="0" name=""/>
        <dsp:cNvSpPr/>
      </dsp:nvSpPr>
      <dsp:spPr>
        <a:xfrm rot="5400000">
          <a:off x="-300499" y="1085892"/>
          <a:ext cx="1695802" cy="204652"/>
        </a:xfrm>
        <a:prstGeom prst="rect">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DF3D15-E9CE-45CD-88FD-406FC88A3E60}">
      <dsp:nvSpPr>
        <dsp:cNvPr id="0" name=""/>
        <dsp:cNvSpPr/>
      </dsp:nvSpPr>
      <dsp:spPr>
        <a:xfrm>
          <a:off x="87802" y="967"/>
          <a:ext cx="2273914" cy="1364348"/>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2008-2011 </a:t>
          </a:r>
        </a:p>
        <a:p>
          <a:pPr lvl="0" algn="ctr" defTabSz="622300">
            <a:lnSpc>
              <a:spcPct val="90000"/>
            </a:lnSpc>
            <a:spcBef>
              <a:spcPct val="0"/>
            </a:spcBef>
            <a:spcAft>
              <a:spcPct val="35000"/>
            </a:spcAft>
          </a:pPr>
          <a:r>
            <a:rPr lang="en-US" sz="1400" kern="1200" dirty="0" smtClean="0"/>
            <a:t>Employee Engagement Surveys</a:t>
          </a:r>
        </a:p>
        <a:p>
          <a:pPr lvl="0" algn="ctr" defTabSz="622300">
            <a:lnSpc>
              <a:spcPct val="90000"/>
            </a:lnSpc>
            <a:spcBef>
              <a:spcPct val="0"/>
            </a:spcBef>
            <a:spcAft>
              <a:spcPct val="35000"/>
            </a:spcAft>
          </a:pPr>
          <a:r>
            <a:rPr lang="en-US" sz="1100" kern="1200" dirty="0" smtClean="0"/>
            <a:t>Opportunities: Work Processes, Tools, Resources</a:t>
          </a:r>
          <a:endParaRPr lang="en-US" sz="1100" kern="1200" dirty="0"/>
        </a:p>
      </dsp:txBody>
      <dsp:txXfrm>
        <a:off x="127762" y="40927"/>
        <a:ext cx="2193994" cy="1284428"/>
      </dsp:txXfrm>
    </dsp:sp>
    <dsp:sp modelId="{E2D82E91-082B-4DD7-A385-01048E39D919}">
      <dsp:nvSpPr>
        <dsp:cNvPr id="0" name=""/>
        <dsp:cNvSpPr/>
      </dsp:nvSpPr>
      <dsp:spPr>
        <a:xfrm rot="5400000">
          <a:off x="-300499" y="2791328"/>
          <a:ext cx="1695802" cy="204652"/>
        </a:xfrm>
        <a:prstGeom prst="rect">
          <a:avLst/>
        </a:prstGeom>
        <a:gradFill rotWithShape="0">
          <a:gsLst>
            <a:gs pos="0">
              <a:schemeClr val="accent6">
                <a:shade val="90000"/>
                <a:hueOff val="115148"/>
                <a:satOff val="-9880"/>
                <a:lumOff val="5282"/>
                <a:alphaOff val="0"/>
                <a:shade val="51000"/>
                <a:satMod val="130000"/>
              </a:schemeClr>
            </a:gs>
            <a:gs pos="80000">
              <a:schemeClr val="accent6">
                <a:shade val="90000"/>
                <a:hueOff val="115148"/>
                <a:satOff val="-9880"/>
                <a:lumOff val="5282"/>
                <a:alphaOff val="0"/>
                <a:shade val="93000"/>
                <a:satMod val="130000"/>
              </a:schemeClr>
            </a:gs>
            <a:gs pos="100000">
              <a:schemeClr val="accent6">
                <a:shade val="90000"/>
                <a:hueOff val="115148"/>
                <a:satOff val="-9880"/>
                <a:lumOff val="52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CA3278-04D6-487E-B761-81FE98EED503}">
      <dsp:nvSpPr>
        <dsp:cNvPr id="0" name=""/>
        <dsp:cNvSpPr/>
      </dsp:nvSpPr>
      <dsp:spPr>
        <a:xfrm>
          <a:off x="87802" y="1706402"/>
          <a:ext cx="2273914" cy="1364348"/>
        </a:xfrm>
        <a:prstGeom prst="roundRect">
          <a:avLst>
            <a:gd name="adj" fmla="val 10000"/>
          </a:avLst>
        </a:prstGeom>
        <a:gradFill rotWithShape="0">
          <a:gsLst>
            <a:gs pos="0">
              <a:schemeClr val="accent6">
                <a:shade val="80000"/>
                <a:hueOff val="99531"/>
                <a:satOff val="-8645"/>
                <a:lumOff val="4825"/>
                <a:alphaOff val="0"/>
                <a:shade val="51000"/>
                <a:satMod val="130000"/>
              </a:schemeClr>
            </a:gs>
            <a:gs pos="80000">
              <a:schemeClr val="accent6">
                <a:shade val="80000"/>
                <a:hueOff val="99531"/>
                <a:satOff val="-8645"/>
                <a:lumOff val="4825"/>
                <a:alphaOff val="0"/>
                <a:shade val="93000"/>
                <a:satMod val="130000"/>
              </a:schemeClr>
            </a:gs>
            <a:gs pos="100000">
              <a:schemeClr val="accent6">
                <a:shade val="80000"/>
                <a:hueOff val="99531"/>
                <a:satOff val="-8645"/>
                <a:lumOff val="4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2012</a:t>
          </a:r>
        </a:p>
        <a:p>
          <a:pPr lvl="0" algn="ctr" defTabSz="622300">
            <a:lnSpc>
              <a:spcPct val="90000"/>
            </a:lnSpc>
            <a:spcBef>
              <a:spcPct val="0"/>
            </a:spcBef>
            <a:spcAft>
              <a:spcPct val="35000"/>
            </a:spcAft>
          </a:pPr>
          <a:r>
            <a:rPr lang="en-US" sz="1400" kern="1200" dirty="0" smtClean="0"/>
            <a:t>Document Management Process MILAR </a:t>
          </a:r>
        </a:p>
        <a:p>
          <a:pPr lvl="0" algn="ctr" defTabSz="622300">
            <a:lnSpc>
              <a:spcPct val="90000"/>
            </a:lnSpc>
            <a:spcBef>
              <a:spcPct val="0"/>
            </a:spcBef>
            <a:spcAft>
              <a:spcPct val="35000"/>
            </a:spcAft>
          </a:pPr>
          <a:r>
            <a:rPr lang="en-US" sz="1100" kern="1200" dirty="0" smtClean="0"/>
            <a:t>(Map, Improve, Lean, Automate, Replicate)</a:t>
          </a:r>
          <a:endParaRPr lang="en-US" sz="1100" kern="1200" dirty="0"/>
        </a:p>
      </dsp:txBody>
      <dsp:txXfrm>
        <a:off x="127762" y="1746362"/>
        <a:ext cx="2193994" cy="1284428"/>
      </dsp:txXfrm>
    </dsp:sp>
    <dsp:sp modelId="{CC02E0C5-753D-4E26-B081-A1DAAAA59574}">
      <dsp:nvSpPr>
        <dsp:cNvPr id="0" name=""/>
        <dsp:cNvSpPr/>
      </dsp:nvSpPr>
      <dsp:spPr>
        <a:xfrm>
          <a:off x="552218" y="3644046"/>
          <a:ext cx="3014673" cy="204652"/>
        </a:xfrm>
        <a:prstGeom prst="rect">
          <a:avLst/>
        </a:prstGeom>
        <a:gradFill rotWithShape="0">
          <a:gsLst>
            <a:gs pos="0">
              <a:schemeClr val="accent6">
                <a:shade val="90000"/>
                <a:hueOff val="230296"/>
                <a:satOff val="-19761"/>
                <a:lumOff val="10563"/>
                <a:alphaOff val="0"/>
                <a:shade val="51000"/>
                <a:satMod val="130000"/>
              </a:schemeClr>
            </a:gs>
            <a:gs pos="80000">
              <a:schemeClr val="accent6">
                <a:shade val="90000"/>
                <a:hueOff val="230296"/>
                <a:satOff val="-19761"/>
                <a:lumOff val="10563"/>
                <a:alphaOff val="0"/>
                <a:shade val="93000"/>
                <a:satMod val="130000"/>
              </a:schemeClr>
            </a:gs>
            <a:gs pos="100000">
              <a:schemeClr val="accent6">
                <a:shade val="90000"/>
                <a:hueOff val="230296"/>
                <a:satOff val="-19761"/>
                <a:lumOff val="105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334103-F09B-4F6C-894C-474AF957A963}">
      <dsp:nvSpPr>
        <dsp:cNvPr id="0" name=""/>
        <dsp:cNvSpPr/>
      </dsp:nvSpPr>
      <dsp:spPr>
        <a:xfrm>
          <a:off x="87802" y="3411838"/>
          <a:ext cx="2273914" cy="1364348"/>
        </a:xfrm>
        <a:prstGeom prst="roundRect">
          <a:avLst>
            <a:gd name="adj" fmla="val 10000"/>
          </a:avLst>
        </a:prstGeom>
        <a:gradFill rotWithShape="0">
          <a:gsLst>
            <a:gs pos="0">
              <a:schemeClr val="accent6">
                <a:shade val="80000"/>
                <a:hueOff val="199062"/>
                <a:satOff val="-17290"/>
                <a:lumOff val="9649"/>
                <a:alphaOff val="0"/>
                <a:shade val="51000"/>
                <a:satMod val="130000"/>
              </a:schemeClr>
            </a:gs>
            <a:gs pos="80000">
              <a:schemeClr val="accent6">
                <a:shade val="80000"/>
                <a:hueOff val="199062"/>
                <a:satOff val="-17290"/>
                <a:lumOff val="9649"/>
                <a:alphaOff val="0"/>
                <a:shade val="93000"/>
                <a:satMod val="130000"/>
              </a:schemeClr>
            </a:gs>
            <a:gs pos="100000">
              <a:schemeClr val="accent6">
                <a:shade val="80000"/>
                <a:hueOff val="199062"/>
                <a:satOff val="-17290"/>
                <a:lumOff val="96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2012</a:t>
          </a:r>
        </a:p>
        <a:p>
          <a:pPr lvl="0" algn="ctr" defTabSz="622300">
            <a:lnSpc>
              <a:spcPct val="90000"/>
            </a:lnSpc>
            <a:spcBef>
              <a:spcPct val="0"/>
            </a:spcBef>
            <a:spcAft>
              <a:spcPct val="35000"/>
            </a:spcAft>
          </a:pPr>
          <a:r>
            <a:rPr lang="en-US" sz="1400" kern="1200" dirty="0" smtClean="0"/>
            <a:t>Document Management System and OpModel Voice of the Customer Survey</a:t>
          </a:r>
          <a:endParaRPr lang="en-US" sz="1400" kern="1200" dirty="0"/>
        </a:p>
      </dsp:txBody>
      <dsp:txXfrm>
        <a:off x="127762" y="3451798"/>
        <a:ext cx="2193994" cy="1284428"/>
      </dsp:txXfrm>
    </dsp:sp>
    <dsp:sp modelId="{8673E3E9-D62A-49C1-9A1A-B4396E873867}">
      <dsp:nvSpPr>
        <dsp:cNvPr id="0" name=""/>
        <dsp:cNvSpPr/>
      </dsp:nvSpPr>
      <dsp:spPr>
        <a:xfrm rot="16200000">
          <a:off x="2723806" y="2791328"/>
          <a:ext cx="1695802" cy="204652"/>
        </a:xfrm>
        <a:prstGeom prst="rect">
          <a:avLst/>
        </a:prstGeom>
        <a:gradFill rotWithShape="0">
          <a:gsLst>
            <a:gs pos="0">
              <a:schemeClr val="accent6">
                <a:shade val="90000"/>
                <a:hueOff val="345445"/>
                <a:satOff val="-29641"/>
                <a:lumOff val="15845"/>
                <a:alphaOff val="0"/>
                <a:shade val="51000"/>
                <a:satMod val="130000"/>
              </a:schemeClr>
            </a:gs>
            <a:gs pos="80000">
              <a:schemeClr val="accent6">
                <a:shade val="90000"/>
                <a:hueOff val="345445"/>
                <a:satOff val="-29641"/>
                <a:lumOff val="15845"/>
                <a:alphaOff val="0"/>
                <a:shade val="93000"/>
                <a:satMod val="130000"/>
              </a:schemeClr>
            </a:gs>
            <a:gs pos="100000">
              <a:schemeClr val="accent6">
                <a:shade val="90000"/>
                <a:hueOff val="345445"/>
                <a:satOff val="-29641"/>
                <a:lumOff val="158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0D0C96-F2AB-4C17-8526-214702802875}">
      <dsp:nvSpPr>
        <dsp:cNvPr id="0" name=""/>
        <dsp:cNvSpPr/>
      </dsp:nvSpPr>
      <dsp:spPr>
        <a:xfrm>
          <a:off x="3112108" y="3411838"/>
          <a:ext cx="2273914" cy="1364348"/>
        </a:xfrm>
        <a:prstGeom prst="roundRect">
          <a:avLst>
            <a:gd name="adj" fmla="val 10000"/>
          </a:avLst>
        </a:prstGeom>
        <a:gradFill rotWithShape="0">
          <a:gsLst>
            <a:gs pos="0">
              <a:schemeClr val="accent6">
                <a:shade val="80000"/>
                <a:hueOff val="298593"/>
                <a:satOff val="-25936"/>
                <a:lumOff val="14474"/>
                <a:alphaOff val="0"/>
                <a:shade val="51000"/>
                <a:satMod val="130000"/>
              </a:schemeClr>
            </a:gs>
            <a:gs pos="80000">
              <a:schemeClr val="accent6">
                <a:shade val="80000"/>
                <a:hueOff val="298593"/>
                <a:satOff val="-25936"/>
                <a:lumOff val="14474"/>
                <a:alphaOff val="0"/>
                <a:shade val="93000"/>
                <a:satMod val="130000"/>
              </a:schemeClr>
            </a:gs>
            <a:gs pos="100000">
              <a:schemeClr val="accent6">
                <a:shade val="80000"/>
                <a:hueOff val="298593"/>
                <a:satOff val="-25936"/>
                <a:lumOff val="144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Q4 2012</a:t>
          </a:r>
        </a:p>
        <a:p>
          <a:pPr lvl="0" algn="ctr" defTabSz="622300">
            <a:lnSpc>
              <a:spcPct val="90000"/>
            </a:lnSpc>
            <a:spcBef>
              <a:spcPct val="0"/>
            </a:spcBef>
            <a:spcAft>
              <a:spcPct val="35000"/>
            </a:spcAft>
          </a:pPr>
          <a:r>
            <a:rPr lang="en-US" sz="1400" kern="1200" dirty="0" smtClean="0"/>
            <a:t>PGD Knowledge Management Maturity Assessment</a:t>
          </a:r>
          <a:endParaRPr lang="en-US" sz="1400" kern="1200" dirty="0"/>
        </a:p>
      </dsp:txBody>
      <dsp:txXfrm>
        <a:off x="3152068" y="3451798"/>
        <a:ext cx="2193994" cy="1284428"/>
      </dsp:txXfrm>
    </dsp:sp>
    <dsp:sp modelId="{20540F98-29F6-4FC7-92F2-FC5B6C2F920B}">
      <dsp:nvSpPr>
        <dsp:cNvPr id="0" name=""/>
        <dsp:cNvSpPr/>
      </dsp:nvSpPr>
      <dsp:spPr>
        <a:xfrm rot="16200000">
          <a:off x="2723806" y="1085892"/>
          <a:ext cx="1695802" cy="204652"/>
        </a:xfrm>
        <a:prstGeom prst="rect">
          <a:avLst/>
        </a:prstGeom>
        <a:gradFill rotWithShape="0">
          <a:gsLst>
            <a:gs pos="0">
              <a:schemeClr val="accent6">
                <a:shade val="90000"/>
                <a:hueOff val="460593"/>
                <a:satOff val="-39521"/>
                <a:lumOff val="21126"/>
                <a:alphaOff val="0"/>
                <a:shade val="51000"/>
                <a:satMod val="130000"/>
              </a:schemeClr>
            </a:gs>
            <a:gs pos="80000">
              <a:schemeClr val="accent6">
                <a:shade val="90000"/>
                <a:hueOff val="460593"/>
                <a:satOff val="-39521"/>
                <a:lumOff val="21126"/>
                <a:alphaOff val="0"/>
                <a:shade val="93000"/>
                <a:satMod val="130000"/>
              </a:schemeClr>
            </a:gs>
            <a:gs pos="100000">
              <a:schemeClr val="accent6">
                <a:shade val="90000"/>
                <a:hueOff val="460593"/>
                <a:satOff val="-39521"/>
                <a:lumOff val="211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B381A7-B9A8-49F9-B681-684F94E1C345}">
      <dsp:nvSpPr>
        <dsp:cNvPr id="0" name=""/>
        <dsp:cNvSpPr/>
      </dsp:nvSpPr>
      <dsp:spPr>
        <a:xfrm>
          <a:off x="3112108" y="1706402"/>
          <a:ext cx="2273914" cy="1364348"/>
        </a:xfrm>
        <a:prstGeom prst="roundRect">
          <a:avLst>
            <a:gd name="adj" fmla="val 10000"/>
          </a:avLst>
        </a:prstGeom>
        <a:gradFill rotWithShape="0">
          <a:gsLst>
            <a:gs pos="0">
              <a:schemeClr val="accent6">
                <a:shade val="80000"/>
                <a:hueOff val="398123"/>
                <a:satOff val="-34581"/>
                <a:lumOff val="19299"/>
                <a:alphaOff val="0"/>
                <a:shade val="51000"/>
                <a:satMod val="130000"/>
              </a:schemeClr>
            </a:gs>
            <a:gs pos="80000">
              <a:schemeClr val="accent6">
                <a:shade val="80000"/>
                <a:hueOff val="398123"/>
                <a:satOff val="-34581"/>
                <a:lumOff val="19299"/>
                <a:alphaOff val="0"/>
                <a:shade val="93000"/>
                <a:satMod val="130000"/>
              </a:schemeClr>
            </a:gs>
            <a:gs pos="100000">
              <a:schemeClr val="accent6">
                <a:shade val="80000"/>
                <a:hueOff val="398123"/>
                <a:satOff val="-34581"/>
                <a:lumOff val="192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2013 </a:t>
          </a:r>
        </a:p>
        <a:p>
          <a:pPr lvl="0" algn="ctr" defTabSz="622300">
            <a:lnSpc>
              <a:spcPct val="90000"/>
            </a:lnSpc>
            <a:spcBef>
              <a:spcPct val="0"/>
            </a:spcBef>
            <a:spcAft>
              <a:spcPct val="35000"/>
            </a:spcAft>
          </a:pPr>
          <a:r>
            <a:rPr lang="en-US" sz="1400" kern="1200" dirty="0" smtClean="0"/>
            <a:t>Definition of OpModel Project Mission, Functional Requirements, Software Selection </a:t>
          </a:r>
          <a:endParaRPr lang="en-US" sz="1400" kern="1200" dirty="0"/>
        </a:p>
      </dsp:txBody>
      <dsp:txXfrm>
        <a:off x="3152068" y="1746362"/>
        <a:ext cx="2193994" cy="1284428"/>
      </dsp:txXfrm>
    </dsp:sp>
    <dsp:sp modelId="{82B5DC6D-05DB-4792-9EEF-AB4009690488}">
      <dsp:nvSpPr>
        <dsp:cNvPr id="0" name=""/>
        <dsp:cNvSpPr/>
      </dsp:nvSpPr>
      <dsp:spPr>
        <a:xfrm>
          <a:off x="3576524" y="233174"/>
          <a:ext cx="3014673" cy="204652"/>
        </a:xfrm>
        <a:prstGeom prst="rect">
          <a:avLst/>
        </a:prstGeom>
        <a:gradFill rotWithShape="0">
          <a:gsLst>
            <a:gs pos="0">
              <a:schemeClr val="accent6">
                <a:shade val="90000"/>
                <a:hueOff val="575741"/>
                <a:satOff val="-49401"/>
                <a:lumOff val="26408"/>
                <a:alphaOff val="0"/>
                <a:shade val="51000"/>
                <a:satMod val="130000"/>
              </a:schemeClr>
            </a:gs>
            <a:gs pos="80000">
              <a:schemeClr val="accent6">
                <a:shade val="90000"/>
                <a:hueOff val="575741"/>
                <a:satOff val="-49401"/>
                <a:lumOff val="26408"/>
                <a:alphaOff val="0"/>
                <a:shade val="93000"/>
                <a:satMod val="130000"/>
              </a:schemeClr>
            </a:gs>
            <a:gs pos="100000">
              <a:schemeClr val="accent6">
                <a:shade val="90000"/>
                <a:hueOff val="575741"/>
                <a:satOff val="-49401"/>
                <a:lumOff val="26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F76681-5B68-43E9-8E26-88C29030BF1F}">
      <dsp:nvSpPr>
        <dsp:cNvPr id="0" name=""/>
        <dsp:cNvSpPr/>
      </dsp:nvSpPr>
      <dsp:spPr>
        <a:xfrm>
          <a:off x="3112108" y="967"/>
          <a:ext cx="2273914" cy="1364348"/>
        </a:xfrm>
        <a:prstGeom prst="roundRect">
          <a:avLst>
            <a:gd name="adj" fmla="val 10000"/>
          </a:avLst>
        </a:prstGeom>
        <a:gradFill rotWithShape="0">
          <a:gsLst>
            <a:gs pos="0">
              <a:schemeClr val="accent6">
                <a:shade val="80000"/>
                <a:hueOff val="497654"/>
                <a:satOff val="-43226"/>
                <a:lumOff val="24124"/>
                <a:alphaOff val="0"/>
                <a:shade val="51000"/>
                <a:satMod val="130000"/>
              </a:schemeClr>
            </a:gs>
            <a:gs pos="80000">
              <a:schemeClr val="accent6">
                <a:shade val="80000"/>
                <a:hueOff val="497654"/>
                <a:satOff val="-43226"/>
                <a:lumOff val="24124"/>
                <a:alphaOff val="0"/>
                <a:shade val="93000"/>
                <a:satMod val="130000"/>
              </a:schemeClr>
            </a:gs>
            <a:gs pos="100000">
              <a:schemeClr val="accent6">
                <a:shade val="80000"/>
                <a:hueOff val="497654"/>
                <a:satOff val="-43226"/>
                <a:lumOff val="24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Q1 2014</a:t>
          </a:r>
        </a:p>
        <a:p>
          <a:pPr lvl="0" algn="ctr" defTabSz="622300">
            <a:lnSpc>
              <a:spcPct val="90000"/>
            </a:lnSpc>
            <a:spcBef>
              <a:spcPct val="0"/>
            </a:spcBef>
            <a:spcAft>
              <a:spcPct val="35000"/>
            </a:spcAft>
          </a:pPr>
          <a:r>
            <a:rPr lang="en-US" sz="1400" kern="1200" dirty="0" smtClean="0"/>
            <a:t>Process Reviews, SME Focus Groups, Structure Development, Change Management</a:t>
          </a:r>
          <a:endParaRPr lang="en-US" sz="1400" kern="1200" dirty="0"/>
        </a:p>
      </dsp:txBody>
      <dsp:txXfrm>
        <a:off x="3152068" y="40927"/>
        <a:ext cx="2193994" cy="1284428"/>
      </dsp:txXfrm>
    </dsp:sp>
    <dsp:sp modelId="{59A7216D-9E30-45FB-BA19-AB727489176A}">
      <dsp:nvSpPr>
        <dsp:cNvPr id="0" name=""/>
        <dsp:cNvSpPr/>
      </dsp:nvSpPr>
      <dsp:spPr>
        <a:xfrm rot="5400000">
          <a:off x="6962053" y="1196251"/>
          <a:ext cx="1695802" cy="204652"/>
        </a:xfrm>
        <a:prstGeom prst="rect">
          <a:avLst/>
        </a:prstGeom>
        <a:gradFill rotWithShape="0">
          <a:gsLst>
            <a:gs pos="0">
              <a:schemeClr val="accent6">
                <a:shade val="90000"/>
                <a:hueOff val="690889"/>
                <a:satOff val="-59282"/>
                <a:lumOff val="31689"/>
                <a:alphaOff val="0"/>
                <a:shade val="51000"/>
                <a:satMod val="130000"/>
              </a:schemeClr>
            </a:gs>
            <a:gs pos="80000">
              <a:schemeClr val="accent6">
                <a:shade val="90000"/>
                <a:hueOff val="690889"/>
                <a:satOff val="-59282"/>
                <a:lumOff val="31689"/>
                <a:alphaOff val="0"/>
                <a:shade val="93000"/>
                <a:satMod val="130000"/>
              </a:schemeClr>
            </a:gs>
            <a:gs pos="100000">
              <a:schemeClr val="accent6">
                <a:shade val="90000"/>
                <a:hueOff val="690889"/>
                <a:satOff val="-59282"/>
                <a:lumOff val="31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938A6D-7374-4838-AE31-E1DD1FDC84B3}">
      <dsp:nvSpPr>
        <dsp:cNvPr id="0" name=""/>
        <dsp:cNvSpPr/>
      </dsp:nvSpPr>
      <dsp:spPr>
        <a:xfrm>
          <a:off x="6136414" y="967"/>
          <a:ext cx="2273914" cy="1364348"/>
        </a:xfrm>
        <a:prstGeom prst="roundRect">
          <a:avLst>
            <a:gd name="adj" fmla="val 10000"/>
          </a:avLst>
        </a:prstGeom>
        <a:gradFill rotWithShape="0">
          <a:gsLst>
            <a:gs pos="0">
              <a:schemeClr val="accent6">
                <a:shade val="80000"/>
                <a:hueOff val="597185"/>
                <a:satOff val="-51872"/>
                <a:lumOff val="28948"/>
                <a:alphaOff val="0"/>
                <a:shade val="51000"/>
                <a:satMod val="130000"/>
              </a:schemeClr>
            </a:gs>
            <a:gs pos="80000">
              <a:schemeClr val="accent6">
                <a:shade val="80000"/>
                <a:hueOff val="597185"/>
                <a:satOff val="-51872"/>
                <a:lumOff val="28948"/>
                <a:alphaOff val="0"/>
                <a:shade val="93000"/>
                <a:satMod val="130000"/>
              </a:schemeClr>
            </a:gs>
            <a:gs pos="100000">
              <a:schemeClr val="accent6">
                <a:shade val="80000"/>
                <a:hueOff val="597185"/>
                <a:satOff val="-51872"/>
                <a:lumOff val="28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and Q3 2014</a:t>
          </a:r>
        </a:p>
        <a:p>
          <a:pPr lvl="0" algn="ctr" defTabSz="622300">
            <a:lnSpc>
              <a:spcPct val="90000"/>
            </a:lnSpc>
            <a:spcBef>
              <a:spcPct val="0"/>
            </a:spcBef>
            <a:spcAft>
              <a:spcPct val="35000"/>
            </a:spcAft>
          </a:pPr>
          <a:r>
            <a:rPr lang="en-US" sz="1400" kern="1200" dirty="0" smtClean="0"/>
            <a:t>Document Migration, BETA  Testing, Training, Roadshows, Change Management </a:t>
          </a:r>
          <a:endParaRPr lang="en-US" sz="1400" kern="1200" dirty="0"/>
        </a:p>
      </dsp:txBody>
      <dsp:txXfrm>
        <a:off x="6176374" y="40927"/>
        <a:ext cx="2193994" cy="1284428"/>
      </dsp:txXfrm>
    </dsp:sp>
    <dsp:sp modelId="{6953E082-53C0-40D4-9258-DE2F2B66705B}">
      <dsp:nvSpPr>
        <dsp:cNvPr id="0" name=""/>
        <dsp:cNvSpPr/>
      </dsp:nvSpPr>
      <dsp:spPr>
        <a:xfrm rot="5400000">
          <a:off x="6977824" y="2759797"/>
          <a:ext cx="1695802" cy="204652"/>
        </a:xfrm>
        <a:prstGeom prst="rect">
          <a:avLst/>
        </a:prstGeom>
        <a:gradFill rotWithShape="0">
          <a:gsLst>
            <a:gs pos="0">
              <a:schemeClr val="accent6">
                <a:shade val="90000"/>
                <a:hueOff val="806038"/>
                <a:satOff val="-69162"/>
                <a:lumOff val="36971"/>
                <a:alphaOff val="0"/>
                <a:shade val="51000"/>
                <a:satMod val="130000"/>
              </a:schemeClr>
            </a:gs>
            <a:gs pos="80000">
              <a:schemeClr val="accent6">
                <a:shade val="90000"/>
                <a:hueOff val="806038"/>
                <a:satOff val="-69162"/>
                <a:lumOff val="36971"/>
                <a:alphaOff val="0"/>
                <a:shade val="93000"/>
                <a:satMod val="130000"/>
              </a:schemeClr>
            </a:gs>
            <a:gs pos="100000">
              <a:schemeClr val="accent6">
                <a:shade val="90000"/>
                <a:hueOff val="806038"/>
                <a:satOff val="-69162"/>
                <a:lumOff val="369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50A198-0AD0-41CC-9101-9F533BA93A11}">
      <dsp:nvSpPr>
        <dsp:cNvPr id="0" name=""/>
        <dsp:cNvSpPr/>
      </dsp:nvSpPr>
      <dsp:spPr>
        <a:xfrm>
          <a:off x="6136414" y="1706402"/>
          <a:ext cx="2273914" cy="1364348"/>
        </a:xfrm>
        <a:prstGeom prst="roundRect">
          <a:avLst>
            <a:gd name="adj" fmla="val 10000"/>
          </a:avLst>
        </a:prstGeom>
        <a:gradFill rotWithShape="0">
          <a:gsLst>
            <a:gs pos="0">
              <a:schemeClr val="accent6">
                <a:shade val="80000"/>
                <a:hueOff val="696716"/>
                <a:satOff val="-60517"/>
                <a:lumOff val="33773"/>
                <a:alphaOff val="0"/>
                <a:shade val="51000"/>
                <a:satMod val="130000"/>
              </a:schemeClr>
            </a:gs>
            <a:gs pos="80000">
              <a:schemeClr val="accent6">
                <a:shade val="80000"/>
                <a:hueOff val="696716"/>
                <a:satOff val="-60517"/>
                <a:lumOff val="33773"/>
                <a:alphaOff val="0"/>
                <a:shade val="93000"/>
                <a:satMod val="130000"/>
              </a:schemeClr>
            </a:gs>
            <a:gs pos="100000">
              <a:schemeClr val="accent6">
                <a:shade val="80000"/>
                <a:hueOff val="696716"/>
                <a:satOff val="-60517"/>
                <a:lumOff val="337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Oct. 15, 2014</a:t>
          </a:r>
        </a:p>
        <a:p>
          <a:pPr lvl="0" algn="ctr" defTabSz="622300">
            <a:lnSpc>
              <a:spcPct val="90000"/>
            </a:lnSpc>
            <a:spcBef>
              <a:spcPct val="0"/>
            </a:spcBef>
            <a:spcAft>
              <a:spcPct val="35000"/>
            </a:spcAft>
          </a:pPr>
          <a:r>
            <a:rPr lang="en-US" sz="1400" kern="1200" dirty="0" smtClean="0"/>
            <a:t>OpModel </a:t>
          </a:r>
        </a:p>
        <a:p>
          <a:pPr lvl="0" algn="ctr" defTabSz="622300">
            <a:lnSpc>
              <a:spcPct val="90000"/>
            </a:lnSpc>
            <a:spcBef>
              <a:spcPct val="0"/>
            </a:spcBef>
            <a:spcAft>
              <a:spcPct val="35000"/>
            </a:spcAft>
          </a:pPr>
          <a:r>
            <a:rPr lang="en-US" sz="1000" kern="1200" dirty="0" smtClean="0"/>
            <a:t>powered by D2 </a:t>
          </a:r>
        </a:p>
        <a:p>
          <a:pPr lvl="0" algn="ctr" defTabSz="622300">
            <a:lnSpc>
              <a:spcPct val="90000"/>
            </a:lnSpc>
            <a:spcBef>
              <a:spcPct val="0"/>
            </a:spcBef>
            <a:spcAft>
              <a:spcPct val="35000"/>
            </a:spcAft>
          </a:pPr>
          <a:r>
            <a:rPr lang="en-US" sz="1400" kern="1200" dirty="0" smtClean="0"/>
            <a:t>Go-live!!</a:t>
          </a:r>
          <a:endParaRPr lang="en-US" sz="1400" kern="1200" dirty="0"/>
        </a:p>
      </dsp:txBody>
      <dsp:txXfrm>
        <a:off x="6176374" y="1746362"/>
        <a:ext cx="2193994" cy="1284428"/>
      </dsp:txXfrm>
    </dsp:sp>
    <dsp:sp modelId="{A197FAEF-8D92-4A96-B638-F64F3070BCE8}">
      <dsp:nvSpPr>
        <dsp:cNvPr id="0" name=""/>
        <dsp:cNvSpPr/>
      </dsp:nvSpPr>
      <dsp:spPr>
        <a:xfrm>
          <a:off x="6136414" y="3411838"/>
          <a:ext cx="2273914" cy="1364348"/>
        </a:xfrm>
        <a:prstGeom prst="roundRect">
          <a:avLst>
            <a:gd name="adj" fmla="val 10000"/>
          </a:avLst>
        </a:prstGeom>
        <a:gradFill rotWithShape="0">
          <a:gsLst>
            <a:gs pos="0">
              <a:schemeClr val="accent6">
                <a:shade val="80000"/>
                <a:hueOff val="796247"/>
                <a:satOff val="-69162"/>
                <a:lumOff val="38598"/>
                <a:alphaOff val="0"/>
                <a:shade val="51000"/>
                <a:satMod val="130000"/>
              </a:schemeClr>
            </a:gs>
            <a:gs pos="80000">
              <a:schemeClr val="accent6">
                <a:shade val="80000"/>
                <a:hueOff val="796247"/>
                <a:satOff val="-69162"/>
                <a:lumOff val="38598"/>
                <a:alphaOff val="0"/>
                <a:shade val="93000"/>
                <a:satMod val="130000"/>
              </a:schemeClr>
            </a:gs>
            <a:gs pos="100000">
              <a:schemeClr val="accent6">
                <a:shade val="80000"/>
                <a:hueOff val="796247"/>
                <a:satOff val="-69162"/>
                <a:lumOff val="385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2015</a:t>
          </a:r>
        </a:p>
        <a:p>
          <a:pPr lvl="0" algn="ctr" defTabSz="622300">
            <a:lnSpc>
              <a:spcPct val="90000"/>
            </a:lnSpc>
            <a:spcBef>
              <a:spcPct val="0"/>
            </a:spcBef>
            <a:spcAft>
              <a:spcPct val="35000"/>
            </a:spcAft>
          </a:pPr>
          <a:r>
            <a:rPr lang="en-US" sz="1400" kern="1200" dirty="0" smtClean="0"/>
            <a:t>Running the Business, Change Management and Continuous Improvement</a:t>
          </a:r>
          <a:endParaRPr lang="en-US" sz="1400" kern="1200" dirty="0"/>
        </a:p>
      </dsp:txBody>
      <dsp:txXfrm>
        <a:off x="6176374" y="3451798"/>
        <a:ext cx="2193994" cy="12844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3E506-4FD2-4FB9-9427-4C79665F5C62}">
      <dsp:nvSpPr>
        <dsp:cNvPr id="0" name=""/>
        <dsp:cNvSpPr/>
      </dsp:nvSpPr>
      <dsp:spPr>
        <a:xfrm rot="5400000">
          <a:off x="-300499" y="1085892"/>
          <a:ext cx="1695802" cy="204652"/>
        </a:xfrm>
        <a:prstGeom prst="rect">
          <a:avLst/>
        </a:prstGeom>
        <a:gradFill rotWithShape="0">
          <a:gsLst>
            <a:gs pos="0">
              <a:schemeClr val="accent6">
                <a:shade val="90000"/>
                <a:hueOff val="0"/>
                <a:satOff val="0"/>
                <a:lumOff val="0"/>
                <a:alphaOff val="0"/>
                <a:shade val="51000"/>
                <a:satMod val="130000"/>
              </a:schemeClr>
            </a:gs>
            <a:gs pos="80000">
              <a:schemeClr val="accent6">
                <a:shade val="90000"/>
                <a:hueOff val="0"/>
                <a:satOff val="0"/>
                <a:lumOff val="0"/>
                <a:alphaOff val="0"/>
                <a:shade val="93000"/>
                <a:satMod val="130000"/>
              </a:schemeClr>
            </a:gs>
            <a:gs pos="100000">
              <a:schemeClr val="accent6">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BDF3D15-E9CE-45CD-88FD-406FC88A3E60}">
      <dsp:nvSpPr>
        <dsp:cNvPr id="0" name=""/>
        <dsp:cNvSpPr/>
      </dsp:nvSpPr>
      <dsp:spPr>
        <a:xfrm>
          <a:off x="87802" y="967"/>
          <a:ext cx="2273914" cy="1364348"/>
        </a:xfrm>
        <a:prstGeom prst="roundRect">
          <a:avLst>
            <a:gd name="adj" fmla="val 10000"/>
          </a:avLst>
        </a:prstGeom>
        <a:gradFill rotWithShape="0">
          <a:gsLst>
            <a:gs pos="0">
              <a:schemeClr val="accent6">
                <a:shade val="80000"/>
                <a:hueOff val="0"/>
                <a:satOff val="0"/>
                <a:lumOff val="0"/>
                <a:alphaOff val="0"/>
                <a:shade val="51000"/>
                <a:satMod val="130000"/>
              </a:schemeClr>
            </a:gs>
            <a:gs pos="80000">
              <a:schemeClr val="accent6">
                <a:shade val="80000"/>
                <a:hueOff val="0"/>
                <a:satOff val="0"/>
                <a:lumOff val="0"/>
                <a:alphaOff val="0"/>
                <a:shade val="93000"/>
                <a:satMod val="130000"/>
              </a:schemeClr>
            </a:gs>
            <a:gs pos="100000">
              <a:schemeClr val="accent6">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2008-2011 </a:t>
          </a:r>
        </a:p>
        <a:p>
          <a:pPr lvl="0" algn="ctr" defTabSz="622300">
            <a:lnSpc>
              <a:spcPct val="90000"/>
            </a:lnSpc>
            <a:spcBef>
              <a:spcPct val="0"/>
            </a:spcBef>
            <a:spcAft>
              <a:spcPct val="35000"/>
            </a:spcAft>
          </a:pPr>
          <a:r>
            <a:rPr lang="en-US" sz="1400" kern="1200" dirty="0" smtClean="0"/>
            <a:t>Employee Engagement Surveys</a:t>
          </a:r>
        </a:p>
        <a:p>
          <a:pPr lvl="0" algn="ctr" defTabSz="622300">
            <a:lnSpc>
              <a:spcPct val="90000"/>
            </a:lnSpc>
            <a:spcBef>
              <a:spcPct val="0"/>
            </a:spcBef>
            <a:spcAft>
              <a:spcPct val="35000"/>
            </a:spcAft>
          </a:pPr>
          <a:r>
            <a:rPr lang="en-US" sz="1100" kern="1200" dirty="0" smtClean="0"/>
            <a:t>Opportunities: Work Processes, Tools, Resources</a:t>
          </a:r>
          <a:endParaRPr lang="en-US" sz="1100" kern="1200" dirty="0"/>
        </a:p>
      </dsp:txBody>
      <dsp:txXfrm>
        <a:off x="127762" y="40927"/>
        <a:ext cx="2193994" cy="1284428"/>
      </dsp:txXfrm>
    </dsp:sp>
    <dsp:sp modelId="{E2D82E91-082B-4DD7-A385-01048E39D919}">
      <dsp:nvSpPr>
        <dsp:cNvPr id="0" name=""/>
        <dsp:cNvSpPr/>
      </dsp:nvSpPr>
      <dsp:spPr>
        <a:xfrm rot="5400000">
          <a:off x="-300499" y="2791328"/>
          <a:ext cx="1695802" cy="204652"/>
        </a:xfrm>
        <a:prstGeom prst="rect">
          <a:avLst/>
        </a:prstGeom>
        <a:gradFill rotWithShape="0">
          <a:gsLst>
            <a:gs pos="0">
              <a:schemeClr val="accent6">
                <a:shade val="90000"/>
                <a:hueOff val="115148"/>
                <a:satOff val="-9880"/>
                <a:lumOff val="5282"/>
                <a:alphaOff val="0"/>
                <a:shade val="51000"/>
                <a:satMod val="130000"/>
              </a:schemeClr>
            </a:gs>
            <a:gs pos="80000">
              <a:schemeClr val="accent6">
                <a:shade val="90000"/>
                <a:hueOff val="115148"/>
                <a:satOff val="-9880"/>
                <a:lumOff val="5282"/>
                <a:alphaOff val="0"/>
                <a:shade val="93000"/>
                <a:satMod val="130000"/>
              </a:schemeClr>
            </a:gs>
            <a:gs pos="100000">
              <a:schemeClr val="accent6">
                <a:shade val="90000"/>
                <a:hueOff val="115148"/>
                <a:satOff val="-9880"/>
                <a:lumOff val="52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FCA3278-04D6-487E-B761-81FE98EED503}">
      <dsp:nvSpPr>
        <dsp:cNvPr id="0" name=""/>
        <dsp:cNvSpPr/>
      </dsp:nvSpPr>
      <dsp:spPr>
        <a:xfrm>
          <a:off x="87802" y="1706402"/>
          <a:ext cx="2273914" cy="1364348"/>
        </a:xfrm>
        <a:prstGeom prst="roundRect">
          <a:avLst>
            <a:gd name="adj" fmla="val 10000"/>
          </a:avLst>
        </a:prstGeom>
        <a:gradFill rotWithShape="0">
          <a:gsLst>
            <a:gs pos="0">
              <a:schemeClr val="accent6">
                <a:shade val="80000"/>
                <a:hueOff val="99531"/>
                <a:satOff val="-8645"/>
                <a:lumOff val="4825"/>
                <a:alphaOff val="0"/>
                <a:shade val="51000"/>
                <a:satMod val="130000"/>
              </a:schemeClr>
            </a:gs>
            <a:gs pos="80000">
              <a:schemeClr val="accent6">
                <a:shade val="80000"/>
                <a:hueOff val="99531"/>
                <a:satOff val="-8645"/>
                <a:lumOff val="4825"/>
                <a:alphaOff val="0"/>
                <a:shade val="93000"/>
                <a:satMod val="130000"/>
              </a:schemeClr>
            </a:gs>
            <a:gs pos="100000">
              <a:schemeClr val="accent6">
                <a:shade val="80000"/>
                <a:hueOff val="99531"/>
                <a:satOff val="-8645"/>
                <a:lumOff val="48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2012</a:t>
          </a:r>
        </a:p>
        <a:p>
          <a:pPr lvl="0" algn="ctr" defTabSz="622300">
            <a:lnSpc>
              <a:spcPct val="90000"/>
            </a:lnSpc>
            <a:spcBef>
              <a:spcPct val="0"/>
            </a:spcBef>
            <a:spcAft>
              <a:spcPct val="35000"/>
            </a:spcAft>
          </a:pPr>
          <a:r>
            <a:rPr lang="en-US" sz="1400" kern="1200" dirty="0" smtClean="0"/>
            <a:t>Document Management Process MILAR </a:t>
          </a:r>
        </a:p>
        <a:p>
          <a:pPr lvl="0" algn="ctr" defTabSz="622300">
            <a:lnSpc>
              <a:spcPct val="90000"/>
            </a:lnSpc>
            <a:spcBef>
              <a:spcPct val="0"/>
            </a:spcBef>
            <a:spcAft>
              <a:spcPct val="35000"/>
            </a:spcAft>
          </a:pPr>
          <a:r>
            <a:rPr lang="en-US" sz="1100" kern="1200" dirty="0" smtClean="0"/>
            <a:t>(Map, Improve, Lean, Automate, Replicate)</a:t>
          </a:r>
          <a:endParaRPr lang="en-US" sz="1100" kern="1200" dirty="0"/>
        </a:p>
      </dsp:txBody>
      <dsp:txXfrm>
        <a:off x="127762" y="1746362"/>
        <a:ext cx="2193994" cy="1284428"/>
      </dsp:txXfrm>
    </dsp:sp>
    <dsp:sp modelId="{CC02E0C5-753D-4E26-B081-A1DAAAA59574}">
      <dsp:nvSpPr>
        <dsp:cNvPr id="0" name=""/>
        <dsp:cNvSpPr/>
      </dsp:nvSpPr>
      <dsp:spPr>
        <a:xfrm>
          <a:off x="552218" y="3644046"/>
          <a:ext cx="3014673" cy="204652"/>
        </a:xfrm>
        <a:prstGeom prst="rect">
          <a:avLst/>
        </a:prstGeom>
        <a:gradFill rotWithShape="0">
          <a:gsLst>
            <a:gs pos="0">
              <a:schemeClr val="accent6">
                <a:shade val="90000"/>
                <a:hueOff val="230296"/>
                <a:satOff val="-19761"/>
                <a:lumOff val="10563"/>
                <a:alphaOff val="0"/>
                <a:shade val="51000"/>
                <a:satMod val="130000"/>
              </a:schemeClr>
            </a:gs>
            <a:gs pos="80000">
              <a:schemeClr val="accent6">
                <a:shade val="90000"/>
                <a:hueOff val="230296"/>
                <a:satOff val="-19761"/>
                <a:lumOff val="10563"/>
                <a:alphaOff val="0"/>
                <a:shade val="93000"/>
                <a:satMod val="130000"/>
              </a:schemeClr>
            </a:gs>
            <a:gs pos="100000">
              <a:schemeClr val="accent6">
                <a:shade val="90000"/>
                <a:hueOff val="230296"/>
                <a:satOff val="-19761"/>
                <a:lumOff val="105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0334103-F09B-4F6C-894C-474AF957A963}">
      <dsp:nvSpPr>
        <dsp:cNvPr id="0" name=""/>
        <dsp:cNvSpPr/>
      </dsp:nvSpPr>
      <dsp:spPr>
        <a:xfrm>
          <a:off x="87802" y="3411838"/>
          <a:ext cx="2273914" cy="1364348"/>
        </a:xfrm>
        <a:prstGeom prst="roundRect">
          <a:avLst>
            <a:gd name="adj" fmla="val 10000"/>
          </a:avLst>
        </a:prstGeom>
        <a:gradFill rotWithShape="0">
          <a:gsLst>
            <a:gs pos="0">
              <a:schemeClr val="accent6">
                <a:shade val="80000"/>
                <a:hueOff val="199062"/>
                <a:satOff val="-17290"/>
                <a:lumOff val="9649"/>
                <a:alphaOff val="0"/>
                <a:shade val="51000"/>
                <a:satMod val="130000"/>
              </a:schemeClr>
            </a:gs>
            <a:gs pos="80000">
              <a:schemeClr val="accent6">
                <a:shade val="80000"/>
                <a:hueOff val="199062"/>
                <a:satOff val="-17290"/>
                <a:lumOff val="9649"/>
                <a:alphaOff val="0"/>
                <a:shade val="93000"/>
                <a:satMod val="130000"/>
              </a:schemeClr>
            </a:gs>
            <a:gs pos="100000">
              <a:schemeClr val="accent6">
                <a:shade val="80000"/>
                <a:hueOff val="199062"/>
                <a:satOff val="-17290"/>
                <a:lumOff val="96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2012</a:t>
          </a:r>
        </a:p>
        <a:p>
          <a:pPr lvl="0" algn="ctr" defTabSz="622300">
            <a:lnSpc>
              <a:spcPct val="90000"/>
            </a:lnSpc>
            <a:spcBef>
              <a:spcPct val="0"/>
            </a:spcBef>
            <a:spcAft>
              <a:spcPct val="35000"/>
            </a:spcAft>
          </a:pPr>
          <a:r>
            <a:rPr lang="en-US" sz="1400" kern="1200" dirty="0" smtClean="0"/>
            <a:t>Document Management System and OpModel Voice of the Customer Survey</a:t>
          </a:r>
          <a:endParaRPr lang="en-US" sz="1400" kern="1200" dirty="0"/>
        </a:p>
      </dsp:txBody>
      <dsp:txXfrm>
        <a:off x="127762" y="3451798"/>
        <a:ext cx="2193994" cy="1284428"/>
      </dsp:txXfrm>
    </dsp:sp>
    <dsp:sp modelId="{8673E3E9-D62A-49C1-9A1A-B4396E873867}">
      <dsp:nvSpPr>
        <dsp:cNvPr id="0" name=""/>
        <dsp:cNvSpPr/>
      </dsp:nvSpPr>
      <dsp:spPr>
        <a:xfrm rot="16200000">
          <a:off x="2723806" y="2791328"/>
          <a:ext cx="1695802" cy="204652"/>
        </a:xfrm>
        <a:prstGeom prst="rect">
          <a:avLst/>
        </a:prstGeom>
        <a:gradFill rotWithShape="0">
          <a:gsLst>
            <a:gs pos="0">
              <a:schemeClr val="accent6">
                <a:shade val="90000"/>
                <a:hueOff val="345445"/>
                <a:satOff val="-29641"/>
                <a:lumOff val="15845"/>
                <a:alphaOff val="0"/>
                <a:shade val="51000"/>
                <a:satMod val="130000"/>
              </a:schemeClr>
            </a:gs>
            <a:gs pos="80000">
              <a:schemeClr val="accent6">
                <a:shade val="90000"/>
                <a:hueOff val="345445"/>
                <a:satOff val="-29641"/>
                <a:lumOff val="15845"/>
                <a:alphaOff val="0"/>
                <a:shade val="93000"/>
                <a:satMod val="130000"/>
              </a:schemeClr>
            </a:gs>
            <a:gs pos="100000">
              <a:schemeClr val="accent6">
                <a:shade val="90000"/>
                <a:hueOff val="345445"/>
                <a:satOff val="-29641"/>
                <a:lumOff val="158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B0D0C96-F2AB-4C17-8526-214702802875}">
      <dsp:nvSpPr>
        <dsp:cNvPr id="0" name=""/>
        <dsp:cNvSpPr/>
      </dsp:nvSpPr>
      <dsp:spPr>
        <a:xfrm>
          <a:off x="3112108" y="3411838"/>
          <a:ext cx="2273914" cy="1364348"/>
        </a:xfrm>
        <a:prstGeom prst="roundRect">
          <a:avLst>
            <a:gd name="adj" fmla="val 10000"/>
          </a:avLst>
        </a:prstGeom>
        <a:gradFill rotWithShape="0">
          <a:gsLst>
            <a:gs pos="0">
              <a:schemeClr val="accent6">
                <a:shade val="80000"/>
                <a:hueOff val="298593"/>
                <a:satOff val="-25936"/>
                <a:lumOff val="14474"/>
                <a:alphaOff val="0"/>
                <a:shade val="51000"/>
                <a:satMod val="130000"/>
              </a:schemeClr>
            </a:gs>
            <a:gs pos="80000">
              <a:schemeClr val="accent6">
                <a:shade val="80000"/>
                <a:hueOff val="298593"/>
                <a:satOff val="-25936"/>
                <a:lumOff val="14474"/>
                <a:alphaOff val="0"/>
                <a:shade val="93000"/>
                <a:satMod val="130000"/>
              </a:schemeClr>
            </a:gs>
            <a:gs pos="100000">
              <a:schemeClr val="accent6">
                <a:shade val="80000"/>
                <a:hueOff val="298593"/>
                <a:satOff val="-25936"/>
                <a:lumOff val="144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Q4 2012</a:t>
          </a:r>
        </a:p>
        <a:p>
          <a:pPr lvl="0" algn="ctr" defTabSz="622300">
            <a:lnSpc>
              <a:spcPct val="90000"/>
            </a:lnSpc>
            <a:spcBef>
              <a:spcPct val="0"/>
            </a:spcBef>
            <a:spcAft>
              <a:spcPct val="35000"/>
            </a:spcAft>
          </a:pPr>
          <a:r>
            <a:rPr lang="en-US" sz="1400" kern="1200" dirty="0" smtClean="0"/>
            <a:t>PGD Knowledge Management Maturity Assessment</a:t>
          </a:r>
          <a:endParaRPr lang="en-US" sz="1400" kern="1200" dirty="0"/>
        </a:p>
      </dsp:txBody>
      <dsp:txXfrm>
        <a:off x="3152068" y="3451798"/>
        <a:ext cx="2193994" cy="1284428"/>
      </dsp:txXfrm>
    </dsp:sp>
    <dsp:sp modelId="{20540F98-29F6-4FC7-92F2-FC5B6C2F920B}">
      <dsp:nvSpPr>
        <dsp:cNvPr id="0" name=""/>
        <dsp:cNvSpPr/>
      </dsp:nvSpPr>
      <dsp:spPr>
        <a:xfrm rot="16200000">
          <a:off x="2723806" y="1085892"/>
          <a:ext cx="1695802" cy="204652"/>
        </a:xfrm>
        <a:prstGeom prst="rect">
          <a:avLst/>
        </a:prstGeom>
        <a:gradFill rotWithShape="0">
          <a:gsLst>
            <a:gs pos="0">
              <a:schemeClr val="accent6">
                <a:shade val="90000"/>
                <a:hueOff val="460593"/>
                <a:satOff val="-39521"/>
                <a:lumOff val="21126"/>
                <a:alphaOff val="0"/>
                <a:shade val="51000"/>
                <a:satMod val="130000"/>
              </a:schemeClr>
            </a:gs>
            <a:gs pos="80000">
              <a:schemeClr val="accent6">
                <a:shade val="90000"/>
                <a:hueOff val="460593"/>
                <a:satOff val="-39521"/>
                <a:lumOff val="21126"/>
                <a:alphaOff val="0"/>
                <a:shade val="93000"/>
                <a:satMod val="130000"/>
              </a:schemeClr>
            </a:gs>
            <a:gs pos="100000">
              <a:schemeClr val="accent6">
                <a:shade val="90000"/>
                <a:hueOff val="460593"/>
                <a:satOff val="-39521"/>
                <a:lumOff val="211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B381A7-B9A8-49F9-B681-684F94E1C345}">
      <dsp:nvSpPr>
        <dsp:cNvPr id="0" name=""/>
        <dsp:cNvSpPr/>
      </dsp:nvSpPr>
      <dsp:spPr>
        <a:xfrm>
          <a:off x="3112108" y="1706402"/>
          <a:ext cx="2273914" cy="1364348"/>
        </a:xfrm>
        <a:prstGeom prst="roundRect">
          <a:avLst>
            <a:gd name="adj" fmla="val 10000"/>
          </a:avLst>
        </a:prstGeom>
        <a:gradFill rotWithShape="0">
          <a:gsLst>
            <a:gs pos="0">
              <a:schemeClr val="accent6">
                <a:shade val="80000"/>
                <a:hueOff val="398123"/>
                <a:satOff val="-34581"/>
                <a:lumOff val="19299"/>
                <a:alphaOff val="0"/>
                <a:shade val="51000"/>
                <a:satMod val="130000"/>
              </a:schemeClr>
            </a:gs>
            <a:gs pos="80000">
              <a:schemeClr val="accent6">
                <a:shade val="80000"/>
                <a:hueOff val="398123"/>
                <a:satOff val="-34581"/>
                <a:lumOff val="19299"/>
                <a:alphaOff val="0"/>
                <a:shade val="93000"/>
                <a:satMod val="130000"/>
              </a:schemeClr>
            </a:gs>
            <a:gs pos="100000">
              <a:schemeClr val="accent6">
                <a:shade val="80000"/>
                <a:hueOff val="398123"/>
                <a:satOff val="-34581"/>
                <a:lumOff val="192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2013 </a:t>
          </a:r>
        </a:p>
        <a:p>
          <a:pPr lvl="0" algn="ctr" defTabSz="622300">
            <a:lnSpc>
              <a:spcPct val="90000"/>
            </a:lnSpc>
            <a:spcBef>
              <a:spcPct val="0"/>
            </a:spcBef>
            <a:spcAft>
              <a:spcPct val="35000"/>
            </a:spcAft>
          </a:pPr>
          <a:r>
            <a:rPr lang="en-US" sz="1400" kern="1200" dirty="0" smtClean="0"/>
            <a:t>Definition of OpModel Project Mission, Functional Requirements, Software Selection </a:t>
          </a:r>
          <a:endParaRPr lang="en-US" sz="1400" kern="1200" dirty="0"/>
        </a:p>
      </dsp:txBody>
      <dsp:txXfrm>
        <a:off x="3152068" y="1746362"/>
        <a:ext cx="2193994" cy="1284428"/>
      </dsp:txXfrm>
    </dsp:sp>
    <dsp:sp modelId="{82B5DC6D-05DB-4792-9EEF-AB4009690488}">
      <dsp:nvSpPr>
        <dsp:cNvPr id="0" name=""/>
        <dsp:cNvSpPr/>
      </dsp:nvSpPr>
      <dsp:spPr>
        <a:xfrm>
          <a:off x="3576524" y="233174"/>
          <a:ext cx="3014673" cy="204652"/>
        </a:xfrm>
        <a:prstGeom prst="rect">
          <a:avLst/>
        </a:prstGeom>
        <a:gradFill rotWithShape="0">
          <a:gsLst>
            <a:gs pos="0">
              <a:schemeClr val="accent6">
                <a:shade val="90000"/>
                <a:hueOff val="575741"/>
                <a:satOff val="-49401"/>
                <a:lumOff val="26408"/>
                <a:alphaOff val="0"/>
                <a:shade val="51000"/>
                <a:satMod val="130000"/>
              </a:schemeClr>
            </a:gs>
            <a:gs pos="80000">
              <a:schemeClr val="accent6">
                <a:shade val="90000"/>
                <a:hueOff val="575741"/>
                <a:satOff val="-49401"/>
                <a:lumOff val="26408"/>
                <a:alphaOff val="0"/>
                <a:shade val="93000"/>
                <a:satMod val="130000"/>
              </a:schemeClr>
            </a:gs>
            <a:gs pos="100000">
              <a:schemeClr val="accent6">
                <a:shade val="90000"/>
                <a:hueOff val="575741"/>
                <a:satOff val="-49401"/>
                <a:lumOff val="26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EF76681-5B68-43E9-8E26-88C29030BF1F}">
      <dsp:nvSpPr>
        <dsp:cNvPr id="0" name=""/>
        <dsp:cNvSpPr/>
      </dsp:nvSpPr>
      <dsp:spPr>
        <a:xfrm>
          <a:off x="3112108" y="967"/>
          <a:ext cx="2273914" cy="1364348"/>
        </a:xfrm>
        <a:prstGeom prst="roundRect">
          <a:avLst>
            <a:gd name="adj" fmla="val 10000"/>
          </a:avLst>
        </a:prstGeom>
        <a:gradFill rotWithShape="0">
          <a:gsLst>
            <a:gs pos="0">
              <a:schemeClr val="accent6">
                <a:shade val="80000"/>
                <a:hueOff val="497654"/>
                <a:satOff val="-43226"/>
                <a:lumOff val="24124"/>
                <a:alphaOff val="0"/>
                <a:shade val="51000"/>
                <a:satMod val="130000"/>
              </a:schemeClr>
            </a:gs>
            <a:gs pos="80000">
              <a:schemeClr val="accent6">
                <a:shade val="80000"/>
                <a:hueOff val="497654"/>
                <a:satOff val="-43226"/>
                <a:lumOff val="24124"/>
                <a:alphaOff val="0"/>
                <a:shade val="93000"/>
                <a:satMod val="130000"/>
              </a:schemeClr>
            </a:gs>
            <a:gs pos="100000">
              <a:schemeClr val="accent6">
                <a:shade val="80000"/>
                <a:hueOff val="497654"/>
                <a:satOff val="-43226"/>
                <a:lumOff val="241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Q1 2014</a:t>
          </a:r>
        </a:p>
        <a:p>
          <a:pPr lvl="0" algn="ctr" defTabSz="622300">
            <a:lnSpc>
              <a:spcPct val="90000"/>
            </a:lnSpc>
            <a:spcBef>
              <a:spcPct val="0"/>
            </a:spcBef>
            <a:spcAft>
              <a:spcPct val="35000"/>
            </a:spcAft>
          </a:pPr>
          <a:r>
            <a:rPr lang="en-US" sz="1400" kern="1200" dirty="0" smtClean="0"/>
            <a:t>Process Reviews, SME Focus Groups, Structure Development, Change Management</a:t>
          </a:r>
          <a:endParaRPr lang="en-US" sz="1400" kern="1200" dirty="0"/>
        </a:p>
      </dsp:txBody>
      <dsp:txXfrm>
        <a:off x="3152068" y="40927"/>
        <a:ext cx="2193994" cy="1284428"/>
      </dsp:txXfrm>
    </dsp:sp>
    <dsp:sp modelId="{59A7216D-9E30-45FB-BA19-AB727489176A}">
      <dsp:nvSpPr>
        <dsp:cNvPr id="0" name=""/>
        <dsp:cNvSpPr/>
      </dsp:nvSpPr>
      <dsp:spPr>
        <a:xfrm rot="5400000">
          <a:off x="6962053" y="1259313"/>
          <a:ext cx="1695802" cy="204652"/>
        </a:xfrm>
        <a:prstGeom prst="rect">
          <a:avLst/>
        </a:prstGeom>
        <a:gradFill rotWithShape="0">
          <a:gsLst>
            <a:gs pos="0">
              <a:schemeClr val="accent6">
                <a:shade val="90000"/>
                <a:hueOff val="690889"/>
                <a:satOff val="-59282"/>
                <a:lumOff val="31689"/>
                <a:alphaOff val="0"/>
                <a:shade val="51000"/>
                <a:satMod val="130000"/>
              </a:schemeClr>
            </a:gs>
            <a:gs pos="80000">
              <a:schemeClr val="accent6">
                <a:shade val="90000"/>
                <a:hueOff val="690889"/>
                <a:satOff val="-59282"/>
                <a:lumOff val="31689"/>
                <a:alphaOff val="0"/>
                <a:shade val="93000"/>
                <a:satMod val="130000"/>
              </a:schemeClr>
            </a:gs>
            <a:gs pos="100000">
              <a:schemeClr val="accent6">
                <a:shade val="90000"/>
                <a:hueOff val="690889"/>
                <a:satOff val="-59282"/>
                <a:lumOff val="3168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938A6D-7374-4838-AE31-E1DD1FDC84B3}">
      <dsp:nvSpPr>
        <dsp:cNvPr id="0" name=""/>
        <dsp:cNvSpPr/>
      </dsp:nvSpPr>
      <dsp:spPr>
        <a:xfrm>
          <a:off x="6136414" y="967"/>
          <a:ext cx="2273914" cy="1364348"/>
        </a:xfrm>
        <a:prstGeom prst="roundRect">
          <a:avLst>
            <a:gd name="adj" fmla="val 10000"/>
          </a:avLst>
        </a:prstGeom>
        <a:gradFill rotWithShape="0">
          <a:gsLst>
            <a:gs pos="0">
              <a:schemeClr val="accent6">
                <a:shade val="80000"/>
                <a:hueOff val="597185"/>
                <a:satOff val="-51872"/>
                <a:lumOff val="28948"/>
                <a:alphaOff val="0"/>
                <a:shade val="51000"/>
                <a:satMod val="130000"/>
              </a:schemeClr>
            </a:gs>
            <a:gs pos="80000">
              <a:schemeClr val="accent6">
                <a:shade val="80000"/>
                <a:hueOff val="597185"/>
                <a:satOff val="-51872"/>
                <a:lumOff val="28948"/>
                <a:alphaOff val="0"/>
                <a:shade val="93000"/>
                <a:satMod val="130000"/>
              </a:schemeClr>
            </a:gs>
            <a:gs pos="100000">
              <a:schemeClr val="accent6">
                <a:shade val="80000"/>
                <a:hueOff val="597185"/>
                <a:satOff val="-51872"/>
                <a:lumOff val="289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Q2 and Q3 2014</a:t>
          </a:r>
        </a:p>
        <a:p>
          <a:pPr lvl="0" algn="ctr" defTabSz="622300">
            <a:lnSpc>
              <a:spcPct val="90000"/>
            </a:lnSpc>
            <a:spcBef>
              <a:spcPct val="0"/>
            </a:spcBef>
            <a:spcAft>
              <a:spcPct val="35000"/>
            </a:spcAft>
          </a:pPr>
          <a:r>
            <a:rPr lang="en-US" sz="1400" kern="1200" dirty="0" smtClean="0"/>
            <a:t>Document Migration, BETA  Testing, Training, Roadshows, Change Management </a:t>
          </a:r>
          <a:endParaRPr lang="en-US" sz="1400" kern="1200" dirty="0"/>
        </a:p>
      </dsp:txBody>
      <dsp:txXfrm>
        <a:off x="6176374" y="40927"/>
        <a:ext cx="2193994" cy="1284428"/>
      </dsp:txXfrm>
    </dsp:sp>
    <dsp:sp modelId="{6953E082-53C0-40D4-9258-DE2F2B66705B}">
      <dsp:nvSpPr>
        <dsp:cNvPr id="0" name=""/>
        <dsp:cNvSpPr/>
      </dsp:nvSpPr>
      <dsp:spPr>
        <a:xfrm rot="5400000">
          <a:off x="6977824" y="2744033"/>
          <a:ext cx="1695802" cy="204652"/>
        </a:xfrm>
        <a:prstGeom prst="rect">
          <a:avLst/>
        </a:prstGeom>
        <a:gradFill rotWithShape="0">
          <a:gsLst>
            <a:gs pos="0">
              <a:schemeClr val="accent6">
                <a:shade val="90000"/>
                <a:hueOff val="806038"/>
                <a:satOff val="-69162"/>
                <a:lumOff val="36971"/>
                <a:alphaOff val="0"/>
                <a:shade val="51000"/>
                <a:satMod val="130000"/>
              </a:schemeClr>
            </a:gs>
            <a:gs pos="80000">
              <a:schemeClr val="accent6">
                <a:shade val="90000"/>
                <a:hueOff val="806038"/>
                <a:satOff val="-69162"/>
                <a:lumOff val="36971"/>
                <a:alphaOff val="0"/>
                <a:shade val="93000"/>
                <a:satMod val="130000"/>
              </a:schemeClr>
            </a:gs>
            <a:gs pos="100000">
              <a:schemeClr val="accent6">
                <a:shade val="90000"/>
                <a:hueOff val="806038"/>
                <a:satOff val="-69162"/>
                <a:lumOff val="369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A50A198-0AD0-41CC-9101-9F533BA93A11}">
      <dsp:nvSpPr>
        <dsp:cNvPr id="0" name=""/>
        <dsp:cNvSpPr/>
      </dsp:nvSpPr>
      <dsp:spPr>
        <a:xfrm>
          <a:off x="6136414" y="1706402"/>
          <a:ext cx="2273914" cy="1364348"/>
        </a:xfrm>
        <a:prstGeom prst="roundRect">
          <a:avLst>
            <a:gd name="adj" fmla="val 10000"/>
          </a:avLst>
        </a:prstGeom>
        <a:gradFill rotWithShape="0">
          <a:gsLst>
            <a:gs pos="0">
              <a:schemeClr val="accent6">
                <a:shade val="80000"/>
                <a:hueOff val="696716"/>
                <a:satOff val="-60517"/>
                <a:lumOff val="33773"/>
                <a:alphaOff val="0"/>
                <a:shade val="51000"/>
                <a:satMod val="130000"/>
              </a:schemeClr>
            </a:gs>
            <a:gs pos="80000">
              <a:schemeClr val="accent6">
                <a:shade val="80000"/>
                <a:hueOff val="696716"/>
                <a:satOff val="-60517"/>
                <a:lumOff val="33773"/>
                <a:alphaOff val="0"/>
                <a:shade val="93000"/>
                <a:satMod val="130000"/>
              </a:schemeClr>
            </a:gs>
            <a:gs pos="100000">
              <a:schemeClr val="accent6">
                <a:shade val="80000"/>
                <a:hueOff val="696716"/>
                <a:satOff val="-60517"/>
                <a:lumOff val="337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Oct. 15, 2014</a:t>
          </a:r>
        </a:p>
        <a:p>
          <a:pPr lvl="0" algn="ctr" defTabSz="622300">
            <a:lnSpc>
              <a:spcPct val="90000"/>
            </a:lnSpc>
            <a:spcBef>
              <a:spcPct val="0"/>
            </a:spcBef>
            <a:spcAft>
              <a:spcPct val="35000"/>
            </a:spcAft>
          </a:pPr>
          <a:r>
            <a:rPr lang="en-US" sz="1400" kern="1200" dirty="0" smtClean="0"/>
            <a:t>OpModel </a:t>
          </a:r>
        </a:p>
        <a:p>
          <a:pPr lvl="0" algn="ctr" defTabSz="622300">
            <a:lnSpc>
              <a:spcPct val="90000"/>
            </a:lnSpc>
            <a:spcBef>
              <a:spcPct val="0"/>
            </a:spcBef>
            <a:spcAft>
              <a:spcPct val="35000"/>
            </a:spcAft>
          </a:pPr>
          <a:r>
            <a:rPr lang="en-US" sz="1000" kern="1200" dirty="0" smtClean="0"/>
            <a:t>powered by D2 </a:t>
          </a:r>
        </a:p>
        <a:p>
          <a:pPr lvl="0" algn="ctr" defTabSz="622300">
            <a:lnSpc>
              <a:spcPct val="90000"/>
            </a:lnSpc>
            <a:spcBef>
              <a:spcPct val="0"/>
            </a:spcBef>
            <a:spcAft>
              <a:spcPct val="35000"/>
            </a:spcAft>
          </a:pPr>
          <a:r>
            <a:rPr lang="en-US" sz="1400" kern="1200" dirty="0" smtClean="0"/>
            <a:t>Go-live!!</a:t>
          </a:r>
          <a:endParaRPr lang="en-US" sz="1400" kern="1200" dirty="0"/>
        </a:p>
      </dsp:txBody>
      <dsp:txXfrm>
        <a:off x="6176374" y="1746362"/>
        <a:ext cx="2193994" cy="1284428"/>
      </dsp:txXfrm>
    </dsp:sp>
    <dsp:sp modelId="{A197FAEF-8D92-4A96-B638-F64F3070BCE8}">
      <dsp:nvSpPr>
        <dsp:cNvPr id="0" name=""/>
        <dsp:cNvSpPr/>
      </dsp:nvSpPr>
      <dsp:spPr>
        <a:xfrm>
          <a:off x="6136414" y="3411838"/>
          <a:ext cx="2273914" cy="1364348"/>
        </a:xfrm>
        <a:prstGeom prst="roundRect">
          <a:avLst>
            <a:gd name="adj" fmla="val 10000"/>
          </a:avLst>
        </a:prstGeom>
        <a:gradFill rotWithShape="0">
          <a:gsLst>
            <a:gs pos="0">
              <a:schemeClr val="accent6">
                <a:shade val="80000"/>
                <a:hueOff val="796247"/>
                <a:satOff val="-69162"/>
                <a:lumOff val="38598"/>
                <a:alphaOff val="0"/>
                <a:shade val="51000"/>
                <a:satMod val="130000"/>
              </a:schemeClr>
            </a:gs>
            <a:gs pos="80000">
              <a:schemeClr val="accent6">
                <a:shade val="80000"/>
                <a:hueOff val="796247"/>
                <a:satOff val="-69162"/>
                <a:lumOff val="38598"/>
                <a:alphaOff val="0"/>
                <a:shade val="93000"/>
                <a:satMod val="130000"/>
              </a:schemeClr>
            </a:gs>
            <a:gs pos="100000">
              <a:schemeClr val="accent6">
                <a:shade val="80000"/>
                <a:hueOff val="796247"/>
                <a:satOff val="-69162"/>
                <a:lumOff val="385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2015</a:t>
          </a:r>
        </a:p>
        <a:p>
          <a:pPr lvl="0" algn="ctr" defTabSz="622300">
            <a:lnSpc>
              <a:spcPct val="90000"/>
            </a:lnSpc>
            <a:spcBef>
              <a:spcPct val="0"/>
            </a:spcBef>
            <a:spcAft>
              <a:spcPct val="35000"/>
            </a:spcAft>
          </a:pPr>
          <a:r>
            <a:rPr lang="en-US" sz="1400" kern="1200" dirty="0" smtClean="0"/>
            <a:t>Running the Business, Change Management  and Continuous Improvement</a:t>
          </a:r>
          <a:endParaRPr lang="en-US" sz="1400" kern="1200" dirty="0"/>
        </a:p>
      </dsp:txBody>
      <dsp:txXfrm>
        <a:off x="6176374" y="3451798"/>
        <a:ext cx="2193994" cy="128442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t"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defRPr>
            </a:lvl1pPr>
          </a:lstStyle>
          <a:p>
            <a:pPr>
              <a:defRPr/>
            </a:pPr>
            <a:endParaRPr lang="en-US" dirty="0"/>
          </a:p>
        </p:txBody>
      </p:sp>
      <p:sp>
        <p:nvSpPr>
          <p:cNvPr id="100355" name="Rectangle 3"/>
          <p:cNvSpPr>
            <a:spLocks noGrp="1" noChangeArrowheads="1"/>
          </p:cNvSpPr>
          <p:nvPr>
            <p:ph type="dt" sz="quarter" idx="1"/>
          </p:nvPr>
        </p:nvSpPr>
        <p:spPr bwMode="auto">
          <a:xfrm>
            <a:off x="3970938" y="0"/>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t"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latin typeface="Arial" charset="0"/>
              </a:defRPr>
            </a:lvl1pPr>
          </a:lstStyle>
          <a:p>
            <a:pPr>
              <a:defRPr/>
            </a:pPr>
            <a:endParaRPr lang="en-US" dirty="0"/>
          </a:p>
        </p:txBody>
      </p:sp>
      <p:sp>
        <p:nvSpPr>
          <p:cNvPr id="100356" name="Rectangle 4"/>
          <p:cNvSpPr>
            <a:spLocks noGrp="1" noChangeArrowheads="1"/>
          </p:cNvSpPr>
          <p:nvPr>
            <p:ph type="ftr" sz="quarter" idx="2"/>
          </p:nvPr>
        </p:nvSpPr>
        <p:spPr bwMode="auto">
          <a:xfrm>
            <a:off x="0" y="8760316"/>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b"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defRPr>
            </a:lvl1pPr>
          </a:lstStyle>
          <a:p>
            <a:pPr>
              <a:defRPr/>
            </a:pPr>
            <a:endParaRPr lang="en-US" dirty="0"/>
          </a:p>
        </p:txBody>
      </p:sp>
      <p:sp>
        <p:nvSpPr>
          <p:cNvPr id="100357" name="Rectangle 5"/>
          <p:cNvSpPr>
            <a:spLocks noGrp="1" noChangeArrowheads="1"/>
          </p:cNvSpPr>
          <p:nvPr>
            <p:ph type="sldNum" sz="quarter" idx="3"/>
          </p:nvPr>
        </p:nvSpPr>
        <p:spPr bwMode="auto">
          <a:xfrm>
            <a:off x="3970938" y="8760316"/>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b"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latin typeface="Arial" charset="0"/>
              </a:defRPr>
            </a:lvl1pPr>
          </a:lstStyle>
          <a:p>
            <a:pPr>
              <a:defRPr/>
            </a:pPr>
            <a:fld id="{80907C29-2093-4962-B111-33108CDE9CF8}" type="slidenum">
              <a:rPr lang="en-US"/>
              <a:pPr>
                <a:defRPr/>
              </a:pPr>
              <a:t>‹#›</a:t>
            </a:fld>
            <a:endParaRPr lang="en-US" dirty="0"/>
          </a:p>
        </p:txBody>
      </p:sp>
    </p:spTree>
    <p:extLst>
      <p:ext uri="{BB962C8B-B14F-4D97-AF65-F5344CB8AC3E}">
        <p14:creationId xmlns:p14="http://schemas.microsoft.com/office/powerpoint/2010/main" val="39419395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t"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defRPr>
            </a:lvl1pPr>
          </a:lstStyle>
          <a:p>
            <a:pPr>
              <a:defRPr/>
            </a:pPr>
            <a:endParaRPr lang="en-US" dirty="0"/>
          </a:p>
        </p:txBody>
      </p:sp>
      <p:sp>
        <p:nvSpPr>
          <p:cNvPr id="56323" name="Rectangle 3"/>
          <p:cNvSpPr>
            <a:spLocks noGrp="1" noChangeArrowheads="1"/>
          </p:cNvSpPr>
          <p:nvPr>
            <p:ph type="dt" idx="1"/>
          </p:nvPr>
        </p:nvSpPr>
        <p:spPr bwMode="auto">
          <a:xfrm>
            <a:off x="3970938" y="0"/>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t"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latin typeface="Arial" charset="0"/>
              </a:defRPr>
            </a:lvl1pPr>
          </a:lstStyle>
          <a:p>
            <a:pPr>
              <a:defRPr/>
            </a:pPr>
            <a:endParaRPr lang="en-US" dirty="0"/>
          </a:p>
        </p:txBody>
      </p:sp>
      <p:sp>
        <p:nvSpPr>
          <p:cNvPr id="77828" name="Rectangle 4"/>
          <p:cNvSpPr>
            <a:spLocks noGrp="1" noRot="1" noChangeAspect="1" noChangeArrowheads="1" noTextEdit="1"/>
          </p:cNvSpPr>
          <p:nvPr>
            <p:ph type="sldImg" idx="2"/>
          </p:nvPr>
        </p:nvSpPr>
        <p:spPr bwMode="auto">
          <a:xfrm>
            <a:off x="12001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701041" y="4380158"/>
            <a:ext cx="5609943" cy="4151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6326" name="Rectangle 6"/>
          <p:cNvSpPr>
            <a:spLocks noGrp="1" noChangeArrowheads="1"/>
          </p:cNvSpPr>
          <p:nvPr>
            <p:ph type="ftr" sz="quarter" idx="4"/>
          </p:nvPr>
        </p:nvSpPr>
        <p:spPr bwMode="auto">
          <a:xfrm>
            <a:off x="0" y="8760316"/>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b" anchorCtr="0" compatLnSpc="1">
            <a:prstTxWarp prst="textNoShape">
              <a:avLst/>
            </a:prstTxWarp>
          </a:bodyPr>
          <a:lstStyle>
            <a:lvl1pPr defTabSz="931863">
              <a:lnSpc>
                <a:spcPct val="100000"/>
              </a:lnSpc>
              <a:spcBef>
                <a:spcPct val="0"/>
              </a:spcBef>
              <a:spcAft>
                <a:spcPct val="0"/>
              </a:spcAft>
              <a:buFontTx/>
              <a:buNone/>
              <a:defRPr sz="1200">
                <a:solidFill>
                  <a:schemeClr val="tx1"/>
                </a:solidFill>
                <a:latin typeface="Arial" charset="0"/>
              </a:defRPr>
            </a:lvl1pPr>
          </a:lstStyle>
          <a:p>
            <a:pPr>
              <a:defRPr/>
            </a:pPr>
            <a:endParaRPr lang="en-US" dirty="0"/>
          </a:p>
        </p:txBody>
      </p:sp>
      <p:sp>
        <p:nvSpPr>
          <p:cNvPr id="56327" name="Rectangle 7"/>
          <p:cNvSpPr>
            <a:spLocks noGrp="1" noChangeArrowheads="1"/>
          </p:cNvSpPr>
          <p:nvPr>
            <p:ph type="sldNum" sz="quarter" idx="5"/>
          </p:nvPr>
        </p:nvSpPr>
        <p:spPr bwMode="auto">
          <a:xfrm>
            <a:off x="3970938" y="8760316"/>
            <a:ext cx="3037840" cy="46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1" tIns="46578" rIns="93151" bIns="46578" numCol="1" anchor="b" anchorCtr="0" compatLnSpc="1">
            <a:prstTxWarp prst="textNoShape">
              <a:avLst/>
            </a:prstTxWarp>
          </a:bodyPr>
          <a:lstStyle>
            <a:lvl1pPr algn="r" defTabSz="931863">
              <a:lnSpc>
                <a:spcPct val="100000"/>
              </a:lnSpc>
              <a:spcBef>
                <a:spcPct val="0"/>
              </a:spcBef>
              <a:spcAft>
                <a:spcPct val="0"/>
              </a:spcAft>
              <a:buFontTx/>
              <a:buNone/>
              <a:defRPr sz="1200">
                <a:solidFill>
                  <a:schemeClr val="tx1"/>
                </a:solidFill>
                <a:latin typeface="Arial" charset="0"/>
              </a:defRPr>
            </a:lvl1pPr>
          </a:lstStyle>
          <a:p>
            <a:pPr>
              <a:defRPr/>
            </a:pPr>
            <a:fld id="{CEC66EEA-DDC4-4B23-B128-EC04AC93326A}" type="slidenum">
              <a:rPr lang="en-US"/>
              <a:pPr>
                <a:defRPr/>
              </a:pPr>
              <a:t>‹#›</a:t>
            </a:fld>
            <a:endParaRPr lang="en-US" dirty="0"/>
          </a:p>
        </p:txBody>
      </p:sp>
    </p:spTree>
    <p:extLst>
      <p:ext uri="{BB962C8B-B14F-4D97-AF65-F5344CB8AC3E}">
        <p14:creationId xmlns:p14="http://schemas.microsoft.com/office/powerpoint/2010/main" val="4248428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8FCB091-29D2-4A4A-90BA-97DC6B7A4CD6}" type="slidenum">
              <a:rPr lang="en-US" altLang="en-US" smtClean="0"/>
              <a:pPr eaLnBrk="1" hangingPunct="1">
                <a:spcBef>
                  <a:spcPct val="0"/>
                </a:spcBef>
              </a:pPr>
              <a:t>1</a:t>
            </a:fld>
            <a:endParaRPr lang="en-US" alt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b="1" u="sng" dirty="0"/>
              <a:t>Slide 1:</a:t>
            </a:r>
            <a:r>
              <a:rPr lang="en-US" dirty="0"/>
              <a:t>  Good morning!!  Thank you for coming to our Workshop!  We are excited to see everyone and we want this session to be both informative and interactive. Feel free to ask questions as we go along and we should also have time at the end for additional questions.  To encourage people not to be shy, we brought along some prizes for people who ask questions or share their own experiences and learnings.</a:t>
            </a:r>
          </a:p>
          <a:p>
            <a:pPr eaLnBrk="1" hangingPunct="1"/>
            <a:endParaRPr lang="en-US"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p:spPr>
        <p:txBody>
          <a:bodyPr/>
          <a:lstStyle/>
          <a:p>
            <a:r>
              <a:rPr lang="en-US" altLang="en-US" dirty="0" smtClean="0">
                <a:latin typeface="Arial" pitchFamily="34" charset="0"/>
              </a:rPr>
              <a:t>Overall journey/timeline…</a:t>
            </a:r>
          </a:p>
          <a:p>
            <a:r>
              <a:rPr lang="en-US" altLang="en-US" dirty="0" smtClean="0">
                <a:latin typeface="Arial" pitchFamily="34" charset="0"/>
              </a:rPr>
              <a:t>Started at understanding the Why</a:t>
            </a:r>
            <a:r>
              <a:rPr lang="en-US" altLang="en-US" baseline="0" dirty="0" smtClean="0">
                <a:latin typeface="Arial" pitchFamily="34" charset="0"/>
              </a:rPr>
              <a:t> behind PGD’s need for content management and ultimately the </a:t>
            </a:r>
            <a:r>
              <a:rPr lang="en-US" altLang="en-US" baseline="0" dirty="0" err="1" smtClean="0">
                <a:latin typeface="Arial" pitchFamily="34" charset="0"/>
              </a:rPr>
              <a:t>Opmodel</a:t>
            </a:r>
            <a:r>
              <a:rPr lang="en-US" altLang="en-US" baseline="0" dirty="0" smtClean="0">
                <a:latin typeface="Arial" pitchFamily="34" charset="0"/>
              </a:rPr>
              <a:t> project</a:t>
            </a:r>
            <a:endParaRPr lang="en-US" altLang="en-US" dirty="0" smtClean="0">
              <a:latin typeface="Arial" pitchFamily="34" charset="0"/>
            </a:endParaRPr>
          </a:p>
        </p:txBody>
      </p:sp>
      <p:sp>
        <p:nvSpPr>
          <p:cNvPr id="86020"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3AC6D13-F3E5-4A02-9C42-7C85B2A3FD87}" type="slidenum">
              <a:rPr lang="en-US" altLang="en-US" smtClean="0"/>
              <a:pPr eaLnBrk="1" hangingPunct="1">
                <a:spcBef>
                  <a:spcPct val="0"/>
                </a:spcBef>
              </a:pPr>
              <a:t>10</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4FA96D2-C644-4427-A7A1-0C9BC678EFC4}" type="slidenum">
              <a:rPr lang="en-US" altLang="en-US" smtClean="0"/>
              <a:pPr eaLnBrk="1" hangingPunct="1">
                <a:spcBef>
                  <a:spcPct val="0"/>
                </a:spcBef>
              </a:pPr>
              <a:t>11</a:t>
            </a:fld>
            <a:endParaRPr lang="en-US" altLang="en-US" dirty="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157410" y="4239981"/>
            <a:ext cx="6852990" cy="4762890"/>
          </a:xfrm>
          <a:noFill/>
        </p:spPr>
        <p:txBody>
          <a:bodyPr/>
          <a:lstStyle/>
          <a:p>
            <a:pPr eaLnBrk="1" hangingPunct="1"/>
            <a:endParaRPr lang="en-US" altLang="en-US" dirty="0" smtClean="0">
              <a:latin typeface="Arial" pitchFamily="34" charset="0"/>
            </a:endParaRPr>
          </a:p>
          <a:p>
            <a:pPr marL="171450" indent="-171450" eaLnBrk="1" hangingPunct="1">
              <a:buFont typeface="Arial" panose="020B0604020202020204" pitchFamily="34" charset="0"/>
              <a:buChar char="•"/>
            </a:pPr>
            <a:r>
              <a:rPr lang="en-US" altLang="en-US" dirty="0" smtClean="0">
                <a:latin typeface="Arial" pitchFamily="34" charset="0"/>
              </a:rPr>
              <a:t>No systematic structure for OpModel </a:t>
            </a:r>
          </a:p>
          <a:p>
            <a:pPr marL="628650" lvl="1" indent="-171450" eaLnBrk="1" hangingPunct="1">
              <a:buFont typeface="Arial" panose="020B0604020202020204" pitchFamily="34" charset="0"/>
              <a:buChar char="•"/>
            </a:pPr>
            <a:r>
              <a:rPr lang="en-US" altLang="en-US" dirty="0" smtClean="0">
                <a:latin typeface="Arial" pitchFamily="34" charset="0"/>
              </a:rPr>
              <a:t>Prior attempts have been “application centered” vs. “structure centered”</a:t>
            </a:r>
          </a:p>
          <a:p>
            <a:pPr marL="628650" lvl="1" indent="-171450" eaLnBrk="1" hangingPunct="1">
              <a:buFont typeface="Arial" panose="020B0604020202020204" pitchFamily="34" charset="0"/>
              <a:buChar char="•"/>
            </a:pPr>
            <a:r>
              <a:rPr lang="en-US" altLang="en-US" dirty="0" smtClean="0">
                <a:latin typeface="Arial" pitchFamily="34" charset="0"/>
              </a:rPr>
              <a:t>No System or Global Process Owners (GPO) to monitor and manage health and accuracy of the processes  and process documents </a:t>
            </a:r>
          </a:p>
          <a:p>
            <a:pPr marL="628650" lvl="1" indent="-171450" eaLnBrk="1" hangingPunct="1">
              <a:buFont typeface="Arial" panose="020B0604020202020204" pitchFamily="34" charset="0"/>
              <a:buChar char="•"/>
            </a:pPr>
            <a:r>
              <a:rPr lang="en-US" altLang="en-US" dirty="0" smtClean="0">
                <a:latin typeface="Arial" pitchFamily="34" charset="0"/>
              </a:rPr>
              <a:t>No System Management Tools to easily assess, monitor, manage the system and content health</a:t>
            </a:r>
          </a:p>
          <a:p>
            <a:pPr marL="628650" lvl="1" indent="-171450" eaLnBrk="1" hangingPunct="1">
              <a:buFont typeface="Arial" panose="020B0604020202020204" pitchFamily="34" charset="0"/>
              <a:buChar char="•"/>
            </a:pPr>
            <a:r>
              <a:rPr lang="en-US" altLang="en-US" dirty="0" smtClean="0">
                <a:latin typeface="Arial" pitchFamily="34" charset="0"/>
              </a:rPr>
              <a:t>Folder structure architecture not intuitive leading to “I can’t find it”</a:t>
            </a:r>
          </a:p>
          <a:p>
            <a:pPr eaLnBrk="1" hangingPunct="1"/>
            <a:endParaRPr lang="en-US" altLang="en-US" sz="1400" i="1"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1469831-75CE-41F0-BDA9-E97FFF2ACF5E}" type="slidenum">
              <a:rPr lang="en-US" altLang="en-US" smtClean="0"/>
              <a:pPr eaLnBrk="1" hangingPunct="1">
                <a:spcBef>
                  <a:spcPct val="0"/>
                </a:spcBef>
              </a:pPr>
              <a:t>12</a:t>
            </a:fld>
            <a:endParaRPr lang="en-US" altLang="en-US" dirty="0" smtClean="0"/>
          </a:p>
        </p:txBody>
      </p:sp>
      <p:sp>
        <p:nvSpPr>
          <p:cNvPr id="88067" name="Rectangle 2"/>
          <p:cNvSpPr>
            <a:spLocks noGrp="1" noRot="1" noChangeAspect="1" noChangeArrowheads="1" noTextEdit="1"/>
          </p:cNvSpPr>
          <p:nvPr>
            <p:ph type="sldImg"/>
          </p:nvPr>
        </p:nvSpPr>
        <p:spPr>
          <a:ln/>
        </p:spPr>
      </p:sp>
      <p:sp>
        <p:nvSpPr>
          <p:cNvPr id="88068" name="Rectangle 5"/>
          <p:cNvSpPr>
            <a:spLocks noGrp="1" noChangeArrowheads="1"/>
          </p:cNvSpPr>
          <p:nvPr>
            <p:ph type="body" idx="1"/>
          </p:nvPr>
        </p:nvSpPr>
        <p:spPr>
          <a:noFill/>
        </p:spPr>
        <p:txBody>
          <a:bodyPr/>
          <a:lstStyle/>
          <a:p>
            <a:pPr eaLnBrk="1" hangingPunct="1"/>
            <a:r>
              <a:rPr lang="en-US" altLang="en-US" dirty="0" smtClean="0">
                <a:latin typeface="Arial" pitchFamily="34" charset="0"/>
              </a:rPr>
              <a:t>Feedback</a:t>
            </a:r>
            <a:r>
              <a:rPr lang="en-US" altLang="en-US" baseline="0" dirty="0" smtClean="0">
                <a:latin typeface="Arial" pitchFamily="34" charset="0"/>
              </a:rPr>
              <a:t> (surveys, process evaluations, deep-dives), coupled with PGD’s own identity of innovation, focus on processes and quality, and interdependency, we began developing the Knowledge Sharing Initiative (next slide) ….</a:t>
            </a:r>
            <a:endParaRPr lang="en-US" altLang="en-US" sz="1400"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5F0F8A0-D5C0-4976-AB28-67531377DE14}" type="slidenum">
              <a:rPr lang="en-US" altLang="en-US" smtClean="0"/>
              <a:pPr eaLnBrk="1" hangingPunct="1">
                <a:spcBef>
                  <a:spcPct val="0"/>
                </a:spcBef>
              </a:pPr>
              <a:t>13</a:t>
            </a:fld>
            <a:endParaRPr lang="en-US" alt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157410" y="4239981"/>
            <a:ext cx="6852990" cy="4762890"/>
          </a:xfrm>
          <a:noFill/>
        </p:spPr>
        <p:txBody>
          <a:bodyPr/>
          <a:lstStyle/>
          <a:p>
            <a:pPr eaLnBrk="1" hangingPunct="1"/>
            <a:r>
              <a:rPr lang="en-US" altLang="en-US" sz="1400" i="1" dirty="0" smtClean="0">
                <a:latin typeface="Arial" pitchFamily="34" charset="0"/>
              </a:rPr>
              <a:t>The Knowledge</a:t>
            </a:r>
            <a:r>
              <a:rPr lang="en-US" altLang="en-US" sz="1400" i="1" baseline="0" dirty="0" smtClean="0">
                <a:latin typeface="Arial" pitchFamily="34" charset="0"/>
              </a:rPr>
              <a:t> Sharing Initiative</a:t>
            </a:r>
            <a:r>
              <a:rPr lang="en-US" altLang="en-US" sz="1400" i="1" dirty="0" smtClean="0">
                <a:latin typeface="Arial" pitchFamily="34" charset="0"/>
              </a:rPr>
              <a:t> </a:t>
            </a:r>
            <a:r>
              <a:rPr lang="en-US" altLang="en-US" sz="1400" i="1" baseline="0" dirty="0" smtClean="0">
                <a:latin typeface="Arial" pitchFamily="34" charset="0"/>
              </a:rPr>
              <a:t>was directly tied back  to our reasons for improvement….</a:t>
            </a:r>
            <a:r>
              <a:rPr lang="en-US" altLang="en-US" sz="1400" i="1" dirty="0" smtClean="0">
                <a:latin typeface="Arial" pitchFamily="34" charset="0"/>
              </a:rPr>
              <a:t>survey </a:t>
            </a:r>
            <a:r>
              <a:rPr lang="en-US" altLang="en-US" sz="1400" i="1" baseline="0" dirty="0" smtClean="0">
                <a:latin typeface="Arial" pitchFamily="34" charset="0"/>
              </a:rPr>
              <a:t>feedback , need for speed and efficiency, as well as strategic planning….</a:t>
            </a:r>
            <a:endParaRPr lang="en-US" altLang="en-US" sz="1400" i="1" dirty="0" smtClean="0">
              <a:latin typeface="Arial" pitchFamily="34" charset="0"/>
            </a:endParaRPr>
          </a:p>
          <a:p>
            <a:pPr eaLnBrk="1" hangingPunct="1"/>
            <a:r>
              <a:rPr lang="en-US" altLang="en-US" sz="1400" i="1" dirty="0" smtClean="0">
                <a:latin typeface="Arial" pitchFamily="34" charset="0"/>
              </a:rPr>
              <a:t>Our Lead Team provided</a:t>
            </a:r>
            <a:r>
              <a:rPr lang="en-US" altLang="en-US" sz="1400" i="1" baseline="0" dirty="0" smtClean="0">
                <a:latin typeface="Arial" pitchFamily="34" charset="0"/>
              </a:rPr>
              <a:t> a vision for our organization which included moving        to the next generation in our applications :</a:t>
            </a:r>
          </a:p>
          <a:p>
            <a:pPr eaLnBrk="1" hangingPunct="1"/>
            <a:r>
              <a:rPr lang="en-US" altLang="en-US" sz="1400" i="1" baseline="0" dirty="0" smtClean="0">
                <a:latin typeface="Arial" pitchFamily="34" charset="0"/>
              </a:rPr>
              <a:t>Mobile </a:t>
            </a:r>
          </a:p>
          <a:p>
            <a:pPr eaLnBrk="1" hangingPunct="1"/>
            <a:r>
              <a:rPr lang="en-US" altLang="en-US" sz="1400" i="1" baseline="0" dirty="0" smtClean="0">
                <a:latin typeface="Arial" pitchFamily="34" charset="0"/>
              </a:rPr>
              <a:t>Metadata</a:t>
            </a:r>
          </a:p>
          <a:p>
            <a:pPr eaLnBrk="1" hangingPunct="1"/>
            <a:r>
              <a:rPr lang="en-US" altLang="en-US" sz="1400" i="1" baseline="0" dirty="0" smtClean="0">
                <a:latin typeface="Arial" pitchFamily="34" charset="0"/>
              </a:rPr>
              <a:t>Asset management </a:t>
            </a:r>
            <a:endParaRPr lang="en-US" altLang="en-US" sz="1400" i="1"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F6B886C-EE8C-49EE-AAD9-D690DDF6C441}" type="slidenum">
              <a:rPr lang="en-US" altLang="en-US" smtClean="0"/>
              <a:pPr eaLnBrk="1" hangingPunct="1">
                <a:spcBef>
                  <a:spcPct val="0"/>
                </a:spcBef>
              </a:pPr>
              <a:t>14</a:t>
            </a:fld>
            <a:endParaRPr lang="en-US" altLang="en-US" dirty="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157410" y="4239981"/>
            <a:ext cx="6852990" cy="4762890"/>
          </a:xfrm>
          <a:noFill/>
        </p:spPr>
        <p:txBody>
          <a:bodyPr/>
          <a:lstStyle/>
          <a:p>
            <a:pPr eaLnBrk="1" hangingPunct="1"/>
            <a:r>
              <a:rPr lang="en-US" altLang="en-US" sz="1400" i="1" dirty="0" smtClean="0">
                <a:latin typeface="Arial" pitchFamily="34" charset="0"/>
              </a:rPr>
              <a:t>One of</a:t>
            </a:r>
            <a:r>
              <a:rPr lang="en-US" altLang="en-US" sz="1400" i="1" baseline="0" dirty="0" smtClean="0">
                <a:latin typeface="Arial" pitchFamily="34" charset="0"/>
              </a:rPr>
              <a:t> the initiatives was to improve our </a:t>
            </a:r>
            <a:r>
              <a:rPr lang="en-US" altLang="en-US" sz="1400" i="1" dirty="0" err="1">
                <a:latin typeface="Arial" pitchFamily="34" charset="0"/>
              </a:rPr>
              <a:t>O</a:t>
            </a:r>
            <a:r>
              <a:rPr lang="en-US" altLang="en-US" sz="1400" i="1" baseline="0" dirty="0" err="1" smtClean="0">
                <a:latin typeface="Arial" pitchFamily="34" charset="0"/>
              </a:rPr>
              <a:t>pmodel</a:t>
            </a:r>
            <a:r>
              <a:rPr lang="en-US" altLang="en-US" sz="1400" i="1" baseline="0" dirty="0" smtClean="0">
                <a:latin typeface="Arial" pitchFamily="34" charset="0"/>
              </a:rPr>
              <a:t>  - it wasn’t working for us as well as it should have been….</a:t>
            </a:r>
            <a:endParaRPr lang="en-US" altLang="en-US" sz="1400" i="1"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90116"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EF0A87B-67FE-4C47-A433-EA1D43EFCFD3}" type="slidenum">
              <a:rPr lang="en-US" altLang="en-US" smtClean="0"/>
              <a:pPr eaLnBrk="1" hangingPunct="1">
                <a:spcBef>
                  <a:spcPct val="0"/>
                </a:spcBef>
              </a:pPr>
              <a:t>15</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91140"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79BD972-4E69-466C-B069-31076229C8B5}" type="slidenum">
              <a:rPr lang="en-US" altLang="en-US" smtClean="0"/>
              <a:pPr eaLnBrk="1" hangingPunct="1">
                <a:spcBef>
                  <a:spcPct val="0"/>
                </a:spcBef>
              </a:pPr>
              <a:t>16</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4CEA1E8-CB4E-4181-B761-62C977C987EA}" type="slidenum">
              <a:rPr lang="en-US" altLang="en-US" smtClean="0"/>
              <a:pPr eaLnBrk="1" hangingPunct="1">
                <a:spcBef>
                  <a:spcPct val="0"/>
                </a:spcBef>
              </a:pPr>
              <a:t>17</a:t>
            </a:fld>
            <a:endParaRPr lang="en-US" altLang="en-US" dirty="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157410" y="4239981"/>
            <a:ext cx="6852990" cy="4762890"/>
          </a:xfrm>
          <a:noFill/>
        </p:spPr>
        <p:txBody>
          <a:bodyPr/>
          <a:lstStyle/>
          <a:p>
            <a:pPr eaLnBrk="1" hangingPunct="1"/>
            <a:r>
              <a:rPr lang="en-US" altLang="en-US" dirty="0" smtClean="0">
                <a:latin typeface="Arial" pitchFamily="34" charset="0"/>
              </a:rPr>
              <a:t>McDonald’s example of handbook and baking burgers same way</a:t>
            </a:r>
            <a:endParaRPr lang="en-US" altLang="en-US" sz="1400" i="1"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E487C3F-FAB9-4289-B821-AB5012388BE5}" type="slidenum">
              <a:rPr lang="en-US" altLang="en-US" smtClean="0"/>
              <a:pPr eaLnBrk="1" hangingPunct="1">
                <a:spcBef>
                  <a:spcPct val="0"/>
                </a:spcBef>
              </a:pPr>
              <a:t>18</a:t>
            </a:fld>
            <a:endParaRPr lang="en-US" alt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157410" y="4239981"/>
            <a:ext cx="6852990" cy="4762890"/>
          </a:xfrm>
          <a:noFill/>
        </p:spPr>
        <p:txBody>
          <a:bodyPr/>
          <a:lstStyle/>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400" dirty="0" smtClean="0">
                <a:latin typeface="Arial" pitchFamily="34" charset="0"/>
                <a:sym typeface="Wingdings" pitchFamily="2" charset="2"/>
              </a:rPr>
              <a:t>Once we got the vision, it was our job to define the appropriate</a:t>
            </a:r>
            <a:r>
              <a:rPr lang="en-US" altLang="en-US" sz="1400" baseline="0" dirty="0" smtClean="0">
                <a:latin typeface="Arial" pitchFamily="34" charset="0"/>
                <a:sym typeface="Wingdings" pitchFamily="2" charset="2"/>
              </a:rPr>
              <a:t> scope – it is important to have a mission and vision with clear scope to ensure project meets expectation and expectations are managed.   </a:t>
            </a:r>
            <a:r>
              <a:rPr lang="en-US" altLang="en-US" sz="1400" dirty="0" smtClean="0">
                <a:latin typeface="Arial" pitchFamily="34" charset="0"/>
              </a:rPr>
              <a:t>Gov. Document – BEST PRACTICE</a:t>
            </a:r>
          </a:p>
          <a:p>
            <a:pPr marL="285750" marR="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ltLang="en-US" sz="1400" dirty="0" smtClean="0">
              <a:latin typeface="Arial" pitchFamily="34" charset="0"/>
            </a:endParaRPr>
          </a:p>
          <a:p>
            <a:pPr eaLnBrk="1" hangingPunct="1"/>
            <a:r>
              <a:rPr lang="en-US" altLang="en-US" sz="1400" dirty="0" smtClean="0">
                <a:latin typeface="Arial" pitchFamily="34" charset="0"/>
              </a:rPr>
              <a:t>How</a:t>
            </a:r>
            <a:r>
              <a:rPr lang="en-US" altLang="en-US" sz="1400" baseline="0" dirty="0" smtClean="0">
                <a:latin typeface="Arial" pitchFamily="34" charset="0"/>
              </a:rPr>
              <a:t> do we want to do this…</a:t>
            </a:r>
          </a:p>
          <a:p>
            <a:pPr marL="285750" indent="-285750" eaLnBrk="1" hangingPunct="1">
              <a:buFont typeface="Arial" panose="020B0604020202020204" pitchFamily="34" charset="0"/>
              <a:buChar char="•"/>
            </a:pPr>
            <a:r>
              <a:rPr lang="en-US" altLang="en-US" sz="1400" dirty="0" smtClean="0">
                <a:latin typeface="Arial" pitchFamily="34" charset="0"/>
                <a:sym typeface="Wingdings" pitchFamily="2" charset="2"/>
              </a:rPr>
              <a:t>Improve</a:t>
            </a:r>
            <a:r>
              <a:rPr lang="en-US" altLang="en-US" sz="1400" baseline="0" dirty="0" smtClean="0">
                <a:latin typeface="Arial" pitchFamily="34" charset="0"/>
                <a:sym typeface="Wingdings" pitchFamily="2" charset="2"/>
              </a:rPr>
              <a:t> structure/organization of how we managed content. -- &gt; something that allowed us to logically organize our documents, as well as teach the way we do business (goes back to purpose of the </a:t>
            </a:r>
            <a:r>
              <a:rPr lang="en-US" altLang="en-US" sz="1400" baseline="0" dirty="0" err="1" smtClean="0">
                <a:latin typeface="Arial" pitchFamily="34" charset="0"/>
                <a:sym typeface="Wingdings" pitchFamily="2" charset="2"/>
              </a:rPr>
              <a:t>OpModel</a:t>
            </a:r>
            <a:r>
              <a:rPr lang="en-US" altLang="en-US" sz="1400" baseline="0" dirty="0" smtClean="0">
                <a:latin typeface="Arial" pitchFamily="34" charset="0"/>
                <a:sym typeface="Wingdings" pitchFamily="2" charset="2"/>
              </a:rPr>
              <a:t>)</a:t>
            </a:r>
          </a:p>
          <a:p>
            <a:pPr marL="285750" indent="-285750" eaLnBrk="1" hangingPunct="1">
              <a:buFont typeface="Arial" panose="020B0604020202020204" pitchFamily="34" charset="0"/>
              <a:buChar char="•"/>
            </a:pPr>
            <a:r>
              <a:rPr lang="en-US" altLang="en-US" sz="1400" baseline="0" dirty="0" smtClean="0">
                <a:latin typeface="Arial" pitchFamily="34" charset="0"/>
                <a:sym typeface="Wingdings" pitchFamily="2" charset="2"/>
              </a:rPr>
              <a:t>Create tool to facilitate managing the content – with key features/functional requirements (</a:t>
            </a:r>
            <a:r>
              <a:rPr lang="en-US" altLang="en-US" sz="1400" baseline="0" dirty="0" err="1" smtClean="0">
                <a:latin typeface="Arial" pitchFamily="34" charset="0"/>
                <a:sym typeface="Wingdings" pitchFamily="2" charset="2"/>
              </a:rPr>
              <a:t>ie</a:t>
            </a:r>
            <a:r>
              <a:rPr lang="en-US" altLang="en-US" sz="1400" baseline="0" dirty="0" smtClean="0">
                <a:latin typeface="Arial" pitchFamily="34" charset="0"/>
                <a:sym typeface="Wingdings" pitchFamily="2" charset="2"/>
              </a:rPr>
              <a:t>: Attributes, workflows, reviews, </a:t>
            </a:r>
            <a:r>
              <a:rPr lang="en-US" altLang="en-US" sz="1400" baseline="0" dirty="0" err="1" smtClean="0">
                <a:latin typeface="Arial" pitchFamily="34" charset="0"/>
                <a:sym typeface="Wingdings" pitchFamily="2" charset="2"/>
              </a:rPr>
              <a:t>etc</a:t>
            </a:r>
            <a:r>
              <a:rPr lang="en-US" altLang="en-US" sz="1400" baseline="0" dirty="0" smtClean="0">
                <a:latin typeface="Arial" pitchFamily="34" charset="0"/>
                <a:sym typeface="Wingdings" pitchFamily="2" charset="2"/>
              </a:rPr>
              <a:t>)</a:t>
            </a:r>
            <a:endParaRPr lang="en-US" altLang="en-US" sz="1400" dirty="0" smtClean="0">
              <a:latin typeface="Arial" pitchFamily="34" charset="0"/>
              <a:sym typeface="Wingdings" pitchFamily="2" charset="2"/>
            </a:endParaRPr>
          </a:p>
          <a:p>
            <a:pPr marL="285750" indent="-285750" eaLnBrk="1" hangingPunct="1">
              <a:buFont typeface="Arial" panose="020B0604020202020204" pitchFamily="34" charset="0"/>
              <a:buChar char="•"/>
            </a:pPr>
            <a:endParaRPr lang="en-US" altLang="en-US" sz="1400" dirty="0" smtClean="0">
              <a:latin typeface="Arial" pitchFamily="34" charset="0"/>
            </a:endParaRPr>
          </a:p>
          <a:p>
            <a:pPr marL="285750" indent="-285750" eaLnBrk="1" hangingPunct="1">
              <a:buFont typeface="Arial" panose="020B0604020202020204" pitchFamily="34" charset="0"/>
              <a:buChar char="•"/>
            </a:pPr>
            <a:endParaRPr lang="en-US" altLang="en-US" sz="1400" dirty="0" smtClean="0">
              <a:latin typeface="Arial" pitchFamily="34" charset="0"/>
            </a:endParaRPr>
          </a:p>
          <a:p>
            <a:pPr marL="285750" indent="-285750" eaLnBrk="1" hangingPunct="1">
              <a:buFont typeface="Arial" panose="020B0604020202020204" pitchFamily="34" charset="0"/>
              <a:buChar char="•"/>
            </a:pPr>
            <a:r>
              <a:rPr lang="en-US" altLang="en-US" sz="1400" dirty="0" smtClean="0">
                <a:latin typeface="Arial" pitchFamily="34" charset="0"/>
              </a:rPr>
              <a:t>Understand the vision for the OpModel Project and interaction with other key projects including NEXTeam and Knowledge Sharing. </a:t>
            </a:r>
          </a:p>
          <a:p>
            <a:pPr marL="285750" indent="-285750" eaLnBrk="1" hangingPunct="1">
              <a:buFont typeface="Arial" panose="020B0604020202020204" pitchFamily="34" charset="0"/>
              <a:buChar char="•"/>
            </a:pPr>
            <a:r>
              <a:rPr lang="en-US" altLang="en-US" sz="1400" dirty="0" smtClean="0">
                <a:latin typeface="Arial" pitchFamily="34" charset="0"/>
              </a:rPr>
              <a:t>Align/integrate activities and outcomes of all projects in order to reduce duplication, confusion, or rework.  </a:t>
            </a:r>
          </a:p>
          <a:p>
            <a:pPr marL="285750" indent="-285750" eaLnBrk="1" hangingPunct="1">
              <a:buFont typeface="Arial" panose="020B0604020202020204" pitchFamily="34" charset="0"/>
              <a:buChar char="•"/>
            </a:pPr>
            <a:r>
              <a:rPr lang="en-US" altLang="en-US" sz="1400" dirty="0" smtClean="0">
                <a:latin typeface="Arial" pitchFamily="34" charset="0"/>
              </a:rPr>
              <a:t>Understand necessary steps to meet OpModel deadlines.</a:t>
            </a:r>
          </a:p>
          <a:p>
            <a:pPr marL="285750" indent="-285750" eaLnBrk="1" hangingPunct="1">
              <a:buFont typeface="Arial" panose="020B0604020202020204" pitchFamily="34" charset="0"/>
              <a:buChar char="•"/>
            </a:pPr>
            <a:endParaRPr lang="en-US" altLang="en-US" sz="1400" i="1"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r>
              <a:rPr lang="en-US" altLang="en-US" dirty="0" smtClean="0">
                <a:latin typeface="Arial" pitchFamily="34" charset="0"/>
              </a:rPr>
              <a:t>This</a:t>
            </a:r>
            <a:r>
              <a:rPr lang="en-US" altLang="en-US" baseline="0" dirty="0" smtClean="0">
                <a:latin typeface="Arial" pitchFamily="34" charset="0"/>
              </a:rPr>
              <a:t> is where the physical changes take place – but it can also become an emotional/touchy-feely one…</a:t>
            </a:r>
            <a:endParaRPr lang="en-US" altLang="en-US" dirty="0" smtClean="0">
              <a:latin typeface="Arial" pitchFamily="34" charset="0"/>
            </a:endParaRPr>
          </a:p>
        </p:txBody>
      </p:sp>
      <p:sp>
        <p:nvSpPr>
          <p:cNvPr id="98308"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3421142-0641-416D-ADDD-2409E5667C0B}" type="slidenum">
              <a:rPr lang="en-US" altLang="en-US" smtClean="0"/>
              <a:pPr eaLnBrk="1" hangingPunct="1">
                <a:spcBef>
                  <a:spcPct val="0"/>
                </a:spcBef>
              </a:pPr>
              <a:t>19</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689AEFB-BA25-4CE1-A1E8-5F4A7A12144B}" type="slidenum">
              <a:rPr lang="en-US" altLang="en-US" smtClean="0"/>
              <a:pPr eaLnBrk="1" hangingPunct="1">
                <a:spcBef>
                  <a:spcPct val="0"/>
                </a:spcBef>
              </a:pPr>
              <a:t>2</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57410" y="4239981"/>
            <a:ext cx="6852990" cy="4762890"/>
          </a:xfrm>
          <a:noFill/>
        </p:spPr>
        <p:txBody>
          <a:bodyPr/>
          <a:lstStyle/>
          <a:p>
            <a:pPr eaLnBrk="1" hangingPunct="1"/>
            <a:r>
              <a:rPr lang="en-US" sz="1400" b="1" u="sng" dirty="0"/>
              <a:t>Slide 2:</a:t>
            </a:r>
            <a:r>
              <a:rPr lang="en-US" sz="1400" dirty="0"/>
              <a:t>  We recently completed development and implementation of a new Operational Model System in </a:t>
            </a:r>
            <a:r>
              <a:rPr lang="en-US" sz="1400" dirty="0" err="1"/>
              <a:t>NextEra</a:t>
            </a:r>
            <a:r>
              <a:rPr lang="en-US" sz="1400" dirty="0"/>
              <a:t> Energy’s Power Generation Division.  We want to share with you how it is helping us manage our knowledge content and convey learnings around project and change management.  We put the presentation together in a “Case Study” type of format.</a:t>
            </a:r>
          </a:p>
          <a:p>
            <a:pPr eaLnBrk="1" hangingPunct="1"/>
            <a:endParaRPr lang="en-US" altLang="en-US" sz="1400" i="1"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en-US" altLang="en-US" dirty="0" smtClean="0">
                <a:latin typeface="Arial" pitchFamily="34" charset="0"/>
              </a:rPr>
              <a:t>Change doesn’t always have to effect</a:t>
            </a:r>
            <a:r>
              <a:rPr lang="en-US" altLang="en-US" baseline="0" dirty="0" smtClean="0">
                <a:latin typeface="Arial" pitchFamily="34" charset="0"/>
              </a:rPr>
              <a:t> something </a:t>
            </a:r>
            <a:r>
              <a:rPr lang="en-US" altLang="en-US" dirty="0" err="1" smtClean="0">
                <a:latin typeface="Arial" pitchFamily="34" charset="0"/>
              </a:rPr>
              <a:t>physcially</a:t>
            </a:r>
            <a:r>
              <a:rPr lang="en-US" altLang="en-US" baseline="0" dirty="0" smtClean="0">
                <a:latin typeface="Arial" pitchFamily="34" charset="0"/>
              </a:rPr>
              <a:t> only (change to the tool, organization method), but it can effect emotionally and mentally too….</a:t>
            </a:r>
          </a:p>
          <a:p>
            <a:endParaRPr lang="en-US" altLang="en-US" dirty="0" smtClean="0">
              <a:latin typeface="Arial" pitchFamily="34" charset="0"/>
            </a:endParaRPr>
          </a:p>
          <a:p>
            <a:pPr marL="171450" indent="-171450">
              <a:buFont typeface="Arial" panose="020B0604020202020204" pitchFamily="34" charset="0"/>
              <a:buChar char="•"/>
            </a:pPr>
            <a:r>
              <a:rPr lang="en-US" altLang="en-US" dirty="0" smtClean="0">
                <a:latin typeface="Arial" pitchFamily="34" charset="0"/>
              </a:rPr>
              <a:t>Explain that during change management process (as we explain here and what you may experience) you need to constantly check yourself and team to remember that each person reacts differently to change — even when we are only reading or hearing words that represent change.   </a:t>
            </a:r>
          </a:p>
          <a:p>
            <a:pPr marL="171450" indent="-171450">
              <a:buFont typeface="Arial" panose="020B0604020202020204" pitchFamily="34" charset="0"/>
              <a:buChar char="•"/>
            </a:pPr>
            <a:r>
              <a:rPr lang="en-US" altLang="en-US" dirty="0" smtClean="0">
                <a:latin typeface="Arial" pitchFamily="34" charset="0"/>
              </a:rPr>
              <a:t>Change gets to our “gut” as much as it gets to our heads – and many of our strongest reactions come from there.  Reactions that arise from our “gut” are just as valid as those that arise from our heads.</a:t>
            </a:r>
          </a:p>
          <a:p>
            <a:endParaRPr lang="en-US" altLang="en-US" dirty="0" smtClean="0">
              <a:latin typeface="Arial" pitchFamily="34" charset="0"/>
            </a:endParaRPr>
          </a:p>
        </p:txBody>
      </p:sp>
      <p:sp>
        <p:nvSpPr>
          <p:cNvPr id="101380"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EE0B39B-0599-4AFE-BC3B-4132E7040009}" type="slidenum">
              <a:rPr lang="en-US" altLang="en-US" smtClean="0"/>
              <a:pPr eaLnBrk="1" hangingPunct="1">
                <a:spcBef>
                  <a:spcPct val="0"/>
                </a:spcBef>
              </a:pPr>
              <a:t>20</a:t>
            </a:fld>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7E0319E-FDAF-438D-8619-A5BEEDE6ABE5}" type="slidenum">
              <a:rPr lang="en-US" altLang="en-US" smtClean="0"/>
              <a:pPr eaLnBrk="1" hangingPunct="1">
                <a:spcBef>
                  <a:spcPct val="0"/>
                </a:spcBef>
              </a:pPr>
              <a:t>21</a:t>
            </a:fld>
            <a:endParaRPr lang="en-US" alt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157410" y="4239981"/>
            <a:ext cx="6852990" cy="4762890"/>
          </a:xfrm>
          <a:noFill/>
        </p:spPr>
        <p:txBody>
          <a:bodyPr/>
          <a:lstStyle/>
          <a:p>
            <a:pPr eaLnBrk="1" hangingPunct="1"/>
            <a:r>
              <a:rPr lang="en-US" altLang="en-US" sz="1400" dirty="0" smtClean="0">
                <a:latin typeface="Arial" pitchFamily="34" charset="0"/>
              </a:rPr>
              <a:t>We know what we need to go after, but how – how do we reach everyone?</a:t>
            </a:r>
          </a:p>
          <a:p>
            <a:pPr eaLnBrk="1" hangingPunct="1"/>
            <a:endParaRPr lang="en-US" altLang="en-US" sz="1400" i="1" dirty="0" smtClean="0">
              <a:latin typeface="Arial" pitchFamily="34" charset="0"/>
            </a:endParaRPr>
          </a:p>
          <a:p>
            <a:pPr eaLnBrk="1" hangingPunct="1"/>
            <a:endParaRPr lang="en-US" altLang="en-US" sz="1400" i="1"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0967C38-6B92-4EC0-85BC-F8F2BDB701BB}" type="slidenum">
              <a:rPr lang="en-US" altLang="en-US" smtClean="0"/>
              <a:pPr eaLnBrk="1" hangingPunct="1">
                <a:spcBef>
                  <a:spcPct val="0"/>
                </a:spcBef>
              </a:pPr>
              <a:t>22</a:t>
            </a:fld>
            <a:endParaRPr lang="en-US" alt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EF87DA0-4D27-4DAB-A7E7-EA7F5A8C9AF8}" type="slidenum">
              <a:rPr lang="en-US" altLang="en-US" smtClean="0"/>
              <a:pPr eaLnBrk="1" hangingPunct="1">
                <a:spcBef>
                  <a:spcPct val="0"/>
                </a:spcBef>
              </a:pPr>
              <a:t>23</a:t>
            </a:fld>
            <a:endParaRPr lang="en-US" altLang="en-US" dirty="0"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F568F9D9-361A-4924-A6EC-68896E9EAEF4}" type="slidenum">
              <a:rPr lang="en-US" altLang="en-US" smtClean="0"/>
              <a:pPr eaLnBrk="1" hangingPunct="1">
                <a:spcBef>
                  <a:spcPct val="0"/>
                </a:spcBef>
              </a:pPr>
              <a:t>24</a:t>
            </a:fld>
            <a:endParaRPr lang="en-US" altLang="en-US" dirty="0"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106500"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646C37E-0AF4-48EF-BBE2-8878D4C3E7BD}" type="slidenum">
              <a:rPr lang="en-US" altLang="en-US" smtClean="0"/>
              <a:pPr eaLnBrk="1" hangingPunct="1">
                <a:spcBef>
                  <a:spcPct val="0"/>
                </a:spcBef>
              </a:pPr>
              <a:t>25</a:t>
            </a:fld>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B9C3A17-8F97-4EED-9BD4-724001238BC8}" type="slidenum">
              <a:rPr lang="en-US" altLang="en-US" smtClean="0"/>
              <a:pPr eaLnBrk="1" hangingPunct="1">
                <a:spcBef>
                  <a:spcPct val="0"/>
                </a:spcBef>
              </a:pPr>
              <a:t>26</a:t>
            </a:fld>
            <a:endParaRPr lang="en-US" altLang="en-US" dirty="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US" altLang="en-US" dirty="0" smtClean="0">
              <a:latin typeface="Arial" pitchFamily="34" charset="0"/>
            </a:endParaRPr>
          </a:p>
        </p:txBody>
      </p:sp>
      <p:sp>
        <p:nvSpPr>
          <p:cNvPr id="108548" name="Slide Number Placeholder 3"/>
          <p:cNvSpPr>
            <a:spLocks noGrp="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1420402-066A-4E00-AFFB-6FBAD9BD4ED8}" type="slidenum">
              <a:rPr lang="en-US" altLang="en-US" smtClean="0"/>
              <a:pPr eaLnBrk="1" hangingPunct="1">
                <a:spcBef>
                  <a:spcPct val="0"/>
                </a:spcBef>
              </a:pPr>
              <a:t>27</a:t>
            </a:fld>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FB55E81-5021-4FD6-BB38-771A1EEAFB88}" type="slidenum">
              <a:rPr lang="en-US" altLang="en-US" smtClean="0"/>
              <a:pPr eaLnBrk="1" hangingPunct="1">
                <a:spcBef>
                  <a:spcPct val="0"/>
                </a:spcBef>
              </a:pPr>
              <a:t>28</a:t>
            </a:fld>
            <a:endParaRPr lang="en-US" alt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689AEFB-BA25-4CE1-A1E8-5F4A7A12144B}" type="slidenum">
              <a:rPr lang="en-US" altLang="en-US" smtClean="0"/>
              <a:pPr eaLnBrk="1" hangingPunct="1">
                <a:spcBef>
                  <a:spcPct val="0"/>
                </a:spcBef>
              </a:pPr>
              <a:t>29</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eaLnBrk="0" hangingPunct="0">
              <a:spcBef>
                <a:spcPct val="30000"/>
              </a:spcBef>
              <a:spcAft>
                <a:spcPct val="0"/>
              </a:spcAft>
              <a:defRPr sz="1200">
                <a:solidFill>
                  <a:schemeClr val="tx1"/>
                </a:solidFill>
                <a:latin typeface="Arial" pitchFamily="34" charset="0"/>
              </a:defRPr>
            </a:lvl1pPr>
            <a:lvl2pPr marL="742950" indent="-285750" defTabSz="930275" eaLnBrk="0" hangingPunct="0">
              <a:spcBef>
                <a:spcPct val="30000"/>
              </a:spcBef>
              <a:spcAft>
                <a:spcPct val="0"/>
              </a:spcAft>
              <a:defRPr sz="1200">
                <a:solidFill>
                  <a:schemeClr val="tx1"/>
                </a:solidFill>
                <a:latin typeface="Arial" pitchFamily="34" charset="0"/>
              </a:defRPr>
            </a:lvl2pPr>
            <a:lvl3pPr marL="1143000" indent="-228600" defTabSz="930275" eaLnBrk="0" hangingPunct="0">
              <a:spcBef>
                <a:spcPct val="30000"/>
              </a:spcBef>
              <a:spcAft>
                <a:spcPct val="0"/>
              </a:spcAft>
              <a:defRPr sz="1200">
                <a:solidFill>
                  <a:schemeClr val="tx1"/>
                </a:solidFill>
                <a:latin typeface="Arial" pitchFamily="34" charset="0"/>
              </a:defRPr>
            </a:lvl3pPr>
            <a:lvl4pPr marL="1600200" indent="-228600" defTabSz="930275" eaLnBrk="0" hangingPunct="0">
              <a:spcBef>
                <a:spcPct val="30000"/>
              </a:spcBef>
              <a:spcAft>
                <a:spcPct val="0"/>
              </a:spcAft>
              <a:defRPr sz="1200">
                <a:solidFill>
                  <a:schemeClr val="tx1"/>
                </a:solidFill>
                <a:latin typeface="Arial" pitchFamily="34" charset="0"/>
              </a:defRPr>
            </a:lvl4pPr>
            <a:lvl5pPr marL="2057400" indent="-228600" defTabSz="930275" eaLnBrk="0" hangingPunct="0">
              <a:spcBef>
                <a:spcPct val="30000"/>
              </a:spcBef>
              <a:spcAft>
                <a:spcPct val="0"/>
              </a:spcAft>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15F58E-A05C-42C7-AEE9-7BEF6DA3ABBD}" type="slidenum">
              <a:rPr lang="en-US" altLang="en-US" smtClean="0"/>
              <a:pPr eaLnBrk="1" hangingPunct="1">
                <a:spcBef>
                  <a:spcPct val="0"/>
                </a:spcBef>
              </a:pPr>
              <a:t>3</a:t>
            </a:fld>
            <a:endParaRPr lang="en-US" alt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r>
              <a:rPr lang="en-US" dirty="0"/>
              <a:t/>
            </a:r>
            <a:br>
              <a:rPr lang="en-US" dirty="0"/>
            </a:br>
            <a:r>
              <a:rPr lang="en-US" dirty="0"/>
              <a:t> </a:t>
            </a:r>
          </a:p>
          <a:p>
            <a:r>
              <a:rPr lang="en-US" b="1" u="sng" dirty="0"/>
              <a:t>Slide 3</a:t>
            </a:r>
            <a:r>
              <a:rPr lang="en-US" dirty="0"/>
              <a:t>:  Before we get started, I want to introduce my co presenters:  </a:t>
            </a:r>
          </a:p>
          <a:p>
            <a:pPr lvl="0"/>
            <a:r>
              <a:rPr lang="en-US" dirty="0"/>
              <a:t>Kelley Schoonover was the </a:t>
            </a:r>
            <a:r>
              <a:rPr lang="en-US" dirty="0" err="1"/>
              <a:t>OpModel</a:t>
            </a:r>
            <a:r>
              <a:rPr lang="en-US" dirty="0"/>
              <a:t> Project Manager.  She has been with the company </a:t>
            </a:r>
            <a:r>
              <a:rPr lang="en-US" b="1" dirty="0"/>
              <a:t>6</a:t>
            </a:r>
            <a:r>
              <a:rPr lang="en-US" dirty="0"/>
              <a:t> years and is a mechanical engineer from the University of Miami.  She has recently been promoted to Sr. Engineer on our Combustion Turbine Fleet Team.  </a:t>
            </a:r>
          </a:p>
          <a:p>
            <a:r>
              <a:rPr lang="en-US" dirty="0"/>
              <a:t> </a:t>
            </a:r>
          </a:p>
          <a:p>
            <a:pPr lvl="0"/>
            <a:r>
              <a:rPr lang="en-US" dirty="0"/>
              <a:t>Adriana Falcon was our Production Assurance Leader responsible for the Document </a:t>
            </a:r>
            <a:r>
              <a:rPr lang="en-US" dirty="0" err="1"/>
              <a:t>Mgmt</a:t>
            </a:r>
            <a:r>
              <a:rPr lang="en-US" dirty="0"/>
              <a:t> Team who helped with development, testing, implementation, and ongoing training and support.  Adriana is an Industrial Engineer from </a:t>
            </a:r>
            <a:r>
              <a:rPr lang="en-US" dirty="0" err="1"/>
              <a:t>Univ</a:t>
            </a:r>
            <a:r>
              <a:rPr lang="en-US" dirty="0"/>
              <a:t> of Florida and has been with the company for </a:t>
            </a:r>
            <a:r>
              <a:rPr lang="en-US" b="1" dirty="0"/>
              <a:t>8</a:t>
            </a:r>
            <a:r>
              <a:rPr lang="en-US" dirty="0"/>
              <a:t> years.  She has recently been promoted to Sr. Production Assurance Specialist at our newest combined cycle power plant in Port Everglades, FL that will be going commercial in </a:t>
            </a:r>
            <a:r>
              <a:rPr lang="en-US" b="1" dirty="0"/>
              <a:t>2016.</a:t>
            </a:r>
            <a:endParaRPr lang="en-US" dirty="0"/>
          </a:p>
          <a:p>
            <a:r>
              <a:rPr lang="en-US" dirty="0"/>
              <a:t> </a:t>
            </a:r>
          </a:p>
          <a:p>
            <a:r>
              <a:rPr lang="en-US" dirty="0"/>
              <a:t> </a:t>
            </a:r>
          </a:p>
          <a:p>
            <a:pPr lvl="0"/>
            <a:r>
              <a:rPr lang="en-US" dirty="0"/>
              <a:t>Tami </a:t>
            </a:r>
            <a:r>
              <a:rPr lang="en-US" dirty="0" err="1"/>
              <a:t>Varckette</a:t>
            </a:r>
            <a:r>
              <a:rPr lang="en-US" dirty="0"/>
              <a:t> is also with us to assist in answering any questions about current state post Go Live and to help give out prizes!  Tami is our current Production Assurance Leader who replaced Adriana in the Doc </a:t>
            </a:r>
            <a:r>
              <a:rPr lang="en-US" dirty="0" err="1"/>
              <a:t>Mgmt</a:t>
            </a:r>
            <a:r>
              <a:rPr lang="en-US" dirty="0"/>
              <a:t> and KS role in PGD.  Tami has been with the company </a:t>
            </a:r>
            <a:r>
              <a:rPr lang="en-US" b="1" dirty="0"/>
              <a:t>20+</a:t>
            </a:r>
            <a:r>
              <a:rPr lang="en-US" dirty="0"/>
              <a:t> years and has extensive knowledge of power plant operations.</a:t>
            </a:r>
          </a:p>
          <a:p>
            <a:pPr eaLnBrk="1" hangingPunct="1">
              <a:lnSpc>
                <a:spcPct val="90000"/>
              </a:lnSpc>
            </a:pPr>
            <a:endParaRPr lang="en-US" alt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5DA46A2-2DFD-46A7-8EDC-8DA52AFBF740}" type="slidenum">
              <a:rPr lang="en-US" altLang="en-US" smtClean="0"/>
              <a:pPr eaLnBrk="1" hangingPunct="1">
                <a:spcBef>
                  <a:spcPct val="0"/>
                </a:spcBef>
              </a:pPr>
              <a:t>30</a:t>
            </a:fld>
            <a:endParaRPr lang="en-US" alt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157410" y="4239981"/>
            <a:ext cx="6852990" cy="4762890"/>
          </a:xfrm>
          <a:noFill/>
        </p:spPr>
        <p:txBody>
          <a:bodyPr/>
          <a:lstStyle/>
          <a:p>
            <a:r>
              <a:rPr lang="en-US" b="1" u="sng" dirty="0"/>
              <a:t>Slide 38:</a:t>
            </a:r>
            <a:r>
              <a:rPr lang="en-US" dirty="0"/>
              <a:t>  One of the substantial benefits of our </a:t>
            </a:r>
            <a:r>
              <a:rPr lang="en-US" dirty="0" err="1"/>
              <a:t>OpModel</a:t>
            </a:r>
            <a:r>
              <a:rPr lang="en-US" dirty="0"/>
              <a:t> Project was to spur development and implementation of a good knowledge sharing governance.  We address what knowledge we keep, which storage repository should be used for each type of knowledge, who owns it, who reviews it, how often it is reviewed, and how long to retain it.  We documented and </a:t>
            </a:r>
            <a:r>
              <a:rPr lang="en-US" dirty="0" err="1"/>
              <a:t>proceduralized</a:t>
            </a:r>
            <a:r>
              <a:rPr lang="en-US" dirty="0"/>
              <a:t> all of this and put it into our </a:t>
            </a:r>
            <a:r>
              <a:rPr lang="en-US" dirty="0" err="1"/>
              <a:t>OpModel</a:t>
            </a:r>
            <a:r>
              <a:rPr lang="en-US" dirty="0"/>
              <a:t> as a new process requirement for all our knowledge types.  We think we’ve developed a best practice document.  If anyone is interested in the details, we have handouts available of our governance you can take after the session.  We’ve also made it available to APQC electronically.</a:t>
            </a:r>
          </a:p>
          <a:p>
            <a:r>
              <a:rPr lang="en-US" dirty="0"/>
              <a:t>In our </a:t>
            </a:r>
            <a:r>
              <a:rPr lang="en-US" dirty="0" err="1"/>
              <a:t>OpModel</a:t>
            </a:r>
            <a:r>
              <a:rPr lang="en-US" dirty="0"/>
              <a:t> itself, we restructured how our process and procedures were organized and categorized and greatly simplified the number of global processes we have.  </a:t>
            </a:r>
          </a:p>
          <a:p>
            <a:r>
              <a:rPr lang="en-US" dirty="0"/>
              <a:t>Not only did we improve our ability to find new content, we inadvertently developed a tool to find ROT (redundant, outdated, trivial) material and implemented a process to remove it.</a:t>
            </a:r>
          </a:p>
          <a:p>
            <a:r>
              <a:rPr lang="en-US" dirty="0"/>
              <a:t>The new </a:t>
            </a:r>
            <a:r>
              <a:rPr lang="en-US" dirty="0" err="1"/>
              <a:t>OpModel</a:t>
            </a:r>
            <a:r>
              <a:rPr lang="en-US" dirty="0"/>
              <a:t> also prevents new ROT accumulation through versioning and through our governance process.</a:t>
            </a:r>
          </a:p>
          <a:p>
            <a:r>
              <a:rPr lang="en-US" dirty="0"/>
              <a:t>We found we developed synergies with other knowledge sharing platforms.  For instance, other business units will often ask us for help with processes and procedures </a:t>
            </a:r>
            <a:r>
              <a:rPr lang="en-US" dirty="0" err="1"/>
              <a:t>we’e</a:t>
            </a:r>
            <a:r>
              <a:rPr lang="en-US" dirty="0"/>
              <a:t> developed.  In the past, we would have to print out these documents and scan them or hard mail them to the other business units.  They had no way of knowing when these documents became ROT, plus it took time to send them the documents.  Now, we have found it is easy to link to the requested documents in the </a:t>
            </a:r>
            <a:r>
              <a:rPr lang="en-US" dirty="0" err="1"/>
              <a:t>OpModel</a:t>
            </a:r>
            <a:r>
              <a:rPr lang="en-US" dirty="0"/>
              <a:t> through our Communities of Practice sites, making the documents easily accessible to  a larger audience and ensuring what they see is always the up-to-date knowledge.</a:t>
            </a:r>
          </a:p>
          <a:p>
            <a:pPr eaLnBrk="1" hangingPunct="1"/>
            <a:endParaRPr lang="en-US" altLang="en-US" i="1"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0CF1418-2124-48A6-93CE-BF4A842B9467}" type="slidenum">
              <a:rPr lang="en-US" altLang="en-US" smtClean="0"/>
              <a:pPr eaLnBrk="1" hangingPunct="1">
                <a:spcBef>
                  <a:spcPct val="0"/>
                </a:spcBef>
              </a:pPr>
              <a:t>31</a:t>
            </a:fld>
            <a:endParaRPr lang="en-US" altLang="en-US" dirty="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157410" y="4239981"/>
            <a:ext cx="6852990" cy="4762890"/>
          </a:xfrm>
          <a:noFill/>
        </p:spPr>
        <p:txBody>
          <a:bodyPr/>
          <a:lstStyle/>
          <a:p>
            <a:r>
              <a:rPr lang="en-US" sz="1400" b="1" u="sng" dirty="0"/>
              <a:t>Slide 39:</a:t>
            </a:r>
            <a:r>
              <a:rPr lang="en-US" sz="1400" dirty="0"/>
              <a:t> We learned quite a few lessons in Change </a:t>
            </a:r>
            <a:r>
              <a:rPr lang="en-US" sz="1400" dirty="0" err="1"/>
              <a:t>Mgmt</a:t>
            </a:r>
            <a:r>
              <a:rPr lang="en-US" sz="1400" dirty="0"/>
              <a:t> during development and implementation of the project.  I think Kelley, Adriana, and the Team did an outstanding job enlisting CHANGE AGENTS months before implementation.  They helped us do Beta Testing and served as </a:t>
            </a:r>
            <a:r>
              <a:rPr lang="en-US" sz="1400" dirty="0" err="1"/>
              <a:t>OpModel</a:t>
            </a:r>
            <a:r>
              <a:rPr lang="en-US" sz="1400" dirty="0"/>
              <a:t> Champions where they resided in headquarters and at plant sites.  </a:t>
            </a:r>
          </a:p>
          <a:p>
            <a:r>
              <a:rPr lang="en-US" sz="1400" dirty="0"/>
              <a:t>It was STILL a challenge.  People will still push back when significant change occurs and you have to have thick skin and not take it personally.  Addressing each need and each concern in a kind, patient, calm manner really helps win people over.</a:t>
            </a:r>
          </a:p>
          <a:p>
            <a:r>
              <a:rPr lang="en-US" sz="1400" dirty="0"/>
              <a:t>A diverse organization like ours has a lot of different learning styles and preferences.  There is not a “one correct way” of communicating and training others.  We found that multiple approaches tailored to the individual needs and cultures of the users was most effective.</a:t>
            </a:r>
          </a:p>
          <a:p>
            <a:r>
              <a:rPr lang="en-US" sz="1400" dirty="0"/>
              <a:t>We pulled in resources that we don’t usually engage to help with change mgmt. like our company’s marketing and communications department.  They made the video for us and helped with other visual messaging.  Remember to budget for these and then make it as fun as you can.  We got the idea for gamification here at APQC last year and implemented this a couple of months before “Go Live” to get people familiar with new terms and structures.  A little bling goes a long way! </a:t>
            </a:r>
          </a:p>
          <a:p>
            <a:pPr eaLnBrk="1" hangingPunct="1"/>
            <a:endParaRPr lang="en-US" altLang="en-US" sz="1400" i="1"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CAAFA87-B7F3-4CB1-854F-76482232F8A1}" type="slidenum">
              <a:rPr lang="en-US" altLang="en-US" smtClean="0"/>
              <a:pPr eaLnBrk="1" hangingPunct="1">
                <a:spcBef>
                  <a:spcPct val="0"/>
                </a:spcBef>
              </a:pPr>
              <a:t>32</a:t>
            </a:fld>
            <a:endParaRPr lang="en-US" alt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57410" y="4239981"/>
            <a:ext cx="6852990" cy="4762890"/>
          </a:xfrm>
          <a:noFill/>
        </p:spPr>
        <p:txBody>
          <a:bodyPr/>
          <a:lstStyle/>
          <a:p>
            <a:r>
              <a:rPr lang="en-US" sz="1400" b="1" u="sng" dirty="0"/>
              <a:t>Slide 40:</a:t>
            </a:r>
            <a:r>
              <a:rPr lang="en-US" sz="1400" dirty="0"/>
              <a:t> With any project like this, it is essential to get your executive leadership team involved, supportive, and invested in project success.  Hold them accountable by frequently keeping them informed of progress, of issues or roadblocks and let them know what you need help to accomplish.</a:t>
            </a:r>
          </a:p>
          <a:p>
            <a:r>
              <a:rPr lang="en-US" sz="1400" dirty="0"/>
              <a:t>We learned that no matter how prepared we think we are, changes, small setbacks, and the desire for scope creep will occur.  With a good change mgmt. process and plan, you can quickly evaluate, prioritize, correct, and adjust as needed to keep the project on track.  If necessary, you can adjust next steps and expectations.</a:t>
            </a:r>
          </a:p>
          <a:p>
            <a:pPr eaLnBrk="1" hangingPunct="1"/>
            <a:endParaRPr lang="en-US" altLang="en-US" sz="1400" i="1"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5FD0DD-9F93-428F-A27A-60A33FF725EE}" type="slidenum">
              <a:rPr lang="en-US" altLang="en-US" smtClean="0"/>
              <a:pPr eaLnBrk="1" hangingPunct="1">
                <a:spcBef>
                  <a:spcPct val="0"/>
                </a:spcBef>
              </a:pPr>
              <a:t>33</a:t>
            </a:fld>
            <a:endParaRPr lang="en-US" alt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157410" y="4239981"/>
            <a:ext cx="6852990" cy="4762890"/>
          </a:xfrm>
          <a:noFill/>
        </p:spPr>
        <p:txBody>
          <a:bodyPr/>
          <a:lstStyle/>
          <a:p>
            <a:r>
              <a:rPr lang="en-US" sz="1400" b="1" u="sng" dirty="0"/>
              <a:t>Slide 41:</a:t>
            </a:r>
            <a:r>
              <a:rPr lang="en-US" sz="1400" dirty="0"/>
              <a:t> Once you “Go Live” with a project, it’s not nearly over and you have to be prepared for resources and the plan for “hyper care” and for how you will get back to the normal “running the business” as we call it.  </a:t>
            </a:r>
          </a:p>
          <a:p>
            <a:r>
              <a:rPr lang="en-US" sz="1400" dirty="0"/>
              <a:t>You also need to build in the time and plan for knowledge transfer of what you did, how you did it, and why you did it as well as documenting future recommendations.</a:t>
            </a:r>
          </a:p>
          <a:p>
            <a:r>
              <a:rPr lang="en-US" sz="1400" dirty="0"/>
              <a:t>Then there’s always the fun part of properly closing out a project financials  “NOT”, and then seeking out the truly fun tasks of continuing to obtain VOC feedback and suggestions to resolve any follow-up issues.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Slide 42:</a:t>
            </a:r>
            <a:r>
              <a:rPr lang="en-US" dirty="0"/>
              <a:t>  AND DON’T FORGET TO CELEBRATE SUCCESS!!</a:t>
            </a:r>
          </a:p>
          <a:p>
            <a:r>
              <a:rPr lang="en-US" dirty="0"/>
              <a:t>We showcased our </a:t>
            </a:r>
            <a:r>
              <a:rPr lang="en-US" dirty="0" err="1"/>
              <a:t>OpModel</a:t>
            </a:r>
            <a:r>
              <a:rPr lang="en-US" dirty="0"/>
              <a:t> Remodel at our company’s Safety, Quality, and Innovation Expo this month and won the company award for Best Use of Quality Tools for our display exhibit that explained what we had done with the </a:t>
            </a:r>
            <a:r>
              <a:rPr lang="en-US" dirty="0" err="1"/>
              <a:t>OpModel</a:t>
            </a:r>
            <a:r>
              <a:rPr lang="en-US" dirty="0"/>
              <a:t>.</a:t>
            </a:r>
          </a:p>
          <a:p>
            <a:r>
              <a:rPr lang="en-US" dirty="0"/>
              <a:t>Our VP also took the entire Development and Change </a:t>
            </a:r>
            <a:r>
              <a:rPr lang="en-US" dirty="0" err="1"/>
              <a:t>Mgmt</a:t>
            </a:r>
            <a:r>
              <a:rPr lang="en-US" dirty="0"/>
              <a:t> Team out to dinner at a high end, fancy, waterfront restaurant and Kelley and Adriana gave each team member commemorative gifts.</a:t>
            </a:r>
          </a:p>
          <a:p>
            <a:r>
              <a:rPr lang="en-US" dirty="0"/>
              <a:t> </a:t>
            </a:r>
          </a:p>
          <a:p>
            <a:r>
              <a:rPr lang="en-US" dirty="0"/>
              <a:t>Thank you and we would like to answer any additional questions you have.  Remember, we still have prizes to give away.</a:t>
            </a:r>
          </a:p>
          <a:p>
            <a:endParaRPr lang="en-US" dirty="0"/>
          </a:p>
        </p:txBody>
      </p:sp>
      <p:sp>
        <p:nvSpPr>
          <p:cNvPr id="4" name="Slide Number Placeholder 3"/>
          <p:cNvSpPr>
            <a:spLocks noGrp="1"/>
          </p:cNvSpPr>
          <p:nvPr>
            <p:ph type="sldNum" sz="quarter" idx="10"/>
          </p:nvPr>
        </p:nvSpPr>
        <p:spPr/>
        <p:txBody>
          <a:bodyPr/>
          <a:lstStyle/>
          <a:p>
            <a:pPr>
              <a:defRPr/>
            </a:pPr>
            <a:fld id="{CEC66EEA-DDC4-4B23-B128-EC04AC93326A}" type="slidenum">
              <a:rPr lang="en-US" smtClean="0"/>
              <a:pPr>
                <a:defRPr/>
              </a:pPr>
              <a:t>34</a:t>
            </a:fld>
            <a:endParaRPr lang="en-US" dirty="0"/>
          </a:p>
        </p:txBody>
      </p:sp>
    </p:spTree>
    <p:extLst>
      <p:ext uri="{BB962C8B-B14F-4D97-AF65-F5344CB8AC3E}">
        <p14:creationId xmlns:p14="http://schemas.microsoft.com/office/powerpoint/2010/main" val="3667851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C66EEA-DDC4-4B23-B128-EC04AC93326A}" type="slidenum">
              <a:rPr lang="en-US" smtClean="0"/>
              <a:pPr>
                <a:defRPr/>
              </a:pPr>
              <a:t>35</a:t>
            </a:fld>
            <a:endParaRPr lang="en-US" dirty="0"/>
          </a:p>
        </p:txBody>
      </p:sp>
    </p:spTree>
    <p:extLst>
      <p:ext uri="{BB962C8B-B14F-4D97-AF65-F5344CB8AC3E}">
        <p14:creationId xmlns:p14="http://schemas.microsoft.com/office/powerpoint/2010/main" val="25277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C66EEA-DDC4-4B23-B128-EC04AC93326A}" type="slidenum">
              <a:rPr lang="en-US" smtClean="0"/>
              <a:pPr>
                <a:defRPr/>
              </a:pPr>
              <a:t>36</a:t>
            </a:fld>
            <a:endParaRPr lang="en-US" dirty="0"/>
          </a:p>
        </p:txBody>
      </p:sp>
    </p:spTree>
    <p:extLst>
      <p:ext uri="{BB962C8B-B14F-4D97-AF65-F5344CB8AC3E}">
        <p14:creationId xmlns:p14="http://schemas.microsoft.com/office/powerpoint/2010/main" val="25277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C66EEA-DDC4-4B23-B128-EC04AC93326A}" type="slidenum">
              <a:rPr lang="en-US" smtClean="0"/>
              <a:pPr>
                <a:defRPr/>
              </a:pPr>
              <a:t>37</a:t>
            </a:fld>
            <a:endParaRPr lang="en-US" dirty="0"/>
          </a:p>
        </p:txBody>
      </p:sp>
    </p:spTree>
    <p:extLst>
      <p:ext uri="{BB962C8B-B14F-4D97-AF65-F5344CB8AC3E}">
        <p14:creationId xmlns:p14="http://schemas.microsoft.com/office/powerpoint/2010/main" val="1775122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9BA41469-261A-41DF-9ABC-2948F8B3174B}" type="slidenum">
              <a:rPr lang="en-US" altLang="en-US" smtClean="0"/>
              <a:pPr eaLnBrk="1" hangingPunct="1">
                <a:spcBef>
                  <a:spcPct val="0"/>
                </a:spcBef>
              </a:pPr>
              <a:t>38</a:t>
            </a:fld>
            <a:endParaRPr lang="en-US" altLang="en-US" dirty="0"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2A05FF1-61B9-4583-BCCE-B99EEDBC8079}" type="slidenum">
              <a:rPr lang="en-US" altLang="en-US" smtClean="0"/>
              <a:pPr eaLnBrk="1" hangingPunct="1">
                <a:spcBef>
                  <a:spcPct val="0"/>
                </a:spcBef>
              </a:pPr>
              <a:t>39</a:t>
            </a:fld>
            <a:endParaRPr lang="en-US" altLang="en-US" dirty="0"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57410" y="4239981"/>
            <a:ext cx="6852990" cy="4762890"/>
          </a:xfrm>
          <a:noFill/>
        </p:spPr>
        <p:txBody>
          <a:bodyPr/>
          <a:lstStyle/>
          <a:p>
            <a:pPr eaLnBrk="1" hangingPunct="1"/>
            <a:r>
              <a:rPr lang="en-US" altLang="en-US" sz="1400" dirty="0" smtClean="0">
                <a:latin typeface="Arial" pitchFamily="34" charset="0"/>
              </a:rPr>
              <a:t>Understand the vision for the OpModel Project and interaction with other key projects including NEXTeam and Knowledge Sharing. </a:t>
            </a:r>
          </a:p>
          <a:p>
            <a:pPr eaLnBrk="1" hangingPunct="1"/>
            <a:r>
              <a:rPr lang="en-US" altLang="en-US" sz="1400" dirty="0" smtClean="0">
                <a:latin typeface="Arial" pitchFamily="34" charset="0"/>
              </a:rPr>
              <a:t>Align/integrate activities and outcomes of all projects in order to reduce duplication, confusion, or rework.  </a:t>
            </a:r>
          </a:p>
          <a:p>
            <a:pPr eaLnBrk="1" hangingPunct="1"/>
            <a:r>
              <a:rPr lang="en-US" altLang="en-US" sz="1400" dirty="0" smtClean="0">
                <a:latin typeface="Arial" pitchFamily="34" charset="0"/>
              </a:rPr>
              <a:t>Understand necessary steps to meet OpModel deadlines.</a:t>
            </a:r>
          </a:p>
          <a:p>
            <a:pPr eaLnBrk="1" hangingPunct="1"/>
            <a:endParaRPr lang="en-US" altLang="en-US" sz="1400" i="1"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689AEFB-BA25-4CE1-A1E8-5F4A7A12144B}" type="slidenum">
              <a:rPr lang="en-US" altLang="en-US" smtClean="0"/>
              <a:pPr eaLnBrk="1" hangingPunct="1">
                <a:spcBef>
                  <a:spcPct val="0"/>
                </a:spcBef>
              </a:pPr>
              <a:t>4</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57410" y="4239981"/>
            <a:ext cx="6852990" cy="4762890"/>
          </a:xfrm>
          <a:noFill/>
        </p:spPr>
        <p:txBody>
          <a:bodyPr/>
          <a:lstStyle/>
          <a:p>
            <a:pPr eaLnBrk="1" hangingPunct="1"/>
            <a:r>
              <a:rPr lang="en-US" sz="1400" b="1" u="sng" dirty="0"/>
              <a:t>Slide 4:</a:t>
            </a:r>
            <a:r>
              <a:rPr lang="en-US" sz="1400" dirty="0"/>
              <a:t>  To understand the context and reason for improving our </a:t>
            </a:r>
            <a:r>
              <a:rPr lang="en-US" sz="1400" dirty="0" err="1"/>
              <a:t>OpModel</a:t>
            </a:r>
            <a:r>
              <a:rPr lang="en-US" sz="1400" dirty="0"/>
              <a:t>, we wanted to give you a very brief overview of what we do at </a:t>
            </a:r>
            <a:r>
              <a:rPr lang="en-US" sz="1400" dirty="0" err="1"/>
              <a:t>NextEra</a:t>
            </a:r>
            <a:r>
              <a:rPr lang="en-US" sz="1400" dirty="0"/>
              <a:t> and PGD.</a:t>
            </a:r>
          </a:p>
          <a:p>
            <a:pPr eaLnBrk="1" hangingPunct="1"/>
            <a:endParaRPr lang="en-US" altLang="en-US" sz="1400" i="1"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DBC5D4A-A989-4786-B7C8-DA8F8B361959}" type="slidenum">
              <a:rPr lang="en-US" altLang="en-US" smtClean="0"/>
              <a:pPr eaLnBrk="1" hangingPunct="1">
                <a:spcBef>
                  <a:spcPct val="0"/>
                </a:spcBef>
              </a:pPr>
              <a:t>40</a:t>
            </a:fld>
            <a:endParaRPr lang="en-US" altLang="en-US" dirty="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CE5FAEB-64AF-4758-B950-6B5435F63BF8}" type="slidenum">
              <a:rPr lang="en-US" altLang="en-US" smtClean="0"/>
              <a:pPr eaLnBrk="1" hangingPunct="1">
                <a:spcBef>
                  <a:spcPct val="0"/>
                </a:spcBef>
              </a:pPr>
              <a:t>41</a:t>
            </a:fld>
            <a:endParaRPr lang="en-US" altLang="en-US" dirty="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157410" y="4239981"/>
            <a:ext cx="6852990" cy="4762890"/>
          </a:xfrm>
          <a:noFill/>
        </p:spPr>
        <p:txBody>
          <a:bodyPr/>
          <a:lstStyle/>
          <a:p>
            <a:pPr eaLnBrk="1" hangingPunct="1"/>
            <a:endParaRPr lang="en-US" altLang="en-US" sz="1400" i="1"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75076BD-4BE6-49B3-8B71-5638B8C49467}" type="slidenum">
              <a:rPr lang="en-US" altLang="en-US" smtClean="0">
                <a:solidFill>
                  <a:prstClr val="black"/>
                </a:solidFill>
              </a:rPr>
              <a:pPr eaLnBrk="1" hangingPunct="1">
                <a:spcBef>
                  <a:spcPct val="0"/>
                </a:spcBef>
              </a:pPr>
              <a:t>5</a:t>
            </a:fld>
            <a:endParaRPr lang="en-US" altLang="en-US" dirty="0" smtClean="0">
              <a:solidFill>
                <a:prstClr val="black"/>
              </a:solidFill>
            </a:endParaRPr>
          </a:p>
        </p:txBody>
      </p:sp>
      <p:sp>
        <p:nvSpPr>
          <p:cNvPr id="80899" name="Rectangle 2"/>
          <p:cNvSpPr>
            <a:spLocks noGrp="1" noRot="1" noChangeAspect="1" noChangeArrowheads="1" noTextEdit="1"/>
          </p:cNvSpPr>
          <p:nvPr>
            <p:ph type="sldImg"/>
          </p:nvPr>
        </p:nvSpPr>
        <p:spPr>
          <a:xfrm>
            <a:off x="1209675" y="692150"/>
            <a:ext cx="4611688" cy="3457575"/>
          </a:xfrm>
          <a:ln/>
        </p:spPr>
      </p:sp>
      <p:sp>
        <p:nvSpPr>
          <p:cNvPr id="80900" name="Rectangle 3"/>
          <p:cNvSpPr>
            <a:spLocks noGrp="1" noChangeArrowheads="1"/>
          </p:cNvSpPr>
          <p:nvPr>
            <p:ph type="body" idx="1"/>
          </p:nvPr>
        </p:nvSpPr>
        <p:spPr>
          <a:noFill/>
        </p:spPr>
        <p:txBody>
          <a:bodyPr/>
          <a:lstStyle/>
          <a:p>
            <a:r>
              <a:rPr lang="en-US" b="1" u="sng" dirty="0"/>
              <a:t>Slide 5:</a:t>
            </a:r>
            <a:r>
              <a:rPr lang="en-US" dirty="0"/>
              <a:t>  </a:t>
            </a:r>
            <a:r>
              <a:rPr lang="en-US" dirty="0" err="1"/>
              <a:t>NextEra</a:t>
            </a:r>
            <a:r>
              <a:rPr lang="en-US" dirty="0"/>
              <a:t> Energy is a Fortune 500 Company with over 14,000 employees headquartered in Juno Beach, FL.  The parent company has two subsidiaries, FPL and </a:t>
            </a:r>
            <a:r>
              <a:rPr lang="en-US" dirty="0" err="1"/>
              <a:t>NextEra</a:t>
            </a:r>
            <a:r>
              <a:rPr lang="en-US" dirty="0"/>
              <a:t> Energy Resources.  FPL is a regulated utility that covers all of Florida Operations while the NEE Resources subsidiary covers all the non-regulated generation outside the state of Florida.  Our business unit, Power Generation Division, is part of both groups.</a:t>
            </a:r>
          </a:p>
          <a:p>
            <a:r>
              <a:rPr lang="en-US" b="1" dirty="0"/>
              <a:t>Click animation:  </a:t>
            </a:r>
            <a:r>
              <a:rPr lang="en-US" dirty="0"/>
              <a:t>Our business unit has about 2,500 employees, some FPL and some </a:t>
            </a:r>
            <a:r>
              <a:rPr lang="en-US" dirty="0" err="1"/>
              <a:t>NextEra</a:t>
            </a:r>
            <a:r>
              <a:rPr lang="en-US" dirty="0"/>
              <a:t> Energy Resources  and our headquarters is also in Juno Beach, FL.  We are responsible for all the company’s non-nuclear generation.  We’re organized into three operating fleets and we have three central technical and maintenance support teams that keep those three fleets operating efficiently and reliably.</a:t>
            </a:r>
          </a:p>
          <a:p>
            <a:pPr eaLnBrk="1" hangingPunct="1"/>
            <a:endParaRPr lang="en-US"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defTabSz="930275" eaLnBrk="0" hangingPunct="0">
              <a:spcBef>
                <a:spcPct val="30000"/>
              </a:spcBef>
              <a:spcAft>
                <a:spcPct val="0"/>
              </a:spcAft>
              <a:defRPr sz="1200">
                <a:solidFill>
                  <a:schemeClr val="tx1"/>
                </a:solidFill>
                <a:latin typeface="Arial" pitchFamily="34" charset="0"/>
              </a:defRPr>
            </a:lvl1pPr>
            <a:lvl2pPr marL="742950" indent="-285750" defTabSz="930275" eaLnBrk="0" hangingPunct="0">
              <a:spcBef>
                <a:spcPct val="30000"/>
              </a:spcBef>
              <a:spcAft>
                <a:spcPct val="0"/>
              </a:spcAft>
              <a:defRPr sz="1200">
                <a:solidFill>
                  <a:schemeClr val="tx1"/>
                </a:solidFill>
                <a:latin typeface="Arial" pitchFamily="34" charset="0"/>
              </a:defRPr>
            </a:lvl2pPr>
            <a:lvl3pPr marL="1143000" indent="-228600" defTabSz="930275" eaLnBrk="0" hangingPunct="0">
              <a:spcBef>
                <a:spcPct val="30000"/>
              </a:spcBef>
              <a:spcAft>
                <a:spcPct val="0"/>
              </a:spcAft>
              <a:defRPr sz="1200">
                <a:solidFill>
                  <a:schemeClr val="tx1"/>
                </a:solidFill>
                <a:latin typeface="Arial" pitchFamily="34" charset="0"/>
              </a:defRPr>
            </a:lvl3pPr>
            <a:lvl4pPr marL="1600200" indent="-228600" defTabSz="930275" eaLnBrk="0" hangingPunct="0">
              <a:spcBef>
                <a:spcPct val="30000"/>
              </a:spcBef>
              <a:spcAft>
                <a:spcPct val="0"/>
              </a:spcAft>
              <a:defRPr sz="1200">
                <a:solidFill>
                  <a:schemeClr val="tx1"/>
                </a:solidFill>
                <a:latin typeface="Arial" pitchFamily="34" charset="0"/>
              </a:defRPr>
            </a:lvl4pPr>
            <a:lvl5pPr marL="2057400" indent="-228600" defTabSz="930275" eaLnBrk="0" hangingPunct="0">
              <a:spcBef>
                <a:spcPct val="30000"/>
              </a:spcBef>
              <a:spcAft>
                <a:spcPct val="0"/>
              </a:spcAft>
              <a:defRPr sz="1200">
                <a:solidFill>
                  <a:schemeClr val="tx1"/>
                </a:solidFill>
                <a:latin typeface="Arial" pitchFamily="34" charset="0"/>
              </a:defRPr>
            </a:lvl5pPr>
            <a:lvl6pPr marL="2514600" indent="-228600" defTabSz="930275" eaLnBrk="0" fontAlgn="base" hangingPunct="0">
              <a:spcBef>
                <a:spcPct val="30000"/>
              </a:spcBef>
              <a:spcAft>
                <a:spcPct val="0"/>
              </a:spcAft>
              <a:defRPr sz="1200">
                <a:solidFill>
                  <a:schemeClr val="tx1"/>
                </a:solidFill>
                <a:latin typeface="Arial" pitchFamily="34" charset="0"/>
              </a:defRPr>
            </a:lvl6pPr>
            <a:lvl7pPr marL="2971800" indent="-228600" defTabSz="930275" eaLnBrk="0" fontAlgn="base" hangingPunct="0">
              <a:spcBef>
                <a:spcPct val="30000"/>
              </a:spcBef>
              <a:spcAft>
                <a:spcPct val="0"/>
              </a:spcAft>
              <a:defRPr sz="1200">
                <a:solidFill>
                  <a:schemeClr val="tx1"/>
                </a:solidFill>
                <a:latin typeface="Arial" pitchFamily="34" charset="0"/>
              </a:defRPr>
            </a:lvl7pPr>
            <a:lvl8pPr marL="3429000" indent="-228600" defTabSz="930275" eaLnBrk="0" fontAlgn="base" hangingPunct="0">
              <a:spcBef>
                <a:spcPct val="30000"/>
              </a:spcBef>
              <a:spcAft>
                <a:spcPct val="0"/>
              </a:spcAft>
              <a:defRPr sz="1200">
                <a:solidFill>
                  <a:schemeClr val="tx1"/>
                </a:solidFill>
                <a:latin typeface="Arial" pitchFamily="34" charset="0"/>
              </a:defRPr>
            </a:lvl8pPr>
            <a:lvl9pPr marL="3886200" indent="-228600" defTabSz="9302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6B15F58E-A05C-42C7-AEE9-7BEF6DA3ABBD}" type="slidenum">
              <a:rPr lang="en-US" altLang="en-US" smtClean="0"/>
              <a:pPr eaLnBrk="1" hangingPunct="1">
                <a:spcBef>
                  <a:spcPct val="0"/>
                </a:spcBef>
              </a:pPr>
              <a:t>6</a:t>
            </a:fld>
            <a:endParaRPr lang="en-US" alt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marL="171450" indent="-171450" eaLnBrk="1" hangingPunct="1">
              <a:lnSpc>
                <a:spcPct val="90000"/>
              </a:lnSpc>
              <a:buFont typeface="Arial" panose="020B0604020202020204" pitchFamily="34" charset="0"/>
              <a:buChar char="•"/>
            </a:pPr>
            <a:r>
              <a:rPr lang="en-US" b="1" u="sng" dirty="0"/>
              <a:t>Slide 6</a:t>
            </a:r>
            <a:r>
              <a:rPr lang="en-US" dirty="0"/>
              <a:t>: Our division is a leading operator of fossil, wind, and solar assets and about 1/3 of all our generating assets are from renewable energy from the wind and sun.  In fact, we are the largest generator of solar power in the US and the largest generator of wind power in the world!</a:t>
            </a:r>
          </a:p>
          <a:p>
            <a:pPr marL="171450" indent="-171450" eaLnBrk="1" hangingPunct="1">
              <a:lnSpc>
                <a:spcPct val="90000"/>
              </a:lnSpc>
              <a:buFont typeface="Arial" panose="020B0604020202020204" pitchFamily="34" charset="0"/>
              <a:buChar char="•"/>
            </a:pPr>
            <a:endParaRPr lang="en-US" alt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pPr defTabSz="930275"/>
            <a:fld id="{C2949B33-8BA5-4604-8A5B-B597DD98234A}" type="slidenum">
              <a:rPr lang="en-US" smtClean="0"/>
              <a:pPr defTabSz="930275"/>
              <a:t>7</a:t>
            </a:fld>
            <a:endParaRPr lang="en-US" dirty="0"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r>
              <a:rPr lang="en-US" dirty="0" smtClean="0"/>
              <a:t>. </a:t>
            </a:r>
            <a:r>
              <a:rPr lang="en-US" dirty="0"/>
              <a:t> </a:t>
            </a:r>
          </a:p>
          <a:p>
            <a:r>
              <a:rPr lang="en-US" b="1" u="sng" dirty="0"/>
              <a:t>Slide 7: </a:t>
            </a:r>
            <a:r>
              <a:rPr lang="en-US" dirty="0"/>
              <a:t>This is a visual view of our generating plants in the US, Canada, and Spain.  We have doubled our generation over the past 20 years while holding our employee population almost flat. We’re continuing to grow our generating capacity especially on the renewable side at a fast pace so our need for quick and efficient knowledge transfer is great and challenging.</a:t>
            </a:r>
          </a:p>
          <a:p>
            <a:pPr eaLnBrk="1" hangingPunct="1">
              <a:lnSpc>
                <a:spcPct val="90000"/>
              </a:lnSpc>
            </a:pPr>
            <a:endParaRPr lang="en-US" dirty="0"/>
          </a:p>
          <a:p>
            <a:pPr eaLnBrk="1" hangingPunct="1">
              <a:lnSpc>
                <a:spcPct val="90000"/>
              </a:lnSpc>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8D2BD1-7542-4648-BFD6-DC3DFDD8059C}" type="slidenum">
              <a:rPr lang="en-US" altLang="en-US" smtClean="0"/>
              <a:pPr eaLnBrk="1" hangingPunct="1">
                <a:spcBef>
                  <a:spcPct val="0"/>
                </a:spcBef>
              </a:pPr>
              <a:t>8</a:t>
            </a:fld>
            <a:endParaRPr lang="en-US" altLang="en-US" dirty="0" smtClean="0"/>
          </a:p>
        </p:txBody>
      </p:sp>
      <p:sp>
        <p:nvSpPr>
          <p:cNvPr id="83971" name="Rectangle 2"/>
          <p:cNvSpPr>
            <a:spLocks noGrp="1" noRot="1" noChangeAspect="1" noChangeArrowheads="1" noTextEdit="1"/>
          </p:cNvSpPr>
          <p:nvPr>
            <p:ph type="sldImg"/>
          </p:nvPr>
        </p:nvSpPr>
        <p:spPr>
          <a:xfrm>
            <a:off x="1138238" y="693738"/>
            <a:ext cx="4700587" cy="3524250"/>
          </a:xfrm>
          <a:ln/>
        </p:spPr>
      </p:sp>
      <p:sp>
        <p:nvSpPr>
          <p:cNvPr id="83972" name="Rectangle 3"/>
          <p:cNvSpPr>
            <a:spLocks noGrp="1" noChangeArrowheads="1"/>
          </p:cNvSpPr>
          <p:nvPr>
            <p:ph type="body" idx="1"/>
          </p:nvPr>
        </p:nvSpPr>
        <p:spPr>
          <a:xfrm>
            <a:off x="621524" y="4610114"/>
            <a:ext cx="5918270" cy="3920249"/>
          </a:xfrm>
          <a:noFill/>
        </p:spPr>
        <p:txBody>
          <a:bodyPr/>
          <a:lstStyle/>
          <a:p>
            <a:r>
              <a:rPr lang="en-US" b="1" u="sng" dirty="0"/>
              <a:t>Slide 8:</a:t>
            </a:r>
            <a:r>
              <a:rPr lang="en-US" dirty="0"/>
              <a:t>  In PGD, our Strategic Mission is to deliver certainty of operations and maintenance and do this in a way that demonstrates our Shared Values of being Committed to Excellence, Doing the Right Thing, and Treating people with Respect.  </a:t>
            </a:r>
          </a:p>
          <a:p>
            <a:r>
              <a:rPr lang="en-US" dirty="0"/>
              <a:t>Click Animation:  Our VISION is to be the best on the planet in every metric we measure to accomplish our mission and includes all of the strategies you see here.</a:t>
            </a:r>
          </a:p>
          <a:p>
            <a:r>
              <a:rPr lang="en-US" dirty="0"/>
              <a:t>Our Employee Engagement surveys showed we had issues with some inefficient work processes that included ease of access to our collective knowledge. If left uncorrected, this would hamper our mission to be best on the planet and would further compromise employee engagement.  Hence the </a:t>
            </a:r>
            <a:r>
              <a:rPr lang="en-US" dirty="0" err="1"/>
              <a:t>OpModel</a:t>
            </a:r>
            <a:r>
              <a:rPr lang="en-US" dirty="0"/>
              <a:t> Project was launched.</a:t>
            </a:r>
          </a:p>
          <a:p>
            <a:r>
              <a:rPr lang="en-US" dirty="0"/>
              <a:t>Now Kelley is going to explain more about our reasons for improvement, but first, we want to test out one of the interactive tools we brought along with us.  Everyone please get out your smart phones.</a:t>
            </a:r>
          </a:p>
          <a:p>
            <a:pPr marL="171450" indent="-171450" eaLnBrk="1" hangingPunct="1">
              <a:buFont typeface="Arial" panose="020B0604020202020204" pitchFamily="34" charset="0"/>
              <a:buChar char="•"/>
            </a:pPr>
            <a:endParaRPr lang="en-US"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31863" eaLnBrk="0" hangingPunct="0">
              <a:spcBef>
                <a:spcPct val="30000"/>
              </a:spcBef>
              <a:spcAft>
                <a:spcPct val="0"/>
              </a:spcAft>
              <a:defRPr sz="1200">
                <a:solidFill>
                  <a:schemeClr val="tx1"/>
                </a:solidFill>
                <a:latin typeface="Arial" pitchFamily="34" charset="0"/>
              </a:defRPr>
            </a:lvl1pPr>
            <a:lvl2pPr marL="742950" indent="-285750" defTabSz="931863" eaLnBrk="0" hangingPunct="0">
              <a:spcBef>
                <a:spcPct val="30000"/>
              </a:spcBef>
              <a:spcAft>
                <a:spcPct val="0"/>
              </a:spcAft>
              <a:defRPr sz="1200">
                <a:solidFill>
                  <a:schemeClr val="tx1"/>
                </a:solidFill>
                <a:latin typeface="Arial" pitchFamily="34" charset="0"/>
              </a:defRPr>
            </a:lvl2pPr>
            <a:lvl3pPr marL="1143000" indent="-228600" defTabSz="931863" eaLnBrk="0" hangingPunct="0">
              <a:spcBef>
                <a:spcPct val="30000"/>
              </a:spcBef>
              <a:spcAft>
                <a:spcPct val="0"/>
              </a:spcAft>
              <a:defRPr sz="1200">
                <a:solidFill>
                  <a:schemeClr val="tx1"/>
                </a:solidFill>
                <a:latin typeface="Arial" pitchFamily="34" charset="0"/>
              </a:defRPr>
            </a:lvl3pPr>
            <a:lvl4pPr marL="1600200" indent="-228600" defTabSz="931863" eaLnBrk="0" hangingPunct="0">
              <a:spcBef>
                <a:spcPct val="30000"/>
              </a:spcBef>
              <a:spcAft>
                <a:spcPct val="0"/>
              </a:spcAft>
              <a:defRPr sz="1200">
                <a:solidFill>
                  <a:schemeClr val="tx1"/>
                </a:solidFill>
                <a:latin typeface="Arial" pitchFamily="34" charset="0"/>
              </a:defRPr>
            </a:lvl4pPr>
            <a:lvl5pPr marL="2057400" indent="-228600" defTabSz="931863" eaLnBrk="0" hangingPunct="0">
              <a:spcBef>
                <a:spcPct val="30000"/>
              </a:spcBef>
              <a:spcAft>
                <a:spcPct val="0"/>
              </a:spcAft>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689AEFB-BA25-4CE1-A1E8-5F4A7A12144B}" type="slidenum">
              <a:rPr lang="en-US" altLang="en-US" smtClean="0"/>
              <a:pPr eaLnBrk="1" hangingPunct="1">
                <a:spcBef>
                  <a:spcPct val="0"/>
                </a:spcBef>
              </a:pPr>
              <a:t>9</a:t>
            </a:fld>
            <a:endParaRPr lang="en-US" altLang="en-US" dirty="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157410" y="4239981"/>
            <a:ext cx="6852990" cy="4762890"/>
          </a:xfrm>
          <a:noFill/>
        </p:spPr>
        <p:txBody>
          <a:bodyPr/>
          <a:lstStyle/>
          <a:p>
            <a:pPr eaLnBrk="1" hangingPunct="1"/>
            <a:r>
              <a:rPr lang="en-US" altLang="en-US" sz="1400" i="1" dirty="0" smtClean="0">
                <a:latin typeface="Arial" pitchFamily="34" charset="0"/>
              </a:rPr>
              <a:t>Next</a:t>
            </a:r>
            <a:r>
              <a:rPr lang="en-US" altLang="en-US" sz="1400" i="1" baseline="0" dirty="0" smtClean="0">
                <a:latin typeface="Arial" pitchFamily="34" charset="0"/>
              </a:rPr>
              <a:t> section – discuss how PGD improved content management through the </a:t>
            </a:r>
            <a:r>
              <a:rPr lang="en-US" altLang="en-US" sz="1400" i="1" baseline="0" dirty="0" err="1" smtClean="0">
                <a:latin typeface="Arial" pitchFamily="34" charset="0"/>
              </a:rPr>
              <a:t>OpModel</a:t>
            </a:r>
            <a:r>
              <a:rPr lang="en-US" altLang="en-US" sz="1400" i="1" baseline="0" dirty="0" smtClean="0">
                <a:latin typeface="Arial" pitchFamily="34" charset="0"/>
              </a:rPr>
              <a:t> Project – review like a Case study</a:t>
            </a:r>
            <a:endParaRPr lang="en-US" altLang="en-US" sz="1400" i="1"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3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3" descr="nee_signature_3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331788"/>
            <a:ext cx="21113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2039938" y="3581400"/>
            <a:ext cx="6748462" cy="609600"/>
          </a:xfrm>
        </p:spPr>
        <p:txBody>
          <a:bodyPr lIns="0"/>
          <a:lstStyle>
            <a:lvl1pPr marL="0" indent="0">
              <a:buFontTx/>
              <a:buNone/>
              <a:defRPr>
                <a:solidFill>
                  <a:schemeClr val="accent2"/>
                </a:solidFill>
              </a:defRPr>
            </a:lvl1pPr>
          </a:lstStyle>
          <a:p>
            <a:pPr lvl="0"/>
            <a:r>
              <a:rPr lang="en-US" noProof="0" smtClean="0"/>
              <a:t>Click to edit Master subtitle style</a:t>
            </a:r>
          </a:p>
        </p:txBody>
      </p:sp>
      <p:sp>
        <p:nvSpPr>
          <p:cNvPr id="4098" name="Rectangle 2"/>
          <p:cNvSpPr>
            <a:spLocks noGrp="1" noChangeArrowheads="1"/>
          </p:cNvSpPr>
          <p:nvPr>
            <p:ph type="ctrTitle"/>
          </p:nvPr>
        </p:nvSpPr>
        <p:spPr>
          <a:xfrm>
            <a:off x="1997075" y="2133600"/>
            <a:ext cx="6791325" cy="1470025"/>
          </a:xfrm>
          <a:extLst>
            <a:ext uri="{91240B29-F687-4F45-9708-019B960494DF}">
              <a14:hiddenLine xmlns:a14="http://schemas.microsoft.com/office/drawing/2010/main" w="9525" algn="ctr">
                <a:solidFill>
                  <a:schemeClr val="tx1"/>
                </a:solidFill>
                <a:miter lim="800000"/>
                <a:headEnd/>
                <a:tailEnd/>
              </a14:hiddenLine>
            </a:ext>
          </a:extLst>
        </p:spPr>
        <p:txBody>
          <a:bodyPr lIns="0" anchor="ctr" anchorCtr="0"/>
          <a:lstStyle>
            <a:lvl1pPr algn="l">
              <a:lnSpc>
                <a:spcPct val="80000"/>
              </a:lnSpc>
              <a:defRPr sz="2600" u="none">
                <a:solidFill>
                  <a:srgbClr val="800000"/>
                </a:solidFill>
              </a:defRPr>
            </a:lvl1pPr>
          </a:lstStyle>
          <a:p>
            <a:pPr lvl="0"/>
            <a:r>
              <a:rPr lang="en-US" noProof="0" smtClean="0"/>
              <a:t>Click to edit Master title style</a:t>
            </a:r>
          </a:p>
        </p:txBody>
      </p:sp>
      <p:sp>
        <p:nvSpPr>
          <p:cNvPr id="7" name="Rectangle 4"/>
          <p:cNvSpPr>
            <a:spLocks noGrp="1" noChangeArrowheads="1"/>
          </p:cNvSpPr>
          <p:nvPr>
            <p:ph type="dt" sz="half" idx="10"/>
          </p:nvPr>
        </p:nvSpPr>
        <p:spPr bwMode="auto">
          <a:xfrm>
            <a:off x="1949450" y="4248150"/>
            <a:ext cx="417195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2200" b="1">
                <a:solidFill>
                  <a:schemeClr val="accent2"/>
                </a:solidFill>
                <a:latin typeface="Arial" charset="0"/>
              </a:defRPr>
            </a:lvl1pPr>
          </a:lstStyle>
          <a:p>
            <a:pPr>
              <a:defRPr/>
            </a:pPr>
            <a:endParaRPr lang="en-US" dirty="0"/>
          </a:p>
        </p:txBody>
      </p:sp>
    </p:spTree>
    <p:extLst>
      <p:ext uri="{BB962C8B-B14F-4D97-AF65-F5344CB8AC3E}">
        <p14:creationId xmlns:p14="http://schemas.microsoft.com/office/powerpoint/2010/main" val="116683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2114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92175"/>
            <a:ext cx="2074863"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892175"/>
            <a:ext cx="6073775"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1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5175" y="1885950"/>
            <a:ext cx="4040188" cy="4133850"/>
          </a:xfrm>
        </p:spPr>
        <p:txBody>
          <a:bodyPr/>
          <a:lstStyle/>
          <a:p>
            <a:pPr lvl="0"/>
            <a:r>
              <a:rPr lang="en-US" noProof="0" dirty="0" smtClean="0"/>
              <a:t>Click icon to add clip art</a:t>
            </a:r>
          </a:p>
        </p:txBody>
      </p:sp>
    </p:spTree>
    <p:extLst>
      <p:ext uri="{BB962C8B-B14F-4D97-AF65-F5344CB8AC3E}">
        <p14:creationId xmlns:p14="http://schemas.microsoft.com/office/powerpoint/2010/main" val="572507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75175" y="1885950"/>
            <a:ext cx="4040188" cy="4133850"/>
          </a:xfrm>
        </p:spPr>
        <p:txBody>
          <a:bodyPr/>
          <a:lstStyle/>
          <a:p>
            <a:pPr lvl="0"/>
            <a:r>
              <a:rPr lang="en-US" noProof="0" dirty="0" smtClean="0"/>
              <a:t>Click icon to add chart</a:t>
            </a:r>
          </a:p>
        </p:txBody>
      </p:sp>
    </p:spTree>
    <p:extLst>
      <p:ext uri="{BB962C8B-B14F-4D97-AF65-F5344CB8AC3E}">
        <p14:creationId xmlns:p14="http://schemas.microsoft.com/office/powerpoint/2010/main" val="315573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3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3" descr="nee_signature_3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138" y="331788"/>
            <a:ext cx="21113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2039938" y="3581400"/>
            <a:ext cx="6748462" cy="609600"/>
          </a:xfrm>
        </p:spPr>
        <p:txBody>
          <a:bodyPr lIns="0"/>
          <a:lstStyle>
            <a:lvl1pPr marL="0" indent="0">
              <a:buFontTx/>
              <a:buNone/>
              <a:defRPr>
                <a:solidFill>
                  <a:schemeClr val="accent2"/>
                </a:solidFill>
              </a:defRPr>
            </a:lvl1pPr>
          </a:lstStyle>
          <a:p>
            <a:r>
              <a:rPr lang="en-US" smtClean="0"/>
              <a:t>Click to edit Master subtitle style</a:t>
            </a:r>
            <a:endParaRPr lang="en-US"/>
          </a:p>
        </p:txBody>
      </p:sp>
      <p:sp>
        <p:nvSpPr>
          <p:cNvPr id="4098" name="Rectangle 2"/>
          <p:cNvSpPr>
            <a:spLocks noGrp="1" noChangeArrowheads="1"/>
          </p:cNvSpPr>
          <p:nvPr>
            <p:ph type="ctrTitle"/>
          </p:nvPr>
        </p:nvSpPr>
        <p:spPr>
          <a:xfrm>
            <a:off x="1997075" y="2133600"/>
            <a:ext cx="6791325" cy="1470025"/>
          </a:xfrm>
          <a:ln algn="ctr"/>
        </p:spPr>
        <p:txBody>
          <a:bodyPr lIns="0" anchor="ctr" anchorCtr="0"/>
          <a:lstStyle>
            <a:lvl1pPr algn="l">
              <a:lnSpc>
                <a:spcPct val="80000"/>
              </a:lnSpc>
              <a:defRPr sz="2600" u="none">
                <a:solidFill>
                  <a:srgbClr val="800000"/>
                </a:solidFill>
              </a:defRPr>
            </a:lvl1pPr>
          </a:lstStyle>
          <a:p>
            <a:r>
              <a:rPr lang="en-US" smtClean="0"/>
              <a:t>Click to edit Master title style</a:t>
            </a:r>
            <a:endParaRPr lang="en-US"/>
          </a:p>
        </p:txBody>
      </p:sp>
      <p:sp>
        <p:nvSpPr>
          <p:cNvPr id="7" name="Rectangle 4"/>
          <p:cNvSpPr>
            <a:spLocks noGrp="1" noChangeArrowheads="1"/>
          </p:cNvSpPr>
          <p:nvPr>
            <p:ph type="dt" sz="half" idx="10"/>
          </p:nvPr>
        </p:nvSpPr>
        <p:spPr bwMode="auto">
          <a:xfrm>
            <a:off x="1949450" y="4248150"/>
            <a:ext cx="417195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Tx/>
              <a:buNone/>
              <a:defRPr sz="2200" b="1">
                <a:solidFill>
                  <a:srgbClr val="0048B9"/>
                </a:solidFill>
                <a:latin typeface="Arial" pitchFamily="34" charset="0"/>
              </a:defRPr>
            </a:lvl1pPr>
          </a:lstStyle>
          <a:p>
            <a:pPr>
              <a:defRPr/>
            </a:pPr>
            <a:endParaRPr lang="en-US" dirty="0"/>
          </a:p>
        </p:txBody>
      </p:sp>
    </p:spTree>
    <p:extLst>
      <p:ext uri="{BB962C8B-B14F-4D97-AF65-F5344CB8AC3E}">
        <p14:creationId xmlns:p14="http://schemas.microsoft.com/office/powerpoint/2010/main" val="1342444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8396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5354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8595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1885950"/>
            <a:ext cx="404018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78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819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19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7092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69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9185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9630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1054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92175"/>
            <a:ext cx="2074863"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892175"/>
            <a:ext cx="6073775"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4336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5175" y="1885950"/>
            <a:ext cx="4040188" cy="4133850"/>
          </a:xfrm>
        </p:spPr>
        <p:txBody>
          <a:bodyPr/>
          <a:lstStyle/>
          <a:p>
            <a:pPr lvl="0"/>
            <a:r>
              <a:rPr lang="en-US" noProof="0" dirty="0" smtClean="0"/>
              <a:t>Click icon to add clip art</a:t>
            </a:r>
          </a:p>
        </p:txBody>
      </p:sp>
    </p:spTree>
    <p:extLst>
      <p:ext uri="{BB962C8B-B14F-4D97-AF65-F5344CB8AC3E}">
        <p14:creationId xmlns:p14="http://schemas.microsoft.com/office/powerpoint/2010/main" val="14029274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75175" y="1885950"/>
            <a:ext cx="4040188" cy="4133850"/>
          </a:xfrm>
        </p:spPr>
        <p:txBody>
          <a:bodyPr/>
          <a:lstStyle/>
          <a:p>
            <a:pPr lvl="0"/>
            <a:r>
              <a:rPr lang="en-US" noProof="0" dirty="0" smtClean="0"/>
              <a:t>Click icon to add chart</a:t>
            </a:r>
          </a:p>
        </p:txBody>
      </p:sp>
    </p:spTree>
    <p:extLst>
      <p:ext uri="{BB962C8B-B14F-4D97-AF65-F5344CB8AC3E}">
        <p14:creationId xmlns:p14="http://schemas.microsoft.com/office/powerpoint/2010/main" val="3173706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62063" y="1447800"/>
            <a:ext cx="3711575"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26038" y="1447800"/>
            <a:ext cx="3713162"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26038" y="3352800"/>
            <a:ext cx="3713162"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6553200" y="6245225"/>
            <a:ext cx="2133600" cy="476250"/>
          </a:xfrm>
          <a:prstGeom prst="rect">
            <a:avLst/>
          </a:prstGeom>
        </p:spPr>
        <p:txBody>
          <a:bodyPr/>
          <a:lstStyle>
            <a:lvl1pPr>
              <a:defRPr>
                <a:latin typeface="Arial" charset="0"/>
              </a:defRPr>
            </a:lvl1pPr>
          </a:lstStyle>
          <a:p>
            <a:pPr>
              <a:defRPr/>
            </a:pPr>
            <a:fld id="{87571AA6-A3A8-4EBE-9BB8-503B1B2508B2}" type="slidenum">
              <a:rPr lang="en-US"/>
              <a:pPr>
                <a:defRPr/>
              </a:pPr>
              <a:t>‹#›</a:t>
            </a:fld>
            <a:endParaRPr lang="en-US" dirty="0"/>
          </a:p>
        </p:txBody>
      </p:sp>
    </p:spTree>
    <p:extLst>
      <p:ext uri="{BB962C8B-B14F-4D97-AF65-F5344CB8AC3E}">
        <p14:creationId xmlns:p14="http://schemas.microsoft.com/office/powerpoint/2010/main" val="4191423136"/>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4175" y="892175"/>
            <a:ext cx="8301038" cy="5127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74794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8595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1885950"/>
            <a:ext cx="404018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274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751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885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5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673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286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2"/>
          <p:cNvSpPr>
            <a:spLocks noGrp="1" noChangeArrowheads="1"/>
          </p:cNvSpPr>
          <p:nvPr>
            <p:ph type="title"/>
          </p:nvPr>
        </p:nvSpPr>
        <p:spPr bwMode="auto">
          <a:xfrm>
            <a:off x="457200" y="892175"/>
            <a:ext cx="82280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altLang="en-US" smtClean="0"/>
              <a:t>Slide title in Arial 24 bold underlined</a:t>
            </a:r>
          </a:p>
        </p:txBody>
      </p:sp>
      <p:sp>
        <p:nvSpPr>
          <p:cNvPr id="1027" name="Rectangle 3"/>
          <p:cNvSpPr>
            <a:spLocks noGrp="1" noChangeArrowheads="1"/>
          </p:cNvSpPr>
          <p:nvPr>
            <p:ph type="body" idx="1"/>
          </p:nvPr>
        </p:nvSpPr>
        <p:spPr bwMode="auto">
          <a:xfrm>
            <a:off x="384175" y="1885950"/>
            <a:ext cx="823118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63"/>
          <p:cNvSpPr txBox="1">
            <a:spLocks noChangeArrowheads="1"/>
          </p:cNvSpPr>
          <p:nvPr/>
        </p:nvSpPr>
        <p:spPr bwMode="auto">
          <a:xfrm>
            <a:off x="422275" y="6602413"/>
            <a:ext cx="211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48B9"/>
                </a:solidFill>
                <a:latin typeface="Arial" charset="0"/>
              </a:defRPr>
            </a:lvl1pPr>
            <a:lvl2pPr marL="742950" indent="-285750" eaLnBrk="0" hangingPunct="0">
              <a:defRPr>
                <a:solidFill>
                  <a:srgbClr val="0048B9"/>
                </a:solidFill>
                <a:latin typeface="Arial" charset="0"/>
              </a:defRPr>
            </a:lvl2pPr>
            <a:lvl3pPr marL="1143000" indent="-228600" eaLnBrk="0" hangingPunct="0">
              <a:defRPr>
                <a:solidFill>
                  <a:srgbClr val="0048B9"/>
                </a:solidFill>
                <a:latin typeface="Arial" charset="0"/>
              </a:defRPr>
            </a:lvl3pPr>
            <a:lvl4pPr marL="1600200" indent="-228600" eaLnBrk="0" hangingPunct="0">
              <a:defRPr>
                <a:solidFill>
                  <a:srgbClr val="0048B9"/>
                </a:solidFill>
                <a:latin typeface="Arial" charset="0"/>
              </a:defRPr>
            </a:lvl4pPr>
            <a:lvl5pPr marL="2057400" indent="-228600" eaLnBrk="0" hangingPunct="0">
              <a:defRPr>
                <a:solidFill>
                  <a:srgbClr val="0048B9"/>
                </a:solidFill>
                <a:latin typeface="Arial" charset="0"/>
              </a:defRPr>
            </a:lvl5pPr>
            <a:lvl6pPr marL="2514600" indent="-228600" eaLnBrk="0" fontAlgn="base" hangingPunct="0">
              <a:lnSpc>
                <a:spcPct val="80000"/>
              </a:lnSpc>
              <a:spcBef>
                <a:spcPct val="20000"/>
              </a:spcBef>
              <a:spcAft>
                <a:spcPct val="20000"/>
              </a:spcAft>
              <a:buChar char="•"/>
              <a:defRPr>
                <a:solidFill>
                  <a:srgbClr val="0048B9"/>
                </a:solidFill>
                <a:latin typeface="Arial" charset="0"/>
              </a:defRPr>
            </a:lvl6pPr>
            <a:lvl7pPr marL="2971800" indent="-228600" eaLnBrk="0" fontAlgn="base" hangingPunct="0">
              <a:lnSpc>
                <a:spcPct val="80000"/>
              </a:lnSpc>
              <a:spcBef>
                <a:spcPct val="20000"/>
              </a:spcBef>
              <a:spcAft>
                <a:spcPct val="20000"/>
              </a:spcAft>
              <a:buChar char="•"/>
              <a:defRPr>
                <a:solidFill>
                  <a:srgbClr val="0048B9"/>
                </a:solidFill>
                <a:latin typeface="Arial" charset="0"/>
              </a:defRPr>
            </a:lvl7pPr>
            <a:lvl8pPr marL="3429000" indent="-228600" eaLnBrk="0" fontAlgn="base" hangingPunct="0">
              <a:lnSpc>
                <a:spcPct val="80000"/>
              </a:lnSpc>
              <a:spcBef>
                <a:spcPct val="20000"/>
              </a:spcBef>
              <a:spcAft>
                <a:spcPct val="20000"/>
              </a:spcAft>
              <a:buChar char="•"/>
              <a:defRPr>
                <a:solidFill>
                  <a:srgbClr val="0048B9"/>
                </a:solidFill>
                <a:latin typeface="Arial" charset="0"/>
              </a:defRPr>
            </a:lvl8pPr>
            <a:lvl9pPr marL="3886200" indent="-228600" eaLnBrk="0" fontAlgn="base" hangingPunct="0">
              <a:lnSpc>
                <a:spcPct val="80000"/>
              </a:lnSpc>
              <a:spcBef>
                <a:spcPct val="20000"/>
              </a:spcBef>
              <a:spcAft>
                <a:spcPct val="20000"/>
              </a:spcAft>
              <a:buChar char="•"/>
              <a:defRPr>
                <a:solidFill>
                  <a:srgbClr val="0048B9"/>
                </a:solidFill>
                <a:latin typeface="Arial" charset="0"/>
              </a:defRPr>
            </a:lvl9pPr>
          </a:lstStyle>
          <a:p>
            <a:pPr eaLnBrk="1" hangingPunct="1">
              <a:lnSpc>
                <a:spcPct val="100000"/>
              </a:lnSpc>
              <a:spcBef>
                <a:spcPct val="50000"/>
              </a:spcBef>
              <a:spcAft>
                <a:spcPct val="0"/>
              </a:spcAft>
              <a:buFontTx/>
              <a:buNone/>
              <a:defRPr/>
            </a:pPr>
            <a:fld id="{18C8C50F-64C3-48D4-8DE6-5298F843FD0E}" type="slidenum">
              <a:rPr lang="en-US" sz="1000" smtClean="0">
                <a:solidFill>
                  <a:schemeClr val="accent2"/>
                </a:solidFill>
              </a:rPr>
              <a:pPr eaLnBrk="1" hangingPunct="1">
                <a:lnSpc>
                  <a:spcPct val="100000"/>
                </a:lnSpc>
                <a:spcBef>
                  <a:spcPct val="50000"/>
                </a:spcBef>
                <a:spcAft>
                  <a:spcPct val="0"/>
                </a:spcAft>
                <a:buFontTx/>
                <a:buNone/>
                <a:defRPr/>
              </a:pPr>
              <a:t>‹#›</a:t>
            </a:fld>
            <a:endParaRPr lang="en-US" sz="1000" dirty="0" smtClean="0">
              <a:solidFill>
                <a:schemeClr val="accent2"/>
              </a:solidFill>
            </a:endParaRPr>
          </a:p>
        </p:txBody>
      </p:sp>
      <p:pic>
        <p:nvPicPr>
          <p:cNvPr id="1029" name="Picture 76" descr="nee_signature_3c"/>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58088" y="6253163"/>
            <a:ext cx="12525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6"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 id="2147484182" r:id="rId13"/>
  </p:sldLayoutIdLst>
  <p:txStyles>
    <p:titleStyle>
      <a:lvl1pPr algn="ctr" rtl="0" eaLnBrk="1" fontAlgn="base" hangingPunct="1">
        <a:spcBef>
          <a:spcPct val="0"/>
        </a:spcBef>
        <a:spcAft>
          <a:spcPct val="0"/>
        </a:spcAft>
        <a:defRPr sz="2400" b="1" u="sng">
          <a:solidFill>
            <a:srgbClr val="0048B9"/>
          </a:solidFill>
          <a:latin typeface="+mj-lt"/>
          <a:ea typeface="+mj-ea"/>
          <a:cs typeface="+mj-cs"/>
        </a:defRPr>
      </a:lvl1pPr>
      <a:lvl2pPr algn="ctr" rtl="0" eaLnBrk="1" fontAlgn="base" hangingPunct="1">
        <a:spcBef>
          <a:spcPct val="0"/>
        </a:spcBef>
        <a:spcAft>
          <a:spcPct val="0"/>
        </a:spcAft>
        <a:defRPr sz="2400" b="1" u="sng">
          <a:solidFill>
            <a:srgbClr val="0048B9"/>
          </a:solidFill>
          <a:latin typeface="Arial" charset="0"/>
        </a:defRPr>
      </a:lvl2pPr>
      <a:lvl3pPr algn="ctr" rtl="0" eaLnBrk="1" fontAlgn="base" hangingPunct="1">
        <a:spcBef>
          <a:spcPct val="0"/>
        </a:spcBef>
        <a:spcAft>
          <a:spcPct val="0"/>
        </a:spcAft>
        <a:defRPr sz="2400" b="1" u="sng">
          <a:solidFill>
            <a:srgbClr val="0048B9"/>
          </a:solidFill>
          <a:latin typeface="Arial" charset="0"/>
        </a:defRPr>
      </a:lvl3pPr>
      <a:lvl4pPr algn="ctr" rtl="0" eaLnBrk="1" fontAlgn="base" hangingPunct="1">
        <a:spcBef>
          <a:spcPct val="0"/>
        </a:spcBef>
        <a:spcAft>
          <a:spcPct val="0"/>
        </a:spcAft>
        <a:defRPr sz="2400" b="1" u="sng">
          <a:solidFill>
            <a:srgbClr val="0048B9"/>
          </a:solidFill>
          <a:latin typeface="Arial" charset="0"/>
        </a:defRPr>
      </a:lvl4pPr>
      <a:lvl5pPr algn="ctr" rtl="0" eaLnBrk="1" fontAlgn="base" hangingPunct="1">
        <a:spcBef>
          <a:spcPct val="0"/>
        </a:spcBef>
        <a:spcAft>
          <a:spcPct val="0"/>
        </a:spcAft>
        <a:defRPr sz="2400" b="1" u="sng">
          <a:solidFill>
            <a:srgbClr val="0048B9"/>
          </a:solidFill>
          <a:latin typeface="Arial" charset="0"/>
        </a:defRPr>
      </a:lvl5pPr>
      <a:lvl6pPr marL="457200" algn="ctr" rtl="0" eaLnBrk="1" fontAlgn="base" hangingPunct="1">
        <a:spcBef>
          <a:spcPct val="0"/>
        </a:spcBef>
        <a:spcAft>
          <a:spcPct val="0"/>
        </a:spcAft>
        <a:defRPr sz="2400" b="1" u="sng">
          <a:solidFill>
            <a:srgbClr val="0048B9"/>
          </a:solidFill>
          <a:latin typeface="Arial" charset="0"/>
        </a:defRPr>
      </a:lvl6pPr>
      <a:lvl7pPr marL="914400" algn="ctr" rtl="0" eaLnBrk="1" fontAlgn="base" hangingPunct="1">
        <a:spcBef>
          <a:spcPct val="0"/>
        </a:spcBef>
        <a:spcAft>
          <a:spcPct val="0"/>
        </a:spcAft>
        <a:defRPr sz="2400" b="1" u="sng">
          <a:solidFill>
            <a:srgbClr val="0048B9"/>
          </a:solidFill>
          <a:latin typeface="Arial" charset="0"/>
        </a:defRPr>
      </a:lvl7pPr>
      <a:lvl8pPr marL="1371600" algn="ctr" rtl="0" eaLnBrk="1" fontAlgn="base" hangingPunct="1">
        <a:spcBef>
          <a:spcPct val="0"/>
        </a:spcBef>
        <a:spcAft>
          <a:spcPct val="0"/>
        </a:spcAft>
        <a:defRPr sz="2400" b="1" u="sng">
          <a:solidFill>
            <a:srgbClr val="0048B9"/>
          </a:solidFill>
          <a:latin typeface="Arial" charset="0"/>
        </a:defRPr>
      </a:lvl8pPr>
      <a:lvl9pPr marL="1828800" algn="ctr" rtl="0" eaLnBrk="1" fontAlgn="base" hangingPunct="1">
        <a:spcBef>
          <a:spcPct val="0"/>
        </a:spcBef>
        <a:spcAft>
          <a:spcPct val="0"/>
        </a:spcAft>
        <a:defRPr sz="2400" b="1" u="sng">
          <a:solidFill>
            <a:srgbClr val="0048B9"/>
          </a:solidFill>
          <a:latin typeface="Arial" charset="0"/>
        </a:defRPr>
      </a:lvl9pPr>
    </p:titleStyle>
    <p:bodyStyle>
      <a:lvl1pPr marL="342900" indent="-342900" algn="l" rtl="0" eaLnBrk="1" fontAlgn="base" hangingPunct="1">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1" fontAlgn="base" hangingPunct="1">
        <a:lnSpc>
          <a:spcPct val="80000"/>
        </a:lnSpc>
        <a:spcBef>
          <a:spcPct val="20000"/>
        </a:spcBef>
        <a:spcAft>
          <a:spcPct val="20000"/>
        </a:spcAft>
        <a:buChar char="–"/>
        <a:defRPr sz="2000">
          <a:solidFill>
            <a:srgbClr val="0048B9"/>
          </a:solidFill>
          <a:latin typeface="+mn-lt"/>
        </a:defRPr>
      </a:lvl2pPr>
      <a:lvl3pPr marL="1143000" indent="-228600" algn="l" rtl="0" eaLnBrk="1" fontAlgn="base" hangingPunct="1">
        <a:lnSpc>
          <a:spcPct val="80000"/>
        </a:lnSpc>
        <a:spcBef>
          <a:spcPct val="20000"/>
        </a:spcBef>
        <a:spcAft>
          <a:spcPct val="20000"/>
        </a:spcAft>
        <a:buBlip>
          <a:blip r:embed="rId16"/>
        </a:buBlip>
        <a:defRPr sz="2000">
          <a:solidFill>
            <a:srgbClr val="0048B9"/>
          </a:solidFill>
          <a:latin typeface="+mn-lt"/>
        </a:defRPr>
      </a:lvl3pPr>
      <a:lvl4pPr marL="1600200" indent="-228600" algn="l" rtl="0" eaLnBrk="1" fontAlgn="base" hangingPunct="1">
        <a:lnSpc>
          <a:spcPct val="80000"/>
        </a:lnSpc>
        <a:spcBef>
          <a:spcPct val="20000"/>
        </a:spcBef>
        <a:spcAft>
          <a:spcPct val="20000"/>
        </a:spcAft>
        <a:buChar char="–"/>
        <a:defRPr>
          <a:solidFill>
            <a:srgbClr val="0048B9"/>
          </a:solidFill>
          <a:latin typeface="+mn-lt"/>
        </a:defRPr>
      </a:lvl4pPr>
      <a:lvl5pPr marL="2057400" indent="-228600" algn="l" rtl="0" eaLnBrk="1" fontAlgn="base" hangingPunct="1">
        <a:lnSpc>
          <a:spcPct val="80000"/>
        </a:lnSpc>
        <a:spcBef>
          <a:spcPct val="20000"/>
        </a:spcBef>
        <a:spcAft>
          <a:spcPct val="20000"/>
        </a:spcAft>
        <a:buChar char="»"/>
        <a:defRPr>
          <a:solidFill>
            <a:srgbClr val="0048B9"/>
          </a:solidFill>
          <a:latin typeface="+mn-lt"/>
        </a:defRPr>
      </a:lvl5pPr>
      <a:lvl6pPr marL="2514600" indent="-228600" algn="l" rtl="0" eaLnBrk="1" fontAlgn="base" hangingPunct="1">
        <a:lnSpc>
          <a:spcPct val="80000"/>
        </a:lnSpc>
        <a:spcBef>
          <a:spcPct val="20000"/>
        </a:spcBef>
        <a:spcAft>
          <a:spcPct val="20000"/>
        </a:spcAft>
        <a:buChar char="»"/>
        <a:defRPr>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2"/>
          <p:cNvSpPr>
            <a:spLocks noGrp="1" noChangeArrowheads="1"/>
          </p:cNvSpPr>
          <p:nvPr>
            <p:ph type="title"/>
          </p:nvPr>
        </p:nvSpPr>
        <p:spPr bwMode="auto">
          <a:xfrm>
            <a:off x="457200" y="892175"/>
            <a:ext cx="8228013"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bodyPr>
          <a:lstStyle/>
          <a:p>
            <a:pPr lvl="0"/>
            <a:r>
              <a:rPr lang="en-US" altLang="en-US" smtClean="0"/>
              <a:t>Slide title in Arial 24 bold underlined</a:t>
            </a:r>
          </a:p>
        </p:txBody>
      </p:sp>
      <p:sp>
        <p:nvSpPr>
          <p:cNvPr id="2051" name="Rectangle 3"/>
          <p:cNvSpPr>
            <a:spLocks noGrp="1" noChangeArrowheads="1"/>
          </p:cNvSpPr>
          <p:nvPr>
            <p:ph type="body" idx="1"/>
          </p:nvPr>
        </p:nvSpPr>
        <p:spPr bwMode="auto">
          <a:xfrm>
            <a:off x="384175" y="1885950"/>
            <a:ext cx="8231188"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Text Box 63"/>
          <p:cNvSpPr txBox="1">
            <a:spLocks noChangeArrowheads="1"/>
          </p:cNvSpPr>
          <p:nvPr/>
        </p:nvSpPr>
        <p:spPr bwMode="auto">
          <a:xfrm>
            <a:off x="422275" y="6602413"/>
            <a:ext cx="2111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lnSpc>
                <a:spcPct val="100000"/>
              </a:lnSpc>
              <a:spcBef>
                <a:spcPct val="50000"/>
              </a:spcBef>
              <a:spcAft>
                <a:spcPct val="0"/>
              </a:spcAft>
              <a:buFontTx/>
              <a:buNone/>
              <a:defRPr/>
            </a:pPr>
            <a:fld id="{81FFA67C-4DF4-4BCB-A98A-82BD72319DB7}" type="slidenum">
              <a:rPr lang="en-US" altLang="en-US" sz="1000" smtClean="0"/>
              <a:pPr eaLnBrk="1" hangingPunct="1">
                <a:lnSpc>
                  <a:spcPct val="100000"/>
                </a:lnSpc>
                <a:spcBef>
                  <a:spcPct val="50000"/>
                </a:spcBef>
                <a:spcAft>
                  <a:spcPct val="0"/>
                </a:spcAft>
                <a:buFontTx/>
                <a:buNone/>
                <a:defRPr/>
              </a:pPr>
              <a:t>‹#›</a:t>
            </a:fld>
            <a:endParaRPr lang="en-US" altLang="en-US" sz="1000" dirty="0" smtClean="0"/>
          </a:p>
        </p:txBody>
      </p:sp>
      <p:pic>
        <p:nvPicPr>
          <p:cNvPr id="2053" name="Picture 76" descr="nee_signature_3c"/>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558088" y="6253163"/>
            <a:ext cx="12525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7"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8" r:id="rId14"/>
    <p:sldLayoutId id="2147484195" r:id="rId15"/>
  </p:sldLayoutIdLst>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pitchFamily="34" charset="0"/>
        </a:defRPr>
      </a:lvl2pPr>
      <a:lvl3pPr algn="ctr" rtl="0" eaLnBrk="0" fontAlgn="base" hangingPunct="0">
        <a:spcBef>
          <a:spcPct val="0"/>
        </a:spcBef>
        <a:spcAft>
          <a:spcPct val="0"/>
        </a:spcAft>
        <a:defRPr sz="2400" b="1" u="sng">
          <a:solidFill>
            <a:srgbClr val="0048B9"/>
          </a:solidFill>
          <a:latin typeface="Arial" pitchFamily="34" charset="0"/>
        </a:defRPr>
      </a:lvl3pPr>
      <a:lvl4pPr algn="ctr" rtl="0" eaLnBrk="0" fontAlgn="base" hangingPunct="0">
        <a:spcBef>
          <a:spcPct val="0"/>
        </a:spcBef>
        <a:spcAft>
          <a:spcPct val="0"/>
        </a:spcAft>
        <a:defRPr sz="2400" b="1" u="sng">
          <a:solidFill>
            <a:srgbClr val="0048B9"/>
          </a:solidFill>
          <a:latin typeface="Arial" pitchFamily="34" charset="0"/>
        </a:defRPr>
      </a:lvl4pPr>
      <a:lvl5pPr algn="ctr" rtl="0" eaLnBrk="0" fontAlgn="base" hangingPunct="0">
        <a:spcBef>
          <a:spcPct val="0"/>
        </a:spcBef>
        <a:spcAft>
          <a:spcPct val="0"/>
        </a:spcAft>
        <a:defRPr sz="2400" b="1" u="sng">
          <a:solidFill>
            <a:srgbClr val="0048B9"/>
          </a:solidFill>
          <a:latin typeface="Arial" pitchFamily="34" charset="0"/>
        </a:defRPr>
      </a:lvl5pPr>
      <a:lvl6pPr marL="457200" algn="ctr" rtl="0" eaLnBrk="1" fontAlgn="base" hangingPunct="1">
        <a:spcBef>
          <a:spcPct val="0"/>
        </a:spcBef>
        <a:spcAft>
          <a:spcPct val="0"/>
        </a:spcAft>
        <a:defRPr sz="2400" b="1" u="sng">
          <a:solidFill>
            <a:srgbClr val="0048B9"/>
          </a:solidFill>
          <a:latin typeface="Arial" pitchFamily="34" charset="0"/>
        </a:defRPr>
      </a:lvl6pPr>
      <a:lvl7pPr marL="914400" algn="ctr" rtl="0" eaLnBrk="1" fontAlgn="base" hangingPunct="1">
        <a:spcBef>
          <a:spcPct val="0"/>
        </a:spcBef>
        <a:spcAft>
          <a:spcPct val="0"/>
        </a:spcAft>
        <a:defRPr sz="2400" b="1" u="sng">
          <a:solidFill>
            <a:srgbClr val="0048B9"/>
          </a:solidFill>
          <a:latin typeface="Arial" pitchFamily="34" charset="0"/>
        </a:defRPr>
      </a:lvl7pPr>
      <a:lvl8pPr marL="1371600" algn="ctr" rtl="0" eaLnBrk="1" fontAlgn="base" hangingPunct="1">
        <a:spcBef>
          <a:spcPct val="0"/>
        </a:spcBef>
        <a:spcAft>
          <a:spcPct val="0"/>
        </a:spcAft>
        <a:defRPr sz="2400" b="1" u="sng">
          <a:solidFill>
            <a:srgbClr val="0048B9"/>
          </a:solidFill>
          <a:latin typeface="Arial" pitchFamily="34" charset="0"/>
        </a:defRPr>
      </a:lvl8pPr>
      <a:lvl9pPr marL="1828800" algn="ctr" rtl="0" eaLnBrk="1" fontAlgn="base" hangingPunct="1">
        <a:spcBef>
          <a:spcPct val="0"/>
        </a:spcBef>
        <a:spcAft>
          <a:spcPct val="0"/>
        </a:spcAft>
        <a:defRPr sz="2400" b="1" u="sng">
          <a:solidFill>
            <a:srgbClr val="0048B9"/>
          </a:solidFill>
          <a:latin typeface="Arial" pitchFamily="34"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Char char="–"/>
        <a:defRPr sz="2000">
          <a:solidFill>
            <a:srgbClr val="0048B9"/>
          </a:solidFill>
          <a:latin typeface="+mn-lt"/>
        </a:defRPr>
      </a:lvl2pPr>
      <a:lvl3pPr marL="1143000" indent="-228600" algn="l" rtl="0" eaLnBrk="0" fontAlgn="base" hangingPunct="0">
        <a:lnSpc>
          <a:spcPct val="80000"/>
        </a:lnSpc>
        <a:spcBef>
          <a:spcPct val="20000"/>
        </a:spcBef>
        <a:spcAft>
          <a:spcPct val="20000"/>
        </a:spcAft>
        <a:buBlip>
          <a:blip r:embed="rId18"/>
        </a:buBlip>
        <a:defRPr sz="2000">
          <a:solidFill>
            <a:srgbClr val="0048B9"/>
          </a:solidFill>
          <a:latin typeface="+mn-lt"/>
        </a:defRPr>
      </a:lvl3pPr>
      <a:lvl4pPr marL="1600200" indent="-228600" algn="l" rtl="0" eaLnBrk="0" fontAlgn="base" hangingPunct="0">
        <a:lnSpc>
          <a:spcPct val="80000"/>
        </a:lnSpc>
        <a:spcBef>
          <a:spcPct val="20000"/>
        </a:spcBef>
        <a:spcAft>
          <a:spcPct val="20000"/>
        </a:spcAft>
        <a:buChar char="–"/>
        <a:defRPr>
          <a:solidFill>
            <a:srgbClr val="0048B9"/>
          </a:solidFill>
          <a:latin typeface="+mn-lt"/>
        </a:defRPr>
      </a:lvl4pPr>
      <a:lvl5pPr marL="2057400" indent="-228600" algn="l" rtl="0" eaLnBrk="0" fontAlgn="base" hangingPunct="0">
        <a:lnSpc>
          <a:spcPct val="80000"/>
        </a:lnSpc>
        <a:spcBef>
          <a:spcPct val="20000"/>
        </a:spcBef>
        <a:spcAft>
          <a:spcPct val="20000"/>
        </a:spcAft>
        <a:buChar char="»"/>
        <a:defRPr>
          <a:solidFill>
            <a:srgbClr val="0048B9"/>
          </a:solidFill>
          <a:latin typeface="+mn-lt"/>
        </a:defRPr>
      </a:lvl5pPr>
      <a:lvl6pPr marL="2514600" indent="-228600" algn="l" rtl="0" eaLnBrk="1" fontAlgn="base" hangingPunct="1">
        <a:lnSpc>
          <a:spcPct val="80000"/>
        </a:lnSpc>
        <a:spcBef>
          <a:spcPct val="20000"/>
        </a:spcBef>
        <a:spcAft>
          <a:spcPct val="20000"/>
        </a:spcAft>
        <a:buChar char="»"/>
        <a:defRPr>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cafe.nexteraenergy.com/sharepoint/pgd/techinfus/Shared%20Documents/Knowledge%20Sharing%20Initiative/2015%20APQC%20conference%20presentation/32189%20PGD%20Map%20hi-res%20v1.wmv" TargetMode="External"/><Relationship Id="rId5" Type="http://schemas.openxmlformats.org/officeDocument/2006/relationships/image" Target="../media/image22.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ctrTitle"/>
          </p:nvPr>
        </p:nvSpPr>
        <p:spPr>
          <a:xfrm>
            <a:off x="1997075" y="2362200"/>
            <a:ext cx="6791325" cy="1470025"/>
          </a:xfrm>
        </p:spPr>
        <p:txBody>
          <a:bodyPr/>
          <a:lstStyle/>
          <a:p>
            <a:pPr eaLnBrk="1" hangingPunct="1"/>
            <a:r>
              <a:rPr lang="en-US" altLang="en-US" sz="3600" dirty="0" smtClean="0"/>
              <a:t>How NextEra Energy’s Operational Model System Improved Content Management</a:t>
            </a:r>
            <a:endParaRPr lang="en-US" altLang="en-US" sz="1600" dirty="0" smtClean="0"/>
          </a:p>
        </p:txBody>
      </p:sp>
      <p:sp>
        <p:nvSpPr>
          <p:cNvPr id="6147" name="Rectangle 10"/>
          <p:cNvSpPr>
            <a:spLocks noGrp="1" noChangeArrowheads="1"/>
          </p:cNvSpPr>
          <p:nvPr>
            <p:ph type="subTitle" idx="1"/>
          </p:nvPr>
        </p:nvSpPr>
        <p:spPr>
          <a:xfrm>
            <a:off x="2025650" y="4156075"/>
            <a:ext cx="6616700" cy="735013"/>
          </a:xfrm>
        </p:spPr>
        <p:txBody>
          <a:bodyPr/>
          <a:lstStyle/>
          <a:p>
            <a:pPr eaLnBrk="1" hangingPunct="1"/>
            <a:r>
              <a:rPr lang="en-US" altLang="en-US" dirty="0" smtClean="0">
                <a:solidFill>
                  <a:srgbClr val="0048B9"/>
                </a:solidFill>
              </a:rPr>
              <a:t>PGD Operational Excellence Team </a:t>
            </a:r>
          </a:p>
          <a:p>
            <a:pPr eaLnBrk="1" hangingPunct="1"/>
            <a:r>
              <a:rPr lang="en-US" altLang="en-US" dirty="0" smtClean="0">
                <a:solidFill>
                  <a:srgbClr val="0048B9"/>
                </a:solidFill>
              </a:rPr>
              <a:t>OpModel Project Team</a:t>
            </a:r>
          </a:p>
          <a:p>
            <a:pPr eaLnBrk="1" hangingPunct="1"/>
            <a:r>
              <a:rPr lang="en-US" altLang="en-US" dirty="0" smtClean="0">
                <a:solidFill>
                  <a:srgbClr val="0048B9"/>
                </a:solidFill>
              </a:rPr>
              <a:t>June 8, 2016</a:t>
            </a:r>
          </a:p>
        </p:txBody>
      </p:sp>
      <p:sp>
        <p:nvSpPr>
          <p:cNvPr id="6148" name="Rectangle 12"/>
          <p:cNvSpPr>
            <a:spLocks noChangeArrowheads="1"/>
          </p:cNvSpPr>
          <p:nvPr/>
        </p:nvSpPr>
        <p:spPr bwMode="auto">
          <a:xfrm>
            <a:off x="2025650" y="4938713"/>
            <a:ext cx="34020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buFontTx/>
              <a:buNone/>
            </a:pPr>
            <a:endParaRPr lang="en-US" altLang="en-US" sz="2000" b="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194680"/>
              </p:ext>
            </p:extLst>
          </p:nvPr>
        </p:nvGraphicFramePr>
        <p:xfrm>
          <a:off x="322934" y="1040423"/>
          <a:ext cx="8498132" cy="477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40"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a:t>
            </a:r>
            <a:r>
              <a:rPr lang="en-US" altLang="en-US" dirty="0" smtClean="0">
                <a:solidFill>
                  <a:srgbClr val="800000"/>
                </a:solidFill>
              </a:rPr>
              <a:t>Roadmap to Improved Content Management</a:t>
            </a:r>
            <a:endParaRPr lang="en-US" altLang="en-US" dirty="0">
              <a:solidFill>
                <a:srgbClr val="800000"/>
              </a:solidFill>
            </a:endParaRPr>
          </a:p>
        </p:txBody>
      </p:sp>
      <p:sp>
        <p:nvSpPr>
          <p:cNvPr id="14341" name="Rectangle 12"/>
          <p:cNvSpPr>
            <a:spLocks/>
          </p:cNvSpPr>
          <p:nvPr/>
        </p:nvSpPr>
        <p:spPr bwMode="auto">
          <a:xfrm>
            <a:off x="150813" y="721163"/>
            <a:ext cx="5792787" cy="5585044"/>
          </a:xfrm>
          <a:custGeom>
            <a:avLst/>
            <a:gdLst>
              <a:gd name="T0" fmla="*/ 0 w 5757706"/>
              <a:gd name="T1" fmla="*/ 5357 h 5351713"/>
              <a:gd name="T2" fmla="*/ 2964262 w 5757706"/>
              <a:gd name="T3" fmla="*/ 0 h 5351713"/>
              <a:gd name="T4" fmla="*/ 2962942 w 5757706"/>
              <a:gd name="T5" fmla="*/ 1426398 h 5351713"/>
              <a:gd name="T6" fmla="*/ 2958142 w 5757706"/>
              <a:gd name="T7" fmla="*/ 3480946 h 5351713"/>
              <a:gd name="T8" fmla="*/ 5797006 w 5757706"/>
              <a:gd name="T9" fmla="*/ 3475596 h 5351713"/>
              <a:gd name="T10" fmla="*/ 5780769 w 5757706"/>
              <a:gd name="T11" fmla="*/ 5349963 h 5351713"/>
              <a:gd name="T12" fmla="*/ 0 w 5757706"/>
              <a:gd name="T13" fmla="*/ 5349963 h 5351713"/>
              <a:gd name="T14" fmla="*/ 0 w 5757706"/>
              <a:gd name="T15" fmla="*/ 5357 h 53517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57706" h="5351713">
                <a:moveTo>
                  <a:pt x="0" y="5357"/>
                </a:moveTo>
                <a:lnTo>
                  <a:pt x="2944166" y="0"/>
                </a:lnTo>
                <a:lnTo>
                  <a:pt x="2942855" y="1426867"/>
                </a:lnTo>
                <a:lnTo>
                  <a:pt x="2938088" y="3482087"/>
                </a:lnTo>
                <a:lnTo>
                  <a:pt x="5757706" y="3476730"/>
                </a:lnTo>
                <a:lnTo>
                  <a:pt x="5741579" y="5351713"/>
                </a:lnTo>
                <a:lnTo>
                  <a:pt x="0" y="5351713"/>
                </a:lnTo>
                <a:lnTo>
                  <a:pt x="0" y="5357"/>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4342" name="Group 14"/>
          <p:cNvGrpSpPr>
            <a:grpSpLocks/>
          </p:cNvGrpSpPr>
          <p:nvPr/>
        </p:nvGrpSpPr>
        <p:grpSpPr bwMode="auto">
          <a:xfrm>
            <a:off x="6152237" y="5516734"/>
            <a:ext cx="1395876" cy="1341266"/>
            <a:chOff x="6121685" y="5315580"/>
            <a:chExt cx="1699033" cy="1331358"/>
          </a:xfrm>
        </p:grpSpPr>
        <p:sp>
          <p:nvSpPr>
            <p:cNvPr id="14343" name="Explosion 1 13"/>
            <p:cNvSpPr>
              <a:spLocks noChangeArrowheads="1"/>
            </p:cNvSpPr>
            <p:nvPr/>
          </p:nvSpPr>
          <p:spPr bwMode="auto">
            <a:xfrm>
              <a:off x="6121685" y="5315580"/>
              <a:ext cx="1699033" cy="1331358"/>
            </a:xfrm>
            <a:prstGeom prst="irregularSeal1">
              <a:avLst/>
            </a:prstGeom>
            <a:solidFill>
              <a:srgbClr val="FFFF00"/>
            </a:solidFill>
            <a:ln w="9525">
              <a:solidFill>
                <a:srgbClr val="0048B9"/>
              </a:solidFill>
              <a:miter lim="800000"/>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4344" name="TextBox 2"/>
            <p:cNvSpPr txBox="1">
              <a:spLocks noChangeArrowheads="1"/>
            </p:cNvSpPr>
            <p:nvPr/>
          </p:nvSpPr>
          <p:spPr bwMode="auto">
            <a:xfrm>
              <a:off x="6384059" y="5598977"/>
              <a:ext cx="1153160" cy="7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0000"/>
                  </a:solidFill>
                </a:rPr>
                <a:t>We are </a:t>
              </a:r>
              <a:r>
                <a:rPr lang="en-US" altLang="en-US" sz="1800" dirty="0" smtClean="0">
                  <a:solidFill>
                    <a:srgbClr val="FF0000"/>
                  </a:solidFill>
                </a:rPr>
                <a:t>here 2016</a:t>
              </a:r>
              <a:endParaRPr lang="en-US" altLang="en-US" sz="1800" dirty="0">
                <a:solidFill>
                  <a:srgbClr val="FF0000"/>
                </a:solidFill>
              </a:endParaRPr>
            </a:p>
          </p:txBody>
        </p:sp>
      </p:grpSp>
      <p:sp>
        <p:nvSpPr>
          <p:cNvPr id="2" name="TextBox 1"/>
          <p:cNvSpPr txBox="1"/>
          <p:nvPr/>
        </p:nvSpPr>
        <p:spPr>
          <a:xfrm>
            <a:off x="374649" y="5959365"/>
            <a:ext cx="5242379" cy="313932"/>
          </a:xfrm>
          <a:prstGeom prst="rect">
            <a:avLst/>
          </a:prstGeom>
          <a:noFill/>
        </p:spPr>
        <p:txBody>
          <a:bodyPr wrap="square" rtlCol="0">
            <a:spAutoFit/>
          </a:bodyPr>
          <a:lstStyle/>
          <a:p>
            <a:pPr>
              <a:buNone/>
            </a:pPr>
            <a:r>
              <a:rPr lang="en-US" dirty="0" smtClean="0"/>
              <a:t>Our Journey to understand </a:t>
            </a:r>
            <a:r>
              <a:rPr lang="en-US" b="1" dirty="0" smtClean="0"/>
              <a:t>“Why”</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p:txBody>
          <a:bodyPr/>
          <a:lstStyle/>
          <a:p>
            <a:pPr eaLnBrk="1" hangingPunct="1"/>
            <a:r>
              <a:rPr lang="en-US" altLang="en-US" dirty="0" smtClean="0"/>
              <a:t>Employee Engagement Surveys  </a:t>
            </a:r>
          </a:p>
          <a:p>
            <a:pPr lvl="1" eaLnBrk="1" hangingPunct="1"/>
            <a:r>
              <a:rPr lang="en-US" altLang="en-US" dirty="0" smtClean="0"/>
              <a:t>High-bar for improvement: Work Processes, Tools, and Resources </a:t>
            </a:r>
          </a:p>
          <a:p>
            <a:pPr eaLnBrk="1" hangingPunct="1"/>
            <a:r>
              <a:rPr lang="en-US" altLang="en-US" dirty="0" smtClean="0"/>
              <a:t>MILAR </a:t>
            </a:r>
            <a:r>
              <a:rPr lang="en-US" altLang="en-US" sz="2400" dirty="0" smtClean="0"/>
              <a:t>(Map, Improve, Lean, Automate, Replicate) </a:t>
            </a:r>
            <a:r>
              <a:rPr lang="en-US" altLang="en-US" dirty="0" smtClean="0"/>
              <a:t>and Voice of the Customer Surveys </a:t>
            </a:r>
          </a:p>
          <a:p>
            <a:pPr lvl="1" eaLnBrk="1" hangingPunct="1"/>
            <a:r>
              <a:rPr lang="en-US" altLang="en-US" dirty="0" smtClean="0"/>
              <a:t>Feedback indicated a need for new document organization method and an improved user interface</a:t>
            </a:r>
          </a:p>
          <a:p>
            <a:pPr eaLnBrk="1" hangingPunct="1"/>
            <a:r>
              <a:rPr lang="en-US" altLang="en-US" dirty="0" smtClean="0"/>
              <a:t>Knowledge Management Maturity Assessment  </a:t>
            </a:r>
          </a:p>
          <a:p>
            <a:pPr lvl="1" eaLnBrk="1" hangingPunct="1"/>
            <a:r>
              <a:rPr lang="en-US" altLang="en-US" dirty="0" smtClean="0"/>
              <a:t>2+ APQC Maturity State: Localized and Repeatable Practices  </a:t>
            </a:r>
          </a:p>
        </p:txBody>
      </p:sp>
      <p:sp>
        <p:nvSpPr>
          <p:cNvPr id="15363"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a:t>
            </a:r>
            <a:r>
              <a:rPr lang="en-US" altLang="en-US" dirty="0" smtClean="0">
                <a:solidFill>
                  <a:srgbClr val="800000"/>
                </a:solidFill>
              </a:rPr>
              <a:t>“Why” </a:t>
            </a:r>
            <a:r>
              <a:rPr lang="en-US" altLang="en-US" dirty="0">
                <a:solidFill>
                  <a:srgbClr val="800000"/>
                </a:solidFill>
              </a:rPr>
              <a:t>– Understanding the reason for change</a:t>
            </a:r>
          </a:p>
        </p:txBody>
      </p:sp>
      <p:sp>
        <p:nvSpPr>
          <p:cNvPr id="15364" name="Title 1"/>
          <p:cNvSpPr>
            <a:spLocks noGrp="1"/>
          </p:cNvSpPr>
          <p:nvPr>
            <p:ph type="title"/>
          </p:nvPr>
        </p:nvSpPr>
        <p:spPr/>
        <p:txBody>
          <a:bodyPr/>
          <a:lstStyle/>
          <a:p>
            <a:r>
              <a:rPr lang="en-US" altLang="en-US" dirty="0" smtClean="0"/>
              <a:t>Reason for Improvements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5"/>
          <p:cNvSpPr>
            <a:spLocks noGrp="1" noChangeArrowheads="1"/>
          </p:cNvSpPr>
          <p:nvPr>
            <p:ph type="title"/>
          </p:nvPr>
        </p:nvSpPr>
        <p:spPr>
          <a:xfrm>
            <a:off x="401638" y="574675"/>
            <a:ext cx="8228012" cy="814388"/>
          </a:xfrm>
        </p:spPr>
        <p:txBody>
          <a:bodyPr/>
          <a:lstStyle/>
          <a:p>
            <a:pPr eaLnBrk="1" hangingPunct="1"/>
            <a:r>
              <a:rPr lang="en-US" altLang="en-US" dirty="0" smtClean="0"/>
              <a:t>PGD creates its own identity </a:t>
            </a:r>
            <a:br>
              <a:rPr lang="en-US" altLang="en-US" dirty="0" smtClean="0"/>
            </a:br>
            <a:r>
              <a:rPr lang="en-US" altLang="en-US" dirty="0" smtClean="0"/>
              <a:t>through distinctive characteristics</a:t>
            </a:r>
          </a:p>
        </p:txBody>
      </p:sp>
      <p:sp>
        <p:nvSpPr>
          <p:cNvPr id="20483" name="Rectangle 3"/>
          <p:cNvSpPr>
            <a:spLocks noGrp="1" noChangeArrowheads="1"/>
          </p:cNvSpPr>
          <p:nvPr>
            <p:ph type="body" sz="half" idx="1"/>
          </p:nvPr>
        </p:nvSpPr>
        <p:spPr>
          <a:xfrm>
            <a:off x="374650" y="1543050"/>
            <a:ext cx="4375150" cy="4133850"/>
          </a:xfrm>
        </p:spPr>
        <p:txBody>
          <a:bodyPr/>
          <a:lstStyle/>
          <a:p>
            <a:pPr eaLnBrk="1" hangingPunct="1">
              <a:defRPr/>
            </a:pPr>
            <a:r>
              <a:rPr lang="en-US" dirty="0" smtClean="0"/>
              <a:t>Operational Model (OpModel)</a:t>
            </a:r>
          </a:p>
          <a:p>
            <a:pPr eaLnBrk="1" hangingPunct="1">
              <a:defRPr/>
            </a:pPr>
            <a:r>
              <a:rPr lang="en-US" dirty="0" smtClean="0"/>
              <a:t>Interdependence</a:t>
            </a:r>
          </a:p>
          <a:p>
            <a:pPr lvl="1">
              <a:buFont typeface="Univers LT 57 Condensed" pitchFamily="2" charset="0"/>
              <a:buChar char="–"/>
              <a:defRPr/>
            </a:pPr>
            <a:r>
              <a:rPr lang="en-US" dirty="0" smtClean="0"/>
              <a:t>Plants</a:t>
            </a:r>
          </a:p>
          <a:p>
            <a:pPr lvl="1">
              <a:buFont typeface="Univers LT 57 Condensed" pitchFamily="2" charset="0"/>
              <a:buChar char="–"/>
              <a:defRPr/>
            </a:pPr>
            <a:r>
              <a:rPr lang="en-US" dirty="0" smtClean="0"/>
              <a:t>Central Organization</a:t>
            </a:r>
            <a:endParaRPr lang="en-US" dirty="0"/>
          </a:p>
          <a:p>
            <a:pPr lvl="1">
              <a:buFont typeface="Univers LT 57 Condensed" pitchFamily="2" charset="0"/>
              <a:buChar char="–"/>
              <a:defRPr/>
            </a:pPr>
            <a:r>
              <a:rPr lang="en-US" dirty="0" smtClean="0"/>
              <a:t>Central Maintenance</a:t>
            </a:r>
          </a:p>
          <a:p>
            <a:pPr eaLnBrk="1" hangingPunct="1">
              <a:defRPr/>
            </a:pPr>
            <a:r>
              <a:rPr lang="en-US" dirty="0" smtClean="0"/>
              <a:t>Long-standing Focus on Quality</a:t>
            </a:r>
          </a:p>
          <a:p>
            <a:pPr lvl="1" eaLnBrk="1" hangingPunct="1">
              <a:buSzPct val="85000"/>
              <a:buFont typeface="Univers LT 57 Condensed" pitchFamily="2" charset="0"/>
              <a:buChar char="–"/>
              <a:defRPr/>
            </a:pPr>
            <a:r>
              <a:rPr lang="en-US" dirty="0" smtClean="0"/>
              <a:t>Six Sigma</a:t>
            </a:r>
          </a:p>
          <a:p>
            <a:pPr lvl="1" eaLnBrk="1" hangingPunct="1">
              <a:buSzPct val="80000"/>
              <a:buFont typeface="Univers LT 57 Condensed" pitchFamily="2" charset="0"/>
              <a:buChar char="–"/>
              <a:defRPr/>
            </a:pPr>
            <a:r>
              <a:rPr lang="en-US" dirty="0" smtClean="0"/>
              <a:t>Risk Management</a:t>
            </a:r>
          </a:p>
          <a:p>
            <a:pPr eaLnBrk="1" hangingPunct="1">
              <a:defRPr/>
            </a:pPr>
            <a:r>
              <a:rPr lang="en-US" dirty="0" smtClean="0"/>
              <a:t>Leveraging Technology</a:t>
            </a:r>
          </a:p>
          <a:p>
            <a:pPr lvl="1" eaLnBrk="1" hangingPunct="1">
              <a:buFont typeface="Univers LT 57 Condensed" pitchFamily="2" charset="0"/>
              <a:buChar char="–"/>
              <a:defRPr/>
            </a:pPr>
            <a:r>
              <a:rPr lang="en-US" dirty="0"/>
              <a:t>Improve Performance</a:t>
            </a:r>
          </a:p>
          <a:p>
            <a:pPr lvl="1" eaLnBrk="1" hangingPunct="1">
              <a:buFont typeface="Univers LT 57 Condensed" pitchFamily="2" charset="0"/>
              <a:buChar char="–"/>
              <a:defRPr/>
            </a:pPr>
            <a:r>
              <a:rPr lang="en-US" dirty="0"/>
              <a:t>Detect and Prevent Failures</a:t>
            </a:r>
          </a:p>
          <a:p>
            <a:pPr marL="457200" lvl="1" indent="0" eaLnBrk="1" hangingPunct="1">
              <a:buFontTx/>
              <a:buNone/>
              <a:defRPr/>
            </a:pPr>
            <a:endParaRPr lang="en-US" b="1" dirty="0" smtClean="0"/>
          </a:p>
        </p:txBody>
      </p:sp>
      <p:sp>
        <p:nvSpPr>
          <p:cNvPr id="16388" name="Rectangle 51"/>
          <p:cNvSpPr>
            <a:spLocks noChangeArrowheads="1"/>
          </p:cNvSpPr>
          <p:nvPr/>
        </p:nvSpPr>
        <p:spPr bwMode="auto">
          <a:xfrm>
            <a:off x="374650" y="211138"/>
            <a:ext cx="82550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None/>
            </a:pPr>
            <a:r>
              <a:rPr lang="en-US" altLang="en-US" dirty="0">
                <a:solidFill>
                  <a:srgbClr val="800000"/>
                </a:solidFill>
              </a:rPr>
              <a:t>OpModel – </a:t>
            </a:r>
            <a:r>
              <a:rPr lang="en-US" altLang="en-US" dirty="0" smtClean="0">
                <a:solidFill>
                  <a:srgbClr val="800000"/>
                </a:solidFill>
              </a:rPr>
              <a:t>“Why</a:t>
            </a:r>
            <a:r>
              <a:rPr lang="en-US" altLang="en-US" dirty="0">
                <a:solidFill>
                  <a:srgbClr val="800000"/>
                </a:solidFill>
              </a:rPr>
              <a:t>” – Understanding the reason for change</a:t>
            </a:r>
          </a:p>
        </p:txBody>
      </p:sp>
      <p:sp>
        <p:nvSpPr>
          <p:cNvPr id="8" name="Rectangle 65"/>
          <p:cNvSpPr txBox="1">
            <a:spLocks noChangeArrowheads="1"/>
          </p:cNvSpPr>
          <p:nvPr/>
        </p:nvSpPr>
        <p:spPr bwMode="auto">
          <a:xfrm>
            <a:off x="5300663" y="1785938"/>
            <a:ext cx="3130550" cy="331787"/>
          </a:xfrm>
          <a:prstGeom prst="rect">
            <a:avLst/>
          </a:prstGeom>
          <a:noFill/>
          <a:ln w="9525">
            <a:noFill/>
            <a:miter lim="800000"/>
            <a:headEnd/>
            <a:tailEnd/>
          </a:ln>
        </p:spPr>
        <p:txBody>
          <a:bodyPr anchor="b" anchorCtr="1"/>
          <a:lstStyle/>
          <a:p>
            <a:pPr algn="ctr">
              <a:lnSpc>
                <a:spcPct val="100000"/>
              </a:lnSpc>
              <a:spcBef>
                <a:spcPct val="0"/>
              </a:spcBef>
              <a:spcAft>
                <a:spcPct val="0"/>
              </a:spcAft>
              <a:buFontTx/>
              <a:buNone/>
              <a:defRPr/>
            </a:pPr>
            <a:r>
              <a:rPr lang="en-US" b="1" kern="0" dirty="0">
                <a:latin typeface="+mj-lt"/>
                <a:ea typeface="+mj-ea"/>
                <a:cs typeface="+mj-cs"/>
              </a:rPr>
              <a:t>Power Generation Division Operational Model</a:t>
            </a:r>
          </a:p>
        </p:txBody>
      </p:sp>
      <p:pic>
        <p:nvPicPr>
          <p:cNvPr id="9" name="Picture 8" descr="PGD_Graphic_Arrows_v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1668" y="2117725"/>
            <a:ext cx="3234007" cy="3217016"/>
          </a:xfrm>
          <a:prstGeom prst="rect">
            <a:avLst/>
          </a:prstGeom>
        </p:spPr>
      </p:pic>
      <p:sp>
        <p:nvSpPr>
          <p:cNvPr id="16391" name="Rectangle 55"/>
          <p:cNvSpPr>
            <a:spLocks noChangeArrowheads="1"/>
          </p:cNvSpPr>
          <p:nvPr/>
        </p:nvSpPr>
        <p:spPr bwMode="auto">
          <a:xfrm>
            <a:off x="5341668" y="5246305"/>
            <a:ext cx="3397250" cy="91598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600" dirty="0">
                <a:solidFill>
                  <a:schemeClr val="bg1"/>
                </a:solidFill>
              </a:rPr>
              <a:t>Our </a:t>
            </a:r>
            <a:r>
              <a:rPr lang="en-US" altLang="en-US" sz="1600" dirty="0" smtClean="0">
                <a:solidFill>
                  <a:schemeClr val="bg1"/>
                </a:solidFill>
              </a:rPr>
              <a:t>values </a:t>
            </a:r>
            <a:r>
              <a:rPr lang="en-US" altLang="en-US" sz="1600" dirty="0">
                <a:solidFill>
                  <a:schemeClr val="bg1"/>
                </a:solidFill>
              </a:rPr>
              <a:t>are at the center of everything we </a:t>
            </a:r>
            <a:r>
              <a:rPr lang="en-US" altLang="en-US" sz="1600" dirty="0" smtClean="0">
                <a:solidFill>
                  <a:schemeClr val="bg1"/>
                </a:solidFill>
              </a:rPr>
              <a:t>do, and integrated </a:t>
            </a:r>
            <a:r>
              <a:rPr lang="en-US" altLang="en-US" sz="1600" dirty="0">
                <a:solidFill>
                  <a:schemeClr val="bg1"/>
                </a:solidFill>
              </a:rPr>
              <a:t>into each </a:t>
            </a:r>
            <a:r>
              <a:rPr lang="en-US" altLang="en-US" sz="1600" dirty="0" smtClean="0">
                <a:solidFill>
                  <a:schemeClr val="bg1"/>
                </a:solidFill>
              </a:rPr>
              <a:t>category.</a:t>
            </a:r>
            <a:endParaRPr lang="en-US" altLang="en-US" sz="16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384175" y="1885950"/>
            <a:ext cx="4206875" cy="4133850"/>
          </a:xfrm>
        </p:spPr>
        <p:txBody>
          <a:bodyPr/>
          <a:lstStyle/>
          <a:p>
            <a:pPr eaLnBrk="1" hangingPunct="1"/>
            <a:r>
              <a:rPr lang="en-US" altLang="en-US" dirty="0" smtClean="0"/>
              <a:t>Tools and Resources</a:t>
            </a:r>
          </a:p>
          <a:p>
            <a:pPr lvl="1" eaLnBrk="1" hangingPunct="1"/>
            <a:r>
              <a:rPr lang="en-US" altLang="en-US" dirty="0" smtClean="0"/>
              <a:t>Technology Infusion: iPod Touch Mobile applications</a:t>
            </a:r>
          </a:p>
          <a:p>
            <a:pPr lvl="1" eaLnBrk="1" hangingPunct="1"/>
            <a:r>
              <a:rPr lang="en-US" altLang="en-US" dirty="0" smtClean="0"/>
              <a:t>PGD OneSearch (federated search tool)</a:t>
            </a:r>
          </a:p>
          <a:p>
            <a:pPr lvl="1" eaLnBrk="1" hangingPunct="1"/>
            <a:r>
              <a:rPr lang="en-US" altLang="en-US" dirty="0" smtClean="0"/>
              <a:t>Employee ShareNet (ESN)</a:t>
            </a:r>
          </a:p>
          <a:p>
            <a:pPr eaLnBrk="1" hangingPunct="1"/>
            <a:r>
              <a:rPr lang="en-US" altLang="en-US" dirty="0" smtClean="0"/>
              <a:t>Process, Tools</a:t>
            </a:r>
            <a:r>
              <a:rPr lang="en-US" altLang="en-US" dirty="0"/>
              <a:t> </a:t>
            </a:r>
            <a:r>
              <a:rPr lang="en-US" altLang="en-US" dirty="0" smtClean="0"/>
              <a:t>and Resources</a:t>
            </a:r>
          </a:p>
          <a:p>
            <a:pPr lvl="1" eaLnBrk="1" hangingPunct="1"/>
            <a:r>
              <a:rPr lang="en-US" altLang="en-US" dirty="0" smtClean="0"/>
              <a:t>Knowledge Sharing Steering Committee</a:t>
            </a:r>
          </a:p>
          <a:p>
            <a:pPr lvl="1" eaLnBrk="1" hangingPunct="1"/>
            <a:r>
              <a:rPr lang="en-US" altLang="en-US" dirty="0" smtClean="0"/>
              <a:t>Asset Management System</a:t>
            </a:r>
          </a:p>
          <a:p>
            <a:pPr lvl="1" eaLnBrk="1" hangingPunct="1"/>
            <a:r>
              <a:rPr lang="en-US" altLang="en-US" dirty="0" smtClean="0"/>
              <a:t>Work Management System</a:t>
            </a:r>
          </a:p>
          <a:p>
            <a:pPr eaLnBrk="1" hangingPunct="1"/>
            <a:r>
              <a:rPr lang="en-US" altLang="en-US" dirty="0" smtClean="0"/>
              <a:t>Processes and Tool</a:t>
            </a:r>
          </a:p>
          <a:p>
            <a:pPr lvl="1" eaLnBrk="1" hangingPunct="1"/>
            <a:r>
              <a:rPr lang="en-US" altLang="en-US" dirty="0" smtClean="0"/>
              <a:t>OpModel</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
        <p:nvSpPr>
          <p:cNvPr id="17411" name="Rectangle 51"/>
          <p:cNvSpPr>
            <a:spLocks noChangeArrowheads="1"/>
          </p:cNvSpPr>
          <p:nvPr/>
        </p:nvSpPr>
        <p:spPr bwMode="auto">
          <a:xfrm>
            <a:off x="334519" y="217488"/>
            <a:ext cx="8255000"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None/>
            </a:pPr>
            <a:r>
              <a:rPr lang="en-US" altLang="en-US" dirty="0">
                <a:solidFill>
                  <a:srgbClr val="800000"/>
                </a:solidFill>
              </a:rPr>
              <a:t>OpModel – </a:t>
            </a:r>
            <a:r>
              <a:rPr lang="en-US" altLang="en-US" dirty="0" smtClean="0">
                <a:solidFill>
                  <a:srgbClr val="800000"/>
                </a:solidFill>
              </a:rPr>
              <a:t>“Why</a:t>
            </a:r>
            <a:r>
              <a:rPr lang="en-US" altLang="en-US" dirty="0">
                <a:solidFill>
                  <a:srgbClr val="800000"/>
                </a:solidFill>
              </a:rPr>
              <a:t>” – Understanding the reason for change</a:t>
            </a:r>
          </a:p>
        </p:txBody>
      </p:sp>
      <p:sp>
        <p:nvSpPr>
          <p:cNvPr id="17412" name="Title 1"/>
          <p:cNvSpPr>
            <a:spLocks noGrp="1"/>
          </p:cNvSpPr>
          <p:nvPr>
            <p:ph type="title"/>
          </p:nvPr>
        </p:nvSpPr>
        <p:spPr>
          <a:xfrm>
            <a:off x="457200" y="714050"/>
            <a:ext cx="8228013" cy="814388"/>
          </a:xfrm>
        </p:spPr>
        <p:txBody>
          <a:bodyPr/>
          <a:lstStyle/>
          <a:p>
            <a:r>
              <a:rPr lang="en-US" altLang="en-US" dirty="0" smtClean="0"/>
              <a:t>Knowledge Sharing Initiative </a:t>
            </a:r>
          </a:p>
        </p:txBody>
      </p:sp>
      <p:grpSp>
        <p:nvGrpSpPr>
          <p:cNvPr id="17413" name="Group 3"/>
          <p:cNvGrpSpPr>
            <a:grpSpLocks/>
          </p:cNvGrpSpPr>
          <p:nvPr/>
        </p:nvGrpSpPr>
        <p:grpSpPr bwMode="auto">
          <a:xfrm>
            <a:off x="6203633" y="807522"/>
            <a:ext cx="2833492" cy="2491612"/>
            <a:chOff x="5655839" y="1794132"/>
            <a:chExt cx="1824488" cy="1354275"/>
          </a:xfrm>
        </p:grpSpPr>
        <p:sp>
          <p:nvSpPr>
            <p:cNvPr id="8" name="5-Point Star 7"/>
            <p:cNvSpPr/>
            <p:nvPr/>
          </p:nvSpPr>
          <p:spPr bwMode="auto">
            <a:xfrm>
              <a:off x="5655839" y="1794132"/>
              <a:ext cx="1824488" cy="1354275"/>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17416" name="TextBox 2"/>
            <p:cNvSpPr txBox="1">
              <a:spLocks noChangeArrowheads="1"/>
            </p:cNvSpPr>
            <p:nvPr/>
          </p:nvSpPr>
          <p:spPr bwMode="auto">
            <a:xfrm>
              <a:off x="6082508" y="2338660"/>
              <a:ext cx="976605" cy="42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Tie your initiatives back to reason for improvement!</a:t>
              </a:r>
            </a:p>
          </p:txBody>
        </p:sp>
      </p:grpSp>
      <p:pic>
        <p:nvPicPr>
          <p:cNvPr id="4" name="32189 PGD Map hi-res v1.wmv">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644076" y="3477259"/>
            <a:ext cx="43815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6685807" y="712500"/>
            <a:ext cx="2400554" cy="2303813"/>
            <a:chOff x="5655839" y="1794132"/>
            <a:chExt cx="1824488" cy="1354275"/>
          </a:xfrm>
        </p:grpSpPr>
        <p:sp>
          <p:nvSpPr>
            <p:cNvPr id="7" name="5-Point Star 6"/>
            <p:cNvSpPr/>
            <p:nvPr/>
          </p:nvSpPr>
          <p:spPr bwMode="auto">
            <a:xfrm>
              <a:off x="5655839" y="1794132"/>
              <a:ext cx="1824488" cy="1354275"/>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8" name="TextBox 2"/>
            <p:cNvSpPr txBox="1">
              <a:spLocks noChangeArrowheads="1"/>
            </p:cNvSpPr>
            <p:nvPr/>
          </p:nvSpPr>
          <p:spPr bwMode="auto">
            <a:xfrm>
              <a:off x="6100084" y="2338660"/>
              <a:ext cx="976605" cy="4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smtClean="0"/>
                <a:t>Focus on voice of the customer feedback</a:t>
              </a:r>
              <a:endParaRPr lang="en-US" altLang="en-US" sz="1200" dirty="0"/>
            </a:p>
          </p:txBody>
        </p:sp>
      </p:grpSp>
      <p:sp>
        <p:nvSpPr>
          <p:cNvPr id="24578" name="Rectangle 61"/>
          <p:cNvSpPr>
            <a:spLocks noGrp="1" noChangeArrowheads="1"/>
          </p:cNvSpPr>
          <p:nvPr>
            <p:ph type="body" idx="1"/>
          </p:nvPr>
        </p:nvSpPr>
        <p:spPr>
          <a:xfrm>
            <a:off x="384175" y="1958975"/>
            <a:ext cx="8231188" cy="4060825"/>
          </a:xfrm>
        </p:spPr>
        <p:txBody>
          <a:bodyPr/>
          <a:lstStyle/>
          <a:p>
            <a:pPr eaLnBrk="1" hangingPunct="1"/>
            <a:r>
              <a:rPr lang="en-US" altLang="en-US" dirty="0" smtClean="0"/>
              <a:t>No systematic structure for OpModel </a:t>
            </a:r>
          </a:p>
          <a:p>
            <a:pPr lvl="1" eaLnBrk="1" hangingPunct="1"/>
            <a:r>
              <a:rPr lang="en-US" altLang="en-US" dirty="0" smtClean="0"/>
              <a:t>“Application centered” vs. “structure centered”</a:t>
            </a:r>
          </a:p>
          <a:p>
            <a:pPr lvl="1" eaLnBrk="1" hangingPunct="1"/>
            <a:r>
              <a:rPr lang="en-US" altLang="en-US" dirty="0" smtClean="0"/>
              <a:t>No System or Process Owners </a:t>
            </a:r>
          </a:p>
          <a:p>
            <a:pPr lvl="2" eaLnBrk="1" hangingPunct="1"/>
            <a:r>
              <a:rPr lang="en-US" altLang="en-US" dirty="0" smtClean="0"/>
              <a:t>to monitor and manage health and accuracy of the processes  and process documents </a:t>
            </a:r>
          </a:p>
          <a:p>
            <a:pPr lvl="1" eaLnBrk="1" hangingPunct="1"/>
            <a:r>
              <a:rPr lang="en-US" altLang="en-US" dirty="0" smtClean="0"/>
              <a:t>No System Management Tools </a:t>
            </a:r>
          </a:p>
          <a:p>
            <a:pPr lvl="2" eaLnBrk="1" hangingPunct="1"/>
            <a:r>
              <a:rPr lang="en-US" altLang="en-US" dirty="0" smtClean="0"/>
              <a:t>to easily assess, monitor, manage the system and content health</a:t>
            </a:r>
          </a:p>
          <a:p>
            <a:pPr lvl="1" eaLnBrk="1" hangingPunct="1"/>
            <a:r>
              <a:rPr lang="en-US" altLang="en-US" dirty="0" smtClean="0"/>
              <a:t>Folder structure architecture not intuitive leading to “I can’t find it”</a:t>
            </a:r>
          </a:p>
        </p:txBody>
      </p:sp>
      <p:sp>
        <p:nvSpPr>
          <p:cNvPr id="24579" name="Rectangle 51"/>
          <p:cNvSpPr>
            <a:spLocks noChangeArrowheads="1"/>
          </p:cNvSpPr>
          <p:nvPr/>
        </p:nvSpPr>
        <p:spPr bwMode="auto">
          <a:xfrm>
            <a:off x="374650" y="217488"/>
            <a:ext cx="8255000"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None/>
            </a:pPr>
            <a:r>
              <a:rPr lang="en-US" altLang="en-US" dirty="0">
                <a:solidFill>
                  <a:srgbClr val="800000"/>
                </a:solidFill>
              </a:rPr>
              <a:t>OpModel – </a:t>
            </a:r>
            <a:r>
              <a:rPr lang="en-US" altLang="en-US" dirty="0" smtClean="0">
                <a:solidFill>
                  <a:srgbClr val="800000"/>
                </a:solidFill>
              </a:rPr>
              <a:t>“Why</a:t>
            </a:r>
            <a:r>
              <a:rPr lang="en-US" altLang="en-US" dirty="0">
                <a:solidFill>
                  <a:srgbClr val="800000"/>
                </a:solidFill>
              </a:rPr>
              <a:t>” – Understanding the reason for change</a:t>
            </a:r>
          </a:p>
        </p:txBody>
      </p:sp>
      <p:sp>
        <p:nvSpPr>
          <p:cNvPr id="24580" name="Rectangle 35"/>
          <p:cNvSpPr>
            <a:spLocks noChangeArrowheads="1"/>
          </p:cNvSpPr>
          <p:nvPr/>
        </p:nvSpPr>
        <p:spPr bwMode="auto">
          <a:xfrm>
            <a:off x="965200" y="5437188"/>
            <a:ext cx="7213600"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a:lnSpc>
                <a:spcPct val="100000"/>
              </a:lnSpc>
              <a:spcBef>
                <a:spcPct val="0"/>
              </a:spcBef>
              <a:spcAft>
                <a:spcPct val="0"/>
              </a:spcAft>
              <a:buFontTx/>
              <a:buNone/>
            </a:pPr>
            <a:r>
              <a:rPr lang="en-US" altLang="en-US" sz="1800" dirty="0" smtClean="0">
                <a:solidFill>
                  <a:schemeClr val="bg1"/>
                </a:solidFill>
              </a:rPr>
              <a:t>Need </a:t>
            </a:r>
            <a:r>
              <a:rPr lang="en-US" altLang="en-US" sz="1800" dirty="0">
                <a:solidFill>
                  <a:schemeClr val="bg1"/>
                </a:solidFill>
              </a:rPr>
              <a:t>to build </a:t>
            </a:r>
            <a:r>
              <a:rPr lang="en-US" altLang="en-US" sz="1800" dirty="0" smtClean="0">
                <a:solidFill>
                  <a:schemeClr val="bg1"/>
                </a:solidFill>
              </a:rPr>
              <a:t>a solid </a:t>
            </a:r>
            <a:r>
              <a:rPr lang="en-US" altLang="en-US" sz="1800" dirty="0">
                <a:solidFill>
                  <a:schemeClr val="bg1"/>
                </a:solidFill>
              </a:rPr>
              <a:t>process framework to promote sustainability while leveraging </a:t>
            </a:r>
            <a:r>
              <a:rPr lang="en-US" altLang="en-US" sz="1800" dirty="0" smtClean="0">
                <a:solidFill>
                  <a:schemeClr val="bg1"/>
                </a:solidFill>
              </a:rPr>
              <a:t>technology! </a:t>
            </a:r>
            <a:endParaRPr lang="en-US" altLang="en-US" sz="1800" dirty="0">
              <a:solidFill>
                <a:schemeClr val="bg1"/>
              </a:solidFill>
            </a:endParaRPr>
          </a:p>
        </p:txBody>
      </p:sp>
      <p:sp>
        <p:nvSpPr>
          <p:cNvPr id="24581" name="Title 1"/>
          <p:cNvSpPr>
            <a:spLocks noGrp="1"/>
          </p:cNvSpPr>
          <p:nvPr>
            <p:ph type="title"/>
          </p:nvPr>
        </p:nvSpPr>
        <p:spPr>
          <a:xfrm>
            <a:off x="457993" y="681931"/>
            <a:ext cx="8228013" cy="814388"/>
          </a:xfrm>
        </p:spPr>
        <p:txBody>
          <a:bodyPr/>
          <a:lstStyle/>
          <a:p>
            <a:r>
              <a:rPr lang="en-US" altLang="en-US" dirty="0" smtClean="0"/>
              <a:t>Why do we need a new OpModel?</a:t>
            </a:r>
          </a:p>
        </p:txBody>
      </p:sp>
    </p:spTree>
    <p:extLst>
      <p:ext uri="{BB962C8B-B14F-4D97-AF65-F5344CB8AC3E}">
        <p14:creationId xmlns:p14="http://schemas.microsoft.com/office/powerpoint/2010/main" val="30743883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640054"/>
              </p:ext>
            </p:extLst>
          </p:nvPr>
        </p:nvGraphicFramePr>
        <p:xfrm>
          <a:off x="322934" y="1040423"/>
          <a:ext cx="8498132" cy="477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Rectangle 2"/>
          <p:cNvSpPr>
            <a:spLocks noChangeArrowheads="1"/>
          </p:cNvSpPr>
          <p:nvPr/>
        </p:nvSpPr>
        <p:spPr bwMode="auto">
          <a:xfrm>
            <a:off x="3289110" y="2461759"/>
            <a:ext cx="3193576" cy="1809990"/>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grpSp>
        <p:nvGrpSpPr>
          <p:cNvPr id="18438" name="Group 9"/>
          <p:cNvGrpSpPr>
            <a:grpSpLocks/>
          </p:cNvGrpSpPr>
          <p:nvPr/>
        </p:nvGrpSpPr>
        <p:grpSpPr bwMode="auto">
          <a:xfrm>
            <a:off x="5343099" y="5481787"/>
            <a:ext cx="2064641" cy="2289403"/>
            <a:chOff x="6121685" y="5315580"/>
            <a:chExt cx="1535158" cy="1262644"/>
          </a:xfrm>
        </p:grpSpPr>
        <p:sp>
          <p:nvSpPr>
            <p:cNvPr id="18439" name="Explosion 1 10"/>
            <p:cNvSpPr>
              <a:spLocks noChangeArrowheads="1"/>
            </p:cNvSpPr>
            <p:nvPr/>
          </p:nvSpPr>
          <p:spPr bwMode="auto">
            <a:xfrm>
              <a:off x="6121685" y="5315580"/>
              <a:ext cx="1535158" cy="954592"/>
            </a:xfrm>
            <a:prstGeom prst="irregularSeal1">
              <a:avLst/>
            </a:prstGeom>
            <a:solidFill>
              <a:srgbClr val="FFFF00"/>
            </a:solidFill>
            <a:ln w="9525">
              <a:solidFill>
                <a:srgbClr val="0048B9"/>
              </a:solidFill>
              <a:miter lim="800000"/>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8440" name="TextBox 2"/>
            <p:cNvSpPr txBox="1">
              <a:spLocks noChangeArrowheads="1"/>
            </p:cNvSpPr>
            <p:nvPr/>
          </p:nvSpPr>
          <p:spPr bwMode="auto">
            <a:xfrm>
              <a:off x="6384061" y="5598977"/>
              <a:ext cx="1010405" cy="97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smtClean="0">
                  <a:solidFill>
                    <a:srgbClr val="FF0000"/>
                  </a:solidFill>
                </a:rPr>
                <a:t>We are here 2016</a:t>
              </a:r>
              <a:endParaRPr lang="en-US" altLang="en-US" sz="1800" dirty="0">
                <a:solidFill>
                  <a:srgbClr val="FF0000"/>
                </a:solidFill>
              </a:endParaRPr>
            </a:p>
          </p:txBody>
        </p:sp>
      </p:grpSp>
      <p:sp>
        <p:nvSpPr>
          <p:cNvPr id="9"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smtClean="0">
                <a:solidFill>
                  <a:srgbClr val="800000"/>
                </a:solidFill>
              </a:rPr>
              <a:t>OpModel Roadmap to Improved Content Management</a:t>
            </a:r>
            <a:endParaRPr lang="en-US" altLang="en-US" dirty="0">
              <a:solidFill>
                <a:srgbClr val="800000"/>
              </a:solidFill>
            </a:endParaRPr>
          </a:p>
        </p:txBody>
      </p:sp>
      <p:sp>
        <p:nvSpPr>
          <p:cNvPr id="10" name="TextBox 9"/>
          <p:cNvSpPr txBox="1"/>
          <p:nvPr/>
        </p:nvSpPr>
        <p:spPr>
          <a:xfrm>
            <a:off x="4162567" y="2475407"/>
            <a:ext cx="2361064" cy="535531"/>
          </a:xfrm>
          <a:prstGeom prst="rect">
            <a:avLst/>
          </a:prstGeom>
          <a:noFill/>
        </p:spPr>
        <p:txBody>
          <a:bodyPr wrap="square" rtlCol="0">
            <a:spAutoFit/>
          </a:bodyPr>
          <a:lstStyle/>
          <a:p>
            <a:pPr algn="r">
              <a:buNone/>
            </a:pPr>
            <a:r>
              <a:rPr lang="en-US" dirty="0" smtClean="0"/>
              <a:t>Our journey to define  </a:t>
            </a:r>
            <a:r>
              <a:rPr lang="en-US" sz="1700" b="1" dirty="0" smtClean="0"/>
              <a:t>“What”</a:t>
            </a:r>
            <a:endParaRPr lang="en-US" sz="17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Industry Standard of an Operating Model</a:t>
            </a:r>
          </a:p>
        </p:txBody>
      </p:sp>
      <p:sp>
        <p:nvSpPr>
          <p:cNvPr id="17411" name="Content Placeholder 2"/>
          <p:cNvSpPr>
            <a:spLocks noGrp="1"/>
          </p:cNvSpPr>
          <p:nvPr>
            <p:ph idx="1"/>
          </p:nvPr>
        </p:nvSpPr>
        <p:spPr/>
        <p:txBody>
          <a:bodyPr/>
          <a:lstStyle/>
          <a:p>
            <a:pPr marL="0" indent="0">
              <a:buNone/>
              <a:defRPr/>
            </a:pPr>
            <a:r>
              <a:rPr lang="en-US" altLang="en-US" dirty="0" smtClean="0"/>
              <a:t>“Operational models are designed to reflect the operations of a business, structuring the information and knowledge the organization tracks and uses to make strategic decisions and guide performance. It helps leaders and other employees understand how all the different pieces of the business work together, build scenarios to test strategy and improvement projects, and measure current performance.”</a:t>
            </a:r>
          </a:p>
          <a:p>
            <a:pPr lvl="1">
              <a:defRPr/>
            </a:pPr>
            <a:r>
              <a:rPr lang="en-US" altLang="en-US" dirty="0" smtClean="0"/>
              <a:t>John A. Miller, CEO of Arkonas, collaborator with APQC </a:t>
            </a:r>
          </a:p>
          <a:p>
            <a:pPr lvl="1">
              <a:defRPr/>
            </a:pPr>
            <a:endParaRPr lang="en-US" altLang="en-US" dirty="0"/>
          </a:p>
          <a:p>
            <a:pPr marL="457200" lvl="1" indent="0">
              <a:buFontTx/>
              <a:buNone/>
              <a:defRPr/>
            </a:pPr>
            <a:endParaRPr lang="en-US" altLang="en-US" dirty="0" smtClean="0"/>
          </a:p>
        </p:txBody>
      </p:sp>
      <p:sp>
        <p:nvSpPr>
          <p:cNvPr id="19460"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a:t>
            </a:r>
            <a:r>
              <a:rPr lang="en-US" altLang="en-US" dirty="0" smtClean="0">
                <a:solidFill>
                  <a:srgbClr val="800000"/>
                </a:solidFill>
              </a:rPr>
              <a:t>“What</a:t>
            </a:r>
            <a:r>
              <a:rPr lang="en-US" altLang="en-US" dirty="0">
                <a:solidFill>
                  <a:srgbClr val="800000"/>
                </a:solidFill>
              </a:rPr>
              <a:t>” – Defining the scope</a:t>
            </a:r>
          </a:p>
        </p:txBody>
      </p:sp>
      <p:sp>
        <p:nvSpPr>
          <p:cNvPr id="5" name="Rectangle 35"/>
          <p:cNvSpPr>
            <a:spLocks noChangeArrowheads="1"/>
          </p:cNvSpPr>
          <p:nvPr/>
        </p:nvSpPr>
        <p:spPr bwMode="auto">
          <a:xfrm>
            <a:off x="933669" y="5600262"/>
            <a:ext cx="7213600" cy="595313"/>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smtClean="0">
                <a:solidFill>
                  <a:schemeClr val="bg1"/>
                </a:solidFill>
              </a:rPr>
              <a:t>The Operational Model </a:t>
            </a:r>
            <a:r>
              <a:rPr lang="en-US" altLang="en-US" sz="1800" u="sng" dirty="0" smtClean="0">
                <a:solidFill>
                  <a:schemeClr val="bg1"/>
                </a:solidFill>
              </a:rPr>
              <a:t>IS</a:t>
            </a:r>
            <a:r>
              <a:rPr lang="en-US" altLang="en-US" sz="1800" dirty="0" smtClean="0">
                <a:solidFill>
                  <a:schemeClr val="bg1"/>
                </a:solidFill>
              </a:rPr>
              <a:t> the way we do business in PGD and it’s essential to our quest for “Best on Planet” performance. </a:t>
            </a:r>
            <a:endParaRPr lang="en-US" altLang="en-US" sz="18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368410" y="2059370"/>
            <a:ext cx="8231188" cy="4133850"/>
          </a:xfrm>
        </p:spPr>
        <p:txBody>
          <a:bodyPr/>
          <a:lstStyle/>
          <a:p>
            <a:pPr eaLnBrk="1" hangingPunct="1"/>
            <a:r>
              <a:rPr lang="en-US" altLang="en-US" sz="2400" dirty="0" smtClean="0"/>
              <a:t>Definition: </a:t>
            </a:r>
            <a:r>
              <a:rPr lang="en-US" altLang="en-US" dirty="0" smtClean="0"/>
              <a:t>The Family of Standards that defines the way PGD does work</a:t>
            </a:r>
          </a:p>
          <a:p>
            <a:pPr eaLnBrk="1" hangingPunct="1"/>
            <a:r>
              <a:rPr lang="en-US" altLang="en-US" dirty="0" smtClean="0"/>
              <a:t>Mission of the OpModel Project</a:t>
            </a:r>
          </a:p>
          <a:p>
            <a:pPr lvl="1" eaLnBrk="1" hangingPunct="1"/>
            <a:r>
              <a:rPr lang="en-US" altLang="en-US" dirty="0" smtClean="0"/>
              <a:t>Have a simple system that will allow everyone to find what they need easily </a:t>
            </a:r>
          </a:p>
          <a:p>
            <a:pPr lvl="1" eaLnBrk="1" hangingPunct="1"/>
            <a:r>
              <a:rPr lang="en-US" altLang="en-US" dirty="0" smtClean="0"/>
              <a:t>Integrate into PGD culture and daily activities </a:t>
            </a:r>
          </a:p>
          <a:p>
            <a:pPr lvl="2" eaLnBrk="1" hangingPunct="1"/>
            <a:r>
              <a:rPr lang="en-US" altLang="en-US" dirty="0" smtClean="0"/>
              <a:t>Have a </a:t>
            </a:r>
            <a:r>
              <a:rPr lang="en-US" altLang="en-US" u="sng" dirty="0" smtClean="0"/>
              <a:t>structure</a:t>
            </a:r>
            <a:r>
              <a:rPr lang="en-US" altLang="en-US" dirty="0" smtClean="0"/>
              <a:t> and </a:t>
            </a:r>
            <a:r>
              <a:rPr lang="en-US" altLang="en-US" u="sng" dirty="0" smtClean="0"/>
              <a:t>standards</a:t>
            </a:r>
            <a:r>
              <a:rPr lang="en-US" altLang="en-US" dirty="0" smtClean="0"/>
              <a:t> that keep the OpModel System updated, relevant and useful </a:t>
            </a:r>
          </a:p>
          <a:p>
            <a:pPr lvl="2" eaLnBrk="1" hangingPunct="1"/>
            <a:r>
              <a:rPr lang="en-US" altLang="en-US" dirty="0" smtClean="0"/>
              <a:t>Have an </a:t>
            </a:r>
            <a:r>
              <a:rPr lang="en-US" altLang="en-US" u="sng" dirty="0" smtClean="0"/>
              <a:t>environment</a:t>
            </a:r>
            <a:r>
              <a:rPr lang="en-US" altLang="en-US" dirty="0" smtClean="0"/>
              <a:t> that drives the OpModel into the PGD culture </a:t>
            </a:r>
          </a:p>
        </p:txBody>
      </p:sp>
      <p:sp>
        <p:nvSpPr>
          <p:cNvPr id="22531"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a:t>
            </a:r>
            <a:r>
              <a:rPr lang="en-US" altLang="en-US" dirty="0" smtClean="0">
                <a:solidFill>
                  <a:srgbClr val="800000"/>
                </a:solidFill>
              </a:rPr>
              <a:t>“What</a:t>
            </a:r>
            <a:r>
              <a:rPr lang="en-US" altLang="en-US" dirty="0">
                <a:solidFill>
                  <a:srgbClr val="800000"/>
                </a:solidFill>
              </a:rPr>
              <a:t>” – Defining the scope</a:t>
            </a:r>
          </a:p>
        </p:txBody>
      </p:sp>
      <p:sp>
        <p:nvSpPr>
          <p:cNvPr id="22532" name="Title 1"/>
          <p:cNvSpPr>
            <a:spLocks noGrp="1"/>
          </p:cNvSpPr>
          <p:nvPr>
            <p:ph type="title"/>
          </p:nvPr>
        </p:nvSpPr>
        <p:spPr/>
        <p:txBody>
          <a:bodyPr/>
          <a:lstStyle/>
          <a:p>
            <a:r>
              <a:rPr lang="en-US" altLang="en-US" dirty="0" smtClean="0"/>
              <a:t>What is the OpModel</a:t>
            </a:r>
          </a:p>
        </p:txBody>
      </p:sp>
      <p:sp>
        <p:nvSpPr>
          <p:cNvPr id="22533" name="Rectangle 35"/>
          <p:cNvSpPr>
            <a:spLocks noChangeArrowheads="1"/>
          </p:cNvSpPr>
          <p:nvPr/>
        </p:nvSpPr>
        <p:spPr bwMode="auto">
          <a:xfrm>
            <a:off x="933669" y="5600262"/>
            <a:ext cx="7213600" cy="595313"/>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a:solidFill>
                  <a:schemeClr val="bg1"/>
                </a:solidFill>
              </a:rPr>
              <a:t>Have a culture and tool that enables the right people to find the right information at the right time. </a:t>
            </a:r>
          </a:p>
        </p:txBody>
      </p:sp>
      <p:grpSp>
        <p:nvGrpSpPr>
          <p:cNvPr id="22534" name="Group 3"/>
          <p:cNvGrpSpPr>
            <a:grpSpLocks/>
          </p:cNvGrpSpPr>
          <p:nvPr/>
        </p:nvGrpSpPr>
        <p:grpSpPr bwMode="auto">
          <a:xfrm>
            <a:off x="6576338" y="-13648"/>
            <a:ext cx="2554014" cy="2147943"/>
            <a:chOff x="5748751" y="1794132"/>
            <a:chExt cx="1674399" cy="1309476"/>
          </a:xfrm>
        </p:grpSpPr>
        <p:sp>
          <p:nvSpPr>
            <p:cNvPr id="7" name="5-Point Star 6"/>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22536" name="TextBox 2"/>
            <p:cNvSpPr txBox="1">
              <a:spLocks noChangeArrowheads="1"/>
            </p:cNvSpPr>
            <p:nvPr/>
          </p:nvSpPr>
          <p:spPr bwMode="auto">
            <a:xfrm>
              <a:off x="6147727" y="2295425"/>
              <a:ext cx="875587" cy="506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Understand what you want </a:t>
              </a:r>
              <a:r>
                <a:rPr lang="en-US" altLang="en-US" sz="1200" dirty="0" smtClean="0"/>
                <a:t>and create a Mission and Vision</a:t>
              </a:r>
              <a:endParaRPr lang="en-US" altLang="en-US" sz="1200" dirty="0"/>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p:txBody>
          <a:bodyPr/>
          <a:lstStyle/>
          <a:p>
            <a:pPr eaLnBrk="1" hangingPunct="1"/>
            <a:r>
              <a:rPr lang="en-US" altLang="en-US" dirty="0" smtClean="0"/>
              <a:t>Knowledge Governance Document </a:t>
            </a:r>
          </a:p>
          <a:p>
            <a:pPr lvl="1" eaLnBrk="1" hangingPunct="1"/>
            <a:r>
              <a:rPr lang="en-US" altLang="en-US" dirty="0" smtClean="0"/>
              <a:t>Clear definition of what goes where, help people help themselves</a:t>
            </a:r>
          </a:p>
          <a:p>
            <a:pPr eaLnBrk="1" hangingPunct="1"/>
            <a:r>
              <a:rPr lang="en-US" altLang="en-US" dirty="0" smtClean="0"/>
              <a:t>New OpModel Process Structure </a:t>
            </a:r>
          </a:p>
          <a:p>
            <a:pPr lvl="1" eaLnBrk="1" hangingPunct="1"/>
            <a:r>
              <a:rPr lang="en-US" altLang="en-US" dirty="0" smtClean="0"/>
              <a:t>Simpler structure focusing on function and goal of work vs.               who is executing the work</a:t>
            </a:r>
          </a:p>
          <a:p>
            <a:pPr eaLnBrk="1" hangingPunct="1"/>
            <a:r>
              <a:rPr lang="en-US" altLang="en-US" dirty="0" smtClean="0"/>
              <a:t>Attributes and Taxonomy </a:t>
            </a:r>
          </a:p>
          <a:p>
            <a:pPr lvl="1" eaLnBrk="1" hangingPunct="1"/>
            <a:r>
              <a:rPr lang="en-US" altLang="en-US" dirty="0" smtClean="0"/>
              <a:t>Move away from linear, one-dimensional folders to better                search and filter results</a:t>
            </a:r>
          </a:p>
          <a:p>
            <a:pPr eaLnBrk="1" hangingPunct="1"/>
            <a:r>
              <a:rPr lang="en-US" altLang="en-US" dirty="0" smtClean="0"/>
              <a:t>Customizable Interface </a:t>
            </a:r>
          </a:p>
          <a:p>
            <a:pPr lvl="1" eaLnBrk="1" hangingPunct="1"/>
            <a:r>
              <a:rPr lang="en-US" altLang="en-US" dirty="0" smtClean="0"/>
              <a:t>Personalize views specific to each users’ needs</a:t>
            </a:r>
          </a:p>
          <a:p>
            <a:pPr eaLnBrk="1" hangingPunct="1"/>
            <a:r>
              <a:rPr lang="en-US" altLang="en-US" dirty="0" smtClean="0"/>
              <a:t>Automated Workflows and Reviews </a:t>
            </a:r>
          </a:p>
          <a:p>
            <a:pPr lvl="1" eaLnBrk="1" hangingPunct="1"/>
            <a:r>
              <a:rPr lang="en-US" altLang="en-US" dirty="0" smtClean="0"/>
              <a:t>Faster, simpler validation of process documents</a:t>
            </a:r>
          </a:p>
        </p:txBody>
      </p:sp>
      <p:sp>
        <p:nvSpPr>
          <p:cNvPr id="25603"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a:t>
            </a:r>
            <a:r>
              <a:rPr lang="en-US" altLang="en-US" dirty="0" smtClean="0">
                <a:solidFill>
                  <a:srgbClr val="800000"/>
                </a:solidFill>
              </a:rPr>
              <a:t>“What</a:t>
            </a:r>
            <a:r>
              <a:rPr lang="en-US" altLang="en-US" dirty="0">
                <a:solidFill>
                  <a:srgbClr val="800000"/>
                </a:solidFill>
              </a:rPr>
              <a:t>” – Defining the scope</a:t>
            </a:r>
          </a:p>
        </p:txBody>
      </p:sp>
      <p:sp>
        <p:nvSpPr>
          <p:cNvPr id="25604" name="Title 1"/>
          <p:cNvSpPr>
            <a:spLocks noGrp="1"/>
          </p:cNvSpPr>
          <p:nvPr>
            <p:ph type="title"/>
          </p:nvPr>
        </p:nvSpPr>
        <p:spPr>
          <a:xfrm>
            <a:off x="2074863" y="892175"/>
            <a:ext cx="4994275" cy="814388"/>
          </a:xfrm>
        </p:spPr>
        <p:txBody>
          <a:bodyPr/>
          <a:lstStyle/>
          <a:p>
            <a:r>
              <a:rPr lang="en-US" altLang="en-US" dirty="0" smtClean="0"/>
              <a:t>OpModel Improvements and Functional Requirements</a:t>
            </a:r>
          </a:p>
        </p:txBody>
      </p:sp>
      <p:grpSp>
        <p:nvGrpSpPr>
          <p:cNvPr id="25605" name="Group 9"/>
          <p:cNvGrpSpPr>
            <a:grpSpLocks/>
          </p:cNvGrpSpPr>
          <p:nvPr/>
        </p:nvGrpSpPr>
        <p:grpSpPr bwMode="auto">
          <a:xfrm>
            <a:off x="-1" y="1021334"/>
            <a:ext cx="1298575" cy="954088"/>
            <a:chOff x="6121685" y="5284032"/>
            <a:chExt cx="1535158" cy="954592"/>
          </a:xfrm>
        </p:grpSpPr>
        <p:sp>
          <p:nvSpPr>
            <p:cNvPr id="25606" name="Explosion 1 10"/>
            <p:cNvSpPr>
              <a:spLocks noChangeArrowheads="1"/>
            </p:cNvSpPr>
            <p:nvPr/>
          </p:nvSpPr>
          <p:spPr bwMode="auto">
            <a:xfrm>
              <a:off x="6121685" y="5284032"/>
              <a:ext cx="1535158" cy="954592"/>
            </a:xfrm>
            <a:prstGeom prst="irregularSeal1">
              <a:avLst/>
            </a:prstGeom>
            <a:solidFill>
              <a:srgbClr val="FFFF00"/>
            </a:solidFill>
            <a:ln w="9525">
              <a:solidFill>
                <a:srgbClr val="0048B9"/>
              </a:solidFill>
              <a:miter lim="800000"/>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25607" name="TextBox 2"/>
            <p:cNvSpPr txBox="1">
              <a:spLocks noChangeArrowheads="1"/>
            </p:cNvSpPr>
            <p:nvPr/>
          </p:nvSpPr>
          <p:spPr bwMode="auto">
            <a:xfrm>
              <a:off x="6384061" y="5567429"/>
              <a:ext cx="1010405" cy="38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Best Practice!</a:t>
              </a:r>
            </a:p>
          </p:txBody>
        </p:sp>
      </p:gr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4651729"/>
              </p:ext>
            </p:extLst>
          </p:nvPr>
        </p:nvGraphicFramePr>
        <p:xfrm>
          <a:off x="322934" y="1040423"/>
          <a:ext cx="8498132" cy="477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29" name="Rectangle 2"/>
          <p:cNvSpPr>
            <a:spLocks noChangeArrowheads="1"/>
          </p:cNvSpPr>
          <p:nvPr/>
        </p:nvSpPr>
        <p:spPr bwMode="auto">
          <a:xfrm>
            <a:off x="3196185" y="843182"/>
            <a:ext cx="5576887" cy="1915784"/>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grpSp>
        <p:nvGrpSpPr>
          <p:cNvPr id="26630" name="Group 9"/>
          <p:cNvGrpSpPr>
            <a:grpSpLocks/>
          </p:cNvGrpSpPr>
          <p:nvPr/>
        </p:nvGrpSpPr>
        <p:grpSpPr bwMode="auto">
          <a:xfrm>
            <a:off x="5472752" y="5349922"/>
            <a:ext cx="1929162" cy="1345911"/>
            <a:chOff x="6121685" y="5315580"/>
            <a:chExt cx="1535158" cy="954592"/>
          </a:xfrm>
        </p:grpSpPr>
        <p:sp>
          <p:nvSpPr>
            <p:cNvPr id="26631" name="Explosion 1 10"/>
            <p:cNvSpPr>
              <a:spLocks noChangeArrowheads="1"/>
            </p:cNvSpPr>
            <p:nvPr/>
          </p:nvSpPr>
          <p:spPr bwMode="auto">
            <a:xfrm>
              <a:off x="6121685" y="5315580"/>
              <a:ext cx="1535158" cy="954592"/>
            </a:xfrm>
            <a:prstGeom prst="irregularSeal1">
              <a:avLst/>
            </a:prstGeom>
            <a:solidFill>
              <a:srgbClr val="FFFF00"/>
            </a:solidFill>
            <a:ln w="9525">
              <a:solidFill>
                <a:srgbClr val="0048B9"/>
              </a:solidFill>
              <a:miter lim="800000"/>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26632" name="TextBox 2"/>
            <p:cNvSpPr txBox="1">
              <a:spLocks noChangeArrowheads="1"/>
            </p:cNvSpPr>
            <p:nvPr/>
          </p:nvSpPr>
          <p:spPr bwMode="auto">
            <a:xfrm>
              <a:off x="6384061" y="5598977"/>
              <a:ext cx="1010405" cy="37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0000"/>
                  </a:solidFill>
                </a:rPr>
                <a:t>We are </a:t>
              </a:r>
              <a:r>
                <a:rPr lang="en-US" altLang="en-US" sz="1800" dirty="0" smtClean="0">
                  <a:solidFill>
                    <a:srgbClr val="FF0000"/>
                  </a:solidFill>
                </a:rPr>
                <a:t>here 2016</a:t>
              </a:r>
              <a:endParaRPr lang="en-US" altLang="en-US" sz="1800" dirty="0">
                <a:solidFill>
                  <a:srgbClr val="FF0000"/>
                </a:solidFill>
              </a:endParaRPr>
            </a:p>
          </p:txBody>
        </p:sp>
      </p:grpSp>
      <p:sp>
        <p:nvSpPr>
          <p:cNvPr id="9" name="Rectangle 51"/>
          <p:cNvSpPr>
            <a:spLocks noChangeArrowheads="1"/>
          </p:cNvSpPr>
          <p:nvPr/>
        </p:nvSpPr>
        <p:spPr bwMode="auto">
          <a:xfrm>
            <a:off x="527050" y="3698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a:t>
            </a:r>
            <a:r>
              <a:rPr lang="en-US" altLang="en-US" dirty="0" smtClean="0">
                <a:solidFill>
                  <a:srgbClr val="800000"/>
                </a:solidFill>
              </a:rPr>
              <a:t>Roadmap to Improved Content Management</a:t>
            </a:r>
            <a:endParaRPr lang="en-US" altLang="en-US" dirty="0">
              <a:solidFill>
                <a:srgbClr val="800000"/>
              </a:solidFill>
            </a:endParaRPr>
          </a:p>
        </p:txBody>
      </p:sp>
      <p:sp>
        <p:nvSpPr>
          <p:cNvPr id="10" name="TextBox 9"/>
          <p:cNvSpPr txBox="1"/>
          <p:nvPr/>
        </p:nvSpPr>
        <p:spPr>
          <a:xfrm>
            <a:off x="4036582" y="2467202"/>
            <a:ext cx="4114800" cy="313932"/>
          </a:xfrm>
          <a:prstGeom prst="rect">
            <a:avLst/>
          </a:prstGeom>
          <a:noFill/>
        </p:spPr>
        <p:txBody>
          <a:bodyPr wrap="square" rtlCol="0">
            <a:spAutoFit/>
          </a:bodyPr>
          <a:lstStyle/>
          <a:p>
            <a:pPr>
              <a:buNone/>
            </a:pPr>
            <a:r>
              <a:rPr lang="en-US" b="1" dirty="0" smtClean="0"/>
              <a:t>“Who, Where, When, and How”</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023171" y="1870185"/>
            <a:ext cx="7883323" cy="4133850"/>
          </a:xfrm>
        </p:spPr>
        <p:txBody>
          <a:bodyPr/>
          <a:lstStyle/>
          <a:p>
            <a:pPr eaLnBrk="1" hangingPunct="1"/>
            <a:r>
              <a:rPr lang="en-US" altLang="en-US" dirty="0" smtClean="0"/>
              <a:t>Presenter Introductions</a:t>
            </a:r>
          </a:p>
          <a:p>
            <a:pPr eaLnBrk="1" hangingPunct="1"/>
            <a:r>
              <a:rPr lang="en-US" altLang="en-US" dirty="0" smtClean="0"/>
              <a:t>NextEra Power Generation Division Overview</a:t>
            </a:r>
          </a:p>
          <a:p>
            <a:pPr eaLnBrk="1" hangingPunct="1"/>
            <a:r>
              <a:rPr lang="en-US" altLang="en-US" dirty="0" err="1" smtClean="0"/>
              <a:t>OpModel</a:t>
            </a:r>
            <a:r>
              <a:rPr lang="en-US" altLang="en-US" dirty="0" smtClean="0"/>
              <a:t> Case Study</a:t>
            </a:r>
          </a:p>
          <a:p>
            <a:pPr lvl="1" eaLnBrk="1" hangingPunct="1"/>
            <a:r>
              <a:rPr lang="en-US" altLang="en-US" dirty="0" smtClean="0"/>
              <a:t>“Why” – Understanding the reason for change</a:t>
            </a:r>
          </a:p>
          <a:p>
            <a:pPr lvl="1"/>
            <a:r>
              <a:rPr lang="en-US" altLang="en-US" dirty="0" smtClean="0"/>
              <a:t>“What</a:t>
            </a:r>
            <a:r>
              <a:rPr lang="en-US" altLang="en-US" dirty="0"/>
              <a:t>” </a:t>
            </a:r>
            <a:r>
              <a:rPr lang="en-US" altLang="en-US" dirty="0" smtClean="0"/>
              <a:t>– Defining the scope</a:t>
            </a:r>
            <a:endParaRPr lang="en-US" altLang="en-US" dirty="0"/>
          </a:p>
          <a:p>
            <a:pPr lvl="1" eaLnBrk="1" hangingPunct="1"/>
            <a:r>
              <a:rPr lang="en-US" altLang="en-US" dirty="0" smtClean="0"/>
              <a:t>“Who, When, Where, How”</a:t>
            </a:r>
            <a:endParaRPr lang="en-US" altLang="en-US" dirty="0"/>
          </a:p>
          <a:p>
            <a:pPr eaLnBrk="1" hangingPunct="1"/>
            <a:r>
              <a:rPr lang="en-US" altLang="en-US" dirty="0" smtClean="0"/>
              <a:t>Lessons Learned and Key Takeaways</a:t>
            </a:r>
          </a:p>
          <a:p>
            <a:pPr eaLnBrk="1" hangingPunct="1"/>
            <a:endParaRPr lang="en-US" altLang="en-US" dirty="0" smtClean="0"/>
          </a:p>
        </p:txBody>
      </p:sp>
      <p:sp>
        <p:nvSpPr>
          <p:cNvPr id="7171" name="Rectangle 3"/>
          <p:cNvSpPr>
            <a:spLocks noGrp="1" noChangeArrowheads="1"/>
          </p:cNvSpPr>
          <p:nvPr>
            <p:ph type="title"/>
          </p:nvPr>
        </p:nvSpPr>
        <p:spPr>
          <a:noFill/>
        </p:spPr>
        <p:txBody>
          <a:bodyPr/>
          <a:lstStyle/>
          <a:p>
            <a:pPr eaLnBrk="1" hangingPunct="1"/>
            <a:r>
              <a:rPr lang="en-US" altLang="en-US" dirty="0" smtClean="0"/>
              <a:t>Operational Model Workshop Agenda</a:t>
            </a:r>
          </a:p>
        </p:txBody>
      </p:sp>
      <p:sp>
        <p:nvSpPr>
          <p:cNvPr id="4" name="AutoShape 14"/>
          <p:cNvSpPr>
            <a:spLocks noChangeArrowheads="1"/>
          </p:cNvSpPr>
          <p:nvPr/>
        </p:nvSpPr>
        <p:spPr bwMode="auto">
          <a:xfrm>
            <a:off x="111874" y="1766758"/>
            <a:ext cx="884237" cy="487363"/>
          </a:xfrm>
          <a:prstGeom prst="rightArrow">
            <a:avLst>
              <a:gd name="adj1" fmla="val 50000"/>
              <a:gd name="adj2" fmla="val 45358"/>
            </a:avLst>
          </a:prstGeom>
          <a:solidFill>
            <a:schemeClr val="accent1"/>
          </a:solidFill>
          <a:ln w="12700" algn="ctr">
            <a:solidFill>
              <a:schemeClr val="accent2"/>
            </a:solidFill>
            <a:miter lim="800000"/>
            <a:headEnd/>
            <a:tailEnd/>
          </a:ln>
        </p:spPr>
        <p:txBody>
          <a:bodyPr wrap="none" anchor="ctr"/>
          <a:lstStyle/>
          <a:p>
            <a:pPr algn="ctr" eaLnBrk="0" hangingPunct="0">
              <a:lnSpc>
                <a:spcPct val="100000"/>
              </a:lnSpc>
              <a:spcBef>
                <a:spcPct val="0"/>
              </a:spcBef>
              <a:spcAft>
                <a:spcPct val="0"/>
              </a:spcAft>
              <a:buFontTx/>
              <a:buNone/>
            </a:pPr>
            <a:endParaRPr lang="en-US" sz="2400" dirty="0">
              <a:solidFill>
                <a:schemeClr val="tx1"/>
              </a:solidFill>
              <a:latin typeface="Times New Roman" pitchFamily="18" charset="0"/>
            </a:endParaRPr>
          </a:p>
        </p:txBody>
      </p:sp>
    </p:spTree>
    <p:extLst>
      <p:ext uri="{BB962C8B-B14F-4D97-AF65-F5344CB8AC3E}">
        <p14:creationId xmlns:p14="http://schemas.microsoft.com/office/powerpoint/2010/main" val="330172901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Pulse Check on Change</a:t>
            </a:r>
          </a:p>
        </p:txBody>
      </p:sp>
      <p:sp>
        <p:nvSpPr>
          <p:cNvPr id="29699" name="Content Placeholder 2"/>
          <p:cNvSpPr>
            <a:spLocks noGrp="1"/>
          </p:cNvSpPr>
          <p:nvPr>
            <p:ph idx="1"/>
          </p:nvPr>
        </p:nvSpPr>
        <p:spPr/>
        <p:txBody>
          <a:bodyPr/>
          <a:lstStyle/>
          <a:p>
            <a:r>
              <a:rPr lang="en-US" altLang="en-US" dirty="0" smtClean="0"/>
              <a:t>During a change management process, remember that each person reacts differently to change </a:t>
            </a:r>
          </a:p>
          <a:p>
            <a:pPr lvl="1"/>
            <a:r>
              <a:rPr lang="en-US" altLang="en-US" dirty="0" smtClean="0"/>
              <a:t>Change gets to our “gut”</a:t>
            </a:r>
          </a:p>
          <a:p>
            <a:r>
              <a:rPr lang="en-US" altLang="en-US" dirty="0" smtClean="0"/>
              <a:t>Check yourself and your team about your feelings towards change and take into consideration when building your change management plan</a:t>
            </a:r>
          </a:p>
        </p:txBody>
      </p:sp>
      <p:sp>
        <p:nvSpPr>
          <p:cNvPr id="29700"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5" name="Rectangle 35"/>
          <p:cNvSpPr>
            <a:spLocks noChangeArrowheads="1"/>
          </p:cNvSpPr>
          <p:nvPr/>
        </p:nvSpPr>
        <p:spPr bwMode="auto">
          <a:xfrm>
            <a:off x="776014" y="5520176"/>
            <a:ext cx="7213600"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smtClean="0">
                <a:solidFill>
                  <a:schemeClr val="bg1"/>
                </a:solidFill>
              </a:rPr>
              <a:t>Your change management plan should involve key stakeholders as early in the project as practical</a:t>
            </a:r>
            <a:endParaRPr lang="en-US" altLang="en-US" sz="1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143203" y="1795463"/>
            <a:ext cx="4041775" cy="5419725"/>
          </a:xfrm>
        </p:spPr>
        <p:txBody>
          <a:bodyPr/>
          <a:lstStyle/>
          <a:p>
            <a:pPr eaLnBrk="1" hangingPunct="1"/>
            <a:r>
              <a:rPr lang="en-US" altLang="en-US" dirty="0" smtClean="0"/>
              <a:t>Cross-functional Team</a:t>
            </a:r>
          </a:p>
          <a:p>
            <a:pPr lvl="1" eaLnBrk="1" hangingPunct="1"/>
            <a:r>
              <a:rPr lang="en-US" altLang="en-US" dirty="0" smtClean="0"/>
              <a:t>25 members including corporate IM, ISC and Integration Professional Services </a:t>
            </a:r>
          </a:p>
          <a:p>
            <a:pPr eaLnBrk="1" hangingPunct="1"/>
            <a:r>
              <a:rPr lang="en-US" altLang="en-US" dirty="0" smtClean="0"/>
              <a:t>Change Agents </a:t>
            </a:r>
          </a:p>
          <a:p>
            <a:pPr lvl="1" eaLnBrk="1" hangingPunct="1"/>
            <a:r>
              <a:rPr lang="en-US" altLang="en-US" dirty="0" smtClean="0"/>
              <a:t>Users at every level take part in decisions, therefore they own improvements </a:t>
            </a:r>
          </a:p>
          <a:p>
            <a:pPr eaLnBrk="1" hangingPunct="1"/>
            <a:r>
              <a:rPr lang="en-US" altLang="en-US" dirty="0" smtClean="0"/>
              <a:t>Detailed, actionable items</a:t>
            </a:r>
          </a:p>
          <a:p>
            <a:pPr lvl="1" eaLnBrk="1" hangingPunct="1"/>
            <a:r>
              <a:rPr lang="en-US" altLang="en-US" dirty="0" smtClean="0"/>
              <a:t>“the devil is in the details” </a:t>
            </a:r>
          </a:p>
          <a:p>
            <a:pPr eaLnBrk="1" hangingPunct="1"/>
            <a:r>
              <a:rPr lang="en-US" altLang="en-US" dirty="0" smtClean="0"/>
              <a:t>Cadence of Accountability</a:t>
            </a:r>
          </a:p>
          <a:p>
            <a:pPr lvl="1" eaLnBrk="1" hangingPunct="1"/>
            <a:r>
              <a:rPr lang="en-US" altLang="en-US" dirty="0" smtClean="0"/>
              <a:t>Share progress and challenges weekly – be as transparent as possible</a:t>
            </a:r>
          </a:p>
        </p:txBody>
      </p:sp>
      <p:sp>
        <p:nvSpPr>
          <p:cNvPr id="30723"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30724" name="Title 1"/>
          <p:cNvSpPr>
            <a:spLocks noGrp="1"/>
          </p:cNvSpPr>
          <p:nvPr>
            <p:ph type="title"/>
          </p:nvPr>
        </p:nvSpPr>
        <p:spPr>
          <a:xfrm>
            <a:off x="457200" y="912813"/>
            <a:ext cx="8228013" cy="814387"/>
          </a:xfrm>
        </p:spPr>
        <p:txBody>
          <a:bodyPr/>
          <a:lstStyle/>
          <a:p>
            <a:r>
              <a:rPr lang="en-US" altLang="en-US" dirty="0" smtClean="0"/>
              <a:t>Change Management Team and Plan</a:t>
            </a:r>
          </a:p>
        </p:txBody>
      </p:sp>
      <p:grpSp>
        <p:nvGrpSpPr>
          <p:cNvPr id="30725" name="Group 3"/>
          <p:cNvGrpSpPr>
            <a:grpSpLocks/>
          </p:cNvGrpSpPr>
          <p:nvPr/>
        </p:nvGrpSpPr>
        <p:grpSpPr bwMode="auto">
          <a:xfrm>
            <a:off x="6700346" y="80963"/>
            <a:ext cx="2443654" cy="2299630"/>
            <a:chOff x="5748751" y="1794132"/>
            <a:chExt cx="1674399" cy="1309476"/>
          </a:xfrm>
        </p:grpSpPr>
        <p:sp>
          <p:nvSpPr>
            <p:cNvPr id="9" name="5-Point Star 8"/>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30729" name="TextBox 2"/>
            <p:cNvSpPr txBox="1">
              <a:spLocks noChangeArrowheads="1"/>
            </p:cNvSpPr>
            <p:nvPr/>
          </p:nvSpPr>
          <p:spPr bwMode="auto">
            <a:xfrm>
              <a:off x="6159220" y="2290184"/>
              <a:ext cx="875440" cy="58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Involve every level </a:t>
              </a:r>
              <a:r>
                <a:rPr lang="en-US" altLang="en-US" sz="1200" dirty="0" smtClean="0"/>
                <a:t>of the </a:t>
              </a:r>
              <a:r>
                <a:rPr lang="en-US" altLang="en-US" sz="1200" dirty="0"/>
                <a:t>organization to take ownership of changes</a:t>
              </a:r>
            </a:p>
          </p:txBody>
        </p:sp>
      </p:grpSp>
      <p:pic>
        <p:nvPicPr>
          <p:cNvPr id="30726" name="Picture 2"/>
          <p:cNvPicPr>
            <a:picLocks noChangeAspect="1" noChangeArrowheads="1"/>
          </p:cNvPicPr>
          <p:nvPr/>
        </p:nvPicPr>
        <p:blipFill>
          <a:blip r:embed="rId4">
            <a:extLst>
              <a:ext uri="{28A0092B-C50C-407E-A947-70E740481C1C}">
                <a14:useLocalDpi xmlns:a14="http://schemas.microsoft.com/office/drawing/2010/main" val="0"/>
              </a:ext>
            </a:extLst>
          </a:blip>
          <a:srcRect r="31618" b="24406"/>
          <a:stretch>
            <a:fillRect/>
          </a:stretch>
        </p:blipFill>
        <p:spPr bwMode="auto">
          <a:xfrm>
            <a:off x="4176215" y="2543233"/>
            <a:ext cx="4832245" cy="2052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t="75703" r="31978"/>
          <a:stretch>
            <a:fillRect/>
          </a:stretch>
        </p:blipFill>
        <p:spPr bwMode="auto">
          <a:xfrm>
            <a:off x="4162567" y="4577975"/>
            <a:ext cx="4828433" cy="977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p:txBody>
          <a:bodyPr/>
          <a:lstStyle/>
          <a:p>
            <a:pPr eaLnBrk="1" hangingPunct="1"/>
            <a:r>
              <a:rPr lang="en-US" altLang="en-US" dirty="0" smtClean="0"/>
              <a:t>Our audience was diverse – diversifying our methods</a:t>
            </a:r>
          </a:p>
          <a:p>
            <a:pPr lvl="1" eaLnBrk="1" hangingPunct="1"/>
            <a:r>
              <a:rPr lang="en-US" altLang="en-US" dirty="0" smtClean="0"/>
              <a:t>Email reminders and summaries  </a:t>
            </a:r>
          </a:p>
          <a:p>
            <a:pPr lvl="1" eaLnBrk="1" hangingPunct="1"/>
            <a:r>
              <a:rPr lang="en-US" altLang="en-US" dirty="0" smtClean="0"/>
              <a:t>Annual meetings, leadership </a:t>
            </a:r>
            <a:r>
              <a:rPr lang="en-US" altLang="en-US" dirty="0"/>
              <a:t>m</a:t>
            </a:r>
            <a:r>
              <a:rPr lang="en-US" altLang="en-US" dirty="0" smtClean="0"/>
              <a:t>eetings, monthly </a:t>
            </a:r>
            <a:r>
              <a:rPr lang="en-US" altLang="en-US" dirty="0"/>
              <a:t>p</a:t>
            </a:r>
            <a:r>
              <a:rPr lang="en-US" altLang="en-US" dirty="0" smtClean="0"/>
              <a:t>laybooks</a:t>
            </a:r>
          </a:p>
          <a:p>
            <a:pPr lvl="1" eaLnBrk="1" hangingPunct="1"/>
            <a:r>
              <a:rPr lang="en-US" altLang="en-US" dirty="0" smtClean="0"/>
              <a:t>Video/advertisements, quizzes, games and </a:t>
            </a:r>
            <a:r>
              <a:rPr lang="en-US" altLang="en-US" dirty="0"/>
              <a:t>p</a:t>
            </a:r>
            <a:r>
              <a:rPr lang="en-US" altLang="en-US" dirty="0" smtClean="0"/>
              <a:t>rizes (gamification)</a:t>
            </a:r>
          </a:p>
          <a:p>
            <a:pPr lvl="1" eaLnBrk="1" hangingPunct="1"/>
            <a:r>
              <a:rPr lang="en-US" altLang="en-US" dirty="0" smtClean="0"/>
              <a:t>Online and offline </a:t>
            </a:r>
            <a:r>
              <a:rPr lang="en-US" altLang="en-US" dirty="0"/>
              <a:t>t</a:t>
            </a:r>
            <a:r>
              <a:rPr lang="en-US" altLang="en-US" dirty="0" smtClean="0"/>
              <a:t>raining: LMS, uPerform videos, office hours </a:t>
            </a:r>
          </a:p>
          <a:p>
            <a:pPr lvl="1" eaLnBrk="1" hangingPunct="1"/>
            <a:r>
              <a:rPr lang="en-US" altLang="en-US" dirty="0" smtClean="0"/>
              <a:t>SharePoint </a:t>
            </a:r>
          </a:p>
          <a:p>
            <a:pPr lvl="1" eaLnBrk="1" hangingPunct="1"/>
            <a:r>
              <a:rPr lang="en-US" altLang="en-US" dirty="0" smtClean="0"/>
              <a:t>Roadshows at plant sites</a:t>
            </a:r>
          </a:p>
          <a:p>
            <a:pPr eaLnBrk="1" hangingPunct="1"/>
            <a:r>
              <a:rPr lang="en-US" altLang="en-US" dirty="0" smtClean="0"/>
              <a:t>Have focused topics with focused audiences</a:t>
            </a:r>
          </a:p>
          <a:p>
            <a:pPr lvl="1" eaLnBrk="1" hangingPunct="1"/>
            <a:r>
              <a:rPr lang="en-US" altLang="en-US" dirty="0" smtClean="0"/>
              <a:t>Structure changes vs. system </a:t>
            </a:r>
            <a:r>
              <a:rPr lang="en-US" altLang="en-US" dirty="0"/>
              <a:t>c</a:t>
            </a:r>
            <a:r>
              <a:rPr lang="en-US" altLang="en-US" dirty="0" smtClean="0"/>
              <a:t>hanges</a:t>
            </a:r>
          </a:p>
          <a:p>
            <a:pPr lvl="1" eaLnBrk="1" hangingPunct="1"/>
            <a:r>
              <a:rPr lang="en-US" altLang="en-US" dirty="0" smtClean="0"/>
              <a:t>Role changes </a:t>
            </a:r>
          </a:p>
          <a:p>
            <a:pPr lvl="1" eaLnBrk="1" hangingPunct="1"/>
            <a:endParaRPr lang="en-US" altLang="en-US" dirty="0" smtClean="0"/>
          </a:p>
        </p:txBody>
      </p:sp>
      <p:sp>
        <p:nvSpPr>
          <p:cNvPr id="31747"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31748" name="Title 1"/>
          <p:cNvSpPr>
            <a:spLocks noGrp="1"/>
          </p:cNvSpPr>
          <p:nvPr>
            <p:ph type="title"/>
          </p:nvPr>
        </p:nvSpPr>
        <p:spPr/>
        <p:txBody>
          <a:bodyPr/>
          <a:lstStyle/>
          <a:p>
            <a:r>
              <a:rPr lang="en-US" altLang="en-US" dirty="0" smtClean="0"/>
              <a:t>Change Management Communication Plan</a:t>
            </a:r>
          </a:p>
        </p:txBody>
      </p:sp>
      <p:sp>
        <p:nvSpPr>
          <p:cNvPr id="31749" name="Rectangle 35"/>
          <p:cNvSpPr>
            <a:spLocks noChangeArrowheads="1"/>
          </p:cNvSpPr>
          <p:nvPr/>
        </p:nvSpPr>
        <p:spPr bwMode="auto">
          <a:xfrm>
            <a:off x="965200" y="5583238"/>
            <a:ext cx="7213600"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a:solidFill>
                  <a:schemeClr val="bg1"/>
                </a:solidFill>
              </a:rPr>
              <a:t>Don’t underestimate the power of human </a:t>
            </a:r>
            <a:r>
              <a:rPr lang="en-US" altLang="en-US" sz="1800" dirty="0" smtClean="0">
                <a:solidFill>
                  <a:schemeClr val="bg1"/>
                </a:solidFill>
              </a:rPr>
              <a:t>interaction</a:t>
            </a:r>
            <a:endParaRPr lang="en-US" alt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84175" y="2136720"/>
            <a:ext cx="8231188" cy="4133850"/>
          </a:xfrm>
        </p:spPr>
        <p:txBody>
          <a:bodyPr/>
          <a:lstStyle/>
          <a:p>
            <a:pPr eaLnBrk="1" hangingPunct="1">
              <a:defRPr/>
            </a:pPr>
            <a:r>
              <a:rPr lang="en-US" altLang="en-US" dirty="0" smtClean="0"/>
              <a:t>Focus on </a:t>
            </a:r>
            <a:r>
              <a:rPr lang="en-US" altLang="en-US" dirty="0"/>
              <a:t>functional areas of </a:t>
            </a:r>
            <a:r>
              <a:rPr lang="en-US" altLang="en-US" dirty="0" smtClean="0"/>
              <a:t>work </a:t>
            </a:r>
            <a:r>
              <a:rPr lang="en-US" altLang="en-US" dirty="0"/>
              <a:t>vs. who is executing the </a:t>
            </a:r>
            <a:r>
              <a:rPr lang="en-US" altLang="en-US" dirty="0" smtClean="0"/>
              <a:t>work</a:t>
            </a:r>
          </a:p>
          <a:p>
            <a:pPr lvl="1" eaLnBrk="1" hangingPunct="1">
              <a:defRPr/>
            </a:pPr>
            <a:r>
              <a:rPr lang="en-US" altLang="en-US" dirty="0" smtClean="0"/>
              <a:t>256 Global Processes </a:t>
            </a:r>
            <a:r>
              <a:rPr lang="en-US" altLang="en-US" dirty="0" smtClean="0">
                <a:sym typeface="Wingdings" panose="05000000000000000000" pitchFamily="2" charset="2"/>
              </a:rPr>
              <a:t> 7 Categories</a:t>
            </a:r>
            <a:endParaRPr lang="en-US" altLang="en-US" dirty="0"/>
          </a:p>
          <a:p>
            <a:pPr eaLnBrk="1" hangingPunct="1">
              <a:defRPr/>
            </a:pPr>
            <a:r>
              <a:rPr lang="en-US" altLang="en-US" dirty="0"/>
              <a:t>Aligns with how we are running our business and executing work now</a:t>
            </a:r>
          </a:p>
          <a:p>
            <a:pPr lvl="1" eaLnBrk="1" hangingPunct="1">
              <a:defRPr/>
            </a:pPr>
            <a:r>
              <a:rPr lang="en-US" altLang="en-US" dirty="0"/>
              <a:t>Processes </a:t>
            </a:r>
            <a:r>
              <a:rPr lang="en-US" altLang="en-US" dirty="0" smtClean="0"/>
              <a:t>further describe </a:t>
            </a:r>
            <a:r>
              <a:rPr lang="en-US" altLang="en-US" dirty="0"/>
              <a:t>the particular ways we are executing and supporting that function </a:t>
            </a:r>
          </a:p>
          <a:p>
            <a:pPr eaLnBrk="1" hangingPunct="1">
              <a:defRPr/>
            </a:pPr>
            <a:r>
              <a:rPr lang="en-US" altLang="en-US" dirty="0"/>
              <a:t>Allows for future development and growth</a:t>
            </a:r>
          </a:p>
          <a:p>
            <a:pPr eaLnBrk="1" hangingPunct="1">
              <a:defRPr/>
            </a:pPr>
            <a:r>
              <a:rPr lang="en-US" altLang="en-US" dirty="0" smtClean="0"/>
              <a:t>More </a:t>
            </a:r>
            <a:r>
              <a:rPr lang="en-US" altLang="en-US" dirty="0"/>
              <a:t>intuitive and easy for people to understand and ultimately search</a:t>
            </a:r>
          </a:p>
          <a:p>
            <a:pPr marL="0" indent="0" eaLnBrk="1" hangingPunct="1">
              <a:buFontTx/>
              <a:buNone/>
              <a:defRPr/>
            </a:pPr>
            <a:endParaRPr lang="en-US" altLang="en-US" dirty="0"/>
          </a:p>
        </p:txBody>
      </p:sp>
      <p:sp>
        <p:nvSpPr>
          <p:cNvPr id="32771"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32772" name="Title 1"/>
          <p:cNvSpPr>
            <a:spLocks noGrp="1"/>
          </p:cNvSpPr>
          <p:nvPr>
            <p:ph type="title"/>
          </p:nvPr>
        </p:nvSpPr>
        <p:spPr>
          <a:xfrm>
            <a:off x="425669" y="986768"/>
            <a:ext cx="8228013" cy="814388"/>
          </a:xfrm>
        </p:spPr>
        <p:txBody>
          <a:bodyPr/>
          <a:lstStyle/>
          <a:p>
            <a:r>
              <a:rPr lang="en-US" altLang="en-US" dirty="0" smtClean="0"/>
              <a:t>Benefits to Change in the Structure</a:t>
            </a:r>
          </a:p>
        </p:txBody>
      </p:sp>
      <p:grpSp>
        <p:nvGrpSpPr>
          <p:cNvPr id="32773" name="Group 3"/>
          <p:cNvGrpSpPr>
            <a:grpSpLocks/>
          </p:cNvGrpSpPr>
          <p:nvPr/>
        </p:nvGrpSpPr>
        <p:grpSpPr bwMode="auto">
          <a:xfrm>
            <a:off x="6657095" y="15875"/>
            <a:ext cx="2378896" cy="2159766"/>
            <a:chOff x="5748751" y="1794132"/>
            <a:chExt cx="1674399" cy="1309476"/>
          </a:xfrm>
        </p:grpSpPr>
        <p:sp>
          <p:nvSpPr>
            <p:cNvPr id="6" name="5-Point Star 5"/>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32775" name="TextBox 2"/>
            <p:cNvSpPr txBox="1">
              <a:spLocks noChangeArrowheads="1"/>
            </p:cNvSpPr>
            <p:nvPr/>
          </p:nvSpPr>
          <p:spPr bwMode="auto">
            <a:xfrm>
              <a:off x="6143047" y="2310472"/>
              <a:ext cx="885807" cy="5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Emphasize the details of “what’s the benefit to  me!”</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384175" y="1773567"/>
            <a:ext cx="8231188" cy="4133850"/>
          </a:xfrm>
        </p:spPr>
        <p:txBody>
          <a:bodyPr/>
          <a:lstStyle/>
          <a:p>
            <a:pPr eaLnBrk="1" hangingPunct="1"/>
            <a:r>
              <a:rPr lang="en-US" altLang="en-US" dirty="0" smtClean="0"/>
              <a:t>Saves time </a:t>
            </a:r>
          </a:p>
          <a:p>
            <a:pPr lvl="1" eaLnBrk="1" hangingPunct="1"/>
            <a:r>
              <a:rPr lang="en-US" altLang="en-US" dirty="0" smtClean="0"/>
              <a:t>Processes, reports, and drawings stored in a single location with a single interface</a:t>
            </a:r>
          </a:p>
          <a:p>
            <a:pPr eaLnBrk="1" hangingPunct="1"/>
            <a:r>
              <a:rPr lang="en-US" altLang="en-US" dirty="0" smtClean="0"/>
              <a:t>Eliminates redundancy </a:t>
            </a:r>
          </a:p>
          <a:p>
            <a:pPr lvl="1" eaLnBrk="1" hangingPunct="1"/>
            <a:r>
              <a:rPr lang="en-US" altLang="en-US" dirty="0" smtClean="0"/>
              <a:t>Versioning capability eliminates the need for multiple files with various revisions</a:t>
            </a:r>
          </a:p>
          <a:p>
            <a:pPr eaLnBrk="1" hangingPunct="1"/>
            <a:r>
              <a:rPr lang="en-US" altLang="en-US" dirty="0" smtClean="0"/>
              <a:t>Easier file </a:t>
            </a:r>
            <a:r>
              <a:rPr lang="en-US" altLang="en-US" dirty="0"/>
              <a:t>s</a:t>
            </a:r>
            <a:r>
              <a:rPr lang="en-US" altLang="en-US" dirty="0" smtClean="0"/>
              <a:t>haring  </a:t>
            </a:r>
          </a:p>
          <a:p>
            <a:pPr lvl="1" eaLnBrk="1" hangingPunct="1"/>
            <a:r>
              <a:rPr lang="en-US" altLang="en-US" dirty="0" smtClean="0"/>
              <a:t>Everyone has access to view ALL approved documents</a:t>
            </a:r>
          </a:p>
          <a:p>
            <a:pPr lvl="1" eaLnBrk="1" hangingPunct="1"/>
            <a:r>
              <a:rPr lang="en-US" altLang="en-US" dirty="0" smtClean="0"/>
              <a:t>Right click and share via email</a:t>
            </a:r>
          </a:p>
          <a:p>
            <a:pPr lvl="1" eaLnBrk="1" hangingPunct="1"/>
            <a:r>
              <a:rPr lang="en-US" altLang="en-US" dirty="0" smtClean="0"/>
              <a:t>Make documents available to team members outside PGD via links on CoP sites (our Employee ShareNet)</a:t>
            </a:r>
          </a:p>
          <a:p>
            <a:pPr eaLnBrk="1" hangingPunct="1"/>
            <a:r>
              <a:rPr lang="en-US" altLang="en-US" dirty="0" smtClean="0"/>
              <a:t>Improve document </a:t>
            </a:r>
            <a:r>
              <a:rPr lang="en-US" altLang="en-US" dirty="0"/>
              <a:t>s</a:t>
            </a:r>
            <a:r>
              <a:rPr lang="en-US" altLang="en-US" dirty="0" smtClean="0"/>
              <a:t>earch </a:t>
            </a:r>
          </a:p>
          <a:p>
            <a:pPr lvl="1" eaLnBrk="1" hangingPunct="1"/>
            <a:r>
              <a:rPr lang="en-US" altLang="en-US" dirty="0" smtClean="0"/>
              <a:t>Full-text search queries attributes, titles, and content of all documents</a:t>
            </a:r>
          </a:p>
        </p:txBody>
      </p:sp>
      <p:sp>
        <p:nvSpPr>
          <p:cNvPr id="33795"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33796" name="Title 1"/>
          <p:cNvSpPr>
            <a:spLocks noGrp="1"/>
          </p:cNvSpPr>
          <p:nvPr>
            <p:ph type="title"/>
          </p:nvPr>
        </p:nvSpPr>
        <p:spPr/>
        <p:txBody>
          <a:bodyPr/>
          <a:lstStyle/>
          <a:p>
            <a:r>
              <a:rPr lang="en-US" altLang="en-US" dirty="0" smtClean="0"/>
              <a:t>Benefits to Change in the System</a:t>
            </a:r>
          </a:p>
        </p:txBody>
      </p:sp>
      <p:grpSp>
        <p:nvGrpSpPr>
          <p:cNvPr id="33797" name="Group 3"/>
          <p:cNvGrpSpPr>
            <a:grpSpLocks/>
          </p:cNvGrpSpPr>
          <p:nvPr/>
        </p:nvGrpSpPr>
        <p:grpSpPr bwMode="auto">
          <a:xfrm>
            <a:off x="6693562" y="63192"/>
            <a:ext cx="2368550" cy="2069388"/>
            <a:chOff x="5748751" y="1794132"/>
            <a:chExt cx="1674399" cy="1309476"/>
          </a:xfrm>
        </p:grpSpPr>
        <p:sp>
          <p:nvSpPr>
            <p:cNvPr id="6" name="5-Point Star 5"/>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33799" name="TextBox 2"/>
            <p:cNvSpPr txBox="1">
              <a:spLocks noChangeArrowheads="1"/>
            </p:cNvSpPr>
            <p:nvPr/>
          </p:nvSpPr>
          <p:spPr bwMode="auto">
            <a:xfrm>
              <a:off x="6154192" y="2311723"/>
              <a:ext cx="885807" cy="56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Emphasize the details of “what’s the benefit to  me!”</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2096629"/>
              </p:ext>
            </p:extLst>
          </p:nvPr>
        </p:nvGraphicFramePr>
        <p:xfrm>
          <a:off x="322934" y="1040423"/>
          <a:ext cx="8498132" cy="477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630" name="Rectangle 2"/>
          <p:cNvSpPr>
            <a:spLocks noChangeArrowheads="1"/>
          </p:cNvSpPr>
          <p:nvPr/>
        </p:nvSpPr>
        <p:spPr bwMode="auto">
          <a:xfrm>
            <a:off x="5997041" y="2576945"/>
            <a:ext cx="3016334" cy="1868931"/>
          </a:xfrm>
          <a:prstGeom prst="rect">
            <a:avLst/>
          </a:prstGeom>
          <a:noFill/>
          <a:ln w="38100" algn="ctr">
            <a:solidFill>
              <a:srgbClr val="FFFF00"/>
            </a:solidFill>
            <a:round/>
            <a:headEnd/>
            <a:tailEnd/>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defRPr/>
            </a:pPr>
            <a:endParaRPr lang="en-US" altLang="en-US" sz="1800" b="0" dirty="0" smtClean="0"/>
          </a:p>
        </p:txBody>
      </p:sp>
      <p:grpSp>
        <p:nvGrpSpPr>
          <p:cNvPr id="34824" name="Group 9"/>
          <p:cNvGrpSpPr>
            <a:grpSpLocks/>
          </p:cNvGrpSpPr>
          <p:nvPr/>
        </p:nvGrpSpPr>
        <p:grpSpPr bwMode="auto">
          <a:xfrm>
            <a:off x="5374814" y="5391985"/>
            <a:ext cx="1662025" cy="1294967"/>
            <a:chOff x="6121685" y="5315580"/>
            <a:chExt cx="1535158" cy="954592"/>
          </a:xfrm>
        </p:grpSpPr>
        <p:sp>
          <p:nvSpPr>
            <p:cNvPr id="34825" name="Explosion 1 10"/>
            <p:cNvSpPr>
              <a:spLocks noChangeArrowheads="1"/>
            </p:cNvSpPr>
            <p:nvPr/>
          </p:nvSpPr>
          <p:spPr bwMode="auto">
            <a:xfrm>
              <a:off x="6121685" y="5315580"/>
              <a:ext cx="1535158" cy="954592"/>
            </a:xfrm>
            <a:prstGeom prst="irregularSeal1">
              <a:avLst/>
            </a:prstGeom>
            <a:solidFill>
              <a:srgbClr val="FFFF00"/>
            </a:solidFill>
            <a:ln w="9525">
              <a:solidFill>
                <a:srgbClr val="0048B9"/>
              </a:solidFill>
              <a:miter lim="800000"/>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34826" name="TextBox 2"/>
            <p:cNvSpPr txBox="1">
              <a:spLocks noChangeArrowheads="1"/>
            </p:cNvSpPr>
            <p:nvPr/>
          </p:nvSpPr>
          <p:spPr bwMode="auto">
            <a:xfrm>
              <a:off x="6338901" y="5518444"/>
              <a:ext cx="1010405" cy="55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0000"/>
                  </a:solidFill>
                </a:rPr>
                <a:t>We are </a:t>
              </a:r>
              <a:r>
                <a:rPr lang="en-US" altLang="en-US" sz="1800" dirty="0" smtClean="0">
                  <a:solidFill>
                    <a:srgbClr val="FF0000"/>
                  </a:solidFill>
                </a:rPr>
                <a:t>here 2016</a:t>
              </a:r>
              <a:endParaRPr lang="en-US" altLang="en-US" sz="1800" dirty="0">
                <a:solidFill>
                  <a:srgbClr val="FF0000"/>
                </a:solidFill>
              </a:endParaRPr>
            </a:p>
          </p:txBody>
        </p:sp>
      </p:grpSp>
      <p:sp>
        <p:nvSpPr>
          <p:cNvPr id="9"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a:t>
            </a:r>
            <a:r>
              <a:rPr lang="en-US" altLang="en-US" dirty="0" smtClean="0">
                <a:solidFill>
                  <a:srgbClr val="800000"/>
                </a:solidFill>
              </a:rPr>
              <a:t>Roadmap to Improved Content Management</a:t>
            </a:r>
            <a:endParaRPr lang="en-US" altLang="en-US" dirty="0">
              <a:solidFill>
                <a:srgbClr val="800000"/>
              </a:solidFill>
            </a:endParaRPr>
          </a:p>
        </p:txBody>
      </p:sp>
      <p:sp>
        <p:nvSpPr>
          <p:cNvPr id="10" name="TextBox 9"/>
          <p:cNvSpPr txBox="1"/>
          <p:nvPr/>
        </p:nvSpPr>
        <p:spPr>
          <a:xfrm>
            <a:off x="6062349" y="4114800"/>
            <a:ext cx="4114800" cy="313932"/>
          </a:xfrm>
          <a:prstGeom prst="rect">
            <a:avLst/>
          </a:prstGeom>
          <a:noFill/>
        </p:spPr>
        <p:txBody>
          <a:bodyPr wrap="square" rtlCol="0">
            <a:spAutoFit/>
          </a:bodyPr>
          <a:lstStyle/>
          <a:p>
            <a:pPr>
              <a:buNone/>
            </a:pPr>
            <a:r>
              <a:rPr lang="en-US" b="1" dirty="0" smtClean="0"/>
              <a:t>Arrived at Destination…..</a:t>
            </a:r>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p:txBody>
          <a:bodyPr/>
          <a:lstStyle/>
          <a:p>
            <a:pPr eaLnBrk="1" hangingPunct="1"/>
            <a:r>
              <a:rPr lang="en-US" altLang="en-US" dirty="0" smtClean="0"/>
              <a:t>“Hyper-care” – technical and process components</a:t>
            </a:r>
          </a:p>
          <a:p>
            <a:pPr lvl="1" eaLnBrk="1" hangingPunct="1"/>
            <a:r>
              <a:rPr lang="en-US" altLang="en-US" dirty="0" smtClean="0"/>
              <a:t>Dedicated resources at least several weeks post-deployment</a:t>
            </a:r>
          </a:p>
          <a:p>
            <a:pPr lvl="1" eaLnBrk="1" hangingPunct="1"/>
            <a:r>
              <a:rPr lang="en-US" altLang="en-US" dirty="0" smtClean="0"/>
              <a:t>Prioritize feedback </a:t>
            </a:r>
          </a:p>
          <a:p>
            <a:pPr eaLnBrk="1" hangingPunct="1"/>
            <a:r>
              <a:rPr lang="en-US" altLang="en-US" dirty="0" smtClean="0"/>
              <a:t>Continuous Communication </a:t>
            </a:r>
          </a:p>
          <a:p>
            <a:pPr lvl="1" eaLnBrk="1" hangingPunct="1"/>
            <a:r>
              <a:rPr lang="en-US" altLang="en-US" dirty="0" smtClean="0"/>
              <a:t>Assume everything you sent before deployment was not fully absorbed </a:t>
            </a:r>
          </a:p>
          <a:p>
            <a:pPr lvl="1" eaLnBrk="1" hangingPunct="1"/>
            <a:r>
              <a:rPr lang="en-US" altLang="en-US" dirty="0" smtClean="0"/>
              <a:t>Reiterate key points, be available for questions, and </a:t>
            </a:r>
            <a:r>
              <a:rPr lang="en-US" altLang="en-US" b="1" u="sng" dirty="0" smtClean="0"/>
              <a:t>get in front of your users  </a:t>
            </a:r>
          </a:p>
          <a:p>
            <a:pPr eaLnBrk="1" hangingPunct="1"/>
            <a:r>
              <a:rPr lang="en-US" altLang="en-US" dirty="0" smtClean="0"/>
              <a:t>Be prepared to revise and clarify existing training, documentation, or other materials</a:t>
            </a:r>
          </a:p>
          <a:p>
            <a:pPr lvl="1" eaLnBrk="1" hangingPunct="1"/>
            <a:r>
              <a:rPr lang="en-US" altLang="en-US" dirty="0" smtClean="0"/>
              <a:t>Improve content from feedback </a:t>
            </a:r>
          </a:p>
          <a:p>
            <a:pPr lvl="1" eaLnBrk="1" hangingPunct="1"/>
            <a:endParaRPr lang="en-US" altLang="en-US" dirty="0" smtClean="0"/>
          </a:p>
        </p:txBody>
      </p:sp>
      <p:sp>
        <p:nvSpPr>
          <p:cNvPr id="35843"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35844" name="Title 1"/>
          <p:cNvSpPr>
            <a:spLocks noGrp="1"/>
          </p:cNvSpPr>
          <p:nvPr>
            <p:ph type="title"/>
          </p:nvPr>
        </p:nvSpPr>
        <p:spPr/>
        <p:txBody>
          <a:bodyPr/>
          <a:lstStyle/>
          <a:p>
            <a:r>
              <a:rPr lang="en-US" altLang="en-US" dirty="0" smtClean="0"/>
              <a:t>Change Management Through Go-Live</a:t>
            </a:r>
          </a:p>
        </p:txBody>
      </p:sp>
      <p:sp>
        <p:nvSpPr>
          <p:cNvPr id="35845" name="Rectangle 35"/>
          <p:cNvSpPr>
            <a:spLocks noChangeArrowheads="1"/>
          </p:cNvSpPr>
          <p:nvPr/>
        </p:nvSpPr>
        <p:spPr bwMode="auto">
          <a:xfrm>
            <a:off x="1622425" y="5846763"/>
            <a:ext cx="5634038" cy="595312"/>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a:solidFill>
                  <a:schemeClr val="bg1"/>
                </a:solidFill>
              </a:rPr>
              <a:t>Change Management is even more important during and post g</a:t>
            </a:r>
            <a:r>
              <a:rPr lang="en-US" altLang="en-US" sz="1800" dirty="0" smtClean="0">
                <a:solidFill>
                  <a:schemeClr val="bg1"/>
                </a:solidFill>
              </a:rPr>
              <a:t>o-live</a:t>
            </a:r>
            <a:endParaRPr lang="en-US" altLang="en-US" sz="1800" dirty="0">
              <a:solidFill>
                <a:schemeClr val="bg1"/>
              </a:solidFill>
            </a:endParaRPr>
          </a:p>
        </p:txBody>
      </p:sp>
      <p:grpSp>
        <p:nvGrpSpPr>
          <p:cNvPr id="35846" name="Group 3"/>
          <p:cNvGrpSpPr>
            <a:grpSpLocks/>
          </p:cNvGrpSpPr>
          <p:nvPr/>
        </p:nvGrpSpPr>
        <p:grpSpPr bwMode="auto">
          <a:xfrm>
            <a:off x="6938963" y="-4763"/>
            <a:ext cx="2205037" cy="1909763"/>
            <a:chOff x="5748751" y="1794132"/>
            <a:chExt cx="1674399" cy="1309476"/>
          </a:xfrm>
        </p:grpSpPr>
        <p:sp>
          <p:nvSpPr>
            <p:cNvPr id="7" name="5-Point Star 6"/>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35848" name="TextBox 2"/>
            <p:cNvSpPr txBox="1">
              <a:spLocks noChangeArrowheads="1"/>
            </p:cNvSpPr>
            <p:nvPr/>
          </p:nvSpPr>
          <p:spPr bwMode="auto">
            <a:xfrm>
              <a:off x="6155019" y="2354674"/>
              <a:ext cx="885807" cy="3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smtClean="0"/>
                <a:t>It’s </a:t>
              </a:r>
              <a:r>
                <a:rPr lang="en-US" altLang="en-US" sz="1200" dirty="0"/>
                <a:t>not over once you   Go-Live!</a:t>
              </a: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altLang="en-US"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6908695"/>
              </p:ext>
            </p:extLst>
          </p:nvPr>
        </p:nvGraphicFramePr>
        <p:xfrm>
          <a:off x="322934" y="1040423"/>
          <a:ext cx="8498132" cy="47771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69" name="Rectangle 2"/>
          <p:cNvSpPr>
            <a:spLocks noChangeArrowheads="1"/>
          </p:cNvSpPr>
          <p:nvPr/>
        </p:nvSpPr>
        <p:spPr bwMode="auto">
          <a:xfrm>
            <a:off x="6290440" y="4303987"/>
            <a:ext cx="2727435" cy="189493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solidFill>
                <a:srgbClr val="FF0000"/>
              </a:solidFill>
            </a:endParaRPr>
          </a:p>
        </p:txBody>
      </p:sp>
      <p:grpSp>
        <p:nvGrpSpPr>
          <p:cNvPr id="36870" name="Group 9"/>
          <p:cNvGrpSpPr>
            <a:grpSpLocks/>
          </p:cNvGrpSpPr>
          <p:nvPr/>
        </p:nvGrpSpPr>
        <p:grpSpPr bwMode="auto">
          <a:xfrm>
            <a:off x="5817322" y="5334503"/>
            <a:ext cx="1298575" cy="954088"/>
            <a:chOff x="6121685" y="5315580"/>
            <a:chExt cx="1535158" cy="954592"/>
          </a:xfrm>
        </p:grpSpPr>
        <p:sp>
          <p:nvSpPr>
            <p:cNvPr id="36871" name="Explosion 1 10"/>
            <p:cNvSpPr>
              <a:spLocks noChangeArrowheads="1"/>
            </p:cNvSpPr>
            <p:nvPr/>
          </p:nvSpPr>
          <p:spPr bwMode="auto">
            <a:xfrm>
              <a:off x="6121685" y="5315580"/>
              <a:ext cx="1535158" cy="954592"/>
            </a:xfrm>
            <a:prstGeom prst="irregularSeal1">
              <a:avLst/>
            </a:prstGeom>
            <a:solidFill>
              <a:srgbClr val="FFFF00"/>
            </a:solidFill>
            <a:ln w="9525">
              <a:solidFill>
                <a:srgbClr val="0048B9"/>
              </a:solidFill>
              <a:miter lim="800000"/>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36872" name="TextBox 2"/>
            <p:cNvSpPr txBox="1">
              <a:spLocks noChangeArrowheads="1"/>
            </p:cNvSpPr>
            <p:nvPr/>
          </p:nvSpPr>
          <p:spPr bwMode="auto">
            <a:xfrm>
              <a:off x="6384061" y="5598977"/>
              <a:ext cx="101040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We are here!</a:t>
              </a:r>
            </a:p>
          </p:txBody>
        </p:sp>
      </p:grpSp>
      <p:sp>
        <p:nvSpPr>
          <p:cNvPr id="9"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8"/>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a:t>
            </a:r>
            <a:r>
              <a:rPr lang="en-US" altLang="en-US" dirty="0" smtClean="0">
                <a:solidFill>
                  <a:srgbClr val="800000"/>
                </a:solidFill>
              </a:rPr>
              <a:t>Roadmap to Improved Content Management</a:t>
            </a:r>
            <a:endParaRPr lang="en-US" altLang="en-US" dirty="0">
              <a:solidFill>
                <a:srgbClr val="800000"/>
              </a:solidFill>
            </a:endParaRPr>
          </a:p>
        </p:txBody>
      </p:sp>
      <p:sp>
        <p:nvSpPr>
          <p:cNvPr id="10" name="TextBox 9"/>
          <p:cNvSpPr txBox="1"/>
          <p:nvPr/>
        </p:nvSpPr>
        <p:spPr>
          <a:xfrm>
            <a:off x="7072042" y="5882797"/>
            <a:ext cx="2758966" cy="313932"/>
          </a:xfrm>
          <a:prstGeom prst="rect">
            <a:avLst/>
          </a:prstGeom>
          <a:noFill/>
        </p:spPr>
        <p:txBody>
          <a:bodyPr wrap="square" rtlCol="0">
            <a:spAutoFit/>
          </a:bodyPr>
          <a:lstStyle/>
          <a:p>
            <a:pPr>
              <a:buNone/>
            </a:pPr>
            <a:r>
              <a:rPr lang="en-US" b="1" dirty="0" smtClean="0"/>
              <a:t>Into the future…</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384175" y="1885950"/>
            <a:ext cx="8231188" cy="4309898"/>
          </a:xfrm>
        </p:spPr>
        <p:txBody>
          <a:bodyPr/>
          <a:lstStyle/>
          <a:p>
            <a:pPr eaLnBrk="1" hangingPunct="1"/>
            <a:r>
              <a:rPr lang="en-US" altLang="en-US" dirty="0" smtClean="0"/>
              <a:t>Survey sent to PGD five months after deployment</a:t>
            </a:r>
          </a:p>
          <a:p>
            <a:pPr lvl="1" eaLnBrk="1" hangingPunct="1"/>
            <a:r>
              <a:rPr lang="en-US" altLang="en-US" dirty="0" smtClean="0"/>
              <a:t>Questions focused on training, search, communication</a:t>
            </a:r>
            <a:r>
              <a:rPr lang="en-US" altLang="en-US" dirty="0"/>
              <a:t> </a:t>
            </a:r>
            <a:r>
              <a:rPr lang="en-US" altLang="en-US" dirty="0" smtClean="0"/>
              <a:t>and continuous </a:t>
            </a:r>
            <a:r>
              <a:rPr lang="en-US" altLang="en-US" dirty="0"/>
              <a:t>i</a:t>
            </a:r>
            <a:r>
              <a:rPr lang="en-US" altLang="en-US" dirty="0" smtClean="0"/>
              <a:t>mprovement</a:t>
            </a:r>
          </a:p>
          <a:p>
            <a:pPr eaLnBrk="1" hangingPunct="1"/>
            <a:r>
              <a:rPr lang="en-US" altLang="en-US" dirty="0" smtClean="0"/>
              <a:t>Findings:</a:t>
            </a:r>
          </a:p>
          <a:p>
            <a:pPr lvl="1" eaLnBrk="1" hangingPunct="1"/>
            <a:r>
              <a:rPr lang="en-US" altLang="en-US" dirty="0" smtClean="0"/>
              <a:t>Searches – new way of searching was a culture shock</a:t>
            </a:r>
          </a:p>
          <a:p>
            <a:pPr lvl="1" eaLnBrk="1" hangingPunct="1"/>
            <a:r>
              <a:rPr lang="en-US" altLang="en-US" dirty="0" smtClean="0"/>
              <a:t>Training – LMS module length was at times cumbersome </a:t>
            </a:r>
          </a:p>
          <a:p>
            <a:pPr lvl="1"/>
            <a:r>
              <a:rPr lang="en-US" altLang="en-US" dirty="0"/>
              <a:t>Communication – </a:t>
            </a:r>
            <a:r>
              <a:rPr lang="en-US" altLang="en-US" dirty="0" smtClean="0"/>
              <a:t> verbal ( face-to-face) and email are best way to send information to our teammates</a:t>
            </a:r>
          </a:p>
          <a:p>
            <a:pPr eaLnBrk="1" hangingPunct="1"/>
            <a:r>
              <a:rPr lang="en-US" altLang="en-US" dirty="0" smtClean="0"/>
              <a:t>Action Plan: </a:t>
            </a:r>
          </a:p>
          <a:p>
            <a:pPr lvl="1" eaLnBrk="1" hangingPunct="1"/>
            <a:r>
              <a:rPr lang="en-US" altLang="en-US" dirty="0" smtClean="0"/>
              <a:t>Conduct face-to-face training at sites  (attributes, advanced </a:t>
            </a:r>
            <a:r>
              <a:rPr lang="en-US" altLang="en-US" dirty="0"/>
              <a:t>s</a:t>
            </a:r>
            <a:r>
              <a:rPr lang="en-US" altLang="en-US" dirty="0" smtClean="0"/>
              <a:t>earch, my </a:t>
            </a:r>
            <a:r>
              <a:rPr lang="en-US" altLang="en-US" dirty="0"/>
              <a:t>s</a:t>
            </a:r>
            <a:r>
              <a:rPr lang="en-US" altLang="en-US" dirty="0" smtClean="0"/>
              <a:t>earch, public </a:t>
            </a:r>
            <a:r>
              <a:rPr lang="en-US" altLang="en-US" dirty="0"/>
              <a:t>s</a:t>
            </a:r>
            <a:r>
              <a:rPr lang="en-US" altLang="en-US" dirty="0" smtClean="0"/>
              <a:t>earch and work </a:t>
            </a:r>
            <a:r>
              <a:rPr lang="en-US" altLang="en-US" dirty="0"/>
              <a:t>f</a:t>
            </a:r>
            <a:r>
              <a:rPr lang="en-US" altLang="en-US" dirty="0" smtClean="0"/>
              <a:t>low)</a:t>
            </a:r>
          </a:p>
          <a:p>
            <a:pPr lvl="1"/>
            <a:r>
              <a:rPr lang="en-US" altLang="en-US" dirty="0" smtClean="0"/>
              <a:t>Configuration </a:t>
            </a:r>
            <a:r>
              <a:rPr lang="en-US" altLang="en-US" dirty="0"/>
              <a:t>changes – n</a:t>
            </a:r>
            <a:r>
              <a:rPr lang="en-US" altLang="en-US" dirty="0" smtClean="0"/>
              <a:t>avigation page, tool tips, help docs.</a:t>
            </a:r>
          </a:p>
        </p:txBody>
      </p:sp>
      <p:sp>
        <p:nvSpPr>
          <p:cNvPr id="37891"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OpModel – “Who, Where, When, and How”</a:t>
            </a:r>
          </a:p>
        </p:txBody>
      </p:sp>
      <p:sp>
        <p:nvSpPr>
          <p:cNvPr id="37892" name="Title 1"/>
          <p:cNvSpPr>
            <a:spLocks noGrp="1"/>
          </p:cNvSpPr>
          <p:nvPr>
            <p:ph type="title"/>
          </p:nvPr>
        </p:nvSpPr>
        <p:spPr>
          <a:xfrm>
            <a:off x="189187" y="923706"/>
            <a:ext cx="8228013" cy="814388"/>
          </a:xfrm>
        </p:spPr>
        <p:txBody>
          <a:bodyPr/>
          <a:lstStyle/>
          <a:p>
            <a:r>
              <a:rPr lang="en-US" altLang="en-US" dirty="0" smtClean="0"/>
              <a:t>Post Go-Live Voice of the Customer Survey</a:t>
            </a:r>
          </a:p>
        </p:txBody>
      </p:sp>
      <p:grpSp>
        <p:nvGrpSpPr>
          <p:cNvPr id="37893" name="Group 3"/>
          <p:cNvGrpSpPr>
            <a:grpSpLocks/>
          </p:cNvGrpSpPr>
          <p:nvPr/>
        </p:nvGrpSpPr>
        <p:grpSpPr bwMode="auto">
          <a:xfrm>
            <a:off x="6986463" y="-4763"/>
            <a:ext cx="2205037" cy="1909763"/>
            <a:chOff x="5748751" y="1794132"/>
            <a:chExt cx="1674399" cy="1309476"/>
          </a:xfrm>
        </p:grpSpPr>
        <p:sp>
          <p:nvSpPr>
            <p:cNvPr id="7" name="5-Point Star 6"/>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37895" name="TextBox 2"/>
            <p:cNvSpPr txBox="1">
              <a:spLocks noChangeArrowheads="1"/>
            </p:cNvSpPr>
            <p:nvPr/>
          </p:nvSpPr>
          <p:spPr bwMode="auto">
            <a:xfrm>
              <a:off x="6143047" y="2322244"/>
              <a:ext cx="885807" cy="3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a:t>Its not over once you   g</a:t>
              </a:r>
              <a:r>
                <a:rPr lang="en-US" altLang="en-US" sz="1200" dirty="0" smtClean="0"/>
                <a:t>o-live</a:t>
              </a:r>
              <a:r>
                <a:rPr lang="en-US" altLang="en-US" sz="1200" dirty="0"/>
                <a:t>!</a:t>
              </a:r>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noFill/>
        </p:spPr>
        <p:txBody>
          <a:bodyPr/>
          <a:lstStyle/>
          <a:p>
            <a:pPr eaLnBrk="1" hangingPunct="1"/>
            <a:r>
              <a:rPr lang="en-US" altLang="en-US" dirty="0" smtClean="0"/>
              <a:t>Operational Model Workshop Agenda</a:t>
            </a:r>
          </a:p>
        </p:txBody>
      </p:sp>
      <p:sp>
        <p:nvSpPr>
          <p:cNvPr id="4" name="AutoShape 14"/>
          <p:cNvSpPr>
            <a:spLocks noChangeArrowheads="1"/>
          </p:cNvSpPr>
          <p:nvPr/>
        </p:nvSpPr>
        <p:spPr bwMode="auto">
          <a:xfrm>
            <a:off x="166749" y="4086550"/>
            <a:ext cx="884237" cy="487363"/>
          </a:xfrm>
          <a:prstGeom prst="rightArrow">
            <a:avLst>
              <a:gd name="adj1" fmla="val 50000"/>
              <a:gd name="adj2" fmla="val 45358"/>
            </a:avLst>
          </a:prstGeom>
          <a:solidFill>
            <a:schemeClr val="accent1"/>
          </a:solidFill>
          <a:ln w="12700" algn="ctr">
            <a:solidFill>
              <a:schemeClr val="accent2"/>
            </a:solidFill>
            <a:miter lim="800000"/>
            <a:headEnd/>
            <a:tailEnd/>
          </a:ln>
        </p:spPr>
        <p:txBody>
          <a:bodyPr wrap="none" anchor="ctr"/>
          <a:lstStyle/>
          <a:p>
            <a:pPr algn="ctr" eaLnBrk="0" hangingPunct="0">
              <a:lnSpc>
                <a:spcPct val="100000"/>
              </a:lnSpc>
              <a:spcBef>
                <a:spcPct val="0"/>
              </a:spcBef>
              <a:spcAft>
                <a:spcPct val="0"/>
              </a:spcAft>
              <a:buFontTx/>
              <a:buNone/>
            </a:pPr>
            <a:endParaRPr lang="en-US" sz="2400" dirty="0">
              <a:solidFill>
                <a:schemeClr val="tx1"/>
              </a:solidFill>
              <a:latin typeface="Times New Roman" pitchFamily="18" charset="0"/>
            </a:endParaRPr>
          </a:p>
        </p:txBody>
      </p:sp>
      <p:sp>
        <p:nvSpPr>
          <p:cNvPr id="7" name="Rectangle 2"/>
          <p:cNvSpPr txBox="1">
            <a:spLocks noChangeArrowheads="1"/>
          </p:cNvSpPr>
          <p:nvPr/>
        </p:nvSpPr>
        <p:spPr bwMode="auto">
          <a:xfrm>
            <a:off x="1023171" y="1870185"/>
            <a:ext cx="788332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1" fontAlgn="base" hangingPunct="1">
              <a:lnSpc>
                <a:spcPct val="80000"/>
              </a:lnSpc>
              <a:spcBef>
                <a:spcPct val="20000"/>
              </a:spcBef>
              <a:spcAft>
                <a:spcPct val="20000"/>
              </a:spcAft>
              <a:buChar char="–"/>
              <a:defRPr sz="2000">
                <a:solidFill>
                  <a:srgbClr val="0048B9"/>
                </a:solidFill>
                <a:latin typeface="+mn-lt"/>
              </a:defRPr>
            </a:lvl2pPr>
            <a:lvl3pPr marL="1143000" indent="-228600" algn="l" rtl="0" eaLnBrk="1" fontAlgn="base" hangingPunct="1">
              <a:lnSpc>
                <a:spcPct val="80000"/>
              </a:lnSpc>
              <a:spcBef>
                <a:spcPct val="20000"/>
              </a:spcBef>
              <a:spcAft>
                <a:spcPct val="20000"/>
              </a:spcAft>
              <a:buBlip>
                <a:blip r:embed="rId3"/>
              </a:buBlip>
              <a:defRPr sz="2000">
                <a:solidFill>
                  <a:srgbClr val="0048B9"/>
                </a:solidFill>
                <a:latin typeface="+mn-lt"/>
              </a:defRPr>
            </a:lvl3pPr>
            <a:lvl4pPr marL="1600200" indent="-228600" algn="l" rtl="0" eaLnBrk="1" fontAlgn="base" hangingPunct="1">
              <a:lnSpc>
                <a:spcPct val="80000"/>
              </a:lnSpc>
              <a:spcBef>
                <a:spcPct val="20000"/>
              </a:spcBef>
              <a:spcAft>
                <a:spcPct val="20000"/>
              </a:spcAft>
              <a:buChar char="–"/>
              <a:defRPr>
                <a:solidFill>
                  <a:srgbClr val="0048B9"/>
                </a:solidFill>
                <a:latin typeface="+mn-lt"/>
              </a:defRPr>
            </a:lvl4pPr>
            <a:lvl5pPr marL="2057400" indent="-228600" algn="l" rtl="0" eaLnBrk="1" fontAlgn="base" hangingPunct="1">
              <a:lnSpc>
                <a:spcPct val="80000"/>
              </a:lnSpc>
              <a:spcBef>
                <a:spcPct val="20000"/>
              </a:spcBef>
              <a:spcAft>
                <a:spcPct val="20000"/>
              </a:spcAft>
              <a:buChar char="»"/>
              <a:defRPr>
                <a:solidFill>
                  <a:srgbClr val="0048B9"/>
                </a:solidFill>
                <a:latin typeface="+mn-lt"/>
              </a:defRPr>
            </a:lvl5pPr>
            <a:lvl6pPr marL="2514600" indent="-228600" algn="l" rtl="0" eaLnBrk="1" fontAlgn="base" hangingPunct="1">
              <a:lnSpc>
                <a:spcPct val="80000"/>
              </a:lnSpc>
              <a:spcBef>
                <a:spcPct val="20000"/>
              </a:spcBef>
              <a:spcAft>
                <a:spcPct val="20000"/>
              </a:spcAft>
              <a:buChar char="»"/>
              <a:defRPr>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a:lstStyle>
          <a:p>
            <a:r>
              <a:rPr lang="en-US" altLang="en-US" kern="0" smtClean="0"/>
              <a:t>Presenter Introductions</a:t>
            </a:r>
          </a:p>
          <a:p>
            <a:r>
              <a:rPr lang="en-US" altLang="en-US" kern="0" smtClean="0"/>
              <a:t>NextEra Power Generation Division Overview</a:t>
            </a:r>
          </a:p>
          <a:p>
            <a:r>
              <a:rPr lang="en-US" altLang="en-US" kern="0" smtClean="0"/>
              <a:t>OpModel Case Study</a:t>
            </a:r>
          </a:p>
          <a:p>
            <a:pPr lvl="1"/>
            <a:r>
              <a:rPr lang="en-US" altLang="en-US" kern="0" smtClean="0"/>
              <a:t>“Why” – Understanding the reason for change</a:t>
            </a:r>
          </a:p>
          <a:p>
            <a:pPr lvl="1"/>
            <a:r>
              <a:rPr lang="en-US" altLang="en-US" kern="0" smtClean="0"/>
              <a:t>“What” – Defining the scope</a:t>
            </a:r>
          </a:p>
          <a:p>
            <a:pPr lvl="1"/>
            <a:r>
              <a:rPr lang="en-US" altLang="en-US" kern="0" smtClean="0"/>
              <a:t>“Who, When, Where, How”</a:t>
            </a:r>
          </a:p>
          <a:p>
            <a:r>
              <a:rPr lang="en-US" altLang="en-US" kern="0" smtClean="0"/>
              <a:t>Lessons Learned and Key Takeaways</a:t>
            </a:r>
          </a:p>
          <a:p>
            <a:endParaRPr lang="en-US" altLang="en-US" kern="0" dirty="0" smtClean="0"/>
          </a:p>
        </p:txBody>
      </p:sp>
    </p:spTree>
    <p:extLst>
      <p:ext uri="{BB962C8B-B14F-4D97-AF65-F5344CB8AC3E}">
        <p14:creationId xmlns:p14="http://schemas.microsoft.com/office/powerpoint/2010/main" val="333023079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Line 144"/>
          <p:cNvSpPr>
            <a:spLocks noChangeShapeType="1"/>
          </p:cNvSpPr>
          <p:nvPr/>
        </p:nvSpPr>
        <p:spPr bwMode="auto">
          <a:xfrm>
            <a:off x="1195388" y="3170238"/>
            <a:ext cx="0" cy="1004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dirty="0"/>
          </a:p>
        </p:txBody>
      </p:sp>
      <p:sp>
        <p:nvSpPr>
          <p:cNvPr id="9225" name="Line 145"/>
          <p:cNvSpPr>
            <a:spLocks noChangeShapeType="1"/>
          </p:cNvSpPr>
          <p:nvPr/>
        </p:nvSpPr>
        <p:spPr bwMode="auto">
          <a:xfrm>
            <a:off x="1147763" y="4175125"/>
            <a:ext cx="0" cy="750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dirty="0"/>
          </a:p>
        </p:txBody>
      </p:sp>
      <p:sp>
        <p:nvSpPr>
          <p:cNvPr id="9233" name="Title 1"/>
          <p:cNvSpPr>
            <a:spLocks noGrp="1"/>
          </p:cNvSpPr>
          <p:nvPr>
            <p:ph type="title"/>
          </p:nvPr>
        </p:nvSpPr>
        <p:spPr>
          <a:xfrm>
            <a:off x="299546" y="583323"/>
            <a:ext cx="8229600" cy="693027"/>
          </a:xfrm>
        </p:spPr>
        <p:txBody>
          <a:bodyPr/>
          <a:lstStyle/>
          <a:p>
            <a:pPr eaLnBrk="1" hangingPunct="1"/>
            <a:r>
              <a:rPr lang="en-US" altLang="en-US" dirty="0" smtClean="0"/>
              <a:t>Current PGD </a:t>
            </a:r>
            <a:r>
              <a:rPr lang="en-US" altLang="en-US" dirty="0" err="1" smtClean="0"/>
              <a:t>Opeartional</a:t>
            </a:r>
            <a:r>
              <a:rPr lang="en-US" altLang="en-US" dirty="0" smtClean="0"/>
              <a:t> Excellence Team</a:t>
            </a:r>
          </a:p>
        </p:txBody>
      </p:sp>
      <p:sp>
        <p:nvSpPr>
          <p:cNvPr id="9234" name="Rectangle 2"/>
          <p:cNvSpPr>
            <a:spLocks noChangeArrowheads="1"/>
          </p:cNvSpPr>
          <p:nvPr/>
        </p:nvSpPr>
        <p:spPr bwMode="auto">
          <a:xfrm>
            <a:off x="374650" y="217488"/>
            <a:ext cx="8255000" cy="63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smtClean="0">
                <a:solidFill>
                  <a:srgbClr val="800000"/>
                </a:solidFill>
              </a:rPr>
              <a:t>Power Generation Division’s Operational Model Project Team was cross-functional with 25 team members</a:t>
            </a:r>
            <a:endParaRPr lang="en-US" altLang="en-US" dirty="0">
              <a:solidFill>
                <a:srgbClr val="800000"/>
              </a:solidFill>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1650875"/>
            <a:ext cx="4910137" cy="410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8912" y="3388947"/>
            <a:ext cx="1730738" cy="232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33"/>
          <p:cNvSpPr txBox="1">
            <a:spLocks/>
          </p:cNvSpPr>
          <p:nvPr/>
        </p:nvSpPr>
        <p:spPr>
          <a:xfrm>
            <a:off x="591536" y="6050005"/>
            <a:ext cx="5961665" cy="579396"/>
          </a:xfrm>
          <a:prstGeom prst="rect">
            <a:avLst/>
          </a:prstGeom>
          <a:solidFill>
            <a:srgbClr val="0048B9"/>
          </a:solidFill>
          <a:ln>
            <a:no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63999" tIns="31999" rIns="63999" bIns="31999" rtlCol="0" anchor="ctr">
            <a:noAutofit/>
          </a:bodyPr>
          <a:lstStyle>
            <a:lvl1pPr indent="0" algn="ctr" defTabSz="457200">
              <a:spcBef>
                <a:spcPct val="20000"/>
              </a:spcBef>
              <a:buFont typeface="Arial"/>
              <a:buNone/>
              <a:defRPr kumimoji="0" lang="en-US" sz="1800" b="1" i="0" u="none" strike="noStrike" kern="0" cap="none" spc="0" normalizeH="0" baseline="0" dirty="0" smtClean="0">
                <a:ln>
                  <a:noFill/>
                </a:ln>
                <a:solidFill>
                  <a:schemeClr val="bg1"/>
                </a:solidFill>
                <a:effectLst/>
                <a:uLnTx/>
                <a:uFillTx/>
              </a:defRPr>
            </a:lvl1pPr>
            <a:lvl2pPr marL="742950" indent="-285750" defTabSz="457200">
              <a:spcBef>
                <a:spcPct val="20000"/>
              </a:spcBef>
              <a:buFont typeface="Arial"/>
              <a:buChar char="–"/>
              <a:defRPr sz="2000">
                <a:solidFill>
                  <a:srgbClr val="0048B9"/>
                </a:solidFill>
              </a:defRPr>
            </a:lvl2pPr>
            <a:lvl3pPr marL="1143000" indent="-228600" defTabSz="457200">
              <a:spcBef>
                <a:spcPct val="20000"/>
              </a:spcBef>
              <a:buFont typeface="Arial"/>
              <a:buChar char="•"/>
              <a:defRPr sz="2000">
                <a:solidFill>
                  <a:srgbClr val="0048B9"/>
                </a:solidFill>
              </a:defRPr>
            </a:lvl3pPr>
            <a:lvl4pPr marL="1600200" indent="-228600" defTabSz="457200">
              <a:spcBef>
                <a:spcPct val="20000"/>
              </a:spcBef>
              <a:buFont typeface="Arial"/>
              <a:buChar char="–"/>
              <a:defRPr sz="1800">
                <a:solidFill>
                  <a:srgbClr val="0048B9"/>
                </a:solidFill>
              </a:defRPr>
            </a:lvl4pPr>
            <a:lvl5pPr marL="2057400" indent="-228600" defTabSz="457200">
              <a:spcBef>
                <a:spcPct val="20000"/>
              </a:spcBef>
              <a:buFont typeface="Arial"/>
              <a:buChar char="»"/>
              <a:defRPr sz="1800">
                <a:solidFill>
                  <a:srgbClr val="0048B9"/>
                </a:solidFill>
              </a:defRPr>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dirty="0">
                <a:solidFill>
                  <a:prstClr val="white"/>
                </a:solidFill>
              </a:rPr>
              <a:t>Your PGD Document Management Team</a:t>
            </a:r>
          </a:p>
        </p:txBody>
      </p:sp>
      <p:sp>
        <p:nvSpPr>
          <p:cNvPr id="2" name="Rectangle 1"/>
          <p:cNvSpPr/>
          <p:nvPr/>
        </p:nvSpPr>
        <p:spPr>
          <a:xfrm>
            <a:off x="5062536" y="1471486"/>
            <a:ext cx="4572000" cy="2308324"/>
          </a:xfrm>
          <a:prstGeom prst="rect">
            <a:avLst/>
          </a:prstGeom>
        </p:spPr>
        <p:txBody>
          <a:bodyPr>
            <a:spAutoFit/>
          </a:bodyPr>
          <a:lstStyle/>
          <a:p>
            <a:pPr defTabSz="457131"/>
            <a:r>
              <a:rPr lang="en-US" altLang="en-US" dirty="0"/>
              <a:t>Barbara Parkkonen       </a:t>
            </a:r>
          </a:p>
          <a:p>
            <a:pPr defTabSz="457131"/>
            <a:r>
              <a:rPr lang="en-US" altLang="en-US" dirty="0"/>
              <a:t>Janet Booher                 </a:t>
            </a:r>
            <a:endParaRPr lang="en-US" altLang="en-US" dirty="0" smtClean="0"/>
          </a:p>
          <a:p>
            <a:pPr defTabSz="457131"/>
            <a:r>
              <a:rPr lang="en-US" altLang="en-US" dirty="0" smtClean="0"/>
              <a:t>Terry </a:t>
            </a:r>
            <a:r>
              <a:rPr lang="en-US" altLang="en-US" dirty="0"/>
              <a:t>Jamison                </a:t>
            </a:r>
          </a:p>
          <a:p>
            <a:pPr defTabSz="457131"/>
            <a:r>
              <a:rPr lang="en-US" altLang="en-US" dirty="0"/>
              <a:t>Dawn Arida                    </a:t>
            </a:r>
          </a:p>
          <a:p>
            <a:pPr defTabSz="457131"/>
            <a:r>
              <a:rPr lang="en-US" altLang="en-US" dirty="0"/>
              <a:t>Sherry Slaughter </a:t>
            </a:r>
            <a:endParaRPr lang="en-US" altLang="en-US" dirty="0" smtClean="0"/>
          </a:p>
          <a:p>
            <a:pPr defTabSz="457131"/>
            <a:r>
              <a:rPr lang="en-US" altLang="en-US" dirty="0" smtClean="0"/>
              <a:t>Roxanne Castano          </a:t>
            </a:r>
            <a:endParaRPr lang="en-US" altLang="en-US" dirty="0"/>
          </a:p>
          <a:p>
            <a:pPr defTabSz="457131"/>
            <a:r>
              <a:rPr lang="en-US" altLang="en-US" dirty="0"/>
              <a:t>Tami Varckette </a:t>
            </a:r>
            <a:endParaRPr lang="en-US" dirty="0"/>
          </a:p>
        </p:txBody>
      </p:sp>
    </p:spTree>
    <p:extLst>
      <p:ext uri="{BB962C8B-B14F-4D97-AF65-F5344CB8AC3E}">
        <p14:creationId xmlns:p14="http://schemas.microsoft.com/office/powerpoint/2010/main" val="134930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384175" y="1885949"/>
            <a:ext cx="8231188" cy="4669229"/>
          </a:xfrm>
        </p:spPr>
        <p:txBody>
          <a:bodyPr/>
          <a:lstStyle/>
          <a:p>
            <a:pPr eaLnBrk="1" hangingPunct="1"/>
            <a:r>
              <a:rPr lang="en-US" altLang="en-US" dirty="0" smtClean="0"/>
              <a:t>Developed </a:t>
            </a:r>
            <a:r>
              <a:rPr lang="en-US" altLang="en-US" dirty="0"/>
              <a:t>k</a:t>
            </a:r>
            <a:r>
              <a:rPr lang="en-US" altLang="en-US" dirty="0" smtClean="0"/>
              <a:t>nowledge </a:t>
            </a:r>
            <a:r>
              <a:rPr lang="en-US" altLang="en-US" dirty="0"/>
              <a:t>s</a:t>
            </a:r>
            <a:r>
              <a:rPr lang="en-US" altLang="en-US" dirty="0" smtClean="0"/>
              <a:t>haring governance</a:t>
            </a:r>
          </a:p>
          <a:p>
            <a:pPr lvl="1" eaLnBrk="1" hangingPunct="1"/>
            <a:r>
              <a:rPr lang="en-US" altLang="en-US" dirty="0" smtClean="0"/>
              <a:t>What to keep, where to keep, who reviews, how often to review</a:t>
            </a:r>
          </a:p>
          <a:p>
            <a:pPr eaLnBrk="1" hangingPunct="1"/>
            <a:r>
              <a:rPr lang="en-US" altLang="en-US" dirty="0" smtClean="0"/>
              <a:t>Improved organization of content</a:t>
            </a:r>
          </a:p>
          <a:p>
            <a:pPr lvl="1" eaLnBrk="1" hangingPunct="1"/>
            <a:r>
              <a:rPr lang="en-US" altLang="en-US" dirty="0" smtClean="0"/>
              <a:t>Restructured how content was categorized (attributes)</a:t>
            </a:r>
          </a:p>
          <a:p>
            <a:pPr eaLnBrk="1" hangingPunct="1"/>
            <a:r>
              <a:rPr lang="en-US" altLang="en-US" dirty="0" smtClean="0"/>
              <a:t>Enhanced  ability to find content</a:t>
            </a:r>
          </a:p>
          <a:p>
            <a:pPr lvl="1" eaLnBrk="1" hangingPunct="1"/>
            <a:r>
              <a:rPr lang="en-US" altLang="en-US" dirty="0" smtClean="0"/>
              <a:t>New search tools and organization of material </a:t>
            </a:r>
          </a:p>
          <a:p>
            <a:pPr eaLnBrk="1" hangingPunct="1"/>
            <a:r>
              <a:rPr lang="en-US" altLang="en-US" dirty="0" smtClean="0"/>
              <a:t>Identified and purged “ROT” (redundant, outdated, trivial)</a:t>
            </a:r>
          </a:p>
          <a:p>
            <a:pPr lvl="1"/>
            <a:r>
              <a:rPr lang="en-US" altLang="en-US" dirty="0" smtClean="0"/>
              <a:t>New tool to find ROT and process of how to remove it </a:t>
            </a:r>
          </a:p>
          <a:p>
            <a:pPr lvl="1"/>
            <a:r>
              <a:rPr lang="en-US" altLang="en-US" dirty="0"/>
              <a:t>New tool Prevents </a:t>
            </a:r>
            <a:r>
              <a:rPr lang="en-US" altLang="en-US" dirty="0" smtClean="0"/>
              <a:t>“ROT” through versioning</a:t>
            </a:r>
          </a:p>
          <a:p>
            <a:pPr eaLnBrk="1" hangingPunct="1"/>
            <a:r>
              <a:rPr lang="en-US" altLang="en-US" dirty="0" smtClean="0"/>
              <a:t>Develops synergies with other KM platforms</a:t>
            </a:r>
          </a:p>
          <a:p>
            <a:pPr lvl="1"/>
            <a:r>
              <a:rPr lang="en-US" altLang="en-US" dirty="0" smtClean="0"/>
              <a:t>Allows sharing content with other business units through live links within our CoPs</a:t>
            </a:r>
          </a:p>
        </p:txBody>
      </p:sp>
      <p:sp>
        <p:nvSpPr>
          <p:cNvPr id="40963" name="Rectangle 51"/>
          <p:cNvSpPr>
            <a:spLocks noChangeArrowheads="1"/>
          </p:cNvSpPr>
          <p:nvPr/>
        </p:nvSpPr>
        <p:spPr bwMode="auto">
          <a:xfrm>
            <a:off x="374650" y="280550"/>
            <a:ext cx="8390978"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smtClean="0">
                <a:solidFill>
                  <a:srgbClr val="800000"/>
                </a:solidFill>
              </a:rPr>
              <a:t>How did the </a:t>
            </a:r>
            <a:r>
              <a:rPr lang="en-US" altLang="en-US" dirty="0" err="1" smtClean="0">
                <a:solidFill>
                  <a:srgbClr val="800000"/>
                </a:solidFill>
              </a:rPr>
              <a:t>OpModel</a:t>
            </a:r>
            <a:r>
              <a:rPr lang="en-US" altLang="en-US" dirty="0" smtClean="0">
                <a:solidFill>
                  <a:srgbClr val="800000"/>
                </a:solidFill>
              </a:rPr>
              <a:t> Improve Content Management? </a:t>
            </a:r>
            <a:endParaRPr lang="en-US" altLang="en-US" dirty="0">
              <a:solidFill>
                <a:srgbClr val="800000"/>
              </a:solidFill>
            </a:endParaRPr>
          </a:p>
        </p:txBody>
      </p:sp>
      <p:sp>
        <p:nvSpPr>
          <p:cNvPr id="40964" name="Title 1"/>
          <p:cNvSpPr>
            <a:spLocks noGrp="1"/>
          </p:cNvSpPr>
          <p:nvPr>
            <p:ph type="title"/>
          </p:nvPr>
        </p:nvSpPr>
        <p:spPr/>
        <p:txBody>
          <a:bodyPr/>
          <a:lstStyle/>
          <a:p>
            <a:r>
              <a:rPr lang="en-US" altLang="en-US" dirty="0" smtClean="0"/>
              <a:t>Key Takeaways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6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96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6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6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962">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96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p:txBody>
          <a:bodyPr/>
          <a:lstStyle/>
          <a:p>
            <a:pPr eaLnBrk="1" hangingPunct="1"/>
            <a:r>
              <a:rPr lang="en-US" altLang="en-US" dirty="0" smtClean="0"/>
              <a:t>Acknowledge this will be a challenge </a:t>
            </a:r>
          </a:p>
          <a:p>
            <a:pPr lvl="1" eaLnBrk="1" hangingPunct="1"/>
            <a:r>
              <a:rPr lang="en-US" altLang="en-US" dirty="0" smtClean="0"/>
              <a:t>As much as people say they want change, there will still be confusion, pushback, complaints – </a:t>
            </a:r>
            <a:r>
              <a:rPr lang="en-US" altLang="en-US" u="sng" dirty="0" smtClean="0"/>
              <a:t>IT’S NOT PERSONAL!</a:t>
            </a:r>
          </a:p>
          <a:p>
            <a:pPr eaLnBrk="1" hangingPunct="1"/>
            <a:r>
              <a:rPr lang="en-US" altLang="en-US" dirty="0" smtClean="0"/>
              <a:t>Know about your diverse organization </a:t>
            </a:r>
          </a:p>
          <a:p>
            <a:pPr lvl="1" eaLnBrk="1" hangingPunct="1"/>
            <a:r>
              <a:rPr lang="en-US" altLang="en-US" dirty="0" smtClean="0"/>
              <a:t>Take time to get a pulse on how your team likes to learn and receive information </a:t>
            </a:r>
            <a:r>
              <a:rPr lang="en-US" altLang="en-US" dirty="0" smtClean="0">
                <a:sym typeface="Wingdings" pitchFamily="2" charset="2"/>
              </a:rPr>
              <a:t> face-to-face communications</a:t>
            </a:r>
            <a:endParaRPr lang="en-US" altLang="en-US" dirty="0" smtClean="0"/>
          </a:p>
          <a:p>
            <a:pPr eaLnBrk="1" hangingPunct="1"/>
            <a:r>
              <a:rPr lang="en-US" altLang="en-US" dirty="0" smtClean="0"/>
              <a:t>Plan ways to engage the most skeptical, least tech savvy, visual learners </a:t>
            </a:r>
          </a:p>
          <a:p>
            <a:pPr lvl="1" eaLnBrk="1" hangingPunct="1"/>
            <a:r>
              <a:rPr lang="en-US" altLang="en-US" dirty="0" smtClean="0">
                <a:sym typeface="Wingdings" pitchFamily="2" charset="2"/>
              </a:rPr>
              <a:t>Face-to-face discussions, roadshows, office hours</a:t>
            </a:r>
          </a:p>
          <a:p>
            <a:pPr lvl="1" eaLnBrk="1" hangingPunct="1"/>
            <a:r>
              <a:rPr lang="en-US" altLang="en-US" dirty="0" smtClean="0">
                <a:sym typeface="Wingdings" pitchFamily="2" charset="2"/>
              </a:rPr>
              <a:t>Utilize Marketing &amp; Communication teams – budget for it</a:t>
            </a:r>
          </a:p>
          <a:p>
            <a:pPr lvl="1" eaLnBrk="1" hangingPunct="1"/>
            <a:r>
              <a:rPr lang="en-US" altLang="en-US" dirty="0" smtClean="0">
                <a:sym typeface="Wingdings" pitchFamily="2" charset="2"/>
              </a:rPr>
              <a:t>Make it fun – contests and small prizes go a long way</a:t>
            </a:r>
          </a:p>
        </p:txBody>
      </p:sp>
      <p:sp>
        <p:nvSpPr>
          <p:cNvPr id="41987" name="Rectangle 51"/>
          <p:cNvSpPr>
            <a:spLocks noChangeArrowheads="1"/>
          </p:cNvSpPr>
          <p:nvPr/>
        </p:nvSpPr>
        <p:spPr bwMode="auto">
          <a:xfrm>
            <a:off x="374650" y="217488"/>
            <a:ext cx="8255000"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The OpModel </a:t>
            </a:r>
            <a:r>
              <a:rPr lang="en-US" altLang="en-US" dirty="0" smtClean="0">
                <a:solidFill>
                  <a:srgbClr val="800000"/>
                </a:solidFill>
              </a:rPr>
              <a:t>Project – Lessons Learned in Change Management</a:t>
            </a:r>
            <a:endParaRPr lang="en-US" altLang="en-US" dirty="0">
              <a:solidFill>
                <a:srgbClr val="800000"/>
              </a:solidFill>
            </a:endParaRPr>
          </a:p>
        </p:txBody>
      </p:sp>
      <p:sp>
        <p:nvSpPr>
          <p:cNvPr id="41988" name="Title 1"/>
          <p:cNvSpPr>
            <a:spLocks noGrp="1"/>
          </p:cNvSpPr>
          <p:nvPr>
            <p:ph type="title"/>
          </p:nvPr>
        </p:nvSpPr>
        <p:spPr/>
        <p:txBody>
          <a:bodyPr/>
          <a:lstStyle/>
          <a:p>
            <a:r>
              <a:rPr lang="en-US" altLang="en-US" dirty="0" smtClean="0"/>
              <a:t>Key Takeaways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98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98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98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9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p:txBody>
          <a:bodyPr/>
          <a:lstStyle/>
          <a:p>
            <a:pPr eaLnBrk="1" hangingPunct="1"/>
            <a:r>
              <a:rPr lang="en-US" altLang="en-US" dirty="0" smtClean="0"/>
              <a:t>Have engagement from the top levels (PGD Lead Team)</a:t>
            </a:r>
          </a:p>
          <a:p>
            <a:pPr lvl="1" eaLnBrk="1" hangingPunct="1"/>
            <a:r>
              <a:rPr lang="en-US" altLang="en-US" dirty="0" smtClean="0"/>
              <a:t>Keep them accountable </a:t>
            </a:r>
          </a:p>
          <a:p>
            <a:pPr lvl="1" eaLnBrk="1" hangingPunct="1"/>
            <a:r>
              <a:rPr lang="en-US" altLang="en-US" dirty="0" smtClean="0"/>
              <a:t>Discussion and buy-in will change the “</a:t>
            </a:r>
            <a:r>
              <a:rPr lang="en-US" altLang="en-US" u="sng" dirty="0" smtClean="0"/>
              <a:t>you</a:t>
            </a:r>
            <a:r>
              <a:rPr lang="en-US" altLang="en-US" dirty="0" smtClean="0"/>
              <a:t> need to fix it” response to a “what can </a:t>
            </a:r>
            <a:r>
              <a:rPr lang="en-US" altLang="en-US" u="sng" dirty="0" smtClean="0"/>
              <a:t>we</a:t>
            </a:r>
            <a:r>
              <a:rPr lang="en-US" altLang="en-US" dirty="0" smtClean="0"/>
              <a:t> do so that </a:t>
            </a:r>
            <a:r>
              <a:rPr lang="en-US" altLang="en-US" u="sng" dirty="0" smtClean="0"/>
              <a:t>we</a:t>
            </a:r>
            <a:r>
              <a:rPr lang="en-US" altLang="en-US" dirty="0" smtClean="0"/>
              <a:t> can figure this out”</a:t>
            </a:r>
          </a:p>
          <a:p>
            <a:pPr lvl="1" eaLnBrk="1" hangingPunct="1"/>
            <a:r>
              <a:rPr lang="en-US" altLang="en-US" dirty="0" smtClean="0"/>
              <a:t>Understand their communication expectations </a:t>
            </a:r>
          </a:p>
          <a:p>
            <a:pPr eaLnBrk="1" hangingPunct="1"/>
            <a:r>
              <a:rPr lang="en-US" altLang="en-US" dirty="0" smtClean="0"/>
              <a:t>Feedback and changes are bound to happen  </a:t>
            </a:r>
          </a:p>
          <a:p>
            <a:pPr lvl="1" eaLnBrk="1" hangingPunct="1"/>
            <a:r>
              <a:rPr lang="en-US" altLang="en-US" dirty="0" smtClean="0"/>
              <a:t>Use your change management process to evaluate and prioritize next steps</a:t>
            </a:r>
          </a:p>
          <a:p>
            <a:pPr lvl="1" eaLnBrk="1" hangingPunct="1"/>
            <a:r>
              <a:rPr lang="en-US" altLang="en-US" dirty="0" smtClean="0"/>
              <a:t>Clearly understand what is a must have vs. a nice to have</a:t>
            </a:r>
          </a:p>
        </p:txBody>
      </p:sp>
      <p:sp>
        <p:nvSpPr>
          <p:cNvPr id="43012" name="Title 1"/>
          <p:cNvSpPr>
            <a:spLocks noGrp="1"/>
          </p:cNvSpPr>
          <p:nvPr>
            <p:ph type="title"/>
          </p:nvPr>
        </p:nvSpPr>
        <p:spPr/>
        <p:txBody>
          <a:bodyPr/>
          <a:lstStyle/>
          <a:p>
            <a:r>
              <a:rPr lang="en-US" altLang="en-US" dirty="0" smtClean="0"/>
              <a:t>Key Takeaways</a:t>
            </a:r>
          </a:p>
        </p:txBody>
      </p:sp>
      <p:sp>
        <p:nvSpPr>
          <p:cNvPr id="5" name="Rectangle 51"/>
          <p:cNvSpPr>
            <a:spLocks noChangeArrowheads="1"/>
          </p:cNvSpPr>
          <p:nvPr/>
        </p:nvSpPr>
        <p:spPr bwMode="auto">
          <a:xfrm>
            <a:off x="374650" y="217488"/>
            <a:ext cx="8255000"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The OpModel </a:t>
            </a:r>
            <a:r>
              <a:rPr lang="en-US" altLang="en-US" dirty="0" smtClean="0">
                <a:solidFill>
                  <a:srgbClr val="800000"/>
                </a:solidFill>
              </a:rPr>
              <a:t>Project – Lessons Learned in Change Management</a:t>
            </a:r>
            <a:endParaRPr lang="en-US" altLang="en-US" dirty="0">
              <a:solidFill>
                <a:srgbClr val="8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0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p:txBody>
          <a:bodyPr/>
          <a:lstStyle/>
          <a:p>
            <a:pPr eaLnBrk="1" hangingPunct="1"/>
            <a:r>
              <a:rPr lang="en-US" altLang="en-US" dirty="0" smtClean="0"/>
              <a:t>Have clear transition from “hyper-care” to “running the business” and understand support needed </a:t>
            </a:r>
          </a:p>
          <a:p>
            <a:pPr lvl="1" eaLnBrk="1" hangingPunct="1"/>
            <a:r>
              <a:rPr lang="en-US" altLang="en-US" dirty="0" smtClean="0"/>
              <a:t>Knowledge transfer of “why we did things that way”</a:t>
            </a:r>
          </a:p>
          <a:p>
            <a:pPr lvl="1" eaLnBrk="1" hangingPunct="1"/>
            <a:r>
              <a:rPr lang="en-US" altLang="en-US" dirty="0" smtClean="0"/>
              <a:t>Closing business work orders and final invoices</a:t>
            </a:r>
          </a:p>
          <a:p>
            <a:pPr lvl="1" eaLnBrk="1" hangingPunct="1"/>
            <a:r>
              <a:rPr lang="en-US" altLang="en-US" dirty="0" smtClean="0"/>
              <a:t>Understand what personnel you’ll need (technical, process, business) and percent of their time – be conservative</a:t>
            </a:r>
          </a:p>
          <a:p>
            <a:r>
              <a:rPr lang="en-US" altLang="en-US" dirty="0" smtClean="0"/>
              <a:t>Plan and budget for future improvements</a:t>
            </a:r>
          </a:p>
          <a:p>
            <a:pPr lvl="1"/>
            <a:r>
              <a:rPr lang="en-US" altLang="en-US" dirty="0" smtClean="0"/>
              <a:t>New ideas will be generated as tool is used</a:t>
            </a:r>
          </a:p>
          <a:p>
            <a:pPr lvl="1"/>
            <a:r>
              <a:rPr lang="en-US" altLang="en-US" dirty="0" smtClean="0"/>
              <a:t>Follow-up action items will be identified</a:t>
            </a:r>
          </a:p>
          <a:p>
            <a:pPr lvl="1"/>
            <a:endParaRPr lang="en-US" altLang="en-US" dirty="0" smtClean="0"/>
          </a:p>
        </p:txBody>
      </p:sp>
      <p:sp>
        <p:nvSpPr>
          <p:cNvPr id="44036" name="Title 1"/>
          <p:cNvSpPr>
            <a:spLocks noGrp="1"/>
          </p:cNvSpPr>
          <p:nvPr>
            <p:ph type="title"/>
          </p:nvPr>
        </p:nvSpPr>
        <p:spPr/>
        <p:txBody>
          <a:bodyPr/>
          <a:lstStyle/>
          <a:p>
            <a:r>
              <a:rPr lang="en-US" altLang="en-US" dirty="0" smtClean="0"/>
              <a:t>Key Takeaways</a:t>
            </a:r>
          </a:p>
        </p:txBody>
      </p:sp>
      <p:sp>
        <p:nvSpPr>
          <p:cNvPr id="5" name="Rectangle 51"/>
          <p:cNvSpPr>
            <a:spLocks noChangeArrowheads="1"/>
          </p:cNvSpPr>
          <p:nvPr/>
        </p:nvSpPr>
        <p:spPr bwMode="auto">
          <a:xfrm>
            <a:off x="374650" y="217488"/>
            <a:ext cx="8255000"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The OpModel </a:t>
            </a:r>
            <a:r>
              <a:rPr lang="en-US" altLang="en-US" dirty="0" smtClean="0">
                <a:solidFill>
                  <a:srgbClr val="800000"/>
                </a:solidFill>
              </a:rPr>
              <a:t>Project – Lessons Learned in Change Management</a:t>
            </a:r>
            <a:endParaRPr lang="en-US" altLang="en-US" dirty="0">
              <a:solidFill>
                <a:srgbClr val="800000"/>
              </a:solidFill>
            </a:endParaRPr>
          </a:p>
        </p:txBody>
      </p:sp>
      <p:sp>
        <p:nvSpPr>
          <p:cNvPr id="7" name="Rectangle 35"/>
          <p:cNvSpPr>
            <a:spLocks noChangeArrowheads="1"/>
          </p:cNvSpPr>
          <p:nvPr/>
        </p:nvSpPr>
        <p:spPr bwMode="auto">
          <a:xfrm>
            <a:off x="1122218" y="5414267"/>
            <a:ext cx="6899564" cy="69052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smtClean="0">
                <a:solidFill>
                  <a:schemeClr val="bg1"/>
                </a:solidFill>
              </a:rPr>
              <a:t>Continue to drive Change Management by seeking out VOC and continuously addressing concerns and opportunities</a:t>
            </a:r>
            <a:endParaRPr lang="en-US" altLang="en-US" sz="1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03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53" y="757628"/>
            <a:ext cx="5804320" cy="473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51"/>
          <p:cNvSpPr>
            <a:spLocks noChangeArrowheads="1"/>
          </p:cNvSpPr>
          <p:nvPr/>
        </p:nvSpPr>
        <p:spPr bwMode="auto">
          <a:xfrm>
            <a:off x="374650" y="217488"/>
            <a:ext cx="8255000" cy="36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The OpModel </a:t>
            </a:r>
            <a:r>
              <a:rPr lang="en-US" altLang="en-US" dirty="0" smtClean="0">
                <a:solidFill>
                  <a:srgbClr val="800000"/>
                </a:solidFill>
              </a:rPr>
              <a:t>Project – Execute and see the results! </a:t>
            </a:r>
            <a:endParaRPr lang="en-US" altLang="en-US" dirty="0">
              <a:solidFill>
                <a:srgbClr val="800000"/>
              </a:solidFill>
            </a:endParaRPr>
          </a:p>
        </p:txBody>
      </p:sp>
      <p:grpSp>
        <p:nvGrpSpPr>
          <p:cNvPr id="5" name="Group 4"/>
          <p:cNvGrpSpPr/>
          <p:nvPr/>
        </p:nvGrpSpPr>
        <p:grpSpPr>
          <a:xfrm>
            <a:off x="2733412" y="3125336"/>
            <a:ext cx="6014804" cy="2797791"/>
            <a:chOff x="3238378" y="3125337"/>
            <a:chExt cx="7029145" cy="3004997"/>
          </a:xfrm>
        </p:grpSpPr>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378" y="3125337"/>
              <a:ext cx="7029145" cy="30049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bwMode="auto">
            <a:xfrm>
              <a:off x="3357349" y="3875964"/>
              <a:ext cx="3766782" cy="286603"/>
            </a:xfrm>
            <a:prstGeom prst="rect">
              <a:avLst/>
            </a:prstGeom>
            <a:solidFill>
              <a:srgbClr val="0066FF">
                <a:alpha val="14118"/>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0000"/>
                </a:lnSpc>
                <a:spcBef>
                  <a:spcPct val="20000"/>
                </a:spcBef>
                <a:spcAft>
                  <a:spcPct val="20000"/>
                </a:spcAft>
                <a:buClrTx/>
                <a:buSzTx/>
                <a:buFontTx/>
                <a:buChar char="•"/>
                <a:tabLst/>
              </a:pPr>
              <a:endParaRPr kumimoji="0" lang="en-US" sz="1800" b="0" i="0" u="none" strike="noStrike" cap="none" normalizeH="0" baseline="0" smtClean="0">
                <a:ln>
                  <a:noFill/>
                </a:ln>
                <a:solidFill>
                  <a:srgbClr val="0048B9"/>
                </a:solidFill>
                <a:effectLst/>
                <a:latin typeface="Arial" charset="0"/>
              </a:endParaRPr>
            </a:p>
          </p:txBody>
        </p:sp>
      </p:grpSp>
      <p:grpSp>
        <p:nvGrpSpPr>
          <p:cNvPr id="8" name="Group 3"/>
          <p:cNvGrpSpPr>
            <a:grpSpLocks/>
          </p:cNvGrpSpPr>
          <p:nvPr/>
        </p:nvGrpSpPr>
        <p:grpSpPr bwMode="auto">
          <a:xfrm>
            <a:off x="6403197" y="580664"/>
            <a:ext cx="2205037" cy="1909763"/>
            <a:chOff x="5748751" y="1794132"/>
            <a:chExt cx="1674399" cy="1309476"/>
          </a:xfrm>
        </p:grpSpPr>
        <p:sp>
          <p:nvSpPr>
            <p:cNvPr id="9" name="5-Point Star 8"/>
            <p:cNvSpPr/>
            <p:nvPr/>
          </p:nvSpPr>
          <p:spPr bwMode="auto">
            <a:xfrm>
              <a:off x="5748751" y="1794132"/>
              <a:ext cx="1674399" cy="1309476"/>
            </a:xfrm>
            <a:prstGeom prst="star5">
              <a:avLst/>
            </a:prstGeom>
            <a:solidFill>
              <a:srgbClr val="FFFF00"/>
            </a:solidFill>
            <a:ln>
              <a:solidFill>
                <a:schemeClr val="accent6"/>
              </a:solidFill>
            </a:ln>
            <a:effectLst/>
            <a:extLst/>
          </p:spPr>
          <p:txBody>
            <a:bodyPr/>
            <a:lstStyle/>
            <a:p>
              <a:pPr>
                <a:buFontTx/>
                <a:buNone/>
                <a:defRPr/>
              </a:pPr>
              <a:endParaRPr lang="en-US" sz="1000" dirty="0">
                <a:latin typeface="Arial" charset="0"/>
              </a:endParaRPr>
            </a:p>
          </p:txBody>
        </p:sp>
        <p:sp>
          <p:nvSpPr>
            <p:cNvPr id="10" name="TextBox 2"/>
            <p:cNvSpPr txBox="1">
              <a:spLocks noChangeArrowheads="1"/>
            </p:cNvSpPr>
            <p:nvPr/>
          </p:nvSpPr>
          <p:spPr bwMode="auto">
            <a:xfrm>
              <a:off x="6143047" y="2322244"/>
              <a:ext cx="885807" cy="46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200" dirty="0" smtClean="0"/>
                <a:t>Celebrate and share your success!!</a:t>
              </a:r>
              <a:endParaRPr lang="en-US" altLang="en-US" sz="1200" dirty="0"/>
            </a:p>
          </p:txBody>
        </p:sp>
      </p:grpSp>
      <p:sp>
        <p:nvSpPr>
          <p:cNvPr id="11" name="Rectangle 35"/>
          <p:cNvSpPr>
            <a:spLocks noChangeArrowheads="1"/>
          </p:cNvSpPr>
          <p:nvPr/>
        </p:nvSpPr>
        <p:spPr bwMode="auto">
          <a:xfrm>
            <a:off x="1119115" y="6032311"/>
            <a:ext cx="6168789" cy="690527"/>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smtClean="0">
                <a:solidFill>
                  <a:schemeClr val="bg1"/>
                </a:solidFill>
              </a:rPr>
              <a:t>2015 Quality and Safety Expo Award Winner:</a:t>
            </a:r>
          </a:p>
          <a:p>
            <a:pPr algn="ctr" eaLnBrk="1" hangingPunct="1">
              <a:lnSpc>
                <a:spcPct val="100000"/>
              </a:lnSpc>
              <a:spcBef>
                <a:spcPct val="0"/>
              </a:spcBef>
              <a:spcAft>
                <a:spcPct val="0"/>
              </a:spcAft>
              <a:buFontTx/>
              <a:buNone/>
            </a:pPr>
            <a:r>
              <a:rPr lang="en-US" altLang="en-US" sz="1800" dirty="0" smtClean="0">
                <a:solidFill>
                  <a:schemeClr val="bg1"/>
                </a:solidFill>
              </a:rPr>
              <a:t>Best Use of Quality Tools</a:t>
            </a:r>
            <a:endParaRPr lang="en-US" altLang="en-US" sz="1800" dirty="0">
              <a:solidFill>
                <a:schemeClr val="bg1"/>
              </a:solidFill>
            </a:endParaRPr>
          </a:p>
        </p:txBody>
      </p:sp>
    </p:spTree>
    <p:extLst>
      <p:ext uri="{BB962C8B-B14F-4D97-AF65-F5344CB8AC3E}">
        <p14:creationId xmlns:p14="http://schemas.microsoft.com/office/powerpoint/2010/main" val="687630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4110" y="989842"/>
            <a:ext cx="4572000" cy="5189113"/>
          </a:xfrm>
          <a:prstGeom prst="rect">
            <a:avLst/>
          </a:prstGeom>
        </p:spPr>
        <p:txBody>
          <a:bodyPr>
            <a:spAutoFit/>
          </a:bodyPr>
          <a:lstStyle/>
          <a:p>
            <a:pPr>
              <a:defRPr/>
            </a:pPr>
            <a:r>
              <a:rPr lang="en-US" altLang="en-US" dirty="0"/>
              <a:t>Getting Started Live Demonstration</a:t>
            </a:r>
          </a:p>
          <a:p>
            <a:pPr lvl="1">
              <a:defRPr/>
            </a:pPr>
            <a:r>
              <a:rPr lang="en-US" altLang="en-US" dirty="0"/>
              <a:t>Accessing the OpModel (D2)</a:t>
            </a:r>
          </a:p>
          <a:p>
            <a:pPr lvl="1">
              <a:defRPr/>
            </a:pPr>
            <a:r>
              <a:rPr lang="en-US" altLang="en-US" dirty="0"/>
              <a:t>Setting Temporary Path and Checkout Path</a:t>
            </a:r>
          </a:p>
          <a:p>
            <a:pPr lvl="1">
              <a:defRPr/>
            </a:pPr>
            <a:r>
              <a:rPr lang="en-US" altLang="en-US" dirty="0"/>
              <a:t>Searching</a:t>
            </a:r>
          </a:p>
          <a:p>
            <a:pPr lvl="2">
              <a:defRPr/>
            </a:pPr>
            <a:r>
              <a:rPr lang="en-US" altLang="en-US" dirty="0"/>
              <a:t>Public Search</a:t>
            </a:r>
          </a:p>
          <a:p>
            <a:pPr lvl="2">
              <a:defRPr/>
            </a:pPr>
            <a:r>
              <a:rPr lang="en-US" altLang="en-US" dirty="0"/>
              <a:t>My Saved Searches</a:t>
            </a:r>
          </a:p>
          <a:p>
            <a:pPr lvl="2">
              <a:defRPr/>
            </a:pPr>
            <a:r>
              <a:rPr lang="en-US" altLang="en-US" dirty="0"/>
              <a:t>Creating Search</a:t>
            </a:r>
          </a:p>
          <a:p>
            <a:pPr lvl="2">
              <a:defRPr/>
            </a:pPr>
            <a:r>
              <a:rPr lang="en-US" altLang="en-US" dirty="0"/>
              <a:t>Filtering Search Results</a:t>
            </a:r>
          </a:p>
          <a:p>
            <a:pPr lvl="1">
              <a:defRPr/>
            </a:pPr>
            <a:r>
              <a:rPr lang="en-US" altLang="en-US" dirty="0"/>
              <a:t>Favorites</a:t>
            </a:r>
          </a:p>
          <a:p>
            <a:pPr lvl="1">
              <a:defRPr/>
            </a:pPr>
            <a:r>
              <a:rPr lang="en-US" altLang="en-US" dirty="0"/>
              <a:t>Versioning</a:t>
            </a:r>
          </a:p>
          <a:p>
            <a:pPr lvl="2">
              <a:defRPr/>
            </a:pPr>
            <a:r>
              <a:rPr lang="en-US" altLang="en-US" dirty="0"/>
              <a:t>Edit Existing</a:t>
            </a:r>
          </a:p>
          <a:p>
            <a:pPr lvl="2">
              <a:defRPr/>
            </a:pPr>
            <a:r>
              <a:rPr lang="en-US" altLang="en-US" dirty="0"/>
              <a:t>Checkout and Check in from File</a:t>
            </a:r>
          </a:p>
          <a:p>
            <a:pPr lvl="1">
              <a:defRPr/>
            </a:pPr>
            <a:r>
              <a:rPr lang="en-US" altLang="en-US" dirty="0"/>
              <a:t>Add New Process</a:t>
            </a:r>
          </a:p>
          <a:p>
            <a:pPr lvl="1">
              <a:defRPr/>
            </a:pPr>
            <a:r>
              <a:rPr lang="en-US" altLang="en-US" dirty="0"/>
              <a:t>Workflows and Outlook Notifications</a:t>
            </a:r>
          </a:p>
          <a:p>
            <a:pPr lvl="1">
              <a:defRPr/>
            </a:pPr>
            <a:r>
              <a:rPr lang="en-US" altLang="en-US" dirty="0"/>
              <a:t>HELP</a:t>
            </a:r>
          </a:p>
        </p:txBody>
      </p:sp>
      <p:sp>
        <p:nvSpPr>
          <p:cNvPr id="3" name="Rectangle 2"/>
          <p:cNvSpPr/>
          <p:nvPr/>
        </p:nvSpPr>
        <p:spPr>
          <a:xfrm>
            <a:off x="189186" y="307676"/>
            <a:ext cx="8056180" cy="387798"/>
          </a:xfrm>
          <a:prstGeom prst="rect">
            <a:avLst/>
          </a:prstGeom>
        </p:spPr>
        <p:txBody>
          <a:bodyPr wrap="square">
            <a:spAutoFit/>
          </a:bodyPr>
          <a:lstStyle/>
          <a:p>
            <a:pPr eaLnBrk="1" hangingPunct="1">
              <a:spcBef>
                <a:spcPct val="0"/>
              </a:spcBef>
              <a:spcAft>
                <a:spcPct val="0"/>
              </a:spcAft>
              <a:buFontTx/>
              <a:buNone/>
            </a:pPr>
            <a:r>
              <a:rPr lang="en-US" altLang="en-US" sz="2400" b="1" dirty="0">
                <a:solidFill>
                  <a:srgbClr val="C00000"/>
                </a:solidFill>
              </a:rPr>
              <a:t>The OpModel Project – </a:t>
            </a:r>
            <a:r>
              <a:rPr lang="en-US" altLang="en-US" sz="2400" b="1" dirty="0" smtClean="0">
                <a:solidFill>
                  <a:srgbClr val="C00000"/>
                </a:solidFill>
              </a:rPr>
              <a:t>LIVE Demonstration  </a:t>
            </a:r>
            <a:endParaRPr lang="en-US" altLang="en-US" sz="2400" b="1" dirty="0">
              <a:solidFill>
                <a:srgbClr val="C00000"/>
              </a:solidFill>
            </a:endParaRPr>
          </a:p>
        </p:txBody>
      </p:sp>
    </p:spTree>
    <p:extLst>
      <p:ext uri="{BB962C8B-B14F-4D97-AF65-F5344CB8AC3E}">
        <p14:creationId xmlns:p14="http://schemas.microsoft.com/office/powerpoint/2010/main" val="2624836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41434" y="2563320"/>
            <a:ext cx="8228013" cy="814388"/>
          </a:xfrm>
        </p:spPr>
        <p:txBody>
          <a:bodyPr/>
          <a:lstStyle/>
          <a:p>
            <a:r>
              <a:rPr lang="en-US" altLang="en-US" sz="4800" dirty="0" smtClean="0"/>
              <a:t>Questions?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Title 1"/>
          <p:cNvSpPr>
            <a:spLocks noGrp="1"/>
          </p:cNvSpPr>
          <p:nvPr>
            <p:ph type="title"/>
          </p:nvPr>
        </p:nvSpPr>
        <p:spPr>
          <a:xfrm>
            <a:off x="394138" y="2216479"/>
            <a:ext cx="8228013" cy="814388"/>
          </a:xfrm>
        </p:spPr>
        <p:txBody>
          <a:bodyPr/>
          <a:lstStyle/>
          <a:p>
            <a:r>
              <a:rPr lang="en-US" altLang="en-US" sz="4800" dirty="0" smtClean="0"/>
              <a:t>Appendix</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21" name="Content Placeholder 3"/>
          <p:cNvSpPr>
            <a:spLocks noGrp="1"/>
          </p:cNvSpPr>
          <p:nvPr>
            <p:ph sz="half" idx="4294967295"/>
          </p:nvPr>
        </p:nvSpPr>
        <p:spPr>
          <a:xfrm>
            <a:off x="4245284" y="1359393"/>
            <a:ext cx="4738688" cy="4140200"/>
          </a:xfrm>
        </p:spPr>
        <p:txBody>
          <a:bodyPr/>
          <a:lstStyle/>
          <a:p>
            <a:pPr eaLnBrk="1" hangingPunct="1">
              <a:defRPr/>
            </a:pPr>
            <a:r>
              <a:rPr lang="en-US" altLang="en-US" dirty="0" smtClean="0"/>
              <a:t>Categories are focused on functional areas of work vs. who is executing the work</a:t>
            </a:r>
          </a:p>
          <a:p>
            <a:pPr eaLnBrk="1" hangingPunct="1">
              <a:defRPr/>
            </a:pPr>
            <a:r>
              <a:rPr lang="en-US" altLang="en-US" dirty="0" smtClean="0"/>
              <a:t>Aligns with how we are running our business and executing work now</a:t>
            </a:r>
          </a:p>
          <a:p>
            <a:pPr lvl="1" eaLnBrk="1" hangingPunct="1">
              <a:defRPr/>
            </a:pPr>
            <a:r>
              <a:rPr lang="en-US" altLang="en-US" dirty="0" smtClean="0"/>
              <a:t>Processes further describe the particular ways we are executing and supporting that function </a:t>
            </a:r>
          </a:p>
          <a:p>
            <a:pPr eaLnBrk="1" hangingPunct="1">
              <a:defRPr/>
            </a:pPr>
            <a:r>
              <a:rPr lang="en-US" altLang="en-US" dirty="0" smtClean="0"/>
              <a:t>Allows for future development and growth</a:t>
            </a:r>
          </a:p>
          <a:p>
            <a:pPr eaLnBrk="1" hangingPunct="1">
              <a:defRPr/>
            </a:pPr>
            <a:r>
              <a:rPr lang="en-US" altLang="en-US" dirty="0" smtClean="0"/>
              <a:t>More intuitive and easy for people to understand and ultimately search</a:t>
            </a:r>
          </a:p>
          <a:p>
            <a:pPr marL="0" indent="0" eaLnBrk="1" hangingPunct="1">
              <a:buFontTx/>
              <a:buNone/>
              <a:defRPr/>
            </a:pPr>
            <a:endParaRPr lang="en-US" altLang="en-US" dirty="0" smtClean="0"/>
          </a:p>
        </p:txBody>
      </p:sp>
      <p:cxnSp>
        <p:nvCxnSpPr>
          <p:cNvPr id="61444" name="Straight Connector 9"/>
          <p:cNvCxnSpPr>
            <a:cxnSpLocks noChangeShapeType="1"/>
          </p:cNvCxnSpPr>
          <p:nvPr/>
        </p:nvCxnSpPr>
        <p:spPr bwMode="auto">
          <a:xfrm>
            <a:off x="7927180" y="1556497"/>
            <a:ext cx="468313" cy="52546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61445" name="Rectangle 65"/>
          <p:cNvSpPr>
            <a:spLocks noGrp="1" noChangeArrowheads="1"/>
          </p:cNvSpPr>
          <p:nvPr>
            <p:ph type="title"/>
          </p:nvPr>
        </p:nvSpPr>
        <p:spPr>
          <a:xfrm>
            <a:off x="457200" y="294837"/>
            <a:ext cx="8228013" cy="814388"/>
          </a:xfrm>
          <a:noFill/>
        </p:spPr>
        <p:txBody>
          <a:bodyPr/>
          <a:lstStyle/>
          <a:p>
            <a:pPr eaLnBrk="1" hangingPunct="1"/>
            <a:r>
              <a:rPr lang="en-US" altLang="en-US" dirty="0" smtClean="0"/>
              <a:t>OpModel Process Structure – New and Improved</a:t>
            </a:r>
          </a:p>
        </p:txBody>
      </p:sp>
      <p:sp>
        <p:nvSpPr>
          <p:cNvPr id="61446"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PGD OpModel </a:t>
            </a:r>
            <a:r>
              <a:rPr lang="en-US" altLang="en-US" dirty="0" smtClean="0">
                <a:solidFill>
                  <a:srgbClr val="800000"/>
                </a:solidFill>
              </a:rPr>
              <a:t>– Overview of new simplified structure</a:t>
            </a:r>
            <a:endParaRPr lang="en-US" altLang="en-US" dirty="0">
              <a:solidFill>
                <a:srgbClr val="800000"/>
              </a:solidFill>
            </a:endParaRPr>
          </a:p>
        </p:txBody>
      </p:sp>
      <p:pic>
        <p:nvPicPr>
          <p:cNvPr id="9" name="Picture 8" descr="PGD_Graphic_Arrows_v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27" y="1556496"/>
            <a:ext cx="3982577" cy="3961653"/>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xfrm>
            <a:off x="384175" y="1173163"/>
            <a:ext cx="8231188" cy="4133850"/>
          </a:xfrm>
        </p:spPr>
        <p:txBody>
          <a:bodyPr/>
          <a:lstStyle/>
          <a:p>
            <a:pPr>
              <a:lnSpc>
                <a:spcPct val="100000"/>
              </a:lnSpc>
            </a:pPr>
            <a:r>
              <a:rPr lang="en-US" altLang="en-US" u="sng" dirty="0" smtClean="0"/>
              <a:t>Operational Model</a:t>
            </a:r>
            <a:r>
              <a:rPr lang="en-US" altLang="en-US" dirty="0" smtClean="0"/>
              <a:t> – The family of standards that defines the way PGD does work</a:t>
            </a:r>
          </a:p>
          <a:p>
            <a:pPr>
              <a:lnSpc>
                <a:spcPct val="100000"/>
              </a:lnSpc>
            </a:pPr>
            <a:r>
              <a:rPr lang="en-US" altLang="en-US" u="sng" dirty="0" smtClean="0"/>
              <a:t>Standards</a:t>
            </a:r>
            <a:r>
              <a:rPr lang="en-US" altLang="en-US" dirty="0" smtClean="0"/>
              <a:t> – A combination of processes, procedures, instructions and guidelines that define the purpose, actions required and expected outcome of a task or set of tasks</a:t>
            </a:r>
          </a:p>
          <a:p>
            <a:pPr>
              <a:lnSpc>
                <a:spcPct val="100000"/>
              </a:lnSpc>
            </a:pPr>
            <a:r>
              <a:rPr lang="en-US" altLang="en-US" u="sng" dirty="0" smtClean="0"/>
              <a:t>Category</a:t>
            </a:r>
            <a:r>
              <a:rPr lang="en-US" altLang="en-US" dirty="0" smtClean="0"/>
              <a:t> – One of seven major functional groups of the Operational Model; each group represents the compilation of standards that defines that particular area of work</a:t>
            </a:r>
          </a:p>
          <a:p>
            <a:pPr>
              <a:lnSpc>
                <a:spcPct val="100000"/>
              </a:lnSpc>
            </a:pPr>
            <a:r>
              <a:rPr lang="en-US" altLang="en-US" u="sng" dirty="0" smtClean="0"/>
              <a:t>D2</a:t>
            </a:r>
            <a:r>
              <a:rPr lang="en-US" altLang="en-US" dirty="0" smtClean="0"/>
              <a:t> – The next version (upgrade) of Documentum, the platform for PGD office of record for long term PGD business and Process documents</a:t>
            </a:r>
          </a:p>
        </p:txBody>
      </p:sp>
      <p:sp>
        <p:nvSpPr>
          <p:cNvPr id="62467" name="Rectangle 51"/>
          <p:cNvSpPr>
            <a:spLocks noChangeArrowheads="1"/>
          </p:cNvSpPr>
          <p:nvPr/>
        </p:nvSpPr>
        <p:spPr bwMode="auto">
          <a:xfrm>
            <a:off x="374650" y="185957"/>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PGD OpModel –  Overview</a:t>
            </a:r>
          </a:p>
        </p:txBody>
      </p:sp>
      <p:sp>
        <p:nvSpPr>
          <p:cNvPr id="62468" name="Title 1"/>
          <p:cNvSpPr>
            <a:spLocks noGrp="1"/>
          </p:cNvSpPr>
          <p:nvPr>
            <p:ph type="title"/>
          </p:nvPr>
        </p:nvSpPr>
        <p:spPr>
          <a:xfrm>
            <a:off x="457200" y="269875"/>
            <a:ext cx="8228013" cy="814388"/>
          </a:xfrm>
        </p:spPr>
        <p:txBody>
          <a:bodyPr/>
          <a:lstStyle/>
          <a:p>
            <a:r>
              <a:rPr lang="en-US" altLang="en-US" dirty="0" smtClean="0"/>
              <a:t>Key Terms and Definitions</a:t>
            </a:r>
          </a:p>
        </p:txBody>
      </p:sp>
      <p:sp>
        <p:nvSpPr>
          <p:cNvPr id="62469" name="Rectangle 35"/>
          <p:cNvSpPr>
            <a:spLocks noChangeArrowheads="1"/>
          </p:cNvSpPr>
          <p:nvPr/>
        </p:nvSpPr>
        <p:spPr bwMode="auto">
          <a:xfrm>
            <a:off x="708025" y="6111875"/>
            <a:ext cx="6724650" cy="595313"/>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a:solidFill>
                  <a:schemeClr val="bg1"/>
                </a:solidFill>
              </a:rPr>
              <a:t>Understanding terminology will allow everyone to “speak the same </a:t>
            </a:r>
            <a:r>
              <a:rPr lang="en-US" altLang="en-US" sz="1800" dirty="0" smtClean="0">
                <a:solidFill>
                  <a:schemeClr val="bg1"/>
                </a:solidFill>
              </a:rPr>
              <a:t>language.”</a:t>
            </a:r>
            <a:endParaRPr lang="en-US" altLang="en-US" sz="1800"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noFill/>
        </p:spPr>
        <p:txBody>
          <a:bodyPr/>
          <a:lstStyle/>
          <a:p>
            <a:pPr eaLnBrk="1" hangingPunct="1"/>
            <a:r>
              <a:rPr lang="en-US" altLang="en-US" dirty="0" smtClean="0"/>
              <a:t>Operational Model Workshop Agenda</a:t>
            </a:r>
          </a:p>
        </p:txBody>
      </p:sp>
      <p:sp>
        <p:nvSpPr>
          <p:cNvPr id="4" name="AutoShape 14"/>
          <p:cNvSpPr>
            <a:spLocks noChangeArrowheads="1"/>
          </p:cNvSpPr>
          <p:nvPr/>
        </p:nvSpPr>
        <p:spPr bwMode="auto">
          <a:xfrm>
            <a:off x="170640" y="2176457"/>
            <a:ext cx="884237" cy="487363"/>
          </a:xfrm>
          <a:prstGeom prst="rightArrow">
            <a:avLst>
              <a:gd name="adj1" fmla="val 50000"/>
              <a:gd name="adj2" fmla="val 45358"/>
            </a:avLst>
          </a:prstGeom>
          <a:solidFill>
            <a:schemeClr val="accent1"/>
          </a:solidFill>
          <a:ln w="12700" algn="ctr">
            <a:solidFill>
              <a:schemeClr val="accent2"/>
            </a:solidFill>
            <a:miter lim="800000"/>
            <a:headEnd/>
            <a:tailEnd/>
          </a:ln>
        </p:spPr>
        <p:txBody>
          <a:bodyPr wrap="none" anchor="ctr"/>
          <a:lstStyle/>
          <a:p>
            <a:pPr algn="ctr" eaLnBrk="0" hangingPunct="0">
              <a:lnSpc>
                <a:spcPct val="100000"/>
              </a:lnSpc>
              <a:spcBef>
                <a:spcPct val="0"/>
              </a:spcBef>
              <a:spcAft>
                <a:spcPct val="0"/>
              </a:spcAft>
              <a:buFontTx/>
              <a:buNone/>
            </a:pPr>
            <a:endParaRPr lang="en-US" sz="2400" dirty="0">
              <a:solidFill>
                <a:schemeClr val="tx1"/>
              </a:solidFill>
              <a:latin typeface="Times New Roman" pitchFamily="18" charset="0"/>
            </a:endParaRPr>
          </a:p>
        </p:txBody>
      </p:sp>
      <p:sp>
        <p:nvSpPr>
          <p:cNvPr id="9" name="Rectangle 2"/>
          <p:cNvSpPr txBox="1">
            <a:spLocks noChangeArrowheads="1"/>
          </p:cNvSpPr>
          <p:nvPr/>
        </p:nvSpPr>
        <p:spPr bwMode="auto">
          <a:xfrm>
            <a:off x="1023171" y="1870185"/>
            <a:ext cx="788332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1" fontAlgn="base" hangingPunct="1">
              <a:lnSpc>
                <a:spcPct val="80000"/>
              </a:lnSpc>
              <a:spcBef>
                <a:spcPct val="20000"/>
              </a:spcBef>
              <a:spcAft>
                <a:spcPct val="20000"/>
              </a:spcAft>
              <a:buChar char="–"/>
              <a:defRPr sz="2000">
                <a:solidFill>
                  <a:srgbClr val="0048B9"/>
                </a:solidFill>
                <a:latin typeface="+mn-lt"/>
              </a:defRPr>
            </a:lvl2pPr>
            <a:lvl3pPr marL="1143000" indent="-228600" algn="l" rtl="0" eaLnBrk="1" fontAlgn="base" hangingPunct="1">
              <a:lnSpc>
                <a:spcPct val="80000"/>
              </a:lnSpc>
              <a:spcBef>
                <a:spcPct val="20000"/>
              </a:spcBef>
              <a:spcAft>
                <a:spcPct val="20000"/>
              </a:spcAft>
              <a:buBlip>
                <a:blip r:embed="rId3"/>
              </a:buBlip>
              <a:defRPr sz="2000">
                <a:solidFill>
                  <a:srgbClr val="0048B9"/>
                </a:solidFill>
                <a:latin typeface="+mn-lt"/>
              </a:defRPr>
            </a:lvl3pPr>
            <a:lvl4pPr marL="1600200" indent="-228600" algn="l" rtl="0" eaLnBrk="1" fontAlgn="base" hangingPunct="1">
              <a:lnSpc>
                <a:spcPct val="80000"/>
              </a:lnSpc>
              <a:spcBef>
                <a:spcPct val="20000"/>
              </a:spcBef>
              <a:spcAft>
                <a:spcPct val="20000"/>
              </a:spcAft>
              <a:buChar char="–"/>
              <a:defRPr>
                <a:solidFill>
                  <a:srgbClr val="0048B9"/>
                </a:solidFill>
                <a:latin typeface="+mn-lt"/>
              </a:defRPr>
            </a:lvl4pPr>
            <a:lvl5pPr marL="2057400" indent="-228600" algn="l" rtl="0" eaLnBrk="1" fontAlgn="base" hangingPunct="1">
              <a:lnSpc>
                <a:spcPct val="80000"/>
              </a:lnSpc>
              <a:spcBef>
                <a:spcPct val="20000"/>
              </a:spcBef>
              <a:spcAft>
                <a:spcPct val="20000"/>
              </a:spcAft>
              <a:buChar char="»"/>
              <a:defRPr>
                <a:solidFill>
                  <a:srgbClr val="0048B9"/>
                </a:solidFill>
                <a:latin typeface="+mn-lt"/>
              </a:defRPr>
            </a:lvl5pPr>
            <a:lvl6pPr marL="2514600" indent="-228600" algn="l" rtl="0" eaLnBrk="1" fontAlgn="base" hangingPunct="1">
              <a:lnSpc>
                <a:spcPct val="80000"/>
              </a:lnSpc>
              <a:spcBef>
                <a:spcPct val="20000"/>
              </a:spcBef>
              <a:spcAft>
                <a:spcPct val="20000"/>
              </a:spcAft>
              <a:buChar char="»"/>
              <a:defRPr>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a:lstStyle>
          <a:p>
            <a:r>
              <a:rPr lang="en-US" altLang="en-US" kern="0" dirty="0" smtClean="0"/>
              <a:t>Presenter Introductions</a:t>
            </a:r>
          </a:p>
          <a:p>
            <a:r>
              <a:rPr lang="en-US" altLang="en-US" kern="0" dirty="0" err="1" smtClean="0"/>
              <a:t>NextEra</a:t>
            </a:r>
            <a:r>
              <a:rPr lang="en-US" altLang="en-US" kern="0" dirty="0" smtClean="0"/>
              <a:t> Power Generation Division Overview</a:t>
            </a:r>
          </a:p>
          <a:p>
            <a:r>
              <a:rPr lang="en-US" altLang="en-US" kern="0" dirty="0" err="1" smtClean="0"/>
              <a:t>OpModel</a:t>
            </a:r>
            <a:r>
              <a:rPr lang="en-US" altLang="en-US" kern="0" dirty="0" smtClean="0"/>
              <a:t> Case Study</a:t>
            </a:r>
          </a:p>
          <a:p>
            <a:pPr lvl="1"/>
            <a:r>
              <a:rPr lang="en-US" altLang="en-US" kern="0" dirty="0" smtClean="0"/>
              <a:t>“Why” – Understanding the reason for change</a:t>
            </a:r>
          </a:p>
          <a:p>
            <a:pPr lvl="1"/>
            <a:r>
              <a:rPr lang="en-US" altLang="en-US" kern="0" dirty="0" smtClean="0"/>
              <a:t>“What” – Defining the scope</a:t>
            </a:r>
          </a:p>
          <a:p>
            <a:pPr lvl="1"/>
            <a:r>
              <a:rPr lang="en-US" altLang="en-US" kern="0" dirty="0" smtClean="0"/>
              <a:t>“Who, When, Where, How”</a:t>
            </a:r>
          </a:p>
          <a:p>
            <a:r>
              <a:rPr lang="en-US" altLang="en-US" kern="0" dirty="0" smtClean="0"/>
              <a:t>Lessons Learned and Key Takeaways</a:t>
            </a:r>
          </a:p>
          <a:p>
            <a:endParaRPr lang="en-US" altLang="en-US" kern="0" dirty="0" smtClean="0"/>
          </a:p>
        </p:txBody>
      </p:sp>
    </p:spTree>
    <p:extLst>
      <p:ext uri="{BB962C8B-B14F-4D97-AF65-F5344CB8AC3E}">
        <p14:creationId xmlns:p14="http://schemas.microsoft.com/office/powerpoint/2010/main" val="333023079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Content Placeholder 3"/>
          <p:cNvSpPr>
            <a:spLocks noGrp="1"/>
          </p:cNvSpPr>
          <p:nvPr>
            <p:ph sz="half" idx="4294967295"/>
          </p:nvPr>
        </p:nvSpPr>
        <p:spPr>
          <a:xfrm>
            <a:off x="222359" y="1720850"/>
            <a:ext cx="4132263" cy="4140200"/>
          </a:xfrm>
        </p:spPr>
        <p:txBody>
          <a:bodyPr/>
          <a:lstStyle/>
          <a:p>
            <a:pPr eaLnBrk="1" hangingPunct="1"/>
            <a:r>
              <a:rPr lang="en-US" altLang="en-US" dirty="0" smtClean="0"/>
              <a:t>Team focused</a:t>
            </a:r>
          </a:p>
          <a:p>
            <a:pPr eaLnBrk="1" hangingPunct="1"/>
            <a:r>
              <a:rPr lang="en-US" altLang="en-US" dirty="0" smtClean="0"/>
              <a:t>Folder based</a:t>
            </a:r>
          </a:p>
          <a:p>
            <a:pPr eaLnBrk="1" hangingPunct="1"/>
            <a:r>
              <a:rPr lang="en-US" altLang="en-US" dirty="0"/>
              <a:t>S</a:t>
            </a:r>
            <a:r>
              <a:rPr lang="en-US" altLang="en-US" dirty="0" smtClean="0"/>
              <a:t>eparate tabs for global and local documents</a:t>
            </a:r>
          </a:p>
          <a:p>
            <a:pPr eaLnBrk="1" hangingPunct="1"/>
            <a:r>
              <a:rPr lang="en-US" altLang="en-US" dirty="0" smtClean="0"/>
              <a:t>Drill down to correct location</a:t>
            </a:r>
          </a:p>
          <a:p>
            <a:pPr eaLnBrk="1" hangingPunct="1"/>
            <a:r>
              <a:rPr lang="en-US" altLang="en-US" dirty="0" smtClean="0"/>
              <a:t>Non-standard formats</a:t>
            </a:r>
          </a:p>
          <a:p>
            <a:pPr eaLnBrk="1" hangingPunct="1"/>
            <a:endParaRPr lang="en-US" altLang="en-US" sz="2000" dirty="0" smtClean="0"/>
          </a:p>
        </p:txBody>
      </p:sp>
      <p:cxnSp>
        <p:nvCxnSpPr>
          <p:cNvPr id="60420" name="Straight Connector 9"/>
          <p:cNvCxnSpPr>
            <a:cxnSpLocks noChangeShapeType="1"/>
          </p:cNvCxnSpPr>
          <p:nvPr/>
        </p:nvCxnSpPr>
        <p:spPr bwMode="auto">
          <a:xfrm>
            <a:off x="3886309" y="2063203"/>
            <a:ext cx="468313" cy="52546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60421" name="Rectangle 65"/>
          <p:cNvSpPr>
            <a:spLocks noGrp="1" noChangeArrowheads="1"/>
          </p:cNvSpPr>
          <p:nvPr>
            <p:ph type="title"/>
          </p:nvPr>
        </p:nvSpPr>
        <p:spPr>
          <a:xfrm>
            <a:off x="472966" y="610147"/>
            <a:ext cx="8228013" cy="814388"/>
          </a:xfrm>
          <a:noFill/>
        </p:spPr>
        <p:txBody>
          <a:bodyPr/>
          <a:lstStyle/>
          <a:p>
            <a:pPr eaLnBrk="1" hangingPunct="1"/>
            <a:r>
              <a:rPr lang="en-US" altLang="en-US" dirty="0" smtClean="0"/>
              <a:t>Folder-based OpModel Process Structure Legacy</a:t>
            </a:r>
          </a:p>
        </p:txBody>
      </p:sp>
      <p:sp>
        <p:nvSpPr>
          <p:cNvPr id="60422"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PGD OpModel </a:t>
            </a:r>
            <a:r>
              <a:rPr lang="en-US" altLang="en-US" dirty="0" smtClean="0">
                <a:solidFill>
                  <a:srgbClr val="800000"/>
                </a:solidFill>
              </a:rPr>
              <a:t>– Overview of Original OpModel Structure</a:t>
            </a:r>
            <a:endParaRPr lang="en-US" altLang="en-US" dirty="0">
              <a:solidFill>
                <a:srgbClr val="800000"/>
              </a:solidFill>
            </a:endParaRPr>
          </a:p>
        </p:txBody>
      </p:sp>
      <p:pic>
        <p:nvPicPr>
          <p:cNvPr id="60423" name="Picture 9"/>
          <p:cNvPicPr>
            <a:picLocks noChangeAspect="1" noChangeArrowheads="1"/>
          </p:cNvPicPr>
          <p:nvPr/>
        </p:nvPicPr>
        <p:blipFill>
          <a:blip r:embed="rId4">
            <a:extLst>
              <a:ext uri="{28A0092B-C50C-407E-A947-70E740481C1C}">
                <a14:useLocalDpi xmlns:a14="http://schemas.microsoft.com/office/drawing/2010/main" val="0"/>
              </a:ext>
            </a:extLst>
          </a:blip>
          <a:srcRect t="10849" r="59424" b="28302"/>
          <a:stretch>
            <a:fillRect/>
          </a:stretch>
        </p:blipFill>
        <p:spPr bwMode="auto">
          <a:xfrm>
            <a:off x="4589463" y="1720850"/>
            <a:ext cx="4116387" cy="347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Content Placeholder 5"/>
          <p:cNvSpPr>
            <a:spLocks noGrp="1"/>
          </p:cNvSpPr>
          <p:nvPr>
            <p:ph sz="quarter" idx="4294967295"/>
          </p:nvPr>
        </p:nvSpPr>
        <p:spPr>
          <a:xfrm>
            <a:off x="5967413" y="2431448"/>
            <a:ext cx="3013075" cy="4957762"/>
          </a:xfrm>
        </p:spPr>
        <p:txBody>
          <a:bodyPr/>
          <a:lstStyle/>
          <a:p>
            <a:pPr eaLnBrk="1" hangingPunct="1"/>
            <a:r>
              <a:rPr lang="en-US" altLang="en-US" sz="2000" dirty="0" smtClean="0"/>
              <a:t>Full text search</a:t>
            </a:r>
          </a:p>
          <a:p>
            <a:pPr eaLnBrk="1" hangingPunct="1"/>
            <a:r>
              <a:rPr lang="en-US" altLang="en-US" sz="2000" dirty="0" smtClean="0"/>
              <a:t>All attributes available to search </a:t>
            </a:r>
          </a:p>
          <a:p>
            <a:pPr eaLnBrk="1" hangingPunct="1"/>
            <a:r>
              <a:rPr lang="en-US" altLang="en-US" sz="2000" dirty="0" smtClean="0"/>
              <a:t>Highlights key words </a:t>
            </a:r>
          </a:p>
          <a:p>
            <a:pPr eaLnBrk="1" hangingPunct="1"/>
            <a:r>
              <a:rPr lang="en-US" altLang="en-US" sz="2000" dirty="0" smtClean="0"/>
              <a:t>Saved searches include both  personal and public searches </a:t>
            </a:r>
          </a:p>
        </p:txBody>
      </p:sp>
      <p:sp>
        <p:nvSpPr>
          <p:cNvPr id="8" name="Text Placeholder 4"/>
          <p:cNvSpPr txBox="1">
            <a:spLocks/>
          </p:cNvSpPr>
          <p:nvPr/>
        </p:nvSpPr>
        <p:spPr>
          <a:xfrm>
            <a:off x="5545138" y="1882940"/>
            <a:ext cx="4041775" cy="639762"/>
          </a:xfrm>
          <a:prstGeom prst="rect">
            <a:avLst/>
          </a:prstGeom>
        </p:spPr>
        <p:txBody>
          <a:bodyPr/>
          <a:lst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Char char="–"/>
              <a:defRPr sz="2000">
                <a:solidFill>
                  <a:srgbClr val="0048B9"/>
                </a:solidFill>
                <a:latin typeface="+mn-lt"/>
              </a:defRPr>
            </a:lvl2pPr>
            <a:lvl3pPr marL="1143000" indent="-228600" algn="l" rtl="0" eaLnBrk="0" fontAlgn="base" hangingPunct="0">
              <a:lnSpc>
                <a:spcPct val="80000"/>
              </a:lnSpc>
              <a:spcBef>
                <a:spcPct val="20000"/>
              </a:spcBef>
              <a:spcAft>
                <a:spcPct val="20000"/>
              </a:spcAft>
              <a:buBlip>
                <a:blip r:embed="rId3"/>
              </a:buBlip>
              <a:defRPr sz="2000">
                <a:solidFill>
                  <a:srgbClr val="0048B9"/>
                </a:solidFill>
                <a:latin typeface="+mn-lt"/>
              </a:defRPr>
            </a:lvl3pPr>
            <a:lvl4pPr marL="1600200" indent="-228600" algn="l" rtl="0" eaLnBrk="0" fontAlgn="base" hangingPunct="0">
              <a:lnSpc>
                <a:spcPct val="80000"/>
              </a:lnSpc>
              <a:spcBef>
                <a:spcPct val="20000"/>
              </a:spcBef>
              <a:spcAft>
                <a:spcPct val="20000"/>
              </a:spcAft>
              <a:buChar char="–"/>
              <a:defRPr>
                <a:solidFill>
                  <a:srgbClr val="0048B9"/>
                </a:solidFill>
                <a:latin typeface="+mn-lt"/>
              </a:defRPr>
            </a:lvl4pPr>
            <a:lvl5pPr marL="2057400" indent="-228600" algn="l" rtl="0" eaLnBrk="0" fontAlgn="base" hangingPunct="0">
              <a:lnSpc>
                <a:spcPct val="80000"/>
              </a:lnSpc>
              <a:spcBef>
                <a:spcPct val="20000"/>
              </a:spcBef>
              <a:spcAft>
                <a:spcPct val="20000"/>
              </a:spcAft>
              <a:buChar char="»"/>
              <a:defRPr>
                <a:solidFill>
                  <a:srgbClr val="0048B9"/>
                </a:solidFill>
                <a:latin typeface="+mn-lt"/>
              </a:defRPr>
            </a:lvl5pPr>
            <a:lvl6pPr marL="2514600" indent="-228600" algn="l" rtl="0" fontAlgn="base">
              <a:lnSpc>
                <a:spcPct val="80000"/>
              </a:lnSpc>
              <a:spcBef>
                <a:spcPct val="20000"/>
              </a:spcBef>
              <a:spcAft>
                <a:spcPct val="20000"/>
              </a:spcAft>
              <a:buChar char="»"/>
              <a:defRPr>
                <a:solidFill>
                  <a:srgbClr val="0048B9"/>
                </a:solidFill>
                <a:latin typeface="+mn-lt"/>
              </a:defRPr>
            </a:lvl6pPr>
            <a:lvl7pPr marL="2971800" indent="-228600" algn="l" rtl="0" fontAlgn="base">
              <a:lnSpc>
                <a:spcPct val="80000"/>
              </a:lnSpc>
              <a:spcBef>
                <a:spcPct val="20000"/>
              </a:spcBef>
              <a:spcAft>
                <a:spcPct val="20000"/>
              </a:spcAft>
              <a:buChar char="»"/>
              <a:defRPr>
                <a:solidFill>
                  <a:srgbClr val="0048B9"/>
                </a:solidFill>
                <a:latin typeface="+mn-lt"/>
              </a:defRPr>
            </a:lvl7pPr>
            <a:lvl8pPr marL="3429000" indent="-228600" algn="l" rtl="0" fontAlgn="base">
              <a:lnSpc>
                <a:spcPct val="80000"/>
              </a:lnSpc>
              <a:spcBef>
                <a:spcPct val="20000"/>
              </a:spcBef>
              <a:spcAft>
                <a:spcPct val="20000"/>
              </a:spcAft>
              <a:buChar char="»"/>
              <a:defRPr>
                <a:solidFill>
                  <a:srgbClr val="0048B9"/>
                </a:solidFill>
                <a:latin typeface="+mn-lt"/>
              </a:defRPr>
            </a:lvl8pPr>
            <a:lvl9pPr marL="3886200" indent="-228600" algn="l" rtl="0" fontAlgn="base">
              <a:lnSpc>
                <a:spcPct val="80000"/>
              </a:lnSpc>
              <a:spcBef>
                <a:spcPct val="20000"/>
              </a:spcBef>
              <a:spcAft>
                <a:spcPct val="20000"/>
              </a:spcAft>
              <a:buChar char="»"/>
              <a:defRPr>
                <a:solidFill>
                  <a:srgbClr val="0048B9"/>
                </a:solidFill>
                <a:latin typeface="+mn-lt"/>
              </a:defRPr>
            </a:lvl9pPr>
          </a:lstStyle>
          <a:p>
            <a:pPr marL="0" indent="0" algn="ctr" eaLnBrk="1" hangingPunct="1">
              <a:buFontTx/>
              <a:buNone/>
              <a:defRPr/>
            </a:pPr>
            <a:r>
              <a:rPr lang="en-US" kern="0" dirty="0" smtClean="0">
                <a:solidFill>
                  <a:srgbClr val="FFC000"/>
                </a:solidFill>
              </a:rPr>
              <a:t>New and Improved</a:t>
            </a:r>
          </a:p>
        </p:txBody>
      </p:sp>
      <p:cxnSp>
        <p:nvCxnSpPr>
          <p:cNvPr id="59396" name="Straight Connector 9"/>
          <p:cNvCxnSpPr>
            <a:cxnSpLocks noChangeShapeType="1"/>
          </p:cNvCxnSpPr>
          <p:nvPr/>
        </p:nvCxnSpPr>
        <p:spPr bwMode="auto">
          <a:xfrm flipH="1">
            <a:off x="4370388" y="1855788"/>
            <a:ext cx="127000" cy="52530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59397" name="Rectangle 65"/>
          <p:cNvSpPr>
            <a:spLocks noGrp="1" noChangeArrowheads="1"/>
          </p:cNvSpPr>
          <p:nvPr>
            <p:ph type="title"/>
          </p:nvPr>
        </p:nvSpPr>
        <p:spPr>
          <a:xfrm>
            <a:off x="457200" y="405196"/>
            <a:ext cx="8228013" cy="814388"/>
          </a:xfrm>
          <a:noFill/>
        </p:spPr>
        <p:txBody>
          <a:bodyPr/>
          <a:lstStyle/>
          <a:p>
            <a:pPr eaLnBrk="1" hangingPunct="1"/>
            <a:r>
              <a:rPr lang="en-US" altLang="en-US" dirty="0" smtClean="0"/>
              <a:t>Searching</a:t>
            </a:r>
          </a:p>
        </p:txBody>
      </p:sp>
      <p:pic>
        <p:nvPicPr>
          <p:cNvPr id="59398" name="Picture 12" descr="https://encrypted-tbn3.gstatic.com/images?q=tbn:ANd9GcTDk_3LTVtzfZVMFmu8nyk2xvMDdUOP3bM8CDD16MzAI8vZcR-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5038" y="163513"/>
            <a:ext cx="1514475"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12" descr="C:\Users\kes0cn2\AppData\Local\Microsoft\Windows\Temporary Internet Files\Content.Outlook\J3UWVYK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613" y="1751013"/>
            <a:ext cx="55308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Rectangle 51"/>
          <p:cNvSpPr>
            <a:spLocks noChangeArrowheads="1"/>
          </p:cNvSpPr>
          <p:nvPr/>
        </p:nvSpPr>
        <p:spPr bwMode="auto">
          <a:xfrm>
            <a:off x="374650" y="217488"/>
            <a:ext cx="82550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PGD OpModel </a:t>
            </a:r>
            <a:r>
              <a:rPr lang="en-US" altLang="en-US" dirty="0" smtClean="0">
                <a:solidFill>
                  <a:srgbClr val="800000"/>
                </a:solidFill>
              </a:rPr>
              <a:t>– Overview of New OpModel Interface</a:t>
            </a:r>
            <a:endParaRPr lang="en-US" altLang="en-US" dirty="0">
              <a:solidFill>
                <a:srgbClr val="8000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36"/>
          <p:cNvSpPr>
            <a:spLocks noChangeShapeType="1"/>
          </p:cNvSpPr>
          <p:nvPr/>
        </p:nvSpPr>
        <p:spPr bwMode="auto">
          <a:xfrm>
            <a:off x="4619297" y="1702676"/>
            <a:ext cx="204" cy="886145"/>
          </a:xfrm>
          <a:prstGeom prst="line">
            <a:avLst/>
          </a:prstGeom>
          <a:noFill/>
          <a:ln w="28575">
            <a:solidFill>
              <a:srgbClr val="0048B9"/>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8211" name="Freeform 33"/>
          <p:cNvSpPr>
            <a:spLocks/>
          </p:cNvSpPr>
          <p:nvPr/>
        </p:nvSpPr>
        <p:spPr bwMode="blackWhite">
          <a:xfrm>
            <a:off x="3263461" y="877067"/>
            <a:ext cx="2601311" cy="831850"/>
          </a:xfrm>
          <a:custGeom>
            <a:avLst/>
            <a:gdLst>
              <a:gd name="T0" fmla="*/ 0 w 1423"/>
              <a:gd name="T1" fmla="*/ 2147483647 h 692"/>
              <a:gd name="T2" fmla="*/ 2147483647 w 1423"/>
              <a:gd name="T3" fmla="*/ 2147483647 h 692"/>
              <a:gd name="T4" fmla="*/ 2147483647 w 1423"/>
              <a:gd name="T5" fmla="*/ 0 h 692"/>
              <a:gd name="T6" fmla="*/ 0 w 1423"/>
              <a:gd name="T7" fmla="*/ 0 h 692"/>
              <a:gd name="T8" fmla="*/ 0 w 1423"/>
              <a:gd name="T9" fmla="*/ 2147483647 h 692"/>
              <a:gd name="T10" fmla="*/ 0 60000 65536"/>
              <a:gd name="T11" fmla="*/ 0 60000 65536"/>
              <a:gd name="T12" fmla="*/ 0 60000 65536"/>
              <a:gd name="T13" fmla="*/ 0 60000 65536"/>
              <a:gd name="T14" fmla="*/ 0 60000 65536"/>
              <a:gd name="T15" fmla="*/ 0 w 1423"/>
              <a:gd name="T16" fmla="*/ 0 h 692"/>
              <a:gd name="T17" fmla="*/ 1423 w 1423"/>
              <a:gd name="T18" fmla="*/ 692 h 692"/>
            </a:gdLst>
            <a:ahLst/>
            <a:cxnLst>
              <a:cxn ang="T10">
                <a:pos x="T0" y="T1"/>
              </a:cxn>
              <a:cxn ang="T11">
                <a:pos x="T2" y="T3"/>
              </a:cxn>
              <a:cxn ang="T12">
                <a:pos x="T4" y="T5"/>
              </a:cxn>
              <a:cxn ang="T13">
                <a:pos x="T6" y="T7"/>
              </a:cxn>
              <a:cxn ang="T14">
                <a:pos x="T8" y="T9"/>
              </a:cxn>
            </a:cxnLst>
            <a:rect l="T15" t="T16" r="T17" b="T18"/>
            <a:pathLst>
              <a:path w="1423" h="692">
                <a:moveTo>
                  <a:pt x="0" y="691"/>
                </a:moveTo>
                <a:lnTo>
                  <a:pt x="1422" y="691"/>
                </a:lnTo>
                <a:lnTo>
                  <a:pt x="1422" y="0"/>
                </a:lnTo>
                <a:lnTo>
                  <a:pt x="0" y="0"/>
                </a:lnTo>
                <a:lnTo>
                  <a:pt x="0" y="691"/>
                </a:lnTo>
              </a:path>
            </a:pathLst>
          </a:custGeom>
          <a:solidFill>
            <a:srgbClr val="0048B9"/>
          </a:solidFill>
          <a:ln w="1270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12" name="Rectangle 34"/>
          <p:cNvSpPr>
            <a:spLocks noChangeArrowheads="1"/>
          </p:cNvSpPr>
          <p:nvPr/>
        </p:nvSpPr>
        <p:spPr bwMode="blackWhite">
          <a:xfrm>
            <a:off x="3350173" y="993612"/>
            <a:ext cx="24939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2000" dirty="0">
                <a:solidFill>
                  <a:srgbClr val="FFFFFF"/>
                </a:solidFill>
              </a:rPr>
              <a:t>NextEra Energy</a:t>
            </a:r>
          </a:p>
        </p:txBody>
      </p:sp>
      <p:sp>
        <p:nvSpPr>
          <p:cNvPr id="8213" name="Freeform 37"/>
          <p:cNvSpPr>
            <a:spLocks/>
          </p:cNvSpPr>
          <p:nvPr/>
        </p:nvSpPr>
        <p:spPr bwMode="blackWhite">
          <a:xfrm>
            <a:off x="849313" y="1528818"/>
            <a:ext cx="2193925" cy="819150"/>
          </a:xfrm>
          <a:custGeom>
            <a:avLst/>
            <a:gdLst>
              <a:gd name="T0" fmla="*/ 0 w 1423"/>
              <a:gd name="T1" fmla="*/ 2147483647 h 692"/>
              <a:gd name="T2" fmla="*/ 2147483647 w 1423"/>
              <a:gd name="T3" fmla="*/ 2147483647 h 692"/>
              <a:gd name="T4" fmla="*/ 2147483647 w 1423"/>
              <a:gd name="T5" fmla="*/ 0 h 692"/>
              <a:gd name="T6" fmla="*/ 0 w 1423"/>
              <a:gd name="T7" fmla="*/ 0 h 692"/>
              <a:gd name="T8" fmla="*/ 0 w 1423"/>
              <a:gd name="T9" fmla="*/ 2147483647 h 692"/>
              <a:gd name="T10" fmla="*/ 0 60000 65536"/>
              <a:gd name="T11" fmla="*/ 0 60000 65536"/>
              <a:gd name="T12" fmla="*/ 0 60000 65536"/>
              <a:gd name="T13" fmla="*/ 0 60000 65536"/>
              <a:gd name="T14" fmla="*/ 0 60000 65536"/>
              <a:gd name="T15" fmla="*/ 0 w 1423"/>
              <a:gd name="T16" fmla="*/ 0 h 692"/>
              <a:gd name="T17" fmla="*/ 1423 w 1423"/>
              <a:gd name="T18" fmla="*/ 692 h 692"/>
            </a:gdLst>
            <a:ahLst/>
            <a:cxnLst>
              <a:cxn ang="T10">
                <a:pos x="T0" y="T1"/>
              </a:cxn>
              <a:cxn ang="T11">
                <a:pos x="T2" y="T3"/>
              </a:cxn>
              <a:cxn ang="T12">
                <a:pos x="T4" y="T5"/>
              </a:cxn>
              <a:cxn ang="T13">
                <a:pos x="T6" y="T7"/>
              </a:cxn>
              <a:cxn ang="T14">
                <a:pos x="T8" y="T9"/>
              </a:cxn>
            </a:cxnLst>
            <a:rect l="T15" t="T16" r="T17" b="T18"/>
            <a:pathLst>
              <a:path w="1423" h="692">
                <a:moveTo>
                  <a:pt x="0" y="691"/>
                </a:moveTo>
                <a:lnTo>
                  <a:pt x="1422" y="691"/>
                </a:lnTo>
                <a:lnTo>
                  <a:pt x="1422" y="0"/>
                </a:lnTo>
                <a:lnTo>
                  <a:pt x="0" y="0"/>
                </a:lnTo>
                <a:lnTo>
                  <a:pt x="0" y="691"/>
                </a:lnTo>
              </a:path>
            </a:pathLst>
          </a:custGeom>
          <a:solidFill>
            <a:srgbClr val="0048B9"/>
          </a:solidFill>
          <a:ln w="1270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14" name="Rectangle 38"/>
          <p:cNvSpPr>
            <a:spLocks noChangeArrowheads="1"/>
          </p:cNvSpPr>
          <p:nvPr/>
        </p:nvSpPr>
        <p:spPr bwMode="blackWhite">
          <a:xfrm>
            <a:off x="649398" y="1676674"/>
            <a:ext cx="25003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FFFF"/>
                </a:solidFill>
              </a:rPr>
              <a:t>Florida Power &amp; Light</a:t>
            </a:r>
          </a:p>
        </p:txBody>
      </p:sp>
      <p:sp>
        <p:nvSpPr>
          <p:cNvPr id="8215" name="Freeform 41"/>
          <p:cNvSpPr>
            <a:spLocks/>
          </p:cNvSpPr>
          <p:nvPr/>
        </p:nvSpPr>
        <p:spPr bwMode="blackWhite">
          <a:xfrm>
            <a:off x="6429375" y="1513052"/>
            <a:ext cx="2286000" cy="800100"/>
          </a:xfrm>
          <a:custGeom>
            <a:avLst/>
            <a:gdLst>
              <a:gd name="T0" fmla="*/ 0 w 1423"/>
              <a:gd name="T1" fmla="*/ 2147483647 h 692"/>
              <a:gd name="T2" fmla="*/ 2147483647 w 1423"/>
              <a:gd name="T3" fmla="*/ 2147483647 h 692"/>
              <a:gd name="T4" fmla="*/ 2147483647 w 1423"/>
              <a:gd name="T5" fmla="*/ 0 h 692"/>
              <a:gd name="T6" fmla="*/ 0 w 1423"/>
              <a:gd name="T7" fmla="*/ 0 h 692"/>
              <a:gd name="T8" fmla="*/ 0 w 1423"/>
              <a:gd name="T9" fmla="*/ 2147483647 h 692"/>
              <a:gd name="T10" fmla="*/ 0 60000 65536"/>
              <a:gd name="T11" fmla="*/ 0 60000 65536"/>
              <a:gd name="T12" fmla="*/ 0 60000 65536"/>
              <a:gd name="T13" fmla="*/ 0 60000 65536"/>
              <a:gd name="T14" fmla="*/ 0 60000 65536"/>
              <a:gd name="T15" fmla="*/ 0 w 1423"/>
              <a:gd name="T16" fmla="*/ 0 h 692"/>
              <a:gd name="T17" fmla="*/ 1423 w 1423"/>
              <a:gd name="T18" fmla="*/ 692 h 692"/>
            </a:gdLst>
            <a:ahLst/>
            <a:cxnLst>
              <a:cxn ang="T10">
                <a:pos x="T0" y="T1"/>
              </a:cxn>
              <a:cxn ang="T11">
                <a:pos x="T2" y="T3"/>
              </a:cxn>
              <a:cxn ang="T12">
                <a:pos x="T4" y="T5"/>
              </a:cxn>
              <a:cxn ang="T13">
                <a:pos x="T6" y="T7"/>
              </a:cxn>
              <a:cxn ang="T14">
                <a:pos x="T8" y="T9"/>
              </a:cxn>
            </a:cxnLst>
            <a:rect l="T15" t="T16" r="T17" b="T18"/>
            <a:pathLst>
              <a:path w="1423" h="692">
                <a:moveTo>
                  <a:pt x="0" y="691"/>
                </a:moveTo>
                <a:lnTo>
                  <a:pt x="1422" y="691"/>
                </a:lnTo>
                <a:lnTo>
                  <a:pt x="1422" y="0"/>
                </a:lnTo>
                <a:lnTo>
                  <a:pt x="0" y="0"/>
                </a:lnTo>
                <a:lnTo>
                  <a:pt x="0" y="691"/>
                </a:lnTo>
              </a:path>
            </a:pathLst>
          </a:custGeom>
          <a:solidFill>
            <a:srgbClr val="0048B9"/>
          </a:solidFill>
          <a:ln w="1270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16" name="Rectangle 42"/>
          <p:cNvSpPr>
            <a:spLocks noChangeArrowheads="1"/>
          </p:cNvSpPr>
          <p:nvPr/>
        </p:nvSpPr>
        <p:spPr bwMode="blackWhite">
          <a:xfrm>
            <a:off x="6312119" y="1638354"/>
            <a:ext cx="2684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FFFF"/>
                </a:solidFill>
              </a:rPr>
              <a:t>NextEra Energy  Resources</a:t>
            </a:r>
          </a:p>
        </p:txBody>
      </p:sp>
      <p:sp>
        <p:nvSpPr>
          <p:cNvPr id="8217" name="Line 36"/>
          <p:cNvSpPr>
            <a:spLocks noChangeShapeType="1"/>
          </p:cNvSpPr>
          <p:nvPr/>
        </p:nvSpPr>
        <p:spPr bwMode="auto">
          <a:xfrm>
            <a:off x="3041760" y="2038186"/>
            <a:ext cx="3371850" cy="0"/>
          </a:xfrm>
          <a:prstGeom prst="line">
            <a:avLst/>
          </a:prstGeom>
          <a:noFill/>
          <a:ln w="28575">
            <a:solidFill>
              <a:srgbClr val="0048B9"/>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sp>
        <p:nvSpPr>
          <p:cNvPr id="8219" name="Rectangle 2"/>
          <p:cNvSpPr>
            <a:spLocks noChangeArrowheads="1"/>
          </p:cNvSpPr>
          <p:nvPr/>
        </p:nvSpPr>
        <p:spPr bwMode="auto">
          <a:xfrm>
            <a:off x="431800" y="188913"/>
            <a:ext cx="8840788"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Nextera Energy’s Power Generation Division (PGD) is responsible for all non-nuclear generation operations</a:t>
            </a:r>
          </a:p>
        </p:txBody>
      </p:sp>
      <p:sp>
        <p:nvSpPr>
          <p:cNvPr id="8220" name="Rectangle 18"/>
          <p:cNvSpPr>
            <a:spLocks noChangeArrowheads="1"/>
          </p:cNvSpPr>
          <p:nvPr/>
        </p:nvSpPr>
        <p:spPr bwMode="blackWhite">
          <a:xfrm>
            <a:off x="750888" y="6070600"/>
            <a:ext cx="6721475" cy="587375"/>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90000"/>
              </a:lnSpc>
              <a:spcBef>
                <a:spcPct val="0"/>
              </a:spcBef>
              <a:spcAft>
                <a:spcPct val="0"/>
              </a:spcAft>
              <a:buFontTx/>
              <a:buNone/>
            </a:pPr>
            <a:r>
              <a:rPr lang="en-US" altLang="en-US" sz="1800" dirty="0">
                <a:solidFill>
                  <a:srgbClr val="FFFFFF"/>
                </a:solidFill>
              </a:rPr>
              <a:t>PGD’s structure maximizes both economies of scale and asset value, while providing best-in-class capabilities</a:t>
            </a:r>
          </a:p>
        </p:txBody>
      </p:sp>
      <p:sp>
        <p:nvSpPr>
          <p:cNvPr id="33" name="Rectangle 34"/>
          <p:cNvSpPr>
            <a:spLocks noChangeArrowheads="1"/>
          </p:cNvSpPr>
          <p:nvPr/>
        </p:nvSpPr>
        <p:spPr bwMode="blackWhite">
          <a:xfrm>
            <a:off x="3187262" y="1350963"/>
            <a:ext cx="2772104"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2000" dirty="0" smtClean="0">
                <a:solidFill>
                  <a:srgbClr val="FFFFFF"/>
                </a:solidFill>
              </a:rPr>
              <a:t>14,000 employees</a:t>
            </a:r>
            <a:endParaRPr lang="en-US" altLang="en-US" sz="2000" dirty="0">
              <a:solidFill>
                <a:srgbClr val="FFFFFF"/>
              </a:solidFill>
            </a:endParaRPr>
          </a:p>
        </p:txBody>
      </p:sp>
      <p:grpSp>
        <p:nvGrpSpPr>
          <p:cNvPr id="5" name="Group 4"/>
          <p:cNvGrpSpPr/>
          <p:nvPr/>
        </p:nvGrpSpPr>
        <p:grpSpPr>
          <a:xfrm>
            <a:off x="451467" y="2467609"/>
            <a:ext cx="8276896" cy="3547243"/>
            <a:chOff x="463342" y="2467609"/>
            <a:chExt cx="8276896" cy="3547243"/>
          </a:xfrm>
        </p:grpSpPr>
        <p:sp>
          <p:nvSpPr>
            <p:cNvPr id="8200" name="Freeform 9"/>
            <p:cNvSpPr>
              <a:spLocks/>
            </p:cNvSpPr>
            <p:nvPr/>
          </p:nvSpPr>
          <p:spPr bwMode="blackWhite">
            <a:xfrm>
              <a:off x="6537709" y="5114706"/>
              <a:ext cx="1962150" cy="749300"/>
            </a:xfrm>
            <a:custGeom>
              <a:avLst/>
              <a:gdLst>
                <a:gd name="T0" fmla="*/ 0 w 1018"/>
                <a:gd name="T1" fmla="*/ 2147483647 h 737"/>
                <a:gd name="T2" fmla="*/ 2147483647 w 1018"/>
                <a:gd name="T3" fmla="*/ 2147483647 h 737"/>
                <a:gd name="T4" fmla="*/ 2147483647 w 1018"/>
                <a:gd name="T5" fmla="*/ 0 h 737"/>
                <a:gd name="T6" fmla="*/ 0 w 1018"/>
                <a:gd name="T7" fmla="*/ 0 h 737"/>
                <a:gd name="T8" fmla="*/ 0 w 1018"/>
                <a:gd name="T9" fmla="*/ 2147483647 h 737"/>
                <a:gd name="T10" fmla="*/ 0 60000 65536"/>
                <a:gd name="T11" fmla="*/ 0 60000 65536"/>
                <a:gd name="T12" fmla="*/ 0 60000 65536"/>
                <a:gd name="T13" fmla="*/ 0 60000 65536"/>
                <a:gd name="T14" fmla="*/ 0 60000 65536"/>
                <a:gd name="T15" fmla="*/ 0 w 1018"/>
                <a:gd name="T16" fmla="*/ 0 h 737"/>
                <a:gd name="T17" fmla="*/ 1018 w 1018"/>
                <a:gd name="T18" fmla="*/ 737 h 737"/>
              </a:gdLst>
              <a:ahLst/>
              <a:cxnLst>
                <a:cxn ang="T10">
                  <a:pos x="T0" y="T1"/>
                </a:cxn>
                <a:cxn ang="T11">
                  <a:pos x="T2" y="T3"/>
                </a:cxn>
                <a:cxn ang="T12">
                  <a:pos x="T4" y="T5"/>
                </a:cxn>
                <a:cxn ang="T13">
                  <a:pos x="T6" y="T7"/>
                </a:cxn>
                <a:cxn ang="T14">
                  <a:pos x="T8" y="T9"/>
                </a:cxn>
              </a:cxnLst>
              <a:rect l="T15" t="T16" r="T17" b="T18"/>
              <a:pathLst>
                <a:path w="1018" h="737">
                  <a:moveTo>
                    <a:pt x="0" y="736"/>
                  </a:moveTo>
                  <a:lnTo>
                    <a:pt x="1017" y="736"/>
                  </a:lnTo>
                  <a:lnTo>
                    <a:pt x="1017" y="0"/>
                  </a:lnTo>
                  <a:lnTo>
                    <a:pt x="0" y="0"/>
                  </a:lnTo>
                  <a:lnTo>
                    <a:pt x="0" y="736"/>
                  </a:lnTo>
                </a:path>
              </a:pathLst>
            </a:custGeom>
            <a:solidFill>
              <a:srgbClr val="0048B9"/>
            </a:solidFill>
            <a:ln w="19050" cap="rnd" cmpd="sng">
              <a:solidFill>
                <a:schemeClr val="tx1"/>
              </a:solidFill>
              <a:prstDash val="solid"/>
              <a:round/>
              <a:headEnd type="none" w="med" len="med"/>
              <a:tailEnd type="none" w="med" len="med"/>
            </a:ln>
          </p:spPr>
          <p:txBody>
            <a:bodyPr/>
            <a:lstStyle/>
            <a:p>
              <a:endParaRPr lang="en-US" dirty="0">
                <a:latin typeface="Arial"/>
              </a:endParaRPr>
            </a:p>
          </p:txBody>
        </p:sp>
        <p:grpSp>
          <p:nvGrpSpPr>
            <p:cNvPr id="4" name="Group 3"/>
            <p:cNvGrpSpPr/>
            <p:nvPr/>
          </p:nvGrpSpPr>
          <p:grpSpPr>
            <a:xfrm>
              <a:off x="463342" y="2467609"/>
              <a:ext cx="8276896" cy="3547243"/>
              <a:chOff x="488732" y="2455529"/>
              <a:chExt cx="8276896" cy="3547243"/>
            </a:xfrm>
          </p:grpSpPr>
          <p:sp>
            <p:nvSpPr>
              <p:cNvPr id="8196" name="Freeform 3"/>
              <p:cNvSpPr>
                <a:spLocks/>
              </p:cNvSpPr>
              <p:nvPr/>
            </p:nvSpPr>
            <p:spPr bwMode="blackWhite">
              <a:xfrm>
                <a:off x="1057275" y="4924425"/>
                <a:ext cx="6762750" cy="271463"/>
              </a:xfrm>
              <a:custGeom>
                <a:avLst/>
                <a:gdLst>
                  <a:gd name="T0" fmla="*/ 0 w 3686"/>
                  <a:gd name="T1" fmla="*/ 2147483647 h 172"/>
                  <a:gd name="T2" fmla="*/ 0 w 3686"/>
                  <a:gd name="T3" fmla="*/ 0 h 172"/>
                  <a:gd name="T4" fmla="*/ 2147483647 w 3686"/>
                  <a:gd name="T5" fmla="*/ 0 h 172"/>
                  <a:gd name="T6" fmla="*/ 2147483647 w 3686"/>
                  <a:gd name="T7" fmla="*/ 2147483647 h 172"/>
                  <a:gd name="T8" fmla="*/ 0 60000 65536"/>
                  <a:gd name="T9" fmla="*/ 0 60000 65536"/>
                  <a:gd name="T10" fmla="*/ 0 60000 65536"/>
                  <a:gd name="T11" fmla="*/ 0 60000 65536"/>
                  <a:gd name="T12" fmla="*/ 0 w 3686"/>
                  <a:gd name="T13" fmla="*/ 0 h 172"/>
                  <a:gd name="T14" fmla="*/ 3686 w 3686"/>
                  <a:gd name="T15" fmla="*/ 172 h 172"/>
                </a:gdLst>
                <a:ahLst/>
                <a:cxnLst>
                  <a:cxn ang="T8">
                    <a:pos x="T0" y="T1"/>
                  </a:cxn>
                  <a:cxn ang="T9">
                    <a:pos x="T2" y="T3"/>
                  </a:cxn>
                  <a:cxn ang="T10">
                    <a:pos x="T4" y="T5"/>
                  </a:cxn>
                  <a:cxn ang="T11">
                    <a:pos x="T6" y="T7"/>
                  </a:cxn>
                </a:cxnLst>
                <a:rect l="T12" t="T13" r="T14" b="T15"/>
                <a:pathLst>
                  <a:path w="3686" h="172">
                    <a:moveTo>
                      <a:pt x="0" y="172"/>
                    </a:moveTo>
                    <a:lnTo>
                      <a:pt x="0" y="0"/>
                    </a:lnTo>
                    <a:lnTo>
                      <a:pt x="3686" y="0"/>
                    </a:lnTo>
                    <a:lnTo>
                      <a:pt x="3686" y="164"/>
                    </a:lnTo>
                  </a:path>
                </a:pathLst>
              </a:custGeom>
              <a:noFill/>
              <a:ln w="28575" cap="flat" cmpd="sng">
                <a:solidFill>
                  <a:srgbClr val="0048B9"/>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latin typeface="Arial"/>
                </a:endParaRPr>
              </a:p>
            </p:txBody>
          </p:sp>
          <p:grpSp>
            <p:nvGrpSpPr>
              <p:cNvPr id="8197" name="Group 1"/>
              <p:cNvGrpSpPr>
                <a:grpSpLocks/>
              </p:cNvGrpSpPr>
              <p:nvPr/>
            </p:nvGrpSpPr>
            <p:grpSpPr bwMode="auto">
              <a:xfrm>
                <a:off x="3171825" y="2570163"/>
                <a:ext cx="2943225" cy="1042987"/>
                <a:chOff x="3256674" y="3286618"/>
                <a:chExt cx="2921910" cy="814592"/>
              </a:xfrm>
            </p:grpSpPr>
            <p:sp>
              <p:nvSpPr>
                <p:cNvPr id="8222" name="Freeform 4"/>
                <p:cNvSpPr>
                  <a:spLocks/>
                </p:cNvSpPr>
                <p:nvPr/>
              </p:nvSpPr>
              <p:spPr bwMode="blackWhite">
                <a:xfrm>
                  <a:off x="3414604" y="3286618"/>
                  <a:ext cx="2688610" cy="782736"/>
                </a:xfrm>
                <a:custGeom>
                  <a:avLst/>
                  <a:gdLst>
                    <a:gd name="T0" fmla="*/ 0 w 1423"/>
                    <a:gd name="T1" fmla="*/ 2147483647 h 692"/>
                    <a:gd name="T2" fmla="*/ 2147483647 w 1423"/>
                    <a:gd name="T3" fmla="*/ 2147483647 h 692"/>
                    <a:gd name="T4" fmla="*/ 2147483647 w 1423"/>
                    <a:gd name="T5" fmla="*/ 0 h 692"/>
                    <a:gd name="T6" fmla="*/ 0 w 1423"/>
                    <a:gd name="T7" fmla="*/ 0 h 692"/>
                    <a:gd name="T8" fmla="*/ 0 w 1423"/>
                    <a:gd name="T9" fmla="*/ 2147483647 h 692"/>
                    <a:gd name="T10" fmla="*/ 0 60000 65536"/>
                    <a:gd name="T11" fmla="*/ 0 60000 65536"/>
                    <a:gd name="T12" fmla="*/ 0 60000 65536"/>
                    <a:gd name="T13" fmla="*/ 0 60000 65536"/>
                    <a:gd name="T14" fmla="*/ 0 60000 65536"/>
                    <a:gd name="T15" fmla="*/ 0 w 1423"/>
                    <a:gd name="T16" fmla="*/ 0 h 692"/>
                    <a:gd name="T17" fmla="*/ 1423 w 1423"/>
                    <a:gd name="T18" fmla="*/ 692 h 692"/>
                  </a:gdLst>
                  <a:ahLst/>
                  <a:cxnLst>
                    <a:cxn ang="T10">
                      <a:pos x="T0" y="T1"/>
                    </a:cxn>
                    <a:cxn ang="T11">
                      <a:pos x="T2" y="T3"/>
                    </a:cxn>
                    <a:cxn ang="T12">
                      <a:pos x="T4" y="T5"/>
                    </a:cxn>
                    <a:cxn ang="T13">
                      <a:pos x="T6" y="T7"/>
                    </a:cxn>
                    <a:cxn ang="T14">
                      <a:pos x="T8" y="T9"/>
                    </a:cxn>
                  </a:cxnLst>
                  <a:rect l="T15" t="T16" r="T17" b="T18"/>
                  <a:pathLst>
                    <a:path w="1423" h="692">
                      <a:moveTo>
                        <a:pt x="0" y="691"/>
                      </a:moveTo>
                      <a:lnTo>
                        <a:pt x="1422" y="691"/>
                      </a:lnTo>
                      <a:lnTo>
                        <a:pt x="1422" y="0"/>
                      </a:lnTo>
                      <a:lnTo>
                        <a:pt x="0" y="0"/>
                      </a:lnTo>
                      <a:lnTo>
                        <a:pt x="0" y="691"/>
                      </a:lnTo>
                    </a:path>
                  </a:pathLst>
                </a:custGeom>
                <a:solidFill>
                  <a:srgbClr val="0048B9"/>
                </a:solidFill>
                <a:ln w="1270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23" name="Rectangle 5"/>
                <p:cNvSpPr>
                  <a:spLocks noChangeArrowheads="1"/>
                </p:cNvSpPr>
                <p:nvPr/>
              </p:nvSpPr>
              <p:spPr bwMode="blackWhite">
                <a:xfrm>
                  <a:off x="3256674" y="3382347"/>
                  <a:ext cx="2921910" cy="71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2000" dirty="0">
                      <a:solidFill>
                        <a:srgbClr val="FFFFFF"/>
                      </a:solidFill>
                    </a:rPr>
                    <a:t>Power Generation Division</a:t>
                  </a:r>
                </a:p>
                <a:p>
                  <a:pPr algn="ctr" eaLnBrk="1" hangingPunct="1">
                    <a:buFontTx/>
                    <a:buNone/>
                  </a:pPr>
                  <a:r>
                    <a:rPr lang="en-US" altLang="en-US" sz="1800" dirty="0" smtClean="0">
                      <a:solidFill>
                        <a:srgbClr val="FFFFFF"/>
                      </a:solidFill>
                    </a:rPr>
                    <a:t>~ 2,500 </a:t>
                  </a:r>
                  <a:r>
                    <a:rPr lang="en-US" altLang="en-US" sz="1800" dirty="0">
                      <a:solidFill>
                        <a:srgbClr val="FFFFFF"/>
                      </a:solidFill>
                    </a:rPr>
                    <a:t>employees</a:t>
                  </a:r>
                </a:p>
              </p:txBody>
            </p:sp>
          </p:grpSp>
          <p:sp>
            <p:nvSpPr>
              <p:cNvPr id="8198" name="Freeform 7"/>
              <p:cNvSpPr>
                <a:spLocks/>
              </p:cNvSpPr>
              <p:nvPr/>
            </p:nvSpPr>
            <p:spPr bwMode="blackWhite">
              <a:xfrm>
                <a:off x="6391275" y="3929063"/>
                <a:ext cx="1982788" cy="739775"/>
              </a:xfrm>
              <a:custGeom>
                <a:avLst/>
                <a:gdLst>
                  <a:gd name="T0" fmla="*/ 0 w 1018"/>
                  <a:gd name="T1" fmla="*/ 2147483647 h 737"/>
                  <a:gd name="T2" fmla="*/ 2147483647 w 1018"/>
                  <a:gd name="T3" fmla="*/ 2147483647 h 737"/>
                  <a:gd name="T4" fmla="*/ 2147483647 w 1018"/>
                  <a:gd name="T5" fmla="*/ 0 h 737"/>
                  <a:gd name="T6" fmla="*/ 0 w 1018"/>
                  <a:gd name="T7" fmla="*/ 0 h 737"/>
                  <a:gd name="T8" fmla="*/ 0 w 1018"/>
                  <a:gd name="T9" fmla="*/ 2147483647 h 737"/>
                  <a:gd name="T10" fmla="*/ 0 60000 65536"/>
                  <a:gd name="T11" fmla="*/ 0 60000 65536"/>
                  <a:gd name="T12" fmla="*/ 0 60000 65536"/>
                  <a:gd name="T13" fmla="*/ 0 60000 65536"/>
                  <a:gd name="T14" fmla="*/ 0 60000 65536"/>
                  <a:gd name="T15" fmla="*/ 0 w 1018"/>
                  <a:gd name="T16" fmla="*/ 0 h 737"/>
                  <a:gd name="T17" fmla="*/ 1018 w 1018"/>
                  <a:gd name="T18" fmla="*/ 737 h 737"/>
                </a:gdLst>
                <a:ahLst/>
                <a:cxnLst>
                  <a:cxn ang="T10">
                    <a:pos x="T0" y="T1"/>
                  </a:cxn>
                  <a:cxn ang="T11">
                    <a:pos x="T2" y="T3"/>
                  </a:cxn>
                  <a:cxn ang="T12">
                    <a:pos x="T4" y="T5"/>
                  </a:cxn>
                  <a:cxn ang="T13">
                    <a:pos x="T6" y="T7"/>
                  </a:cxn>
                  <a:cxn ang="T14">
                    <a:pos x="T8" y="T9"/>
                  </a:cxn>
                </a:cxnLst>
                <a:rect l="T15" t="T16" r="T17" b="T18"/>
                <a:pathLst>
                  <a:path w="1018" h="737">
                    <a:moveTo>
                      <a:pt x="0" y="736"/>
                    </a:moveTo>
                    <a:lnTo>
                      <a:pt x="1017" y="736"/>
                    </a:lnTo>
                    <a:lnTo>
                      <a:pt x="1017" y="0"/>
                    </a:lnTo>
                    <a:lnTo>
                      <a:pt x="0" y="0"/>
                    </a:lnTo>
                    <a:lnTo>
                      <a:pt x="0" y="736"/>
                    </a:lnTo>
                  </a:path>
                </a:pathLst>
              </a:custGeom>
              <a:solidFill>
                <a:srgbClr val="0048B9"/>
              </a:solidFill>
              <a:ln w="1905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199" name="Freeform 8"/>
              <p:cNvSpPr>
                <a:spLocks/>
              </p:cNvSpPr>
              <p:nvPr/>
            </p:nvSpPr>
            <p:spPr bwMode="blackWhite">
              <a:xfrm>
                <a:off x="3346450" y="5086350"/>
                <a:ext cx="2565400" cy="771525"/>
              </a:xfrm>
              <a:custGeom>
                <a:avLst/>
                <a:gdLst>
                  <a:gd name="T0" fmla="*/ 0 w 1018"/>
                  <a:gd name="T1" fmla="*/ 2147483647 h 737"/>
                  <a:gd name="T2" fmla="*/ 2147483647 w 1018"/>
                  <a:gd name="T3" fmla="*/ 2147483647 h 737"/>
                  <a:gd name="T4" fmla="*/ 2147483647 w 1018"/>
                  <a:gd name="T5" fmla="*/ 0 h 737"/>
                  <a:gd name="T6" fmla="*/ 0 w 1018"/>
                  <a:gd name="T7" fmla="*/ 0 h 737"/>
                  <a:gd name="T8" fmla="*/ 0 w 1018"/>
                  <a:gd name="T9" fmla="*/ 2147483647 h 737"/>
                  <a:gd name="T10" fmla="*/ 0 60000 65536"/>
                  <a:gd name="T11" fmla="*/ 0 60000 65536"/>
                  <a:gd name="T12" fmla="*/ 0 60000 65536"/>
                  <a:gd name="T13" fmla="*/ 0 60000 65536"/>
                  <a:gd name="T14" fmla="*/ 0 60000 65536"/>
                  <a:gd name="T15" fmla="*/ 0 w 1018"/>
                  <a:gd name="T16" fmla="*/ 0 h 737"/>
                  <a:gd name="T17" fmla="*/ 1018 w 1018"/>
                  <a:gd name="T18" fmla="*/ 737 h 737"/>
                </a:gdLst>
                <a:ahLst/>
                <a:cxnLst>
                  <a:cxn ang="T10">
                    <a:pos x="T0" y="T1"/>
                  </a:cxn>
                  <a:cxn ang="T11">
                    <a:pos x="T2" y="T3"/>
                  </a:cxn>
                  <a:cxn ang="T12">
                    <a:pos x="T4" y="T5"/>
                  </a:cxn>
                  <a:cxn ang="T13">
                    <a:pos x="T6" y="T7"/>
                  </a:cxn>
                  <a:cxn ang="T14">
                    <a:pos x="T8" y="T9"/>
                  </a:cxn>
                </a:cxnLst>
                <a:rect l="T15" t="T16" r="T17" b="T18"/>
                <a:pathLst>
                  <a:path w="1018" h="737">
                    <a:moveTo>
                      <a:pt x="0" y="736"/>
                    </a:moveTo>
                    <a:lnTo>
                      <a:pt x="1017" y="736"/>
                    </a:lnTo>
                    <a:lnTo>
                      <a:pt x="1017" y="0"/>
                    </a:lnTo>
                    <a:lnTo>
                      <a:pt x="0" y="0"/>
                    </a:lnTo>
                    <a:lnTo>
                      <a:pt x="0" y="736"/>
                    </a:lnTo>
                  </a:path>
                </a:pathLst>
              </a:custGeom>
              <a:solidFill>
                <a:srgbClr val="0048B9"/>
              </a:solidFill>
              <a:ln w="1905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01" name="Freeform 10"/>
              <p:cNvSpPr>
                <a:spLocks/>
              </p:cNvSpPr>
              <p:nvPr/>
            </p:nvSpPr>
            <p:spPr bwMode="blackWhite">
              <a:xfrm>
                <a:off x="841375" y="3938588"/>
                <a:ext cx="2033588" cy="727075"/>
              </a:xfrm>
              <a:custGeom>
                <a:avLst/>
                <a:gdLst>
                  <a:gd name="T0" fmla="*/ 0 w 1018"/>
                  <a:gd name="T1" fmla="*/ 2147483647 h 737"/>
                  <a:gd name="T2" fmla="*/ 2147483647 w 1018"/>
                  <a:gd name="T3" fmla="*/ 2147483647 h 737"/>
                  <a:gd name="T4" fmla="*/ 2147483647 w 1018"/>
                  <a:gd name="T5" fmla="*/ 0 h 737"/>
                  <a:gd name="T6" fmla="*/ 0 w 1018"/>
                  <a:gd name="T7" fmla="*/ 0 h 737"/>
                  <a:gd name="T8" fmla="*/ 0 w 1018"/>
                  <a:gd name="T9" fmla="*/ 2147483647 h 737"/>
                  <a:gd name="T10" fmla="*/ 0 60000 65536"/>
                  <a:gd name="T11" fmla="*/ 0 60000 65536"/>
                  <a:gd name="T12" fmla="*/ 0 60000 65536"/>
                  <a:gd name="T13" fmla="*/ 0 60000 65536"/>
                  <a:gd name="T14" fmla="*/ 0 60000 65536"/>
                  <a:gd name="T15" fmla="*/ 0 w 1018"/>
                  <a:gd name="T16" fmla="*/ 0 h 737"/>
                  <a:gd name="T17" fmla="*/ 1018 w 1018"/>
                  <a:gd name="T18" fmla="*/ 737 h 737"/>
                </a:gdLst>
                <a:ahLst/>
                <a:cxnLst>
                  <a:cxn ang="T10">
                    <a:pos x="T0" y="T1"/>
                  </a:cxn>
                  <a:cxn ang="T11">
                    <a:pos x="T2" y="T3"/>
                  </a:cxn>
                  <a:cxn ang="T12">
                    <a:pos x="T4" y="T5"/>
                  </a:cxn>
                  <a:cxn ang="T13">
                    <a:pos x="T6" y="T7"/>
                  </a:cxn>
                  <a:cxn ang="T14">
                    <a:pos x="T8" y="T9"/>
                  </a:cxn>
                </a:cxnLst>
                <a:rect l="T15" t="T16" r="T17" b="T18"/>
                <a:pathLst>
                  <a:path w="1018" h="737">
                    <a:moveTo>
                      <a:pt x="0" y="736"/>
                    </a:moveTo>
                    <a:lnTo>
                      <a:pt x="1017" y="736"/>
                    </a:lnTo>
                    <a:lnTo>
                      <a:pt x="1017" y="0"/>
                    </a:lnTo>
                    <a:lnTo>
                      <a:pt x="0" y="0"/>
                    </a:lnTo>
                    <a:lnTo>
                      <a:pt x="0" y="736"/>
                    </a:lnTo>
                  </a:path>
                </a:pathLst>
              </a:custGeom>
              <a:solidFill>
                <a:srgbClr val="0048B9"/>
              </a:solidFill>
              <a:ln w="1905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02" name="Rectangle 13"/>
              <p:cNvSpPr>
                <a:spLocks noChangeArrowheads="1"/>
              </p:cNvSpPr>
              <p:nvPr/>
            </p:nvSpPr>
            <p:spPr bwMode="blackWhite">
              <a:xfrm>
                <a:off x="6472238" y="3992563"/>
                <a:ext cx="1862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95000"/>
                  </a:lnSpc>
                  <a:buFontTx/>
                  <a:buNone/>
                </a:pPr>
                <a:r>
                  <a:rPr lang="en-US" altLang="en-US" sz="1800" dirty="0">
                    <a:solidFill>
                      <a:srgbClr val="FFFFFF"/>
                    </a:solidFill>
                  </a:rPr>
                  <a:t>Fossil &amp; Solar Operations</a:t>
                </a:r>
              </a:p>
            </p:txBody>
          </p:sp>
          <p:sp>
            <p:nvSpPr>
              <p:cNvPr id="8203" name="Rectangle 14"/>
              <p:cNvSpPr>
                <a:spLocks noChangeArrowheads="1"/>
              </p:cNvSpPr>
              <p:nvPr/>
            </p:nvSpPr>
            <p:spPr bwMode="blackWhite">
              <a:xfrm>
                <a:off x="966788" y="4186238"/>
                <a:ext cx="17097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FFFF"/>
                    </a:solidFill>
                  </a:rPr>
                  <a:t>FPL Operations</a:t>
                </a:r>
              </a:p>
            </p:txBody>
          </p:sp>
          <p:sp>
            <p:nvSpPr>
              <p:cNvPr id="8204" name="Rectangle 17"/>
              <p:cNvSpPr>
                <a:spLocks noChangeArrowheads="1"/>
              </p:cNvSpPr>
              <p:nvPr/>
            </p:nvSpPr>
            <p:spPr bwMode="blackWhite">
              <a:xfrm>
                <a:off x="3386138" y="5181600"/>
                <a:ext cx="24765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85000"/>
                  </a:lnSpc>
                  <a:buFontTx/>
                  <a:buNone/>
                </a:pPr>
                <a:r>
                  <a:rPr lang="en-US" altLang="en-US" sz="1800" dirty="0">
                    <a:solidFill>
                      <a:srgbClr val="FFFFFF"/>
                    </a:solidFill>
                  </a:rPr>
                  <a:t>Production Assurance &amp; Business Services</a:t>
                </a:r>
              </a:p>
            </p:txBody>
          </p:sp>
          <p:sp>
            <p:nvSpPr>
              <p:cNvPr id="8205" name="Rectangle 18"/>
              <p:cNvSpPr>
                <a:spLocks noChangeArrowheads="1"/>
              </p:cNvSpPr>
              <p:nvPr/>
            </p:nvSpPr>
            <p:spPr bwMode="blackWhite">
              <a:xfrm>
                <a:off x="6699743" y="5216416"/>
                <a:ext cx="16383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85000"/>
                  </a:lnSpc>
                  <a:buFontTx/>
                  <a:buNone/>
                </a:pPr>
                <a:r>
                  <a:rPr lang="en-US" altLang="en-US" sz="1800" dirty="0">
                    <a:solidFill>
                      <a:srgbClr val="FFFFFF"/>
                    </a:solidFill>
                  </a:rPr>
                  <a:t>Central Maintenance</a:t>
                </a:r>
              </a:p>
            </p:txBody>
          </p:sp>
          <p:sp>
            <p:nvSpPr>
              <p:cNvPr id="8206" name="Freeform 19"/>
              <p:cNvSpPr>
                <a:spLocks/>
              </p:cNvSpPr>
              <p:nvPr/>
            </p:nvSpPr>
            <p:spPr bwMode="blackWhite">
              <a:xfrm>
                <a:off x="660728" y="5103704"/>
                <a:ext cx="2184400" cy="755650"/>
              </a:xfrm>
              <a:custGeom>
                <a:avLst/>
                <a:gdLst>
                  <a:gd name="T0" fmla="*/ 0 w 1018"/>
                  <a:gd name="T1" fmla="*/ 2147483647 h 737"/>
                  <a:gd name="T2" fmla="*/ 2147483647 w 1018"/>
                  <a:gd name="T3" fmla="*/ 2147483647 h 737"/>
                  <a:gd name="T4" fmla="*/ 2147483647 w 1018"/>
                  <a:gd name="T5" fmla="*/ 0 h 737"/>
                  <a:gd name="T6" fmla="*/ 0 w 1018"/>
                  <a:gd name="T7" fmla="*/ 0 h 737"/>
                  <a:gd name="T8" fmla="*/ 0 w 1018"/>
                  <a:gd name="T9" fmla="*/ 2147483647 h 737"/>
                  <a:gd name="T10" fmla="*/ 0 60000 65536"/>
                  <a:gd name="T11" fmla="*/ 0 60000 65536"/>
                  <a:gd name="T12" fmla="*/ 0 60000 65536"/>
                  <a:gd name="T13" fmla="*/ 0 60000 65536"/>
                  <a:gd name="T14" fmla="*/ 0 60000 65536"/>
                  <a:gd name="T15" fmla="*/ 0 w 1018"/>
                  <a:gd name="T16" fmla="*/ 0 h 737"/>
                  <a:gd name="T17" fmla="*/ 1018 w 1018"/>
                  <a:gd name="T18" fmla="*/ 737 h 737"/>
                </a:gdLst>
                <a:ahLst/>
                <a:cxnLst>
                  <a:cxn ang="T10">
                    <a:pos x="T0" y="T1"/>
                  </a:cxn>
                  <a:cxn ang="T11">
                    <a:pos x="T2" y="T3"/>
                  </a:cxn>
                  <a:cxn ang="T12">
                    <a:pos x="T4" y="T5"/>
                  </a:cxn>
                  <a:cxn ang="T13">
                    <a:pos x="T6" y="T7"/>
                  </a:cxn>
                  <a:cxn ang="T14">
                    <a:pos x="T8" y="T9"/>
                  </a:cxn>
                </a:cxnLst>
                <a:rect l="T15" t="T16" r="T17" b="T18"/>
                <a:pathLst>
                  <a:path w="1018" h="737">
                    <a:moveTo>
                      <a:pt x="0" y="736"/>
                    </a:moveTo>
                    <a:lnTo>
                      <a:pt x="1017" y="736"/>
                    </a:lnTo>
                    <a:lnTo>
                      <a:pt x="1017" y="0"/>
                    </a:lnTo>
                    <a:lnTo>
                      <a:pt x="0" y="0"/>
                    </a:lnTo>
                    <a:lnTo>
                      <a:pt x="0" y="736"/>
                    </a:lnTo>
                  </a:path>
                </a:pathLst>
              </a:custGeom>
              <a:solidFill>
                <a:srgbClr val="0048B9"/>
              </a:solidFill>
              <a:ln w="19050" cap="rnd" cmpd="sng">
                <a:solidFill>
                  <a:schemeClr val="tx1"/>
                </a:solidFill>
                <a:prstDash val="solid"/>
                <a:round/>
                <a:headEnd type="none" w="med" len="med"/>
                <a:tailEnd type="none" w="med" len="med"/>
              </a:ln>
            </p:spPr>
            <p:txBody>
              <a:bodyPr/>
              <a:lstStyle/>
              <a:p>
                <a:endParaRPr lang="en-US" dirty="0">
                  <a:latin typeface="Arial"/>
                </a:endParaRPr>
              </a:p>
            </p:txBody>
          </p:sp>
          <p:sp>
            <p:nvSpPr>
              <p:cNvPr id="8207" name="Rectangle 20"/>
              <p:cNvSpPr>
                <a:spLocks noChangeArrowheads="1"/>
              </p:cNvSpPr>
              <p:nvPr/>
            </p:nvSpPr>
            <p:spPr bwMode="blackWhite">
              <a:xfrm>
                <a:off x="735450" y="5097353"/>
                <a:ext cx="19939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85000"/>
                  </a:lnSpc>
                  <a:buFontTx/>
                  <a:buNone/>
                </a:pPr>
                <a:r>
                  <a:rPr lang="en-US" altLang="en-US" sz="1800" dirty="0">
                    <a:solidFill>
                      <a:srgbClr val="FFFFFF"/>
                    </a:solidFill>
                  </a:rPr>
                  <a:t>Engineering         &amp; Technical Services</a:t>
                </a:r>
              </a:p>
            </p:txBody>
          </p:sp>
          <p:sp>
            <p:nvSpPr>
              <p:cNvPr id="8208" name="Freeform 23"/>
              <p:cNvSpPr>
                <a:spLocks/>
              </p:cNvSpPr>
              <p:nvPr/>
            </p:nvSpPr>
            <p:spPr bwMode="blackWhite">
              <a:xfrm>
                <a:off x="3613150" y="3941763"/>
                <a:ext cx="2033588" cy="744537"/>
              </a:xfrm>
              <a:custGeom>
                <a:avLst/>
                <a:gdLst>
                  <a:gd name="T0" fmla="*/ 0 w 1018"/>
                  <a:gd name="T1" fmla="*/ 2147483647 h 737"/>
                  <a:gd name="T2" fmla="*/ 2147483647 w 1018"/>
                  <a:gd name="T3" fmla="*/ 2147483647 h 737"/>
                  <a:gd name="T4" fmla="*/ 2147483647 w 1018"/>
                  <a:gd name="T5" fmla="*/ 0 h 737"/>
                  <a:gd name="T6" fmla="*/ 0 w 1018"/>
                  <a:gd name="T7" fmla="*/ 0 h 737"/>
                  <a:gd name="T8" fmla="*/ 0 w 1018"/>
                  <a:gd name="T9" fmla="*/ 2147483647 h 737"/>
                  <a:gd name="T10" fmla="*/ 0 60000 65536"/>
                  <a:gd name="T11" fmla="*/ 0 60000 65536"/>
                  <a:gd name="T12" fmla="*/ 0 60000 65536"/>
                  <a:gd name="T13" fmla="*/ 0 60000 65536"/>
                  <a:gd name="T14" fmla="*/ 0 60000 65536"/>
                  <a:gd name="T15" fmla="*/ 0 w 1018"/>
                  <a:gd name="T16" fmla="*/ 0 h 737"/>
                  <a:gd name="T17" fmla="*/ 1018 w 1018"/>
                  <a:gd name="T18" fmla="*/ 737 h 737"/>
                </a:gdLst>
                <a:ahLst/>
                <a:cxnLst>
                  <a:cxn ang="T10">
                    <a:pos x="T0" y="T1"/>
                  </a:cxn>
                  <a:cxn ang="T11">
                    <a:pos x="T2" y="T3"/>
                  </a:cxn>
                  <a:cxn ang="T12">
                    <a:pos x="T4" y="T5"/>
                  </a:cxn>
                  <a:cxn ang="T13">
                    <a:pos x="T6" y="T7"/>
                  </a:cxn>
                  <a:cxn ang="T14">
                    <a:pos x="T8" y="T9"/>
                  </a:cxn>
                </a:cxnLst>
                <a:rect l="T15" t="T16" r="T17" b="T18"/>
                <a:pathLst>
                  <a:path w="1018" h="737">
                    <a:moveTo>
                      <a:pt x="0" y="736"/>
                    </a:moveTo>
                    <a:lnTo>
                      <a:pt x="1017" y="736"/>
                    </a:lnTo>
                    <a:lnTo>
                      <a:pt x="1017" y="0"/>
                    </a:lnTo>
                    <a:lnTo>
                      <a:pt x="0" y="0"/>
                    </a:lnTo>
                    <a:lnTo>
                      <a:pt x="0" y="736"/>
                    </a:lnTo>
                  </a:path>
                </a:pathLst>
              </a:custGeom>
              <a:solidFill>
                <a:srgbClr val="0048B9"/>
              </a:solidFill>
              <a:ln w="19050" cap="rnd">
                <a:solidFill>
                  <a:schemeClr val="tx1"/>
                </a:solidFill>
                <a:round/>
                <a:headEnd/>
                <a:tailEnd/>
              </a:ln>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r>
                  <a:rPr lang="en-US" altLang="en-US" sz="1800" b="0" dirty="0"/>
                  <a:t> </a:t>
                </a:r>
                <a:endParaRPr lang="en-US" altLang="en-US" sz="1200" dirty="0">
                  <a:solidFill>
                    <a:srgbClr val="FFFFFF"/>
                  </a:solidFill>
                </a:endParaRPr>
              </a:p>
            </p:txBody>
          </p:sp>
          <p:sp>
            <p:nvSpPr>
              <p:cNvPr id="8209" name="Rectangle 25"/>
              <p:cNvSpPr>
                <a:spLocks noChangeArrowheads="1"/>
              </p:cNvSpPr>
              <p:nvPr/>
            </p:nvSpPr>
            <p:spPr bwMode="blackWhite">
              <a:xfrm>
                <a:off x="3676650" y="4184650"/>
                <a:ext cx="18811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44450" rIns="0" bIns="44450">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800" dirty="0">
                    <a:solidFill>
                      <a:srgbClr val="FFFFFF"/>
                    </a:solidFill>
                  </a:rPr>
                  <a:t>Wind Operations</a:t>
                </a:r>
              </a:p>
            </p:txBody>
          </p:sp>
          <p:sp>
            <p:nvSpPr>
              <p:cNvPr id="2" name="Rectangle 1"/>
              <p:cNvSpPr/>
              <p:nvPr/>
            </p:nvSpPr>
            <p:spPr bwMode="auto">
              <a:xfrm>
                <a:off x="488732" y="2455529"/>
                <a:ext cx="8276896" cy="3547243"/>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dirty="0">
                  <a:latin typeface="Arial"/>
                </a:endParaRPr>
              </a:p>
            </p:txBody>
          </p:sp>
          <p:sp>
            <p:nvSpPr>
              <p:cNvPr id="35" name="Freeform 2"/>
              <p:cNvSpPr>
                <a:spLocks/>
              </p:cNvSpPr>
              <p:nvPr/>
            </p:nvSpPr>
            <p:spPr bwMode="blackWhite">
              <a:xfrm>
                <a:off x="1797269" y="3827244"/>
                <a:ext cx="5591175" cy="244475"/>
              </a:xfrm>
              <a:custGeom>
                <a:avLst/>
                <a:gdLst>
                  <a:gd name="T0" fmla="*/ 0 w 3686"/>
                  <a:gd name="T1" fmla="*/ 2147483647 h 172"/>
                  <a:gd name="T2" fmla="*/ 0 w 3686"/>
                  <a:gd name="T3" fmla="*/ 0 h 172"/>
                  <a:gd name="T4" fmla="*/ 2147483647 w 3686"/>
                  <a:gd name="T5" fmla="*/ 0 h 172"/>
                  <a:gd name="T6" fmla="*/ 2147483647 w 3686"/>
                  <a:gd name="T7" fmla="*/ 2147483647 h 172"/>
                  <a:gd name="T8" fmla="*/ 0 60000 65536"/>
                  <a:gd name="T9" fmla="*/ 0 60000 65536"/>
                  <a:gd name="T10" fmla="*/ 0 60000 65536"/>
                  <a:gd name="T11" fmla="*/ 0 60000 65536"/>
                  <a:gd name="T12" fmla="*/ 0 w 3686"/>
                  <a:gd name="T13" fmla="*/ 0 h 172"/>
                  <a:gd name="T14" fmla="*/ 3686 w 3686"/>
                  <a:gd name="T15" fmla="*/ 172 h 172"/>
                </a:gdLst>
                <a:ahLst/>
                <a:cxnLst>
                  <a:cxn ang="T8">
                    <a:pos x="T0" y="T1"/>
                  </a:cxn>
                  <a:cxn ang="T9">
                    <a:pos x="T2" y="T3"/>
                  </a:cxn>
                  <a:cxn ang="T10">
                    <a:pos x="T4" y="T5"/>
                  </a:cxn>
                  <a:cxn ang="T11">
                    <a:pos x="T6" y="T7"/>
                  </a:cxn>
                </a:cxnLst>
                <a:rect l="T12" t="T13" r="T14" b="T15"/>
                <a:pathLst>
                  <a:path w="3686" h="172">
                    <a:moveTo>
                      <a:pt x="0" y="172"/>
                    </a:moveTo>
                    <a:lnTo>
                      <a:pt x="0" y="0"/>
                    </a:lnTo>
                    <a:lnTo>
                      <a:pt x="3686" y="0"/>
                    </a:lnTo>
                    <a:lnTo>
                      <a:pt x="3686" y="164"/>
                    </a:lnTo>
                  </a:path>
                </a:pathLst>
              </a:custGeom>
              <a:noFill/>
              <a:ln w="28575" cap="flat" cmpd="sng">
                <a:solidFill>
                  <a:srgbClr val="0048B9"/>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dirty="0">
                  <a:latin typeface="Arial"/>
                </a:endParaRPr>
              </a:p>
            </p:txBody>
          </p:sp>
          <p:sp>
            <p:nvSpPr>
              <p:cNvPr id="46" name="Line 32"/>
              <p:cNvSpPr>
                <a:spLocks noChangeShapeType="1"/>
              </p:cNvSpPr>
              <p:nvPr/>
            </p:nvSpPr>
            <p:spPr bwMode="auto">
              <a:xfrm>
                <a:off x="3368894" y="3817719"/>
                <a:ext cx="0" cy="1143000"/>
              </a:xfrm>
              <a:prstGeom prst="line">
                <a:avLst/>
              </a:prstGeom>
              <a:noFill/>
              <a:ln w="28575">
                <a:solidFill>
                  <a:srgbClr val="0048B9"/>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grpSp>
        <p:sp>
          <p:nvSpPr>
            <p:cNvPr id="52" name="Line 36"/>
            <p:cNvSpPr>
              <a:spLocks noChangeShapeType="1"/>
            </p:cNvSpPr>
            <p:nvPr/>
          </p:nvSpPr>
          <p:spPr bwMode="auto">
            <a:xfrm>
              <a:off x="4617317" y="3624500"/>
              <a:ext cx="204" cy="886145"/>
            </a:xfrm>
            <a:prstGeom prst="line">
              <a:avLst/>
            </a:prstGeom>
            <a:noFill/>
            <a:ln w="28575">
              <a:solidFill>
                <a:srgbClr val="0048B9"/>
              </a:solidFill>
              <a:round/>
              <a:headEnd/>
              <a:tailEnd/>
            </a:ln>
            <a:extLst>
              <a:ext uri="{909E8E84-426E-40DD-AFC4-6F175D3DCCD1}">
                <a14:hiddenFill xmlns:a14="http://schemas.microsoft.com/office/drawing/2010/main">
                  <a:noFill/>
                </a14:hiddenFill>
              </a:ext>
            </a:extLst>
          </p:spPr>
          <p:txBody>
            <a:bodyPr/>
            <a:lstStyle/>
            <a:p>
              <a:endParaRPr lang="en-US" dirty="0">
                <a:latin typeface="Arial"/>
              </a:endParaRPr>
            </a:p>
          </p:txBody>
        </p:sp>
      </p:grpSp>
    </p:spTree>
    <p:extLst>
      <p:ext uri="{BB962C8B-B14F-4D97-AF65-F5344CB8AC3E}">
        <p14:creationId xmlns:p14="http://schemas.microsoft.com/office/powerpoint/2010/main" val="731698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r="12257"/>
          <a:stretch>
            <a:fillRect/>
          </a:stretch>
        </p:blipFill>
        <p:spPr bwMode="auto">
          <a:xfrm>
            <a:off x="4926013" y="4044950"/>
            <a:ext cx="2054225" cy="1419225"/>
          </a:xfrm>
          <a:prstGeom prst="rect">
            <a:avLst/>
          </a:prstGeom>
          <a:noFill/>
          <a:ln w="63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163" descr="5187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013" y="1817688"/>
            <a:ext cx="2416175" cy="1608137"/>
          </a:xfrm>
          <a:prstGeom prst="rect">
            <a:avLst/>
          </a:prstGeom>
          <a:noFill/>
          <a:ln w="63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2420938"/>
            <a:ext cx="1500188" cy="1004887"/>
          </a:xfrm>
          <a:prstGeom prst="rect">
            <a:avLst/>
          </a:prstGeom>
          <a:noFill/>
          <a:ln w="63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1" name="Rectangle 137"/>
          <p:cNvSpPr>
            <a:spLocks noChangeArrowheads="1"/>
          </p:cNvSpPr>
          <p:nvPr/>
        </p:nvSpPr>
        <p:spPr bwMode="auto">
          <a:xfrm>
            <a:off x="473075" y="5905500"/>
            <a:ext cx="6942138" cy="73684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6"/>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100000"/>
              </a:lnSpc>
              <a:spcBef>
                <a:spcPct val="0"/>
              </a:spcBef>
              <a:spcAft>
                <a:spcPct val="0"/>
              </a:spcAft>
              <a:buFontTx/>
              <a:buNone/>
            </a:pPr>
            <a:r>
              <a:rPr lang="en-US" altLang="en-US" sz="1800" dirty="0">
                <a:solidFill>
                  <a:srgbClr val="FFFFFF"/>
                </a:solidFill>
              </a:rPr>
              <a:t>About one third of PGD’s portfolio mix consists of renewable energy from </a:t>
            </a:r>
            <a:r>
              <a:rPr lang="en-US" altLang="en-US" sz="1800" dirty="0" smtClean="0">
                <a:solidFill>
                  <a:srgbClr val="FFFFFF"/>
                </a:solidFill>
              </a:rPr>
              <a:t>the wind and sun in </a:t>
            </a:r>
            <a:r>
              <a:rPr lang="en-US" altLang="en-US" sz="1800" dirty="0">
                <a:solidFill>
                  <a:srgbClr val="FFFFFF"/>
                </a:solidFill>
              </a:rPr>
              <a:t>the US, </a:t>
            </a:r>
            <a:r>
              <a:rPr lang="en-US" altLang="en-US" sz="1800" dirty="0" smtClean="0">
                <a:solidFill>
                  <a:srgbClr val="FFFFFF"/>
                </a:solidFill>
              </a:rPr>
              <a:t>Canada </a:t>
            </a:r>
            <a:r>
              <a:rPr lang="en-US" altLang="en-US" sz="1800" dirty="0">
                <a:solidFill>
                  <a:srgbClr val="FFFFFF"/>
                </a:solidFill>
              </a:rPr>
              <a:t>and Spain</a:t>
            </a:r>
          </a:p>
        </p:txBody>
      </p:sp>
      <p:sp>
        <p:nvSpPr>
          <p:cNvPr id="9222" name="Rectangle 138"/>
          <p:cNvSpPr>
            <a:spLocks noChangeArrowheads="1"/>
          </p:cNvSpPr>
          <p:nvPr/>
        </p:nvSpPr>
        <p:spPr bwMode="auto">
          <a:xfrm>
            <a:off x="306388" y="1690688"/>
            <a:ext cx="30734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6"/>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buFontTx/>
              <a:buNone/>
            </a:pPr>
            <a:r>
              <a:rPr lang="en-US" altLang="en-US" sz="1600" dirty="0"/>
              <a:t>(</a:t>
            </a:r>
            <a:r>
              <a:rPr lang="en-US" altLang="en-US" sz="1600" dirty="0" smtClean="0"/>
              <a:t>28.2%) 11,500 </a:t>
            </a:r>
            <a:r>
              <a:rPr lang="en-US" altLang="en-US" sz="1600" dirty="0"/>
              <a:t>MW Wind</a:t>
            </a:r>
          </a:p>
          <a:p>
            <a:pPr algn="ctr" eaLnBrk="1" hangingPunct="1">
              <a:buFontTx/>
              <a:buNone/>
            </a:pPr>
            <a:r>
              <a:rPr lang="en-US" altLang="en-US" sz="1600" dirty="0"/>
              <a:t>   </a:t>
            </a:r>
          </a:p>
        </p:txBody>
      </p:sp>
      <p:sp>
        <p:nvSpPr>
          <p:cNvPr id="9223" name="Rectangle 142"/>
          <p:cNvSpPr>
            <a:spLocks noChangeArrowheads="1"/>
          </p:cNvSpPr>
          <p:nvPr/>
        </p:nvSpPr>
        <p:spPr bwMode="auto">
          <a:xfrm>
            <a:off x="4814888" y="3648075"/>
            <a:ext cx="27479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6"/>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buFontTx/>
              <a:buNone/>
            </a:pPr>
            <a:r>
              <a:rPr lang="en-US" altLang="en-US" sz="1600" dirty="0"/>
              <a:t>(</a:t>
            </a:r>
            <a:r>
              <a:rPr lang="en-US" altLang="en-US" sz="1600" dirty="0" smtClean="0"/>
              <a:t>68.4%) 27,900 </a:t>
            </a:r>
            <a:r>
              <a:rPr lang="en-US" altLang="en-US" sz="1600" dirty="0"/>
              <a:t>MW Fossil</a:t>
            </a:r>
          </a:p>
        </p:txBody>
      </p:sp>
      <p:sp>
        <p:nvSpPr>
          <p:cNvPr id="9224" name="Line 144"/>
          <p:cNvSpPr>
            <a:spLocks noChangeShapeType="1"/>
          </p:cNvSpPr>
          <p:nvPr/>
        </p:nvSpPr>
        <p:spPr bwMode="auto">
          <a:xfrm>
            <a:off x="1195388" y="3170238"/>
            <a:ext cx="0" cy="1004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dirty="0"/>
          </a:p>
        </p:txBody>
      </p:sp>
      <p:sp>
        <p:nvSpPr>
          <p:cNvPr id="9225" name="Line 145"/>
          <p:cNvSpPr>
            <a:spLocks noChangeShapeType="1"/>
          </p:cNvSpPr>
          <p:nvPr/>
        </p:nvSpPr>
        <p:spPr bwMode="auto">
          <a:xfrm>
            <a:off x="1147763" y="4175125"/>
            <a:ext cx="0" cy="750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en-US" dirty="0"/>
          </a:p>
        </p:txBody>
      </p:sp>
      <p:sp>
        <p:nvSpPr>
          <p:cNvPr id="9226" name="Rectangle 146"/>
          <p:cNvSpPr>
            <a:spLocks noChangeArrowheads="1"/>
          </p:cNvSpPr>
          <p:nvPr/>
        </p:nvSpPr>
        <p:spPr bwMode="auto">
          <a:xfrm>
            <a:off x="4697413" y="1443038"/>
            <a:ext cx="26177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6"/>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buFontTx/>
              <a:buNone/>
            </a:pPr>
            <a:r>
              <a:rPr lang="en-US" altLang="en-US" sz="1600" dirty="0">
                <a:solidFill>
                  <a:srgbClr val="FF0000"/>
                </a:solidFill>
              </a:rPr>
              <a:t>  </a:t>
            </a:r>
            <a:r>
              <a:rPr lang="en-US" altLang="en-US" sz="1600" dirty="0"/>
              <a:t>(</a:t>
            </a:r>
            <a:r>
              <a:rPr lang="en-US" altLang="en-US" sz="1600" dirty="0" smtClean="0"/>
              <a:t>3.4%) </a:t>
            </a:r>
            <a:r>
              <a:rPr lang="en-US" altLang="en-US" sz="1600" dirty="0"/>
              <a:t>1,400 MW Solar </a:t>
            </a:r>
          </a:p>
        </p:txBody>
      </p:sp>
      <p:sp>
        <p:nvSpPr>
          <p:cNvPr id="9227" name="Line 150"/>
          <p:cNvSpPr>
            <a:spLocks noChangeShapeType="1"/>
          </p:cNvSpPr>
          <p:nvPr/>
        </p:nvSpPr>
        <p:spPr bwMode="auto">
          <a:xfrm>
            <a:off x="4572000" y="1541463"/>
            <a:ext cx="0" cy="4073525"/>
          </a:xfrm>
          <a:prstGeom prst="line">
            <a:avLst/>
          </a:prstGeom>
          <a:noFill/>
          <a:ln w="38100">
            <a:solidFill>
              <a:srgbClr val="0048B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28" name="Line 151"/>
          <p:cNvSpPr>
            <a:spLocks noChangeShapeType="1"/>
          </p:cNvSpPr>
          <p:nvPr/>
        </p:nvSpPr>
        <p:spPr bwMode="auto">
          <a:xfrm flipV="1">
            <a:off x="4572000" y="3500438"/>
            <a:ext cx="4387850" cy="0"/>
          </a:xfrm>
          <a:prstGeom prst="line">
            <a:avLst/>
          </a:prstGeom>
          <a:noFill/>
          <a:ln w="38100">
            <a:solidFill>
              <a:srgbClr val="0048B9"/>
            </a:solidFill>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9229" name="Picture 1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6438" y="4297363"/>
            <a:ext cx="1743075" cy="1166812"/>
          </a:xfrm>
          <a:prstGeom prst="rect">
            <a:avLst/>
          </a:prstGeom>
          <a:noFill/>
          <a:ln w="6350" algn="ctr">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30"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6388" y="2028825"/>
            <a:ext cx="3073400" cy="230663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31"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68538" y="3894138"/>
            <a:ext cx="2103437" cy="157003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32" name="Picture 4"/>
          <p:cNvPicPr>
            <a:picLocks noChangeAspect="1"/>
          </p:cNvPicPr>
          <p:nvPr/>
        </p:nvPicPr>
        <p:blipFill>
          <a:blip r:embed="rId10" cstate="print">
            <a:extLst>
              <a:ext uri="{28A0092B-C50C-407E-A947-70E740481C1C}">
                <a14:useLocalDpi xmlns:a14="http://schemas.microsoft.com/office/drawing/2010/main" val="0"/>
              </a:ext>
            </a:extLst>
          </a:blip>
          <a:srcRect l="1411" r="700"/>
          <a:stretch>
            <a:fillRect/>
          </a:stretch>
        </p:blipFill>
        <p:spPr bwMode="auto">
          <a:xfrm>
            <a:off x="7419975" y="1308537"/>
            <a:ext cx="1500188" cy="10680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33" name="Title 1"/>
          <p:cNvSpPr>
            <a:spLocks noGrp="1"/>
          </p:cNvSpPr>
          <p:nvPr>
            <p:ph type="title"/>
          </p:nvPr>
        </p:nvSpPr>
        <p:spPr>
          <a:xfrm>
            <a:off x="457200" y="274638"/>
            <a:ext cx="8229600" cy="1001712"/>
          </a:xfrm>
        </p:spPr>
        <p:txBody>
          <a:bodyPr/>
          <a:lstStyle/>
          <a:p>
            <a:pPr eaLnBrk="1" hangingPunct="1"/>
            <a:r>
              <a:rPr lang="en-US" altLang="en-US" dirty="0" smtClean="0"/>
              <a:t>Power Generation Portfolio (non-nuclear)</a:t>
            </a:r>
          </a:p>
        </p:txBody>
      </p:sp>
      <p:sp>
        <p:nvSpPr>
          <p:cNvPr id="9234" name="Rectangle 2"/>
          <p:cNvSpPr>
            <a:spLocks noChangeArrowheads="1"/>
          </p:cNvSpPr>
          <p:nvPr/>
        </p:nvSpPr>
        <p:spPr bwMode="auto">
          <a:xfrm>
            <a:off x="374650" y="217488"/>
            <a:ext cx="8255000"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6"/>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smtClean="0">
                <a:solidFill>
                  <a:srgbClr val="800000"/>
                </a:solidFill>
              </a:rPr>
              <a:t>PGD is </a:t>
            </a:r>
            <a:r>
              <a:rPr lang="en-US" altLang="en-US" dirty="0">
                <a:solidFill>
                  <a:srgbClr val="800000"/>
                </a:solidFill>
              </a:rPr>
              <a:t>a leading operator of fossil, wind and solar assets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1000"/>
          <a:stretch/>
        </p:blipFill>
        <p:spPr>
          <a:xfrm>
            <a:off x="274143" y="764190"/>
            <a:ext cx="8424863" cy="5416637"/>
          </a:xfrm>
          <a:prstGeom prst="rect">
            <a:avLst/>
          </a:prstGeom>
        </p:spPr>
      </p:pic>
      <p:sp>
        <p:nvSpPr>
          <p:cNvPr id="150" name="Rectangle 9"/>
          <p:cNvSpPr>
            <a:spLocks noChangeArrowheads="1"/>
          </p:cNvSpPr>
          <p:nvPr/>
        </p:nvSpPr>
        <p:spPr bwMode="auto">
          <a:xfrm>
            <a:off x="431800" y="133350"/>
            <a:ext cx="84248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spcBef>
                <a:spcPct val="0"/>
              </a:spcBef>
              <a:spcAft>
                <a:spcPct val="0"/>
              </a:spcAft>
              <a:buFontTx/>
              <a:buNone/>
            </a:pPr>
            <a:r>
              <a:rPr lang="en-US" altLang="en-US" dirty="0">
                <a:solidFill>
                  <a:srgbClr val="800000"/>
                </a:solidFill>
              </a:rPr>
              <a:t>PGD owns and operates a diverse fleet of fossil &amp; renewable power plants generating </a:t>
            </a:r>
            <a:r>
              <a:rPr lang="en-US" altLang="en-US" dirty="0" smtClean="0">
                <a:solidFill>
                  <a:srgbClr val="800000"/>
                </a:solidFill>
              </a:rPr>
              <a:t>over </a:t>
            </a:r>
            <a:r>
              <a:rPr lang="en-US" altLang="en-US" dirty="0">
                <a:solidFill>
                  <a:srgbClr val="800000"/>
                </a:solidFill>
              </a:rPr>
              <a:t>40,000 MW of electricity</a:t>
            </a:r>
            <a:endParaRPr lang="en-US" altLang="en-US" baseline="30000" dirty="0">
              <a:solidFill>
                <a:srgbClr val="800000"/>
              </a:solidFill>
            </a:endParaRPr>
          </a:p>
        </p:txBody>
      </p:sp>
      <p:sp>
        <p:nvSpPr>
          <p:cNvPr id="180" name="Rectangle 18"/>
          <p:cNvSpPr>
            <a:spLocks noChangeArrowheads="1"/>
          </p:cNvSpPr>
          <p:nvPr/>
        </p:nvSpPr>
        <p:spPr bwMode="blackWhite">
          <a:xfrm>
            <a:off x="1795627" y="6084854"/>
            <a:ext cx="5381897" cy="538491"/>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4"/>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hangingPunct="1">
              <a:lnSpc>
                <a:spcPct val="90000"/>
              </a:lnSpc>
              <a:spcBef>
                <a:spcPct val="0"/>
              </a:spcBef>
              <a:spcAft>
                <a:spcPct val="0"/>
              </a:spcAft>
              <a:buFontTx/>
              <a:buNone/>
            </a:pPr>
            <a:r>
              <a:rPr lang="en-US" altLang="en-US" sz="1800" dirty="0">
                <a:solidFill>
                  <a:srgbClr val="FFFFFF"/>
                </a:solidFill>
              </a:rPr>
              <a:t>PGD’s </a:t>
            </a:r>
            <a:r>
              <a:rPr lang="en-US" altLang="en-US" sz="1800" dirty="0" smtClean="0">
                <a:solidFill>
                  <a:srgbClr val="FFFFFF"/>
                </a:solidFill>
              </a:rPr>
              <a:t>electrical generation has more than doubled since the 1990’s</a:t>
            </a:r>
            <a:endParaRPr lang="en-US" altLang="en-US" sz="1800" dirty="0">
              <a:solidFill>
                <a:srgbClr val="FFFFFF"/>
              </a:solidFill>
            </a:endParaRPr>
          </a:p>
        </p:txBody>
      </p:sp>
      <p:grpSp>
        <p:nvGrpSpPr>
          <p:cNvPr id="152" name="Group 151"/>
          <p:cNvGrpSpPr/>
          <p:nvPr/>
        </p:nvGrpSpPr>
        <p:grpSpPr>
          <a:xfrm>
            <a:off x="5277890" y="4869937"/>
            <a:ext cx="2124522" cy="1214917"/>
            <a:chOff x="7900428" y="4652794"/>
            <a:chExt cx="1243582" cy="1071109"/>
          </a:xfrm>
        </p:grpSpPr>
        <p:pic>
          <p:nvPicPr>
            <p:cNvPr id="153" name="Picture 13" descr="Three-dimensional map of Spain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0428" y="4652794"/>
              <a:ext cx="1243582" cy="1071109"/>
            </a:xfrm>
            <a:prstGeom prst="rect">
              <a:avLst/>
            </a:prstGeom>
            <a:noFill/>
            <a:extLst>
              <a:ext uri="{909E8E84-426E-40DD-AFC4-6F175D3DCCD1}">
                <a14:hiddenFill xmlns:a14="http://schemas.microsoft.com/office/drawing/2010/main">
                  <a:solidFill>
                    <a:srgbClr val="FFFFFF"/>
                  </a:solidFill>
                </a14:hiddenFill>
              </a:ext>
            </a:extLst>
          </p:spPr>
        </p:pic>
        <p:sp>
          <p:nvSpPr>
            <p:cNvPr id="154" name="AutoShape 68"/>
            <p:cNvSpPr>
              <a:spLocks noChangeArrowheads="1"/>
            </p:cNvSpPr>
            <p:nvPr/>
          </p:nvSpPr>
          <p:spPr bwMode="auto">
            <a:xfrm>
              <a:off x="8241477" y="5168405"/>
              <a:ext cx="75906" cy="45719"/>
            </a:xfrm>
            <a:prstGeom prst="diamond">
              <a:avLst/>
            </a:prstGeom>
            <a:solidFill>
              <a:srgbClr val="FFFF00"/>
            </a:solidFill>
            <a:ln w="12700">
              <a:solidFill>
                <a:srgbClr val="000000"/>
              </a:solidFill>
              <a:miter lim="800000"/>
              <a:headEnd/>
              <a:tailEnd/>
            </a:ln>
          </p:spPr>
          <p:txBody>
            <a:bodyPr wrap="none" anchor="ctr"/>
            <a:lstStyle/>
            <a:p>
              <a:pPr algn="ctr">
                <a:lnSpc>
                  <a:spcPct val="90000"/>
                </a:lnSpc>
                <a:spcBef>
                  <a:spcPct val="0"/>
                </a:spcBef>
                <a:spcAft>
                  <a:spcPct val="0"/>
                </a:spcAft>
                <a:buFontTx/>
                <a:buNone/>
              </a:pPr>
              <a:endParaRPr lang="en-US" dirty="0">
                <a:solidFill>
                  <a:schemeClr val="tx1"/>
                </a:solidFill>
              </a:endParaRPr>
            </a:p>
          </p:txBody>
        </p:sp>
      </p:grpSp>
      <p:sp>
        <p:nvSpPr>
          <p:cNvPr id="158" name="TextBox 157"/>
          <p:cNvSpPr txBox="1"/>
          <p:nvPr/>
        </p:nvSpPr>
        <p:spPr>
          <a:xfrm>
            <a:off x="5990211" y="4737593"/>
            <a:ext cx="683925" cy="264688"/>
          </a:xfrm>
          <a:prstGeom prst="rect">
            <a:avLst/>
          </a:prstGeom>
          <a:noFill/>
        </p:spPr>
        <p:txBody>
          <a:bodyPr wrap="square" rtlCol="0">
            <a:spAutoFit/>
          </a:bodyPr>
          <a:lstStyle/>
          <a:p>
            <a:pPr>
              <a:buNone/>
            </a:pPr>
            <a:r>
              <a:rPr lang="en-US" sz="1400" b="1" dirty="0" smtClean="0">
                <a:solidFill>
                  <a:schemeClr val="tx1">
                    <a:lumMod val="50000"/>
                  </a:schemeClr>
                </a:solidFill>
              </a:rPr>
              <a:t>Spain</a:t>
            </a:r>
            <a:endParaRPr lang="en-US" sz="1400" b="1" dirty="0">
              <a:solidFill>
                <a:schemeClr val="tx1">
                  <a:lumMod val="50000"/>
                </a:schemeClr>
              </a:solidFill>
            </a:endParaRPr>
          </a:p>
        </p:txBody>
      </p:sp>
    </p:spTree>
    <p:extLst>
      <p:ext uri="{BB962C8B-B14F-4D97-AF65-F5344CB8AC3E}">
        <p14:creationId xmlns:p14="http://schemas.microsoft.com/office/powerpoint/2010/main" val="415678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bwMode="auto">
          <a:xfrm>
            <a:off x="2349500" y="4384675"/>
            <a:ext cx="6683375" cy="582613"/>
          </a:xfrm>
          <a:prstGeom prst="roundRect">
            <a:avLst/>
          </a:prstGeom>
          <a:solidFill>
            <a:srgbClr val="0048B9"/>
          </a:solidFill>
          <a:ln w="9525" cap="flat" cmpd="sng" algn="ctr">
            <a:noFill/>
            <a:prstDash val="solid"/>
            <a:round/>
            <a:headEnd type="none" w="med" len="med"/>
            <a:tailEnd type="none" w="med" len="med"/>
          </a:ln>
          <a:effectLst/>
        </p:spPr>
        <p:txBody>
          <a:bodyPr/>
          <a:lstStyle/>
          <a:p>
            <a:pPr marL="111125" indent="-111125" eaLnBrk="0" hangingPunct="0">
              <a:buFontTx/>
              <a:buNone/>
              <a:defRPr/>
            </a:pPr>
            <a:r>
              <a:rPr lang="en-US" sz="1100" b="1" dirty="0">
                <a:solidFill>
                  <a:schemeClr val="bg1"/>
                </a:solidFill>
                <a:latin typeface="Arial" charset="0"/>
                <a:ea typeface="ＭＳ Ｐゴシック" pitchFamily="-29" charset="-128"/>
              </a:rPr>
              <a:t>  </a:t>
            </a:r>
            <a:r>
              <a:rPr lang="en-US" b="1" u="sng" dirty="0">
                <a:solidFill>
                  <a:schemeClr val="bg1"/>
                </a:solidFill>
                <a:latin typeface="+mn-lt"/>
              </a:rPr>
              <a:t>Shared Values: </a:t>
            </a:r>
          </a:p>
          <a:p>
            <a:pPr marL="111125" indent="-111125" algn="ctr" eaLnBrk="0" hangingPunct="0">
              <a:defRPr/>
            </a:pPr>
            <a:r>
              <a:rPr lang="en-US" sz="1150" b="1" dirty="0">
                <a:solidFill>
                  <a:schemeClr val="bg1"/>
                </a:solidFill>
                <a:latin typeface="Arial" charset="0"/>
                <a:ea typeface="ＭＳ Ｐゴシック" pitchFamily="-29" charset="-128"/>
              </a:rPr>
              <a:t>We Are Committed to Excellence  •  We Do the Right Thing  • We Treat People with Respect</a:t>
            </a:r>
          </a:p>
        </p:txBody>
      </p:sp>
      <p:sp>
        <p:nvSpPr>
          <p:cNvPr id="11266" name="Rectangle 37"/>
          <p:cNvSpPr>
            <a:spLocks noChangeArrowheads="1"/>
          </p:cNvSpPr>
          <p:nvPr/>
        </p:nvSpPr>
        <p:spPr bwMode="auto">
          <a:xfrm>
            <a:off x="208756" y="153988"/>
            <a:ext cx="9190037" cy="36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buFontTx/>
              <a:buNone/>
            </a:pPr>
            <a:r>
              <a:rPr lang="en-US" altLang="en-US" dirty="0" smtClean="0">
                <a:solidFill>
                  <a:srgbClr val="800000"/>
                </a:solidFill>
              </a:rPr>
              <a:t>PGD </a:t>
            </a:r>
            <a:r>
              <a:rPr lang="en-US" dirty="0">
                <a:solidFill>
                  <a:srgbClr val="800000"/>
                </a:solidFill>
              </a:rPr>
              <a:t>–</a:t>
            </a:r>
            <a:r>
              <a:rPr lang="en-US" dirty="0" smtClean="0"/>
              <a:t> </a:t>
            </a:r>
            <a:r>
              <a:rPr lang="en-US" altLang="en-US" dirty="0" smtClean="0">
                <a:solidFill>
                  <a:srgbClr val="800000"/>
                </a:solidFill>
              </a:rPr>
              <a:t>Mission</a:t>
            </a:r>
            <a:r>
              <a:rPr lang="en-US" altLang="en-US" dirty="0">
                <a:solidFill>
                  <a:srgbClr val="800000"/>
                </a:solidFill>
              </a:rPr>
              <a:t>, Vision, </a:t>
            </a:r>
            <a:r>
              <a:rPr lang="en-US" altLang="en-US" dirty="0" smtClean="0">
                <a:solidFill>
                  <a:srgbClr val="800000"/>
                </a:solidFill>
              </a:rPr>
              <a:t>Strategies and </a:t>
            </a:r>
            <a:r>
              <a:rPr lang="en-US" altLang="en-US" dirty="0">
                <a:solidFill>
                  <a:srgbClr val="800000"/>
                </a:solidFill>
              </a:rPr>
              <a:t>Shared Values</a:t>
            </a:r>
          </a:p>
        </p:txBody>
      </p:sp>
      <p:sp>
        <p:nvSpPr>
          <p:cNvPr id="11267" name="Rounded Rectangle 22"/>
          <p:cNvSpPr>
            <a:spLocks noChangeArrowheads="1"/>
          </p:cNvSpPr>
          <p:nvPr/>
        </p:nvSpPr>
        <p:spPr bwMode="auto">
          <a:xfrm>
            <a:off x="168275" y="2527300"/>
            <a:ext cx="2097088" cy="3641725"/>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0" name="Rectangle 48"/>
          <p:cNvSpPr txBox="1">
            <a:spLocks noChangeArrowheads="1"/>
          </p:cNvSpPr>
          <p:nvPr/>
        </p:nvSpPr>
        <p:spPr bwMode="auto">
          <a:xfrm>
            <a:off x="207963" y="2541588"/>
            <a:ext cx="2166937" cy="3795712"/>
          </a:xfrm>
          <a:prstGeom prst="rect">
            <a:avLst/>
          </a:prstGeom>
          <a:noFill/>
          <a:ln w="9525">
            <a:noFill/>
            <a:miter lim="800000"/>
            <a:headEnd/>
            <a:tailEnd/>
          </a:ln>
        </p:spPr>
        <p:txBody>
          <a:bodyPr/>
          <a:lstStyle/>
          <a:p>
            <a:pPr marL="342900" indent="-342900">
              <a:buFontTx/>
              <a:buNone/>
              <a:defRPr/>
            </a:pPr>
            <a:r>
              <a:rPr lang="en-US" b="1" dirty="0">
                <a:latin typeface="+mn-lt"/>
              </a:rPr>
              <a:t>Culture</a:t>
            </a:r>
          </a:p>
          <a:p>
            <a:pPr marL="342900" indent="-342900">
              <a:spcBef>
                <a:spcPts val="0"/>
              </a:spcBef>
              <a:spcAft>
                <a:spcPts val="0"/>
              </a:spcAft>
              <a:buFontTx/>
              <a:buNone/>
              <a:defRPr/>
            </a:pPr>
            <a:r>
              <a:rPr lang="en-US" sz="1400" b="1" dirty="0">
                <a:latin typeface="+mn-lt"/>
              </a:rPr>
              <a:t>People</a:t>
            </a:r>
            <a:r>
              <a:rPr lang="en-US" sz="1400" dirty="0">
                <a:latin typeface="+mn-lt"/>
              </a:rPr>
              <a:t> </a:t>
            </a:r>
          </a:p>
          <a:p>
            <a:pPr indent="-342900">
              <a:spcBef>
                <a:spcPts val="0"/>
              </a:spcBef>
              <a:spcAft>
                <a:spcPts val="0"/>
              </a:spcAft>
              <a:buFontTx/>
              <a:buNone/>
              <a:defRPr/>
            </a:pPr>
            <a:r>
              <a:rPr lang="en-US" sz="1400" dirty="0">
                <a:latin typeface="+mn-lt"/>
              </a:rPr>
              <a:t>Attract, retain and develop a diverse team that delivers operational excellence</a:t>
            </a:r>
          </a:p>
          <a:p>
            <a:pPr indent="-342900">
              <a:spcBef>
                <a:spcPts val="0"/>
              </a:spcBef>
              <a:spcAft>
                <a:spcPts val="0"/>
              </a:spcAft>
              <a:defRPr/>
            </a:pPr>
            <a:endParaRPr lang="en-US" sz="1400" dirty="0">
              <a:latin typeface="+mn-lt"/>
            </a:endParaRPr>
          </a:p>
          <a:p>
            <a:pPr marL="342900" indent="-342900">
              <a:spcBef>
                <a:spcPts val="0"/>
              </a:spcBef>
              <a:spcAft>
                <a:spcPts val="0"/>
              </a:spcAft>
              <a:buFontTx/>
              <a:buNone/>
              <a:defRPr/>
            </a:pPr>
            <a:r>
              <a:rPr lang="en-US" sz="1400" b="1" dirty="0">
                <a:latin typeface="+mn-lt"/>
              </a:rPr>
              <a:t>Safety</a:t>
            </a:r>
          </a:p>
          <a:p>
            <a:pPr indent="-342900">
              <a:spcBef>
                <a:spcPts val="0"/>
              </a:spcBef>
              <a:spcAft>
                <a:spcPts val="0"/>
              </a:spcAft>
              <a:buFontTx/>
              <a:buNone/>
              <a:defRPr/>
            </a:pPr>
            <a:r>
              <a:rPr lang="en-US" sz="1400" dirty="0">
                <a:latin typeface="+mn-lt"/>
              </a:rPr>
              <a:t>Create a caring culture where safety is a personal value both in and beyond the workplace</a:t>
            </a:r>
          </a:p>
          <a:p>
            <a:pPr marL="0" lvl="1">
              <a:spcBef>
                <a:spcPts val="0"/>
              </a:spcBef>
              <a:spcAft>
                <a:spcPts val="0"/>
              </a:spcAft>
              <a:defRPr/>
            </a:pPr>
            <a:endParaRPr lang="en-US" sz="1400" dirty="0">
              <a:latin typeface="+mn-lt"/>
            </a:endParaRPr>
          </a:p>
          <a:p>
            <a:pPr marL="342900" lvl="1" indent="-342900">
              <a:spcBef>
                <a:spcPts val="0"/>
              </a:spcBef>
              <a:spcAft>
                <a:spcPts val="0"/>
              </a:spcAft>
              <a:buFontTx/>
              <a:buNone/>
              <a:defRPr/>
            </a:pPr>
            <a:r>
              <a:rPr lang="en-US" sz="1400" b="1" dirty="0">
                <a:latin typeface="+mn-lt"/>
              </a:rPr>
              <a:t>Regulatory </a:t>
            </a:r>
          </a:p>
          <a:p>
            <a:pPr marL="342900" lvl="1" indent="-342900">
              <a:spcBef>
                <a:spcPts val="0"/>
              </a:spcBef>
              <a:spcAft>
                <a:spcPts val="0"/>
              </a:spcAft>
              <a:buFontTx/>
              <a:buNone/>
              <a:defRPr/>
            </a:pPr>
            <a:r>
              <a:rPr lang="en-US" sz="1400" b="1" dirty="0">
                <a:latin typeface="+mn-lt"/>
              </a:rPr>
              <a:t>Stewardship</a:t>
            </a:r>
          </a:p>
          <a:p>
            <a:pPr marL="0" lvl="1" indent="-342900">
              <a:spcBef>
                <a:spcPts val="0"/>
              </a:spcBef>
              <a:spcAft>
                <a:spcPts val="0"/>
              </a:spcAft>
              <a:buFontTx/>
              <a:buNone/>
              <a:defRPr/>
            </a:pPr>
            <a:r>
              <a:rPr lang="en-US" sz="1400" dirty="0">
                <a:latin typeface="+mn-lt"/>
              </a:rPr>
              <a:t>Demonstrate exemplary corporate stewardship  by doing the right thing</a:t>
            </a:r>
            <a:br>
              <a:rPr lang="en-US" sz="1400" dirty="0">
                <a:latin typeface="+mn-lt"/>
              </a:rPr>
            </a:br>
            <a:r>
              <a:rPr lang="en-US" sz="1400" dirty="0">
                <a:latin typeface="+mn-lt"/>
              </a:rPr>
              <a:t>in all regulatory areas</a:t>
            </a:r>
          </a:p>
        </p:txBody>
      </p:sp>
      <p:sp>
        <p:nvSpPr>
          <p:cNvPr id="11269" name="Rounded Rectangle 13"/>
          <p:cNvSpPr>
            <a:spLocks noChangeArrowheads="1"/>
          </p:cNvSpPr>
          <p:nvPr/>
        </p:nvSpPr>
        <p:spPr bwMode="auto">
          <a:xfrm>
            <a:off x="2468563" y="2455863"/>
            <a:ext cx="1984375" cy="1855787"/>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7" name="Rectangle 48"/>
          <p:cNvSpPr txBox="1">
            <a:spLocks noChangeArrowheads="1"/>
          </p:cNvSpPr>
          <p:nvPr/>
        </p:nvSpPr>
        <p:spPr bwMode="auto">
          <a:xfrm>
            <a:off x="2492375" y="2541588"/>
            <a:ext cx="1936750" cy="1868487"/>
          </a:xfrm>
          <a:prstGeom prst="rect">
            <a:avLst/>
          </a:prstGeom>
          <a:noFill/>
          <a:ln w="9525">
            <a:noFill/>
            <a:miter lim="800000"/>
            <a:headEnd/>
            <a:tailEnd/>
          </a:ln>
        </p:spPr>
        <p:txBody>
          <a:bodyPr/>
          <a:lstStyle/>
          <a:p>
            <a:pPr marL="342900" indent="-342900">
              <a:buFontTx/>
              <a:buNone/>
              <a:defRPr/>
            </a:pPr>
            <a:r>
              <a:rPr lang="en-US" b="1" dirty="0">
                <a:latin typeface="+mn-lt"/>
              </a:rPr>
              <a:t>Production </a:t>
            </a:r>
          </a:p>
          <a:p>
            <a:pPr>
              <a:spcBef>
                <a:spcPts val="0"/>
              </a:spcBef>
              <a:spcAft>
                <a:spcPts val="0"/>
              </a:spcAft>
              <a:buFontTx/>
              <a:buNone/>
              <a:defRPr/>
            </a:pPr>
            <a:r>
              <a:rPr lang="en-US" sz="1400" dirty="0">
                <a:latin typeface="+mn-lt"/>
              </a:rPr>
              <a:t>Deliver certainty in generation through the use of standardized processes, best operating practices and focused execution</a:t>
            </a:r>
          </a:p>
        </p:txBody>
      </p:sp>
      <p:sp>
        <p:nvSpPr>
          <p:cNvPr id="11271" name="Rounded Rectangle 14"/>
          <p:cNvSpPr>
            <a:spLocks noChangeArrowheads="1"/>
          </p:cNvSpPr>
          <p:nvPr/>
        </p:nvSpPr>
        <p:spPr bwMode="auto">
          <a:xfrm>
            <a:off x="4694238" y="2455863"/>
            <a:ext cx="1984375" cy="1855787"/>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8" name="Rectangle 48"/>
          <p:cNvSpPr txBox="1">
            <a:spLocks noChangeArrowheads="1"/>
          </p:cNvSpPr>
          <p:nvPr/>
        </p:nvSpPr>
        <p:spPr bwMode="auto">
          <a:xfrm>
            <a:off x="4743450" y="2541588"/>
            <a:ext cx="1885950" cy="1868487"/>
          </a:xfrm>
          <a:prstGeom prst="rect">
            <a:avLst/>
          </a:prstGeom>
          <a:noFill/>
          <a:ln w="9525">
            <a:noFill/>
            <a:miter lim="800000"/>
            <a:headEnd/>
            <a:tailEnd/>
          </a:ln>
        </p:spPr>
        <p:txBody>
          <a:bodyPr/>
          <a:lstStyle/>
          <a:p>
            <a:pPr marL="342900" indent="-342900">
              <a:buFontTx/>
              <a:buNone/>
              <a:defRPr/>
            </a:pPr>
            <a:r>
              <a:rPr lang="en-US" b="1" dirty="0">
                <a:latin typeface="+mn-lt"/>
              </a:rPr>
              <a:t>Profitability </a:t>
            </a:r>
          </a:p>
          <a:p>
            <a:pPr>
              <a:spcBef>
                <a:spcPts val="0"/>
              </a:spcBef>
              <a:spcAft>
                <a:spcPts val="0"/>
              </a:spcAft>
              <a:buFontTx/>
              <a:buNone/>
              <a:defRPr/>
            </a:pPr>
            <a:r>
              <a:rPr lang="en-US" sz="1400" dirty="0">
                <a:latin typeface="+mn-lt"/>
              </a:rPr>
              <a:t>Maximize the value of the generation fleet by improving each unit’s position in the market</a:t>
            </a:r>
          </a:p>
        </p:txBody>
      </p:sp>
      <p:grpSp>
        <p:nvGrpSpPr>
          <p:cNvPr id="3" name="Group 2"/>
          <p:cNvGrpSpPr/>
          <p:nvPr/>
        </p:nvGrpSpPr>
        <p:grpSpPr>
          <a:xfrm>
            <a:off x="5356498" y="4966465"/>
            <a:ext cx="3614080" cy="1416871"/>
            <a:chOff x="2573064" y="5076825"/>
            <a:chExt cx="3614080" cy="1416871"/>
          </a:xfrm>
        </p:grpSpPr>
        <p:sp>
          <p:nvSpPr>
            <p:cNvPr id="11273" name="Rounded Rectangle 39"/>
            <p:cNvSpPr>
              <a:spLocks noChangeArrowheads="1"/>
            </p:cNvSpPr>
            <p:nvPr/>
          </p:nvSpPr>
          <p:spPr bwMode="auto">
            <a:xfrm>
              <a:off x="2573064" y="5134797"/>
              <a:ext cx="3482975" cy="1144587"/>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grpSp>
          <p:nvGrpSpPr>
            <p:cNvPr id="2" name="Group 1"/>
            <p:cNvGrpSpPr/>
            <p:nvPr/>
          </p:nvGrpSpPr>
          <p:grpSpPr>
            <a:xfrm>
              <a:off x="2721631" y="5076825"/>
              <a:ext cx="3465513" cy="1416871"/>
              <a:chOff x="2721631" y="5076825"/>
              <a:chExt cx="3465513" cy="1416871"/>
            </a:xfrm>
          </p:grpSpPr>
          <p:sp>
            <p:nvSpPr>
              <p:cNvPr id="41" name="Rectangle 48"/>
              <p:cNvSpPr txBox="1">
                <a:spLocks noChangeArrowheads="1"/>
              </p:cNvSpPr>
              <p:nvPr/>
            </p:nvSpPr>
            <p:spPr bwMode="auto">
              <a:xfrm>
                <a:off x="2721631" y="5241158"/>
                <a:ext cx="3465513" cy="1252538"/>
              </a:xfrm>
              <a:prstGeom prst="rect">
                <a:avLst/>
              </a:prstGeom>
              <a:noFill/>
              <a:ln w="9525">
                <a:noFill/>
                <a:miter lim="800000"/>
                <a:headEnd/>
                <a:tailEnd/>
              </a:ln>
            </p:spPr>
            <p:txBody>
              <a:bodyPr/>
              <a:lstStyle/>
              <a:p>
                <a:pPr marL="342900" indent="-342900">
                  <a:buFontTx/>
                  <a:buNone/>
                  <a:defRPr/>
                </a:pPr>
                <a:r>
                  <a:rPr lang="en-US" sz="2000" b="1" u="sng" dirty="0">
                    <a:latin typeface="+mn-lt"/>
                  </a:rPr>
                  <a:t>Mission:</a:t>
                </a:r>
              </a:p>
              <a:p>
                <a:pPr>
                  <a:spcBef>
                    <a:spcPts val="200"/>
                  </a:spcBef>
                  <a:spcAft>
                    <a:spcPts val="400"/>
                  </a:spcAft>
                  <a:buFontTx/>
                  <a:buNone/>
                  <a:defRPr/>
                </a:pPr>
                <a:r>
                  <a:rPr lang="en-US" sz="1600" dirty="0">
                    <a:latin typeface="+mn-lt"/>
                  </a:rPr>
                  <a:t>Deliver certainty of operations and maintenance for all NextEra Energy’s non-nuclear assets.</a:t>
                </a:r>
              </a:p>
            </p:txBody>
          </p:sp>
          <p:pic>
            <p:nvPicPr>
              <p:cNvPr id="11275" name="Picture 2" descr="C:\Temp\SNAGHTMLf496c2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314" y="5076825"/>
                <a:ext cx="16192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3"/>
          <p:cNvGrpSpPr/>
          <p:nvPr/>
        </p:nvGrpSpPr>
        <p:grpSpPr>
          <a:xfrm>
            <a:off x="2212975" y="5052795"/>
            <a:ext cx="3269702" cy="1147762"/>
            <a:chOff x="5870575" y="5021263"/>
            <a:chExt cx="3269702" cy="1147762"/>
          </a:xfrm>
        </p:grpSpPr>
        <p:sp>
          <p:nvSpPr>
            <p:cNvPr id="11276" name="Rounded Rectangle 23"/>
            <p:cNvSpPr>
              <a:spLocks noChangeArrowheads="1"/>
            </p:cNvSpPr>
            <p:nvPr/>
          </p:nvSpPr>
          <p:spPr bwMode="auto">
            <a:xfrm>
              <a:off x="5870575" y="5021263"/>
              <a:ext cx="3162300" cy="1147762"/>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25" name="Rectangle 48"/>
            <p:cNvSpPr txBox="1">
              <a:spLocks noChangeArrowheads="1"/>
            </p:cNvSpPr>
            <p:nvPr/>
          </p:nvSpPr>
          <p:spPr bwMode="auto">
            <a:xfrm>
              <a:off x="6001790" y="5051972"/>
              <a:ext cx="3138487" cy="1038225"/>
            </a:xfrm>
            <a:prstGeom prst="rect">
              <a:avLst/>
            </a:prstGeom>
            <a:noFill/>
            <a:ln w="9525">
              <a:noFill/>
              <a:miter lim="800000"/>
              <a:headEnd/>
              <a:tailEnd/>
            </a:ln>
          </p:spPr>
          <p:txBody>
            <a:bodyPr/>
            <a:lstStyle/>
            <a:p>
              <a:pPr marL="342900" indent="-342900">
                <a:buFontTx/>
                <a:buNone/>
                <a:defRPr/>
              </a:pPr>
              <a:r>
                <a:rPr lang="en-US" sz="2000" b="1" u="sng" dirty="0">
                  <a:latin typeface="+mn-lt"/>
                </a:rPr>
                <a:t>Vision:</a:t>
              </a:r>
            </a:p>
            <a:p>
              <a:pPr>
                <a:spcBef>
                  <a:spcPts val="200"/>
                </a:spcBef>
                <a:spcAft>
                  <a:spcPts val="400"/>
                </a:spcAft>
                <a:buFontTx/>
                <a:buNone/>
                <a:defRPr/>
              </a:pPr>
              <a:r>
                <a:rPr lang="en-US" sz="1600" dirty="0">
                  <a:latin typeface="+mn-lt"/>
                </a:rPr>
                <a:t>To be best-on-the-planet in every metric used to measure the performance of our mission.</a:t>
              </a:r>
            </a:p>
          </p:txBody>
        </p:sp>
      </p:grpSp>
      <p:sp>
        <p:nvSpPr>
          <p:cNvPr id="11279" name="Rounded Rectangle 19"/>
          <p:cNvSpPr>
            <a:spLocks noChangeArrowheads="1"/>
          </p:cNvSpPr>
          <p:nvPr/>
        </p:nvSpPr>
        <p:spPr bwMode="auto">
          <a:xfrm>
            <a:off x="261938" y="1065213"/>
            <a:ext cx="1984375" cy="1454150"/>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1280" name="Rounded Rectangle 20"/>
          <p:cNvSpPr>
            <a:spLocks noChangeArrowheads="1"/>
          </p:cNvSpPr>
          <p:nvPr/>
        </p:nvSpPr>
        <p:spPr bwMode="auto">
          <a:xfrm>
            <a:off x="2468563" y="1065213"/>
            <a:ext cx="1984375" cy="1454150"/>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1281" name="Rounded Rectangle 21"/>
          <p:cNvSpPr>
            <a:spLocks noChangeArrowheads="1"/>
          </p:cNvSpPr>
          <p:nvPr/>
        </p:nvSpPr>
        <p:spPr bwMode="auto">
          <a:xfrm>
            <a:off x="4694238" y="1065213"/>
            <a:ext cx="1984375" cy="1454150"/>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28" name="TextBox 27"/>
          <p:cNvSpPr txBox="1"/>
          <p:nvPr/>
        </p:nvSpPr>
        <p:spPr>
          <a:xfrm>
            <a:off x="3813175" y="712788"/>
            <a:ext cx="1508125" cy="338137"/>
          </a:xfrm>
          <a:prstGeom prst="rect">
            <a:avLst/>
          </a:prstGeom>
          <a:noFill/>
        </p:spPr>
        <p:txBody>
          <a:bodyPr wrap="none">
            <a:spAutoFit/>
          </a:bodyPr>
          <a:lstStyle/>
          <a:p>
            <a:pPr>
              <a:buFontTx/>
              <a:buNone/>
              <a:defRPr/>
            </a:pPr>
            <a:r>
              <a:rPr lang="en-US" sz="2000" b="1" u="sng" dirty="0">
                <a:latin typeface="+mn-lt"/>
              </a:rPr>
              <a:t>Strategies:</a:t>
            </a:r>
          </a:p>
        </p:txBody>
      </p:sp>
      <p:sp>
        <p:nvSpPr>
          <p:cNvPr id="11283" name="Rounded Rectangle 15"/>
          <p:cNvSpPr>
            <a:spLocks noChangeArrowheads="1"/>
          </p:cNvSpPr>
          <p:nvPr/>
        </p:nvSpPr>
        <p:spPr bwMode="auto">
          <a:xfrm>
            <a:off x="6915150" y="2455863"/>
            <a:ext cx="1984375" cy="1855787"/>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sp>
        <p:nvSpPr>
          <p:cNvPr id="19" name="Rectangle 48"/>
          <p:cNvSpPr txBox="1">
            <a:spLocks noChangeArrowheads="1"/>
          </p:cNvSpPr>
          <p:nvPr/>
        </p:nvSpPr>
        <p:spPr bwMode="auto">
          <a:xfrm>
            <a:off x="6965950" y="2541588"/>
            <a:ext cx="1884363" cy="1868487"/>
          </a:xfrm>
          <a:prstGeom prst="rect">
            <a:avLst/>
          </a:prstGeom>
          <a:noFill/>
          <a:ln w="9525">
            <a:noFill/>
            <a:miter lim="800000"/>
            <a:headEnd/>
            <a:tailEnd/>
          </a:ln>
        </p:spPr>
        <p:txBody>
          <a:bodyPr/>
          <a:lstStyle/>
          <a:p>
            <a:pPr marL="342900" indent="-342900">
              <a:buFontTx/>
              <a:buNone/>
              <a:defRPr/>
            </a:pPr>
            <a:r>
              <a:rPr lang="en-US" b="1" dirty="0">
                <a:latin typeface="+mn-lt"/>
              </a:rPr>
              <a:t>Growth </a:t>
            </a:r>
          </a:p>
          <a:p>
            <a:pPr>
              <a:spcBef>
                <a:spcPts val="0"/>
              </a:spcBef>
              <a:spcAft>
                <a:spcPts val="0"/>
              </a:spcAft>
              <a:buFontTx/>
              <a:buNone/>
              <a:defRPr/>
            </a:pPr>
            <a:r>
              <a:rPr lang="en-US" sz="1400" dirty="0">
                <a:latin typeface="+mn-lt"/>
              </a:rPr>
              <a:t>Support corporate growth of the generation business and deliver high quality, low cost generation</a:t>
            </a:r>
          </a:p>
        </p:txBody>
      </p:sp>
      <p:sp>
        <p:nvSpPr>
          <p:cNvPr id="11285" name="Rounded Rectangle 32"/>
          <p:cNvSpPr>
            <a:spLocks noChangeArrowheads="1"/>
          </p:cNvSpPr>
          <p:nvPr/>
        </p:nvSpPr>
        <p:spPr bwMode="auto">
          <a:xfrm>
            <a:off x="6891338" y="1065213"/>
            <a:ext cx="1984375" cy="1454150"/>
          </a:xfrm>
          <a:prstGeom prst="roundRect">
            <a:avLst>
              <a:gd name="adj" fmla="val 16667"/>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200" b="1">
                <a:solidFill>
                  <a:srgbClr val="0048B9"/>
                </a:solidFill>
                <a:latin typeface="Arial" pitchFamily="34" charset="0"/>
              </a:defRPr>
            </a:lvl1pPr>
            <a:lvl2pPr marL="742950" indent="-285750" eaLnBrk="0" hangingPunct="0">
              <a:buChar char="–"/>
              <a:defRPr sz="2000">
                <a:solidFill>
                  <a:srgbClr val="0048B9"/>
                </a:solidFill>
                <a:latin typeface="Arial" pitchFamily="34" charset="0"/>
              </a:defRPr>
            </a:lvl2pPr>
            <a:lvl3pPr marL="1143000" indent="-228600" eaLnBrk="0" hangingPunct="0">
              <a:buBlip>
                <a:blip r:embed="rId3"/>
              </a:buBlip>
              <a:defRPr sz="2000">
                <a:solidFill>
                  <a:srgbClr val="0048B9"/>
                </a:solidFill>
                <a:latin typeface="Arial" pitchFamily="34" charset="0"/>
              </a:defRPr>
            </a:lvl3pPr>
            <a:lvl4pPr marL="1600200" indent="-228600" eaLnBrk="0" hangingPunct="0">
              <a:buChar char="–"/>
              <a:defRPr>
                <a:solidFill>
                  <a:srgbClr val="0048B9"/>
                </a:solidFill>
                <a:latin typeface="Arial" pitchFamily="34" charset="0"/>
              </a:defRPr>
            </a:lvl4pPr>
            <a:lvl5pPr marL="2057400" indent="-228600" eaLnBrk="0" hangingPunct="0">
              <a:buChar char="»"/>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ltLang="en-US" sz="1800" b="0" dirty="0"/>
          </a:p>
        </p:txBody>
      </p:sp>
      <p:pic>
        <p:nvPicPr>
          <p:cNvPr id="11286" name="Picture 2" descr="C:\Temp\SNAGHTML8b4ac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7225" y="1119188"/>
            <a:ext cx="1793875"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7" name="Picture 6" descr="C:\Temp\SNAGHTML8eee4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775" y="1119188"/>
            <a:ext cx="17764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Picture 12" descr="C:\Temp\SNAGHTML95b9c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650" y="1104900"/>
            <a:ext cx="17541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9" name="Picture 2" descr="C:\Temp\SNAGHTML544cbcf.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975" y="1090613"/>
            <a:ext cx="1495425"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noFill/>
        </p:spPr>
        <p:txBody>
          <a:bodyPr/>
          <a:lstStyle/>
          <a:p>
            <a:pPr eaLnBrk="1" hangingPunct="1"/>
            <a:r>
              <a:rPr lang="en-US" altLang="en-US" dirty="0" smtClean="0"/>
              <a:t>Operational Model Workshop Agenda</a:t>
            </a:r>
          </a:p>
        </p:txBody>
      </p:sp>
      <p:sp>
        <p:nvSpPr>
          <p:cNvPr id="4" name="AutoShape 14"/>
          <p:cNvSpPr>
            <a:spLocks noChangeArrowheads="1"/>
          </p:cNvSpPr>
          <p:nvPr/>
        </p:nvSpPr>
        <p:spPr bwMode="auto">
          <a:xfrm>
            <a:off x="166546" y="2574484"/>
            <a:ext cx="884237" cy="487363"/>
          </a:xfrm>
          <a:prstGeom prst="rightArrow">
            <a:avLst>
              <a:gd name="adj1" fmla="val 50000"/>
              <a:gd name="adj2" fmla="val 45358"/>
            </a:avLst>
          </a:prstGeom>
          <a:solidFill>
            <a:schemeClr val="accent1"/>
          </a:solidFill>
          <a:ln w="12700" algn="ctr">
            <a:solidFill>
              <a:schemeClr val="accent2"/>
            </a:solidFill>
            <a:miter lim="800000"/>
            <a:headEnd/>
            <a:tailEnd/>
          </a:ln>
        </p:spPr>
        <p:txBody>
          <a:bodyPr wrap="none" anchor="ctr"/>
          <a:lstStyle/>
          <a:p>
            <a:pPr algn="ctr" eaLnBrk="0" hangingPunct="0">
              <a:lnSpc>
                <a:spcPct val="100000"/>
              </a:lnSpc>
              <a:spcBef>
                <a:spcPct val="0"/>
              </a:spcBef>
              <a:spcAft>
                <a:spcPct val="0"/>
              </a:spcAft>
              <a:buFontTx/>
              <a:buNone/>
            </a:pPr>
            <a:endParaRPr lang="en-US" sz="2400" dirty="0">
              <a:solidFill>
                <a:schemeClr val="tx1"/>
              </a:solidFill>
              <a:latin typeface="Times New Roman" pitchFamily="18" charset="0"/>
            </a:endParaRPr>
          </a:p>
        </p:txBody>
      </p:sp>
      <p:sp>
        <p:nvSpPr>
          <p:cNvPr id="5" name="Rectangle 2"/>
          <p:cNvSpPr txBox="1">
            <a:spLocks noChangeArrowheads="1"/>
          </p:cNvSpPr>
          <p:nvPr/>
        </p:nvSpPr>
        <p:spPr bwMode="auto">
          <a:xfrm>
            <a:off x="1023171" y="1870185"/>
            <a:ext cx="7883323"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1" fontAlgn="base" hangingPunct="1">
              <a:lnSpc>
                <a:spcPct val="80000"/>
              </a:lnSpc>
              <a:spcBef>
                <a:spcPct val="20000"/>
              </a:spcBef>
              <a:spcAft>
                <a:spcPct val="20000"/>
              </a:spcAft>
              <a:buChar char="–"/>
              <a:defRPr sz="2000">
                <a:solidFill>
                  <a:srgbClr val="0048B9"/>
                </a:solidFill>
                <a:latin typeface="+mn-lt"/>
              </a:defRPr>
            </a:lvl2pPr>
            <a:lvl3pPr marL="1143000" indent="-228600" algn="l" rtl="0" eaLnBrk="1" fontAlgn="base" hangingPunct="1">
              <a:lnSpc>
                <a:spcPct val="80000"/>
              </a:lnSpc>
              <a:spcBef>
                <a:spcPct val="20000"/>
              </a:spcBef>
              <a:spcAft>
                <a:spcPct val="20000"/>
              </a:spcAft>
              <a:buBlip>
                <a:blip r:embed="rId3"/>
              </a:buBlip>
              <a:defRPr sz="2000">
                <a:solidFill>
                  <a:srgbClr val="0048B9"/>
                </a:solidFill>
                <a:latin typeface="+mn-lt"/>
              </a:defRPr>
            </a:lvl3pPr>
            <a:lvl4pPr marL="1600200" indent="-228600" algn="l" rtl="0" eaLnBrk="1" fontAlgn="base" hangingPunct="1">
              <a:lnSpc>
                <a:spcPct val="80000"/>
              </a:lnSpc>
              <a:spcBef>
                <a:spcPct val="20000"/>
              </a:spcBef>
              <a:spcAft>
                <a:spcPct val="20000"/>
              </a:spcAft>
              <a:buChar char="–"/>
              <a:defRPr>
                <a:solidFill>
                  <a:srgbClr val="0048B9"/>
                </a:solidFill>
                <a:latin typeface="+mn-lt"/>
              </a:defRPr>
            </a:lvl4pPr>
            <a:lvl5pPr marL="2057400" indent="-228600" algn="l" rtl="0" eaLnBrk="1" fontAlgn="base" hangingPunct="1">
              <a:lnSpc>
                <a:spcPct val="80000"/>
              </a:lnSpc>
              <a:spcBef>
                <a:spcPct val="20000"/>
              </a:spcBef>
              <a:spcAft>
                <a:spcPct val="20000"/>
              </a:spcAft>
              <a:buChar char="»"/>
              <a:defRPr>
                <a:solidFill>
                  <a:srgbClr val="0048B9"/>
                </a:solidFill>
                <a:latin typeface="+mn-lt"/>
              </a:defRPr>
            </a:lvl5pPr>
            <a:lvl6pPr marL="2514600" indent="-228600" algn="l" rtl="0" eaLnBrk="1" fontAlgn="base" hangingPunct="1">
              <a:lnSpc>
                <a:spcPct val="80000"/>
              </a:lnSpc>
              <a:spcBef>
                <a:spcPct val="20000"/>
              </a:spcBef>
              <a:spcAft>
                <a:spcPct val="20000"/>
              </a:spcAft>
              <a:buChar char="»"/>
              <a:defRPr>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a:lstStyle>
          <a:p>
            <a:r>
              <a:rPr lang="en-US" altLang="en-US" kern="0" dirty="0" smtClean="0"/>
              <a:t>Presenter Introductions</a:t>
            </a:r>
          </a:p>
          <a:p>
            <a:r>
              <a:rPr lang="en-US" altLang="en-US" kern="0" dirty="0" err="1" smtClean="0"/>
              <a:t>NextEra</a:t>
            </a:r>
            <a:r>
              <a:rPr lang="en-US" altLang="en-US" kern="0" dirty="0" smtClean="0"/>
              <a:t> Power Generation Division Overview</a:t>
            </a:r>
          </a:p>
          <a:p>
            <a:r>
              <a:rPr lang="en-US" altLang="en-US" kern="0" dirty="0" err="1" smtClean="0"/>
              <a:t>OpModel</a:t>
            </a:r>
            <a:r>
              <a:rPr lang="en-US" altLang="en-US" kern="0" dirty="0" smtClean="0"/>
              <a:t> Case Study</a:t>
            </a:r>
          </a:p>
          <a:p>
            <a:pPr lvl="1"/>
            <a:r>
              <a:rPr lang="en-US" altLang="en-US" kern="0" dirty="0" smtClean="0"/>
              <a:t>“Why” – Understanding the reason for change</a:t>
            </a:r>
          </a:p>
          <a:p>
            <a:pPr lvl="1"/>
            <a:r>
              <a:rPr lang="en-US" altLang="en-US" kern="0" dirty="0" smtClean="0"/>
              <a:t>“What” – Defining the scope</a:t>
            </a:r>
          </a:p>
          <a:p>
            <a:pPr lvl="1"/>
            <a:r>
              <a:rPr lang="en-US" altLang="en-US" kern="0" dirty="0" smtClean="0"/>
              <a:t>“Who, When, Where, How”</a:t>
            </a:r>
          </a:p>
          <a:p>
            <a:r>
              <a:rPr lang="en-US" altLang="en-US" kern="0" dirty="0" smtClean="0"/>
              <a:t>Lessons Learned and Key Takeaways</a:t>
            </a:r>
          </a:p>
          <a:p>
            <a:endParaRPr lang="en-US" altLang="en-US" kern="0" dirty="0" smtClean="0"/>
          </a:p>
        </p:txBody>
      </p:sp>
    </p:spTree>
    <p:extLst>
      <p:ext uri="{BB962C8B-B14F-4D97-AF65-F5344CB8AC3E}">
        <p14:creationId xmlns:p14="http://schemas.microsoft.com/office/powerpoint/2010/main" val="3501931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APQC OpModel presentation1">
  <a:themeElements>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lnDef>
  </a:objectDefaults>
  <a:extraClrSchemeLst>
    <a:extraClrScheme>
      <a:clrScheme name="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e_temp">
  <a:themeElements>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pitchFamily="34" charset="0"/>
          </a:defRPr>
        </a:defPPr>
      </a:lstStyle>
    </a:lnDef>
  </a:objectDefaults>
  <a:extraClrSchemeLst>
    <a:extraClrScheme>
      <a:clrScheme name="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CD291920AF64B9D00A497B294BD31" ma:contentTypeVersion="1" ma:contentTypeDescription="Create a new document." ma:contentTypeScope="" ma:versionID="2c4d14c547a6a472d0f46ed1d66f5f0a">
  <xsd:schema xmlns:xsd="http://www.w3.org/2001/XMLSchema" xmlns:xs="http://www.w3.org/2001/XMLSchema" xmlns:p="http://schemas.microsoft.com/office/2006/metadata/properties" xmlns:ns1="a3efe222-5bee-4f5f-adcb-81c966553753" targetNamespace="http://schemas.microsoft.com/office/2006/metadata/properties" ma:root="true" ma:fieldsID="a7789729f5278568185cc2795b019993" ns1:_="">
    <xsd:import namespace="a3efe222-5bee-4f5f-adcb-81c966553753"/>
    <xsd:element name="properties">
      <xsd:complexType>
        <xsd:sequence>
          <xsd:element name="documentManagement">
            <xsd:complexType>
              <xsd:all>
                <xsd:element ref="ns1:MIL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efe222-5bee-4f5f-adcb-81c966553753" elementFormDefault="qualified">
    <xsd:import namespace="http://schemas.microsoft.com/office/2006/documentManagement/types"/>
    <xsd:import namespace="http://schemas.microsoft.com/office/infopath/2007/PartnerControls"/>
    <xsd:element name="MIL_x0020_Phase" ma:index="0" nillable="true" ma:displayName="MIL Phase" ma:default="MAP" ma:format="RadioButtons" ma:internalName="MIL_x0020_Phase">
      <xsd:simpleType>
        <xsd:restriction base="dms:Choice">
          <xsd:enumeration value="MAP"/>
          <xsd:enumeration value="IMPROVE"/>
          <xsd:enumeration value="LEAN"/>
          <xsd:enumeration value="AUTOMATE"/>
          <xsd:enumeration value="REPORT"/>
          <xsd:enumeration value="PROJECT DOCUMENTS"/>
          <xsd:enumeration value="SUPPORTING DOCUMENTS"/>
          <xsd:enumeration value="Sharepoint, sites, and server Projec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MIL_x0020_Phase xmlns="a3efe222-5bee-4f5f-adcb-81c966553753">MAP</MIL_x0020_Phase>
  </documentManagement>
</p:properties>
</file>

<file path=customXml/itemProps1.xml><?xml version="1.0" encoding="utf-8"?>
<ds:datastoreItem xmlns:ds="http://schemas.openxmlformats.org/officeDocument/2006/customXml" ds:itemID="{02F07128-F71D-44AC-B652-0742ECB2F70A}">
  <ds:schemaRefs>
    <ds:schemaRef ds:uri="http://schemas.microsoft.com/sharepoint/v3/contenttype/forms"/>
  </ds:schemaRefs>
</ds:datastoreItem>
</file>

<file path=customXml/itemProps2.xml><?xml version="1.0" encoding="utf-8"?>
<ds:datastoreItem xmlns:ds="http://schemas.openxmlformats.org/officeDocument/2006/customXml" ds:itemID="{73D32198-1FD8-4AA2-8FB0-9F00A074C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efe222-5bee-4f5f-adcb-81c966553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186AF8-0974-4DC5-B0D0-67D314E87948}">
  <ds:schemaRefs>
    <ds:schemaRef ds:uri="http://schemas.microsoft.com/office/2006/metadata/longProperties"/>
  </ds:schemaRefs>
</ds:datastoreItem>
</file>

<file path=customXml/itemProps4.xml><?xml version="1.0" encoding="utf-8"?>
<ds:datastoreItem xmlns:ds="http://schemas.openxmlformats.org/officeDocument/2006/customXml" ds:itemID="{7806F636-1B85-4DEA-A32B-BDE78D365D31}">
  <ds:schemaRefs>
    <ds:schemaRef ds:uri="http://www.w3.org/XML/1998/namespace"/>
    <ds:schemaRef ds:uri="a3efe222-5bee-4f5f-adcb-81c966553753"/>
    <ds:schemaRef ds:uri="http://purl.org/dc/terms/"/>
    <ds:schemaRef ds:uri="http://schemas.microsoft.com/office/infopath/2007/PartnerControl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APQC OpModel presentation1</Template>
  <TotalTime>6684</TotalTime>
  <Words>5189</Words>
  <Application>Microsoft Office PowerPoint</Application>
  <PresentationFormat>On-screen Show (4:3)</PresentationFormat>
  <Paragraphs>581</Paragraphs>
  <Slides>41</Slides>
  <Notes>41</Notes>
  <HiddenSlides>5</HiddenSlides>
  <MMClips>1</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APQC OpModel presentation1</vt:lpstr>
      <vt:lpstr>nee_temp</vt:lpstr>
      <vt:lpstr>How NextEra Energy’s Operational Model System Improved Content Management</vt:lpstr>
      <vt:lpstr>Operational Model Workshop Agenda</vt:lpstr>
      <vt:lpstr>Current PGD Opeartional Excellence Team</vt:lpstr>
      <vt:lpstr>Operational Model Workshop Agenda</vt:lpstr>
      <vt:lpstr>PowerPoint Presentation</vt:lpstr>
      <vt:lpstr>Power Generation Portfolio (non-nuclear)</vt:lpstr>
      <vt:lpstr>PowerPoint Presentation</vt:lpstr>
      <vt:lpstr>PowerPoint Presentation</vt:lpstr>
      <vt:lpstr>Operational Model Workshop Agenda</vt:lpstr>
      <vt:lpstr>PowerPoint Presentation</vt:lpstr>
      <vt:lpstr>Reason for Improvements</vt:lpstr>
      <vt:lpstr>PGD creates its own identity  through distinctive characteristics</vt:lpstr>
      <vt:lpstr>Knowledge Sharing Initiative </vt:lpstr>
      <vt:lpstr>Why do we need a new OpModel?</vt:lpstr>
      <vt:lpstr>PowerPoint Presentation</vt:lpstr>
      <vt:lpstr>Industry Standard of an Operating Model</vt:lpstr>
      <vt:lpstr>What is the OpModel</vt:lpstr>
      <vt:lpstr>OpModel Improvements and Functional Requirements</vt:lpstr>
      <vt:lpstr>PowerPoint Presentation</vt:lpstr>
      <vt:lpstr>Pulse Check on Change</vt:lpstr>
      <vt:lpstr>Change Management Team and Plan</vt:lpstr>
      <vt:lpstr>Change Management Communication Plan</vt:lpstr>
      <vt:lpstr>Benefits to Change in the Structure</vt:lpstr>
      <vt:lpstr>Benefits to Change in the System</vt:lpstr>
      <vt:lpstr>PowerPoint Presentation</vt:lpstr>
      <vt:lpstr>Change Management Through Go-Live</vt:lpstr>
      <vt:lpstr>PowerPoint Presentation</vt:lpstr>
      <vt:lpstr>Post Go-Live Voice of the Customer Survey</vt:lpstr>
      <vt:lpstr>Operational Model Workshop Agenda</vt:lpstr>
      <vt:lpstr>Key Takeaways</vt:lpstr>
      <vt:lpstr>Key Takeaways</vt:lpstr>
      <vt:lpstr>Key Takeaways</vt:lpstr>
      <vt:lpstr>Key Takeaways</vt:lpstr>
      <vt:lpstr>PowerPoint Presentation</vt:lpstr>
      <vt:lpstr>PowerPoint Presentation</vt:lpstr>
      <vt:lpstr>Questions?</vt:lpstr>
      <vt:lpstr>Appendix</vt:lpstr>
      <vt:lpstr>OpModel Process Structure – New and Improved</vt:lpstr>
      <vt:lpstr>Key Terms and Definitions</vt:lpstr>
      <vt:lpstr>Folder-based OpModel Process Structure Legacy</vt:lpstr>
      <vt:lpstr>Searching</vt:lpstr>
    </vt:vector>
  </TitlesOfParts>
  <Company>NextEra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evening version</dc:title>
  <dc:creator>FPL_User</dc:creator>
  <cp:lastModifiedBy>FPL_User</cp:lastModifiedBy>
  <cp:revision>112</cp:revision>
  <cp:lastPrinted>2016-05-25T17:05:27Z</cp:lastPrinted>
  <dcterms:created xsi:type="dcterms:W3CDTF">2015-04-01T02:07:18Z</dcterms:created>
  <dcterms:modified xsi:type="dcterms:W3CDTF">2016-06-01T22:43:05Z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0x010100F308D8E2D39C6547B6B34EA5D078990D</vt:lpwstr>
  </property>
  <property fmtid="{D5CDD505-2E9C-101B-9397-08002B2CF9AE}" pid="3" name="Document Status">
    <vt:lpwstr>Reference material</vt:lpwstr>
  </property>
  <property fmtid="{D5CDD505-2E9C-101B-9397-08002B2CF9AE}" pid="4" name="MIL Phase">
    <vt:lpwstr>MAP</vt:lpwstr>
  </property>
</Properties>
</file>