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9" r:id="rId2"/>
    <p:sldId id="258" r:id="rId3"/>
    <p:sldId id="266" r:id="rId4"/>
    <p:sldId id="267" r:id="rId5"/>
    <p:sldId id="269" r:id="rId6"/>
    <p:sldId id="314" r:id="rId7"/>
    <p:sldId id="316" r:id="rId8"/>
    <p:sldId id="262" r:id="rId9"/>
    <p:sldId id="340" r:id="rId10"/>
    <p:sldId id="263" r:id="rId11"/>
    <p:sldId id="265" r:id="rId12"/>
    <p:sldId id="264"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3" r:id="rId29"/>
    <p:sldId id="332" r:id="rId30"/>
    <p:sldId id="288"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3" r:id="rId49"/>
    <p:sldId id="342" r:id="rId50"/>
    <p:sldId id="343" r:id="rId51"/>
    <p:sldId id="338" r:id="rId52"/>
    <p:sldId id="339" r:id="rId53"/>
    <p:sldId id="341" r:id="rId54"/>
    <p:sldId id="312" r:id="rId55"/>
    <p:sldId id="344" r:id="rId56"/>
    <p:sldId id="345" r:id="rId57"/>
    <p:sldId id="346" r:id="rId58"/>
    <p:sldId id="347" r:id="rId59"/>
    <p:sldId id="348" r:id="rId60"/>
    <p:sldId id="349" r:id="rId61"/>
    <p:sldId id="350" r:id="rId62"/>
    <p:sldId id="351" r:id="rId63"/>
    <p:sldId id="352" r:id="rId64"/>
    <p:sldId id="353" r:id="rId65"/>
    <p:sldId id="334" r:id="rId66"/>
    <p:sldId id="335" r:id="rId67"/>
    <p:sldId id="336" r:id="rId68"/>
    <p:sldId id="337" r:id="rId6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E844A5AC-4ED5-4A3F-94FE-210FD527F823}" type="datetimeFigureOut">
              <a:rPr lang="en-US" smtClean="0"/>
              <a:t>6/2/2016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D6E6ACF1-6F85-42B5-8258-D71FA49A50B5}" type="slidenum">
              <a:rPr lang="en-US" smtClean="0"/>
              <a:t>‹#›</a:t>
            </a:fld>
            <a:endParaRPr lang="en-US"/>
          </a:p>
        </p:txBody>
      </p:sp>
    </p:spTree>
    <p:extLst>
      <p:ext uri="{BB962C8B-B14F-4D97-AF65-F5344CB8AC3E}">
        <p14:creationId xmlns:p14="http://schemas.microsoft.com/office/powerpoint/2010/main" val="16545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67B794-82E3-4093-8653-6B073DAC6F55}" type="slidenum">
              <a:rPr lang="en-US" smtClean="0"/>
              <a:t>22</a:t>
            </a:fld>
            <a:endParaRPr lang="en-US"/>
          </a:p>
        </p:txBody>
      </p:sp>
    </p:spTree>
    <p:extLst>
      <p:ext uri="{BB962C8B-B14F-4D97-AF65-F5344CB8AC3E}">
        <p14:creationId xmlns:p14="http://schemas.microsoft.com/office/powerpoint/2010/main" val="3807320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Presentation Title">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a:xfrm>
            <a:off x="1997075" y="3657600"/>
            <a:ext cx="6699250" cy="609600"/>
          </a:xfrm>
        </p:spPr>
        <p:txBody>
          <a:bodyPr lIns="91440"/>
          <a:lstStyle>
            <a:lvl1pPr marL="0" indent="0">
              <a:buFontTx/>
              <a:buNone/>
              <a:defRPr sz="2000">
                <a:solidFill>
                  <a:schemeClr val="accent2"/>
                </a:solidFill>
              </a:defRPr>
            </a:lvl1pPr>
          </a:lstStyle>
          <a:p>
            <a:pPr lvl="0"/>
            <a:r>
              <a:rPr lang="en-US" noProof="0" smtClean="0"/>
              <a:t>Click to edit Master subtitle style</a:t>
            </a:r>
            <a:endParaRPr lang="en-US" noProof="0" dirty="0" smtClean="0"/>
          </a:p>
        </p:txBody>
      </p:sp>
      <p:sp>
        <p:nvSpPr>
          <p:cNvPr id="4098" name="Rectangle 2"/>
          <p:cNvSpPr>
            <a:spLocks noGrp="1" noChangeArrowheads="1"/>
          </p:cNvSpPr>
          <p:nvPr>
            <p:ph type="ctrTitle"/>
          </p:nvPr>
        </p:nvSpPr>
        <p:spPr>
          <a:xfrm>
            <a:off x="1997081" y="2133604"/>
            <a:ext cx="6699249" cy="1470025"/>
          </a:xfrm>
          <a:extLst>
            <a:ext uri="{91240B29-F687-4F45-9708-019B960494DF}">
              <a14:hiddenLine xmlns:a14="http://schemas.microsoft.com/office/drawing/2010/main" w="9525" algn="ctr">
                <a:solidFill>
                  <a:schemeClr val="tx1"/>
                </a:solidFill>
                <a:miter lim="800000"/>
                <a:headEnd/>
                <a:tailEnd/>
              </a14:hiddenLine>
            </a:ext>
          </a:extLst>
        </p:spPr>
        <p:txBody>
          <a:bodyPr lIns="91440" anchor="ctr" anchorCtr="0"/>
          <a:lstStyle>
            <a:lvl1pPr marL="0" algn="l">
              <a:lnSpc>
                <a:spcPct val="80000"/>
              </a:lnSpc>
              <a:defRPr sz="2400" u="none">
                <a:solidFill>
                  <a:srgbClr val="800000"/>
                </a:solidFill>
              </a:defRPr>
            </a:lvl1pPr>
          </a:lstStyle>
          <a:p>
            <a:pPr lvl="0"/>
            <a:r>
              <a:rPr lang="en-US" noProof="0" smtClean="0"/>
              <a:t>Click to edit Master title style</a:t>
            </a:r>
            <a:endParaRPr lang="en-US" noProof="0" dirty="0" smtClean="0"/>
          </a:p>
        </p:txBody>
      </p:sp>
      <p:sp>
        <p:nvSpPr>
          <p:cNvPr id="8" name="Text Placeholder 2" descr="Proprietary &amp; Confidential Information &lt;if needed, Arial 10 (no bold) Rules for Board of Directors Presentations&gt;&#10;"/>
          <p:cNvSpPr>
            <a:spLocks noGrp="1"/>
          </p:cNvSpPr>
          <p:nvPr>
            <p:ph type="body" sz="quarter" idx="10" hasCustomPrompt="1"/>
          </p:nvPr>
        </p:nvSpPr>
        <p:spPr>
          <a:xfrm>
            <a:off x="1143000" y="6601968"/>
            <a:ext cx="6858000" cy="219456"/>
          </a:xfrm>
        </p:spPr>
        <p:txBody>
          <a:bodyPr anchor="b" anchorCtr="0"/>
          <a:lstStyle>
            <a:lvl1pPr marL="0" marR="0" indent="0" algn="ctr" defTabSz="914400" rtl="0" eaLnBrk="1" fontAlgn="base" latinLnBrk="0" hangingPunct="1">
              <a:lnSpc>
                <a:spcPct val="80000"/>
              </a:lnSpc>
              <a:spcBef>
                <a:spcPct val="20000"/>
              </a:spcBef>
              <a:spcAft>
                <a:spcPct val="20000"/>
              </a:spcAft>
              <a:buClrTx/>
              <a:buSzTx/>
              <a:buFontTx/>
              <a:buNone/>
              <a:tabLst/>
              <a:defRPr sz="800" b="0">
                <a:latin typeface="+mn-lt"/>
                <a:cs typeface="Arial" panose="020B0604020202020204" pitchFamily="34" charset="0"/>
              </a:defRPr>
            </a:lvl1pPr>
          </a:lstStyle>
          <a:p>
            <a:pPr marL="0" marR="0" lvl="0" indent="0" algn="l" defTabSz="914400" rtl="0" eaLnBrk="1" fontAlgn="base" latinLnBrk="0" hangingPunct="1">
              <a:lnSpc>
                <a:spcPct val="80000"/>
              </a:lnSpc>
              <a:spcBef>
                <a:spcPct val="20000"/>
              </a:spcBef>
              <a:spcAft>
                <a:spcPct val="20000"/>
              </a:spcAft>
              <a:buClrTx/>
              <a:buSzTx/>
              <a:buFontTx/>
              <a:buNone/>
              <a:tabLst/>
              <a:defRPr/>
            </a:pPr>
            <a:r>
              <a:rPr lang="en-US" altLang="en-US" sz="1000" dirty="0" smtClean="0"/>
              <a:t>Proprietary &amp; Confidential Information &lt;if needed, Arial 8 (no bold) Rules for Board of Directors Presentations&gt;</a:t>
            </a:r>
          </a:p>
        </p:txBody>
      </p:sp>
      <p:sp>
        <p:nvSpPr>
          <p:cNvPr id="3" name="Text Placeholder 2"/>
          <p:cNvSpPr>
            <a:spLocks noGrp="1"/>
          </p:cNvSpPr>
          <p:nvPr>
            <p:ph type="body" sz="quarter" idx="11" hasCustomPrompt="1"/>
          </p:nvPr>
        </p:nvSpPr>
        <p:spPr>
          <a:xfrm>
            <a:off x="1997075" y="4368800"/>
            <a:ext cx="6699250" cy="838200"/>
          </a:xfrm>
        </p:spPr>
        <p:txBody>
          <a:bodyPr lIns="91440"/>
          <a:lstStyle>
            <a:lvl1pPr marL="0" indent="0">
              <a:spcBef>
                <a:spcPts val="0"/>
              </a:spcBef>
              <a:spcAft>
                <a:spcPts val="0"/>
              </a:spcAft>
              <a:buNone/>
              <a:defRPr sz="2000" baseline="0"/>
            </a:lvl1pPr>
          </a:lstStyle>
          <a:p>
            <a:pPr lvl="0"/>
            <a:r>
              <a:rPr lang="en-US" dirty="0" smtClean="0"/>
              <a:t>Insert Date</a:t>
            </a:r>
          </a:p>
        </p:txBody>
      </p:sp>
      <p:pic>
        <p:nvPicPr>
          <p:cNvPr id="9" name="Picture 29"/>
          <p:cNvPicPr>
            <a:picLocks noChangeAspect="1" noChangeArrowheads="1"/>
          </p:cNvPicPr>
          <p:nvPr/>
        </p:nvPicPr>
        <p:blipFill>
          <a:blip r:embed="rId2"/>
          <a:srcRect/>
          <a:stretch>
            <a:fillRect/>
          </a:stretch>
        </p:blipFill>
        <p:spPr bwMode="hidden">
          <a:xfrm>
            <a:off x="1587" y="0"/>
            <a:ext cx="9139238" cy="2057400"/>
          </a:xfrm>
          <a:prstGeom prst="rect">
            <a:avLst/>
          </a:prstGeom>
          <a:noFill/>
          <a:ln w="9525">
            <a:noFill/>
            <a:miter lim="800000"/>
            <a:headEnd/>
            <a:tailEnd/>
          </a:ln>
        </p:spPr>
      </p:pic>
      <p:pic>
        <p:nvPicPr>
          <p:cNvPr id="11" name="Picture 2" descr="http://eweb/brands/downloads/nee_3C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006" y="218473"/>
            <a:ext cx="1660146" cy="967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 Object; R: Text; Box">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4648200" y="1645920"/>
            <a:ext cx="4038600" cy="3657600"/>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sz="1800"/>
            </a:lvl1pPr>
            <a:lvl2pPr eaLnBrk="1" hangingPunct="1">
              <a:defRPr sz="1600"/>
            </a:lvl2pPr>
            <a:lvl3pPr eaLnBrk="1" hangingPunct="1">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Bullet information (Arial 18 bold)</a:t>
            </a:r>
          </a:p>
        </p:txBody>
      </p:sp>
      <p:sp>
        <p:nvSpPr>
          <p:cNvPr id="10"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7" name="Content Placeholder 6"/>
          <p:cNvSpPr>
            <a:spLocks noGrp="1"/>
          </p:cNvSpPr>
          <p:nvPr>
            <p:ph sz="quarter" idx="14" hasCustomPrompt="1"/>
          </p:nvPr>
        </p:nvSpPr>
        <p:spPr>
          <a:xfrm>
            <a:off x="457200" y="1645920"/>
            <a:ext cx="4038600" cy="365760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2"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8"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32968969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 Text; R: 2 Objects;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10"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6" name="Picture Placeholder 5"/>
          <p:cNvSpPr>
            <a:spLocks noGrp="1"/>
          </p:cNvSpPr>
          <p:nvPr>
            <p:ph type="pic" sz="quarter" idx="14"/>
          </p:nvPr>
        </p:nvSpPr>
        <p:spPr>
          <a:xfrm>
            <a:off x="4645152" y="1645920"/>
            <a:ext cx="4041648" cy="1752600"/>
          </a:xfrm>
          <a:prstGeom prst="rect">
            <a:avLst/>
          </a:prstGeom>
          <a:noFill/>
          <a:ln>
            <a:noFill/>
          </a:ln>
        </p:spPr>
        <p:txBody>
          <a:bodyPr anchor="ctr" anchorCtr="1"/>
          <a:lstStyle>
            <a:lvl1pPr marL="0" indent="0">
              <a:buNone/>
              <a:defRPr sz="1600"/>
            </a:lvl1pPr>
          </a:lstStyle>
          <a:p>
            <a:r>
              <a:rPr lang="en-US" smtClean="0"/>
              <a:t>Click icon to add picture</a:t>
            </a:r>
            <a:endParaRPr lang="en-US" dirty="0"/>
          </a:p>
        </p:txBody>
      </p:sp>
      <p:sp>
        <p:nvSpPr>
          <p:cNvPr id="13" name="Picture Placeholder 5"/>
          <p:cNvSpPr>
            <a:spLocks noGrp="1"/>
          </p:cNvSpPr>
          <p:nvPr>
            <p:ph type="pic" sz="quarter" idx="15"/>
          </p:nvPr>
        </p:nvSpPr>
        <p:spPr>
          <a:xfrm>
            <a:off x="4648200" y="3549596"/>
            <a:ext cx="4038600" cy="1752600"/>
          </a:xfrm>
          <a:prstGeom prst="rect">
            <a:avLst/>
          </a:prstGeom>
          <a:noFill/>
          <a:ln>
            <a:noFill/>
          </a:ln>
        </p:spPr>
        <p:txBody>
          <a:bodyPr anchor="ctr" anchorCtr="1"/>
          <a:lstStyle>
            <a:lvl1pPr marL="0" indent="0">
              <a:buNone/>
              <a:defRPr sz="1600"/>
            </a:lvl1pPr>
          </a:lstStyle>
          <a:p>
            <a:r>
              <a:rPr lang="en-US" smtClean="0"/>
              <a:t>Click icon to add picture</a:t>
            </a:r>
            <a:endParaRPr lang="en-US" dirty="0"/>
          </a:p>
        </p:txBody>
      </p:sp>
      <p:sp>
        <p:nvSpPr>
          <p:cNvPr id="11" name="Text Placeholder 6"/>
          <p:cNvSpPr>
            <a:spLocks noGrp="1"/>
          </p:cNvSpPr>
          <p:nvPr>
            <p:ph type="body" sz="quarter" idx="17" hasCustomPrompt="1"/>
          </p:nvPr>
        </p:nvSpPr>
        <p:spPr>
          <a:xfrm>
            <a:off x="457200" y="1645920"/>
            <a:ext cx="4041648" cy="3657600"/>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baseline="0"/>
            </a:lvl1pPr>
            <a:lvl2pPr>
              <a:defRPr/>
            </a:lvl2pPr>
            <a:lvl3pPr>
              <a:defRPr baseline="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(Arial 16 normal)</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Bullet information (Arial 18 bold)</a:t>
            </a:r>
          </a:p>
        </p:txBody>
      </p:sp>
      <p:sp>
        <p:nvSpPr>
          <p:cNvPr id="14"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19058841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 Text 2/3; R: 3 Objects; Box">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10"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6" name="Picture Placeholder 5"/>
          <p:cNvSpPr>
            <a:spLocks noGrp="1"/>
          </p:cNvSpPr>
          <p:nvPr>
            <p:ph type="pic" sz="quarter" idx="14"/>
          </p:nvPr>
        </p:nvSpPr>
        <p:spPr>
          <a:xfrm>
            <a:off x="6096000" y="1645920"/>
            <a:ext cx="2590800" cy="1134533"/>
          </a:xfrm>
          <a:prstGeom prst="rect">
            <a:avLst/>
          </a:prstGeom>
          <a:noFill/>
        </p:spPr>
        <p:txBody>
          <a:bodyPr anchor="ctr" anchorCtr="1"/>
          <a:lstStyle>
            <a:lvl1pPr marL="0" indent="0">
              <a:buNone/>
              <a:defRPr sz="1600"/>
            </a:lvl1pPr>
          </a:lstStyle>
          <a:p>
            <a:r>
              <a:rPr lang="en-US" smtClean="0"/>
              <a:t>Click icon to add picture</a:t>
            </a:r>
            <a:endParaRPr lang="en-US" dirty="0"/>
          </a:p>
        </p:txBody>
      </p:sp>
      <p:sp>
        <p:nvSpPr>
          <p:cNvPr id="13" name="Picture Placeholder 5"/>
          <p:cNvSpPr>
            <a:spLocks noGrp="1"/>
          </p:cNvSpPr>
          <p:nvPr>
            <p:ph type="pic" sz="quarter" idx="15"/>
          </p:nvPr>
        </p:nvSpPr>
        <p:spPr>
          <a:xfrm>
            <a:off x="6096000" y="2906535"/>
            <a:ext cx="2590800" cy="1134533"/>
          </a:xfrm>
          <a:prstGeom prst="rect">
            <a:avLst/>
          </a:prstGeom>
          <a:noFill/>
        </p:spPr>
        <p:txBody>
          <a:bodyPr anchor="ctr" anchorCtr="1"/>
          <a:lstStyle>
            <a:lvl1pPr marL="0" indent="0">
              <a:buNone/>
              <a:defRPr sz="1600"/>
            </a:lvl1pPr>
          </a:lstStyle>
          <a:p>
            <a:r>
              <a:rPr lang="en-US" smtClean="0"/>
              <a:t>Click icon to add picture</a:t>
            </a:r>
            <a:endParaRPr lang="en-US" dirty="0"/>
          </a:p>
        </p:txBody>
      </p:sp>
      <p:sp>
        <p:nvSpPr>
          <p:cNvPr id="14" name="Picture Placeholder 5"/>
          <p:cNvSpPr>
            <a:spLocks noGrp="1"/>
          </p:cNvSpPr>
          <p:nvPr>
            <p:ph type="pic" sz="quarter" idx="16"/>
          </p:nvPr>
        </p:nvSpPr>
        <p:spPr>
          <a:xfrm>
            <a:off x="6096000" y="4167148"/>
            <a:ext cx="2590800" cy="1134533"/>
          </a:xfrm>
          <a:prstGeom prst="rect">
            <a:avLst/>
          </a:prstGeom>
          <a:noFill/>
        </p:spPr>
        <p:txBody>
          <a:bodyPr anchor="ctr" anchorCtr="1"/>
          <a:lstStyle>
            <a:lvl1pPr marL="0" indent="0">
              <a:buNone/>
              <a:defRPr sz="1600"/>
            </a:lvl1pPr>
          </a:lstStyle>
          <a:p>
            <a:r>
              <a:rPr lang="en-US" smtClean="0"/>
              <a:t>Click icon to add picture</a:t>
            </a:r>
            <a:endParaRPr lang="en-US" dirty="0"/>
          </a:p>
        </p:txBody>
      </p:sp>
      <p:sp>
        <p:nvSpPr>
          <p:cNvPr id="12" name="Text Placeholder 6"/>
          <p:cNvSpPr>
            <a:spLocks noGrp="1"/>
          </p:cNvSpPr>
          <p:nvPr>
            <p:ph type="body" sz="quarter" idx="17" hasCustomPrompt="1"/>
          </p:nvPr>
        </p:nvSpPr>
        <p:spPr>
          <a:xfrm>
            <a:off x="457200" y="1645920"/>
            <a:ext cx="5486400" cy="3657600"/>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a:lvl1pPr>
            <a:lvl2pPr>
              <a:defRPr/>
            </a:lvl2pPr>
            <a:lvl3pPr>
              <a:defRPr/>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Bullet information (Arial 18 bold)</a:t>
            </a:r>
          </a:p>
        </p:txBody>
      </p:sp>
      <p:sp>
        <p:nvSpPr>
          <p:cNvPr id="15"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16"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32753734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 2 Objects; B: 2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22 Bold) &lt;Replace With Your Own Content&gt;</a:t>
            </a:r>
            <a:endParaRPr lang="en-US" dirty="0"/>
          </a:p>
        </p:txBody>
      </p:sp>
      <p:sp>
        <p:nvSpPr>
          <p:cNvPr id="7" name="Content Placeholder 6"/>
          <p:cNvSpPr>
            <a:spLocks noGrp="1"/>
          </p:cNvSpPr>
          <p:nvPr>
            <p:ph sz="quarter" idx="14" hasCustomPrompt="1"/>
          </p:nvPr>
        </p:nvSpPr>
        <p:spPr>
          <a:xfrm>
            <a:off x="4648200" y="1645920"/>
            <a:ext cx="4038600" cy="207264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Content Placeholder 6"/>
          <p:cNvSpPr>
            <a:spLocks noGrp="1"/>
          </p:cNvSpPr>
          <p:nvPr>
            <p:ph sz="quarter" idx="17" hasCustomPrompt="1"/>
          </p:nvPr>
        </p:nvSpPr>
        <p:spPr>
          <a:xfrm>
            <a:off x="457200" y="1645920"/>
            <a:ext cx="4038600" cy="207264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4" name="Text Placeholder 3"/>
          <p:cNvSpPr>
            <a:spLocks noGrp="1"/>
          </p:cNvSpPr>
          <p:nvPr>
            <p:ph type="body" sz="quarter" idx="18"/>
          </p:nvPr>
        </p:nvSpPr>
        <p:spPr>
          <a:xfrm>
            <a:off x="457200" y="3889880"/>
            <a:ext cx="403860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
          <p:cNvSpPr>
            <a:spLocks noGrp="1"/>
          </p:cNvSpPr>
          <p:nvPr>
            <p:ph type="body" sz="quarter" idx="19"/>
          </p:nvPr>
        </p:nvSpPr>
        <p:spPr>
          <a:xfrm>
            <a:off x="4648200" y="3889880"/>
            <a:ext cx="4038600" cy="2072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13356286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22 Bold) &lt;Replace With Your Own Content&gt;</a:t>
            </a:r>
            <a:endParaRPr lang="en-US" dirty="0"/>
          </a:p>
        </p:txBody>
      </p:sp>
      <p:sp>
        <p:nvSpPr>
          <p:cNvPr id="7" name="Content Placeholder 6"/>
          <p:cNvSpPr>
            <a:spLocks noGrp="1"/>
          </p:cNvSpPr>
          <p:nvPr>
            <p:ph sz="quarter" idx="14" hasCustomPrompt="1"/>
          </p:nvPr>
        </p:nvSpPr>
        <p:spPr>
          <a:xfrm>
            <a:off x="4648200" y="1645920"/>
            <a:ext cx="4038600" cy="207264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Content Placeholder 6"/>
          <p:cNvSpPr>
            <a:spLocks noGrp="1"/>
          </p:cNvSpPr>
          <p:nvPr>
            <p:ph sz="quarter" idx="17" hasCustomPrompt="1"/>
          </p:nvPr>
        </p:nvSpPr>
        <p:spPr>
          <a:xfrm>
            <a:off x="457200" y="1645920"/>
            <a:ext cx="4038600" cy="207264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0" name="Content Placeholder 6"/>
          <p:cNvSpPr>
            <a:spLocks noGrp="1"/>
          </p:cNvSpPr>
          <p:nvPr>
            <p:ph sz="quarter" idx="18" hasCustomPrompt="1"/>
          </p:nvPr>
        </p:nvSpPr>
        <p:spPr>
          <a:xfrm>
            <a:off x="4648200" y="3889880"/>
            <a:ext cx="4038600" cy="207264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1" name="Content Placeholder 6"/>
          <p:cNvSpPr>
            <a:spLocks noGrp="1"/>
          </p:cNvSpPr>
          <p:nvPr>
            <p:ph sz="quarter" idx="19" hasCustomPrompt="1"/>
          </p:nvPr>
        </p:nvSpPr>
        <p:spPr>
          <a:xfrm>
            <a:off x="457200" y="3889880"/>
            <a:ext cx="4038600" cy="207264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4"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33223630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 3 Objects; B: 3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22 Bold) &lt;Replace With Your Own Content&gt;</a:t>
            </a:r>
            <a:endParaRPr lang="en-US" dirty="0"/>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Content Placeholder 6"/>
          <p:cNvSpPr>
            <a:spLocks noGrp="1"/>
          </p:cNvSpPr>
          <p:nvPr>
            <p:ph sz="quarter" idx="17" hasCustomPrompt="1"/>
          </p:nvPr>
        </p:nvSpPr>
        <p:spPr>
          <a:xfrm>
            <a:off x="457200" y="164592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4" name="Text Placeholder 3"/>
          <p:cNvSpPr>
            <a:spLocks noGrp="1"/>
          </p:cNvSpPr>
          <p:nvPr>
            <p:ph type="body" sz="quarter" idx="18"/>
          </p:nvPr>
        </p:nvSpPr>
        <p:spPr>
          <a:xfrm>
            <a:off x="457200" y="3889880"/>
            <a:ext cx="2667000" cy="20726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6"/>
          <p:cNvSpPr>
            <a:spLocks noGrp="1"/>
          </p:cNvSpPr>
          <p:nvPr>
            <p:ph sz="quarter" idx="19" hasCustomPrompt="1"/>
          </p:nvPr>
        </p:nvSpPr>
        <p:spPr>
          <a:xfrm>
            <a:off x="3248025" y="164592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1" name="Text Placeholder 3"/>
          <p:cNvSpPr>
            <a:spLocks noGrp="1"/>
          </p:cNvSpPr>
          <p:nvPr>
            <p:ph type="body" sz="quarter" idx="20"/>
          </p:nvPr>
        </p:nvSpPr>
        <p:spPr>
          <a:xfrm>
            <a:off x="3248025" y="3889880"/>
            <a:ext cx="2667000" cy="20726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4" name="Content Placeholder 6"/>
          <p:cNvSpPr>
            <a:spLocks noGrp="1"/>
          </p:cNvSpPr>
          <p:nvPr>
            <p:ph sz="quarter" idx="21" hasCustomPrompt="1"/>
          </p:nvPr>
        </p:nvSpPr>
        <p:spPr>
          <a:xfrm>
            <a:off x="6019800" y="164592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6" name="Text Placeholder 3"/>
          <p:cNvSpPr>
            <a:spLocks noGrp="1"/>
          </p:cNvSpPr>
          <p:nvPr>
            <p:ph type="body" sz="quarter" idx="22"/>
          </p:nvPr>
        </p:nvSpPr>
        <p:spPr>
          <a:xfrm>
            <a:off x="6019800" y="3889880"/>
            <a:ext cx="2667000" cy="207264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15"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359284602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22 Bold) &lt;Replace With Your Own Content&gt;</a:t>
            </a:r>
            <a:endParaRPr lang="en-US" dirty="0"/>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Content Placeholder 6"/>
          <p:cNvSpPr>
            <a:spLocks noGrp="1"/>
          </p:cNvSpPr>
          <p:nvPr>
            <p:ph sz="quarter" idx="17" hasCustomPrompt="1"/>
          </p:nvPr>
        </p:nvSpPr>
        <p:spPr>
          <a:xfrm>
            <a:off x="457200" y="164592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0" name="Content Placeholder 6"/>
          <p:cNvSpPr>
            <a:spLocks noGrp="1"/>
          </p:cNvSpPr>
          <p:nvPr>
            <p:ph sz="quarter" idx="19" hasCustomPrompt="1"/>
          </p:nvPr>
        </p:nvSpPr>
        <p:spPr>
          <a:xfrm>
            <a:off x="3248025" y="164592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4" name="Content Placeholder 6"/>
          <p:cNvSpPr>
            <a:spLocks noGrp="1"/>
          </p:cNvSpPr>
          <p:nvPr>
            <p:ph sz="quarter" idx="21" hasCustomPrompt="1"/>
          </p:nvPr>
        </p:nvSpPr>
        <p:spPr>
          <a:xfrm>
            <a:off x="6019800" y="164592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5" name="Content Placeholder 6"/>
          <p:cNvSpPr>
            <a:spLocks noGrp="1"/>
          </p:cNvSpPr>
          <p:nvPr>
            <p:ph sz="quarter" idx="22" hasCustomPrompt="1"/>
          </p:nvPr>
        </p:nvSpPr>
        <p:spPr>
          <a:xfrm>
            <a:off x="455295" y="388988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7" name="Content Placeholder 6"/>
          <p:cNvSpPr>
            <a:spLocks noGrp="1"/>
          </p:cNvSpPr>
          <p:nvPr>
            <p:ph sz="quarter" idx="23" hasCustomPrompt="1"/>
          </p:nvPr>
        </p:nvSpPr>
        <p:spPr>
          <a:xfrm>
            <a:off x="3246120" y="388988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8" name="Content Placeholder 6"/>
          <p:cNvSpPr>
            <a:spLocks noGrp="1"/>
          </p:cNvSpPr>
          <p:nvPr>
            <p:ph sz="quarter" idx="24" hasCustomPrompt="1"/>
          </p:nvPr>
        </p:nvSpPr>
        <p:spPr>
          <a:xfrm>
            <a:off x="6017895" y="3889880"/>
            <a:ext cx="2667000" cy="2072640"/>
          </a:xfrm>
        </p:spPr>
        <p:txBody>
          <a:bodyPr anchor="ctr" anchorCtr="1"/>
          <a:lstStyle>
            <a:lvl1pPr marL="0" indent="0" algn="ctr">
              <a:buNone/>
              <a:defRPr/>
            </a:lvl1pPr>
          </a:lstStyle>
          <a:p>
            <a:pPr marL="0" lvl="0" indent="0"/>
            <a:r>
              <a:rPr lang="en-US" dirty="0" smtClean="0"/>
              <a:t>Click to insert Photo / Clip Art</a:t>
            </a:r>
          </a:p>
        </p:txBody>
      </p:sp>
      <p:sp>
        <p:nvSpPr>
          <p:cNvPr id="11"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4397729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lank; Only Header, Title,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0" hasCustomPrompt="1"/>
          </p:nvPr>
        </p:nvSpPr>
        <p:spPr>
          <a:xfrm>
            <a:off x="455612" y="228600"/>
            <a:ext cx="8229600" cy="640080"/>
          </a:xfrm>
        </p:spPr>
        <p:txBody>
          <a:bodyPr/>
          <a:lstStyle>
            <a:lvl1pPr marL="0" indent="0">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Tree>
    <p:extLst>
      <p:ext uri="{BB962C8B-B14F-4D97-AF65-F5344CB8AC3E}">
        <p14:creationId xmlns:p14="http://schemas.microsoft.com/office/powerpoint/2010/main" val="269271257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Only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0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or Arrow List">
    <p:spTree>
      <p:nvGrpSpPr>
        <p:cNvPr id="1" name=""/>
        <p:cNvGrpSpPr/>
        <p:nvPr/>
      </p:nvGrpSpPr>
      <p:grpSpPr>
        <a:xfrm>
          <a:off x="0" y="0"/>
          <a:ext cx="0" cy="0"/>
          <a:chOff x="0" y="0"/>
          <a:chExt cx="0" cy="0"/>
        </a:xfrm>
      </p:grpSpPr>
      <p:sp>
        <p:nvSpPr>
          <p:cNvPr id="4" name="TextBox 3"/>
          <p:cNvSpPr txBox="1"/>
          <p:nvPr/>
        </p:nvSpPr>
        <p:spPr>
          <a:xfrm>
            <a:off x="1092200" y="2269067"/>
            <a:ext cx="1905000" cy="369332"/>
          </a:xfrm>
          <a:prstGeom prst="rect">
            <a:avLst/>
          </a:prstGeom>
          <a:noFill/>
        </p:spPr>
        <p:txBody>
          <a:bodyPr wrap="square" rtlCol="0">
            <a:spAutoFit/>
          </a:bodyPr>
          <a:lstStyle/>
          <a:p>
            <a:endParaRPr lang="en-US" dirty="0"/>
          </a:p>
        </p:txBody>
      </p:sp>
      <p:sp>
        <p:nvSpPr>
          <p:cNvPr id="6" name="Text Placeholder 2"/>
          <p:cNvSpPr>
            <a:spLocks noGrp="1"/>
          </p:cNvSpPr>
          <p:nvPr>
            <p:ph type="body" sz="half" idx="13" hasCustomPrompt="1"/>
          </p:nvPr>
        </p:nvSpPr>
        <p:spPr>
          <a:xfrm>
            <a:off x="1084265" y="1645920"/>
            <a:ext cx="7602537" cy="4342131"/>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sz="1800" baseline="0"/>
            </a:lvl1pPr>
            <a:lvl2pPr eaLnBrk="1" hangingPunct="1">
              <a:defRPr sz="1600"/>
            </a:lvl2pPr>
            <a:lvl3pPr marL="1143000" marR="0" indent="-228600" algn="l" defTabSz="914400" rtl="0" eaLnBrk="1" fontAlgn="base" latinLnBrk="0" hangingPunct="1">
              <a:lnSpc>
                <a:spcPct val="80000"/>
              </a:lnSpc>
              <a:spcBef>
                <a:spcPct val="20000"/>
              </a:spcBef>
              <a:spcAft>
                <a:spcPct val="20000"/>
              </a:spcAft>
              <a:buClrTx/>
              <a:buSzTx/>
              <a:buFontTx/>
              <a:buBlip>
                <a:blip r:embed="rId2"/>
              </a:buBlip>
              <a:tabLst/>
              <a:defRPr sz="1600"/>
            </a:lvl3pPr>
            <a:lvl4pPr marL="1371600" indent="0">
              <a:buNone/>
              <a:defRPr/>
            </a:lvl4pPr>
          </a:lstStyle>
          <a:p>
            <a:pPr lvl="0"/>
            <a:r>
              <a:rPr lang="en-US" dirty="0" smtClean="0"/>
              <a:t>Agenda bullet 1 information (Arial 18 bold)</a:t>
            </a:r>
          </a:p>
          <a:p>
            <a:pPr lvl="1"/>
            <a:r>
              <a:rPr lang="en-US" dirty="0" smtClean="0"/>
              <a:t>Agenda sub-bullet 1 information (Arial 16)</a:t>
            </a:r>
          </a:p>
          <a:p>
            <a:pPr lvl="2"/>
            <a:r>
              <a:rPr lang="en-US" dirty="0" smtClean="0"/>
              <a:t>Agenda sub-bullet 1 information (Arial 16)</a:t>
            </a:r>
          </a:p>
          <a:p>
            <a:pPr marL="342900" marR="0" lvl="0" indent="-342900" algn="l" defTabSz="914400" rtl="0" eaLnBrk="1" fontAlgn="base" latinLnBrk="0" hangingPunct="1">
              <a:lnSpc>
                <a:spcPct val="80000"/>
              </a:lnSpc>
              <a:spcBef>
                <a:spcPct val="20000"/>
              </a:spcBef>
              <a:spcAft>
                <a:spcPct val="20000"/>
              </a:spcAft>
              <a:buClrTx/>
              <a:buSzTx/>
              <a:buFont typeface="Arial" panose="020B0604020202020204" pitchFamily="34" charset="0"/>
              <a:buChar char="•"/>
              <a:tabLst/>
              <a:defRPr/>
            </a:pPr>
            <a:r>
              <a:rPr lang="en-US" dirty="0" smtClean="0"/>
              <a:t>Agenda bullet 2 information (Arial 18 bold)</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Agenda bullet 3 information (Arial 18 bold)</a:t>
            </a:r>
          </a:p>
          <a:p>
            <a:pPr lvl="0"/>
            <a:r>
              <a:rPr lang="en-US" dirty="0" smtClean="0"/>
              <a:t>Agenda bullet 4 information (Arial 18 bold)</a:t>
            </a:r>
          </a:p>
        </p:txBody>
      </p:sp>
      <p:sp>
        <p:nvSpPr>
          <p:cNvPr id="7" name="Title 1"/>
          <p:cNvSpPr>
            <a:spLocks noGrp="1"/>
          </p:cNvSpPr>
          <p:nvPr>
            <p:ph type="title" hasCustomPrompt="1"/>
          </p:nvPr>
        </p:nvSpPr>
        <p:spPr>
          <a:xfrm>
            <a:off x="457205" y="914400"/>
            <a:ext cx="8228013" cy="685800"/>
          </a:xfrm>
        </p:spPr>
        <p:txBody>
          <a:bodyPr/>
          <a:lstStyle>
            <a:lvl1pPr>
              <a:defRPr sz="2200"/>
            </a:lvl1pPr>
          </a:lstStyle>
          <a:p>
            <a:pPr lvl="0"/>
            <a:r>
              <a:rPr lang="en-US" dirty="0" smtClean="0"/>
              <a:t>Agenda or List Title</a:t>
            </a:r>
          </a:p>
        </p:txBody>
      </p:sp>
    </p:spTree>
    <p:extLst>
      <p:ext uri="{BB962C8B-B14F-4D97-AF65-F5344CB8AC3E}">
        <p14:creationId xmlns:p14="http://schemas.microsoft.com/office/powerpoint/2010/main" val="5489046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3" name="Title 2"/>
          <p:cNvSpPr>
            <a:spLocks noGrp="1"/>
          </p:cNvSpPr>
          <p:nvPr>
            <p:ph type="title" hasCustomPrompt="1"/>
          </p:nvPr>
        </p:nvSpPr>
        <p:spPr/>
        <p:txBody>
          <a:bodyPr/>
          <a:lstStyle>
            <a:lvl1pPr>
              <a:lnSpc>
                <a:spcPct val="80000"/>
              </a:lnSpc>
              <a:defRPr/>
            </a:lvl1pPr>
          </a:lstStyle>
          <a:p>
            <a:r>
              <a:rPr lang="en-US" dirty="0" smtClean="0"/>
              <a:t>Title (Arial 22 Bold) &lt;Replace With Your Own Content&gt;</a:t>
            </a:r>
            <a:endParaRPr lang="en-US" dirty="0"/>
          </a:p>
        </p:txBody>
      </p:sp>
      <p:sp>
        <p:nvSpPr>
          <p:cNvPr id="8" name="Text Placeholder 7"/>
          <p:cNvSpPr>
            <a:spLocks noGrp="1"/>
          </p:cNvSpPr>
          <p:nvPr>
            <p:ph type="body" sz="quarter" idx="14" hasCustomPrompt="1"/>
          </p:nvPr>
        </p:nvSpPr>
        <p:spPr>
          <a:xfrm>
            <a:off x="457200" y="1645920"/>
            <a:ext cx="8229600" cy="4340352"/>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lvl="0"/>
            <a:r>
              <a:rPr lang="en-US" dirty="0" smtClean="0"/>
              <a:t>Bullet information (Arial 18 bold)</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6"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17813182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ppendix or New Section">
    <p:spTree>
      <p:nvGrpSpPr>
        <p:cNvPr id="1" name=""/>
        <p:cNvGrpSpPr/>
        <p:nvPr/>
      </p:nvGrpSpPr>
      <p:grpSpPr>
        <a:xfrm>
          <a:off x="0" y="0"/>
          <a:ext cx="0" cy="0"/>
          <a:chOff x="0" y="0"/>
          <a:chExt cx="0" cy="0"/>
        </a:xfrm>
      </p:grpSpPr>
      <p:sp>
        <p:nvSpPr>
          <p:cNvPr id="9" name="Rectangle 2"/>
          <p:cNvSpPr>
            <a:spLocks noGrp="1" noChangeArrowheads="1"/>
          </p:cNvSpPr>
          <p:nvPr>
            <p:ph type="ctrTitle" hasCustomPrompt="1"/>
          </p:nvPr>
        </p:nvSpPr>
        <p:spPr>
          <a:xfrm>
            <a:off x="461176" y="3138490"/>
            <a:ext cx="8229600" cy="581025"/>
          </a:xfrm>
          <a:extLst>
            <a:ext uri="{91240B29-F687-4F45-9708-019B960494DF}">
              <a14:hiddenLine xmlns:a14="http://schemas.microsoft.com/office/drawing/2010/main" w="9525" algn="ctr">
                <a:solidFill>
                  <a:schemeClr val="tx1"/>
                </a:solidFill>
                <a:miter lim="800000"/>
                <a:headEnd/>
                <a:tailEnd/>
              </a14:hiddenLine>
            </a:ext>
          </a:extLst>
        </p:spPr>
        <p:txBody>
          <a:bodyPr lIns="91440" anchor="ctr" anchorCtr="0"/>
          <a:lstStyle>
            <a:lvl1pPr algn="ctr">
              <a:lnSpc>
                <a:spcPct val="80000"/>
              </a:lnSpc>
              <a:defRPr sz="2400" u="none" baseline="0">
                <a:solidFill>
                  <a:srgbClr val="800000"/>
                </a:solidFill>
              </a:defRPr>
            </a:lvl1pPr>
          </a:lstStyle>
          <a:p>
            <a:pPr lvl="0"/>
            <a:r>
              <a:rPr lang="en-US" noProof="0" dirty="0" smtClean="0"/>
              <a:t>Appendix or Section Title</a:t>
            </a:r>
          </a:p>
        </p:txBody>
      </p:sp>
      <p:pic>
        <p:nvPicPr>
          <p:cNvPr id="6" name="Picture 10"/>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
          <p:cNvPicPr>
            <a:picLocks noChangeAspect="1" noChangeArrowheads="1"/>
          </p:cNvPicPr>
          <p:nvPr/>
        </p:nvPicPr>
        <p:blipFill>
          <a:blip r:embed="rId3"/>
          <a:srcRect/>
          <a:stretch>
            <a:fillRect/>
          </a:stretch>
        </p:blipFill>
        <p:spPr bwMode="hidden">
          <a:xfrm>
            <a:off x="4762" y="0"/>
            <a:ext cx="9139238" cy="2057400"/>
          </a:xfrm>
          <a:prstGeom prst="rect">
            <a:avLst/>
          </a:prstGeom>
          <a:noFill/>
          <a:ln w="9525">
            <a:noFill/>
            <a:miter lim="800000"/>
            <a:headEnd/>
            <a:tailEnd/>
          </a:ln>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8604" y="239539"/>
            <a:ext cx="2023215" cy="884413"/>
          </a:xfrm>
          <a:prstGeom prst="rect">
            <a:avLst/>
          </a:prstGeom>
        </p:spPr>
      </p:pic>
    </p:spTree>
    <p:extLst>
      <p:ext uri="{BB962C8B-B14F-4D97-AF65-F5344CB8AC3E}">
        <p14:creationId xmlns:p14="http://schemas.microsoft.com/office/powerpoint/2010/main" val="322052408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ogo">
    <p:spTree>
      <p:nvGrpSpPr>
        <p:cNvPr id="1" name=""/>
        <p:cNvGrpSpPr/>
        <p:nvPr/>
      </p:nvGrpSpPr>
      <p:grpSpPr>
        <a:xfrm>
          <a:off x="0" y="0"/>
          <a:ext cx="0" cy="0"/>
          <a:chOff x="0" y="0"/>
          <a:chExt cx="0" cy="0"/>
        </a:xfrm>
      </p:grpSpPr>
      <p:pic>
        <p:nvPicPr>
          <p:cNvPr id="3" name="Picture 2" descr="http://eweb/brands/downloads/nee_3C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727" y="1938529"/>
            <a:ext cx="6913330" cy="403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3472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 Text; R: Text; 2 Titles">
    <p:spTree>
      <p:nvGrpSpPr>
        <p:cNvPr id="1" name=""/>
        <p:cNvGrpSpPr/>
        <p:nvPr/>
      </p:nvGrpSpPr>
      <p:grpSpPr>
        <a:xfrm>
          <a:off x="0" y="0"/>
          <a:ext cx="0" cy="0"/>
          <a:chOff x="0" y="0"/>
          <a:chExt cx="0" cy="0"/>
        </a:xfrm>
      </p:grpSpPr>
      <p:sp>
        <p:nvSpPr>
          <p:cNvPr id="20" name="Text Placeholder 2"/>
          <p:cNvSpPr>
            <a:spLocks noGrp="1"/>
          </p:cNvSpPr>
          <p:nvPr>
            <p:ph type="body" idx="11" hasCustomPrompt="1"/>
          </p:nvPr>
        </p:nvSpPr>
        <p:spPr>
          <a:xfrm>
            <a:off x="455612" y="914400"/>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21"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3" name="Text Placeholder 2"/>
          <p:cNvSpPr>
            <a:spLocks noGrp="1"/>
          </p:cNvSpPr>
          <p:nvPr>
            <p:ph type="body" sz="quarter" idx="15" hasCustomPrompt="1"/>
          </p:nvPr>
        </p:nvSpPr>
        <p:spPr>
          <a:xfrm>
            <a:off x="457200" y="1645920"/>
            <a:ext cx="4038600" cy="4340352"/>
          </a:xfrm>
        </p:spPr>
        <p:txBody>
          <a:bodyPr/>
          <a:lstStyle>
            <a:lvl1pPr>
              <a:defRPr sz="1800" baseline="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8" name="Text Placeholder 2"/>
          <p:cNvSpPr>
            <a:spLocks noGrp="1"/>
          </p:cNvSpPr>
          <p:nvPr>
            <p:ph type="body" sz="quarter" idx="16" hasCustomPrompt="1"/>
          </p:nvPr>
        </p:nvSpPr>
        <p:spPr>
          <a:xfrm>
            <a:off x="4648200" y="1645920"/>
            <a:ext cx="4038600" cy="4340352"/>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9"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17895796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 Text; R: Object; 2 Titles">
    <p:spTree>
      <p:nvGrpSpPr>
        <p:cNvPr id="1" name=""/>
        <p:cNvGrpSpPr/>
        <p:nvPr/>
      </p:nvGrpSpPr>
      <p:grpSpPr>
        <a:xfrm>
          <a:off x="0" y="0"/>
          <a:ext cx="0" cy="0"/>
          <a:chOff x="0" y="0"/>
          <a:chExt cx="0" cy="0"/>
        </a:xfrm>
      </p:grpSpPr>
      <p:sp>
        <p:nvSpPr>
          <p:cNvPr id="20" name="Text Placeholder 2"/>
          <p:cNvSpPr>
            <a:spLocks noGrp="1"/>
          </p:cNvSpPr>
          <p:nvPr>
            <p:ph type="body" idx="11" hasCustomPrompt="1"/>
          </p:nvPr>
        </p:nvSpPr>
        <p:spPr>
          <a:xfrm>
            <a:off x="455612" y="914400"/>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21"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baseline="0"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3" name="Text Placeholder 2"/>
          <p:cNvSpPr>
            <a:spLocks noGrp="1"/>
          </p:cNvSpPr>
          <p:nvPr>
            <p:ph type="body" sz="quarter" idx="15" hasCustomPrompt="1"/>
          </p:nvPr>
        </p:nvSpPr>
        <p:spPr>
          <a:xfrm>
            <a:off x="457200" y="1645920"/>
            <a:ext cx="4038600" cy="4340352"/>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0" name="Content Placeholder 6"/>
          <p:cNvSpPr>
            <a:spLocks noGrp="1"/>
          </p:cNvSpPr>
          <p:nvPr>
            <p:ph sz="quarter" idx="16" hasCustomPrompt="1"/>
          </p:nvPr>
        </p:nvSpPr>
        <p:spPr>
          <a:xfrm>
            <a:off x="4648200" y="1645920"/>
            <a:ext cx="4038600" cy="4340352"/>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8"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190665314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 Object; R: Text; 2 Titles">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4645152" y="1645920"/>
            <a:ext cx="4038600" cy="4340352"/>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Bullet information (Arial 18 bold)</a:t>
            </a:r>
          </a:p>
        </p:txBody>
      </p:sp>
      <p:sp>
        <p:nvSpPr>
          <p:cNvPr id="10" name="Content Placeholder 6"/>
          <p:cNvSpPr>
            <a:spLocks noGrp="1"/>
          </p:cNvSpPr>
          <p:nvPr>
            <p:ph sz="quarter" idx="16" hasCustomPrompt="1"/>
          </p:nvPr>
        </p:nvSpPr>
        <p:spPr>
          <a:xfrm>
            <a:off x="457200" y="1645920"/>
            <a:ext cx="4038600" cy="4340352"/>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Text Placeholder 2"/>
          <p:cNvSpPr>
            <a:spLocks noGrp="1"/>
          </p:cNvSpPr>
          <p:nvPr>
            <p:ph type="body" idx="11" hasCustomPrompt="1"/>
          </p:nvPr>
        </p:nvSpPr>
        <p:spPr>
          <a:xfrm>
            <a:off x="455612" y="914399"/>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14"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baseline="0"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8"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13722042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 Text; R: Text; 2 Titles; Box">
    <p:spTree>
      <p:nvGrpSpPr>
        <p:cNvPr id="1" name=""/>
        <p:cNvGrpSpPr/>
        <p:nvPr/>
      </p:nvGrpSpPr>
      <p:grpSpPr>
        <a:xfrm>
          <a:off x="0" y="0"/>
          <a:ext cx="0" cy="0"/>
          <a:chOff x="0" y="0"/>
          <a:chExt cx="0" cy="0"/>
        </a:xfrm>
      </p:grpSpPr>
      <p:sp>
        <p:nvSpPr>
          <p:cNvPr id="20" name="Text Placeholder 2"/>
          <p:cNvSpPr>
            <a:spLocks noGrp="1"/>
          </p:cNvSpPr>
          <p:nvPr>
            <p:ph type="body" idx="11" hasCustomPrompt="1"/>
          </p:nvPr>
        </p:nvSpPr>
        <p:spPr>
          <a:xfrm>
            <a:off x="455612" y="914400"/>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21"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baseline="0"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11"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3" name="Text Placeholder 2"/>
          <p:cNvSpPr>
            <a:spLocks noGrp="1"/>
          </p:cNvSpPr>
          <p:nvPr>
            <p:ph type="body" sz="quarter" idx="15" hasCustomPrompt="1"/>
          </p:nvPr>
        </p:nvSpPr>
        <p:spPr>
          <a:xfrm>
            <a:off x="457200" y="1645920"/>
            <a:ext cx="4038600" cy="3657600"/>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22 bold&gt;</a:t>
            </a:r>
          </a:p>
        </p:txBody>
      </p:sp>
      <p:sp>
        <p:nvSpPr>
          <p:cNvPr id="9" name="Text Placeholder 2"/>
          <p:cNvSpPr>
            <a:spLocks noGrp="1"/>
          </p:cNvSpPr>
          <p:nvPr>
            <p:ph type="body" sz="quarter" idx="16" hasCustomPrompt="1"/>
          </p:nvPr>
        </p:nvSpPr>
        <p:spPr>
          <a:xfrm>
            <a:off x="4645152" y="1645920"/>
            <a:ext cx="4038600" cy="3657600"/>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0"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26447476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 Text; R: Object; 2 Titles; Box">
    <p:spTree>
      <p:nvGrpSpPr>
        <p:cNvPr id="1" name=""/>
        <p:cNvGrpSpPr/>
        <p:nvPr/>
      </p:nvGrpSpPr>
      <p:grpSpPr>
        <a:xfrm>
          <a:off x="0" y="0"/>
          <a:ext cx="0" cy="0"/>
          <a:chOff x="0" y="0"/>
          <a:chExt cx="0" cy="0"/>
        </a:xfrm>
      </p:grpSpPr>
      <p:sp>
        <p:nvSpPr>
          <p:cNvPr id="20" name="Text Placeholder 2"/>
          <p:cNvSpPr>
            <a:spLocks noGrp="1"/>
          </p:cNvSpPr>
          <p:nvPr>
            <p:ph type="body" idx="11" hasCustomPrompt="1"/>
          </p:nvPr>
        </p:nvSpPr>
        <p:spPr>
          <a:xfrm>
            <a:off x="455612" y="914400"/>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21"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11"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3" name="Text Placeholder 2"/>
          <p:cNvSpPr>
            <a:spLocks noGrp="1"/>
          </p:cNvSpPr>
          <p:nvPr>
            <p:ph type="body" sz="quarter" idx="15" hasCustomPrompt="1"/>
          </p:nvPr>
        </p:nvSpPr>
        <p:spPr>
          <a:xfrm>
            <a:off x="457200" y="1645920"/>
            <a:ext cx="4038600" cy="3657600"/>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0" name="Content Placeholder 6"/>
          <p:cNvSpPr>
            <a:spLocks noGrp="1"/>
          </p:cNvSpPr>
          <p:nvPr>
            <p:ph sz="quarter" idx="16" hasCustomPrompt="1"/>
          </p:nvPr>
        </p:nvSpPr>
        <p:spPr>
          <a:xfrm>
            <a:off x="4648200" y="1645920"/>
            <a:ext cx="4038600" cy="365760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229232942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 Object; R: Text; 2 Titles; Box">
    <p:spTree>
      <p:nvGrpSpPr>
        <p:cNvPr id="1" name=""/>
        <p:cNvGrpSpPr/>
        <p:nvPr/>
      </p:nvGrpSpPr>
      <p:grpSpPr>
        <a:xfrm>
          <a:off x="0" y="0"/>
          <a:ext cx="0" cy="0"/>
          <a:chOff x="0" y="0"/>
          <a:chExt cx="0" cy="0"/>
        </a:xfrm>
      </p:grpSpPr>
      <p:sp>
        <p:nvSpPr>
          <p:cNvPr id="11"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3" name="Text Placeholder 2"/>
          <p:cNvSpPr>
            <a:spLocks noGrp="1"/>
          </p:cNvSpPr>
          <p:nvPr>
            <p:ph type="body" sz="quarter" idx="15" hasCustomPrompt="1"/>
          </p:nvPr>
        </p:nvSpPr>
        <p:spPr>
          <a:xfrm>
            <a:off x="4648200" y="1645920"/>
            <a:ext cx="4038600" cy="3657600"/>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Bullet information (Arial 18 bold)</a:t>
            </a:r>
          </a:p>
        </p:txBody>
      </p:sp>
      <p:sp>
        <p:nvSpPr>
          <p:cNvPr id="10" name="Content Placeholder 6"/>
          <p:cNvSpPr>
            <a:spLocks noGrp="1"/>
          </p:cNvSpPr>
          <p:nvPr>
            <p:ph sz="quarter" idx="16" hasCustomPrompt="1"/>
          </p:nvPr>
        </p:nvSpPr>
        <p:spPr>
          <a:xfrm>
            <a:off x="457200" y="1645920"/>
            <a:ext cx="4038600" cy="365760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Text Placeholder 2"/>
          <p:cNvSpPr>
            <a:spLocks noGrp="1"/>
          </p:cNvSpPr>
          <p:nvPr>
            <p:ph type="body" idx="11" hasCustomPrompt="1"/>
          </p:nvPr>
        </p:nvSpPr>
        <p:spPr>
          <a:xfrm>
            <a:off x="455612" y="914399"/>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14"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15"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25169970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 Object; R: Object; 2 Titles; Box">
    <p:spTree>
      <p:nvGrpSpPr>
        <p:cNvPr id="1" name=""/>
        <p:cNvGrpSpPr/>
        <p:nvPr/>
      </p:nvGrpSpPr>
      <p:grpSpPr>
        <a:xfrm>
          <a:off x="0" y="0"/>
          <a:ext cx="0" cy="0"/>
          <a:chOff x="0" y="0"/>
          <a:chExt cx="0" cy="0"/>
        </a:xfrm>
      </p:grpSpPr>
      <p:sp>
        <p:nvSpPr>
          <p:cNvPr id="20" name="Text Placeholder 2"/>
          <p:cNvSpPr>
            <a:spLocks noGrp="1"/>
          </p:cNvSpPr>
          <p:nvPr>
            <p:ph type="body" idx="11" hasCustomPrompt="1"/>
          </p:nvPr>
        </p:nvSpPr>
        <p:spPr>
          <a:xfrm>
            <a:off x="455612" y="914400"/>
            <a:ext cx="4040188" cy="685800"/>
          </a:xfrm>
        </p:spPr>
        <p:txBody>
          <a:bodyPr anchor="b"/>
          <a:lstStyle>
            <a:lvl1pPr marL="0" indent="0" algn="ctr">
              <a:lnSpc>
                <a:spcPct val="80000"/>
              </a:lnSpc>
              <a:spcBef>
                <a:spcPts val="0"/>
              </a:spcBef>
              <a:spcAft>
                <a:spcPts val="0"/>
              </a:spcAft>
              <a:buNone/>
              <a:defRPr sz="2200" b="1" u="sng"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Left Column                      Title Arial 22 Bold</a:t>
            </a:r>
          </a:p>
        </p:txBody>
      </p:sp>
      <p:sp>
        <p:nvSpPr>
          <p:cNvPr id="21" name="Text Placeholder 4"/>
          <p:cNvSpPr>
            <a:spLocks noGrp="1"/>
          </p:cNvSpPr>
          <p:nvPr>
            <p:ph type="body" sz="quarter" idx="3" hasCustomPrompt="1"/>
          </p:nvPr>
        </p:nvSpPr>
        <p:spPr>
          <a:xfrm>
            <a:off x="4645030" y="914400"/>
            <a:ext cx="4041775" cy="685800"/>
          </a:xfrm>
        </p:spPr>
        <p:txBody>
          <a:bodyPr anchor="b"/>
          <a:lstStyle>
            <a:lvl1pPr marL="0" indent="0" algn="ctr">
              <a:lnSpc>
                <a:spcPct val="80000"/>
              </a:lnSpc>
              <a:spcBef>
                <a:spcPts val="0"/>
              </a:spcBef>
              <a:spcAft>
                <a:spcPts val="0"/>
              </a:spcAft>
              <a:buNone/>
              <a:defRPr lang="en-US" sz="2200" b="1" u="sng" dirty="0" smtClean="0">
                <a:solidFill>
                  <a:srgbClr val="0048B9"/>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Right Column                   Title Arial 22 Bold</a:t>
            </a:r>
          </a:p>
        </p:txBody>
      </p:sp>
      <p:sp>
        <p:nvSpPr>
          <p:cNvPr id="11"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10" name="Content Placeholder 6"/>
          <p:cNvSpPr>
            <a:spLocks noGrp="1"/>
          </p:cNvSpPr>
          <p:nvPr>
            <p:ph sz="quarter" idx="16" hasCustomPrompt="1"/>
          </p:nvPr>
        </p:nvSpPr>
        <p:spPr>
          <a:xfrm>
            <a:off x="4645152" y="1645920"/>
            <a:ext cx="4038600" cy="365760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Content Placeholder 6"/>
          <p:cNvSpPr>
            <a:spLocks noGrp="1"/>
          </p:cNvSpPr>
          <p:nvPr>
            <p:ph sz="quarter" idx="17" hasCustomPrompt="1"/>
          </p:nvPr>
        </p:nvSpPr>
        <p:spPr>
          <a:xfrm>
            <a:off x="457200" y="1645920"/>
            <a:ext cx="4038600" cy="365760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4"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47492474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Executive Summary">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455612" y="228600"/>
            <a:ext cx="8229600" cy="640080"/>
          </a:xfrm>
        </p:spPr>
        <p:txBody>
          <a:bodyPr/>
          <a:lstStyle>
            <a:lvl1pPr marL="0" indent="0" algn="ctr">
              <a:spcBef>
                <a:spcPts val="0"/>
              </a:spcBef>
              <a:spcAft>
                <a:spcPts val="0"/>
              </a:spcAft>
              <a:buNone/>
              <a:defRPr sz="2000">
                <a:solidFill>
                  <a:schemeClr val="bg2"/>
                </a:solidFill>
              </a:defRPr>
            </a:lvl1pPr>
          </a:lstStyle>
          <a:p>
            <a:pPr lvl="0"/>
            <a:r>
              <a:rPr lang="en-US" dirty="0" smtClean="0"/>
              <a:t>&lt;Executive Summary at Arial 20 bold&gt;</a:t>
            </a:r>
          </a:p>
        </p:txBody>
      </p:sp>
      <p:sp>
        <p:nvSpPr>
          <p:cNvPr id="10" name="Text Placeholder 7"/>
          <p:cNvSpPr>
            <a:spLocks noGrp="1"/>
          </p:cNvSpPr>
          <p:nvPr>
            <p:ph type="body" sz="quarter" idx="14" hasCustomPrompt="1"/>
          </p:nvPr>
        </p:nvSpPr>
        <p:spPr>
          <a:xfrm>
            <a:off x="457200" y="914400"/>
            <a:ext cx="8229600" cy="5073651"/>
          </a:xfrm>
        </p:spPr>
        <p:txBody>
          <a:bodyPr/>
          <a:lstStyle>
            <a:lvl1pPr marL="0" indent="0">
              <a:lnSpc>
                <a:spcPct val="100000"/>
              </a:lnSpc>
              <a:spcBef>
                <a:spcPts val="0"/>
              </a:spcBef>
              <a:spcAft>
                <a:spcPts val="0"/>
              </a:spcAft>
              <a:buNone/>
              <a:defRPr sz="1400" b="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vl3pPr>
          </a:lstStyle>
          <a:p>
            <a:pPr lvl="0"/>
            <a:r>
              <a:rPr lang="en-US" sz="1600" b="0" dirty="0" smtClean="0"/>
              <a:t>Arial 14 normal text, left justified, single spaced.</a:t>
            </a:r>
          </a:p>
          <a:p>
            <a:pPr lvl="0"/>
            <a:endParaRPr lang="en-US" sz="1600" b="0" dirty="0" smtClean="0"/>
          </a:p>
          <a:p>
            <a:pPr lvl="0"/>
            <a:r>
              <a:rPr lang="en-US" sz="1600" b="0" dirty="0" smtClean="0"/>
              <a:t>Leave a blank line between paragraphs.</a:t>
            </a:r>
          </a:p>
          <a:p>
            <a:pPr lvl="0"/>
            <a:endParaRPr lang="en-US" sz="1600" b="0" dirty="0" smtClean="0"/>
          </a:p>
          <a:p>
            <a:pPr lvl="0"/>
            <a:r>
              <a:rPr lang="en-US" sz="1600" b="0" dirty="0" smtClean="0"/>
              <a:t>Recommended for handouts only; text this small cannot be read easily by most audiences when projected.</a:t>
            </a:r>
          </a:p>
        </p:txBody>
      </p:sp>
    </p:spTree>
    <p:extLst>
      <p:ext uri="{BB962C8B-B14F-4D97-AF65-F5344CB8AC3E}">
        <p14:creationId xmlns:p14="http://schemas.microsoft.com/office/powerpoint/2010/main" val="7538863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ject">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455612" y="1645920"/>
            <a:ext cx="8229600" cy="4340352"/>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marL="342900" indent="-342900" algn="ctr">
              <a:buNone/>
              <a:defRPr lang="en-US" baseline="0" dirty="0" smtClean="0"/>
            </a:lvl1pPr>
          </a:lstStyle>
          <a:p>
            <a:pPr marL="0" lvl="0" indent="0"/>
            <a:r>
              <a:rPr lang="en-US" dirty="0" smtClean="0"/>
              <a:t>Click to insert Table / Chart / Smart Art / Photo / Clip Art / Media</a:t>
            </a:r>
          </a:p>
        </p:txBody>
      </p:sp>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11"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Tree>
    <p:extLst>
      <p:ext uri="{BB962C8B-B14F-4D97-AF65-F5344CB8AC3E}">
        <p14:creationId xmlns:p14="http://schemas.microsoft.com/office/powerpoint/2010/main" val="3302210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2C2691AD-2CA7-4679-A5AC-2455AAB07155}" type="datetimeFigureOut">
              <a:rPr lang="en-US" smtClean="0"/>
              <a:t>6/2/2016</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B061DCE3-B1CD-435B-9AC8-DB26242D739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42162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nly; Box">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455612" y="228600"/>
            <a:ext cx="8229600" cy="640080"/>
          </a:xfrm>
        </p:spPr>
        <p:txBody>
          <a:bodyPr lIns="91440" rIns="91440"/>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7" name="Text Placeholder 5"/>
          <p:cNvSpPr>
            <a:spLocks noGrp="1"/>
          </p:cNvSpPr>
          <p:nvPr>
            <p:ph type="body" sz="quarter" idx="12" hasCustomPrompt="1"/>
          </p:nvPr>
        </p:nvSpPr>
        <p:spPr>
          <a:xfrm>
            <a:off x="457200" y="5347971"/>
            <a:ext cx="8229600" cy="640080"/>
          </a:xfrm>
          <a:solidFill>
            <a:schemeClr val="tx2"/>
          </a:solidFill>
        </p:spPr>
        <p:txBody>
          <a:bodyPr lIns="91440" rIns="91440"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3" name="Title 2"/>
          <p:cNvSpPr>
            <a:spLocks noGrp="1"/>
          </p:cNvSpPr>
          <p:nvPr>
            <p:ph type="title" hasCustomPrompt="1"/>
          </p:nvPr>
        </p:nvSpPr>
        <p:spPr>
          <a:xfrm>
            <a:off x="457205" y="914400"/>
            <a:ext cx="8228013" cy="685800"/>
          </a:xfrm>
        </p:spPr>
        <p:txBody>
          <a:bodyPr/>
          <a:lstStyle>
            <a:lvl1pPr>
              <a:lnSpc>
                <a:spcPct val="80000"/>
              </a:lnSpc>
              <a:defRPr/>
            </a:lvl1pPr>
          </a:lstStyle>
          <a:p>
            <a:r>
              <a:rPr lang="en-US" dirty="0" smtClean="0"/>
              <a:t>Title (Arial 22 Bold) &lt;Replace With Your Own Content&gt;</a:t>
            </a:r>
            <a:endParaRPr lang="en-US" dirty="0"/>
          </a:p>
        </p:txBody>
      </p:sp>
      <p:sp>
        <p:nvSpPr>
          <p:cNvPr id="8" name="Text Placeholder 7"/>
          <p:cNvSpPr>
            <a:spLocks noGrp="1"/>
          </p:cNvSpPr>
          <p:nvPr>
            <p:ph type="body" sz="quarter" idx="14" hasCustomPrompt="1"/>
          </p:nvPr>
        </p:nvSpPr>
        <p:spPr>
          <a:xfrm>
            <a:off x="457200" y="1645920"/>
            <a:ext cx="8229600" cy="3657600"/>
          </a:xfrm>
        </p:spPr>
        <p:txBody>
          <a:bodyPr lIns="91440" rIns="91440"/>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lvl="0"/>
            <a:r>
              <a:rPr lang="en-US" dirty="0" smtClean="0"/>
              <a:t>Bullet information (Arial 18 bold)</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0"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32870853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 Caption; Box">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455612" y="1645920"/>
            <a:ext cx="8229600" cy="33832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buNone/>
              <a:defRPr lang="en-US" baseline="0" dirty="0" smtClean="0"/>
            </a:lvl1pPr>
          </a:lstStyle>
          <a:p>
            <a:pPr marL="0" lvl="0" indent="0"/>
            <a:r>
              <a:rPr lang="en-US" dirty="0" smtClean="0"/>
              <a:t>Click to insert Table / Chart / Smart Art / Photo / Clip Art / Media</a:t>
            </a:r>
          </a:p>
        </p:txBody>
      </p:sp>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10"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7" name="Text Placeholder 5"/>
          <p:cNvSpPr>
            <a:spLocks noGrp="1"/>
          </p:cNvSpPr>
          <p:nvPr>
            <p:ph type="body" sz="quarter" idx="15" hasCustomPrompt="1"/>
          </p:nvPr>
        </p:nvSpPr>
        <p:spPr>
          <a:xfrm>
            <a:off x="457200" y="5081648"/>
            <a:ext cx="8229600" cy="228600"/>
          </a:xfrm>
        </p:spPr>
        <p:txBody>
          <a:bodyPr lIns="0" rIns="0"/>
          <a:lstStyle>
            <a:lvl1pPr marL="0" indent="0">
              <a:buNone/>
              <a:defRPr sz="1200" b="0"/>
            </a:lvl1pPr>
          </a:lstStyle>
          <a:p>
            <a:r>
              <a:rPr lang="en-US" dirty="0" smtClean="0"/>
              <a:t>Identify images using Arial 12, text flush left with the image or photo.</a:t>
            </a:r>
            <a:endParaRPr lang="en-US" dirty="0"/>
          </a:p>
        </p:txBody>
      </p:sp>
      <p:sp>
        <p:nvSpPr>
          <p:cNvPr id="11"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9"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4112822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bject; Box">
    <p:spTree>
      <p:nvGrpSpPr>
        <p:cNvPr id="1" name=""/>
        <p:cNvGrpSpPr/>
        <p:nvPr/>
      </p:nvGrpSpPr>
      <p:grpSpPr>
        <a:xfrm>
          <a:off x="0" y="0"/>
          <a:ext cx="0" cy="0"/>
          <a:chOff x="0" y="0"/>
          <a:chExt cx="0" cy="0"/>
        </a:xfrm>
      </p:grpSpPr>
      <p:sp>
        <p:nvSpPr>
          <p:cNvPr id="3" name="Content Placeholder 2"/>
          <p:cNvSpPr>
            <a:spLocks noGrp="1"/>
          </p:cNvSpPr>
          <p:nvPr>
            <p:ph sz="quarter" idx="11" hasCustomPrompt="1"/>
          </p:nvPr>
        </p:nvSpPr>
        <p:spPr>
          <a:xfrm>
            <a:off x="455612" y="1645920"/>
            <a:ext cx="8229600" cy="3657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lvl1pPr>
              <a:buNone/>
              <a:defRPr lang="en-US" baseline="0" dirty="0" smtClean="0"/>
            </a:lvl1pPr>
          </a:lstStyle>
          <a:p>
            <a:pPr marL="0" lvl="0" indent="0"/>
            <a:r>
              <a:rPr lang="en-US" dirty="0" smtClean="0"/>
              <a:t>Click to insert Table / Chart / Smart Art / Photo / Clip Art / Media</a:t>
            </a:r>
          </a:p>
        </p:txBody>
      </p:sp>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10"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11"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7"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33661091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 Text; R: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Title (Arial 22 Bold) &lt;Replace With Your Own Content&gt;</a:t>
            </a:r>
            <a:endParaRPr lang="en-US" dirty="0"/>
          </a:p>
        </p:txBody>
      </p:sp>
      <p:sp>
        <p:nvSpPr>
          <p:cNvPr id="7" name="Content Placeholder 6"/>
          <p:cNvSpPr>
            <a:spLocks noGrp="1"/>
          </p:cNvSpPr>
          <p:nvPr>
            <p:ph sz="quarter" idx="14" hasCustomPrompt="1"/>
          </p:nvPr>
        </p:nvSpPr>
        <p:spPr>
          <a:xfrm>
            <a:off x="4648200" y="1645920"/>
            <a:ext cx="4038600" cy="4340352"/>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1" name="Text Placeholder 2"/>
          <p:cNvSpPr>
            <a:spLocks noGrp="1"/>
          </p:cNvSpPr>
          <p:nvPr>
            <p:ph type="body" sz="quarter" idx="15" hasCustomPrompt="1"/>
          </p:nvPr>
        </p:nvSpPr>
        <p:spPr>
          <a:xfrm>
            <a:off x="457200" y="1645920"/>
            <a:ext cx="4038600" cy="4340352"/>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8"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41651644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 Object; R: Text">
    <p:spTree>
      <p:nvGrpSpPr>
        <p:cNvPr id="1" name=""/>
        <p:cNvGrpSpPr/>
        <p:nvPr/>
      </p:nvGrpSpPr>
      <p:grpSpPr>
        <a:xfrm>
          <a:off x="0" y="0"/>
          <a:ext cx="0" cy="0"/>
          <a:chOff x="0" y="0"/>
          <a:chExt cx="0" cy="0"/>
        </a:xfrm>
      </p:grpSpPr>
      <p:sp>
        <p:nvSpPr>
          <p:cNvPr id="3" name="Text Placeholder 2"/>
          <p:cNvSpPr>
            <a:spLocks noGrp="1"/>
          </p:cNvSpPr>
          <p:nvPr>
            <p:ph type="body" sz="half" idx="1" hasCustomPrompt="1"/>
          </p:nvPr>
        </p:nvSpPr>
        <p:spPr>
          <a:xfrm>
            <a:off x="4648200" y="1645920"/>
            <a:ext cx="4038600" cy="4340352"/>
          </a:xfrm>
        </p:spPr>
        <p:txBody>
          <a:bodyPr/>
          <a:lstStyle>
            <a:lvl1pPr marL="342900" marR="0" indent="-342900" algn="l" defTabSz="914400" rtl="0" eaLnBrk="1" fontAlgn="base" latinLnBrk="0" hangingPunct="1">
              <a:lnSpc>
                <a:spcPct val="80000"/>
              </a:lnSpc>
              <a:spcBef>
                <a:spcPct val="20000"/>
              </a:spcBef>
              <a:spcAft>
                <a:spcPct val="20000"/>
              </a:spcAft>
              <a:buClrTx/>
              <a:buSzTx/>
              <a:buFontTx/>
              <a:buChar char="•"/>
              <a:tabLst/>
              <a:defRPr sz="1800"/>
            </a:lvl1pPr>
            <a:lvl2pPr eaLnBrk="1" hangingPunct="1">
              <a:defRPr sz="1600"/>
            </a:lvl2pPr>
            <a:lvl3pPr eaLnBrk="1" hangingPunct="1">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a:p>
            <a:pPr marL="342900" marR="0" lvl="0" indent="-342900" algn="l" defTabSz="914400" rtl="0" eaLnBrk="1" fontAlgn="base" latinLnBrk="0" hangingPunct="1">
              <a:lnSpc>
                <a:spcPct val="80000"/>
              </a:lnSpc>
              <a:spcBef>
                <a:spcPct val="20000"/>
              </a:spcBef>
              <a:spcAft>
                <a:spcPct val="20000"/>
              </a:spcAft>
              <a:buClrTx/>
              <a:buSzTx/>
              <a:buFontTx/>
              <a:buChar char="•"/>
              <a:tabLst/>
              <a:defRPr/>
            </a:pPr>
            <a:r>
              <a:rPr lang="en-US" dirty="0" smtClean="0"/>
              <a:t>Bullet information (Arial 18 bold)</a:t>
            </a:r>
          </a:p>
        </p:txBody>
      </p:sp>
      <p:sp>
        <p:nvSpPr>
          <p:cNvPr id="2" name="Title 1"/>
          <p:cNvSpPr>
            <a:spLocks noGrp="1"/>
          </p:cNvSpPr>
          <p:nvPr>
            <p:ph type="title" hasCustomPrompt="1"/>
          </p:nvPr>
        </p:nvSpPr>
        <p:spPr/>
        <p:txBody>
          <a:bodyPr/>
          <a:lstStyle>
            <a:lvl1pPr>
              <a:defRPr/>
            </a:lvl1pPr>
          </a:lstStyle>
          <a:p>
            <a:r>
              <a:rPr lang="en-US" dirty="0" smtClean="0"/>
              <a:t>Title (Arial 22 Bold) &lt;Replace With Your Own Content&gt;</a:t>
            </a:r>
            <a:endParaRPr lang="en-US" dirty="0"/>
          </a:p>
        </p:txBody>
      </p:sp>
      <p:sp>
        <p:nvSpPr>
          <p:cNvPr id="7" name="Content Placeholder 6"/>
          <p:cNvSpPr>
            <a:spLocks noGrp="1"/>
          </p:cNvSpPr>
          <p:nvPr>
            <p:ph sz="quarter" idx="14" hasCustomPrompt="1"/>
          </p:nvPr>
        </p:nvSpPr>
        <p:spPr>
          <a:xfrm>
            <a:off x="457200" y="1645920"/>
            <a:ext cx="4038600" cy="4340352"/>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2"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8"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4771475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 Text; R: Object; Box">
    <p:spTree>
      <p:nvGrpSpPr>
        <p:cNvPr id="1" name=""/>
        <p:cNvGrpSpPr/>
        <p:nvPr/>
      </p:nvGrpSpPr>
      <p:grpSpPr>
        <a:xfrm>
          <a:off x="0" y="0"/>
          <a:ext cx="0" cy="0"/>
          <a:chOff x="0" y="0"/>
          <a:chExt cx="0" cy="0"/>
        </a:xfrm>
      </p:grpSpPr>
      <p:sp>
        <p:nvSpPr>
          <p:cNvPr id="10" name="Text Placeholder 5"/>
          <p:cNvSpPr>
            <a:spLocks noGrp="1"/>
          </p:cNvSpPr>
          <p:nvPr>
            <p:ph type="body" sz="quarter" idx="12" hasCustomPrompt="1"/>
          </p:nvPr>
        </p:nvSpPr>
        <p:spPr>
          <a:xfrm>
            <a:off x="457200" y="5347971"/>
            <a:ext cx="8229600" cy="640080"/>
          </a:xfrm>
          <a:solidFill>
            <a:schemeClr val="tx2"/>
          </a:solidFill>
        </p:spPr>
        <p:txBody>
          <a:bodyPr anchor="ctr"/>
          <a:lstStyle>
            <a:lvl1pPr marL="0" indent="0" algn="ctr">
              <a:lnSpc>
                <a:spcPct val="100000"/>
              </a:lnSpc>
              <a:spcBef>
                <a:spcPct val="0"/>
              </a:spcBef>
              <a:spcAft>
                <a:spcPct val="0"/>
              </a:spcAft>
              <a:buFontTx/>
              <a:buNone/>
              <a:defRPr sz="1600">
                <a:solidFill>
                  <a:schemeClr val="bg1"/>
                </a:solidFill>
              </a:defRPr>
            </a:lvl1pPr>
          </a:lstStyle>
          <a:p>
            <a:pPr algn="ctr">
              <a:lnSpc>
                <a:spcPct val="100000"/>
              </a:lnSpc>
              <a:spcBef>
                <a:spcPct val="0"/>
              </a:spcBef>
              <a:spcAft>
                <a:spcPct val="0"/>
              </a:spcAft>
              <a:buFontTx/>
              <a:buNone/>
            </a:pPr>
            <a:r>
              <a:rPr lang="en-US" altLang="en-US" b="1" dirty="0" smtClean="0">
                <a:solidFill>
                  <a:schemeClr val="bg1"/>
                </a:solidFill>
              </a:rPr>
              <a:t>Use this optional box in Arial 16 bold, centered, to sum up, further explain or emphasize data presented on the slide. Delete box if not used.</a:t>
            </a:r>
            <a:endParaRPr lang="en-US" altLang="en-US" b="1" dirty="0">
              <a:solidFill>
                <a:schemeClr val="bg1"/>
              </a:solidFill>
            </a:endParaRPr>
          </a:p>
        </p:txBody>
      </p:sp>
      <p:sp>
        <p:nvSpPr>
          <p:cNvPr id="2" name="Title 1"/>
          <p:cNvSpPr>
            <a:spLocks noGrp="1"/>
          </p:cNvSpPr>
          <p:nvPr>
            <p:ph type="title" hasCustomPrompt="1"/>
          </p:nvPr>
        </p:nvSpPr>
        <p:spPr/>
        <p:txBody>
          <a:bodyPr/>
          <a:lstStyle>
            <a:lvl1pPr>
              <a:defRPr baseline="0"/>
            </a:lvl1pPr>
          </a:lstStyle>
          <a:p>
            <a:r>
              <a:rPr lang="en-US" dirty="0" smtClean="0"/>
              <a:t>Title (Arial 22 Bold) &lt;Replace With Your Own Content&gt;</a:t>
            </a:r>
            <a:endParaRPr lang="en-US" dirty="0"/>
          </a:p>
        </p:txBody>
      </p:sp>
      <p:sp>
        <p:nvSpPr>
          <p:cNvPr id="7" name="Content Placeholder 6"/>
          <p:cNvSpPr>
            <a:spLocks noGrp="1"/>
          </p:cNvSpPr>
          <p:nvPr>
            <p:ph sz="quarter" idx="14" hasCustomPrompt="1"/>
          </p:nvPr>
        </p:nvSpPr>
        <p:spPr>
          <a:xfrm>
            <a:off x="4648200" y="1645920"/>
            <a:ext cx="4038600" cy="3657600"/>
          </a:xfrm>
        </p:spPr>
        <p:txBody>
          <a:bodyPr anchor="ctr" anchorCtr="1"/>
          <a:lstStyle>
            <a:lvl1pPr marL="0" indent="0" algn="ctr">
              <a:buNone/>
              <a:defRPr/>
            </a:lvl1pPr>
          </a:lstStyle>
          <a:p>
            <a:pPr marL="0" lvl="0" indent="0"/>
            <a:r>
              <a:rPr lang="en-US" dirty="0" smtClean="0"/>
              <a:t>Click to insert Table / Chart / Smart Art / Photo / Clip Art / Media</a:t>
            </a:r>
          </a:p>
        </p:txBody>
      </p:sp>
      <p:sp>
        <p:nvSpPr>
          <p:cNvPr id="11" name="Text Placeholder 2"/>
          <p:cNvSpPr>
            <a:spLocks noGrp="1"/>
          </p:cNvSpPr>
          <p:nvPr>
            <p:ph type="body" sz="quarter" idx="15" hasCustomPrompt="1"/>
          </p:nvPr>
        </p:nvSpPr>
        <p:spPr>
          <a:xfrm>
            <a:off x="457200" y="1645920"/>
            <a:ext cx="4038600" cy="3657600"/>
          </a:xfrm>
        </p:spPr>
        <p:txBody>
          <a:bodyPr/>
          <a:lstStyle>
            <a:lvl1pPr>
              <a:defRPr sz="1800"/>
            </a:lvl1pPr>
            <a:lvl2pPr>
              <a:defRPr sz="1600"/>
            </a:lvl2pPr>
            <a:lvl3pPr>
              <a:defRPr sz="1600"/>
            </a:lvl3pPr>
          </a:lstStyle>
          <a:p>
            <a:pPr lvl="0"/>
            <a:r>
              <a:rPr lang="en-US" dirty="0" smtClean="0"/>
              <a:t>Bullet information (Arial 18 bold) </a:t>
            </a:r>
          </a:p>
          <a:p>
            <a:pPr lvl="1"/>
            <a:r>
              <a:rPr lang="en-US" dirty="0" smtClean="0"/>
              <a:t>Supporting information (Arial 16 normal)</a:t>
            </a:r>
          </a:p>
          <a:p>
            <a:pPr lvl="1"/>
            <a:r>
              <a:rPr lang="en-US" dirty="0" smtClean="0"/>
              <a:t>Supporting information (Arial 16 normal) </a:t>
            </a:r>
          </a:p>
          <a:p>
            <a:pPr lvl="2"/>
            <a:r>
              <a:rPr lang="en-US" dirty="0" smtClean="0"/>
              <a:t>Supporting information not in bold (Arial 16 normal)</a:t>
            </a:r>
          </a:p>
        </p:txBody>
      </p:sp>
      <p:sp>
        <p:nvSpPr>
          <p:cNvPr id="13" name="Text Placeholder 4"/>
          <p:cNvSpPr>
            <a:spLocks noGrp="1"/>
          </p:cNvSpPr>
          <p:nvPr>
            <p:ph type="body" sz="quarter" idx="10" hasCustomPrompt="1"/>
          </p:nvPr>
        </p:nvSpPr>
        <p:spPr>
          <a:xfrm>
            <a:off x="455612" y="228600"/>
            <a:ext cx="8229600" cy="640080"/>
          </a:xfrm>
        </p:spPr>
        <p:txBody>
          <a:bodyPr/>
          <a:lstStyle>
            <a:lvl1pPr marL="0" indent="0">
              <a:spcBef>
                <a:spcPts val="0"/>
              </a:spcBef>
              <a:spcAft>
                <a:spcPts val="0"/>
              </a:spcAft>
              <a:buNone/>
              <a:defRPr sz="2000">
                <a:solidFill>
                  <a:schemeClr val="bg2"/>
                </a:solidFill>
              </a:defRPr>
            </a:lvl1pPr>
          </a:lstStyle>
          <a:p>
            <a:pPr lvl="0"/>
            <a:r>
              <a:rPr lang="en-US" dirty="0" smtClean="0"/>
              <a:t>Header, which may be a maximum of two lines, at the top of each slide &lt;Replace with your own content at Arial 20 bold&gt;</a:t>
            </a:r>
          </a:p>
        </p:txBody>
      </p:sp>
      <p:sp>
        <p:nvSpPr>
          <p:cNvPr id="8" name="Text Placeholder 10"/>
          <p:cNvSpPr>
            <a:spLocks noGrp="1"/>
          </p:cNvSpPr>
          <p:nvPr>
            <p:ph type="body" sz="quarter" idx="13" hasCustomPrompt="1"/>
          </p:nvPr>
        </p:nvSpPr>
        <p:spPr>
          <a:xfrm>
            <a:off x="838200" y="6272784"/>
            <a:ext cx="6705600" cy="533400"/>
          </a:xfrm>
        </p:spPr>
        <p:txBody>
          <a:bodyPr anchor="b"/>
          <a:lstStyle>
            <a:lvl1pPr marL="169863" indent="-169863" algn="l">
              <a:buFont typeface="+mj-lt"/>
              <a:buAutoNum type="arabicParenR"/>
              <a:defRPr sz="800" b="0" baseline="0">
                <a:solidFill>
                  <a:schemeClr val="tx2"/>
                </a:solidFill>
                <a:latin typeface="+mn-lt"/>
                <a:cs typeface="Arial" panose="020B0604020202020204" pitchFamily="34" charset="0"/>
              </a:defRPr>
            </a:lvl1pPr>
          </a:lstStyle>
          <a:p>
            <a:pPr lvl="0"/>
            <a:r>
              <a:rPr lang="en-US" dirty="0" smtClean="0"/>
              <a:t>Data sources at Arial 8 not bold. Round bullets or paragraphed numbers. Dates entered without bullets.</a:t>
            </a:r>
          </a:p>
          <a:p>
            <a:pPr lvl="0"/>
            <a:r>
              <a:rPr lang="en-US" dirty="0" smtClean="0"/>
              <a:t>00/00/0000 &lt;If needed, date format, remove bullet/number&gt; - &lt;if needed, Arial 8 no bold&gt;</a:t>
            </a:r>
          </a:p>
        </p:txBody>
      </p:sp>
    </p:spTree>
    <p:extLst>
      <p:ext uri="{BB962C8B-B14F-4D97-AF65-F5344CB8AC3E}">
        <p14:creationId xmlns:p14="http://schemas.microsoft.com/office/powerpoint/2010/main" val="2375776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6" name="Rectangle 62"/>
          <p:cNvSpPr>
            <a:spLocks noGrp="1" noChangeArrowheads="1"/>
          </p:cNvSpPr>
          <p:nvPr>
            <p:ph type="title"/>
          </p:nvPr>
        </p:nvSpPr>
        <p:spPr bwMode="auto">
          <a:xfrm>
            <a:off x="457205" y="914400"/>
            <a:ext cx="82280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dirty="0" smtClean="0"/>
              <a:t>Slide Title in Arial 22 Bold. Underline Last Line Only.</a:t>
            </a:r>
          </a:p>
        </p:txBody>
      </p:sp>
      <p:sp>
        <p:nvSpPr>
          <p:cNvPr id="1027" name="Rectangle 3"/>
          <p:cNvSpPr>
            <a:spLocks noGrp="1" noChangeArrowheads="1"/>
          </p:cNvSpPr>
          <p:nvPr>
            <p:ph type="body" idx="1"/>
          </p:nvPr>
        </p:nvSpPr>
        <p:spPr bwMode="auto">
          <a:xfrm>
            <a:off x="455612" y="1645920"/>
            <a:ext cx="8231188" cy="434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Bullet information in bold (Arial 18 bold) </a:t>
            </a:r>
          </a:p>
          <a:p>
            <a:pPr lvl="1"/>
            <a:r>
              <a:rPr lang="en-US" dirty="0" smtClean="0"/>
              <a:t>Supporting information (Arial 16 normal)</a:t>
            </a:r>
          </a:p>
          <a:p>
            <a:pPr lvl="2"/>
            <a:r>
              <a:rPr lang="en-US" dirty="0" smtClean="0"/>
              <a:t>Supporting information (Arial 16 normal)</a:t>
            </a:r>
          </a:p>
          <a:p>
            <a:pPr lvl="3"/>
            <a:r>
              <a:rPr lang="en-US" dirty="0" smtClean="0"/>
              <a:t>Supporting Information (Arial 16 normal)</a:t>
            </a:r>
          </a:p>
          <a:p>
            <a:pPr lvl="4"/>
            <a:r>
              <a:rPr lang="en-US" dirty="0" smtClean="0"/>
              <a:t>Supporting Information (Arial 16 normal)</a:t>
            </a:r>
          </a:p>
          <a:p>
            <a:pPr lvl="5"/>
            <a:r>
              <a:rPr lang="en-US" dirty="0" smtClean="0"/>
              <a:t>Supporting Information (Arial 16 normal)</a:t>
            </a:r>
          </a:p>
        </p:txBody>
      </p:sp>
      <p:sp>
        <p:nvSpPr>
          <p:cNvPr id="1087" name="Text Box 63"/>
          <p:cNvSpPr txBox="1">
            <a:spLocks noChangeArrowheads="1"/>
          </p:cNvSpPr>
          <p:nvPr/>
        </p:nvSpPr>
        <p:spPr bwMode="auto">
          <a:xfrm>
            <a:off x="360374" y="6524772"/>
            <a:ext cx="211137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spcBef>
                <a:spcPct val="50000"/>
              </a:spcBef>
              <a:spcAft>
                <a:spcPct val="0"/>
              </a:spcAft>
              <a:buFontTx/>
              <a:buNone/>
            </a:pPr>
            <a:fld id="{F4D98EFB-C483-4D47-9FC1-628847AEC6EA}" type="slidenum">
              <a:rPr lang="en-US" sz="800">
                <a:solidFill>
                  <a:schemeClr val="accent2"/>
                </a:solidFill>
              </a:rPr>
              <a:pPr>
                <a:lnSpc>
                  <a:spcPct val="100000"/>
                </a:lnSpc>
                <a:spcBef>
                  <a:spcPct val="50000"/>
                </a:spcBef>
                <a:spcAft>
                  <a:spcPct val="0"/>
                </a:spcAft>
                <a:buFontTx/>
                <a:buNone/>
              </a:pPr>
              <a:t>‹#›</a:t>
            </a:fld>
            <a:endParaRPr lang="en-US" sz="800" dirty="0">
              <a:solidFill>
                <a:schemeClr val="accent2"/>
              </a:solidFill>
            </a:endParaRPr>
          </a:p>
        </p:txBody>
      </p:sp>
      <p:pic>
        <p:nvPicPr>
          <p:cNvPr id="7" name="Picture 2" descr="http://eweb/brands/downloads/nee_3CP.jp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763066" y="6144738"/>
            <a:ext cx="1038024" cy="60521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iming>
    <p:tnLst>
      <p:par>
        <p:cTn id="1" dur="indefinite" restart="never" nodeType="tmRoot"/>
      </p:par>
    </p:tnLst>
  </p:timing>
  <p:txStyles>
    <p:titleStyle>
      <a:lvl1pPr algn="ctr" rtl="0" eaLnBrk="1" fontAlgn="base" hangingPunct="1">
        <a:lnSpc>
          <a:spcPct val="100000"/>
        </a:lnSpc>
        <a:spcBef>
          <a:spcPct val="0"/>
        </a:spcBef>
        <a:spcAft>
          <a:spcPct val="0"/>
        </a:spcAft>
        <a:defRPr sz="2200" b="1" u="sng" baseline="0">
          <a:solidFill>
            <a:srgbClr val="0048B9"/>
          </a:solidFill>
          <a:latin typeface="+mj-lt"/>
          <a:ea typeface="+mj-ea"/>
          <a:cs typeface="+mj-cs"/>
        </a:defRPr>
      </a:lvl1pPr>
      <a:lvl2pPr algn="ctr" rtl="0" eaLnBrk="1" fontAlgn="base" hangingPunct="1">
        <a:spcBef>
          <a:spcPct val="0"/>
        </a:spcBef>
        <a:spcAft>
          <a:spcPct val="0"/>
        </a:spcAft>
        <a:defRPr sz="2400" b="1" u="sng">
          <a:solidFill>
            <a:srgbClr val="0048B9"/>
          </a:solidFill>
          <a:latin typeface="Arial" charset="0"/>
        </a:defRPr>
      </a:lvl2pPr>
      <a:lvl3pPr algn="ctr" rtl="0" eaLnBrk="1" fontAlgn="base" hangingPunct="1">
        <a:spcBef>
          <a:spcPct val="0"/>
        </a:spcBef>
        <a:spcAft>
          <a:spcPct val="0"/>
        </a:spcAft>
        <a:defRPr sz="2400" b="1" u="sng">
          <a:solidFill>
            <a:srgbClr val="0048B9"/>
          </a:solidFill>
          <a:latin typeface="Arial" charset="0"/>
        </a:defRPr>
      </a:lvl3pPr>
      <a:lvl4pPr algn="ctr" rtl="0" eaLnBrk="1" fontAlgn="base" hangingPunct="1">
        <a:spcBef>
          <a:spcPct val="0"/>
        </a:spcBef>
        <a:spcAft>
          <a:spcPct val="0"/>
        </a:spcAft>
        <a:defRPr sz="2400" b="1" u="sng">
          <a:solidFill>
            <a:srgbClr val="0048B9"/>
          </a:solidFill>
          <a:latin typeface="Arial" charset="0"/>
        </a:defRPr>
      </a:lvl4pPr>
      <a:lvl5pPr algn="ctr" rtl="0" eaLnBrk="1" fontAlgn="base" hangingPunct="1">
        <a:spcBef>
          <a:spcPct val="0"/>
        </a:spcBef>
        <a:spcAft>
          <a:spcPct val="0"/>
        </a:spcAft>
        <a:defRPr sz="2400" b="1" u="sng">
          <a:solidFill>
            <a:srgbClr val="0048B9"/>
          </a:solidFill>
          <a:latin typeface="Arial" charset="0"/>
        </a:defRPr>
      </a:lvl5pPr>
      <a:lvl6pPr marL="457200" algn="ctr" rtl="0" eaLnBrk="1" fontAlgn="base" hangingPunct="1">
        <a:spcBef>
          <a:spcPct val="0"/>
        </a:spcBef>
        <a:spcAft>
          <a:spcPct val="0"/>
        </a:spcAft>
        <a:defRPr sz="2400" b="1" u="sng">
          <a:solidFill>
            <a:srgbClr val="0048B9"/>
          </a:solidFill>
          <a:latin typeface="Arial" charset="0"/>
        </a:defRPr>
      </a:lvl6pPr>
      <a:lvl7pPr marL="914400" algn="ctr" rtl="0" eaLnBrk="1" fontAlgn="base" hangingPunct="1">
        <a:spcBef>
          <a:spcPct val="0"/>
        </a:spcBef>
        <a:spcAft>
          <a:spcPct val="0"/>
        </a:spcAft>
        <a:defRPr sz="2400" b="1" u="sng">
          <a:solidFill>
            <a:srgbClr val="0048B9"/>
          </a:solidFill>
          <a:latin typeface="Arial" charset="0"/>
        </a:defRPr>
      </a:lvl7pPr>
      <a:lvl8pPr marL="1371600" algn="ctr" rtl="0" eaLnBrk="1" fontAlgn="base" hangingPunct="1">
        <a:spcBef>
          <a:spcPct val="0"/>
        </a:spcBef>
        <a:spcAft>
          <a:spcPct val="0"/>
        </a:spcAft>
        <a:defRPr sz="2400" b="1" u="sng">
          <a:solidFill>
            <a:srgbClr val="0048B9"/>
          </a:solidFill>
          <a:latin typeface="Arial" charset="0"/>
        </a:defRPr>
      </a:lvl8pPr>
      <a:lvl9pPr marL="1828800" algn="ctr" rtl="0" eaLnBrk="1" fontAlgn="base" hangingPunct="1">
        <a:spcBef>
          <a:spcPct val="0"/>
        </a:spcBef>
        <a:spcAft>
          <a:spcPct val="0"/>
        </a:spcAft>
        <a:defRPr sz="2400" b="1" u="sng">
          <a:solidFill>
            <a:srgbClr val="0048B9"/>
          </a:solidFill>
          <a:latin typeface="Arial" charset="0"/>
        </a:defRPr>
      </a:lvl9pPr>
    </p:titleStyle>
    <p:bodyStyle>
      <a:lvl1pPr marL="342900" indent="-342900" algn="l" rtl="0" eaLnBrk="1" fontAlgn="base" hangingPunct="1">
        <a:lnSpc>
          <a:spcPct val="80000"/>
        </a:lnSpc>
        <a:spcBef>
          <a:spcPct val="20000"/>
        </a:spcBef>
        <a:spcAft>
          <a:spcPct val="20000"/>
        </a:spcAft>
        <a:buChar char="•"/>
        <a:defRPr sz="1800" b="1">
          <a:solidFill>
            <a:srgbClr val="0048B9"/>
          </a:solidFill>
          <a:latin typeface="+mn-lt"/>
          <a:ea typeface="+mn-ea"/>
          <a:cs typeface="+mn-cs"/>
        </a:defRPr>
      </a:lvl1pPr>
      <a:lvl2pPr marL="742950" indent="-285750" algn="l" rtl="0" eaLnBrk="1" fontAlgn="base" hangingPunct="1">
        <a:lnSpc>
          <a:spcPct val="80000"/>
        </a:lnSpc>
        <a:spcBef>
          <a:spcPct val="20000"/>
        </a:spcBef>
        <a:spcAft>
          <a:spcPct val="20000"/>
        </a:spcAft>
        <a:buChar char="–"/>
        <a:defRPr sz="1600">
          <a:solidFill>
            <a:srgbClr val="0048B9"/>
          </a:solidFill>
          <a:latin typeface="+mn-lt"/>
        </a:defRPr>
      </a:lvl2pPr>
      <a:lvl3pPr marL="1143000" indent="-228600" algn="l" rtl="0" eaLnBrk="1" fontAlgn="base" hangingPunct="1">
        <a:lnSpc>
          <a:spcPct val="80000"/>
        </a:lnSpc>
        <a:spcBef>
          <a:spcPct val="20000"/>
        </a:spcBef>
        <a:spcAft>
          <a:spcPct val="20000"/>
        </a:spcAft>
        <a:buBlip>
          <a:blip r:embed="rId33"/>
        </a:buBlip>
        <a:defRPr sz="1600">
          <a:solidFill>
            <a:srgbClr val="0048B9"/>
          </a:solidFill>
          <a:latin typeface="+mn-lt"/>
        </a:defRPr>
      </a:lvl3pPr>
      <a:lvl4pPr marL="1600200" indent="-228600" algn="l" rtl="0" eaLnBrk="1" fontAlgn="base" hangingPunct="1">
        <a:lnSpc>
          <a:spcPct val="80000"/>
        </a:lnSpc>
        <a:spcBef>
          <a:spcPct val="20000"/>
        </a:spcBef>
        <a:spcAft>
          <a:spcPct val="20000"/>
        </a:spcAft>
        <a:buChar char="–"/>
        <a:defRPr sz="1600" baseline="0">
          <a:solidFill>
            <a:srgbClr val="0048B9"/>
          </a:solidFill>
          <a:latin typeface="+mn-lt"/>
        </a:defRPr>
      </a:lvl4pPr>
      <a:lvl5pPr marL="2057400" indent="-228600" algn="l" rtl="0" eaLnBrk="1" fontAlgn="base" hangingPunct="1">
        <a:lnSpc>
          <a:spcPct val="80000"/>
        </a:lnSpc>
        <a:spcBef>
          <a:spcPct val="20000"/>
        </a:spcBef>
        <a:spcAft>
          <a:spcPct val="20000"/>
        </a:spcAft>
        <a:buChar char="»"/>
        <a:defRPr sz="1600" baseline="0">
          <a:solidFill>
            <a:srgbClr val="0048B9"/>
          </a:solidFill>
          <a:latin typeface="+mn-lt"/>
        </a:defRPr>
      </a:lvl5pPr>
      <a:lvl6pPr marL="2514600" indent="-228600" algn="l" rtl="0" eaLnBrk="1" fontAlgn="base" hangingPunct="1">
        <a:lnSpc>
          <a:spcPct val="80000"/>
        </a:lnSpc>
        <a:spcBef>
          <a:spcPct val="20000"/>
        </a:spcBef>
        <a:spcAft>
          <a:spcPct val="20000"/>
        </a:spcAft>
        <a:buChar char="»"/>
        <a:defRPr sz="1600" baseline="0">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7800" y="4114800"/>
            <a:ext cx="6699250" cy="609600"/>
          </a:xfrm>
        </p:spPr>
        <p:txBody>
          <a:bodyPr/>
          <a:lstStyle/>
          <a:p>
            <a:pPr algn="ctr"/>
            <a:r>
              <a:rPr lang="en-US" dirty="0" smtClean="0"/>
              <a:t>Integrated Supply Chain</a:t>
            </a:r>
          </a:p>
          <a:p>
            <a:pPr algn="ctr"/>
            <a:r>
              <a:rPr lang="en-US" dirty="0" smtClean="0"/>
              <a:t>Procurement Engineering</a:t>
            </a:r>
            <a:endParaRPr lang="en-US" dirty="0"/>
          </a:p>
        </p:txBody>
      </p:sp>
      <p:sp>
        <p:nvSpPr>
          <p:cNvPr id="3" name="Title 2"/>
          <p:cNvSpPr>
            <a:spLocks noGrp="1"/>
          </p:cNvSpPr>
          <p:nvPr>
            <p:ph type="ctrTitle"/>
          </p:nvPr>
        </p:nvSpPr>
        <p:spPr>
          <a:xfrm>
            <a:off x="1371600" y="2286000"/>
            <a:ext cx="6699249" cy="1470025"/>
          </a:xfrm>
        </p:spPr>
        <p:txBody>
          <a:bodyPr/>
          <a:lstStyle/>
          <a:p>
            <a:pPr algn="ctr"/>
            <a:r>
              <a:rPr lang="en-US" dirty="0" smtClean="0"/>
              <a:t>2016 Configuration Management Benchmarking Group Conference</a:t>
            </a:r>
            <a:br>
              <a:rPr lang="en-US" dirty="0" smtClean="0"/>
            </a:br>
            <a:r>
              <a:rPr lang="en-US" dirty="0" smtClean="0"/>
              <a:t>23</a:t>
            </a:r>
            <a:r>
              <a:rPr lang="en-US" baseline="30000" dirty="0" smtClean="0"/>
              <a:t>rd</a:t>
            </a:r>
            <a:r>
              <a:rPr lang="en-US" dirty="0" smtClean="0"/>
              <a:t> Annual</a:t>
            </a:r>
            <a:endParaRPr lang="en-US" dirty="0"/>
          </a:p>
        </p:txBody>
      </p:sp>
      <p:sp>
        <p:nvSpPr>
          <p:cNvPr id="5" name="Text Placeholder 4"/>
          <p:cNvSpPr>
            <a:spLocks noGrp="1"/>
          </p:cNvSpPr>
          <p:nvPr>
            <p:ph type="body" sz="quarter" idx="11"/>
          </p:nvPr>
        </p:nvSpPr>
        <p:spPr>
          <a:xfrm>
            <a:off x="1524000" y="5105400"/>
            <a:ext cx="6699250" cy="838200"/>
          </a:xfrm>
        </p:spPr>
        <p:txBody>
          <a:bodyPr/>
          <a:lstStyle/>
          <a:p>
            <a:pPr algn="ctr"/>
            <a:r>
              <a:rPr lang="en-US" dirty="0" smtClean="0"/>
              <a:t>June 7, 2016</a:t>
            </a:r>
            <a:endParaRPr lang="en-US" dirty="0"/>
          </a:p>
        </p:txBody>
      </p:sp>
    </p:spTree>
    <p:extLst>
      <p:ext uri="{BB962C8B-B14F-4D97-AF65-F5344CB8AC3E}">
        <p14:creationId xmlns:p14="http://schemas.microsoft.com/office/powerpoint/2010/main" val="1210629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2993" y="725486"/>
            <a:ext cx="8228013" cy="457200"/>
          </a:xfrm>
        </p:spPr>
        <p:txBody>
          <a:bodyPr>
            <a:normAutofit/>
          </a:bodyPr>
          <a:lstStyle/>
          <a:p>
            <a:r>
              <a:rPr lang="en-US" sz="2900" dirty="0" smtClean="0"/>
              <a:t>Procurement Engineering – Core Functions</a:t>
            </a:r>
            <a:endParaRPr lang="en-US" sz="2900" dirty="0"/>
          </a:p>
        </p:txBody>
      </p:sp>
      <p:sp>
        <p:nvSpPr>
          <p:cNvPr id="10" name="Text Placeholder 9"/>
          <p:cNvSpPr>
            <a:spLocks noGrp="1"/>
          </p:cNvSpPr>
          <p:nvPr>
            <p:ph type="body" sz="quarter" idx="14"/>
          </p:nvPr>
        </p:nvSpPr>
        <p:spPr>
          <a:xfrm>
            <a:off x="609600" y="1447800"/>
            <a:ext cx="7924800" cy="4572000"/>
          </a:xfrm>
        </p:spPr>
        <p:txBody>
          <a:bodyPr/>
          <a:lstStyle/>
          <a:p>
            <a:r>
              <a:rPr lang="en-US" dirty="0" smtClean="0"/>
              <a:t>Material and Services</a:t>
            </a:r>
          </a:p>
          <a:p>
            <a:pPr lvl="1"/>
            <a:r>
              <a:rPr lang="en-US" dirty="0" smtClean="0"/>
              <a:t>PE Evaluation – </a:t>
            </a:r>
            <a:r>
              <a:rPr lang="en-US" dirty="0" smtClean="0">
                <a:solidFill>
                  <a:srgbClr val="00B050"/>
                </a:solidFill>
              </a:rPr>
              <a:t>Based on Approved Design</a:t>
            </a:r>
          </a:p>
          <a:p>
            <a:pPr lvl="2"/>
            <a:r>
              <a:rPr lang="en-US" dirty="0" smtClean="0"/>
              <a:t>Quality Level Determination</a:t>
            </a:r>
          </a:p>
          <a:p>
            <a:pPr lvl="2"/>
            <a:r>
              <a:rPr lang="en-US" dirty="0" smtClean="0"/>
              <a:t>Procurement requirements to support Purchase Order development</a:t>
            </a:r>
          </a:p>
          <a:p>
            <a:pPr lvl="3"/>
            <a:r>
              <a:rPr lang="en-US" dirty="0" smtClean="0"/>
              <a:t>Technical requirements</a:t>
            </a:r>
            <a:endParaRPr lang="en-US" dirty="0"/>
          </a:p>
          <a:p>
            <a:pPr lvl="3"/>
            <a:r>
              <a:rPr lang="en-US" dirty="0" smtClean="0"/>
              <a:t>Quality requirements</a:t>
            </a:r>
          </a:p>
          <a:p>
            <a:pPr lvl="2"/>
            <a:r>
              <a:rPr lang="en-US" dirty="0" smtClean="0"/>
              <a:t>Procurement Method</a:t>
            </a:r>
          </a:p>
          <a:p>
            <a:pPr lvl="3"/>
            <a:r>
              <a:rPr lang="en-US" dirty="0" smtClean="0"/>
              <a:t>Appendix B (Safety Related)</a:t>
            </a:r>
          </a:p>
          <a:p>
            <a:pPr lvl="3"/>
            <a:r>
              <a:rPr lang="en-US" dirty="0" smtClean="0"/>
              <a:t>Commercial with Commercial Grade Dedication (Safety Related)</a:t>
            </a:r>
          </a:p>
          <a:p>
            <a:pPr lvl="3"/>
            <a:r>
              <a:rPr lang="en-US" dirty="0" smtClean="0"/>
              <a:t>Commercial (Quality and Not Safety Related)</a:t>
            </a:r>
          </a:p>
          <a:p>
            <a:pPr lvl="2"/>
            <a:r>
              <a:rPr lang="en-US" dirty="0" smtClean="0"/>
              <a:t>Receiving and Inspection Requirements</a:t>
            </a:r>
          </a:p>
          <a:p>
            <a:pPr lvl="3"/>
            <a:r>
              <a:rPr lang="en-US" dirty="0" smtClean="0"/>
              <a:t>Documentation</a:t>
            </a:r>
          </a:p>
          <a:p>
            <a:pPr lvl="3"/>
            <a:r>
              <a:rPr lang="en-US" dirty="0" smtClean="0"/>
              <a:t>Acceptance Criteria</a:t>
            </a:r>
          </a:p>
          <a:p>
            <a:pPr lvl="4"/>
            <a:r>
              <a:rPr lang="en-US" dirty="0" smtClean="0"/>
              <a:t>Critical Characteristics for CGD</a:t>
            </a:r>
          </a:p>
          <a:p>
            <a:pPr lvl="3"/>
            <a:r>
              <a:rPr lang="en-US" dirty="0" smtClean="0"/>
              <a:t>Additional testing</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599"/>
            <a:ext cx="82296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48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900" dirty="0" smtClean="0"/>
              <a:t>Procurement Engineering – Core Functions</a:t>
            </a:r>
            <a:endParaRPr lang="en-US" sz="2900" dirty="0"/>
          </a:p>
        </p:txBody>
      </p:sp>
      <p:sp>
        <p:nvSpPr>
          <p:cNvPr id="10" name="Text Placeholder 9"/>
          <p:cNvSpPr>
            <a:spLocks noGrp="1"/>
          </p:cNvSpPr>
          <p:nvPr>
            <p:ph type="body" sz="quarter" idx="14"/>
          </p:nvPr>
        </p:nvSpPr>
        <p:spPr>
          <a:xfrm>
            <a:off x="457200" y="1828800"/>
            <a:ext cx="8229600" cy="3474720"/>
          </a:xfrm>
        </p:spPr>
        <p:txBody>
          <a:bodyPr/>
          <a:lstStyle/>
          <a:p>
            <a:r>
              <a:rPr lang="en-US" dirty="0" smtClean="0"/>
              <a:t>Resolution of Supplier Questions/Issues</a:t>
            </a:r>
          </a:p>
          <a:p>
            <a:pPr lvl="1"/>
            <a:r>
              <a:rPr lang="en-US" dirty="0" smtClean="0"/>
              <a:t>Bid Exception Review (Prior to Purchase Order)</a:t>
            </a:r>
          </a:p>
          <a:p>
            <a:pPr lvl="1"/>
            <a:r>
              <a:rPr lang="en-US" dirty="0" smtClean="0"/>
              <a:t>Supplier Deviation Notice (Purchase Order with Supplier)</a:t>
            </a:r>
          </a:p>
          <a:p>
            <a:pPr lvl="1"/>
            <a:r>
              <a:rPr lang="en-US" dirty="0" smtClean="0">
                <a:solidFill>
                  <a:srgbClr val="00B050"/>
                </a:solidFill>
              </a:rPr>
              <a:t>May result in Item Equivalency Evaluation or Engineering Change</a:t>
            </a:r>
          </a:p>
          <a:p>
            <a:r>
              <a:rPr lang="en-US" dirty="0" smtClean="0"/>
              <a:t>Resolution of Receiving and Inspection Questions/Issues</a:t>
            </a:r>
          </a:p>
          <a:p>
            <a:pPr lvl="1"/>
            <a:r>
              <a:rPr lang="en-US" dirty="0" smtClean="0"/>
              <a:t>Clarifications</a:t>
            </a:r>
          </a:p>
          <a:p>
            <a:pPr lvl="1"/>
            <a:r>
              <a:rPr lang="en-US" dirty="0" smtClean="0"/>
              <a:t>Discrepancies</a:t>
            </a:r>
          </a:p>
          <a:p>
            <a:pPr lvl="1"/>
            <a:r>
              <a:rPr lang="en-US" dirty="0" smtClean="0">
                <a:solidFill>
                  <a:srgbClr val="00B050"/>
                </a:solidFill>
              </a:rPr>
              <a:t>May result in Item Equivalency Evaluation or Engineering Change</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68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900" dirty="0"/>
              <a:t>Procurement Engineering </a:t>
            </a:r>
            <a:r>
              <a:rPr lang="en-US" sz="2900" dirty="0" smtClean="0"/>
              <a:t>Supplemental Functions</a:t>
            </a:r>
            <a:endParaRPr lang="en-US" sz="2900" dirty="0"/>
          </a:p>
        </p:txBody>
      </p:sp>
      <p:sp>
        <p:nvSpPr>
          <p:cNvPr id="7" name="Text Placeholder 6"/>
          <p:cNvSpPr>
            <a:spLocks noGrp="1"/>
          </p:cNvSpPr>
          <p:nvPr>
            <p:ph type="body" sz="quarter" idx="14"/>
          </p:nvPr>
        </p:nvSpPr>
        <p:spPr>
          <a:xfrm>
            <a:off x="457200" y="2286000"/>
            <a:ext cx="8229600" cy="3017520"/>
          </a:xfrm>
        </p:spPr>
        <p:txBody>
          <a:bodyPr/>
          <a:lstStyle/>
          <a:p>
            <a:r>
              <a:rPr lang="en-US" dirty="0" smtClean="0">
                <a:solidFill>
                  <a:srgbClr val="00B050"/>
                </a:solidFill>
              </a:rPr>
              <a:t>Item </a:t>
            </a:r>
            <a:r>
              <a:rPr lang="en-US" dirty="0">
                <a:solidFill>
                  <a:srgbClr val="00B050"/>
                </a:solidFill>
              </a:rPr>
              <a:t>Equivalency </a:t>
            </a:r>
            <a:r>
              <a:rPr lang="en-US" dirty="0" smtClean="0">
                <a:solidFill>
                  <a:srgbClr val="00B050"/>
                </a:solidFill>
              </a:rPr>
              <a:t>Evaluations</a:t>
            </a:r>
          </a:p>
          <a:p>
            <a:pPr lvl="1"/>
            <a:r>
              <a:rPr lang="en-US" dirty="0" smtClean="0">
                <a:solidFill>
                  <a:srgbClr val="00B050"/>
                </a:solidFill>
              </a:rPr>
              <a:t>Supplemental support to Nuclear Engineering Change Process</a:t>
            </a:r>
            <a:endParaRPr lang="en-US" dirty="0">
              <a:solidFill>
                <a:srgbClr val="00B050"/>
              </a:solidFill>
            </a:endParaRPr>
          </a:p>
          <a:p>
            <a:r>
              <a:rPr lang="en-US" dirty="0"/>
              <a:t>Supports resolution of part obsolescence or plant enhancements</a:t>
            </a:r>
          </a:p>
          <a:p>
            <a:r>
              <a:rPr lang="en-US" dirty="0"/>
              <a:t>Identification of cost savings</a:t>
            </a:r>
          </a:p>
          <a:p>
            <a:r>
              <a:rPr lang="en-US" dirty="0"/>
              <a:t>Evaluations for material shelf life extensions</a:t>
            </a:r>
          </a:p>
          <a:p>
            <a:r>
              <a:rPr lang="en-US" dirty="0"/>
              <a:t>Technical support for QA supplier audits</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229600"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01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667000"/>
            <a:ext cx="8228013" cy="685800"/>
          </a:xfrm>
        </p:spPr>
        <p:txBody>
          <a:bodyPr/>
          <a:lstStyle/>
          <a:p>
            <a:r>
              <a:rPr lang="en-US" dirty="0" smtClean="0"/>
              <a:t>Item Equivalency Evaluation</a:t>
            </a:r>
            <a:endParaRPr lang="en-US" dirty="0"/>
          </a:p>
        </p:txBody>
      </p:sp>
    </p:spTree>
    <p:extLst>
      <p:ext uri="{BB962C8B-B14F-4D97-AF65-F5344CB8AC3E}">
        <p14:creationId xmlns:p14="http://schemas.microsoft.com/office/powerpoint/2010/main" val="57477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563562"/>
          </a:xfrm>
        </p:spPr>
        <p:txBody>
          <a:bodyPr/>
          <a:lstStyle/>
          <a:p>
            <a:r>
              <a:rPr lang="en-US" dirty="0" smtClean="0"/>
              <a:t>Item Equivalency Evaluation</a:t>
            </a:r>
            <a:endParaRPr lang="en-US" dirty="0"/>
          </a:p>
        </p:txBody>
      </p:sp>
      <p:sp>
        <p:nvSpPr>
          <p:cNvPr id="3" name="Content Placeholder 2"/>
          <p:cNvSpPr>
            <a:spLocks noGrp="1"/>
          </p:cNvSpPr>
          <p:nvPr>
            <p:ph idx="1"/>
          </p:nvPr>
        </p:nvSpPr>
        <p:spPr>
          <a:xfrm>
            <a:off x="384175" y="1066800"/>
            <a:ext cx="8231188" cy="4953000"/>
          </a:xfrm>
        </p:spPr>
        <p:txBody>
          <a:bodyPr/>
          <a:lstStyle/>
          <a:p>
            <a:r>
              <a:rPr lang="en-US" b="0" dirty="0" smtClean="0"/>
              <a:t>The NextEra Items Equivalency Evaluation process is controlled by QI-4-NSC-9, Procurement Engineering Control.</a:t>
            </a:r>
          </a:p>
          <a:p>
            <a:r>
              <a:rPr lang="en-US" b="0" dirty="0" smtClean="0"/>
              <a:t>The </a:t>
            </a:r>
            <a:r>
              <a:rPr lang="en-US" b="0" dirty="0"/>
              <a:t>Item Equivalency Evaluation (IEE) determines the acceptability of alternate replacement plant items by evaluating changes in form, fit and function. Changes in design, manufacturing processes, and configuration are also </a:t>
            </a:r>
            <a:r>
              <a:rPr lang="en-US" b="0" dirty="0" smtClean="0"/>
              <a:t>evaluated.</a:t>
            </a:r>
          </a:p>
          <a:p>
            <a:r>
              <a:rPr lang="en-US" b="0" dirty="0" smtClean="0"/>
              <a:t>The </a:t>
            </a:r>
            <a:r>
              <a:rPr lang="en-US" b="0" dirty="0"/>
              <a:t>IEE Checklist (NSC Form #4025 or equivalent) is used to determine that an IEE can be performed solely by PE, with Nuclear Engineering support or solely by Nuclear Engineering via the design change </a:t>
            </a:r>
            <a:r>
              <a:rPr lang="en-US" b="0" dirty="0" smtClean="0"/>
              <a:t>process.</a:t>
            </a:r>
          </a:p>
          <a:p>
            <a:r>
              <a:rPr lang="en-US" b="0" dirty="0" smtClean="0"/>
              <a:t>The </a:t>
            </a:r>
            <a:r>
              <a:rPr lang="en-US" b="0" dirty="0"/>
              <a:t>IEE (NSC Form #4026 or equivalent) should be used to document the IEE details when the IEE can be performed by PE.</a:t>
            </a:r>
          </a:p>
          <a:p>
            <a:endParaRPr lang="en-US" dirty="0"/>
          </a:p>
        </p:txBody>
      </p:sp>
    </p:spTree>
    <p:extLst>
      <p:ext uri="{BB962C8B-B14F-4D97-AF65-F5344CB8AC3E}">
        <p14:creationId xmlns:p14="http://schemas.microsoft.com/office/powerpoint/2010/main" val="3575396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563563"/>
          </a:xfrm>
        </p:spPr>
        <p:txBody>
          <a:bodyPr/>
          <a:lstStyle/>
          <a:p>
            <a:r>
              <a:rPr lang="en-US" dirty="0"/>
              <a:t>Item Equivalency Evaluation</a:t>
            </a:r>
          </a:p>
        </p:txBody>
      </p:sp>
      <p:sp>
        <p:nvSpPr>
          <p:cNvPr id="3" name="Content Placeholder 2"/>
          <p:cNvSpPr>
            <a:spLocks noGrp="1"/>
          </p:cNvSpPr>
          <p:nvPr>
            <p:ph idx="1"/>
          </p:nvPr>
        </p:nvSpPr>
        <p:spPr>
          <a:xfrm>
            <a:off x="384175" y="1066800"/>
            <a:ext cx="8231188" cy="4953000"/>
          </a:xfrm>
        </p:spPr>
        <p:txBody>
          <a:bodyPr/>
          <a:lstStyle/>
          <a:p>
            <a:pPr marL="109728" indent="0">
              <a:buNone/>
            </a:pPr>
            <a:r>
              <a:rPr lang="en-US" sz="2000" b="0" dirty="0" smtClean="0"/>
              <a:t>An </a:t>
            </a:r>
            <a:r>
              <a:rPr lang="en-US" sz="2000" b="0" dirty="0"/>
              <a:t>IEE shall assure that interfaces, interchangeability, fit, form, function, and material are not adversely affected or contrary to applicable regulatory, code or design requirements.</a:t>
            </a:r>
          </a:p>
          <a:p>
            <a:pPr marL="365760" lvl="1" indent="0">
              <a:spcBef>
                <a:spcPts val="1200"/>
              </a:spcBef>
              <a:buNone/>
            </a:pPr>
            <a:r>
              <a:rPr lang="en-US" sz="1600" dirty="0"/>
              <a:t>1. </a:t>
            </a:r>
            <a:r>
              <a:rPr lang="en-US" sz="1600" b="1" dirty="0"/>
              <a:t>Interface(s)/Interchangeability </a:t>
            </a:r>
            <a:r>
              <a:rPr lang="en-US" sz="1600" dirty="0"/>
              <a:t>– Interface(s) with other items and/or procedures and processes. For example, if an operating procedure says to “push a button” and the replacement item is designed such that it works on the principle of “toggle a switch,” interchangeability is affected.</a:t>
            </a:r>
          </a:p>
          <a:p>
            <a:pPr marL="365760" lvl="1" indent="0">
              <a:spcBef>
                <a:spcPts val="1200"/>
              </a:spcBef>
              <a:buNone/>
            </a:pPr>
            <a:r>
              <a:rPr lang="en-US" sz="1600" dirty="0"/>
              <a:t>2. </a:t>
            </a:r>
            <a:r>
              <a:rPr lang="en-US" sz="1600" b="1" dirty="0"/>
              <a:t>Fit </a:t>
            </a:r>
            <a:r>
              <a:rPr lang="en-US" sz="1600" dirty="0"/>
              <a:t>– Mounting, connections to existing plant equipment and the space that is occupied by, or required to support operation of an item.</a:t>
            </a:r>
          </a:p>
          <a:p>
            <a:pPr marL="365760" lvl="1" indent="0">
              <a:spcBef>
                <a:spcPts val="1200"/>
              </a:spcBef>
              <a:buNone/>
            </a:pPr>
            <a:r>
              <a:rPr lang="en-US" sz="1600" b="1" dirty="0"/>
              <a:t>3. Form </a:t>
            </a:r>
            <a:r>
              <a:rPr lang="en-US" sz="1600" dirty="0"/>
              <a:t>– Shape, size, dimensions, </a:t>
            </a:r>
            <a:r>
              <a:rPr lang="en-US" sz="1600" dirty="0" smtClean="0"/>
              <a:t>mass</a:t>
            </a:r>
            <a:r>
              <a:rPr lang="en-US" sz="1600" dirty="0"/>
              <a:t>, weight and other physical parameters that uniquely characterize an item.</a:t>
            </a:r>
          </a:p>
          <a:p>
            <a:pPr marL="365760" lvl="1" indent="0">
              <a:spcBef>
                <a:spcPts val="1200"/>
              </a:spcBef>
              <a:buNone/>
            </a:pPr>
            <a:r>
              <a:rPr lang="en-US" sz="1600" dirty="0"/>
              <a:t>4. </a:t>
            </a:r>
            <a:r>
              <a:rPr lang="en-US" sz="1600" b="1" dirty="0"/>
              <a:t>Function </a:t>
            </a:r>
            <a:r>
              <a:rPr lang="en-US" sz="1600" dirty="0"/>
              <a:t>– Performance characteristics, process and range of operation of an item.</a:t>
            </a:r>
          </a:p>
          <a:p>
            <a:pPr marL="365760" lvl="1" indent="0">
              <a:spcBef>
                <a:spcPts val="1200"/>
              </a:spcBef>
              <a:buNone/>
            </a:pPr>
            <a:r>
              <a:rPr lang="en-US" sz="1600" dirty="0"/>
              <a:t>5. </a:t>
            </a:r>
            <a:r>
              <a:rPr lang="en-US" sz="1600" b="1" dirty="0"/>
              <a:t>Material </a:t>
            </a:r>
            <a:r>
              <a:rPr lang="en-US" sz="1600" dirty="0"/>
              <a:t>– New material(s) of construction must meet or exceed the functional requirements of the original material(s).</a:t>
            </a:r>
          </a:p>
          <a:p>
            <a:pPr marL="365760" lvl="1" indent="0">
              <a:spcBef>
                <a:spcPts val="1200"/>
              </a:spcBef>
              <a:buNone/>
            </a:pPr>
            <a:r>
              <a:rPr lang="en-US" sz="1600" dirty="0"/>
              <a:t>6. </a:t>
            </a:r>
            <a:r>
              <a:rPr lang="en-US" sz="1600" b="1" dirty="0"/>
              <a:t>Training attribute </a:t>
            </a:r>
            <a:r>
              <a:rPr lang="en-US" sz="1600" dirty="0"/>
              <a:t>– The IEE will identify where training may be necessary prior to the installation and/or operation of the replacement item. Training may be required where man-machine interfaces differ from the original configuration.</a:t>
            </a:r>
          </a:p>
          <a:p>
            <a:endParaRPr lang="en-US" b="0" dirty="0"/>
          </a:p>
        </p:txBody>
      </p:sp>
    </p:spTree>
    <p:extLst>
      <p:ext uri="{BB962C8B-B14F-4D97-AF65-F5344CB8AC3E}">
        <p14:creationId xmlns:p14="http://schemas.microsoft.com/office/powerpoint/2010/main" val="2863216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8013" cy="585788"/>
          </a:xfrm>
        </p:spPr>
        <p:txBody>
          <a:bodyPr/>
          <a:lstStyle/>
          <a:p>
            <a:pPr marL="109728" indent="0"/>
            <a:r>
              <a:rPr lang="en-US" dirty="0"/>
              <a:t>What Can’t be Processed using an IEE</a:t>
            </a:r>
          </a:p>
        </p:txBody>
      </p:sp>
      <p:sp>
        <p:nvSpPr>
          <p:cNvPr id="6" name="Content Placeholder 5"/>
          <p:cNvSpPr>
            <a:spLocks noGrp="1"/>
          </p:cNvSpPr>
          <p:nvPr>
            <p:ph idx="1"/>
          </p:nvPr>
        </p:nvSpPr>
        <p:spPr>
          <a:xfrm>
            <a:off x="384175" y="1143000"/>
            <a:ext cx="8231188" cy="4876800"/>
          </a:xfrm>
        </p:spPr>
        <p:txBody>
          <a:bodyPr/>
          <a:lstStyle/>
          <a:p>
            <a:pPr marL="452628">
              <a:spcBef>
                <a:spcPts val="1200"/>
              </a:spcBef>
            </a:pPr>
            <a:r>
              <a:rPr lang="en-US" b="0" dirty="0" smtClean="0"/>
              <a:t>An </a:t>
            </a:r>
            <a:r>
              <a:rPr lang="en-US" b="0" dirty="0"/>
              <a:t>IEE cannot be used to evaluate changes to fit/form/function and/or process/logic parameters that are outside of approved design tolerances or </a:t>
            </a:r>
            <a:r>
              <a:rPr lang="en-US" b="0" dirty="0" err="1" smtClean="0"/>
              <a:t>preengineered</a:t>
            </a:r>
            <a:r>
              <a:rPr lang="en-US" b="0" dirty="0" smtClean="0"/>
              <a:t> </a:t>
            </a:r>
            <a:r>
              <a:rPr lang="en-US" b="0" dirty="0"/>
              <a:t>solutions.</a:t>
            </a:r>
          </a:p>
          <a:p>
            <a:pPr marL="765810" lvl="2" indent="0">
              <a:spcBef>
                <a:spcPts val="1200"/>
              </a:spcBef>
              <a:buNone/>
            </a:pPr>
            <a:r>
              <a:rPr lang="en-US" sz="2200" dirty="0"/>
              <a:t>1. Informational calculations can be used to confirm that changes are within approved design tolerances.</a:t>
            </a:r>
          </a:p>
          <a:p>
            <a:pPr marL="765810" lvl="2" indent="0">
              <a:spcBef>
                <a:spcPts val="1200"/>
              </a:spcBef>
              <a:buNone/>
            </a:pPr>
            <a:r>
              <a:rPr lang="en-US" sz="2200" dirty="0"/>
              <a:t>2. </a:t>
            </a:r>
            <a:r>
              <a:rPr lang="en-US" sz="2200" dirty="0">
                <a:solidFill>
                  <a:srgbClr val="00B050"/>
                </a:solidFill>
              </a:rPr>
              <a:t>Changes that are outside approved design tolerances or pre-engineered solutions must be evaluated by Nuclear Engineering. </a:t>
            </a:r>
            <a:r>
              <a:rPr lang="en-US" sz="2200" dirty="0"/>
              <a:t>These changes will be processed or supplemented by Nuclear Design Engineering through an approved design change process. Examples of these changes include: </a:t>
            </a:r>
            <a:r>
              <a:rPr lang="fr-FR" sz="2200" dirty="0" err="1"/>
              <a:t>complex</a:t>
            </a:r>
            <a:r>
              <a:rPr lang="fr-FR" sz="2200" dirty="0"/>
              <a:t> pipe </a:t>
            </a:r>
            <a:r>
              <a:rPr lang="fr-FR" sz="2200" dirty="0" err="1"/>
              <a:t>routing</a:t>
            </a:r>
            <a:r>
              <a:rPr lang="fr-FR" sz="2200" dirty="0"/>
              <a:t>, </a:t>
            </a:r>
            <a:r>
              <a:rPr lang="fr-FR" sz="2200" dirty="0" err="1"/>
              <a:t>seismic</a:t>
            </a:r>
            <a:r>
              <a:rPr lang="fr-FR" sz="2200" dirty="0"/>
              <a:t> </a:t>
            </a:r>
            <a:r>
              <a:rPr lang="fr-FR" sz="2200" dirty="0" err="1"/>
              <a:t>calculations</a:t>
            </a:r>
            <a:r>
              <a:rPr lang="fr-FR" sz="2200" dirty="0"/>
              <a:t>, </a:t>
            </a:r>
            <a:r>
              <a:rPr lang="fr-FR" sz="2200" dirty="0" err="1"/>
              <a:t>environmental</a:t>
            </a:r>
            <a:r>
              <a:rPr lang="fr-FR" sz="2200" dirty="0"/>
              <a:t> qualifications, </a:t>
            </a:r>
            <a:r>
              <a:rPr lang="en-US" sz="2200" dirty="0"/>
              <a:t>set points, process design parameters, power requirements, monitoring, and operations or licensing/design criteria.</a:t>
            </a:r>
            <a:endParaRPr lang="en-US" sz="2200" dirty="0">
              <a:solidFill>
                <a:srgbClr val="FF0000"/>
              </a:solidFill>
            </a:endParaRPr>
          </a:p>
          <a:p>
            <a:endParaRPr lang="en-US" dirty="0"/>
          </a:p>
        </p:txBody>
      </p:sp>
    </p:spTree>
    <p:extLst>
      <p:ext uri="{BB962C8B-B14F-4D97-AF65-F5344CB8AC3E}">
        <p14:creationId xmlns:p14="http://schemas.microsoft.com/office/powerpoint/2010/main" val="211393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8013" cy="487363"/>
          </a:xfrm>
        </p:spPr>
        <p:txBody>
          <a:bodyPr/>
          <a:lstStyle/>
          <a:p>
            <a:r>
              <a:rPr lang="en-US" dirty="0"/>
              <a:t>What Can’t be Processed using an IEE</a:t>
            </a:r>
          </a:p>
        </p:txBody>
      </p:sp>
      <p:sp>
        <p:nvSpPr>
          <p:cNvPr id="3" name="Content Placeholder 2"/>
          <p:cNvSpPr>
            <a:spLocks noGrp="1"/>
          </p:cNvSpPr>
          <p:nvPr>
            <p:ph idx="1"/>
          </p:nvPr>
        </p:nvSpPr>
        <p:spPr>
          <a:xfrm>
            <a:off x="384175" y="990600"/>
            <a:ext cx="8231188" cy="5029200"/>
          </a:xfrm>
        </p:spPr>
        <p:txBody>
          <a:bodyPr/>
          <a:lstStyle/>
          <a:p>
            <a:r>
              <a:rPr lang="en-US" b="0" dirty="0"/>
              <a:t>An IEE cannot make changes to the content or requirements contained in the Tech Specs, UFSAR, or other licensing documents; nor can an IEE make changes to a procedure containing information on how SSCs are operated or controlled, if the procedure is described in the UFSAR</a:t>
            </a:r>
            <a:r>
              <a:rPr lang="en-US" b="0" dirty="0" smtClean="0"/>
              <a:t>.</a:t>
            </a:r>
          </a:p>
          <a:p>
            <a:pPr marL="857250" lvl="1" indent="-457200">
              <a:buFont typeface="+mj-lt"/>
              <a:buAutoNum type="arabicPeriod"/>
            </a:pPr>
            <a:r>
              <a:rPr lang="en-US" sz="2200" dirty="0" smtClean="0"/>
              <a:t>A UFSAR Change Request shall be submitted to update the UFSAR to remove or update the information to ensure the IEE is not in conflict with the UFSAR.  The UCR shall be approved prior to completion of the IEE.</a:t>
            </a:r>
          </a:p>
          <a:p>
            <a:pPr marL="452628">
              <a:spcBef>
                <a:spcPts val="1200"/>
              </a:spcBef>
            </a:pPr>
            <a:r>
              <a:rPr lang="en-US" b="0" dirty="0"/>
              <a:t>In addition, an IEE cannot be used as the basis for making changes to the Tech Specs, UFSAR, or other licensing documents, or UFSAR procedures described above. Changes to these documents must be made independent of the IEE using an applicable design change process.</a:t>
            </a:r>
          </a:p>
          <a:p>
            <a:pPr marL="857250" lvl="1" indent="-457200">
              <a:buFont typeface="+mj-lt"/>
              <a:buAutoNum type="arabicPeriod"/>
            </a:pPr>
            <a:endParaRPr lang="en-US" b="0" dirty="0"/>
          </a:p>
          <a:p>
            <a:endParaRPr lang="en-US" dirty="0"/>
          </a:p>
        </p:txBody>
      </p:sp>
    </p:spTree>
    <p:extLst>
      <p:ext uri="{BB962C8B-B14F-4D97-AF65-F5344CB8AC3E}">
        <p14:creationId xmlns:p14="http://schemas.microsoft.com/office/powerpoint/2010/main" val="2703874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8013" cy="487363"/>
          </a:xfrm>
        </p:spPr>
        <p:txBody>
          <a:bodyPr/>
          <a:lstStyle/>
          <a:p>
            <a:r>
              <a:rPr lang="en-US" dirty="0"/>
              <a:t>What Can’t be Processed using an IEE</a:t>
            </a:r>
          </a:p>
        </p:txBody>
      </p:sp>
      <p:sp>
        <p:nvSpPr>
          <p:cNvPr id="3" name="Content Placeholder 2"/>
          <p:cNvSpPr>
            <a:spLocks noGrp="1"/>
          </p:cNvSpPr>
          <p:nvPr>
            <p:ph idx="1"/>
          </p:nvPr>
        </p:nvSpPr>
        <p:spPr>
          <a:xfrm>
            <a:off x="384175" y="990600"/>
            <a:ext cx="8231188" cy="5029200"/>
          </a:xfrm>
        </p:spPr>
        <p:txBody>
          <a:bodyPr/>
          <a:lstStyle/>
          <a:p>
            <a:r>
              <a:rPr lang="en-US" b="0" dirty="0" smtClean="0">
                <a:solidFill>
                  <a:srgbClr val="00B050"/>
                </a:solidFill>
              </a:rPr>
              <a:t>An </a:t>
            </a:r>
            <a:r>
              <a:rPr lang="en-US" b="0" dirty="0">
                <a:solidFill>
                  <a:srgbClr val="00B050"/>
                </a:solidFill>
              </a:rPr>
              <a:t>IEE cannot add or delete plant equipment or components or authorize items to be abandoned in place</a:t>
            </a:r>
            <a:r>
              <a:rPr lang="en-US" b="0" dirty="0"/>
              <a:t>. Addition or deletion of fittings, terminal lugs, fasteners, mounting brackets, etc. as required to allow installation of an equivalent item is acceptable provided their use does not adversely affect the function of the replacement item or result in exceeding approved installation tolerances and any impact on seismic qualification is included in the evaluation.</a:t>
            </a:r>
          </a:p>
          <a:p>
            <a:pPr marL="452628">
              <a:spcBef>
                <a:spcPts val="1200"/>
              </a:spcBef>
            </a:pPr>
            <a:r>
              <a:rPr lang="en-US" b="0" dirty="0" smtClean="0"/>
              <a:t>An </a:t>
            </a:r>
            <a:r>
              <a:rPr lang="en-US" b="0" dirty="0"/>
              <a:t>IEE shall not be used to support the replacement of plant components when design and/or specification information fails to clearly establish that the replacement item will not impact the design basis of the SSC.</a:t>
            </a:r>
            <a:endParaRPr lang="en-US" b="0" dirty="0">
              <a:solidFill>
                <a:srgbClr val="FF0000"/>
              </a:solidFill>
            </a:endParaRPr>
          </a:p>
          <a:p>
            <a:pPr marL="452628">
              <a:spcBef>
                <a:spcPts val="1200"/>
              </a:spcBef>
            </a:pPr>
            <a:r>
              <a:rPr lang="en-US" b="0" dirty="0" smtClean="0"/>
              <a:t>Items </a:t>
            </a:r>
            <a:r>
              <a:rPr lang="en-US" b="0" dirty="0"/>
              <a:t>that are required to maintain the ‘as qualified’ EQ configuration may not be processed under the IEE process alone. Changes to the EQ documentation shall be processed as an EQ Evaluation/EQ Document Package revision in accordance with applicable facility Nuclear procedures and must be approved prior to approval of the IEE.</a:t>
            </a:r>
            <a:endParaRPr lang="en-US" b="0" dirty="0">
              <a:solidFill>
                <a:srgbClr val="FF0000"/>
              </a:solidFill>
            </a:endParaRPr>
          </a:p>
          <a:p>
            <a:endParaRPr lang="en-US" dirty="0"/>
          </a:p>
        </p:txBody>
      </p:sp>
    </p:spTree>
    <p:extLst>
      <p:ext uri="{BB962C8B-B14F-4D97-AF65-F5344CB8AC3E}">
        <p14:creationId xmlns:p14="http://schemas.microsoft.com/office/powerpoint/2010/main" val="2882587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563563"/>
          </a:xfrm>
        </p:spPr>
        <p:txBody>
          <a:bodyPr/>
          <a:lstStyle/>
          <a:p>
            <a:r>
              <a:rPr lang="en-US" dirty="0" smtClean="0"/>
              <a:t>Gaps Identified in the IEE Process</a:t>
            </a:r>
            <a:endParaRPr lang="en-US" dirty="0"/>
          </a:p>
        </p:txBody>
      </p:sp>
      <p:sp>
        <p:nvSpPr>
          <p:cNvPr id="3" name="Content Placeholder 2"/>
          <p:cNvSpPr>
            <a:spLocks noGrp="1"/>
          </p:cNvSpPr>
          <p:nvPr>
            <p:ph idx="1"/>
          </p:nvPr>
        </p:nvSpPr>
        <p:spPr>
          <a:xfrm>
            <a:off x="384175" y="1066800"/>
            <a:ext cx="8231188" cy="4953000"/>
          </a:xfrm>
        </p:spPr>
        <p:txBody>
          <a:bodyPr/>
          <a:lstStyle/>
          <a:p>
            <a:r>
              <a:rPr lang="en-US" b="0" dirty="0"/>
              <a:t>Maintenance Instructions are not getting into the Work Orders</a:t>
            </a:r>
          </a:p>
          <a:p>
            <a:pPr>
              <a:spcBef>
                <a:spcPts val="1200"/>
              </a:spcBef>
            </a:pPr>
            <a:r>
              <a:rPr lang="en-US" b="0" dirty="0"/>
              <a:t>Material requiring additional engineering input was being issued to the field without proper controls and notification</a:t>
            </a:r>
          </a:p>
          <a:p>
            <a:pPr lvl="1">
              <a:spcBef>
                <a:spcPts val="1200"/>
              </a:spcBef>
            </a:pPr>
            <a:r>
              <a:rPr lang="en-US" sz="2200" dirty="0"/>
              <a:t>Motors requiring breaker and overload evaluation</a:t>
            </a:r>
          </a:p>
          <a:p>
            <a:pPr lvl="1">
              <a:spcBef>
                <a:spcPts val="600"/>
              </a:spcBef>
            </a:pPr>
            <a:r>
              <a:rPr lang="en-US" sz="2200" dirty="0"/>
              <a:t>Mounting and Installation instruction needed from engineering</a:t>
            </a:r>
          </a:p>
          <a:p>
            <a:pPr>
              <a:spcBef>
                <a:spcPts val="1200"/>
              </a:spcBef>
            </a:pPr>
            <a:r>
              <a:rPr lang="en-US" b="0" dirty="0"/>
              <a:t>Approved alternate models were not being linked to the equipment tags and vendor manual and draws were not being updated with the replacement part information</a:t>
            </a:r>
          </a:p>
          <a:p>
            <a:endParaRPr lang="en-US" dirty="0"/>
          </a:p>
        </p:txBody>
      </p:sp>
    </p:spTree>
    <p:extLst>
      <p:ext uri="{BB962C8B-B14F-4D97-AF65-F5344CB8AC3E}">
        <p14:creationId xmlns:p14="http://schemas.microsoft.com/office/powerpoint/2010/main" val="379138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a:xfrm>
            <a:off x="1066800" y="1676400"/>
            <a:ext cx="7602537" cy="4342131"/>
          </a:xfrm>
        </p:spPr>
        <p:txBody>
          <a:bodyPr/>
          <a:lstStyle/>
          <a:p>
            <a:r>
              <a:rPr lang="en-US" dirty="0" smtClean="0"/>
              <a:t>Integrated Supply Chain (ISC)</a:t>
            </a:r>
          </a:p>
          <a:p>
            <a:r>
              <a:rPr lang="en-US" dirty="0" smtClean="0"/>
              <a:t>ISC – Technical Services (TS)</a:t>
            </a:r>
          </a:p>
          <a:p>
            <a:r>
              <a:rPr lang="en-US" dirty="0" smtClean="0"/>
              <a:t>ISC TS Procurement Engineering (PE) Functions</a:t>
            </a:r>
          </a:p>
          <a:p>
            <a:r>
              <a:rPr lang="en-US" dirty="0" smtClean="0"/>
              <a:t>Item Equivalency</a:t>
            </a:r>
          </a:p>
          <a:p>
            <a:r>
              <a:rPr lang="en-US" dirty="0" smtClean="0"/>
              <a:t>Commercial Grade Dedication</a:t>
            </a:r>
          </a:p>
          <a:p>
            <a:r>
              <a:rPr lang="en-US" dirty="0" smtClean="0"/>
              <a:t>PE/ENG Interface Meeting and Review</a:t>
            </a:r>
          </a:p>
          <a:p>
            <a:endParaRPr lang="en-US" dirty="0"/>
          </a:p>
        </p:txBody>
      </p:sp>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1158829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013" cy="563563"/>
          </a:xfrm>
        </p:spPr>
        <p:txBody>
          <a:bodyPr/>
          <a:lstStyle/>
          <a:p>
            <a:r>
              <a:rPr lang="en-US" dirty="0" smtClean="0"/>
              <a:t>IEE Process Flow Chart</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45930"/>
            <a:ext cx="4571821" cy="5222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3733800" y="2895600"/>
            <a:ext cx="1752600" cy="830581"/>
          </a:xfrm>
          <a:custGeom>
            <a:avLst/>
            <a:gdLst>
              <a:gd name="connsiteX0" fmla="*/ 1422436 w 1676884"/>
              <a:gd name="connsiteY0" fmla="*/ 47504 h 854327"/>
              <a:gd name="connsiteX1" fmla="*/ 1184231 w 1676884"/>
              <a:gd name="connsiteY1" fmla="*/ 55188 h 854327"/>
              <a:gd name="connsiteX2" fmla="*/ 1038235 w 1676884"/>
              <a:gd name="connsiteY2" fmla="*/ 39820 h 854327"/>
              <a:gd name="connsiteX3" fmla="*/ 892238 w 1676884"/>
              <a:gd name="connsiteY3" fmla="*/ 16768 h 854327"/>
              <a:gd name="connsiteX4" fmla="*/ 869186 w 1676884"/>
              <a:gd name="connsiteY4" fmla="*/ 9084 h 854327"/>
              <a:gd name="connsiteX5" fmla="*/ 500352 w 1676884"/>
              <a:gd name="connsiteY5" fmla="*/ 9084 h 854327"/>
              <a:gd name="connsiteX6" fmla="*/ 385092 w 1676884"/>
              <a:gd name="connsiteY6" fmla="*/ 16768 h 854327"/>
              <a:gd name="connsiteX7" fmla="*/ 346672 w 1676884"/>
              <a:gd name="connsiteY7" fmla="*/ 24452 h 854327"/>
              <a:gd name="connsiteX8" fmla="*/ 231411 w 1676884"/>
              <a:gd name="connsiteY8" fmla="*/ 39820 h 854327"/>
              <a:gd name="connsiteX9" fmla="*/ 139203 w 1676884"/>
              <a:gd name="connsiteY9" fmla="*/ 55188 h 854327"/>
              <a:gd name="connsiteX10" fmla="*/ 93098 w 1676884"/>
              <a:gd name="connsiteY10" fmla="*/ 78240 h 854327"/>
              <a:gd name="connsiteX11" fmla="*/ 46994 w 1676884"/>
              <a:gd name="connsiteY11" fmla="*/ 108976 h 854327"/>
              <a:gd name="connsiteX12" fmla="*/ 39310 w 1676884"/>
              <a:gd name="connsiteY12" fmla="*/ 139712 h 854327"/>
              <a:gd name="connsiteX13" fmla="*/ 23942 w 1676884"/>
              <a:gd name="connsiteY13" fmla="*/ 162764 h 854327"/>
              <a:gd name="connsiteX14" fmla="*/ 8574 w 1676884"/>
              <a:gd name="connsiteY14" fmla="*/ 201184 h 854327"/>
              <a:gd name="connsiteX15" fmla="*/ 16258 w 1676884"/>
              <a:gd name="connsiteY15" fmla="*/ 570018 h 854327"/>
              <a:gd name="connsiteX16" fmla="*/ 46994 w 1676884"/>
              <a:gd name="connsiteY16" fmla="*/ 639174 h 854327"/>
              <a:gd name="connsiteX17" fmla="*/ 77730 w 1676884"/>
              <a:gd name="connsiteY17" fmla="*/ 669910 h 854327"/>
              <a:gd name="connsiteX18" fmla="*/ 116151 w 1676884"/>
              <a:gd name="connsiteY18" fmla="*/ 723699 h 854327"/>
              <a:gd name="connsiteX19" fmla="*/ 162255 w 1676884"/>
              <a:gd name="connsiteY19" fmla="*/ 754435 h 854327"/>
              <a:gd name="connsiteX20" fmla="*/ 185307 w 1676884"/>
              <a:gd name="connsiteY20" fmla="*/ 769803 h 854327"/>
              <a:gd name="connsiteX21" fmla="*/ 216043 w 1676884"/>
              <a:gd name="connsiteY21" fmla="*/ 785171 h 854327"/>
              <a:gd name="connsiteX22" fmla="*/ 239095 w 1676884"/>
              <a:gd name="connsiteY22" fmla="*/ 808223 h 854327"/>
              <a:gd name="connsiteX23" fmla="*/ 269831 w 1676884"/>
              <a:gd name="connsiteY23" fmla="*/ 815907 h 854327"/>
              <a:gd name="connsiteX24" fmla="*/ 315935 w 1676884"/>
              <a:gd name="connsiteY24" fmla="*/ 831275 h 854327"/>
              <a:gd name="connsiteX25" fmla="*/ 338987 w 1676884"/>
              <a:gd name="connsiteY25" fmla="*/ 838959 h 854327"/>
              <a:gd name="connsiteX26" fmla="*/ 408144 w 1676884"/>
              <a:gd name="connsiteY26" fmla="*/ 854327 h 854327"/>
              <a:gd name="connsiteX27" fmla="*/ 646349 w 1676884"/>
              <a:gd name="connsiteY27" fmla="*/ 846643 h 854327"/>
              <a:gd name="connsiteX28" fmla="*/ 669401 w 1676884"/>
              <a:gd name="connsiteY28" fmla="*/ 838959 h 854327"/>
              <a:gd name="connsiteX29" fmla="*/ 753925 w 1676884"/>
              <a:gd name="connsiteY29" fmla="*/ 831275 h 854327"/>
              <a:gd name="connsiteX30" fmla="*/ 784661 w 1676884"/>
              <a:gd name="connsiteY30" fmla="*/ 823591 h 854327"/>
              <a:gd name="connsiteX31" fmla="*/ 838450 w 1676884"/>
              <a:gd name="connsiteY31" fmla="*/ 800539 h 854327"/>
              <a:gd name="connsiteX32" fmla="*/ 1130443 w 1676884"/>
              <a:gd name="connsiteY32" fmla="*/ 785171 h 854327"/>
              <a:gd name="connsiteX33" fmla="*/ 1430120 w 1676884"/>
              <a:gd name="connsiteY33" fmla="*/ 769803 h 854327"/>
              <a:gd name="connsiteX34" fmla="*/ 1514645 w 1676884"/>
              <a:gd name="connsiteY34" fmla="*/ 746751 h 854327"/>
              <a:gd name="connsiteX35" fmla="*/ 1545381 w 1676884"/>
              <a:gd name="connsiteY35" fmla="*/ 739067 h 854327"/>
              <a:gd name="connsiteX36" fmla="*/ 1606853 w 1676884"/>
              <a:gd name="connsiteY36" fmla="*/ 708331 h 854327"/>
              <a:gd name="connsiteX37" fmla="*/ 1645273 w 1676884"/>
              <a:gd name="connsiteY37" fmla="*/ 669910 h 854327"/>
              <a:gd name="connsiteX38" fmla="*/ 1668325 w 1676884"/>
              <a:gd name="connsiteY38" fmla="*/ 316445 h 854327"/>
              <a:gd name="connsiteX39" fmla="*/ 1660641 w 1676884"/>
              <a:gd name="connsiteY39" fmla="*/ 224236 h 854327"/>
              <a:gd name="connsiteX40" fmla="*/ 1637589 w 1676884"/>
              <a:gd name="connsiteY40" fmla="*/ 208868 h 854327"/>
              <a:gd name="connsiteX41" fmla="*/ 1583801 w 1676884"/>
              <a:gd name="connsiteY41" fmla="*/ 155080 h 854327"/>
              <a:gd name="connsiteX42" fmla="*/ 1553065 w 1676884"/>
              <a:gd name="connsiteY42" fmla="*/ 124344 h 854327"/>
              <a:gd name="connsiteX43" fmla="*/ 1530013 w 1676884"/>
              <a:gd name="connsiteY43" fmla="*/ 101292 h 854327"/>
              <a:gd name="connsiteX44" fmla="*/ 1506961 w 1676884"/>
              <a:gd name="connsiteY44" fmla="*/ 85924 h 854327"/>
              <a:gd name="connsiteX45" fmla="*/ 1483908 w 1676884"/>
              <a:gd name="connsiteY45" fmla="*/ 62872 h 854327"/>
              <a:gd name="connsiteX46" fmla="*/ 1453172 w 1676884"/>
              <a:gd name="connsiteY46" fmla="*/ 39820 h 854327"/>
              <a:gd name="connsiteX47" fmla="*/ 1430120 w 1676884"/>
              <a:gd name="connsiteY47" fmla="*/ 32136 h 854327"/>
              <a:gd name="connsiteX48" fmla="*/ 1422436 w 1676884"/>
              <a:gd name="connsiteY48" fmla="*/ 47504 h 85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76884" h="854327">
                <a:moveTo>
                  <a:pt x="1422436" y="47504"/>
                </a:moveTo>
                <a:cubicBezTo>
                  <a:pt x="1381454" y="51346"/>
                  <a:pt x="1389785" y="66608"/>
                  <a:pt x="1184231" y="55188"/>
                </a:cubicBezTo>
                <a:cubicBezTo>
                  <a:pt x="1173414" y="54587"/>
                  <a:pt x="1052690" y="41885"/>
                  <a:pt x="1038235" y="39820"/>
                </a:cubicBezTo>
                <a:cubicBezTo>
                  <a:pt x="989462" y="32852"/>
                  <a:pt x="892238" y="16768"/>
                  <a:pt x="892238" y="16768"/>
                </a:cubicBezTo>
                <a:cubicBezTo>
                  <a:pt x="884554" y="14207"/>
                  <a:pt x="877191" y="10316"/>
                  <a:pt x="869186" y="9084"/>
                </a:cubicBezTo>
                <a:cubicBezTo>
                  <a:pt x="747385" y="-9654"/>
                  <a:pt x="621688" y="5891"/>
                  <a:pt x="500352" y="9084"/>
                </a:cubicBezTo>
                <a:cubicBezTo>
                  <a:pt x="461932" y="11645"/>
                  <a:pt x="423406" y="12937"/>
                  <a:pt x="385092" y="16768"/>
                </a:cubicBezTo>
                <a:cubicBezTo>
                  <a:pt x="372097" y="18068"/>
                  <a:pt x="359588" y="22515"/>
                  <a:pt x="346672" y="24452"/>
                </a:cubicBezTo>
                <a:cubicBezTo>
                  <a:pt x="308340" y="30202"/>
                  <a:pt x="269753" y="34140"/>
                  <a:pt x="231411" y="39820"/>
                </a:cubicBezTo>
                <a:cubicBezTo>
                  <a:pt x="200587" y="44386"/>
                  <a:pt x="168764" y="45334"/>
                  <a:pt x="139203" y="55188"/>
                </a:cubicBezTo>
                <a:cubicBezTo>
                  <a:pt x="116100" y="62889"/>
                  <a:pt x="112959" y="61690"/>
                  <a:pt x="93098" y="78240"/>
                </a:cubicBezTo>
                <a:cubicBezTo>
                  <a:pt x="54724" y="110217"/>
                  <a:pt x="87506" y="95472"/>
                  <a:pt x="46994" y="108976"/>
                </a:cubicBezTo>
                <a:cubicBezTo>
                  <a:pt x="44433" y="119221"/>
                  <a:pt x="43470" y="130005"/>
                  <a:pt x="39310" y="139712"/>
                </a:cubicBezTo>
                <a:cubicBezTo>
                  <a:pt x="35672" y="148200"/>
                  <a:pt x="28072" y="154504"/>
                  <a:pt x="23942" y="162764"/>
                </a:cubicBezTo>
                <a:cubicBezTo>
                  <a:pt x="17773" y="175101"/>
                  <a:pt x="13697" y="188377"/>
                  <a:pt x="8574" y="201184"/>
                </a:cubicBezTo>
                <a:cubicBezTo>
                  <a:pt x="-1948" y="369530"/>
                  <a:pt x="-6242" y="356271"/>
                  <a:pt x="16258" y="570018"/>
                </a:cubicBezTo>
                <a:cubicBezTo>
                  <a:pt x="18573" y="592007"/>
                  <a:pt x="31747" y="621385"/>
                  <a:pt x="46994" y="639174"/>
                </a:cubicBezTo>
                <a:cubicBezTo>
                  <a:pt x="56423" y="650175"/>
                  <a:pt x="68301" y="658909"/>
                  <a:pt x="77730" y="669910"/>
                </a:cubicBezTo>
                <a:cubicBezTo>
                  <a:pt x="94184" y="689106"/>
                  <a:pt x="95902" y="705700"/>
                  <a:pt x="116151" y="723699"/>
                </a:cubicBezTo>
                <a:cubicBezTo>
                  <a:pt x="129956" y="735970"/>
                  <a:pt x="146887" y="744190"/>
                  <a:pt x="162255" y="754435"/>
                </a:cubicBezTo>
                <a:cubicBezTo>
                  <a:pt x="169939" y="759558"/>
                  <a:pt x="177047" y="765673"/>
                  <a:pt x="185307" y="769803"/>
                </a:cubicBezTo>
                <a:cubicBezTo>
                  <a:pt x="195552" y="774926"/>
                  <a:pt x="206722" y="778513"/>
                  <a:pt x="216043" y="785171"/>
                </a:cubicBezTo>
                <a:cubicBezTo>
                  <a:pt x="224886" y="791487"/>
                  <a:pt x="229660" y="802832"/>
                  <a:pt x="239095" y="808223"/>
                </a:cubicBezTo>
                <a:cubicBezTo>
                  <a:pt x="248264" y="813463"/>
                  <a:pt x="259716" y="812872"/>
                  <a:pt x="269831" y="815907"/>
                </a:cubicBezTo>
                <a:cubicBezTo>
                  <a:pt x="285347" y="820562"/>
                  <a:pt x="300567" y="826152"/>
                  <a:pt x="315935" y="831275"/>
                </a:cubicBezTo>
                <a:cubicBezTo>
                  <a:pt x="323619" y="833836"/>
                  <a:pt x="331080" y="837202"/>
                  <a:pt x="338987" y="838959"/>
                </a:cubicBezTo>
                <a:lnTo>
                  <a:pt x="408144" y="854327"/>
                </a:lnTo>
                <a:cubicBezTo>
                  <a:pt x="487546" y="851766"/>
                  <a:pt x="567043" y="851308"/>
                  <a:pt x="646349" y="846643"/>
                </a:cubicBezTo>
                <a:cubicBezTo>
                  <a:pt x="654435" y="846167"/>
                  <a:pt x="661383" y="840104"/>
                  <a:pt x="669401" y="838959"/>
                </a:cubicBezTo>
                <a:cubicBezTo>
                  <a:pt x="697408" y="834958"/>
                  <a:pt x="725750" y="833836"/>
                  <a:pt x="753925" y="831275"/>
                </a:cubicBezTo>
                <a:cubicBezTo>
                  <a:pt x="764170" y="828714"/>
                  <a:pt x="774954" y="827751"/>
                  <a:pt x="784661" y="823591"/>
                </a:cubicBezTo>
                <a:cubicBezTo>
                  <a:pt x="823724" y="806850"/>
                  <a:pt x="790495" y="805335"/>
                  <a:pt x="838450" y="800539"/>
                </a:cubicBezTo>
                <a:cubicBezTo>
                  <a:pt x="896640" y="794720"/>
                  <a:pt x="1086670" y="787324"/>
                  <a:pt x="1130443" y="785171"/>
                </a:cubicBezTo>
                <a:lnTo>
                  <a:pt x="1430120" y="769803"/>
                </a:lnTo>
                <a:cubicBezTo>
                  <a:pt x="1473210" y="755440"/>
                  <a:pt x="1445313" y="764084"/>
                  <a:pt x="1514645" y="746751"/>
                </a:cubicBezTo>
                <a:cubicBezTo>
                  <a:pt x="1524890" y="744190"/>
                  <a:pt x="1535935" y="743790"/>
                  <a:pt x="1545381" y="739067"/>
                </a:cubicBezTo>
                <a:cubicBezTo>
                  <a:pt x="1565872" y="728822"/>
                  <a:pt x="1590654" y="724531"/>
                  <a:pt x="1606853" y="708331"/>
                </a:cubicBezTo>
                <a:lnTo>
                  <a:pt x="1645273" y="669910"/>
                </a:lnTo>
                <a:cubicBezTo>
                  <a:pt x="1698601" y="536590"/>
                  <a:pt x="1668325" y="625228"/>
                  <a:pt x="1668325" y="316445"/>
                </a:cubicBezTo>
                <a:cubicBezTo>
                  <a:pt x="1668325" y="285602"/>
                  <a:pt x="1669114" y="253892"/>
                  <a:pt x="1660641" y="224236"/>
                </a:cubicBezTo>
                <a:cubicBezTo>
                  <a:pt x="1658104" y="215356"/>
                  <a:pt x="1644453" y="215046"/>
                  <a:pt x="1637589" y="208868"/>
                </a:cubicBezTo>
                <a:cubicBezTo>
                  <a:pt x="1618742" y="191906"/>
                  <a:pt x="1583801" y="155080"/>
                  <a:pt x="1583801" y="155080"/>
                </a:cubicBezTo>
                <a:cubicBezTo>
                  <a:pt x="1569165" y="111171"/>
                  <a:pt x="1588192" y="147762"/>
                  <a:pt x="1553065" y="124344"/>
                </a:cubicBezTo>
                <a:cubicBezTo>
                  <a:pt x="1544023" y="118316"/>
                  <a:pt x="1538361" y="108249"/>
                  <a:pt x="1530013" y="101292"/>
                </a:cubicBezTo>
                <a:cubicBezTo>
                  <a:pt x="1522918" y="95380"/>
                  <a:pt x="1514056" y="91836"/>
                  <a:pt x="1506961" y="85924"/>
                </a:cubicBezTo>
                <a:cubicBezTo>
                  <a:pt x="1498613" y="78967"/>
                  <a:pt x="1492159" y="69944"/>
                  <a:pt x="1483908" y="62872"/>
                </a:cubicBezTo>
                <a:cubicBezTo>
                  <a:pt x="1474184" y="54538"/>
                  <a:pt x="1464291" y="46174"/>
                  <a:pt x="1453172" y="39820"/>
                </a:cubicBezTo>
                <a:cubicBezTo>
                  <a:pt x="1446140" y="35801"/>
                  <a:pt x="1437908" y="34361"/>
                  <a:pt x="1430120" y="32136"/>
                </a:cubicBezTo>
                <a:cubicBezTo>
                  <a:pt x="1401052" y="23831"/>
                  <a:pt x="1463418" y="43662"/>
                  <a:pt x="1422436" y="47504"/>
                </a:cubicBezTo>
                <a:close/>
              </a:path>
            </a:pathLst>
          </a:cu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flipV="1">
            <a:off x="5441164" y="3495495"/>
            <a:ext cx="608084" cy="32316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72108" y="3726181"/>
            <a:ext cx="2209801" cy="646331"/>
          </a:xfrm>
          <a:prstGeom prst="rect">
            <a:avLst/>
          </a:prstGeom>
          <a:noFill/>
        </p:spPr>
        <p:txBody>
          <a:bodyPr wrap="square" rtlCol="0">
            <a:spAutoFit/>
          </a:bodyPr>
          <a:lstStyle/>
          <a:p>
            <a:r>
              <a:rPr lang="en-US" sz="1200" b="1" dirty="0" smtClean="0">
                <a:solidFill>
                  <a:schemeClr val="accent4"/>
                </a:solidFill>
              </a:rPr>
              <a:t>See the separate flow chart for obtaining engineering support</a:t>
            </a:r>
            <a:endParaRPr lang="en-US" sz="1200" b="1" dirty="0">
              <a:solidFill>
                <a:schemeClr val="accent4"/>
              </a:solidFill>
            </a:endParaRPr>
          </a:p>
        </p:txBody>
      </p:sp>
      <p:sp>
        <p:nvSpPr>
          <p:cNvPr id="8" name="TextBox 7"/>
          <p:cNvSpPr txBox="1"/>
          <p:nvPr/>
        </p:nvSpPr>
        <p:spPr>
          <a:xfrm>
            <a:off x="6172200" y="2133600"/>
            <a:ext cx="2209800" cy="954107"/>
          </a:xfrm>
          <a:prstGeom prst="rect">
            <a:avLst/>
          </a:prstGeom>
          <a:solidFill>
            <a:schemeClr val="bg1"/>
          </a:solidFill>
          <a:ln w="38100" cmpd="tri">
            <a:solidFill>
              <a:srgbClr val="FF0000"/>
            </a:solidFill>
          </a:ln>
        </p:spPr>
        <p:txBody>
          <a:bodyPr wrap="square" rtlCol="0">
            <a:spAutoFit/>
          </a:bodyPr>
          <a:lstStyle/>
          <a:p>
            <a:r>
              <a:rPr lang="en-US" sz="1400" b="1" dirty="0" smtClean="0">
                <a:solidFill>
                  <a:schemeClr val="accent4"/>
                </a:solidFill>
              </a:rPr>
              <a:t>Flow Chart for IEE process developed by Tech Services and Corporate Engineering</a:t>
            </a:r>
            <a:endParaRPr lang="en-US" sz="1400" b="1" dirty="0">
              <a:solidFill>
                <a:schemeClr val="accent4"/>
              </a:solidFill>
            </a:endParaRPr>
          </a:p>
        </p:txBody>
      </p:sp>
    </p:spTree>
    <p:extLst>
      <p:ext uri="{BB962C8B-B14F-4D97-AF65-F5344CB8AC3E}">
        <p14:creationId xmlns:p14="http://schemas.microsoft.com/office/powerpoint/2010/main" val="1430477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8013" cy="563563"/>
          </a:xfrm>
        </p:spPr>
        <p:txBody>
          <a:bodyPr/>
          <a:lstStyle/>
          <a:p>
            <a:r>
              <a:rPr lang="en-US" dirty="0" smtClean="0"/>
              <a:t>Requests for Engineering Input</a:t>
            </a:r>
            <a:endParaRPr lang="en-US" dirty="0"/>
          </a:p>
        </p:txBody>
      </p:sp>
      <p:sp>
        <p:nvSpPr>
          <p:cNvPr id="3" name="Content Placeholder 2"/>
          <p:cNvSpPr>
            <a:spLocks noGrp="1"/>
          </p:cNvSpPr>
          <p:nvPr>
            <p:ph idx="1"/>
          </p:nvPr>
        </p:nvSpPr>
        <p:spPr>
          <a:xfrm>
            <a:off x="384175" y="1143000"/>
            <a:ext cx="8231188" cy="4876800"/>
          </a:xfrm>
        </p:spPr>
        <p:txBody>
          <a:bodyPr/>
          <a:lstStyle/>
          <a:p>
            <a:r>
              <a:rPr lang="en-US" b="0" dirty="0"/>
              <a:t>Based on </a:t>
            </a:r>
            <a:r>
              <a:rPr lang="en-US" b="0" dirty="0" smtClean="0"/>
              <a:t>the IEE </a:t>
            </a:r>
            <a:r>
              <a:rPr lang="en-US" b="0" dirty="0"/>
              <a:t>screening or in the course of the </a:t>
            </a:r>
            <a:r>
              <a:rPr lang="en-US" b="0" dirty="0" smtClean="0"/>
              <a:t>IEE engineering </a:t>
            </a:r>
            <a:r>
              <a:rPr lang="en-US" b="0" dirty="0"/>
              <a:t>input </a:t>
            </a:r>
            <a:r>
              <a:rPr lang="en-US" b="0" dirty="0" smtClean="0"/>
              <a:t>may be needed to </a:t>
            </a:r>
            <a:r>
              <a:rPr lang="en-US" b="0" dirty="0"/>
              <a:t>determine if a difference in characteristics is acceptable, i.e. change in motor amps, change in weight, material change, etc.</a:t>
            </a:r>
          </a:p>
          <a:p>
            <a:pPr>
              <a:spcBef>
                <a:spcPts val="1200"/>
              </a:spcBef>
            </a:pPr>
            <a:r>
              <a:rPr lang="en-US" b="0" dirty="0"/>
              <a:t>The request for engineering support should be made using an AR-ECR.</a:t>
            </a:r>
          </a:p>
          <a:p>
            <a:pPr>
              <a:spcBef>
                <a:spcPts val="1200"/>
              </a:spcBef>
            </a:pPr>
            <a:r>
              <a:rPr lang="en-US" b="0" dirty="0"/>
              <a:t>An engineering hold should also be placed on any open work order that will be impacted by the IEE</a:t>
            </a:r>
            <a:r>
              <a:rPr lang="en-US" b="0" dirty="0" smtClean="0"/>
              <a:t>.</a:t>
            </a:r>
          </a:p>
          <a:p>
            <a:pPr>
              <a:spcBef>
                <a:spcPts val="1200"/>
              </a:spcBef>
            </a:pPr>
            <a:r>
              <a:rPr lang="en-US" b="0" dirty="0"/>
              <a:t>The hold on the WO will also make the issue visible through the T-week schedule.</a:t>
            </a:r>
          </a:p>
          <a:p>
            <a:pPr>
              <a:spcBef>
                <a:spcPts val="1200"/>
              </a:spcBef>
            </a:pPr>
            <a:r>
              <a:rPr lang="en-US" b="0" dirty="0"/>
              <a:t>Upon completion of the AR by engineering, the AR response should be reviewed by PE and the IEE updated as necessary</a:t>
            </a:r>
            <a:r>
              <a:rPr lang="en-US" b="0" dirty="0" smtClean="0"/>
              <a:t>.</a:t>
            </a:r>
            <a:endParaRPr lang="en-US" b="0" dirty="0"/>
          </a:p>
        </p:txBody>
      </p:sp>
    </p:spTree>
    <p:extLst>
      <p:ext uri="{BB962C8B-B14F-4D97-AF65-F5344CB8AC3E}">
        <p14:creationId xmlns:p14="http://schemas.microsoft.com/office/powerpoint/2010/main" val="170285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093" y="381000"/>
            <a:ext cx="8228013" cy="576179"/>
          </a:xfrm>
        </p:spPr>
        <p:txBody>
          <a:bodyPr/>
          <a:lstStyle/>
          <a:p>
            <a:r>
              <a:rPr lang="en-US" dirty="0" smtClean="0"/>
              <a:t>Requests for Engineering Input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0"/>
            <a:ext cx="5257800" cy="51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2827724" y="1121869"/>
            <a:ext cx="4833258" cy="4064854"/>
          </a:xfrm>
          <a:custGeom>
            <a:avLst/>
            <a:gdLst>
              <a:gd name="connsiteX0" fmla="*/ 69157 w 4833258"/>
              <a:gd name="connsiteY0" fmla="*/ 860612 h 4064854"/>
              <a:gd name="connsiteX1" fmla="*/ 61473 w 4833258"/>
              <a:gd name="connsiteY1" fmla="*/ 576302 h 4064854"/>
              <a:gd name="connsiteX2" fmla="*/ 99893 w 4833258"/>
              <a:gd name="connsiteY2" fmla="*/ 507146 h 4064854"/>
              <a:gd name="connsiteX3" fmla="*/ 115261 w 4833258"/>
              <a:gd name="connsiteY3" fmla="*/ 461042 h 4064854"/>
              <a:gd name="connsiteX4" fmla="*/ 153681 w 4833258"/>
              <a:gd name="connsiteY4" fmla="*/ 399570 h 4064854"/>
              <a:gd name="connsiteX5" fmla="*/ 230521 w 4833258"/>
              <a:gd name="connsiteY5" fmla="*/ 291993 h 4064854"/>
              <a:gd name="connsiteX6" fmla="*/ 268942 w 4833258"/>
              <a:gd name="connsiteY6" fmla="*/ 253573 h 4064854"/>
              <a:gd name="connsiteX7" fmla="*/ 284310 w 4833258"/>
              <a:gd name="connsiteY7" fmla="*/ 230521 h 4064854"/>
              <a:gd name="connsiteX8" fmla="*/ 338098 w 4833258"/>
              <a:gd name="connsiteY8" fmla="*/ 207469 h 4064854"/>
              <a:gd name="connsiteX9" fmla="*/ 376518 w 4833258"/>
              <a:gd name="connsiteY9" fmla="*/ 176733 h 4064854"/>
              <a:gd name="connsiteX10" fmla="*/ 391886 w 4833258"/>
              <a:gd name="connsiteY10" fmla="*/ 153681 h 4064854"/>
              <a:gd name="connsiteX11" fmla="*/ 422622 w 4833258"/>
              <a:gd name="connsiteY11" fmla="*/ 145997 h 4064854"/>
              <a:gd name="connsiteX12" fmla="*/ 445674 w 4833258"/>
              <a:gd name="connsiteY12" fmla="*/ 138313 h 4064854"/>
              <a:gd name="connsiteX13" fmla="*/ 468726 w 4833258"/>
              <a:gd name="connsiteY13" fmla="*/ 122944 h 4064854"/>
              <a:gd name="connsiteX14" fmla="*/ 545567 w 4833258"/>
              <a:gd name="connsiteY14" fmla="*/ 107576 h 4064854"/>
              <a:gd name="connsiteX15" fmla="*/ 583987 w 4833258"/>
              <a:gd name="connsiteY15" fmla="*/ 92208 h 4064854"/>
              <a:gd name="connsiteX16" fmla="*/ 614723 w 4833258"/>
              <a:gd name="connsiteY16" fmla="*/ 84524 h 4064854"/>
              <a:gd name="connsiteX17" fmla="*/ 668511 w 4833258"/>
              <a:gd name="connsiteY17" fmla="*/ 69156 h 4064854"/>
              <a:gd name="connsiteX18" fmla="*/ 753036 w 4833258"/>
              <a:gd name="connsiteY18" fmla="*/ 38420 h 4064854"/>
              <a:gd name="connsiteX19" fmla="*/ 814508 w 4833258"/>
              <a:gd name="connsiteY19" fmla="*/ 23052 h 4064854"/>
              <a:gd name="connsiteX20" fmla="*/ 837560 w 4833258"/>
              <a:gd name="connsiteY20" fmla="*/ 15368 h 4064854"/>
              <a:gd name="connsiteX21" fmla="*/ 899032 w 4833258"/>
              <a:gd name="connsiteY21" fmla="*/ 7684 h 4064854"/>
              <a:gd name="connsiteX22" fmla="*/ 1290918 w 4833258"/>
              <a:gd name="connsiteY22" fmla="*/ 0 h 4064854"/>
              <a:gd name="connsiteX23" fmla="*/ 1990165 w 4833258"/>
              <a:gd name="connsiteY23" fmla="*/ 15368 h 4064854"/>
              <a:gd name="connsiteX24" fmla="*/ 2189950 w 4833258"/>
              <a:gd name="connsiteY24" fmla="*/ 38420 h 4064854"/>
              <a:gd name="connsiteX25" fmla="*/ 2305210 w 4833258"/>
              <a:gd name="connsiteY25" fmla="*/ 46104 h 4064854"/>
              <a:gd name="connsiteX26" fmla="*/ 2612572 w 4833258"/>
              <a:gd name="connsiteY26" fmla="*/ 61472 h 4064854"/>
              <a:gd name="connsiteX27" fmla="*/ 2743200 w 4833258"/>
              <a:gd name="connsiteY27" fmla="*/ 84524 h 4064854"/>
              <a:gd name="connsiteX28" fmla="*/ 2812357 w 4833258"/>
              <a:gd name="connsiteY28" fmla="*/ 92208 h 4064854"/>
              <a:gd name="connsiteX29" fmla="*/ 2896881 w 4833258"/>
              <a:gd name="connsiteY29" fmla="*/ 107576 h 4064854"/>
              <a:gd name="connsiteX30" fmla="*/ 3534656 w 4833258"/>
              <a:gd name="connsiteY30" fmla="*/ 138313 h 4064854"/>
              <a:gd name="connsiteX31" fmla="*/ 3726757 w 4833258"/>
              <a:gd name="connsiteY31" fmla="*/ 153681 h 4064854"/>
              <a:gd name="connsiteX32" fmla="*/ 3888121 w 4833258"/>
              <a:gd name="connsiteY32" fmla="*/ 169049 h 4064854"/>
              <a:gd name="connsiteX33" fmla="*/ 3934226 w 4833258"/>
              <a:gd name="connsiteY33" fmla="*/ 184417 h 4064854"/>
              <a:gd name="connsiteX34" fmla="*/ 3988014 w 4833258"/>
              <a:gd name="connsiteY34" fmla="*/ 192101 h 4064854"/>
              <a:gd name="connsiteX35" fmla="*/ 4026434 w 4833258"/>
              <a:gd name="connsiteY35" fmla="*/ 199785 h 4064854"/>
              <a:gd name="connsiteX36" fmla="*/ 4072538 w 4833258"/>
              <a:gd name="connsiteY36" fmla="*/ 222837 h 4064854"/>
              <a:gd name="connsiteX37" fmla="*/ 4134010 w 4833258"/>
              <a:gd name="connsiteY37" fmla="*/ 253573 h 4064854"/>
              <a:gd name="connsiteX38" fmla="*/ 4180115 w 4833258"/>
              <a:gd name="connsiteY38" fmla="*/ 268941 h 4064854"/>
              <a:gd name="connsiteX39" fmla="*/ 4210851 w 4833258"/>
              <a:gd name="connsiteY39" fmla="*/ 291993 h 4064854"/>
              <a:gd name="connsiteX40" fmla="*/ 4264639 w 4833258"/>
              <a:gd name="connsiteY40" fmla="*/ 307361 h 4064854"/>
              <a:gd name="connsiteX41" fmla="*/ 4287691 w 4833258"/>
              <a:gd name="connsiteY41" fmla="*/ 315045 h 4064854"/>
              <a:gd name="connsiteX42" fmla="*/ 4310743 w 4833258"/>
              <a:gd name="connsiteY42" fmla="*/ 330413 h 4064854"/>
              <a:gd name="connsiteX43" fmla="*/ 4356847 w 4833258"/>
              <a:gd name="connsiteY43" fmla="*/ 345781 h 4064854"/>
              <a:gd name="connsiteX44" fmla="*/ 4418320 w 4833258"/>
              <a:gd name="connsiteY44" fmla="*/ 376518 h 4064854"/>
              <a:gd name="connsiteX45" fmla="*/ 4464424 w 4833258"/>
              <a:gd name="connsiteY45" fmla="*/ 414938 h 4064854"/>
              <a:gd name="connsiteX46" fmla="*/ 4502844 w 4833258"/>
              <a:gd name="connsiteY46" fmla="*/ 445674 h 4064854"/>
              <a:gd name="connsiteX47" fmla="*/ 4518212 w 4833258"/>
              <a:gd name="connsiteY47" fmla="*/ 468726 h 4064854"/>
              <a:gd name="connsiteX48" fmla="*/ 4541264 w 4833258"/>
              <a:gd name="connsiteY48" fmla="*/ 499462 h 4064854"/>
              <a:gd name="connsiteX49" fmla="*/ 4548948 w 4833258"/>
              <a:gd name="connsiteY49" fmla="*/ 522514 h 4064854"/>
              <a:gd name="connsiteX50" fmla="*/ 4602737 w 4833258"/>
              <a:gd name="connsiteY50" fmla="*/ 576302 h 4064854"/>
              <a:gd name="connsiteX51" fmla="*/ 4610421 w 4833258"/>
              <a:gd name="connsiteY51" fmla="*/ 607039 h 4064854"/>
              <a:gd name="connsiteX52" fmla="*/ 4625789 w 4833258"/>
              <a:gd name="connsiteY52" fmla="*/ 637775 h 4064854"/>
              <a:gd name="connsiteX53" fmla="*/ 4633473 w 4833258"/>
              <a:gd name="connsiteY53" fmla="*/ 683879 h 4064854"/>
              <a:gd name="connsiteX54" fmla="*/ 4648841 w 4833258"/>
              <a:gd name="connsiteY54" fmla="*/ 722299 h 4064854"/>
              <a:gd name="connsiteX55" fmla="*/ 4664209 w 4833258"/>
              <a:gd name="connsiteY55" fmla="*/ 768403 h 4064854"/>
              <a:gd name="connsiteX56" fmla="*/ 4679577 w 4833258"/>
              <a:gd name="connsiteY56" fmla="*/ 799139 h 4064854"/>
              <a:gd name="connsiteX57" fmla="*/ 4687261 w 4833258"/>
              <a:gd name="connsiteY57" fmla="*/ 822192 h 4064854"/>
              <a:gd name="connsiteX58" fmla="*/ 4725681 w 4833258"/>
              <a:gd name="connsiteY58" fmla="*/ 899032 h 4064854"/>
              <a:gd name="connsiteX59" fmla="*/ 4771785 w 4833258"/>
              <a:gd name="connsiteY59" fmla="*/ 1006608 h 4064854"/>
              <a:gd name="connsiteX60" fmla="*/ 4794837 w 4833258"/>
              <a:gd name="connsiteY60" fmla="*/ 1068081 h 4064854"/>
              <a:gd name="connsiteX61" fmla="*/ 4810205 w 4833258"/>
              <a:gd name="connsiteY61" fmla="*/ 1121869 h 4064854"/>
              <a:gd name="connsiteX62" fmla="*/ 4817889 w 4833258"/>
              <a:gd name="connsiteY62" fmla="*/ 1144921 h 4064854"/>
              <a:gd name="connsiteX63" fmla="*/ 4833258 w 4833258"/>
              <a:gd name="connsiteY63" fmla="*/ 1167973 h 4064854"/>
              <a:gd name="connsiteX64" fmla="*/ 4825573 w 4833258"/>
              <a:gd name="connsiteY64" fmla="*/ 1498386 h 4064854"/>
              <a:gd name="connsiteX65" fmla="*/ 4802521 w 4833258"/>
              <a:gd name="connsiteY65" fmla="*/ 1590595 h 4064854"/>
              <a:gd name="connsiteX66" fmla="*/ 4794837 w 4833258"/>
              <a:gd name="connsiteY66" fmla="*/ 1629015 h 4064854"/>
              <a:gd name="connsiteX67" fmla="*/ 4787153 w 4833258"/>
              <a:gd name="connsiteY67" fmla="*/ 1798064 h 4064854"/>
              <a:gd name="connsiteX68" fmla="*/ 4771785 w 4833258"/>
              <a:gd name="connsiteY68" fmla="*/ 2220686 h 4064854"/>
              <a:gd name="connsiteX69" fmla="*/ 4764101 w 4833258"/>
              <a:gd name="connsiteY69" fmla="*/ 2243738 h 4064854"/>
              <a:gd name="connsiteX70" fmla="*/ 4741049 w 4833258"/>
              <a:gd name="connsiteY70" fmla="*/ 2358998 h 4064854"/>
              <a:gd name="connsiteX71" fmla="*/ 4717997 w 4833258"/>
              <a:gd name="connsiteY71" fmla="*/ 2412786 h 4064854"/>
              <a:gd name="connsiteX72" fmla="*/ 4710313 w 4833258"/>
              <a:gd name="connsiteY72" fmla="*/ 2996773 h 4064854"/>
              <a:gd name="connsiteX73" fmla="*/ 4702629 w 4833258"/>
              <a:gd name="connsiteY73" fmla="*/ 3035193 h 4064854"/>
              <a:gd name="connsiteX74" fmla="*/ 4679577 w 4833258"/>
              <a:gd name="connsiteY74" fmla="*/ 3104349 h 4064854"/>
              <a:gd name="connsiteX75" fmla="*/ 4671893 w 4833258"/>
              <a:gd name="connsiteY75" fmla="*/ 3135086 h 4064854"/>
              <a:gd name="connsiteX76" fmla="*/ 4664209 w 4833258"/>
              <a:gd name="connsiteY76" fmla="*/ 3173506 h 4064854"/>
              <a:gd name="connsiteX77" fmla="*/ 4648841 w 4833258"/>
              <a:gd name="connsiteY77" fmla="*/ 3204242 h 4064854"/>
              <a:gd name="connsiteX78" fmla="*/ 4595052 w 4833258"/>
              <a:gd name="connsiteY78" fmla="*/ 3319502 h 4064854"/>
              <a:gd name="connsiteX79" fmla="*/ 4564316 w 4833258"/>
              <a:gd name="connsiteY79" fmla="*/ 3427079 h 4064854"/>
              <a:gd name="connsiteX80" fmla="*/ 4541264 w 4833258"/>
              <a:gd name="connsiteY80" fmla="*/ 3473183 h 4064854"/>
              <a:gd name="connsiteX81" fmla="*/ 4525896 w 4833258"/>
              <a:gd name="connsiteY81" fmla="*/ 3526971 h 4064854"/>
              <a:gd name="connsiteX82" fmla="*/ 4518212 w 4833258"/>
              <a:gd name="connsiteY82" fmla="*/ 3573076 h 4064854"/>
              <a:gd name="connsiteX83" fmla="*/ 4487476 w 4833258"/>
              <a:gd name="connsiteY83" fmla="*/ 3634548 h 4064854"/>
              <a:gd name="connsiteX84" fmla="*/ 4456740 w 4833258"/>
              <a:gd name="connsiteY84" fmla="*/ 3719072 h 4064854"/>
              <a:gd name="connsiteX85" fmla="*/ 4441372 w 4833258"/>
              <a:gd name="connsiteY85" fmla="*/ 3749808 h 4064854"/>
              <a:gd name="connsiteX86" fmla="*/ 4402952 w 4833258"/>
              <a:gd name="connsiteY86" fmla="*/ 3788228 h 4064854"/>
              <a:gd name="connsiteX87" fmla="*/ 4372215 w 4833258"/>
              <a:gd name="connsiteY87" fmla="*/ 3826649 h 4064854"/>
              <a:gd name="connsiteX88" fmla="*/ 4280007 w 4833258"/>
              <a:gd name="connsiteY88" fmla="*/ 3903489 h 4064854"/>
              <a:gd name="connsiteX89" fmla="*/ 4210851 w 4833258"/>
              <a:gd name="connsiteY89" fmla="*/ 3918857 h 4064854"/>
              <a:gd name="connsiteX90" fmla="*/ 4187799 w 4833258"/>
              <a:gd name="connsiteY90" fmla="*/ 3934225 h 4064854"/>
              <a:gd name="connsiteX91" fmla="*/ 4095590 w 4833258"/>
              <a:gd name="connsiteY91" fmla="*/ 3949593 h 4064854"/>
              <a:gd name="connsiteX92" fmla="*/ 4018750 w 4833258"/>
              <a:gd name="connsiteY92" fmla="*/ 3972645 h 4064854"/>
              <a:gd name="connsiteX93" fmla="*/ 3964962 w 4833258"/>
              <a:gd name="connsiteY93" fmla="*/ 3988013 h 4064854"/>
              <a:gd name="connsiteX94" fmla="*/ 3941910 w 4833258"/>
              <a:gd name="connsiteY94" fmla="*/ 3995697 h 4064854"/>
              <a:gd name="connsiteX95" fmla="*/ 3872753 w 4833258"/>
              <a:gd name="connsiteY95" fmla="*/ 4003381 h 4064854"/>
              <a:gd name="connsiteX96" fmla="*/ 3680652 w 4833258"/>
              <a:gd name="connsiteY96" fmla="*/ 4034118 h 4064854"/>
              <a:gd name="connsiteX97" fmla="*/ 3573076 w 4833258"/>
              <a:gd name="connsiteY97" fmla="*/ 4049486 h 4064854"/>
              <a:gd name="connsiteX98" fmla="*/ 3526972 w 4833258"/>
              <a:gd name="connsiteY98" fmla="*/ 4057170 h 4064854"/>
              <a:gd name="connsiteX99" fmla="*/ 3442447 w 4833258"/>
              <a:gd name="connsiteY99" fmla="*/ 4064854 h 4064854"/>
              <a:gd name="connsiteX100" fmla="*/ 3150454 w 4833258"/>
              <a:gd name="connsiteY100" fmla="*/ 4057170 h 4064854"/>
              <a:gd name="connsiteX101" fmla="*/ 3081298 w 4833258"/>
              <a:gd name="connsiteY101" fmla="*/ 4049486 h 4064854"/>
              <a:gd name="connsiteX102" fmla="*/ 3058246 w 4833258"/>
              <a:gd name="connsiteY102" fmla="*/ 4034118 h 4064854"/>
              <a:gd name="connsiteX103" fmla="*/ 3012142 w 4833258"/>
              <a:gd name="connsiteY103" fmla="*/ 4026434 h 4064854"/>
              <a:gd name="connsiteX104" fmla="*/ 2966037 w 4833258"/>
              <a:gd name="connsiteY104" fmla="*/ 4003381 h 4064854"/>
              <a:gd name="connsiteX105" fmla="*/ 2912249 w 4833258"/>
              <a:gd name="connsiteY105" fmla="*/ 3988013 h 4064854"/>
              <a:gd name="connsiteX106" fmla="*/ 2866145 w 4833258"/>
              <a:gd name="connsiteY106" fmla="*/ 3972645 h 4064854"/>
              <a:gd name="connsiteX107" fmla="*/ 2843093 w 4833258"/>
              <a:gd name="connsiteY107" fmla="*/ 3964961 h 4064854"/>
              <a:gd name="connsiteX108" fmla="*/ 2758568 w 4833258"/>
              <a:gd name="connsiteY108" fmla="*/ 3941909 h 4064854"/>
              <a:gd name="connsiteX109" fmla="*/ 2735516 w 4833258"/>
              <a:gd name="connsiteY109" fmla="*/ 3926541 h 4064854"/>
              <a:gd name="connsiteX110" fmla="*/ 2697096 w 4833258"/>
              <a:gd name="connsiteY110" fmla="*/ 3918857 h 4064854"/>
              <a:gd name="connsiteX111" fmla="*/ 2666360 w 4833258"/>
              <a:gd name="connsiteY111" fmla="*/ 3911173 h 4064854"/>
              <a:gd name="connsiteX112" fmla="*/ 2597204 w 4833258"/>
              <a:gd name="connsiteY112" fmla="*/ 3888121 h 4064854"/>
              <a:gd name="connsiteX113" fmla="*/ 2558784 w 4833258"/>
              <a:gd name="connsiteY113" fmla="*/ 3865069 h 4064854"/>
              <a:gd name="connsiteX114" fmla="*/ 2497311 w 4833258"/>
              <a:gd name="connsiteY114" fmla="*/ 3849701 h 4064854"/>
              <a:gd name="connsiteX115" fmla="*/ 2451207 w 4833258"/>
              <a:gd name="connsiteY115" fmla="*/ 3818965 h 4064854"/>
              <a:gd name="connsiteX116" fmla="*/ 2397419 w 4833258"/>
              <a:gd name="connsiteY116" fmla="*/ 3780544 h 4064854"/>
              <a:gd name="connsiteX117" fmla="*/ 2366683 w 4833258"/>
              <a:gd name="connsiteY117" fmla="*/ 3765176 h 4064854"/>
              <a:gd name="connsiteX118" fmla="*/ 2320579 w 4833258"/>
              <a:gd name="connsiteY118" fmla="*/ 3719072 h 4064854"/>
              <a:gd name="connsiteX119" fmla="*/ 2297526 w 4833258"/>
              <a:gd name="connsiteY119" fmla="*/ 3696020 h 4064854"/>
              <a:gd name="connsiteX120" fmla="*/ 2251422 w 4833258"/>
              <a:gd name="connsiteY120" fmla="*/ 3657600 h 4064854"/>
              <a:gd name="connsiteX121" fmla="*/ 2205318 w 4833258"/>
              <a:gd name="connsiteY121" fmla="*/ 3626864 h 4064854"/>
              <a:gd name="connsiteX122" fmla="*/ 2143846 w 4833258"/>
              <a:gd name="connsiteY122" fmla="*/ 3557707 h 4064854"/>
              <a:gd name="connsiteX123" fmla="*/ 2105426 w 4833258"/>
              <a:gd name="connsiteY123" fmla="*/ 3519287 h 4064854"/>
              <a:gd name="connsiteX124" fmla="*/ 2067005 w 4833258"/>
              <a:gd name="connsiteY124" fmla="*/ 3457815 h 4064854"/>
              <a:gd name="connsiteX125" fmla="*/ 2043953 w 4833258"/>
              <a:gd name="connsiteY125" fmla="*/ 3411711 h 4064854"/>
              <a:gd name="connsiteX126" fmla="*/ 2036269 w 4833258"/>
              <a:gd name="connsiteY126" fmla="*/ 3373291 h 4064854"/>
              <a:gd name="connsiteX127" fmla="*/ 2013217 w 4833258"/>
              <a:gd name="connsiteY127" fmla="*/ 3350239 h 4064854"/>
              <a:gd name="connsiteX128" fmla="*/ 1997849 w 4833258"/>
              <a:gd name="connsiteY128" fmla="*/ 3319502 h 4064854"/>
              <a:gd name="connsiteX129" fmla="*/ 1982481 w 4833258"/>
              <a:gd name="connsiteY129" fmla="*/ 3296450 h 4064854"/>
              <a:gd name="connsiteX130" fmla="*/ 1951745 w 4833258"/>
              <a:gd name="connsiteY130" fmla="*/ 3250346 h 4064854"/>
              <a:gd name="connsiteX131" fmla="*/ 1944061 w 4833258"/>
              <a:gd name="connsiteY131" fmla="*/ 3219610 h 4064854"/>
              <a:gd name="connsiteX132" fmla="*/ 1897957 w 4833258"/>
              <a:gd name="connsiteY132" fmla="*/ 3181190 h 4064854"/>
              <a:gd name="connsiteX133" fmla="*/ 1874905 w 4833258"/>
              <a:gd name="connsiteY133" fmla="*/ 3135086 h 4064854"/>
              <a:gd name="connsiteX134" fmla="*/ 1851852 w 4833258"/>
              <a:gd name="connsiteY134" fmla="*/ 3081297 h 4064854"/>
              <a:gd name="connsiteX135" fmla="*/ 1828800 w 4833258"/>
              <a:gd name="connsiteY135" fmla="*/ 2919933 h 4064854"/>
              <a:gd name="connsiteX136" fmla="*/ 1821116 w 4833258"/>
              <a:gd name="connsiteY136" fmla="*/ 2873828 h 4064854"/>
              <a:gd name="connsiteX137" fmla="*/ 1813432 w 4833258"/>
              <a:gd name="connsiteY137" fmla="*/ 2850776 h 4064854"/>
              <a:gd name="connsiteX138" fmla="*/ 1805748 w 4833258"/>
              <a:gd name="connsiteY138" fmla="*/ 2820040 h 4064854"/>
              <a:gd name="connsiteX139" fmla="*/ 1728908 w 4833258"/>
              <a:gd name="connsiteY139" fmla="*/ 2727832 h 4064854"/>
              <a:gd name="connsiteX140" fmla="*/ 1652068 w 4833258"/>
              <a:gd name="connsiteY140" fmla="*/ 2689412 h 4064854"/>
              <a:gd name="connsiteX141" fmla="*/ 1605963 w 4833258"/>
              <a:gd name="connsiteY141" fmla="*/ 2666360 h 4064854"/>
              <a:gd name="connsiteX142" fmla="*/ 1582911 w 4833258"/>
              <a:gd name="connsiteY142" fmla="*/ 2650992 h 4064854"/>
              <a:gd name="connsiteX143" fmla="*/ 1506071 w 4833258"/>
              <a:gd name="connsiteY143" fmla="*/ 2635623 h 4064854"/>
              <a:gd name="connsiteX144" fmla="*/ 1475335 w 4833258"/>
              <a:gd name="connsiteY144" fmla="*/ 2627939 h 4064854"/>
              <a:gd name="connsiteX145" fmla="*/ 1429231 w 4833258"/>
              <a:gd name="connsiteY145" fmla="*/ 2612571 h 4064854"/>
              <a:gd name="connsiteX146" fmla="*/ 1398494 w 4833258"/>
              <a:gd name="connsiteY146" fmla="*/ 2597203 h 4064854"/>
              <a:gd name="connsiteX147" fmla="*/ 1344706 w 4833258"/>
              <a:gd name="connsiteY147" fmla="*/ 2589519 h 4064854"/>
              <a:gd name="connsiteX148" fmla="*/ 1313970 w 4833258"/>
              <a:gd name="connsiteY148" fmla="*/ 2581835 h 4064854"/>
              <a:gd name="connsiteX149" fmla="*/ 1214078 w 4833258"/>
              <a:gd name="connsiteY149" fmla="*/ 2566467 h 4064854"/>
              <a:gd name="connsiteX150" fmla="*/ 1191026 w 4833258"/>
              <a:gd name="connsiteY150" fmla="*/ 2551099 h 4064854"/>
              <a:gd name="connsiteX151" fmla="*/ 1083449 w 4833258"/>
              <a:gd name="connsiteY151" fmla="*/ 2543415 h 4064854"/>
              <a:gd name="connsiteX152" fmla="*/ 891348 w 4833258"/>
              <a:gd name="connsiteY152" fmla="*/ 2535731 h 4064854"/>
              <a:gd name="connsiteX153" fmla="*/ 837560 w 4833258"/>
              <a:gd name="connsiteY153" fmla="*/ 2528047 h 4064854"/>
              <a:gd name="connsiteX154" fmla="*/ 745352 w 4833258"/>
              <a:gd name="connsiteY154" fmla="*/ 2504995 h 4064854"/>
              <a:gd name="connsiteX155" fmla="*/ 676195 w 4833258"/>
              <a:gd name="connsiteY155" fmla="*/ 2497311 h 4064854"/>
              <a:gd name="connsiteX156" fmla="*/ 653143 w 4833258"/>
              <a:gd name="connsiteY156" fmla="*/ 2489627 h 4064854"/>
              <a:gd name="connsiteX157" fmla="*/ 607039 w 4833258"/>
              <a:gd name="connsiteY157" fmla="*/ 2481943 h 4064854"/>
              <a:gd name="connsiteX158" fmla="*/ 568619 w 4833258"/>
              <a:gd name="connsiteY158" fmla="*/ 2466575 h 4064854"/>
              <a:gd name="connsiteX159" fmla="*/ 514831 w 4833258"/>
              <a:gd name="connsiteY159" fmla="*/ 2451207 h 4064854"/>
              <a:gd name="connsiteX160" fmla="*/ 484094 w 4833258"/>
              <a:gd name="connsiteY160" fmla="*/ 2435839 h 4064854"/>
              <a:gd name="connsiteX161" fmla="*/ 468726 w 4833258"/>
              <a:gd name="connsiteY161" fmla="*/ 2420470 h 4064854"/>
              <a:gd name="connsiteX162" fmla="*/ 422622 w 4833258"/>
              <a:gd name="connsiteY162" fmla="*/ 2397418 h 4064854"/>
              <a:gd name="connsiteX163" fmla="*/ 399570 w 4833258"/>
              <a:gd name="connsiteY163" fmla="*/ 2374366 h 4064854"/>
              <a:gd name="connsiteX164" fmla="*/ 376518 w 4833258"/>
              <a:gd name="connsiteY164" fmla="*/ 2366682 h 4064854"/>
              <a:gd name="connsiteX165" fmla="*/ 338098 w 4833258"/>
              <a:gd name="connsiteY165" fmla="*/ 2343630 h 4064854"/>
              <a:gd name="connsiteX166" fmla="*/ 315046 w 4833258"/>
              <a:gd name="connsiteY166" fmla="*/ 2320578 h 4064854"/>
              <a:gd name="connsiteX167" fmla="*/ 268942 w 4833258"/>
              <a:gd name="connsiteY167" fmla="*/ 2289842 h 4064854"/>
              <a:gd name="connsiteX168" fmla="*/ 222837 w 4833258"/>
              <a:gd name="connsiteY168" fmla="*/ 2243738 h 4064854"/>
              <a:gd name="connsiteX169" fmla="*/ 207469 w 4833258"/>
              <a:gd name="connsiteY169" fmla="*/ 2220686 h 4064854"/>
              <a:gd name="connsiteX170" fmla="*/ 169049 w 4833258"/>
              <a:gd name="connsiteY170" fmla="*/ 2182265 h 4064854"/>
              <a:gd name="connsiteX171" fmla="*/ 138313 w 4833258"/>
              <a:gd name="connsiteY171" fmla="*/ 2136161 h 4064854"/>
              <a:gd name="connsiteX172" fmla="*/ 115261 w 4833258"/>
              <a:gd name="connsiteY172" fmla="*/ 2059321 h 4064854"/>
              <a:gd name="connsiteX173" fmla="*/ 84525 w 4833258"/>
              <a:gd name="connsiteY173" fmla="*/ 2020901 h 4064854"/>
              <a:gd name="connsiteX174" fmla="*/ 69157 w 4833258"/>
              <a:gd name="connsiteY174" fmla="*/ 1959428 h 4064854"/>
              <a:gd name="connsiteX175" fmla="*/ 61473 w 4833258"/>
              <a:gd name="connsiteY175" fmla="*/ 1928692 h 4064854"/>
              <a:gd name="connsiteX176" fmla="*/ 23052 w 4833258"/>
              <a:gd name="connsiteY176" fmla="*/ 1859536 h 4064854"/>
              <a:gd name="connsiteX177" fmla="*/ 15368 w 4833258"/>
              <a:gd name="connsiteY177" fmla="*/ 1782696 h 4064854"/>
              <a:gd name="connsiteX178" fmla="*/ 0 w 4833258"/>
              <a:gd name="connsiteY178" fmla="*/ 1513755 h 4064854"/>
              <a:gd name="connsiteX179" fmla="*/ 7684 w 4833258"/>
              <a:gd name="connsiteY179" fmla="*/ 1175657 h 4064854"/>
              <a:gd name="connsiteX180" fmla="*/ 30737 w 4833258"/>
              <a:gd name="connsiteY180" fmla="*/ 1083449 h 4064854"/>
              <a:gd name="connsiteX181" fmla="*/ 38421 w 4833258"/>
              <a:gd name="connsiteY181" fmla="*/ 1037344 h 4064854"/>
              <a:gd name="connsiteX182" fmla="*/ 53789 w 4833258"/>
              <a:gd name="connsiteY182" fmla="*/ 891348 h 4064854"/>
              <a:gd name="connsiteX183" fmla="*/ 69157 w 4833258"/>
              <a:gd name="connsiteY183" fmla="*/ 868296 h 4064854"/>
              <a:gd name="connsiteX184" fmla="*/ 69157 w 4833258"/>
              <a:gd name="connsiteY184" fmla="*/ 860612 h 406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4833258" h="4064854">
                <a:moveTo>
                  <a:pt x="69157" y="860612"/>
                </a:moveTo>
                <a:cubicBezTo>
                  <a:pt x="25216" y="750760"/>
                  <a:pt x="42165" y="807996"/>
                  <a:pt x="61473" y="576302"/>
                </a:cubicBezTo>
                <a:cubicBezTo>
                  <a:pt x="62231" y="567203"/>
                  <a:pt x="98705" y="509760"/>
                  <a:pt x="99893" y="507146"/>
                </a:cubicBezTo>
                <a:cubicBezTo>
                  <a:pt x="106596" y="492399"/>
                  <a:pt x="108558" y="475789"/>
                  <a:pt x="115261" y="461042"/>
                </a:cubicBezTo>
                <a:cubicBezTo>
                  <a:pt x="131363" y="425618"/>
                  <a:pt x="137264" y="428299"/>
                  <a:pt x="153681" y="399570"/>
                </a:cubicBezTo>
                <a:cubicBezTo>
                  <a:pt x="185741" y="343466"/>
                  <a:pt x="156102" y="366410"/>
                  <a:pt x="230521" y="291993"/>
                </a:cubicBezTo>
                <a:cubicBezTo>
                  <a:pt x="243328" y="279186"/>
                  <a:pt x="258895" y="268643"/>
                  <a:pt x="268942" y="253573"/>
                </a:cubicBezTo>
                <a:cubicBezTo>
                  <a:pt x="274065" y="245889"/>
                  <a:pt x="277215" y="236433"/>
                  <a:pt x="284310" y="230521"/>
                </a:cubicBezTo>
                <a:cubicBezTo>
                  <a:pt x="296970" y="219971"/>
                  <a:pt x="322083" y="212807"/>
                  <a:pt x="338098" y="207469"/>
                </a:cubicBezTo>
                <a:cubicBezTo>
                  <a:pt x="382141" y="141405"/>
                  <a:pt x="323496" y="219150"/>
                  <a:pt x="376518" y="176733"/>
                </a:cubicBezTo>
                <a:cubicBezTo>
                  <a:pt x="383729" y="170964"/>
                  <a:pt x="384202" y="158804"/>
                  <a:pt x="391886" y="153681"/>
                </a:cubicBezTo>
                <a:cubicBezTo>
                  <a:pt x="400673" y="147823"/>
                  <a:pt x="412468" y="148898"/>
                  <a:pt x="422622" y="145997"/>
                </a:cubicBezTo>
                <a:cubicBezTo>
                  <a:pt x="430410" y="143772"/>
                  <a:pt x="437990" y="140874"/>
                  <a:pt x="445674" y="138313"/>
                </a:cubicBezTo>
                <a:cubicBezTo>
                  <a:pt x="453358" y="133190"/>
                  <a:pt x="460466" y="127074"/>
                  <a:pt x="468726" y="122944"/>
                </a:cubicBezTo>
                <a:cubicBezTo>
                  <a:pt x="490182" y="112216"/>
                  <a:pt x="525749" y="110407"/>
                  <a:pt x="545567" y="107576"/>
                </a:cubicBezTo>
                <a:cubicBezTo>
                  <a:pt x="558374" y="102453"/>
                  <a:pt x="570902" y="96570"/>
                  <a:pt x="583987" y="92208"/>
                </a:cubicBezTo>
                <a:cubicBezTo>
                  <a:pt x="594006" y="88868"/>
                  <a:pt x="604569" y="87425"/>
                  <a:pt x="614723" y="84524"/>
                </a:cubicBezTo>
                <a:cubicBezTo>
                  <a:pt x="691888" y="62477"/>
                  <a:pt x="572425" y="93177"/>
                  <a:pt x="668511" y="69156"/>
                </a:cubicBezTo>
                <a:cubicBezTo>
                  <a:pt x="709137" y="42072"/>
                  <a:pt x="682603" y="56028"/>
                  <a:pt x="753036" y="38420"/>
                </a:cubicBezTo>
                <a:cubicBezTo>
                  <a:pt x="773527" y="33297"/>
                  <a:pt x="794471" y="29731"/>
                  <a:pt x="814508" y="23052"/>
                </a:cubicBezTo>
                <a:cubicBezTo>
                  <a:pt x="822192" y="20491"/>
                  <a:pt x="829591" y="16817"/>
                  <a:pt x="837560" y="15368"/>
                </a:cubicBezTo>
                <a:cubicBezTo>
                  <a:pt x="857877" y="11674"/>
                  <a:pt x="878394" y="8384"/>
                  <a:pt x="899032" y="7684"/>
                </a:cubicBezTo>
                <a:cubicBezTo>
                  <a:pt x="1029611" y="3258"/>
                  <a:pt x="1160289" y="2561"/>
                  <a:pt x="1290918" y="0"/>
                </a:cubicBezTo>
                <a:lnTo>
                  <a:pt x="1990165" y="15368"/>
                </a:lnTo>
                <a:cubicBezTo>
                  <a:pt x="2301515" y="24017"/>
                  <a:pt x="1993137" y="13818"/>
                  <a:pt x="2189950" y="38420"/>
                </a:cubicBezTo>
                <a:cubicBezTo>
                  <a:pt x="2228158" y="43196"/>
                  <a:pt x="2266762" y="44007"/>
                  <a:pt x="2305210" y="46104"/>
                </a:cubicBezTo>
                <a:lnTo>
                  <a:pt x="2612572" y="61472"/>
                </a:lnTo>
                <a:cubicBezTo>
                  <a:pt x="2670670" y="75997"/>
                  <a:pt x="2649845" y="71794"/>
                  <a:pt x="2743200" y="84524"/>
                </a:cubicBezTo>
                <a:cubicBezTo>
                  <a:pt x="2766182" y="87658"/>
                  <a:pt x="2789419" y="88767"/>
                  <a:pt x="2812357" y="92208"/>
                </a:cubicBezTo>
                <a:cubicBezTo>
                  <a:pt x="2840677" y="96456"/>
                  <a:pt x="2868420" y="104414"/>
                  <a:pt x="2896881" y="107576"/>
                </a:cubicBezTo>
                <a:cubicBezTo>
                  <a:pt x="3185753" y="139673"/>
                  <a:pt x="3210634" y="131699"/>
                  <a:pt x="3534656" y="138313"/>
                </a:cubicBezTo>
                <a:lnTo>
                  <a:pt x="3726757" y="153681"/>
                </a:lnTo>
                <a:cubicBezTo>
                  <a:pt x="3786843" y="158688"/>
                  <a:pt x="3828691" y="163106"/>
                  <a:pt x="3888121" y="169049"/>
                </a:cubicBezTo>
                <a:cubicBezTo>
                  <a:pt x="3903489" y="174172"/>
                  <a:pt x="3918441" y="180774"/>
                  <a:pt x="3934226" y="184417"/>
                </a:cubicBezTo>
                <a:cubicBezTo>
                  <a:pt x="3951874" y="188489"/>
                  <a:pt x="3970149" y="189124"/>
                  <a:pt x="3988014" y="192101"/>
                </a:cubicBezTo>
                <a:cubicBezTo>
                  <a:pt x="4000897" y="194248"/>
                  <a:pt x="4013627" y="197224"/>
                  <a:pt x="4026434" y="199785"/>
                </a:cubicBezTo>
                <a:cubicBezTo>
                  <a:pt x="4076952" y="233464"/>
                  <a:pt x="4022546" y="200113"/>
                  <a:pt x="4072538" y="222837"/>
                </a:cubicBezTo>
                <a:cubicBezTo>
                  <a:pt x="4093394" y="232317"/>
                  <a:pt x="4112276" y="246329"/>
                  <a:pt x="4134010" y="253573"/>
                </a:cubicBezTo>
                <a:lnTo>
                  <a:pt x="4180115" y="268941"/>
                </a:lnTo>
                <a:cubicBezTo>
                  <a:pt x="4190360" y="276625"/>
                  <a:pt x="4199192" y="286694"/>
                  <a:pt x="4210851" y="291993"/>
                </a:cubicBezTo>
                <a:cubicBezTo>
                  <a:pt x="4227826" y="299709"/>
                  <a:pt x="4246779" y="302003"/>
                  <a:pt x="4264639" y="307361"/>
                </a:cubicBezTo>
                <a:cubicBezTo>
                  <a:pt x="4272397" y="309688"/>
                  <a:pt x="4280446" y="311423"/>
                  <a:pt x="4287691" y="315045"/>
                </a:cubicBezTo>
                <a:cubicBezTo>
                  <a:pt x="4295951" y="319175"/>
                  <a:pt x="4302304" y="326662"/>
                  <a:pt x="4310743" y="330413"/>
                </a:cubicBezTo>
                <a:cubicBezTo>
                  <a:pt x="4325546" y="336992"/>
                  <a:pt x="4343368" y="336796"/>
                  <a:pt x="4356847" y="345781"/>
                </a:cubicBezTo>
                <a:cubicBezTo>
                  <a:pt x="4410259" y="381388"/>
                  <a:pt x="4343124" y="338919"/>
                  <a:pt x="4418320" y="376518"/>
                </a:cubicBezTo>
                <a:cubicBezTo>
                  <a:pt x="4444531" y="389624"/>
                  <a:pt x="4441764" y="395111"/>
                  <a:pt x="4464424" y="414938"/>
                </a:cubicBezTo>
                <a:cubicBezTo>
                  <a:pt x="4476767" y="425738"/>
                  <a:pt x="4491247" y="434077"/>
                  <a:pt x="4502844" y="445674"/>
                </a:cubicBezTo>
                <a:cubicBezTo>
                  <a:pt x="4509374" y="452204"/>
                  <a:pt x="4512844" y="461211"/>
                  <a:pt x="4518212" y="468726"/>
                </a:cubicBezTo>
                <a:cubicBezTo>
                  <a:pt x="4525656" y="479147"/>
                  <a:pt x="4533580" y="489217"/>
                  <a:pt x="4541264" y="499462"/>
                </a:cubicBezTo>
                <a:cubicBezTo>
                  <a:pt x="4543825" y="507146"/>
                  <a:pt x="4544655" y="515646"/>
                  <a:pt x="4548948" y="522514"/>
                </a:cubicBezTo>
                <a:cubicBezTo>
                  <a:pt x="4571764" y="559020"/>
                  <a:pt x="4573746" y="556976"/>
                  <a:pt x="4602737" y="576302"/>
                </a:cubicBezTo>
                <a:cubicBezTo>
                  <a:pt x="4605298" y="586548"/>
                  <a:pt x="4606713" y="597150"/>
                  <a:pt x="4610421" y="607039"/>
                </a:cubicBezTo>
                <a:cubicBezTo>
                  <a:pt x="4614443" y="617764"/>
                  <a:pt x="4622498" y="626803"/>
                  <a:pt x="4625789" y="637775"/>
                </a:cubicBezTo>
                <a:cubicBezTo>
                  <a:pt x="4630266" y="652698"/>
                  <a:pt x="4629374" y="668848"/>
                  <a:pt x="4633473" y="683879"/>
                </a:cubicBezTo>
                <a:cubicBezTo>
                  <a:pt x="4637102" y="697186"/>
                  <a:pt x="4644127" y="709336"/>
                  <a:pt x="4648841" y="722299"/>
                </a:cubicBezTo>
                <a:cubicBezTo>
                  <a:pt x="4654377" y="737523"/>
                  <a:pt x="4656964" y="753914"/>
                  <a:pt x="4664209" y="768403"/>
                </a:cubicBezTo>
                <a:cubicBezTo>
                  <a:pt x="4669332" y="778648"/>
                  <a:pt x="4675065" y="788611"/>
                  <a:pt x="4679577" y="799139"/>
                </a:cubicBezTo>
                <a:cubicBezTo>
                  <a:pt x="4682768" y="806584"/>
                  <a:pt x="4683867" y="814838"/>
                  <a:pt x="4687261" y="822192"/>
                </a:cubicBezTo>
                <a:cubicBezTo>
                  <a:pt x="4699261" y="848193"/>
                  <a:pt x="4716625" y="871865"/>
                  <a:pt x="4725681" y="899032"/>
                </a:cubicBezTo>
                <a:cubicBezTo>
                  <a:pt x="4753456" y="982357"/>
                  <a:pt x="4736231" y="947352"/>
                  <a:pt x="4771785" y="1006608"/>
                </a:cubicBezTo>
                <a:cubicBezTo>
                  <a:pt x="4785952" y="1063274"/>
                  <a:pt x="4770728" y="1011826"/>
                  <a:pt x="4794837" y="1068081"/>
                </a:cubicBezTo>
                <a:cubicBezTo>
                  <a:pt x="4802733" y="1086506"/>
                  <a:pt x="4804634" y="1102371"/>
                  <a:pt x="4810205" y="1121869"/>
                </a:cubicBezTo>
                <a:cubicBezTo>
                  <a:pt x="4812430" y="1129657"/>
                  <a:pt x="4814267" y="1137677"/>
                  <a:pt x="4817889" y="1144921"/>
                </a:cubicBezTo>
                <a:cubicBezTo>
                  <a:pt x="4822019" y="1153181"/>
                  <a:pt x="4828135" y="1160289"/>
                  <a:pt x="4833258" y="1167973"/>
                </a:cubicBezTo>
                <a:cubicBezTo>
                  <a:pt x="4830696" y="1278111"/>
                  <a:pt x="4830160" y="1388314"/>
                  <a:pt x="4825573" y="1498386"/>
                </a:cubicBezTo>
                <a:cubicBezTo>
                  <a:pt x="4824674" y="1519963"/>
                  <a:pt x="4806569" y="1574402"/>
                  <a:pt x="4802521" y="1590595"/>
                </a:cubicBezTo>
                <a:cubicBezTo>
                  <a:pt x="4799353" y="1603265"/>
                  <a:pt x="4797398" y="1616208"/>
                  <a:pt x="4794837" y="1629015"/>
                </a:cubicBezTo>
                <a:cubicBezTo>
                  <a:pt x="4792276" y="1685365"/>
                  <a:pt x="4789349" y="1741699"/>
                  <a:pt x="4787153" y="1798064"/>
                </a:cubicBezTo>
                <a:cubicBezTo>
                  <a:pt x="4781665" y="1938924"/>
                  <a:pt x="4779067" y="2079907"/>
                  <a:pt x="4771785" y="2220686"/>
                </a:cubicBezTo>
                <a:cubicBezTo>
                  <a:pt x="4771367" y="2228775"/>
                  <a:pt x="4766232" y="2235924"/>
                  <a:pt x="4764101" y="2243738"/>
                </a:cubicBezTo>
                <a:cubicBezTo>
                  <a:pt x="4730614" y="2366524"/>
                  <a:pt x="4763490" y="2246791"/>
                  <a:pt x="4741049" y="2358998"/>
                </a:cubicBezTo>
                <a:cubicBezTo>
                  <a:pt x="4737280" y="2377842"/>
                  <a:pt x="4726328" y="2396125"/>
                  <a:pt x="4717997" y="2412786"/>
                </a:cubicBezTo>
                <a:cubicBezTo>
                  <a:pt x="4715436" y="2607448"/>
                  <a:pt x="4715118" y="2802153"/>
                  <a:pt x="4710313" y="2996773"/>
                </a:cubicBezTo>
                <a:cubicBezTo>
                  <a:pt x="4709991" y="3009829"/>
                  <a:pt x="4705462" y="3022444"/>
                  <a:pt x="4702629" y="3035193"/>
                </a:cubicBezTo>
                <a:cubicBezTo>
                  <a:pt x="4690353" y="3090437"/>
                  <a:pt x="4700496" y="3041591"/>
                  <a:pt x="4679577" y="3104349"/>
                </a:cubicBezTo>
                <a:cubicBezTo>
                  <a:pt x="4676237" y="3114368"/>
                  <a:pt x="4674184" y="3124777"/>
                  <a:pt x="4671893" y="3135086"/>
                </a:cubicBezTo>
                <a:cubicBezTo>
                  <a:pt x="4669060" y="3147835"/>
                  <a:pt x="4668339" y="3161116"/>
                  <a:pt x="4664209" y="3173506"/>
                </a:cubicBezTo>
                <a:cubicBezTo>
                  <a:pt x="4660587" y="3184373"/>
                  <a:pt x="4653202" y="3193650"/>
                  <a:pt x="4648841" y="3204242"/>
                </a:cubicBezTo>
                <a:cubicBezTo>
                  <a:pt x="4602898" y="3315818"/>
                  <a:pt x="4636648" y="3277909"/>
                  <a:pt x="4595052" y="3319502"/>
                </a:cubicBezTo>
                <a:cubicBezTo>
                  <a:pt x="4590128" y="3339199"/>
                  <a:pt x="4575340" y="3405031"/>
                  <a:pt x="4564316" y="3427079"/>
                </a:cubicBezTo>
                <a:cubicBezTo>
                  <a:pt x="4556632" y="3442447"/>
                  <a:pt x="4547432" y="3457146"/>
                  <a:pt x="4541264" y="3473183"/>
                </a:cubicBezTo>
                <a:cubicBezTo>
                  <a:pt x="4534570" y="3490587"/>
                  <a:pt x="4530089" y="3508802"/>
                  <a:pt x="4525896" y="3526971"/>
                </a:cubicBezTo>
                <a:cubicBezTo>
                  <a:pt x="4522393" y="3542152"/>
                  <a:pt x="4523452" y="3558403"/>
                  <a:pt x="4518212" y="3573076"/>
                </a:cubicBezTo>
                <a:cubicBezTo>
                  <a:pt x="4510507" y="3594651"/>
                  <a:pt x="4494721" y="3612814"/>
                  <a:pt x="4487476" y="3634548"/>
                </a:cubicBezTo>
                <a:cubicBezTo>
                  <a:pt x="4476118" y="3668623"/>
                  <a:pt x="4470996" y="3686996"/>
                  <a:pt x="4456740" y="3719072"/>
                </a:cubicBezTo>
                <a:cubicBezTo>
                  <a:pt x="4452088" y="3729539"/>
                  <a:pt x="4448404" y="3740766"/>
                  <a:pt x="4441372" y="3749808"/>
                </a:cubicBezTo>
                <a:cubicBezTo>
                  <a:pt x="4430253" y="3764104"/>
                  <a:pt x="4415759" y="3775421"/>
                  <a:pt x="4402952" y="3788228"/>
                </a:cubicBezTo>
                <a:cubicBezTo>
                  <a:pt x="4389597" y="3828294"/>
                  <a:pt x="4405144" y="3797379"/>
                  <a:pt x="4372215" y="3826649"/>
                </a:cubicBezTo>
                <a:cubicBezTo>
                  <a:pt x="4352019" y="3844601"/>
                  <a:pt x="4311078" y="3895721"/>
                  <a:pt x="4280007" y="3903489"/>
                </a:cubicBezTo>
                <a:cubicBezTo>
                  <a:pt x="4236601" y="3914341"/>
                  <a:pt x="4259627" y="3909102"/>
                  <a:pt x="4210851" y="3918857"/>
                </a:cubicBezTo>
                <a:cubicBezTo>
                  <a:pt x="4203167" y="3923980"/>
                  <a:pt x="4196446" y="3930982"/>
                  <a:pt x="4187799" y="3934225"/>
                </a:cubicBezTo>
                <a:cubicBezTo>
                  <a:pt x="4173970" y="3939411"/>
                  <a:pt x="4103577" y="3948452"/>
                  <a:pt x="4095590" y="3949593"/>
                </a:cubicBezTo>
                <a:cubicBezTo>
                  <a:pt x="4052402" y="3978385"/>
                  <a:pt x="4091617" y="3957031"/>
                  <a:pt x="4018750" y="3972645"/>
                </a:cubicBezTo>
                <a:cubicBezTo>
                  <a:pt x="4000517" y="3976552"/>
                  <a:pt x="3982822" y="3982655"/>
                  <a:pt x="3964962" y="3988013"/>
                </a:cubicBezTo>
                <a:cubicBezTo>
                  <a:pt x="3957204" y="3990340"/>
                  <a:pt x="3949899" y="3994365"/>
                  <a:pt x="3941910" y="3995697"/>
                </a:cubicBezTo>
                <a:cubicBezTo>
                  <a:pt x="3919031" y="3999510"/>
                  <a:pt x="3895805" y="4000820"/>
                  <a:pt x="3872753" y="4003381"/>
                </a:cubicBezTo>
                <a:cubicBezTo>
                  <a:pt x="3744456" y="4031891"/>
                  <a:pt x="3859951" y="4008504"/>
                  <a:pt x="3680652" y="4034118"/>
                </a:cubicBezTo>
                <a:lnTo>
                  <a:pt x="3573076" y="4049486"/>
                </a:lnTo>
                <a:cubicBezTo>
                  <a:pt x="3557668" y="4051797"/>
                  <a:pt x="3542445" y="4055350"/>
                  <a:pt x="3526972" y="4057170"/>
                </a:cubicBezTo>
                <a:cubicBezTo>
                  <a:pt x="3498875" y="4060476"/>
                  <a:pt x="3470622" y="4062293"/>
                  <a:pt x="3442447" y="4064854"/>
                </a:cubicBezTo>
                <a:lnTo>
                  <a:pt x="3150454" y="4057170"/>
                </a:lnTo>
                <a:cubicBezTo>
                  <a:pt x="3127281" y="4056184"/>
                  <a:pt x="3103799" y="4055111"/>
                  <a:pt x="3081298" y="4049486"/>
                </a:cubicBezTo>
                <a:cubicBezTo>
                  <a:pt x="3072339" y="4047246"/>
                  <a:pt x="3067007" y="4037038"/>
                  <a:pt x="3058246" y="4034118"/>
                </a:cubicBezTo>
                <a:cubicBezTo>
                  <a:pt x="3043466" y="4029191"/>
                  <a:pt x="3027510" y="4028995"/>
                  <a:pt x="3012142" y="4026434"/>
                </a:cubicBezTo>
                <a:cubicBezTo>
                  <a:pt x="2954193" y="4007116"/>
                  <a:pt x="3025625" y="4033175"/>
                  <a:pt x="2966037" y="4003381"/>
                </a:cubicBezTo>
                <a:cubicBezTo>
                  <a:pt x="2953125" y="3996925"/>
                  <a:pt x="2924559" y="3991706"/>
                  <a:pt x="2912249" y="3988013"/>
                </a:cubicBezTo>
                <a:cubicBezTo>
                  <a:pt x="2896733" y="3983358"/>
                  <a:pt x="2881513" y="3977768"/>
                  <a:pt x="2866145" y="3972645"/>
                </a:cubicBezTo>
                <a:cubicBezTo>
                  <a:pt x="2858461" y="3970084"/>
                  <a:pt x="2850881" y="3967186"/>
                  <a:pt x="2843093" y="3964961"/>
                </a:cubicBezTo>
                <a:cubicBezTo>
                  <a:pt x="2779150" y="3946692"/>
                  <a:pt x="2807395" y="3954115"/>
                  <a:pt x="2758568" y="3941909"/>
                </a:cubicBezTo>
                <a:cubicBezTo>
                  <a:pt x="2750884" y="3936786"/>
                  <a:pt x="2744163" y="3929784"/>
                  <a:pt x="2735516" y="3926541"/>
                </a:cubicBezTo>
                <a:cubicBezTo>
                  <a:pt x="2723287" y="3921955"/>
                  <a:pt x="2709845" y="3921690"/>
                  <a:pt x="2697096" y="3918857"/>
                </a:cubicBezTo>
                <a:cubicBezTo>
                  <a:pt x="2686787" y="3916566"/>
                  <a:pt x="2676248" y="3914881"/>
                  <a:pt x="2666360" y="3911173"/>
                </a:cubicBezTo>
                <a:cubicBezTo>
                  <a:pt x="2593644" y="3883905"/>
                  <a:pt x="2681401" y="3904960"/>
                  <a:pt x="2597204" y="3888121"/>
                </a:cubicBezTo>
                <a:cubicBezTo>
                  <a:pt x="2584397" y="3880437"/>
                  <a:pt x="2572724" y="3870430"/>
                  <a:pt x="2558784" y="3865069"/>
                </a:cubicBezTo>
                <a:cubicBezTo>
                  <a:pt x="2539070" y="3857487"/>
                  <a:pt x="2497311" y="3849701"/>
                  <a:pt x="2497311" y="3849701"/>
                </a:cubicBezTo>
                <a:cubicBezTo>
                  <a:pt x="2453612" y="3806002"/>
                  <a:pt x="2495689" y="3841206"/>
                  <a:pt x="2451207" y="3818965"/>
                </a:cubicBezTo>
                <a:cubicBezTo>
                  <a:pt x="2434946" y="3810835"/>
                  <a:pt x="2411348" y="3789250"/>
                  <a:pt x="2397419" y="3780544"/>
                </a:cubicBezTo>
                <a:cubicBezTo>
                  <a:pt x="2387706" y="3774473"/>
                  <a:pt x="2375628" y="3772332"/>
                  <a:pt x="2366683" y="3765176"/>
                </a:cubicBezTo>
                <a:cubicBezTo>
                  <a:pt x="2349712" y="3751599"/>
                  <a:pt x="2335947" y="3734440"/>
                  <a:pt x="2320579" y="3719072"/>
                </a:cubicBezTo>
                <a:cubicBezTo>
                  <a:pt x="2312895" y="3711388"/>
                  <a:pt x="2306568" y="3702048"/>
                  <a:pt x="2297526" y="3696020"/>
                </a:cubicBezTo>
                <a:cubicBezTo>
                  <a:pt x="2215152" y="3641104"/>
                  <a:pt x="2340168" y="3726625"/>
                  <a:pt x="2251422" y="3657600"/>
                </a:cubicBezTo>
                <a:cubicBezTo>
                  <a:pt x="2236843" y="3646260"/>
                  <a:pt x="2205318" y="3626864"/>
                  <a:pt x="2205318" y="3626864"/>
                </a:cubicBezTo>
                <a:cubicBezTo>
                  <a:pt x="2177895" y="3585729"/>
                  <a:pt x="2196479" y="3610341"/>
                  <a:pt x="2143846" y="3557707"/>
                </a:cubicBezTo>
                <a:cubicBezTo>
                  <a:pt x="2131039" y="3544900"/>
                  <a:pt x="2115472" y="3534357"/>
                  <a:pt x="2105426" y="3519287"/>
                </a:cubicBezTo>
                <a:cubicBezTo>
                  <a:pt x="2093237" y="3501003"/>
                  <a:pt x="2076270" y="3476345"/>
                  <a:pt x="2067005" y="3457815"/>
                </a:cubicBezTo>
                <a:cubicBezTo>
                  <a:pt x="2035188" y="3394183"/>
                  <a:pt x="2088000" y="3477782"/>
                  <a:pt x="2043953" y="3411711"/>
                </a:cubicBezTo>
                <a:cubicBezTo>
                  <a:pt x="2041392" y="3398904"/>
                  <a:pt x="2042110" y="3384972"/>
                  <a:pt x="2036269" y="3373291"/>
                </a:cubicBezTo>
                <a:cubicBezTo>
                  <a:pt x="2031409" y="3363571"/>
                  <a:pt x="2019533" y="3359082"/>
                  <a:pt x="2013217" y="3350239"/>
                </a:cubicBezTo>
                <a:cubicBezTo>
                  <a:pt x="2006559" y="3340918"/>
                  <a:pt x="2003532" y="3329448"/>
                  <a:pt x="1997849" y="3319502"/>
                </a:cubicBezTo>
                <a:cubicBezTo>
                  <a:pt x="1993267" y="3311484"/>
                  <a:pt x="1987604" y="3304134"/>
                  <a:pt x="1982481" y="3296450"/>
                </a:cubicBezTo>
                <a:cubicBezTo>
                  <a:pt x="1960421" y="3208209"/>
                  <a:pt x="1994197" y="3314024"/>
                  <a:pt x="1951745" y="3250346"/>
                </a:cubicBezTo>
                <a:cubicBezTo>
                  <a:pt x="1945887" y="3241559"/>
                  <a:pt x="1949301" y="3228779"/>
                  <a:pt x="1944061" y="3219610"/>
                </a:cubicBezTo>
                <a:cubicBezTo>
                  <a:pt x="1934959" y="3203681"/>
                  <a:pt x="1912646" y="3190983"/>
                  <a:pt x="1897957" y="3181190"/>
                </a:cubicBezTo>
                <a:cubicBezTo>
                  <a:pt x="1883868" y="3138924"/>
                  <a:pt x="1898739" y="3176796"/>
                  <a:pt x="1874905" y="3135086"/>
                </a:cubicBezTo>
                <a:cubicBezTo>
                  <a:pt x="1859715" y="3108502"/>
                  <a:pt x="1860473" y="3107156"/>
                  <a:pt x="1851852" y="3081297"/>
                </a:cubicBezTo>
                <a:cubicBezTo>
                  <a:pt x="1844168" y="3027509"/>
                  <a:pt x="1837732" y="2973528"/>
                  <a:pt x="1828800" y="2919933"/>
                </a:cubicBezTo>
                <a:cubicBezTo>
                  <a:pt x="1826239" y="2904565"/>
                  <a:pt x="1824496" y="2889037"/>
                  <a:pt x="1821116" y="2873828"/>
                </a:cubicBezTo>
                <a:cubicBezTo>
                  <a:pt x="1819359" y="2865921"/>
                  <a:pt x="1815657" y="2858564"/>
                  <a:pt x="1813432" y="2850776"/>
                </a:cubicBezTo>
                <a:cubicBezTo>
                  <a:pt x="1810531" y="2840622"/>
                  <a:pt x="1810471" y="2829486"/>
                  <a:pt x="1805748" y="2820040"/>
                </a:cubicBezTo>
                <a:cubicBezTo>
                  <a:pt x="1795184" y="2798911"/>
                  <a:pt x="1750150" y="2736329"/>
                  <a:pt x="1728908" y="2727832"/>
                </a:cubicBezTo>
                <a:cubicBezTo>
                  <a:pt x="1681776" y="2708979"/>
                  <a:pt x="1696735" y="2717328"/>
                  <a:pt x="1652068" y="2689412"/>
                </a:cubicBezTo>
                <a:cubicBezTo>
                  <a:pt x="1563979" y="2634357"/>
                  <a:pt x="1688904" y="2707831"/>
                  <a:pt x="1605963" y="2666360"/>
                </a:cubicBezTo>
                <a:cubicBezTo>
                  <a:pt x="1597703" y="2662230"/>
                  <a:pt x="1591738" y="2653708"/>
                  <a:pt x="1582911" y="2650992"/>
                </a:cubicBezTo>
                <a:cubicBezTo>
                  <a:pt x="1557946" y="2643310"/>
                  <a:pt x="1531412" y="2641958"/>
                  <a:pt x="1506071" y="2635623"/>
                </a:cubicBezTo>
                <a:cubicBezTo>
                  <a:pt x="1495826" y="2633062"/>
                  <a:pt x="1485450" y="2630974"/>
                  <a:pt x="1475335" y="2627939"/>
                </a:cubicBezTo>
                <a:cubicBezTo>
                  <a:pt x="1459819" y="2623284"/>
                  <a:pt x="1443720" y="2619815"/>
                  <a:pt x="1429231" y="2612571"/>
                </a:cubicBezTo>
                <a:cubicBezTo>
                  <a:pt x="1418985" y="2607448"/>
                  <a:pt x="1409545" y="2600217"/>
                  <a:pt x="1398494" y="2597203"/>
                </a:cubicBezTo>
                <a:cubicBezTo>
                  <a:pt x="1381021" y="2592438"/>
                  <a:pt x="1362525" y="2592759"/>
                  <a:pt x="1344706" y="2589519"/>
                </a:cubicBezTo>
                <a:cubicBezTo>
                  <a:pt x="1334316" y="2587630"/>
                  <a:pt x="1324387" y="2583571"/>
                  <a:pt x="1313970" y="2581835"/>
                </a:cubicBezTo>
                <a:cubicBezTo>
                  <a:pt x="1146499" y="2553923"/>
                  <a:pt x="1331590" y="2589969"/>
                  <a:pt x="1214078" y="2566467"/>
                </a:cubicBezTo>
                <a:cubicBezTo>
                  <a:pt x="1206394" y="2561344"/>
                  <a:pt x="1200120" y="2552704"/>
                  <a:pt x="1191026" y="2551099"/>
                </a:cubicBezTo>
                <a:cubicBezTo>
                  <a:pt x="1155623" y="2544851"/>
                  <a:pt x="1119352" y="2545256"/>
                  <a:pt x="1083449" y="2543415"/>
                </a:cubicBezTo>
                <a:cubicBezTo>
                  <a:pt x="1019448" y="2540133"/>
                  <a:pt x="955382" y="2538292"/>
                  <a:pt x="891348" y="2535731"/>
                </a:cubicBezTo>
                <a:cubicBezTo>
                  <a:pt x="873419" y="2533170"/>
                  <a:pt x="855269" y="2531842"/>
                  <a:pt x="837560" y="2528047"/>
                </a:cubicBezTo>
                <a:cubicBezTo>
                  <a:pt x="769638" y="2513492"/>
                  <a:pt x="803161" y="2513253"/>
                  <a:pt x="745352" y="2504995"/>
                </a:cubicBezTo>
                <a:cubicBezTo>
                  <a:pt x="722391" y="2501715"/>
                  <a:pt x="699247" y="2499872"/>
                  <a:pt x="676195" y="2497311"/>
                </a:cubicBezTo>
                <a:cubicBezTo>
                  <a:pt x="668511" y="2494750"/>
                  <a:pt x="661050" y="2491384"/>
                  <a:pt x="653143" y="2489627"/>
                </a:cubicBezTo>
                <a:cubicBezTo>
                  <a:pt x="637934" y="2486247"/>
                  <a:pt x="622070" y="2486042"/>
                  <a:pt x="607039" y="2481943"/>
                </a:cubicBezTo>
                <a:cubicBezTo>
                  <a:pt x="593732" y="2478314"/>
                  <a:pt x="581704" y="2470937"/>
                  <a:pt x="568619" y="2466575"/>
                </a:cubicBezTo>
                <a:cubicBezTo>
                  <a:pt x="539372" y="2456826"/>
                  <a:pt x="540733" y="2462308"/>
                  <a:pt x="514831" y="2451207"/>
                </a:cubicBezTo>
                <a:cubicBezTo>
                  <a:pt x="504302" y="2446695"/>
                  <a:pt x="494340" y="2440962"/>
                  <a:pt x="484094" y="2435839"/>
                </a:cubicBezTo>
                <a:cubicBezTo>
                  <a:pt x="478971" y="2430716"/>
                  <a:pt x="474938" y="2424198"/>
                  <a:pt x="468726" y="2420470"/>
                </a:cubicBezTo>
                <a:cubicBezTo>
                  <a:pt x="419213" y="2390761"/>
                  <a:pt x="472594" y="2439062"/>
                  <a:pt x="422622" y="2397418"/>
                </a:cubicBezTo>
                <a:cubicBezTo>
                  <a:pt x="414274" y="2390461"/>
                  <a:pt x="408612" y="2380394"/>
                  <a:pt x="399570" y="2374366"/>
                </a:cubicBezTo>
                <a:cubicBezTo>
                  <a:pt x="392831" y="2369873"/>
                  <a:pt x="383763" y="2370304"/>
                  <a:pt x="376518" y="2366682"/>
                </a:cubicBezTo>
                <a:cubicBezTo>
                  <a:pt x="363160" y="2360003"/>
                  <a:pt x="350046" y="2352591"/>
                  <a:pt x="338098" y="2343630"/>
                </a:cubicBezTo>
                <a:cubicBezTo>
                  <a:pt x="329405" y="2337110"/>
                  <a:pt x="323624" y="2327250"/>
                  <a:pt x="315046" y="2320578"/>
                </a:cubicBezTo>
                <a:cubicBezTo>
                  <a:pt x="300467" y="2309238"/>
                  <a:pt x="282002" y="2302902"/>
                  <a:pt x="268942" y="2289842"/>
                </a:cubicBezTo>
                <a:cubicBezTo>
                  <a:pt x="253574" y="2274474"/>
                  <a:pt x="234893" y="2261822"/>
                  <a:pt x="222837" y="2243738"/>
                </a:cubicBezTo>
                <a:cubicBezTo>
                  <a:pt x="217714" y="2236054"/>
                  <a:pt x="213550" y="2227636"/>
                  <a:pt x="207469" y="2220686"/>
                </a:cubicBezTo>
                <a:cubicBezTo>
                  <a:pt x="195543" y="2207056"/>
                  <a:pt x="169049" y="2182265"/>
                  <a:pt x="169049" y="2182265"/>
                </a:cubicBezTo>
                <a:cubicBezTo>
                  <a:pt x="145058" y="2110292"/>
                  <a:pt x="184360" y="2216743"/>
                  <a:pt x="138313" y="2136161"/>
                </a:cubicBezTo>
                <a:cubicBezTo>
                  <a:pt x="117127" y="2099086"/>
                  <a:pt x="148652" y="2101060"/>
                  <a:pt x="115261" y="2059321"/>
                </a:cubicBezTo>
                <a:lnTo>
                  <a:pt x="84525" y="2020901"/>
                </a:lnTo>
                <a:lnTo>
                  <a:pt x="69157" y="1959428"/>
                </a:lnTo>
                <a:cubicBezTo>
                  <a:pt x="66596" y="1949183"/>
                  <a:pt x="66196" y="1938138"/>
                  <a:pt x="61473" y="1928692"/>
                </a:cubicBezTo>
                <a:cubicBezTo>
                  <a:pt x="39426" y="1884598"/>
                  <a:pt x="51999" y="1907778"/>
                  <a:pt x="23052" y="1859536"/>
                </a:cubicBezTo>
                <a:cubicBezTo>
                  <a:pt x="20491" y="1833923"/>
                  <a:pt x="16622" y="1808407"/>
                  <a:pt x="15368" y="1782696"/>
                </a:cubicBezTo>
                <a:cubicBezTo>
                  <a:pt x="2237" y="1513510"/>
                  <a:pt x="27631" y="1624277"/>
                  <a:pt x="0" y="1513755"/>
                </a:cubicBezTo>
                <a:cubicBezTo>
                  <a:pt x="2561" y="1401056"/>
                  <a:pt x="-348" y="1288099"/>
                  <a:pt x="7684" y="1175657"/>
                </a:cubicBezTo>
                <a:cubicBezTo>
                  <a:pt x="9941" y="1144055"/>
                  <a:pt x="25529" y="1114700"/>
                  <a:pt x="30737" y="1083449"/>
                </a:cubicBezTo>
                <a:cubicBezTo>
                  <a:pt x="33298" y="1068081"/>
                  <a:pt x="36700" y="1052829"/>
                  <a:pt x="38421" y="1037344"/>
                </a:cubicBezTo>
                <a:cubicBezTo>
                  <a:pt x="39200" y="1030332"/>
                  <a:pt x="46681" y="915041"/>
                  <a:pt x="53789" y="891348"/>
                </a:cubicBezTo>
                <a:cubicBezTo>
                  <a:pt x="56443" y="882502"/>
                  <a:pt x="64034" y="875980"/>
                  <a:pt x="69157" y="868296"/>
                </a:cubicBezTo>
                <a:lnTo>
                  <a:pt x="69157" y="860612"/>
                </a:lnTo>
                <a:close/>
              </a:path>
            </a:pathLst>
          </a:custGeom>
          <a:noFill/>
          <a:ln w="254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5667258"/>
            <a:ext cx="3637534" cy="307777"/>
          </a:xfrm>
          <a:prstGeom prst="rect">
            <a:avLst/>
          </a:prstGeom>
          <a:noFill/>
        </p:spPr>
        <p:txBody>
          <a:bodyPr wrap="none" rtlCol="0">
            <a:spAutoFit/>
          </a:bodyPr>
          <a:lstStyle/>
          <a:p>
            <a:r>
              <a:rPr lang="en-US" sz="1400" b="1" dirty="0" smtClean="0">
                <a:solidFill>
                  <a:schemeClr val="accent4"/>
                </a:solidFill>
              </a:rPr>
              <a:t>Reference NUG NSC 4001 Attachment 1</a:t>
            </a:r>
            <a:endParaRPr lang="en-US" sz="1400" b="1" dirty="0">
              <a:solidFill>
                <a:schemeClr val="accent4"/>
              </a:solidFill>
            </a:endParaRPr>
          </a:p>
        </p:txBody>
      </p:sp>
    </p:spTree>
    <p:extLst>
      <p:ext uri="{BB962C8B-B14F-4D97-AF65-F5344CB8AC3E}">
        <p14:creationId xmlns:p14="http://schemas.microsoft.com/office/powerpoint/2010/main" val="4186162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487363"/>
          </a:xfrm>
        </p:spPr>
        <p:txBody>
          <a:bodyPr/>
          <a:lstStyle/>
          <a:p>
            <a:r>
              <a:rPr lang="en-US" dirty="0"/>
              <a:t>Configuration Management</a:t>
            </a:r>
          </a:p>
        </p:txBody>
      </p:sp>
      <p:sp>
        <p:nvSpPr>
          <p:cNvPr id="3" name="Content Placeholder 2"/>
          <p:cNvSpPr>
            <a:spLocks noGrp="1"/>
          </p:cNvSpPr>
          <p:nvPr>
            <p:ph idx="1"/>
          </p:nvPr>
        </p:nvSpPr>
        <p:spPr>
          <a:xfrm>
            <a:off x="384175" y="990600"/>
            <a:ext cx="8231188" cy="5029200"/>
          </a:xfrm>
        </p:spPr>
        <p:txBody>
          <a:bodyPr/>
          <a:lstStyle/>
          <a:p>
            <a:r>
              <a:rPr lang="en-US" b="0" dirty="0"/>
              <a:t>There has been some issues with configuration management related to the implementation of IEEs.</a:t>
            </a:r>
          </a:p>
          <a:p>
            <a:pPr>
              <a:spcBef>
                <a:spcPts val="1200"/>
              </a:spcBef>
            </a:pPr>
            <a:r>
              <a:rPr lang="en-US" b="0" dirty="0"/>
              <a:t>Because PE did not know when IEEs would be implemented, updating the approved alternate panel (D033) and adding any drawings and vendor manuals was left to the “As Building” process.</a:t>
            </a:r>
          </a:p>
          <a:p>
            <a:pPr>
              <a:spcBef>
                <a:spcPts val="1200"/>
              </a:spcBef>
            </a:pPr>
            <a:r>
              <a:rPr lang="en-US" b="0" dirty="0"/>
              <a:t>In many cases this was not being done in a timely manner or done at all. </a:t>
            </a:r>
          </a:p>
          <a:p>
            <a:r>
              <a:rPr lang="en-US" b="0" dirty="0"/>
              <a:t>The Corporate Engineering and Configuration Management group requested PE assistance in resolving the issue moving </a:t>
            </a:r>
            <a:r>
              <a:rPr lang="en-US" b="0" dirty="0" smtClean="0"/>
              <a:t>forward by completing the EC-DCR when the IEE is complete.</a:t>
            </a:r>
            <a:endParaRPr lang="en-US" b="0" dirty="0"/>
          </a:p>
          <a:p>
            <a:pPr>
              <a:spcBef>
                <a:spcPts val="1200"/>
              </a:spcBef>
            </a:pPr>
            <a:r>
              <a:rPr lang="en-US" b="0" dirty="0" smtClean="0"/>
              <a:t>The </a:t>
            </a:r>
            <a:r>
              <a:rPr lang="en-US" b="0" dirty="0"/>
              <a:t>EC number should be listed in the </a:t>
            </a:r>
            <a:r>
              <a:rPr lang="en-US" b="0" dirty="0" smtClean="0"/>
              <a:t>IEE.</a:t>
            </a:r>
            <a:endParaRPr lang="en-US" b="0" dirty="0"/>
          </a:p>
          <a:p>
            <a:endParaRPr lang="en-US" dirty="0"/>
          </a:p>
        </p:txBody>
      </p:sp>
    </p:spTree>
    <p:extLst>
      <p:ext uri="{BB962C8B-B14F-4D97-AF65-F5344CB8AC3E}">
        <p14:creationId xmlns:p14="http://schemas.microsoft.com/office/powerpoint/2010/main" val="647865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487363"/>
          </a:xfrm>
        </p:spPr>
        <p:txBody>
          <a:bodyPr/>
          <a:lstStyle/>
          <a:p>
            <a:r>
              <a:rPr lang="en-US" dirty="0"/>
              <a:t>Configuration Management</a:t>
            </a:r>
          </a:p>
        </p:txBody>
      </p:sp>
      <p:sp>
        <p:nvSpPr>
          <p:cNvPr id="3" name="Content Placeholder 2"/>
          <p:cNvSpPr>
            <a:spLocks noGrp="1"/>
          </p:cNvSpPr>
          <p:nvPr>
            <p:ph idx="1"/>
          </p:nvPr>
        </p:nvSpPr>
        <p:spPr>
          <a:xfrm>
            <a:off x="384175" y="990600"/>
            <a:ext cx="8231188" cy="5029200"/>
          </a:xfrm>
        </p:spPr>
        <p:txBody>
          <a:bodyPr/>
          <a:lstStyle/>
          <a:p>
            <a:r>
              <a:rPr lang="en-US" b="0" dirty="0"/>
              <a:t>When completing an IEE for a host component the following may need to be updated.</a:t>
            </a:r>
          </a:p>
          <a:p>
            <a:pPr lvl="1">
              <a:spcBef>
                <a:spcPts val="1200"/>
              </a:spcBef>
            </a:pPr>
            <a:r>
              <a:rPr lang="en-US" sz="2200" dirty="0"/>
              <a:t>Approved alternate on the </a:t>
            </a:r>
            <a:r>
              <a:rPr lang="en-US" sz="2200" dirty="0" smtClean="0"/>
              <a:t>Approved Models List</a:t>
            </a:r>
            <a:endParaRPr lang="en-US" sz="2200" dirty="0"/>
          </a:p>
          <a:p>
            <a:pPr lvl="1">
              <a:spcBef>
                <a:spcPts val="600"/>
              </a:spcBef>
            </a:pPr>
            <a:r>
              <a:rPr lang="en-US" sz="2200" dirty="0"/>
              <a:t>New drawing or vendor manual added to </a:t>
            </a:r>
            <a:r>
              <a:rPr lang="en-US" sz="2200" dirty="0" smtClean="0"/>
              <a:t>Documents </a:t>
            </a:r>
            <a:r>
              <a:rPr lang="en-US" sz="2200" dirty="0"/>
              <a:t>panel</a:t>
            </a:r>
          </a:p>
          <a:p>
            <a:pPr lvl="1">
              <a:spcBef>
                <a:spcPts val="600"/>
              </a:spcBef>
            </a:pPr>
            <a:r>
              <a:rPr lang="en-US" sz="2200" dirty="0"/>
              <a:t>Update to existing drawing or vendor manual to identify the approved alternate</a:t>
            </a:r>
          </a:p>
          <a:p>
            <a:pPr>
              <a:spcBef>
                <a:spcPts val="1200"/>
              </a:spcBef>
            </a:pPr>
            <a:r>
              <a:rPr lang="en-US" b="0" dirty="0"/>
              <a:t>When completing an IEE for a piece part existing drawings or vendor manuals may need to be updated.</a:t>
            </a:r>
          </a:p>
          <a:p>
            <a:pPr lvl="1">
              <a:spcBef>
                <a:spcPts val="1200"/>
              </a:spcBef>
            </a:pPr>
            <a:r>
              <a:rPr lang="en-US" sz="2200" dirty="0"/>
              <a:t>Identify alternate part number</a:t>
            </a:r>
          </a:p>
          <a:p>
            <a:pPr lvl="1">
              <a:spcBef>
                <a:spcPts val="600"/>
              </a:spcBef>
            </a:pPr>
            <a:r>
              <a:rPr lang="en-US" sz="2200" dirty="0"/>
              <a:t>Identify alternate material</a:t>
            </a:r>
          </a:p>
          <a:p>
            <a:endParaRPr lang="en-US" dirty="0"/>
          </a:p>
        </p:txBody>
      </p:sp>
    </p:spTree>
    <p:extLst>
      <p:ext uri="{BB962C8B-B14F-4D97-AF65-F5344CB8AC3E}">
        <p14:creationId xmlns:p14="http://schemas.microsoft.com/office/powerpoint/2010/main" val="1492798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8013" cy="487363"/>
          </a:xfrm>
        </p:spPr>
        <p:txBody>
          <a:bodyPr/>
          <a:lstStyle/>
          <a:p>
            <a:r>
              <a:rPr lang="en-US" dirty="0"/>
              <a:t>Configuration Management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5257800" cy="5159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1690487" y="3583769"/>
            <a:ext cx="3404027" cy="2932292"/>
          </a:xfrm>
          <a:custGeom>
            <a:avLst/>
            <a:gdLst>
              <a:gd name="connsiteX0" fmla="*/ 1091133 w 3404027"/>
              <a:gd name="connsiteY0" fmla="*/ 12359 h 2932292"/>
              <a:gd name="connsiteX1" fmla="*/ 1198710 w 3404027"/>
              <a:gd name="connsiteY1" fmla="*/ 27727 h 2932292"/>
              <a:gd name="connsiteX2" fmla="*/ 1544491 w 3404027"/>
              <a:gd name="connsiteY2" fmla="*/ 50779 h 2932292"/>
              <a:gd name="connsiteX3" fmla="*/ 1621331 w 3404027"/>
              <a:gd name="connsiteY3" fmla="*/ 66147 h 2932292"/>
              <a:gd name="connsiteX4" fmla="*/ 1705856 w 3404027"/>
              <a:gd name="connsiteY4" fmla="*/ 73831 h 2932292"/>
              <a:gd name="connsiteX5" fmla="*/ 1782696 w 3404027"/>
              <a:gd name="connsiteY5" fmla="*/ 81515 h 2932292"/>
              <a:gd name="connsiteX6" fmla="*/ 1821116 w 3404027"/>
              <a:gd name="connsiteY6" fmla="*/ 89199 h 2932292"/>
              <a:gd name="connsiteX7" fmla="*/ 1882589 w 3404027"/>
              <a:gd name="connsiteY7" fmla="*/ 104567 h 2932292"/>
              <a:gd name="connsiteX8" fmla="*/ 2136162 w 3404027"/>
              <a:gd name="connsiteY8" fmla="*/ 127619 h 2932292"/>
              <a:gd name="connsiteX9" fmla="*/ 2166898 w 3404027"/>
              <a:gd name="connsiteY9" fmla="*/ 142987 h 2932292"/>
              <a:gd name="connsiteX10" fmla="*/ 2266790 w 3404027"/>
              <a:gd name="connsiteY10" fmla="*/ 158355 h 2932292"/>
              <a:gd name="connsiteX11" fmla="*/ 2351315 w 3404027"/>
              <a:gd name="connsiteY11" fmla="*/ 181407 h 2932292"/>
              <a:gd name="connsiteX12" fmla="*/ 2374367 w 3404027"/>
              <a:gd name="connsiteY12" fmla="*/ 189092 h 2932292"/>
              <a:gd name="connsiteX13" fmla="*/ 2481943 w 3404027"/>
              <a:gd name="connsiteY13" fmla="*/ 204460 h 2932292"/>
              <a:gd name="connsiteX14" fmla="*/ 2504995 w 3404027"/>
              <a:gd name="connsiteY14" fmla="*/ 219828 h 2932292"/>
              <a:gd name="connsiteX15" fmla="*/ 2551100 w 3404027"/>
              <a:gd name="connsiteY15" fmla="*/ 227512 h 2932292"/>
              <a:gd name="connsiteX16" fmla="*/ 2612572 w 3404027"/>
              <a:gd name="connsiteY16" fmla="*/ 242880 h 2932292"/>
              <a:gd name="connsiteX17" fmla="*/ 2643308 w 3404027"/>
              <a:gd name="connsiteY17" fmla="*/ 250564 h 2932292"/>
              <a:gd name="connsiteX18" fmla="*/ 2666360 w 3404027"/>
              <a:gd name="connsiteY18" fmla="*/ 265932 h 2932292"/>
              <a:gd name="connsiteX19" fmla="*/ 2727832 w 3404027"/>
              <a:gd name="connsiteY19" fmla="*/ 281300 h 2932292"/>
              <a:gd name="connsiteX20" fmla="*/ 2750884 w 3404027"/>
              <a:gd name="connsiteY20" fmla="*/ 296668 h 2932292"/>
              <a:gd name="connsiteX21" fmla="*/ 2781621 w 3404027"/>
              <a:gd name="connsiteY21" fmla="*/ 304352 h 2932292"/>
              <a:gd name="connsiteX22" fmla="*/ 2866145 w 3404027"/>
              <a:gd name="connsiteY22" fmla="*/ 350456 h 2932292"/>
              <a:gd name="connsiteX23" fmla="*/ 2927617 w 3404027"/>
              <a:gd name="connsiteY23" fmla="*/ 404244 h 2932292"/>
              <a:gd name="connsiteX24" fmla="*/ 2950669 w 3404027"/>
              <a:gd name="connsiteY24" fmla="*/ 411928 h 2932292"/>
              <a:gd name="connsiteX25" fmla="*/ 2981405 w 3404027"/>
              <a:gd name="connsiteY25" fmla="*/ 434981 h 2932292"/>
              <a:gd name="connsiteX26" fmla="*/ 3027510 w 3404027"/>
              <a:gd name="connsiteY26" fmla="*/ 481085 h 2932292"/>
              <a:gd name="connsiteX27" fmla="*/ 3073614 w 3404027"/>
              <a:gd name="connsiteY27" fmla="*/ 534873 h 2932292"/>
              <a:gd name="connsiteX28" fmla="*/ 3119718 w 3404027"/>
              <a:gd name="connsiteY28" fmla="*/ 573293 h 2932292"/>
              <a:gd name="connsiteX29" fmla="*/ 3165822 w 3404027"/>
              <a:gd name="connsiteY29" fmla="*/ 619397 h 2932292"/>
              <a:gd name="connsiteX30" fmla="*/ 3188874 w 3404027"/>
              <a:gd name="connsiteY30" fmla="*/ 642449 h 2932292"/>
              <a:gd name="connsiteX31" fmla="*/ 3211926 w 3404027"/>
              <a:gd name="connsiteY31" fmla="*/ 665502 h 2932292"/>
              <a:gd name="connsiteX32" fmla="*/ 3227295 w 3404027"/>
              <a:gd name="connsiteY32" fmla="*/ 696238 h 2932292"/>
              <a:gd name="connsiteX33" fmla="*/ 3250347 w 3404027"/>
              <a:gd name="connsiteY33" fmla="*/ 711606 h 2932292"/>
              <a:gd name="connsiteX34" fmla="*/ 3258031 w 3404027"/>
              <a:gd name="connsiteY34" fmla="*/ 734658 h 2932292"/>
              <a:gd name="connsiteX35" fmla="*/ 3265715 w 3404027"/>
              <a:gd name="connsiteY35" fmla="*/ 773078 h 2932292"/>
              <a:gd name="connsiteX36" fmla="*/ 3288767 w 3404027"/>
              <a:gd name="connsiteY36" fmla="*/ 811498 h 2932292"/>
              <a:gd name="connsiteX37" fmla="*/ 3304135 w 3404027"/>
              <a:gd name="connsiteY37" fmla="*/ 903707 h 2932292"/>
              <a:gd name="connsiteX38" fmla="*/ 3319503 w 3404027"/>
              <a:gd name="connsiteY38" fmla="*/ 942127 h 2932292"/>
              <a:gd name="connsiteX39" fmla="*/ 3327187 w 3404027"/>
              <a:gd name="connsiteY39" fmla="*/ 965179 h 2932292"/>
              <a:gd name="connsiteX40" fmla="*/ 3350239 w 3404027"/>
              <a:gd name="connsiteY40" fmla="*/ 1011283 h 2932292"/>
              <a:gd name="connsiteX41" fmla="*/ 3357923 w 3404027"/>
              <a:gd name="connsiteY41" fmla="*/ 1072755 h 2932292"/>
              <a:gd name="connsiteX42" fmla="*/ 3373291 w 3404027"/>
              <a:gd name="connsiteY42" fmla="*/ 1126544 h 2932292"/>
              <a:gd name="connsiteX43" fmla="*/ 3380975 w 3404027"/>
              <a:gd name="connsiteY43" fmla="*/ 1395485 h 2932292"/>
              <a:gd name="connsiteX44" fmla="*/ 3404027 w 3404027"/>
              <a:gd name="connsiteY44" fmla="*/ 1503061 h 2932292"/>
              <a:gd name="connsiteX45" fmla="*/ 3396343 w 3404027"/>
              <a:gd name="connsiteY45" fmla="*/ 1925683 h 2932292"/>
              <a:gd name="connsiteX46" fmla="*/ 3350239 w 3404027"/>
              <a:gd name="connsiteY46" fmla="*/ 2079364 h 2932292"/>
              <a:gd name="connsiteX47" fmla="*/ 3327187 w 3404027"/>
              <a:gd name="connsiteY47" fmla="*/ 2156204 h 2932292"/>
              <a:gd name="connsiteX48" fmla="*/ 3296451 w 3404027"/>
              <a:gd name="connsiteY48" fmla="*/ 2217676 h 2932292"/>
              <a:gd name="connsiteX49" fmla="*/ 3265715 w 3404027"/>
              <a:gd name="connsiteY49" fmla="*/ 2286833 h 2932292"/>
              <a:gd name="connsiteX50" fmla="*/ 3250347 w 3404027"/>
              <a:gd name="connsiteY50" fmla="*/ 2355989 h 2932292"/>
              <a:gd name="connsiteX51" fmla="*/ 3227295 w 3404027"/>
              <a:gd name="connsiteY51" fmla="*/ 2371357 h 2932292"/>
              <a:gd name="connsiteX52" fmla="*/ 3219610 w 3404027"/>
              <a:gd name="connsiteY52" fmla="*/ 2409777 h 2932292"/>
              <a:gd name="connsiteX53" fmla="*/ 3211926 w 3404027"/>
              <a:gd name="connsiteY53" fmla="*/ 2478934 h 2932292"/>
              <a:gd name="connsiteX54" fmla="*/ 3196558 w 3404027"/>
              <a:gd name="connsiteY54" fmla="*/ 2525038 h 2932292"/>
              <a:gd name="connsiteX55" fmla="*/ 3173506 w 3404027"/>
              <a:gd name="connsiteY55" fmla="*/ 2632614 h 2932292"/>
              <a:gd name="connsiteX56" fmla="*/ 3173506 w 3404027"/>
              <a:gd name="connsiteY56" fmla="*/ 2632614 h 2932292"/>
              <a:gd name="connsiteX57" fmla="*/ 3165822 w 3404027"/>
              <a:gd name="connsiteY57" fmla="*/ 2671034 h 2932292"/>
              <a:gd name="connsiteX58" fmla="*/ 3150454 w 3404027"/>
              <a:gd name="connsiteY58" fmla="*/ 2694086 h 2932292"/>
              <a:gd name="connsiteX59" fmla="*/ 3135086 w 3404027"/>
              <a:gd name="connsiteY59" fmla="*/ 2724823 h 2932292"/>
              <a:gd name="connsiteX60" fmla="*/ 3119718 w 3404027"/>
              <a:gd name="connsiteY60" fmla="*/ 2747875 h 2932292"/>
              <a:gd name="connsiteX61" fmla="*/ 3073614 w 3404027"/>
              <a:gd name="connsiteY61" fmla="*/ 2809347 h 2932292"/>
              <a:gd name="connsiteX62" fmla="*/ 3050562 w 3404027"/>
              <a:gd name="connsiteY62" fmla="*/ 2832399 h 2932292"/>
              <a:gd name="connsiteX63" fmla="*/ 3012142 w 3404027"/>
              <a:gd name="connsiteY63" fmla="*/ 2840083 h 2932292"/>
              <a:gd name="connsiteX64" fmla="*/ 2989089 w 3404027"/>
              <a:gd name="connsiteY64" fmla="*/ 2847767 h 2932292"/>
              <a:gd name="connsiteX65" fmla="*/ 2950669 w 3404027"/>
              <a:gd name="connsiteY65" fmla="*/ 2870819 h 2932292"/>
              <a:gd name="connsiteX66" fmla="*/ 2912249 w 3404027"/>
              <a:gd name="connsiteY66" fmla="*/ 2878503 h 2932292"/>
              <a:gd name="connsiteX67" fmla="*/ 2566468 w 3404027"/>
              <a:gd name="connsiteY67" fmla="*/ 2901555 h 2932292"/>
              <a:gd name="connsiteX68" fmla="*/ 2405103 w 3404027"/>
              <a:gd name="connsiteY68" fmla="*/ 2916923 h 2932292"/>
              <a:gd name="connsiteX69" fmla="*/ 2382051 w 3404027"/>
              <a:gd name="connsiteY69" fmla="*/ 2932292 h 2932292"/>
              <a:gd name="connsiteX70" fmla="*/ 2205318 w 3404027"/>
              <a:gd name="connsiteY70" fmla="*/ 2924607 h 2932292"/>
              <a:gd name="connsiteX71" fmla="*/ 2105426 w 3404027"/>
              <a:gd name="connsiteY71" fmla="*/ 2901555 h 2932292"/>
              <a:gd name="connsiteX72" fmla="*/ 1959429 w 3404027"/>
              <a:gd name="connsiteY72" fmla="*/ 2886187 h 2932292"/>
              <a:gd name="connsiteX73" fmla="*/ 1851852 w 3404027"/>
              <a:gd name="connsiteY73" fmla="*/ 2863135 h 2932292"/>
              <a:gd name="connsiteX74" fmla="*/ 1751960 w 3404027"/>
              <a:gd name="connsiteY74" fmla="*/ 2840083 h 2932292"/>
              <a:gd name="connsiteX75" fmla="*/ 1667436 w 3404027"/>
              <a:gd name="connsiteY75" fmla="*/ 2817031 h 2932292"/>
              <a:gd name="connsiteX76" fmla="*/ 1644384 w 3404027"/>
              <a:gd name="connsiteY76" fmla="*/ 2809347 h 2932292"/>
              <a:gd name="connsiteX77" fmla="*/ 1290918 w 3404027"/>
              <a:gd name="connsiteY77" fmla="*/ 2793979 h 2932292"/>
              <a:gd name="connsiteX78" fmla="*/ 1167974 w 3404027"/>
              <a:gd name="connsiteY78" fmla="*/ 2770927 h 2932292"/>
              <a:gd name="connsiteX79" fmla="*/ 1098817 w 3404027"/>
              <a:gd name="connsiteY79" fmla="*/ 2755559 h 2932292"/>
              <a:gd name="connsiteX80" fmla="*/ 1029661 w 3404027"/>
              <a:gd name="connsiteY80" fmla="*/ 2747875 h 2932292"/>
              <a:gd name="connsiteX81" fmla="*/ 983557 w 3404027"/>
              <a:gd name="connsiteY81" fmla="*/ 2740191 h 2932292"/>
              <a:gd name="connsiteX82" fmla="*/ 852928 w 3404027"/>
              <a:gd name="connsiteY82" fmla="*/ 2717139 h 2932292"/>
              <a:gd name="connsiteX83" fmla="*/ 829876 w 3404027"/>
              <a:gd name="connsiteY83" fmla="*/ 2701770 h 2932292"/>
              <a:gd name="connsiteX84" fmla="*/ 760720 w 3404027"/>
              <a:gd name="connsiteY84" fmla="*/ 2694086 h 2932292"/>
              <a:gd name="connsiteX85" fmla="*/ 637775 w 3404027"/>
              <a:gd name="connsiteY85" fmla="*/ 2671034 h 2932292"/>
              <a:gd name="connsiteX86" fmla="*/ 530199 w 3404027"/>
              <a:gd name="connsiteY86" fmla="*/ 2655666 h 2932292"/>
              <a:gd name="connsiteX87" fmla="*/ 499463 w 3404027"/>
              <a:gd name="connsiteY87" fmla="*/ 2647982 h 2932292"/>
              <a:gd name="connsiteX88" fmla="*/ 453358 w 3404027"/>
              <a:gd name="connsiteY88" fmla="*/ 2640298 h 2932292"/>
              <a:gd name="connsiteX89" fmla="*/ 414938 w 3404027"/>
              <a:gd name="connsiteY89" fmla="*/ 2624930 h 2932292"/>
              <a:gd name="connsiteX90" fmla="*/ 384202 w 3404027"/>
              <a:gd name="connsiteY90" fmla="*/ 2617246 h 2932292"/>
              <a:gd name="connsiteX91" fmla="*/ 361150 w 3404027"/>
              <a:gd name="connsiteY91" fmla="*/ 2609562 h 2932292"/>
              <a:gd name="connsiteX92" fmla="*/ 338098 w 3404027"/>
              <a:gd name="connsiteY92" fmla="*/ 2586510 h 2932292"/>
              <a:gd name="connsiteX93" fmla="*/ 291994 w 3404027"/>
              <a:gd name="connsiteY93" fmla="*/ 2563458 h 2932292"/>
              <a:gd name="connsiteX94" fmla="*/ 268942 w 3404027"/>
              <a:gd name="connsiteY94" fmla="*/ 2532722 h 2932292"/>
              <a:gd name="connsiteX95" fmla="*/ 199785 w 3404027"/>
              <a:gd name="connsiteY95" fmla="*/ 2455881 h 2932292"/>
              <a:gd name="connsiteX96" fmla="*/ 169049 w 3404027"/>
              <a:gd name="connsiteY96" fmla="*/ 2417461 h 2932292"/>
              <a:gd name="connsiteX97" fmla="*/ 153681 w 3404027"/>
              <a:gd name="connsiteY97" fmla="*/ 2394409 h 2932292"/>
              <a:gd name="connsiteX98" fmla="*/ 130629 w 3404027"/>
              <a:gd name="connsiteY98" fmla="*/ 2371357 h 2932292"/>
              <a:gd name="connsiteX99" fmla="*/ 92209 w 3404027"/>
              <a:gd name="connsiteY99" fmla="*/ 2309885 h 2932292"/>
              <a:gd name="connsiteX100" fmla="*/ 69157 w 3404027"/>
              <a:gd name="connsiteY100" fmla="*/ 2286833 h 2932292"/>
              <a:gd name="connsiteX101" fmla="*/ 38421 w 3404027"/>
              <a:gd name="connsiteY101" fmla="*/ 2225360 h 2932292"/>
              <a:gd name="connsiteX102" fmla="*/ 23052 w 3404027"/>
              <a:gd name="connsiteY102" fmla="*/ 2171572 h 2932292"/>
              <a:gd name="connsiteX103" fmla="*/ 7684 w 3404027"/>
              <a:gd name="connsiteY103" fmla="*/ 2148520 h 2932292"/>
              <a:gd name="connsiteX104" fmla="*/ 0 w 3404027"/>
              <a:gd name="connsiteY104" fmla="*/ 2125468 h 2932292"/>
              <a:gd name="connsiteX105" fmla="*/ 15368 w 3404027"/>
              <a:gd name="connsiteY105" fmla="*/ 1695162 h 2932292"/>
              <a:gd name="connsiteX106" fmla="*/ 38421 w 3404027"/>
              <a:gd name="connsiteY106" fmla="*/ 1556849 h 2932292"/>
              <a:gd name="connsiteX107" fmla="*/ 69157 w 3404027"/>
              <a:gd name="connsiteY107" fmla="*/ 1387801 h 2932292"/>
              <a:gd name="connsiteX108" fmla="*/ 76841 w 3404027"/>
              <a:gd name="connsiteY108" fmla="*/ 1364749 h 2932292"/>
              <a:gd name="connsiteX109" fmla="*/ 99893 w 3404027"/>
              <a:gd name="connsiteY109" fmla="*/ 1310960 h 2932292"/>
              <a:gd name="connsiteX110" fmla="*/ 115261 w 3404027"/>
              <a:gd name="connsiteY110" fmla="*/ 1234120 h 2932292"/>
              <a:gd name="connsiteX111" fmla="*/ 153681 w 3404027"/>
              <a:gd name="connsiteY111" fmla="*/ 1164964 h 2932292"/>
              <a:gd name="connsiteX112" fmla="*/ 169049 w 3404027"/>
              <a:gd name="connsiteY112" fmla="*/ 1111176 h 2932292"/>
              <a:gd name="connsiteX113" fmla="*/ 176733 w 3404027"/>
              <a:gd name="connsiteY113" fmla="*/ 1072755 h 2932292"/>
              <a:gd name="connsiteX114" fmla="*/ 199785 w 3404027"/>
              <a:gd name="connsiteY114" fmla="*/ 1034335 h 2932292"/>
              <a:gd name="connsiteX115" fmla="*/ 207469 w 3404027"/>
              <a:gd name="connsiteY115" fmla="*/ 980547 h 2932292"/>
              <a:gd name="connsiteX116" fmla="*/ 215153 w 3404027"/>
              <a:gd name="connsiteY116" fmla="*/ 949811 h 2932292"/>
              <a:gd name="connsiteX117" fmla="*/ 245889 w 3404027"/>
              <a:gd name="connsiteY117" fmla="*/ 919075 h 2932292"/>
              <a:gd name="connsiteX118" fmla="*/ 261258 w 3404027"/>
              <a:gd name="connsiteY118" fmla="*/ 857602 h 2932292"/>
              <a:gd name="connsiteX119" fmla="*/ 268942 w 3404027"/>
              <a:gd name="connsiteY119" fmla="*/ 826866 h 2932292"/>
              <a:gd name="connsiteX120" fmla="*/ 291994 w 3404027"/>
              <a:gd name="connsiteY120" fmla="*/ 796130 h 2932292"/>
              <a:gd name="connsiteX121" fmla="*/ 307362 w 3404027"/>
              <a:gd name="connsiteY121" fmla="*/ 773078 h 2932292"/>
              <a:gd name="connsiteX122" fmla="*/ 338098 w 3404027"/>
              <a:gd name="connsiteY122" fmla="*/ 703922 h 2932292"/>
              <a:gd name="connsiteX123" fmla="*/ 368834 w 3404027"/>
              <a:gd name="connsiteY123" fmla="*/ 657818 h 2932292"/>
              <a:gd name="connsiteX124" fmla="*/ 391886 w 3404027"/>
              <a:gd name="connsiteY124" fmla="*/ 604029 h 2932292"/>
              <a:gd name="connsiteX125" fmla="*/ 407254 w 3404027"/>
              <a:gd name="connsiteY125" fmla="*/ 580977 h 2932292"/>
              <a:gd name="connsiteX126" fmla="*/ 414938 w 3404027"/>
              <a:gd name="connsiteY126" fmla="*/ 557925 h 2932292"/>
              <a:gd name="connsiteX127" fmla="*/ 437990 w 3404027"/>
              <a:gd name="connsiteY127" fmla="*/ 519505 h 2932292"/>
              <a:gd name="connsiteX128" fmla="*/ 445674 w 3404027"/>
              <a:gd name="connsiteY128" fmla="*/ 496453 h 2932292"/>
              <a:gd name="connsiteX129" fmla="*/ 491779 w 3404027"/>
              <a:gd name="connsiteY129" fmla="*/ 458033 h 2932292"/>
              <a:gd name="connsiteX130" fmla="*/ 507147 w 3404027"/>
              <a:gd name="connsiteY130" fmla="*/ 419613 h 2932292"/>
              <a:gd name="connsiteX131" fmla="*/ 530199 w 3404027"/>
              <a:gd name="connsiteY131" fmla="*/ 396560 h 2932292"/>
              <a:gd name="connsiteX132" fmla="*/ 568619 w 3404027"/>
              <a:gd name="connsiteY132" fmla="*/ 350456 h 2932292"/>
              <a:gd name="connsiteX133" fmla="*/ 583987 w 3404027"/>
              <a:gd name="connsiteY133" fmla="*/ 312036 h 2932292"/>
              <a:gd name="connsiteX134" fmla="*/ 645459 w 3404027"/>
              <a:gd name="connsiteY134" fmla="*/ 273616 h 2932292"/>
              <a:gd name="connsiteX135" fmla="*/ 691563 w 3404027"/>
              <a:gd name="connsiteY135" fmla="*/ 235196 h 2932292"/>
              <a:gd name="connsiteX136" fmla="*/ 760720 w 3404027"/>
              <a:gd name="connsiteY136" fmla="*/ 196776 h 2932292"/>
              <a:gd name="connsiteX137" fmla="*/ 776088 w 3404027"/>
              <a:gd name="connsiteY137" fmla="*/ 173723 h 2932292"/>
              <a:gd name="connsiteX138" fmla="*/ 799140 w 3404027"/>
              <a:gd name="connsiteY138" fmla="*/ 166039 h 2932292"/>
              <a:gd name="connsiteX139" fmla="*/ 845244 w 3404027"/>
              <a:gd name="connsiteY139" fmla="*/ 142987 h 2932292"/>
              <a:gd name="connsiteX140" fmla="*/ 868296 w 3404027"/>
              <a:gd name="connsiteY140" fmla="*/ 119935 h 2932292"/>
              <a:gd name="connsiteX141" fmla="*/ 899032 w 3404027"/>
              <a:gd name="connsiteY141" fmla="*/ 104567 h 2932292"/>
              <a:gd name="connsiteX142" fmla="*/ 922084 w 3404027"/>
              <a:gd name="connsiteY142" fmla="*/ 89199 h 2932292"/>
              <a:gd name="connsiteX143" fmla="*/ 937452 w 3404027"/>
              <a:gd name="connsiteY143" fmla="*/ 66147 h 2932292"/>
              <a:gd name="connsiteX144" fmla="*/ 1014293 w 3404027"/>
              <a:gd name="connsiteY144" fmla="*/ 43095 h 2932292"/>
              <a:gd name="connsiteX145" fmla="*/ 1029661 w 3404027"/>
              <a:gd name="connsiteY145" fmla="*/ 20043 h 2932292"/>
              <a:gd name="connsiteX146" fmla="*/ 1091133 w 3404027"/>
              <a:gd name="connsiteY146" fmla="*/ 12359 h 293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404027" h="2932292">
                <a:moveTo>
                  <a:pt x="1091133" y="12359"/>
                </a:moveTo>
                <a:cubicBezTo>
                  <a:pt x="1119308" y="13640"/>
                  <a:pt x="1162697" y="23834"/>
                  <a:pt x="1198710" y="27727"/>
                </a:cubicBezTo>
                <a:cubicBezTo>
                  <a:pt x="1353004" y="44407"/>
                  <a:pt x="1391380" y="43819"/>
                  <a:pt x="1544491" y="50779"/>
                </a:cubicBezTo>
                <a:cubicBezTo>
                  <a:pt x="1570104" y="55902"/>
                  <a:pt x="1595473" y="62453"/>
                  <a:pt x="1621331" y="66147"/>
                </a:cubicBezTo>
                <a:cubicBezTo>
                  <a:pt x="1649338" y="70148"/>
                  <a:pt x="1677692" y="71149"/>
                  <a:pt x="1705856" y="73831"/>
                </a:cubicBezTo>
                <a:cubicBezTo>
                  <a:pt x="1731481" y="76271"/>
                  <a:pt x="1757181" y="78113"/>
                  <a:pt x="1782696" y="81515"/>
                </a:cubicBezTo>
                <a:cubicBezTo>
                  <a:pt x="1795642" y="83241"/>
                  <a:pt x="1808390" y="86262"/>
                  <a:pt x="1821116" y="89199"/>
                </a:cubicBezTo>
                <a:cubicBezTo>
                  <a:pt x="1841697" y="93948"/>
                  <a:pt x="1861680" y="101580"/>
                  <a:pt x="1882589" y="104567"/>
                </a:cubicBezTo>
                <a:cubicBezTo>
                  <a:pt x="1948010" y="113913"/>
                  <a:pt x="2063748" y="122049"/>
                  <a:pt x="2136162" y="127619"/>
                </a:cubicBezTo>
                <a:cubicBezTo>
                  <a:pt x="2146407" y="132742"/>
                  <a:pt x="2155926" y="139696"/>
                  <a:pt x="2166898" y="142987"/>
                </a:cubicBezTo>
                <a:cubicBezTo>
                  <a:pt x="2178325" y="146415"/>
                  <a:pt x="2258658" y="156876"/>
                  <a:pt x="2266790" y="158355"/>
                </a:cubicBezTo>
                <a:cubicBezTo>
                  <a:pt x="2283068" y="161315"/>
                  <a:pt x="2344843" y="179465"/>
                  <a:pt x="2351315" y="181407"/>
                </a:cubicBezTo>
                <a:cubicBezTo>
                  <a:pt x="2359073" y="183735"/>
                  <a:pt x="2366391" y="187684"/>
                  <a:pt x="2374367" y="189092"/>
                </a:cubicBezTo>
                <a:cubicBezTo>
                  <a:pt x="2410038" y="195387"/>
                  <a:pt x="2481943" y="204460"/>
                  <a:pt x="2481943" y="204460"/>
                </a:cubicBezTo>
                <a:cubicBezTo>
                  <a:pt x="2489627" y="209583"/>
                  <a:pt x="2496234" y="216908"/>
                  <a:pt x="2504995" y="219828"/>
                </a:cubicBezTo>
                <a:cubicBezTo>
                  <a:pt x="2519776" y="224755"/>
                  <a:pt x="2535866" y="224248"/>
                  <a:pt x="2551100" y="227512"/>
                </a:cubicBezTo>
                <a:cubicBezTo>
                  <a:pt x="2571752" y="231937"/>
                  <a:pt x="2592081" y="237757"/>
                  <a:pt x="2612572" y="242880"/>
                </a:cubicBezTo>
                <a:lnTo>
                  <a:pt x="2643308" y="250564"/>
                </a:lnTo>
                <a:cubicBezTo>
                  <a:pt x="2650992" y="255687"/>
                  <a:pt x="2658100" y="261802"/>
                  <a:pt x="2666360" y="265932"/>
                </a:cubicBezTo>
                <a:cubicBezTo>
                  <a:pt x="2682112" y="273808"/>
                  <a:pt x="2713219" y="278377"/>
                  <a:pt x="2727832" y="281300"/>
                </a:cubicBezTo>
                <a:cubicBezTo>
                  <a:pt x="2735516" y="286423"/>
                  <a:pt x="2742396" y="293030"/>
                  <a:pt x="2750884" y="296668"/>
                </a:cubicBezTo>
                <a:cubicBezTo>
                  <a:pt x="2760591" y="300828"/>
                  <a:pt x="2771466" y="301451"/>
                  <a:pt x="2781621" y="304352"/>
                </a:cubicBezTo>
                <a:cubicBezTo>
                  <a:pt x="2812505" y="313176"/>
                  <a:pt x="2842828" y="327139"/>
                  <a:pt x="2866145" y="350456"/>
                </a:cubicBezTo>
                <a:cubicBezTo>
                  <a:pt x="2886290" y="370601"/>
                  <a:pt x="2902601" y="388609"/>
                  <a:pt x="2927617" y="404244"/>
                </a:cubicBezTo>
                <a:cubicBezTo>
                  <a:pt x="2934485" y="408537"/>
                  <a:pt x="2942985" y="409367"/>
                  <a:pt x="2950669" y="411928"/>
                </a:cubicBezTo>
                <a:cubicBezTo>
                  <a:pt x="2960914" y="419612"/>
                  <a:pt x="2972972" y="425343"/>
                  <a:pt x="2981405" y="434981"/>
                </a:cubicBezTo>
                <a:cubicBezTo>
                  <a:pt x="3026236" y="486217"/>
                  <a:pt x="2980739" y="465495"/>
                  <a:pt x="3027510" y="481085"/>
                </a:cubicBezTo>
                <a:cubicBezTo>
                  <a:pt x="3119858" y="573433"/>
                  <a:pt x="3015101" y="464658"/>
                  <a:pt x="3073614" y="534873"/>
                </a:cubicBezTo>
                <a:cubicBezTo>
                  <a:pt x="3111154" y="579921"/>
                  <a:pt x="3080862" y="538754"/>
                  <a:pt x="3119718" y="573293"/>
                </a:cubicBezTo>
                <a:cubicBezTo>
                  <a:pt x="3135962" y="587732"/>
                  <a:pt x="3150454" y="604029"/>
                  <a:pt x="3165822" y="619397"/>
                </a:cubicBezTo>
                <a:lnTo>
                  <a:pt x="3188874" y="642449"/>
                </a:lnTo>
                <a:cubicBezTo>
                  <a:pt x="3196558" y="650133"/>
                  <a:pt x="3207066" y="655782"/>
                  <a:pt x="3211926" y="665502"/>
                </a:cubicBezTo>
                <a:cubicBezTo>
                  <a:pt x="3217049" y="675747"/>
                  <a:pt x="3219962" y="687438"/>
                  <a:pt x="3227295" y="696238"/>
                </a:cubicBezTo>
                <a:cubicBezTo>
                  <a:pt x="3233207" y="703332"/>
                  <a:pt x="3242663" y="706483"/>
                  <a:pt x="3250347" y="711606"/>
                </a:cubicBezTo>
                <a:cubicBezTo>
                  <a:pt x="3252908" y="719290"/>
                  <a:pt x="3256067" y="726800"/>
                  <a:pt x="3258031" y="734658"/>
                </a:cubicBezTo>
                <a:cubicBezTo>
                  <a:pt x="3261199" y="747328"/>
                  <a:pt x="3260865" y="760952"/>
                  <a:pt x="3265715" y="773078"/>
                </a:cubicBezTo>
                <a:cubicBezTo>
                  <a:pt x="3271262" y="786945"/>
                  <a:pt x="3281083" y="798691"/>
                  <a:pt x="3288767" y="811498"/>
                </a:cubicBezTo>
                <a:cubicBezTo>
                  <a:pt x="3292797" y="843738"/>
                  <a:pt x="3293981" y="873246"/>
                  <a:pt x="3304135" y="903707"/>
                </a:cubicBezTo>
                <a:cubicBezTo>
                  <a:pt x="3308497" y="916792"/>
                  <a:pt x="3314660" y="929212"/>
                  <a:pt x="3319503" y="942127"/>
                </a:cubicBezTo>
                <a:cubicBezTo>
                  <a:pt x="3322347" y="949711"/>
                  <a:pt x="3323565" y="957934"/>
                  <a:pt x="3327187" y="965179"/>
                </a:cubicBezTo>
                <a:cubicBezTo>
                  <a:pt x="3356978" y="1024762"/>
                  <a:pt x="3330925" y="953341"/>
                  <a:pt x="3350239" y="1011283"/>
                </a:cubicBezTo>
                <a:cubicBezTo>
                  <a:pt x="3352800" y="1031774"/>
                  <a:pt x="3353873" y="1052506"/>
                  <a:pt x="3357923" y="1072755"/>
                </a:cubicBezTo>
                <a:cubicBezTo>
                  <a:pt x="3361580" y="1091040"/>
                  <a:pt x="3371962" y="1107944"/>
                  <a:pt x="3373291" y="1126544"/>
                </a:cubicBezTo>
                <a:cubicBezTo>
                  <a:pt x="3379681" y="1216000"/>
                  <a:pt x="3373678" y="1306099"/>
                  <a:pt x="3380975" y="1395485"/>
                </a:cubicBezTo>
                <a:cubicBezTo>
                  <a:pt x="3383959" y="1432036"/>
                  <a:pt x="3404027" y="1503061"/>
                  <a:pt x="3404027" y="1503061"/>
                </a:cubicBezTo>
                <a:cubicBezTo>
                  <a:pt x="3401466" y="1643935"/>
                  <a:pt x="3400960" y="1784861"/>
                  <a:pt x="3396343" y="1925683"/>
                </a:cubicBezTo>
                <a:cubicBezTo>
                  <a:pt x="3394255" y="1989368"/>
                  <a:pt x="3364924" y="2005941"/>
                  <a:pt x="3350239" y="2079364"/>
                </a:cubicBezTo>
                <a:cubicBezTo>
                  <a:pt x="3342102" y="2120048"/>
                  <a:pt x="3345027" y="2117551"/>
                  <a:pt x="3327187" y="2156204"/>
                </a:cubicBezTo>
                <a:cubicBezTo>
                  <a:pt x="3317587" y="2177005"/>
                  <a:pt x="3303696" y="2195942"/>
                  <a:pt x="3296451" y="2217676"/>
                </a:cubicBezTo>
                <a:cubicBezTo>
                  <a:pt x="3283333" y="2257029"/>
                  <a:pt x="3292389" y="2233483"/>
                  <a:pt x="3265715" y="2286833"/>
                </a:cubicBezTo>
                <a:cubicBezTo>
                  <a:pt x="3265636" y="2287305"/>
                  <a:pt x="3258312" y="2346033"/>
                  <a:pt x="3250347" y="2355989"/>
                </a:cubicBezTo>
                <a:cubicBezTo>
                  <a:pt x="3244578" y="2363200"/>
                  <a:pt x="3234979" y="2366234"/>
                  <a:pt x="3227295" y="2371357"/>
                </a:cubicBezTo>
                <a:cubicBezTo>
                  <a:pt x="3224733" y="2384164"/>
                  <a:pt x="3221457" y="2396848"/>
                  <a:pt x="3219610" y="2409777"/>
                </a:cubicBezTo>
                <a:cubicBezTo>
                  <a:pt x="3216330" y="2432738"/>
                  <a:pt x="3216475" y="2456190"/>
                  <a:pt x="3211926" y="2478934"/>
                </a:cubicBezTo>
                <a:cubicBezTo>
                  <a:pt x="3208749" y="2494819"/>
                  <a:pt x="3201681" y="2509670"/>
                  <a:pt x="3196558" y="2525038"/>
                </a:cubicBezTo>
                <a:cubicBezTo>
                  <a:pt x="3186865" y="2602584"/>
                  <a:pt x="3195404" y="2566920"/>
                  <a:pt x="3173506" y="2632614"/>
                </a:cubicBezTo>
                <a:lnTo>
                  <a:pt x="3173506" y="2632614"/>
                </a:lnTo>
                <a:cubicBezTo>
                  <a:pt x="3170945" y="2645421"/>
                  <a:pt x="3170408" y="2658805"/>
                  <a:pt x="3165822" y="2671034"/>
                </a:cubicBezTo>
                <a:cubicBezTo>
                  <a:pt x="3162579" y="2679681"/>
                  <a:pt x="3155036" y="2686068"/>
                  <a:pt x="3150454" y="2694086"/>
                </a:cubicBezTo>
                <a:cubicBezTo>
                  <a:pt x="3144771" y="2704032"/>
                  <a:pt x="3140769" y="2714877"/>
                  <a:pt x="3135086" y="2724823"/>
                </a:cubicBezTo>
                <a:cubicBezTo>
                  <a:pt x="3130504" y="2732841"/>
                  <a:pt x="3123848" y="2739615"/>
                  <a:pt x="3119718" y="2747875"/>
                </a:cubicBezTo>
                <a:cubicBezTo>
                  <a:pt x="3086572" y="2814168"/>
                  <a:pt x="3127475" y="2763180"/>
                  <a:pt x="3073614" y="2809347"/>
                </a:cubicBezTo>
                <a:cubicBezTo>
                  <a:pt x="3065363" y="2816419"/>
                  <a:pt x="3060282" y="2827539"/>
                  <a:pt x="3050562" y="2832399"/>
                </a:cubicBezTo>
                <a:cubicBezTo>
                  <a:pt x="3038881" y="2838240"/>
                  <a:pt x="3024812" y="2836915"/>
                  <a:pt x="3012142" y="2840083"/>
                </a:cubicBezTo>
                <a:cubicBezTo>
                  <a:pt x="3004284" y="2842047"/>
                  <a:pt x="2996334" y="2844145"/>
                  <a:pt x="2989089" y="2847767"/>
                </a:cubicBezTo>
                <a:cubicBezTo>
                  <a:pt x="2975731" y="2854446"/>
                  <a:pt x="2964536" y="2865272"/>
                  <a:pt x="2950669" y="2870819"/>
                </a:cubicBezTo>
                <a:cubicBezTo>
                  <a:pt x="2938543" y="2875669"/>
                  <a:pt x="2925099" y="2876167"/>
                  <a:pt x="2912249" y="2878503"/>
                </a:cubicBezTo>
                <a:cubicBezTo>
                  <a:pt x="2784286" y="2901769"/>
                  <a:pt x="2773828" y="2890921"/>
                  <a:pt x="2566468" y="2901555"/>
                </a:cubicBezTo>
                <a:cubicBezTo>
                  <a:pt x="2487839" y="2927765"/>
                  <a:pt x="2618610" y="2886421"/>
                  <a:pt x="2405103" y="2916923"/>
                </a:cubicBezTo>
                <a:cubicBezTo>
                  <a:pt x="2395961" y="2918229"/>
                  <a:pt x="2389735" y="2927169"/>
                  <a:pt x="2382051" y="2932292"/>
                </a:cubicBezTo>
                <a:cubicBezTo>
                  <a:pt x="2323140" y="2929730"/>
                  <a:pt x="2264154" y="2928530"/>
                  <a:pt x="2205318" y="2924607"/>
                </a:cubicBezTo>
                <a:cubicBezTo>
                  <a:pt x="2123686" y="2919165"/>
                  <a:pt x="2179273" y="2918596"/>
                  <a:pt x="2105426" y="2901555"/>
                </a:cubicBezTo>
                <a:cubicBezTo>
                  <a:pt x="2071384" y="2893699"/>
                  <a:pt x="1984064" y="2888240"/>
                  <a:pt x="1959429" y="2886187"/>
                </a:cubicBezTo>
                <a:cubicBezTo>
                  <a:pt x="1813845" y="2844591"/>
                  <a:pt x="1996347" y="2894098"/>
                  <a:pt x="1851852" y="2863135"/>
                </a:cubicBezTo>
                <a:cubicBezTo>
                  <a:pt x="1679923" y="2826294"/>
                  <a:pt x="1902651" y="2865198"/>
                  <a:pt x="1751960" y="2840083"/>
                </a:cubicBezTo>
                <a:cubicBezTo>
                  <a:pt x="1708024" y="2810792"/>
                  <a:pt x="1746349" y="2831379"/>
                  <a:pt x="1667436" y="2817031"/>
                </a:cubicBezTo>
                <a:cubicBezTo>
                  <a:pt x="1659467" y="2815582"/>
                  <a:pt x="1652428" y="2810293"/>
                  <a:pt x="1644384" y="2809347"/>
                </a:cubicBezTo>
                <a:cubicBezTo>
                  <a:pt x="1556318" y="2798986"/>
                  <a:pt x="1341661" y="2795565"/>
                  <a:pt x="1290918" y="2793979"/>
                </a:cubicBezTo>
                <a:cubicBezTo>
                  <a:pt x="1150397" y="2758849"/>
                  <a:pt x="1308103" y="2795655"/>
                  <a:pt x="1167974" y="2770927"/>
                </a:cubicBezTo>
                <a:cubicBezTo>
                  <a:pt x="1144719" y="2766823"/>
                  <a:pt x="1122110" y="2759441"/>
                  <a:pt x="1098817" y="2755559"/>
                </a:cubicBezTo>
                <a:cubicBezTo>
                  <a:pt x="1075939" y="2751746"/>
                  <a:pt x="1052651" y="2750940"/>
                  <a:pt x="1029661" y="2747875"/>
                </a:cubicBezTo>
                <a:cubicBezTo>
                  <a:pt x="1014218" y="2745816"/>
                  <a:pt x="998925" y="2742752"/>
                  <a:pt x="983557" y="2740191"/>
                </a:cubicBezTo>
                <a:cubicBezTo>
                  <a:pt x="888857" y="2702311"/>
                  <a:pt x="1020696" y="2750694"/>
                  <a:pt x="852928" y="2717139"/>
                </a:cubicBezTo>
                <a:cubicBezTo>
                  <a:pt x="843872" y="2715328"/>
                  <a:pt x="838835" y="2704010"/>
                  <a:pt x="829876" y="2701770"/>
                </a:cubicBezTo>
                <a:cubicBezTo>
                  <a:pt x="807375" y="2696144"/>
                  <a:pt x="783772" y="2696647"/>
                  <a:pt x="760720" y="2694086"/>
                </a:cubicBezTo>
                <a:cubicBezTo>
                  <a:pt x="703712" y="2675083"/>
                  <a:pt x="753974" y="2690400"/>
                  <a:pt x="637775" y="2671034"/>
                </a:cubicBezTo>
                <a:cubicBezTo>
                  <a:pt x="539911" y="2654724"/>
                  <a:pt x="677512" y="2672034"/>
                  <a:pt x="530199" y="2655666"/>
                </a:cubicBezTo>
                <a:cubicBezTo>
                  <a:pt x="519954" y="2653105"/>
                  <a:pt x="509819" y="2650053"/>
                  <a:pt x="499463" y="2647982"/>
                </a:cubicBezTo>
                <a:cubicBezTo>
                  <a:pt x="484185" y="2644926"/>
                  <a:pt x="468389" y="2644397"/>
                  <a:pt x="453358" y="2640298"/>
                </a:cubicBezTo>
                <a:cubicBezTo>
                  <a:pt x="440051" y="2636669"/>
                  <a:pt x="428023" y="2629292"/>
                  <a:pt x="414938" y="2624930"/>
                </a:cubicBezTo>
                <a:cubicBezTo>
                  <a:pt x="404919" y="2621590"/>
                  <a:pt x="394356" y="2620147"/>
                  <a:pt x="384202" y="2617246"/>
                </a:cubicBezTo>
                <a:cubicBezTo>
                  <a:pt x="376414" y="2615021"/>
                  <a:pt x="368834" y="2612123"/>
                  <a:pt x="361150" y="2609562"/>
                </a:cubicBezTo>
                <a:cubicBezTo>
                  <a:pt x="353466" y="2601878"/>
                  <a:pt x="347140" y="2592538"/>
                  <a:pt x="338098" y="2586510"/>
                </a:cubicBezTo>
                <a:cubicBezTo>
                  <a:pt x="300600" y="2561512"/>
                  <a:pt x="328267" y="2599731"/>
                  <a:pt x="291994" y="2563458"/>
                </a:cubicBezTo>
                <a:cubicBezTo>
                  <a:pt x="282938" y="2554402"/>
                  <a:pt x="277509" y="2542241"/>
                  <a:pt x="268942" y="2532722"/>
                </a:cubicBezTo>
                <a:cubicBezTo>
                  <a:pt x="186207" y="2440795"/>
                  <a:pt x="252126" y="2525671"/>
                  <a:pt x="199785" y="2455881"/>
                </a:cubicBezTo>
                <a:cubicBezTo>
                  <a:pt x="184826" y="2411004"/>
                  <a:pt x="203806" y="2452218"/>
                  <a:pt x="169049" y="2417461"/>
                </a:cubicBezTo>
                <a:cubicBezTo>
                  <a:pt x="162519" y="2410931"/>
                  <a:pt x="159593" y="2401504"/>
                  <a:pt x="153681" y="2394409"/>
                </a:cubicBezTo>
                <a:cubicBezTo>
                  <a:pt x="146724" y="2386061"/>
                  <a:pt x="137149" y="2380050"/>
                  <a:pt x="130629" y="2371357"/>
                </a:cubicBezTo>
                <a:cubicBezTo>
                  <a:pt x="119382" y="2356361"/>
                  <a:pt x="105624" y="2325983"/>
                  <a:pt x="92209" y="2309885"/>
                </a:cubicBezTo>
                <a:cubicBezTo>
                  <a:pt x="85252" y="2301537"/>
                  <a:pt x="76841" y="2294517"/>
                  <a:pt x="69157" y="2286833"/>
                </a:cubicBezTo>
                <a:cubicBezTo>
                  <a:pt x="51830" y="2234851"/>
                  <a:pt x="74713" y="2297946"/>
                  <a:pt x="38421" y="2225360"/>
                </a:cubicBezTo>
                <a:cubicBezTo>
                  <a:pt x="23470" y="2195458"/>
                  <a:pt x="37822" y="2206034"/>
                  <a:pt x="23052" y="2171572"/>
                </a:cubicBezTo>
                <a:cubicBezTo>
                  <a:pt x="19414" y="2163084"/>
                  <a:pt x="11814" y="2156780"/>
                  <a:pt x="7684" y="2148520"/>
                </a:cubicBezTo>
                <a:cubicBezTo>
                  <a:pt x="4062" y="2141275"/>
                  <a:pt x="2561" y="2133152"/>
                  <a:pt x="0" y="2125468"/>
                </a:cubicBezTo>
                <a:cubicBezTo>
                  <a:pt x="5123" y="1982033"/>
                  <a:pt x="9134" y="1838553"/>
                  <a:pt x="15368" y="1695162"/>
                </a:cubicBezTo>
                <a:cubicBezTo>
                  <a:pt x="19846" y="1592177"/>
                  <a:pt x="12410" y="1621874"/>
                  <a:pt x="38421" y="1556849"/>
                </a:cubicBezTo>
                <a:cubicBezTo>
                  <a:pt x="45497" y="1507316"/>
                  <a:pt x="55855" y="1427707"/>
                  <a:pt x="69157" y="1387801"/>
                </a:cubicBezTo>
                <a:cubicBezTo>
                  <a:pt x="71718" y="1380117"/>
                  <a:pt x="74616" y="1372537"/>
                  <a:pt x="76841" y="1364749"/>
                </a:cubicBezTo>
                <a:cubicBezTo>
                  <a:pt x="89246" y="1321332"/>
                  <a:pt x="76497" y="1346055"/>
                  <a:pt x="99893" y="1310960"/>
                </a:cubicBezTo>
                <a:cubicBezTo>
                  <a:pt x="105016" y="1285347"/>
                  <a:pt x="101822" y="1256518"/>
                  <a:pt x="115261" y="1234120"/>
                </a:cubicBezTo>
                <a:cubicBezTo>
                  <a:pt x="124305" y="1219046"/>
                  <a:pt x="146897" y="1183619"/>
                  <a:pt x="153681" y="1164964"/>
                </a:cubicBezTo>
                <a:cubicBezTo>
                  <a:pt x="160053" y="1147440"/>
                  <a:pt x="164527" y="1129266"/>
                  <a:pt x="169049" y="1111176"/>
                </a:cubicBezTo>
                <a:cubicBezTo>
                  <a:pt x="172217" y="1098505"/>
                  <a:pt x="171882" y="1084881"/>
                  <a:pt x="176733" y="1072755"/>
                </a:cubicBezTo>
                <a:cubicBezTo>
                  <a:pt x="182280" y="1058888"/>
                  <a:pt x="192101" y="1047142"/>
                  <a:pt x="199785" y="1034335"/>
                </a:cubicBezTo>
                <a:cubicBezTo>
                  <a:pt x="202346" y="1016406"/>
                  <a:pt x="204229" y="998366"/>
                  <a:pt x="207469" y="980547"/>
                </a:cubicBezTo>
                <a:cubicBezTo>
                  <a:pt x="209358" y="970157"/>
                  <a:pt x="209556" y="958766"/>
                  <a:pt x="215153" y="949811"/>
                </a:cubicBezTo>
                <a:cubicBezTo>
                  <a:pt x="222832" y="937524"/>
                  <a:pt x="235644" y="929320"/>
                  <a:pt x="245889" y="919075"/>
                </a:cubicBezTo>
                <a:cubicBezTo>
                  <a:pt x="259621" y="877884"/>
                  <a:pt x="248895" y="913235"/>
                  <a:pt x="261258" y="857602"/>
                </a:cubicBezTo>
                <a:cubicBezTo>
                  <a:pt x="263549" y="847293"/>
                  <a:pt x="264219" y="836312"/>
                  <a:pt x="268942" y="826866"/>
                </a:cubicBezTo>
                <a:cubicBezTo>
                  <a:pt x="274669" y="815411"/>
                  <a:pt x="284550" y="806551"/>
                  <a:pt x="291994" y="796130"/>
                </a:cubicBezTo>
                <a:cubicBezTo>
                  <a:pt x="297362" y="788615"/>
                  <a:pt x="302239" y="780762"/>
                  <a:pt x="307362" y="773078"/>
                </a:cubicBezTo>
                <a:cubicBezTo>
                  <a:pt x="322025" y="714425"/>
                  <a:pt x="304865" y="770388"/>
                  <a:pt x="338098" y="703922"/>
                </a:cubicBezTo>
                <a:cubicBezTo>
                  <a:pt x="360339" y="659440"/>
                  <a:pt x="325135" y="701517"/>
                  <a:pt x="368834" y="657818"/>
                </a:cubicBezTo>
                <a:cubicBezTo>
                  <a:pt x="377455" y="631955"/>
                  <a:pt x="376693" y="630616"/>
                  <a:pt x="391886" y="604029"/>
                </a:cubicBezTo>
                <a:cubicBezTo>
                  <a:pt x="396468" y="596011"/>
                  <a:pt x="403124" y="589237"/>
                  <a:pt x="407254" y="580977"/>
                </a:cubicBezTo>
                <a:cubicBezTo>
                  <a:pt x="410876" y="573732"/>
                  <a:pt x="411316" y="565170"/>
                  <a:pt x="414938" y="557925"/>
                </a:cubicBezTo>
                <a:cubicBezTo>
                  <a:pt x="421617" y="544567"/>
                  <a:pt x="431311" y="532863"/>
                  <a:pt x="437990" y="519505"/>
                </a:cubicBezTo>
                <a:cubicBezTo>
                  <a:pt x="441612" y="512260"/>
                  <a:pt x="441181" y="503192"/>
                  <a:pt x="445674" y="496453"/>
                </a:cubicBezTo>
                <a:cubicBezTo>
                  <a:pt x="457508" y="478703"/>
                  <a:pt x="474768" y="469373"/>
                  <a:pt x="491779" y="458033"/>
                </a:cubicBezTo>
                <a:cubicBezTo>
                  <a:pt x="496902" y="445226"/>
                  <a:pt x="499837" y="431310"/>
                  <a:pt x="507147" y="419613"/>
                </a:cubicBezTo>
                <a:cubicBezTo>
                  <a:pt x="512906" y="410398"/>
                  <a:pt x="523242" y="404908"/>
                  <a:pt x="530199" y="396560"/>
                </a:cubicBezTo>
                <a:cubicBezTo>
                  <a:pt x="583682" y="332379"/>
                  <a:pt x="501280" y="417795"/>
                  <a:pt x="568619" y="350456"/>
                </a:cubicBezTo>
                <a:cubicBezTo>
                  <a:pt x="573742" y="337649"/>
                  <a:pt x="576677" y="323733"/>
                  <a:pt x="583987" y="312036"/>
                </a:cubicBezTo>
                <a:cubicBezTo>
                  <a:pt x="600390" y="285792"/>
                  <a:pt x="617769" y="284692"/>
                  <a:pt x="645459" y="273616"/>
                </a:cubicBezTo>
                <a:cubicBezTo>
                  <a:pt x="670674" y="235794"/>
                  <a:pt x="648234" y="261193"/>
                  <a:pt x="691563" y="235196"/>
                </a:cubicBezTo>
                <a:cubicBezTo>
                  <a:pt x="757618" y="195564"/>
                  <a:pt x="714353" y="212232"/>
                  <a:pt x="760720" y="196776"/>
                </a:cubicBezTo>
                <a:cubicBezTo>
                  <a:pt x="765843" y="189092"/>
                  <a:pt x="768877" y="179492"/>
                  <a:pt x="776088" y="173723"/>
                </a:cubicBezTo>
                <a:cubicBezTo>
                  <a:pt x="782413" y="168663"/>
                  <a:pt x="791895" y="169661"/>
                  <a:pt x="799140" y="166039"/>
                </a:cubicBezTo>
                <a:cubicBezTo>
                  <a:pt x="858723" y="136248"/>
                  <a:pt x="787302" y="162301"/>
                  <a:pt x="845244" y="142987"/>
                </a:cubicBezTo>
                <a:cubicBezTo>
                  <a:pt x="852928" y="135303"/>
                  <a:pt x="859453" y="126251"/>
                  <a:pt x="868296" y="119935"/>
                </a:cubicBezTo>
                <a:cubicBezTo>
                  <a:pt x="877617" y="113277"/>
                  <a:pt x="889087" y="110250"/>
                  <a:pt x="899032" y="104567"/>
                </a:cubicBezTo>
                <a:cubicBezTo>
                  <a:pt x="907050" y="99985"/>
                  <a:pt x="914400" y="94322"/>
                  <a:pt x="922084" y="89199"/>
                </a:cubicBezTo>
                <a:cubicBezTo>
                  <a:pt x="927207" y="81515"/>
                  <a:pt x="929621" y="71041"/>
                  <a:pt x="937452" y="66147"/>
                </a:cubicBezTo>
                <a:cubicBezTo>
                  <a:pt x="949923" y="58353"/>
                  <a:pt x="996298" y="47594"/>
                  <a:pt x="1014293" y="43095"/>
                </a:cubicBezTo>
                <a:cubicBezTo>
                  <a:pt x="1019416" y="35411"/>
                  <a:pt x="1022711" y="26124"/>
                  <a:pt x="1029661" y="20043"/>
                </a:cubicBezTo>
                <a:cubicBezTo>
                  <a:pt x="1074530" y="-19218"/>
                  <a:pt x="1062958" y="11078"/>
                  <a:pt x="1091133" y="12359"/>
                </a:cubicBezTo>
                <a:close/>
              </a:path>
            </a:pathLst>
          </a:custGeom>
          <a:noFill/>
          <a:ln w="25400" cap="rnd"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57800" y="5670945"/>
            <a:ext cx="3637534" cy="307777"/>
          </a:xfrm>
          <a:prstGeom prst="rect">
            <a:avLst/>
          </a:prstGeom>
          <a:noFill/>
        </p:spPr>
        <p:txBody>
          <a:bodyPr wrap="none" rtlCol="0">
            <a:spAutoFit/>
          </a:bodyPr>
          <a:lstStyle/>
          <a:p>
            <a:r>
              <a:rPr lang="en-US" sz="1400" b="1" dirty="0" smtClean="0">
                <a:solidFill>
                  <a:schemeClr val="accent4"/>
                </a:solidFill>
              </a:rPr>
              <a:t>Reference NUG NSC 4001 Attachment 1</a:t>
            </a:r>
            <a:endParaRPr lang="en-US" sz="1400" b="1" dirty="0">
              <a:solidFill>
                <a:schemeClr val="accent4"/>
              </a:solidFill>
            </a:endParaRPr>
          </a:p>
        </p:txBody>
      </p:sp>
    </p:spTree>
    <p:extLst>
      <p:ext uri="{BB962C8B-B14F-4D97-AF65-F5344CB8AC3E}">
        <p14:creationId xmlns:p14="http://schemas.microsoft.com/office/powerpoint/2010/main" val="18378044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639763"/>
          </a:xfrm>
        </p:spPr>
        <p:txBody>
          <a:bodyPr/>
          <a:lstStyle/>
          <a:p>
            <a:r>
              <a:rPr lang="en-US" dirty="0" smtClean="0"/>
              <a:t>Changes to the IEE Screening</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31188" cy="1603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 y="4330147"/>
            <a:ext cx="8229600" cy="11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219200" y="2743200"/>
            <a:ext cx="6324600" cy="1415772"/>
          </a:xfrm>
          <a:prstGeom prst="rect">
            <a:avLst/>
          </a:prstGeom>
          <a:solidFill>
            <a:schemeClr val="bg1"/>
          </a:solidFill>
          <a:ln w="38100" cap="rnd" cmpd="tri">
            <a:solidFill>
              <a:srgbClr val="FF0000"/>
            </a:solidFill>
          </a:ln>
        </p:spPr>
        <p:txBody>
          <a:bodyPr wrap="square" rtlCol="0">
            <a:spAutoFit/>
          </a:bodyPr>
          <a:lstStyle/>
          <a:p>
            <a:r>
              <a:rPr lang="en-US" sz="1400" dirty="0" smtClean="0">
                <a:solidFill>
                  <a:schemeClr val="accent4"/>
                </a:solidFill>
              </a:rPr>
              <a:t>Made the questions more direct relating to digital items and cyber security.  Need to be aware of any items that have software or firmware either imbedded in them or that is needed for the equipment to function.  This software or firmware needs to be controlled by name and revision.  </a:t>
            </a:r>
          </a:p>
          <a:p>
            <a:endParaRPr lang="en-US" sz="1400" b="1" dirty="0">
              <a:solidFill>
                <a:schemeClr val="accent4"/>
              </a:solidFill>
            </a:endParaRPr>
          </a:p>
          <a:p>
            <a:r>
              <a:rPr lang="en-US" sz="1600" b="1" u="dbl" dirty="0" smtClean="0">
                <a:solidFill>
                  <a:srgbClr val="00B050"/>
                </a:solidFill>
              </a:rPr>
              <a:t>All digital items are outside of the scope of an IEE.</a:t>
            </a:r>
            <a:endParaRPr lang="en-US" sz="1600" b="1" u="dbl" dirty="0">
              <a:solidFill>
                <a:srgbClr val="00B050"/>
              </a:solidFill>
            </a:endParaRPr>
          </a:p>
        </p:txBody>
      </p:sp>
      <p:sp>
        <p:nvSpPr>
          <p:cNvPr id="8" name="TextBox 7"/>
          <p:cNvSpPr txBox="1"/>
          <p:nvPr/>
        </p:nvSpPr>
        <p:spPr>
          <a:xfrm>
            <a:off x="914400" y="5522842"/>
            <a:ext cx="6629400" cy="830997"/>
          </a:xfrm>
          <a:prstGeom prst="rect">
            <a:avLst/>
          </a:prstGeom>
          <a:solidFill>
            <a:schemeClr val="bg1"/>
          </a:solidFill>
          <a:ln w="38100" cap="rnd" cmpd="tri">
            <a:solidFill>
              <a:srgbClr val="FF0000"/>
            </a:solidFill>
          </a:ln>
        </p:spPr>
        <p:txBody>
          <a:bodyPr wrap="square" rtlCol="0">
            <a:spAutoFit/>
          </a:bodyPr>
          <a:lstStyle/>
          <a:p>
            <a:r>
              <a:rPr lang="en-US" sz="1600" dirty="0" smtClean="0">
                <a:solidFill>
                  <a:schemeClr val="accent4"/>
                </a:solidFill>
              </a:rPr>
              <a:t>Additional direction provided specifically for motors.  Changing motor characteristics, especially due to high efficiency motors has cause issues with protective circuitry not being evaluated.</a:t>
            </a:r>
          </a:p>
        </p:txBody>
      </p:sp>
    </p:spTree>
    <p:extLst>
      <p:ext uri="{BB962C8B-B14F-4D97-AF65-F5344CB8AC3E}">
        <p14:creationId xmlns:p14="http://schemas.microsoft.com/office/powerpoint/2010/main" val="2522107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8013" cy="585788"/>
          </a:xfrm>
        </p:spPr>
        <p:txBody>
          <a:bodyPr/>
          <a:lstStyle/>
          <a:p>
            <a:r>
              <a:rPr lang="en-US" dirty="0" smtClean="0"/>
              <a:t>Changes to IEE Form</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971800"/>
            <a:ext cx="70389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305800" cy="1266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943094"/>
            <a:ext cx="5262979" cy="369332"/>
          </a:xfrm>
          <a:prstGeom prst="rect">
            <a:avLst/>
          </a:prstGeom>
          <a:noFill/>
        </p:spPr>
        <p:txBody>
          <a:bodyPr wrap="none" rtlCol="0">
            <a:spAutoFit/>
          </a:bodyPr>
          <a:lstStyle/>
          <a:p>
            <a:r>
              <a:rPr lang="en-US" dirty="0" smtClean="0">
                <a:solidFill>
                  <a:srgbClr val="0048B9"/>
                </a:solidFill>
              </a:rPr>
              <a:t>The following note was added to NUG NSC 4001 </a:t>
            </a:r>
            <a:endParaRPr lang="en-US" dirty="0">
              <a:solidFill>
                <a:srgbClr val="0048B9"/>
              </a:solidFill>
            </a:endParaRPr>
          </a:p>
        </p:txBody>
      </p:sp>
      <p:sp>
        <p:nvSpPr>
          <p:cNvPr id="6" name="TextBox 5"/>
          <p:cNvSpPr txBox="1"/>
          <p:nvPr/>
        </p:nvSpPr>
        <p:spPr>
          <a:xfrm>
            <a:off x="609600" y="2590800"/>
            <a:ext cx="6853158" cy="369332"/>
          </a:xfrm>
          <a:prstGeom prst="rect">
            <a:avLst/>
          </a:prstGeom>
          <a:noFill/>
        </p:spPr>
        <p:txBody>
          <a:bodyPr wrap="none" rtlCol="0">
            <a:spAutoFit/>
          </a:bodyPr>
          <a:lstStyle/>
          <a:p>
            <a:r>
              <a:rPr lang="en-US" dirty="0" smtClean="0">
                <a:solidFill>
                  <a:srgbClr val="0048B9"/>
                </a:solidFill>
              </a:rPr>
              <a:t>Direction of added to the Installation instruction section of the IEE</a:t>
            </a:r>
            <a:endParaRPr lang="en-US" dirty="0">
              <a:solidFill>
                <a:srgbClr val="0048B9"/>
              </a:solidFill>
            </a:endParaRPr>
          </a:p>
        </p:txBody>
      </p:sp>
    </p:spTree>
    <p:extLst>
      <p:ext uri="{BB962C8B-B14F-4D97-AF65-F5344CB8AC3E}">
        <p14:creationId xmlns:p14="http://schemas.microsoft.com/office/powerpoint/2010/main" val="4083166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487362"/>
          </a:xfrm>
        </p:spPr>
        <p:txBody>
          <a:bodyPr/>
          <a:lstStyle/>
          <a:p>
            <a:r>
              <a:rPr lang="en-US" dirty="0"/>
              <a:t>Item Equivalency Evaluation Summary</a:t>
            </a:r>
          </a:p>
        </p:txBody>
      </p:sp>
      <p:sp>
        <p:nvSpPr>
          <p:cNvPr id="3" name="Content Placeholder 2"/>
          <p:cNvSpPr>
            <a:spLocks noGrp="1"/>
          </p:cNvSpPr>
          <p:nvPr>
            <p:ph idx="1"/>
          </p:nvPr>
        </p:nvSpPr>
        <p:spPr>
          <a:xfrm>
            <a:off x="384175" y="990600"/>
            <a:ext cx="8231188" cy="5029200"/>
          </a:xfrm>
        </p:spPr>
        <p:txBody>
          <a:bodyPr/>
          <a:lstStyle/>
          <a:p>
            <a:pPr>
              <a:spcBef>
                <a:spcPts val="1200"/>
              </a:spcBef>
            </a:pPr>
            <a:r>
              <a:rPr lang="en-US" b="0" dirty="0"/>
              <a:t>Need to know what the installed component or part is.  PE cannot do an IEE is the installed part is unknown.</a:t>
            </a:r>
          </a:p>
          <a:p>
            <a:pPr>
              <a:spcBef>
                <a:spcPts val="1200"/>
              </a:spcBef>
            </a:pPr>
            <a:r>
              <a:rPr lang="en-US" b="0" dirty="0"/>
              <a:t>An IEE compares an item to an item.  It cannot add or remove parts from a system.  It cannot require changes to upstream or downstream components in order to make the replacement work.</a:t>
            </a:r>
          </a:p>
          <a:p>
            <a:pPr>
              <a:spcBef>
                <a:spcPts val="1200"/>
              </a:spcBef>
            </a:pPr>
            <a:r>
              <a:rPr lang="en-US" b="0" dirty="0"/>
              <a:t>An IEE is not used to correct an existing plant design deficiency.  The IEE approves an equivalent part and either part evaluated in the IEE is acceptable for use in the plant.  If it is desired to no longer use a specific part in the plant, then an EC is required.</a:t>
            </a:r>
          </a:p>
          <a:p>
            <a:endParaRPr lang="en-US" dirty="0"/>
          </a:p>
        </p:txBody>
      </p:sp>
    </p:spTree>
    <p:extLst>
      <p:ext uri="{BB962C8B-B14F-4D97-AF65-F5344CB8AC3E}">
        <p14:creationId xmlns:p14="http://schemas.microsoft.com/office/powerpoint/2010/main" val="863066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487363"/>
          </a:xfrm>
        </p:spPr>
        <p:txBody>
          <a:bodyPr/>
          <a:lstStyle/>
          <a:p>
            <a:r>
              <a:rPr lang="en-US" dirty="0" smtClean="0"/>
              <a:t>Item Equivalency Evaluation Summary</a:t>
            </a:r>
            <a:endParaRPr lang="en-US" dirty="0"/>
          </a:p>
        </p:txBody>
      </p:sp>
      <p:sp>
        <p:nvSpPr>
          <p:cNvPr id="3" name="Content Placeholder 2"/>
          <p:cNvSpPr>
            <a:spLocks noGrp="1"/>
          </p:cNvSpPr>
          <p:nvPr>
            <p:ph idx="1"/>
          </p:nvPr>
        </p:nvSpPr>
        <p:spPr>
          <a:xfrm>
            <a:off x="381000" y="990600"/>
            <a:ext cx="8231188" cy="5029200"/>
          </a:xfrm>
        </p:spPr>
        <p:txBody>
          <a:bodyPr/>
          <a:lstStyle/>
          <a:p>
            <a:pPr>
              <a:spcBef>
                <a:spcPts val="1200"/>
              </a:spcBef>
            </a:pPr>
            <a:r>
              <a:rPr lang="en-US" b="0" dirty="0"/>
              <a:t>Item Equivalency Evaluations are documented in a PE Evaluation.</a:t>
            </a:r>
          </a:p>
          <a:p>
            <a:pPr>
              <a:spcBef>
                <a:spcPts val="1200"/>
              </a:spcBef>
            </a:pPr>
            <a:r>
              <a:rPr lang="en-US" b="0" dirty="0"/>
              <a:t>The PE Evaluation, including the IEE, becomes a QA Record once approved.</a:t>
            </a:r>
          </a:p>
          <a:p>
            <a:pPr>
              <a:spcBef>
                <a:spcPts val="1200"/>
              </a:spcBef>
            </a:pPr>
            <a:r>
              <a:rPr lang="en-US" b="0" dirty="0"/>
              <a:t>IEEs for Safety Related and Quality Related material have 3 signatures (preparer, independent reviewer, and approver), same as an EC.</a:t>
            </a:r>
          </a:p>
          <a:p>
            <a:pPr>
              <a:spcBef>
                <a:spcPts val="1200"/>
              </a:spcBef>
            </a:pPr>
            <a:r>
              <a:rPr lang="en-US" b="0" dirty="0"/>
              <a:t>The independent reviewer must also be 50.59 screener qualified.</a:t>
            </a:r>
          </a:p>
          <a:p>
            <a:pPr>
              <a:spcBef>
                <a:spcPts val="1200"/>
              </a:spcBef>
            </a:pPr>
            <a:r>
              <a:rPr lang="en-US" b="0" dirty="0"/>
              <a:t>PE issues an EC-DCR to update the D033 panel in NAMS with approved alternate models.</a:t>
            </a:r>
          </a:p>
          <a:p>
            <a:pPr>
              <a:spcBef>
                <a:spcPts val="1200"/>
              </a:spcBef>
            </a:pPr>
            <a:r>
              <a:rPr lang="en-US" b="0" dirty="0"/>
              <a:t>PE issues an EC-DCR to add drawings, and update vendor manuals and drawings associated with the IEE and applicable equipment tag.</a:t>
            </a:r>
          </a:p>
          <a:p>
            <a:endParaRPr lang="en-US" dirty="0"/>
          </a:p>
        </p:txBody>
      </p:sp>
    </p:spTree>
    <p:extLst>
      <p:ext uri="{BB962C8B-B14F-4D97-AF65-F5344CB8AC3E}">
        <p14:creationId xmlns:p14="http://schemas.microsoft.com/office/powerpoint/2010/main" val="3001776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553200" cy="4110194"/>
          </a:xfrm>
          <a:prstGeom prst="rect">
            <a:avLst/>
          </a:prstGeom>
          <a:noFill/>
          <a:ln w="127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 Placeholder 1"/>
          <p:cNvSpPr>
            <a:spLocks noGrp="1"/>
          </p:cNvSpPr>
          <p:nvPr>
            <p:ph type="body" sz="quarter" idx="10"/>
          </p:nvPr>
        </p:nvSpPr>
        <p:spPr>
          <a:xfrm>
            <a:off x="457200" y="381000"/>
            <a:ext cx="8229600" cy="640080"/>
          </a:xfrm>
        </p:spPr>
        <p:txBody>
          <a:bodyPr/>
          <a:lstStyle/>
          <a:p>
            <a:pPr algn="ctr"/>
            <a:r>
              <a:rPr lang="en-US" dirty="0" smtClean="0"/>
              <a:t>Integrated Supply Chain (ISC)</a:t>
            </a:r>
            <a:endParaRPr lang="en-US" dirty="0"/>
          </a:p>
        </p:txBody>
      </p:sp>
      <p:sp>
        <p:nvSpPr>
          <p:cNvPr id="3" name="Text Placeholder 2"/>
          <p:cNvSpPr>
            <a:spLocks noGrp="1"/>
          </p:cNvSpPr>
          <p:nvPr>
            <p:ph type="body" sz="quarter" idx="12"/>
          </p:nvPr>
        </p:nvSpPr>
        <p:spPr/>
        <p:txBody>
          <a:bodyPr/>
          <a:lstStyle/>
          <a:p>
            <a:r>
              <a:rPr lang="en-US" dirty="0" smtClean="0"/>
              <a:t>ISC Supports the NextEra Energy Enterprise – Centralized Organization</a:t>
            </a:r>
            <a:endParaRPr lang="en-US" dirty="0"/>
          </a:p>
        </p:txBody>
      </p:sp>
      <p:sp>
        <p:nvSpPr>
          <p:cNvPr id="4" name="Title 3"/>
          <p:cNvSpPr>
            <a:spLocks noGrp="1"/>
          </p:cNvSpPr>
          <p:nvPr>
            <p:ph type="title"/>
          </p:nvPr>
        </p:nvSpPr>
        <p:spPr>
          <a:xfrm>
            <a:off x="457200" y="762000"/>
            <a:ext cx="8228013" cy="304800"/>
          </a:xfrm>
        </p:spPr>
        <p:txBody>
          <a:bodyPr/>
          <a:lstStyle/>
          <a:p>
            <a:r>
              <a:rPr lang="en-US" dirty="0" smtClean="0"/>
              <a:t>Organization</a:t>
            </a:r>
            <a:endParaRPr lang="en-US" dirty="0"/>
          </a:p>
        </p:txBody>
      </p:sp>
      <p:sp>
        <p:nvSpPr>
          <p:cNvPr id="6" name="Oval 5"/>
          <p:cNvSpPr/>
          <p:nvPr/>
        </p:nvSpPr>
        <p:spPr bwMode="auto">
          <a:xfrm>
            <a:off x="4267200" y="1676400"/>
            <a:ext cx="1905000" cy="3429000"/>
          </a:xfrm>
          <a:prstGeom prst="ellipse">
            <a:avLst/>
          </a:prstGeom>
          <a:noFill/>
          <a:ln w="127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20000"/>
              </a:spcAft>
              <a:buClrTx/>
              <a:buSzTx/>
              <a:buFontTx/>
              <a:buChar char="•"/>
              <a:tabLst/>
            </a:pPr>
            <a:endParaRPr kumimoji="0" lang="en-US" sz="1800" b="0" i="0" u="none" strike="noStrike" cap="none" normalizeH="0" baseline="0" smtClean="0">
              <a:ln>
                <a:noFill/>
              </a:ln>
              <a:solidFill>
                <a:srgbClr val="0048B9"/>
              </a:solidFill>
              <a:effectLst/>
              <a:latin typeface="Arial" charset="0"/>
            </a:endParaRPr>
          </a:p>
        </p:txBody>
      </p:sp>
    </p:spTree>
    <p:extLst>
      <p:ext uri="{BB962C8B-B14F-4D97-AF65-F5344CB8AC3E}">
        <p14:creationId xmlns:p14="http://schemas.microsoft.com/office/powerpoint/2010/main" val="92663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19400"/>
            <a:ext cx="8228013" cy="685800"/>
          </a:xfrm>
        </p:spPr>
        <p:txBody>
          <a:bodyPr/>
          <a:lstStyle/>
          <a:p>
            <a:r>
              <a:rPr lang="en-US" dirty="0" smtClean="0"/>
              <a:t>Commercial Grade Dedication</a:t>
            </a:r>
            <a:endParaRPr lang="en-US" dirty="0"/>
          </a:p>
        </p:txBody>
      </p:sp>
    </p:spTree>
    <p:extLst>
      <p:ext uri="{BB962C8B-B14F-4D97-AF65-F5344CB8AC3E}">
        <p14:creationId xmlns:p14="http://schemas.microsoft.com/office/powerpoint/2010/main" val="2796694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marL="109728" indent="0">
              <a:buNone/>
            </a:pPr>
            <a:r>
              <a:rPr lang="en-US" sz="2000" dirty="0" smtClean="0"/>
              <a:t>Per 10CFR21, Rev 2, 1995</a:t>
            </a:r>
          </a:p>
          <a:p>
            <a:pPr marL="109728" indent="0">
              <a:spcBef>
                <a:spcPts val="1200"/>
              </a:spcBef>
              <a:buNone/>
            </a:pPr>
            <a:r>
              <a:rPr lang="en-US" sz="2000" dirty="0" smtClean="0"/>
              <a:t>For nuclear power plants licensed pursuant to 10CFR, Part 50</a:t>
            </a:r>
          </a:p>
          <a:p>
            <a:pPr>
              <a:spcBef>
                <a:spcPts val="1200"/>
              </a:spcBef>
            </a:pPr>
            <a:r>
              <a:rPr lang="en-US" sz="2000" dirty="0" smtClean="0"/>
              <a:t>A structure, system, or component, or part thereof that affects its safety function, that was not designed and manufactured as a basic component.</a:t>
            </a:r>
          </a:p>
          <a:p>
            <a:pPr>
              <a:spcBef>
                <a:spcPts val="1200"/>
              </a:spcBef>
            </a:pPr>
            <a:r>
              <a:rPr lang="en-US" sz="2000" dirty="0" smtClean="0"/>
              <a:t>CGIs do not include items where the design and manufacturing process require many in-process inspections and verifications to ensure that defects or failures to comply are identified and corrected.</a:t>
            </a:r>
          </a:p>
          <a:p>
            <a:endParaRPr lang="en-US" sz="2000" dirty="0"/>
          </a:p>
          <a:p>
            <a:pPr marL="109728" indent="0">
              <a:buNone/>
            </a:pPr>
            <a:r>
              <a:rPr lang="en-US" sz="2000" b="1" dirty="0" smtClean="0">
                <a:solidFill>
                  <a:srgbClr val="FF0000"/>
                </a:solidFill>
              </a:rPr>
              <a:t>NEI clarified a commercial grade item as:</a:t>
            </a:r>
          </a:p>
          <a:p>
            <a:r>
              <a:rPr lang="en-US" sz="2000" b="1" dirty="0" smtClean="0">
                <a:solidFill>
                  <a:srgbClr val="FF0000"/>
                </a:solidFill>
              </a:rPr>
              <a:t>An item is a commercial grade item if its critical characteristics can be verified during the dedication process.</a:t>
            </a:r>
            <a:endParaRPr lang="en-US" sz="2000" b="1" dirty="0">
              <a:solidFill>
                <a:srgbClr val="FF0000"/>
              </a:solidFill>
            </a:endParaRPr>
          </a:p>
        </p:txBody>
      </p:sp>
      <p:sp>
        <p:nvSpPr>
          <p:cNvPr id="3" name="Title 2"/>
          <p:cNvSpPr>
            <a:spLocks noGrp="1"/>
          </p:cNvSpPr>
          <p:nvPr>
            <p:ph type="title"/>
          </p:nvPr>
        </p:nvSpPr>
        <p:spPr>
          <a:xfrm>
            <a:off x="457200" y="274638"/>
            <a:ext cx="8229600" cy="792162"/>
          </a:xfrm>
        </p:spPr>
        <p:txBody>
          <a:bodyPr>
            <a:normAutofit/>
          </a:bodyPr>
          <a:lstStyle/>
          <a:p>
            <a:r>
              <a:rPr lang="en-US" sz="2600" dirty="0" smtClean="0"/>
              <a:t>What is a Commercial Grade Item</a:t>
            </a:r>
            <a:endParaRPr lang="en-US" sz="2600" dirty="0"/>
          </a:p>
        </p:txBody>
      </p:sp>
    </p:spTree>
    <p:extLst>
      <p:ext uri="{BB962C8B-B14F-4D97-AF65-F5344CB8AC3E}">
        <p14:creationId xmlns:p14="http://schemas.microsoft.com/office/powerpoint/2010/main" val="131906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830763"/>
          </a:xfrm>
        </p:spPr>
        <p:txBody>
          <a:bodyPr>
            <a:normAutofit/>
          </a:bodyPr>
          <a:lstStyle/>
          <a:p>
            <a:pPr marL="109728" indent="0">
              <a:buNone/>
            </a:pPr>
            <a:r>
              <a:rPr lang="en-US" sz="2000" dirty="0" smtClean="0">
                <a:solidFill>
                  <a:srgbClr val="0070C0"/>
                </a:solidFill>
              </a:rPr>
              <a:t>Method 1</a:t>
            </a:r>
            <a:r>
              <a:rPr lang="en-US" sz="2000" dirty="0" smtClean="0"/>
              <a:t> – Special Tests &amp; Inspections</a:t>
            </a:r>
          </a:p>
          <a:p>
            <a:pPr marL="109728" indent="0">
              <a:spcBef>
                <a:spcPts val="1200"/>
              </a:spcBef>
              <a:buNone/>
            </a:pPr>
            <a:r>
              <a:rPr lang="en-US" sz="2000" dirty="0" smtClean="0">
                <a:solidFill>
                  <a:srgbClr val="0070C0"/>
                </a:solidFill>
              </a:rPr>
              <a:t>Method 2</a:t>
            </a:r>
            <a:r>
              <a:rPr lang="en-US" sz="2000" dirty="0" smtClean="0"/>
              <a:t> – Commercial Grade Survey</a:t>
            </a:r>
          </a:p>
          <a:p>
            <a:pPr marL="109728" indent="0">
              <a:spcBef>
                <a:spcPts val="1200"/>
              </a:spcBef>
              <a:buNone/>
            </a:pPr>
            <a:r>
              <a:rPr lang="en-US" sz="2000" dirty="0" smtClean="0">
                <a:solidFill>
                  <a:srgbClr val="0070C0"/>
                </a:solidFill>
              </a:rPr>
              <a:t>Method 3</a:t>
            </a:r>
            <a:r>
              <a:rPr lang="en-US" sz="2000" dirty="0" smtClean="0"/>
              <a:t> – Source Verification</a:t>
            </a:r>
          </a:p>
          <a:p>
            <a:pPr marL="109728" indent="0">
              <a:spcBef>
                <a:spcPts val="1200"/>
              </a:spcBef>
              <a:buNone/>
            </a:pPr>
            <a:r>
              <a:rPr lang="en-US" sz="2000" dirty="0" smtClean="0">
                <a:solidFill>
                  <a:srgbClr val="0070C0"/>
                </a:solidFill>
              </a:rPr>
              <a:t>Method 4</a:t>
            </a:r>
            <a:r>
              <a:rPr lang="en-US" sz="2000" dirty="0" smtClean="0"/>
              <a:t> – Supplier/Item Performance Record</a:t>
            </a:r>
          </a:p>
          <a:p>
            <a:pPr>
              <a:spcBef>
                <a:spcPts val="1200"/>
              </a:spcBef>
              <a:buFont typeface="Arial" panose="020B0604020202020204" pitchFamily="34" charset="0"/>
              <a:buChar char="•"/>
            </a:pPr>
            <a:r>
              <a:rPr lang="en-US" sz="1600" i="1" dirty="0" smtClean="0">
                <a:solidFill>
                  <a:srgbClr val="FF0000"/>
                </a:solidFill>
              </a:rPr>
              <a:t>These methods are consistent with ASME NQA-1a-2009 Part II, Subpart 2.14, Section 600 “Methods of Accepting Commercial Grade Items and Services</a:t>
            </a:r>
            <a:r>
              <a:rPr lang="en-US" sz="2000" dirty="0" smtClean="0"/>
              <a:t>”</a:t>
            </a:r>
          </a:p>
          <a:p>
            <a:pPr>
              <a:spcBef>
                <a:spcPts val="1200"/>
              </a:spcBef>
              <a:buFont typeface="Arial" panose="020B0604020202020204" pitchFamily="34" charset="0"/>
              <a:buChar char="•"/>
            </a:pPr>
            <a:r>
              <a:rPr lang="en-US" sz="1600" i="1" dirty="0" smtClean="0">
                <a:solidFill>
                  <a:srgbClr val="FF0000"/>
                </a:solidFill>
              </a:rPr>
              <a:t>NRC Generic Letter 89-02 also endorses these methods.</a:t>
            </a:r>
            <a:endParaRPr lang="en-US" sz="1600" i="1" dirty="0">
              <a:solidFill>
                <a:srgbClr val="FF0000"/>
              </a:solidFill>
            </a:endParaRPr>
          </a:p>
        </p:txBody>
      </p:sp>
      <p:sp>
        <p:nvSpPr>
          <p:cNvPr id="3" name="Title 2"/>
          <p:cNvSpPr>
            <a:spLocks noGrp="1"/>
          </p:cNvSpPr>
          <p:nvPr>
            <p:ph type="title"/>
          </p:nvPr>
        </p:nvSpPr>
        <p:spPr>
          <a:xfrm>
            <a:off x="457200" y="274638"/>
            <a:ext cx="8229600" cy="715962"/>
          </a:xfrm>
        </p:spPr>
        <p:txBody>
          <a:bodyPr>
            <a:normAutofit/>
          </a:bodyPr>
          <a:lstStyle/>
          <a:p>
            <a:r>
              <a:rPr lang="en-US" sz="2600" dirty="0" smtClean="0"/>
              <a:t>CGI Acceptance Methods</a:t>
            </a:r>
            <a:endParaRPr lang="en-US" sz="2600" dirty="0"/>
          </a:p>
        </p:txBody>
      </p:sp>
    </p:spTree>
    <p:extLst>
      <p:ext uri="{BB962C8B-B14F-4D97-AF65-F5344CB8AC3E}">
        <p14:creationId xmlns:p14="http://schemas.microsoft.com/office/powerpoint/2010/main" val="562003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marL="109728" indent="0">
              <a:buNone/>
            </a:pPr>
            <a:r>
              <a:rPr lang="en-US" sz="2000" dirty="0" smtClean="0"/>
              <a:t>Per EPRI NP-5652</a:t>
            </a:r>
          </a:p>
          <a:p>
            <a:r>
              <a:rPr lang="en-US" sz="2000" dirty="0" smtClean="0"/>
              <a:t>Dedication is the point in time after which a commercial grade item is accepted for safety related application, and deficiency reporting becomes the responsibility of the party performing the acceptance.</a:t>
            </a:r>
          </a:p>
          <a:p>
            <a:endParaRPr lang="en-US" sz="2000" dirty="0"/>
          </a:p>
          <a:p>
            <a:pPr marL="109728" indent="0">
              <a:buNone/>
            </a:pPr>
            <a:r>
              <a:rPr lang="en-US" sz="2000" dirty="0" smtClean="0"/>
              <a:t>Per 10CFR21, Rev 2</a:t>
            </a:r>
          </a:p>
          <a:p>
            <a:r>
              <a:rPr lang="en-US" sz="2000" dirty="0" smtClean="0"/>
              <a:t>Dedication is an acceptance process undertaken to provide reasonable assurance that a commercial grade item to be used as a basic component will perform its intended safety function, and in this respect, is deemed equivalent to an item designed and manufactured under an 10CFR50, App. B QA program.</a:t>
            </a:r>
          </a:p>
          <a:p>
            <a:pPr marL="109728" indent="0">
              <a:buNone/>
            </a:pPr>
            <a:endParaRPr lang="en-US" sz="2000" dirty="0"/>
          </a:p>
          <a:p>
            <a:pPr marL="109728" indent="0">
              <a:buNone/>
            </a:pPr>
            <a:r>
              <a:rPr lang="en-US" sz="2000" b="1" dirty="0" smtClean="0">
                <a:solidFill>
                  <a:srgbClr val="FF0000"/>
                </a:solidFill>
              </a:rPr>
              <a:t>Dedication does not perform design acceptance or validation.</a:t>
            </a:r>
            <a:endParaRPr lang="en-US" sz="2000" b="1" dirty="0">
              <a:solidFill>
                <a:srgbClr val="FF0000"/>
              </a:solidFill>
            </a:endParaRPr>
          </a:p>
        </p:txBody>
      </p:sp>
      <p:sp>
        <p:nvSpPr>
          <p:cNvPr id="3" name="Title 2"/>
          <p:cNvSpPr>
            <a:spLocks noGrp="1"/>
          </p:cNvSpPr>
          <p:nvPr>
            <p:ph type="title"/>
          </p:nvPr>
        </p:nvSpPr>
        <p:spPr>
          <a:xfrm>
            <a:off x="457200" y="274638"/>
            <a:ext cx="8229600" cy="639762"/>
          </a:xfrm>
        </p:spPr>
        <p:txBody>
          <a:bodyPr>
            <a:normAutofit/>
          </a:bodyPr>
          <a:lstStyle/>
          <a:p>
            <a:r>
              <a:rPr lang="en-US" sz="2600" dirty="0" smtClean="0"/>
              <a:t>What is Dedication</a:t>
            </a:r>
            <a:endParaRPr lang="en-US" sz="2600" dirty="0"/>
          </a:p>
        </p:txBody>
      </p:sp>
    </p:spTree>
    <p:extLst>
      <p:ext uri="{BB962C8B-B14F-4D97-AF65-F5344CB8AC3E}">
        <p14:creationId xmlns:p14="http://schemas.microsoft.com/office/powerpoint/2010/main" val="594298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000" b="1" dirty="0">
                <a:solidFill>
                  <a:srgbClr val="0070C0"/>
                </a:solidFill>
              </a:rPr>
              <a:t>NRC GL 89-02 conditionally endorses the CGD guidelines contained in EPRI NP-5652.</a:t>
            </a:r>
          </a:p>
          <a:p>
            <a:pPr marL="109728" indent="0">
              <a:buNone/>
            </a:pPr>
            <a:endParaRPr lang="en-US" sz="2000" dirty="0" smtClean="0"/>
          </a:p>
          <a:p>
            <a:pPr marL="109728" indent="0">
              <a:buNone/>
            </a:pPr>
            <a:r>
              <a:rPr lang="en-US" sz="2000" dirty="0" smtClean="0"/>
              <a:t>Paragraph C of GL89-02</a:t>
            </a:r>
          </a:p>
          <a:p>
            <a:pPr marL="109728" indent="0">
              <a:spcBef>
                <a:spcPts val="1200"/>
              </a:spcBef>
              <a:buNone/>
            </a:pPr>
            <a:r>
              <a:rPr lang="en-US" sz="2000" dirty="0" smtClean="0"/>
              <a:t>The </a:t>
            </a:r>
            <a:r>
              <a:rPr lang="en-US" sz="2000" dirty="0"/>
              <a:t>NRC </a:t>
            </a:r>
            <a:r>
              <a:rPr lang="en-US" sz="2000" dirty="0" smtClean="0"/>
              <a:t>staff believes that licensees </a:t>
            </a:r>
            <a:r>
              <a:rPr lang="en-US" sz="2000" dirty="0"/>
              <a:t>who use </a:t>
            </a:r>
            <a:r>
              <a:rPr lang="en-US" sz="2000" dirty="0" smtClean="0"/>
              <a:t>methods similar to those </a:t>
            </a:r>
            <a:r>
              <a:rPr lang="it-IT" sz="2000" dirty="0" smtClean="0"/>
              <a:t>described in </a:t>
            </a:r>
            <a:r>
              <a:rPr lang="it-IT" sz="2000" dirty="0"/>
              <a:t>EPRI </a:t>
            </a:r>
            <a:r>
              <a:rPr lang="it-IT" sz="2000" dirty="0" smtClean="0"/>
              <a:t>NP-5652</a:t>
            </a:r>
            <a:r>
              <a:rPr lang="en-US" sz="2000" dirty="0" smtClean="0"/>
              <a:t> to verify the critical characteristics </a:t>
            </a:r>
            <a:r>
              <a:rPr lang="en-US" sz="2000" dirty="0"/>
              <a:t>of </a:t>
            </a:r>
            <a:r>
              <a:rPr lang="en-US" sz="2000" dirty="0" smtClean="0"/>
              <a:t>commercial grade items intended for safety related applications </a:t>
            </a:r>
            <a:r>
              <a:rPr lang="en-US" sz="2000" dirty="0"/>
              <a:t>have </a:t>
            </a:r>
            <a:r>
              <a:rPr lang="en-US" sz="2000" dirty="0" smtClean="0"/>
              <a:t>the basis for effective dedication programs.</a:t>
            </a:r>
          </a:p>
          <a:p>
            <a:pPr marL="109728" indent="0">
              <a:spcBef>
                <a:spcPts val="1200"/>
              </a:spcBef>
              <a:buNone/>
            </a:pPr>
            <a:r>
              <a:rPr lang="en-US" sz="2000" dirty="0" smtClean="0"/>
              <a:t>Properly implemented</a:t>
            </a:r>
            <a:r>
              <a:rPr lang="en-US" sz="2000" dirty="0"/>
              <a:t>, </a:t>
            </a:r>
            <a:r>
              <a:rPr lang="en-US" sz="2000" dirty="0" smtClean="0"/>
              <a:t>the </a:t>
            </a:r>
            <a:r>
              <a:rPr lang="en-US" sz="2000" dirty="0"/>
              <a:t>EPRI </a:t>
            </a:r>
            <a:r>
              <a:rPr lang="en-US" sz="2000" dirty="0" smtClean="0"/>
              <a:t>guidelines</a:t>
            </a:r>
            <a:r>
              <a:rPr lang="en-US" sz="2000" dirty="0"/>
              <a:t>, as </a:t>
            </a:r>
            <a:r>
              <a:rPr lang="en-US" sz="2000" dirty="0" smtClean="0"/>
              <a:t>modified below</a:t>
            </a:r>
            <a:r>
              <a:rPr lang="en-US" sz="2000" dirty="0"/>
              <a:t>, </a:t>
            </a:r>
            <a:r>
              <a:rPr lang="en-US" sz="2000" dirty="0" smtClean="0"/>
              <a:t>establish methods which satisfy existing requirements </a:t>
            </a:r>
            <a:r>
              <a:rPr lang="en-US" sz="2000" dirty="0"/>
              <a:t>of </a:t>
            </a:r>
            <a:r>
              <a:rPr lang="en-US" sz="2000" dirty="0" smtClean="0"/>
              <a:t>Appendix </a:t>
            </a:r>
            <a:r>
              <a:rPr lang="en-US" sz="2000" dirty="0"/>
              <a:t>B </a:t>
            </a:r>
            <a:r>
              <a:rPr lang="en-US" sz="2000" dirty="0" smtClean="0"/>
              <a:t>to </a:t>
            </a:r>
            <a:r>
              <a:rPr lang="en-US" sz="2000" dirty="0"/>
              <a:t>10 CFR </a:t>
            </a:r>
            <a:r>
              <a:rPr lang="en-US" sz="2000" dirty="0" smtClean="0"/>
              <a:t>Part 50 </a:t>
            </a:r>
            <a:r>
              <a:rPr lang="en-US" sz="2000" dirty="0"/>
              <a:t>as </a:t>
            </a:r>
            <a:r>
              <a:rPr lang="en-US" sz="2000" dirty="0" smtClean="0"/>
              <a:t>they apply to the dedication process </a:t>
            </a:r>
            <a:r>
              <a:rPr lang="en-US" sz="2000" dirty="0"/>
              <a:t>of </a:t>
            </a:r>
            <a:r>
              <a:rPr lang="en-US" sz="2000" dirty="0" smtClean="0"/>
              <a:t>commercial grade items</a:t>
            </a:r>
            <a:r>
              <a:rPr lang="en-US" sz="2000" dirty="0"/>
              <a:t>.</a:t>
            </a:r>
          </a:p>
        </p:txBody>
      </p:sp>
      <p:sp>
        <p:nvSpPr>
          <p:cNvPr id="3" name="Title 2"/>
          <p:cNvSpPr>
            <a:spLocks noGrp="1"/>
          </p:cNvSpPr>
          <p:nvPr>
            <p:ph type="title"/>
          </p:nvPr>
        </p:nvSpPr>
        <p:spPr/>
        <p:txBody>
          <a:bodyPr>
            <a:normAutofit fontScale="90000"/>
          </a:bodyPr>
          <a:lstStyle/>
          <a:p>
            <a:r>
              <a:rPr lang="en-US" sz="2900" dirty="0" smtClean="0"/>
              <a:t>NRC GL 89-02</a:t>
            </a:r>
            <a:br>
              <a:rPr lang="en-US" sz="2900" dirty="0" smtClean="0"/>
            </a:br>
            <a:r>
              <a:rPr lang="en-US" sz="1800" dirty="0" smtClean="0"/>
              <a:t>Actions to Improve the Detection of Counterfeit and Fraudulently Marketed Products</a:t>
            </a:r>
            <a:endParaRPr lang="en-US" sz="1800" dirty="0"/>
          </a:p>
        </p:txBody>
      </p:sp>
    </p:spTree>
    <p:extLst>
      <p:ext uri="{BB962C8B-B14F-4D97-AF65-F5344CB8AC3E}">
        <p14:creationId xmlns:p14="http://schemas.microsoft.com/office/powerpoint/2010/main" val="2614721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000" dirty="0" smtClean="0"/>
              <a:t>NRC modifications to EPRI NP-5652</a:t>
            </a:r>
          </a:p>
          <a:p>
            <a:pPr>
              <a:spcBef>
                <a:spcPts val="1200"/>
              </a:spcBef>
            </a:pPr>
            <a:r>
              <a:rPr lang="en-US" sz="2000" dirty="0" smtClean="0"/>
              <a:t>Method 2, Commercial Grade Survey of Supplier, should not be used as a basis for acceptance if the supplier does not have a documented and properly implemented commercial quality control program.</a:t>
            </a:r>
          </a:p>
          <a:p>
            <a:pPr>
              <a:spcBef>
                <a:spcPts val="1200"/>
              </a:spcBef>
            </a:pPr>
            <a:r>
              <a:rPr lang="en-US" sz="2000" dirty="0" smtClean="0"/>
              <a:t>Method 2 should not be employed as a basis for accepting items from distributors unless the part manufacturer was included in the survey.</a:t>
            </a:r>
          </a:p>
          <a:p>
            <a:pPr>
              <a:spcBef>
                <a:spcPts val="1200"/>
              </a:spcBef>
            </a:pPr>
            <a:r>
              <a:rPr lang="en-US" sz="2000" dirty="0" smtClean="0"/>
              <a:t>Method 4, Acceptable Supplier/Item Performance Record should not be used alone unless the historical record is based on industry performance data directly applicable to the critical characteristics and the manufacturer’s control processes have been audited.</a:t>
            </a:r>
            <a:endParaRPr lang="en-US" sz="2000" dirty="0"/>
          </a:p>
        </p:txBody>
      </p:sp>
      <p:sp>
        <p:nvSpPr>
          <p:cNvPr id="3" name="Title 2"/>
          <p:cNvSpPr>
            <a:spLocks noGrp="1"/>
          </p:cNvSpPr>
          <p:nvPr>
            <p:ph type="title"/>
          </p:nvPr>
        </p:nvSpPr>
        <p:spPr/>
        <p:txBody>
          <a:bodyPr>
            <a:normAutofit fontScale="90000"/>
          </a:bodyPr>
          <a:lstStyle/>
          <a:p>
            <a:r>
              <a:rPr lang="en-US" sz="2900" dirty="0"/>
              <a:t>NRC GL 89-02</a:t>
            </a:r>
            <a:r>
              <a:rPr lang="en-US" sz="6600" dirty="0"/>
              <a:t/>
            </a:r>
            <a:br>
              <a:rPr lang="en-US" sz="6600" dirty="0"/>
            </a:br>
            <a:r>
              <a:rPr lang="en-US" sz="1800" dirty="0"/>
              <a:t>Actions to Improve the Detection of Counterfeit and Fraudulently Marketed Products</a:t>
            </a:r>
          </a:p>
        </p:txBody>
      </p:sp>
    </p:spTree>
    <p:extLst>
      <p:ext uri="{BB962C8B-B14F-4D97-AF65-F5344CB8AC3E}">
        <p14:creationId xmlns:p14="http://schemas.microsoft.com/office/powerpoint/2010/main" val="37146552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334000"/>
          </a:xfrm>
        </p:spPr>
        <p:txBody>
          <a:bodyPr>
            <a:noAutofit/>
          </a:bodyPr>
          <a:lstStyle/>
          <a:p>
            <a:pPr marL="109728" indent="0">
              <a:buNone/>
            </a:pPr>
            <a:r>
              <a:rPr lang="en-US" sz="1900" dirty="0"/>
              <a:t>The following from NRC IP 43004 </a:t>
            </a:r>
            <a:r>
              <a:rPr lang="en-US" sz="1900" dirty="0" smtClean="0"/>
              <a:t>are factors that are to be considered when identifying critical characteristics for dedication:</a:t>
            </a:r>
          </a:p>
          <a:p>
            <a:pPr marL="566928" indent="-457200">
              <a:buFont typeface="+mj-lt"/>
              <a:buAutoNum type="alphaLcParenR"/>
            </a:pPr>
            <a:r>
              <a:rPr lang="en-US" sz="1900" dirty="0" smtClean="0"/>
              <a:t>The important design, material, and performance characteristics that have a direct effect on the item’s ability to accomplish its intended safety function.</a:t>
            </a:r>
          </a:p>
          <a:p>
            <a:pPr marL="566928" indent="-457200">
              <a:buFont typeface="+mj-lt"/>
              <a:buAutoNum type="alphaLcParenR"/>
            </a:pPr>
            <a:r>
              <a:rPr lang="en-US" sz="1900" dirty="0" smtClean="0"/>
              <a:t>Active/passive safety related function, long-term reliability/durability, system safety/non-safety interfaces, and system compatibility under all design basis conditions.</a:t>
            </a:r>
          </a:p>
          <a:p>
            <a:pPr marL="566928" indent="-457200">
              <a:buFont typeface="+mj-lt"/>
              <a:buAutoNum type="alphaLcParenR"/>
            </a:pPr>
            <a:r>
              <a:rPr lang="en-US" sz="1900" dirty="0" smtClean="0"/>
              <a:t>Any changes in design, material, or manufacturing processes that could impact the functional characteristics of the item.</a:t>
            </a:r>
          </a:p>
          <a:p>
            <a:pPr marL="566928" indent="-457200">
              <a:buFont typeface="+mj-lt"/>
              <a:buAutoNum type="alphaLcParenR"/>
            </a:pPr>
            <a:r>
              <a:rPr lang="en-US" sz="1900" dirty="0" smtClean="0"/>
              <a:t>Appropriate interface with the vendor to identify and characterize the design and functional parameters of specific parts.</a:t>
            </a:r>
          </a:p>
          <a:p>
            <a:pPr marL="566928" indent="-457200">
              <a:buFont typeface="+mj-lt"/>
              <a:buAutoNum type="alphaLcParenR"/>
            </a:pPr>
            <a:r>
              <a:rPr lang="en-US" sz="1900" dirty="0" smtClean="0"/>
              <a:t>The number and nature of the critical characteristics are to be based on the intended safety function, application requirements, complexity, credible failure modes and effects, and performance requirements of the item.</a:t>
            </a:r>
          </a:p>
        </p:txBody>
      </p:sp>
      <p:sp>
        <p:nvSpPr>
          <p:cNvPr id="3" name="Title 2"/>
          <p:cNvSpPr>
            <a:spLocks noGrp="1"/>
          </p:cNvSpPr>
          <p:nvPr>
            <p:ph type="title"/>
          </p:nvPr>
        </p:nvSpPr>
        <p:spPr>
          <a:xfrm>
            <a:off x="457200" y="274638"/>
            <a:ext cx="8229600" cy="639762"/>
          </a:xfrm>
        </p:spPr>
        <p:txBody>
          <a:bodyPr>
            <a:normAutofit/>
          </a:bodyPr>
          <a:lstStyle/>
          <a:p>
            <a:r>
              <a:rPr lang="en-US" sz="2600" dirty="0">
                <a:effectLst>
                  <a:outerShdw blurRad="38100" dist="38100" dir="2700000" algn="tl">
                    <a:srgbClr val="000000">
                      <a:alpha val="43137"/>
                    </a:srgbClr>
                  </a:outerShdw>
                </a:effectLst>
              </a:rPr>
              <a:t>NRC IP 43004</a:t>
            </a:r>
          </a:p>
        </p:txBody>
      </p:sp>
    </p:spTree>
    <p:extLst>
      <p:ext uri="{BB962C8B-B14F-4D97-AF65-F5344CB8AC3E}">
        <p14:creationId xmlns:p14="http://schemas.microsoft.com/office/powerpoint/2010/main" val="1197792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pPr marL="109728" indent="0">
              <a:buNone/>
            </a:pPr>
            <a:r>
              <a:rPr lang="en-US" sz="2000" dirty="0" smtClean="0"/>
              <a:t>All critical characteristics (i.e. those that are important for the item to perform its safety function, as determined in the technical evaluation) are to be verified.  Not all design requirements need to be considered critical characteristics; however, licensees or applicants mist assure the suitability of all parts, materials, and services for their intended safety related applications.</a:t>
            </a:r>
          </a:p>
          <a:p>
            <a:pPr marL="109728" indent="0">
              <a:buNone/>
            </a:pPr>
            <a:endParaRPr lang="en-US" sz="2000" dirty="0"/>
          </a:p>
          <a:p>
            <a:pPr marL="109728" indent="0">
              <a:buNone/>
            </a:pPr>
            <a:r>
              <a:rPr lang="en-US" sz="2000" dirty="0" smtClean="0"/>
              <a:t>Post-installation testing, functional tests before installation, and/or operational test after installation may be performed to verify critical characteristics of the CGI. </a:t>
            </a:r>
          </a:p>
          <a:p>
            <a:pPr marL="109728" indent="0">
              <a:buNone/>
            </a:pPr>
            <a:endParaRPr lang="en-US" sz="2000" dirty="0"/>
          </a:p>
          <a:p>
            <a:pPr marL="109728" indent="0">
              <a:buNone/>
            </a:pPr>
            <a:r>
              <a:rPr lang="en-US" sz="2000" dirty="0" smtClean="0"/>
              <a:t>Seismic and environmental qualification should be treated as critical characteristics to be verified.</a:t>
            </a:r>
            <a:endParaRPr lang="en-US" sz="2000" dirty="0"/>
          </a:p>
        </p:txBody>
      </p:sp>
      <p:sp>
        <p:nvSpPr>
          <p:cNvPr id="3" name="Title 2"/>
          <p:cNvSpPr>
            <a:spLocks noGrp="1"/>
          </p:cNvSpPr>
          <p:nvPr>
            <p:ph type="title"/>
          </p:nvPr>
        </p:nvSpPr>
        <p:spPr>
          <a:xfrm>
            <a:off x="457200" y="274638"/>
            <a:ext cx="8229600" cy="563562"/>
          </a:xfrm>
        </p:spPr>
        <p:txBody>
          <a:bodyPr>
            <a:normAutofit/>
          </a:bodyPr>
          <a:lstStyle/>
          <a:p>
            <a:r>
              <a:rPr lang="en-US" sz="2600" dirty="0">
                <a:effectLst>
                  <a:outerShdw blurRad="38100" dist="38100" dir="2700000" algn="tl">
                    <a:srgbClr val="000000">
                      <a:alpha val="43137"/>
                    </a:srgbClr>
                  </a:outerShdw>
                </a:effectLst>
              </a:rPr>
              <a:t>NRC IP 43004</a:t>
            </a:r>
            <a:endParaRPr lang="en-US" sz="2600" dirty="0"/>
          </a:p>
        </p:txBody>
      </p:sp>
    </p:spTree>
    <p:extLst>
      <p:ext uri="{BB962C8B-B14F-4D97-AF65-F5344CB8AC3E}">
        <p14:creationId xmlns:p14="http://schemas.microsoft.com/office/powerpoint/2010/main" val="3725191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pPr marL="109728" indent="0">
              <a:buNone/>
            </a:pPr>
            <a:r>
              <a:rPr lang="en-US" sz="2000" b="1" dirty="0"/>
              <a:t>3.3 Purpose and Limitations of Commercial-Grade Dedication </a:t>
            </a:r>
            <a:endParaRPr lang="en-US" sz="2000" dirty="0"/>
          </a:p>
          <a:p>
            <a:pPr marL="365760" lvl="1" indent="0">
              <a:buNone/>
            </a:pPr>
            <a:r>
              <a:rPr lang="en-US" sz="2000" dirty="0"/>
              <a:t>Commercial-grade item dedication is an acceptance method used to obtain reasonable assurance that an item will be capable of performing its intended safety-related function(s). Commercial- grade item dedication occurs after the design and qualification activities are complete. </a:t>
            </a:r>
          </a:p>
          <a:p>
            <a:pPr marL="365760" lvl="1" indent="0">
              <a:spcBef>
                <a:spcPts val="1200"/>
              </a:spcBef>
              <a:buNone/>
            </a:pPr>
            <a:r>
              <a:rPr lang="en-US" sz="2000" dirty="0"/>
              <a:t>Commercial-grade dedication is not intended for use in establishing design, verifying the acceptability of design, or qualifying design. The technical evaluation and acceptance processes are two of the five elements depicted in Figure 3-2 that ensure the overall quality of plant equipment. </a:t>
            </a:r>
          </a:p>
        </p:txBody>
      </p:sp>
      <p:sp>
        <p:nvSpPr>
          <p:cNvPr id="3" name="Title 2"/>
          <p:cNvSpPr>
            <a:spLocks noGrp="1"/>
          </p:cNvSpPr>
          <p:nvPr>
            <p:ph type="title"/>
          </p:nvPr>
        </p:nvSpPr>
        <p:spPr>
          <a:xfrm>
            <a:off x="457200" y="274638"/>
            <a:ext cx="8229600" cy="639762"/>
          </a:xfrm>
        </p:spPr>
        <p:txBody>
          <a:bodyPr>
            <a:normAutofit fontScale="90000"/>
          </a:bodyPr>
          <a:lstStyle/>
          <a:p>
            <a:r>
              <a:rPr lang="en-US" sz="2900" dirty="0" smtClean="0"/>
              <a:t>EPRI 3002002982 / NP-5652</a:t>
            </a:r>
            <a:br>
              <a:rPr lang="en-US" sz="2900" dirty="0" smtClean="0"/>
            </a:br>
            <a:r>
              <a:rPr lang="en-US" sz="1800" dirty="0" smtClean="0"/>
              <a:t>Guideline for that Acceptance of Commercial Grade Items in Nuclear Safety Related Applications</a:t>
            </a:r>
            <a:endParaRPr lang="en-US" sz="1800" dirty="0"/>
          </a:p>
        </p:txBody>
      </p:sp>
    </p:spTree>
    <p:extLst>
      <p:ext uri="{BB962C8B-B14F-4D97-AF65-F5344CB8AC3E}">
        <p14:creationId xmlns:p14="http://schemas.microsoft.com/office/powerpoint/2010/main" val="17072725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2366" y="1759744"/>
            <a:ext cx="429768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sz="2900" dirty="0"/>
              <a:t>EPRI 3002002982 / NP-5652</a:t>
            </a:r>
            <a:r>
              <a:rPr lang="en-US" sz="6600" dirty="0"/>
              <a:t/>
            </a:r>
            <a:br>
              <a:rPr lang="en-US" sz="6600" dirty="0"/>
            </a:br>
            <a:r>
              <a:rPr lang="en-US" sz="1600" dirty="0" smtClean="0"/>
              <a:t>Guideline for that Acceptance of Commercial Grade Items in Nuclear Safety Related Applications</a:t>
            </a:r>
            <a:endParaRPr lang="en-US" sz="1600" dirty="0"/>
          </a:p>
        </p:txBody>
      </p:sp>
    </p:spTree>
    <p:extLst>
      <p:ext uri="{BB962C8B-B14F-4D97-AF65-F5344CB8AC3E}">
        <p14:creationId xmlns:p14="http://schemas.microsoft.com/office/powerpoint/2010/main" val="3815020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8013" cy="381000"/>
          </a:xfrm>
        </p:spPr>
        <p:txBody>
          <a:bodyPr/>
          <a:lstStyle/>
          <a:p>
            <a:r>
              <a:rPr lang="en-US" dirty="0" smtClean="0"/>
              <a:t>Quality Assurance Topical Report (QATR) - Organization</a:t>
            </a:r>
            <a:endParaRPr lang="en-US" dirty="0"/>
          </a:p>
        </p:txBody>
      </p:sp>
      <p:sp>
        <p:nvSpPr>
          <p:cNvPr id="6" name="Text Placeholder 5"/>
          <p:cNvSpPr>
            <a:spLocks noGrp="1"/>
          </p:cNvSpPr>
          <p:nvPr>
            <p:ph type="body" sz="quarter" idx="10"/>
          </p:nvPr>
        </p:nvSpPr>
        <p:spPr/>
        <p:txBody>
          <a:bodyPr/>
          <a:lstStyle/>
          <a:p>
            <a:pPr algn="ctr"/>
            <a:r>
              <a:rPr lang="en-US" dirty="0" smtClean="0"/>
              <a:t>Integrated Supply Chain and Procurement Engineering support defined in Quality Assurance Topical Report.</a:t>
            </a:r>
            <a:endParaRPr lang="en-US" dirty="0"/>
          </a:p>
        </p:txBody>
      </p:sp>
      <p:pic>
        <p:nvPicPr>
          <p:cNvPr id="2050"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371600" y="1143000"/>
            <a:ext cx="6655173" cy="447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2"/>
          </p:nvPr>
        </p:nvSpPr>
        <p:spPr>
          <a:xfrm>
            <a:off x="457200" y="5486400"/>
            <a:ext cx="8229600" cy="640080"/>
          </a:xfrm>
        </p:spPr>
        <p:txBody>
          <a:bodyPr/>
          <a:lstStyle/>
          <a:p>
            <a:r>
              <a:rPr lang="en-US" dirty="0" smtClean="0"/>
              <a:t>Procurement Engineering is part of Integrated Supply Chain which is a support organization</a:t>
            </a:r>
            <a:endParaRPr lang="en-US" dirty="0"/>
          </a:p>
        </p:txBody>
      </p:sp>
      <p:cxnSp>
        <p:nvCxnSpPr>
          <p:cNvPr id="18" name="Straight Arrow Connector 17"/>
          <p:cNvCxnSpPr/>
          <p:nvPr/>
        </p:nvCxnSpPr>
        <p:spPr bwMode="auto">
          <a:xfrm>
            <a:off x="838200" y="2514600"/>
            <a:ext cx="1143000" cy="1143000"/>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599" y="2362199"/>
            <a:ext cx="1219201" cy="175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30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3553" y="1646238"/>
            <a:ext cx="3575307" cy="434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sz="2900" dirty="0"/>
              <a:t>EPRI 3002002982 / NP-5652</a:t>
            </a:r>
            <a:br>
              <a:rPr lang="en-US" sz="2900" dirty="0"/>
            </a:br>
            <a:r>
              <a:rPr lang="en-US" sz="1800" dirty="0"/>
              <a:t>Guideline for that Acceptance of Commercial Grade Items in Nuclear Safety Related Applications</a:t>
            </a:r>
          </a:p>
        </p:txBody>
      </p:sp>
    </p:spTree>
    <p:extLst>
      <p:ext uri="{BB962C8B-B14F-4D97-AF65-F5344CB8AC3E}">
        <p14:creationId xmlns:p14="http://schemas.microsoft.com/office/powerpoint/2010/main" val="582663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000" dirty="0" smtClean="0"/>
              <a:t>Critical Characteristics</a:t>
            </a:r>
          </a:p>
          <a:p>
            <a:r>
              <a:rPr lang="en-US" sz="2000" dirty="0"/>
              <a:t>The primary purpose of identifying critical characteristics during commercial-grade dedication is to determine which characteristics are necessary to provide reasonable assurance that the item being dedicated is capable of performing its intended safety </a:t>
            </a:r>
            <a:r>
              <a:rPr lang="en-US" sz="2000" dirty="0" smtClean="0"/>
              <a:t>function(s).</a:t>
            </a:r>
          </a:p>
          <a:p>
            <a:r>
              <a:rPr lang="en-US" sz="2000" dirty="0" smtClean="0"/>
              <a:t>A critical characteristic is defined in 10CFR21 as </a:t>
            </a:r>
            <a:r>
              <a:rPr lang="en-US" sz="2000" dirty="0"/>
              <a:t>“those important design, material, and performance characteristics of a commercial grade item that, once verified, will provide reasonable assurance that the item will perform its intended safety function</a:t>
            </a:r>
            <a:r>
              <a:rPr lang="en-US" sz="2000" dirty="0" smtClean="0"/>
              <a:t>”.</a:t>
            </a:r>
            <a:endParaRPr lang="en-US" sz="2000" dirty="0"/>
          </a:p>
        </p:txBody>
      </p:sp>
      <p:sp>
        <p:nvSpPr>
          <p:cNvPr id="3" name="Title 2"/>
          <p:cNvSpPr>
            <a:spLocks noGrp="1"/>
          </p:cNvSpPr>
          <p:nvPr>
            <p:ph type="title"/>
          </p:nvPr>
        </p:nvSpPr>
        <p:spPr/>
        <p:txBody>
          <a:bodyPr>
            <a:normAutofit fontScale="90000"/>
          </a:bodyPr>
          <a:lstStyle/>
          <a:p>
            <a:r>
              <a:rPr lang="en-US" sz="2900" dirty="0"/>
              <a:t>EPRI 3002002982 / NP-5652</a:t>
            </a:r>
            <a:br>
              <a:rPr lang="en-US" sz="2900" dirty="0"/>
            </a:br>
            <a:r>
              <a:rPr lang="en-US" sz="1800" dirty="0"/>
              <a:t>Guideline for that Acceptance of Commercial Grade Items in Nuclear Safety Related Applications</a:t>
            </a:r>
          </a:p>
        </p:txBody>
      </p:sp>
    </p:spTree>
    <p:extLst>
      <p:ext uri="{BB962C8B-B14F-4D97-AF65-F5344CB8AC3E}">
        <p14:creationId xmlns:p14="http://schemas.microsoft.com/office/powerpoint/2010/main" val="3818203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000" dirty="0" smtClean="0"/>
              <a:t>Critical Characteristics vs Design Characteristics</a:t>
            </a:r>
          </a:p>
          <a:p>
            <a:r>
              <a:rPr lang="en-US" sz="2000" dirty="0" smtClean="0"/>
              <a:t>The </a:t>
            </a:r>
            <a:r>
              <a:rPr lang="en-US" sz="2000" dirty="0"/>
              <a:t>intent of selecting critical characteristics for acceptance is to identify the characteristics relative to safety function(s) from a larger population of critical characteristics for designs. Verification of all critical characteristics for designs is not required in order to achieve the reasonable assurance necessary to accept a commercial-grade item</a:t>
            </a:r>
            <a:r>
              <a:rPr lang="en-US" sz="2000" dirty="0" smtClean="0"/>
              <a:t>.</a:t>
            </a:r>
          </a:p>
          <a:p>
            <a:pPr>
              <a:spcBef>
                <a:spcPts val="1200"/>
              </a:spcBef>
            </a:pPr>
            <a:r>
              <a:rPr lang="en-US" sz="2000" dirty="0"/>
              <a:t>Critical characteristics (selected for acceptance) are typically a subset of the design characteristics and are based on the item’s safety function(s) and complexity. However, when the safety function(s) or end use(s) are unknown, critical characteristics selected for acceptance may include all design characteristics. </a:t>
            </a:r>
            <a:r>
              <a:rPr lang="en-US" sz="2000" dirty="0" smtClean="0"/>
              <a:t> </a:t>
            </a:r>
            <a:endParaRPr lang="en-US" sz="2000" dirty="0"/>
          </a:p>
          <a:p>
            <a:pPr marL="109728" indent="0">
              <a:buNone/>
            </a:pPr>
            <a:endParaRPr lang="en-US" sz="2000" dirty="0"/>
          </a:p>
        </p:txBody>
      </p:sp>
      <p:sp>
        <p:nvSpPr>
          <p:cNvPr id="3" name="Title 2"/>
          <p:cNvSpPr>
            <a:spLocks noGrp="1"/>
          </p:cNvSpPr>
          <p:nvPr>
            <p:ph type="title"/>
          </p:nvPr>
        </p:nvSpPr>
        <p:spPr/>
        <p:txBody>
          <a:bodyPr>
            <a:normAutofit fontScale="90000"/>
          </a:bodyPr>
          <a:lstStyle/>
          <a:p>
            <a:r>
              <a:rPr lang="en-US" sz="2900" dirty="0"/>
              <a:t>EPRI 3002002982 / NP-5652</a:t>
            </a:r>
            <a:r>
              <a:rPr lang="en-US" sz="6600" dirty="0"/>
              <a:t/>
            </a:r>
            <a:br>
              <a:rPr lang="en-US" sz="6600" dirty="0"/>
            </a:br>
            <a:r>
              <a:rPr lang="en-US" sz="1800" dirty="0"/>
              <a:t>Guideline for that Acceptance of Commercial Grade Items in Nuclear Safety Related Applications</a:t>
            </a:r>
          </a:p>
        </p:txBody>
      </p:sp>
    </p:spTree>
    <p:extLst>
      <p:ext uri="{BB962C8B-B14F-4D97-AF65-F5344CB8AC3E}">
        <p14:creationId xmlns:p14="http://schemas.microsoft.com/office/powerpoint/2010/main" val="349856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399" y="1600201"/>
            <a:ext cx="5126325" cy="244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sz="2900" dirty="0"/>
              <a:t>EPRI 3002002982 / NP-5652</a:t>
            </a:r>
            <a:br>
              <a:rPr lang="en-US" sz="2900" dirty="0"/>
            </a:br>
            <a:r>
              <a:rPr lang="en-US" sz="1800" dirty="0"/>
              <a:t>Guideline for that Acceptance of Commercial Grade Items in Nuclear Safety Related Applications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46095"/>
            <a:ext cx="4543425" cy="257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467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16934" y="1646238"/>
            <a:ext cx="3308544" cy="434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sz="2900" dirty="0"/>
              <a:t>EPRI 3002002982 / NP-5652</a:t>
            </a:r>
            <a:r>
              <a:rPr lang="en-US" sz="6600" dirty="0"/>
              <a:t/>
            </a:r>
            <a:br>
              <a:rPr lang="en-US" sz="6600" dirty="0"/>
            </a:br>
            <a:r>
              <a:rPr lang="en-US" sz="1800" dirty="0"/>
              <a:t>Guideline for that Acceptance of Commercial Grade Items in Nuclear Safety Related Applications</a:t>
            </a:r>
          </a:p>
        </p:txBody>
      </p:sp>
    </p:spTree>
    <p:extLst>
      <p:ext uri="{BB962C8B-B14F-4D97-AF65-F5344CB8AC3E}">
        <p14:creationId xmlns:p14="http://schemas.microsoft.com/office/powerpoint/2010/main" val="3443595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marL="109728" indent="0">
              <a:buNone/>
            </a:pPr>
            <a:r>
              <a:rPr lang="en-US" sz="2000" dirty="0"/>
              <a:t>5.5 </a:t>
            </a:r>
            <a:r>
              <a:rPr lang="en-US" sz="2000" b="1" dirty="0"/>
              <a:t>Commercial Grade Dedication Evaluation</a:t>
            </a:r>
            <a:r>
              <a:rPr lang="en-US" sz="2000" dirty="0" smtClean="0"/>
              <a:t>:</a:t>
            </a:r>
          </a:p>
          <a:p>
            <a:pPr marL="365760" lvl="1" indent="0">
              <a:spcBef>
                <a:spcPts val="1200"/>
              </a:spcBef>
              <a:buNone/>
            </a:pPr>
            <a:r>
              <a:rPr lang="en-US" sz="2000" dirty="0"/>
              <a:t>5.5.1 The Commercial Grade Dedication (CGD) </a:t>
            </a:r>
            <a:r>
              <a:rPr lang="en-US" sz="2000" b="1" i="1" dirty="0">
                <a:solidFill>
                  <a:srgbClr val="00B050"/>
                </a:solidFill>
              </a:rPr>
              <a:t>is an acceptance process</a:t>
            </a:r>
            <a:r>
              <a:rPr lang="en-US" sz="2000" dirty="0"/>
              <a:t> that </a:t>
            </a:r>
            <a:r>
              <a:rPr lang="en-US" sz="2000" dirty="0" smtClean="0"/>
              <a:t>is performed </a:t>
            </a:r>
            <a:r>
              <a:rPr lang="en-US" sz="2000" dirty="0"/>
              <a:t>in conjunction with the basic PE evaluation to </a:t>
            </a:r>
            <a:r>
              <a:rPr lang="en-US" sz="2000" b="1" i="1" dirty="0">
                <a:solidFill>
                  <a:srgbClr val="00B050"/>
                </a:solidFill>
              </a:rPr>
              <a:t>provide </a:t>
            </a:r>
            <a:r>
              <a:rPr lang="en-US" sz="2000" b="1" i="1" dirty="0" smtClean="0">
                <a:solidFill>
                  <a:srgbClr val="00B050"/>
                </a:solidFill>
              </a:rPr>
              <a:t>reasonable assurance </a:t>
            </a:r>
            <a:r>
              <a:rPr lang="en-US" sz="2000" dirty="0"/>
              <a:t>that the item being procured is acceptable and </a:t>
            </a:r>
            <a:r>
              <a:rPr lang="en-US" sz="2000" b="1" i="1" dirty="0">
                <a:solidFill>
                  <a:srgbClr val="00B050"/>
                </a:solidFill>
              </a:rPr>
              <a:t>will perform </a:t>
            </a:r>
            <a:r>
              <a:rPr lang="en-US" sz="2000" b="1" i="1" dirty="0" smtClean="0">
                <a:solidFill>
                  <a:srgbClr val="00B050"/>
                </a:solidFill>
              </a:rPr>
              <a:t>its intended </a:t>
            </a:r>
            <a:r>
              <a:rPr lang="en-US" sz="2000" b="1" i="1" dirty="0">
                <a:solidFill>
                  <a:srgbClr val="00B050"/>
                </a:solidFill>
              </a:rPr>
              <a:t>safety function(s</a:t>
            </a:r>
            <a:r>
              <a:rPr lang="en-US" sz="2000" b="1" i="1" dirty="0" smtClean="0">
                <a:solidFill>
                  <a:srgbClr val="00B050"/>
                </a:solidFill>
              </a:rPr>
              <a:t>)</a:t>
            </a:r>
            <a:r>
              <a:rPr lang="en-US" sz="2000" dirty="0" smtClean="0"/>
              <a:t>.</a:t>
            </a:r>
          </a:p>
          <a:p>
            <a:pPr marL="365760" lvl="1" indent="0">
              <a:spcBef>
                <a:spcPts val="1200"/>
              </a:spcBef>
              <a:buNone/>
            </a:pPr>
            <a:r>
              <a:rPr lang="en-US" sz="2000" dirty="0" smtClean="0"/>
              <a:t>5.5.3 </a:t>
            </a:r>
            <a:r>
              <a:rPr lang="en-US" sz="2000" dirty="0"/>
              <a:t>CGD cannot be used if one or more of the critical characteristics required </a:t>
            </a:r>
            <a:r>
              <a:rPr lang="en-US" sz="2000" dirty="0" smtClean="0"/>
              <a:t>to provide </a:t>
            </a:r>
            <a:r>
              <a:rPr lang="en-US" sz="2000" dirty="0"/>
              <a:t>reasonable assurance cannot be verified (i.e. design and </a:t>
            </a:r>
            <a:r>
              <a:rPr lang="en-US" sz="2000" dirty="0" smtClean="0"/>
              <a:t>manufacturing process </a:t>
            </a:r>
            <a:r>
              <a:rPr lang="en-US" sz="2000" dirty="0"/>
              <a:t>requires in-process inspections and verifications to ensure that </a:t>
            </a:r>
            <a:r>
              <a:rPr lang="en-US" sz="2000" dirty="0" smtClean="0"/>
              <a:t>defects or </a:t>
            </a:r>
            <a:r>
              <a:rPr lang="en-US" sz="2000" dirty="0"/>
              <a:t>failures to comply are identified and corrected).</a:t>
            </a:r>
            <a:endParaRPr lang="en-US" sz="2000" dirty="0">
              <a:solidFill>
                <a:srgbClr val="FF0000"/>
              </a:solidFill>
            </a:endParaRPr>
          </a:p>
        </p:txBody>
      </p:sp>
      <p:sp>
        <p:nvSpPr>
          <p:cNvPr id="3" name="Title 2"/>
          <p:cNvSpPr>
            <a:spLocks noGrp="1"/>
          </p:cNvSpPr>
          <p:nvPr>
            <p:ph type="title"/>
          </p:nvPr>
        </p:nvSpPr>
        <p:spPr>
          <a:xfrm>
            <a:off x="457200" y="274638"/>
            <a:ext cx="8229600" cy="792162"/>
          </a:xfrm>
        </p:spPr>
        <p:txBody>
          <a:bodyPr>
            <a:normAutofit/>
          </a:bodyPr>
          <a:lstStyle/>
          <a:p>
            <a:r>
              <a:rPr lang="en-US" sz="2900" dirty="0"/>
              <a:t>QI-4-NSC-9</a:t>
            </a:r>
            <a:r>
              <a:rPr lang="en-US" dirty="0"/>
              <a:t/>
            </a:r>
            <a:br>
              <a:rPr lang="en-US" dirty="0"/>
            </a:br>
            <a:r>
              <a:rPr lang="en-US" sz="1600" dirty="0"/>
              <a:t>Procurement Engineering Control</a:t>
            </a:r>
          </a:p>
        </p:txBody>
      </p:sp>
    </p:spTree>
    <p:extLst>
      <p:ext uri="{BB962C8B-B14F-4D97-AF65-F5344CB8AC3E}">
        <p14:creationId xmlns:p14="http://schemas.microsoft.com/office/powerpoint/2010/main" val="25231136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Autofit/>
          </a:bodyPr>
          <a:lstStyle/>
          <a:p>
            <a:pPr marL="109728" indent="0">
              <a:buNone/>
            </a:pPr>
            <a:r>
              <a:rPr lang="en-US" sz="2000" dirty="0"/>
              <a:t>5.5.4 The CGD evaluation shall include the following: </a:t>
            </a:r>
            <a:endParaRPr lang="en-US" sz="2000" dirty="0" smtClean="0"/>
          </a:p>
          <a:p>
            <a:pPr marL="365760" lvl="1" indent="0">
              <a:spcBef>
                <a:spcPts val="1200"/>
              </a:spcBef>
              <a:buNone/>
            </a:pPr>
            <a:r>
              <a:rPr lang="en-US" sz="2000" dirty="0" smtClean="0"/>
              <a:t>1. </a:t>
            </a:r>
            <a:r>
              <a:rPr lang="en-US" sz="2000" dirty="0"/>
              <a:t>Identification that the item is commercial grade</a:t>
            </a:r>
          </a:p>
          <a:p>
            <a:pPr marL="603504" lvl="2" indent="0">
              <a:spcBef>
                <a:spcPts val="1200"/>
              </a:spcBef>
              <a:buNone/>
            </a:pPr>
            <a:r>
              <a:rPr lang="en-US" sz="2000" dirty="0"/>
              <a:t>A. The CGD process must be initiated by determining </a:t>
            </a:r>
            <a:r>
              <a:rPr lang="en-US" sz="2000" dirty="0" smtClean="0"/>
              <a:t>and documenting </a:t>
            </a:r>
            <a:r>
              <a:rPr lang="en-US" sz="2000" dirty="0"/>
              <a:t>the basis for identification of the subject item as </a:t>
            </a:r>
            <a:r>
              <a:rPr lang="en-US" sz="2000" dirty="0" smtClean="0"/>
              <a:t>a Commercial </a:t>
            </a:r>
            <a:r>
              <a:rPr lang="en-US" sz="2000" dirty="0"/>
              <a:t>Grade Item (CGI)</a:t>
            </a:r>
          </a:p>
          <a:p>
            <a:pPr marL="603504" lvl="2" indent="0">
              <a:spcBef>
                <a:spcPts val="1200"/>
              </a:spcBef>
              <a:buNone/>
            </a:pPr>
            <a:r>
              <a:rPr lang="en-US" sz="2000" dirty="0"/>
              <a:t>B. This action will ensure the item meets the definition of a CGI </a:t>
            </a:r>
            <a:r>
              <a:rPr lang="en-US" sz="2000" dirty="0" smtClean="0"/>
              <a:t>as provided </a:t>
            </a:r>
            <a:r>
              <a:rPr lang="en-US" sz="2000" dirty="0"/>
              <a:t>by 10 CFR Part 21 and is acceptable for </a:t>
            </a:r>
            <a:r>
              <a:rPr lang="en-US" sz="2000" dirty="0" smtClean="0"/>
              <a:t>further processing </a:t>
            </a:r>
            <a:r>
              <a:rPr lang="en-US" sz="2000" dirty="0"/>
              <a:t>under the CGD program. NSC Form #</a:t>
            </a:r>
            <a:r>
              <a:rPr lang="en-US" sz="2000" dirty="0" smtClean="0"/>
              <a:t>4021 “Commercial </a:t>
            </a:r>
            <a:r>
              <a:rPr lang="en-US" sz="2000" dirty="0"/>
              <a:t>Grade Item Review” shall be used to document </a:t>
            </a:r>
            <a:r>
              <a:rPr lang="en-US" sz="2000" dirty="0" smtClean="0"/>
              <a:t>the basis</a:t>
            </a:r>
            <a:r>
              <a:rPr lang="en-US" sz="2000" dirty="0"/>
              <a:t>. </a:t>
            </a:r>
            <a:endParaRPr lang="en-US" sz="2000" dirty="0" smtClean="0"/>
          </a:p>
        </p:txBody>
      </p:sp>
      <p:sp>
        <p:nvSpPr>
          <p:cNvPr id="3" name="Title 2"/>
          <p:cNvSpPr>
            <a:spLocks noGrp="1"/>
          </p:cNvSpPr>
          <p:nvPr>
            <p:ph type="title"/>
          </p:nvPr>
        </p:nvSpPr>
        <p:spPr>
          <a:xfrm>
            <a:off x="457200" y="274638"/>
            <a:ext cx="8229600" cy="868362"/>
          </a:xfrm>
        </p:spPr>
        <p:txBody>
          <a:bodyPr>
            <a:normAutofit/>
          </a:bodyPr>
          <a:lstStyle/>
          <a:p>
            <a:r>
              <a:rPr lang="en-US" sz="2900" dirty="0" smtClean="0"/>
              <a:t>QI-4-NSC-9</a:t>
            </a:r>
            <a:r>
              <a:rPr lang="en-US" dirty="0" smtClean="0"/>
              <a:t/>
            </a:r>
            <a:br>
              <a:rPr lang="en-US" dirty="0" smtClean="0"/>
            </a:br>
            <a:r>
              <a:rPr lang="en-US" sz="1600" dirty="0" smtClean="0"/>
              <a:t>Procurement Engineering Control</a:t>
            </a:r>
            <a:endParaRPr lang="en-US" sz="1600" dirty="0"/>
          </a:p>
        </p:txBody>
      </p:sp>
    </p:spTree>
    <p:extLst>
      <p:ext uri="{BB962C8B-B14F-4D97-AF65-F5344CB8AC3E}">
        <p14:creationId xmlns:p14="http://schemas.microsoft.com/office/powerpoint/2010/main" val="7529841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marL="109728" indent="0">
              <a:spcBef>
                <a:spcPts val="1200"/>
              </a:spcBef>
              <a:buNone/>
            </a:pPr>
            <a:r>
              <a:rPr lang="en-US" sz="2000" dirty="0"/>
              <a:t>2. The item’s safety classification</a:t>
            </a:r>
          </a:p>
          <a:p>
            <a:pPr marL="109728" indent="0">
              <a:spcBef>
                <a:spcPts val="1200"/>
              </a:spcBef>
              <a:buNone/>
            </a:pPr>
            <a:r>
              <a:rPr lang="en-US" sz="2000" dirty="0"/>
              <a:t>3. Failure Modes and Effects Analysis (FMEA)</a:t>
            </a:r>
          </a:p>
          <a:p>
            <a:pPr marL="365760" lvl="1" indent="0">
              <a:spcBef>
                <a:spcPts val="1200"/>
              </a:spcBef>
              <a:buNone/>
            </a:pPr>
            <a:r>
              <a:rPr lang="en-US" sz="2000" dirty="0"/>
              <a:t>A. FMEA involves postulating failures for the item being </a:t>
            </a:r>
            <a:r>
              <a:rPr lang="en-US" sz="2000" dirty="0" smtClean="0"/>
              <a:t>evaluated that </a:t>
            </a:r>
            <a:r>
              <a:rPr lang="en-US" sz="2000" dirty="0"/>
              <a:t>would prevent it from performing its safety-related function(s</a:t>
            </a:r>
            <a:r>
              <a:rPr lang="en-US" sz="2000" dirty="0" smtClean="0"/>
              <a:t>). Understanding </a:t>
            </a:r>
            <a:r>
              <a:rPr lang="en-US" sz="2000" dirty="0"/>
              <a:t>how an item might fail helps determine </a:t>
            </a:r>
            <a:r>
              <a:rPr lang="en-US" sz="2000" dirty="0" smtClean="0"/>
              <a:t>the characteristics </a:t>
            </a:r>
            <a:r>
              <a:rPr lang="en-US" sz="2000" dirty="0"/>
              <a:t>necessary to avoid failure. FMEA is </a:t>
            </a:r>
            <a:r>
              <a:rPr lang="en-US" sz="2000" dirty="0" smtClean="0"/>
              <a:t>particularly useful </a:t>
            </a:r>
            <a:r>
              <a:rPr lang="en-US" sz="2000" dirty="0"/>
              <a:t>when access to the decision-making process that led to </a:t>
            </a:r>
            <a:r>
              <a:rPr lang="en-US" sz="2000" dirty="0" smtClean="0"/>
              <a:t>the design </a:t>
            </a:r>
            <a:r>
              <a:rPr lang="en-US" sz="2000" dirty="0"/>
              <a:t>and production of an item is not available</a:t>
            </a:r>
            <a:r>
              <a:rPr lang="en-US" sz="2000" dirty="0" smtClean="0"/>
              <a:t>. </a:t>
            </a:r>
          </a:p>
          <a:p>
            <a:pPr marL="109728" indent="0">
              <a:spcBef>
                <a:spcPts val="1200"/>
              </a:spcBef>
              <a:buNone/>
            </a:pPr>
            <a:r>
              <a:rPr lang="en-US" sz="2000" dirty="0" smtClean="0"/>
              <a:t>4</a:t>
            </a:r>
            <a:r>
              <a:rPr lang="en-US" sz="2000" dirty="0"/>
              <a:t>. Critical characteristics of acceptance (CCA)</a:t>
            </a:r>
          </a:p>
          <a:p>
            <a:pPr marL="109728" indent="0">
              <a:spcBef>
                <a:spcPts val="1200"/>
              </a:spcBef>
              <a:buNone/>
            </a:pPr>
            <a:r>
              <a:rPr lang="en-US" sz="2000" dirty="0"/>
              <a:t>5. CCA acceptance criteria</a:t>
            </a:r>
          </a:p>
          <a:p>
            <a:pPr marL="109728" indent="0">
              <a:spcBef>
                <a:spcPts val="1200"/>
              </a:spcBef>
              <a:buNone/>
            </a:pPr>
            <a:r>
              <a:rPr lang="en-US" sz="2000" dirty="0"/>
              <a:t>6. CCA acceptance criteria tolerance</a:t>
            </a:r>
          </a:p>
          <a:p>
            <a:pPr marL="109728" indent="0">
              <a:spcBef>
                <a:spcPts val="1200"/>
              </a:spcBef>
              <a:buNone/>
            </a:pPr>
            <a:r>
              <a:rPr lang="en-US" sz="2000" dirty="0"/>
              <a:t>7. The CCA acceptance/verification method(s)</a:t>
            </a:r>
          </a:p>
        </p:txBody>
      </p:sp>
      <p:sp>
        <p:nvSpPr>
          <p:cNvPr id="3" name="Title 2"/>
          <p:cNvSpPr>
            <a:spLocks noGrp="1"/>
          </p:cNvSpPr>
          <p:nvPr>
            <p:ph type="title"/>
          </p:nvPr>
        </p:nvSpPr>
        <p:spPr>
          <a:xfrm>
            <a:off x="457200" y="274638"/>
            <a:ext cx="8229600" cy="792162"/>
          </a:xfrm>
        </p:spPr>
        <p:txBody>
          <a:bodyPr>
            <a:normAutofit fontScale="90000"/>
          </a:bodyPr>
          <a:lstStyle/>
          <a:p>
            <a:r>
              <a:rPr lang="en-US" sz="3200" dirty="0"/>
              <a:t>QI-4-NSC-9</a:t>
            </a:r>
            <a:r>
              <a:rPr lang="en-US" dirty="0"/>
              <a:t/>
            </a:r>
            <a:br>
              <a:rPr lang="en-US" dirty="0"/>
            </a:br>
            <a:r>
              <a:rPr lang="en-US" sz="1800" dirty="0"/>
              <a:t>Procurement Engineering Control</a:t>
            </a:r>
          </a:p>
        </p:txBody>
      </p:sp>
    </p:spTree>
    <p:extLst>
      <p:ext uri="{BB962C8B-B14F-4D97-AF65-F5344CB8AC3E}">
        <p14:creationId xmlns:p14="http://schemas.microsoft.com/office/powerpoint/2010/main" val="81495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a:bodyPr>
          <a:lstStyle/>
          <a:p>
            <a:r>
              <a:rPr lang="en-US" sz="2000" dirty="0" smtClean="0"/>
              <a:t>The Commercial Grade Dedication Process is an industry accepted practice with extensive EPRI and NRC guidance.</a:t>
            </a:r>
          </a:p>
          <a:p>
            <a:pPr>
              <a:spcBef>
                <a:spcPts val="1200"/>
              </a:spcBef>
            </a:pPr>
            <a:r>
              <a:rPr lang="en-US" sz="2000" dirty="0" smtClean="0"/>
              <a:t>The NRC accepts </a:t>
            </a:r>
            <a:r>
              <a:rPr lang="en-US" sz="2000" dirty="0"/>
              <a:t>C</a:t>
            </a:r>
            <a:r>
              <a:rPr lang="en-US" sz="2000" dirty="0" smtClean="0"/>
              <a:t>ommercial Grade Dedication through 10CFR21 and has endorsed the existing EPRI guidance on CGD.</a:t>
            </a:r>
          </a:p>
          <a:p>
            <a:pPr>
              <a:spcBef>
                <a:spcPts val="1200"/>
              </a:spcBef>
            </a:pPr>
            <a:r>
              <a:rPr lang="en-US" sz="2000" dirty="0" smtClean="0"/>
              <a:t>Procurement Engineering’s procedures and CGD implementation is in line with the NRC expectations and EPRI guidance.</a:t>
            </a:r>
          </a:p>
          <a:p>
            <a:pPr>
              <a:spcBef>
                <a:spcPts val="1200"/>
              </a:spcBef>
            </a:pPr>
            <a:r>
              <a:rPr lang="en-US" sz="2000" dirty="0" smtClean="0"/>
              <a:t>Procurement Engineering has successfully completed NOS and NRC audits</a:t>
            </a:r>
            <a:endParaRPr lang="en-US" sz="2000" dirty="0"/>
          </a:p>
        </p:txBody>
      </p:sp>
      <p:sp>
        <p:nvSpPr>
          <p:cNvPr id="3" name="Title 2"/>
          <p:cNvSpPr>
            <a:spLocks noGrp="1"/>
          </p:cNvSpPr>
          <p:nvPr>
            <p:ph type="title"/>
          </p:nvPr>
        </p:nvSpPr>
        <p:spPr>
          <a:xfrm>
            <a:off x="457200" y="274638"/>
            <a:ext cx="8229600" cy="715962"/>
          </a:xfrm>
        </p:spPr>
        <p:txBody>
          <a:bodyPr>
            <a:normAutofit/>
          </a:bodyPr>
          <a:lstStyle/>
          <a:p>
            <a:r>
              <a:rPr lang="en-US" sz="2900" dirty="0" smtClean="0"/>
              <a:t>PE Commercial Grade Dedication</a:t>
            </a:r>
            <a:endParaRPr lang="en-US" sz="2900" dirty="0"/>
          </a:p>
        </p:txBody>
      </p:sp>
    </p:spTree>
    <p:extLst>
      <p:ext uri="{BB962C8B-B14F-4D97-AF65-F5344CB8AC3E}">
        <p14:creationId xmlns:p14="http://schemas.microsoft.com/office/powerpoint/2010/main" val="13558551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2"/>
          </p:nvPr>
        </p:nvSpPr>
        <p:spPr/>
        <p:txBody>
          <a:bodyPr/>
          <a:lstStyle/>
          <a:p>
            <a:r>
              <a:rPr lang="en-US" dirty="0" smtClean="0"/>
              <a:t>All Critical Characteristics necessary to provide reasonable assurance must be validated.</a:t>
            </a:r>
            <a:endParaRPr lang="en-US" dirty="0"/>
          </a:p>
        </p:txBody>
      </p:sp>
      <p:sp>
        <p:nvSpPr>
          <p:cNvPr id="4" name="Title 3"/>
          <p:cNvSpPr>
            <a:spLocks noGrp="1"/>
          </p:cNvSpPr>
          <p:nvPr>
            <p:ph type="title"/>
          </p:nvPr>
        </p:nvSpPr>
        <p:spPr/>
        <p:txBody>
          <a:bodyPr/>
          <a:lstStyle/>
          <a:p>
            <a:r>
              <a:rPr lang="en-US" dirty="0" smtClean="0"/>
              <a:t>Commercial Grade Processing</a:t>
            </a:r>
            <a:endParaRPr lang="en-US" dirty="0"/>
          </a:p>
        </p:txBody>
      </p:sp>
      <p:sp>
        <p:nvSpPr>
          <p:cNvPr id="5" name="Text Placeholder 4"/>
          <p:cNvSpPr>
            <a:spLocks noGrp="1"/>
          </p:cNvSpPr>
          <p:nvPr>
            <p:ph type="body" sz="quarter" idx="14"/>
          </p:nvPr>
        </p:nvSpPr>
        <p:spPr/>
        <p:txBody>
          <a:bodyPr/>
          <a:lstStyle/>
          <a:p>
            <a:r>
              <a:rPr lang="en-US" dirty="0" smtClean="0"/>
              <a:t>Analysis of Available Approved Design Information</a:t>
            </a:r>
          </a:p>
          <a:p>
            <a:pPr lvl="1"/>
            <a:r>
              <a:rPr lang="en-US" dirty="0" smtClean="0"/>
              <a:t>Specifications</a:t>
            </a:r>
          </a:p>
          <a:p>
            <a:pPr lvl="1"/>
            <a:r>
              <a:rPr lang="en-US" dirty="0" smtClean="0"/>
              <a:t>Drawings</a:t>
            </a:r>
          </a:p>
          <a:p>
            <a:pPr lvl="1"/>
            <a:r>
              <a:rPr lang="en-US" dirty="0" smtClean="0"/>
              <a:t>Technical and Installation Manuals</a:t>
            </a:r>
          </a:p>
          <a:p>
            <a:pPr lvl="1"/>
            <a:r>
              <a:rPr lang="en-US" dirty="0" smtClean="0"/>
              <a:t>Maintenance Procedures</a:t>
            </a:r>
          </a:p>
          <a:p>
            <a:pPr lvl="1"/>
            <a:r>
              <a:rPr lang="en-US" dirty="0" smtClean="0"/>
              <a:t>Equipment Database Information</a:t>
            </a:r>
          </a:p>
          <a:p>
            <a:pPr lvl="1"/>
            <a:r>
              <a:rPr lang="en-US" dirty="0" smtClean="0"/>
              <a:t>Calculations</a:t>
            </a:r>
          </a:p>
          <a:p>
            <a:pPr lvl="1"/>
            <a:r>
              <a:rPr lang="en-US" dirty="0" smtClean="0"/>
              <a:t>Seismic and Environmental Qualification Documents</a:t>
            </a:r>
          </a:p>
          <a:p>
            <a:pPr lvl="1"/>
            <a:r>
              <a:rPr lang="en-US" dirty="0" smtClean="0"/>
              <a:t>Historical Procurement Data</a:t>
            </a:r>
          </a:p>
          <a:p>
            <a:pPr lvl="2"/>
            <a:r>
              <a:rPr lang="en-US" dirty="0" smtClean="0"/>
              <a:t>Original PO</a:t>
            </a:r>
          </a:p>
          <a:p>
            <a:pPr lvl="2"/>
            <a:r>
              <a:rPr lang="en-US" dirty="0" smtClean="0"/>
              <a:t>Receipt Inspection </a:t>
            </a:r>
          </a:p>
          <a:p>
            <a:pPr marL="457200" lvl="1" indent="0">
              <a:buNone/>
            </a:pPr>
            <a:endParaRPr lang="en-US" dirty="0"/>
          </a:p>
        </p:txBody>
      </p:sp>
    </p:spTree>
    <p:extLst>
      <p:ext uri="{BB962C8B-B14F-4D97-AF65-F5344CB8AC3E}">
        <p14:creationId xmlns:p14="http://schemas.microsoft.com/office/powerpoint/2010/main" val="346408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8013" cy="762000"/>
          </a:xfrm>
        </p:spPr>
        <p:txBody>
          <a:bodyPr/>
          <a:lstStyle/>
          <a:p>
            <a:r>
              <a:rPr lang="en-US" dirty="0" smtClean="0"/>
              <a:t>Quality Assurance Topical Report</a:t>
            </a:r>
            <a:br>
              <a:rPr lang="en-US" dirty="0" smtClean="0"/>
            </a:br>
            <a:r>
              <a:rPr lang="en-US" dirty="0" smtClean="0"/>
              <a:t>Vice </a:t>
            </a:r>
            <a:r>
              <a:rPr lang="en-US" dirty="0"/>
              <a:t>President Integrated Supply Chain (ISC)</a:t>
            </a:r>
          </a:p>
        </p:txBody>
      </p:sp>
      <p:sp>
        <p:nvSpPr>
          <p:cNvPr id="5" name="Text Placeholder 4"/>
          <p:cNvSpPr>
            <a:spLocks noGrp="1"/>
          </p:cNvSpPr>
          <p:nvPr>
            <p:ph type="body" sz="quarter" idx="14"/>
          </p:nvPr>
        </p:nvSpPr>
        <p:spPr>
          <a:xfrm>
            <a:off x="457200" y="1143000"/>
            <a:ext cx="8229600" cy="4160520"/>
          </a:xfrm>
        </p:spPr>
        <p:txBody>
          <a:bodyPr/>
          <a:lstStyle/>
          <a:p>
            <a:pPr lvl="1"/>
            <a:r>
              <a:rPr lang="en-US" dirty="0" smtClean="0"/>
              <a:t>This </a:t>
            </a:r>
            <a:r>
              <a:rPr lang="en-US" dirty="0"/>
              <a:t>position reports to the CEO through the Executive Vice President </a:t>
            </a:r>
            <a:r>
              <a:rPr lang="en-US" dirty="0" smtClean="0"/>
              <a:t>Engineering, Construction </a:t>
            </a:r>
            <a:r>
              <a:rPr lang="en-US" dirty="0"/>
              <a:t>and ISC and is responsible through ISC directors for the following:</a:t>
            </a:r>
          </a:p>
          <a:p>
            <a:pPr lvl="2"/>
            <a:r>
              <a:rPr lang="en-US" b="1" dirty="0" smtClean="0">
                <a:solidFill>
                  <a:srgbClr val="00B050"/>
                </a:solidFill>
              </a:rPr>
              <a:t>Procurement </a:t>
            </a:r>
            <a:r>
              <a:rPr lang="en-US" b="1" dirty="0">
                <a:solidFill>
                  <a:srgbClr val="00B050"/>
                </a:solidFill>
              </a:rPr>
              <a:t>engineering</a:t>
            </a:r>
          </a:p>
          <a:p>
            <a:pPr lvl="2"/>
            <a:r>
              <a:rPr lang="en-US" dirty="0" smtClean="0"/>
              <a:t>Coordinating </a:t>
            </a:r>
            <a:r>
              <a:rPr lang="en-US" dirty="0"/>
              <a:t>contract activities</a:t>
            </a:r>
          </a:p>
          <a:p>
            <a:pPr lvl="2"/>
            <a:r>
              <a:rPr lang="en-US" dirty="0" smtClean="0"/>
              <a:t>Negotiating</a:t>
            </a:r>
            <a:r>
              <a:rPr lang="en-US" dirty="0"/>
              <a:t>, generating, and issuing procurement documents for required items </a:t>
            </a:r>
            <a:r>
              <a:rPr lang="en-US" dirty="0" smtClean="0"/>
              <a:t>and services </a:t>
            </a:r>
            <a:r>
              <a:rPr lang="en-US" dirty="0"/>
              <a:t>supporting the operation, licensing, maintenance, modification, </a:t>
            </a:r>
            <a:r>
              <a:rPr lang="en-US" dirty="0" smtClean="0"/>
              <a:t>and inspection </a:t>
            </a:r>
            <a:r>
              <a:rPr lang="en-US" dirty="0"/>
              <a:t>at the nuclear plants, and for materials and equipment to support </a:t>
            </a:r>
            <a:r>
              <a:rPr lang="en-US" dirty="0" smtClean="0"/>
              <a:t>the Nuclear </a:t>
            </a:r>
            <a:r>
              <a:rPr lang="en-US" dirty="0"/>
              <a:t>Division staff</a:t>
            </a:r>
          </a:p>
          <a:p>
            <a:pPr lvl="2"/>
            <a:r>
              <a:rPr lang="en-US" b="1" dirty="0" smtClean="0">
                <a:solidFill>
                  <a:srgbClr val="00B050"/>
                </a:solidFill>
              </a:rPr>
              <a:t>Review </a:t>
            </a:r>
            <a:r>
              <a:rPr lang="en-US" b="1" dirty="0">
                <a:solidFill>
                  <a:srgbClr val="00B050"/>
                </a:solidFill>
              </a:rPr>
              <a:t>of procurement documents to assure that technical and quality </a:t>
            </a:r>
            <a:r>
              <a:rPr lang="en-US" b="1" dirty="0" smtClean="0">
                <a:solidFill>
                  <a:srgbClr val="00B050"/>
                </a:solidFill>
              </a:rPr>
              <a:t>requirements are </a:t>
            </a:r>
            <a:r>
              <a:rPr lang="en-US" b="1" dirty="0">
                <a:solidFill>
                  <a:srgbClr val="00B050"/>
                </a:solidFill>
              </a:rPr>
              <a:t>incorporated into the procurement documents that it </a:t>
            </a:r>
            <a:r>
              <a:rPr lang="en-US" b="1" dirty="0" smtClean="0">
                <a:solidFill>
                  <a:srgbClr val="00B050"/>
                </a:solidFill>
              </a:rPr>
              <a:t>authorizes</a:t>
            </a:r>
          </a:p>
          <a:p>
            <a:pPr lvl="2"/>
            <a:r>
              <a:rPr lang="en-US" dirty="0"/>
              <a:t>Performance of receipt inspection to verify that purchased items comply with procurement document requirements (except at stations where receipt inspection is performed by the Nuclear Oversight Organization)</a:t>
            </a:r>
          </a:p>
          <a:p>
            <a:pPr lvl="2"/>
            <a:r>
              <a:rPr lang="en-US" dirty="0"/>
              <a:t>Controlling materials received at each nuclear plant site in accordance with company policy and procedures</a:t>
            </a:r>
          </a:p>
          <a:p>
            <a:pPr lvl="2"/>
            <a:endParaRPr lang="en-US" dirty="0" smtClean="0"/>
          </a:p>
        </p:txBody>
      </p:sp>
    </p:spTree>
    <p:extLst>
      <p:ext uri="{BB962C8B-B14F-4D97-AF65-F5344CB8AC3E}">
        <p14:creationId xmlns:p14="http://schemas.microsoft.com/office/powerpoint/2010/main" val="385160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p:cTn id="21"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5">
                                            <p:txEl>
                                              <p:pRg st="2" end="2"/>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p:cTn id="3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p:cTn id="41"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5">
                                            <p:txEl>
                                              <p:pRg st="5" end="5"/>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 calcmode="lin" valueType="num">
                                      <p:cBhvr>
                                        <p:cTn id="4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200" y="5486399"/>
            <a:ext cx="8229600" cy="501651"/>
          </a:xfrm>
        </p:spPr>
        <p:txBody>
          <a:bodyPr/>
          <a:lstStyle/>
          <a:p>
            <a:r>
              <a:rPr lang="en-US" dirty="0" smtClean="0"/>
              <a:t>All Critical Characteristics necessary to provide reasonable assurance must be validated.</a:t>
            </a:r>
            <a:endParaRPr lang="en-US" dirty="0"/>
          </a:p>
        </p:txBody>
      </p:sp>
      <p:sp>
        <p:nvSpPr>
          <p:cNvPr id="4" name="Title 3"/>
          <p:cNvSpPr>
            <a:spLocks noGrp="1"/>
          </p:cNvSpPr>
          <p:nvPr>
            <p:ph type="title"/>
          </p:nvPr>
        </p:nvSpPr>
        <p:spPr>
          <a:xfrm>
            <a:off x="457200" y="228600"/>
            <a:ext cx="8228013" cy="457200"/>
          </a:xfrm>
        </p:spPr>
        <p:txBody>
          <a:bodyPr/>
          <a:lstStyle/>
          <a:p>
            <a:r>
              <a:rPr lang="en-US" dirty="0" smtClean="0"/>
              <a:t>Commercial Grade Processing</a:t>
            </a:r>
            <a:endParaRPr lang="en-US" dirty="0"/>
          </a:p>
        </p:txBody>
      </p:sp>
      <p:sp>
        <p:nvSpPr>
          <p:cNvPr id="5" name="Text Placeholder 4"/>
          <p:cNvSpPr>
            <a:spLocks noGrp="1"/>
          </p:cNvSpPr>
          <p:nvPr>
            <p:ph type="body" sz="quarter" idx="14"/>
          </p:nvPr>
        </p:nvSpPr>
        <p:spPr>
          <a:xfrm>
            <a:off x="457200" y="762000"/>
            <a:ext cx="8229600" cy="4541520"/>
          </a:xfrm>
        </p:spPr>
        <p:txBody>
          <a:bodyPr/>
          <a:lstStyle/>
          <a:p>
            <a:r>
              <a:rPr lang="en-US" dirty="0" smtClean="0"/>
              <a:t>Maintaining original qualification – Seismic and Environmental</a:t>
            </a:r>
          </a:p>
          <a:p>
            <a:pPr lvl="1"/>
            <a:r>
              <a:rPr lang="en-US" dirty="0" smtClean="0"/>
              <a:t>Dedication is not qualification</a:t>
            </a:r>
          </a:p>
          <a:p>
            <a:pPr lvl="2"/>
            <a:r>
              <a:rPr lang="en-US" dirty="0" smtClean="0"/>
              <a:t>Design suitability determined prior to initial procurement</a:t>
            </a:r>
          </a:p>
          <a:p>
            <a:pPr lvl="1"/>
            <a:r>
              <a:rPr lang="en-US" dirty="0" smtClean="0"/>
              <a:t>Validation of critical characteristics to ensure with reasonable assurance that once installed the item will not adversely affect the original qualification</a:t>
            </a:r>
          </a:p>
          <a:p>
            <a:pPr lvl="2"/>
            <a:r>
              <a:rPr lang="en-US" dirty="0" smtClean="0"/>
              <a:t>EPRI Report TR-1112579, Critical Characteristics for Acceptance of Seismically Sensitive Items (CCASSI)</a:t>
            </a:r>
          </a:p>
          <a:p>
            <a:pPr lvl="1"/>
            <a:r>
              <a:rPr lang="en-US" dirty="0" smtClean="0"/>
              <a:t>Validation by functional testing (Method 1) of representative sample</a:t>
            </a:r>
          </a:p>
          <a:p>
            <a:pPr lvl="2"/>
            <a:r>
              <a:rPr lang="en-US" dirty="0" smtClean="0"/>
              <a:t>Seismic</a:t>
            </a:r>
          </a:p>
          <a:p>
            <a:pPr lvl="2"/>
            <a:r>
              <a:rPr lang="en-US" dirty="0" smtClean="0"/>
              <a:t>Environmental</a:t>
            </a:r>
          </a:p>
          <a:p>
            <a:r>
              <a:rPr lang="en-US" dirty="0" smtClean="0"/>
              <a:t>Issues during dedication</a:t>
            </a:r>
          </a:p>
          <a:p>
            <a:pPr lvl="1"/>
            <a:r>
              <a:rPr lang="en-US" dirty="0" smtClean="0"/>
              <a:t>Discrepancy review by PE</a:t>
            </a:r>
          </a:p>
          <a:p>
            <a:pPr lvl="1"/>
            <a:r>
              <a:rPr lang="en-US" dirty="0" smtClean="0"/>
              <a:t>Item differences may surface</a:t>
            </a:r>
          </a:p>
          <a:p>
            <a:pPr lvl="2"/>
            <a:r>
              <a:rPr lang="en-US" dirty="0" smtClean="0"/>
              <a:t>Resolution of change outside of dedication (Acceptance Process)</a:t>
            </a:r>
          </a:p>
          <a:p>
            <a:pPr lvl="2"/>
            <a:r>
              <a:rPr lang="en-US" dirty="0" smtClean="0"/>
              <a:t>Handled by IEE or EC Process (Change Process)</a:t>
            </a:r>
          </a:p>
          <a:p>
            <a:pPr lvl="2"/>
            <a:r>
              <a:rPr lang="en-US" dirty="0" smtClean="0"/>
              <a:t>Would require review for revision of CGD Plan and retest of items</a:t>
            </a:r>
          </a:p>
          <a:p>
            <a:pPr marL="457200" lvl="1" indent="0">
              <a:buNone/>
            </a:pPr>
            <a:endParaRPr lang="en-US" dirty="0"/>
          </a:p>
        </p:txBody>
      </p:sp>
    </p:spTree>
    <p:extLst>
      <p:ext uri="{BB962C8B-B14F-4D97-AF65-F5344CB8AC3E}">
        <p14:creationId xmlns:p14="http://schemas.microsoft.com/office/powerpoint/2010/main" val="10041631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487362"/>
          </a:xfrm>
        </p:spPr>
        <p:txBody>
          <a:bodyPr>
            <a:normAutofit fontScale="90000"/>
          </a:bodyPr>
          <a:lstStyle/>
          <a:p>
            <a:r>
              <a:rPr lang="en-US" sz="2900" dirty="0" smtClean="0"/>
              <a:t>PE CGD – Interface Review</a:t>
            </a:r>
            <a:endParaRPr lang="en-US" sz="2900" dirty="0"/>
          </a:p>
        </p:txBody>
      </p:sp>
      <p:sp>
        <p:nvSpPr>
          <p:cNvPr id="2" name="Content Placeholder 1"/>
          <p:cNvSpPr>
            <a:spLocks noGrp="1"/>
          </p:cNvSpPr>
          <p:nvPr>
            <p:ph idx="1"/>
          </p:nvPr>
        </p:nvSpPr>
        <p:spPr>
          <a:xfrm>
            <a:off x="455612" y="1143000"/>
            <a:ext cx="8231188" cy="4845051"/>
          </a:xfrm>
        </p:spPr>
        <p:txBody>
          <a:bodyPr/>
          <a:lstStyle/>
          <a:p>
            <a:r>
              <a:rPr lang="en-US" dirty="0" smtClean="0"/>
              <a:t>Need for stronger relationship between PE and Nuclear Engineering</a:t>
            </a:r>
          </a:p>
          <a:p>
            <a:pPr lvl="1"/>
            <a:r>
              <a:rPr lang="en-US" dirty="0" smtClean="0"/>
              <a:t>PE/ENG Interface Meeting Team and Charter</a:t>
            </a:r>
          </a:p>
          <a:p>
            <a:pPr lvl="2"/>
            <a:r>
              <a:rPr lang="en-US" dirty="0" smtClean="0"/>
              <a:t>Meet Biweekly</a:t>
            </a:r>
          </a:p>
          <a:p>
            <a:pPr lvl="2"/>
            <a:r>
              <a:rPr lang="en-US" dirty="0" smtClean="0"/>
              <a:t>Track items (Condition Reports, Plant Issues/Comments, etc.) </a:t>
            </a:r>
          </a:p>
          <a:p>
            <a:pPr lvl="2"/>
            <a:r>
              <a:rPr lang="en-US" dirty="0" smtClean="0"/>
              <a:t>Discuss for lessons learned</a:t>
            </a:r>
          </a:p>
          <a:p>
            <a:pPr lvl="2"/>
            <a:r>
              <a:rPr lang="en-US" dirty="0" smtClean="0"/>
              <a:t>Developed Interface Review form for CGD</a:t>
            </a:r>
          </a:p>
          <a:p>
            <a:pPr lvl="3"/>
            <a:r>
              <a:rPr lang="en-US" dirty="0" smtClean="0"/>
              <a:t>Intent to define PE medium and high risk items</a:t>
            </a:r>
          </a:p>
          <a:p>
            <a:pPr lvl="3"/>
            <a:r>
              <a:rPr lang="en-US" dirty="0" smtClean="0"/>
              <a:t>Identify compensatory actions</a:t>
            </a:r>
          </a:p>
          <a:p>
            <a:pPr lvl="3"/>
            <a:r>
              <a:rPr lang="en-US" dirty="0" smtClean="0"/>
              <a:t>Obtain Corporate Functional Area Manager (CFAM) Design Review or initiate discussions</a:t>
            </a:r>
          </a:p>
          <a:p>
            <a:pPr lvl="3"/>
            <a:r>
              <a:rPr lang="en-US" dirty="0" smtClean="0"/>
              <a:t>Ensure Nuclear Engineering is engaged in our processes</a:t>
            </a:r>
          </a:p>
          <a:p>
            <a:pPr lvl="3"/>
            <a:r>
              <a:rPr lang="en-US" dirty="0" smtClean="0"/>
              <a:t>Utilize Form 4032 to document review</a:t>
            </a:r>
            <a:endParaRPr lang="en-US" dirty="0"/>
          </a:p>
        </p:txBody>
      </p:sp>
    </p:spTree>
    <p:extLst>
      <p:ext uri="{BB962C8B-B14F-4D97-AF65-F5344CB8AC3E}">
        <p14:creationId xmlns:p14="http://schemas.microsoft.com/office/powerpoint/2010/main" val="4657967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Procurement Engineering provides procurement requirements and maintains approved plant design/configuration.</a:t>
            </a:r>
            <a:endParaRPr lang="en-US" dirty="0"/>
          </a:p>
        </p:txBody>
      </p:sp>
      <p:sp>
        <p:nvSpPr>
          <p:cNvPr id="4" name="Text Placeholder 3"/>
          <p:cNvSpPr>
            <a:spLocks noGrp="1"/>
          </p:cNvSpPr>
          <p:nvPr>
            <p:ph type="body" sz="quarter" idx="12"/>
          </p:nvPr>
        </p:nvSpPr>
        <p:spPr/>
        <p:txBody>
          <a:bodyPr/>
          <a:lstStyle/>
          <a:p>
            <a:r>
              <a:rPr lang="en-US" dirty="0"/>
              <a:t>Procurement Engineering is a support organization</a:t>
            </a:r>
          </a:p>
        </p:txBody>
      </p:sp>
      <p:sp>
        <p:nvSpPr>
          <p:cNvPr id="3" name="Title 2"/>
          <p:cNvSpPr>
            <a:spLocks noGrp="1"/>
          </p:cNvSpPr>
          <p:nvPr>
            <p:ph type="title"/>
          </p:nvPr>
        </p:nvSpPr>
        <p:spPr>
          <a:xfrm>
            <a:off x="457205" y="914400"/>
            <a:ext cx="8228013" cy="381000"/>
          </a:xfrm>
        </p:spPr>
        <p:txBody>
          <a:bodyPr>
            <a:normAutofit fontScale="90000"/>
          </a:bodyPr>
          <a:lstStyle/>
          <a:p>
            <a:r>
              <a:rPr lang="en-US" sz="2900" dirty="0" smtClean="0"/>
              <a:t>Procurement Engineering – Breakout Session</a:t>
            </a:r>
            <a:endParaRPr lang="en-US" sz="2900" dirty="0"/>
          </a:p>
        </p:txBody>
      </p:sp>
      <p:sp>
        <p:nvSpPr>
          <p:cNvPr id="6" name="Text Placeholder 5"/>
          <p:cNvSpPr>
            <a:spLocks noGrp="1"/>
          </p:cNvSpPr>
          <p:nvPr>
            <p:ph type="body" sz="quarter" idx="14"/>
          </p:nvPr>
        </p:nvSpPr>
        <p:spPr/>
        <p:txBody>
          <a:bodyPr/>
          <a:lstStyle/>
          <a:p>
            <a:r>
              <a:rPr lang="en-US" dirty="0" smtClean="0"/>
              <a:t>Is PE under Supply Chain at your facility?</a:t>
            </a:r>
          </a:p>
          <a:p>
            <a:r>
              <a:rPr lang="en-US" dirty="0" smtClean="0"/>
              <a:t>What type of interactions with PE?</a:t>
            </a:r>
          </a:p>
          <a:p>
            <a:r>
              <a:rPr lang="en-US" dirty="0" smtClean="0"/>
              <a:t>What functions performed for PE?</a:t>
            </a:r>
          </a:p>
          <a:p>
            <a:r>
              <a:rPr lang="en-US" dirty="0" smtClean="0"/>
              <a:t>Configuration Management Issues – PE Related?</a:t>
            </a:r>
          </a:p>
          <a:p>
            <a:r>
              <a:rPr lang="en-US" dirty="0" smtClean="0"/>
              <a:t>Discussions/questions on:</a:t>
            </a:r>
          </a:p>
          <a:p>
            <a:pPr lvl="1"/>
            <a:r>
              <a:rPr lang="en-US" dirty="0" smtClean="0"/>
              <a:t>Procurement Engineering – Technical and Quality</a:t>
            </a:r>
          </a:p>
          <a:p>
            <a:pPr lvl="1"/>
            <a:r>
              <a:rPr lang="en-US" dirty="0" smtClean="0"/>
              <a:t>Item Equivalency – Does not change design</a:t>
            </a:r>
          </a:p>
          <a:p>
            <a:pPr lvl="1"/>
            <a:r>
              <a:rPr lang="en-US" dirty="0" smtClean="0"/>
              <a:t>Commercial Grade Dedication – An Acceptance Process</a:t>
            </a:r>
          </a:p>
          <a:p>
            <a:pPr lvl="1"/>
            <a:r>
              <a:rPr lang="en-US" dirty="0" smtClean="0"/>
              <a:t>PE/ENG Interfacing</a:t>
            </a:r>
          </a:p>
          <a:p>
            <a:pPr lvl="1"/>
            <a:r>
              <a:rPr lang="en-US" dirty="0" smtClean="0"/>
              <a:t>Analog to Digital or Digital to Digital – Equivalent? Performed by PE?</a:t>
            </a:r>
          </a:p>
          <a:p>
            <a:pPr lvl="1"/>
            <a:r>
              <a:rPr lang="en-US" dirty="0" smtClean="0"/>
              <a:t>Enhancement Request – How do you handle?</a:t>
            </a:r>
            <a:endParaRPr lang="en-US" dirty="0"/>
          </a:p>
        </p:txBody>
      </p:sp>
    </p:spTree>
    <p:extLst>
      <p:ext uri="{BB962C8B-B14F-4D97-AF65-F5344CB8AC3E}">
        <p14:creationId xmlns:p14="http://schemas.microsoft.com/office/powerpoint/2010/main" val="1978498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57200" y="2133600"/>
            <a:ext cx="8229600" cy="3169920"/>
          </a:xfrm>
        </p:spPr>
        <p:txBody>
          <a:bodyPr/>
          <a:lstStyle/>
          <a:p>
            <a:pPr marL="0" indent="0" algn="ctr">
              <a:buNone/>
            </a:pPr>
            <a:r>
              <a:rPr lang="en-US" u="sng" dirty="0" smtClean="0"/>
              <a:t>Attachments</a:t>
            </a:r>
          </a:p>
          <a:p>
            <a:pPr marL="0" indent="0" algn="ctr">
              <a:buNone/>
            </a:pPr>
            <a:endParaRPr lang="en-US" u="sng" dirty="0" smtClean="0"/>
          </a:p>
          <a:p>
            <a:pPr algn="ctr"/>
            <a:r>
              <a:rPr lang="en-US" dirty="0" smtClean="0"/>
              <a:t>Commercial Grade Item Review Form – 4021</a:t>
            </a:r>
          </a:p>
          <a:p>
            <a:pPr algn="ctr"/>
            <a:r>
              <a:rPr lang="en-US" dirty="0" smtClean="0"/>
              <a:t>IEE Applicability Review Form – 4025</a:t>
            </a:r>
          </a:p>
          <a:p>
            <a:pPr algn="ctr"/>
            <a:r>
              <a:rPr lang="en-US" dirty="0" smtClean="0"/>
              <a:t>IEE Form – 4026</a:t>
            </a:r>
          </a:p>
          <a:p>
            <a:pPr algn="ctr"/>
            <a:r>
              <a:rPr lang="en-US" dirty="0" smtClean="0"/>
              <a:t>CPED Engineering Interface Review Form - 4032</a:t>
            </a:r>
          </a:p>
          <a:p>
            <a:pPr algn="ctr"/>
            <a:endParaRPr lang="en-US" dirty="0"/>
          </a:p>
        </p:txBody>
      </p:sp>
    </p:spTree>
    <p:extLst>
      <p:ext uri="{BB962C8B-B14F-4D97-AF65-F5344CB8AC3E}">
        <p14:creationId xmlns:p14="http://schemas.microsoft.com/office/powerpoint/2010/main" val="16874593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33600" y="934177"/>
            <a:ext cx="4724400" cy="57522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itle 2"/>
          <p:cNvSpPr>
            <a:spLocks noGrp="1"/>
          </p:cNvSpPr>
          <p:nvPr>
            <p:ph type="title"/>
          </p:nvPr>
        </p:nvSpPr>
        <p:spPr>
          <a:xfrm>
            <a:off x="457200" y="274638"/>
            <a:ext cx="8229600" cy="487362"/>
          </a:xfrm>
        </p:spPr>
        <p:txBody>
          <a:bodyPr>
            <a:normAutofit/>
          </a:bodyPr>
          <a:lstStyle/>
          <a:p>
            <a:r>
              <a:rPr lang="en-US" dirty="0" smtClean="0"/>
              <a:t>Commercial Grade Item Review Form - 4021</a:t>
            </a:r>
            <a:endParaRPr lang="en-US" dirty="0"/>
          </a:p>
        </p:txBody>
      </p:sp>
    </p:spTree>
    <p:extLst>
      <p:ext uri="{BB962C8B-B14F-4D97-AF65-F5344CB8AC3E}">
        <p14:creationId xmlns:p14="http://schemas.microsoft.com/office/powerpoint/2010/main" val="1511980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Applicability Review Form - 4025</a:t>
            </a:r>
            <a:endParaRPr lang="en-US" dirty="0"/>
          </a:p>
        </p:txBody>
      </p:sp>
      <p:pic>
        <p:nvPicPr>
          <p:cNvPr id="4098"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441691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69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Applicability Review Form - 4025</a:t>
            </a:r>
            <a:endParaRPr lang="en-US" dirty="0"/>
          </a:p>
        </p:txBody>
      </p:sp>
      <p:pic>
        <p:nvPicPr>
          <p:cNvPr id="5122"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14600" y="763156"/>
            <a:ext cx="4447059" cy="586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2211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Applicability Review Form - 4025</a:t>
            </a:r>
            <a:endParaRPr lang="en-US" dirty="0"/>
          </a:p>
        </p:txBody>
      </p:sp>
      <p:pic>
        <p:nvPicPr>
          <p:cNvPr id="6146"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362200" y="838200"/>
            <a:ext cx="4569043" cy="595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9517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Applicability Review Form - 4025</a:t>
            </a:r>
            <a:endParaRPr lang="en-US" dirty="0"/>
          </a:p>
        </p:txBody>
      </p:sp>
      <p:pic>
        <p:nvPicPr>
          <p:cNvPr id="7170"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438400" y="708196"/>
            <a:ext cx="4648200" cy="6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33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Applicability Review Form - 4025</a:t>
            </a:r>
            <a:endParaRPr lang="en-US" dirty="0"/>
          </a:p>
        </p:txBody>
      </p:sp>
      <p:pic>
        <p:nvPicPr>
          <p:cNvPr id="8194"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90800" y="874630"/>
            <a:ext cx="4495800" cy="5905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8031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381000"/>
            <a:ext cx="8229600" cy="640080"/>
          </a:xfrm>
        </p:spPr>
        <p:txBody>
          <a:bodyPr/>
          <a:lstStyle/>
          <a:p>
            <a:pPr algn="ctr"/>
            <a:r>
              <a:rPr lang="en-US" dirty="0" smtClean="0"/>
              <a:t>Integrated Supply Chain (ISC) – Technical Services (TS)</a:t>
            </a:r>
            <a:endParaRPr lang="en-US" dirty="0"/>
          </a:p>
        </p:txBody>
      </p:sp>
      <p:sp>
        <p:nvSpPr>
          <p:cNvPr id="3" name="Text Placeholder 2"/>
          <p:cNvSpPr>
            <a:spLocks noGrp="1"/>
          </p:cNvSpPr>
          <p:nvPr>
            <p:ph type="body" sz="quarter" idx="12"/>
          </p:nvPr>
        </p:nvSpPr>
        <p:spPr>
          <a:xfrm>
            <a:off x="457200" y="5562600"/>
            <a:ext cx="8229600" cy="501651"/>
          </a:xfrm>
        </p:spPr>
        <p:txBody>
          <a:bodyPr/>
          <a:lstStyle/>
          <a:p>
            <a:r>
              <a:rPr lang="en-US" dirty="0" smtClean="0"/>
              <a:t>ISC – TS Procurement Engineering – External to Nuclear Fleet – Centralized Support Organization</a:t>
            </a:r>
            <a:endParaRPr lang="en-US" dirty="0"/>
          </a:p>
        </p:txBody>
      </p:sp>
      <p:sp>
        <p:nvSpPr>
          <p:cNvPr id="4" name="Title 3"/>
          <p:cNvSpPr>
            <a:spLocks noGrp="1"/>
          </p:cNvSpPr>
          <p:nvPr>
            <p:ph type="title"/>
          </p:nvPr>
        </p:nvSpPr>
        <p:spPr>
          <a:xfrm>
            <a:off x="457200" y="762000"/>
            <a:ext cx="8228013" cy="304800"/>
          </a:xfrm>
        </p:spPr>
        <p:txBody>
          <a:bodyPr/>
          <a:lstStyle/>
          <a:p>
            <a:r>
              <a:rPr lang="en-US" dirty="0" smtClean="0"/>
              <a:t>Organization</a:t>
            </a:r>
            <a:endParaRPr lang="en-US" dirty="0"/>
          </a:p>
        </p:txBody>
      </p:sp>
      <p:sp>
        <p:nvSpPr>
          <p:cNvPr id="5" name="Text Placeholder 4"/>
          <p:cNvSpPr>
            <a:spLocks noGrp="1"/>
          </p:cNvSpPr>
          <p:nvPr>
            <p:ph type="body" sz="quarter" idx="14"/>
          </p:nvPr>
        </p:nvSpPr>
        <p:spPr>
          <a:xfrm>
            <a:off x="533400" y="1219200"/>
            <a:ext cx="8229600" cy="4191000"/>
          </a:xfrm>
        </p:spPr>
        <p:txBody>
          <a:bodyPr/>
          <a:lstStyle/>
          <a:p>
            <a:r>
              <a:rPr lang="en-US" dirty="0" smtClean="0"/>
              <a:t>ISC Technical Services</a:t>
            </a:r>
          </a:p>
          <a:p>
            <a:pPr lvl="1"/>
            <a:r>
              <a:rPr lang="en-US" dirty="0" smtClean="0"/>
              <a:t>Corporate Procurement Engineering (PE)</a:t>
            </a:r>
          </a:p>
          <a:p>
            <a:pPr lvl="2"/>
            <a:r>
              <a:rPr lang="en-US" dirty="0" smtClean="0"/>
              <a:t>Direct Plant Support</a:t>
            </a:r>
          </a:p>
          <a:p>
            <a:pPr lvl="1"/>
            <a:r>
              <a:rPr lang="en-US" dirty="0" smtClean="0"/>
              <a:t>Corporate Procurement Engineering &amp; Dedication (CPED)</a:t>
            </a:r>
          </a:p>
          <a:p>
            <a:pPr lvl="2"/>
            <a:r>
              <a:rPr lang="en-US" dirty="0" smtClean="0"/>
              <a:t>Focused Plant Support</a:t>
            </a:r>
          </a:p>
          <a:p>
            <a:pPr lvl="3"/>
            <a:r>
              <a:rPr lang="en-US" dirty="0" smtClean="0"/>
              <a:t>Commercial Grade Dedication and Seismic Testing</a:t>
            </a:r>
          </a:p>
          <a:p>
            <a:pPr lvl="3"/>
            <a:r>
              <a:rPr lang="en-US" dirty="0" smtClean="0"/>
              <a:t>Reverse Engineering</a:t>
            </a:r>
          </a:p>
          <a:p>
            <a:pPr lvl="3"/>
            <a:r>
              <a:rPr lang="en-US" dirty="0" smtClean="0"/>
              <a:t>Circuit Card Repair</a:t>
            </a:r>
          </a:p>
          <a:p>
            <a:pPr lvl="3"/>
            <a:r>
              <a:rPr lang="en-US" dirty="0" smtClean="0"/>
              <a:t>Special Testing</a:t>
            </a:r>
          </a:p>
          <a:p>
            <a:pPr lvl="4"/>
            <a:r>
              <a:rPr lang="en-US" dirty="0" smtClean="0"/>
              <a:t>Shelf Life Extension</a:t>
            </a:r>
          </a:p>
          <a:p>
            <a:pPr lvl="4"/>
            <a:r>
              <a:rPr lang="en-US" dirty="0" smtClean="0"/>
              <a:t>In-storage Maintenance testing</a:t>
            </a:r>
          </a:p>
          <a:p>
            <a:pPr lvl="4"/>
            <a:r>
              <a:rPr lang="en-US" dirty="0" smtClean="0"/>
              <a:t>Forensics</a:t>
            </a:r>
          </a:p>
          <a:p>
            <a:pPr lvl="4"/>
            <a:r>
              <a:rPr lang="en-US" dirty="0" smtClean="0"/>
              <a:t>On Site Testing</a:t>
            </a:r>
          </a:p>
          <a:p>
            <a:pPr lvl="2"/>
            <a:r>
              <a:rPr lang="en-US" dirty="0" smtClean="0"/>
              <a:t>Quality Control Inspection and Technical Specialist</a:t>
            </a:r>
          </a:p>
        </p:txBody>
      </p:sp>
    </p:spTree>
    <p:extLst>
      <p:ext uri="{BB962C8B-B14F-4D97-AF65-F5344CB8AC3E}">
        <p14:creationId xmlns:p14="http://schemas.microsoft.com/office/powerpoint/2010/main" val="38300901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Applicability Review Form - 4025</a:t>
            </a:r>
            <a:endParaRPr lang="en-US" dirty="0"/>
          </a:p>
        </p:txBody>
      </p:sp>
      <p:pic>
        <p:nvPicPr>
          <p:cNvPr id="9218"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14600" y="794147"/>
            <a:ext cx="4495799" cy="5862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9760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Form - 4026</a:t>
            </a:r>
            <a:endParaRPr lang="en-US" dirty="0"/>
          </a:p>
        </p:txBody>
      </p:sp>
      <p:pic>
        <p:nvPicPr>
          <p:cNvPr id="10242"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14600" y="806676"/>
            <a:ext cx="4544768" cy="589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5736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Form - 4026</a:t>
            </a:r>
            <a:endParaRPr lang="en-US" dirty="0"/>
          </a:p>
        </p:txBody>
      </p:sp>
      <p:pic>
        <p:nvPicPr>
          <p:cNvPr id="11266"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14600" y="818337"/>
            <a:ext cx="4571999" cy="590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6913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Form - 4026</a:t>
            </a:r>
            <a:endParaRPr lang="en-US" dirty="0"/>
          </a:p>
        </p:txBody>
      </p:sp>
      <p:pic>
        <p:nvPicPr>
          <p:cNvPr id="12290"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514600" y="862557"/>
            <a:ext cx="4657968" cy="591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451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8013" cy="457200"/>
          </a:xfrm>
        </p:spPr>
        <p:txBody>
          <a:bodyPr/>
          <a:lstStyle/>
          <a:p>
            <a:r>
              <a:rPr lang="en-US" dirty="0" smtClean="0"/>
              <a:t>IEE Form - 4026</a:t>
            </a:r>
            <a:endParaRPr lang="en-US" dirty="0"/>
          </a:p>
        </p:txBody>
      </p:sp>
      <p:pic>
        <p:nvPicPr>
          <p:cNvPr id="13314" name="Picture 2"/>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2438400" y="746176"/>
            <a:ext cx="4655996" cy="595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7984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487362"/>
          </a:xfrm>
        </p:spPr>
        <p:txBody>
          <a:bodyPr>
            <a:normAutofit/>
          </a:bodyPr>
          <a:lstStyle/>
          <a:p>
            <a:r>
              <a:rPr lang="en-US" dirty="0" smtClean="0"/>
              <a:t>PE CGD – Interface Review Form - 4032</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5911234" cy="580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99737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914400"/>
            <a:ext cx="5410200" cy="580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a:spLocks noGrp="1"/>
          </p:cNvSpPr>
          <p:nvPr>
            <p:ph type="title"/>
          </p:nvPr>
        </p:nvSpPr>
        <p:spPr>
          <a:xfrm>
            <a:off x="457200" y="304800"/>
            <a:ext cx="8229600" cy="487362"/>
          </a:xfrm>
        </p:spPr>
        <p:txBody>
          <a:bodyPr>
            <a:normAutofit/>
          </a:bodyPr>
          <a:lstStyle/>
          <a:p>
            <a:r>
              <a:rPr lang="en-US" dirty="0" smtClean="0"/>
              <a:t>PE CGD – Interface Review Form - 4032</a:t>
            </a:r>
            <a:endParaRPr lang="en-US" dirty="0"/>
          </a:p>
        </p:txBody>
      </p:sp>
    </p:spTree>
    <p:extLst>
      <p:ext uri="{BB962C8B-B14F-4D97-AF65-F5344CB8AC3E}">
        <p14:creationId xmlns:p14="http://schemas.microsoft.com/office/powerpoint/2010/main" val="23131278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2" y="704850"/>
            <a:ext cx="7077075"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a:spLocks noGrp="1"/>
          </p:cNvSpPr>
          <p:nvPr>
            <p:ph type="title"/>
          </p:nvPr>
        </p:nvSpPr>
        <p:spPr>
          <a:xfrm>
            <a:off x="457200" y="304800"/>
            <a:ext cx="8229600" cy="487362"/>
          </a:xfrm>
        </p:spPr>
        <p:txBody>
          <a:bodyPr>
            <a:normAutofit/>
          </a:bodyPr>
          <a:lstStyle/>
          <a:p>
            <a:r>
              <a:rPr lang="en-US" dirty="0" smtClean="0"/>
              <a:t>PE CGD – Interface Review Form - 4032</a:t>
            </a:r>
            <a:endParaRPr lang="en-US" dirty="0"/>
          </a:p>
        </p:txBody>
      </p:sp>
    </p:spTree>
    <p:extLst>
      <p:ext uri="{BB962C8B-B14F-4D97-AF65-F5344CB8AC3E}">
        <p14:creationId xmlns:p14="http://schemas.microsoft.com/office/powerpoint/2010/main" val="23672062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6581775" cy="576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a:spLocks noGrp="1"/>
          </p:cNvSpPr>
          <p:nvPr>
            <p:ph type="title"/>
          </p:nvPr>
        </p:nvSpPr>
        <p:spPr>
          <a:xfrm>
            <a:off x="457200" y="304800"/>
            <a:ext cx="8229600" cy="487362"/>
          </a:xfrm>
        </p:spPr>
        <p:txBody>
          <a:bodyPr>
            <a:normAutofit/>
          </a:bodyPr>
          <a:lstStyle/>
          <a:p>
            <a:r>
              <a:rPr lang="en-US" dirty="0" smtClean="0"/>
              <a:t>PE CGD – Interface Review Form - 4032</a:t>
            </a:r>
            <a:endParaRPr lang="en-US" dirty="0"/>
          </a:p>
        </p:txBody>
      </p:sp>
    </p:spTree>
    <p:extLst>
      <p:ext uri="{BB962C8B-B14F-4D97-AF65-F5344CB8AC3E}">
        <p14:creationId xmlns:p14="http://schemas.microsoft.com/office/powerpoint/2010/main" val="1629861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 y="76200"/>
            <a:ext cx="8229600" cy="640080"/>
          </a:xfrm>
        </p:spPr>
        <p:txBody>
          <a:bodyPr/>
          <a:lstStyle/>
          <a:p>
            <a:pPr algn="ctr"/>
            <a:r>
              <a:rPr lang="en-US" dirty="0" smtClean="0"/>
              <a:t>Integrated Supply Chain (ISC) – Technical Services (TS)</a:t>
            </a:r>
            <a:endParaRPr lang="en-US" dirty="0"/>
          </a:p>
        </p:txBody>
      </p:sp>
      <p:sp>
        <p:nvSpPr>
          <p:cNvPr id="3" name="Text Placeholder 2"/>
          <p:cNvSpPr>
            <a:spLocks noGrp="1"/>
          </p:cNvSpPr>
          <p:nvPr>
            <p:ph type="body" sz="quarter" idx="12"/>
          </p:nvPr>
        </p:nvSpPr>
        <p:spPr/>
        <p:txBody>
          <a:bodyPr/>
          <a:lstStyle/>
          <a:p>
            <a:r>
              <a:rPr lang="en-US" dirty="0" smtClean="0"/>
              <a:t>Purpose and Scope – Excerpt from PE Quality Instruction</a:t>
            </a:r>
            <a:endParaRPr lang="en-US" dirty="0"/>
          </a:p>
        </p:txBody>
      </p:sp>
      <p:sp>
        <p:nvSpPr>
          <p:cNvPr id="4" name="Title 3"/>
          <p:cNvSpPr>
            <a:spLocks noGrp="1"/>
          </p:cNvSpPr>
          <p:nvPr>
            <p:ph type="title"/>
          </p:nvPr>
        </p:nvSpPr>
        <p:spPr>
          <a:xfrm>
            <a:off x="457200" y="381000"/>
            <a:ext cx="8228013" cy="457200"/>
          </a:xfrm>
        </p:spPr>
        <p:txBody>
          <a:bodyPr/>
          <a:lstStyle/>
          <a:p>
            <a:r>
              <a:rPr lang="en-US" dirty="0" smtClean="0"/>
              <a:t>Purpose and Scope</a:t>
            </a:r>
            <a:endParaRPr lang="en-US" dirty="0"/>
          </a:p>
        </p:txBody>
      </p:sp>
      <p:sp>
        <p:nvSpPr>
          <p:cNvPr id="5" name="Text Placeholder 4"/>
          <p:cNvSpPr>
            <a:spLocks noGrp="1"/>
          </p:cNvSpPr>
          <p:nvPr>
            <p:ph type="body" sz="quarter" idx="14"/>
          </p:nvPr>
        </p:nvSpPr>
        <p:spPr>
          <a:xfrm>
            <a:off x="304800" y="990600"/>
            <a:ext cx="8229600" cy="4312920"/>
          </a:xfrm>
        </p:spPr>
        <p:txBody>
          <a:bodyPr/>
          <a:lstStyle/>
          <a:p>
            <a:r>
              <a:rPr lang="en-US" dirty="0" smtClean="0"/>
              <a:t>PE </a:t>
            </a:r>
            <a:r>
              <a:rPr lang="en-US" dirty="0"/>
              <a:t>control activities are necessary to:</a:t>
            </a:r>
          </a:p>
          <a:p>
            <a:pPr lvl="1"/>
            <a:r>
              <a:rPr lang="en-US" dirty="0" smtClean="0"/>
              <a:t>Ensure </a:t>
            </a:r>
            <a:r>
              <a:rPr lang="en-US" dirty="0"/>
              <a:t>that purchased plant items and services are subject to </a:t>
            </a:r>
            <a:r>
              <a:rPr lang="en-US" dirty="0" smtClean="0"/>
              <a:t>the appropriate </a:t>
            </a:r>
            <a:r>
              <a:rPr lang="en-US" dirty="0"/>
              <a:t>quality and technical requirements.</a:t>
            </a:r>
          </a:p>
          <a:p>
            <a:pPr lvl="1"/>
            <a:r>
              <a:rPr lang="en-US" b="1" dirty="0" smtClean="0">
                <a:solidFill>
                  <a:srgbClr val="00B050"/>
                </a:solidFill>
              </a:rPr>
              <a:t>Ensure </a:t>
            </a:r>
            <a:r>
              <a:rPr lang="en-US" b="1" dirty="0">
                <a:solidFill>
                  <a:srgbClr val="00B050"/>
                </a:solidFill>
              </a:rPr>
              <a:t>that plant configuration is maintained</a:t>
            </a:r>
            <a:r>
              <a:rPr lang="en-US" dirty="0"/>
              <a:t>.</a:t>
            </a:r>
          </a:p>
          <a:p>
            <a:pPr lvl="1"/>
            <a:r>
              <a:rPr lang="en-US" dirty="0" smtClean="0"/>
              <a:t>Ensure </a:t>
            </a:r>
            <a:r>
              <a:rPr lang="en-US" dirty="0"/>
              <a:t>that </a:t>
            </a:r>
            <a:r>
              <a:rPr lang="en-US" b="1" dirty="0">
                <a:solidFill>
                  <a:srgbClr val="00B050"/>
                </a:solidFill>
              </a:rPr>
              <a:t>original qualifications are maintained</a:t>
            </a:r>
            <a:r>
              <a:rPr lang="en-US" dirty="0"/>
              <a:t>, or </a:t>
            </a:r>
            <a:r>
              <a:rPr lang="en-US" dirty="0" smtClean="0"/>
              <a:t>appropriately evaluated </a:t>
            </a:r>
            <a:r>
              <a:rPr lang="en-US" dirty="0"/>
              <a:t>if they cannot be maintained</a:t>
            </a:r>
            <a:r>
              <a:rPr lang="en-US" dirty="0" smtClean="0"/>
              <a:t>.</a:t>
            </a:r>
          </a:p>
          <a:p>
            <a:r>
              <a:rPr lang="en-US" dirty="0"/>
              <a:t>Scope:</a:t>
            </a:r>
          </a:p>
          <a:p>
            <a:pPr lvl="1"/>
            <a:r>
              <a:rPr lang="en-US" dirty="0" smtClean="0"/>
              <a:t>Tasks </a:t>
            </a:r>
            <a:r>
              <a:rPr lang="en-US" dirty="0"/>
              <a:t>assigned to PE in support of procurement </a:t>
            </a:r>
            <a:r>
              <a:rPr lang="en-US" dirty="0" smtClean="0"/>
              <a:t>and </a:t>
            </a:r>
            <a:r>
              <a:rPr lang="en-US" b="1" dirty="0" smtClean="0">
                <a:solidFill>
                  <a:srgbClr val="00B050"/>
                </a:solidFill>
              </a:rPr>
              <a:t>configuration </a:t>
            </a:r>
            <a:r>
              <a:rPr lang="en-US" b="1" dirty="0">
                <a:solidFill>
                  <a:srgbClr val="00B050"/>
                </a:solidFill>
              </a:rPr>
              <a:t>control </a:t>
            </a:r>
            <a:r>
              <a:rPr lang="en-US" dirty="0"/>
              <a:t>activities.</a:t>
            </a:r>
          </a:p>
          <a:p>
            <a:pPr lvl="2"/>
            <a:r>
              <a:rPr lang="en-US" sz="1500" dirty="0" smtClean="0"/>
              <a:t>Tasks </a:t>
            </a:r>
            <a:r>
              <a:rPr lang="en-US" sz="1500" dirty="0"/>
              <a:t>assigned to PE are related to procurement of items and services </a:t>
            </a:r>
            <a:r>
              <a:rPr lang="en-US" sz="1500" dirty="0" smtClean="0"/>
              <a:t>for Safety </a:t>
            </a:r>
            <a:r>
              <a:rPr lang="en-US" sz="1500" dirty="0"/>
              <a:t>Related (SR) and Quality Related (QR) plant equipment (plant System</a:t>
            </a:r>
            <a:r>
              <a:rPr lang="en-US" sz="1500" dirty="0" smtClean="0"/>
              <a:t>, Structure </a:t>
            </a:r>
            <a:r>
              <a:rPr lang="en-US" sz="1500" dirty="0"/>
              <a:t>or Component), and </a:t>
            </a:r>
            <a:r>
              <a:rPr lang="en-US" sz="1500" dirty="0">
                <a:solidFill>
                  <a:srgbClr val="00B050"/>
                </a:solidFill>
              </a:rPr>
              <a:t>design/configuration control for SR, QR and </a:t>
            </a:r>
            <a:r>
              <a:rPr lang="en-US" sz="1500" dirty="0" smtClean="0">
                <a:solidFill>
                  <a:srgbClr val="00B050"/>
                </a:solidFill>
              </a:rPr>
              <a:t>Not Nuclear </a:t>
            </a:r>
            <a:r>
              <a:rPr lang="en-US" sz="1500" dirty="0">
                <a:solidFill>
                  <a:srgbClr val="00B050"/>
                </a:solidFill>
              </a:rPr>
              <a:t>Safety (NNS) plant equipment </a:t>
            </a:r>
            <a:r>
              <a:rPr lang="en-US" sz="1500" dirty="0"/>
              <a:t>(plant System, Structure or Component).</a:t>
            </a:r>
          </a:p>
          <a:p>
            <a:pPr lvl="2"/>
            <a:r>
              <a:rPr lang="en-US" sz="1500" dirty="0" smtClean="0"/>
              <a:t>Tasks </a:t>
            </a:r>
            <a:r>
              <a:rPr lang="en-US" sz="1500" dirty="0"/>
              <a:t>assigned to PE are related to procurement of items and services </a:t>
            </a:r>
            <a:r>
              <a:rPr lang="en-US" sz="1500" dirty="0" smtClean="0"/>
              <a:t>for Important </a:t>
            </a:r>
            <a:r>
              <a:rPr lang="en-US" sz="1500" dirty="0"/>
              <a:t>to Safety (ITS) plant equipment (plant System, Structure </a:t>
            </a:r>
            <a:r>
              <a:rPr lang="en-US" sz="1500" dirty="0" smtClean="0"/>
              <a:t>or Component</a:t>
            </a:r>
            <a:r>
              <a:rPr lang="en-US" sz="1500" dirty="0"/>
              <a:t>), and </a:t>
            </a:r>
            <a:r>
              <a:rPr lang="en-US" sz="1500" dirty="0">
                <a:solidFill>
                  <a:srgbClr val="00B050"/>
                </a:solidFill>
              </a:rPr>
              <a:t>design/configuration control of ITS and Not Important to </a:t>
            </a:r>
            <a:r>
              <a:rPr lang="en-US" sz="1500" dirty="0" smtClean="0">
                <a:solidFill>
                  <a:srgbClr val="00B050"/>
                </a:solidFill>
              </a:rPr>
              <a:t> Safety (NITS</a:t>
            </a:r>
            <a:r>
              <a:rPr lang="en-US" sz="1500" dirty="0">
                <a:solidFill>
                  <a:srgbClr val="00B050"/>
                </a:solidFill>
              </a:rPr>
              <a:t>) plant equipment </a:t>
            </a:r>
            <a:r>
              <a:rPr lang="en-US" sz="1500" dirty="0"/>
              <a:t>(plant System, Structure or Component).</a:t>
            </a:r>
          </a:p>
        </p:txBody>
      </p:sp>
    </p:spTree>
    <p:extLst>
      <p:ext uri="{BB962C8B-B14F-4D97-AF65-F5344CB8AC3E}">
        <p14:creationId xmlns:p14="http://schemas.microsoft.com/office/powerpoint/2010/main" val="2508147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US" dirty="0" smtClean="0"/>
              <a:t>Integrated Supply Chain (ISC) – Technical Services (TS)</a:t>
            </a:r>
            <a:endParaRPr lang="en-US" dirty="0"/>
          </a:p>
        </p:txBody>
      </p:sp>
      <p:sp>
        <p:nvSpPr>
          <p:cNvPr id="3" name="Text Placeholder 2"/>
          <p:cNvSpPr>
            <a:spLocks noGrp="1"/>
          </p:cNvSpPr>
          <p:nvPr>
            <p:ph type="body" sz="quarter" idx="12"/>
          </p:nvPr>
        </p:nvSpPr>
        <p:spPr/>
        <p:txBody>
          <a:bodyPr/>
          <a:lstStyle/>
          <a:p>
            <a:r>
              <a:rPr lang="en-US" dirty="0" smtClean="0"/>
              <a:t>EPRI Joint Utility Task Group (Plant Support Engineering)</a:t>
            </a:r>
            <a:endParaRPr lang="en-US" dirty="0"/>
          </a:p>
        </p:txBody>
      </p:sp>
      <p:sp>
        <p:nvSpPr>
          <p:cNvPr id="4" name="Title 3"/>
          <p:cNvSpPr>
            <a:spLocks noGrp="1"/>
          </p:cNvSpPr>
          <p:nvPr>
            <p:ph type="title"/>
          </p:nvPr>
        </p:nvSpPr>
        <p:spPr>
          <a:xfrm>
            <a:off x="381000" y="533400"/>
            <a:ext cx="8228013" cy="685800"/>
          </a:xfrm>
        </p:spPr>
        <p:txBody>
          <a:bodyPr/>
          <a:lstStyle/>
          <a:p>
            <a:r>
              <a:rPr lang="en-US" dirty="0" smtClean="0"/>
              <a:t>EPRI Procurement Engineering Timeline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00893"/>
            <a:ext cx="6442075" cy="397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278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57200" y="5181600"/>
            <a:ext cx="8229600" cy="730251"/>
          </a:xfrm>
        </p:spPr>
        <p:txBody>
          <a:bodyPr/>
          <a:lstStyle/>
          <a:p>
            <a:r>
              <a:rPr lang="en-US" dirty="0"/>
              <a:t>Most sites formed a Procurement Engineering group to keep system and design engineering focused on their core functions rather than procurement issues.</a:t>
            </a:r>
          </a:p>
          <a:p>
            <a:endParaRPr lang="en-US" dirty="0"/>
          </a:p>
        </p:txBody>
      </p:sp>
      <p:sp>
        <p:nvSpPr>
          <p:cNvPr id="2" name="Title 1"/>
          <p:cNvSpPr>
            <a:spLocks noGrp="1"/>
          </p:cNvSpPr>
          <p:nvPr>
            <p:ph type="title"/>
          </p:nvPr>
        </p:nvSpPr>
        <p:spPr>
          <a:xfrm>
            <a:off x="457200" y="762000"/>
            <a:ext cx="8228013" cy="685800"/>
          </a:xfrm>
        </p:spPr>
        <p:txBody>
          <a:bodyPr>
            <a:normAutofit/>
          </a:bodyPr>
          <a:lstStyle/>
          <a:p>
            <a:r>
              <a:rPr lang="en-US" sz="2900" dirty="0" smtClean="0"/>
              <a:t>Generic Letter 89-02</a:t>
            </a:r>
            <a:endParaRPr lang="en-US" sz="2900" dirty="0"/>
          </a:p>
        </p:txBody>
      </p:sp>
      <p:sp>
        <p:nvSpPr>
          <p:cNvPr id="16" name="Text Placeholder 15"/>
          <p:cNvSpPr>
            <a:spLocks noGrp="1"/>
          </p:cNvSpPr>
          <p:nvPr>
            <p:ph type="body" sz="quarter" idx="14"/>
          </p:nvPr>
        </p:nvSpPr>
        <p:spPr>
          <a:xfrm>
            <a:off x="457200" y="1981200"/>
            <a:ext cx="8229600" cy="2895600"/>
          </a:xfrm>
        </p:spPr>
        <p:txBody>
          <a:bodyPr/>
          <a:lstStyle/>
          <a:p>
            <a:r>
              <a:rPr lang="en-US" dirty="0" smtClean="0"/>
              <a:t>The </a:t>
            </a:r>
            <a:r>
              <a:rPr lang="en-US" dirty="0"/>
              <a:t>GL described 3 characteristics of </a:t>
            </a:r>
            <a:r>
              <a:rPr lang="en-US" dirty="0">
                <a:solidFill>
                  <a:srgbClr val="00B050"/>
                </a:solidFill>
              </a:rPr>
              <a:t>effective procurement and dedication programs</a:t>
            </a:r>
            <a:r>
              <a:rPr lang="en-US" dirty="0"/>
              <a:t>:</a:t>
            </a:r>
          </a:p>
          <a:p>
            <a:pPr lvl="1"/>
            <a:r>
              <a:rPr lang="en-US" dirty="0"/>
              <a:t>The involvement of engineering staff in the procurement and product acceptance process</a:t>
            </a:r>
          </a:p>
          <a:p>
            <a:pPr lvl="1"/>
            <a:r>
              <a:rPr lang="en-US" dirty="0"/>
              <a:t>Effective source inspection, receipt inspection, and testing programs</a:t>
            </a:r>
          </a:p>
          <a:p>
            <a:pPr lvl="1"/>
            <a:r>
              <a:rPr lang="en-US" dirty="0"/>
              <a:t>Thorough engineering-based programs for review, testing, and dedication of commercial-grade products for suitability for use in safety-related applications.</a:t>
            </a:r>
          </a:p>
          <a:p>
            <a:r>
              <a:rPr lang="en-US" dirty="0"/>
              <a:t>The </a:t>
            </a:r>
            <a:r>
              <a:rPr lang="en-US" dirty="0">
                <a:solidFill>
                  <a:srgbClr val="00B050"/>
                </a:solidFill>
              </a:rPr>
              <a:t>NRC required engineering involvement </a:t>
            </a:r>
            <a:r>
              <a:rPr lang="en-US" dirty="0"/>
              <a:t>in the parts procurement process to help prevent counterfeit and fraudulent parts from entering the nuclear supply chain.  </a:t>
            </a:r>
          </a:p>
        </p:txBody>
      </p:sp>
      <p:sp>
        <p:nvSpPr>
          <p:cNvPr id="17" name="Text Placeholder 16"/>
          <p:cNvSpPr>
            <a:spLocks noGrp="1"/>
          </p:cNvSpPr>
          <p:nvPr>
            <p:ph type="body" sz="quarter" idx="10"/>
          </p:nvPr>
        </p:nvSpPr>
        <p:spPr/>
        <p:txBody>
          <a:bodyPr/>
          <a:lstStyle/>
          <a:p>
            <a:pPr algn="ctr"/>
            <a:r>
              <a:rPr lang="en-US" dirty="0"/>
              <a:t>GL 89-02 provides the basis for the formation of Procurement Engineering</a:t>
            </a:r>
            <a:r>
              <a:rPr lang="en-US" dirty="0" smtClean="0"/>
              <a:t>.</a:t>
            </a:r>
            <a:endParaRPr lang="en-US" dirty="0"/>
          </a:p>
        </p:txBody>
      </p:sp>
    </p:spTree>
    <p:extLst>
      <p:ext uri="{BB962C8B-B14F-4D97-AF65-F5344CB8AC3E}">
        <p14:creationId xmlns:p14="http://schemas.microsoft.com/office/powerpoint/2010/main" val="2626252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E 16x9">
  <a:themeElements>
    <a:clrScheme name="NEE Corp">
      <a:dk1>
        <a:sysClr val="windowText" lastClr="000000"/>
      </a:dk1>
      <a:lt1>
        <a:sysClr val="window" lastClr="FFFFFF"/>
      </a:lt1>
      <a:dk2>
        <a:srgbClr val="0048B9"/>
      </a:dk2>
      <a:lt2>
        <a:srgbClr val="800000"/>
      </a:lt2>
      <a:accent1>
        <a:srgbClr val="FEB705"/>
      </a:accent1>
      <a:accent2>
        <a:srgbClr val="0048B9"/>
      </a:accent2>
      <a:accent3>
        <a:srgbClr val="3FBD3F"/>
      </a:accent3>
      <a:accent4>
        <a:srgbClr val="8D0041"/>
      </a:accent4>
      <a:accent5>
        <a:srgbClr val="9090F3"/>
      </a:accent5>
      <a:accent6>
        <a:srgbClr val="F87C00"/>
      </a:accent6>
      <a:hlink>
        <a:srgbClr val="0000FF"/>
      </a:hlink>
      <a:folHlink>
        <a:srgbClr val="800080"/>
      </a:folHlink>
    </a:clrScheme>
    <a:fontScheme name="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NEE 16x9</Template>
  <TotalTime>1126</TotalTime>
  <Words>4210</Words>
  <Application>Microsoft Office PowerPoint</Application>
  <PresentationFormat>On-screen Show (4:3)</PresentationFormat>
  <Paragraphs>337</Paragraphs>
  <Slides>68</Slides>
  <Notes>1</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NEE 16x9</vt:lpstr>
      <vt:lpstr>2016 Configuration Management Benchmarking Group Conference 23rd Annual</vt:lpstr>
      <vt:lpstr>Agenda</vt:lpstr>
      <vt:lpstr>Organization</vt:lpstr>
      <vt:lpstr>Quality Assurance Topical Report (QATR) - Organization</vt:lpstr>
      <vt:lpstr>Quality Assurance Topical Report Vice President Integrated Supply Chain (ISC)</vt:lpstr>
      <vt:lpstr>Organization</vt:lpstr>
      <vt:lpstr>Purpose and Scope</vt:lpstr>
      <vt:lpstr>EPRI Procurement Engineering Timeline</vt:lpstr>
      <vt:lpstr>Generic Letter 89-02</vt:lpstr>
      <vt:lpstr>Procurement Engineering – Core Functions</vt:lpstr>
      <vt:lpstr>Procurement Engineering – Core Functions</vt:lpstr>
      <vt:lpstr>Procurement Engineering Supplemental Functions</vt:lpstr>
      <vt:lpstr>Item Equivalency Evaluation</vt:lpstr>
      <vt:lpstr>Item Equivalency Evaluation</vt:lpstr>
      <vt:lpstr>Item Equivalency Evaluation</vt:lpstr>
      <vt:lpstr>What Can’t be Processed using an IEE</vt:lpstr>
      <vt:lpstr>What Can’t be Processed using an IEE</vt:lpstr>
      <vt:lpstr>What Can’t be Processed using an IEE</vt:lpstr>
      <vt:lpstr>Gaps Identified in the IEE Process</vt:lpstr>
      <vt:lpstr>IEE Process Flow Chart</vt:lpstr>
      <vt:lpstr>Requests for Engineering Input</vt:lpstr>
      <vt:lpstr>Requests for Engineering Input</vt:lpstr>
      <vt:lpstr>Configuration Management</vt:lpstr>
      <vt:lpstr>Configuration Management</vt:lpstr>
      <vt:lpstr>Configuration Management</vt:lpstr>
      <vt:lpstr>Changes to the IEE Screening</vt:lpstr>
      <vt:lpstr>Changes to IEE Form</vt:lpstr>
      <vt:lpstr>Item Equivalency Evaluation Summary</vt:lpstr>
      <vt:lpstr>Item Equivalency Evaluation Summary</vt:lpstr>
      <vt:lpstr>Commercial Grade Dedication</vt:lpstr>
      <vt:lpstr>What is a Commercial Grade Item</vt:lpstr>
      <vt:lpstr>CGI Acceptance Methods</vt:lpstr>
      <vt:lpstr>What is Dedication</vt:lpstr>
      <vt:lpstr>NRC GL 89-02 Actions to Improve the Detection of Counterfeit and Fraudulently Marketed Products</vt:lpstr>
      <vt:lpstr>NRC GL 89-02 Actions to Improve the Detection of Counterfeit and Fraudulently Marketed Products</vt:lpstr>
      <vt:lpstr>NRC IP 43004</vt:lpstr>
      <vt:lpstr>NRC IP 43004</vt:lpstr>
      <vt:lpstr>EPRI 3002002982 / NP-5652 Guideline for that Acceptance of Commercial Grade Items in Nuclear Safety Related Applications</vt:lpstr>
      <vt:lpstr>EPRI 3002002982 / NP-5652 Guideline for that Acceptance of Commercial Grade Items in Nuclear Safety Related Applications</vt:lpstr>
      <vt:lpstr>EPRI 3002002982 / NP-5652 Guideline for that Acceptance of Commercial Grade Items in Nuclear Safety Related Applications</vt:lpstr>
      <vt:lpstr>EPRI 3002002982 / NP-5652 Guideline for that Acceptance of Commercial Grade Items in Nuclear Safety Related Applications</vt:lpstr>
      <vt:lpstr>EPRI 3002002982 / NP-5652 Guideline for that Acceptance of Commercial Grade Items in Nuclear Safety Related Applications</vt:lpstr>
      <vt:lpstr>EPRI 3002002982 / NP-5652 Guideline for that Acceptance of Commercial Grade Items in Nuclear Safety Related Applications</vt:lpstr>
      <vt:lpstr>EPRI 3002002982 / NP-5652 Guideline for that Acceptance of Commercial Grade Items in Nuclear Safety Related Applications</vt:lpstr>
      <vt:lpstr>QI-4-NSC-9 Procurement Engineering Control</vt:lpstr>
      <vt:lpstr>QI-4-NSC-9 Procurement Engineering Control</vt:lpstr>
      <vt:lpstr>QI-4-NSC-9 Procurement Engineering Control</vt:lpstr>
      <vt:lpstr>PE Commercial Grade Dedication</vt:lpstr>
      <vt:lpstr>Commercial Grade Processing</vt:lpstr>
      <vt:lpstr>Commercial Grade Processing</vt:lpstr>
      <vt:lpstr>PE CGD – Interface Review</vt:lpstr>
      <vt:lpstr>Procurement Engineering – Breakout Session</vt:lpstr>
      <vt:lpstr>PowerPoint Presentation</vt:lpstr>
      <vt:lpstr>Commercial Grade Item Review Form - 4021</vt:lpstr>
      <vt:lpstr>IEE Applicability Review Form - 4025</vt:lpstr>
      <vt:lpstr>IEE Applicability Review Form - 4025</vt:lpstr>
      <vt:lpstr>IEE Applicability Review Form - 4025</vt:lpstr>
      <vt:lpstr>IEE Applicability Review Form - 4025</vt:lpstr>
      <vt:lpstr>IEE Applicability Review Form - 4025</vt:lpstr>
      <vt:lpstr>IEE Applicability Review Form - 4025</vt:lpstr>
      <vt:lpstr>IEE Form - 4026</vt:lpstr>
      <vt:lpstr>IEE Form - 4026</vt:lpstr>
      <vt:lpstr>IEE Form - 4026</vt:lpstr>
      <vt:lpstr>IEE Form - 4026</vt:lpstr>
      <vt:lpstr>PE CGD – Interface Review Form - 4032</vt:lpstr>
      <vt:lpstr>PE CGD – Interface Review Form - 4032</vt:lpstr>
      <vt:lpstr>PE CGD – Interface Review Form - 4032</vt:lpstr>
      <vt:lpstr>PE CGD – Interface Review Form - 4032</vt:lpstr>
    </vt:vector>
  </TitlesOfParts>
  <Company>NextEra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Configuration Management Benchmarking Group Conference 23rd Annual</dc:title>
  <dc:creator>Al Lafleur</dc:creator>
  <cp:lastModifiedBy>FPL_User</cp:lastModifiedBy>
  <cp:revision>38</cp:revision>
  <cp:lastPrinted>2016-05-18T20:41:50Z</cp:lastPrinted>
  <dcterms:created xsi:type="dcterms:W3CDTF">2016-05-13T15:57:23Z</dcterms:created>
  <dcterms:modified xsi:type="dcterms:W3CDTF">2016-06-02T15:09:48Z</dcterms:modified>
</cp:coreProperties>
</file>