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1"/>
  </p:notesMasterIdLst>
  <p:handoutMasterIdLst>
    <p:handoutMasterId r:id="rId32"/>
  </p:handoutMasterIdLst>
  <p:sldIdLst>
    <p:sldId id="315" r:id="rId2"/>
    <p:sldId id="288" r:id="rId3"/>
    <p:sldId id="316" r:id="rId4"/>
    <p:sldId id="287" r:id="rId5"/>
    <p:sldId id="314" r:id="rId6"/>
    <p:sldId id="282" r:id="rId7"/>
    <p:sldId id="290" r:id="rId8"/>
    <p:sldId id="311" r:id="rId9"/>
    <p:sldId id="320" r:id="rId10"/>
    <p:sldId id="321" r:id="rId11"/>
    <p:sldId id="317" r:id="rId12"/>
    <p:sldId id="318" r:id="rId13"/>
    <p:sldId id="292" r:id="rId14"/>
    <p:sldId id="294" r:id="rId15"/>
    <p:sldId id="295" r:id="rId16"/>
    <p:sldId id="296" r:id="rId17"/>
    <p:sldId id="319" r:id="rId18"/>
    <p:sldId id="298" r:id="rId19"/>
    <p:sldId id="299" r:id="rId20"/>
    <p:sldId id="300" r:id="rId21"/>
    <p:sldId id="304" r:id="rId22"/>
    <p:sldId id="305" r:id="rId23"/>
    <p:sldId id="309" r:id="rId24"/>
    <p:sldId id="301" r:id="rId25"/>
    <p:sldId id="302" r:id="rId26"/>
    <p:sldId id="310" r:id="rId27"/>
    <p:sldId id="289" r:id="rId28"/>
    <p:sldId id="284" r:id="rId29"/>
    <p:sldId id="312" r:id="rId30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C1CE0AA-3253-F940-B0A2-0004E31672B3}">
          <p14:sldIdLst>
            <p14:sldId id="315"/>
            <p14:sldId id="288"/>
            <p14:sldId id="316"/>
            <p14:sldId id="287"/>
            <p14:sldId id="314"/>
            <p14:sldId id="282"/>
            <p14:sldId id="290"/>
            <p14:sldId id="311"/>
            <p14:sldId id="320"/>
            <p14:sldId id="321"/>
            <p14:sldId id="317"/>
            <p14:sldId id="318"/>
            <p14:sldId id="292"/>
            <p14:sldId id="294"/>
            <p14:sldId id="295"/>
            <p14:sldId id="296"/>
            <p14:sldId id="319"/>
            <p14:sldId id="298"/>
            <p14:sldId id="299"/>
            <p14:sldId id="300"/>
            <p14:sldId id="304"/>
            <p14:sldId id="305"/>
            <p14:sldId id="309"/>
            <p14:sldId id="301"/>
            <p14:sldId id="302"/>
            <p14:sldId id="310"/>
            <p14:sldId id="289"/>
            <p14:sldId id="284"/>
            <p14:sldId id="31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resa Green" initials="TG" lastIdx="1" clrIdx="0">
    <p:extLst/>
  </p:cmAuthor>
  <p:cmAuthor id="2" name="Theresa Green" initials="TG [2]" lastIdx="1" clrIdx="1">
    <p:extLst/>
  </p:cmAuthor>
  <p:cmAuthor id="3" name="Theresa Green" initials="TG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6B"/>
    <a:srgbClr val="9ACE87"/>
    <a:srgbClr val="FFD600"/>
    <a:srgbClr val="B67DB6"/>
    <a:srgbClr val="FBAF3F"/>
    <a:srgbClr val="DE6C27"/>
    <a:srgbClr val="78B6E3"/>
    <a:srgbClr val="BE1E2D"/>
    <a:srgbClr val="17375E"/>
    <a:srgbClr val="396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71934" autoAdjust="0"/>
  </p:normalViewPr>
  <p:slideViewPr>
    <p:cSldViewPr snapToGrid="0">
      <p:cViewPr>
        <p:scale>
          <a:sx n="107" d="100"/>
          <a:sy n="107" d="100"/>
        </p:scale>
        <p:origin x="-8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35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558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9AE4DA-9180-044E-BB7D-904E6BD1B1E9}" type="datetimeFigureOut">
              <a:rPr lang="en-US" smtClean="0"/>
              <a:t>05/29/2017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123C6B-F4E0-A04B-93CE-41F9E0AF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21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DDDA11-1F21-D24A-907F-DEEF89A6478B}" type="datetimeFigureOut">
              <a:rPr lang="en-US" smtClean="0"/>
              <a:t>05/29/2017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4FC2E6-C321-B94D-8C36-39C17D0454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40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3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1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dirty="0"/>
              <a:t>RISC-1 or RISC-4 SSCs: no change to treatment occurs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RISC-2 SSCs: an assessment is performed of current applied industrial practices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Licensee to determine if additional treatments should be applied</a:t>
            </a:r>
          </a:p>
          <a:p>
            <a:pPr>
              <a:lnSpc>
                <a:spcPct val="90000"/>
              </a:lnSpc>
            </a:pPr>
            <a:r>
              <a:rPr lang="en-US" altLang="en-US" sz="1800" dirty="0"/>
              <a:t>RISC-3 SSCs: these components are largely removed from the scope of regulatory special treatment requirements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SSCs remain classified as safety-related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Applied treatments largely mirror robust industrial practices – must have reasonable confidence that design functional requirements still satisfied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88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en-US" b="1" dirty="0" smtClean="0"/>
              <a:t>MOVs</a:t>
            </a:r>
            <a:r>
              <a:rPr lang="en-US" altLang="en-US" dirty="0" smtClean="0"/>
              <a:t> - test frequency extensions implemented </a:t>
            </a:r>
          </a:p>
          <a:p>
            <a:r>
              <a:rPr lang="en-US" altLang="en-US" b="1" dirty="0" smtClean="0"/>
              <a:t>AOVs/SOVs </a:t>
            </a:r>
            <a:r>
              <a:rPr lang="en-US" altLang="en-US" dirty="0" smtClean="0"/>
              <a:t>- test frequency extensions implemented </a:t>
            </a:r>
          </a:p>
          <a:p>
            <a:r>
              <a:rPr lang="en-US" altLang="en-US" b="1" dirty="0" smtClean="0"/>
              <a:t>Check Valves </a:t>
            </a:r>
            <a:r>
              <a:rPr lang="en-US" altLang="en-US" dirty="0" smtClean="0"/>
              <a:t>- test frequency extensions implemented - performing needed testing to satisfy basis of reasonable confidence</a:t>
            </a:r>
          </a:p>
          <a:p>
            <a:r>
              <a:rPr lang="en-US" altLang="en-US" b="1" dirty="0" smtClean="0"/>
              <a:t>Relief Valves </a:t>
            </a:r>
            <a:r>
              <a:rPr lang="en-US" altLang="en-US" dirty="0" smtClean="0"/>
              <a:t>- continuing to test on a 10 year frequency, but scope expansion not required if lift test failure noted (CR written)</a:t>
            </a:r>
          </a:p>
          <a:p>
            <a:r>
              <a:rPr lang="en-US" altLang="en-US" b="1" dirty="0" smtClean="0"/>
              <a:t>Pumps</a:t>
            </a:r>
            <a:r>
              <a:rPr lang="en-US" altLang="en-US" dirty="0" smtClean="0"/>
              <a:t> - test frequency extensions implemented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9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en-US" b="1" dirty="0" smtClean="0"/>
              <a:t>MOVs</a:t>
            </a:r>
            <a:r>
              <a:rPr lang="en-US" altLang="en-US" dirty="0" smtClean="0"/>
              <a:t> - test frequency extensions implemented </a:t>
            </a:r>
          </a:p>
          <a:p>
            <a:r>
              <a:rPr lang="en-US" altLang="en-US" b="1" dirty="0" smtClean="0"/>
              <a:t>AOVs/SOVs </a:t>
            </a:r>
            <a:r>
              <a:rPr lang="en-US" altLang="en-US" dirty="0" smtClean="0"/>
              <a:t>- test frequency extensions implemented </a:t>
            </a:r>
          </a:p>
          <a:p>
            <a:r>
              <a:rPr lang="en-US" altLang="en-US" b="1" dirty="0" smtClean="0"/>
              <a:t>Check Valves </a:t>
            </a:r>
            <a:r>
              <a:rPr lang="en-US" altLang="en-US" dirty="0" smtClean="0"/>
              <a:t>- test frequency extensions implemented - performing needed testing to satisfy basis of reasonable confidence</a:t>
            </a:r>
          </a:p>
          <a:p>
            <a:r>
              <a:rPr lang="en-US" altLang="en-US" b="1" dirty="0" smtClean="0"/>
              <a:t>Relief Valves </a:t>
            </a:r>
            <a:r>
              <a:rPr lang="en-US" altLang="en-US" dirty="0" smtClean="0"/>
              <a:t>- continuing to test on a 10 year frequency, but scope expansion not required if lift test failure noted (CR written)</a:t>
            </a:r>
          </a:p>
          <a:p>
            <a:r>
              <a:rPr lang="en-US" altLang="en-US" b="1" dirty="0" smtClean="0"/>
              <a:t>Pumps</a:t>
            </a:r>
            <a:r>
              <a:rPr lang="en-US" altLang="en-US" dirty="0" smtClean="0"/>
              <a:t> - test frequency extensions implemented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6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altLang="en-US" b="1" dirty="0" smtClean="0"/>
              <a:t>MOVs</a:t>
            </a:r>
            <a:r>
              <a:rPr lang="en-US" altLang="en-US" dirty="0" smtClean="0"/>
              <a:t> - test frequency extensions implemented </a:t>
            </a:r>
          </a:p>
          <a:p>
            <a:r>
              <a:rPr lang="en-US" altLang="en-US" b="1" dirty="0" smtClean="0"/>
              <a:t>AOVs/SOVs </a:t>
            </a:r>
            <a:r>
              <a:rPr lang="en-US" altLang="en-US" dirty="0" smtClean="0"/>
              <a:t>- test frequency extensions implemented </a:t>
            </a:r>
          </a:p>
          <a:p>
            <a:r>
              <a:rPr lang="en-US" altLang="en-US" b="1" dirty="0" smtClean="0"/>
              <a:t>Check Valves </a:t>
            </a:r>
            <a:r>
              <a:rPr lang="en-US" altLang="en-US" dirty="0" smtClean="0"/>
              <a:t>- test frequency extensions implemented - performing needed testing to satisfy basis of reasonable confidence</a:t>
            </a:r>
          </a:p>
          <a:p>
            <a:r>
              <a:rPr lang="en-US" altLang="en-US" b="1" dirty="0" smtClean="0"/>
              <a:t>Relief Valves </a:t>
            </a:r>
            <a:r>
              <a:rPr lang="en-US" altLang="en-US" dirty="0" smtClean="0"/>
              <a:t>- continuing to test on a 10 year frequency, but scope expansion not required if lift test failure noted (CR written)</a:t>
            </a:r>
          </a:p>
          <a:p>
            <a:r>
              <a:rPr lang="en-US" altLang="en-US" b="1" dirty="0" smtClean="0"/>
              <a:t>Pumps</a:t>
            </a:r>
            <a:r>
              <a:rPr lang="en-US" altLang="en-US" dirty="0" smtClean="0"/>
              <a:t> - test frequency extensions implemented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00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defTabSz="465887">
              <a:defRPr/>
            </a:pPr>
            <a:r>
              <a:rPr lang="en-US" altLang="en-US" dirty="0"/>
              <a:t>No adverse warehousing issues noted to date with the receipt/handling of RISC-3 industrial parts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63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US" altLang="en-US" dirty="0" smtClean="0"/>
              <a:t>RISC-3 SSCs can be removed from the scope of 10CFR 50.65</a:t>
            </a:r>
          </a:p>
          <a:p>
            <a:pPr lvl="2"/>
            <a:r>
              <a:rPr lang="en-US" altLang="en-US" dirty="0" smtClean="0"/>
              <a:t>does not apply to (a)(4) aspects</a:t>
            </a:r>
          </a:p>
          <a:p>
            <a:pPr lvl="1"/>
            <a:r>
              <a:rPr lang="en-US" altLang="en-US" dirty="0" smtClean="0"/>
              <a:t>required to monitor performance on a plant/system/train level as appropriate</a:t>
            </a:r>
          </a:p>
          <a:p>
            <a:pPr lvl="1"/>
            <a:r>
              <a:rPr lang="en-US" altLang="en-US" dirty="0" smtClean="0"/>
              <a:t>components affecting HSS functions will be monitored and assessed in accordance with plant, system, and/or train performance criteria</a:t>
            </a:r>
          </a:p>
          <a:p>
            <a:r>
              <a:rPr lang="en-US" altLang="en-US" dirty="0" smtClean="0"/>
              <a:t>Maintenance Rule (MR) Basis Document to be revised to reflect the scope change allowances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C2E6-C321-B94D-8C36-39C17D04544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8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BEF5-6153-054B-80D7-94D1C54E79AF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pic>
        <p:nvPicPr>
          <p:cNvPr id="18" name="Picture 17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73" y="3002050"/>
            <a:ext cx="4235515" cy="1139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24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86794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0382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560561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580067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523D-9916-134C-8A04-6AE37648DA60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54744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5033-26A2-FF4E-A188-C0CA9A4AB18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0413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A749-CE18-4E49-B8F7-1D4E61CB744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833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FA43-BBB7-5E40-9AB5-C25A96360128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pic>
        <p:nvPicPr>
          <p:cNvPr id="7" name="Picture 6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747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ABB2-FEC2-EB46-8312-18AC7C8B722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78" y="164720"/>
            <a:ext cx="4235515" cy="1139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48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9DB8-8BCA-E648-B0B9-54651F423B9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8" name="Picture 7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799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870C-AC4F-B44A-B780-372274F7370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10" name="Picture 9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1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2FA4-FAD9-8D41-9DDB-7B52B14DC2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6" name="Picture 5"/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59"/>
          <a:stretch/>
        </p:blipFill>
        <p:spPr bwMode="auto">
          <a:xfrm>
            <a:off x="8291285" y="90761"/>
            <a:ext cx="796551" cy="884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83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50B2-FF4F-654F-BDF6-3A395CCEFEE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471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6AC8-6F90-0B4F-82DF-9243EC1F00B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46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0C4E1-EE96-CC42-B70F-7E3F68FB786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05/29/2017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29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9523D-9916-134C-8A04-6AE37648DA60}" type="datetime1">
              <a:rPr lang="en-US" smtClean="0">
                <a:latin typeface="Calibri"/>
              </a:rPr>
              <a:t>05/29/2017</a:t>
            </a:fld>
            <a:endParaRPr lang="en-US" dirty="0"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58D22477-DC1A-8149-B3C1-EFC6358C6140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404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schinzel@stpeg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49" y="609600"/>
            <a:ext cx="6568139" cy="3585881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10CFR50.69 – Insights and It’s Influence on Configuration Management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Configuration Management Benchmarking Group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Summer 2017 Conference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St. Louis, MO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Glen E. Schinzel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STPNOC, Design Engineering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hlinkClick r:id="rId3"/>
              </a:rPr>
              <a:t>geschinzel@stpegs.com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25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900518"/>
            <a:ext cx="5583902" cy="708210"/>
          </a:xfrm>
        </p:spPr>
        <p:txBody>
          <a:bodyPr/>
          <a:lstStyle/>
          <a:p>
            <a:pPr algn="ctr"/>
            <a:r>
              <a:rPr lang="en-US" dirty="0" smtClean="0"/>
              <a:t>Breakout Material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766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In-Service Testing (IST) Overview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Per 50.69, the scope of </a:t>
            </a:r>
            <a:r>
              <a:rPr lang="en-US" altLang="en-US" sz="1600" dirty="0" smtClean="0"/>
              <a:t>SSCs subject </a:t>
            </a:r>
            <a:r>
              <a:rPr lang="en-US" altLang="en-US" sz="1600" dirty="0"/>
              <a:t>to In-service Testing (IST) requirements could be reduced for RISC-3 </a:t>
            </a:r>
            <a:r>
              <a:rPr lang="en-US" altLang="en-US" sz="1600" dirty="0" smtClean="0"/>
              <a:t>SSCs:</a:t>
            </a:r>
            <a:endParaRPr lang="en-US" altLang="en-US" sz="1600" dirty="0"/>
          </a:p>
          <a:p>
            <a:pPr lvl="1"/>
            <a:r>
              <a:rPr lang="en-US" altLang="en-US" sz="1400" dirty="0" smtClean="0"/>
              <a:t>MOVs, AOVs/SOVs, Check Valves, Relief Valves, Pumps</a:t>
            </a:r>
            <a:endParaRPr lang="en-US" altLang="en-US" sz="1400" dirty="0"/>
          </a:p>
          <a:p>
            <a:r>
              <a:rPr lang="en-US" altLang="en-US" sz="1600" dirty="0" smtClean="0"/>
              <a:t>For </a:t>
            </a:r>
            <a:r>
              <a:rPr lang="en-US" altLang="en-US" sz="1600" dirty="0"/>
              <a:t>SSCs removed from scope, it is required that: </a:t>
            </a:r>
          </a:p>
          <a:p>
            <a:pPr lvl="1"/>
            <a:r>
              <a:rPr lang="en-US" altLang="en-US" sz="1400" dirty="0" smtClean="0"/>
              <a:t>Periodic inspection and testing activities be conducted to determine that </a:t>
            </a:r>
            <a:r>
              <a:rPr lang="en-US" altLang="en-US" sz="1400" dirty="0"/>
              <a:t>these SSCs will remain capable of performing their safety-related functions under design-basis </a:t>
            </a:r>
            <a:r>
              <a:rPr lang="en-US" altLang="en-US" sz="1400" dirty="0" smtClean="0"/>
              <a:t>conditions</a:t>
            </a:r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7909-8176-4374-B26C-238869EF2ADC}" type="slidenum">
              <a:rPr lang="en-US" altLang="en-US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81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In-Service Testing </a:t>
            </a:r>
            <a:r>
              <a:rPr lang="en-US" altLang="en-US" dirty="0" smtClean="0"/>
              <a:t>Program Overview</a:t>
            </a:r>
            <a:endParaRPr lang="en-US" altLang="en-US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For STP, RISC-3 SSCs available to be removed from IST scope totaled 251 valves and 8 pumps</a:t>
            </a:r>
          </a:p>
          <a:p>
            <a:pPr lvl="1"/>
            <a:r>
              <a:rPr lang="en-US" altLang="en-US" dirty="0"/>
              <a:t>STP initially focused on frequency extensions for RISC-3 SSCs</a:t>
            </a:r>
          </a:p>
          <a:p>
            <a:pPr lvl="1"/>
            <a:r>
              <a:rPr lang="en-US" altLang="en-US" dirty="0"/>
              <a:t>STP performed assessments on each affected test group</a:t>
            </a:r>
          </a:p>
          <a:p>
            <a:pPr lvl="1"/>
            <a:r>
              <a:rPr lang="en-US" altLang="en-US" dirty="0"/>
              <a:t>Basis for test group frequency extensions documented on a formal engineering evaluation – approved and controlled</a:t>
            </a:r>
          </a:p>
          <a:p>
            <a:pPr lvl="1"/>
            <a:r>
              <a:rPr lang="en-US" altLang="en-US" dirty="0"/>
              <a:t>Periodic test data collection/trending of results still occurs</a:t>
            </a:r>
          </a:p>
          <a:p>
            <a:r>
              <a:rPr lang="en-US" altLang="en-US" sz="1600" dirty="0"/>
              <a:t>No increased failure rates noted based on test frequency changes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7909-8176-4374-B26C-238869EF2ADC}" type="slidenum">
              <a:rPr lang="en-US" altLang="en-US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7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In-Service Testing Overview &amp; Status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With full implementation, differences in treatment for RISC-3 SSCs removed from scope vs. RISC-1 SSCs include:</a:t>
            </a:r>
          </a:p>
          <a:p>
            <a:pPr lvl="1"/>
            <a:r>
              <a:rPr lang="en-US" altLang="en-US" dirty="0"/>
              <a:t>test frequencies extended based on past performances and reasonable confidence for successful future performance</a:t>
            </a:r>
          </a:p>
          <a:p>
            <a:pPr lvl="1"/>
            <a:r>
              <a:rPr lang="en-US" altLang="en-US" dirty="0"/>
              <a:t>testing occurs under a Preventive Maintenance (PM) task vs a Surveillance Test (ST)</a:t>
            </a:r>
          </a:p>
          <a:p>
            <a:pPr lvl="1"/>
            <a:r>
              <a:rPr lang="en-US" altLang="en-US" dirty="0"/>
              <a:t>trending still validates expected successful operation until the next test performance</a:t>
            </a:r>
          </a:p>
          <a:p>
            <a:pPr lvl="1"/>
            <a:r>
              <a:rPr lang="en-US" altLang="en-US" dirty="0"/>
              <a:t>if a test fails to meet expected criteria, a Condition Report will be written rather than documenting a failed surveillance test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51853-92C9-4C38-AFC9-1BBC7BD1A00F}" type="slidenum">
              <a:rPr lang="en-US" altLang="en-US"/>
              <a:pPr/>
              <a:t>13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Regulatory Inservice Testing vs. RI-IST</a:t>
            </a:r>
          </a:p>
        </p:txBody>
      </p:sp>
      <p:sp>
        <p:nvSpPr>
          <p:cNvPr id="219139" name="Rectangle 1027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Licensees can still pursue a Risk-Informed IST (RI-IST) program in addition to 50.69</a:t>
            </a:r>
          </a:p>
          <a:p>
            <a:r>
              <a:rPr lang="en-US" altLang="en-US" sz="1600" dirty="0"/>
              <a:t>Graded approach can be applied to those SSCs remaining within the regulatory IST scope</a:t>
            </a:r>
          </a:p>
          <a:p>
            <a:r>
              <a:rPr lang="en-US" altLang="en-US" sz="1600" dirty="0"/>
              <a:t>At STP, for those SSCs still within the regulatory IST scope (RISC-1), the additional opportunity includes:</a:t>
            </a:r>
          </a:p>
          <a:p>
            <a:pPr lvl="1"/>
            <a:r>
              <a:rPr lang="en-US" altLang="en-US" sz="1400" dirty="0"/>
              <a:t>178 valves and 7 pumps that could be determined to be RI-IST Low and could have their frequency of testing extended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7DBB5-B241-4D28-B4E1-BEA5C2B386BE}" type="slidenum">
              <a:rPr lang="en-US" altLang="en-US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Local Leak-rate Testing Overview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394448" y="1515036"/>
            <a:ext cx="7207624" cy="313764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Per 50.69, </a:t>
            </a:r>
            <a:r>
              <a:rPr lang="en-US" altLang="en-US" sz="1600" dirty="0" smtClean="0"/>
              <a:t>Type B and Type </a:t>
            </a:r>
            <a:r>
              <a:rPr lang="en-US" altLang="en-US" sz="1600" dirty="0"/>
              <a:t>C Local Leak Rate Testing (LLRT) is not required for safety-related valves determined to be RISC-3 and that satisfy one or more of the following criteria: </a:t>
            </a:r>
          </a:p>
          <a:p>
            <a:pPr lvl="1"/>
            <a:r>
              <a:rPr lang="en-US" altLang="en-US" sz="1400" dirty="0" smtClean="0"/>
              <a:t>Containment penetrations are 1” in size or less, or are continuously pressurized (Type B)</a:t>
            </a:r>
          </a:p>
          <a:p>
            <a:pPr lvl="1"/>
            <a:r>
              <a:rPr lang="en-US" altLang="en-US" sz="1400" dirty="0" smtClean="0"/>
              <a:t>valve </a:t>
            </a:r>
            <a:r>
              <a:rPr lang="en-US" altLang="en-US" sz="1400" dirty="0"/>
              <a:t>is open with mass flow during accident scenarios</a:t>
            </a:r>
          </a:p>
          <a:p>
            <a:pPr lvl="1"/>
            <a:r>
              <a:rPr lang="en-US" altLang="en-US" sz="1400" dirty="0"/>
              <a:t>valve is normally closed in a closed water-filled system </a:t>
            </a:r>
          </a:p>
          <a:p>
            <a:pPr lvl="1"/>
            <a:r>
              <a:rPr lang="en-US" altLang="en-US" sz="1400" dirty="0"/>
              <a:t>valve is in a closed piping system which has a crush pressure greater than that of Containment and is not connected to the RCS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valve is 1” in size or </a:t>
            </a:r>
            <a:r>
              <a:rPr lang="en-US" altLang="en-US" sz="1400" dirty="0" smtClean="0"/>
              <a:t>smaller</a:t>
            </a:r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A5AD-0296-41F9-9A57-7A51C351D054}" type="slidenum">
              <a:rPr lang="en-US" altLang="en-US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Local Leak-rate Testing Implementation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LLRT Program procedure modified to reflect scope adjustment</a:t>
            </a:r>
          </a:p>
          <a:p>
            <a:r>
              <a:rPr lang="en-US" altLang="en-US" sz="1600" dirty="0"/>
              <a:t>Each penetration which contained RISC-3 valves was evaluated against scoping criteria</a:t>
            </a:r>
          </a:p>
          <a:p>
            <a:r>
              <a:rPr lang="en-US" altLang="en-US" sz="1600" dirty="0"/>
              <a:t>Evaluation results documented on a formal engineering evaluation – approved and controlled</a:t>
            </a:r>
          </a:p>
          <a:p>
            <a:r>
              <a:rPr lang="en-US" altLang="en-US" sz="1600" dirty="0"/>
              <a:t>For valves that satisfy scoping criteria, annotated that LLRTs are no longer required in the Surveillance database </a:t>
            </a:r>
          </a:p>
          <a:p>
            <a:r>
              <a:rPr lang="en-US" altLang="en-US" sz="1600" dirty="0"/>
              <a:t>Training provided to Performance Techs and Operations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34FA-341D-4131-B13B-C98DAE23B0E4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Local Leak-rate Testing Implementation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43 penetrations were removed from regulatory-required Type C LLRT testing – scope reduced by 57% - also applied insights to Integrated Leak-Rate Test in Unit 2</a:t>
            </a:r>
          </a:p>
          <a:p>
            <a:r>
              <a:rPr lang="en-US" altLang="en-US" sz="1600" dirty="0"/>
              <a:t>LLRTs may still be performed if deemed prudent to perform the test</a:t>
            </a:r>
          </a:p>
          <a:p>
            <a:r>
              <a:rPr lang="en-US" altLang="en-US" sz="1600" dirty="0"/>
              <a:t>LLRT STs have not been deleted - frequency of performance changed to an Inactive status</a:t>
            </a:r>
          </a:p>
          <a:p>
            <a:r>
              <a:rPr lang="en-US" altLang="en-US" sz="1600" dirty="0"/>
              <a:t>No substantive performance degradation has been noted to date due to reduced scope of LLRT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B34FA-341D-4131-B13B-C98DAE23B0E4}" type="slidenum">
              <a:rPr lang="en-US" altLang="en-US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05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Parts Procurement Approach at STP</a:t>
            </a:r>
          </a:p>
        </p:txBody>
      </p:sp>
      <p:sp>
        <p:nvSpPr>
          <p:cNvPr id="259075" name="Rectangle 1027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RISC-3 replacement parts are assessed on an as-needed basis - no large-scale procurement approach pursued</a:t>
            </a:r>
          </a:p>
          <a:p>
            <a:r>
              <a:rPr lang="en-US" altLang="en-US" sz="1600" dirty="0"/>
              <a:t>Evaluations are initiated by Procurement personnel and forwarded to Procurement Engineering for evaluation</a:t>
            </a:r>
          </a:p>
          <a:p>
            <a:pPr lvl="1"/>
            <a:r>
              <a:rPr lang="en-US" altLang="en-US" sz="1400" dirty="0"/>
              <a:t>Procurement personnel provide the initial screening for potential to exercise the Exemption allowances</a:t>
            </a:r>
          </a:p>
          <a:p>
            <a:pPr lvl="1"/>
            <a:r>
              <a:rPr lang="en-US" altLang="en-US" sz="1400" dirty="0"/>
              <a:t>If industrial part is available and appears economically beneficial, a Condition Report is generated for Procurement Engineering to evaluate the acceptability of the proposed industrial part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FB169-2567-456B-891C-49101BEAAF0E}" type="slidenum">
              <a:rPr lang="en-US" altLang="en-US"/>
              <a:pPr/>
              <a:t>18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Parts Procurement Overview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246094"/>
            <a:ext cx="6447501" cy="328492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/>
              <a:t>Examples of industrial parts that have been installed in RISC-3 applications: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Spent Fuel Pool Heat Exchanger discharge valve flow guide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Radiation Monitor sample pumps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Safety-related vent and drain valves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HVAC analog-to-digital flow controller </a:t>
            </a:r>
            <a:r>
              <a:rPr lang="en-US" altLang="en-US" sz="1400" dirty="0" smtClean="0"/>
              <a:t>change out</a:t>
            </a:r>
            <a:endParaRPr lang="en-US" altLang="en-US" sz="1400" dirty="0"/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400" dirty="0"/>
              <a:t>Capacitors on computer card rebuilds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/>
              <a:t>No adverse performance trends </a:t>
            </a:r>
            <a:r>
              <a:rPr lang="en-US" altLang="en-US" sz="1600" dirty="0" smtClean="0"/>
              <a:t>noted </a:t>
            </a:r>
            <a:r>
              <a:rPr lang="en-US" altLang="en-US" sz="1600" dirty="0"/>
              <a:t>to date for </a:t>
            </a:r>
            <a:r>
              <a:rPr lang="en-US" altLang="en-US" sz="1600" dirty="0" smtClean="0"/>
              <a:t>industrial </a:t>
            </a:r>
            <a:r>
              <a:rPr lang="en-US" altLang="en-US" sz="1600" dirty="0"/>
              <a:t>parts in RISC-3 applications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/>
              <a:t>No adverse warehousing issues </a:t>
            </a:r>
            <a:r>
              <a:rPr lang="en-US" altLang="en-US" sz="1600" dirty="0" smtClean="0"/>
              <a:t>noted </a:t>
            </a:r>
            <a:r>
              <a:rPr lang="en-US" altLang="en-US" sz="1600" dirty="0"/>
              <a:t>to date with </a:t>
            </a:r>
            <a:r>
              <a:rPr lang="en-US" altLang="en-US" sz="1600" dirty="0" smtClean="0"/>
              <a:t>RISC-3 </a:t>
            </a:r>
            <a:r>
              <a:rPr lang="en-US" altLang="en-US" sz="1600" dirty="0"/>
              <a:t>industrial parts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9DFD-F059-4B4F-BF50-B7775AFFDA3C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317812"/>
            <a:ext cx="6609975" cy="321321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50.69 offers a </a:t>
            </a:r>
            <a:r>
              <a:rPr lang="en-US" sz="1800" dirty="0"/>
              <a:t>significant strategic opportunity for current and future operating stations</a:t>
            </a:r>
          </a:p>
          <a:p>
            <a:r>
              <a:rPr lang="en-US" sz="1800" dirty="0"/>
              <a:t>Enhanced safety benefits</a:t>
            </a:r>
          </a:p>
          <a:p>
            <a:r>
              <a:rPr lang="en-US" sz="1800" dirty="0"/>
              <a:t>Substantial economic savings available</a:t>
            </a:r>
          </a:p>
          <a:p>
            <a:r>
              <a:rPr lang="en-US" sz="1800" dirty="0" smtClean="0"/>
              <a:t>Available during construction/startup/operational </a:t>
            </a:r>
            <a:r>
              <a:rPr lang="en-US" sz="1800" dirty="0"/>
              <a:t>activities</a:t>
            </a:r>
          </a:p>
          <a:p>
            <a:r>
              <a:rPr lang="en-US" altLang="en-US" sz="1800" dirty="0" smtClean="0"/>
              <a:t>Benefits </a:t>
            </a:r>
            <a:r>
              <a:rPr lang="en-US" altLang="en-US" sz="1800" dirty="0"/>
              <a:t>available for </a:t>
            </a:r>
            <a:r>
              <a:rPr lang="en-US" altLang="en-US" sz="1800" dirty="0" smtClean="0"/>
              <a:t>PWRs / BWRs</a:t>
            </a:r>
          </a:p>
          <a:p>
            <a:r>
              <a:rPr lang="en-US" sz="1800" dirty="0"/>
              <a:t>Requires a commitment of senior leadership and staff</a:t>
            </a:r>
            <a:endParaRPr lang="en-US" sz="1800" dirty="0" smtClean="0"/>
          </a:p>
          <a:p>
            <a:r>
              <a:rPr lang="en-US" sz="1800" dirty="0" smtClean="0"/>
              <a:t>Investment </a:t>
            </a:r>
            <a:r>
              <a:rPr lang="en-US" sz="1800" dirty="0"/>
              <a:t>in the </a:t>
            </a:r>
            <a:r>
              <a:rPr lang="en-US" sz="1800" dirty="0" smtClean="0"/>
              <a:t>future viability </a:t>
            </a:r>
            <a:r>
              <a:rPr lang="en-US" sz="1800" dirty="0"/>
              <a:t>of your station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144F-1E52-418B-8101-6E153F1CDDC3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Insights on STP Parts Procurement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335741"/>
            <a:ext cx="6447501" cy="319528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800" dirty="0"/>
              <a:t>Available safety-related stock in the warehouse must be depleted before actual use of commercial replacement parts are considered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 smtClean="0"/>
              <a:t>Delay in </a:t>
            </a:r>
            <a:r>
              <a:rPr lang="en-US" altLang="en-US" sz="1600" dirty="0"/>
              <a:t>actual recognition of parts savings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1600" dirty="0" smtClean="0"/>
              <a:t>Could assess warehousing </a:t>
            </a:r>
            <a:r>
              <a:rPr lang="en-US" altLang="en-US" sz="1600" dirty="0"/>
              <a:t>approach for RISC-3 SSCs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800" dirty="0"/>
              <a:t>Some potential commercial part replacements are not economically viable - in these cases, safety-related parts continue to be procured and installed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altLang="en-US" sz="1800" dirty="0"/>
              <a:t>Cultural issues </a:t>
            </a:r>
            <a:r>
              <a:rPr lang="en-US" altLang="en-US" sz="1800" dirty="0" smtClean="0"/>
              <a:t>need to be overcome in </a:t>
            </a:r>
            <a:r>
              <a:rPr lang="en-US" altLang="en-US" sz="1800" dirty="0"/>
              <a:t>Engineering, Procurement, and Maintenance organizations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D16-433B-4C26-995D-E32B60E78A0B}" type="slidenum">
              <a:rPr lang="en-US" altLang="en-US"/>
              <a:pPr/>
              <a:t>20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Maintenance Rule Approach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583081" cy="319591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RISC-3 SSCs can be removed from the scope of 10CFR 50.65 (but not (a)(4))</a:t>
            </a:r>
          </a:p>
          <a:p>
            <a:r>
              <a:rPr lang="en-US" altLang="en-US" sz="1600" dirty="0" smtClean="0"/>
              <a:t>For </a:t>
            </a:r>
            <a:r>
              <a:rPr lang="en-US" altLang="en-US" sz="1600" dirty="0"/>
              <a:t>each MR-scoped system where the entire system is RISC-3 or RISC-4, the system is removed from MR scoping</a:t>
            </a:r>
          </a:p>
          <a:p>
            <a:r>
              <a:rPr lang="en-US" altLang="en-US" sz="1600" dirty="0" smtClean="0"/>
              <a:t>Some </a:t>
            </a:r>
            <a:r>
              <a:rPr lang="en-US" altLang="en-US" sz="1600" dirty="0"/>
              <a:t>significant MRFF contributors have been removed from </a:t>
            </a:r>
            <a:r>
              <a:rPr lang="en-US" altLang="en-US" sz="1600" dirty="0" smtClean="0"/>
              <a:t>scope</a:t>
            </a:r>
            <a:endParaRPr lang="en-US" altLang="en-US" sz="1600" dirty="0"/>
          </a:p>
          <a:p>
            <a:pPr lvl="1"/>
            <a:r>
              <a:rPr lang="en-US" altLang="en-US" sz="1400" dirty="0"/>
              <a:t>Radiation </a:t>
            </a:r>
            <a:r>
              <a:rPr lang="en-US" altLang="en-US" sz="1400" dirty="0" smtClean="0"/>
              <a:t>Monitoring</a:t>
            </a:r>
            <a:r>
              <a:rPr lang="en-US" altLang="en-US" sz="1400" dirty="0"/>
              <a:t>, Emergency DC </a:t>
            </a:r>
            <a:r>
              <a:rPr lang="en-US" altLang="en-US" sz="1400" dirty="0" smtClean="0"/>
              <a:t>Lighting</a:t>
            </a:r>
            <a:endParaRPr lang="en-US" altLang="en-US" sz="1400" dirty="0"/>
          </a:p>
          <a:p>
            <a:r>
              <a:rPr lang="en-US" altLang="en-US" sz="1600" dirty="0" smtClean="0"/>
              <a:t>In </a:t>
            </a:r>
            <a:r>
              <a:rPr lang="en-US" altLang="en-US" sz="1600" dirty="0"/>
              <a:t>addition, STP has made the business decision that if a system is plant generation significant, it will be administratively tracked against the Maintenance Rule	</a:t>
            </a:r>
          </a:p>
          <a:p>
            <a:pPr lvl="1"/>
            <a:r>
              <a:rPr lang="en-US" altLang="en-US" sz="1400" dirty="0"/>
              <a:t>failures not counted as MRFFs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1EA3E-5F64-4754-A0BE-ED2E3B1AE955}" type="slidenum">
              <a:rPr lang="en-US" altLang="en-US"/>
              <a:pPr/>
              <a:t>21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Environmental Qualification Overview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Per 50.69, the scope of RISC-3 SSCs subjected to 10CFR 50.49 requirements can be reduced </a:t>
            </a:r>
          </a:p>
          <a:p>
            <a:pPr lvl="1"/>
            <a:r>
              <a:rPr lang="en-US" altLang="en-US" sz="1400" dirty="0"/>
              <a:t>Qualification requirements imposed under 50.49 not required</a:t>
            </a:r>
          </a:p>
          <a:p>
            <a:pPr lvl="1"/>
            <a:r>
              <a:rPr lang="en-US" altLang="en-US" sz="1400" dirty="0"/>
              <a:t>Design functional requirements still need to be satisfied; however, the rigor required to meet this is reduced (i.e., qualification testing, test report generation/retention, etc.)</a:t>
            </a:r>
          </a:p>
          <a:p>
            <a:pPr lvl="1"/>
            <a:r>
              <a:rPr lang="en-US" altLang="en-US" sz="1400" dirty="0"/>
              <a:t>Can take credit for current qualified conditions</a:t>
            </a:r>
          </a:p>
          <a:p>
            <a:pPr lvl="1"/>
            <a:r>
              <a:rPr lang="en-US" altLang="en-US" sz="1400" dirty="0"/>
              <a:t>Qualified life extensions much more straight-forward</a:t>
            </a:r>
          </a:p>
          <a:p>
            <a:pPr lvl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C321-A7D3-493E-AAAA-5BF6C0F2742D}" type="slidenum">
              <a:rPr lang="en-US" altLang="en-US"/>
              <a:pPr/>
              <a:t>22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Environmental Qualification Approach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STP’s initial EQ Program included 2,533 SSCs:</a:t>
            </a:r>
          </a:p>
          <a:p>
            <a:pPr lvl="1"/>
            <a:r>
              <a:rPr lang="en-US" altLang="en-US" sz="1400" dirty="0"/>
              <a:t>1931 of these SSCs were determined to be RISC-3</a:t>
            </a:r>
          </a:p>
          <a:p>
            <a:pPr lvl="1"/>
            <a:r>
              <a:rPr lang="en-US" altLang="en-US" sz="1400" dirty="0"/>
              <a:t>Total number of SSCs in EQ Program is now 602 (a reduction of 76%)</a:t>
            </a:r>
          </a:p>
          <a:p>
            <a:r>
              <a:rPr lang="en-US" altLang="en-US" sz="1600" dirty="0"/>
              <a:t>Implementation benefits take a number of forms:</a:t>
            </a:r>
          </a:p>
          <a:p>
            <a:pPr lvl="1"/>
            <a:r>
              <a:rPr lang="en-US" altLang="en-US" sz="1400" dirty="0"/>
              <a:t>Qualified life extensions using formal engineering evaluation</a:t>
            </a:r>
          </a:p>
          <a:p>
            <a:pPr lvl="1"/>
            <a:r>
              <a:rPr lang="en-US" altLang="en-US" sz="1400" dirty="0"/>
              <a:t>Commercial parts procurements</a:t>
            </a:r>
          </a:p>
          <a:p>
            <a:pPr lvl="1"/>
            <a:r>
              <a:rPr lang="en-US" altLang="en-US" sz="1400" dirty="0"/>
              <a:t>Reduction in testing rigor</a:t>
            </a:r>
          </a:p>
          <a:p>
            <a:pPr lvl="1"/>
            <a:r>
              <a:rPr lang="en-US" altLang="en-US" sz="1400" dirty="0"/>
              <a:t>Reduction in test report processing</a:t>
            </a:r>
          </a:p>
          <a:p>
            <a:pPr lvl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5C321-A7D3-493E-AAAA-5BF6C0F2742D}" type="slidenum">
              <a:rPr lang="en-US" altLang="en-US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0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Tool-Pouch Maintenance Overview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816164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Tool-Pouch Maintenance (TPM) is a means of resolving simple deficiencies which are within the skill sets of the available craftsmen </a:t>
            </a:r>
          </a:p>
          <a:p>
            <a:pPr lvl="1"/>
            <a:r>
              <a:rPr lang="en-US" altLang="en-US" sz="1400" dirty="0"/>
              <a:t>no documented work planning is needed</a:t>
            </a:r>
          </a:p>
          <a:p>
            <a:pPr lvl="1"/>
            <a:r>
              <a:rPr lang="en-US" altLang="en-US" sz="1400" dirty="0"/>
              <a:t>no work implementation scheduling is needed</a:t>
            </a:r>
          </a:p>
          <a:p>
            <a:r>
              <a:rPr lang="en-US" altLang="en-US" sz="1600" dirty="0"/>
              <a:t>TPM process is procedurally controlled</a:t>
            </a:r>
          </a:p>
          <a:p>
            <a:r>
              <a:rPr lang="en-US" altLang="en-US" sz="1600" dirty="0"/>
              <a:t>TPM process permits minor deficiencies on RISC-3 SSCs to be corrected in an expedited fashion</a:t>
            </a:r>
          </a:p>
          <a:p>
            <a:pPr lvl="1"/>
            <a:r>
              <a:rPr lang="en-US" altLang="en-US" sz="1400" dirty="0"/>
              <a:t>safety benefit to restore RISC-3 SSCs to a reliable, fully-functional condition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0E2B-3E14-4853-BBC4-0446578B2B52}" type="slidenum">
              <a:rPr lang="en-US" altLang="en-US"/>
              <a:pPr/>
              <a:t>24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Tool-Pouch Maintenance Overview, Status</a:t>
            </a:r>
          </a:p>
        </p:txBody>
      </p:sp>
      <p:sp>
        <p:nvSpPr>
          <p:cNvPr id="262147" name="Rectangle 1027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Procedures </a:t>
            </a:r>
            <a:r>
              <a:rPr lang="en-US" altLang="en-US" sz="1600" dirty="0" smtClean="0"/>
              <a:t>modified </a:t>
            </a:r>
            <a:r>
              <a:rPr lang="en-US" altLang="en-US" sz="1600" dirty="0"/>
              <a:t>to permit use of TPM on RISC-3 SSCs</a:t>
            </a:r>
          </a:p>
          <a:p>
            <a:pPr lvl="1"/>
            <a:r>
              <a:rPr lang="en-US" altLang="en-US" sz="1400" dirty="0"/>
              <a:t>TPM previously was only permitted on non-safety related SSCs</a:t>
            </a:r>
          </a:p>
          <a:p>
            <a:pPr lvl="1"/>
            <a:r>
              <a:rPr lang="en-US" altLang="en-US" sz="1400" dirty="0"/>
              <a:t>A Condition Report is still generated to document the RISC-3 SSC deficiency</a:t>
            </a:r>
          </a:p>
          <a:p>
            <a:pPr lvl="1"/>
            <a:r>
              <a:rPr lang="en-US" altLang="en-US" sz="1400" dirty="0"/>
              <a:t>The craftsman documents the correction electronically in the CAP database - no paperwork generated or vaulted</a:t>
            </a:r>
          </a:p>
          <a:p>
            <a:pPr lvl="1"/>
            <a:r>
              <a:rPr lang="en-US" altLang="en-US" sz="1400" dirty="0"/>
              <a:t>PMTs are still performed, if required, to validate that the SSC is satisfying its design functional requirement</a:t>
            </a:r>
          </a:p>
          <a:p>
            <a:r>
              <a:rPr lang="en-US" altLang="en-US" sz="1600" dirty="0"/>
              <a:t>Since revision of the TPM procedures, no adverse SSC performance trends have been attributed </a:t>
            </a:r>
            <a:r>
              <a:rPr lang="en-US" altLang="en-US" sz="1600" dirty="0" smtClean="0"/>
              <a:t>to </a:t>
            </a:r>
            <a:r>
              <a:rPr lang="en-US" altLang="en-US" sz="1600" dirty="0"/>
              <a:t>TPM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D46C-11B7-4202-9ED4-9DD4FEFDB10B}" type="slidenum">
              <a:rPr lang="en-US" altLang="en-US"/>
              <a:pPr/>
              <a:t>25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Additional </a:t>
            </a:r>
            <a:r>
              <a:rPr lang="en-US" altLang="en-US" dirty="0" smtClean="0"/>
              <a:t>Uses </a:t>
            </a:r>
            <a:r>
              <a:rPr lang="en-US" altLang="en-US" dirty="0"/>
              <a:t>of Categorization Insights</a:t>
            </a:r>
          </a:p>
        </p:txBody>
      </p:sp>
      <p:sp>
        <p:nvSpPr>
          <p:cNvPr id="262147" name="Rectangle 1027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Categorization insights afford many opportunities to enhance station decision-making – other uses include:</a:t>
            </a:r>
          </a:p>
          <a:p>
            <a:pPr lvl="1"/>
            <a:r>
              <a:rPr lang="en-US" altLang="en-US" sz="1400" dirty="0"/>
              <a:t>Strategically determining which design changes should be prioritized for safety enhancements</a:t>
            </a:r>
          </a:p>
          <a:p>
            <a:pPr lvl="1"/>
            <a:r>
              <a:rPr lang="en-US" altLang="en-US" sz="1400" dirty="0"/>
              <a:t>Preventive Maintenance optimization efforts to revise scopes and frequencies of performance</a:t>
            </a:r>
          </a:p>
          <a:p>
            <a:pPr lvl="1"/>
            <a:r>
              <a:rPr lang="en-US" altLang="en-US" sz="1400" dirty="0"/>
              <a:t>Used as a ‘risk-informed evaluation process’ to establish what constitutes ‘covered work’ within the NRC Work-Hour Rule</a:t>
            </a:r>
          </a:p>
          <a:p>
            <a:pPr lvl="1"/>
            <a:r>
              <a:rPr lang="en-US" altLang="en-US" sz="1400" dirty="0"/>
              <a:t>System Engineering Health Report focus</a:t>
            </a:r>
          </a:p>
          <a:p>
            <a:pPr lvl="1"/>
            <a:r>
              <a:rPr lang="en-US" altLang="en-US" sz="1400" dirty="0"/>
              <a:t>Corrective Action Program apparent cause and root cause evaluation criteria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D46C-11B7-4202-9ED4-9DD4FEFDB10B}" type="slidenum">
              <a:rPr lang="en-US" altLang="en-US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7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Implementation Overview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1600" dirty="0"/>
              <a:t>STP chose to pursue a cautious, deliberate implementation approach</a:t>
            </a:r>
          </a:p>
          <a:p>
            <a:r>
              <a:rPr lang="en-US" altLang="en-US" sz="1600" dirty="0"/>
              <a:t>Based on stakeholder support and available baseline resources, STP pursued program and process changes in the following areas first:</a:t>
            </a:r>
          </a:p>
          <a:p>
            <a:pPr lvl="1"/>
            <a:r>
              <a:rPr lang="en-US" altLang="en-US" sz="1400" dirty="0"/>
              <a:t>IST   (10CFR 50.55a(f))</a:t>
            </a:r>
          </a:p>
          <a:p>
            <a:pPr lvl="1"/>
            <a:r>
              <a:rPr lang="en-US" altLang="en-US" sz="1400" dirty="0"/>
              <a:t>LLRT   (Appendix J)</a:t>
            </a:r>
          </a:p>
          <a:p>
            <a:pPr lvl="1"/>
            <a:r>
              <a:rPr lang="en-US" altLang="en-US" sz="1400" dirty="0"/>
              <a:t>Parts procurement   (Appendix B, 10CFR 50.49)</a:t>
            </a:r>
          </a:p>
          <a:p>
            <a:pPr lvl="1"/>
            <a:r>
              <a:rPr lang="en-US" altLang="en-US" sz="1400" dirty="0"/>
              <a:t>Tool-Pouch Maintenance   (Appendix B)</a:t>
            </a:r>
          </a:p>
          <a:p>
            <a:pPr lvl="1"/>
            <a:r>
              <a:rPr lang="en-US" altLang="en-US" sz="1400" dirty="0"/>
              <a:t>Maintenance Rule   (10CFR 50.65)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C8D-398C-4B3A-8F28-385EA9274045}" type="slidenum">
              <a:rPr lang="en-US" altLang="en-US"/>
              <a:pPr/>
              <a:t>27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STP Implementation Process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1600" dirty="0"/>
              <a:t>Periodic feedback to the IDP is important to ensure that categorization results remain well founded and defensible </a:t>
            </a:r>
          </a:p>
          <a:p>
            <a:pPr lvl="1"/>
            <a:r>
              <a:rPr lang="en-US" altLang="en-US" sz="1400" dirty="0"/>
              <a:t>A periodic assessment is done of all categorized systems once every three years – looks at overall equipment performance changes (operating experience trends)</a:t>
            </a:r>
          </a:p>
          <a:p>
            <a:pPr lvl="1"/>
            <a:r>
              <a:rPr lang="en-US" altLang="en-US" sz="1400" dirty="0"/>
              <a:t>PRA Model updates are communicated to the IDP – main driver for categorization changes </a:t>
            </a:r>
          </a:p>
          <a:p>
            <a:pPr lvl="1"/>
            <a:r>
              <a:rPr lang="en-US" altLang="en-US" sz="1400" dirty="0"/>
              <a:t>System Engineer feedback is provided to overview changes to system health </a:t>
            </a:r>
          </a:p>
          <a:p>
            <a:pPr lvl="1"/>
            <a:r>
              <a:rPr lang="en-US" altLang="en-US" sz="1400" dirty="0"/>
              <a:t>Feedback is gathered from Operations, Licensing, and Quality for changes to procedures and processes that might affect categorization outcomes	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627A8-0D6B-46EA-9D50-0544CABE970C}" type="slidenum">
              <a:rPr lang="en-US" altLang="en-US"/>
              <a:pPr/>
              <a:t>28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Keys to Successful Implementation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View implementation as a key ingredient to station survival</a:t>
            </a:r>
          </a:p>
          <a:p>
            <a:pPr lvl="1"/>
            <a:r>
              <a:rPr lang="en-US" altLang="en-US" sz="1400" dirty="0"/>
              <a:t>50.69 definitely reduces regulatory burden</a:t>
            </a:r>
          </a:p>
          <a:p>
            <a:pPr lvl="1"/>
            <a:r>
              <a:rPr lang="en-US" altLang="en-US" sz="1400" dirty="0"/>
              <a:t>Enhances nuclear safety while reducing costs</a:t>
            </a:r>
          </a:p>
          <a:p>
            <a:pPr lvl="1"/>
            <a:r>
              <a:rPr lang="en-US" altLang="en-US" sz="1400" dirty="0"/>
              <a:t>Permits more effective ways of accomplishing change</a:t>
            </a:r>
          </a:p>
          <a:p>
            <a:pPr lvl="1"/>
            <a:r>
              <a:rPr lang="en-US" altLang="en-US" sz="1400" dirty="0"/>
              <a:t>Adds efficiency into well-established processes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51205-0FDE-41D3-8337-B7C8F5DED50D}" type="slidenum">
              <a:rPr lang="en-US" altLang="en-US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129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779929"/>
          </a:xfrm>
        </p:spPr>
        <p:txBody>
          <a:bodyPr/>
          <a:lstStyle/>
          <a:p>
            <a:r>
              <a:rPr lang="en-US" dirty="0" smtClean="0"/>
              <a:t>10CFR50.69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237129"/>
            <a:ext cx="6447501" cy="329389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10CFR50.69 is an approved regulatory rule that allows safety-related SSCs determined to have Low safety significance to be removed from the scope of a number of regulatory requirements</a:t>
            </a:r>
          </a:p>
          <a:p>
            <a:pPr lvl="1"/>
            <a:r>
              <a:rPr lang="en-US" sz="1850" dirty="0" smtClean="0"/>
              <a:t>SSCs must be categorized using an NRC-approved methodology</a:t>
            </a:r>
          </a:p>
          <a:p>
            <a:r>
              <a:rPr lang="en-US" sz="2000" dirty="0" smtClean="0"/>
              <a:t>50.69 is not a new rule</a:t>
            </a:r>
          </a:p>
          <a:p>
            <a:pPr lvl="1"/>
            <a:r>
              <a:rPr lang="en-US" sz="1850" dirty="0" smtClean="0"/>
              <a:t>Piloted by STP beginning in 2001</a:t>
            </a:r>
          </a:p>
          <a:p>
            <a:pPr lvl="1"/>
            <a:r>
              <a:rPr lang="en-US" sz="1850" dirty="0" smtClean="0"/>
              <a:t>Rule published on 11/22/04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2477-DC1A-8149-B3C1-EFC6358C6140}" type="slidenum">
              <a:rPr lang="en-US" smtClean="0">
                <a:latin typeface="Calibri"/>
              </a:rPr>
              <a:pPr/>
              <a:t>3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17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3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1" y="457200"/>
            <a:ext cx="6447501" cy="654424"/>
          </a:xfrm>
        </p:spPr>
        <p:txBody>
          <a:bodyPr>
            <a:normAutofit/>
          </a:bodyPr>
          <a:lstStyle/>
          <a:p>
            <a:r>
              <a:rPr lang="en-US" dirty="0"/>
              <a:t>10CFR50.69 Background</a:t>
            </a:r>
            <a:endParaRPr lang="en-US" altLang="en-US" dirty="0">
              <a:ea typeface="Calibri" charset="0"/>
              <a:cs typeface="Calibri" charset="0"/>
            </a:endParaRPr>
          </a:p>
        </p:txBody>
      </p:sp>
      <p:sp>
        <p:nvSpPr>
          <p:cNvPr id="368644" name="Rectangle 4"/>
          <p:cNvSpPr>
            <a:spLocks noGrp="1" noChangeArrowheads="1"/>
          </p:cNvSpPr>
          <p:nvPr>
            <p:ph idx="1"/>
          </p:nvPr>
        </p:nvSpPr>
        <p:spPr>
          <a:xfrm>
            <a:off x="508001" y="1030941"/>
            <a:ext cx="6447501" cy="370242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800" dirty="0"/>
              <a:t>10CFR50.69 is a scoping rule in that regulatory programs are NOT eliminated, but the scope of components applicable to these regulatory programs is changed</a:t>
            </a:r>
          </a:p>
          <a:p>
            <a:r>
              <a:rPr lang="en-US" altLang="en-US" sz="1800" dirty="0"/>
              <a:t>Licensees can </a:t>
            </a:r>
            <a:r>
              <a:rPr lang="en-US" altLang="en-US" sz="1800" dirty="0">
                <a:solidFill>
                  <a:srgbClr val="C00000"/>
                </a:solidFill>
              </a:rPr>
              <a:t>choose</a:t>
            </a:r>
            <a:r>
              <a:rPr lang="en-US" altLang="en-US" sz="1800" dirty="0"/>
              <a:t> the degree and timing of treatment changes – can select 1, 2, 5, 12, etc. </a:t>
            </a:r>
            <a:r>
              <a:rPr lang="en-US" altLang="en-US" sz="1800" dirty="0" smtClean="0"/>
              <a:t>systems</a:t>
            </a:r>
          </a:p>
          <a:p>
            <a:r>
              <a:rPr lang="en-US" altLang="en-US" sz="1800" dirty="0" smtClean="0"/>
              <a:t>Adoption </a:t>
            </a:r>
            <a:r>
              <a:rPr lang="en-US" altLang="en-US" sz="1800" dirty="0"/>
              <a:t>of 10CFR50.69 is </a:t>
            </a:r>
            <a:r>
              <a:rPr lang="en-US" altLang="en-US" sz="1800" dirty="0" smtClean="0"/>
              <a:t>VOLUNTARY</a:t>
            </a:r>
          </a:p>
          <a:p>
            <a:r>
              <a:rPr lang="en-US" sz="1800" dirty="0"/>
              <a:t>Recent economic challenges within the industry has renewed and broadened interest </a:t>
            </a:r>
            <a:r>
              <a:rPr lang="en-US" sz="1800" dirty="0" smtClean="0"/>
              <a:t>to consider </a:t>
            </a:r>
            <a:r>
              <a:rPr lang="en-US" sz="1800" dirty="0"/>
              <a:t>50.69</a:t>
            </a:r>
          </a:p>
          <a:p>
            <a:pPr lvl="1"/>
            <a:r>
              <a:rPr lang="en-US" sz="1800" dirty="0"/>
              <a:t>Delivering the Nuclear Promise</a:t>
            </a:r>
          </a:p>
          <a:p>
            <a:pPr lvl="1"/>
            <a:r>
              <a:rPr lang="en-US" sz="1800" dirty="0"/>
              <a:t>Efficiency Bulletins being issued to encourage use</a:t>
            </a:r>
          </a:p>
          <a:p>
            <a:endParaRPr lang="en-US" alt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0A6C-3575-40E4-B51A-33E21CE04AA9}" type="slidenum">
              <a:rPr lang="en-US" altLang="en-US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377" y="226784"/>
            <a:ext cx="6539617" cy="538918"/>
          </a:xfrm>
        </p:spPr>
        <p:txBody>
          <a:bodyPr>
            <a:normAutofit/>
          </a:bodyPr>
          <a:lstStyle/>
          <a:p>
            <a:r>
              <a:rPr lang="en-US" altLang="en-US" dirty="0"/>
              <a:t>Treatment Changes</a:t>
            </a:r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18A-9AAF-4D2A-83B6-6CF50730B413}" type="slidenum">
              <a:rPr lang="en-US" altLang="en-US"/>
              <a:pPr/>
              <a:t>5</a:t>
            </a:fld>
            <a:endParaRPr lang="en-US" alt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2445947" y="737778"/>
            <a:ext cx="4002152" cy="3654928"/>
            <a:chOff x="4861128" y="798294"/>
            <a:chExt cx="3926793" cy="3594148"/>
          </a:xfrm>
        </p:grpSpPr>
        <p:sp>
          <p:nvSpPr>
            <p:cNvPr id="39" name="Rectangle 38"/>
            <p:cNvSpPr/>
            <p:nvPr/>
          </p:nvSpPr>
          <p:spPr>
            <a:xfrm>
              <a:off x="4865403" y="1157144"/>
              <a:ext cx="1961259" cy="12733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Safety Related</a:t>
              </a:r>
            </a:p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High Safety Significant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26661" y="1157144"/>
              <a:ext cx="1961259" cy="127332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Non Safety Related</a:t>
              </a:r>
            </a:p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High Safety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Significant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826662" y="2448371"/>
              <a:ext cx="1961259" cy="127332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 smtClean="0"/>
                <a:t>Non Safety Related</a:t>
              </a:r>
            </a:p>
            <a:p>
              <a:pPr algn="ctr"/>
              <a:endParaRPr lang="en-US" dirty="0"/>
            </a:p>
            <a:p>
              <a:pPr algn="ctr"/>
              <a:r>
                <a:rPr lang="en-US" dirty="0" smtClean="0"/>
                <a:t>Low Safety</a:t>
              </a:r>
            </a:p>
            <a:p>
              <a:pPr algn="ctr"/>
              <a:r>
                <a:rPr lang="en-US" dirty="0" smtClean="0"/>
                <a:t>Significant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861128" y="2448371"/>
              <a:ext cx="1961259" cy="1273324"/>
            </a:xfrm>
            <a:prstGeom prst="rect">
              <a:avLst/>
            </a:prstGeom>
            <a:ln w="34925">
              <a:solidFill>
                <a:schemeClr val="tx1"/>
              </a:solidFill>
            </a:ln>
            <a:effectLst>
              <a:outerShdw blurRad="63500" sx="102000" sy="102000" rotWithShape="0">
                <a:srgbClr val="000000">
                  <a:alpha val="4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Safety Related</a:t>
              </a: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Low Safety Significant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380286" y="798294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RISC 1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382850" y="812099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RISC 2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80286" y="3740897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RISC 3</a:t>
              </a:r>
              <a:endParaRPr lang="en-US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62909" y="3740897"/>
              <a:ext cx="8887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RISC 4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59873" y="4084665"/>
              <a:ext cx="33335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RISC = Risk Informed Safety Class</a:t>
              </a:r>
              <a:endParaRPr lang="en-US" sz="1400" dirty="0"/>
            </a:p>
          </p:txBody>
        </p:sp>
      </p:grp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68220" y="1376862"/>
            <a:ext cx="166144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>
                <a:solidFill>
                  <a:srgbClr val="00496B"/>
                </a:solidFill>
              </a:rPr>
              <a:t>Confirm treatment for beyond design basis functions</a:t>
            </a:r>
          </a:p>
        </p:txBody>
      </p:sp>
      <p:sp>
        <p:nvSpPr>
          <p:cNvPr id="49" name="Rectangle 30"/>
          <p:cNvSpPr>
            <a:spLocks noChangeArrowheads="1"/>
          </p:cNvSpPr>
          <p:nvPr/>
        </p:nvSpPr>
        <p:spPr bwMode="auto">
          <a:xfrm>
            <a:off x="6608780" y="1392487"/>
            <a:ext cx="2322909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>
                <a:solidFill>
                  <a:srgbClr val="00496B"/>
                </a:solidFill>
              </a:rPr>
              <a:t>Confirm treatment adequate for risk-significant attributes</a:t>
            </a:r>
          </a:p>
        </p:txBody>
      </p:sp>
      <p:sp>
        <p:nvSpPr>
          <p:cNvPr id="50" name="Rectangle 32"/>
          <p:cNvSpPr>
            <a:spLocks noChangeArrowheads="1"/>
          </p:cNvSpPr>
          <p:nvPr/>
        </p:nvSpPr>
        <p:spPr bwMode="auto">
          <a:xfrm>
            <a:off x="7125509" y="2632102"/>
            <a:ext cx="128944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>
                <a:solidFill>
                  <a:srgbClr val="00496B"/>
                </a:solidFill>
              </a:rPr>
              <a:t>No additional treatment necessary</a:t>
            </a:r>
          </a:p>
        </p:txBody>
      </p:sp>
      <p:sp>
        <p:nvSpPr>
          <p:cNvPr id="52" name="Striped Right Arrow 51"/>
          <p:cNvSpPr/>
          <p:nvPr/>
        </p:nvSpPr>
        <p:spPr>
          <a:xfrm rot="10800000">
            <a:off x="6488385" y="1497250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Striped Right Arrow 53"/>
          <p:cNvSpPr/>
          <p:nvPr/>
        </p:nvSpPr>
        <p:spPr>
          <a:xfrm rot="10800000">
            <a:off x="6488385" y="2788477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Striped Right Arrow 54"/>
          <p:cNvSpPr/>
          <p:nvPr/>
        </p:nvSpPr>
        <p:spPr>
          <a:xfrm>
            <a:off x="1982337" y="1548862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1982337" y="2788477"/>
            <a:ext cx="463609" cy="472080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28"/>
          <p:cNvSpPr>
            <a:spLocks noChangeArrowheads="1"/>
          </p:cNvSpPr>
          <p:nvPr/>
        </p:nvSpPr>
        <p:spPr bwMode="auto">
          <a:xfrm>
            <a:off x="268220" y="2519887"/>
            <a:ext cx="166144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1500" b="1" dirty="0" smtClean="0">
                <a:solidFill>
                  <a:srgbClr val="00B050"/>
                </a:solidFill>
              </a:rPr>
              <a:t>Apply Owner-Controlled Alternate Treatment</a:t>
            </a:r>
            <a:endParaRPr lang="en-US" altLang="en-US" sz="15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59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Regulatory Rules Affected by 50.69</a:t>
            </a:r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11ACA-E68F-433F-95CD-A6871B67AB4B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31" name="Rectangle 30"/>
          <p:cNvSpPr/>
          <p:nvPr/>
        </p:nvSpPr>
        <p:spPr>
          <a:xfrm>
            <a:off x="370114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lvl="1" algn="ctr"/>
            <a:r>
              <a:rPr lang="en-US" dirty="0" smtClean="0"/>
              <a:t>Maintenance </a:t>
            </a:r>
            <a:r>
              <a:rPr lang="en-US" dirty="0"/>
              <a:t>Rule </a:t>
            </a:r>
            <a:endParaRPr lang="en-US" dirty="0" smtClean="0"/>
          </a:p>
          <a:p>
            <a:pPr marL="0" lvl="1" algn="ctr"/>
            <a:r>
              <a:rPr lang="en-US" sz="1600" dirty="0" smtClean="0"/>
              <a:t>[</a:t>
            </a:r>
            <a:r>
              <a:rPr lang="en-US" sz="1600" dirty="0"/>
              <a:t>10 CFR 50.65</a:t>
            </a:r>
            <a:r>
              <a:rPr lang="en-US" sz="1600" dirty="0" smtClean="0"/>
              <a:t>]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4663664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lvl="1" algn="ctr"/>
            <a:r>
              <a:rPr lang="en-US" dirty="0" smtClean="0"/>
              <a:t>Environmental </a:t>
            </a:r>
            <a:r>
              <a:rPr lang="en-US" dirty="0"/>
              <a:t>Qualification </a:t>
            </a:r>
            <a:endParaRPr lang="en-US" dirty="0" smtClean="0"/>
          </a:p>
          <a:p>
            <a:pPr marL="0" lvl="1" algn="ctr"/>
            <a:r>
              <a:rPr lang="en-US" sz="1600" dirty="0" smtClean="0"/>
              <a:t>[</a:t>
            </a:r>
            <a:r>
              <a:rPr lang="en-US" sz="1600" dirty="0"/>
              <a:t>10 CFR </a:t>
            </a:r>
            <a:r>
              <a:rPr lang="en-US" sz="1600" dirty="0" smtClean="0"/>
              <a:t>50.49]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70114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pPr marL="0" lvl="1" algn="ctr"/>
            <a:r>
              <a:rPr lang="en-US" dirty="0" smtClean="0"/>
              <a:t>Seismic </a:t>
            </a:r>
            <a:r>
              <a:rPr lang="en-US" dirty="0"/>
              <a:t>Qualification </a:t>
            </a:r>
            <a:r>
              <a:rPr lang="en-US" sz="1600" dirty="0"/>
              <a:t>[Portions of Appendix A to 10 CFR Part 100</a:t>
            </a:r>
            <a:r>
              <a:rPr lang="en-US" sz="1600" dirty="0" smtClean="0"/>
              <a:t>]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502564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pPr marL="0" lvl="1" algn="ctr"/>
            <a:r>
              <a:rPr lang="en-US" dirty="0">
                <a:solidFill>
                  <a:schemeClr val="tx1"/>
                </a:solidFill>
              </a:rPr>
              <a:t>ASME XI repair &amp; replacements, applicable portions, with limitations </a:t>
            </a:r>
            <a:endParaRPr lang="en-US" dirty="0" smtClean="0">
              <a:solidFill>
                <a:schemeClr val="tx1"/>
              </a:solidFill>
            </a:endParaRPr>
          </a:p>
          <a:p>
            <a:pPr marL="0" lvl="1" algn="ctr"/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10 CFR 50.55a(g)]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51061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marL="0" lvl="1" algn="ctr"/>
            <a:r>
              <a:rPr lang="en-US" dirty="0" smtClean="0"/>
              <a:t>Applicable </a:t>
            </a:r>
            <a:r>
              <a:rPr lang="en-US" dirty="0"/>
              <a:t>Portions of IEEE standards </a:t>
            </a:r>
            <a:endParaRPr lang="en-US" dirty="0" smtClean="0"/>
          </a:p>
          <a:p>
            <a:pPr marL="0" lvl="1" algn="ctr"/>
            <a:r>
              <a:rPr lang="en-US" sz="1600" dirty="0" smtClean="0"/>
              <a:t>[</a:t>
            </a:r>
            <a:r>
              <a:rPr lang="en-US" sz="1600" dirty="0"/>
              <a:t>10 CFR 50.55a(h</a:t>
            </a:r>
            <a:r>
              <a:rPr lang="en-US" sz="1600" dirty="0" smtClean="0"/>
              <a:t>)]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2509442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In-service Testing </a:t>
            </a:r>
            <a:r>
              <a:rPr lang="en-US" sz="1600" dirty="0"/>
              <a:t>[10 CFR 50.55a(f)]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651061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In-service </a:t>
            </a:r>
            <a:r>
              <a:rPr lang="en-US" dirty="0" smtClean="0"/>
              <a:t>Inspection</a:t>
            </a:r>
          </a:p>
          <a:p>
            <a:pPr algn="ctr"/>
            <a:r>
              <a:rPr lang="en-US" sz="1700" dirty="0" smtClean="0"/>
              <a:t>[</a:t>
            </a:r>
            <a:r>
              <a:rPr lang="en-US" sz="1700" dirty="0"/>
              <a:t>10 CFR 50.55a(g)]</a:t>
            </a:r>
            <a:r>
              <a:rPr lang="en-US" dirty="0"/>
              <a:t>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70114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Local Leak Rate Testing </a:t>
            </a:r>
            <a:endParaRPr lang="en-US" dirty="0" smtClean="0"/>
          </a:p>
          <a:p>
            <a:pPr algn="ctr"/>
            <a:r>
              <a:rPr lang="en-US" sz="1400" dirty="0" smtClean="0"/>
              <a:t>[</a:t>
            </a:r>
            <a:r>
              <a:rPr lang="en-US" sz="1300" dirty="0"/>
              <a:t>10 CFR 50 Appendix J]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509442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dirty="0"/>
              <a:t>Quality Requirements </a:t>
            </a:r>
            <a:endParaRPr lang="en-US" dirty="0" smtClean="0"/>
          </a:p>
          <a:p>
            <a:pPr algn="ctr"/>
            <a:r>
              <a:rPr lang="en-US" sz="1400" dirty="0" smtClean="0"/>
              <a:t>[</a:t>
            </a:r>
            <a:r>
              <a:rPr lang="en-US" sz="1400" dirty="0"/>
              <a:t>10 CFR 50 Appendix B]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790389" y="1134406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Deficiency Reporting </a:t>
            </a:r>
            <a:endParaRPr lang="en-US" dirty="0" smtClean="0"/>
          </a:p>
          <a:p>
            <a:pPr algn="ctr"/>
            <a:r>
              <a:rPr lang="en-US" sz="1600" dirty="0" smtClean="0"/>
              <a:t>[</a:t>
            </a:r>
            <a:r>
              <a:rPr lang="en-US" sz="1600" dirty="0"/>
              <a:t>10 CFR Part 21]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790389" y="2226415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/>
              <a:t>Event Reporting </a:t>
            </a:r>
            <a:r>
              <a:rPr lang="en-US" sz="1600" dirty="0"/>
              <a:t>[10 CFR 50.55(e)]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790389" y="3294361"/>
            <a:ext cx="198692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dirty="0"/>
              <a:t>Notification Requirements </a:t>
            </a:r>
            <a:endParaRPr lang="en-US" dirty="0" smtClean="0"/>
          </a:p>
          <a:p>
            <a:pPr algn="ctr"/>
            <a:r>
              <a:rPr lang="en-US" sz="1500" dirty="0" smtClean="0"/>
              <a:t>[</a:t>
            </a:r>
            <a:r>
              <a:rPr lang="en-US" sz="1500" dirty="0"/>
              <a:t>10 CFR 50.72, 50.73]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1" y="457200"/>
            <a:ext cx="6447501" cy="8893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Categorization vs. Treatment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16424"/>
            <a:ext cx="6447501" cy="311459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en-US" sz="1600" dirty="0"/>
              <a:t>The categorization process is separate from treatment adjustments</a:t>
            </a:r>
          </a:p>
          <a:p>
            <a:pPr lvl="1"/>
            <a:r>
              <a:rPr lang="en-US" altLang="en-US" sz="1600" dirty="0"/>
              <a:t>Involves different teams of personnel</a:t>
            </a:r>
          </a:p>
          <a:p>
            <a:r>
              <a:rPr lang="en-US" altLang="en-US" sz="1600" dirty="0"/>
              <a:t>Only categorized systems/components are available to have alternate treatments applied</a:t>
            </a:r>
          </a:p>
          <a:p>
            <a:r>
              <a:rPr lang="en-US" altLang="en-US" sz="1600" dirty="0"/>
              <a:t>All SSCs within a selected system must be categorized</a:t>
            </a:r>
          </a:p>
          <a:p>
            <a:r>
              <a:rPr lang="en-US" altLang="en-US" sz="1600" dirty="0"/>
              <a:t>50.69 eliminates many special treatment requirements for RISC-3 applications – however, 50.69 also defines requirements to be applied to RISC-3 applications and for obtaining "reasonable confidence" in performance of accident function(s)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7909-8176-4374-B26C-238869EF2ADC}" type="slidenum">
              <a:rPr lang="en-US" altLang="en-US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Keys to Successful Implementation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447800"/>
            <a:ext cx="6447501" cy="30832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Sponsorship from senior leaders is essential</a:t>
            </a:r>
          </a:p>
          <a:p>
            <a:pPr lvl="1"/>
            <a:r>
              <a:rPr lang="en-US" altLang="en-US" dirty="0"/>
              <a:t>Direct reports and staff must see the commitment to make 50.69  successful </a:t>
            </a:r>
          </a:p>
          <a:p>
            <a:r>
              <a:rPr lang="en-US" altLang="en-US" sz="1600" dirty="0"/>
              <a:t>Strategically determine up-front what you want to accomplish with a 50.69 implementation</a:t>
            </a:r>
          </a:p>
          <a:p>
            <a:pPr lvl="1"/>
            <a:r>
              <a:rPr lang="en-US" altLang="en-US" dirty="0"/>
              <a:t>Verbalize clearly and translate into an effective Business Case</a:t>
            </a:r>
          </a:p>
          <a:p>
            <a:pPr lvl="1"/>
            <a:r>
              <a:rPr lang="en-US" altLang="en-US" dirty="0"/>
              <a:t>Understand the scope and pace you wish to pursue</a:t>
            </a:r>
          </a:p>
          <a:p>
            <a:pPr lvl="1"/>
            <a:r>
              <a:rPr lang="en-US" altLang="en-US" dirty="0"/>
              <a:t>Business Case needs to lay out a realistic schedule with supporting resources (personnel and budget)</a:t>
            </a:r>
          </a:p>
          <a:p>
            <a:r>
              <a:rPr lang="en-US" altLang="en-US" sz="1600" dirty="0"/>
              <a:t>Engage affected organizations</a:t>
            </a:r>
          </a:p>
          <a:p>
            <a:pPr lvl="1"/>
            <a:r>
              <a:rPr lang="en-US" altLang="en-US" dirty="0"/>
              <a:t>Ensure understanding and the sound basis for process changes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51205-0FDE-41D3-8337-B7C8F5DED50D}" type="slidenum">
              <a:rPr lang="en-US" altLang="en-US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800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Keys to Successful Implementation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508001" y="1335741"/>
            <a:ext cx="6447501" cy="333220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600" dirty="0"/>
              <a:t>Dedicate resources to support implementation</a:t>
            </a:r>
          </a:p>
          <a:p>
            <a:pPr lvl="1"/>
            <a:r>
              <a:rPr lang="en-US" altLang="en-US" dirty="0"/>
              <a:t>A strong project manager is needed</a:t>
            </a:r>
          </a:p>
          <a:p>
            <a:pPr lvl="1"/>
            <a:r>
              <a:rPr lang="en-US" altLang="en-US" dirty="0"/>
              <a:t>Don’t rely on individual organizations ‘getting it’ and self-implementing the allowances</a:t>
            </a:r>
          </a:p>
          <a:p>
            <a:r>
              <a:rPr lang="en-US" altLang="en-US" sz="1600" dirty="0"/>
              <a:t>Establish milestones and indicators to reflect progress</a:t>
            </a:r>
          </a:p>
          <a:p>
            <a:pPr lvl="1"/>
            <a:r>
              <a:rPr lang="en-US" altLang="en-US" dirty="0"/>
              <a:t>Establish clear means on defining ‘savings’</a:t>
            </a:r>
          </a:p>
          <a:p>
            <a:pPr lvl="1"/>
            <a:r>
              <a:rPr lang="en-US" altLang="en-US" dirty="0"/>
              <a:t>Capture soft and hard dollar savings</a:t>
            </a:r>
          </a:p>
          <a:p>
            <a:r>
              <a:rPr lang="en-US" altLang="en-US" sz="1600" dirty="0"/>
              <a:t>Collaborate with others</a:t>
            </a:r>
          </a:p>
          <a:p>
            <a:pPr lvl="1"/>
            <a:r>
              <a:rPr lang="en-US" altLang="en-US" dirty="0"/>
              <a:t>No one has been perfect in the implementation to date</a:t>
            </a:r>
          </a:p>
          <a:p>
            <a:pPr lvl="1"/>
            <a:r>
              <a:rPr lang="en-US" altLang="en-US" dirty="0"/>
              <a:t>Certain implementation aspects still need to be worked out</a:t>
            </a:r>
          </a:p>
          <a:p>
            <a:pPr lvl="1"/>
            <a:r>
              <a:rPr lang="en-US" altLang="en-US" dirty="0"/>
              <a:t>New opportunities will be identified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51205-0FDE-41D3-8337-B7C8F5DED50D}" type="slidenum">
              <a:rPr lang="en-US" altLang="en-US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59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1675</TotalTime>
  <Words>2382</Words>
  <Application>Microsoft Office PowerPoint</Application>
  <PresentationFormat>On-screen Show (16:9)</PresentationFormat>
  <Paragraphs>288</Paragraphs>
  <Slides>29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Facet</vt:lpstr>
      <vt:lpstr>10CFR50.69 – Insights and It’s Influence on Configuration Management  Configuration Management Benchmarking Group Summer 2017 Conference St. Louis, MO  Glen E. Schinzel STPNOC, Design Engineering geschinzel@stpegs.com </vt:lpstr>
      <vt:lpstr>Overview</vt:lpstr>
      <vt:lpstr>10CFR50.69 Background</vt:lpstr>
      <vt:lpstr>10CFR50.69 Background</vt:lpstr>
      <vt:lpstr>Treatment Changes</vt:lpstr>
      <vt:lpstr>Regulatory Rules Affected by 50.69</vt:lpstr>
      <vt:lpstr>Categorization vs. Treatment</vt:lpstr>
      <vt:lpstr>Keys to Successful Implementation </vt:lpstr>
      <vt:lpstr>Keys to Successful Implementation </vt:lpstr>
      <vt:lpstr>Breakout Material</vt:lpstr>
      <vt:lpstr>In-Service Testing (IST) Overview</vt:lpstr>
      <vt:lpstr>In-Service Testing Program Overview</vt:lpstr>
      <vt:lpstr>In-Service Testing Overview &amp; Status</vt:lpstr>
      <vt:lpstr>Regulatory Inservice Testing vs. RI-IST</vt:lpstr>
      <vt:lpstr>Local Leak-rate Testing Overview</vt:lpstr>
      <vt:lpstr>STP Local Leak-rate Testing Implementation</vt:lpstr>
      <vt:lpstr>STP Local Leak-rate Testing Implementation</vt:lpstr>
      <vt:lpstr>Parts Procurement Approach at STP</vt:lpstr>
      <vt:lpstr>STP Parts Procurement Overview</vt:lpstr>
      <vt:lpstr>Insights on STP Parts Procurement</vt:lpstr>
      <vt:lpstr>STP Maintenance Rule Approach</vt:lpstr>
      <vt:lpstr>Environmental Qualification Overview</vt:lpstr>
      <vt:lpstr>STP Environmental Qualification Approach</vt:lpstr>
      <vt:lpstr>Tool-Pouch Maintenance Overview</vt:lpstr>
      <vt:lpstr>Tool-Pouch Maintenance Overview, Status</vt:lpstr>
      <vt:lpstr>Additional Uses of Categorization Insights</vt:lpstr>
      <vt:lpstr>STP Implementation Overview</vt:lpstr>
      <vt:lpstr>STP Implementation Process</vt:lpstr>
      <vt:lpstr>Keys to Successful Implementation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Zachariah, Thomas</dc:creator>
  <cp:lastModifiedBy>Epperson, David M</cp:lastModifiedBy>
  <cp:revision>68</cp:revision>
  <cp:lastPrinted>2017-05-29T19:13:23Z</cp:lastPrinted>
  <dcterms:created xsi:type="dcterms:W3CDTF">2016-05-31T20:48:52Z</dcterms:created>
  <dcterms:modified xsi:type="dcterms:W3CDTF">2017-05-29T19:32:22Z</dcterms:modified>
</cp:coreProperties>
</file>