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theme/themeOverride1.xml" ContentType="application/vnd.openxmlformats-officedocument.themeOverride+xml"/>
  <Override PartName="/ppt/drawings/drawing2.xml" ContentType="application/vnd.openxmlformats-officedocument.drawingml.chartshapes+xml"/>
  <Override PartName="/ppt/charts/chart3.xml" ContentType="application/vnd.openxmlformats-officedocument.drawingml.chart+xml"/>
  <Override PartName="/ppt/theme/themeOverride2.xml" ContentType="application/vnd.openxmlformats-officedocument.themeOverride+xml"/>
  <Override PartName="/ppt/drawings/drawing3.xml" ContentType="application/vnd.openxmlformats-officedocument.drawingml.chartshapes+xml"/>
  <Override PartName="/ppt/charts/chart4.xml" ContentType="application/vnd.openxmlformats-officedocument.drawingml.chart+xml"/>
  <Override PartName="/ppt/theme/themeOverride3.xml" ContentType="application/vnd.openxmlformats-officedocument.themeOverride+xml"/>
  <Override PartName="/ppt/drawings/drawing4.xml" ContentType="application/vnd.openxmlformats-officedocument.drawingml.chartshapes+xml"/>
  <Override PartName="/ppt/charts/chart5.xml" ContentType="application/vnd.openxmlformats-officedocument.drawingml.chart+xml"/>
  <Override PartName="/ppt/theme/themeOverride4.xml" ContentType="application/vnd.openxmlformats-officedocument.themeOverride+xml"/>
  <Override PartName="/ppt/drawings/drawing5.xml" ContentType="application/vnd.openxmlformats-officedocument.drawingml.chartshapes+xml"/>
  <Override PartName="/ppt/charts/chart6.xml" ContentType="application/vnd.openxmlformats-officedocument.drawingml.chart+xml"/>
  <Override PartName="/ppt/theme/themeOverride5.xml" ContentType="application/vnd.openxmlformats-officedocument.themeOverride+xml"/>
  <Override PartName="/ppt/drawings/drawing6.xml" ContentType="application/vnd.openxmlformats-officedocument.drawingml.chartshapes+xml"/>
  <Override PartName="/ppt/charts/chart7.xml" ContentType="application/vnd.openxmlformats-officedocument.drawingml.chart+xml"/>
  <Override PartName="/ppt/theme/themeOverride6.xml" ContentType="application/vnd.openxmlformats-officedocument.themeOverride+xml"/>
  <Override PartName="/ppt/drawings/drawing7.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37"/>
  </p:notesMasterIdLst>
  <p:sldIdLst>
    <p:sldId id="256" r:id="rId2"/>
    <p:sldId id="257" r:id="rId3"/>
    <p:sldId id="258" r:id="rId4"/>
    <p:sldId id="303" r:id="rId5"/>
    <p:sldId id="262" r:id="rId6"/>
    <p:sldId id="302" r:id="rId7"/>
    <p:sldId id="309" r:id="rId8"/>
    <p:sldId id="259" r:id="rId9"/>
    <p:sldId id="260" r:id="rId10"/>
    <p:sldId id="261" r:id="rId11"/>
    <p:sldId id="294" r:id="rId12"/>
    <p:sldId id="293" r:id="rId13"/>
    <p:sldId id="296" r:id="rId14"/>
    <p:sldId id="267" r:id="rId15"/>
    <p:sldId id="295" r:id="rId16"/>
    <p:sldId id="308" r:id="rId17"/>
    <p:sldId id="298" r:id="rId18"/>
    <p:sldId id="297" r:id="rId19"/>
    <p:sldId id="300" r:id="rId20"/>
    <p:sldId id="299" r:id="rId21"/>
    <p:sldId id="304" r:id="rId22"/>
    <p:sldId id="305" r:id="rId23"/>
    <p:sldId id="301" r:id="rId24"/>
    <p:sldId id="270" r:id="rId25"/>
    <p:sldId id="279" r:id="rId26"/>
    <p:sldId id="271" r:id="rId27"/>
    <p:sldId id="280" r:id="rId28"/>
    <p:sldId id="272" r:id="rId29"/>
    <p:sldId id="292" r:id="rId30"/>
    <p:sldId id="290" r:id="rId31"/>
    <p:sldId id="283" r:id="rId32"/>
    <p:sldId id="275" r:id="rId33"/>
    <p:sldId id="286" r:id="rId34"/>
    <p:sldId id="306" r:id="rId35"/>
    <p:sldId id="307"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106" d="100"/>
          <a:sy n="106" d="100"/>
        </p:scale>
        <p:origin x="-318"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2.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package" Target="../embeddings/Microsoft_Excel_Worksheet4.xlsx"/><Relationship Id="rId1" Type="http://schemas.openxmlformats.org/officeDocument/2006/relationships/themeOverride" Target="../theme/themeOverride3.xml"/></Relationships>
</file>

<file path=ppt/charts/_rels/chart5.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package" Target="../embeddings/Microsoft_Excel_Worksheet5.xlsx"/><Relationship Id="rId1" Type="http://schemas.openxmlformats.org/officeDocument/2006/relationships/themeOverride" Target="../theme/themeOverride4.xml"/></Relationships>
</file>

<file path=ppt/charts/_rels/chart6.xml.rels><?xml version="1.0" encoding="UTF-8" standalone="yes"?>
<Relationships xmlns="http://schemas.openxmlformats.org/package/2006/relationships"><Relationship Id="rId3" Type="http://schemas.openxmlformats.org/officeDocument/2006/relationships/chartUserShapes" Target="../drawings/drawing6.xml"/><Relationship Id="rId2" Type="http://schemas.openxmlformats.org/officeDocument/2006/relationships/package" Target="../embeddings/Microsoft_Excel_Worksheet6.xlsx"/><Relationship Id="rId1" Type="http://schemas.openxmlformats.org/officeDocument/2006/relationships/themeOverride" Target="../theme/themeOverride5.xml"/></Relationships>
</file>

<file path=ppt/charts/_rels/chart7.xml.rels><?xml version="1.0" encoding="UTF-8" standalone="yes"?>
<Relationships xmlns="http://schemas.openxmlformats.org/package/2006/relationships"><Relationship Id="rId3" Type="http://schemas.openxmlformats.org/officeDocument/2006/relationships/chartUserShapes" Target="../drawings/drawing7.xml"/><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EC-Work</a:t>
            </a:r>
            <a:r>
              <a:rPr lang="en-US" baseline="0"/>
              <a:t> Stability</a:t>
            </a:r>
          </a:p>
        </c:rich>
      </c:tx>
      <c:overlay val="0"/>
    </c:title>
    <c:autoTitleDeleted val="0"/>
    <c:plotArea>
      <c:layout/>
      <c:barChart>
        <c:barDir val="col"/>
        <c:grouping val="stacked"/>
        <c:varyColors val="0"/>
        <c:ser>
          <c:idx val="0"/>
          <c:order val="0"/>
          <c:tx>
            <c:v>Deletions</c:v>
          </c:tx>
          <c:invertIfNegative val="0"/>
          <c:dLbls>
            <c:spPr>
              <a:noFill/>
              <a:ln>
                <a:noFill/>
              </a:ln>
              <a:effectLst/>
            </c:sp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multiLvlStrRef>
              <c:f>'3-EC-Work Stability'!$B$2:$F$3</c:f>
              <c:multiLvlStrCache>
                <c:ptCount val="3"/>
                <c:lvl>
                  <c:pt idx="0">
                    <c:v>1R17</c:v>
                  </c:pt>
                  <c:pt idx="1">
                    <c:v>1R18</c:v>
                  </c:pt>
                  <c:pt idx="2">
                    <c:v>1R19</c:v>
                  </c:pt>
                </c:lvl>
                <c:lvl>
                  <c:pt idx="0">
                    <c:v>Fall 2014</c:v>
                  </c:pt>
                  <c:pt idx="1">
                    <c:v>Fall 2015</c:v>
                  </c:pt>
                  <c:pt idx="2">
                    <c:v>Spring 2016</c:v>
                  </c:pt>
                </c:lvl>
              </c:multiLvlStrCache>
            </c:multiLvlStrRef>
          </c:cat>
          <c:val>
            <c:numRef>
              <c:f>'3-EC-Work Stability'!$B$4:$F$4</c:f>
              <c:numCache>
                <c:formatCode>General</c:formatCode>
                <c:ptCount val="5"/>
                <c:pt idx="0">
                  <c:v>4</c:v>
                </c:pt>
                <c:pt idx="1">
                  <c:v>0</c:v>
                </c:pt>
                <c:pt idx="2">
                  <c:v>1</c:v>
                </c:pt>
              </c:numCache>
            </c:numRef>
          </c:val>
          <c:extLst xmlns:c16r2="http://schemas.microsoft.com/office/drawing/2015/06/chart">
            <c:ext xmlns:c16="http://schemas.microsoft.com/office/drawing/2014/chart" uri="{C3380CC4-5D6E-409C-BE32-E72D297353CC}">
              <c16:uniqueId val="{00000000-DC74-4A7C-8574-2C3DD5AFC876}"/>
            </c:ext>
          </c:extLst>
        </c:ser>
        <c:ser>
          <c:idx val="1"/>
          <c:order val="1"/>
          <c:tx>
            <c:v>Additions</c:v>
          </c:tx>
          <c:invertIfNegative val="0"/>
          <c:dLbls>
            <c:spPr>
              <a:noFill/>
              <a:ln>
                <a:noFill/>
              </a:ln>
              <a:effectLst/>
            </c:sp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multiLvlStrRef>
              <c:f>'3-EC-Work Stability'!$B$2:$F$3</c:f>
              <c:multiLvlStrCache>
                <c:ptCount val="3"/>
                <c:lvl>
                  <c:pt idx="0">
                    <c:v>1R17</c:v>
                  </c:pt>
                  <c:pt idx="1">
                    <c:v>1R18</c:v>
                  </c:pt>
                  <c:pt idx="2">
                    <c:v>1R19</c:v>
                  </c:pt>
                </c:lvl>
                <c:lvl>
                  <c:pt idx="0">
                    <c:v>Fall 2014</c:v>
                  </c:pt>
                  <c:pt idx="1">
                    <c:v>Fall 2015</c:v>
                  </c:pt>
                  <c:pt idx="2">
                    <c:v>Spring 2016</c:v>
                  </c:pt>
                </c:lvl>
              </c:multiLvlStrCache>
            </c:multiLvlStrRef>
          </c:cat>
          <c:val>
            <c:numRef>
              <c:f>'3-EC-Work Stability'!$B$5:$F$5</c:f>
              <c:numCache>
                <c:formatCode>General</c:formatCode>
                <c:ptCount val="5"/>
                <c:pt idx="0">
                  <c:v>0</c:v>
                </c:pt>
                <c:pt idx="1">
                  <c:v>0</c:v>
                </c:pt>
                <c:pt idx="2">
                  <c:v>0</c:v>
                </c:pt>
              </c:numCache>
            </c:numRef>
          </c:val>
          <c:extLst xmlns:c16r2="http://schemas.microsoft.com/office/drawing/2015/06/chart">
            <c:ext xmlns:c16="http://schemas.microsoft.com/office/drawing/2014/chart" uri="{C3380CC4-5D6E-409C-BE32-E72D297353CC}">
              <c16:uniqueId val="{00000001-DC74-4A7C-8574-2C3DD5AFC876}"/>
            </c:ext>
          </c:extLst>
        </c:ser>
        <c:dLbls>
          <c:dLblPos val="ctr"/>
          <c:showLegendKey val="0"/>
          <c:showVal val="1"/>
          <c:showCatName val="0"/>
          <c:showSerName val="0"/>
          <c:showPercent val="0"/>
          <c:showBubbleSize val="0"/>
        </c:dLbls>
        <c:gapWidth val="95"/>
        <c:overlap val="100"/>
        <c:axId val="29426816"/>
        <c:axId val="29428352"/>
      </c:barChart>
      <c:catAx>
        <c:axId val="29426816"/>
        <c:scaling>
          <c:orientation val="minMax"/>
        </c:scaling>
        <c:delete val="0"/>
        <c:axPos val="b"/>
        <c:numFmt formatCode="General" sourceLinked="0"/>
        <c:majorTickMark val="none"/>
        <c:minorTickMark val="none"/>
        <c:tickLblPos val="nextTo"/>
        <c:crossAx val="29428352"/>
        <c:crosses val="autoZero"/>
        <c:auto val="1"/>
        <c:lblAlgn val="ctr"/>
        <c:lblOffset val="100"/>
        <c:noMultiLvlLbl val="0"/>
      </c:catAx>
      <c:valAx>
        <c:axId val="29428352"/>
        <c:scaling>
          <c:orientation val="minMax"/>
        </c:scaling>
        <c:delete val="0"/>
        <c:axPos val="l"/>
        <c:majorGridlines/>
        <c:title>
          <c:tx>
            <c:rich>
              <a:bodyPr/>
              <a:lstStyle/>
              <a:p>
                <a:pPr>
                  <a:defRPr/>
                </a:pPr>
                <a:r>
                  <a:rPr lang="en-US"/>
                  <a:t>Total</a:t>
                </a:r>
                <a:r>
                  <a:rPr lang="en-US" baseline="0"/>
                  <a:t> Number of Design Changes ECs Added/Deleted After Milestones</a:t>
                </a:r>
                <a:endParaRPr lang="en-US"/>
              </a:p>
            </c:rich>
          </c:tx>
          <c:overlay val="0"/>
        </c:title>
        <c:numFmt formatCode="General" sourceLinked="1"/>
        <c:majorTickMark val="none"/>
        <c:minorTickMark val="none"/>
        <c:tickLblPos val="nextTo"/>
        <c:crossAx val="29426816"/>
        <c:crosses val="autoZero"/>
        <c:crossBetween val="between"/>
      </c:valAx>
      <c:dTable>
        <c:showHorzBorder val="1"/>
        <c:showVertBorder val="1"/>
        <c:showOutline val="1"/>
        <c:showKeys val="1"/>
      </c:dTable>
      <c:spPr>
        <a:ln>
          <a:solidFill>
            <a:schemeClr val="tx1"/>
          </a:solidFill>
        </a:ln>
      </c:spPr>
    </c:plotArea>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Impacted</a:t>
            </a:r>
            <a:r>
              <a:rPr lang="en-US" baseline="0"/>
              <a:t> Document Updates</a:t>
            </a:r>
            <a:endParaRPr lang="en-US"/>
          </a:p>
        </c:rich>
      </c:tx>
      <c:layout/>
      <c:overlay val="0"/>
    </c:title>
    <c:autoTitleDeleted val="0"/>
    <c:plotArea>
      <c:layout>
        <c:manualLayout>
          <c:layoutTarget val="inner"/>
          <c:xMode val="edge"/>
          <c:yMode val="edge"/>
          <c:x val="0.11002285537124311"/>
          <c:y val="8.3424617446272969E-2"/>
          <c:w val="0.87531812666060993"/>
          <c:h val="0.71958479987590696"/>
        </c:manualLayout>
      </c:layout>
      <c:barChart>
        <c:barDir val="col"/>
        <c:grouping val="stacked"/>
        <c:varyColors val="0"/>
        <c:ser>
          <c:idx val="0"/>
          <c:order val="0"/>
          <c:tx>
            <c:strRef>
              <c:f>'4-Doc'!$A$2</c:f>
              <c:strCache>
                <c:ptCount val="1"/>
                <c:pt idx="0">
                  <c:v>Overdue Drawings</c:v>
                </c:pt>
              </c:strCache>
            </c:strRef>
          </c:tx>
          <c:invertIfNegative val="0"/>
          <c:dLbls>
            <c:spPr>
              <a:noFill/>
              <a:ln>
                <a:noFill/>
              </a:ln>
              <a:effectLst/>
            </c:sp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'4-Doc'!$B$1:$M$1</c:f>
              <c:numCache>
                <c:formatCode>[$-409]mmm\-yy;@</c:formatCode>
                <c:ptCount val="12"/>
                <c:pt idx="0">
                  <c:v>42453</c:v>
                </c:pt>
                <c:pt idx="1">
                  <c:v>42484</c:v>
                </c:pt>
                <c:pt idx="2">
                  <c:v>42515</c:v>
                </c:pt>
                <c:pt idx="3">
                  <c:v>42546</c:v>
                </c:pt>
                <c:pt idx="4">
                  <c:v>42577</c:v>
                </c:pt>
                <c:pt idx="5">
                  <c:v>42608</c:v>
                </c:pt>
                <c:pt idx="6">
                  <c:v>42639</c:v>
                </c:pt>
                <c:pt idx="7">
                  <c:v>42670</c:v>
                </c:pt>
                <c:pt idx="8">
                  <c:v>42701</c:v>
                </c:pt>
                <c:pt idx="9">
                  <c:v>42732</c:v>
                </c:pt>
                <c:pt idx="10">
                  <c:v>42763</c:v>
                </c:pt>
                <c:pt idx="11">
                  <c:v>42794</c:v>
                </c:pt>
              </c:numCache>
            </c:numRef>
          </c:cat>
          <c:val>
            <c:numRef>
              <c:f>'4-Doc'!$B$2:$M$2</c:f>
              <c:numCache>
                <c:formatCode>General</c:formatCode>
                <c:ptCount val="12"/>
                <c:pt idx="0">
                  <c:v>0</c:v>
                </c:pt>
                <c:pt idx="1">
                  <c:v>0</c:v>
                </c:pt>
                <c:pt idx="2">
                  <c:v>0</c:v>
                </c:pt>
                <c:pt idx="3">
                  <c:v>0</c:v>
                </c:pt>
                <c:pt idx="4">
                  <c:v>0</c:v>
                </c:pt>
                <c:pt idx="5">
                  <c:v>0</c:v>
                </c:pt>
                <c:pt idx="6">
                  <c:v>0</c:v>
                </c:pt>
                <c:pt idx="7">
                  <c:v>0</c:v>
                </c:pt>
                <c:pt idx="8">
                  <c:v>0</c:v>
                </c:pt>
                <c:pt idx="9">
                  <c:v>103</c:v>
                </c:pt>
                <c:pt idx="10">
                  <c:v>102</c:v>
                </c:pt>
                <c:pt idx="11">
                  <c:v>0</c:v>
                </c:pt>
              </c:numCache>
            </c:numRef>
          </c:val>
          <c:extLst xmlns:c16r2="http://schemas.microsoft.com/office/drawing/2015/06/chart">
            <c:ext xmlns:c16="http://schemas.microsoft.com/office/drawing/2014/chart" uri="{C3380CC4-5D6E-409C-BE32-E72D297353CC}">
              <c16:uniqueId val="{00000000-673E-499E-A911-79939393803A}"/>
            </c:ext>
          </c:extLst>
        </c:ser>
        <c:ser>
          <c:idx val="1"/>
          <c:order val="1"/>
          <c:tx>
            <c:strRef>
              <c:f>'4-Doc'!$A$3</c:f>
              <c:strCache>
                <c:ptCount val="1"/>
                <c:pt idx="0">
                  <c:v>Overdue Calculations</c:v>
                </c:pt>
              </c:strCache>
            </c:strRef>
          </c:tx>
          <c:invertIfNegative val="0"/>
          <c:dLbls>
            <c:spPr>
              <a:noFill/>
              <a:ln>
                <a:noFill/>
              </a:ln>
              <a:effectLst/>
            </c:sp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'4-Doc'!$B$1:$M$1</c:f>
              <c:numCache>
                <c:formatCode>[$-409]mmm\-yy;@</c:formatCode>
                <c:ptCount val="12"/>
                <c:pt idx="0">
                  <c:v>42453</c:v>
                </c:pt>
                <c:pt idx="1">
                  <c:v>42484</c:v>
                </c:pt>
                <c:pt idx="2">
                  <c:v>42515</c:v>
                </c:pt>
                <c:pt idx="3">
                  <c:v>42546</c:v>
                </c:pt>
                <c:pt idx="4">
                  <c:v>42577</c:v>
                </c:pt>
                <c:pt idx="5">
                  <c:v>42608</c:v>
                </c:pt>
                <c:pt idx="6">
                  <c:v>42639</c:v>
                </c:pt>
                <c:pt idx="7">
                  <c:v>42670</c:v>
                </c:pt>
                <c:pt idx="8">
                  <c:v>42701</c:v>
                </c:pt>
                <c:pt idx="9">
                  <c:v>42732</c:v>
                </c:pt>
                <c:pt idx="10">
                  <c:v>42763</c:v>
                </c:pt>
                <c:pt idx="11">
                  <c:v>42794</c:v>
                </c:pt>
              </c:numCache>
            </c:numRef>
          </c:cat>
          <c:val>
            <c:numRef>
              <c:f>'4-Doc'!$B$3:$M$3</c:f>
              <c:numCache>
                <c:formatCode>General</c:formatCode>
                <c:ptCount val="12"/>
                <c:pt idx="0">
                  <c:v>36</c:v>
                </c:pt>
                <c:pt idx="1">
                  <c:v>33</c:v>
                </c:pt>
                <c:pt idx="2">
                  <c:v>33</c:v>
                </c:pt>
                <c:pt idx="3">
                  <c:v>30</c:v>
                </c:pt>
                <c:pt idx="4">
                  <c:v>33</c:v>
                </c:pt>
                <c:pt idx="5">
                  <c:v>25</c:v>
                </c:pt>
                <c:pt idx="6">
                  <c:v>23</c:v>
                </c:pt>
                <c:pt idx="7">
                  <c:v>23</c:v>
                </c:pt>
                <c:pt idx="8">
                  <c:v>21</c:v>
                </c:pt>
                <c:pt idx="9">
                  <c:v>94</c:v>
                </c:pt>
                <c:pt idx="10">
                  <c:v>143</c:v>
                </c:pt>
                <c:pt idx="11">
                  <c:v>141</c:v>
                </c:pt>
              </c:numCache>
            </c:numRef>
          </c:val>
          <c:extLst xmlns:c16r2="http://schemas.microsoft.com/office/drawing/2015/06/chart">
            <c:ext xmlns:c16="http://schemas.microsoft.com/office/drawing/2014/chart" uri="{C3380CC4-5D6E-409C-BE32-E72D297353CC}">
              <c16:uniqueId val="{00000001-673E-499E-A911-79939393803A}"/>
            </c:ext>
          </c:extLst>
        </c:ser>
        <c:ser>
          <c:idx val="2"/>
          <c:order val="2"/>
          <c:tx>
            <c:strRef>
              <c:f>'4-Doc'!$A$4</c:f>
              <c:strCache>
                <c:ptCount val="1"/>
                <c:pt idx="0">
                  <c:v>Over due Other</c:v>
                </c:pt>
              </c:strCache>
            </c:strRef>
          </c:tx>
          <c:invertIfNegative val="0"/>
          <c:dLbls>
            <c:spPr>
              <a:noFill/>
              <a:ln>
                <a:noFill/>
              </a:ln>
              <a:effectLst/>
            </c:sp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'4-Doc'!$B$1:$M$1</c:f>
              <c:numCache>
                <c:formatCode>[$-409]mmm\-yy;@</c:formatCode>
                <c:ptCount val="12"/>
                <c:pt idx="0">
                  <c:v>42453</c:v>
                </c:pt>
                <c:pt idx="1">
                  <c:v>42484</c:v>
                </c:pt>
                <c:pt idx="2">
                  <c:v>42515</c:v>
                </c:pt>
                <c:pt idx="3">
                  <c:v>42546</c:v>
                </c:pt>
                <c:pt idx="4">
                  <c:v>42577</c:v>
                </c:pt>
                <c:pt idx="5">
                  <c:v>42608</c:v>
                </c:pt>
                <c:pt idx="6">
                  <c:v>42639</c:v>
                </c:pt>
                <c:pt idx="7">
                  <c:v>42670</c:v>
                </c:pt>
                <c:pt idx="8">
                  <c:v>42701</c:v>
                </c:pt>
                <c:pt idx="9">
                  <c:v>42732</c:v>
                </c:pt>
                <c:pt idx="10">
                  <c:v>42763</c:v>
                </c:pt>
                <c:pt idx="11">
                  <c:v>42794</c:v>
                </c:pt>
              </c:numCache>
            </c:numRef>
          </c:cat>
          <c:val>
            <c:numRef>
              <c:f>'4-Doc'!$B$4:$M$4</c:f>
              <c:numCache>
                <c:formatCode>General</c:formatCode>
                <c:ptCount val="12"/>
                <c:pt idx="0">
                  <c:v>0</c:v>
                </c:pt>
                <c:pt idx="1">
                  <c:v>0</c:v>
                </c:pt>
                <c:pt idx="2">
                  <c:v>0</c:v>
                </c:pt>
                <c:pt idx="3">
                  <c:v>0</c:v>
                </c:pt>
                <c:pt idx="4">
                  <c:v>0</c:v>
                </c:pt>
                <c:pt idx="5">
                  <c:v>0</c:v>
                </c:pt>
                <c:pt idx="6">
                  <c:v>0</c:v>
                </c:pt>
                <c:pt idx="7">
                  <c:v>0</c:v>
                </c:pt>
                <c:pt idx="8">
                  <c:v>0</c:v>
                </c:pt>
                <c:pt idx="9">
                  <c:v>0</c:v>
                </c:pt>
                <c:pt idx="10">
                  <c:v>0</c:v>
                </c:pt>
                <c:pt idx="11">
                  <c:v>0</c:v>
                </c:pt>
              </c:numCache>
            </c:numRef>
          </c:val>
          <c:extLst xmlns:c16r2="http://schemas.microsoft.com/office/drawing/2015/06/chart">
            <c:ext xmlns:c16="http://schemas.microsoft.com/office/drawing/2014/chart" uri="{C3380CC4-5D6E-409C-BE32-E72D297353CC}">
              <c16:uniqueId val="{00000002-673E-499E-A911-79939393803A}"/>
            </c:ext>
          </c:extLst>
        </c:ser>
        <c:dLbls>
          <c:dLblPos val="ctr"/>
          <c:showLegendKey val="0"/>
          <c:showVal val="1"/>
          <c:showCatName val="0"/>
          <c:showSerName val="0"/>
          <c:showPercent val="0"/>
          <c:showBubbleSize val="0"/>
        </c:dLbls>
        <c:gapWidth val="95"/>
        <c:overlap val="100"/>
        <c:axId val="29722112"/>
        <c:axId val="29723648"/>
      </c:barChart>
      <c:dateAx>
        <c:axId val="29722112"/>
        <c:scaling>
          <c:orientation val="minMax"/>
        </c:scaling>
        <c:delete val="0"/>
        <c:axPos val="b"/>
        <c:numFmt formatCode="[$-409]mmm\-yy;@" sourceLinked="1"/>
        <c:majorTickMark val="none"/>
        <c:minorTickMark val="none"/>
        <c:tickLblPos val="nextTo"/>
        <c:crossAx val="29723648"/>
        <c:crosses val="autoZero"/>
        <c:auto val="1"/>
        <c:lblOffset val="100"/>
        <c:baseTimeUnit val="months"/>
      </c:dateAx>
      <c:valAx>
        <c:axId val="29723648"/>
        <c:scaling>
          <c:orientation val="minMax"/>
        </c:scaling>
        <c:delete val="0"/>
        <c:axPos val="l"/>
        <c:majorGridlines/>
        <c:title>
          <c:tx>
            <c:rich>
              <a:bodyPr/>
              <a:lstStyle/>
              <a:p>
                <a:pPr>
                  <a:defRPr/>
                </a:pPr>
                <a:r>
                  <a:rPr lang="en-US" dirty="0"/>
                  <a:t>Total</a:t>
                </a:r>
                <a:r>
                  <a:rPr lang="en-US" baseline="0" dirty="0"/>
                  <a:t> Number of Documents</a:t>
                </a:r>
                <a:endParaRPr lang="en-US" dirty="0"/>
              </a:p>
            </c:rich>
          </c:tx>
          <c:layout>
            <c:manualLayout>
              <c:xMode val="edge"/>
              <c:yMode val="edge"/>
              <c:x val="3.8317057013999595E-2"/>
              <c:y val="0.32006491652008845"/>
            </c:manualLayout>
          </c:layout>
          <c:overlay val="0"/>
        </c:title>
        <c:numFmt formatCode="General" sourceLinked="1"/>
        <c:majorTickMark val="none"/>
        <c:minorTickMark val="none"/>
        <c:tickLblPos val="nextTo"/>
        <c:crossAx val="29722112"/>
        <c:crosses val="autoZero"/>
        <c:crossBetween val="between"/>
      </c:valAx>
      <c:dTable>
        <c:showHorzBorder val="1"/>
        <c:showVertBorder val="1"/>
        <c:showOutline val="1"/>
        <c:showKeys val="1"/>
      </c:dTable>
      <c:spPr>
        <a:noFill/>
        <a:ln>
          <a:solidFill>
            <a:schemeClr val="tx1"/>
          </a:solidFill>
        </a:ln>
      </c:spPr>
    </c:plotArea>
    <c:plotVisOnly val="1"/>
    <c:dispBlanksAs val="gap"/>
    <c:showDLblsOverMax val="0"/>
  </c:chart>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EC</a:t>
            </a:r>
            <a:r>
              <a:rPr lang="en-US" baseline="0"/>
              <a:t> Throughput: ECs in Design</a:t>
            </a:r>
            <a:endParaRPr lang="en-US"/>
          </a:p>
        </c:rich>
      </c:tx>
      <c:layout/>
      <c:overlay val="0"/>
    </c:title>
    <c:autoTitleDeleted val="0"/>
    <c:plotArea>
      <c:layout/>
      <c:barChart>
        <c:barDir val="col"/>
        <c:grouping val="clustered"/>
        <c:varyColors val="0"/>
        <c:ser>
          <c:idx val="0"/>
          <c:order val="0"/>
          <c:tx>
            <c:strRef>
              <c:f>'5-EC-In Design'!$A$2</c:f>
              <c:strCache>
                <c:ptCount val="1"/>
                <c:pt idx="0">
                  <c:v>Design Change</c:v>
                </c:pt>
              </c:strCache>
            </c:strRef>
          </c:tx>
          <c:invertIfNegative val="0"/>
          <c:dLbls>
            <c:spPr>
              <a:noFill/>
              <a:ln>
                <a:noFill/>
              </a:ln>
              <a:effectLst/>
            </c:sp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'5-EC-In Design'!$B$1:$M$1</c:f>
              <c:numCache>
                <c:formatCode>[$-409]mmm\-yy;@</c:formatCode>
                <c:ptCount val="12"/>
                <c:pt idx="0">
                  <c:v>42453</c:v>
                </c:pt>
                <c:pt idx="1">
                  <c:v>42484</c:v>
                </c:pt>
                <c:pt idx="2">
                  <c:v>42515</c:v>
                </c:pt>
                <c:pt idx="3">
                  <c:v>42546</c:v>
                </c:pt>
                <c:pt idx="4">
                  <c:v>42577</c:v>
                </c:pt>
                <c:pt idx="5">
                  <c:v>42608</c:v>
                </c:pt>
                <c:pt idx="6">
                  <c:v>42639</c:v>
                </c:pt>
                <c:pt idx="7">
                  <c:v>42670</c:v>
                </c:pt>
                <c:pt idx="8">
                  <c:v>42701</c:v>
                </c:pt>
                <c:pt idx="9">
                  <c:v>42732</c:v>
                </c:pt>
                <c:pt idx="10">
                  <c:v>42763</c:v>
                </c:pt>
                <c:pt idx="11">
                  <c:v>42794</c:v>
                </c:pt>
              </c:numCache>
            </c:numRef>
          </c:cat>
          <c:val>
            <c:numRef>
              <c:f>'5-EC-In Design'!$B$2:$M$2</c:f>
              <c:numCache>
                <c:formatCode>General</c:formatCode>
                <c:ptCount val="12"/>
                <c:pt idx="0">
                  <c:v>89</c:v>
                </c:pt>
                <c:pt idx="1">
                  <c:v>82</c:v>
                </c:pt>
                <c:pt idx="2">
                  <c:v>81</c:v>
                </c:pt>
                <c:pt idx="3">
                  <c:v>63</c:v>
                </c:pt>
                <c:pt idx="4">
                  <c:v>63</c:v>
                </c:pt>
                <c:pt idx="5">
                  <c:v>63</c:v>
                </c:pt>
                <c:pt idx="6">
                  <c:v>64</c:v>
                </c:pt>
                <c:pt idx="7">
                  <c:v>67</c:v>
                </c:pt>
                <c:pt idx="8">
                  <c:v>66</c:v>
                </c:pt>
                <c:pt idx="9">
                  <c:v>62</c:v>
                </c:pt>
                <c:pt idx="10">
                  <c:v>61</c:v>
                </c:pt>
                <c:pt idx="11">
                  <c:v>62</c:v>
                </c:pt>
              </c:numCache>
            </c:numRef>
          </c:val>
          <c:extLst xmlns:c16r2="http://schemas.microsoft.com/office/drawing/2015/06/chart">
            <c:ext xmlns:c16="http://schemas.microsoft.com/office/drawing/2014/chart" uri="{C3380CC4-5D6E-409C-BE32-E72D297353CC}">
              <c16:uniqueId val="{00000000-4B95-4AB4-BED5-8A7ED1A74448}"/>
            </c:ext>
          </c:extLst>
        </c:ser>
        <c:ser>
          <c:idx val="1"/>
          <c:order val="1"/>
          <c:tx>
            <c:strRef>
              <c:f>'5-EC-In Design'!$A$3</c:f>
              <c:strCache>
                <c:ptCount val="1"/>
                <c:pt idx="0">
                  <c:v>Design Equivalent Change</c:v>
                </c:pt>
              </c:strCache>
            </c:strRef>
          </c:tx>
          <c:invertIfNegative val="0"/>
          <c:dLbls>
            <c:spPr>
              <a:noFill/>
              <a:ln>
                <a:noFill/>
              </a:ln>
              <a:effectLst/>
            </c:sp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'5-EC-In Design'!$B$1:$M$1</c:f>
              <c:numCache>
                <c:formatCode>[$-409]mmm\-yy;@</c:formatCode>
                <c:ptCount val="12"/>
                <c:pt idx="0">
                  <c:v>42453</c:v>
                </c:pt>
                <c:pt idx="1">
                  <c:v>42484</c:v>
                </c:pt>
                <c:pt idx="2">
                  <c:v>42515</c:v>
                </c:pt>
                <c:pt idx="3">
                  <c:v>42546</c:v>
                </c:pt>
                <c:pt idx="4">
                  <c:v>42577</c:v>
                </c:pt>
                <c:pt idx="5">
                  <c:v>42608</c:v>
                </c:pt>
                <c:pt idx="6">
                  <c:v>42639</c:v>
                </c:pt>
                <c:pt idx="7">
                  <c:v>42670</c:v>
                </c:pt>
                <c:pt idx="8">
                  <c:v>42701</c:v>
                </c:pt>
                <c:pt idx="9">
                  <c:v>42732</c:v>
                </c:pt>
                <c:pt idx="10">
                  <c:v>42763</c:v>
                </c:pt>
                <c:pt idx="11">
                  <c:v>42794</c:v>
                </c:pt>
              </c:numCache>
            </c:numRef>
          </c:cat>
          <c:val>
            <c:numRef>
              <c:f>'5-EC-In Design'!$B$3:$M$3</c:f>
              <c:numCache>
                <c:formatCode>General</c:formatCode>
                <c:ptCount val="12"/>
                <c:pt idx="0">
                  <c:v>39</c:v>
                </c:pt>
                <c:pt idx="1">
                  <c:v>42</c:v>
                </c:pt>
                <c:pt idx="2">
                  <c:v>39</c:v>
                </c:pt>
                <c:pt idx="3">
                  <c:v>36</c:v>
                </c:pt>
                <c:pt idx="4">
                  <c:v>30</c:v>
                </c:pt>
                <c:pt idx="5">
                  <c:v>33</c:v>
                </c:pt>
                <c:pt idx="6">
                  <c:v>30</c:v>
                </c:pt>
                <c:pt idx="7">
                  <c:v>28</c:v>
                </c:pt>
                <c:pt idx="8">
                  <c:v>29</c:v>
                </c:pt>
                <c:pt idx="9">
                  <c:v>29</c:v>
                </c:pt>
                <c:pt idx="10">
                  <c:v>30</c:v>
                </c:pt>
                <c:pt idx="11">
                  <c:v>32</c:v>
                </c:pt>
              </c:numCache>
            </c:numRef>
          </c:val>
          <c:extLst xmlns:c16r2="http://schemas.microsoft.com/office/drawing/2015/06/chart">
            <c:ext xmlns:c16="http://schemas.microsoft.com/office/drawing/2014/chart" uri="{C3380CC4-5D6E-409C-BE32-E72D297353CC}">
              <c16:uniqueId val="{00000001-4B95-4AB4-BED5-8A7ED1A74448}"/>
            </c:ext>
          </c:extLst>
        </c:ser>
        <c:ser>
          <c:idx val="2"/>
          <c:order val="2"/>
          <c:tx>
            <c:strRef>
              <c:f>'5-EC-In Design'!$A$4</c:f>
              <c:strCache>
                <c:ptCount val="1"/>
                <c:pt idx="0">
                  <c:v>Commercial Change</c:v>
                </c:pt>
              </c:strCache>
            </c:strRef>
          </c:tx>
          <c:invertIfNegative val="0"/>
          <c:dLbls>
            <c:spPr>
              <a:noFill/>
              <a:ln>
                <a:noFill/>
              </a:ln>
              <a:effectLst/>
            </c:sp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'5-EC-In Design'!$B$1:$M$1</c:f>
              <c:numCache>
                <c:formatCode>[$-409]mmm\-yy;@</c:formatCode>
                <c:ptCount val="12"/>
                <c:pt idx="0">
                  <c:v>42453</c:v>
                </c:pt>
                <c:pt idx="1">
                  <c:v>42484</c:v>
                </c:pt>
                <c:pt idx="2">
                  <c:v>42515</c:v>
                </c:pt>
                <c:pt idx="3">
                  <c:v>42546</c:v>
                </c:pt>
                <c:pt idx="4">
                  <c:v>42577</c:v>
                </c:pt>
                <c:pt idx="5">
                  <c:v>42608</c:v>
                </c:pt>
                <c:pt idx="6">
                  <c:v>42639</c:v>
                </c:pt>
                <c:pt idx="7">
                  <c:v>42670</c:v>
                </c:pt>
                <c:pt idx="8">
                  <c:v>42701</c:v>
                </c:pt>
                <c:pt idx="9">
                  <c:v>42732</c:v>
                </c:pt>
                <c:pt idx="10">
                  <c:v>42763</c:v>
                </c:pt>
                <c:pt idx="11">
                  <c:v>42794</c:v>
                </c:pt>
              </c:numCache>
            </c:numRef>
          </c:cat>
          <c:val>
            <c:numRef>
              <c:f>'5-EC-In Design'!$B$4:$M$4</c:f>
              <c:numCache>
                <c:formatCode>General</c:formatCode>
                <c:ptCount val="12"/>
                <c:pt idx="0">
                  <c:v>0</c:v>
                </c:pt>
                <c:pt idx="1">
                  <c:v>0</c:v>
                </c:pt>
                <c:pt idx="2">
                  <c:v>0</c:v>
                </c:pt>
                <c:pt idx="3">
                  <c:v>0</c:v>
                </c:pt>
                <c:pt idx="4">
                  <c:v>0</c:v>
                </c:pt>
                <c:pt idx="5">
                  <c:v>0</c:v>
                </c:pt>
                <c:pt idx="6">
                  <c:v>0</c:v>
                </c:pt>
                <c:pt idx="7">
                  <c:v>1</c:v>
                </c:pt>
                <c:pt idx="8">
                  <c:v>1</c:v>
                </c:pt>
                <c:pt idx="9">
                  <c:v>3</c:v>
                </c:pt>
                <c:pt idx="10">
                  <c:v>4</c:v>
                </c:pt>
                <c:pt idx="11">
                  <c:v>0</c:v>
                </c:pt>
              </c:numCache>
            </c:numRef>
          </c:val>
          <c:extLst xmlns:c16r2="http://schemas.microsoft.com/office/drawing/2015/06/chart">
            <c:ext xmlns:c16="http://schemas.microsoft.com/office/drawing/2014/chart" uri="{C3380CC4-5D6E-409C-BE32-E72D297353CC}">
              <c16:uniqueId val="{00000002-4B95-4AB4-BED5-8A7ED1A74448}"/>
            </c:ext>
          </c:extLst>
        </c:ser>
        <c:dLbls>
          <c:dLblPos val="ctr"/>
          <c:showLegendKey val="0"/>
          <c:showVal val="1"/>
          <c:showCatName val="0"/>
          <c:showSerName val="0"/>
          <c:showPercent val="0"/>
          <c:showBubbleSize val="0"/>
        </c:dLbls>
        <c:gapWidth val="150"/>
        <c:axId val="30363008"/>
        <c:axId val="30377088"/>
      </c:barChart>
      <c:dateAx>
        <c:axId val="30363008"/>
        <c:scaling>
          <c:orientation val="minMax"/>
        </c:scaling>
        <c:delete val="0"/>
        <c:axPos val="b"/>
        <c:numFmt formatCode="[$-409]mmm\-yy;@" sourceLinked="1"/>
        <c:majorTickMark val="none"/>
        <c:minorTickMark val="none"/>
        <c:tickLblPos val="nextTo"/>
        <c:crossAx val="30377088"/>
        <c:crosses val="autoZero"/>
        <c:auto val="1"/>
        <c:lblOffset val="100"/>
        <c:baseTimeUnit val="months"/>
      </c:dateAx>
      <c:valAx>
        <c:axId val="30377088"/>
        <c:scaling>
          <c:orientation val="minMax"/>
        </c:scaling>
        <c:delete val="0"/>
        <c:axPos val="l"/>
        <c:majorGridlines/>
        <c:title>
          <c:tx>
            <c:rich>
              <a:bodyPr/>
              <a:lstStyle/>
              <a:p>
                <a:pPr>
                  <a:defRPr/>
                </a:pPr>
                <a:r>
                  <a:rPr lang="en-US"/>
                  <a:t>Number</a:t>
                </a:r>
                <a:r>
                  <a:rPr lang="en-US" baseline="0"/>
                  <a:t> of ECs</a:t>
                </a:r>
                <a:endParaRPr lang="en-US"/>
              </a:p>
            </c:rich>
          </c:tx>
          <c:layout/>
          <c:overlay val="0"/>
        </c:title>
        <c:numFmt formatCode="General" sourceLinked="1"/>
        <c:majorTickMark val="none"/>
        <c:minorTickMark val="none"/>
        <c:tickLblPos val="nextTo"/>
        <c:crossAx val="30363008"/>
        <c:crosses val="autoZero"/>
        <c:crossBetween val="between"/>
      </c:valAx>
      <c:dTable>
        <c:showHorzBorder val="1"/>
        <c:showVertBorder val="1"/>
        <c:showOutline val="1"/>
        <c:showKeys val="1"/>
      </c:dTable>
      <c:spPr>
        <a:ln>
          <a:solidFill>
            <a:schemeClr val="tx1"/>
          </a:solidFill>
        </a:ln>
      </c:spPr>
    </c:plotArea>
    <c:plotVisOnly val="1"/>
    <c:dispBlanksAs val="gap"/>
    <c:showDLblsOverMax val="0"/>
  </c:chart>
  <c:externalData r:id="rId2">
    <c:autoUpdate val="0"/>
  </c:externalData>
  <c:userShapes r:id="rId3"/>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EC</a:t>
            </a:r>
            <a:r>
              <a:rPr lang="en-US" baseline="0"/>
              <a:t> Throughput: ECs Approved not Installed</a:t>
            </a:r>
            <a:endParaRPr lang="en-US"/>
          </a:p>
        </c:rich>
      </c:tx>
      <c:layout/>
      <c:overlay val="0"/>
    </c:title>
    <c:autoTitleDeleted val="0"/>
    <c:plotArea>
      <c:layout/>
      <c:barChart>
        <c:barDir val="col"/>
        <c:grouping val="clustered"/>
        <c:varyColors val="0"/>
        <c:ser>
          <c:idx val="0"/>
          <c:order val="0"/>
          <c:tx>
            <c:strRef>
              <c:f>'6-EC-ANI'!$A$2</c:f>
              <c:strCache>
                <c:ptCount val="1"/>
                <c:pt idx="0">
                  <c:v>Design Change</c:v>
                </c:pt>
              </c:strCache>
            </c:strRef>
          </c:tx>
          <c:invertIfNegative val="0"/>
          <c:dLbls>
            <c:spPr>
              <a:noFill/>
              <a:ln>
                <a:noFill/>
              </a:ln>
              <a:effectLst/>
            </c:sp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'6-EC-ANI'!$B$1:$M$1</c:f>
              <c:numCache>
                <c:formatCode>[$-409]mmm\-yy;@</c:formatCode>
                <c:ptCount val="12"/>
                <c:pt idx="0">
                  <c:v>42453</c:v>
                </c:pt>
                <c:pt idx="1">
                  <c:v>42484</c:v>
                </c:pt>
                <c:pt idx="2">
                  <c:v>42515</c:v>
                </c:pt>
                <c:pt idx="3">
                  <c:v>42546</c:v>
                </c:pt>
                <c:pt idx="4">
                  <c:v>42577</c:v>
                </c:pt>
                <c:pt idx="5">
                  <c:v>42608</c:v>
                </c:pt>
                <c:pt idx="6">
                  <c:v>42639</c:v>
                </c:pt>
                <c:pt idx="7">
                  <c:v>42670</c:v>
                </c:pt>
                <c:pt idx="8">
                  <c:v>42701</c:v>
                </c:pt>
                <c:pt idx="9">
                  <c:v>42732</c:v>
                </c:pt>
                <c:pt idx="10">
                  <c:v>42763</c:v>
                </c:pt>
                <c:pt idx="11">
                  <c:v>42794</c:v>
                </c:pt>
              </c:numCache>
            </c:numRef>
          </c:cat>
          <c:val>
            <c:numRef>
              <c:f>'6-EC-ANI'!$B$2:$M$2</c:f>
              <c:numCache>
                <c:formatCode>General</c:formatCode>
                <c:ptCount val="12"/>
                <c:pt idx="0">
                  <c:v>105</c:v>
                </c:pt>
                <c:pt idx="1">
                  <c:v>101</c:v>
                </c:pt>
                <c:pt idx="2">
                  <c:v>70</c:v>
                </c:pt>
                <c:pt idx="3">
                  <c:v>94</c:v>
                </c:pt>
                <c:pt idx="4">
                  <c:v>91</c:v>
                </c:pt>
                <c:pt idx="5">
                  <c:v>89</c:v>
                </c:pt>
                <c:pt idx="6">
                  <c:v>82</c:v>
                </c:pt>
                <c:pt idx="7">
                  <c:v>81</c:v>
                </c:pt>
                <c:pt idx="8">
                  <c:v>79</c:v>
                </c:pt>
                <c:pt idx="9">
                  <c:v>82</c:v>
                </c:pt>
                <c:pt idx="10">
                  <c:v>82</c:v>
                </c:pt>
                <c:pt idx="11">
                  <c:v>74</c:v>
                </c:pt>
              </c:numCache>
            </c:numRef>
          </c:val>
          <c:extLst xmlns:c16r2="http://schemas.microsoft.com/office/drawing/2015/06/chart">
            <c:ext xmlns:c16="http://schemas.microsoft.com/office/drawing/2014/chart" uri="{C3380CC4-5D6E-409C-BE32-E72D297353CC}">
              <c16:uniqueId val="{00000000-4EDE-4CF6-B248-7518359CD28D}"/>
            </c:ext>
          </c:extLst>
        </c:ser>
        <c:ser>
          <c:idx val="1"/>
          <c:order val="1"/>
          <c:tx>
            <c:strRef>
              <c:f>'6-EC-ANI'!$A$3</c:f>
              <c:strCache>
                <c:ptCount val="1"/>
                <c:pt idx="0">
                  <c:v>Design Equivalent Change</c:v>
                </c:pt>
              </c:strCache>
            </c:strRef>
          </c:tx>
          <c:invertIfNegative val="0"/>
          <c:dLbls>
            <c:spPr>
              <a:noFill/>
              <a:ln>
                <a:noFill/>
              </a:ln>
              <a:effectLst/>
            </c:sp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'6-EC-ANI'!$B$1:$M$1</c:f>
              <c:numCache>
                <c:formatCode>[$-409]mmm\-yy;@</c:formatCode>
                <c:ptCount val="12"/>
                <c:pt idx="0">
                  <c:v>42453</c:v>
                </c:pt>
                <c:pt idx="1">
                  <c:v>42484</c:v>
                </c:pt>
                <c:pt idx="2">
                  <c:v>42515</c:v>
                </c:pt>
                <c:pt idx="3">
                  <c:v>42546</c:v>
                </c:pt>
                <c:pt idx="4">
                  <c:v>42577</c:v>
                </c:pt>
                <c:pt idx="5">
                  <c:v>42608</c:v>
                </c:pt>
                <c:pt idx="6">
                  <c:v>42639</c:v>
                </c:pt>
                <c:pt idx="7">
                  <c:v>42670</c:v>
                </c:pt>
                <c:pt idx="8">
                  <c:v>42701</c:v>
                </c:pt>
                <c:pt idx="9">
                  <c:v>42732</c:v>
                </c:pt>
                <c:pt idx="10">
                  <c:v>42763</c:v>
                </c:pt>
                <c:pt idx="11">
                  <c:v>42794</c:v>
                </c:pt>
              </c:numCache>
            </c:numRef>
          </c:cat>
          <c:val>
            <c:numRef>
              <c:f>'6-EC-ANI'!$B$3:$M$3</c:f>
              <c:numCache>
                <c:formatCode>General</c:formatCode>
                <c:ptCount val="12"/>
                <c:pt idx="0">
                  <c:v>60</c:v>
                </c:pt>
                <c:pt idx="1">
                  <c:v>59</c:v>
                </c:pt>
                <c:pt idx="2">
                  <c:v>57</c:v>
                </c:pt>
                <c:pt idx="3">
                  <c:v>59</c:v>
                </c:pt>
                <c:pt idx="4">
                  <c:v>66</c:v>
                </c:pt>
                <c:pt idx="5">
                  <c:v>63</c:v>
                </c:pt>
                <c:pt idx="6">
                  <c:v>61</c:v>
                </c:pt>
                <c:pt idx="7">
                  <c:v>61</c:v>
                </c:pt>
                <c:pt idx="8">
                  <c:v>61</c:v>
                </c:pt>
                <c:pt idx="9">
                  <c:v>61</c:v>
                </c:pt>
                <c:pt idx="10">
                  <c:v>61</c:v>
                </c:pt>
                <c:pt idx="11">
                  <c:v>61</c:v>
                </c:pt>
              </c:numCache>
            </c:numRef>
          </c:val>
          <c:extLst xmlns:c16r2="http://schemas.microsoft.com/office/drawing/2015/06/chart">
            <c:ext xmlns:c16="http://schemas.microsoft.com/office/drawing/2014/chart" uri="{C3380CC4-5D6E-409C-BE32-E72D297353CC}">
              <c16:uniqueId val="{00000001-4EDE-4CF6-B248-7518359CD28D}"/>
            </c:ext>
          </c:extLst>
        </c:ser>
        <c:ser>
          <c:idx val="2"/>
          <c:order val="2"/>
          <c:tx>
            <c:strRef>
              <c:f>'6-EC-ANI'!$A$4</c:f>
              <c:strCache>
                <c:ptCount val="1"/>
                <c:pt idx="0">
                  <c:v>Commercial Change</c:v>
                </c:pt>
              </c:strCache>
            </c:strRef>
          </c:tx>
          <c:invertIfNegative val="0"/>
          <c:dLbls>
            <c:spPr>
              <a:noFill/>
              <a:ln>
                <a:noFill/>
              </a:ln>
              <a:effectLst/>
            </c:sp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'6-EC-ANI'!$B$1:$M$1</c:f>
              <c:numCache>
                <c:formatCode>[$-409]mmm\-yy;@</c:formatCode>
                <c:ptCount val="12"/>
                <c:pt idx="0">
                  <c:v>42453</c:v>
                </c:pt>
                <c:pt idx="1">
                  <c:v>42484</c:v>
                </c:pt>
                <c:pt idx="2">
                  <c:v>42515</c:v>
                </c:pt>
                <c:pt idx="3">
                  <c:v>42546</c:v>
                </c:pt>
                <c:pt idx="4">
                  <c:v>42577</c:v>
                </c:pt>
                <c:pt idx="5">
                  <c:v>42608</c:v>
                </c:pt>
                <c:pt idx="6">
                  <c:v>42639</c:v>
                </c:pt>
                <c:pt idx="7">
                  <c:v>42670</c:v>
                </c:pt>
                <c:pt idx="8">
                  <c:v>42701</c:v>
                </c:pt>
                <c:pt idx="9">
                  <c:v>42732</c:v>
                </c:pt>
                <c:pt idx="10">
                  <c:v>42763</c:v>
                </c:pt>
                <c:pt idx="11">
                  <c:v>42794</c:v>
                </c:pt>
              </c:numCache>
            </c:numRef>
          </c:cat>
          <c:val>
            <c:numRef>
              <c:f>'6-EC-ANI'!$B$4:$M$4</c:f>
              <c:numCache>
                <c:formatCode>General</c:formatCode>
                <c:ptCount val="12"/>
                <c:pt idx="0">
                  <c:v>0</c:v>
                </c:pt>
                <c:pt idx="1">
                  <c:v>0</c:v>
                </c:pt>
                <c:pt idx="2">
                  <c:v>0</c:v>
                </c:pt>
                <c:pt idx="3">
                  <c:v>0</c:v>
                </c:pt>
                <c:pt idx="4">
                  <c:v>0</c:v>
                </c:pt>
                <c:pt idx="5">
                  <c:v>0</c:v>
                </c:pt>
                <c:pt idx="6">
                  <c:v>0</c:v>
                </c:pt>
                <c:pt idx="7">
                  <c:v>0</c:v>
                </c:pt>
                <c:pt idx="8">
                  <c:v>0</c:v>
                </c:pt>
                <c:pt idx="9">
                  <c:v>0</c:v>
                </c:pt>
                <c:pt idx="10">
                  <c:v>0</c:v>
                </c:pt>
                <c:pt idx="11">
                  <c:v>1</c:v>
                </c:pt>
              </c:numCache>
            </c:numRef>
          </c:val>
          <c:extLst xmlns:c16r2="http://schemas.microsoft.com/office/drawing/2015/06/chart">
            <c:ext xmlns:c16="http://schemas.microsoft.com/office/drawing/2014/chart" uri="{C3380CC4-5D6E-409C-BE32-E72D297353CC}">
              <c16:uniqueId val="{00000002-4EDE-4CF6-B248-7518359CD28D}"/>
            </c:ext>
          </c:extLst>
        </c:ser>
        <c:dLbls>
          <c:dLblPos val="ctr"/>
          <c:showLegendKey val="0"/>
          <c:showVal val="1"/>
          <c:showCatName val="0"/>
          <c:showSerName val="0"/>
          <c:showPercent val="0"/>
          <c:showBubbleSize val="0"/>
        </c:dLbls>
        <c:gapWidth val="150"/>
        <c:axId val="30466048"/>
        <c:axId val="30467584"/>
      </c:barChart>
      <c:dateAx>
        <c:axId val="30466048"/>
        <c:scaling>
          <c:orientation val="minMax"/>
        </c:scaling>
        <c:delete val="0"/>
        <c:axPos val="b"/>
        <c:numFmt formatCode="[$-409]mmm\-yy;@" sourceLinked="1"/>
        <c:majorTickMark val="none"/>
        <c:minorTickMark val="none"/>
        <c:tickLblPos val="nextTo"/>
        <c:crossAx val="30467584"/>
        <c:crosses val="autoZero"/>
        <c:auto val="1"/>
        <c:lblOffset val="100"/>
        <c:baseTimeUnit val="months"/>
      </c:dateAx>
      <c:valAx>
        <c:axId val="30467584"/>
        <c:scaling>
          <c:orientation val="minMax"/>
        </c:scaling>
        <c:delete val="0"/>
        <c:axPos val="l"/>
        <c:majorGridlines/>
        <c:title>
          <c:tx>
            <c:rich>
              <a:bodyPr/>
              <a:lstStyle/>
              <a:p>
                <a:pPr>
                  <a:defRPr/>
                </a:pPr>
                <a:r>
                  <a:rPr lang="en-US"/>
                  <a:t>Number</a:t>
                </a:r>
                <a:r>
                  <a:rPr lang="en-US" baseline="0"/>
                  <a:t> of ECs</a:t>
                </a:r>
                <a:endParaRPr lang="en-US"/>
              </a:p>
            </c:rich>
          </c:tx>
          <c:layout/>
          <c:overlay val="0"/>
        </c:title>
        <c:numFmt formatCode="General" sourceLinked="1"/>
        <c:majorTickMark val="none"/>
        <c:minorTickMark val="none"/>
        <c:tickLblPos val="nextTo"/>
        <c:crossAx val="30466048"/>
        <c:crosses val="autoZero"/>
        <c:crossBetween val="between"/>
      </c:valAx>
      <c:dTable>
        <c:showHorzBorder val="1"/>
        <c:showVertBorder val="1"/>
        <c:showOutline val="1"/>
        <c:showKeys val="1"/>
      </c:dTable>
      <c:spPr>
        <a:ln>
          <a:solidFill>
            <a:schemeClr val="tx1"/>
          </a:solidFill>
        </a:ln>
      </c:spPr>
    </c:plotArea>
    <c:plotVisOnly val="1"/>
    <c:dispBlanksAs val="gap"/>
    <c:showDLblsOverMax val="0"/>
  </c:chart>
  <c:externalData r:id="rId2">
    <c:autoUpdate val="0"/>
  </c:externalData>
  <c:userShapes r:id="rId3"/>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EC</a:t>
            </a:r>
            <a:r>
              <a:rPr lang="en-US" baseline="0"/>
              <a:t> Throughput: Installed but not Closed</a:t>
            </a:r>
            <a:endParaRPr lang="en-US"/>
          </a:p>
        </c:rich>
      </c:tx>
      <c:layout>
        <c:manualLayout>
          <c:xMode val="edge"/>
          <c:yMode val="edge"/>
          <c:x val="0.25700483091787441"/>
          <c:y val="0"/>
        </c:manualLayout>
      </c:layout>
      <c:overlay val="0"/>
    </c:title>
    <c:autoTitleDeleted val="0"/>
    <c:plotArea>
      <c:layout>
        <c:manualLayout>
          <c:layoutTarget val="inner"/>
          <c:xMode val="edge"/>
          <c:yMode val="edge"/>
          <c:x val="0.18897453202965014"/>
          <c:y val="6.9193013309884491E-2"/>
          <c:w val="0.79344305038793228"/>
          <c:h val="0.71964666853191572"/>
        </c:manualLayout>
      </c:layout>
      <c:barChart>
        <c:barDir val="col"/>
        <c:grouping val="clustered"/>
        <c:varyColors val="0"/>
        <c:ser>
          <c:idx val="0"/>
          <c:order val="0"/>
          <c:tx>
            <c:strRef>
              <c:f>'7-EC-In Closeout'!$A$2</c:f>
              <c:strCache>
                <c:ptCount val="1"/>
                <c:pt idx="0">
                  <c:v>Design Change</c:v>
                </c:pt>
              </c:strCache>
            </c:strRef>
          </c:tx>
          <c:invertIfNegative val="0"/>
          <c:dLbls>
            <c:spPr>
              <a:noFill/>
              <a:ln>
                <a:noFill/>
              </a:ln>
              <a:effectLst/>
            </c:sp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'7-EC-In Closeout'!$B$1:$M$1</c:f>
              <c:numCache>
                <c:formatCode>[$-409]mmm\-yy;@</c:formatCode>
                <c:ptCount val="12"/>
                <c:pt idx="0">
                  <c:v>42453</c:v>
                </c:pt>
                <c:pt idx="1">
                  <c:v>42484</c:v>
                </c:pt>
                <c:pt idx="2">
                  <c:v>42515</c:v>
                </c:pt>
                <c:pt idx="3">
                  <c:v>42546</c:v>
                </c:pt>
                <c:pt idx="4">
                  <c:v>42577</c:v>
                </c:pt>
                <c:pt idx="5">
                  <c:v>42608</c:v>
                </c:pt>
                <c:pt idx="6">
                  <c:v>42639</c:v>
                </c:pt>
                <c:pt idx="7">
                  <c:v>42670</c:v>
                </c:pt>
                <c:pt idx="8">
                  <c:v>42701</c:v>
                </c:pt>
                <c:pt idx="9">
                  <c:v>42732</c:v>
                </c:pt>
                <c:pt idx="10">
                  <c:v>42763</c:v>
                </c:pt>
                <c:pt idx="11">
                  <c:v>42794</c:v>
                </c:pt>
              </c:numCache>
            </c:numRef>
          </c:cat>
          <c:val>
            <c:numRef>
              <c:f>'7-EC-In Closeout'!$B$2:$M$2</c:f>
              <c:numCache>
                <c:formatCode>General</c:formatCode>
                <c:ptCount val="12"/>
                <c:pt idx="0">
                  <c:v>34</c:v>
                </c:pt>
                <c:pt idx="1">
                  <c:v>38</c:v>
                </c:pt>
                <c:pt idx="2">
                  <c:v>40</c:v>
                </c:pt>
                <c:pt idx="3">
                  <c:v>44</c:v>
                </c:pt>
                <c:pt idx="4">
                  <c:v>45</c:v>
                </c:pt>
                <c:pt idx="5">
                  <c:v>48</c:v>
                </c:pt>
                <c:pt idx="6">
                  <c:v>54</c:v>
                </c:pt>
                <c:pt idx="7">
                  <c:v>56</c:v>
                </c:pt>
                <c:pt idx="8">
                  <c:v>57</c:v>
                </c:pt>
                <c:pt idx="9">
                  <c:v>57</c:v>
                </c:pt>
                <c:pt idx="10">
                  <c:v>58</c:v>
                </c:pt>
                <c:pt idx="11">
                  <c:v>59</c:v>
                </c:pt>
              </c:numCache>
            </c:numRef>
          </c:val>
          <c:extLst xmlns:c16r2="http://schemas.microsoft.com/office/drawing/2015/06/chart">
            <c:ext xmlns:c16="http://schemas.microsoft.com/office/drawing/2014/chart" uri="{C3380CC4-5D6E-409C-BE32-E72D297353CC}">
              <c16:uniqueId val="{00000000-06ED-4A61-96E6-7DD62046606C}"/>
            </c:ext>
          </c:extLst>
        </c:ser>
        <c:ser>
          <c:idx val="1"/>
          <c:order val="1"/>
          <c:tx>
            <c:strRef>
              <c:f>'7-EC-In Closeout'!$A$3</c:f>
              <c:strCache>
                <c:ptCount val="1"/>
                <c:pt idx="0">
                  <c:v>Design Equivalent Change</c:v>
                </c:pt>
              </c:strCache>
            </c:strRef>
          </c:tx>
          <c:invertIfNegative val="0"/>
          <c:dLbls>
            <c:spPr>
              <a:noFill/>
              <a:ln>
                <a:noFill/>
              </a:ln>
              <a:effectLst/>
            </c:sp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'7-EC-In Closeout'!$B$1:$M$1</c:f>
              <c:numCache>
                <c:formatCode>[$-409]mmm\-yy;@</c:formatCode>
                <c:ptCount val="12"/>
                <c:pt idx="0">
                  <c:v>42453</c:v>
                </c:pt>
                <c:pt idx="1">
                  <c:v>42484</c:v>
                </c:pt>
                <c:pt idx="2">
                  <c:v>42515</c:v>
                </c:pt>
                <c:pt idx="3">
                  <c:v>42546</c:v>
                </c:pt>
                <c:pt idx="4">
                  <c:v>42577</c:v>
                </c:pt>
                <c:pt idx="5">
                  <c:v>42608</c:v>
                </c:pt>
                <c:pt idx="6">
                  <c:v>42639</c:v>
                </c:pt>
                <c:pt idx="7">
                  <c:v>42670</c:v>
                </c:pt>
                <c:pt idx="8">
                  <c:v>42701</c:v>
                </c:pt>
                <c:pt idx="9">
                  <c:v>42732</c:v>
                </c:pt>
                <c:pt idx="10">
                  <c:v>42763</c:v>
                </c:pt>
                <c:pt idx="11">
                  <c:v>42794</c:v>
                </c:pt>
              </c:numCache>
            </c:numRef>
          </c:cat>
          <c:val>
            <c:numRef>
              <c:f>'7-EC-In Closeout'!$B$3:$M$3</c:f>
              <c:numCache>
                <c:formatCode>General</c:formatCode>
                <c:ptCount val="12"/>
                <c:pt idx="0">
                  <c:v>53</c:v>
                </c:pt>
                <c:pt idx="1">
                  <c:v>56</c:v>
                </c:pt>
                <c:pt idx="2">
                  <c:v>56</c:v>
                </c:pt>
                <c:pt idx="3">
                  <c:v>56</c:v>
                </c:pt>
                <c:pt idx="4">
                  <c:v>56</c:v>
                </c:pt>
                <c:pt idx="5">
                  <c:v>58</c:v>
                </c:pt>
                <c:pt idx="6">
                  <c:v>58</c:v>
                </c:pt>
                <c:pt idx="7">
                  <c:v>61</c:v>
                </c:pt>
                <c:pt idx="8">
                  <c:v>62</c:v>
                </c:pt>
                <c:pt idx="9">
                  <c:v>63</c:v>
                </c:pt>
                <c:pt idx="10">
                  <c:v>63</c:v>
                </c:pt>
                <c:pt idx="11">
                  <c:v>64</c:v>
                </c:pt>
              </c:numCache>
            </c:numRef>
          </c:val>
          <c:extLst xmlns:c16r2="http://schemas.microsoft.com/office/drawing/2015/06/chart">
            <c:ext xmlns:c16="http://schemas.microsoft.com/office/drawing/2014/chart" uri="{C3380CC4-5D6E-409C-BE32-E72D297353CC}">
              <c16:uniqueId val="{00000001-06ED-4A61-96E6-7DD62046606C}"/>
            </c:ext>
          </c:extLst>
        </c:ser>
        <c:ser>
          <c:idx val="2"/>
          <c:order val="2"/>
          <c:tx>
            <c:strRef>
              <c:f>'7-EC-In Closeout'!$A$4</c:f>
              <c:strCache>
                <c:ptCount val="1"/>
                <c:pt idx="0">
                  <c:v>Commercial Change</c:v>
                </c:pt>
              </c:strCache>
            </c:strRef>
          </c:tx>
          <c:invertIfNegative val="0"/>
          <c:dLbls>
            <c:spPr>
              <a:noFill/>
              <a:ln>
                <a:noFill/>
              </a:ln>
              <a:effectLst/>
            </c:sp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'7-EC-In Closeout'!$B$1:$M$1</c:f>
              <c:numCache>
                <c:formatCode>[$-409]mmm\-yy;@</c:formatCode>
                <c:ptCount val="12"/>
                <c:pt idx="0">
                  <c:v>42453</c:v>
                </c:pt>
                <c:pt idx="1">
                  <c:v>42484</c:v>
                </c:pt>
                <c:pt idx="2">
                  <c:v>42515</c:v>
                </c:pt>
                <c:pt idx="3">
                  <c:v>42546</c:v>
                </c:pt>
                <c:pt idx="4">
                  <c:v>42577</c:v>
                </c:pt>
                <c:pt idx="5">
                  <c:v>42608</c:v>
                </c:pt>
                <c:pt idx="6">
                  <c:v>42639</c:v>
                </c:pt>
                <c:pt idx="7">
                  <c:v>42670</c:v>
                </c:pt>
                <c:pt idx="8">
                  <c:v>42701</c:v>
                </c:pt>
                <c:pt idx="9">
                  <c:v>42732</c:v>
                </c:pt>
                <c:pt idx="10">
                  <c:v>42763</c:v>
                </c:pt>
                <c:pt idx="11">
                  <c:v>42794</c:v>
                </c:pt>
              </c:numCache>
            </c:numRef>
          </c:cat>
          <c:val>
            <c:numRef>
              <c:f>'7-EC-In Closeout'!$B$4:$M$4</c:f>
              <c:numCache>
                <c:formatCode>General</c:formatCode>
                <c:ptCount val="12"/>
                <c:pt idx="0">
                  <c:v>0</c:v>
                </c:pt>
                <c:pt idx="1">
                  <c:v>0</c:v>
                </c:pt>
                <c:pt idx="2">
                  <c:v>0</c:v>
                </c:pt>
                <c:pt idx="3">
                  <c:v>0</c:v>
                </c:pt>
                <c:pt idx="4">
                  <c:v>0</c:v>
                </c:pt>
                <c:pt idx="5">
                  <c:v>0</c:v>
                </c:pt>
                <c:pt idx="6">
                  <c:v>0</c:v>
                </c:pt>
                <c:pt idx="7">
                  <c:v>0</c:v>
                </c:pt>
                <c:pt idx="8">
                  <c:v>0</c:v>
                </c:pt>
                <c:pt idx="9">
                  <c:v>0</c:v>
                </c:pt>
                <c:pt idx="10">
                  <c:v>2</c:v>
                </c:pt>
                <c:pt idx="11">
                  <c:v>5</c:v>
                </c:pt>
              </c:numCache>
            </c:numRef>
          </c:val>
          <c:extLst xmlns:c16r2="http://schemas.microsoft.com/office/drawing/2015/06/chart">
            <c:ext xmlns:c16="http://schemas.microsoft.com/office/drawing/2014/chart" uri="{C3380CC4-5D6E-409C-BE32-E72D297353CC}">
              <c16:uniqueId val="{00000002-06ED-4A61-96E6-7DD62046606C}"/>
            </c:ext>
          </c:extLst>
        </c:ser>
        <c:dLbls>
          <c:dLblPos val="ctr"/>
          <c:showLegendKey val="0"/>
          <c:showVal val="1"/>
          <c:showCatName val="0"/>
          <c:showSerName val="0"/>
          <c:showPercent val="0"/>
          <c:showBubbleSize val="0"/>
        </c:dLbls>
        <c:gapWidth val="150"/>
        <c:axId val="27033984"/>
        <c:axId val="27035520"/>
      </c:barChart>
      <c:dateAx>
        <c:axId val="27033984"/>
        <c:scaling>
          <c:orientation val="minMax"/>
        </c:scaling>
        <c:delete val="0"/>
        <c:axPos val="b"/>
        <c:numFmt formatCode="[$-409]mmm\-yy;@" sourceLinked="1"/>
        <c:majorTickMark val="none"/>
        <c:minorTickMark val="none"/>
        <c:tickLblPos val="nextTo"/>
        <c:crossAx val="27035520"/>
        <c:crosses val="autoZero"/>
        <c:auto val="1"/>
        <c:lblOffset val="100"/>
        <c:baseTimeUnit val="months"/>
      </c:dateAx>
      <c:valAx>
        <c:axId val="27035520"/>
        <c:scaling>
          <c:orientation val="minMax"/>
        </c:scaling>
        <c:delete val="0"/>
        <c:axPos val="l"/>
        <c:majorGridlines/>
        <c:title>
          <c:tx>
            <c:rich>
              <a:bodyPr/>
              <a:lstStyle/>
              <a:p>
                <a:pPr>
                  <a:defRPr/>
                </a:pPr>
                <a:r>
                  <a:rPr lang="en-US"/>
                  <a:t>Number</a:t>
                </a:r>
                <a:r>
                  <a:rPr lang="en-US" baseline="0"/>
                  <a:t> of ECs</a:t>
                </a:r>
                <a:endParaRPr lang="en-US"/>
              </a:p>
            </c:rich>
          </c:tx>
          <c:layout>
            <c:manualLayout>
              <c:xMode val="edge"/>
              <c:yMode val="edge"/>
              <c:x val="8.5068558737850089E-2"/>
              <c:y val="0.3546355969463208"/>
            </c:manualLayout>
          </c:layout>
          <c:overlay val="0"/>
        </c:title>
        <c:numFmt formatCode="General" sourceLinked="1"/>
        <c:majorTickMark val="none"/>
        <c:minorTickMark val="none"/>
        <c:tickLblPos val="nextTo"/>
        <c:crossAx val="27033984"/>
        <c:crosses val="autoZero"/>
        <c:crossBetween val="between"/>
      </c:valAx>
      <c:dTable>
        <c:showHorzBorder val="1"/>
        <c:showVertBorder val="1"/>
        <c:showOutline val="1"/>
        <c:showKeys val="1"/>
      </c:dTable>
      <c:spPr>
        <a:ln>
          <a:solidFill>
            <a:schemeClr val="tx1"/>
          </a:solidFill>
        </a:ln>
      </c:spPr>
    </c:plotArea>
    <c:plotVisOnly val="1"/>
    <c:dispBlanksAs val="gap"/>
    <c:showDLblsOverMax val="0"/>
  </c:chart>
  <c:externalData r:id="rId2">
    <c:autoUpdate val="0"/>
  </c:externalData>
  <c:userShapes r:id="rId3"/>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EC</a:t>
            </a:r>
            <a:r>
              <a:rPr lang="en-US" baseline="0"/>
              <a:t> Throughput: Installed but not Closed</a:t>
            </a:r>
            <a:endParaRPr lang="en-US"/>
          </a:p>
        </c:rich>
      </c:tx>
      <c:layout/>
      <c:overlay val="0"/>
    </c:title>
    <c:autoTitleDeleted val="0"/>
    <c:plotArea>
      <c:layout/>
      <c:barChart>
        <c:barDir val="col"/>
        <c:grouping val="clustered"/>
        <c:varyColors val="0"/>
        <c:ser>
          <c:idx val="0"/>
          <c:order val="0"/>
          <c:tx>
            <c:strRef>
              <c:f>'7-EC-In Closeout'!$A$2</c:f>
              <c:strCache>
                <c:ptCount val="1"/>
                <c:pt idx="0">
                  <c:v>Design Change</c:v>
                </c:pt>
              </c:strCache>
            </c:strRef>
          </c:tx>
          <c:invertIfNegative val="0"/>
          <c:dLbls>
            <c:spPr>
              <a:noFill/>
              <a:ln>
                <a:noFill/>
              </a:ln>
              <a:effectLst/>
            </c:sp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'7-EC-In Closeout'!$B$1:$M$1</c:f>
              <c:numCache>
                <c:formatCode>[$-409]mmm\-yy;@</c:formatCode>
                <c:ptCount val="12"/>
                <c:pt idx="0">
                  <c:v>42453</c:v>
                </c:pt>
                <c:pt idx="1">
                  <c:v>42484</c:v>
                </c:pt>
                <c:pt idx="2">
                  <c:v>42515</c:v>
                </c:pt>
                <c:pt idx="3">
                  <c:v>42546</c:v>
                </c:pt>
                <c:pt idx="4">
                  <c:v>42577</c:v>
                </c:pt>
                <c:pt idx="5">
                  <c:v>42608</c:v>
                </c:pt>
                <c:pt idx="6">
                  <c:v>42639</c:v>
                </c:pt>
                <c:pt idx="7">
                  <c:v>42670</c:v>
                </c:pt>
                <c:pt idx="8">
                  <c:v>42701</c:v>
                </c:pt>
                <c:pt idx="9">
                  <c:v>42732</c:v>
                </c:pt>
                <c:pt idx="10">
                  <c:v>42763</c:v>
                </c:pt>
                <c:pt idx="11">
                  <c:v>42794</c:v>
                </c:pt>
              </c:numCache>
            </c:numRef>
          </c:cat>
          <c:val>
            <c:numRef>
              <c:f>'7-EC-In Closeout'!$B$10:$M$10</c:f>
              <c:numCache>
                <c:formatCode>General</c:formatCode>
                <c:ptCount val="12"/>
                <c:pt idx="0">
                  <c:v>340</c:v>
                </c:pt>
                <c:pt idx="1">
                  <c:v>380</c:v>
                </c:pt>
                <c:pt idx="2">
                  <c:v>400</c:v>
                </c:pt>
                <c:pt idx="3">
                  <c:v>440</c:v>
                </c:pt>
                <c:pt idx="4">
                  <c:v>450</c:v>
                </c:pt>
                <c:pt idx="5">
                  <c:v>480</c:v>
                </c:pt>
                <c:pt idx="6">
                  <c:v>540</c:v>
                </c:pt>
                <c:pt idx="7">
                  <c:v>560</c:v>
                </c:pt>
                <c:pt idx="8">
                  <c:v>570</c:v>
                </c:pt>
                <c:pt idx="9">
                  <c:v>570</c:v>
                </c:pt>
                <c:pt idx="10">
                  <c:v>580</c:v>
                </c:pt>
                <c:pt idx="11">
                  <c:v>590</c:v>
                </c:pt>
              </c:numCache>
            </c:numRef>
          </c:val>
          <c:extLst xmlns:c16r2="http://schemas.microsoft.com/office/drawing/2015/06/chart">
            <c:ext xmlns:c16="http://schemas.microsoft.com/office/drawing/2014/chart" uri="{C3380CC4-5D6E-409C-BE32-E72D297353CC}">
              <c16:uniqueId val="{00000000-9E47-43D5-A0FD-129D012008E3}"/>
            </c:ext>
          </c:extLst>
        </c:ser>
        <c:ser>
          <c:idx val="1"/>
          <c:order val="1"/>
          <c:tx>
            <c:strRef>
              <c:f>'7-EC-In Closeout'!$A$3</c:f>
              <c:strCache>
                <c:ptCount val="1"/>
                <c:pt idx="0">
                  <c:v>Design Equivalent Change</c:v>
                </c:pt>
              </c:strCache>
            </c:strRef>
          </c:tx>
          <c:invertIfNegative val="0"/>
          <c:dLbls>
            <c:spPr>
              <a:noFill/>
              <a:ln>
                <a:noFill/>
              </a:ln>
              <a:effectLst/>
            </c:sp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'7-EC-In Closeout'!$B$1:$M$1</c:f>
              <c:numCache>
                <c:formatCode>[$-409]mmm\-yy;@</c:formatCode>
                <c:ptCount val="12"/>
                <c:pt idx="0">
                  <c:v>42453</c:v>
                </c:pt>
                <c:pt idx="1">
                  <c:v>42484</c:v>
                </c:pt>
                <c:pt idx="2">
                  <c:v>42515</c:v>
                </c:pt>
                <c:pt idx="3">
                  <c:v>42546</c:v>
                </c:pt>
                <c:pt idx="4">
                  <c:v>42577</c:v>
                </c:pt>
                <c:pt idx="5">
                  <c:v>42608</c:v>
                </c:pt>
                <c:pt idx="6">
                  <c:v>42639</c:v>
                </c:pt>
                <c:pt idx="7">
                  <c:v>42670</c:v>
                </c:pt>
                <c:pt idx="8">
                  <c:v>42701</c:v>
                </c:pt>
                <c:pt idx="9">
                  <c:v>42732</c:v>
                </c:pt>
                <c:pt idx="10">
                  <c:v>42763</c:v>
                </c:pt>
                <c:pt idx="11">
                  <c:v>42794</c:v>
                </c:pt>
              </c:numCache>
            </c:numRef>
          </c:cat>
          <c:val>
            <c:numRef>
              <c:f>'7-EC-In Closeout'!$B$11:$M$11</c:f>
              <c:numCache>
                <c:formatCode>General</c:formatCode>
                <c:ptCount val="12"/>
                <c:pt idx="0">
                  <c:v>530</c:v>
                </c:pt>
                <c:pt idx="1">
                  <c:v>560</c:v>
                </c:pt>
                <c:pt idx="2">
                  <c:v>560</c:v>
                </c:pt>
                <c:pt idx="3">
                  <c:v>560</c:v>
                </c:pt>
                <c:pt idx="4">
                  <c:v>560</c:v>
                </c:pt>
                <c:pt idx="5">
                  <c:v>580</c:v>
                </c:pt>
                <c:pt idx="6">
                  <c:v>580</c:v>
                </c:pt>
                <c:pt idx="7">
                  <c:v>610</c:v>
                </c:pt>
                <c:pt idx="8">
                  <c:v>620</c:v>
                </c:pt>
                <c:pt idx="9">
                  <c:v>630</c:v>
                </c:pt>
                <c:pt idx="10">
                  <c:v>630</c:v>
                </c:pt>
                <c:pt idx="11">
                  <c:v>640</c:v>
                </c:pt>
              </c:numCache>
            </c:numRef>
          </c:val>
          <c:extLst xmlns:c16r2="http://schemas.microsoft.com/office/drawing/2015/06/chart">
            <c:ext xmlns:c16="http://schemas.microsoft.com/office/drawing/2014/chart" uri="{C3380CC4-5D6E-409C-BE32-E72D297353CC}">
              <c16:uniqueId val="{00000001-9E47-43D5-A0FD-129D012008E3}"/>
            </c:ext>
          </c:extLst>
        </c:ser>
        <c:ser>
          <c:idx val="2"/>
          <c:order val="2"/>
          <c:tx>
            <c:strRef>
              <c:f>'7-EC-In Closeout'!$A$4</c:f>
              <c:strCache>
                <c:ptCount val="1"/>
                <c:pt idx="0">
                  <c:v>Commercial Change</c:v>
                </c:pt>
              </c:strCache>
            </c:strRef>
          </c:tx>
          <c:invertIfNegative val="0"/>
          <c:dLbls>
            <c:spPr>
              <a:noFill/>
              <a:ln>
                <a:noFill/>
              </a:ln>
              <a:effectLst/>
            </c:sp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'7-EC-In Closeout'!$B$1:$M$1</c:f>
              <c:numCache>
                <c:formatCode>[$-409]mmm\-yy;@</c:formatCode>
                <c:ptCount val="12"/>
                <c:pt idx="0">
                  <c:v>42453</c:v>
                </c:pt>
                <c:pt idx="1">
                  <c:v>42484</c:v>
                </c:pt>
                <c:pt idx="2">
                  <c:v>42515</c:v>
                </c:pt>
                <c:pt idx="3">
                  <c:v>42546</c:v>
                </c:pt>
                <c:pt idx="4">
                  <c:v>42577</c:v>
                </c:pt>
                <c:pt idx="5">
                  <c:v>42608</c:v>
                </c:pt>
                <c:pt idx="6">
                  <c:v>42639</c:v>
                </c:pt>
                <c:pt idx="7">
                  <c:v>42670</c:v>
                </c:pt>
                <c:pt idx="8">
                  <c:v>42701</c:v>
                </c:pt>
                <c:pt idx="9">
                  <c:v>42732</c:v>
                </c:pt>
                <c:pt idx="10">
                  <c:v>42763</c:v>
                </c:pt>
                <c:pt idx="11">
                  <c:v>42794</c:v>
                </c:pt>
              </c:numCache>
            </c:numRef>
          </c:cat>
          <c:val>
            <c:numRef>
              <c:f>'7-EC-In Closeout'!$B$12:$M$12</c:f>
              <c:numCache>
                <c:formatCode>General</c:formatCode>
                <c:ptCount val="12"/>
                <c:pt idx="0">
                  <c:v>0</c:v>
                </c:pt>
                <c:pt idx="1">
                  <c:v>0</c:v>
                </c:pt>
                <c:pt idx="2">
                  <c:v>0</c:v>
                </c:pt>
                <c:pt idx="3">
                  <c:v>0</c:v>
                </c:pt>
                <c:pt idx="4">
                  <c:v>0</c:v>
                </c:pt>
                <c:pt idx="5">
                  <c:v>0</c:v>
                </c:pt>
                <c:pt idx="6">
                  <c:v>0</c:v>
                </c:pt>
                <c:pt idx="7">
                  <c:v>0</c:v>
                </c:pt>
                <c:pt idx="8">
                  <c:v>0</c:v>
                </c:pt>
                <c:pt idx="9">
                  <c:v>0</c:v>
                </c:pt>
                <c:pt idx="10">
                  <c:v>20</c:v>
                </c:pt>
                <c:pt idx="11">
                  <c:v>50</c:v>
                </c:pt>
              </c:numCache>
            </c:numRef>
          </c:val>
          <c:extLst xmlns:c16r2="http://schemas.microsoft.com/office/drawing/2015/06/chart">
            <c:ext xmlns:c16="http://schemas.microsoft.com/office/drawing/2014/chart" uri="{C3380CC4-5D6E-409C-BE32-E72D297353CC}">
              <c16:uniqueId val="{00000002-9E47-43D5-A0FD-129D012008E3}"/>
            </c:ext>
          </c:extLst>
        </c:ser>
        <c:dLbls>
          <c:dLblPos val="ctr"/>
          <c:showLegendKey val="0"/>
          <c:showVal val="1"/>
          <c:showCatName val="0"/>
          <c:showSerName val="0"/>
          <c:showPercent val="0"/>
          <c:showBubbleSize val="0"/>
        </c:dLbls>
        <c:gapWidth val="150"/>
        <c:axId val="84943616"/>
        <c:axId val="84945152"/>
      </c:barChart>
      <c:dateAx>
        <c:axId val="84943616"/>
        <c:scaling>
          <c:orientation val="minMax"/>
        </c:scaling>
        <c:delete val="0"/>
        <c:axPos val="b"/>
        <c:numFmt formatCode="[$-409]mmm\-yy;@" sourceLinked="1"/>
        <c:majorTickMark val="none"/>
        <c:minorTickMark val="none"/>
        <c:tickLblPos val="nextTo"/>
        <c:crossAx val="84945152"/>
        <c:crosses val="autoZero"/>
        <c:auto val="1"/>
        <c:lblOffset val="100"/>
        <c:baseTimeUnit val="months"/>
      </c:dateAx>
      <c:valAx>
        <c:axId val="84945152"/>
        <c:scaling>
          <c:orientation val="minMax"/>
        </c:scaling>
        <c:delete val="0"/>
        <c:axPos val="l"/>
        <c:majorGridlines/>
        <c:title>
          <c:tx>
            <c:rich>
              <a:bodyPr/>
              <a:lstStyle/>
              <a:p>
                <a:pPr>
                  <a:defRPr/>
                </a:pPr>
                <a:r>
                  <a:rPr lang="en-US" baseline="0"/>
                  <a:t>Average Duration </a:t>
                </a:r>
              </a:p>
              <a:p>
                <a:pPr>
                  <a:defRPr/>
                </a:pPr>
                <a:r>
                  <a:rPr lang="en-US" baseline="0"/>
                  <a:t>Days</a:t>
                </a:r>
                <a:endParaRPr lang="en-US"/>
              </a:p>
            </c:rich>
          </c:tx>
          <c:layout/>
          <c:overlay val="0"/>
        </c:title>
        <c:numFmt formatCode="General" sourceLinked="1"/>
        <c:majorTickMark val="none"/>
        <c:minorTickMark val="none"/>
        <c:tickLblPos val="nextTo"/>
        <c:crossAx val="84943616"/>
        <c:crosses val="autoZero"/>
        <c:crossBetween val="between"/>
      </c:valAx>
      <c:dTable>
        <c:showHorzBorder val="1"/>
        <c:showVertBorder val="1"/>
        <c:showOutline val="1"/>
        <c:showKeys val="1"/>
      </c:dTable>
      <c:spPr>
        <a:ln>
          <a:solidFill>
            <a:schemeClr val="tx1"/>
          </a:solidFill>
        </a:ln>
      </c:spPr>
    </c:plotArea>
    <c:plotVisOnly val="1"/>
    <c:dispBlanksAs val="gap"/>
    <c:showDLblsOverMax val="0"/>
  </c:chart>
  <c:spPr>
    <a:ln>
      <a:solidFill>
        <a:schemeClr val="tx1"/>
      </a:solidFill>
    </a:ln>
  </c:spPr>
  <c:externalData r:id="rId2">
    <c:autoUpdate val="0"/>
  </c:externalData>
  <c:userShapes r:id="rId3"/>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Temporary Modifications</a:t>
            </a:r>
          </a:p>
        </c:rich>
      </c:tx>
      <c:layout/>
      <c:overlay val="0"/>
    </c:title>
    <c:autoTitleDeleted val="0"/>
    <c:plotArea>
      <c:layout/>
      <c:barChart>
        <c:barDir val="col"/>
        <c:grouping val="clustered"/>
        <c:varyColors val="0"/>
        <c:ser>
          <c:idx val="0"/>
          <c:order val="0"/>
          <c:tx>
            <c:strRef>
              <c:f>'8-T-Mod '!$A$5</c:f>
              <c:strCache>
                <c:ptCount val="1"/>
                <c:pt idx="0">
                  <c:v># Temp Mods</c:v>
                </c:pt>
              </c:strCache>
            </c:strRef>
          </c:tx>
          <c:invertIfNegative val="0"/>
          <c:dLbls>
            <c:spPr>
              <a:noFill/>
              <a:ln>
                <a:noFill/>
              </a:ln>
              <a:effectLst/>
            </c:sp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'8-T-Mod '!$B$1:$M$1</c:f>
              <c:numCache>
                <c:formatCode>[$-409]mmm\-yy;@</c:formatCode>
                <c:ptCount val="12"/>
                <c:pt idx="0">
                  <c:v>42453</c:v>
                </c:pt>
                <c:pt idx="1">
                  <c:v>42484</c:v>
                </c:pt>
                <c:pt idx="2">
                  <c:v>42515</c:v>
                </c:pt>
                <c:pt idx="3">
                  <c:v>42546</c:v>
                </c:pt>
                <c:pt idx="4">
                  <c:v>42577</c:v>
                </c:pt>
                <c:pt idx="5">
                  <c:v>42608</c:v>
                </c:pt>
                <c:pt idx="6">
                  <c:v>42639</c:v>
                </c:pt>
                <c:pt idx="7">
                  <c:v>42670</c:v>
                </c:pt>
                <c:pt idx="8">
                  <c:v>42701</c:v>
                </c:pt>
                <c:pt idx="9">
                  <c:v>42732</c:v>
                </c:pt>
                <c:pt idx="10">
                  <c:v>42763</c:v>
                </c:pt>
                <c:pt idx="11">
                  <c:v>42794</c:v>
                </c:pt>
              </c:numCache>
            </c:numRef>
          </c:cat>
          <c:val>
            <c:numRef>
              <c:f>'8-T-Mod '!$B$5:$M$5</c:f>
              <c:numCache>
                <c:formatCode>General</c:formatCode>
                <c:ptCount val="12"/>
                <c:pt idx="0">
                  <c:v>8</c:v>
                </c:pt>
                <c:pt idx="1">
                  <c:v>7</c:v>
                </c:pt>
                <c:pt idx="2">
                  <c:v>8</c:v>
                </c:pt>
                <c:pt idx="3">
                  <c:v>8</c:v>
                </c:pt>
                <c:pt idx="4">
                  <c:v>8</c:v>
                </c:pt>
                <c:pt idx="5">
                  <c:v>8</c:v>
                </c:pt>
                <c:pt idx="6">
                  <c:v>8</c:v>
                </c:pt>
                <c:pt idx="7">
                  <c:v>8</c:v>
                </c:pt>
                <c:pt idx="8">
                  <c:v>8</c:v>
                </c:pt>
                <c:pt idx="9">
                  <c:v>8</c:v>
                </c:pt>
                <c:pt idx="10">
                  <c:v>10</c:v>
                </c:pt>
                <c:pt idx="11">
                  <c:v>10</c:v>
                </c:pt>
              </c:numCache>
            </c:numRef>
          </c:val>
          <c:extLst xmlns:c16r2="http://schemas.microsoft.com/office/drawing/2015/06/chart">
            <c:ext xmlns:c16="http://schemas.microsoft.com/office/drawing/2014/chart" uri="{C3380CC4-5D6E-409C-BE32-E72D297353CC}">
              <c16:uniqueId val="{00000000-34C8-4490-82E5-9CA981C15054}"/>
            </c:ext>
          </c:extLst>
        </c:ser>
        <c:ser>
          <c:idx val="1"/>
          <c:order val="1"/>
          <c:tx>
            <c:strRef>
              <c:f>'8-T-Mod '!$A$6</c:f>
              <c:strCache>
                <c:ptCount val="1"/>
                <c:pt idx="0">
                  <c:v># Temp Mods &gt;1 cycle</c:v>
                </c:pt>
              </c:strCache>
            </c:strRef>
          </c:tx>
          <c:invertIfNegative val="0"/>
          <c:dLbls>
            <c:spPr>
              <a:noFill/>
              <a:ln>
                <a:noFill/>
              </a:ln>
              <a:effectLst/>
            </c:sp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'8-T-Mod '!$B$1:$M$1</c:f>
              <c:numCache>
                <c:formatCode>[$-409]mmm\-yy;@</c:formatCode>
                <c:ptCount val="12"/>
                <c:pt idx="0">
                  <c:v>42453</c:v>
                </c:pt>
                <c:pt idx="1">
                  <c:v>42484</c:v>
                </c:pt>
                <c:pt idx="2">
                  <c:v>42515</c:v>
                </c:pt>
                <c:pt idx="3">
                  <c:v>42546</c:v>
                </c:pt>
                <c:pt idx="4">
                  <c:v>42577</c:v>
                </c:pt>
                <c:pt idx="5">
                  <c:v>42608</c:v>
                </c:pt>
                <c:pt idx="6">
                  <c:v>42639</c:v>
                </c:pt>
                <c:pt idx="7">
                  <c:v>42670</c:v>
                </c:pt>
                <c:pt idx="8">
                  <c:v>42701</c:v>
                </c:pt>
                <c:pt idx="9">
                  <c:v>42732</c:v>
                </c:pt>
                <c:pt idx="10">
                  <c:v>42763</c:v>
                </c:pt>
                <c:pt idx="11">
                  <c:v>42794</c:v>
                </c:pt>
              </c:numCache>
            </c:numRef>
          </c:cat>
          <c:val>
            <c:numRef>
              <c:f>'8-T-Mod '!$B$6:$M$6</c:f>
              <c:numCache>
                <c:formatCode>General</c:formatCode>
                <c:ptCount val="12"/>
                <c:pt idx="0">
                  <c:v>0</c:v>
                </c:pt>
                <c:pt idx="1">
                  <c:v>0</c:v>
                </c:pt>
                <c:pt idx="2">
                  <c:v>0</c:v>
                </c:pt>
                <c:pt idx="3">
                  <c:v>0</c:v>
                </c:pt>
                <c:pt idx="4">
                  <c:v>0</c:v>
                </c:pt>
                <c:pt idx="5">
                  <c:v>0</c:v>
                </c:pt>
                <c:pt idx="6">
                  <c:v>0</c:v>
                </c:pt>
                <c:pt idx="7">
                  <c:v>0</c:v>
                </c:pt>
                <c:pt idx="8">
                  <c:v>0</c:v>
                </c:pt>
                <c:pt idx="9">
                  <c:v>1</c:v>
                </c:pt>
                <c:pt idx="10">
                  <c:v>1</c:v>
                </c:pt>
                <c:pt idx="11">
                  <c:v>1</c:v>
                </c:pt>
              </c:numCache>
            </c:numRef>
          </c:val>
          <c:extLst xmlns:c16r2="http://schemas.microsoft.com/office/drawing/2015/06/chart">
            <c:ext xmlns:c16="http://schemas.microsoft.com/office/drawing/2014/chart" uri="{C3380CC4-5D6E-409C-BE32-E72D297353CC}">
              <c16:uniqueId val="{00000001-34C8-4490-82E5-9CA981C15054}"/>
            </c:ext>
          </c:extLst>
        </c:ser>
        <c:dLbls>
          <c:dLblPos val="outEnd"/>
          <c:showLegendKey val="0"/>
          <c:showVal val="1"/>
          <c:showCatName val="0"/>
          <c:showSerName val="0"/>
          <c:showPercent val="0"/>
          <c:showBubbleSize val="0"/>
        </c:dLbls>
        <c:gapWidth val="150"/>
        <c:axId val="79069184"/>
        <c:axId val="79070720"/>
      </c:barChart>
      <c:dateAx>
        <c:axId val="79069184"/>
        <c:scaling>
          <c:orientation val="minMax"/>
        </c:scaling>
        <c:delete val="0"/>
        <c:axPos val="b"/>
        <c:numFmt formatCode="[$-409]mmm\-yy;@" sourceLinked="1"/>
        <c:majorTickMark val="none"/>
        <c:minorTickMark val="none"/>
        <c:tickLblPos val="nextTo"/>
        <c:crossAx val="79070720"/>
        <c:crosses val="autoZero"/>
        <c:auto val="1"/>
        <c:lblOffset val="100"/>
        <c:baseTimeUnit val="months"/>
      </c:dateAx>
      <c:valAx>
        <c:axId val="79070720"/>
        <c:scaling>
          <c:orientation val="minMax"/>
        </c:scaling>
        <c:delete val="0"/>
        <c:axPos val="l"/>
        <c:majorGridlines/>
        <c:title>
          <c:tx>
            <c:rich>
              <a:bodyPr/>
              <a:lstStyle/>
              <a:p>
                <a:pPr>
                  <a:defRPr/>
                </a:pPr>
                <a:r>
                  <a:rPr lang="en-US"/>
                  <a:t>Number</a:t>
                </a:r>
                <a:r>
                  <a:rPr lang="en-US" baseline="0"/>
                  <a:t> of Temporary Modifications</a:t>
                </a:r>
                <a:endParaRPr lang="en-US"/>
              </a:p>
            </c:rich>
          </c:tx>
          <c:layout/>
          <c:overlay val="0"/>
        </c:title>
        <c:numFmt formatCode="General" sourceLinked="1"/>
        <c:majorTickMark val="none"/>
        <c:minorTickMark val="none"/>
        <c:tickLblPos val="nextTo"/>
        <c:crossAx val="79069184"/>
        <c:crosses val="autoZero"/>
        <c:crossBetween val="between"/>
      </c:valAx>
      <c:dTable>
        <c:showHorzBorder val="1"/>
        <c:showVertBorder val="1"/>
        <c:showOutline val="1"/>
        <c:showKeys val="1"/>
      </c:dTable>
      <c:spPr>
        <a:ln>
          <a:solidFill>
            <a:schemeClr val="tx1"/>
          </a:solidFill>
        </a:ln>
      </c:spPr>
    </c:plotArea>
    <c:plotVisOnly val="1"/>
    <c:dispBlanksAs val="gap"/>
    <c:showDLblsOverMax val="0"/>
  </c:chart>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0.80309</cdr:x>
      <cdr:y>0.03522</cdr:y>
    </cdr:from>
    <cdr:to>
      <cdr:x>0.98004</cdr:x>
      <cdr:y>0.14969</cdr:y>
    </cdr:to>
    <cdr:sp macro="" textlink="">
      <cdr:nvSpPr>
        <cdr:cNvPr id="2" name="TextBox 1"/>
        <cdr:cNvSpPr txBox="1"/>
      </cdr:nvSpPr>
      <cdr:spPr>
        <a:xfrm xmlns:a="http://schemas.openxmlformats.org/drawingml/2006/main">
          <a:off x="6966631" y="220413"/>
          <a:ext cx="1535021" cy="71634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0.81579</cdr:x>
      <cdr:y>0.01384</cdr:y>
    </cdr:from>
    <cdr:to>
      <cdr:x>0.99093</cdr:x>
      <cdr:y>0.0566</cdr:y>
    </cdr:to>
    <cdr:sp macro="" textlink="">
      <cdr:nvSpPr>
        <cdr:cNvPr id="3" name="TextBox 2"/>
        <cdr:cNvSpPr txBox="1"/>
      </cdr:nvSpPr>
      <cdr:spPr>
        <a:xfrm xmlns:a="http://schemas.openxmlformats.org/drawingml/2006/main">
          <a:off x="7076839" y="86591"/>
          <a:ext cx="1519276" cy="26764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fld id="{DF1F85ED-ACB7-475A-840F-3C098FB57AEA}" type="TxLink">
            <a:rPr lang="en-US" sz="1400" b="1" i="0" u="none" strike="noStrike">
              <a:solidFill>
                <a:srgbClr val="000000"/>
              </a:solidFill>
              <a:latin typeface="Calibri"/>
            </a:rPr>
            <a:pPr/>
            <a:t>Zebra</a:t>
          </a:fld>
          <a:endParaRPr lang="en-US" sz="1100"/>
        </a:p>
      </cdr:txBody>
    </cdr:sp>
  </cdr:relSizeAnchor>
  <cdr:relSizeAnchor xmlns:cdr="http://schemas.openxmlformats.org/drawingml/2006/chartDrawing">
    <cdr:from>
      <cdr:x>0.04265</cdr:x>
      <cdr:y>0.01006</cdr:y>
    </cdr:from>
    <cdr:to>
      <cdr:x>0.18693</cdr:x>
      <cdr:y>0.0567</cdr:y>
    </cdr:to>
    <cdr:sp macro="" textlink="">
      <cdr:nvSpPr>
        <cdr:cNvPr id="4" name="TextBox 3"/>
        <cdr:cNvSpPr txBox="1"/>
      </cdr:nvSpPr>
      <cdr:spPr>
        <a:xfrm xmlns:a="http://schemas.openxmlformats.org/drawingml/2006/main">
          <a:off x="369643" y="63212"/>
          <a:ext cx="1250497" cy="29293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fld id="{A70F52A4-DFCA-44FE-8035-EDAB07CF6F5C}" type="TxLink">
            <a:rPr lang="en-US" sz="1400" b="1" i="0" u="none" strike="noStrike">
              <a:solidFill>
                <a:srgbClr val="000000"/>
              </a:solidFill>
              <a:latin typeface="Calibri"/>
            </a:rPr>
            <a:pPr/>
            <a:t>Feb-17</a:t>
          </a:fld>
          <a:endParaRPr lang="en-US" sz="1100"/>
        </a:p>
      </cdr:txBody>
    </cdr:sp>
  </cdr:relSizeAnchor>
  <cdr:relSizeAnchor xmlns:cdr="http://schemas.openxmlformats.org/drawingml/2006/chartDrawing">
    <cdr:from>
      <cdr:x>0.80309</cdr:x>
      <cdr:y>0.03522</cdr:y>
    </cdr:from>
    <cdr:to>
      <cdr:x>0.98004</cdr:x>
      <cdr:y>0.14969</cdr:y>
    </cdr:to>
    <cdr:sp macro="" textlink="">
      <cdr:nvSpPr>
        <cdr:cNvPr id="5" name="TextBox 1"/>
        <cdr:cNvSpPr txBox="1"/>
      </cdr:nvSpPr>
      <cdr:spPr>
        <a:xfrm xmlns:a="http://schemas.openxmlformats.org/drawingml/2006/main">
          <a:off x="6966631" y="220413"/>
          <a:ext cx="1535021" cy="71634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0.81579</cdr:x>
      <cdr:y>0.01384</cdr:y>
    </cdr:from>
    <cdr:to>
      <cdr:x>0.99093</cdr:x>
      <cdr:y>0.07523</cdr:y>
    </cdr:to>
    <cdr:sp macro="" textlink="">
      <cdr:nvSpPr>
        <cdr:cNvPr id="6" name="TextBox 2"/>
        <cdr:cNvSpPr txBox="1"/>
      </cdr:nvSpPr>
      <cdr:spPr>
        <a:xfrm xmlns:a="http://schemas.openxmlformats.org/drawingml/2006/main">
          <a:off x="6433891" y="60223"/>
          <a:ext cx="1381277" cy="26714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fld id="{DF1F85ED-ACB7-475A-840F-3C098FB57AEA}" type="TxLink">
            <a:rPr lang="en-US" sz="1400" b="1" i="0" u="none" strike="noStrike">
              <a:solidFill>
                <a:srgbClr val="000000"/>
              </a:solidFill>
              <a:latin typeface="Calibri"/>
            </a:rPr>
            <a:pPr/>
            <a:t>Zebra</a:t>
          </a:fld>
          <a:endParaRPr lang="en-US" sz="1100" dirty="0"/>
        </a:p>
      </cdr:txBody>
    </cdr:sp>
  </cdr:relSizeAnchor>
  <cdr:relSizeAnchor xmlns:cdr="http://schemas.openxmlformats.org/drawingml/2006/chartDrawing">
    <cdr:from>
      <cdr:x>0.04265</cdr:x>
      <cdr:y>0.01006</cdr:y>
    </cdr:from>
    <cdr:to>
      <cdr:x>0.18693</cdr:x>
      <cdr:y>0.0567</cdr:y>
    </cdr:to>
    <cdr:sp macro="" textlink="">
      <cdr:nvSpPr>
        <cdr:cNvPr id="7" name="TextBox 3"/>
        <cdr:cNvSpPr txBox="1"/>
      </cdr:nvSpPr>
      <cdr:spPr>
        <a:xfrm xmlns:a="http://schemas.openxmlformats.org/drawingml/2006/main">
          <a:off x="369643" y="63212"/>
          <a:ext cx="1250497" cy="29293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fld id="{A70F52A4-DFCA-44FE-8035-EDAB07CF6F5C}" type="TxLink">
            <a:rPr lang="en-US" sz="1400" b="1" i="0" u="none" strike="noStrike">
              <a:solidFill>
                <a:srgbClr val="000000"/>
              </a:solidFill>
              <a:latin typeface="Calibri"/>
            </a:rPr>
            <a:pPr/>
            <a:t>Feb-17</a:t>
          </a:fld>
          <a:endParaRPr lang="en-US" sz="1100"/>
        </a:p>
      </cdr:txBody>
    </cdr:sp>
  </cdr:relSizeAnchor>
</c:userShapes>
</file>

<file path=ppt/drawings/drawing2.xml><?xml version="1.0" encoding="utf-8"?>
<c:userShapes xmlns:c="http://schemas.openxmlformats.org/drawingml/2006/chart">
  <cdr:relSizeAnchor xmlns:cdr="http://schemas.openxmlformats.org/drawingml/2006/chartDrawing">
    <cdr:from>
      <cdr:x>0.00586</cdr:x>
      <cdr:y>0.00812</cdr:y>
    </cdr:from>
    <cdr:to>
      <cdr:x>0.15014</cdr:x>
      <cdr:y>0.05476</cdr:y>
    </cdr:to>
    <cdr:sp macro="" textlink="">
      <cdr:nvSpPr>
        <cdr:cNvPr id="2" name="TextBox 3"/>
        <cdr:cNvSpPr txBox="1"/>
      </cdr:nvSpPr>
      <cdr:spPr>
        <a:xfrm xmlns:a="http://schemas.openxmlformats.org/drawingml/2006/main">
          <a:off x="50800" y="50800"/>
          <a:ext cx="1249985" cy="29165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22283546-2289-49A9-A1B0-1F45502E9906}" type="TxLink">
            <a:rPr lang="en-US" sz="1400" b="1" i="0" u="none" strike="noStrike">
              <a:solidFill>
                <a:srgbClr val="000000"/>
              </a:solidFill>
              <a:latin typeface="Calibri"/>
            </a:rPr>
            <a:pPr/>
            <a:t>Feb-17</a:t>
          </a:fld>
          <a:endParaRPr lang="en-US" sz="1100"/>
        </a:p>
      </cdr:txBody>
    </cdr:sp>
  </cdr:relSizeAnchor>
  <cdr:relSizeAnchor xmlns:cdr="http://schemas.openxmlformats.org/drawingml/2006/chartDrawing">
    <cdr:from>
      <cdr:x>0.80892</cdr:x>
      <cdr:y>0.0121</cdr:y>
    </cdr:from>
    <cdr:to>
      <cdr:x>0.98406</cdr:x>
      <cdr:y>0.05486</cdr:y>
    </cdr:to>
    <cdr:sp macro="" textlink="">
      <cdr:nvSpPr>
        <cdr:cNvPr id="3" name="TextBox 2"/>
        <cdr:cNvSpPr txBox="1"/>
      </cdr:nvSpPr>
      <cdr:spPr>
        <a:xfrm xmlns:a="http://schemas.openxmlformats.org/drawingml/2006/main">
          <a:off x="7008191" y="75649"/>
          <a:ext cx="1517344" cy="26739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7EBEA8FB-2C21-4238-B245-1F3CF96AB6C0}" type="TxLink">
            <a:rPr lang="en-US" sz="1400" b="1" i="0" u="none" strike="noStrike">
              <a:solidFill>
                <a:srgbClr val="000000"/>
              </a:solidFill>
              <a:latin typeface="Calibri"/>
            </a:rPr>
            <a:pPr/>
            <a:t>Zebra</a:t>
          </a:fld>
          <a:endParaRPr lang="en-US" sz="1100"/>
        </a:p>
      </cdr:txBody>
    </cdr:sp>
  </cdr:relSizeAnchor>
</c:userShapes>
</file>

<file path=ppt/drawings/drawing3.xml><?xml version="1.0" encoding="utf-8"?>
<c:userShapes xmlns:c="http://schemas.openxmlformats.org/drawingml/2006/chart">
  <cdr:relSizeAnchor xmlns:cdr="http://schemas.openxmlformats.org/drawingml/2006/chartDrawing">
    <cdr:from>
      <cdr:x>0.80309</cdr:x>
      <cdr:y>0.03522</cdr:y>
    </cdr:from>
    <cdr:to>
      <cdr:x>0.98004</cdr:x>
      <cdr:y>0.14969</cdr:y>
    </cdr:to>
    <cdr:sp macro="" textlink="">
      <cdr:nvSpPr>
        <cdr:cNvPr id="2" name="TextBox 1"/>
        <cdr:cNvSpPr txBox="1"/>
      </cdr:nvSpPr>
      <cdr:spPr>
        <a:xfrm xmlns:a="http://schemas.openxmlformats.org/drawingml/2006/main">
          <a:off x="6966631" y="220413"/>
          <a:ext cx="1535021" cy="71634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0.81579</cdr:x>
      <cdr:y>0.01384</cdr:y>
    </cdr:from>
    <cdr:to>
      <cdr:x>0.99093</cdr:x>
      <cdr:y>0.0566</cdr:y>
    </cdr:to>
    <cdr:sp macro="" textlink="">
      <cdr:nvSpPr>
        <cdr:cNvPr id="3" name="TextBox 2"/>
        <cdr:cNvSpPr txBox="1"/>
      </cdr:nvSpPr>
      <cdr:spPr>
        <a:xfrm xmlns:a="http://schemas.openxmlformats.org/drawingml/2006/main">
          <a:off x="7076839" y="86591"/>
          <a:ext cx="1519276" cy="26764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fld id="{DF1F85ED-ACB7-475A-840F-3C098FB57AEA}" type="TxLink">
            <a:rPr lang="en-US" sz="1400" b="1" i="0" u="none" strike="noStrike">
              <a:solidFill>
                <a:srgbClr val="000000"/>
              </a:solidFill>
              <a:latin typeface="Calibri"/>
            </a:rPr>
            <a:pPr/>
            <a:t>Zebra</a:t>
          </a:fld>
          <a:endParaRPr lang="en-US" sz="1100"/>
        </a:p>
      </cdr:txBody>
    </cdr:sp>
  </cdr:relSizeAnchor>
  <cdr:relSizeAnchor xmlns:cdr="http://schemas.openxmlformats.org/drawingml/2006/chartDrawing">
    <cdr:from>
      <cdr:x>0.04265</cdr:x>
      <cdr:y>0.01006</cdr:y>
    </cdr:from>
    <cdr:to>
      <cdr:x>0.18693</cdr:x>
      <cdr:y>0.0567</cdr:y>
    </cdr:to>
    <cdr:sp macro="" textlink="">
      <cdr:nvSpPr>
        <cdr:cNvPr id="4" name="TextBox 3"/>
        <cdr:cNvSpPr txBox="1"/>
      </cdr:nvSpPr>
      <cdr:spPr>
        <a:xfrm xmlns:a="http://schemas.openxmlformats.org/drawingml/2006/main">
          <a:off x="369643" y="63212"/>
          <a:ext cx="1250497" cy="29293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fld id="{A70F52A4-DFCA-44FE-8035-EDAB07CF6F5C}" type="TxLink">
            <a:rPr lang="en-US" sz="1400" b="1" i="0" u="none" strike="noStrike">
              <a:solidFill>
                <a:srgbClr val="000000"/>
              </a:solidFill>
              <a:latin typeface="Calibri"/>
            </a:rPr>
            <a:pPr/>
            <a:t>Feb-17</a:t>
          </a:fld>
          <a:endParaRPr lang="en-US" sz="1100"/>
        </a:p>
      </cdr:txBody>
    </cdr:sp>
  </cdr:relSizeAnchor>
  <cdr:relSizeAnchor xmlns:cdr="http://schemas.openxmlformats.org/drawingml/2006/chartDrawing">
    <cdr:from>
      <cdr:x>0.80309</cdr:x>
      <cdr:y>0.03522</cdr:y>
    </cdr:from>
    <cdr:to>
      <cdr:x>0.98004</cdr:x>
      <cdr:y>0.14969</cdr:y>
    </cdr:to>
    <cdr:sp macro="" textlink="">
      <cdr:nvSpPr>
        <cdr:cNvPr id="5" name="TextBox 1"/>
        <cdr:cNvSpPr txBox="1"/>
      </cdr:nvSpPr>
      <cdr:spPr>
        <a:xfrm xmlns:a="http://schemas.openxmlformats.org/drawingml/2006/main">
          <a:off x="6966631" y="220413"/>
          <a:ext cx="1535021" cy="71634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0.81579</cdr:x>
      <cdr:y>0.01384</cdr:y>
    </cdr:from>
    <cdr:to>
      <cdr:x>0.99093</cdr:x>
      <cdr:y>0.0566</cdr:y>
    </cdr:to>
    <cdr:sp macro="" textlink="">
      <cdr:nvSpPr>
        <cdr:cNvPr id="6" name="TextBox 2"/>
        <cdr:cNvSpPr txBox="1"/>
      </cdr:nvSpPr>
      <cdr:spPr>
        <a:xfrm xmlns:a="http://schemas.openxmlformats.org/drawingml/2006/main">
          <a:off x="7076839" y="86591"/>
          <a:ext cx="1519276" cy="26764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fld id="{DF1F85ED-ACB7-475A-840F-3C098FB57AEA}" type="TxLink">
            <a:rPr lang="en-US" sz="1400" b="1" i="0" u="none" strike="noStrike">
              <a:solidFill>
                <a:srgbClr val="000000"/>
              </a:solidFill>
              <a:latin typeface="Calibri"/>
            </a:rPr>
            <a:pPr/>
            <a:t>Zebra</a:t>
          </a:fld>
          <a:endParaRPr lang="en-US" sz="1100"/>
        </a:p>
      </cdr:txBody>
    </cdr:sp>
  </cdr:relSizeAnchor>
  <cdr:relSizeAnchor xmlns:cdr="http://schemas.openxmlformats.org/drawingml/2006/chartDrawing">
    <cdr:from>
      <cdr:x>0.04265</cdr:x>
      <cdr:y>0.01006</cdr:y>
    </cdr:from>
    <cdr:to>
      <cdr:x>0.18693</cdr:x>
      <cdr:y>0.0567</cdr:y>
    </cdr:to>
    <cdr:sp macro="" textlink="">
      <cdr:nvSpPr>
        <cdr:cNvPr id="7" name="TextBox 3"/>
        <cdr:cNvSpPr txBox="1"/>
      </cdr:nvSpPr>
      <cdr:spPr>
        <a:xfrm xmlns:a="http://schemas.openxmlformats.org/drawingml/2006/main">
          <a:off x="369643" y="63212"/>
          <a:ext cx="1250497" cy="29293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fld id="{A70F52A4-DFCA-44FE-8035-EDAB07CF6F5C}" type="TxLink">
            <a:rPr lang="en-US" sz="1400" b="1" i="0" u="none" strike="noStrike">
              <a:solidFill>
                <a:srgbClr val="000000"/>
              </a:solidFill>
              <a:latin typeface="Calibri"/>
            </a:rPr>
            <a:pPr/>
            <a:t>Feb-17</a:t>
          </a:fld>
          <a:endParaRPr lang="en-US" sz="1100"/>
        </a:p>
      </cdr:txBody>
    </cdr:sp>
  </cdr:relSizeAnchor>
</c:userShapes>
</file>

<file path=ppt/drawings/drawing4.xml><?xml version="1.0" encoding="utf-8"?>
<c:userShapes xmlns:c="http://schemas.openxmlformats.org/drawingml/2006/chart">
  <cdr:relSizeAnchor xmlns:cdr="http://schemas.openxmlformats.org/drawingml/2006/chartDrawing">
    <cdr:from>
      <cdr:x>0.80309</cdr:x>
      <cdr:y>0.03522</cdr:y>
    </cdr:from>
    <cdr:to>
      <cdr:x>0.98004</cdr:x>
      <cdr:y>0.14969</cdr:y>
    </cdr:to>
    <cdr:sp macro="" textlink="">
      <cdr:nvSpPr>
        <cdr:cNvPr id="2" name="TextBox 1"/>
        <cdr:cNvSpPr txBox="1"/>
      </cdr:nvSpPr>
      <cdr:spPr>
        <a:xfrm xmlns:a="http://schemas.openxmlformats.org/drawingml/2006/main">
          <a:off x="6966631" y="220413"/>
          <a:ext cx="1535021" cy="71634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0.81579</cdr:x>
      <cdr:y>0.01384</cdr:y>
    </cdr:from>
    <cdr:to>
      <cdr:x>0.99093</cdr:x>
      <cdr:y>0.0566</cdr:y>
    </cdr:to>
    <cdr:sp macro="" textlink="">
      <cdr:nvSpPr>
        <cdr:cNvPr id="3" name="TextBox 2"/>
        <cdr:cNvSpPr txBox="1"/>
      </cdr:nvSpPr>
      <cdr:spPr>
        <a:xfrm xmlns:a="http://schemas.openxmlformats.org/drawingml/2006/main">
          <a:off x="7076839" y="86591"/>
          <a:ext cx="1519276" cy="26764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fld id="{DF1F85ED-ACB7-475A-840F-3C098FB57AEA}" type="TxLink">
            <a:rPr lang="en-US" sz="1400" b="1" i="0" u="none" strike="noStrike">
              <a:solidFill>
                <a:srgbClr val="000000"/>
              </a:solidFill>
              <a:latin typeface="Calibri"/>
            </a:rPr>
            <a:pPr/>
            <a:t>Zebra</a:t>
          </a:fld>
          <a:endParaRPr lang="en-US" sz="1100"/>
        </a:p>
      </cdr:txBody>
    </cdr:sp>
  </cdr:relSizeAnchor>
  <cdr:relSizeAnchor xmlns:cdr="http://schemas.openxmlformats.org/drawingml/2006/chartDrawing">
    <cdr:from>
      <cdr:x>0.04265</cdr:x>
      <cdr:y>0.01006</cdr:y>
    </cdr:from>
    <cdr:to>
      <cdr:x>0.18693</cdr:x>
      <cdr:y>0.0567</cdr:y>
    </cdr:to>
    <cdr:sp macro="" textlink="">
      <cdr:nvSpPr>
        <cdr:cNvPr id="4" name="TextBox 3"/>
        <cdr:cNvSpPr txBox="1"/>
      </cdr:nvSpPr>
      <cdr:spPr>
        <a:xfrm xmlns:a="http://schemas.openxmlformats.org/drawingml/2006/main">
          <a:off x="369643" y="63212"/>
          <a:ext cx="1250497" cy="29293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fld id="{A70F52A4-DFCA-44FE-8035-EDAB07CF6F5C}" type="TxLink">
            <a:rPr lang="en-US" sz="1400" b="1" i="0" u="none" strike="noStrike">
              <a:solidFill>
                <a:srgbClr val="000000"/>
              </a:solidFill>
              <a:latin typeface="Calibri"/>
            </a:rPr>
            <a:pPr/>
            <a:t>Feb-17</a:t>
          </a:fld>
          <a:endParaRPr lang="en-US" sz="1100"/>
        </a:p>
      </cdr:txBody>
    </cdr:sp>
  </cdr:relSizeAnchor>
  <cdr:relSizeAnchor xmlns:cdr="http://schemas.openxmlformats.org/drawingml/2006/chartDrawing">
    <cdr:from>
      <cdr:x>0.80309</cdr:x>
      <cdr:y>0.03522</cdr:y>
    </cdr:from>
    <cdr:to>
      <cdr:x>0.98004</cdr:x>
      <cdr:y>0.14969</cdr:y>
    </cdr:to>
    <cdr:sp macro="" textlink="">
      <cdr:nvSpPr>
        <cdr:cNvPr id="5" name="TextBox 1"/>
        <cdr:cNvSpPr txBox="1"/>
      </cdr:nvSpPr>
      <cdr:spPr>
        <a:xfrm xmlns:a="http://schemas.openxmlformats.org/drawingml/2006/main">
          <a:off x="6966631" y="220413"/>
          <a:ext cx="1535021" cy="71634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0.81579</cdr:x>
      <cdr:y>0.01384</cdr:y>
    </cdr:from>
    <cdr:to>
      <cdr:x>0.99093</cdr:x>
      <cdr:y>0.0566</cdr:y>
    </cdr:to>
    <cdr:sp macro="" textlink="">
      <cdr:nvSpPr>
        <cdr:cNvPr id="6" name="TextBox 2"/>
        <cdr:cNvSpPr txBox="1"/>
      </cdr:nvSpPr>
      <cdr:spPr>
        <a:xfrm xmlns:a="http://schemas.openxmlformats.org/drawingml/2006/main">
          <a:off x="7076839" y="86591"/>
          <a:ext cx="1519276" cy="26764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fld id="{DF1F85ED-ACB7-475A-840F-3C098FB57AEA}" type="TxLink">
            <a:rPr lang="en-US" sz="1400" b="1" i="0" u="none" strike="noStrike">
              <a:solidFill>
                <a:srgbClr val="000000"/>
              </a:solidFill>
              <a:latin typeface="Calibri"/>
            </a:rPr>
            <a:pPr/>
            <a:t>Zebra</a:t>
          </a:fld>
          <a:endParaRPr lang="en-US" sz="1100"/>
        </a:p>
      </cdr:txBody>
    </cdr:sp>
  </cdr:relSizeAnchor>
  <cdr:relSizeAnchor xmlns:cdr="http://schemas.openxmlformats.org/drawingml/2006/chartDrawing">
    <cdr:from>
      <cdr:x>0.04265</cdr:x>
      <cdr:y>0.01006</cdr:y>
    </cdr:from>
    <cdr:to>
      <cdr:x>0.18693</cdr:x>
      <cdr:y>0.0567</cdr:y>
    </cdr:to>
    <cdr:sp macro="" textlink="">
      <cdr:nvSpPr>
        <cdr:cNvPr id="7" name="TextBox 3"/>
        <cdr:cNvSpPr txBox="1"/>
      </cdr:nvSpPr>
      <cdr:spPr>
        <a:xfrm xmlns:a="http://schemas.openxmlformats.org/drawingml/2006/main">
          <a:off x="369643" y="63212"/>
          <a:ext cx="1250497" cy="29293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fld id="{A70F52A4-DFCA-44FE-8035-EDAB07CF6F5C}" type="TxLink">
            <a:rPr lang="en-US" sz="1400" b="1" i="0" u="none" strike="noStrike">
              <a:solidFill>
                <a:srgbClr val="000000"/>
              </a:solidFill>
              <a:latin typeface="Calibri"/>
            </a:rPr>
            <a:pPr/>
            <a:t>Feb-17</a:t>
          </a:fld>
          <a:endParaRPr lang="en-US" sz="1100"/>
        </a:p>
      </cdr:txBody>
    </cdr:sp>
  </cdr:relSizeAnchor>
</c:userShapes>
</file>

<file path=ppt/drawings/drawing5.xml><?xml version="1.0" encoding="utf-8"?>
<c:userShapes xmlns:c="http://schemas.openxmlformats.org/drawingml/2006/chart">
  <cdr:relSizeAnchor xmlns:cdr="http://schemas.openxmlformats.org/drawingml/2006/chartDrawing">
    <cdr:from>
      <cdr:x>0.80309</cdr:x>
      <cdr:y>0.03522</cdr:y>
    </cdr:from>
    <cdr:to>
      <cdr:x>0.98004</cdr:x>
      <cdr:y>0.14969</cdr:y>
    </cdr:to>
    <cdr:sp macro="" textlink="">
      <cdr:nvSpPr>
        <cdr:cNvPr id="2" name="TextBox 1"/>
        <cdr:cNvSpPr txBox="1"/>
      </cdr:nvSpPr>
      <cdr:spPr>
        <a:xfrm xmlns:a="http://schemas.openxmlformats.org/drawingml/2006/main">
          <a:off x="6966631" y="220413"/>
          <a:ext cx="1535021" cy="71634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0.81579</cdr:x>
      <cdr:y>0.01384</cdr:y>
    </cdr:from>
    <cdr:to>
      <cdr:x>0.99093</cdr:x>
      <cdr:y>0.0566</cdr:y>
    </cdr:to>
    <cdr:sp macro="" textlink="">
      <cdr:nvSpPr>
        <cdr:cNvPr id="3" name="TextBox 2"/>
        <cdr:cNvSpPr txBox="1"/>
      </cdr:nvSpPr>
      <cdr:spPr>
        <a:xfrm xmlns:a="http://schemas.openxmlformats.org/drawingml/2006/main">
          <a:off x="7076839" y="86591"/>
          <a:ext cx="1519276" cy="26764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fld id="{DF1F85ED-ACB7-475A-840F-3C098FB57AEA}" type="TxLink">
            <a:rPr lang="en-US" sz="1400" b="1" i="0" u="none" strike="noStrike">
              <a:solidFill>
                <a:srgbClr val="000000"/>
              </a:solidFill>
              <a:latin typeface="Calibri"/>
            </a:rPr>
            <a:pPr/>
            <a:t>Zebra</a:t>
          </a:fld>
          <a:endParaRPr lang="en-US" sz="1100"/>
        </a:p>
      </cdr:txBody>
    </cdr:sp>
  </cdr:relSizeAnchor>
  <cdr:relSizeAnchor xmlns:cdr="http://schemas.openxmlformats.org/drawingml/2006/chartDrawing">
    <cdr:from>
      <cdr:x>0.04265</cdr:x>
      <cdr:y>0.01006</cdr:y>
    </cdr:from>
    <cdr:to>
      <cdr:x>0.18693</cdr:x>
      <cdr:y>0.0567</cdr:y>
    </cdr:to>
    <cdr:sp macro="" textlink="">
      <cdr:nvSpPr>
        <cdr:cNvPr id="4" name="TextBox 3"/>
        <cdr:cNvSpPr txBox="1"/>
      </cdr:nvSpPr>
      <cdr:spPr>
        <a:xfrm xmlns:a="http://schemas.openxmlformats.org/drawingml/2006/main">
          <a:off x="369643" y="63212"/>
          <a:ext cx="1250497" cy="29293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fld id="{A70F52A4-DFCA-44FE-8035-EDAB07CF6F5C}" type="TxLink">
            <a:rPr lang="en-US" sz="1400" b="1" i="0" u="none" strike="noStrike">
              <a:solidFill>
                <a:srgbClr val="000000"/>
              </a:solidFill>
              <a:latin typeface="Calibri"/>
            </a:rPr>
            <a:pPr/>
            <a:t>Feb-17</a:t>
          </a:fld>
          <a:endParaRPr lang="en-US" sz="1100"/>
        </a:p>
      </cdr:txBody>
    </cdr:sp>
  </cdr:relSizeAnchor>
  <cdr:relSizeAnchor xmlns:cdr="http://schemas.openxmlformats.org/drawingml/2006/chartDrawing">
    <cdr:from>
      <cdr:x>0.80309</cdr:x>
      <cdr:y>0.03522</cdr:y>
    </cdr:from>
    <cdr:to>
      <cdr:x>0.98004</cdr:x>
      <cdr:y>0.14969</cdr:y>
    </cdr:to>
    <cdr:sp macro="" textlink="">
      <cdr:nvSpPr>
        <cdr:cNvPr id="5" name="TextBox 1"/>
        <cdr:cNvSpPr txBox="1"/>
      </cdr:nvSpPr>
      <cdr:spPr>
        <a:xfrm xmlns:a="http://schemas.openxmlformats.org/drawingml/2006/main">
          <a:off x="6966631" y="220413"/>
          <a:ext cx="1535021" cy="71634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0.81579</cdr:x>
      <cdr:y>0.01241</cdr:y>
    </cdr:from>
    <cdr:to>
      <cdr:x>0.99093</cdr:x>
      <cdr:y>0.0655</cdr:y>
    </cdr:to>
    <cdr:sp macro="" textlink="">
      <cdr:nvSpPr>
        <cdr:cNvPr id="6" name="TextBox 2"/>
        <cdr:cNvSpPr txBox="1"/>
      </cdr:nvSpPr>
      <cdr:spPr>
        <a:xfrm xmlns:a="http://schemas.openxmlformats.org/drawingml/2006/main">
          <a:off x="6433891" y="58304"/>
          <a:ext cx="1381277" cy="24938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fld id="{DF1F85ED-ACB7-475A-840F-3C098FB57AEA}" type="TxLink">
            <a:rPr lang="en-US" sz="1400" b="1" i="0" u="none" strike="noStrike">
              <a:solidFill>
                <a:srgbClr val="000000"/>
              </a:solidFill>
              <a:latin typeface="Calibri"/>
            </a:rPr>
            <a:pPr/>
            <a:t>Zebra</a:t>
          </a:fld>
          <a:endParaRPr lang="en-US" sz="1100" dirty="0"/>
        </a:p>
      </cdr:txBody>
    </cdr:sp>
  </cdr:relSizeAnchor>
  <cdr:relSizeAnchor xmlns:cdr="http://schemas.openxmlformats.org/drawingml/2006/chartDrawing">
    <cdr:from>
      <cdr:x>0.04265</cdr:x>
      <cdr:y>0.0071</cdr:y>
    </cdr:from>
    <cdr:to>
      <cdr:x>0.18693</cdr:x>
      <cdr:y>0.0567</cdr:y>
    </cdr:to>
    <cdr:sp macro="" textlink="">
      <cdr:nvSpPr>
        <cdr:cNvPr id="7" name="TextBox 3"/>
        <cdr:cNvSpPr txBox="1"/>
      </cdr:nvSpPr>
      <cdr:spPr>
        <a:xfrm xmlns:a="http://schemas.openxmlformats.org/drawingml/2006/main">
          <a:off x="336368" y="33366"/>
          <a:ext cx="1137893" cy="23297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fld id="{A70F52A4-DFCA-44FE-8035-EDAB07CF6F5C}" type="TxLink">
            <a:rPr lang="en-US" sz="1400" b="1" i="0" u="none" strike="noStrike">
              <a:solidFill>
                <a:srgbClr val="000000"/>
              </a:solidFill>
              <a:latin typeface="Calibri"/>
            </a:rPr>
            <a:pPr/>
            <a:t>Feb-17</a:t>
          </a:fld>
          <a:endParaRPr lang="en-US" sz="1100" dirty="0"/>
        </a:p>
      </cdr:txBody>
    </cdr:sp>
  </cdr:relSizeAnchor>
</c:userShapes>
</file>

<file path=ppt/drawings/drawing6.xml><?xml version="1.0" encoding="utf-8"?>
<c:userShapes xmlns:c="http://schemas.openxmlformats.org/drawingml/2006/chart">
  <cdr:relSizeAnchor xmlns:cdr="http://schemas.openxmlformats.org/drawingml/2006/chartDrawing">
    <cdr:from>
      <cdr:x>0.80309</cdr:x>
      <cdr:y>0.03522</cdr:y>
    </cdr:from>
    <cdr:to>
      <cdr:x>0.98004</cdr:x>
      <cdr:y>0.14969</cdr:y>
    </cdr:to>
    <cdr:sp macro="" textlink="">
      <cdr:nvSpPr>
        <cdr:cNvPr id="2" name="TextBox 1"/>
        <cdr:cNvSpPr txBox="1"/>
      </cdr:nvSpPr>
      <cdr:spPr>
        <a:xfrm xmlns:a="http://schemas.openxmlformats.org/drawingml/2006/main">
          <a:off x="6966631" y="220413"/>
          <a:ext cx="1535021" cy="71634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0.81579</cdr:x>
      <cdr:y>0.01384</cdr:y>
    </cdr:from>
    <cdr:to>
      <cdr:x>0.99093</cdr:x>
      <cdr:y>0.0566</cdr:y>
    </cdr:to>
    <cdr:sp macro="" textlink="">
      <cdr:nvSpPr>
        <cdr:cNvPr id="3" name="TextBox 2"/>
        <cdr:cNvSpPr txBox="1"/>
      </cdr:nvSpPr>
      <cdr:spPr>
        <a:xfrm xmlns:a="http://schemas.openxmlformats.org/drawingml/2006/main">
          <a:off x="7076839" y="86591"/>
          <a:ext cx="1519276" cy="26764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fld id="{DF1F85ED-ACB7-475A-840F-3C098FB57AEA}" type="TxLink">
            <a:rPr lang="en-US" sz="1400" b="1" i="0" u="none" strike="noStrike">
              <a:solidFill>
                <a:srgbClr val="000000"/>
              </a:solidFill>
              <a:latin typeface="Calibri"/>
            </a:rPr>
            <a:pPr/>
            <a:t>Zebra</a:t>
          </a:fld>
          <a:endParaRPr lang="en-US" sz="1100"/>
        </a:p>
      </cdr:txBody>
    </cdr:sp>
  </cdr:relSizeAnchor>
  <cdr:relSizeAnchor xmlns:cdr="http://schemas.openxmlformats.org/drawingml/2006/chartDrawing">
    <cdr:from>
      <cdr:x>0.04265</cdr:x>
      <cdr:y>0.01006</cdr:y>
    </cdr:from>
    <cdr:to>
      <cdr:x>0.18693</cdr:x>
      <cdr:y>0.0567</cdr:y>
    </cdr:to>
    <cdr:sp macro="" textlink="">
      <cdr:nvSpPr>
        <cdr:cNvPr id="4" name="TextBox 3"/>
        <cdr:cNvSpPr txBox="1"/>
      </cdr:nvSpPr>
      <cdr:spPr>
        <a:xfrm xmlns:a="http://schemas.openxmlformats.org/drawingml/2006/main">
          <a:off x="369643" y="63212"/>
          <a:ext cx="1250497" cy="29293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fld id="{A70F52A4-DFCA-44FE-8035-EDAB07CF6F5C}" type="TxLink">
            <a:rPr lang="en-US" sz="1400" b="1" i="0" u="none" strike="noStrike">
              <a:solidFill>
                <a:srgbClr val="000000"/>
              </a:solidFill>
              <a:latin typeface="Calibri"/>
            </a:rPr>
            <a:pPr/>
            <a:t>Feb-17</a:t>
          </a:fld>
          <a:endParaRPr lang="en-US" sz="1100"/>
        </a:p>
      </cdr:txBody>
    </cdr:sp>
  </cdr:relSizeAnchor>
  <cdr:relSizeAnchor xmlns:cdr="http://schemas.openxmlformats.org/drawingml/2006/chartDrawing">
    <cdr:from>
      <cdr:x>0.80309</cdr:x>
      <cdr:y>0.03522</cdr:y>
    </cdr:from>
    <cdr:to>
      <cdr:x>0.98004</cdr:x>
      <cdr:y>0.14969</cdr:y>
    </cdr:to>
    <cdr:sp macro="" textlink="">
      <cdr:nvSpPr>
        <cdr:cNvPr id="5" name="TextBox 1"/>
        <cdr:cNvSpPr txBox="1"/>
      </cdr:nvSpPr>
      <cdr:spPr>
        <a:xfrm xmlns:a="http://schemas.openxmlformats.org/drawingml/2006/main">
          <a:off x="6966631" y="220413"/>
          <a:ext cx="1535021" cy="71634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0.81579</cdr:x>
      <cdr:y>0.01384</cdr:y>
    </cdr:from>
    <cdr:to>
      <cdr:x>0.99093</cdr:x>
      <cdr:y>0.06896</cdr:y>
    </cdr:to>
    <cdr:sp macro="" textlink="">
      <cdr:nvSpPr>
        <cdr:cNvPr id="6" name="TextBox 2"/>
        <cdr:cNvSpPr txBox="1"/>
      </cdr:nvSpPr>
      <cdr:spPr>
        <a:xfrm xmlns:a="http://schemas.openxmlformats.org/drawingml/2006/main">
          <a:off x="6433891" y="63276"/>
          <a:ext cx="1381277" cy="25200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fld id="{DF1F85ED-ACB7-475A-840F-3C098FB57AEA}" type="TxLink">
            <a:rPr lang="en-US" sz="1400" b="1" i="0" u="none" strike="noStrike">
              <a:solidFill>
                <a:srgbClr val="000000"/>
              </a:solidFill>
              <a:latin typeface="Calibri"/>
            </a:rPr>
            <a:pPr/>
            <a:t>Zebra</a:t>
          </a:fld>
          <a:endParaRPr lang="en-US" sz="1100" dirty="0"/>
        </a:p>
      </cdr:txBody>
    </cdr:sp>
  </cdr:relSizeAnchor>
  <cdr:relSizeAnchor xmlns:cdr="http://schemas.openxmlformats.org/drawingml/2006/chartDrawing">
    <cdr:from>
      <cdr:x>0.04265</cdr:x>
      <cdr:y>0.01006</cdr:y>
    </cdr:from>
    <cdr:to>
      <cdr:x>0.18693</cdr:x>
      <cdr:y>0.0567</cdr:y>
    </cdr:to>
    <cdr:sp macro="" textlink="">
      <cdr:nvSpPr>
        <cdr:cNvPr id="7" name="TextBox 3"/>
        <cdr:cNvSpPr txBox="1"/>
      </cdr:nvSpPr>
      <cdr:spPr>
        <a:xfrm xmlns:a="http://schemas.openxmlformats.org/drawingml/2006/main">
          <a:off x="369643" y="63212"/>
          <a:ext cx="1250497" cy="29293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fld id="{A70F52A4-DFCA-44FE-8035-EDAB07CF6F5C}" type="TxLink">
            <a:rPr lang="en-US" sz="1400" b="1" i="0" u="none" strike="noStrike">
              <a:solidFill>
                <a:srgbClr val="000000"/>
              </a:solidFill>
              <a:latin typeface="Calibri"/>
            </a:rPr>
            <a:pPr/>
            <a:t>Feb-17</a:t>
          </a:fld>
          <a:endParaRPr lang="en-US" sz="1100"/>
        </a:p>
      </cdr:txBody>
    </cdr:sp>
  </cdr:relSizeAnchor>
  <cdr:relSizeAnchor xmlns:cdr="http://schemas.openxmlformats.org/drawingml/2006/chartDrawing">
    <cdr:from>
      <cdr:x>0.099</cdr:x>
      <cdr:y>0.03396</cdr:y>
    </cdr:from>
    <cdr:to>
      <cdr:x>0.2045</cdr:x>
      <cdr:y>0.18008</cdr:y>
    </cdr:to>
    <cdr:sp macro="" textlink="">
      <cdr:nvSpPr>
        <cdr:cNvPr id="8" name="TextBox 7"/>
        <cdr:cNvSpPr txBox="1"/>
      </cdr:nvSpPr>
      <cdr:spPr>
        <a:xfrm xmlns:a="http://schemas.openxmlformats.org/drawingml/2006/main">
          <a:off x="858037" y="212541"/>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userShapes>
</file>

<file path=ppt/drawings/drawing7.xml><?xml version="1.0" encoding="utf-8"?>
<c:userShapes xmlns:c="http://schemas.openxmlformats.org/drawingml/2006/chart">
  <cdr:relSizeAnchor xmlns:cdr="http://schemas.openxmlformats.org/drawingml/2006/chartDrawing">
    <cdr:from>
      <cdr:x>0.80309</cdr:x>
      <cdr:y>0.03522</cdr:y>
    </cdr:from>
    <cdr:to>
      <cdr:x>0.98004</cdr:x>
      <cdr:y>0.14969</cdr:y>
    </cdr:to>
    <cdr:sp macro="" textlink="">
      <cdr:nvSpPr>
        <cdr:cNvPr id="2" name="TextBox 1"/>
        <cdr:cNvSpPr txBox="1"/>
      </cdr:nvSpPr>
      <cdr:spPr>
        <a:xfrm xmlns:a="http://schemas.openxmlformats.org/drawingml/2006/main">
          <a:off x="6966631" y="220413"/>
          <a:ext cx="1535021" cy="71634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0.81579</cdr:x>
      <cdr:y>0.01384</cdr:y>
    </cdr:from>
    <cdr:to>
      <cdr:x>0.99093</cdr:x>
      <cdr:y>0.0566</cdr:y>
    </cdr:to>
    <cdr:sp macro="" textlink="">
      <cdr:nvSpPr>
        <cdr:cNvPr id="3" name="TextBox 2"/>
        <cdr:cNvSpPr txBox="1"/>
      </cdr:nvSpPr>
      <cdr:spPr>
        <a:xfrm xmlns:a="http://schemas.openxmlformats.org/drawingml/2006/main">
          <a:off x="7076839" y="86591"/>
          <a:ext cx="1519276" cy="26764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fld id="{DF1F85ED-ACB7-475A-840F-3C098FB57AEA}" type="TxLink">
            <a:rPr lang="en-US" sz="1400" b="1" i="0" u="none" strike="noStrike">
              <a:solidFill>
                <a:srgbClr val="000000"/>
              </a:solidFill>
              <a:latin typeface="Calibri"/>
            </a:rPr>
            <a:pPr/>
            <a:t>Zebra</a:t>
          </a:fld>
          <a:endParaRPr lang="en-US" sz="1100"/>
        </a:p>
      </cdr:txBody>
    </cdr:sp>
  </cdr:relSizeAnchor>
  <cdr:relSizeAnchor xmlns:cdr="http://schemas.openxmlformats.org/drawingml/2006/chartDrawing">
    <cdr:from>
      <cdr:x>0.04265</cdr:x>
      <cdr:y>0.01006</cdr:y>
    </cdr:from>
    <cdr:to>
      <cdr:x>0.18693</cdr:x>
      <cdr:y>0.0567</cdr:y>
    </cdr:to>
    <cdr:sp macro="" textlink="">
      <cdr:nvSpPr>
        <cdr:cNvPr id="4" name="TextBox 3"/>
        <cdr:cNvSpPr txBox="1"/>
      </cdr:nvSpPr>
      <cdr:spPr>
        <a:xfrm xmlns:a="http://schemas.openxmlformats.org/drawingml/2006/main">
          <a:off x="369643" y="63212"/>
          <a:ext cx="1250497" cy="29293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fld id="{A70F52A4-DFCA-44FE-8035-EDAB07CF6F5C}" type="TxLink">
            <a:rPr lang="en-US" sz="1400" b="1" i="0" u="none" strike="noStrike">
              <a:solidFill>
                <a:srgbClr val="000000"/>
              </a:solidFill>
              <a:latin typeface="Calibri"/>
            </a:rPr>
            <a:pPr/>
            <a:t>Feb-17</a:t>
          </a:fld>
          <a:endParaRPr lang="en-US" sz="1100"/>
        </a:p>
      </cdr:txBody>
    </cdr:sp>
  </cdr:relSizeAnchor>
  <cdr:relSizeAnchor xmlns:cdr="http://schemas.openxmlformats.org/drawingml/2006/chartDrawing">
    <cdr:from>
      <cdr:x>0.80309</cdr:x>
      <cdr:y>0.03522</cdr:y>
    </cdr:from>
    <cdr:to>
      <cdr:x>0.98004</cdr:x>
      <cdr:y>0.14969</cdr:y>
    </cdr:to>
    <cdr:sp macro="" textlink="">
      <cdr:nvSpPr>
        <cdr:cNvPr id="5" name="TextBox 1"/>
        <cdr:cNvSpPr txBox="1"/>
      </cdr:nvSpPr>
      <cdr:spPr>
        <a:xfrm xmlns:a="http://schemas.openxmlformats.org/drawingml/2006/main">
          <a:off x="6966631" y="220413"/>
          <a:ext cx="1535021" cy="71634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0.81579</cdr:x>
      <cdr:y>0.01384</cdr:y>
    </cdr:from>
    <cdr:to>
      <cdr:x>0.99093</cdr:x>
      <cdr:y>0.0566</cdr:y>
    </cdr:to>
    <cdr:sp macro="" textlink="">
      <cdr:nvSpPr>
        <cdr:cNvPr id="6" name="TextBox 2"/>
        <cdr:cNvSpPr txBox="1"/>
      </cdr:nvSpPr>
      <cdr:spPr>
        <a:xfrm xmlns:a="http://schemas.openxmlformats.org/drawingml/2006/main">
          <a:off x="7076839" y="86591"/>
          <a:ext cx="1519276" cy="26764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fld id="{DF1F85ED-ACB7-475A-840F-3C098FB57AEA}" type="TxLink">
            <a:rPr lang="en-US" sz="1400" b="1" i="0" u="none" strike="noStrike">
              <a:solidFill>
                <a:srgbClr val="000000"/>
              </a:solidFill>
              <a:latin typeface="Calibri"/>
            </a:rPr>
            <a:pPr/>
            <a:t>Zebra</a:t>
          </a:fld>
          <a:endParaRPr lang="en-US" sz="1100"/>
        </a:p>
      </cdr:txBody>
    </cdr:sp>
  </cdr:relSizeAnchor>
  <cdr:relSizeAnchor xmlns:cdr="http://schemas.openxmlformats.org/drawingml/2006/chartDrawing">
    <cdr:from>
      <cdr:x>0.04265</cdr:x>
      <cdr:y>0.01006</cdr:y>
    </cdr:from>
    <cdr:to>
      <cdr:x>0.18693</cdr:x>
      <cdr:y>0.0567</cdr:y>
    </cdr:to>
    <cdr:sp macro="" textlink="">
      <cdr:nvSpPr>
        <cdr:cNvPr id="7" name="TextBox 3"/>
        <cdr:cNvSpPr txBox="1"/>
      </cdr:nvSpPr>
      <cdr:spPr>
        <a:xfrm xmlns:a="http://schemas.openxmlformats.org/drawingml/2006/main">
          <a:off x="369643" y="63212"/>
          <a:ext cx="1250497" cy="29293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fld id="{A70F52A4-DFCA-44FE-8035-EDAB07CF6F5C}" type="TxLink">
            <a:rPr lang="en-US" sz="1400" b="1" i="0" u="none" strike="noStrike">
              <a:solidFill>
                <a:srgbClr val="000000"/>
              </a:solidFill>
              <a:latin typeface="Calibri"/>
            </a:rPr>
            <a:pPr/>
            <a:t>Feb-17</a:t>
          </a:fld>
          <a:endParaRPr lang="en-US" sz="1100"/>
        </a:p>
      </cdr:txBody>
    </cdr:sp>
  </cdr:relSizeAnchor>
  <cdr:relSizeAnchor xmlns:cdr="http://schemas.openxmlformats.org/drawingml/2006/chartDrawing">
    <cdr:from>
      <cdr:x>0.099</cdr:x>
      <cdr:y>0.03396</cdr:y>
    </cdr:from>
    <cdr:to>
      <cdr:x>0.2045</cdr:x>
      <cdr:y>0.18008</cdr:y>
    </cdr:to>
    <cdr:sp macro="" textlink="">
      <cdr:nvSpPr>
        <cdr:cNvPr id="8" name="TextBox 7"/>
        <cdr:cNvSpPr txBox="1"/>
      </cdr:nvSpPr>
      <cdr:spPr>
        <a:xfrm xmlns:a="http://schemas.openxmlformats.org/drawingml/2006/main">
          <a:off x="858037" y="212541"/>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C715A7-7CF4-405C-9146-69C689865E86}" type="datetimeFigureOut">
              <a:rPr lang="en-US" smtClean="0"/>
              <a:t>06/12/2017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A2BEEC-3C06-49D5-910D-14DD01ABD66B}" type="slidenum">
              <a:rPr lang="en-US" smtClean="0"/>
              <a:t>‹#›</a:t>
            </a:fld>
            <a:endParaRPr lang="en-US"/>
          </a:p>
        </p:txBody>
      </p:sp>
    </p:spTree>
    <p:extLst>
      <p:ext uri="{BB962C8B-B14F-4D97-AF65-F5344CB8AC3E}">
        <p14:creationId xmlns:p14="http://schemas.microsoft.com/office/powerpoint/2010/main" val="1815575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A2BEEC-3C06-49D5-910D-14DD01ABD66B}" type="slidenum">
              <a:rPr lang="en-US" smtClean="0"/>
              <a:t>1</a:t>
            </a:fld>
            <a:endParaRPr lang="en-US"/>
          </a:p>
        </p:txBody>
      </p:sp>
    </p:spTree>
    <p:extLst>
      <p:ext uri="{BB962C8B-B14F-4D97-AF65-F5344CB8AC3E}">
        <p14:creationId xmlns:p14="http://schemas.microsoft.com/office/powerpoint/2010/main" val="40613581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A2BEEC-3C06-49D5-910D-14DD01ABD66B}" type="slidenum">
              <a:rPr lang="en-US" smtClean="0"/>
              <a:t>10</a:t>
            </a:fld>
            <a:endParaRPr lang="en-US"/>
          </a:p>
        </p:txBody>
      </p:sp>
    </p:spTree>
    <p:extLst>
      <p:ext uri="{BB962C8B-B14F-4D97-AF65-F5344CB8AC3E}">
        <p14:creationId xmlns:p14="http://schemas.microsoft.com/office/powerpoint/2010/main" val="1953965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342F460-C843-4C1C-AC83-73B99BED5A2E}" type="datetime1">
              <a:rPr lang="en-US" smtClean="0"/>
              <a:t>06/12/2017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CE1EC0-FE7D-482A-81E1-D27AF24C65C4}" type="slidenum">
              <a:rPr lang="en-US" smtClean="0"/>
              <a:t>‹#›</a:t>
            </a:fld>
            <a:endParaRPr lang="en-US"/>
          </a:p>
        </p:txBody>
      </p:sp>
    </p:spTree>
    <p:extLst>
      <p:ext uri="{BB962C8B-B14F-4D97-AF65-F5344CB8AC3E}">
        <p14:creationId xmlns:p14="http://schemas.microsoft.com/office/powerpoint/2010/main" val="975993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D1DD5C-14FE-40DD-BFC2-BD5179128C40}" type="datetime1">
              <a:rPr lang="en-US" smtClean="0"/>
              <a:t>06/12/2017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CE1EC0-FE7D-482A-81E1-D27AF24C65C4}" type="slidenum">
              <a:rPr lang="en-US" smtClean="0"/>
              <a:t>‹#›</a:t>
            </a:fld>
            <a:endParaRPr lang="en-US"/>
          </a:p>
        </p:txBody>
      </p:sp>
    </p:spTree>
    <p:extLst>
      <p:ext uri="{BB962C8B-B14F-4D97-AF65-F5344CB8AC3E}">
        <p14:creationId xmlns:p14="http://schemas.microsoft.com/office/powerpoint/2010/main" val="3220569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DABF6B-CE7D-4799-A4FA-0DBACBF06C55}" type="datetime1">
              <a:rPr lang="en-US" smtClean="0"/>
              <a:t>06/12/2017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CE1EC0-FE7D-482A-81E1-D27AF24C65C4}" type="slidenum">
              <a:rPr lang="en-US" smtClean="0"/>
              <a:t>‹#›</a:t>
            </a:fld>
            <a:endParaRPr lang="en-US"/>
          </a:p>
        </p:txBody>
      </p:sp>
    </p:spTree>
    <p:extLst>
      <p:ext uri="{BB962C8B-B14F-4D97-AF65-F5344CB8AC3E}">
        <p14:creationId xmlns:p14="http://schemas.microsoft.com/office/powerpoint/2010/main" val="29303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FF9405-779F-4FFA-A609-CB2ED1CADB18}" type="datetime1">
              <a:rPr lang="en-US" smtClean="0"/>
              <a:t>06/12/2017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CE1EC0-FE7D-482A-81E1-D27AF24C65C4}" type="slidenum">
              <a:rPr lang="en-US" smtClean="0"/>
              <a:t>‹#›</a:t>
            </a:fld>
            <a:endParaRPr lang="en-US"/>
          </a:p>
        </p:txBody>
      </p:sp>
    </p:spTree>
    <p:extLst>
      <p:ext uri="{BB962C8B-B14F-4D97-AF65-F5344CB8AC3E}">
        <p14:creationId xmlns:p14="http://schemas.microsoft.com/office/powerpoint/2010/main" val="2760087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FBA9DA-1CE2-4223-9CBC-D8C549DF2B46}" type="datetime1">
              <a:rPr lang="en-US" smtClean="0"/>
              <a:t>06/12/2017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CE1EC0-FE7D-482A-81E1-D27AF24C65C4}" type="slidenum">
              <a:rPr lang="en-US" smtClean="0"/>
              <a:t>‹#›</a:t>
            </a:fld>
            <a:endParaRPr lang="en-US"/>
          </a:p>
        </p:txBody>
      </p:sp>
    </p:spTree>
    <p:extLst>
      <p:ext uri="{BB962C8B-B14F-4D97-AF65-F5344CB8AC3E}">
        <p14:creationId xmlns:p14="http://schemas.microsoft.com/office/powerpoint/2010/main" val="38733792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72A01D8-28D6-4D11-8FD7-376C03A99B36}" type="datetime1">
              <a:rPr lang="en-US" smtClean="0"/>
              <a:t>06/12/2017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CE1EC0-FE7D-482A-81E1-D27AF24C65C4}" type="slidenum">
              <a:rPr lang="en-US" smtClean="0"/>
              <a:t>‹#›</a:t>
            </a:fld>
            <a:endParaRPr lang="en-US"/>
          </a:p>
        </p:txBody>
      </p:sp>
    </p:spTree>
    <p:extLst>
      <p:ext uri="{BB962C8B-B14F-4D97-AF65-F5344CB8AC3E}">
        <p14:creationId xmlns:p14="http://schemas.microsoft.com/office/powerpoint/2010/main" val="6239740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48F1C93-71E3-478D-AF25-07D60736C6AA}" type="datetime1">
              <a:rPr lang="en-US" smtClean="0"/>
              <a:t>06/12/2017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CE1EC0-FE7D-482A-81E1-D27AF24C65C4}" type="slidenum">
              <a:rPr lang="en-US" smtClean="0"/>
              <a:t>‹#›</a:t>
            </a:fld>
            <a:endParaRPr lang="en-US"/>
          </a:p>
        </p:txBody>
      </p:sp>
    </p:spTree>
    <p:extLst>
      <p:ext uri="{BB962C8B-B14F-4D97-AF65-F5344CB8AC3E}">
        <p14:creationId xmlns:p14="http://schemas.microsoft.com/office/powerpoint/2010/main" val="3831433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B48BA62-921D-4036-87B9-F6A2D96D16E2}" type="datetime1">
              <a:rPr lang="en-US" smtClean="0"/>
              <a:t>06/12/2017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CE1EC0-FE7D-482A-81E1-D27AF24C65C4}" type="slidenum">
              <a:rPr lang="en-US" smtClean="0"/>
              <a:t>‹#›</a:t>
            </a:fld>
            <a:endParaRPr lang="en-US"/>
          </a:p>
        </p:txBody>
      </p:sp>
    </p:spTree>
    <p:extLst>
      <p:ext uri="{BB962C8B-B14F-4D97-AF65-F5344CB8AC3E}">
        <p14:creationId xmlns:p14="http://schemas.microsoft.com/office/powerpoint/2010/main" val="10673648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1FE167-47CE-40F7-86B0-A4AC8C83D945}" type="datetime1">
              <a:rPr lang="en-US" smtClean="0"/>
              <a:t>06/12/2017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CE1EC0-FE7D-482A-81E1-D27AF24C65C4}" type="slidenum">
              <a:rPr lang="en-US" smtClean="0"/>
              <a:t>‹#›</a:t>
            </a:fld>
            <a:endParaRPr lang="en-US"/>
          </a:p>
        </p:txBody>
      </p:sp>
    </p:spTree>
    <p:extLst>
      <p:ext uri="{BB962C8B-B14F-4D97-AF65-F5344CB8AC3E}">
        <p14:creationId xmlns:p14="http://schemas.microsoft.com/office/powerpoint/2010/main" val="32636455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49423A-FCDB-4442-9B2C-1820DFBE381A}" type="datetime1">
              <a:rPr lang="en-US" smtClean="0"/>
              <a:t>06/12/2017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CE1EC0-FE7D-482A-81E1-D27AF24C65C4}" type="slidenum">
              <a:rPr lang="en-US" smtClean="0"/>
              <a:t>‹#›</a:t>
            </a:fld>
            <a:endParaRPr lang="en-US"/>
          </a:p>
        </p:txBody>
      </p:sp>
    </p:spTree>
    <p:extLst>
      <p:ext uri="{BB962C8B-B14F-4D97-AF65-F5344CB8AC3E}">
        <p14:creationId xmlns:p14="http://schemas.microsoft.com/office/powerpoint/2010/main" val="24779310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CC13DC-02B6-478B-AF6F-08EDC43B55CF}" type="datetime1">
              <a:rPr lang="en-US" smtClean="0"/>
              <a:t>06/12/2017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CE1EC0-FE7D-482A-81E1-D27AF24C65C4}" type="slidenum">
              <a:rPr lang="en-US" smtClean="0"/>
              <a:t>‹#›</a:t>
            </a:fld>
            <a:endParaRPr lang="en-US"/>
          </a:p>
        </p:txBody>
      </p:sp>
    </p:spTree>
    <p:extLst>
      <p:ext uri="{BB962C8B-B14F-4D97-AF65-F5344CB8AC3E}">
        <p14:creationId xmlns:p14="http://schemas.microsoft.com/office/powerpoint/2010/main" val="28933480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74D63C1-7ADC-482D-AA2F-90A83F5087BF}" type="datetime1">
              <a:rPr lang="en-US" smtClean="0"/>
              <a:t>06/12/2017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7CE1EC0-FE7D-482A-81E1-D27AF24C65C4}" type="slidenum">
              <a:rPr lang="en-US" smtClean="0"/>
              <a:t>‹#›</a:t>
            </a:fld>
            <a:endParaRPr lang="en-US"/>
          </a:p>
        </p:txBody>
      </p:sp>
    </p:spTree>
    <p:extLst>
      <p:ext uri="{BB962C8B-B14F-4D97-AF65-F5344CB8AC3E}">
        <p14:creationId xmlns:p14="http://schemas.microsoft.com/office/powerpoint/2010/main" val="172648954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800" b="1" dirty="0" smtClean="0"/>
              <a:t>Configuration Management (CM) Standard Performance Measures</a:t>
            </a:r>
            <a:endParaRPr lang="en-US" sz="4800" b="1" dirty="0"/>
          </a:p>
        </p:txBody>
      </p:sp>
      <p:sp>
        <p:nvSpPr>
          <p:cNvPr id="3" name="Subtitle 2"/>
          <p:cNvSpPr>
            <a:spLocks noGrp="1"/>
          </p:cNvSpPr>
          <p:nvPr>
            <p:ph type="subTitle" idx="1"/>
          </p:nvPr>
        </p:nvSpPr>
        <p:spPr>
          <a:xfrm>
            <a:off x="1143000" y="3602037"/>
            <a:ext cx="6858000" cy="1975803"/>
          </a:xfrm>
        </p:spPr>
        <p:txBody>
          <a:bodyPr>
            <a:normAutofit fontScale="70000" lnSpcReduction="20000"/>
          </a:bodyPr>
          <a:lstStyle/>
          <a:p>
            <a:endParaRPr lang="en-US" b="1" dirty="0" smtClean="0"/>
          </a:p>
          <a:p>
            <a:r>
              <a:rPr lang="en-US" sz="2600" b="1" dirty="0" smtClean="0"/>
              <a:t>Performance Indicators for the Nuclear Promise Design Process</a:t>
            </a:r>
          </a:p>
          <a:p>
            <a:endParaRPr lang="en-US" sz="2600" b="1" dirty="0" smtClean="0"/>
          </a:p>
          <a:p>
            <a:pPr>
              <a:lnSpc>
                <a:spcPct val="120000"/>
              </a:lnSpc>
            </a:pPr>
            <a:r>
              <a:rPr lang="en-US" sz="2600" b="1" dirty="0" smtClean="0"/>
              <a:t>Developed by the </a:t>
            </a:r>
            <a:r>
              <a:rPr lang="en-US" sz="2600" b="1" dirty="0"/>
              <a:t>Configuration Management Indicator Working Group (CMIWG) for </a:t>
            </a:r>
            <a:r>
              <a:rPr lang="en-US" sz="2600" b="1" dirty="0" smtClean="0"/>
              <a:t>the Design Oversight Working Group (DOWG)</a:t>
            </a:r>
          </a:p>
          <a:p>
            <a:pPr>
              <a:lnSpc>
                <a:spcPct val="120000"/>
              </a:lnSpc>
            </a:pPr>
            <a:r>
              <a:rPr lang="en-US" sz="2600" b="1" dirty="0" smtClean="0"/>
              <a:t>May 2017</a:t>
            </a:r>
            <a:endParaRPr lang="en-US" sz="2600" b="1" dirty="0"/>
          </a:p>
        </p:txBody>
      </p:sp>
    </p:spTree>
    <p:extLst>
      <p:ext uri="{BB962C8B-B14F-4D97-AF65-F5344CB8AC3E}">
        <p14:creationId xmlns:p14="http://schemas.microsoft.com/office/powerpoint/2010/main" val="21729555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6983"/>
            <a:ext cx="7886700" cy="558524"/>
          </a:xfrm>
        </p:spPr>
        <p:txBody>
          <a:bodyPr>
            <a:normAutofit/>
          </a:bodyPr>
          <a:lstStyle/>
          <a:p>
            <a:pPr algn="ctr"/>
            <a:r>
              <a:rPr lang="en-US" sz="3200" b="1" dirty="0" smtClean="0"/>
              <a:t>CM Indicators</a:t>
            </a:r>
            <a:endParaRPr lang="en-US" sz="3200" b="1" dirty="0"/>
          </a:p>
        </p:txBody>
      </p:sp>
      <p:sp>
        <p:nvSpPr>
          <p:cNvPr id="3" name="Content Placeholder 2"/>
          <p:cNvSpPr>
            <a:spLocks noGrp="1"/>
          </p:cNvSpPr>
          <p:nvPr>
            <p:ph idx="1"/>
          </p:nvPr>
        </p:nvSpPr>
        <p:spPr>
          <a:xfrm>
            <a:off x="628650" y="655508"/>
            <a:ext cx="7886700" cy="5700844"/>
          </a:xfrm>
        </p:spPr>
        <p:txBody>
          <a:bodyPr>
            <a:normAutofit/>
          </a:bodyPr>
          <a:lstStyle/>
          <a:p>
            <a:pPr marL="0" indent="0">
              <a:buNone/>
            </a:pPr>
            <a:r>
              <a:rPr lang="en-US" sz="2400" b="1" dirty="0" smtClean="0"/>
              <a:t>Efforts were made to determine if these performance measures were either a “lagging” indicator or a “leading” indicator, and if the indicator would be displayed for a “unit” or a “station”.  Results are shown below: </a:t>
            </a:r>
          </a:p>
          <a:p>
            <a:pPr marL="0" indent="0">
              <a:buNone/>
            </a:pPr>
            <a:endParaRPr lang="en-US" sz="2400" b="1" dirty="0" smtClean="0"/>
          </a:p>
          <a:p>
            <a:pPr marL="0" indent="0" algn="ctr">
              <a:buNone/>
            </a:pPr>
            <a:endParaRPr lang="en-US" sz="2400" b="1" dirty="0" smtClean="0"/>
          </a:p>
          <a:p>
            <a:pPr marL="0" indent="0" algn="ctr">
              <a:buNone/>
            </a:pPr>
            <a:endParaRPr lang="en-US" sz="2400" b="1" dirty="0"/>
          </a:p>
        </p:txBody>
      </p:sp>
      <p:pic>
        <p:nvPicPr>
          <p:cNvPr id="8" name="Picture 7"/>
          <p:cNvPicPr>
            <a:picLocks noChangeAspect="1"/>
          </p:cNvPicPr>
          <p:nvPr/>
        </p:nvPicPr>
        <p:blipFill>
          <a:blip r:embed="rId3"/>
          <a:stretch>
            <a:fillRect/>
          </a:stretch>
        </p:blipFill>
        <p:spPr>
          <a:xfrm>
            <a:off x="803565" y="2133599"/>
            <a:ext cx="7218218" cy="4383579"/>
          </a:xfrm>
          <a:prstGeom prst="rect">
            <a:avLst/>
          </a:prstGeom>
        </p:spPr>
      </p:pic>
      <p:sp>
        <p:nvSpPr>
          <p:cNvPr id="9" name="Slide Number Placeholder 8"/>
          <p:cNvSpPr>
            <a:spLocks noGrp="1"/>
          </p:cNvSpPr>
          <p:nvPr>
            <p:ph type="sldNum" sz="quarter" idx="12"/>
          </p:nvPr>
        </p:nvSpPr>
        <p:spPr/>
        <p:txBody>
          <a:bodyPr/>
          <a:lstStyle/>
          <a:p>
            <a:fld id="{17CE1EC0-FE7D-482A-81E1-D27AF24C65C4}" type="slidenum">
              <a:rPr lang="en-US" smtClean="0"/>
              <a:t>10</a:t>
            </a:fld>
            <a:endParaRPr lang="en-US"/>
          </a:p>
        </p:txBody>
      </p:sp>
    </p:spTree>
    <p:extLst>
      <p:ext uri="{BB962C8B-B14F-4D97-AF65-F5344CB8AC3E}">
        <p14:creationId xmlns:p14="http://schemas.microsoft.com/office/powerpoint/2010/main" val="27409897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97709"/>
            <a:ext cx="7886700" cy="672845"/>
          </a:xfrm>
        </p:spPr>
        <p:txBody>
          <a:bodyPr>
            <a:normAutofit/>
          </a:bodyPr>
          <a:lstStyle/>
          <a:p>
            <a:pPr algn="ctr"/>
            <a:r>
              <a:rPr lang="en-US" sz="3200" b="1" dirty="0" smtClean="0"/>
              <a:t>Engineering </a:t>
            </a:r>
            <a:r>
              <a:rPr lang="en-US" sz="3200" b="1" dirty="0"/>
              <a:t>Change (EC) delivery </a:t>
            </a:r>
            <a:endParaRPr lang="en-US" sz="3200" dirty="0"/>
          </a:p>
        </p:txBody>
      </p:sp>
      <p:sp>
        <p:nvSpPr>
          <p:cNvPr id="3" name="Content Placeholder 2"/>
          <p:cNvSpPr>
            <a:spLocks noGrp="1"/>
          </p:cNvSpPr>
          <p:nvPr>
            <p:ph idx="1"/>
          </p:nvPr>
        </p:nvSpPr>
        <p:spPr>
          <a:xfrm>
            <a:off x="628650" y="1108363"/>
            <a:ext cx="7886700" cy="5361709"/>
          </a:xfrm>
        </p:spPr>
        <p:txBody>
          <a:bodyPr>
            <a:normAutofit fontScale="85000" lnSpcReduction="20000"/>
          </a:bodyPr>
          <a:lstStyle/>
          <a:p>
            <a:pPr marL="0" indent="0">
              <a:buNone/>
            </a:pPr>
            <a:r>
              <a:rPr lang="en-US" sz="2600" b="1" dirty="0"/>
              <a:t>This indicator provides an overall measure of Design Engineering performance at timely delivery of Engineering Changes (ECs) to meet the station’s needs.  </a:t>
            </a:r>
            <a:endParaRPr lang="en-US" sz="2600" b="1" dirty="0" smtClean="0"/>
          </a:p>
          <a:p>
            <a:r>
              <a:rPr lang="en-US" sz="2600" b="1" dirty="0" smtClean="0"/>
              <a:t>It measures </a:t>
            </a:r>
            <a:r>
              <a:rPr lang="en-US" sz="2600" b="1" i="1" dirty="0"/>
              <a:t>effectiveness of implementing modifications and takes the place of separate outage milestone indicators used in the industry:</a:t>
            </a:r>
          </a:p>
          <a:p>
            <a:pPr lvl="1">
              <a:buFont typeface="Courier New" panose="02070309020205020404" pitchFamily="49" charset="0"/>
              <a:buChar char="o"/>
            </a:pPr>
            <a:r>
              <a:rPr lang="en-US" sz="2600" b="1" dirty="0" smtClean="0"/>
              <a:t> Adherence </a:t>
            </a:r>
            <a:r>
              <a:rPr lang="en-US" sz="2600" b="1" dirty="0"/>
              <a:t>to outage milestones </a:t>
            </a:r>
          </a:p>
          <a:p>
            <a:pPr lvl="1">
              <a:buFont typeface="Courier New" panose="02070309020205020404" pitchFamily="49" charset="0"/>
              <a:buChar char="o"/>
            </a:pPr>
            <a:r>
              <a:rPr lang="en-US" sz="2600" b="1" dirty="0" smtClean="0"/>
              <a:t> Schedule </a:t>
            </a:r>
            <a:r>
              <a:rPr lang="en-US" sz="2600" b="1" dirty="0"/>
              <a:t>commitments for late add outage ECs </a:t>
            </a:r>
          </a:p>
          <a:p>
            <a:r>
              <a:rPr lang="en-US" sz="2600" b="1" dirty="0" smtClean="0"/>
              <a:t>It </a:t>
            </a:r>
            <a:r>
              <a:rPr lang="en-US" sz="2600" b="1" dirty="0"/>
              <a:t>is not applicable to Design Equivalent Changes, Commercial Changes or Temporary Modifications.</a:t>
            </a:r>
          </a:p>
          <a:p>
            <a:r>
              <a:rPr lang="en-US" sz="2600" b="1" dirty="0" smtClean="0"/>
              <a:t>It tracks </a:t>
            </a:r>
            <a:r>
              <a:rPr lang="en-US" sz="2600" b="1" dirty="0"/>
              <a:t>Design Changes from Outage EC Approval milestone and Design Changes with Recovery Plan milestones until outage end</a:t>
            </a:r>
            <a:r>
              <a:rPr lang="en-US" sz="2600" b="1" dirty="0" smtClean="0"/>
              <a:t>.</a:t>
            </a:r>
          </a:p>
          <a:p>
            <a:pPr lvl="0"/>
            <a:r>
              <a:rPr lang="en-US" sz="2600" b="1" dirty="0" smtClean="0"/>
              <a:t>The “Delivery </a:t>
            </a:r>
            <a:r>
              <a:rPr lang="en-US" sz="2600" b="1" dirty="0"/>
              <a:t>Commitment” for Outage Design Changes is defined as:</a:t>
            </a:r>
          </a:p>
          <a:p>
            <a:pPr marL="573088" lvl="1" indent="-230188">
              <a:buFont typeface="Courier New" panose="02070309020205020404" pitchFamily="49" charset="0"/>
              <a:buChar char="o"/>
            </a:pPr>
            <a:r>
              <a:rPr lang="en-US" sz="2600" b="1" dirty="0" smtClean="0"/>
              <a:t>the </a:t>
            </a:r>
            <a:r>
              <a:rPr lang="en-US" sz="2600" b="1" dirty="0"/>
              <a:t>“Outage Management Design Complete Milestone” for </a:t>
            </a:r>
            <a:r>
              <a:rPr lang="en-US" sz="2600" b="1" dirty="0" smtClean="0"/>
              <a:t> Design </a:t>
            </a:r>
            <a:r>
              <a:rPr lang="en-US" sz="2600" b="1" dirty="0"/>
              <a:t>Changes identified at Outage Scope Freeze.</a:t>
            </a:r>
          </a:p>
          <a:p>
            <a:pPr marL="573088" lvl="1" indent="-230188">
              <a:buFont typeface="Courier New" panose="02070309020205020404" pitchFamily="49" charset="0"/>
              <a:buChar char="o"/>
            </a:pPr>
            <a:r>
              <a:rPr lang="en-US" sz="2600" b="1" dirty="0" smtClean="0"/>
              <a:t>the </a:t>
            </a:r>
            <a:r>
              <a:rPr lang="en-US" sz="2600" b="1" dirty="0"/>
              <a:t>Recovery Plan Commitment EC completion date for Late Add Design Changes.</a:t>
            </a:r>
          </a:p>
          <a:p>
            <a:endParaRPr lang="en-US" b="1" dirty="0"/>
          </a:p>
        </p:txBody>
      </p:sp>
      <p:sp>
        <p:nvSpPr>
          <p:cNvPr id="4" name="Slide Number Placeholder 3"/>
          <p:cNvSpPr>
            <a:spLocks noGrp="1"/>
          </p:cNvSpPr>
          <p:nvPr>
            <p:ph type="sldNum" sz="quarter" idx="12"/>
          </p:nvPr>
        </p:nvSpPr>
        <p:spPr/>
        <p:txBody>
          <a:bodyPr/>
          <a:lstStyle/>
          <a:p>
            <a:fld id="{17CE1EC0-FE7D-482A-81E1-D27AF24C65C4}" type="slidenum">
              <a:rPr lang="en-US" smtClean="0"/>
              <a:t>11</a:t>
            </a:fld>
            <a:endParaRPr lang="en-US"/>
          </a:p>
        </p:txBody>
      </p:sp>
    </p:spTree>
    <p:extLst>
      <p:ext uri="{BB962C8B-B14F-4D97-AF65-F5344CB8AC3E}">
        <p14:creationId xmlns:p14="http://schemas.microsoft.com/office/powerpoint/2010/main" val="2571630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2422"/>
            <a:ext cx="7886700" cy="914401"/>
          </a:xfrm>
        </p:spPr>
        <p:txBody>
          <a:bodyPr/>
          <a:lstStyle/>
          <a:p>
            <a:pPr algn="ctr"/>
            <a:r>
              <a:rPr lang="en-US" sz="3200" b="1" dirty="0" smtClean="0"/>
              <a:t>Engineering Change (EC) </a:t>
            </a:r>
            <a:r>
              <a:rPr lang="en-US" sz="3200" b="1" dirty="0"/>
              <a:t>delivery </a:t>
            </a:r>
            <a:endParaRPr lang="en-US" dirty="0"/>
          </a:p>
        </p:txBody>
      </p:sp>
      <p:sp>
        <p:nvSpPr>
          <p:cNvPr id="4" name="Slide Number Placeholder 3"/>
          <p:cNvSpPr>
            <a:spLocks noGrp="1"/>
          </p:cNvSpPr>
          <p:nvPr>
            <p:ph type="sldNum" sz="quarter" idx="12"/>
          </p:nvPr>
        </p:nvSpPr>
        <p:spPr/>
        <p:txBody>
          <a:bodyPr/>
          <a:lstStyle/>
          <a:p>
            <a:fld id="{17CE1EC0-FE7D-482A-81E1-D27AF24C65C4}" type="slidenum">
              <a:rPr lang="en-US" smtClean="0"/>
              <a:t>12</a:t>
            </a:fld>
            <a:endParaRPr lang="en-US"/>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263536" y="1113905"/>
            <a:ext cx="6758246" cy="5063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50149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6982"/>
            <a:ext cx="7886700" cy="581891"/>
          </a:xfrm>
        </p:spPr>
        <p:txBody>
          <a:bodyPr>
            <a:normAutofit/>
          </a:bodyPr>
          <a:lstStyle/>
          <a:p>
            <a:pPr algn="ctr"/>
            <a:r>
              <a:rPr lang="en-US" sz="3200" b="1" dirty="0" smtClean="0"/>
              <a:t>Engineering </a:t>
            </a:r>
            <a:r>
              <a:rPr lang="en-US" sz="3200" b="1" dirty="0"/>
              <a:t>Change (EC) quality</a:t>
            </a:r>
            <a:endParaRPr lang="en-US" sz="3200" dirty="0"/>
          </a:p>
        </p:txBody>
      </p:sp>
      <p:sp>
        <p:nvSpPr>
          <p:cNvPr id="3" name="Content Placeholder 2"/>
          <p:cNvSpPr>
            <a:spLocks noGrp="1"/>
          </p:cNvSpPr>
          <p:nvPr>
            <p:ph idx="1"/>
          </p:nvPr>
        </p:nvSpPr>
        <p:spPr>
          <a:xfrm>
            <a:off x="628650" y="678873"/>
            <a:ext cx="7886700" cy="5860471"/>
          </a:xfrm>
        </p:spPr>
        <p:txBody>
          <a:bodyPr>
            <a:noAutofit/>
          </a:bodyPr>
          <a:lstStyle/>
          <a:p>
            <a:pPr marL="0" indent="0">
              <a:buNone/>
            </a:pPr>
            <a:r>
              <a:rPr lang="en-US" sz="2400" b="1" dirty="0"/>
              <a:t>Engineering Change (EC) Quality Indicator is a measure of site EC quality.   Each Field Change Request (FCR) is scored by subtracting points from 100 based on FCR significance. </a:t>
            </a:r>
            <a:endParaRPr lang="en-US" sz="2400" b="1" dirty="0" smtClean="0"/>
          </a:p>
          <a:p>
            <a:r>
              <a:rPr lang="en-US" sz="2400" b="1" dirty="0" smtClean="0"/>
              <a:t>The </a:t>
            </a:r>
            <a:r>
              <a:rPr lang="en-US" sz="2400" b="1" dirty="0"/>
              <a:t>site EC Quality Indicator is a numerical average of the FCR scores initiated during a given month for all ECs between approval and closeout.   </a:t>
            </a:r>
            <a:endParaRPr lang="en-US" sz="2400" b="1" dirty="0" smtClean="0"/>
          </a:p>
          <a:p>
            <a:r>
              <a:rPr lang="en-US" sz="2400" b="1" dirty="0" smtClean="0"/>
              <a:t>Reasons </a:t>
            </a:r>
            <a:r>
              <a:rPr lang="en-US" sz="2400" b="1" dirty="0"/>
              <a:t>for FCRs include factors such as errors during EC preparation, planning, or implementation, construction preference, supplier equipment changes, and scope changes.  </a:t>
            </a:r>
            <a:endParaRPr lang="en-US" sz="2400" b="1" dirty="0" smtClean="0"/>
          </a:p>
          <a:p>
            <a:r>
              <a:rPr lang="en-US" sz="2400" b="1" dirty="0" smtClean="0"/>
              <a:t>Planned </a:t>
            </a:r>
            <a:r>
              <a:rPr lang="en-US" sz="2400" b="1" dirty="0"/>
              <a:t>or Administrative FCRs are counted for information but do not result in a point deduction for determining the EC Quality Indicator. </a:t>
            </a:r>
          </a:p>
          <a:p>
            <a:r>
              <a:rPr lang="en-US" sz="2400" b="1" dirty="0"/>
              <a:t>Individual FCR Score: 100 – FCR Points lost  </a:t>
            </a:r>
          </a:p>
          <a:p>
            <a:r>
              <a:rPr lang="en-US" sz="2400" b="1" dirty="0"/>
              <a:t>Site EC Quality Indicator: 100 - Sum of FCR Points lost / (Number of all FCRs - Number of Planned/Admin FCRs)</a:t>
            </a:r>
          </a:p>
        </p:txBody>
      </p:sp>
      <p:sp>
        <p:nvSpPr>
          <p:cNvPr id="4" name="Slide Number Placeholder 3"/>
          <p:cNvSpPr>
            <a:spLocks noGrp="1"/>
          </p:cNvSpPr>
          <p:nvPr>
            <p:ph type="sldNum" sz="quarter" idx="12"/>
          </p:nvPr>
        </p:nvSpPr>
        <p:spPr/>
        <p:txBody>
          <a:bodyPr/>
          <a:lstStyle/>
          <a:p>
            <a:fld id="{17CE1EC0-FE7D-482A-81E1-D27AF24C65C4}" type="slidenum">
              <a:rPr lang="en-US" smtClean="0"/>
              <a:t>13</a:t>
            </a:fld>
            <a:endParaRPr lang="en-US"/>
          </a:p>
        </p:txBody>
      </p:sp>
    </p:spTree>
    <p:extLst>
      <p:ext uri="{BB962C8B-B14F-4D97-AF65-F5344CB8AC3E}">
        <p14:creationId xmlns:p14="http://schemas.microsoft.com/office/powerpoint/2010/main" val="32168578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2422"/>
            <a:ext cx="7886700" cy="704335"/>
          </a:xfrm>
        </p:spPr>
        <p:txBody>
          <a:bodyPr>
            <a:normAutofit/>
          </a:bodyPr>
          <a:lstStyle/>
          <a:p>
            <a:pPr algn="ctr"/>
            <a:r>
              <a:rPr lang="en-US" sz="3200" b="1" dirty="0"/>
              <a:t>Engineering Change (EC) quality</a:t>
            </a:r>
            <a:endParaRPr lang="en-US" sz="3200" dirty="0"/>
          </a:p>
        </p:txBody>
      </p:sp>
      <p:sp>
        <p:nvSpPr>
          <p:cNvPr id="3" name="Content Placeholder 2"/>
          <p:cNvSpPr>
            <a:spLocks noGrp="1"/>
          </p:cNvSpPr>
          <p:nvPr>
            <p:ph idx="1"/>
          </p:nvPr>
        </p:nvSpPr>
        <p:spPr>
          <a:xfrm>
            <a:off x="739861" y="926757"/>
            <a:ext cx="7886700" cy="5429594"/>
          </a:xfrm>
        </p:spPr>
        <p:txBody>
          <a:bodyPr>
            <a:noAutofit/>
          </a:bodyPr>
          <a:lstStyle/>
          <a:p>
            <a:pPr marL="0" indent="0">
              <a:buNone/>
            </a:pPr>
            <a:r>
              <a:rPr lang="en-US" sz="2400" b="1" dirty="0" smtClean="0"/>
              <a:t>The FCR reason codes are as follows:</a:t>
            </a:r>
          </a:p>
          <a:p>
            <a:r>
              <a:rPr lang="en-US" sz="2400" b="1" dirty="0" smtClean="0"/>
              <a:t>(PA) Planned or Administrative Change; (-0 points)</a:t>
            </a:r>
          </a:p>
          <a:p>
            <a:r>
              <a:rPr lang="en-US" sz="2400" b="1" dirty="0" smtClean="0"/>
              <a:t>(CP) Construction or Installation Preference; (-5 points)</a:t>
            </a:r>
          </a:p>
          <a:p>
            <a:r>
              <a:rPr lang="en-US" sz="2400" b="1" dirty="0" smtClean="0"/>
              <a:t>(SE) Supplier </a:t>
            </a:r>
            <a:r>
              <a:rPr lang="en-US" sz="2400" b="1" dirty="0"/>
              <a:t>Equipment Change; (-5 points)</a:t>
            </a:r>
          </a:p>
          <a:p>
            <a:r>
              <a:rPr lang="en-US" sz="2400" b="1" dirty="0" smtClean="0"/>
              <a:t>(SC) </a:t>
            </a:r>
            <a:r>
              <a:rPr lang="en-US" sz="2400" b="1" dirty="0"/>
              <a:t>Scope Change; </a:t>
            </a:r>
            <a:r>
              <a:rPr lang="en-US" sz="2400" b="1" dirty="0" smtClean="0"/>
              <a:t>(-10 </a:t>
            </a:r>
            <a:r>
              <a:rPr lang="en-US" sz="2400" b="1" dirty="0"/>
              <a:t>points)</a:t>
            </a:r>
          </a:p>
          <a:p>
            <a:r>
              <a:rPr lang="en-US" sz="2400" b="1" dirty="0" smtClean="0"/>
              <a:t>(PC) Planning or </a:t>
            </a:r>
            <a:r>
              <a:rPr lang="en-US" sz="2400" b="1" dirty="0"/>
              <a:t>Construction Error; </a:t>
            </a:r>
            <a:r>
              <a:rPr lang="en-US" sz="2400" b="1" dirty="0" smtClean="0"/>
              <a:t>(-15 </a:t>
            </a:r>
            <a:r>
              <a:rPr lang="en-US" sz="2400" b="1" dirty="0"/>
              <a:t>points)</a:t>
            </a:r>
          </a:p>
          <a:p>
            <a:r>
              <a:rPr lang="en-US" sz="2400" b="1" dirty="0" smtClean="0"/>
              <a:t>(DN) Design Error – </a:t>
            </a:r>
            <a:r>
              <a:rPr lang="en-US" sz="2400" b="1" dirty="0"/>
              <a:t>non Consequential; </a:t>
            </a:r>
            <a:r>
              <a:rPr lang="en-US" sz="2400" b="1" dirty="0" smtClean="0"/>
              <a:t>(-15 </a:t>
            </a:r>
            <a:r>
              <a:rPr lang="en-US" sz="2400" b="1" dirty="0"/>
              <a:t>points)</a:t>
            </a:r>
          </a:p>
          <a:p>
            <a:r>
              <a:rPr lang="en-US" sz="2400" b="1" dirty="0" smtClean="0"/>
              <a:t>(TE) Engineering Change (EC) </a:t>
            </a:r>
            <a:r>
              <a:rPr lang="en-US" sz="2400" b="1" dirty="0"/>
              <a:t>Testing Error; </a:t>
            </a:r>
            <a:r>
              <a:rPr lang="en-US" sz="2400" b="1" dirty="0" smtClean="0"/>
              <a:t>(-20 </a:t>
            </a:r>
            <a:r>
              <a:rPr lang="en-US" sz="2400" b="1" dirty="0"/>
              <a:t>points)</a:t>
            </a:r>
          </a:p>
          <a:p>
            <a:r>
              <a:rPr lang="en-US" sz="2400" b="1" dirty="0" smtClean="0"/>
              <a:t>(DC) Design Error </a:t>
            </a:r>
            <a:r>
              <a:rPr lang="en-US" sz="2400" b="1" dirty="0"/>
              <a:t>- Consequential; </a:t>
            </a:r>
            <a:r>
              <a:rPr lang="en-US" sz="2400" b="1" dirty="0" smtClean="0"/>
              <a:t>(-40 </a:t>
            </a:r>
            <a:r>
              <a:rPr lang="en-US" sz="2400" b="1" dirty="0"/>
              <a:t>points</a:t>
            </a:r>
            <a:r>
              <a:rPr lang="en-US" sz="2400" b="1" dirty="0" smtClean="0"/>
              <a:t>)</a:t>
            </a:r>
          </a:p>
          <a:p>
            <a:pPr marL="0" indent="0">
              <a:buNone/>
            </a:pPr>
            <a:r>
              <a:rPr lang="en-US" sz="2400" b="1" dirty="0" smtClean="0"/>
              <a:t>For an FCR that could have multiple reason codes, list only the “worst offender” of the reason codes that could apply.</a:t>
            </a:r>
            <a:endParaRPr lang="en-US" sz="2400" b="1" dirty="0"/>
          </a:p>
          <a:p>
            <a:pPr marL="0" indent="0">
              <a:buNone/>
            </a:pPr>
            <a:r>
              <a:rPr lang="en-US" sz="2400" b="1" dirty="0" smtClean="0"/>
              <a:t>Number of points lost for a particular FCR reason code is subtracted from 100 points. </a:t>
            </a:r>
            <a:endParaRPr lang="en-US" sz="2400" b="1" dirty="0"/>
          </a:p>
        </p:txBody>
      </p:sp>
      <p:sp>
        <p:nvSpPr>
          <p:cNvPr id="4" name="Slide Number Placeholder 3"/>
          <p:cNvSpPr>
            <a:spLocks noGrp="1"/>
          </p:cNvSpPr>
          <p:nvPr>
            <p:ph type="sldNum" sz="quarter" idx="12"/>
          </p:nvPr>
        </p:nvSpPr>
        <p:spPr/>
        <p:txBody>
          <a:bodyPr/>
          <a:lstStyle/>
          <a:p>
            <a:fld id="{17CE1EC0-FE7D-482A-81E1-D27AF24C65C4}" type="slidenum">
              <a:rPr lang="en-US" smtClean="0"/>
              <a:t>14</a:t>
            </a:fld>
            <a:endParaRPr lang="en-US"/>
          </a:p>
        </p:txBody>
      </p:sp>
    </p:spTree>
    <p:extLst>
      <p:ext uri="{BB962C8B-B14F-4D97-AF65-F5344CB8AC3E}">
        <p14:creationId xmlns:p14="http://schemas.microsoft.com/office/powerpoint/2010/main" val="38559973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97709"/>
            <a:ext cx="7886700" cy="951470"/>
          </a:xfrm>
        </p:spPr>
        <p:txBody>
          <a:bodyPr>
            <a:normAutofit/>
          </a:bodyPr>
          <a:lstStyle/>
          <a:p>
            <a:pPr algn="ctr"/>
            <a:r>
              <a:rPr lang="en-US" sz="3200" b="1" dirty="0" smtClean="0"/>
              <a:t>Engineering </a:t>
            </a:r>
            <a:r>
              <a:rPr lang="en-US" sz="3200" b="1" dirty="0"/>
              <a:t>Change (EC) quality</a:t>
            </a:r>
            <a:endParaRPr lang="en-US" sz="3200" dirty="0"/>
          </a:p>
        </p:txBody>
      </p:sp>
      <p:sp>
        <p:nvSpPr>
          <p:cNvPr id="4" name="Slide Number Placeholder 3"/>
          <p:cNvSpPr>
            <a:spLocks noGrp="1"/>
          </p:cNvSpPr>
          <p:nvPr>
            <p:ph type="sldNum" sz="quarter" idx="12"/>
          </p:nvPr>
        </p:nvSpPr>
        <p:spPr/>
        <p:txBody>
          <a:bodyPr/>
          <a:lstStyle/>
          <a:p>
            <a:fld id="{17CE1EC0-FE7D-482A-81E1-D27AF24C65C4}" type="slidenum">
              <a:rPr lang="en-US" smtClean="0"/>
              <a:t>15</a:t>
            </a:fld>
            <a:endParaRPr lang="en-US"/>
          </a:p>
        </p:txBody>
      </p:sp>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022465" y="1130532"/>
            <a:ext cx="7190510" cy="5046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6136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80110"/>
            <a:ext cx="7886700" cy="914399"/>
          </a:xfrm>
        </p:spPr>
        <p:txBody>
          <a:bodyPr>
            <a:normAutofit/>
          </a:bodyPr>
          <a:lstStyle/>
          <a:p>
            <a:pPr algn="ctr"/>
            <a:r>
              <a:rPr lang="en-US" sz="3200" b="1" dirty="0"/>
              <a:t>Engineering Change (EC) quality</a:t>
            </a:r>
            <a:endParaRPr lang="en-US" sz="3200" dirty="0"/>
          </a:p>
        </p:txBody>
      </p:sp>
      <p:sp>
        <p:nvSpPr>
          <p:cNvPr id="3" name="Content Placeholder 2"/>
          <p:cNvSpPr>
            <a:spLocks noGrp="1"/>
          </p:cNvSpPr>
          <p:nvPr>
            <p:ph idx="1"/>
          </p:nvPr>
        </p:nvSpPr>
        <p:spPr>
          <a:xfrm>
            <a:off x="628650" y="1094509"/>
            <a:ext cx="7886700" cy="5389418"/>
          </a:xfrm>
        </p:spPr>
        <p:txBody>
          <a:bodyPr/>
          <a:lstStyle/>
          <a:p>
            <a:pPr marL="0" indent="0">
              <a:buNone/>
            </a:pPr>
            <a:r>
              <a:rPr lang="en-US" b="1" dirty="0" smtClean="0"/>
              <a:t>Spreadsheet example.  Latest data shown to the right with aging data rolling off on left side of the spreadsheet for a twelve-month period.</a:t>
            </a:r>
          </a:p>
          <a:p>
            <a:pPr marL="0" indent="0" algn="ctr">
              <a:buNone/>
            </a:pPr>
            <a:endParaRPr lang="en-US" b="1" dirty="0" smtClean="0"/>
          </a:p>
          <a:p>
            <a:pPr marL="0" indent="0" algn="ctr">
              <a:buNone/>
            </a:pPr>
            <a:endParaRPr lang="en-US" b="1" dirty="0"/>
          </a:p>
        </p:txBody>
      </p:sp>
      <p:sp>
        <p:nvSpPr>
          <p:cNvPr id="4" name="Slide Number Placeholder 3"/>
          <p:cNvSpPr>
            <a:spLocks noGrp="1"/>
          </p:cNvSpPr>
          <p:nvPr>
            <p:ph type="sldNum" sz="quarter" idx="12"/>
          </p:nvPr>
        </p:nvSpPr>
        <p:spPr/>
        <p:txBody>
          <a:bodyPr/>
          <a:lstStyle/>
          <a:p>
            <a:fld id="{17CE1EC0-FE7D-482A-81E1-D27AF24C65C4}" type="slidenum">
              <a:rPr lang="en-US" smtClean="0"/>
              <a:t>16</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2603180762"/>
              </p:ext>
            </p:extLst>
          </p:nvPr>
        </p:nvGraphicFramePr>
        <p:xfrm>
          <a:off x="640082" y="1970116"/>
          <a:ext cx="8083087" cy="4002199"/>
        </p:xfrm>
        <a:graphic>
          <a:graphicData uri="http://schemas.openxmlformats.org/drawingml/2006/table">
            <a:tbl>
              <a:tblPr/>
              <a:tblGrid>
                <a:gridCol w="810777"/>
                <a:gridCol w="585169"/>
                <a:gridCol w="916530"/>
                <a:gridCol w="438877"/>
                <a:gridCol w="465670"/>
                <a:gridCol w="507261"/>
                <a:gridCol w="502329"/>
                <a:gridCol w="437114"/>
                <a:gridCol w="366612"/>
                <a:gridCol w="444164"/>
                <a:gridCol w="507616"/>
                <a:gridCol w="430064"/>
                <a:gridCol w="507616"/>
                <a:gridCol w="465315"/>
                <a:gridCol w="359562"/>
                <a:gridCol w="338411"/>
              </a:tblGrid>
              <a:tr h="120912">
                <a:tc>
                  <a:txBody>
                    <a:bodyPr/>
                    <a:lstStyle/>
                    <a:p>
                      <a:pPr algn="r" fontAlgn="b"/>
                      <a:r>
                        <a:rPr lang="en-US" sz="600" b="1" i="0" u="none" strike="noStrike" dirty="0">
                          <a:solidFill>
                            <a:srgbClr val="000000"/>
                          </a:solidFill>
                          <a:effectLst/>
                          <a:latin typeface="Calibri"/>
                        </a:rPr>
                        <a:t>Mar-16</a:t>
                      </a:r>
                    </a:p>
                  </a:txBody>
                  <a:tcPr marL="5161" marR="5161" marT="5161" marB="0" anchor="b">
                    <a:lnL>
                      <a:noFill/>
                    </a:lnL>
                    <a:lnR>
                      <a:noFill/>
                    </a:lnR>
                    <a:lnT>
                      <a:noFill/>
                    </a:lnT>
                    <a:lnB>
                      <a:noFill/>
                    </a:lnB>
                  </a:tcPr>
                </a:tc>
                <a:tc>
                  <a:txBody>
                    <a:bodyPr/>
                    <a:lstStyle/>
                    <a:p>
                      <a:pPr algn="r" fontAlgn="b"/>
                      <a:r>
                        <a:rPr lang="en-US" sz="600" b="1" i="0" u="none" strike="noStrike">
                          <a:solidFill>
                            <a:srgbClr val="000000"/>
                          </a:solidFill>
                          <a:effectLst/>
                          <a:latin typeface="Calibri"/>
                        </a:rPr>
                        <a:t>Apr-16</a:t>
                      </a:r>
                    </a:p>
                  </a:txBody>
                  <a:tcPr marL="5161" marR="5161" marT="5161" marB="0" anchor="b">
                    <a:lnL>
                      <a:noFill/>
                    </a:lnL>
                    <a:lnR>
                      <a:noFill/>
                    </a:lnR>
                    <a:lnT>
                      <a:noFill/>
                    </a:lnT>
                    <a:lnB>
                      <a:noFill/>
                    </a:lnB>
                  </a:tcPr>
                </a:tc>
                <a:tc>
                  <a:txBody>
                    <a:bodyPr/>
                    <a:lstStyle/>
                    <a:p>
                      <a:pPr algn="r" fontAlgn="b"/>
                      <a:r>
                        <a:rPr lang="en-US" sz="600" b="1" i="0" u="none" strike="noStrike">
                          <a:solidFill>
                            <a:srgbClr val="000000"/>
                          </a:solidFill>
                          <a:effectLst/>
                          <a:latin typeface="Calibri"/>
                        </a:rPr>
                        <a:t>May-16</a:t>
                      </a:r>
                    </a:p>
                  </a:txBody>
                  <a:tcPr marL="5161" marR="5161" marT="5161" marB="0" anchor="b">
                    <a:lnL>
                      <a:noFill/>
                    </a:lnL>
                    <a:lnR>
                      <a:noFill/>
                    </a:lnR>
                    <a:lnT>
                      <a:noFill/>
                    </a:lnT>
                    <a:lnB>
                      <a:noFill/>
                    </a:lnB>
                  </a:tcPr>
                </a:tc>
                <a:tc>
                  <a:txBody>
                    <a:bodyPr/>
                    <a:lstStyle/>
                    <a:p>
                      <a:pPr algn="r" fontAlgn="b"/>
                      <a:r>
                        <a:rPr lang="en-US" sz="600" b="1" i="0" u="none" strike="noStrike">
                          <a:solidFill>
                            <a:srgbClr val="000000"/>
                          </a:solidFill>
                          <a:effectLst/>
                          <a:latin typeface="Calibri"/>
                        </a:rPr>
                        <a:t>Jun-16</a:t>
                      </a:r>
                    </a:p>
                  </a:txBody>
                  <a:tcPr marL="5161" marR="5161" marT="5161" marB="0" anchor="b">
                    <a:lnL>
                      <a:noFill/>
                    </a:lnL>
                    <a:lnR>
                      <a:noFill/>
                    </a:lnR>
                    <a:lnT>
                      <a:noFill/>
                    </a:lnT>
                    <a:lnB>
                      <a:noFill/>
                    </a:lnB>
                  </a:tcPr>
                </a:tc>
                <a:tc>
                  <a:txBody>
                    <a:bodyPr/>
                    <a:lstStyle/>
                    <a:p>
                      <a:pPr algn="r" fontAlgn="b"/>
                      <a:r>
                        <a:rPr lang="en-US" sz="600" b="1" i="0" u="none" strike="noStrike">
                          <a:solidFill>
                            <a:srgbClr val="000000"/>
                          </a:solidFill>
                          <a:effectLst/>
                          <a:latin typeface="Calibri"/>
                        </a:rPr>
                        <a:t>Jul-16</a:t>
                      </a:r>
                    </a:p>
                  </a:txBody>
                  <a:tcPr marL="5161" marR="5161" marT="5161" marB="0" anchor="b">
                    <a:lnL>
                      <a:noFill/>
                    </a:lnL>
                    <a:lnR>
                      <a:noFill/>
                    </a:lnR>
                    <a:lnT>
                      <a:noFill/>
                    </a:lnT>
                    <a:lnB>
                      <a:noFill/>
                    </a:lnB>
                  </a:tcPr>
                </a:tc>
                <a:tc>
                  <a:txBody>
                    <a:bodyPr/>
                    <a:lstStyle/>
                    <a:p>
                      <a:pPr algn="r" fontAlgn="b"/>
                      <a:r>
                        <a:rPr lang="en-US" sz="600" b="1" i="0" u="none" strike="noStrike">
                          <a:solidFill>
                            <a:srgbClr val="000000"/>
                          </a:solidFill>
                          <a:effectLst/>
                          <a:latin typeface="Calibri"/>
                        </a:rPr>
                        <a:t>Aug-16</a:t>
                      </a:r>
                    </a:p>
                  </a:txBody>
                  <a:tcPr marL="5161" marR="5161" marT="5161" marB="0" anchor="b">
                    <a:lnL>
                      <a:noFill/>
                    </a:lnL>
                    <a:lnR>
                      <a:noFill/>
                    </a:lnR>
                    <a:lnT>
                      <a:noFill/>
                    </a:lnT>
                    <a:lnB>
                      <a:noFill/>
                    </a:lnB>
                  </a:tcPr>
                </a:tc>
                <a:tc>
                  <a:txBody>
                    <a:bodyPr/>
                    <a:lstStyle/>
                    <a:p>
                      <a:pPr algn="r" fontAlgn="b"/>
                      <a:r>
                        <a:rPr lang="en-US" sz="600" b="1" i="0" u="none" strike="noStrike">
                          <a:solidFill>
                            <a:srgbClr val="000000"/>
                          </a:solidFill>
                          <a:effectLst/>
                          <a:latin typeface="Calibri"/>
                        </a:rPr>
                        <a:t>Sep-16</a:t>
                      </a:r>
                    </a:p>
                  </a:txBody>
                  <a:tcPr marL="5161" marR="5161" marT="5161" marB="0" anchor="b">
                    <a:lnL>
                      <a:noFill/>
                    </a:lnL>
                    <a:lnR>
                      <a:noFill/>
                    </a:lnR>
                    <a:lnT>
                      <a:noFill/>
                    </a:lnT>
                    <a:lnB>
                      <a:noFill/>
                    </a:lnB>
                  </a:tcPr>
                </a:tc>
                <a:tc>
                  <a:txBody>
                    <a:bodyPr/>
                    <a:lstStyle/>
                    <a:p>
                      <a:pPr algn="r" fontAlgn="b"/>
                      <a:r>
                        <a:rPr lang="en-US" sz="600" b="1" i="0" u="none" strike="noStrike">
                          <a:solidFill>
                            <a:srgbClr val="000000"/>
                          </a:solidFill>
                          <a:effectLst/>
                          <a:latin typeface="Calibri"/>
                        </a:rPr>
                        <a:t>Oct-16</a:t>
                      </a:r>
                    </a:p>
                  </a:txBody>
                  <a:tcPr marL="5161" marR="5161" marT="5161" marB="0" anchor="b">
                    <a:lnL>
                      <a:noFill/>
                    </a:lnL>
                    <a:lnR>
                      <a:noFill/>
                    </a:lnR>
                    <a:lnT>
                      <a:noFill/>
                    </a:lnT>
                    <a:lnB>
                      <a:noFill/>
                    </a:lnB>
                  </a:tcPr>
                </a:tc>
                <a:tc>
                  <a:txBody>
                    <a:bodyPr/>
                    <a:lstStyle/>
                    <a:p>
                      <a:pPr algn="r" fontAlgn="b"/>
                      <a:r>
                        <a:rPr lang="en-US" sz="600" b="1" i="0" u="none" strike="noStrike">
                          <a:solidFill>
                            <a:srgbClr val="000000"/>
                          </a:solidFill>
                          <a:effectLst/>
                          <a:latin typeface="Calibri"/>
                        </a:rPr>
                        <a:t>Nov-16</a:t>
                      </a:r>
                    </a:p>
                  </a:txBody>
                  <a:tcPr marL="5161" marR="5161" marT="5161" marB="0" anchor="b">
                    <a:lnL>
                      <a:noFill/>
                    </a:lnL>
                    <a:lnR>
                      <a:noFill/>
                    </a:lnR>
                    <a:lnT>
                      <a:noFill/>
                    </a:lnT>
                    <a:lnB>
                      <a:noFill/>
                    </a:lnB>
                  </a:tcPr>
                </a:tc>
                <a:tc>
                  <a:txBody>
                    <a:bodyPr/>
                    <a:lstStyle/>
                    <a:p>
                      <a:pPr algn="r" fontAlgn="b"/>
                      <a:r>
                        <a:rPr lang="en-US" sz="600" b="1" i="0" u="none" strike="noStrike">
                          <a:solidFill>
                            <a:srgbClr val="000000"/>
                          </a:solidFill>
                          <a:effectLst/>
                          <a:latin typeface="Calibri"/>
                        </a:rPr>
                        <a:t>Dec-16</a:t>
                      </a:r>
                    </a:p>
                  </a:txBody>
                  <a:tcPr marL="5161" marR="5161" marT="5161" marB="0" anchor="b">
                    <a:lnL>
                      <a:noFill/>
                    </a:lnL>
                    <a:lnR>
                      <a:noFill/>
                    </a:lnR>
                    <a:lnT>
                      <a:noFill/>
                    </a:lnT>
                    <a:lnB>
                      <a:noFill/>
                    </a:lnB>
                  </a:tcPr>
                </a:tc>
                <a:tc>
                  <a:txBody>
                    <a:bodyPr/>
                    <a:lstStyle/>
                    <a:p>
                      <a:pPr algn="r" fontAlgn="b"/>
                      <a:r>
                        <a:rPr lang="en-US" sz="600" b="1" i="0" u="none" strike="noStrike">
                          <a:solidFill>
                            <a:srgbClr val="000000"/>
                          </a:solidFill>
                          <a:effectLst/>
                          <a:latin typeface="Calibri"/>
                        </a:rPr>
                        <a:t>Jan-17</a:t>
                      </a:r>
                    </a:p>
                  </a:txBody>
                  <a:tcPr marL="5161" marR="5161" marT="5161" marB="0" anchor="b">
                    <a:lnL>
                      <a:noFill/>
                    </a:lnL>
                    <a:lnR>
                      <a:noFill/>
                    </a:lnR>
                    <a:lnT>
                      <a:noFill/>
                    </a:lnT>
                    <a:lnB>
                      <a:noFill/>
                    </a:lnB>
                  </a:tcPr>
                </a:tc>
                <a:tc>
                  <a:txBody>
                    <a:bodyPr/>
                    <a:lstStyle/>
                    <a:p>
                      <a:pPr algn="r" fontAlgn="b"/>
                      <a:r>
                        <a:rPr lang="en-US" sz="600" b="1" i="0" u="none" strike="noStrike">
                          <a:solidFill>
                            <a:srgbClr val="000000"/>
                          </a:solidFill>
                          <a:effectLst/>
                          <a:latin typeface="Calibri"/>
                        </a:rPr>
                        <a:t>Feb-17</a:t>
                      </a:r>
                    </a:p>
                  </a:txBody>
                  <a:tcPr marL="5161" marR="5161" marT="5161"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5161" marR="5161" marT="5161"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5161" marR="5161" marT="5161"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5161" marR="5161" marT="5161"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5161" marR="5161" marT="5161" marB="0" anchor="b">
                    <a:lnL>
                      <a:noFill/>
                    </a:lnL>
                    <a:lnR>
                      <a:noFill/>
                    </a:lnR>
                    <a:lnT>
                      <a:noFill/>
                    </a:lnT>
                    <a:lnB>
                      <a:noFill/>
                    </a:lnB>
                  </a:tcPr>
                </a:tc>
              </a:tr>
              <a:tr h="120912">
                <a:tc>
                  <a:txBody>
                    <a:bodyPr/>
                    <a:lstStyle/>
                    <a:p>
                      <a:pPr algn="l" fontAlgn="b"/>
                      <a:r>
                        <a:rPr lang="en-US" sz="600" b="0" i="0" u="none" strike="noStrike">
                          <a:solidFill>
                            <a:srgbClr val="000000"/>
                          </a:solidFill>
                          <a:effectLst/>
                          <a:latin typeface="Calibri"/>
                        </a:rPr>
                        <a:t>N/A</a:t>
                      </a:r>
                    </a:p>
                  </a:txBody>
                  <a:tcPr marL="5161" marR="5161" marT="5161" marB="0" anchor="b">
                    <a:lnL>
                      <a:noFill/>
                    </a:lnL>
                    <a:lnR>
                      <a:noFill/>
                    </a:lnR>
                    <a:lnT>
                      <a:noFill/>
                    </a:lnT>
                    <a:lnB>
                      <a:noFill/>
                    </a:lnB>
                  </a:tcPr>
                </a:tc>
                <a:tc>
                  <a:txBody>
                    <a:bodyPr/>
                    <a:lstStyle/>
                    <a:p>
                      <a:pPr algn="l" fontAlgn="b"/>
                      <a:r>
                        <a:rPr lang="en-US" sz="600" b="0" i="0" u="none" strike="noStrike">
                          <a:solidFill>
                            <a:srgbClr val="000000"/>
                          </a:solidFill>
                          <a:effectLst/>
                          <a:latin typeface="Calibri"/>
                        </a:rPr>
                        <a:t>N/A</a:t>
                      </a:r>
                    </a:p>
                  </a:txBody>
                  <a:tcPr marL="5161" marR="5161" marT="5161" marB="0" anchor="b">
                    <a:lnL>
                      <a:noFill/>
                    </a:lnL>
                    <a:lnR>
                      <a:noFill/>
                    </a:lnR>
                    <a:lnT>
                      <a:noFill/>
                    </a:lnT>
                    <a:lnB>
                      <a:noFill/>
                    </a:lnB>
                  </a:tcPr>
                </a:tc>
                <a:tc>
                  <a:txBody>
                    <a:bodyPr/>
                    <a:lstStyle/>
                    <a:p>
                      <a:pPr algn="l" fontAlgn="b"/>
                      <a:r>
                        <a:rPr lang="en-US" sz="600" b="0" i="0" u="none" strike="noStrike">
                          <a:solidFill>
                            <a:srgbClr val="000000"/>
                          </a:solidFill>
                          <a:effectLst/>
                          <a:latin typeface="Calibri"/>
                        </a:rPr>
                        <a:t>N/A</a:t>
                      </a:r>
                    </a:p>
                  </a:txBody>
                  <a:tcPr marL="5161" marR="5161" marT="5161" marB="0" anchor="b">
                    <a:lnL>
                      <a:noFill/>
                    </a:lnL>
                    <a:lnR>
                      <a:noFill/>
                    </a:lnR>
                    <a:lnT>
                      <a:noFill/>
                    </a:lnT>
                    <a:lnB>
                      <a:noFill/>
                    </a:lnB>
                  </a:tcPr>
                </a:tc>
                <a:tc>
                  <a:txBody>
                    <a:bodyPr/>
                    <a:lstStyle/>
                    <a:p>
                      <a:pPr algn="l" fontAlgn="b"/>
                      <a:r>
                        <a:rPr lang="en-US" sz="600" b="0" i="0" u="none" strike="noStrike">
                          <a:solidFill>
                            <a:srgbClr val="000000"/>
                          </a:solidFill>
                          <a:effectLst/>
                          <a:latin typeface="Calibri"/>
                        </a:rPr>
                        <a:t>N/A</a:t>
                      </a:r>
                    </a:p>
                  </a:txBody>
                  <a:tcPr marL="5161" marR="5161" marT="5161" marB="0" anchor="b">
                    <a:lnL>
                      <a:noFill/>
                    </a:lnL>
                    <a:lnR>
                      <a:noFill/>
                    </a:lnR>
                    <a:lnT>
                      <a:noFill/>
                    </a:lnT>
                    <a:lnB>
                      <a:noFill/>
                    </a:lnB>
                  </a:tcPr>
                </a:tc>
                <a:tc>
                  <a:txBody>
                    <a:bodyPr/>
                    <a:lstStyle/>
                    <a:p>
                      <a:pPr algn="l" fontAlgn="b"/>
                      <a:r>
                        <a:rPr lang="en-US" sz="600" b="0" i="0" u="none" strike="noStrike">
                          <a:solidFill>
                            <a:srgbClr val="000000"/>
                          </a:solidFill>
                          <a:effectLst/>
                          <a:latin typeface="Calibri"/>
                        </a:rPr>
                        <a:t>N/A</a:t>
                      </a:r>
                    </a:p>
                  </a:txBody>
                  <a:tcPr marL="5161" marR="5161" marT="5161" marB="0" anchor="b">
                    <a:lnL>
                      <a:noFill/>
                    </a:lnL>
                    <a:lnR>
                      <a:noFill/>
                    </a:lnR>
                    <a:lnT>
                      <a:noFill/>
                    </a:lnT>
                    <a:lnB>
                      <a:noFill/>
                    </a:lnB>
                  </a:tcPr>
                </a:tc>
                <a:tc>
                  <a:txBody>
                    <a:bodyPr/>
                    <a:lstStyle/>
                    <a:p>
                      <a:pPr algn="l" fontAlgn="b"/>
                      <a:r>
                        <a:rPr lang="en-US" sz="600" b="0" i="0" u="none" strike="noStrike">
                          <a:solidFill>
                            <a:srgbClr val="000000"/>
                          </a:solidFill>
                          <a:effectLst/>
                          <a:latin typeface="Calibri"/>
                        </a:rPr>
                        <a:t>N/A</a:t>
                      </a:r>
                    </a:p>
                  </a:txBody>
                  <a:tcPr marL="5161" marR="5161" marT="5161" marB="0" anchor="b">
                    <a:lnL>
                      <a:noFill/>
                    </a:lnL>
                    <a:lnR>
                      <a:noFill/>
                    </a:lnR>
                    <a:lnT>
                      <a:noFill/>
                    </a:lnT>
                    <a:lnB>
                      <a:noFill/>
                    </a:lnB>
                  </a:tcPr>
                </a:tc>
                <a:tc>
                  <a:txBody>
                    <a:bodyPr/>
                    <a:lstStyle/>
                    <a:p>
                      <a:pPr algn="r" fontAlgn="b"/>
                      <a:r>
                        <a:rPr lang="en-US" sz="600" b="0" i="0" u="none" strike="noStrike">
                          <a:solidFill>
                            <a:srgbClr val="000000"/>
                          </a:solidFill>
                          <a:effectLst/>
                          <a:latin typeface="Calibri"/>
                        </a:rPr>
                        <a:t>90</a:t>
                      </a:r>
                    </a:p>
                  </a:txBody>
                  <a:tcPr marL="5161" marR="5161" marT="5161" marB="0" anchor="b">
                    <a:lnL>
                      <a:noFill/>
                    </a:lnL>
                    <a:lnR>
                      <a:noFill/>
                    </a:lnR>
                    <a:lnT>
                      <a:noFill/>
                    </a:lnT>
                    <a:lnB>
                      <a:noFill/>
                    </a:lnB>
                    <a:solidFill>
                      <a:srgbClr val="00B050"/>
                    </a:solidFill>
                  </a:tcPr>
                </a:tc>
                <a:tc>
                  <a:txBody>
                    <a:bodyPr/>
                    <a:lstStyle/>
                    <a:p>
                      <a:pPr algn="r" fontAlgn="b"/>
                      <a:r>
                        <a:rPr lang="en-US" sz="600" b="0" i="0" u="none" strike="noStrike">
                          <a:solidFill>
                            <a:srgbClr val="000000"/>
                          </a:solidFill>
                          <a:effectLst/>
                          <a:latin typeface="Calibri"/>
                        </a:rPr>
                        <a:t>85</a:t>
                      </a:r>
                    </a:p>
                  </a:txBody>
                  <a:tcPr marL="5161" marR="5161" marT="5161" marB="0" anchor="b">
                    <a:lnL>
                      <a:noFill/>
                    </a:lnL>
                    <a:lnR>
                      <a:noFill/>
                    </a:lnR>
                    <a:lnT>
                      <a:noFill/>
                    </a:lnT>
                    <a:lnB>
                      <a:noFill/>
                    </a:lnB>
                    <a:solidFill>
                      <a:srgbClr val="FFFF00"/>
                    </a:solidFill>
                  </a:tcPr>
                </a:tc>
                <a:tc>
                  <a:txBody>
                    <a:bodyPr/>
                    <a:lstStyle/>
                    <a:p>
                      <a:pPr algn="r" fontAlgn="b"/>
                      <a:r>
                        <a:rPr lang="en-US" sz="600" b="0" i="0" u="none" strike="noStrike">
                          <a:solidFill>
                            <a:srgbClr val="000000"/>
                          </a:solidFill>
                          <a:effectLst/>
                          <a:latin typeface="Calibri"/>
                        </a:rPr>
                        <a:t>85</a:t>
                      </a:r>
                    </a:p>
                  </a:txBody>
                  <a:tcPr marL="5161" marR="5161" marT="5161" marB="0" anchor="b">
                    <a:lnL>
                      <a:noFill/>
                    </a:lnL>
                    <a:lnR>
                      <a:noFill/>
                    </a:lnR>
                    <a:lnT>
                      <a:noFill/>
                    </a:lnT>
                    <a:lnB>
                      <a:noFill/>
                    </a:lnB>
                    <a:solidFill>
                      <a:srgbClr val="FFFF00"/>
                    </a:solidFill>
                  </a:tcPr>
                </a:tc>
                <a:tc>
                  <a:txBody>
                    <a:bodyPr/>
                    <a:lstStyle/>
                    <a:p>
                      <a:pPr algn="r" fontAlgn="b"/>
                      <a:r>
                        <a:rPr lang="en-US" sz="600" b="0" i="0" u="none" strike="noStrike">
                          <a:solidFill>
                            <a:srgbClr val="000000"/>
                          </a:solidFill>
                          <a:effectLst/>
                          <a:latin typeface="Calibri"/>
                        </a:rPr>
                        <a:t>95</a:t>
                      </a:r>
                    </a:p>
                  </a:txBody>
                  <a:tcPr marL="5161" marR="5161" marT="5161" marB="0" anchor="b">
                    <a:lnL>
                      <a:noFill/>
                    </a:lnL>
                    <a:lnR>
                      <a:noFill/>
                    </a:lnR>
                    <a:lnT>
                      <a:noFill/>
                    </a:lnT>
                    <a:lnB>
                      <a:noFill/>
                    </a:lnB>
                    <a:solidFill>
                      <a:srgbClr val="00B050"/>
                    </a:solidFill>
                  </a:tcPr>
                </a:tc>
                <a:tc>
                  <a:txBody>
                    <a:bodyPr/>
                    <a:lstStyle/>
                    <a:p>
                      <a:pPr algn="r" fontAlgn="b"/>
                      <a:r>
                        <a:rPr lang="en-US" sz="600" b="0" i="0" u="none" strike="noStrike">
                          <a:solidFill>
                            <a:srgbClr val="000000"/>
                          </a:solidFill>
                          <a:effectLst/>
                          <a:latin typeface="Calibri"/>
                        </a:rPr>
                        <a:t>90</a:t>
                      </a:r>
                    </a:p>
                  </a:txBody>
                  <a:tcPr marL="5161" marR="5161" marT="5161" marB="0" anchor="b">
                    <a:lnL>
                      <a:noFill/>
                    </a:lnL>
                    <a:lnR>
                      <a:noFill/>
                    </a:lnR>
                    <a:lnT>
                      <a:noFill/>
                    </a:lnT>
                    <a:lnB>
                      <a:noFill/>
                    </a:lnB>
                    <a:solidFill>
                      <a:srgbClr val="00B050"/>
                    </a:solidFill>
                  </a:tcPr>
                </a:tc>
                <a:tc>
                  <a:txBody>
                    <a:bodyPr/>
                    <a:lstStyle/>
                    <a:p>
                      <a:pPr algn="r" fontAlgn="b"/>
                      <a:r>
                        <a:rPr lang="en-US" sz="600" b="0" i="0" u="none" strike="noStrike">
                          <a:solidFill>
                            <a:srgbClr val="000000"/>
                          </a:solidFill>
                          <a:effectLst/>
                          <a:latin typeface="Calibri"/>
                        </a:rPr>
                        <a:t>89</a:t>
                      </a:r>
                    </a:p>
                  </a:txBody>
                  <a:tcPr marL="5161" marR="5161" marT="5161" marB="0" anchor="b">
                    <a:lnL>
                      <a:noFill/>
                    </a:lnL>
                    <a:lnR>
                      <a:noFill/>
                    </a:lnR>
                    <a:lnT>
                      <a:noFill/>
                    </a:lnT>
                    <a:lnB>
                      <a:noFill/>
                    </a:lnB>
                    <a:solidFill>
                      <a:srgbClr val="FF0000"/>
                    </a:solidFill>
                  </a:tcPr>
                </a:tc>
                <a:tc>
                  <a:txBody>
                    <a:bodyPr/>
                    <a:lstStyle/>
                    <a:p>
                      <a:pPr algn="l" fontAlgn="b"/>
                      <a:endParaRPr lang="en-US" sz="600" b="0" i="0" u="none" strike="noStrike">
                        <a:solidFill>
                          <a:srgbClr val="000000"/>
                        </a:solidFill>
                        <a:effectLst/>
                        <a:latin typeface="Calibri"/>
                      </a:endParaRPr>
                    </a:p>
                  </a:txBody>
                  <a:tcPr marL="5161" marR="5161" marT="5161"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5161" marR="5161" marT="5161"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5161" marR="5161" marT="5161"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5161" marR="5161" marT="5161" marB="0" anchor="b">
                    <a:lnL>
                      <a:noFill/>
                    </a:lnL>
                    <a:lnR>
                      <a:noFill/>
                    </a:lnR>
                    <a:lnT>
                      <a:noFill/>
                    </a:lnT>
                    <a:lnB>
                      <a:noFill/>
                    </a:lnB>
                  </a:tcPr>
                </a:tc>
              </a:tr>
              <a:tr h="120912">
                <a:tc>
                  <a:txBody>
                    <a:bodyPr/>
                    <a:lstStyle/>
                    <a:p>
                      <a:pPr algn="l" fontAlgn="b"/>
                      <a:endParaRPr lang="en-US" sz="600" b="0" i="0" u="none" strike="noStrike">
                        <a:solidFill>
                          <a:srgbClr val="000000"/>
                        </a:solidFill>
                        <a:effectLst/>
                        <a:latin typeface="Calibri"/>
                      </a:endParaRPr>
                    </a:p>
                  </a:txBody>
                  <a:tcPr marL="5161" marR="5161" marT="5161"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5161" marR="5161" marT="5161"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5161" marR="5161" marT="5161"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5161" marR="5161" marT="5161"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5161" marR="5161" marT="5161"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5161" marR="5161" marT="5161" marB="0" anchor="b">
                    <a:lnL>
                      <a:noFill/>
                    </a:lnL>
                    <a:lnR>
                      <a:noFill/>
                    </a:lnR>
                    <a:lnT>
                      <a:noFill/>
                    </a:lnT>
                    <a:lnB>
                      <a:noFill/>
                    </a:lnB>
                  </a:tcPr>
                </a:tc>
                <a:tc>
                  <a:txBody>
                    <a:bodyPr/>
                    <a:lstStyle/>
                    <a:p>
                      <a:pPr algn="r" fontAlgn="b"/>
                      <a:r>
                        <a:rPr lang="en-US" sz="600" b="0" i="0" u="none" strike="noStrike">
                          <a:solidFill>
                            <a:srgbClr val="000000"/>
                          </a:solidFill>
                          <a:effectLst/>
                          <a:latin typeface="Calibri"/>
                        </a:rPr>
                        <a:t>90.0</a:t>
                      </a:r>
                    </a:p>
                  </a:txBody>
                  <a:tcPr marL="5161" marR="5161" marT="5161" marB="0" anchor="b">
                    <a:lnL>
                      <a:noFill/>
                    </a:lnL>
                    <a:lnR>
                      <a:noFill/>
                    </a:lnR>
                    <a:lnT>
                      <a:noFill/>
                    </a:lnT>
                    <a:lnB>
                      <a:noFill/>
                    </a:lnB>
                  </a:tcPr>
                </a:tc>
                <a:tc>
                  <a:txBody>
                    <a:bodyPr/>
                    <a:lstStyle/>
                    <a:p>
                      <a:pPr algn="r" fontAlgn="b"/>
                      <a:r>
                        <a:rPr lang="en-US" sz="600" b="0" i="0" u="none" strike="noStrike">
                          <a:solidFill>
                            <a:srgbClr val="000000"/>
                          </a:solidFill>
                          <a:effectLst/>
                          <a:latin typeface="Calibri"/>
                        </a:rPr>
                        <a:t>87.5</a:t>
                      </a:r>
                    </a:p>
                  </a:txBody>
                  <a:tcPr marL="5161" marR="5161" marT="5161" marB="0" anchor="b">
                    <a:lnL>
                      <a:noFill/>
                    </a:lnL>
                    <a:lnR>
                      <a:noFill/>
                    </a:lnR>
                    <a:lnT>
                      <a:noFill/>
                    </a:lnT>
                    <a:lnB>
                      <a:noFill/>
                    </a:lnB>
                  </a:tcPr>
                </a:tc>
                <a:tc>
                  <a:txBody>
                    <a:bodyPr/>
                    <a:lstStyle/>
                    <a:p>
                      <a:pPr algn="r" fontAlgn="b"/>
                      <a:r>
                        <a:rPr lang="en-US" sz="600" b="0" i="0" u="none" strike="noStrike">
                          <a:solidFill>
                            <a:srgbClr val="000000"/>
                          </a:solidFill>
                          <a:effectLst/>
                          <a:latin typeface="Calibri"/>
                        </a:rPr>
                        <a:t>86.7</a:t>
                      </a:r>
                    </a:p>
                  </a:txBody>
                  <a:tcPr marL="5161" marR="5161" marT="5161" marB="0" anchor="b">
                    <a:lnL>
                      <a:noFill/>
                    </a:lnL>
                    <a:lnR>
                      <a:noFill/>
                    </a:lnR>
                    <a:lnT>
                      <a:noFill/>
                    </a:lnT>
                    <a:lnB>
                      <a:noFill/>
                    </a:lnB>
                  </a:tcPr>
                </a:tc>
                <a:tc>
                  <a:txBody>
                    <a:bodyPr/>
                    <a:lstStyle/>
                    <a:p>
                      <a:pPr algn="r" fontAlgn="b"/>
                      <a:r>
                        <a:rPr lang="en-US" sz="600" b="0" i="0" u="none" strike="noStrike">
                          <a:solidFill>
                            <a:srgbClr val="000000"/>
                          </a:solidFill>
                          <a:effectLst/>
                          <a:latin typeface="Calibri"/>
                        </a:rPr>
                        <a:t>88.8</a:t>
                      </a:r>
                    </a:p>
                  </a:txBody>
                  <a:tcPr marL="5161" marR="5161" marT="5161" marB="0" anchor="b">
                    <a:lnL>
                      <a:noFill/>
                    </a:lnL>
                    <a:lnR>
                      <a:noFill/>
                    </a:lnR>
                    <a:lnT>
                      <a:noFill/>
                    </a:lnT>
                    <a:lnB>
                      <a:noFill/>
                    </a:lnB>
                  </a:tcPr>
                </a:tc>
                <a:tc>
                  <a:txBody>
                    <a:bodyPr/>
                    <a:lstStyle/>
                    <a:p>
                      <a:pPr algn="r" fontAlgn="b"/>
                      <a:r>
                        <a:rPr lang="en-US" sz="600" b="0" i="0" u="none" strike="noStrike">
                          <a:solidFill>
                            <a:srgbClr val="000000"/>
                          </a:solidFill>
                          <a:effectLst/>
                          <a:latin typeface="Calibri"/>
                        </a:rPr>
                        <a:t>89.0</a:t>
                      </a:r>
                    </a:p>
                  </a:txBody>
                  <a:tcPr marL="5161" marR="5161" marT="5161" marB="0" anchor="b">
                    <a:lnL>
                      <a:noFill/>
                    </a:lnL>
                    <a:lnR>
                      <a:noFill/>
                    </a:lnR>
                    <a:lnT>
                      <a:noFill/>
                    </a:lnT>
                    <a:lnB>
                      <a:noFill/>
                    </a:lnB>
                  </a:tcPr>
                </a:tc>
                <a:tc>
                  <a:txBody>
                    <a:bodyPr/>
                    <a:lstStyle/>
                    <a:p>
                      <a:pPr algn="r" fontAlgn="b"/>
                      <a:r>
                        <a:rPr lang="en-US" sz="600" b="0" i="0" u="none" strike="noStrike">
                          <a:solidFill>
                            <a:srgbClr val="000000"/>
                          </a:solidFill>
                          <a:effectLst/>
                          <a:latin typeface="Calibri"/>
                        </a:rPr>
                        <a:t>89.0</a:t>
                      </a:r>
                    </a:p>
                  </a:txBody>
                  <a:tcPr marL="5161" marR="5161" marT="5161"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5161" marR="5161" marT="5161"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5161" marR="5161" marT="5161"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5161" marR="5161" marT="5161"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5161" marR="5161" marT="5161" marB="0" anchor="b">
                    <a:lnL>
                      <a:noFill/>
                    </a:lnL>
                    <a:lnR>
                      <a:noFill/>
                    </a:lnR>
                    <a:lnT>
                      <a:noFill/>
                    </a:lnT>
                    <a:lnB>
                      <a:noFill/>
                    </a:lnB>
                  </a:tcPr>
                </a:tc>
              </a:tr>
              <a:tr h="120912">
                <a:tc>
                  <a:txBody>
                    <a:bodyPr/>
                    <a:lstStyle/>
                    <a:p>
                      <a:pPr algn="l" fontAlgn="b"/>
                      <a:endParaRPr lang="en-US" sz="600" b="0" i="0" u="none" strike="noStrike">
                        <a:solidFill>
                          <a:srgbClr val="000000"/>
                        </a:solidFill>
                        <a:effectLst/>
                        <a:latin typeface="Calibri"/>
                      </a:endParaRPr>
                    </a:p>
                  </a:txBody>
                  <a:tcPr marL="5161" marR="5161" marT="5161"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5161" marR="5161" marT="5161"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5161" marR="5161" marT="5161"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5161" marR="5161" marT="5161"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5161" marR="5161" marT="5161"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5161" marR="5161" marT="5161" marB="0" anchor="b">
                    <a:lnL>
                      <a:noFill/>
                    </a:lnL>
                    <a:lnR>
                      <a:noFill/>
                    </a:lnR>
                    <a:lnT>
                      <a:noFill/>
                    </a:lnT>
                    <a:lnB>
                      <a:noFill/>
                    </a:lnB>
                  </a:tcPr>
                </a:tc>
                <a:tc>
                  <a:txBody>
                    <a:bodyPr/>
                    <a:lstStyle/>
                    <a:p>
                      <a:pPr algn="r" fontAlgn="b"/>
                      <a:r>
                        <a:rPr lang="en-US" sz="600" b="0" i="0" u="none" strike="noStrike">
                          <a:solidFill>
                            <a:srgbClr val="000000"/>
                          </a:solidFill>
                          <a:effectLst/>
                          <a:latin typeface="Calibri"/>
                        </a:rPr>
                        <a:t>0</a:t>
                      </a:r>
                    </a:p>
                  </a:txBody>
                  <a:tcPr marL="5161" marR="5161" marT="5161" marB="0" anchor="b">
                    <a:lnL>
                      <a:noFill/>
                    </a:lnL>
                    <a:lnR>
                      <a:noFill/>
                    </a:lnR>
                    <a:lnT>
                      <a:noFill/>
                    </a:lnT>
                    <a:lnB>
                      <a:noFill/>
                    </a:lnB>
                  </a:tcPr>
                </a:tc>
                <a:tc>
                  <a:txBody>
                    <a:bodyPr/>
                    <a:lstStyle/>
                    <a:p>
                      <a:pPr algn="r" fontAlgn="b"/>
                      <a:r>
                        <a:rPr lang="en-US" sz="600" b="0" i="0" u="none" strike="noStrike">
                          <a:solidFill>
                            <a:srgbClr val="000000"/>
                          </a:solidFill>
                          <a:effectLst/>
                          <a:latin typeface="Calibri"/>
                        </a:rPr>
                        <a:t>0</a:t>
                      </a:r>
                    </a:p>
                  </a:txBody>
                  <a:tcPr marL="5161" marR="5161" marT="5161" marB="0" anchor="b">
                    <a:lnL>
                      <a:noFill/>
                    </a:lnL>
                    <a:lnR>
                      <a:noFill/>
                    </a:lnR>
                    <a:lnT>
                      <a:noFill/>
                    </a:lnT>
                    <a:lnB>
                      <a:noFill/>
                    </a:lnB>
                  </a:tcPr>
                </a:tc>
                <a:tc>
                  <a:txBody>
                    <a:bodyPr/>
                    <a:lstStyle/>
                    <a:p>
                      <a:pPr algn="r" fontAlgn="b"/>
                      <a:r>
                        <a:rPr lang="en-US" sz="600" b="0" i="0" u="none" strike="noStrike">
                          <a:solidFill>
                            <a:srgbClr val="000000"/>
                          </a:solidFill>
                          <a:effectLst/>
                          <a:latin typeface="Calibri"/>
                        </a:rPr>
                        <a:t>0</a:t>
                      </a:r>
                    </a:p>
                  </a:txBody>
                  <a:tcPr marL="5161" marR="5161" marT="5161" marB="0" anchor="b">
                    <a:lnL>
                      <a:noFill/>
                    </a:lnL>
                    <a:lnR>
                      <a:noFill/>
                    </a:lnR>
                    <a:lnT>
                      <a:noFill/>
                    </a:lnT>
                    <a:lnB>
                      <a:noFill/>
                    </a:lnB>
                  </a:tcPr>
                </a:tc>
                <a:tc>
                  <a:txBody>
                    <a:bodyPr/>
                    <a:lstStyle/>
                    <a:p>
                      <a:pPr algn="r" fontAlgn="b"/>
                      <a:r>
                        <a:rPr lang="en-US" sz="600" b="0" i="0" u="none" strike="noStrike">
                          <a:solidFill>
                            <a:srgbClr val="000000"/>
                          </a:solidFill>
                          <a:effectLst/>
                          <a:latin typeface="Calibri"/>
                        </a:rPr>
                        <a:t>0</a:t>
                      </a:r>
                    </a:p>
                  </a:txBody>
                  <a:tcPr marL="5161" marR="5161" marT="5161" marB="0" anchor="b">
                    <a:lnL>
                      <a:noFill/>
                    </a:lnL>
                    <a:lnR>
                      <a:noFill/>
                    </a:lnR>
                    <a:lnT>
                      <a:noFill/>
                    </a:lnT>
                    <a:lnB>
                      <a:noFill/>
                    </a:lnB>
                  </a:tcPr>
                </a:tc>
                <a:tc>
                  <a:txBody>
                    <a:bodyPr/>
                    <a:lstStyle/>
                    <a:p>
                      <a:pPr algn="r" fontAlgn="b"/>
                      <a:r>
                        <a:rPr lang="en-US" sz="600" b="0" i="0" u="none" strike="noStrike">
                          <a:solidFill>
                            <a:srgbClr val="000000"/>
                          </a:solidFill>
                          <a:effectLst/>
                          <a:latin typeface="Calibri"/>
                        </a:rPr>
                        <a:t>0</a:t>
                      </a:r>
                    </a:p>
                  </a:txBody>
                  <a:tcPr marL="5161" marR="5161" marT="5161" marB="0" anchor="b">
                    <a:lnL>
                      <a:noFill/>
                    </a:lnL>
                    <a:lnR>
                      <a:noFill/>
                    </a:lnR>
                    <a:lnT>
                      <a:noFill/>
                    </a:lnT>
                    <a:lnB>
                      <a:noFill/>
                    </a:lnB>
                  </a:tcPr>
                </a:tc>
                <a:tc>
                  <a:txBody>
                    <a:bodyPr/>
                    <a:lstStyle/>
                    <a:p>
                      <a:pPr algn="r" fontAlgn="b"/>
                      <a:r>
                        <a:rPr lang="en-US" sz="600" b="0" i="0" u="none" strike="noStrike">
                          <a:solidFill>
                            <a:srgbClr val="000000"/>
                          </a:solidFill>
                          <a:effectLst/>
                          <a:latin typeface="Calibri"/>
                        </a:rPr>
                        <a:t>1</a:t>
                      </a:r>
                    </a:p>
                  </a:txBody>
                  <a:tcPr marL="5161" marR="5161" marT="5161"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5161" marR="5161" marT="5161"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5161" marR="5161" marT="5161"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5161" marR="5161" marT="5161"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5161" marR="5161" marT="5161" marB="0" anchor="b">
                    <a:lnL>
                      <a:noFill/>
                    </a:lnL>
                    <a:lnR>
                      <a:noFill/>
                    </a:lnR>
                    <a:lnT>
                      <a:noFill/>
                    </a:lnT>
                    <a:lnB>
                      <a:noFill/>
                    </a:lnB>
                  </a:tcPr>
                </a:tc>
              </a:tr>
              <a:tr h="120912">
                <a:tc>
                  <a:txBody>
                    <a:bodyPr/>
                    <a:lstStyle/>
                    <a:p>
                      <a:pPr algn="l" fontAlgn="b"/>
                      <a:endParaRPr lang="en-US" sz="600" b="0" i="0" u="none" strike="noStrike">
                        <a:solidFill>
                          <a:srgbClr val="000000"/>
                        </a:solidFill>
                        <a:effectLst/>
                        <a:latin typeface="Calibri"/>
                      </a:endParaRPr>
                    </a:p>
                  </a:txBody>
                  <a:tcPr marL="5161" marR="5161" marT="5161"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5161" marR="5161" marT="5161"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5161" marR="5161" marT="5161"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5161" marR="5161" marT="5161"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5161" marR="5161" marT="5161"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5161" marR="5161" marT="5161"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5161" marR="5161" marT="5161"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5161" marR="5161" marT="5161"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5161" marR="5161" marT="5161"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5161" marR="5161" marT="5161"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5161" marR="5161" marT="5161"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5161" marR="5161" marT="5161"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5161" marR="5161" marT="5161"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5161" marR="5161" marT="5161"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5161" marR="5161" marT="5161"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5161" marR="5161" marT="5161" marB="0" anchor="b">
                    <a:lnL>
                      <a:noFill/>
                    </a:lnL>
                    <a:lnR>
                      <a:noFill/>
                    </a:lnR>
                    <a:lnT>
                      <a:noFill/>
                    </a:lnT>
                    <a:lnB>
                      <a:noFill/>
                    </a:lnB>
                  </a:tcPr>
                </a:tc>
              </a:tr>
              <a:tr h="120912">
                <a:tc>
                  <a:txBody>
                    <a:bodyPr/>
                    <a:lstStyle/>
                    <a:p>
                      <a:pPr algn="l" fontAlgn="b"/>
                      <a:endParaRPr lang="en-US" sz="600" b="0" i="0" u="none" strike="noStrike">
                        <a:solidFill>
                          <a:srgbClr val="000000"/>
                        </a:solidFill>
                        <a:effectLst/>
                        <a:latin typeface="Calibri"/>
                      </a:endParaRPr>
                    </a:p>
                  </a:txBody>
                  <a:tcPr marL="5161" marR="5161" marT="5161"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5161" marR="5161" marT="5161"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5161" marR="5161" marT="5161"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5161" marR="5161" marT="5161"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5161" marR="5161" marT="5161"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5161" marR="5161" marT="5161"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5161" marR="5161" marT="5161"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5161" marR="5161" marT="5161"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5161" marR="5161" marT="5161"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5161" marR="5161" marT="5161"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5161" marR="5161" marT="5161"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5161" marR="5161" marT="5161"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5161" marR="5161" marT="5161"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5161" marR="5161" marT="5161"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5161" marR="5161" marT="5161"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5161" marR="5161" marT="5161" marB="0" anchor="b">
                    <a:lnL>
                      <a:noFill/>
                    </a:lnL>
                    <a:lnR>
                      <a:noFill/>
                    </a:lnR>
                    <a:lnT>
                      <a:noFill/>
                    </a:lnT>
                    <a:lnB>
                      <a:noFill/>
                    </a:lnB>
                  </a:tcPr>
                </a:tc>
              </a:tr>
              <a:tr h="120912">
                <a:tc>
                  <a:txBody>
                    <a:bodyPr/>
                    <a:lstStyle/>
                    <a:p>
                      <a:pPr algn="l" fontAlgn="b"/>
                      <a:endParaRPr lang="en-US" sz="600" b="0" i="0" u="none" strike="noStrike">
                        <a:solidFill>
                          <a:srgbClr val="000000"/>
                        </a:solidFill>
                        <a:effectLst/>
                        <a:latin typeface="Calibri"/>
                      </a:endParaRPr>
                    </a:p>
                  </a:txBody>
                  <a:tcPr marL="5161" marR="5161" marT="5161"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5161" marR="5161" marT="5161"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5161" marR="5161" marT="5161"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5161" marR="5161" marT="5161"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5161" marR="5161" marT="5161"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5161" marR="5161" marT="5161"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5161" marR="5161" marT="5161"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5161" marR="5161" marT="5161"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5161" marR="5161" marT="5161"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5161" marR="5161" marT="5161"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5161" marR="5161" marT="5161"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5161" marR="5161" marT="5161"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5161" marR="5161" marT="5161"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5161" marR="5161" marT="5161"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5161" marR="5161" marT="5161"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5161" marR="5161" marT="5161" marB="0" anchor="b">
                    <a:lnL>
                      <a:noFill/>
                    </a:lnL>
                    <a:lnR>
                      <a:noFill/>
                    </a:lnR>
                    <a:lnT>
                      <a:noFill/>
                    </a:lnT>
                    <a:lnB>
                      <a:noFill/>
                    </a:lnB>
                  </a:tcPr>
                </a:tc>
              </a:tr>
              <a:tr h="169277">
                <a:tc>
                  <a:txBody>
                    <a:bodyPr/>
                    <a:lstStyle/>
                    <a:p>
                      <a:pPr algn="r" fontAlgn="b"/>
                      <a:r>
                        <a:rPr lang="en-US" sz="900" b="1" i="0" u="none" strike="noStrike">
                          <a:solidFill>
                            <a:srgbClr val="000000"/>
                          </a:solidFill>
                          <a:effectLst/>
                          <a:latin typeface="Calibri"/>
                        </a:rPr>
                        <a:t>Feb-17</a:t>
                      </a:r>
                    </a:p>
                  </a:txBody>
                  <a:tcPr marL="5161" marR="5161" marT="5161"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5161" marR="5161" marT="5161"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5161" marR="5161" marT="5161"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5161" marR="5161" marT="5161"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5161" marR="5161" marT="5161"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5161" marR="5161" marT="5161" marB="0" anchor="b">
                    <a:lnL>
                      <a:noFill/>
                    </a:lnL>
                    <a:lnR>
                      <a:noFill/>
                    </a:lnR>
                    <a:lnT>
                      <a:noFill/>
                    </a:lnT>
                    <a:lnB>
                      <a:noFill/>
                    </a:lnB>
                  </a:tcPr>
                </a:tc>
                <a:tc gridSpan="7">
                  <a:txBody>
                    <a:bodyPr/>
                    <a:lstStyle/>
                    <a:p>
                      <a:pPr algn="l" fontAlgn="b"/>
                      <a:r>
                        <a:rPr lang="en-US" sz="900" b="0" i="0" u="none" strike="noStrike">
                          <a:solidFill>
                            <a:srgbClr val="000000"/>
                          </a:solidFill>
                          <a:effectLst/>
                          <a:latin typeface="Arial"/>
                        </a:rPr>
                        <a:t>Example Monthly Engineering Change (EC) Quality Scoring</a:t>
                      </a:r>
                    </a:p>
                  </a:txBody>
                  <a:tcPr marL="5161" marR="5161" marT="5161"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900" b="1" i="0" u="none" strike="noStrike">
                          <a:solidFill>
                            <a:srgbClr val="000000"/>
                          </a:solidFill>
                          <a:effectLst/>
                          <a:latin typeface="Calibri"/>
                        </a:rPr>
                        <a:t>Zebra</a:t>
                      </a:r>
                    </a:p>
                  </a:txBody>
                  <a:tcPr marL="5161" marR="5161" marT="5161"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5161" marR="5161" marT="5161"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5161" marR="5161" marT="5161" marB="0" anchor="b">
                    <a:lnL>
                      <a:noFill/>
                    </a:lnL>
                    <a:lnR>
                      <a:noFill/>
                    </a:lnR>
                    <a:lnT>
                      <a:noFill/>
                    </a:lnT>
                    <a:lnB>
                      <a:noFill/>
                    </a:lnB>
                  </a:tcPr>
                </a:tc>
              </a:tr>
              <a:tr h="151140">
                <a:tc>
                  <a:txBody>
                    <a:bodyPr/>
                    <a:lstStyle/>
                    <a:p>
                      <a:pPr algn="l" fontAlgn="b"/>
                      <a:endParaRPr lang="en-US" sz="600" b="0" i="0" u="none" strike="noStrike">
                        <a:solidFill>
                          <a:srgbClr val="000000"/>
                        </a:solidFill>
                        <a:effectLst/>
                        <a:latin typeface="Calibri"/>
                      </a:endParaRPr>
                    </a:p>
                  </a:txBody>
                  <a:tcPr marL="5161" marR="5161" marT="5161"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5161" marR="5161" marT="5161"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5161" marR="5161" marT="5161"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5161" marR="5161" marT="5161" marB="0" anchor="b">
                    <a:lnL>
                      <a:noFill/>
                    </a:lnL>
                    <a:lnR>
                      <a:noFill/>
                    </a:lnR>
                    <a:lnT>
                      <a:noFill/>
                    </a:lnT>
                    <a:lnB>
                      <a:noFill/>
                    </a:lnB>
                  </a:tcPr>
                </a:tc>
                <a:tc>
                  <a:txBody>
                    <a:bodyPr/>
                    <a:lstStyle/>
                    <a:p>
                      <a:pPr algn="l" fontAlgn="b"/>
                      <a:endParaRPr lang="en-US" sz="800" b="0" i="0" u="none" strike="noStrike">
                        <a:solidFill>
                          <a:srgbClr val="000000"/>
                        </a:solidFill>
                        <a:effectLst/>
                        <a:latin typeface="Arial"/>
                      </a:endParaRPr>
                    </a:p>
                  </a:txBody>
                  <a:tcPr marL="5161" marR="5161" marT="5161" marB="0" anchor="b">
                    <a:lnL>
                      <a:noFill/>
                    </a:lnL>
                    <a:lnR>
                      <a:noFill/>
                    </a:lnR>
                    <a:lnT>
                      <a:noFill/>
                    </a:lnT>
                    <a:lnB>
                      <a:noFill/>
                    </a:lnB>
                  </a:tcPr>
                </a:tc>
                <a:tc>
                  <a:txBody>
                    <a:bodyPr/>
                    <a:lstStyle/>
                    <a:p>
                      <a:pPr algn="l" fontAlgn="b"/>
                      <a:endParaRPr lang="en-US" sz="800" b="0" i="0" u="none" strike="noStrike">
                        <a:solidFill>
                          <a:srgbClr val="000000"/>
                        </a:solidFill>
                        <a:effectLst/>
                        <a:latin typeface="Arial"/>
                      </a:endParaRPr>
                    </a:p>
                  </a:txBody>
                  <a:tcPr marL="5161" marR="5161" marT="5161"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a:endParaRPr>
                    </a:p>
                  </a:txBody>
                  <a:tcPr marL="5161" marR="5161" marT="5161"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Arial"/>
                      </a:endParaRPr>
                    </a:p>
                  </a:txBody>
                  <a:tcPr marL="5161" marR="5161" marT="5161"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Arial"/>
                      </a:endParaRPr>
                    </a:p>
                  </a:txBody>
                  <a:tcPr marL="5161" marR="5161" marT="5161"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Arial"/>
                      </a:endParaRPr>
                    </a:p>
                  </a:txBody>
                  <a:tcPr marL="5161" marR="5161" marT="5161"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Arial"/>
                      </a:endParaRPr>
                    </a:p>
                  </a:txBody>
                  <a:tcPr marL="5161" marR="5161" marT="5161"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a:endParaRPr>
                    </a:p>
                  </a:txBody>
                  <a:tcPr marL="5161" marR="5161" marT="5161"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a:endParaRPr>
                    </a:p>
                  </a:txBody>
                  <a:tcPr marL="5161" marR="5161" marT="5161"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a:endParaRPr>
                    </a:p>
                  </a:txBody>
                  <a:tcPr marL="5161" marR="5161" marT="5161"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5161" marR="5161" marT="5161"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5161" marR="5161" marT="5161" marB="0" anchor="b">
                    <a:lnL>
                      <a:noFill/>
                    </a:lnL>
                    <a:lnR>
                      <a:noFill/>
                    </a:lnR>
                    <a:lnT>
                      <a:noFill/>
                    </a:lnT>
                    <a:lnB>
                      <a:noFill/>
                    </a:lnB>
                  </a:tcPr>
                </a:tc>
              </a:tr>
              <a:tr h="151140">
                <a:tc>
                  <a:txBody>
                    <a:bodyPr/>
                    <a:lstStyle/>
                    <a:p>
                      <a:pPr algn="l" fontAlgn="b"/>
                      <a:endParaRPr lang="en-US" sz="600" b="0" i="0" u="none" strike="noStrike">
                        <a:solidFill>
                          <a:srgbClr val="000000"/>
                        </a:solidFill>
                        <a:effectLst/>
                        <a:latin typeface="Calibri"/>
                      </a:endParaRPr>
                    </a:p>
                  </a:txBody>
                  <a:tcPr marL="5161" marR="5161" marT="516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a:endParaRPr>
                    </a:p>
                  </a:txBody>
                  <a:tcPr marL="5161" marR="5161" marT="516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a:endParaRPr>
                    </a:p>
                  </a:txBody>
                  <a:tcPr marL="5161" marR="5161" marT="516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a:endParaRPr>
                    </a:p>
                  </a:txBody>
                  <a:tcPr marL="5161" marR="5161" marT="516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a:endParaRPr>
                    </a:p>
                  </a:txBody>
                  <a:tcPr marL="5161" marR="5161" marT="5161"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8">
                  <a:txBody>
                    <a:bodyPr/>
                    <a:lstStyle/>
                    <a:p>
                      <a:pPr algn="ctr" fontAlgn="ctr"/>
                      <a:r>
                        <a:rPr lang="en-US" sz="800" b="1" i="0" u="none" strike="noStrike">
                          <a:solidFill>
                            <a:srgbClr val="000000"/>
                          </a:solidFill>
                          <a:effectLst/>
                          <a:latin typeface="Arial"/>
                        </a:rPr>
                        <a:t>Reason for Field Change Request (FCR)</a:t>
                      </a:r>
                    </a:p>
                  </a:txBody>
                  <a:tcPr marL="5161" marR="5161" marT="51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600" b="0" i="0" u="none" strike="noStrike">
                        <a:solidFill>
                          <a:srgbClr val="000000"/>
                        </a:solidFill>
                        <a:effectLst/>
                        <a:latin typeface="Calibri"/>
                      </a:endParaRPr>
                    </a:p>
                  </a:txBody>
                  <a:tcPr marL="5161" marR="5161" marT="5161"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a:endParaRPr>
                    </a:p>
                  </a:txBody>
                  <a:tcPr marL="5161" marR="5161" marT="5161"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a:endParaRPr>
                    </a:p>
                  </a:txBody>
                  <a:tcPr marL="5161" marR="5161" marT="5161" marB="0" anchor="b">
                    <a:lnL>
                      <a:noFill/>
                    </a:lnL>
                    <a:lnR>
                      <a:noFill/>
                    </a:lnR>
                    <a:lnT>
                      <a:noFill/>
                    </a:lnT>
                    <a:lnB>
                      <a:noFill/>
                    </a:lnB>
                  </a:tcPr>
                </a:tc>
              </a:tr>
              <a:tr h="411102">
                <a:tc rowSpan="2">
                  <a:txBody>
                    <a:bodyPr/>
                    <a:lstStyle/>
                    <a:p>
                      <a:pPr algn="ctr" fontAlgn="ctr"/>
                      <a:r>
                        <a:rPr lang="en-US" sz="500" b="1" i="0" u="none" strike="noStrike">
                          <a:solidFill>
                            <a:srgbClr val="000000"/>
                          </a:solidFill>
                          <a:effectLst/>
                          <a:latin typeface="Arial"/>
                        </a:rPr>
                        <a:t>FCR Number</a:t>
                      </a:r>
                    </a:p>
                  </a:txBody>
                  <a:tcPr marL="5161" marR="5161" marT="51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500" b="1" i="0" u="none" strike="noStrike">
                          <a:solidFill>
                            <a:srgbClr val="000000"/>
                          </a:solidFill>
                          <a:effectLst/>
                          <a:latin typeface="Arial"/>
                        </a:rPr>
                        <a:t>EC Number</a:t>
                      </a:r>
                    </a:p>
                  </a:txBody>
                  <a:tcPr marL="5161" marR="5161" marT="51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500" b="1" i="0" u="none" strike="noStrike">
                          <a:solidFill>
                            <a:srgbClr val="000000"/>
                          </a:solidFill>
                          <a:effectLst/>
                          <a:latin typeface="Arial"/>
                        </a:rPr>
                        <a:t>EC Title / Description</a:t>
                      </a:r>
                    </a:p>
                  </a:txBody>
                  <a:tcPr marL="5161" marR="5161" marT="51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500" b="1" i="0" u="none" strike="noStrike">
                          <a:solidFill>
                            <a:srgbClr val="000000"/>
                          </a:solidFill>
                          <a:effectLst/>
                          <a:latin typeface="Arial"/>
                        </a:rPr>
                        <a:t>Site / Corp / Vendor Engineering</a:t>
                      </a:r>
                    </a:p>
                  </a:txBody>
                  <a:tcPr marL="5161" marR="5161" marT="51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500" b="1" i="0" u="none" strike="noStrike">
                          <a:solidFill>
                            <a:srgbClr val="000000"/>
                          </a:solidFill>
                          <a:effectLst/>
                          <a:latin typeface="Arial"/>
                        </a:rPr>
                        <a:t>Date FCR Approved</a:t>
                      </a:r>
                    </a:p>
                  </a:txBody>
                  <a:tcPr marL="5161" marR="5161" marT="516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500" b="1" i="0" u="none" strike="noStrike">
                          <a:solidFill>
                            <a:srgbClr val="000000"/>
                          </a:solidFill>
                          <a:effectLst/>
                          <a:latin typeface="Arial"/>
                        </a:rPr>
                        <a:t>Planned or Administrative Change </a:t>
                      </a:r>
                      <a:br>
                        <a:rPr lang="en-US" sz="500" b="1" i="0" u="none" strike="noStrike">
                          <a:solidFill>
                            <a:srgbClr val="000000"/>
                          </a:solidFill>
                          <a:effectLst/>
                          <a:latin typeface="Arial"/>
                        </a:rPr>
                      </a:br>
                      <a:r>
                        <a:rPr lang="en-US" sz="500" b="1" i="0" u="none" strike="noStrike">
                          <a:solidFill>
                            <a:srgbClr val="000000"/>
                          </a:solidFill>
                          <a:effectLst/>
                          <a:latin typeface="Arial"/>
                        </a:rPr>
                        <a:t>(PA)</a:t>
                      </a:r>
                    </a:p>
                  </a:txBody>
                  <a:tcPr marL="5161" marR="5161" marT="516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1" i="0" u="none" strike="noStrike">
                          <a:solidFill>
                            <a:srgbClr val="000000"/>
                          </a:solidFill>
                          <a:effectLst/>
                          <a:latin typeface="Arial"/>
                        </a:rPr>
                        <a:t>Constuction or Installation Preference (CP)</a:t>
                      </a:r>
                    </a:p>
                  </a:txBody>
                  <a:tcPr marL="5161" marR="5161" marT="51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1" i="0" u="none" strike="noStrike">
                          <a:solidFill>
                            <a:srgbClr val="000000"/>
                          </a:solidFill>
                          <a:effectLst/>
                          <a:latin typeface="Arial"/>
                        </a:rPr>
                        <a:t>Supplier Equipment Change (SE)</a:t>
                      </a:r>
                    </a:p>
                  </a:txBody>
                  <a:tcPr marL="5161" marR="5161" marT="51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1" i="0" u="none" strike="noStrike">
                          <a:solidFill>
                            <a:srgbClr val="000000"/>
                          </a:solidFill>
                          <a:effectLst/>
                          <a:latin typeface="Arial"/>
                        </a:rPr>
                        <a:t>Scope Change  (SC)</a:t>
                      </a:r>
                    </a:p>
                  </a:txBody>
                  <a:tcPr marL="5161" marR="5161" marT="51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1" i="0" u="none" strike="noStrike">
                          <a:solidFill>
                            <a:srgbClr val="000000"/>
                          </a:solidFill>
                          <a:effectLst/>
                          <a:latin typeface="Arial"/>
                        </a:rPr>
                        <a:t>Planning or Construction Error </a:t>
                      </a:r>
                      <a:br>
                        <a:rPr lang="en-US" sz="500" b="1" i="0" u="none" strike="noStrike">
                          <a:solidFill>
                            <a:srgbClr val="000000"/>
                          </a:solidFill>
                          <a:effectLst/>
                          <a:latin typeface="Arial"/>
                        </a:rPr>
                      </a:br>
                      <a:r>
                        <a:rPr lang="en-US" sz="500" b="1" i="0" u="none" strike="noStrike">
                          <a:solidFill>
                            <a:srgbClr val="000000"/>
                          </a:solidFill>
                          <a:effectLst/>
                          <a:latin typeface="Arial"/>
                        </a:rPr>
                        <a:t>(PC)</a:t>
                      </a:r>
                    </a:p>
                  </a:txBody>
                  <a:tcPr marL="5161" marR="5161" marT="51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1" i="0" u="none" strike="noStrike">
                          <a:solidFill>
                            <a:srgbClr val="000000"/>
                          </a:solidFill>
                          <a:effectLst/>
                          <a:latin typeface="Arial"/>
                        </a:rPr>
                        <a:t>Design Error - Non Consequential (DN)</a:t>
                      </a:r>
                    </a:p>
                  </a:txBody>
                  <a:tcPr marL="5161" marR="5161" marT="51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1" i="0" u="none" strike="noStrike">
                          <a:solidFill>
                            <a:srgbClr val="000000"/>
                          </a:solidFill>
                          <a:effectLst/>
                          <a:latin typeface="Arial"/>
                        </a:rPr>
                        <a:t>EC Testing Error </a:t>
                      </a:r>
                      <a:br>
                        <a:rPr lang="en-US" sz="500" b="1" i="0" u="none" strike="noStrike">
                          <a:solidFill>
                            <a:srgbClr val="000000"/>
                          </a:solidFill>
                          <a:effectLst/>
                          <a:latin typeface="Arial"/>
                        </a:rPr>
                      </a:br>
                      <a:r>
                        <a:rPr lang="en-US" sz="500" b="1" i="0" u="none" strike="noStrike">
                          <a:solidFill>
                            <a:srgbClr val="000000"/>
                          </a:solidFill>
                          <a:effectLst/>
                          <a:latin typeface="Arial"/>
                        </a:rPr>
                        <a:t>(TE)</a:t>
                      </a:r>
                    </a:p>
                  </a:txBody>
                  <a:tcPr marL="5161" marR="5161" marT="51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1" i="0" u="none" strike="noStrike">
                          <a:solidFill>
                            <a:srgbClr val="000000"/>
                          </a:solidFill>
                          <a:effectLst/>
                          <a:latin typeface="Arial"/>
                        </a:rPr>
                        <a:t>Design Error -Consequential (DC)</a:t>
                      </a:r>
                    </a:p>
                  </a:txBody>
                  <a:tcPr marL="5161" marR="5161" marT="516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500" b="1" i="0" u="none" strike="noStrike">
                          <a:solidFill>
                            <a:srgbClr val="000000"/>
                          </a:solidFill>
                          <a:effectLst/>
                          <a:latin typeface="Arial"/>
                        </a:rPr>
                        <a:t>Points Lost</a:t>
                      </a:r>
                    </a:p>
                  </a:txBody>
                  <a:tcPr marL="5161" marR="5161" marT="51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en-US" sz="500" b="1" i="0" u="none" strike="noStrike">
                          <a:solidFill>
                            <a:srgbClr val="000000"/>
                          </a:solidFill>
                          <a:effectLst/>
                          <a:latin typeface="Arial"/>
                        </a:rPr>
                        <a:t>FCR Score (100 - Points Lost)</a:t>
                      </a:r>
                    </a:p>
                  </a:txBody>
                  <a:tcPr marL="5161" marR="5161" marT="51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a:endParaRPr>
                    </a:p>
                  </a:txBody>
                  <a:tcPr marL="5161" marR="5161" marT="5161" marB="0" anchor="b">
                    <a:lnL w="12700" cap="flat" cmpd="sng" algn="ctr">
                      <a:solidFill>
                        <a:srgbClr val="000000"/>
                      </a:solidFill>
                      <a:prstDash val="solid"/>
                      <a:round/>
                      <a:headEnd type="none" w="med" len="med"/>
                      <a:tailEnd type="none" w="med" len="med"/>
                    </a:lnL>
                    <a:lnR>
                      <a:noFill/>
                    </a:lnR>
                    <a:lnT>
                      <a:noFill/>
                    </a:lnT>
                    <a:lnB>
                      <a:noFill/>
                    </a:lnB>
                  </a:tcPr>
                </a:tc>
              </a:tr>
              <a:tr h="247871">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b"/>
                      <a:r>
                        <a:rPr lang="en-US" sz="500" b="1" i="0" u="none" strike="noStrike">
                          <a:solidFill>
                            <a:srgbClr val="000000"/>
                          </a:solidFill>
                          <a:effectLst/>
                          <a:latin typeface="Arial"/>
                        </a:rPr>
                        <a:t>- 0 Points</a:t>
                      </a:r>
                    </a:p>
                  </a:txBody>
                  <a:tcPr marL="5161" marR="5161" marT="516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500" b="1" i="0" u="none" strike="noStrike">
                          <a:solidFill>
                            <a:srgbClr val="000000"/>
                          </a:solidFill>
                          <a:effectLst/>
                          <a:latin typeface="Arial"/>
                        </a:rPr>
                        <a:t>-5 Point</a:t>
                      </a:r>
                    </a:p>
                  </a:txBody>
                  <a:tcPr marL="5161" marR="5161" marT="51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500" b="1" i="0" u="none" strike="noStrike">
                          <a:solidFill>
                            <a:srgbClr val="000000"/>
                          </a:solidFill>
                          <a:effectLst/>
                          <a:latin typeface="Arial"/>
                        </a:rPr>
                        <a:t>-5 Points</a:t>
                      </a:r>
                    </a:p>
                  </a:txBody>
                  <a:tcPr marL="5161" marR="5161" marT="51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500" b="1" i="0" u="none" strike="noStrike">
                          <a:solidFill>
                            <a:srgbClr val="000000"/>
                          </a:solidFill>
                          <a:effectLst/>
                          <a:latin typeface="Arial"/>
                        </a:rPr>
                        <a:t>-10 Point</a:t>
                      </a:r>
                    </a:p>
                  </a:txBody>
                  <a:tcPr marL="5161" marR="5161" marT="51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500" b="1" i="0" u="none" strike="noStrike">
                          <a:solidFill>
                            <a:srgbClr val="000000"/>
                          </a:solidFill>
                          <a:effectLst/>
                          <a:latin typeface="Arial"/>
                        </a:rPr>
                        <a:t>-15 Points</a:t>
                      </a:r>
                    </a:p>
                  </a:txBody>
                  <a:tcPr marL="5161" marR="5161" marT="51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500" b="1" i="0" u="none" strike="noStrike">
                          <a:solidFill>
                            <a:srgbClr val="000000"/>
                          </a:solidFill>
                          <a:effectLst/>
                          <a:latin typeface="Arial"/>
                        </a:rPr>
                        <a:t>-15 Points</a:t>
                      </a:r>
                    </a:p>
                  </a:txBody>
                  <a:tcPr marL="5161" marR="5161" marT="51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500" b="1" i="0" u="none" strike="noStrike">
                          <a:solidFill>
                            <a:srgbClr val="000000"/>
                          </a:solidFill>
                          <a:effectLst/>
                          <a:latin typeface="Arial"/>
                        </a:rPr>
                        <a:t>-20 Points</a:t>
                      </a:r>
                    </a:p>
                  </a:txBody>
                  <a:tcPr marL="5161" marR="5161" marT="51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500" b="1" i="0" u="none" strike="noStrike">
                          <a:solidFill>
                            <a:srgbClr val="000000"/>
                          </a:solidFill>
                          <a:effectLst/>
                          <a:latin typeface="Arial"/>
                        </a:rPr>
                        <a:t>-40 Points</a:t>
                      </a:r>
                    </a:p>
                  </a:txBody>
                  <a:tcPr marL="5161" marR="5161" marT="516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a:txBody>
                    <a:bodyPr/>
                    <a:lstStyle/>
                    <a:p>
                      <a:pPr algn="l" fontAlgn="b"/>
                      <a:endParaRPr lang="en-US" sz="600" b="0" i="0" u="none" strike="noStrike">
                        <a:solidFill>
                          <a:srgbClr val="000000"/>
                        </a:solidFill>
                        <a:effectLst/>
                        <a:latin typeface="Calibri"/>
                      </a:endParaRPr>
                    </a:p>
                  </a:txBody>
                  <a:tcPr marL="5161" marR="5161" marT="5161" marB="0" anchor="b">
                    <a:lnL w="12700" cap="flat" cmpd="sng" algn="ctr">
                      <a:solidFill>
                        <a:srgbClr val="000000"/>
                      </a:solidFill>
                      <a:prstDash val="solid"/>
                      <a:round/>
                      <a:headEnd type="none" w="med" len="med"/>
                      <a:tailEnd type="none" w="med" len="med"/>
                    </a:lnL>
                    <a:lnR>
                      <a:noFill/>
                    </a:lnR>
                    <a:lnT>
                      <a:noFill/>
                    </a:lnT>
                    <a:lnB>
                      <a:noFill/>
                    </a:lnB>
                  </a:tcPr>
                </a:tc>
              </a:tr>
              <a:tr h="120912">
                <a:tc>
                  <a:txBody>
                    <a:bodyPr/>
                    <a:lstStyle/>
                    <a:p>
                      <a:pPr algn="l" fontAlgn="b"/>
                      <a:r>
                        <a:rPr lang="en-US" sz="600" b="0" i="0" u="none" strike="noStrike">
                          <a:solidFill>
                            <a:srgbClr val="000000"/>
                          </a:solidFill>
                          <a:effectLst/>
                          <a:latin typeface="Arial"/>
                        </a:rPr>
                        <a:t>494736FCR083</a:t>
                      </a:r>
                    </a:p>
                  </a:txBody>
                  <a:tcPr marL="5161" marR="5161" marT="51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Arial"/>
                        </a:rPr>
                        <a:t>494736</a:t>
                      </a:r>
                    </a:p>
                  </a:txBody>
                  <a:tcPr marL="5161" marR="5161" marT="51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Arial"/>
                        </a:rPr>
                        <a:t>U1 TURB CONTR</a:t>
                      </a:r>
                    </a:p>
                  </a:txBody>
                  <a:tcPr marL="5161" marR="5161" marT="51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Arial"/>
                        </a:rPr>
                        <a:t>Vendor A</a:t>
                      </a:r>
                    </a:p>
                  </a:txBody>
                  <a:tcPr marL="5161" marR="5161" marT="51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600" b="0" i="0" u="none" strike="noStrike" dirty="0" smtClean="0">
                          <a:solidFill>
                            <a:srgbClr val="000000"/>
                          </a:solidFill>
                          <a:effectLst/>
                          <a:latin typeface="Arial"/>
                        </a:rPr>
                        <a:t>2/6/2017</a:t>
                      </a:r>
                      <a:endParaRPr lang="en-US" sz="600" b="0" i="0" u="none" strike="noStrike" dirty="0">
                        <a:solidFill>
                          <a:srgbClr val="000000"/>
                        </a:solidFill>
                        <a:effectLst/>
                        <a:latin typeface="Arial"/>
                      </a:endParaRPr>
                    </a:p>
                  </a:txBody>
                  <a:tcPr marL="5161" marR="5161" marT="51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Arial"/>
                        </a:rPr>
                        <a:t>1</a:t>
                      </a:r>
                    </a:p>
                  </a:txBody>
                  <a:tcPr marL="5161" marR="5161" marT="51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Arial"/>
                        </a:rPr>
                        <a:t> </a:t>
                      </a:r>
                    </a:p>
                  </a:txBody>
                  <a:tcPr marL="5161" marR="5161" marT="51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Arial"/>
                        </a:rPr>
                        <a:t> </a:t>
                      </a:r>
                    </a:p>
                  </a:txBody>
                  <a:tcPr marL="5161" marR="5161" marT="51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Arial"/>
                        </a:rPr>
                        <a:t> </a:t>
                      </a:r>
                    </a:p>
                  </a:txBody>
                  <a:tcPr marL="5161" marR="5161" marT="51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Arial"/>
                        </a:rPr>
                        <a:t> </a:t>
                      </a:r>
                    </a:p>
                  </a:txBody>
                  <a:tcPr marL="5161" marR="5161" marT="51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Arial"/>
                        </a:rPr>
                        <a:t> </a:t>
                      </a:r>
                    </a:p>
                  </a:txBody>
                  <a:tcPr marL="5161" marR="5161" marT="51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Arial"/>
                        </a:rPr>
                        <a:t> </a:t>
                      </a:r>
                    </a:p>
                  </a:txBody>
                  <a:tcPr marL="5161" marR="5161" marT="51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Arial"/>
                        </a:rPr>
                        <a:t> </a:t>
                      </a:r>
                    </a:p>
                  </a:txBody>
                  <a:tcPr marL="5161" marR="5161" marT="516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Arial"/>
                        </a:rPr>
                        <a:t>0</a:t>
                      </a:r>
                    </a:p>
                  </a:txBody>
                  <a:tcPr marL="5161" marR="5161" marT="51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1" i="0" u="none" strike="noStrike">
                          <a:solidFill>
                            <a:srgbClr val="000000"/>
                          </a:solidFill>
                          <a:effectLst/>
                          <a:latin typeface="Arial"/>
                        </a:rPr>
                        <a:t>100</a:t>
                      </a:r>
                    </a:p>
                  </a:txBody>
                  <a:tcPr marL="5161" marR="5161" marT="51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a:endParaRPr>
                    </a:p>
                  </a:txBody>
                  <a:tcPr marL="5161" marR="5161" marT="5161" marB="0" anchor="b">
                    <a:lnL w="12700" cap="flat" cmpd="sng" algn="ctr">
                      <a:solidFill>
                        <a:srgbClr val="000000"/>
                      </a:solidFill>
                      <a:prstDash val="solid"/>
                      <a:round/>
                      <a:headEnd type="none" w="med" len="med"/>
                      <a:tailEnd type="none" w="med" len="med"/>
                    </a:lnL>
                    <a:lnR>
                      <a:noFill/>
                    </a:lnR>
                    <a:lnT>
                      <a:noFill/>
                    </a:lnT>
                    <a:lnB>
                      <a:noFill/>
                    </a:lnB>
                  </a:tcPr>
                </a:tc>
              </a:tr>
              <a:tr h="120912">
                <a:tc>
                  <a:txBody>
                    <a:bodyPr/>
                    <a:lstStyle/>
                    <a:p>
                      <a:pPr algn="l" fontAlgn="b"/>
                      <a:r>
                        <a:rPr lang="en-US" sz="600" b="0" i="0" u="none" strike="noStrike">
                          <a:solidFill>
                            <a:srgbClr val="000000"/>
                          </a:solidFill>
                          <a:effectLst/>
                          <a:latin typeface="Arial"/>
                        </a:rPr>
                        <a:t>494736FCR085</a:t>
                      </a:r>
                    </a:p>
                  </a:txBody>
                  <a:tcPr marL="5161" marR="5161" marT="51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Arial"/>
                        </a:rPr>
                        <a:t>494736</a:t>
                      </a:r>
                    </a:p>
                  </a:txBody>
                  <a:tcPr marL="5161" marR="5161" marT="51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Arial"/>
                        </a:rPr>
                        <a:t>U1 TURB CONTR</a:t>
                      </a:r>
                    </a:p>
                  </a:txBody>
                  <a:tcPr marL="5161" marR="5161" marT="51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Arial"/>
                        </a:rPr>
                        <a:t>Vendor A</a:t>
                      </a:r>
                    </a:p>
                  </a:txBody>
                  <a:tcPr marL="5161" marR="5161" marT="51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600" b="0" i="0" u="none" strike="noStrike" dirty="0" smtClean="0">
                          <a:solidFill>
                            <a:srgbClr val="000000"/>
                          </a:solidFill>
                          <a:effectLst/>
                          <a:latin typeface="Arial"/>
                        </a:rPr>
                        <a:t>2/8/2017</a:t>
                      </a:r>
                      <a:endParaRPr lang="en-US" sz="600" b="0" i="0" u="none" strike="noStrike" dirty="0">
                        <a:solidFill>
                          <a:srgbClr val="000000"/>
                        </a:solidFill>
                        <a:effectLst/>
                        <a:latin typeface="Arial"/>
                      </a:endParaRPr>
                    </a:p>
                  </a:txBody>
                  <a:tcPr marL="5161" marR="5161" marT="51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Arial"/>
                        </a:rPr>
                        <a:t>1</a:t>
                      </a:r>
                    </a:p>
                  </a:txBody>
                  <a:tcPr marL="5161" marR="5161" marT="51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Arial"/>
                        </a:rPr>
                        <a:t> </a:t>
                      </a:r>
                    </a:p>
                  </a:txBody>
                  <a:tcPr marL="5161" marR="5161" marT="51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Arial"/>
                        </a:rPr>
                        <a:t> </a:t>
                      </a:r>
                    </a:p>
                  </a:txBody>
                  <a:tcPr marL="5161" marR="5161" marT="51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Arial"/>
                        </a:rPr>
                        <a:t> </a:t>
                      </a:r>
                    </a:p>
                  </a:txBody>
                  <a:tcPr marL="5161" marR="5161" marT="51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Arial"/>
                        </a:rPr>
                        <a:t> </a:t>
                      </a:r>
                    </a:p>
                  </a:txBody>
                  <a:tcPr marL="5161" marR="5161" marT="51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Arial"/>
                        </a:rPr>
                        <a:t> </a:t>
                      </a:r>
                    </a:p>
                  </a:txBody>
                  <a:tcPr marL="5161" marR="5161" marT="51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Arial"/>
                        </a:rPr>
                        <a:t> </a:t>
                      </a:r>
                    </a:p>
                  </a:txBody>
                  <a:tcPr marL="5161" marR="5161" marT="51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Arial"/>
                        </a:rPr>
                        <a:t> </a:t>
                      </a:r>
                    </a:p>
                  </a:txBody>
                  <a:tcPr marL="5161" marR="5161" marT="516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Arial"/>
                        </a:rPr>
                        <a:t>0</a:t>
                      </a:r>
                    </a:p>
                  </a:txBody>
                  <a:tcPr marL="5161" marR="5161" marT="51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1" i="0" u="none" strike="noStrike">
                          <a:solidFill>
                            <a:srgbClr val="000000"/>
                          </a:solidFill>
                          <a:effectLst/>
                          <a:latin typeface="Arial"/>
                        </a:rPr>
                        <a:t>100</a:t>
                      </a:r>
                    </a:p>
                  </a:txBody>
                  <a:tcPr marL="5161" marR="5161" marT="51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a:endParaRPr>
                    </a:p>
                  </a:txBody>
                  <a:tcPr marL="5161" marR="5161" marT="5161" marB="0" anchor="b">
                    <a:lnL w="12700" cap="flat" cmpd="sng" algn="ctr">
                      <a:solidFill>
                        <a:srgbClr val="000000"/>
                      </a:solidFill>
                      <a:prstDash val="solid"/>
                      <a:round/>
                      <a:headEnd type="none" w="med" len="med"/>
                      <a:tailEnd type="none" w="med" len="med"/>
                    </a:lnL>
                    <a:lnR>
                      <a:noFill/>
                    </a:lnR>
                    <a:lnT>
                      <a:noFill/>
                    </a:lnT>
                    <a:lnB>
                      <a:noFill/>
                    </a:lnB>
                  </a:tcPr>
                </a:tc>
              </a:tr>
              <a:tr h="158702">
                <a:tc>
                  <a:txBody>
                    <a:bodyPr/>
                    <a:lstStyle/>
                    <a:p>
                      <a:pPr algn="l" fontAlgn="ctr"/>
                      <a:r>
                        <a:rPr lang="en-US" sz="600" b="0" i="0" u="none" strike="noStrike">
                          <a:solidFill>
                            <a:srgbClr val="000000"/>
                          </a:solidFill>
                          <a:effectLst/>
                          <a:latin typeface="Arial"/>
                        </a:rPr>
                        <a:t>494736FCR087</a:t>
                      </a:r>
                    </a:p>
                  </a:txBody>
                  <a:tcPr marL="5161" marR="5161" marT="51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Arial"/>
                        </a:rPr>
                        <a:t>130622</a:t>
                      </a:r>
                    </a:p>
                  </a:txBody>
                  <a:tcPr marL="5161" marR="5161" marT="51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Arial"/>
                        </a:rPr>
                        <a:t>U1 TURB CONTR</a:t>
                      </a:r>
                    </a:p>
                  </a:txBody>
                  <a:tcPr marL="5161" marR="5161" marT="51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Arial"/>
                        </a:rPr>
                        <a:t>Vendor </a:t>
                      </a:r>
                      <a:r>
                        <a:rPr lang="en-US" sz="600" b="0" i="0" u="none" strike="noStrike" dirty="0" smtClean="0">
                          <a:solidFill>
                            <a:srgbClr val="000000"/>
                          </a:solidFill>
                          <a:effectLst/>
                          <a:latin typeface="Arial"/>
                        </a:rPr>
                        <a:t>B</a:t>
                      </a:r>
                      <a:endParaRPr lang="en-US" sz="600" b="0" i="0" u="none" strike="noStrike" dirty="0">
                        <a:solidFill>
                          <a:srgbClr val="000000"/>
                        </a:solidFill>
                        <a:effectLst/>
                        <a:latin typeface="Arial"/>
                      </a:endParaRPr>
                    </a:p>
                  </a:txBody>
                  <a:tcPr marL="5161" marR="5161" marT="51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600" b="0" i="0" u="none" strike="noStrike" dirty="0" smtClean="0">
                          <a:solidFill>
                            <a:srgbClr val="000000"/>
                          </a:solidFill>
                          <a:effectLst/>
                          <a:latin typeface="Arial"/>
                        </a:rPr>
                        <a:t>2/10/2017</a:t>
                      </a:r>
                      <a:endParaRPr lang="en-US" sz="600" b="0" i="0" u="none" strike="noStrike" dirty="0">
                        <a:solidFill>
                          <a:srgbClr val="000000"/>
                        </a:solidFill>
                        <a:effectLst/>
                        <a:latin typeface="Arial"/>
                      </a:endParaRPr>
                    </a:p>
                  </a:txBody>
                  <a:tcPr marL="5161" marR="5161" marT="51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Arial"/>
                        </a:rPr>
                        <a:t>1</a:t>
                      </a:r>
                    </a:p>
                  </a:txBody>
                  <a:tcPr marL="5161" marR="5161" marT="51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Arial"/>
                        </a:rPr>
                        <a:t> </a:t>
                      </a:r>
                    </a:p>
                  </a:txBody>
                  <a:tcPr marL="5161" marR="5161" marT="51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Arial"/>
                        </a:rPr>
                        <a:t> </a:t>
                      </a:r>
                    </a:p>
                  </a:txBody>
                  <a:tcPr marL="5161" marR="5161" marT="51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Arial"/>
                        </a:rPr>
                        <a:t> </a:t>
                      </a:r>
                    </a:p>
                  </a:txBody>
                  <a:tcPr marL="5161" marR="5161" marT="51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Arial"/>
                        </a:rPr>
                        <a:t> </a:t>
                      </a:r>
                    </a:p>
                  </a:txBody>
                  <a:tcPr marL="5161" marR="5161" marT="51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Arial"/>
                        </a:rPr>
                        <a:t> </a:t>
                      </a:r>
                    </a:p>
                  </a:txBody>
                  <a:tcPr marL="5161" marR="5161" marT="51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Arial"/>
                        </a:rPr>
                        <a:t> </a:t>
                      </a:r>
                    </a:p>
                  </a:txBody>
                  <a:tcPr marL="5161" marR="5161" marT="51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Arial"/>
                        </a:rPr>
                        <a:t> </a:t>
                      </a:r>
                    </a:p>
                  </a:txBody>
                  <a:tcPr marL="5161" marR="5161" marT="516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Arial"/>
                        </a:rPr>
                        <a:t>0</a:t>
                      </a:r>
                    </a:p>
                  </a:txBody>
                  <a:tcPr marL="5161" marR="5161" marT="51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1" i="0" u="none" strike="noStrike">
                          <a:solidFill>
                            <a:srgbClr val="000000"/>
                          </a:solidFill>
                          <a:effectLst/>
                          <a:latin typeface="Arial"/>
                        </a:rPr>
                        <a:t>100</a:t>
                      </a:r>
                    </a:p>
                  </a:txBody>
                  <a:tcPr marL="5161" marR="5161" marT="51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a:endParaRPr>
                    </a:p>
                  </a:txBody>
                  <a:tcPr marL="5161" marR="5161" marT="5161" marB="0" anchor="b">
                    <a:lnL w="12700" cap="flat" cmpd="sng" algn="ctr">
                      <a:solidFill>
                        <a:srgbClr val="000000"/>
                      </a:solidFill>
                      <a:prstDash val="solid"/>
                      <a:round/>
                      <a:headEnd type="none" w="med" len="med"/>
                      <a:tailEnd type="none" w="med" len="med"/>
                    </a:lnL>
                    <a:lnR>
                      <a:noFill/>
                    </a:lnR>
                    <a:lnT>
                      <a:noFill/>
                    </a:lnT>
                    <a:lnB>
                      <a:noFill/>
                    </a:lnB>
                  </a:tcPr>
                </a:tc>
              </a:tr>
              <a:tr h="120912">
                <a:tc>
                  <a:txBody>
                    <a:bodyPr/>
                    <a:lstStyle/>
                    <a:p>
                      <a:pPr algn="l" fontAlgn="b"/>
                      <a:r>
                        <a:rPr lang="en-US" sz="600" b="0" i="0" u="none" strike="noStrike">
                          <a:solidFill>
                            <a:srgbClr val="000000"/>
                          </a:solidFill>
                          <a:effectLst/>
                          <a:latin typeface="Arial"/>
                        </a:rPr>
                        <a:t>494736FCR091</a:t>
                      </a:r>
                    </a:p>
                  </a:txBody>
                  <a:tcPr marL="5161" marR="5161" marT="51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Arial"/>
                        </a:rPr>
                        <a:t>130622</a:t>
                      </a:r>
                    </a:p>
                  </a:txBody>
                  <a:tcPr marL="5161" marR="5161" marT="51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Arial"/>
                        </a:rPr>
                        <a:t>U1 TURB CONTR</a:t>
                      </a:r>
                    </a:p>
                  </a:txBody>
                  <a:tcPr marL="5161" marR="5161" marT="51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Arial"/>
                        </a:rPr>
                        <a:t>Vendor A</a:t>
                      </a:r>
                    </a:p>
                  </a:txBody>
                  <a:tcPr marL="5161" marR="5161" marT="51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600" b="0" i="0" u="none" strike="noStrike" dirty="0" smtClean="0">
                          <a:solidFill>
                            <a:srgbClr val="000000"/>
                          </a:solidFill>
                          <a:effectLst/>
                          <a:latin typeface="Arial"/>
                        </a:rPr>
                        <a:t>2/14/2017</a:t>
                      </a:r>
                      <a:endParaRPr lang="en-US" sz="600" b="0" i="0" u="none" strike="noStrike" dirty="0">
                        <a:solidFill>
                          <a:srgbClr val="000000"/>
                        </a:solidFill>
                        <a:effectLst/>
                        <a:latin typeface="Arial"/>
                      </a:endParaRPr>
                    </a:p>
                  </a:txBody>
                  <a:tcPr marL="5161" marR="5161" marT="51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Arial"/>
                        </a:rPr>
                        <a:t> </a:t>
                      </a:r>
                    </a:p>
                  </a:txBody>
                  <a:tcPr marL="5161" marR="5161" marT="51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Arial"/>
                        </a:rPr>
                        <a:t>1</a:t>
                      </a:r>
                    </a:p>
                  </a:txBody>
                  <a:tcPr marL="5161" marR="5161" marT="51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Arial"/>
                        </a:rPr>
                        <a:t> </a:t>
                      </a:r>
                    </a:p>
                  </a:txBody>
                  <a:tcPr marL="5161" marR="5161" marT="51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Arial"/>
                        </a:rPr>
                        <a:t> </a:t>
                      </a:r>
                    </a:p>
                  </a:txBody>
                  <a:tcPr marL="5161" marR="5161" marT="51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Arial"/>
                        </a:rPr>
                        <a:t> </a:t>
                      </a:r>
                    </a:p>
                  </a:txBody>
                  <a:tcPr marL="5161" marR="5161" marT="51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Arial"/>
                        </a:rPr>
                        <a:t> </a:t>
                      </a:r>
                    </a:p>
                  </a:txBody>
                  <a:tcPr marL="5161" marR="5161" marT="51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Arial"/>
                        </a:rPr>
                        <a:t> </a:t>
                      </a:r>
                    </a:p>
                  </a:txBody>
                  <a:tcPr marL="5161" marR="5161" marT="51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Arial"/>
                        </a:rPr>
                        <a:t> </a:t>
                      </a:r>
                    </a:p>
                  </a:txBody>
                  <a:tcPr marL="5161" marR="5161" marT="516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Arial"/>
                        </a:rPr>
                        <a:t>5</a:t>
                      </a:r>
                    </a:p>
                  </a:txBody>
                  <a:tcPr marL="5161" marR="5161" marT="51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1" i="0" u="none" strike="noStrike">
                          <a:solidFill>
                            <a:srgbClr val="000000"/>
                          </a:solidFill>
                          <a:effectLst/>
                          <a:latin typeface="Arial"/>
                        </a:rPr>
                        <a:t>95</a:t>
                      </a:r>
                    </a:p>
                  </a:txBody>
                  <a:tcPr marL="5161" marR="5161" marT="51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a:endParaRPr>
                    </a:p>
                  </a:txBody>
                  <a:tcPr marL="5161" marR="5161" marT="5161" marB="0" anchor="b">
                    <a:lnL w="12700" cap="flat" cmpd="sng" algn="ctr">
                      <a:solidFill>
                        <a:srgbClr val="000000"/>
                      </a:solidFill>
                      <a:prstDash val="solid"/>
                      <a:round/>
                      <a:headEnd type="none" w="med" len="med"/>
                      <a:tailEnd type="none" w="med" len="med"/>
                    </a:lnL>
                    <a:lnR>
                      <a:noFill/>
                    </a:lnR>
                    <a:lnT>
                      <a:noFill/>
                    </a:lnT>
                    <a:lnB>
                      <a:noFill/>
                    </a:lnB>
                  </a:tcPr>
                </a:tc>
              </a:tr>
              <a:tr h="161721">
                <a:tc>
                  <a:txBody>
                    <a:bodyPr/>
                    <a:lstStyle/>
                    <a:p>
                      <a:pPr algn="l" fontAlgn="b"/>
                      <a:r>
                        <a:rPr lang="en-US" sz="600" b="0" i="0" u="none" strike="noStrike">
                          <a:solidFill>
                            <a:srgbClr val="000000"/>
                          </a:solidFill>
                          <a:effectLst/>
                          <a:latin typeface="Arial"/>
                        </a:rPr>
                        <a:t>494736FCR091</a:t>
                      </a:r>
                    </a:p>
                  </a:txBody>
                  <a:tcPr marL="5161" marR="5161" marT="51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Arial"/>
                        </a:rPr>
                        <a:t>130622</a:t>
                      </a:r>
                    </a:p>
                  </a:txBody>
                  <a:tcPr marL="5161" marR="5161" marT="51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Arial"/>
                        </a:rPr>
                        <a:t>U1 TURB CONTR</a:t>
                      </a:r>
                    </a:p>
                  </a:txBody>
                  <a:tcPr marL="5161" marR="5161" marT="51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Arial"/>
                        </a:rPr>
                        <a:t>Vendor </a:t>
                      </a:r>
                      <a:r>
                        <a:rPr lang="en-US" sz="600" b="0" i="0" u="none" strike="noStrike" dirty="0" smtClean="0">
                          <a:solidFill>
                            <a:srgbClr val="000000"/>
                          </a:solidFill>
                          <a:effectLst/>
                          <a:latin typeface="Arial"/>
                        </a:rPr>
                        <a:t>B</a:t>
                      </a:r>
                      <a:endParaRPr lang="en-US" sz="600" b="0" i="0" u="none" strike="noStrike" dirty="0">
                        <a:solidFill>
                          <a:srgbClr val="000000"/>
                        </a:solidFill>
                        <a:effectLst/>
                        <a:latin typeface="Arial"/>
                      </a:endParaRPr>
                    </a:p>
                  </a:txBody>
                  <a:tcPr marL="5161" marR="5161" marT="51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600" b="0" i="0" u="none" strike="noStrike" dirty="0" smtClean="0">
                          <a:solidFill>
                            <a:srgbClr val="000000"/>
                          </a:solidFill>
                          <a:effectLst/>
                          <a:latin typeface="Arial"/>
                        </a:rPr>
                        <a:t>2/14/2017</a:t>
                      </a:r>
                      <a:endParaRPr lang="en-US" sz="600" b="0" i="0" u="none" strike="noStrike" dirty="0">
                        <a:solidFill>
                          <a:srgbClr val="000000"/>
                        </a:solidFill>
                        <a:effectLst/>
                        <a:latin typeface="Arial"/>
                      </a:endParaRPr>
                    </a:p>
                  </a:txBody>
                  <a:tcPr marL="5161" marR="5161" marT="51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Arial"/>
                        </a:rPr>
                        <a:t> </a:t>
                      </a:r>
                    </a:p>
                  </a:txBody>
                  <a:tcPr marL="5161" marR="5161" marT="51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Arial"/>
                        </a:rPr>
                        <a:t>1</a:t>
                      </a:r>
                    </a:p>
                  </a:txBody>
                  <a:tcPr marL="5161" marR="5161" marT="51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Arial"/>
                        </a:rPr>
                        <a:t> </a:t>
                      </a:r>
                    </a:p>
                  </a:txBody>
                  <a:tcPr marL="5161" marR="5161" marT="51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Arial"/>
                        </a:rPr>
                        <a:t> </a:t>
                      </a:r>
                    </a:p>
                  </a:txBody>
                  <a:tcPr marL="5161" marR="5161" marT="51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Arial"/>
                        </a:rPr>
                        <a:t> </a:t>
                      </a:r>
                    </a:p>
                  </a:txBody>
                  <a:tcPr marL="5161" marR="5161" marT="51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Arial"/>
                        </a:rPr>
                        <a:t> </a:t>
                      </a:r>
                    </a:p>
                  </a:txBody>
                  <a:tcPr marL="5161" marR="5161" marT="51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Arial"/>
                        </a:rPr>
                        <a:t> </a:t>
                      </a:r>
                    </a:p>
                  </a:txBody>
                  <a:tcPr marL="5161" marR="5161" marT="51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Arial"/>
                        </a:rPr>
                        <a:t> </a:t>
                      </a:r>
                    </a:p>
                  </a:txBody>
                  <a:tcPr marL="5161" marR="5161" marT="516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Arial"/>
                        </a:rPr>
                        <a:t>5</a:t>
                      </a:r>
                    </a:p>
                  </a:txBody>
                  <a:tcPr marL="5161" marR="5161" marT="51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1" i="0" u="none" strike="noStrike">
                          <a:solidFill>
                            <a:srgbClr val="000000"/>
                          </a:solidFill>
                          <a:effectLst/>
                          <a:latin typeface="Arial"/>
                        </a:rPr>
                        <a:t>95</a:t>
                      </a:r>
                    </a:p>
                  </a:txBody>
                  <a:tcPr marL="5161" marR="5161" marT="51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a:endParaRPr>
                    </a:p>
                  </a:txBody>
                  <a:tcPr marL="5161" marR="5161" marT="5161" marB="0" anchor="b">
                    <a:lnL w="12700" cap="flat" cmpd="sng" algn="ctr">
                      <a:solidFill>
                        <a:srgbClr val="000000"/>
                      </a:solidFill>
                      <a:prstDash val="solid"/>
                      <a:round/>
                      <a:headEnd type="none" w="med" len="med"/>
                      <a:tailEnd type="none" w="med" len="med"/>
                    </a:lnL>
                    <a:lnR>
                      <a:noFill/>
                    </a:lnR>
                    <a:lnT>
                      <a:noFill/>
                    </a:lnT>
                    <a:lnB>
                      <a:noFill/>
                    </a:lnB>
                  </a:tcPr>
                </a:tc>
              </a:tr>
              <a:tr h="120912">
                <a:tc>
                  <a:txBody>
                    <a:bodyPr/>
                    <a:lstStyle/>
                    <a:p>
                      <a:pPr algn="l" fontAlgn="b"/>
                      <a:r>
                        <a:rPr lang="en-US" sz="600" b="0" i="0" u="none" strike="noStrike">
                          <a:solidFill>
                            <a:srgbClr val="000000"/>
                          </a:solidFill>
                          <a:effectLst/>
                          <a:latin typeface="Arial"/>
                        </a:rPr>
                        <a:t>494736FCR095</a:t>
                      </a:r>
                    </a:p>
                  </a:txBody>
                  <a:tcPr marL="5161" marR="5161" marT="51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Arial"/>
                        </a:rPr>
                        <a:t>130622</a:t>
                      </a:r>
                    </a:p>
                  </a:txBody>
                  <a:tcPr marL="5161" marR="5161" marT="51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Arial"/>
                        </a:rPr>
                        <a:t>U1 TURB CONTR</a:t>
                      </a:r>
                    </a:p>
                  </a:txBody>
                  <a:tcPr marL="5161" marR="5161" marT="51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Arial"/>
                        </a:rPr>
                        <a:t>Vendor A</a:t>
                      </a:r>
                    </a:p>
                  </a:txBody>
                  <a:tcPr marL="5161" marR="5161" marT="51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600" b="0" i="0" u="none" strike="noStrike" dirty="0" smtClean="0">
                          <a:solidFill>
                            <a:srgbClr val="000000"/>
                          </a:solidFill>
                          <a:effectLst/>
                          <a:latin typeface="Arial"/>
                        </a:rPr>
                        <a:t>2/20/2017</a:t>
                      </a:r>
                      <a:endParaRPr lang="en-US" sz="600" b="0" i="0" u="none" strike="noStrike" dirty="0">
                        <a:solidFill>
                          <a:srgbClr val="000000"/>
                        </a:solidFill>
                        <a:effectLst/>
                        <a:latin typeface="Arial"/>
                      </a:endParaRPr>
                    </a:p>
                  </a:txBody>
                  <a:tcPr marL="5161" marR="5161" marT="51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Arial"/>
                        </a:rPr>
                        <a:t>1</a:t>
                      </a:r>
                    </a:p>
                  </a:txBody>
                  <a:tcPr marL="5161" marR="5161" marT="51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Arial"/>
                        </a:rPr>
                        <a:t> </a:t>
                      </a:r>
                    </a:p>
                  </a:txBody>
                  <a:tcPr marL="5161" marR="5161" marT="51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Arial"/>
                        </a:rPr>
                        <a:t> </a:t>
                      </a:r>
                    </a:p>
                  </a:txBody>
                  <a:tcPr marL="5161" marR="5161" marT="51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Arial"/>
                        </a:rPr>
                        <a:t> </a:t>
                      </a:r>
                    </a:p>
                  </a:txBody>
                  <a:tcPr marL="5161" marR="5161" marT="51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Arial"/>
                        </a:rPr>
                        <a:t> </a:t>
                      </a:r>
                    </a:p>
                  </a:txBody>
                  <a:tcPr marL="5161" marR="5161" marT="51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Arial"/>
                        </a:rPr>
                        <a:t> </a:t>
                      </a:r>
                    </a:p>
                  </a:txBody>
                  <a:tcPr marL="5161" marR="5161" marT="51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Arial"/>
                        </a:rPr>
                        <a:t> </a:t>
                      </a:r>
                    </a:p>
                  </a:txBody>
                  <a:tcPr marL="5161" marR="5161" marT="51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Arial"/>
                        </a:rPr>
                        <a:t> </a:t>
                      </a:r>
                    </a:p>
                  </a:txBody>
                  <a:tcPr marL="5161" marR="5161" marT="516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Arial"/>
                        </a:rPr>
                        <a:t>0</a:t>
                      </a:r>
                    </a:p>
                  </a:txBody>
                  <a:tcPr marL="5161" marR="5161" marT="51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1" i="0" u="none" strike="noStrike">
                          <a:solidFill>
                            <a:srgbClr val="000000"/>
                          </a:solidFill>
                          <a:effectLst/>
                          <a:latin typeface="Arial"/>
                        </a:rPr>
                        <a:t>100</a:t>
                      </a:r>
                    </a:p>
                  </a:txBody>
                  <a:tcPr marL="5161" marR="5161" marT="51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a:endParaRPr>
                    </a:p>
                  </a:txBody>
                  <a:tcPr marL="5161" marR="5161" marT="5161" marB="0" anchor="b">
                    <a:lnL w="12700" cap="flat" cmpd="sng" algn="ctr">
                      <a:solidFill>
                        <a:srgbClr val="000000"/>
                      </a:solidFill>
                      <a:prstDash val="solid"/>
                      <a:round/>
                      <a:headEnd type="none" w="med" len="med"/>
                      <a:tailEnd type="none" w="med" len="med"/>
                    </a:lnL>
                    <a:lnR>
                      <a:noFill/>
                    </a:lnR>
                    <a:lnT>
                      <a:noFill/>
                    </a:lnT>
                    <a:lnB>
                      <a:noFill/>
                    </a:lnB>
                  </a:tcPr>
                </a:tc>
              </a:tr>
              <a:tr h="120912">
                <a:tc>
                  <a:txBody>
                    <a:bodyPr/>
                    <a:lstStyle/>
                    <a:p>
                      <a:pPr algn="l" fontAlgn="b"/>
                      <a:r>
                        <a:rPr lang="en-US" sz="600" b="0" i="0" u="none" strike="noStrike">
                          <a:solidFill>
                            <a:srgbClr val="000000"/>
                          </a:solidFill>
                          <a:effectLst/>
                          <a:latin typeface="Arial"/>
                        </a:rPr>
                        <a:t>530593FCR018</a:t>
                      </a:r>
                    </a:p>
                  </a:txBody>
                  <a:tcPr marL="5161" marR="5161" marT="51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Arial"/>
                        </a:rPr>
                        <a:t>530593</a:t>
                      </a:r>
                    </a:p>
                  </a:txBody>
                  <a:tcPr marL="5161" marR="5161" marT="51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Arial"/>
                        </a:rPr>
                        <a:t>U1 FP TURB CONTR</a:t>
                      </a:r>
                    </a:p>
                  </a:txBody>
                  <a:tcPr marL="5161" marR="5161" marT="51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Arial"/>
                        </a:rPr>
                        <a:t>Vendor A</a:t>
                      </a:r>
                    </a:p>
                  </a:txBody>
                  <a:tcPr marL="5161" marR="5161" marT="51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600" b="0" i="0" u="none" strike="noStrike" dirty="0" smtClean="0">
                          <a:solidFill>
                            <a:srgbClr val="000000"/>
                          </a:solidFill>
                          <a:effectLst/>
                          <a:latin typeface="Arial"/>
                        </a:rPr>
                        <a:t>2/20/2017</a:t>
                      </a:r>
                      <a:endParaRPr lang="en-US" sz="600" b="0" i="0" u="none" strike="noStrike" dirty="0">
                        <a:solidFill>
                          <a:srgbClr val="000000"/>
                        </a:solidFill>
                        <a:effectLst/>
                        <a:latin typeface="Arial"/>
                      </a:endParaRPr>
                    </a:p>
                  </a:txBody>
                  <a:tcPr marL="5161" marR="5161" marT="51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Arial"/>
                        </a:rPr>
                        <a:t>1</a:t>
                      </a:r>
                    </a:p>
                  </a:txBody>
                  <a:tcPr marL="5161" marR="5161" marT="51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Arial"/>
                        </a:rPr>
                        <a:t> </a:t>
                      </a:r>
                    </a:p>
                  </a:txBody>
                  <a:tcPr marL="5161" marR="5161" marT="51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Arial"/>
                        </a:rPr>
                        <a:t> </a:t>
                      </a:r>
                    </a:p>
                  </a:txBody>
                  <a:tcPr marL="5161" marR="5161" marT="51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Arial"/>
                        </a:rPr>
                        <a:t> </a:t>
                      </a:r>
                    </a:p>
                  </a:txBody>
                  <a:tcPr marL="5161" marR="5161" marT="51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Arial"/>
                        </a:rPr>
                        <a:t> </a:t>
                      </a:r>
                    </a:p>
                  </a:txBody>
                  <a:tcPr marL="5161" marR="5161" marT="51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Arial"/>
                        </a:rPr>
                        <a:t> </a:t>
                      </a:r>
                    </a:p>
                  </a:txBody>
                  <a:tcPr marL="5161" marR="5161" marT="51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Arial"/>
                        </a:rPr>
                        <a:t> </a:t>
                      </a:r>
                    </a:p>
                  </a:txBody>
                  <a:tcPr marL="5161" marR="5161" marT="51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Arial"/>
                        </a:rPr>
                        <a:t> </a:t>
                      </a:r>
                    </a:p>
                  </a:txBody>
                  <a:tcPr marL="5161" marR="5161" marT="516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Arial"/>
                        </a:rPr>
                        <a:t>0</a:t>
                      </a:r>
                    </a:p>
                  </a:txBody>
                  <a:tcPr marL="5161" marR="5161" marT="51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1" i="0" u="none" strike="noStrike">
                          <a:solidFill>
                            <a:srgbClr val="000000"/>
                          </a:solidFill>
                          <a:effectLst/>
                          <a:latin typeface="Arial"/>
                        </a:rPr>
                        <a:t>100</a:t>
                      </a:r>
                    </a:p>
                  </a:txBody>
                  <a:tcPr marL="5161" marR="5161" marT="51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a:endParaRPr>
                    </a:p>
                  </a:txBody>
                  <a:tcPr marL="5161" marR="5161" marT="5161" marB="0" anchor="b">
                    <a:lnL w="12700" cap="flat" cmpd="sng" algn="ctr">
                      <a:solidFill>
                        <a:srgbClr val="000000"/>
                      </a:solidFill>
                      <a:prstDash val="solid"/>
                      <a:round/>
                      <a:headEnd type="none" w="med" len="med"/>
                      <a:tailEnd type="none" w="med" len="med"/>
                    </a:lnL>
                    <a:lnR>
                      <a:noFill/>
                    </a:lnR>
                    <a:lnT>
                      <a:noFill/>
                    </a:lnT>
                    <a:lnB>
                      <a:noFill/>
                    </a:lnB>
                  </a:tcPr>
                </a:tc>
              </a:tr>
              <a:tr h="120912">
                <a:tc>
                  <a:txBody>
                    <a:bodyPr/>
                    <a:lstStyle/>
                    <a:p>
                      <a:pPr algn="l" fontAlgn="b"/>
                      <a:r>
                        <a:rPr lang="en-US" sz="600" b="0" i="0" u="none" strike="noStrike">
                          <a:solidFill>
                            <a:srgbClr val="000000"/>
                          </a:solidFill>
                          <a:effectLst/>
                          <a:latin typeface="Arial"/>
                        </a:rPr>
                        <a:t>535141FCR023</a:t>
                      </a:r>
                    </a:p>
                  </a:txBody>
                  <a:tcPr marL="5161" marR="5161" marT="51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Arial"/>
                        </a:rPr>
                        <a:t>535141</a:t>
                      </a:r>
                    </a:p>
                  </a:txBody>
                  <a:tcPr marL="5161" marR="5161" marT="51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Arial"/>
                        </a:rPr>
                        <a:t>U2 MAIN TURB CONTR</a:t>
                      </a:r>
                    </a:p>
                  </a:txBody>
                  <a:tcPr marL="5161" marR="5161" marT="51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Arial"/>
                        </a:rPr>
                        <a:t>Vendor </a:t>
                      </a:r>
                      <a:r>
                        <a:rPr lang="en-US" sz="600" b="0" i="0" u="none" strike="noStrike" dirty="0" smtClean="0">
                          <a:solidFill>
                            <a:srgbClr val="000000"/>
                          </a:solidFill>
                          <a:effectLst/>
                          <a:latin typeface="Arial"/>
                        </a:rPr>
                        <a:t>B</a:t>
                      </a:r>
                      <a:endParaRPr lang="en-US" sz="600" b="0" i="0" u="none" strike="noStrike" dirty="0">
                        <a:solidFill>
                          <a:srgbClr val="000000"/>
                        </a:solidFill>
                        <a:effectLst/>
                        <a:latin typeface="Arial"/>
                      </a:endParaRPr>
                    </a:p>
                  </a:txBody>
                  <a:tcPr marL="5161" marR="5161" marT="51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600" b="0" i="0" u="none" strike="noStrike" dirty="0" smtClean="0">
                          <a:solidFill>
                            <a:srgbClr val="000000"/>
                          </a:solidFill>
                          <a:effectLst/>
                          <a:latin typeface="Arial"/>
                        </a:rPr>
                        <a:t>2/22/2017</a:t>
                      </a:r>
                      <a:endParaRPr lang="en-US" sz="600" b="0" i="0" u="none" strike="noStrike" dirty="0">
                        <a:solidFill>
                          <a:srgbClr val="000000"/>
                        </a:solidFill>
                        <a:effectLst/>
                        <a:latin typeface="Arial"/>
                      </a:endParaRPr>
                    </a:p>
                  </a:txBody>
                  <a:tcPr marL="5161" marR="5161" marT="51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Arial"/>
                        </a:rPr>
                        <a:t> </a:t>
                      </a:r>
                    </a:p>
                  </a:txBody>
                  <a:tcPr marL="5161" marR="5161" marT="51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Arial"/>
                        </a:rPr>
                        <a:t> </a:t>
                      </a:r>
                    </a:p>
                  </a:txBody>
                  <a:tcPr marL="5161" marR="5161" marT="51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Arial"/>
                        </a:rPr>
                        <a:t>1</a:t>
                      </a:r>
                    </a:p>
                  </a:txBody>
                  <a:tcPr marL="5161" marR="5161" marT="51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Arial"/>
                        </a:rPr>
                        <a:t> </a:t>
                      </a:r>
                    </a:p>
                  </a:txBody>
                  <a:tcPr marL="5161" marR="5161" marT="51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Arial"/>
                        </a:rPr>
                        <a:t> </a:t>
                      </a:r>
                    </a:p>
                  </a:txBody>
                  <a:tcPr marL="5161" marR="5161" marT="51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Arial"/>
                        </a:rPr>
                        <a:t> </a:t>
                      </a:r>
                    </a:p>
                  </a:txBody>
                  <a:tcPr marL="5161" marR="5161" marT="51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Arial"/>
                        </a:rPr>
                        <a:t> </a:t>
                      </a:r>
                    </a:p>
                  </a:txBody>
                  <a:tcPr marL="5161" marR="5161" marT="51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Arial"/>
                        </a:rPr>
                        <a:t> </a:t>
                      </a:r>
                    </a:p>
                  </a:txBody>
                  <a:tcPr marL="5161" marR="5161" marT="516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Arial"/>
                        </a:rPr>
                        <a:t>5</a:t>
                      </a:r>
                    </a:p>
                  </a:txBody>
                  <a:tcPr marL="5161" marR="5161" marT="51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1" i="0" u="none" strike="noStrike">
                          <a:solidFill>
                            <a:srgbClr val="000000"/>
                          </a:solidFill>
                          <a:effectLst/>
                          <a:latin typeface="Arial"/>
                        </a:rPr>
                        <a:t>95</a:t>
                      </a:r>
                    </a:p>
                  </a:txBody>
                  <a:tcPr marL="5161" marR="5161" marT="51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a:endParaRPr>
                    </a:p>
                  </a:txBody>
                  <a:tcPr marL="5161" marR="5161" marT="5161" marB="0" anchor="b">
                    <a:lnL w="12700" cap="flat" cmpd="sng" algn="ctr">
                      <a:solidFill>
                        <a:srgbClr val="000000"/>
                      </a:solidFill>
                      <a:prstDash val="solid"/>
                      <a:round/>
                      <a:headEnd type="none" w="med" len="med"/>
                      <a:tailEnd type="none" w="med" len="med"/>
                    </a:lnL>
                    <a:lnR>
                      <a:noFill/>
                    </a:lnR>
                    <a:lnT>
                      <a:noFill/>
                    </a:lnT>
                    <a:lnB>
                      <a:noFill/>
                    </a:lnB>
                  </a:tcPr>
                </a:tc>
              </a:tr>
              <a:tr h="120912">
                <a:tc>
                  <a:txBody>
                    <a:bodyPr/>
                    <a:lstStyle/>
                    <a:p>
                      <a:pPr algn="l" fontAlgn="b"/>
                      <a:r>
                        <a:rPr lang="en-US" sz="600" b="0" i="0" u="none" strike="noStrike">
                          <a:solidFill>
                            <a:srgbClr val="000000"/>
                          </a:solidFill>
                          <a:effectLst/>
                          <a:latin typeface="Arial"/>
                        </a:rPr>
                        <a:t>806772FCR001</a:t>
                      </a:r>
                    </a:p>
                  </a:txBody>
                  <a:tcPr marL="5161" marR="5161" marT="51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Arial"/>
                        </a:rPr>
                        <a:t>806772</a:t>
                      </a:r>
                    </a:p>
                  </a:txBody>
                  <a:tcPr marL="5161" marR="5161" marT="51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Arial"/>
                        </a:rPr>
                        <a:t>CAP REMOVALS</a:t>
                      </a:r>
                    </a:p>
                  </a:txBody>
                  <a:tcPr marL="5161" marR="5161" marT="51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Arial"/>
                        </a:rPr>
                        <a:t>Vendor B</a:t>
                      </a:r>
                    </a:p>
                  </a:txBody>
                  <a:tcPr marL="5161" marR="5161" marT="51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600" b="0" i="0" u="none" strike="noStrike" dirty="0" smtClean="0">
                          <a:solidFill>
                            <a:srgbClr val="000000"/>
                          </a:solidFill>
                          <a:effectLst/>
                          <a:latin typeface="Arial"/>
                        </a:rPr>
                        <a:t>2/23/2017</a:t>
                      </a:r>
                      <a:endParaRPr lang="en-US" sz="600" b="0" i="0" u="none" strike="noStrike" dirty="0">
                        <a:solidFill>
                          <a:srgbClr val="000000"/>
                        </a:solidFill>
                        <a:effectLst/>
                        <a:latin typeface="Arial"/>
                      </a:endParaRPr>
                    </a:p>
                  </a:txBody>
                  <a:tcPr marL="5161" marR="5161" marT="51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Arial"/>
                        </a:rPr>
                        <a:t> </a:t>
                      </a:r>
                    </a:p>
                  </a:txBody>
                  <a:tcPr marL="5161" marR="5161" marT="51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Arial"/>
                        </a:rPr>
                        <a:t> </a:t>
                      </a:r>
                    </a:p>
                  </a:txBody>
                  <a:tcPr marL="5161" marR="5161" marT="51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Arial"/>
                        </a:rPr>
                        <a:t> </a:t>
                      </a:r>
                    </a:p>
                  </a:txBody>
                  <a:tcPr marL="5161" marR="5161" marT="51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Arial"/>
                        </a:rPr>
                        <a:t> </a:t>
                      </a:r>
                    </a:p>
                  </a:txBody>
                  <a:tcPr marL="5161" marR="5161" marT="51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Arial"/>
                        </a:rPr>
                        <a:t> </a:t>
                      </a:r>
                    </a:p>
                  </a:txBody>
                  <a:tcPr marL="5161" marR="5161" marT="51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Arial"/>
                        </a:rPr>
                        <a:t> </a:t>
                      </a:r>
                    </a:p>
                  </a:txBody>
                  <a:tcPr marL="5161" marR="5161" marT="51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Arial"/>
                        </a:rPr>
                        <a:t> </a:t>
                      </a:r>
                    </a:p>
                  </a:txBody>
                  <a:tcPr marL="5161" marR="5161" marT="51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Arial"/>
                        </a:rPr>
                        <a:t>1</a:t>
                      </a:r>
                    </a:p>
                  </a:txBody>
                  <a:tcPr marL="5161" marR="5161" marT="516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Arial"/>
                        </a:rPr>
                        <a:t>40</a:t>
                      </a:r>
                    </a:p>
                  </a:txBody>
                  <a:tcPr marL="5161" marR="5161" marT="51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1" i="0" u="none" strike="noStrike">
                          <a:solidFill>
                            <a:srgbClr val="000000"/>
                          </a:solidFill>
                          <a:effectLst/>
                          <a:latin typeface="Arial"/>
                        </a:rPr>
                        <a:t>60</a:t>
                      </a:r>
                    </a:p>
                  </a:txBody>
                  <a:tcPr marL="5161" marR="5161" marT="51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a:endParaRPr>
                    </a:p>
                  </a:txBody>
                  <a:tcPr marL="5161" marR="5161" marT="5161" marB="0" anchor="b">
                    <a:lnL w="12700" cap="flat" cmpd="sng" algn="ctr">
                      <a:solidFill>
                        <a:srgbClr val="000000"/>
                      </a:solidFill>
                      <a:prstDash val="solid"/>
                      <a:round/>
                      <a:headEnd type="none" w="med" len="med"/>
                      <a:tailEnd type="none" w="med" len="med"/>
                    </a:lnL>
                    <a:lnR>
                      <a:noFill/>
                    </a:lnR>
                    <a:lnT>
                      <a:noFill/>
                    </a:lnT>
                    <a:lnB>
                      <a:noFill/>
                    </a:lnB>
                  </a:tcPr>
                </a:tc>
              </a:tr>
              <a:tr h="120912">
                <a:tc>
                  <a:txBody>
                    <a:bodyPr/>
                    <a:lstStyle/>
                    <a:p>
                      <a:pPr algn="l" fontAlgn="b"/>
                      <a:r>
                        <a:rPr lang="en-US" sz="600" b="0" i="0" u="none" strike="noStrike">
                          <a:solidFill>
                            <a:srgbClr val="000000"/>
                          </a:solidFill>
                          <a:effectLst/>
                          <a:latin typeface="Arial"/>
                        </a:rPr>
                        <a:t>806772FCR001</a:t>
                      </a:r>
                    </a:p>
                  </a:txBody>
                  <a:tcPr marL="5161" marR="5161" marT="51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Arial"/>
                        </a:rPr>
                        <a:t>806772</a:t>
                      </a:r>
                    </a:p>
                  </a:txBody>
                  <a:tcPr marL="5161" marR="5161" marT="51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Arial"/>
                        </a:rPr>
                        <a:t>CAP REMOVALS</a:t>
                      </a:r>
                    </a:p>
                  </a:txBody>
                  <a:tcPr marL="5161" marR="5161" marT="51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Arial"/>
                        </a:rPr>
                        <a:t>Vendor </a:t>
                      </a:r>
                      <a:r>
                        <a:rPr lang="en-US" sz="600" b="0" i="0" u="none" strike="noStrike" dirty="0" smtClean="0">
                          <a:solidFill>
                            <a:srgbClr val="000000"/>
                          </a:solidFill>
                          <a:effectLst/>
                          <a:latin typeface="Arial"/>
                        </a:rPr>
                        <a:t>A</a:t>
                      </a:r>
                      <a:endParaRPr lang="en-US" sz="600" b="0" i="0" u="none" strike="noStrike" dirty="0">
                        <a:solidFill>
                          <a:srgbClr val="000000"/>
                        </a:solidFill>
                        <a:effectLst/>
                        <a:latin typeface="Arial"/>
                      </a:endParaRPr>
                    </a:p>
                  </a:txBody>
                  <a:tcPr marL="5161" marR="5161" marT="51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600" b="0" i="0" u="none" strike="noStrike" dirty="0" smtClean="0">
                          <a:solidFill>
                            <a:srgbClr val="000000"/>
                          </a:solidFill>
                          <a:effectLst/>
                          <a:latin typeface="Arial"/>
                        </a:rPr>
                        <a:t>2/27/2017</a:t>
                      </a:r>
                      <a:endParaRPr lang="en-US" sz="600" b="0" i="0" u="none" strike="noStrike" dirty="0">
                        <a:solidFill>
                          <a:srgbClr val="000000"/>
                        </a:solidFill>
                        <a:effectLst/>
                        <a:latin typeface="Arial"/>
                      </a:endParaRPr>
                    </a:p>
                  </a:txBody>
                  <a:tcPr marL="5161" marR="5161" marT="51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Arial"/>
                        </a:rPr>
                        <a:t> </a:t>
                      </a:r>
                    </a:p>
                  </a:txBody>
                  <a:tcPr marL="5161" marR="5161" marT="51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Arial"/>
                        </a:rPr>
                        <a:t> </a:t>
                      </a:r>
                    </a:p>
                  </a:txBody>
                  <a:tcPr marL="5161" marR="5161" marT="51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Arial"/>
                        </a:rPr>
                        <a:t>1</a:t>
                      </a:r>
                    </a:p>
                  </a:txBody>
                  <a:tcPr marL="5161" marR="5161" marT="51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Arial"/>
                        </a:rPr>
                        <a:t> </a:t>
                      </a:r>
                    </a:p>
                  </a:txBody>
                  <a:tcPr marL="5161" marR="5161" marT="51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Arial"/>
                        </a:rPr>
                        <a:t> </a:t>
                      </a:r>
                    </a:p>
                  </a:txBody>
                  <a:tcPr marL="5161" marR="5161" marT="51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Arial"/>
                        </a:rPr>
                        <a:t> </a:t>
                      </a:r>
                    </a:p>
                  </a:txBody>
                  <a:tcPr marL="5161" marR="5161" marT="51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Arial"/>
                        </a:rPr>
                        <a:t> </a:t>
                      </a:r>
                    </a:p>
                  </a:txBody>
                  <a:tcPr marL="5161" marR="5161" marT="51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Arial"/>
                        </a:rPr>
                        <a:t> </a:t>
                      </a:r>
                    </a:p>
                  </a:txBody>
                  <a:tcPr marL="5161" marR="5161" marT="516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Arial"/>
                        </a:rPr>
                        <a:t>5</a:t>
                      </a:r>
                    </a:p>
                  </a:txBody>
                  <a:tcPr marL="5161" marR="5161" marT="51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1" i="0" u="none" strike="noStrike">
                          <a:solidFill>
                            <a:srgbClr val="000000"/>
                          </a:solidFill>
                          <a:effectLst/>
                          <a:latin typeface="Arial"/>
                        </a:rPr>
                        <a:t>95</a:t>
                      </a:r>
                    </a:p>
                  </a:txBody>
                  <a:tcPr marL="5161" marR="5161" marT="51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a:endParaRPr>
                    </a:p>
                  </a:txBody>
                  <a:tcPr marL="5161" marR="5161" marT="5161" marB="0" anchor="b">
                    <a:lnL w="12700" cap="flat" cmpd="sng" algn="ctr">
                      <a:solidFill>
                        <a:srgbClr val="000000"/>
                      </a:solidFill>
                      <a:prstDash val="solid"/>
                      <a:round/>
                      <a:headEnd type="none" w="med" len="med"/>
                      <a:tailEnd type="none" w="med" len="med"/>
                    </a:lnL>
                    <a:lnR>
                      <a:noFill/>
                    </a:lnR>
                    <a:lnT>
                      <a:noFill/>
                    </a:lnT>
                    <a:lnB>
                      <a:noFill/>
                    </a:lnB>
                  </a:tcPr>
                </a:tc>
              </a:tr>
              <a:tr h="120912">
                <a:tc>
                  <a:txBody>
                    <a:bodyPr/>
                    <a:lstStyle/>
                    <a:p>
                      <a:pPr algn="l" fontAlgn="b"/>
                      <a:r>
                        <a:rPr lang="en-US" sz="600" b="0" i="0" u="none" strike="noStrike">
                          <a:solidFill>
                            <a:srgbClr val="000000"/>
                          </a:solidFill>
                          <a:effectLst/>
                          <a:latin typeface="Arial"/>
                        </a:rPr>
                        <a:t>806772FCR001</a:t>
                      </a:r>
                    </a:p>
                  </a:txBody>
                  <a:tcPr marL="5161" marR="5161" marT="51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Arial"/>
                        </a:rPr>
                        <a:t>806772</a:t>
                      </a:r>
                    </a:p>
                  </a:txBody>
                  <a:tcPr marL="5161" marR="5161" marT="51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Arial"/>
                        </a:rPr>
                        <a:t>CAP REMOVALS</a:t>
                      </a:r>
                    </a:p>
                  </a:txBody>
                  <a:tcPr marL="5161" marR="5161" marT="51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Arial"/>
                        </a:rPr>
                        <a:t>Vendor B</a:t>
                      </a:r>
                    </a:p>
                  </a:txBody>
                  <a:tcPr marL="5161" marR="5161" marT="51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600" b="0" i="0" u="none" strike="noStrike" dirty="0" smtClean="0">
                          <a:solidFill>
                            <a:srgbClr val="000000"/>
                          </a:solidFill>
                          <a:effectLst/>
                          <a:latin typeface="Arial"/>
                        </a:rPr>
                        <a:t>2/28/2017</a:t>
                      </a:r>
                      <a:endParaRPr lang="en-US" sz="600" b="0" i="0" u="none" strike="noStrike" dirty="0">
                        <a:solidFill>
                          <a:srgbClr val="000000"/>
                        </a:solidFill>
                        <a:effectLst/>
                        <a:latin typeface="Arial"/>
                      </a:endParaRPr>
                    </a:p>
                  </a:txBody>
                  <a:tcPr marL="5161" marR="5161" marT="51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Arial"/>
                        </a:rPr>
                        <a:t> </a:t>
                      </a:r>
                    </a:p>
                  </a:txBody>
                  <a:tcPr marL="5161" marR="5161" marT="51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Arial"/>
                        </a:rPr>
                        <a:t> </a:t>
                      </a:r>
                    </a:p>
                  </a:txBody>
                  <a:tcPr marL="5161" marR="5161" marT="51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Arial"/>
                        </a:rPr>
                        <a:t>1</a:t>
                      </a:r>
                    </a:p>
                  </a:txBody>
                  <a:tcPr marL="5161" marR="5161" marT="51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Arial"/>
                        </a:rPr>
                        <a:t> </a:t>
                      </a:r>
                    </a:p>
                  </a:txBody>
                  <a:tcPr marL="5161" marR="5161" marT="51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Arial"/>
                        </a:rPr>
                        <a:t> </a:t>
                      </a:r>
                    </a:p>
                  </a:txBody>
                  <a:tcPr marL="5161" marR="5161" marT="51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Arial"/>
                        </a:rPr>
                        <a:t> </a:t>
                      </a:r>
                    </a:p>
                  </a:txBody>
                  <a:tcPr marL="5161" marR="5161" marT="51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Arial"/>
                        </a:rPr>
                        <a:t> </a:t>
                      </a:r>
                    </a:p>
                  </a:txBody>
                  <a:tcPr marL="5161" marR="5161" marT="51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Arial"/>
                        </a:rPr>
                        <a:t> </a:t>
                      </a:r>
                    </a:p>
                  </a:txBody>
                  <a:tcPr marL="5161" marR="5161" marT="516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Arial"/>
                        </a:rPr>
                        <a:t>5</a:t>
                      </a:r>
                    </a:p>
                  </a:txBody>
                  <a:tcPr marL="5161" marR="5161" marT="51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1" i="0" u="none" strike="noStrike">
                          <a:solidFill>
                            <a:srgbClr val="000000"/>
                          </a:solidFill>
                          <a:effectLst/>
                          <a:latin typeface="Arial"/>
                        </a:rPr>
                        <a:t>95</a:t>
                      </a:r>
                    </a:p>
                  </a:txBody>
                  <a:tcPr marL="5161" marR="5161" marT="51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a:endParaRPr>
                    </a:p>
                  </a:txBody>
                  <a:tcPr marL="5161" marR="5161" marT="5161" marB="0" anchor="b">
                    <a:lnL w="12700" cap="flat" cmpd="sng" algn="ctr">
                      <a:solidFill>
                        <a:srgbClr val="000000"/>
                      </a:solidFill>
                      <a:prstDash val="solid"/>
                      <a:round/>
                      <a:headEnd type="none" w="med" len="med"/>
                      <a:tailEnd type="none" w="med" len="med"/>
                    </a:lnL>
                    <a:lnR>
                      <a:noFill/>
                    </a:lnR>
                    <a:lnT>
                      <a:noFill/>
                    </a:lnT>
                    <a:lnB>
                      <a:noFill/>
                    </a:lnB>
                  </a:tcPr>
                </a:tc>
              </a:tr>
              <a:tr h="120912">
                <a:tc>
                  <a:txBody>
                    <a:bodyPr/>
                    <a:lstStyle/>
                    <a:p>
                      <a:pPr algn="l" fontAlgn="b"/>
                      <a:r>
                        <a:rPr lang="en-US" sz="600" b="0" i="0" u="none" strike="noStrike">
                          <a:solidFill>
                            <a:srgbClr val="000000"/>
                          </a:solidFill>
                          <a:effectLst/>
                          <a:latin typeface="Arial"/>
                        </a:rPr>
                        <a:t>806772FCR001</a:t>
                      </a:r>
                    </a:p>
                  </a:txBody>
                  <a:tcPr marL="5161" marR="5161" marT="51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Arial"/>
                        </a:rPr>
                        <a:t>806772</a:t>
                      </a:r>
                    </a:p>
                  </a:txBody>
                  <a:tcPr marL="5161" marR="5161" marT="51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Arial"/>
                        </a:rPr>
                        <a:t>CAP REMOVALS</a:t>
                      </a:r>
                    </a:p>
                  </a:txBody>
                  <a:tcPr marL="5161" marR="5161" marT="51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Arial"/>
                        </a:rPr>
                        <a:t>Vendor </a:t>
                      </a:r>
                      <a:r>
                        <a:rPr lang="en-US" sz="600" b="0" i="0" u="none" strike="noStrike" dirty="0" smtClean="0">
                          <a:solidFill>
                            <a:srgbClr val="000000"/>
                          </a:solidFill>
                          <a:effectLst/>
                          <a:latin typeface="Arial"/>
                        </a:rPr>
                        <a:t>A</a:t>
                      </a:r>
                      <a:endParaRPr lang="en-US" sz="600" b="0" i="0" u="none" strike="noStrike" dirty="0">
                        <a:solidFill>
                          <a:srgbClr val="000000"/>
                        </a:solidFill>
                        <a:effectLst/>
                        <a:latin typeface="Arial"/>
                      </a:endParaRPr>
                    </a:p>
                  </a:txBody>
                  <a:tcPr marL="5161" marR="5161" marT="51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600" b="0" i="0" u="none" strike="noStrike" dirty="0" smtClean="0">
                          <a:solidFill>
                            <a:srgbClr val="000000"/>
                          </a:solidFill>
                          <a:effectLst/>
                          <a:latin typeface="Arial"/>
                        </a:rPr>
                        <a:t>2/28/2017</a:t>
                      </a:r>
                      <a:endParaRPr lang="en-US" sz="600" b="0" i="0" u="none" strike="noStrike" dirty="0">
                        <a:solidFill>
                          <a:srgbClr val="000000"/>
                        </a:solidFill>
                        <a:effectLst/>
                        <a:latin typeface="Arial"/>
                      </a:endParaRPr>
                    </a:p>
                  </a:txBody>
                  <a:tcPr marL="5161" marR="5161" marT="51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Arial"/>
                        </a:rPr>
                        <a:t>1</a:t>
                      </a:r>
                    </a:p>
                  </a:txBody>
                  <a:tcPr marL="5161" marR="5161" marT="51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Arial"/>
                        </a:rPr>
                        <a:t> </a:t>
                      </a:r>
                    </a:p>
                  </a:txBody>
                  <a:tcPr marL="5161" marR="5161" marT="51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Arial"/>
                        </a:rPr>
                        <a:t> </a:t>
                      </a:r>
                    </a:p>
                  </a:txBody>
                  <a:tcPr marL="5161" marR="5161" marT="51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Arial"/>
                        </a:rPr>
                        <a:t> </a:t>
                      </a:r>
                    </a:p>
                  </a:txBody>
                  <a:tcPr marL="5161" marR="5161" marT="51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Arial"/>
                        </a:rPr>
                        <a:t> </a:t>
                      </a:r>
                    </a:p>
                  </a:txBody>
                  <a:tcPr marL="5161" marR="5161" marT="51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Arial"/>
                        </a:rPr>
                        <a:t> </a:t>
                      </a:r>
                    </a:p>
                  </a:txBody>
                  <a:tcPr marL="5161" marR="5161" marT="51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Arial"/>
                        </a:rPr>
                        <a:t> </a:t>
                      </a:r>
                    </a:p>
                  </a:txBody>
                  <a:tcPr marL="5161" marR="5161" marT="51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Arial"/>
                        </a:rPr>
                        <a:t> </a:t>
                      </a:r>
                    </a:p>
                  </a:txBody>
                  <a:tcPr marL="5161" marR="5161" marT="516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Arial"/>
                        </a:rPr>
                        <a:t>0</a:t>
                      </a:r>
                    </a:p>
                  </a:txBody>
                  <a:tcPr marL="5161" marR="5161" marT="51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1" i="0" u="none" strike="noStrike">
                          <a:solidFill>
                            <a:srgbClr val="000000"/>
                          </a:solidFill>
                          <a:effectLst/>
                          <a:latin typeface="Arial"/>
                        </a:rPr>
                        <a:t>100</a:t>
                      </a:r>
                    </a:p>
                  </a:txBody>
                  <a:tcPr marL="5161" marR="5161" marT="51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a:endParaRPr>
                    </a:p>
                  </a:txBody>
                  <a:tcPr marL="5161" marR="5161" marT="5161" marB="0" anchor="b">
                    <a:lnL w="12700" cap="flat" cmpd="sng" algn="ctr">
                      <a:solidFill>
                        <a:srgbClr val="000000"/>
                      </a:solidFill>
                      <a:prstDash val="solid"/>
                      <a:round/>
                      <a:headEnd type="none" w="med" len="med"/>
                      <a:tailEnd type="none" w="med" len="med"/>
                    </a:lnL>
                    <a:lnR>
                      <a:noFill/>
                    </a:lnR>
                    <a:lnT>
                      <a:noFill/>
                    </a:lnT>
                    <a:lnB>
                      <a:noFill/>
                    </a:lnB>
                  </a:tcPr>
                </a:tc>
              </a:tr>
              <a:tr h="126959">
                <a:tc>
                  <a:txBody>
                    <a:bodyPr/>
                    <a:lstStyle/>
                    <a:p>
                      <a:pPr algn="l" fontAlgn="b"/>
                      <a:r>
                        <a:rPr lang="en-US" sz="600" b="0" i="0" u="none" strike="noStrike">
                          <a:solidFill>
                            <a:srgbClr val="000000"/>
                          </a:solidFill>
                          <a:effectLst/>
                          <a:latin typeface="Arial"/>
                        </a:rPr>
                        <a:t>806772FCR001</a:t>
                      </a:r>
                    </a:p>
                  </a:txBody>
                  <a:tcPr marL="5161" marR="5161" marT="51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Arial"/>
                        </a:rPr>
                        <a:t>806772</a:t>
                      </a:r>
                    </a:p>
                  </a:txBody>
                  <a:tcPr marL="5161" marR="5161" marT="51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Arial"/>
                        </a:rPr>
                        <a:t>CAP REMOVALS</a:t>
                      </a:r>
                    </a:p>
                  </a:txBody>
                  <a:tcPr marL="5161" marR="5161" marT="51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Arial"/>
                        </a:rPr>
                        <a:t>Vendor B</a:t>
                      </a:r>
                    </a:p>
                  </a:txBody>
                  <a:tcPr marL="5161" marR="5161" marT="51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600" b="0" i="0" u="none" strike="noStrike" dirty="0" smtClean="0">
                          <a:solidFill>
                            <a:srgbClr val="000000"/>
                          </a:solidFill>
                          <a:effectLst/>
                          <a:latin typeface="Arial"/>
                        </a:rPr>
                        <a:t>2/28/2017</a:t>
                      </a:r>
                      <a:endParaRPr lang="en-US" sz="600" b="0" i="0" u="none" strike="noStrike" dirty="0">
                        <a:solidFill>
                          <a:srgbClr val="000000"/>
                        </a:solidFill>
                        <a:effectLst/>
                        <a:latin typeface="Arial"/>
                      </a:endParaRPr>
                    </a:p>
                  </a:txBody>
                  <a:tcPr marL="5161" marR="5161" marT="51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Arial"/>
                        </a:rPr>
                        <a:t>1</a:t>
                      </a:r>
                    </a:p>
                  </a:txBody>
                  <a:tcPr marL="5161" marR="5161" marT="51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Arial"/>
                        </a:rPr>
                        <a:t> </a:t>
                      </a:r>
                    </a:p>
                  </a:txBody>
                  <a:tcPr marL="5161" marR="5161" marT="51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Arial"/>
                        </a:rPr>
                        <a:t> </a:t>
                      </a:r>
                    </a:p>
                  </a:txBody>
                  <a:tcPr marL="5161" marR="5161" marT="51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Arial"/>
                        </a:rPr>
                        <a:t> </a:t>
                      </a:r>
                    </a:p>
                  </a:txBody>
                  <a:tcPr marL="5161" marR="5161" marT="51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Arial"/>
                        </a:rPr>
                        <a:t> </a:t>
                      </a:r>
                    </a:p>
                  </a:txBody>
                  <a:tcPr marL="5161" marR="5161" marT="51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Arial"/>
                        </a:rPr>
                        <a:t> </a:t>
                      </a:r>
                    </a:p>
                  </a:txBody>
                  <a:tcPr marL="5161" marR="5161" marT="51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Arial"/>
                        </a:rPr>
                        <a:t> </a:t>
                      </a:r>
                    </a:p>
                  </a:txBody>
                  <a:tcPr marL="5161" marR="5161" marT="51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Arial"/>
                        </a:rPr>
                        <a:t> </a:t>
                      </a:r>
                    </a:p>
                  </a:txBody>
                  <a:tcPr marL="5161" marR="5161" marT="516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Arial"/>
                        </a:rPr>
                        <a:t>0</a:t>
                      </a:r>
                    </a:p>
                  </a:txBody>
                  <a:tcPr marL="5161" marR="5161" marT="51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1" i="0" u="none" strike="noStrike">
                          <a:solidFill>
                            <a:srgbClr val="000000"/>
                          </a:solidFill>
                          <a:effectLst/>
                          <a:latin typeface="Arial"/>
                        </a:rPr>
                        <a:t>100</a:t>
                      </a:r>
                    </a:p>
                  </a:txBody>
                  <a:tcPr marL="5161" marR="5161" marT="51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a:endParaRPr>
                    </a:p>
                  </a:txBody>
                  <a:tcPr marL="5161" marR="5161" marT="5161" marB="0" anchor="b">
                    <a:lnL w="12700" cap="flat" cmpd="sng" algn="ctr">
                      <a:solidFill>
                        <a:srgbClr val="000000"/>
                      </a:solidFill>
                      <a:prstDash val="solid"/>
                      <a:round/>
                      <a:headEnd type="none" w="med" len="med"/>
                      <a:tailEnd type="none" w="med" len="med"/>
                    </a:lnL>
                    <a:lnR>
                      <a:noFill/>
                    </a:lnR>
                    <a:lnT>
                      <a:noFill/>
                    </a:lnT>
                    <a:lnB>
                      <a:noFill/>
                    </a:lnB>
                  </a:tcPr>
                </a:tc>
              </a:tr>
              <a:tr h="126959">
                <a:tc>
                  <a:txBody>
                    <a:bodyPr/>
                    <a:lstStyle/>
                    <a:p>
                      <a:pPr algn="l" fontAlgn="b"/>
                      <a:endParaRPr lang="en-US" sz="600" b="0" i="0" u="none" strike="noStrike">
                        <a:solidFill>
                          <a:srgbClr val="000000"/>
                        </a:solidFill>
                        <a:effectLst/>
                        <a:latin typeface="Arial"/>
                      </a:endParaRPr>
                    </a:p>
                  </a:txBody>
                  <a:tcPr marL="5161" marR="5161" marT="516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Arial"/>
                      </a:endParaRPr>
                    </a:p>
                  </a:txBody>
                  <a:tcPr marL="5161" marR="5161" marT="516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Arial"/>
                      </a:endParaRPr>
                    </a:p>
                  </a:txBody>
                  <a:tcPr marL="5161" marR="5161" marT="516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Arial"/>
                      </a:endParaRPr>
                    </a:p>
                  </a:txBody>
                  <a:tcPr marL="5161" marR="5161" marT="5161"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600" b="0" i="0" u="none" strike="noStrike">
                          <a:solidFill>
                            <a:srgbClr val="000000"/>
                          </a:solidFill>
                          <a:effectLst/>
                          <a:latin typeface="Arial"/>
                        </a:rPr>
                        <a:t>Total</a:t>
                      </a:r>
                    </a:p>
                  </a:txBody>
                  <a:tcPr marL="5161" marR="5161" marT="51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Arial"/>
                        </a:rPr>
                        <a:t>7</a:t>
                      </a:r>
                    </a:p>
                  </a:txBody>
                  <a:tcPr marL="5161" marR="5161" marT="51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Arial"/>
                        </a:rPr>
                        <a:t>2</a:t>
                      </a:r>
                    </a:p>
                  </a:txBody>
                  <a:tcPr marL="5161" marR="5161" marT="51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Arial"/>
                        </a:rPr>
                        <a:t>3</a:t>
                      </a:r>
                    </a:p>
                  </a:txBody>
                  <a:tcPr marL="5161" marR="5161" marT="51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Arial"/>
                        </a:rPr>
                        <a:t>0</a:t>
                      </a:r>
                    </a:p>
                  </a:txBody>
                  <a:tcPr marL="5161" marR="5161" marT="51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Arial"/>
                        </a:rPr>
                        <a:t>0</a:t>
                      </a:r>
                    </a:p>
                  </a:txBody>
                  <a:tcPr marL="5161" marR="5161" marT="51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Arial"/>
                        </a:rPr>
                        <a:t>0</a:t>
                      </a:r>
                    </a:p>
                  </a:txBody>
                  <a:tcPr marL="5161" marR="5161" marT="51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Arial"/>
                        </a:rPr>
                        <a:t>0</a:t>
                      </a:r>
                    </a:p>
                  </a:txBody>
                  <a:tcPr marL="5161" marR="5161" marT="51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Arial"/>
                        </a:rPr>
                        <a:t>1</a:t>
                      </a:r>
                    </a:p>
                  </a:txBody>
                  <a:tcPr marL="5161" marR="5161" marT="51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Arial"/>
                        </a:rPr>
                        <a:t>65</a:t>
                      </a:r>
                    </a:p>
                  </a:txBody>
                  <a:tcPr marL="5161" marR="5161" marT="51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1" i="0" u="none" strike="noStrike">
                          <a:solidFill>
                            <a:srgbClr val="000000"/>
                          </a:solidFill>
                          <a:effectLst/>
                          <a:latin typeface="Arial"/>
                        </a:rPr>
                        <a:t>89</a:t>
                      </a:r>
                    </a:p>
                  </a:txBody>
                  <a:tcPr marL="5161" marR="5161" marT="51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a:endParaRPr>
                    </a:p>
                  </a:txBody>
                  <a:tcPr marL="5161" marR="5161" marT="5161" marB="0" anchor="b">
                    <a:lnL w="12700" cap="flat" cmpd="sng" algn="ctr">
                      <a:solidFill>
                        <a:srgbClr val="000000"/>
                      </a:solidFill>
                      <a:prstDash val="solid"/>
                      <a:round/>
                      <a:headEnd type="none" w="med" len="med"/>
                      <a:tailEnd type="none" w="med" len="med"/>
                    </a:lnL>
                    <a:lnR>
                      <a:noFill/>
                    </a:lnR>
                    <a:lnT>
                      <a:noFill/>
                    </a:lnT>
                    <a:lnB>
                      <a:noFill/>
                    </a:lnB>
                  </a:tcPr>
                </a:tc>
              </a:tr>
              <a:tr h="120912">
                <a:tc>
                  <a:txBody>
                    <a:bodyPr/>
                    <a:lstStyle/>
                    <a:p>
                      <a:pPr algn="l" fontAlgn="b"/>
                      <a:endParaRPr lang="en-US" sz="600" b="0" i="0" u="none" strike="noStrike">
                        <a:solidFill>
                          <a:srgbClr val="FF0000"/>
                        </a:solidFill>
                        <a:effectLst/>
                        <a:latin typeface="Calibri"/>
                      </a:endParaRPr>
                    </a:p>
                  </a:txBody>
                  <a:tcPr marL="5161" marR="5161" marT="5161"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5161" marR="5161" marT="5161"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5161" marR="5161" marT="5161"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5161" marR="5161" marT="5161"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5161" marR="5161" marT="5161"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Arial"/>
                      </a:endParaRPr>
                    </a:p>
                  </a:txBody>
                  <a:tcPr marL="5161" marR="5161" marT="5161"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Arial"/>
                      </a:endParaRPr>
                    </a:p>
                  </a:txBody>
                  <a:tcPr marL="5161" marR="5161" marT="5161"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Arial"/>
                      </a:endParaRPr>
                    </a:p>
                  </a:txBody>
                  <a:tcPr marL="5161" marR="5161" marT="5161"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Arial"/>
                      </a:endParaRPr>
                    </a:p>
                  </a:txBody>
                  <a:tcPr marL="5161" marR="5161" marT="5161"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Arial"/>
                      </a:endParaRPr>
                    </a:p>
                  </a:txBody>
                  <a:tcPr marL="5161" marR="5161" marT="5161"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Arial"/>
                      </a:endParaRPr>
                    </a:p>
                  </a:txBody>
                  <a:tcPr marL="5161" marR="5161" marT="5161"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Arial"/>
                      </a:endParaRPr>
                    </a:p>
                  </a:txBody>
                  <a:tcPr marL="5161" marR="5161" marT="5161"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Arial"/>
                      </a:endParaRPr>
                    </a:p>
                  </a:txBody>
                  <a:tcPr marL="5161" marR="5161" marT="5161"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Arial"/>
                      </a:endParaRPr>
                    </a:p>
                  </a:txBody>
                  <a:tcPr marL="5161" marR="5161" marT="5161"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a:endParaRPr>
                    </a:p>
                  </a:txBody>
                  <a:tcPr marL="5161" marR="5161" marT="5161"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a:endParaRPr>
                    </a:p>
                  </a:txBody>
                  <a:tcPr marL="5161" marR="5161" marT="5161" marB="0" anchor="b">
                    <a:lnL>
                      <a:noFill/>
                    </a:lnL>
                    <a:lnR>
                      <a:noFill/>
                    </a:lnR>
                    <a:lnT>
                      <a:noFill/>
                    </a:lnT>
                    <a:lnB>
                      <a:noFill/>
                    </a:lnB>
                  </a:tcPr>
                </a:tc>
              </a:tr>
              <a:tr h="120912">
                <a:tc>
                  <a:txBody>
                    <a:bodyPr/>
                    <a:lstStyle/>
                    <a:p>
                      <a:pPr algn="l" fontAlgn="b"/>
                      <a:endParaRPr lang="en-US" sz="600" b="0" i="0" u="none" strike="noStrike">
                        <a:solidFill>
                          <a:srgbClr val="000000"/>
                        </a:solidFill>
                        <a:effectLst/>
                        <a:latin typeface="Arial"/>
                      </a:endParaRPr>
                    </a:p>
                  </a:txBody>
                  <a:tcPr marL="5161" marR="5161" marT="5161" marB="0" anchor="b">
                    <a:lnL>
                      <a:noFill/>
                    </a:lnL>
                    <a:lnR>
                      <a:noFill/>
                    </a:lnR>
                    <a:lnT>
                      <a:noFill/>
                    </a:lnT>
                    <a:lnB>
                      <a:noFill/>
                    </a:lnB>
                  </a:tcPr>
                </a:tc>
                <a:tc>
                  <a:txBody>
                    <a:bodyPr/>
                    <a:lstStyle/>
                    <a:p>
                      <a:pPr algn="l" fontAlgn="b"/>
                      <a:endParaRPr lang="en-US" sz="600" b="0" i="0" u="none" strike="noStrike">
                        <a:solidFill>
                          <a:srgbClr val="000000"/>
                        </a:solidFill>
                        <a:effectLst/>
                        <a:latin typeface="Arial"/>
                      </a:endParaRPr>
                    </a:p>
                  </a:txBody>
                  <a:tcPr marL="5161" marR="5161" marT="5161" marB="0" anchor="b">
                    <a:lnL>
                      <a:noFill/>
                    </a:lnL>
                    <a:lnR>
                      <a:noFill/>
                    </a:lnR>
                    <a:lnT>
                      <a:noFill/>
                    </a:lnT>
                    <a:lnB>
                      <a:noFill/>
                    </a:lnB>
                  </a:tcPr>
                </a:tc>
                <a:tc>
                  <a:txBody>
                    <a:bodyPr/>
                    <a:lstStyle/>
                    <a:p>
                      <a:pPr algn="l" fontAlgn="b"/>
                      <a:endParaRPr lang="en-US" sz="600" b="0" i="0" u="none" strike="noStrike">
                        <a:solidFill>
                          <a:srgbClr val="000000"/>
                        </a:solidFill>
                        <a:effectLst/>
                        <a:latin typeface="Arial"/>
                      </a:endParaRPr>
                    </a:p>
                  </a:txBody>
                  <a:tcPr marL="5161" marR="5161" marT="5161" marB="0" anchor="b">
                    <a:lnL>
                      <a:noFill/>
                    </a:lnL>
                    <a:lnR>
                      <a:noFill/>
                    </a:lnR>
                    <a:lnT>
                      <a:noFill/>
                    </a:lnT>
                    <a:lnB>
                      <a:noFill/>
                    </a:lnB>
                  </a:tcPr>
                </a:tc>
                <a:tc>
                  <a:txBody>
                    <a:bodyPr/>
                    <a:lstStyle/>
                    <a:p>
                      <a:pPr algn="ctr" fontAlgn="ctr"/>
                      <a:endParaRPr lang="en-US" sz="600" b="0" i="0" u="none" strike="noStrike">
                        <a:solidFill>
                          <a:srgbClr val="000000"/>
                        </a:solidFill>
                        <a:effectLst/>
                        <a:latin typeface="Arial"/>
                      </a:endParaRPr>
                    </a:p>
                  </a:txBody>
                  <a:tcPr marL="5161" marR="5161" marT="5161" marB="0" anchor="ctr">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5161" marR="5161" marT="5161"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5161" marR="5161" marT="5161"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5161" marR="5161" marT="5161"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5161" marR="5161" marT="5161"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5161" marR="5161" marT="5161"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5161" marR="5161" marT="5161"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5161" marR="5161" marT="5161"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5161" marR="5161" marT="5161"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5161" marR="5161" marT="5161"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5161" marR="5161" marT="5161"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5161" marR="5161" marT="5161"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5161" marR="5161" marT="5161" marB="0" anchor="b">
                    <a:lnL>
                      <a:noFill/>
                    </a:lnL>
                    <a:lnR>
                      <a:noFill/>
                    </a:lnR>
                    <a:lnT>
                      <a:noFill/>
                    </a:lnT>
                    <a:lnB>
                      <a:noFill/>
                    </a:lnB>
                  </a:tcPr>
                </a:tc>
              </a:tr>
            </a:tbl>
          </a:graphicData>
        </a:graphic>
      </p:graphicFrame>
    </p:spTree>
    <p:extLst>
      <p:ext uri="{BB962C8B-B14F-4D97-AF65-F5344CB8AC3E}">
        <p14:creationId xmlns:p14="http://schemas.microsoft.com/office/powerpoint/2010/main" val="24179172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52400"/>
            <a:ext cx="7886700" cy="748145"/>
          </a:xfrm>
        </p:spPr>
        <p:txBody>
          <a:bodyPr>
            <a:normAutofit/>
          </a:bodyPr>
          <a:lstStyle/>
          <a:p>
            <a:pPr algn="ctr"/>
            <a:r>
              <a:rPr lang="en-US" sz="3200" b="1" dirty="0" smtClean="0"/>
              <a:t>EC </a:t>
            </a:r>
            <a:r>
              <a:rPr lang="en-US" sz="3200" b="1" dirty="0"/>
              <a:t>work list stability </a:t>
            </a:r>
            <a:endParaRPr lang="en-US" sz="3200" dirty="0"/>
          </a:p>
        </p:txBody>
      </p:sp>
      <p:sp>
        <p:nvSpPr>
          <p:cNvPr id="3" name="Content Placeholder 2"/>
          <p:cNvSpPr>
            <a:spLocks noGrp="1"/>
          </p:cNvSpPr>
          <p:nvPr>
            <p:ph idx="1"/>
          </p:nvPr>
        </p:nvSpPr>
        <p:spPr>
          <a:xfrm>
            <a:off x="628650" y="900545"/>
            <a:ext cx="7886700" cy="5680364"/>
          </a:xfrm>
        </p:spPr>
        <p:txBody>
          <a:bodyPr>
            <a:normAutofit fontScale="92500" lnSpcReduction="20000"/>
          </a:bodyPr>
          <a:lstStyle/>
          <a:p>
            <a:pPr marL="0" lvl="0" indent="0">
              <a:buNone/>
            </a:pPr>
            <a:r>
              <a:rPr lang="en-US" sz="2600" b="1" dirty="0"/>
              <a:t>This indicator provides an overall measure of cross-functional performance at maintaining Engineering Change (EC) work </a:t>
            </a:r>
            <a:r>
              <a:rPr lang="en-US" sz="2600" b="1" dirty="0" smtClean="0"/>
              <a:t>list stability.</a:t>
            </a:r>
          </a:p>
          <a:p>
            <a:pPr marL="0" lvl="0" indent="0">
              <a:buNone/>
            </a:pPr>
            <a:r>
              <a:rPr lang="en-US" sz="2600" b="1" dirty="0" smtClean="0"/>
              <a:t>It typically is </a:t>
            </a:r>
            <a:r>
              <a:rPr lang="en-US" sz="2600" b="1" i="1" dirty="0" smtClean="0"/>
              <a:t>an </a:t>
            </a:r>
            <a:r>
              <a:rPr lang="en-US" sz="2600" b="1" i="1" dirty="0"/>
              <a:t>indication of weakness in long-range planning </a:t>
            </a:r>
            <a:r>
              <a:rPr lang="en-US" sz="2600" b="1" dirty="0"/>
              <a:t>that can result in an increased number of Fast Track </a:t>
            </a:r>
            <a:r>
              <a:rPr lang="en-US" sz="2600" b="1" dirty="0" smtClean="0"/>
              <a:t>modifications, and shows  </a:t>
            </a:r>
            <a:r>
              <a:rPr lang="en-US" sz="2600" b="1" dirty="0"/>
              <a:t>instability in the EC work </a:t>
            </a:r>
            <a:r>
              <a:rPr lang="en-US" sz="2600" b="1" dirty="0" smtClean="0"/>
              <a:t>list.  </a:t>
            </a:r>
          </a:p>
          <a:p>
            <a:pPr marL="0" lvl="0" indent="0">
              <a:buNone/>
            </a:pPr>
            <a:r>
              <a:rPr lang="en-US" sz="2600" b="1" dirty="0" smtClean="0"/>
              <a:t>It monitors </a:t>
            </a:r>
            <a:r>
              <a:rPr lang="en-US" sz="2600" b="1" dirty="0"/>
              <a:t>late add ECs against milestones (Fast Track Modifications) </a:t>
            </a:r>
            <a:r>
              <a:rPr lang="en-US" sz="2600" b="1" dirty="0" smtClean="0"/>
              <a:t>by looking for late </a:t>
            </a:r>
            <a:r>
              <a:rPr lang="en-US" sz="2600" b="1" dirty="0"/>
              <a:t>additions or deletions of Design Changes outside of established outage scope freeze milestones are monitored. </a:t>
            </a:r>
          </a:p>
          <a:p>
            <a:r>
              <a:rPr lang="en-US" sz="2600" b="1" dirty="0"/>
              <a:t>Design Equivalent Changes, Commercial </a:t>
            </a:r>
            <a:r>
              <a:rPr lang="en-US" sz="2600" b="1" dirty="0" smtClean="0"/>
              <a:t>Changes, Temporary Modifications, Admin Changes and FCRs </a:t>
            </a:r>
            <a:r>
              <a:rPr lang="en-US" sz="2600" b="1" dirty="0"/>
              <a:t>are not included</a:t>
            </a:r>
            <a:r>
              <a:rPr lang="en-US" sz="2600" b="1" dirty="0" smtClean="0"/>
              <a:t>.</a:t>
            </a:r>
          </a:p>
          <a:p>
            <a:r>
              <a:rPr lang="en-US" sz="2600" b="1" dirty="0" smtClean="0"/>
              <a:t>The calculation is the “</a:t>
            </a:r>
            <a:r>
              <a:rPr lang="en-US" sz="2600" b="1" dirty="0"/>
              <a:t>Sum of Design Changes added or deleted after scope freeze for a particular </a:t>
            </a:r>
            <a:r>
              <a:rPr lang="en-US" sz="2600" b="1" dirty="0" smtClean="0"/>
              <a:t>outage”</a:t>
            </a:r>
          </a:p>
          <a:p>
            <a:r>
              <a:rPr lang="en-US" sz="2600" b="1" dirty="0" smtClean="0"/>
              <a:t>A Separate outage milestone should not be necessary since this indicator will take its place.</a:t>
            </a:r>
          </a:p>
          <a:p>
            <a:r>
              <a:rPr lang="en-US" sz="2600" b="1" dirty="0" smtClean="0"/>
              <a:t>The chart will include </a:t>
            </a:r>
            <a:r>
              <a:rPr lang="en-US" sz="2600" b="1" dirty="0"/>
              <a:t>the last 2 completed outage per Unit in addition to the on-going outage planning</a:t>
            </a:r>
            <a:r>
              <a:rPr lang="en-US" sz="2600" b="1" dirty="0" smtClean="0"/>
              <a:t>.</a:t>
            </a:r>
          </a:p>
          <a:p>
            <a:endParaRPr lang="en-US" sz="2400" b="1" dirty="0"/>
          </a:p>
          <a:p>
            <a:endParaRPr lang="en-US" b="1" dirty="0"/>
          </a:p>
          <a:p>
            <a:endParaRPr lang="en-US" dirty="0"/>
          </a:p>
        </p:txBody>
      </p:sp>
      <p:sp>
        <p:nvSpPr>
          <p:cNvPr id="4" name="Slide Number Placeholder 3"/>
          <p:cNvSpPr>
            <a:spLocks noGrp="1"/>
          </p:cNvSpPr>
          <p:nvPr>
            <p:ph type="sldNum" sz="quarter" idx="12"/>
          </p:nvPr>
        </p:nvSpPr>
        <p:spPr/>
        <p:txBody>
          <a:bodyPr/>
          <a:lstStyle/>
          <a:p>
            <a:fld id="{17CE1EC0-FE7D-482A-81E1-D27AF24C65C4}" type="slidenum">
              <a:rPr lang="en-US" smtClean="0"/>
              <a:t>17</a:t>
            </a:fld>
            <a:endParaRPr lang="en-US"/>
          </a:p>
        </p:txBody>
      </p:sp>
    </p:spTree>
    <p:extLst>
      <p:ext uri="{BB962C8B-B14F-4D97-AF65-F5344CB8AC3E}">
        <p14:creationId xmlns:p14="http://schemas.microsoft.com/office/powerpoint/2010/main" val="1822699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2422"/>
            <a:ext cx="7886700" cy="963827"/>
          </a:xfrm>
        </p:spPr>
        <p:txBody>
          <a:bodyPr>
            <a:normAutofit/>
          </a:bodyPr>
          <a:lstStyle/>
          <a:p>
            <a:pPr algn="ctr"/>
            <a:r>
              <a:rPr lang="en-US" sz="3200" b="1" dirty="0" smtClean="0"/>
              <a:t>EC </a:t>
            </a:r>
            <a:r>
              <a:rPr lang="en-US" sz="3200" b="1" dirty="0"/>
              <a:t>work list stability </a:t>
            </a:r>
            <a:endParaRPr lang="en-US" sz="3200" dirty="0"/>
          </a:p>
        </p:txBody>
      </p:sp>
      <p:sp>
        <p:nvSpPr>
          <p:cNvPr id="4" name="Slide Number Placeholder 3"/>
          <p:cNvSpPr>
            <a:spLocks noGrp="1"/>
          </p:cNvSpPr>
          <p:nvPr>
            <p:ph type="sldNum" sz="quarter" idx="12"/>
          </p:nvPr>
        </p:nvSpPr>
        <p:spPr/>
        <p:txBody>
          <a:bodyPr/>
          <a:lstStyle/>
          <a:p>
            <a:fld id="{17CE1EC0-FE7D-482A-81E1-D27AF24C65C4}" type="slidenum">
              <a:rPr lang="en-US" smtClean="0"/>
              <a:t>18</a:t>
            </a:fld>
            <a:endParaRPr lang="en-US"/>
          </a:p>
        </p:txBody>
      </p:sp>
      <p:graphicFrame>
        <p:nvGraphicFramePr>
          <p:cNvPr id="8" name="Content Placeholder 7">
            <a:extLst>
              <a:ext uri="{FF2B5EF4-FFF2-40B4-BE49-F238E27FC236}">
                <a16:creationId xmlns:xdr="http://schemas.openxmlformats.org/drawingml/2006/spreadsheetDrawing" xmlns="" xmlns:a16="http://schemas.microsoft.com/office/drawing/2014/main" xmlns:lc="http://schemas.openxmlformats.org/drawingml/2006/lockedCanvas" id="{00000000-0008-0000-0600-000002000000}"/>
              </a:ext>
            </a:extLst>
          </p:cNvPr>
          <p:cNvGraphicFramePr>
            <a:graphicFrameLocks noGrp="1"/>
          </p:cNvGraphicFramePr>
          <p:nvPr>
            <p:ph idx="1"/>
            <p:extLst>
              <p:ext uri="{D42A27DB-BD31-4B8C-83A1-F6EECF244321}">
                <p14:modId xmlns:p14="http://schemas.microsoft.com/office/powerpoint/2010/main" val="2699184752"/>
              </p:ext>
            </p:extLst>
          </p:nvPr>
        </p:nvGraphicFramePr>
        <p:xfrm>
          <a:off x="628650" y="1296785"/>
          <a:ext cx="7886700" cy="488017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728364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66255"/>
            <a:ext cx="7886700" cy="634391"/>
          </a:xfrm>
        </p:spPr>
        <p:txBody>
          <a:bodyPr>
            <a:normAutofit/>
          </a:bodyPr>
          <a:lstStyle/>
          <a:p>
            <a:pPr algn="ctr"/>
            <a:r>
              <a:rPr lang="en-US" sz="3200" b="1" dirty="0" smtClean="0"/>
              <a:t>Impacted </a:t>
            </a:r>
            <a:r>
              <a:rPr lang="en-US" sz="3200" b="1" dirty="0"/>
              <a:t>Document Updates </a:t>
            </a:r>
            <a:endParaRPr lang="en-US" sz="3200" dirty="0"/>
          </a:p>
        </p:txBody>
      </p:sp>
      <p:sp>
        <p:nvSpPr>
          <p:cNvPr id="3" name="Content Placeholder 2"/>
          <p:cNvSpPr>
            <a:spLocks noGrp="1"/>
          </p:cNvSpPr>
          <p:nvPr>
            <p:ph idx="1"/>
          </p:nvPr>
        </p:nvSpPr>
        <p:spPr>
          <a:xfrm>
            <a:off x="628650" y="928254"/>
            <a:ext cx="7886700" cy="5569527"/>
          </a:xfrm>
        </p:spPr>
        <p:txBody>
          <a:bodyPr>
            <a:normAutofit fontScale="70000" lnSpcReduction="20000"/>
          </a:bodyPr>
          <a:lstStyle/>
          <a:p>
            <a:pPr marL="0" indent="0">
              <a:buNone/>
            </a:pPr>
            <a:r>
              <a:rPr lang="en-US" sz="3200" b="1" dirty="0"/>
              <a:t>This indicator provides an overall measure of station performance at maintaining design configuration through monitoring of document update </a:t>
            </a:r>
            <a:r>
              <a:rPr lang="en-US" sz="3200" b="1" dirty="0" smtClean="0"/>
              <a:t>performance.</a:t>
            </a:r>
          </a:p>
          <a:p>
            <a:r>
              <a:rPr lang="en-US" sz="3200" b="1" dirty="0" smtClean="0"/>
              <a:t>It measures </a:t>
            </a:r>
            <a:r>
              <a:rPr lang="en-US" sz="3200" b="1" i="1" dirty="0"/>
              <a:t>adherence to effective configuration control practices </a:t>
            </a:r>
            <a:r>
              <a:rPr lang="en-US" sz="3200" b="1" dirty="0"/>
              <a:t>and the incorporation of </a:t>
            </a:r>
            <a:r>
              <a:rPr lang="en-US" sz="3200" b="1" i="1" dirty="0"/>
              <a:t>ECs into: </a:t>
            </a:r>
          </a:p>
          <a:p>
            <a:pPr marL="573088" lvl="1" indent="-230188">
              <a:buFont typeface="Courier New" panose="02070309020205020404" pitchFamily="49" charset="0"/>
              <a:buChar char="o"/>
            </a:pPr>
            <a:r>
              <a:rPr lang="en-US" sz="3200" b="1" dirty="0" smtClean="0"/>
              <a:t>Drawings; </a:t>
            </a:r>
            <a:endParaRPr lang="en-US" sz="3200" b="1" dirty="0"/>
          </a:p>
          <a:p>
            <a:pPr marL="573088" lvl="1" indent="-230188">
              <a:buFont typeface="Courier New" panose="02070309020205020404" pitchFamily="49" charset="0"/>
              <a:buChar char="o"/>
            </a:pPr>
            <a:r>
              <a:rPr lang="en-US" sz="3200" b="1" dirty="0" smtClean="0"/>
              <a:t>Calculations;</a:t>
            </a:r>
            <a:endParaRPr lang="en-US" sz="3200" b="1" dirty="0"/>
          </a:p>
          <a:p>
            <a:pPr marL="573088" lvl="1" indent="-230188">
              <a:buFont typeface="Courier New" panose="02070309020205020404" pitchFamily="49" charset="0"/>
              <a:buChar char="o"/>
            </a:pPr>
            <a:r>
              <a:rPr lang="en-US" sz="3200" b="1" dirty="0" smtClean="0"/>
              <a:t>other </a:t>
            </a:r>
            <a:r>
              <a:rPr lang="en-US" sz="3200" b="1" dirty="0"/>
              <a:t>impacted documents such as vendor </a:t>
            </a:r>
            <a:r>
              <a:rPr lang="en-US" sz="3200" b="1" dirty="0" smtClean="0"/>
              <a:t>manuals defined by the individual utility.</a:t>
            </a:r>
            <a:endParaRPr lang="en-US" sz="3200" b="1" dirty="0"/>
          </a:p>
          <a:p>
            <a:r>
              <a:rPr lang="en-US" sz="3200" b="1" u="sng" dirty="0" smtClean="0"/>
              <a:t>Impacted </a:t>
            </a:r>
            <a:r>
              <a:rPr lang="en-US" sz="3200" b="1" u="sng" dirty="0"/>
              <a:t>Document Updates</a:t>
            </a:r>
            <a:r>
              <a:rPr lang="en-US" sz="3200" b="1" dirty="0"/>
              <a:t>:  </a:t>
            </a:r>
          </a:p>
          <a:p>
            <a:pPr marL="573088" lvl="1" indent="-230188">
              <a:buFont typeface="Courier New" panose="02070309020205020404" pitchFamily="49" charset="0"/>
              <a:buChar char="o"/>
            </a:pPr>
            <a:r>
              <a:rPr lang="en-US" sz="3200" b="1" dirty="0"/>
              <a:t>Total Overdue Documents &gt; Station Update Goal</a:t>
            </a:r>
          </a:p>
          <a:p>
            <a:r>
              <a:rPr lang="en-US" sz="3200" b="1" dirty="0"/>
              <a:t> </a:t>
            </a:r>
            <a:r>
              <a:rPr lang="en-US" sz="3200" b="1" u="sng" dirty="0" smtClean="0"/>
              <a:t>Document </a:t>
            </a:r>
            <a:r>
              <a:rPr lang="en-US" sz="3200" b="1" u="sng" dirty="0"/>
              <a:t>Updates Sub-Indicators</a:t>
            </a:r>
            <a:r>
              <a:rPr lang="en-US" sz="3200" b="1" dirty="0"/>
              <a:t>: </a:t>
            </a:r>
          </a:p>
          <a:p>
            <a:pPr marL="573088" lvl="1" indent="-230188">
              <a:buFont typeface="Courier New" panose="02070309020205020404" pitchFamily="49" charset="0"/>
              <a:buChar char="o"/>
            </a:pPr>
            <a:r>
              <a:rPr lang="en-US" sz="3200" b="1" dirty="0"/>
              <a:t>Overdue Drawings:  # Drawing Updates (All Types) Exceeding Station Goal Timeframe</a:t>
            </a:r>
          </a:p>
          <a:p>
            <a:pPr marL="573088" lvl="1" indent="-230188">
              <a:buFont typeface="Courier New" panose="02070309020205020404" pitchFamily="49" charset="0"/>
              <a:buChar char="o"/>
            </a:pPr>
            <a:r>
              <a:rPr lang="en-US" sz="3200" b="1" dirty="0"/>
              <a:t>Overdue Calculations:  # </a:t>
            </a:r>
            <a:r>
              <a:rPr lang="en-US" sz="3200" b="1" dirty="0" smtClean="0"/>
              <a:t>Calculation </a:t>
            </a:r>
            <a:r>
              <a:rPr lang="en-US" sz="3200" b="1" dirty="0"/>
              <a:t>Updates Exceeding Station Goal Timeframe</a:t>
            </a:r>
          </a:p>
          <a:p>
            <a:pPr marL="573088" lvl="1" indent="-230188">
              <a:buFont typeface="Courier New" panose="02070309020205020404" pitchFamily="49" charset="0"/>
              <a:buChar char="o"/>
            </a:pPr>
            <a:r>
              <a:rPr lang="en-US" sz="3200" b="1" dirty="0"/>
              <a:t>Overdue Other Documents:  # Other Document Updates Exceeding Station Goal </a:t>
            </a:r>
            <a:r>
              <a:rPr lang="en-US" sz="3200" b="1" dirty="0" smtClean="0"/>
              <a:t>Timeframe</a:t>
            </a:r>
          </a:p>
          <a:p>
            <a:r>
              <a:rPr lang="en-US" sz="3200" b="1" dirty="0"/>
              <a:t>Sum of Overdue Documents = # Overdue Drawings + # Overdue </a:t>
            </a:r>
            <a:r>
              <a:rPr lang="en-US" sz="3200" b="1" dirty="0" smtClean="0"/>
              <a:t>Calculations </a:t>
            </a:r>
            <a:r>
              <a:rPr lang="en-US" sz="3200" b="1" dirty="0"/>
              <a:t>+ # Overdue Other Documents</a:t>
            </a:r>
          </a:p>
          <a:p>
            <a:endParaRPr lang="en-US" b="1" dirty="0"/>
          </a:p>
          <a:p>
            <a:endParaRPr lang="en-US" dirty="0"/>
          </a:p>
        </p:txBody>
      </p:sp>
      <p:sp>
        <p:nvSpPr>
          <p:cNvPr id="4" name="Slide Number Placeholder 3"/>
          <p:cNvSpPr>
            <a:spLocks noGrp="1"/>
          </p:cNvSpPr>
          <p:nvPr>
            <p:ph type="sldNum" sz="quarter" idx="12"/>
          </p:nvPr>
        </p:nvSpPr>
        <p:spPr/>
        <p:txBody>
          <a:bodyPr/>
          <a:lstStyle/>
          <a:p>
            <a:fld id="{17CE1EC0-FE7D-482A-81E1-D27AF24C65C4}" type="slidenum">
              <a:rPr lang="en-US" smtClean="0"/>
              <a:t>19</a:t>
            </a:fld>
            <a:endParaRPr lang="en-US"/>
          </a:p>
        </p:txBody>
      </p:sp>
    </p:spTree>
    <p:extLst>
      <p:ext uri="{BB962C8B-B14F-4D97-AF65-F5344CB8AC3E}">
        <p14:creationId xmlns:p14="http://schemas.microsoft.com/office/powerpoint/2010/main" val="20631358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77092"/>
            <a:ext cx="7886700" cy="845126"/>
          </a:xfrm>
        </p:spPr>
        <p:txBody>
          <a:bodyPr>
            <a:normAutofit/>
          </a:bodyPr>
          <a:lstStyle/>
          <a:p>
            <a:pPr algn="ctr"/>
            <a:r>
              <a:rPr lang="en-US" sz="3200" b="1" dirty="0" smtClean="0"/>
              <a:t>INTRODUCTION</a:t>
            </a:r>
            <a:endParaRPr lang="en-US" sz="3200" b="1" dirty="0"/>
          </a:p>
        </p:txBody>
      </p:sp>
      <p:sp>
        <p:nvSpPr>
          <p:cNvPr id="3" name="Content Placeholder 2"/>
          <p:cNvSpPr>
            <a:spLocks noGrp="1"/>
          </p:cNvSpPr>
          <p:nvPr>
            <p:ph idx="1"/>
          </p:nvPr>
        </p:nvSpPr>
        <p:spPr>
          <a:xfrm>
            <a:off x="628650" y="1246909"/>
            <a:ext cx="7886700" cy="5109442"/>
          </a:xfrm>
        </p:spPr>
        <p:txBody>
          <a:bodyPr>
            <a:normAutofit/>
          </a:bodyPr>
          <a:lstStyle/>
          <a:p>
            <a:r>
              <a:rPr lang="en-US" sz="2400" b="1" dirty="0"/>
              <a:t>The Design Oversight Working Group (DOWG) in coordination with INPO formed a Configuration Management Indicator Working Group (CMIWG) to benchmark current industry Configuration Management (CM) </a:t>
            </a:r>
            <a:r>
              <a:rPr lang="en-US" sz="2400" b="1" dirty="0" smtClean="0"/>
              <a:t>indicators, </a:t>
            </a:r>
            <a:r>
              <a:rPr lang="en-US" sz="2400" b="1" dirty="0"/>
              <a:t>and to develop a CM indicator industry template</a:t>
            </a:r>
            <a:r>
              <a:rPr lang="en-US" sz="2400" b="1" dirty="0" smtClean="0"/>
              <a:t>.</a:t>
            </a:r>
          </a:p>
          <a:p>
            <a:r>
              <a:rPr lang="en-US" sz="2400" b="1" dirty="0" smtClean="0"/>
              <a:t>These </a:t>
            </a:r>
            <a:r>
              <a:rPr lang="en-US" sz="2400" b="1" dirty="0"/>
              <a:t>indicators are in support of the Standard Design Process (SDP) Efficiency Bulletin 17-06, issued March 6, 2017</a:t>
            </a:r>
            <a:r>
              <a:rPr lang="en-US" sz="2400" b="1" dirty="0" smtClean="0"/>
              <a:t>.</a:t>
            </a:r>
          </a:p>
          <a:p>
            <a:r>
              <a:rPr lang="en-US" sz="2400" b="1" dirty="0" smtClean="0"/>
              <a:t>These </a:t>
            </a:r>
            <a:r>
              <a:rPr lang="en-US" sz="2400" b="1" dirty="0"/>
              <a:t>indicators allow management to identify negative trends such as high influx of engineering work for closeout, increases in backlogs, age and number of temporary modifications, Engineering Change (EC) quality, and untimely processing of engineering deliverables.</a:t>
            </a:r>
          </a:p>
          <a:p>
            <a:endParaRPr lang="en-US" sz="2400" dirty="0"/>
          </a:p>
        </p:txBody>
      </p:sp>
      <p:sp>
        <p:nvSpPr>
          <p:cNvPr id="4" name="Slide Number Placeholder 3"/>
          <p:cNvSpPr>
            <a:spLocks noGrp="1"/>
          </p:cNvSpPr>
          <p:nvPr>
            <p:ph type="sldNum" sz="quarter" idx="12"/>
          </p:nvPr>
        </p:nvSpPr>
        <p:spPr/>
        <p:txBody>
          <a:bodyPr/>
          <a:lstStyle/>
          <a:p>
            <a:fld id="{17CE1EC0-FE7D-482A-81E1-D27AF24C65C4}" type="slidenum">
              <a:rPr lang="en-US" smtClean="0"/>
              <a:t>2</a:t>
            </a:fld>
            <a:endParaRPr lang="en-US"/>
          </a:p>
        </p:txBody>
      </p:sp>
    </p:spTree>
    <p:extLst>
      <p:ext uri="{BB962C8B-B14F-4D97-AF65-F5344CB8AC3E}">
        <p14:creationId xmlns:p14="http://schemas.microsoft.com/office/powerpoint/2010/main" val="27382314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47136"/>
            <a:ext cx="7886700" cy="866769"/>
          </a:xfrm>
        </p:spPr>
        <p:txBody>
          <a:bodyPr>
            <a:normAutofit/>
          </a:bodyPr>
          <a:lstStyle/>
          <a:p>
            <a:pPr algn="ctr"/>
            <a:r>
              <a:rPr lang="en-US" sz="3200" b="1" dirty="0" smtClean="0"/>
              <a:t>Impacted Document Updates </a:t>
            </a:r>
            <a:endParaRPr lang="en-US" sz="3200" dirty="0"/>
          </a:p>
        </p:txBody>
      </p:sp>
      <p:sp>
        <p:nvSpPr>
          <p:cNvPr id="4" name="Slide Number Placeholder 3"/>
          <p:cNvSpPr>
            <a:spLocks noGrp="1"/>
          </p:cNvSpPr>
          <p:nvPr>
            <p:ph type="sldNum" sz="quarter" idx="12"/>
          </p:nvPr>
        </p:nvSpPr>
        <p:spPr/>
        <p:txBody>
          <a:bodyPr/>
          <a:lstStyle/>
          <a:p>
            <a:fld id="{17CE1EC0-FE7D-482A-81E1-D27AF24C65C4}" type="slidenum">
              <a:rPr lang="en-US" smtClean="0"/>
              <a:t>20</a:t>
            </a:fld>
            <a:endParaRPr lang="en-US"/>
          </a:p>
        </p:txBody>
      </p:sp>
      <p:graphicFrame>
        <p:nvGraphicFramePr>
          <p:cNvPr id="6" name="Content Placeholder 5">
            <a:extLst>
              <a:ext uri="{FF2B5EF4-FFF2-40B4-BE49-F238E27FC236}">
                <a16:creationId xmlns:xdr="http://schemas.openxmlformats.org/drawingml/2006/spreadsheetDrawing" xmlns="" xmlns:a16="http://schemas.microsoft.com/office/drawing/2014/main" xmlns:lc="http://schemas.openxmlformats.org/drawingml/2006/lockedCanvas" id="{00000000-0008-0000-0800-000002000000}"/>
              </a:ext>
            </a:extLst>
          </p:cNvPr>
          <p:cNvGraphicFramePr>
            <a:graphicFrameLocks noGrp="1"/>
          </p:cNvGraphicFramePr>
          <p:nvPr>
            <p:ph idx="1"/>
            <p:extLst>
              <p:ext uri="{D42A27DB-BD31-4B8C-83A1-F6EECF244321}">
                <p14:modId xmlns:p14="http://schemas.microsoft.com/office/powerpoint/2010/main" val="784207177"/>
              </p:ext>
            </p:extLst>
          </p:nvPr>
        </p:nvGraphicFramePr>
        <p:xfrm>
          <a:off x="628650" y="1172096"/>
          <a:ext cx="7886700" cy="500486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180562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34779"/>
            <a:ext cx="7886700" cy="679622"/>
          </a:xfrm>
        </p:spPr>
        <p:txBody>
          <a:bodyPr>
            <a:normAutofit/>
          </a:bodyPr>
          <a:lstStyle/>
          <a:p>
            <a:pPr algn="ctr"/>
            <a:r>
              <a:rPr lang="en-US" sz="3200" b="1" dirty="0"/>
              <a:t>Standard Design Process (SDP) Throughput</a:t>
            </a:r>
          </a:p>
        </p:txBody>
      </p:sp>
      <p:sp>
        <p:nvSpPr>
          <p:cNvPr id="3" name="Content Placeholder 2"/>
          <p:cNvSpPr>
            <a:spLocks noGrp="1"/>
          </p:cNvSpPr>
          <p:nvPr>
            <p:ph idx="1"/>
          </p:nvPr>
        </p:nvSpPr>
        <p:spPr>
          <a:xfrm>
            <a:off x="628650" y="1050323"/>
            <a:ext cx="7886700" cy="5306027"/>
          </a:xfrm>
        </p:spPr>
        <p:txBody>
          <a:bodyPr>
            <a:normAutofit/>
          </a:bodyPr>
          <a:lstStyle/>
          <a:p>
            <a:pPr marL="0" lvl="0" indent="0">
              <a:buNone/>
            </a:pPr>
            <a:r>
              <a:rPr lang="en-US" sz="2400" b="1" dirty="0"/>
              <a:t>Standard Design Process (SDP) </a:t>
            </a:r>
            <a:r>
              <a:rPr lang="en-US" sz="2400" b="1" dirty="0" smtClean="0"/>
              <a:t>Throughput — This indicator measures the quantity and duration of engineering changes (EC) that are </a:t>
            </a:r>
            <a:r>
              <a:rPr lang="en-US" sz="2400" b="1" dirty="0"/>
              <a:t>in </a:t>
            </a:r>
            <a:r>
              <a:rPr lang="en-US" sz="2400" b="1" dirty="0" smtClean="0"/>
              <a:t>the design </a:t>
            </a:r>
            <a:r>
              <a:rPr lang="en-US" sz="2400" b="1" dirty="0"/>
              <a:t>development and implementation </a:t>
            </a:r>
            <a:r>
              <a:rPr lang="en-US" sz="2400" b="1" dirty="0" smtClean="0"/>
              <a:t>phases.  </a:t>
            </a:r>
          </a:p>
          <a:p>
            <a:pPr marL="0" lvl="0" indent="0">
              <a:buNone/>
            </a:pPr>
            <a:endParaRPr lang="en-US" sz="2400" b="1" dirty="0" smtClean="0"/>
          </a:p>
          <a:p>
            <a:pPr marL="0" lvl="0" indent="0">
              <a:buNone/>
            </a:pPr>
            <a:r>
              <a:rPr lang="en-US" sz="2400" b="1" dirty="0" smtClean="0"/>
              <a:t>It is actually three of the eight CM indicators used to measure throughput </a:t>
            </a:r>
            <a:r>
              <a:rPr lang="en-US" sz="2400" b="1" i="1" dirty="0" smtClean="0"/>
              <a:t>and is an indicator of total cycle time</a:t>
            </a:r>
            <a:r>
              <a:rPr lang="en-US" sz="2400" b="1" dirty="0" smtClean="0"/>
              <a:t>:</a:t>
            </a:r>
          </a:p>
          <a:p>
            <a:r>
              <a:rPr lang="en-US" sz="2400" b="1" dirty="0" smtClean="0"/>
              <a:t>Aligned </a:t>
            </a:r>
            <a:r>
              <a:rPr lang="en-US" sz="2400" b="1" dirty="0"/>
              <a:t>with SDP product types (Design Change, Design Equivalent Change, Commercial Change).  This is an indicator if the lower-tier processes when appropriate are applied. </a:t>
            </a:r>
            <a:endParaRPr lang="en-US" sz="2400" dirty="0"/>
          </a:p>
        </p:txBody>
      </p:sp>
      <p:sp>
        <p:nvSpPr>
          <p:cNvPr id="4" name="Slide Number Placeholder 3"/>
          <p:cNvSpPr>
            <a:spLocks noGrp="1"/>
          </p:cNvSpPr>
          <p:nvPr>
            <p:ph type="sldNum" sz="quarter" idx="12"/>
          </p:nvPr>
        </p:nvSpPr>
        <p:spPr/>
        <p:txBody>
          <a:bodyPr/>
          <a:lstStyle/>
          <a:p>
            <a:fld id="{17CE1EC0-FE7D-482A-81E1-D27AF24C65C4}" type="slidenum">
              <a:rPr lang="en-US" smtClean="0"/>
              <a:t>21</a:t>
            </a:fld>
            <a:endParaRPr lang="en-US"/>
          </a:p>
        </p:txBody>
      </p:sp>
    </p:spTree>
    <p:extLst>
      <p:ext uri="{BB962C8B-B14F-4D97-AF65-F5344CB8AC3E}">
        <p14:creationId xmlns:p14="http://schemas.microsoft.com/office/powerpoint/2010/main" val="34500059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49382"/>
            <a:ext cx="7886700" cy="787689"/>
          </a:xfrm>
        </p:spPr>
        <p:txBody>
          <a:bodyPr>
            <a:normAutofit/>
          </a:bodyPr>
          <a:lstStyle/>
          <a:p>
            <a:pPr algn="ctr"/>
            <a:r>
              <a:rPr lang="en-US" sz="3200" b="1" dirty="0"/>
              <a:t>Standard Design Process (SDP) Throughput</a:t>
            </a:r>
            <a:endParaRPr lang="en-US" sz="3200" dirty="0"/>
          </a:p>
        </p:txBody>
      </p:sp>
      <p:sp>
        <p:nvSpPr>
          <p:cNvPr id="3" name="Content Placeholder 2"/>
          <p:cNvSpPr>
            <a:spLocks noGrp="1"/>
          </p:cNvSpPr>
          <p:nvPr>
            <p:ph idx="1"/>
          </p:nvPr>
        </p:nvSpPr>
        <p:spPr>
          <a:xfrm>
            <a:off x="628650" y="1233056"/>
            <a:ext cx="7886700" cy="5292435"/>
          </a:xfrm>
        </p:spPr>
        <p:txBody>
          <a:bodyPr>
            <a:normAutofit lnSpcReduction="10000"/>
          </a:bodyPr>
          <a:lstStyle/>
          <a:p>
            <a:r>
              <a:rPr lang="en-US" sz="2400" b="1" dirty="0" smtClean="0"/>
              <a:t>Engineering </a:t>
            </a:r>
            <a:r>
              <a:rPr lang="en-US" sz="2400" b="1" dirty="0"/>
              <a:t>Changes by type in each phase (In design phase, Approved and not installed, Installed and not closed). </a:t>
            </a:r>
            <a:r>
              <a:rPr lang="en-US" sz="2400" b="1" dirty="0" smtClean="0"/>
              <a:t> This </a:t>
            </a:r>
            <a:r>
              <a:rPr lang="en-US" sz="2400" b="1" dirty="0"/>
              <a:t>is an indicator of total cycle time. </a:t>
            </a:r>
            <a:endParaRPr lang="en-US" sz="2400" b="1" dirty="0" smtClean="0"/>
          </a:p>
          <a:p>
            <a:pPr marL="0" indent="0">
              <a:buNone/>
            </a:pPr>
            <a:endParaRPr lang="en-US" sz="2400" b="1" dirty="0" smtClean="0"/>
          </a:p>
          <a:p>
            <a:r>
              <a:rPr lang="en-US" sz="2400" b="1" dirty="0" smtClean="0"/>
              <a:t>Engineering Changes needed for multiple units at a station need to be planned to determine if one engineering change will be developed for multiple units by a process such as staging, or if one engineering change will be developed for each unit or even for a separate division or train.</a:t>
            </a:r>
          </a:p>
          <a:p>
            <a:pPr marL="342900" lvl="1" indent="0">
              <a:buNone/>
            </a:pPr>
            <a:endParaRPr lang="en-US" sz="2400" b="1" dirty="0"/>
          </a:p>
          <a:p>
            <a:r>
              <a:rPr lang="en-US" sz="2400" b="1" dirty="0"/>
              <a:t>The Standard Design Process Throughput will be reflected </a:t>
            </a:r>
            <a:r>
              <a:rPr lang="en-US" sz="2400" b="1" dirty="0" smtClean="0"/>
              <a:t>by </a:t>
            </a:r>
            <a:r>
              <a:rPr lang="en-US" sz="2400" b="1" dirty="0"/>
              <a:t>four separate </a:t>
            </a:r>
            <a:r>
              <a:rPr lang="en-US" sz="2400" b="1" dirty="0" smtClean="0"/>
              <a:t>graphs:</a:t>
            </a:r>
            <a:endParaRPr lang="en-US" sz="2400" b="1" dirty="0"/>
          </a:p>
          <a:p>
            <a:pPr lvl="2">
              <a:buFont typeface="Courier New" panose="02070309020205020404" pitchFamily="49" charset="0"/>
              <a:buChar char="o"/>
            </a:pPr>
            <a:r>
              <a:rPr lang="en-US" sz="2400" b="1" dirty="0" smtClean="0"/>
              <a:t> In </a:t>
            </a:r>
            <a:r>
              <a:rPr lang="en-US" sz="2400" b="1" dirty="0"/>
              <a:t>Design Phase</a:t>
            </a:r>
          </a:p>
          <a:p>
            <a:pPr lvl="2">
              <a:buFont typeface="Courier New" panose="02070309020205020404" pitchFamily="49" charset="0"/>
              <a:buChar char="o"/>
            </a:pPr>
            <a:r>
              <a:rPr lang="en-US" sz="2400" b="1" dirty="0" smtClean="0"/>
              <a:t> Designs </a:t>
            </a:r>
            <a:r>
              <a:rPr lang="en-US" sz="2400" b="1" dirty="0"/>
              <a:t>Approved Not Installed</a:t>
            </a:r>
          </a:p>
          <a:p>
            <a:pPr lvl="2">
              <a:buFont typeface="Courier New" panose="02070309020205020404" pitchFamily="49" charset="0"/>
              <a:buChar char="o"/>
            </a:pPr>
            <a:r>
              <a:rPr lang="en-US" sz="2400" b="1" dirty="0" smtClean="0"/>
              <a:t> Designs </a:t>
            </a:r>
            <a:r>
              <a:rPr lang="en-US" sz="2400" b="1" dirty="0"/>
              <a:t>Installed Not </a:t>
            </a:r>
            <a:r>
              <a:rPr lang="en-US" sz="2400" b="1" dirty="0" smtClean="0"/>
              <a:t>Closed</a:t>
            </a:r>
          </a:p>
          <a:p>
            <a:pPr marL="0" indent="0">
              <a:buNone/>
            </a:pPr>
            <a:endParaRPr lang="en-US" sz="3000" b="1" dirty="0"/>
          </a:p>
          <a:p>
            <a:endParaRPr lang="en-US" sz="2400" dirty="0"/>
          </a:p>
        </p:txBody>
      </p:sp>
      <p:sp>
        <p:nvSpPr>
          <p:cNvPr id="4" name="Slide Number Placeholder 3"/>
          <p:cNvSpPr>
            <a:spLocks noGrp="1"/>
          </p:cNvSpPr>
          <p:nvPr>
            <p:ph type="sldNum" sz="quarter" idx="12"/>
          </p:nvPr>
        </p:nvSpPr>
        <p:spPr/>
        <p:txBody>
          <a:bodyPr/>
          <a:lstStyle/>
          <a:p>
            <a:fld id="{17CE1EC0-FE7D-482A-81E1-D27AF24C65C4}" type="slidenum">
              <a:rPr lang="en-US" smtClean="0"/>
              <a:t>22</a:t>
            </a:fld>
            <a:endParaRPr lang="en-US"/>
          </a:p>
        </p:txBody>
      </p:sp>
    </p:spTree>
    <p:extLst>
      <p:ext uri="{BB962C8B-B14F-4D97-AF65-F5344CB8AC3E}">
        <p14:creationId xmlns:p14="http://schemas.microsoft.com/office/powerpoint/2010/main" val="18203690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10065"/>
            <a:ext cx="7886700" cy="1136822"/>
          </a:xfrm>
        </p:spPr>
        <p:txBody>
          <a:bodyPr>
            <a:normAutofit/>
          </a:bodyPr>
          <a:lstStyle/>
          <a:p>
            <a:pPr algn="ctr"/>
            <a:r>
              <a:rPr lang="en-US" sz="3200" b="1" dirty="0" smtClean="0"/>
              <a:t>Standard </a:t>
            </a:r>
            <a:r>
              <a:rPr lang="en-US" sz="3200" b="1" dirty="0"/>
              <a:t>Design Process (SDP) Throughput – </a:t>
            </a:r>
            <a:r>
              <a:rPr lang="en-US" sz="3200" b="1" dirty="0" smtClean="0"/>
              <a:t>   In </a:t>
            </a:r>
            <a:r>
              <a:rPr lang="en-US" sz="3200" b="1" dirty="0"/>
              <a:t>Design Phase</a:t>
            </a:r>
            <a:endParaRPr lang="en-US" sz="3200" dirty="0"/>
          </a:p>
        </p:txBody>
      </p:sp>
      <p:sp>
        <p:nvSpPr>
          <p:cNvPr id="3" name="Content Placeholder 2"/>
          <p:cNvSpPr>
            <a:spLocks noGrp="1"/>
          </p:cNvSpPr>
          <p:nvPr>
            <p:ph idx="1"/>
          </p:nvPr>
        </p:nvSpPr>
        <p:spPr>
          <a:xfrm>
            <a:off x="628650" y="1458097"/>
            <a:ext cx="7886700" cy="4898254"/>
          </a:xfrm>
        </p:spPr>
        <p:txBody>
          <a:bodyPr>
            <a:normAutofit/>
          </a:bodyPr>
          <a:lstStyle/>
          <a:p>
            <a:pPr marL="0" indent="0">
              <a:buNone/>
            </a:pPr>
            <a:r>
              <a:rPr lang="en-US" sz="2200" b="1" dirty="0"/>
              <a:t>This indicator tracks the number  of Engineering Changes (ECs) in development. </a:t>
            </a:r>
            <a:endParaRPr lang="en-US" sz="2200" b="1" dirty="0" smtClean="0"/>
          </a:p>
          <a:p>
            <a:r>
              <a:rPr lang="en-US" sz="2200" b="1" dirty="0" smtClean="0"/>
              <a:t>An </a:t>
            </a:r>
            <a:r>
              <a:rPr lang="en-US" sz="2200" b="1" dirty="0"/>
              <a:t>EC is counted from the task assignment </a:t>
            </a:r>
            <a:r>
              <a:rPr lang="en-US" sz="2200" b="1" dirty="0" smtClean="0"/>
              <a:t>through </a:t>
            </a:r>
            <a:r>
              <a:rPr lang="en-US" sz="2200" b="1" dirty="0"/>
              <a:t>approval/issued change package (ready for WO planning and implementation). </a:t>
            </a:r>
            <a:endParaRPr lang="en-US" sz="2200" b="1" dirty="0" smtClean="0"/>
          </a:p>
          <a:p>
            <a:r>
              <a:rPr lang="en-US" sz="2200" b="1" dirty="0" smtClean="0"/>
              <a:t>Data to be collected is the quantity </a:t>
            </a:r>
            <a:r>
              <a:rPr lang="en-US" sz="2200" b="1" dirty="0"/>
              <a:t>of ECs in design phase reported in these categories:</a:t>
            </a:r>
          </a:p>
          <a:p>
            <a:pPr lvl="1">
              <a:buFont typeface="Courier New" panose="02070309020205020404" pitchFamily="49" charset="0"/>
              <a:buChar char="o"/>
            </a:pPr>
            <a:r>
              <a:rPr lang="en-US" sz="2200" b="1" dirty="0" smtClean="0"/>
              <a:t> Design </a:t>
            </a:r>
            <a:r>
              <a:rPr lang="en-US" sz="2200" b="1" dirty="0"/>
              <a:t>Changes</a:t>
            </a:r>
          </a:p>
          <a:p>
            <a:pPr lvl="1">
              <a:buFont typeface="Courier New" panose="02070309020205020404" pitchFamily="49" charset="0"/>
              <a:buChar char="o"/>
            </a:pPr>
            <a:r>
              <a:rPr lang="en-US" sz="2200" b="1" dirty="0" smtClean="0"/>
              <a:t> Design </a:t>
            </a:r>
            <a:r>
              <a:rPr lang="en-US" sz="2200" b="1" dirty="0"/>
              <a:t>Equivalent Changes</a:t>
            </a:r>
          </a:p>
          <a:p>
            <a:pPr lvl="1">
              <a:buFont typeface="Courier New" panose="02070309020205020404" pitchFamily="49" charset="0"/>
              <a:buChar char="o"/>
            </a:pPr>
            <a:r>
              <a:rPr lang="en-US" sz="2200" b="1" dirty="0" smtClean="0"/>
              <a:t> Commercial </a:t>
            </a:r>
            <a:r>
              <a:rPr lang="en-US" sz="2200" b="1" dirty="0"/>
              <a:t>Changes</a:t>
            </a:r>
          </a:p>
          <a:p>
            <a:r>
              <a:rPr lang="en-US" sz="2200" b="1" dirty="0"/>
              <a:t>Total = Sum of all ECs with the Initial (Revision 0) between task assignment </a:t>
            </a:r>
            <a:r>
              <a:rPr lang="en-US" sz="2200" b="1" dirty="0" smtClean="0"/>
              <a:t>and </a:t>
            </a:r>
            <a:r>
              <a:rPr lang="en-US" sz="2200" b="1" dirty="0"/>
              <a:t>approval/issued change package for all EC </a:t>
            </a:r>
            <a:r>
              <a:rPr lang="en-US" sz="2200" b="1" dirty="0" smtClean="0"/>
              <a:t>types.</a:t>
            </a:r>
            <a:endParaRPr lang="en-US" sz="2200" b="1" dirty="0"/>
          </a:p>
        </p:txBody>
      </p:sp>
      <p:sp>
        <p:nvSpPr>
          <p:cNvPr id="4" name="Slide Number Placeholder 3"/>
          <p:cNvSpPr>
            <a:spLocks noGrp="1"/>
          </p:cNvSpPr>
          <p:nvPr>
            <p:ph type="sldNum" sz="quarter" idx="12"/>
          </p:nvPr>
        </p:nvSpPr>
        <p:spPr/>
        <p:txBody>
          <a:bodyPr/>
          <a:lstStyle/>
          <a:p>
            <a:fld id="{17CE1EC0-FE7D-482A-81E1-D27AF24C65C4}" type="slidenum">
              <a:rPr lang="en-US" smtClean="0"/>
              <a:t>23</a:t>
            </a:fld>
            <a:endParaRPr lang="en-US"/>
          </a:p>
        </p:txBody>
      </p:sp>
    </p:spTree>
    <p:extLst>
      <p:ext uri="{BB962C8B-B14F-4D97-AF65-F5344CB8AC3E}">
        <p14:creationId xmlns:p14="http://schemas.microsoft.com/office/powerpoint/2010/main" val="37515519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35925"/>
            <a:ext cx="7886700" cy="1037968"/>
          </a:xfrm>
        </p:spPr>
        <p:txBody>
          <a:bodyPr>
            <a:normAutofit/>
          </a:bodyPr>
          <a:lstStyle/>
          <a:p>
            <a:pPr algn="ctr"/>
            <a:r>
              <a:rPr lang="en-US" sz="3200" b="1" dirty="0" smtClean="0"/>
              <a:t>Standard </a:t>
            </a:r>
            <a:r>
              <a:rPr lang="en-US" sz="3200" b="1" dirty="0"/>
              <a:t>Design Process (SDP) Throughput </a:t>
            </a:r>
            <a:r>
              <a:rPr lang="en-US" sz="3200" b="1" dirty="0" smtClean="0"/>
              <a:t>–    In Design Phase</a:t>
            </a:r>
            <a:endParaRPr lang="en-US" sz="3200" b="1" dirty="0"/>
          </a:p>
        </p:txBody>
      </p:sp>
      <p:sp>
        <p:nvSpPr>
          <p:cNvPr id="4" name="Slide Number Placeholder 3"/>
          <p:cNvSpPr>
            <a:spLocks noGrp="1"/>
          </p:cNvSpPr>
          <p:nvPr>
            <p:ph type="sldNum" sz="quarter" idx="12"/>
          </p:nvPr>
        </p:nvSpPr>
        <p:spPr/>
        <p:txBody>
          <a:bodyPr/>
          <a:lstStyle/>
          <a:p>
            <a:fld id="{17CE1EC0-FE7D-482A-81E1-D27AF24C65C4}" type="slidenum">
              <a:rPr lang="en-US" smtClean="0"/>
              <a:t>24</a:t>
            </a:fld>
            <a:endParaRPr lang="en-US"/>
          </a:p>
        </p:txBody>
      </p:sp>
      <p:graphicFrame>
        <p:nvGraphicFramePr>
          <p:cNvPr id="6" name="Content Placeholder 5">
            <a:extLst>
              <a:ext uri="{FF2B5EF4-FFF2-40B4-BE49-F238E27FC236}">
                <a16:creationId xmlns:xdr="http://schemas.openxmlformats.org/drawingml/2006/spreadsheetDrawing" xmlns="" xmlns:a16="http://schemas.microsoft.com/office/drawing/2014/main" xmlns:lc="http://schemas.openxmlformats.org/drawingml/2006/lockedCanvas" id="{00000000-0008-0000-0A00-000002000000}"/>
              </a:ext>
            </a:extLst>
          </p:cNvPr>
          <p:cNvGraphicFramePr>
            <a:graphicFrameLocks noGrp="1"/>
          </p:cNvGraphicFramePr>
          <p:nvPr>
            <p:ph idx="1"/>
          </p:nvPr>
        </p:nvGraphicFramePr>
        <p:xfrm>
          <a:off x="628650" y="1412875"/>
          <a:ext cx="7886700" cy="47640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20323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84206"/>
            <a:ext cx="7886700" cy="981349"/>
          </a:xfrm>
        </p:spPr>
        <p:txBody>
          <a:bodyPr/>
          <a:lstStyle/>
          <a:p>
            <a:pPr algn="ctr"/>
            <a:r>
              <a:rPr lang="en-US" sz="3200" b="1" dirty="0" smtClean="0"/>
              <a:t>Standard </a:t>
            </a:r>
            <a:r>
              <a:rPr lang="en-US" sz="3200" b="1" dirty="0"/>
              <a:t>Design Process (SDP) Throughput – Designs Approved Not Installed</a:t>
            </a:r>
            <a:endParaRPr lang="en-US" dirty="0"/>
          </a:p>
        </p:txBody>
      </p:sp>
      <p:sp>
        <p:nvSpPr>
          <p:cNvPr id="3" name="Content Placeholder 2"/>
          <p:cNvSpPr>
            <a:spLocks noGrp="1"/>
          </p:cNvSpPr>
          <p:nvPr>
            <p:ph idx="1"/>
          </p:nvPr>
        </p:nvSpPr>
        <p:spPr>
          <a:xfrm>
            <a:off x="628650" y="1413164"/>
            <a:ext cx="7886700" cy="5070763"/>
          </a:xfrm>
        </p:spPr>
        <p:txBody>
          <a:bodyPr>
            <a:normAutofit fontScale="85000" lnSpcReduction="20000"/>
          </a:bodyPr>
          <a:lstStyle/>
          <a:p>
            <a:pPr marL="0" indent="0">
              <a:buNone/>
            </a:pPr>
            <a:r>
              <a:rPr lang="en-US" sz="2600" b="1" dirty="0"/>
              <a:t>This indicator tracks the Quantity and Duration of Engineering Changes (ECs) that have been delivered by Engineering to be implemented in the plant (Planning and Installation/Testing Phases</a:t>
            </a:r>
            <a:r>
              <a:rPr lang="en-US" sz="2600" b="1" dirty="0" smtClean="0"/>
              <a:t>).</a:t>
            </a:r>
          </a:p>
          <a:p>
            <a:pPr marL="0" indent="0">
              <a:buNone/>
            </a:pPr>
            <a:r>
              <a:rPr lang="en-US" sz="2600" b="1" dirty="0" smtClean="0"/>
              <a:t>The </a:t>
            </a:r>
            <a:r>
              <a:rPr lang="en-US" sz="2600" b="1" dirty="0"/>
              <a:t>phase of this indicator </a:t>
            </a:r>
            <a:r>
              <a:rPr lang="en-US" sz="2600" b="1" dirty="0" smtClean="0"/>
              <a:t>begins </a:t>
            </a:r>
            <a:r>
              <a:rPr lang="en-US" sz="2600" b="1" dirty="0"/>
              <a:t>when an EC is approved for implementation, and </a:t>
            </a:r>
            <a:r>
              <a:rPr lang="en-US" sz="2600" b="1" dirty="0" smtClean="0"/>
              <a:t>ends </a:t>
            </a:r>
            <a:r>
              <a:rPr lang="en-US" sz="2600" b="1" dirty="0"/>
              <a:t>when it is implemented and operational in the plant. This indicator is a measure of the timely use of Engineering products in the plant.</a:t>
            </a:r>
          </a:p>
          <a:p>
            <a:pPr marL="0" indent="0">
              <a:buNone/>
            </a:pPr>
            <a:r>
              <a:rPr lang="en-US" sz="2600" b="1" dirty="0"/>
              <a:t>Data to be Collected</a:t>
            </a:r>
          </a:p>
          <a:p>
            <a:pPr marL="0" indent="0">
              <a:buNone/>
            </a:pPr>
            <a:r>
              <a:rPr lang="en-US" sz="2600" b="1" dirty="0" smtClean="0"/>
              <a:t>Quantity </a:t>
            </a:r>
            <a:r>
              <a:rPr lang="en-US" sz="2600" b="1" dirty="0"/>
              <a:t>of ECs approved and not installed Backlog reported in these categories:</a:t>
            </a:r>
          </a:p>
          <a:p>
            <a:pPr lvl="0"/>
            <a:r>
              <a:rPr lang="en-US" sz="2600" b="1" dirty="0"/>
              <a:t>ECs approved and not installed at end of report month as Design Changes</a:t>
            </a:r>
          </a:p>
          <a:p>
            <a:pPr lvl="0"/>
            <a:r>
              <a:rPr lang="en-US" sz="2600" b="1" dirty="0"/>
              <a:t>ECs approved and not installed at end of report month as Design Equivalent Changes</a:t>
            </a:r>
          </a:p>
          <a:p>
            <a:pPr lvl="0"/>
            <a:r>
              <a:rPr lang="en-US" sz="2600" b="1" dirty="0"/>
              <a:t>ECs approved and not installed at end of report month as Commercial Changes</a:t>
            </a:r>
          </a:p>
          <a:p>
            <a:pPr marL="0" indent="0">
              <a:buNone/>
            </a:pPr>
            <a:r>
              <a:rPr lang="en-US" b="1" dirty="0"/>
              <a:t> </a:t>
            </a:r>
          </a:p>
        </p:txBody>
      </p:sp>
      <p:sp>
        <p:nvSpPr>
          <p:cNvPr id="4" name="Slide Number Placeholder 3"/>
          <p:cNvSpPr>
            <a:spLocks noGrp="1"/>
          </p:cNvSpPr>
          <p:nvPr>
            <p:ph type="sldNum" sz="quarter" idx="12"/>
          </p:nvPr>
        </p:nvSpPr>
        <p:spPr/>
        <p:txBody>
          <a:bodyPr/>
          <a:lstStyle/>
          <a:p>
            <a:fld id="{17CE1EC0-FE7D-482A-81E1-D27AF24C65C4}" type="slidenum">
              <a:rPr lang="en-US" smtClean="0"/>
              <a:t>25</a:t>
            </a:fld>
            <a:endParaRPr lang="en-US"/>
          </a:p>
        </p:txBody>
      </p:sp>
    </p:spTree>
    <p:extLst>
      <p:ext uri="{BB962C8B-B14F-4D97-AF65-F5344CB8AC3E}">
        <p14:creationId xmlns:p14="http://schemas.microsoft.com/office/powerpoint/2010/main" val="21305971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85351"/>
            <a:ext cx="7886700" cy="1285104"/>
          </a:xfrm>
        </p:spPr>
        <p:txBody>
          <a:bodyPr>
            <a:normAutofit fontScale="90000"/>
          </a:bodyPr>
          <a:lstStyle/>
          <a:p>
            <a:pPr algn="ctr"/>
            <a:r>
              <a:rPr lang="en-US" sz="3600" b="1" dirty="0" smtClean="0"/>
              <a:t>Standard </a:t>
            </a:r>
            <a:r>
              <a:rPr lang="en-US" sz="3600" b="1" dirty="0"/>
              <a:t>Design Process (SDP) Throughput – Designs Approved Not Installed</a:t>
            </a:r>
            <a:br>
              <a:rPr lang="en-US" sz="3600" b="1" dirty="0"/>
            </a:br>
            <a:endParaRPr lang="en-US" dirty="0"/>
          </a:p>
        </p:txBody>
      </p:sp>
      <p:sp>
        <p:nvSpPr>
          <p:cNvPr id="4" name="Slide Number Placeholder 3"/>
          <p:cNvSpPr>
            <a:spLocks noGrp="1"/>
          </p:cNvSpPr>
          <p:nvPr>
            <p:ph type="sldNum" sz="quarter" idx="12"/>
          </p:nvPr>
        </p:nvSpPr>
        <p:spPr/>
        <p:txBody>
          <a:bodyPr/>
          <a:lstStyle/>
          <a:p>
            <a:fld id="{17CE1EC0-FE7D-482A-81E1-D27AF24C65C4}" type="slidenum">
              <a:rPr lang="en-US" smtClean="0"/>
              <a:t>26</a:t>
            </a:fld>
            <a:endParaRPr lang="en-US"/>
          </a:p>
        </p:txBody>
      </p:sp>
      <p:graphicFrame>
        <p:nvGraphicFramePr>
          <p:cNvPr id="6" name="Content Placeholder 5">
            <a:extLst>
              <a:ext uri="{FF2B5EF4-FFF2-40B4-BE49-F238E27FC236}">
                <a16:creationId xmlns:xdr="http://schemas.openxmlformats.org/drawingml/2006/spreadsheetDrawing" xmlns="" xmlns:a16="http://schemas.microsoft.com/office/drawing/2014/main" xmlns:lc="http://schemas.openxmlformats.org/drawingml/2006/lockedCanvas" id="{00000000-0008-0000-0D00-000002000000}"/>
              </a:ext>
            </a:extLst>
          </p:cNvPr>
          <p:cNvGraphicFramePr>
            <a:graphicFrameLocks noGrp="1"/>
          </p:cNvGraphicFramePr>
          <p:nvPr>
            <p:ph idx="1"/>
          </p:nvPr>
        </p:nvGraphicFramePr>
        <p:xfrm>
          <a:off x="628650" y="1430338"/>
          <a:ext cx="7886700" cy="47466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414930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71850"/>
            <a:ext cx="7886700" cy="1223318"/>
          </a:xfrm>
        </p:spPr>
        <p:txBody>
          <a:bodyPr/>
          <a:lstStyle/>
          <a:p>
            <a:pPr algn="ctr"/>
            <a:r>
              <a:rPr lang="en-US" sz="3200" b="1" dirty="0" smtClean="0"/>
              <a:t>Standard </a:t>
            </a:r>
            <a:r>
              <a:rPr lang="en-US" sz="3200" b="1" dirty="0"/>
              <a:t>Design Process (SDP) Throughput – Designs Installed Not Closed</a:t>
            </a:r>
            <a:endParaRPr lang="en-US" dirty="0"/>
          </a:p>
        </p:txBody>
      </p:sp>
      <p:sp>
        <p:nvSpPr>
          <p:cNvPr id="3" name="Content Placeholder 2"/>
          <p:cNvSpPr>
            <a:spLocks noGrp="1"/>
          </p:cNvSpPr>
          <p:nvPr>
            <p:ph idx="1"/>
          </p:nvPr>
        </p:nvSpPr>
        <p:spPr>
          <a:xfrm>
            <a:off x="628650" y="1643449"/>
            <a:ext cx="7886700" cy="4712902"/>
          </a:xfrm>
        </p:spPr>
        <p:txBody>
          <a:bodyPr/>
          <a:lstStyle/>
          <a:p>
            <a:pPr marL="0" indent="0">
              <a:buNone/>
            </a:pPr>
            <a:r>
              <a:rPr lang="en-US" sz="2400" b="1" dirty="0"/>
              <a:t>This indicator tracks the Quantity and Duration of Engineering Changes (ECs) in closeout after implementation. </a:t>
            </a:r>
            <a:endParaRPr lang="en-US" sz="2400" b="1" dirty="0" smtClean="0"/>
          </a:p>
          <a:p>
            <a:r>
              <a:rPr lang="en-US" sz="2400" b="1" dirty="0" smtClean="0"/>
              <a:t>The </a:t>
            </a:r>
            <a:r>
              <a:rPr lang="en-US" sz="2400" b="1" dirty="0"/>
              <a:t>timeframe of this indicator will begin when an EC is implemented and operational in the plant, and end when all actions associated with the EC are either complete or tracked through an approved tracking mechanism. </a:t>
            </a:r>
            <a:endParaRPr lang="en-US" sz="2400" b="1" dirty="0" smtClean="0"/>
          </a:p>
          <a:p>
            <a:r>
              <a:rPr lang="en-US" sz="2400" b="1" dirty="0" smtClean="0"/>
              <a:t>This </a:t>
            </a:r>
            <a:r>
              <a:rPr lang="en-US" sz="2400" b="1" dirty="0"/>
              <a:t>indicator is a measure of Engineering ownership and control of the Engineering Change </a:t>
            </a:r>
            <a:r>
              <a:rPr lang="en-US" sz="2400" b="1" dirty="0" smtClean="0"/>
              <a:t>closeout process.</a:t>
            </a:r>
            <a:endParaRPr lang="en-US" sz="2400" b="1" dirty="0"/>
          </a:p>
          <a:p>
            <a:r>
              <a:rPr lang="en-US" sz="2400" b="1" dirty="0"/>
              <a:t> </a:t>
            </a:r>
            <a:r>
              <a:rPr lang="en-US" sz="2400" b="1" dirty="0" smtClean="0"/>
              <a:t>Closeout </a:t>
            </a:r>
            <a:r>
              <a:rPr lang="en-US" sz="2400" b="1" dirty="0"/>
              <a:t>is defined as the process for ensuring all documents affected by an EC have been updated/revised or tracked for update, and the change package is placed in a “closed” status (or equivalent) in the utility system.</a:t>
            </a:r>
          </a:p>
          <a:p>
            <a:pPr marL="0" indent="0">
              <a:buNone/>
            </a:pPr>
            <a:endParaRPr lang="en-US" dirty="0"/>
          </a:p>
        </p:txBody>
      </p:sp>
      <p:sp>
        <p:nvSpPr>
          <p:cNvPr id="4" name="Slide Number Placeholder 3"/>
          <p:cNvSpPr>
            <a:spLocks noGrp="1"/>
          </p:cNvSpPr>
          <p:nvPr>
            <p:ph type="sldNum" sz="quarter" idx="12"/>
          </p:nvPr>
        </p:nvSpPr>
        <p:spPr/>
        <p:txBody>
          <a:bodyPr/>
          <a:lstStyle/>
          <a:p>
            <a:fld id="{17CE1EC0-FE7D-482A-81E1-D27AF24C65C4}" type="slidenum">
              <a:rPr lang="en-US" smtClean="0"/>
              <a:t>27</a:t>
            </a:fld>
            <a:endParaRPr lang="en-US"/>
          </a:p>
        </p:txBody>
      </p:sp>
    </p:spTree>
    <p:extLst>
      <p:ext uri="{BB962C8B-B14F-4D97-AF65-F5344CB8AC3E}">
        <p14:creationId xmlns:p14="http://schemas.microsoft.com/office/powerpoint/2010/main" val="21762031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37930"/>
            <a:ext cx="7886700" cy="975481"/>
          </a:xfrm>
        </p:spPr>
        <p:txBody>
          <a:bodyPr>
            <a:normAutofit fontScale="90000"/>
          </a:bodyPr>
          <a:lstStyle/>
          <a:p>
            <a:pPr algn="ctr"/>
            <a:r>
              <a:rPr lang="en-US" sz="3600" b="1" dirty="0" smtClean="0"/>
              <a:t>Standard </a:t>
            </a:r>
            <a:r>
              <a:rPr lang="en-US" sz="3600" b="1" dirty="0"/>
              <a:t>Design Process (SDP) Throughput – </a:t>
            </a:r>
            <a:r>
              <a:rPr lang="en-US" sz="3600" b="1" dirty="0" smtClean="0"/>
              <a:t>Designs </a:t>
            </a:r>
            <a:r>
              <a:rPr lang="en-US" sz="3600" b="1" dirty="0"/>
              <a:t>Installed Not Closed</a:t>
            </a:r>
            <a:br>
              <a:rPr lang="en-US" sz="3600" b="1" dirty="0"/>
            </a:br>
            <a:endParaRPr lang="en-US" dirty="0"/>
          </a:p>
        </p:txBody>
      </p:sp>
      <p:sp>
        <p:nvSpPr>
          <p:cNvPr id="4" name="Slide Number Placeholder 3"/>
          <p:cNvSpPr>
            <a:spLocks noGrp="1"/>
          </p:cNvSpPr>
          <p:nvPr>
            <p:ph type="sldNum" sz="quarter" idx="12"/>
          </p:nvPr>
        </p:nvSpPr>
        <p:spPr/>
        <p:txBody>
          <a:bodyPr/>
          <a:lstStyle/>
          <a:p>
            <a:fld id="{17CE1EC0-FE7D-482A-81E1-D27AF24C65C4}" type="slidenum">
              <a:rPr lang="en-US" smtClean="0"/>
              <a:t>28</a:t>
            </a:fld>
            <a:endParaRPr lang="en-US"/>
          </a:p>
        </p:txBody>
      </p:sp>
      <p:graphicFrame>
        <p:nvGraphicFramePr>
          <p:cNvPr id="6" name="Content Placeholder 5">
            <a:extLst>
              <a:ext uri="{FF2B5EF4-FFF2-40B4-BE49-F238E27FC236}">
                <a16:creationId xmlns:xdr="http://schemas.openxmlformats.org/drawingml/2006/spreadsheetDrawing" xmlns="" xmlns:a16="http://schemas.microsoft.com/office/drawing/2014/main" xmlns:lc="http://schemas.openxmlformats.org/drawingml/2006/lockedCanvas" id="{00000000-0008-0000-1000-000002000000}"/>
              </a:ext>
            </a:extLst>
          </p:cNvPr>
          <p:cNvGraphicFramePr>
            <a:graphicFrameLocks noGrp="1"/>
          </p:cNvGraphicFramePr>
          <p:nvPr>
            <p:ph idx="1"/>
            <p:extLst>
              <p:ext uri="{D42A27DB-BD31-4B8C-83A1-F6EECF244321}">
                <p14:modId xmlns:p14="http://schemas.microsoft.com/office/powerpoint/2010/main" val="2028806286"/>
              </p:ext>
            </p:extLst>
          </p:nvPr>
        </p:nvGraphicFramePr>
        <p:xfrm>
          <a:off x="628650" y="1329921"/>
          <a:ext cx="7886700" cy="469741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81780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35527"/>
            <a:ext cx="7886700" cy="999548"/>
          </a:xfrm>
        </p:spPr>
        <p:txBody>
          <a:bodyPr>
            <a:normAutofit/>
          </a:bodyPr>
          <a:lstStyle/>
          <a:p>
            <a:pPr algn="ctr"/>
            <a:r>
              <a:rPr lang="en-US" sz="3200" b="1" dirty="0" smtClean="0"/>
              <a:t>Standard </a:t>
            </a:r>
            <a:r>
              <a:rPr lang="en-US" sz="3200" b="1" dirty="0"/>
              <a:t>Design Process (SDP) Throughput – Designs Installed Not Closed</a:t>
            </a:r>
            <a:endParaRPr lang="en-US" sz="3200" dirty="0"/>
          </a:p>
        </p:txBody>
      </p:sp>
      <p:sp>
        <p:nvSpPr>
          <p:cNvPr id="3" name="Content Placeholder 2"/>
          <p:cNvSpPr>
            <a:spLocks noGrp="1"/>
          </p:cNvSpPr>
          <p:nvPr>
            <p:ph idx="1"/>
          </p:nvPr>
        </p:nvSpPr>
        <p:spPr>
          <a:xfrm>
            <a:off x="628650" y="1385455"/>
            <a:ext cx="7886700" cy="5084617"/>
          </a:xfrm>
        </p:spPr>
        <p:txBody>
          <a:bodyPr>
            <a:normAutofit/>
          </a:bodyPr>
          <a:lstStyle/>
          <a:p>
            <a:pPr marL="0" indent="0">
              <a:buNone/>
            </a:pPr>
            <a:r>
              <a:rPr lang="en-US" sz="2200" b="1" dirty="0"/>
              <a:t>Data to be Collected</a:t>
            </a:r>
          </a:p>
          <a:p>
            <a:r>
              <a:rPr lang="en-US" sz="2200" b="1" dirty="0" smtClean="0"/>
              <a:t>Quantity </a:t>
            </a:r>
            <a:r>
              <a:rPr lang="en-US" sz="2200" b="1" dirty="0"/>
              <a:t>of ECs in closeout Backlog reported in these categories:</a:t>
            </a:r>
          </a:p>
          <a:p>
            <a:pPr lvl="0"/>
            <a:r>
              <a:rPr lang="en-US" sz="2200" b="1" dirty="0"/>
              <a:t>ECs in closeout at end of report month as Design Changes</a:t>
            </a:r>
          </a:p>
          <a:p>
            <a:pPr lvl="0"/>
            <a:r>
              <a:rPr lang="en-US" sz="2200" b="1" dirty="0"/>
              <a:t>ECs in closeout at end of report month as Design Equivalent Changes</a:t>
            </a:r>
          </a:p>
          <a:p>
            <a:pPr lvl="0"/>
            <a:r>
              <a:rPr lang="en-US" sz="2200" b="1" dirty="0"/>
              <a:t>ECs in closeout at end of report month as Commercial Changes</a:t>
            </a:r>
          </a:p>
          <a:p>
            <a:pPr marL="0" indent="0">
              <a:buNone/>
            </a:pPr>
            <a:r>
              <a:rPr lang="en-US" sz="2200" b="1" dirty="0" smtClean="0"/>
              <a:t>Average </a:t>
            </a:r>
            <a:r>
              <a:rPr lang="en-US" sz="2200" b="1" dirty="0"/>
              <a:t>duration in this phase  for ECs in closeout Backlog reported in these categories:</a:t>
            </a:r>
          </a:p>
          <a:p>
            <a:pPr lvl="0"/>
            <a:r>
              <a:rPr lang="en-US" sz="2200" b="1" dirty="0"/>
              <a:t>ECs in closeout at end of report month as Design Changes</a:t>
            </a:r>
          </a:p>
          <a:p>
            <a:pPr lvl="0"/>
            <a:r>
              <a:rPr lang="en-US" sz="2200" b="1" dirty="0"/>
              <a:t>ECs in closeout at end of report month as Design Equivalent Changes</a:t>
            </a:r>
          </a:p>
          <a:p>
            <a:r>
              <a:rPr lang="en-US" sz="2200" b="1" dirty="0"/>
              <a:t>ECs in closeout at end of report month as Commercial Changes</a:t>
            </a:r>
          </a:p>
        </p:txBody>
      </p:sp>
      <p:sp>
        <p:nvSpPr>
          <p:cNvPr id="4" name="Slide Number Placeholder 3"/>
          <p:cNvSpPr>
            <a:spLocks noGrp="1"/>
          </p:cNvSpPr>
          <p:nvPr>
            <p:ph type="sldNum" sz="quarter" idx="12"/>
          </p:nvPr>
        </p:nvSpPr>
        <p:spPr/>
        <p:txBody>
          <a:bodyPr/>
          <a:lstStyle/>
          <a:p>
            <a:fld id="{17CE1EC0-FE7D-482A-81E1-D27AF24C65C4}" type="slidenum">
              <a:rPr lang="en-US" smtClean="0"/>
              <a:t>29</a:t>
            </a:fld>
            <a:endParaRPr lang="en-US"/>
          </a:p>
        </p:txBody>
      </p:sp>
    </p:spTree>
    <p:extLst>
      <p:ext uri="{BB962C8B-B14F-4D97-AF65-F5344CB8AC3E}">
        <p14:creationId xmlns:p14="http://schemas.microsoft.com/office/powerpoint/2010/main" val="33956671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35528"/>
            <a:ext cx="7886700" cy="900546"/>
          </a:xfrm>
        </p:spPr>
        <p:txBody>
          <a:bodyPr>
            <a:normAutofit/>
          </a:bodyPr>
          <a:lstStyle/>
          <a:p>
            <a:pPr algn="ctr"/>
            <a:r>
              <a:rPr lang="en-US" sz="3200" b="1" dirty="0" smtClean="0"/>
              <a:t>INTRODUCTION</a:t>
            </a:r>
            <a:endParaRPr lang="en-US" sz="3200" b="1" dirty="0"/>
          </a:p>
        </p:txBody>
      </p:sp>
      <p:sp>
        <p:nvSpPr>
          <p:cNvPr id="3" name="Content Placeholder 2"/>
          <p:cNvSpPr>
            <a:spLocks noGrp="1"/>
          </p:cNvSpPr>
          <p:nvPr>
            <p:ph idx="1"/>
          </p:nvPr>
        </p:nvSpPr>
        <p:spPr>
          <a:xfrm>
            <a:off x="628650" y="1288472"/>
            <a:ext cx="7886700" cy="5167745"/>
          </a:xfrm>
        </p:spPr>
        <p:txBody>
          <a:bodyPr>
            <a:normAutofit/>
          </a:bodyPr>
          <a:lstStyle/>
          <a:p>
            <a:pPr marL="0" indent="0">
              <a:buNone/>
            </a:pPr>
            <a:r>
              <a:rPr lang="en-US" sz="2400" b="1" dirty="0"/>
              <a:t>The CMIWG used the following steps to develop the common CM indicators</a:t>
            </a:r>
            <a:r>
              <a:rPr lang="en-US" sz="2400" b="1" dirty="0" smtClean="0"/>
              <a:t>:</a:t>
            </a:r>
          </a:p>
          <a:p>
            <a:pPr marL="0" indent="0">
              <a:buNone/>
            </a:pPr>
            <a:endParaRPr lang="en-US" sz="2400" b="1" dirty="0"/>
          </a:p>
          <a:p>
            <a:r>
              <a:rPr lang="en-US" sz="2400" b="1" dirty="0" smtClean="0"/>
              <a:t>Benchmarking </a:t>
            </a:r>
            <a:r>
              <a:rPr lang="en-US" sz="2400" b="1" dirty="0"/>
              <a:t>and collation of current industry CM design change process </a:t>
            </a:r>
            <a:r>
              <a:rPr lang="en-US" sz="2400" b="1" dirty="0" smtClean="0"/>
              <a:t>indicators</a:t>
            </a:r>
          </a:p>
          <a:p>
            <a:pPr marL="0" indent="0">
              <a:buNone/>
            </a:pPr>
            <a:endParaRPr lang="en-US" sz="2400" b="1" dirty="0"/>
          </a:p>
          <a:p>
            <a:pPr lvl="0"/>
            <a:r>
              <a:rPr lang="en-US" sz="2400" b="1" dirty="0"/>
              <a:t>Identification of existing key leading and lagging indicators for CM in use across the </a:t>
            </a:r>
            <a:r>
              <a:rPr lang="en-US" sz="2400" b="1" dirty="0" smtClean="0"/>
              <a:t>industry</a:t>
            </a:r>
          </a:p>
          <a:p>
            <a:pPr marL="0" lvl="0" indent="0">
              <a:buNone/>
            </a:pPr>
            <a:endParaRPr lang="en-US" sz="2400" b="1" dirty="0"/>
          </a:p>
          <a:p>
            <a:pPr lvl="0"/>
            <a:r>
              <a:rPr lang="en-US" sz="2400" b="1" dirty="0"/>
              <a:t>Determined the indicators that were common across the </a:t>
            </a:r>
            <a:r>
              <a:rPr lang="en-US" sz="2400" b="1" dirty="0" smtClean="0"/>
              <a:t>industry</a:t>
            </a:r>
            <a:endParaRPr lang="en-US" sz="2400" b="1" dirty="0"/>
          </a:p>
        </p:txBody>
      </p:sp>
      <p:sp>
        <p:nvSpPr>
          <p:cNvPr id="4" name="Slide Number Placeholder 3"/>
          <p:cNvSpPr>
            <a:spLocks noGrp="1"/>
          </p:cNvSpPr>
          <p:nvPr>
            <p:ph type="sldNum" sz="quarter" idx="12"/>
          </p:nvPr>
        </p:nvSpPr>
        <p:spPr/>
        <p:txBody>
          <a:bodyPr/>
          <a:lstStyle/>
          <a:p>
            <a:fld id="{17CE1EC0-FE7D-482A-81E1-D27AF24C65C4}" type="slidenum">
              <a:rPr lang="en-US" smtClean="0"/>
              <a:t>3</a:t>
            </a:fld>
            <a:endParaRPr lang="en-US"/>
          </a:p>
        </p:txBody>
      </p:sp>
    </p:spTree>
    <p:extLst>
      <p:ext uri="{BB962C8B-B14F-4D97-AF65-F5344CB8AC3E}">
        <p14:creationId xmlns:p14="http://schemas.microsoft.com/office/powerpoint/2010/main" val="100323129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761"/>
            <a:ext cx="7886700" cy="1080654"/>
          </a:xfrm>
        </p:spPr>
        <p:txBody>
          <a:bodyPr>
            <a:normAutofit/>
          </a:bodyPr>
          <a:lstStyle/>
          <a:p>
            <a:pPr algn="ctr"/>
            <a:r>
              <a:rPr lang="en-US" sz="3200" b="1" dirty="0" smtClean="0"/>
              <a:t>Standard </a:t>
            </a:r>
            <a:r>
              <a:rPr lang="en-US" sz="3200" b="1" dirty="0"/>
              <a:t>Design Process (SDP) Throughput – Designs Installed Not Closed</a:t>
            </a:r>
            <a:endParaRPr lang="en-US" dirty="0"/>
          </a:p>
        </p:txBody>
      </p:sp>
      <p:sp>
        <p:nvSpPr>
          <p:cNvPr id="4" name="Slide Number Placeholder 3"/>
          <p:cNvSpPr>
            <a:spLocks noGrp="1"/>
          </p:cNvSpPr>
          <p:nvPr>
            <p:ph type="sldNum" sz="quarter" idx="12"/>
          </p:nvPr>
        </p:nvSpPr>
        <p:spPr/>
        <p:txBody>
          <a:bodyPr/>
          <a:lstStyle/>
          <a:p>
            <a:fld id="{17CE1EC0-FE7D-482A-81E1-D27AF24C65C4}" type="slidenum">
              <a:rPr lang="en-US" smtClean="0"/>
              <a:t>30</a:t>
            </a:fld>
            <a:endParaRPr lang="en-US"/>
          </a:p>
        </p:txBody>
      </p:sp>
      <p:graphicFrame>
        <p:nvGraphicFramePr>
          <p:cNvPr id="6" name="Content Placeholder 5">
            <a:extLst>
              <a:ext uri="{FF2B5EF4-FFF2-40B4-BE49-F238E27FC236}">
                <a16:creationId xmlns:xdr="http://schemas.openxmlformats.org/drawingml/2006/spreadsheetDrawing" xmlns="" xmlns:a16="http://schemas.microsoft.com/office/drawing/2014/main" xmlns:lc="http://schemas.openxmlformats.org/drawingml/2006/lockedCanvas" id="{00000000-0008-0000-1100-000002000000}"/>
              </a:ext>
            </a:extLst>
          </p:cNvPr>
          <p:cNvGraphicFramePr>
            <a:graphicFrameLocks noGrp="1"/>
          </p:cNvGraphicFramePr>
          <p:nvPr>
            <p:ph idx="1"/>
            <p:extLst>
              <p:ext uri="{D42A27DB-BD31-4B8C-83A1-F6EECF244321}">
                <p14:modId xmlns:p14="http://schemas.microsoft.com/office/powerpoint/2010/main" val="2543371323"/>
              </p:ext>
            </p:extLst>
          </p:nvPr>
        </p:nvGraphicFramePr>
        <p:xfrm>
          <a:off x="628650" y="1604963"/>
          <a:ext cx="7886700" cy="4572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157185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34779"/>
            <a:ext cx="7886700" cy="790458"/>
          </a:xfrm>
        </p:spPr>
        <p:txBody>
          <a:bodyPr/>
          <a:lstStyle/>
          <a:p>
            <a:pPr algn="ctr"/>
            <a:r>
              <a:rPr lang="en-US" sz="3200" b="1" dirty="0" smtClean="0"/>
              <a:t>Temporary Modifications </a:t>
            </a:r>
            <a:endParaRPr lang="en-US" dirty="0"/>
          </a:p>
        </p:txBody>
      </p:sp>
      <p:sp>
        <p:nvSpPr>
          <p:cNvPr id="3" name="Content Placeholder 2"/>
          <p:cNvSpPr>
            <a:spLocks noGrp="1"/>
          </p:cNvSpPr>
          <p:nvPr>
            <p:ph idx="1"/>
          </p:nvPr>
        </p:nvSpPr>
        <p:spPr>
          <a:xfrm>
            <a:off x="628650" y="1136073"/>
            <a:ext cx="7886700" cy="5361709"/>
          </a:xfrm>
        </p:spPr>
        <p:txBody>
          <a:bodyPr>
            <a:normAutofit/>
          </a:bodyPr>
          <a:lstStyle/>
          <a:p>
            <a:pPr marL="0" indent="0">
              <a:buNone/>
            </a:pPr>
            <a:r>
              <a:rPr lang="en-US" sz="2400" b="1" dirty="0"/>
              <a:t>This indicator monitors the number of Temporary Modifications installed longer than one refueling cycle. </a:t>
            </a:r>
            <a:endParaRPr lang="en-US" sz="2400" b="1" dirty="0" smtClean="0"/>
          </a:p>
          <a:p>
            <a:r>
              <a:rPr lang="en-US" sz="2400" b="1" dirty="0" smtClean="0"/>
              <a:t>It measures </a:t>
            </a:r>
            <a:r>
              <a:rPr lang="en-US" sz="2400" b="1" i="1" dirty="0"/>
              <a:t>adherence to effective configuration control </a:t>
            </a:r>
            <a:r>
              <a:rPr lang="en-US" sz="2400" b="1" i="1" dirty="0" smtClean="0"/>
              <a:t>practices.</a:t>
            </a:r>
            <a:r>
              <a:rPr lang="en-US" sz="2400" b="1" dirty="0" smtClean="0"/>
              <a:t> </a:t>
            </a:r>
          </a:p>
          <a:p>
            <a:r>
              <a:rPr lang="en-US" sz="2400" b="1" dirty="0" smtClean="0"/>
              <a:t>The </a:t>
            </a:r>
            <a:r>
              <a:rPr lang="en-US" sz="2400" b="1" dirty="0"/>
              <a:t>total number of open Temporary Modifications is also reported.  </a:t>
            </a:r>
            <a:endParaRPr lang="en-US" sz="2400" b="1" dirty="0" smtClean="0"/>
          </a:p>
          <a:p>
            <a:r>
              <a:rPr lang="en-US" sz="2400" b="1" dirty="0" smtClean="0"/>
              <a:t>This indicator excludes </a:t>
            </a:r>
            <a:r>
              <a:rPr lang="en-US" sz="2400" b="1" dirty="0"/>
              <a:t>procedurally controlled Temporary Configuration Changes and Temporary Changes in Support of Maintenance and program administrative Temporary Mods</a:t>
            </a:r>
            <a:r>
              <a:rPr lang="en-US" sz="2400" b="1" dirty="0" smtClean="0"/>
              <a:t>.</a:t>
            </a:r>
          </a:p>
          <a:p>
            <a:r>
              <a:rPr lang="en-US" sz="2400" b="1" dirty="0" smtClean="0"/>
              <a:t>The graph shows:</a:t>
            </a:r>
            <a:endParaRPr lang="en-US" sz="2400" b="1" i="1" dirty="0"/>
          </a:p>
          <a:p>
            <a:pPr marL="573088" lvl="1" indent="-230188">
              <a:buFont typeface="Courier New" panose="02070309020205020404" pitchFamily="49" charset="0"/>
              <a:buChar char="o"/>
            </a:pPr>
            <a:r>
              <a:rPr lang="en-US" sz="2400" b="1" dirty="0"/>
              <a:t>Total number of installed Temporary Mods </a:t>
            </a:r>
          </a:p>
          <a:p>
            <a:pPr marL="573088" lvl="1" indent="-230188">
              <a:buFont typeface="Courier New" panose="02070309020205020404" pitchFamily="49" charset="0"/>
              <a:buChar char="o"/>
            </a:pPr>
            <a:r>
              <a:rPr lang="en-US" sz="2400" b="1" dirty="0" smtClean="0"/>
              <a:t>Total </a:t>
            </a:r>
            <a:r>
              <a:rPr lang="en-US" sz="2400" b="1" dirty="0"/>
              <a:t>number of open Temporary Mods greater than one refueling cycle</a:t>
            </a:r>
          </a:p>
          <a:p>
            <a:endParaRPr lang="en-US" dirty="0"/>
          </a:p>
        </p:txBody>
      </p:sp>
      <p:sp>
        <p:nvSpPr>
          <p:cNvPr id="4" name="Slide Number Placeholder 3"/>
          <p:cNvSpPr>
            <a:spLocks noGrp="1"/>
          </p:cNvSpPr>
          <p:nvPr>
            <p:ph type="sldNum" sz="quarter" idx="12"/>
          </p:nvPr>
        </p:nvSpPr>
        <p:spPr/>
        <p:txBody>
          <a:bodyPr/>
          <a:lstStyle/>
          <a:p>
            <a:fld id="{17CE1EC0-FE7D-482A-81E1-D27AF24C65C4}" type="slidenum">
              <a:rPr lang="en-US" smtClean="0"/>
              <a:t>31</a:t>
            </a:fld>
            <a:endParaRPr lang="en-US"/>
          </a:p>
        </p:txBody>
      </p:sp>
    </p:spTree>
    <p:extLst>
      <p:ext uri="{BB962C8B-B14F-4D97-AF65-F5344CB8AC3E}">
        <p14:creationId xmlns:p14="http://schemas.microsoft.com/office/powerpoint/2010/main" val="293681230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34778"/>
            <a:ext cx="7886700" cy="697942"/>
          </a:xfrm>
        </p:spPr>
        <p:txBody>
          <a:bodyPr/>
          <a:lstStyle/>
          <a:p>
            <a:pPr algn="ctr"/>
            <a:r>
              <a:rPr lang="en-US" sz="3600" b="1" dirty="0" smtClean="0"/>
              <a:t>Temporary Modifications </a:t>
            </a:r>
            <a:endParaRPr lang="en-US" dirty="0"/>
          </a:p>
        </p:txBody>
      </p:sp>
      <p:sp>
        <p:nvSpPr>
          <p:cNvPr id="4" name="Slide Number Placeholder 3"/>
          <p:cNvSpPr>
            <a:spLocks noGrp="1"/>
          </p:cNvSpPr>
          <p:nvPr>
            <p:ph type="sldNum" sz="quarter" idx="12"/>
          </p:nvPr>
        </p:nvSpPr>
        <p:spPr/>
        <p:txBody>
          <a:bodyPr/>
          <a:lstStyle/>
          <a:p>
            <a:fld id="{17CE1EC0-FE7D-482A-81E1-D27AF24C65C4}" type="slidenum">
              <a:rPr lang="en-US" smtClean="0"/>
              <a:t>32</a:t>
            </a:fld>
            <a:endParaRPr lang="en-US"/>
          </a:p>
        </p:txBody>
      </p:sp>
      <p:graphicFrame>
        <p:nvGraphicFramePr>
          <p:cNvPr id="6" name="Content Placeholder 5">
            <a:extLst>
              <a:ext uri="{FF2B5EF4-FFF2-40B4-BE49-F238E27FC236}">
                <a16:creationId xmlns:xdr="http://schemas.openxmlformats.org/drawingml/2006/spreadsheetDrawing" xmlns="" xmlns:a16="http://schemas.microsoft.com/office/drawing/2014/main" xmlns:lc="http://schemas.openxmlformats.org/drawingml/2006/lockedCanvas" id="{00000000-0008-0000-1300-000002000000}"/>
              </a:ext>
            </a:extLst>
          </p:cNvPr>
          <p:cNvGraphicFramePr>
            <a:graphicFrameLocks noGrp="1"/>
          </p:cNvGraphicFramePr>
          <p:nvPr>
            <p:ph idx="1"/>
            <p:extLst>
              <p:ext uri="{D42A27DB-BD31-4B8C-83A1-F6EECF244321}">
                <p14:modId xmlns:p14="http://schemas.microsoft.com/office/powerpoint/2010/main" val="3156093537"/>
              </p:ext>
            </p:extLst>
          </p:nvPr>
        </p:nvGraphicFramePr>
        <p:xfrm>
          <a:off x="628650" y="1163782"/>
          <a:ext cx="7886700" cy="501318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4439414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60639"/>
            <a:ext cx="7886700" cy="919978"/>
          </a:xfrm>
        </p:spPr>
        <p:txBody>
          <a:bodyPr>
            <a:normAutofit/>
          </a:bodyPr>
          <a:lstStyle/>
          <a:p>
            <a:pPr algn="ctr"/>
            <a:r>
              <a:rPr lang="en-US" sz="3200" b="1" dirty="0" smtClean="0"/>
              <a:t>Summary &amp; Conclusions</a:t>
            </a:r>
            <a:endParaRPr lang="en-US" sz="3200" b="1" dirty="0"/>
          </a:p>
        </p:txBody>
      </p:sp>
      <p:sp>
        <p:nvSpPr>
          <p:cNvPr id="3" name="Content Placeholder 2"/>
          <p:cNvSpPr>
            <a:spLocks noGrp="1"/>
          </p:cNvSpPr>
          <p:nvPr>
            <p:ph idx="1"/>
          </p:nvPr>
        </p:nvSpPr>
        <p:spPr>
          <a:xfrm>
            <a:off x="628650" y="1235676"/>
            <a:ext cx="7886700" cy="5120675"/>
          </a:xfrm>
        </p:spPr>
        <p:txBody>
          <a:bodyPr>
            <a:normAutofit/>
          </a:bodyPr>
          <a:lstStyle/>
          <a:p>
            <a:r>
              <a:rPr lang="en-US" sz="2400" b="1" dirty="0" smtClean="0"/>
              <a:t>An </a:t>
            </a:r>
            <a:r>
              <a:rPr lang="en-US" sz="2400" b="1" dirty="0"/>
              <a:t>overall picture of CM performance necessitates the inclusion of specific details for each indicator. </a:t>
            </a:r>
            <a:r>
              <a:rPr lang="en-US" sz="2400" b="1" dirty="0" smtClean="0"/>
              <a:t> </a:t>
            </a:r>
          </a:p>
          <a:p>
            <a:pPr marL="0" indent="0">
              <a:buNone/>
            </a:pPr>
            <a:endParaRPr lang="en-US" sz="2400" b="1" dirty="0" smtClean="0"/>
          </a:p>
          <a:p>
            <a:r>
              <a:rPr lang="en-US" sz="2400" b="1" dirty="0" smtClean="0"/>
              <a:t>Depiction </a:t>
            </a:r>
            <a:r>
              <a:rPr lang="en-US" sz="2400" b="1" dirty="0"/>
              <a:t>of the indicators in tabular, worksheet, or matrix form is needed to convey the appropriate parameters to highlight where shortfalls to the utility targets may exist. </a:t>
            </a:r>
            <a:endParaRPr lang="en-US" sz="2400" b="1" dirty="0" smtClean="0"/>
          </a:p>
          <a:p>
            <a:pPr marL="0" indent="0">
              <a:buNone/>
            </a:pPr>
            <a:endParaRPr lang="en-US" sz="2400" b="1" dirty="0" smtClean="0"/>
          </a:p>
          <a:p>
            <a:r>
              <a:rPr lang="en-US" sz="2400" b="1" dirty="0" smtClean="0"/>
              <a:t>This </a:t>
            </a:r>
            <a:r>
              <a:rPr lang="en-US" sz="2400" b="1" dirty="0"/>
              <a:t>level of detail </a:t>
            </a:r>
            <a:r>
              <a:rPr lang="en-US" sz="2400" b="1" dirty="0" smtClean="0"/>
              <a:t>is needed for </a:t>
            </a:r>
            <a:r>
              <a:rPr lang="en-US" sz="2400" b="1" dirty="0"/>
              <a:t>action on the indicators. </a:t>
            </a:r>
            <a:r>
              <a:rPr lang="en-US" sz="2400" b="1" dirty="0" smtClean="0"/>
              <a:t> Action </a:t>
            </a:r>
            <a:r>
              <a:rPr lang="en-US" sz="2400" b="1" dirty="0"/>
              <a:t>should be promulgated for the specific gaps identified as a result of the station CM Indicator process</a:t>
            </a:r>
            <a:r>
              <a:rPr lang="en-US" sz="2400" b="1" dirty="0" smtClean="0"/>
              <a:t>.</a:t>
            </a:r>
          </a:p>
          <a:p>
            <a:endParaRPr lang="en-US" dirty="0"/>
          </a:p>
          <a:p>
            <a:endParaRPr lang="en-US" dirty="0"/>
          </a:p>
        </p:txBody>
      </p:sp>
      <p:sp>
        <p:nvSpPr>
          <p:cNvPr id="4" name="Slide Number Placeholder 3"/>
          <p:cNvSpPr>
            <a:spLocks noGrp="1"/>
          </p:cNvSpPr>
          <p:nvPr>
            <p:ph type="sldNum" sz="quarter" idx="12"/>
          </p:nvPr>
        </p:nvSpPr>
        <p:spPr/>
        <p:txBody>
          <a:bodyPr/>
          <a:lstStyle/>
          <a:p>
            <a:fld id="{17CE1EC0-FE7D-482A-81E1-D27AF24C65C4}" type="slidenum">
              <a:rPr lang="en-US" smtClean="0"/>
              <a:t>33</a:t>
            </a:fld>
            <a:endParaRPr lang="en-US"/>
          </a:p>
        </p:txBody>
      </p:sp>
    </p:spTree>
    <p:extLst>
      <p:ext uri="{BB962C8B-B14F-4D97-AF65-F5344CB8AC3E}">
        <p14:creationId xmlns:p14="http://schemas.microsoft.com/office/powerpoint/2010/main" val="286200411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63236"/>
            <a:ext cx="7886700" cy="872837"/>
          </a:xfrm>
        </p:spPr>
        <p:txBody>
          <a:bodyPr>
            <a:normAutofit/>
          </a:bodyPr>
          <a:lstStyle/>
          <a:p>
            <a:pPr algn="ctr"/>
            <a:r>
              <a:rPr lang="en-US" sz="3200" b="1" dirty="0"/>
              <a:t>Summary &amp; Conclusions</a:t>
            </a:r>
            <a:endParaRPr lang="en-US" sz="3200" dirty="0"/>
          </a:p>
        </p:txBody>
      </p:sp>
      <p:sp>
        <p:nvSpPr>
          <p:cNvPr id="3" name="Content Placeholder 2"/>
          <p:cNvSpPr>
            <a:spLocks noGrp="1"/>
          </p:cNvSpPr>
          <p:nvPr>
            <p:ph idx="1"/>
          </p:nvPr>
        </p:nvSpPr>
        <p:spPr>
          <a:xfrm>
            <a:off x="628650" y="1399309"/>
            <a:ext cx="7886700" cy="4957042"/>
          </a:xfrm>
        </p:spPr>
        <p:txBody>
          <a:bodyPr/>
          <a:lstStyle/>
          <a:p>
            <a:r>
              <a:rPr lang="en-US" sz="2400" b="1" dirty="0"/>
              <a:t>The indicators allow management to identify negative trends such as high influx of engineering work for closeout, increases in backlogs, age and number of temporary modifications, Engineering Change (EC) quality, and untimely processing of engineering deliverables</a:t>
            </a:r>
            <a:r>
              <a:rPr lang="en-US" sz="2400" b="1" dirty="0" smtClean="0"/>
              <a:t>.</a:t>
            </a:r>
          </a:p>
          <a:p>
            <a:pPr marL="0" indent="0">
              <a:buNone/>
            </a:pPr>
            <a:endParaRPr lang="en-US" sz="2400" b="1" dirty="0"/>
          </a:p>
          <a:p>
            <a:r>
              <a:rPr lang="en-US" sz="2400" b="1" dirty="0"/>
              <a:t> Sites will </a:t>
            </a:r>
            <a:r>
              <a:rPr lang="en-US" sz="2400" b="1" dirty="0" smtClean="0"/>
              <a:t>submit </a:t>
            </a:r>
            <a:r>
              <a:rPr lang="en-US" sz="2400" b="1" dirty="0"/>
              <a:t>CM indicators to the DOWG on a monthly basis through the Nuclear Community web based site.  </a:t>
            </a:r>
            <a:endParaRPr lang="en-US" sz="2400" b="1" dirty="0" smtClean="0"/>
          </a:p>
          <a:p>
            <a:pPr marL="0" indent="0">
              <a:buNone/>
            </a:pPr>
            <a:endParaRPr lang="en-US" sz="2400" b="1" dirty="0" smtClean="0"/>
          </a:p>
          <a:p>
            <a:r>
              <a:rPr lang="en-US" sz="2400" b="1" dirty="0" smtClean="0"/>
              <a:t>Participants </a:t>
            </a:r>
            <a:r>
              <a:rPr lang="en-US" sz="2400" b="1" dirty="0"/>
              <a:t>can view the industry results to ascertain their Site’s performance in relation to industry performance.</a:t>
            </a:r>
          </a:p>
          <a:p>
            <a:endParaRPr lang="en-US" dirty="0"/>
          </a:p>
        </p:txBody>
      </p:sp>
      <p:sp>
        <p:nvSpPr>
          <p:cNvPr id="4" name="Slide Number Placeholder 3"/>
          <p:cNvSpPr>
            <a:spLocks noGrp="1"/>
          </p:cNvSpPr>
          <p:nvPr>
            <p:ph type="sldNum" sz="quarter" idx="12"/>
          </p:nvPr>
        </p:nvSpPr>
        <p:spPr/>
        <p:txBody>
          <a:bodyPr/>
          <a:lstStyle/>
          <a:p>
            <a:fld id="{17CE1EC0-FE7D-482A-81E1-D27AF24C65C4}" type="slidenum">
              <a:rPr lang="en-US" smtClean="0"/>
              <a:t>34</a:t>
            </a:fld>
            <a:endParaRPr lang="en-US"/>
          </a:p>
        </p:txBody>
      </p:sp>
    </p:spTree>
    <p:extLst>
      <p:ext uri="{BB962C8B-B14F-4D97-AF65-F5344CB8AC3E}">
        <p14:creationId xmlns:p14="http://schemas.microsoft.com/office/powerpoint/2010/main" val="22627935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20675"/>
            <a:ext cx="7886700" cy="701790"/>
          </a:xfrm>
        </p:spPr>
        <p:txBody>
          <a:bodyPr/>
          <a:lstStyle/>
          <a:p>
            <a:pPr algn="ctr"/>
            <a:r>
              <a:rPr lang="en-US" sz="3600" b="1" dirty="0"/>
              <a:t>Questions???</a:t>
            </a:r>
            <a:endParaRPr lang="en-US" dirty="0"/>
          </a:p>
        </p:txBody>
      </p:sp>
      <p:sp>
        <p:nvSpPr>
          <p:cNvPr id="3" name="Content Placeholder 2"/>
          <p:cNvSpPr>
            <a:spLocks noGrp="1"/>
          </p:cNvSpPr>
          <p:nvPr>
            <p:ph idx="1"/>
          </p:nvPr>
        </p:nvSpPr>
        <p:spPr>
          <a:xfrm>
            <a:off x="628650" y="1180407"/>
            <a:ext cx="7886700" cy="5095702"/>
          </a:xfrm>
        </p:spPr>
        <p:txBody>
          <a:bodyPr>
            <a:normAutofit fontScale="92500" lnSpcReduction="20000"/>
          </a:bodyPr>
          <a:lstStyle/>
          <a:p>
            <a:r>
              <a:rPr lang="en-US" sz="2400" b="1" dirty="0"/>
              <a:t>Configuration Management Indicator Working Group (CMIWG) members who can assist in responding to questions from the industry are:</a:t>
            </a:r>
          </a:p>
          <a:p>
            <a:endParaRPr lang="en-US" sz="2400" b="1" dirty="0"/>
          </a:p>
          <a:p>
            <a:r>
              <a:rPr lang="en-US" sz="2400" b="1" dirty="0"/>
              <a:t>Harry Willetts – Duke (lead)</a:t>
            </a:r>
          </a:p>
          <a:p>
            <a:r>
              <a:rPr lang="en-US" sz="2400" b="1" dirty="0"/>
              <a:t>Tom </a:t>
            </a:r>
            <a:r>
              <a:rPr lang="en-US" sz="2400" b="1" dirty="0" err="1"/>
              <a:t>Czerniewski</a:t>
            </a:r>
            <a:r>
              <a:rPr lang="en-US" sz="2400" b="1" dirty="0"/>
              <a:t> – Entergy</a:t>
            </a:r>
          </a:p>
          <a:p>
            <a:r>
              <a:rPr lang="en-US" sz="2400" b="1" dirty="0"/>
              <a:t>Kevin Groom &amp; Ashley Taylor – TVA </a:t>
            </a:r>
          </a:p>
          <a:p>
            <a:r>
              <a:rPr lang="en-US" sz="2400" b="1" dirty="0"/>
              <a:t>Dave Kettering – Energy Northwest</a:t>
            </a:r>
          </a:p>
          <a:p>
            <a:r>
              <a:rPr lang="nl-NL" sz="2400" b="1" dirty="0"/>
              <a:t>Mike Hayes &amp; Dan Redden – Exelon</a:t>
            </a:r>
          </a:p>
          <a:p>
            <a:r>
              <a:rPr lang="en-US" sz="2400" b="1" dirty="0"/>
              <a:t>Michael Macfarlane – Southern </a:t>
            </a:r>
          </a:p>
          <a:p>
            <a:r>
              <a:rPr lang="en-US" sz="2400" b="1" dirty="0"/>
              <a:t>Sophie Gutner – Dominion</a:t>
            </a:r>
          </a:p>
          <a:p>
            <a:r>
              <a:rPr lang="en-US" sz="2400" b="1" dirty="0"/>
              <a:t>Jim Petro – DC Cook</a:t>
            </a:r>
          </a:p>
          <a:p>
            <a:r>
              <a:rPr lang="en-US" sz="2400" b="1" dirty="0"/>
              <a:t>Ray George – INPO </a:t>
            </a:r>
          </a:p>
          <a:p>
            <a:endParaRPr lang="en-US" sz="2400" b="1" dirty="0"/>
          </a:p>
          <a:p>
            <a:r>
              <a:rPr lang="en-US" sz="2400" b="1" dirty="0"/>
              <a:t>Site contacts for your station will be provided by your utility.</a:t>
            </a:r>
            <a:endParaRPr lang="en-US" sz="2400" dirty="0"/>
          </a:p>
          <a:p>
            <a:pPr marL="0" indent="0">
              <a:buNone/>
            </a:pPr>
            <a:endParaRPr lang="en-US" sz="2400" dirty="0"/>
          </a:p>
        </p:txBody>
      </p:sp>
      <p:sp>
        <p:nvSpPr>
          <p:cNvPr id="4" name="Slide Number Placeholder 3"/>
          <p:cNvSpPr>
            <a:spLocks noGrp="1"/>
          </p:cNvSpPr>
          <p:nvPr>
            <p:ph type="sldNum" sz="quarter" idx="12"/>
          </p:nvPr>
        </p:nvSpPr>
        <p:spPr/>
        <p:txBody>
          <a:bodyPr/>
          <a:lstStyle/>
          <a:p>
            <a:fld id="{17CE1EC0-FE7D-482A-81E1-D27AF24C65C4}" type="slidenum">
              <a:rPr lang="en-US" smtClean="0"/>
              <a:t>35</a:t>
            </a:fld>
            <a:endParaRPr lang="en-US"/>
          </a:p>
        </p:txBody>
      </p:sp>
    </p:spTree>
    <p:extLst>
      <p:ext uri="{BB962C8B-B14F-4D97-AF65-F5344CB8AC3E}">
        <p14:creationId xmlns:p14="http://schemas.microsoft.com/office/powerpoint/2010/main" val="23424324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04800"/>
            <a:ext cx="7886700" cy="914401"/>
          </a:xfrm>
        </p:spPr>
        <p:txBody>
          <a:bodyPr>
            <a:normAutofit/>
          </a:bodyPr>
          <a:lstStyle/>
          <a:p>
            <a:pPr algn="ctr"/>
            <a:r>
              <a:rPr lang="en-US" sz="3200" b="1" dirty="0" smtClean="0"/>
              <a:t>INTRODUCTION</a:t>
            </a:r>
            <a:endParaRPr lang="en-US" sz="3200" b="1" dirty="0"/>
          </a:p>
        </p:txBody>
      </p:sp>
      <p:sp>
        <p:nvSpPr>
          <p:cNvPr id="3" name="Content Placeholder 2"/>
          <p:cNvSpPr>
            <a:spLocks noGrp="1"/>
          </p:cNvSpPr>
          <p:nvPr>
            <p:ph idx="1"/>
          </p:nvPr>
        </p:nvSpPr>
        <p:spPr>
          <a:xfrm>
            <a:off x="628650" y="1493116"/>
            <a:ext cx="7886700" cy="4351338"/>
          </a:xfrm>
        </p:spPr>
        <p:txBody>
          <a:bodyPr>
            <a:normAutofit/>
          </a:bodyPr>
          <a:lstStyle/>
          <a:p>
            <a:pPr lvl="0"/>
            <a:r>
              <a:rPr lang="en-US" sz="2400" b="1" dirty="0"/>
              <a:t>Assessed the usefulness of outlier indicators for inclusion in the common CM </a:t>
            </a:r>
            <a:r>
              <a:rPr lang="en-US" sz="2400" b="1" dirty="0" smtClean="0"/>
              <a:t>indicators</a:t>
            </a:r>
          </a:p>
          <a:p>
            <a:pPr marL="0" lvl="0" indent="0">
              <a:buNone/>
            </a:pPr>
            <a:endParaRPr lang="en-US" sz="2400" b="1" dirty="0" smtClean="0"/>
          </a:p>
          <a:p>
            <a:pPr lvl="0"/>
            <a:r>
              <a:rPr lang="en-US" sz="2400" b="1" dirty="0" smtClean="0"/>
              <a:t>Develop </a:t>
            </a:r>
            <a:r>
              <a:rPr lang="en-US" sz="2400" b="1" dirty="0"/>
              <a:t>basis documents for each CM </a:t>
            </a:r>
            <a:r>
              <a:rPr lang="en-US" sz="2400" b="1" dirty="0" smtClean="0"/>
              <a:t>indicator</a:t>
            </a:r>
          </a:p>
          <a:p>
            <a:pPr marL="0" lvl="0" indent="0">
              <a:buNone/>
            </a:pPr>
            <a:endParaRPr lang="en-US" sz="2400" b="1" dirty="0"/>
          </a:p>
          <a:p>
            <a:pPr lvl="0"/>
            <a:r>
              <a:rPr lang="en-US" sz="2400" b="1" dirty="0"/>
              <a:t>Piloted the CM indicators for three months in 2016 using data from five </a:t>
            </a:r>
            <a:r>
              <a:rPr lang="en-US" sz="2400" b="1" dirty="0" smtClean="0"/>
              <a:t>sites</a:t>
            </a:r>
          </a:p>
          <a:p>
            <a:pPr marL="0" lvl="0" indent="0">
              <a:buNone/>
            </a:pPr>
            <a:endParaRPr lang="en-US" sz="2400" b="1" dirty="0"/>
          </a:p>
          <a:p>
            <a:r>
              <a:rPr lang="en-US" sz="2400" b="1" dirty="0"/>
              <a:t>Made adjustments to the indicators/thresholds, as required</a:t>
            </a:r>
          </a:p>
          <a:p>
            <a:endParaRPr lang="en-US" sz="2400" dirty="0"/>
          </a:p>
        </p:txBody>
      </p:sp>
      <p:sp>
        <p:nvSpPr>
          <p:cNvPr id="4" name="Slide Number Placeholder 3"/>
          <p:cNvSpPr>
            <a:spLocks noGrp="1"/>
          </p:cNvSpPr>
          <p:nvPr>
            <p:ph type="sldNum" sz="quarter" idx="12"/>
          </p:nvPr>
        </p:nvSpPr>
        <p:spPr/>
        <p:txBody>
          <a:bodyPr/>
          <a:lstStyle/>
          <a:p>
            <a:fld id="{17CE1EC0-FE7D-482A-81E1-D27AF24C65C4}" type="slidenum">
              <a:rPr lang="en-US" smtClean="0"/>
              <a:t>4</a:t>
            </a:fld>
            <a:endParaRPr lang="en-US"/>
          </a:p>
        </p:txBody>
      </p:sp>
    </p:spTree>
    <p:extLst>
      <p:ext uri="{BB962C8B-B14F-4D97-AF65-F5344CB8AC3E}">
        <p14:creationId xmlns:p14="http://schemas.microsoft.com/office/powerpoint/2010/main" val="16853284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10065"/>
            <a:ext cx="7886700" cy="840259"/>
          </a:xfrm>
        </p:spPr>
        <p:txBody>
          <a:bodyPr>
            <a:normAutofit/>
          </a:bodyPr>
          <a:lstStyle/>
          <a:p>
            <a:pPr algn="ctr"/>
            <a:r>
              <a:rPr lang="en-US" sz="3200" b="1" dirty="0" smtClean="0"/>
              <a:t>INTRODUCTION</a:t>
            </a:r>
            <a:endParaRPr lang="en-US" sz="3200" b="1" dirty="0"/>
          </a:p>
        </p:txBody>
      </p:sp>
      <p:sp>
        <p:nvSpPr>
          <p:cNvPr id="3" name="Content Placeholder 2"/>
          <p:cNvSpPr>
            <a:spLocks noGrp="1"/>
          </p:cNvSpPr>
          <p:nvPr>
            <p:ph idx="1"/>
          </p:nvPr>
        </p:nvSpPr>
        <p:spPr>
          <a:xfrm>
            <a:off x="628650" y="1274618"/>
            <a:ext cx="7886700" cy="5274463"/>
          </a:xfrm>
        </p:spPr>
        <p:txBody>
          <a:bodyPr>
            <a:normAutofit/>
          </a:bodyPr>
          <a:lstStyle/>
          <a:p>
            <a:r>
              <a:rPr lang="en-US" sz="2400" b="1" dirty="0"/>
              <a:t>The Configuration Management Indicator Working Group (CMIWG) focused its initial key metric recommendations on indicators that are commonly available or readily created using available </a:t>
            </a:r>
            <a:r>
              <a:rPr lang="en-US" sz="2400" b="1" dirty="0" smtClean="0"/>
              <a:t>data, </a:t>
            </a:r>
            <a:r>
              <a:rPr lang="en-US" sz="2400" b="1" dirty="0"/>
              <a:t>whenever possible. </a:t>
            </a:r>
            <a:endParaRPr lang="en-US" sz="2400" b="1" dirty="0" smtClean="0"/>
          </a:p>
          <a:p>
            <a:pPr marL="0" indent="0">
              <a:buNone/>
            </a:pPr>
            <a:endParaRPr lang="en-US" sz="2400" b="1" dirty="0" smtClean="0"/>
          </a:p>
          <a:p>
            <a:r>
              <a:rPr lang="en-US" sz="2400" b="1" dirty="0" smtClean="0"/>
              <a:t>An </a:t>
            </a:r>
            <a:r>
              <a:rPr lang="en-US" sz="2400" b="1" dirty="0"/>
              <a:t>additional focus was monitoring performance associated with the industry’s new Standard Design Process (SDP). </a:t>
            </a:r>
            <a:endParaRPr lang="en-US" sz="2400" b="1" dirty="0" smtClean="0"/>
          </a:p>
          <a:p>
            <a:pPr marL="0" indent="0">
              <a:buNone/>
            </a:pPr>
            <a:endParaRPr lang="en-US" sz="2400" b="1" dirty="0" smtClean="0"/>
          </a:p>
          <a:p>
            <a:r>
              <a:rPr lang="en-US" sz="2400" b="1" dirty="0" smtClean="0"/>
              <a:t>And an </a:t>
            </a:r>
            <a:r>
              <a:rPr lang="en-US" sz="2400" b="1" dirty="0"/>
              <a:t>ultimate goal was to provide indicators that can identify shortfalls and enable comparison and benchmarking across stations.  </a:t>
            </a:r>
            <a:endParaRPr lang="en-US" dirty="0"/>
          </a:p>
        </p:txBody>
      </p:sp>
      <p:sp>
        <p:nvSpPr>
          <p:cNvPr id="4" name="Slide Number Placeholder 3"/>
          <p:cNvSpPr>
            <a:spLocks noGrp="1"/>
          </p:cNvSpPr>
          <p:nvPr>
            <p:ph type="sldNum" sz="quarter" idx="12"/>
          </p:nvPr>
        </p:nvSpPr>
        <p:spPr/>
        <p:txBody>
          <a:bodyPr/>
          <a:lstStyle/>
          <a:p>
            <a:fld id="{17CE1EC0-FE7D-482A-81E1-D27AF24C65C4}" type="slidenum">
              <a:rPr lang="en-US" smtClean="0"/>
              <a:t>5</a:t>
            </a:fld>
            <a:endParaRPr lang="en-US"/>
          </a:p>
        </p:txBody>
      </p:sp>
    </p:spTree>
    <p:extLst>
      <p:ext uri="{BB962C8B-B14F-4D97-AF65-F5344CB8AC3E}">
        <p14:creationId xmlns:p14="http://schemas.microsoft.com/office/powerpoint/2010/main" val="6233878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723841"/>
          </a:xfrm>
        </p:spPr>
        <p:txBody>
          <a:bodyPr>
            <a:normAutofit/>
          </a:bodyPr>
          <a:lstStyle/>
          <a:p>
            <a:pPr algn="ctr"/>
            <a:r>
              <a:rPr lang="en-US" sz="3200" b="1" dirty="0"/>
              <a:t>INTRODUCTION</a:t>
            </a:r>
            <a:endParaRPr lang="en-US" sz="3200" dirty="0"/>
          </a:p>
        </p:txBody>
      </p:sp>
      <p:sp>
        <p:nvSpPr>
          <p:cNvPr id="3" name="Content Placeholder 2"/>
          <p:cNvSpPr>
            <a:spLocks noGrp="1"/>
          </p:cNvSpPr>
          <p:nvPr>
            <p:ph idx="1"/>
          </p:nvPr>
        </p:nvSpPr>
        <p:spPr>
          <a:xfrm>
            <a:off x="628650" y="1246910"/>
            <a:ext cx="7886700" cy="5120640"/>
          </a:xfrm>
        </p:spPr>
        <p:txBody>
          <a:bodyPr>
            <a:normAutofit/>
          </a:bodyPr>
          <a:lstStyle/>
          <a:p>
            <a:r>
              <a:rPr lang="en-US" sz="2400" b="1" dirty="0" smtClean="0"/>
              <a:t>Use </a:t>
            </a:r>
            <a:r>
              <a:rPr lang="en-US" sz="2400" b="1" dirty="0"/>
              <a:t>of numeric values or quantities and performance thresholds with color assignments </a:t>
            </a:r>
            <a:r>
              <a:rPr lang="en-US" sz="2400" b="1" dirty="0" smtClean="0"/>
              <a:t>are to provide a simple </a:t>
            </a:r>
            <a:r>
              <a:rPr lang="en-US" sz="2400" b="1" dirty="0"/>
              <a:t>portrayal of performance in reports and communications to varying target populations. </a:t>
            </a:r>
            <a:endParaRPr lang="en-US" sz="2400" b="1" dirty="0" smtClean="0"/>
          </a:p>
          <a:p>
            <a:pPr marL="0" indent="0">
              <a:buNone/>
            </a:pPr>
            <a:endParaRPr lang="en-US" sz="2400" b="1" dirty="0"/>
          </a:p>
          <a:p>
            <a:r>
              <a:rPr lang="en-US" sz="2400" b="1" dirty="0"/>
              <a:t>In some cases, thresholds were not established at initial roll-out pending collection of sufficient industry-wide data to establish those thresholds</a:t>
            </a:r>
            <a:r>
              <a:rPr lang="en-US" sz="2400" b="1" dirty="0" smtClean="0"/>
              <a:t>.</a:t>
            </a:r>
          </a:p>
          <a:p>
            <a:pPr marL="0" indent="0">
              <a:buNone/>
            </a:pPr>
            <a:endParaRPr lang="en-US" sz="2400" b="1" dirty="0" smtClean="0"/>
          </a:p>
          <a:p>
            <a:r>
              <a:rPr lang="en-US" sz="2400" b="1" dirty="0"/>
              <a:t>Sites will submit CM indicators to the </a:t>
            </a:r>
            <a:r>
              <a:rPr lang="en-US" sz="2400" b="1" dirty="0" smtClean="0"/>
              <a:t>INPO Consolidated </a:t>
            </a:r>
            <a:r>
              <a:rPr lang="en-US" sz="2400" b="1" dirty="0"/>
              <a:t>Data Entry (CDE) group on a monthly basis.  </a:t>
            </a:r>
            <a:endParaRPr lang="en-US" b="1" dirty="0"/>
          </a:p>
        </p:txBody>
      </p:sp>
      <p:sp>
        <p:nvSpPr>
          <p:cNvPr id="4" name="Slide Number Placeholder 3"/>
          <p:cNvSpPr>
            <a:spLocks noGrp="1"/>
          </p:cNvSpPr>
          <p:nvPr>
            <p:ph type="sldNum" sz="quarter" idx="12"/>
          </p:nvPr>
        </p:nvSpPr>
        <p:spPr/>
        <p:txBody>
          <a:bodyPr/>
          <a:lstStyle/>
          <a:p>
            <a:fld id="{17CE1EC0-FE7D-482A-81E1-D27AF24C65C4}" type="slidenum">
              <a:rPr lang="en-US" smtClean="0"/>
              <a:t>6</a:t>
            </a:fld>
            <a:endParaRPr lang="en-US"/>
          </a:p>
        </p:txBody>
      </p:sp>
    </p:spTree>
    <p:extLst>
      <p:ext uri="{BB962C8B-B14F-4D97-AF65-F5344CB8AC3E}">
        <p14:creationId xmlns:p14="http://schemas.microsoft.com/office/powerpoint/2010/main" val="21755255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690589"/>
          </a:xfrm>
        </p:spPr>
        <p:txBody>
          <a:bodyPr/>
          <a:lstStyle/>
          <a:p>
            <a:pPr algn="ctr"/>
            <a:r>
              <a:rPr lang="en-US" sz="3200" b="1" dirty="0"/>
              <a:t>INTRODUCTION</a:t>
            </a:r>
            <a:endParaRPr lang="en-US" dirty="0"/>
          </a:p>
        </p:txBody>
      </p:sp>
      <p:sp>
        <p:nvSpPr>
          <p:cNvPr id="3" name="Content Placeholder 2"/>
          <p:cNvSpPr>
            <a:spLocks noGrp="1"/>
          </p:cNvSpPr>
          <p:nvPr>
            <p:ph idx="1"/>
          </p:nvPr>
        </p:nvSpPr>
        <p:spPr>
          <a:xfrm>
            <a:off x="628650" y="1230284"/>
            <a:ext cx="7886700" cy="4946679"/>
          </a:xfrm>
        </p:spPr>
        <p:txBody>
          <a:bodyPr>
            <a:normAutofit fontScale="92500" lnSpcReduction="10000"/>
          </a:bodyPr>
          <a:lstStyle/>
          <a:p>
            <a:r>
              <a:rPr lang="en-US" sz="2400" b="1" dirty="0"/>
              <a:t>In the short term, email the "Summary Report to Industry" tab of the CM data spreadsheet to  &lt;CDE@inpo.org&gt; .  In the long term, enter the data from the "Summary Report to Industry" tab directly into the  CDE website.  </a:t>
            </a:r>
            <a:endParaRPr lang="en-US" sz="2400" b="1" dirty="0" smtClean="0"/>
          </a:p>
          <a:p>
            <a:pPr marL="0" indent="0">
              <a:buNone/>
            </a:pPr>
            <a:endParaRPr lang="en-US" sz="2400" b="1" dirty="0" smtClean="0"/>
          </a:p>
          <a:p>
            <a:r>
              <a:rPr lang="en-US" sz="2400" b="1" dirty="0" smtClean="0"/>
              <a:t>The </a:t>
            </a:r>
            <a:r>
              <a:rPr lang="en-US" sz="2400" b="1" dirty="0"/>
              <a:t>CDE group at INPO will produce waterfall graphs to compare stations.  The DOWG will conduct periodic reviews of the waterfall graphs</a:t>
            </a:r>
            <a:r>
              <a:rPr lang="en-US" sz="2400" b="1" dirty="0" smtClean="0"/>
              <a:t>.</a:t>
            </a:r>
          </a:p>
          <a:p>
            <a:pPr marL="0" indent="0">
              <a:buNone/>
            </a:pPr>
            <a:endParaRPr lang="en-US" sz="2400" b="1" dirty="0" smtClean="0"/>
          </a:p>
          <a:p>
            <a:r>
              <a:rPr lang="en-US" sz="2400" b="1" dirty="0">
                <a:ea typeface="Times New Roman"/>
              </a:rPr>
              <a:t>Data to </a:t>
            </a:r>
            <a:r>
              <a:rPr lang="en-US" sz="2400" b="1" dirty="0" smtClean="0">
                <a:ea typeface="Times New Roman"/>
              </a:rPr>
              <a:t>display for an </a:t>
            </a:r>
            <a:r>
              <a:rPr lang="en-US" sz="2400" b="1" dirty="0">
                <a:ea typeface="Times New Roman"/>
              </a:rPr>
              <a:t>Industry Comparison </a:t>
            </a:r>
            <a:r>
              <a:rPr lang="en-US" sz="2400" b="1" dirty="0" smtClean="0">
                <a:ea typeface="Times New Roman"/>
              </a:rPr>
              <a:t>Waterfall is reflected on each of the eight configuration management indicator basis documents in the industry guidance document, such as:</a:t>
            </a:r>
          </a:p>
          <a:p>
            <a:pPr marL="573088" lvl="1" indent="-230188">
              <a:buFont typeface="Courier New" panose="02070309020205020404" pitchFamily="49" charset="0"/>
              <a:buChar char="o"/>
            </a:pPr>
            <a:r>
              <a:rPr lang="en-US" b="1" dirty="0" smtClean="0">
                <a:ea typeface="Times New Roman"/>
              </a:rPr>
              <a:t>total of overdue documents</a:t>
            </a:r>
          </a:p>
          <a:p>
            <a:pPr marL="573088" lvl="1" indent="-230188">
              <a:buFont typeface="Courier New" panose="02070309020205020404" pitchFamily="49" charset="0"/>
              <a:buChar char="o"/>
            </a:pPr>
            <a:r>
              <a:rPr lang="en-US" b="1" dirty="0" smtClean="0">
                <a:ea typeface="Times New Roman"/>
              </a:rPr>
              <a:t>total number of ECs turned over not closed</a:t>
            </a:r>
          </a:p>
          <a:p>
            <a:pPr marL="573088" lvl="1" indent="-230188">
              <a:buFont typeface="Courier New" panose="02070309020205020404" pitchFamily="49" charset="0"/>
              <a:buChar char="o"/>
            </a:pPr>
            <a:r>
              <a:rPr lang="en-US" b="1" dirty="0" smtClean="0">
                <a:ea typeface="Times New Roman"/>
              </a:rPr>
              <a:t>total number of installed temporary modifications</a:t>
            </a:r>
            <a:endParaRPr lang="en-US" b="1" dirty="0"/>
          </a:p>
        </p:txBody>
      </p:sp>
      <p:sp>
        <p:nvSpPr>
          <p:cNvPr id="4" name="Slide Number Placeholder 3"/>
          <p:cNvSpPr>
            <a:spLocks noGrp="1"/>
          </p:cNvSpPr>
          <p:nvPr>
            <p:ph type="sldNum" sz="quarter" idx="12"/>
          </p:nvPr>
        </p:nvSpPr>
        <p:spPr/>
        <p:txBody>
          <a:bodyPr/>
          <a:lstStyle/>
          <a:p>
            <a:fld id="{17CE1EC0-FE7D-482A-81E1-D27AF24C65C4}" type="slidenum">
              <a:rPr lang="en-US" smtClean="0"/>
              <a:t>7</a:t>
            </a:fld>
            <a:endParaRPr lang="en-US"/>
          </a:p>
        </p:txBody>
      </p:sp>
    </p:spTree>
    <p:extLst>
      <p:ext uri="{BB962C8B-B14F-4D97-AF65-F5344CB8AC3E}">
        <p14:creationId xmlns:p14="http://schemas.microsoft.com/office/powerpoint/2010/main" val="5940242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35924"/>
            <a:ext cx="7886700" cy="796799"/>
          </a:xfrm>
        </p:spPr>
        <p:txBody>
          <a:bodyPr>
            <a:normAutofit/>
          </a:bodyPr>
          <a:lstStyle/>
          <a:p>
            <a:pPr algn="ctr"/>
            <a:r>
              <a:rPr lang="en-US" sz="3200" b="1" dirty="0" smtClean="0"/>
              <a:t>CM Indicators</a:t>
            </a:r>
            <a:endParaRPr lang="en-US" sz="3200" b="1" dirty="0"/>
          </a:p>
        </p:txBody>
      </p:sp>
      <p:sp>
        <p:nvSpPr>
          <p:cNvPr id="3" name="Content Placeholder 2"/>
          <p:cNvSpPr>
            <a:spLocks noGrp="1"/>
          </p:cNvSpPr>
          <p:nvPr>
            <p:ph idx="1"/>
          </p:nvPr>
        </p:nvSpPr>
        <p:spPr>
          <a:xfrm>
            <a:off x="628650" y="1052945"/>
            <a:ext cx="7886700" cy="5303406"/>
          </a:xfrm>
        </p:spPr>
        <p:txBody>
          <a:bodyPr>
            <a:normAutofit/>
          </a:bodyPr>
          <a:lstStyle/>
          <a:p>
            <a:pPr marL="0" indent="0">
              <a:buNone/>
            </a:pPr>
            <a:r>
              <a:rPr lang="en-US" sz="2400" b="1" dirty="0"/>
              <a:t>Based on </a:t>
            </a:r>
            <a:r>
              <a:rPr lang="en-US" sz="2400" b="1" dirty="0" smtClean="0"/>
              <a:t>industry inputs, </a:t>
            </a:r>
            <a:r>
              <a:rPr lang="en-US" sz="2400" b="1" dirty="0"/>
              <a:t>the following list of </a:t>
            </a:r>
            <a:r>
              <a:rPr lang="en-US" sz="2400" b="1" dirty="0" smtClean="0"/>
              <a:t>CM </a:t>
            </a:r>
            <a:r>
              <a:rPr lang="en-US" sz="2400" b="1" dirty="0"/>
              <a:t>indicators was developed:</a:t>
            </a:r>
          </a:p>
          <a:p>
            <a:r>
              <a:rPr lang="en-US" sz="2400" b="1" dirty="0" smtClean="0"/>
              <a:t>EC </a:t>
            </a:r>
            <a:r>
              <a:rPr lang="en-US" sz="2400" b="1" dirty="0"/>
              <a:t>Delivery</a:t>
            </a:r>
          </a:p>
          <a:p>
            <a:pPr lvl="0"/>
            <a:r>
              <a:rPr lang="en-US" sz="2400" b="1" dirty="0"/>
              <a:t>EC Quality </a:t>
            </a:r>
          </a:p>
          <a:p>
            <a:pPr lvl="0"/>
            <a:r>
              <a:rPr lang="en-US" sz="2400" b="1" dirty="0"/>
              <a:t>EC Worklist Stability</a:t>
            </a:r>
          </a:p>
          <a:p>
            <a:pPr lvl="0"/>
            <a:r>
              <a:rPr lang="en-US" sz="2400" b="1" dirty="0"/>
              <a:t>Impacted Document </a:t>
            </a:r>
            <a:r>
              <a:rPr lang="en-US" sz="2400" b="1" dirty="0" smtClean="0"/>
              <a:t>Updates</a:t>
            </a:r>
          </a:p>
          <a:p>
            <a:pPr lvl="0"/>
            <a:r>
              <a:rPr lang="en-US" sz="2400" b="1" dirty="0" smtClean="0"/>
              <a:t>SDP </a:t>
            </a:r>
            <a:r>
              <a:rPr lang="en-US" sz="2400" b="1" dirty="0"/>
              <a:t>Throughput: ECs in Design Phase</a:t>
            </a:r>
          </a:p>
          <a:p>
            <a:pPr lvl="0"/>
            <a:r>
              <a:rPr lang="en-US" sz="2400" b="1" dirty="0"/>
              <a:t>SDP Throughput: Approved and not Installed (Planning &amp; Installation/Testing Phases)</a:t>
            </a:r>
          </a:p>
          <a:p>
            <a:pPr lvl="0"/>
            <a:r>
              <a:rPr lang="en-US" sz="2400" b="1" dirty="0"/>
              <a:t>SDP Throughput: ECs Installed and not </a:t>
            </a:r>
            <a:r>
              <a:rPr lang="en-US" sz="2400" b="1" dirty="0" smtClean="0"/>
              <a:t>Closed</a:t>
            </a:r>
          </a:p>
          <a:p>
            <a:r>
              <a:rPr lang="en-US" sz="2400" b="1" dirty="0"/>
              <a:t>Temporary </a:t>
            </a:r>
            <a:r>
              <a:rPr lang="en-US" sz="2400" b="1" dirty="0" smtClean="0"/>
              <a:t>Modifications</a:t>
            </a:r>
            <a:endParaRPr lang="en-US" sz="2400" b="1" dirty="0"/>
          </a:p>
          <a:p>
            <a:pPr marL="0" indent="0">
              <a:buNone/>
            </a:pPr>
            <a:r>
              <a:rPr lang="en-US" sz="2400" b="1" dirty="0" smtClean="0"/>
              <a:t>The chart on the next page provides a visual representation of where the indicators are used in the design process.</a:t>
            </a:r>
          </a:p>
          <a:p>
            <a:endParaRPr lang="en-US" sz="2400" b="1" dirty="0"/>
          </a:p>
        </p:txBody>
      </p:sp>
      <p:sp>
        <p:nvSpPr>
          <p:cNvPr id="4" name="Slide Number Placeholder 3"/>
          <p:cNvSpPr>
            <a:spLocks noGrp="1"/>
          </p:cNvSpPr>
          <p:nvPr>
            <p:ph type="sldNum" sz="quarter" idx="12"/>
          </p:nvPr>
        </p:nvSpPr>
        <p:spPr/>
        <p:txBody>
          <a:bodyPr/>
          <a:lstStyle/>
          <a:p>
            <a:fld id="{17CE1EC0-FE7D-482A-81E1-D27AF24C65C4}" type="slidenum">
              <a:rPr lang="en-US" smtClean="0"/>
              <a:t>8</a:t>
            </a:fld>
            <a:endParaRPr lang="en-US"/>
          </a:p>
        </p:txBody>
      </p:sp>
    </p:spTree>
    <p:extLst>
      <p:ext uri="{BB962C8B-B14F-4D97-AF65-F5344CB8AC3E}">
        <p14:creationId xmlns:p14="http://schemas.microsoft.com/office/powerpoint/2010/main" val="23055200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93965"/>
            <a:ext cx="7886700" cy="706580"/>
          </a:xfrm>
        </p:spPr>
        <p:txBody>
          <a:bodyPr>
            <a:normAutofit/>
          </a:bodyPr>
          <a:lstStyle/>
          <a:p>
            <a:pPr algn="ctr"/>
            <a:r>
              <a:rPr lang="en-US" sz="3200" b="1" dirty="0" smtClean="0"/>
              <a:t>CM Indicators</a:t>
            </a:r>
            <a:endParaRPr lang="en-US" sz="3200" b="1"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buNone/>
            </a:pPr>
            <a:endParaRPr lang="en-US" dirty="0"/>
          </a:p>
        </p:txBody>
      </p:sp>
      <p:pic>
        <p:nvPicPr>
          <p:cNvPr id="10" name="Picture 9"/>
          <p:cNvPicPr>
            <a:picLocks noChangeAspect="1"/>
          </p:cNvPicPr>
          <p:nvPr/>
        </p:nvPicPr>
        <p:blipFill>
          <a:blip r:embed="rId2"/>
          <a:stretch>
            <a:fillRect/>
          </a:stretch>
        </p:blipFill>
        <p:spPr>
          <a:xfrm>
            <a:off x="370703" y="900545"/>
            <a:ext cx="8328454" cy="5455805"/>
          </a:xfrm>
          <a:prstGeom prst="rect">
            <a:avLst/>
          </a:prstGeom>
        </p:spPr>
      </p:pic>
      <p:sp>
        <p:nvSpPr>
          <p:cNvPr id="11" name="Slide Number Placeholder 10"/>
          <p:cNvSpPr>
            <a:spLocks noGrp="1"/>
          </p:cNvSpPr>
          <p:nvPr>
            <p:ph type="sldNum" sz="quarter" idx="12"/>
          </p:nvPr>
        </p:nvSpPr>
        <p:spPr/>
        <p:txBody>
          <a:bodyPr/>
          <a:lstStyle/>
          <a:p>
            <a:fld id="{17CE1EC0-FE7D-482A-81E1-D27AF24C65C4}" type="slidenum">
              <a:rPr lang="en-US" smtClean="0"/>
              <a:t>9</a:t>
            </a:fld>
            <a:endParaRPr lang="en-US"/>
          </a:p>
        </p:txBody>
      </p:sp>
    </p:spTree>
    <p:extLst>
      <p:ext uri="{BB962C8B-B14F-4D97-AF65-F5344CB8AC3E}">
        <p14:creationId xmlns:p14="http://schemas.microsoft.com/office/powerpoint/2010/main" val="120508188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474</TotalTime>
  <Words>2747</Words>
  <Application>Microsoft Office PowerPoint</Application>
  <PresentationFormat>On-screen Show (4:3)</PresentationFormat>
  <Paragraphs>551</Paragraphs>
  <Slides>35</Slides>
  <Notes>2</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Configuration Management (CM) Standard Performance Measures</vt:lpstr>
      <vt:lpstr>INTRODUCTION</vt:lpstr>
      <vt:lpstr>INTRODUCTION</vt:lpstr>
      <vt:lpstr>INTRODUCTION</vt:lpstr>
      <vt:lpstr>INTRODUCTION</vt:lpstr>
      <vt:lpstr>INTRODUCTION</vt:lpstr>
      <vt:lpstr>INTRODUCTION</vt:lpstr>
      <vt:lpstr>CM Indicators</vt:lpstr>
      <vt:lpstr>CM Indicators</vt:lpstr>
      <vt:lpstr>CM Indicators</vt:lpstr>
      <vt:lpstr>Engineering Change (EC) delivery </vt:lpstr>
      <vt:lpstr>Engineering Change (EC) delivery </vt:lpstr>
      <vt:lpstr>Engineering Change (EC) quality</vt:lpstr>
      <vt:lpstr>Engineering Change (EC) quality</vt:lpstr>
      <vt:lpstr>Engineering Change (EC) quality</vt:lpstr>
      <vt:lpstr>Engineering Change (EC) quality</vt:lpstr>
      <vt:lpstr>EC work list stability </vt:lpstr>
      <vt:lpstr>EC work list stability </vt:lpstr>
      <vt:lpstr>Impacted Document Updates </vt:lpstr>
      <vt:lpstr>Impacted Document Updates </vt:lpstr>
      <vt:lpstr>Standard Design Process (SDP) Throughput</vt:lpstr>
      <vt:lpstr>Standard Design Process (SDP) Throughput</vt:lpstr>
      <vt:lpstr>Standard Design Process (SDP) Throughput –    In Design Phase</vt:lpstr>
      <vt:lpstr>Standard Design Process (SDP) Throughput –    In Design Phase</vt:lpstr>
      <vt:lpstr>Standard Design Process (SDP) Throughput – Designs Approved Not Installed</vt:lpstr>
      <vt:lpstr>Standard Design Process (SDP) Throughput – Designs Approved Not Installed </vt:lpstr>
      <vt:lpstr>Standard Design Process (SDP) Throughput – Designs Installed Not Closed</vt:lpstr>
      <vt:lpstr>Standard Design Process (SDP) Throughput – Designs Installed Not Closed </vt:lpstr>
      <vt:lpstr>Standard Design Process (SDP) Throughput – Designs Installed Not Closed</vt:lpstr>
      <vt:lpstr>Standard Design Process (SDP) Throughput – Designs Installed Not Closed</vt:lpstr>
      <vt:lpstr>Temporary Modifications </vt:lpstr>
      <vt:lpstr>Temporary Modifications </vt:lpstr>
      <vt:lpstr>Summary &amp; Conclusions</vt:lpstr>
      <vt:lpstr>Summary &amp; Conclusions</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Configuration Management (CM) Standard Performance Measures</dc:title>
  <dc:creator>SiteKiosk Restricted User Account</dc:creator>
  <cp:lastModifiedBy>Pierson, Linda M</cp:lastModifiedBy>
  <cp:revision>153</cp:revision>
  <dcterms:created xsi:type="dcterms:W3CDTF">2017-04-26T00:48:20Z</dcterms:created>
  <dcterms:modified xsi:type="dcterms:W3CDTF">2017-06-12T11:59:15Z</dcterms:modified>
</cp:coreProperties>
</file>